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tif" ContentType="image/tiff"/>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 id="2147483661" r:id="rId3"/>
  </p:sldMasterIdLst>
  <p:notesMasterIdLst>
    <p:notesMasterId r:id="rId39"/>
  </p:notesMasterIdLst>
  <p:handoutMasterIdLst>
    <p:handoutMasterId r:id="rId40"/>
  </p:handoutMasterIdLst>
  <p:sldIdLst>
    <p:sldId id="300" r:id="rId4"/>
    <p:sldId id="1843" r:id="rId5"/>
    <p:sldId id="616" r:id="rId6"/>
    <p:sldId id="692" r:id="rId7"/>
    <p:sldId id="1779" r:id="rId8"/>
    <p:sldId id="1780" r:id="rId9"/>
    <p:sldId id="1809" r:id="rId10"/>
    <p:sldId id="558" r:id="rId11"/>
    <p:sldId id="1830" r:id="rId12"/>
    <p:sldId id="1841" r:id="rId13"/>
    <p:sldId id="1842" r:id="rId14"/>
    <p:sldId id="1840" r:id="rId15"/>
    <p:sldId id="1787" r:id="rId16"/>
    <p:sldId id="688" r:id="rId17"/>
    <p:sldId id="1794" r:id="rId18"/>
    <p:sldId id="1797" r:id="rId19"/>
    <p:sldId id="1798" r:id="rId20"/>
    <p:sldId id="569" r:id="rId21"/>
    <p:sldId id="696" r:id="rId22"/>
    <p:sldId id="690" r:id="rId23"/>
    <p:sldId id="1831" r:id="rId24"/>
    <p:sldId id="1833" r:id="rId25"/>
    <p:sldId id="1832" r:id="rId26"/>
    <p:sldId id="698" r:id="rId27"/>
    <p:sldId id="1834" r:id="rId28"/>
    <p:sldId id="1835" r:id="rId29"/>
    <p:sldId id="1836" r:id="rId30"/>
    <p:sldId id="1837" r:id="rId31"/>
    <p:sldId id="575" r:id="rId32"/>
    <p:sldId id="1813" r:id="rId33"/>
    <p:sldId id="1838" r:id="rId34"/>
    <p:sldId id="291" r:id="rId35"/>
    <p:sldId id="293" r:id="rId36"/>
    <p:sldId id="456" r:id="rId37"/>
    <p:sldId id="455"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00FF"/>
    <a:srgbClr val="008080"/>
    <a:srgbClr val="800080"/>
    <a:srgbClr val="339933"/>
    <a:srgbClr val="006666"/>
    <a:srgbClr val="FF6600"/>
    <a:srgbClr val="FF00FF"/>
    <a:srgbClr val="00CCFF"/>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9" autoAdjust="0"/>
    <p:restoredTop sz="81383" autoAdjust="0"/>
  </p:normalViewPr>
  <p:slideViewPr>
    <p:cSldViewPr>
      <p:cViewPr varScale="1">
        <p:scale>
          <a:sx n="73" d="100"/>
          <a:sy n="73" d="100"/>
        </p:scale>
        <p:origin x="1468" y="56"/>
      </p:cViewPr>
      <p:guideLst>
        <p:guide orient="horz" pos="2160"/>
        <p:guide pos="2880"/>
      </p:guideLst>
    </p:cSldViewPr>
  </p:slideViewPr>
  <p:notesTextViewPr>
    <p:cViewPr>
      <p:scale>
        <a:sx n="100" d="100"/>
        <a:sy n="100" d="100"/>
      </p:scale>
      <p:origin x="0" y="0"/>
    </p:cViewPr>
  </p:notesTextViewPr>
  <p:sorterViewPr>
    <p:cViewPr>
      <p:scale>
        <a:sx n="60" d="100"/>
        <a:sy n="6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D041060-B29A-471D-AB79-B560A6F720F9}" type="datetimeFigureOut">
              <a:rPr lang="en-US" smtClean="0"/>
              <a:pPr/>
              <a:t>4/20/2024</a:t>
            </a:fld>
            <a:endParaRPr 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D91617B-5760-4DB9-98AC-5B0370FB6905}"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FDA2EA-735A-42A0-9C33-5E32C120E8BB}" type="datetimeFigureOut">
              <a:rPr lang="en-US" smtClean="0"/>
              <a:pPr/>
              <a:t>4/20/2024</a:t>
            </a:fld>
            <a:endParaRPr 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C02041-BA88-445B-8E43-39DD14D01DEB}"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6"/>
          <p:cNvSpPr>
            <a:spLocks noGrp="1" noRot="1" noChangeAspect="1" noChangeArrowheads="1" noTextEdit="1"/>
          </p:cNvSpPr>
          <p:nvPr>
            <p:ph type="sldImg"/>
          </p:nvPr>
        </p:nvSpPr>
        <p:spPr>
          <a:ln/>
        </p:spPr>
      </p:sp>
      <p:sp>
        <p:nvSpPr>
          <p:cNvPr id="29699"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en-US" dirty="0">
              <a:ea typeface="SimSun" pitchFamily="2" charset="-122"/>
            </a:endParaRPr>
          </a:p>
        </p:txBody>
      </p:sp>
    </p:spTree>
    <p:extLst>
      <p:ext uri="{BB962C8B-B14F-4D97-AF65-F5344CB8AC3E}">
        <p14:creationId xmlns:p14="http://schemas.microsoft.com/office/powerpoint/2010/main" val="1806039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1050283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2670240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7FC02041-BA88-445B-8E43-39DD14D01DEB}" type="slidenum">
              <a:rPr lang="en-US" smtClean="0"/>
              <a:pPr/>
              <a:t>12</a:t>
            </a:fld>
            <a:endParaRPr lang="en-US"/>
          </a:p>
        </p:txBody>
      </p:sp>
    </p:spTree>
    <p:extLst>
      <p:ext uri="{BB962C8B-B14F-4D97-AF65-F5344CB8AC3E}">
        <p14:creationId xmlns:p14="http://schemas.microsoft.com/office/powerpoint/2010/main" val="541627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33307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53180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0728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1877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7FC02041-BA88-445B-8E43-39DD14D01DEB}" type="slidenum">
              <a:rPr lang="en-US" smtClean="0"/>
              <a:pPr/>
              <a:t>2</a:t>
            </a:fld>
            <a:endParaRPr lang="en-US"/>
          </a:p>
        </p:txBody>
      </p:sp>
    </p:spTree>
    <p:extLst>
      <p:ext uri="{BB962C8B-B14F-4D97-AF65-F5344CB8AC3E}">
        <p14:creationId xmlns:p14="http://schemas.microsoft.com/office/powerpoint/2010/main" val="29224394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22624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39319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86009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FC02041-BA88-445B-8E43-39DD14D01DEB}" type="slidenum">
              <a:rPr lang="en-US" smtClean="0"/>
              <a:pPr/>
              <a:t>26</a:t>
            </a:fld>
            <a:endParaRPr lang="en-US"/>
          </a:p>
        </p:txBody>
      </p:sp>
    </p:spTree>
    <p:extLst>
      <p:ext uri="{BB962C8B-B14F-4D97-AF65-F5344CB8AC3E}">
        <p14:creationId xmlns:p14="http://schemas.microsoft.com/office/powerpoint/2010/main" val="37221281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7FC02041-BA88-445B-8E43-39DD14D01DEB}" type="slidenum">
              <a:rPr lang="en-US" smtClean="0"/>
              <a:pPr/>
              <a:t>29</a:t>
            </a:fld>
            <a:endParaRPr lang="en-US"/>
          </a:p>
        </p:txBody>
      </p:sp>
    </p:spTree>
    <p:extLst>
      <p:ext uri="{BB962C8B-B14F-4D97-AF65-F5344CB8AC3E}">
        <p14:creationId xmlns:p14="http://schemas.microsoft.com/office/powerpoint/2010/main" val="35889228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35816978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21591225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55000" lnSpcReduction="20000"/>
          </a:bodyPr>
          <a:lstStyle/>
          <a:p>
            <a:r>
              <a:rPr lang="en-US" altLang="zh-CN" sz="1800" dirty="0">
                <a:effectLst/>
                <a:latin typeface="等线" panose="02010600030101010101" pitchFamily="2" charset="-122"/>
                <a:cs typeface="Times New Roman" panose="02020603050405020304" pitchFamily="18" charset="0"/>
              </a:rPr>
              <a:t>From the magnetic dependent heat capacities and magnetic susceptibilities, the phase transition peak shows exotic behavior. Firstly, the peak should move to lower temperature with increasing magnetic field for a traditional AFM phase, because the magnetic field could suppress the magnetic fluctuation, while in this material, the peak shows a distinct magnetic-field dependence. Secondly, the sharp peak that represents phase transition becomes broad and smooth when magnetic field is up to 0.2 T, suggesting the system enters a disordered region with strong fluctuation. This character is also captured by alternating current magnetic susceptibility measurements. AC susceptibility measures the ability of a spin to respond or flip with a change in the external magnetic field, allowing it to be related to the magnetization or spin fluctuations in the system. In the magnetic field from 0.1-3.5 T range, the AC magnetic susceptibility is nearly constant at a plateau, this is a fascinating finding closely related to the spin disorder. This magnetic field driving spin disorder state is related to the special magnetic structure confined in ab-plane, thus the magnetic field along the c-axis is a transverse field, which can enhance the quantum fluctuation. Additionally, we executed single crystal inelastic neutron scattering experiment at TASP, and the extra magnetic peaks separated from nuclear peaks those can be indexed by propagation vector (0 0 1.5) were detected below 1.3 K. This is consistent with the heat capacity and magnetic susceptibility measurements and verify the AFM transition. Interestingly, from the magnetic field dependence of the magnetic peak (001.5), we find the magnetic Bragg peak is almost undetectable under 0.3 T, suggesting that a relatively small magnetic field can suppress the magnetic phase transition and push the spin system into a disordered state.</a:t>
            </a:r>
          </a:p>
          <a:p>
            <a:pPr algn="l"/>
            <a:r>
              <a:rPr lang="en-US" altLang="zh-CN" sz="1800" dirty="0">
                <a:effectLst/>
                <a:latin typeface="等线" panose="02010600030101010101" pitchFamily="2" charset="-122"/>
                <a:cs typeface="Times New Roman" panose="02020603050405020304" pitchFamily="18" charset="0"/>
              </a:rPr>
              <a:t>In order to reveal the abundant physics in </a:t>
            </a:r>
            <a:r>
              <a:rPr lang="en-US" altLang="zh-CN" sz="1800" dirty="0" err="1">
                <a:effectLst/>
                <a:latin typeface="等线" panose="02010600030101010101" pitchFamily="2" charset="-122"/>
                <a:cs typeface="Times New Roman" panose="02020603050405020304" pitchFamily="18" charset="0"/>
              </a:rPr>
              <a:t>YbOCl</a:t>
            </a:r>
            <a:r>
              <a:rPr lang="en-US" altLang="zh-CN" sz="1800" dirty="0">
                <a:effectLst/>
                <a:latin typeface="等线" panose="02010600030101010101" pitchFamily="2" charset="-122"/>
                <a:cs typeface="Times New Roman" panose="02020603050405020304" pitchFamily="18" charset="0"/>
              </a:rPr>
              <a:t>, we and our theoretical collaborators construct the Hamiltonian and the full diagonalization method was applied to simulate the magnetization and heat capacity data to derive various parameters in the Hamiltonian. </a:t>
            </a:r>
            <a:r>
              <a:rPr lang="en-US" altLang="zh-CN" sz="1800" b="0" i="0" u="none" strike="noStrike" baseline="0" dirty="0">
                <a:solidFill>
                  <a:srgbClr val="0000FF"/>
                </a:solidFill>
                <a:latin typeface="NimbusRomNo9L-Regu"/>
              </a:rPr>
              <a:t>Considering the strong SOC of Yb3+ and the distorted octahedral</a:t>
            </a:r>
          </a:p>
          <a:p>
            <a:pPr algn="l"/>
            <a:r>
              <a:rPr lang="en-US" altLang="zh-CN" sz="1800" b="0" i="0" u="none" strike="noStrike" baseline="0" dirty="0">
                <a:solidFill>
                  <a:srgbClr val="0000FF"/>
                </a:solidFill>
                <a:latin typeface="NimbusRomNo9L-Regu"/>
              </a:rPr>
              <a:t>structure, the off-diagonal terms of the anisotropic spin interaction will play an important role. Therefore, the anisotropic spin Hamiltonian is represented as follows: </a:t>
            </a:r>
            <a:r>
              <a:rPr lang="en-US" altLang="zh-CN" sz="1800" b="0" i="0" u="none" strike="noStrike" baseline="0" dirty="0">
                <a:latin typeface="NimbusRomNo9L-Regu"/>
              </a:rPr>
              <a:t>where </a:t>
            </a:r>
            <a:r>
              <a:rPr lang="en-US" altLang="zh-CN" sz="1800" b="0" i="0" u="none" strike="noStrike" baseline="0" dirty="0" err="1">
                <a:latin typeface="CMMI10"/>
              </a:rPr>
              <a:t>H</a:t>
            </a:r>
            <a:r>
              <a:rPr lang="en-US" altLang="zh-CN" sz="1800" b="0" i="0" u="none" strike="noStrike" baseline="0" dirty="0" err="1">
                <a:latin typeface="CMMI7"/>
              </a:rPr>
              <a:t>Honeycomb</a:t>
            </a:r>
            <a:r>
              <a:rPr lang="en-US" altLang="zh-CN" sz="1800" b="0" i="0" u="none" strike="noStrike" baseline="0" dirty="0">
                <a:latin typeface="CMMI7"/>
              </a:rPr>
              <a:t> </a:t>
            </a:r>
            <a:r>
              <a:rPr lang="en-US" altLang="zh-CN" sz="1800" b="0" i="0" u="none" strike="noStrike" baseline="0" dirty="0">
                <a:latin typeface="NimbusRomNo9L-Regu"/>
              </a:rPr>
              <a:t>is the NN spin Hamiltonian, </a:t>
            </a:r>
            <a:r>
              <a:rPr lang="en-US" altLang="zh-CN" sz="1800" b="0" i="0" u="none" strike="noStrike" baseline="0" dirty="0" err="1">
                <a:latin typeface="CMMI10"/>
              </a:rPr>
              <a:t>H</a:t>
            </a:r>
            <a:r>
              <a:rPr lang="en-US" altLang="zh-CN" sz="1800" b="0" i="0" u="none" strike="noStrike" baseline="0" dirty="0" err="1">
                <a:latin typeface="CMMI7"/>
              </a:rPr>
              <a:t>triangular</a:t>
            </a:r>
            <a:r>
              <a:rPr lang="en-US" altLang="zh-CN" sz="1800" b="0" i="0" u="none" strike="noStrike" baseline="0" dirty="0">
                <a:latin typeface="CMMI7"/>
              </a:rPr>
              <a:t> </a:t>
            </a:r>
            <a:r>
              <a:rPr lang="en-US" altLang="zh-CN" sz="1800" b="0" i="0" u="none" strike="noStrike" baseline="0" dirty="0">
                <a:latin typeface="NimbusRomNo9L-Regu"/>
              </a:rPr>
              <a:t>is the NNN spin Hamiltonian, and </a:t>
            </a:r>
            <a:r>
              <a:rPr lang="en-US" altLang="zh-CN" sz="1800" b="0" i="0" u="none" strike="noStrike" baseline="0" dirty="0" err="1">
                <a:latin typeface="CMMI10"/>
              </a:rPr>
              <a:t>H</a:t>
            </a:r>
            <a:r>
              <a:rPr lang="en-US" altLang="zh-CN" sz="1800" b="0" i="0" u="none" strike="noStrike" baseline="0" dirty="0" err="1">
                <a:latin typeface="CMMI7"/>
              </a:rPr>
              <a:t>Zeeman</a:t>
            </a:r>
            <a:r>
              <a:rPr lang="en-US" altLang="zh-CN" sz="1800" b="0" i="0" u="none" strike="noStrike" baseline="0" dirty="0">
                <a:latin typeface="CMMI7"/>
              </a:rPr>
              <a:t> </a:t>
            </a:r>
            <a:r>
              <a:rPr lang="en-US" altLang="zh-CN" sz="1800" b="0" i="0" u="none" strike="noStrike" baseline="0" dirty="0">
                <a:latin typeface="NimbusRomNo9L-Regu"/>
              </a:rPr>
              <a:t>is the splitting term. For the NN spin Hamiltonian</a:t>
            </a:r>
            <a:endParaRPr lang="zh-CN" altLang="en-US" dirty="0"/>
          </a:p>
        </p:txBody>
      </p:sp>
      <p:sp>
        <p:nvSpPr>
          <p:cNvPr id="4" name="灯片编号占位符 3"/>
          <p:cNvSpPr>
            <a:spLocks noGrp="1"/>
          </p:cNvSpPr>
          <p:nvPr>
            <p:ph type="sldNum" sz="quarter" idx="5"/>
          </p:nvPr>
        </p:nvSpPr>
        <p:spPr/>
        <p:txBody>
          <a:bodyPr/>
          <a:lstStyle/>
          <a:p>
            <a:fld id="{E3CFC841-E2E1-4802-8701-94EA307E94B0}" type="slidenum">
              <a:rPr lang="zh-CN" altLang="en-US" smtClean="0"/>
              <a:t>32</a:t>
            </a:fld>
            <a:endParaRPr lang="zh-CN" altLang="en-US"/>
          </a:p>
        </p:txBody>
      </p:sp>
    </p:spTree>
    <p:extLst>
      <p:ext uri="{BB962C8B-B14F-4D97-AF65-F5344CB8AC3E}">
        <p14:creationId xmlns:p14="http://schemas.microsoft.com/office/powerpoint/2010/main" val="3639862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Tree>
    <p:extLst>
      <p:ext uri="{BB962C8B-B14F-4D97-AF65-F5344CB8AC3E}">
        <p14:creationId xmlns:p14="http://schemas.microsoft.com/office/powerpoint/2010/main" val="16934548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20000"/>
          </a:bodyPr>
          <a:lstStyle/>
          <a:p>
            <a:r>
              <a:rPr lang="en-US" altLang="zh-CN" dirty="0"/>
              <a:t>In order to obtain the diagonal terms firstly, we choose to simulate the data at high temperature and high field, where the spins are essentially aligned with the direction of the external magnetic field and the off-diagonal terms can be ignored. Through the fitting and simulation calculations of the M/H-T data, we found an optimal set of parameters, namely </a:t>
            </a:r>
            <a:r>
              <a:rPr lang="en-US" altLang="zh-CN" dirty="0" err="1"/>
              <a:t>Jzz</a:t>
            </a:r>
            <a:r>
              <a:rPr lang="en-US" altLang="zh-CN" dirty="0"/>
              <a:t> = 1.05 K, </a:t>
            </a:r>
            <a:r>
              <a:rPr lang="en-US" altLang="zh-CN" dirty="0" err="1"/>
              <a:t>J′zz</a:t>
            </a:r>
            <a:r>
              <a:rPr lang="en-US" altLang="zh-CN" dirty="0"/>
              <a:t> = 0.26 K, J± = -0.6K, and J′± = -0.42 K. This set of parameters can well reproduce both the MH and MT experimental results. Then the off-diagonal terms can be derived by fitting heat-capacity data at polarization region. And J±±=0.39K, J±±’=0.13K, </a:t>
            </a:r>
            <a:r>
              <a:rPr lang="en-US" altLang="zh-CN" dirty="0" err="1"/>
              <a:t>Jz</a:t>
            </a:r>
            <a:r>
              <a:rPr lang="en-US" altLang="zh-CN" dirty="0"/>
              <a:t>±=0, </a:t>
            </a:r>
            <a:r>
              <a:rPr lang="en-US" altLang="zh-CN" dirty="0" err="1"/>
              <a:t>Jz</a:t>
            </a:r>
            <a:r>
              <a:rPr lang="en-US" altLang="zh-CN" dirty="0"/>
              <a:t>±’=0 were obtained. It should be pointed out that the spin Hamiltonian in </a:t>
            </a:r>
            <a:r>
              <a:rPr lang="en-US" altLang="zh-CN" dirty="0" err="1"/>
              <a:t>YbOCl</a:t>
            </a:r>
            <a:r>
              <a:rPr lang="en-US" altLang="zh-CN" dirty="0"/>
              <a:t> is strictly equivalent to the J-K-Γ-Γ’ model, which allows a mutual conversion of spin-exchange interactions between the two models, resulting in J1 ∼ -0.71 K, K1 ∼ 0.78K, Γ1 ∼ 1.27 K, and Γ′1 ∼ 0.49 K for the honeycomb lattice, and J2 ∼ -0.11 K, K2 ∼ -0.26 K, Γ2 ∼ 0.05 K, and Γ′2 ∼ 0.07 K for the triangular lattice. Apparently, the NNN spin interactions are smaller than the NN spin interactions in the representation of J −K −Γ−Γ′ model, which suggests that the spin interactions in the honeycomb lattice play a major role in the magnetism of </a:t>
            </a:r>
            <a:r>
              <a:rPr lang="en-US" altLang="zh-CN" dirty="0" err="1"/>
              <a:t>YbOCl</a:t>
            </a:r>
            <a:r>
              <a:rPr lang="en-US" altLang="zh-CN" dirty="0"/>
              <a:t>. We also performed powder inelastic neutron scattering on Pelican, ANSTO and the data of elastic part were extracted to analyze the magnetic structure at ground state of </a:t>
            </a:r>
            <a:r>
              <a:rPr lang="en-US" altLang="zh-CN" dirty="0" err="1"/>
              <a:t>YbOCl</a:t>
            </a:r>
            <a:r>
              <a:rPr lang="en-US" altLang="zh-CN" dirty="0"/>
              <a:t>. Three distinct magnetic peaks indexed by (001.5) (007.5) (102.5) were observed with a propagation vector (001.5). Although the resolution is not good enough to do the Rietveld refinement, we can use the relative intensity of these different magnetic peaks and nuclear peaks combined with the thermodynamics data to rule out some spin configurations. Firstly, the magnetic moments should lie in ab plane mainly. Secondly, the magnetic structure is more likely to be a collinear one because the spin system can be polarized so easily when the magnetic field is applied in ab-plane. The magnetic structure is determined by iterating through the possible magnetic space group (MSG) solutions, which were derived from the k-SUBGROUPSMAG program of the Bilbao Crystallographic server. Through total 14 possibilities, the magnetic structure of magnetic moments align parallel in ab-plane and antiparallel along c-axis coincides with our experimental data best. This ground state is also verified by DMRG calculation based on the spin Hamiltonian above. The in-plane ferromagnetic and interlayer AFM ordered state in </a:t>
            </a:r>
            <a:r>
              <a:rPr lang="en-US" altLang="zh-CN" dirty="0" err="1"/>
              <a:t>YbOCl</a:t>
            </a:r>
            <a:r>
              <a:rPr lang="en-US" altLang="zh-CN" dirty="0"/>
              <a:t> is distinct from the observations in some other </a:t>
            </a:r>
            <a:r>
              <a:rPr lang="en-US" altLang="zh-CN" dirty="0" err="1"/>
              <a:t>Kitaev</a:t>
            </a:r>
            <a:r>
              <a:rPr lang="en-US" altLang="zh-CN" dirty="0"/>
              <a:t> compounds. For instance, the ground-state magnetic structure in α-RuCl3 and Na2IrO3 is a zigzag ordered state, and the ground state of YbCl3 is a Neel state. This may be closely related to the fact that J± and J′± are ferromagnetic interactions while </a:t>
            </a:r>
            <a:r>
              <a:rPr lang="en-US" altLang="zh-CN" dirty="0" err="1"/>
              <a:t>Jzz</a:t>
            </a:r>
            <a:r>
              <a:rPr lang="en-US" altLang="zh-CN" dirty="0"/>
              <a:t> and </a:t>
            </a:r>
            <a:r>
              <a:rPr lang="en-US" altLang="zh-CN" dirty="0" err="1"/>
              <a:t>J′zz</a:t>
            </a:r>
            <a:r>
              <a:rPr lang="en-US" altLang="zh-CN" dirty="0"/>
              <a:t> are antiferromagnetic interactions. Then this magnetic structure and the spin Hamiltonian were used to simulate the powder averaged INS data by SPINW package, and the calculated results highly reproduce the experimental measurements. </a:t>
            </a:r>
            <a:endParaRPr lang="zh-CN" altLang="en-US" dirty="0"/>
          </a:p>
        </p:txBody>
      </p:sp>
      <p:sp>
        <p:nvSpPr>
          <p:cNvPr id="4" name="灯片编号占位符 3"/>
          <p:cNvSpPr>
            <a:spLocks noGrp="1"/>
          </p:cNvSpPr>
          <p:nvPr>
            <p:ph type="sldNum" sz="quarter" idx="5"/>
          </p:nvPr>
        </p:nvSpPr>
        <p:spPr/>
        <p:txBody>
          <a:bodyPr/>
          <a:lstStyle/>
          <a:p>
            <a:fld id="{E3CFC841-E2E1-4802-8701-94EA307E94B0}" type="slidenum">
              <a:rPr lang="zh-CN" altLang="en-US" smtClean="0"/>
              <a:t>33</a:t>
            </a:fld>
            <a:endParaRPr lang="zh-CN" altLang="en-US"/>
          </a:p>
        </p:txBody>
      </p:sp>
    </p:spTree>
    <p:extLst>
      <p:ext uri="{BB962C8B-B14F-4D97-AF65-F5344CB8AC3E}">
        <p14:creationId xmlns:p14="http://schemas.microsoft.com/office/powerpoint/2010/main" val="760064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p:txBody>
      </p:sp>
      <p:sp>
        <p:nvSpPr>
          <p:cNvPr id="4" name="灯片编号占位符 3"/>
          <p:cNvSpPr>
            <a:spLocks noGrp="1"/>
          </p:cNvSpPr>
          <p:nvPr>
            <p:ph type="sldNum" sz="quarter" idx="10"/>
          </p:nvPr>
        </p:nvSpPr>
        <p:spPr/>
        <p:txBody>
          <a:bodyPr/>
          <a:lstStyle/>
          <a:p>
            <a:fld id="{7FC02041-BA88-445B-8E43-39DD14D01DEB}" type="slidenum">
              <a:rPr lang="en-US" smtClean="0"/>
              <a:pPr/>
              <a:t>34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3469072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a:extLst>
              <a:ext uri="{FF2B5EF4-FFF2-40B4-BE49-F238E27FC236}">
                <a16:creationId xmlns:a16="http://schemas.microsoft.com/office/drawing/2014/main" id="{51EEE4F1-8C81-2601-147A-0E109E4E534A}"/>
              </a:ext>
            </a:extLst>
          </p:cNvPr>
          <p:cNvSpPr>
            <a:spLocks noGrp="1"/>
          </p:cNvSpPr>
          <p:nvPr>
            <p:ph type="body" idx="1"/>
          </p:nvPr>
        </p:nvSpPr>
        <p:spPr/>
        <p:txBody>
          <a:bodyPr/>
          <a:lstStyle/>
          <a:p>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3886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1799697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3163506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a:p>
        </p:txBody>
      </p:sp>
      <p:sp>
        <p:nvSpPr>
          <p:cNvPr id="4" name="日期占位符 3"/>
          <p:cNvSpPr>
            <a:spLocks noGrp="1"/>
          </p:cNvSpPr>
          <p:nvPr>
            <p:ph type="dt" sz="half" idx="10"/>
          </p:nvPr>
        </p:nvSpPr>
        <p:spPr/>
        <p:txBody>
          <a:bodyPr/>
          <a:lstStyle/>
          <a:p>
            <a:fld id="{F49565F9-BF03-4EA8-8822-869158B17302}"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589ADC4-6B9C-4832-BD76-2B138C6C8C38}" type="datetime1">
              <a:rPr lang="en-US" smtClean="0"/>
              <a:pPr/>
              <a:t>4/20/2024</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6477FCF3-F820-4AA2-B7AE-BB3B83AC767C}"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95F13DAA-2D7A-4C18-A15B-0F638BA265DC}"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36152" y="5891767"/>
            <a:ext cx="933450" cy="900113"/>
          </a:xfrm>
          <a:prstGeom prst="rect">
            <a:avLst/>
          </a:prstGeom>
        </p:spPr>
      </p:pic>
      <p:sp>
        <p:nvSpPr>
          <p:cNvPr id="3" name="Content Placeholder 2"/>
          <p:cNvSpPr>
            <a:spLocks noGrp="1"/>
          </p:cNvSpPr>
          <p:nvPr>
            <p:ph sz="quarter" idx="10"/>
          </p:nvPr>
        </p:nvSpPr>
        <p:spPr>
          <a:xfrm>
            <a:off x="361949" y="320674"/>
            <a:ext cx="8345445" cy="6096601"/>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31364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cSld name="空白-有页码">
    <p:spTree>
      <p:nvGrpSpPr>
        <p:cNvPr id="1" name=""/>
        <p:cNvGrpSpPr/>
        <p:nvPr/>
      </p:nvGrpSpPr>
      <p:grpSpPr>
        <a:xfrm>
          <a:off x="0" y="0"/>
          <a:ext cx="0" cy="0"/>
          <a:chOff x="0" y="0"/>
          <a:chExt cx="0" cy="0"/>
        </a:xfrm>
      </p:grpSpPr>
      <p:pic>
        <p:nvPicPr>
          <p:cNvPr id="14" name="图片 13"/>
          <p:cNvPicPr>
            <a:picLocks noChangeAspect="1"/>
          </p:cNvPicPr>
          <p:nvPr/>
        </p:nvPicPr>
        <p:blipFill>
          <a:blip r:embed="rId2"/>
          <a:stretch>
            <a:fillRect/>
          </a:stretch>
        </p:blipFill>
        <p:spPr>
          <a:xfrm>
            <a:off x="0" y="0"/>
            <a:ext cx="9144793" cy="664522"/>
          </a:xfrm>
          <a:prstGeom prst="rect">
            <a:avLst/>
          </a:prstGeom>
        </p:spPr>
      </p:pic>
      <p:sp>
        <p:nvSpPr>
          <p:cNvPr id="15" name="矩形 14"/>
          <p:cNvSpPr/>
          <p:nvPr/>
        </p:nvSpPr>
        <p:spPr>
          <a:xfrm>
            <a:off x="0" y="6766560"/>
            <a:ext cx="9144000" cy="914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024" y="168582"/>
            <a:ext cx="1517655" cy="401413"/>
          </a:xfrm>
          <a:prstGeom prst="rect">
            <a:avLst/>
          </a:prstGeom>
        </p:spPr>
      </p:pic>
      <p:sp>
        <p:nvSpPr>
          <p:cNvPr id="17" name="矩形 16"/>
          <p:cNvSpPr/>
          <p:nvPr/>
        </p:nvSpPr>
        <p:spPr>
          <a:xfrm>
            <a:off x="0" y="1"/>
            <a:ext cx="9144000" cy="10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250026" y="311755"/>
            <a:ext cx="578813" cy="276999"/>
          </a:xfrm>
          <a:prstGeom prst="rect">
            <a:avLst/>
          </a:prstGeom>
          <a:noFill/>
        </p:spPr>
        <p:txBody>
          <a:bodyPr wrap="none" rtlCol="0">
            <a:spAutoFit/>
          </a:bodyPr>
          <a:lstStyle/>
          <a:p>
            <a:r>
              <a:rPr lang="en-US" altLang="zh-CN" sz="1200" spc="-60" baseline="0" dirty="0">
                <a:solidFill>
                  <a:schemeClr val="bg1"/>
                </a:solidFill>
                <a:latin typeface="微软雅黑" panose="020B0503020204020204" pitchFamily="34" charset="-122"/>
                <a:ea typeface="微软雅黑" panose="020B0503020204020204" pitchFamily="34" charset="-122"/>
              </a:rPr>
              <a:t>Page .</a:t>
            </a:r>
            <a:endParaRPr lang="zh-CN" altLang="en-US" sz="1200" spc="-60" baseline="0" dirty="0">
              <a:solidFill>
                <a:schemeClr val="bg1"/>
              </a:solidFill>
              <a:latin typeface="微软雅黑" panose="020B0503020204020204" pitchFamily="34" charset="-122"/>
              <a:ea typeface="微软雅黑" panose="020B0503020204020204" pitchFamily="34" charset="-122"/>
            </a:endParaRPr>
          </a:p>
        </p:txBody>
      </p:sp>
      <p:sp>
        <p:nvSpPr>
          <p:cNvPr id="7" name="灯片编号占位符 5"/>
          <p:cNvSpPr>
            <a:spLocks noGrp="1"/>
          </p:cNvSpPr>
          <p:nvPr>
            <p:ph type="sldNum" sz="quarter" idx="12"/>
          </p:nvPr>
        </p:nvSpPr>
        <p:spPr>
          <a:xfrm>
            <a:off x="8697600" y="313200"/>
            <a:ext cx="365165" cy="276999"/>
          </a:xfrm>
          <a:prstGeom prst="rect">
            <a:avLst/>
          </a:prstGeom>
          <a:noFill/>
        </p:spPr>
        <p:txBody>
          <a:bodyPr wrap="none" rtlCol="0">
            <a:spAutoFit/>
          </a:bodyPr>
          <a:lstStyle>
            <a:lvl1pPr>
              <a:defRPr lang="zh-CN" altLang="en-US" sz="1200" spc="-60" baseline="0" smtClean="0">
                <a:solidFill>
                  <a:schemeClr val="bg1"/>
                </a:solidFill>
                <a:latin typeface="微软雅黑" panose="020B0503020204020204" pitchFamily="34" charset="-122"/>
                <a:ea typeface="微软雅黑" panose="020B0503020204020204" pitchFamily="34" charset="-122"/>
              </a:defRPr>
            </a:lvl1pPr>
          </a:lstStyle>
          <a:p>
            <a:fld id="{E1703B59-C883-4B8B-974E-AFB30A6C43A7}" type="slidenum">
              <a:rPr lang="en-US" altLang="zh-CN" smtClean="0"/>
              <a:pPr/>
              <a:t>‹#›</a:t>
            </a:fld>
            <a:endParaRPr lang="en-US" altLang="zh-CN"/>
          </a:p>
        </p:txBody>
      </p:sp>
      <p:pic>
        <p:nvPicPr>
          <p:cNvPr id="8" name="图片 7"/>
          <p:cNvPicPr>
            <a:picLocks noChangeAspect="1"/>
          </p:cNvPicPr>
          <p:nvPr userDrawn="1"/>
        </p:nvPicPr>
        <p:blipFill>
          <a:blip r:embed="rId2"/>
          <a:stretch>
            <a:fillRect/>
          </a:stretch>
        </p:blipFill>
        <p:spPr>
          <a:xfrm>
            <a:off x="0" y="0"/>
            <a:ext cx="9144793" cy="664522"/>
          </a:xfrm>
          <a:prstGeom prst="rect">
            <a:avLst/>
          </a:prstGeom>
        </p:spPr>
      </p:pic>
      <p:sp>
        <p:nvSpPr>
          <p:cNvPr id="9" name="矩形 8"/>
          <p:cNvSpPr/>
          <p:nvPr userDrawn="1"/>
        </p:nvSpPr>
        <p:spPr>
          <a:xfrm>
            <a:off x="0" y="6766560"/>
            <a:ext cx="9144000" cy="914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024" y="168582"/>
            <a:ext cx="1517655" cy="401413"/>
          </a:xfrm>
          <a:prstGeom prst="rect">
            <a:avLst/>
          </a:prstGeom>
        </p:spPr>
      </p:pic>
      <p:sp>
        <p:nvSpPr>
          <p:cNvPr id="11" name="矩形 10"/>
          <p:cNvSpPr/>
          <p:nvPr userDrawn="1"/>
        </p:nvSpPr>
        <p:spPr>
          <a:xfrm>
            <a:off x="0" y="1"/>
            <a:ext cx="9144000" cy="10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008555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a:p>
        </p:txBody>
      </p:sp>
      <p:sp>
        <p:nvSpPr>
          <p:cNvPr id="4" name="日期占位符 3"/>
          <p:cNvSpPr>
            <a:spLocks noGrp="1"/>
          </p:cNvSpPr>
          <p:nvPr>
            <p:ph type="dt" sz="half" idx="10"/>
          </p:nvPr>
        </p:nvSpPr>
        <p:spPr/>
        <p:txBody>
          <a:bodyPr/>
          <a:lstStyle/>
          <a:p>
            <a:fld id="{49F95274-E9FE-46AA-962A-EE0D7AD0871A}"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FAEFE4F6-4662-469E-A1CF-F428C804C553}"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67AABDE-E5FA-44E5-B0E5-302FBB2B2415}"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4"/>
          <p:cNvSpPr>
            <a:spLocks noGrp="1"/>
          </p:cNvSpPr>
          <p:nvPr>
            <p:ph type="dt" sz="half" idx="10"/>
          </p:nvPr>
        </p:nvSpPr>
        <p:spPr/>
        <p:txBody>
          <a:bodyPr/>
          <a:lstStyle/>
          <a:p>
            <a:fld id="{F22D9D25-FFA0-4DF0-9FD9-91469C9C1AA7}" type="datetime1">
              <a:rPr lang="en-US" smtClean="0"/>
              <a:pPr/>
              <a:t>4/20/2024</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7" name="日期占位符 6"/>
          <p:cNvSpPr>
            <a:spLocks noGrp="1"/>
          </p:cNvSpPr>
          <p:nvPr>
            <p:ph type="dt" sz="half" idx="10"/>
          </p:nvPr>
        </p:nvSpPr>
        <p:spPr/>
        <p:txBody>
          <a:bodyPr/>
          <a:lstStyle/>
          <a:p>
            <a:fld id="{4999180A-EE06-4254-8D7D-F7E5F986C84B}" type="datetime1">
              <a:rPr lang="en-US" smtClean="0"/>
              <a:pPr/>
              <a:t>4/20/2024</a:t>
            </a:fld>
            <a:endParaRPr lang="en-US"/>
          </a:p>
        </p:txBody>
      </p:sp>
      <p:sp>
        <p:nvSpPr>
          <p:cNvPr id="8" name="页脚占位符 7"/>
          <p:cNvSpPr>
            <a:spLocks noGrp="1"/>
          </p:cNvSpPr>
          <p:nvPr>
            <p:ph type="ftr" sz="quarter" idx="11"/>
          </p:nvPr>
        </p:nvSpPr>
        <p:spPr/>
        <p:txBody>
          <a:bodyPr/>
          <a:lstStyle/>
          <a:p>
            <a:endParaRPr lang="en-US"/>
          </a:p>
        </p:txBody>
      </p:sp>
      <p:sp>
        <p:nvSpPr>
          <p:cNvPr id="9" name="灯片编号占位符 8"/>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日期占位符 2"/>
          <p:cNvSpPr>
            <a:spLocks noGrp="1"/>
          </p:cNvSpPr>
          <p:nvPr>
            <p:ph type="dt" sz="half" idx="10"/>
          </p:nvPr>
        </p:nvSpPr>
        <p:spPr/>
        <p:txBody>
          <a:bodyPr/>
          <a:lstStyle/>
          <a:p>
            <a:fld id="{39D2E457-9A62-49B9-AEF8-AC63D1A6A75D}" type="datetime1">
              <a:rPr lang="en-US" smtClean="0"/>
              <a:pPr/>
              <a:t>4/20/2024</a:t>
            </a:fld>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日期占位符 2"/>
          <p:cNvSpPr>
            <a:spLocks noGrp="1"/>
          </p:cNvSpPr>
          <p:nvPr>
            <p:ph type="dt" sz="half" idx="10"/>
          </p:nvPr>
        </p:nvSpPr>
        <p:spPr/>
        <p:txBody>
          <a:bodyPr/>
          <a:lstStyle/>
          <a:p>
            <a:fld id="{BB202A1C-5829-4639-B6FD-00442C49B394}" type="datetime1">
              <a:rPr lang="en-US" smtClean="0"/>
              <a:pPr/>
              <a:t>4/20/2024</a:t>
            </a:fld>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04282BF-AB8D-4519-8631-27A237D5EC71}" type="datetime1">
              <a:rPr lang="en-US" smtClean="0"/>
              <a:pPr/>
              <a:t>4/20/2024</a:t>
            </a:fld>
            <a:endParaRPr lang="en-US"/>
          </a:p>
        </p:txBody>
      </p:sp>
      <p:sp>
        <p:nvSpPr>
          <p:cNvPr id="3" name="页脚占位符 2"/>
          <p:cNvSpPr>
            <a:spLocks noGrp="1"/>
          </p:cNvSpPr>
          <p:nvPr>
            <p:ph type="ftr" sz="quarter" idx="11"/>
          </p:nvPr>
        </p:nvSpPr>
        <p:spPr/>
        <p:txBody>
          <a:bodyPr/>
          <a:lstStyle/>
          <a:p>
            <a:endParaRPr lang="en-US"/>
          </a:p>
        </p:txBody>
      </p:sp>
      <p:sp>
        <p:nvSpPr>
          <p:cNvPr id="4" name="灯片编号占位符 3"/>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E3765E5-62CA-4234-B0AB-9099C6A8FB36}" type="datetime1">
              <a:rPr lang="en-US" smtClean="0"/>
              <a:pPr/>
              <a:t>4/20/2024</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E7C7A37-11CC-41C2-97A4-CA4FEBAFED23}" type="datetime1">
              <a:rPr lang="en-US" smtClean="0"/>
              <a:pPr/>
              <a:t>4/20/2024</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0CD29CE6-93E6-4AFB-9DA4-0012228F53D2}"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A8387736-47D6-4544-9A76-A147E032A1CC}"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日期占位符 2"/>
          <p:cNvSpPr>
            <a:spLocks noGrp="1"/>
          </p:cNvSpPr>
          <p:nvPr>
            <p:ph type="dt" sz="half" idx="10"/>
          </p:nvPr>
        </p:nvSpPr>
        <p:spPr/>
        <p:txBody>
          <a:bodyPr/>
          <a:lstStyle/>
          <a:p>
            <a:fld id="{89BB7870-B879-4B19-B65F-3DEF56CC82A8}" type="datetime1">
              <a:rPr lang="en-US" smtClean="0"/>
              <a:pPr/>
              <a:t>4/20/2024</a:t>
            </a:fld>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B64DB351-AEC5-442C-B441-753457FC4569}"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a:p>
        </p:txBody>
      </p:sp>
      <p:sp>
        <p:nvSpPr>
          <p:cNvPr id="4" name="日期占位符 3"/>
          <p:cNvSpPr>
            <a:spLocks noGrp="1"/>
          </p:cNvSpPr>
          <p:nvPr>
            <p:ph type="dt" sz="half" idx="10"/>
          </p:nvPr>
        </p:nvSpPr>
        <p:spPr/>
        <p:txBody>
          <a:bodyPr/>
          <a:lstStyle/>
          <a:p>
            <a:fld id="{DADA9FC6-B538-4614-B81E-CA0ABBDD93C2}"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93D6E116-309B-47F4-9785-08F1E8885AE9}"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34D00576-9DFA-4816-8885-5DD324A4600F}"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93D6E116-309B-47F4-9785-08F1E8885AE9}"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F852A9A-A940-48FD-BC0A-B3152AA806C3}"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93D6E116-309B-47F4-9785-08F1E8885A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7DD31738-B04C-4352-AA5E-34A0F4EAD3FE}"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4"/>
          <p:cNvSpPr>
            <a:spLocks noGrp="1"/>
          </p:cNvSpPr>
          <p:nvPr>
            <p:ph type="dt" sz="half" idx="10"/>
          </p:nvPr>
        </p:nvSpPr>
        <p:spPr/>
        <p:txBody>
          <a:bodyPr/>
          <a:lstStyle/>
          <a:p>
            <a:fld id="{31EA98D1-5C6D-43AE-B4BC-8DDBE7FAB6D4}" type="datetime1">
              <a:rPr lang="en-US" smtClean="0"/>
              <a:pPr/>
              <a:t>4/20/2024</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93D6E116-309B-47F4-9785-08F1E8885AE9}"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7" name="日期占位符 6"/>
          <p:cNvSpPr>
            <a:spLocks noGrp="1"/>
          </p:cNvSpPr>
          <p:nvPr>
            <p:ph type="dt" sz="half" idx="10"/>
          </p:nvPr>
        </p:nvSpPr>
        <p:spPr/>
        <p:txBody>
          <a:bodyPr/>
          <a:lstStyle/>
          <a:p>
            <a:fld id="{19B37567-7A91-445C-81F6-FBDF82F111AC}" type="datetime1">
              <a:rPr lang="en-US" smtClean="0"/>
              <a:pPr/>
              <a:t>4/20/2024</a:t>
            </a:fld>
            <a:endParaRPr lang="en-US"/>
          </a:p>
        </p:txBody>
      </p:sp>
      <p:sp>
        <p:nvSpPr>
          <p:cNvPr id="8" name="页脚占位符 7"/>
          <p:cNvSpPr>
            <a:spLocks noGrp="1"/>
          </p:cNvSpPr>
          <p:nvPr>
            <p:ph type="ftr" sz="quarter" idx="11"/>
          </p:nvPr>
        </p:nvSpPr>
        <p:spPr/>
        <p:txBody>
          <a:bodyPr/>
          <a:lstStyle/>
          <a:p>
            <a:endParaRPr lang="en-US"/>
          </a:p>
        </p:txBody>
      </p:sp>
      <p:sp>
        <p:nvSpPr>
          <p:cNvPr id="9" name="灯片编号占位符 8"/>
          <p:cNvSpPr>
            <a:spLocks noGrp="1"/>
          </p:cNvSpPr>
          <p:nvPr>
            <p:ph type="sldNum" sz="quarter" idx="12"/>
          </p:nvPr>
        </p:nvSpPr>
        <p:spPr/>
        <p:txBody>
          <a:bodyPr/>
          <a:lstStyle/>
          <a:p>
            <a:fld id="{93D6E116-309B-47F4-9785-08F1E8885AE9}"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日期占位符 2"/>
          <p:cNvSpPr>
            <a:spLocks noGrp="1"/>
          </p:cNvSpPr>
          <p:nvPr>
            <p:ph type="dt" sz="half" idx="10"/>
          </p:nvPr>
        </p:nvSpPr>
        <p:spPr/>
        <p:txBody>
          <a:bodyPr/>
          <a:lstStyle/>
          <a:p>
            <a:fld id="{9D5FC1EF-721C-4DD4-9438-7803BD246308}" type="datetime1">
              <a:rPr lang="en-US" smtClean="0"/>
              <a:pPr/>
              <a:t>4/20/2024</a:t>
            </a:fld>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93D6E116-309B-47F4-9785-08F1E8885AE9}"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4A94964-4A97-44D7-9ED0-3049F5590940}" type="datetime1">
              <a:rPr lang="en-US" smtClean="0"/>
              <a:pPr/>
              <a:t>4/20/2024</a:t>
            </a:fld>
            <a:endParaRPr lang="en-US"/>
          </a:p>
        </p:txBody>
      </p:sp>
      <p:sp>
        <p:nvSpPr>
          <p:cNvPr id="3" name="页脚占位符 2"/>
          <p:cNvSpPr>
            <a:spLocks noGrp="1"/>
          </p:cNvSpPr>
          <p:nvPr>
            <p:ph type="ftr" sz="quarter" idx="11"/>
          </p:nvPr>
        </p:nvSpPr>
        <p:spPr/>
        <p:txBody>
          <a:bodyPr/>
          <a:lstStyle/>
          <a:p>
            <a:endParaRPr lang="en-US"/>
          </a:p>
        </p:txBody>
      </p:sp>
      <p:sp>
        <p:nvSpPr>
          <p:cNvPr id="4" name="灯片编号占位符 3"/>
          <p:cNvSpPr>
            <a:spLocks noGrp="1"/>
          </p:cNvSpPr>
          <p:nvPr>
            <p:ph type="sldNum" sz="quarter" idx="12"/>
          </p:nvPr>
        </p:nvSpPr>
        <p:spPr/>
        <p:txBody>
          <a:bodyPr/>
          <a:lstStyle/>
          <a:p>
            <a:fld id="{93D6E116-309B-47F4-9785-08F1E8885AE9}"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EA55A39-41ED-4C60-8979-6ED63DCEF327}" type="datetime1">
              <a:rPr lang="en-US" smtClean="0"/>
              <a:pPr/>
              <a:t>4/20/2024</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93D6E116-309B-47F4-9785-08F1E8885AE9}"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3B3EC90-24B6-49F8-A7AC-2DE36C851C47}" type="datetime1">
              <a:rPr lang="en-US" smtClean="0"/>
              <a:pPr/>
              <a:t>4/20/2024</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93D6E116-309B-47F4-9785-08F1E8885AE9}"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96C314AD-70BD-46B7-8408-BCA07235EF90}"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93D6E116-309B-47F4-9785-08F1E8885AE9}"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E01B99B4-540F-44AA-AD02-4AA21E52B289}"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93D6E116-309B-47F4-9785-08F1E8885AE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A77C55B0-5075-471B-BABD-7F8A97DC2EEA}" type="datetime1">
              <a:rPr lang="en-US" smtClean="0"/>
              <a:pPr/>
              <a:t>4/20/2024</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4"/>
          <p:cNvSpPr>
            <a:spLocks noGrp="1"/>
          </p:cNvSpPr>
          <p:nvPr>
            <p:ph type="dt" sz="half" idx="10"/>
          </p:nvPr>
        </p:nvSpPr>
        <p:spPr/>
        <p:txBody>
          <a:bodyPr/>
          <a:lstStyle/>
          <a:p>
            <a:fld id="{2BA4C7A2-0896-432D-AC54-1B0516E6DEAC}" type="datetime1">
              <a:rPr lang="en-US" smtClean="0"/>
              <a:pPr/>
              <a:t>4/20/2024</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7" name="日期占位符 6"/>
          <p:cNvSpPr>
            <a:spLocks noGrp="1"/>
          </p:cNvSpPr>
          <p:nvPr>
            <p:ph type="dt" sz="half" idx="10"/>
          </p:nvPr>
        </p:nvSpPr>
        <p:spPr/>
        <p:txBody>
          <a:bodyPr/>
          <a:lstStyle/>
          <a:p>
            <a:fld id="{BFB1F0AF-6F95-48F3-A117-6FF9F0834FAF}" type="datetime1">
              <a:rPr lang="en-US" smtClean="0"/>
              <a:pPr/>
              <a:t>4/20/2024</a:t>
            </a:fld>
            <a:endParaRPr lang="en-US"/>
          </a:p>
        </p:txBody>
      </p:sp>
      <p:sp>
        <p:nvSpPr>
          <p:cNvPr id="8" name="页脚占位符 7"/>
          <p:cNvSpPr>
            <a:spLocks noGrp="1"/>
          </p:cNvSpPr>
          <p:nvPr>
            <p:ph type="ftr" sz="quarter" idx="11"/>
          </p:nvPr>
        </p:nvSpPr>
        <p:spPr/>
        <p:txBody>
          <a:bodyPr/>
          <a:lstStyle/>
          <a:p>
            <a:endParaRPr lang="en-US"/>
          </a:p>
        </p:txBody>
      </p:sp>
      <p:sp>
        <p:nvSpPr>
          <p:cNvPr id="9" name="灯片编号占位符 8"/>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日期占位符 2"/>
          <p:cNvSpPr>
            <a:spLocks noGrp="1"/>
          </p:cNvSpPr>
          <p:nvPr>
            <p:ph type="dt" sz="half" idx="10"/>
          </p:nvPr>
        </p:nvSpPr>
        <p:spPr/>
        <p:txBody>
          <a:bodyPr/>
          <a:lstStyle/>
          <a:p>
            <a:fld id="{BFDB62BE-EFE5-4648-B989-AD8D95C748CB}" type="datetime1">
              <a:rPr lang="en-US" smtClean="0"/>
              <a:pPr/>
              <a:t>4/20/2024</a:t>
            </a:fld>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FCE52A1-A29E-4374-A28B-5C3B518B09B6}" type="datetime1">
              <a:rPr lang="en-US" smtClean="0"/>
              <a:pPr/>
              <a:t>4/20/2024</a:t>
            </a:fld>
            <a:endParaRPr lang="en-US"/>
          </a:p>
        </p:txBody>
      </p:sp>
      <p:sp>
        <p:nvSpPr>
          <p:cNvPr id="3" name="页脚占位符 2"/>
          <p:cNvSpPr>
            <a:spLocks noGrp="1"/>
          </p:cNvSpPr>
          <p:nvPr>
            <p:ph type="ftr" sz="quarter" idx="11"/>
          </p:nvPr>
        </p:nvSpPr>
        <p:spPr/>
        <p:txBody>
          <a:bodyPr/>
          <a:lstStyle/>
          <a:p>
            <a:endParaRPr lang="en-US"/>
          </a:p>
        </p:txBody>
      </p:sp>
      <p:sp>
        <p:nvSpPr>
          <p:cNvPr id="4" name="灯片编号占位符 3"/>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40A0523-3D75-48B0-9058-82EC39B3E624}" type="datetime1">
              <a:rPr lang="en-US" smtClean="0"/>
              <a:pPr/>
              <a:t>4/20/2024</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AD4598F6-4D98-4D6B-9589-4693F36A95D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endParaRPr 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C59361-75C0-461B-9E97-15D0BB9DA0A7}" type="datetime1">
              <a:rPr lang="en-US" smtClean="0"/>
              <a:pPr/>
              <a:t>4/20/2024</a:t>
            </a:fld>
            <a:endParaRPr 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4598F6-4D98-4D6B-9589-4693F36A95D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86" r:id="rId13"/>
    <p:sldLayoutId id="2147483687" r:id="rId1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endParaRPr 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196D90-C142-4092-A7D6-B4B8EDC71C5D}" type="datetime1">
              <a:rPr lang="en-US" smtClean="0"/>
              <a:pPr/>
              <a:t>4/20/2024</a:t>
            </a:fld>
            <a:endParaRPr 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4DB351-AEC5-442C-B441-753457FC456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endParaRPr 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830F70-451F-4844-BB2B-519E1FF4592E}" type="datetime1">
              <a:rPr lang="en-US" smtClean="0"/>
              <a:pPr/>
              <a:t>4/20/2024</a:t>
            </a:fld>
            <a:endParaRPr 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D6E116-309B-47F4-9785-08F1E8885AE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5.png"/><Relationship Id="rId7"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36.emf"/><Relationship Id="rId4" Type="http://schemas.openxmlformats.org/officeDocument/2006/relationships/image" Target="../media/image35.emf"/></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3.emf"/><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40.emf"/></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46.emf"/><Relationship Id="rId5" Type="http://schemas.openxmlformats.org/officeDocument/2006/relationships/image" Target="../media/image45.pn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49.emf"/><Relationship Id="rId5" Type="http://schemas.openxmlformats.org/officeDocument/2006/relationships/image" Target="../media/image48.png"/><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51.tif"/><Relationship Id="rId4" Type="http://schemas.openxmlformats.org/officeDocument/2006/relationships/image" Target="../media/image50.tiff"/></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2.tif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57.emf"/><Relationship Id="rId3" Type="http://schemas.openxmlformats.org/officeDocument/2006/relationships/image" Target="../media/image5.png"/><Relationship Id="rId7" Type="http://schemas.openxmlformats.org/officeDocument/2006/relationships/image" Target="../media/image56.emf"/><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25.png"/><Relationship Id="rId5" Type="http://schemas.openxmlformats.org/officeDocument/2006/relationships/image" Target="../media/image55.png"/><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58.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62.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60.jpeg"/><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64.tiff"/><Relationship Id="rId5" Type="http://schemas.openxmlformats.org/officeDocument/2006/relationships/image" Target="../media/image63.wmf"/><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66.png"/><Relationship Id="rId4" Type="http://schemas.openxmlformats.org/officeDocument/2006/relationships/image" Target="../media/image65.emf"/></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image" Target="../media/image69.png"/><Relationship Id="rId5" Type="http://schemas.openxmlformats.org/officeDocument/2006/relationships/image" Target="../media/image68.emf"/><Relationship Id="rId4" Type="http://schemas.openxmlformats.org/officeDocument/2006/relationships/oleObject" Target="../embeddings/oleObject2.bin"/></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3.xml"/><Relationship Id="rId5" Type="http://schemas.openxmlformats.org/officeDocument/2006/relationships/image" Target="../media/image71.png"/><Relationship Id="rId4" Type="http://schemas.openxmlformats.org/officeDocument/2006/relationships/image" Target="../media/image70.png"/></Relationships>
</file>

<file path=ppt/slides/_rels/slide2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2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jpe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32.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jpeg"/></Relationships>
</file>

<file path=ppt/slides/_rels/slide3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30.xml"/><Relationship Id="rId1" Type="http://schemas.openxmlformats.org/officeDocument/2006/relationships/slideLayout" Target="../slideLayouts/slideLayout14.xml"/><Relationship Id="rId5" Type="http://schemas.openxmlformats.org/officeDocument/2006/relationships/image" Target="../media/image90.png"/><Relationship Id="rId4" Type="http://schemas.openxmlformats.org/officeDocument/2006/relationships/image" Target="../media/image89.png"/></Relationships>
</file>

<file path=ppt/slides/_rels/slide34.xml.rels><?xml version="1.0" encoding="UTF-8" standalone="yes"?>
<Relationships xmlns="http://schemas.openxmlformats.org/package/2006/relationships"><Relationship Id="rId8" Type="http://schemas.openxmlformats.org/officeDocument/2006/relationships/image" Target="../media/image95.png"/><Relationship Id="rId13" Type="http://schemas.openxmlformats.org/officeDocument/2006/relationships/image" Target="../media/image100.png"/><Relationship Id="rId3" Type="http://schemas.openxmlformats.org/officeDocument/2006/relationships/image" Target="../media/image91.png"/><Relationship Id="rId7" Type="http://schemas.openxmlformats.org/officeDocument/2006/relationships/image" Target="../media/image94.png"/><Relationship Id="rId12" Type="http://schemas.openxmlformats.org/officeDocument/2006/relationships/image" Target="../media/image99.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93.png"/><Relationship Id="rId11" Type="http://schemas.openxmlformats.org/officeDocument/2006/relationships/image" Target="../media/image98.jpeg"/><Relationship Id="rId5" Type="http://schemas.openxmlformats.org/officeDocument/2006/relationships/image" Target="../media/image92.png"/><Relationship Id="rId15" Type="http://schemas.openxmlformats.org/officeDocument/2006/relationships/image" Target="../media/image102.png"/><Relationship Id="rId10" Type="http://schemas.openxmlformats.org/officeDocument/2006/relationships/image" Target="../media/image97.png"/><Relationship Id="rId4" Type="http://schemas.openxmlformats.org/officeDocument/2006/relationships/image" Target="../media/image5.png"/><Relationship Id="rId9" Type="http://schemas.openxmlformats.org/officeDocument/2006/relationships/image" Target="../media/image96.jpeg"/><Relationship Id="rId14" Type="http://schemas.openxmlformats.org/officeDocument/2006/relationships/image" Target="../media/image10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gif"/><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emf"/></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5.png"/><Relationship Id="rId7"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 descr="C:\Users\mal\Desktop\Lenovo-jan-26-2012\CV\Application_2014\shju\onsite\交大LOGO\银色系校徽标准版.png"/>
          <p:cNvPicPr>
            <a:picLocks noChangeAspect="1" noChangeArrowheads="1"/>
          </p:cNvPicPr>
          <p:nvPr/>
        </p:nvPicPr>
        <p:blipFill>
          <a:blip r:embed="rId3" cstate="print"/>
          <a:srcRect/>
          <a:stretch>
            <a:fillRect/>
          </a:stretch>
        </p:blipFill>
        <p:spPr bwMode="auto">
          <a:xfrm>
            <a:off x="2771775" y="1628775"/>
            <a:ext cx="3600450" cy="3600450"/>
          </a:xfrm>
          <a:prstGeom prst="rect">
            <a:avLst/>
          </a:prstGeom>
          <a:noFill/>
        </p:spPr>
      </p:pic>
      <p:sp>
        <p:nvSpPr>
          <p:cNvPr id="4098" name="Rectangle 1026"/>
          <p:cNvSpPr>
            <a:spLocks noGrp="1"/>
          </p:cNvSpPr>
          <p:nvPr>
            <p:ph type="ctrTitle"/>
          </p:nvPr>
        </p:nvSpPr>
        <p:spPr>
          <a:xfrm>
            <a:off x="0" y="838200"/>
            <a:ext cx="9144000" cy="2057400"/>
          </a:xfrm>
          <a:noFill/>
        </p:spPr>
        <p:txBody>
          <a:bodyPr>
            <a:noAutofit/>
          </a:bodyPr>
          <a:lstStyle/>
          <a:p>
            <a:r>
              <a:rPr lang="en-US" altLang="zh-CN" sz="4000" b="1" dirty="0" err="1">
                <a:solidFill>
                  <a:srgbClr val="008000"/>
                </a:solidFill>
                <a:effectLst>
                  <a:outerShdw blurRad="38100" dist="38100" dir="2700000" algn="tl">
                    <a:srgbClr val="000000">
                      <a:alpha val="43137"/>
                    </a:srgbClr>
                  </a:outerShdw>
                </a:effectLst>
              </a:rPr>
              <a:t>MuSR</a:t>
            </a:r>
            <a:r>
              <a:rPr lang="en-US" altLang="zh-CN" sz="4000" b="1" dirty="0">
                <a:solidFill>
                  <a:srgbClr val="008000"/>
                </a:solidFill>
                <a:effectLst>
                  <a:outerShdw blurRad="38100" dist="38100" dir="2700000" algn="tl">
                    <a:srgbClr val="000000">
                      <a:alpha val="43137"/>
                    </a:srgbClr>
                  </a:outerShdw>
                </a:effectLst>
              </a:rPr>
              <a:t> study on the quantum magnetism of 2D frustrated compounds</a:t>
            </a:r>
            <a:endParaRPr lang="en-US" sz="4000" b="1" dirty="0">
              <a:solidFill>
                <a:srgbClr val="008000"/>
              </a:solidFill>
              <a:effectLst>
                <a:outerShdw blurRad="38100" dist="38100" dir="2700000" algn="tl">
                  <a:srgbClr val="000000">
                    <a:alpha val="43137"/>
                  </a:srgbClr>
                </a:outerShdw>
              </a:effectLst>
            </a:endParaRPr>
          </a:p>
        </p:txBody>
      </p:sp>
      <p:sp>
        <p:nvSpPr>
          <p:cNvPr id="4099" name="Rectangle 1027"/>
          <p:cNvSpPr>
            <a:spLocks noGrp="1"/>
          </p:cNvSpPr>
          <p:nvPr>
            <p:ph type="subTitle" idx="1"/>
          </p:nvPr>
        </p:nvSpPr>
        <p:spPr>
          <a:xfrm>
            <a:off x="0" y="4267201"/>
            <a:ext cx="9144000" cy="609600"/>
          </a:xfrm>
          <a:noFill/>
        </p:spPr>
        <p:txBody>
          <a:bodyPr>
            <a:noAutofit/>
          </a:bodyPr>
          <a:lstStyle/>
          <a:p>
            <a:pPr algn="ctr"/>
            <a:r>
              <a:rPr lang="en-US" altLang="zh-CN" sz="3600" b="1" dirty="0">
                <a:solidFill>
                  <a:schemeClr val="accent2">
                    <a:lumMod val="75000"/>
                  </a:schemeClr>
                </a:solidFill>
                <a:latin typeface="Times New Roman" pitchFamily="18" charset="0"/>
              </a:rPr>
              <a:t>Shanghai Jiao Tong University</a:t>
            </a:r>
            <a:endParaRPr lang="en-US" sz="3600" b="1" dirty="0">
              <a:solidFill>
                <a:schemeClr val="accent2">
                  <a:lumMod val="75000"/>
                </a:schemeClr>
              </a:solidFill>
              <a:latin typeface="Times New Roman" pitchFamily="18" charset="0"/>
            </a:endParaRPr>
          </a:p>
        </p:txBody>
      </p:sp>
      <p:sp>
        <p:nvSpPr>
          <p:cNvPr id="9" name="矩形 8"/>
          <p:cNvSpPr/>
          <p:nvPr/>
        </p:nvSpPr>
        <p:spPr>
          <a:xfrm>
            <a:off x="0" y="3276600"/>
            <a:ext cx="9144000" cy="646331"/>
          </a:xfrm>
          <a:prstGeom prst="rect">
            <a:avLst/>
          </a:prstGeom>
        </p:spPr>
        <p:txBody>
          <a:bodyPr wrap="square">
            <a:spAutoFit/>
          </a:bodyPr>
          <a:lstStyle/>
          <a:p>
            <a:pPr algn="ctr"/>
            <a:r>
              <a:rPr lang="en-US" altLang="zh-CN" sz="3600" b="1" dirty="0">
                <a:solidFill>
                  <a:schemeClr val="accent2">
                    <a:lumMod val="75000"/>
                  </a:schemeClr>
                </a:solidFill>
                <a:latin typeface="Times New Roman" pitchFamily="18" charset="0"/>
              </a:rPr>
              <a:t>Jie Ma</a:t>
            </a:r>
          </a:p>
        </p:txBody>
      </p:sp>
      <p:sp>
        <p:nvSpPr>
          <p:cNvPr id="10" name="Rectangle 1027"/>
          <p:cNvSpPr txBox="1">
            <a:spLocks/>
          </p:cNvSpPr>
          <p:nvPr/>
        </p:nvSpPr>
        <p:spPr>
          <a:xfrm>
            <a:off x="0" y="5353999"/>
            <a:ext cx="9144000" cy="742001"/>
          </a:xfrm>
          <a:prstGeom prst="rect">
            <a:avLst/>
          </a:prstGeom>
          <a:noFill/>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3200" b="1" i="0" u="none" strike="noStrike" kern="1200" cap="none" spc="0" normalizeH="0" baseline="0" noProof="0" dirty="0">
                <a:ln>
                  <a:noFill/>
                </a:ln>
                <a:solidFill>
                  <a:srgbClr val="FF0000"/>
                </a:solidFill>
                <a:effectLst/>
                <a:uLnTx/>
                <a:uFillTx/>
                <a:latin typeface="+mn-lt"/>
                <a:ea typeface="+mn-ea"/>
                <a:cs typeface="+mn-cs"/>
              </a:rPr>
              <a:t>2024.04.21. </a:t>
            </a:r>
            <a:endParaRPr kumimoji="0" lang="en-US" sz="3200" b="1" i="0" u="none" strike="noStrike" kern="1200" cap="none" spc="0" normalizeH="0" baseline="0" noProof="0" dirty="0">
              <a:ln>
                <a:noFill/>
              </a:ln>
              <a:solidFill>
                <a:srgbClr val="FF0000"/>
              </a:solidFill>
              <a:effectLst/>
              <a:uLnTx/>
              <a:uFillTx/>
              <a:latin typeface="Times New Roman" pitchFamily="18" charset="0"/>
              <a:ea typeface="+mn-ea"/>
              <a:cs typeface="+mn-cs"/>
            </a:endParaRPr>
          </a:p>
        </p:txBody>
      </p:sp>
      <p:sp>
        <p:nvSpPr>
          <p:cNvPr id="3" name="文本框 2">
            <a:extLst>
              <a:ext uri="{FF2B5EF4-FFF2-40B4-BE49-F238E27FC236}">
                <a16:creationId xmlns:a16="http://schemas.microsoft.com/office/drawing/2014/main" id="{EF4E7994-5461-BFE3-5402-CACA3A9C103D}"/>
              </a:ext>
            </a:extLst>
          </p:cNvPr>
          <p:cNvSpPr txBox="1"/>
          <p:nvPr/>
        </p:nvSpPr>
        <p:spPr>
          <a:xfrm>
            <a:off x="152400" y="169958"/>
            <a:ext cx="8610600" cy="400110"/>
          </a:xfrm>
          <a:prstGeom prst="rect">
            <a:avLst/>
          </a:prstGeom>
          <a:noFill/>
        </p:spPr>
        <p:txBody>
          <a:bodyPr wrap="square">
            <a:spAutoFit/>
          </a:bodyPr>
          <a:lstStyle/>
          <a:p>
            <a:r>
              <a:rPr lang="zh-CN" altLang="en-US" sz="2000" b="1" dirty="0">
                <a:solidFill>
                  <a:srgbClr val="FF0000"/>
                </a:solidFill>
              </a:rPr>
              <a:t>Workshop on Muon Physics at the Intensity and Precision Frontiers (MIP 2024)</a:t>
            </a:r>
          </a:p>
        </p:txBody>
      </p:sp>
    </p:spTree>
    <p:extLst>
      <p:ext uri="{BB962C8B-B14F-4D97-AF65-F5344CB8AC3E}">
        <p14:creationId xmlns:p14="http://schemas.microsoft.com/office/powerpoint/2010/main" val="1706183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5">
            <a:extLst>
              <a:ext uri="{FF2B5EF4-FFF2-40B4-BE49-F238E27FC236}">
                <a16:creationId xmlns:a16="http://schemas.microsoft.com/office/drawing/2014/main" id="{1A9C4C4C-FAAC-4C32-BD2B-A9ECA68B1309}"/>
              </a:ext>
            </a:extLst>
          </p:cNvPr>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2" name="文本框 1">
            <a:extLst>
              <a:ext uri="{FF2B5EF4-FFF2-40B4-BE49-F238E27FC236}">
                <a16:creationId xmlns:a16="http://schemas.microsoft.com/office/drawing/2014/main" id="{376BCD43-56DC-D9CE-1396-2C1587A78E34}"/>
              </a:ext>
            </a:extLst>
          </p:cNvPr>
          <p:cNvSpPr txBox="1"/>
          <p:nvPr/>
        </p:nvSpPr>
        <p:spPr>
          <a:xfrm>
            <a:off x="15104" y="28444"/>
            <a:ext cx="9128896" cy="584775"/>
          </a:xfrm>
          <a:prstGeom prst="rect">
            <a:avLst/>
          </a:prstGeom>
          <a:noFill/>
        </p:spPr>
        <p:txBody>
          <a:bodyPr wrap="square" rtlCol="0">
            <a:spAutoFit/>
          </a:bodyPr>
          <a:lstStyle/>
          <a:p>
            <a:pPr indent="-342900" algn="ctr"/>
            <a:r>
              <a:rPr lang="en-US" altLang="zh-CN" sz="3200" b="1" dirty="0">
                <a:solidFill>
                  <a:srgbClr val="008000"/>
                </a:solidFill>
                <a:latin typeface="+mn-lt"/>
                <a:ea typeface="+mn-ea"/>
                <a:cs typeface="+mn-cs"/>
              </a:rPr>
              <a:t>NaYbSe</a:t>
            </a:r>
            <a:r>
              <a:rPr lang="en-US" altLang="zh-CN" sz="3200" b="1" baseline="-25000" dirty="0">
                <a:solidFill>
                  <a:srgbClr val="008000"/>
                </a:solidFill>
                <a:latin typeface="+mn-lt"/>
                <a:ea typeface="+mn-ea"/>
                <a:cs typeface="+mn-cs"/>
              </a:rPr>
              <a:t>2</a:t>
            </a:r>
          </a:p>
        </p:txBody>
      </p:sp>
      <p:sp>
        <p:nvSpPr>
          <p:cNvPr id="14" name="灯片编号占位符 5">
            <a:extLst>
              <a:ext uri="{FF2B5EF4-FFF2-40B4-BE49-F238E27FC236}">
                <a16:creationId xmlns:a16="http://schemas.microsoft.com/office/drawing/2014/main" id="{AD52CE9A-4416-FD3B-8F95-676528BAB853}"/>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3" name="文本框 2">
            <a:extLst>
              <a:ext uri="{FF2B5EF4-FFF2-40B4-BE49-F238E27FC236}">
                <a16:creationId xmlns:a16="http://schemas.microsoft.com/office/drawing/2014/main" id="{1E70D14C-04DE-CD63-A282-1D28744747CF}"/>
              </a:ext>
            </a:extLst>
          </p:cNvPr>
          <p:cNvSpPr txBox="1"/>
          <p:nvPr/>
        </p:nvSpPr>
        <p:spPr>
          <a:xfrm>
            <a:off x="609600" y="4657674"/>
            <a:ext cx="6054634" cy="307777"/>
          </a:xfrm>
          <a:prstGeom prst="rect">
            <a:avLst/>
          </a:prstGeom>
          <a:noFill/>
        </p:spPr>
        <p:txBody>
          <a:bodyPr wrap="square">
            <a:spAutoFit/>
          </a:bodyPr>
          <a:lstStyle/>
          <a:p>
            <a:r>
              <a:rPr lang="en-US" altLang="zh-CN" sz="1400" dirty="0">
                <a:latin typeface="Calibri (标题)"/>
                <a:cs typeface="Times New Roman" panose="02020603050405020304" pitchFamily="18" charset="0"/>
              </a:rPr>
              <a:t>P. Dai, et al., PRX 11, 021044 (2021); Z. Zhu et al., The </a:t>
            </a:r>
            <a:r>
              <a:rPr lang="en-US" altLang="zh-CN" sz="1400" dirty="0" err="1">
                <a:latin typeface="Calibri (标题)"/>
                <a:cs typeface="Times New Roman" panose="02020603050405020304" pitchFamily="18" charset="0"/>
              </a:rPr>
              <a:t>Innov</a:t>
            </a:r>
            <a:r>
              <a:rPr lang="en-US" altLang="zh-CN" sz="1400" dirty="0">
                <a:latin typeface="Calibri (标题)"/>
                <a:cs typeface="Times New Roman" panose="02020603050405020304" pitchFamily="18" charset="0"/>
              </a:rPr>
              <a:t>. 4, 100459 (2023).</a:t>
            </a:r>
          </a:p>
        </p:txBody>
      </p:sp>
      <p:sp>
        <p:nvSpPr>
          <p:cNvPr id="15" name="文本框 14">
            <a:extLst>
              <a:ext uri="{FF2B5EF4-FFF2-40B4-BE49-F238E27FC236}">
                <a16:creationId xmlns:a16="http://schemas.microsoft.com/office/drawing/2014/main" id="{8CD0636E-6418-5D72-C451-72AFA7F6740C}"/>
              </a:ext>
            </a:extLst>
          </p:cNvPr>
          <p:cNvSpPr txBox="1"/>
          <p:nvPr/>
        </p:nvSpPr>
        <p:spPr>
          <a:xfrm>
            <a:off x="325679" y="5056905"/>
            <a:ext cx="8153400" cy="1754326"/>
          </a:xfrm>
          <a:prstGeom prst="rect">
            <a:avLst/>
          </a:prstGeom>
          <a:noFill/>
          <a:ln w="25400">
            <a:solidFill>
              <a:srgbClr val="0000FF"/>
            </a:solidFill>
          </a:ln>
        </p:spPr>
        <p:txBody>
          <a:bodyPr wrap="square">
            <a:spAutoFit/>
          </a:bodyPr>
          <a:lstStyle/>
          <a:p>
            <a:r>
              <a:rPr lang="en-US" altLang="zh-CN" dirty="0">
                <a:latin typeface="Times New Roman" panose="02020603050405020304" pitchFamily="18" charset="0"/>
                <a:cs typeface="Times New Roman" panose="02020603050405020304" pitchFamily="18" charset="0"/>
              </a:rPr>
              <a:t>(a) QSL’s evidences:</a:t>
            </a:r>
          </a:p>
          <a:p>
            <a:pPr marL="342900" indent="-342900">
              <a:buAutoNum type="arabicParenR"/>
            </a:pPr>
            <a:r>
              <a:rPr lang="en-US" altLang="zh-CN" dirty="0">
                <a:latin typeface="Times New Roman" panose="02020603050405020304" pitchFamily="18" charset="0"/>
                <a:cs typeface="Times New Roman" panose="02020603050405020304" pitchFamily="18" charset="0"/>
              </a:rPr>
              <a:t>C</a:t>
            </a:r>
            <a:r>
              <a:rPr lang="en-US" altLang="zh-CN" baseline="-25000" dirty="0">
                <a:latin typeface="Times New Roman" panose="02020603050405020304" pitchFamily="18" charset="0"/>
                <a:cs typeface="Times New Roman" panose="02020603050405020304" pitchFamily="18" charset="0"/>
              </a:rPr>
              <a:t>m</a:t>
            </a:r>
            <a:r>
              <a:rPr lang="en-US" altLang="zh-CN" dirty="0">
                <a:latin typeface="Times New Roman" panose="02020603050405020304" pitchFamily="18" charset="0"/>
                <a:cs typeface="Times New Roman" panose="02020603050405020304" pitchFamily="18" charset="0"/>
              </a:rPr>
              <a:t>/T (&lt;0.5 K) is almost a constant, indicating the </a:t>
            </a:r>
            <a:r>
              <a:rPr lang="en-US" altLang="zh-CN" dirty="0" err="1">
                <a:latin typeface="Times New Roman" panose="02020603050405020304" pitchFamily="18" charset="0"/>
                <a:cs typeface="Times New Roman" panose="02020603050405020304" pitchFamily="18" charset="0"/>
              </a:rPr>
              <a:t>spinon</a:t>
            </a:r>
            <a:r>
              <a:rPr lang="en-US" altLang="zh-CN" dirty="0">
                <a:latin typeface="Times New Roman" panose="02020603050405020304" pitchFamily="18" charset="0"/>
                <a:cs typeface="Times New Roman" panose="02020603050405020304" pitchFamily="18" charset="0"/>
              </a:rPr>
              <a:t> Fermi surface spin liquid;</a:t>
            </a:r>
          </a:p>
          <a:p>
            <a:pPr marL="342900" indent="-342900">
              <a:buAutoNum type="arabicParenR"/>
            </a:pPr>
            <a:r>
              <a:rPr lang="en-US" altLang="zh-CN" dirty="0">
                <a:latin typeface="Times New Roman" panose="02020603050405020304" pitchFamily="18" charset="0"/>
                <a:cs typeface="Times New Roman" panose="02020603050405020304" pitchFamily="18" charset="0"/>
              </a:rPr>
              <a:t>the </a:t>
            </a:r>
            <a:r>
              <a:rPr lang="zh-CN" altLang="en-US" dirty="0">
                <a:latin typeface="Times New Roman" panose="02020603050405020304" pitchFamily="18" charset="0"/>
                <a:cs typeface="Times New Roman" panose="02020603050405020304" pitchFamily="18" charset="0"/>
              </a:rPr>
              <a:t>𝜇</a:t>
            </a:r>
            <a:r>
              <a:rPr lang="en-US" altLang="zh-CN" dirty="0">
                <a:latin typeface="Times New Roman" panose="02020603050405020304" pitchFamily="18" charset="0"/>
                <a:cs typeface="Times New Roman" panose="02020603050405020304" pitchFamily="18" charset="0"/>
              </a:rPr>
              <a:t>SR spectra show no spin freezing with robust dynamics and strong quantum fluctuations;</a:t>
            </a:r>
          </a:p>
          <a:p>
            <a:pPr marL="342900" indent="-342900">
              <a:buAutoNum type="arabicParenR"/>
            </a:pPr>
            <a:r>
              <a:rPr lang="en-US" altLang="zh-CN" dirty="0">
                <a:latin typeface="Times New Roman" panose="02020603050405020304" pitchFamily="18" charset="0"/>
                <a:cs typeface="Times New Roman" panose="02020603050405020304" pitchFamily="18" charset="0"/>
              </a:rPr>
              <a:t>Continuous spin excitations by INS.</a:t>
            </a:r>
          </a:p>
          <a:p>
            <a:pPr marL="342900" indent="-342900">
              <a:buAutoNum type="arabicParenR"/>
            </a:pPr>
            <a:r>
              <a:rPr lang="en-US" altLang="zh-CN" dirty="0">
                <a:latin typeface="Times New Roman" panose="02020603050405020304" pitchFamily="18" charset="0"/>
                <a:cs typeface="Times New Roman" panose="02020603050405020304" pitchFamily="18" charset="0"/>
              </a:rPr>
              <a:t>NMR indicates the coexistence of short-range magnetic order and QSL</a:t>
            </a:r>
          </a:p>
        </p:txBody>
      </p:sp>
      <p:pic>
        <p:nvPicPr>
          <p:cNvPr id="16" name="图片 15">
            <a:extLst>
              <a:ext uri="{FF2B5EF4-FFF2-40B4-BE49-F238E27FC236}">
                <a16:creationId xmlns:a16="http://schemas.microsoft.com/office/drawing/2014/main" id="{9B6FC3F1-F61B-2ACF-7DB1-515637BA1C13}"/>
              </a:ext>
            </a:extLst>
          </p:cNvPr>
          <p:cNvPicPr>
            <a:picLocks noChangeAspect="1"/>
          </p:cNvPicPr>
          <p:nvPr/>
        </p:nvPicPr>
        <p:blipFill>
          <a:blip r:embed="rId4"/>
          <a:stretch>
            <a:fillRect/>
          </a:stretch>
        </p:blipFill>
        <p:spPr>
          <a:xfrm>
            <a:off x="100662" y="3223870"/>
            <a:ext cx="4301717" cy="1402629"/>
          </a:xfrm>
          <a:prstGeom prst="rect">
            <a:avLst/>
          </a:prstGeom>
        </p:spPr>
      </p:pic>
      <p:pic>
        <p:nvPicPr>
          <p:cNvPr id="17" name="图片 16">
            <a:extLst>
              <a:ext uri="{FF2B5EF4-FFF2-40B4-BE49-F238E27FC236}">
                <a16:creationId xmlns:a16="http://schemas.microsoft.com/office/drawing/2014/main" id="{60A5C3AB-089E-7EBE-282D-E89D5B0389A0}"/>
              </a:ext>
            </a:extLst>
          </p:cNvPr>
          <p:cNvPicPr>
            <a:picLocks noChangeAspect="1"/>
          </p:cNvPicPr>
          <p:nvPr/>
        </p:nvPicPr>
        <p:blipFill>
          <a:blip r:embed="rId5"/>
          <a:stretch>
            <a:fillRect/>
          </a:stretch>
        </p:blipFill>
        <p:spPr>
          <a:xfrm>
            <a:off x="0" y="857533"/>
            <a:ext cx="4367838" cy="1941261"/>
          </a:xfrm>
          <a:prstGeom prst="rect">
            <a:avLst/>
          </a:prstGeom>
        </p:spPr>
      </p:pic>
      <p:pic>
        <p:nvPicPr>
          <p:cNvPr id="18" name="图片 17">
            <a:extLst>
              <a:ext uri="{FF2B5EF4-FFF2-40B4-BE49-F238E27FC236}">
                <a16:creationId xmlns:a16="http://schemas.microsoft.com/office/drawing/2014/main" id="{00663A59-246A-48C5-1347-D32B87FD803A}"/>
              </a:ext>
            </a:extLst>
          </p:cNvPr>
          <p:cNvPicPr>
            <a:picLocks noChangeAspect="1"/>
          </p:cNvPicPr>
          <p:nvPr/>
        </p:nvPicPr>
        <p:blipFill>
          <a:blip r:embed="rId6"/>
          <a:stretch>
            <a:fillRect/>
          </a:stretch>
        </p:blipFill>
        <p:spPr>
          <a:xfrm>
            <a:off x="4459412" y="1058177"/>
            <a:ext cx="1860742" cy="2779698"/>
          </a:xfrm>
          <a:prstGeom prst="rect">
            <a:avLst/>
          </a:prstGeom>
        </p:spPr>
      </p:pic>
      <p:pic>
        <p:nvPicPr>
          <p:cNvPr id="21" name="图片 20">
            <a:extLst>
              <a:ext uri="{FF2B5EF4-FFF2-40B4-BE49-F238E27FC236}">
                <a16:creationId xmlns:a16="http://schemas.microsoft.com/office/drawing/2014/main" id="{963B405E-D6EB-3779-EC07-1AF506EA5833}"/>
              </a:ext>
            </a:extLst>
          </p:cNvPr>
          <p:cNvPicPr>
            <a:picLocks noChangeAspect="1"/>
          </p:cNvPicPr>
          <p:nvPr/>
        </p:nvPicPr>
        <p:blipFill rotWithShape="1">
          <a:blip r:embed="rId7"/>
          <a:srcRect r="67289"/>
          <a:stretch/>
        </p:blipFill>
        <p:spPr>
          <a:xfrm>
            <a:off x="6705600" y="831406"/>
            <a:ext cx="2209800" cy="1816356"/>
          </a:xfrm>
          <a:prstGeom prst="rect">
            <a:avLst/>
          </a:prstGeom>
        </p:spPr>
      </p:pic>
      <p:pic>
        <p:nvPicPr>
          <p:cNvPr id="22" name="图片 21">
            <a:extLst>
              <a:ext uri="{FF2B5EF4-FFF2-40B4-BE49-F238E27FC236}">
                <a16:creationId xmlns:a16="http://schemas.microsoft.com/office/drawing/2014/main" id="{D3D348A8-9A80-7D6D-A0EC-EA5E2EB22B08}"/>
              </a:ext>
            </a:extLst>
          </p:cNvPr>
          <p:cNvPicPr>
            <a:picLocks noChangeAspect="1"/>
          </p:cNvPicPr>
          <p:nvPr/>
        </p:nvPicPr>
        <p:blipFill rotWithShape="1">
          <a:blip r:embed="rId7"/>
          <a:srcRect l="32711" r="1868"/>
          <a:stretch/>
        </p:blipFill>
        <p:spPr>
          <a:xfrm>
            <a:off x="6441915" y="3527610"/>
            <a:ext cx="2638434" cy="1084337"/>
          </a:xfrm>
          <a:prstGeom prst="rect">
            <a:avLst/>
          </a:prstGeom>
        </p:spPr>
      </p:pic>
      <p:pic>
        <p:nvPicPr>
          <p:cNvPr id="24" name="图片 23">
            <a:extLst>
              <a:ext uri="{FF2B5EF4-FFF2-40B4-BE49-F238E27FC236}">
                <a16:creationId xmlns:a16="http://schemas.microsoft.com/office/drawing/2014/main" id="{641D8B9D-0E2A-A521-E99E-37A26954F546}"/>
              </a:ext>
            </a:extLst>
          </p:cNvPr>
          <p:cNvPicPr>
            <a:picLocks noChangeAspect="1"/>
          </p:cNvPicPr>
          <p:nvPr/>
        </p:nvPicPr>
        <p:blipFill>
          <a:blip r:embed="rId8"/>
          <a:stretch>
            <a:fillRect/>
          </a:stretch>
        </p:blipFill>
        <p:spPr>
          <a:xfrm>
            <a:off x="6515100" y="2870983"/>
            <a:ext cx="2514600" cy="221737"/>
          </a:xfrm>
          <a:prstGeom prst="rect">
            <a:avLst/>
          </a:prstGeom>
        </p:spPr>
      </p:pic>
    </p:spTree>
    <p:extLst>
      <p:ext uri="{BB962C8B-B14F-4D97-AF65-F5344CB8AC3E}">
        <p14:creationId xmlns:p14="http://schemas.microsoft.com/office/powerpoint/2010/main" val="4205857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5">
            <a:extLst>
              <a:ext uri="{FF2B5EF4-FFF2-40B4-BE49-F238E27FC236}">
                <a16:creationId xmlns:a16="http://schemas.microsoft.com/office/drawing/2014/main" id="{1A9C4C4C-FAAC-4C32-BD2B-A9ECA68B1309}"/>
              </a:ext>
            </a:extLst>
          </p:cNvPr>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2" name="文本框 1">
            <a:extLst>
              <a:ext uri="{FF2B5EF4-FFF2-40B4-BE49-F238E27FC236}">
                <a16:creationId xmlns:a16="http://schemas.microsoft.com/office/drawing/2014/main" id="{376BCD43-56DC-D9CE-1396-2C1587A78E34}"/>
              </a:ext>
            </a:extLst>
          </p:cNvPr>
          <p:cNvSpPr txBox="1"/>
          <p:nvPr/>
        </p:nvSpPr>
        <p:spPr>
          <a:xfrm>
            <a:off x="15104" y="28444"/>
            <a:ext cx="9128896" cy="584775"/>
          </a:xfrm>
          <a:prstGeom prst="rect">
            <a:avLst/>
          </a:prstGeom>
          <a:noFill/>
        </p:spPr>
        <p:txBody>
          <a:bodyPr wrap="square" rtlCol="0">
            <a:spAutoFit/>
          </a:bodyPr>
          <a:lstStyle/>
          <a:p>
            <a:pPr indent="-342900" algn="ctr"/>
            <a:r>
              <a:rPr lang="en-US" altLang="zh-CN" sz="3200" b="1" dirty="0" err="1">
                <a:solidFill>
                  <a:srgbClr val="008000"/>
                </a:solidFill>
                <a:latin typeface="+mn-lt"/>
                <a:ea typeface="+mn-ea"/>
                <a:cs typeface="+mn-cs"/>
              </a:rPr>
              <a:t>μSR</a:t>
            </a:r>
            <a:r>
              <a:rPr lang="en-US" altLang="zh-CN" sz="3200" b="1" dirty="0">
                <a:solidFill>
                  <a:srgbClr val="008000"/>
                </a:solidFill>
                <a:latin typeface="+mn-lt"/>
                <a:ea typeface="+mn-ea"/>
                <a:cs typeface="+mn-cs"/>
              </a:rPr>
              <a:t> study of NaYbSe</a:t>
            </a:r>
            <a:r>
              <a:rPr lang="en-US" altLang="zh-CN" sz="3200" b="1" baseline="-25000" dirty="0">
                <a:solidFill>
                  <a:srgbClr val="008000"/>
                </a:solidFill>
                <a:latin typeface="+mn-lt"/>
                <a:ea typeface="+mn-ea"/>
                <a:cs typeface="+mn-cs"/>
              </a:rPr>
              <a:t>2</a:t>
            </a:r>
          </a:p>
        </p:txBody>
      </p:sp>
      <p:sp>
        <p:nvSpPr>
          <p:cNvPr id="14" name="灯片编号占位符 5">
            <a:extLst>
              <a:ext uri="{FF2B5EF4-FFF2-40B4-BE49-F238E27FC236}">
                <a16:creationId xmlns:a16="http://schemas.microsoft.com/office/drawing/2014/main" id="{AD52CE9A-4416-FD3B-8F95-676528BAB853}"/>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3" name="文本框 2">
            <a:extLst>
              <a:ext uri="{FF2B5EF4-FFF2-40B4-BE49-F238E27FC236}">
                <a16:creationId xmlns:a16="http://schemas.microsoft.com/office/drawing/2014/main" id="{1E70D14C-04DE-CD63-A282-1D28744747CF}"/>
              </a:ext>
            </a:extLst>
          </p:cNvPr>
          <p:cNvSpPr txBox="1"/>
          <p:nvPr/>
        </p:nvSpPr>
        <p:spPr>
          <a:xfrm>
            <a:off x="4701112" y="4365694"/>
            <a:ext cx="4196701" cy="307777"/>
          </a:xfrm>
          <a:prstGeom prst="rect">
            <a:avLst/>
          </a:prstGeom>
          <a:noFill/>
        </p:spPr>
        <p:txBody>
          <a:bodyPr wrap="square">
            <a:spAutoFit/>
          </a:bodyPr>
          <a:lstStyle/>
          <a:p>
            <a:r>
              <a:rPr lang="en-US" altLang="zh-CN" sz="1400" dirty="0">
                <a:latin typeface="Calibri (标题)"/>
                <a:cs typeface="Times New Roman" panose="02020603050405020304" pitchFamily="18" charset="0"/>
              </a:rPr>
              <a:t>Z. Zhang, et al., PRB 106, 085115 (2022</a:t>
            </a:r>
          </a:p>
        </p:txBody>
      </p:sp>
      <p:sp>
        <p:nvSpPr>
          <p:cNvPr id="15" name="文本框 14">
            <a:extLst>
              <a:ext uri="{FF2B5EF4-FFF2-40B4-BE49-F238E27FC236}">
                <a16:creationId xmlns:a16="http://schemas.microsoft.com/office/drawing/2014/main" id="{8CD0636E-6418-5D72-C451-72AFA7F6740C}"/>
              </a:ext>
            </a:extLst>
          </p:cNvPr>
          <p:cNvSpPr txBox="1"/>
          <p:nvPr/>
        </p:nvSpPr>
        <p:spPr>
          <a:xfrm>
            <a:off x="531668" y="5308421"/>
            <a:ext cx="8153400" cy="1200329"/>
          </a:xfrm>
          <a:prstGeom prst="rect">
            <a:avLst/>
          </a:prstGeom>
          <a:noFill/>
          <a:ln w="25400">
            <a:solidFill>
              <a:srgbClr val="0000FF"/>
            </a:solidFill>
          </a:ln>
        </p:spPr>
        <p:txBody>
          <a:bodyPr wrap="square">
            <a:spAutoFit/>
          </a:bodyPr>
          <a:lstStyle/>
          <a:p>
            <a:pPr marL="257175" indent="-257175">
              <a:buAutoNum type="arabicParenR"/>
            </a:pPr>
            <a:r>
              <a:rPr lang="en-US" altLang="zh-CN" sz="1800" dirty="0">
                <a:latin typeface="Times New Roman" panose="02020603050405020304" pitchFamily="18" charset="0"/>
                <a:cs typeface="Times New Roman" panose="02020603050405020304" pitchFamily="18" charset="0"/>
              </a:rPr>
              <a:t>No oscillation is seen in the ZF-</a:t>
            </a:r>
            <a:r>
              <a:rPr lang="en-US" altLang="zh-CN" sz="1800" dirty="0" err="1">
                <a:latin typeface="Times New Roman" panose="02020603050405020304" pitchFamily="18" charset="0"/>
                <a:cs typeface="Times New Roman" panose="02020603050405020304" pitchFamily="18" charset="0"/>
              </a:rPr>
              <a:t>μSR</a:t>
            </a:r>
            <a:r>
              <a:rPr lang="en-US" altLang="zh-CN" sz="1800" dirty="0">
                <a:latin typeface="Times New Roman" panose="02020603050405020304" pitchFamily="18" charset="0"/>
                <a:cs typeface="Times New Roman" panose="02020603050405020304" pitchFamily="18" charset="0"/>
              </a:rPr>
              <a:t> spectra down to 50mK;</a:t>
            </a:r>
          </a:p>
          <a:p>
            <a:pPr marL="257175" indent="-257175">
              <a:buAutoNum type="arabicParenR"/>
            </a:pPr>
            <a:r>
              <a:rPr lang="en-US" altLang="zh-CN" sz="1800" dirty="0">
                <a:latin typeface="Times New Roman" panose="02020603050405020304" pitchFamily="18" charset="0"/>
                <a:cs typeface="Times New Roman" panose="02020603050405020304" pitchFamily="18" charset="0"/>
              </a:rPr>
              <a:t>No spin-glass-like freezing</a:t>
            </a:r>
          </a:p>
          <a:p>
            <a:pPr marL="257175" indent="-257175">
              <a:buAutoNum type="arabicParenR"/>
            </a:pPr>
            <a:r>
              <a:rPr lang="en-US" altLang="zh-CN" sz="1800" dirty="0">
                <a:latin typeface="Times New Roman" panose="02020603050405020304" pitchFamily="18" charset="0"/>
                <a:cs typeface="Times New Roman" panose="02020603050405020304" pitchFamily="18" charset="0"/>
              </a:rPr>
              <a:t>Both λ and β go up to a plateau below 0.3 K, indicating the emergence of a stable magnetically disordered QSL ground state. </a:t>
            </a:r>
            <a:endParaRPr lang="zh-CN" altLang="en-US" sz="1800" dirty="0">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CA9991C4-F586-06BA-4CA4-13B63BAE3639}"/>
              </a:ext>
            </a:extLst>
          </p:cNvPr>
          <p:cNvPicPr>
            <a:picLocks noChangeAspect="1"/>
          </p:cNvPicPr>
          <p:nvPr/>
        </p:nvPicPr>
        <p:blipFill>
          <a:blip r:embed="rId4"/>
          <a:stretch>
            <a:fillRect/>
          </a:stretch>
        </p:blipFill>
        <p:spPr>
          <a:xfrm>
            <a:off x="90187" y="1547407"/>
            <a:ext cx="4352703" cy="3250018"/>
          </a:xfrm>
          <a:prstGeom prst="rect">
            <a:avLst/>
          </a:prstGeom>
        </p:spPr>
      </p:pic>
      <p:pic>
        <p:nvPicPr>
          <p:cNvPr id="5" name="图片 4">
            <a:extLst>
              <a:ext uri="{FF2B5EF4-FFF2-40B4-BE49-F238E27FC236}">
                <a16:creationId xmlns:a16="http://schemas.microsoft.com/office/drawing/2014/main" id="{3CBA8C5B-8B5E-B23B-6FA5-D980B12D8496}"/>
              </a:ext>
            </a:extLst>
          </p:cNvPr>
          <p:cNvPicPr>
            <a:picLocks noChangeAspect="1"/>
          </p:cNvPicPr>
          <p:nvPr/>
        </p:nvPicPr>
        <p:blipFill>
          <a:blip r:embed="rId5"/>
          <a:stretch>
            <a:fillRect/>
          </a:stretch>
        </p:blipFill>
        <p:spPr>
          <a:xfrm>
            <a:off x="5431984" y="1057996"/>
            <a:ext cx="3010055" cy="1076381"/>
          </a:xfrm>
          <a:prstGeom prst="rect">
            <a:avLst/>
          </a:prstGeom>
        </p:spPr>
      </p:pic>
      <p:pic>
        <p:nvPicPr>
          <p:cNvPr id="6" name="图片 5">
            <a:extLst>
              <a:ext uri="{FF2B5EF4-FFF2-40B4-BE49-F238E27FC236}">
                <a16:creationId xmlns:a16="http://schemas.microsoft.com/office/drawing/2014/main" id="{608CBE48-022D-2C00-BB0A-D350428E9CDA}"/>
              </a:ext>
            </a:extLst>
          </p:cNvPr>
          <p:cNvPicPr>
            <a:picLocks noChangeAspect="1"/>
          </p:cNvPicPr>
          <p:nvPr/>
        </p:nvPicPr>
        <p:blipFill>
          <a:blip r:embed="rId6"/>
          <a:stretch>
            <a:fillRect/>
          </a:stretch>
        </p:blipFill>
        <p:spPr>
          <a:xfrm>
            <a:off x="4442890" y="2441833"/>
            <a:ext cx="4643676" cy="1552655"/>
          </a:xfrm>
          <a:prstGeom prst="rect">
            <a:avLst/>
          </a:prstGeom>
        </p:spPr>
      </p:pic>
    </p:spTree>
    <p:extLst>
      <p:ext uri="{BB962C8B-B14F-4D97-AF65-F5344CB8AC3E}">
        <p14:creationId xmlns:p14="http://schemas.microsoft.com/office/powerpoint/2010/main" val="648831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2400" y="45938"/>
            <a:ext cx="1905000" cy="715962"/>
          </a:xfrm>
        </p:spPr>
        <p:txBody>
          <a:bodyPr>
            <a:normAutofit/>
          </a:bodyPr>
          <a:lstStyle/>
          <a:p>
            <a:pPr algn="l"/>
            <a:r>
              <a:rPr lang="en-US" sz="3600" b="1" dirty="0">
                <a:solidFill>
                  <a:srgbClr val="008000"/>
                </a:solidFill>
                <a:latin typeface="+mn-lt"/>
                <a:ea typeface="+mn-ea"/>
                <a:cs typeface="+mn-cs"/>
              </a:rPr>
              <a:t>Outline</a:t>
            </a:r>
          </a:p>
        </p:txBody>
      </p:sp>
      <p:pic>
        <p:nvPicPr>
          <p:cNvPr id="79" name="Picture 2" descr="5"/>
          <p:cNvPicPr>
            <a:picLocks noChangeArrowheads="1"/>
          </p:cNvPicPr>
          <p:nvPr/>
        </p:nvPicPr>
        <p:blipFill>
          <a:blip r:embed="rId3" cstate="print"/>
          <a:srcRect/>
          <a:stretch>
            <a:fillRect/>
          </a:stretch>
        </p:blipFill>
        <p:spPr>
          <a:xfrm>
            <a:off x="36368" y="838200"/>
            <a:ext cx="9144000" cy="73025"/>
          </a:xfrm>
          <a:prstGeom prst="rect">
            <a:avLst/>
          </a:prstGeom>
          <a:ln>
            <a:noFill/>
          </a:ln>
        </p:spPr>
      </p:pic>
      <p:sp>
        <p:nvSpPr>
          <p:cNvPr id="24" name="Text Box 7"/>
          <p:cNvSpPr txBox="1">
            <a:spLocks noChangeArrowheads="1"/>
          </p:cNvSpPr>
          <p:nvPr/>
        </p:nvSpPr>
        <p:spPr bwMode="auto">
          <a:xfrm>
            <a:off x="304800" y="1002471"/>
            <a:ext cx="8001000" cy="557653"/>
          </a:xfrm>
          <a:prstGeom prst="rect">
            <a:avLst/>
          </a:prstGeom>
          <a:noFill/>
          <a:ln w="9525" algn="ctr">
            <a:noFill/>
            <a:miter lim="800000"/>
            <a:headEnd/>
            <a:tailEnd/>
          </a:ln>
          <a:effectLst/>
        </p:spPr>
        <p:txBody>
          <a:bodyPr>
            <a:spAutoFit/>
          </a:bodyPr>
          <a:lstStyle/>
          <a:p>
            <a:pPr marL="514350" indent="-514350">
              <a:lnSpc>
                <a:spcPct val="120000"/>
              </a:lnSpc>
              <a:buFont typeface="Arial" charset="0"/>
              <a:buAutoNum type="arabicPeriod"/>
            </a:pPr>
            <a:r>
              <a:rPr lang="en-US" sz="2700" dirty="0">
                <a:cs typeface="Times New Roman" pitchFamily="18" charset="0"/>
              </a:rPr>
              <a:t>Geometrically Frustrated Magnet</a:t>
            </a:r>
          </a:p>
        </p:txBody>
      </p:sp>
      <p:sp>
        <p:nvSpPr>
          <p:cNvPr id="26" name="Text Box 9"/>
          <p:cNvSpPr txBox="1">
            <a:spLocks noChangeArrowheads="1"/>
          </p:cNvSpPr>
          <p:nvPr/>
        </p:nvSpPr>
        <p:spPr bwMode="auto">
          <a:xfrm>
            <a:off x="304800" y="1804547"/>
            <a:ext cx="8534400" cy="1554849"/>
          </a:xfrm>
          <a:prstGeom prst="rect">
            <a:avLst/>
          </a:prstGeom>
          <a:noFill/>
          <a:ln w="9525" algn="ctr">
            <a:noFill/>
            <a:miter lim="800000"/>
            <a:headEnd/>
            <a:tailEnd/>
          </a:ln>
          <a:effectLst/>
        </p:spPr>
        <p:txBody>
          <a:bodyPr wrap="square">
            <a:spAutoFit/>
          </a:bodyPr>
          <a:lstStyle/>
          <a:p>
            <a:pPr>
              <a:lnSpc>
                <a:spcPct val="120000"/>
              </a:lnSpc>
            </a:pPr>
            <a:r>
              <a:rPr lang="en-US" altLang="zh-CN" sz="2700" dirty="0">
                <a:ea typeface="PMingLiU" pitchFamily="18" charset="-120"/>
                <a:cs typeface="Times New Roman" pitchFamily="18" charset="0"/>
              </a:rPr>
              <a:t>2.   </a:t>
            </a:r>
            <a:r>
              <a:rPr lang="en-US" sz="2700" dirty="0">
                <a:cs typeface="Times New Roman" pitchFamily="18" charset="0"/>
              </a:rPr>
              <a:t>Quantum effect  in </a:t>
            </a:r>
            <a:r>
              <a:rPr lang="en-US" altLang="zh-TW" sz="2700" dirty="0">
                <a:ea typeface="PMingLiU" pitchFamily="18" charset="-120"/>
                <a:cs typeface="Times New Roman" pitchFamily="18" charset="0"/>
              </a:rPr>
              <a:t>triangular lattice</a:t>
            </a:r>
            <a:endParaRPr lang="en-US" sz="2700" dirty="0">
              <a:cs typeface="Times New Roman" pitchFamily="18" charset="0"/>
            </a:endParaRPr>
          </a:p>
          <a:p>
            <a:pPr>
              <a:lnSpc>
                <a:spcPct val="120000"/>
              </a:lnSpc>
            </a:pPr>
            <a:endParaRPr lang="en-US" altLang="zh-CN" sz="2700" dirty="0">
              <a:ea typeface="PMingLiU" pitchFamily="18" charset="-120"/>
              <a:cs typeface="Times New Roman" pitchFamily="18" charset="0"/>
            </a:endParaRPr>
          </a:p>
          <a:p>
            <a:pPr>
              <a:lnSpc>
                <a:spcPct val="120000"/>
              </a:lnSpc>
            </a:pPr>
            <a:r>
              <a:rPr lang="en-US" altLang="zh-CN" sz="2700" dirty="0">
                <a:ea typeface="PMingLiU" pitchFamily="18" charset="-120"/>
                <a:cs typeface="Times New Roman" pitchFamily="18" charset="0"/>
              </a:rPr>
              <a:t>3.    </a:t>
            </a:r>
            <a:r>
              <a:rPr lang="en-US" altLang="zh-CN" sz="2700" dirty="0">
                <a:cs typeface="Times New Roman" pitchFamily="18" charset="0"/>
              </a:rPr>
              <a:t>Disorder state of Honeycomb</a:t>
            </a:r>
            <a:r>
              <a:rPr lang="en-US" altLang="zh-TW" sz="2700" dirty="0">
                <a:ea typeface="PMingLiU" pitchFamily="18" charset="-120"/>
                <a:cs typeface="Times New Roman" pitchFamily="18" charset="0"/>
              </a:rPr>
              <a:t> lattice</a:t>
            </a:r>
            <a:endParaRPr lang="en-US" altLang="zh-CN" sz="2700" dirty="0">
              <a:cs typeface="Times New Roman" pitchFamily="18" charset="0"/>
            </a:endParaRPr>
          </a:p>
        </p:txBody>
      </p:sp>
      <p:sp>
        <p:nvSpPr>
          <p:cNvPr id="7" name="灯片编号占位符 5">
            <a:extLst>
              <a:ext uri="{FF2B5EF4-FFF2-40B4-BE49-F238E27FC236}">
                <a16:creationId xmlns:a16="http://schemas.microsoft.com/office/drawing/2014/main" id="{9A0B4BAB-7AFB-4323-85F3-10C1D6B44514}"/>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0" name="Text Box 9">
            <a:extLst>
              <a:ext uri="{FF2B5EF4-FFF2-40B4-BE49-F238E27FC236}">
                <a16:creationId xmlns:a16="http://schemas.microsoft.com/office/drawing/2014/main" id="{381CBA30-BD90-4C11-B263-1EF0828624A5}"/>
              </a:ext>
            </a:extLst>
          </p:cNvPr>
          <p:cNvSpPr txBox="1">
            <a:spLocks noChangeArrowheads="1"/>
          </p:cNvSpPr>
          <p:nvPr/>
        </p:nvSpPr>
        <p:spPr bwMode="auto">
          <a:xfrm>
            <a:off x="304800" y="3810000"/>
            <a:ext cx="8534400" cy="557653"/>
          </a:xfrm>
          <a:prstGeom prst="rect">
            <a:avLst/>
          </a:prstGeom>
          <a:noFill/>
          <a:ln w="9525" algn="ctr">
            <a:noFill/>
            <a:miter lim="800000"/>
            <a:headEnd/>
            <a:tailEnd/>
          </a:ln>
          <a:effectLst/>
        </p:spPr>
        <p:txBody>
          <a:bodyPr wrap="square">
            <a:spAutoFit/>
          </a:bodyPr>
          <a:lstStyle/>
          <a:p>
            <a:pPr marL="457200" indent="-457200">
              <a:lnSpc>
                <a:spcPct val="120000"/>
              </a:lnSpc>
            </a:pPr>
            <a:r>
              <a:rPr lang="en-US" altLang="zh-CN" sz="2700" dirty="0">
                <a:ea typeface="PMingLiU" pitchFamily="18" charset="-120"/>
                <a:cs typeface="Times New Roman" pitchFamily="18" charset="0"/>
              </a:rPr>
              <a:t>4.    Conclusion and outlook      </a:t>
            </a:r>
            <a:endParaRPr lang="en-US" sz="2700" dirty="0">
              <a:cs typeface="Times New Roman" pitchFamily="18" charset="0"/>
            </a:endParaRPr>
          </a:p>
        </p:txBody>
      </p:sp>
    </p:spTree>
    <p:extLst>
      <p:ext uri="{BB962C8B-B14F-4D97-AF65-F5344CB8AC3E}">
        <p14:creationId xmlns:p14="http://schemas.microsoft.com/office/powerpoint/2010/main" val="457351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Rectangle 2"/>
          <p:cNvSpPr txBox="1">
            <a:spLocks/>
          </p:cNvSpPr>
          <p:nvPr/>
        </p:nvSpPr>
        <p:spPr bwMode="auto">
          <a:xfrm>
            <a:off x="0" y="116452"/>
            <a:ext cx="9144000" cy="56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342900" indent="-342900" eaLnBrk="0" fontAlgn="base" hangingPunct="0">
              <a:lnSpc>
                <a:spcPct val="85000"/>
              </a:lnSpc>
              <a:spcBef>
                <a:spcPct val="20000"/>
              </a:spcBef>
              <a:spcAft>
                <a:spcPct val="0"/>
              </a:spcAft>
              <a:defRPr/>
            </a:pPr>
            <a:r>
              <a:rPr lang="en-US" altLang="zh-CN" sz="3600" b="1" dirty="0">
                <a:solidFill>
                  <a:srgbClr val="008000"/>
                </a:solidFill>
                <a:cs typeface="Times New Roman" pitchFamily="18" charset="0"/>
              </a:rPr>
              <a:t>Kitaev model</a:t>
            </a:r>
            <a:endParaRPr lang="en-US" sz="3600" b="1" baseline="-25000" dirty="0">
              <a:solidFill>
                <a:srgbClr val="008000"/>
              </a:solidFill>
              <a:cs typeface="Times New Roman" pitchFamily="18" charset="0"/>
            </a:endParaRPr>
          </a:p>
        </p:txBody>
      </p:sp>
      <p:pic>
        <p:nvPicPr>
          <p:cNvPr id="3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15" name="TextBox 12">
            <a:extLst>
              <a:ext uri="{FF2B5EF4-FFF2-40B4-BE49-F238E27FC236}">
                <a16:creationId xmlns:a16="http://schemas.microsoft.com/office/drawing/2014/main" id="{2713E0A0-AD1C-423E-8BE0-7C46B18C05EA}"/>
              </a:ext>
            </a:extLst>
          </p:cNvPr>
          <p:cNvSpPr txBox="1">
            <a:spLocks noChangeArrowheads="1"/>
          </p:cNvSpPr>
          <p:nvPr/>
        </p:nvSpPr>
        <p:spPr bwMode="auto">
          <a:xfrm>
            <a:off x="6534689" y="4155578"/>
            <a:ext cx="2505366" cy="338554"/>
          </a:xfrm>
          <a:prstGeom prst="rect">
            <a:avLst/>
          </a:prstGeom>
          <a:noFill/>
          <a:ln w="9525">
            <a:noFill/>
            <a:miter lim="800000"/>
            <a:headEnd/>
            <a:tailEnd/>
          </a:ln>
        </p:spPr>
        <p:txBody>
          <a:bodyPr wrap="none">
            <a:spAutoFit/>
          </a:bodyPr>
          <a:lstStyle/>
          <a:p>
            <a:r>
              <a:rPr lang="en-US" altLang="zh-CN" sz="1600" dirty="0" err="1"/>
              <a:t>arXiv</a:t>
            </a:r>
            <a:r>
              <a:rPr lang="en-US" altLang="zh-CN" sz="1600" dirty="0"/>
              <a:t>: </a:t>
            </a:r>
            <a:r>
              <a:rPr lang="en-US" altLang="zh-CN" sz="1600" dirty="0" err="1"/>
              <a:t>cond</a:t>
            </a:r>
            <a:r>
              <a:rPr lang="en-US" altLang="zh-CN" sz="1600" dirty="0"/>
              <a:t>-mat/0506438v3</a:t>
            </a:r>
            <a:endParaRPr lang="en-US" sz="1600" baseline="-25000" dirty="0">
              <a:cs typeface="Times New Roman" pitchFamily="18" charset="0"/>
            </a:endParaRPr>
          </a:p>
        </p:txBody>
      </p:sp>
      <p:pic>
        <p:nvPicPr>
          <p:cNvPr id="11" name="图片 10">
            <a:extLst>
              <a:ext uri="{FF2B5EF4-FFF2-40B4-BE49-F238E27FC236}">
                <a16:creationId xmlns:a16="http://schemas.microsoft.com/office/drawing/2014/main" id="{D8B7B5B4-C4BD-456D-B3E6-DC5F5FEC5067}"/>
              </a:ext>
            </a:extLst>
          </p:cNvPr>
          <p:cNvPicPr>
            <a:picLocks noChangeAspect="1"/>
          </p:cNvPicPr>
          <p:nvPr/>
        </p:nvPicPr>
        <p:blipFill>
          <a:blip r:embed="rId4"/>
          <a:stretch>
            <a:fillRect/>
          </a:stretch>
        </p:blipFill>
        <p:spPr>
          <a:xfrm>
            <a:off x="2021470" y="1335879"/>
            <a:ext cx="5436083" cy="2014044"/>
          </a:xfrm>
          <a:prstGeom prst="rect">
            <a:avLst/>
          </a:prstGeom>
        </p:spPr>
      </p:pic>
      <p:pic>
        <p:nvPicPr>
          <p:cNvPr id="13" name="图片 12">
            <a:extLst>
              <a:ext uri="{FF2B5EF4-FFF2-40B4-BE49-F238E27FC236}">
                <a16:creationId xmlns:a16="http://schemas.microsoft.com/office/drawing/2014/main" id="{29CF268F-2072-46DB-AF2E-F909C627CB6C}"/>
              </a:ext>
            </a:extLst>
          </p:cNvPr>
          <p:cNvPicPr>
            <a:picLocks noChangeAspect="1"/>
          </p:cNvPicPr>
          <p:nvPr/>
        </p:nvPicPr>
        <p:blipFill>
          <a:blip r:embed="rId5"/>
          <a:stretch>
            <a:fillRect/>
          </a:stretch>
        </p:blipFill>
        <p:spPr>
          <a:xfrm>
            <a:off x="1171496" y="3515974"/>
            <a:ext cx="5010229" cy="639604"/>
          </a:xfrm>
          <a:prstGeom prst="rect">
            <a:avLst/>
          </a:prstGeom>
        </p:spPr>
      </p:pic>
      <p:sp>
        <p:nvSpPr>
          <p:cNvPr id="22" name="Rectangle 10">
            <a:extLst>
              <a:ext uri="{FF2B5EF4-FFF2-40B4-BE49-F238E27FC236}">
                <a16:creationId xmlns:a16="http://schemas.microsoft.com/office/drawing/2014/main" id="{388D5DC5-9C04-44A7-8D3B-DD5562C899E5}"/>
              </a:ext>
            </a:extLst>
          </p:cNvPr>
          <p:cNvSpPr>
            <a:spLocks noChangeArrowheads="1"/>
          </p:cNvSpPr>
          <p:nvPr/>
        </p:nvSpPr>
        <p:spPr bwMode="auto">
          <a:xfrm>
            <a:off x="36368" y="796181"/>
            <a:ext cx="5760640" cy="698103"/>
          </a:xfrm>
          <a:prstGeom prst="rect">
            <a:avLst/>
          </a:prstGeom>
          <a:noFill/>
          <a:ln w="9525">
            <a:noFill/>
            <a:miter lim="800000"/>
            <a:headEnd/>
            <a:tailEnd/>
          </a:ln>
          <a:effectLst/>
        </p:spPr>
        <p:txBody>
          <a:bodyPr/>
          <a:lstStyle/>
          <a:p>
            <a:pPr marL="342900" lvl="1" indent="-342900">
              <a:spcBef>
                <a:spcPct val="20000"/>
              </a:spcBef>
              <a:buClr>
                <a:schemeClr val="tx2"/>
              </a:buClr>
              <a:buSzPct val="70000"/>
              <a:buFont typeface="Wingdings" pitchFamily="2" charset="2"/>
              <a:buChar char="l"/>
            </a:pPr>
            <a:r>
              <a:rPr lang="zh-CN" altLang="en-US" sz="2400" dirty="0"/>
              <a:t>Anyons in an exactly solved model</a:t>
            </a:r>
          </a:p>
        </p:txBody>
      </p:sp>
      <p:sp>
        <p:nvSpPr>
          <p:cNvPr id="23" name="Rectangle 10">
            <a:extLst>
              <a:ext uri="{FF2B5EF4-FFF2-40B4-BE49-F238E27FC236}">
                <a16:creationId xmlns:a16="http://schemas.microsoft.com/office/drawing/2014/main" id="{B27BC00D-6FFF-4DCA-B139-47678917203F}"/>
              </a:ext>
            </a:extLst>
          </p:cNvPr>
          <p:cNvSpPr>
            <a:spLocks noChangeArrowheads="1"/>
          </p:cNvSpPr>
          <p:nvPr/>
        </p:nvSpPr>
        <p:spPr bwMode="auto">
          <a:xfrm>
            <a:off x="36368" y="4624140"/>
            <a:ext cx="8012257" cy="1548060"/>
          </a:xfrm>
          <a:prstGeom prst="rect">
            <a:avLst/>
          </a:prstGeom>
          <a:noFill/>
          <a:ln w="9525">
            <a:noFill/>
            <a:miter lim="800000"/>
            <a:headEnd/>
            <a:tailEnd/>
          </a:ln>
          <a:effectLst/>
        </p:spPr>
        <p:txBody>
          <a:bodyPr/>
          <a:lstStyle/>
          <a:p>
            <a:pPr marL="342900" lvl="1" indent="-342900">
              <a:spcBef>
                <a:spcPct val="20000"/>
              </a:spcBef>
              <a:buClr>
                <a:schemeClr val="tx2"/>
              </a:buClr>
              <a:buSzPct val="70000"/>
              <a:buFont typeface="Wingdings" pitchFamily="2" charset="2"/>
              <a:buChar char="l"/>
            </a:pPr>
            <a:r>
              <a:rPr lang="en-US" altLang="zh-CN" sz="2400" b="1" dirty="0"/>
              <a:t>Energy gaps: </a:t>
            </a:r>
            <a:r>
              <a:rPr lang="en-US" altLang="zh-CN" sz="2400" dirty="0"/>
              <a:t>local excitations</a:t>
            </a:r>
          </a:p>
          <a:p>
            <a:pPr marL="342900" lvl="1" indent="-342900">
              <a:spcBef>
                <a:spcPct val="20000"/>
              </a:spcBef>
              <a:buClr>
                <a:schemeClr val="tx2"/>
              </a:buClr>
              <a:buSzPct val="70000"/>
              <a:buFont typeface="Wingdings" pitchFamily="2" charset="2"/>
              <a:buChar char="l"/>
            </a:pPr>
            <a:r>
              <a:rPr lang="en-US" altLang="zh-CN" sz="2400" b="1" dirty="0"/>
              <a:t>Topological Quantum Numbers: </a:t>
            </a:r>
            <a:r>
              <a:rPr lang="en-US" altLang="zh-CN" sz="2400" dirty="0"/>
              <a:t>excitations stable</a:t>
            </a:r>
          </a:p>
          <a:p>
            <a:pPr marL="342900" lvl="1" indent="-342900">
              <a:spcBef>
                <a:spcPct val="20000"/>
              </a:spcBef>
              <a:buClr>
                <a:schemeClr val="tx2"/>
              </a:buClr>
              <a:buSzPct val="70000"/>
              <a:buFont typeface="Wingdings" pitchFamily="2" charset="2"/>
              <a:buChar char="l"/>
            </a:pPr>
            <a:r>
              <a:rPr lang="en-US" altLang="zh-CN" sz="2400" b="1" dirty="0"/>
              <a:t>Topological Order</a:t>
            </a:r>
            <a:endParaRPr lang="zh-CN" altLang="en-US" sz="2400" b="1" dirty="0"/>
          </a:p>
        </p:txBody>
      </p:sp>
      <p:sp>
        <p:nvSpPr>
          <p:cNvPr id="2" name="灯片编号占位符 5">
            <a:extLst>
              <a:ext uri="{FF2B5EF4-FFF2-40B4-BE49-F238E27FC236}">
                <a16:creationId xmlns:a16="http://schemas.microsoft.com/office/drawing/2014/main" id="{3ACFD4DB-784A-6D20-488F-B4FD67437444}"/>
              </a:ext>
            </a:extLst>
          </p:cNvPr>
          <p:cNvSpPr>
            <a:spLocks noGrp="1"/>
          </p:cNvSpPr>
          <p:nvPr>
            <p:ph type="sldNum" sz="quarter" idx="12"/>
          </p:nvPr>
        </p:nvSpPr>
        <p:spPr>
          <a:xfrm>
            <a:off x="6553200" y="6356350"/>
            <a:ext cx="2133600" cy="365125"/>
          </a:xfrm>
        </p:spPr>
        <p:txBody>
          <a:bodyPr/>
          <a:lstStyle/>
          <a:p>
            <a:fld id="{6DCEE03D-B834-4389-BA87-D54FC637303B}" type="slidenum">
              <a:rPr lang="en-US" altLang="en-US" smtClean="0"/>
              <a:pPr/>
              <a:t>13</a:t>
            </a:fld>
            <a:endParaRPr lang="en-US" altLang="en-US" dirty="0"/>
          </a:p>
        </p:txBody>
      </p:sp>
    </p:spTree>
    <p:extLst>
      <p:ext uri="{BB962C8B-B14F-4D97-AF65-F5344CB8AC3E}">
        <p14:creationId xmlns:p14="http://schemas.microsoft.com/office/powerpoint/2010/main" val="430407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Rectangle 2"/>
          <p:cNvSpPr txBox="1">
            <a:spLocks/>
          </p:cNvSpPr>
          <p:nvPr/>
        </p:nvSpPr>
        <p:spPr bwMode="auto">
          <a:xfrm>
            <a:off x="0" y="116452"/>
            <a:ext cx="9144000" cy="56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342900" indent="-342900" eaLnBrk="0" fontAlgn="base" hangingPunct="0">
              <a:lnSpc>
                <a:spcPct val="85000"/>
              </a:lnSpc>
              <a:spcBef>
                <a:spcPct val="20000"/>
              </a:spcBef>
              <a:spcAft>
                <a:spcPct val="0"/>
              </a:spcAft>
              <a:defRPr/>
            </a:pPr>
            <a:r>
              <a:rPr lang="en-US" altLang="zh-CN" sz="3600" b="1" dirty="0">
                <a:solidFill>
                  <a:srgbClr val="008000"/>
                </a:solidFill>
                <a:cs typeface="Times New Roman" pitchFamily="18" charset="0"/>
              </a:rPr>
              <a:t>Honeycomb-Kitaev</a:t>
            </a:r>
            <a:endParaRPr lang="en-US" sz="3600" b="1" baseline="-25000" dirty="0">
              <a:solidFill>
                <a:srgbClr val="008000"/>
              </a:solidFill>
              <a:cs typeface="Times New Roman" pitchFamily="18" charset="0"/>
            </a:endParaRPr>
          </a:p>
        </p:txBody>
      </p:sp>
      <p:pic>
        <p:nvPicPr>
          <p:cNvPr id="3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25" name="Rectangle 10">
            <a:extLst>
              <a:ext uri="{FF2B5EF4-FFF2-40B4-BE49-F238E27FC236}">
                <a16:creationId xmlns:a16="http://schemas.microsoft.com/office/drawing/2014/main" id="{30DD80B0-9D43-40D4-B10E-EF801C6EE300}"/>
              </a:ext>
            </a:extLst>
          </p:cNvPr>
          <p:cNvSpPr>
            <a:spLocks noChangeArrowheads="1"/>
          </p:cNvSpPr>
          <p:nvPr/>
        </p:nvSpPr>
        <p:spPr bwMode="auto">
          <a:xfrm>
            <a:off x="328729" y="1324293"/>
            <a:ext cx="2743200" cy="700426"/>
          </a:xfrm>
          <a:prstGeom prst="rect">
            <a:avLst/>
          </a:prstGeom>
          <a:noFill/>
          <a:ln w="9525">
            <a:noFill/>
            <a:miter lim="800000"/>
            <a:headEnd/>
            <a:tailEnd/>
          </a:ln>
          <a:effectLst/>
        </p:spPr>
        <p:txBody>
          <a:bodyPr/>
          <a:lstStyle/>
          <a:p>
            <a:pPr marL="692150" lvl="1" indent="-347663">
              <a:spcBef>
                <a:spcPct val="20000"/>
              </a:spcBef>
              <a:buClr>
                <a:schemeClr val="accent2"/>
              </a:buClr>
              <a:buSzPct val="70000"/>
              <a:buFont typeface="Wingdings" pitchFamily="2" charset="2"/>
              <a:buChar char="l"/>
            </a:pPr>
            <a:r>
              <a:rPr lang="en-US" altLang="zh-CN" sz="2400" dirty="0">
                <a:solidFill>
                  <a:srgbClr val="000000"/>
                </a:solidFill>
                <a:effectLst/>
                <a:latin typeface="Calibri (正文)"/>
                <a:ea typeface="宋体" panose="02010600030101010101" pitchFamily="2" charset="-122"/>
              </a:rPr>
              <a:t>H</a:t>
            </a:r>
            <a:r>
              <a:rPr lang="en-US" altLang="zh-CN" sz="2400" baseline="-25000" dirty="0">
                <a:solidFill>
                  <a:srgbClr val="000000"/>
                </a:solidFill>
                <a:effectLst/>
                <a:latin typeface="Calibri (正文)"/>
                <a:ea typeface="宋体" panose="02010600030101010101" pitchFamily="2" charset="-122"/>
              </a:rPr>
              <a:t>3</a:t>
            </a:r>
            <a:r>
              <a:rPr lang="en-US" altLang="zh-CN" sz="2400" dirty="0">
                <a:solidFill>
                  <a:srgbClr val="000000"/>
                </a:solidFill>
                <a:effectLst/>
                <a:latin typeface="Calibri (正文)"/>
                <a:ea typeface="宋体" panose="02010600030101010101" pitchFamily="2" charset="-122"/>
              </a:rPr>
              <a:t>LiIr</a:t>
            </a:r>
            <a:r>
              <a:rPr lang="en-US" altLang="zh-CN" sz="2400" baseline="-25000" dirty="0">
                <a:solidFill>
                  <a:srgbClr val="000000"/>
                </a:solidFill>
                <a:effectLst/>
                <a:latin typeface="Calibri (正文)"/>
                <a:ea typeface="宋体" panose="02010600030101010101" pitchFamily="2" charset="-122"/>
              </a:rPr>
              <a:t>2</a:t>
            </a:r>
            <a:r>
              <a:rPr lang="en-US" altLang="zh-CN" sz="2400" dirty="0">
                <a:solidFill>
                  <a:srgbClr val="000000"/>
                </a:solidFill>
                <a:effectLst/>
                <a:latin typeface="Calibri (正文)"/>
                <a:ea typeface="宋体" panose="02010600030101010101" pitchFamily="2" charset="-122"/>
              </a:rPr>
              <a:t>O</a:t>
            </a:r>
            <a:r>
              <a:rPr lang="en-US" altLang="zh-CN" sz="2400" baseline="-25000" dirty="0">
                <a:solidFill>
                  <a:srgbClr val="000000"/>
                </a:solidFill>
                <a:effectLst/>
                <a:latin typeface="Calibri (正文)"/>
                <a:ea typeface="宋体" panose="02010600030101010101" pitchFamily="2" charset="-122"/>
              </a:rPr>
              <a:t>6</a:t>
            </a:r>
            <a:endParaRPr lang="en-US" sz="2400" b="1" baseline="-25000" dirty="0">
              <a:latin typeface="Calibri (正文)"/>
              <a:cs typeface="Arial" pitchFamily="34" charset="0"/>
            </a:endParaRPr>
          </a:p>
        </p:txBody>
      </p:sp>
      <p:pic>
        <p:nvPicPr>
          <p:cNvPr id="8196" name="Picture 4">
            <a:extLst>
              <a:ext uri="{FF2B5EF4-FFF2-40B4-BE49-F238E27FC236}">
                <a16:creationId xmlns:a16="http://schemas.microsoft.com/office/drawing/2014/main" id="{3276CF84-E606-4D9D-88B1-E7F79EE3D2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812" y="1938368"/>
            <a:ext cx="3252374" cy="2246171"/>
          </a:xfrm>
          <a:prstGeom prst="rect">
            <a:avLst/>
          </a:prstGeom>
          <a:noFill/>
          <a:extLst>
            <a:ext uri="{909E8E84-426E-40DD-AFC4-6F175D3DCCD1}">
              <a14:hiddenFill xmlns:a14="http://schemas.microsoft.com/office/drawing/2010/main">
                <a:solidFill>
                  <a:srgbClr val="FFFFFF"/>
                </a:solidFill>
              </a14:hiddenFill>
            </a:ext>
          </a:extLst>
        </p:spPr>
      </p:pic>
      <p:sp>
        <p:nvSpPr>
          <p:cNvPr id="18" name="文本框 17">
            <a:extLst>
              <a:ext uri="{FF2B5EF4-FFF2-40B4-BE49-F238E27FC236}">
                <a16:creationId xmlns:a16="http://schemas.microsoft.com/office/drawing/2014/main" id="{A7A8F7DB-1B6C-4284-B329-754BBDB20947}"/>
              </a:ext>
            </a:extLst>
          </p:cNvPr>
          <p:cNvSpPr txBox="1"/>
          <p:nvPr/>
        </p:nvSpPr>
        <p:spPr>
          <a:xfrm>
            <a:off x="541812" y="4295534"/>
            <a:ext cx="7736867" cy="830997"/>
          </a:xfrm>
          <a:prstGeom prst="rect">
            <a:avLst/>
          </a:prstGeom>
          <a:noFill/>
        </p:spPr>
        <p:txBody>
          <a:bodyPr wrap="square">
            <a:spAutoFit/>
          </a:bodyPr>
          <a:lstStyle/>
          <a:p>
            <a:r>
              <a:rPr lang="zh-CN" altLang="en-US" sz="1600" dirty="0"/>
              <a:t>R</a:t>
            </a:r>
            <a:r>
              <a:rPr lang="en-US" altLang="zh-CN" sz="1600" dirty="0"/>
              <a:t>.</a:t>
            </a:r>
            <a:r>
              <a:rPr lang="zh-CN" altLang="en-US" sz="1600" dirty="0"/>
              <a:t> Yadav, </a:t>
            </a:r>
            <a:r>
              <a:rPr lang="en-US" altLang="zh-CN" sz="1600" dirty="0"/>
              <a:t>et. al., PRL </a:t>
            </a:r>
            <a:r>
              <a:rPr lang="zh-CN" altLang="en-US" sz="1600" b="1" dirty="0"/>
              <a:t>121</a:t>
            </a:r>
            <a:r>
              <a:rPr lang="zh-CN" altLang="en-US" sz="1600" dirty="0"/>
              <a:t>, 197203 </a:t>
            </a:r>
            <a:r>
              <a:rPr lang="en-US" altLang="zh-CN" sz="1600" dirty="0"/>
              <a:t>(2018); S. Nishimoto</a:t>
            </a:r>
            <a:r>
              <a:rPr lang="zh-CN" altLang="en-US" sz="1600" dirty="0"/>
              <a:t>, </a:t>
            </a:r>
            <a:r>
              <a:rPr lang="en-US" altLang="zh-CN" sz="1600" dirty="0"/>
              <a:t>et. al., Nat. Comm. </a:t>
            </a:r>
            <a:r>
              <a:rPr lang="en-US" altLang="zh-CN" sz="1600" b="1" dirty="0"/>
              <a:t>7</a:t>
            </a:r>
            <a:r>
              <a:rPr lang="en-US" altLang="zh-CN" sz="1600" dirty="0"/>
              <a:t>, 10273 (2016); S.  Hwan Chun, et al., Nat. Phys. </a:t>
            </a:r>
            <a:r>
              <a:rPr lang="en-US" altLang="zh-CN" sz="1600" b="1" dirty="0"/>
              <a:t>11</a:t>
            </a:r>
            <a:r>
              <a:rPr lang="en-US" altLang="zh-CN" sz="1600" dirty="0"/>
              <a:t>, 462 (2015).</a:t>
            </a:r>
            <a:endParaRPr lang="zh-CN" altLang="en-US" sz="1600" dirty="0"/>
          </a:p>
          <a:p>
            <a:endParaRPr lang="zh-CN" altLang="en-US" sz="1600" dirty="0"/>
          </a:p>
        </p:txBody>
      </p:sp>
      <p:sp>
        <p:nvSpPr>
          <p:cNvPr id="20" name="文本框 19">
            <a:extLst>
              <a:ext uri="{FF2B5EF4-FFF2-40B4-BE49-F238E27FC236}">
                <a16:creationId xmlns:a16="http://schemas.microsoft.com/office/drawing/2014/main" id="{15D43867-24EB-456D-B51F-E0DB09689A21}"/>
              </a:ext>
            </a:extLst>
          </p:cNvPr>
          <p:cNvSpPr txBox="1"/>
          <p:nvPr/>
        </p:nvSpPr>
        <p:spPr>
          <a:xfrm>
            <a:off x="252722" y="758825"/>
            <a:ext cx="4135211" cy="492443"/>
          </a:xfrm>
          <a:prstGeom prst="rect">
            <a:avLst/>
          </a:prstGeom>
          <a:noFill/>
        </p:spPr>
        <p:txBody>
          <a:bodyPr wrap="square">
            <a:spAutoFit/>
          </a:bodyPr>
          <a:lstStyle/>
          <a:p>
            <a:r>
              <a:rPr lang="en-US" altLang="zh-CN" sz="2600" dirty="0">
                <a:solidFill>
                  <a:srgbClr val="000000"/>
                </a:solidFill>
                <a:effectLst/>
                <a:latin typeface="Calibri (正文)"/>
                <a:ea typeface="宋体" panose="02010600030101010101" pitchFamily="2" charset="-122"/>
              </a:rPr>
              <a:t>4</a:t>
            </a:r>
            <a:r>
              <a:rPr lang="en-US" altLang="zh-CN" sz="2600" i="1" dirty="0">
                <a:solidFill>
                  <a:srgbClr val="000000"/>
                </a:solidFill>
                <a:effectLst/>
                <a:latin typeface="Calibri (正文)"/>
                <a:ea typeface="宋体" panose="02010600030101010101" pitchFamily="2" charset="-122"/>
              </a:rPr>
              <a:t>d</a:t>
            </a:r>
            <a:r>
              <a:rPr lang="en-US" altLang="zh-CN" sz="2600" dirty="0">
                <a:solidFill>
                  <a:srgbClr val="000000"/>
                </a:solidFill>
                <a:effectLst/>
                <a:latin typeface="Calibri (正文)"/>
                <a:ea typeface="宋体" panose="02010600030101010101" pitchFamily="2" charset="-122"/>
              </a:rPr>
              <a:t>/5</a:t>
            </a:r>
            <a:r>
              <a:rPr lang="en-US" altLang="zh-CN" sz="2600" i="1" dirty="0">
                <a:solidFill>
                  <a:srgbClr val="000000"/>
                </a:solidFill>
                <a:effectLst/>
                <a:latin typeface="Calibri (正文)"/>
                <a:ea typeface="宋体" panose="02010600030101010101" pitchFamily="2" charset="-122"/>
              </a:rPr>
              <a:t>d</a:t>
            </a:r>
            <a:r>
              <a:rPr lang="en-US" altLang="zh-CN" sz="2600" dirty="0">
                <a:solidFill>
                  <a:srgbClr val="000000"/>
                </a:solidFill>
                <a:effectLst/>
                <a:latin typeface="Calibri (正文)"/>
                <a:ea typeface="宋体" panose="02010600030101010101" pitchFamily="2" charset="-122"/>
              </a:rPr>
              <a:t> transition mental</a:t>
            </a:r>
            <a:endParaRPr lang="zh-CN" altLang="en-US" sz="2600" dirty="0">
              <a:latin typeface="Calibri (正文)"/>
            </a:endParaRPr>
          </a:p>
        </p:txBody>
      </p:sp>
      <p:sp>
        <p:nvSpPr>
          <p:cNvPr id="24" name="文本框 23">
            <a:extLst>
              <a:ext uri="{FF2B5EF4-FFF2-40B4-BE49-F238E27FC236}">
                <a16:creationId xmlns:a16="http://schemas.microsoft.com/office/drawing/2014/main" id="{C1B9A2CA-EB1B-4C4A-8AC3-519EF4DCE39E}"/>
              </a:ext>
            </a:extLst>
          </p:cNvPr>
          <p:cNvSpPr txBox="1"/>
          <p:nvPr/>
        </p:nvSpPr>
        <p:spPr>
          <a:xfrm>
            <a:off x="229435" y="4977891"/>
            <a:ext cx="8685130" cy="1569660"/>
          </a:xfrm>
          <a:prstGeom prst="rect">
            <a:avLst/>
          </a:prstGeom>
          <a:noFill/>
        </p:spPr>
        <p:txBody>
          <a:bodyPr wrap="square">
            <a:spAutoFit/>
          </a:bodyPr>
          <a:lstStyle/>
          <a:p>
            <a:r>
              <a:rPr lang="en-US" altLang="zh-CN" sz="2400" dirty="0">
                <a:solidFill>
                  <a:srgbClr val="000000"/>
                </a:solidFill>
                <a:effectLst/>
                <a:latin typeface="Calibri (正文)"/>
                <a:ea typeface="宋体" panose="02010600030101010101" pitchFamily="2" charset="-122"/>
              </a:rPr>
              <a:t>The Kitaev model extended to a Heisenberg-Kitaev model: </a:t>
            </a:r>
          </a:p>
          <a:p>
            <a:pPr marL="457200" indent="-457200">
              <a:buAutoNum type="arabicParenR"/>
            </a:pPr>
            <a:r>
              <a:rPr lang="en-US" altLang="zh-CN" sz="2400" dirty="0">
                <a:solidFill>
                  <a:srgbClr val="000000"/>
                </a:solidFill>
                <a:effectLst/>
                <a:latin typeface="Calibri (正文)"/>
                <a:ea typeface="宋体" panose="02010600030101010101" pitchFamily="2" charset="-122"/>
              </a:rPr>
              <a:t>Kitaev term </a:t>
            </a:r>
            <a:r>
              <a:rPr lang="en-US" altLang="zh-CN" sz="2400" i="1" dirty="0">
                <a:solidFill>
                  <a:srgbClr val="000000"/>
                </a:solidFill>
                <a:effectLst/>
                <a:latin typeface="Calibri (正文)"/>
                <a:ea typeface="宋体" panose="02010600030101010101" pitchFamily="2" charset="-122"/>
              </a:rPr>
              <a:t>K</a:t>
            </a:r>
            <a:r>
              <a:rPr lang="en-US" altLang="zh-CN" sz="2400" dirty="0">
                <a:solidFill>
                  <a:srgbClr val="000000"/>
                </a:solidFill>
                <a:effectLst/>
                <a:latin typeface="Calibri (正文)"/>
                <a:ea typeface="宋体" panose="02010600030101010101" pitchFamily="2" charset="-122"/>
              </a:rPr>
              <a:t>, </a:t>
            </a:r>
          </a:p>
          <a:p>
            <a:pPr marL="457200" indent="-457200">
              <a:buAutoNum type="arabicParenR"/>
            </a:pPr>
            <a:r>
              <a:rPr lang="en-US" altLang="zh-CN" sz="2400" dirty="0">
                <a:solidFill>
                  <a:srgbClr val="000000"/>
                </a:solidFill>
                <a:effectLst/>
                <a:latin typeface="Calibri (正文)"/>
                <a:ea typeface="宋体" panose="02010600030101010101" pitchFamily="2" charset="-122"/>
              </a:rPr>
              <a:t>off-diagonal symmetric exchange term</a:t>
            </a:r>
            <a:r>
              <a:rPr lang="en-US" altLang="zh-CN" sz="2400" i="1" dirty="0">
                <a:solidFill>
                  <a:srgbClr val="000000"/>
                </a:solidFill>
                <a:effectLst/>
                <a:latin typeface="Calibri (正文)"/>
                <a:ea typeface="宋体" panose="02010600030101010101" pitchFamily="2" charset="-122"/>
              </a:rPr>
              <a:t> </a:t>
            </a:r>
            <a:r>
              <a:rPr lang="en-US" altLang="zh-CN" sz="2400" i="1" dirty="0">
                <a:solidFill>
                  <a:srgbClr val="000000"/>
                </a:solidFill>
                <a:effectLst/>
                <a:latin typeface="Calibri (正文)"/>
                <a:ea typeface="宋体" panose="02010600030101010101" pitchFamily="2" charset="-122"/>
                <a:cs typeface="Times New Roman" panose="02020603050405020304" pitchFamily="18" charset="0"/>
                <a:sym typeface="Symbol" panose="05050102010706020507" pitchFamily="18" charset="2"/>
              </a:rPr>
              <a:t></a:t>
            </a:r>
            <a:r>
              <a:rPr lang="en-US" altLang="zh-CN" sz="2400" dirty="0">
                <a:solidFill>
                  <a:srgbClr val="000000"/>
                </a:solidFill>
                <a:effectLst/>
                <a:latin typeface="Calibri (正文)"/>
                <a:ea typeface="宋体" panose="02010600030101010101" pitchFamily="2" charset="-122"/>
              </a:rPr>
              <a:t> and </a:t>
            </a:r>
            <a:r>
              <a:rPr lang="en-US" altLang="zh-CN" sz="2400" i="1" dirty="0">
                <a:solidFill>
                  <a:srgbClr val="000000"/>
                </a:solidFill>
                <a:effectLst/>
                <a:latin typeface="Calibri (正文)"/>
                <a:ea typeface="宋体" panose="02010600030101010101" pitchFamily="2" charset="-122"/>
              </a:rPr>
              <a:t>Γ′</a:t>
            </a:r>
            <a:r>
              <a:rPr lang="en-US" altLang="zh-CN" sz="2400" dirty="0">
                <a:solidFill>
                  <a:srgbClr val="000000"/>
                </a:solidFill>
                <a:effectLst/>
                <a:latin typeface="Calibri (正文)"/>
                <a:ea typeface="宋体" panose="02010600030101010101" pitchFamily="2" charset="-122"/>
              </a:rPr>
              <a:t>, </a:t>
            </a:r>
          </a:p>
          <a:p>
            <a:pPr marL="457200" indent="-457200">
              <a:buAutoNum type="arabicParenR"/>
            </a:pPr>
            <a:r>
              <a:rPr lang="en-US" altLang="zh-CN" sz="2400" i="1" dirty="0">
                <a:solidFill>
                  <a:srgbClr val="000000"/>
                </a:solidFill>
                <a:effectLst/>
                <a:latin typeface="Calibri (正文)"/>
                <a:ea typeface="宋体" panose="02010600030101010101" pitchFamily="2" charset="-122"/>
              </a:rPr>
              <a:t>J </a:t>
            </a:r>
            <a:r>
              <a:rPr lang="en-US" altLang="zh-CN" sz="2400" dirty="0">
                <a:solidFill>
                  <a:srgbClr val="000000"/>
                </a:solidFill>
                <a:effectLst/>
                <a:latin typeface="Calibri (正文)"/>
                <a:ea typeface="宋体" panose="02010600030101010101" pitchFamily="2" charset="-122"/>
              </a:rPr>
              <a:t>(</a:t>
            </a:r>
            <a:r>
              <a:rPr lang="en-US" altLang="zh-CN" sz="2400" i="1" dirty="0">
                <a:solidFill>
                  <a:srgbClr val="000000"/>
                </a:solidFill>
                <a:effectLst/>
                <a:latin typeface="Calibri (正文)"/>
                <a:ea typeface="宋体" panose="02010600030101010101" pitchFamily="2" charset="-122"/>
              </a:rPr>
              <a:t>J</a:t>
            </a:r>
            <a:r>
              <a:rPr lang="en-US" altLang="zh-CN" sz="2400" baseline="-25000" dirty="0">
                <a:solidFill>
                  <a:srgbClr val="000000"/>
                </a:solidFill>
                <a:effectLst/>
                <a:latin typeface="Calibri (正文)"/>
                <a:ea typeface="宋体" panose="02010600030101010101" pitchFamily="2" charset="-122"/>
              </a:rPr>
              <a:t>NN</a:t>
            </a:r>
            <a:r>
              <a:rPr lang="en-US" altLang="zh-CN" sz="2400" dirty="0">
                <a:solidFill>
                  <a:srgbClr val="000000"/>
                </a:solidFill>
                <a:effectLst/>
                <a:latin typeface="Calibri (正文)"/>
                <a:ea typeface="宋体" panose="02010600030101010101" pitchFamily="2" charset="-122"/>
              </a:rPr>
              <a:t>), and the third NN coupling </a:t>
            </a:r>
            <a:r>
              <a:rPr lang="en-US" altLang="zh-CN" sz="2400" i="1" dirty="0">
                <a:solidFill>
                  <a:srgbClr val="000000"/>
                </a:solidFill>
                <a:effectLst/>
                <a:latin typeface="Calibri (正文)"/>
                <a:ea typeface="宋体" panose="02010600030101010101" pitchFamily="2" charset="-122"/>
              </a:rPr>
              <a:t>J</a:t>
            </a:r>
            <a:r>
              <a:rPr lang="en-US" altLang="zh-CN" sz="2400" baseline="-25000" dirty="0">
                <a:solidFill>
                  <a:srgbClr val="000000"/>
                </a:solidFill>
                <a:effectLst/>
                <a:latin typeface="Calibri (正文)"/>
                <a:ea typeface="宋体" panose="02010600030101010101" pitchFamily="2" charset="-122"/>
              </a:rPr>
              <a:t>3</a:t>
            </a:r>
            <a:r>
              <a:rPr lang="en-US" altLang="zh-CN" sz="2400" dirty="0">
                <a:solidFill>
                  <a:srgbClr val="000000"/>
                </a:solidFill>
                <a:effectLst/>
                <a:latin typeface="Calibri (正文)"/>
                <a:ea typeface="宋体" panose="02010600030101010101" pitchFamily="2" charset="-122"/>
              </a:rPr>
              <a:t> </a:t>
            </a:r>
            <a:endParaRPr lang="zh-CN" altLang="en-US" sz="2400" dirty="0">
              <a:latin typeface="Calibri (正文)"/>
            </a:endParaRPr>
          </a:p>
        </p:txBody>
      </p:sp>
      <p:sp>
        <p:nvSpPr>
          <p:cNvPr id="26" name="Rectangle 10">
            <a:extLst>
              <a:ext uri="{FF2B5EF4-FFF2-40B4-BE49-F238E27FC236}">
                <a16:creationId xmlns:a16="http://schemas.microsoft.com/office/drawing/2014/main" id="{36AE9874-CF5A-4A8D-9E24-82AA01A03D13}"/>
              </a:ext>
            </a:extLst>
          </p:cNvPr>
          <p:cNvSpPr>
            <a:spLocks noChangeArrowheads="1"/>
          </p:cNvSpPr>
          <p:nvPr/>
        </p:nvSpPr>
        <p:spPr bwMode="auto">
          <a:xfrm>
            <a:off x="3967279" y="1316673"/>
            <a:ext cx="2743200" cy="700426"/>
          </a:xfrm>
          <a:prstGeom prst="rect">
            <a:avLst/>
          </a:prstGeom>
          <a:noFill/>
          <a:ln w="9525">
            <a:noFill/>
            <a:miter lim="800000"/>
            <a:headEnd/>
            <a:tailEnd/>
          </a:ln>
          <a:effectLst/>
        </p:spPr>
        <p:txBody>
          <a:bodyPr/>
          <a:lstStyle/>
          <a:p>
            <a:pPr marL="692150" lvl="1" indent="-347663">
              <a:spcBef>
                <a:spcPct val="20000"/>
              </a:spcBef>
              <a:buClr>
                <a:schemeClr val="accent2"/>
              </a:buClr>
              <a:buSzPct val="70000"/>
              <a:buFont typeface="Wingdings" pitchFamily="2" charset="2"/>
              <a:buChar char="l"/>
            </a:pPr>
            <a:r>
              <a:rPr lang="en-US" altLang="zh-CN" sz="2400" i="1" dirty="0">
                <a:solidFill>
                  <a:srgbClr val="000000"/>
                </a:solidFill>
                <a:effectLst/>
                <a:latin typeface="Calibri (正文)"/>
                <a:ea typeface="宋体" panose="02010600030101010101" pitchFamily="2" charset="-122"/>
              </a:rPr>
              <a:t>α</a:t>
            </a:r>
            <a:r>
              <a:rPr lang="en-US" altLang="zh-CN" sz="2400" dirty="0">
                <a:solidFill>
                  <a:srgbClr val="000000"/>
                </a:solidFill>
                <a:effectLst/>
                <a:latin typeface="Calibri (正文)"/>
                <a:ea typeface="宋体" panose="02010600030101010101" pitchFamily="2" charset="-122"/>
              </a:rPr>
              <a:t>-</a:t>
            </a:r>
            <a:r>
              <a:rPr lang="en-US" altLang="zh-CN" sz="2400" dirty="0">
                <a:solidFill>
                  <a:srgbClr val="000000"/>
                </a:solidFill>
                <a:effectLst/>
                <a:latin typeface="Calibri (正文)"/>
                <a:ea typeface="Helvetica" panose="020B0604020202020204" pitchFamily="34" charset="0"/>
              </a:rPr>
              <a:t>Li</a:t>
            </a:r>
            <a:r>
              <a:rPr lang="en-US" altLang="zh-CN" sz="2400" baseline="-25000" dirty="0">
                <a:solidFill>
                  <a:srgbClr val="000000"/>
                </a:solidFill>
                <a:effectLst/>
                <a:latin typeface="Calibri (正文)"/>
                <a:ea typeface="Helvetica" panose="020B0604020202020204" pitchFamily="34" charset="0"/>
              </a:rPr>
              <a:t>2</a:t>
            </a:r>
            <a:r>
              <a:rPr lang="en-US" altLang="zh-CN" sz="2400" dirty="0">
                <a:solidFill>
                  <a:srgbClr val="000000"/>
                </a:solidFill>
                <a:effectLst/>
                <a:latin typeface="Calibri (正文)"/>
                <a:ea typeface="Helvetica" panose="020B0604020202020204" pitchFamily="34" charset="0"/>
              </a:rPr>
              <a:t>IrO</a:t>
            </a:r>
            <a:r>
              <a:rPr lang="en-US" altLang="zh-CN" sz="2400" baseline="-25000" dirty="0">
                <a:solidFill>
                  <a:srgbClr val="000000"/>
                </a:solidFill>
                <a:effectLst/>
                <a:latin typeface="Calibri (正文)"/>
                <a:ea typeface="Helvetica" panose="020B0604020202020204" pitchFamily="34" charset="0"/>
              </a:rPr>
              <a:t>3</a:t>
            </a:r>
            <a:endParaRPr lang="en-US" sz="2400" b="1" baseline="-25000" dirty="0">
              <a:latin typeface="Calibri (正文)"/>
              <a:cs typeface="Arial" pitchFamily="34" charset="0"/>
            </a:endParaRPr>
          </a:p>
        </p:txBody>
      </p:sp>
      <p:sp>
        <p:nvSpPr>
          <p:cNvPr id="27" name="Rectangle 10">
            <a:extLst>
              <a:ext uri="{FF2B5EF4-FFF2-40B4-BE49-F238E27FC236}">
                <a16:creationId xmlns:a16="http://schemas.microsoft.com/office/drawing/2014/main" id="{E8B3167B-AAA8-4AFB-9164-B2ABE774337C}"/>
              </a:ext>
            </a:extLst>
          </p:cNvPr>
          <p:cNvSpPr>
            <a:spLocks noChangeArrowheads="1"/>
          </p:cNvSpPr>
          <p:nvPr/>
        </p:nvSpPr>
        <p:spPr bwMode="auto">
          <a:xfrm>
            <a:off x="6302809" y="1320483"/>
            <a:ext cx="2743200" cy="700426"/>
          </a:xfrm>
          <a:prstGeom prst="rect">
            <a:avLst/>
          </a:prstGeom>
          <a:noFill/>
          <a:ln w="9525">
            <a:noFill/>
            <a:miter lim="800000"/>
            <a:headEnd/>
            <a:tailEnd/>
          </a:ln>
          <a:effectLst/>
        </p:spPr>
        <p:txBody>
          <a:bodyPr/>
          <a:lstStyle/>
          <a:p>
            <a:pPr marL="692150" lvl="1" indent="-347663">
              <a:spcBef>
                <a:spcPct val="20000"/>
              </a:spcBef>
              <a:buClr>
                <a:schemeClr val="accent2"/>
              </a:buClr>
              <a:buSzPct val="70000"/>
              <a:buFont typeface="Wingdings" pitchFamily="2" charset="2"/>
              <a:buChar char="l"/>
            </a:pPr>
            <a:r>
              <a:rPr lang="en-US" altLang="zh-CN" sz="2400" i="1" dirty="0">
                <a:solidFill>
                  <a:srgbClr val="000000"/>
                </a:solidFill>
                <a:effectLst/>
                <a:latin typeface="Calibri (正文)"/>
                <a:ea typeface="宋体" panose="02010600030101010101" pitchFamily="2" charset="-122"/>
              </a:rPr>
              <a:t>α</a:t>
            </a:r>
            <a:r>
              <a:rPr lang="en-US" altLang="zh-CN" sz="2400" dirty="0">
                <a:solidFill>
                  <a:srgbClr val="000000"/>
                </a:solidFill>
                <a:effectLst/>
                <a:latin typeface="Calibri (正文)"/>
                <a:ea typeface="宋体" panose="02010600030101010101" pitchFamily="2" charset="-122"/>
              </a:rPr>
              <a:t>-Na</a:t>
            </a:r>
            <a:r>
              <a:rPr lang="en-US" altLang="zh-CN" sz="2400" baseline="-25000" dirty="0">
                <a:solidFill>
                  <a:srgbClr val="000000"/>
                </a:solidFill>
                <a:effectLst/>
                <a:latin typeface="Calibri (正文)"/>
                <a:ea typeface="宋体" panose="02010600030101010101" pitchFamily="2" charset="-122"/>
              </a:rPr>
              <a:t>2</a:t>
            </a:r>
            <a:r>
              <a:rPr lang="en-US" altLang="zh-CN" sz="2400" dirty="0">
                <a:solidFill>
                  <a:srgbClr val="000000"/>
                </a:solidFill>
                <a:effectLst/>
                <a:latin typeface="Calibri (正文)"/>
                <a:ea typeface="宋体" panose="02010600030101010101" pitchFamily="2" charset="-122"/>
              </a:rPr>
              <a:t>IrO</a:t>
            </a:r>
            <a:r>
              <a:rPr lang="en-US" altLang="zh-CN" sz="2400" baseline="-25000" dirty="0">
                <a:solidFill>
                  <a:srgbClr val="000000"/>
                </a:solidFill>
                <a:effectLst/>
                <a:latin typeface="Calibri (正文)"/>
                <a:ea typeface="宋体" panose="02010600030101010101" pitchFamily="2" charset="-122"/>
              </a:rPr>
              <a:t>3</a:t>
            </a:r>
            <a:endParaRPr lang="en-US" sz="2400" b="1" baseline="-25000" dirty="0">
              <a:latin typeface="Calibri (正文)"/>
              <a:cs typeface="Arial" pitchFamily="34" charset="0"/>
            </a:endParaRPr>
          </a:p>
        </p:txBody>
      </p:sp>
      <p:pic>
        <p:nvPicPr>
          <p:cNvPr id="8198" name="Picture 6" descr="figure1">
            <a:extLst>
              <a:ext uri="{FF2B5EF4-FFF2-40B4-BE49-F238E27FC236}">
                <a16:creationId xmlns:a16="http://schemas.microsoft.com/office/drawing/2014/main" id="{8012669A-2EB7-4C70-8748-833FD3F8D6C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11" t="4615" r="43628" b="40687"/>
          <a:stretch/>
        </p:blipFill>
        <p:spPr bwMode="auto">
          <a:xfrm>
            <a:off x="3960237" y="1912130"/>
            <a:ext cx="2372069" cy="2336203"/>
          </a:xfrm>
          <a:prstGeom prst="rect">
            <a:avLst/>
          </a:prstGeom>
          <a:noFill/>
          <a:extLst>
            <a:ext uri="{909E8E84-426E-40DD-AFC4-6F175D3DCCD1}">
              <a14:hiddenFill xmlns:a14="http://schemas.microsoft.com/office/drawing/2010/main">
                <a:solidFill>
                  <a:srgbClr val="FFFFFF"/>
                </a:solidFill>
              </a14:hiddenFill>
            </a:ext>
          </a:extLst>
        </p:spPr>
      </p:pic>
      <p:sp>
        <p:nvSpPr>
          <p:cNvPr id="28" name="文本框 27">
            <a:extLst>
              <a:ext uri="{FF2B5EF4-FFF2-40B4-BE49-F238E27FC236}">
                <a16:creationId xmlns:a16="http://schemas.microsoft.com/office/drawing/2014/main" id="{CBA9154A-CB3D-4F3B-9D41-745BE873BB74}"/>
              </a:ext>
            </a:extLst>
          </p:cNvPr>
          <p:cNvSpPr txBox="1"/>
          <p:nvPr/>
        </p:nvSpPr>
        <p:spPr>
          <a:xfrm>
            <a:off x="3697806" y="4390109"/>
            <a:ext cx="3282146" cy="338554"/>
          </a:xfrm>
          <a:prstGeom prst="rect">
            <a:avLst/>
          </a:prstGeom>
          <a:noFill/>
        </p:spPr>
        <p:txBody>
          <a:bodyPr wrap="square">
            <a:spAutoFit/>
          </a:bodyPr>
          <a:lstStyle/>
          <a:p>
            <a:endParaRPr lang="zh-CN" altLang="en-US" sz="1600" dirty="0"/>
          </a:p>
        </p:txBody>
      </p:sp>
      <p:pic>
        <p:nvPicPr>
          <p:cNvPr id="8200" name="Picture 8" descr="figure1">
            <a:extLst>
              <a:ext uri="{FF2B5EF4-FFF2-40B4-BE49-F238E27FC236}">
                <a16:creationId xmlns:a16="http://schemas.microsoft.com/office/drawing/2014/main" id="{BD2C48C8-99AB-4662-A47C-58C8E3D63FC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52" t="9523" r="50000" b="36628"/>
          <a:stretch/>
        </p:blipFill>
        <p:spPr bwMode="auto">
          <a:xfrm>
            <a:off x="6380698" y="1835831"/>
            <a:ext cx="2485695" cy="2359854"/>
          </a:xfrm>
          <a:prstGeom prst="rect">
            <a:avLst/>
          </a:prstGeom>
          <a:noFill/>
          <a:extLst>
            <a:ext uri="{909E8E84-426E-40DD-AFC4-6F175D3DCCD1}">
              <a14:hiddenFill xmlns:a14="http://schemas.microsoft.com/office/drawing/2010/main">
                <a:solidFill>
                  <a:srgbClr val="FFFFFF"/>
                </a:solidFill>
              </a14:hiddenFill>
            </a:ext>
          </a:extLst>
        </p:spPr>
      </p:pic>
      <p:sp>
        <p:nvSpPr>
          <p:cNvPr id="16" name="灯片编号占位符 5">
            <a:extLst>
              <a:ext uri="{FF2B5EF4-FFF2-40B4-BE49-F238E27FC236}">
                <a16:creationId xmlns:a16="http://schemas.microsoft.com/office/drawing/2014/main" id="{04D84CED-B984-40A0-84E0-3D8BD8466D94}"/>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4256054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pic>
        <p:nvPicPr>
          <p:cNvPr id="4" name="图片 3">
            <a:extLst>
              <a:ext uri="{FF2B5EF4-FFF2-40B4-BE49-F238E27FC236}">
                <a16:creationId xmlns:a16="http://schemas.microsoft.com/office/drawing/2014/main" id="{1A59D2D5-82E4-401A-A7C8-24C860F470E0}"/>
              </a:ext>
            </a:extLst>
          </p:cNvPr>
          <p:cNvPicPr>
            <a:picLocks noChangeAspect="1"/>
          </p:cNvPicPr>
          <p:nvPr/>
        </p:nvPicPr>
        <p:blipFill>
          <a:blip r:embed="rId4"/>
          <a:stretch>
            <a:fillRect/>
          </a:stretch>
        </p:blipFill>
        <p:spPr>
          <a:xfrm>
            <a:off x="36368" y="1608894"/>
            <a:ext cx="2912656" cy="1778306"/>
          </a:xfrm>
          <a:prstGeom prst="rect">
            <a:avLst/>
          </a:prstGeom>
        </p:spPr>
      </p:pic>
      <p:pic>
        <p:nvPicPr>
          <p:cNvPr id="5" name="图片 4">
            <a:extLst>
              <a:ext uri="{FF2B5EF4-FFF2-40B4-BE49-F238E27FC236}">
                <a16:creationId xmlns:a16="http://schemas.microsoft.com/office/drawing/2014/main" id="{B9495808-7477-43C9-8757-0843325CA523}"/>
              </a:ext>
            </a:extLst>
          </p:cNvPr>
          <p:cNvPicPr>
            <a:picLocks noChangeAspect="1"/>
          </p:cNvPicPr>
          <p:nvPr/>
        </p:nvPicPr>
        <p:blipFill>
          <a:blip r:embed="rId5"/>
          <a:stretch>
            <a:fillRect/>
          </a:stretch>
        </p:blipFill>
        <p:spPr>
          <a:xfrm>
            <a:off x="2985392" y="1554350"/>
            <a:ext cx="2040841" cy="1708957"/>
          </a:xfrm>
          <a:prstGeom prst="rect">
            <a:avLst/>
          </a:prstGeom>
        </p:spPr>
      </p:pic>
      <p:sp>
        <p:nvSpPr>
          <p:cNvPr id="25" name="Rectangle 10">
            <a:extLst>
              <a:ext uri="{FF2B5EF4-FFF2-40B4-BE49-F238E27FC236}">
                <a16:creationId xmlns:a16="http://schemas.microsoft.com/office/drawing/2014/main" id="{30DD80B0-9D43-40D4-B10E-EF801C6EE300}"/>
              </a:ext>
            </a:extLst>
          </p:cNvPr>
          <p:cNvSpPr>
            <a:spLocks noChangeArrowheads="1"/>
          </p:cNvSpPr>
          <p:nvPr/>
        </p:nvSpPr>
        <p:spPr bwMode="auto">
          <a:xfrm>
            <a:off x="473106" y="949922"/>
            <a:ext cx="2743200" cy="700426"/>
          </a:xfrm>
          <a:prstGeom prst="rect">
            <a:avLst/>
          </a:prstGeom>
          <a:noFill/>
          <a:ln w="9525">
            <a:noFill/>
            <a:miter lim="800000"/>
            <a:headEnd/>
            <a:tailEnd/>
          </a:ln>
          <a:effectLst/>
        </p:spPr>
        <p:txBody>
          <a:bodyPr/>
          <a:lstStyle/>
          <a:p>
            <a:pPr marL="692150" lvl="1" indent="-347663">
              <a:spcBef>
                <a:spcPct val="20000"/>
              </a:spcBef>
              <a:buClr>
                <a:schemeClr val="accent2"/>
              </a:buClr>
              <a:buSzPct val="70000"/>
              <a:buFont typeface="Wingdings" pitchFamily="2" charset="2"/>
              <a:buChar char="l"/>
            </a:pPr>
            <a:r>
              <a:rPr lang="el-GR" altLang="zh-CN" sz="2600" b="1" dirty="0">
                <a:latin typeface="Calibri (正文)"/>
                <a:ea typeface="SimSun" pitchFamily="2" charset="-122"/>
                <a:cs typeface="Arial" pitchFamily="34" charset="0"/>
              </a:rPr>
              <a:t>α</a:t>
            </a:r>
            <a:r>
              <a:rPr lang="en-US" altLang="zh-CN" sz="2600" b="1" dirty="0">
                <a:latin typeface="Calibri (正文)"/>
                <a:ea typeface="SimSun" pitchFamily="2" charset="-122"/>
                <a:cs typeface="Arial" pitchFamily="34" charset="0"/>
              </a:rPr>
              <a:t>-RuCl</a:t>
            </a:r>
            <a:r>
              <a:rPr lang="en-US" altLang="zh-CN" sz="2600" b="1" baseline="-25000" dirty="0">
                <a:latin typeface="Calibri (正文)"/>
                <a:ea typeface="SimSun" pitchFamily="2" charset="-122"/>
                <a:cs typeface="Arial" pitchFamily="34" charset="0"/>
              </a:rPr>
              <a:t>3</a:t>
            </a:r>
            <a:endParaRPr lang="en-US" sz="2600" b="1" baseline="-25000" dirty="0">
              <a:latin typeface="Calibri (正文)"/>
              <a:cs typeface="Arial" pitchFamily="34" charset="0"/>
            </a:endParaRPr>
          </a:p>
        </p:txBody>
      </p:sp>
      <p:sp>
        <p:nvSpPr>
          <p:cNvPr id="9" name="矩形 8">
            <a:extLst>
              <a:ext uri="{FF2B5EF4-FFF2-40B4-BE49-F238E27FC236}">
                <a16:creationId xmlns:a16="http://schemas.microsoft.com/office/drawing/2014/main" id="{BA59F6AD-6140-4665-8212-5AB2192416A4}"/>
              </a:ext>
            </a:extLst>
          </p:cNvPr>
          <p:cNvSpPr/>
          <p:nvPr/>
        </p:nvSpPr>
        <p:spPr>
          <a:xfrm>
            <a:off x="5686493" y="5484808"/>
            <a:ext cx="3391441" cy="307777"/>
          </a:xfrm>
          <a:prstGeom prst="rect">
            <a:avLst/>
          </a:prstGeom>
        </p:spPr>
        <p:txBody>
          <a:bodyPr wrap="none">
            <a:spAutoFit/>
          </a:bodyPr>
          <a:lstStyle/>
          <a:p>
            <a:r>
              <a:rPr lang="zh-CN" altLang="en-US" sz="1400" dirty="0">
                <a:latin typeface="Calibri (正文)"/>
                <a:cs typeface="Arial" panose="020B0604020202020204" pitchFamily="34" charset="0"/>
              </a:rPr>
              <a:t>A. Banerjee et al. Nat. Mater. </a:t>
            </a:r>
            <a:r>
              <a:rPr lang="zh-CN" altLang="en-US" sz="1400" b="1" dirty="0">
                <a:latin typeface="Calibri (正文)"/>
                <a:cs typeface="Arial" panose="020B0604020202020204" pitchFamily="34" charset="0"/>
              </a:rPr>
              <a:t>15</a:t>
            </a:r>
            <a:r>
              <a:rPr lang="zh-CN" altLang="en-US" sz="1400" dirty="0">
                <a:latin typeface="Calibri (正文)"/>
                <a:cs typeface="Arial" panose="020B0604020202020204" pitchFamily="34" charset="0"/>
              </a:rPr>
              <a:t>, 733 (2016)</a:t>
            </a:r>
          </a:p>
        </p:txBody>
      </p:sp>
      <p:sp>
        <p:nvSpPr>
          <p:cNvPr id="15" name="Rectangle 10">
            <a:extLst>
              <a:ext uri="{FF2B5EF4-FFF2-40B4-BE49-F238E27FC236}">
                <a16:creationId xmlns:a16="http://schemas.microsoft.com/office/drawing/2014/main" id="{44C8818F-3AC8-422F-AD92-4D3D1A0F0E6D}"/>
              </a:ext>
            </a:extLst>
          </p:cNvPr>
          <p:cNvSpPr>
            <a:spLocks noChangeArrowheads="1"/>
          </p:cNvSpPr>
          <p:nvPr/>
        </p:nvSpPr>
        <p:spPr bwMode="auto">
          <a:xfrm>
            <a:off x="5293516" y="976693"/>
            <a:ext cx="3567456" cy="2452307"/>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2400" dirty="0">
                <a:solidFill>
                  <a:srgbClr val="000000"/>
                </a:solidFill>
                <a:effectLst/>
                <a:latin typeface="Calibri (正文)"/>
                <a:ea typeface="宋体" panose="02010600030101010101" pitchFamily="2" charset="-122"/>
              </a:rPr>
              <a:t>Dominant Kitaev term </a:t>
            </a:r>
            <a:r>
              <a:rPr lang="en-US" altLang="zh-CN" sz="2400" i="1" dirty="0">
                <a:solidFill>
                  <a:srgbClr val="000000"/>
                </a:solidFill>
                <a:effectLst/>
                <a:latin typeface="Calibri (正文)"/>
                <a:ea typeface="宋体" panose="02010600030101010101" pitchFamily="2" charset="-122"/>
              </a:rPr>
              <a:t>K</a:t>
            </a:r>
            <a:endParaRPr lang="en-US" altLang="zh-CN" sz="2400" dirty="0">
              <a:solidFill>
                <a:srgbClr val="000000"/>
              </a:solidFill>
              <a:effectLst/>
              <a:latin typeface="Calibri (正文)"/>
              <a:ea typeface="宋体" panose="02010600030101010101" pitchFamily="2" charset="-122"/>
            </a:endParaRPr>
          </a:p>
          <a:p>
            <a:pPr marL="342900" indent="-342900">
              <a:spcBef>
                <a:spcPct val="20000"/>
              </a:spcBef>
              <a:buClr>
                <a:schemeClr val="tx2"/>
              </a:buClr>
              <a:buSzPct val="70000"/>
              <a:buFont typeface="Wingdings" pitchFamily="2" charset="2"/>
              <a:buChar char="l"/>
            </a:pPr>
            <a:r>
              <a:rPr lang="en-US" altLang="zh-CN" sz="2400" dirty="0">
                <a:cs typeface="Arial" pitchFamily="34" charset="0"/>
              </a:rPr>
              <a:t>Magnetic ordered at  0 T while disordered at 7 T (potential QSL) </a:t>
            </a:r>
          </a:p>
          <a:p>
            <a:pPr marL="342900" indent="-342900">
              <a:spcBef>
                <a:spcPct val="20000"/>
              </a:spcBef>
              <a:buClr>
                <a:schemeClr val="tx2"/>
              </a:buClr>
              <a:buSzPct val="70000"/>
              <a:buFont typeface="Wingdings" pitchFamily="2" charset="2"/>
              <a:buChar char="l"/>
            </a:pPr>
            <a:r>
              <a:rPr lang="en-US" altLang="zh-CN" sz="2400" dirty="0">
                <a:cs typeface="Arial" pitchFamily="34" charset="0"/>
              </a:rPr>
              <a:t>Quantum spin liquid behavior</a:t>
            </a:r>
          </a:p>
        </p:txBody>
      </p:sp>
      <p:pic>
        <p:nvPicPr>
          <p:cNvPr id="10" name="图片 9">
            <a:extLst>
              <a:ext uri="{FF2B5EF4-FFF2-40B4-BE49-F238E27FC236}">
                <a16:creationId xmlns:a16="http://schemas.microsoft.com/office/drawing/2014/main" id="{C6444DA5-CCB1-4CDC-A47C-1B3E3E39D106}"/>
              </a:ext>
            </a:extLst>
          </p:cNvPr>
          <p:cNvPicPr>
            <a:picLocks noChangeAspect="1"/>
          </p:cNvPicPr>
          <p:nvPr/>
        </p:nvPicPr>
        <p:blipFill rotWithShape="1">
          <a:blip r:embed="rId6"/>
          <a:srcRect l="1774" t="51694" r="49370" b="236"/>
          <a:stretch/>
        </p:blipFill>
        <p:spPr>
          <a:xfrm>
            <a:off x="603735" y="3503974"/>
            <a:ext cx="2612571" cy="1983571"/>
          </a:xfrm>
          <a:prstGeom prst="rect">
            <a:avLst/>
          </a:prstGeom>
        </p:spPr>
      </p:pic>
      <p:pic>
        <p:nvPicPr>
          <p:cNvPr id="11" name="图片 10">
            <a:extLst>
              <a:ext uri="{FF2B5EF4-FFF2-40B4-BE49-F238E27FC236}">
                <a16:creationId xmlns:a16="http://schemas.microsoft.com/office/drawing/2014/main" id="{64EC5BEB-37BD-4AEE-A35B-DE150769AF43}"/>
              </a:ext>
            </a:extLst>
          </p:cNvPr>
          <p:cNvPicPr>
            <a:picLocks noChangeAspect="1"/>
          </p:cNvPicPr>
          <p:nvPr/>
        </p:nvPicPr>
        <p:blipFill rotWithShape="1">
          <a:blip r:embed="rId6"/>
          <a:srcRect l="52165" t="1554" r="-2869" b="50377"/>
          <a:stretch/>
        </p:blipFill>
        <p:spPr>
          <a:xfrm>
            <a:off x="3216306" y="3503974"/>
            <a:ext cx="2711390" cy="1983571"/>
          </a:xfrm>
          <a:prstGeom prst="rect">
            <a:avLst/>
          </a:prstGeom>
        </p:spPr>
      </p:pic>
      <p:pic>
        <p:nvPicPr>
          <p:cNvPr id="12" name="图片 11">
            <a:extLst>
              <a:ext uri="{FF2B5EF4-FFF2-40B4-BE49-F238E27FC236}">
                <a16:creationId xmlns:a16="http://schemas.microsoft.com/office/drawing/2014/main" id="{8121F7FE-E742-41F7-A3A7-CE94B1930288}"/>
              </a:ext>
            </a:extLst>
          </p:cNvPr>
          <p:cNvPicPr>
            <a:picLocks noChangeAspect="1"/>
          </p:cNvPicPr>
          <p:nvPr/>
        </p:nvPicPr>
        <p:blipFill rotWithShape="1">
          <a:blip r:embed="rId6"/>
          <a:srcRect l="52165" t="49707" r="-1021" b="-2644"/>
          <a:stretch/>
        </p:blipFill>
        <p:spPr>
          <a:xfrm>
            <a:off x="5828877" y="3429000"/>
            <a:ext cx="2612571" cy="2184403"/>
          </a:xfrm>
          <a:prstGeom prst="rect">
            <a:avLst/>
          </a:prstGeom>
        </p:spPr>
      </p:pic>
      <p:sp>
        <p:nvSpPr>
          <p:cNvPr id="13" name="Rectangle 2">
            <a:extLst>
              <a:ext uri="{FF2B5EF4-FFF2-40B4-BE49-F238E27FC236}">
                <a16:creationId xmlns:a16="http://schemas.microsoft.com/office/drawing/2014/main" id="{90959698-090E-42A7-997E-763B1F4B1D42}"/>
              </a:ext>
            </a:extLst>
          </p:cNvPr>
          <p:cNvSpPr txBox="1">
            <a:spLocks/>
          </p:cNvSpPr>
          <p:nvPr/>
        </p:nvSpPr>
        <p:spPr bwMode="auto">
          <a:xfrm>
            <a:off x="39834" y="85930"/>
            <a:ext cx="8948667" cy="56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342900" indent="-342900" eaLnBrk="0" fontAlgn="base" hangingPunct="0">
              <a:lnSpc>
                <a:spcPct val="85000"/>
              </a:lnSpc>
              <a:spcBef>
                <a:spcPct val="20000"/>
              </a:spcBef>
              <a:spcAft>
                <a:spcPct val="0"/>
              </a:spcAft>
              <a:defRPr/>
            </a:pPr>
            <a:r>
              <a:rPr lang="el-GR" altLang="zh-CN" sz="3600" b="1" dirty="0">
                <a:solidFill>
                  <a:srgbClr val="008000"/>
                </a:solidFill>
                <a:cs typeface="Times New Roman" pitchFamily="18" charset="0"/>
              </a:rPr>
              <a:t>α</a:t>
            </a:r>
            <a:r>
              <a:rPr lang="en-US" altLang="zh-CN" sz="3600" b="1" dirty="0">
                <a:solidFill>
                  <a:srgbClr val="008000"/>
                </a:solidFill>
                <a:cs typeface="Times New Roman" pitchFamily="18" charset="0"/>
              </a:rPr>
              <a:t>-RuCl</a:t>
            </a:r>
            <a:r>
              <a:rPr lang="en-US" altLang="zh-CN" sz="3600" b="1" baseline="-25000" dirty="0">
                <a:solidFill>
                  <a:srgbClr val="008000"/>
                </a:solidFill>
                <a:cs typeface="Times New Roman" pitchFamily="18" charset="0"/>
              </a:rPr>
              <a:t>3</a:t>
            </a:r>
          </a:p>
        </p:txBody>
      </p:sp>
      <p:pic>
        <p:nvPicPr>
          <p:cNvPr id="3" name="图片 2">
            <a:extLst>
              <a:ext uri="{FF2B5EF4-FFF2-40B4-BE49-F238E27FC236}">
                <a16:creationId xmlns:a16="http://schemas.microsoft.com/office/drawing/2014/main" id="{4620DB84-A3EC-45D5-B247-62D269289EB2}"/>
              </a:ext>
            </a:extLst>
          </p:cNvPr>
          <p:cNvPicPr>
            <a:picLocks noChangeAspect="1"/>
          </p:cNvPicPr>
          <p:nvPr/>
        </p:nvPicPr>
        <p:blipFill>
          <a:blip r:embed="rId7"/>
          <a:stretch>
            <a:fillRect/>
          </a:stretch>
        </p:blipFill>
        <p:spPr>
          <a:xfrm>
            <a:off x="2275114" y="3007637"/>
            <a:ext cx="4564074" cy="3453775"/>
          </a:xfrm>
          <a:prstGeom prst="rect">
            <a:avLst/>
          </a:prstGeom>
        </p:spPr>
      </p:pic>
      <p:sp>
        <p:nvSpPr>
          <p:cNvPr id="14" name="灯片编号占位符 5">
            <a:extLst>
              <a:ext uri="{FF2B5EF4-FFF2-40B4-BE49-F238E27FC236}">
                <a16:creationId xmlns:a16="http://schemas.microsoft.com/office/drawing/2014/main" id="{0B13C4D2-B650-4A95-BC78-47D6B50F3E66}"/>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2931715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25" name="Rectangle 10">
            <a:extLst>
              <a:ext uri="{FF2B5EF4-FFF2-40B4-BE49-F238E27FC236}">
                <a16:creationId xmlns:a16="http://schemas.microsoft.com/office/drawing/2014/main" id="{30DD80B0-9D43-40D4-B10E-EF801C6EE300}"/>
              </a:ext>
            </a:extLst>
          </p:cNvPr>
          <p:cNvSpPr>
            <a:spLocks noChangeArrowheads="1"/>
          </p:cNvSpPr>
          <p:nvPr/>
        </p:nvSpPr>
        <p:spPr bwMode="auto">
          <a:xfrm>
            <a:off x="0" y="895396"/>
            <a:ext cx="2743200" cy="700426"/>
          </a:xfrm>
          <a:prstGeom prst="rect">
            <a:avLst/>
          </a:prstGeom>
          <a:noFill/>
          <a:ln w="9525">
            <a:noFill/>
            <a:miter lim="800000"/>
            <a:headEnd/>
            <a:tailEnd/>
          </a:ln>
          <a:effectLst/>
        </p:spPr>
        <p:txBody>
          <a:bodyPr/>
          <a:lstStyle/>
          <a:p>
            <a:pPr marL="692150" lvl="1" indent="-347663">
              <a:spcBef>
                <a:spcPct val="20000"/>
              </a:spcBef>
              <a:buClr>
                <a:schemeClr val="accent2"/>
              </a:buClr>
              <a:buSzPct val="70000"/>
              <a:buFont typeface="Wingdings" pitchFamily="2" charset="2"/>
              <a:buChar char="l"/>
            </a:pPr>
            <a:r>
              <a:rPr lang="en-US" altLang="zh-CN" sz="2600" b="1" dirty="0">
                <a:latin typeface="Calibri (正文)"/>
                <a:ea typeface="SimSun" pitchFamily="2" charset="-122"/>
                <a:cs typeface="Arial" pitchFamily="34" charset="0"/>
              </a:rPr>
              <a:t>Co</a:t>
            </a:r>
            <a:r>
              <a:rPr lang="en-US" altLang="zh-CN" sz="2600" b="1" baseline="30000" dirty="0">
                <a:latin typeface="Calibri (正文)"/>
                <a:ea typeface="SimSun" pitchFamily="2" charset="-122"/>
                <a:cs typeface="Arial" pitchFamily="34" charset="0"/>
              </a:rPr>
              <a:t>2+</a:t>
            </a:r>
            <a:r>
              <a:rPr lang="en-US" altLang="zh-CN" sz="2600" b="1" dirty="0">
                <a:latin typeface="Calibri (正文)"/>
                <a:ea typeface="SimSun" pitchFamily="2" charset="-122"/>
                <a:cs typeface="Arial" pitchFamily="34" charset="0"/>
              </a:rPr>
              <a:t> 3d</a:t>
            </a:r>
            <a:r>
              <a:rPr lang="en-US" altLang="zh-CN" sz="2600" b="1" baseline="30000" dirty="0">
                <a:latin typeface="Calibri (正文)"/>
                <a:ea typeface="SimSun" pitchFamily="2" charset="-122"/>
                <a:cs typeface="Arial" pitchFamily="34" charset="0"/>
              </a:rPr>
              <a:t>7</a:t>
            </a:r>
            <a:endParaRPr lang="en-US" sz="2600" b="1" baseline="30000" dirty="0">
              <a:latin typeface="Calibri (正文)"/>
              <a:cs typeface="Arial" pitchFamily="34" charset="0"/>
            </a:endParaRPr>
          </a:p>
        </p:txBody>
      </p:sp>
      <p:sp>
        <p:nvSpPr>
          <p:cNvPr id="9" name="矩形 8">
            <a:extLst>
              <a:ext uri="{FF2B5EF4-FFF2-40B4-BE49-F238E27FC236}">
                <a16:creationId xmlns:a16="http://schemas.microsoft.com/office/drawing/2014/main" id="{BA59F6AD-6140-4665-8212-5AB2192416A4}"/>
              </a:ext>
            </a:extLst>
          </p:cNvPr>
          <p:cNvSpPr/>
          <p:nvPr/>
        </p:nvSpPr>
        <p:spPr>
          <a:xfrm>
            <a:off x="2671844" y="6550223"/>
            <a:ext cx="6472156" cy="307777"/>
          </a:xfrm>
          <a:prstGeom prst="rect">
            <a:avLst/>
          </a:prstGeom>
        </p:spPr>
        <p:txBody>
          <a:bodyPr wrap="none">
            <a:spAutoFit/>
          </a:bodyPr>
          <a:lstStyle/>
          <a:p>
            <a:r>
              <a:rPr lang="en-US" altLang="zh-CN" sz="1400" dirty="0">
                <a:latin typeface="Calibri (正文)"/>
                <a:cs typeface="Times New Roman" panose="02020603050405020304" pitchFamily="18" charset="0"/>
              </a:rPr>
              <a:t>A. K. </a:t>
            </a:r>
            <a:r>
              <a:rPr lang="en-US" altLang="zh-CN" sz="1400" dirty="0" err="1">
                <a:latin typeface="Calibri (正文)"/>
                <a:cs typeface="Times New Roman" panose="02020603050405020304" pitchFamily="18" charset="0"/>
              </a:rPr>
              <a:t>Bera</a:t>
            </a:r>
            <a:r>
              <a:rPr lang="en-US" altLang="zh-CN" sz="1400" dirty="0">
                <a:latin typeface="Calibri (正文)"/>
                <a:cs typeface="Times New Roman" panose="02020603050405020304" pitchFamily="18" charset="0"/>
              </a:rPr>
              <a:t>, et al. Phys. Rev. B 95, 094424 (2017); </a:t>
            </a:r>
            <a:r>
              <a:rPr lang="zh-CN" altLang="en-US" sz="1400" dirty="0">
                <a:cs typeface="Arial" panose="020B0604020202020204" pitchFamily="34" charset="0"/>
              </a:rPr>
              <a:t>C</a:t>
            </a:r>
            <a:r>
              <a:rPr lang="en-US" altLang="zh-CN" sz="1400" dirty="0">
                <a:cs typeface="Arial" panose="020B0604020202020204" pitchFamily="34" charset="0"/>
              </a:rPr>
              <a:t>.</a:t>
            </a:r>
            <a:r>
              <a:rPr lang="zh-CN" altLang="en-US" sz="1400" dirty="0">
                <a:cs typeface="Arial" panose="020B0604020202020204" pitchFamily="34" charset="0"/>
              </a:rPr>
              <a:t> Kim </a:t>
            </a:r>
            <a:r>
              <a:rPr lang="en-US" altLang="zh-CN" sz="1400" dirty="0">
                <a:cs typeface="Arial" panose="020B0604020202020204" pitchFamily="34" charset="0"/>
              </a:rPr>
              <a:t>et al.</a:t>
            </a:r>
            <a:r>
              <a:rPr lang="zh-CN" altLang="en-US" sz="1400" dirty="0">
                <a:cs typeface="Arial" panose="020B0604020202020204" pitchFamily="34" charset="0"/>
              </a:rPr>
              <a:t>, arXiv:2012.06167 (2020).</a:t>
            </a:r>
            <a:endParaRPr lang="zh-CN" altLang="en-US" sz="1400" dirty="0">
              <a:latin typeface="Calibri (正文)"/>
              <a:cs typeface="Arial" panose="020B0604020202020204" pitchFamily="34" charset="0"/>
            </a:endParaRPr>
          </a:p>
        </p:txBody>
      </p:sp>
      <p:sp>
        <p:nvSpPr>
          <p:cNvPr id="15" name="Rectangle 10">
            <a:extLst>
              <a:ext uri="{FF2B5EF4-FFF2-40B4-BE49-F238E27FC236}">
                <a16:creationId xmlns:a16="http://schemas.microsoft.com/office/drawing/2014/main" id="{44C8818F-3AC8-422F-AD92-4D3D1A0F0E6D}"/>
              </a:ext>
            </a:extLst>
          </p:cNvPr>
          <p:cNvSpPr>
            <a:spLocks noChangeArrowheads="1"/>
          </p:cNvSpPr>
          <p:nvPr/>
        </p:nvSpPr>
        <p:spPr bwMode="auto">
          <a:xfrm>
            <a:off x="4165842" y="4050997"/>
            <a:ext cx="4822659" cy="2452307"/>
          </a:xfrm>
          <a:prstGeom prst="rect">
            <a:avLst/>
          </a:prstGeom>
          <a:noFill/>
          <a:ln w="9525">
            <a:noFill/>
            <a:miter lim="800000"/>
            <a:headEnd/>
            <a:tailEnd/>
          </a:ln>
          <a:effectLst/>
        </p:spPr>
        <p:txBody>
          <a:bodyPr/>
          <a:lstStyle/>
          <a:p>
            <a:pPr>
              <a:spcBef>
                <a:spcPct val="20000"/>
              </a:spcBef>
              <a:buClr>
                <a:schemeClr val="tx2"/>
              </a:buClr>
              <a:buSzPct val="70000"/>
            </a:pPr>
            <a:r>
              <a:rPr lang="en-US" altLang="zh-CN" sz="2400" b="0" i="0" u="none" strike="noStrike" baseline="0" dirty="0">
                <a:solidFill>
                  <a:srgbClr val="000000"/>
                </a:solidFill>
              </a:rPr>
              <a:t>Splitting of the degenerate d</a:t>
            </a:r>
            <a:r>
              <a:rPr lang="en-US" altLang="zh-CN" sz="2400" b="0" i="0" u="none" strike="noStrike" baseline="30000" dirty="0">
                <a:solidFill>
                  <a:srgbClr val="000000"/>
                </a:solidFill>
              </a:rPr>
              <a:t>7</a:t>
            </a:r>
            <a:r>
              <a:rPr lang="en-US" altLang="zh-CN" sz="2400" b="0" i="0" u="none" strike="noStrike" baseline="0" dirty="0">
                <a:solidFill>
                  <a:srgbClr val="000000"/>
                </a:solidFill>
              </a:rPr>
              <a:t> states</a:t>
            </a:r>
            <a:endParaRPr lang="en-US" altLang="zh-CN" sz="2400" dirty="0">
              <a:solidFill>
                <a:srgbClr val="000000"/>
              </a:solidFill>
              <a:effectLst/>
              <a:ea typeface="宋体" panose="02010600030101010101" pitchFamily="2" charset="-122"/>
            </a:endParaRPr>
          </a:p>
          <a:p>
            <a:pPr marL="342900" indent="-342900">
              <a:spcBef>
                <a:spcPct val="20000"/>
              </a:spcBef>
              <a:buClr>
                <a:schemeClr val="tx2"/>
              </a:buClr>
              <a:buSzPct val="70000"/>
              <a:buFont typeface="Wingdings" pitchFamily="2" charset="2"/>
              <a:buChar char="l"/>
            </a:pPr>
            <a:r>
              <a:rPr lang="en-US" altLang="zh-CN" sz="2400" b="0" i="0" u="none" strike="noStrike" baseline="0" dirty="0">
                <a:solidFill>
                  <a:srgbClr val="000000"/>
                </a:solidFill>
              </a:rPr>
              <a:t>Octahedral and Trigonal crystal field in a single-electron picture</a:t>
            </a:r>
          </a:p>
          <a:p>
            <a:pPr marL="342900" indent="-342900">
              <a:spcBef>
                <a:spcPct val="20000"/>
              </a:spcBef>
              <a:buClr>
                <a:schemeClr val="tx2"/>
              </a:buClr>
              <a:buSzPct val="70000"/>
              <a:buFont typeface="Wingdings" pitchFamily="2" charset="2"/>
              <a:buChar char="l"/>
            </a:pPr>
            <a:r>
              <a:rPr lang="en-US" altLang="zh-CN" sz="2400" b="0" i="0" u="none" strike="noStrike" baseline="0" dirty="0">
                <a:solidFill>
                  <a:srgbClr val="000000"/>
                </a:solidFill>
              </a:rPr>
              <a:t>Spin-orbit coupling in a multi-electron picture</a:t>
            </a:r>
            <a:endParaRPr lang="en-US" altLang="zh-CN" sz="2400" dirty="0">
              <a:cs typeface="Arial" pitchFamily="34" charset="0"/>
            </a:endParaRPr>
          </a:p>
        </p:txBody>
      </p:sp>
      <p:sp>
        <p:nvSpPr>
          <p:cNvPr id="13" name="Rectangle 2">
            <a:extLst>
              <a:ext uri="{FF2B5EF4-FFF2-40B4-BE49-F238E27FC236}">
                <a16:creationId xmlns:a16="http://schemas.microsoft.com/office/drawing/2014/main" id="{90959698-090E-42A7-997E-763B1F4B1D42}"/>
              </a:ext>
            </a:extLst>
          </p:cNvPr>
          <p:cNvSpPr txBox="1">
            <a:spLocks/>
          </p:cNvSpPr>
          <p:nvPr/>
        </p:nvSpPr>
        <p:spPr bwMode="auto">
          <a:xfrm>
            <a:off x="39834" y="85930"/>
            <a:ext cx="8948667" cy="56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342900" indent="-342900" eaLnBrk="0" fontAlgn="base" hangingPunct="0">
              <a:lnSpc>
                <a:spcPct val="85000"/>
              </a:lnSpc>
              <a:spcBef>
                <a:spcPct val="20000"/>
              </a:spcBef>
              <a:spcAft>
                <a:spcPct val="0"/>
              </a:spcAft>
              <a:defRPr/>
            </a:pPr>
            <a:r>
              <a:rPr lang="en-US" altLang="zh-CN" sz="3600" b="1" dirty="0">
                <a:solidFill>
                  <a:srgbClr val="008000"/>
                </a:solidFill>
                <a:cs typeface="Times New Roman" pitchFamily="18" charset="0"/>
              </a:rPr>
              <a:t>3</a:t>
            </a:r>
            <a:r>
              <a:rPr lang="en-US" altLang="zh-CN" sz="3600" b="1" i="1" dirty="0">
                <a:solidFill>
                  <a:srgbClr val="008000"/>
                </a:solidFill>
                <a:cs typeface="Times New Roman" pitchFamily="18" charset="0"/>
              </a:rPr>
              <a:t>d</a:t>
            </a:r>
            <a:r>
              <a:rPr lang="en-US" altLang="zh-CN" sz="3600" b="1" dirty="0">
                <a:solidFill>
                  <a:srgbClr val="008000"/>
                </a:solidFill>
                <a:cs typeface="Times New Roman" pitchFamily="18" charset="0"/>
              </a:rPr>
              <a:t> transition metal</a:t>
            </a:r>
            <a:endParaRPr lang="en-US" altLang="zh-CN" sz="3600" b="1" baseline="-25000" dirty="0">
              <a:solidFill>
                <a:srgbClr val="008000"/>
              </a:solidFill>
              <a:cs typeface="Times New Roman" pitchFamily="18" charset="0"/>
            </a:endParaRPr>
          </a:p>
        </p:txBody>
      </p:sp>
      <p:pic>
        <p:nvPicPr>
          <p:cNvPr id="7" name="图片 6">
            <a:extLst>
              <a:ext uri="{FF2B5EF4-FFF2-40B4-BE49-F238E27FC236}">
                <a16:creationId xmlns:a16="http://schemas.microsoft.com/office/drawing/2014/main" id="{EC06C57F-8461-4C42-83E6-EBC552A4D103}"/>
              </a:ext>
            </a:extLst>
          </p:cNvPr>
          <p:cNvPicPr>
            <a:picLocks noChangeAspect="1"/>
          </p:cNvPicPr>
          <p:nvPr/>
        </p:nvPicPr>
        <p:blipFill>
          <a:blip r:embed="rId4"/>
          <a:stretch>
            <a:fillRect/>
          </a:stretch>
        </p:blipFill>
        <p:spPr>
          <a:xfrm>
            <a:off x="3469063" y="1328993"/>
            <a:ext cx="3505313" cy="2395140"/>
          </a:xfrm>
          <a:prstGeom prst="rect">
            <a:avLst/>
          </a:prstGeom>
        </p:spPr>
      </p:pic>
      <p:pic>
        <p:nvPicPr>
          <p:cNvPr id="8" name="图片 7">
            <a:extLst>
              <a:ext uri="{FF2B5EF4-FFF2-40B4-BE49-F238E27FC236}">
                <a16:creationId xmlns:a16="http://schemas.microsoft.com/office/drawing/2014/main" id="{310A5DA8-AA4A-4753-90D4-BCA5BF371B50}"/>
              </a:ext>
            </a:extLst>
          </p:cNvPr>
          <p:cNvPicPr>
            <a:picLocks noChangeAspect="1"/>
          </p:cNvPicPr>
          <p:nvPr/>
        </p:nvPicPr>
        <p:blipFill>
          <a:blip r:embed="rId5"/>
          <a:stretch>
            <a:fillRect/>
          </a:stretch>
        </p:blipFill>
        <p:spPr>
          <a:xfrm>
            <a:off x="1345396" y="1343989"/>
            <a:ext cx="2006600" cy="2513702"/>
          </a:xfrm>
          <a:prstGeom prst="rect">
            <a:avLst/>
          </a:prstGeom>
        </p:spPr>
      </p:pic>
      <p:pic>
        <p:nvPicPr>
          <p:cNvPr id="3" name="图片 2">
            <a:extLst>
              <a:ext uri="{FF2B5EF4-FFF2-40B4-BE49-F238E27FC236}">
                <a16:creationId xmlns:a16="http://schemas.microsoft.com/office/drawing/2014/main" id="{FBB6352F-96C2-4C52-A1DD-4FB5B8CAE035}"/>
              </a:ext>
            </a:extLst>
          </p:cNvPr>
          <p:cNvPicPr>
            <a:picLocks noChangeAspect="1"/>
          </p:cNvPicPr>
          <p:nvPr/>
        </p:nvPicPr>
        <p:blipFill>
          <a:blip r:embed="rId6"/>
          <a:stretch>
            <a:fillRect/>
          </a:stretch>
        </p:blipFill>
        <p:spPr>
          <a:xfrm>
            <a:off x="339683" y="3857691"/>
            <a:ext cx="3379808" cy="1493134"/>
          </a:xfrm>
          <a:prstGeom prst="rect">
            <a:avLst/>
          </a:prstGeom>
        </p:spPr>
      </p:pic>
      <p:sp>
        <p:nvSpPr>
          <p:cNvPr id="10" name="灯片编号占位符 5">
            <a:extLst>
              <a:ext uri="{FF2B5EF4-FFF2-40B4-BE49-F238E27FC236}">
                <a16:creationId xmlns:a16="http://schemas.microsoft.com/office/drawing/2014/main" id="{2863D438-214D-4583-A9F9-6E9ECCA8F6E4}"/>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5504118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9" name="矩形 8">
            <a:extLst>
              <a:ext uri="{FF2B5EF4-FFF2-40B4-BE49-F238E27FC236}">
                <a16:creationId xmlns:a16="http://schemas.microsoft.com/office/drawing/2014/main" id="{BA59F6AD-6140-4665-8212-5AB2192416A4}"/>
              </a:ext>
            </a:extLst>
          </p:cNvPr>
          <p:cNvSpPr/>
          <p:nvPr/>
        </p:nvSpPr>
        <p:spPr>
          <a:xfrm>
            <a:off x="61910" y="6266276"/>
            <a:ext cx="8904513" cy="307777"/>
          </a:xfrm>
          <a:prstGeom prst="rect">
            <a:avLst/>
          </a:prstGeom>
        </p:spPr>
        <p:txBody>
          <a:bodyPr wrap="square">
            <a:spAutoFit/>
          </a:bodyPr>
          <a:lstStyle/>
          <a:p>
            <a:r>
              <a:rPr lang="zh-CN" altLang="en-US" sz="1400" dirty="0">
                <a:cs typeface="Arial" panose="020B0604020202020204" pitchFamily="34" charset="0"/>
              </a:rPr>
              <a:t>M. Songvilay </a:t>
            </a:r>
            <a:r>
              <a:rPr lang="en-US" altLang="zh-CN" sz="1400" dirty="0">
                <a:cs typeface="Arial" panose="020B0604020202020204" pitchFamily="34" charset="0"/>
              </a:rPr>
              <a:t>et al.</a:t>
            </a:r>
            <a:r>
              <a:rPr lang="zh-CN" altLang="en-US" sz="1400" dirty="0">
                <a:cs typeface="Arial" panose="020B0604020202020204" pitchFamily="34" charset="0"/>
              </a:rPr>
              <a:t>, P</a:t>
            </a:r>
            <a:r>
              <a:rPr lang="en-US" altLang="zh-CN" sz="1400" dirty="0">
                <a:cs typeface="Arial" panose="020B0604020202020204" pitchFamily="34" charset="0"/>
              </a:rPr>
              <a:t>R</a:t>
            </a:r>
            <a:r>
              <a:rPr lang="zh-CN" altLang="en-US" sz="1400" dirty="0">
                <a:cs typeface="Arial" panose="020B0604020202020204" pitchFamily="34" charset="0"/>
              </a:rPr>
              <a:t>B </a:t>
            </a:r>
            <a:r>
              <a:rPr lang="zh-CN" altLang="en-US" sz="1400" b="1" dirty="0">
                <a:cs typeface="Arial" panose="020B0604020202020204" pitchFamily="34" charset="0"/>
              </a:rPr>
              <a:t>102</a:t>
            </a:r>
            <a:r>
              <a:rPr lang="zh-CN" altLang="en-US" sz="1400" dirty="0">
                <a:cs typeface="Arial" panose="020B0604020202020204" pitchFamily="34" charset="0"/>
              </a:rPr>
              <a:t>, 224429 (2020)</a:t>
            </a:r>
            <a:r>
              <a:rPr lang="en-US" altLang="zh-CN" sz="1400" dirty="0">
                <a:cs typeface="Arial" panose="020B0604020202020204" pitchFamily="34" charset="0"/>
              </a:rPr>
              <a:t>;</a:t>
            </a:r>
            <a:r>
              <a:rPr lang="zh-CN" altLang="en-US" sz="1400" dirty="0">
                <a:cs typeface="Arial" panose="020B0604020202020204" pitchFamily="34" charset="0"/>
              </a:rPr>
              <a:t> </a:t>
            </a:r>
            <a:r>
              <a:rPr lang="en-US" altLang="zh-CN" sz="1400" dirty="0">
                <a:latin typeface="Calibri (正文)"/>
                <a:cs typeface="Times New Roman" panose="02020603050405020304" pitchFamily="18" charset="0"/>
              </a:rPr>
              <a:t>A. K. </a:t>
            </a:r>
            <a:r>
              <a:rPr lang="en-US" altLang="zh-CN" sz="1400" dirty="0" err="1">
                <a:latin typeface="Calibri (正文)"/>
                <a:cs typeface="Times New Roman" panose="02020603050405020304" pitchFamily="18" charset="0"/>
              </a:rPr>
              <a:t>Bera</a:t>
            </a:r>
            <a:r>
              <a:rPr lang="en-US" altLang="zh-CN" sz="1400" dirty="0">
                <a:latin typeface="Calibri (正文)"/>
                <a:cs typeface="Times New Roman" panose="02020603050405020304" pitchFamily="18" charset="0"/>
              </a:rPr>
              <a:t>, et al., PRB </a:t>
            </a:r>
            <a:r>
              <a:rPr lang="en-US" altLang="zh-CN" sz="1400" b="1" dirty="0">
                <a:latin typeface="Calibri (正文)"/>
                <a:cs typeface="Times New Roman" panose="02020603050405020304" pitchFamily="18" charset="0"/>
              </a:rPr>
              <a:t>95</a:t>
            </a:r>
            <a:r>
              <a:rPr lang="en-US" altLang="zh-CN" sz="1400" dirty="0">
                <a:latin typeface="Calibri (正文)"/>
                <a:cs typeface="Times New Roman" panose="02020603050405020304" pitchFamily="18" charset="0"/>
              </a:rPr>
              <a:t>, 094424 (2017</a:t>
            </a:r>
            <a:r>
              <a:rPr lang="zh-CN" altLang="en-US" sz="1400" dirty="0">
                <a:cs typeface="Arial" panose="020B0604020202020204" pitchFamily="34" charset="0"/>
              </a:rPr>
              <a:t>)</a:t>
            </a:r>
            <a:r>
              <a:rPr lang="en-US" altLang="zh-CN" sz="1400" dirty="0">
                <a:cs typeface="Arial" panose="020B0604020202020204" pitchFamily="34" charset="0"/>
              </a:rPr>
              <a:t>; </a:t>
            </a:r>
            <a:r>
              <a:rPr lang="en-US" altLang="zh-CN" sz="1400" dirty="0">
                <a:latin typeface="Calibri (正文)"/>
                <a:cs typeface="Times New Roman" panose="02020603050405020304" pitchFamily="18" charset="0"/>
              </a:rPr>
              <a:t>J. Yan, et al., </a:t>
            </a:r>
            <a:r>
              <a:rPr lang="en-US" altLang="zh-CN" sz="1400" dirty="0">
                <a:cs typeface="Arial" panose="020B0604020202020204" pitchFamily="34" charset="0"/>
              </a:rPr>
              <a:t>PRM</a:t>
            </a:r>
            <a:r>
              <a:rPr lang="en-US" altLang="zh-CN" sz="1400" b="1" dirty="0">
                <a:cs typeface="Arial" panose="020B0604020202020204" pitchFamily="34" charset="0"/>
              </a:rPr>
              <a:t> 3</a:t>
            </a:r>
            <a:r>
              <a:rPr lang="en-US" altLang="zh-CN" sz="1400" dirty="0">
                <a:cs typeface="Arial" panose="020B0604020202020204" pitchFamily="34" charset="0"/>
              </a:rPr>
              <a:t>, 074405 (2019)</a:t>
            </a:r>
            <a:endParaRPr lang="zh-CN" altLang="en-US" sz="1400" dirty="0">
              <a:latin typeface="Calibri (正文)"/>
              <a:cs typeface="Arial" panose="020B0604020202020204" pitchFamily="34" charset="0"/>
            </a:endParaRPr>
          </a:p>
        </p:txBody>
      </p:sp>
      <p:sp>
        <p:nvSpPr>
          <p:cNvPr id="15" name="Rectangle 10">
            <a:extLst>
              <a:ext uri="{FF2B5EF4-FFF2-40B4-BE49-F238E27FC236}">
                <a16:creationId xmlns:a16="http://schemas.microsoft.com/office/drawing/2014/main" id="{44C8818F-3AC8-422F-AD92-4D3D1A0F0E6D}"/>
              </a:ext>
            </a:extLst>
          </p:cNvPr>
          <p:cNvSpPr>
            <a:spLocks noChangeArrowheads="1"/>
          </p:cNvSpPr>
          <p:nvPr/>
        </p:nvSpPr>
        <p:spPr bwMode="auto">
          <a:xfrm>
            <a:off x="4058660" y="4236064"/>
            <a:ext cx="4822659" cy="1931782"/>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2400" dirty="0">
                <a:solidFill>
                  <a:srgbClr val="000000"/>
                </a:solidFill>
                <a:effectLst/>
                <a:latin typeface="Calibri (正文)"/>
                <a:ea typeface="宋体" panose="02010600030101010101" pitchFamily="2" charset="-122"/>
              </a:rPr>
              <a:t>Na</a:t>
            </a:r>
            <a:r>
              <a:rPr lang="en-US" altLang="zh-CN" sz="2400" baseline="-25000" dirty="0">
                <a:solidFill>
                  <a:srgbClr val="000000"/>
                </a:solidFill>
                <a:effectLst/>
                <a:latin typeface="Calibri (正文)"/>
                <a:ea typeface="宋体" panose="02010600030101010101" pitchFamily="2" charset="-122"/>
              </a:rPr>
              <a:t>3</a:t>
            </a:r>
            <a:r>
              <a:rPr lang="en-US" altLang="zh-CN" sz="2400" dirty="0">
                <a:solidFill>
                  <a:srgbClr val="000000"/>
                </a:solidFill>
                <a:effectLst/>
                <a:latin typeface="Calibri (正文)"/>
                <a:ea typeface="宋体" panose="02010600030101010101" pitchFamily="2" charset="-122"/>
              </a:rPr>
              <a:t>Co</a:t>
            </a:r>
            <a:r>
              <a:rPr lang="en-US" altLang="zh-CN" sz="2400" baseline="-25000" dirty="0">
                <a:solidFill>
                  <a:srgbClr val="000000"/>
                </a:solidFill>
                <a:effectLst/>
                <a:latin typeface="Calibri (正文)"/>
                <a:ea typeface="宋体" panose="02010600030101010101" pitchFamily="2" charset="-122"/>
              </a:rPr>
              <a:t>2</a:t>
            </a:r>
            <a:r>
              <a:rPr lang="en-US" altLang="zh-CN" sz="2400" dirty="0">
                <a:solidFill>
                  <a:srgbClr val="000000"/>
                </a:solidFill>
                <a:effectLst/>
                <a:latin typeface="Calibri (正文)"/>
                <a:ea typeface="宋体" panose="02010600030101010101" pitchFamily="2" charset="-122"/>
              </a:rPr>
              <a:t>SbO</a:t>
            </a:r>
            <a:r>
              <a:rPr lang="en-US" altLang="zh-CN" sz="2400" baseline="-25000" dirty="0">
                <a:solidFill>
                  <a:srgbClr val="000000"/>
                </a:solidFill>
                <a:effectLst/>
                <a:latin typeface="Calibri (正文)"/>
                <a:ea typeface="宋体" panose="02010600030101010101" pitchFamily="2" charset="-122"/>
              </a:rPr>
              <a:t>6 </a:t>
            </a:r>
            <a:r>
              <a:rPr lang="en-US" altLang="zh-CN" sz="2400" dirty="0">
                <a:solidFill>
                  <a:srgbClr val="000000"/>
                </a:solidFill>
                <a:effectLst/>
                <a:latin typeface="Calibri (正文)"/>
                <a:ea typeface="宋体" panose="02010600030101010101" pitchFamily="2" charset="-122"/>
              </a:rPr>
              <a:t>and Na</a:t>
            </a:r>
            <a:r>
              <a:rPr lang="en-US" altLang="zh-CN" sz="2400" baseline="-25000" dirty="0">
                <a:solidFill>
                  <a:srgbClr val="000000"/>
                </a:solidFill>
                <a:latin typeface="Calibri (正文)"/>
                <a:ea typeface="宋体" panose="02010600030101010101" pitchFamily="2" charset="-122"/>
              </a:rPr>
              <a:t>2</a:t>
            </a:r>
            <a:r>
              <a:rPr lang="en-US" altLang="zh-CN" sz="2400" dirty="0">
                <a:solidFill>
                  <a:srgbClr val="000000"/>
                </a:solidFill>
                <a:effectLst/>
                <a:latin typeface="Calibri (正文)"/>
                <a:ea typeface="宋体" panose="02010600030101010101" pitchFamily="2" charset="-122"/>
              </a:rPr>
              <a:t>Co</a:t>
            </a:r>
            <a:r>
              <a:rPr lang="en-US" altLang="zh-CN" sz="2400" baseline="-25000" dirty="0">
                <a:solidFill>
                  <a:srgbClr val="000000"/>
                </a:solidFill>
                <a:effectLst/>
                <a:latin typeface="Calibri (正文)"/>
                <a:ea typeface="宋体" panose="02010600030101010101" pitchFamily="2" charset="-122"/>
              </a:rPr>
              <a:t>2</a:t>
            </a:r>
            <a:r>
              <a:rPr lang="en-US" altLang="zh-CN" sz="2400" dirty="0">
                <a:solidFill>
                  <a:srgbClr val="000000"/>
                </a:solidFill>
                <a:latin typeface="Calibri (正文)"/>
                <a:ea typeface="宋体" panose="02010600030101010101" pitchFamily="2" charset="-122"/>
              </a:rPr>
              <a:t>Te</a:t>
            </a:r>
            <a:r>
              <a:rPr lang="en-US" altLang="zh-CN" sz="2400" dirty="0">
                <a:solidFill>
                  <a:srgbClr val="000000"/>
                </a:solidFill>
                <a:effectLst/>
                <a:latin typeface="Calibri (正文)"/>
                <a:ea typeface="宋体" panose="02010600030101010101" pitchFamily="2" charset="-122"/>
              </a:rPr>
              <a:t>O</a:t>
            </a:r>
            <a:r>
              <a:rPr lang="en-US" altLang="zh-CN" sz="2400" baseline="-25000" dirty="0">
                <a:solidFill>
                  <a:srgbClr val="000000"/>
                </a:solidFill>
                <a:effectLst/>
                <a:latin typeface="Calibri (正文)"/>
                <a:ea typeface="宋体" panose="02010600030101010101" pitchFamily="2" charset="-122"/>
              </a:rPr>
              <a:t>6 </a:t>
            </a:r>
            <a:r>
              <a:rPr lang="en-US" altLang="zh-CN" sz="2400" dirty="0">
                <a:solidFill>
                  <a:srgbClr val="000000"/>
                </a:solidFill>
                <a:effectLst/>
                <a:latin typeface="Calibri (正文)"/>
                <a:ea typeface="宋体" panose="02010600030101010101" pitchFamily="2" charset="-122"/>
              </a:rPr>
              <a:t>hav</a:t>
            </a:r>
            <a:r>
              <a:rPr lang="en-US" altLang="zh-CN" sz="2400" dirty="0">
                <a:solidFill>
                  <a:srgbClr val="000000"/>
                </a:solidFill>
                <a:latin typeface="Calibri (正文)"/>
                <a:ea typeface="宋体" panose="02010600030101010101" pitchFamily="2" charset="-122"/>
              </a:rPr>
              <a:t>e the similar structure</a:t>
            </a:r>
          </a:p>
          <a:p>
            <a:pPr marL="342900" indent="-342900">
              <a:spcBef>
                <a:spcPct val="20000"/>
              </a:spcBef>
              <a:buClr>
                <a:schemeClr val="tx2"/>
              </a:buClr>
              <a:buSzPct val="70000"/>
              <a:buFont typeface="Wingdings" pitchFamily="2" charset="2"/>
              <a:buChar char="l"/>
            </a:pPr>
            <a:r>
              <a:rPr lang="en-US" altLang="zh-CN" sz="2400" b="0" i="0" u="none" strike="noStrike" baseline="0" dirty="0">
                <a:solidFill>
                  <a:srgbClr val="000000"/>
                </a:solidFill>
              </a:rPr>
              <a:t>Distortions of </a:t>
            </a:r>
            <a:r>
              <a:rPr lang="en-US" altLang="zh-CN" sz="2400" dirty="0">
                <a:solidFill>
                  <a:srgbClr val="000000"/>
                </a:solidFill>
                <a:effectLst/>
                <a:latin typeface="Calibri (正文)"/>
                <a:ea typeface="宋体" panose="02010600030101010101" pitchFamily="2" charset="-122"/>
              </a:rPr>
              <a:t>Na</a:t>
            </a:r>
            <a:r>
              <a:rPr lang="en-US" altLang="zh-CN" sz="2400" baseline="-25000" dirty="0">
                <a:solidFill>
                  <a:srgbClr val="000000"/>
                </a:solidFill>
                <a:latin typeface="Calibri (正文)"/>
                <a:ea typeface="宋体" panose="02010600030101010101" pitchFamily="2" charset="-122"/>
              </a:rPr>
              <a:t>2</a:t>
            </a:r>
            <a:r>
              <a:rPr lang="en-US" altLang="zh-CN" sz="2400" dirty="0">
                <a:solidFill>
                  <a:srgbClr val="000000"/>
                </a:solidFill>
                <a:effectLst/>
                <a:latin typeface="Calibri (正文)"/>
                <a:ea typeface="宋体" panose="02010600030101010101" pitchFamily="2" charset="-122"/>
              </a:rPr>
              <a:t>Co</a:t>
            </a:r>
            <a:r>
              <a:rPr lang="en-US" altLang="zh-CN" sz="2400" baseline="-25000" dirty="0">
                <a:solidFill>
                  <a:srgbClr val="000000"/>
                </a:solidFill>
                <a:effectLst/>
                <a:latin typeface="Calibri (正文)"/>
                <a:ea typeface="宋体" panose="02010600030101010101" pitchFamily="2" charset="-122"/>
              </a:rPr>
              <a:t>2</a:t>
            </a:r>
            <a:r>
              <a:rPr lang="en-US" altLang="zh-CN" sz="2400" dirty="0">
                <a:solidFill>
                  <a:srgbClr val="000000"/>
                </a:solidFill>
                <a:effectLst/>
                <a:latin typeface="Calibri (正文)"/>
                <a:ea typeface="宋体" panose="02010600030101010101" pitchFamily="2" charset="-122"/>
              </a:rPr>
              <a:t>TeO</a:t>
            </a:r>
            <a:r>
              <a:rPr lang="en-US" altLang="zh-CN" sz="2400" baseline="-25000" dirty="0">
                <a:solidFill>
                  <a:srgbClr val="000000"/>
                </a:solidFill>
                <a:effectLst/>
                <a:latin typeface="Calibri (正文)"/>
                <a:ea typeface="宋体" panose="02010600030101010101" pitchFamily="2" charset="-122"/>
              </a:rPr>
              <a:t>6 </a:t>
            </a:r>
            <a:r>
              <a:rPr lang="en-US" altLang="zh-CN" sz="2400" dirty="0">
                <a:solidFill>
                  <a:srgbClr val="000000"/>
                </a:solidFill>
              </a:rPr>
              <a:t>and</a:t>
            </a:r>
            <a:r>
              <a:rPr lang="zh-CN" altLang="en-US" sz="2400" dirty="0">
                <a:solidFill>
                  <a:srgbClr val="000000"/>
                </a:solidFill>
              </a:rPr>
              <a:t> </a:t>
            </a:r>
            <a:r>
              <a:rPr lang="en-US" altLang="zh-CN" sz="2400" dirty="0">
                <a:solidFill>
                  <a:srgbClr val="000000"/>
                </a:solidFill>
                <a:effectLst/>
                <a:latin typeface="Calibri (正文)"/>
                <a:ea typeface="宋体" panose="02010600030101010101" pitchFamily="2" charset="-122"/>
              </a:rPr>
              <a:t>Na</a:t>
            </a:r>
            <a:r>
              <a:rPr lang="en-US" altLang="zh-CN" sz="2400" baseline="-25000" dirty="0">
                <a:solidFill>
                  <a:srgbClr val="000000"/>
                </a:solidFill>
                <a:effectLst/>
                <a:latin typeface="Calibri (正文)"/>
                <a:ea typeface="宋体" panose="02010600030101010101" pitchFamily="2" charset="-122"/>
              </a:rPr>
              <a:t>3</a:t>
            </a:r>
            <a:r>
              <a:rPr lang="en-US" altLang="zh-CN" sz="2400" dirty="0">
                <a:solidFill>
                  <a:srgbClr val="000000"/>
                </a:solidFill>
                <a:effectLst/>
                <a:latin typeface="Calibri (正文)"/>
                <a:ea typeface="宋体" panose="02010600030101010101" pitchFamily="2" charset="-122"/>
              </a:rPr>
              <a:t>Co</a:t>
            </a:r>
            <a:r>
              <a:rPr lang="en-US" altLang="zh-CN" sz="2400" baseline="-25000" dirty="0">
                <a:solidFill>
                  <a:srgbClr val="000000"/>
                </a:solidFill>
                <a:effectLst/>
                <a:latin typeface="Calibri (正文)"/>
                <a:ea typeface="宋体" panose="02010600030101010101" pitchFamily="2" charset="-122"/>
              </a:rPr>
              <a:t>2</a:t>
            </a:r>
            <a:r>
              <a:rPr lang="en-US" altLang="zh-CN" sz="2400" dirty="0">
                <a:solidFill>
                  <a:srgbClr val="000000"/>
                </a:solidFill>
                <a:effectLst/>
                <a:latin typeface="Calibri (正文)"/>
                <a:ea typeface="宋体" panose="02010600030101010101" pitchFamily="2" charset="-122"/>
              </a:rPr>
              <a:t>SbO</a:t>
            </a:r>
            <a:r>
              <a:rPr lang="en-US" altLang="zh-CN" sz="2400" baseline="-25000" dirty="0">
                <a:solidFill>
                  <a:srgbClr val="000000"/>
                </a:solidFill>
                <a:effectLst/>
                <a:latin typeface="Calibri (正文)"/>
                <a:ea typeface="宋体" panose="02010600030101010101" pitchFamily="2" charset="-122"/>
              </a:rPr>
              <a:t>6</a:t>
            </a:r>
            <a:r>
              <a:rPr lang="en-US" altLang="zh-CN" sz="2400" dirty="0">
                <a:solidFill>
                  <a:srgbClr val="000000"/>
                </a:solidFill>
                <a:effectLst/>
                <a:latin typeface="Calibri (正文)"/>
                <a:ea typeface="宋体" panose="02010600030101010101" pitchFamily="2" charset="-122"/>
              </a:rPr>
              <a:t> </a:t>
            </a:r>
            <a:r>
              <a:rPr lang="en-US" altLang="zh-CN" sz="2400" dirty="0">
                <a:solidFill>
                  <a:srgbClr val="000000"/>
                </a:solidFill>
                <a:latin typeface="Calibri (正文)"/>
                <a:ea typeface="宋体" panose="02010600030101010101" pitchFamily="2" charset="-122"/>
              </a:rPr>
              <a:t>are</a:t>
            </a:r>
            <a:r>
              <a:rPr lang="zh-CN" altLang="en-US" sz="2400" dirty="0">
                <a:solidFill>
                  <a:srgbClr val="000000"/>
                </a:solidFill>
                <a:latin typeface="Calibri (正文)"/>
                <a:ea typeface="宋体" panose="02010600030101010101" pitchFamily="2" charset="-122"/>
              </a:rPr>
              <a:t> </a:t>
            </a:r>
            <a:r>
              <a:rPr lang="en-US" altLang="zh-CN" sz="2400" dirty="0">
                <a:solidFill>
                  <a:srgbClr val="000000"/>
                </a:solidFill>
                <a:latin typeface="Calibri (正文)"/>
                <a:ea typeface="宋体" panose="02010600030101010101" pitchFamily="2" charset="-122"/>
              </a:rPr>
              <a:t>different</a:t>
            </a:r>
            <a:endParaRPr lang="en-US" altLang="zh-CN" sz="2400" dirty="0">
              <a:cs typeface="Arial" pitchFamily="34" charset="0"/>
            </a:endParaRPr>
          </a:p>
        </p:txBody>
      </p:sp>
      <p:sp>
        <p:nvSpPr>
          <p:cNvPr id="13" name="Rectangle 2">
            <a:extLst>
              <a:ext uri="{FF2B5EF4-FFF2-40B4-BE49-F238E27FC236}">
                <a16:creationId xmlns:a16="http://schemas.microsoft.com/office/drawing/2014/main" id="{90959698-090E-42A7-997E-763B1F4B1D42}"/>
              </a:ext>
            </a:extLst>
          </p:cNvPr>
          <p:cNvSpPr txBox="1">
            <a:spLocks/>
          </p:cNvSpPr>
          <p:nvPr/>
        </p:nvSpPr>
        <p:spPr bwMode="auto">
          <a:xfrm>
            <a:off x="39834" y="85930"/>
            <a:ext cx="8948667" cy="56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342900" indent="-342900" eaLnBrk="0" fontAlgn="base" hangingPunct="0">
              <a:lnSpc>
                <a:spcPct val="85000"/>
              </a:lnSpc>
              <a:spcBef>
                <a:spcPct val="20000"/>
              </a:spcBef>
              <a:spcAft>
                <a:spcPct val="0"/>
              </a:spcAft>
              <a:defRPr/>
            </a:pPr>
            <a:r>
              <a:rPr lang="en-US" altLang="zh-CN" sz="3600" b="1" dirty="0">
                <a:solidFill>
                  <a:srgbClr val="008000"/>
                </a:solidFill>
                <a:cs typeface="Times New Roman" pitchFamily="18" charset="0"/>
              </a:rPr>
              <a:t>Na</a:t>
            </a:r>
            <a:r>
              <a:rPr lang="en-US" altLang="zh-CN" sz="3600" b="1" baseline="-25000" dirty="0">
                <a:solidFill>
                  <a:srgbClr val="008000"/>
                </a:solidFill>
                <a:cs typeface="Times New Roman" pitchFamily="18" charset="0"/>
              </a:rPr>
              <a:t>2</a:t>
            </a:r>
            <a:r>
              <a:rPr lang="en-US" altLang="zh-CN" sz="3600" b="1" dirty="0">
                <a:solidFill>
                  <a:srgbClr val="008000"/>
                </a:solidFill>
                <a:cs typeface="Times New Roman" pitchFamily="18" charset="0"/>
              </a:rPr>
              <a:t>Co</a:t>
            </a:r>
            <a:r>
              <a:rPr lang="en-US" altLang="zh-CN" sz="3600" b="1" baseline="-25000" dirty="0">
                <a:solidFill>
                  <a:srgbClr val="008000"/>
                </a:solidFill>
                <a:cs typeface="Times New Roman" pitchFamily="18" charset="0"/>
              </a:rPr>
              <a:t>2</a:t>
            </a:r>
            <a:r>
              <a:rPr lang="en-US" altLang="zh-CN" sz="3600" b="1" dirty="0">
                <a:solidFill>
                  <a:srgbClr val="008000"/>
                </a:solidFill>
                <a:cs typeface="Times New Roman" pitchFamily="18" charset="0"/>
              </a:rPr>
              <a:t>TeO</a:t>
            </a:r>
            <a:r>
              <a:rPr lang="en-US" altLang="zh-CN" sz="3600" b="1" baseline="-25000" dirty="0">
                <a:solidFill>
                  <a:srgbClr val="008000"/>
                </a:solidFill>
                <a:cs typeface="Times New Roman" pitchFamily="18" charset="0"/>
              </a:rPr>
              <a:t>6</a:t>
            </a:r>
            <a:r>
              <a:rPr lang="en-US" altLang="zh-CN" sz="3600" b="1" dirty="0">
                <a:solidFill>
                  <a:srgbClr val="008000"/>
                </a:solidFill>
                <a:cs typeface="Times New Roman" pitchFamily="18" charset="0"/>
              </a:rPr>
              <a:t> and Na</a:t>
            </a:r>
            <a:r>
              <a:rPr lang="en-US" altLang="zh-CN" sz="3600" b="1" baseline="-25000" dirty="0">
                <a:solidFill>
                  <a:srgbClr val="008000"/>
                </a:solidFill>
                <a:cs typeface="Times New Roman" pitchFamily="18" charset="0"/>
              </a:rPr>
              <a:t>3</a:t>
            </a:r>
            <a:r>
              <a:rPr lang="en-US" altLang="zh-CN" sz="3600" b="1" dirty="0">
                <a:solidFill>
                  <a:srgbClr val="008000"/>
                </a:solidFill>
                <a:cs typeface="Times New Roman" pitchFamily="18" charset="0"/>
              </a:rPr>
              <a:t>Co</a:t>
            </a:r>
            <a:r>
              <a:rPr lang="en-US" altLang="zh-CN" sz="3600" b="1" baseline="-25000" dirty="0">
                <a:solidFill>
                  <a:srgbClr val="008000"/>
                </a:solidFill>
                <a:cs typeface="Times New Roman" pitchFamily="18" charset="0"/>
              </a:rPr>
              <a:t>2</a:t>
            </a:r>
            <a:r>
              <a:rPr lang="en-US" altLang="zh-CN" sz="3600" b="1" dirty="0">
                <a:solidFill>
                  <a:srgbClr val="008000"/>
                </a:solidFill>
                <a:cs typeface="Times New Roman" pitchFamily="18" charset="0"/>
              </a:rPr>
              <a:t>SbO</a:t>
            </a:r>
            <a:r>
              <a:rPr lang="en-US" altLang="zh-CN" sz="3600" b="1" baseline="-25000" dirty="0">
                <a:solidFill>
                  <a:srgbClr val="008000"/>
                </a:solidFill>
                <a:cs typeface="Times New Roman" pitchFamily="18" charset="0"/>
              </a:rPr>
              <a:t>6</a:t>
            </a:r>
            <a:r>
              <a:rPr lang="en-US" altLang="zh-CN" sz="3600" b="1" dirty="0">
                <a:solidFill>
                  <a:srgbClr val="008000"/>
                </a:solidFill>
                <a:cs typeface="Times New Roman" pitchFamily="18" charset="0"/>
              </a:rPr>
              <a:t> </a:t>
            </a:r>
            <a:endParaRPr lang="en-US" altLang="zh-CN" sz="3600" b="1" baseline="-25000" dirty="0">
              <a:solidFill>
                <a:srgbClr val="008000"/>
              </a:solidFill>
              <a:cs typeface="Times New Roman" pitchFamily="18" charset="0"/>
            </a:endParaRPr>
          </a:p>
        </p:txBody>
      </p:sp>
      <p:pic>
        <p:nvPicPr>
          <p:cNvPr id="10" name="图片 9">
            <a:extLst>
              <a:ext uri="{FF2B5EF4-FFF2-40B4-BE49-F238E27FC236}">
                <a16:creationId xmlns:a16="http://schemas.microsoft.com/office/drawing/2014/main" id="{C0AE8F00-0B9A-400B-B9DC-8E238F31E596}"/>
              </a:ext>
            </a:extLst>
          </p:cNvPr>
          <p:cNvPicPr>
            <a:picLocks noChangeAspect="1"/>
          </p:cNvPicPr>
          <p:nvPr/>
        </p:nvPicPr>
        <p:blipFill>
          <a:blip r:embed="rId4"/>
          <a:stretch>
            <a:fillRect/>
          </a:stretch>
        </p:blipFill>
        <p:spPr>
          <a:xfrm>
            <a:off x="483359" y="1324293"/>
            <a:ext cx="3243431" cy="4530404"/>
          </a:xfrm>
          <a:prstGeom prst="rect">
            <a:avLst/>
          </a:prstGeom>
        </p:spPr>
      </p:pic>
      <p:pic>
        <p:nvPicPr>
          <p:cNvPr id="1026" name="Picture 2" descr="Figure 3">
            <a:extLst>
              <a:ext uri="{FF2B5EF4-FFF2-40B4-BE49-F238E27FC236}">
                <a16:creationId xmlns:a16="http://schemas.microsoft.com/office/drawing/2014/main" id="{A36471B9-BCBC-4EFB-8684-C7EC636B6BA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2713" t="38229" r="53468"/>
          <a:stretch/>
        </p:blipFill>
        <p:spPr bwMode="auto">
          <a:xfrm>
            <a:off x="7151914" y="1014634"/>
            <a:ext cx="1164771" cy="3233247"/>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a:extLst>
              <a:ext uri="{FF2B5EF4-FFF2-40B4-BE49-F238E27FC236}">
                <a16:creationId xmlns:a16="http://schemas.microsoft.com/office/drawing/2014/main" id="{8C389E70-D145-49D2-8E31-8A21A4D87C1F}"/>
              </a:ext>
            </a:extLst>
          </p:cNvPr>
          <p:cNvPicPr>
            <a:picLocks noChangeAspect="1"/>
          </p:cNvPicPr>
          <p:nvPr/>
        </p:nvPicPr>
        <p:blipFill>
          <a:blip r:embed="rId6"/>
          <a:stretch>
            <a:fillRect/>
          </a:stretch>
        </p:blipFill>
        <p:spPr>
          <a:xfrm>
            <a:off x="4126370" y="1279334"/>
            <a:ext cx="2274432" cy="2870117"/>
          </a:xfrm>
          <a:prstGeom prst="rect">
            <a:avLst/>
          </a:prstGeom>
        </p:spPr>
      </p:pic>
      <p:sp>
        <p:nvSpPr>
          <p:cNvPr id="14" name="Rectangle 10">
            <a:extLst>
              <a:ext uri="{FF2B5EF4-FFF2-40B4-BE49-F238E27FC236}">
                <a16:creationId xmlns:a16="http://schemas.microsoft.com/office/drawing/2014/main" id="{AFC71E41-5EB9-491A-A36E-1B2EFA73F330}"/>
              </a:ext>
            </a:extLst>
          </p:cNvPr>
          <p:cNvSpPr>
            <a:spLocks noChangeArrowheads="1"/>
          </p:cNvSpPr>
          <p:nvPr/>
        </p:nvSpPr>
        <p:spPr bwMode="auto">
          <a:xfrm>
            <a:off x="0" y="835926"/>
            <a:ext cx="2743200" cy="700426"/>
          </a:xfrm>
          <a:prstGeom prst="rect">
            <a:avLst/>
          </a:prstGeom>
          <a:noFill/>
          <a:ln w="9525">
            <a:noFill/>
            <a:miter lim="800000"/>
            <a:headEnd/>
            <a:tailEnd/>
          </a:ln>
          <a:effectLst/>
        </p:spPr>
        <p:txBody>
          <a:bodyPr/>
          <a:lstStyle/>
          <a:p>
            <a:pPr marL="692150" lvl="1" indent="-347663">
              <a:spcBef>
                <a:spcPct val="20000"/>
              </a:spcBef>
              <a:buClr>
                <a:schemeClr val="accent2"/>
              </a:buClr>
              <a:buSzPct val="70000"/>
              <a:buFont typeface="Wingdings" pitchFamily="2" charset="2"/>
              <a:buChar char="l"/>
            </a:pPr>
            <a:r>
              <a:rPr lang="en-US" altLang="zh-CN" sz="2400" dirty="0">
                <a:solidFill>
                  <a:srgbClr val="000000"/>
                </a:solidFill>
                <a:effectLst/>
                <a:latin typeface="Calibri (正文)"/>
                <a:ea typeface="宋体" panose="02010600030101010101" pitchFamily="2" charset="-122"/>
              </a:rPr>
              <a:t>Na</a:t>
            </a:r>
            <a:r>
              <a:rPr lang="en-US" altLang="zh-CN" sz="2400" baseline="-25000" dirty="0">
                <a:solidFill>
                  <a:srgbClr val="000000"/>
                </a:solidFill>
                <a:latin typeface="Calibri (正文)"/>
                <a:ea typeface="宋体" panose="02010600030101010101" pitchFamily="2" charset="-122"/>
              </a:rPr>
              <a:t>2</a:t>
            </a:r>
            <a:r>
              <a:rPr lang="en-US" altLang="zh-CN" sz="2400" dirty="0">
                <a:solidFill>
                  <a:srgbClr val="000000"/>
                </a:solidFill>
                <a:effectLst/>
                <a:latin typeface="Calibri (正文)"/>
                <a:ea typeface="宋体" panose="02010600030101010101" pitchFamily="2" charset="-122"/>
              </a:rPr>
              <a:t>Co</a:t>
            </a:r>
            <a:r>
              <a:rPr lang="en-US" altLang="zh-CN" sz="2400" baseline="-25000" dirty="0">
                <a:solidFill>
                  <a:srgbClr val="000000"/>
                </a:solidFill>
                <a:effectLst/>
                <a:latin typeface="Calibri (正文)"/>
                <a:ea typeface="宋体" panose="02010600030101010101" pitchFamily="2" charset="-122"/>
              </a:rPr>
              <a:t>2</a:t>
            </a:r>
            <a:r>
              <a:rPr lang="en-US" altLang="zh-CN" sz="2400" dirty="0">
                <a:solidFill>
                  <a:srgbClr val="000000"/>
                </a:solidFill>
                <a:effectLst/>
                <a:latin typeface="Calibri (正文)"/>
                <a:ea typeface="宋体" panose="02010600030101010101" pitchFamily="2" charset="-122"/>
              </a:rPr>
              <a:t>TeO</a:t>
            </a:r>
            <a:r>
              <a:rPr lang="en-US" altLang="zh-CN" sz="2400" baseline="-25000" dirty="0">
                <a:solidFill>
                  <a:srgbClr val="000000"/>
                </a:solidFill>
                <a:effectLst/>
                <a:latin typeface="Calibri (正文)"/>
                <a:ea typeface="宋体" panose="02010600030101010101" pitchFamily="2" charset="-122"/>
              </a:rPr>
              <a:t>6</a:t>
            </a:r>
            <a:endParaRPr lang="en-US" sz="2400" b="1" baseline="-25000" dirty="0">
              <a:latin typeface="Calibri (正文)"/>
              <a:cs typeface="Arial" pitchFamily="34" charset="0"/>
            </a:endParaRPr>
          </a:p>
        </p:txBody>
      </p:sp>
      <p:sp>
        <p:nvSpPr>
          <p:cNvPr id="16" name="Rectangle 10">
            <a:extLst>
              <a:ext uri="{FF2B5EF4-FFF2-40B4-BE49-F238E27FC236}">
                <a16:creationId xmlns:a16="http://schemas.microsoft.com/office/drawing/2014/main" id="{82BAC9F5-F662-4438-B804-5405ECE923D0}"/>
              </a:ext>
            </a:extLst>
          </p:cNvPr>
          <p:cNvSpPr>
            <a:spLocks noChangeArrowheads="1"/>
          </p:cNvSpPr>
          <p:nvPr/>
        </p:nvSpPr>
        <p:spPr bwMode="auto">
          <a:xfrm>
            <a:off x="3726790" y="822986"/>
            <a:ext cx="2743200" cy="700426"/>
          </a:xfrm>
          <a:prstGeom prst="rect">
            <a:avLst/>
          </a:prstGeom>
          <a:noFill/>
          <a:ln w="9525">
            <a:noFill/>
            <a:miter lim="800000"/>
            <a:headEnd/>
            <a:tailEnd/>
          </a:ln>
          <a:effectLst/>
        </p:spPr>
        <p:txBody>
          <a:bodyPr/>
          <a:lstStyle/>
          <a:p>
            <a:pPr marL="692150" lvl="1" indent="-347663">
              <a:spcBef>
                <a:spcPct val="20000"/>
              </a:spcBef>
              <a:buClr>
                <a:schemeClr val="accent2"/>
              </a:buClr>
              <a:buSzPct val="70000"/>
              <a:buFont typeface="Wingdings" pitchFamily="2" charset="2"/>
              <a:buChar char="l"/>
            </a:pPr>
            <a:r>
              <a:rPr lang="en-US" altLang="zh-CN" sz="2400" dirty="0">
                <a:solidFill>
                  <a:srgbClr val="000000"/>
                </a:solidFill>
                <a:effectLst/>
                <a:latin typeface="Calibri (正文)"/>
                <a:ea typeface="宋体" panose="02010600030101010101" pitchFamily="2" charset="-122"/>
              </a:rPr>
              <a:t>Na</a:t>
            </a:r>
            <a:r>
              <a:rPr lang="en-US" altLang="zh-CN" sz="2400" baseline="-25000" dirty="0">
                <a:solidFill>
                  <a:srgbClr val="000000"/>
                </a:solidFill>
                <a:effectLst/>
                <a:latin typeface="Calibri (正文)"/>
                <a:ea typeface="宋体" panose="02010600030101010101" pitchFamily="2" charset="-122"/>
              </a:rPr>
              <a:t>3</a:t>
            </a:r>
            <a:r>
              <a:rPr lang="en-US" altLang="zh-CN" sz="2400" dirty="0">
                <a:solidFill>
                  <a:srgbClr val="000000"/>
                </a:solidFill>
                <a:effectLst/>
                <a:latin typeface="Calibri (正文)"/>
                <a:ea typeface="宋体" panose="02010600030101010101" pitchFamily="2" charset="-122"/>
              </a:rPr>
              <a:t>Co</a:t>
            </a:r>
            <a:r>
              <a:rPr lang="en-US" altLang="zh-CN" sz="2400" baseline="-25000" dirty="0">
                <a:solidFill>
                  <a:srgbClr val="000000"/>
                </a:solidFill>
                <a:effectLst/>
                <a:latin typeface="Calibri (正文)"/>
                <a:ea typeface="宋体" panose="02010600030101010101" pitchFamily="2" charset="-122"/>
              </a:rPr>
              <a:t>2</a:t>
            </a:r>
            <a:r>
              <a:rPr lang="en-US" altLang="zh-CN" sz="2400" dirty="0">
                <a:solidFill>
                  <a:srgbClr val="000000"/>
                </a:solidFill>
                <a:effectLst/>
                <a:latin typeface="Calibri (正文)"/>
                <a:ea typeface="宋体" panose="02010600030101010101" pitchFamily="2" charset="-122"/>
              </a:rPr>
              <a:t>SbO</a:t>
            </a:r>
            <a:r>
              <a:rPr lang="en-US" altLang="zh-CN" sz="2400" baseline="-25000" dirty="0">
                <a:solidFill>
                  <a:srgbClr val="000000"/>
                </a:solidFill>
                <a:effectLst/>
                <a:latin typeface="Calibri (正文)"/>
                <a:ea typeface="宋体" panose="02010600030101010101" pitchFamily="2" charset="-122"/>
              </a:rPr>
              <a:t>6</a:t>
            </a:r>
            <a:endParaRPr lang="en-US" sz="2400" b="1" baseline="-25000" dirty="0">
              <a:latin typeface="Calibri (正文)"/>
              <a:cs typeface="Arial" pitchFamily="34" charset="0"/>
            </a:endParaRPr>
          </a:p>
        </p:txBody>
      </p:sp>
    </p:spTree>
    <p:extLst>
      <p:ext uri="{BB962C8B-B14F-4D97-AF65-F5344CB8AC3E}">
        <p14:creationId xmlns:p14="http://schemas.microsoft.com/office/powerpoint/2010/main" val="3727735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Rectangle 2"/>
          <p:cNvSpPr txBox="1">
            <a:spLocks/>
          </p:cNvSpPr>
          <p:nvPr/>
        </p:nvSpPr>
        <p:spPr bwMode="auto">
          <a:xfrm>
            <a:off x="0" y="116452"/>
            <a:ext cx="9144000" cy="56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342900" indent="-342900" eaLnBrk="0" fontAlgn="base" hangingPunct="0">
              <a:lnSpc>
                <a:spcPct val="85000"/>
              </a:lnSpc>
              <a:spcBef>
                <a:spcPct val="20000"/>
              </a:spcBef>
              <a:spcAft>
                <a:spcPct val="0"/>
              </a:spcAft>
              <a:defRPr/>
            </a:pPr>
            <a:r>
              <a:rPr lang="en-US" altLang="zh-CN" sz="3600" b="1" dirty="0">
                <a:solidFill>
                  <a:srgbClr val="008000"/>
                </a:solidFill>
                <a:cs typeface="Times New Roman" pitchFamily="18" charset="0"/>
              </a:rPr>
              <a:t>Heat capacity </a:t>
            </a:r>
            <a:r>
              <a:rPr lang="en-US" sz="3600" b="1" dirty="0">
                <a:solidFill>
                  <a:srgbClr val="008000"/>
                </a:solidFill>
                <a:cs typeface="Times New Roman" pitchFamily="18" charset="0"/>
              </a:rPr>
              <a:t>&amp; Magnetic susceptibility</a:t>
            </a:r>
          </a:p>
        </p:txBody>
      </p:sp>
      <p:pic>
        <p:nvPicPr>
          <p:cNvPr id="3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24" name="矩形 23">
            <a:extLst>
              <a:ext uri="{FF2B5EF4-FFF2-40B4-BE49-F238E27FC236}">
                <a16:creationId xmlns:a16="http://schemas.microsoft.com/office/drawing/2014/main" id="{E0FBB092-0193-43BD-84A6-C15D39FAA167}"/>
              </a:ext>
            </a:extLst>
          </p:cNvPr>
          <p:cNvSpPr/>
          <p:nvPr/>
        </p:nvSpPr>
        <p:spPr>
          <a:xfrm>
            <a:off x="3913019" y="1176493"/>
            <a:ext cx="354181" cy="4015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CV</a:t>
            </a:r>
          </a:p>
        </p:txBody>
      </p:sp>
      <p:sp>
        <p:nvSpPr>
          <p:cNvPr id="90" name="矩形 89">
            <a:extLst>
              <a:ext uri="{FF2B5EF4-FFF2-40B4-BE49-F238E27FC236}">
                <a16:creationId xmlns:a16="http://schemas.microsoft.com/office/drawing/2014/main" id="{43457B6B-C636-43CE-918C-79C50BB2E0AA}"/>
              </a:ext>
            </a:extLst>
          </p:cNvPr>
          <p:cNvSpPr/>
          <p:nvPr/>
        </p:nvSpPr>
        <p:spPr>
          <a:xfrm>
            <a:off x="6319000" y="1126766"/>
            <a:ext cx="354181" cy="4015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CV</a:t>
            </a:r>
          </a:p>
        </p:txBody>
      </p:sp>
      <p:sp>
        <p:nvSpPr>
          <p:cNvPr id="16" name="矩形 15">
            <a:extLst>
              <a:ext uri="{FF2B5EF4-FFF2-40B4-BE49-F238E27FC236}">
                <a16:creationId xmlns:a16="http://schemas.microsoft.com/office/drawing/2014/main" id="{A4FCA879-0B17-4ADA-AAF7-782AB4068417}"/>
              </a:ext>
            </a:extLst>
          </p:cNvPr>
          <p:cNvSpPr/>
          <p:nvPr/>
        </p:nvSpPr>
        <p:spPr>
          <a:xfrm>
            <a:off x="4889827" y="4038600"/>
            <a:ext cx="354181" cy="4015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CV</a:t>
            </a:r>
          </a:p>
        </p:txBody>
      </p:sp>
      <p:sp>
        <p:nvSpPr>
          <p:cNvPr id="17" name="Rectangle 10">
            <a:extLst>
              <a:ext uri="{FF2B5EF4-FFF2-40B4-BE49-F238E27FC236}">
                <a16:creationId xmlns:a16="http://schemas.microsoft.com/office/drawing/2014/main" id="{F619E3C6-80A5-4575-A79C-676BE6D92712}"/>
              </a:ext>
            </a:extLst>
          </p:cNvPr>
          <p:cNvSpPr>
            <a:spLocks noChangeArrowheads="1"/>
          </p:cNvSpPr>
          <p:nvPr/>
        </p:nvSpPr>
        <p:spPr bwMode="auto">
          <a:xfrm>
            <a:off x="-190500" y="4932499"/>
            <a:ext cx="8915400" cy="1809049"/>
          </a:xfrm>
          <a:prstGeom prst="rect">
            <a:avLst/>
          </a:prstGeom>
          <a:noFill/>
          <a:ln w="9525">
            <a:noFill/>
            <a:miter lim="800000"/>
            <a:headEnd/>
            <a:tailEnd/>
          </a:ln>
          <a:effectLst/>
        </p:spPr>
        <p:txBody>
          <a:bodyPr/>
          <a:lstStyle/>
          <a:p>
            <a:pPr marL="692150" lvl="1" indent="-347663">
              <a:spcBef>
                <a:spcPct val="20000"/>
              </a:spcBef>
              <a:buClr>
                <a:schemeClr val="accent2"/>
              </a:buClr>
              <a:buSzPct val="70000"/>
              <a:buFont typeface="Wingdings" pitchFamily="2" charset="2"/>
              <a:buChar char="l"/>
            </a:pPr>
            <a:r>
              <a:rPr lang="en-US" altLang="zh-CN" sz="2600" dirty="0">
                <a:ea typeface="SimSun" pitchFamily="2" charset="-122"/>
                <a:cs typeface="Arial" pitchFamily="34" charset="0"/>
              </a:rPr>
              <a:t>With the field,</a:t>
            </a:r>
          </a:p>
          <a:p>
            <a:pPr marL="344487" lvl="1">
              <a:spcBef>
                <a:spcPct val="20000"/>
              </a:spcBef>
              <a:buClr>
                <a:schemeClr val="accent2"/>
              </a:buClr>
              <a:buSzPct val="70000"/>
            </a:pPr>
            <a:r>
              <a:rPr lang="en-US" altLang="zh-CN" sz="2600" dirty="0">
                <a:ea typeface="SimSun" pitchFamily="2" charset="-122"/>
                <a:cs typeface="Arial" pitchFamily="34" charset="0"/>
              </a:rPr>
              <a:t>     1) Long-range ordering disappeared; </a:t>
            </a:r>
          </a:p>
          <a:p>
            <a:pPr marL="344487" lvl="1">
              <a:spcBef>
                <a:spcPct val="20000"/>
              </a:spcBef>
              <a:buClr>
                <a:schemeClr val="accent2"/>
              </a:buClr>
              <a:buSzPct val="70000"/>
            </a:pPr>
            <a:r>
              <a:rPr lang="en-US" altLang="zh-CN" sz="2600" dirty="0">
                <a:ea typeface="SimSun" pitchFamily="2" charset="-122"/>
                <a:cs typeface="Arial" pitchFamily="34" charset="0"/>
              </a:rPr>
              <a:t>     2) Anisotropy between ab-plane and c-axis;</a:t>
            </a:r>
          </a:p>
          <a:p>
            <a:pPr marL="344487" lvl="1">
              <a:spcBef>
                <a:spcPct val="20000"/>
              </a:spcBef>
              <a:buClr>
                <a:schemeClr val="accent2"/>
              </a:buClr>
              <a:buSzPct val="70000"/>
            </a:pPr>
            <a:r>
              <a:rPr lang="en-US" altLang="zh-CN" sz="2600" dirty="0">
                <a:ea typeface="SimSun" pitchFamily="2" charset="-122"/>
                <a:cs typeface="Arial" pitchFamily="34" charset="0"/>
              </a:rPr>
              <a:t>     3) All susceptibilities crossed at around 11.5 T.</a:t>
            </a:r>
            <a:endParaRPr lang="en-US" sz="2600" dirty="0">
              <a:latin typeface="+mj-lt"/>
              <a:cs typeface="Arial" pitchFamily="34" charset="0"/>
            </a:endParaRPr>
          </a:p>
        </p:txBody>
      </p:sp>
      <p:sp>
        <p:nvSpPr>
          <p:cNvPr id="13" name="灯片编号占位符 5">
            <a:extLst>
              <a:ext uri="{FF2B5EF4-FFF2-40B4-BE49-F238E27FC236}">
                <a16:creationId xmlns:a16="http://schemas.microsoft.com/office/drawing/2014/main" id="{F85ED423-B7F9-4F2C-9F58-4CCAFC1ED21C}"/>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21" name="图片 20">
            <a:extLst>
              <a:ext uri="{FF2B5EF4-FFF2-40B4-BE49-F238E27FC236}">
                <a16:creationId xmlns:a16="http://schemas.microsoft.com/office/drawing/2014/main" id="{E8667676-C608-4F3E-AD12-97C8556359A9}"/>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3399662" y="901519"/>
            <a:ext cx="5274310" cy="4030980"/>
          </a:xfrm>
          <a:prstGeom prst="rect">
            <a:avLst/>
          </a:prstGeom>
        </p:spPr>
      </p:pic>
      <p:grpSp>
        <p:nvGrpSpPr>
          <p:cNvPr id="3" name="组合 2">
            <a:extLst>
              <a:ext uri="{FF2B5EF4-FFF2-40B4-BE49-F238E27FC236}">
                <a16:creationId xmlns:a16="http://schemas.microsoft.com/office/drawing/2014/main" id="{45BBC439-FFAB-46F4-A247-628B39715F32}"/>
              </a:ext>
            </a:extLst>
          </p:cNvPr>
          <p:cNvGrpSpPr/>
          <p:nvPr/>
        </p:nvGrpSpPr>
        <p:grpSpPr>
          <a:xfrm>
            <a:off x="437452" y="954791"/>
            <a:ext cx="2911282" cy="3901947"/>
            <a:chOff x="249167" y="955577"/>
            <a:chExt cx="2911282" cy="3901947"/>
          </a:xfrm>
        </p:grpSpPr>
        <p:pic>
          <p:nvPicPr>
            <p:cNvPr id="10" name="图片 9">
              <a:extLst>
                <a:ext uri="{FF2B5EF4-FFF2-40B4-BE49-F238E27FC236}">
                  <a16:creationId xmlns:a16="http://schemas.microsoft.com/office/drawing/2014/main" id="{DBC5E8CE-42D4-4ACE-85EE-CD0C300C7995}"/>
                </a:ext>
              </a:extLst>
            </p:cNvPr>
            <p:cNvPicPr/>
            <p:nvPr/>
          </p:nvPicPr>
          <p:blipFill rotWithShape="1">
            <a:blip r:embed="rId5" cstate="print">
              <a:extLst>
                <a:ext uri="{28A0092B-C50C-407E-A947-70E740481C1C}">
                  <a14:useLocalDpi xmlns:a14="http://schemas.microsoft.com/office/drawing/2010/main" val="0"/>
                </a:ext>
              </a:extLst>
            </a:blip>
            <a:srcRect r="47388"/>
            <a:stretch/>
          </p:blipFill>
          <p:spPr>
            <a:xfrm>
              <a:off x="249167" y="955577"/>
              <a:ext cx="2858018" cy="3901947"/>
            </a:xfrm>
            <a:prstGeom prst="rect">
              <a:avLst/>
            </a:prstGeom>
          </p:spPr>
        </p:pic>
        <p:sp>
          <p:nvSpPr>
            <p:cNvPr id="2" name="矩形 1">
              <a:extLst>
                <a:ext uri="{FF2B5EF4-FFF2-40B4-BE49-F238E27FC236}">
                  <a16:creationId xmlns:a16="http://schemas.microsoft.com/office/drawing/2014/main" id="{FAB856BE-95F1-4B48-9D66-6CD19CE619F1}"/>
                </a:ext>
              </a:extLst>
            </p:cNvPr>
            <p:cNvSpPr/>
            <p:nvPr/>
          </p:nvSpPr>
          <p:spPr>
            <a:xfrm>
              <a:off x="3053917" y="1082376"/>
              <a:ext cx="106532" cy="3241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076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2"/>
          <p:cNvSpPr txBox="1">
            <a:spLocks/>
          </p:cNvSpPr>
          <p:nvPr/>
        </p:nvSpPr>
        <p:spPr>
          <a:xfrm>
            <a:off x="0" y="115888"/>
            <a:ext cx="9144000" cy="51437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eaLnBrk="0" fontAlgn="base" hangingPunct="0">
              <a:lnSpc>
                <a:spcPct val="85000"/>
              </a:lnSpc>
              <a:spcBef>
                <a:spcPct val="20000"/>
              </a:spcBef>
              <a:spcAft>
                <a:spcPct val="0"/>
              </a:spcAft>
              <a:defRPr/>
            </a:pPr>
            <a:r>
              <a:rPr lang="en-US" altLang="zh-CN" sz="3600" b="1" dirty="0">
                <a:solidFill>
                  <a:srgbClr val="008000"/>
                </a:solidFill>
                <a:latin typeface="+mn-lt"/>
                <a:ea typeface="+mn-ea"/>
                <a:cs typeface="Times New Roman" pitchFamily="18" charset="0"/>
              </a:rPr>
              <a:t>High-field electron spin resonance</a:t>
            </a:r>
            <a:endParaRPr lang="en-US" sz="3600" b="1" dirty="0">
              <a:solidFill>
                <a:srgbClr val="008000"/>
              </a:solidFill>
              <a:latin typeface="+mn-lt"/>
              <a:ea typeface="+mn-ea"/>
              <a:cs typeface="Times New Roman" pitchFamily="18" charset="0"/>
            </a:endParaRPr>
          </a:p>
        </p:txBody>
      </p:sp>
      <p:sp>
        <p:nvSpPr>
          <p:cNvPr id="108" name="Rectangle 10">
            <a:extLst>
              <a:ext uri="{FF2B5EF4-FFF2-40B4-BE49-F238E27FC236}">
                <a16:creationId xmlns:a16="http://schemas.microsoft.com/office/drawing/2014/main" id="{F5ACFF48-7AF2-4F67-908A-443C719D878A}"/>
              </a:ext>
            </a:extLst>
          </p:cNvPr>
          <p:cNvSpPr>
            <a:spLocks noChangeArrowheads="1"/>
          </p:cNvSpPr>
          <p:nvPr/>
        </p:nvSpPr>
        <p:spPr bwMode="auto">
          <a:xfrm>
            <a:off x="36368" y="4998983"/>
            <a:ext cx="8879032" cy="1785992"/>
          </a:xfrm>
          <a:prstGeom prst="rect">
            <a:avLst/>
          </a:prstGeom>
          <a:noFill/>
          <a:ln w="9525">
            <a:noFill/>
            <a:miter lim="800000"/>
            <a:headEnd/>
            <a:tailEnd/>
          </a:ln>
          <a:effectLst/>
        </p:spPr>
        <p:txBody>
          <a:bodyPr/>
          <a:lstStyle/>
          <a:p>
            <a:pPr marL="344487" lvl="1" indent="-347663">
              <a:spcBef>
                <a:spcPct val="20000"/>
              </a:spcBef>
              <a:buClr>
                <a:schemeClr val="accent2"/>
              </a:buClr>
              <a:buSzPct val="70000"/>
              <a:buFont typeface="Wingdings" pitchFamily="2" charset="2"/>
              <a:buChar char="l"/>
            </a:pPr>
            <a:r>
              <a:rPr lang="en-US" altLang="zh-CN" sz="2600" dirty="0">
                <a:ea typeface="SimSun" pitchFamily="2" charset="-122"/>
                <a:cs typeface="Arial" pitchFamily="34" charset="0"/>
              </a:rPr>
              <a:t>Four modes are observed:</a:t>
            </a:r>
            <a:br>
              <a:rPr lang="en-US" altLang="zh-CN" sz="2600" dirty="0">
                <a:ea typeface="SimSun" pitchFamily="2" charset="-122"/>
                <a:cs typeface="Arial" pitchFamily="34" charset="0"/>
              </a:rPr>
            </a:br>
            <a:r>
              <a:rPr lang="en-US" altLang="zh-CN" sz="2600" dirty="0">
                <a:ea typeface="SimSun" pitchFamily="2" charset="-122"/>
                <a:cs typeface="Arial" pitchFamily="34" charset="0"/>
              </a:rPr>
              <a:t>     1) A and B modes almost overplot on each other, g</a:t>
            </a:r>
            <a:r>
              <a:rPr lang="en-US" altLang="zh-CN" sz="2600" baseline="-25000" dirty="0">
                <a:ea typeface="SimSun" pitchFamily="2" charset="-122"/>
                <a:cs typeface="Arial" pitchFamily="34" charset="0"/>
              </a:rPr>
              <a:t>ab</a:t>
            </a:r>
            <a:r>
              <a:rPr lang="en-US" altLang="zh-CN" sz="2600" dirty="0">
                <a:ea typeface="SimSun" pitchFamily="2" charset="-122"/>
                <a:cs typeface="Arial" pitchFamily="34" charset="0"/>
              </a:rPr>
              <a:t>~4.13;</a:t>
            </a:r>
          </a:p>
          <a:p>
            <a:pPr marL="344487" lvl="1">
              <a:spcBef>
                <a:spcPct val="20000"/>
              </a:spcBef>
              <a:buClr>
                <a:schemeClr val="accent2"/>
              </a:buClr>
              <a:buSzPct val="70000"/>
            </a:pPr>
            <a:r>
              <a:rPr lang="en-US" sz="2600" dirty="0">
                <a:ea typeface="SimSun" pitchFamily="2" charset="-122"/>
                <a:cs typeface="Arial" pitchFamily="34" charset="0"/>
              </a:rPr>
              <a:t>     2) C mode is gapped with g</a:t>
            </a:r>
            <a:r>
              <a:rPr lang="en-US" sz="2600" baseline="-25000" dirty="0">
                <a:ea typeface="SimSun" pitchFamily="2" charset="-122"/>
                <a:cs typeface="Arial" pitchFamily="34" charset="0"/>
              </a:rPr>
              <a:t>c</a:t>
            </a:r>
            <a:r>
              <a:rPr lang="en-US" sz="2600" dirty="0">
                <a:ea typeface="SimSun" pitchFamily="2" charset="-122"/>
                <a:cs typeface="Arial" pitchFamily="34" charset="0"/>
              </a:rPr>
              <a:t>~2.25;</a:t>
            </a:r>
          </a:p>
          <a:p>
            <a:pPr marL="344487" lvl="1">
              <a:spcBef>
                <a:spcPct val="20000"/>
              </a:spcBef>
              <a:buClr>
                <a:schemeClr val="accent2"/>
              </a:buClr>
              <a:buSzPct val="70000"/>
            </a:pPr>
            <a:r>
              <a:rPr lang="en-US" sz="2600" dirty="0">
                <a:ea typeface="SimSun" pitchFamily="2" charset="-122"/>
                <a:cs typeface="Arial" pitchFamily="34" charset="0"/>
              </a:rPr>
              <a:t>     3) D mode is broad and weak, between A/B and C lines.</a:t>
            </a:r>
          </a:p>
          <a:p>
            <a:pPr marL="692150" lvl="1" indent="-347663">
              <a:spcBef>
                <a:spcPct val="20000"/>
              </a:spcBef>
              <a:buClr>
                <a:schemeClr val="accent2"/>
              </a:buClr>
              <a:buSzPct val="70000"/>
              <a:buFont typeface="Wingdings" pitchFamily="2" charset="2"/>
              <a:buChar char="l"/>
            </a:pPr>
            <a:endParaRPr lang="en-US" sz="2600" dirty="0">
              <a:latin typeface="+mj-lt"/>
              <a:cs typeface="Arial" pitchFamily="34" charset="0"/>
            </a:endParaRPr>
          </a:p>
        </p:txBody>
      </p:sp>
      <p:pic>
        <p:nvPicPr>
          <p:cNvPr id="8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pic>
        <p:nvPicPr>
          <p:cNvPr id="9" name="图片 8">
            <a:extLst>
              <a:ext uri="{FF2B5EF4-FFF2-40B4-BE49-F238E27FC236}">
                <a16:creationId xmlns:a16="http://schemas.microsoft.com/office/drawing/2014/main" id="{8C4FB3B9-FFDA-4BE9-8205-F222A1CA4622}"/>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241519" y="1022350"/>
            <a:ext cx="7055801" cy="3625850"/>
          </a:xfrm>
          <a:prstGeom prst="rect">
            <a:avLst/>
          </a:prstGeom>
        </p:spPr>
      </p:pic>
      <p:grpSp>
        <p:nvGrpSpPr>
          <p:cNvPr id="2" name="组合 1">
            <a:extLst>
              <a:ext uri="{FF2B5EF4-FFF2-40B4-BE49-F238E27FC236}">
                <a16:creationId xmlns:a16="http://schemas.microsoft.com/office/drawing/2014/main" id="{259E9571-F1EE-4627-8257-C65B721434EE}"/>
              </a:ext>
            </a:extLst>
          </p:cNvPr>
          <p:cNvGrpSpPr/>
          <p:nvPr/>
        </p:nvGrpSpPr>
        <p:grpSpPr>
          <a:xfrm>
            <a:off x="482342" y="758825"/>
            <a:ext cx="4089658" cy="3220551"/>
            <a:chOff x="-3665115" y="836566"/>
            <a:chExt cx="4089658" cy="3220551"/>
          </a:xfrm>
        </p:grpSpPr>
        <p:sp>
          <p:nvSpPr>
            <p:cNvPr id="8" name="文本框 7">
              <a:extLst>
                <a:ext uri="{FF2B5EF4-FFF2-40B4-BE49-F238E27FC236}">
                  <a16:creationId xmlns:a16="http://schemas.microsoft.com/office/drawing/2014/main" id="{80EBAE48-FA1D-4FDF-9782-A79F9CB60081}"/>
                </a:ext>
              </a:extLst>
            </p:cNvPr>
            <p:cNvSpPr txBox="1"/>
            <p:nvPr/>
          </p:nvSpPr>
          <p:spPr>
            <a:xfrm>
              <a:off x="-3665115" y="3718563"/>
              <a:ext cx="4089658" cy="338554"/>
            </a:xfrm>
            <a:prstGeom prst="rect">
              <a:avLst/>
            </a:prstGeom>
            <a:solidFill>
              <a:schemeClr val="bg1"/>
            </a:solidFill>
          </p:spPr>
          <p:txBody>
            <a:bodyPr wrap="square">
              <a:spAutoFit/>
            </a:bodyPr>
            <a:lstStyle/>
            <a:p>
              <a:r>
                <a:rPr lang="en-US" altLang="zh-CN" sz="1600" dirty="0"/>
                <a:t>A. </a:t>
              </a:r>
              <a:r>
                <a:rPr lang="en-US" altLang="zh-CN" sz="1600" dirty="0" err="1"/>
                <a:t>Ponomaryov</a:t>
              </a:r>
              <a:r>
                <a:rPr lang="en-US" altLang="zh-CN" sz="1600" dirty="0"/>
                <a:t>, et. al., PRL </a:t>
              </a:r>
              <a:r>
                <a:rPr lang="en-US" altLang="zh-CN" sz="1600" b="1" dirty="0"/>
                <a:t>125</a:t>
              </a:r>
              <a:r>
                <a:rPr lang="en-US" altLang="zh-CN" sz="1600" dirty="0"/>
                <a:t>, 037202 (2020)</a:t>
              </a:r>
              <a:endParaRPr lang="zh-CN" altLang="en-US" sz="1600" dirty="0"/>
            </a:p>
          </p:txBody>
        </p:sp>
        <p:pic>
          <p:nvPicPr>
            <p:cNvPr id="1026" name="Picture 2">
              <a:extLst>
                <a:ext uri="{FF2B5EF4-FFF2-40B4-BE49-F238E27FC236}">
                  <a16:creationId xmlns:a16="http://schemas.microsoft.com/office/drawing/2014/main" id="{6B1B8CD8-1ED5-45A1-8AB4-FB73814C8A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65115" y="836566"/>
              <a:ext cx="3991686" cy="2881998"/>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灯片编号占位符 5">
            <a:extLst>
              <a:ext uri="{FF2B5EF4-FFF2-40B4-BE49-F238E27FC236}">
                <a16:creationId xmlns:a16="http://schemas.microsoft.com/office/drawing/2014/main" id="{0384F4AE-8D22-496C-917D-1F188F70BFA2}"/>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139960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2400" y="45938"/>
            <a:ext cx="1905000" cy="715962"/>
          </a:xfrm>
        </p:spPr>
        <p:txBody>
          <a:bodyPr>
            <a:normAutofit/>
          </a:bodyPr>
          <a:lstStyle/>
          <a:p>
            <a:pPr algn="l"/>
            <a:r>
              <a:rPr lang="en-US" sz="3600" b="1" dirty="0">
                <a:solidFill>
                  <a:srgbClr val="008000"/>
                </a:solidFill>
                <a:latin typeface="+mn-lt"/>
                <a:ea typeface="+mn-ea"/>
                <a:cs typeface="+mn-cs"/>
              </a:rPr>
              <a:t>Outline</a:t>
            </a:r>
          </a:p>
        </p:txBody>
      </p:sp>
      <p:pic>
        <p:nvPicPr>
          <p:cNvPr id="79" name="Picture 2" descr="5"/>
          <p:cNvPicPr>
            <a:picLocks noChangeArrowheads="1"/>
          </p:cNvPicPr>
          <p:nvPr/>
        </p:nvPicPr>
        <p:blipFill>
          <a:blip r:embed="rId3" cstate="print"/>
          <a:srcRect/>
          <a:stretch>
            <a:fillRect/>
          </a:stretch>
        </p:blipFill>
        <p:spPr>
          <a:xfrm>
            <a:off x="36368" y="838200"/>
            <a:ext cx="9144000" cy="73025"/>
          </a:xfrm>
          <a:prstGeom prst="rect">
            <a:avLst/>
          </a:prstGeom>
          <a:ln>
            <a:noFill/>
          </a:ln>
        </p:spPr>
      </p:pic>
      <p:sp>
        <p:nvSpPr>
          <p:cNvPr id="24" name="Text Box 7"/>
          <p:cNvSpPr txBox="1">
            <a:spLocks noChangeArrowheads="1"/>
          </p:cNvSpPr>
          <p:nvPr/>
        </p:nvSpPr>
        <p:spPr bwMode="auto">
          <a:xfrm>
            <a:off x="304800" y="1002471"/>
            <a:ext cx="8001000" cy="557653"/>
          </a:xfrm>
          <a:prstGeom prst="rect">
            <a:avLst/>
          </a:prstGeom>
          <a:noFill/>
          <a:ln w="9525" algn="ctr">
            <a:noFill/>
            <a:miter lim="800000"/>
            <a:headEnd/>
            <a:tailEnd/>
          </a:ln>
          <a:effectLst/>
        </p:spPr>
        <p:txBody>
          <a:bodyPr>
            <a:spAutoFit/>
          </a:bodyPr>
          <a:lstStyle/>
          <a:p>
            <a:pPr marL="514350" indent="-514350">
              <a:lnSpc>
                <a:spcPct val="120000"/>
              </a:lnSpc>
              <a:buFont typeface="Arial" charset="0"/>
              <a:buAutoNum type="arabicPeriod"/>
            </a:pPr>
            <a:r>
              <a:rPr lang="en-US" sz="2700" dirty="0">
                <a:cs typeface="Times New Roman" pitchFamily="18" charset="0"/>
              </a:rPr>
              <a:t>Geometrically Frustrated Magnet</a:t>
            </a:r>
          </a:p>
        </p:txBody>
      </p:sp>
      <p:sp>
        <p:nvSpPr>
          <p:cNvPr id="26" name="Text Box 9"/>
          <p:cNvSpPr txBox="1">
            <a:spLocks noChangeArrowheads="1"/>
          </p:cNvSpPr>
          <p:nvPr/>
        </p:nvSpPr>
        <p:spPr bwMode="auto">
          <a:xfrm>
            <a:off x="304800" y="1804547"/>
            <a:ext cx="8534400" cy="1554849"/>
          </a:xfrm>
          <a:prstGeom prst="rect">
            <a:avLst/>
          </a:prstGeom>
          <a:noFill/>
          <a:ln w="9525" algn="ctr">
            <a:noFill/>
            <a:miter lim="800000"/>
            <a:headEnd/>
            <a:tailEnd/>
          </a:ln>
          <a:effectLst/>
        </p:spPr>
        <p:txBody>
          <a:bodyPr wrap="square">
            <a:spAutoFit/>
          </a:bodyPr>
          <a:lstStyle/>
          <a:p>
            <a:pPr>
              <a:lnSpc>
                <a:spcPct val="120000"/>
              </a:lnSpc>
            </a:pPr>
            <a:r>
              <a:rPr lang="en-US" altLang="zh-CN" sz="2700" dirty="0">
                <a:ea typeface="PMingLiU" pitchFamily="18" charset="-120"/>
                <a:cs typeface="Times New Roman" pitchFamily="18" charset="0"/>
              </a:rPr>
              <a:t>2.   </a:t>
            </a:r>
            <a:r>
              <a:rPr lang="en-US" sz="2700" dirty="0">
                <a:cs typeface="Times New Roman" pitchFamily="18" charset="0"/>
              </a:rPr>
              <a:t>Quantum effect  in </a:t>
            </a:r>
            <a:r>
              <a:rPr lang="en-US" altLang="zh-TW" sz="2700" dirty="0">
                <a:ea typeface="PMingLiU" pitchFamily="18" charset="-120"/>
                <a:cs typeface="Times New Roman" pitchFamily="18" charset="0"/>
              </a:rPr>
              <a:t>triangular lattice</a:t>
            </a:r>
            <a:endParaRPr lang="en-US" sz="2700" dirty="0">
              <a:cs typeface="Times New Roman" pitchFamily="18" charset="0"/>
            </a:endParaRPr>
          </a:p>
          <a:p>
            <a:pPr>
              <a:lnSpc>
                <a:spcPct val="120000"/>
              </a:lnSpc>
            </a:pPr>
            <a:endParaRPr lang="en-US" altLang="zh-CN" sz="2700" dirty="0">
              <a:ea typeface="PMingLiU" pitchFamily="18" charset="-120"/>
              <a:cs typeface="Times New Roman" pitchFamily="18" charset="0"/>
            </a:endParaRPr>
          </a:p>
          <a:p>
            <a:pPr>
              <a:lnSpc>
                <a:spcPct val="120000"/>
              </a:lnSpc>
            </a:pPr>
            <a:r>
              <a:rPr lang="en-US" altLang="zh-CN" sz="2700" dirty="0">
                <a:ea typeface="PMingLiU" pitchFamily="18" charset="-120"/>
                <a:cs typeface="Times New Roman" pitchFamily="18" charset="0"/>
              </a:rPr>
              <a:t>3.    </a:t>
            </a:r>
            <a:r>
              <a:rPr lang="en-US" altLang="zh-CN" sz="2700" dirty="0">
                <a:cs typeface="Times New Roman" pitchFamily="18" charset="0"/>
              </a:rPr>
              <a:t>Disorder state of Honeycomb</a:t>
            </a:r>
            <a:r>
              <a:rPr lang="en-US" altLang="zh-TW" sz="2700" dirty="0">
                <a:ea typeface="PMingLiU" pitchFamily="18" charset="-120"/>
                <a:cs typeface="Times New Roman" pitchFamily="18" charset="0"/>
              </a:rPr>
              <a:t> lattice</a:t>
            </a:r>
            <a:endParaRPr lang="en-US" altLang="zh-CN" sz="2700" dirty="0">
              <a:cs typeface="Times New Roman" pitchFamily="18" charset="0"/>
            </a:endParaRPr>
          </a:p>
        </p:txBody>
      </p:sp>
      <p:sp>
        <p:nvSpPr>
          <p:cNvPr id="7" name="灯片编号占位符 5">
            <a:extLst>
              <a:ext uri="{FF2B5EF4-FFF2-40B4-BE49-F238E27FC236}">
                <a16:creationId xmlns:a16="http://schemas.microsoft.com/office/drawing/2014/main" id="{9A0B4BAB-7AFB-4323-85F3-10C1D6B44514}"/>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0" name="Text Box 9">
            <a:extLst>
              <a:ext uri="{FF2B5EF4-FFF2-40B4-BE49-F238E27FC236}">
                <a16:creationId xmlns:a16="http://schemas.microsoft.com/office/drawing/2014/main" id="{381CBA30-BD90-4C11-B263-1EF0828624A5}"/>
              </a:ext>
            </a:extLst>
          </p:cNvPr>
          <p:cNvSpPr txBox="1">
            <a:spLocks noChangeArrowheads="1"/>
          </p:cNvSpPr>
          <p:nvPr/>
        </p:nvSpPr>
        <p:spPr bwMode="auto">
          <a:xfrm>
            <a:off x="304800" y="3810000"/>
            <a:ext cx="8534400" cy="557653"/>
          </a:xfrm>
          <a:prstGeom prst="rect">
            <a:avLst/>
          </a:prstGeom>
          <a:noFill/>
          <a:ln w="9525" algn="ctr">
            <a:noFill/>
            <a:miter lim="800000"/>
            <a:headEnd/>
            <a:tailEnd/>
          </a:ln>
          <a:effectLst/>
        </p:spPr>
        <p:txBody>
          <a:bodyPr wrap="square">
            <a:spAutoFit/>
          </a:bodyPr>
          <a:lstStyle/>
          <a:p>
            <a:pPr marL="457200" indent="-457200">
              <a:lnSpc>
                <a:spcPct val="120000"/>
              </a:lnSpc>
            </a:pPr>
            <a:r>
              <a:rPr lang="en-US" altLang="zh-CN" sz="2700" dirty="0">
                <a:ea typeface="PMingLiU" pitchFamily="18" charset="-120"/>
                <a:cs typeface="Times New Roman" pitchFamily="18" charset="0"/>
              </a:rPr>
              <a:t>4.    Conclusion and outlook      </a:t>
            </a:r>
            <a:endParaRPr lang="en-US" sz="2700" dirty="0">
              <a:cs typeface="Times New Roman" pitchFamily="18" charset="0"/>
            </a:endParaRPr>
          </a:p>
        </p:txBody>
      </p:sp>
    </p:spTree>
    <p:extLst>
      <p:ext uri="{BB962C8B-B14F-4D97-AF65-F5344CB8AC3E}">
        <p14:creationId xmlns:p14="http://schemas.microsoft.com/office/powerpoint/2010/main" val="1139243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16" name="灯片编号占位符 5">
            <a:extLst>
              <a:ext uri="{FF2B5EF4-FFF2-40B4-BE49-F238E27FC236}">
                <a16:creationId xmlns:a16="http://schemas.microsoft.com/office/drawing/2014/main" id="{BFBFFCE3-F0B5-499A-A86A-F38C8C103418}"/>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文本框 1">
            <a:extLst>
              <a:ext uri="{FF2B5EF4-FFF2-40B4-BE49-F238E27FC236}">
                <a16:creationId xmlns:a16="http://schemas.microsoft.com/office/drawing/2014/main" id="{C10E438C-4B95-F665-9A6A-863F77F31750}"/>
              </a:ext>
            </a:extLst>
          </p:cNvPr>
          <p:cNvSpPr txBox="1"/>
          <p:nvPr/>
        </p:nvSpPr>
        <p:spPr>
          <a:xfrm>
            <a:off x="15104" y="28444"/>
            <a:ext cx="9128896" cy="514628"/>
          </a:xfrm>
          <a:prstGeom prst="rect">
            <a:avLst/>
          </a:prstGeom>
          <a:noFill/>
        </p:spPr>
        <p:txBody>
          <a:bodyPr wrap="square" rtlCol="0">
            <a:spAutoFit/>
          </a:bodyPr>
          <a:lstStyle/>
          <a:p>
            <a:pPr marL="342900" indent="-342900" algn="ctr" eaLnBrk="0" fontAlgn="base" hangingPunct="0">
              <a:lnSpc>
                <a:spcPct val="85000"/>
              </a:lnSpc>
              <a:spcBef>
                <a:spcPct val="20000"/>
              </a:spcBef>
              <a:spcAft>
                <a:spcPct val="0"/>
              </a:spcAft>
              <a:defRPr/>
            </a:pPr>
            <a:r>
              <a:rPr lang="en-US" altLang="zh-CN" sz="3200" b="1" dirty="0">
                <a:solidFill>
                  <a:srgbClr val="008000"/>
                </a:solidFill>
                <a:cs typeface="Times New Roman" pitchFamily="18" charset="0"/>
              </a:rPr>
              <a:t>Magnetic torque measurements</a:t>
            </a:r>
            <a:endParaRPr lang="zh-CN" altLang="en-US" sz="3200" b="1" dirty="0">
              <a:solidFill>
                <a:srgbClr val="008000"/>
              </a:solidFill>
              <a:cs typeface="Times New Roman" pitchFamily="18" charset="0"/>
            </a:endParaRPr>
          </a:p>
        </p:txBody>
      </p:sp>
      <p:pic>
        <p:nvPicPr>
          <p:cNvPr id="3" name="图片 2">
            <a:extLst>
              <a:ext uri="{FF2B5EF4-FFF2-40B4-BE49-F238E27FC236}">
                <a16:creationId xmlns:a16="http://schemas.microsoft.com/office/drawing/2014/main" id="{FCE1D4D3-6192-66FE-8763-BDB58C14F0FE}"/>
              </a:ext>
            </a:extLst>
          </p:cNvPr>
          <p:cNvPicPr>
            <a:picLocks noChangeAspect="1"/>
          </p:cNvPicPr>
          <p:nvPr/>
        </p:nvPicPr>
        <p:blipFill>
          <a:blip r:embed="rId4"/>
          <a:stretch>
            <a:fillRect/>
          </a:stretch>
        </p:blipFill>
        <p:spPr>
          <a:xfrm>
            <a:off x="6628125" y="792105"/>
            <a:ext cx="2396548" cy="3994793"/>
          </a:xfrm>
          <a:prstGeom prst="rect">
            <a:avLst/>
          </a:prstGeom>
        </p:spPr>
      </p:pic>
      <p:pic>
        <p:nvPicPr>
          <p:cNvPr id="6" name="图片 5">
            <a:extLst>
              <a:ext uri="{FF2B5EF4-FFF2-40B4-BE49-F238E27FC236}">
                <a16:creationId xmlns:a16="http://schemas.microsoft.com/office/drawing/2014/main" id="{5B092650-70C5-516C-5ABE-ECE832704A79}"/>
              </a:ext>
            </a:extLst>
          </p:cNvPr>
          <p:cNvPicPr>
            <a:picLocks noChangeAspect="1"/>
          </p:cNvPicPr>
          <p:nvPr/>
        </p:nvPicPr>
        <p:blipFill>
          <a:blip r:embed="rId5"/>
          <a:stretch>
            <a:fillRect/>
          </a:stretch>
        </p:blipFill>
        <p:spPr>
          <a:xfrm>
            <a:off x="45077" y="1211938"/>
            <a:ext cx="3798150" cy="2971520"/>
          </a:xfrm>
          <a:prstGeom prst="rect">
            <a:avLst/>
          </a:prstGeom>
        </p:spPr>
      </p:pic>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6D3BCAA4-88AA-32F1-FE60-57FB2CAE75BF}"/>
                  </a:ext>
                </a:extLst>
              </p:cNvPr>
              <p:cNvSpPr txBox="1"/>
              <p:nvPr/>
            </p:nvSpPr>
            <p:spPr>
              <a:xfrm>
                <a:off x="36368" y="4897131"/>
                <a:ext cx="9144000" cy="1732269"/>
              </a:xfrm>
              <a:prstGeom prst="rect">
                <a:avLst/>
              </a:prstGeom>
              <a:noFill/>
            </p:spPr>
            <p:txBody>
              <a:bodyPr wrap="square">
                <a:spAutoFit/>
              </a:bodyPr>
              <a:lstStyle/>
              <a:p>
                <a:pPr marL="344487" lvl="1" indent="-347663">
                  <a:spcBef>
                    <a:spcPct val="20000"/>
                  </a:spcBef>
                  <a:buClr>
                    <a:schemeClr val="accent2"/>
                  </a:buClr>
                  <a:buSzPct val="70000"/>
                  <a:buFont typeface="Wingdings" pitchFamily="2" charset="2"/>
                  <a:buChar char="l"/>
                </a:pPr>
                <a:r>
                  <a:rPr lang="en-US" altLang="zh-CN" sz="2400" kern="100" dirty="0">
                    <a:effectLst/>
                    <a:latin typeface="Calibri (正文)"/>
                    <a:ea typeface="等线" panose="02010600030101010101" pitchFamily="2" charset="-122"/>
                    <a:cs typeface="Times New Roman" panose="02020603050405020304" pitchFamily="18" charset="0"/>
                  </a:rPr>
                  <a:t>Differential magnetic susceptibility and </a:t>
                </a:r>
                <a14:m>
                  <m:oMath xmlns:m="http://schemas.openxmlformats.org/officeDocument/2006/math">
                    <m:f>
                      <m:f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effectLst/>
                            <a:latin typeface="Cambria Math" panose="02040503050406030204" pitchFamily="18" charset="0"/>
                            <a:ea typeface="等线" panose="02010600030101010101" pitchFamily="2" charset="-122"/>
                            <a:cs typeface="Times New Roman" panose="02020603050405020304" pitchFamily="18" charset="0"/>
                          </a:rPr>
                          <m:t>1</m:t>
                        </m:r>
                      </m:num>
                      <m:den>
                        <m:r>
                          <a:rPr lang="en-US" altLang="zh-CN" sz="2400" i="1" kern="100">
                            <a:effectLst/>
                            <a:latin typeface="Cambria Math" panose="02040503050406030204" pitchFamily="18" charset="0"/>
                            <a:ea typeface="等线" panose="02010600030101010101" pitchFamily="2" charset="-122"/>
                            <a:cs typeface="Times New Roman" panose="02020603050405020304" pitchFamily="18" charset="0"/>
                          </a:rPr>
                          <m:t>𝐵</m:t>
                        </m:r>
                      </m:den>
                    </m:f>
                    <m:f>
                      <m:fPr>
                        <m:ctrlPr>
                          <a:rPr lang="zh-CN" altLang="zh-CN" sz="24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kern="100">
                            <a:effectLst/>
                            <a:latin typeface="Cambria Math" panose="02040503050406030204" pitchFamily="18" charset="0"/>
                            <a:ea typeface="等线" panose="02010600030101010101" pitchFamily="2" charset="-122"/>
                            <a:cs typeface="Times New Roman" panose="02020603050405020304" pitchFamily="18" charset="0"/>
                          </a:rPr>
                          <m:t>ⅆ</m:t>
                        </m:r>
                        <m:r>
                          <a:rPr lang="en-US" altLang="zh-CN" sz="2400" b="1" i="1" kern="100">
                            <a:effectLst/>
                            <a:latin typeface="Cambria Math" panose="02040503050406030204" pitchFamily="18" charset="0"/>
                            <a:ea typeface="等线" panose="02010600030101010101" pitchFamily="2" charset="-122"/>
                            <a:cs typeface="Times New Roman" panose="02020603050405020304" pitchFamily="18" charset="0"/>
                          </a:rPr>
                          <m:t>𝝉</m:t>
                        </m:r>
                      </m:num>
                      <m:den>
                        <m:r>
                          <a:rPr lang="en-US" altLang="zh-CN" sz="2400" i="1" kern="100">
                            <a:effectLst/>
                            <a:latin typeface="Cambria Math" panose="02040503050406030204" pitchFamily="18" charset="0"/>
                            <a:ea typeface="等线" panose="02010600030101010101" pitchFamily="2" charset="-122"/>
                            <a:cs typeface="Times New Roman" panose="02020603050405020304" pitchFamily="18" charset="0"/>
                          </a:rPr>
                          <m:t>ⅆ</m:t>
                        </m:r>
                        <m:r>
                          <a:rPr lang="en-US" altLang="zh-CN" sz="2400" i="1" kern="100">
                            <a:effectLst/>
                            <a:latin typeface="Cambria Math" panose="02040503050406030204" pitchFamily="18" charset="0"/>
                            <a:ea typeface="等线" panose="02010600030101010101" pitchFamily="2" charset="-122"/>
                            <a:cs typeface="Times New Roman" panose="02020603050405020304" pitchFamily="18" charset="0"/>
                          </a:rPr>
                          <m:t>𝐵</m:t>
                        </m:r>
                      </m:den>
                    </m:f>
                  </m:oMath>
                </a14:m>
                <a:r>
                  <a:rPr lang="en-US" altLang="zh-CN" sz="1800" dirty="0">
                    <a:ea typeface="SimSun" pitchFamily="2" charset="-122"/>
                    <a:cs typeface="Arial" pitchFamily="34" charset="0"/>
                  </a:rPr>
                  <a:t>,</a:t>
                </a:r>
              </a:p>
              <a:p>
                <a:pPr marL="0" lvl="1">
                  <a:spcBef>
                    <a:spcPct val="20000"/>
                  </a:spcBef>
                  <a:buClr>
                    <a:schemeClr val="accent2"/>
                  </a:buClr>
                  <a:buSzPct val="70000"/>
                </a:pPr>
                <a:r>
                  <a:rPr lang="en-US" altLang="zh-CN" sz="1800" dirty="0">
                    <a:ea typeface="SimSun" pitchFamily="2" charset="-122"/>
                    <a:cs typeface="Arial" pitchFamily="34" charset="0"/>
                  </a:rPr>
                  <a:t>        </a:t>
                </a:r>
                <a:r>
                  <a:rPr lang="en-US" altLang="zh-CN" dirty="0">
                    <a:ea typeface="SimSun" pitchFamily="2" charset="-122"/>
                    <a:cs typeface="Arial" pitchFamily="34" charset="0"/>
                  </a:rPr>
                  <a:t>-</a:t>
                </a:r>
                <a:r>
                  <a:rPr lang="en-US" altLang="zh-CN" sz="1800" kern="100" dirty="0">
                    <a:effectLst/>
                    <a:latin typeface="Calibri (正文)"/>
                    <a:ea typeface="等线" panose="02010600030101010101" pitchFamily="2" charset="-122"/>
                    <a:cs typeface="Times New Roman" panose="02020603050405020304" pitchFamily="18" charset="0"/>
                  </a:rPr>
                  <a:t> </a:t>
                </a:r>
                <a:r>
                  <a:rPr lang="en-US" altLang="zh-CN" sz="2000" kern="100" dirty="0">
                    <a:effectLst/>
                    <a:latin typeface="Calibri (正文)"/>
                    <a:ea typeface="等线" panose="02010600030101010101" pitchFamily="2" charset="-122"/>
                    <a:cs typeface="Times New Roman" panose="02020603050405020304" pitchFamily="18" charset="0"/>
                  </a:rPr>
                  <a:t>reflects the off-diagonal magnetic susceptibility</a:t>
                </a:r>
                <a:r>
                  <a:rPr lang="zh-CN" altLang="en-US" sz="2000" kern="100" dirty="0">
                    <a:effectLst/>
                    <a:latin typeface="Calibri (正文)"/>
                    <a:ea typeface="等线" panose="02010600030101010101" pitchFamily="2" charset="-122"/>
                    <a:cs typeface="Times New Roman" panose="02020603050405020304" pitchFamily="18" charset="0"/>
                  </a:rPr>
                  <a:t>；</a:t>
                </a:r>
                <a:endParaRPr lang="en-US" altLang="zh-CN" sz="2000" kern="100" dirty="0">
                  <a:effectLst/>
                  <a:latin typeface="Calibri (正文)"/>
                  <a:ea typeface="等线" panose="02010600030101010101" pitchFamily="2" charset="-122"/>
                  <a:cs typeface="Times New Roman" panose="02020603050405020304" pitchFamily="18" charset="0"/>
                </a:endParaRPr>
              </a:p>
              <a:p>
                <a:pPr marL="0" lvl="1">
                  <a:spcBef>
                    <a:spcPct val="20000"/>
                  </a:spcBef>
                  <a:buClr>
                    <a:schemeClr val="accent2"/>
                  </a:buClr>
                  <a:buSzPct val="70000"/>
                </a:pPr>
                <a:r>
                  <a:rPr lang="en-US" altLang="zh-CN" sz="2000" dirty="0">
                    <a:ea typeface="SimSun" pitchFamily="2" charset="-122"/>
                    <a:cs typeface="Arial" pitchFamily="34" charset="0"/>
                  </a:rPr>
                  <a:t>       -</a:t>
                </a:r>
                <a:r>
                  <a:rPr lang="en-US" altLang="zh-CN" sz="2000" kern="100" dirty="0">
                    <a:effectLst/>
                    <a:latin typeface="Calibri (正文)"/>
                    <a:ea typeface="等线" panose="02010600030101010101" pitchFamily="2" charset="-122"/>
                    <a:cs typeface="Times New Roman" panose="02020603050405020304" pitchFamily="18" charset="0"/>
                  </a:rPr>
                  <a:t> three transition:</a:t>
                </a:r>
                <a:r>
                  <a:rPr lang="zh-CN" altLang="en-US" sz="2000" kern="100" dirty="0">
                    <a:effectLst/>
                    <a:latin typeface="Calibri (正文)"/>
                    <a:ea typeface="等线" panose="02010600030101010101" pitchFamily="2" charset="-122"/>
                    <a:cs typeface="Times New Roman" panose="02020603050405020304" pitchFamily="18" charset="0"/>
                  </a:rPr>
                  <a:t> </a:t>
                </a:r>
                <a:r>
                  <a:rPr lang="en-US" altLang="zh-CN" sz="2000" kern="100" dirty="0">
                    <a:effectLst/>
                    <a:latin typeface="Calibri (正文)"/>
                    <a:ea typeface="等线" panose="02010600030101010101" pitchFamily="2" charset="-122"/>
                    <a:cs typeface="Times New Roman" panose="02020603050405020304" pitchFamily="18" charset="0"/>
                  </a:rPr>
                  <a:t>B</a:t>
                </a:r>
                <a:r>
                  <a:rPr lang="en-US" altLang="zh-CN" sz="2000" kern="100" baseline="-25000" dirty="0">
                    <a:effectLst/>
                    <a:latin typeface="Calibri (正文)"/>
                    <a:ea typeface="等线" panose="02010600030101010101" pitchFamily="2" charset="-122"/>
                    <a:cs typeface="Times New Roman" panose="02020603050405020304" pitchFamily="18" charset="0"/>
                  </a:rPr>
                  <a:t>C1 </a:t>
                </a:r>
                <a:r>
                  <a:rPr lang="en-US" altLang="zh-CN" sz="2000" kern="100" dirty="0">
                    <a:effectLst/>
                    <a:latin typeface="Calibri (正文)"/>
                    <a:ea typeface="等线" panose="02010600030101010101" pitchFamily="2" charset="-122"/>
                    <a:cs typeface="Times New Roman" panose="02020603050405020304" pitchFamily="18" charset="0"/>
                  </a:rPr>
                  <a:t>~ 6 T, B</a:t>
                </a:r>
                <a:r>
                  <a:rPr lang="en-US" altLang="zh-CN" sz="2000" kern="100" baseline="-25000" dirty="0">
                    <a:effectLst/>
                    <a:latin typeface="Calibri (正文)"/>
                    <a:ea typeface="等线" panose="02010600030101010101" pitchFamily="2" charset="-122"/>
                    <a:cs typeface="Times New Roman" panose="02020603050405020304" pitchFamily="18" charset="0"/>
                  </a:rPr>
                  <a:t>C2 </a:t>
                </a:r>
                <a:r>
                  <a:rPr lang="en-US" altLang="zh-CN" sz="2000" kern="100" dirty="0">
                    <a:effectLst/>
                    <a:latin typeface="Calibri (正文)"/>
                    <a:ea typeface="等线" panose="02010600030101010101" pitchFamily="2" charset="-122"/>
                    <a:cs typeface="Times New Roman" panose="02020603050405020304" pitchFamily="18" charset="0"/>
                  </a:rPr>
                  <a:t>~ 7.5 T and</a:t>
                </a:r>
                <a:r>
                  <a:rPr lang="en-US" altLang="zh-CN" sz="2000" kern="100" dirty="0">
                    <a:latin typeface="Calibri (正文)"/>
                    <a:ea typeface="等线" panose="02010600030101010101" pitchFamily="2" charset="-122"/>
                    <a:cs typeface="Times New Roman" panose="02020603050405020304" pitchFamily="18" charset="0"/>
                  </a:rPr>
                  <a:t> </a:t>
                </a:r>
                <a:r>
                  <a:rPr lang="en-US" altLang="zh-CN" sz="2000" kern="100" dirty="0">
                    <a:effectLst/>
                    <a:latin typeface="Calibri (正文)"/>
                    <a:ea typeface="等线" panose="02010600030101010101" pitchFamily="2" charset="-122"/>
                    <a:cs typeface="Times New Roman" panose="02020603050405020304" pitchFamily="18" charset="0"/>
                  </a:rPr>
                  <a:t>B</a:t>
                </a:r>
                <a:r>
                  <a:rPr lang="en-US" altLang="zh-CN" sz="2000" kern="100" baseline="-25000" dirty="0">
                    <a:effectLst/>
                    <a:latin typeface="Calibri (正文)"/>
                    <a:ea typeface="等线" panose="02010600030101010101" pitchFamily="2" charset="-122"/>
                    <a:cs typeface="Times New Roman" panose="02020603050405020304" pitchFamily="18" charset="0"/>
                  </a:rPr>
                  <a:t>C3</a:t>
                </a:r>
                <a:r>
                  <a:rPr lang="en-US" altLang="zh-CN" sz="2000" kern="100" dirty="0">
                    <a:effectLst/>
                    <a:latin typeface="Calibri (正文)"/>
                    <a:ea typeface="等线" panose="02010600030101010101" pitchFamily="2" charset="-122"/>
                    <a:cs typeface="Times New Roman" panose="02020603050405020304" pitchFamily="18" charset="0"/>
                  </a:rPr>
                  <a:t> ~ 10 T for B // </a:t>
                </a:r>
                <a:r>
                  <a:rPr lang="en-US" altLang="zh-CN" sz="2000" b="1" kern="100" dirty="0">
                    <a:effectLst/>
                    <a:latin typeface="Calibri (正文)"/>
                    <a:ea typeface="等线" panose="02010600030101010101" pitchFamily="2" charset="-122"/>
                    <a:cs typeface="Times New Roman" panose="02020603050405020304" pitchFamily="18" charset="0"/>
                  </a:rPr>
                  <a:t>a*</a:t>
                </a:r>
                <a:r>
                  <a:rPr lang="en-US" altLang="zh-CN" sz="2000" kern="100" dirty="0">
                    <a:effectLst/>
                    <a:latin typeface="Calibri (正文)"/>
                    <a:ea typeface="等线" panose="02010600030101010101" pitchFamily="2" charset="-122"/>
                    <a:cs typeface="Times New Roman" panose="02020603050405020304" pitchFamily="18" charset="0"/>
                  </a:rPr>
                  <a:t>. </a:t>
                </a:r>
              </a:p>
              <a:p>
                <a:pPr marL="0" lvl="1">
                  <a:spcBef>
                    <a:spcPct val="20000"/>
                  </a:spcBef>
                  <a:buClr>
                    <a:schemeClr val="accent2"/>
                  </a:buClr>
                  <a:buSzPct val="70000"/>
                </a:pPr>
                <a:r>
                  <a:rPr lang="en-US" altLang="zh-CN" sz="2000" kern="100" dirty="0">
                    <a:latin typeface="Calibri (正文)"/>
                    <a:ea typeface="等线" panose="02010600030101010101" pitchFamily="2" charset="-122"/>
                    <a:cs typeface="Times New Roman" panose="02020603050405020304" pitchFamily="18" charset="0"/>
                  </a:rPr>
                  <a:t>       - </a:t>
                </a:r>
                <a:r>
                  <a:rPr lang="en-US" altLang="zh-CN" sz="2000" kern="100" dirty="0">
                    <a:effectLst/>
                    <a:latin typeface="Calibri (正文)"/>
                    <a:ea typeface="等线" panose="02010600030101010101" pitchFamily="2" charset="-122"/>
                    <a:cs typeface="Times New Roman" panose="02020603050405020304" pitchFamily="18" charset="0"/>
                  </a:rPr>
                  <a:t>the region between B</a:t>
                </a:r>
                <a:r>
                  <a:rPr lang="en-US" altLang="zh-CN" sz="2000" kern="100" baseline="-25000" dirty="0">
                    <a:effectLst/>
                    <a:latin typeface="Calibri (正文)"/>
                    <a:ea typeface="等线" panose="02010600030101010101" pitchFamily="2" charset="-122"/>
                    <a:cs typeface="Times New Roman" panose="02020603050405020304" pitchFamily="18" charset="0"/>
                  </a:rPr>
                  <a:t>C2</a:t>
                </a:r>
                <a:r>
                  <a:rPr lang="en-US" altLang="zh-CN" sz="2000" kern="100" dirty="0">
                    <a:effectLst/>
                    <a:latin typeface="Calibri (正文)"/>
                    <a:ea typeface="等线" panose="02010600030101010101" pitchFamily="2" charset="-122"/>
                    <a:cs typeface="Times New Roman" panose="02020603050405020304" pitchFamily="18" charset="0"/>
                  </a:rPr>
                  <a:t> and B</a:t>
                </a:r>
                <a:r>
                  <a:rPr lang="en-US" altLang="zh-CN" sz="2000" kern="100" baseline="-25000" dirty="0">
                    <a:effectLst/>
                    <a:latin typeface="Calibri (正文)"/>
                    <a:ea typeface="等线" panose="02010600030101010101" pitchFamily="2" charset="-122"/>
                    <a:cs typeface="Times New Roman" panose="02020603050405020304" pitchFamily="18" charset="0"/>
                  </a:rPr>
                  <a:t>C3</a:t>
                </a:r>
                <a:r>
                  <a:rPr lang="en-US" altLang="zh-CN" sz="2000" kern="100" dirty="0">
                    <a:effectLst/>
                    <a:latin typeface="Calibri (正文)"/>
                    <a:ea typeface="等线" panose="02010600030101010101" pitchFamily="2" charset="-122"/>
                    <a:cs typeface="Times New Roman" panose="02020603050405020304" pitchFamily="18" charset="0"/>
                  </a:rPr>
                  <a:t> is a phase distinct from the trivial polarized phase. </a:t>
                </a:r>
                <a:endParaRPr lang="en-US" altLang="zh-CN" sz="2000" dirty="0">
                  <a:ea typeface="SimSun" pitchFamily="2" charset="-122"/>
                  <a:cs typeface="Arial" pitchFamily="34" charset="0"/>
                </a:endParaRPr>
              </a:p>
            </p:txBody>
          </p:sp>
        </mc:Choice>
        <mc:Fallback xmlns="">
          <p:sp>
            <p:nvSpPr>
              <p:cNvPr id="11" name="文本框 10">
                <a:extLst>
                  <a:ext uri="{FF2B5EF4-FFF2-40B4-BE49-F238E27FC236}">
                    <a16:creationId xmlns:a16="http://schemas.microsoft.com/office/drawing/2014/main" id="{6D3BCAA4-88AA-32F1-FE60-57FB2CAE75BF}"/>
                  </a:ext>
                </a:extLst>
              </p:cNvPr>
              <p:cNvSpPr txBox="1">
                <a:spLocks noRot="1" noChangeAspect="1" noMove="1" noResize="1" noEditPoints="1" noAdjustHandles="1" noChangeArrowheads="1" noChangeShapeType="1" noTextEdit="1"/>
              </p:cNvSpPr>
              <p:nvPr/>
            </p:nvSpPr>
            <p:spPr>
              <a:xfrm>
                <a:off x="36368" y="4897131"/>
                <a:ext cx="9144000" cy="1732269"/>
              </a:xfrm>
              <a:prstGeom prst="rect">
                <a:avLst/>
              </a:prstGeom>
              <a:blipFill>
                <a:blip r:embed="rId6"/>
                <a:stretch>
                  <a:fillRect l="-333" r="-1533" b="-4912"/>
                </a:stretch>
              </a:blipFill>
            </p:spPr>
            <p:txBody>
              <a:bodyPr/>
              <a:lstStyle/>
              <a:p>
                <a:r>
                  <a:rPr lang="zh-CN" altLang="en-US">
                    <a:noFill/>
                  </a:rPr>
                  <a:t> </a:t>
                </a:r>
              </a:p>
            </p:txBody>
          </p:sp>
        </mc:Fallback>
      </mc:AlternateContent>
      <p:grpSp>
        <p:nvGrpSpPr>
          <p:cNvPr id="18" name="组合 17">
            <a:extLst>
              <a:ext uri="{FF2B5EF4-FFF2-40B4-BE49-F238E27FC236}">
                <a16:creationId xmlns:a16="http://schemas.microsoft.com/office/drawing/2014/main" id="{51DF2C4C-B95D-55F3-B84D-FCB51D7ED400}"/>
              </a:ext>
            </a:extLst>
          </p:cNvPr>
          <p:cNvGrpSpPr/>
          <p:nvPr/>
        </p:nvGrpSpPr>
        <p:grpSpPr>
          <a:xfrm>
            <a:off x="3917368" y="2667000"/>
            <a:ext cx="2635832" cy="2275823"/>
            <a:chOff x="4289325" y="2598655"/>
            <a:chExt cx="2200929" cy="1900320"/>
          </a:xfrm>
        </p:grpSpPr>
        <p:grpSp>
          <p:nvGrpSpPr>
            <p:cNvPr id="12" name="组合 11">
              <a:extLst>
                <a:ext uri="{FF2B5EF4-FFF2-40B4-BE49-F238E27FC236}">
                  <a16:creationId xmlns:a16="http://schemas.microsoft.com/office/drawing/2014/main" id="{353D79A8-B3D5-6C53-3E25-B085AB36331D}"/>
                </a:ext>
              </a:extLst>
            </p:cNvPr>
            <p:cNvGrpSpPr/>
            <p:nvPr/>
          </p:nvGrpSpPr>
          <p:grpSpPr>
            <a:xfrm>
              <a:off x="4289325" y="2598655"/>
              <a:ext cx="2200929" cy="1900320"/>
              <a:chOff x="2491128" y="3906496"/>
              <a:chExt cx="2200929" cy="1900320"/>
            </a:xfrm>
          </p:grpSpPr>
          <p:pic>
            <p:nvPicPr>
              <p:cNvPr id="13" name="Picture 19">
                <a:extLst>
                  <a:ext uri="{FF2B5EF4-FFF2-40B4-BE49-F238E27FC236}">
                    <a16:creationId xmlns:a16="http://schemas.microsoft.com/office/drawing/2014/main" id="{49013C86-2E57-41D6-0D2F-BD3C04B32F50}"/>
                  </a:ext>
                </a:extLst>
              </p:cNvPr>
              <p:cNvPicPr>
                <a:picLocks noChangeAspect="1"/>
              </p:cNvPicPr>
              <p:nvPr/>
            </p:nvPicPr>
            <p:blipFill rotWithShape="1">
              <a:blip r:embed="rId7"/>
              <a:srcRect l="49181" r="261"/>
              <a:stretch/>
            </p:blipFill>
            <p:spPr>
              <a:xfrm>
                <a:off x="2491128" y="3906496"/>
                <a:ext cx="2133600" cy="1616480"/>
              </a:xfrm>
              <a:prstGeom prst="rect">
                <a:avLst/>
              </a:prstGeom>
            </p:spPr>
          </p:pic>
          <p:pic>
            <p:nvPicPr>
              <p:cNvPr id="15" name="Picture 18">
                <a:extLst>
                  <a:ext uri="{FF2B5EF4-FFF2-40B4-BE49-F238E27FC236}">
                    <a16:creationId xmlns:a16="http://schemas.microsoft.com/office/drawing/2014/main" id="{62B092CA-B855-7B05-8307-A7AA45EF92B3}"/>
                  </a:ext>
                </a:extLst>
              </p:cNvPr>
              <p:cNvPicPr>
                <a:picLocks noChangeAspect="1"/>
              </p:cNvPicPr>
              <p:nvPr/>
            </p:nvPicPr>
            <p:blipFill rotWithShape="1">
              <a:blip r:embed="rId8"/>
              <a:srcRect t="82268"/>
              <a:stretch/>
            </p:blipFill>
            <p:spPr>
              <a:xfrm>
                <a:off x="2558457" y="5479090"/>
                <a:ext cx="2133600" cy="327726"/>
              </a:xfrm>
              <a:prstGeom prst="rect">
                <a:avLst/>
              </a:prstGeom>
            </p:spPr>
          </p:pic>
        </p:grpSp>
        <p:sp>
          <p:nvSpPr>
            <p:cNvPr id="17" name="矩形 16">
              <a:extLst>
                <a:ext uri="{FF2B5EF4-FFF2-40B4-BE49-F238E27FC236}">
                  <a16:creationId xmlns:a16="http://schemas.microsoft.com/office/drawing/2014/main" id="{8F153B30-5CAE-6C6B-70CA-36E8407CF838}"/>
                </a:ext>
              </a:extLst>
            </p:cNvPr>
            <p:cNvSpPr/>
            <p:nvPr/>
          </p:nvSpPr>
          <p:spPr>
            <a:xfrm>
              <a:off x="4343401" y="4038600"/>
              <a:ext cx="228599" cy="17215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a:extLst>
              <a:ext uri="{FF2B5EF4-FFF2-40B4-BE49-F238E27FC236}">
                <a16:creationId xmlns:a16="http://schemas.microsoft.com/office/drawing/2014/main" id="{44E85886-8585-AC4E-1BEC-F1CDECD9D25E}"/>
              </a:ext>
            </a:extLst>
          </p:cNvPr>
          <p:cNvGrpSpPr/>
          <p:nvPr/>
        </p:nvGrpSpPr>
        <p:grpSpPr>
          <a:xfrm>
            <a:off x="3968574" y="790625"/>
            <a:ext cx="2555199" cy="1948287"/>
            <a:chOff x="4343400" y="983724"/>
            <a:chExt cx="2133601" cy="1626827"/>
          </a:xfrm>
        </p:grpSpPr>
        <p:pic>
          <p:nvPicPr>
            <p:cNvPr id="8" name="Picture 19">
              <a:extLst>
                <a:ext uri="{FF2B5EF4-FFF2-40B4-BE49-F238E27FC236}">
                  <a16:creationId xmlns:a16="http://schemas.microsoft.com/office/drawing/2014/main" id="{EB8D9777-FD45-F440-EAAE-6EDEE6D5821C}"/>
                </a:ext>
              </a:extLst>
            </p:cNvPr>
            <p:cNvPicPr>
              <a:picLocks noChangeAspect="1"/>
            </p:cNvPicPr>
            <p:nvPr/>
          </p:nvPicPr>
          <p:blipFill rotWithShape="1">
            <a:blip r:embed="rId7"/>
            <a:srcRect r="49442"/>
            <a:stretch/>
          </p:blipFill>
          <p:spPr>
            <a:xfrm>
              <a:off x="4343401" y="983724"/>
              <a:ext cx="2133600" cy="1616480"/>
            </a:xfrm>
            <a:prstGeom prst="rect">
              <a:avLst/>
            </a:prstGeom>
          </p:spPr>
        </p:pic>
        <p:sp>
          <p:nvSpPr>
            <p:cNvPr id="19" name="矩形 18">
              <a:extLst>
                <a:ext uri="{FF2B5EF4-FFF2-40B4-BE49-F238E27FC236}">
                  <a16:creationId xmlns:a16="http://schemas.microsoft.com/office/drawing/2014/main" id="{85DE0738-AA38-2EC3-DEB8-2066DC046177}"/>
                </a:ext>
              </a:extLst>
            </p:cNvPr>
            <p:cNvSpPr/>
            <p:nvPr/>
          </p:nvSpPr>
          <p:spPr>
            <a:xfrm>
              <a:off x="4343400" y="2438400"/>
              <a:ext cx="228599" cy="17215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4386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10" name="文本框 9">
            <a:extLst>
              <a:ext uri="{FF2B5EF4-FFF2-40B4-BE49-F238E27FC236}">
                <a16:creationId xmlns:a16="http://schemas.microsoft.com/office/drawing/2014/main" id="{50504FA6-48AF-B686-36ED-C0A2EBAF8D30}"/>
              </a:ext>
            </a:extLst>
          </p:cNvPr>
          <p:cNvSpPr txBox="1"/>
          <p:nvPr/>
        </p:nvSpPr>
        <p:spPr>
          <a:xfrm>
            <a:off x="15104" y="28444"/>
            <a:ext cx="9165264" cy="514628"/>
          </a:xfrm>
          <a:prstGeom prst="rect">
            <a:avLst/>
          </a:prstGeom>
          <a:noFill/>
        </p:spPr>
        <p:txBody>
          <a:bodyPr wrap="square" rtlCol="0">
            <a:spAutoFit/>
          </a:bodyPr>
          <a:lstStyle/>
          <a:p>
            <a:pPr marL="342900" indent="-342900" algn="ctr" eaLnBrk="0" fontAlgn="base" hangingPunct="0">
              <a:lnSpc>
                <a:spcPct val="85000"/>
              </a:lnSpc>
              <a:spcBef>
                <a:spcPct val="20000"/>
              </a:spcBef>
              <a:spcAft>
                <a:spcPct val="0"/>
              </a:spcAft>
              <a:defRPr/>
            </a:pPr>
            <a:r>
              <a:rPr lang="en-US" altLang="zh-CN" sz="3200" b="1" dirty="0">
                <a:solidFill>
                  <a:srgbClr val="008000"/>
                </a:solidFill>
                <a:cs typeface="Times New Roman" pitchFamily="18" charset="0"/>
              </a:rPr>
              <a:t>Temperature- and</a:t>
            </a:r>
            <a:r>
              <a:rPr lang="zh-CN" altLang="en-US" sz="3200" b="1" dirty="0">
                <a:solidFill>
                  <a:srgbClr val="008000"/>
                </a:solidFill>
                <a:cs typeface="Times New Roman" pitchFamily="18" charset="0"/>
              </a:rPr>
              <a:t> </a:t>
            </a:r>
            <a:r>
              <a:rPr lang="en-US" altLang="zh-CN" sz="3200" b="1" dirty="0">
                <a:solidFill>
                  <a:srgbClr val="008000"/>
                </a:solidFill>
                <a:cs typeface="Times New Roman" pitchFamily="18" charset="0"/>
              </a:rPr>
              <a:t>field-dependence</a:t>
            </a:r>
            <a:r>
              <a:rPr lang="zh-CN" altLang="en-US" sz="3200" b="1" dirty="0">
                <a:solidFill>
                  <a:srgbClr val="008000"/>
                </a:solidFill>
                <a:cs typeface="Times New Roman" pitchFamily="18" charset="0"/>
              </a:rPr>
              <a:t> </a:t>
            </a:r>
            <a:r>
              <a:rPr lang="en-US" altLang="zh-CN" sz="3200" b="1" dirty="0">
                <a:solidFill>
                  <a:srgbClr val="008000"/>
                </a:solidFill>
                <a:cs typeface="Times New Roman" pitchFamily="18" charset="0"/>
              </a:rPr>
              <a:t>of</a:t>
            </a:r>
            <a:r>
              <a:rPr lang="zh-CN" altLang="en-US" sz="3200" b="1" dirty="0">
                <a:solidFill>
                  <a:srgbClr val="008000"/>
                </a:solidFill>
                <a:cs typeface="Times New Roman" pitchFamily="18" charset="0"/>
              </a:rPr>
              <a:t> </a:t>
            </a:r>
            <a:r>
              <a:rPr lang="en-US" altLang="zh-CN" sz="3200" b="1" dirty="0">
                <a:solidFill>
                  <a:srgbClr val="008000"/>
                </a:solidFill>
                <a:cs typeface="Times New Roman" pitchFamily="18" charset="0"/>
              </a:rPr>
              <a:t>torque</a:t>
            </a:r>
            <a:endParaRPr lang="zh-CN" altLang="en-US" sz="3200" b="1" dirty="0">
              <a:solidFill>
                <a:srgbClr val="008000"/>
              </a:solidFill>
              <a:cs typeface="Times New Roman" pitchFamily="18" charset="0"/>
            </a:endParaRPr>
          </a:p>
        </p:txBody>
      </p:sp>
      <p:pic>
        <p:nvPicPr>
          <p:cNvPr id="11" name="图片 10">
            <a:extLst>
              <a:ext uri="{FF2B5EF4-FFF2-40B4-BE49-F238E27FC236}">
                <a16:creationId xmlns:a16="http://schemas.microsoft.com/office/drawing/2014/main" id="{D1FF124C-6D6A-4B92-2EEC-5F0E2151E14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723" b="38442"/>
          <a:stretch/>
        </p:blipFill>
        <p:spPr>
          <a:xfrm>
            <a:off x="76200" y="1085329"/>
            <a:ext cx="8911128" cy="3943871"/>
          </a:xfrm>
          <a:prstGeom prst="rect">
            <a:avLst/>
          </a:prstGeom>
        </p:spPr>
      </p:pic>
      <p:sp>
        <p:nvSpPr>
          <p:cNvPr id="12" name="文本框 11">
            <a:extLst>
              <a:ext uri="{FF2B5EF4-FFF2-40B4-BE49-F238E27FC236}">
                <a16:creationId xmlns:a16="http://schemas.microsoft.com/office/drawing/2014/main" id="{52B73D12-1516-271C-6F75-CB25797423BC}"/>
              </a:ext>
            </a:extLst>
          </p:cNvPr>
          <p:cNvSpPr txBox="1"/>
          <p:nvPr/>
        </p:nvSpPr>
        <p:spPr>
          <a:xfrm>
            <a:off x="104072" y="5334000"/>
            <a:ext cx="8987328" cy="1107996"/>
          </a:xfrm>
          <a:prstGeom prst="rect">
            <a:avLst/>
          </a:prstGeom>
          <a:noFill/>
          <a:ln w="25400">
            <a:solidFill>
              <a:srgbClr val="0000FF"/>
            </a:solidFill>
          </a:ln>
        </p:spPr>
        <p:txBody>
          <a:bodyPr wrap="square">
            <a:spAutoFit/>
          </a:bodyPr>
          <a:lstStyle/>
          <a:p>
            <a:pPr algn="just"/>
            <a:r>
              <a:rPr lang="en-US" altLang="zh-CN" sz="2200" dirty="0">
                <a:solidFill>
                  <a:srgbClr val="000000"/>
                </a:solidFill>
                <a:effectLst/>
                <a:latin typeface="Calibri (正文)"/>
                <a:ea typeface="等线" panose="02010600030101010101" pitchFamily="2" charset="-122"/>
              </a:rPr>
              <a:t>Between B</a:t>
            </a:r>
            <a:r>
              <a:rPr lang="en-US" altLang="zh-CN" sz="2200" baseline="-25000" dirty="0">
                <a:solidFill>
                  <a:srgbClr val="000000"/>
                </a:solidFill>
                <a:effectLst/>
                <a:latin typeface="Calibri (正文)"/>
                <a:ea typeface="等线" panose="02010600030101010101" pitchFamily="2" charset="-122"/>
              </a:rPr>
              <a:t>C2</a:t>
            </a:r>
            <a:r>
              <a:rPr lang="en-US" altLang="zh-CN" sz="2200" dirty="0">
                <a:solidFill>
                  <a:srgbClr val="000000"/>
                </a:solidFill>
                <a:effectLst/>
                <a:latin typeface="Calibri (正文)"/>
                <a:ea typeface="等线" panose="02010600030101010101" pitchFamily="2" charset="-122"/>
              </a:rPr>
              <a:t> and B</a:t>
            </a:r>
            <a:r>
              <a:rPr lang="en-US" altLang="zh-CN" sz="2200" baseline="-25000" dirty="0">
                <a:solidFill>
                  <a:srgbClr val="000000"/>
                </a:solidFill>
                <a:effectLst/>
                <a:latin typeface="Calibri (正文)"/>
                <a:ea typeface="等线" panose="02010600030101010101" pitchFamily="2" charset="-122"/>
              </a:rPr>
              <a:t>C3</a:t>
            </a:r>
            <a:r>
              <a:rPr lang="en-US" altLang="zh-CN" sz="2200" dirty="0">
                <a:solidFill>
                  <a:srgbClr val="000000"/>
                </a:solidFill>
                <a:effectLst/>
                <a:latin typeface="Calibri (正文)"/>
                <a:ea typeface="等线" panose="02010600030101010101" pitchFamily="2" charset="-122"/>
              </a:rPr>
              <a:t>, perfect 6-fold symmetry and the amplitude of the torque is larger than the polarized phase above B</a:t>
            </a:r>
            <a:r>
              <a:rPr lang="en-US" altLang="zh-CN" sz="2200" baseline="-25000" dirty="0">
                <a:solidFill>
                  <a:srgbClr val="000000"/>
                </a:solidFill>
                <a:effectLst/>
                <a:latin typeface="Calibri (正文)"/>
                <a:ea typeface="等线" panose="02010600030101010101" pitchFamily="2" charset="-122"/>
              </a:rPr>
              <a:t>C3</a:t>
            </a:r>
            <a:r>
              <a:rPr lang="en-US" altLang="zh-CN" sz="2200" dirty="0">
                <a:solidFill>
                  <a:srgbClr val="000000"/>
                </a:solidFill>
                <a:effectLst/>
                <a:latin typeface="Calibri (正文)"/>
                <a:ea typeface="等线" panose="02010600030101010101" pitchFamily="2" charset="-122"/>
              </a:rPr>
              <a:t>, indicating a disordered ground state with obvious quantum fluctuations </a:t>
            </a:r>
            <a:r>
              <a:rPr lang="en-US" altLang="zh-CN" sz="2200" dirty="0">
                <a:solidFill>
                  <a:srgbClr val="000000"/>
                </a:solidFill>
                <a:latin typeface="Calibri (正文)"/>
                <a:ea typeface="等线" panose="02010600030101010101" pitchFamily="2" charset="-122"/>
              </a:rPr>
              <a:t>;</a:t>
            </a:r>
            <a:endParaRPr lang="en-US" altLang="zh-CN" sz="2200" dirty="0">
              <a:solidFill>
                <a:srgbClr val="000000"/>
              </a:solidFill>
              <a:effectLst/>
              <a:latin typeface="Calibri (正文)"/>
              <a:ea typeface="宋体" panose="02010600030101010101" pitchFamily="2" charset="-122"/>
            </a:endParaRPr>
          </a:p>
        </p:txBody>
      </p:sp>
      <p:sp>
        <p:nvSpPr>
          <p:cNvPr id="13" name="灯片编号占位符 5">
            <a:extLst>
              <a:ext uri="{FF2B5EF4-FFF2-40B4-BE49-F238E27FC236}">
                <a16:creationId xmlns:a16="http://schemas.microsoft.com/office/drawing/2014/main" id="{386B7A8A-6528-5701-75F4-7AF96064CF14}"/>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111142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10" name="文本框 9">
            <a:extLst>
              <a:ext uri="{FF2B5EF4-FFF2-40B4-BE49-F238E27FC236}">
                <a16:creationId xmlns:a16="http://schemas.microsoft.com/office/drawing/2014/main" id="{50504FA6-48AF-B686-36ED-C0A2EBAF8D30}"/>
              </a:ext>
            </a:extLst>
          </p:cNvPr>
          <p:cNvSpPr txBox="1"/>
          <p:nvPr/>
        </p:nvSpPr>
        <p:spPr>
          <a:xfrm>
            <a:off x="15104" y="28444"/>
            <a:ext cx="9165264" cy="514628"/>
          </a:xfrm>
          <a:prstGeom prst="rect">
            <a:avLst/>
          </a:prstGeom>
          <a:noFill/>
        </p:spPr>
        <p:txBody>
          <a:bodyPr wrap="square" rtlCol="0">
            <a:spAutoFit/>
          </a:bodyPr>
          <a:lstStyle/>
          <a:p>
            <a:pPr marL="342900" indent="-342900" algn="ctr" eaLnBrk="0" fontAlgn="base" hangingPunct="0">
              <a:lnSpc>
                <a:spcPct val="85000"/>
              </a:lnSpc>
              <a:spcBef>
                <a:spcPct val="20000"/>
              </a:spcBef>
              <a:spcAft>
                <a:spcPct val="0"/>
              </a:spcAft>
              <a:defRPr/>
            </a:pPr>
            <a:r>
              <a:rPr lang="en-US" altLang="zh-CN" sz="3200" b="1" dirty="0">
                <a:solidFill>
                  <a:srgbClr val="008000"/>
                </a:solidFill>
                <a:latin typeface="+mn-lt"/>
                <a:ea typeface="+mn-ea"/>
                <a:cs typeface="Times New Roman" pitchFamily="18" charset="0"/>
              </a:rPr>
              <a:t>H vs T p</a:t>
            </a:r>
            <a:r>
              <a:rPr lang="en-US" altLang="zh-CN" sz="3200" b="1" dirty="0">
                <a:solidFill>
                  <a:srgbClr val="008000"/>
                </a:solidFill>
                <a:cs typeface="Times New Roman" pitchFamily="18" charset="0"/>
              </a:rPr>
              <a:t>hase diagram,</a:t>
            </a:r>
            <a:r>
              <a:rPr lang="zh-CN" altLang="en-US" sz="3200" b="1" dirty="0">
                <a:solidFill>
                  <a:srgbClr val="008000"/>
                </a:solidFill>
                <a:cs typeface="Times New Roman" pitchFamily="18" charset="0"/>
              </a:rPr>
              <a:t> </a:t>
            </a:r>
            <a:r>
              <a:rPr lang="en-US" altLang="zh-CN" sz="3200" b="1" dirty="0">
                <a:solidFill>
                  <a:srgbClr val="008000"/>
                </a:solidFill>
                <a:cs typeface="Times New Roman" pitchFamily="18" charset="0"/>
              </a:rPr>
              <a:t>B // a*-axis</a:t>
            </a:r>
            <a:endParaRPr lang="zh-CN" altLang="en-US" sz="3200" b="1" dirty="0">
              <a:solidFill>
                <a:srgbClr val="008000"/>
              </a:solidFill>
              <a:cs typeface="Times New Roman" pitchFamily="18" charset="0"/>
            </a:endParaRPr>
          </a:p>
        </p:txBody>
      </p:sp>
      <p:pic>
        <p:nvPicPr>
          <p:cNvPr id="2" name="图片 1">
            <a:extLst>
              <a:ext uri="{FF2B5EF4-FFF2-40B4-BE49-F238E27FC236}">
                <a16:creationId xmlns:a16="http://schemas.microsoft.com/office/drawing/2014/main" id="{A80FB51E-B544-4AAB-3714-12A2F7AE5845}"/>
              </a:ext>
            </a:extLst>
          </p:cNvPr>
          <p:cNvPicPr>
            <a:picLocks noChangeAspect="1"/>
          </p:cNvPicPr>
          <p:nvPr/>
        </p:nvPicPr>
        <p:blipFill>
          <a:blip r:embed="rId4"/>
          <a:stretch>
            <a:fillRect/>
          </a:stretch>
        </p:blipFill>
        <p:spPr>
          <a:xfrm>
            <a:off x="714968" y="2771433"/>
            <a:ext cx="4028005" cy="3134272"/>
          </a:xfrm>
          <a:prstGeom prst="rect">
            <a:avLst/>
          </a:prstGeom>
        </p:spPr>
      </p:pic>
      <p:sp>
        <p:nvSpPr>
          <p:cNvPr id="3" name="Rectangle 10">
            <a:extLst>
              <a:ext uri="{FF2B5EF4-FFF2-40B4-BE49-F238E27FC236}">
                <a16:creationId xmlns:a16="http://schemas.microsoft.com/office/drawing/2014/main" id="{2135E517-CBE3-421C-07FB-D67E305BBA44}"/>
              </a:ext>
            </a:extLst>
          </p:cNvPr>
          <p:cNvSpPr>
            <a:spLocks noChangeArrowheads="1"/>
          </p:cNvSpPr>
          <p:nvPr/>
        </p:nvSpPr>
        <p:spPr bwMode="auto">
          <a:xfrm>
            <a:off x="221267" y="859799"/>
            <a:ext cx="5782545" cy="1686429"/>
          </a:xfrm>
          <a:prstGeom prst="rect">
            <a:avLst/>
          </a:prstGeom>
          <a:noFill/>
          <a:ln w="9525">
            <a:noFill/>
            <a:miter lim="800000"/>
            <a:headEnd/>
            <a:tailEnd/>
          </a:ln>
          <a:effectLst/>
        </p:spPr>
        <p:txBody>
          <a:bodyPr/>
          <a:lstStyle/>
          <a:p>
            <a:pPr marL="692150" lvl="1" indent="-347663">
              <a:spcBef>
                <a:spcPct val="20000"/>
              </a:spcBef>
              <a:buClr>
                <a:schemeClr val="accent2"/>
              </a:buClr>
              <a:buSzPct val="70000"/>
              <a:buFont typeface="Wingdings" pitchFamily="2" charset="2"/>
              <a:buChar char="l"/>
            </a:pPr>
            <a:r>
              <a:rPr lang="en-US" altLang="zh-CN" sz="2800" dirty="0">
                <a:ea typeface="SimSun" pitchFamily="2" charset="-122"/>
                <a:cs typeface="Arial" pitchFamily="34" charset="0"/>
              </a:rPr>
              <a:t>Phases are complicated</a:t>
            </a:r>
          </a:p>
          <a:p>
            <a:pPr marL="344487" lvl="1">
              <a:spcBef>
                <a:spcPct val="20000"/>
              </a:spcBef>
              <a:buClr>
                <a:schemeClr val="accent2"/>
              </a:buClr>
              <a:buSzPct val="70000"/>
            </a:pPr>
            <a:r>
              <a:rPr lang="en-US" sz="2400" dirty="0">
                <a:ea typeface="SimSun" pitchFamily="2" charset="-122"/>
                <a:cs typeface="Arial" pitchFamily="34" charset="0"/>
              </a:rPr>
              <a:t>     1) QSL-like phase is observed</a:t>
            </a:r>
          </a:p>
          <a:p>
            <a:pPr marL="344487" lvl="1">
              <a:spcBef>
                <a:spcPct val="20000"/>
              </a:spcBef>
              <a:buClr>
                <a:schemeClr val="accent2"/>
              </a:buClr>
              <a:buSzPct val="70000"/>
            </a:pPr>
            <a:r>
              <a:rPr lang="en-US" sz="2400" dirty="0">
                <a:ea typeface="SimSun" pitchFamily="2" charset="-122"/>
                <a:cs typeface="Arial" pitchFamily="34" charset="0"/>
              </a:rPr>
              <a:t>     2) No plateau is observed, only spin flip</a:t>
            </a:r>
          </a:p>
          <a:p>
            <a:pPr marL="692150" lvl="1" indent="-347663">
              <a:spcBef>
                <a:spcPct val="20000"/>
              </a:spcBef>
              <a:buClr>
                <a:schemeClr val="accent2"/>
              </a:buClr>
              <a:buSzPct val="70000"/>
              <a:buFont typeface="Wingdings" pitchFamily="2" charset="2"/>
              <a:buChar char="l"/>
            </a:pPr>
            <a:endParaRPr lang="en-US" sz="2400" dirty="0">
              <a:latin typeface="+mj-lt"/>
              <a:cs typeface="Arial" pitchFamily="34" charset="0"/>
            </a:endParaRPr>
          </a:p>
        </p:txBody>
      </p:sp>
      <p:grpSp>
        <p:nvGrpSpPr>
          <p:cNvPr id="4" name="组合 3">
            <a:extLst>
              <a:ext uri="{FF2B5EF4-FFF2-40B4-BE49-F238E27FC236}">
                <a16:creationId xmlns:a16="http://schemas.microsoft.com/office/drawing/2014/main" id="{93C25E4B-3B5E-0D30-1196-9B939FC0D7DA}"/>
              </a:ext>
            </a:extLst>
          </p:cNvPr>
          <p:cNvGrpSpPr/>
          <p:nvPr/>
        </p:nvGrpSpPr>
        <p:grpSpPr>
          <a:xfrm>
            <a:off x="4836660" y="2924069"/>
            <a:ext cx="4002540" cy="2829000"/>
            <a:chOff x="5206434" y="2274746"/>
            <a:chExt cx="4002540" cy="2829000"/>
          </a:xfrm>
        </p:grpSpPr>
        <p:pic>
          <p:nvPicPr>
            <p:cNvPr id="5" name="Picture 2" descr="figure1">
              <a:extLst>
                <a:ext uri="{FF2B5EF4-FFF2-40B4-BE49-F238E27FC236}">
                  <a16:creationId xmlns:a16="http://schemas.microsoft.com/office/drawing/2014/main" id="{209FE506-6121-CB90-4865-0C987BA3DB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6434" y="2274746"/>
              <a:ext cx="4002540" cy="2483327"/>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a:extLst>
                <a:ext uri="{FF2B5EF4-FFF2-40B4-BE49-F238E27FC236}">
                  <a16:creationId xmlns:a16="http://schemas.microsoft.com/office/drawing/2014/main" id="{BFC367B5-68B4-BFC4-4FEA-92DE2539AE5B}"/>
                </a:ext>
              </a:extLst>
            </p:cNvPr>
            <p:cNvSpPr txBox="1"/>
            <p:nvPr/>
          </p:nvSpPr>
          <p:spPr>
            <a:xfrm>
              <a:off x="5412922" y="4795969"/>
              <a:ext cx="3589564" cy="307777"/>
            </a:xfrm>
            <a:prstGeom prst="rect">
              <a:avLst/>
            </a:prstGeom>
            <a:noFill/>
          </p:spPr>
          <p:txBody>
            <a:bodyPr wrap="square">
              <a:spAutoFit/>
            </a:bodyPr>
            <a:lstStyle/>
            <a:p>
              <a:r>
                <a:rPr lang="zh-CN" altLang="en-US" sz="1400" dirty="0">
                  <a:latin typeface="Arial" panose="020B0604020202020204" pitchFamily="34" charset="0"/>
                  <a:cs typeface="Arial" panose="020B0604020202020204" pitchFamily="34" charset="0"/>
                </a:rPr>
                <a:t>npj Quantum Materials </a:t>
              </a:r>
              <a:r>
                <a:rPr lang="zh-CN" altLang="en-US" sz="1400" b="1" dirty="0">
                  <a:latin typeface="Arial" panose="020B0604020202020204" pitchFamily="34" charset="0"/>
                  <a:cs typeface="Arial" panose="020B0604020202020204" pitchFamily="34" charset="0"/>
                </a:rPr>
                <a:t>3</a:t>
              </a:r>
              <a:r>
                <a:rPr lang="zh-CN" altLang="en-US" sz="1400" dirty="0">
                  <a:latin typeface="Arial" panose="020B0604020202020204" pitchFamily="34" charset="0"/>
                  <a:cs typeface="Arial" panose="020B0604020202020204" pitchFamily="34" charset="0"/>
                </a:rPr>
                <a:t>, 8 (2018)</a:t>
              </a:r>
            </a:p>
          </p:txBody>
        </p:sp>
      </p:grpSp>
      <p:pic>
        <p:nvPicPr>
          <p:cNvPr id="7" name="图片 6">
            <a:extLst>
              <a:ext uri="{FF2B5EF4-FFF2-40B4-BE49-F238E27FC236}">
                <a16:creationId xmlns:a16="http://schemas.microsoft.com/office/drawing/2014/main" id="{A141CF04-8E32-8AE8-FF0E-4789DA7F8545}"/>
              </a:ext>
            </a:extLst>
          </p:cNvPr>
          <p:cNvPicPr>
            <a:picLocks noChangeAspect="1"/>
          </p:cNvPicPr>
          <p:nvPr/>
        </p:nvPicPr>
        <p:blipFill>
          <a:blip r:embed="rId6"/>
          <a:stretch>
            <a:fillRect/>
          </a:stretch>
        </p:blipFill>
        <p:spPr>
          <a:xfrm>
            <a:off x="1149807" y="3447846"/>
            <a:ext cx="3571055" cy="3060904"/>
          </a:xfrm>
          <a:prstGeom prst="rect">
            <a:avLst/>
          </a:prstGeom>
        </p:spPr>
      </p:pic>
      <p:pic>
        <p:nvPicPr>
          <p:cNvPr id="8" name="Picture 8" descr="figure1">
            <a:extLst>
              <a:ext uri="{FF2B5EF4-FFF2-40B4-BE49-F238E27FC236}">
                <a16:creationId xmlns:a16="http://schemas.microsoft.com/office/drawing/2014/main" id="{AA78672A-9B89-BA42-61E6-C5B8F580CB9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33897"/>
          <a:stretch/>
        </p:blipFill>
        <p:spPr bwMode="auto">
          <a:xfrm>
            <a:off x="4828291" y="3127144"/>
            <a:ext cx="3570016" cy="3003765"/>
          </a:xfrm>
          <a:prstGeom prst="rect">
            <a:avLst/>
          </a:prstGeom>
          <a:noFill/>
          <a:extLst>
            <a:ext uri="{909E8E84-426E-40DD-AFC4-6F175D3DCCD1}">
              <a14:hiddenFill xmlns:a14="http://schemas.microsoft.com/office/drawing/2010/main">
                <a:solidFill>
                  <a:srgbClr val="FFFFFF"/>
                </a:solidFill>
              </a14:hiddenFill>
            </a:ext>
          </a:extLst>
        </p:spPr>
      </p:pic>
      <p:sp>
        <p:nvSpPr>
          <p:cNvPr id="9" name="灯片编号占位符 5">
            <a:extLst>
              <a:ext uri="{FF2B5EF4-FFF2-40B4-BE49-F238E27FC236}">
                <a16:creationId xmlns:a16="http://schemas.microsoft.com/office/drawing/2014/main" id="{4E2576F2-62E4-E3FD-4568-5FEFF4AFDEC6}"/>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1573078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2"/>
          <p:cNvSpPr txBox="1">
            <a:spLocks/>
          </p:cNvSpPr>
          <p:nvPr/>
        </p:nvSpPr>
        <p:spPr>
          <a:xfrm>
            <a:off x="76201" y="115888"/>
            <a:ext cx="8556171" cy="51437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eaLnBrk="0" fontAlgn="base" hangingPunct="0">
              <a:lnSpc>
                <a:spcPct val="85000"/>
              </a:lnSpc>
              <a:spcBef>
                <a:spcPct val="20000"/>
              </a:spcBef>
              <a:spcAft>
                <a:spcPct val="0"/>
              </a:spcAft>
              <a:defRPr/>
            </a:pPr>
            <a:r>
              <a:rPr lang="en-US" altLang="zh-CN" sz="3600" b="1" dirty="0">
                <a:solidFill>
                  <a:srgbClr val="008000"/>
                </a:solidFill>
                <a:latin typeface="+mn-lt"/>
                <a:ea typeface="+mn-ea"/>
                <a:cs typeface="Times New Roman" pitchFamily="18" charset="0"/>
              </a:rPr>
              <a:t>Spin-dynamics</a:t>
            </a:r>
            <a:endParaRPr lang="en-US" sz="3600" b="1" dirty="0">
              <a:solidFill>
                <a:srgbClr val="008000"/>
              </a:solidFill>
              <a:latin typeface="+mn-lt"/>
              <a:ea typeface="+mn-ea"/>
              <a:cs typeface="Times New Roman" pitchFamily="18" charset="0"/>
            </a:endParaRPr>
          </a:p>
        </p:txBody>
      </p:sp>
      <p:pic>
        <p:nvPicPr>
          <p:cNvPr id="8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16" name="灯片编号占位符 5">
            <a:extLst>
              <a:ext uri="{FF2B5EF4-FFF2-40B4-BE49-F238E27FC236}">
                <a16:creationId xmlns:a16="http://schemas.microsoft.com/office/drawing/2014/main" id="{BFBFFCE3-F0B5-499A-A86A-F38C8C103418}"/>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4" name="Rectangle 2">
            <a:extLst>
              <a:ext uri="{FF2B5EF4-FFF2-40B4-BE49-F238E27FC236}">
                <a16:creationId xmlns:a16="http://schemas.microsoft.com/office/drawing/2014/main" id="{EE6BC3D3-8C22-44AF-BB46-EFE1FF50E5F2}"/>
              </a:ext>
            </a:extLst>
          </p:cNvPr>
          <p:cNvSpPr>
            <a:spLocks noChangeArrowheads="1"/>
          </p:cNvSpPr>
          <p:nvPr/>
        </p:nvSpPr>
        <p:spPr bwMode="auto">
          <a:xfrm>
            <a:off x="6235700" y="221855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a:extLst>
              <a:ext uri="{FF2B5EF4-FFF2-40B4-BE49-F238E27FC236}">
                <a16:creationId xmlns:a16="http://schemas.microsoft.com/office/drawing/2014/main" id="{F21A613E-68E6-4355-894F-C5C7A15BFA1B}"/>
              </a:ext>
            </a:extLst>
          </p:cNvPr>
          <p:cNvGraphicFramePr>
            <a:graphicFrameLocks noChangeAspect="1"/>
          </p:cNvGraphicFramePr>
          <p:nvPr/>
        </p:nvGraphicFramePr>
        <p:xfrm>
          <a:off x="685800" y="5499824"/>
          <a:ext cx="7078830" cy="1291995"/>
        </p:xfrm>
        <a:graphic>
          <a:graphicData uri="http://schemas.openxmlformats.org/presentationml/2006/ole">
            <mc:AlternateContent xmlns:mc="http://schemas.openxmlformats.org/markup-compatibility/2006">
              <mc:Choice xmlns:v="urn:schemas-microsoft-com:vml" Requires="v">
                <p:oleObj r:id="rId4" imgW="4305300" imgH="787400" progId="Equation.DSMT4">
                  <p:embed/>
                </p:oleObj>
              </mc:Choice>
              <mc:Fallback>
                <p:oleObj r:id="rId4" imgW="4305300" imgH="787400" progId="Equation.DSMT4">
                  <p:embed/>
                  <p:pic>
                    <p:nvPicPr>
                      <p:cNvPr id="5" name="对象 4">
                        <a:extLst>
                          <a:ext uri="{FF2B5EF4-FFF2-40B4-BE49-F238E27FC236}">
                            <a16:creationId xmlns:a16="http://schemas.microsoft.com/office/drawing/2014/main" id="{F21A613E-68E6-4355-894F-C5C7A15BFA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5499824"/>
                        <a:ext cx="7078830" cy="1291995"/>
                      </a:xfrm>
                      <a:prstGeom prst="rect">
                        <a:avLst/>
                      </a:prstGeom>
                      <a:noFill/>
                    </p:spPr>
                  </p:pic>
                </p:oleObj>
              </mc:Fallback>
            </mc:AlternateContent>
          </a:graphicData>
        </a:graphic>
      </p:graphicFrame>
      <p:grpSp>
        <p:nvGrpSpPr>
          <p:cNvPr id="22" name="组合 21">
            <a:extLst>
              <a:ext uri="{FF2B5EF4-FFF2-40B4-BE49-F238E27FC236}">
                <a16:creationId xmlns:a16="http://schemas.microsoft.com/office/drawing/2014/main" id="{45B223D4-723C-4950-8601-BC1641CF27CE}"/>
              </a:ext>
            </a:extLst>
          </p:cNvPr>
          <p:cNvGrpSpPr/>
          <p:nvPr/>
        </p:nvGrpSpPr>
        <p:grpSpPr>
          <a:xfrm>
            <a:off x="1462722" y="814365"/>
            <a:ext cx="6218555" cy="4617872"/>
            <a:chOff x="1934844" y="769468"/>
            <a:chExt cx="6218555" cy="4617872"/>
          </a:xfrm>
        </p:grpSpPr>
        <p:pic>
          <p:nvPicPr>
            <p:cNvPr id="20" name="图片 19">
              <a:extLst>
                <a:ext uri="{FF2B5EF4-FFF2-40B4-BE49-F238E27FC236}">
                  <a16:creationId xmlns:a16="http://schemas.microsoft.com/office/drawing/2014/main" id="{37DB47DA-CB6C-422A-8302-C3F184572730}"/>
                </a:ext>
              </a:extLst>
            </p:cNvPr>
            <p:cNvPicPr/>
            <p:nvPr/>
          </p:nvPicPr>
          <p:blipFill rotWithShape="1">
            <a:blip r:embed="rId6" cstate="print">
              <a:extLst>
                <a:ext uri="{28A0092B-C50C-407E-A947-70E740481C1C}">
                  <a14:useLocalDpi xmlns:a14="http://schemas.microsoft.com/office/drawing/2010/main" val="0"/>
                </a:ext>
              </a:extLst>
            </a:blip>
            <a:srcRect b="1388"/>
            <a:stretch/>
          </p:blipFill>
          <p:spPr bwMode="auto">
            <a:xfrm>
              <a:off x="1934844" y="769468"/>
              <a:ext cx="6218555" cy="4617872"/>
            </a:xfrm>
            <a:prstGeom prst="rect">
              <a:avLst/>
            </a:prstGeom>
            <a:ln>
              <a:noFill/>
            </a:ln>
            <a:extLst>
              <a:ext uri="{53640926-AAD7-44D8-BBD7-CCE9431645EC}">
                <a14:shadowObscured xmlns:a14="http://schemas.microsoft.com/office/drawing/2010/main"/>
              </a:ext>
            </a:extLst>
          </p:spPr>
        </p:pic>
        <p:sp useBgFill="1">
          <p:nvSpPr>
            <p:cNvPr id="21" name="任意多边形: 形状 20">
              <a:extLst>
                <a:ext uri="{FF2B5EF4-FFF2-40B4-BE49-F238E27FC236}">
                  <a16:creationId xmlns:a16="http://schemas.microsoft.com/office/drawing/2014/main" id="{C15108E3-33C5-48D3-B8C9-858E32D2509F}"/>
                </a:ext>
              </a:extLst>
            </p:cNvPr>
            <p:cNvSpPr/>
            <p:nvPr/>
          </p:nvSpPr>
          <p:spPr>
            <a:xfrm>
              <a:off x="6040192" y="875763"/>
              <a:ext cx="1635616" cy="1056068"/>
            </a:xfrm>
            <a:custGeom>
              <a:avLst/>
              <a:gdLst>
                <a:gd name="connsiteX0" fmla="*/ 0 w 1635616"/>
                <a:gd name="connsiteY0" fmla="*/ 70834 h 1056068"/>
                <a:gd name="connsiteX1" fmla="*/ 64394 w 1635616"/>
                <a:gd name="connsiteY1" fmla="*/ 321972 h 1056068"/>
                <a:gd name="connsiteX2" fmla="*/ 412123 w 1635616"/>
                <a:gd name="connsiteY2" fmla="*/ 746975 h 1056068"/>
                <a:gd name="connsiteX3" fmla="*/ 830687 w 1635616"/>
                <a:gd name="connsiteY3" fmla="*/ 1056068 h 1056068"/>
                <a:gd name="connsiteX4" fmla="*/ 1584101 w 1635616"/>
                <a:gd name="connsiteY4" fmla="*/ 1043189 h 1056068"/>
                <a:gd name="connsiteX5" fmla="*/ 1635616 w 1635616"/>
                <a:gd name="connsiteY5" fmla="*/ 508716 h 1056068"/>
                <a:gd name="connsiteX6" fmla="*/ 1287887 w 1635616"/>
                <a:gd name="connsiteY6" fmla="*/ 45076 h 1056068"/>
                <a:gd name="connsiteX7" fmla="*/ 1217053 w 1635616"/>
                <a:gd name="connsiteY7" fmla="*/ 0 h 1056068"/>
                <a:gd name="connsiteX8" fmla="*/ 6439 w 1635616"/>
                <a:gd name="connsiteY8" fmla="*/ 0 h 1056068"/>
                <a:gd name="connsiteX9" fmla="*/ 0 w 1635616"/>
                <a:gd name="connsiteY9" fmla="*/ 70834 h 1056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5616" h="1056068">
                  <a:moveTo>
                    <a:pt x="0" y="70834"/>
                  </a:moveTo>
                  <a:lnTo>
                    <a:pt x="64394" y="321972"/>
                  </a:lnTo>
                  <a:lnTo>
                    <a:pt x="412123" y="746975"/>
                  </a:lnTo>
                  <a:lnTo>
                    <a:pt x="830687" y="1056068"/>
                  </a:lnTo>
                  <a:lnTo>
                    <a:pt x="1584101" y="1043189"/>
                  </a:lnTo>
                  <a:lnTo>
                    <a:pt x="1635616" y="508716"/>
                  </a:lnTo>
                  <a:lnTo>
                    <a:pt x="1287887" y="45076"/>
                  </a:lnTo>
                  <a:lnTo>
                    <a:pt x="1217053" y="0"/>
                  </a:lnTo>
                  <a:lnTo>
                    <a:pt x="6439" y="0"/>
                  </a:lnTo>
                  <a:lnTo>
                    <a:pt x="0" y="70834"/>
                  </a:lnTo>
                  <a:close/>
                </a:path>
              </a:pathLst>
            </a:cu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6650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16" name="灯片编号占位符 5">
            <a:extLst>
              <a:ext uri="{FF2B5EF4-FFF2-40B4-BE49-F238E27FC236}">
                <a16:creationId xmlns:a16="http://schemas.microsoft.com/office/drawing/2014/main" id="{BFBFFCE3-F0B5-499A-A86A-F38C8C103418}"/>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4" name="Rectangle 2">
            <a:extLst>
              <a:ext uri="{FF2B5EF4-FFF2-40B4-BE49-F238E27FC236}">
                <a16:creationId xmlns:a16="http://schemas.microsoft.com/office/drawing/2014/main" id="{EE6BC3D3-8C22-44AF-BB46-EFE1FF50E5F2}"/>
              </a:ext>
            </a:extLst>
          </p:cNvPr>
          <p:cNvSpPr>
            <a:spLocks noChangeArrowheads="1"/>
          </p:cNvSpPr>
          <p:nvPr/>
        </p:nvSpPr>
        <p:spPr bwMode="auto">
          <a:xfrm>
            <a:off x="6235700" y="221855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2" name="图片 1">
            <a:extLst>
              <a:ext uri="{FF2B5EF4-FFF2-40B4-BE49-F238E27FC236}">
                <a16:creationId xmlns:a16="http://schemas.microsoft.com/office/drawing/2014/main" id="{9A39FB16-0C6F-4F9A-B8E8-4028E57B62C8}"/>
              </a:ext>
            </a:extLst>
          </p:cNvPr>
          <p:cNvPicPr>
            <a:picLocks noChangeAspect="1"/>
          </p:cNvPicPr>
          <p:nvPr/>
        </p:nvPicPr>
        <p:blipFill>
          <a:blip r:embed="rId4"/>
          <a:stretch>
            <a:fillRect/>
          </a:stretch>
        </p:blipFill>
        <p:spPr>
          <a:xfrm>
            <a:off x="36368" y="1021466"/>
            <a:ext cx="8891256" cy="4998327"/>
          </a:xfrm>
          <a:prstGeom prst="rect">
            <a:avLst/>
          </a:prstGeom>
        </p:spPr>
      </p:pic>
      <p:sp>
        <p:nvSpPr>
          <p:cNvPr id="12" name="矩形 11">
            <a:extLst>
              <a:ext uri="{FF2B5EF4-FFF2-40B4-BE49-F238E27FC236}">
                <a16:creationId xmlns:a16="http://schemas.microsoft.com/office/drawing/2014/main" id="{14F7BEFF-3774-4C19-8C78-5CF4E9FC8AF1}"/>
              </a:ext>
            </a:extLst>
          </p:cNvPr>
          <p:cNvSpPr/>
          <p:nvPr/>
        </p:nvSpPr>
        <p:spPr>
          <a:xfrm>
            <a:off x="462261" y="6073042"/>
            <a:ext cx="8039470" cy="523220"/>
          </a:xfrm>
          <a:prstGeom prst="rect">
            <a:avLst/>
          </a:prstGeom>
        </p:spPr>
        <p:txBody>
          <a:bodyPr wrap="square">
            <a:spAutoFit/>
          </a:bodyPr>
          <a:lstStyle/>
          <a:p>
            <a:r>
              <a:rPr lang="en-US" altLang="zh-CN" sz="1400" dirty="0">
                <a:latin typeface="+mj-lt"/>
                <a:cs typeface="Arial" panose="020B0604020202020204" pitchFamily="34" charset="0"/>
              </a:rPr>
              <a:t>PRB 103, L180404 (2021); </a:t>
            </a:r>
            <a:r>
              <a:rPr lang="zh-CN" altLang="en-US" sz="1400" dirty="0">
                <a:latin typeface="+mj-lt"/>
                <a:cs typeface="Arial" panose="020B0604020202020204" pitchFamily="34" charset="0"/>
              </a:rPr>
              <a:t>P</a:t>
            </a:r>
            <a:r>
              <a:rPr lang="en-US" altLang="zh-CN" sz="1400" dirty="0">
                <a:latin typeface="+mj-lt"/>
                <a:cs typeface="Arial" panose="020B0604020202020204" pitchFamily="34" charset="0"/>
              </a:rPr>
              <a:t>R</a:t>
            </a:r>
            <a:r>
              <a:rPr lang="zh-CN" altLang="en-US" sz="1400" dirty="0">
                <a:latin typeface="+mj-lt"/>
                <a:cs typeface="Arial" panose="020B0604020202020204" pitchFamily="34" charset="0"/>
              </a:rPr>
              <a:t>B 102, 224429 (2020)</a:t>
            </a:r>
            <a:r>
              <a:rPr lang="en-US" altLang="zh-CN" sz="1400" dirty="0">
                <a:latin typeface="+mj-lt"/>
                <a:cs typeface="Arial" panose="020B0604020202020204" pitchFamily="34" charset="0"/>
              </a:rPr>
              <a:t>;</a:t>
            </a:r>
            <a:r>
              <a:rPr lang="zh-CN" altLang="en-US" sz="1400" dirty="0">
                <a:latin typeface="+mj-lt"/>
                <a:cs typeface="Arial" panose="020B0604020202020204" pitchFamily="34" charset="0"/>
              </a:rPr>
              <a:t> </a:t>
            </a:r>
            <a:r>
              <a:rPr lang="en-US" altLang="zh-CN" sz="1400" dirty="0">
                <a:latin typeface="+mj-lt"/>
                <a:cs typeface="Arial" panose="020B0604020202020204" pitchFamily="34" charset="0"/>
              </a:rPr>
              <a:t>JPCM</a:t>
            </a:r>
            <a:r>
              <a:rPr lang="zh-CN" altLang="en-US" sz="1400" dirty="0">
                <a:latin typeface="+mj-lt"/>
                <a:cs typeface="Arial" panose="020B0604020202020204" pitchFamily="34" charset="0"/>
              </a:rPr>
              <a:t> </a:t>
            </a:r>
            <a:r>
              <a:rPr lang="en-US" altLang="zh-CN" sz="1400" dirty="0">
                <a:latin typeface="+mj-lt"/>
                <a:cs typeface="Arial" panose="020B0604020202020204" pitchFamily="34" charset="0"/>
              </a:rPr>
              <a:t>34, 045802</a:t>
            </a:r>
            <a:r>
              <a:rPr lang="zh-CN" altLang="en-US" sz="1400" dirty="0">
                <a:latin typeface="+mj-lt"/>
                <a:cs typeface="Arial" panose="020B0604020202020204" pitchFamily="34" charset="0"/>
              </a:rPr>
              <a:t>(202</a:t>
            </a:r>
            <a:r>
              <a:rPr lang="en-US" altLang="zh-CN" sz="1400" dirty="0">
                <a:latin typeface="+mj-lt"/>
                <a:cs typeface="Arial" panose="020B0604020202020204" pitchFamily="34" charset="0"/>
              </a:rPr>
              <a:t>1</a:t>
            </a:r>
            <a:r>
              <a:rPr lang="zh-CN" altLang="en-US" sz="1400" dirty="0">
                <a:latin typeface="+mj-lt"/>
                <a:cs typeface="Arial" panose="020B0604020202020204" pitchFamily="34" charset="0"/>
              </a:rPr>
              <a:t>)</a:t>
            </a:r>
            <a:r>
              <a:rPr lang="en-US" altLang="zh-CN" sz="1400" dirty="0">
                <a:latin typeface="+mj-lt"/>
                <a:cs typeface="Arial" panose="020B0604020202020204" pitchFamily="34" charset="0"/>
              </a:rPr>
              <a:t>; PRL 129, 147202 (2022); </a:t>
            </a:r>
            <a:r>
              <a:rPr lang="fr-FR" altLang="zh-CN" sz="1400" dirty="0">
                <a:latin typeface="+mj-lt"/>
                <a:cs typeface="Arial" panose="020B0604020202020204" pitchFamily="34" charset="0"/>
              </a:rPr>
              <a:t>PRB 106, 014413 (2022).</a:t>
            </a:r>
            <a:endParaRPr lang="zh-CN" altLang="en-US" sz="1400" dirty="0">
              <a:latin typeface="+mj-lt"/>
              <a:cs typeface="Arial" panose="020B0604020202020204" pitchFamily="34" charset="0"/>
            </a:endParaRPr>
          </a:p>
        </p:txBody>
      </p:sp>
      <p:sp>
        <p:nvSpPr>
          <p:cNvPr id="8" name="Rectangle 2">
            <a:extLst>
              <a:ext uri="{FF2B5EF4-FFF2-40B4-BE49-F238E27FC236}">
                <a16:creationId xmlns:a16="http://schemas.microsoft.com/office/drawing/2014/main" id="{63F1687D-8C41-45E5-8613-47A0D959919A}"/>
              </a:ext>
            </a:extLst>
          </p:cNvPr>
          <p:cNvSpPr txBox="1">
            <a:spLocks/>
          </p:cNvSpPr>
          <p:nvPr/>
        </p:nvSpPr>
        <p:spPr>
          <a:xfrm>
            <a:off x="76201" y="115888"/>
            <a:ext cx="8556171" cy="51437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eaLnBrk="0" fontAlgn="base" hangingPunct="0">
              <a:lnSpc>
                <a:spcPct val="85000"/>
              </a:lnSpc>
              <a:spcBef>
                <a:spcPct val="20000"/>
              </a:spcBef>
              <a:spcAft>
                <a:spcPct val="0"/>
              </a:spcAft>
              <a:defRPr/>
            </a:pPr>
            <a:r>
              <a:rPr lang="en-US" altLang="zh-CN" sz="3600" b="1" dirty="0">
                <a:solidFill>
                  <a:srgbClr val="008000"/>
                </a:solidFill>
                <a:latin typeface="+mn-lt"/>
                <a:ea typeface="+mn-ea"/>
                <a:cs typeface="Times New Roman" pitchFamily="18" charset="0"/>
              </a:rPr>
              <a:t>Comparisons</a:t>
            </a:r>
            <a:endParaRPr lang="en-US" sz="3600" b="1" dirty="0">
              <a:solidFill>
                <a:srgbClr val="008000"/>
              </a:solidFill>
              <a:latin typeface="+mn-lt"/>
              <a:ea typeface="+mn-ea"/>
              <a:cs typeface="Times New Roman" pitchFamily="18" charset="0"/>
            </a:endParaRPr>
          </a:p>
        </p:txBody>
      </p:sp>
      <p:pic>
        <p:nvPicPr>
          <p:cNvPr id="3" name="图片 2">
            <a:extLst>
              <a:ext uri="{FF2B5EF4-FFF2-40B4-BE49-F238E27FC236}">
                <a16:creationId xmlns:a16="http://schemas.microsoft.com/office/drawing/2014/main" id="{650FDFBA-1246-3772-CEAB-DC67A8794A99}"/>
              </a:ext>
            </a:extLst>
          </p:cNvPr>
          <p:cNvPicPr>
            <a:picLocks noChangeAspect="1"/>
          </p:cNvPicPr>
          <p:nvPr/>
        </p:nvPicPr>
        <p:blipFill>
          <a:blip r:embed="rId5"/>
          <a:stretch>
            <a:fillRect/>
          </a:stretch>
        </p:blipFill>
        <p:spPr>
          <a:xfrm>
            <a:off x="3276600" y="2481197"/>
            <a:ext cx="4972416" cy="2292625"/>
          </a:xfrm>
          <a:prstGeom prst="rect">
            <a:avLst/>
          </a:prstGeom>
        </p:spPr>
      </p:pic>
      <p:sp>
        <p:nvSpPr>
          <p:cNvPr id="5" name="文本框 4">
            <a:extLst>
              <a:ext uri="{FF2B5EF4-FFF2-40B4-BE49-F238E27FC236}">
                <a16:creationId xmlns:a16="http://schemas.microsoft.com/office/drawing/2014/main" id="{E8E2FC1B-27B4-640D-70B4-27430578864F}"/>
              </a:ext>
            </a:extLst>
          </p:cNvPr>
          <p:cNvSpPr txBox="1"/>
          <p:nvPr/>
        </p:nvSpPr>
        <p:spPr>
          <a:xfrm>
            <a:off x="7944027" y="2461603"/>
            <a:ext cx="379895" cy="2425148"/>
          </a:xfrm>
          <a:prstGeom prst="rect">
            <a:avLst/>
          </a:prstGeom>
          <a:noFill/>
          <a:ln w="22225">
            <a:solidFill>
              <a:srgbClr val="FF0000"/>
            </a:solidFill>
            <a:prstDash val="dash"/>
          </a:ln>
        </p:spPr>
        <p:txBody>
          <a:bodyPr wrap="square" rtlCol="0">
            <a:spAutoFit/>
          </a:bodyPr>
          <a:lstStyle/>
          <a:p>
            <a:endParaRPr lang="zh-CN" altLang="en-US" dirty="0"/>
          </a:p>
        </p:txBody>
      </p:sp>
      <p:sp>
        <p:nvSpPr>
          <p:cNvPr id="6" name="文本框 5">
            <a:extLst>
              <a:ext uri="{FF2B5EF4-FFF2-40B4-BE49-F238E27FC236}">
                <a16:creationId xmlns:a16="http://schemas.microsoft.com/office/drawing/2014/main" id="{A5453790-459E-3F27-B670-EDADD3EE478A}"/>
              </a:ext>
            </a:extLst>
          </p:cNvPr>
          <p:cNvSpPr txBox="1"/>
          <p:nvPr/>
        </p:nvSpPr>
        <p:spPr>
          <a:xfrm>
            <a:off x="3074065" y="4827071"/>
            <a:ext cx="5540890" cy="707886"/>
          </a:xfrm>
          <a:prstGeom prst="rect">
            <a:avLst/>
          </a:prstGeom>
          <a:solidFill>
            <a:schemeClr val="bg1"/>
          </a:solidFill>
        </p:spPr>
        <p:txBody>
          <a:bodyPr wrap="square">
            <a:spAutoFit/>
          </a:bodyPr>
          <a:lstStyle/>
          <a:p>
            <a:r>
              <a:rPr lang="en-US" altLang="zh-CN" sz="2000" dirty="0">
                <a:cs typeface="Arial" panose="020B0604020202020204" pitchFamily="34" charset="0"/>
              </a:rPr>
              <a:t>Low-energy dynamics can be dictated by the J</a:t>
            </a:r>
            <a:r>
              <a:rPr lang="en-US" altLang="zh-CN" sz="2000" baseline="-25000" dirty="0">
                <a:cs typeface="Arial" panose="020B0604020202020204" pitchFamily="34" charset="0"/>
              </a:rPr>
              <a:t>3</a:t>
            </a:r>
            <a:r>
              <a:rPr lang="en-US" altLang="zh-CN" sz="2000" dirty="0">
                <a:cs typeface="Arial" panose="020B0604020202020204" pitchFamily="34" charset="0"/>
              </a:rPr>
              <a:t>-Δ model, indicating the J</a:t>
            </a:r>
            <a:r>
              <a:rPr lang="en-US" altLang="zh-CN" sz="2000" baseline="-25000" dirty="0">
                <a:cs typeface="Arial" panose="020B0604020202020204" pitchFamily="34" charset="0"/>
              </a:rPr>
              <a:t>3</a:t>
            </a:r>
            <a:r>
              <a:rPr lang="en-US" altLang="zh-CN" sz="2000" dirty="0">
                <a:cs typeface="Arial" panose="020B0604020202020204" pitchFamily="34" charset="0"/>
              </a:rPr>
              <a:t> is important.</a:t>
            </a:r>
            <a:endParaRPr lang="zh-CN" altLang="en-US" sz="2000" dirty="0">
              <a:cs typeface="Arial" panose="020B0604020202020204" pitchFamily="34" charset="0"/>
            </a:endParaRPr>
          </a:p>
        </p:txBody>
      </p:sp>
    </p:spTree>
    <p:extLst>
      <p:ext uri="{BB962C8B-B14F-4D97-AF65-F5344CB8AC3E}">
        <p14:creationId xmlns:p14="http://schemas.microsoft.com/office/powerpoint/2010/main" val="2357154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5">
            <a:extLst>
              <a:ext uri="{FF2B5EF4-FFF2-40B4-BE49-F238E27FC236}">
                <a16:creationId xmlns:a16="http://schemas.microsoft.com/office/drawing/2014/main" id="{D1F8F07E-2A7C-4476-ACF2-5144C437021C}"/>
              </a:ext>
            </a:extLst>
          </p:cNvPr>
          <p:cNvPicPr>
            <a:picLocks noChangeArrowheads="1"/>
          </p:cNvPicPr>
          <p:nvPr/>
        </p:nvPicPr>
        <p:blipFill>
          <a:blip r:embed="rId2" cstate="print"/>
          <a:srcRect/>
          <a:stretch>
            <a:fillRect/>
          </a:stretch>
        </p:blipFill>
        <p:spPr>
          <a:xfrm>
            <a:off x="36368" y="685800"/>
            <a:ext cx="9144000" cy="73025"/>
          </a:xfrm>
          <a:prstGeom prst="rect">
            <a:avLst/>
          </a:prstGeom>
          <a:ln>
            <a:noFill/>
          </a:ln>
        </p:spPr>
      </p:pic>
      <p:sp>
        <p:nvSpPr>
          <p:cNvPr id="3" name="灯片编号占位符 5">
            <a:extLst>
              <a:ext uri="{FF2B5EF4-FFF2-40B4-BE49-F238E27FC236}">
                <a16:creationId xmlns:a16="http://schemas.microsoft.com/office/drawing/2014/main" id="{B91B7673-313B-2E83-FB47-7CFBEADBE96B}"/>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4" name="文本框 3">
            <a:extLst>
              <a:ext uri="{FF2B5EF4-FFF2-40B4-BE49-F238E27FC236}">
                <a16:creationId xmlns:a16="http://schemas.microsoft.com/office/drawing/2014/main" id="{66151E02-4BAB-422F-CAB7-A314AB06C8DB}"/>
              </a:ext>
            </a:extLst>
          </p:cNvPr>
          <p:cNvSpPr txBox="1"/>
          <p:nvPr/>
        </p:nvSpPr>
        <p:spPr>
          <a:xfrm>
            <a:off x="15104" y="28444"/>
            <a:ext cx="9128896" cy="514628"/>
          </a:xfrm>
          <a:prstGeom prst="rect">
            <a:avLst/>
          </a:prstGeom>
          <a:noFill/>
        </p:spPr>
        <p:txBody>
          <a:bodyPr wrap="square" rtlCol="0">
            <a:spAutoFit/>
          </a:bodyPr>
          <a:lstStyle/>
          <a:p>
            <a:pPr marL="342900" indent="-342900" algn="ctr" eaLnBrk="0" fontAlgn="base" hangingPunct="0">
              <a:lnSpc>
                <a:spcPct val="85000"/>
              </a:lnSpc>
              <a:spcBef>
                <a:spcPct val="20000"/>
              </a:spcBef>
              <a:spcAft>
                <a:spcPct val="0"/>
              </a:spcAft>
              <a:defRPr/>
            </a:pPr>
            <a:r>
              <a:rPr lang="el-GR" altLang="zh-CN" sz="3200" b="1" dirty="0">
                <a:solidFill>
                  <a:srgbClr val="008000"/>
                </a:solidFill>
                <a:cs typeface="Times New Roman" pitchFamily="18" charset="0"/>
              </a:rPr>
              <a:t>μ</a:t>
            </a:r>
            <a:r>
              <a:rPr lang="en-US" altLang="zh-CN" sz="3200" b="1" dirty="0">
                <a:solidFill>
                  <a:srgbClr val="008000"/>
                </a:solidFill>
                <a:cs typeface="Times New Roman" pitchFamily="18" charset="0"/>
              </a:rPr>
              <a:t>SR by M20D at TRIUMF</a:t>
            </a:r>
            <a:endParaRPr lang="zh-CN" altLang="en-US" sz="3200" b="1" dirty="0">
              <a:solidFill>
                <a:srgbClr val="008000"/>
              </a:solidFill>
              <a:cs typeface="Times New Roman" pitchFamily="18" charset="0"/>
            </a:endParaRPr>
          </a:p>
        </p:txBody>
      </p:sp>
      <p:pic>
        <p:nvPicPr>
          <p:cNvPr id="5" name="图片 4">
            <a:extLst>
              <a:ext uri="{FF2B5EF4-FFF2-40B4-BE49-F238E27FC236}">
                <a16:creationId xmlns:a16="http://schemas.microsoft.com/office/drawing/2014/main" id="{AFC18651-F1AF-728D-5772-CEBAB1D5070B}"/>
              </a:ext>
            </a:extLst>
          </p:cNvPr>
          <p:cNvPicPr/>
          <p:nvPr/>
        </p:nvPicPr>
        <p:blipFill>
          <a:blip r:embed="rId3"/>
          <a:stretch>
            <a:fillRect/>
          </a:stretch>
        </p:blipFill>
        <p:spPr>
          <a:xfrm>
            <a:off x="96773" y="1025699"/>
            <a:ext cx="2875027" cy="2607518"/>
          </a:xfrm>
          <a:prstGeom prst="rect">
            <a:avLst/>
          </a:prstGeom>
        </p:spPr>
      </p:pic>
      <p:graphicFrame>
        <p:nvGraphicFramePr>
          <p:cNvPr id="10" name="对象 9">
            <a:extLst>
              <a:ext uri="{FF2B5EF4-FFF2-40B4-BE49-F238E27FC236}">
                <a16:creationId xmlns:a16="http://schemas.microsoft.com/office/drawing/2014/main" id="{725DEEC0-D915-2866-691F-6A0F5AE4997D}"/>
              </a:ext>
            </a:extLst>
          </p:cNvPr>
          <p:cNvGraphicFramePr>
            <a:graphicFrameLocks noChangeAspect="1"/>
          </p:cNvGraphicFramePr>
          <p:nvPr>
            <p:extLst>
              <p:ext uri="{D42A27DB-BD31-4B8C-83A1-F6EECF244321}">
                <p14:modId xmlns:p14="http://schemas.microsoft.com/office/powerpoint/2010/main" val="2175340075"/>
              </p:ext>
            </p:extLst>
          </p:nvPr>
        </p:nvGraphicFramePr>
        <p:xfrm>
          <a:off x="609600" y="4116577"/>
          <a:ext cx="7389639" cy="547381"/>
        </p:xfrm>
        <a:graphic>
          <a:graphicData uri="http://schemas.openxmlformats.org/presentationml/2006/ole">
            <mc:AlternateContent xmlns:mc="http://schemas.openxmlformats.org/markup-compatibility/2006">
              <mc:Choice xmlns:v="urn:schemas-microsoft-com:vml" Requires="v">
                <p:oleObj name="Equation" r:id="rId4" imgW="4114088" imgH="304896" progId="Equation.DSMT4">
                  <p:embed/>
                </p:oleObj>
              </mc:Choice>
              <mc:Fallback>
                <p:oleObj name="Equation" r:id="rId4" imgW="4114088" imgH="304896" progId="Equation.DSMT4">
                  <p:embed/>
                  <p:pic>
                    <p:nvPicPr>
                      <p:cNvPr id="5" name="对象 4">
                        <a:extLst>
                          <a:ext uri="{FF2B5EF4-FFF2-40B4-BE49-F238E27FC236}">
                            <a16:creationId xmlns:a16="http://schemas.microsoft.com/office/drawing/2014/main" id="{EE70F2CF-AE60-BB33-7FE7-586BA9A82973}"/>
                          </a:ext>
                        </a:extLst>
                      </p:cNvPr>
                      <p:cNvPicPr/>
                      <p:nvPr/>
                    </p:nvPicPr>
                    <p:blipFill>
                      <a:blip r:embed="rId5"/>
                      <a:stretch>
                        <a:fillRect/>
                      </a:stretch>
                    </p:blipFill>
                    <p:spPr>
                      <a:xfrm>
                        <a:off x="609600" y="4116577"/>
                        <a:ext cx="7389639" cy="547381"/>
                      </a:xfrm>
                      <a:prstGeom prst="rect">
                        <a:avLst/>
                      </a:prstGeom>
                    </p:spPr>
                  </p:pic>
                </p:oleObj>
              </mc:Fallback>
            </mc:AlternateContent>
          </a:graphicData>
        </a:graphic>
      </p:graphicFrame>
      <p:pic>
        <p:nvPicPr>
          <p:cNvPr id="11" name="图片 10">
            <a:extLst>
              <a:ext uri="{FF2B5EF4-FFF2-40B4-BE49-F238E27FC236}">
                <a16:creationId xmlns:a16="http://schemas.microsoft.com/office/drawing/2014/main" id="{531DD958-ED66-6CED-61C5-D4EBCEA23853}"/>
              </a:ext>
            </a:extLst>
          </p:cNvPr>
          <p:cNvPicPr/>
          <p:nvPr/>
        </p:nvPicPr>
        <p:blipFill>
          <a:blip r:embed="rId6"/>
          <a:stretch>
            <a:fillRect/>
          </a:stretch>
        </p:blipFill>
        <p:spPr>
          <a:xfrm>
            <a:off x="3276600" y="1048840"/>
            <a:ext cx="4867941" cy="2576858"/>
          </a:xfrm>
          <a:prstGeom prst="rect">
            <a:avLst/>
          </a:prstGeom>
        </p:spPr>
      </p:pic>
      <p:sp>
        <p:nvSpPr>
          <p:cNvPr id="13" name="Rectangle 10">
            <a:extLst>
              <a:ext uri="{FF2B5EF4-FFF2-40B4-BE49-F238E27FC236}">
                <a16:creationId xmlns:a16="http://schemas.microsoft.com/office/drawing/2014/main" id="{26DE3168-69C0-DA82-6072-F103A8789111}"/>
              </a:ext>
            </a:extLst>
          </p:cNvPr>
          <p:cNvSpPr>
            <a:spLocks noChangeArrowheads="1"/>
          </p:cNvSpPr>
          <p:nvPr/>
        </p:nvSpPr>
        <p:spPr bwMode="auto">
          <a:xfrm>
            <a:off x="-8709" y="4859196"/>
            <a:ext cx="8918200" cy="2092033"/>
          </a:xfrm>
          <a:prstGeom prst="rect">
            <a:avLst/>
          </a:prstGeom>
          <a:noFill/>
          <a:ln w="9525">
            <a:noFill/>
            <a:miter lim="800000"/>
            <a:headEnd/>
            <a:tailEnd/>
          </a:ln>
          <a:effectLst/>
        </p:spPr>
        <p:txBody>
          <a:bodyPr/>
          <a:lstStyle/>
          <a:p>
            <a:pPr marL="692150" lvl="1" indent="-347663">
              <a:spcBef>
                <a:spcPct val="20000"/>
              </a:spcBef>
              <a:buClr>
                <a:schemeClr val="accent2"/>
              </a:buClr>
              <a:buSzPct val="70000"/>
              <a:buFont typeface="Wingdings" pitchFamily="2" charset="2"/>
              <a:buChar char="l"/>
            </a:pPr>
            <a:r>
              <a:rPr lang="en-US" altLang="zh-CN" sz="2400" dirty="0">
                <a:solidFill>
                  <a:srgbClr val="000000"/>
                </a:solidFill>
                <a:effectLst/>
                <a:latin typeface="Calibri (正文)"/>
                <a:ea typeface="宋体" panose="02010600030101010101" pitchFamily="2" charset="-122"/>
              </a:rPr>
              <a:t>ZF-</a:t>
            </a:r>
            <a:r>
              <a:rPr lang="en-US" altLang="zh-CN" sz="2400" dirty="0" err="1">
                <a:solidFill>
                  <a:srgbClr val="000000"/>
                </a:solidFill>
                <a:effectLst/>
                <a:latin typeface="Calibri (正文)"/>
                <a:ea typeface="宋体" panose="02010600030101010101" pitchFamily="2" charset="-122"/>
              </a:rPr>
              <a:t>μSR</a:t>
            </a:r>
            <a:r>
              <a:rPr lang="en-US" altLang="zh-CN" sz="2400" dirty="0">
                <a:solidFill>
                  <a:srgbClr val="000000"/>
                </a:solidFill>
                <a:effectLst/>
                <a:latin typeface="Calibri (正文)"/>
                <a:ea typeface="宋体" panose="02010600030101010101" pitchFamily="2" charset="-122"/>
              </a:rPr>
              <a:t> : very fast depolarization and superimposed oscillations within 50 ns below </a:t>
            </a:r>
            <a:r>
              <a:rPr lang="en-US" altLang="zh-CN" sz="2400" i="1" dirty="0">
                <a:solidFill>
                  <a:srgbClr val="000000"/>
                </a:solidFill>
                <a:effectLst/>
                <a:latin typeface="Calibri (正文)"/>
                <a:ea typeface="宋体" panose="02010600030101010101" pitchFamily="2" charset="-122"/>
              </a:rPr>
              <a:t>T</a:t>
            </a:r>
            <a:r>
              <a:rPr lang="en-US" altLang="zh-CN" sz="2400" i="1" baseline="-25000" dirty="0">
                <a:solidFill>
                  <a:srgbClr val="000000"/>
                </a:solidFill>
                <a:effectLst/>
                <a:latin typeface="Calibri (正文)"/>
                <a:ea typeface="宋体" panose="02010600030101010101" pitchFamily="2" charset="-122"/>
              </a:rPr>
              <a:t>N</a:t>
            </a:r>
            <a:r>
              <a:rPr lang="en-US" altLang="zh-CN" sz="2400" i="1" dirty="0">
                <a:solidFill>
                  <a:srgbClr val="000000"/>
                </a:solidFill>
                <a:latin typeface="Calibri (正文)"/>
                <a:ea typeface="宋体" panose="02010600030101010101" pitchFamily="2" charset="-122"/>
              </a:rPr>
              <a:t>, </a:t>
            </a:r>
            <a:r>
              <a:rPr lang="en-US" altLang="zh-CN" sz="2400" dirty="0">
                <a:solidFill>
                  <a:srgbClr val="000000"/>
                </a:solidFill>
                <a:effectLst/>
                <a:latin typeface="Calibri (正文)"/>
                <a:ea typeface="宋体" panose="02010600030101010101" pitchFamily="2" charset="-122"/>
              </a:rPr>
              <a:t>strong quasistatic internal field;</a:t>
            </a:r>
          </a:p>
          <a:p>
            <a:pPr marL="692150" lvl="1" indent="-347663">
              <a:spcBef>
                <a:spcPct val="20000"/>
              </a:spcBef>
              <a:buClr>
                <a:schemeClr val="accent2"/>
              </a:buClr>
              <a:buSzPct val="70000"/>
              <a:buFont typeface="Wingdings" pitchFamily="2" charset="2"/>
              <a:buChar char="l"/>
            </a:pPr>
            <a:r>
              <a:rPr lang="en-US" altLang="zh-CN" sz="2400" i="1" dirty="0" err="1">
                <a:solidFill>
                  <a:srgbClr val="000000"/>
                </a:solidFill>
                <a:effectLst/>
                <a:latin typeface="Calibri (正文)"/>
                <a:ea typeface="宋体" panose="02010600030101010101" pitchFamily="2" charset="-122"/>
              </a:rPr>
              <a:t>λ</a:t>
            </a:r>
            <a:r>
              <a:rPr lang="en-US" altLang="zh-CN" sz="2400" i="1" baseline="-25000" dirty="0" err="1">
                <a:solidFill>
                  <a:srgbClr val="000000"/>
                </a:solidFill>
                <a:effectLst/>
                <a:latin typeface="Calibri (正文)"/>
                <a:ea typeface="宋体" panose="02010600030101010101" pitchFamily="2" charset="-122"/>
              </a:rPr>
              <a:t>T</a:t>
            </a:r>
            <a:r>
              <a:rPr lang="en-US" altLang="zh-CN" sz="2400" dirty="0">
                <a:solidFill>
                  <a:srgbClr val="000000"/>
                </a:solidFill>
                <a:effectLst/>
                <a:latin typeface="Calibri (正文)"/>
                <a:ea typeface="宋体" panose="02010600030101010101" pitchFamily="2" charset="-122"/>
              </a:rPr>
              <a:t> reflects the width of static magnetic field distribution. </a:t>
            </a:r>
          </a:p>
          <a:p>
            <a:pPr marL="692150" lvl="1" indent="-347663">
              <a:spcBef>
                <a:spcPct val="20000"/>
              </a:spcBef>
              <a:buClr>
                <a:schemeClr val="accent2"/>
              </a:buClr>
              <a:buSzPct val="70000"/>
              <a:buFont typeface="Wingdings" pitchFamily="2" charset="2"/>
              <a:buChar char="l"/>
            </a:pPr>
            <a:r>
              <a:rPr lang="en-US" altLang="zh-CN" sz="2400" dirty="0">
                <a:solidFill>
                  <a:srgbClr val="000000"/>
                </a:solidFill>
                <a:effectLst/>
                <a:latin typeface="Calibri (正文)"/>
                <a:ea typeface="宋体" panose="02010600030101010101" pitchFamily="2" charset="-122"/>
              </a:rPr>
              <a:t>T</a:t>
            </a:r>
            <a:r>
              <a:rPr lang="en-US" altLang="zh-CN" sz="2400" baseline="-25000" dirty="0">
                <a:solidFill>
                  <a:srgbClr val="000000"/>
                </a:solidFill>
                <a:effectLst/>
                <a:latin typeface="Calibri (正文)"/>
                <a:ea typeface="宋体" panose="02010600030101010101" pitchFamily="2" charset="-122"/>
              </a:rPr>
              <a:t>F</a:t>
            </a:r>
            <a:r>
              <a:rPr lang="en-US" altLang="zh-CN" sz="2400" dirty="0">
                <a:solidFill>
                  <a:srgbClr val="000000"/>
                </a:solidFill>
                <a:effectLst/>
                <a:latin typeface="Calibri (正文)"/>
                <a:ea typeface="宋体" panose="02010600030101010101" pitchFamily="2" charset="-122"/>
              </a:rPr>
              <a:t> and T</a:t>
            </a:r>
            <a:r>
              <a:rPr lang="en-US" altLang="zh-CN" sz="2400" dirty="0">
                <a:solidFill>
                  <a:srgbClr val="000000"/>
                </a:solidFill>
                <a:latin typeface="Calibri (正文)"/>
                <a:ea typeface="宋体" panose="02010600030101010101" pitchFamily="2" charset="-122"/>
              </a:rPr>
              <a:t>*  present anomalies</a:t>
            </a:r>
            <a:r>
              <a:rPr lang="en-US" altLang="zh-CN" sz="2400" dirty="0">
                <a:solidFill>
                  <a:srgbClr val="000000"/>
                </a:solidFill>
                <a:effectLst/>
                <a:latin typeface="Calibri (正文)"/>
                <a:ea typeface="宋体" panose="02010600030101010101" pitchFamily="2" charset="-122"/>
              </a:rPr>
              <a:t>.</a:t>
            </a:r>
            <a:endParaRPr lang="en-US" sz="2400" dirty="0">
              <a:latin typeface="+mj-lt"/>
              <a:cs typeface="Arial" pitchFamily="34" charset="0"/>
            </a:endParaRPr>
          </a:p>
        </p:txBody>
      </p:sp>
      <p:sp>
        <p:nvSpPr>
          <p:cNvPr id="15" name="文本框 14">
            <a:extLst>
              <a:ext uri="{FF2B5EF4-FFF2-40B4-BE49-F238E27FC236}">
                <a16:creationId xmlns:a16="http://schemas.microsoft.com/office/drawing/2014/main" id="{645196A0-84CD-E5C4-6ABD-CD860FF3CCB3}"/>
              </a:ext>
            </a:extLst>
          </p:cNvPr>
          <p:cNvSpPr txBox="1"/>
          <p:nvPr/>
        </p:nvSpPr>
        <p:spPr>
          <a:xfrm>
            <a:off x="4050074" y="1292423"/>
            <a:ext cx="750526" cy="307777"/>
          </a:xfrm>
          <a:prstGeom prst="rect">
            <a:avLst/>
          </a:prstGeom>
          <a:noFill/>
        </p:spPr>
        <p:txBody>
          <a:bodyPr wrap="none" rtlCol="0">
            <a:spAutoFit/>
          </a:bodyPr>
          <a:lstStyle/>
          <a:p>
            <a:r>
              <a:rPr lang="en-US" altLang="zh-CN" sz="1400" b="1" dirty="0"/>
              <a:t>LF=0.1T</a:t>
            </a:r>
            <a:endParaRPr lang="zh-CN" altLang="en-US" sz="1400" b="1" dirty="0"/>
          </a:p>
        </p:txBody>
      </p:sp>
    </p:spTree>
    <p:extLst>
      <p:ext uri="{BB962C8B-B14F-4D97-AF65-F5344CB8AC3E}">
        <p14:creationId xmlns:p14="http://schemas.microsoft.com/office/powerpoint/2010/main" val="3285309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5">
            <a:extLst>
              <a:ext uri="{FF2B5EF4-FFF2-40B4-BE49-F238E27FC236}">
                <a16:creationId xmlns:a16="http://schemas.microsoft.com/office/drawing/2014/main" id="{D1F8F07E-2A7C-4476-ACF2-5144C437021C}"/>
              </a:ext>
            </a:extLst>
          </p:cNvPr>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3" name="灯片编号占位符 5">
            <a:extLst>
              <a:ext uri="{FF2B5EF4-FFF2-40B4-BE49-F238E27FC236}">
                <a16:creationId xmlns:a16="http://schemas.microsoft.com/office/drawing/2014/main" id="{B91B7673-313B-2E83-FB47-7CFBEADBE96B}"/>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文本框 1">
            <a:extLst>
              <a:ext uri="{FF2B5EF4-FFF2-40B4-BE49-F238E27FC236}">
                <a16:creationId xmlns:a16="http://schemas.microsoft.com/office/drawing/2014/main" id="{5B00A114-0382-C0DD-D192-4C1384D720A7}"/>
              </a:ext>
            </a:extLst>
          </p:cNvPr>
          <p:cNvSpPr txBox="1"/>
          <p:nvPr/>
        </p:nvSpPr>
        <p:spPr>
          <a:xfrm>
            <a:off x="15104" y="28444"/>
            <a:ext cx="9052696" cy="514628"/>
          </a:xfrm>
          <a:prstGeom prst="rect">
            <a:avLst/>
          </a:prstGeom>
          <a:noFill/>
        </p:spPr>
        <p:txBody>
          <a:bodyPr wrap="square" rtlCol="0">
            <a:spAutoFit/>
          </a:bodyPr>
          <a:lstStyle/>
          <a:p>
            <a:pPr marL="342900" indent="-342900" algn="ctr" eaLnBrk="0" fontAlgn="base" hangingPunct="0">
              <a:lnSpc>
                <a:spcPct val="85000"/>
              </a:lnSpc>
              <a:spcBef>
                <a:spcPct val="20000"/>
              </a:spcBef>
              <a:spcAft>
                <a:spcPct val="0"/>
              </a:spcAft>
              <a:defRPr/>
            </a:pPr>
            <a:r>
              <a:rPr lang="el-GR" altLang="zh-CN" sz="3200" b="1" dirty="0">
                <a:solidFill>
                  <a:srgbClr val="008000"/>
                </a:solidFill>
                <a:cs typeface="Times New Roman" pitchFamily="18" charset="0"/>
              </a:rPr>
              <a:t>μ</a:t>
            </a:r>
            <a:r>
              <a:rPr lang="en-US" altLang="zh-CN" sz="3200" b="1" dirty="0">
                <a:solidFill>
                  <a:srgbClr val="008000"/>
                </a:solidFill>
                <a:cs typeface="Times New Roman" pitchFamily="18" charset="0"/>
              </a:rPr>
              <a:t>SR by GPS at PSI</a:t>
            </a:r>
            <a:endParaRPr lang="zh-CN" altLang="en-US" sz="3200" b="1" dirty="0">
              <a:solidFill>
                <a:srgbClr val="008000"/>
              </a:solidFill>
              <a:cs typeface="Times New Roman" pitchFamily="18" charset="0"/>
            </a:endParaRPr>
          </a:p>
        </p:txBody>
      </p:sp>
      <p:pic>
        <p:nvPicPr>
          <p:cNvPr id="4" name="图片 3">
            <a:extLst>
              <a:ext uri="{FF2B5EF4-FFF2-40B4-BE49-F238E27FC236}">
                <a16:creationId xmlns:a16="http://schemas.microsoft.com/office/drawing/2014/main" id="{02E437B5-DA95-EFB9-452E-E21E006ED0DB}"/>
              </a:ext>
            </a:extLst>
          </p:cNvPr>
          <p:cNvPicPr/>
          <p:nvPr/>
        </p:nvPicPr>
        <p:blipFill>
          <a:blip r:embed="rId4"/>
          <a:stretch>
            <a:fillRect/>
          </a:stretch>
        </p:blipFill>
        <p:spPr>
          <a:xfrm>
            <a:off x="164373" y="937298"/>
            <a:ext cx="5100177" cy="3028278"/>
          </a:xfrm>
          <a:prstGeom prst="rect">
            <a:avLst/>
          </a:prstGeom>
        </p:spPr>
      </p:pic>
      <p:pic>
        <p:nvPicPr>
          <p:cNvPr id="5" name="图片 4">
            <a:extLst>
              <a:ext uri="{FF2B5EF4-FFF2-40B4-BE49-F238E27FC236}">
                <a16:creationId xmlns:a16="http://schemas.microsoft.com/office/drawing/2014/main" id="{85F7A498-3D02-5F16-2C09-08CE779FE8FC}"/>
              </a:ext>
            </a:extLst>
          </p:cNvPr>
          <p:cNvPicPr>
            <a:picLocks noChangeAspect="1"/>
          </p:cNvPicPr>
          <p:nvPr/>
        </p:nvPicPr>
        <p:blipFill>
          <a:blip r:embed="rId5"/>
          <a:stretch>
            <a:fillRect/>
          </a:stretch>
        </p:blipFill>
        <p:spPr>
          <a:xfrm>
            <a:off x="5264550" y="968069"/>
            <a:ext cx="3847390" cy="3026857"/>
          </a:xfrm>
          <a:prstGeom prst="rect">
            <a:avLst/>
          </a:prstGeom>
        </p:spPr>
      </p:pic>
      <p:sp>
        <p:nvSpPr>
          <p:cNvPr id="6" name="文本框 5">
            <a:extLst>
              <a:ext uri="{FF2B5EF4-FFF2-40B4-BE49-F238E27FC236}">
                <a16:creationId xmlns:a16="http://schemas.microsoft.com/office/drawing/2014/main" id="{91F9A153-274C-B300-F8EB-D05C67B2ABF7}"/>
              </a:ext>
            </a:extLst>
          </p:cNvPr>
          <p:cNvSpPr txBox="1"/>
          <p:nvPr/>
        </p:nvSpPr>
        <p:spPr>
          <a:xfrm>
            <a:off x="6858000" y="4050281"/>
            <a:ext cx="2984450" cy="307777"/>
          </a:xfrm>
          <a:prstGeom prst="rect">
            <a:avLst/>
          </a:prstGeom>
          <a:noFill/>
        </p:spPr>
        <p:txBody>
          <a:bodyPr wrap="square">
            <a:spAutoFit/>
          </a:bodyPr>
          <a:lstStyle/>
          <a:p>
            <a:r>
              <a:rPr lang="en-US" altLang="zh-CN" sz="1400" dirty="0">
                <a:latin typeface="Arial" panose="020B0604020202020204" pitchFamily="34" charset="0"/>
                <a:cs typeface="Arial" panose="020B0604020202020204" pitchFamily="34" charset="0"/>
              </a:rPr>
              <a:t>arXiv:2307.16451v1 (2023) </a:t>
            </a:r>
            <a:endParaRPr lang="zh-CN" altLang="en-US" sz="1400" dirty="0">
              <a:latin typeface="Arial" panose="020B0604020202020204" pitchFamily="34" charset="0"/>
              <a:cs typeface="Arial" panose="020B0604020202020204" pitchFamily="34" charset="0"/>
            </a:endParaRPr>
          </a:p>
        </p:txBody>
      </p:sp>
      <p:sp>
        <p:nvSpPr>
          <p:cNvPr id="7" name="Rectangle 10">
            <a:extLst>
              <a:ext uri="{FF2B5EF4-FFF2-40B4-BE49-F238E27FC236}">
                <a16:creationId xmlns:a16="http://schemas.microsoft.com/office/drawing/2014/main" id="{5908B285-74E9-AC25-39ED-643C1F8F61B8}"/>
              </a:ext>
            </a:extLst>
          </p:cNvPr>
          <p:cNvSpPr>
            <a:spLocks noChangeArrowheads="1"/>
          </p:cNvSpPr>
          <p:nvPr/>
        </p:nvSpPr>
        <p:spPr bwMode="auto">
          <a:xfrm>
            <a:off x="-94050" y="4724400"/>
            <a:ext cx="9208167" cy="1320478"/>
          </a:xfrm>
          <a:prstGeom prst="rect">
            <a:avLst/>
          </a:prstGeom>
          <a:noFill/>
          <a:ln w="9525">
            <a:noFill/>
            <a:miter lim="800000"/>
            <a:headEnd/>
            <a:tailEnd/>
          </a:ln>
          <a:effectLst/>
        </p:spPr>
        <p:txBody>
          <a:bodyPr/>
          <a:lstStyle/>
          <a:p>
            <a:pPr marL="692150" lvl="1" indent="-347663">
              <a:spcBef>
                <a:spcPct val="20000"/>
              </a:spcBef>
              <a:buClr>
                <a:schemeClr val="accent2"/>
              </a:buClr>
              <a:buSzPct val="70000"/>
              <a:buFont typeface="Wingdings" pitchFamily="2" charset="2"/>
              <a:buChar char="l"/>
            </a:pPr>
            <a:r>
              <a:rPr lang="en-US" altLang="zh-CN" sz="2400" dirty="0" err="1">
                <a:solidFill>
                  <a:srgbClr val="000000"/>
                </a:solidFill>
                <a:latin typeface="Calibri (正文)"/>
                <a:ea typeface="宋体" panose="02010600030101010101" pitchFamily="2" charset="-122"/>
              </a:rPr>
              <a:t>V</a:t>
            </a:r>
            <a:r>
              <a:rPr lang="en-US" altLang="zh-CN" sz="2400" baseline="-25000" dirty="0" err="1">
                <a:solidFill>
                  <a:srgbClr val="000000"/>
                </a:solidFill>
                <a:latin typeface="Calibri (正文)"/>
                <a:ea typeface="宋体" panose="02010600030101010101" pitchFamily="2" charset="-122"/>
              </a:rPr>
              <a:t>mag</a:t>
            </a:r>
            <a:r>
              <a:rPr lang="en-US" altLang="zh-CN" sz="2400" dirty="0">
                <a:solidFill>
                  <a:srgbClr val="000000"/>
                </a:solidFill>
                <a:latin typeface="Calibri (正文)"/>
                <a:ea typeface="宋体" panose="02010600030101010101" pitchFamily="2" charset="-122"/>
              </a:rPr>
              <a:t>(0K) = 60 % suggests the bond-dependent anisotropic frustrations (</a:t>
            </a:r>
            <a:r>
              <a:rPr lang="en-US" altLang="zh-CN" sz="2400" dirty="0" err="1">
                <a:solidFill>
                  <a:srgbClr val="000000"/>
                </a:solidFill>
                <a:latin typeface="Calibri (正文)"/>
                <a:ea typeface="宋体" panose="02010600030101010101" pitchFamily="2" charset="-122"/>
              </a:rPr>
              <a:t>Kitaev</a:t>
            </a:r>
            <a:r>
              <a:rPr lang="en-US" altLang="zh-CN" sz="2400" dirty="0">
                <a:solidFill>
                  <a:srgbClr val="000000"/>
                </a:solidFill>
                <a:latin typeface="Calibri (正文)"/>
                <a:ea typeface="宋体" panose="02010600030101010101" pitchFamily="2" charset="-122"/>
              </a:rPr>
              <a:t> interactions) and quantum fluctuations</a:t>
            </a:r>
            <a:r>
              <a:rPr lang="zh-CN" altLang="en-US" sz="2400" dirty="0">
                <a:solidFill>
                  <a:srgbClr val="000000"/>
                </a:solidFill>
                <a:latin typeface="Calibri (正文)"/>
                <a:ea typeface="宋体" panose="02010600030101010101" pitchFamily="2" charset="-122"/>
              </a:rPr>
              <a:t>；</a:t>
            </a:r>
            <a:endParaRPr lang="en-US" altLang="zh-CN" sz="2400" dirty="0">
              <a:solidFill>
                <a:srgbClr val="000000"/>
              </a:solidFill>
              <a:latin typeface="Calibri (正文)"/>
              <a:ea typeface="宋体" panose="02010600030101010101" pitchFamily="2" charset="-122"/>
            </a:endParaRPr>
          </a:p>
          <a:p>
            <a:pPr marL="692150" lvl="1" indent="-347663">
              <a:spcBef>
                <a:spcPct val="20000"/>
              </a:spcBef>
              <a:buClr>
                <a:schemeClr val="accent2"/>
              </a:buClr>
              <a:buSzPct val="70000"/>
              <a:buFont typeface="Wingdings" pitchFamily="2" charset="2"/>
              <a:buChar char="l"/>
            </a:pPr>
            <a:r>
              <a:rPr lang="en-US" altLang="zh-CN" sz="2400" dirty="0">
                <a:solidFill>
                  <a:srgbClr val="000000"/>
                </a:solidFill>
                <a:latin typeface="Calibri (正文)"/>
                <a:ea typeface="宋体" panose="02010600030101010101" pitchFamily="2" charset="-122"/>
              </a:rPr>
              <a:t>Strong spin dynamics at low temperature. </a:t>
            </a:r>
          </a:p>
          <a:p>
            <a:pPr marL="692150" lvl="1" indent="-347663">
              <a:spcBef>
                <a:spcPct val="20000"/>
              </a:spcBef>
              <a:buClr>
                <a:schemeClr val="accent2"/>
              </a:buClr>
              <a:buSzPct val="70000"/>
              <a:buFont typeface="Wingdings" pitchFamily="2" charset="2"/>
              <a:buChar char="l"/>
            </a:pPr>
            <a:endParaRPr lang="en-US" sz="2400" dirty="0">
              <a:latin typeface="Calibri (正文)"/>
              <a:cs typeface="Arial" pitchFamily="34" charset="0"/>
            </a:endParaRPr>
          </a:p>
        </p:txBody>
      </p:sp>
    </p:spTree>
    <p:extLst>
      <p:ext uri="{BB962C8B-B14F-4D97-AF65-F5344CB8AC3E}">
        <p14:creationId xmlns:p14="http://schemas.microsoft.com/office/powerpoint/2010/main" val="1193187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5">
            <a:extLst>
              <a:ext uri="{FF2B5EF4-FFF2-40B4-BE49-F238E27FC236}">
                <a16:creationId xmlns:a16="http://schemas.microsoft.com/office/drawing/2014/main" id="{D1F8F07E-2A7C-4476-ACF2-5144C437021C}"/>
              </a:ext>
            </a:extLst>
          </p:cNvPr>
          <p:cNvPicPr>
            <a:picLocks noChangeArrowheads="1"/>
          </p:cNvPicPr>
          <p:nvPr/>
        </p:nvPicPr>
        <p:blipFill>
          <a:blip r:embed="rId2" cstate="print"/>
          <a:srcRect/>
          <a:stretch>
            <a:fillRect/>
          </a:stretch>
        </p:blipFill>
        <p:spPr>
          <a:xfrm>
            <a:off x="36368" y="685800"/>
            <a:ext cx="9144000" cy="73025"/>
          </a:xfrm>
          <a:prstGeom prst="rect">
            <a:avLst/>
          </a:prstGeom>
          <a:ln>
            <a:noFill/>
          </a:ln>
        </p:spPr>
      </p:pic>
      <p:sp>
        <p:nvSpPr>
          <p:cNvPr id="3" name="灯片编号占位符 5">
            <a:extLst>
              <a:ext uri="{FF2B5EF4-FFF2-40B4-BE49-F238E27FC236}">
                <a16:creationId xmlns:a16="http://schemas.microsoft.com/office/drawing/2014/main" id="{B91B7673-313B-2E83-FB47-7CFBEADBE96B}"/>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文本框 1">
            <a:extLst>
              <a:ext uri="{FF2B5EF4-FFF2-40B4-BE49-F238E27FC236}">
                <a16:creationId xmlns:a16="http://schemas.microsoft.com/office/drawing/2014/main" id="{88E8F065-12DC-52A8-4C5A-B934D81F1C01}"/>
              </a:ext>
            </a:extLst>
          </p:cNvPr>
          <p:cNvSpPr txBox="1"/>
          <p:nvPr/>
        </p:nvSpPr>
        <p:spPr>
          <a:xfrm>
            <a:off x="15104" y="28444"/>
            <a:ext cx="9128896" cy="514628"/>
          </a:xfrm>
          <a:prstGeom prst="rect">
            <a:avLst/>
          </a:prstGeom>
          <a:noFill/>
        </p:spPr>
        <p:txBody>
          <a:bodyPr wrap="square" rtlCol="0">
            <a:spAutoFit/>
          </a:bodyPr>
          <a:lstStyle/>
          <a:p>
            <a:pPr marL="342900" indent="-342900" algn="ctr" eaLnBrk="0" fontAlgn="base" hangingPunct="0">
              <a:lnSpc>
                <a:spcPct val="85000"/>
              </a:lnSpc>
              <a:spcBef>
                <a:spcPct val="20000"/>
              </a:spcBef>
              <a:spcAft>
                <a:spcPct val="0"/>
              </a:spcAft>
              <a:defRPr/>
            </a:pPr>
            <a:r>
              <a:rPr lang="en-US" altLang="zh-CN" sz="3200" b="1" dirty="0">
                <a:solidFill>
                  <a:srgbClr val="008000"/>
                </a:solidFill>
                <a:cs typeface="Times New Roman" pitchFamily="18" charset="0"/>
              </a:rPr>
              <a:t>Inelastic Neutron Scattering</a:t>
            </a:r>
            <a:endParaRPr lang="zh-CN" altLang="en-US" sz="3200" b="1" dirty="0">
              <a:solidFill>
                <a:srgbClr val="008000"/>
              </a:solidFill>
              <a:cs typeface="Times New Roman" pitchFamily="18" charset="0"/>
            </a:endParaRPr>
          </a:p>
        </p:txBody>
      </p:sp>
      <p:pic>
        <p:nvPicPr>
          <p:cNvPr id="4" name="图片 3">
            <a:extLst>
              <a:ext uri="{FF2B5EF4-FFF2-40B4-BE49-F238E27FC236}">
                <a16:creationId xmlns:a16="http://schemas.microsoft.com/office/drawing/2014/main" id="{A667ADF5-8CF0-1CE8-F815-9740386B603D}"/>
              </a:ext>
            </a:extLst>
          </p:cNvPr>
          <p:cNvPicPr/>
          <p:nvPr/>
        </p:nvPicPr>
        <p:blipFill rotWithShape="1">
          <a:blip r:embed="rId3" cstate="print">
            <a:extLst>
              <a:ext uri="{28A0092B-C50C-407E-A947-70E740481C1C}">
                <a14:useLocalDpi xmlns:a14="http://schemas.microsoft.com/office/drawing/2010/main" val="0"/>
              </a:ext>
            </a:extLst>
          </a:blip>
          <a:srcRect l="-1" t="2460" r="36372" b="19813"/>
          <a:stretch/>
        </p:blipFill>
        <p:spPr bwMode="auto">
          <a:xfrm>
            <a:off x="1777382" y="771682"/>
            <a:ext cx="5420456" cy="3467932"/>
          </a:xfrm>
          <a:prstGeom prst="rect">
            <a:avLst/>
          </a:prstGeom>
          <a:ln>
            <a:noFill/>
          </a:ln>
          <a:extLst>
            <a:ext uri="{53640926-AAD7-44D8-BBD7-CCE9431645EC}">
              <a14:shadowObscured xmlns:a14="http://schemas.microsoft.com/office/drawing/2010/main"/>
            </a:ext>
          </a:extLst>
        </p:spPr>
      </p:pic>
      <p:sp>
        <p:nvSpPr>
          <p:cNvPr id="5" name="文本框 4">
            <a:extLst>
              <a:ext uri="{FF2B5EF4-FFF2-40B4-BE49-F238E27FC236}">
                <a16:creationId xmlns:a16="http://schemas.microsoft.com/office/drawing/2014/main" id="{54031758-6A72-C257-1B65-3CE12B766718}"/>
              </a:ext>
            </a:extLst>
          </p:cNvPr>
          <p:cNvSpPr txBox="1"/>
          <p:nvPr/>
        </p:nvSpPr>
        <p:spPr>
          <a:xfrm>
            <a:off x="269943" y="4495800"/>
            <a:ext cx="3997257" cy="430887"/>
          </a:xfrm>
          <a:prstGeom prst="rect">
            <a:avLst/>
          </a:prstGeom>
          <a:noFill/>
        </p:spPr>
        <p:txBody>
          <a:bodyPr wrap="square">
            <a:spAutoFit/>
          </a:bodyPr>
          <a:lstStyle/>
          <a:p>
            <a:r>
              <a:rPr lang="en-US" altLang="zh-CN" sz="2200" dirty="0"/>
              <a:t>QSL mean-field </a:t>
            </a:r>
            <a:r>
              <a:rPr lang="zh-CN" altLang="en-US" sz="2200" dirty="0"/>
              <a:t>K-J</a:t>
            </a:r>
            <a:r>
              <a:rPr lang="zh-CN" altLang="en-US" sz="2200" baseline="-25000" dirty="0"/>
              <a:t>1</a:t>
            </a:r>
            <a:r>
              <a:rPr lang="zh-CN" altLang="en-US" sz="2200" dirty="0"/>
              <a:t>-Γ-Γ′-J</a:t>
            </a:r>
            <a:r>
              <a:rPr lang="zh-CN" altLang="en-US" sz="2200" baseline="-25000" dirty="0"/>
              <a:t>3</a:t>
            </a:r>
            <a:r>
              <a:rPr lang="zh-CN" altLang="en-US" sz="2200" dirty="0"/>
              <a:t> model</a:t>
            </a:r>
          </a:p>
        </p:txBody>
      </p:sp>
      <p:pic>
        <p:nvPicPr>
          <p:cNvPr id="6" name="图片 5">
            <a:extLst>
              <a:ext uri="{FF2B5EF4-FFF2-40B4-BE49-F238E27FC236}">
                <a16:creationId xmlns:a16="http://schemas.microsoft.com/office/drawing/2014/main" id="{4D775406-B496-5AF3-3149-678E4D5A8CD4}"/>
              </a:ext>
            </a:extLst>
          </p:cNvPr>
          <p:cNvPicPr>
            <a:picLocks noChangeAspect="1"/>
          </p:cNvPicPr>
          <p:nvPr/>
        </p:nvPicPr>
        <p:blipFill rotWithShape="1">
          <a:blip r:embed="rId4"/>
          <a:srcRect l="28798" t="29814" r="31628" b="54558"/>
          <a:stretch/>
        </p:blipFill>
        <p:spPr>
          <a:xfrm>
            <a:off x="457200" y="5014840"/>
            <a:ext cx="4338426" cy="1070768"/>
          </a:xfrm>
          <a:prstGeom prst="rect">
            <a:avLst/>
          </a:prstGeom>
        </p:spPr>
      </p:pic>
      <p:sp>
        <p:nvSpPr>
          <p:cNvPr id="7" name="文本框 6">
            <a:extLst>
              <a:ext uri="{FF2B5EF4-FFF2-40B4-BE49-F238E27FC236}">
                <a16:creationId xmlns:a16="http://schemas.microsoft.com/office/drawing/2014/main" id="{8FFA16A7-29DF-9448-EAD3-276E2E0196B2}"/>
              </a:ext>
            </a:extLst>
          </p:cNvPr>
          <p:cNvSpPr txBox="1"/>
          <p:nvPr/>
        </p:nvSpPr>
        <p:spPr>
          <a:xfrm>
            <a:off x="5057300" y="4423147"/>
            <a:ext cx="3983765" cy="769441"/>
          </a:xfrm>
          <a:prstGeom prst="rect">
            <a:avLst/>
          </a:prstGeom>
          <a:noFill/>
        </p:spPr>
        <p:txBody>
          <a:bodyPr wrap="square">
            <a:spAutoFit/>
          </a:bodyPr>
          <a:lstStyle/>
          <a:p>
            <a:r>
              <a:rPr lang="en-US" altLang="zh-CN" sz="2200" dirty="0"/>
              <a:t>B</a:t>
            </a:r>
            <a:r>
              <a:rPr lang="zh-CN" altLang="en-US" sz="2200" dirty="0"/>
              <a:t>ackground field to enforce the symmetry-breaking</a:t>
            </a:r>
          </a:p>
        </p:txBody>
      </p:sp>
      <p:pic>
        <p:nvPicPr>
          <p:cNvPr id="8" name="图片 7">
            <a:extLst>
              <a:ext uri="{FF2B5EF4-FFF2-40B4-BE49-F238E27FC236}">
                <a16:creationId xmlns:a16="http://schemas.microsoft.com/office/drawing/2014/main" id="{0D8A9481-BE52-3BD4-49FA-DE173B24733E}"/>
              </a:ext>
            </a:extLst>
          </p:cNvPr>
          <p:cNvPicPr>
            <a:picLocks noChangeAspect="1"/>
          </p:cNvPicPr>
          <p:nvPr/>
        </p:nvPicPr>
        <p:blipFill rotWithShape="1">
          <a:blip r:embed="rId5"/>
          <a:srcRect l="34031" t="41969" r="38527" b="52928"/>
          <a:stretch/>
        </p:blipFill>
        <p:spPr>
          <a:xfrm>
            <a:off x="4648200" y="5527213"/>
            <a:ext cx="4534328" cy="527019"/>
          </a:xfrm>
          <a:prstGeom prst="rect">
            <a:avLst/>
          </a:prstGeom>
        </p:spPr>
      </p:pic>
      <p:pic>
        <p:nvPicPr>
          <p:cNvPr id="10" name="图片 9">
            <a:extLst>
              <a:ext uri="{FF2B5EF4-FFF2-40B4-BE49-F238E27FC236}">
                <a16:creationId xmlns:a16="http://schemas.microsoft.com/office/drawing/2014/main" id="{D2216FC1-1D59-FDE7-5E62-01DE7CD4BB38}"/>
              </a:ext>
            </a:extLst>
          </p:cNvPr>
          <p:cNvPicPr>
            <a:picLocks noChangeAspect="1"/>
          </p:cNvPicPr>
          <p:nvPr/>
        </p:nvPicPr>
        <p:blipFill rotWithShape="1">
          <a:blip r:embed="rId5"/>
          <a:srcRect l="34031" t="54242" r="38527" b="41188"/>
          <a:stretch/>
        </p:blipFill>
        <p:spPr>
          <a:xfrm>
            <a:off x="1357318" y="6060763"/>
            <a:ext cx="6581764" cy="685055"/>
          </a:xfrm>
          <a:prstGeom prst="rect">
            <a:avLst/>
          </a:prstGeom>
        </p:spPr>
      </p:pic>
      <p:pic>
        <p:nvPicPr>
          <p:cNvPr id="11" name="图片 10">
            <a:extLst>
              <a:ext uri="{FF2B5EF4-FFF2-40B4-BE49-F238E27FC236}">
                <a16:creationId xmlns:a16="http://schemas.microsoft.com/office/drawing/2014/main" id="{84CCEF57-CBD3-4A9B-DCBB-1751E07E5F2A}"/>
              </a:ext>
            </a:extLst>
          </p:cNvPr>
          <p:cNvPicPr>
            <a:picLocks noChangeAspect="1"/>
          </p:cNvPicPr>
          <p:nvPr/>
        </p:nvPicPr>
        <p:blipFill rotWithShape="1">
          <a:blip r:embed="rId6"/>
          <a:srcRect l="25135" t="52928" r="28062" b="12884"/>
          <a:stretch/>
        </p:blipFill>
        <p:spPr>
          <a:xfrm>
            <a:off x="1777382" y="2976954"/>
            <a:ext cx="5056533" cy="2308583"/>
          </a:xfrm>
          <a:prstGeom prst="rect">
            <a:avLst/>
          </a:prstGeom>
        </p:spPr>
      </p:pic>
    </p:spTree>
    <p:extLst>
      <p:ext uri="{BB962C8B-B14F-4D97-AF65-F5344CB8AC3E}">
        <p14:creationId xmlns:p14="http://schemas.microsoft.com/office/powerpoint/2010/main" val="1800883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5">
            <a:extLst>
              <a:ext uri="{FF2B5EF4-FFF2-40B4-BE49-F238E27FC236}">
                <a16:creationId xmlns:a16="http://schemas.microsoft.com/office/drawing/2014/main" id="{D1F8F07E-2A7C-4476-ACF2-5144C437021C}"/>
              </a:ext>
            </a:extLst>
          </p:cNvPr>
          <p:cNvPicPr>
            <a:picLocks noChangeArrowheads="1"/>
          </p:cNvPicPr>
          <p:nvPr/>
        </p:nvPicPr>
        <p:blipFill>
          <a:blip r:embed="rId2" cstate="print"/>
          <a:srcRect/>
          <a:stretch>
            <a:fillRect/>
          </a:stretch>
        </p:blipFill>
        <p:spPr>
          <a:xfrm>
            <a:off x="36368" y="685800"/>
            <a:ext cx="9144000" cy="73025"/>
          </a:xfrm>
          <a:prstGeom prst="rect">
            <a:avLst/>
          </a:prstGeom>
          <a:ln>
            <a:noFill/>
          </a:ln>
        </p:spPr>
      </p:pic>
      <p:sp>
        <p:nvSpPr>
          <p:cNvPr id="3" name="灯片编号占位符 5">
            <a:extLst>
              <a:ext uri="{FF2B5EF4-FFF2-40B4-BE49-F238E27FC236}">
                <a16:creationId xmlns:a16="http://schemas.microsoft.com/office/drawing/2014/main" id="{B91B7673-313B-2E83-FB47-7CFBEADBE96B}"/>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文本框 1">
            <a:extLst>
              <a:ext uri="{FF2B5EF4-FFF2-40B4-BE49-F238E27FC236}">
                <a16:creationId xmlns:a16="http://schemas.microsoft.com/office/drawing/2014/main" id="{03CBA84F-81AE-9856-94E1-2E0D91190B17}"/>
              </a:ext>
            </a:extLst>
          </p:cNvPr>
          <p:cNvSpPr txBox="1"/>
          <p:nvPr/>
        </p:nvSpPr>
        <p:spPr>
          <a:xfrm>
            <a:off x="15104" y="28444"/>
            <a:ext cx="9128896" cy="514628"/>
          </a:xfrm>
          <a:prstGeom prst="rect">
            <a:avLst/>
          </a:prstGeom>
          <a:noFill/>
        </p:spPr>
        <p:txBody>
          <a:bodyPr wrap="square" rtlCol="0">
            <a:spAutoFit/>
          </a:bodyPr>
          <a:lstStyle/>
          <a:p>
            <a:pPr marL="342900" indent="-342900" algn="ctr" eaLnBrk="0" fontAlgn="base" hangingPunct="0">
              <a:lnSpc>
                <a:spcPct val="85000"/>
              </a:lnSpc>
              <a:spcBef>
                <a:spcPct val="20000"/>
              </a:spcBef>
              <a:spcAft>
                <a:spcPct val="0"/>
              </a:spcAft>
              <a:defRPr/>
            </a:pPr>
            <a:r>
              <a:rPr lang="en-US" altLang="zh-CN" sz="3200" b="1" dirty="0">
                <a:solidFill>
                  <a:srgbClr val="008000"/>
                </a:solidFill>
                <a:cs typeface="Times New Roman" pitchFamily="18" charset="0"/>
              </a:rPr>
              <a:t>Inelastic Neutron Scattering</a:t>
            </a:r>
            <a:endParaRPr lang="zh-CN" altLang="en-US" sz="3200" b="1" dirty="0">
              <a:solidFill>
                <a:srgbClr val="008000"/>
              </a:solidFill>
              <a:cs typeface="Times New Roman" pitchFamily="18" charset="0"/>
            </a:endParaRPr>
          </a:p>
        </p:txBody>
      </p:sp>
      <p:pic>
        <p:nvPicPr>
          <p:cNvPr id="4" name="图片 3">
            <a:extLst>
              <a:ext uri="{FF2B5EF4-FFF2-40B4-BE49-F238E27FC236}">
                <a16:creationId xmlns:a16="http://schemas.microsoft.com/office/drawing/2014/main" id="{31E87860-B3FD-EB6A-A305-090943F9BECB}"/>
              </a:ext>
            </a:extLst>
          </p:cNvPr>
          <p:cNvPicPr/>
          <p:nvPr/>
        </p:nvPicPr>
        <p:blipFill rotWithShape="1">
          <a:blip r:embed="rId3" cstate="print">
            <a:extLst>
              <a:ext uri="{28A0092B-C50C-407E-A947-70E740481C1C}">
                <a14:useLocalDpi xmlns:a14="http://schemas.microsoft.com/office/drawing/2010/main" val="0"/>
              </a:ext>
            </a:extLst>
          </a:blip>
          <a:srcRect t="2460" b="19813"/>
          <a:stretch/>
        </p:blipFill>
        <p:spPr bwMode="auto">
          <a:xfrm>
            <a:off x="49939" y="1049656"/>
            <a:ext cx="9032746" cy="3677103"/>
          </a:xfrm>
          <a:prstGeom prst="rect">
            <a:avLst/>
          </a:prstGeom>
          <a:ln>
            <a:noFill/>
          </a:ln>
          <a:extLst>
            <a:ext uri="{53640926-AAD7-44D8-BBD7-CCE9431645EC}">
              <a14:shadowObscured xmlns:a14="http://schemas.microsoft.com/office/drawing/2010/main"/>
            </a:ext>
          </a:extLst>
        </p:spPr>
      </p:pic>
      <p:sp>
        <p:nvSpPr>
          <p:cNvPr id="5" name="文本框 4">
            <a:extLst>
              <a:ext uri="{FF2B5EF4-FFF2-40B4-BE49-F238E27FC236}">
                <a16:creationId xmlns:a16="http://schemas.microsoft.com/office/drawing/2014/main" id="{8F672592-E4B7-7952-4617-665A1465ED4E}"/>
              </a:ext>
            </a:extLst>
          </p:cNvPr>
          <p:cNvSpPr txBox="1"/>
          <p:nvPr/>
        </p:nvSpPr>
        <p:spPr>
          <a:xfrm>
            <a:off x="228600" y="5015413"/>
            <a:ext cx="8305801" cy="1569660"/>
          </a:xfrm>
          <a:prstGeom prst="rect">
            <a:avLst/>
          </a:prstGeom>
          <a:noFill/>
        </p:spPr>
        <p:txBody>
          <a:bodyPr wrap="square">
            <a:spAutoFit/>
          </a:bodyPr>
          <a:lstStyle/>
          <a:p>
            <a:r>
              <a:rPr lang="en-US" altLang="zh-CN" sz="2400" i="1" dirty="0">
                <a:effectLst/>
                <a:latin typeface="Calibri (正文)"/>
                <a:ea typeface="宋体" panose="02010600030101010101" pitchFamily="2" charset="-122"/>
              </a:rPr>
              <a:t>J</a:t>
            </a:r>
            <a:r>
              <a:rPr lang="en-US" altLang="zh-CN" sz="2400" baseline="-25000" dirty="0">
                <a:effectLst/>
                <a:latin typeface="Calibri (正文)"/>
                <a:ea typeface="宋体" panose="02010600030101010101" pitchFamily="2" charset="-122"/>
              </a:rPr>
              <a:t>1</a:t>
            </a:r>
            <a:r>
              <a:rPr lang="en-US" altLang="zh-CN" sz="2400" dirty="0">
                <a:effectLst/>
                <a:latin typeface="Calibri (正文)"/>
                <a:ea typeface="宋体" panose="02010600030101010101" pitchFamily="2" charset="-122"/>
              </a:rPr>
              <a:t> = −1.54 </a:t>
            </a:r>
            <a:r>
              <a:rPr lang="en-US" altLang="zh-CN" sz="2400" dirty="0" err="1">
                <a:effectLst/>
                <a:latin typeface="Calibri (正文)"/>
                <a:ea typeface="宋体" panose="02010600030101010101" pitchFamily="2" charset="-122"/>
              </a:rPr>
              <a:t>meV</a:t>
            </a:r>
            <a:r>
              <a:rPr lang="en-US" altLang="zh-CN" sz="2400" dirty="0">
                <a:effectLst/>
                <a:latin typeface="Calibri (正文)"/>
                <a:ea typeface="宋体" panose="02010600030101010101" pitchFamily="2" charset="-122"/>
              </a:rPr>
              <a:t>, </a:t>
            </a:r>
            <a:r>
              <a:rPr lang="en-US" altLang="zh-CN" sz="2400" i="1" dirty="0">
                <a:effectLst/>
                <a:latin typeface="Calibri (正文)"/>
                <a:ea typeface="宋体" panose="02010600030101010101" pitchFamily="2" charset="-122"/>
              </a:rPr>
              <a:t>J</a:t>
            </a:r>
            <a:r>
              <a:rPr lang="en-US" altLang="zh-CN" sz="2400" baseline="-25000" dirty="0">
                <a:effectLst/>
                <a:latin typeface="Calibri (正文)"/>
                <a:ea typeface="宋体" panose="02010600030101010101" pitchFamily="2" charset="-122"/>
              </a:rPr>
              <a:t>3</a:t>
            </a:r>
            <a:r>
              <a:rPr lang="en-US" altLang="zh-CN" sz="2400" dirty="0">
                <a:effectLst/>
                <a:latin typeface="Calibri (正文)"/>
                <a:ea typeface="宋体" panose="02010600030101010101" pitchFamily="2" charset="-122"/>
              </a:rPr>
              <a:t> = 1.32 </a:t>
            </a:r>
            <a:r>
              <a:rPr lang="en-US" altLang="zh-CN" sz="2400" dirty="0" err="1">
                <a:effectLst/>
                <a:latin typeface="Calibri (正文)"/>
                <a:ea typeface="宋体" panose="02010600030101010101" pitchFamily="2" charset="-122"/>
              </a:rPr>
              <a:t>meV</a:t>
            </a:r>
            <a:r>
              <a:rPr lang="en-US" altLang="zh-CN" sz="2400" dirty="0">
                <a:effectLst/>
                <a:latin typeface="Calibri (正文)"/>
                <a:ea typeface="宋体" panose="02010600030101010101" pitchFamily="2" charset="-122"/>
              </a:rPr>
              <a:t>, </a:t>
            </a:r>
            <a:r>
              <a:rPr lang="en-US" altLang="zh-CN" sz="2400" i="1" dirty="0">
                <a:effectLst/>
                <a:latin typeface="Calibri (正文)"/>
                <a:ea typeface="宋体" panose="02010600030101010101" pitchFamily="2" charset="-122"/>
              </a:rPr>
              <a:t>K</a:t>
            </a:r>
            <a:r>
              <a:rPr lang="en-US" altLang="zh-CN" sz="2400" dirty="0">
                <a:effectLst/>
                <a:latin typeface="Calibri (正文)"/>
                <a:ea typeface="宋体" panose="02010600030101010101" pitchFamily="2" charset="-122"/>
              </a:rPr>
              <a:t> = 1.408 </a:t>
            </a:r>
            <a:r>
              <a:rPr lang="en-US" altLang="zh-CN" sz="2400" dirty="0" err="1">
                <a:effectLst/>
                <a:latin typeface="Calibri (正文)"/>
                <a:ea typeface="宋体" panose="02010600030101010101" pitchFamily="2" charset="-122"/>
              </a:rPr>
              <a:t>meV</a:t>
            </a:r>
            <a:r>
              <a:rPr lang="en-US" altLang="zh-CN" sz="2400" dirty="0">
                <a:effectLst/>
                <a:latin typeface="Calibri (正文)"/>
                <a:ea typeface="宋体" panose="02010600030101010101" pitchFamily="2" charset="-122"/>
              </a:rPr>
              <a:t>, </a:t>
            </a:r>
            <a:r>
              <a:rPr lang="en-US" altLang="zh-CN" sz="2400" i="1" dirty="0">
                <a:effectLst/>
                <a:latin typeface="Calibri (正文)"/>
                <a:ea typeface="宋体" panose="02010600030101010101" pitchFamily="2" charset="-122"/>
              </a:rPr>
              <a:t>Γ</a:t>
            </a:r>
            <a:r>
              <a:rPr lang="en-US" altLang="zh-CN" sz="2400" dirty="0">
                <a:effectLst/>
                <a:latin typeface="Calibri (正文)"/>
                <a:ea typeface="宋体" panose="02010600030101010101" pitchFamily="2" charset="-122"/>
              </a:rPr>
              <a:t> = −1.32 </a:t>
            </a:r>
            <a:r>
              <a:rPr lang="en-US" altLang="zh-CN" sz="2400" dirty="0" err="1">
                <a:effectLst/>
                <a:latin typeface="Calibri (正文)"/>
                <a:ea typeface="宋体" panose="02010600030101010101" pitchFamily="2" charset="-122"/>
              </a:rPr>
              <a:t>meV</a:t>
            </a:r>
            <a:r>
              <a:rPr lang="en-US" altLang="zh-CN" sz="2400" dirty="0">
                <a:effectLst/>
                <a:latin typeface="Calibri (正文)"/>
                <a:ea typeface="宋体" panose="02010600030101010101" pitchFamily="2" charset="-122"/>
              </a:rPr>
              <a:t>, and </a:t>
            </a:r>
            <a:r>
              <a:rPr lang="en-US" altLang="zh-CN" sz="2400" i="1" dirty="0">
                <a:effectLst/>
                <a:latin typeface="Calibri (正文)"/>
                <a:ea typeface="宋体" panose="02010600030101010101" pitchFamily="2" charset="-122"/>
              </a:rPr>
              <a:t>Γ</a:t>
            </a:r>
            <a:r>
              <a:rPr lang="en-US" altLang="zh-CN" sz="2400" dirty="0">
                <a:effectLst/>
                <a:latin typeface="Calibri (正文)"/>
                <a:ea typeface="宋体" panose="02010600030101010101" pitchFamily="2" charset="-122"/>
              </a:rPr>
              <a:t>′ = 0.88 </a:t>
            </a:r>
            <a:r>
              <a:rPr lang="en-US" altLang="zh-CN" sz="2400" dirty="0" err="1">
                <a:effectLst/>
                <a:latin typeface="Calibri (正文)"/>
                <a:ea typeface="宋体" panose="02010600030101010101" pitchFamily="2" charset="-122"/>
              </a:rPr>
              <a:t>meV</a:t>
            </a:r>
            <a:r>
              <a:rPr lang="en-US" altLang="zh-CN" sz="2400" dirty="0">
                <a:effectLst/>
                <a:latin typeface="Calibri (正文)"/>
                <a:ea typeface="宋体" panose="02010600030101010101" pitchFamily="2" charset="-122"/>
              </a:rPr>
              <a:t>, </a:t>
            </a:r>
          </a:p>
          <a:p>
            <a:r>
              <a:rPr lang="en-US" altLang="zh-CN" sz="2400" i="1" dirty="0">
                <a:effectLst/>
                <a:latin typeface="Calibri (正文)"/>
                <a:ea typeface="宋体" panose="02010600030101010101" pitchFamily="2" charset="-122"/>
              </a:rPr>
              <a:t>J</a:t>
            </a:r>
            <a:r>
              <a:rPr lang="en-US" altLang="zh-CN" sz="2400" baseline="-25000" dirty="0">
                <a:effectLst/>
                <a:latin typeface="Calibri (正文)"/>
                <a:ea typeface="宋体" panose="02010600030101010101" pitchFamily="2" charset="-122"/>
              </a:rPr>
              <a:t>1</a:t>
            </a:r>
            <a:r>
              <a:rPr lang="en-US" altLang="zh-CN" sz="2400" dirty="0">
                <a:effectLst/>
                <a:latin typeface="Calibri (正文)"/>
                <a:ea typeface="宋体" panose="02010600030101010101" pitchFamily="2" charset="-122"/>
              </a:rPr>
              <a:t> = 0.066 </a:t>
            </a:r>
            <a:r>
              <a:rPr lang="en-US" altLang="zh-CN" sz="2400" dirty="0" err="1">
                <a:effectLst/>
                <a:latin typeface="Calibri (正文)"/>
                <a:ea typeface="宋体" panose="02010600030101010101" pitchFamily="2" charset="-122"/>
              </a:rPr>
              <a:t>meV</a:t>
            </a:r>
            <a:r>
              <a:rPr lang="en-US" altLang="zh-CN" sz="2400" dirty="0">
                <a:effectLst/>
                <a:latin typeface="Calibri (正文)"/>
                <a:ea typeface="宋体" panose="02010600030101010101" pitchFamily="2" charset="-122"/>
              </a:rPr>
              <a:t>, </a:t>
            </a:r>
            <a:r>
              <a:rPr lang="en-US" altLang="zh-CN" sz="2400" i="1" dirty="0">
                <a:effectLst/>
                <a:latin typeface="Calibri (正文)"/>
                <a:ea typeface="宋体" panose="02010600030101010101" pitchFamily="2" charset="-122"/>
              </a:rPr>
              <a:t>J</a:t>
            </a:r>
            <a:r>
              <a:rPr lang="en-US" altLang="zh-CN" sz="2400" baseline="-25000" dirty="0">
                <a:effectLst/>
                <a:latin typeface="Calibri (正文)"/>
                <a:ea typeface="宋体" panose="02010600030101010101" pitchFamily="2" charset="-122"/>
              </a:rPr>
              <a:t>3</a:t>
            </a:r>
            <a:r>
              <a:rPr lang="en-US" altLang="zh-CN" sz="2400" dirty="0">
                <a:effectLst/>
                <a:latin typeface="Calibri (正文)"/>
                <a:ea typeface="宋体" panose="02010600030101010101" pitchFamily="2" charset="-122"/>
              </a:rPr>
              <a:t> = 1.32 </a:t>
            </a:r>
            <a:r>
              <a:rPr lang="en-US" altLang="zh-CN" sz="2400" dirty="0" err="1">
                <a:effectLst/>
                <a:latin typeface="Calibri (正文)"/>
                <a:ea typeface="宋体" panose="02010600030101010101" pitchFamily="2" charset="-122"/>
              </a:rPr>
              <a:t>meV</a:t>
            </a:r>
            <a:r>
              <a:rPr lang="en-US" altLang="zh-CN" sz="2400" dirty="0">
                <a:effectLst/>
                <a:latin typeface="Calibri (正文)"/>
                <a:ea typeface="宋体" panose="02010600030101010101" pitchFamily="2" charset="-122"/>
              </a:rPr>
              <a:t>, </a:t>
            </a:r>
            <a:r>
              <a:rPr lang="en-US" altLang="zh-CN" sz="2400" i="1" dirty="0">
                <a:effectLst/>
                <a:latin typeface="Calibri (正文)"/>
                <a:ea typeface="宋体" panose="02010600030101010101" pitchFamily="2" charset="-122"/>
              </a:rPr>
              <a:t>K</a:t>
            </a:r>
            <a:r>
              <a:rPr lang="en-US" altLang="zh-CN" sz="2400" dirty="0">
                <a:effectLst/>
                <a:latin typeface="Calibri (正文)"/>
                <a:ea typeface="宋体" panose="02010600030101010101" pitchFamily="2" charset="-122"/>
              </a:rPr>
              <a:t> = −3.399 </a:t>
            </a:r>
            <a:r>
              <a:rPr lang="en-US" altLang="zh-CN" sz="2400" dirty="0" err="1">
                <a:effectLst/>
                <a:latin typeface="Calibri (正文)"/>
                <a:ea typeface="宋体" panose="02010600030101010101" pitchFamily="2" charset="-122"/>
              </a:rPr>
              <a:t>meV</a:t>
            </a:r>
            <a:r>
              <a:rPr lang="en-US" altLang="zh-CN" sz="2400" dirty="0">
                <a:effectLst/>
                <a:latin typeface="Calibri (正文)"/>
                <a:ea typeface="宋体" panose="02010600030101010101" pitchFamily="2" charset="-122"/>
              </a:rPr>
              <a:t>, </a:t>
            </a:r>
            <a:r>
              <a:rPr lang="en-US" altLang="zh-CN" sz="2400" i="1" dirty="0">
                <a:effectLst/>
                <a:latin typeface="Calibri (正文)"/>
                <a:ea typeface="宋体" panose="02010600030101010101" pitchFamily="2" charset="-122"/>
              </a:rPr>
              <a:t>Γ</a:t>
            </a:r>
            <a:r>
              <a:rPr lang="en-US" altLang="zh-CN" sz="2400" dirty="0">
                <a:effectLst/>
                <a:latin typeface="Calibri (正文)"/>
                <a:ea typeface="宋体" panose="02010600030101010101" pitchFamily="2" charset="-122"/>
              </a:rPr>
              <a:t> = 0.286 </a:t>
            </a:r>
            <a:r>
              <a:rPr lang="en-US" altLang="zh-CN" sz="2400" dirty="0" err="1">
                <a:effectLst/>
                <a:latin typeface="Calibri (正文)"/>
                <a:ea typeface="宋体" panose="02010600030101010101" pitchFamily="2" charset="-122"/>
              </a:rPr>
              <a:t>meV</a:t>
            </a:r>
            <a:r>
              <a:rPr lang="en-US" altLang="zh-CN" sz="2400" dirty="0">
                <a:effectLst/>
                <a:latin typeface="Calibri (正文)"/>
                <a:ea typeface="宋体" panose="02010600030101010101" pitchFamily="2" charset="-122"/>
              </a:rPr>
              <a:t>, and </a:t>
            </a:r>
            <a:r>
              <a:rPr lang="en-US" altLang="zh-CN" sz="2400" i="1" dirty="0">
                <a:effectLst/>
                <a:latin typeface="Calibri (正文)"/>
                <a:ea typeface="宋体" panose="02010600030101010101" pitchFamily="2" charset="-122"/>
              </a:rPr>
              <a:t>Γ</a:t>
            </a:r>
            <a:r>
              <a:rPr lang="en-US" altLang="zh-CN" sz="2400" dirty="0">
                <a:effectLst/>
                <a:latin typeface="Calibri (正文)"/>
                <a:ea typeface="宋体" panose="02010600030101010101" pitchFamily="2" charset="-122"/>
              </a:rPr>
              <a:t>′ = 0.077 </a:t>
            </a:r>
            <a:r>
              <a:rPr lang="en-US" altLang="zh-CN" sz="2400" dirty="0" err="1">
                <a:effectLst/>
                <a:latin typeface="Calibri (正文)"/>
                <a:ea typeface="宋体" panose="02010600030101010101" pitchFamily="2" charset="-122"/>
              </a:rPr>
              <a:t>meV</a:t>
            </a:r>
            <a:r>
              <a:rPr lang="en-US" altLang="zh-CN" sz="2400" dirty="0">
                <a:effectLst/>
                <a:latin typeface="Calibri (正文)"/>
                <a:ea typeface="宋体" panose="02010600030101010101" pitchFamily="2" charset="-122"/>
              </a:rPr>
              <a:t>.</a:t>
            </a:r>
            <a:endParaRPr lang="zh-CN" altLang="en-US" sz="2400" dirty="0">
              <a:latin typeface="Calibri (正文)"/>
            </a:endParaRPr>
          </a:p>
        </p:txBody>
      </p:sp>
    </p:spTree>
    <p:extLst>
      <p:ext uri="{BB962C8B-B14F-4D97-AF65-F5344CB8AC3E}">
        <p14:creationId xmlns:p14="http://schemas.microsoft.com/office/powerpoint/2010/main" val="17634668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4800" y="0"/>
            <a:ext cx="4267200" cy="715962"/>
          </a:xfrm>
        </p:spPr>
        <p:txBody>
          <a:bodyPr>
            <a:normAutofit/>
          </a:bodyPr>
          <a:lstStyle/>
          <a:p>
            <a:pPr algn="l"/>
            <a:r>
              <a:rPr lang="en-US" sz="3600" b="1" dirty="0">
                <a:solidFill>
                  <a:srgbClr val="00B050"/>
                </a:solidFill>
              </a:rPr>
              <a:t>Conclusions</a:t>
            </a:r>
          </a:p>
        </p:txBody>
      </p:sp>
      <p:pic>
        <p:nvPicPr>
          <p:cNvPr id="79" name="Picture 2" descr="5"/>
          <p:cNvPicPr>
            <a:picLocks noChangeArrowheads="1"/>
          </p:cNvPicPr>
          <p:nvPr/>
        </p:nvPicPr>
        <p:blipFill>
          <a:blip r:embed="rId3" cstate="print"/>
          <a:srcRect/>
          <a:stretch>
            <a:fillRect/>
          </a:stretch>
        </p:blipFill>
        <p:spPr>
          <a:xfrm>
            <a:off x="36368" y="838200"/>
            <a:ext cx="9144000" cy="73025"/>
          </a:xfrm>
          <a:prstGeom prst="rect">
            <a:avLst/>
          </a:prstGeom>
          <a:ln>
            <a:noFill/>
          </a:ln>
        </p:spPr>
      </p:pic>
      <p:sp>
        <p:nvSpPr>
          <p:cNvPr id="6" name="Rectangle 10"/>
          <p:cNvSpPr>
            <a:spLocks noChangeArrowheads="1"/>
          </p:cNvSpPr>
          <p:nvPr/>
        </p:nvSpPr>
        <p:spPr bwMode="auto">
          <a:xfrm>
            <a:off x="-228600" y="1262061"/>
            <a:ext cx="9372600" cy="5051425"/>
          </a:xfrm>
          <a:prstGeom prst="rect">
            <a:avLst/>
          </a:prstGeom>
          <a:noFill/>
          <a:ln w="9525">
            <a:noFill/>
            <a:miter lim="800000"/>
            <a:headEnd/>
            <a:tailEnd/>
          </a:ln>
          <a:effectLst/>
        </p:spPr>
        <p:txBody>
          <a:bodyPr/>
          <a:lstStyle/>
          <a:p>
            <a:pPr marL="692150" lvl="1" indent="-347663">
              <a:lnSpc>
                <a:spcPct val="120000"/>
              </a:lnSpc>
              <a:spcBef>
                <a:spcPct val="20000"/>
              </a:spcBef>
              <a:buClr>
                <a:schemeClr val="accent2"/>
              </a:buClr>
              <a:buSzPct val="70000"/>
              <a:buFont typeface="Wingdings" pitchFamily="2" charset="2"/>
              <a:buChar char="l"/>
            </a:pPr>
            <a:r>
              <a:rPr lang="en-US" sz="2800" dirty="0">
                <a:latin typeface="+mj-lt"/>
                <a:cs typeface="Times New Roman" panose="02020603050405020304" pitchFamily="18" charset="0"/>
              </a:rPr>
              <a:t>Quantum effect in 2D tri</a:t>
            </a:r>
            <a:r>
              <a:rPr lang="en-US" sz="2800" dirty="0">
                <a:cs typeface="Times New Roman" panose="02020603050405020304" pitchFamily="18" charset="0"/>
              </a:rPr>
              <a:t>angular/honeycomb lattices could very strong</a:t>
            </a:r>
            <a:endParaRPr lang="en-US" sz="2800" dirty="0">
              <a:latin typeface="+mj-lt"/>
              <a:cs typeface="Times New Roman" panose="02020603050405020304" pitchFamily="18" charset="0"/>
            </a:endParaRPr>
          </a:p>
          <a:p>
            <a:pPr marL="692150" lvl="1" indent="-347663">
              <a:lnSpc>
                <a:spcPct val="120000"/>
              </a:lnSpc>
              <a:spcBef>
                <a:spcPct val="20000"/>
              </a:spcBef>
              <a:buClr>
                <a:schemeClr val="accent2"/>
              </a:buClr>
              <a:buSzPct val="70000"/>
              <a:buFont typeface="Wingdings" pitchFamily="2" charset="2"/>
              <a:buChar char="l"/>
            </a:pPr>
            <a:r>
              <a:rPr lang="en-US" sz="2800" dirty="0">
                <a:latin typeface="+mj-lt"/>
                <a:cs typeface="Times New Roman" panose="02020603050405020304" pitchFamily="18" charset="0"/>
              </a:rPr>
              <a:t>New physical properties could be introduced with the complicated interactions of the quantum fluctuation and spin/orbital</a:t>
            </a:r>
          </a:p>
          <a:p>
            <a:pPr marL="692150" lvl="1" indent="-347663">
              <a:lnSpc>
                <a:spcPct val="120000"/>
              </a:lnSpc>
              <a:spcBef>
                <a:spcPct val="20000"/>
              </a:spcBef>
              <a:buClr>
                <a:schemeClr val="accent2"/>
              </a:buClr>
              <a:buSzPct val="70000"/>
              <a:buFont typeface="Wingdings" pitchFamily="2" charset="2"/>
              <a:buChar char="l"/>
            </a:pPr>
            <a:r>
              <a:rPr lang="en-US" sz="2800" dirty="0" err="1">
                <a:cs typeface="Times New Roman" panose="02020603050405020304" pitchFamily="18" charset="0"/>
              </a:rPr>
              <a:t>Spinons</a:t>
            </a:r>
            <a:r>
              <a:rPr lang="en-US" sz="2800" dirty="0">
                <a:cs typeface="Times New Roman" panose="02020603050405020304" pitchFamily="18" charset="0"/>
              </a:rPr>
              <a:t> of RVB? or Vortex fermion excitations?</a:t>
            </a:r>
          </a:p>
          <a:p>
            <a:pPr marL="692150" lvl="1" indent="-347663">
              <a:lnSpc>
                <a:spcPct val="120000"/>
              </a:lnSpc>
              <a:spcBef>
                <a:spcPct val="20000"/>
              </a:spcBef>
              <a:buClr>
                <a:schemeClr val="accent2"/>
              </a:buClr>
              <a:buSzPct val="70000"/>
              <a:buFont typeface="Wingdings" pitchFamily="2" charset="2"/>
              <a:buChar char="l"/>
            </a:pPr>
            <a:r>
              <a:rPr lang="en-US" sz="2800" dirty="0" err="1">
                <a:cs typeface="Times New Roman" panose="02020603050405020304" pitchFamily="18" charset="0"/>
              </a:rPr>
              <a:t>muSR</a:t>
            </a:r>
            <a:r>
              <a:rPr lang="en-US" sz="2800" dirty="0">
                <a:cs typeface="Times New Roman" panose="02020603050405020304" pitchFamily="18" charset="0"/>
              </a:rPr>
              <a:t> has a strong contribution to the proof of QSL</a:t>
            </a:r>
          </a:p>
        </p:txBody>
      </p:sp>
      <p:sp>
        <p:nvSpPr>
          <p:cNvPr id="5" name="灯片编号占位符 5">
            <a:extLst>
              <a:ext uri="{FF2B5EF4-FFF2-40B4-BE49-F238E27FC236}">
                <a16:creationId xmlns:a16="http://schemas.microsoft.com/office/drawing/2014/main" id="{CD24D88E-2407-4ACD-ABA0-35E04716CBBB}"/>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595237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idx="4294967295"/>
          </p:nvPr>
        </p:nvSpPr>
        <p:spPr>
          <a:xfrm>
            <a:off x="0" y="86380"/>
            <a:ext cx="9144000" cy="523220"/>
          </a:xfrm>
        </p:spPr>
        <p:txBody>
          <a:bodyPr>
            <a:noAutofit/>
          </a:bodyPr>
          <a:lstStyle/>
          <a:p>
            <a:pPr indent="-342900"/>
            <a:r>
              <a:rPr lang="en-US" sz="3600" b="1" dirty="0">
                <a:solidFill>
                  <a:srgbClr val="008000"/>
                </a:solidFill>
                <a:latin typeface="+mn-lt"/>
                <a:ea typeface="+mn-ea"/>
                <a:cs typeface="+mn-cs"/>
              </a:rPr>
              <a:t>Geometrically Frustrated Magnet</a:t>
            </a:r>
          </a:p>
        </p:txBody>
      </p:sp>
      <p:sp>
        <p:nvSpPr>
          <p:cNvPr id="56" name="Rectangle 10"/>
          <p:cNvSpPr>
            <a:spLocks noChangeArrowheads="1"/>
          </p:cNvSpPr>
          <p:nvPr/>
        </p:nvSpPr>
        <p:spPr bwMode="auto">
          <a:xfrm>
            <a:off x="0" y="812304"/>
            <a:ext cx="8892480" cy="864096"/>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sz="2400" dirty="0"/>
              <a:t>C</a:t>
            </a:r>
            <a:r>
              <a:rPr lang="en-US" sz="2400" dirty="0">
                <a:cs typeface="Arial" pitchFamily="34" charset="0"/>
              </a:rPr>
              <a:t>ompeting or contradictory constraints on a large fraction of the magnetic sites ─ </a:t>
            </a:r>
            <a:r>
              <a:rPr lang="en-US" sz="2400" b="1" dirty="0">
                <a:cs typeface="Arial" pitchFamily="34" charset="0"/>
              </a:rPr>
              <a:t>geometric magnetic frustration</a:t>
            </a:r>
            <a:endParaRPr lang="en-US" sz="2400" b="1" dirty="0"/>
          </a:p>
        </p:txBody>
      </p:sp>
      <p:pic>
        <p:nvPicPr>
          <p:cNvPr id="43"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grpSp>
        <p:nvGrpSpPr>
          <p:cNvPr id="2" name="组合 30"/>
          <p:cNvGrpSpPr/>
          <p:nvPr/>
        </p:nvGrpSpPr>
        <p:grpSpPr>
          <a:xfrm>
            <a:off x="4907049" y="1744937"/>
            <a:ext cx="1092298" cy="1224136"/>
            <a:chOff x="6228184" y="1484784"/>
            <a:chExt cx="1092298" cy="1224136"/>
          </a:xfrm>
        </p:grpSpPr>
        <p:cxnSp>
          <p:nvCxnSpPr>
            <p:cNvPr id="100" name="直接连接符 99"/>
            <p:cNvCxnSpPr/>
            <p:nvPr/>
          </p:nvCxnSpPr>
          <p:spPr>
            <a:xfrm flipH="1">
              <a:off x="6228184" y="1700808"/>
              <a:ext cx="432048" cy="7920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6228184" y="2492896"/>
              <a:ext cx="855712" cy="83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flipV="1">
              <a:off x="6660232" y="1700808"/>
              <a:ext cx="432048" cy="8004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直接箭头连接符 102"/>
            <p:cNvCxnSpPr/>
            <p:nvPr/>
          </p:nvCxnSpPr>
          <p:spPr>
            <a:xfrm flipV="1">
              <a:off x="6660232" y="1484784"/>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04" name="直接箭头连接符 103"/>
            <p:cNvCxnSpPr/>
            <p:nvPr/>
          </p:nvCxnSpPr>
          <p:spPr>
            <a:xfrm flipV="1">
              <a:off x="6228184" y="2204864"/>
              <a:ext cx="0" cy="504056"/>
            </a:xfrm>
            <a:prstGeom prst="straightConnector1">
              <a:avLst/>
            </a:prstGeom>
            <a:ln w="635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105" name="直接箭头连接符 104"/>
            <p:cNvCxnSpPr/>
            <p:nvPr/>
          </p:nvCxnSpPr>
          <p:spPr>
            <a:xfrm flipV="1">
              <a:off x="7092280" y="2204864"/>
              <a:ext cx="0" cy="504056"/>
            </a:xfrm>
            <a:prstGeom prst="straightConnector1">
              <a:avLst/>
            </a:prstGeom>
            <a:ln w="635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6948264" y="1844824"/>
              <a:ext cx="372218" cy="461665"/>
            </a:xfrm>
            <a:prstGeom prst="rect">
              <a:avLst/>
            </a:prstGeom>
            <a:noFill/>
          </p:spPr>
          <p:txBody>
            <a:bodyPr wrap="none" rtlCol="0">
              <a:spAutoFit/>
            </a:bodyPr>
            <a:lstStyle/>
            <a:p>
              <a:r>
                <a:rPr lang="en-US" sz="2400" b="1" dirty="0">
                  <a:solidFill>
                    <a:srgbClr val="FF0000"/>
                  </a:solidFill>
                </a:rPr>
                <a:t>?</a:t>
              </a:r>
            </a:p>
          </p:txBody>
        </p:sp>
      </p:grpSp>
      <p:grpSp>
        <p:nvGrpSpPr>
          <p:cNvPr id="3" name="组合 42"/>
          <p:cNvGrpSpPr/>
          <p:nvPr/>
        </p:nvGrpSpPr>
        <p:grpSpPr>
          <a:xfrm>
            <a:off x="7334280" y="1852037"/>
            <a:ext cx="1316706" cy="1325761"/>
            <a:chOff x="6156176" y="3068960"/>
            <a:chExt cx="1316706" cy="1325761"/>
          </a:xfrm>
        </p:grpSpPr>
        <p:cxnSp>
          <p:nvCxnSpPr>
            <p:cNvPr id="108" name="直接连接符 107"/>
            <p:cNvCxnSpPr/>
            <p:nvPr/>
          </p:nvCxnSpPr>
          <p:spPr>
            <a:xfrm flipH="1">
              <a:off x="6156176" y="3212976"/>
              <a:ext cx="432048" cy="9361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a:off x="6588224" y="3212976"/>
              <a:ext cx="432048" cy="9361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6588224" y="3212976"/>
              <a:ext cx="648072" cy="50405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V="1">
              <a:off x="7020272" y="3717032"/>
              <a:ext cx="216024" cy="4320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V="1">
              <a:off x="6156176" y="3717032"/>
              <a:ext cx="1080120" cy="432048"/>
            </a:xfrm>
            <a:prstGeom prst="line">
              <a:avLst/>
            </a:prstGeom>
            <a:ln w="2540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6156176" y="4149080"/>
              <a:ext cx="8640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直接箭头连接符 113"/>
            <p:cNvCxnSpPr/>
            <p:nvPr/>
          </p:nvCxnSpPr>
          <p:spPr>
            <a:xfrm flipV="1">
              <a:off x="6588224" y="3068960"/>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15" name="直接箭头连接符 114"/>
            <p:cNvCxnSpPr/>
            <p:nvPr/>
          </p:nvCxnSpPr>
          <p:spPr>
            <a:xfrm flipV="1">
              <a:off x="6156176" y="3789040"/>
              <a:ext cx="0" cy="504056"/>
            </a:xfrm>
            <a:prstGeom prst="straightConnector1">
              <a:avLst/>
            </a:prstGeom>
            <a:ln w="635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116" name="直接箭头连接符 115"/>
            <p:cNvCxnSpPr/>
            <p:nvPr/>
          </p:nvCxnSpPr>
          <p:spPr>
            <a:xfrm flipV="1">
              <a:off x="7020272" y="3861048"/>
              <a:ext cx="0" cy="504056"/>
            </a:xfrm>
            <a:prstGeom prst="straightConnector1">
              <a:avLst/>
            </a:prstGeom>
            <a:ln w="635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17" name="直接箭头连接符 116"/>
            <p:cNvCxnSpPr/>
            <p:nvPr/>
          </p:nvCxnSpPr>
          <p:spPr>
            <a:xfrm flipV="1">
              <a:off x="7236296" y="3429000"/>
              <a:ext cx="0" cy="504056"/>
            </a:xfrm>
            <a:prstGeom prst="straightConnector1">
              <a:avLst/>
            </a:prstGeom>
            <a:ln w="635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18" name="TextBox 117"/>
            <p:cNvSpPr txBox="1"/>
            <p:nvPr/>
          </p:nvSpPr>
          <p:spPr>
            <a:xfrm>
              <a:off x="7100664" y="3111351"/>
              <a:ext cx="372218" cy="461665"/>
            </a:xfrm>
            <a:prstGeom prst="rect">
              <a:avLst/>
            </a:prstGeom>
            <a:noFill/>
          </p:spPr>
          <p:txBody>
            <a:bodyPr wrap="none" rtlCol="0">
              <a:spAutoFit/>
            </a:bodyPr>
            <a:lstStyle/>
            <a:p>
              <a:r>
                <a:rPr lang="en-US" sz="2400" b="1" dirty="0">
                  <a:solidFill>
                    <a:srgbClr val="FF0000"/>
                  </a:solidFill>
                </a:rPr>
                <a:t>?</a:t>
              </a:r>
            </a:p>
          </p:txBody>
        </p:sp>
        <p:sp>
          <p:nvSpPr>
            <p:cNvPr id="119" name="TextBox 118"/>
            <p:cNvSpPr txBox="1"/>
            <p:nvPr/>
          </p:nvSpPr>
          <p:spPr>
            <a:xfrm>
              <a:off x="7020272" y="3933056"/>
              <a:ext cx="372218" cy="461665"/>
            </a:xfrm>
            <a:prstGeom prst="rect">
              <a:avLst/>
            </a:prstGeom>
            <a:noFill/>
          </p:spPr>
          <p:txBody>
            <a:bodyPr wrap="none" rtlCol="0">
              <a:spAutoFit/>
            </a:bodyPr>
            <a:lstStyle/>
            <a:p>
              <a:r>
                <a:rPr lang="en-US" sz="2400" b="1" dirty="0">
                  <a:solidFill>
                    <a:srgbClr val="FF0000"/>
                  </a:solidFill>
                </a:rPr>
                <a:t>?</a:t>
              </a:r>
            </a:p>
          </p:txBody>
        </p:sp>
      </p:grpSp>
      <p:sp>
        <p:nvSpPr>
          <p:cNvPr id="120" name="矩形 119"/>
          <p:cNvSpPr/>
          <p:nvPr/>
        </p:nvSpPr>
        <p:spPr>
          <a:xfrm>
            <a:off x="4221621" y="3147437"/>
            <a:ext cx="2667000" cy="369332"/>
          </a:xfrm>
          <a:prstGeom prst="rect">
            <a:avLst/>
          </a:prstGeom>
        </p:spPr>
        <p:txBody>
          <a:bodyPr wrap="square">
            <a:spAutoFit/>
          </a:bodyPr>
          <a:lstStyle/>
          <a:p>
            <a:r>
              <a:rPr lang="en-US" b="1" dirty="0"/>
              <a:t>Fig. 2D frustrated model.</a:t>
            </a:r>
          </a:p>
        </p:txBody>
      </p:sp>
      <p:sp>
        <p:nvSpPr>
          <p:cNvPr id="36" name="矩形 35"/>
          <p:cNvSpPr/>
          <p:nvPr/>
        </p:nvSpPr>
        <p:spPr>
          <a:xfrm>
            <a:off x="7162800" y="3147437"/>
            <a:ext cx="1673489" cy="381000"/>
          </a:xfrm>
          <a:prstGeom prst="rect">
            <a:avLst/>
          </a:prstGeom>
        </p:spPr>
        <p:txBody>
          <a:bodyPr wrap="square">
            <a:spAutoFit/>
          </a:bodyPr>
          <a:lstStyle/>
          <a:p>
            <a:r>
              <a:rPr lang="en-US" b="1" dirty="0"/>
              <a:t>Fig. 3D model.</a:t>
            </a:r>
          </a:p>
        </p:txBody>
      </p:sp>
      <p:grpSp>
        <p:nvGrpSpPr>
          <p:cNvPr id="49" name="组合 48"/>
          <p:cNvGrpSpPr/>
          <p:nvPr/>
        </p:nvGrpSpPr>
        <p:grpSpPr>
          <a:xfrm>
            <a:off x="6600179" y="1550169"/>
            <a:ext cx="2311895" cy="1216787"/>
            <a:chOff x="2514600" y="1600200"/>
            <a:chExt cx="2895600" cy="1524000"/>
          </a:xfrm>
        </p:grpSpPr>
        <p:pic>
          <p:nvPicPr>
            <p:cNvPr id="35" name="Picture 10" descr="http://www.nature.com/nature/journal/v464/n7286/images/nature08917-i1.0.jpg"/>
            <p:cNvPicPr>
              <a:picLocks noChangeAspect="1" noChangeArrowheads="1"/>
            </p:cNvPicPr>
            <p:nvPr/>
          </p:nvPicPr>
          <p:blipFill>
            <a:blip r:embed="rId4" cstate="print"/>
            <a:srcRect b="31034"/>
            <a:stretch>
              <a:fillRect/>
            </a:stretch>
          </p:blipFill>
          <p:spPr bwMode="auto">
            <a:xfrm>
              <a:off x="2514600" y="1600200"/>
              <a:ext cx="1763078" cy="1524000"/>
            </a:xfrm>
            <a:prstGeom prst="rect">
              <a:avLst/>
            </a:prstGeom>
            <a:noFill/>
            <a:ln w="9525">
              <a:noFill/>
              <a:miter lim="800000"/>
              <a:headEnd/>
              <a:tailEnd/>
            </a:ln>
          </p:spPr>
        </p:pic>
        <p:pic>
          <p:nvPicPr>
            <p:cNvPr id="45" name="Picture 10" descr="http://www.nature.com/nature/journal/v464/n7286/images/nature08917-i1.0.jpg"/>
            <p:cNvPicPr>
              <a:picLocks noChangeAspect="1" noChangeArrowheads="1"/>
            </p:cNvPicPr>
            <p:nvPr/>
          </p:nvPicPr>
          <p:blipFill>
            <a:blip r:embed="rId4" cstate="print"/>
            <a:srcRect t="65517" r="48136"/>
            <a:stretch>
              <a:fillRect/>
            </a:stretch>
          </p:blipFill>
          <p:spPr bwMode="auto">
            <a:xfrm>
              <a:off x="4495800" y="1600200"/>
              <a:ext cx="914400" cy="762000"/>
            </a:xfrm>
            <a:prstGeom prst="rect">
              <a:avLst/>
            </a:prstGeom>
            <a:noFill/>
            <a:ln w="9525">
              <a:noFill/>
              <a:miter lim="800000"/>
              <a:headEnd/>
              <a:tailEnd/>
            </a:ln>
          </p:spPr>
        </p:pic>
        <p:pic>
          <p:nvPicPr>
            <p:cNvPr id="48" name="Picture 10" descr="http://www.nature.com/nature/journal/v464/n7286/images/nature08917-i1.0.jpg"/>
            <p:cNvPicPr>
              <a:picLocks noChangeAspect="1" noChangeArrowheads="1"/>
            </p:cNvPicPr>
            <p:nvPr/>
          </p:nvPicPr>
          <p:blipFill>
            <a:blip r:embed="rId4" cstate="print"/>
            <a:srcRect l="51864" t="65517" r="-3728"/>
            <a:stretch>
              <a:fillRect/>
            </a:stretch>
          </p:blipFill>
          <p:spPr bwMode="auto">
            <a:xfrm>
              <a:off x="4419600" y="2362200"/>
              <a:ext cx="914400" cy="762000"/>
            </a:xfrm>
            <a:prstGeom prst="rect">
              <a:avLst/>
            </a:prstGeom>
            <a:noFill/>
            <a:ln w="9525">
              <a:noFill/>
              <a:miter lim="800000"/>
              <a:headEnd/>
              <a:tailEnd/>
            </a:ln>
          </p:spPr>
        </p:pic>
      </p:grpSp>
      <p:sp>
        <p:nvSpPr>
          <p:cNvPr id="8" name="文本框 7"/>
          <p:cNvSpPr txBox="1"/>
          <p:nvPr/>
        </p:nvSpPr>
        <p:spPr>
          <a:xfrm>
            <a:off x="5183479" y="4222526"/>
            <a:ext cx="854721" cy="430887"/>
          </a:xfrm>
          <a:prstGeom prst="rect">
            <a:avLst/>
          </a:prstGeom>
          <a:noFill/>
        </p:spPr>
        <p:txBody>
          <a:bodyPr wrap="none" rtlCol="0">
            <a:spAutoFit/>
          </a:bodyPr>
          <a:lstStyle/>
          <a:p>
            <a:r>
              <a:rPr lang="en-US" sz="2200" b="1" dirty="0">
                <a:solidFill>
                  <a:schemeClr val="bg1"/>
                </a:solidFill>
              </a:rPr>
              <a:t>RuCl3</a:t>
            </a:r>
          </a:p>
        </p:txBody>
      </p:sp>
      <p:sp>
        <p:nvSpPr>
          <p:cNvPr id="4" name="灯片编号占位符 5">
            <a:extLst>
              <a:ext uri="{FF2B5EF4-FFF2-40B4-BE49-F238E27FC236}">
                <a16:creationId xmlns:a16="http://schemas.microsoft.com/office/drawing/2014/main" id="{E9BF9D09-C893-75ED-60A7-19D5F16D62AB}"/>
              </a:ext>
            </a:extLst>
          </p:cNvPr>
          <p:cNvSpPr>
            <a:spLocks noGrp="1"/>
          </p:cNvSpPr>
          <p:nvPr>
            <p:ph type="sldNum" sz="quarter" idx="12"/>
          </p:nvPr>
        </p:nvSpPr>
        <p:spPr>
          <a:xfrm>
            <a:off x="6553200" y="6356350"/>
            <a:ext cx="2133600" cy="365125"/>
          </a:xfrm>
        </p:spPr>
        <p:txBody>
          <a:bodyPr/>
          <a:lstStyle/>
          <a:p>
            <a:fld id="{6DCEE03D-B834-4389-BA87-D54FC637303B}" type="slidenum">
              <a:rPr lang="en-US" altLang="en-US" smtClean="0"/>
              <a:pPr/>
              <a:t>3</a:t>
            </a:fld>
            <a:endParaRPr lang="en-US" altLang="en-US" dirty="0"/>
          </a:p>
        </p:txBody>
      </p:sp>
      <p:sp>
        <p:nvSpPr>
          <p:cNvPr id="5" name="文本框 4">
            <a:extLst>
              <a:ext uri="{FF2B5EF4-FFF2-40B4-BE49-F238E27FC236}">
                <a16:creationId xmlns:a16="http://schemas.microsoft.com/office/drawing/2014/main" id="{2F8C2D28-C668-B682-1847-40E6ABA027CA}"/>
              </a:ext>
            </a:extLst>
          </p:cNvPr>
          <p:cNvSpPr txBox="1"/>
          <p:nvPr/>
        </p:nvSpPr>
        <p:spPr>
          <a:xfrm>
            <a:off x="571543" y="3506827"/>
            <a:ext cx="693012"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J &lt; 0</a:t>
            </a:r>
            <a:endParaRPr lang="zh-CN" altLang="en-US" dirty="0">
              <a:latin typeface="Times New Roman" panose="02020603050405020304" pitchFamily="18" charset="0"/>
              <a:cs typeface="Times New Roman" panose="02020603050405020304" pitchFamily="18" charset="0"/>
            </a:endParaRPr>
          </a:p>
        </p:txBody>
      </p:sp>
      <p:sp>
        <p:nvSpPr>
          <p:cNvPr id="6" name="文本框 5">
            <a:extLst>
              <a:ext uri="{FF2B5EF4-FFF2-40B4-BE49-F238E27FC236}">
                <a16:creationId xmlns:a16="http://schemas.microsoft.com/office/drawing/2014/main" id="{0E6E8996-A598-4107-3789-B4FC6A45B409}"/>
              </a:ext>
            </a:extLst>
          </p:cNvPr>
          <p:cNvSpPr txBox="1"/>
          <p:nvPr/>
        </p:nvSpPr>
        <p:spPr>
          <a:xfrm>
            <a:off x="2739335" y="3483908"/>
            <a:ext cx="693012"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J &gt; 0</a:t>
            </a:r>
            <a:endParaRPr lang="zh-CN" altLang="en-US" dirty="0">
              <a:latin typeface="Times New Roman" panose="02020603050405020304" pitchFamily="18" charset="0"/>
              <a:cs typeface="Times New Roman" panose="02020603050405020304" pitchFamily="18" charset="0"/>
            </a:endParaRPr>
          </a:p>
        </p:txBody>
      </p:sp>
      <p:pic>
        <p:nvPicPr>
          <p:cNvPr id="7" name="图片 6">
            <a:extLst>
              <a:ext uri="{FF2B5EF4-FFF2-40B4-BE49-F238E27FC236}">
                <a16:creationId xmlns:a16="http://schemas.microsoft.com/office/drawing/2014/main" id="{4A618FCB-83A6-B3A0-BA85-26AE8EF567E0}"/>
              </a:ext>
            </a:extLst>
          </p:cNvPr>
          <p:cNvPicPr>
            <a:picLocks noChangeAspect="1"/>
          </p:cNvPicPr>
          <p:nvPr/>
        </p:nvPicPr>
        <p:blipFill rotWithShape="1">
          <a:blip r:embed="rId5"/>
          <a:srcRect r="28650"/>
          <a:stretch/>
        </p:blipFill>
        <p:spPr>
          <a:xfrm>
            <a:off x="914400" y="1966989"/>
            <a:ext cx="2175950" cy="829377"/>
          </a:xfrm>
          <a:prstGeom prst="rect">
            <a:avLst/>
          </a:prstGeom>
        </p:spPr>
      </p:pic>
      <p:grpSp>
        <p:nvGrpSpPr>
          <p:cNvPr id="9" name="组合 8">
            <a:extLst>
              <a:ext uri="{FF2B5EF4-FFF2-40B4-BE49-F238E27FC236}">
                <a16:creationId xmlns:a16="http://schemas.microsoft.com/office/drawing/2014/main" id="{A61E6B25-B1D3-C889-0562-3464760B4630}"/>
              </a:ext>
            </a:extLst>
          </p:cNvPr>
          <p:cNvGrpSpPr/>
          <p:nvPr/>
        </p:nvGrpSpPr>
        <p:grpSpPr>
          <a:xfrm>
            <a:off x="2238506" y="2955523"/>
            <a:ext cx="1496459" cy="458962"/>
            <a:chOff x="297309" y="1795611"/>
            <a:chExt cx="1496459" cy="458962"/>
          </a:xfrm>
        </p:grpSpPr>
        <p:cxnSp>
          <p:nvCxnSpPr>
            <p:cNvPr id="10" name="直接箭头连接符 9">
              <a:extLst>
                <a:ext uri="{FF2B5EF4-FFF2-40B4-BE49-F238E27FC236}">
                  <a16:creationId xmlns:a16="http://schemas.microsoft.com/office/drawing/2014/main" id="{FFE89528-12B7-1EBA-1CF7-74C6A79783CA}"/>
                </a:ext>
              </a:extLst>
            </p:cNvPr>
            <p:cNvCxnSpPr/>
            <p:nvPr/>
          </p:nvCxnSpPr>
          <p:spPr>
            <a:xfrm flipV="1">
              <a:off x="297309" y="1822525"/>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1" name="直接箭头连接符 10">
              <a:extLst>
                <a:ext uri="{FF2B5EF4-FFF2-40B4-BE49-F238E27FC236}">
                  <a16:creationId xmlns:a16="http://schemas.microsoft.com/office/drawing/2014/main" id="{DD1850FA-2424-F778-57D3-45AC21DEEAB0}"/>
                </a:ext>
              </a:extLst>
            </p:cNvPr>
            <p:cNvCxnSpPr/>
            <p:nvPr/>
          </p:nvCxnSpPr>
          <p:spPr>
            <a:xfrm flipV="1">
              <a:off x="511702" y="1816117"/>
              <a:ext cx="0" cy="432048"/>
            </a:xfrm>
            <a:prstGeom prst="straightConnector1">
              <a:avLst/>
            </a:prstGeom>
            <a:ln w="635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12" name="直接箭头连接符 11">
              <a:extLst>
                <a:ext uri="{FF2B5EF4-FFF2-40B4-BE49-F238E27FC236}">
                  <a16:creationId xmlns:a16="http://schemas.microsoft.com/office/drawing/2014/main" id="{9F0B2212-B6AC-4C17-EC42-A505EA9A86E0}"/>
                </a:ext>
              </a:extLst>
            </p:cNvPr>
            <p:cNvCxnSpPr/>
            <p:nvPr/>
          </p:nvCxnSpPr>
          <p:spPr>
            <a:xfrm flipV="1">
              <a:off x="727558" y="1814056"/>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3" name="直接箭头连接符 12">
              <a:extLst>
                <a:ext uri="{FF2B5EF4-FFF2-40B4-BE49-F238E27FC236}">
                  <a16:creationId xmlns:a16="http://schemas.microsoft.com/office/drawing/2014/main" id="{32330E78-B134-C334-B85E-13AC10B3EFA3}"/>
                </a:ext>
              </a:extLst>
            </p:cNvPr>
            <p:cNvCxnSpPr/>
            <p:nvPr/>
          </p:nvCxnSpPr>
          <p:spPr>
            <a:xfrm flipV="1">
              <a:off x="941951" y="1807648"/>
              <a:ext cx="0" cy="432048"/>
            </a:xfrm>
            <a:prstGeom prst="straightConnector1">
              <a:avLst/>
            </a:prstGeom>
            <a:ln w="635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14" name="直接箭头连接符 13">
              <a:extLst>
                <a:ext uri="{FF2B5EF4-FFF2-40B4-BE49-F238E27FC236}">
                  <a16:creationId xmlns:a16="http://schemas.microsoft.com/office/drawing/2014/main" id="{B838523A-9988-93C1-6792-829E8288C234}"/>
                </a:ext>
              </a:extLst>
            </p:cNvPr>
            <p:cNvCxnSpPr/>
            <p:nvPr/>
          </p:nvCxnSpPr>
          <p:spPr>
            <a:xfrm flipV="1">
              <a:off x="1149126" y="1810488"/>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8239D523-1D3F-8822-DD92-71BEF086FE9C}"/>
                </a:ext>
              </a:extLst>
            </p:cNvPr>
            <p:cNvCxnSpPr/>
            <p:nvPr/>
          </p:nvCxnSpPr>
          <p:spPr>
            <a:xfrm flipV="1">
              <a:off x="1363519" y="1804080"/>
              <a:ext cx="0" cy="432048"/>
            </a:xfrm>
            <a:prstGeom prst="straightConnector1">
              <a:avLst/>
            </a:prstGeom>
            <a:ln w="635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18F955C3-6D2F-CE95-3957-AC02706B78FE}"/>
                </a:ext>
              </a:extLst>
            </p:cNvPr>
            <p:cNvCxnSpPr/>
            <p:nvPr/>
          </p:nvCxnSpPr>
          <p:spPr>
            <a:xfrm flipV="1">
              <a:off x="1579375" y="1802019"/>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7" name="直接箭头连接符 16">
              <a:extLst>
                <a:ext uri="{FF2B5EF4-FFF2-40B4-BE49-F238E27FC236}">
                  <a16:creationId xmlns:a16="http://schemas.microsoft.com/office/drawing/2014/main" id="{257CA5D1-165B-1FDC-2598-B75A1C229880}"/>
                </a:ext>
              </a:extLst>
            </p:cNvPr>
            <p:cNvCxnSpPr/>
            <p:nvPr/>
          </p:nvCxnSpPr>
          <p:spPr>
            <a:xfrm flipV="1">
              <a:off x="1793768" y="1795611"/>
              <a:ext cx="0" cy="432048"/>
            </a:xfrm>
            <a:prstGeom prst="straightConnector1">
              <a:avLst/>
            </a:prstGeom>
            <a:ln w="635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grpSp>
      <p:grpSp>
        <p:nvGrpSpPr>
          <p:cNvPr id="18" name="组合 17">
            <a:extLst>
              <a:ext uri="{FF2B5EF4-FFF2-40B4-BE49-F238E27FC236}">
                <a16:creationId xmlns:a16="http://schemas.microsoft.com/office/drawing/2014/main" id="{AD5CBCF8-4EAF-95AA-9799-57449246FEA3}"/>
              </a:ext>
            </a:extLst>
          </p:cNvPr>
          <p:cNvGrpSpPr/>
          <p:nvPr/>
        </p:nvGrpSpPr>
        <p:grpSpPr>
          <a:xfrm>
            <a:off x="361348" y="2968734"/>
            <a:ext cx="1496459" cy="458962"/>
            <a:chOff x="297309" y="1795611"/>
            <a:chExt cx="1496459" cy="458962"/>
          </a:xfrm>
        </p:grpSpPr>
        <p:cxnSp>
          <p:nvCxnSpPr>
            <p:cNvPr id="19" name="直接箭头连接符 18">
              <a:extLst>
                <a:ext uri="{FF2B5EF4-FFF2-40B4-BE49-F238E27FC236}">
                  <a16:creationId xmlns:a16="http://schemas.microsoft.com/office/drawing/2014/main" id="{86009AD7-6909-36DE-F94D-F69A8A03EDCB}"/>
                </a:ext>
              </a:extLst>
            </p:cNvPr>
            <p:cNvCxnSpPr/>
            <p:nvPr/>
          </p:nvCxnSpPr>
          <p:spPr>
            <a:xfrm flipV="1">
              <a:off x="297309" y="1822525"/>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0" name="直接箭头连接符 19">
              <a:extLst>
                <a:ext uri="{FF2B5EF4-FFF2-40B4-BE49-F238E27FC236}">
                  <a16:creationId xmlns:a16="http://schemas.microsoft.com/office/drawing/2014/main" id="{686021FF-7BAC-2CCF-279F-8ED0EAA49DE2}"/>
                </a:ext>
              </a:extLst>
            </p:cNvPr>
            <p:cNvCxnSpPr/>
            <p:nvPr/>
          </p:nvCxnSpPr>
          <p:spPr>
            <a:xfrm flipV="1">
              <a:off x="511702" y="1816117"/>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id="{CE92188C-F71E-7892-62DD-B819A9AF84BC}"/>
                </a:ext>
              </a:extLst>
            </p:cNvPr>
            <p:cNvCxnSpPr/>
            <p:nvPr/>
          </p:nvCxnSpPr>
          <p:spPr>
            <a:xfrm flipV="1">
              <a:off x="727558" y="1814056"/>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2" name="直接箭头连接符 21">
              <a:extLst>
                <a:ext uri="{FF2B5EF4-FFF2-40B4-BE49-F238E27FC236}">
                  <a16:creationId xmlns:a16="http://schemas.microsoft.com/office/drawing/2014/main" id="{D9A93DE3-45BF-2E04-EE50-3307C247CF66}"/>
                </a:ext>
              </a:extLst>
            </p:cNvPr>
            <p:cNvCxnSpPr/>
            <p:nvPr/>
          </p:nvCxnSpPr>
          <p:spPr>
            <a:xfrm flipV="1">
              <a:off x="941951" y="1807648"/>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3" name="直接箭头连接符 22">
              <a:extLst>
                <a:ext uri="{FF2B5EF4-FFF2-40B4-BE49-F238E27FC236}">
                  <a16:creationId xmlns:a16="http://schemas.microsoft.com/office/drawing/2014/main" id="{B26DF64D-D56E-B62A-74AC-8E880D38C6A2}"/>
                </a:ext>
              </a:extLst>
            </p:cNvPr>
            <p:cNvCxnSpPr/>
            <p:nvPr/>
          </p:nvCxnSpPr>
          <p:spPr>
            <a:xfrm flipV="1">
              <a:off x="1149126" y="1810488"/>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4" name="直接箭头连接符 23">
              <a:extLst>
                <a:ext uri="{FF2B5EF4-FFF2-40B4-BE49-F238E27FC236}">
                  <a16:creationId xmlns:a16="http://schemas.microsoft.com/office/drawing/2014/main" id="{DFDA2072-AD7D-6C88-5931-1030606E1E20}"/>
                </a:ext>
              </a:extLst>
            </p:cNvPr>
            <p:cNvCxnSpPr/>
            <p:nvPr/>
          </p:nvCxnSpPr>
          <p:spPr>
            <a:xfrm flipV="1">
              <a:off x="1363519" y="1804080"/>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5" name="直接箭头连接符 24">
              <a:extLst>
                <a:ext uri="{FF2B5EF4-FFF2-40B4-BE49-F238E27FC236}">
                  <a16:creationId xmlns:a16="http://schemas.microsoft.com/office/drawing/2014/main" id="{02A777DC-3D5B-D7E0-AC9C-7439C5681139}"/>
                </a:ext>
              </a:extLst>
            </p:cNvPr>
            <p:cNvCxnSpPr/>
            <p:nvPr/>
          </p:nvCxnSpPr>
          <p:spPr>
            <a:xfrm flipV="1">
              <a:off x="1579375" y="1802019"/>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6" name="直接箭头连接符 25">
              <a:extLst>
                <a:ext uri="{FF2B5EF4-FFF2-40B4-BE49-F238E27FC236}">
                  <a16:creationId xmlns:a16="http://schemas.microsoft.com/office/drawing/2014/main" id="{85975D0C-E80D-0FFB-0452-0DBB954579E3}"/>
                </a:ext>
              </a:extLst>
            </p:cNvPr>
            <p:cNvCxnSpPr/>
            <p:nvPr/>
          </p:nvCxnSpPr>
          <p:spPr>
            <a:xfrm flipV="1">
              <a:off x="1793768" y="1795611"/>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97062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0" presetClass="exit" presetSubtype="0" fill="hold" nodeType="withEffect">
                                  <p:stCondLst>
                                    <p:cond delay="0"/>
                                  </p:stCondLst>
                                  <p:childTnLst>
                                    <p:animEffect transition="out" filter="fade">
                                      <p:cBhvr>
                                        <p:cTn id="20" dur="500"/>
                                        <p:tgtEl>
                                          <p:spTgt spid="49"/>
                                        </p:tgtEl>
                                      </p:cBhvr>
                                    </p:animEffect>
                                    <p:set>
                                      <p:cBhvr>
                                        <p:cTn id="21" dur="1" fill="hold">
                                          <p:stCondLst>
                                            <p:cond delay="4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3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idx="4294967295"/>
          </p:nvPr>
        </p:nvSpPr>
        <p:spPr>
          <a:xfrm>
            <a:off x="0" y="86380"/>
            <a:ext cx="9144000" cy="523220"/>
          </a:xfrm>
        </p:spPr>
        <p:txBody>
          <a:bodyPr>
            <a:noAutofit/>
          </a:bodyPr>
          <a:lstStyle/>
          <a:p>
            <a:pPr indent="-342900"/>
            <a:r>
              <a:rPr lang="en-US" altLang="zh-CN" sz="3600" b="1" dirty="0">
                <a:solidFill>
                  <a:srgbClr val="008000"/>
                </a:solidFill>
                <a:latin typeface="+mn-lt"/>
                <a:ea typeface="+mn-ea"/>
                <a:cs typeface="+mn-cs"/>
              </a:rPr>
              <a:t>Quantum Spin Liquid Candidate</a:t>
            </a:r>
            <a:endParaRPr lang="en-US" sz="3600" b="1" dirty="0">
              <a:solidFill>
                <a:srgbClr val="008000"/>
              </a:solidFill>
              <a:latin typeface="+mn-lt"/>
              <a:ea typeface="+mn-ea"/>
              <a:cs typeface="+mn-cs"/>
            </a:endParaRPr>
          </a:p>
        </p:txBody>
      </p:sp>
      <p:pic>
        <p:nvPicPr>
          <p:cNvPr id="43"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44" name="灯片编号占位符 5"/>
          <p:cNvSpPr>
            <a:spLocks noGrp="1"/>
          </p:cNvSpPr>
          <p:nvPr>
            <p:ph type="sldNum" sz="quarter" idx="12"/>
          </p:nvPr>
        </p:nvSpPr>
        <p:spPr>
          <a:xfrm>
            <a:off x="6553200" y="6356350"/>
            <a:ext cx="2133600" cy="365125"/>
          </a:xfrm>
        </p:spPr>
        <p:txBody>
          <a:bodyPr/>
          <a:lstStyle/>
          <a:p>
            <a:r>
              <a:rPr lang="en-US" altLang="en-US" dirty="0"/>
              <a:t>11</a:t>
            </a:r>
          </a:p>
        </p:txBody>
      </p:sp>
      <p:sp>
        <p:nvSpPr>
          <p:cNvPr id="6" name="Rectangle 10">
            <a:extLst>
              <a:ext uri="{FF2B5EF4-FFF2-40B4-BE49-F238E27FC236}">
                <a16:creationId xmlns:a16="http://schemas.microsoft.com/office/drawing/2014/main" id="{6AB4463C-EA48-1F34-5AB8-F9DC5F735425}"/>
              </a:ext>
            </a:extLst>
          </p:cNvPr>
          <p:cNvSpPr>
            <a:spLocks noChangeArrowheads="1"/>
          </p:cNvSpPr>
          <p:nvPr/>
        </p:nvSpPr>
        <p:spPr bwMode="auto">
          <a:xfrm>
            <a:off x="228600" y="762000"/>
            <a:ext cx="8686800" cy="576064"/>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2400" dirty="0" err="1">
                <a:cs typeface="Arial" pitchFamily="34" charset="0"/>
              </a:rPr>
              <a:t>REChX</a:t>
            </a:r>
            <a:r>
              <a:rPr lang="en-US" altLang="zh-CN" sz="2400" dirty="0">
                <a:cs typeface="Arial" pitchFamily="34" charset="0"/>
              </a:rPr>
              <a:t> (RE = rare earth; Ch = O, S, Se, </a:t>
            </a:r>
            <a:r>
              <a:rPr lang="en-US" altLang="zh-CN" sz="2400" dirty="0" err="1">
                <a:cs typeface="Arial" pitchFamily="34" charset="0"/>
              </a:rPr>
              <a:t>Te</a:t>
            </a:r>
            <a:r>
              <a:rPr lang="en-US" altLang="zh-CN" sz="2400" dirty="0">
                <a:cs typeface="Arial" pitchFamily="34" charset="0"/>
              </a:rPr>
              <a:t>; X = F, Cl, Br, I)</a:t>
            </a:r>
            <a:endParaRPr lang="en-US" altLang="zh-CN" sz="2400" baseline="-25000" dirty="0">
              <a:cs typeface="Arial" pitchFamily="34" charset="0"/>
            </a:endParaRPr>
          </a:p>
        </p:txBody>
      </p:sp>
      <p:sp>
        <p:nvSpPr>
          <p:cNvPr id="2" name="文本框 1">
            <a:extLst>
              <a:ext uri="{FF2B5EF4-FFF2-40B4-BE49-F238E27FC236}">
                <a16:creationId xmlns:a16="http://schemas.microsoft.com/office/drawing/2014/main" id="{ADA0146F-F1AB-D8C5-8231-6AEAFDD0F1AB}"/>
              </a:ext>
            </a:extLst>
          </p:cNvPr>
          <p:cNvSpPr txBox="1"/>
          <p:nvPr/>
        </p:nvSpPr>
        <p:spPr>
          <a:xfrm>
            <a:off x="691301" y="1257526"/>
            <a:ext cx="3880699" cy="307777"/>
          </a:xfrm>
          <a:prstGeom prst="rect">
            <a:avLst/>
          </a:prstGeom>
          <a:noFill/>
        </p:spPr>
        <p:txBody>
          <a:bodyPr wrap="square">
            <a:spAutoFit/>
          </a:bodyPr>
          <a:lstStyle/>
          <a:p>
            <a:r>
              <a:rPr lang="fr-FR" altLang="zh-CN" sz="1400" dirty="0">
                <a:latin typeface="Calibri (正文)"/>
              </a:rPr>
              <a:t>Chin. Phys. </a:t>
            </a:r>
            <a:r>
              <a:rPr lang="fr-FR" altLang="zh-CN" sz="1400" dirty="0" err="1">
                <a:latin typeface="Calibri (正文)"/>
              </a:rPr>
              <a:t>Lett</a:t>
            </a:r>
            <a:r>
              <a:rPr lang="fr-FR" altLang="zh-CN" sz="1400" dirty="0">
                <a:latin typeface="Calibri (正文)"/>
              </a:rPr>
              <a:t>. 38</a:t>
            </a:r>
            <a:r>
              <a:rPr lang="zh-CN" altLang="en-US" sz="1400" dirty="0">
                <a:latin typeface="Calibri (正文)"/>
              </a:rPr>
              <a:t>，</a:t>
            </a:r>
            <a:r>
              <a:rPr lang="fr-FR" altLang="zh-CN" sz="1400" dirty="0">
                <a:latin typeface="Calibri (正文)"/>
              </a:rPr>
              <a:t> 047502 (2021)</a:t>
            </a:r>
            <a:endParaRPr lang="zh-CN" altLang="en-US" sz="1400" dirty="0">
              <a:latin typeface="Calibri (正文)"/>
            </a:endParaRPr>
          </a:p>
        </p:txBody>
      </p:sp>
      <p:pic>
        <p:nvPicPr>
          <p:cNvPr id="4098" name="Picture 2" descr="Fig. 1.">
            <a:extLst>
              <a:ext uri="{FF2B5EF4-FFF2-40B4-BE49-F238E27FC236}">
                <a16:creationId xmlns:a16="http://schemas.microsoft.com/office/drawing/2014/main" id="{53961A13-FCF7-B574-383C-B94BA5BF7F46}"/>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8333"/>
          <a:stretch/>
        </p:blipFill>
        <p:spPr bwMode="auto">
          <a:xfrm>
            <a:off x="362635" y="2060830"/>
            <a:ext cx="4018927" cy="353919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ig. 2.">
            <a:extLst>
              <a:ext uri="{FF2B5EF4-FFF2-40B4-BE49-F238E27FC236}">
                <a16:creationId xmlns:a16="http://schemas.microsoft.com/office/drawing/2014/main" id="{51DFF801-89EE-46F7-0AB1-A77C958E843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33333"/>
          <a:stretch/>
        </p:blipFill>
        <p:spPr bwMode="auto">
          <a:xfrm>
            <a:off x="4533900" y="2060829"/>
            <a:ext cx="4343400" cy="3539192"/>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Fig. 3.">
            <a:extLst>
              <a:ext uri="{FF2B5EF4-FFF2-40B4-BE49-F238E27FC236}">
                <a16:creationId xmlns:a16="http://schemas.microsoft.com/office/drawing/2014/main" id="{93DC2B4C-A8E2-A5DD-DC2F-DD185E303FD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7274" y="1981930"/>
            <a:ext cx="6893251" cy="4374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395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pic>
        <p:nvPicPr>
          <p:cNvPr id="3" name="图片 2">
            <a:extLst>
              <a:ext uri="{FF2B5EF4-FFF2-40B4-BE49-F238E27FC236}">
                <a16:creationId xmlns:a16="http://schemas.microsoft.com/office/drawing/2014/main" id="{4405235A-53A1-CED5-DDEB-083270DACADA}"/>
              </a:ext>
            </a:extLst>
          </p:cNvPr>
          <p:cNvPicPr>
            <a:picLocks noChangeAspect="1"/>
          </p:cNvPicPr>
          <p:nvPr/>
        </p:nvPicPr>
        <p:blipFill>
          <a:blip r:embed="rId4"/>
          <a:stretch>
            <a:fillRect/>
          </a:stretch>
        </p:blipFill>
        <p:spPr>
          <a:xfrm>
            <a:off x="1728356" y="832036"/>
            <a:ext cx="2005444" cy="5888130"/>
          </a:xfrm>
          <a:prstGeom prst="rect">
            <a:avLst/>
          </a:prstGeom>
        </p:spPr>
      </p:pic>
      <p:pic>
        <p:nvPicPr>
          <p:cNvPr id="4" name="图片 3">
            <a:extLst>
              <a:ext uri="{FF2B5EF4-FFF2-40B4-BE49-F238E27FC236}">
                <a16:creationId xmlns:a16="http://schemas.microsoft.com/office/drawing/2014/main" id="{884408A2-D702-7601-A366-BA5EE42BFB10}"/>
              </a:ext>
            </a:extLst>
          </p:cNvPr>
          <p:cNvPicPr>
            <a:picLocks noChangeAspect="1"/>
          </p:cNvPicPr>
          <p:nvPr/>
        </p:nvPicPr>
        <p:blipFill>
          <a:blip r:embed="rId5"/>
          <a:stretch>
            <a:fillRect/>
          </a:stretch>
        </p:blipFill>
        <p:spPr>
          <a:xfrm>
            <a:off x="254637" y="5438777"/>
            <a:ext cx="1608538" cy="1174374"/>
          </a:xfrm>
          <a:prstGeom prst="rect">
            <a:avLst/>
          </a:prstGeom>
        </p:spPr>
      </p:pic>
      <p:cxnSp>
        <p:nvCxnSpPr>
          <p:cNvPr id="7" name="直接箭头连接符 6">
            <a:extLst>
              <a:ext uri="{FF2B5EF4-FFF2-40B4-BE49-F238E27FC236}">
                <a16:creationId xmlns:a16="http://schemas.microsoft.com/office/drawing/2014/main" id="{F5EA5907-69E6-1E36-B1FE-51A33535A11B}"/>
              </a:ext>
            </a:extLst>
          </p:cNvPr>
          <p:cNvCxnSpPr/>
          <p:nvPr/>
        </p:nvCxnSpPr>
        <p:spPr>
          <a:xfrm flipH="1">
            <a:off x="1490709" y="4363943"/>
            <a:ext cx="419790" cy="1344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id="{6C72AABA-307E-E1A5-CFC6-90EC756B080D}"/>
              </a:ext>
            </a:extLst>
          </p:cNvPr>
          <p:cNvSpPr txBox="1"/>
          <p:nvPr/>
        </p:nvSpPr>
        <p:spPr>
          <a:xfrm>
            <a:off x="816011" y="4284353"/>
            <a:ext cx="1030941" cy="646331"/>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Yb</a:t>
            </a:r>
            <a:r>
              <a:rPr lang="en-US" altLang="zh-CN" baseline="30000" dirty="0">
                <a:latin typeface="Times New Roman" panose="02020603050405020304" pitchFamily="18" charset="0"/>
                <a:cs typeface="Times New Roman" panose="02020603050405020304" pitchFamily="18" charset="0"/>
              </a:rPr>
              <a:t>3+</a:t>
            </a:r>
          </a:p>
          <a:p>
            <a:r>
              <a:rPr lang="en-US" altLang="zh-CN" dirty="0">
                <a:latin typeface="Times New Roman" panose="02020603050405020304" pitchFamily="18" charset="0"/>
                <a:cs typeface="Times New Roman" panose="02020603050405020304" pitchFamily="18" charset="0"/>
              </a:rPr>
              <a:t>J</a:t>
            </a:r>
            <a:r>
              <a:rPr lang="en-US" altLang="zh-CN" baseline="-25000" dirty="0">
                <a:latin typeface="Times New Roman" panose="02020603050405020304" pitchFamily="18" charset="0"/>
                <a:cs typeface="Times New Roman" panose="02020603050405020304" pitchFamily="18" charset="0"/>
              </a:rPr>
              <a:t>eff</a:t>
            </a:r>
            <a:r>
              <a:rPr lang="en-US" altLang="zh-CN" dirty="0">
                <a:latin typeface="Times New Roman" panose="02020603050405020304" pitchFamily="18" charset="0"/>
                <a:cs typeface="Times New Roman" panose="02020603050405020304" pitchFamily="18" charset="0"/>
              </a:rPr>
              <a:t>=1/2</a:t>
            </a:r>
            <a:endParaRPr lang="zh-CN" altLang="en-US" dirty="0">
              <a:latin typeface="Times New Roman" panose="02020603050405020304" pitchFamily="18" charset="0"/>
              <a:cs typeface="Times New Roman" panose="02020603050405020304" pitchFamily="18" charset="0"/>
            </a:endParaRPr>
          </a:p>
        </p:txBody>
      </p:sp>
      <p:cxnSp>
        <p:nvCxnSpPr>
          <p:cNvPr id="9" name="直接连接符 8">
            <a:extLst>
              <a:ext uri="{FF2B5EF4-FFF2-40B4-BE49-F238E27FC236}">
                <a16:creationId xmlns:a16="http://schemas.microsoft.com/office/drawing/2014/main" id="{D57449D3-2B4A-D924-6FBE-928BD0B1D9D6}"/>
              </a:ext>
            </a:extLst>
          </p:cNvPr>
          <p:cNvCxnSpPr/>
          <p:nvPr/>
        </p:nvCxnSpPr>
        <p:spPr>
          <a:xfrm flipH="1">
            <a:off x="2061948" y="2501153"/>
            <a:ext cx="430306" cy="55581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直接箭头连接符 9">
            <a:extLst>
              <a:ext uri="{FF2B5EF4-FFF2-40B4-BE49-F238E27FC236}">
                <a16:creationId xmlns:a16="http://schemas.microsoft.com/office/drawing/2014/main" id="{42EFC173-613D-8B30-9CC8-18E8FB04AAF6}"/>
              </a:ext>
            </a:extLst>
          </p:cNvPr>
          <p:cNvCxnSpPr/>
          <p:nvPr/>
        </p:nvCxnSpPr>
        <p:spPr>
          <a:xfrm flipH="1">
            <a:off x="1541995" y="2779059"/>
            <a:ext cx="6633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9FAEAA6D-DC66-BFB3-5CE6-58D51CF9F161}"/>
              </a:ext>
            </a:extLst>
          </p:cNvPr>
          <p:cNvSpPr txBox="1"/>
          <p:nvPr/>
        </p:nvSpPr>
        <p:spPr>
          <a:xfrm>
            <a:off x="753101" y="2590800"/>
            <a:ext cx="1024495"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3.51 Å</a:t>
            </a:r>
            <a:endParaRPr lang="zh-CN" altLang="en-US" dirty="0">
              <a:latin typeface="Times New Roman" panose="02020603050405020304" pitchFamily="18" charset="0"/>
              <a:cs typeface="Times New Roman" panose="02020603050405020304" pitchFamily="18" charset="0"/>
            </a:endParaRPr>
          </a:p>
        </p:txBody>
      </p:sp>
      <p:pic>
        <p:nvPicPr>
          <p:cNvPr id="12" name="图片 11">
            <a:extLst>
              <a:ext uri="{FF2B5EF4-FFF2-40B4-BE49-F238E27FC236}">
                <a16:creationId xmlns:a16="http://schemas.microsoft.com/office/drawing/2014/main" id="{FC61D67C-83A0-1DD1-4F1C-36A953D96662}"/>
              </a:ext>
            </a:extLst>
          </p:cNvPr>
          <p:cNvPicPr>
            <a:picLocks noChangeAspect="1"/>
          </p:cNvPicPr>
          <p:nvPr/>
        </p:nvPicPr>
        <p:blipFill>
          <a:blip r:embed="rId6"/>
          <a:stretch>
            <a:fillRect/>
          </a:stretch>
        </p:blipFill>
        <p:spPr>
          <a:xfrm>
            <a:off x="4269457" y="877003"/>
            <a:ext cx="4761998" cy="3984833"/>
          </a:xfrm>
          <a:prstGeom prst="rect">
            <a:avLst/>
          </a:prstGeom>
        </p:spPr>
      </p:pic>
      <p:cxnSp>
        <p:nvCxnSpPr>
          <p:cNvPr id="13" name="直接连接符 12">
            <a:extLst>
              <a:ext uri="{FF2B5EF4-FFF2-40B4-BE49-F238E27FC236}">
                <a16:creationId xmlns:a16="http://schemas.microsoft.com/office/drawing/2014/main" id="{717B5F8C-BC83-17EA-8284-FA0C73F4786D}"/>
              </a:ext>
            </a:extLst>
          </p:cNvPr>
          <p:cNvCxnSpPr>
            <a:cxnSpLocks/>
          </p:cNvCxnSpPr>
          <p:nvPr/>
        </p:nvCxnSpPr>
        <p:spPr>
          <a:xfrm flipH="1">
            <a:off x="2061948" y="3080070"/>
            <a:ext cx="78556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0906D94B-E59A-11BB-2D6B-9050ACD83905}"/>
              </a:ext>
            </a:extLst>
          </p:cNvPr>
          <p:cNvSpPr txBox="1"/>
          <p:nvPr/>
        </p:nvSpPr>
        <p:spPr>
          <a:xfrm>
            <a:off x="2045621" y="3200762"/>
            <a:ext cx="1024495"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3.72 Å</a:t>
            </a:r>
            <a:endParaRPr lang="zh-CN" altLang="en-US" dirty="0">
              <a:latin typeface="Times New Roman" panose="02020603050405020304" pitchFamily="18" charset="0"/>
              <a:cs typeface="Times New Roman" panose="02020603050405020304" pitchFamily="18" charset="0"/>
            </a:endParaRPr>
          </a:p>
        </p:txBody>
      </p:sp>
      <p:sp>
        <p:nvSpPr>
          <p:cNvPr id="15" name="文本框 14">
            <a:extLst>
              <a:ext uri="{FF2B5EF4-FFF2-40B4-BE49-F238E27FC236}">
                <a16:creationId xmlns:a16="http://schemas.microsoft.com/office/drawing/2014/main" id="{879B318B-CC73-CCED-D3DC-0AA01DD00CC1}"/>
              </a:ext>
            </a:extLst>
          </p:cNvPr>
          <p:cNvSpPr txBox="1"/>
          <p:nvPr/>
        </p:nvSpPr>
        <p:spPr>
          <a:xfrm>
            <a:off x="4421170" y="4932765"/>
            <a:ext cx="4157221" cy="1754326"/>
          </a:xfrm>
          <a:prstGeom prst="rect">
            <a:avLst/>
          </a:prstGeom>
          <a:noFill/>
        </p:spPr>
        <p:txBody>
          <a:bodyPr wrap="square" rtlCol="0">
            <a:spAutoFit/>
          </a:bodyPr>
          <a:lstStyle/>
          <a:p>
            <a:pPr marL="342900" indent="-342900">
              <a:buAutoNum type="arabicPeriod"/>
            </a:pPr>
            <a:r>
              <a:rPr lang="en-US" altLang="zh-CN" dirty="0">
                <a:latin typeface="Times New Roman" panose="02020603050405020304" pitchFamily="18" charset="0"/>
                <a:cs typeface="Times New Roman" panose="02020603050405020304" pitchFamily="18" charset="0"/>
              </a:rPr>
              <a:t>Triangular lattice in a single layer and the neighbor layers form a stacked honeycomb lattice.</a:t>
            </a:r>
          </a:p>
          <a:p>
            <a:pPr marL="342900" indent="-342900">
              <a:buAutoNum type="arabicPeriod"/>
            </a:pPr>
            <a:r>
              <a:rPr lang="en-US" altLang="zh-CN" dirty="0">
                <a:latin typeface="Times New Roman" panose="02020603050405020304" pitchFamily="18" charset="0"/>
                <a:cs typeface="Times New Roman" panose="02020603050405020304" pitchFamily="18" charset="0"/>
              </a:rPr>
              <a:t>An AFM transition was detected at about 1.3 K.</a:t>
            </a:r>
          </a:p>
          <a:p>
            <a:pPr marL="342900" indent="-342900">
              <a:buAutoNum type="arabicPeriod"/>
            </a:pPr>
            <a:r>
              <a:rPr lang="en-US" altLang="zh-CN" dirty="0">
                <a:latin typeface="Times New Roman" panose="02020603050405020304" pitchFamily="18" charset="0"/>
                <a:cs typeface="Times New Roman" panose="02020603050405020304" pitchFamily="18" charset="0"/>
              </a:rPr>
              <a:t>Strong anisotropy in M-H curves.</a:t>
            </a:r>
            <a:endParaRPr lang="zh-CN" altLang="en-US" dirty="0">
              <a:latin typeface="Times New Roman" panose="02020603050405020304" pitchFamily="18" charset="0"/>
              <a:cs typeface="Times New Roman" panose="02020603050405020304" pitchFamily="18" charset="0"/>
            </a:endParaRPr>
          </a:p>
        </p:txBody>
      </p:sp>
      <p:sp>
        <p:nvSpPr>
          <p:cNvPr id="16" name="矩形: 圆角 15">
            <a:extLst>
              <a:ext uri="{FF2B5EF4-FFF2-40B4-BE49-F238E27FC236}">
                <a16:creationId xmlns:a16="http://schemas.microsoft.com/office/drawing/2014/main" id="{BA006DD5-1D70-6A56-5780-EA5129709061}"/>
              </a:ext>
            </a:extLst>
          </p:cNvPr>
          <p:cNvSpPr/>
          <p:nvPr/>
        </p:nvSpPr>
        <p:spPr>
          <a:xfrm>
            <a:off x="4324892" y="4930684"/>
            <a:ext cx="4157221" cy="1682467"/>
          </a:xfrm>
          <a:prstGeom prst="roundRect">
            <a:avLst/>
          </a:prstGeom>
          <a:noFill/>
          <a:ln w="19050">
            <a:solidFill>
              <a:srgbClr val="3F6E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ectangle 2">
            <a:extLst>
              <a:ext uri="{FF2B5EF4-FFF2-40B4-BE49-F238E27FC236}">
                <a16:creationId xmlns:a16="http://schemas.microsoft.com/office/drawing/2014/main" id="{818D5FAB-1204-D46D-4099-C6C52E4B97EA}"/>
              </a:ext>
            </a:extLst>
          </p:cNvPr>
          <p:cNvSpPr txBox="1">
            <a:spLocks/>
          </p:cNvSpPr>
          <p:nvPr/>
        </p:nvSpPr>
        <p:spPr>
          <a:xfrm>
            <a:off x="0" y="86380"/>
            <a:ext cx="9144000" cy="52322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indent="-342900"/>
            <a:r>
              <a:rPr lang="en-US" altLang="zh-CN" sz="3600" b="1" dirty="0" err="1">
                <a:solidFill>
                  <a:srgbClr val="008000"/>
                </a:solidFill>
                <a:latin typeface="+mn-lt"/>
                <a:ea typeface="+mn-ea"/>
                <a:cs typeface="+mn-cs"/>
              </a:rPr>
              <a:t>YbOCl</a:t>
            </a:r>
            <a:endParaRPr lang="en-US" sz="3600" b="1" dirty="0">
              <a:solidFill>
                <a:srgbClr val="008000"/>
              </a:solidFill>
              <a:latin typeface="+mn-lt"/>
              <a:ea typeface="+mn-ea"/>
              <a:cs typeface="+mn-cs"/>
            </a:endParaRPr>
          </a:p>
        </p:txBody>
      </p:sp>
    </p:spTree>
    <p:extLst>
      <p:ext uri="{BB962C8B-B14F-4D97-AF65-F5344CB8AC3E}">
        <p14:creationId xmlns:p14="http://schemas.microsoft.com/office/powerpoint/2010/main" val="17198142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a:extLst>
              <a:ext uri="{FF2B5EF4-FFF2-40B4-BE49-F238E27FC236}">
                <a16:creationId xmlns:a16="http://schemas.microsoft.com/office/drawing/2014/main" id="{13DA8893-5A80-25D0-ACB9-E2E960FD73E9}"/>
              </a:ext>
            </a:extLst>
          </p:cNvPr>
          <p:cNvSpPr/>
          <p:nvPr/>
        </p:nvSpPr>
        <p:spPr>
          <a:xfrm>
            <a:off x="4161944" y="703625"/>
            <a:ext cx="2868706" cy="58270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Times New Roman" panose="02020603050405020304" pitchFamily="18" charset="0"/>
                <a:cs typeface="Times New Roman" panose="02020603050405020304" pitchFamily="18" charset="0"/>
              </a:rPr>
              <a:t>Thermodynamic measurements of </a:t>
            </a:r>
            <a:r>
              <a:rPr lang="en-US" altLang="zh-CN" b="1" dirty="0" err="1">
                <a:latin typeface="Times New Roman" panose="02020603050405020304" pitchFamily="18" charset="0"/>
                <a:cs typeface="Times New Roman" panose="02020603050405020304" pitchFamily="18" charset="0"/>
              </a:rPr>
              <a:t>YbOCl</a:t>
            </a:r>
            <a:endParaRPr lang="zh-CN" altLang="en-US" b="1" dirty="0">
              <a:latin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FBD10A28-A8B6-1507-65D5-22CE7BE29F8D}"/>
              </a:ext>
            </a:extLst>
          </p:cNvPr>
          <p:cNvPicPr>
            <a:picLocks noChangeAspect="1"/>
          </p:cNvPicPr>
          <p:nvPr/>
        </p:nvPicPr>
        <p:blipFill>
          <a:blip r:embed="rId3"/>
          <a:stretch>
            <a:fillRect/>
          </a:stretch>
        </p:blipFill>
        <p:spPr>
          <a:xfrm>
            <a:off x="0" y="753035"/>
            <a:ext cx="4161944" cy="5977936"/>
          </a:xfrm>
          <a:prstGeom prst="rect">
            <a:avLst/>
          </a:prstGeom>
        </p:spPr>
      </p:pic>
      <p:sp>
        <p:nvSpPr>
          <p:cNvPr id="8" name="椭圆 7">
            <a:extLst>
              <a:ext uri="{FF2B5EF4-FFF2-40B4-BE49-F238E27FC236}">
                <a16:creationId xmlns:a16="http://schemas.microsoft.com/office/drawing/2014/main" id="{4381603C-9F33-137A-05F4-75F992F3F09C}"/>
              </a:ext>
            </a:extLst>
          </p:cNvPr>
          <p:cNvSpPr/>
          <p:nvPr/>
        </p:nvSpPr>
        <p:spPr>
          <a:xfrm>
            <a:off x="2716567" y="1225118"/>
            <a:ext cx="328474" cy="40837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a16="http://schemas.microsoft.com/office/drawing/2014/main" id="{97A43C80-50BA-3F29-5446-BF44EF7AD8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61944" y="4771261"/>
            <a:ext cx="1703560" cy="1965954"/>
          </a:xfrm>
          <a:prstGeom prst="rect">
            <a:avLst/>
          </a:prstGeom>
        </p:spPr>
      </p:pic>
      <p:pic>
        <p:nvPicPr>
          <p:cNvPr id="11" name="图片 10">
            <a:extLst>
              <a:ext uri="{FF2B5EF4-FFF2-40B4-BE49-F238E27FC236}">
                <a16:creationId xmlns:a16="http://schemas.microsoft.com/office/drawing/2014/main" id="{B6A3259D-8202-5EB6-4033-031EEC5B912E}"/>
              </a:ext>
            </a:extLst>
          </p:cNvPr>
          <p:cNvPicPr>
            <a:picLocks noChangeAspect="1"/>
          </p:cNvPicPr>
          <p:nvPr/>
        </p:nvPicPr>
        <p:blipFill>
          <a:blip r:embed="rId5"/>
          <a:stretch>
            <a:fillRect/>
          </a:stretch>
        </p:blipFill>
        <p:spPr>
          <a:xfrm>
            <a:off x="4342701" y="1286331"/>
            <a:ext cx="3681642" cy="387542"/>
          </a:xfrm>
          <a:prstGeom prst="rect">
            <a:avLst/>
          </a:prstGeom>
        </p:spPr>
      </p:pic>
      <p:pic>
        <p:nvPicPr>
          <p:cNvPr id="12" name="图片 11">
            <a:extLst>
              <a:ext uri="{FF2B5EF4-FFF2-40B4-BE49-F238E27FC236}">
                <a16:creationId xmlns:a16="http://schemas.microsoft.com/office/drawing/2014/main" id="{F33B8F23-8F5E-03B1-ACFC-7348E30817D2}"/>
              </a:ext>
            </a:extLst>
          </p:cNvPr>
          <p:cNvPicPr>
            <a:picLocks noChangeAspect="1"/>
          </p:cNvPicPr>
          <p:nvPr/>
        </p:nvPicPr>
        <p:blipFill>
          <a:blip r:embed="rId6"/>
          <a:stretch>
            <a:fillRect/>
          </a:stretch>
        </p:blipFill>
        <p:spPr>
          <a:xfrm>
            <a:off x="4383464" y="1646491"/>
            <a:ext cx="3873910" cy="1215184"/>
          </a:xfrm>
          <a:prstGeom prst="rect">
            <a:avLst/>
          </a:prstGeom>
        </p:spPr>
      </p:pic>
      <p:pic>
        <p:nvPicPr>
          <p:cNvPr id="13" name="图片 12">
            <a:extLst>
              <a:ext uri="{FF2B5EF4-FFF2-40B4-BE49-F238E27FC236}">
                <a16:creationId xmlns:a16="http://schemas.microsoft.com/office/drawing/2014/main" id="{A251E36E-04BD-4F42-9DB7-02D2C3CC164F}"/>
              </a:ext>
            </a:extLst>
          </p:cNvPr>
          <p:cNvPicPr>
            <a:picLocks noChangeAspect="1"/>
          </p:cNvPicPr>
          <p:nvPr/>
        </p:nvPicPr>
        <p:blipFill>
          <a:blip r:embed="rId7"/>
          <a:stretch>
            <a:fillRect/>
          </a:stretch>
        </p:blipFill>
        <p:spPr>
          <a:xfrm>
            <a:off x="4342701" y="2836930"/>
            <a:ext cx="3770402" cy="1463714"/>
          </a:xfrm>
          <a:prstGeom prst="rect">
            <a:avLst/>
          </a:prstGeom>
        </p:spPr>
      </p:pic>
      <p:pic>
        <p:nvPicPr>
          <p:cNvPr id="14" name="图片 13">
            <a:extLst>
              <a:ext uri="{FF2B5EF4-FFF2-40B4-BE49-F238E27FC236}">
                <a16:creationId xmlns:a16="http://schemas.microsoft.com/office/drawing/2014/main" id="{EA9E8866-8527-C3E8-839C-116F28AB73AA}"/>
              </a:ext>
            </a:extLst>
          </p:cNvPr>
          <p:cNvPicPr>
            <a:picLocks noChangeAspect="1"/>
          </p:cNvPicPr>
          <p:nvPr/>
        </p:nvPicPr>
        <p:blipFill>
          <a:blip r:embed="rId8"/>
          <a:stretch>
            <a:fillRect/>
          </a:stretch>
        </p:blipFill>
        <p:spPr>
          <a:xfrm>
            <a:off x="4370982" y="4275898"/>
            <a:ext cx="3615510" cy="443482"/>
          </a:xfrm>
          <a:prstGeom prst="rect">
            <a:avLst/>
          </a:prstGeom>
        </p:spPr>
      </p:pic>
      <p:sp>
        <p:nvSpPr>
          <p:cNvPr id="15" name="文本框 14">
            <a:extLst>
              <a:ext uri="{FF2B5EF4-FFF2-40B4-BE49-F238E27FC236}">
                <a16:creationId xmlns:a16="http://schemas.microsoft.com/office/drawing/2014/main" id="{20CC40B3-FF88-6037-5B30-220041ED8094}"/>
              </a:ext>
            </a:extLst>
          </p:cNvPr>
          <p:cNvSpPr txBox="1"/>
          <p:nvPr/>
        </p:nvSpPr>
        <p:spPr>
          <a:xfrm>
            <a:off x="5865504" y="4699646"/>
            <a:ext cx="3299382" cy="2031325"/>
          </a:xfrm>
          <a:prstGeom prst="rect">
            <a:avLst/>
          </a:prstGeom>
          <a:noFill/>
        </p:spPr>
        <p:txBody>
          <a:bodyPr wrap="square" rtlCol="0">
            <a:spAutoFit/>
          </a:bodyPr>
          <a:lstStyle/>
          <a:p>
            <a:pPr marL="342900" indent="-342900">
              <a:buAutoNum type="arabicPeriod"/>
            </a:pPr>
            <a:r>
              <a:rPr lang="en-US" altLang="zh-CN" dirty="0">
                <a:latin typeface="Times New Roman" panose="02020603050405020304" pitchFamily="18" charset="0"/>
                <a:cs typeface="Times New Roman" panose="02020603050405020304" pitchFamily="18" charset="0"/>
              </a:rPr>
              <a:t>The AFM transition moves toward high temperature with increasing field.</a:t>
            </a:r>
          </a:p>
          <a:p>
            <a:pPr marL="342900" indent="-342900">
              <a:buAutoNum type="arabicPeriod"/>
            </a:pPr>
            <a:r>
              <a:rPr lang="en-US" altLang="zh-CN" dirty="0">
                <a:latin typeface="Times New Roman" panose="02020603050405020304" pitchFamily="18" charset="0"/>
                <a:cs typeface="Times New Roman" panose="02020603050405020304" pitchFamily="18" charset="0"/>
              </a:rPr>
              <a:t>A spin disordered state was detected.</a:t>
            </a:r>
          </a:p>
          <a:p>
            <a:pPr marL="342900" indent="-342900">
              <a:buAutoNum type="arabicPeriod"/>
            </a:pPr>
            <a:r>
              <a:rPr lang="en-US" altLang="zh-CN" dirty="0">
                <a:latin typeface="Times New Roman" panose="02020603050405020304" pitchFamily="18" charset="0"/>
                <a:cs typeface="Times New Roman" panose="02020603050405020304" pitchFamily="18" charset="0"/>
              </a:rPr>
              <a:t>The anisotropic spin Hamiltonian was constructed.</a:t>
            </a:r>
            <a:endParaRPr lang="zh-CN" altLang="en-US" dirty="0">
              <a:latin typeface="Times New Roman" panose="02020603050405020304" pitchFamily="18" charset="0"/>
              <a:cs typeface="Times New Roman" panose="02020603050405020304" pitchFamily="18" charset="0"/>
            </a:endParaRPr>
          </a:p>
        </p:txBody>
      </p:sp>
      <p:sp>
        <p:nvSpPr>
          <p:cNvPr id="16" name="矩形: 圆角 15">
            <a:extLst>
              <a:ext uri="{FF2B5EF4-FFF2-40B4-BE49-F238E27FC236}">
                <a16:creationId xmlns:a16="http://schemas.microsoft.com/office/drawing/2014/main" id="{0D83DDB5-BD83-55DA-1FEE-792315B68563}"/>
              </a:ext>
            </a:extLst>
          </p:cNvPr>
          <p:cNvSpPr/>
          <p:nvPr/>
        </p:nvSpPr>
        <p:spPr>
          <a:xfrm>
            <a:off x="5884358" y="4726466"/>
            <a:ext cx="3271101" cy="1959710"/>
          </a:xfrm>
          <a:prstGeom prst="roundRect">
            <a:avLst/>
          </a:prstGeom>
          <a:noFill/>
          <a:ln w="19050">
            <a:solidFill>
              <a:srgbClr val="3F6E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48991803"/>
      </p:ext>
    </p:extLst>
  </p:cSld>
  <p:clrMapOvr>
    <a:masterClrMapping/>
  </p:clrMapOvr>
  <mc:AlternateContent xmlns:mc="http://schemas.openxmlformats.org/markup-compatibility/2006" xmlns:p14="http://schemas.microsoft.com/office/powerpoint/2010/main">
    <mc:Choice Requires="p14">
      <p:transition spd="slow" p14:dur="2000" advTm="141811"/>
    </mc:Choice>
    <mc:Fallback xmlns="">
      <p:transition spd="slow" advTm="141811"/>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E8E826E9-C5FF-7889-C14C-134C729C1FDD}"/>
              </a:ext>
            </a:extLst>
          </p:cNvPr>
          <p:cNvPicPr>
            <a:picLocks noChangeAspect="1"/>
          </p:cNvPicPr>
          <p:nvPr/>
        </p:nvPicPr>
        <p:blipFill>
          <a:blip r:embed="rId3"/>
          <a:stretch>
            <a:fillRect/>
          </a:stretch>
        </p:blipFill>
        <p:spPr>
          <a:xfrm>
            <a:off x="0" y="1310326"/>
            <a:ext cx="4244112" cy="5123468"/>
          </a:xfrm>
          <a:prstGeom prst="rect">
            <a:avLst/>
          </a:prstGeom>
        </p:spPr>
      </p:pic>
      <p:sp>
        <p:nvSpPr>
          <p:cNvPr id="3" name="矩形: 圆角 2">
            <a:extLst>
              <a:ext uri="{FF2B5EF4-FFF2-40B4-BE49-F238E27FC236}">
                <a16:creationId xmlns:a16="http://schemas.microsoft.com/office/drawing/2014/main" id="{9C71BF00-32DC-8AA8-9843-3F12A19C0CCB}"/>
              </a:ext>
            </a:extLst>
          </p:cNvPr>
          <p:cNvSpPr/>
          <p:nvPr/>
        </p:nvSpPr>
        <p:spPr>
          <a:xfrm>
            <a:off x="871990" y="727620"/>
            <a:ext cx="2408538" cy="58270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Times New Roman" panose="02020603050405020304" pitchFamily="18" charset="0"/>
                <a:cs typeface="Times New Roman" panose="02020603050405020304" pitchFamily="18" charset="0"/>
              </a:rPr>
              <a:t>FD simulation results of </a:t>
            </a:r>
            <a:r>
              <a:rPr lang="en-US" altLang="zh-CN" b="1" dirty="0" err="1">
                <a:latin typeface="Times New Roman" panose="02020603050405020304" pitchFamily="18" charset="0"/>
                <a:cs typeface="Times New Roman" panose="02020603050405020304" pitchFamily="18" charset="0"/>
              </a:rPr>
              <a:t>YbOCl</a:t>
            </a:r>
            <a:endParaRPr lang="zh-CN" altLang="en-US" b="1" dirty="0">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99E19A91-BC9C-18BA-EACB-57B259A647B3}"/>
              </a:ext>
            </a:extLst>
          </p:cNvPr>
          <p:cNvPicPr>
            <a:picLocks noChangeAspect="1"/>
          </p:cNvPicPr>
          <p:nvPr/>
        </p:nvPicPr>
        <p:blipFill>
          <a:blip r:embed="rId4"/>
          <a:stretch>
            <a:fillRect/>
          </a:stretch>
        </p:blipFill>
        <p:spPr>
          <a:xfrm>
            <a:off x="5685589" y="1310326"/>
            <a:ext cx="3444262" cy="4953784"/>
          </a:xfrm>
          <a:prstGeom prst="rect">
            <a:avLst/>
          </a:prstGeom>
        </p:spPr>
      </p:pic>
      <p:sp>
        <p:nvSpPr>
          <p:cNvPr id="5" name="文本框 4">
            <a:extLst>
              <a:ext uri="{FF2B5EF4-FFF2-40B4-BE49-F238E27FC236}">
                <a16:creationId xmlns:a16="http://schemas.microsoft.com/office/drawing/2014/main" id="{09EC7EE9-9889-01A4-F008-12BD2107A90F}"/>
              </a:ext>
            </a:extLst>
          </p:cNvPr>
          <p:cNvSpPr txBox="1"/>
          <p:nvPr/>
        </p:nvSpPr>
        <p:spPr>
          <a:xfrm>
            <a:off x="4094506" y="2752626"/>
            <a:ext cx="1834953" cy="2462213"/>
          </a:xfrm>
          <a:prstGeom prst="rect">
            <a:avLst/>
          </a:prstGeom>
          <a:noFill/>
        </p:spPr>
        <p:txBody>
          <a:bodyPr wrap="square" rtlCol="0">
            <a:spAutoFit/>
          </a:bodyPr>
          <a:lstStyle/>
          <a:p>
            <a:r>
              <a:rPr lang="en-US" altLang="zh-CN" sz="1400" dirty="0" err="1">
                <a:latin typeface="Times New Roman" panose="02020603050405020304" pitchFamily="18" charset="0"/>
                <a:cs typeface="Times New Roman" panose="02020603050405020304" pitchFamily="18" charset="0"/>
              </a:rPr>
              <a:t>J</a:t>
            </a:r>
            <a:r>
              <a:rPr lang="en-US" altLang="zh-CN" sz="1400" baseline="-25000" dirty="0" err="1">
                <a:latin typeface="Times New Roman" panose="02020603050405020304" pitchFamily="18" charset="0"/>
                <a:cs typeface="Times New Roman" panose="02020603050405020304" pitchFamily="18" charset="0"/>
              </a:rPr>
              <a:t>zz</a:t>
            </a:r>
            <a:r>
              <a:rPr lang="en-US" altLang="zh-CN" sz="1400" dirty="0">
                <a:latin typeface="Times New Roman" panose="02020603050405020304" pitchFamily="18" charset="0"/>
                <a:cs typeface="Times New Roman" panose="02020603050405020304" pitchFamily="18" charset="0"/>
              </a:rPr>
              <a:t>=1.05K, J</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=-0.6K</a:t>
            </a:r>
          </a:p>
          <a:p>
            <a:r>
              <a:rPr lang="en-US" altLang="zh-CN" sz="1400" dirty="0" err="1">
                <a:latin typeface="Times New Roman" panose="02020603050405020304" pitchFamily="18" charset="0"/>
                <a:cs typeface="Times New Roman" panose="02020603050405020304" pitchFamily="18" charset="0"/>
              </a:rPr>
              <a:t>J</a:t>
            </a:r>
            <a:r>
              <a:rPr lang="en-US" altLang="zh-CN" sz="1400" baseline="-25000" dirty="0" err="1">
                <a:latin typeface="Times New Roman" panose="02020603050405020304" pitchFamily="18" charset="0"/>
                <a:cs typeface="Times New Roman" panose="02020603050405020304" pitchFamily="18" charset="0"/>
              </a:rPr>
              <a:t>zz</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1400" dirty="0">
                <a:latin typeface="Times New Roman" panose="02020603050405020304" pitchFamily="18" charset="0"/>
                <a:cs typeface="Times New Roman" panose="02020603050405020304" pitchFamily="18" charset="0"/>
              </a:rPr>
              <a:t>=0.26K, J</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=-0.42K</a:t>
            </a:r>
          </a:p>
          <a:p>
            <a:r>
              <a:rPr lang="en-US" altLang="zh-CN" sz="1400" dirty="0">
                <a:latin typeface="Times New Roman" panose="02020603050405020304" pitchFamily="18" charset="0"/>
                <a:cs typeface="Times New Roman" panose="02020603050405020304" pitchFamily="18" charset="0"/>
              </a:rPr>
              <a:t>J</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1400" dirty="0">
                <a:latin typeface="Times New Roman" panose="02020603050405020304" pitchFamily="18" charset="0"/>
                <a:cs typeface="Times New Roman" panose="02020603050405020304" pitchFamily="18" charset="0"/>
              </a:rPr>
              <a:t>=0.39K, </a:t>
            </a:r>
            <a:r>
              <a:rPr lang="en-US" altLang="zh-CN" sz="1400" dirty="0" err="1">
                <a:latin typeface="Times New Roman" panose="02020603050405020304" pitchFamily="18" charset="0"/>
                <a:cs typeface="Times New Roman" panose="02020603050405020304" pitchFamily="18" charset="0"/>
              </a:rPr>
              <a:t>J</a:t>
            </a:r>
            <a:r>
              <a:rPr lang="en-US" altLang="zh-CN" sz="1400" baseline="-25000" dirty="0" err="1">
                <a:latin typeface="Times New Roman" panose="02020603050405020304" pitchFamily="18" charset="0"/>
                <a:cs typeface="Times New Roman" panose="02020603050405020304" pitchFamily="18" charset="0"/>
              </a:rPr>
              <a:t>z</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=0</a:t>
            </a:r>
          </a:p>
          <a:p>
            <a:r>
              <a:rPr lang="en-US" altLang="zh-CN" sz="1400" dirty="0">
                <a:latin typeface="Times New Roman" panose="02020603050405020304" pitchFamily="18" charset="0"/>
                <a:cs typeface="Times New Roman" panose="02020603050405020304" pitchFamily="18" charset="0"/>
              </a:rPr>
              <a:t>J</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 </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1400" dirty="0">
                <a:latin typeface="Times New Roman" panose="02020603050405020304" pitchFamily="18" charset="0"/>
                <a:cs typeface="Times New Roman" panose="02020603050405020304" pitchFamily="18" charset="0"/>
              </a:rPr>
              <a:t>=0.13K, </a:t>
            </a:r>
            <a:r>
              <a:rPr lang="en-US" altLang="zh-CN" sz="1400" dirty="0" err="1">
                <a:latin typeface="Times New Roman" panose="02020603050405020304" pitchFamily="18" charset="0"/>
                <a:cs typeface="Times New Roman" panose="02020603050405020304" pitchFamily="18" charset="0"/>
              </a:rPr>
              <a:t>J</a:t>
            </a:r>
            <a:r>
              <a:rPr lang="en-US" altLang="zh-CN" sz="1400" baseline="-25000" dirty="0" err="1">
                <a:latin typeface="Times New Roman" panose="02020603050405020304" pitchFamily="18" charset="0"/>
                <a:cs typeface="Times New Roman" panose="02020603050405020304" pitchFamily="18" charset="0"/>
              </a:rPr>
              <a:t>z</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=0</a:t>
            </a:r>
          </a:p>
          <a:p>
            <a:endParaRPr lang="en-US" altLang="zh-CN" sz="1400" dirty="0">
              <a:latin typeface="Times New Roman" panose="02020603050405020304" pitchFamily="18" charset="0"/>
              <a:cs typeface="Times New Roman" panose="02020603050405020304" pitchFamily="18" charset="0"/>
              <a:sym typeface="Symbol" panose="05050102010706020507" pitchFamily="18" charset="2"/>
            </a:endParaRPr>
          </a:p>
          <a:p>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J</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1</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=-0.71K, K</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1</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=0.78K</a:t>
            </a:r>
          </a:p>
          <a:p>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1</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=1.27K, </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1</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=0.49K</a:t>
            </a:r>
          </a:p>
          <a:p>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J</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2</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=-0.11K, K</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2</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=-0.26K</a:t>
            </a:r>
          </a:p>
          <a:p>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2</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=0.05K, </a:t>
            </a:r>
            <a:r>
              <a:rPr lang="en-US" altLang="zh-CN" sz="1400" baseline="-25000" dirty="0">
                <a:latin typeface="Times New Roman" panose="02020603050405020304" pitchFamily="18" charset="0"/>
                <a:cs typeface="Times New Roman" panose="02020603050405020304" pitchFamily="18" charset="0"/>
                <a:sym typeface="Symbol" panose="05050102010706020507" pitchFamily="18" charset="2"/>
              </a:rPr>
              <a:t>2</a:t>
            </a:r>
            <a:r>
              <a:rPr lang="en-US" altLang="zh-CN" sz="1400" dirty="0">
                <a:latin typeface="Times New Roman" panose="02020603050405020304" pitchFamily="18" charset="0"/>
                <a:cs typeface="Times New Roman" panose="02020603050405020304" pitchFamily="18" charset="0"/>
                <a:sym typeface="Symbol" panose="05050102010706020507" pitchFamily="18" charset="2"/>
              </a:rPr>
              <a:t>=0.07K</a:t>
            </a:r>
          </a:p>
          <a:p>
            <a:endParaRPr lang="en-US" altLang="zh-CN" sz="1400" dirty="0">
              <a:latin typeface="Times New Roman" panose="02020603050405020304" pitchFamily="18" charset="0"/>
              <a:cs typeface="Times New Roman" panose="02020603050405020304" pitchFamily="18" charset="0"/>
              <a:sym typeface="Symbol" panose="05050102010706020507" pitchFamily="18" charset="2"/>
            </a:endParaRPr>
          </a:p>
          <a:p>
            <a:endParaRPr lang="zh-CN" altLang="en-US" sz="1400" dirty="0">
              <a:latin typeface="Times New Roman" panose="02020603050405020304" pitchFamily="18" charset="0"/>
              <a:cs typeface="Times New Roman" panose="02020603050405020304" pitchFamily="18" charset="0"/>
            </a:endParaRPr>
          </a:p>
        </p:txBody>
      </p:sp>
      <p:sp>
        <p:nvSpPr>
          <p:cNvPr id="6" name="矩形: 圆角 5">
            <a:extLst>
              <a:ext uri="{FF2B5EF4-FFF2-40B4-BE49-F238E27FC236}">
                <a16:creationId xmlns:a16="http://schemas.microsoft.com/office/drawing/2014/main" id="{77D2ECDB-3DEE-1FA0-75D3-FA26A22459BD}"/>
              </a:ext>
            </a:extLst>
          </p:cNvPr>
          <p:cNvSpPr/>
          <p:nvPr/>
        </p:nvSpPr>
        <p:spPr>
          <a:xfrm>
            <a:off x="4152518" y="727620"/>
            <a:ext cx="1640977" cy="58270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Times New Roman" panose="02020603050405020304" pitchFamily="18" charset="0"/>
                <a:cs typeface="Times New Roman" panose="02020603050405020304" pitchFamily="18" charset="0"/>
              </a:rPr>
              <a:t>Derived parameters</a:t>
            </a:r>
            <a:endParaRPr lang="zh-CN" altLang="en-US" b="1" dirty="0">
              <a:latin typeface="Times New Roman" panose="02020603050405020304" pitchFamily="18" charset="0"/>
              <a:cs typeface="Times New Roman" panose="02020603050405020304" pitchFamily="18" charset="0"/>
            </a:endParaRPr>
          </a:p>
        </p:txBody>
      </p:sp>
      <p:sp>
        <p:nvSpPr>
          <p:cNvPr id="7" name="矩形: 圆角 6">
            <a:extLst>
              <a:ext uri="{FF2B5EF4-FFF2-40B4-BE49-F238E27FC236}">
                <a16:creationId xmlns:a16="http://schemas.microsoft.com/office/drawing/2014/main" id="{2CDB8EC8-1CAB-BA19-F8B5-D4BED6C00820}"/>
              </a:ext>
            </a:extLst>
          </p:cNvPr>
          <p:cNvSpPr/>
          <p:nvPr/>
        </p:nvSpPr>
        <p:spPr>
          <a:xfrm>
            <a:off x="6897289" y="727620"/>
            <a:ext cx="1640977" cy="58270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Times New Roman" panose="02020603050405020304" pitchFamily="18" charset="0"/>
                <a:cs typeface="Times New Roman" panose="02020603050405020304" pitchFamily="18" charset="0"/>
              </a:rPr>
              <a:t>NPD and INS results</a:t>
            </a:r>
            <a:endParaRPr lang="zh-CN" altLang="en-US" b="1" dirty="0">
              <a:latin typeface="Times New Roman" panose="02020603050405020304" pitchFamily="18" charset="0"/>
              <a:cs typeface="Times New Roman" panose="02020603050405020304" pitchFamily="18" charset="0"/>
            </a:endParaRPr>
          </a:p>
        </p:txBody>
      </p:sp>
      <p:pic>
        <p:nvPicPr>
          <p:cNvPr id="8" name="图片 7">
            <a:extLst>
              <a:ext uri="{FF2B5EF4-FFF2-40B4-BE49-F238E27FC236}">
                <a16:creationId xmlns:a16="http://schemas.microsoft.com/office/drawing/2014/main" id="{CD05C4D9-1ADB-CDFA-D9E6-07AE473F770A}"/>
              </a:ext>
            </a:extLst>
          </p:cNvPr>
          <p:cNvPicPr>
            <a:picLocks noChangeAspect="1"/>
          </p:cNvPicPr>
          <p:nvPr/>
        </p:nvPicPr>
        <p:blipFill>
          <a:blip r:embed="rId5"/>
          <a:stretch>
            <a:fillRect/>
          </a:stretch>
        </p:blipFill>
        <p:spPr>
          <a:xfrm>
            <a:off x="1464411" y="2052785"/>
            <a:ext cx="4467225" cy="3638550"/>
          </a:xfrm>
          <a:prstGeom prst="rect">
            <a:avLst/>
          </a:prstGeom>
        </p:spPr>
      </p:pic>
    </p:spTree>
    <p:extLst>
      <p:ext uri="{BB962C8B-B14F-4D97-AF65-F5344CB8AC3E}">
        <p14:creationId xmlns:p14="http://schemas.microsoft.com/office/powerpoint/2010/main" val="329301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66800" y="0"/>
            <a:ext cx="7162800" cy="646331"/>
          </a:xfrm>
          <a:prstGeom prst="rect">
            <a:avLst/>
          </a:prstGeom>
        </p:spPr>
        <p:txBody>
          <a:bodyPr wrap="square">
            <a:spAutoFit/>
          </a:bodyPr>
          <a:lstStyle/>
          <a:p>
            <a:pPr algn="ctr"/>
            <a:r>
              <a:rPr lang="en-US" sz="3600" b="1" dirty="0">
                <a:solidFill>
                  <a:srgbClr val="008000"/>
                </a:solidFill>
              </a:rPr>
              <a:t>Acknowledgements</a:t>
            </a:r>
            <a:endParaRPr lang="en-US" sz="3600" dirty="0">
              <a:solidFill>
                <a:srgbClr val="008000"/>
              </a:solidFill>
            </a:endParaRPr>
          </a:p>
        </p:txBody>
      </p:sp>
      <p:sp>
        <p:nvSpPr>
          <p:cNvPr id="12" name="Rectangle 4"/>
          <p:cNvSpPr>
            <a:spLocks noChangeArrowheads="1"/>
          </p:cNvSpPr>
          <p:nvPr/>
        </p:nvSpPr>
        <p:spPr bwMode="auto">
          <a:xfrm>
            <a:off x="150127" y="685800"/>
            <a:ext cx="7088873" cy="5127208"/>
          </a:xfrm>
          <a:prstGeom prst="rect">
            <a:avLst/>
          </a:prstGeom>
          <a:noFill/>
          <a:ln w="9525">
            <a:noFill/>
            <a:miter lim="800000"/>
            <a:headEnd/>
            <a:tailEnd/>
          </a:ln>
          <a:effectLst/>
        </p:spPr>
        <p:txBody>
          <a:bodyPr/>
          <a:lstStyle/>
          <a:p>
            <a:pPr>
              <a:spcBef>
                <a:spcPts val="600"/>
              </a:spcBef>
            </a:pPr>
            <a:r>
              <a:rPr lang="en-US" altLang="zh-CN" sz="2200" b="1" i="1" dirty="0"/>
              <a:t>Sample synthesis and characterization:</a:t>
            </a:r>
            <a:endParaRPr lang="en-US" sz="2200" b="1" i="1" dirty="0"/>
          </a:p>
          <a:p>
            <a:pPr marL="342900" indent="-342900">
              <a:spcBef>
                <a:spcPts val="600"/>
              </a:spcBef>
              <a:spcAft>
                <a:spcPct val="10000"/>
              </a:spcAft>
              <a:buClr>
                <a:schemeClr val="tx2"/>
              </a:buClr>
              <a:buSzPct val="70000"/>
              <a:defRPr/>
            </a:pPr>
            <a:r>
              <a:rPr lang="en-US" altLang="zh-CN" sz="2200" dirty="0"/>
              <a:t>H. D. Zhou,</a:t>
            </a:r>
            <a:r>
              <a:rPr lang="zh-CN" altLang="en-US" sz="2200" dirty="0"/>
              <a:t> </a:t>
            </a:r>
            <a:r>
              <a:rPr lang="en-US" altLang="zh-CN" sz="2200" dirty="0"/>
              <a:t>Q.</a:t>
            </a:r>
            <a:r>
              <a:rPr lang="zh-CN" altLang="en-US" sz="2200" dirty="0"/>
              <a:t> </a:t>
            </a:r>
            <a:r>
              <a:rPr lang="en-US" altLang="zh-CN" sz="2200" dirty="0"/>
              <a:t>Zhang</a:t>
            </a:r>
            <a:endParaRPr lang="en-US" sz="2200" b="1" i="1" dirty="0"/>
          </a:p>
          <a:p>
            <a:pPr>
              <a:spcBef>
                <a:spcPts val="600"/>
              </a:spcBef>
            </a:pPr>
            <a:r>
              <a:rPr lang="en-US" sz="2200" b="1" i="1" dirty="0"/>
              <a:t>Theoretical calculation</a:t>
            </a:r>
            <a:r>
              <a:rPr lang="en-US" sz="2200" b="1" dirty="0"/>
              <a:t>: </a:t>
            </a:r>
          </a:p>
          <a:p>
            <a:pPr>
              <a:spcBef>
                <a:spcPts val="600"/>
              </a:spcBef>
            </a:pPr>
            <a:r>
              <a:rPr lang="en-US" sz="2200" dirty="0"/>
              <a:t>Y. Wan, C. Batista, Y. </a:t>
            </a:r>
            <a:r>
              <a:rPr lang="en-US" sz="2200" dirty="0" err="1"/>
              <a:t>Kamiya</a:t>
            </a:r>
            <a:r>
              <a:rPr lang="en-US" sz="2200" dirty="0"/>
              <a:t>, M. </a:t>
            </a:r>
            <a:r>
              <a:rPr lang="en-US" sz="2200" dirty="0" err="1"/>
              <a:t>Mourigal</a:t>
            </a:r>
            <a:r>
              <a:rPr lang="en-US" sz="2200" dirty="0"/>
              <a:t>, </a:t>
            </a:r>
            <a:r>
              <a:rPr lang="en-US" altLang="zh-CN" sz="2200" dirty="0"/>
              <a:t>J. Wu, </a:t>
            </a:r>
          </a:p>
          <a:p>
            <a:pPr>
              <a:spcBef>
                <a:spcPts val="600"/>
              </a:spcBef>
            </a:pPr>
            <a:r>
              <a:rPr lang="en-US" altLang="zh-CN" sz="2200" dirty="0"/>
              <a:t>R. Yu, Z. Liu,</a:t>
            </a:r>
            <a:r>
              <a:rPr lang="zh-CN" altLang="en-US" sz="2200" dirty="0"/>
              <a:t> </a:t>
            </a:r>
            <a:r>
              <a:rPr lang="en-US" altLang="zh-CN" sz="2200" dirty="0"/>
              <a:t>J.</a:t>
            </a:r>
            <a:r>
              <a:rPr lang="zh-CN" altLang="en-US" sz="2200" dirty="0"/>
              <a:t> </a:t>
            </a:r>
            <a:r>
              <a:rPr lang="en-US" altLang="zh-CN" sz="2200" dirty="0"/>
              <a:t>Park</a:t>
            </a:r>
            <a:r>
              <a:rPr lang="en-US" sz="2200" dirty="0"/>
              <a:t> </a:t>
            </a:r>
            <a:endParaRPr lang="en-US" sz="2200" b="1" i="1" dirty="0"/>
          </a:p>
          <a:p>
            <a:pPr>
              <a:spcBef>
                <a:spcPts val="600"/>
              </a:spcBef>
            </a:pPr>
            <a:r>
              <a:rPr lang="en-US" sz="2200" b="1" i="1" dirty="0"/>
              <a:t>Neutron </a:t>
            </a:r>
            <a:r>
              <a:rPr lang="en-US" sz="2200" b="1" i="1" dirty="0" err="1"/>
              <a:t>Beamline</a:t>
            </a:r>
            <a:r>
              <a:rPr lang="en-US" sz="2200" b="1" i="1" dirty="0"/>
              <a:t> Scientists:</a:t>
            </a:r>
          </a:p>
          <a:p>
            <a:r>
              <a:rPr lang="en-US" sz="2200" b="1" i="1" dirty="0"/>
              <a:t>  ORNL: </a:t>
            </a:r>
            <a:r>
              <a:rPr lang="en-US" sz="2200" dirty="0"/>
              <a:t>M. Matsuda, S. Chi, H. Cao, T. Hong, G. Ehlers, </a:t>
            </a:r>
          </a:p>
          <a:p>
            <a:r>
              <a:rPr lang="en-US" sz="2200" dirty="0"/>
              <a:t>              Feng Ye, D. Abernathy, M. Stone, O. </a:t>
            </a:r>
            <a:r>
              <a:rPr lang="en-US" sz="2200" dirty="0" err="1"/>
              <a:t>Garlea</a:t>
            </a:r>
            <a:endParaRPr lang="en-US" sz="2200" b="1" i="1" dirty="0"/>
          </a:p>
          <a:p>
            <a:r>
              <a:rPr lang="en-US" sz="2200" b="1" i="1" dirty="0"/>
              <a:t>   NCNR: </a:t>
            </a:r>
            <a:r>
              <a:rPr lang="en-US" sz="2200" dirty="0"/>
              <a:t>N. Butch, </a:t>
            </a:r>
            <a:r>
              <a:rPr lang="en-US" sz="2200" dirty="0" err="1"/>
              <a:t>Yiming</a:t>
            </a:r>
            <a:r>
              <a:rPr lang="en-US" sz="2200" dirty="0"/>
              <a:t> </a:t>
            </a:r>
            <a:r>
              <a:rPr lang="en-US" sz="2200" dirty="0" err="1"/>
              <a:t>Qiu</a:t>
            </a:r>
            <a:endParaRPr lang="en-US" sz="2200" dirty="0"/>
          </a:p>
          <a:p>
            <a:r>
              <a:rPr lang="en-US" sz="2200" b="1" i="1" dirty="0"/>
              <a:t>   HZB: </a:t>
            </a:r>
            <a:r>
              <a:rPr lang="en-US" sz="2200" dirty="0"/>
              <a:t>Z. L. Lu,</a:t>
            </a:r>
            <a:r>
              <a:rPr lang="zh-CN" altLang="en-US" sz="2200" dirty="0"/>
              <a:t> </a:t>
            </a:r>
            <a:r>
              <a:rPr lang="en-US" altLang="zh-CN" sz="2200" dirty="0"/>
              <a:t>J.</a:t>
            </a:r>
            <a:r>
              <a:rPr lang="zh-CN" altLang="en-US" sz="2200" dirty="0"/>
              <a:t> </a:t>
            </a:r>
            <a:r>
              <a:rPr lang="en-US" altLang="zh-CN" sz="2200" dirty="0"/>
              <a:t>Q.</a:t>
            </a:r>
            <a:r>
              <a:rPr lang="zh-CN" altLang="en-US" sz="2200" dirty="0"/>
              <a:t> </a:t>
            </a:r>
            <a:r>
              <a:rPr lang="en-US" altLang="zh-CN" sz="2200" dirty="0"/>
              <a:t>Xu,</a:t>
            </a:r>
            <a:r>
              <a:rPr lang="zh-CN" altLang="en-US" sz="2200" dirty="0"/>
              <a:t> </a:t>
            </a:r>
            <a:r>
              <a:rPr lang="en-US" altLang="zh-CN" sz="2200" dirty="0"/>
              <a:t>M.</a:t>
            </a:r>
            <a:r>
              <a:rPr lang="zh-CN" altLang="en-US" sz="2200" dirty="0"/>
              <a:t> </a:t>
            </a:r>
            <a:r>
              <a:rPr lang="en-US" altLang="zh-CN" sz="2200" dirty="0" err="1"/>
              <a:t>Russina</a:t>
            </a:r>
            <a:r>
              <a:rPr lang="en-US" altLang="zh-CN" sz="2200" dirty="0"/>
              <a:t>, G. Günther</a:t>
            </a:r>
            <a:endParaRPr lang="en-US" sz="2200" dirty="0"/>
          </a:p>
          <a:p>
            <a:r>
              <a:rPr lang="en-US" sz="2200" b="1" i="1" dirty="0"/>
              <a:t>   FRM-II</a:t>
            </a:r>
            <a:r>
              <a:rPr lang="en-US" sz="2200" b="1" dirty="0"/>
              <a:t>, J</a:t>
            </a:r>
            <a:r>
              <a:rPr lang="en-US" sz="2200" b="1" i="1" dirty="0"/>
              <a:t>-Parc, PSI, ANSTO, </a:t>
            </a:r>
            <a:r>
              <a:rPr lang="en-US" sz="2200" dirty="0" err="1"/>
              <a:t>etc</a:t>
            </a:r>
            <a:endParaRPr lang="en-US" sz="2200" dirty="0"/>
          </a:p>
          <a:p>
            <a:pPr>
              <a:spcBef>
                <a:spcPts val="600"/>
              </a:spcBef>
            </a:pPr>
            <a:r>
              <a:rPr lang="el-GR" altLang="zh-CN" sz="2200" b="1" i="1" dirty="0"/>
              <a:t>μ</a:t>
            </a:r>
            <a:r>
              <a:rPr lang="en-US" altLang="zh-CN" sz="2200" b="1" i="1" dirty="0"/>
              <a:t>SR Beamline Scientists:</a:t>
            </a:r>
          </a:p>
          <a:p>
            <a:pPr>
              <a:spcBef>
                <a:spcPts val="600"/>
              </a:spcBef>
            </a:pPr>
            <a:r>
              <a:rPr lang="en-US" altLang="zh-CN" sz="2200" b="1" i="1" dirty="0"/>
              <a:t>   PSI: </a:t>
            </a:r>
            <a:r>
              <a:rPr lang="en-US" altLang="zh-CN" sz="2200" dirty="0"/>
              <a:t>T. </a:t>
            </a:r>
            <a:r>
              <a:rPr lang="en-US" altLang="zh-CN" sz="2200" dirty="0" err="1"/>
              <a:t>Shiroka</a:t>
            </a:r>
            <a:r>
              <a:rPr lang="en-US" altLang="zh-CN" sz="2200" dirty="0"/>
              <a:t>, T. Shang;</a:t>
            </a:r>
            <a:r>
              <a:rPr lang="en-US" altLang="zh-CN" sz="2200" b="1" i="1" dirty="0"/>
              <a:t> TRIUMF</a:t>
            </a:r>
            <a:r>
              <a:rPr lang="zh-CN" altLang="en-US" sz="2200" b="1" i="1" dirty="0"/>
              <a:t>：</a:t>
            </a:r>
            <a:r>
              <a:rPr lang="en-US" altLang="zh-CN" sz="2200" dirty="0"/>
              <a:t>X. Li,</a:t>
            </a:r>
            <a:r>
              <a:rPr lang="en-US" altLang="zh-CN" sz="2200" b="1" i="1" dirty="0"/>
              <a:t> </a:t>
            </a:r>
            <a:r>
              <a:rPr lang="en-US" altLang="zh-CN" sz="2200" dirty="0"/>
              <a:t>S. </a:t>
            </a:r>
            <a:r>
              <a:rPr lang="en-US" altLang="zh-CN" sz="2200" dirty="0" err="1"/>
              <a:t>Dunsiger</a:t>
            </a:r>
            <a:endParaRPr lang="en-US" altLang="zh-CN" sz="2200" dirty="0"/>
          </a:p>
          <a:p>
            <a:endParaRPr lang="en-US" sz="2200" dirty="0"/>
          </a:p>
        </p:txBody>
      </p:sp>
      <p:sp>
        <p:nvSpPr>
          <p:cNvPr id="4" name="灯片编号占位符 5"/>
          <p:cNvSpPr>
            <a:spLocks noGrp="1"/>
          </p:cNvSpPr>
          <p:nvPr>
            <p:ph type="sldNum" sz="quarter" idx="12"/>
          </p:nvPr>
        </p:nvSpPr>
        <p:spPr>
          <a:xfrm>
            <a:off x="6553200" y="6356350"/>
            <a:ext cx="2133600" cy="365125"/>
          </a:xfrm>
        </p:spPr>
        <p:txBody>
          <a:bodyPr/>
          <a:lstStyle/>
          <a:p>
            <a:fld id="{6DCEE03D-B834-4389-BA87-D54FC637303B}" type="slidenum">
              <a:rPr lang="en-US" altLang="en-US" smtClean="0"/>
              <a:pPr/>
              <a:t>34</a:t>
            </a:fld>
            <a:r>
              <a:rPr lang="en-US" altLang="en-US" dirty="0"/>
              <a:t>/43</a:t>
            </a:r>
          </a:p>
        </p:txBody>
      </p:sp>
      <p:pic>
        <p:nvPicPr>
          <p:cNvPr id="5" name="Picture 1"/>
          <p:cNvPicPr>
            <a:picLocks noChangeAspect="1" noChangeArrowheads="1"/>
          </p:cNvPicPr>
          <p:nvPr/>
        </p:nvPicPr>
        <p:blipFill>
          <a:blip r:embed="rId3" cstate="print"/>
          <a:srcRect l="61494" t="67855" r="12333"/>
          <a:stretch>
            <a:fillRect/>
          </a:stretch>
        </p:blipFill>
        <p:spPr bwMode="auto">
          <a:xfrm>
            <a:off x="6705600" y="5019435"/>
            <a:ext cx="2465024" cy="1702040"/>
          </a:xfrm>
          <a:prstGeom prst="rect">
            <a:avLst/>
          </a:prstGeom>
          <a:noFill/>
          <a:ln w="9525">
            <a:noFill/>
            <a:miter lim="800000"/>
            <a:headEnd/>
            <a:tailEnd/>
          </a:ln>
        </p:spPr>
      </p:pic>
      <p:pic>
        <p:nvPicPr>
          <p:cNvPr id="6" name="Picture 1"/>
          <p:cNvPicPr>
            <a:picLocks noChangeAspect="1" noChangeArrowheads="1"/>
          </p:cNvPicPr>
          <p:nvPr/>
        </p:nvPicPr>
        <p:blipFill>
          <a:blip r:embed="rId3" cstate="print"/>
          <a:srcRect l="61494" t="46794" r="24797" b="35471"/>
          <a:stretch>
            <a:fillRect/>
          </a:stretch>
        </p:blipFill>
        <p:spPr bwMode="auto">
          <a:xfrm>
            <a:off x="6781800" y="5803533"/>
            <a:ext cx="1291203" cy="939057"/>
          </a:xfrm>
          <a:prstGeom prst="rect">
            <a:avLst/>
          </a:prstGeom>
          <a:noFill/>
          <a:ln w="9525">
            <a:noFill/>
            <a:miter lim="800000"/>
            <a:headEnd/>
            <a:tailEnd/>
          </a:ln>
        </p:spPr>
      </p:pic>
      <p:pic>
        <p:nvPicPr>
          <p:cNvPr id="7" name="Picture 2" descr="5"/>
          <p:cNvPicPr>
            <a:picLocks noChangeArrowheads="1"/>
          </p:cNvPicPr>
          <p:nvPr/>
        </p:nvPicPr>
        <p:blipFill>
          <a:blip r:embed="rId4" cstate="print"/>
          <a:srcRect/>
          <a:stretch>
            <a:fillRect/>
          </a:stretch>
        </p:blipFill>
        <p:spPr>
          <a:xfrm>
            <a:off x="36368" y="685800"/>
            <a:ext cx="9144000" cy="73025"/>
          </a:xfrm>
          <a:prstGeom prst="rect">
            <a:avLst/>
          </a:prstGeom>
          <a:ln>
            <a:noFill/>
          </a:ln>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92698" y="5827325"/>
            <a:ext cx="1552575" cy="829922"/>
          </a:xfrm>
          <a:prstGeom prst="rect">
            <a:avLst/>
          </a:prstGeom>
        </p:spPr>
      </p:pic>
      <p:pic>
        <p:nvPicPr>
          <p:cNvPr id="9" name="图片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54373" y="5724201"/>
            <a:ext cx="985460" cy="495848"/>
          </a:xfrm>
          <a:prstGeom prst="rect">
            <a:avLst/>
          </a:prstGeom>
        </p:spPr>
      </p:pic>
      <p:pic>
        <p:nvPicPr>
          <p:cNvPr id="10" name="图片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32236" y="1751033"/>
            <a:ext cx="637252" cy="822260"/>
          </a:xfrm>
          <a:prstGeom prst="rect">
            <a:avLst/>
          </a:prstGeom>
        </p:spPr>
      </p:pic>
      <p:pic>
        <p:nvPicPr>
          <p:cNvPr id="13" name="图片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30063" y="981738"/>
            <a:ext cx="1263810" cy="1039586"/>
          </a:xfrm>
          <a:prstGeom prst="rect">
            <a:avLst/>
          </a:prstGeom>
        </p:spPr>
      </p:pic>
      <p:sp>
        <p:nvSpPr>
          <p:cNvPr id="14" name="灯片编号占位符 5">
            <a:extLst>
              <a:ext uri="{FF2B5EF4-FFF2-40B4-BE49-F238E27FC236}">
                <a16:creationId xmlns:a16="http://schemas.microsoft.com/office/drawing/2014/main" id="{E2C618A2-4B9E-4A0F-B66C-95175C38ACE9}"/>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3" name="Rectangle 4">
            <a:extLst>
              <a:ext uri="{FF2B5EF4-FFF2-40B4-BE49-F238E27FC236}">
                <a16:creationId xmlns:a16="http://schemas.microsoft.com/office/drawing/2014/main" id="{1A33C312-C836-10F2-A0F6-B7E1DBC2081F}"/>
              </a:ext>
            </a:extLst>
          </p:cNvPr>
          <p:cNvSpPr>
            <a:spLocks noChangeArrowheads="1"/>
          </p:cNvSpPr>
          <p:nvPr/>
        </p:nvSpPr>
        <p:spPr bwMode="auto">
          <a:xfrm>
            <a:off x="150101" y="5715000"/>
            <a:ext cx="4193273" cy="829922"/>
          </a:xfrm>
          <a:prstGeom prst="rect">
            <a:avLst/>
          </a:prstGeom>
          <a:noFill/>
          <a:ln w="9525">
            <a:noFill/>
            <a:miter lim="800000"/>
            <a:headEnd/>
            <a:tailEnd/>
          </a:ln>
          <a:effectLst/>
        </p:spPr>
        <p:txBody>
          <a:bodyPr/>
          <a:lstStyle/>
          <a:p>
            <a:pPr>
              <a:spcBef>
                <a:spcPts val="600"/>
              </a:spcBef>
            </a:pPr>
            <a:r>
              <a:rPr lang="en-US" altLang="zh-CN" sz="2200" b="1" i="1" dirty="0"/>
              <a:t>NMR</a:t>
            </a:r>
            <a:r>
              <a:rPr lang="en-US" altLang="zh-CN" sz="2200" b="1" dirty="0"/>
              <a:t> and </a:t>
            </a:r>
            <a:r>
              <a:rPr lang="en-US" altLang="zh-CN" sz="2200" b="1" i="1" dirty="0"/>
              <a:t>ESR:</a:t>
            </a:r>
          </a:p>
          <a:p>
            <a:pPr>
              <a:spcBef>
                <a:spcPts val="600"/>
              </a:spcBef>
            </a:pPr>
            <a:r>
              <a:rPr lang="en-US" altLang="zh-CN" sz="2200"/>
              <a:t>  W</a:t>
            </a:r>
            <a:r>
              <a:rPr lang="en-US" altLang="zh-CN" sz="2200" dirty="0"/>
              <a:t>. Yu,</a:t>
            </a:r>
            <a:r>
              <a:rPr lang="zh-CN" altLang="en-US" sz="2200" dirty="0"/>
              <a:t> </a:t>
            </a:r>
            <a:r>
              <a:rPr lang="en-US" altLang="zh-CN" sz="2200" dirty="0"/>
              <a:t>Z. Qu, W. Tong, X. Luo</a:t>
            </a:r>
            <a:endParaRPr lang="en-US" altLang="zh-CN" sz="2200" b="1" i="1" dirty="0"/>
          </a:p>
          <a:p>
            <a:pPr>
              <a:spcBef>
                <a:spcPts val="600"/>
              </a:spcBef>
            </a:pPr>
            <a:endParaRPr lang="en-US" sz="2200" dirty="0"/>
          </a:p>
        </p:txBody>
      </p:sp>
      <p:pic>
        <p:nvPicPr>
          <p:cNvPr id="9218" name="Picture 2" descr="中国人民大学校徽图案图片素材|png - 设计盒子">
            <a:extLst>
              <a:ext uri="{FF2B5EF4-FFF2-40B4-BE49-F238E27FC236}">
                <a16:creationId xmlns:a16="http://schemas.microsoft.com/office/drawing/2014/main" id="{4B3DD7D8-958F-00F4-0C82-5644AB0D671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79169" y="2475105"/>
            <a:ext cx="637252" cy="633574"/>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中国科学院物理研究所_360百科">
            <a:extLst>
              <a:ext uri="{FF2B5EF4-FFF2-40B4-BE49-F238E27FC236}">
                <a16:creationId xmlns:a16="http://schemas.microsoft.com/office/drawing/2014/main" id="{1EC8D458-4AB7-E779-C9E5-E7E0C875D5E6}"/>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875842" y="1006313"/>
            <a:ext cx="726316" cy="726316"/>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a:extLst>
              <a:ext uri="{FF2B5EF4-FFF2-40B4-BE49-F238E27FC236}">
                <a16:creationId xmlns:a16="http://schemas.microsoft.com/office/drawing/2014/main" id="{AE9BC807-657E-5F29-6203-6C8F07C8CCD7}"/>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 r="76342" b="-358"/>
          <a:stretch/>
        </p:blipFill>
        <p:spPr bwMode="auto">
          <a:xfrm>
            <a:off x="8215447" y="3794052"/>
            <a:ext cx="708928" cy="621234"/>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0">
            <a:extLst>
              <a:ext uri="{FF2B5EF4-FFF2-40B4-BE49-F238E27FC236}">
                <a16:creationId xmlns:a16="http://schemas.microsoft.com/office/drawing/2014/main" id="{B866D873-4959-AD35-B474-E7921705D84F}"/>
              </a:ext>
            </a:extLst>
          </p:cNvPr>
          <p:cNvPicPr>
            <a:picLocks noChangeAspect="1"/>
          </p:cNvPicPr>
          <p:nvPr/>
        </p:nvPicPr>
        <p:blipFill>
          <a:blip r:embed="rId12"/>
          <a:stretch>
            <a:fillRect/>
          </a:stretch>
        </p:blipFill>
        <p:spPr>
          <a:xfrm>
            <a:off x="7769488" y="2601219"/>
            <a:ext cx="1316353" cy="562635"/>
          </a:xfrm>
          <a:prstGeom prst="rect">
            <a:avLst/>
          </a:prstGeom>
        </p:spPr>
      </p:pic>
      <p:pic>
        <p:nvPicPr>
          <p:cNvPr id="15" name="Picture 2">
            <a:extLst>
              <a:ext uri="{FF2B5EF4-FFF2-40B4-BE49-F238E27FC236}">
                <a16:creationId xmlns:a16="http://schemas.microsoft.com/office/drawing/2014/main" id="{75EBBC0E-B024-B06D-9A9B-9A358C5C0BD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94438" y="3995859"/>
            <a:ext cx="1157734" cy="575867"/>
          </a:xfrm>
          <a:prstGeom prst="rect">
            <a:avLst/>
          </a:prstGeom>
          <a:noFill/>
          <a:extLst>
            <a:ext uri="{909E8E84-426E-40DD-AFC4-6F175D3DCCD1}">
              <a14:hiddenFill xmlns:a14="http://schemas.microsoft.com/office/drawing/2010/main">
                <a:solidFill>
                  <a:srgbClr val="FFFFFF"/>
                </a:solidFill>
              </a14:hiddenFill>
            </a:ext>
          </a:extLst>
        </p:spPr>
      </p:pic>
      <p:pic>
        <p:nvPicPr>
          <p:cNvPr id="16" name="图片 15">
            <a:extLst>
              <a:ext uri="{FF2B5EF4-FFF2-40B4-BE49-F238E27FC236}">
                <a16:creationId xmlns:a16="http://schemas.microsoft.com/office/drawing/2014/main" id="{739778D7-40E9-9F52-7E92-CC2898B4E3F1}"/>
              </a:ext>
            </a:extLst>
          </p:cNvPr>
          <p:cNvPicPr>
            <a:picLocks noChangeAspect="1"/>
          </p:cNvPicPr>
          <p:nvPr/>
        </p:nvPicPr>
        <p:blipFill>
          <a:blip r:embed="rId14"/>
          <a:stretch>
            <a:fillRect/>
          </a:stretch>
        </p:blipFill>
        <p:spPr>
          <a:xfrm>
            <a:off x="6079574" y="4673417"/>
            <a:ext cx="650848" cy="649805"/>
          </a:xfrm>
          <a:prstGeom prst="rect">
            <a:avLst/>
          </a:prstGeom>
        </p:spPr>
      </p:pic>
      <p:pic>
        <p:nvPicPr>
          <p:cNvPr id="17" name="图片 16">
            <a:extLst>
              <a:ext uri="{FF2B5EF4-FFF2-40B4-BE49-F238E27FC236}">
                <a16:creationId xmlns:a16="http://schemas.microsoft.com/office/drawing/2014/main" id="{E6054331-F14C-39F1-124E-7497E7034AA4}"/>
              </a:ext>
            </a:extLst>
          </p:cNvPr>
          <p:cNvPicPr>
            <a:picLocks noChangeAspect="1"/>
          </p:cNvPicPr>
          <p:nvPr/>
        </p:nvPicPr>
        <p:blipFill>
          <a:blip r:embed="rId15"/>
          <a:stretch>
            <a:fillRect/>
          </a:stretch>
        </p:blipFill>
        <p:spPr>
          <a:xfrm>
            <a:off x="6847280" y="3232005"/>
            <a:ext cx="1467930" cy="466832"/>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05000" y="2667000"/>
            <a:ext cx="5181600" cy="923330"/>
          </a:xfrm>
          <a:prstGeom prst="rect">
            <a:avLst/>
          </a:prstGeom>
        </p:spPr>
        <p:txBody>
          <a:bodyPr wrap="square">
            <a:spAutoFit/>
          </a:bodyPr>
          <a:lstStyle/>
          <a:p>
            <a:pPr algn="ctr"/>
            <a:r>
              <a:rPr lang="en-US" sz="5400" b="1" dirty="0"/>
              <a:t>Thanks!</a:t>
            </a:r>
            <a:endParaRPr lang="en-US" sz="5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0" y="1752600"/>
            <a:ext cx="9296400" cy="4854044"/>
            <a:chOff x="0" y="1741567"/>
            <a:chExt cx="9296400" cy="4854044"/>
          </a:xfrm>
        </p:grpSpPr>
        <p:sp>
          <p:nvSpPr>
            <p:cNvPr id="50" name="Rectangle 10"/>
            <p:cNvSpPr>
              <a:spLocks noChangeArrowheads="1"/>
            </p:cNvSpPr>
            <p:nvPr/>
          </p:nvSpPr>
          <p:spPr bwMode="auto">
            <a:xfrm>
              <a:off x="0" y="1752600"/>
              <a:ext cx="8568952" cy="576064"/>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2400" dirty="0">
                  <a:cs typeface="Arial" pitchFamily="34" charset="0"/>
                </a:rPr>
                <a:t>Examples of frustrated lattice</a:t>
              </a:r>
            </a:p>
          </p:txBody>
        </p:sp>
        <p:sp>
          <p:nvSpPr>
            <p:cNvPr id="51" name="矩形 50"/>
            <p:cNvSpPr/>
            <p:nvPr/>
          </p:nvSpPr>
          <p:spPr>
            <a:xfrm>
              <a:off x="2589312" y="5949280"/>
              <a:ext cx="2592288" cy="369332"/>
            </a:xfrm>
            <a:prstGeom prst="rect">
              <a:avLst/>
            </a:prstGeom>
            <a:noFill/>
          </p:spPr>
          <p:txBody>
            <a:bodyPr wrap="square">
              <a:spAutoFit/>
            </a:bodyPr>
            <a:lstStyle/>
            <a:p>
              <a:r>
                <a:rPr lang="en-US" b="1" dirty="0"/>
                <a:t>Fig. Kagome lattice.</a:t>
              </a:r>
            </a:p>
          </p:txBody>
        </p:sp>
        <p:sp>
          <p:nvSpPr>
            <p:cNvPr id="52" name="矩形 51"/>
            <p:cNvSpPr/>
            <p:nvPr/>
          </p:nvSpPr>
          <p:spPr>
            <a:xfrm>
              <a:off x="4765576" y="5949280"/>
              <a:ext cx="2016224" cy="646331"/>
            </a:xfrm>
            <a:prstGeom prst="rect">
              <a:avLst/>
            </a:prstGeom>
          </p:spPr>
          <p:txBody>
            <a:bodyPr wrap="square">
              <a:spAutoFit/>
            </a:bodyPr>
            <a:lstStyle/>
            <a:p>
              <a:r>
                <a:rPr lang="en-US" b="1" dirty="0"/>
                <a:t>Fig. </a:t>
              </a:r>
              <a:r>
                <a:rPr lang="en-US" b="1" dirty="0" err="1"/>
                <a:t>Spinel</a:t>
              </a:r>
              <a:r>
                <a:rPr lang="en-US" b="1" dirty="0"/>
                <a:t> lattice AB</a:t>
              </a:r>
              <a:r>
                <a:rPr lang="en-US" b="1" baseline="-25000" dirty="0"/>
                <a:t>2</a:t>
              </a:r>
              <a:r>
                <a:rPr lang="en-US" b="1" dirty="0"/>
                <a:t>O</a:t>
              </a:r>
              <a:r>
                <a:rPr lang="en-US" b="1" baseline="-25000" dirty="0"/>
                <a:t>4</a:t>
              </a:r>
              <a:r>
                <a:rPr lang="en-US" b="1" dirty="0"/>
                <a:t>.</a:t>
              </a:r>
            </a:p>
          </p:txBody>
        </p:sp>
        <p:grpSp>
          <p:nvGrpSpPr>
            <p:cNvPr id="53" name="组合 60"/>
            <p:cNvGrpSpPr/>
            <p:nvPr/>
          </p:nvGrpSpPr>
          <p:grpSpPr>
            <a:xfrm>
              <a:off x="2443212" y="3810000"/>
              <a:ext cx="4262388" cy="1921221"/>
              <a:chOff x="755576" y="3717032"/>
              <a:chExt cx="4968552" cy="2239516"/>
            </a:xfrm>
          </p:grpSpPr>
          <p:pic>
            <p:nvPicPr>
              <p:cNvPr id="54" name="图片 53" descr="kagome_lattice.gif"/>
              <p:cNvPicPr>
                <a:picLocks noChangeAspect="1"/>
              </p:cNvPicPr>
              <p:nvPr/>
            </p:nvPicPr>
            <p:blipFill>
              <a:blip r:embed="rId3" cstate="print"/>
              <a:srcRect b="46564"/>
              <a:stretch>
                <a:fillRect/>
              </a:stretch>
            </p:blipFill>
            <p:spPr>
              <a:xfrm>
                <a:off x="755576" y="3717032"/>
                <a:ext cx="2628900" cy="2239516"/>
              </a:xfrm>
              <a:prstGeom prst="rect">
                <a:avLst/>
              </a:prstGeom>
            </p:spPr>
          </p:pic>
          <p:grpSp>
            <p:nvGrpSpPr>
              <p:cNvPr id="55" name="组合 78"/>
              <p:cNvGrpSpPr/>
              <p:nvPr/>
            </p:nvGrpSpPr>
            <p:grpSpPr>
              <a:xfrm>
                <a:off x="755576" y="3717032"/>
                <a:ext cx="4968552" cy="2187721"/>
                <a:chOff x="755576" y="3717032"/>
                <a:chExt cx="4968552" cy="2187721"/>
              </a:xfrm>
            </p:grpSpPr>
            <p:pic>
              <p:nvPicPr>
                <p:cNvPr id="57" name="图片 56" descr="Spinel_structure_2.jpg"/>
                <p:cNvPicPr>
                  <a:picLocks noChangeAspect="1"/>
                </p:cNvPicPr>
                <p:nvPr/>
              </p:nvPicPr>
              <p:blipFill>
                <a:blip r:embed="rId4" cstate="print"/>
                <a:stretch>
                  <a:fillRect/>
                </a:stretch>
              </p:blipFill>
              <p:spPr>
                <a:xfrm>
                  <a:off x="3707904" y="3717032"/>
                  <a:ext cx="2016224" cy="2187721"/>
                </a:xfrm>
                <a:prstGeom prst="rect">
                  <a:avLst/>
                </a:prstGeom>
              </p:spPr>
            </p:pic>
            <p:sp>
              <p:nvSpPr>
                <p:cNvPr id="58" name="矩形 57"/>
                <p:cNvSpPr/>
                <p:nvPr/>
              </p:nvSpPr>
              <p:spPr>
                <a:xfrm>
                  <a:off x="5436096" y="5517232"/>
                  <a:ext cx="288032" cy="288032"/>
                </a:xfrm>
                <a:prstGeom prst="rect">
                  <a:avLst/>
                </a:prstGeom>
                <a:solidFill>
                  <a:srgbClr val="148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矩形 58"/>
                <p:cNvSpPr/>
                <p:nvPr/>
              </p:nvSpPr>
              <p:spPr>
                <a:xfrm>
                  <a:off x="755576" y="3717032"/>
                  <a:ext cx="144016"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60" name="图片 59" descr="p121.jpg"/>
            <p:cNvPicPr>
              <a:picLocks noChangeAspect="1"/>
            </p:cNvPicPr>
            <p:nvPr/>
          </p:nvPicPr>
          <p:blipFill>
            <a:blip r:embed="rId5" cstate="print"/>
            <a:srcRect l="6990" t="5808" r="2736"/>
            <a:stretch>
              <a:fillRect/>
            </a:stretch>
          </p:blipFill>
          <p:spPr>
            <a:xfrm>
              <a:off x="6953067" y="3869432"/>
              <a:ext cx="2038533" cy="1921768"/>
            </a:xfrm>
            <a:prstGeom prst="rect">
              <a:avLst/>
            </a:prstGeom>
          </p:spPr>
        </p:pic>
        <p:sp>
          <p:nvSpPr>
            <p:cNvPr id="61" name="矩形 60"/>
            <p:cNvSpPr/>
            <p:nvPr/>
          </p:nvSpPr>
          <p:spPr>
            <a:xfrm>
              <a:off x="6776120" y="5940623"/>
              <a:ext cx="2520280" cy="646331"/>
            </a:xfrm>
            <a:prstGeom prst="rect">
              <a:avLst/>
            </a:prstGeom>
          </p:spPr>
          <p:txBody>
            <a:bodyPr wrap="square">
              <a:spAutoFit/>
            </a:bodyPr>
            <a:lstStyle/>
            <a:p>
              <a:r>
                <a:rPr lang="en-US" b="1" dirty="0"/>
                <a:t>Fig. </a:t>
              </a:r>
              <a:r>
                <a:rPr lang="en-US" b="1" dirty="0" err="1"/>
                <a:t>Pyrochlore</a:t>
              </a:r>
              <a:r>
                <a:rPr lang="en-US" b="1" dirty="0"/>
                <a:t> lattice A</a:t>
              </a:r>
              <a:r>
                <a:rPr lang="en-US" b="1" baseline="-25000" dirty="0"/>
                <a:t>2</a:t>
              </a:r>
              <a:r>
                <a:rPr lang="en-US" b="1" dirty="0"/>
                <a:t>B</a:t>
              </a:r>
              <a:r>
                <a:rPr lang="en-US" b="1" baseline="-25000" dirty="0"/>
                <a:t>2</a:t>
              </a:r>
              <a:r>
                <a:rPr lang="en-US" b="1" dirty="0"/>
                <a:t>O</a:t>
              </a:r>
              <a:r>
                <a:rPr lang="en-US" b="1" baseline="-25000" dirty="0"/>
                <a:t>7</a:t>
              </a:r>
              <a:r>
                <a:rPr lang="en-US" b="1" dirty="0"/>
                <a:t>.</a:t>
              </a:r>
            </a:p>
          </p:txBody>
        </p:sp>
        <p:sp>
          <p:nvSpPr>
            <p:cNvPr id="62" name="矩形 61"/>
            <p:cNvSpPr/>
            <p:nvPr/>
          </p:nvSpPr>
          <p:spPr>
            <a:xfrm>
              <a:off x="5724128" y="1741567"/>
              <a:ext cx="3240360"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组合 30"/>
            <p:cNvGrpSpPr/>
            <p:nvPr/>
          </p:nvGrpSpPr>
          <p:grpSpPr>
            <a:xfrm>
              <a:off x="6012160" y="1752600"/>
              <a:ext cx="1092298" cy="1224136"/>
              <a:chOff x="6228184" y="1484784"/>
              <a:chExt cx="1092298" cy="1224136"/>
            </a:xfrm>
          </p:grpSpPr>
          <p:cxnSp>
            <p:nvCxnSpPr>
              <p:cNvPr id="64" name="直接连接符 63"/>
              <p:cNvCxnSpPr/>
              <p:nvPr/>
            </p:nvCxnSpPr>
            <p:spPr>
              <a:xfrm flipH="1">
                <a:off x="6228184" y="1700808"/>
                <a:ext cx="432048" cy="7920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6228184" y="2492896"/>
                <a:ext cx="855712" cy="83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H="1" flipV="1">
                <a:off x="6660232" y="1700808"/>
                <a:ext cx="432048" cy="8004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a:xfrm flipV="1">
                <a:off x="6660232" y="1484784"/>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68" name="直接箭头连接符 67"/>
              <p:cNvCxnSpPr/>
              <p:nvPr/>
            </p:nvCxnSpPr>
            <p:spPr>
              <a:xfrm flipV="1">
                <a:off x="6228184" y="2204864"/>
                <a:ext cx="0" cy="504056"/>
              </a:xfrm>
              <a:prstGeom prst="straightConnector1">
                <a:avLst/>
              </a:prstGeom>
              <a:ln w="635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a:xfrm flipV="1">
                <a:off x="7092280" y="2204864"/>
                <a:ext cx="0" cy="504056"/>
              </a:xfrm>
              <a:prstGeom prst="straightConnector1">
                <a:avLst/>
              </a:prstGeom>
              <a:ln w="635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6948264" y="1844824"/>
                <a:ext cx="372218" cy="461665"/>
              </a:xfrm>
              <a:prstGeom prst="rect">
                <a:avLst/>
              </a:prstGeom>
              <a:noFill/>
            </p:spPr>
            <p:txBody>
              <a:bodyPr wrap="none" rtlCol="0">
                <a:spAutoFit/>
              </a:bodyPr>
              <a:lstStyle/>
              <a:p>
                <a:r>
                  <a:rPr lang="en-US" sz="2400" b="1" dirty="0">
                    <a:solidFill>
                      <a:srgbClr val="FF0000"/>
                    </a:solidFill>
                  </a:rPr>
                  <a:t>?</a:t>
                </a:r>
              </a:p>
            </p:txBody>
          </p:sp>
        </p:grpSp>
        <p:grpSp>
          <p:nvGrpSpPr>
            <p:cNvPr id="71" name="组合 42"/>
            <p:cNvGrpSpPr/>
            <p:nvPr/>
          </p:nvGrpSpPr>
          <p:grpSpPr>
            <a:xfrm>
              <a:off x="7596336" y="1752600"/>
              <a:ext cx="1316706" cy="1325761"/>
              <a:chOff x="6156176" y="3068960"/>
              <a:chExt cx="1316706" cy="1325761"/>
            </a:xfrm>
          </p:grpSpPr>
          <p:cxnSp>
            <p:nvCxnSpPr>
              <p:cNvPr id="72" name="直接连接符 71"/>
              <p:cNvCxnSpPr/>
              <p:nvPr/>
            </p:nvCxnSpPr>
            <p:spPr>
              <a:xfrm flipH="1">
                <a:off x="6156176" y="3212976"/>
                <a:ext cx="432048" cy="9361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588224" y="3212976"/>
                <a:ext cx="432048" cy="9361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6588224" y="3212976"/>
                <a:ext cx="648072" cy="50405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7020272" y="3717032"/>
                <a:ext cx="216024" cy="4320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6156176" y="3717032"/>
                <a:ext cx="1080120" cy="432048"/>
              </a:xfrm>
              <a:prstGeom prst="line">
                <a:avLst/>
              </a:prstGeom>
              <a:ln w="2540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6156176" y="4149080"/>
                <a:ext cx="8640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p:nvPr/>
            </p:nvCxnSpPr>
            <p:spPr>
              <a:xfrm flipV="1">
                <a:off x="6588224" y="3068960"/>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p:nvPr/>
            </p:nvCxnSpPr>
            <p:spPr>
              <a:xfrm flipV="1">
                <a:off x="6156176" y="3789040"/>
                <a:ext cx="0" cy="504056"/>
              </a:xfrm>
              <a:prstGeom prst="straightConnector1">
                <a:avLst/>
              </a:prstGeom>
              <a:ln w="635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80" name="直接箭头连接符 79"/>
              <p:cNvCxnSpPr/>
              <p:nvPr/>
            </p:nvCxnSpPr>
            <p:spPr>
              <a:xfrm flipV="1">
                <a:off x="7020272" y="3861048"/>
                <a:ext cx="0" cy="504056"/>
              </a:xfrm>
              <a:prstGeom prst="straightConnector1">
                <a:avLst/>
              </a:prstGeom>
              <a:ln w="635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p:nvPr/>
            </p:nvCxnSpPr>
            <p:spPr>
              <a:xfrm flipV="1">
                <a:off x="7236296" y="3429000"/>
                <a:ext cx="0" cy="504056"/>
              </a:xfrm>
              <a:prstGeom prst="straightConnector1">
                <a:avLst/>
              </a:prstGeom>
              <a:ln w="635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7100664" y="3111351"/>
                <a:ext cx="372218" cy="461665"/>
              </a:xfrm>
              <a:prstGeom prst="rect">
                <a:avLst/>
              </a:prstGeom>
              <a:noFill/>
            </p:spPr>
            <p:txBody>
              <a:bodyPr wrap="none" rtlCol="0">
                <a:spAutoFit/>
              </a:bodyPr>
              <a:lstStyle/>
              <a:p>
                <a:r>
                  <a:rPr lang="en-US" sz="2400" b="1" dirty="0">
                    <a:solidFill>
                      <a:srgbClr val="FF0000"/>
                    </a:solidFill>
                  </a:rPr>
                  <a:t>?</a:t>
                </a:r>
              </a:p>
            </p:txBody>
          </p:sp>
          <p:sp>
            <p:nvSpPr>
              <p:cNvPr id="83" name="TextBox 82"/>
              <p:cNvSpPr txBox="1"/>
              <p:nvPr/>
            </p:nvSpPr>
            <p:spPr>
              <a:xfrm>
                <a:off x="7020272" y="3933056"/>
                <a:ext cx="372218" cy="461665"/>
              </a:xfrm>
              <a:prstGeom prst="rect">
                <a:avLst/>
              </a:prstGeom>
              <a:noFill/>
            </p:spPr>
            <p:txBody>
              <a:bodyPr wrap="none" rtlCol="0">
                <a:spAutoFit/>
              </a:bodyPr>
              <a:lstStyle/>
              <a:p>
                <a:r>
                  <a:rPr lang="en-US" sz="2400" b="1" dirty="0">
                    <a:solidFill>
                      <a:srgbClr val="FF0000"/>
                    </a:solidFill>
                  </a:rPr>
                  <a:t>?</a:t>
                </a:r>
              </a:p>
            </p:txBody>
          </p:sp>
        </p:grpSp>
        <p:sp>
          <p:nvSpPr>
            <p:cNvPr id="84" name="矩形 83"/>
            <p:cNvSpPr/>
            <p:nvPr/>
          </p:nvSpPr>
          <p:spPr>
            <a:xfrm>
              <a:off x="5724128" y="3048744"/>
              <a:ext cx="3419872" cy="646331"/>
            </a:xfrm>
            <a:prstGeom prst="rect">
              <a:avLst/>
            </a:prstGeom>
          </p:spPr>
          <p:txBody>
            <a:bodyPr wrap="square">
              <a:spAutoFit/>
            </a:bodyPr>
            <a:lstStyle/>
            <a:p>
              <a:r>
                <a:rPr lang="en-US" b="1" dirty="0"/>
                <a:t>Fig. Frustrated model of 2D and 3D system.</a:t>
              </a:r>
            </a:p>
          </p:txBody>
        </p:sp>
        <p:sp>
          <p:nvSpPr>
            <p:cNvPr id="85" name="矩形 84"/>
            <p:cNvSpPr/>
            <p:nvPr/>
          </p:nvSpPr>
          <p:spPr>
            <a:xfrm>
              <a:off x="152400" y="5943600"/>
              <a:ext cx="2592288" cy="369332"/>
            </a:xfrm>
            <a:prstGeom prst="rect">
              <a:avLst/>
            </a:prstGeom>
            <a:noFill/>
          </p:spPr>
          <p:txBody>
            <a:bodyPr wrap="square">
              <a:spAutoFit/>
            </a:bodyPr>
            <a:lstStyle/>
            <a:p>
              <a:r>
                <a:rPr lang="en-US" b="1" dirty="0"/>
                <a:t>Fig. Triangular lattice.</a:t>
              </a:r>
            </a:p>
          </p:txBody>
        </p:sp>
        <p:pic>
          <p:nvPicPr>
            <p:cNvPr id="86" name="图片 85" descr="tiangle.jpg"/>
            <p:cNvPicPr>
              <a:picLocks noChangeAspect="1"/>
            </p:cNvPicPr>
            <p:nvPr/>
          </p:nvPicPr>
          <p:blipFill>
            <a:blip r:embed="rId6" cstate="print"/>
            <a:srcRect r="1891" b="6061"/>
            <a:stretch>
              <a:fillRect/>
            </a:stretch>
          </p:blipFill>
          <p:spPr>
            <a:xfrm rot="1800000">
              <a:off x="254105" y="3943842"/>
              <a:ext cx="1855323" cy="1513553"/>
            </a:xfrm>
            <a:prstGeom prst="rect">
              <a:avLst/>
            </a:prstGeom>
          </p:spPr>
        </p:pic>
        <p:sp>
          <p:nvSpPr>
            <p:cNvPr id="87" name="矩形 86"/>
            <p:cNvSpPr/>
            <p:nvPr/>
          </p:nvSpPr>
          <p:spPr>
            <a:xfrm>
              <a:off x="216024" y="2209800"/>
              <a:ext cx="4932040" cy="1323439"/>
            </a:xfrm>
            <a:prstGeom prst="rect">
              <a:avLst/>
            </a:prstGeom>
          </p:spPr>
          <p:txBody>
            <a:bodyPr wrap="square">
              <a:spAutoFit/>
            </a:bodyPr>
            <a:lstStyle/>
            <a:p>
              <a:pPr eaLnBrk="1" hangingPunct="1"/>
              <a:r>
                <a:rPr lang="en-US" sz="2000" dirty="0">
                  <a:latin typeface="Arial" pitchFamily="34" charset="0"/>
                  <a:cs typeface="Arial" pitchFamily="34" charset="0"/>
                </a:rPr>
                <a:t> ─ Edge/corner sharing triangles</a:t>
              </a:r>
            </a:p>
            <a:p>
              <a:pPr eaLnBrk="1" hangingPunct="1"/>
              <a:r>
                <a:rPr lang="en-US" sz="2000" dirty="0">
                  <a:latin typeface="Arial" pitchFamily="34" charset="0"/>
                  <a:cs typeface="Arial" pitchFamily="34" charset="0"/>
                </a:rPr>
                <a:t>                 triangular/</a:t>
              </a:r>
              <a:r>
                <a:rPr lang="en-US" sz="2000" dirty="0" err="1">
                  <a:latin typeface="Arial" pitchFamily="34" charset="0"/>
                  <a:cs typeface="Arial" pitchFamily="34" charset="0"/>
                </a:rPr>
                <a:t>kagome</a:t>
              </a:r>
              <a:r>
                <a:rPr lang="en-US" sz="2000" dirty="0">
                  <a:latin typeface="Arial" pitchFamily="34" charset="0"/>
                  <a:cs typeface="Arial" pitchFamily="34" charset="0"/>
                </a:rPr>
                <a:t> lattices (2D)</a:t>
              </a:r>
            </a:p>
            <a:p>
              <a:pPr eaLnBrk="1" hangingPunct="1"/>
              <a:r>
                <a:rPr lang="en-US" sz="2000" dirty="0">
                  <a:latin typeface="Arial" pitchFamily="34" charset="0"/>
                  <a:cs typeface="Arial" pitchFamily="34" charset="0"/>
                </a:rPr>
                <a:t> ─ Corner sharing </a:t>
              </a:r>
              <a:r>
                <a:rPr lang="en-US" sz="2000" dirty="0" err="1">
                  <a:latin typeface="Arial" pitchFamily="34" charset="0"/>
                  <a:cs typeface="Arial" pitchFamily="34" charset="0"/>
                </a:rPr>
                <a:t>tetrahedra</a:t>
              </a:r>
              <a:endParaRPr lang="en-US" sz="2000" dirty="0">
                <a:latin typeface="Arial" pitchFamily="34" charset="0"/>
                <a:cs typeface="Arial" pitchFamily="34" charset="0"/>
              </a:endParaRPr>
            </a:p>
            <a:p>
              <a:pPr eaLnBrk="1" hangingPunct="1"/>
              <a:r>
                <a:rPr lang="en-US" sz="2000" dirty="0">
                  <a:latin typeface="Arial" pitchFamily="34" charset="0"/>
                  <a:cs typeface="Arial" pitchFamily="34" charset="0"/>
                </a:rPr>
                <a:t>                 </a:t>
              </a:r>
              <a:r>
                <a:rPr lang="en-US" sz="2000" dirty="0" err="1">
                  <a:latin typeface="Arial" pitchFamily="34" charset="0"/>
                  <a:cs typeface="Arial" pitchFamily="34" charset="0"/>
                </a:rPr>
                <a:t>Spinel/Pyrochlore</a:t>
              </a:r>
              <a:r>
                <a:rPr lang="en-US" sz="2000" dirty="0">
                  <a:latin typeface="Arial" pitchFamily="34" charset="0"/>
                  <a:cs typeface="Arial" pitchFamily="34" charset="0"/>
                </a:rPr>
                <a:t> lattices (3D)</a:t>
              </a:r>
            </a:p>
          </p:txBody>
        </p:sp>
      </p:grpSp>
      <p:sp>
        <p:nvSpPr>
          <p:cNvPr id="12290" name="Rectangle 2"/>
          <p:cNvSpPr>
            <a:spLocks noGrp="1"/>
          </p:cNvSpPr>
          <p:nvPr>
            <p:ph type="title" idx="4294967295"/>
          </p:nvPr>
        </p:nvSpPr>
        <p:spPr>
          <a:xfrm>
            <a:off x="0" y="86380"/>
            <a:ext cx="9144000" cy="523220"/>
          </a:xfrm>
        </p:spPr>
        <p:txBody>
          <a:bodyPr>
            <a:noAutofit/>
          </a:bodyPr>
          <a:lstStyle/>
          <a:p>
            <a:pPr indent="-342900"/>
            <a:r>
              <a:rPr lang="en-US" sz="3600" b="1" dirty="0">
                <a:solidFill>
                  <a:srgbClr val="008000"/>
                </a:solidFill>
                <a:latin typeface="+mn-lt"/>
                <a:ea typeface="+mn-ea"/>
                <a:cs typeface="+mn-cs"/>
              </a:rPr>
              <a:t>Geometrically Frustrated Magnet</a:t>
            </a:r>
          </a:p>
        </p:txBody>
      </p:sp>
      <p:sp>
        <p:nvSpPr>
          <p:cNvPr id="56" name="Rectangle 10"/>
          <p:cNvSpPr>
            <a:spLocks noChangeArrowheads="1"/>
          </p:cNvSpPr>
          <p:nvPr/>
        </p:nvSpPr>
        <p:spPr bwMode="auto">
          <a:xfrm>
            <a:off x="0" y="812304"/>
            <a:ext cx="8892480" cy="864096"/>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sz="2400" dirty="0"/>
              <a:t>C</a:t>
            </a:r>
            <a:r>
              <a:rPr lang="en-US" sz="2400" dirty="0">
                <a:cs typeface="Arial" pitchFamily="34" charset="0"/>
              </a:rPr>
              <a:t>ompeting or contradictory constraints on a large fraction of the magnetic sites ─ </a:t>
            </a:r>
            <a:r>
              <a:rPr lang="en-US" sz="2400" b="1" dirty="0">
                <a:cs typeface="Arial" pitchFamily="34" charset="0"/>
              </a:rPr>
              <a:t>geometric magnetic frustration</a:t>
            </a:r>
            <a:endParaRPr lang="en-US" sz="2400" b="1" dirty="0"/>
          </a:p>
        </p:txBody>
      </p:sp>
      <p:pic>
        <p:nvPicPr>
          <p:cNvPr id="43" name="Picture 2" descr="5"/>
          <p:cNvPicPr>
            <a:picLocks noChangeArrowheads="1"/>
          </p:cNvPicPr>
          <p:nvPr/>
        </p:nvPicPr>
        <p:blipFill>
          <a:blip r:embed="rId7" cstate="print"/>
          <a:srcRect/>
          <a:stretch>
            <a:fillRect/>
          </a:stretch>
        </p:blipFill>
        <p:spPr>
          <a:xfrm>
            <a:off x="36368" y="685800"/>
            <a:ext cx="9144000" cy="73025"/>
          </a:xfrm>
          <a:prstGeom prst="rect">
            <a:avLst/>
          </a:prstGeom>
          <a:ln>
            <a:noFill/>
          </a:ln>
        </p:spPr>
      </p:pic>
      <p:sp>
        <p:nvSpPr>
          <p:cNvPr id="44" name="灯片编号占位符 5">
            <a:extLst>
              <a:ext uri="{FF2B5EF4-FFF2-40B4-BE49-F238E27FC236}">
                <a16:creationId xmlns:a16="http://schemas.microsoft.com/office/drawing/2014/main" id="{947DF61D-DB3B-4D41-8627-42B1D530CFBD}"/>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2653538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10"/>
          <p:cNvSpPr>
            <a:spLocks noChangeArrowheads="1"/>
          </p:cNvSpPr>
          <p:nvPr/>
        </p:nvSpPr>
        <p:spPr bwMode="auto">
          <a:xfrm>
            <a:off x="0" y="1763633"/>
            <a:ext cx="8568952" cy="576064"/>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2400" dirty="0">
                <a:cs typeface="Arial" pitchFamily="34" charset="0"/>
              </a:rPr>
              <a:t>Examples of frustrated lattice</a:t>
            </a:r>
          </a:p>
        </p:txBody>
      </p:sp>
      <p:sp>
        <p:nvSpPr>
          <p:cNvPr id="62" name="矩形 61"/>
          <p:cNvSpPr/>
          <p:nvPr/>
        </p:nvSpPr>
        <p:spPr>
          <a:xfrm>
            <a:off x="5724128" y="1752600"/>
            <a:ext cx="3240360"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组合 30"/>
          <p:cNvGrpSpPr/>
          <p:nvPr/>
        </p:nvGrpSpPr>
        <p:grpSpPr>
          <a:xfrm>
            <a:off x="6012160" y="1763633"/>
            <a:ext cx="1092298" cy="1224136"/>
            <a:chOff x="6228184" y="1484784"/>
            <a:chExt cx="1092298" cy="1224136"/>
          </a:xfrm>
        </p:grpSpPr>
        <p:cxnSp>
          <p:nvCxnSpPr>
            <p:cNvPr id="64" name="直接连接符 63"/>
            <p:cNvCxnSpPr/>
            <p:nvPr/>
          </p:nvCxnSpPr>
          <p:spPr>
            <a:xfrm flipH="1">
              <a:off x="6228184" y="1700808"/>
              <a:ext cx="432048" cy="7920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6228184" y="2492896"/>
              <a:ext cx="855712" cy="83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H="1" flipV="1">
              <a:off x="6660232" y="1700808"/>
              <a:ext cx="432048" cy="8004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a:xfrm flipV="1">
              <a:off x="6660232" y="1484784"/>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68" name="直接箭头连接符 67"/>
            <p:cNvCxnSpPr/>
            <p:nvPr/>
          </p:nvCxnSpPr>
          <p:spPr>
            <a:xfrm flipV="1">
              <a:off x="6228184" y="2204864"/>
              <a:ext cx="0" cy="504056"/>
            </a:xfrm>
            <a:prstGeom prst="straightConnector1">
              <a:avLst/>
            </a:prstGeom>
            <a:ln w="635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a:xfrm flipV="1">
              <a:off x="7092280" y="2204864"/>
              <a:ext cx="0" cy="504056"/>
            </a:xfrm>
            <a:prstGeom prst="straightConnector1">
              <a:avLst/>
            </a:prstGeom>
            <a:ln w="635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6948264" y="1844824"/>
              <a:ext cx="372218" cy="461665"/>
            </a:xfrm>
            <a:prstGeom prst="rect">
              <a:avLst/>
            </a:prstGeom>
            <a:noFill/>
          </p:spPr>
          <p:txBody>
            <a:bodyPr wrap="none" rtlCol="0">
              <a:spAutoFit/>
            </a:bodyPr>
            <a:lstStyle/>
            <a:p>
              <a:r>
                <a:rPr lang="en-US" sz="2400" b="1" dirty="0">
                  <a:solidFill>
                    <a:srgbClr val="FF0000"/>
                  </a:solidFill>
                </a:rPr>
                <a:t>?</a:t>
              </a:r>
            </a:p>
          </p:txBody>
        </p:sp>
      </p:grpSp>
      <p:grpSp>
        <p:nvGrpSpPr>
          <p:cNvPr id="71" name="组合 42"/>
          <p:cNvGrpSpPr/>
          <p:nvPr/>
        </p:nvGrpSpPr>
        <p:grpSpPr>
          <a:xfrm>
            <a:off x="7596336" y="1763633"/>
            <a:ext cx="1316706" cy="1325761"/>
            <a:chOff x="6156176" y="3068960"/>
            <a:chExt cx="1316706" cy="1325761"/>
          </a:xfrm>
        </p:grpSpPr>
        <p:cxnSp>
          <p:nvCxnSpPr>
            <p:cNvPr id="72" name="直接连接符 71"/>
            <p:cNvCxnSpPr/>
            <p:nvPr/>
          </p:nvCxnSpPr>
          <p:spPr>
            <a:xfrm flipH="1">
              <a:off x="6156176" y="3212976"/>
              <a:ext cx="432048" cy="9361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588224" y="3212976"/>
              <a:ext cx="432048" cy="9361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6588224" y="3212976"/>
              <a:ext cx="648072" cy="50405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7020272" y="3717032"/>
              <a:ext cx="216024" cy="4320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6156176" y="3717032"/>
              <a:ext cx="1080120" cy="432048"/>
            </a:xfrm>
            <a:prstGeom prst="line">
              <a:avLst/>
            </a:prstGeom>
            <a:ln w="2540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6156176" y="4149080"/>
              <a:ext cx="8640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p:nvPr/>
          </p:nvCxnSpPr>
          <p:spPr>
            <a:xfrm flipV="1">
              <a:off x="6588224" y="3068960"/>
              <a:ext cx="0" cy="432048"/>
            </a:xfrm>
            <a:prstGeom prst="straightConnector1">
              <a:avLst/>
            </a:prstGeom>
            <a:ln w="635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p:nvPr/>
          </p:nvCxnSpPr>
          <p:spPr>
            <a:xfrm flipV="1">
              <a:off x="6156176" y="3789040"/>
              <a:ext cx="0" cy="504056"/>
            </a:xfrm>
            <a:prstGeom prst="straightConnector1">
              <a:avLst/>
            </a:prstGeom>
            <a:ln w="635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80" name="直接箭头连接符 79"/>
            <p:cNvCxnSpPr/>
            <p:nvPr/>
          </p:nvCxnSpPr>
          <p:spPr>
            <a:xfrm flipV="1">
              <a:off x="7020272" y="3861048"/>
              <a:ext cx="0" cy="504056"/>
            </a:xfrm>
            <a:prstGeom prst="straightConnector1">
              <a:avLst/>
            </a:prstGeom>
            <a:ln w="635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p:nvPr/>
          </p:nvCxnSpPr>
          <p:spPr>
            <a:xfrm flipV="1">
              <a:off x="7236296" y="3429000"/>
              <a:ext cx="0" cy="504056"/>
            </a:xfrm>
            <a:prstGeom prst="straightConnector1">
              <a:avLst/>
            </a:prstGeom>
            <a:ln w="635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7100664" y="3111351"/>
              <a:ext cx="372218" cy="461665"/>
            </a:xfrm>
            <a:prstGeom prst="rect">
              <a:avLst/>
            </a:prstGeom>
            <a:noFill/>
          </p:spPr>
          <p:txBody>
            <a:bodyPr wrap="none" rtlCol="0">
              <a:spAutoFit/>
            </a:bodyPr>
            <a:lstStyle/>
            <a:p>
              <a:r>
                <a:rPr lang="en-US" sz="2400" b="1" dirty="0">
                  <a:solidFill>
                    <a:srgbClr val="FF0000"/>
                  </a:solidFill>
                </a:rPr>
                <a:t>?</a:t>
              </a:r>
            </a:p>
          </p:txBody>
        </p:sp>
        <p:sp>
          <p:nvSpPr>
            <p:cNvPr id="83" name="TextBox 82"/>
            <p:cNvSpPr txBox="1"/>
            <p:nvPr/>
          </p:nvSpPr>
          <p:spPr>
            <a:xfrm>
              <a:off x="7020272" y="3933056"/>
              <a:ext cx="372218" cy="461665"/>
            </a:xfrm>
            <a:prstGeom prst="rect">
              <a:avLst/>
            </a:prstGeom>
            <a:noFill/>
          </p:spPr>
          <p:txBody>
            <a:bodyPr wrap="none" rtlCol="0">
              <a:spAutoFit/>
            </a:bodyPr>
            <a:lstStyle/>
            <a:p>
              <a:r>
                <a:rPr lang="en-US" sz="2400" b="1" dirty="0">
                  <a:solidFill>
                    <a:srgbClr val="FF0000"/>
                  </a:solidFill>
                </a:rPr>
                <a:t>?</a:t>
              </a:r>
            </a:p>
          </p:txBody>
        </p:sp>
      </p:grpSp>
      <p:sp>
        <p:nvSpPr>
          <p:cNvPr id="84" name="矩形 83"/>
          <p:cNvSpPr/>
          <p:nvPr/>
        </p:nvSpPr>
        <p:spPr>
          <a:xfrm>
            <a:off x="5724128" y="3059777"/>
            <a:ext cx="3419872" cy="646331"/>
          </a:xfrm>
          <a:prstGeom prst="rect">
            <a:avLst/>
          </a:prstGeom>
        </p:spPr>
        <p:txBody>
          <a:bodyPr wrap="square">
            <a:spAutoFit/>
          </a:bodyPr>
          <a:lstStyle/>
          <a:p>
            <a:r>
              <a:rPr lang="en-US" b="1" dirty="0"/>
              <a:t>Fig. Frustrated model of 2D and 3D system.</a:t>
            </a:r>
          </a:p>
        </p:txBody>
      </p:sp>
      <p:sp>
        <p:nvSpPr>
          <p:cNvPr id="87" name="矩形 86"/>
          <p:cNvSpPr/>
          <p:nvPr/>
        </p:nvSpPr>
        <p:spPr>
          <a:xfrm>
            <a:off x="216024" y="2220833"/>
            <a:ext cx="4932040" cy="1323439"/>
          </a:xfrm>
          <a:prstGeom prst="rect">
            <a:avLst/>
          </a:prstGeom>
        </p:spPr>
        <p:txBody>
          <a:bodyPr wrap="square">
            <a:spAutoFit/>
          </a:bodyPr>
          <a:lstStyle/>
          <a:p>
            <a:pPr eaLnBrk="1" hangingPunct="1"/>
            <a:r>
              <a:rPr lang="en-US" sz="2000" dirty="0">
                <a:latin typeface="Arial" pitchFamily="34" charset="0"/>
                <a:cs typeface="Arial" pitchFamily="34" charset="0"/>
              </a:rPr>
              <a:t> ─ Edge/corner sharing triangles</a:t>
            </a:r>
          </a:p>
          <a:p>
            <a:pPr eaLnBrk="1" hangingPunct="1"/>
            <a:r>
              <a:rPr lang="en-US" sz="2000" dirty="0">
                <a:latin typeface="Arial" pitchFamily="34" charset="0"/>
                <a:cs typeface="Arial" pitchFamily="34" charset="0"/>
              </a:rPr>
              <a:t>                 triangular/</a:t>
            </a:r>
            <a:r>
              <a:rPr lang="en-US" sz="2000" dirty="0" err="1">
                <a:latin typeface="Arial" pitchFamily="34" charset="0"/>
                <a:cs typeface="Arial" pitchFamily="34" charset="0"/>
              </a:rPr>
              <a:t>kagome</a:t>
            </a:r>
            <a:r>
              <a:rPr lang="en-US" sz="2000" dirty="0">
                <a:latin typeface="Arial" pitchFamily="34" charset="0"/>
                <a:cs typeface="Arial" pitchFamily="34" charset="0"/>
              </a:rPr>
              <a:t> lattices (2D)</a:t>
            </a:r>
          </a:p>
          <a:p>
            <a:pPr eaLnBrk="1" hangingPunct="1"/>
            <a:r>
              <a:rPr lang="en-US" sz="2000" dirty="0">
                <a:latin typeface="Arial" pitchFamily="34" charset="0"/>
                <a:cs typeface="Arial" pitchFamily="34" charset="0"/>
              </a:rPr>
              <a:t> ─ Corner sharing </a:t>
            </a:r>
            <a:r>
              <a:rPr lang="en-US" sz="2000" dirty="0" err="1">
                <a:latin typeface="Arial" pitchFamily="34" charset="0"/>
                <a:cs typeface="Arial" pitchFamily="34" charset="0"/>
              </a:rPr>
              <a:t>tetrahedra</a:t>
            </a:r>
            <a:endParaRPr lang="en-US" sz="2000" dirty="0">
              <a:latin typeface="Arial" pitchFamily="34" charset="0"/>
              <a:cs typeface="Arial" pitchFamily="34" charset="0"/>
            </a:endParaRPr>
          </a:p>
          <a:p>
            <a:pPr eaLnBrk="1" hangingPunct="1"/>
            <a:r>
              <a:rPr lang="en-US" sz="2000" dirty="0">
                <a:latin typeface="Arial" pitchFamily="34" charset="0"/>
                <a:cs typeface="Arial" pitchFamily="34" charset="0"/>
              </a:rPr>
              <a:t>                 </a:t>
            </a:r>
            <a:r>
              <a:rPr lang="en-US" sz="2000" dirty="0" err="1">
                <a:latin typeface="Arial" pitchFamily="34" charset="0"/>
                <a:cs typeface="Arial" pitchFamily="34" charset="0"/>
              </a:rPr>
              <a:t>Spinel/Pyrochlore</a:t>
            </a:r>
            <a:r>
              <a:rPr lang="en-US" sz="2000" dirty="0">
                <a:latin typeface="Arial" pitchFamily="34" charset="0"/>
                <a:cs typeface="Arial" pitchFamily="34" charset="0"/>
              </a:rPr>
              <a:t> lattices (3D)</a:t>
            </a:r>
          </a:p>
        </p:txBody>
      </p:sp>
      <p:sp>
        <p:nvSpPr>
          <p:cNvPr id="12290" name="Rectangle 2"/>
          <p:cNvSpPr>
            <a:spLocks noGrp="1"/>
          </p:cNvSpPr>
          <p:nvPr>
            <p:ph type="title" idx="4294967295"/>
          </p:nvPr>
        </p:nvSpPr>
        <p:spPr>
          <a:xfrm>
            <a:off x="0" y="86380"/>
            <a:ext cx="9144000" cy="523220"/>
          </a:xfrm>
        </p:spPr>
        <p:txBody>
          <a:bodyPr>
            <a:noAutofit/>
          </a:bodyPr>
          <a:lstStyle/>
          <a:p>
            <a:pPr indent="-342900"/>
            <a:r>
              <a:rPr lang="en-US" sz="3600" b="1" dirty="0">
                <a:solidFill>
                  <a:srgbClr val="008000"/>
                </a:solidFill>
                <a:latin typeface="+mn-lt"/>
                <a:ea typeface="+mn-ea"/>
                <a:cs typeface="+mn-cs"/>
              </a:rPr>
              <a:t>Geometrically Frustrated Magnet</a:t>
            </a:r>
          </a:p>
        </p:txBody>
      </p:sp>
      <p:sp>
        <p:nvSpPr>
          <p:cNvPr id="56" name="Rectangle 10"/>
          <p:cNvSpPr>
            <a:spLocks noChangeArrowheads="1"/>
          </p:cNvSpPr>
          <p:nvPr/>
        </p:nvSpPr>
        <p:spPr bwMode="auto">
          <a:xfrm>
            <a:off x="0" y="812304"/>
            <a:ext cx="8892480" cy="864096"/>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sz="2400" dirty="0"/>
              <a:t>C</a:t>
            </a:r>
            <a:r>
              <a:rPr lang="en-US" sz="2400" dirty="0">
                <a:cs typeface="Arial" pitchFamily="34" charset="0"/>
              </a:rPr>
              <a:t>ompeting or contradictory constraints on a large fraction of the magnetic sites ─ </a:t>
            </a:r>
            <a:r>
              <a:rPr lang="en-US" sz="2400" b="1" dirty="0">
                <a:cs typeface="Arial" pitchFamily="34" charset="0"/>
              </a:rPr>
              <a:t>geometric magnetic frustration</a:t>
            </a:r>
            <a:endParaRPr lang="en-US" sz="2400" b="1" dirty="0"/>
          </a:p>
        </p:txBody>
      </p:sp>
      <p:pic>
        <p:nvPicPr>
          <p:cNvPr id="43"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38" name="灯片编号占位符 5">
            <a:extLst>
              <a:ext uri="{FF2B5EF4-FFF2-40B4-BE49-F238E27FC236}">
                <a16:creationId xmlns:a16="http://schemas.microsoft.com/office/drawing/2014/main" id="{85EA9787-95F1-4549-8963-0F182FD0423E}"/>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Rectangle 10">
            <a:extLst>
              <a:ext uri="{FF2B5EF4-FFF2-40B4-BE49-F238E27FC236}">
                <a16:creationId xmlns:a16="http://schemas.microsoft.com/office/drawing/2014/main" id="{2AFA1F69-1EC9-2750-2BED-CF1220285DDE}"/>
              </a:ext>
            </a:extLst>
          </p:cNvPr>
          <p:cNvSpPr>
            <a:spLocks noChangeArrowheads="1"/>
          </p:cNvSpPr>
          <p:nvPr/>
        </p:nvSpPr>
        <p:spPr bwMode="auto">
          <a:xfrm>
            <a:off x="42408" y="3659526"/>
            <a:ext cx="8568952" cy="576064"/>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2400" dirty="0">
                <a:cs typeface="Arial" pitchFamily="34" charset="0"/>
              </a:rPr>
              <a:t>Superconductor</a:t>
            </a:r>
          </a:p>
        </p:txBody>
      </p:sp>
      <p:pic>
        <p:nvPicPr>
          <p:cNvPr id="3" name="Picture 2">
            <a:extLst>
              <a:ext uri="{FF2B5EF4-FFF2-40B4-BE49-F238E27FC236}">
                <a16:creationId xmlns:a16="http://schemas.microsoft.com/office/drawing/2014/main" id="{3490A409-5996-A3AE-97D4-0A044FC4EEA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24200" y="4188143"/>
            <a:ext cx="2198647" cy="159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a:extLst>
              <a:ext uri="{FF2B5EF4-FFF2-40B4-BE49-F238E27FC236}">
                <a16:creationId xmlns:a16="http://schemas.microsoft.com/office/drawing/2014/main" id="{C882CE07-723E-3F47-2D63-35C7BB8D77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9520" y="4138263"/>
            <a:ext cx="1354138" cy="170791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pic>
      <p:sp>
        <p:nvSpPr>
          <p:cNvPr id="5" name="矩形 4">
            <a:extLst>
              <a:ext uri="{FF2B5EF4-FFF2-40B4-BE49-F238E27FC236}">
                <a16:creationId xmlns:a16="http://schemas.microsoft.com/office/drawing/2014/main" id="{4FB50B83-B335-4D19-295E-3C180D0925C4}"/>
              </a:ext>
            </a:extLst>
          </p:cNvPr>
          <p:cNvSpPr>
            <a:spLocks noChangeArrowheads="1"/>
          </p:cNvSpPr>
          <p:nvPr/>
        </p:nvSpPr>
        <p:spPr bwMode="auto">
          <a:xfrm>
            <a:off x="525007" y="5856039"/>
            <a:ext cx="22701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defRPr sz="2400"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2400"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2400"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2400"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2400"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2400"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2400"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2400"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2400" b="1" kern="1200">
                <a:solidFill>
                  <a:schemeClr val="tx1"/>
                </a:solidFill>
                <a:latin typeface="Arial" panose="020B0604020202020204" pitchFamily="34" charset="0"/>
                <a:ea typeface="宋体" panose="02010600030101010101" pitchFamily="2" charset="-122"/>
                <a:cs typeface="+mn-cs"/>
              </a:defRPr>
            </a:lvl9pPr>
          </a:lstStyle>
          <a:p>
            <a:pPr algn="ctr" eaLnBrk="1" hangingPunct="1">
              <a:spcBef>
                <a:spcPct val="0"/>
              </a:spcBef>
              <a:buFontTx/>
              <a:buNone/>
            </a:pPr>
            <a:r>
              <a:rPr kumimoji="0" lang="en-US" altLang="zh-CN" sz="1800" dirty="0">
                <a:latin typeface="Times New Roman" panose="02020603050405020304" pitchFamily="18" charset="0"/>
                <a:cs typeface="Times New Roman" panose="02020603050405020304" pitchFamily="18" charset="0"/>
              </a:rPr>
              <a:t>P.W. Anderson               1973</a:t>
            </a:r>
            <a:r>
              <a:rPr kumimoji="0" lang="zh-CN" altLang="en-US" sz="1800" dirty="0">
                <a:latin typeface="Times New Roman" panose="02020603050405020304" pitchFamily="18" charset="0"/>
                <a:cs typeface="Times New Roman" panose="02020603050405020304" pitchFamily="18" charset="0"/>
              </a:rPr>
              <a:t>、</a:t>
            </a:r>
            <a:r>
              <a:rPr kumimoji="0" lang="en-US" altLang="zh-CN" sz="1800" dirty="0">
                <a:latin typeface="Times New Roman" panose="02020603050405020304" pitchFamily="18" charset="0"/>
                <a:cs typeface="Times New Roman" panose="02020603050405020304" pitchFamily="18" charset="0"/>
              </a:rPr>
              <a:t>1987 </a:t>
            </a:r>
          </a:p>
        </p:txBody>
      </p:sp>
      <p:pic>
        <p:nvPicPr>
          <p:cNvPr id="6" name="Picture 4">
            <a:extLst>
              <a:ext uri="{FF2B5EF4-FFF2-40B4-BE49-F238E27FC236}">
                <a16:creationId xmlns:a16="http://schemas.microsoft.com/office/drawing/2014/main" id="{4EB0C71D-CE1A-74D7-31EE-5A8968CE06C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2526" t="75797" r="22853" b="3332"/>
          <a:stretch/>
        </p:blipFill>
        <p:spPr bwMode="auto">
          <a:xfrm>
            <a:off x="3706970" y="5950455"/>
            <a:ext cx="1801772" cy="362392"/>
          </a:xfrm>
          <a:prstGeom prst="rect">
            <a:avLst/>
          </a:prstGeom>
          <a:noFill/>
          <a:extLst>
            <a:ext uri="{909E8E84-426E-40DD-AFC4-6F175D3DCCD1}">
              <a14:hiddenFill xmlns:a14="http://schemas.microsoft.com/office/drawing/2010/main">
                <a:solidFill>
                  <a:srgbClr val="FFFFFF"/>
                </a:solidFill>
              </a14:hiddenFill>
            </a:ext>
          </a:extLst>
        </p:spPr>
      </p:pic>
      <p:grpSp>
        <p:nvGrpSpPr>
          <p:cNvPr id="9" name="组合 8">
            <a:extLst>
              <a:ext uri="{FF2B5EF4-FFF2-40B4-BE49-F238E27FC236}">
                <a16:creationId xmlns:a16="http://schemas.microsoft.com/office/drawing/2014/main" id="{C8A35D4C-38B9-FF87-043F-038E89A34A85}"/>
              </a:ext>
            </a:extLst>
          </p:cNvPr>
          <p:cNvGrpSpPr/>
          <p:nvPr/>
        </p:nvGrpSpPr>
        <p:grpSpPr>
          <a:xfrm>
            <a:off x="6096000" y="4063894"/>
            <a:ext cx="2893673" cy="2223151"/>
            <a:chOff x="6948366" y="804514"/>
            <a:chExt cx="4532497" cy="3482227"/>
          </a:xfrm>
        </p:grpSpPr>
        <p:sp>
          <p:nvSpPr>
            <p:cNvPr id="10" name="文本框 9">
              <a:extLst>
                <a:ext uri="{FF2B5EF4-FFF2-40B4-BE49-F238E27FC236}">
                  <a16:creationId xmlns:a16="http://schemas.microsoft.com/office/drawing/2014/main" id="{501E10C4-2B3C-769E-F126-4FBC0799FD45}"/>
                </a:ext>
              </a:extLst>
            </p:cNvPr>
            <p:cNvSpPr txBox="1"/>
            <p:nvPr/>
          </p:nvSpPr>
          <p:spPr>
            <a:xfrm>
              <a:off x="7609372" y="3804655"/>
              <a:ext cx="3475809" cy="482086"/>
            </a:xfrm>
            <a:prstGeom prst="rect">
              <a:avLst/>
            </a:prstGeom>
            <a:noFill/>
          </p:spPr>
          <p:txBody>
            <a:bodyPr wrap="square">
              <a:spAutoFit/>
            </a:bodyPr>
            <a:lstStyle/>
            <a:p>
              <a:r>
                <a:rPr lang="en-US" altLang="zh-CN" sz="1400" dirty="0">
                  <a:latin typeface="+mj-lt"/>
                  <a:cs typeface="Arial" panose="020B0604020202020204" pitchFamily="34" charset="0"/>
                </a:rPr>
                <a:t>Physics Today 69, 30 (2016).</a:t>
              </a:r>
            </a:p>
          </p:txBody>
        </p:sp>
        <p:grpSp>
          <p:nvGrpSpPr>
            <p:cNvPr id="11" name="组合 10">
              <a:extLst>
                <a:ext uri="{FF2B5EF4-FFF2-40B4-BE49-F238E27FC236}">
                  <a16:creationId xmlns:a16="http://schemas.microsoft.com/office/drawing/2014/main" id="{F8207530-F0C9-1822-B737-FA2E13D6111D}"/>
                </a:ext>
              </a:extLst>
            </p:cNvPr>
            <p:cNvGrpSpPr/>
            <p:nvPr/>
          </p:nvGrpSpPr>
          <p:grpSpPr>
            <a:xfrm>
              <a:off x="6948366" y="804514"/>
              <a:ext cx="4532497" cy="2882173"/>
              <a:chOff x="6948366" y="804514"/>
              <a:chExt cx="4532497" cy="2882173"/>
            </a:xfrm>
          </p:grpSpPr>
          <p:pic>
            <p:nvPicPr>
              <p:cNvPr id="12" name="图片 11">
                <a:extLst>
                  <a:ext uri="{FF2B5EF4-FFF2-40B4-BE49-F238E27FC236}">
                    <a16:creationId xmlns:a16="http://schemas.microsoft.com/office/drawing/2014/main" id="{ACCE1F3A-37A0-E080-BB0F-682DBCAD528E}"/>
                  </a:ext>
                </a:extLst>
              </p:cNvPr>
              <p:cNvPicPr>
                <a:picLocks noChangeAspect="1"/>
              </p:cNvPicPr>
              <p:nvPr/>
            </p:nvPicPr>
            <p:blipFill rotWithShape="1">
              <a:blip r:embed="rId7"/>
              <a:srcRect b="61698"/>
              <a:stretch/>
            </p:blipFill>
            <p:spPr>
              <a:xfrm>
                <a:off x="6948366" y="804514"/>
                <a:ext cx="4532497" cy="1369910"/>
              </a:xfrm>
              <a:prstGeom prst="rect">
                <a:avLst/>
              </a:prstGeom>
            </p:spPr>
          </p:pic>
          <p:sp>
            <p:nvSpPr>
              <p:cNvPr id="13" name="矩形 12">
                <a:extLst>
                  <a:ext uri="{FF2B5EF4-FFF2-40B4-BE49-F238E27FC236}">
                    <a16:creationId xmlns:a16="http://schemas.microsoft.com/office/drawing/2014/main" id="{9CE95383-5116-C6F9-276D-A1EB3CEFAD38}"/>
                  </a:ext>
                </a:extLst>
              </p:cNvPr>
              <p:cNvSpPr/>
              <p:nvPr/>
            </p:nvSpPr>
            <p:spPr>
              <a:xfrm>
                <a:off x="6948366" y="804515"/>
                <a:ext cx="249153" cy="204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a16="http://schemas.microsoft.com/office/drawing/2014/main" id="{9CBA3152-0A5A-883A-3EDE-FB6624A62FDF}"/>
                  </a:ext>
                </a:extLst>
              </p:cNvPr>
              <p:cNvPicPr>
                <a:picLocks noChangeAspect="1"/>
              </p:cNvPicPr>
              <p:nvPr/>
            </p:nvPicPr>
            <p:blipFill rotWithShape="1">
              <a:blip r:embed="rId7"/>
              <a:srcRect t="57766" b="301"/>
              <a:stretch/>
            </p:blipFill>
            <p:spPr>
              <a:xfrm>
                <a:off x="6948366" y="2186908"/>
                <a:ext cx="4532497" cy="1499779"/>
              </a:xfrm>
              <a:prstGeom prst="rect">
                <a:avLst/>
              </a:prstGeom>
            </p:spPr>
          </p:pic>
        </p:grpSp>
      </p:grpSp>
    </p:spTree>
    <p:extLst>
      <p:ext uri="{BB962C8B-B14F-4D97-AF65-F5344CB8AC3E}">
        <p14:creationId xmlns:p14="http://schemas.microsoft.com/office/powerpoint/2010/main" val="867154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10"/>
          <p:cNvSpPr>
            <a:spLocks noChangeArrowheads="1"/>
          </p:cNvSpPr>
          <p:nvPr/>
        </p:nvSpPr>
        <p:spPr bwMode="auto">
          <a:xfrm>
            <a:off x="0" y="812304"/>
            <a:ext cx="8892480" cy="864096"/>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sz="2400" dirty="0"/>
              <a:t>C</a:t>
            </a:r>
            <a:r>
              <a:rPr lang="en-US" sz="2400" dirty="0">
                <a:cs typeface="Arial" pitchFamily="34" charset="0"/>
              </a:rPr>
              <a:t>ompeting or contradictory constraints on a large fraction of the magnetic sites ─ </a:t>
            </a:r>
            <a:r>
              <a:rPr lang="en-US" sz="2400" b="1" dirty="0">
                <a:cs typeface="Arial" pitchFamily="34" charset="0"/>
              </a:rPr>
              <a:t>geometric magnetic frustration</a:t>
            </a:r>
            <a:endParaRPr lang="en-US" sz="2400" b="1" dirty="0"/>
          </a:p>
        </p:txBody>
      </p:sp>
      <p:pic>
        <p:nvPicPr>
          <p:cNvPr id="43"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45" name="Rectangle 10"/>
          <p:cNvSpPr>
            <a:spLocks noChangeArrowheads="1"/>
          </p:cNvSpPr>
          <p:nvPr/>
        </p:nvSpPr>
        <p:spPr bwMode="auto">
          <a:xfrm>
            <a:off x="0" y="3462536"/>
            <a:ext cx="8568952" cy="576064"/>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2400" dirty="0">
                <a:cs typeface="Arial" pitchFamily="34" charset="0"/>
              </a:rPr>
              <a:t>Examples of quantum-spin-liquid</a:t>
            </a:r>
          </a:p>
        </p:txBody>
      </p:sp>
      <p:sp>
        <p:nvSpPr>
          <p:cNvPr id="2" name="矩形 1"/>
          <p:cNvSpPr/>
          <p:nvPr/>
        </p:nvSpPr>
        <p:spPr>
          <a:xfrm>
            <a:off x="7445499" y="3962400"/>
            <a:ext cx="1698501" cy="2677656"/>
          </a:xfrm>
          <a:prstGeom prst="rect">
            <a:avLst/>
          </a:prstGeom>
        </p:spPr>
        <p:txBody>
          <a:bodyPr wrap="square">
            <a:spAutoFit/>
          </a:bodyPr>
          <a:lstStyle/>
          <a:p>
            <a:r>
              <a:rPr lang="en-US" altLang="zh-CN" sz="1400" dirty="0">
                <a:latin typeface="+mj-lt"/>
                <a:cs typeface="Arial" panose="020B0604020202020204" pitchFamily="34" charset="0"/>
              </a:rPr>
              <a:t>PRL 91, 107001 (2003); PRL 100, 087202 (2008); PRL 95, 177001 (2005); JACS 130, 2922 (2008); Nature Phys. 6, 865 (2010); Nature 464, 199 (2010); </a:t>
            </a:r>
            <a:r>
              <a:rPr lang="en-US" altLang="zh-CN" sz="1400" dirty="0" err="1">
                <a:latin typeface="+mj-lt"/>
                <a:cs typeface="Arial" panose="020B0604020202020204" pitchFamily="34" charset="0"/>
              </a:rPr>
              <a:t>npj</a:t>
            </a:r>
            <a:r>
              <a:rPr lang="en-US" altLang="zh-CN" sz="1400" dirty="0">
                <a:latin typeface="+mj-lt"/>
                <a:cs typeface="Arial" panose="020B0604020202020204" pitchFamily="34" charset="0"/>
              </a:rPr>
              <a:t> Quant. Mater. 4, 12 (2019); </a:t>
            </a:r>
            <a:r>
              <a:rPr lang="en-US" altLang="zh-CN" sz="1400" dirty="0" err="1">
                <a:latin typeface="+mj-lt"/>
                <a:cs typeface="Arial" panose="020B0604020202020204" pitchFamily="34" charset="0"/>
              </a:rPr>
              <a:t>npj</a:t>
            </a:r>
            <a:r>
              <a:rPr lang="en-US" altLang="zh-CN" sz="1400" dirty="0">
                <a:latin typeface="+mj-lt"/>
                <a:cs typeface="Arial" panose="020B0604020202020204" pitchFamily="34" charset="0"/>
              </a:rPr>
              <a:t> Comp. Mater. 8, 10 (2022).</a:t>
            </a:r>
          </a:p>
        </p:txBody>
      </p:sp>
      <p:graphicFrame>
        <p:nvGraphicFramePr>
          <p:cNvPr id="4" name="表格 3"/>
          <p:cNvGraphicFramePr>
            <a:graphicFrameLocks noGrp="1"/>
          </p:cNvGraphicFramePr>
          <p:nvPr>
            <p:extLst>
              <p:ext uri="{D42A27DB-BD31-4B8C-83A1-F6EECF244321}">
                <p14:modId xmlns:p14="http://schemas.microsoft.com/office/powerpoint/2010/main" val="2177973187"/>
              </p:ext>
            </p:extLst>
          </p:nvPr>
        </p:nvGraphicFramePr>
        <p:xfrm>
          <a:off x="300467" y="4024554"/>
          <a:ext cx="6844566" cy="2615502"/>
        </p:xfrm>
        <a:graphic>
          <a:graphicData uri="http://schemas.openxmlformats.org/drawingml/2006/table">
            <a:tbl>
              <a:tblPr firstRow="1" firstCol="1" bandRow="1">
                <a:tableStyleId>{5C22544A-7EE6-4342-B048-85BDC9FD1C3A}</a:tableStyleId>
              </a:tblPr>
              <a:tblGrid>
                <a:gridCol w="2557763">
                  <a:extLst>
                    <a:ext uri="{9D8B030D-6E8A-4147-A177-3AD203B41FA5}">
                      <a16:colId xmlns:a16="http://schemas.microsoft.com/office/drawing/2014/main" val="3518903996"/>
                    </a:ext>
                  </a:extLst>
                </a:gridCol>
                <a:gridCol w="1810578">
                  <a:extLst>
                    <a:ext uri="{9D8B030D-6E8A-4147-A177-3AD203B41FA5}">
                      <a16:colId xmlns:a16="http://schemas.microsoft.com/office/drawing/2014/main" val="1731815948"/>
                    </a:ext>
                  </a:extLst>
                </a:gridCol>
                <a:gridCol w="1219200">
                  <a:extLst>
                    <a:ext uri="{9D8B030D-6E8A-4147-A177-3AD203B41FA5}">
                      <a16:colId xmlns:a16="http://schemas.microsoft.com/office/drawing/2014/main" val="2449967775"/>
                    </a:ext>
                  </a:extLst>
                </a:gridCol>
                <a:gridCol w="1257025">
                  <a:extLst>
                    <a:ext uri="{9D8B030D-6E8A-4147-A177-3AD203B41FA5}">
                      <a16:colId xmlns:a16="http://schemas.microsoft.com/office/drawing/2014/main" val="4021843956"/>
                    </a:ext>
                  </a:extLst>
                </a:gridCol>
              </a:tblGrid>
              <a:tr h="342299">
                <a:tc>
                  <a:txBody>
                    <a:bodyPr/>
                    <a:lstStyle/>
                    <a:p>
                      <a:pPr marL="0" marR="0" algn="ctr">
                        <a:lnSpc>
                          <a:spcPct val="107000"/>
                        </a:lnSpc>
                        <a:spcBef>
                          <a:spcPts val="0"/>
                        </a:spcBef>
                        <a:spcAft>
                          <a:spcPts val="800"/>
                        </a:spcAft>
                      </a:pPr>
                      <a:r>
                        <a:rPr lang="en-US" sz="1800" dirty="0">
                          <a:solidFill>
                            <a:schemeClr val="tx1"/>
                          </a:solidFill>
                          <a:effectLst/>
                        </a:rPr>
                        <a:t>Material</a:t>
                      </a:r>
                      <a:endParaRPr lang="en-US" sz="18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algn="ctr">
                        <a:lnSpc>
                          <a:spcPct val="107000"/>
                        </a:lnSpc>
                        <a:spcBef>
                          <a:spcPts val="0"/>
                        </a:spcBef>
                        <a:spcAft>
                          <a:spcPts val="800"/>
                        </a:spcAft>
                      </a:pPr>
                      <a:r>
                        <a:rPr lang="en-US" sz="1800" dirty="0">
                          <a:solidFill>
                            <a:schemeClr val="tx1"/>
                          </a:solidFill>
                          <a:effectLst/>
                        </a:rPr>
                        <a:t>Lattice</a:t>
                      </a:r>
                      <a:endParaRPr lang="en-US" sz="18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algn="ctr">
                        <a:lnSpc>
                          <a:spcPct val="107000"/>
                        </a:lnSpc>
                        <a:spcBef>
                          <a:spcPts val="0"/>
                        </a:spcBef>
                        <a:spcAft>
                          <a:spcPts val="800"/>
                        </a:spcAft>
                      </a:pPr>
                      <a:r>
                        <a:rPr lang="el-GR" sz="1800" dirty="0">
                          <a:solidFill>
                            <a:schemeClr val="tx1"/>
                          </a:solidFill>
                          <a:effectLst/>
                        </a:rPr>
                        <a:t>Θ</a:t>
                      </a:r>
                      <a:r>
                        <a:rPr lang="en-US" sz="1800" baseline="-25000" dirty="0" err="1">
                          <a:solidFill>
                            <a:schemeClr val="tx1"/>
                          </a:solidFill>
                          <a:effectLst/>
                        </a:rPr>
                        <a:t>cw</a:t>
                      </a:r>
                      <a:r>
                        <a:rPr lang="en-US" sz="1800" dirty="0">
                          <a:solidFill>
                            <a:schemeClr val="tx1"/>
                          </a:solidFill>
                          <a:effectLst/>
                        </a:rPr>
                        <a:t> (K)</a:t>
                      </a:r>
                      <a:endParaRPr lang="en-US" sz="18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algn="ctr">
                        <a:lnSpc>
                          <a:spcPct val="107000"/>
                        </a:lnSpc>
                        <a:spcBef>
                          <a:spcPts val="0"/>
                        </a:spcBef>
                        <a:spcAft>
                          <a:spcPts val="800"/>
                        </a:spcAft>
                      </a:pPr>
                      <a:r>
                        <a:rPr lang="en-US" sz="18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J (K)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931141158"/>
                  </a:ext>
                </a:extLst>
              </a:tr>
              <a:tr h="171450">
                <a:tc>
                  <a:txBody>
                    <a:bodyPr/>
                    <a:lstStyle/>
                    <a:p>
                      <a:pPr marL="0" marR="0" algn="ctr">
                        <a:lnSpc>
                          <a:spcPct val="107000"/>
                        </a:lnSpc>
                        <a:spcBef>
                          <a:spcPts val="0"/>
                        </a:spcBef>
                        <a:spcAft>
                          <a:spcPts val="800"/>
                        </a:spcAft>
                      </a:pPr>
                      <a:r>
                        <a:rPr lang="en-US" sz="1400" dirty="0">
                          <a:solidFill>
                            <a:schemeClr val="tx1"/>
                          </a:solidFill>
                          <a:effectLst/>
                          <a:latin typeface="+mn-lt"/>
                        </a:rPr>
                        <a:t> </a:t>
                      </a:r>
                      <a:r>
                        <a:rPr lang="el-GR" sz="1400" dirty="0">
                          <a:solidFill>
                            <a:schemeClr val="tx1"/>
                          </a:solidFill>
                          <a:effectLst/>
                          <a:latin typeface="+mn-lt"/>
                        </a:rPr>
                        <a:t>κ</a:t>
                      </a:r>
                      <a:r>
                        <a:rPr lang="en-US" sz="1400" dirty="0">
                          <a:solidFill>
                            <a:schemeClr val="tx1"/>
                          </a:solidFill>
                          <a:effectLst/>
                          <a:latin typeface="+mn-lt"/>
                        </a:rPr>
                        <a:t>-(BEDT-TTF)</a:t>
                      </a:r>
                      <a:r>
                        <a:rPr lang="en-US" sz="1400" baseline="-25000" dirty="0">
                          <a:solidFill>
                            <a:schemeClr val="tx1"/>
                          </a:solidFill>
                          <a:effectLst/>
                          <a:latin typeface="+mn-lt"/>
                        </a:rPr>
                        <a:t>2</a:t>
                      </a:r>
                      <a:r>
                        <a:rPr lang="en-US" sz="1400" dirty="0">
                          <a:solidFill>
                            <a:schemeClr val="tx1"/>
                          </a:solidFill>
                          <a:effectLst/>
                          <a:latin typeface="+mn-lt"/>
                        </a:rPr>
                        <a:t>Cu</a:t>
                      </a:r>
                      <a:r>
                        <a:rPr lang="en-US" sz="1400" baseline="-25000" dirty="0">
                          <a:solidFill>
                            <a:schemeClr val="tx1"/>
                          </a:solidFill>
                          <a:effectLst/>
                          <a:latin typeface="+mn-lt"/>
                        </a:rPr>
                        <a:t>2</a:t>
                      </a:r>
                      <a:r>
                        <a:rPr lang="en-US" sz="1400" dirty="0">
                          <a:solidFill>
                            <a:schemeClr val="tx1"/>
                          </a:solidFill>
                          <a:effectLst/>
                          <a:latin typeface="+mn-lt"/>
                        </a:rPr>
                        <a:t>(CN)</a:t>
                      </a:r>
                      <a:r>
                        <a:rPr lang="en-US" sz="1400" baseline="-25000" dirty="0">
                          <a:solidFill>
                            <a:schemeClr val="tx1"/>
                          </a:solidFill>
                          <a:effectLst/>
                          <a:latin typeface="+mn-lt"/>
                        </a:rPr>
                        <a:t>3</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rPr>
                        <a:t> anisotropic triangular</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rPr>
                        <a:t> -375</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ea typeface="DengXian" panose="02010600030101010101" pitchFamily="2" charset="-122"/>
                          <a:cs typeface="Times New Roman" panose="02020603050405020304" pitchFamily="18" charset="0"/>
                        </a:rPr>
                        <a:t>250</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8110579"/>
                  </a:ext>
                </a:extLst>
              </a:tr>
              <a:tr h="276225">
                <a:tc>
                  <a:txBody>
                    <a:bodyPr/>
                    <a:lstStyle/>
                    <a:p>
                      <a:pPr marL="0" marR="0" algn="ctr">
                        <a:lnSpc>
                          <a:spcPct val="107000"/>
                        </a:lnSpc>
                        <a:spcBef>
                          <a:spcPts val="0"/>
                        </a:spcBef>
                        <a:spcAft>
                          <a:spcPts val="800"/>
                        </a:spcAft>
                      </a:pPr>
                      <a:r>
                        <a:rPr lang="en-US" sz="1400" dirty="0">
                          <a:solidFill>
                            <a:schemeClr val="tx1"/>
                          </a:solidFill>
                          <a:effectLst/>
                          <a:latin typeface="+mn-lt"/>
                        </a:rPr>
                        <a:t>EtMe</a:t>
                      </a:r>
                      <a:r>
                        <a:rPr lang="en-US" sz="1400" baseline="-25000" dirty="0">
                          <a:solidFill>
                            <a:schemeClr val="tx1"/>
                          </a:solidFill>
                          <a:effectLst/>
                          <a:latin typeface="+mn-lt"/>
                        </a:rPr>
                        <a:t>3</a:t>
                      </a:r>
                      <a:r>
                        <a:rPr lang="en-US" sz="1400" dirty="0">
                          <a:solidFill>
                            <a:schemeClr val="tx1"/>
                          </a:solidFill>
                          <a:effectLst/>
                          <a:latin typeface="+mn-lt"/>
                        </a:rPr>
                        <a:t>Sb[</a:t>
                      </a:r>
                      <a:r>
                        <a:rPr lang="en-US" sz="1400" dirty="0" err="1">
                          <a:solidFill>
                            <a:schemeClr val="tx1"/>
                          </a:solidFill>
                          <a:effectLst/>
                          <a:latin typeface="+mn-lt"/>
                        </a:rPr>
                        <a:t>Pd</a:t>
                      </a:r>
                      <a:r>
                        <a:rPr lang="en-US" sz="1400" dirty="0">
                          <a:solidFill>
                            <a:schemeClr val="tx1"/>
                          </a:solidFill>
                          <a:effectLst/>
                          <a:latin typeface="+mn-lt"/>
                        </a:rPr>
                        <a:t>(</a:t>
                      </a:r>
                      <a:r>
                        <a:rPr lang="en-US" sz="1400" dirty="0" err="1">
                          <a:solidFill>
                            <a:schemeClr val="tx1"/>
                          </a:solidFill>
                          <a:effectLst/>
                          <a:latin typeface="+mn-lt"/>
                        </a:rPr>
                        <a:t>dmit</a:t>
                      </a:r>
                      <a:r>
                        <a:rPr lang="en-US" sz="1400" dirty="0">
                          <a:solidFill>
                            <a:schemeClr val="tx1"/>
                          </a:solidFill>
                          <a:effectLst/>
                          <a:latin typeface="+mn-lt"/>
                        </a:rPr>
                        <a:t>)</a:t>
                      </a:r>
                      <a:r>
                        <a:rPr lang="en-US" sz="1400" baseline="-25000" dirty="0">
                          <a:solidFill>
                            <a:schemeClr val="tx1"/>
                          </a:solidFill>
                          <a:effectLst/>
                          <a:latin typeface="+mn-lt"/>
                        </a:rPr>
                        <a:t>2</a:t>
                      </a:r>
                      <a:r>
                        <a:rPr lang="en-US" sz="1400" dirty="0">
                          <a:solidFill>
                            <a:schemeClr val="tx1"/>
                          </a:solidFill>
                          <a:effectLst/>
                          <a:latin typeface="+mn-lt"/>
                        </a:rPr>
                        <a:t>]</a:t>
                      </a:r>
                      <a:r>
                        <a:rPr lang="en-US" sz="1400" baseline="-25000" dirty="0">
                          <a:solidFill>
                            <a:schemeClr val="tx1"/>
                          </a:solidFill>
                          <a:effectLst/>
                          <a:latin typeface="+mn-lt"/>
                        </a:rPr>
                        <a:t>2</a:t>
                      </a:r>
                      <a:r>
                        <a:rPr lang="en-US" sz="1400" dirty="0">
                          <a:solidFill>
                            <a:schemeClr val="tx1"/>
                          </a:solidFill>
                          <a:effectLst/>
                          <a:latin typeface="+mn-lt"/>
                        </a:rPr>
                        <a:t> </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rPr>
                        <a:t> anisotropic triangular</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rPr>
                        <a:t>-375~-325 </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ea typeface="DengXian" panose="02010600030101010101" pitchFamily="2" charset="-122"/>
                          <a:cs typeface="Times New Roman" panose="02020603050405020304" pitchFamily="18" charset="0"/>
                        </a:rPr>
                        <a:t>220-250</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8839364"/>
                  </a:ext>
                </a:extLst>
              </a:tr>
              <a:tr h="228600">
                <a:tc>
                  <a:txBody>
                    <a:bodyPr/>
                    <a:lstStyle/>
                    <a:p>
                      <a:pPr marL="0" marR="0" algn="ctr">
                        <a:lnSpc>
                          <a:spcPct val="107000"/>
                        </a:lnSpc>
                        <a:spcBef>
                          <a:spcPts val="0"/>
                        </a:spcBef>
                        <a:spcAft>
                          <a:spcPts val="800"/>
                        </a:spcAft>
                      </a:pPr>
                      <a:r>
                        <a:rPr lang="en-US" sz="1400" dirty="0">
                          <a:solidFill>
                            <a:schemeClr val="tx1"/>
                          </a:solidFill>
                          <a:effectLst/>
                          <a:latin typeface="+mn-lt"/>
                        </a:rPr>
                        <a:t>YbMgGaO</a:t>
                      </a:r>
                      <a:r>
                        <a:rPr lang="en-US" sz="1400" baseline="-25000" dirty="0">
                          <a:solidFill>
                            <a:schemeClr val="tx1"/>
                          </a:solidFill>
                          <a:effectLst/>
                          <a:latin typeface="+mn-lt"/>
                        </a:rPr>
                        <a:t>4</a:t>
                      </a:r>
                      <a:r>
                        <a:rPr lang="en-US" sz="1400" dirty="0">
                          <a:solidFill>
                            <a:schemeClr val="tx1"/>
                          </a:solidFill>
                          <a:effectLst/>
                          <a:latin typeface="+mn-lt"/>
                        </a:rPr>
                        <a:t> </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altLang="zh-CN" sz="1400" dirty="0">
                          <a:solidFill>
                            <a:schemeClr val="tx1"/>
                          </a:solidFill>
                          <a:effectLst/>
                          <a:latin typeface="+mn-lt"/>
                        </a:rPr>
                        <a:t>Triangular</a:t>
                      </a:r>
                      <a:r>
                        <a:rPr lang="en-US" sz="1400" dirty="0">
                          <a:solidFill>
                            <a:schemeClr val="tx1"/>
                          </a:solidFill>
                          <a:effectLst/>
                          <a:latin typeface="+mn-lt"/>
                        </a:rPr>
                        <a:t> </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rPr>
                        <a:t> -4</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ea typeface="DengXian" panose="02010600030101010101" pitchFamily="2" charset="-122"/>
                          <a:cs typeface="Times New Roman" panose="02020603050405020304" pitchFamily="18" charset="0"/>
                        </a:rPr>
                        <a:t>1.5</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11407068"/>
                  </a:ext>
                </a:extLst>
              </a:tr>
              <a:tr h="311785">
                <a:tc>
                  <a:txBody>
                    <a:bodyPr/>
                    <a:lstStyle/>
                    <a:p>
                      <a:pPr marL="0" marR="0" algn="ctr">
                        <a:lnSpc>
                          <a:spcPct val="107000"/>
                        </a:lnSpc>
                        <a:spcBef>
                          <a:spcPts val="0"/>
                        </a:spcBef>
                        <a:spcAft>
                          <a:spcPts val="800"/>
                        </a:spcAft>
                      </a:pPr>
                      <a:r>
                        <a:rPr lang="en-US" sz="1400" dirty="0">
                          <a:solidFill>
                            <a:schemeClr val="tx1"/>
                          </a:solidFill>
                          <a:effectLst/>
                          <a:latin typeface="+mn-lt"/>
                        </a:rPr>
                        <a:t>Na</a:t>
                      </a:r>
                      <a:r>
                        <a:rPr lang="en-US" sz="1400" baseline="-25000" dirty="0">
                          <a:solidFill>
                            <a:schemeClr val="tx1"/>
                          </a:solidFill>
                          <a:effectLst/>
                          <a:latin typeface="+mn-lt"/>
                        </a:rPr>
                        <a:t>4</a:t>
                      </a:r>
                      <a:r>
                        <a:rPr lang="en-US" sz="1400" dirty="0">
                          <a:solidFill>
                            <a:schemeClr val="tx1"/>
                          </a:solidFill>
                          <a:effectLst/>
                          <a:latin typeface="+mn-lt"/>
                        </a:rPr>
                        <a:t>Ir</a:t>
                      </a:r>
                      <a:r>
                        <a:rPr lang="en-US" sz="1400" baseline="-25000" dirty="0">
                          <a:solidFill>
                            <a:schemeClr val="tx1"/>
                          </a:solidFill>
                          <a:effectLst/>
                          <a:latin typeface="+mn-lt"/>
                        </a:rPr>
                        <a:t>3</a:t>
                      </a:r>
                      <a:r>
                        <a:rPr lang="en-US" sz="1400" dirty="0">
                          <a:solidFill>
                            <a:schemeClr val="tx1"/>
                          </a:solidFill>
                          <a:effectLst/>
                          <a:latin typeface="+mn-lt"/>
                        </a:rPr>
                        <a:t>O</a:t>
                      </a:r>
                      <a:r>
                        <a:rPr lang="en-US" sz="1400" baseline="-25000" dirty="0">
                          <a:solidFill>
                            <a:schemeClr val="tx1"/>
                          </a:solidFill>
                          <a:effectLst/>
                          <a:latin typeface="+mn-lt"/>
                        </a:rPr>
                        <a:t>8</a:t>
                      </a:r>
                      <a:r>
                        <a:rPr lang="en-US" sz="1400" dirty="0">
                          <a:solidFill>
                            <a:schemeClr val="tx1"/>
                          </a:solidFill>
                          <a:effectLst/>
                          <a:latin typeface="+mn-lt"/>
                        </a:rPr>
                        <a:t> </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L="0" marR="0" algn="ctr">
                        <a:lnSpc>
                          <a:spcPct val="107000"/>
                        </a:lnSpc>
                        <a:spcBef>
                          <a:spcPts val="0"/>
                        </a:spcBef>
                        <a:spcAft>
                          <a:spcPts val="800"/>
                        </a:spcAft>
                      </a:pPr>
                      <a:r>
                        <a:rPr lang="en-US" sz="1400">
                          <a:solidFill>
                            <a:schemeClr val="tx1"/>
                          </a:solidFill>
                          <a:effectLst/>
                          <a:latin typeface="+mn-lt"/>
                        </a:rPr>
                        <a:t> Hyperkagome</a:t>
                      </a:r>
                      <a:endParaRPr lang="en-US" sz="140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rPr>
                        <a:t> -650</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ea typeface="DengXian" panose="02010600030101010101" pitchFamily="2" charset="-122"/>
                          <a:cs typeface="Times New Roman" panose="02020603050405020304" pitchFamily="18" charset="0"/>
                        </a:rPr>
                        <a:t>430</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85327108"/>
                  </a:ext>
                </a:extLst>
              </a:tr>
              <a:tr h="221615">
                <a:tc>
                  <a:txBody>
                    <a:bodyPr/>
                    <a:lstStyle/>
                    <a:p>
                      <a:pPr marL="0" marR="0" algn="ctr">
                        <a:lnSpc>
                          <a:spcPct val="107000"/>
                        </a:lnSpc>
                        <a:spcBef>
                          <a:spcPts val="0"/>
                        </a:spcBef>
                        <a:spcAft>
                          <a:spcPts val="800"/>
                        </a:spcAft>
                      </a:pPr>
                      <a:r>
                        <a:rPr lang="en-US" sz="1400" dirty="0">
                          <a:solidFill>
                            <a:schemeClr val="tx1"/>
                          </a:solidFill>
                          <a:effectLst/>
                          <a:latin typeface="+mn-lt"/>
                        </a:rPr>
                        <a:t>PbCuTe</a:t>
                      </a:r>
                      <a:r>
                        <a:rPr lang="en-US" sz="1400" baseline="-25000" dirty="0">
                          <a:solidFill>
                            <a:schemeClr val="tx1"/>
                          </a:solidFill>
                          <a:effectLst/>
                          <a:latin typeface="+mn-lt"/>
                        </a:rPr>
                        <a:t>2</a:t>
                      </a:r>
                      <a:r>
                        <a:rPr lang="en-US" sz="1400" dirty="0">
                          <a:solidFill>
                            <a:schemeClr val="tx1"/>
                          </a:solidFill>
                          <a:effectLst/>
                          <a:latin typeface="+mn-lt"/>
                        </a:rPr>
                        <a:t>O</a:t>
                      </a:r>
                      <a:r>
                        <a:rPr lang="en-US" sz="1400" baseline="-25000" dirty="0">
                          <a:solidFill>
                            <a:schemeClr val="tx1"/>
                          </a:solidFill>
                          <a:effectLst/>
                          <a:latin typeface="+mn-lt"/>
                        </a:rPr>
                        <a:t>6</a:t>
                      </a:r>
                      <a:r>
                        <a:rPr lang="en-US" sz="1400" dirty="0">
                          <a:solidFill>
                            <a:schemeClr val="tx1"/>
                          </a:solidFill>
                          <a:effectLst/>
                          <a:latin typeface="+mn-lt"/>
                        </a:rPr>
                        <a:t> </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a:p>
                  </a:txBody>
                  <a:tcPr/>
                </a:tc>
                <a:tc>
                  <a:txBody>
                    <a:bodyPr/>
                    <a:lstStyle/>
                    <a:p>
                      <a:pPr marL="0" marR="0" algn="ctr">
                        <a:lnSpc>
                          <a:spcPct val="107000"/>
                        </a:lnSpc>
                        <a:spcBef>
                          <a:spcPts val="0"/>
                        </a:spcBef>
                        <a:spcAft>
                          <a:spcPts val="800"/>
                        </a:spcAft>
                      </a:pPr>
                      <a:r>
                        <a:rPr lang="en-US" sz="1400" dirty="0">
                          <a:solidFill>
                            <a:schemeClr val="tx1"/>
                          </a:solidFill>
                          <a:effectLst/>
                          <a:latin typeface="+mn-lt"/>
                        </a:rPr>
                        <a:t> -22</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ea typeface="DengXian" panose="02010600030101010101" pitchFamily="2" charset="-122"/>
                          <a:cs typeface="Times New Roman" panose="02020603050405020304" pitchFamily="18" charset="0"/>
                        </a:rPr>
                        <a:t>15</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85265294"/>
                  </a:ext>
                </a:extLst>
              </a:tr>
              <a:tr h="228600">
                <a:tc>
                  <a:txBody>
                    <a:bodyPr/>
                    <a:lstStyle/>
                    <a:p>
                      <a:pPr marL="0" marR="0" algn="ctr">
                        <a:lnSpc>
                          <a:spcPct val="107000"/>
                        </a:lnSpc>
                        <a:spcBef>
                          <a:spcPts val="0"/>
                        </a:spcBef>
                        <a:spcAft>
                          <a:spcPts val="800"/>
                        </a:spcAft>
                      </a:pPr>
                      <a:r>
                        <a:rPr lang="en-US" altLang="zh-CN" sz="1400" dirty="0">
                          <a:solidFill>
                            <a:schemeClr val="tx1"/>
                          </a:solidFill>
                          <a:effectLst/>
                          <a:latin typeface="+mn-lt"/>
                        </a:rPr>
                        <a:t>ZnCu</a:t>
                      </a:r>
                      <a:r>
                        <a:rPr lang="en-US" altLang="zh-CN" sz="1400" baseline="-25000" dirty="0">
                          <a:solidFill>
                            <a:schemeClr val="tx1"/>
                          </a:solidFill>
                          <a:effectLst/>
                          <a:latin typeface="+mn-lt"/>
                        </a:rPr>
                        <a:t>3</a:t>
                      </a:r>
                      <a:r>
                        <a:rPr lang="en-US" altLang="zh-CN" sz="1400" dirty="0">
                          <a:solidFill>
                            <a:schemeClr val="tx1"/>
                          </a:solidFill>
                          <a:effectLst/>
                          <a:latin typeface="+mn-lt"/>
                        </a:rPr>
                        <a:t>(OH)</a:t>
                      </a:r>
                      <a:r>
                        <a:rPr lang="en-US" altLang="zh-CN" sz="1400" baseline="-25000" dirty="0">
                          <a:solidFill>
                            <a:schemeClr val="tx1"/>
                          </a:solidFill>
                          <a:effectLst/>
                          <a:latin typeface="+mn-lt"/>
                        </a:rPr>
                        <a:t>6</a:t>
                      </a:r>
                      <a:r>
                        <a:rPr lang="en-US" altLang="zh-CN" sz="1400" dirty="0">
                          <a:solidFill>
                            <a:schemeClr val="tx1"/>
                          </a:solidFill>
                          <a:effectLst/>
                          <a:latin typeface="+mn-lt"/>
                        </a:rPr>
                        <a:t>Cl</a:t>
                      </a:r>
                      <a:r>
                        <a:rPr lang="en-US" altLang="zh-CN" sz="1400" baseline="-25000" dirty="0">
                          <a:solidFill>
                            <a:schemeClr val="tx1"/>
                          </a:solidFill>
                          <a:effectLst/>
                          <a:latin typeface="+mn-lt"/>
                        </a:rPr>
                        <a:t>2</a:t>
                      </a:r>
                      <a:r>
                        <a:rPr lang="en-US" altLang="zh-CN" sz="1400" dirty="0">
                          <a:solidFill>
                            <a:schemeClr val="tx1"/>
                          </a:solidFill>
                          <a:effectLst/>
                          <a:latin typeface="+mn-lt"/>
                        </a:rPr>
                        <a:t> (</a:t>
                      </a:r>
                      <a:r>
                        <a:rPr lang="en-US" altLang="zh-CN" sz="1400" dirty="0" err="1">
                          <a:solidFill>
                            <a:schemeClr val="tx1"/>
                          </a:solidFill>
                          <a:effectLst/>
                          <a:latin typeface="+mn-lt"/>
                        </a:rPr>
                        <a:t>herbertsmithite</a:t>
                      </a:r>
                      <a:r>
                        <a:rPr lang="en-US" altLang="zh-CN" sz="1400" dirty="0">
                          <a:solidFill>
                            <a:schemeClr val="tx1"/>
                          </a:solidFill>
                          <a:effectLst/>
                          <a:latin typeface="+mn-lt"/>
                        </a:rPr>
                        <a:t>)</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a:solidFill>
                            <a:schemeClr val="tx1"/>
                          </a:solidFill>
                          <a:effectLst/>
                          <a:latin typeface="+mn-lt"/>
                        </a:rPr>
                        <a:t> Kagome</a:t>
                      </a:r>
                      <a:endParaRPr lang="en-US" sz="140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pPr>
                      <a:r>
                        <a:rPr lang="en-US" sz="1400" dirty="0">
                          <a:solidFill>
                            <a:schemeClr val="tx1"/>
                          </a:solidFill>
                          <a:effectLst/>
                          <a:latin typeface="+mn-lt"/>
                        </a:rPr>
                        <a:t>-314</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pPr>
                      <a:r>
                        <a:rPr lang="en-US" sz="1400" dirty="0">
                          <a:solidFill>
                            <a:schemeClr val="tx1"/>
                          </a:solidFill>
                          <a:effectLst/>
                          <a:latin typeface="+mn-lt"/>
                        </a:rPr>
                        <a:t>170</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67334500"/>
                  </a:ext>
                </a:extLst>
              </a:tr>
              <a:tr h="228600">
                <a:tc>
                  <a:txBody>
                    <a:bodyPr/>
                    <a:lstStyle/>
                    <a:p>
                      <a:pPr marL="0" marR="0" algn="ctr">
                        <a:lnSpc>
                          <a:spcPct val="107000"/>
                        </a:lnSpc>
                        <a:spcBef>
                          <a:spcPts val="0"/>
                        </a:spcBef>
                        <a:spcAft>
                          <a:spcPts val="800"/>
                        </a:spcAft>
                      </a:pPr>
                      <a:r>
                        <a:rPr lang="en-US" altLang="zh-CN" sz="1400" dirty="0">
                          <a:solidFill>
                            <a:schemeClr val="tx1"/>
                          </a:solidFill>
                          <a:effectLst/>
                          <a:latin typeface="+mn-lt"/>
                        </a:rPr>
                        <a:t>Cu</a:t>
                      </a:r>
                      <a:r>
                        <a:rPr lang="en-US" altLang="zh-CN" sz="1400" baseline="-25000" dirty="0">
                          <a:solidFill>
                            <a:schemeClr val="tx1"/>
                          </a:solidFill>
                          <a:effectLst/>
                          <a:latin typeface="+mn-lt"/>
                        </a:rPr>
                        <a:t>2</a:t>
                      </a:r>
                      <a:r>
                        <a:rPr lang="en-US" altLang="zh-CN" sz="1400" dirty="0">
                          <a:solidFill>
                            <a:schemeClr val="tx1"/>
                          </a:solidFill>
                          <a:effectLst/>
                          <a:latin typeface="+mn-lt"/>
                        </a:rPr>
                        <a:t>Zn(OH)</a:t>
                      </a:r>
                      <a:r>
                        <a:rPr lang="en-US" altLang="zh-CN" sz="1400" baseline="-25000" dirty="0">
                          <a:solidFill>
                            <a:schemeClr val="tx1"/>
                          </a:solidFill>
                          <a:effectLst/>
                          <a:latin typeface="+mn-lt"/>
                        </a:rPr>
                        <a:t>6</a:t>
                      </a:r>
                      <a:r>
                        <a:rPr lang="en-US" altLang="zh-CN" sz="1400" dirty="0">
                          <a:solidFill>
                            <a:schemeClr val="tx1"/>
                          </a:solidFill>
                          <a:effectLst/>
                          <a:latin typeface="+mn-lt"/>
                        </a:rPr>
                        <a:t>FBr (</a:t>
                      </a:r>
                      <a:r>
                        <a:rPr lang="en-US" altLang="zh-CN" sz="1400" dirty="0" err="1">
                          <a:solidFill>
                            <a:schemeClr val="tx1"/>
                          </a:solidFill>
                          <a:effectLst/>
                          <a:latin typeface="+mn-lt"/>
                        </a:rPr>
                        <a:t>barlowite</a:t>
                      </a:r>
                      <a:r>
                        <a:rPr lang="en-US" altLang="zh-CN" sz="1400" dirty="0">
                          <a:solidFill>
                            <a:schemeClr val="tx1"/>
                          </a:solidFill>
                          <a:effectLst/>
                          <a:latin typeface="+mn-lt"/>
                        </a:rPr>
                        <a:t>) </a:t>
                      </a:r>
                      <a:endParaRPr lang="en-US" altLang="zh-CN"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a:solidFill>
                            <a:schemeClr val="tx1"/>
                          </a:solidFill>
                          <a:effectLst/>
                          <a:latin typeface="+mn-lt"/>
                        </a:rPr>
                        <a:t> Kagome</a:t>
                      </a:r>
                      <a:endParaRPr lang="en-US" sz="140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rPr>
                        <a:t> -200</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ea typeface="DengXian" panose="02010600030101010101" pitchFamily="2" charset="-122"/>
                          <a:cs typeface="Times New Roman" panose="02020603050405020304" pitchFamily="18" charset="0"/>
                        </a:rPr>
                        <a:t>170</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9052518"/>
                  </a:ext>
                </a:extLst>
              </a:tr>
              <a:tr h="228600">
                <a:tc>
                  <a:txBody>
                    <a:bodyPr/>
                    <a:lstStyle/>
                    <a:p>
                      <a:pPr marL="0" marR="0" algn="ctr">
                        <a:lnSpc>
                          <a:spcPct val="107000"/>
                        </a:lnSpc>
                        <a:spcBef>
                          <a:spcPts val="0"/>
                        </a:spcBef>
                        <a:spcAft>
                          <a:spcPts val="800"/>
                        </a:spcAft>
                      </a:pPr>
                      <a:r>
                        <a:rPr lang="en-US" sz="1400" dirty="0">
                          <a:solidFill>
                            <a:schemeClr val="tx1"/>
                          </a:solidFill>
                          <a:effectLst/>
                          <a:latin typeface="+mn-lt"/>
                        </a:rPr>
                        <a:t> Rb</a:t>
                      </a:r>
                      <a:r>
                        <a:rPr lang="en-US" sz="1400" baseline="-25000" dirty="0">
                          <a:solidFill>
                            <a:schemeClr val="tx1"/>
                          </a:solidFill>
                          <a:effectLst/>
                          <a:latin typeface="+mn-lt"/>
                        </a:rPr>
                        <a:t>2</a:t>
                      </a:r>
                      <a:r>
                        <a:rPr lang="en-US" sz="1400" dirty="0">
                          <a:solidFill>
                            <a:schemeClr val="tx1"/>
                          </a:solidFill>
                          <a:effectLst/>
                          <a:latin typeface="+mn-lt"/>
                        </a:rPr>
                        <a:t>Cu</a:t>
                      </a:r>
                      <a:r>
                        <a:rPr lang="en-US" sz="1400" baseline="-25000" dirty="0">
                          <a:solidFill>
                            <a:schemeClr val="tx1"/>
                          </a:solidFill>
                          <a:effectLst/>
                          <a:latin typeface="+mn-lt"/>
                        </a:rPr>
                        <a:t>3</a:t>
                      </a:r>
                      <a:r>
                        <a:rPr lang="en-US" sz="1400" dirty="0">
                          <a:solidFill>
                            <a:schemeClr val="tx1"/>
                          </a:solidFill>
                          <a:effectLst/>
                          <a:latin typeface="+mn-lt"/>
                        </a:rPr>
                        <a:t>SnF</a:t>
                      </a:r>
                      <a:r>
                        <a:rPr lang="en-US" sz="1400" baseline="-25000" dirty="0">
                          <a:solidFill>
                            <a:schemeClr val="tx1"/>
                          </a:solidFill>
                          <a:effectLst/>
                          <a:latin typeface="+mn-lt"/>
                        </a:rPr>
                        <a:t>12</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rPr>
                        <a:t> Kagome</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rPr>
                        <a:t> -100</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ea typeface="DengXian" panose="02010600030101010101" pitchFamily="2" charset="-122"/>
                          <a:cs typeface="Times New Roman" panose="02020603050405020304" pitchFamily="18" charset="0"/>
                        </a:rPr>
                        <a:t>154.4</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89537379"/>
                  </a:ext>
                </a:extLst>
              </a:tr>
              <a:tr h="285750">
                <a:tc>
                  <a:txBody>
                    <a:bodyPr/>
                    <a:lstStyle/>
                    <a:p>
                      <a:pPr marL="0" marR="0" algn="ctr">
                        <a:lnSpc>
                          <a:spcPct val="107000"/>
                        </a:lnSpc>
                        <a:spcBef>
                          <a:spcPts val="0"/>
                        </a:spcBef>
                        <a:spcAft>
                          <a:spcPts val="800"/>
                        </a:spcAft>
                      </a:pPr>
                      <a:r>
                        <a:rPr lang="en-US" sz="1400" dirty="0">
                          <a:solidFill>
                            <a:schemeClr val="tx1"/>
                          </a:solidFill>
                          <a:effectLst/>
                          <a:latin typeface="+mn-lt"/>
                        </a:rPr>
                        <a:t> Ca</a:t>
                      </a:r>
                      <a:r>
                        <a:rPr lang="en-US" sz="1400" baseline="-25000" dirty="0">
                          <a:solidFill>
                            <a:schemeClr val="tx1"/>
                          </a:solidFill>
                          <a:effectLst/>
                          <a:latin typeface="+mn-lt"/>
                        </a:rPr>
                        <a:t>3</a:t>
                      </a:r>
                      <a:r>
                        <a:rPr lang="en-US" sz="1400" dirty="0">
                          <a:solidFill>
                            <a:schemeClr val="tx1"/>
                          </a:solidFill>
                          <a:effectLst/>
                          <a:latin typeface="+mn-lt"/>
                        </a:rPr>
                        <a:t>Cr</a:t>
                      </a:r>
                      <a:r>
                        <a:rPr lang="en-US" sz="1400" baseline="-25000" dirty="0">
                          <a:solidFill>
                            <a:schemeClr val="tx1"/>
                          </a:solidFill>
                          <a:effectLst/>
                          <a:latin typeface="+mn-lt"/>
                        </a:rPr>
                        <a:t>7</a:t>
                      </a:r>
                      <a:r>
                        <a:rPr lang="en-US" sz="1400" baseline="0" dirty="0">
                          <a:solidFill>
                            <a:schemeClr val="tx1"/>
                          </a:solidFill>
                          <a:effectLst/>
                          <a:latin typeface="+mn-lt"/>
                        </a:rPr>
                        <a:t>O</a:t>
                      </a:r>
                      <a:r>
                        <a:rPr lang="en-US" sz="1400" baseline="-25000" dirty="0">
                          <a:solidFill>
                            <a:schemeClr val="tx1"/>
                          </a:solidFill>
                          <a:effectLst/>
                          <a:latin typeface="+mn-lt"/>
                        </a:rPr>
                        <a:t>28</a:t>
                      </a:r>
                      <a:endParaRPr lang="en-US" sz="1400" baseline="-250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altLang="zh-CN" sz="1400" dirty="0">
                          <a:solidFill>
                            <a:schemeClr val="tx1"/>
                          </a:solidFill>
                          <a:effectLst/>
                          <a:latin typeface="+mn-lt"/>
                        </a:rPr>
                        <a:t>Distorted Kagome</a:t>
                      </a: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endParaRPr lang="en-US" sz="140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800"/>
                        </a:spcAft>
                      </a:pPr>
                      <a:r>
                        <a:rPr lang="en-US" sz="1400" dirty="0">
                          <a:solidFill>
                            <a:schemeClr val="tx1"/>
                          </a:solidFill>
                          <a:effectLst/>
                          <a:latin typeface="+mn-lt"/>
                          <a:ea typeface="DengXian" panose="02010600030101010101" pitchFamily="2" charset="-122"/>
                          <a:cs typeface="Times New Roman" panose="02020603050405020304" pitchFamily="18" charset="0"/>
                        </a:rPr>
                        <a:t>-9</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425832"/>
                  </a:ext>
                </a:extLst>
              </a:tr>
            </a:tbl>
          </a:graphicData>
        </a:graphic>
      </p:graphicFrame>
      <p:sp>
        <p:nvSpPr>
          <p:cNvPr id="33" name="灯片编号占位符 5">
            <a:extLst>
              <a:ext uri="{FF2B5EF4-FFF2-40B4-BE49-F238E27FC236}">
                <a16:creationId xmlns:a16="http://schemas.microsoft.com/office/drawing/2014/main" id="{DB76A07F-74F1-41C7-B1EC-09079268EACF}"/>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34" name="Rectangle 10">
            <a:extLst>
              <a:ext uri="{FF2B5EF4-FFF2-40B4-BE49-F238E27FC236}">
                <a16:creationId xmlns:a16="http://schemas.microsoft.com/office/drawing/2014/main" id="{9CA9396C-77DD-4785-BF56-E237430E4B10}"/>
              </a:ext>
            </a:extLst>
          </p:cNvPr>
          <p:cNvSpPr>
            <a:spLocks noChangeArrowheads="1"/>
          </p:cNvSpPr>
          <p:nvPr/>
        </p:nvSpPr>
        <p:spPr bwMode="auto">
          <a:xfrm>
            <a:off x="0" y="1663689"/>
            <a:ext cx="4932040" cy="576064"/>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2400" dirty="0">
                <a:cs typeface="Arial" pitchFamily="34" charset="0"/>
              </a:rPr>
              <a:t>Quantum Spin Liquid</a:t>
            </a:r>
          </a:p>
        </p:txBody>
      </p:sp>
      <p:sp>
        <p:nvSpPr>
          <p:cNvPr id="35" name="矩形 34">
            <a:extLst>
              <a:ext uri="{FF2B5EF4-FFF2-40B4-BE49-F238E27FC236}">
                <a16:creationId xmlns:a16="http://schemas.microsoft.com/office/drawing/2014/main" id="{540E448A-1CFA-4BD4-B95F-5E6E5B0D9ED5}"/>
              </a:ext>
            </a:extLst>
          </p:cNvPr>
          <p:cNvSpPr/>
          <p:nvPr/>
        </p:nvSpPr>
        <p:spPr>
          <a:xfrm>
            <a:off x="216024" y="2120889"/>
            <a:ext cx="4932040" cy="1323439"/>
          </a:xfrm>
          <a:prstGeom prst="rect">
            <a:avLst/>
          </a:prstGeom>
        </p:spPr>
        <p:txBody>
          <a:bodyPr wrap="square">
            <a:spAutoFit/>
          </a:bodyPr>
          <a:lstStyle/>
          <a:p>
            <a:pPr eaLnBrk="1" hangingPunct="1"/>
            <a:r>
              <a:rPr lang="en-US" sz="2000" dirty="0">
                <a:latin typeface="Arial" pitchFamily="34" charset="0"/>
                <a:cs typeface="Arial" pitchFamily="34" charset="0"/>
              </a:rPr>
              <a:t> ─ No magnetic long-range ordering </a:t>
            </a:r>
          </a:p>
          <a:p>
            <a:pPr eaLnBrk="1" hangingPunct="1"/>
            <a:r>
              <a:rPr lang="en-US" sz="2000" dirty="0">
                <a:latin typeface="Arial" pitchFamily="34" charset="0"/>
                <a:cs typeface="Arial" pitchFamily="34" charset="0"/>
              </a:rPr>
              <a:t> ─ No symmetry broken</a:t>
            </a:r>
          </a:p>
          <a:p>
            <a:pPr eaLnBrk="1" hangingPunct="1"/>
            <a:r>
              <a:rPr lang="en-US" altLang="zh-CN" sz="2000" dirty="0">
                <a:latin typeface="Arial" pitchFamily="34" charset="0"/>
                <a:cs typeface="Arial" pitchFamily="34" charset="0"/>
              </a:rPr>
              <a:t> ─ </a:t>
            </a:r>
            <a:r>
              <a:rPr lang="en-US" sz="2000" dirty="0">
                <a:latin typeface="Arial" pitchFamily="34" charset="0"/>
                <a:cs typeface="Arial" pitchFamily="34" charset="0"/>
              </a:rPr>
              <a:t>Fractional excitation: </a:t>
            </a:r>
            <a:r>
              <a:rPr lang="en-US" sz="2000" dirty="0" err="1">
                <a:latin typeface="Arial" pitchFamily="34" charset="0"/>
                <a:cs typeface="Arial" pitchFamily="34" charset="0"/>
              </a:rPr>
              <a:t>spinon</a:t>
            </a:r>
            <a:endParaRPr lang="en-US" sz="2000" dirty="0">
              <a:latin typeface="Arial" pitchFamily="34" charset="0"/>
              <a:cs typeface="Arial" pitchFamily="34" charset="0"/>
            </a:endParaRPr>
          </a:p>
          <a:p>
            <a:pPr eaLnBrk="1" hangingPunct="1"/>
            <a:r>
              <a:rPr lang="en-US" altLang="zh-CN" sz="2000" dirty="0">
                <a:latin typeface="Arial" pitchFamily="34" charset="0"/>
                <a:cs typeface="Arial" pitchFamily="34" charset="0"/>
              </a:rPr>
              <a:t> ─ Strong fluctuation at low energy</a:t>
            </a:r>
            <a:endParaRPr lang="en-US" sz="2000" dirty="0">
              <a:latin typeface="Arial" pitchFamily="34" charset="0"/>
              <a:cs typeface="Arial" pitchFamily="34" charset="0"/>
            </a:endParaRPr>
          </a:p>
        </p:txBody>
      </p:sp>
      <p:pic>
        <p:nvPicPr>
          <p:cNvPr id="36" name="图片 4">
            <a:extLst>
              <a:ext uri="{FF2B5EF4-FFF2-40B4-BE49-F238E27FC236}">
                <a16:creationId xmlns:a16="http://schemas.microsoft.com/office/drawing/2014/main" id="{E374E1A7-E050-44A0-A972-6532C17604D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2032367"/>
            <a:ext cx="3686175"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2">
            <a:extLst>
              <a:ext uri="{FF2B5EF4-FFF2-40B4-BE49-F238E27FC236}">
                <a16:creationId xmlns:a16="http://schemas.microsoft.com/office/drawing/2014/main" id="{2A7E984A-F6F8-4B4F-88A5-A13ADA30A14E}"/>
              </a:ext>
            </a:extLst>
          </p:cNvPr>
          <p:cNvSpPr txBox="1">
            <a:spLocks/>
          </p:cNvSpPr>
          <p:nvPr/>
        </p:nvSpPr>
        <p:spPr>
          <a:xfrm>
            <a:off x="0" y="86380"/>
            <a:ext cx="9144000" cy="5232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342900" algn="ctr"/>
            <a:r>
              <a:rPr lang="en-US" sz="3600" b="1" dirty="0">
                <a:solidFill>
                  <a:srgbClr val="008000"/>
                </a:solidFill>
                <a:latin typeface="+mn-lt"/>
                <a:ea typeface="+mn-ea"/>
                <a:cs typeface="+mn-cs"/>
              </a:rPr>
              <a:t>Quantum Spin Liquid</a:t>
            </a:r>
          </a:p>
        </p:txBody>
      </p:sp>
    </p:spTree>
    <p:extLst>
      <p:ext uri="{BB962C8B-B14F-4D97-AF65-F5344CB8AC3E}">
        <p14:creationId xmlns:p14="http://schemas.microsoft.com/office/powerpoint/2010/main" val="341501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10"/>
          <p:cNvSpPr>
            <a:spLocks noChangeArrowheads="1"/>
          </p:cNvSpPr>
          <p:nvPr/>
        </p:nvSpPr>
        <p:spPr bwMode="auto">
          <a:xfrm>
            <a:off x="0" y="812304"/>
            <a:ext cx="8892480" cy="864096"/>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sz="2400" dirty="0"/>
              <a:t>C</a:t>
            </a:r>
            <a:r>
              <a:rPr lang="en-US" sz="2400" dirty="0">
                <a:cs typeface="Arial" pitchFamily="34" charset="0"/>
              </a:rPr>
              <a:t>ompeting or contradictory constraints on a large fraction of the magnetic sites ─ </a:t>
            </a:r>
            <a:r>
              <a:rPr lang="en-US" sz="2400" b="1" dirty="0">
                <a:cs typeface="Arial" pitchFamily="34" charset="0"/>
              </a:rPr>
              <a:t>geometric magnetic frustration</a:t>
            </a:r>
            <a:endParaRPr lang="en-US" sz="2400" b="1" dirty="0"/>
          </a:p>
        </p:txBody>
      </p:sp>
      <p:pic>
        <p:nvPicPr>
          <p:cNvPr id="43"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33" name="灯片编号占位符 5">
            <a:extLst>
              <a:ext uri="{FF2B5EF4-FFF2-40B4-BE49-F238E27FC236}">
                <a16:creationId xmlns:a16="http://schemas.microsoft.com/office/drawing/2014/main" id="{DB76A07F-74F1-41C7-B1EC-09079268EACF}"/>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34" name="Rectangle 10">
            <a:extLst>
              <a:ext uri="{FF2B5EF4-FFF2-40B4-BE49-F238E27FC236}">
                <a16:creationId xmlns:a16="http://schemas.microsoft.com/office/drawing/2014/main" id="{9CA9396C-77DD-4785-BF56-E237430E4B10}"/>
              </a:ext>
            </a:extLst>
          </p:cNvPr>
          <p:cNvSpPr>
            <a:spLocks noChangeArrowheads="1"/>
          </p:cNvSpPr>
          <p:nvPr/>
        </p:nvSpPr>
        <p:spPr bwMode="auto">
          <a:xfrm>
            <a:off x="0" y="1663689"/>
            <a:ext cx="4932040" cy="576064"/>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2400" dirty="0">
                <a:cs typeface="Arial" pitchFamily="34" charset="0"/>
              </a:rPr>
              <a:t>Quantum Spin Liquid</a:t>
            </a:r>
          </a:p>
        </p:txBody>
      </p:sp>
      <p:sp>
        <p:nvSpPr>
          <p:cNvPr id="35" name="矩形 34">
            <a:extLst>
              <a:ext uri="{FF2B5EF4-FFF2-40B4-BE49-F238E27FC236}">
                <a16:creationId xmlns:a16="http://schemas.microsoft.com/office/drawing/2014/main" id="{540E448A-1CFA-4BD4-B95F-5E6E5B0D9ED5}"/>
              </a:ext>
            </a:extLst>
          </p:cNvPr>
          <p:cNvSpPr/>
          <p:nvPr/>
        </p:nvSpPr>
        <p:spPr>
          <a:xfrm>
            <a:off x="216024" y="2120889"/>
            <a:ext cx="4932040" cy="1323439"/>
          </a:xfrm>
          <a:prstGeom prst="rect">
            <a:avLst/>
          </a:prstGeom>
        </p:spPr>
        <p:txBody>
          <a:bodyPr wrap="square">
            <a:spAutoFit/>
          </a:bodyPr>
          <a:lstStyle/>
          <a:p>
            <a:pPr eaLnBrk="1" hangingPunct="1"/>
            <a:r>
              <a:rPr lang="en-US" sz="2000" dirty="0">
                <a:latin typeface="Arial" pitchFamily="34" charset="0"/>
                <a:cs typeface="Arial" pitchFamily="34" charset="0"/>
              </a:rPr>
              <a:t> ─ No magnetic long-range ordering </a:t>
            </a:r>
          </a:p>
          <a:p>
            <a:pPr eaLnBrk="1" hangingPunct="1"/>
            <a:r>
              <a:rPr lang="en-US" sz="2000" dirty="0">
                <a:latin typeface="Arial" pitchFamily="34" charset="0"/>
                <a:cs typeface="Arial" pitchFamily="34" charset="0"/>
              </a:rPr>
              <a:t> ─ No symmetry broken</a:t>
            </a:r>
          </a:p>
          <a:p>
            <a:pPr eaLnBrk="1" hangingPunct="1"/>
            <a:r>
              <a:rPr lang="en-US" altLang="zh-CN" sz="2000" dirty="0">
                <a:latin typeface="Arial" pitchFamily="34" charset="0"/>
                <a:cs typeface="Arial" pitchFamily="34" charset="0"/>
              </a:rPr>
              <a:t> ─ </a:t>
            </a:r>
            <a:r>
              <a:rPr lang="en-US" sz="2000" dirty="0">
                <a:latin typeface="Arial" pitchFamily="34" charset="0"/>
                <a:cs typeface="Arial" pitchFamily="34" charset="0"/>
              </a:rPr>
              <a:t>Fractional excitation: </a:t>
            </a:r>
            <a:r>
              <a:rPr lang="en-US" sz="2000" dirty="0" err="1">
                <a:latin typeface="Arial" pitchFamily="34" charset="0"/>
                <a:cs typeface="Arial" pitchFamily="34" charset="0"/>
              </a:rPr>
              <a:t>spinon</a:t>
            </a:r>
            <a:endParaRPr lang="en-US" sz="2000" dirty="0">
              <a:latin typeface="Arial" pitchFamily="34" charset="0"/>
              <a:cs typeface="Arial" pitchFamily="34" charset="0"/>
            </a:endParaRPr>
          </a:p>
          <a:p>
            <a:pPr eaLnBrk="1" hangingPunct="1"/>
            <a:r>
              <a:rPr lang="en-US" altLang="zh-CN" sz="2000" dirty="0">
                <a:latin typeface="Arial" pitchFamily="34" charset="0"/>
                <a:cs typeface="Arial" pitchFamily="34" charset="0"/>
              </a:rPr>
              <a:t> ─ Strong fluctuation at low energy</a:t>
            </a:r>
            <a:endParaRPr lang="en-US" sz="2000" dirty="0">
              <a:latin typeface="Arial" pitchFamily="34" charset="0"/>
              <a:cs typeface="Arial" pitchFamily="34" charset="0"/>
            </a:endParaRPr>
          </a:p>
        </p:txBody>
      </p:sp>
      <p:pic>
        <p:nvPicPr>
          <p:cNvPr id="36" name="图片 4">
            <a:extLst>
              <a:ext uri="{FF2B5EF4-FFF2-40B4-BE49-F238E27FC236}">
                <a16:creationId xmlns:a16="http://schemas.microsoft.com/office/drawing/2014/main" id="{E374E1A7-E050-44A0-A972-6532C17604D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2032367"/>
            <a:ext cx="3686175"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2">
            <a:extLst>
              <a:ext uri="{FF2B5EF4-FFF2-40B4-BE49-F238E27FC236}">
                <a16:creationId xmlns:a16="http://schemas.microsoft.com/office/drawing/2014/main" id="{2A7E984A-F6F8-4B4F-88A5-A13ADA30A14E}"/>
              </a:ext>
            </a:extLst>
          </p:cNvPr>
          <p:cNvSpPr txBox="1">
            <a:spLocks/>
          </p:cNvSpPr>
          <p:nvPr/>
        </p:nvSpPr>
        <p:spPr>
          <a:xfrm>
            <a:off x="0" y="86380"/>
            <a:ext cx="9144000" cy="5232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342900" algn="ctr"/>
            <a:r>
              <a:rPr lang="en-US" sz="3600" b="1" dirty="0">
                <a:solidFill>
                  <a:srgbClr val="008000"/>
                </a:solidFill>
                <a:latin typeface="+mn-lt"/>
                <a:ea typeface="+mn-ea"/>
                <a:cs typeface="+mn-cs"/>
              </a:rPr>
              <a:t>Quantum Spin Liquid</a:t>
            </a:r>
          </a:p>
        </p:txBody>
      </p:sp>
      <p:sp>
        <p:nvSpPr>
          <p:cNvPr id="3" name="Rectangle 10">
            <a:extLst>
              <a:ext uri="{FF2B5EF4-FFF2-40B4-BE49-F238E27FC236}">
                <a16:creationId xmlns:a16="http://schemas.microsoft.com/office/drawing/2014/main" id="{0C937800-316C-DE77-8BE9-E065B90C3F9F}"/>
              </a:ext>
            </a:extLst>
          </p:cNvPr>
          <p:cNvSpPr>
            <a:spLocks noChangeArrowheads="1"/>
          </p:cNvSpPr>
          <p:nvPr/>
        </p:nvSpPr>
        <p:spPr bwMode="auto">
          <a:xfrm>
            <a:off x="0" y="3581400"/>
            <a:ext cx="8568952" cy="576064"/>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2400" dirty="0">
                <a:cs typeface="Arial" pitchFamily="34" charset="0"/>
              </a:rPr>
              <a:t>Identification of quantum-spin-liquid</a:t>
            </a:r>
          </a:p>
        </p:txBody>
      </p:sp>
      <p:sp>
        <p:nvSpPr>
          <p:cNvPr id="5" name="矩形 4">
            <a:extLst>
              <a:ext uri="{FF2B5EF4-FFF2-40B4-BE49-F238E27FC236}">
                <a16:creationId xmlns:a16="http://schemas.microsoft.com/office/drawing/2014/main" id="{BD763355-CA92-51D1-54CD-FC9D83C9C981}"/>
              </a:ext>
            </a:extLst>
          </p:cNvPr>
          <p:cNvSpPr/>
          <p:nvPr/>
        </p:nvSpPr>
        <p:spPr>
          <a:xfrm>
            <a:off x="55072" y="4070682"/>
            <a:ext cx="9210328" cy="1323439"/>
          </a:xfrm>
          <a:prstGeom prst="rect">
            <a:avLst/>
          </a:prstGeom>
        </p:spPr>
        <p:txBody>
          <a:bodyPr wrap="square">
            <a:spAutoFit/>
          </a:bodyPr>
          <a:lstStyle/>
          <a:p>
            <a:pPr>
              <a:buFont typeface="Arial" panose="020B0604020202020204" pitchFamily="34" charset="0"/>
              <a:buChar char="•"/>
            </a:pPr>
            <a:r>
              <a:rPr lang="en-US" sz="2000" b="1" dirty="0"/>
              <a:t> Specific heat measurements</a:t>
            </a:r>
            <a:r>
              <a:rPr lang="en-US" sz="2000" dirty="0"/>
              <a:t>: the low-energy density of states;</a:t>
            </a:r>
          </a:p>
          <a:p>
            <a:pPr>
              <a:buFont typeface="Arial" panose="020B0604020202020204" pitchFamily="34" charset="0"/>
              <a:buChar char="•"/>
            </a:pPr>
            <a:r>
              <a:rPr lang="en-US" sz="2000" b="1" dirty="0"/>
              <a:t> Thermal transport measurements</a:t>
            </a:r>
            <a:r>
              <a:rPr lang="en-US" sz="2000" dirty="0"/>
              <a:t>: localized or itinerant excitations;</a:t>
            </a:r>
          </a:p>
          <a:p>
            <a:pPr>
              <a:buFont typeface="Arial" panose="020B0604020202020204" pitchFamily="34" charset="0"/>
              <a:buChar char="•"/>
            </a:pPr>
            <a:r>
              <a:rPr lang="en-US" sz="2000" b="1" dirty="0"/>
              <a:t> Neutron scattering/Nuclear-magnetic resonance:</a:t>
            </a:r>
            <a:r>
              <a:rPr lang="en-US" sz="2000" dirty="0"/>
              <a:t> excitations and correlations;</a:t>
            </a:r>
          </a:p>
          <a:p>
            <a:pPr>
              <a:buFont typeface="Arial" panose="020B0604020202020204" pitchFamily="34" charset="0"/>
              <a:buChar char="•"/>
            </a:pPr>
            <a:r>
              <a:rPr lang="en-US" sz="2000" b="1" dirty="0"/>
              <a:t> Reflectance measurements</a:t>
            </a:r>
            <a:r>
              <a:rPr lang="en-US" sz="2000" dirty="0"/>
              <a:t>: power-law optical conductivity</a:t>
            </a:r>
            <a:endParaRPr lang="en-US" sz="2000" dirty="0">
              <a:effectLst/>
            </a:endParaRPr>
          </a:p>
        </p:txBody>
      </p:sp>
      <p:sp>
        <p:nvSpPr>
          <p:cNvPr id="6" name="矩形 5">
            <a:extLst>
              <a:ext uri="{FF2B5EF4-FFF2-40B4-BE49-F238E27FC236}">
                <a16:creationId xmlns:a16="http://schemas.microsoft.com/office/drawing/2014/main" id="{D0E28894-CA5F-37B2-5DCB-B8BB8670F41B}"/>
              </a:ext>
            </a:extLst>
          </p:cNvPr>
          <p:cNvSpPr/>
          <p:nvPr/>
        </p:nvSpPr>
        <p:spPr>
          <a:xfrm>
            <a:off x="4446240" y="5614645"/>
            <a:ext cx="3496278" cy="784830"/>
          </a:xfrm>
          <a:prstGeom prst="rect">
            <a:avLst/>
          </a:prstGeom>
          <a:solidFill>
            <a:schemeClr val="bg1"/>
          </a:solidFill>
        </p:spPr>
        <p:txBody>
          <a:bodyPr wrap="none">
            <a:spAutoFit/>
          </a:bodyPr>
          <a:lstStyle/>
          <a:p>
            <a:r>
              <a:rPr lang="en-US" altLang="zh-CN" sz="2250" b="1" dirty="0">
                <a:latin typeface="Calibri (正文)"/>
                <a:cs typeface="Times New Roman" panose="02020603050405020304" pitchFamily="18" charset="0"/>
              </a:rPr>
              <a:t>Spin-orbital (Wilson Ratio)</a:t>
            </a:r>
          </a:p>
          <a:p>
            <a:r>
              <a:rPr lang="en-US" altLang="zh-CN" sz="2250" b="1" dirty="0">
                <a:latin typeface="+mj-lt"/>
                <a:cs typeface="Times New Roman" panose="02020603050405020304" pitchFamily="18" charset="0"/>
              </a:rPr>
              <a:t>     R</a:t>
            </a:r>
            <a:r>
              <a:rPr lang="en-US" altLang="zh-CN" sz="2250" b="1" baseline="-25000" dirty="0">
                <a:latin typeface="+mj-lt"/>
                <a:cs typeface="Times New Roman" panose="02020603050405020304" pitchFamily="18" charset="0"/>
              </a:rPr>
              <a:t> </a:t>
            </a:r>
            <a:r>
              <a:rPr lang="en-US" altLang="zh-CN" sz="2250" b="1" dirty="0">
                <a:latin typeface="+mj-lt"/>
                <a:cs typeface="Times New Roman" panose="02020603050405020304" pitchFamily="18" charset="0"/>
              </a:rPr>
              <a:t>= [4π</a:t>
            </a:r>
            <a:r>
              <a:rPr lang="en-US" altLang="zh-CN" sz="2250" b="1" baseline="30000" dirty="0">
                <a:latin typeface="+mj-lt"/>
                <a:cs typeface="Times New Roman" panose="02020603050405020304" pitchFamily="18" charset="0"/>
              </a:rPr>
              <a:t>2</a:t>
            </a:r>
            <a:r>
              <a:rPr lang="en-US" altLang="zh-CN" sz="2250" b="1" dirty="0">
                <a:latin typeface="+mj-lt"/>
                <a:cs typeface="Times New Roman" panose="02020603050405020304" pitchFamily="18" charset="0"/>
              </a:rPr>
              <a:t>k</a:t>
            </a:r>
            <a:r>
              <a:rPr lang="en-US" altLang="zh-CN" sz="2250" b="1" baseline="-25000" dirty="0">
                <a:latin typeface="+mj-lt"/>
                <a:cs typeface="Times New Roman" panose="02020603050405020304" pitchFamily="18" charset="0"/>
              </a:rPr>
              <a:t>B</a:t>
            </a:r>
            <a:r>
              <a:rPr lang="en-US" altLang="zh-CN" sz="2250" b="1" baseline="30000" dirty="0">
                <a:latin typeface="+mj-lt"/>
                <a:cs typeface="Times New Roman" panose="02020603050405020304" pitchFamily="18" charset="0"/>
              </a:rPr>
              <a:t>2</a:t>
            </a:r>
            <a:r>
              <a:rPr lang="el-GR" altLang="zh-CN" sz="2250" b="1" dirty="0">
                <a:latin typeface="+mj-lt"/>
                <a:cs typeface="Times New Roman" panose="02020603050405020304" pitchFamily="18" charset="0"/>
              </a:rPr>
              <a:t>χ</a:t>
            </a:r>
            <a:r>
              <a:rPr lang="en-US" altLang="zh-CN" sz="2250" b="1" baseline="-25000" dirty="0">
                <a:latin typeface="+mj-lt"/>
                <a:cs typeface="Times New Roman" panose="02020603050405020304" pitchFamily="18" charset="0"/>
              </a:rPr>
              <a:t>0</a:t>
            </a:r>
            <a:r>
              <a:rPr lang="en-US" altLang="zh-CN" sz="2250" b="1" dirty="0">
                <a:latin typeface="+mj-lt"/>
                <a:cs typeface="Times New Roman" panose="02020603050405020304" pitchFamily="18" charset="0"/>
              </a:rPr>
              <a:t>] / [3(g</a:t>
            </a:r>
            <a:r>
              <a:rPr lang="el-GR" altLang="zh-CN" sz="2250" b="1" dirty="0">
                <a:latin typeface="+mj-lt"/>
                <a:cs typeface="Times New Roman" panose="02020603050405020304" pitchFamily="18" charset="0"/>
              </a:rPr>
              <a:t>μ</a:t>
            </a:r>
            <a:r>
              <a:rPr lang="en-US" altLang="zh-CN" sz="2250" b="1" baseline="-25000" dirty="0">
                <a:latin typeface="+mj-lt"/>
                <a:cs typeface="Times New Roman" panose="02020603050405020304" pitchFamily="18" charset="0"/>
              </a:rPr>
              <a:t>B</a:t>
            </a:r>
            <a:r>
              <a:rPr lang="en-US" altLang="zh-CN" sz="2250" b="1" dirty="0">
                <a:latin typeface="+mj-lt"/>
                <a:cs typeface="Times New Roman" panose="02020603050405020304" pitchFamily="18" charset="0"/>
              </a:rPr>
              <a:t>)</a:t>
            </a:r>
            <a:r>
              <a:rPr lang="en-US" altLang="zh-CN" sz="2250" b="1" baseline="30000" dirty="0">
                <a:latin typeface="+mj-lt"/>
                <a:cs typeface="Times New Roman" panose="02020603050405020304" pitchFamily="18" charset="0"/>
              </a:rPr>
              <a:t>2</a:t>
            </a:r>
            <a:r>
              <a:rPr lang="el-GR" altLang="zh-CN" sz="2250" b="1" dirty="0">
                <a:latin typeface="+mj-lt"/>
                <a:cs typeface="Times New Roman" panose="02020603050405020304" pitchFamily="18" charset="0"/>
              </a:rPr>
              <a:t>γ</a:t>
            </a:r>
            <a:r>
              <a:rPr lang="en-US" altLang="zh-CN" sz="2250" b="1" dirty="0">
                <a:latin typeface="+mj-lt"/>
                <a:cs typeface="Times New Roman" panose="02020603050405020304" pitchFamily="18" charset="0"/>
              </a:rPr>
              <a:t>] </a:t>
            </a:r>
            <a:endParaRPr lang="en-US" sz="2250" b="1" dirty="0">
              <a:latin typeface="+mj-lt"/>
            </a:endParaRPr>
          </a:p>
        </p:txBody>
      </p:sp>
      <p:grpSp>
        <p:nvGrpSpPr>
          <p:cNvPr id="7" name="组合 6">
            <a:extLst>
              <a:ext uri="{FF2B5EF4-FFF2-40B4-BE49-F238E27FC236}">
                <a16:creationId xmlns:a16="http://schemas.microsoft.com/office/drawing/2014/main" id="{E00F23D1-411F-7D37-0536-00E47B35AF03}"/>
              </a:ext>
            </a:extLst>
          </p:cNvPr>
          <p:cNvGrpSpPr/>
          <p:nvPr/>
        </p:nvGrpSpPr>
        <p:grpSpPr>
          <a:xfrm>
            <a:off x="655978" y="5585531"/>
            <a:ext cx="2402122" cy="975782"/>
            <a:chOff x="2240967" y="4091675"/>
            <a:chExt cx="2461250" cy="1109189"/>
          </a:xfrm>
        </p:grpSpPr>
        <p:pic>
          <p:nvPicPr>
            <p:cNvPr id="8" name="图片 7">
              <a:extLst>
                <a:ext uri="{FF2B5EF4-FFF2-40B4-BE49-F238E27FC236}">
                  <a16:creationId xmlns:a16="http://schemas.microsoft.com/office/drawing/2014/main" id="{3A5B7749-11ED-25F9-E95F-14FB729C08A1}"/>
                </a:ext>
              </a:extLst>
            </p:cNvPr>
            <p:cNvPicPr>
              <a:picLocks noChangeAspect="1"/>
            </p:cNvPicPr>
            <p:nvPr/>
          </p:nvPicPr>
          <p:blipFill>
            <a:blip r:embed="rId5"/>
            <a:stretch>
              <a:fillRect/>
            </a:stretch>
          </p:blipFill>
          <p:spPr>
            <a:xfrm>
              <a:off x="3406979" y="4450990"/>
              <a:ext cx="1295238" cy="749874"/>
            </a:xfrm>
            <a:prstGeom prst="rect">
              <a:avLst/>
            </a:prstGeom>
          </p:spPr>
        </p:pic>
        <p:sp>
          <p:nvSpPr>
            <p:cNvPr id="9" name="Rectangle 10">
              <a:extLst>
                <a:ext uri="{FF2B5EF4-FFF2-40B4-BE49-F238E27FC236}">
                  <a16:creationId xmlns:a16="http://schemas.microsoft.com/office/drawing/2014/main" id="{A9A98A78-4A43-AB09-F92D-83754CC568E4}"/>
                </a:ext>
              </a:extLst>
            </p:cNvPr>
            <p:cNvSpPr>
              <a:spLocks noChangeArrowheads="1"/>
            </p:cNvSpPr>
            <p:nvPr/>
          </p:nvSpPr>
          <p:spPr bwMode="auto">
            <a:xfrm>
              <a:off x="2240967" y="4091675"/>
              <a:ext cx="1826608" cy="442119"/>
            </a:xfrm>
            <a:prstGeom prst="rect">
              <a:avLst/>
            </a:prstGeom>
            <a:noFill/>
            <a:ln w="9525">
              <a:noFill/>
              <a:miter lim="800000"/>
              <a:headEnd/>
              <a:tailEnd/>
            </a:ln>
            <a:effectLst/>
          </p:spPr>
          <p:txBody>
            <a:bodyPr/>
            <a:lstStyle/>
            <a:p>
              <a:pPr>
                <a:spcBef>
                  <a:spcPct val="20000"/>
                </a:spcBef>
                <a:buClr>
                  <a:schemeClr val="tx2"/>
                </a:buClr>
                <a:buSzPct val="70000"/>
              </a:pPr>
              <a:r>
                <a:rPr lang="en-US" altLang="zh-CN" sz="2250" b="1" dirty="0">
                  <a:cs typeface="Arial" pitchFamily="34" charset="0"/>
                </a:rPr>
                <a:t>Frustration</a:t>
              </a:r>
            </a:p>
          </p:txBody>
        </p:sp>
      </p:grpSp>
      <p:pic>
        <p:nvPicPr>
          <p:cNvPr id="2" name="图片 1">
            <a:extLst>
              <a:ext uri="{FF2B5EF4-FFF2-40B4-BE49-F238E27FC236}">
                <a16:creationId xmlns:a16="http://schemas.microsoft.com/office/drawing/2014/main" id="{CAD1F91A-910B-099F-FA9D-0812C4488DC7}"/>
              </a:ext>
            </a:extLst>
          </p:cNvPr>
          <p:cNvPicPr>
            <a:picLocks noChangeAspect="1"/>
          </p:cNvPicPr>
          <p:nvPr/>
        </p:nvPicPr>
        <p:blipFill>
          <a:blip r:embed="rId6"/>
          <a:stretch>
            <a:fillRect/>
          </a:stretch>
        </p:blipFill>
        <p:spPr>
          <a:xfrm>
            <a:off x="4710406" y="4048939"/>
            <a:ext cx="3081588" cy="2446307"/>
          </a:xfrm>
          <a:prstGeom prst="rect">
            <a:avLst/>
          </a:prstGeom>
        </p:spPr>
      </p:pic>
    </p:spTree>
    <p:extLst>
      <p:ext uri="{BB962C8B-B14F-4D97-AF65-F5344CB8AC3E}">
        <p14:creationId xmlns:p14="http://schemas.microsoft.com/office/powerpoint/2010/main" val="619412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10"/>
          <p:cNvSpPr>
            <a:spLocks noChangeArrowheads="1"/>
          </p:cNvSpPr>
          <p:nvPr/>
        </p:nvSpPr>
        <p:spPr bwMode="auto">
          <a:xfrm>
            <a:off x="0" y="1763633"/>
            <a:ext cx="8568952" cy="576064"/>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2400" dirty="0">
                <a:cs typeface="Arial" pitchFamily="34" charset="0"/>
              </a:rPr>
              <a:t>Examples of frustrated lattice</a:t>
            </a:r>
          </a:p>
        </p:txBody>
      </p:sp>
      <p:sp>
        <p:nvSpPr>
          <p:cNvPr id="12290" name="Rectangle 2"/>
          <p:cNvSpPr>
            <a:spLocks noGrp="1"/>
          </p:cNvSpPr>
          <p:nvPr>
            <p:ph type="title" idx="4294967295"/>
          </p:nvPr>
        </p:nvSpPr>
        <p:spPr>
          <a:xfrm>
            <a:off x="0" y="86380"/>
            <a:ext cx="9144000" cy="523220"/>
          </a:xfrm>
        </p:spPr>
        <p:txBody>
          <a:bodyPr>
            <a:noAutofit/>
          </a:bodyPr>
          <a:lstStyle/>
          <a:p>
            <a:pPr indent="-342900"/>
            <a:r>
              <a:rPr lang="en-US" sz="3600" b="1" dirty="0">
                <a:solidFill>
                  <a:srgbClr val="008000"/>
                </a:solidFill>
                <a:latin typeface="+mn-lt"/>
                <a:ea typeface="+mn-ea"/>
                <a:cs typeface="+mn-cs"/>
              </a:rPr>
              <a:t>Geometrically Frustrated Magnet</a:t>
            </a:r>
          </a:p>
        </p:txBody>
      </p:sp>
      <p:sp>
        <p:nvSpPr>
          <p:cNvPr id="56" name="Rectangle 10"/>
          <p:cNvSpPr>
            <a:spLocks noChangeArrowheads="1"/>
          </p:cNvSpPr>
          <p:nvPr/>
        </p:nvSpPr>
        <p:spPr bwMode="auto">
          <a:xfrm>
            <a:off x="0" y="812304"/>
            <a:ext cx="8892480" cy="864096"/>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sz="2400" dirty="0"/>
              <a:t>C</a:t>
            </a:r>
            <a:r>
              <a:rPr lang="en-US" sz="2400" dirty="0">
                <a:cs typeface="Arial" pitchFamily="34" charset="0"/>
              </a:rPr>
              <a:t>ompeting or contradictory constraints on a large fraction of the magnetic sites ─ </a:t>
            </a:r>
            <a:r>
              <a:rPr lang="en-US" sz="2400" b="1" dirty="0">
                <a:cs typeface="Arial" pitchFamily="34" charset="0"/>
              </a:rPr>
              <a:t>geometric magnetic frustration</a:t>
            </a:r>
            <a:endParaRPr lang="en-US" sz="2400" b="1" dirty="0"/>
          </a:p>
        </p:txBody>
      </p:sp>
      <p:pic>
        <p:nvPicPr>
          <p:cNvPr id="43" name="Picture 2" descr="5"/>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44" name="灯片编号占位符 5"/>
          <p:cNvSpPr>
            <a:spLocks noGrp="1"/>
          </p:cNvSpPr>
          <p:nvPr>
            <p:ph type="sldNum" sz="quarter" idx="12"/>
          </p:nvPr>
        </p:nvSpPr>
        <p:spPr>
          <a:xfrm>
            <a:off x="6553200" y="6356350"/>
            <a:ext cx="2133600" cy="365125"/>
          </a:xfrm>
        </p:spPr>
        <p:txBody>
          <a:bodyPr/>
          <a:lstStyle/>
          <a:p>
            <a:r>
              <a:rPr lang="en-US" altLang="en-US" dirty="0"/>
              <a:t>8</a:t>
            </a:r>
          </a:p>
        </p:txBody>
      </p:sp>
      <p:pic>
        <p:nvPicPr>
          <p:cNvPr id="3" name="图片 2"/>
          <p:cNvPicPr>
            <a:picLocks noChangeAspect="1"/>
          </p:cNvPicPr>
          <p:nvPr/>
        </p:nvPicPr>
        <p:blipFill rotWithShape="1">
          <a:blip r:embed="rId4"/>
          <a:srcRect t="1" b="408"/>
          <a:stretch/>
        </p:blipFill>
        <p:spPr>
          <a:xfrm>
            <a:off x="65443" y="2179712"/>
            <a:ext cx="6212032" cy="4657023"/>
          </a:xfrm>
          <a:prstGeom prst="rect">
            <a:avLst/>
          </a:prstGeom>
        </p:spPr>
      </p:pic>
      <p:sp>
        <p:nvSpPr>
          <p:cNvPr id="47" name="TextBox 12"/>
          <p:cNvSpPr txBox="1">
            <a:spLocks noChangeArrowheads="1"/>
          </p:cNvSpPr>
          <p:nvPr/>
        </p:nvSpPr>
        <p:spPr bwMode="auto">
          <a:xfrm>
            <a:off x="6403621" y="5887507"/>
            <a:ext cx="2703368" cy="738664"/>
          </a:xfrm>
          <a:prstGeom prst="rect">
            <a:avLst/>
          </a:prstGeom>
          <a:noFill/>
          <a:ln w="9525">
            <a:noFill/>
            <a:miter lim="800000"/>
            <a:headEnd/>
            <a:tailEnd/>
          </a:ln>
        </p:spPr>
        <p:txBody>
          <a:bodyPr wrap="square">
            <a:spAutoFit/>
          </a:bodyPr>
          <a:lstStyle/>
          <a:p>
            <a:r>
              <a:rPr lang="en-US" altLang="zh-CN" sz="1400" dirty="0">
                <a:latin typeface="+mj-lt"/>
                <a:cs typeface="Arial" panose="020B0604020202020204" pitchFamily="34" charset="0"/>
              </a:rPr>
              <a:t>Nature </a:t>
            </a:r>
            <a:r>
              <a:rPr lang="it-IT" altLang="zh-CN" sz="1400" dirty="0">
                <a:latin typeface="+mj-lt"/>
                <a:cs typeface="Arial" panose="020B0604020202020204" pitchFamily="34" charset="0"/>
              </a:rPr>
              <a:t>540 22 </a:t>
            </a:r>
            <a:r>
              <a:rPr lang="en-US" altLang="zh-CN" sz="1400" dirty="0">
                <a:latin typeface="+mj-lt"/>
                <a:cs typeface="Arial" panose="020B0604020202020204" pitchFamily="34" charset="0"/>
              </a:rPr>
              <a:t>(2016); Nat. Phys. 17, 726 (2021); </a:t>
            </a:r>
            <a:r>
              <a:rPr lang="fr-FR" altLang="zh-CN" sz="1400" dirty="0">
                <a:latin typeface="+mj-lt"/>
                <a:cs typeface="Arial" panose="020B0604020202020204" pitchFamily="34" charset="0"/>
              </a:rPr>
              <a:t>Nat. </a:t>
            </a:r>
            <a:r>
              <a:rPr lang="fr-FR" altLang="zh-CN" sz="1400" dirty="0" err="1">
                <a:latin typeface="+mj-lt"/>
                <a:cs typeface="Arial" panose="020B0604020202020204" pitchFamily="34" charset="0"/>
              </a:rPr>
              <a:t>Commn</a:t>
            </a:r>
            <a:r>
              <a:rPr lang="fr-FR" altLang="zh-CN" sz="1400" dirty="0">
                <a:latin typeface="+mj-lt"/>
                <a:cs typeface="Arial" panose="020B0604020202020204" pitchFamily="34" charset="0"/>
              </a:rPr>
              <a:t>. 13, 5796 (2022)</a:t>
            </a:r>
            <a:endParaRPr lang="zh-CN" altLang="en-US" sz="1400" dirty="0">
              <a:latin typeface="+mj-lt"/>
              <a:cs typeface="Arial" panose="020B0604020202020204" pitchFamily="34" charset="0"/>
            </a:endParaRPr>
          </a:p>
        </p:txBody>
      </p:sp>
      <p:pic>
        <p:nvPicPr>
          <p:cNvPr id="2" name="图片 1">
            <a:extLst>
              <a:ext uri="{FF2B5EF4-FFF2-40B4-BE49-F238E27FC236}">
                <a16:creationId xmlns:a16="http://schemas.microsoft.com/office/drawing/2014/main" id="{32AA097F-0602-2165-283F-BD92106556F8}"/>
              </a:ext>
            </a:extLst>
          </p:cNvPr>
          <p:cNvPicPr>
            <a:picLocks noChangeAspect="1"/>
          </p:cNvPicPr>
          <p:nvPr/>
        </p:nvPicPr>
        <p:blipFill rotWithShape="1">
          <a:blip r:embed="rId5"/>
          <a:srcRect t="10669" b="33109"/>
          <a:stretch/>
        </p:blipFill>
        <p:spPr>
          <a:xfrm>
            <a:off x="6591671" y="2179712"/>
            <a:ext cx="2327268" cy="2892882"/>
          </a:xfrm>
          <a:prstGeom prst="rect">
            <a:avLst/>
          </a:prstGeom>
        </p:spPr>
      </p:pic>
    </p:spTree>
    <p:extLst>
      <p:ext uri="{BB962C8B-B14F-4D97-AF65-F5344CB8AC3E}">
        <p14:creationId xmlns:p14="http://schemas.microsoft.com/office/powerpoint/2010/main" val="3314963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5">
            <a:extLst>
              <a:ext uri="{FF2B5EF4-FFF2-40B4-BE49-F238E27FC236}">
                <a16:creationId xmlns:a16="http://schemas.microsoft.com/office/drawing/2014/main" id="{1A9C4C4C-FAAC-4C32-BD2B-A9ECA68B1309}"/>
              </a:ext>
            </a:extLst>
          </p:cNvPr>
          <p:cNvPicPr>
            <a:picLocks noChangeArrowheads="1"/>
          </p:cNvPicPr>
          <p:nvPr/>
        </p:nvPicPr>
        <p:blipFill>
          <a:blip r:embed="rId3" cstate="print"/>
          <a:srcRect/>
          <a:stretch>
            <a:fillRect/>
          </a:stretch>
        </p:blipFill>
        <p:spPr>
          <a:xfrm>
            <a:off x="36368" y="685800"/>
            <a:ext cx="9144000" cy="73025"/>
          </a:xfrm>
          <a:prstGeom prst="rect">
            <a:avLst/>
          </a:prstGeom>
          <a:ln>
            <a:noFill/>
          </a:ln>
        </p:spPr>
      </p:pic>
      <p:sp>
        <p:nvSpPr>
          <p:cNvPr id="2" name="文本框 1">
            <a:extLst>
              <a:ext uri="{FF2B5EF4-FFF2-40B4-BE49-F238E27FC236}">
                <a16:creationId xmlns:a16="http://schemas.microsoft.com/office/drawing/2014/main" id="{376BCD43-56DC-D9CE-1396-2C1587A78E34}"/>
              </a:ext>
            </a:extLst>
          </p:cNvPr>
          <p:cNvSpPr txBox="1"/>
          <p:nvPr/>
        </p:nvSpPr>
        <p:spPr>
          <a:xfrm>
            <a:off x="15104" y="28444"/>
            <a:ext cx="9128896" cy="584775"/>
          </a:xfrm>
          <a:prstGeom prst="rect">
            <a:avLst/>
          </a:prstGeom>
          <a:noFill/>
        </p:spPr>
        <p:txBody>
          <a:bodyPr wrap="square" rtlCol="0">
            <a:spAutoFit/>
          </a:bodyPr>
          <a:lstStyle/>
          <a:p>
            <a:pPr indent="-342900" algn="ctr"/>
            <a:r>
              <a:rPr lang="en-US" altLang="zh-CN" sz="3200" b="1" dirty="0">
                <a:solidFill>
                  <a:srgbClr val="008000"/>
                </a:solidFill>
                <a:latin typeface="+mn-lt"/>
                <a:ea typeface="+mn-ea"/>
                <a:cs typeface="+mn-cs"/>
              </a:rPr>
              <a:t>Is there a pure QSL?</a:t>
            </a:r>
            <a:endParaRPr lang="en-US" altLang="zh-CN" sz="3200" b="1" baseline="-25000" dirty="0">
              <a:solidFill>
                <a:srgbClr val="008000"/>
              </a:solidFill>
              <a:latin typeface="+mn-lt"/>
              <a:ea typeface="+mn-ea"/>
              <a:cs typeface="+mn-cs"/>
            </a:endParaRPr>
          </a:p>
        </p:txBody>
      </p:sp>
      <p:pic>
        <p:nvPicPr>
          <p:cNvPr id="4" name="图片 3">
            <a:extLst>
              <a:ext uri="{FF2B5EF4-FFF2-40B4-BE49-F238E27FC236}">
                <a16:creationId xmlns:a16="http://schemas.microsoft.com/office/drawing/2014/main" id="{D6A9BB19-A37C-A7F2-4499-0911056B9387}"/>
              </a:ext>
            </a:extLst>
          </p:cNvPr>
          <p:cNvPicPr>
            <a:picLocks noChangeAspect="1"/>
          </p:cNvPicPr>
          <p:nvPr/>
        </p:nvPicPr>
        <p:blipFill rotWithShape="1">
          <a:blip r:embed="rId4"/>
          <a:srcRect l="37937"/>
          <a:stretch/>
        </p:blipFill>
        <p:spPr>
          <a:xfrm>
            <a:off x="5748566" y="4022109"/>
            <a:ext cx="3431802" cy="1501615"/>
          </a:xfrm>
          <a:prstGeom prst="rect">
            <a:avLst/>
          </a:prstGeom>
        </p:spPr>
      </p:pic>
      <p:pic>
        <p:nvPicPr>
          <p:cNvPr id="5" name="图片 4">
            <a:extLst>
              <a:ext uri="{FF2B5EF4-FFF2-40B4-BE49-F238E27FC236}">
                <a16:creationId xmlns:a16="http://schemas.microsoft.com/office/drawing/2014/main" id="{7D1DEE41-6F1B-8DBA-0336-B4C7E2D982EA}"/>
              </a:ext>
            </a:extLst>
          </p:cNvPr>
          <p:cNvPicPr>
            <a:picLocks noChangeAspect="1"/>
          </p:cNvPicPr>
          <p:nvPr/>
        </p:nvPicPr>
        <p:blipFill rotWithShape="1">
          <a:blip r:embed="rId5"/>
          <a:srcRect r="50230"/>
          <a:stretch/>
        </p:blipFill>
        <p:spPr>
          <a:xfrm>
            <a:off x="3760681" y="2979175"/>
            <a:ext cx="1994695" cy="2859344"/>
          </a:xfrm>
          <a:prstGeom prst="rect">
            <a:avLst/>
          </a:prstGeom>
        </p:spPr>
      </p:pic>
      <p:sp>
        <p:nvSpPr>
          <p:cNvPr id="6" name="文本框 5">
            <a:extLst>
              <a:ext uri="{FF2B5EF4-FFF2-40B4-BE49-F238E27FC236}">
                <a16:creationId xmlns:a16="http://schemas.microsoft.com/office/drawing/2014/main" id="{8F72BDF6-1A03-1C77-B624-D244DF5DD9A0}"/>
              </a:ext>
            </a:extLst>
          </p:cNvPr>
          <p:cNvSpPr txBox="1"/>
          <p:nvPr/>
        </p:nvSpPr>
        <p:spPr>
          <a:xfrm>
            <a:off x="645968" y="6414081"/>
            <a:ext cx="7924800" cy="307777"/>
          </a:xfrm>
          <a:prstGeom prst="rect">
            <a:avLst/>
          </a:prstGeom>
          <a:noFill/>
        </p:spPr>
        <p:txBody>
          <a:bodyPr wrap="square">
            <a:spAutoFit/>
          </a:bodyPr>
          <a:lstStyle/>
          <a:p>
            <a:r>
              <a:rPr lang="en-US" altLang="zh-CN" sz="1400" dirty="0">
                <a:latin typeface="+mj-lt"/>
                <a:cs typeface="Arial" panose="020B0604020202020204" pitchFamily="34" charset="0"/>
              </a:rPr>
              <a:t>Adv. Quant. Technol., 1900089 (2019); The </a:t>
            </a:r>
            <a:r>
              <a:rPr lang="en-US" altLang="zh-CN" sz="1400" dirty="0" err="1">
                <a:latin typeface="+mj-lt"/>
                <a:cs typeface="Arial" panose="020B0604020202020204" pitchFamily="34" charset="0"/>
              </a:rPr>
              <a:t>Innov</a:t>
            </a:r>
            <a:r>
              <a:rPr lang="en-US" altLang="zh-CN" sz="1400" dirty="0">
                <a:latin typeface="+mj-lt"/>
                <a:cs typeface="Arial" panose="020B0604020202020204" pitchFamily="34" charset="0"/>
              </a:rPr>
              <a:t>. </a:t>
            </a:r>
            <a:r>
              <a:rPr lang="en-US" altLang="zh-CN" sz="1400" b="1" dirty="0">
                <a:latin typeface="+mj-lt"/>
                <a:cs typeface="Arial" panose="020B0604020202020204" pitchFamily="34" charset="0"/>
              </a:rPr>
              <a:t>4</a:t>
            </a:r>
            <a:r>
              <a:rPr lang="en-US" altLang="zh-CN" sz="1400" dirty="0">
                <a:latin typeface="+mj-lt"/>
                <a:cs typeface="Arial" panose="020B0604020202020204" pitchFamily="34" charset="0"/>
              </a:rPr>
              <a:t>, 100484, (2023); </a:t>
            </a:r>
            <a:r>
              <a:rPr lang="fr-FR" altLang="zh-CN" sz="1400" dirty="0">
                <a:latin typeface="+mj-lt"/>
                <a:cs typeface="Arial" panose="020B0604020202020204" pitchFamily="34" charset="0"/>
              </a:rPr>
              <a:t>Nat. Phys. 19, 922 (2023)</a:t>
            </a:r>
            <a:r>
              <a:rPr lang="en-US" altLang="zh-CN" sz="1400" dirty="0">
                <a:latin typeface="+mj-lt"/>
                <a:cs typeface="Arial" panose="020B0604020202020204" pitchFamily="34" charset="0"/>
              </a:rPr>
              <a:t>.</a:t>
            </a:r>
          </a:p>
        </p:txBody>
      </p:sp>
      <p:pic>
        <p:nvPicPr>
          <p:cNvPr id="7" name="Picture 2" descr="Fig. 1">
            <a:extLst>
              <a:ext uri="{FF2B5EF4-FFF2-40B4-BE49-F238E27FC236}">
                <a16:creationId xmlns:a16="http://schemas.microsoft.com/office/drawing/2014/main" id="{D27F083D-18ED-0DE8-9E12-2BE14C630CF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1905" t="744" r="-2002"/>
          <a:stretch/>
        </p:blipFill>
        <p:spPr bwMode="auto">
          <a:xfrm>
            <a:off x="58858" y="3163125"/>
            <a:ext cx="3651700" cy="2675393"/>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a:extLst>
              <a:ext uri="{FF2B5EF4-FFF2-40B4-BE49-F238E27FC236}">
                <a16:creationId xmlns:a16="http://schemas.microsoft.com/office/drawing/2014/main" id="{2E230157-0BA2-C66D-83B1-1D69DB8495E0}"/>
              </a:ext>
            </a:extLst>
          </p:cNvPr>
          <p:cNvSpPr txBox="1"/>
          <p:nvPr/>
        </p:nvSpPr>
        <p:spPr>
          <a:xfrm>
            <a:off x="149320" y="2594491"/>
            <a:ext cx="6097280" cy="307777"/>
          </a:xfrm>
          <a:prstGeom prst="rect">
            <a:avLst/>
          </a:prstGeom>
          <a:noFill/>
        </p:spPr>
        <p:txBody>
          <a:bodyPr wrap="square">
            <a:spAutoFit/>
          </a:bodyPr>
          <a:lstStyle/>
          <a:p>
            <a:r>
              <a:rPr lang="en-US" altLang="zh-CN" sz="1400" dirty="0">
                <a:latin typeface="Arial" panose="020B0604020202020204" pitchFamily="34" charset="0"/>
                <a:cs typeface="Arial" panose="020B0604020202020204" pitchFamily="34" charset="0"/>
              </a:rPr>
              <a:t>PRB 108, 174424 (2023); </a:t>
            </a:r>
            <a:r>
              <a:rPr lang="en-US" altLang="zh-CN" sz="1400" dirty="0" err="1">
                <a:latin typeface="Arial" panose="020B0604020202020204" pitchFamily="34" charset="0"/>
                <a:cs typeface="Arial" panose="020B0604020202020204" pitchFamily="34" charset="0"/>
              </a:rPr>
              <a:t>arxiv</a:t>
            </a:r>
            <a:r>
              <a:rPr lang="en-US" altLang="zh-CN" sz="1400" dirty="0">
                <a:latin typeface="Arial" panose="020B0604020202020204" pitchFamily="34" charset="0"/>
                <a:cs typeface="Arial" panose="020B0604020202020204" pitchFamily="34" charset="0"/>
              </a:rPr>
              <a:t> 2402.07730 (2024) </a:t>
            </a:r>
            <a:endParaRPr lang="zh-CN" altLang="en-US" sz="1400" dirty="0"/>
          </a:p>
        </p:txBody>
      </p:sp>
      <p:pic>
        <p:nvPicPr>
          <p:cNvPr id="9" name="图片 8">
            <a:extLst>
              <a:ext uri="{FF2B5EF4-FFF2-40B4-BE49-F238E27FC236}">
                <a16:creationId xmlns:a16="http://schemas.microsoft.com/office/drawing/2014/main" id="{75A8B787-99F4-4FAF-148A-9F761B583A49}"/>
              </a:ext>
            </a:extLst>
          </p:cNvPr>
          <p:cNvPicPr>
            <a:picLocks noChangeAspect="1"/>
          </p:cNvPicPr>
          <p:nvPr/>
        </p:nvPicPr>
        <p:blipFill>
          <a:blip r:embed="rId7"/>
          <a:stretch>
            <a:fillRect/>
          </a:stretch>
        </p:blipFill>
        <p:spPr>
          <a:xfrm>
            <a:off x="2667000" y="1018149"/>
            <a:ext cx="3273939" cy="1576341"/>
          </a:xfrm>
          <a:prstGeom prst="rect">
            <a:avLst/>
          </a:prstGeom>
        </p:spPr>
      </p:pic>
      <p:sp>
        <p:nvSpPr>
          <p:cNvPr id="10" name="文本框 9">
            <a:extLst>
              <a:ext uri="{FF2B5EF4-FFF2-40B4-BE49-F238E27FC236}">
                <a16:creationId xmlns:a16="http://schemas.microsoft.com/office/drawing/2014/main" id="{9CEE1E24-BFD0-AB4A-D644-DA129D6C1C2C}"/>
              </a:ext>
            </a:extLst>
          </p:cNvPr>
          <p:cNvSpPr txBox="1"/>
          <p:nvPr/>
        </p:nvSpPr>
        <p:spPr>
          <a:xfrm>
            <a:off x="165428" y="770339"/>
            <a:ext cx="1472191" cy="307777"/>
          </a:xfrm>
          <a:prstGeom prst="rect">
            <a:avLst/>
          </a:prstGeom>
          <a:noFill/>
        </p:spPr>
        <p:txBody>
          <a:bodyPr wrap="square">
            <a:spAutoFit/>
          </a:bodyPr>
          <a:lstStyle/>
          <a:p>
            <a:r>
              <a:rPr lang="en-US" altLang="zh-CN" sz="1400" b="1" dirty="0">
                <a:latin typeface="Arial" panose="020B0604020202020204" pitchFamily="34" charset="0"/>
                <a:cs typeface="Arial" panose="020B0604020202020204" pitchFamily="34" charset="0"/>
              </a:rPr>
              <a:t>Ba</a:t>
            </a:r>
            <a:r>
              <a:rPr lang="en-US" altLang="zh-CN" sz="1400" b="1" baseline="-25000" dirty="0">
                <a:latin typeface="Arial" panose="020B0604020202020204" pitchFamily="34" charset="0"/>
                <a:cs typeface="Arial" panose="020B0604020202020204" pitchFamily="34" charset="0"/>
              </a:rPr>
              <a:t>3</a:t>
            </a:r>
            <a:r>
              <a:rPr lang="en-US" altLang="zh-CN" sz="1400" b="1" dirty="0">
                <a:latin typeface="Arial" panose="020B0604020202020204" pitchFamily="34" charset="0"/>
                <a:cs typeface="Arial" panose="020B0604020202020204" pitchFamily="34" charset="0"/>
              </a:rPr>
              <a:t>MnSb</a:t>
            </a:r>
            <a:r>
              <a:rPr lang="en-US" altLang="zh-CN" sz="1400" b="1" baseline="-25000" dirty="0">
                <a:latin typeface="Arial" panose="020B0604020202020204" pitchFamily="34" charset="0"/>
                <a:cs typeface="Arial" panose="020B0604020202020204" pitchFamily="34" charset="0"/>
              </a:rPr>
              <a:t>2</a:t>
            </a:r>
            <a:r>
              <a:rPr lang="en-US" altLang="zh-CN" sz="1400" b="1" dirty="0">
                <a:latin typeface="Arial" panose="020B0604020202020204" pitchFamily="34" charset="0"/>
                <a:cs typeface="Arial" panose="020B0604020202020204" pitchFamily="34" charset="0"/>
              </a:rPr>
              <a:t>O</a:t>
            </a:r>
            <a:r>
              <a:rPr lang="en-US" altLang="zh-CN" sz="1400" b="1" baseline="-25000" dirty="0">
                <a:latin typeface="Arial" panose="020B0604020202020204" pitchFamily="34" charset="0"/>
                <a:cs typeface="Arial" panose="020B0604020202020204" pitchFamily="34" charset="0"/>
              </a:rPr>
              <a:t>9</a:t>
            </a:r>
            <a:endParaRPr lang="zh-CN" altLang="en-US" sz="1400" b="1" baseline="-25000" dirty="0"/>
          </a:p>
        </p:txBody>
      </p:sp>
      <p:sp>
        <p:nvSpPr>
          <p:cNvPr id="11" name="文本框 10">
            <a:extLst>
              <a:ext uri="{FF2B5EF4-FFF2-40B4-BE49-F238E27FC236}">
                <a16:creationId xmlns:a16="http://schemas.microsoft.com/office/drawing/2014/main" id="{9E961CF4-AB31-9E80-B581-E0900372EF6D}"/>
              </a:ext>
            </a:extLst>
          </p:cNvPr>
          <p:cNvSpPr txBox="1"/>
          <p:nvPr/>
        </p:nvSpPr>
        <p:spPr>
          <a:xfrm>
            <a:off x="2831778" y="770339"/>
            <a:ext cx="1472191" cy="307777"/>
          </a:xfrm>
          <a:prstGeom prst="rect">
            <a:avLst/>
          </a:prstGeom>
          <a:noFill/>
        </p:spPr>
        <p:txBody>
          <a:bodyPr wrap="square">
            <a:spAutoFit/>
          </a:bodyPr>
          <a:lstStyle/>
          <a:p>
            <a:r>
              <a:rPr lang="en-US" altLang="zh-CN" sz="1400" b="1" dirty="0">
                <a:latin typeface="Arial" panose="020B0604020202020204" pitchFamily="34" charset="0"/>
                <a:cs typeface="Arial" panose="020B0604020202020204" pitchFamily="34" charset="0"/>
              </a:rPr>
              <a:t>Na</a:t>
            </a:r>
            <a:r>
              <a:rPr lang="en-US" altLang="zh-CN" sz="1400" b="1" baseline="-25000" dirty="0">
                <a:latin typeface="Arial" panose="020B0604020202020204" pitchFamily="34" charset="0"/>
                <a:cs typeface="Arial" panose="020B0604020202020204" pitchFamily="34" charset="0"/>
              </a:rPr>
              <a:t>2</a:t>
            </a:r>
            <a:r>
              <a:rPr lang="en-US" altLang="zh-CN" sz="1400" b="1" dirty="0">
                <a:latin typeface="Arial" panose="020B0604020202020204" pitchFamily="34" charset="0"/>
                <a:cs typeface="Arial" panose="020B0604020202020204" pitchFamily="34" charset="0"/>
              </a:rPr>
              <a:t>BaCo(PO</a:t>
            </a:r>
            <a:r>
              <a:rPr lang="en-US" altLang="zh-CN" sz="1400" b="1" baseline="-25000" dirty="0">
                <a:latin typeface="Arial" panose="020B0604020202020204" pitchFamily="34" charset="0"/>
                <a:cs typeface="Arial" panose="020B0604020202020204" pitchFamily="34" charset="0"/>
              </a:rPr>
              <a:t>4</a:t>
            </a:r>
            <a:r>
              <a:rPr lang="en-US" altLang="zh-CN" sz="1400" b="1" dirty="0">
                <a:latin typeface="Arial" panose="020B0604020202020204" pitchFamily="34" charset="0"/>
                <a:cs typeface="Arial" panose="020B0604020202020204" pitchFamily="34" charset="0"/>
              </a:rPr>
              <a:t>)</a:t>
            </a:r>
            <a:r>
              <a:rPr lang="en-US" altLang="zh-CN" sz="1400" b="1" baseline="-25000" dirty="0">
                <a:latin typeface="Arial" panose="020B0604020202020204" pitchFamily="34" charset="0"/>
                <a:cs typeface="Arial" panose="020B0604020202020204" pitchFamily="34" charset="0"/>
              </a:rPr>
              <a:t>2</a:t>
            </a:r>
            <a:endParaRPr lang="zh-CN" altLang="en-US" sz="1400" b="1" baseline="-25000" dirty="0"/>
          </a:p>
        </p:txBody>
      </p:sp>
      <p:pic>
        <p:nvPicPr>
          <p:cNvPr id="12" name="图片 11">
            <a:extLst>
              <a:ext uri="{FF2B5EF4-FFF2-40B4-BE49-F238E27FC236}">
                <a16:creationId xmlns:a16="http://schemas.microsoft.com/office/drawing/2014/main" id="{335A1516-3CFD-A798-4641-E5CE062267D1}"/>
              </a:ext>
            </a:extLst>
          </p:cNvPr>
          <p:cNvPicPr>
            <a:picLocks noChangeAspect="1"/>
          </p:cNvPicPr>
          <p:nvPr/>
        </p:nvPicPr>
        <p:blipFill>
          <a:blip r:embed="rId8"/>
          <a:stretch>
            <a:fillRect/>
          </a:stretch>
        </p:blipFill>
        <p:spPr>
          <a:xfrm>
            <a:off x="267937" y="1097859"/>
            <a:ext cx="2321582" cy="1478934"/>
          </a:xfrm>
          <a:prstGeom prst="rect">
            <a:avLst/>
          </a:prstGeom>
        </p:spPr>
      </p:pic>
      <p:pic>
        <p:nvPicPr>
          <p:cNvPr id="13" name="图片 12">
            <a:extLst>
              <a:ext uri="{FF2B5EF4-FFF2-40B4-BE49-F238E27FC236}">
                <a16:creationId xmlns:a16="http://schemas.microsoft.com/office/drawing/2014/main" id="{3C887103-B66F-FA2E-6A54-DAED624AAD66}"/>
              </a:ext>
            </a:extLst>
          </p:cNvPr>
          <p:cNvPicPr>
            <a:picLocks noChangeAspect="1"/>
          </p:cNvPicPr>
          <p:nvPr/>
        </p:nvPicPr>
        <p:blipFill>
          <a:blip r:embed="rId9"/>
          <a:stretch>
            <a:fillRect/>
          </a:stretch>
        </p:blipFill>
        <p:spPr>
          <a:xfrm>
            <a:off x="6612176" y="1546702"/>
            <a:ext cx="1633547" cy="1811214"/>
          </a:xfrm>
          <a:prstGeom prst="rect">
            <a:avLst/>
          </a:prstGeom>
        </p:spPr>
      </p:pic>
      <p:sp>
        <p:nvSpPr>
          <p:cNvPr id="14" name="灯片编号占位符 5">
            <a:extLst>
              <a:ext uri="{FF2B5EF4-FFF2-40B4-BE49-F238E27FC236}">
                <a16:creationId xmlns:a16="http://schemas.microsoft.com/office/drawing/2014/main" id="{AD52CE9A-4416-FD3B-8F95-676528BAB853}"/>
              </a:ext>
            </a:extLst>
          </p:cNvPr>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6DCEE03D-B834-4389-BA87-D54FC637303B}" type="slidenum">
              <a:rPr kumimoji="0" lang="en-US"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alt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3823482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37353</TotalTime>
  <Words>3098</Words>
  <Application>Microsoft Office PowerPoint</Application>
  <PresentationFormat>全屏显示(4:3)</PresentationFormat>
  <Paragraphs>307</Paragraphs>
  <Slides>35</Slides>
  <Notes>31</Notes>
  <HiddenSlides>0</HiddenSlides>
  <MMClips>0</MMClips>
  <ScaleCrop>false</ScaleCrop>
  <HeadingPairs>
    <vt:vector size="8" baseType="variant">
      <vt:variant>
        <vt:lpstr>已用的字体</vt:lpstr>
      </vt:variant>
      <vt:variant>
        <vt:i4>15</vt:i4>
      </vt:variant>
      <vt:variant>
        <vt:lpstr>主题</vt:lpstr>
      </vt:variant>
      <vt:variant>
        <vt:i4>3</vt:i4>
      </vt:variant>
      <vt:variant>
        <vt:lpstr>嵌入 OLE 服务器</vt:lpstr>
      </vt:variant>
      <vt:variant>
        <vt:i4>2</vt:i4>
      </vt:variant>
      <vt:variant>
        <vt:lpstr>幻灯片标题</vt:lpstr>
      </vt:variant>
      <vt:variant>
        <vt:i4>35</vt:i4>
      </vt:variant>
    </vt:vector>
  </HeadingPairs>
  <TitlesOfParts>
    <vt:vector size="55" baseType="lpstr">
      <vt:lpstr>Calibri (标题)</vt:lpstr>
      <vt:lpstr>Calibri (正文)</vt:lpstr>
      <vt:lpstr>CMMI10</vt:lpstr>
      <vt:lpstr>CMMI7</vt:lpstr>
      <vt:lpstr>NimbusRomNo9L-Regu</vt:lpstr>
      <vt:lpstr>PMingLiU</vt:lpstr>
      <vt:lpstr>等线</vt:lpstr>
      <vt:lpstr>宋体</vt:lpstr>
      <vt:lpstr>宋体</vt:lpstr>
      <vt:lpstr>微软雅黑</vt:lpstr>
      <vt:lpstr>Arial</vt:lpstr>
      <vt:lpstr>Calibri</vt:lpstr>
      <vt:lpstr>Cambria Math</vt:lpstr>
      <vt:lpstr>Times New Roman</vt:lpstr>
      <vt:lpstr>Wingdings</vt:lpstr>
      <vt:lpstr>Office 主题</vt:lpstr>
      <vt:lpstr>1_自定义设计方案</vt:lpstr>
      <vt:lpstr>自定义设计方案</vt:lpstr>
      <vt:lpstr>Equation.DSMT4</vt:lpstr>
      <vt:lpstr>Equation</vt:lpstr>
      <vt:lpstr>MuSR study on the quantum magnetism of 2D frustrated compounds</vt:lpstr>
      <vt:lpstr>Outline</vt:lpstr>
      <vt:lpstr>Geometrically Frustrated Magnet</vt:lpstr>
      <vt:lpstr>Geometrically Frustrated Magnet</vt:lpstr>
      <vt:lpstr>Geometrically Frustrated Magnet</vt:lpstr>
      <vt:lpstr>PowerPoint 演示文稿</vt:lpstr>
      <vt:lpstr>PowerPoint 演示文稿</vt:lpstr>
      <vt:lpstr>Geometrically Frustrated Magnet</vt:lpstr>
      <vt:lpstr>PowerPoint 演示文稿</vt:lpstr>
      <vt:lpstr>PowerPoint 演示文稿</vt:lpstr>
      <vt:lpstr>PowerPoint 演示文稿</vt:lpstr>
      <vt:lpstr>Outline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Conclusions</vt:lpstr>
      <vt:lpstr>Quantum Spin Liquid Candidate</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mal</dc:creator>
  <cp:lastModifiedBy>杰 马</cp:lastModifiedBy>
  <cp:revision>1198</cp:revision>
  <dcterms:created xsi:type="dcterms:W3CDTF">2012-02-06T18:38:39Z</dcterms:created>
  <dcterms:modified xsi:type="dcterms:W3CDTF">2024-04-20T14:15:20Z</dcterms:modified>
</cp:coreProperties>
</file>