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1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81" r:id="rId4"/>
    <p:sldId id="282" r:id="rId5"/>
    <p:sldId id="258" r:id="rId6"/>
    <p:sldId id="259" r:id="rId7"/>
    <p:sldId id="273" r:id="rId8"/>
    <p:sldId id="271" r:id="rId9"/>
    <p:sldId id="274" r:id="rId10"/>
    <p:sldId id="272" r:id="rId11"/>
    <p:sldId id="277" r:id="rId12"/>
    <p:sldId id="260" r:id="rId13"/>
    <p:sldId id="264" r:id="rId14"/>
    <p:sldId id="261" r:id="rId15"/>
    <p:sldId id="262" r:id="rId16"/>
    <p:sldId id="265" r:id="rId17"/>
    <p:sldId id="266" r:id="rId18"/>
    <p:sldId id="267" r:id="rId19"/>
    <p:sldId id="268" r:id="rId20"/>
    <p:sldId id="275" r:id="rId21"/>
    <p:sldId id="263" r:id="rId22"/>
    <p:sldId id="269" r:id="rId23"/>
    <p:sldId id="270" r:id="rId24"/>
    <p:sldId id="279" r:id="rId25"/>
    <p:sldId id="280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6" userDrawn="1">
          <p15:clr>
            <a:srgbClr val="A4A3A4"/>
          </p15:clr>
        </p15:guide>
        <p15:guide id="2" pos="7265" userDrawn="1">
          <p15:clr>
            <a:srgbClr val="A4A3A4"/>
          </p15:clr>
        </p15:guide>
        <p15:guide id="3" orient="horz" pos="648" userDrawn="1">
          <p15:clr>
            <a:srgbClr val="A4A3A4"/>
          </p15:clr>
        </p15:guide>
        <p15:guide id="4" orient="horz" pos="712" userDrawn="1">
          <p15:clr>
            <a:srgbClr val="A4A3A4"/>
          </p15:clr>
        </p15:guide>
        <p15:guide id="5" orient="horz" pos="3929" userDrawn="1">
          <p15:clr>
            <a:srgbClr val="A4A3A4"/>
          </p15:clr>
        </p15:guide>
        <p15:guide id="6" orient="horz" pos="38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A02C"/>
    <a:srgbClr val="9DD39D"/>
    <a:srgbClr val="FF7F0F"/>
    <a:srgbClr val="1D75B3"/>
    <a:srgbClr val="FFFFFF"/>
    <a:srgbClr val="DCDCDC"/>
    <a:srgbClr val="F0F0F0"/>
    <a:srgbClr val="E6E6E6"/>
    <a:srgbClr val="C8C8C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10"/>
      </p:cViewPr>
      <p:guideLst>
        <p:guide pos="416"/>
        <p:guide pos="7265"/>
        <p:guide orient="horz" pos="648"/>
        <p:guide orient="horz" pos="712"/>
        <p:guide orient="horz" pos="3929"/>
        <p:guide orient="horz" pos="386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E895A-F51A-4D3A-8DAA-C80068321BF6}" type="datetimeFigureOut">
              <a:rPr lang="zh-CN" altLang="en-US" smtClean="0"/>
              <a:t>2024/4/21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CFD897-F8C8-47AB-8295-705F2CB6D1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614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4397E-B38D-4864-8A7F-2D7325B195C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589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05D009F8-0E8C-4E62-B81A-A9CBC7E0574E}" type="datetime1">
              <a:rPr lang="zh-CN" altLang="en-US" smtClean="0"/>
              <a:t>2024/4/21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C0B5E8E0-8019-45FC-99FA-10DC45557F6A}" type="datetime1">
              <a:rPr lang="zh-CN" altLang="en-US" smtClean="0"/>
              <a:t>2024/4/21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48BF9422-2835-43AF-A9A1-B43A72647DBB}" type="datetime1">
              <a:rPr lang="zh-CN" altLang="en-US" smtClean="0"/>
              <a:t>2024/4/21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5503EC76-25C6-4596-B481-F5498B7771EC}" type="datetime1">
              <a:rPr lang="zh-CN" altLang="en-US" smtClean="0"/>
              <a:t>2024/4/21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573E542E-4518-4DDB-A0A8-81EAE22596DC}" type="datetime1">
              <a:rPr lang="zh-CN" altLang="en-US" smtClean="0"/>
              <a:t>2024/4/21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2B454B5E-0112-46A1-B624-A739E0A7A650}" type="datetime1">
              <a:rPr lang="zh-CN" altLang="en-US" smtClean="0"/>
              <a:t>2024/4/21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C0A0C39A-3D4E-4C7B-BF8E-053C7B72FF49}" type="datetime1">
              <a:rPr lang="zh-CN" altLang="en-US" smtClean="0"/>
              <a:t>2024/4/21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E1ED053D-E5DA-4C04-AF6E-D7EBDFFD6E38}" type="datetime1">
              <a:rPr lang="zh-CN" altLang="en-US" smtClean="0"/>
              <a:t>2024/4/21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FA03B5E0-D525-4814-A970-CE3F985B91BF}" type="datetime1">
              <a:rPr lang="zh-CN" altLang="en-US" smtClean="0"/>
              <a:t>2024/4/21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6639BBC5-CC97-425A-939C-DC81A8BB5B52}" type="datetime1">
              <a:rPr lang="zh-CN" altLang="en-US" smtClean="0"/>
              <a:t>2024/4/21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57AC7DF8-1EC2-4DA6-BAD8-9BB5E1B626A0}" type="datetime1">
              <a:rPr lang="zh-CN" altLang="en-US" smtClean="0"/>
              <a:t>2024/4/21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889DD-7DD3-46D2-8E60-A62669AEA689}" type="datetime1">
              <a:rPr lang="zh-CN" altLang="en-US" smtClean="0"/>
              <a:t>2024/4/21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4260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6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ejmp.2018.10.020" TargetMode="External"/><Relationship Id="rId2" Type="http://schemas.openxmlformats.org/officeDocument/2006/relationships/hyperlink" Target="https://doi.org/10.1088/0031-9155/26/6/001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2/pssa.202200426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1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2/xrs.3212" TargetMode="External"/><Relationship Id="rId2" Type="http://schemas.openxmlformats.org/officeDocument/2006/relationships/hyperlink" Target="https://code.ihep.ac.cn/zhouzhihao/g4emcapturecascadewithmudira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3390/condmat8040101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2/pssa.202200426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hyperlink" Target="https://doi.org/10.1002/pssa.202200426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80098" y="1028700"/>
            <a:ext cx="9031804" cy="1756508"/>
          </a:xfrm>
        </p:spPr>
        <p:txBody>
          <a:bodyPr wrap="square" anchor="t">
            <a:spAutoFit/>
          </a:bodyPr>
          <a:lstStyle/>
          <a:p>
            <a:r>
              <a:rPr lang="en-US" altLang="zh-CN" sz="3600" spc="0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Simulation </a:t>
            </a:r>
            <a:r>
              <a:rPr lang="zh-CN" altLang="zh-CN" sz="3600" spc="0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Study of Muon Beam CT and Integration of MuDirac and Geant4 for Muonic X-ray Generation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6400" y="3427464"/>
            <a:ext cx="9799200" cy="409472"/>
          </a:xfrm>
        </p:spPr>
        <p:txBody>
          <a:bodyPr wrap="square">
            <a:spAutoFit/>
          </a:bodyPr>
          <a:lstStyle/>
          <a:p>
            <a:r>
              <a:rPr lang="en-US" altLang="zh-CN" sz="2000" u="sng" spc="0" dirty="0" err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Zhihao</a:t>
            </a:r>
            <a:r>
              <a:rPr lang="en-US" altLang="zh-CN" sz="2000" u="sng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Zhou</a:t>
            </a:r>
            <a:r>
              <a:rPr lang="en-US" altLang="zh-CN" sz="2000" spc="0" baseline="30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1,2,3</a:t>
            </a: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, Yang Li</a:t>
            </a:r>
            <a:r>
              <a:rPr lang="en-US" altLang="zh-CN" sz="2000" spc="0" baseline="30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1,2</a:t>
            </a: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, </a:t>
            </a:r>
            <a:r>
              <a:rPr lang="en-US" altLang="zh-CN" sz="2000" spc="0" dirty="0" err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Jingyu</a:t>
            </a: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Tang</a:t>
            </a:r>
            <a:r>
              <a:rPr lang="en-US" altLang="zh-CN" sz="2000" spc="0" baseline="30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 </a:t>
            </a: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957E45C1-8045-BC36-DD22-2693BD327DEE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999176" y="5353340"/>
            <a:ext cx="10491336" cy="1025923"/>
          </a:xfrm>
          <a:prstGeom prst="rect">
            <a:avLst/>
          </a:prstGeom>
        </p:spPr>
        <p:txBody>
          <a:bodyPr vert="horz" lIns="90000" tIns="46800" rIns="90000" bIns="46800" rtlCol="0">
            <a:spAutoFit/>
          </a:bodyPr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spc="0" baseline="30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1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Institute of High Energy Physics, Chinese Academy of Sciences (CAS)</a:t>
            </a:r>
            <a:br>
              <a:rPr lang="en-US" altLang="zh-CN" sz="1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</a:br>
            <a:r>
              <a:rPr lang="en-US" altLang="zh-CN" sz="1400" spc="0" baseline="30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fr-FR" altLang="zh-CN" sz="1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Spallation Neutron Source Science Center</a:t>
            </a:r>
            <a:br>
              <a:rPr lang="fr-FR" altLang="zh-CN" sz="1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</a:br>
            <a:r>
              <a:rPr lang="fr-FR" altLang="zh-CN" sz="1400" spc="0" baseline="30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en-US" altLang="zh-CN" sz="1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University of Chinese Academy of Sciences</a:t>
            </a:r>
            <a:br>
              <a:rPr lang="en-US" altLang="zh-CN" sz="1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</a:br>
            <a:r>
              <a:rPr lang="en-US" altLang="zh-CN" sz="1400" spc="0" baseline="30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en-US" altLang="zh-CN" sz="1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University of Science and Technology of China</a:t>
            </a:r>
            <a:endParaRPr lang="zh-CN" altLang="en-US" sz="1400" spc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F37A5FE-8882-4015-AB57-E8F5DF234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488EDD5-5F8E-4E45-A3F5-F65F5CF6CC42}"/>
              </a:ext>
            </a:extLst>
          </p:cNvPr>
          <p:cNvSpPr txBox="1"/>
          <p:nvPr/>
        </p:nvSpPr>
        <p:spPr>
          <a:xfrm>
            <a:off x="4223548" y="4202723"/>
            <a:ext cx="374490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</a:rPr>
              <a:t>MIP 2024 @ Peking University</a:t>
            </a:r>
          </a:p>
          <a:p>
            <a:pPr algn="ctr">
              <a:spcBef>
                <a:spcPts val="600"/>
              </a:spcBef>
            </a:pP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</a:rPr>
              <a:t>April 21,</a:t>
            </a: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</a:rPr>
              <a:t>2024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87173F-51EE-4854-36F0-497406099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291" y="1012721"/>
            <a:ext cx="5715253" cy="3510257"/>
          </a:xfrm>
        </p:spPr>
        <p:txBody>
          <a:bodyPr wrap="square">
            <a:spAutoFit/>
          </a:bodyPr>
          <a:lstStyle/>
          <a:p>
            <a:r>
              <a:rPr lang="en-US" altLang="zh-CN" sz="2000" spc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 early CT scans, the source and detector move at an angle theta to cover the entire cross-section.</a:t>
            </a:r>
            <a:endParaRPr lang="en-US" altLang="zh-CN" sz="2000" spc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</a:t>
            </a:r>
            <a:r>
              <a:rPr lang="en-US" altLang="zh-CN" sz="2000" spc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 detector and collimator rotate multiple times to collect data from multiple angles.</a:t>
            </a:r>
          </a:p>
          <a:p>
            <a:r>
              <a:rPr lang="en-US" altLang="zh-CN" sz="2000" spc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Nowadays, X-ray CT employs conical beams and detectors with larger areas to achieve multi-layer imaging at once.</a:t>
            </a:r>
          </a:p>
        </p:txBody>
      </p:sp>
      <p:grpSp>
        <p:nvGrpSpPr>
          <p:cNvPr id="143" name="组合 142">
            <a:extLst>
              <a:ext uri="{FF2B5EF4-FFF2-40B4-BE49-F238E27FC236}">
                <a16:creationId xmlns:a16="http://schemas.microsoft.com/office/drawing/2014/main" id="{17591090-2F6B-5F8E-B6BF-EB9C44400E2D}"/>
              </a:ext>
            </a:extLst>
          </p:cNvPr>
          <p:cNvGrpSpPr/>
          <p:nvPr/>
        </p:nvGrpSpPr>
        <p:grpSpPr>
          <a:xfrm>
            <a:off x="7096127" y="797210"/>
            <a:ext cx="4333873" cy="4288658"/>
            <a:chOff x="7042688" y="521676"/>
            <a:chExt cx="4333875" cy="4288268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AA800ACF-BCC8-88D3-739A-7C12822B8C3B}"/>
                </a:ext>
              </a:extLst>
            </p:cNvPr>
            <p:cNvSpPr/>
            <p:nvPr/>
          </p:nvSpPr>
          <p:spPr>
            <a:xfrm>
              <a:off x="8256494" y="1385046"/>
              <a:ext cx="1902759" cy="2299447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2" name="组合 141">
              <a:extLst>
                <a:ext uri="{FF2B5EF4-FFF2-40B4-BE49-F238E27FC236}">
                  <a16:creationId xmlns:a16="http://schemas.microsoft.com/office/drawing/2014/main" id="{ACB986BC-1895-5ED8-0545-331E74344A00}"/>
                </a:ext>
              </a:extLst>
            </p:cNvPr>
            <p:cNvGrpSpPr/>
            <p:nvPr/>
          </p:nvGrpSpPr>
          <p:grpSpPr>
            <a:xfrm>
              <a:off x="7042688" y="521676"/>
              <a:ext cx="4333875" cy="4288268"/>
              <a:chOff x="7042688" y="521676"/>
              <a:chExt cx="4333875" cy="4288268"/>
            </a:xfrm>
          </p:grpSpPr>
          <p:grpSp>
            <p:nvGrpSpPr>
              <p:cNvPr id="95" name="组合 94">
                <a:extLst>
                  <a:ext uri="{FF2B5EF4-FFF2-40B4-BE49-F238E27FC236}">
                    <a16:creationId xmlns:a16="http://schemas.microsoft.com/office/drawing/2014/main" id="{2F969A4A-6F68-BC32-69D4-7CEB53788BC8}"/>
                  </a:ext>
                </a:extLst>
              </p:cNvPr>
              <p:cNvGrpSpPr/>
              <p:nvPr/>
            </p:nvGrpSpPr>
            <p:grpSpPr>
              <a:xfrm>
                <a:off x="7042688" y="1651265"/>
                <a:ext cx="4333875" cy="1811913"/>
                <a:chOff x="7042688" y="1651265"/>
                <a:chExt cx="4333875" cy="1811913"/>
              </a:xfrm>
            </p:grpSpPr>
            <p:grpSp>
              <p:nvGrpSpPr>
                <p:cNvPr id="48" name="组合 47">
                  <a:extLst>
                    <a:ext uri="{FF2B5EF4-FFF2-40B4-BE49-F238E27FC236}">
                      <a16:creationId xmlns:a16="http://schemas.microsoft.com/office/drawing/2014/main" id="{DE64FF9B-DFCE-EB58-559C-E55FB0B3F473}"/>
                    </a:ext>
                  </a:extLst>
                </p:cNvPr>
                <p:cNvGrpSpPr/>
                <p:nvPr/>
              </p:nvGrpSpPr>
              <p:grpSpPr>
                <a:xfrm>
                  <a:off x="7042688" y="1651265"/>
                  <a:ext cx="4333875" cy="1811913"/>
                  <a:chOff x="7042688" y="1651265"/>
                  <a:chExt cx="4333875" cy="1811913"/>
                </a:xfrm>
              </p:grpSpPr>
              <p:grpSp>
                <p:nvGrpSpPr>
                  <p:cNvPr id="25" name="组合 24">
                    <a:extLst>
                      <a:ext uri="{FF2B5EF4-FFF2-40B4-BE49-F238E27FC236}">
                        <a16:creationId xmlns:a16="http://schemas.microsoft.com/office/drawing/2014/main" id="{970AD6F7-603A-B435-7FBE-32F9371DBA6C}"/>
                      </a:ext>
                    </a:extLst>
                  </p:cNvPr>
                  <p:cNvGrpSpPr/>
                  <p:nvPr/>
                </p:nvGrpSpPr>
                <p:grpSpPr>
                  <a:xfrm>
                    <a:off x="7160557" y="2037793"/>
                    <a:ext cx="3859308" cy="1425385"/>
                    <a:chOff x="7160557" y="2037793"/>
                    <a:chExt cx="3859308" cy="1425385"/>
                  </a:xfrm>
                </p:grpSpPr>
                <p:grpSp>
                  <p:nvGrpSpPr>
                    <p:cNvPr id="20" name="组合 19">
                      <a:extLst>
                        <a:ext uri="{FF2B5EF4-FFF2-40B4-BE49-F238E27FC236}">
                          <a16:creationId xmlns:a16="http://schemas.microsoft.com/office/drawing/2014/main" id="{F35131F5-B697-7475-A6F3-47FA372BED9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160558" y="3260352"/>
                      <a:ext cx="3859307" cy="202826"/>
                      <a:chOff x="7160558" y="3260352"/>
                      <a:chExt cx="3859307" cy="202826"/>
                    </a:xfrm>
                  </p:grpSpPr>
                  <p:sp>
                    <p:nvSpPr>
                      <p:cNvPr id="5" name="矩形 4">
                        <a:extLst>
                          <a:ext uri="{FF2B5EF4-FFF2-40B4-BE49-F238E27FC236}">
                            <a16:creationId xmlns:a16="http://schemas.microsoft.com/office/drawing/2014/main" id="{4CD38862-C07C-C5B2-84A3-A2E133B97A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60558" y="3301253"/>
                        <a:ext cx="510989" cy="127747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8" name="矩形 7">
                        <a:extLst>
                          <a:ext uri="{FF2B5EF4-FFF2-40B4-BE49-F238E27FC236}">
                            <a16:creationId xmlns:a16="http://schemas.microsoft.com/office/drawing/2014/main" id="{0D64C97B-A1EF-5D6D-4403-64C3DD4D33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589559" y="3260352"/>
                        <a:ext cx="430306" cy="20282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grpSp>
                  <p:nvGrpSpPr>
                    <p:cNvPr id="15" name="组合 14">
                      <a:extLst>
                        <a:ext uri="{FF2B5EF4-FFF2-40B4-BE49-F238E27FC236}">
                          <a16:creationId xmlns:a16="http://schemas.microsoft.com/office/drawing/2014/main" id="{5745D775-64A3-B4D4-5C11-0D6EBDCDAAC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160557" y="2851339"/>
                      <a:ext cx="3859308" cy="202826"/>
                      <a:chOff x="7160557" y="2851339"/>
                      <a:chExt cx="3859308" cy="202826"/>
                    </a:xfrm>
                  </p:grpSpPr>
                  <p:sp>
                    <p:nvSpPr>
                      <p:cNvPr id="12" name="矩形 11">
                        <a:extLst>
                          <a:ext uri="{FF2B5EF4-FFF2-40B4-BE49-F238E27FC236}">
                            <a16:creationId xmlns:a16="http://schemas.microsoft.com/office/drawing/2014/main" id="{CC4B4A2F-A11C-EB32-9B9E-E3F200662D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60557" y="2885515"/>
                        <a:ext cx="510989" cy="127747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4" name="矩形 13">
                        <a:extLst>
                          <a:ext uri="{FF2B5EF4-FFF2-40B4-BE49-F238E27FC236}">
                            <a16:creationId xmlns:a16="http://schemas.microsoft.com/office/drawing/2014/main" id="{B68AC0F7-E92D-0574-084C-D52AE5A059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589559" y="2851339"/>
                        <a:ext cx="430306" cy="20282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grpSp>
                  <p:nvGrpSpPr>
                    <p:cNvPr id="16" name="组合 15">
                      <a:extLst>
                        <a:ext uri="{FF2B5EF4-FFF2-40B4-BE49-F238E27FC236}">
                          <a16:creationId xmlns:a16="http://schemas.microsoft.com/office/drawing/2014/main" id="{15A04D79-E618-3164-AF5B-A63AA0BCEB1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160557" y="2461935"/>
                      <a:ext cx="3859308" cy="202826"/>
                      <a:chOff x="7160557" y="2851339"/>
                      <a:chExt cx="3859308" cy="202826"/>
                    </a:xfrm>
                  </p:grpSpPr>
                  <p:sp>
                    <p:nvSpPr>
                      <p:cNvPr id="18" name="矩形 17">
                        <a:extLst>
                          <a:ext uri="{FF2B5EF4-FFF2-40B4-BE49-F238E27FC236}">
                            <a16:creationId xmlns:a16="http://schemas.microsoft.com/office/drawing/2014/main" id="{F62BE1AF-0F94-DEF6-3432-18FB859B096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60557" y="2885515"/>
                        <a:ext cx="510989" cy="127747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9" name="矩形 18">
                        <a:extLst>
                          <a:ext uri="{FF2B5EF4-FFF2-40B4-BE49-F238E27FC236}">
                            <a16:creationId xmlns:a16="http://schemas.microsoft.com/office/drawing/2014/main" id="{06FB5E77-84F1-18B3-7554-EA679E7F26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589559" y="2851339"/>
                        <a:ext cx="430306" cy="20282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grpSp>
                  <p:nvGrpSpPr>
                    <p:cNvPr id="21" name="组合 20">
                      <a:extLst>
                        <a:ext uri="{FF2B5EF4-FFF2-40B4-BE49-F238E27FC236}">
                          <a16:creationId xmlns:a16="http://schemas.microsoft.com/office/drawing/2014/main" id="{E295EF7F-C376-7081-2E23-2D72C72628E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160557" y="2037793"/>
                      <a:ext cx="3859308" cy="202826"/>
                      <a:chOff x="7160557" y="2851339"/>
                      <a:chExt cx="3859308" cy="202826"/>
                    </a:xfrm>
                  </p:grpSpPr>
                  <p:sp>
                    <p:nvSpPr>
                      <p:cNvPr id="23" name="矩形 22">
                        <a:extLst>
                          <a:ext uri="{FF2B5EF4-FFF2-40B4-BE49-F238E27FC236}">
                            <a16:creationId xmlns:a16="http://schemas.microsoft.com/office/drawing/2014/main" id="{EF150CEC-55F4-B54A-E550-3B7608D54E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60557" y="2885515"/>
                        <a:ext cx="510989" cy="127747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24" name="矩形 23">
                        <a:extLst>
                          <a:ext uri="{FF2B5EF4-FFF2-40B4-BE49-F238E27FC236}">
                            <a16:creationId xmlns:a16="http://schemas.microsoft.com/office/drawing/2014/main" id="{2D10DBE1-CC9A-1C0E-E9E6-E14231B918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589559" y="2851339"/>
                        <a:ext cx="430306" cy="20282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</p:grpSp>
              <p:sp>
                <p:nvSpPr>
                  <p:cNvPr id="46" name="文本框 45">
                    <a:extLst>
                      <a:ext uri="{FF2B5EF4-FFF2-40B4-BE49-F238E27FC236}">
                        <a16:creationId xmlns:a16="http://schemas.microsoft.com/office/drawing/2014/main" id="{03D6C250-D9AF-8B57-6398-AABEBB4F8EBD}"/>
                      </a:ext>
                    </a:extLst>
                  </p:cNvPr>
                  <p:cNvSpPr txBox="1"/>
                  <p:nvPr/>
                </p:nvSpPr>
                <p:spPr>
                  <a:xfrm>
                    <a:off x="7042688" y="1659950"/>
                    <a:ext cx="910408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600" dirty="0">
                        <a:latin typeface="Arial" panose="020B0604020202020204" pitchFamily="34" charset="0"/>
                        <a:ea typeface="微软雅黑" panose="020B0503020204020204" pitchFamily="34" charset="-122"/>
                      </a:rPr>
                      <a:t>source</a:t>
                    </a:r>
                    <a:endParaRPr lang="zh-CN" altLang="en-US" sz="1600" dirty="0">
                      <a:latin typeface="Arial" panose="020B0604020202020204" pitchFamily="34" charset="0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7" name="文本框 46">
                    <a:extLst>
                      <a:ext uri="{FF2B5EF4-FFF2-40B4-BE49-F238E27FC236}">
                        <a16:creationId xmlns:a16="http://schemas.microsoft.com/office/drawing/2014/main" id="{1EB8A09C-14B2-F0C3-A895-A3D17838B83F}"/>
                      </a:ext>
                    </a:extLst>
                  </p:cNvPr>
                  <p:cNvSpPr txBox="1"/>
                  <p:nvPr/>
                </p:nvSpPr>
                <p:spPr>
                  <a:xfrm>
                    <a:off x="10397010" y="1651265"/>
                    <a:ext cx="979553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600" dirty="0">
                        <a:latin typeface="Arial" panose="020B0604020202020204" pitchFamily="34" charset="0"/>
                        <a:ea typeface="微软雅黑" panose="020B0503020204020204" pitchFamily="34" charset="-122"/>
                      </a:rPr>
                      <a:t>detector</a:t>
                    </a:r>
                    <a:endParaRPr lang="zh-CN" altLang="en-US" sz="1600" dirty="0">
                      <a:latin typeface="Arial" panose="020B0604020202020204" pitchFamily="34" charset="0"/>
                      <a:ea typeface="微软雅黑" panose="020B0503020204020204" pitchFamily="34" charset="-122"/>
                    </a:endParaRPr>
                  </a:p>
                </p:txBody>
              </p:sp>
            </p:grpSp>
            <p:cxnSp>
              <p:nvCxnSpPr>
                <p:cNvPr id="72" name="直接箭头连接符 71">
                  <a:extLst>
                    <a:ext uri="{FF2B5EF4-FFF2-40B4-BE49-F238E27FC236}">
                      <a16:creationId xmlns:a16="http://schemas.microsoft.com/office/drawing/2014/main" id="{18312507-5577-3D07-597F-B6BEE4538CD4}"/>
                    </a:ext>
                  </a:extLst>
                </p:cNvPr>
                <p:cNvCxnSpPr>
                  <a:cxnSpLocks/>
                  <a:stCxn id="5" idx="3"/>
                  <a:endCxn id="8" idx="1"/>
                </p:cNvCxnSpPr>
                <p:nvPr/>
              </p:nvCxnSpPr>
              <p:spPr>
                <a:xfrm flipV="1">
                  <a:off x="7671547" y="3361765"/>
                  <a:ext cx="2918012" cy="3362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接箭头连接符 73">
                  <a:extLst>
                    <a:ext uri="{FF2B5EF4-FFF2-40B4-BE49-F238E27FC236}">
                      <a16:creationId xmlns:a16="http://schemas.microsoft.com/office/drawing/2014/main" id="{00979784-D60A-1975-94AC-75CE9DA7D6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671547" y="2946026"/>
                  <a:ext cx="2918012" cy="3362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prstDash val="sys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直接箭头连接符 74">
                  <a:extLst>
                    <a:ext uri="{FF2B5EF4-FFF2-40B4-BE49-F238E27FC236}">
                      <a16:creationId xmlns:a16="http://schemas.microsoft.com/office/drawing/2014/main" id="{143B0981-9F4B-C6BB-B9D1-1C5F6B2D4F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701803" y="2550282"/>
                  <a:ext cx="2918012" cy="3362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prstDash val="sys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接箭头连接符 75">
                  <a:extLst>
                    <a:ext uri="{FF2B5EF4-FFF2-40B4-BE49-F238E27FC236}">
                      <a16:creationId xmlns:a16="http://schemas.microsoft.com/office/drawing/2014/main" id="{BB65F4EF-6DC4-4CE7-4081-67918A9315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671546" y="2125477"/>
                  <a:ext cx="2918012" cy="3362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prstDash val="sys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9" name="组合 118">
                <a:extLst>
                  <a:ext uri="{FF2B5EF4-FFF2-40B4-BE49-F238E27FC236}">
                    <a16:creationId xmlns:a16="http://schemas.microsoft.com/office/drawing/2014/main" id="{970BE861-F7D6-0F02-F545-B8723D0C3936}"/>
                  </a:ext>
                </a:extLst>
              </p:cNvPr>
              <p:cNvGrpSpPr/>
              <p:nvPr/>
            </p:nvGrpSpPr>
            <p:grpSpPr>
              <a:xfrm rot="4080343">
                <a:off x="7289538" y="1760111"/>
                <a:ext cx="4288268" cy="1811397"/>
                <a:chOff x="7087873" y="1651781"/>
                <a:chExt cx="4288268" cy="1811397"/>
              </a:xfrm>
            </p:grpSpPr>
            <p:grpSp>
              <p:nvGrpSpPr>
                <p:cNvPr id="120" name="组合 119">
                  <a:extLst>
                    <a:ext uri="{FF2B5EF4-FFF2-40B4-BE49-F238E27FC236}">
                      <a16:creationId xmlns:a16="http://schemas.microsoft.com/office/drawing/2014/main" id="{6A949127-464D-CD36-8B92-409C2D60EF24}"/>
                    </a:ext>
                  </a:extLst>
                </p:cNvPr>
                <p:cNvGrpSpPr/>
                <p:nvPr/>
              </p:nvGrpSpPr>
              <p:grpSpPr>
                <a:xfrm>
                  <a:off x="7087873" y="1651781"/>
                  <a:ext cx="4288268" cy="1811397"/>
                  <a:chOff x="7087873" y="1651781"/>
                  <a:chExt cx="4288268" cy="1811397"/>
                </a:xfrm>
              </p:grpSpPr>
              <p:grpSp>
                <p:nvGrpSpPr>
                  <p:cNvPr id="128" name="组合 127">
                    <a:extLst>
                      <a:ext uri="{FF2B5EF4-FFF2-40B4-BE49-F238E27FC236}">
                        <a16:creationId xmlns:a16="http://schemas.microsoft.com/office/drawing/2014/main" id="{0D41A11C-1FFB-E083-7DFD-F45BE182945C}"/>
                      </a:ext>
                    </a:extLst>
                  </p:cNvPr>
                  <p:cNvGrpSpPr/>
                  <p:nvPr/>
                </p:nvGrpSpPr>
                <p:grpSpPr>
                  <a:xfrm>
                    <a:off x="7160556" y="2037793"/>
                    <a:ext cx="3859308" cy="1425385"/>
                    <a:chOff x="7160557" y="2037793"/>
                    <a:chExt cx="3859308" cy="1425385"/>
                  </a:xfrm>
                </p:grpSpPr>
                <p:grpSp>
                  <p:nvGrpSpPr>
                    <p:cNvPr id="130" name="组合 129">
                      <a:extLst>
                        <a:ext uri="{FF2B5EF4-FFF2-40B4-BE49-F238E27FC236}">
                          <a16:creationId xmlns:a16="http://schemas.microsoft.com/office/drawing/2014/main" id="{0D5C95A8-AED6-10D7-9F8B-C69075F0E49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160558" y="3260352"/>
                      <a:ext cx="3859307" cy="202826"/>
                      <a:chOff x="7160558" y="3260352"/>
                      <a:chExt cx="3859307" cy="202826"/>
                    </a:xfrm>
                  </p:grpSpPr>
                  <p:sp>
                    <p:nvSpPr>
                      <p:cNvPr id="140" name="矩形 139">
                        <a:extLst>
                          <a:ext uri="{FF2B5EF4-FFF2-40B4-BE49-F238E27FC236}">
                            <a16:creationId xmlns:a16="http://schemas.microsoft.com/office/drawing/2014/main" id="{E9EBC9BE-6A18-69A3-741A-1801148FB6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60558" y="3301253"/>
                        <a:ext cx="510989" cy="127747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41" name="矩形 140">
                        <a:extLst>
                          <a:ext uri="{FF2B5EF4-FFF2-40B4-BE49-F238E27FC236}">
                            <a16:creationId xmlns:a16="http://schemas.microsoft.com/office/drawing/2014/main" id="{315E4BA0-9887-3445-7ECB-4852E2B644D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589559" y="3260352"/>
                        <a:ext cx="430306" cy="20282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grpSp>
                  <p:nvGrpSpPr>
                    <p:cNvPr id="131" name="组合 130">
                      <a:extLst>
                        <a:ext uri="{FF2B5EF4-FFF2-40B4-BE49-F238E27FC236}">
                          <a16:creationId xmlns:a16="http://schemas.microsoft.com/office/drawing/2014/main" id="{371E2CF3-9D0E-5FDB-9E52-7932524832B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160557" y="2851339"/>
                      <a:ext cx="3859308" cy="202826"/>
                      <a:chOff x="7160557" y="2851339"/>
                      <a:chExt cx="3859308" cy="202826"/>
                    </a:xfrm>
                  </p:grpSpPr>
                  <p:sp>
                    <p:nvSpPr>
                      <p:cNvPr id="138" name="矩形 137">
                        <a:extLst>
                          <a:ext uri="{FF2B5EF4-FFF2-40B4-BE49-F238E27FC236}">
                            <a16:creationId xmlns:a16="http://schemas.microsoft.com/office/drawing/2014/main" id="{0CE98092-5E16-317E-2125-63C599B475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60557" y="2885515"/>
                        <a:ext cx="510989" cy="127747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39" name="矩形 138">
                        <a:extLst>
                          <a:ext uri="{FF2B5EF4-FFF2-40B4-BE49-F238E27FC236}">
                            <a16:creationId xmlns:a16="http://schemas.microsoft.com/office/drawing/2014/main" id="{DF73358F-F85F-F467-3826-C387ECE0D8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589559" y="2851339"/>
                        <a:ext cx="430306" cy="20282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grpSp>
                  <p:nvGrpSpPr>
                    <p:cNvPr id="132" name="组合 131">
                      <a:extLst>
                        <a:ext uri="{FF2B5EF4-FFF2-40B4-BE49-F238E27FC236}">
                          <a16:creationId xmlns:a16="http://schemas.microsoft.com/office/drawing/2014/main" id="{23FA1661-212B-26D1-A527-6B2A26ED049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160557" y="2461935"/>
                      <a:ext cx="3859308" cy="202826"/>
                      <a:chOff x="7160557" y="2851339"/>
                      <a:chExt cx="3859308" cy="202826"/>
                    </a:xfrm>
                  </p:grpSpPr>
                  <p:sp>
                    <p:nvSpPr>
                      <p:cNvPr id="136" name="矩形 135">
                        <a:extLst>
                          <a:ext uri="{FF2B5EF4-FFF2-40B4-BE49-F238E27FC236}">
                            <a16:creationId xmlns:a16="http://schemas.microsoft.com/office/drawing/2014/main" id="{F2BA56A9-018B-5A8E-25BB-4E8A9AF481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60557" y="2885515"/>
                        <a:ext cx="510989" cy="127747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37" name="矩形 136">
                        <a:extLst>
                          <a:ext uri="{FF2B5EF4-FFF2-40B4-BE49-F238E27FC236}">
                            <a16:creationId xmlns:a16="http://schemas.microsoft.com/office/drawing/2014/main" id="{B262B0E5-1810-70C7-C6A6-84A0C8B4C3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589559" y="2851339"/>
                        <a:ext cx="430306" cy="20282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grpSp>
                  <p:nvGrpSpPr>
                    <p:cNvPr id="133" name="组合 132">
                      <a:extLst>
                        <a:ext uri="{FF2B5EF4-FFF2-40B4-BE49-F238E27FC236}">
                          <a16:creationId xmlns:a16="http://schemas.microsoft.com/office/drawing/2014/main" id="{6F636FA2-66A1-837E-A978-9DD05EDC16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160557" y="2037793"/>
                      <a:ext cx="3859308" cy="202826"/>
                      <a:chOff x="7160557" y="2851339"/>
                      <a:chExt cx="3859308" cy="202826"/>
                    </a:xfrm>
                  </p:grpSpPr>
                  <p:sp>
                    <p:nvSpPr>
                      <p:cNvPr id="134" name="矩形 133">
                        <a:extLst>
                          <a:ext uri="{FF2B5EF4-FFF2-40B4-BE49-F238E27FC236}">
                            <a16:creationId xmlns:a16="http://schemas.microsoft.com/office/drawing/2014/main" id="{8308A872-2F4B-B596-117F-CB108CBBA2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60557" y="2885515"/>
                        <a:ext cx="510989" cy="127747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35" name="矩形 134">
                        <a:extLst>
                          <a:ext uri="{FF2B5EF4-FFF2-40B4-BE49-F238E27FC236}">
                            <a16:creationId xmlns:a16="http://schemas.microsoft.com/office/drawing/2014/main" id="{CEBD267E-5F42-175C-E1F5-890E79B9A8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589559" y="2851339"/>
                        <a:ext cx="430306" cy="20282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</p:grpSp>
              <p:sp>
                <p:nvSpPr>
                  <p:cNvPr id="126" name="文本框 125">
                    <a:extLst>
                      <a:ext uri="{FF2B5EF4-FFF2-40B4-BE49-F238E27FC236}">
                        <a16:creationId xmlns:a16="http://schemas.microsoft.com/office/drawing/2014/main" id="{C460BD51-788E-C88B-BCDD-A25E0F9C8C1A}"/>
                      </a:ext>
                    </a:extLst>
                  </p:cNvPr>
                  <p:cNvSpPr txBox="1"/>
                  <p:nvPr/>
                </p:nvSpPr>
                <p:spPr>
                  <a:xfrm>
                    <a:off x="7087873" y="1678059"/>
                    <a:ext cx="910408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600" dirty="0">
                        <a:latin typeface="Arial" panose="020B0604020202020204" pitchFamily="34" charset="0"/>
                        <a:ea typeface="微软雅黑" panose="020B0503020204020204" pitchFamily="34" charset="-122"/>
                      </a:rPr>
                      <a:t>source</a:t>
                    </a:r>
                    <a:endParaRPr lang="zh-CN" altLang="en-US" sz="1600" dirty="0">
                      <a:latin typeface="Arial" panose="020B0604020202020204" pitchFamily="34" charset="0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27" name="文本框 126">
                    <a:extLst>
                      <a:ext uri="{FF2B5EF4-FFF2-40B4-BE49-F238E27FC236}">
                        <a16:creationId xmlns:a16="http://schemas.microsoft.com/office/drawing/2014/main" id="{74CFD290-1CFE-2ECC-80B1-7CFB78DEC196}"/>
                      </a:ext>
                    </a:extLst>
                  </p:cNvPr>
                  <p:cNvSpPr txBox="1"/>
                  <p:nvPr/>
                </p:nvSpPr>
                <p:spPr>
                  <a:xfrm>
                    <a:off x="10396587" y="1651781"/>
                    <a:ext cx="979554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600" dirty="0">
                        <a:latin typeface="Arial" panose="020B0604020202020204" pitchFamily="34" charset="0"/>
                        <a:ea typeface="微软雅黑" panose="020B0503020204020204" pitchFamily="34" charset="-122"/>
                      </a:rPr>
                      <a:t>detector</a:t>
                    </a:r>
                    <a:endParaRPr lang="zh-CN" altLang="en-US" sz="1600" dirty="0">
                      <a:latin typeface="Arial" panose="020B0604020202020204" pitchFamily="34" charset="0"/>
                      <a:ea typeface="微软雅黑" panose="020B0503020204020204" pitchFamily="34" charset="-122"/>
                    </a:endParaRPr>
                  </a:p>
                </p:txBody>
              </p:sp>
            </p:grpSp>
            <p:cxnSp>
              <p:nvCxnSpPr>
                <p:cNvPr id="121" name="直接箭头连接符 120">
                  <a:extLst>
                    <a:ext uri="{FF2B5EF4-FFF2-40B4-BE49-F238E27FC236}">
                      <a16:creationId xmlns:a16="http://schemas.microsoft.com/office/drawing/2014/main" id="{911251CB-DEAA-C02E-B342-BFEAF88C068A}"/>
                    </a:ext>
                  </a:extLst>
                </p:cNvPr>
                <p:cNvCxnSpPr>
                  <a:cxnSpLocks/>
                  <a:stCxn id="140" idx="3"/>
                  <a:endCxn id="141" idx="1"/>
                </p:cNvCxnSpPr>
                <p:nvPr/>
              </p:nvCxnSpPr>
              <p:spPr>
                <a:xfrm flipV="1">
                  <a:off x="7671547" y="3361765"/>
                  <a:ext cx="2918012" cy="3362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直接箭头连接符 121">
                  <a:extLst>
                    <a:ext uri="{FF2B5EF4-FFF2-40B4-BE49-F238E27FC236}">
                      <a16:creationId xmlns:a16="http://schemas.microsoft.com/office/drawing/2014/main" id="{054167BF-4E4A-B868-C466-B4EB80B1AB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671547" y="2946026"/>
                  <a:ext cx="2918012" cy="3362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prstDash val="sys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直接箭头连接符 122">
                  <a:extLst>
                    <a:ext uri="{FF2B5EF4-FFF2-40B4-BE49-F238E27FC236}">
                      <a16:creationId xmlns:a16="http://schemas.microsoft.com/office/drawing/2014/main" id="{D53AE29C-2333-9BCC-4F7C-6DB0D0C408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701803" y="2550282"/>
                  <a:ext cx="2918012" cy="3362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prstDash val="sys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直接箭头连接符 123">
                  <a:extLst>
                    <a:ext uri="{FF2B5EF4-FFF2-40B4-BE49-F238E27FC236}">
                      <a16:creationId xmlns:a16="http://schemas.microsoft.com/office/drawing/2014/main" id="{1AAC07CA-D100-AFA1-D4D5-DC9005E864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671546" y="2125477"/>
                  <a:ext cx="2918012" cy="3362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prstDash val="sys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2378A26-B46D-4F88-958F-1293871EE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10</a:t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箭头: 上弧形 5">
            <a:extLst>
              <a:ext uri="{FF2B5EF4-FFF2-40B4-BE49-F238E27FC236}">
                <a16:creationId xmlns:a16="http://schemas.microsoft.com/office/drawing/2014/main" id="{F6710A81-4B62-4F83-BBEB-EAFA993113B5}"/>
              </a:ext>
            </a:extLst>
          </p:cNvPr>
          <p:cNvSpPr/>
          <p:nvPr/>
        </p:nvSpPr>
        <p:spPr>
          <a:xfrm rot="18404830">
            <a:off x="5878820" y="1042476"/>
            <a:ext cx="2765960" cy="941084"/>
          </a:xfrm>
          <a:prstGeom prst="curved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237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96AA81B8-B6BD-A10D-752A-660F0E8AF72B}"/>
              </a:ext>
            </a:extLst>
          </p:cNvPr>
          <p:cNvSpPr txBox="1"/>
          <p:nvPr/>
        </p:nvSpPr>
        <p:spPr>
          <a:xfrm>
            <a:off x="86481" y="131005"/>
            <a:ext cx="68932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Proton CT (</a:t>
            </a:r>
            <a:r>
              <a:rPr lang="en-US" altLang="zh-CN" dirty="0" err="1"/>
              <a:t>pCT</a:t>
            </a:r>
            <a:r>
              <a:rPr lang="en-US" altLang="zh-CN" dirty="0"/>
              <a:t>) uses the </a:t>
            </a:r>
            <a:r>
              <a:rPr lang="en-US" altLang="zh-CN" dirty="0">
                <a:solidFill>
                  <a:srgbClr val="FF0000"/>
                </a:solidFill>
              </a:rPr>
              <a:t>energy loss </a:t>
            </a:r>
            <a:r>
              <a:rPr lang="en-US" altLang="zh-CN" dirty="0"/>
              <a:t>of protons for imaging.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zh-CN" dirty="0" err="1"/>
              <a:t>pCT</a:t>
            </a:r>
            <a:r>
              <a:rPr lang="en-US" altLang="zh-CN" dirty="0"/>
              <a:t> can </a:t>
            </a:r>
            <a:r>
              <a:rPr lang="en-US" altLang="zh-CN" dirty="0">
                <a:solidFill>
                  <a:srgbClr val="FF0000"/>
                </a:solidFill>
              </a:rPr>
              <a:t>assist in proton therapy</a:t>
            </a:r>
            <a:r>
              <a:rPr lang="en-US" altLang="zh-CN" dirty="0"/>
              <a:t>.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Proton beams usually from a </a:t>
            </a:r>
            <a:r>
              <a:rPr lang="en-US" altLang="zh-CN" dirty="0">
                <a:solidFill>
                  <a:srgbClr val="FF0000"/>
                </a:solidFill>
              </a:rPr>
              <a:t>cyclotron</a:t>
            </a:r>
            <a:r>
              <a:rPr lang="en-US" altLang="zh-CN" dirty="0"/>
              <a:t>.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The projection value of </a:t>
            </a:r>
            <a:r>
              <a:rPr lang="en-US" altLang="zh-CN" dirty="0" err="1"/>
              <a:t>pCT</a:t>
            </a:r>
            <a:r>
              <a:rPr lang="en-US" altLang="zh-CN" dirty="0"/>
              <a:t> is: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D483A3FD-B956-77F1-8C47-6E1FD5FDE9F8}"/>
              </a:ext>
            </a:extLst>
          </p:cNvPr>
          <p:cNvGrpSpPr/>
          <p:nvPr/>
        </p:nvGrpSpPr>
        <p:grpSpPr>
          <a:xfrm>
            <a:off x="410186" y="4507765"/>
            <a:ext cx="3833095" cy="1653435"/>
            <a:chOff x="7813044" y="1100229"/>
            <a:chExt cx="3833095" cy="1653435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33D5C75F-A1E6-234F-CA78-8E5A48F50C84}"/>
                </a:ext>
              </a:extLst>
            </p:cNvPr>
            <p:cNvGrpSpPr/>
            <p:nvPr/>
          </p:nvGrpSpPr>
          <p:grpSpPr>
            <a:xfrm>
              <a:off x="7813044" y="1100229"/>
              <a:ext cx="3833095" cy="1653435"/>
              <a:chOff x="7891397" y="1202501"/>
              <a:chExt cx="3833095" cy="1653435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id="{2022F98E-32E5-DF07-A6E6-8517A18E17B5}"/>
                  </a:ext>
                </a:extLst>
              </p:cNvPr>
              <p:cNvGrpSpPr/>
              <p:nvPr/>
            </p:nvGrpSpPr>
            <p:grpSpPr>
              <a:xfrm>
                <a:off x="7891397" y="1202501"/>
                <a:ext cx="3413343" cy="1653435"/>
                <a:chOff x="7891397" y="1202501"/>
                <a:chExt cx="3413343" cy="1653435"/>
              </a:xfrm>
            </p:grpSpPr>
            <p:grpSp>
              <p:nvGrpSpPr>
                <p:cNvPr id="10" name="组合 9">
                  <a:extLst>
                    <a:ext uri="{FF2B5EF4-FFF2-40B4-BE49-F238E27FC236}">
                      <a16:creationId xmlns:a16="http://schemas.microsoft.com/office/drawing/2014/main" id="{3677A9C9-EE67-8079-3F4A-EDEC098B9995}"/>
                    </a:ext>
                  </a:extLst>
                </p:cNvPr>
                <p:cNvGrpSpPr/>
                <p:nvPr/>
              </p:nvGrpSpPr>
              <p:grpSpPr>
                <a:xfrm>
                  <a:off x="7891397" y="1202501"/>
                  <a:ext cx="2987457" cy="1653435"/>
                  <a:chOff x="8235863" y="1183711"/>
                  <a:chExt cx="2987457" cy="1653435"/>
                </a:xfrm>
              </p:grpSpPr>
              <p:sp>
                <p:nvSpPr>
                  <p:cNvPr id="6" name="椭圆 5">
                    <a:extLst>
                      <a:ext uri="{FF2B5EF4-FFF2-40B4-BE49-F238E27FC236}">
                        <a16:creationId xmlns:a16="http://schemas.microsoft.com/office/drawing/2014/main" id="{A56EDE9E-C275-AB21-9221-28DDA4EC149C}"/>
                      </a:ext>
                    </a:extLst>
                  </p:cNvPr>
                  <p:cNvSpPr/>
                  <p:nvPr/>
                </p:nvSpPr>
                <p:spPr>
                  <a:xfrm>
                    <a:off x="9482202" y="1183711"/>
                    <a:ext cx="1741118" cy="1653435"/>
                  </a:xfrm>
                  <a:prstGeom prst="ellipse">
                    <a:avLst/>
                  </a:pr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8" name="直接箭头连接符 7">
                    <a:extLst>
                      <a:ext uri="{FF2B5EF4-FFF2-40B4-BE49-F238E27FC236}">
                        <a16:creationId xmlns:a16="http://schemas.microsoft.com/office/drawing/2014/main" id="{71688C4A-76CC-C338-F6CF-5A1507D7497A}"/>
                      </a:ext>
                    </a:extLst>
                  </p:cNvPr>
                  <p:cNvCxnSpPr>
                    <a:cxnSpLocks/>
                    <a:endCxn id="6" idx="2"/>
                  </p:cNvCxnSpPr>
                  <p:nvPr/>
                </p:nvCxnSpPr>
                <p:spPr>
                  <a:xfrm>
                    <a:off x="8235863" y="2010428"/>
                    <a:ext cx="1246339" cy="1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" name="矩形 10">
                  <a:extLst>
                    <a:ext uri="{FF2B5EF4-FFF2-40B4-BE49-F238E27FC236}">
                      <a16:creationId xmlns:a16="http://schemas.microsoft.com/office/drawing/2014/main" id="{47E5E6C1-88B1-AB7C-B663-3E7E4D51AFDD}"/>
                    </a:ext>
                  </a:extLst>
                </p:cNvPr>
                <p:cNvSpPr/>
                <p:nvPr/>
              </p:nvSpPr>
              <p:spPr>
                <a:xfrm>
                  <a:off x="11123112" y="1816276"/>
                  <a:ext cx="181628" cy="369332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C7C60A5C-0C44-5BCF-04C1-7CDF95C34FE5}"/>
                  </a:ext>
                </a:extLst>
              </p:cNvPr>
              <p:cNvSpPr txBox="1"/>
              <p:nvPr/>
            </p:nvSpPr>
            <p:spPr>
              <a:xfrm>
                <a:off x="7897411" y="1712402"/>
                <a:ext cx="12529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/>
                  <a:t>Proton beam</a:t>
                </a:r>
                <a:endParaRPr lang="zh-CN" altLang="en-US" sz="1400" dirty="0"/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7D0F35ED-2B8A-E445-79A9-3B1B72432F7F}"/>
                  </a:ext>
                </a:extLst>
              </p:cNvPr>
              <p:cNvSpPr txBox="1"/>
              <p:nvPr/>
            </p:nvSpPr>
            <p:spPr>
              <a:xfrm>
                <a:off x="10884988" y="1354611"/>
                <a:ext cx="8395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err="1"/>
                  <a:t>HPGe</a:t>
                </a:r>
                <a:r>
                  <a:rPr lang="en-US" altLang="zh-CN" sz="1400" dirty="0"/>
                  <a:t> detector</a:t>
                </a:r>
                <a:endParaRPr lang="zh-CN" altLang="en-US" sz="1400" dirty="0"/>
              </a:p>
            </p:txBody>
          </p:sp>
        </p:grp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BA3ED07E-B8A3-DAD0-A68F-8C8F39A63A35}"/>
                </a:ext>
              </a:extLst>
            </p:cNvPr>
            <p:cNvSpPr txBox="1"/>
            <p:nvPr/>
          </p:nvSpPr>
          <p:spPr>
            <a:xfrm>
              <a:off x="9512686" y="1744781"/>
              <a:ext cx="834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Sample</a:t>
              </a:r>
              <a:endParaRPr lang="zh-CN" altLang="en-US" sz="1400" dirty="0"/>
            </a:p>
          </p:txBody>
        </p:sp>
      </p:grpSp>
      <p:sp>
        <p:nvSpPr>
          <p:cNvPr id="114" name="文本框 113">
            <a:extLst>
              <a:ext uri="{FF2B5EF4-FFF2-40B4-BE49-F238E27FC236}">
                <a16:creationId xmlns:a16="http://schemas.microsoft.com/office/drawing/2014/main" id="{D42B51EA-D588-B69F-9BA7-2DBD4897DA6D}"/>
              </a:ext>
            </a:extLst>
          </p:cNvPr>
          <p:cNvSpPr txBox="1"/>
          <p:nvPr/>
        </p:nvSpPr>
        <p:spPr>
          <a:xfrm>
            <a:off x="0" y="6396335"/>
            <a:ext cx="3676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hlinkClick r:id="rId2"/>
              </a:rPr>
              <a:t>https://doi.org/10.1088/0031-9155/26/6/001</a:t>
            </a:r>
            <a:endParaRPr lang="en-US" altLang="zh-CN" sz="1200" dirty="0"/>
          </a:p>
          <a:p>
            <a:r>
              <a:rPr lang="en-US" altLang="zh-CN" sz="1200" dirty="0">
                <a:hlinkClick r:id="rId3"/>
              </a:rPr>
              <a:t>https://doi.org/10.1016/j.ejmp.2018.10.020</a:t>
            </a:r>
            <a:endParaRPr lang="en-US" altLang="zh-CN" sz="1200" dirty="0"/>
          </a:p>
        </p:txBody>
      </p:sp>
      <p:grpSp>
        <p:nvGrpSpPr>
          <p:cNvPr id="117" name="组合 116">
            <a:extLst>
              <a:ext uri="{FF2B5EF4-FFF2-40B4-BE49-F238E27FC236}">
                <a16:creationId xmlns:a16="http://schemas.microsoft.com/office/drawing/2014/main" id="{653F1BA9-469E-3112-9DE1-969095816C9B}"/>
              </a:ext>
            </a:extLst>
          </p:cNvPr>
          <p:cNvGrpSpPr/>
          <p:nvPr/>
        </p:nvGrpSpPr>
        <p:grpSpPr>
          <a:xfrm>
            <a:off x="6132595" y="3716070"/>
            <a:ext cx="5600654" cy="2445130"/>
            <a:chOff x="6463777" y="4141404"/>
            <a:chExt cx="5600654" cy="2445130"/>
          </a:xfrm>
        </p:grpSpPr>
        <p:sp>
          <p:nvSpPr>
            <p:cNvPr id="109" name="椭圆 108">
              <a:extLst>
                <a:ext uri="{FF2B5EF4-FFF2-40B4-BE49-F238E27FC236}">
                  <a16:creationId xmlns:a16="http://schemas.microsoft.com/office/drawing/2014/main" id="{F1DB0CB3-634F-3C8C-785D-1F5D6A998A62}"/>
                </a:ext>
              </a:extLst>
            </p:cNvPr>
            <p:cNvSpPr/>
            <p:nvPr/>
          </p:nvSpPr>
          <p:spPr>
            <a:xfrm>
              <a:off x="10051215" y="5376588"/>
              <a:ext cx="133575" cy="16657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椭圆 1">
              <a:extLst>
                <a:ext uri="{FF2B5EF4-FFF2-40B4-BE49-F238E27FC236}">
                  <a16:creationId xmlns:a16="http://schemas.microsoft.com/office/drawing/2014/main" id="{01C44167-FB2B-57C1-82ED-4114F8993FE3}"/>
                </a:ext>
              </a:extLst>
            </p:cNvPr>
            <p:cNvSpPr/>
            <p:nvPr/>
          </p:nvSpPr>
          <p:spPr>
            <a:xfrm>
              <a:off x="8448825" y="5620606"/>
              <a:ext cx="133575" cy="16657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6EAB80C8-DCB9-BEC3-A842-35D8BD4D9D3B}"/>
                </a:ext>
              </a:extLst>
            </p:cNvPr>
            <p:cNvGrpSpPr/>
            <p:nvPr/>
          </p:nvGrpSpPr>
          <p:grpSpPr>
            <a:xfrm>
              <a:off x="6463777" y="4141404"/>
              <a:ext cx="5600654" cy="2445130"/>
              <a:chOff x="6492500" y="4108626"/>
              <a:chExt cx="5783314" cy="2445130"/>
            </a:xfrm>
          </p:grpSpPr>
          <p:grpSp>
            <p:nvGrpSpPr>
              <p:cNvPr id="4" name="组合 3">
                <a:extLst>
                  <a:ext uri="{FF2B5EF4-FFF2-40B4-BE49-F238E27FC236}">
                    <a16:creationId xmlns:a16="http://schemas.microsoft.com/office/drawing/2014/main" id="{F2E4DA27-912F-DB1E-F493-6B58B161CAD2}"/>
                  </a:ext>
                </a:extLst>
              </p:cNvPr>
              <p:cNvGrpSpPr/>
              <p:nvPr/>
            </p:nvGrpSpPr>
            <p:grpSpPr>
              <a:xfrm>
                <a:off x="6492500" y="4108626"/>
                <a:ext cx="5783314" cy="2445130"/>
                <a:chOff x="6291830" y="2833760"/>
                <a:chExt cx="5783314" cy="244513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:a16="http://schemas.microsoft.com/office/drawing/2014/main" id="{1A810D0B-C334-BD38-526E-6B22D5D1AB60}"/>
                    </a:ext>
                  </a:extLst>
                </p:cNvPr>
                <p:cNvGrpSpPr/>
                <p:nvPr/>
              </p:nvGrpSpPr>
              <p:grpSpPr>
                <a:xfrm>
                  <a:off x="7549937" y="2833760"/>
                  <a:ext cx="4525207" cy="2445130"/>
                  <a:chOff x="7549937" y="2833760"/>
                  <a:chExt cx="4525207" cy="2445130"/>
                </a:xfrm>
              </p:grpSpPr>
              <p:sp>
                <p:nvSpPr>
                  <p:cNvPr id="22" name="文本框 21">
                    <a:extLst>
                      <a:ext uri="{FF2B5EF4-FFF2-40B4-BE49-F238E27FC236}">
                        <a16:creationId xmlns:a16="http://schemas.microsoft.com/office/drawing/2014/main" id="{D8333B4C-C0DE-F807-BF53-54F52AA5013E}"/>
                      </a:ext>
                    </a:extLst>
                  </p:cNvPr>
                  <p:cNvSpPr txBox="1"/>
                  <p:nvPr/>
                </p:nvSpPr>
                <p:spPr>
                  <a:xfrm>
                    <a:off x="8856340" y="4295794"/>
                    <a:ext cx="720247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dirty="0"/>
                      <a:t>Sample</a:t>
                    </a:r>
                    <a:endParaRPr lang="zh-CN" altLang="en-US" sz="1200" dirty="0"/>
                  </a:p>
                </p:txBody>
              </p:sp>
              <p:grpSp>
                <p:nvGrpSpPr>
                  <p:cNvPr id="23" name="组合 22">
                    <a:extLst>
                      <a:ext uri="{FF2B5EF4-FFF2-40B4-BE49-F238E27FC236}">
                        <a16:creationId xmlns:a16="http://schemas.microsoft.com/office/drawing/2014/main" id="{AF06406A-386F-560A-F0EB-32A5903EAB4E}"/>
                      </a:ext>
                    </a:extLst>
                  </p:cNvPr>
                  <p:cNvGrpSpPr/>
                  <p:nvPr/>
                </p:nvGrpSpPr>
                <p:grpSpPr>
                  <a:xfrm>
                    <a:off x="7549937" y="2833760"/>
                    <a:ext cx="4525207" cy="2445130"/>
                    <a:chOff x="7557580" y="2925448"/>
                    <a:chExt cx="4525207" cy="2445130"/>
                  </a:xfrm>
                </p:grpSpPr>
                <p:sp>
                  <p:nvSpPr>
                    <p:cNvPr id="24" name="矩形 23">
                      <a:extLst>
                        <a:ext uri="{FF2B5EF4-FFF2-40B4-BE49-F238E27FC236}">
                          <a16:creationId xmlns:a16="http://schemas.microsoft.com/office/drawing/2014/main" id="{3A055B2B-0D43-ECB8-84C8-1A8C7CD89F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19753" y="4136638"/>
                      <a:ext cx="72000" cy="670384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" name="矩形 24">
                      <a:extLst>
                        <a:ext uri="{FF2B5EF4-FFF2-40B4-BE49-F238E27FC236}">
                          <a16:creationId xmlns:a16="http://schemas.microsoft.com/office/drawing/2014/main" id="{1302DA76-7123-5326-9773-20C530F65C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806926" y="4136638"/>
                      <a:ext cx="119506" cy="670384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grpSp>
                  <p:nvGrpSpPr>
                    <p:cNvPr id="26" name="组合 25">
                      <a:extLst>
                        <a:ext uri="{FF2B5EF4-FFF2-40B4-BE49-F238E27FC236}">
                          <a16:creationId xmlns:a16="http://schemas.microsoft.com/office/drawing/2014/main" id="{7E3AB52F-1F3D-3630-A818-D8ECFB4C824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57580" y="2925448"/>
                      <a:ext cx="4525207" cy="2445130"/>
                      <a:chOff x="7557580" y="2925448"/>
                      <a:chExt cx="4525207" cy="2445130"/>
                    </a:xfrm>
                  </p:grpSpPr>
                  <p:grpSp>
                    <p:nvGrpSpPr>
                      <p:cNvPr id="27" name="组合 26">
                        <a:extLst>
                          <a:ext uri="{FF2B5EF4-FFF2-40B4-BE49-F238E27FC236}">
                            <a16:creationId xmlns:a16="http://schemas.microsoft.com/office/drawing/2014/main" id="{CD49BE97-765A-EA4E-0274-BA5AAB12727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557580" y="2925448"/>
                        <a:ext cx="4235493" cy="2445130"/>
                        <a:chOff x="7557580" y="2925448"/>
                        <a:chExt cx="4235493" cy="2445130"/>
                      </a:xfrm>
                    </p:grpSpPr>
                    <p:grpSp>
                      <p:nvGrpSpPr>
                        <p:cNvPr id="31" name="组合 30">
                          <a:extLst>
                            <a:ext uri="{FF2B5EF4-FFF2-40B4-BE49-F238E27FC236}">
                              <a16:creationId xmlns:a16="http://schemas.microsoft.com/office/drawing/2014/main" id="{F34CF242-0B4F-25FF-6ABE-EAEEA460870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7557580" y="3717143"/>
                          <a:ext cx="4235493" cy="1653435"/>
                          <a:chOff x="7743593" y="3723406"/>
                          <a:chExt cx="4235493" cy="1653435"/>
                        </a:xfrm>
                      </p:grpSpPr>
                      <p:sp>
                        <p:nvSpPr>
                          <p:cNvPr id="37" name="椭圆 36">
                            <a:extLst>
                              <a:ext uri="{FF2B5EF4-FFF2-40B4-BE49-F238E27FC236}">
                                <a16:creationId xmlns:a16="http://schemas.microsoft.com/office/drawing/2014/main" id="{85668128-6F45-D323-4C9B-8E4EA93B06B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585138" y="3723406"/>
                            <a:ext cx="1741118" cy="1653435"/>
                          </a:xfrm>
                          <a:prstGeom prst="ellipse">
                            <a:avLst/>
                          </a:prstGeom>
                          <a:noFill/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zh-CN" altLang="en-US"/>
                          </a:p>
                        </p:txBody>
                      </p:sp>
                      <p:grpSp>
                        <p:nvGrpSpPr>
                          <p:cNvPr id="38" name="组合 37">
                            <a:extLst>
                              <a:ext uri="{FF2B5EF4-FFF2-40B4-BE49-F238E27FC236}">
                                <a16:creationId xmlns:a16="http://schemas.microsoft.com/office/drawing/2014/main" id="{0890C45D-05B6-D098-FE4E-11A7A0A43C76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8137002" y="4172885"/>
                            <a:ext cx="183312" cy="694894"/>
                            <a:chOff x="8132855" y="4232049"/>
                            <a:chExt cx="183312" cy="694894"/>
                          </a:xfrm>
                        </p:grpSpPr>
                        <p:sp>
                          <p:nvSpPr>
                            <p:cNvPr id="107" name="矩形 106">
                              <a:extLst>
                                <a:ext uri="{FF2B5EF4-FFF2-40B4-BE49-F238E27FC236}">
                                  <a16:creationId xmlns:a16="http://schemas.microsoft.com/office/drawing/2014/main" id="{F7494FD5-3535-72BB-5BFA-D9C0382DB40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8244167" y="4481644"/>
                              <a:ext cx="72000" cy="180000"/>
                            </a:xfrm>
                            <a:prstGeom prst="rect">
                              <a:avLst/>
                            </a:prstGeom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zh-CN" altLang="en-US"/>
                            </a:p>
                          </p:txBody>
                        </p:sp>
                        <p:grpSp>
                          <p:nvGrpSpPr>
                            <p:cNvPr id="110" name="组合 109">
                              <a:extLst>
                                <a:ext uri="{FF2B5EF4-FFF2-40B4-BE49-F238E27FC236}">
                                  <a16:creationId xmlns:a16="http://schemas.microsoft.com/office/drawing/2014/main" id="{ACDA983B-5AE4-1C12-D628-938907E81562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8132855" y="4232049"/>
                              <a:ext cx="182011" cy="694894"/>
                              <a:chOff x="8132855" y="4232049"/>
                              <a:chExt cx="182011" cy="694894"/>
                            </a:xfrm>
                          </p:grpSpPr>
                          <p:sp>
                            <p:nvSpPr>
                              <p:cNvPr id="111" name="矩形 110">
                                <a:extLst>
                                  <a:ext uri="{FF2B5EF4-FFF2-40B4-BE49-F238E27FC236}">
                                    <a16:creationId xmlns:a16="http://schemas.microsoft.com/office/drawing/2014/main" id="{FF36BDAD-ED65-BEFF-BA40-0A8F7B6D4CCB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8132855" y="4232049"/>
                                <a:ext cx="97692" cy="694894"/>
                              </a:xfrm>
                              <a:prstGeom prst="rect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zh-CN" altLang="en-US"/>
                              </a:p>
                            </p:txBody>
                          </p:sp>
                          <p:sp>
                            <p:nvSpPr>
                              <p:cNvPr id="112" name="矩形 111">
                                <a:extLst>
                                  <a:ext uri="{FF2B5EF4-FFF2-40B4-BE49-F238E27FC236}">
                                    <a16:creationId xmlns:a16="http://schemas.microsoft.com/office/drawing/2014/main" id="{B505F65E-C88E-6FA5-ED63-D5A085AD5E3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8242866" y="4266824"/>
                                <a:ext cx="72000" cy="180000"/>
                              </a:xfrm>
                              <a:prstGeom prst="rect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zh-CN" altLang="en-US"/>
                              </a:p>
                            </p:txBody>
                          </p:sp>
                          <p:sp>
                            <p:nvSpPr>
                              <p:cNvPr id="116" name="矩形 115">
                                <a:extLst>
                                  <a:ext uri="{FF2B5EF4-FFF2-40B4-BE49-F238E27FC236}">
                                    <a16:creationId xmlns:a16="http://schemas.microsoft.com/office/drawing/2014/main" id="{58F7AA21-D220-B903-CAF0-E5DABEC4BF3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8238941" y="4687658"/>
                                <a:ext cx="72000" cy="180000"/>
                              </a:xfrm>
                              <a:prstGeom prst="rect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zh-CN" altLang="en-US"/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39" name="组合 38">
                            <a:extLst>
                              <a:ext uri="{FF2B5EF4-FFF2-40B4-BE49-F238E27FC236}">
                                <a16:creationId xmlns:a16="http://schemas.microsoft.com/office/drawing/2014/main" id="{8A770C77-6102-6476-A0E3-666262A29FA5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743593" y="4168972"/>
                            <a:ext cx="183312" cy="694894"/>
                            <a:chOff x="8132855" y="4232049"/>
                            <a:chExt cx="183312" cy="694894"/>
                          </a:xfrm>
                        </p:grpSpPr>
                        <p:sp>
                          <p:nvSpPr>
                            <p:cNvPr id="93" name="矩形 92">
                              <a:extLst>
                                <a:ext uri="{FF2B5EF4-FFF2-40B4-BE49-F238E27FC236}">
                                  <a16:creationId xmlns:a16="http://schemas.microsoft.com/office/drawing/2014/main" id="{1A6EA455-4669-9A4E-EE08-353A820C41D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8244167" y="4481644"/>
                              <a:ext cx="72000" cy="180000"/>
                            </a:xfrm>
                            <a:prstGeom prst="rect">
                              <a:avLst/>
                            </a:prstGeom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zh-CN" altLang="en-US"/>
                            </a:p>
                          </p:txBody>
                        </p:sp>
                        <p:grpSp>
                          <p:nvGrpSpPr>
                            <p:cNvPr id="94" name="组合 93">
                              <a:extLst>
                                <a:ext uri="{FF2B5EF4-FFF2-40B4-BE49-F238E27FC236}">
                                  <a16:creationId xmlns:a16="http://schemas.microsoft.com/office/drawing/2014/main" id="{9A3EF554-05EE-EB45-6A47-38E90DE49D7B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8132855" y="4232049"/>
                              <a:ext cx="182011" cy="694894"/>
                              <a:chOff x="8132855" y="4232049"/>
                              <a:chExt cx="182011" cy="694894"/>
                            </a:xfrm>
                          </p:grpSpPr>
                          <p:sp>
                            <p:nvSpPr>
                              <p:cNvPr id="97" name="矩形 96">
                                <a:extLst>
                                  <a:ext uri="{FF2B5EF4-FFF2-40B4-BE49-F238E27FC236}">
                                    <a16:creationId xmlns:a16="http://schemas.microsoft.com/office/drawing/2014/main" id="{7B3CAD80-3389-CC77-6333-150946DACC3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8132855" y="4232049"/>
                                <a:ext cx="97692" cy="694894"/>
                              </a:xfrm>
                              <a:prstGeom prst="rect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zh-CN" altLang="en-US"/>
                              </a:p>
                            </p:txBody>
                          </p:sp>
                          <p:sp>
                            <p:nvSpPr>
                              <p:cNvPr id="98" name="矩形 97">
                                <a:extLst>
                                  <a:ext uri="{FF2B5EF4-FFF2-40B4-BE49-F238E27FC236}">
                                    <a16:creationId xmlns:a16="http://schemas.microsoft.com/office/drawing/2014/main" id="{2D47E6A9-9BD0-2D02-A3F4-42BDBC4F8C3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8242866" y="4266824"/>
                                <a:ext cx="72000" cy="180000"/>
                              </a:xfrm>
                              <a:prstGeom prst="rect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zh-CN" altLang="en-US"/>
                              </a:p>
                            </p:txBody>
                          </p:sp>
                          <p:sp>
                            <p:nvSpPr>
                              <p:cNvPr id="99" name="矩形 98">
                                <a:extLst>
                                  <a:ext uri="{FF2B5EF4-FFF2-40B4-BE49-F238E27FC236}">
                                    <a16:creationId xmlns:a16="http://schemas.microsoft.com/office/drawing/2014/main" id="{15365F87-19E4-54AF-7DE1-0ABB44A529F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8238941" y="4687658"/>
                                <a:ext cx="72000" cy="180000"/>
                              </a:xfrm>
                              <a:prstGeom prst="rect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zh-CN" altLang="en-US"/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40" name="组合 39">
                            <a:extLst>
                              <a:ext uri="{FF2B5EF4-FFF2-40B4-BE49-F238E27FC236}">
                                <a16:creationId xmlns:a16="http://schemas.microsoft.com/office/drawing/2014/main" id="{DD747AC8-4A02-50DA-F8F9-CDE468B47BBC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495904" y="4134197"/>
                            <a:ext cx="183312" cy="694894"/>
                            <a:chOff x="8132855" y="4232049"/>
                            <a:chExt cx="183312" cy="694894"/>
                          </a:xfrm>
                        </p:grpSpPr>
                        <p:sp>
                          <p:nvSpPr>
                            <p:cNvPr id="86" name="矩形 85">
                              <a:extLst>
                                <a:ext uri="{FF2B5EF4-FFF2-40B4-BE49-F238E27FC236}">
                                  <a16:creationId xmlns:a16="http://schemas.microsoft.com/office/drawing/2014/main" id="{F7FC4D05-0099-4EAB-F9DA-A18C37D1D2B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8244167" y="4481644"/>
                              <a:ext cx="72000" cy="180000"/>
                            </a:xfrm>
                            <a:prstGeom prst="rect">
                              <a:avLst/>
                            </a:prstGeom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zh-CN" altLang="en-US"/>
                            </a:p>
                          </p:txBody>
                        </p:sp>
                        <p:grpSp>
                          <p:nvGrpSpPr>
                            <p:cNvPr id="89" name="组合 88">
                              <a:extLst>
                                <a:ext uri="{FF2B5EF4-FFF2-40B4-BE49-F238E27FC236}">
                                  <a16:creationId xmlns:a16="http://schemas.microsoft.com/office/drawing/2014/main" id="{6B275004-3656-1D1F-1ED1-3D9977EEF865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8132855" y="4232049"/>
                              <a:ext cx="182011" cy="694894"/>
                              <a:chOff x="8132855" y="4232049"/>
                              <a:chExt cx="182011" cy="694894"/>
                            </a:xfrm>
                          </p:grpSpPr>
                          <p:sp>
                            <p:nvSpPr>
                              <p:cNvPr id="90" name="矩形 89">
                                <a:extLst>
                                  <a:ext uri="{FF2B5EF4-FFF2-40B4-BE49-F238E27FC236}">
                                    <a16:creationId xmlns:a16="http://schemas.microsoft.com/office/drawing/2014/main" id="{636A419A-7D25-8CC9-8D54-CE3A7BCF2B4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8132855" y="4232049"/>
                                <a:ext cx="97692" cy="694894"/>
                              </a:xfrm>
                              <a:prstGeom prst="rect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zh-CN" altLang="en-US"/>
                              </a:p>
                            </p:txBody>
                          </p:sp>
                          <p:sp>
                            <p:nvSpPr>
                              <p:cNvPr id="91" name="矩形 90">
                                <a:extLst>
                                  <a:ext uri="{FF2B5EF4-FFF2-40B4-BE49-F238E27FC236}">
                                    <a16:creationId xmlns:a16="http://schemas.microsoft.com/office/drawing/2014/main" id="{7CCDB68B-9FE1-382F-6C3C-2346FE7A8C2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8242866" y="4266824"/>
                                <a:ext cx="72000" cy="180000"/>
                              </a:xfrm>
                              <a:prstGeom prst="rect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zh-CN" altLang="en-US"/>
                              </a:p>
                            </p:txBody>
                          </p:sp>
                          <p:sp>
                            <p:nvSpPr>
                              <p:cNvPr id="92" name="矩形 91">
                                <a:extLst>
                                  <a:ext uri="{FF2B5EF4-FFF2-40B4-BE49-F238E27FC236}">
                                    <a16:creationId xmlns:a16="http://schemas.microsoft.com/office/drawing/2014/main" id="{50DC3728-1003-3413-F8EB-CE3839272DC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8238941" y="4687658"/>
                                <a:ext cx="72000" cy="180000"/>
                              </a:xfrm>
                              <a:prstGeom prst="rect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zh-CN" altLang="en-US"/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41" name="组合 40">
                            <a:extLst>
                              <a:ext uri="{FF2B5EF4-FFF2-40B4-BE49-F238E27FC236}">
                                <a16:creationId xmlns:a16="http://schemas.microsoft.com/office/drawing/2014/main" id="{E63868D6-3E2C-547B-FF47-646EAAB3776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842059" y="4134197"/>
                            <a:ext cx="183312" cy="694894"/>
                            <a:chOff x="8132855" y="4232049"/>
                            <a:chExt cx="183312" cy="694894"/>
                          </a:xfrm>
                        </p:grpSpPr>
                        <p:sp>
                          <p:nvSpPr>
                            <p:cNvPr id="77" name="矩形 76">
                              <a:extLst>
                                <a:ext uri="{FF2B5EF4-FFF2-40B4-BE49-F238E27FC236}">
                                  <a16:creationId xmlns:a16="http://schemas.microsoft.com/office/drawing/2014/main" id="{3C40B5AA-2A86-12A9-EEC0-CE7241BF005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8244167" y="4481644"/>
                              <a:ext cx="72000" cy="180000"/>
                            </a:xfrm>
                            <a:prstGeom prst="rect">
                              <a:avLst/>
                            </a:prstGeom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zh-CN" altLang="en-US"/>
                            </a:p>
                          </p:txBody>
                        </p:sp>
                        <p:grpSp>
                          <p:nvGrpSpPr>
                            <p:cNvPr id="79" name="组合 78">
                              <a:extLst>
                                <a:ext uri="{FF2B5EF4-FFF2-40B4-BE49-F238E27FC236}">
                                  <a16:creationId xmlns:a16="http://schemas.microsoft.com/office/drawing/2014/main" id="{E2A136ED-D871-B1EE-8E42-0AC9654276B6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8132855" y="4232049"/>
                              <a:ext cx="182011" cy="694894"/>
                              <a:chOff x="8132855" y="4232049"/>
                              <a:chExt cx="182011" cy="694894"/>
                            </a:xfrm>
                          </p:grpSpPr>
                          <p:sp>
                            <p:nvSpPr>
                              <p:cNvPr id="80" name="矩形 79">
                                <a:extLst>
                                  <a:ext uri="{FF2B5EF4-FFF2-40B4-BE49-F238E27FC236}">
                                    <a16:creationId xmlns:a16="http://schemas.microsoft.com/office/drawing/2014/main" id="{4D617D90-DB8D-CE1D-793B-4A5838EC8A6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8132855" y="4232049"/>
                                <a:ext cx="97692" cy="694894"/>
                              </a:xfrm>
                              <a:prstGeom prst="rect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zh-CN" altLang="en-US"/>
                              </a:p>
                            </p:txBody>
                          </p:sp>
                          <p:sp>
                            <p:nvSpPr>
                              <p:cNvPr id="82" name="矩形 81">
                                <a:extLst>
                                  <a:ext uri="{FF2B5EF4-FFF2-40B4-BE49-F238E27FC236}">
                                    <a16:creationId xmlns:a16="http://schemas.microsoft.com/office/drawing/2014/main" id="{21AD164A-12C0-7E2D-3738-C1B67FA8FAA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8242866" y="4266824"/>
                                <a:ext cx="72000" cy="180000"/>
                              </a:xfrm>
                              <a:prstGeom prst="rect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zh-CN" altLang="en-US"/>
                              </a:p>
                            </p:txBody>
                          </p:sp>
                          <p:sp>
                            <p:nvSpPr>
                              <p:cNvPr id="85" name="矩形 84">
                                <a:extLst>
                                  <a:ext uri="{FF2B5EF4-FFF2-40B4-BE49-F238E27FC236}">
                                    <a16:creationId xmlns:a16="http://schemas.microsoft.com/office/drawing/2014/main" id="{DD1B349F-277C-2FFA-F964-C982518B2AC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8238941" y="4687658"/>
                                <a:ext cx="72000" cy="180000"/>
                              </a:xfrm>
                              <a:prstGeom prst="rect">
                                <a:avLst/>
                              </a:prstGeom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zh-CN" altLang="en-US"/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45" name="矩形 44">
                            <a:extLst>
                              <a:ext uri="{FF2B5EF4-FFF2-40B4-BE49-F238E27FC236}">
                                <a16:creationId xmlns:a16="http://schemas.microsoft.com/office/drawing/2014/main" id="{655F4217-F3AF-B239-E52A-120690E6DE2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1223321" y="4134197"/>
                            <a:ext cx="72000" cy="670384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zh-CN" altLang="en-US"/>
                          </a:p>
                        </p:txBody>
                      </p:sp>
                      <p:sp>
                        <p:nvSpPr>
                          <p:cNvPr id="46" name="矩形 45">
                            <a:extLst>
                              <a:ext uri="{FF2B5EF4-FFF2-40B4-BE49-F238E27FC236}">
                                <a16:creationId xmlns:a16="http://schemas.microsoft.com/office/drawing/2014/main" id="{9DC15BA8-75FC-2686-DE20-36BA49AB41D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1310494" y="4134197"/>
                            <a:ext cx="119506" cy="670384"/>
                          </a:xfrm>
                          <a:prstGeom prst="rect">
                            <a:avLst/>
                          </a:prstGeom>
                          <a:solidFill>
                            <a:srgbClr val="FFFF00"/>
                          </a:solidFill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zh-CN" altLang="en-US"/>
                          </a:p>
                        </p:txBody>
                      </p:sp>
                      <p:sp>
                        <p:nvSpPr>
                          <p:cNvPr id="47" name="矩形 46">
                            <a:extLst>
                              <a:ext uri="{FF2B5EF4-FFF2-40B4-BE49-F238E27FC236}">
                                <a16:creationId xmlns:a16="http://schemas.microsoft.com/office/drawing/2014/main" id="{4D514A20-CAC3-1B85-B7CA-863DD36D4BB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1431965" y="4134197"/>
                            <a:ext cx="72000" cy="670384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zh-CN" altLang="en-US"/>
                          </a:p>
                        </p:txBody>
                      </p:sp>
                      <p:sp>
                        <p:nvSpPr>
                          <p:cNvPr id="48" name="矩形 47">
                            <a:extLst>
                              <a:ext uri="{FF2B5EF4-FFF2-40B4-BE49-F238E27FC236}">
                                <a16:creationId xmlns:a16="http://schemas.microsoft.com/office/drawing/2014/main" id="{ACC58710-EB86-3867-5C62-0B5E1DDDA46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1519138" y="4134197"/>
                            <a:ext cx="119506" cy="670384"/>
                          </a:xfrm>
                          <a:prstGeom prst="rect">
                            <a:avLst/>
                          </a:prstGeom>
                          <a:solidFill>
                            <a:srgbClr val="FFFF00"/>
                          </a:solidFill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zh-CN" altLang="en-US"/>
                          </a:p>
                        </p:txBody>
                      </p:sp>
                      <p:sp>
                        <p:nvSpPr>
                          <p:cNvPr id="76" name="文本框 75">
                            <a:extLst>
                              <a:ext uri="{FF2B5EF4-FFF2-40B4-BE49-F238E27FC236}">
                                <a16:creationId xmlns:a16="http://schemas.microsoft.com/office/drawing/2014/main" id="{EC7A13C7-FB8A-456F-4729-51431142248E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1592744" y="4255249"/>
                            <a:ext cx="386342" cy="36933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altLang="zh-CN" dirty="0"/>
                              <a:t>···</a:t>
                            </a:r>
                            <a:endParaRPr lang="zh-CN" altLang="en-US" dirty="0"/>
                          </a:p>
                        </p:txBody>
                      </p:sp>
                    </p:grpSp>
                    <p:sp>
                      <p:nvSpPr>
                        <p:cNvPr id="32" name="文本框 31">
                          <a:extLst>
                            <a:ext uri="{FF2B5EF4-FFF2-40B4-BE49-F238E27FC236}">
                              <a16:creationId xmlns:a16="http://schemas.microsoft.com/office/drawing/2014/main" id="{DABE61FB-6124-122C-4C8B-BE4F33AA98DF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8863983" y="2925448"/>
                          <a:ext cx="1136365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r>
                            <a:rPr lang="en-US" altLang="zh-CN" sz="1400" dirty="0">
                              <a:solidFill>
                                <a:srgbClr val="FF0000"/>
                              </a:solidFill>
                            </a:rPr>
                            <a:t>Silicon strip detectors</a:t>
                          </a:r>
                          <a:endParaRPr lang="zh-CN" altLang="en-US" sz="1400" dirty="0"/>
                        </a:p>
                      </p:txBody>
                    </p:sp>
                    <p:cxnSp>
                      <p:nvCxnSpPr>
                        <p:cNvPr id="33" name="直接箭头连接符 32">
                          <a:extLst>
                            <a:ext uri="{FF2B5EF4-FFF2-40B4-BE49-F238E27FC236}">
                              <a16:creationId xmlns:a16="http://schemas.microsoft.com/office/drawing/2014/main" id="{B28E3E3A-306A-0888-2329-9F10673C62D3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7699666" y="3325660"/>
                          <a:ext cx="1136365" cy="782966"/>
                        </a:xfrm>
                        <a:prstGeom prst="straightConnector1">
                          <a:avLst/>
                        </a:prstGeom>
                        <a:ln>
                          <a:solidFill>
                            <a:srgbClr val="00B050"/>
                          </a:solidFill>
                          <a:tailEnd type="triangle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4" name="直接箭头连接符 33">
                          <a:extLst>
                            <a:ext uri="{FF2B5EF4-FFF2-40B4-BE49-F238E27FC236}">
                              <a16:creationId xmlns:a16="http://schemas.microsoft.com/office/drawing/2014/main" id="{DA86E38F-F6B9-06BA-DA91-40A1F788A902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8156166" y="3429000"/>
                          <a:ext cx="895623" cy="656801"/>
                        </a:xfrm>
                        <a:prstGeom prst="straightConnector1">
                          <a:avLst/>
                        </a:prstGeom>
                        <a:ln>
                          <a:solidFill>
                            <a:srgbClr val="00B050"/>
                          </a:solidFill>
                          <a:tailEnd type="triangle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5" name="直接箭头连接符 34">
                          <a:extLst>
                            <a:ext uri="{FF2B5EF4-FFF2-40B4-BE49-F238E27FC236}">
                              <a16:creationId xmlns:a16="http://schemas.microsoft.com/office/drawing/2014/main" id="{A1DB366B-0E0E-1C0B-3297-0FDFDC24110B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9812541" y="3482048"/>
                          <a:ext cx="497350" cy="566189"/>
                        </a:xfrm>
                        <a:prstGeom prst="straightConnector1">
                          <a:avLst/>
                        </a:prstGeom>
                        <a:ln>
                          <a:solidFill>
                            <a:srgbClr val="00B050"/>
                          </a:solidFill>
                          <a:tailEnd type="triangle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" name="直接箭头连接符 35">
                          <a:extLst>
                            <a:ext uri="{FF2B5EF4-FFF2-40B4-BE49-F238E27FC236}">
                              <a16:creationId xmlns:a16="http://schemas.microsoft.com/office/drawing/2014/main" id="{0DBA1121-C7DD-E319-7AD4-BA2DB9C50794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9995171" y="3245538"/>
                          <a:ext cx="731295" cy="840263"/>
                        </a:xfrm>
                        <a:prstGeom prst="straightConnector1">
                          <a:avLst/>
                        </a:prstGeom>
                        <a:ln>
                          <a:solidFill>
                            <a:srgbClr val="00B050"/>
                          </a:solidFill>
                          <a:tailEnd type="triangle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30" name="文本框 29">
                        <a:extLst>
                          <a:ext uri="{FF2B5EF4-FFF2-40B4-BE49-F238E27FC236}">
                            <a16:creationId xmlns:a16="http://schemas.microsoft.com/office/drawing/2014/main" id="{C8839096-A5E5-D367-807A-EA1996DEC61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0974929" y="3523851"/>
                        <a:ext cx="1107858" cy="58477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 sz="1600" dirty="0"/>
                          <a:t>Range telescope</a:t>
                        </a:r>
                        <a:endParaRPr lang="zh-CN" altLang="en-US" sz="1600" dirty="0"/>
                      </a:p>
                    </p:txBody>
                  </p:sp>
                </p:grpSp>
              </p:grpSp>
            </p:grpSp>
            <p:grpSp>
              <p:nvGrpSpPr>
                <p:cNvPr id="19" name="组合 18">
                  <a:extLst>
                    <a:ext uri="{FF2B5EF4-FFF2-40B4-BE49-F238E27FC236}">
                      <a16:creationId xmlns:a16="http://schemas.microsoft.com/office/drawing/2014/main" id="{E86ADCDD-1431-2E2F-D0A6-B74EC6EEC4B0}"/>
                    </a:ext>
                  </a:extLst>
                </p:cNvPr>
                <p:cNvGrpSpPr/>
                <p:nvPr/>
              </p:nvGrpSpPr>
              <p:grpSpPr>
                <a:xfrm>
                  <a:off x="6291830" y="4110691"/>
                  <a:ext cx="1248415" cy="335935"/>
                  <a:chOff x="5913270" y="4051769"/>
                  <a:chExt cx="2136914" cy="335935"/>
                </a:xfrm>
              </p:grpSpPr>
              <p:cxnSp>
                <p:nvCxnSpPr>
                  <p:cNvPr id="20" name="直接箭头连接符 19">
                    <a:extLst>
                      <a:ext uri="{FF2B5EF4-FFF2-40B4-BE49-F238E27FC236}">
                        <a16:creationId xmlns:a16="http://schemas.microsoft.com/office/drawing/2014/main" id="{C510F643-1E26-0691-349E-0663409A5E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81729" y="4387704"/>
                    <a:ext cx="1841769" cy="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" name="文本框 20">
                    <a:extLst>
                      <a:ext uri="{FF2B5EF4-FFF2-40B4-BE49-F238E27FC236}">
                        <a16:creationId xmlns:a16="http://schemas.microsoft.com/office/drawing/2014/main" id="{5BD78741-A8AB-8BE9-C8D9-1F54A18EF11F}"/>
                      </a:ext>
                    </a:extLst>
                  </p:cNvPr>
                  <p:cNvSpPr txBox="1"/>
                  <p:nvPr/>
                </p:nvSpPr>
                <p:spPr>
                  <a:xfrm>
                    <a:off x="5913270" y="4051769"/>
                    <a:ext cx="2136914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400" dirty="0"/>
                      <a:t>Proton beam</a:t>
                    </a:r>
                    <a:endParaRPr lang="zh-CN" altLang="en-US" sz="1400" dirty="0"/>
                  </a:p>
                </p:txBody>
              </p:sp>
            </p:grpSp>
          </p:grpSp>
          <p:sp>
            <p:nvSpPr>
              <p:cNvPr id="7" name="任意多边形: 形状 6">
                <a:extLst>
                  <a:ext uri="{FF2B5EF4-FFF2-40B4-BE49-F238E27FC236}">
                    <a16:creationId xmlns:a16="http://schemas.microsoft.com/office/drawing/2014/main" id="{82DDC938-6F52-33EA-0464-303B261AC6C9}"/>
                  </a:ext>
                </a:extLst>
              </p:cNvPr>
              <p:cNvSpPr/>
              <p:nvPr/>
            </p:nvSpPr>
            <p:spPr>
              <a:xfrm>
                <a:off x="8611645" y="5432164"/>
                <a:ext cx="1576554" cy="304934"/>
              </a:xfrm>
              <a:custGeom>
                <a:avLst/>
                <a:gdLst>
                  <a:gd name="connsiteX0" fmla="*/ 0 w 1576554"/>
                  <a:gd name="connsiteY0" fmla="*/ 274885 h 304934"/>
                  <a:gd name="connsiteX1" fmla="*/ 197795 w 1576554"/>
                  <a:gd name="connsiteY1" fmla="*/ 304765 h 304934"/>
                  <a:gd name="connsiteX2" fmla="*/ 273423 w 1576554"/>
                  <a:gd name="connsiteY2" fmla="*/ 262933 h 304934"/>
                  <a:gd name="connsiteX3" fmla="*/ 442133 w 1576554"/>
                  <a:gd name="connsiteY3" fmla="*/ 286837 h 304934"/>
                  <a:gd name="connsiteX4" fmla="*/ 773733 w 1576554"/>
                  <a:gd name="connsiteY4" fmla="*/ 173297 h 304934"/>
                  <a:gd name="connsiteX5" fmla="*/ 930806 w 1576554"/>
                  <a:gd name="connsiteY5" fmla="*/ 215127 h 304934"/>
                  <a:gd name="connsiteX6" fmla="*/ 1146055 w 1576554"/>
                  <a:gd name="connsiteY6" fmla="*/ 197200 h 304934"/>
                  <a:gd name="connsiteX7" fmla="*/ 1320581 w 1576554"/>
                  <a:gd name="connsiteY7" fmla="*/ 89636 h 304934"/>
                  <a:gd name="connsiteX8" fmla="*/ 1454384 w 1576554"/>
                  <a:gd name="connsiteY8" fmla="*/ 65733 h 304934"/>
                  <a:gd name="connsiteX9" fmla="*/ 1576554 w 1576554"/>
                  <a:gd name="connsiteY9" fmla="*/ 0 h 30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6554" h="304934" extrusionOk="0">
                    <a:moveTo>
                      <a:pt x="0" y="274885"/>
                    </a:moveTo>
                    <a:cubicBezTo>
                      <a:pt x="83601" y="295303"/>
                      <a:pt x="155954" y="306283"/>
                      <a:pt x="197795" y="304765"/>
                    </a:cubicBezTo>
                    <a:cubicBezTo>
                      <a:pt x="249006" y="295887"/>
                      <a:pt x="223751" y="265216"/>
                      <a:pt x="273423" y="262933"/>
                    </a:cubicBezTo>
                    <a:cubicBezTo>
                      <a:pt x="321111" y="254921"/>
                      <a:pt x="355176" y="294012"/>
                      <a:pt x="442133" y="286837"/>
                    </a:cubicBezTo>
                    <a:cubicBezTo>
                      <a:pt x="510733" y="280730"/>
                      <a:pt x="696043" y="186197"/>
                      <a:pt x="773733" y="173297"/>
                    </a:cubicBezTo>
                    <a:cubicBezTo>
                      <a:pt x="849495" y="159982"/>
                      <a:pt x="865107" y="214445"/>
                      <a:pt x="930806" y="215127"/>
                    </a:cubicBezTo>
                    <a:cubicBezTo>
                      <a:pt x="1007556" y="219626"/>
                      <a:pt x="1078716" y="213372"/>
                      <a:pt x="1146055" y="197200"/>
                    </a:cubicBezTo>
                    <a:cubicBezTo>
                      <a:pt x="1212157" y="178398"/>
                      <a:pt x="1285461" y="110792"/>
                      <a:pt x="1320581" y="89636"/>
                    </a:cubicBezTo>
                    <a:cubicBezTo>
                      <a:pt x="1377355" y="70368"/>
                      <a:pt x="1412691" y="74152"/>
                      <a:pt x="1454384" y="65733"/>
                    </a:cubicBezTo>
                    <a:cubicBezTo>
                      <a:pt x="1496915" y="53828"/>
                      <a:pt x="1573004" y="30454"/>
                      <a:pt x="1576554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  <a:prstDash val="sysDash"/>
                <a:extLst>
                  <a:ext uri="{C807C97D-BFC1-408E-A445-0C87EB9F89A2}">
                    <ask:lineSketchStyleProps xmlns:ask="http://schemas.microsoft.com/office/drawing/2018/sketchyshapes" sd="1301583531">
                      <a:custGeom>
                        <a:avLst/>
                        <a:gdLst>
                          <a:gd name="connsiteX0" fmla="*/ 0 w 1697277"/>
                          <a:gd name="connsiteY0" fmla="*/ 288098 h 319591"/>
                          <a:gd name="connsiteX1" fmla="*/ 212942 w 1697277"/>
                          <a:gd name="connsiteY1" fmla="*/ 319414 h 319591"/>
                          <a:gd name="connsiteX2" fmla="*/ 294361 w 1697277"/>
                          <a:gd name="connsiteY2" fmla="*/ 275572 h 319591"/>
                          <a:gd name="connsiteX3" fmla="*/ 475989 w 1697277"/>
                          <a:gd name="connsiteY3" fmla="*/ 300625 h 319591"/>
                          <a:gd name="connsiteX4" fmla="*/ 832981 w 1697277"/>
                          <a:gd name="connsiteY4" fmla="*/ 181627 h 319591"/>
                          <a:gd name="connsiteX5" fmla="*/ 1002082 w 1697277"/>
                          <a:gd name="connsiteY5" fmla="*/ 225468 h 319591"/>
                          <a:gd name="connsiteX6" fmla="*/ 1233814 w 1697277"/>
                          <a:gd name="connsiteY6" fmla="*/ 206679 h 319591"/>
                          <a:gd name="connsiteX7" fmla="*/ 1421704 w 1697277"/>
                          <a:gd name="connsiteY7" fmla="*/ 93945 h 319591"/>
                          <a:gd name="connsiteX8" fmla="*/ 1565753 w 1697277"/>
                          <a:gd name="connsiteY8" fmla="*/ 68893 h 319591"/>
                          <a:gd name="connsiteX9" fmla="*/ 1697277 w 1697277"/>
                          <a:gd name="connsiteY9" fmla="*/ 0 h 3195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697277" h="319591">
                            <a:moveTo>
                              <a:pt x="0" y="288098"/>
                            </a:moveTo>
                            <a:cubicBezTo>
                              <a:pt x="81941" y="304800"/>
                              <a:pt x="163882" y="321502"/>
                              <a:pt x="212942" y="319414"/>
                            </a:cubicBezTo>
                            <a:cubicBezTo>
                              <a:pt x="262002" y="317326"/>
                              <a:pt x="250520" y="278703"/>
                              <a:pt x="294361" y="275572"/>
                            </a:cubicBezTo>
                            <a:cubicBezTo>
                              <a:pt x="338202" y="272441"/>
                              <a:pt x="386219" y="316283"/>
                              <a:pt x="475989" y="300625"/>
                            </a:cubicBezTo>
                            <a:cubicBezTo>
                              <a:pt x="565759" y="284967"/>
                              <a:pt x="745299" y="194153"/>
                              <a:pt x="832981" y="181627"/>
                            </a:cubicBezTo>
                            <a:cubicBezTo>
                              <a:pt x="920663" y="169101"/>
                              <a:pt x="935277" y="221293"/>
                              <a:pt x="1002082" y="225468"/>
                            </a:cubicBezTo>
                            <a:cubicBezTo>
                              <a:pt x="1068887" y="229643"/>
                              <a:pt x="1163877" y="228599"/>
                              <a:pt x="1233814" y="206679"/>
                            </a:cubicBezTo>
                            <a:cubicBezTo>
                              <a:pt x="1303751" y="184759"/>
                              <a:pt x="1366381" y="116909"/>
                              <a:pt x="1421704" y="93945"/>
                            </a:cubicBezTo>
                            <a:cubicBezTo>
                              <a:pt x="1477027" y="70981"/>
                              <a:pt x="1519824" y="84550"/>
                              <a:pt x="1565753" y="68893"/>
                            </a:cubicBezTo>
                            <a:cubicBezTo>
                              <a:pt x="1611682" y="53236"/>
                              <a:pt x="1689970" y="40710"/>
                              <a:pt x="1697277" y="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/>
                  <a:t>`</a:t>
                </a:r>
                <a:endParaRPr lang="zh-CN" altLang="en-US" dirty="0"/>
              </a:p>
            </p:txBody>
          </p:sp>
        </p:grpSp>
      </p:grpSp>
      <p:sp>
        <p:nvSpPr>
          <p:cNvPr id="118" name="文本框 117">
            <a:extLst>
              <a:ext uri="{FF2B5EF4-FFF2-40B4-BE49-F238E27FC236}">
                <a16:creationId xmlns:a16="http://schemas.microsoft.com/office/drawing/2014/main" id="{2C2B62DF-7033-D8B1-FA9C-14CE264C0DF1}"/>
              </a:ext>
            </a:extLst>
          </p:cNvPr>
          <p:cNvSpPr txBox="1"/>
          <p:nvPr/>
        </p:nvSpPr>
        <p:spPr>
          <a:xfrm>
            <a:off x="6132594" y="1466811"/>
            <a:ext cx="5956785" cy="20467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>
              <a:spcAft>
                <a:spcPts val="600"/>
              </a:spcAft>
            </a:pPr>
            <a:r>
              <a:rPr lang="en-US" altLang="zh-CN" sz="1600" dirty="0"/>
              <a:t>Current proton CT uses </a:t>
            </a:r>
            <a:r>
              <a:rPr lang="en-US" altLang="zh-CN" sz="1600" dirty="0">
                <a:solidFill>
                  <a:srgbClr val="FF0000"/>
                </a:solidFill>
              </a:rPr>
              <a:t>silicon strip detectors</a:t>
            </a:r>
            <a:r>
              <a:rPr lang="en-US" altLang="zh-CN" sz="1600" dirty="0"/>
              <a:t> (SSD) and </a:t>
            </a:r>
            <a:r>
              <a:rPr lang="en-US" altLang="zh-CN" sz="1600" dirty="0">
                <a:solidFill>
                  <a:srgbClr val="FF0000"/>
                </a:solidFill>
              </a:rPr>
              <a:t>silicon pixel detectors </a:t>
            </a:r>
            <a:r>
              <a:rPr lang="en-US" altLang="zh-CN" sz="1600" dirty="0">
                <a:solidFill>
                  <a:schemeClr val="tx1"/>
                </a:solidFill>
              </a:rPr>
              <a:t>(SPD) </a:t>
            </a:r>
            <a:r>
              <a:rPr lang="en-US" altLang="zh-CN" sz="1600" dirty="0"/>
              <a:t>to improve imaging efficiency.</a:t>
            </a:r>
          </a:p>
          <a:p>
            <a:pPr marL="285750" lvl="2" indent="-2857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en-US" altLang="zh-CN" sz="1600" dirty="0"/>
              <a:t>SSD: measure the entry and exit positions and angles of protons</a:t>
            </a:r>
          </a:p>
          <a:p>
            <a:pPr marL="285750" lvl="2" indent="-2857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en-US" altLang="zh-CN" sz="1600" dirty="0"/>
              <a:t>SPD: measure the energy of exiting protons</a:t>
            </a:r>
          </a:p>
          <a:p>
            <a:pPr marL="285750" lvl="2" indent="-2857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en-US" altLang="zh-CN" sz="1600" dirty="0"/>
              <a:t>With these measurements</a:t>
            </a:r>
            <a:r>
              <a:rPr lang="en-US" altLang="zh-CN" sz="1600" dirty="0">
                <a:effectLst/>
              </a:rPr>
              <a:t>, trajectories of protons in the sample can be reconstructed using interpolation algorithms.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文本框 68">
                <a:extLst>
                  <a:ext uri="{FF2B5EF4-FFF2-40B4-BE49-F238E27FC236}">
                    <a16:creationId xmlns:a16="http://schemas.microsoft.com/office/drawing/2014/main" id="{7DAEE12F-5AEE-473F-95E9-61B0BD41821B}"/>
                  </a:ext>
                </a:extLst>
              </p:cNvPr>
              <p:cNvSpPr txBox="1"/>
              <p:nvPr/>
            </p:nvSpPr>
            <p:spPr>
              <a:xfrm>
                <a:off x="410186" y="1319790"/>
                <a:ext cx="5573653" cy="20406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altLang="zh-CN" sz="16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𝐾</m:t>
                      </m:r>
                      <m:f>
                        <m:f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num>
                        <m:den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f>
                        <m:f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zh-CN" sz="1600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sub>
                                      </m:sSub>
                                      <m:sSup>
                                        <m:sSupPr>
                                          <m:ctrlP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p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d>
                                        <m:dPr>
                                          <m:ctrlP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  <m:d>
                                        <m:dPr>
                                          <m:ctrlP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</m:d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(1−</m:t>
                                      </m:r>
                                      <m:sSup>
                                        <m:sSupPr>
                                          <m:ctrlP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p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altLang="zh-CN" sz="1600" b="0" dirty="0"/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zh-CN" sz="1600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sub>
                                      </m:sSub>
                                      <m:sSup>
                                        <m:sSupPr>
                                          <m:ctrlP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p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d>
                                        <m:dPr>
                                          <m:ctrlP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</m:d>
                                      <m:sSup>
                                        <m:sSupPr>
                                          <m:ctrlP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e>
                                        <m:sup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num>
                                    <m:den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  <m:d>
                                        <m:dPr>
                                          <m:ctrlP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altLang="zh-CN" sz="1600" b="0" dirty="0"/>
              </a:p>
              <a:p>
                <a:pPr lvl="1"/>
                <a:endParaRPr lang="en-US" altLang="zh-CN" sz="1600" b="0" dirty="0"/>
              </a:p>
              <a:p>
                <a:pPr lvl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altLang="zh-CN" sz="1600" b="0" i="0" smtClean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𝑤𝑎𝑡𝑒𝑟</m:t>
                                      </m:r>
                                    </m:sub>
                                  </m:s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</m:den>
                          </m:f>
                        </m:e>
                      </m:nary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altLang="zh-CN" sz="1600" dirty="0"/>
              </a:p>
            </p:txBody>
          </p:sp>
        </mc:Choice>
        <mc:Fallback xmlns="">
          <p:sp>
            <p:nvSpPr>
              <p:cNvPr id="69" name="文本框 68">
                <a:extLst>
                  <a:ext uri="{FF2B5EF4-FFF2-40B4-BE49-F238E27FC236}">
                    <a16:creationId xmlns:a16="http://schemas.microsoft.com/office/drawing/2014/main" id="{7DAEE12F-5AEE-473F-95E9-61B0BD4182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186" y="1319790"/>
                <a:ext cx="5573653" cy="20406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文本框 70">
            <a:extLst>
              <a:ext uri="{FF2B5EF4-FFF2-40B4-BE49-F238E27FC236}">
                <a16:creationId xmlns:a16="http://schemas.microsoft.com/office/drawing/2014/main" id="{E95DB8CB-5AF2-4921-B5DC-209254840F73}"/>
              </a:ext>
            </a:extLst>
          </p:cNvPr>
          <p:cNvSpPr txBox="1"/>
          <p:nvPr/>
        </p:nvSpPr>
        <p:spPr>
          <a:xfrm>
            <a:off x="410186" y="3699484"/>
            <a:ext cx="513982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/>
            <a:r>
              <a:rPr lang="en-US" altLang="zh-CN" sz="1600" dirty="0"/>
              <a:t>In early proton CT, </a:t>
            </a:r>
            <a:r>
              <a:rPr lang="en-US" altLang="zh-CN" sz="1600" dirty="0">
                <a:solidFill>
                  <a:srgbClr val="FF0000"/>
                </a:solidFill>
              </a:rPr>
              <a:t>high-purity germanium </a:t>
            </a:r>
            <a:r>
              <a:rPr lang="en-US" altLang="zh-CN" sz="1600" dirty="0"/>
              <a:t>detectors were used to measure the energy of outgoing protons.</a:t>
            </a:r>
          </a:p>
        </p:txBody>
      </p:sp>
      <p:sp>
        <p:nvSpPr>
          <p:cNvPr id="43" name="灯片编号占位符 42">
            <a:extLst>
              <a:ext uri="{FF2B5EF4-FFF2-40B4-BE49-F238E27FC236}">
                <a16:creationId xmlns:a16="http://schemas.microsoft.com/office/drawing/2014/main" id="{5742AAB0-19D7-4D45-ADD0-6946B0552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6942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7A9E1447-0C4E-6E49-1C55-4EACF1DB08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152" y="626587"/>
            <a:ext cx="5574848" cy="4181137"/>
          </a:xfr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E17450E2-6C7D-7AD5-033D-976401B7742A}"/>
              </a:ext>
            </a:extLst>
          </p:cNvPr>
          <p:cNvSpPr txBox="1"/>
          <p:nvPr/>
        </p:nvSpPr>
        <p:spPr>
          <a:xfrm>
            <a:off x="6996657" y="4877045"/>
            <a:ext cx="4962587" cy="1059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Relationship between the 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projection value 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and the 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thickness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of the material which the muon passes through	     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Good linearity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8A5F5F8-1F2A-46B1-BDCF-7A2BB38DD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12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箭头: 右 2">
            <a:extLst>
              <a:ext uri="{FF2B5EF4-FFF2-40B4-BE49-F238E27FC236}">
                <a16:creationId xmlns:a16="http://schemas.microsoft.com/office/drawing/2014/main" id="{4BD3B257-57EA-46C3-871D-D8865EF2EF1D}"/>
              </a:ext>
            </a:extLst>
          </p:cNvPr>
          <p:cNvSpPr/>
          <p:nvPr/>
        </p:nvSpPr>
        <p:spPr>
          <a:xfrm>
            <a:off x="8802635" y="5674795"/>
            <a:ext cx="307863" cy="15622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A83AA99-5876-B2C4-FEFF-9A25B6ADA4F6}"/>
              </a:ext>
            </a:extLst>
          </p:cNvPr>
          <p:cNvGrpSpPr/>
          <p:nvPr/>
        </p:nvGrpSpPr>
        <p:grpSpPr>
          <a:xfrm>
            <a:off x="335632" y="188561"/>
            <a:ext cx="7154497" cy="6336671"/>
            <a:chOff x="335632" y="188561"/>
            <a:chExt cx="7154497" cy="633667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文本框 7">
                  <a:extLst>
                    <a:ext uri="{FF2B5EF4-FFF2-40B4-BE49-F238E27FC236}">
                      <a16:creationId xmlns:a16="http://schemas.microsoft.com/office/drawing/2014/main" id="{E35A6D27-8AED-4702-4F98-B121758B15E2}"/>
                    </a:ext>
                  </a:extLst>
                </p:cNvPr>
                <p:cNvSpPr txBox="1"/>
                <p:nvPr/>
              </p:nvSpPr>
              <p:spPr>
                <a:xfrm>
                  <a:off x="335632" y="188561"/>
                  <a:ext cx="7154497" cy="6336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lnSpc>
                      <a:spcPct val="150000"/>
                    </a:lnSpc>
                    <a:buFont typeface="Wingdings" panose="05000000000000000000" pitchFamily="2" charset="2"/>
                    <a:buChar char="l"/>
                  </a:pPr>
                  <a:r>
                    <a:rPr lang="en-US" altLang="zh-CN" sz="2000" dirty="0"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The materials of samples for the </a:t>
                  </a:r>
                  <a:r>
                    <a:rPr lang="en-US" altLang="zh-CN" sz="2000" dirty="0" err="1">
                      <a:solidFill>
                        <a:srgbClr val="FF0000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μCT</a:t>
                  </a:r>
                  <a:r>
                    <a:rPr lang="en-US" altLang="zh-CN" sz="2000" dirty="0"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 are not limited to those similar to human tissues. </a:t>
                  </a:r>
                </a:p>
                <a:p>
                  <a:pPr lvl="1">
                    <a:lnSpc>
                      <a:spcPct val="150000"/>
                    </a:lnSpc>
                  </a:pPr>
                  <a:r>
                    <a:rPr lang="en-US" altLang="zh-CN" sz="2000" dirty="0"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Proton: nucleon-nucleon interaction </a:t>
                  </a:r>
                </a:p>
                <a:p>
                  <a:pPr lvl="1">
                    <a:lnSpc>
                      <a:spcPct val="150000"/>
                    </a:lnSpc>
                  </a:pPr>
                  <a:r>
                    <a:rPr lang="en-US" altLang="zh-CN" sz="2000" dirty="0"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Muon: mainly </a:t>
                  </a:r>
                  <a:r>
                    <a:rPr lang="en-US" altLang="zh-CN" sz="2000" dirty="0"/>
                    <a:t>electromagnetic  interaction</a:t>
                  </a:r>
                  <a:endParaRPr lang="en-US" altLang="zh-CN" sz="2000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endParaRPr>
                </a:p>
                <a:p>
                  <a:pPr marL="342900" indent="-342900">
                    <a:lnSpc>
                      <a:spcPct val="150000"/>
                    </a:lnSpc>
                    <a:buFont typeface="Wingdings" panose="05000000000000000000" pitchFamily="2" charset="2"/>
                    <a:buChar char="l"/>
                  </a:pPr>
                  <a:r>
                    <a:rPr lang="en-US" altLang="zh-CN" sz="20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Bethe-Bloch formula with density effect correction</a:t>
                  </a:r>
                </a:p>
                <a:p>
                  <a:pPr marL="0" indent="0">
                    <a:lnSpc>
                      <a:spcPct val="150000"/>
                    </a:lnSpc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  <m:sSup>
                          <m:sSup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f>
                          <m:f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num>
                          <m:den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den>
                        </m:f>
                        <m:f>
                          <m:fPr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US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zh-CN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func>
                              <m:funcPr>
                                <m:ctrlPr>
                                  <a:rPr lang="zh-CN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ln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zh-CN" altLang="zh-CN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zh-CN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sSub>
                                          <m:sSubPr>
                                            <m:ctrlPr>
                                              <a:rPr lang="zh-CN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𝑚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𝑒</m:t>
                                            </m:r>
                                          </m:sub>
                                        </m:sSub>
                                        <m:sSup>
                                          <m:sSupPr>
                                            <m:ctrlPr>
                                              <a:rPr lang="zh-CN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𝑐</m:t>
                                            </m:r>
                                          </m:e>
                                          <m:sup>
                                            <m:r>
                                              <a:rPr lang="en-US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  <m:sSup>
                                          <m:sSupPr>
                                            <m:ctrlPr>
                                              <a:rPr lang="zh-CN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𝛽</m:t>
                                            </m:r>
                                          </m:e>
                                          <m:sup>
                                            <m:r>
                                              <a:rPr lang="en-US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  <m:sSup>
                                          <m:sSupPr>
                                            <m:ctrlPr>
                                              <a:rPr lang="zh-CN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𝛾</m:t>
                                            </m:r>
                                          </m:e>
                                          <m:sup>
                                            <m:r>
                                              <a:rPr lang="en-US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  <m:sSub>
                                          <m:sSubPr>
                                            <m:ctrlPr>
                                              <a:rPr lang="zh-CN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𝑇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𝑚𝑎𝑥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zh-CN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p>
                                            <m:r>
                                              <a:rPr lang="en-US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</m:e>
                            </m:func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zh-CN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US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zh-CN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  <m:d>
                                  <m:dPr>
                                    <m:ctrlPr>
                                      <a:rPr lang="zh-CN" altLang="zh-CN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𝛽𝛾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US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</m:oMath>
                    </m:oMathPara>
                  </a14:m>
                  <a:endParaRPr lang="en-US" altLang="zh-CN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endParaRPr>
                </a:p>
                <a:p>
                  <a:pPr marL="342900" indent="-342900">
                    <a:lnSpc>
                      <a:spcPct val="150000"/>
                    </a:lnSpc>
                    <a:spcBef>
                      <a:spcPts val="1200"/>
                    </a:spcBef>
                    <a:buFont typeface="Wingdings" panose="05000000000000000000" pitchFamily="2" charset="2"/>
                    <a:buChar char="l"/>
                  </a:pPr>
                  <a:r>
                    <a:rPr lang="en-US" altLang="zh-CN" sz="20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The projection value of </a:t>
                  </a:r>
                  <a:r>
                    <a:rPr lang="en-US" altLang="zh-CN" sz="2000" dirty="0" err="1">
                      <a:solidFill>
                        <a:srgbClr val="FF0000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μCT</a:t>
                  </a:r>
                  <a:r>
                    <a:rPr lang="en-US" altLang="zh-CN" sz="2000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 is</a:t>
                  </a:r>
                </a:p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num>
                          <m:den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den>
                        </m:f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=−</m:t>
                        </m:r>
                        <m:nary>
                          <m:naryPr>
                            <m:ctrlPr>
                              <a:rPr lang="en-US" altLang="zh-CN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US" altLang="zh-CN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23"/>
                                  </m:rPr>
                                  <a:rPr lang="en-US" altLang="zh-CN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brk m:alnAt="23"/>
                                  </m:rPr>
                                  <a:rPr lang="en-US" altLang="zh-CN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sub>
                          <m:sup>
                            <m:r>
                              <a:rPr lang="en-US" altLang="zh-CN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p>
                          <m:e>
                            <m:f>
                              <m:fPr>
                                <m:ctrlPr>
                                  <a:rPr lang="en-US" altLang="zh-CN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altLang="zh-CN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num>
                              <m:den>
                                <m:f>
                                  <m:fPr>
                                    <m:ctrlPr>
                                      <a:rPr lang="zh-CN" altLang="zh-CN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zh-CN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p>
                                        <m:r>
                                          <a:rPr lang="en-US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zh-CN" altLang="zh-CN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zh-CN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func>
                                      <m:funcPr>
                                        <m:ctrlPr>
                                          <a:rPr lang="zh-CN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ln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zh-CN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zh-CN" altLang="zh-CN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altLang="zh-CN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zh-CN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𝑚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𝑒</m:t>
                                                    </m:r>
                                                  </m:sub>
                                                </m:sSub>
                                                <m:sSup>
                                                  <m:sSupPr>
                                                    <m:ctrlPr>
                                                      <a:rPr lang="zh-CN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US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𝑐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US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  <m:sSup>
                                                  <m:sSupPr>
                                                    <m:ctrlPr>
                                                      <a:rPr lang="zh-CN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US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𝛽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US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  <m:sSup>
                                                  <m:sSupPr>
                                                    <m:ctrlPr>
                                                      <a:rPr lang="zh-CN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US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𝛾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US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  <m:sSub>
                                                  <m:sSubPr>
                                                    <m:ctrlPr>
                                                      <a:rPr lang="zh-CN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𝑇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𝑚𝑎𝑥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sSup>
                                                  <m:sSupPr>
                                                    <m:ctrlPr>
                                                      <a:rPr lang="zh-CN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US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𝐼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US" altLang="zh-CN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</m:func>
                                    <m:r>
                                      <a:rPr lang="en-US" altLang="zh-CN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zh-CN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p>
                                        <m:r>
                                          <a:rPr lang="en-US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altLang="zh-CN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zh-CN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  <m:d>
                                          <m:dPr>
                                            <m:ctrlPr>
                                              <a:rPr lang="zh-CN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altLang="zh-CN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𝛽𝛾</m:t>
                                            </m:r>
                                          </m:e>
                                        </m:d>
                                      </m:num>
                                      <m:den>
                                        <m:r>
                                          <a:rPr lang="en-US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r>
                                      <a:rPr lang="en-US" altLang="zh-CN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</m:d>
                              </m:den>
                            </m:f>
                          </m:e>
                        </m:nary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oMath>
                    </m:oMathPara>
                  </a14:m>
                  <a:endParaRPr lang="en-US" altLang="zh-CN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endParaRPr>
                </a:p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l"/>
                  </a:pPr>
                  <a:r>
                    <a:rPr lang="en-US" altLang="zh-CN" sz="2000" dirty="0"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Simulation</a:t>
                  </a:r>
                </a:p>
                <a:p>
                  <a:pPr marL="742950" lvl="1" indent="-285750" fontAlgn="ctr">
                    <a:buFont typeface="Wingdings" panose="05000000000000000000" pitchFamily="2" charset="2"/>
                    <a:buChar char="Ø"/>
                  </a:pPr>
                  <a:r>
                    <a:rPr lang="en-US" altLang="zh-CN" sz="2000" b="0" i="0" u="none" strike="noStrike" kern="1200" dirty="0">
                      <a:solidFill>
                        <a:srgbClr val="000000"/>
                      </a:solidFill>
                      <a:effectLst/>
                      <a:highlight>
                        <a:srgbClr val="FFFFFF"/>
                      </a:highlight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Aluminum</a:t>
                  </a:r>
                  <a:r>
                    <a:rPr lang="zh-CN" altLang="en-US" sz="2000" b="0" i="0" u="none" strike="noStrike" kern="1200" dirty="0">
                      <a:solidFill>
                        <a:srgbClr val="000000"/>
                      </a:solidFill>
                      <a:effectLst/>
                      <a:highlight>
                        <a:srgbClr val="FFFFFF"/>
                      </a:highlight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、</a:t>
                  </a:r>
                  <a:r>
                    <a:rPr lang="en-US" altLang="zh-CN" sz="2000" b="0" i="0" u="none" strike="noStrike" kern="1200" dirty="0">
                      <a:solidFill>
                        <a:srgbClr val="000000"/>
                      </a:solidFill>
                      <a:effectLst/>
                      <a:highlight>
                        <a:srgbClr val="FFFFFF"/>
                      </a:highlight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Iron</a:t>
                  </a:r>
                  <a:r>
                    <a:rPr lang="zh-CN" altLang="en-US" sz="2000" dirty="0">
                      <a:highlight>
                        <a:srgbClr val="FFFFFF"/>
                      </a:highlight>
                      <a:latin typeface="Arial" panose="020B0604020202020204" pitchFamily="34" charset="0"/>
                      <a:cs typeface="Arial" panose="020B0604020202020204" pitchFamily="34" charset="0"/>
                    </a:rPr>
                    <a:t>、</a:t>
                  </a:r>
                  <a:r>
                    <a:rPr lang="en-US" altLang="zh-CN" sz="2000" b="0" i="0" u="none" strike="noStrike" kern="1200" dirty="0">
                      <a:solidFill>
                        <a:srgbClr val="000000"/>
                      </a:solidFill>
                      <a:effectLst/>
                      <a:highlight>
                        <a:srgbClr val="FFFFFF"/>
                      </a:highlight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Copper</a:t>
                  </a:r>
                  <a:r>
                    <a:rPr lang="zh-CN" altLang="en-US" sz="2000" dirty="0">
                      <a:highlight>
                        <a:srgbClr val="FFFFFF"/>
                      </a:highlight>
                      <a:latin typeface="Arial" panose="020B0604020202020204" pitchFamily="34" charset="0"/>
                      <a:cs typeface="Arial" panose="020B0604020202020204" pitchFamily="34" charset="0"/>
                    </a:rPr>
                    <a:t>、</a:t>
                  </a:r>
                  <a:r>
                    <a:rPr lang="en-US" altLang="zh-CN" sz="2000" b="0" i="0" u="none" strike="noStrike" kern="100" dirty="0">
                      <a:solidFill>
                        <a:srgbClr val="000000"/>
                      </a:solidFill>
                      <a:effectLst/>
                      <a:highlight>
                        <a:srgbClr val="FFFFFF"/>
                      </a:highlight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Lea</a:t>
                  </a:r>
                  <a:r>
                    <a:rPr lang="en-US" altLang="zh-CN" sz="2000" kern="100" dirty="0">
                      <a:solidFill>
                        <a:srgbClr val="000000"/>
                      </a:solidFill>
                      <a:highlight>
                        <a:srgbClr val="FFFFFF"/>
                      </a:highlight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d</a:t>
                  </a:r>
                  <a:r>
                    <a:rPr lang="zh-CN" altLang="en-US" sz="2000" kern="100" dirty="0">
                      <a:solidFill>
                        <a:srgbClr val="000000"/>
                      </a:solidFill>
                      <a:highlight>
                        <a:srgbClr val="FFFFFF"/>
                      </a:highlight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、</a:t>
                  </a:r>
                  <a:r>
                    <a:rPr lang="en-US" altLang="zh-CN" sz="2000" b="0" i="0" u="none" strike="noStrike" kern="1200" dirty="0">
                      <a:solidFill>
                        <a:srgbClr val="000000"/>
                      </a:solidFill>
                      <a:effectLst/>
                      <a:highlight>
                        <a:srgbClr val="FFFFFF"/>
                      </a:highlight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Tungsten</a:t>
                  </a:r>
                </a:p>
                <a:p>
                  <a:pPr marL="742950" lvl="1" indent="-285750" fontAlgn="ctr">
                    <a:buFont typeface="Wingdings" panose="05000000000000000000" pitchFamily="2" charset="2"/>
                    <a:buChar char="Ø"/>
                  </a:pPr>
                  <a:r>
                    <a:rPr lang="en-US" altLang="zh-CN" sz="2000" dirty="0">
                      <a:solidFill>
                        <a:srgbClr val="000000"/>
                      </a:solidFill>
                      <a:highlight>
                        <a:srgbClr val="FFFFFF"/>
                      </a:highlight>
                      <a:latin typeface="Arial" panose="020B0604020202020204" pitchFamily="34" charset="0"/>
                      <a:ea typeface="微软雅黑" panose="020B0503020204020204" pitchFamily="34" charset="-122"/>
                      <a:cs typeface="Arial" panose="020B0604020202020204" pitchFamily="34" charset="0"/>
                    </a:rPr>
                    <a:t>1~100 mm</a:t>
                  </a:r>
                  <a:endParaRPr lang="en-US" altLang="zh-CN" sz="2000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8" name="文本框 7">
                  <a:extLst>
                    <a:ext uri="{FF2B5EF4-FFF2-40B4-BE49-F238E27FC236}">
                      <a16:creationId xmlns:a16="http://schemas.microsoft.com/office/drawing/2014/main" id="{E35A6D27-8AED-4702-4F98-B121758B15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5632" y="188561"/>
                  <a:ext cx="7154497" cy="6336671"/>
                </a:xfrm>
                <a:prstGeom prst="rect">
                  <a:avLst/>
                </a:prstGeom>
                <a:blipFill>
                  <a:blip r:embed="rId3"/>
                  <a:stretch>
                    <a:fillRect l="-767" b="-67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乘号 3">
              <a:extLst>
                <a:ext uri="{FF2B5EF4-FFF2-40B4-BE49-F238E27FC236}">
                  <a16:creationId xmlns:a16="http://schemas.microsoft.com/office/drawing/2014/main" id="{4498FAB0-32C1-6D19-9D30-90CB09AE6A81}"/>
                </a:ext>
              </a:extLst>
            </p:cNvPr>
            <p:cNvSpPr/>
            <p:nvPr/>
          </p:nvSpPr>
          <p:spPr>
            <a:xfrm>
              <a:off x="504427" y="1194649"/>
              <a:ext cx="329215" cy="371162"/>
            </a:xfrm>
            <a:prstGeom prst="mathMultiply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A9F9D409-51B3-97F2-D0AE-31B7FA844C56}"/>
                </a:ext>
              </a:extLst>
            </p:cNvPr>
            <p:cNvSpPr txBox="1"/>
            <p:nvPr/>
          </p:nvSpPr>
          <p:spPr>
            <a:xfrm>
              <a:off x="431324" y="1689340"/>
              <a:ext cx="47542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latin typeface="Arial" panose="020B0604020202020204" pitchFamily="34" charset="0"/>
                  <a:ea typeface="微软雅黑" panose="020B0503020204020204" pitchFamily="34" charset="-122"/>
                </a:rPr>
                <a:t>✔️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64898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表, 折线图&#10;&#10;描述已自动生成">
            <a:extLst>
              <a:ext uri="{FF2B5EF4-FFF2-40B4-BE49-F238E27FC236}">
                <a16:creationId xmlns:a16="http://schemas.microsoft.com/office/drawing/2014/main" id="{9CC9D511-C660-2A90-FCB7-72CC3BC6A8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966" y="2071157"/>
            <a:ext cx="5008987" cy="396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BECFE65B-DD72-96F0-CF6B-B38C6436768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7907" y="705600"/>
                <a:ext cx="7112261" cy="5891166"/>
              </a:xfrm>
            </p:spPr>
            <p:txBody>
              <a:bodyPr>
                <a:spAutoFit/>
              </a:bodyPr>
              <a:lstStyle/>
              <a:p>
                <a:pPr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US" altLang="zh-CN" sz="2000" spc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</a:rPr>
                  <a:t>As charged particles, muons </a:t>
                </a:r>
                <a:r>
                  <a:rPr lang="en-US" altLang="zh-CN" sz="20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undergo </a:t>
                </a:r>
                <a:r>
                  <a:rPr lang="en-US" altLang="zh-CN" sz="2000" spc="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</a:rPr>
                  <a:t>multiple Coulomb scatterings</a:t>
                </a:r>
                <a:r>
                  <a:rPr lang="en-US" altLang="zh-CN" sz="2000" spc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</a:rPr>
                  <a:t> (MCS) when passing through objects. This brings </a:t>
                </a:r>
                <a:r>
                  <a:rPr lang="en-US" altLang="zh-CN" sz="2000" spc="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</a:rPr>
                  <a:t>challenges in accurately estimating the voxels </a:t>
                </a:r>
                <a:r>
                  <a:rPr lang="en-US" altLang="zh-CN" sz="2000" spc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</a:rPr>
                  <a:t>through which the muons have passed</a:t>
                </a:r>
                <a:r>
                  <a:rPr lang="en-US" altLang="zh-CN" sz="20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,</a:t>
                </a:r>
                <a:r>
                  <a:rPr lang="zh-CN" altLang="en-US" sz="20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 </a:t>
                </a:r>
                <a:r>
                  <a:rPr lang="en-US" altLang="zh-CN" sz="20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especially for the pulsed muon beam</a:t>
                </a:r>
                <a:r>
                  <a:rPr lang="en-US" altLang="zh-CN" sz="2000" spc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</a:rPr>
                  <a:t>.</a:t>
                </a:r>
              </a:p>
              <a:p>
                <a:pPr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US" altLang="zh-CN" sz="20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To mitigate the effects of MCS and improve the quality of CT, </a:t>
                </a:r>
                <a:r>
                  <a:rPr lang="en-US" altLang="zh-CN" sz="2000" spc="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only muons with incident and exit positions within a limited, small range </a:t>
                </a:r>
                <a:r>
                  <a:rPr lang="en-US" altLang="zh-CN" sz="20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are selected and labeled as “good”.</a:t>
                </a:r>
              </a:p>
              <a:p>
                <a:pPr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US" altLang="zh-CN" sz="20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The final projection value is the average of the projection values of all “good” muons:</a:t>
                </a:r>
                <a:endParaRPr lang="en-US" altLang="zh-CN" sz="2000" b="0" i="1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bar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altLang="zh-CN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zh-CN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altLang="zh-CN" sz="20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  <a:p>
                <a:pPr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US" altLang="zh-CN" sz="2000" spc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</a:rPr>
                  <a:t>How many</a:t>
                </a:r>
                <a:r>
                  <a:rPr lang="zh-CN" altLang="en-US" sz="2000" spc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“</a:t>
                </a:r>
                <a:r>
                  <a:rPr lang="en-US" altLang="zh-CN" sz="2000" spc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good</a:t>
                </a:r>
                <a:r>
                  <a:rPr lang="zh-CN" altLang="en-US" sz="2000" spc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sz="2000" spc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</a:rPr>
                  <a:t>muons are needed to obtain a stable projection value?</a:t>
                </a:r>
              </a:p>
              <a:p>
                <a:pPr lvl="1"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US" altLang="zh-CN" sz="18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Test samples: 100 mm thick iron, copper, and lead</a:t>
                </a:r>
              </a:p>
              <a:p>
                <a:pPr lvl="1"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US" altLang="zh-CN" sz="1800" spc="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Result: with &gt;3000 muons</a:t>
                </a:r>
                <a:r>
                  <a:rPr lang="en-US" altLang="zh-CN" sz="18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1800" spc="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8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projection values tend to stabilize</a:t>
                </a: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BECFE65B-DD72-96F0-CF6B-B38C643676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7907" y="705600"/>
                <a:ext cx="7112261" cy="5891166"/>
              </a:xfrm>
              <a:blipFill>
                <a:blip r:embed="rId3"/>
                <a:stretch>
                  <a:fillRect l="-858" t="-518" b="-7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2AB14C08-78D8-3247-F0FD-DC120682C8ED}"/>
              </a:ext>
            </a:extLst>
          </p:cNvPr>
          <p:cNvSpPr txBox="1"/>
          <p:nvPr/>
        </p:nvSpPr>
        <p:spPr>
          <a:xfrm>
            <a:off x="7820647" y="5815417"/>
            <a:ext cx="41676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</a:rPr>
              <a:t>R</a:t>
            </a:r>
            <a:r>
              <a:rPr lang="en-US" altLang="zh-CN" sz="1600" dirty="0"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elationship between the </a:t>
            </a:r>
            <a:r>
              <a:rPr lang="en-US" altLang="zh-CN" sz="16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projection values</a:t>
            </a:r>
            <a:r>
              <a:rPr lang="en-US" altLang="zh-CN" sz="1600" dirty="0"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 of different materials and </a:t>
            </a:r>
            <a:r>
              <a:rPr lang="en-US" altLang="zh-CN" sz="16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the number of “good” </a:t>
            </a:r>
            <a:r>
              <a:rPr lang="en-US" altLang="zh-CN" sz="1600" spc="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muons </a:t>
            </a:r>
            <a:endParaRPr lang="en-US" altLang="zh-CN" sz="1600" dirty="0">
              <a:solidFill>
                <a:srgbClr val="FF0000"/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3C27BFE4-0C3E-2379-4E64-8760912DF109}"/>
              </a:ext>
            </a:extLst>
          </p:cNvPr>
          <p:cNvGrpSpPr/>
          <p:nvPr/>
        </p:nvGrpSpPr>
        <p:grpSpPr>
          <a:xfrm>
            <a:off x="7757033" y="167558"/>
            <a:ext cx="4434967" cy="2160000"/>
            <a:chOff x="7530438" y="4158695"/>
            <a:chExt cx="4434967" cy="2160000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A3E510E3-F5E9-AB12-D710-A11A71A3FC47}"/>
                </a:ext>
              </a:extLst>
            </p:cNvPr>
            <p:cNvGrpSpPr/>
            <p:nvPr/>
          </p:nvGrpSpPr>
          <p:grpSpPr>
            <a:xfrm>
              <a:off x="7530438" y="4158695"/>
              <a:ext cx="3524772" cy="2160000"/>
              <a:chOff x="7647145" y="4365512"/>
              <a:chExt cx="3524772" cy="2160000"/>
            </a:xfrm>
          </p:grpSpPr>
          <p:grpSp>
            <p:nvGrpSpPr>
              <p:cNvPr id="9" name="组合 8">
                <a:extLst>
                  <a:ext uri="{FF2B5EF4-FFF2-40B4-BE49-F238E27FC236}">
                    <a16:creationId xmlns:a16="http://schemas.microsoft.com/office/drawing/2014/main" id="{75A5F2AF-C1B4-D4B1-CB26-2CA8321CD245}"/>
                  </a:ext>
                </a:extLst>
              </p:cNvPr>
              <p:cNvGrpSpPr/>
              <p:nvPr/>
            </p:nvGrpSpPr>
            <p:grpSpPr>
              <a:xfrm>
                <a:off x="7647145" y="4365512"/>
                <a:ext cx="3091718" cy="2160000"/>
                <a:chOff x="7647145" y="4365512"/>
                <a:chExt cx="3091718" cy="2160000"/>
              </a:xfrm>
            </p:grpSpPr>
            <p:grpSp>
              <p:nvGrpSpPr>
                <p:cNvPr id="12" name="组合 11">
                  <a:extLst>
                    <a:ext uri="{FF2B5EF4-FFF2-40B4-BE49-F238E27FC236}">
                      <a16:creationId xmlns:a16="http://schemas.microsoft.com/office/drawing/2014/main" id="{EDC0B080-B72D-867D-AA54-28E37D1C3DBB}"/>
                    </a:ext>
                  </a:extLst>
                </p:cNvPr>
                <p:cNvGrpSpPr/>
                <p:nvPr/>
              </p:nvGrpSpPr>
              <p:grpSpPr>
                <a:xfrm>
                  <a:off x="8017661" y="4365512"/>
                  <a:ext cx="2586893" cy="2160000"/>
                  <a:chOff x="8017661" y="4365512"/>
                  <a:chExt cx="2586893" cy="2160000"/>
                </a:xfrm>
              </p:grpSpPr>
              <p:sp>
                <p:nvSpPr>
                  <p:cNvPr id="14" name="椭圆 13">
                    <a:extLst>
                      <a:ext uri="{FF2B5EF4-FFF2-40B4-BE49-F238E27FC236}">
                        <a16:creationId xmlns:a16="http://schemas.microsoft.com/office/drawing/2014/main" id="{C2CA09D5-DCBB-6A7D-D482-0FB12D2D17E2}"/>
                      </a:ext>
                    </a:extLst>
                  </p:cNvPr>
                  <p:cNvSpPr/>
                  <p:nvPr/>
                </p:nvSpPr>
                <p:spPr>
                  <a:xfrm>
                    <a:off x="8170190" y="4365512"/>
                    <a:ext cx="2160000" cy="2160000"/>
                  </a:xfrm>
                  <a:prstGeom prst="ellipse">
                    <a:avLst/>
                  </a:prstGeom>
                  <a:solidFill>
                    <a:schemeClr val="accent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" name="矩形 14">
                    <a:extLst>
                      <a:ext uri="{FF2B5EF4-FFF2-40B4-BE49-F238E27FC236}">
                        <a16:creationId xmlns:a16="http://schemas.microsoft.com/office/drawing/2014/main" id="{47B090F8-DB6F-7234-2287-FA9EFEAA5657}"/>
                      </a:ext>
                    </a:extLst>
                  </p:cNvPr>
                  <p:cNvSpPr/>
                  <p:nvPr/>
                </p:nvSpPr>
                <p:spPr>
                  <a:xfrm>
                    <a:off x="8017661" y="5168783"/>
                    <a:ext cx="2586893" cy="551150"/>
                  </a:xfrm>
                  <a:prstGeom prst="rect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6" name="任意多边形: 形状 15">
                  <a:extLst>
                    <a:ext uri="{FF2B5EF4-FFF2-40B4-BE49-F238E27FC236}">
                      <a16:creationId xmlns:a16="http://schemas.microsoft.com/office/drawing/2014/main" id="{B1B83DC0-84F7-09D3-B8F0-89E85FC2B2BD}"/>
                    </a:ext>
                  </a:extLst>
                </p:cNvPr>
                <p:cNvSpPr/>
                <p:nvPr/>
              </p:nvSpPr>
              <p:spPr>
                <a:xfrm>
                  <a:off x="7647145" y="5237227"/>
                  <a:ext cx="3081154" cy="282515"/>
                </a:xfrm>
                <a:custGeom>
                  <a:avLst/>
                  <a:gdLst>
                    <a:gd name="connsiteX0" fmla="*/ 0 w 3081154"/>
                    <a:gd name="connsiteY0" fmla="*/ 258180 h 282515"/>
                    <a:gd name="connsiteX1" fmla="*/ 414215 w 3081154"/>
                    <a:gd name="connsiteY1" fmla="*/ 78426 h 282515"/>
                    <a:gd name="connsiteX2" fmla="*/ 633046 w 3081154"/>
                    <a:gd name="connsiteY2" fmla="*/ 226919 h 282515"/>
                    <a:gd name="connsiteX3" fmla="*/ 1242646 w 3081154"/>
                    <a:gd name="connsiteY3" fmla="*/ 272 h 282515"/>
                    <a:gd name="connsiteX4" fmla="*/ 2016369 w 3081154"/>
                    <a:gd name="connsiteY4" fmla="*/ 281626 h 282515"/>
                    <a:gd name="connsiteX5" fmla="*/ 2586892 w 3081154"/>
                    <a:gd name="connsiteY5" fmla="*/ 94057 h 282515"/>
                    <a:gd name="connsiteX6" fmla="*/ 3016738 w 3081154"/>
                    <a:gd name="connsiteY6" fmla="*/ 234734 h 282515"/>
                    <a:gd name="connsiteX7" fmla="*/ 3071446 w 3081154"/>
                    <a:gd name="connsiteY7" fmla="*/ 242549 h 282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81154" h="282515">
                      <a:moveTo>
                        <a:pt x="0" y="258180"/>
                      </a:moveTo>
                      <a:cubicBezTo>
                        <a:pt x="154353" y="170908"/>
                        <a:pt x="308707" y="83636"/>
                        <a:pt x="414215" y="78426"/>
                      </a:cubicBezTo>
                      <a:cubicBezTo>
                        <a:pt x="519723" y="73216"/>
                        <a:pt x="494974" y="239945"/>
                        <a:pt x="633046" y="226919"/>
                      </a:cubicBezTo>
                      <a:cubicBezTo>
                        <a:pt x="771118" y="213893"/>
                        <a:pt x="1012092" y="-8846"/>
                        <a:pt x="1242646" y="272"/>
                      </a:cubicBezTo>
                      <a:cubicBezTo>
                        <a:pt x="1473200" y="9390"/>
                        <a:pt x="1792328" y="265995"/>
                        <a:pt x="2016369" y="281626"/>
                      </a:cubicBezTo>
                      <a:cubicBezTo>
                        <a:pt x="2240410" y="297257"/>
                        <a:pt x="2420164" y="101872"/>
                        <a:pt x="2586892" y="94057"/>
                      </a:cubicBezTo>
                      <a:cubicBezTo>
                        <a:pt x="2753620" y="86242"/>
                        <a:pt x="2935979" y="209985"/>
                        <a:pt x="3016738" y="234734"/>
                      </a:cubicBezTo>
                      <a:cubicBezTo>
                        <a:pt x="3097497" y="259483"/>
                        <a:pt x="3084471" y="251016"/>
                        <a:pt x="3071446" y="242549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任意多边形: 形状 19">
                  <a:extLst>
                    <a:ext uri="{FF2B5EF4-FFF2-40B4-BE49-F238E27FC236}">
                      <a16:creationId xmlns:a16="http://schemas.microsoft.com/office/drawing/2014/main" id="{68EC52A3-5FEB-0075-26E4-76EA70039932}"/>
                    </a:ext>
                  </a:extLst>
                </p:cNvPr>
                <p:cNvSpPr/>
                <p:nvPr/>
              </p:nvSpPr>
              <p:spPr>
                <a:xfrm rot="352096">
                  <a:off x="7696857" y="5488202"/>
                  <a:ext cx="3042006" cy="582461"/>
                </a:xfrm>
                <a:custGeom>
                  <a:avLst/>
                  <a:gdLst>
                    <a:gd name="connsiteX0" fmla="*/ 0 w 3165231"/>
                    <a:gd name="connsiteY0" fmla="*/ 203546 h 285870"/>
                    <a:gd name="connsiteX1" fmla="*/ 679939 w 3165231"/>
                    <a:gd name="connsiteY1" fmla="*/ 31608 h 285870"/>
                    <a:gd name="connsiteX2" fmla="*/ 961293 w 3165231"/>
                    <a:gd name="connsiteY2" fmla="*/ 86315 h 285870"/>
                    <a:gd name="connsiteX3" fmla="*/ 1680308 w 3165231"/>
                    <a:gd name="connsiteY3" fmla="*/ 346 h 285870"/>
                    <a:gd name="connsiteX4" fmla="*/ 2196123 w 3165231"/>
                    <a:gd name="connsiteY4" fmla="*/ 125392 h 285870"/>
                    <a:gd name="connsiteX5" fmla="*/ 2618154 w 3165231"/>
                    <a:gd name="connsiteY5" fmla="*/ 31608 h 285870"/>
                    <a:gd name="connsiteX6" fmla="*/ 3055816 w 3165231"/>
                    <a:gd name="connsiteY6" fmla="*/ 258254 h 285870"/>
                    <a:gd name="connsiteX7" fmla="*/ 3165231 w 3165231"/>
                    <a:gd name="connsiteY7" fmla="*/ 273885 h 285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65231" h="285870">
                      <a:moveTo>
                        <a:pt x="0" y="203546"/>
                      </a:moveTo>
                      <a:cubicBezTo>
                        <a:pt x="259862" y="127346"/>
                        <a:pt x="519724" y="51146"/>
                        <a:pt x="679939" y="31608"/>
                      </a:cubicBezTo>
                      <a:cubicBezTo>
                        <a:pt x="840154" y="12070"/>
                        <a:pt x="794565" y="91525"/>
                        <a:pt x="961293" y="86315"/>
                      </a:cubicBezTo>
                      <a:cubicBezTo>
                        <a:pt x="1128021" y="81105"/>
                        <a:pt x="1474503" y="-6167"/>
                        <a:pt x="1680308" y="346"/>
                      </a:cubicBezTo>
                      <a:cubicBezTo>
                        <a:pt x="1886113" y="6859"/>
                        <a:pt x="2039815" y="120182"/>
                        <a:pt x="2196123" y="125392"/>
                      </a:cubicBezTo>
                      <a:cubicBezTo>
                        <a:pt x="2352431" y="130602"/>
                        <a:pt x="2474872" y="9464"/>
                        <a:pt x="2618154" y="31608"/>
                      </a:cubicBezTo>
                      <a:cubicBezTo>
                        <a:pt x="2761436" y="53752"/>
                        <a:pt x="2964637" y="217875"/>
                        <a:pt x="3055816" y="258254"/>
                      </a:cubicBezTo>
                      <a:cubicBezTo>
                        <a:pt x="3146995" y="298633"/>
                        <a:pt x="3156113" y="286259"/>
                        <a:pt x="3165231" y="273885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" name="乘号 9">
                <a:extLst>
                  <a:ext uri="{FF2B5EF4-FFF2-40B4-BE49-F238E27FC236}">
                    <a16:creationId xmlns:a16="http://schemas.microsoft.com/office/drawing/2014/main" id="{1DB758C1-AC5F-EB90-4FF9-73DA01D6FDFC}"/>
                  </a:ext>
                </a:extLst>
              </p:cNvPr>
              <p:cNvSpPr/>
              <p:nvPr/>
            </p:nvSpPr>
            <p:spPr>
              <a:xfrm>
                <a:off x="10822716" y="6020756"/>
                <a:ext cx="329215" cy="371162"/>
              </a:xfrm>
              <a:prstGeom prst="mathMultiply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71060B91-4A58-342E-DEB7-1284FE13062E}"/>
                  </a:ext>
                </a:extLst>
              </p:cNvPr>
              <p:cNvSpPr txBox="1"/>
              <p:nvPr/>
            </p:nvSpPr>
            <p:spPr>
              <a:xfrm>
                <a:off x="10696497" y="5298898"/>
                <a:ext cx="47542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✔️</a:t>
                </a:r>
              </a:p>
            </p:txBody>
          </p:sp>
        </p:grp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34D32BCF-00B3-D1CF-2A33-FD1CDD29D519}"/>
                </a:ext>
              </a:extLst>
            </p:cNvPr>
            <p:cNvSpPr txBox="1"/>
            <p:nvPr/>
          </p:nvSpPr>
          <p:spPr>
            <a:xfrm>
              <a:off x="10928092" y="5138248"/>
              <a:ext cx="898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select</a:t>
              </a:r>
              <a:endParaRPr lang="zh-CN" altLang="en-US" sz="1200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E115F27A-2105-39A8-0D39-B75989299DA8}"/>
                </a:ext>
              </a:extLst>
            </p:cNvPr>
            <p:cNvSpPr txBox="1"/>
            <p:nvPr/>
          </p:nvSpPr>
          <p:spPr>
            <a:xfrm>
              <a:off x="10928092" y="5861021"/>
              <a:ext cx="10373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reject</a:t>
              </a:r>
              <a:endParaRPr lang="zh-CN" altLang="en-US" sz="1200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F02BFFE-4EF3-4F5F-82FE-1A2DEC5FD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13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1F4A148D-ED20-4DBF-BFB9-C3BCC7AAFD18}"/>
              </a:ext>
            </a:extLst>
          </p:cNvPr>
          <p:cNvCxnSpPr>
            <a:cxnSpLocks/>
          </p:cNvCxnSpPr>
          <p:nvPr/>
        </p:nvCxnSpPr>
        <p:spPr>
          <a:xfrm flipV="1">
            <a:off x="7084716" y="1799528"/>
            <a:ext cx="1142857" cy="664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E4138B01-8C8C-49F3-AF46-14A7A0A48694}"/>
              </a:ext>
            </a:extLst>
          </p:cNvPr>
          <p:cNvSpPr txBox="1"/>
          <p:nvPr/>
        </p:nvSpPr>
        <p:spPr>
          <a:xfrm>
            <a:off x="8816256" y="4503647"/>
            <a:ext cx="1037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1D75B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Fe</a:t>
            </a:r>
            <a:endParaRPr lang="zh-CN" altLang="en-US" dirty="0">
              <a:solidFill>
                <a:srgbClr val="1D75B3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4A2F087D-710D-4782-A7DD-AB3CDF867492}"/>
              </a:ext>
            </a:extLst>
          </p:cNvPr>
          <p:cNvSpPr txBox="1"/>
          <p:nvPr/>
        </p:nvSpPr>
        <p:spPr>
          <a:xfrm>
            <a:off x="8816256" y="3561209"/>
            <a:ext cx="1037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7F0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Cu</a:t>
            </a:r>
            <a:endParaRPr lang="zh-CN" altLang="en-US" dirty="0">
              <a:solidFill>
                <a:srgbClr val="FF7F0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7D20F4A9-8FEC-4F51-A8EF-BA566AC3D9AD}"/>
              </a:ext>
            </a:extLst>
          </p:cNvPr>
          <p:cNvSpPr txBox="1"/>
          <p:nvPr/>
        </p:nvSpPr>
        <p:spPr>
          <a:xfrm>
            <a:off x="8816256" y="2878462"/>
            <a:ext cx="1037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2CA02C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Pb</a:t>
            </a:r>
            <a:endParaRPr lang="zh-CN" altLang="en-US" dirty="0">
              <a:solidFill>
                <a:srgbClr val="2CA02C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标题 1">
            <a:extLst>
              <a:ext uri="{FF2B5EF4-FFF2-40B4-BE49-F238E27FC236}">
                <a16:creationId xmlns:a16="http://schemas.microsoft.com/office/drawing/2014/main" id="{26D752AB-4683-4887-8CEE-C7720BEBD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563" y="0"/>
            <a:ext cx="10969200" cy="705600"/>
          </a:xfrm>
        </p:spPr>
        <p:txBody>
          <a:bodyPr/>
          <a:lstStyle/>
          <a:p>
            <a:r>
              <a:rPr lang="en-US" altLang="zh-CN" spc="0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Muon Selection for CT</a:t>
            </a:r>
            <a:endParaRPr lang="zh-CN" altLang="en-US" spc="0" dirty="0"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626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C72B24-9104-9D2F-D6F3-F675141A2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563" y="129169"/>
            <a:ext cx="10969200" cy="705600"/>
          </a:xfrm>
        </p:spPr>
        <p:txBody>
          <a:bodyPr/>
          <a:lstStyle/>
          <a:p>
            <a:r>
              <a:rPr lang="en-US" altLang="zh-CN" spc="0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Projection Value Calculation</a:t>
            </a:r>
            <a:endParaRPr lang="zh-CN" altLang="en-US" spc="0" dirty="0"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5F253A-E556-C5D6-C3EF-C8CF85D83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562" y="956327"/>
            <a:ext cx="7012297" cy="56058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The calculation of projection value was verified with Geant4 simulation.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Simulation settings:</a:t>
            </a:r>
          </a:p>
          <a:p>
            <a:pPr lvl="1">
              <a:lnSpc>
                <a:spcPct val="100000"/>
              </a:lnSpc>
            </a:pP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Small incident beam spot</a:t>
            </a:r>
          </a:p>
          <a:p>
            <a:pPr lvl="1">
              <a:lnSpc>
                <a:spcPct val="100000"/>
              </a:lnSpc>
            </a:pP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Virtual detector</a:t>
            </a:r>
          </a:p>
          <a:p>
            <a:pPr lvl="1">
              <a:lnSpc>
                <a:spcPct val="100000"/>
              </a:lnSpc>
            </a:pP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Sample: aluminum inside iron</a:t>
            </a:r>
          </a:p>
          <a:p>
            <a:pPr lvl="1">
              <a:lnSpc>
                <a:spcPct val="100000"/>
              </a:lnSpc>
            </a:pPr>
            <a:r>
              <a:rPr lang="en-US" altLang="zh-CN" sz="2000" b="1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Iron</a:t>
            </a: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: red cylinder (diameter 100 mm, height 100 mm)</a:t>
            </a:r>
          </a:p>
          <a:p>
            <a:pPr lvl="1">
              <a:lnSpc>
                <a:spcPct val="100000"/>
              </a:lnSpc>
            </a:pPr>
            <a:r>
              <a:rPr lang="en-US" altLang="zh-CN" sz="2000" b="1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Aluminum</a:t>
            </a: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: yellow cuboid (20*100*20 mm</a:t>
            </a:r>
            <a:r>
              <a:rPr lang="en-US" altLang="zh-CN" sz="2000" spc="0" baseline="30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)</a:t>
            </a:r>
            <a:endParaRPr lang="en-US" altLang="zh-CN" sz="2000" spc="0" baseline="30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8" name="图片 7" descr="图标&#10;&#10;描述已自动生成">
            <a:extLst>
              <a:ext uri="{FF2B5EF4-FFF2-40B4-BE49-F238E27FC236}">
                <a16:creationId xmlns:a16="http://schemas.microsoft.com/office/drawing/2014/main" id="{510B8C3E-35FC-7066-D4CD-3CD004D53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397" y="4280289"/>
            <a:ext cx="2774626" cy="214571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98A21BE5-BBDA-C75C-3E43-81A1CF2680D2}"/>
              </a:ext>
            </a:extLst>
          </p:cNvPr>
          <p:cNvSpPr txBox="1"/>
          <p:nvPr/>
        </p:nvSpPr>
        <p:spPr>
          <a:xfrm>
            <a:off x="6630916" y="5612519"/>
            <a:ext cx="4727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Fit to the Line Spread Function of the 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</a:rPr>
              <a:t>aluminum</a:t>
            </a:r>
            <a:r>
              <a:rPr lang="en-US" altLang="zh-CN" dirty="0"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 edge        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Resolution ~1.1 mm (σ)</a:t>
            </a:r>
            <a:endParaRPr lang="en-US" altLang="zh-CN" dirty="0">
              <a:solidFill>
                <a:srgbClr val="FF0000"/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AA5827A-B52E-4C9E-8448-A44B84336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14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F86E598E-6E16-49CB-AD84-62A169BEF1BC}"/>
              </a:ext>
            </a:extLst>
          </p:cNvPr>
          <p:cNvGrpSpPr/>
          <p:nvPr/>
        </p:nvGrpSpPr>
        <p:grpSpPr>
          <a:xfrm>
            <a:off x="7534173" y="630106"/>
            <a:ext cx="3309204" cy="4925196"/>
            <a:chOff x="7199240" y="630106"/>
            <a:chExt cx="3309204" cy="4925196"/>
          </a:xfrm>
        </p:grpSpPr>
        <p:pic>
          <p:nvPicPr>
            <p:cNvPr id="9" name="图片 8" descr="图表&#10;&#10;中度可信度描述已自动生成">
              <a:extLst>
                <a:ext uri="{FF2B5EF4-FFF2-40B4-BE49-F238E27FC236}">
                  <a16:creationId xmlns:a16="http://schemas.microsoft.com/office/drawing/2014/main" id="{E143E3F0-5C92-BBC4-9ACA-8748D9C1AB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9240" y="3073399"/>
              <a:ext cx="3309204" cy="2481903"/>
            </a:xfrm>
            <a:prstGeom prst="rect">
              <a:avLst/>
            </a:prstGeom>
          </p:spPr>
        </p:pic>
        <p:pic>
          <p:nvPicPr>
            <p:cNvPr id="11" name="图片 10" descr="图片包含 游戏机, 钟表&#10;&#10;描述已自动生成">
              <a:extLst>
                <a:ext uri="{FF2B5EF4-FFF2-40B4-BE49-F238E27FC236}">
                  <a16:creationId xmlns:a16="http://schemas.microsoft.com/office/drawing/2014/main" id="{37C79D15-05C5-6F9B-0E62-FC63D2B800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27261" y="1028700"/>
              <a:ext cx="2066867" cy="2066867"/>
            </a:xfrm>
            <a:prstGeom prst="rect">
              <a:avLst/>
            </a:prstGeom>
          </p:spPr>
        </p:pic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15E73FE2-97F9-474A-8C62-165ECEBC6299}"/>
                </a:ext>
              </a:extLst>
            </p:cNvPr>
            <p:cNvCxnSpPr/>
            <p:nvPr/>
          </p:nvCxnSpPr>
          <p:spPr>
            <a:xfrm>
              <a:off x="8156080" y="1677894"/>
              <a:ext cx="41355" cy="360000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A2363A48-92A7-4A18-8AB6-82E81A5CF91D}"/>
                </a:ext>
              </a:extLst>
            </p:cNvPr>
            <p:cNvSpPr txBox="1"/>
            <p:nvPr/>
          </p:nvSpPr>
          <p:spPr>
            <a:xfrm>
              <a:off x="7483654" y="630106"/>
              <a:ext cx="25540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Arial" panose="020B0604020202020204" pitchFamily="34" charset="0"/>
                  <a:ea typeface="微软雅黑" panose="020B0503020204020204" pitchFamily="34" charset="-122"/>
                </a:rPr>
                <a:t>Reconstructed image</a:t>
              </a:r>
            </a:p>
          </p:txBody>
        </p:sp>
      </p:grpSp>
      <p:sp>
        <p:nvSpPr>
          <p:cNvPr id="12" name="箭头: 右 11">
            <a:extLst>
              <a:ext uri="{FF2B5EF4-FFF2-40B4-BE49-F238E27FC236}">
                <a16:creationId xmlns:a16="http://schemas.microsoft.com/office/drawing/2014/main" id="{342B8B1C-B273-496D-A6F7-619CB93C84DD}"/>
              </a:ext>
            </a:extLst>
          </p:cNvPr>
          <p:cNvSpPr/>
          <p:nvPr/>
        </p:nvSpPr>
        <p:spPr>
          <a:xfrm>
            <a:off x="8378436" y="5996069"/>
            <a:ext cx="307863" cy="15622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588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BA8B068-90A6-56BC-BE28-B22056C0F0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6887" y="1028700"/>
                <a:ext cx="6886960" cy="5525488"/>
              </a:xfrm>
            </p:spPr>
            <p:txBody>
              <a:bodyPr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600"/>
                  </a:spcAft>
                </a:pPr>
                <a:r>
                  <a:rPr lang="en-US" altLang="zh-CN" sz="2400" spc="0" dirty="0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Detector: </a:t>
                </a:r>
                <a:r>
                  <a:rPr lang="en-US" altLang="zh-CN" sz="2400" b="1" spc="0" dirty="0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range telescope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altLang="zh-CN" sz="2200" spc="0" dirty="0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Silicon pixel detectors + Degraders</a:t>
                </a:r>
              </a:p>
              <a:p>
                <a:pPr>
                  <a:lnSpc>
                    <a:spcPct val="100000"/>
                  </a:lnSpc>
                  <a:spcAft>
                    <a:spcPts val="600"/>
                  </a:spcAft>
                </a:pPr>
                <a:r>
                  <a:rPr lang="en-US" altLang="zh-CN" sz="2400" spc="0" dirty="0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Track reconstruction:</a:t>
                </a:r>
                <a:r>
                  <a:rPr lang="zh-CN" altLang="en-US" sz="2400" spc="0" dirty="0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b="1" spc="0" dirty="0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inward search tree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altLang="zh-CN" sz="1900" spc="0" dirty="0">
                    <a:solidFill>
                      <a:schemeClr val="tx1"/>
                    </a:solidFill>
                    <a:ea typeface="微软雅黑" panose="020B0503020204020204" pitchFamily="34" charset="-122"/>
                  </a:rPr>
                  <a:t>Initially proposed in ALICE experiment at LHC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altLang="zh-CN" sz="1900" spc="0" dirty="0">
                    <a:solidFill>
                      <a:schemeClr val="tx1"/>
                    </a:solidFill>
                    <a:ea typeface="微软雅黑" panose="020B0503020204020204" pitchFamily="34" charset="-122"/>
                  </a:rPr>
                  <a:t>Now widely used in proton CT to </a:t>
                </a:r>
                <a:r>
                  <a:rPr lang="en-US" altLang="zh-CN" sz="1900" spc="0" dirty="0">
                    <a:solidFill>
                      <a:srgbClr val="FF0000"/>
                    </a:solidFill>
                    <a:ea typeface="微软雅黑" panose="020B0503020204020204" pitchFamily="34" charset="-122"/>
                  </a:rPr>
                  <a:t>reconstruct energy</a:t>
                </a:r>
                <a:endParaRPr lang="en-US" altLang="zh-CN" sz="1900" spc="0" dirty="0">
                  <a:solidFill>
                    <a:srgbClr val="FF0000"/>
                  </a:solidFill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lvl="1">
                  <a:lnSpc>
                    <a:spcPct val="100000"/>
                  </a:lnSpc>
                </a:pPr>
                <a:r>
                  <a:rPr lang="en-US" altLang="zh-CN" sz="1900" spc="0" dirty="0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Fixed threshold:</a:t>
                </a:r>
              </a:p>
              <a:p>
                <a:pPr marL="914400" lvl="2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9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sz="19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900" b="0" i="0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US" altLang="zh-CN" sz="1900" b="0" i="1" spc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</m:t>
                      </m:r>
                      <m:sSub>
                        <m:sSubPr>
                          <m:ctrlPr>
                            <a:rPr lang="en-US" altLang="zh-CN" sz="19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sz="19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9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sub>
                      </m:sSub>
                      <m:r>
                        <a:rPr lang="en-US" altLang="zh-CN" sz="1900" b="0" i="1" spc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</m:t>
                      </m:r>
                      <m:rad>
                        <m:radPr>
                          <m:degHide m:val="on"/>
                          <m:ctrlPr>
                            <a:rPr lang="en-US" altLang="zh-CN" sz="19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19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e>
                      </m:rad>
                      <m:sSup>
                        <m:sSupPr>
                          <m:ctrlPr>
                            <a:rPr lang="en-US" altLang="zh-CN" sz="19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zh-CN" sz="1900" b="0" i="1" spc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sz="1900" b="0" i="1" spc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nary>
                                    <m:naryPr>
                                      <m:ctrlPr>
                                        <a:rPr lang="en-US" altLang="zh-CN" sz="1900" i="1" spc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en-US" altLang="zh-CN" sz="1900" i="1" spc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US" altLang="zh-CN" sz="1900" i="1" spc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sup>
                                    <m:e>
                                      <m:d>
                                        <m:dPr>
                                          <m:ctrlPr>
                                            <a:rPr lang="en-US" altLang="zh-CN" sz="1900" i="1" spc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altLang="zh-CN" sz="1900" i="1" spc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altLang="zh-CN" sz="1900" i="1" spc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14.1 </m:t>
                                              </m:r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altLang="zh-CN" sz="1900" spc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MeV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altLang="zh-CN" sz="1900" i="1" spc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𝑝𝑣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lang="en-US" altLang="zh-CN" sz="1900" i="1" spc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p>
                                                    <m:sSupPr>
                                                      <m:ctrlPr>
                                                        <a:rPr lang="en-US" altLang="zh-CN" sz="1900" i="1" spc="0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cs typeface="Times New Roman" panose="020206030504050203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a:rPr lang="en-US" altLang="zh-CN" sz="1900" i="1" spc="0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cs typeface="Times New Roman" panose="02020603050405020304" pitchFamily="18" charset="0"/>
                                                        </a:rPr>
                                                        <m:t>𝑥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n-US" altLang="zh-CN" sz="1900" i="1" spc="0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cs typeface="Times New Roman" panose="02020603050405020304" pitchFamily="18" charset="0"/>
                                                        </a:rPr>
                                                        <m:t>′</m:t>
                                                      </m:r>
                                                    </m:sup>
                                                  </m:sSup>
                                                </m:e>
                                              </m:d>
                                            </m:den>
                                          </m:f>
                                        </m:e>
                                      </m:d>
                                    </m:e>
                                  </m:nary>
                                </m:e>
                                <m:sup>
                                  <m:r>
                                    <a:rPr lang="en-US" altLang="zh-CN" sz="1900" b="0" i="1" spc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f>
                                <m:fPr>
                                  <m:ctrlPr>
                                    <a:rPr lang="en-US" altLang="zh-CN" sz="1900" b="0" i="1" spc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900" b="0" i="1" spc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900" b="0" i="1" spc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900" b="0" i="1" spc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altLang="zh-CN" sz="1900" b="0" i="1" spc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altLang="zh-CN" sz="1900" b="0" i="1" spc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1900" b="0" i="1" spc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CN" sz="1900" b="0" i="1" spc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altLang="zh-CN" sz="19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sz="19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altLang="zh-CN" sz="1900" b="0" i="1" spc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1900" b="0" i="1" spc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CN" sz="1900" b="0" i="1" spc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9</m:t>
                              </m:r>
                            </m:den>
                          </m:f>
                          <m:func>
                            <m:funcPr>
                              <m:ctrlPr>
                                <a:rPr lang="en-US" altLang="zh-CN" sz="1900" b="0" i="1" spc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zh-CN" sz="1900" b="0" i="1" spc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900" b="0" i="0" spc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zh-CN" sz="1900" b="0" i="1" spc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sub>
                              </m:sSub>
                            </m:fName>
                            <m:e>
                              <m:f>
                                <m:fPr>
                                  <m:ctrlPr>
                                    <a:rPr lang="en-US" altLang="zh-CN" sz="1900" b="0" i="1" spc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900" b="0" i="1" spc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900" b="0" i="1" spc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900" b="0" i="1" spc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altLang="zh-CN" sz="1900" b="0" i="1" spc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func>
                        </m:e>
                      </m:d>
                      <m:r>
                        <a:rPr lang="en-US" altLang="zh-CN" sz="1900" b="0" i="1" spc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</m:oMath>
                  </m:oMathPara>
                </a14:m>
                <a:endParaRPr lang="en-US" altLang="zh-CN" sz="1900" spc="0" dirty="0">
                  <a:solidFill>
                    <a:schemeClr val="tx1"/>
                  </a:solidFill>
                  <a:ea typeface="微软雅黑" panose="020B0503020204020204" pitchFamily="34" charset="-122"/>
                </a:endParaRPr>
              </a:p>
              <a:p>
                <a:pPr lvl="1">
                  <a:lnSpc>
                    <a:spcPct val="100000"/>
                  </a:lnSpc>
                </a:pPr>
                <a:r>
                  <a:rPr lang="en-US" altLang="zh-CN" sz="1900" spc="0" dirty="0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Score: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900" b="0" i="1" spc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altLang="zh-CN" sz="1900" b="0" i="1" spc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sz="19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limLoc m:val="subSup"/>
                              <m:ctrlPr>
                                <a:rPr lang="en-US" altLang="zh-CN" sz="1900" i="1" spc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altLang="zh-CN" sz="1900" i="1" spc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altLang="zh-CN" sz="1900" i="1" spc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altLang="zh-CN" sz="1900" i="1" spc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altLang="zh-CN" sz="1900" b="0" i="1" spc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altLang="zh-CN" sz="1900" i="1" spc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900" spc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900" i="1" spc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900" i="1" spc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900" i="1" spc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altLang="zh-CN" sz="1900" b="0" i="1" spc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  <m:r>
                        <a:rPr lang="en-US" altLang="zh-CN" sz="1900" b="0" i="1" spc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altLang="zh-CN" sz="1900" spc="0" dirty="0">
                  <a:solidFill>
                    <a:schemeClr val="tx1"/>
                  </a:solidFill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BA8B068-90A6-56BC-BE28-B22056C0F0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6887" y="1028700"/>
                <a:ext cx="6886960" cy="5525488"/>
              </a:xfrm>
              <a:blipFill>
                <a:blip r:embed="rId2"/>
                <a:stretch>
                  <a:fillRect l="-1240" t="-6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标题 1">
            <a:extLst>
              <a:ext uri="{FF2B5EF4-FFF2-40B4-BE49-F238E27FC236}">
                <a16:creationId xmlns:a16="http://schemas.microsoft.com/office/drawing/2014/main" id="{5F7578F7-5482-3E96-4194-7DB57FD98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58" y="124262"/>
            <a:ext cx="10969200" cy="705600"/>
          </a:xfrm>
        </p:spPr>
        <p:txBody>
          <a:bodyPr/>
          <a:lstStyle/>
          <a:p>
            <a:r>
              <a:rPr lang="en-US" altLang="zh-CN" spc="0" dirty="0">
                <a:latin typeface="Arial" panose="020B0604020202020204" pitchFamily="34" charset="0"/>
                <a:ea typeface="微软雅黑" panose="020B0503020204020204" pitchFamily="34" charset="-122"/>
              </a:rPr>
              <a:t>Detector and Track Reconstruction</a:t>
            </a:r>
            <a:endParaRPr lang="zh-CN" altLang="en-US" spc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4" name="内容占位符 4">
            <a:extLst>
              <a:ext uri="{FF2B5EF4-FFF2-40B4-BE49-F238E27FC236}">
                <a16:creationId xmlns:a16="http://schemas.microsoft.com/office/drawing/2014/main" id="{CE7953F6-8D45-C6E3-B73D-C4C84EC44811}"/>
              </a:ext>
            </a:extLst>
          </p:cNvPr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751" y="850187"/>
            <a:ext cx="2856375" cy="2223639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FE87AD5F-990D-0F09-0B78-E04DEFA063AF}"/>
              </a:ext>
            </a:extLst>
          </p:cNvPr>
          <p:cNvGrpSpPr/>
          <p:nvPr/>
        </p:nvGrpSpPr>
        <p:grpSpPr>
          <a:xfrm>
            <a:off x="8059806" y="4244187"/>
            <a:ext cx="3210514" cy="1898939"/>
            <a:chOff x="1784" y="4875"/>
            <a:chExt cx="11892" cy="538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C86F8D8-1A41-4831-69E6-F4D264BCB594}"/>
                </a:ext>
              </a:extLst>
            </p:cNvPr>
            <p:cNvGrpSpPr/>
            <p:nvPr/>
          </p:nvGrpSpPr>
          <p:grpSpPr>
            <a:xfrm>
              <a:off x="1784" y="4875"/>
              <a:ext cx="11892" cy="5113"/>
              <a:chOff x="1701" y="5399"/>
              <a:chExt cx="8975" cy="4158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id="{38D0B528-6EAD-B0E2-A8D9-30CCE6DE601D}"/>
                  </a:ext>
                </a:extLst>
              </p:cNvPr>
              <p:cNvGrpSpPr/>
              <p:nvPr/>
            </p:nvGrpSpPr>
            <p:grpSpPr>
              <a:xfrm>
                <a:off x="1701" y="5399"/>
                <a:ext cx="8975" cy="4158"/>
                <a:chOff x="1701" y="5399"/>
                <a:chExt cx="8975" cy="4158"/>
              </a:xfrm>
            </p:grpSpPr>
            <p:grpSp>
              <p:nvGrpSpPr>
                <p:cNvPr id="16" name="组合 15">
                  <a:extLst>
                    <a:ext uri="{FF2B5EF4-FFF2-40B4-BE49-F238E27FC236}">
                      <a16:creationId xmlns:a16="http://schemas.microsoft.com/office/drawing/2014/main" id="{323D7CEC-6CDF-D1D4-5900-B7D74F130438}"/>
                    </a:ext>
                  </a:extLst>
                </p:cNvPr>
                <p:cNvGrpSpPr/>
                <p:nvPr/>
              </p:nvGrpSpPr>
              <p:grpSpPr>
                <a:xfrm>
                  <a:off x="1709" y="5399"/>
                  <a:ext cx="8967" cy="4158"/>
                  <a:chOff x="2530" y="6103"/>
                  <a:chExt cx="3120" cy="2857"/>
                </a:xfrm>
              </p:grpSpPr>
              <p:sp>
                <p:nvSpPr>
                  <p:cNvPr id="28" name="矩形 27">
                    <a:extLst>
                      <a:ext uri="{FF2B5EF4-FFF2-40B4-BE49-F238E27FC236}">
                        <a16:creationId xmlns:a16="http://schemas.microsoft.com/office/drawing/2014/main" id="{DFCFF846-3FA6-C3A2-6CB3-49811014121D}"/>
                      </a:ext>
                    </a:extLst>
                  </p:cNvPr>
                  <p:cNvSpPr/>
                  <p:nvPr/>
                </p:nvSpPr>
                <p:spPr>
                  <a:xfrm>
                    <a:off x="2530" y="6103"/>
                    <a:ext cx="119" cy="2857"/>
                  </a:xfrm>
                  <a:prstGeom prst="rect">
                    <a:avLst/>
                  </a:prstGeom>
                  <a:solidFill>
                    <a:srgbClr val="FFFF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>
                        <a:solidFill>
                          <a:schemeClr val="lt1"/>
                        </a:solidFill>
                      </a:defRPr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9" name="矩形 28">
                    <a:extLst>
                      <a:ext uri="{FF2B5EF4-FFF2-40B4-BE49-F238E27FC236}">
                        <a16:creationId xmlns:a16="http://schemas.microsoft.com/office/drawing/2014/main" id="{8D69CDBA-CF1E-0161-3234-8317A3C15D24}"/>
                      </a:ext>
                    </a:extLst>
                  </p:cNvPr>
                  <p:cNvSpPr/>
                  <p:nvPr/>
                </p:nvSpPr>
                <p:spPr>
                  <a:xfrm>
                    <a:off x="2666" y="6103"/>
                    <a:ext cx="610" cy="2857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>
                        <a:solidFill>
                          <a:schemeClr val="lt1"/>
                        </a:solidFill>
                      </a:defRPr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0" name="矩形 29">
                    <a:extLst>
                      <a:ext uri="{FF2B5EF4-FFF2-40B4-BE49-F238E27FC236}">
                        <a16:creationId xmlns:a16="http://schemas.microsoft.com/office/drawing/2014/main" id="{5A8877A5-34C8-5658-EF2A-9920C7BA3C7F}"/>
                      </a:ext>
                    </a:extLst>
                  </p:cNvPr>
                  <p:cNvSpPr/>
                  <p:nvPr/>
                </p:nvSpPr>
                <p:spPr>
                  <a:xfrm>
                    <a:off x="3276" y="6103"/>
                    <a:ext cx="119" cy="2857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rgbClr val="FF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>
                        <a:solidFill>
                          <a:schemeClr val="lt1"/>
                        </a:solidFill>
                      </a:defRPr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1" name="矩形 30">
                    <a:extLst>
                      <a:ext uri="{FF2B5EF4-FFF2-40B4-BE49-F238E27FC236}">
                        <a16:creationId xmlns:a16="http://schemas.microsoft.com/office/drawing/2014/main" id="{942CF515-0B0D-9B26-3EC9-0F3D4393A4D0}"/>
                      </a:ext>
                    </a:extLst>
                  </p:cNvPr>
                  <p:cNvSpPr/>
                  <p:nvPr/>
                </p:nvSpPr>
                <p:spPr>
                  <a:xfrm>
                    <a:off x="3412" y="6103"/>
                    <a:ext cx="610" cy="2857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>
                        <a:solidFill>
                          <a:schemeClr val="lt1"/>
                        </a:solidFill>
                      </a:defRPr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2" name="矩形 31">
                    <a:extLst>
                      <a:ext uri="{FF2B5EF4-FFF2-40B4-BE49-F238E27FC236}">
                        <a16:creationId xmlns:a16="http://schemas.microsoft.com/office/drawing/2014/main" id="{A7AFD31E-9D8C-A83A-A021-D33A2FB07350}"/>
                      </a:ext>
                    </a:extLst>
                  </p:cNvPr>
                  <p:cNvSpPr/>
                  <p:nvPr/>
                </p:nvSpPr>
                <p:spPr>
                  <a:xfrm>
                    <a:off x="4022" y="6103"/>
                    <a:ext cx="119" cy="2857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rgbClr val="FF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>
                        <a:solidFill>
                          <a:schemeClr val="lt1"/>
                        </a:solidFill>
                      </a:defRPr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3" name="矩形 32">
                    <a:extLst>
                      <a:ext uri="{FF2B5EF4-FFF2-40B4-BE49-F238E27FC236}">
                        <a16:creationId xmlns:a16="http://schemas.microsoft.com/office/drawing/2014/main" id="{D8C84A13-D1FC-101A-1FED-EDCDA1983936}"/>
                      </a:ext>
                    </a:extLst>
                  </p:cNvPr>
                  <p:cNvSpPr/>
                  <p:nvPr/>
                </p:nvSpPr>
                <p:spPr>
                  <a:xfrm>
                    <a:off x="4158" y="6103"/>
                    <a:ext cx="610" cy="2857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>
                        <a:solidFill>
                          <a:schemeClr val="lt1"/>
                        </a:solidFill>
                      </a:defRPr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4" name="矩形 33">
                    <a:extLst>
                      <a:ext uri="{FF2B5EF4-FFF2-40B4-BE49-F238E27FC236}">
                        <a16:creationId xmlns:a16="http://schemas.microsoft.com/office/drawing/2014/main" id="{D661AFA3-2AAD-4F6D-31CD-FE0621625E73}"/>
                      </a:ext>
                    </a:extLst>
                  </p:cNvPr>
                  <p:cNvSpPr/>
                  <p:nvPr/>
                </p:nvSpPr>
                <p:spPr>
                  <a:xfrm>
                    <a:off x="4768" y="6103"/>
                    <a:ext cx="119" cy="2857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rgbClr val="FF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>
                        <a:solidFill>
                          <a:schemeClr val="lt1"/>
                        </a:solidFill>
                      </a:defRPr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5" name="矩形 34">
                    <a:extLst>
                      <a:ext uri="{FF2B5EF4-FFF2-40B4-BE49-F238E27FC236}">
                        <a16:creationId xmlns:a16="http://schemas.microsoft.com/office/drawing/2014/main" id="{BFD5F216-FD8C-1E3B-F635-DE9D75C27CFF}"/>
                      </a:ext>
                    </a:extLst>
                  </p:cNvPr>
                  <p:cNvSpPr/>
                  <p:nvPr/>
                </p:nvSpPr>
                <p:spPr>
                  <a:xfrm>
                    <a:off x="4904" y="6103"/>
                    <a:ext cx="610" cy="2857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>
                        <a:solidFill>
                          <a:schemeClr val="lt1"/>
                        </a:solidFill>
                      </a:defRPr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" name="矩形 35">
                    <a:extLst>
                      <a:ext uri="{FF2B5EF4-FFF2-40B4-BE49-F238E27FC236}">
                        <a16:creationId xmlns:a16="http://schemas.microsoft.com/office/drawing/2014/main" id="{CBAC519C-8DBD-B994-F760-202783BED233}"/>
                      </a:ext>
                    </a:extLst>
                  </p:cNvPr>
                  <p:cNvSpPr/>
                  <p:nvPr/>
                </p:nvSpPr>
                <p:spPr>
                  <a:xfrm>
                    <a:off x="5531" y="6103"/>
                    <a:ext cx="119" cy="2857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rgbClr val="FF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>
                        <a:solidFill>
                          <a:schemeClr val="lt1"/>
                        </a:solidFill>
                      </a:defRPr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7" name="爆炸形 1 18">
                  <a:extLst>
                    <a:ext uri="{FF2B5EF4-FFF2-40B4-BE49-F238E27FC236}">
                      <a16:creationId xmlns:a16="http://schemas.microsoft.com/office/drawing/2014/main" id="{FD8C7F42-C0E1-78CB-3876-B56DE3E2CFD8}"/>
                    </a:ext>
                  </a:extLst>
                </p:cNvPr>
                <p:cNvSpPr/>
                <p:nvPr/>
              </p:nvSpPr>
              <p:spPr>
                <a:xfrm>
                  <a:off x="1750" y="7322"/>
                  <a:ext cx="353" cy="462"/>
                </a:xfrm>
                <a:prstGeom prst="irregularSeal1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8" name="爆炸形 1 19">
                  <a:extLst>
                    <a:ext uri="{FF2B5EF4-FFF2-40B4-BE49-F238E27FC236}">
                      <a16:creationId xmlns:a16="http://schemas.microsoft.com/office/drawing/2014/main" id="{65E5FD1D-28FB-7E73-F6D4-D5C652B0EA59}"/>
                    </a:ext>
                  </a:extLst>
                </p:cNvPr>
                <p:cNvSpPr/>
                <p:nvPr/>
              </p:nvSpPr>
              <p:spPr>
                <a:xfrm>
                  <a:off x="3907" y="8099"/>
                  <a:ext cx="353" cy="462"/>
                </a:xfrm>
                <a:prstGeom prst="irregularSeal1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9" name="爆炸形 1 20">
                  <a:extLst>
                    <a:ext uri="{FF2B5EF4-FFF2-40B4-BE49-F238E27FC236}">
                      <a16:creationId xmlns:a16="http://schemas.microsoft.com/office/drawing/2014/main" id="{C43D9163-4E67-76CD-3317-A0834C13EEC0}"/>
                    </a:ext>
                  </a:extLst>
                </p:cNvPr>
                <p:cNvSpPr/>
                <p:nvPr/>
              </p:nvSpPr>
              <p:spPr>
                <a:xfrm>
                  <a:off x="6041" y="8561"/>
                  <a:ext cx="353" cy="462"/>
                </a:xfrm>
                <a:prstGeom prst="irregularSeal1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0" name="爆炸形 1 21">
                  <a:extLst>
                    <a:ext uri="{FF2B5EF4-FFF2-40B4-BE49-F238E27FC236}">
                      <a16:creationId xmlns:a16="http://schemas.microsoft.com/office/drawing/2014/main" id="{35830421-AAEF-A600-EC08-553695F90E6A}"/>
                    </a:ext>
                  </a:extLst>
                </p:cNvPr>
                <p:cNvSpPr/>
                <p:nvPr/>
              </p:nvSpPr>
              <p:spPr>
                <a:xfrm>
                  <a:off x="1731" y="7322"/>
                  <a:ext cx="353" cy="462"/>
                </a:xfrm>
                <a:prstGeom prst="irregularSeal1">
                  <a:avLst/>
                </a:prstGeom>
                <a:solidFill>
                  <a:schemeClr val="accent5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1" name="爆炸形 1 22">
                  <a:extLst>
                    <a:ext uri="{FF2B5EF4-FFF2-40B4-BE49-F238E27FC236}">
                      <a16:creationId xmlns:a16="http://schemas.microsoft.com/office/drawing/2014/main" id="{74EAD963-4144-8D9B-B5BD-E7DC2CA8E97E}"/>
                    </a:ext>
                  </a:extLst>
                </p:cNvPr>
                <p:cNvSpPr/>
                <p:nvPr/>
              </p:nvSpPr>
              <p:spPr>
                <a:xfrm>
                  <a:off x="3888" y="8099"/>
                  <a:ext cx="353" cy="462"/>
                </a:xfrm>
                <a:prstGeom prst="irregularSeal1">
                  <a:avLst/>
                </a:prstGeom>
                <a:solidFill>
                  <a:schemeClr val="accent5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2" name="爆炸形 1 23">
                  <a:extLst>
                    <a:ext uri="{FF2B5EF4-FFF2-40B4-BE49-F238E27FC236}">
                      <a16:creationId xmlns:a16="http://schemas.microsoft.com/office/drawing/2014/main" id="{620A684C-72F4-CE63-0BB6-2FE724B63C81}"/>
                    </a:ext>
                  </a:extLst>
                </p:cNvPr>
                <p:cNvSpPr/>
                <p:nvPr/>
              </p:nvSpPr>
              <p:spPr>
                <a:xfrm>
                  <a:off x="6022" y="8561"/>
                  <a:ext cx="353" cy="462"/>
                </a:xfrm>
                <a:prstGeom prst="irregularSeal1">
                  <a:avLst/>
                </a:prstGeom>
                <a:solidFill>
                  <a:schemeClr val="accent5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3" name="爆炸形 1 24">
                  <a:extLst>
                    <a:ext uri="{FF2B5EF4-FFF2-40B4-BE49-F238E27FC236}">
                      <a16:creationId xmlns:a16="http://schemas.microsoft.com/office/drawing/2014/main" id="{DAD45F3B-4098-7087-2508-99C2D5F989DE}"/>
                    </a:ext>
                  </a:extLst>
                </p:cNvPr>
                <p:cNvSpPr/>
                <p:nvPr/>
              </p:nvSpPr>
              <p:spPr>
                <a:xfrm>
                  <a:off x="8137" y="8960"/>
                  <a:ext cx="353" cy="462"/>
                </a:xfrm>
                <a:prstGeom prst="irregularSeal1">
                  <a:avLst/>
                </a:prstGeom>
                <a:solidFill>
                  <a:schemeClr val="accent5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4" name="爆炸形 1 25">
                  <a:extLst>
                    <a:ext uri="{FF2B5EF4-FFF2-40B4-BE49-F238E27FC236}">
                      <a16:creationId xmlns:a16="http://schemas.microsoft.com/office/drawing/2014/main" id="{0F4B70CB-62AE-0595-879F-E12A06F2E0F0}"/>
                    </a:ext>
                  </a:extLst>
                </p:cNvPr>
                <p:cNvSpPr/>
                <p:nvPr/>
              </p:nvSpPr>
              <p:spPr>
                <a:xfrm>
                  <a:off x="1701" y="8415"/>
                  <a:ext cx="353" cy="462"/>
                </a:xfrm>
                <a:prstGeom prst="irregularSeal1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5" name="爆炸形 1 26">
                  <a:extLst>
                    <a:ext uri="{FF2B5EF4-FFF2-40B4-BE49-F238E27FC236}">
                      <a16:creationId xmlns:a16="http://schemas.microsoft.com/office/drawing/2014/main" id="{A1C37C84-8BD5-9FD3-7EDC-D8FCE86C281E}"/>
                    </a:ext>
                  </a:extLst>
                </p:cNvPr>
                <p:cNvSpPr/>
                <p:nvPr/>
              </p:nvSpPr>
              <p:spPr>
                <a:xfrm>
                  <a:off x="3908" y="7322"/>
                  <a:ext cx="353" cy="462"/>
                </a:xfrm>
                <a:prstGeom prst="irregularSeal1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6" name="爆炸形 1 27">
                  <a:extLst>
                    <a:ext uri="{FF2B5EF4-FFF2-40B4-BE49-F238E27FC236}">
                      <a16:creationId xmlns:a16="http://schemas.microsoft.com/office/drawing/2014/main" id="{B20341F0-30ED-6425-9144-EC3F28CBE82A}"/>
                    </a:ext>
                  </a:extLst>
                </p:cNvPr>
                <p:cNvSpPr/>
                <p:nvPr/>
              </p:nvSpPr>
              <p:spPr>
                <a:xfrm>
                  <a:off x="6052" y="6367"/>
                  <a:ext cx="353" cy="462"/>
                </a:xfrm>
                <a:prstGeom prst="irregularSeal1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7" name="爆炸形 1 28">
                  <a:extLst>
                    <a:ext uri="{FF2B5EF4-FFF2-40B4-BE49-F238E27FC236}">
                      <a16:creationId xmlns:a16="http://schemas.microsoft.com/office/drawing/2014/main" id="{6724E716-FD56-1090-6FC7-B9716631804F}"/>
                    </a:ext>
                  </a:extLst>
                </p:cNvPr>
                <p:cNvSpPr/>
                <p:nvPr/>
              </p:nvSpPr>
              <p:spPr>
                <a:xfrm>
                  <a:off x="8168" y="6031"/>
                  <a:ext cx="353" cy="462"/>
                </a:xfrm>
                <a:prstGeom prst="irregularSeal1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3" name="直接连接符 12">
                <a:extLst>
                  <a:ext uri="{FF2B5EF4-FFF2-40B4-BE49-F238E27FC236}">
                    <a16:creationId xmlns:a16="http://schemas.microsoft.com/office/drawing/2014/main" id="{D36A8363-E099-5380-90C0-F03181B0D4EE}"/>
                  </a:ext>
                </a:extLst>
              </p:cNvPr>
              <p:cNvCxnSpPr/>
              <p:nvPr/>
            </p:nvCxnSpPr>
            <p:spPr>
              <a:xfrm>
                <a:off x="1903" y="7606"/>
                <a:ext cx="2118" cy="734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>
                <a:extLst>
                  <a:ext uri="{FF2B5EF4-FFF2-40B4-BE49-F238E27FC236}">
                    <a16:creationId xmlns:a16="http://schemas.microsoft.com/office/drawing/2014/main" id="{EBE975D2-E991-CAA2-5421-E9D3E918131A}"/>
                  </a:ext>
                </a:extLst>
              </p:cNvPr>
              <p:cNvCxnSpPr/>
              <p:nvPr/>
            </p:nvCxnSpPr>
            <p:spPr>
              <a:xfrm>
                <a:off x="4095" y="8372"/>
                <a:ext cx="2034" cy="373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id="{4AD585C4-9F28-68E4-30A0-8A2AA8528B12}"/>
                  </a:ext>
                </a:extLst>
              </p:cNvPr>
              <p:cNvCxnSpPr/>
              <p:nvPr/>
            </p:nvCxnSpPr>
            <p:spPr>
              <a:xfrm>
                <a:off x="4011" y="8340"/>
                <a:ext cx="2118" cy="734"/>
              </a:xfrm>
              <a:prstGeom prst="line">
                <a:avLst/>
              </a:prstGeom>
              <a:ln w="28575" cmpd="dbl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D2A1DB65-5B10-9190-C155-FDD9AD7B3D5D}"/>
                </a:ext>
              </a:extLst>
            </p:cNvPr>
            <p:cNvCxnSpPr/>
            <p:nvPr/>
          </p:nvCxnSpPr>
          <p:spPr>
            <a:xfrm flipV="1">
              <a:off x="4937" y="6355"/>
              <a:ext cx="2834" cy="2216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弧形 7">
              <a:extLst>
                <a:ext uri="{FF2B5EF4-FFF2-40B4-BE49-F238E27FC236}">
                  <a16:creationId xmlns:a16="http://schemas.microsoft.com/office/drawing/2014/main" id="{58CE9A57-B3FB-1991-3544-50F5492E7E75}"/>
                </a:ext>
              </a:extLst>
            </p:cNvPr>
            <p:cNvSpPr/>
            <p:nvPr/>
          </p:nvSpPr>
          <p:spPr>
            <a:xfrm flipV="1">
              <a:off x="6393" y="8532"/>
              <a:ext cx="392" cy="544"/>
            </a:xfrm>
            <a:prstGeom prst="arc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tx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文本框 38">
                  <a:extLst>
                    <a:ext uri="{FF2B5EF4-FFF2-40B4-BE49-F238E27FC236}">
                      <a16:creationId xmlns:a16="http://schemas.microsoft.com/office/drawing/2014/main" id="{03AC3AC8-DA66-D144-0C1D-8671E4CCFE16}"/>
                    </a:ext>
                  </a:extLst>
                </p:cNvPr>
                <p:cNvSpPr txBox="1"/>
                <p:nvPr/>
              </p:nvSpPr>
              <p:spPr>
                <a:xfrm>
                  <a:off x="5921" y="9212"/>
                  <a:ext cx="683" cy="10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9" name="文本框 38">
                  <a:extLst>
                    <a:ext uri="{FF2B5EF4-FFF2-40B4-BE49-F238E27FC236}">
                      <a16:creationId xmlns:a16="http://schemas.microsoft.com/office/drawing/2014/main" id="{03AC3AC8-DA66-D144-0C1D-8671E4CCFE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1" y="9212"/>
                  <a:ext cx="683" cy="1047"/>
                </a:xfrm>
                <a:prstGeom prst="rect">
                  <a:avLst/>
                </a:prstGeom>
                <a:blipFill>
                  <a:blip r:embed="rId4"/>
                  <a:stretch>
                    <a:fillRect r="-167742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任意多边形 40">
              <a:extLst>
                <a:ext uri="{FF2B5EF4-FFF2-40B4-BE49-F238E27FC236}">
                  <a16:creationId xmlns:a16="http://schemas.microsoft.com/office/drawing/2014/main" id="{250134E8-7E3E-1991-7063-A0FD8EB4F7D1}"/>
                </a:ext>
              </a:extLst>
            </p:cNvPr>
            <p:cNvSpPr/>
            <p:nvPr/>
          </p:nvSpPr>
          <p:spPr>
            <a:xfrm>
              <a:off x="5922" y="7794"/>
              <a:ext cx="333" cy="1063"/>
            </a:xfrm>
            <a:custGeom>
              <a:avLst/>
              <a:gdLst>
                <a:gd name="connisteX0" fmla="*/ 0 w 167853"/>
                <a:gd name="connsiteY0" fmla="*/ 0 h 654050"/>
                <a:gd name="connisteX1" fmla="*/ 167005 w 167853"/>
                <a:gd name="connsiteY1" fmla="*/ 260350 h 654050"/>
                <a:gd name="connisteX2" fmla="*/ 53340 w 167853"/>
                <a:gd name="connsiteY2" fmla="*/ 654050 h 654050"/>
                <a:gd name="connisteX3" fmla="*/ 20320 w 167853"/>
                <a:gd name="connsiteY3" fmla="*/ 633730 h 6540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</a:cxnLst>
              <a:rect l="l" t="t" r="r" b="b"/>
              <a:pathLst>
                <a:path w="167853" h="654050">
                  <a:moveTo>
                    <a:pt x="0" y="0"/>
                  </a:moveTo>
                  <a:cubicBezTo>
                    <a:pt x="35560" y="44450"/>
                    <a:pt x="156210" y="129540"/>
                    <a:pt x="167005" y="260350"/>
                  </a:cubicBezTo>
                  <a:cubicBezTo>
                    <a:pt x="177800" y="391160"/>
                    <a:pt x="82550" y="579120"/>
                    <a:pt x="53340" y="654050"/>
                  </a:cubicBezTo>
                </a:path>
              </a:pathLst>
            </a:custGeom>
            <a:noFill/>
            <a:ln w="349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文本框 41">
                  <a:extLst>
                    <a:ext uri="{FF2B5EF4-FFF2-40B4-BE49-F238E27FC236}">
                      <a16:creationId xmlns:a16="http://schemas.microsoft.com/office/drawing/2014/main" id="{BFFD56F6-03A7-0297-C5F2-9CA3B0AEA46C}"/>
                    </a:ext>
                  </a:extLst>
                </p:cNvPr>
                <p:cNvSpPr txBox="1"/>
                <p:nvPr/>
              </p:nvSpPr>
              <p:spPr>
                <a:xfrm>
                  <a:off x="6393" y="7531"/>
                  <a:ext cx="683" cy="10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zh-CN" altLang="en-US" dirty="0">
                    <a:latin typeface="Arial" panose="020B0604020202020204" pitchFamily="34" charset="0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11" name="文本框 41">
                  <a:extLst>
                    <a:ext uri="{FF2B5EF4-FFF2-40B4-BE49-F238E27FC236}">
                      <a16:creationId xmlns:a16="http://schemas.microsoft.com/office/drawing/2014/main" id="{BFFD56F6-03A7-0297-C5F2-9CA3B0AEA4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93" y="7531"/>
                  <a:ext cx="683" cy="1047"/>
                </a:xfrm>
                <a:prstGeom prst="rect">
                  <a:avLst/>
                </a:prstGeom>
                <a:blipFill>
                  <a:blip r:embed="rId5"/>
                  <a:stretch>
                    <a:fillRect r="-170968" b="-166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7CD13AB9-4CE1-C36E-787C-7110BC6A5A92}"/>
              </a:ext>
            </a:extLst>
          </p:cNvPr>
          <p:cNvSpPr txBox="1"/>
          <p:nvPr/>
        </p:nvSpPr>
        <p:spPr>
          <a:xfrm>
            <a:off x="7409411" y="3089257"/>
            <a:ext cx="4396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</a:rPr>
              <a:t>Range telescope model built with Geant4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Y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</a:rPr>
              <a:t>ellow: silicon pixel detector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Red: 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</a:rPr>
              <a:t>d</a:t>
            </a:r>
            <a:r>
              <a:rPr lang="en-US" altLang="zh-CN" dirty="0"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egrader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83862CDE-F2E3-69BA-D3A5-519CBB8005E9}"/>
              </a:ext>
            </a:extLst>
          </p:cNvPr>
          <p:cNvSpPr txBox="1"/>
          <p:nvPr/>
        </p:nvSpPr>
        <p:spPr>
          <a:xfrm>
            <a:off x="7409411" y="6116434"/>
            <a:ext cx="4595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</a:rPr>
              <a:t>Schematic of track reconstruction algorithm</a:t>
            </a:r>
          </a:p>
        </p:txBody>
      </p:sp>
      <p:sp>
        <p:nvSpPr>
          <p:cNvPr id="39" name="灯片编号占位符 38">
            <a:extLst>
              <a:ext uri="{FF2B5EF4-FFF2-40B4-BE49-F238E27FC236}">
                <a16:creationId xmlns:a16="http://schemas.microsoft.com/office/drawing/2014/main" id="{114BD83D-FBE3-4ED8-A74F-BFC83F04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15</a:t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9258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>
            <a:extLst>
              <a:ext uri="{FF2B5EF4-FFF2-40B4-BE49-F238E27FC236}">
                <a16:creationId xmlns:a16="http://schemas.microsoft.com/office/drawing/2014/main" id="{8E1A1471-E46C-43E3-9AB8-3243D275D93E}"/>
              </a:ext>
            </a:extLst>
          </p:cNvPr>
          <p:cNvGrpSpPr/>
          <p:nvPr/>
        </p:nvGrpSpPr>
        <p:grpSpPr>
          <a:xfrm>
            <a:off x="7538000" y="620251"/>
            <a:ext cx="4722586" cy="5901218"/>
            <a:chOff x="7538000" y="620251"/>
            <a:chExt cx="4722586" cy="5901218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45015646-3D3C-3818-2E3E-0D8CE0F594BE}"/>
                </a:ext>
              </a:extLst>
            </p:cNvPr>
            <p:cNvGrpSpPr/>
            <p:nvPr/>
          </p:nvGrpSpPr>
          <p:grpSpPr>
            <a:xfrm>
              <a:off x="7582133" y="620251"/>
              <a:ext cx="3915424" cy="5760000"/>
              <a:chOff x="7617759" y="548999"/>
              <a:chExt cx="3915424" cy="5760000"/>
            </a:xfrm>
          </p:grpSpPr>
          <p:pic>
            <p:nvPicPr>
              <p:cNvPr id="5" name="图片 4" descr="图表, 散点图&#10;&#10;描述已自动生成">
                <a:extLst>
                  <a:ext uri="{FF2B5EF4-FFF2-40B4-BE49-F238E27FC236}">
                    <a16:creationId xmlns:a16="http://schemas.microsoft.com/office/drawing/2014/main" id="{5B7E56B7-3FF5-1F1E-A6FE-DE1171CB02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17759" y="548999"/>
                <a:ext cx="3840000" cy="2880000"/>
              </a:xfrm>
              <a:prstGeom prst="rect">
                <a:avLst/>
              </a:prstGeom>
            </p:spPr>
          </p:pic>
          <p:pic>
            <p:nvPicPr>
              <p:cNvPr id="7" name="图片 6" descr="图表, 散点图&#10;&#10;描述已自动生成">
                <a:extLst>
                  <a:ext uri="{FF2B5EF4-FFF2-40B4-BE49-F238E27FC236}">
                    <a16:creationId xmlns:a16="http://schemas.microsoft.com/office/drawing/2014/main" id="{CA6DDB7E-4544-9325-0096-7F237CFA06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93183" y="3428999"/>
                <a:ext cx="3840000" cy="2880000"/>
              </a:xfrm>
              <a:prstGeom prst="rect">
                <a:avLst/>
              </a:prstGeom>
            </p:spPr>
          </p:pic>
          <p:sp>
            <p:nvSpPr>
              <p:cNvPr id="8" name="椭圆 7">
                <a:extLst>
                  <a:ext uri="{FF2B5EF4-FFF2-40B4-BE49-F238E27FC236}">
                    <a16:creationId xmlns:a16="http://schemas.microsoft.com/office/drawing/2014/main" id="{E7B32FDC-9308-B077-3425-D63D6B87F2BE}"/>
                  </a:ext>
                </a:extLst>
              </p:cNvPr>
              <p:cNvSpPr/>
              <p:nvPr/>
            </p:nvSpPr>
            <p:spPr>
              <a:xfrm>
                <a:off x="9450568" y="4092446"/>
                <a:ext cx="150847" cy="118666"/>
              </a:xfrm>
              <a:prstGeom prst="ellips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77D8AB52-65E3-4C4E-BD15-145EC11275D3}"/>
                </a:ext>
              </a:extLst>
            </p:cNvPr>
            <p:cNvSpPr txBox="1"/>
            <p:nvPr/>
          </p:nvSpPr>
          <p:spPr>
            <a:xfrm>
              <a:off x="11122710" y="1332316"/>
              <a:ext cx="941283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zh-CN" dirty="0">
                  <a:ea typeface="微软雅黑" panose="020B0503020204020204" pitchFamily="34" charset="-122"/>
                  <a:cs typeface="Times New Roman" panose="02020603050405020304" pitchFamily="18" charset="0"/>
                </a:rPr>
                <a:t>C</a:t>
              </a:r>
              <a:r>
                <a:rPr lang="en-US" altLang="zh-CN" sz="1800" spc="0" dirty="0">
                  <a:solidFill>
                    <a:schemeClr val="tx1"/>
                  </a:solidFill>
                  <a:ea typeface="微软雅黑" panose="020B0503020204020204" pitchFamily="34" charset="-122"/>
                  <a:cs typeface="Times New Roman" panose="02020603050405020304" pitchFamily="18" charset="0"/>
                </a:rPr>
                <a:t>opper</a:t>
              </a:r>
              <a:endParaRPr lang="zh-CN" altLang="en-US" dirty="0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7E948421-C88A-427D-9F31-0DECD9DC56DC}"/>
                </a:ext>
              </a:extLst>
            </p:cNvPr>
            <p:cNvSpPr txBox="1"/>
            <p:nvPr/>
          </p:nvSpPr>
          <p:spPr>
            <a:xfrm>
              <a:off x="11122710" y="4449561"/>
              <a:ext cx="1137876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zh-CN" dirty="0">
                  <a:ea typeface="微软雅黑" panose="020B0503020204020204" pitchFamily="34" charset="-122"/>
                  <a:cs typeface="Times New Roman" panose="02020603050405020304" pitchFamily="18" charset="0"/>
                </a:rPr>
                <a:t>Tungsten</a:t>
              </a:r>
              <a:endParaRPr lang="zh-CN" altLang="en-US" dirty="0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6D2D06AB-BBC8-4746-8D2E-42310CB36188}"/>
                </a:ext>
              </a:extLst>
            </p:cNvPr>
            <p:cNvSpPr txBox="1"/>
            <p:nvPr/>
          </p:nvSpPr>
          <p:spPr>
            <a:xfrm>
              <a:off x="9306187" y="3308755"/>
              <a:ext cx="181652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altLang="zh-CN" sz="1600" dirty="0">
                  <a:ea typeface="微软雅黑" panose="020B0503020204020204" pitchFamily="34" charset="-122"/>
                  <a:cs typeface="Times New Roman" panose="02020603050405020304" pitchFamily="18" charset="0"/>
                </a:rPr>
                <a:t>Number of muons</a:t>
              </a:r>
              <a:endParaRPr lang="zh-CN" altLang="en-US" sz="1600" dirty="0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19FB6697-8107-4E4A-B13E-1A1BBAA8C665}"/>
                </a:ext>
              </a:extLst>
            </p:cNvPr>
            <p:cNvSpPr txBox="1"/>
            <p:nvPr/>
          </p:nvSpPr>
          <p:spPr>
            <a:xfrm>
              <a:off x="9306187" y="6182915"/>
              <a:ext cx="181652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altLang="zh-CN" sz="1600" dirty="0">
                  <a:ea typeface="微软雅黑" panose="020B0503020204020204" pitchFamily="34" charset="-122"/>
                  <a:cs typeface="Times New Roman" panose="02020603050405020304" pitchFamily="18" charset="0"/>
                </a:rPr>
                <a:t>Number of muons</a:t>
              </a:r>
              <a:endParaRPr lang="zh-CN" altLang="en-US" sz="1600" dirty="0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D89A8251-10EE-472D-BC22-48CCEF1F647B}"/>
                </a:ext>
              </a:extLst>
            </p:cNvPr>
            <p:cNvSpPr txBox="1"/>
            <p:nvPr/>
          </p:nvSpPr>
          <p:spPr>
            <a:xfrm rot="16200000">
              <a:off x="7178382" y="1316137"/>
              <a:ext cx="105779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altLang="zh-CN" sz="1600" dirty="0"/>
                <a:t>Efficiency</a:t>
              </a:r>
              <a:endParaRPr lang="zh-CN" altLang="en-US" sz="1600" dirty="0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F6C366CA-3A3F-4158-96B7-DBE6A0B587C2}"/>
                </a:ext>
              </a:extLst>
            </p:cNvPr>
            <p:cNvSpPr txBox="1"/>
            <p:nvPr/>
          </p:nvSpPr>
          <p:spPr>
            <a:xfrm rot="16200000">
              <a:off x="7267054" y="4145520"/>
              <a:ext cx="105779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altLang="zh-CN" sz="1600" dirty="0"/>
                <a:t>Efficiency</a:t>
              </a:r>
              <a:endParaRPr lang="zh-CN" altLang="en-US" sz="1600" dirty="0"/>
            </a:p>
          </p:txBody>
        </p:sp>
      </p:grp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383900BC-E49C-1F05-2454-AE980B505B18}"/>
              </a:ext>
            </a:extLst>
          </p:cNvPr>
          <p:cNvCxnSpPr>
            <a:cxnSpLocks/>
          </p:cNvCxnSpPr>
          <p:nvPr/>
        </p:nvCxnSpPr>
        <p:spPr>
          <a:xfrm flipV="1">
            <a:off x="7132320" y="4282365"/>
            <a:ext cx="2244910" cy="76172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6A37115-50B7-70A4-08E5-C41925D67D2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0138" y="920337"/>
                <a:ext cx="7237419" cy="5049204"/>
              </a:xfr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Factors affecting</a:t>
                </a:r>
                <a:r>
                  <a:rPr lang="en-US" altLang="zh-CN" sz="2400" spc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track reconstruction efficiency</a:t>
                </a:r>
                <a:r>
                  <a:rPr lang="en-US" altLang="zh-CN" sz="24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: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altLang="zh-CN" sz="22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number of incident muons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altLang="zh-CN" sz="2200" spc="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material</a:t>
                </a:r>
                <a:r>
                  <a:rPr lang="en-US" altLang="zh-CN" sz="2200" spc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and </a:t>
                </a:r>
                <a:r>
                  <a:rPr lang="en-US" altLang="zh-CN" sz="2200" spc="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thickness</a:t>
                </a:r>
                <a:r>
                  <a:rPr lang="en-US" altLang="zh-CN" sz="2200" spc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of the energy degrader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n-US" altLang="zh-CN" sz="2400" spc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Track reconstruction efficiency</a:t>
                </a:r>
                <a:r>
                  <a:rPr lang="en-US" altLang="zh-CN" sz="24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1" spc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zh-CN" sz="2400" b="0" i="1" spc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400" b="0" i="1" spc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0" i="1" spc="0" smtClean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spc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400" b="0" i="0" spc="0" smtClean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400" b="0" i="1" spc="0" smtClean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b="0" i="1" spc="0" smtClean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400" b="0" i="0" spc="0" smtClean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</m:den>
                    </m:f>
                  </m:oMath>
                </a14:m>
                <a:endParaRPr lang="en-US" altLang="zh-CN" sz="2400" b="0" spc="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lvl="1"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pc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spc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r>
                  <a:rPr lang="en-US" altLang="zh-CN" sz="2000" spc="0" dirty="0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: the number of tracks in which the </a:t>
                </a:r>
                <a:r>
                  <a:rPr lang="en-US" altLang="zh-CN" sz="2000" spc="0" dirty="0" err="1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EventID</a:t>
                </a:r>
                <a:r>
                  <a:rPr lang="en-US" altLang="zh-CN" sz="2000" spc="0" dirty="0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of the seed signal is identical to the </a:t>
                </a:r>
                <a:r>
                  <a:rPr lang="en-US" altLang="zh-CN" sz="2000" spc="0" dirty="0" err="1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EventID</a:t>
                </a:r>
                <a:r>
                  <a:rPr lang="en-US" altLang="zh-CN" sz="2000" spc="0" dirty="0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of the signal on the first layer</a:t>
                </a:r>
              </a:p>
              <a:p>
                <a:pPr lvl="1"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pc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spc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2000" spc="0" dirty="0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: the total number of tracks simulated</a:t>
                </a:r>
                <a:endParaRPr lang="en-US" altLang="zh-CN" sz="2000" spc="0" dirty="0">
                  <a:solidFill>
                    <a:schemeClr val="tx1"/>
                  </a:solidFill>
                  <a:effectLst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spc="0" dirty="0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Test materials and thickness: Cu and W, 2–6 mm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spc="0" dirty="0">
                    <a:solidFill>
                      <a:srgbClr val="FF0000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Simulation results </a:t>
                </a:r>
                <a:r>
                  <a:rPr lang="en-US" altLang="zh-CN" sz="2400" spc="0" dirty="0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indicate</a:t>
                </a:r>
                <a:r>
                  <a:rPr lang="en-US" altLang="zh-CN" sz="2200" spc="0" dirty="0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that </a:t>
                </a:r>
                <a:r>
                  <a:rPr lang="en-US" altLang="zh-CN" sz="2200" spc="0" dirty="0">
                    <a:solidFill>
                      <a:srgbClr val="FF0000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tungsten of 2 mm </a:t>
                </a:r>
                <a:r>
                  <a:rPr lang="en-US" altLang="zh-CN" sz="2200" spc="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thick and ~70 muons incident each time </a:t>
                </a:r>
                <a:r>
                  <a:rPr lang="en-US" altLang="zh-CN" sz="22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is a good working point.</a:t>
                </a:r>
                <a:endParaRPr lang="en-US" altLang="zh-CN" sz="2200" spc="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6A37115-50B7-70A4-08E5-C41925D67D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0138" y="920337"/>
                <a:ext cx="7237419" cy="5049204"/>
              </a:xfrm>
              <a:blipFill>
                <a:blip r:embed="rId4"/>
                <a:stretch>
                  <a:fillRect l="-1179" t="-845" b="-15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标题 1">
            <a:extLst>
              <a:ext uri="{FF2B5EF4-FFF2-40B4-BE49-F238E27FC236}">
                <a16:creationId xmlns:a16="http://schemas.microsoft.com/office/drawing/2014/main" id="{AE3F5A70-A263-7063-0E2B-961819641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00" y="111987"/>
            <a:ext cx="10711722" cy="705600"/>
          </a:xfrm>
        </p:spPr>
        <p:txBody>
          <a:bodyPr/>
          <a:lstStyle/>
          <a:p>
            <a:r>
              <a:rPr lang="en-US" altLang="zh-CN" spc="0" dirty="0">
                <a:latin typeface="Arial" panose="020B0604020202020204" pitchFamily="34" charset="0"/>
                <a:ea typeface="微软雅黑" panose="020B0503020204020204" pitchFamily="34" charset="-122"/>
              </a:rPr>
              <a:t>Design of Degrader</a:t>
            </a:r>
            <a:endParaRPr lang="zh-CN" altLang="en-US" spc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0CDB0AA-083F-4CF0-86E8-CECAFBF85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16</a:t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22117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表, 直方图&#10;&#10;描述已自动生成">
            <a:extLst>
              <a:ext uri="{FF2B5EF4-FFF2-40B4-BE49-F238E27FC236}">
                <a16:creationId xmlns:a16="http://schemas.microsoft.com/office/drawing/2014/main" id="{70D149FE-4287-C13F-D09C-8B7928645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184" y="3741957"/>
            <a:ext cx="3677215" cy="2493743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4696F617-C5BA-7F67-28B3-AAFCB243C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400" y="262436"/>
            <a:ext cx="10969200" cy="705600"/>
          </a:xfrm>
        </p:spPr>
        <p:txBody>
          <a:bodyPr>
            <a:normAutofit/>
          </a:bodyPr>
          <a:lstStyle/>
          <a:p>
            <a:r>
              <a:rPr lang="en-US" altLang="zh-CN" i="0" spc="0" dirty="0">
                <a:solidFill>
                  <a:schemeClr val="tx1"/>
                </a:solidFill>
                <a:effectLst/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Design of Collimator</a:t>
            </a:r>
            <a:endParaRPr lang="zh-CN" altLang="en-US" spc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B120E9B-3CC3-E15B-94BC-EDB1A1D84C5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9708" y="1130300"/>
                <a:ext cx="5863292" cy="4926606"/>
              </a:xfr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  <a:spcAft>
                    <a:spcPts val="600"/>
                  </a:spcAft>
                </a:pPr>
                <a:r>
                  <a:rPr lang="en-US" altLang="zh-CN" sz="2200" b="0" i="0" spc="0" dirty="0">
                    <a:solidFill>
                      <a:schemeClr val="tx1"/>
                    </a:solidFill>
                    <a:effectLst/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Main design goals of the collimator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altLang="zh-CN" sz="2200" spc="0" dirty="0">
                    <a:solidFill>
                      <a:schemeClr val="tx1"/>
                    </a:solidFill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To collimate a small beam spot for CT:</a:t>
                </a:r>
                <a:r>
                  <a:rPr lang="zh-CN" altLang="en-US" sz="2200" spc="0" dirty="0">
                    <a:solidFill>
                      <a:schemeClr val="tx1"/>
                    </a:solidFill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spc="0" dirty="0">
                    <a:solidFill>
                      <a:schemeClr val="tx1"/>
                    </a:solidFill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</a:t>
                </a:r>
                <a:r>
                  <a:rPr lang="en-US" altLang="zh-CN" sz="2200" spc="0" dirty="0" err="1">
                    <a:solidFill>
                      <a:schemeClr val="tx1"/>
                    </a:solidFill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beamX</a:t>
                </a:r>
                <a:r>
                  <a:rPr lang="en-US" altLang="zh-CN" sz="2200" spc="0" dirty="0">
                    <a:solidFill>
                      <a:schemeClr val="tx1"/>
                    </a:solidFill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 &lt; 0.5 mm</a:t>
                </a:r>
                <a:r>
                  <a:rPr lang="en-US" altLang="zh-CN" sz="22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, |</a:t>
                </a:r>
                <a:r>
                  <a:rPr lang="en-US" altLang="zh-CN" sz="2200" spc="0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beamY</a:t>
                </a:r>
                <a:r>
                  <a:rPr lang="en-US" altLang="zh-CN" sz="2200" spc="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 &lt; 5 mm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altLang="zh-CN" sz="2200" b="0" i="0" spc="0" dirty="0">
                    <a:solidFill>
                      <a:schemeClr val="tx1"/>
                    </a:solidFill>
                    <a:effectLst/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To </a:t>
                </a:r>
                <a:r>
                  <a:rPr lang="en-US" altLang="zh-CN" sz="2200" spc="0" dirty="0">
                    <a:solidFill>
                      <a:schemeClr val="tx1"/>
                    </a:solidFill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control the number of muons </a:t>
                </a:r>
                <a:r>
                  <a:rPr lang="en-US" altLang="zh-CN" sz="2200" b="0" i="0" spc="0" dirty="0">
                    <a:solidFill>
                      <a:schemeClr val="tx1"/>
                    </a:solidFill>
                    <a:effectLst/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for CT: </a:t>
                </a:r>
                <a:r>
                  <a:rPr lang="en-US" altLang="zh-CN" sz="2200" spc="0" dirty="0">
                    <a:solidFill>
                      <a:schemeClr val="tx1"/>
                    </a:solidFill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around </a:t>
                </a:r>
                <a:r>
                  <a:rPr lang="en-US" altLang="zh-CN" sz="2200" b="0" i="0" spc="0" dirty="0">
                    <a:solidFill>
                      <a:schemeClr val="tx1"/>
                    </a:solidFill>
                    <a:effectLst/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70 muons per pulse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200" b="0" i="0" spc="0" dirty="0">
                    <a:solidFill>
                      <a:schemeClr val="tx1"/>
                    </a:solidFill>
                    <a:effectLst/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Two components</a:t>
                </a:r>
              </a:p>
              <a:p>
                <a:pPr marL="914400" lvl="1" indent="-4572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altLang="zh-CN" sz="2200" b="1" spc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Beam spreader (gray)</a:t>
                </a:r>
                <a:endParaRPr lang="en-US" altLang="zh-CN" sz="2200" b="1" spc="0" dirty="0">
                  <a:solidFill>
                    <a:schemeClr val="tx1">
                      <a:lumMod val="50000"/>
                      <a:lumOff val="50000"/>
                    </a:schemeClr>
                  </a:solidFill>
                  <a:highlight>
                    <a:srgbClr val="FDFDFE"/>
                  </a:highlight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457200" lvl="1" indent="0">
                  <a:lnSpc>
                    <a:spcPct val="100000"/>
                  </a:lnSpc>
                  <a:buNone/>
                </a:pPr>
                <a:r>
                  <a:rPr lang="en-US" altLang="zh-CN" sz="2200" spc="0" dirty="0">
                    <a:solidFill>
                      <a:schemeClr val="tx1"/>
                    </a:solidFill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zh-CN" sz="2200" b="0" i="1" spc="0" smtClean="0">
                        <a:solidFill>
                          <a:schemeClr val="tx1"/>
                        </a:solidFill>
                        <a:effectLst/>
                        <a:highlight>
                          <a:srgbClr val="FDFDFE"/>
                        </a:highlight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𝛷</m:t>
                    </m:r>
                  </m:oMath>
                </a14:m>
                <a:r>
                  <a:rPr lang="en-US" altLang="zh-CN" sz="2200" b="0" i="0" spc="0" dirty="0">
                    <a:solidFill>
                      <a:schemeClr val="tx1"/>
                    </a:solidFill>
                    <a:effectLst/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300 mm, </a:t>
                </a:r>
                <a:r>
                  <a:rPr lang="en-US" altLang="zh-CN" sz="2200" spc="0" dirty="0">
                    <a:solidFill>
                      <a:schemeClr val="tx1"/>
                    </a:solidFill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2 mm thickness</a:t>
                </a:r>
                <a:endParaRPr lang="en-US" altLang="zh-CN" sz="2200" b="0" i="0" spc="0" dirty="0">
                  <a:solidFill>
                    <a:schemeClr val="tx1"/>
                  </a:solidFill>
                  <a:effectLst/>
                  <a:highlight>
                    <a:srgbClr val="FDFDFE"/>
                  </a:highlight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914400" lvl="1" indent="-457200">
                  <a:lnSpc>
                    <a:spcPct val="100000"/>
                  </a:lnSpc>
                  <a:buFont typeface="+mj-lt"/>
                  <a:buAutoNum type="arabicPeriod" startAt="2"/>
                </a:pPr>
                <a:r>
                  <a:rPr lang="en-US" altLang="zh-CN" sz="2200" b="1" i="0" spc="0" dirty="0">
                    <a:solidFill>
                      <a:srgbClr val="FF0000"/>
                    </a:solidFill>
                    <a:effectLst/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Beam collimator (red)</a:t>
                </a:r>
                <a:endParaRPr lang="en-US" altLang="zh-CN" sz="2200" b="1" spc="0" dirty="0">
                  <a:solidFill>
                    <a:srgbClr val="FF0000"/>
                  </a:solidFill>
                  <a:highlight>
                    <a:srgbClr val="FDFDFE"/>
                  </a:highlight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457200" lvl="1" indent="0">
                  <a:lnSpc>
                    <a:spcPct val="100000"/>
                  </a:lnSpc>
                  <a:buNone/>
                </a:pPr>
                <a:r>
                  <a:rPr lang="en-US" altLang="zh-CN" sz="2200" spc="0" dirty="0">
                    <a:solidFill>
                      <a:schemeClr val="tx1"/>
                    </a:solidFill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zh-CN" sz="2200" b="0" i="1" spc="0" smtClean="0">
                        <a:solidFill>
                          <a:schemeClr val="tx1"/>
                        </a:solidFill>
                        <a:effectLst/>
                        <a:highlight>
                          <a:srgbClr val="FDFDFE"/>
                        </a:highlight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𝛷</m:t>
                    </m:r>
                  </m:oMath>
                </a14:m>
                <a:r>
                  <a:rPr lang="en-US" altLang="zh-CN" sz="2200" b="0" i="0" spc="0" dirty="0">
                    <a:solidFill>
                      <a:schemeClr val="tx1"/>
                    </a:solidFill>
                    <a:effectLst/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300 mm, </a:t>
                </a:r>
                <a:r>
                  <a:rPr lang="en-US" altLang="zh-CN" sz="2200" spc="0" dirty="0">
                    <a:solidFill>
                      <a:schemeClr val="tx1"/>
                    </a:solidFill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2000 mm length</a:t>
                </a:r>
                <a:endParaRPr lang="en-US" altLang="zh-CN" sz="2200" b="0" i="0" spc="0" dirty="0">
                  <a:solidFill>
                    <a:schemeClr val="tx1"/>
                  </a:solidFill>
                  <a:effectLst/>
                  <a:highlight>
                    <a:srgbClr val="FDFDFE"/>
                  </a:highlight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Char char="●"/>
                  <a:tabLst/>
                  <a:defRPr/>
                </a:pPr>
                <a:r>
                  <a:rPr kumimoji="0" lang="en-US" altLang="zh-CN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highlight>
                      <a:srgbClr val="FDFDFE"/>
                    </a:highligh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Beam intensity for muon CT can be tuned by varying the collimator design.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B120E9B-3CC3-E15B-94BC-EDB1A1D84C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9708" y="1130300"/>
                <a:ext cx="5863292" cy="4926606"/>
              </a:xfrm>
              <a:blipFill>
                <a:blip r:embed="rId3"/>
                <a:stretch>
                  <a:fillRect l="-1247" t="-618" b="-16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935FAD13-9ACA-C7A5-B469-DE9420BFB8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6185" y="1028700"/>
            <a:ext cx="3159214" cy="248646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3DEFDF55-8B43-CD64-C7F1-001F8414609E}"/>
              </a:ext>
            </a:extLst>
          </p:cNvPr>
          <p:cNvSpPr txBox="1"/>
          <p:nvPr/>
        </p:nvSpPr>
        <p:spPr>
          <a:xfrm>
            <a:off x="9392349" y="1582697"/>
            <a:ext cx="2799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5073B"/>
                </a:solidFill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Design of </a:t>
            </a:r>
            <a:r>
              <a:rPr lang="en-US" altLang="zh-CN" b="0" i="0" dirty="0">
                <a:solidFill>
                  <a:srgbClr val="05073B"/>
                </a:solidFill>
                <a:effectLst/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collimator with Geant4 simulation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EAAE4A8-0A59-3F58-1B34-188666E07BFF}"/>
              </a:ext>
            </a:extLst>
          </p:cNvPr>
          <p:cNvSpPr txBox="1"/>
          <p:nvPr/>
        </p:nvSpPr>
        <p:spPr>
          <a:xfrm>
            <a:off x="9392349" y="4454363"/>
            <a:ext cx="2799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b="1" dirty="0"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~70</a:t>
            </a:r>
            <a:r>
              <a:rPr lang="zh-CN" altLang="en-US" b="1" dirty="0"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muons</a:t>
            </a:r>
            <a:r>
              <a:rPr lang="zh-CN" altLang="en-US" b="1" dirty="0"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remaining after collimation</a:t>
            </a:r>
            <a:endParaRPr lang="en-US" altLang="zh-CN" b="1" i="0" dirty="0">
              <a:effectLst/>
              <a:highlight>
                <a:srgbClr val="FDFDFE"/>
              </a:highlight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491F6F4-0A1A-48F8-B06F-1CB68C760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17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9366845-A22C-4F7D-8470-4BA699429472}"/>
              </a:ext>
            </a:extLst>
          </p:cNvPr>
          <p:cNvSpPr txBox="1"/>
          <p:nvPr/>
        </p:nvSpPr>
        <p:spPr>
          <a:xfrm>
            <a:off x="5971451" y="6235700"/>
            <a:ext cx="360868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zh-CN" sz="1600" i="0" dirty="0">
                <a:effectLst/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Momentum of muons after collimation</a:t>
            </a:r>
          </a:p>
        </p:txBody>
      </p:sp>
    </p:spTree>
    <p:extLst>
      <p:ext uri="{BB962C8B-B14F-4D97-AF65-F5344CB8AC3E}">
        <p14:creationId xmlns:p14="http://schemas.microsoft.com/office/powerpoint/2010/main" val="40992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FC093C5-1027-1F26-3C94-D1826628F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258" y="1028700"/>
            <a:ext cx="6897280" cy="2669578"/>
          </a:xfrm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zh-CN" sz="2400" spc="0" dirty="0">
                <a:solidFill>
                  <a:schemeClr val="tx1"/>
                </a:solidFill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F</a:t>
            </a:r>
            <a:r>
              <a:rPr lang="en-US" altLang="zh-CN" sz="2400" b="0" i="0" spc="0" dirty="0">
                <a:solidFill>
                  <a:schemeClr val="tx1"/>
                </a:solidFill>
                <a:effectLst/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ull simulation of muon beam CT was conducted, including</a:t>
            </a:r>
            <a:r>
              <a:rPr lang="en-US" altLang="zh-CN" sz="2400" spc="0" dirty="0">
                <a:solidFill>
                  <a:schemeClr val="tx1"/>
                </a:solidFill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:</a:t>
            </a:r>
            <a:endParaRPr lang="en-US" altLang="zh-CN" sz="2400" b="0" i="0" spc="0" dirty="0">
              <a:solidFill>
                <a:schemeClr val="tx1"/>
              </a:solidFill>
              <a:effectLst/>
              <a:highlight>
                <a:srgbClr val="FDFDFE"/>
              </a:highlight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altLang="zh-CN" sz="2400" spc="0" dirty="0" err="1">
                <a:solidFill>
                  <a:schemeClr val="tx1"/>
                </a:solidFill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EMuS</a:t>
            </a:r>
            <a:r>
              <a:rPr lang="en-US" altLang="zh-CN" sz="2400" spc="0" dirty="0">
                <a:solidFill>
                  <a:schemeClr val="tx1"/>
                </a:solidFill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DM1 beam (~10</a:t>
            </a:r>
            <a:r>
              <a:rPr lang="en-US" altLang="zh-CN" sz="2400" spc="0" baseline="30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8</a:t>
            </a:r>
            <a:r>
              <a:rPr lang="en-US" altLang="zh-CN" sz="2400" spc="0" dirty="0">
                <a:solidFill>
                  <a:schemeClr val="tx1"/>
                </a:solidFill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muons simulated)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altLang="zh-CN" sz="2400" spc="0" dirty="0">
                <a:solidFill>
                  <a:schemeClr val="tx1"/>
                </a:solidFill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altLang="zh-CN" sz="2400" b="0" i="0" spc="0" dirty="0">
                <a:solidFill>
                  <a:schemeClr val="tx1"/>
                </a:solidFill>
                <a:effectLst/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ollimator</a:t>
            </a:r>
            <a:endParaRPr lang="en-US" altLang="zh-CN" sz="2400" spc="0" dirty="0">
              <a:solidFill>
                <a:schemeClr val="tx1"/>
              </a:solidFill>
              <a:highlight>
                <a:srgbClr val="FDFDFE"/>
              </a:highlight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altLang="zh-CN" sz="2400" spc="0" dirty="0">
                <a:solidFill>
                  <a:schemeClr val="tx1"/>
                </a:solidFill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400" b="0" i="0" spc="0" dirty="0">
                <a:solidFill>
                  <a:schemeClr val="tx1"/>
                </a:solidFill>
                <a:effectLst/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ample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altLang="zh-CN" sz="2400" spc="0" dirty="0">
                <a:solidFill>
                  <a:schemeClr val="tx1"/>
                </a:solidFill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altLang="zh-CN" sz="2400" b="0" i="0" spc="0" dirty="0">
                <a:solidFill>
                  <a:schemeClr val="tx1"/>
                </a:solidFill>
                <a:effectLst/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ange telescope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B8D3CEB0-CEB7-0CCD-381A-326777BCD02D}"/>
              </a:ext>
            </a:extLst>
          </p:cNvPr>
          <p:cNvSpPr txBox="1">
            <a:spLocks/>
          </p:cNvSpPr>
          <p:nvPr/>
        </p:nvSpPr>
        <p:spPr>
          <a:xfrm>
            <a:off x="569037" y="3429000"/>
            <a:ext cx="5671376" cy="231825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DFAB77EA-00B5-8D85-FCBA-0093850F3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42" y="194043"/>
            <a:ext cx="10969200" cy="705600"/>
          </a:xfrm>
        </p:spPr>
        <p:txBody>
          <a:bodyPr>
            <a:normAutofit/>
          </a:bodyPr>
          <a:lstStyle/>
          <a:p>
            <a:r>
              <a:rPr lang="en-US" altLang="zh-CN" i="0" spc="0" dirty="0">
                <a:solidFill>
                  <a:schemeClr val="tx1"/>
                </a:solidFill>
                <a:effectLst/>
                <a:highlight>
                  <a:srgbClr val="FDFDFE"/>
                </a:highligh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Simulation Result</a:t>
            </a:r>
            <a:endParaRPr lang="zh-CN" altLang="en-US" spc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DC5B091-606F-4EE6-B5BA-BBE8D5D78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18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D0269F36-2BF1-4222-BA94-EE655D85D7E1}"/>
              </a:ext>
            </a:extLst>
          </p:cNvPr>
          <p:cNvGrpSpPr/>
          <p:nvPr/>
        </p:nvGrpSpPr>
        <p:grpSpPr>
          <a:xfrm>
            <a:off x="1756522" y="3878141"/>
            <a:ext cx="8678956" cy="2670275"/>
            <a:chOff x="3513044" y="3878141"/>
            <a:chExt cx="8678956" cy="2670275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11C1797B-BAD9-4F02-AD7F-DB3B31D394C9}"/>
                </a:ext>
              </a:extLst>
            </p:cNvPr>
            <p:cNvGrpSpPr/>
            <p:nvPr/>
          </p:nvGrpSpPr>
          <p:grpSpPr>
            <a:xfrm>
              <a:off x="3513044" y="3878141"/>
              <a:ext cx="5165912" cy="2670275"/>
              <a:chOff x="6695205" y="3631813"/>
              <a:chExt cx="5165912" cy="2670275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id="{ABF6BBCA-E5DA-44D2-E701-6CC879D36674}"/>
                  </a:ext>
                </a:extLst>
              </p:cNvPr>
              <p:cNvGrpSpPr/>
              <p:nvPr/>
            </p:nvGrpSpPr>
            <p:grpSpPr>
              <a:xfrm>
                <a:off x="6848053" y="3631813"/>
                <a:ext cx="5013064" cy="2318255"/>
                <a:chOff x="6424345" y="3802380"/>
                <a:chExt cx="5280939" cy="2384746"/>
              </a:xfrm>
            </p:grpSpPr>
            <p:pic>
              <p:nvPicPr>
                <p:cNvPr id="5" name="图片 4">
                  <a:extLst>
                    <a:ext uri="{FF2B5EF4-FFF2-40B4-BE49-F238E27FC236}">
                      <a16:creationId xmlns:a16="http://schemas.microsoft.com/office/drawing/2014/main" id="{624F271A-301C-81A3-F6F0-6E43AC7D0DF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24345" y="4027355"/>
                  <a:ext cx="1934795" cy="1934795"/>
                </a:xfrm>
                <a:prstGeom prst="rect">
                  <a:avLst/>
                </a:prstGeom>
              </p:spPr>
            </p:pic>
            <p:pic>
              <p:nvPicPr>
                <p:cNvPr id="9" name="图片 8" descr="图表, 散点图&#10;&#10;描述已自动生成">
                  <a:extLst>
                    <a:ext uri="{FF2B5EF4-FFF2-40B4-BE49-F238E27FC236}">
                      <a16:creationId xmlns:a16="http://schemas.microsoft.com/office/drawing/2014/main" id="{EBABD9A3-CC0C-CF4C-0FD0-CAADAA5427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525622" y="3802380"/>
                  <a:ext cx="3179662" cy="2384746"/>
                </a:xfrm>
                <a:prstGeom prst="rect">
                  <a:avLst/>
                </a:prstGeom>
              </p:spPr>
            </p:pic>
          </p:grp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FDAD3246-63A5-D578-E0DD-2DF71CFECC1D}"/>
                  </a:ext>
                </a:extLst>
              </p:cNvPr>
              <p:cNvSpPr txBox="1"/>
              <p:nvPr/>
            </p:nvSpPr>
            <p:spPr>
              <a:xfrm>
                <a:off x="6695205" y="5932756"/>
                <a:ext cx="5013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dirty="0"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econstructed image of muon beam CT</a:t>
                </a:r>
              </a:p>
            </p:txBody>
          </p:sp>
        </p:grp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B98D7931-3349-4334-90C9-DBA2DB95AD3B}"/>
                </a:ext>
              </a:extLst>
            </p:cNvPr>
            <p:cNvSpPr txBox="1"/>
            <p:nvPr/>
          </p:nvSpPr>
          <p:spPr>
            <a:xfrm>
              <a:off x="8493123" y="4439675"/>
              <a:ext cx="3698877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000" dirty="0"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Fit to the Line Spread Function of the sample edge yields a </a:t>
              </a:r>
              <a:r>
                <a:rPr lang="en-US" altLang="zh-CN" sz="20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r</a:t>
              </a:r>
              <a:r>
                <a:rPr lang="en-US" altLang="zh-CN" sz="2000" dirty="0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esolution of ~1.6 mm (σ)</a:t>
              </a:r>
              <a:endParaRPr lang="en-US" altLang="zh-CN" sz="2000" dirty="0">
                <a:effectLst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33F6FDB0-A0B7-46E2-A079-5B4FB05ACDE2}"/>
              </a:ext>
            </a:extLst>
          </p:cNvPr>
          <p:cNvGrpSpPr/>
          <p:nvPr/>
        </p:nvGrpSpPr>
        <p:grpSpPr>
          <a:xfrm>
            <a:off x="7973110" y="0"/>
            <a:ext cx="4218890" cy="3539817"/>
            <a:chOff x="7340747" y="0"/>
            <a:chExt cx="4218890" cy="3539817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5BAA82DE-4359-A42D-19FA-0429C9A9D24F}"/>
                </a:ext>
              </a:extLst>
            </p:cNvPr>
            <p:cNvSpPr txBox="1"/>
            <p:nvPr/>
          </p:nvSpPr>
          <p:spPr>
            <a:xfrm>
              <a:off x="7340747" y="2893486"/>
              <a:ext cx="421889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M</a:t>
              </a:r>
              <a:r>
                <a:rPr lang="en-US" altLang="zh-CN" dirty="0"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omentum distribution of muons after passing through the collimator</a:t>
              </a: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0AEE04FB-61CE-4678-A045-3F0745ACB37E}"/>
                </a:ext>
              </a:extLst>
            </p:cNvPr>
            <p:cNvGrpSpPr/>
            <p:nvPr/>
          </p:nvGrpSpPr>
          <p:grpSpPr>
            <a:xfrm>
              <a:off x="7521060" y="0"/>
              <a:ext cx="3858265" cy="2893486"/>
              <a:chOff x="7791951" y="0"/>
              <a:chExt cx="3858265" cy="2893486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0FDBB6AC-4D04-EE35-CCB2-C437DBAC42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91951" y="0"/>
                <a:ext cx="3858265" cy="2893486"/>
              </a:xfrm>
              <a:prstGeom prst="rect">
                <a:avLst/>
              </a:prstGeom>
            </p:spPr>
          </p:pic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490BF764-0690-49E1-8F78-AA82C0A86863}"/>
                  </a:ext>
                </a:extLst>
              </p:cNvPr>
              <p:cNvSpPr txBox="1"/>
              <p:nvPr/>
            </p:nvSpPr>
            <p:spPr>
              <a:xfrm>
                <a:off x="8405779" y="433175"/>
                <a:ext cx="193678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800" spc="0" dirty="0">
                    <a:solidFill>
                      <a:schemeClr val="tx1"/>
                    </a:solidFill>
                    <a:highlight>
                      <a:srgbClr val="FDFDFE"/>
                    </a:highlight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~38,000 muons after collimation</a:t>
                </a:r>
                <a:endParaRPr lang="zh-CN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845920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CE066C-6826-EBEE-9E92-D9E470A48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400" y="1028700"/>
            <a:ext cx="10969200" cy="4735721"/>
          </a:xfr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2000" spc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Geant4 </a:t>
            </a: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simulation and image reconstruction study in the </a:t>
            </a:r>
            <a:r>
              <a:rPr lang="en-US" altLang="zh-CN" sz="2000" spc="0" dirty="0" err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EMuS</a:t>
            </a: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baseline scheme demonstrate the potential of muon beam CT.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Simulation results suggest that bulk sample imaging with muon CT could be a promising application for muon facilities with high-momentum muon beams.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Current </a:t>
            </a:r>
            <a:r>
              <a:rPr lang="en-US" altLang="zh-CN" sz="2000" spc="0" dirty="0" err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EMuS</a:t>
            </a: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baseline design would require approximately one week to image a single cross-section of the sample studied in this work.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22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Improvements:</a:t>
            </a:r>
          </a:p>
          <a:p>
            <a:pPr lvl="1"/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Simultaneous irradiation with more beam spots</a:t>
            </a:r>
          </a:p>
          <a:p>
            <a:pPr lvl="1"/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Improve the track reconstruction algorithm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22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Continuous-wave muon beam</a:t>
            </a:r>
          </a:p>
          <a:p>
            <a:pPr lvl="1"/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Capability to measure individual muon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72A71DD-F576-47DC-A071-D102F120D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19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D19A9C11-559A-483E-AA7F-82E780423BF6}"/>
              </a:ext>
            </a:extLst>
          </p:cNvPr>
          <p:cNvSpPr txBox="1">
            <a:spLocks/>
          </p:cNvSpPr>
          <p:nvPr/>
        </p:nvSpPr>
        <p:spPr>
          <a:xfrm>
            <a:off x="627542" y="194043"/>
            <a:ext cx="10969200" cy="7056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pc="0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Summary and Outlook</a:t>
            </a:r>
            <a:endParaRPr lang="zh-CN" altLang="en-US" spc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256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387420"/>
            <a:ext cx="10969200" cy="705600"/>
          </a:xfrm>
        </p:spPr>
        <p:txBody>
          <a:bodyPr/>
          <a:lstStyle/>
          <a:p>
            <a:r>
              <a:rPr lang="en-US" altLang="zh-CN" spc="0" dirty="0"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pc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400" y="1443335"/>
            <a:ext cx="8114181" cy="4726877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spc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Introduction to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Muon Source(</a:t>
            </a:r>
            <a:r>
              <a:rPr lang="en-US" altLang="zh-CN" sz="2400" spc="0" dirty="0" err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EMuS</a:t>
            </a:r>
            <a:r>
              <a:rPr lang="en-US" altLang="zh-CN" sz="2400" spc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)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spc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Muon Beam Computed Tomography (CT)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altLang="zh-CN" sz="2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Cosmic-ray muon imaging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altLang="zh-CN" sz="2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Accelerator-based muon beam CT</a:t>
            </a:r>
          </a:p>
          <a:p>
            <a:pPr lvl="2">
              <a:lnSpc>
                <a:spcPct val="110000"/>
              </a:lnSpc>
              <a:spcBef>
                <a:spcPts val="600"/>
              </a:spcBef>
            </a:pPr>
            <a:r>
              <a:rPr lang="en-US" altLang="zh-CN" sz="2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Details of simulation study</a:t>
            </a:r>
          </a:p>
          <a:p>
            <a:pPr lvl="2">
              <a:lnSpc>
                <a:spcPct val="110000"/>
              </a:lnSpc>
              <a:spcBef>
                <a:spcPts val="600"/>
              </a:spcBef>
            </a:pPr>
            <a:r>
              <a:rPr lang="en-US" altLang="zh-CN" sz="2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R</a:t>
            </a:r>
            <a:r>
              <a:rPr lang="en-US" altLang="zh-CN" sz="2400" spc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esult, summary, and outlook</a:t>
            </a:r>
            <a:endParaRPr lang="en-US" altLang="zh-CN" sz="2400" spc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spc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Muonic X-ray </a:t>
            </a:r>
            <a:r>
              <a:rPr lang="en-US" altLang="zh-CN" sz="2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Elemental Analysis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altLang="zh-CN" sz="2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Improve the cascade process of negative muons in Geant4 with the use of </a:t>
            </a:r>
            <a:r>
              <a:rPr lang="en-US" altLang="zh-CN" sz="2400" spc="0" dirty="0" err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MuDirac</a:t>
            </a:r>
            <a:endParaRPr lang="en-US" altLang="zh-CN" sz="2400" spc="0" dirty="0">
              <a:solidFill>
                <a:schemeClr val="tx1"/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9A95030-CFFD-45C6-B1BE-354612AF9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0FF113D-22DD-4FE0-BB06-1788E8FBE7C4}"/>
              </a:ext>
            </a:extLst>
          </p:cNvPr>
          <p:cNvSpPr txBox="1"/>
          <p:nvPr/>
        </p:nvSpPr>
        <p:spPr>
          <a:xfrm>
            <a:off x="0" y="6550223"/>
            <a:ext cx="33359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hlinkClick r:id="rId3"/>
              </a:rPr>
              <a:t>https://doi.org/10.1002/pssa.202200426</a:t>
            </a:r>
            <a:endParaRPr lang="zh-CN" altLang="en-US" sz="1400" dirty="0">
              <a:solidFill>
                <a:srgbClr val="002060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387420"/>
            <a:ext cx="10969200" cy="705600"/>
          </a:xfrm>
        </p:spPr>
        <p:txBody>
          <a:bodyPr/>
          <a:lstStyle/>
          <a:p>
            <a:r>
              <a:rPr lang="en-US" altLang="zh-CN" spc="0" dirty="0"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pc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400" y="1443335"/>
            <a:ext cx="6251897" cy="356518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Muon Beam Computed Tomography (CT)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altLang="zh-CN" sz="240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Cosmic-ray muon imaging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altLang="zh-CN" sz="240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Accelerator-based muon beam CT</a:t>
            </a:r>
          </a:p>
          <a:p>
            <a:pPr lvl="2">
              <a:lnSpc>
                <a:spcPct val="110000"/>
              </a:lnSpc>
              <a:spcBef>
                <a:spcPts val="600"/>
              </a:spcBef>
            </a:pPr>
            <a:r>
              <a:rPr lang="en-US" altLang="zh-CN" sz="240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Details of simulation study</a:t>
            </a:r>
          </a:p>
          <a:p>
            <a:pPr lvl="2">
              <a:lnSpc>
                <a:spcPct val="110000"/>
              </a:lnSpc>
              <a:spcBef>
                <a:spcPts val="600"/>
              </a:spcBef>
            </a:pPr>
            <a:r>
              <a:rPr lang="en-US" altLang="zh-CN" sz="240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R</a:t>
            </a:r>
            <a:r>
              <a:rPr lang="en-US" altLang="zh-CN" sz="2400" spc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esult, summary, and outlook</a:t>
            </a:r>
            <a:endParaRPr lang="en-US" altLang="zh-CN" sz="2400" spc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spc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Muonic X-ray </a:t>
            </a:r>
            <a:r>
              <a:rPr lang="en-US" altLang="zh-CN" sz="2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Elemental Analysis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altLang="zh-CN" sz="2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Improve the cascade process of negative muons in Geant4 with the use of </a:t>
            </a:r>
            <a:r>
              <a:rPr lang="en-US" altLang="zh-CN" sz="2400" spc="0" dirty="0" err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MuDirac</a:t>
            </a:r>
            <a:endParaRPr lang="en-US" altLang="zh-CN" sz="2400" spc="0" dirty="0">
              <a:solidFill>
                <a:schemeClr val="tx1"/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5EFAF4AA-0BCE-4B78-B1A7-583FF1F1C084}"/>
              </a:ext>
            </a:extLst>
          </p:cNvPr>
          <p:cNvGrpSpPr/>
          <p:nvPr/>
        </p:nvGrpSpPr>
        <p:grpSpPr>
          <a:xfrm>
            <a:off x="7458453" y="0"/>
            <a:ext cx="4320000" cy="5607364"/>
            <a:chOff x="7458453" y="0"/>
            <a:chExt cx="4320000" cy="5607364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7B12FE17-C1EA-0858-9D6F-0D420D24D8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458453" y="0"/>
              <a:ext cx="4320000" cy="5067314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D920255D-566B-1571-DB16-962B23322F9D}"/>
                </a:ext>
              </a:extLst>
            </p:cNvPr>
            <p:cNvSpPr txBox="1"/>
            <p:nvPr/>
          </p:nvSpPr>
          <p:spPr>
            <a:xfrm>
              <a:off x="8485372" y="5268810"/>
              <a:ext cx="32930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kern="100" dirty="0" err="1"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EMuS</a:t>
              </a:r>
              <a:r>
                <a:rPr lang="en-US" altLang="zh-CN" sz="1600" b="1" kern="100" dirty="0"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baseline scheme layout </a:t>
              </a: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435B210C-3FAB-4C95-A18C-0DFCCAA964BE}"/>
              </a:ext>
            </a:extLst>
          </p:cNvPr>
          <p:cNvSpPr txBox="1"/>
          <p:nvPr/>
        </p:nvSpPr>
        <p:spPr>
          <a:xfrm>
            <a:off x="6097588" y="5808860"/>
            <a:ext cx="6011703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sz="1600" kern="100" dirty="0">
                <a:effectLst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DM1 </a:t>
            </a:r>
            <a:r>
              <a:rPr lang="en-US" altLang="zh-CN" sz="1600" kern="100" dirty="0" err="1">
                <a:effectLst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endstation</a:t>
            </a:r>
            <a:r>
              <a:rPr lang="en-US" altLang="zh-CN" sz="1600" kern="100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:</a:t>
            </a:r>
            <a:r>
              <a:rPr lang="zh-CN" altLang="en-US" sz="1600" kern="100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600" kern="100" dirty="0">
                <a:effectLst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high-momentum muon beam imaging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zh-CN" sz="1600" kern="1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DM3</a:t>
            </a:r>
            <a:r>
              <a:rPr lang="en-US" altLang="zh-CN" sz="1600" b="1" kern="1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600" kern="100" dirty="0" err="1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endstation</a:t>
            </a:r>
            <a:r>
              <a:rPr lang="en-US" altLang="zh-CN" sz="1600" kern="100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: muonic X-ray analysis</a:t>
            </a:r>
            <a:endParaRPr lang="zh-CN" altLang="zh-CN" sz="1600" kern="100" dirty="0">
              <a:effectLst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9A95030-CFFD-45C6-B1BE-354612AF9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20</a:t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任意多边形: 形状 24">
            <a:extLst>
              <a:ext uri="{FF2B5EF4-FFF2-40B4-BE49-F238E27FC236}">
                <a16:creationId xmlns:a16="http://schemas.microsoft.com/office/drawing/2014/main" id="{76713F42-0200-42BA-8A33-7FCD70C3CD32}"/>
              </a:ext>
            </a:extLst>
          </p:cNvPr>
          <p:cNvSpPr/>
          <p:nvPr/>
        </p:nvSpPr>
        <p:spPr>
          <a:xfrm>
            <a:off x="5919983" y="4378036"/>
            <a:ext cx="3440149" cy="1895302"/>
          </a:xfrm>
          <a:custGeom>
            <a:avLst/>
            <a:gdLst>
              <a:gd name="connsiteX0" fmla="*/ 364440 w 3440149"/>
              <a:gd name="connsiteY0" fmla="*/ 1895302 h 1895302"/>
              <a:gd name="connsiteX1" fmla="*/ 164935 w 3440149"/>
              <a:gd name="connsiteY1" fmla="*/ 1385454 h 1895302"/>
              <a:gd name="connsiteX2" fmla="*/ 2464789 w 3440149"/>
              <a:gd name="connsiteY2" fmla="*/ 543098 h 1895302"/>
              <a:gd name="connsiteX3" fmla="*/ 3440149 w 3440149"/>
              <a:gd name="connsiteY3" fmla="*/ 0 h 1895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0149" h="1895302">
                <a:moveTo>
                  <a:pt x="364440" y="1895302"/>
                </a:moveTo>
                <a:cubicBezTo>
                  <a:pt x="89658" y="1753061"/>
                  <a:pt x="-185123" y="1610821"/>
                  <a:pt x="164935" y="1385454"/>
                </a:cubicBezTo>
                <a:cubicBezTo>
                  <a:pt x="514993" y="1160087"/>
                  <a:pt x="1918920" y="774007"/>
                  <a:pt x="2464789" y="543098"/>
                </a:cubicBezTo>
                <a:cubicBezTo>
                  <a:pt x="3010658" y="312189"/>
                  <a:pt x="3225403" y="156094"/>
                  <a:pt x="3440149" y="0"/>
                </a:cubicBezTo>
              </a:path>
            </a:pathLst>
          </a:custGeom>
          <a:noFill/>
          <a:ln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F121D53-0481-40B9-830E-0DBF17BB77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400" y="5006575"/>
            <a:ext cx="2880000" cy="18514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485899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FBCDB4D-FF51-B61D-C88B-7410601C0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252" y="1130300"/>
            <a:ext cx="8445932" cy="1279454"/>
          </a:xfr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zh-CN" b="1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Background</a:t>
            </a:r>
            <a:r>
              <a:rPr lang="en-US" altLang="zh-CN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:</a:t>
            </a:r>
            <a:r>
              <a:rPr lang="zh-CN" altLang="en-US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start-to-end simulation of muonic X-ray analysis on </a:t>
            </a:r>
            <a:r>
              <a:rPr lang="en-US" altLang="zh-CN" spc="0" dirty="0" err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EMuS</a:t>
            </a:r>
            <a:r>
              <a:rPr lang="en-US" altLang="zh-CN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DM3 is performed with G4beamline (a Geant4-based program)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zh-CN" b="1" spc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Problem</a:t>
            </a:r>
            <a:r>
              <a:rPr lang="en-US" altLang="zh-CN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: muonic X-ray emission lines are incorrectly calculated by Geant4,</a:t>
            </a:r>
            <a:r>
              <a:rPr lang="zh-CN" altLang="en-US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especially for high-energy transition (e.g., K-shell)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387F150-899F-486C-90E6-DA636CD08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21</a:t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标题 1">
            <a:extLst>
              <a:ext uri="{FF2B5EF4-FFF2-40B4-BE49-F238E27FC236}">
                <a16:creationId xmlns:a16="http://schemas.microsoft.com/office/drawing/2014/main" id="{47CAE5B7-C91F-448D-AD72-963F5EE66DB0}"/>
              </a:ext>
            </a:extLst>
          </p:cNvPr>
          <p:cNvSpPr txBox="1">
            <a:spLocks/>
          </p:cNvSpPr>
          <p:nvPr/>
        </p:nvSpPr>
        <p:spPr>
          <a:xfrm>
            <a:off x="272252" y="324805"/>
            <a:ext cx="10969200" cy="7056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pc="0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Study of Muonic X-ray with Geant4</a:t>
            </a:r>
            <a:endParaRPr lang="zh-CN" altLang="en-US" spc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A759999E-A59E-4ABA-8CE3-8A9B699FC785}"/>
              </a:ext>
            </a:extLst>
          </p:cNvPr>
          <p:cNvGrpSpPr/>
          <p:nvPr/>
        </p:nvGrpSpPr>
        <p:grpSpPr>
          <a:xfrm>
            <a:off x="8597198" y="1400841"/>
            <a:ext cx="2699736" cy="523220"/>
            <a:chOff x="8385829" y="1598730"/>
            <a:chExt cx="2699736" cy="523220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2D8A49F8-3A00-45B6-9932-CD8BD758DDAC}"/>
                </a:ext>
              </a:extLst>
            </p:cNvPr>
            <p:cNvSpPr txBox="1"/>
            <p:nvPr/>
          </p:nvSpPr>
          <p:spPr>
            <a:xfrm>
              <a:off x="9049430" y="1598730"/>
              <a:ext cx="2036135" cy="52322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altLang="zh-CN" sz="1400" i="1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G4MuonMinusCapture</a:t>
              </a:r>
            </a:p>
            <a:p>
              <a:r>
                <a:rPr lang="en-US" altLang="zh-CN" sz="1400" i="1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G4EmCaptureCascade</a:t>
              </a:r>
              <a:endParaRPr lang="zh-CN" altLang="en-US" sz="1400" i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9BFA41D3-C0EB-432A-B4C3-C17B70AF5F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85829" y="1959564"/>
              <a:ext cx="541835" cy="1623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E2C22EE2-70A7-4B47-A2BA-DC66CCBF55C2}"/>
              </a:ext>
            </a:extLst>
          </p:cNvPr>
          <p:cNvGrpSpPr/>
          <p:nvPr/>
        </p:nvGrpSpPr>
        <p:grpSpPr>
          <a:xfrm>
            <a:off x="272252" y="2456255"/>
            <a:ext cx="11772960" cy="2693045"/>
            <a:chOff x="272252" y="2680627"/>
            <a:chExt cx="11772960" cy="2693045"/>
          </a:xfrm>
        </p:grpSpPr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72D3565E-07C9-4F55-838C-748B1AB8CFDB}"/>
                </a:ext>
              </a:extLst>
            </p:cNvPr>
            <p:cNvSpPr/>
            <p:nvPr/>
          </p:nvSpPr>
          <p:spPr>
            <a:xfrm>
              <a:off x="6429212" y="2680627"/>
              <a:ext cx="5616000" cy="2606510"/>
            </a:xfrm>
            <a:prstGeom prst="rect">
              <a:avLst/>
            </a:prstGeom>
            <a:solidFill>
              <a:schemeClr val="accent2">
                <a:alpha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F5B50BCD-5C05-4F53-A22C-6A10F46FB9B3}"/>
                </a:ext>
              </a:extLst>
            </p:cNvPr>
            <p:cNvSpPr txBox="1"/>
            <p:nvPr/>
          </p:nvSpPr>
          <p:spPr>
            <a:xfrm>
              <a:off x="6487731" y="3957900"/>
              <a:ext cx="5549596" cy="12772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342900" indent="-360000">
                <a:buFont typeface="+mj-lt"/>
                <a:buAutoNum type="arabicPeriod" startAt="2"/>
              </a:pPr>
              <a:r>
                <a:rPr lang="en-US" altLang="zh-CN" dirty="0"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</a:p>
            <a:p>
              <a:pPr indent="-360000">
                <a:buFont typeface="Wingdings" panose="05000000000000000000" pitchFamily="2" charset="2"/>
                <a:buChar char="ü"/>
              </a:pPr>
              <a:r>
                <a:rPr lang="en-US" altLang="zh-CN" dirty="0">
                  <a:ea typeface="微软雅黑" panose="020B0503020204020204" pitchFamily="34" charset="-122"/>
                  <a:cs typeface="Times New Roman" panose="02020603050405020304" pitchFamily="18" charset="0"/>
                </a:rPr>
                <a:t>Finished: transition </a:t>
              </a:r>
              <a:r>
                <a:rPr lang="en-US" altLang="zh-CN" spc="0" dirty="0">
                  <a:solidFill>
                    <a:schemeClr val="tx1"/>
                  </a:solidFill>
                  <a:ea typeface="微软雅黑" panose="020B0503020204020204" pitchFamily="34" charset="-122"/>
                  <a:cs typeface="Times New Roman" panose="02020603050405020304" pitchFamily="18" charset="0"/>
                </a:rPr>
                <a:t>energy extraction</a:t>
              </a:r>
            </a:p>
            <a:p>
              <a:pPr indent="-360000">
                <a:buFont typeface="Wingdings" panose="05000000000000000000" pitchFamily="2" charset="2"/>
                <a:buChar char="p"/>
              </a:pPr>
              <a:r>
                <a:rPr lang="en-US" altLang="zh-CN" spc="0" dirty="0">
                  <a:solidFill>
                    <a:schemeClr val="tx1"/>
                  </a:solidFill>
                  <a:ea typeface="微软雅黑" panose="020B0503020204020204" pitchFamily="34" charset="-122"/>
                  <a:cs typeface="Times New Roman" panose="02020603050405020304" pitchFamily="18" charset="0"/>
                </a:rPr>
                <a:t>Ongoing:</a:t>
              </a:r>
              <a:r>
                <a:rPr lang="zh-CN" altLang="en-US" spc="0" dirty="0">
                  <a:solidFill>
                    <a:schemeClr val="tx1"/>
                  </a:solidFill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r>
                <a:rPr lang="en-US" altLang="zh-CN" spc="0" dirty="0">
                  <a:solidFill>
                    <a:schemeClr val="tx1"/>
                  </a:solidFill>
                  <a:ea typeface="微软雅黑" panose="020B0503020204020204" pitchFamily="34" charset="-122"/>
                  <a:cs typeface="Times New Roman" panose="02020603050405020304" pitchFamily="18" charset="0"/>
                </a:rPr>
                <a:t>mplementation of transition probability </a:t>
              </a:r>
            </a:p>
            <a:p>
              <a:pPr indent="-360000">
                <a:spcBef>
                  <a:spcPts val="600"/>
                </a:spcBef>
                <a:buFont typeface="+mj-lt"/>
                <a:buAutoNum type="arabicPeriod" startAt="3"/>
              </a:pPr>
              <a:r>
                <a:rPr lang="en-US" altLang="zh-CN" dirty="0"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Finished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FFE68491-A5F4-40C1-8ED3-9EFA333630E7}"/>
                </a:ext>
              </a:extLst>
            </p:cNvPr>
            <p:cNvSpPr/>
            <p:nvPr/>
          </p:nvSpPr>
          <p:spPr>
            <a:xfrm>
              <a:off x="272252" y="2680627"/>
              <a:ext cx="5956752" cy="2693045"/>
            </a:xfrm>
            <a:prstGeom prst="rect">
              <a:avLst/>
            </a:prstGeom>
            <a:solidFill>
              <a:schemeClr val="accent1">
                <a:alpha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2B2CBFE8-CC09-4CCB-BD85-471BD401BD5D}"/>
                </a:ext>
              </a:extLst>
            </p:cNvPr>
            <p:cNvSpPr txBox="1"/>
            <p:nvPr/>
          </p:nvSpPr>
          <p:spPr>
            <a:xfrm>
              <a:off x="6487731" y="2680627"/>
              <a:ext cx="5546135" cy="12772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altLang="zh-CN" b="1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Progress:</a:t>
              </a:r>
            </a:p>
            <a:p>
              <a:pPr marL="342900" indent="-360000">
                <a:spcAft>
                  <a:spcPts val="600"/>
                </a:spcAft>
                <a:buFont typeface="+mj-lt"/>
                <a:buAutoNum type="arabicPeriod"/>
              </a:pPr>
              <a:r>
                <a:rPr lang="en-US" altLang="zh-CN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Developed Python scripts to run </a:t>
              </a:r>
              <a:r>
                <a:rPr lang="en-US" altLang="zh-CN" spc="0" dirty="0" err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MuDirac</a:t>
              </a:r>
              <a:r>
                <a:rPr lang="en-US" altLang="zh-CN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in multi-process mode </a:t>
              </a:r>
              <a:r>
                <a:rPr lang="en-US" altLang="zh-CN" dirty="0"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(&lt; 1 hour for all nuclides using a 64-core server)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BD254A86-B080-46F1-B6C6-E40A53A229DA}"/>
                </a:ext>
              </a:extLst>
            </p:cNvPr>
            <p:cNvSpPr txBox="1"/>
            <p:nvPr/>
          </p:nvSpPr>
          <p:spPr>
            <a:xfrm>
              <a:off x="272252" y="2680627"/>
              <a:ext cx="5823748" cy="26930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  <a:spcAft>
                  <a:spcPts val="600"/>
                </a:spcAft>
              </a:pPr>
              <a:r>
                <a:rPr lang="en-US" altLang="zh-CN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Preliminary </a:t>
              </a:r>
              <a:r>
                <a:rPr lang="en-US" altLang="zh-CN" b="1" spc="0" dirty="0">
                  <a:solidFill>
                    <a:srgbClr val="0070C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solution</a:t>
              </a:r>
              <a:r>
                <a:rPr lang="en-US" altLang="zh-CN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:</a:t>
              </a:r>
            </a:p>
            <a:p>
              <a:pPr marL="342900" indent="-342900">
                <a:spcAft>
                  <a:spcPts val="1200"/>
                </a:spcAft>
                <a:buFont typeface="+mj-lt"/>
                <a:buAutoNum type="arabicPeriod"/>
              </a:pPr>
              <a:r>
                <a:rPr lang="en-US" altLang="zh-CN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Use </a:t>
              </a:r>
              <a:r>
                <a:rPr lang="en-US" altLang="zh-CN" b="1" spc="0" dirty="0" err="1">
                  <a:solidFill>
                    <a:srgbClr val="0070C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MuDirac</a:t>
              </a:r>
              <a:r>
                <a:rPr lang="en-US" altLang="zh-CN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* to produce muonic X-ray database (energies and probabilities)</a:t>
              </a:r>
              <a:r>
                <a:rPr lang="zh-CN" altLang="en-US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for</a:t>
              </a:r>
              <a:r>
                <a:rPr lang="zh-CN" altLang="en-US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all</a:t>
              </a:r>
              <a:r>
                <a:rPr lang="zh-CN" altLang="en-US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elements</a:t>
              </a:r>
            </a:p>
            <a:p>
              <a:pPr marL="342900" indent="-342900">
                <a:spcAft>
                  <a:spcPts val="1200"/>
                </a:spcAft>
                <a:buFont typeface="+mj-lt"/>
                <a:buAutoNum type="arabicPeriod"/>
              </a:pPr>
              <a:r>
                <a:rPr lang="en-US" altLang="zh-CN" b="1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Modify</a:t>
              </a:r>
              <a:r>
                <a:rPr lang="en-US" altLang="zh-CN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i="1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G4EmCaptureCascade </a:t>
              </a:r>
              <a:r>
                <a:rPr lang="en-US" altLang="zh-CN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to </a:t>
              </a:r>
              <a:r>
                <a:rPr lang="en-US" altLang="zh-CN" b="1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extract</a:t>
              </a:r>
              <a:r>
                <a:rPr lang="en-US" altLang="zh-CN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the transition energy and probability from database</a:t>
              </a:r>
              <a:endParaRPr lang="en-US" altLang="zh-CN" i="1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marL="342900" indent="-342900">
                <a:spcAft>
                  <a:spcPts val="1200"/>
                </a:spcAft>
                <a:buFont typeface="+mj-lt"/>
                <a:buAutoNum type="arabicPeriod"/>
              </a:pPr>
              <a:r>
                <a:rPr lang="en-US" altLang="zh-CN" dirty="0"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Create</a:t>
              </a:r>
              <a:r>
                <a:rPr lang="en-US" altLang="zh-CN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a new </a:t>
              </a:r>
              <a:r>
                <a:rPr lang="en-US" altLang="zh-CN" b="1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messenger</a:t>
              </a:r>
              <a:r>
                <a:rPr lang="en-US" altLang="zh-CN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b="1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class</a:t>
              </a:r>
              <a:r>
                <a:rPr lang="en-US" altLang="zh-CN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to manage whether to replace the original G4 process (for G4beamline or other Geant4-based program)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41CCF8EB-052D-41FE-A394-DBDE59162D92}"/>
                </a:ext>
              </a:extLst>
            </p:cNvPr>
            <p:cNvSpPr txBox="1"/>
            <p:nvPr/>
          </p:nvSpPr>
          <p:spPr>
            <a:xfrm>
              <a:off x="10488376" y="4917805"/>
              <a:ext cx="15568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hlinkClick r:id="rId2"/>
                </a:rPr>
                <a:t>Git repository</a:t>
              </a:r>
              <a:endParaRPr lang="zh-CN" altLang="en-US" dirty="0"/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F394ADE4-CE12-4AA7-BD01-8C69AAAE9512}"/>
              </a:ext>
            </a:extLst>
          </p:cNvPr>
          <p:cNvGrpSpPr/>
          <p:nvPr/>
        </p:nvGrpSpPr>
        <p:grpSpPr>
          <a:xfrm>
            <a:off x="0" y="5577840"/>
            <a:ext cx="5823748" cy="1280160"/>
            <a:chOff x="272252" y="5514109"/>
            <a:chExt cx="5823748" cy="1280160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C1BED9F1-5B09-4626-9412-CAA8351297BB}"/>
                </a:ext>
              </a:extLst>
            </p:cNvPr>
            <p:cNvSpPr txBox="1"/>
            <p:nvPr/>
          </p:nvSpPr>
          <p:spPr>
            <a:xfrm>
              <a:off x="272252" y="5514109"/>
              <a:ext cx="5823748" cy="12801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noAutofit/>
            </a:bodyPr>
            <a:lstStyle/>
            <a:p>
              <a:r>
                <a:rPr lang="en-US" altLang="zh-CN" sz="1600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*</a:t>
              </a:r>
              <a:r>
                <a:rPr lang="en-US" altLang="zh-CN" sz="1600" b="1" spc="0" dirty="0" err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MuDirac</a:t>
              </a:r>
              <a:r>
                <a:rPr lang="en-US" altLang="zh-CN" sz="1600" b="1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1600" spc="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is a software developed by the ISIS muon group, which calculates the transition energies and probabilities of muon cascade with a precision of a few keV.</a:t>
              </a:r>
              <a:endParaRPr lang="zh-CN" altLang="en-US" sz="1600" dirty="0"/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90023C52-8407-4E3F-927D-3E070D704669}"/>
                </a:ext>
              </a:extLst>
            </p:cNvPr>
            <p:cNvSpPr txBox="1"/>
            <p:nvPr/>
          </p:nvSpPr>
          <p:spPr>
            <a:xfrm>
              <a:off x="272252" y="6271049"/>
              <a:ext cx="33954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rgbClr val="00206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  <a:hlinkClick r:id="rId3"/>
                </a:rPr>
                <a:t>https://doi.org/10.1002/xrs.3212</a:t>
              </a:r>
              <a:endParaRPr lang="en-US" altLang="zh-CN" sz="140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r>
                <a:rPr lang="en-US" altLang="zh-CN" sz="1400" dirty="0">
                  <a:solidFill>
                    <a:srgbClr val="00206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  <a:hlinkClick r:id="rId4"/>
                </a:rPr>
                <a:t>https://doi.org/10.3390/condmat8040101</a:t>
              </a:r>
              <a:endParaRPr lang="en-US" altLang="zh-CN" sz="140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45" name="表格 44">
            <a:extLst>
              <a:ext uri="{FF2B5EF4-FFF2-40B4-BE49-F238E27FC236}">
                <a16:creationId xmlns:a16="http://schemas.microsoft.com/office/drawing/2014/main" id="{D25D393B-853D-4575-857A-E921092B95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948438"/>
              </p:ext>
            </p:extLst>
          </p:nvPr>
        </p:nvGraphicFramePr>
        <p:xfrm>
          <a:off x="5910419" y="5240518"/>
          <a:ext cx="6134793" cy="11340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33698">
                  <a:extLst>
                    <a:ext uri="{9D8B030D-6E8A-4147-A177-3AD203B41FA5}">
                      <a16:colId xmlns:a16="http://schemas.microsoft.com/office/drawing/2014/main" val="638275995"/>
                    </a:ext>
                  </a:extLst>
                </a:gridCol>
                <a:gridCol w="1746366">
                  <a:extLst>
                    <a:ext uri="{9D8B030D-6E8A-4147-A177-3AD203B41FA5}">
                      <a16:colId xmlns:a16="http://schemas.microsoft.com/office/drawing/2014/main" val="3868242022"/>
                    </a:ext>
                  </a:extLst>
                </a:gridCol>
                <a:gridCol w="1746366">
                  <a:extLst>
                    <a:ext uri="{9D8B030D-6E8A-4147-A177-3AD203B41FA5}">
                      <a16:colId xmlns:a16="http://schemas.microsoft.com/office/drawing/2014/main" val="563116360"/>
                    </a:ext>
                  </a:extLst>
                </a:gridCol>
                <a:gridCol w="1108363">
                  <a:extLst>
                    <a:ext uri="{9D8B030D-6E8A-4147-A177-3AD203B41FA5}">
                      <a16:colId xmlns:a16="http://schemas.microsoft.com/office/drawing/2014/main" val="3541053632"/>
                    </a:ext>
                  </a:extLst>
                </a:gridCol>
              </a:tblGrid>
              <a:tr h="378000">
                <a:tc>
                  <a:txBody>
                    <a:bodyPr/>
                    <a:lstStyle>
                      <a:defPPr>
                        <a:defRPr lang="zh-CN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l"/>
                      <a:r>
                        <a:rPr lang="en-US" altLang="zh-CN" sz="18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Transition</a:t>
                      </a:r>
                      <a:endParaRPr lang="zh-CN" sz="18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defPPr>
                        <a:defRPr lang="zh-CN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ctr"/>
                      <a:r>
                        <a:rPr lang="en-US" altLang="zh-CN" sz="18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Kα (2p-1s) [keV</a:t>
                      </a:r>
                      <a:r>
                        <a:rPr lang="en-US" sz="18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]</a:t>
                      </a:r>
                      <a:endParaRPr lang="zh-CN" sz="18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indent="266700" algn="ctr"/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indent="266700" algn="ctr"/>
                      <a:endParaRPr lang="zh-CN" sz="18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83004239"/>
                  </a:ext>
                </a:extLst>
              </a:tr>
              <a:tr h="378000">
                <a:tc>
                  <a:txBody>
                    <a:bodyPr/>
                    <a:lstStyle>
                      <a:defPPr>
                        <a:defRPr lang="zh-CN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l"/>
                      <a:r>
                        <a:rPr lang="en-US" altLang="zh-CN" sz="18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Element</a:t>
                      </a:r>
                      <a:endParaRPr lang="zh-CN" sz="18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r"/>
                      <a:r>
                        <a:rPr lang="en-US" altLang="zh-CN" sz="18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G4bl before </a:t>
                      </a:r>
                      <a:endParaRPr lang="zh-CN" sz="18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r"/>
                      <a:r>
                        <a:rPr lang="en-US" altLang="zh-CN" sz="18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G4bl now </a:t>
                      </a:r>
                      <a:endParaRPr lang="zh-CN" sz="18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266700" algn="r"/>
                      <a:r>
                        <a:rPr lang="it-IT" altLang="zh-CN" sz="18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Exp</a:t>
                      </a:r>
                      <a:r>
                        <a:rPr lang="en-US" altLang="zh-CN" sz="18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.</a:t>
                      </a:r>
                      <a:endParaRPr lang="zh-CN" altLang="en-US" sz="18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299881"/>
                  </a:ext>
                </a:extLst>
              </a:tr>
              <a:tr h="378000">
                <a:tc>
                  <a:txBody>
                    <a:bodyPr/>
                    <a:lstStyle>
                      <a:defPPr>
                        <a:defRPr lang="zh-CN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l"/>
                      <a:r>
                        <a:rPr lang="en-US" altLang="zh-CN" sz="1800" b="0" i="0" spc="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29</a:t>
                      </a:r>
                      <a:r>
                        <a:rPr lang="en-US" altLang="zh-CN" sz="18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Cu</a:t>
                      </a:r>
                      <a:endParaRPr lang="zh-CN" sz="1800" b="0" i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r"/>
                      <a:r>
                        <a:rPr lang="en-US" sz="18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1491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r"/>
                      <a:r>
                        <a:rPr lang="en-US" altLang="zh-CN" sz="18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1502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266700" algn="r"/>
                      <a:r>
                        <a:rPr lang="en-US" altLang="zh-CN" sz="18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1507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745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05331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E01B9E7C-EDE6-12A8-9AAC-73F19D637E7B}"/>
              </a:ext>
            </a:extLst>
          </p:cNvPr>
          <p:cNvSpPr txBox="1"/>
          <p:nvPr/>
        </p:nvSpPr>
        <p:spPr>
          <a:xfrm>
            <a:off x="608400" y="1572141"/>
            <a:ext cx="9419017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l"/>
            </a:pPr>
            <a:r>
              <a:rPr lang="en-US" altLang="zh-CN" sz="2200" dirty="0"/>
              <a:t>Intensities are also important for quantitative elemental analysis.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l"/>
            </a:pPr>
            <a:r>
              <a:rPr lang="en-US" altLang="zh-CN" sz="2200" dirty="0"/>
              <a:t>The intensities of the simulated spectra are not correct (either by </a:t>
            </a:r>
            <a:r>
              <a:rPr lang="en-US" altLang="zh-CN" sz="2200" dirty="0" err="1"/>
              <a:t>MuDirac</a:t>
            </a:r>
            <a:r>
              <a:rPr lang="en-US" altLang="zh-CN" sz="2200" dirty="0"/>
              <a:t> or Geant4).</a:t>
            </a:r>
          </a:p>
          <a:p>
            <a:pPr marL="800100" lvl="1" indent="-342900">
              <a:spcAft>
                <a:spcPts val="1200"/>
              </a:spcAft>
              <a:buFont typeface="Wingdings" panose="05000000000000000000" pitchFamily="2" charset="2"/>
              <a:buChar char="l"/>
            </a:pPr>
            <a:r>
              <a:rPr lang="en-US" altLang="zh-CN" sz="2200" dirty="0"/>
              <a:t>Need to consider the initial muon population on initial energy level, i.e. the angular momentum distribution at capture, </a:t>
            </a:r>
            <a:r>
              <a:rPr lang="en-US" altLang="zh-CN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-distribution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2200" dirty="0"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800100" lvl="1" indent="-342900">
              <a:spcAft>
                <a:spcPts val="1200"/>
              </a:spcAft>
              <a:buFont typeface="Wingdings" panose="05000000000000000000" pitchFamily="2" charset="2"/>
              <a:buChar char="l"/>
            </a:pPr>
            <a:r>
              <a:rPr lang="en-US" altLang="zh-CN" sz="2200" dirty="0"/>
              <a:t>Try to collaborate with </a:t>
            </a:r>
            <a:r>
              <a:rPr lang="en-US" altLang="zh-CN" sz="2200" dirty="0" err="1"/>
              <a:t>MuDirac</a:t>
            </a:r>
            <a:r>
              <a:rPr lang="en-US" altLang="zh-CN" sz="2200" dirty="0"/>
              <a:t> team and other groups.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20363C7-8F92-452C-9BCC-86C2E217F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22</a:t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162E84A4-6F29-48E6-A70A-C82AC15F3020}"/>
              </a:ext>
            </a:extLst>
          </p:cNvPr>
          <p:cNvSpPr txBox="1">
            <a:spLocks/>
          </p:cNvSpPr>
          <p:nvPr/>
        </p:nvSpPr>
        <p:spPr>
          <a:xfrm>
            <a:off x="608400" y="387420"/>
            <a:ext cx="10969200" cy="7056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 lnSpcReduction="10000"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altLang="zh-CN" sz="3600" b="1" spc="0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Future Improvement</a:t>
            </a:r>
            <a:endParaRPr lang="en-US" altLang="zh-CN" sz="3600" b="1" spc="0" dirty="0">
              <a:solidFill>
                <a:schemeClr val="tx1"/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6008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D4E0030-ADF7-7A87-3021-EDD89AEB4441}"/>
              </a:ext>
            </a:extLst>
          </p:cNvPr>
          <p:cNvSpPr txBox="1"/>
          <p:nvPr/>
        </p:nvSpPr>
        <p:spPr>
          <a:xfrm>
            <a:off x="3832860" y="2875002"/>
            <a:ext cx="45262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Thank You!</a:t>
            </a:r>
            <a:endParaRPr lang="zh-CN" altLang="en-US" sz="6600" b="1" dirty="0"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56EC19FF-9856-4A95-8C53-EE6D5AFE0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23</a:t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58941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格 5">
                <a:extLst>
                  <a:ext uri="{FF2B5EF4-FFF2-40B4-BE49-F238E27FC236}">
                    <a16:creationId xmlns:a16="http://schemas.microsoft.com/office/drawing/2014/main" id="{11F8B974-2E2D-CAB4-1599-3581D89A1E8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1662321"/>
                  </p:ext>
                </p:extLst>
              </p:nvPr>
            </p:nvGraphicFramePr>
            <p:xfrm>
              <a:off x="713425" y="1784812"/>
              <a:ext cx="7073781" cy="3282850"/>
            </p:xfrm>
            <a:graphic>
              <a:graphicData uri="http://schemas.openxmlformats.org/drawingml/2006/table">
                <a:tbl>
                  <a:tblPr firstRow="1" firstCol="1" bandRow="1">
                    <a:tableStyleId>{00A15C55-8517-42AA-B614-E9B94910E393}</a:tableStyleId>
                  </a:tblPr>
                  <a:tblGrid>
                    <a:gridCol w="1190847">
                      <a:extLst>
                        <a:ext uri="{9D8B030D-6E8A-4147-A177-3AD203B41FA5}">
                          <a16:colId xmlns:a16="http://schemas.microsoft.com/office/drawing/2014/main" val="3072591370"/>
                        </a:ext>
                      </a:extLst>
                    </a:gridCol>
                    <a:gridCol w="3091754">
                      <a:extLst>
                        <a:ext uri="{9D8B030D-6E8A-4147-A177-3AD203B41FA5}">
                          <a16:colId xmlns:a16="http://schemas.microsoft.com/office/drawing/2014/main" val="2582667128"/>
                        </a:ext>
                      </a:extLst>
                    </a:gridCol>
                    <a:gridCol w="2791180">
                      <a:extLst>
                        <a:ext uri="{9D8B030D-6E8A-4147-A177-3AD203B41FA5}">
                          <a16:colId xmlns:a16="http://schemas.microsoft.com/office/drawing/2014/main" val="948962578"/>
                        </a:ext>
                      </a:extLst>
                    </a:gridCol>
                  </a:tblGrid>
                  <a:tr h="203661">
                    <a:tc>
                      <a:txBody>
                        <a:bodyPr/>
                        <a:lstStyle/>
                        <a:p>
                          <a:pPr indent="127000" algn="ctr"/>
                          <a:r>
                            <a:rPr lang="en-US" altLang="zh-CN" sz="1600" b="0" kern="100">
                              <a:effectLst/>
                              <a:latin typeface="+mn-lt"/>
                            </a:rPr>
                            <a:t>Symbol</a:t>
                          </a:r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ctr"/>
                          <a:r>
                            <a:rPr lang="en-US" altLang="zh-CN" sz="1600" b="0" kern="100">
                              <a:effectLst/>
                              <a:latin typeface="+mn-lt"/>
                            </a:rPr>
                            <a:t>Definition</a:t>
                          </a:r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ctr"/>
                          <a:r>
                            <a:rPr lang="en-US" altLang="zh-CN" sz="1600" b="0" kern="100">
                              <a:effectLst/>
                              <a:latin typeface="+mn-lt"/>
                            </a:rPr>
                            <a:t>Units or Value</a:t>
                          </a:r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213743888"/>
                      </a:ext>
                    </a:extLst>
                  </a:tr>
                  <a:tr h="435563">
                    <a:tc>
                      <a:txBody>
                        <a:bodyPr/>
                        <a:lstStyle/>
                        <a:p>
                          <a:pPr indent="127000"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kern="1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1270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i="1" kern="100" dirty="0">
                              <a:effectLst/>
                              <a:latin typeface="+mn-lt"/>
                              <a:ea typeface="+mn-ea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kern="100" smtClean="0">
                                  <a:effectLst/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altLang="zh-CN" sz="1600" b="0" i="1" kern="100" smtClean="0">
                                  <a:effectLst/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zh-CN" altLang="zh-CN" sz="1600" b="0" i="1" kern="1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kern="1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altLang="zh-CN" sz="1600" b="0" i="1" kern="1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zh-CN" altLang="zh-CN" sz="1600" b="0" i="1" kern="1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600" b="0" i="1" kern="1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altLang="zh-CN" sz="1600" b="0" i="1" kern="1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  <m:sup>
                                  <m:r>
                                    <a:rPr lang="en-US" altLang="zh-CN" sz="1600" b="0" i="1" kern="1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zh-CN" altLang="zh-CN" sz="1600" b="0" i="1" kern="1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kern="1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zh-CN" sz="1600" b="0" i="1" kern="1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zh-CN" altLang="zh-CN" sz="1600" b="0" i="1" kern="1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kern="1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altLang="zh-CN" sz="1600" b="0" i="1" kern="1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m:rPr>
                                  <m:lit/>
                                </m:rPr>
                                <a:rPr lang="en-US" altLang="zh-CN" sz="1600" b="0" i="1" kern="100" smtClean="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altLang="zh-CN" sz="1600" b="0" i="1" kern="100" smtClean="0">
                                  <a:effectLst/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a14:m>
                          <a:endParaRPr lang="zh-CN" altLang="zh-CN" sz="1600" b="0" i="1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altLang="zh-CN" sz="1600" b="0" i="0" kern="100" dirty="0">
                              <a:effectLst/>
                              <a:latin typeface="+mn-lt"/>
                              <a:ea typeface="+mn-ea"/>
                            </a:rPr>
                            <a:t>0.307075 MeV⋅g</a:t>
                          </a:r>
                          <a:r>
                            <a:rPr lang="en-US" altLang="zh-CN" sz="1600" b="0" i="0" kern="100" baseline="30000" dirty="0">
                              <a:effectLst/>
                              <a:latin typeface="+mn-lt"/>
                              <a:ea typeface="+mn-ea"/>
                            </a:rPr>
                            <a:t>-1</a:t>
                          </a:r>
                          <a:r>
                            <a:rPr lang="en-US" altLang="zh-CN" sz="1600" b="0" i="0" kern="100" dirty="0">
                              <a:effectLst/>
                              <a:latin typeface="+mn-lt"/>
                              <a:ea typeface="+mn-ea"/>
                            </a:rPr>
                            <a:t>⋅cm</a:t>
                          </a:r>
                          <a:r>
                            <a:rPr lang="en-US" altLang="zh-CN" sz="1600" b="0" i="0" kern="100" baseline="30000" dirty="0">
                              <a:effectLst/>
                              <a:latin typeface="+mn-lt"/>
                              <a:ea typeface="+mn-ea"/>
                            </a:rPr>
                            <a:t>2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59107779"/>
                      </a:ext>
                    </a:extLst>
                  </a:tr>
                  <a:tr h="326972">
                    <a:tc>
                      <a:txBody>
                        <a:bodyPr/>
                        <a:lstStyle/>
                        <a:p>
                          <a:pPr indent="127000" algn="ctr"/>
                          <a:r>
                            <a:rPr lang="en-US" altLang="zh-CN" sz="1600" b="0" kern="100" dirty="0">
                              <a:effectLst/>
                              <a:latin typeface="+mn-lt"/>
                            </a:rPr>
                            <a:t>N</a:t>
                          </a:r>
                          <a:r>
                            <a:rPr lang="en-US" altLang="zh-CN" sz="1600" b="0" kern="100" baseline="-25000" dirty="0">
                              <a:effectLst/>
                              <a:latin typeface="+mn-lt"/>
                            </a:rPr>
                            <a:t>A</a:t>
                          </a:r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altLang="zh-CN" sz="1600" b="0" i="0" kern="100">
                              <a:effectLst/>
                              <a:latin typeface="+mn-lt"/>
                              <a:ea typeface="+mn-ea"/>
                            </a:rPr>
                            <a:t>Avogadro’s number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altLang="zh-CN" sz="16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6.022 1415(10) × 10</a:t>
                          </a:r>
                          <a:r>
                            <a:rPr lang="en-US" altLang="zh-CN" sz="1600" b="0" i="0" kern="1200" baseline="300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23</a:t>
                          </a:r>
                          <a:r>
                            <a:rPr lang="en-US" altLang="zh-CN" sz="16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mol</a:t>
                          </a:r>
                          <a:r>
                            <a:rPr lang="en-US" altLang="zh-CN" sz="1600" b="0" i="0" kern="1200" baseline="300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-1</a:t>
                          </a:r>
                          <a:r>
                            <a:rPr lang="en-US" altLang="zh-CN" sz="1600" i="0" dirty="0">
                              <a:latin typeface="+mn-lt"/>
                              <a:ea typeface="+mn-ea"/>
                            </a:rPr>
                            <a:t> 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711888661"/>
                      </a:ext>
                    </a:extLst>
                  </a:tr>
                  <a:tr h="227422">
                    <a:tc>
                      <a:txBody>
                        <a:bodyPr/>
                        <a:lstStyle/>
                        <a:p>
                          <a:pPr indent="127000"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16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1600" b="0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US" sz="16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e>
                                  <m:sup>
                                    <m:r>
                                      <a:rPr lang="en-US" sz="1600" b="0" i="0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altLang="zh-CN" sz="1600" b="0" i="0" kern="100" dirty="0">
                              <a:effectLst/>
                              <a:latin typeface="+mn-lt"/>
                              <a:ea typeface="+mn-ea"/>
                            </a:rPr>
                            <a:t>Electron mass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0" kern="100" smtClean="0">
                                  <a:effectLst/>
                                  <a:latin typeface="Cambria Math" panose="02040503050406030204" pitchFamily="18" charset="0"/>
                                  <a:ea typeface="+mn-ea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altLang="zh-CN" sz="1600" b="0" i="0" kern="100" dirty="0">
                              <a:effectLst/>
                              <a:latin typeface="+mn-lt"/>
                              <a:ea typeface="+mn-ea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600" b="0" i="1" kern="100" dirty="0" smtClean="0"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600" b="0" i="0" kern="100" dirty="0" smtClean="0"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c</m:t>
                                  </m:r>
                                </m:e>
                                <m:sup>
                                  <m:r>
                                    <a:rPr lang="en-US" altLang="zh-CN" sz="1600" b="0" i="0" kern="100" dirty="0" smtClean="0"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altLang="zh-CN" sz="1600" b="0" i="0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0.510 998 918(44) MeV</a:t>
                          </a:r>
                          <a:r>
                            <a:rPr lang="en-US" altLang="zh-CN" sz="1600" i="0">
                              <a:latin typeface="+mn-lt"/>
                            </a:rPr>
                            <a:t> 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11538773"/>
                      </a:ext>
                    </a:extLst>
                  </a:tr>
                  <a:tr h="203661">
                    <a:tc>
                      <a:txBody>
                        <a:bodyPr/>
                        <a:lstStyle/>
                        <a:p>
                          <a:pPr indent="127000"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kern="1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oMath>
                            </m:oMathPara>
                          </a14:m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altLang="zh-CN" sz="1600" b="0" i="0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Atomic number of absorber</a:t>
                          </a:r>
                          <a:r>
                            <a:rPr lang="en-US" altLang="zh-CN" sz="1600" b="0" i="0">
                              <a:latin typeface="+mn-lt"/>
                            </a:rPr>
                            <a:t> 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sz="1600" b="0" i="0" kern="100" dirty="0">
                              <a:effectLst/>
                              <a:latin typeface="+mn-lt"/>
                            </a:rPr>
                            <a:t> 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206882012"/>
                      </a:ext>
                    </a:extLst>
                  </a:tr>
                  <a:tr h="203661">
                    <a:tc>
                      <a:txBody>
                        <a:bodyPr/>
                        <a:lstStyle/>
                        <a:p>
                          <a:pPr indent="127000"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kern="1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oMath>
                            </m:oMathPara>
                          </a14:m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altLang="zh-CN" sz="1600" b="0" i="0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Atomic mass of absorber</a:t>
                          </a:r>
                          <a:r>
                            <a:rPr lang="en-US" altLang="zh-CN" sz="1600" b="0" i="0">
                              <a:latin typeface="+mn-lt"/>
                            </a:rPr>
                            <a:t> 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sz="1600" b="0" i="0" kern="100" dirty="0">
                              <a:effectLst/>
                              <a:latin typeface="+mn-lt"/>
                            </a:rPr>
                            <a:t> 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56897604"/>
                      </a:ext>
                    </a:extLst>
                  </a:tr>
                  <a:tr h="203661">
                    <a:tc>
                      <a:txBody>
                        <a:bodyPr/>
                        <a:lstStyle/>
                        <a:p>
                          <a:pPr indent="127000"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i="1" kern="100" smtClean="0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altLang="zh-CN" sz="1600" b="0" kern="100" dirty="0">
                              <a:effectLst/>
                              <a:ea typeface="+mn-ea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kern="100" smtClean="0">
                                  <a:effectLst/>
                                  <a:latin typeface="Cambria Math" panose="02040503050406030204" pitchFamily="18" charset="0"/>
                                  <a:ea typeface="+mn-ea"/>
                                </a:rPr>
                                <m:t>𝑣</m:t>
                              </m:r>
                              <m:r>
                                <m:rPr>
                                  <m:lit/>
                                </m:rPr>
                                <a:rPr lang="en-US" altLang="zh-CN" sz="1600" b="0" i="1" kern="100" smtClean="0">
                                  <a:effectLst/>
                                  <a:latin typeface="Cambria Math" panose="02040503050406030204" pitchFamily="18" charset="0"/>
                                  <a:ea typeface="+mn-ea"/>
                                </a:rPr>
                                <m:t>/</m:t>
                              </m:r>
                              <m:r>
                                <a:rPr lang="en-US" altLang="zh-CN" sz="1600" b="0" i="1" kern="100" smtClean="0">
                                  <a:effectLst/>
                                  <a:latin typeface="Cambria Math" panose="02040503050406030204" pitchFamily="18" charset="0"/>
                                  <a:ea typeface="+mn-ea"/>
                                </a:rPr>
                                <m:t>𝑐</m:t>
                              </m:r>
                            </m:oMath>
                          </a14:m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sz="1600" b="0" i="0" kern="100">
                              <a:effectLst/>
                              <a:latin typeface="+mn-lt"/>
                            </a:rPr>
                            <a:t> 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215279946"/>
                      </a:ext>
                    </a:extLst>
                  </a:tr>
                  <a:tr h="203661">
                    <a:tc>
                      <a:txBody>
                        <a:bodyPr/>
                        <a:lstStyle/>
                        <a:p>
                          <a:pPr indent="127000"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i="1" kern="100" smtClean="0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</a:rPr>
                                  <m:t>𝛾</m:t>
                                </m:r>
                              </m:oMath>
                            </m:oMathPara>
                          </a14:m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altLang="zh-CN" sz="1600" b="0" kern="100" dirty="0">
                              <a:effectLst/>
                              <a:latin typeface="+mn-lt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600" b="0" i="0" kern="100" smtClean="0">
                                  <a:effectLst/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  <m:r>
                                <a:rPr lang="en-US" altLang="zh-CN" sz="1600" b="0" i="0" kern="100" smtClean="0">
                                  <a:effectLst/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  <m:r>
                                <m:rPr>
                                  <m:lit/>
                                </m:rPr>
                                <a:rPr lang="en-US" altLang="zh-CN" sz="1600" b="0" i="0" kern="100" smtClean="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altLang="zh-CN" sz="1600" b="0" i="1" kern="1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zh-CN" sz="1600" b="0" i="0" kern="1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US" altLang="zh-CN" sz="1600" b="0" i="1" kern="100" smtClean="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600" b="0" i="0" kern="100" smtClean="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β</m:t>
                                      </m:r>
                                    </m:e>
                                    <m:sup>
                                      <m:r>
                                        <a:rPr lang="en-US" altLang="zh-CN" sz="1600" b="0" i="0" kern="100" smtClean="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endParaRPr lang="en-US" alt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sz="1600" b="0" i="0" kern="100">
                              <a:effectLst/>
                              <a:latin typeface="+mn-lt"/>
                            </a:rPr>
                            <a:t> 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264644250"/>
                      </a:ext>
                    </a:extLst>
                  </a:tr>
                  <a:tr h="203661">
                    <a:tc>
                      <a:txBody>
                        <a:bodyPr/>
                        <a:lstStyle/>
                        <a:p>
                          <a:pPr indent="127000"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i="1" kern="100" smtClean="0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</a:rPr>
                                  <m:t>𝐼</m:t>
                                </m:r>
                              </m:oMath>
                            </m:oMathPara>
                          </a14:m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Mean excitation energy</a:t>
                          </a:r>
                          <a:endParaRPr lang="en-US" altLang="zh-CN" sz="1600" b="0" i="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sz="1600" b="0" i="0" kern="100">
                              <a:effectLst/>
                              <a:latin typeface="+mn-lt"/>
                            </a:rPr>
                            <a:t> 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233866990"/>
                      </a:ext>
                    </a:extLst>
                  </a:tr>
                  <a:tr h="246531">
                    <a:tc>
                      <a:txBody>
                        <a:bodyPr/>
                        <a:lstStyle/>
                        <a:p>
                          <a:pPr indent="127000"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i="1" kern="100" smtClean="0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</a:rPr>
                                  <m:t>𝛿</m:t>
                                </m:r>
                              </m:oMath>
                            </m:oMathPara>
                          </a14:m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i="0" dirty="0">
                              <a:effectLst/>
                              <a:latin typeface="+mn-lt"/>
                              <a:ea typeface="+mn-ea"/>
                            </a:rPr>
                            <a:t>Density </a:t>
                          </a:r>
                          <a:r>
                            <a:rPr lang="en-US" altLang="zh-CN" sz="1600" b="0" i="0" dirty="0" err="1">
                              <a:effectLst/>
                              <a:latin typeface="+mn-lt"/>
                              <a:ea typeface="+mn-ea"/>
                            </a:rPr>
                            <a:t>effffect</a:t>
                          </a:r>
                          <a:r>
                            <a:rPr lang="en-US" altLang="zh-CN" sz="1600" b="0" i="0" dirty="0">
                              <a:effectLst/>
                              <a:latin typeface="+mn-lt"/>
                              <a:ea typeface="+mn-ea"/>
                            </a:rPr>
                            <a:t> correction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2274154"/>
                      </a:ext>
                    </a:extLst>
                  </a:tr>
                  <a:tr h="246531">
                    <a:tc>
                      <a:txBody>
                        <a:bodyPr/>
                        <a:lstStyle/>
                        <a:p>
                          <a:pPr indent="127000"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i="1" kern="100" smtClean="0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</a:rPr>
                                  <m:t>𝑀</m:t>
                                </m:r>
                              </m:oMath>
                            </m:oMathPara>
                          </a14:m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i="0" dirty="0">
                              <a:effectLst/>
                              <a:latin typeface="+mn-lt"/>
                              <a:ea typeface="+mn-ea"/>
                            </a:rPr>
                            <a:t>The mass of incident particles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840309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格 5">
                <a:extLst>
                  <a:ext uri="{FF2B5EF4-FFF2-40B4-BE49-F238E27FC236}">
                    <a16:creationId xmlns:a16="http://schemas.microsoft.com/office/drawing/2014/main" id="{11F8B974-2E2D-CAB4-1599-3581D89A1E8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1662321"/>
                  </p:ext>
                </p:extLst>
              </p:nvPr>
            </p:nvGraphicFramePr>
            <p:xfrm>
              <a:off x="713425" y="1784812"/>
              <a:ext cx="7073781" cy="3288375"/>
            </p:xfrm>
            <a:graphic>
              <a:graphicData uri="http://schemas.openxmlformats.org/drawingml/2006/table">
                <a:tbl>
                  <a:tblPr firstRow="1" firstCol="1" bandRow="1">
                    <a:tableStyleId>{00A15C55-8517-42AA-B614-E9B94910E393}</a:tableStyleId>
                  </a:tblPr>
                  <a:tblGrid>
                    <a:gridCol w="1190847">
                      <a:extLst>
                        <a:ext uri="{9D8B030D-6E8A-4147-A177-3AD203B41FA5}">
                          <a16:colId xmlns:a16="http://schemas.microsoft.com/office/drawing/2014/main" val="3072591370"/>
                        </a:ext>
                      </a:extLst>
                    </a:gridCol>
                    <a:gridCol w="3091754">
                      <a:extLst>
                        <a:ext uri="{9D8B030D-6E8A-4147-A177-3AD203B41FA5}">
                          <a16:colId xmlns:a16="http://schemas.microsoft.com/office/drawing/2014/main" val="2582667128"/>
                        </a:ext>
                      </a:extLst>
                    </a:gridCol>
                    <a:gridCol w="2791180">
                      <a:extLst>
                        <a:ext uri="{9D8B030D-6E8A-4147-A177-3AD203B41FA5}">
                          <a16:colId xmlns:a16="http://schemas.microsoft.com/office/drawing/2014/main" val="948962578"/>
                        </a:ext>
                      </a:extLst>
                    </a:gridCol>
                  </a:tblGrid>
                  <a:tr h="243840">
                    <a:tc>
                      <a:txBody>
                        <a:bodyPr/>
                        <a:lstStyle/>
                        <a:p>
                          <a:pPr indent="127000" algn="ctr"/>
                          <a:r>
                            <a:rPr lang="en-US" altLang="zh-CN" sz="1600" b="0" kern="100">
                              <a:effectLst/>
                              <a:latin typeface="+mn-lt"/>
                            </a:rPr>
                            <a:t>Symbol</a:t>
                          </a:r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ctr"/>
                          <a:r>
                            <a:rPr lang="en-US" altLang="zh-CN" sz="1600" b="0" kern="100">
                              <a:effectLst/>
                              <a:latin typeface="+mn-lt"/>
                            </a:rPr>
                            <a:t>Definition</a:t>
                          </a:r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ctr"/>
                          <a:r>
                            <a:rPr lang="en-US" altLang="zh-CN" sz="1600" b="0" kern="100">
                              <a:effectLst/>
                              <a:latin typeface="+mn-lt"/>
                            </a:rPr>
                            <a:t>Units or Value</a:t>
                          </a:r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213743888"/>
                      </a:ext>
                    </a:extLst>
                  </a:tr>
                  <a:tr h="43556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26" t="-69444" r="-497436" b="-6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8780" t="-69444" r="-90945" b="-6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altLang="zh-CN" sz="1600" b="0" i="0" kern="100" dirty="0">
                              <a:effectLst/>
                              <a:latin typeface="+mn-lt"/>
                              <a:ea typeface="+mn-ea"/>
                            </a:rPr>
                            <a:t>0.307075 MeV⋅g</a:t>
                          </a:r>
                          <a:r>
                            <a:rPr lang="en-US" altLang="zh-CN" sz="1600" b="0" i="0" kern="100" baseline="30000" dirty="0">
                              <a:effectLst/>
                              <a:latin typeface="+mn-lt"/>
                              <a:ea typeface="+mn-ea"/>
                            </a:rPr>
                            <a:t>-1</a:t>
                          </a:r>
                          <a:r>
                            <a:rPr lang="en-US" altLang="zh-CN" sz="1600" b="0" i="0" kern="100" dirty="0">
                              <a:effectLst/>
                              <a:latin typeface="+mn-lt"/>
                              <a:ea typeface="+mn-ea"/>
                            </a:rPr>
                            <a:t>⋅cm</a:t>
                          </a:r>
                          <a:r>
                            <a:rPr lang="en-US" altLang="zh-CN" sz="1600" b="0" i="0" kern="100" baseline="30000" dirty="0">
                              <a:effectLst/>
                              <a:latin typeface="+mn-lt"/>
                              <a:ea typeface="+mn-ea"/>
                            </a:rPr>
                            <a:t>2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59107779"/>
                      </a:ext>
                    </a:extLst>
                  </a:tr>
                  <a:tr h="326972">
                    <a:tc>
                      <a:txBody>
                        <a:bodyPr/>
                        <a:lstStyle/>
                        <a:p>
                          <a:pPr indent="127000" algn="ctr"/>
                          <a:r>
                            <a:rPr lang="en-US" altLang="zh-CN" sz="1600" b="0" kern="100" dirty="0">
                              <a:effectLst/>
                              <a:latin typeface="+mn-lt"/>
                            </a:rPr>
                            <a:t>N</a:t>
                          </a:r>
                          <a:r>
                            <a:rPr lang="en-US" altLang="zh-CN" sz="1600" b="0" kern="100" baseline="-25000" dirty="0">
                              <a:effectLst/>
                              <a:latin typeface="+mn-lt"/>
                            </a:rPr>
                            <a:t>A</a:t>
                          </a:r>
                          <a:endParaRPr lang="zh-CN" sz="1600" b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altLang="zh-CN" sz="1600" b="0" i="0" kern="100">
                              <a:effectLst/>
                              <a:latin typeface="+mn-lt"/>
                              <a:ea typeface="+mn-ea"/>
                            </a:rPr>
                            <a:t>Avogadro’s number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altLang="zh-CN" sz="16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6.022 1415(10) × 10</a:t>
                          </a:r>
                          <a:r>
                            <a:rPr lang="en-US" altLang="zh-CN" sz="1600" b="0" i="0" kern="1200" baseline="300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23</a:t>
                          </a:r>
                          <a:r>
                            <a:rPr lang="en-US" altLang="zh-CN" sz="16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mol</a:t>
                          </a:r>
                          <a:r>
                            <a:rPr lang="en-US" altLang="zh-CN" sz="1600" b="0" i="0" kern="1200" baseline="300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-1</a:t>
                          </a:r>
                          <a:r>
                            <a:rPr lang="en-US" altLang="zh-CN" sz="1600" i="0" dirty="0">
                              <a:latin typeface="+mn-lt"/>
                              <a:ea typeface="+mn-ea"/>
                            </a:rPr>
                            <a:t> 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711888661"/>
                      </a:ext>
                    </a:extLst>
                  </a:tr>
                  <a:tr h="24936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26" t="-429268" r="-497436" b="-8439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8780" t="-429268" r="-90945" b="-8439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altLang="zh-CN" sz="1600" b="0" i="0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0.510 998 918(44) MeV</a:t>
                          </a:r>
                          <a:r>
                            <a:rPr lang="en-US" altLang="zh-CN" sz="1600" i="0">
                              <a:latin typeface="+mn-lt"/>
                            </a:rPr>
                            <a:t> 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11538773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26" t="-542500" r="-497436" b="-76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altLang="zh-CN" sz="1600" b="0" i="0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Atomic number of absorber</a:t>
                          </a:r>
                          <a:r>
                            <a:rPr lang="en-US" altLang="zh-CN" sz="1600" b="0" i="0">
                              <a:latin typeface="+mn-lt"/>
                            </a:rPr>
                            <a:t> 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sz="1600" b="0" i="0" kern="100" dirty="0">
                              <a:effectLst/>
                              <a:latin typeface="+mn-lt"/>
                            </a:rPr>
                            <a:t> 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206882012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26" t="-642500" r="-497436" b="-66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altLang="zh-CN" sz="1600" b="0" i="0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Atomic mass of absorber</a:t>
                          </a:r>
                          <a:r>
                            <a:rPr lang="en-US" altLang="zh-CN" sz="1600" b="0" i="0">
                              <a:latin typeface="+mn-lt"/>
                            </a:rPr>
                            <a:t> 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sz="1600" b="0" i="0" kern="100" dirty="0">
                              <a:effectLst/>
                              <a:latin typeface="+mn-lt"/>
                            </a:rPr>
                            <a:t> 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56897604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26" t="-742500" r="-497436" b="-56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8780" t="-742500" r="-90945" b="-56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sz="1600" b="0" i="0" kern="100">
                              <a:effectLst/>
                              <a:latin typeface="+mn-lt"/>
                            </a:rPr>
                            <a:t> 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215279946"/>
                      </a:ext>
                    </a:extLst>
                  </a:tr>
                  <a:tr h="29527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26" t="-687755" r="-497436" b="-3612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8780" t="-687755" r="-90945" b="-3612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sz="1600" b="0" i="0" kern="100">
                              <a:effectLst/>
                              <a:latin typeface="+mn-lt"/>
                            </a:rPr>
                            <a:t> 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26464425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26" t="-701818" r="-497436" b="-22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Mean excitation energy</a:t>
                          </a:r>
                          <a:endParaRPr lang="en-US" altLang="zh-CN" sz="1600" b="0" i="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r>
                            <a:rPr lang="en-US" sz="1600" b="0" i="0" kern="100">
                              <a:effectLst/>
                              <a:latin typeface="+mn-lt"/>
                            </a:rPr>
                            <a:t> </a:t>
                          </a:r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23386699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26" t="-801818" r="-497436" b="-12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i="0" dirty="0">
                              <a:effectLst/>
                              <a:latin typeface="+mn-lt"/>
                              <a:ea typeface="+mn-ea"/>
                            </a:rPr>
                            <a:t>Density </a:t>
                          </a:r>
                          <a:r>
                            <a:rPr lang="en-US" altLang="zh-CN" sz="1600" b="0" i="0" dirty="0" err="1">
                              <a:effectLst/>
                              <a:latin typeface="+mn-lt"/>
                              <a:ea typeface="+mn-ea"/>
                            </a:rPr>
                            <a:t>effffect</a:t>
                          </a:r>
                          <a:r>
                            <a:rPr lang="en-US" altLang="zh-CN" sz="1600" b="0" i="0" dirty="0">
                              <a:effectLst/>
                              <a:latin typeface="+mn-lt"/>
                              <a:ea typeface="+mn-ea"/>
                            </a:rPr>
                            <a:t> correction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227415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26" t="-901818" r="-497436" b="-2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i="0" dirty="0">
                              <a:effectLst/>
                              <a:latin typeface="+mn-lt"/>
                              <a:ea typeface="+mn-ea"/>
                            </a:rPr>
                            <a:t>The mass of incident particles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indent="127000" algn="l"/>
                          <a:endParaRPr lang="zh-CN" sz="1600" b="0" i="0" kern="100" dirty="0">
                            <a:effectLst/>
                            <a:latin typeface="+mn-lt"/>
                            <a:ea typeface="+mn-e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840309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65556BD0-956D-1120-7057-6974484964B0}"/>
                  </a:ext>
                </a:extLst>
              </p:cNvPr>
              <p:cNvSpPr txBox="1"/>
              <p:nvPr/>
            </p:nvSpPr>
            <p:spPr>
              <a:xfrm>
                <a:off x="7898523" y="1877677"/>
                <a:ext cx="3925065" cy="15513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effectLst/>
                    <a:latin typeface="+mn-ea"/>
                  </a:rPr>
                  <a:t> is the maximum energy transfer possible in a single collision.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1+2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m:rPr>
                              <m:lit/>
                            </m:r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r>
                                    <m:rPr>
                                      <m:lit/>
                                    </m:r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zh-CN" altLang="en-US" sz="1600" dirty="0">
                  <a:latin typeface="+mn-ea"/>
                </a:endParaRP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65556BD0-956D-1120-7057-6974484964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8523" y="1877677"/>
                <a:ext cx="3925065" cy="1551322"/>
              </a:xfrm>
              <a:prstGeom prst="rect">
                <a:avLst/>
              </a:prstGeom>
              <a:blipFill>
                <a:blip r:embed="rId3"/>
                <a:stretch>
                  <a:fillRect l="-1708" t="-19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11B95F58-1E73-A96E-7383-8A91C5D1D3DA}"/>
              </a:ext>
            </a:extLst>
          </p:cNvPr>
          <p:cNvSpPr txBox="1"/>
          <p:nvPr/>
        </p:nvSpPr>
        <p:spPr>
          <a:xfrm>
            <a:off x="604300" y="310002"/>
            <a:ext cx="9978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Backup</a:t>
            </a:r>
            <a:endParaRPr lang="zh-CN" altLang="en-US" sz="32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27A0A81-524C-6657-ADE1-518662D0C6E8}"/>
              </a:ext>
            </a:extLst>
          </p:cNvPr>
          <p:cNvSpPr txBox="1"/>
          <p:nvPr/>
        </p:nvSpPr>
        <p:spPr>
          <a:xfrm>
            <a:off x="708878" y="1323147"/>
            <a:ext cx="7073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Summary of variables used in Bethe-Bloch formula.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025707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B93EB787-B927-B4F5-7149-158091F0B32C}"/>
              </a:ext>
            </a:extLst>
          </p:cNvPr>
          <p:cNvSpPr/>
          <p:nvPr/>
        </p:nvSpPr>
        <p:spPr>
          <a:xfrm>
            <a:off x="1305017" y="1269506"/>
            <a:ext cx="2645546" cy="129614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MyMessenger</a:t>
            </a:r>
            <a:b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4088AFAA-EBE7-BD9E-9E52-803CC3C3ED88}"/>
              </a:ext>
            </a:extLst>
          </p:cNvPr>
          <p:cNvCxnSpPr>
            <a:stCxn id="6" idx="2"/>
          </p:cNvCxnSpPr>
          <p:nvPr/>
        </p:nvCxnSpPr>
        <p:spPr>
          <a:xfrm flipH="1">
            <a:off x="2618913" y="2565646"/>
            <a:ext cx="8877" cy="1287263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FE5DA85D-FA8A-FB10-88F4-8B001B692BC3}"/>
              </a:ext>
            </a:extLst>
          </p:cNvPr>
          <p:cNvSpPr txBox="1"/>
          <p:nvPr/>
        </p:nvSpPr>
        <p:spPr>
          <a:xfrm>
            <a:off x="1180731" y="4003829"/>
            <a:ext cx="32847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Interact with users and switch between the default process and the customized process.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41026D5E-5F5A-23F5-9C14-C18AEBFC507B}"/>
              </a:ext>
            </a:extLst>
          </p:cNvPr>
          <p:cNvSpPr/>
          <p:nvPr/>
        </p:nvSpPr>
        <p:spPr>
          <a:xfrm>
            <a:off x="4839808" y="1269506"/>
            <a:ext cx="2963663" cy="129614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G4/My</a:t>
            </a:r>
          </a:p>
          <a:p>
            <a:pPr algn="ctr"/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MuonMinusAtomicCapture</a:t>
            </a:r>
            <a:b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A5FB5E20-FD08-20FA-F9FA-97F41C462A45}"/>
              </a:ext>
            </a:extLst>
          </p:cNvPr>
          <p:cNvCxnSpPr>
            <a:cxnSpLocks/>
            <a:stCxn id="6" idx="3"/>
            <a:endCxn id="12" idx="1"/>
          </p:cNvCxnSpPr>
          <p:nvPr/>
        </p:nvCxnSpPr>
        <p:spPr>
          <a:xfrm>
            <a:off x="3950563" y="1917576"/>
            <a:ext cx="88924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B39A02D4-E833-EBD6-028B-A6DF12B8F4D9}"/>
              </a:ext>
            </a:extLst>
          </p:cNvPr>
          <p:cNvCxnSpPr/>
          <p:nvPr/>
        </p:nvCxnSpPr>
        <p:spPr>
          <a:xfrm flipH="1">
            <a:off x="6162582" y="2565646"/>
            <a:ext cx="8877" cy="1287263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F46BACAC-48CD-9FF8-9678-3C55D1713A1E}"/>
              </a:ext>
            </a:extLst>
          </p:cNvPr>
          <p:cNvSpPr txBox="1"/>
          <p:nvPr/>
        </p:nvSpPr>
        <p:spPr>
          <a:xfrm>
            <a:off x="4679270" y="3997859"/>
            <a:ext cx="32847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 class that handles a series of processes following the capture of a muon by an atom, including the formation of muonic atoms, muon cascade processes, and so on.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9774339-5C2D-1CC4-4E84-94EFF55DD28F}"/>
              </a:ext>
            </a:extLst>
          </p:cNvPr>
          <p:cNvSpPr/>
          <p:nvPr/>
        </p:nvSpPr>
        <p:spPr>
          <a:xfrm>
            <a:off x="8692716" y="1269506"/>
            <a:ext cx="2963663" cy="129614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G4/My</a:t>
            </a:r>
          </a:p>
          <a:p>
            <a:pPr algn="ctr"/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EmCaptureCascade</a:t>
            </a: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b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27C0A7DF-F8C3-0617-92BE-987463863794}"/>
              </a:ext>
            </a:extLst>
          </p:cNvPr>
          <p:cNvCxnSpPr>
            <a:cxnSpLocks/>
          </p:cNvCxnSpPr>
          <p:nvPr/>
        </p:nvCxnSpPr>
        <p:spPr>
          <a:xfrm>
            <a:off x="7813828" y="1945688"/>
            <a:ext cx="88924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31F81AA1-7295-A056-3F69-94177CA8554C}"/>
              </a:ext>
            </a:extLst>
          </p:cNvPr>
          <p:cNvCxnSpPr/>
          <p:nvPr/>
        </p:nvCxnSpPr>
        <p:spPr>
          <a:xfrm flipH="1">
            <a:off x="10193040" y="2565646"/>
            <a:ext cx="8877" cy="1287263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id="{E50B5841-AD6D-B6C3-5DA2-008257DE9C33}"/>
              </a:ext>
            </a:extLst>
          </p:cNvPr>
          <p:cNvSpPr txBox="1"/>
          <p:nvPr/>
        </p:nvSpPr>
        <p:spPr>
          <a:xfrm>
            <a:off x="8532178" y="3980104"/>
            <a:ext cx="34742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 class that handles muon cascade processes. This class also handles meson cascade processes, but we only modify the mu- process in the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MyMuonMinusAtomicCapture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class.</a:t>
            </a:r>
          </a:p>
        </p:txBody>
      </p:sp>
    </p:spTree>
    <p:extLst>
      <p:ext uri="{BB962C8B-B14F-4D97-AF65-F5344CB8AC3E}">
        <p14:creationId xmlns:p14="http://schemas.microsoft.com/office/powerpoint/2010/main" val="327539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>
            <a:extLst>
              <a:ext uri="{FF2B5EF4-FFF2-40B4-BE49-F238E27FC236}">
                <a16:creationId xmlns:a16="http://schemas.microsoft.com/office/drawing/2014/main" id="{AD72739E-92C2-94E0-0A52-979B97C8DF55}"/>
              </a:ext>
            </a:extLst>
          </p:cNvPr>
          <p:cNvSpPr txBox="1">
            <a:spLocks/>
          </p:cNvSpPr>
          <p:nvPr/>
        </p:nvSpPr>
        <p:spPr>
          <a:xfrm>
            <a:off x="353026" y="266800"/>
            <a:ext cx="7942476" cy="7217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3600" b="1" dirty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Experimental Muon Source (</a:t>
            </a:r>
            <a:r>
              <a:rPr lang="en-US" altLang="zh-CN" sz="3600" b="1" dirty="0" err="1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EMuS</a:t>
            </a:r>
            <a:r>
              <a:rPr lang="en-US" altLang="zh-CN" sz="3600" b="1" dirty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)</a:t>
            </a:r>
            <a:endParaRPr lang="zh-CN" altLang="en-US" sz="3600" b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AAE9BA8-7C9D-80F9-C530-62ECD8AF6101}"/>
              </a:ext>
            </a:extLst>
          </p:cNvPr>
          <p:cNvSpPr txBox="1"/>
          <p:nvPr/>
        </p:nvSpPr>
        <p:spPr>
          <a:xfrm>
            <a:off x="251621" y="1064994"/>
            <a:ext cx="1166415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EMuS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was a research proposal for a muon facility at the China Spallation Neutron Source (CSNS) under the </a:t>
            </a:r>
            <a:r>
              <a:rPr lang="en-US" altLang="zh-CN" i="1" dirty="0">
                <a:latin typeface="Arial" panose="020B0604020202020204" pitchFamily="34" charset="0"/>
                <a:cs typeface="Arial" panose="020B0604020202020204" pitchFamily="34" charset="0"/>
              </a:rPr>
              <a:t>NSFC Fund for Research on National Major Research Instruments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(2016–2021). 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Two schemes have been designed: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A0DAAB0-D7C9-4477-9261-29CB8947F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948" y="1805611"/>
            <a:ext cx="7534105" cy="18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F2C52908-E7B5-4C9B-B921-B204F3CBBC3B}"/>
              </a:ext>
            </a:extLst>
          </p:cNvPr>
          <p:cNvSpPr txBox="1"/>
          <p:nvPr/>
        </p:nvSpPr>
        <p:spPr>
          <a:xfrm>
            <a:off x="0" y="6508274"/>
            <a:ext cx="33359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hlinkClick r:id="rId3"/>
              </a:rPr>
              <a:t>https://doi.org/10.1002/pssa.202200426</a:t>
            </a:r>
            <a:endParaRPr lang="zh-CN" altLang="en-US" sz="1400" dirty="0">
              <a:solidFill>
                <a:srgbClr val="002060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167B3E27-4556-4FDA-871D-415BD3AECF22}"/>
              </a:ext>
            </a:extLst>
          </p:cNvPr>
          <p:cNvGrpSpPr/>
          <p:nvPr/>
        </p:nvGrpSpPr>
        <p:grpSpPr>
          <a:xfrm>
            <a:off x="37310" y="4100842"/>
            <a:ext cx="10916439" cy="2580967"/>
            <a:chOff x="227810" y="4215303"/>
            <a:chExt cx="10916439" cy="2580967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931F5B15-5929-445C-847F-239656B8C9D4}"/>
                </a:ext>
              </a:extLst>
            </p:cNvPr>
            <p:cNvGrpSpPr/>
            <p:nvPr/>
          </p:nvGrpSpPr>
          <p:grpSpPr>
            <a:xfrm>
              <a:off x="227810" y="4215303"/>
              <a:ext cx="10768801" cy="1000274"/>
              <a:chOff x="227810" y="4215303"/>
              <a:chExt cx="10768801" cy="1000274"/>
            </a:xfrm>
          </p:grpSpPr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148742EA-C8A6-63FD-4FD5-AEF92A8FFF79}"/>
                  </a:ext>
                </a:extLst>
              </p:cNvPr>
              <p:cNvSpPr txBox="1"/>
              <p:nvPr/>
            </p:nvSpPr>
            <p:spPr>
              <a:xfrm>
                <a:off x="227810" y="4530774"/>
                <a:ext cx="45061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00100" lvl="1" indent="-342900">
                  <a:buFont typeface="+mj-lt"/>
                  <a:buAutoNum type="arabicPeriod"/>
                </a:pPr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Phase-I or the simplified scheme</a:t>
                </a:r>
              </a:p>
            </p:txBody>
          </p:sp>
          <p:cxnSp>
            <p:nvCxnSpPr>
              <p:cNvPr id="35" name="直接箭头连接符 34">
                <a:extLst>
                  <a:ext uri="{FF2B5EF4-FFF2-40B4-BE49-F238E27FC236}">
                    <a16:creationId xmlns:a16="http://schemas.microsoft.com/office/drawing/2014/main" id="{5D0C089B-E762-F67C-D9CA-A613E492B4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71481" y="4715440"/>
                <a:ext cx="891447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0A8C4A0B-AC3F-B38C-A42C-E703EFD7FCA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12218" y="4215303"/>
                <a:ext cx="4784393" cy="10002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l"/>
                </a:pPr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Surface muon for </a:t>
                </a:r>
                <a:r>
                  <a:rPr lang="en-US" altLang="zh-CN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μSR</a:t>
                </a:r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 applications </a:t>
                </a: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l"/>
                </a:pPr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Negative cloud muon for muonic X-ray analysis</a:t>
                </a:r>
                <a:endParaRPr lang="zh-CN" altLang="en-US" dirty="0"/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0595CC12-9CD0-46B1-84F6-C8133A768E2F}"/>
                </a:ext>
              </a:extLst>
            </p:cNvPr>
            <p:cNvGrpSpPr/>
            <p:nvPr/>
          </p:nvGrpSpPr>
          <p:grpSpPr>
            <a:xfrm>
              <a:off x="227810" y="5442053"/>
              <a:ext cx="10916439" cy="1354217"/>
              <a:chOff x="227810" y="5471227"/>
              <a:chExt cx="10916439" cy="1354217"/>
            </a:xfrm>
          </p:grpSpPr>
          <p:cxnSp>
            <p:nvCxnSpPr>
              <p:cNvPr id="38" name="直接箭头连接符 37">
                <a:extLst>
                  <a:ext uri="{FF2B5EF4-FFF2-40B4-BE49-F238E27FC236}">
                    <a16:creationId xmlns:a16="http://schemas.microsoft.com/office/drawing/2014/main" id="{92D7D779-2AE9-81CA-2D25-B022FCC30E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71481" y="5974800"/>
                <a:ext cx="891447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F4FF05A5-A3C2-6709-B6A1-10AF57AAB1C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12218" y="5471227"/>
                <a:ext cx="4932031" cy="13542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l"/>
                </a:pPr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Surface and decay muons for </a:t>
                </a:r>
                <a:r>
                  <a:rPr lang="en-US" altLang="zh-CN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μSR</a:t>
                </a:r>
                <a:endParaRPr lang="en-US" altLang="zh-CN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l"/>
                </a:pPr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High-momentum decay muon for imaging</a:t>
                </a: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l"/>
                </a:pPr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Negative decay muon for depth-selective muonic X-ray analysis</a:t>
                </a: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F1184EA3-3A8D-426B-9767-B03222E76153}"/>
                  </a:ext>
                </a:extLst>
              </p:cNvPr>
              <p:cNvSpPr txBox="1"/>
              <p:nvPr/>
            </p:nvSpPr>
            <p:spPr>
              <a:xfrm>
                <a:off x="227810" y="5790134"/>
                <a:ext cx="428227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800100" lvl="1" indent="-342900">
                  <a:buFont typeface="+mj-lt"/>
                  <a:buAutoNum type="arabicPeriod" startAt="2"/>
                </a:pPr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Phase-II or the baseline scheme</a:t>
                </a:r>
              </a:p>
            </p:txBody>
          </p: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AA0E0E2C-8ED5-4480-B1EC-D8B4123CC9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2210" y="5258485"/>
              <a:ext cx="10224000" cy="19603"/>
            </a:xfrm>
            <a:prstGeom prst="line">
              <a:avLst/>
            </a:prstGeom>
            <a:ln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7258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4A45A8FB-F8B4-4F86-0083-77BA05702080}"/>
              </a:ext>
            </a:extLst>
          </p:cNvPr>
          <p:cNvGrpSpPr/>
          <p:nvPr/>
        </p:nvGrpSpPr>
        <p:grpSpPr>
          <a:xfrm>
            <a:off x="302742" y="3581896"/>
            <a:ext cx="6417540" cy="2513958"/>
            <a:chOff x="636204" y="3912042"/>
            <a:chExt cx="6417540" cy="2513958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25C62E87-2126-4009-B8E7-5DCDE6404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6204" y="3912042"/>
              <a:ext cx="6417540" cy="2513958"/>
            </a:xfrm>
            <a:prstGeom prst="rect">
              <a:avLst/>
            </a:prstGeom>
          </p:spPr>
        </p:pic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28DB73CF-39E9-4E3F-9470-EF62068FEC98}"/>
                </a:ext>
              </a:extLst>
            </p:cNvPr>
            <p:cNvSpPr/>
            <p:nvPr/>
          </p:nvSpPr>
          <p:spPr>
            <a:xfrm>
              <a:off x="818418" y="4068105"/>
              <a:ext cx="6125102" cy="869081"/>
            </a:xfrm>
            <a:prstGeom prst="rect">
              <a:avLst/>
            </a:prstGeom>
            <a:noFill/>
            <a:ln w="22225">
              <a:solidFill>
                <a:srgbClr val="FF0000"/>
              </a:solidFill>
              <a:prstDash val="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E3434D9B-8F25-4214-ABB3-89DB1012DBD7}"/>
              </a:ext>
            </a:extLst>
          </p:cNvPr>
          <p:cNvSpPr txBox="1"/>
          <p:nvPr/>
        </p:nvSpPr>
        <p:spPr>
          <a:xfrm>
            <a:off x="0" y="6508274"/>
            <a:ext cx="33359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hlinkClick r:id="rId4"/>
              </a:rPr>
              <a:t>https://doi.org/10.1002/pssa.202200426</a:t>
            </a:r>
            <a:endParaRPr lang="zh-CN" altLang="en-US" sz="1400" dirty="0">
              <a:solidFill>
                <a:srgbClr val="002060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5906FD7-F552-AB1F-A937-B9E6E0B3302E}"/>
              </a:ext>
            </a:extLst>
          </p:cNvPr>
          <p:cNvSpPr txBox="1"/>
          <p:nvPr/>
        </p:nvSpPr>
        <p:spPr>
          <a:xfrm>
            <a:off x="302742" y="1099727"/>
            <a:ext cx="70704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CSNS accelerator facility provides a proton beam with a kinetic energy of 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 GeV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, and a repetition rate of 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Hz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. It currently has a beam power of 140 kW, which can be upgraded to 500 kW at Phase-II.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EMuS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will take about 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5% or 25 kW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of the total beam power (500 kW) from the CSNS-II accelerator complex.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The high-momentum muon beams for imaging operate at a repetition rate of 2.5 Hz, with a momentum of up to 450 MeV/c and a beam intensity of 7.9×10</a:t>
            </a:r>
            <a:r>
              <a:rPr lang="en-US" altLang="zh-CN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9502631E-61BF-4BDA-8EBD-8156F377D2F6}"/>
              </a:ext>
            </a:extLst>
          </p:cNvPr>
          <p:cNvSpPr txBox="1">
            <a:spLocks/>
          </p:cNvSpPr>
          <p:nvPr/>
        </p:nvSpPr>
        <p:spPr>
          <a:xfrm>
            <a:off x="353026" y="266800"/>
            <a:ext cx="7942476" cy="7217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3600" b="1" dirty="0" err="1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EMuS</a:t>
            </a:r>
            <a:r>
              <a:rPr lang="en-US" altLang="zh-CN" sz="3600" b="1" dirty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Baseline Scheme</a:t>
            </a:r>
            <a:endParaRPr lang="zh-CN" altLang="en-US" sz="3600" b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E3134F0D-5F3B-4D92-527A-148A1B30BAAE}"/>
              </a:ext>
            </a:extLst>
          </p:cNvPr>
          <p:cNvGrpSpPr/>
          <p:nvPr/>
        </p:nvGrpSpPr>
        <p:grpSpPr>
          <a:xfrm>
            <a:off x="5911745" y="195837"/>
            <a:ext cx="6189308" cy="6466326"/>
            <a:chOff x="5919983" y="4254"/>
            <a:chExt cx="6189308" cy="6466326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5EFAF4AA-0BCE-4B78-B1A7-583FF1F1C084}"/>
                </a:ext>
              </a:extLst>
            </p:cNvPr>
            <p:cNvGrpSpPr/>
            <p:nvPr/>
          </p:nvGrpSpPr>
          <p:grpSpPr>
            <a:xfrm>
              <a:off x="7381425" y="4254"/>
              <a:ext cx="4320000" cy="5607364"/>
              <a:chOff x="7458453" y="0"/>
              <a:chExt cx="4320000" cy="5607364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7B12FE17-C1EA-0858-9D6F-0D420D24D8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7458453" y="0"/>
                <a:ext cx="4320000" cy="5067314"/>
              </a:xfrm>
              <a:prstGeom prst="rect">
                <a:avLst/>
              </a:prstGeom>
            </p:spPr>
          </p:pic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D920255D-566B-1571-DB16-962B23322F9D}"/>
                  </a:ext>
                </a:extLst>
              </p:cNvPr>
              <p:cNvSpPr txBox="1"/>
              <p:nvPr/>
            </p:nvSpPr>
            <p:spPr>
              <a:xfrm>
                <a:off x="8485372" y="5268810"/>
                <a:ext cx="329308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600" b="1" kern="100" dirty="0" err="1"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EMuS</a:t>
                </a:r>
                <a:r>
                  <a:rPr lang="en-US" altLang="zh-CN" sz="1600" b="1" kern="100" dirty="0"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baseline scheme layout </a:t>
                </a: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435B210C-3FAB-4C95-A18C-0DFCCAA964BE}"/>
                </a:ext>
              </a:extLst>
            </p:cNvPr>
            <p:cNvSpPr txBox="1"/>
            <p:nvPr/>
          </p:nvSpPr>
          <p:spPr>
            <a:xfrm>
              <a:off x="6097588" y="5808860"/>
              <a:ext cx="6011703" cy="6617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en-US" altLang="zh-CN" sz="1600" kern="1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DM1 </a:t>
              </a:r>
              <a:r>
                <a:rPr lang="en-US" altLang="zh-CN" sz="1600" kern="100" dirty="0" err="1"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endstation</a:t>
              </a:r>
              <a:r>
                <a:rPr lang="en-US" altLang="zh-CN" sz="1600" kern="100" dirty="0"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:</a:t>
              </a:r>
              <a:r>
                <a:rPr lang="zh-CN" altLang="en-US" sz="1600" kern="100" dirty="0"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1600" kern="100" dirty="0"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high-momentum muon beam imaging</a:t>
              </a:r>
            </a:p>
            <a:p>
              <a:pPr marL="285750" indent="-285750">
                <a:spcBef>
                  <a:spcPts val="600"/>
                </a:spcBef>
                <a:buFont typeface="Wingdings" panose="05000000000000000000" pitchFamily="2" charset="2"/>
                <a:buChar char="l"/>
              </a:pPr>
              <a:r>
                <a:rPr lang="en-US" altLang="zh-CN" sz="1600" kern="100" dirty="0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DM3</a:t>
              </a:r>
              <a:r>
                <a:rPr lang="en-US" altLang="zh-CN" sz="1600" b="1" kern="100" dirty="0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1600" kern="100" dirty="0" err="1"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endstation</a:t>
              </a:r>
              <a:r>
                <a:rPr lang="en-US" altLang="zh-CN" sz="1600" kern="100" dirty="0"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: muonic X-ray analysis</a:t>
              </a:r>
              <a:endParaRPr lang="zh-CN" altLang="zh-CN" sz="1600" kern="100" dirty="0">
                <a:effectLst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E6AF02E7-D81F-4403-9235-64A01858E247}"/>
                </a:ext>
              </a:extLst>
            </p:cNvPr>
            <p:cNvSpPr/>
            <p:nvPr/>
          </p:nvSpPr>
          <p:spPr>
            <a:xfrm>
              <a:off x="6278881" y="4971011"/>
              <a:ext cx="4117570" cy="991985"/>
            </a:xfrm>
            <a:custGeom>
              <a:avLst/>
              <a:gdLst>
                <a:gd name="connsiteX0" fmla="*/ 0 w 4117570"/>
                <a:gd name="connsiteY0" fmla="*/ 991985 h 991985"/>
                <a:gd name="connsiteX1" fmla="*/ 1767840 w 4117570"/>
                <a:gd name="connsiteY1" fmla="*/ 271549 h 991985"/>
                <a:gd name="connsiteX2" fmla="*/ 3718560 w 4117570"/>
                <a:gd name="connsiteY2" fmla="*/ 171796 h 991985"/>
                <a:gd name="connsiteX3" fmla="*/ 4117570 w 4117570"/>
                <a:gd name="connsiteY3" fmla="*/ 0 h 99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17570" h="991985">
                  <a:moveTo>
                    <a:pt x="0" y="991985"/>
                  </a:moveTo>
                  <a:cubicBezTo>
                    <a:pt x="574040" y="700116"/>
                    <a:pt x="1148080" y="408247"/>
                    <a:pt x="1767840" y="271549"/>
                  </a:cubicBezTo>
                  <a:cubicBezTo>
                    <a:pt x="2387600" y="134851"/>
                    <a:pt x="3326938" y="217054"/>
                    <a:pt x="3718560" y="171796"/>
                  </a:cubicBezTo>
                  <a:cubicBezTo>
                    <a:pt x="4110182" y="126538"/>
                    <a:pt x="4113876" y="63269"/>
                    <a:pt x="4117570" y="0"/>
                  </a:cubicBezTo>
                </a:path>
              </a:pathLst>
            </a:custGeom>
            <a:noFill/>
            <a:ln>
              <a:solidFill>
                <a:srgbClr val="002060"/>
              </a:solidFill>
              <a:prstDash val="dash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76713F42-0200-42BA-8A33-7FCD70C3CD32}"/>
                </a:ext>
              </a:extLst>
            </p:cNvPr>
            <p:cNvSpPr/>
            <p:nvPr/>
          </p:nvSpPr>
          <p:spPr>
            <a:xfrm>
              <a:off x="5919983" y="4378036"/>
              <a:ext cx="3440149" cy="1895302"/>
            </a:xfrm>
            <a:custGeom>
              <a:avLst/>
              <a:gdLst>
                <a:gd name="connsiteX0" fmla="*/ 364440 w 3440149"/>
                <a:gd name="connsiteY0" fmla="*/ 1895302 h 1895302"/>
                <a:gd name="connsiteX1" fmla="*/ 164935 w 3440149"/>
                <a:gd name="connsiteY1" fmla="*/ 1385454 h 1895302"/>
                <a:gd name="connsiteX2" fmla="*/ 2464789 w 3440149"/>
                <a:gd name="connsiteY2" fmla="*/ 543098 h 1895302"/>
                <a:gd name="connsiteX3" fmla="*/ 3440149 w 3440149"/>
                <a:gd name="connsiteY3" fmla="*/ 0 h 189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40149" h="1895302">
                  <a:moveTo>
                    <a:pt x="364440" y="1895302"/>
                  </a:moveTo>
                  <a:cubicBezTo>
                    <a:pt x="89658" y="1753061"/>
                    <a:pt x="-185123" y="1610821"/>
                    <a:pt x="164935" y="1385454"/>
                  </a:cubicBezTo>
                  <a:cubicBezTo>
                    <a:pt x="514993" y="1160087"/>
                    <a:pt x="1918920" y="774007"/>
                    <a:pt x="2464789" y="543098"/>
                  </a:cubicBezTo>
                  <a:cubicBezTo>
                    <a:pt x="3010658" y="312189"/>
                    <a:pt x="3225403" y="156094"/>
                    <a:pt x="3440149" y="0"/>
                  </a:cubicBezTo>
                </a:path>
              </a:pathLst>
            </a:custGeom>
            <a:noFill/>
            <a:ln>
              <a:solidFill>
                <a:srgbClr val="002060"/>
              </a:solidFill>
              <a:prstDash val="dash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17085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0526" y="377430"/>
            <a:ext cx="10969200" cy="705600"/>
          </a:xfrm>
        </p:spPr>
        <p:txBody>
          <a:bodyPr>
            <a:normAutofit/>
          </a:bodyPr>
          <a:lstStyle/>
          <a:p>
            <a:r>
              <a:rPr lang="en-US" altLang="zh-CN" sz="3200" spc="0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Cosmic-ray Muon Imaging Methods</a:t>
            </a:r>
            <a:endParaRPr lang="zh-CN" altLang="en-US" sz="3200" spc="0" dirty="0"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0526" y="1435022"/>
            <a:ext cx="5868035" cy="4473426"/>
          </a:xfrm>
        </p:spPr>
        <p:txBody>
          <a:bodyPr>
            <a:normAutofit/>
          </a:bodyPr>
          <a:lstStyle/>
          <a:p>
            <a:r>
              <a:rPr lang="en-US" altLang="zh-CN" sz="24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Cosmic-ray muons</a:t>
            </a:r>
          </a:p>
          <a:p>
            <a:pPr lvl="1"/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Average energy ~4 GeV </a:t>
            </a:r>
          </a:p>
          <a:p>
            <a:pPr lvl="1"/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Up to 100 </a:t>
            </a:r>
            <a:r>
              <a:rPr lang="en-US" altLang="zh-CN" sz="2000" spc="0" dirty="0" err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TeV</a:t>
            </a:r>
            <a:endParaRPr lang="en-US" altLang="zh-CN" sz="2000" spc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lvl="1"/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~1/(cm</a:t>
            </a:r>
            <a:r>
              <a:rPr lang="en-US" altLang="zh-CN" sz="2000" spc="0" baseline="300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·s) at sea level </a:t>
            </a:r>
          </a:p>
          <a:p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</a:t>
            </a:r>
            <a:r>
              <a:rPr lang="zh-CN" altLang="en-US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osmic</a:t>
            </a: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-</a:t>
            </a:r>
            <a:r>
              <a:rPr lang="zh-CN" altLang="en-US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ray muons have been used to image large objects</a:t>
            </a:r>
          </a:p>
          <a:p>
            <a:pPr lvl="1"/>
            <a:r>
              <a:rPr lang="zh-CN" altLang="en-US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Transmission and absorption imaging </a:t>
            </a:r>
            <a:endParaRPr lang="en-US" altLang="zh-CN" sz="2000" spc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lvl="1"/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Muon scattering imaging(</a:t>
            </a:r>
            <a:r>
              <a:rPr lang="en-US" altLang="zh-CN" sz="2000" spc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Muon tomography</a:t>
            </a: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)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54994A3-5696-D3B3-527D-2743E31FA527}"/>
              </a:ext>
            </a:extLst>
          </p:cNvPr>
          <p:cNvSpPr txBox="1"/>
          <p:nvPr/>
        </p:nvSpPr>
        <p:spPr>
          <a:xfrm>
            <a:off x="6800563" y="5709467"/>
            <a:ext cx="50009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</a:rPr>
              <a:t>C</a:t>
            </a:r>
            <a:r>
              <a:rPr lang="en-US" altLang="zh-CN" dirty="0"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osmic-ray muon imaging methods:</a:t>
            </a:r>
          </a:p>
          <a:p>
            <a:pPr marL="400050" indent="-400050">
              <a:buAutoNum type="romanLcParenBoth"/>
            </a:pPr>
            <a:r>
              <a:rPr lang="en-US" altLang="zh-CN" dirty="0"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transmission and absorption</a:t>
            </a:r>
          </a:p>
          <a:p>
            <a:pPr marL="400050" indent="-400050">
              <a:buAutoNum type="romanLcParenBoth"/>
            </a:pPr>
            <a:r>
              <a:rPr lang="en-US" altLang="zh-CN" dirty="0"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scattering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179C825D-DA41-581B-F918-0CBCD9E59DCA}"/>
              </a:ext>
            </a:extLst>
          </p:cNvPr>
          <p:cNvGrpSpPr/>
          <p:nvPr/>
        </p:nvGrpSpPr>
        <p:grpSpPr>
          <a:xfrm>
            <a:off x="6258561" y="1148533"/>
            <a:ext cx="5747182" cy="4560934"/>
            <a:chOff x="6444816" y="1148533"/>
            <a:chExt cx="5747182" cy="4560934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5903349C-9B6B-F287-2EAF-3E7A3FDDF765}"/>
                </a:ext>
              </a:extLst>
            </p:cNvPr>
            <p:cNvGrpSpPr/>
            <p:nvPr/>
          </p:nvGrpSpPr>
          <p:grpSpPr>
            <a:xfrm>
              <a:off x="6444816" y="1148533"/>
              <a:ext cx="5747182" cy="4560934"/>
              <a:chOff x="6444817" y="1324449"/>
              <a:chExt cx="5747182" cy="4560934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id="{7475AF01-39D9-D2BA-FB2E-0D6D173EAD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76365" y="1324449"/>
                <a:ext cx="5325110" cy="2273033"/>
              </a:xfrm>
              <a:prstGeom prst="rect">
                <a:avLst/>
              </a:prstGeom>
            </p:spPr>
          </p:pic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5F871A8F-BADB-7AC1-F862-DA914491BC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4817" y="3927084"/>
                <a:ext cx="5747182" cy="1958299"/>
              </a:xfrm>
              <a:prstGeom prst="rect">
                <a:avLst/>
              </a:prstGeom>
            </p:spPr>
          </p:pic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EAED9CA0-D7B8-B3AF-8539-55A18F47716D}"/>
                </a:ext>
              </a:extLst>
            </p:cNvPr>
            <p:cNvGrpSpPr/>
            <p:nvPr/>
          </p:nvGrpSpPr>
          <p:grpSpPr>
            <a:xfrm>
              <a:off x="10925175" y="1227966"/>
              <a:ext cx="390525" cy="2905434"/>
              <a:chOff x="10925175" y="1227966"/>
              <a:chExt cx="390525" cy="2905434"/>
            </a:xfrm>
          </p:grpSpPr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B9FD422C-5067-8616-0D64-B8BBE36F6794}"/>
                  </a:ext>
                </a:extLst>
              </p:cNvPr>
              <p:cNvSpPr txBox="1"/>
              <p:nvPr/>
            </p:nvSpPr>
            <p:spPr>
              <a:xfrm>
                <a:off x="10925175" y="1227966"/>
                <a:ext cx="3905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(</a:t>
                </a:r>
                <a:r>
                  <a:rPr lang="en-US" altLang="zh-CN" dirty="0" err="1">
                    <a:latin typeface="Arial" panose="020B0604020202020204" pitchFamily="34" charset="0"/>
                    <a:ea typeface="微软雅黑" panose="020B0503020204020204" pitchFamily="34" charset="-122"/>
                  </a:rPr>
                  <a:t>i</a:t>
                </a:r>
                <a:r>
                  <a:rPr lang="en-US" altLang="zh-CN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)</a:t>
                </a:r>
                <a:endParaRPr lang="zh-CN" altLang="en-US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6C078D91-0F00-7847-22A1-601E70D165E7}"/>
                  </a:ext>
                </a:extLst>
              </p:cNvPr>
              <p:cNvSpPr txBox="1"/>
              <p:nvPr/>
            </p:nvSpPr>
            <p:spPr>
              <a:xfrm>
                <a:off x="10925175" y="3487069"/>
                <a:ext cx="3905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(ii)</a:t>
                </a:r>
                <a:endParaRPr lang="zh-CN" altLang="en-US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AADA4E8-8288-4CDB-9ED1-7BC40666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5</a:t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6211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1138" y="107369"/>
            <a:ext cx="10969200" cy="705600"/>
          </a:xfrm>
        </p:spPr>
        <p:txBody>
          <a:bodyPr/>
          <a:lstStyle/>
          <a:p>
            <a:r>
              <a:rPr lang="en-US" altLang="zh-CN" spc="0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Muon Beam CT</a:t>
            </a:r>
            <a:endParaRPr lang="zh-CN" altLang="en-US" spc="0" dirty="0"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55825E-9FC7-E53C-17CB-CE97B4C44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561" y="1028699"/>
            <a:ext cx="6717953" cy="2907528"/>
          </a:xfr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Accelerator-based m</a:t>
            </a:r>
            <a:r>
              <a:rPr lang="en-US" altLang="zh-CN" sz="2000" spc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uon beam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altLang="zh-CN" sz="2000" b="1" spc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Controllable momentum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altLang="zh-CN" sz="2000" b="1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H</a:t>
            </a:r>
            <a:r>
              <a:rPr lang="en-US" altLang="zh-CN" sz="2000" b="1" spc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igh intensity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P</a:t>
            </a:r>
            <a:r>
              <a:rPr lang="en-US" altLang="zh-CN" sz="2000" spc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enetrating power of 450 MeV/c (360 MeV) muons</a:t>
            </a:r>
          </a:p>
          <a:p>
            <a:pPr lvl="1"/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Could be us</a:t>
            </a:r>
            <a:r>
              <a:rPr lang="en-US" altLang="zh-CN" sz="2000" spc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ed for imaging macroscopic samples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The baseline scheme of </a:t>
            </a:r>
            <a:r>
              <a:rPr lang="en-US" altLang="zh-CN" sz="2000" spc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EMuS</a:t>
            </a:r>
            <a:r>
              <a:rPr lang="en-US" altLang="zh-CN" sz="2000" spc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 provides possibility </a:t>
            </a: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of</a:t>
            </a:r>
            <a:r>
              <a:rPr lang="en-US" altLang="zh-CN" sz="2000" spc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 imaging using high-momentum muon beam</a:t>
            </a:r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3F181B47-0A66-38D9-F568-25338B8A0C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436013"/>
              </p:ext>
            </p:extLst>
          </p:nvPr>
        </p:nvGraphicFramePr>
        <p:xfrm>
          <a:off x="7534170" y="1086833"/>
          <a:ext cx="3984730" cy="22680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84713">
                  <a:extLst>
                    <a:ext uri="{9D8B030D-6E8A-4147-A177-3AD203B41FA5}">
                      <a16:colId xmlns:a16="http://schemas.microsoft.com/office/drawing/2014/main" val="638275995"/>
                    </a:ext>
                  </a:extLst>
                </a:gridCol>
                <a:gridCol w="2300017">
                  <a:extLst>
                    <a:ext uri="{9D8B030D-6E8A-4147-A177-3AD203B41FA5}">
                      <a16:colId xmlns:a16="http://schemas.microsoft.com/office/drawing/2014/main" val="3868242022"/>
                    </a:ext>
                  </a:extLst>
                </a:gridCol>
              </a:tblGrid>
              <a:tr h="378000">
                <a:tc>
                  <a:txBody>
                    <a:bodyPr/>
                    <a:lstStyle>
                      <a:defPPr>
                        <a:defRPr lang="zh-CN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l"/>
                      <a:r>
                        <a:rPr lang="en-US" altLang="zh-CN" sz="20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Material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defPPr>
                        <a:defRPr lang="zh-CN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ctr"/>
                      <a:r>
                        <a:rPr lang="en-US" altLang="zh-CN" sz="20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Range [</a:t>
                      </a: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mm]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83004239"/>
                  </a:ext>
                </a:extLst>
              </a:tr>
              <a:tr h="378000">
                <a:tc>
                  <a:txBody>
                    <a:bodyPr/>
                    <a:lstStyle>
                      <a:defPPr>
                        <a:defRPr lang="zh-CN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l"/>
                      <a:r>
                        <a:rPr lang="en-US" altLang="zh-C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Aluminum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ctr"/>
                      <a:r>
                        <a:rPr lang="en-US" sz="20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718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299881"/>
                  </a:ext>
                </a:extLst>
              </a:tr>
              <a:tr h="378000">
                <a:tc>
                  <a:txBody>
                    <a:bodyPr/>
                    <a:lstStyle>
                      <a:defPPr>
                        <a:defRPr lang="zh-CN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l"/>
                      <a:r>
                        <a:rPr lang="en-US" altLang="zh-C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Iron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ctr"/>
                      <a:r>
                        <a:rPr lang="en-US" sz="20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271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745212"/>
                  </a:ext>
                </a:extLst>
              </a:tr>
              <a:tr h="378000">
                <a:tc>
                  <a:txBody>
                    <a:bodyPr/>
                    <a:lstStyle>
                      <a:defPPr>
                        <a:defRPr lang="zh-CN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l"/>
                      <a:r>
                        <a:rPr lang="en-US" altLang="zh-C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Copper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ctr"/>
                      <a:r>
                        <a:rPr lang="en-US" sz="20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248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266881"/>
                  </a:ext>
                </a:extLst>
              </a:tr>
              <a:tr h="378000">
                <a:tc>
                  <a:txBody>
                    <a:bodyPr/>
                    <a:lstStyle>
                      <a:defPPr>
                        <a:defRPr lang="zh-CN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l"/>
                      <a:r>
                        <a:rPr lang="en-US" sz="20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Lead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ctr"/>
                      <a:r>
                        <a:rPr lang="en-US" sz="20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238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2820993"/>
                  </a:ext>
                </a:extLst>
              </a:tr>
              <a:tr h="378000">
                <a:tc>
                  <a:txBody>
                    <a:bodyPr/>
                    <a:lstStyle>
                      <a:defPPr>
                        <a:defRPr lang="zh-CN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l"/>
                      <a:r>
                        <a:rPr lang="en-US" altLang="zh-C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Tungsten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266700" algn="ctr"/>
                      <a:r>
                        <a:rPr lang="en-US" sz="20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137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547852"/>
                  </a:ext>
                </a:extLst>
              </a:tr>
            </a:tbl>
          </a:graphicData>
        </a:graphic>
      </p:graphicFrame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14269B30-E4A2-DB81-D196-7CAA4B2B6E86}"/>
              </a:ext>
            </a:extLst>
          </p:cNvPr>
          <p:cNvCxnSpPr>
            <a:cxnSpLocks/>
          </p:cNvCxnSpPr>
          <p:nvPr/>
        </p:nvCxnSpPr>
        <p:spPr>
          <a:xfrm flipV="1">
            <a:off x="6400800" y="1743311"/>
            <a:ext cx="928184" cy="7533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B841BA7-1781-455A-9343-81BC7B665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6</a:t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5B5DB9E-415A-7002-F631-C49FF8282963}"/>
              </a:ext>
            </a:extLst>
          </p:cNvPr>
          <p:cNvSpPr txBox="1"/>
          <p:nvPr/>
        </p:nvSpPr>
        <p:spPr>
          <a:xfrm>
            <a:off x="7534170" y="3514804"/>
            <a:ext cx="4275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dirty="0"/>
              <a:t>Corresponding to ranges of </a:t>
            </a:r>
            <a:r>
              <a:rPr lang="en-US" altLang="zh-CN" sz="1600" i="1" dirty="0">
                <a:solidFill>
                  <a:srgbClr val="FF0000"/>
                </a:solidFill>
              </a:rPr>
              <a:t>590 MeV proton</a:t>
            </a:r>
            <a:endParaRPr lang="zh-CN" altLang="en-US" sz="1600" i="1" dirty="0">
              <a:solidFill>
                <a:srgbClr val="FF0000"/>
              </a:solidFill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86514480-0BCB-BBE2-2C1B-1C7DD397D02E}"/>
              </a:ext>
            </a:extLst>
          </p:cNvPr>
          <p:cNvGrpSpPr/>
          <p:nvPr/>
        </p:nvGrpSpPr>
        <p:grpSpPr>
          <a:xfrm>
            <a:off x="382561" y="3936227"/>
            <a:ext cx="6417540" cy="2513958"/>
            <a:chOff x="636204" y="3912042"/>
            <a:chExt cx="6417540" cy="2513958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45E00262-DFA3-A9BB-5554-D9816C1CE2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6204" y="3912042"/>
              <a:ext cx="6417540" cy="2513958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097A21BB-729B-01C5-9A5B-541C03A67E49}"/>
                </a:ext>
              </a:extLst>
            </p:cNvPr>
            <p:cNvSpPr/>
            <p:nvPr/>
          </p:nvSpPr>
          <p:spPr>
            <a:xfrm>
              <a:off x="818418" y="4068105"/>
              <a:ext cx="6125102" cy="869081"/>
            </a:xfrm>
            <a:prstGeom prst="rect">
              <a:avLst/>
            </a:prstGeom>
            <a:noFill/>
            <a:ln w="22225">
              <a:solidFill>
                <a:srgbClr val="FF0000"/>
              </a:solidFill>
              <a:prstDash val="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53B2AB-D6E0-E702-29AC-3870F9A68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400" y="255600"/>
            <a:ext cx="10969200" cy="705600"/>
          </a:xfrm>
        </p:spPr>
        <p:txBody>
          <a:bodyPr/>
          <a:lstStyle/>
          <a:p>
            <a:r>
              <a:rPr lang="en-US" altLang="zh-CN" spc="0" dirty="0">
                <a:latin typeface="Arial" panose="020B0604020202020204" pitchFamily="34" charset="0"/>
                <a:ea typeface="微软雅黑" panose="020B0503020204020204" pitchFamily="34" charset="-122"/>
              </a:rPr>
              <a:t>Simulation Study of Muon Beam CT</a:t>
            </a:r>
            <a:endParaRPr lang="zh-CN" altLang="en-US" spc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E862D59-58FB-7988-0A94-FE014B80623E}"/>
              </a:ext>
            </a:extLst>
          </p:cNvPr>
          <p:cNvSpPr/>
          <p:nvPr/>
        </p:nvSpPr>
        <p:spPr>
          <a:xfrm>
            <a:off x="774236" y="1228099"/>
            <a:ext cx="2296012" cy="89437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 Projection Value Calculation</a:t>
            </a: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DBE289B6-E218-E900-CC69-87D77D417958}"/>
              </a:ext>
            </a:extLst>
          </p:cNvPr>
          <p:cNvCxnSpPr>
            <a:stCxn id="5" idx="3"/>
          </p:cNvCxnSpPr>
          <p:nvPr/>
        </p:nvCxnSpPr>
        <p:spPr>
          <a:xfrm>
            <a:off x="3070248" y="1675288"/>
            <a:ext cx="16085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E3EE837B-EEB4-326B-42CD-CDBE2A51A463}"/>
              </a:ext>
            </a:extLst>
          </p:cNvPr>
          <p:cNvSpPr/>
          <p:nvPr/>
        </p:nvSpPr>
        <p:spPr>
          <a:xfrm>
            <a:off x="4678791" y="1228098"/>
            <a:ext cx="2296012" cy="89437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 Detector Design</a:t>
            </a: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49283683-1A40-513D-F80D-B41546E66CD0}"/>
              </a:ext>
            </a:extLst>
          </p:cNvPr>
          <p:cNvCxnSpPr/>
          <p:nvPr/>
        </p:nvCxnSpPr>
        <p:spPr>
          <a:xfrm>
            <a:off x="6974803" y="1675286"/>
            <a:ext cx="16085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id="{A15C9ED4-AA40-D808-2DC0-2F2DA90D672F}"/>
              </a:ext>
            </a:extLst>
          </p:cNvPr>
          <p:cNvSpPr/>
          <p:nvPr/>
        </p:nvSpPr>
        <p:spPr>
          <a:xfrm>
            <a:off x="8583346" y="1228097"/>
            <a:ext cx="2444872" cy="89437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3. Collimator Design</a:t>
            </a: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65C99FD-A626-F960-C881-D0DF909802BC}"/>
              </a:ext>
            </a:extLst>
          </p:cNvPr>
          <p:cNvSpPr/>
          <p:nvPr/>
        </p:nvSpPr>
        <p:spPr>
          <a:xfrm>
            <a:off x="8657776" y="3841150"/>
            <a:ext cx="2296012" cy="89437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4. Result</a:t>
            </a: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27C33D0F-1347-FF95-BB4B-58391D374614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>
            <a:off x="9805782" y="2122474"/>
            <a:ext cx="0" cy="1718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B66263E-6EA0-4688-87FC-9F169594A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7</a:t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435DC8B6-A5ED-4E67-963F-B8F43CD24AC2}"/>
              </a:ext>
            </a:extLst>
          </p:cNvPr>
          <p:cNvGrpSpPr/>
          <p:nvPr/>
        </p:nvGrpSpPr>
        <p:grpSpPr>
          <a:xfrm>
            <a:off x="1318732" y="3135989"/>
            <a:ext cx="4843924" cy="2668452"/>
            <a:chOff x="1315403" y="3135989"/>
            <a:chExt cx="4843924" cy="2668452"/>
          </a:xfrm>
        </p:grpSpPr>
        <p:pic>
          <p:nvPicPr>
            <p:cNvPr id="4" name="图片 3" descr="形状, 箭头&#10;&#10;描述已自动生成">
              <a:extLst>
                <a:ext uri="{FF2B5EF4-FFF2-40B4-BE49-F238E27FC236}">
                  <a16:creationId xmlns:a16="http://schemas.microsoft.com/office/drawing/2014/main" id="{E586AAE5-40CC-7CF3-CD27-91FBA97B60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5403" y="3135989"/>
              <a:ext cx="3360059" cy="2668452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67EDC35A-232A-4078-B6A8-9ACC5446B2ED}"/>
                </a:ext>
              </a:extLst>
            </p:cNvPr>
            <p:cNvSpPr txBox="1"/>
            <p:nvPr/>
          </p:nvSpPr>
          <p:spPr>
            <a:xfrm>
              <a:off x="1553706" y="4345092"/>
              <a:ext cx="10650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Detector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2BA28AAF-9CBA-4281-8D3E-7600C0DCE3F3}"/>
                </a:ext>
              </a:extLst>
            </p:cNvPr>
            <p:cNvSpPr txBox="1"/>
            <p:nvPr/>
          </p:nvSpPr>
          <p:spPr>
            <a:xfrm>
              <a:off x="2086218" y="4841241"/>
              <a:ext cx="8253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Sample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15576E30-CB83-4FF7-B12C-3471A741EB45}"/>
                </a:ext>
              </a:extLst>
            </p:cNvPr>
            <p:cNvSpPr txBox="1"/>
            <p:nvPr/>
          </p:nvSpPr>
          <p:spPr>
            <a:xfrm>
              <a:off x="2914000" y="5013435"/>
              <a:ext cx="13966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Collimator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BB03E190-561A-4C1F-8EE4-DD7AB521B4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54853" y="4735527"/>
              <a:ext cx="143481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FBFB911A-11E7-4883-822B-F795D70B5F27}"/>
                </a:ext>
              </a:extLst>
            </p:cNvPr>
            <p:cNvSpPr txBox="1"/>
            <p:nvPr/>
          </p:nvSpPr>
          <p:spPr>
            <a:xfrm>
              <a:off x="4762691" y="4396972"/>
              <a:ext cx="13966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Arial" panose="020B0604020202020204" pitchFamily="34" charset="0"/>
                  <a:ea typeface="微软雅黑" panose="020B0503020204020204" pitchFamily="34" charset="-122"/>
                </a:rPr>
                <a:t>Muon beam</a:t>
              </a:r>
              <a:endParaRPr lang="zh-CN" altLang="en-US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id="{5C01F360-D241-4580-8F0E-55E42794D2BD}"/>
              </a:ext>
            </a:extLst>
          </p:cNvPr>
          <p:cNvSpPr txBox="1"/>
          <p:nvPr/>
        </p:nvSpPr>
        <p:spPr>
          <a:xfrm>
            <a:off x="1564916" y="5947396"/>
            <a:ext cx="270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</a:rPr>
              <a:t>Geant4 simulation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7010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>
          <a:xfrm>
            <a:off x="496309" y="961982"/>
            <a:ext cx="10798857" cy="3510548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As a tomographic imaging technique, CT images </a:t>
            </a:r>
            <a:r>
              <a:rPr lang="en-US" altLang="zh-CN" sz="2000" spc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cannot </a:t>
            </a: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be directly obtained from the detector data. Instead, the data is used to </a:t>
            </a:r>
            <a:r>
              <a:rPr lang="en-US" altLang="zh-CN" sz="2000" spc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calculate projection values (PVs)</a:t>
            </a: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. </a:t>
            </a:r>
          </a:p>
          <a:p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Then, the calculated PVs are used as inputs for the </a:t>
            </a:r>
            <a:r>
              <a:rPr lang="en-US" altLang="zh-CN" sz="2000" spc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reconstruction algorithm</a:t>
            </a:r>
            <a:r>
              <a:rPr lang="en-US" altLang="zh-CN" sz="2000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which is used to produce the final image.</a:t>
            </a:r>
          </a:p>
          <a:p>
            <a:endParaRPr lang="en-US" altLang="zh-CN" sz="2000" spc="0" dirty="0">
              <a:solidFill>
                <a:schemeClr val="tx1"/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endParaRPr lang="en-US" altLang="zh-CN" sz="2000" spc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endParaRPr lang="en-US" altLang="zh-CN" sz="2000" spc="0" dirty="0">
              <a:solidFill>
                <a:schemeClr val="tx1"/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spcAft>
                <a:spcPts val="0"/>
              </a:spcAft>
            </a:pPr>
            <a:endParaRPr lang="en-US" altLang="zh-CN" sz="2000" spc="0" dirty="0">
              <a:solidFill>
                <a:schemeClr val="tx1"/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en-US" altLang="zh-CN" sz="2000" spc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Common CT reconstruction algorithms</a:t>
            </a:r>
            <a:endParaRPr lang="en-US" altLang="zh-CN" sz="2000" spc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lvl="1"/>
            <a:r>
              <a:rPr lang="en-US" altLang="zh-CN" sz="1800" spc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Algebraic Reconstruction Technique (ART, this work)</a:t>
            </a:r>
          </a:p>
          <a:p>
            <a:pPr lvl="1"/>
            <a:r>
              <a:rPr lang="en-US" altLang="zh-CN" sz="1800" spc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Filtered Back Projection (FBP)</a:t>
            </a:r>
          </a:p>
          <a:p>
            <a:pPr lvl="1"/>
            <a:r>
              <a:rPr lang="en-US" altLang="zh-CN" sz="1800" spc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Maximum Likelihood Expectation Maximization (MLEM)</a:t>
            </a: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CBBC6EAB-FC6F-5131-0065-C9FBE3F49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138" y="107369"/>
            <a:ext cx="10969200" cy="705600"/>
          </a:xfrm>
        </p:spPr>
        <p:txBody>
          <a:bodyPr/>
          <a:lstStyle/>
          <a:p>
            <a:r>
              <a:rPr lang="en-US" altLang="zh-CN" spc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Projection Value</a:t>
            </a:r>
            <a:endParaRPr lang="zh-CN" altLang="en-US" spc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7352E66C-EB0C-B9AC-A679-5AD25D9A3E2A}"/>
              </a:ext>
            </a:extLst>
          </p:cNvPr>
          <p:cNvGrpSpPr/>
          <p:nvPr/>
        </p:nvGrpSpPr>
        <p:grpSpPr>
          <a:xfrm>
            <a:off x="1674562" y="3044223"/>
            <a:ext cx="8842876" cy="1283955"/>
            <a:chOff x="782812" y="3226324"/>
            <a:chExt cx="6784041" cy="641103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D4ECA0E3-6804-A0E5-AAFA-7ED1F9C359D3}"/>
                </a:ext>
              </a:extLst>
            </p:cNvPr>
            <p:cNvGrpSpPr/>
            <p:nvPr/>
          </p:nvGrpSpPr>
          <p:grpSpPr>
            <a:xfrm>
              <a:off x="782812" y="3284720"/>
              <a:ext cx="6784041" cy="582707"/>
              <a:chOff x="900953" y="2328582"/>
              <a:chExt cx="7483290" cy="582707"/>
            </a:xfrm>
          </p:grpSpPr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3CDA0055-1EC6-18F9-7F3C-0B7DDE7DF935}"/>
                  </a:ext>
                </a:extLst>
              </p:cNvPr>
              <p:cNvSpPr/>
              <p:nvPr/>
            </p:nvSpPr>
            <p:spPr>
              <a:xfrm>
                <a:off x="900953" y="2346512"/>
                <a:ext cx="1620372" cy="5647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Data</a:t>
                </a:r>
                <a:r>
                  <a:rPr lang="en-US" altLang="zh-CN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 </a:t>
                </a:r>
                <a:endPara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5" name="直接箭头连接符 14">
                <a:extLst>
                  <a:ext uri="{FF2B5EF4-FFF2-40B4-BE49-F238E27FC236}">
                    <a16:creationId xmlns:a16="http://schemas.microsoft.com/office/drawing/2014/main" id="{3F52E538-7BF6-D66F-985A-2CA6ACB3122E}"/>
                  </a:ext>
                </a:extLst>
              </p:cNvPr>
              <p:cNvCxnSpPr>
                <a:cxnSpLocks/>
                <a:stCxn id="13" idx="3"/>
                <a:endCxn id="17" idx="1"/>
              </p:cNvCxnSpPr>
              <p:nvPr/>
            </p:nvCxnSpPr>
            <p:spPr>
              <a:xfrm flipV="1">
                <a:off x="2521325" y="2626659"/>
                <a:ext cx="1042146" cy="224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2CECBF9F-2D57-9357-E24A-B295526FF734}"/>
                  </a:ext>
                </a:extLst>
              </p:cNvPr>
              <p:cNvSpPr/>
              <p:nvPr/>
            </p:nvSpPr>
            <p:spPr>
              <a:xfrm>
                <a:off x="3563471" y="2344270"/>
                <a:ext cx="1620372" cy="5647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Projection Values </a:t>
                </a:r>
                <a:endPara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8" name="直接箭头连接符 17">
                <a:extLst>
                  <a:ext uri="{FF2B5EF4-FFF2-40B4-BE49-F238E27FC236}">
                    <a16:creationId xmlns:a16="http://schemas.microsoft.com/office/drawing/2014/main" id="{F7BCA8DC-9D2C-FC52-64FF-70F3549005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83843" y="2610971"/>
                <a:ext cx="158002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ACCA2948-BF26-5E0B-E88E-00AEB4959502}"/>
                  </a:ext>
                </a:extLst>
              </p:cNvPr>
              <p:cNvSpPr/>
              <p:nvPr/>
            </p:nvSpPr>
            <p:spPr>
              <a:xfrm>
                <a:off x="6763871" y="2328582"/>
                <a:ext cx="1620372" cy="5647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Image</a:t>
                </a:r>
                <a:endPara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FF8FB4B8-E970-BFBF-F3FE-EDE1570B5D6B}"/>
                </a:ext>
              </a:extLst>
            </p:cNvPr>
            <p:cNvSpPr txBox="1"/>
            <p:nvPr/>
          </p:nvSpPr>
          <p:spPr>
            <a:xfrm>
              <a:off x="4671423" y="3226324"/>
              <a:ext cx="1590108" cy="322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Arial" panose="020B0604020202020204" pitchFamily="34" charset="0"/>
                  <a:ea typeface="微软雅黑" panose="020B0503020204020204" pitchFamily="34" charset="-122"/>
                </a:rPr>
                <a:t>R</a:t>
              </a:r>
              <a:r>
                <a:rPr lang="en-US" altLang="zh-CN" dirty="0">
                  <a:effectLst/>
                  <a:latin typeface="Arial" panose="020B0604020202020204" pitchFamily="34" charset="0"/>
                  <a:ea typeface="微软雅黑" panose="020B0503020204020204" pitchFamily="34" charset="-122"/>
                </a:rPr>
                <a:t>econstruction algorithm</a:t>
              </a:r>
            </a:p>
          </p:txBody>
        </p:sp>
      </p:grp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BC12517-E87B-41F2-A636-9EFA47BC7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8</a:t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0374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57D58B1-F32C-11E4-F336-5E06C7E0419F}"/>
                  </a:ext>
                </a:extLst>
              </p:cNvPr>
              <p:cNvSpPr txBox="1"/>
              <p:nvPr/>
            </p:nvSpPr>
            <p:spPr>
              <a:xfrm>
                <a:off x="700249" y="299713"/>
                <a:ext cx="7276628" cy="60430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The absorption of X-rays follows the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Lambert-Beer law</a:t>
                </a:r>
                <a:endParaRPr lang="en-US" altLang="zh-CN" sz="20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𝐼</m:t>
                      </m:r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, </m:t>
                              </m:r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⋅</m:t>
                          </m:r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𝑙</m:t>
                          </m:r>
                        </m:sup>
                      </m:sSup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</m:oMath>
                  </m:oMathPara>
                </a14:m>
                <a:endParaRPr lang="en-US" altLang="zh-CN" sz="20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where </a:t>
                </a:r>
                <a14:m>
                  <m:oMath xmlns:m="http://schemas.openxmlformats.org/officeDocument/2006/math">
                    <m:r>
                      <a:rPr lang="en-US" altLang="zh-CN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is the linear attenuation coefficient,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the incident light intensity, and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𝐼</m:t>
                    </m:r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the transmitted light intensity.</a:t>
                </a:r>
              </a:p>
              <a:p>
                <a:pPr marL="0" indent="0">
                  <a:buNone/>
                </a:pPr>
                <a:endParaRPr lang="en-US" altLang="zh-CN" sz="20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altLang="zh-CN" sz="20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altLang="zh-CN" sz="2000" dirty="0"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altLang="zh-CN" sz="20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altLang="zh-CN" sz="20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For X-ray CT, the PV </a:t>
                </a:r>
                <a14:m>
                  <m:oMath xmlns:m="http://schemas.openxmlformats.org/officeDocument/2006/math">
                    <m:r>
                      <a:rPr lang="en-US" altLang="zh-CN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is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altLang="zh-CN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den>
                          </m:f>
                        </m:e>
                      </m:func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  <m:sup>
                          <m:r>
                            <a:rPr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altLang="zh-CN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altLang="zh-CN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altLang="zh-CN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</m:nary>
                      <m:r>
                        <m:rPr>
                          <m:sty m:val="p"/>
                        </m:rPr>
                        <a:rPr lang="en-US" altLang="zh-CN" sz="2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en-US" altLang="zh-CN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altLang="zh-CN" sz="2000" b="0" i="1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  <a:p>
                <a:pPr marL="342900" indent="-342900">
                  <a:spcBef>
                    <a:spcPts val="1200"/>
                  </a:spcBef>
                  <a:buFont typeface="Wingdings" panose="05000000000000000000" pitchFamily="2" charset="2"/>
                  <a:buChar char="l"/>
                </a:pPr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When mono-energetic X-rays pass through a homogeneous medium, the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PV is proportional to the distance 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traveled by the X-rays</a:t>
                </a:r>
                <a:r>
                  <a:rPr lang="en-US" altLang="zh-CN" sz="2000" dirty="0"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:</a:t>
                </a:r>
              </a:p>
              <a:p>
                <a:pPr algn="ctr"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den>
                        </m:f>
                      </m:e>
                    </m:func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𝑢</m:t>
                    </m:r>
                    <m:d>
                      <m:dPr>
                        <m:ctrlP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d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⋅</m:t>
                    </m:r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𝑙</m:t>
                    </m:r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 This forms the basis of CT reconstruction algorithm.</a:t>
                </a: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57D58B1-F32C-11E4-F336-5E06C7E041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249" y="299713"/>
                <a:ext cx="7276628" cy="6043065"/>
              </a:xfrm>
              <a:prstGeom prst="rect">
                <a:avLst/>
              </a:prstGeom>
              <a:blipFill>
                <a:blip r:embed="rId2"/>
                <a:stretch>
                  <a:fillRect l="-921" t="-404" r="-1424" b="-9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组合 29">
            <a:extLst>
              <a:ext uri="{FF2B5EF4-FFF2-40B4-BE49-F238E27FC236}">
                <a16:creationId xmlns:a16="http://schemas.microsoft.com/office/drawing/2014/main" id="{AC37C03B-3706-1C0E-F505-9D2FB42DAE31}"/>
              </a:ext>
            </a:extLst>
          </p:cNvPr>
          <p:cNvGrpSpPr/>
          <p:nvPr/>
        </p:nvGrpSpPr>
        <p:grpSpPr>
          <a:xfrm>
            <a:off x="886070" y="1798560"/>
            <a:ext cx="7942844" cy="2331323"/>
            <a:chOff x="879347" y="298659"/>
            <a:chExt cx="7942844" cy="2331323"/>
          </a:xfrm>
        </p:grpSpPr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4E840129-8ACA-698C-7E79-33B417FC99A5}"/>
                </a:ext>
              </a:extLst>
            </p:cNvPr>
            <p:cNvCxnSpPr>
              <a:cxnSpLocks/>
              <a:stCxn id="36" idx="2"/>
            </p:cNvCxnSpPr>
            <p:nvPr/>
          </p:nvCxnSpPr>
          <p:spPr>
            <a:xfrm>
              <a:off x="1613828" y="985487"/>
              <a:ext cx="2480394" cy="1504721"/>
            </a:xfrm>
            <a:prstGeom prst="straightConnector1">
              <a:avLst/>
            </a:prstGeom>
            <a:ln w="19050">
              <a:solidFill>
                <a:schemeClr val="accent6">
                  <a:alpha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4DA0C42F-3CB9-3988-9DD1-2C53283E39BE}"/>
                </a:ext>
              </a:extLst>
            </p:cNvPr>
            <p:cNvGrpSpPr/>
            <p:nvPr/>
          </p:nvGrpSpPr>
          <p:grpSpPr>
            <a:xfrm>
              <a:off x="879347" y="298659"/>
              <a:ext cx="6784041" cy="686828"/>
              <a:chOff x="782812" y="3180599"/>
              <a:chExt cx="6784041" cy="686828"/>
            </a:xfrm>
          </p:grpSpPr>
          <p:grpSp>
            <p:nvGrpSpPr>
              <p:cNvPr id="34" name="组合 33">
                <a:extLst>
                  <a:ext uri="{FF2B5EF4-FFF2-40B4-BE49-F238E27FC236}">
                    <a16:creationId xmlns:a16="http://schemas.microsoft.com/office/drawing/2014/main" id="{4C80E115-8EE0-9FF7-45F3-4A6019D5DC16}"/>
                  </a:ext>
                </a:extLst>
              </p:cNvPr>
              <p:cNvGrpSpPr/>
              <p:nvPr/>
            </p:nvGrpSpPr>
            <p:grpSpPr>
              <a:xfrm>
                <a:off x="782812" y="3284720"/>
                <a:ext cx="6784041" cy="582707"/>
                <a:chOff x="900953" y="2328582"/>
                <a:chExt cx="7483290" cy="582707"/>
              </a:xfrm>
            </p:grpSpPr>
            <p:sp>
              <p:nvSpPr>
                <p:cNvPr id="36" name="矩形 35">
                  <a:extLst>
                    <a:ext uri="{FF2B5EF4-FFF2-40B4-BE49-F238E27FC236}">
                      <a16:creationId xmlns:a16="http://schemas.microsoft.com/office/drawing/2014/main" id="{BA7C23E7-867A-4890-8EF5-A4DF0F6D3675}"/>
                    </a:ext>
                  </a:extLst>
                </p:cNvPr>
                <p:cNvSpPr/>
                <p:nvPr/>
              </p:nvSpPr>
              <p:spPr>
                <a:xfrm>
                  <a:off x="900953" y="2346512"/>
                  <a:ext cx="1620372" cy="564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rPr>
                    <a:t>Data</a:t>
                  </a:r>
                  <a:r>
                    <a:rPr lang="en-US" altLang="zh-CN" dirty="0">
                      <a:latin typeface="Arial" panose="020B0604020202020204" pitchFamily="34" charset="0"/>
                      <a:ea typeface="微软雅黑" panose="020B0503020204020204" pitchFamily="34" charset="-122"/>
                    </a:rPr>
                    <a:t> </a:t>
                  </a:r>
                  <a:endParaRPr lang="zh-CN" altLang="en-US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37" name="直接箭头连接符 36">
                  <a:extLst>
                    <a:ext uri="{FF2B5EF4-FFF2-40B4-BE49-F238E27FC236}">
                      <a16:creationId xmlns:a16="http://schemas.microsoft.com/office/drawing/2014/main" id="{DD9AF930-23BD-CEEF-69B8-E3C995847F75}"/>
                    </a:ext>
                  </a:extLst>
                </p:cNvPr>
                <p:cNvCxnSpPr>
                  <a:cxnSpLocks/>
                  <a:stCxn id="36" idx="3"/>
                  <a:endCxn id="39" idx="1"/>
                </p:cNvCxnSpPr>
                <p:nvPr/>
              </p:nvCxnSpPr>
              <p:spPr>
                <a:xfrm flipV="1">
                  <a:off x="2521325" y="2626659"/>
                  <a:ext cx="1042146" cy="224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矩形 38">
                  <a:extLst>
                    <a:ext uri="{FF2B5EF4-FFF2-40B4-BE49-F238E27FC236}">
                      <a16:creationId xmlns:a16="http://schemas.microsoft.com/office/drawing/2014/main" id="{AD0318E7-3DEC-90AD-DD2F-246A0D053F80}"/>
                    </a:ext>
                  </a:extLst>
                </p:cNvPr>
                <p:cNvSpPr/>
                <p:nvPr/>
              </p:nvSpPr>
              <p:spPr>
                <a:xfrm>
                  <a:off x="3563471" y="2344270"/>
                  <a:ext cx="1620372" cy="564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rPr>
                    <a:t>Projection Values </a:t>
                  </a:r>
                  <a:endParaRPr lang="zh-CN" altLang="en-US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40" name="直接箭头连接符 39">
                  <a:extLst>
                    <a:ext uri="{FF2B5EF4-FFF2-40B4-BE49-F238E27FC236}">
                      <a16:creationId xmlns:a16="http://schemas.microsoft.com/office/drawing/2014/main" id="{820E9D52-C618-3276-77DA-20376D5969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83843" y="2610971"/>
                  <a:ext cx="1580028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矩形 40">
                  <a:extLst>
                    <a:ext uri="{FF2B5EF4-FFF2-40B4-BE49-F238E27FC236}">
                      <a16:creationId xmlns:a16="http://schemas.microsoft.com/office/drawing/2014/main" id="{89ED2642-1004-7DFD-5538-D01A0EDC4D0B}"/>
                    </a:ext>
                  </a:extLst>
                </p:cNvPr>
                <p:cNvSpPr/>
                <p:nvPr/>
              </p:nvSpPr>
              <p:spPr>
                <a:xfrm>
                  <a:off x="6763871" y="2328582"/>
                  <a:ext cx="1620372" cy="564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rPr>
                    <a:t>Image</a:t>
                  </a:r>
                  <a:endParaRPr lang="zh-CN" altLang="en-US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640643AD-9FF6-0F68-FCA0-7F52D7ACDFA9}"/>
                  </a:ext>
                </a:extLst>
              </p:cNvPr>
              <p:cNvSpPr txBox="1"/>
              <p:nvPr/>
            </p:nvSpPr>
            <p:spPr>
              <a:xfrm>
                <a:off x="4702076" y="3180599"/>
                <a:ext cx="1432389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R</a:t>
                </a:r>
                <a:r>
                  <a:rPr lang="en-US" altLang="zh-CN" sz="1050" dirty="0">
                    <a:effectLst/>
                    <a:latin typeface="Arial" panose="020B0604020202020204" pitchFamily="34" charset="0"/>
                    <a:ea typeface="微软雅黑" panose="020B0503020204020204" pitchFamily="34" charset="-122"/>
                  </a:rPr>
                  <a:t>econstruction algorithm</a:t>
                </a:r>
              </a:p>
            </p:txBody>
          </p:sp>
        </p:grpSp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id="{4E67A5FD-FDEC-7DF1-4EB6-C03A43CD05B1}"/>
                </a:ext>
              </a:extLst>
            </p:cNvPr>
            <p:cNvCxnSpPr>
              <a:cxnSpLocks/>
              <a:endCxn id="43" idx="1"/>
            </p:cNvCxnSpPr>
            <p:nvPr/>
          </p:nvCxnSpPr>
          <p:spPr>
            <a:xfrm>
              <a:off x="3999843" y="989537"/>
              <a:ext cx="4822348" cy="1640445"/>
            </a:xfrm>
            <a:prstGeom prst="straightConnector1">
              <a:avLst/>
            </a:prstGeom>
            <a:ln w="19050">
              <a:solidFill>
                <a:srgbClr val="FF0000">
                  <a:alpha val="50000"/>
                </a:srgbClr>
              </a:solidFill>
              <a:prstDash val="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43" name="图片 42" descr="鼠标在桌子上&#10;&#10;低可信度描述已自动生成">
            <a:extLst>
              <a:ext uri="{FF2B5EF4-FFF2-40B4-BE49-F238E27FC236}">
                <a16:creationId xmlns:a16="http://schemas.microsoft.com/office/drawing/2014/main" id="{EEA02F4A-5B33-280F-E8D1-7479D5EB48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8914" y="2962688"/>
            <a:ext cx="2334389" cy="2334389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id="{8CEA6C78-65F6-32EE-8CB3-0D3097705F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8913" y="535625"/>
            <a:ext cx="2334390" cy="2319032"/>
          </a:xfrm>
          <a:prstGeom prst="rect">
            <a:avLst/>
          </a:prstGeom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BDF0CC4-99E0-4CDA-B8D1-F8BCA7C99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</a:rPr>
              <a:t>9</a:t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82318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liOWM2MzNlZjk4NTNhNjlmZThmZjcxNGE1Y2Q0ZmI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font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0000"/>
        </a:solidFill>
      </a:spPr>
      <a:bodyPr rtlCol="0" anchor="ctr"/>
      <a:lstStyle>
        <a:defPPr algn="ctr">
          <a:defRPr dirty="0">
            <a:solidFill>
              <a:srgbClr val="FF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12772</TotalTime>
  <Words>2226</Words>
  <Application>Microsoft Office PowerPoint</Application>
  <PresentationFormat>宽屏</PresentationFormat>
  <Paragraphs>358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Arial Unicode MS</vt:lpstr>
      <vt:lpstr>等线</vt:lpstr>
      <vt:lpstr>微软雅黑</vt:lpstr>
      <vt:lpstr>Arial</vt:lpstr>
      <vt:lpstr>Cambria Math</vt:lpstr>
      <vt:lpstr>Times New Roman</vt:lpstr>
      <vt:lpstr>Wingdings</vt:lpstr>
      <vt:lpstr>WPS</vt:lpstr>
      <vt:lpstr>Simulation Study of Muon Beam CT and Integration of MuDirac and Geant4 for Muonic X-ray Generation</vt:lpstr>
      <vt:lpstr>Contents</vt:lpstr>
      <vt:lpstr>PowerPoint 演示文稿</vt:lpstr>
      <vt:lpstr>PowerPoint 演示文稿</vt:lpstr>
      <vt:lpstr>Cosmic-ray Muon Imaging Methods</vt:lpstr>
      <vt:lpstr>Muon Beam CT</vt:lpstr>
      <vt:lpstr>Simulation Study of Muon Beam CT</vt:lpstr>
      <vt:lpstr>Projection Value</vt:lpstr>
      <vt:lpstr>PowerPoint 演示文稿</vt:lpstr>
      <vt:lpstr>PowerPoint 演示文稿</vt:lpstr>
      <vt:lpstr>PowerPoint 演示文稿</vt:lpstr>
      <vt:lpstr>PowerPoint 演示文稿</vt:lpstr>
      <vt:lpstr>Muon Selection for CT</vt:lpstr>
      <vt:lpstr>Projection Value Calculation</vt:lpstr>
      <vt:lpstr>Detector and Track Reconstruction</vt:lpstr>
      <vt:lpstr>Design of Degrader</vt:lpstr>
      <vt:lpstr>Design of Collimator</vt:lpstr>
      <vt:lpstr>Simulation Result</vt:lpstr>
      <vt:lpstr>PowerPoint 演示文稿</vt:lpstr>
      <vt:lpstr>Contents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周志浩</dc:creator>
  <cp:lastModifiedBy>志浩 周</cp:lastModifiedBy>
  <cp:revision>382</cp:revision>
  <dcterms:created xsi:type="dcterms:W3CDTF">2019-06-19T02:08:00Z</dcterms:created>
  <dcterms:modified xsi:type="dcterms:W3CDTF">2024-04-20T23:47:31Z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2052-12.1.0.16388</vt:lpwstr>
  </property>
  <property fmtid="{D5CDD505-2E9C-101B-9397-08002B2CF9AE}" pid="3" name="ICV">
    <vt:lpwstr>5F976B3D47254F0C851E0D88F2660556_11</vt:lpwstr>
  </property>
</Properties>
</file>