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5"/>
  </p:notesMasterIdLst>
  <p:handoutMasterIdLst>
    <p:handoutMasterId r:id="rId36"/>
  </p:handoutMasterIdLst>
  <p:sldIdLst>
    <p:sldId id="257" r:id="rId3"/>
    <p:sldId id="608" r:id="rId4"/>
    <p:sldId id="686" r:id="rId5"/>
    <p:sldId id="712" r:id="rId6"/>
    <p:sldId id="713" r:id="rId7"/>
    <p:sldId id="694" r:id="rId8"/>
    <p:sldId id="726" r:id="rId9"/>
    <p:sldId id="738" r:id="rId10"/>
    <p:sldId id="716" r:id="rId11"/>
    <p:sldId id="715" r:id="rId12"/>
    <p:sldId id="728" r:id="rId13"/>
    <p:sldId id="729" r:id="rId14"/>
    <p:sldId id="732" r:id="rId15"/>
    <p:sldId id="744" r:id="rId16"/>
    <p:sldId id="742" r:id="rId17"/>
    <p:sldId id="739" r:id="rId18"/>
    <p:sldId id="718" r:id="rId19"/>
    <p:sldId id="721" r:id="rId20"/>
    <p:sldId id="730" r:id="rId21"/>
    <p:sldId id="731" r:id="rId22"/>
    <p:sldId id="740" r:id="rId23"/>
    <p:sldId id="719" r:id="rId24"/>
    <p:sldId id="722" r:id="rId25"/>
    <p:sldId id="733" r:id="rId26"/>
    <p:sldId id="734" r:id="rId27"/>
    <p:sldId id="735" r:id="rId28"/>
    <p:sldId id="736" r:id="rId29"/>
    <p:sldId id="737" r:id="rId30"/>
    <p:sldId id="741" r:id="rId31"/>
    <p:sldId id="724" r:id="rId32"/>
    <p:sldId id="725" r:id="rId33"/>
    <p:sldId id="642" r:id="rId34"/>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004D9A"/>
    <a:srgbClr val="D9D9D9"/>
    <a:srgbClr val="8FAADC"/>
    <a:srgbClr val="670C5B"/>
    <a:srgbClr val="EBF5E5"/>
    <a:srgbClr val="D1DBF8"/>
    <a:srgbClr val="4472C4"/>
    <a:srgbClr val="8B4823"/>
    <a:srgbClr val="6867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4" autoAdjust="0"/>
    <p:restoredTop sz="95214" autoAdjust="0"/>
  </p:normalViewPr>
  <p:slideViewPr>
    <p:cSldViewPr snapToGrid="0" showGuides="1">
      <p:cViewPr varScale="1">
        <p:scale>
          <a:sx n="85" d="100"/>
          <a:sy n="85" d="100"/>
        </p:scale>
        <p:origin x="701" y="7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ea typeface="微软雅黑" panose="020B0503020204020204" pitchFamily="34"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微软雅黑" panose="020B0503020204020204" pitchFamily="34" charset="-122"/>
              </a:rPr>
              <a:t>2024/4/20</a:t>
            </a:fld>
            <a:endParaRPr lang="zh-CN" altLang="en-US">
              <a:ea typeface="微软雅黑" panose="020B0503020204020204" pitchFamily="34"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ea typeface="微软雅黑" panose="020B0503020204020204" pitchFamily="34"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微软雅黑" panose="020B0503020204020204" pitchFamily="34" charset="-122"/>
              </a:rPr>
              <a:t>‹#›</a:t>
            </a:fld>
            <a:endParaRPr lang="zh-CN" altLang="en-US">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b="0" i="0">
                <a:latin typeface="微软雅黑" panose="020B0503020204020204" pitchFamily="34" charset="-122"/>
                <a:ea typeface="微软雅黑" panose="020B0503020204020204" pitchFamily="34" charset="-122"/>
                <a:cs typeface="DejaVu Sans" panose="020B0603030804020204" charset="0"/>
              </a:defRPr>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b="0" i="0">
                <a:latin typeface="微软雅黑" panose="020B0503020204020204" pitchFamily="34" charset="-122"/>
                <a:ea typeface="微软雅黑" panose="020B0503020204020204" pitchFamily="34" charset="-122"/>
                <a:cs typeface="DejaVu Sans" panose="020B0603030804020204" charset="0"/>
              </a:defRPr>
            </a:lvl1pPr>
          </a:lstStyle>
          <a:p>
            <a:fld id="{D6C8D182-E4C8-4120-9249-FC9774456FFA}" type="datetimeFigureOut">
              <a:rPr lang="zh-CN" altLang="en-US" smtClean="0"/>
              <a:t>2024/4/20</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b="0" i="0">
                <a:latin typeface="微软雅黑" panose="020B0503020204020204" pitchFamily="34" charset="-122"/>
                <a:ea typeface="微软雅黑" panose="020B0503020204020204" pitchFamily="34" charset="-122"/>
                <a:cs typeface="DejaVu Sans" panose="020B0603030804020204" charset="0"/>
              </a:defRPr>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b="0" i="0">
                <a:latin typeface="微软雅黑" panose="020B0503020204020204" pitchFamily="34" charset="-122"/>
                <a:ea typeface="微软雅黑" panose="020B0503020204020204" pitchFamily="34" charset="-122"/>
                <a:cs typeface="DejaVu Sans" panose="020B0603030804020204" charset="0"/>
              </a:defRPr>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1pPr>
    <a:lvl2pPr marL="457200" algn="l" defTabSz="914400" rtl="0" eaLnBrk="1" latinLnBrk="0" hangingPunct="1">
      <a:defRPr sz="12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2pPr>
    <a:lvl3pPr marL="914400" algn="l" defTabSz="914400" rtl="0" eaLnBrk="1" latinLnBrk="0" hangingPunct="1">
      <a:defRPr sz="12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3pPr>
    <a:lvl4pPr marL="1371600" algn="l" defTabSz="914400" rtl="0" eaLnBrk="1" latinLnBrk="0" hangingPunct="1">
      <a:defRPr sz="12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4pPr>
    <a:lvl5pPr marL="1828800" algn="l" defTabSz="914400" rtl="0" eaLnBrk="1" latinLnBrk="0" hangingPunct="1">
      <a:defRPr sz="12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10</a:t>
            </a:fld>
            <a:endParaRPr lang="zh-CN" altLang="en-US"/>
          </a:p>
        </p:txBody>
      </p:sp>
    </p:spTree>
    <p:extLst>
      <p:ext uri="{BB962C8B-B14F-4D97-AF65-F5344CB8AC3E}">
        <p14:creationId xmlns:p14="http://schemas.microsoft.com/office/powerpoint/2010/main" val="344967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2681325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12</a:t>
            </a:fld>
            <a:endParaRPr lang="zh-CN" altLang="en-US"/>
          </a:p>
        </p:txBody>
      </p:sp>
    </p:spTree>
    <p:extLst>
      <p:ext uri="{BB962C8B-B14F-4D97-AF65-F5344CB8AC3E}">
        <p14:creationId xmlns:p14="http://schemas.microsoft.com/office/powerpoint/2010/main" val="3990616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13</a:t>
            </a:fld>
            <a:endParaRPr lang="zh-CN" altLang="en-US"/>
          </a:p>
        </p:txBody>
      </p:sp>
    </p:spTree>
    <p:extLst>
      <p:ext uri="{BB962C8B-B14F-4D97-AF65-F5344CB8AC3E}">
        <p14:creationId xmlns:p14="http://schemas.microsoft.com/office/powerpoint/2010/main" val="646632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1909971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15</a:t>
            </a:fld>
            <a:endParaRPr lang="zh-CN" altLang="en-US"/>
          </a:p>
        </p:txBody>
      </p:sp>
    </p:spTree>
    <p:extLst>
      <p:ext uri="{BB962C8B-B14F-4D97-AF65-F5344CB8AC3E}">
        <p14:creationId xmlns:p14="http://schemas.microsoft.com/office/powerpoint/2010/main" val="1896771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zh-CN" altLang="en-US">
              <a:latin typeface="Arial" panose="020B0604020202020204" pitchFamily="34"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ln>
        </p:spPr>
        <p:txBody>
          <a:bodyPr lIns="90075" tIns="45038" rIns="90075" bIns="45038" anchor="b"/>
          <a:lstStyle/>
          <a:p>
            <a:pPr algn="r" defTabSz="901700" eaLnBrk="0" hangingPunct="0"/>
            <a:fld id="{90DD2889-77EA-41F2-B280-C36A527E7ECE}" type="slidenum">
              <a:rPr lang="de-DE" altLang="de-DE" sz="1200" b="0">
                <a:solidFill>
                  <a:schemeClr val="tx1"/>
                </a:solidFill>
              </a:rPr>
              <a:t>16</a:t>
            </a:fld>
            <a:endParaRPr lang="de-DE" altLang="de-DE" sz="1200" b="0">
              <a:solidFill>
                <a:schemeClr val="tx1"/>
              </a:solidFill>
            </a:endParaRPr>
          </a:p>
        </p:txBody>
      </p:sp>
    </p:spTree>
    <p:extLst>
      <p:ext uri="{BB962C8B-B14F-4D97-AF65-F5344CB8AC3E}">
        <p14:creationId xmlns:p14="http://schemas.microsoft.com/office/powerpoint/2010/main" val="16929814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17</a:t>
            </a:fld>
            <a:endParaRPr lang="zh-CN" altLang="en-US"/>
          </a:p>
        </p:txBody>
      </p:sp>
    </p:spTree>
    <p:extLst>
      <p:ext uri="{BB962C8B-B14F-4D97-AF65-F5344CB8AC3E}">
        <p14:creationId xmlns:p14="http://schemas.microsoft.com/office/powerpoint/2010/main" val="2032428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18</a:t>
            </a:fld>
            <a:endParaRPr lang="zh-CN" altLang="en-US"/>
          </a:p>
        </p:txBody>
      </p:sp>
    </p:spTree>
    <p:extLst>
      <p:ext uri="{BB962C8B-B14F-4D97-AF65-F5344CB8AC3E}">
        <p14:creationId xmlns:p14="http://schemas.microsoft.com/office/powerpoint/2010/main" val="3641271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89010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zh-CN" altLang="en-US">
              <a:latin typeface="Arial" panose="020B0604020202020204" pitchFamily="34"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ln>
        </p:spPr>
        <p:txBody>
          <a:bodyPr lIns="90075" tIns="45038" rIns="90075" bIns="45038" anchor="b"/>
          <a:lstStyle/>
          <a:p>
            <a:pPr algn="r" defTabSz="901700" eaLnBrk="0" hangingPunct="0"/>
            <a:fld id="{90DD2889-77EA-41F2-B280-C36A527E7ECE}" type="slidenum">
              <a:rPr lang="de-DE" altLang="de-DE" sz="1200" b="0">
                <a:solidFill>
                  <a:schemeClr val="tx1"/>
                </a:solidFill>
              </a:rPr>
              <a:t>2</a:t>
            </a:fld>
            <a:endParaRPr lang="de-DE" altLang="de-DE" sz="1200" b="0">
              <a:solidFill>
                <a:schemeClr val="tx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20</a:t>
            </a:fld>
            <a:endParaRPr lang="zh-CN" altLang="en-US"/>
          </a:p>
        </p:txBody>
      </p:sp>
    </p:spTree>
    <p:extLst>
      <p:ext uri="{BB962C8B-B14F-4D97-AF65-F5344CB8AC3E}">
        <p14:creationId xmlns:p14="http://schemas.microsoft.com/office/powerpoint/2010/main" val="4015243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zh-CN" altLang="en-US">
              <a:latin typeface="Arial" panose="020B0604020202020204" pitchFamily="34"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ln>
        </p:spPr>
        <p:txBody>
          <a:bodyPr lIns="90075" tIns="45038" rIns="90075" bIns="45038" anchor="b"/>
          <a:lstStyle/>
          <a:p>
            <a:pPr algn="r" defTabSz="901700" eaLnBrk="0" hangingPunct="0"/>
            <a:fld id="{90DD2889-77EA-41F2-B280-C36A527E7ECE}" type="slidenum">
              <a:rPr lang="de-DE" altLang="de-DE" sz="1200" b="0">
                <a:solidFill>
                  <a:schemeClr val="tx1"/>
                </a:solidFill>
              </a:rPr>
              <a:t>21</a:t>
            </a:fld>
            <a:endParaRPr lang="de-DE" altLang="de-DE" sz="1200" b="0">
              <a:solidFill>
                <a:schemeClr val="tx1"/>
              </a:solidFill>
            </a:endParaRPr>
          </a:p>
        </p:txBody>
      </p:sp>
    </p:spTree>
    <p:extLst>
      <p:ext uri="{BB962C8B-B14F-4D97-AF65-F5344CB8AC3E}">
        <p14:creationId xmlns:p14="http://schemas.microsoft.com/office/powerpoint/2010/main" val="3630098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22</a:t>
            </a:fld>
            <a:endParaRPr lang="zh-CN" altLang="en-US"/>
          </a:p>
        </p:txBody>
      </p:sp>
    </p:spTree>
    <p:extLst>
      <p:ext uri="{BB962C8B-B14F-4D97-AF65-F5344CB8AC3E}">
        <p14:creationId xmlns:p14="http://schemas.microsoft.com/office/powerpoint/2010/main" val="6826950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9563707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9883139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25</a:t>
            </a:fld>
            <a:endParaRPr lang="zh-CN" altLang="en-US"/>
          </a:p>
        </p:txBody>
      </p:sp>
    </p:spTree>
    <p:extLst>
      <p:ext uri="{BB962C8B-B14F-4D97-AF65-F5344CB8AC3E}">
        <p14:creationId xmlns:p14="http://schemas.microsoft.com/office/powerpoint/2010/main" val="508190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26</a:t>
            </a:fld>
            <a:endParaRPr lang="zh-CN" altLang="en-US"/>
          </a:p>
        </p:txBody>
      </p:sp>
    </p:spTree>
    <p:extLst>
      <p:ext uri="{BB962C8B-B14F-4D97-AF65-F5344CB8AC3E}">
        <p14:creationId xmlns:p14="http://schemas.microsoft.com/office/powerpoint/2010/main" val="17933121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27</a:t>
            </a:fld>
            <a:endParaRPr lang="zh-CN" altLang="en-US"/>
          </a:p>
        </p:txBody>
      </p:sp>
    </p:spTree>
    <p:extLst>
      <p:ext uri="{BB962C8B-B14F-4D97-AF65-F5344CB8AC3E}">
        <p14:creationId xmlns:p14="http://schemas.microsoft.com/office/powerpoint/2010/main" val="28893883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28</a:t>
            </a:fld>
            <a:endParaRPr lang="zh-CN" altLang="en-US"/>
          </a:p>
        </p:txBody>
      </p:sp>
    </p:spTree>
    <p:extLst>
      <p:ext uri="{BB962C8B-B14F-4D97-AF65-F5344CB8AC3E}">
        <p14:creationId xmlns:p14="http://schemas.microsoft.com/office/powerpoint/2010/main" val="42242636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zh-CN" altLang="en-US">
              <a:latin typeface="Arial" panose="020B0604020202020204" pitchFamily="34"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ln>
        </p:spPr>
        <p:txBody>
          <a:bodyPr lIns="90075" tIns="45038" rIns="90075" bIns="45038" anchor="b"/>
          <a:lstStyle/>
          <a:p>
            <a:pPr algn="r" defTabSz="901700" eaLnBrk="0" hangingPunct="0"/>
            <a:fld id="{90DD2889-77EA-41F2-B280-C36A527E7ECE}" type="slidenum">
              <a:rPr lang="de-DE" altLang="de-DE" sz="1200" b="0">
                <a:solidFill>
                  <a:schemeClr val="tx1"/>
                </a:solidFill>
              </a:rPr>
              <a:t>29</a:t>
            </a:fld>
            <a:endParaRPr lang="de-DE" altLang="de-DE" sz="1200" b="0">
              <a:solidFill>
                <a:schemeClr val="tx1"/>
              </a:solidFill>
            </a:endParaRPr>
          </a:p>
        </p:txBody>
      </p:sp>
    </p:spTree>
    <p:extLst>
      <p:ext uri="{BB962C8B-B14F-4D97-AF65-F5344CB8AC3E}">
        <p14:creationId xmlns:p14="http://schemas.microsoft.com/office/powerpoint/2010/main" val="884778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26270304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30</a:t>
            </a:fld>
            <a:endParaRPr lang="zh-CN" altLang="en-US"/>
          </a:p>
        </p:txBody>
      </p:sp>
    </p:spTree>
    <p:extLst>
      <p:ext uri="{BB962C8B-B14F-4D97-AF65-F5344CB8AC3E}">
        <p14:creationId xmlns:p14="http://schemas.microsoft.com/office/powerpoint/2010/main" val="16101285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31</a:t>
            </a:fld>
            <a:endParaRPr lang="zh-CN" altLang="en-US"/>
          </a:p>
        </p:txBody>
      </p:sp>
    </p:spTree>
    <p:extLst>
      <p:ext uri="{BB962C8B-B14F-4D97-AF65-F5344CB8AC3E}">
        <p14:creationId xmlns:p14="http://schemas.microsoft.com/office/powerpoint/2010/main" val="37766724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a:ln/>
        </p:spPr>
      </p:sp>
      <p:sp>
        <p:nvSpPr>
          <p:cNvPr id="24579" name="备注占位符 2"/>
          <p:cNvSpPr>
            <a:spLocks noGrp="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zh-CN" altLang="en-US">
              <a:latin typeface="Arial"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headEnd/>
            <a:tailEnd/>
          </a:ln>
        </p:spPr>
        <p:txBody>
          <a:bodyPr lIns="90075" tIns="45038" rIns="90075" bIns="45038" anchor="b"/>
          <a:lstStyle/>
          <a:p>
            <a:pPr marL="0" marR="0" lvl="0" indent="0" algn="r" defTabSz="901700" rtl="0" eaLnBrk="0" fontAlgn="auto" latinLnBrk="0" hangingPunct="0">
              <a:lnSpc>
                <a:spcPct val="100000"/>
              </a:lnSpc>
              <a:spcBef>
                <a:spcPts val="0"/>
              </a:spcBef>
              <a:spcAft>
                <a:spcPts val="0"/>
              </a:spcAft>
              <a:buClrTx/>
              <a:buSzTx/>
              <a:buFontTx/>
              <a:buNone/>
              <a:tabLst/>
              <a:defRPr/>
            </a:pPr>
            <a:fld id="{90DD2889-77EA-41F2-B280-C36A527E7ECE}" type="slidenum">
              <a:rPr kumimoji="0" lang="de-DE" altLang="de-DE" sz="1200" b="0" i="0" u="none" strike="noStrike" kern="1200" cap="none" spc="0" normalizeH="0" baseline="0" noProof="0">
                <a:ln>
                  <a:noFill/>
                </a:ln>
                <a:solidFill>
                  <a:prstClr val="black"/>
                </a:solidFill>
                <a:effectLst/>
                <a:uLnTx/>
                <a:uFillTx/>
                <a:latin typeface="经典宋体简"/>
                <a:ea typeface="+mn-ea"/>
                <a:cs typeface="+mn-cs"/>
              </a:rPr>
              <a:pPr marL="0" marR="0" lvl="0" indent="0" algn="r" defTabSz="901700" rtl="0" eaLnBrk="0" fontAlgn="auto" latinLnBrk="0" hangingPunct="0">
                <a:lnSpc>
                  <a:spcPct val="100000"/>
                </a:lnSpc>
                <a:spcBef>
                  <a:spcPts val="0"/>
                </a:spcBef>
                <a:spcAft>
                  <a:spcPts val="0"/>
                </a:spcAft>
                <a:buClrTx/>
                <a:buSzTx/>
                <a:buFontTx/>
                <a:buNone/>
                <a:tabLst/>
                <a:defRPr/>
              </a:pPr>
              <a:t>32</a:t>
            </a:fld>
            <a:endParaRPr kumimoji="0" lang="de-DE" altLang="de-DE" sz="1200" b="0" i="0" u="none" strike="noStrike" kern="1200" cap="none" spc="0" normalizeH="0" baseline="0" noProof="0">
              <a:ln>
                <a:noFill/>
              </a:ln>
              <a:solidFill>
                <a:prstClr val="black"/>
              </a:solidFill>
              <a:effectLst/>
              <a:uLnTx/>
              <a:uFillTx/>
              <a:latin typeface="经典宋体简"/>
              <a:ea typeface="+mn-ea"/>
              <a:cs typeface="+mn-cs"/>
            </a:endParaRPr>
          </a:p>
        </p:txBody>
      </p:sp>
    </p:spTree>
    <p:extLst>
      <p:ext uri="{BB962C8B-B14F-4D97-AF65-F5344CB8AC3E}">
        <p14:creationId xmlns:p14="http://schemas.microsoft.com/office/powerpoint/2010/main" val="2379149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3215573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422233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6</a:t>
            </a:fld>
            <a:endParaRPr lang="zh-CN" altLang="en-US"/>
          </a:p>
        </p:txBody>
      </p:sp>
    </p:spTree>
    <p:extLst>
      <p:ext uri="{BB962C8B-B14F-4D97-AF65-F5344CB8AC3E}">
        <p14:creationId xmlns:p14="http://schemas.microsoft.com/office/powerpoint/2010/main" val="134187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4269657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p:sp>
      <p:sp>
        <p:nvSpPr>
          <p:cNvPr id="24579" name="备注占位符 2"/>
          <p:cNvSpPr>
            <a:spLocks noGrp="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lang="zh-CN" altLang="en-US">
              <a:latin typeface="Arial" panose="020B0604020202020204" pitchFamily="34" charset="0"/>
            </a:endParaRPr>
          </a:p>
        </p:txBody>
      </p:sp>
      <p:sp>
        <p:nvSpPr>
          <p:cNvPr id="24580" name="灯片编号占位符 3"/>
          <p:cNvSpPr txBox="1">
            <a:spLocks noGrp="1"/>
          </p:cNvSpPr>
          <p:nvPr/>
        </p:nvSpPr>
        <p:spPr bwMode="auto">
          <a:xfrm>
            <a:off x="5434013" y="6937375"/>
            <a:ext cx="4154487" cy="365125"/>
          </a:xfrm>
          <a:prstGeom prst="rect">
            <a:avLst/>
          </a:prstGeom>
          <a:noFill/>
          <a:ln w="9525">
            <a:noFill/>
            <a:miter lim="800000"/>
          </a:ln>
        </p:spPr>
        <p:txBody>
          <a:bodyPr lIns="90075" tIns="45038" rIns="90075" bIns="45038" anchor="b"/>
          <a:lstStyle/>
          <a:p>
            <a:pPr algn="r" defTabSz="901700" eaLnBrk="0" hangingPunct="0"/>
            <a:fld id="{90DD2889-77EA-41F2-B280-C36A527E7ECE}" type="slidenum">
              <a:rPr lang="de-DE" altLang="de-DE" sz="1200" b="0">
                <a:solidFill>
                  <a:schemeClr val="tx1"/>
                </a:solidFill>
              </a:rPr>
              <a:t>8</a:t>
            </a:fld>
            <a:endParaRPr lang="de-DE" altLang="de-DE" sz="1200" b="0">
              <a:solidFill>
                <a:schemeClr val="tx1"/>
              </a:solidFill>
            </a:endParaRPr>
          </a:p>
        </p:txBody>
      </p:sp>
    </p:spTree>
    <p:extLst>
      <p:ext uri="{BB962C8B-B14F-4D97-AF65-F5344CB8AC3E}">
        <p14:creationId xmlns:p14="http://schemas.microsoft.com/office/powerpoint/2010/main" val="4190751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t>9</a:t>
            </a:fld>
            <a:endParaRPr lang="zh-CN" altLang="en-US"/>
          </a:p>
        </p:txBody>
      </p:sp>
    </p:spTree>
    <p:extLst>
      <p:ext uri="{BB962C8B-B14F-4D97-AF65-F5344CB8AC3E}">
        <p14:creationId xmlns:p14="http://schemas.microsoft.com/office/powerpoint/2010/main" val="2599386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a:prstGeom prst="rect">
            <a:avLst/>
          </a:prstGeo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p>
        </p:txBody>
      </p:sp>
      <p:sp>
        <p:nvSpPr>
          <p:cNvPr id="4" name="日期占位符 3"/>
          <p:cNvSpPr>
            <a:spLocks noGrp="1"/>
          </p:cNvSpPr>
          <p:nvPr>
            <p:ph type="dt" sz="half" idx="10"/>
          </p:nvPr>
        </p:nvSpPr>
        <p:spPr/>
        <p:txBody>
          <a:bodyPr/>
          <a:lstStyle/>
          <a:p>
            <a:fld id="{D79E5398-039F-497E-BAC0-C15D52FDF842}"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b="0" i="0">
                <a:solidFill>
                  <a:schemeClr val="tx1">
                    <a:lumMod val="75000"/>
                    <a:lumOff val="25000"/>
                  </a:schemeClr>
                </a:solidFill>
                <a:effectLst/>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A3531726-C001-444D-9AF4-7F7D038A7CF7}" type="datetime1">
              <a:rPr lang="zh-CN" altLang="en-US" smtClean="0"/>
              <a:t>2024/4/20</a:t>
            </a:fld>
            <a:endParaRPr lang="zh-CN" altLang="en-US"/>
          </a:p>
        </p:txBody>
      </p:sp>
      <p:sp>
        <p:nvSpPr>
          <p:cNvPr id="4" name="页脚占位符 3"/>
          <p:cNvSpPr>
            <a:spLocks noGrp="1"/>
          </p:cNvSpPr>
          <p:nvPr>
            <p:ph type="ftr" sz="quarter" idx="11"/>
          </p:nvPr>
        </p:nvSpPr>
        <p:spPr/>
        <p:txBody>
          <a:bodyPr/>
          <a:lstStyle/>
          <a:p>
            <a:r>
              <a:rPr lang="zh-CN" altLang="en-US"/>
              <a:t>三维辐射场仿真模拟</a:t>
            </a:r>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55784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a:prstGeom prst="rect">
            <a:avLst/>
          </a:prstGeo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p>
        </p:txBody>
      </p:sp>
      <p:sp>
        <p:nvSpPr>
          <p:cNvPr id="4" name="日期占位符 3"/>
          <p:cNvSpPr>
            <a:spLocks noGrp="1"/>
          </p:cNvSpPr>
          <p:nvPr>
            <p:ph type="dt" sz="half" idx="10"/>
          </p:nvPr>
        </p:nvSpPr>
        <p:spPr/>
        <p:txBody>
          <a:bodyPr/>
          <a:lstStyle/>
          <a:p>
            <a:fld id="{D79E5398-039F-497E-BAC0-C15D52FDF842}"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b="0" i="0">
                <a:solidFill>
                  <a:schemeClr val="tx1">
                    <a:lumMod val="75000"/>
                    <a:lumOff val="25000"/>
                  </a:schemeClr>
                </a:solidFill>
                <a:effectLst/>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p>
        </p:txBody>
      </p:sp>
    </p:spTree>
    <p:extLst>
      <p:ext uri="{BB962C8B-B14F-4D97-AF65-F5344CB8AC3E}">
        <p14:creationId xmlns:p14="http://schemas.microsoft.com/office/powerpoint/2010/main" val="3294648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47700" y="1143000"/>
            <a:ext cx="10515600" cy="5033963"/>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C75320AA-2BC5-4AA1-9380-86FC57D0AB10}"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13" name="标题占位符 1">
            <a:extLst>
              <a:ext uri="{FF2B5EF4-FFF2-40B4-BE49-F238E27FC236}">
                <a16:creationId xmlns:a16="http://schemas.microsoft.com/office/drawing/2014/main" id="{FF213F32-5B73-487B-A1F4-5D807C1F75EB}"/>
              </a:ext>
            </a:extLst>
          </p:cNvPr>
          <p:cNvSpPr>
            <a:spLocks noGrp="1"/>
          </p:cNvSpPr>
          <p:nvPr>
            <p:ph type="title"/>
          </p:nvPr>
        </p:nvSpPr>
        <p:spPr>
          <a:xfrm>
            <a:off x="838200" y="304401"/>
            <a:ext cx="10515600" cy="645510"/>
          </a:xfrm>
          <a:prstGeom prst="rect">
            <a:avLst/>
          </a:prstGeom>
        </p:spPr>
        <p:txBody>
          <a:bodyPr vert="horz" lIns="91440" tIns="45720" rIns="91440" bIns="45720" rtlCol="0" anchor="ctr">
            <a:normAutofit/>
          </a:bodyPr>
          <a:lstStyle/>
          <a:p>
            <a:r>
              <a:rPr lang="zh-CN" altLang="en-US" dirty="0"/>
              <a:t>单击此处编辑母版标题样式</a:t>
            </a:r>
          </a:p>
        </p:txBody>
      </p:sp>
      <p:cxnSp>
        <p:nvCxnSpPr>
          <p:cNvPr id="14" name="直接连接符 13">
            <a:extLst>
              <a:ext uri="{FF2B5EF4-FFF2-40B4-BE49-F238E27FC236}">
                <a16:creationId xmlns:a16="http://schemas.microsoft.com/office/drawing/2014/main" id="{F8E4DC11-693A-44A7-91E1-9A704F027BD0}"/>
              </a:ext>
            </a:extLst>
          </p:cNvPr>
          <p:cNvCxnSpPr>
            <a:cxnSpLocks/>
          </p:cNvCxnSpPr>
          <p:nvPr userDrawn="1"/>
        </p:nvCxnSpPr>
        <p:spPr>
          <a:xfrm>
            <a:off x="585809" y="949910"/>
            <a:ext cx="11606191" cy="0"/>
          </a:xfrm>
          <a:prstGeom prst="line">
            <a:avLst/>
          </a:prstGeom>
          <a:ln w="19050">
            <a:solidFill>
              <a:srgbClr val="004D9A"/>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E84482A3-A490-4F6D-A3D6-049AB28D1376}"/>
              </a:ext>
            </a:extLst>
          </p:cNvPr>
          <p:cNvGrpSpPr/>
          <p:nvPr userDrawn="1"/>
        </p:nvGrpSpPr>
        <p:grpSpPr>
          <a:xfrm>
            <a:off x="0" y="304401"/>
            <a:ext cx="683394" cy="645509"/>
            <a:chOff x="0" y="365125"/>
            <a:chExt cx="415925" cy="363418"/>
          </a:xfrm>
        </p:grpSpPr>
        <p:sp>
          <p:nvSpPr>
            <p:cNvPr id="16" name="矩形 15">
              <a:extLst>
                <a:ext uri="{FF2B5EF4-FFF2-40B4-BE49-F238E27FC236}">
                  <a16:creationId xmlns:a16="http://schemas.microsoft.com/office/drawing/2014/main" id="{838DB36B-E2E2-4240-B832-08CDCE3D192B}"/>
                </a:ext>
              </a:extLst>
            </p:cNvPr>
            <p:cNvSpPr/>
            <p:nvPr/>
          </p:nvSpPr>
          <p:spPr>
            <a:xfrm>
              <a:off x="0" y="365125"/>
              <a:ext cx="311944" cy="363418"/>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id="{DFAE2EAC-720D-4BD5-96ED-A0D9DD8D948E}"/>
                </a:ext>
              </a:extLst>
            </p:cNvPr>
            <p:cNvSpPr/>
            <p:nvPr/>
          </p:nvSpPr>
          <p:spPr>
            <a:xfrm>
              <a:off x="356533" y="365125"/>
              <a:ext cx="59392" cy="363418"/>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8" name="图片 17">
            <a:extLst>
              <a:ext uri="{FF2B5EF4-FFF2-40B4-BE49-F238E27FC236}">
                <a16:creationId xmlns:a16="http://schemas.microsoft.com/office/drawing/2014/main" id="{BCA2E517-7E38-4C36-B425-B2F8806D9859}"/>
              </a:ext>
            </a:extLst>
          </p:cNvPr>
          <p:cNvPicPr>
            <a:picLocks noChangeAspect="1"/>
          </p:cNvPicPr>
          <p:nvPr userDrawn="1"/>
        </p:nvPicPr>
        <p:blipFill rotWithShape="1">
          <a:blip r:embed="rId2"/>
          <a:srcRect l="18382"/>
          <a:stretch/>
        </p:blipFill>
        <p:spPr>
          <a:xfrm>
            <a:off x="9740900" y="412164"/>
            <a:ext cx="2387600" cy="537746"/>
          </a:xfrm>
          <a:prstGeom prst="rect">
            <a:avLst/>
          </a:prstGeom>
        </p:spPr>
      </p:pic>
    </p:spTree>
    <p:extLst>
      <p:ext uri="{BB962C8B-B14F-4D97-AF65-F5344CB8AC3E}">
        <p14:creationId xmlns:p14="http://schemas.microsoft.com/office/powerpoint/2010/main" val="3688212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a:prstGeom prst="rect">
            <a:avLst/>
          </a:prstGeo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8272C7EB-A2C4-44EF-AF2B-1AAFD4059565}"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606816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a:prstGeom prst="rect">
            <a:avLst/>
          </a:prstGeo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15051DA4-6AB4-444E-A9F1-69E31194D328}" type="datetime1">
              <a:rPr lang="zh-CN" altLang="en-US" smtClean="0"/>
              <a:t>2024/4/20</a:t>
            </a:fld>
            <a:endParaRPr lang="zh-CN" altLang="en-US"/>
          </a:p>
        </p:txBody>
      </p:sp>
      <p:sp>
        <p:nvSpPr>
          <p:cNvPr id="6" name="页脚占位符 5"/>
          <p:cNvSpPr>
            <a:spLocks noGrp="1"/>
          </p:cNvSpPr>
          <p:nvPr>
            <p:ph type="ftr" sz="quarter" idx="11"/>
          </p:nvPr>
        </p:nvSpPr>
        <p:spPr/>
        <p:txBody>
          <a:bodyPr/>
          <a:lstStyle/>
          <a:p>
            <a:r>
              <a:rPr lang="zh-CN" altLang="en-US"/>
              <a:t>三维辐射场仿真模拟</a:t>
            </a:r>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870113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6146F541-9F7F-4ECA-8311-2BEC506EA71B}" type="datetime1">
              <a:rPr lang="zh-CN" altLang="en-US" smtClean="0"/>
              <a:t>2024/4/20</a:t>
            </a:fld>
            <a:endParaRPr lang="zh-CN" altLang="en-US"/>
          </a:p>
        </p:txBody>
      </p:sp>
      <p:sp>
        <p:nvSpPr>
          <p:cNvPr id="8" name="页脚占位符 7"/>
          <p:cNvSpPr>
            <a:spLocks noGrp="1"/>
          </p:cNvSpPr>
          <p:nvPr>
            <p:ph type="ftr" sz="quarter" idx="11"/>
          </p:nvPr>
        </p:nvSpPr>
        <p:spPr/>
        <p:txBody>
          <a:bodyPr/>
          <a:lstStyle/>
          <a:p>
            <a:r>
              <a:rPr lang="zh-CN" altLang="en-US"/>
              <a:t>三维辐射场仿真模拟</a:t>
            </a:r>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516264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a:prstGeom prst="rect">
            <a:avLst/>
          </a:prstGeo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F0008834-1C49-4435-AD5C-DBBE8299CE53}" type="datetime1">
              <a:rPr lang="zh-CN" altLang="en-US" smtClean="0"/>
              <a:t>2024/4/20</a:t>
            </a:fld>
            <a:endParaRPr lang="zh-CN" altLang="en-US"/>
          </a:p>
        </p:txBody>
      </p:sp>
      <p:sp>
        <p:nvSpPr>
          <p:cNvPr id="4" name="页脚占位符 3"/>
          <p:cNvSpPr>
            <a:spLocks noGrp="1"/>
          </p:cNvSpPr>
          <p:nvPr>
            <p:ph type="ftr" sz="quarter" idx="11"/>
          </p:nvPr>
        </p:nvSpPr>
        <p:spPr/>
        <p:txBody>
          <a:bodyPr/>
          <a:lstStyle/>
          <a:p>
            <a:r>
              <a:rPr lang="zh-CN" altLang="en-US"/>
              <a:t>三维辐射场仿真模拟</a:t>
            </a:r>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157502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2BBA36-0C48-4DEA-9E8C-8C029743FB8C}" type="datetime1">
              <a:rPr lang="zh-CN" altLang="en-US" smtClean="0"/>
              <a:t>2024/4/20</a:t>
            </a:fld>
            <a:endParaRPr lang="zh-CN" altLang="en-US"/>
          </a:p>
        </p:txBody>
      </p:sp>
      <p:sp>
        <p:nvSpPr>
          <p:cNvPr id="3" name="页脚占位符 2"/>
          <p:cNvSpPr>
            <a:spLocks noGrp="1"/>
          </p:cNvSpPr>
          <p:nvPr>
            <p:ph type="ftr" sz="quarter" idx="11"/>
          </p:nvPr>
        </p:nvSpPr>
        <p:spPr/>
        <p:txBody>
          <a:bodyPr/>
          <a:lstStyle/>
          <a:p>
            <a:r>
              <a:rPr lang="zh-CN" altLang="en-US"/>
              <a:t>三维辐射场仿真模拟</a:t>
            </a:r>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2308551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a:prstGeom prst="rect">
            <a:avLst/>
          </a:prstGeo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A689D2B4-09D1-466B-A33C-D4130BBBC8BE}" type="datetime1">
              <a:rPr lang="zh-CN" altLang="en-US" smtClean="0"/>
              <a:t>2024/4/20</a:t>
            </a:fld>
            <a:endParaRPr lang="zh-CN" altLang="en-US"/>
          </a:p>
        </p:txBody>
      </p:sp>
      <p:sp>
        <p:nvSpPr>
          <p:cNvPr id="6" name="页脚占位符 5"/>
          <p:cNvSpPr>
            <a:spLocks noGrp="1"/>
          </p:cNvSpPr>
          <p:nvPr>
            <p:ph type="ftr" sz="quarter" idx="11"/>
          </p:nvPr>
        </p:nvSpPr>
        <p:spPr/>
        <p:txBody>
          <a:bodyPr/>
          <a:lstStyle/>
          <a:p>
            <a:r>
              <a:rPr lang="zh-CN" altLang="en-US"/>
              <a:t>三维辐射场仿真模拟</a:t>
            </a:r>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284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47700" y="1143000"/>
            <a:ext cx="10515600" cy="5033963"/>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C75320AA-2BC5-4AA1-9380-86FC57D0AB10}"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13" name="标题占位符 1">
            <a:extLst>
              <a:ext uri="{FF2B5EF4-FFF2-40B4-BE49-F238E27FC236}">
                <a16:creationId xmlns:a16="http://schemas.microsoft.com/office/drawing/2014/main" id="{FF213F32-5B73-487B-A1F4-5D807C1F75EB}"/>
              </a:ext>
            </a:extLst>
          </p:cNvPr>
          <p:cNvSpPr>
            <a:spLocks noGrp="1"/>
          </p:cNvSpPr>
          <p:nvPr>
            <p:ph type="title"/>
          </p:nvPr>
        </p:nvSpPr>
        <p:spPr>
          <a:xfrm>
            <a:off x="838200" y="304401"/>
            <a:ext cx="10515600" cy="645510"/>
          </a:xfrm>
          <a:prstGeom prst="rect">
            <a:avLst/>
          </a:prstGeom>
        </p:spPr>
        <p:txBody>
          <a:bodyPr vert="horz" lIns="91440" tIns="45720" rIns="91440" bIns="45720" rtlCol="0" anchor="ctr">
            <a:normAutofit/>
          </a:bodyPr>
          <a:lstStyle/>
          <a:p>
            <a:r>
              <a:rPr lang="zh-CN" altLang="en-US" dirty="0"/>
              <a:t>单击此处编辑母版标题样式</a:t>
            </a:r>
          </a:p>
        </p:txBody>
      </p:sp>
      <p:cxnSp>
        <p:nvCxnSpPr>
          <p:cNvPr id="14" name="直接连接符 13">
            <a:extLst>
              <a:ext uri="{FF2B5EF4-FFF2-40B4-BE49-F238E27FC236}">
                <a16:creationId xmlns:a16="http://schemas.microsoft.com/office/drawing/2014/main" id="{F8E4DC11-693A-44A7-91E1-9A704F027BD0}"/>
              </a:ext>
            </a:extLst>
          </p:cNvPr>
          <p:cNvCxnSpPr>
            <a:cxnSpLocks/>
          </p:cNvCxnSpPr>
          <p:nvPr userDrawn="1"/>
        </p:nvCxnSpPr>
        <p:spPr>
          <a:xfrm>
            <a:off x="585809" y="949910"/>
            <a:ext cx="11606191" cy="0"/>
          </a:xfrm>
          <a:prstGeom prst="line">
            <a:avLst/>
          </a:prstGeom>
          <a:ln w="19050">
            <a:solidFill>
              <a:srgbClr val="004D9A"/>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E84482A3-A490-4F6D-A3D6-049AB28D1376}"/>
              </a:ext>
            </a:extLst>
          </p:cNvPr>
          <p:cNvGrpSpPr/>
          <p:nvPr userDrawn="1"/>
        </p:nvGrpSpPr>
        <p:grpSpPr>
          <a:xfrm>
            <a:off x="0" y="304401"/>
            <a:ext cx="683394" cy="645509"/>
            <a:chOff x="0" y="365125"/>
            <a:chExt cx="415925" cy="363418"/>
          </a:xfrm>
        </p:grpSpPr>
        <p:sp>
          <p:nvSpPr>
            <p:cNvPr id="16" name="矩形 15">
              <a:extLst>
                <a:ext uri="{FF2B5EF4-FFF2-40B4-BE49-F238E27FC236}">
                  <a16:creationId xmlns:a16="http://schemas.microsoft.com/office/drawing/2014/main" id="{838DB36B-E2E2-4240-B832-08CDCE3D192B}"/>
                </a:ext>
              </a:extLst>
            </p:cNvPr>
            <p:cNvSpPr/>
            <p:nvPr/>
          </p:nvSpPr>
          <p:spPr>
            <a:xfrm>
              <a:off x="0" y="365125"/>
              <a:ext cx="311944" cy="363418"/>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id="{DFAE2EAC-720D-4BD5-96ED-A0D9DD8D948E}"/>
                </a:ext>
              </a:extLst>
            </p:cNvPr>
            <p:cNvSpPr/>
            <p:nvPr/>
          </p:nvSpPr>
          <p:spPr>
            <a:xfrm>
              <a:off x="356533" y="365125"/>
              <a:ext cx="59392" cy="363418"/>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8" name="图片 17">
            <a:extLst>
              <a:ext uri="{FF2B5EF4-FFF2-40B4-BE49-F238E27FC236}">
                <a16:creationId xmlns:a16="http://schemas.microsoft.com/office/drawing/2014/main" id="{BCA2E517-7E38-4C36-B425-B2F8806D9859}"/>
              </a:ext>
            </a:extLst>
          </p:cNvPr>
          <p:cNvPicPr>
            <a:picLocks noChangeAspect="1"/>
          </p:cNvPicPr>
          <p:nvPr userDrawn="1"/>
        </p:nvPicPr>
        <p:blipFill rotWithShape="1">
          <a:blip r:embed="rId2"/>
          <a:srcRect l="18382"/>
          <a:stretch/>
        </p:blipFill>
        <p:spPr>
          <a:xfrm>
            <a:off x="9740900" y="412164"/>
            <a:ext cx="2387600" cy="53774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a:prstGeom prst="rect">
            <a:avLst/>
          </a:prstGeo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48F28BC-7A58-4539-913A-D3110C4E6FE0}"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682839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A3531726-C001-444D-9AF4-7F7D038A7CF7}" type="datetime1">
              <a:rPr lang="zh-CN" altLang="en-US" smtClean="0"/>
              <a:t>2024/4/20</a:t>
            </a:fld>
            <a:endParaRPr lang="zh-CN" altLang="en-US"/>
          </a:p>
        </p:txBody>
      </p:sp>
      <p:sp>
        <p:nvSpPr>
          <p:cNvPr id="4" name="页脚占位符 3"/>
          <p:cNvSpPr>
            <a:spLocks noGrp="1"/>
          </p:cNvSpPr>
          <p:nvPr>
            <p:ph type="ftr" sz="quarter" idx="11"/>
          </p:nvPr>
        </p:nvSpPr>
        <p:spPr/>
        <p:txBody>
          <a:bodyPr/>
          <a:lstStyle/>
          <a:p>
            <a:r>
              <a:rPr lang="zh-CN" altLang="en-US"/>
              <a:t>三维辐射场仿真模拟</a:t>
            </a:r>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7482612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996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a:prstGeom prst="rect">
            <a:avLst/>
          </a:prstGeo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8272C7EB-A2C4-44EF-AF2B-1AAFD4059565}"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a:prstGeom prst="rect">
            <a:avLst/>
          </a:prstGeo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15051DA4-6AB4-444E-A9F1-69E31194D328}" type="datetime1">
              <a:rPr lang="zh-CN" altLang="en-US" smtClean="0"/>
              <a:t>2024/4/20</a:t>
            </a:fld>
            <a:endParaRPr lang="zh-CN" altLang="en-US"/>
          </a:p>
        </p:txBody>
      </p:sp>
      <p:sp>
        <p:nvSpPr>
          <p:cNvPr id="6" name="页脚占位符 5"/>
          <p:cNvSpPr>
            <a:spLocks noGrp="1"/>
          </p:cNvSpPr>
          <p:nvPr>
            <p:ph type="ftr" sz="quarter" idx="11"/>
          </p:nvPr>
        </p:nvSpPr>
        <p:spPr/>
        <p:txBody>
          <a:bodyPr/>
          <a:lstStyle/>
          <a:p>
            <a:r>
              <a:rPr lang="zh-CN" altLang="en-US"/>
              <a:t>三维辐射场仿真模拟</a:t>
            </a:r>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6146F541-9F7F-4ECA-8311-2BEC506EA71B}" type="datetime1">
              <a:rPr lang="zh-CN" altLang="en-US" smtClean="0"/>
              <a:t>2024/4/20</a:t>
            </a:fld>
            <a:endParaRPr lang="zh-CN" altLang="en-US"/>
          </a:p>
        </p:txBody>
      </p:sp>
      <p:sp>
        <p:nvSpPr>
          <p:cNvPr id="8" name="页脚占位符 7"/>
          <p:cNvSpPr>
            <a:spLocks noGrp="1"/>
          </p:cNvSpPr>
          <p:nvPr>
            <p:ph type="ftr" sz="quarter" idx="11"/>
          </p:nvPr>
        </p:nvSpPr>
        <p:spPr/>
        <p:txBody>
          <a:bodyPr/>
          <a:lstStyle/>
          <a:p>
            <a:r>
              <a:rPr lang="zh-CN" altLang="en-US"/>
              <a:t>三维辐射场仿真模拟</a:t>
            </a:r>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a:prstGeom prst="rect">
            <a:avLst/>
          </a:prstGeo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F0008834-1C49-4435-AD5C-DBBE8299CE53}" type="datetime1">
              <a:rPr lang="zh-CN" altLang="en-US" smtClean="0"/>
              <a:t>2024/4/20</a:t>
            </a:fld>
            <a:endParaRPr lang="zh-CN" altLang="en-US"/>
          </a:p>
        </p:txBody>
      </p:sp>
      <p:sp>
        <p:nvSpPr>
          <p:cNvPr id="4" name="页脚占位符 3"/>
          <p:cNvSpPr>
            <a:spLocks noGrp="1"/>
          </p:cNvSpPr>
          <p:nvPr>
            <p:ph type="ftr" sz="quarter" idx="11"/>
          </p:nvPr>
        </p:nvSpPr>
        <p:spPr/>
        <p:txBody>
          <a:bodyPr/>
          <a:lstStyle/>
          <a:p>
            <a:r>
              <a:rPr lang="zh-CN" altLang="en-US"/>
              <a:t>三维辐射场仿真模拟</a:t>
            </a:r>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2BBA36-0C48-4DEA-9E8C-8C029743FB8C}" type="datetime1">
              <a:rPr lang="zh-CN" altLang="en-US" smtClean="0"/>
              <a:t>2024/4/20</a:t>
            </a:fld>
            <a:endParaRPr lang="zh-CN" altLang="en-US"/>
          </a:p>
        </p:txBody>
      </p:sp>
      <p:sp>
        <p:nvSpPr>
          <p:cNvPr id="3" name="页脚占位符 2"/>
          <p:cNvSpPr>
            <a:spLocks noGrp="1"/>
          </p:cNvSpPr>
          <p:nvPr>
            <p:ph type="ftr" sz="quarter" idx="11"/>
          </p:nvPr>
        </p:nvSpPr>
        <p:spPr/>
        <p:txBody>
          <a:bodyPr/>
          <a:lstStyle/>
          <a:p>
            <a:r>
              <a:rPr lang="zh-CN" altLang="en-US"/>
              <a:t>三维辐射场仿真模拟</a:t>
            </a:r>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a:prstGeom prst="rect">
            <a:avLst/>
          </a:prstGeo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A689D2B4-09D1-466B-A33C-D4130BBBC8BE}" type="datetime1">
              <a:rPr lang="zh-CN" altLang="en-US" smtClean="0"/>
              <a:t>2024/4/20</a:t>
            </a:fld>
            <a:endParaRPr lang="zh-CN" altLang="en-US"/>
          </a:p>
        </p:txBody>
      </p:sp>
      <p:sp>
        <p:nvSpPr>
          <p:cNvPr id="6" name="页脚占位符 5"/>
          <p:cNvSpPr>
            <a:spLocks noGrp="1"/>
          </p:cNvSpPr>
          <p:nvPr>
            <p:ph type="ftr" sz="quarter" idx="11"/>
          </p:nvPr>
        </p:nvSpPr>
        <p:spPr/>
        <p:txBody>
          <a:bodyPr/>
          <a:lstStyle/>
          <a:p>
            <a:r>
              <a:rPr lang="zh-CN" altLang="en-US"/>
              <a:t>三维辐射场仿真模拟</a:t>
            </a:r>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a:prstGeom prst="rect">
            <a:avLst/>
          </a:prstGeo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48F28BC-7A58-4539-913A-D3110C4E6FE0}" type="datetime1">
              <a:rPr lang="zh-CN" altLang="en-US" smtClean="0"/>
              <a:t>2024/4/20</a:t>
            </a:fld>
            <a:endParaRPr lang="zh-CN" altLang="en-US"/>
          </a:p>
        </p:txBody>
      </p:sp>
      <p:sp>
        <p:nvSpPr>
          <p:cNvPr id="5" name="页脚占位符 4"/>
          <p:cNvSpPr>
            <a:spLocks noGrp="1"/>
          </p:cNvSpPr>
          <p:nvPr>
            <p:ph type="ftr" sz="quarter" idx="11"/>
          </p:nvPr>
        </p:nvSpPr>
        <p:spPr/>
        <p:txBody>
          <a:bodyPr/>
          <a:lstStyle/>
          <a:p>
            <a:r>
              <a:rPr lang="zh-CN" altLang="en-US"/>
              <a:t>三维辐射场仿真模拟</a:t>
            </a:r>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8200" y="1206503"/>
            <a:ext cx="10515600" cy="497046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0"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fld id="{0B303C0C-5080-477A-A822-50317AA5519C}" type="datetime1">
              <a:rPr lang="zh-CN" altLang="en-US" smtClean="0"/>
              <a:t>2024/4/20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b="0"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r>
              <a:rPr lang="zh-CN" altLang="en-US"/>
              <a:t>三维辐射场仿真模拟</a:t>
            </a: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b="1"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fld id="{49AE70B2-8BF9-45C0-BB95-33D1B9D3A85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71" r:id="rId11"/>
  </p:sldLayoutIdLst>
  <p:hf hdr="0" ftr="0" dt="0"/>
  <p:txStyles>
    <p:titleStyle>
      <a:lvl1pPr algn="l" defTabSz="914400" rtl="0" eaLnBrk="1" latinLnBrk="0" hangingPunct="1">
        <a:lnSpc>
          <a:spcPct val="90000"/>
        </a:lnSpc>
        <a:spcBef>
          <a:spcPct val="0"/>
        </a:spcBef>
        <a:buNone/>
        <a:defRPr sz="3200" b="1" i="0" kern="1200">
          <a:solidFill>
            <a:schemeClr val="tx1">
              <a:lumMod val="75000"/>
              <a:lumOff val="25000"/>
            </a:schemeClr>
          </a:solidFill>
          <a:latin typeface="微软雅黑" panose="020B0503020204020204" pitchFamily="34" charset="-122"/>
          <a:ea typeface="微软雅黑" panose="020B0503020204020204" pitchFamily="34" charset="-122"/>
          <a:cs typeface="DejaVu Sans" panose="020B0603030804020204" charset="0"/>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4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1pPr>
      <a:lvl2pPr marL="685800" indent="-228600" algn="l" defTabSz="914400" rtl="0" eaLnBrk="1" latinLnBrk="0" hangingPunct="1">
        <a:lnSpc>
          <a:spcPct val="90000"/>
        </a:lnSpc>
        <a:spcBef>
          <a:spcPts val="500"/>
        </a:spcBef>
        <a:buFont typeface="Arial" panose="020B0604020202090204" pitchFamily="34" charset="0"/>
        <a:buChar char="•"/>
        <a:defRPr sz="20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2pPr>
      <a:lvl3pPr marL="11430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3pPr>
      <a:lvl4pPr marL="16002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4pPr>
      <a:lvl5pPr marL="20574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8200" y="1206503"/>
            <a:ext cx="10515600" cy="4970460"/>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0"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fld id="{0B303C0C-5080-477A-A822-50317AA5519C}" type="datetime1">
              <a:rPr lang="zh-CN" altLang="en-US" smtClean="0"/>
              <a:t>2024/4/20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b="0"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r>
              <a:rPr lang="zh-CN" altLang="en-US"/>
              <a:t>三维辐射场仿真模拟</a:t>
            </a: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b="1" i="0">
                <a:solidFill>
                  <a:schemeClr val="tx1">
                    <a:tint val="75000"/>
                  </a:schemeClr>
                </a:solidFill>
                <a:latin typeface="微软雅黑" panose="020B0503020204020204" pitchFamily="34" charset="-122"/>
                <a:ea typeface="微软雅黑" panose="020B0503020204020204" pitchFamily="34" charset="-122"/>
                <a:cs typeface="DejaVu Sans" panose="020B0603030804020204" charset="0"/>
              </a:defRPr>
            </a:lvl1pPr>
          </a:lstStyle>
          <a:p>
            <a:fld id="{49AE70B2-8BF9-45C0-BB95-33D1B9D3A854}" type="slidenum">
              <a:rPr lang="zh-CN" altLang="en-US" smtClean="0"/>
              <a:pPr/>
              <a:t>‹#›</a:t>
            </a:fld>
            <a:endParaRPr lang="zh-CN" altLang="en-US"/>
          </a:p>
        </p:txBody>
      </p:sp>
    </p:spTree>
    <p:extLst>
      <p:ext uri="{BB962C8B-B14F-4D97-AF65-F5344CB8AC3E}">
        <p14:creationId xmlns:p14="http://schemas.microsoft.com/office/powerpoint/2010/main" val="160326806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lvl1pPr algn="l" defTabSz="914400" rtl="0" eaLnBrk="1" latinLnBrk="0" hangingPunct="1">
        <a:lnSpc>
          <a:spcPct val="90000"/>
        </a:lnSpc>
        <a:spcBef>
          <a:spcPct val="0"/>
        </a:spcBef>
        <a:buNone/>
        <a:defRPr sz="3200" b="1" i="0" kern="1200">
          <a:solidFill>
            <a:schemeClr val="tx1">
              <a:lumMod val="75000"/>
              <a:lumOff val="25000"/>
            </a:schemeClr>
          </a:solidFill>
          <a:latin typeface="微软雅黑" panose="020B0503020204020204" pitchFamily="34" charset="-122"/>
          <a:ea typeface="微软雅黑" panose="020B0503020204020204" pitchFamily="34" charset="-122"/>
          <a:cs typeface="DejaVu Sans" panose="020B0603030804020204" charset="0"/>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4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1pPr>
      <a:lvl2pPr marL="685800" indent="-228600" algn="l" defTabSz="914400" rtl="0" eaLnBrk="1" latinLnBrk="0" hangingPunct="1">
        <a:lnSpc>
          <a:spcPct val="90000"/>
        </a:lnSpc>
        <a:spcBef>
          <a:spcPts val="500"/>
        </a:spcBef>
        <a:buFont typeface="Arial" panose="020B0604020202090204" pitchFamily="34" charset="0"/>
        <a:buChar char="•"/>
        <a:defRPr sz="20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2pPr>
      <a:lvl3pPr marL="11430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3pPr>
      <a:lvl4pPr marL="16002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4pPr>
      <a:lvl5pPr marL="2057400" indent="-228600" algn="l" defTabSz="914400" rtl="0" eaLnBrk="1" latinLnBrk="0" hangingPunct="1">
        <a:lnSpc>
          <a:spcPct val="90000"/>
        </a:lnSpc>
        <a:spcBef>
          <a:spcPts val="500"/>
        </a:spcBef>
        <a:buFont typeface="Arial" panose="020B0604020202090204" pitchFamily="34" charset="0"/>
        <a:buChar char="•"/>
        <a:defRPr sz="1800" b="0" i="0" kern="1200">
          <a:solidFill>
            <a:schemeClr val="tx1"/>
          </a:solidFill>
          <a:latin typeface="微软雅黑" panose="020B0503020204020204" pitchFamily="34" charset="-122"/>
          <a:ea typeface="微软雅黑" panose="020B0503020204020204" pitchFamily="34" charset="-122"/>
          <a:cs typeface="DejaVu Sans" panose="020B0603030804020204" charset="0"/>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5.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0.jpeg"/><Relationship Id="rId10" Type="http://schemas.openxmlformats.org/officeDocument/2006/relationships/image" Target="../media/image39.png"/><Relationship Id="rId4" Type="http://schemas.openxmlformats.org/officeDocument/2006/relationships/image" Target="../media/image36.png"/><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png"/><Relationship Id="rId7" Type="http://schemas.openxmlformats.org/officeDocument/2006/relationships/image" Target="../media/image57.png"/><Relationship Id="rId12"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46.png"/><Relationship Id="rId5" Type="http://schemas.openxmlformats.org/officeDocument/2006/relationships/image" Target="../media/image51.png"/><Relationship Id="rId10" Type="http://schemas.openxmlformats.org/officeDocument/2006/relationships/image" Target="../media/image45.png"/><Relationship Id="rId4" Type="http://schemas.openxmlformats.org/officeDocument/2006/relationships/image" Target="../media/image50.png"/><Relationship Id="rId9" Type="http://schemas.openxmlformats.org/officeDocument/2006/relationships/image" Target="../media/image44.png"/></Relationships>
</file>

<file path=ppt/slides/_rels/slide13.xml.rels><?xml version="1.0" encoding="UTF-8" standalone="yes"?>
<Relationships xmlns="http://schemas.openxmlformats.org/package/2006/relationships"><Relationship Id="rId8" Type="http://schemas.openxmlformats.org/officeDocument/2006/relationships/image" Target="../media/image50.svg"/><Relationship Id="rId13" Type="http://schemas.openxmlformats.org/officeDocument/2006/relationships/image" Target="../media/image68.png"/><Relationship Id="rId18" Type="http://schemas.openxmlformats.org/officeDocument/2006/relationships/image" Target="../media/image73.png"/><Relationship Id="rId26" Type="http://schemas.openxmlformats.org/officeDocument/2006/relationships/image" Target="../media/image54.png"/><Relationship Id="rId3" Type="http://schemas.openxmlformats.org/officeDocument/2006/relationships/image" Target="../media/image5.png"/><Relationship Id="rId21" Type="http://schemas.openxmlformats.org/officeDocument/2006/relationships/image" Target="../media/image76.png"/><Relationship Id="rId7" Type="http://schemas.openxmlformats.org/officeDocument/2006/relationships/image" Target="../media/image49.png"/><Relationship Id="rId12" Type="http://schemas.openxmlformats.org/officeDocument/2006/relationships/image" Target="../media/image67.png"/><Relationship Id="rId17" Type="http://schemas.openxmlformats.org/officeDocument/2006/relationships/image" Target="../media/image72.png"/><Relationship Id="rId25" Type="http://schemas.openxmlformats.org/officeDocument/2006/relationships/image" Target="../media/image80.png"/><Relationship Id="rId2" Type="http://schemas.openxmlformats.org/officeDocument/2006/relationships/notesSlide" Target="../notesSlides/notesSlide13.xml"/><Relationship Id="rId16" Type="http://schemas.openxmlformats.org/officeDocument/2006/relationships/image" Target="../media/image71.png"/><Relationship Id="rId20"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48.svg"/><Relationship Id="rId11" Type="http://schemas.openxmlformats.org/officeDocument/2006/relationships/image" Target="../media/image66.png"/><Relationship Id="rId5" Type="http://schemas.openxmlformats.org/officeDocument/2006/relationships/image" Target="../media/image47.png"/><Relationship Id="rId15" Type="http://schemas.openxmlformats.org/officeDocument/2006/relationships/image" Target="../media/image70.png"/><Relationship Id="rId23" Type="http://schemas.openxmlformats.org/officeDocument/2006/relationships/image" Target="../media/image53.png"/><Relationship Id="rId10" Type="http://schemas.openxmlformats.org/officeDocument/2006/relationships/image" Target="../media/image65.png"/><Relationship Id="rId19" Type="http://schemas.openxmlformats.org/officeDocument/2006/relationships/image" Target="../media/image74.png"/><Relationship Id="rId4" Type="http://schemas.openxmlformats.org/officeDocument/2006/relationships/image" Target="../media/image59.png"/><Relationship Id="rId9" Type="http://schemas.openxmlformats.org/officeDocument/2006/relationships/image" Target="../media/image64.png"/><Relationship Id="rId14" Type="http://schemas.openxmlformats.org/officeDocument/2006/relationships/image" Target="../media/image69.png"/><Relationship Id="rId22" Type="http://schemas.openxmlformats.org/officeDocument/2006/relationships/image" Target="../media/image77.png"/></Relationships>
</file>

<file path=ppt/slides/_rels/slide14.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3" Type="http://schemas.openxmlformats.org/officeDocument/2006/relationships/image" Target="../media/image55.png"/><Relationship Id="rId7" Type="http://schemas.openxmlformats.org/officeDocument/2006/relationships/image" Target="../media/image63.png"/><Relationship Id="rId12" Type="http://schemas.openxmlformats.org/officeDocument/2006/relationships/image" Target="../media/image8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2.png"/><Relationship Id="rId11" Type="http://schemas.openxmlformats.org/officeDocument/2006/relationships/image" Target="../media/image81.png"/><Relationship Id="rId5" Type="http://schemas.openxmlformats.org/officeDocument/2006/relationships/image" Target="../media/image61.png"/><Relationship Id="rId10" Type="http://schemas.openxmlformats.org/officeDocument/2006/relationships/image" Target="../media/image80.emf"/><Relationship Id="rId4" Type="http://schemas.openxmlformats.org/officeDocument/2006/relationships/image" Target="../media/image60.png"/><Relationship Id="rId9" Type="http://schemas.openxmlformats.org/officeDocument/2006/relationships/image" Target="../media/image79.png"/></Relationships>
</file>

<file path=ppt/slides/_rels/slide1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5.png"/><Relationship Id="rId7" Type="http://schemas.openxmlformats.org/officeDocument/2006/relationships/image" Target="../media/image87.png"/><Relationship Id="rId12" Type="http://schemas.openxmlformats.org/officeDocument/2006/relationships/image" Target="../media/image9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image" Target="../media/image85.png"/><Relationship Id="rId10" Type="http://schemas.openxmlformats.org/officeDocument/2006/relationships/image" Target="../media/image90.png"/><Relationship Id="rId4" Type="http://schemas.openxmlformats.org/officeDocument/2006/relationships/image" Target="../media/image84.png"/><Relationship Id="rId9" Type="http://schemas.openxmlformats.org/officeDocument/2006/relationships/image" Target="../media/image89.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jpeg"/><Relationship Id="rId4" Type="http://schemas.openxmlformats.org/officeDocument/2006/relationships/image" Target="../media/image93.jp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0.sv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slideLayout" Target="../slideLayouts/slideLayout2.xml"/><Relationship Id="rId7" Type="http://schemas.openxmlformats.org/officeDocument/2006/relationships/image" Target="../media/image90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01.png"/><Relationship Id="rId5" Type="http://schemas.openxmlformats.org/officeDocument/2006/relationships/image" Target="../media/image5.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jpeg"/></Relationships>
</file>

<file path=ppt/slides/_rels/slide24.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18.jpeg"/><Relationship Id="rId3" Type="http://schemas.openxmlformats.org/officeDocument/2006/relationships/image" Target="../media/image5.png"/><Relationship Id="rId7" Type="http://schemas.openxmlformats.org/officeDocument/2006/relationships/image" Target="../media/image113.png"/><Relationship Id="rId12" Type="http://schemas.openxmlformats.org/officeDocument/2006/relationships/image" Target="../media/image11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2.png"/><Relationship Id="rId11" Type="http://schemas.openxmlformats.org/officeDocument/2006/relationships/image" Target="../media/image116.jpeg"/><Relationship Id="rId5" Type="http://schemas.openxmlformats.org/officeDocument/2006/relationships/image" Target="../media/image111.png"/><Relationship Id="rId10" Type="http://schemas.openxmlformats.org/officeDocument/2006/relationships/image" Target="../media/image115.jpeg"/><Relationship Id="rId4" Type="http://schemas.openxmlformats.org/officeDocument/2006/relationships/image" Target="../media/image110.png"/><Relationship Id="rId9" Type="http://schemas.openxmlformats.org/officeDocument/2006/relationships/image" Target="../media/image114.jpeg"/><Relationship Id="rId14" Type="http://schemas.openxmlformats.org/officeDocument/2006/relationships/image" Target="../media/image119.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0.sv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121.png"/><Relationship Id="rId4" Type="http://schemas.openxmlformats.org/officeDocument/2006/relationships/image" Target="../media/image120.png"/></Relationships>
</file>

<file path=ppt/slides/_rels/slide27.xml.rels><?xml version="1.0" encoding="UTF-8" standalone="yes"?>
<Relationships xmlns="http://schemas.openxmlformats.org/package/2006/relationships"><Relationship Id="rId8" Type="http://schemas.openxmlformats.org/officeDocument/2006/relationships/image" Target="../media/image126.png"/><Relationship Id="rId13" Type="http://schemas.openxmlformats.org/officeDocument/2006/relationships/image" Target="../media/image129.png"/><Relationship Id="rId18" Type="http://schemas.openxmlformats.org/officeDocument/2006/relationships/image" Target="../media/image133.png"/><Relationship Id="rId26" Type="http://schemas.openxmlformats.org/officeDocument/2006/relationships/image" Target="../media/image1320.png"/><Relationship Id="rId3" Type="http://schemas.openxmlformats.org/officeDocument/2006/relationships/image" Target="../media/image5.png"/><Relationship Id="rId21" Type="http://schemas.openxmlformats.org/officeDocument/2006/relationships/image" Target="../media/image136.png"/><Relationship Id="rId7" Type="http://schemas.openxmlformats.org/officeDocument/2006/relationships/image" Target="../media/image125.png"/><Relationship Id="rId12" Type="http://schemas.openxmlformats.org/officeDocument/2006/relationships/image" Target="../media/image1250.png"/><Relationship Id="rId17" Type="http://schemas.openxmlformats.org/officeDocument/2006/relationships/image" Target="../media/image132.png"/><Relationship Id="rId25" Type="http://schemas.openxmlformats.org/officeDocument/2006/relationships/image" Target="../media/image1310.png"/><Relationship Id="rId2" Type="http://schemas.openxmlformats.org/officeDocument/2006/relationships/notesSlide" Target="../notesSlides/notesSlide27.xml"/><Relationship Id="rId16" Type="http://schemas.openxmlformats.org/officeDocument/2006/relationships/image" Target="../media/image131.png"/><Relationship Id="rId20" Type="http://schemas.openxmlformats.org/officeDocument/2006/relationships/image" Target="../media/image135.png"/><Relationship Id="rId29" Type="http://schemas.openxmlformats.org/officeDocument/2006/relationships/image" Target="../media/image1350.png"/><Relationship Id="rId1" Type="http://schemas.openxmlformats.org/officeDocument/2006/relationships/slideLayout" Target="../slideLayouts/slideLayout2.xml"/><Relationship Id="rId6" Type="http://schemas.openxmlformats.org/officeDocument/2006/relationships/image" Target="../media/image124.png"/><Relationship Id="rId11" Type="http://schemas.openxmlformats.org/officeDocument/2006/relationships/image" Target="../media/image1240.png"/><Relationship Id="rId24" Type="http://schemas.openxmlformats.org/officeDocument/2006/relationships/image" Target="../media/image1300.png"/><Relationship Id="rId5" Type="http://schemas.openxmlformats.org/officeDocument/2006/relationships/image" Target="../media/image123.png"/><Relationship Id="rId15" Type="http://schemas.openxmlformats.org/officeDocument/2006/relationships/image" Target="../media/image130.png"/><Relationship Id="rId23" Type="http://schemas.openxmlformats.org/officeDocument/2006/relationships/image" Target="../media/image1290.png"/><Relationship Id="rId28" Type="http://schemas.openxmlformats.org/officeDocument/2006/relationships/image" Target="../media/image1340.png"/><Relationship Id="rId10" Type="http://schemas.openxmlformats.org/officeDocument/2006/relationships/image" Target="../media/image128.png"/><Relationship Id="rId19" Type="http://schemas.openxmlformats.org/officeDocument/2006/relationships/image" Target="../media/image134.png"/><Relationship Id="rId4" Type="http://schemas.openxmlformats.org/officeDocument/2006/relationships/image" Target="../media/image122.png"/><Relationship Id="rId9" Type="http://schemas.openxmlformats.org/officeDocument/2006/relationships/image" Target="../media/image127.png"/><Relationship Id="rId14" Type="http://schemas.microsoft.com/office/2007/relationships/hdphoto" Target="../media/hdphoto4.wdp"/><Relationship Id="rId22" Type="http://schemas.openxmlformats.org/officeDocument/2006/relationships/image" Target="../media/image137.png"/><Relationship Id="rId27" Type="http://schemas.openxmlformats.org/officeDocument/2006/relationships/image" Target="../media/image1330.png"/><Relationship Id="rId30" Type="http://schemas.openxmlformats.org/officeDocument/2006/relationships/image" Target="../media/image1360.png"/></Relationships>
</file>

<file path=ppt/slides/_rels/slide2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39.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39.wmf"/></Relationships>
</file>

<file path=ppt/slides/_rels/slide32.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2.xml"/><Relationship Id="rId1" Type="http://schemas.openxmlformats.org/officeDocument/2006/relationships/slideLayout" Target="../slideLayouts/slideLayout22.xml"/><Relationship Id="rId5" Type="http://schemas.openxmlformats.org/officeDocument/2006/relationships/image" Target="../media/image142.svg"/><Relationship Id="rId4" Type="http://schemas.openxmlformats.org/officeDocument/2006/relationships/image" Target="../media/image141.png"/></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27.png"/><Relationship Id="rId12"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1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5.png"/><Relationship Id="rId9" Type="http://schemas.openxmlformats.org/officeDocument/2006/relationships/image" Target="../media/image29.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5.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png"/><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361700" y="3264626"/>
            <a:ext cx="11468597" cy="1525640"/>
          </a:xfrm>
        </p:spPr>
        <p:txBody>
          <a:bodyPr anchor="ctr" anchorCtr="1">
            <a:noAutofit/>
          </a:bodyPr>
          <a:lstStyle/>
          <a:p>
            <a:r>
              <a:rPr lang="zh-CN" altLang="en-US" sz="3200" dirty="0">
                <a:solidFill>
                  <a:srgbClr val="004D9A"/>
                </a:solidFill>
                <a:effectLst/>
                <a:latin typeface="Times New Roman" panose="02020603050405020304" pitchFamily="18" charset="0"/>
                <a:cs typeface="Times New Roman" panose="02020603050405020304" pitchFamily="18" charset="0"/>
              </a:rPr>
              <a:t>天然缪子成像技术在文物保护与矿藏勘探中的应用</a:t>
            </a:r>
            <a:br>
              <a:rPr lang="en-US" altLang="zh-CN" sz="2400" dirty="0">
                <a:solidFill>
                  <a:srgbClr val="004D9A"/>
                </a:solidFill>
                <a:effectLst/>
                <a:latin typeface="Times New Roman" panose="02020603050405020304" pitchFamily="18" charset="0"/>
                <a:cs typeface="Times New Roman" panose="02020603050405020304" pitchFamily="18" charset="0"/>
              </a:rPr>
            </a:br>
            <a:r>
              <a:rPr lang="en-US" altLang="zh-CN" sz="2400" dirty="0">
                <a:solidFill>
                  <a:srgbClr val="004D9A"/>
                </a:solidFill>
                <a:effectLst/>
                <a:latin typeface="Times New Roman" panose="02020603050405020304" pitchFamily="18" charset="0"/>
                <a:cs typeface="Times New Roman" panose="02020603050405020304" pitchFamily="18" charset="0"/>
              </a:rPr>
              <a:t>Application of </a:t>
            </a:r>
            <a:r>
              <a:rPr lang="en-US" altLang="zh-CN" sz="2400" dirty="0" err="1">
                <a:solidFill>
                  <a:srgbClr val="004D9A"/>
                </a:solidFill>
                <a:effectLst/>
                <a:latin typeface="Times New Roman" panose="02020603050405020304" pitchFamily="18" charset="0"/>
                <a:cs typeface="Times New Roman" panose="02020603050405020304" pitchFamily="18" charset="0"/>
              </a:rPr>
              <a:t>Muography</a:t>
            </a:r>
            <a:r>
              <a:rPr lang="en-US" altLang="zh-CN" sz="2400" dirty="0">
                <a:solidFill>
                  <a:srgbClr val="004D9A"/>
                </a:solidFill>
                <a:effectLst/>
                <a:latin typeface="Times New Roman" panose="02020603050405020304" pitchFamily="18" charset="0"/>
                <a:cs typeface="Times New Roman" panose="02020603050405020304" pitchFamily="18" charset="0"/>
              </a:rPr>
              <a:t> in Conservation of Cultural Relics and Exploration of Mineral Deposits</a:t>
            </a:r>
            <a:endParaRPr lang="en-US" altLang="zh-CN" sz="2400" b="1" dirty="0">
              <a:solidFill>
                <a:srgbClr val="004D9A"/>
              </a:solidFill>
              <a:effectLst/>
              <a:latin typeface="Times New Roman" panose="02020603050405020304" pitchFamily="18" charset="0"/>
              <a:cs typeface="Times New Roman" panose="02020603050405020304" pitchFamily="18" charset="0"/>
            </a:endParaRPr>
          </a:p>
        </p:txBody>
      </p:sp>
      <p:sp>
        <p:nvSpPr>
          <p:cNvPr id="15" name="矩形 5">
            <a:extLst>
              <a:ext uri="{FF2B5EF4-FFF2-40B4-BE49-F238E27FC236}">
                <a16:creationId xmlns:a16="http://schemas.microsoft.com/office/drawing/2014/main" id="{B41F3462-3949-4C93-92E4-2BEC5F18D52D}"/>
              </a:ext>
            </a:extLst>
          </p:cNvPr>
          <p:cNvSpPr/>
          <p:nvPr/>
        </p:nvSpPr>
        <p:spPr>
          <a:xfrm>
            <a:off x="1" y="-413"/>
            <a:ext cx="12192000" cy="3014110"/>
          </a:xfrm>
          <a:custGeom>
            <a:avLst/>
            <a:gdLst>
              <a:gd name="connsiteX0" fmla="*/ 0 w 9906000"/>
              <a:gd name="connsiteY0" fmla="*/ 0 h 2710543"/>
              <a:gd name="connsiteX1" fmla="*/ 9906000 w 9906000"/>
              <a:gd name="connsiteY1" fmla="*/ 0 h 2710543"/>
              <a:gd name="connsiteX2" fmla="*/ 9906000 w 9906000"/>
              <a:gd name="connsiteY2" fmla="*/ 2710543 h 2710543"/>
              <a:gd name="connsiteX3" fmla="*/ 0 w 9906000"/>
              <a:gd name="connsiteY3" fmla="*/ 2710543 h 2710543"/>
              <a:gd name="connsiteX4" fmla="*/ 0 w 9906000"/>
              <a:gd name="connsiteY4" fmla="*/ 0 h 2710543"/>
              <a:gd name="connsiteX0" fmla="*/ 0 w 9906000"/>
              <a:gd name="connsiteY0" fmla="*/ 0 h 2710543"/>
              <a:gd name="connsiteX1" fmla="*/ 9906000 w 9906000"/>
              <a:gd name="connsiteY1" fmla="*/ 0 h 2710543"/>
              <a:gd name="connsiteX2" fmla="*/ 9906000 w 9906000"/>
              <a:gd name="connsiteY2" fmla="*/ 2710543 h 2710543"/>
              <a:gd name="connsiteX3" fmla="*/ 4953000 w 9906000"/>
              <a:gd name="connsiteY3" fmla="*/ 2710543 h 2710543"/>
              <a:gd name="connsiteX4" fmla="*/ 0 w 9906000"/>
              <a:gd name="connsiteY4" fmla="*/ 2710543 h 2710543"/>
              <a:gd name="connsiteX5" fmla="*/ 0 w 9906000"/>
              <a:gd name="connsiteY5" fmla="*/ 0 h 2710543"/>
              <a:gd name="connsiteX0" fmla="*/ 0 w 9906000"/>
              <a:gd name="connsiteY0" fmla="*/ 0 h 2855685"/>
              <a:gd name="connsiteX1" fmla="*/ 9906000 w 9906000"/>
              <a:gd name="connsiteY1" fmla="*/ 0 h 2855685"/>
              <a:gd name="connsiteX2" fmla="*/ 9906000 w 9906000"/>
              <a:gd name="connsiteY2" fmla="*/ 2710543 h 2855685"/>
              <a:gd name="connsiteX3" fmla="*/ 4953000 w 9906000"/>
              <a:gd name="connsiteY3" fmla="*/ 2710543 h 2855685"/>
              <a:gd name="connsiteX4" fmla="*/ 0 w 9906000"/>
              <a:gd name="connsiteY4" fmla="*/ 2710543 h 2855685"/>
              <a:gd name="connsiteX5" fmla="*/ 0 w 9906000"/>
              <a:gd name="connsiteY5" fmla="*/ 0 h 2855685"/>
              <a:gd name="connsiteX0" fmla="*/ 0 w 9906000"/>
              <a:gd name="connsiteY0" fmla="*/ 0 h 2710543"/>
              <a:gd name="connsiteX1" fmla="*/ 9906000 w 9906000"/>
              <a:gd name="connsiteY1" fmla="*/ 0 h 2710543"/>
              <a:gd name="connsiteX2" fmla="*/ 9906000 w 9906000"/>
              <a:gd name="connsiteY2" fmla="*/ 2710543 h 2710543"/>
              <a:gd name="connsiteX3" fmla="*/ 4953000 w 9906000"/>
              <a:gd name="connsiteY3" fmla="*/ 2710543 h 2710543"/>
              <a:gd name="connsiteX4" fmla="*/ 0 w 9906000"/>
              <a:gd name="connsiteY4" fmla="*/ 2710543 h 2710543"/>
              <a:gd name="connsiteX5" fmla="*/ 0 w 9906000"/>
              <a:gd name="connsiteY5" fmla="*/ 0 h 2710543"/>
              <a:gd name="connsiteX0" fmla="*/ 0 w 9906000"/>
              <a:gd name="connsiteY0" fmla="*/ 0 h 2826657"/>
              <a:gd name="connsiteX1" fmla="*/ 9906000 w 9906000"/>
              <a:gd name="connsiteY1" fmla="*/ 0 h 2826657"/>
              <a:gd name="connsiteX2" fmla="*/ 9906000 w 9906000"/>
              <a:gd name="connsiteY2" fmla="*/ 2710543 h 2826657"/>
              <a:gd name="connsiteX3" fmla="*/ 4953000 w 9906000"/>
              <a:gd name="connsiteY3" fmla="*/ 2710543 h 2826657"/>
              <a:gd name="connsiteX4" fmla="*/ 0 w 9906000"/>
              <a:gd name="connsiteY4" fmla="*/ 2710543 h 2826657"/>
              <a:gd name="connsiteX5" fmla="*/ 0 w 9906000"/>
              <a:gd name="connsiteY5" fmla="*/ 0 h 2826657"/>
              <a:gd name="connsiteX0" fmla="*/ 0 w 9906000"/>
              <a:gd name="connsiteY0" fmla="*/ 0 h 2778275"/>
              <a:gd name="connsiteX1" fmla="*/ 9906000 w 9906000"/>
              <a:gd name="connsiteY1" fmla="*/ 0 h 2778275"/>
              <a:gd name="connsiteX2" fmla="*/ 9906000 w 9906000"/>
              <a:gd name="connsiteY2" fmla="*/ 2710543 h 2778275"/>
              <a:gd name="connsiteX3" fmla="*/ 4953000 w 9906000"/>
              <a:gd name="connsiteY3" fmla="*/ 2710543 h 2778275"/>
              <a:gd name="connsiteX4" fmla="*/ 0 w 9906000"/>
              <a:gd name="connsiteY4" fmla="*/ 2710543 h 2778275"/>
              <a:gd name="connsiteX5" fmla="*/ 0 w 9906000"/>
              <a:gd name="connsiteY5" fmla="*/ 0 h 2778275"/>
              <a:gd name="connsiteX0" fmla="*/ 0 w 9906000"/>
              <a:gd name="connsiteY0" fmla="*/ 0 h 2778275"/>
              <a:gd name="connsiteX1" fmla="*/ 9906000 w 9906000"/>
              <a:gd name="connsiteY1" fmla="*/ 0 h 2778275"/>
              <a:gd name="connsiteX2" fmla="*/ 9906000 w 9906000"/>
              <a:gd name="connsiteY2" fmla="*/ 2710543 h 2778275"/>
              <a:gd name="connsiteX3" fmla="*/ 4953000 w 9906000"/>
              <a:gd name="connsiteY3" fmla="*/ 2710543 h 2778275"/>
              <a:gd name="connsiteX4" fmla="*/ 0 w 9906000"/>
              <a:gd name="connsiteY4" fmla="*/ 2710543 h 2778275"/>
              <a:gd name="connsiteX5" fmla="*/ 0 w 9906000"/>
              <a:gd name="connsiteY5" fmla="*/ 0 h 2778275"/>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820798"/>
              <a:gd name="connsiteX1" fmla="*/ 9906000 w 9906000"/>
              <a:gd name="connsiteY1" fmla="*/ 0 h 2820798"/>
              <a:gd name="connsiteX2" fmla="*/ 9906000 w 9906000"/>
              <a:gd name="connsiteY2" fmla="*/ 2710543 h 2820798"/>
              <a:gd name="connsiteX3" fmla="*/ 4953000 w 9906000"/>
              <a:gd name="connsiteY3" fmla="*/ 2710543 h 2820798"/>
              <a:gd name="connsiteX4" fmla="*/ 0 w 9906000"/>
              <a:gd name="connsiteY4" fmla="*/ 2710543 h 2820798"/>
              <a:gd name="connsiteX5" fmla="*/ 0 w 9906000"/>
              <a:gd name="connsiteY5" fmla="*/ 0 h 2820798"/>
              <a:gd name="connsiteX0" fmla="*/ 0 w 9906000"/>
              <a:gd name="connsiteY0" fmla="*/ 0 h 2742116"/>
              <a:gd name="connsiteX1" fmla="*/ 9906000 w 9906000"/>
              <a:gd name="connsiteY1" fmla="*/ 0 h 2742116"/>
              <a:gd name="connsiteX2" fmla="*/ 9906000 w 9906000"/>
              <a:gd name="connsiteY2" fmla="*/ 2710543 h 2742116"/>
              <a:gd name="connsiteX3" fmla="*/ 4953000 w 9906000"/>
              <a:gd name="connsiteY3" fmla="*/ 2710543 h 2742116"/>
              <a:gd name="connsiteX4" fmla="*/ 0 w 9906000"/>
              <a:gd name="connsiteY4" fmla="*/ 2710543 h 2742116"/>
              <a:gd name="connsiteX5" fmla="*/ 0 w 9906000"/>
              <a:gd name="connsiteY5" fmla="*/ 0 h 2742116"/>
              <a:gd name="connsiteX0" fmla="*/ 0 w 9906000"/>
              <a:gd name="connsiteY0" fmla="*/ 0 h 2939499"/>
              <a:gd name="connsiteX1" fmla="*/ 9906000 w 9906000"/>
              <a:gd name="connsiteY1" fmla="*/ 0 h 2939499"/>
              <a:gd name="connsiteX2" fmla="*/ 9906000 w 9906000"/>
              <a:gd name="connsiteY2" fmla="*/ 2710543 h 2939499"/>
              <a:gd name="connsiteX3" fmla="*/ 4953000 w 9906000"/>
              <a:gd name="connsiteY3" fmla="*/ 2710543 h 2939499"/>
              <a:gd name="connsiteX4" fmla="*/ 0 w 9906000"/>
              <a:gd name="connsiteY4" fmla="*/ 2710543 h 2939499"/>
              <a:gd name="connsiteX5" fmla="*/ 0 w 9906000"/>
              <a:gd name="connsiteY5" fmla="*/ 0 h 2939499"/>
              <a:gd name="connsiteX0" fmla="*/ 0 w 9906000"/>
              <a:gd name="connsiteY0" fmla="*/ 0 h 3049360"/>
              <a:gd name="connsiteX1" fmla="*/ 9906000 w 9906000"/>
              <a:gd name="connsiteY1" fmla="*/ 0 h 3049360"/>
              <a:gd name="connsiteX2" fmla="*/ 9906000 w 9906000"/>
              <a:gd name="connsiteY2" fmla="*/ 2710543 h 3049360"/>
              <a:gd name="connsiteX3" fmla="*/ 0 w 9906000"/>
              <a:gd name="connsiteY3" fmla="*/ 2710543 h 3049360"/>
              <a:gd name="connsiteX4" fmla="*/ 0 w 9906000"/>
              <a:gd name="connsiteY4" fmla="*/ 0 h 3049360"/>
              <a:gd name="connsiteX0" fmla="*/ 0 w 9906000"/>
              <a:gd name="connsiteY0" fmla="*/ 0 h 2868378"/>
              <a:gd name="connsiteX1" fmla="*/ 9906000 w 9906000"/>
              <a:gd name="connsiteY1" fmla="*/ 0 h 2868378"/>
              <a:gd name="connsiteX2" fmla="*/ 9906000 w 9906000"/>
              <a:gd name="connsiteY2" fmla="*/ 2710543 h 2868378"/>
              <a:gd name="connsiteX3" fmla="*/ 0 w 9906000"/>
              <a:gd name="connsiteY3" fmla="*/ 2710543 h 2868378"/>
              <a:gd name="connsiteX4" fmla="*/ 0 w 9906000"/>
              <a:gd name="connsiteY4" fmla="*/ 0 h 2868378"/>
              <a:gd name="connsiteX0" fmla="*/ 0 w 9906000"/>
              <a:gd name="connsiteY0" fmla="*/ 0 h 2724406"/>
              <a:gd name="connsiteX1" fmla="*/ 9906000 w 9906000"/>
              <a:gd name="connsiteY1" fmla="*/ 0 h 2724406"/>
              <a:gd name="connsiteX2" fmla="*/ 9906000 w 9906000"/>
              <a:gd name="connsiteY2" fmla="*/ 2710543 h 2724406"/>
              <a:gd name="connsiteX3" fmla="*/ 0 w 9906000"/>
              <a:gd name="connsiteY3" fmla="*/ 2710543 h 2724406"/>
              <a:gd name="connsiteX4" fmla="*/ 0 w 9906000"/>
              <a:gd name="connsiteY4" fmla="*/ 0 h 2724406"/>
              <a:gd name="connsiteX0" fmla="*/ 0 w 9906000"/>
              <a:gd name="connsiteY0" fmla="*/ 0 h 2786758"/>
              <a:gd name="connsiteX1" fmla="*/ 9906000 w 9906000"/>
              <a:gd name="connsiteY1" fmla="*/ 0 h 2786758"/>
              <a:gd name="connsiteX2" fmla="*/ 9906000 w 9906000"/>
              <a:gd name="connsiteY2" fmla="*/ 2710543 h 2786758"/>
              <a:gd name="connsiteX3" fmla="*/ 0 w 9906000"/>
              <a:gd name="connsiteY3" fmla="*/ 2710543 h 2786758"/>
              <a:gd name="connsiteX4" fmla="*/ 0 w 9906000"/>
              <a:gd name="connsiteY4" fmla="*/ 0 h 2786758"/>
              <a:gd name="connsiteX0" fmla="*/ 0 w 9906000"/>
              <a:gd name="connsiteY0" fmla="*/ 0 h 2808883"/>
              <a:gd name="connsiteX1" fmla="*/ 9906000 w 9906000"/>
              <a:gd name="connsiteY1" fmla="*/ 0 h 2808883"/>
              <a:gd name="connsiteX2" fmla="*/ 9906000 w 9906000"/>
              <a:gd name="connsiteY2" fmla="*/ 2710543 h 2808883"/>
              <a:gd name="connsiteX3" fmla="*/ 0 w 9906000"/>
              <a:gd name="connsiteY3" fmla="*/ 2710543 h 2808883"/>
              <a:gd name="connsiteX4" fmla="*/ 0 w 9906000"/>
              <a:gd name="connsiteY4" fmla="*/ 0 h 2808883"/>
              <a:gd name="connsiteX0" fmla="*/ 0 w 9906000"/>
              <a:gd name="connsiteY0" fmla="*/ 0 h 2808883"/>
              <a:gd name="connsiteX1" fmla="*/ 9906000 w 9906000"/>
              <a:gd name="connsiteY1" fmla="*/ 0 h 2808883"/>
              <a:gd name="connsiteX2" fmla="*/ 9906000 w 9906000"/>
              <a:gd name="connsiteY2" fmla="*/ 2710543 h 2808883"/>
              <a:gd name="connsiteX3" fmla="*/ 0 w 9906000"/>
              <a:gd name="connsiteY3" fmla="*/ 2710543 h 2808883"/>
              <a:gd name="connsiteX4" fmla="*/ 0 w 9906000"/>
              <a:gd name="connsiteY4" fmla="*/ 0 h 2808883"/>
              <a:gd name="connsiteX0" fmla="*/ 0 w 9906000"/>
              <a:gd name="connsiteY0" fmla="*/ 0 h 2808883"/>
              <a:gd name="connsiteX1" fmla="*/ 9906000 w 9906000"/>
              <a:gd name="connsiteY1" fmla="*/ 0 h 2808883"/>
              <a:gd name="connsiteX2" fmla="*/ 9906000 w 9906000"/>
              <a:gd name="connsiteY2" fmla="*/ 2710543 h 2808883"/>
              <a:gd name="connsiteX3" fmla="*/ 0 w 9906000"/>
              <a:gd name="connsiteY3" fmla="*/ 2710543 h 2808883"/>
              <a:gd name="connsiteX4" fmla="*/ 0 w 9906000"/>
              <a:gd name="connsiteY4" fmla="*/ 0 h 2808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0" h="2808883">
                <a:moveTo>
                  <a:pt x="0" y="0"/>
                </a:moveTo>
                <a:lnTo>
                  <a:pt x="9906000" y="0"/>
                </a:lnTo>
                <a:lnTo>
                  <a:pt x="9906000" y="2710543"/>
                </a:lnTo>
                <a:cubicBezTo>
                  <a:pt x="8276771" y="2476500"/>
                  <a:pt x="1781629" y="3020785"/>
                  <a:pt x="0" y="2710543"/>
                </a:cubicBezTo>
                <a:cubicBezTo>
                  <a:pt x="21771" y="1850572"/>
                  <a:pt x="0" y="903514"/>
                  <a:pt x="0" y="0"/>
                </a:cubicBezTo>
                <a:close/>
              </a:path>
            </a:pathLst>
          </a:cu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Verdana"/>
              <a:ea typeface="微软雅黑"/>
              <a:cs typeface="+mn-cs"/>
            </a:endParaRPr>
          </a:p>
        </p:txBody>
      </p:sp>
      <p:pic>
        <p:nvPicPr>
          <p:cNvPr id="16" name="图片 15">
            <a:extLst>
              <a:ext uri="{FF2B5EF4-FFF2-40B4-BE49-F238E27FC236}">
                <a16:creationId xmlns:a16="http://schemas.microsoft.com/office/drawing/2014/main" id="{33BAADA3-3467-4B69-A059-58E698F14C28}"/>
              </a:ext>
            </a:extLst>
          </p:cNvPr>
          <p:cNvPicPr>
            <a:picLocks noChangeAspect="1"/>
          </p:cNvPicPr>
          <p:nvPr/>
        </p:nvPicPr>
        <p:blipFill rotWithShape="1">
          <a:blip r:embed="rId3">
            <a:lum bright="20000" contrast="-40000"/>
          </a:blip>
          <a:srcRect t="4223" b="68031"/>
          <a:stretch/>
        </p:blipFill>
        <p:spPr>
          <a:xfrm>
            <a:off x="-1" y="-24446"/>
            <a:ext cx="12192000" cy="2926515"/>
          </a:xfrm>
          <a:custGeom>
            <a:avLst/>
            <a:gdLst>
              <a:gd name="connsiteX0" fmla="*/ 0 w 9906000"/>
              <a:gd name="connsiteY0" fmla="*/ 0 h 2577574"/>
              <a:gd name="connsiteX1" fmla="*/ 9906000 w 9906000"/>
              <a:gd name="connsiteY1" fmla="*/ 0 h 2577574"/>
              <a:gd name="connsiteX2" fmla="*/ 9906000 w 9906000"/>
              <a:gd name="connsiteY2" fmla="*/ 2487332 h 2577574"/>
              <a:gd name="connsiteX3" fmla="*/ 0 w 9906000"/>
              <a:gd name="connsiteY3" fmla="*/ 2487332 h 2577574"/>
              <a:gd name="connsiteX4" fmla="*/ 0 w 9906000"/>
              <a:gd name="connsiteY4" fmla="*/ 0 h 257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0" h="2577574">
                <a:moveTo>
                  <a:pt x="0" y="0"/>
                </a:moveTo>
                <a:lnTo>
                  <a:pt x="9906000" y="0"/>
                </a:lnTo>
                <a:lnTo>
                  <a:pt x="9906000" y="2487332"/>
                </a:lnTo>
                <a:cubicBezTo>
                  <a:pt x="8276771" y="2272563"/>
                  <a:pt x="1781629" y="2772026"/>
                  <a:pt x="0" y="2487332"/>
                </a:cubicBezTo>
                <a:cubicBezTo>
                  <a:pt x="21771" y="1698179"/>
                  <a:pt x="0" y="829111"/>
                  <a:pt x="0" y="0"/>
                </a:cubicBezTo>
                <a:close/>
              </a:path>
            </a:pathLst>
          </a:custGeom>
        </p:spPr>
      </p:pic>
      <p:pic>
        <p:nvPicPr>
          <p:cNvPr id="17" name="图片 16" descr="图片包含 游戏机, 标志, 街道&#10;&#10;描述已自动生成">
            <a:extLst>
              <a:ext uri="{FF2B5EF4-FFF2-40B4-BE49-F238E27FC236}">
                <a16:creationId xmlns:a16="http://schemas.microsoft.com/office/drawing/2014/main" id="{392898B3-CEF0-49B0-AF98-1FB96A1F5F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78" y="250516"/>
            <a:ext cx="769927" cy="796618"/>
          </a:xfrm>
          <a:prstGeom prst="rect">
            <a:avLst/>
          </a:prstGeom>
        </p:spPr>
      </p:pic>
      <p:pic>
        <p:nvPicPr>
          <p:cNvPr id="18" name="图片 17">
            <a:extLst>
              <a:ext uri="{FF2B5EF4-FFF2-40B4-BE49-F238E27FC236}">
                <a16:creationId xmlns:a16="http://schemas.microsoft.com/office/drawing/2014/main" id="{24120F05-E1C3-483D-8A94-2F4C3C690719}"/>
              </a:ext>
            </a:extLst>
          </p:cNvPr>
          <p:cNvPicPr>
            <a:picLocks noChangeAspect="1"/>
          </p:cNvPicPr>
          <p:nvPr/>
        </p:nvPicPr>
        <p:blipFill rotWithShape="1">
          <a:blip r:embed="rId5"/>
          <a:srcRect l="18382"/>
          <a:stretch/>
        </p:blipFill>
        <p:spPr>
          <a:xfrm>
            <a:off x="1281205" y="215382"/>
            <a:ext cx="3720001" cy="866882"/>
          </a:xfrm>
          <a:prstGeom prst="rect">
            <a:avLst/>
          </a:prstGeom>
        </p:spPr>
      </p:pic>
      <p:sp>
        <p:nvSpPr>
          <p:cNvPr id="5" name="矩形 4">
            <a:extLst>
              <a:ext uri="{FF2B5EF4-FFF2-40B4-BE49-F238E27FC236}">
                <a16:creationId xmlns:a16="http://schemas.microsoft.com/office/drawing/2014/main" id="{8B137D0D-7B21-4BB9-9526-9EB955B9B10A}"/>
              </a:ext>
            </a:extLst>
          </p:cNvPr>
          <p:cNvSpPr/>
          <p:nvPr/>
        </p:nvSpPr>
        <p:spPr>
          <a:xfrm>
            <a:off x="0" y="6756399"/>
            <a:ext cx="12192000" cy="101601"/>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Verdana"/>
              <a:ea typeface="微软雅黑"/>
              <a:cs typeface="+mn-cs"/>
            </a:endParaRPr>
          </a:p>
        </p:txBody>
      </p:sp>
      <p:sp>
        <p:nvSpPr>
          <p:cNvPr id="19" name="文本框 18">
            <a:extLst>
              <a:ext uri="{FF2B5EF4-FFF2-40B4-BE49-F238E27FC236}">
                <a16:creationId xmlns:a16="http://schemas.microsoft.com/office/drawing/2014/main" id="{EDEC540B-EE39-4A12-8ECF-C8A1B30801DE}"/>
              </a:ext>
            </a:extLst>
          </p:cNvPr>
          <p:cNvSpPr txBox="1"/>
          <p:nvPr/>
        </p:nvSpPr>
        <p:spPr>
          <a:xfrm>
            <a:off x="10194324" y="6387067"/>
            <a:ext cx="19291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April 21, 2024</a:t>
            </a:r>
            <a:endParaRPr kumimoji="0" lang="zh-CN"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sp>
        <p:nvSpPr>
          <p:cNvPr id="4" name="文本框 3">
            <a:extLst>
              <a:ext uri="{FF2B5EF4-FFF2-40B4-BE49-F238E27FC236}">
                <a16:creationId xmlns:a16="http://schemas.microsoft.com/office/drawing/2014/main" id="{6A5F2548-98B5-4A1C-A8FE-9379790B56BD}"/>
              </a:ext>
            </a:extLst>
          </p:cNvPr>
          <p:cNvSpPr txBox="1"/>
          <p:nvPr/>
        </p:nvSpPr>
        <p:spPr>
          <a:xfrm>
            <a:off x="5047735" y="5014720"/>
            <a:ext cx="1841157" cy="369332"/>
          </a:xfrm>
          <a:prstGeom prst="rect">
            <a:avLst/>
          </a:prstGeom>
          <a:noFill/>
        </p:spPr>
        <p:txBody>
          <a:bodyPr wrap="square" rtlCol="0">
            <a:spAutoFit/>
          </a:bodyPr>
          <a:lstStyle/>
          <a:p>
            <a:pPr algn="ctr"/>
            <a:r>
              <a:rPr lang="en-US" altLang="zh-CN" b="1">
                <a:latin typeface="Times New Roman" panose="02020603050405020304" pitchFamily="18" charset="0"/>
                <a:cs typeface="Times New Roman" panose="02020603050405020304" pitchFamily="18" charset="0"/>
              </a:rPr>
              <a:t>Kaiqiang Yao</a:t>
            </a:r>
            <a:endParaRPr lang="zh-CN" altLang="en-US" b="1">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E8625721-4F0F-40A2-91F7-305D0413272F}"/>
              </a:ext>
            </a:extLst>
          </p:cNvPr>
          <p:cNvSpPr txBox="1"/>
          <p:nvPr/>
        </p:nvSpPr>
        <p:spPr>
          <a:xfrm>
            <a:off x="2115482" y="5568718"/>
            <a:ext cx="7961032" cy="923330"/>
          </a:xfrm>
          <a:prstGeom prst="rect">
            <a:avLst/>
          </a:prstGeom>
          <a:noFill/>
        </p:spPr>
        <p:txBody>
          <a:bodyPr wrap="square" rtlCol="0">
            <a:spAutoFit/>
          </a:bodyPr>
          <a:lstStyle/>
          <a:p>
            <a:pPr algn="ctr"/>
            <a:r>
              <a:rPr lang="en-US" altLang="zh-CN">
                <a:latin typeface="Times New Roman" panose="02020603050405020304" pitchFamily="18" charset="0"/>
                <a:cs typeface="Times New Roman" panose="02020603050405020304" pitchFamily="18" charset="0"/>
              </a:rPr>
              <a:t>School of Nuclear Science and Technology, Lanzhou University</a:t>
            </a:r>
          </a:p>
          <a:p>
            <a:pPr algn="ctr"/>
            <a:r>
              <a:rPr lang="en-US" altLang="zh-CN">
                <a:latin typeface="Times New Roman" panose="02020603050405020304" pitchFamily="18" charset="0"/>
                <a:cs typeface="Times New Roman" panose="02020603050405020304" pitchFamily="18" charset="0"/>
              </a:rPr>
              <a:t>Frontier Science Center for Rare Isotopes, Lanzhou University</a:t>
            </a:r>
          </a:p>
          <a:p>
            <a:pPr algn="ctr"/>
            <a:r>
              <a:rPr lang="en-US" altLang="zh-CN">
                <a:latin typeface="Times New Roman" panose="02020603050405020304" pitchFamily="18" charset="0"/>
                <a:cs typeface="Times New Roman" panose="02020603050405020304" pitchFamily="18" charset="0"/>
              </a:rPr>
              <a:t>VMI China/Global </a:t>
            </a:r>
            <a:endParaRPr lang="zh-CN"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2.2 Plastic Scintillator Detector</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10</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1221227" y="530344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24" name="图片 23">
            <a:extLst>
              <a:ext uri="{FF2B5EF4-FFF2-40B4-BE49-F238E27FC236}">
                <a16:creationId xmlns:a16="http://schemas.microsoft.com/office/drawing/2014/main" id="{FD51757E-8836-42BE-A47B-6B632BB28044}"/>
              </a:ext>
            </a:extLst>
          </p:cNvPr>
          <p:cNvPicPr>
            <a:picLocks noChangeAspect="1"/>
          </p:cNvPicPr>
          <p:nvPr/>
        </p:nvPicPr>
        <p:blipFill>
          <a:blip r:embed="rId4"/>
          <a:stretch>
            <a:fillRect/>
          </a:stretch>
        </p:blipFill>
        <p:spPr>
          <a:xfrm>
            <a:off x="1412638" y="1550142"/>
            <a:ext cx="4202405" cy="1188838"/>
          </a:xfrm>
          <a:prstGeom prst="rect">
            <a:avLst/>
          </a:prstGeom>
        </p:spPr>
      </p:pic>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00697782-5722-44F5-AEEB-BB294200561B}"/>
                  </a:ext>
                </a:extLst>
              </p:cNvPr>
              <p:cNvSpPr txBox="1"/>
              <p:nvPr/>
            </p:nvSpPr>
            <p:spPr>
              <a:xfrm>
                <a:off x="1525838" y="3022993"/>
                <a:ext cx="1566860" cy="457946"/>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zh-CN" altLang="en-US" sz="1200" smtClean="0">
                          <a:latin typeface="Cambria Math" panose="02040503050406030204" pitchFamily="18" charset="0"/>
                        </a:rPr>
                        <m:t>x</m:t>
                      </m:r>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𝑥</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𝑥</m:t>
                              </m:r>
                            </m:e>
                            <m:sub>
                              <m:r>
                                <a:rPr lang="zh-CN" altLang="en-US" sz="1200" i="0">
                                  <a:latin typeface="Cambria Math" panose="02040503050406030204" pitchFamily="18" charset="0"/>
                                </a:rPr>
                                <m:t>2</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2</m:t>
                              </m:r>
                            </m:sub>
                          </m:sSub>
                        </m:num>
                        <m:den>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2</m:t>
                              </m:r>
                            </m:sub>
                          </m:sSub>
                        </m:den>
                      </m:f>
                    </m:oMath>
                  </m:oMathPara>
                </a14:m>
                <a:endParaRPr lang="zh-CN" altLang="en-US" sz="1100" dirty="0">
                  <a:latin typeface="+mn-ea"/>
                </a:endParaRPr>
              </a:p>
            </p:txBody>
          </p:sp>
        </mc:Choice>
        <mc:Fallback xmlns="">
          <p:sp>
            <p:nvSpPr>
              <p:cNvPr id="26" name="文本框 25">
                <a:extLst>
                  <a:ext uri="{FF2B5EF4-FFF2-40B4-BE49-F238E27FC236}">
                    <a16:creationId xmlns:a16="http://schemas.microsoft.com/office/drawing/2014/main" id="{00697782-5722-44F5-AEEB-BB294200561B}"/>
                  </a:ext>
                </a:extLst>
              </p:cNvPr>
              <p:cNvSpPr txBox="1">
                <a:spLocks noRot="1" noChangeAspect="1" noMove="1" noResize="1" noEditPoints="1" noAdjustHandles="1" noChangeArrowheads="1" noChangeShapeType="1" noTextEdit="1"/>
              </p:cNvSpPr>
              <p:nvPr/>
            </p:nvSpPr>
            <p:spPr>
              <a:xfrm>
                <a:off x="1525838" y="3022993"/>
                <a:ext cx="1566860" cy="457946"/>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E13F629B-4CB8-4E03-AB62-80FD81F2C661}"/>
                  </a:ext>
                </a:extLst>
              </p:cNvPr>
              <p:cNvSpPr txBox="1"/>
              <p:nvPr/>
            </p:nvSpPr>
            <p:spPr>
              <a:xfrm>
                <a:off x="3822472" y="3022993"/>
                <a:ext cx="1566860" cy="457946"/>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zh-CN" altLang="en-US" sz="1200" smtClean="0">
                          <a:latin typeface="Cambria Math" panose="02040503050406030204" pitchFamily="18" charset="0"/>
                        </a:rPr>
                        <m:t>z</m:t>
                      </m:r>
                      <m:r>
                        <a:rPr lang="zh-CN" altLang="en-US" sz="1200" i="0">
                          <a:latin typeface="Cambria Math" panose="02040503050406030204" pitchFamily="18" charset="0"/>
                        </a:rPr>
                        <m:t>=</m:t>
                      </m:r>
                      <m:f>
                        <m:fPr>
                          <m:ctrlPr>
                            <a:rPr lang="zh-CN" altLang="en-US" sz="1200" i="1">
                              <a:solidFill>
                                <a:srgbClr val="836967"/>
                              </a:solidFill>
                              <a:latin typeface="Cambria Math" panose="02040503050406030204" pitchFamily="18" charset="0"/>
                            </a:rPr>
                          </m:ctrlPr>
                        </m:fPr>
                        <m:num>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𝑧</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𝑧</m:t>
                              </m:r>
                            </m:e>
                            <m:sub>
                              <m:r>
                                <a:rPr lang="zh-CN" altLang="en-US" sz="1200" i="0">
                                  <a:latin typeface="Cambria Math" panose="02040503050406030204" pitchFamily="18" charset="0"/>
                                </a:rPr>
                                <m:t>2</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2</m:t>
                              </m:r>
                            </m:sub>
                          </m:sSub>
                        </m:num>
                        <m:den>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1</m:t>
                              </m:r>
                            </m:sub>
                          </m:sSub>
                          <m:r>
                            <a:rPr lang="zh-CN" altLang="en-US" sz="1200" i="0">
                              <a:latin typeface="Cambria Math" panose="02040503050406030204" pitchFamily="18" charset="0"/>
                            </a:rPr>
                            <m:t>+</m:t>
                          </m:r>
                          <m:sSub>
                            <m:sSubPr>
                              <m:ctrlPr>
                                <a:rPr lang="zh-CN" altLang="en-US" sz="1200" i="1">
                                  <a:solidFill>
                                    <a:srgbClr val="836967"/>
                                  </a:solidFill>
                                  <a:latin typeface="Cambria Math" panose="02040503050406030204" pitchFamily="18" charset="0"/>
                                </a:rPr>
                              </m:ctrlPr>
                            </m:sSubPr>
                            <m:e>
                              <m:r>
                                <a:rPr lang="zh-CN" altLang="en-US" sz="1200" i="1">
                                  <a:latin typeface="Cambria Math" panose="02040503050406030204" pitchFamily="18" charset="0"/>
                                </a:rPr>
                                <m:t>𝑒</m:t>
                              </m:r>
                            </m:e>
                            <m:sub>
                              <m:r>
                                <a:rPr lang="zh-CN" altLang="en-US" sz="1200" i="0">
                                  <a:latin typeface="Cambria Math" panose="02040503050406030204" pitchFamily="18" charset="0"/>
                                </a:rPr>
                                <m:t>2</m:t>
                              </m:r>
                            </m:sub>
                          </m:sSub>
                        </m:den>
                      </m:f>
                    </m:oMath>
                  </m:oMathPara>
                </a14:m>
                <a:endParaRPr lang="zh-CN" altLang="en-US" sz="1200" dirty="0"/>
              </a:p>
            </p:txBody>
          </p:sp>
        </mc:Choice>
        <mc:Fallback xmlns="">
          <p:sp>
            <p:nvSpPr>
              <p:cNvPr id="27" name="文本框 26">
                <a:extLst>
                  <a:ext uri="{FF2B5EF4-FFF2-40B4-BE49-F238E27FC236}">
                    <a16:creationId xmlns:a16="http://schemas.microsoft.com/office/drawing/2014/main" id="{E13F629B-4CB8-4E03-AB62-80FD81F2C661}"/>
                  </a:ext>
                </a:extLst>
              </p:cNvPr>
              <p:cNvSpPr txBox="1">
                <a:spLocks noRot="1" noChangeAspect="1" noMove="1" noResize="1" noEditPoints="1" noAdjustHandles="1" noChangeArrowheads="1" noChangeShapeType="1" noTextEdit="1"/>
              </p:cNvSpPr>
              <p:nvPr/>
            </p:nvSpPr>
            <p:spPr>
              <a:xfrm>
                <a:off x="3822472" y="3022993"/>
                <a:ext cx="1566860" cy="457946"/>
              </a:xfrm>
              <a:prstGeom prst="rect">
                <a:avLst/>
              </a:prstGeom>
              <a:blipFill>
                <a:blip r:embed="rId7"/>
                <a:stretch>
                  <a:fillRect/>
                </a:stretch>
              </a:blipFill>
            </p:spPr>
            <p:txBody>
              <a:bodyPr/>
              <a:lstStyle/>
              <a:p>
                <a:r>
                  <a:rPr lang="zh-CN" altLang="en-US">
                    <a:noFill/>
                  </a:rPr>
                  <a:t> </a:t>
                </a:r>
              </a:p>
            </p:txBody>
          </p:sp>
        </mc:Fallback>
      </mc:AlternateContent>
      <p:grpSp>
        <p:nvGrpSpPr>
          <p:cNvPr id="3" name="组合 2">
            <a:extLst>
              <a:ext uri="{FF2B5EF4-FFF2-40B4-BE49-F238E27FC236}">
                <a16:creationId xmlns:a16="http://schemas.microsoft.com/office/drawing/2014/main" id="{F2E4A478-E6EE-4288-907B-69ABA727E0FD}"/>
              </a:ext>
            </a:extLst>
          </p:cNvPr>
          <p:cNvGrpSpPr/>
          <p:nvPr/>
        </p:nvGrpSpPr>
        <p:grpSpPr>
          <a:xfrm>
            <a:off x="347810" y="4717558"/>
            <a:ext cx="3166031" cy="1775317"/>
            <a:chOff x="245385" y="3706917"/>
            <a:chExt cx="3166031" cy="1775317"/>
          </a:xfrm>
        </p:grpSpPr>
        <p:pic>
          <p:nvPicPr>
            <p:cNvPr id="29" name="图片 28">
              <a:extLst>
                <a:ext uri="{FF2B5EF4-FFF2-40B4-BE49-F238E27FC236}">
                  <a16:creationId xmlns:a16="http://schemas.microsoft.com/office/drawing/2014/main" id="{B53E2E74-CCF4-4722-B288-8B6B609FC8F7}"/>
                </a:ext>
              </a:extLst>
            </p:cNvPr>
            <p:cNvPicPr>
              <a:picLocks noChangeAspect="1"/>
            </p:cNvPicPr>
            <p:nvPr/>
          </p:nvPicPr>
          <p:blipFill>
            <a:blip r:embed="rId8"/>
            <a:stretch>
              <a:fillRect/>
            </a:stretch>
          </p:blipFill>
          <p:spPr>
            <a:xfrm>
              <a:off x="245385" y="4071292"/>
              <a:ext cx="3166031" cy="1188838"/>
            </a:xfrm>
            <a:prstGeom prst="rect">
              <a:avLst/>
            </a:prstGeom>
          </p:spPr>
        </p:pic>
        <p:cxnSp>
          <p:nvCxnSpPr>
            <p:cNvPr id="31" name="直接箭头连接符 30">
              <a:extLst>
                <a:ext uri="{FF2B5EF4-FFF2-40B4-BE49-F238E27FC236}">
                  <a16:creationId xmlns:a16="http://schemas.microsoft.com/office/drawing/2014/main" id="{7CA17AF3-6797-46C0-B2AD-B276A1492B4D}"/>
                </a:ext>
              </a:extLst>
            </p:cNvPr>
            <p:cNvCxnSpPr/>
            <p:nvPr/>
          </p:nvCxnSpPr>
          <p:spPr>
            <a:xfrm flipH="1">
              <a:off x="1660373" y="3746988"/>
              <a:ext cx="807182" cy="173524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D7912B01-C6C1-4787-82A3-7D953D03FADD}"/>
                </a:ext>
              </a:extLst>
            </p:cNvPr>
            <p:cNvSpPr txBox="1"/>
            <p:nvPr/>
          </p:nvSpPr>
          <p:spPr>
            <a:xfrm>
              <a:off x="1355449" y="3706917"/>
              <a:ext cx="1112106" cy="246221"/>
            </a:xfrm>
            <a:prstGeom prst="rect">
              <a:avLst/>
            </a:prstGeom>
            <a:noFill/>
            <a:ln>
              <a:noFill/>
            </a:ln>
          </p:spPr>
          <p:txBody>
            <a:bodyPr wrap="square" rtlCol="0">
              <a:spAutoFit/>
            </a:bodyPr>
            <a:lstStyle/>
            <a:p>
              <a:pPr algn="ctr"/>
              <a:r>
                <a:rPr lang="en-US" altLang="zh-CN" sz="1000" dirty="0">
                  <a:latin typeface="+mn-ea"/>
                </a:rPr>
                <a:t>A muon track</a:t>
              </a:r>
              <a:endParaRPr lang="zh-CN" altLang="en-US" sz="1000" dirty="0">
                <a:latin typeface="+mn-ea"/>
              </a:endParaRPr>
            </a:p>
          </p:txBody>
        </p:sp>
      </p:grpSp>
      <p:pic>
        <p:nvPicPr>
          <p:cNvPr id="50" name="图片 49">
            <a:extLst>
              <a:ext uri="{FF2B5EF4-FFF2-40B4-BE49-F238E27FC236}">
                <a16:creationId xmlns:a16="http://schemas.microsoft.com/office/drawing/2014/main" id="{5176B282-173F-4CA2-86C3-1AAC11D8E1B2}"/>
              </a:ext>
            </a:extLst>
          </p:cNvPr>
          <p:cNvPicPr/>
          <p:nvPr/>
        </p:nvPicPr>
        <p:blipFill rotWithShape="1">
          <a:blip r:embed="rId9" cstate="print">
            <a:extLst>
              <a:ext uri="{28A0092B-C50C-407E-A947-70E740481C1C}">
                <a14:useLocalDpi xmlns:a14="http://schemas.microsoft.com/office/drawing/2010/main" val="0"/>
              </a:ext>
            </a:extLst>
          </a:blip>
          <a:srcRect t="7660" r="5643"/>
          <a:stretch/>
        </p:blipFill>
        <p:spPr bwMode="auto">
          <a:xfrm>
            <a:off x="6636860" y="1530541"/>
            <a:ext cx="2743200" cy="2250567"/>
          </a:xfrm>
          <a:prstGeom prst="rect">
            <a:avLst/>
          </a:prstGeom>
          <a:ln>
            <a:noFill/>
          </a:ln>
          <a:extLst>
            <a:ext uri="{53640926-AAD7-44D8-BBD7-CCE9431645EC}">
              <a14:shadowObscured xmlns:a14="http://schemas.microsoft.com/office/drawing/2010/main"/>
            </a:ext>
          </a:extLst>
        </p:spPr>
      </p:pic>
      <p:pic>
        <p:nvPicPr>
          <p:cNvPr id="51" name="图片 50">
            <a:extLst>
              <a:ext uri="{FF2B5EF4-FFF2-40B4-BE49-F238E27FC236}">
                <a16:creationId xmlns:a16="http://schemas.microsoft.com/office/drawing/2014/main" id="{645ECBE0-8C2D-4145-93CB-AD35D020A101}"/>
              </a:ext>
            </a:extLst>
          </p:cNvPr>
          <p:cNvPicPr/>
          <p:nvPr/>
        </p:nvPicPr>
        <p:blipFill rotWithShape="1">
          <a:blip r:embed="rId10" cstate="print">
            <a:extLst>
              <a:ext uri="{28A0092B-C50C-407E-A947-70E740481C1C}">
                <a14:useLocalDpi xmlns:a14="http://schemas.microsoft.com/office/drawing/2010/main" val="0"/>
              </a:ext>
            </a:extLst>
          </a:blip>
          <a:srcRect l="3033" t="8452" r="6959"/>
          <a:stretch/>
        </p:blipFill>
        <p:spPr bwMode="auto">
          <a:xfrm>
            <a:off x="6734412" y="4509255"/>
            <a:ext cx="2743200" cy="2180047"/>
          </a:xfrm>
          <a:prstGeom prst="rect">
            <a:avLst/>
          </a:prstGeom>
          <a:ln>
            <a:noFill/>
          </a:ln>
          <a:extLst>
            <a:ext uri="{53640926-AAD7-44D8-BBD7-CCE9431645EC}">
              <a14:shadowObscured xmlns:a14="http://schemas.microsoft.com/office/drawing/2010/main"/>
            </a:ext>
          </a:extLst>
        </p:spPr>
      </p:pic>
      <p:sp>
        <p:nvSpPr>
          <p:cNvPr id="53" name="文本框 52">
            <a:extLst>
              <a:ext uri="{FF2B5EF4-FFF2-40B4-BE49-F238E27FC236}">
                <a16:creationId xmlns:a16="http://schemas.microsoft.com/office/drawing/2014/main" id="{A47C209F-6399-4B52-BB4E-1CC5A8C3D369}"/>
              </a:ext>
            </a:extLst>
          </p:cNvPr>
          <p:cNvSpPr txBox="1"/>
          <p:nvPr/>
        </p:nvSpPr>
        <p:spPr>
          <a:xfrm>
            <a:off x="9879224" y="5423069"/>
            <a:ext cx="1651647" cy="338554"/>
          </a:xfrm>
          <a:prstGeom prst="rect">
            <a:avLst/>
          </a:prstGeom>
          <a:solidFill>
            <a:srgbClr val="E2AC88"/>
          </a:solidFill>
        </p:spPr>
        <p:txBody>
          <a:bodyPr wrap="square" rtlCol="0">
            <a:spAutoFit/>
          </a:bodyPr>
          <a:lstStyle/>
          <a:p>
            <a:pPr algn="ctr"/>
            <a:r>
              <a:rPr lang="en-US" altLang="zh-CN" sz="16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Std =2.50 mm</a:t>
            </a:r>
            <a:endParaRPr lang="zh-CN" altLang="en-US" sz="16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4" name="矩形 53">
            <a:extLst>
              <a:ext uri="{FF2B5EF4-FFF2-40B4-BE49-F238E27FC236}">
                <a16:creationId xmlns:a16="http://schemas.microsoft.com/office/drawing/2014/main" id="{68A932E5-972F-4FCD-9DE6-402FC210781F}"/>
              </a:ext>
            </a:extLst>
          </p:cNvPr>
          <p:cNvSpPr/>
          <p:nvPr/>
        </p:nvSpPr>
        <p:spPr>
          <a:xfrm>
            <a:off x="9559721" y="2198453"/>
            <a:ext cx="2290654" cy="819435"/>
          </a:xfrm>
          <a:prstGeom prst="rect">
            <a:avLst/>
          </a:prstGeom>
          <a:solidFill>
            <a:schemeClr val="accent2">
              <a:lumMod val="75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altLang="zh-CN" sz="1600" b="1" dirty="0">
                <a:latin typeface="Times New Roman" panose="02020603050405020304" pitchFamily="18" charset="0"/>
                <a:cs typeface="Times New Roman" panose="02020603050405020304" pitchFamily="18" charset="0"/>
              </a:rPr>
              <a:t>Detection efficiency of single-layer </a:t>
            </a:r>
            <a:r>
              <a:rPr lang="zh-CN" altLang="en-US" sz="1600" b="1" dirty="0">
                <a:latin typeface="Times New Roman" panose="02020603050405020304" pitchFamily="18" charset="0"/>
                <a:cs typeface="Times New Roman" panose="02020603050405020304" pitchFamily="18" charset="0"/>
              </a:rPr>
              <a:t>：</a:t>
            </a:r>
            <a:r>
              <a:rPr lang="en-US" altLang="zh-CN" sz="1600" b="1" dirty="0">
                <a:latin typeface="Times New Roman" panose="02020603050405020304" pitchFamily="18" charset="0"/>
                <a:cs typeface="Times New Roman" panose="02020603050405020304" pitchFamily="18" charset="0"/>
              </a:rPr>
              <a:t>~97.98%</a:t>
            </a:r>
            <a:endParaRPr lang="en-US" sz="1600" b="1" dirty="0">
              <a:latin typeface="Times New Roman" panose="02020603050405020304" pitchFamily="18" charset="0"/>
              <a:cs typeface="Times New Roman" panose="02020603050405020304" pitchFamily="18" charset="0"/>
            </a:endParaRPr>
          </a:p>
        </p:txBody>
      </p:sp>
      <p:sp>
        <p:nvSpPr>
          <p:cNvPr id="2" name="矩形 1">
            <a:extLst>
              <a:ext uri="{FF2B5EF4-FFF2-40B4-BE49-F238E27FC236}">
                <a16:creationId xmlns:a16="http://schemas.microsoft.com/office/drawing/2014/main" id="{F7FA08EF-7C02-4674-B2C1-241C3D14FE9A}"/>
              </a:ext>
            </a:extLst>
          </p:cNvPr>
          <p:cNvSpPr/>
          <p:nvPr/>
        </p:nvSpPr>
        <p:spPr>
          <a:xfrm>
            <a:off x="225422" y="1031083"/>
            <a:ext cx="2464903" cy="425764"/>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latin typeface="Times New Roman" panose="02020603050405020304" pitchFamily="18" charset="0"/>
                <a:cs typeface="Times New Roman" panose="02020603050405020304" pitchFamily="18" charset="0"/>
              </a:rPr>
              <a:t>2D</a:t>
            </a:r>
            <a:r>
              <a:rPr lang="en-US" altLang="zh-CN" dirty="0">
                <a:latin typeface="Times New Roman" panose="02020603050405020304" pitchFamily="18" charset="0"/>
                <a:cs typeface="Times New Roman" panose="02020603050405020304" pitchFamily="18" charset="0"/>
              </a:rPr>
              <a:t> position calculation</a:t>
            </a:r>
            <a:endParaRPr lang="zh-CN" altLang="en-US" dirty="0">
              <a:latin typeface="Times New Roman" panose="02020603050405020304" pitchFamily="18" charset="0"/>
              <a:cs typeface="Times New Roman" panose="02020603050405020304" pitchFamily="18" charset="0"/>
            </a:endParaRPr>
          </a:p>
        </p:txBody>
      </p:sp>
      <p:sp>
        <p:nvSpPr>
          <p:cNvPr id="30" name="矩形 29">
            <a:extLst>
              <a:ext uri="{FF2B5EF4-FFF2-40B4-BE49-F238E27FC236}">
                <a16:creationId xmlns:a16="http://schemas.microsoft.com/office/drawing/2014/main" id="{F68BEC55-AEC9-4A4A-BDC3-E460DCA6E8A0}"/>
              </a:ext>
            </a:extLst>
          </p:cNvPr>
          <p:cNvSpPr/>
          <p:nvPr/>
        </p:nvSpPr>
        <p:spPr>
          <a:xfrm>
            <a:off x="225422" y="3933590"/>
            <a:ext cx="2464903" cy="425764"/>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3D track calculation</a:t>
            </a:r>
            <a:endParaRPr lang="zh-CN" altLang="en-US" dirty="0">
              <a:latin typeface="Times New Roman" panose="02020603050405020304" pitchFamily="18" charset="0"/>
              <a:cs typeface="Times New Roman" panose="02020603050405020304" pitchFamily="18" charset="0"/>
            </a:endParaRPr>
          </a:p>
        </p:txBody>
      </p:sp>
      <p:sp>
        <p:nvSpPr>
          <p:cNvPr id="33" name="矩形 32">
            <a:extLst>
              <a:ext uri="{FF2B5EF4-FFF2-40B4-BE49-F238E27FC236}">
                <a16:creationId xmlns:a16="http://schemas.microsoft.com/office/drawing/2014/main" id="{D5B32AE7-FAB4-4FCF-A67E-2B408A1173A7}"/>
              </a:ext>
            </a:extLst>
          </p:cNvPr>
          <p:cNvSpPr/>
          <p:nvPr/>
        </p:nvSpPr>
        <p:spPr>
          <a:xfrm>
            <a:off x="6449924" y="1040664"/>
            <a:ext cx="2464903" cy="425764"/>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Detector efficiency</a:t>
            </a:r>
            <a:endParaRPr lang="zh-CN" altLang="en-US" dirty="0">
              <a:latin typeface="Times New Roman" panose="02020603050405020304" pitchFamily="18" charset="0"/>
              <a:cs typeface="Times New Roman" panose="02020603050405020304" pitchFamily="18" charset="0"/>
            </a:endParaRPr>
          </a:p>
        </p:txBody>
      </p:sp>
      <p:sp>
        <p:nvSpPr>
          <p:cNvPr id="34" name="矩形 33">
            <a:extLst>
              <a:ext uri="{FF2B5EF4-FFF2-40B4-BE49-F238E27FC236}">
                <a16:creationId xmlns:a16="http://schemas.microsoft.com/office/drawing/2014/main" id="{139F8370-FC79-481B-88C8-7347C7DE35AC}"/>
              </a:ext>
            </a:extLst>
          </p:cNvPr>
          <p:cNvSpPr/>
          <p:nvPr/>
        </p:nvSpPr>
        <p:spPr>
          <a:xfrm>
            <a:off x="6449924" y="3932111"/>
            <a:ext cx="2464903" cy="425764"/>
          </a:xfrm>
          <a:prstGeom prst="rect">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Positional resolution</a:t>
            </a:r>
            <a:endParaRPr lang="zh-CN" altLang="en-US" dirty="0">
              <a:latin typeface="Times New Roman" panose="02020603050405020304" pitchFamily="18" charset="0"/>
              <a:cs typeface="Times New Roman" panose="02020603050405020304" pitchFamily="18" charset="0"/>
            </a:endParaRPr>
          </a:p>
        </p:txBody>
      </p:sp>
      <p:sp>
        <p:nvSpPr>
          <p:cNvPr id="5" name="矩形: 圆角 4">
            <a:extLst>
              <a:ext uri="{FF2B5EF4-FFF2-40B4-BE49-F238E27FC236}">
                <a16:creationId xmlns:a16="http://schemas.microsoft.com/office/drawing/2014/main" id="{932EFE94-01F6-4BCF-8618-8F07B81C68C4}"/>
              </a:ext>
            </a:extLst>
          </p:cNvPr>
          <p:cNvSpPr/>
          <p:nvPr/>
        </p:nvSpPr>
        <p:spPr>
          <a:xfrm>
            <a:off x="268206" y="1494500"/>
            <a:ext cx="5668697" cy="2286607"/>
          </a:xfrm>
          <a:prstGeom prst="roundRect">
            <a:avLst>
              <a:gd name="adj" fmla="val 7860"/>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圆角 34">
            <a:extLst>
              <a:ext uri="{FF2B5EF4-FFF2-40B4-BE49-F238E27FC236}">
                <a16:creationId xmlns:a16="http://schemas.microsoft.com/office/drawing/2014/main" id="{F321879A-D817-4BF8-BCF2-B30CD678A863}"/>
              </a:ext>
            </a:extLst>
          </p:cNvPr>
          <p:cNvSpPr/>
          <p:nvPr/>
        </p:nvSpPr>
        <p:spPr>
          <a:xfrm>
            <a:off x="268206" y="4509255"/>
            <a:ext cx="5668697" cy="2166182"/>
          </a:xfrm>
          <a:prstGeom prst="roundRect">
            <a:avLst>
              <a:gd name="adj" fmla="val 6949"/>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CE26DAD3-2B4D-4B04-8FA9-F13146248524}"/>
              </a:ext>
            </a:extLst>
          </p:cNvPr>
          <p:cNvSpPr txBox="1"/>
          <p:nvPr/>
        </p:nvSpPr>
        <p:spPr>
          <a:xfrm>
            <a:off x="268206" y="1922928"/>
            <a:ext cx="1453830"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Arrangement</a:t>
            </a:r>
            <a:endParaRPr lang="zh-CN" altLang="en-US" sz="1400" dirty="0">
              <a:latin typeface="Times New Roman" panose="02020603050405020304" pitchFamily="18" charset="0"/>
              <a:cs typeface="Times New Roman" panose="02020603050405020304" pitchFamily="18" charset="0"/>
            </a:endParaRPr>
          </a:p>
        </p:txBody>
      </p:sp>
      <p:sp>
        <p:nvSpPr>
          <p:cNvPr id="36" name="文本框 35">
            <a:extLst>
              <a:ext uri="{FF2B5EF4-FFF2-40B4-BE49-F238E27FC236}">
                <a16:creationId xmlns:a16="http://schemas.microsoft.com/office/drawing/2014/main" id="{BD58CF1E-DF93-4939-8E49-D0B46B1230D0}"/>
              </a:ext>
            </a:extLst>
          </p:cNvPr>
          <p:cNvSpPr txBox="1"/>
          <p:nvPr/>
        </p:nvSpPr>
        <p:spPr>
          <a:xfrm>
            <a:off x="434036" y="3079277"/>
            <a:ext cx="1453830" cy="307777"/>
          </a:xfrm>
          <a:prstGeom prst="rect">
            <a:avLst/>
          </a:prstGeom>
          <a:noFill/>
        </p:spPr>
        <p:txBody>
          <a:bodyPr wrap="square" rtlCol="0">
            <a:spAutoFit/>
          </a:bodyPr>
          <a:lstStyle/>
          <a:p>
            <a:r>
              <a:rPr lang="en-US" altLang="zh-CN" sz="1400" dirty="0">
                <a:latin typeface="Times New Roman" panose="02020603050405020304" pitchFamily="18" charset="0"/>
                <a:cs typeface="Times New Roman" panose="02020603050405020304" pitchFamily="18" charset="0"/>
              </a:rPr>
              <a:t>Equation</a:t>
            </a:r>
            <a:endParaRPr lang="zh-CN" altLang="en-US" sz="1400" dirty="0">
              <a:latin typeface="Times New Roman" panose="02020603050405020304" pitchFamily="18" charset="0"/>
              <a:cs typeface="Times New Roman" panose="02020603050405020304" pitchFamily="18" charset="0"/>
            </a:endParaRPr>
          </a:p>
        </p:txBody>
      </p:sp>
      <p:sp>
        <p:nvSpPr>
          <p:cNvPr id="37" name="矩形: 圆角 36">
            <a:extLst>
              <a:ext uri="{FF2B5EF4-FFF2-40B4-BE49-F238E27FC236}">
                <a16:creationId xmlns:a16="http://schemas.microsoft.com/office/drawing/2014/main" id="{C2C35AC3-46E0-4818-B935-B0781C0A9D8F}"/>
              </a:ext>
            </a:extLst>
          </p:cNvPr>
          <p:cNvSpPr/>
          <p:nvPr/>
        </p:nvSpPr>
        <p:spPr>
          <a:xfrm>
            <a:off x="6454476" y="1517363"/>
            <a:ext cx="5589093" cy="2270417"/>
          </a:xfrm>
          <a:prstGeom prst="roundRect">
            <a:avLst>
              <a:gd name="adj" fmla="val 7860"/>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a:extLst>
              <a:ext uri="{FF2B5EF4-FFF2-40B4-BE49-F238E27FC236}">
                <a16:creationId xmlns:a16="http://schemas.microsoft.com/office/drawing/2014/main" id="{9B740CB2-CE21-4524-81BB-B2B3BF75962D}"/>
              </a:ext>
            </a:extLst>
          </p:cNvPr>
          <p:cNvSpPr/>
          <p:nvPr/>
        </p:nvSpPr>
        <p:spPr>
          <a:xfrm>
            <a:off x="6454476" y="4419415"/>
            <a:ext cx="5589093" cy="2270417"/>
          </a:xfrm>
          <a:prstGeom prst="roundRect">
            <a:avLst>
              <a:gd name="adj" fmla="val 7860"/>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id="{36F48FC9-2523-4A20-A0D7-D71D9B31AC3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13840" y="4695966"/>
            <a:ext cx="2283924" cy="1713612"/>
          </a:xfrm>
          <a:prstGeom prst="rect">
            <a:avLst/>
          </a:prstGeom>
        </p:spPr>
      </p:pic>
    </p:spTree>
    <p:extLst>
      <p:ext uri="{BB962C8B-B14F-4D97-AF65-F5344CB8AC3E}">
        <p14:creationId xmlns:p14="http://schemas.microsoft.com/office/powerpoint/2010/main" val="3424539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2.3 Forward and Inversion</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11</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14" name="图片 13">
            <a:extLst>
              <a:ext uri="{FF2B5EF4-FFF2-40B4-BE49-F238E27FC236}">
                <a16:creationId xmlns:a16="http://schemas.microsoft.com/office/drawing/2014/main" id="{ED963B08-3E23-471E-B9C7-86F8030F43CA}"/>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l="1315" b="66437"/>
          <a:stretch/>
        </p:blipFill>
        <p:spPr>
          <a:xfrm>
            <a:off x="5164546" y="1413591"/>
            <a:ext cx="6378021" cy="1762071"/>
          </a:xfrm>
          <a:prstGeom prst="rect">
            <a:avLst/>
          </a:prstGeom>
        </p:spPr>
      </p:pic>
      <p:sp>
        <p:nvSpPr>
          <p:cNvPr id="15" name="矩形 14">
            <a:extLst>
              <a:ext uri="{FF2B5EF4-FFF2-40B4-BE49-F238E27FC236}">
                <a16:creationId xmlns:a16="http://schemas.microsoft.com/office/drawing/2014/main" id="{B315C3EF-0185-4A49-A02D-3685B76EAF3F}"/>
              </a:ext>
            </a:extLst>
          </p:cNvPr>
          <p:cNvSpPr/>
          <p:nvPr/>
        </p:nvSpPr>
        <p:spPr>
          <a:xfrm>
            <a:off x="1031808" y="2598475"/>
            <a:ext cx="1859438" cy="520410"/>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Geophysical model</a:t>
            </a:r>
            <a:endParaRPr lang="en-US" dirty="0">
              <a:latin typeface="Times New Roman" panose="02020603050405020304" pitchFamily="18" charset="0"/>
              <a:cs typeface="Times New Roman" panose="02020603050405020304" pitchFamily="18" charset="0"/>
            </a:endParaRPr>
          </a:p>
        </p:txBody>
      </p:sp>
      <p:sp>
        <p:nvSpPr>
          <p:cNvPr id="16" name="矩形 15">
            <a:extLst>
              <a:ext uri="{FF2B5EF4-FFF2-40B4-BE49-F238E27FC236}">
                <a16:creationId xmlns:a16="http://schemas.microsoft.com/office/drawing/2014/main" id="{04964A5E-E778-4A12-A54C-4DA212CF28F0}"/>
              </a:ext>
            </a:extLst>
          </p:cNvPr>
          <p:cNvSpPr/>
          <p:nvPr/>
        </p:nvSpPr>
        <p:spPr>
          <a:xfrm>
            <a:off x="3281785" y="2687791"/>
            <a:ext cx="1762760" cy="341778"/>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Predictive data</a:t>
            </a:r>
            <a:endParaRPr lang="en-US" dirty="0">
              <a:latin typeface="Times New Roman" panose="02020603050405020304" pitchFamily="18" charset="0"/>
              <a:cs typeface="Times New Roman" panose="02020603050405020304" pitchFamily="18" charset="0"/>
            </a:endParaRPr>
          </a:p>
        </p:txBody>
      </p:sp>
      <p:cxnSp>
        <p:nvCxnSpPr>
          <p:cNvPr id="17" name="直接箭头连接符 16">
            <a:extLst>
              <a:ext uri="{FF2B5EF4-FFF2-40B4-BE49-F238E27FC236}">
                <a16:creationId xmlns:a16="http://schemas.microsoft.com/office/drawing/2014/main" id="{1C4136EE-CF6B-4364-AE96-EFB5C9454ED1}"/>
              </a:ext>
            </a:extLst>
          </p:cNvPr>
          <p:cNvCxnSpPr>
            <a:cxnSpLocks/>
            <a:stCxn id="15" idx="3"/>
            <a:endCxn id="16" idx="1"/>
          </p:cNvCxnSpPr>
          <p:nvPr/>
        </p:nvCxnSpPr>
        <p:spPr>
          <a:xfrm>
            <a:off x="2891246" y="2858680"/>
            <a:ext cx="390539" cy="0"/>
          </a:xfrm>
          <a:prstGeom prst="straightConnector1">
            <a:avLst/>
          </a:prstGeom>
          <a:ln>
            <a:tailEnd type="triangle"/>
          </a:ln>
        </p:spPr>
        <p:style>
          <a:lnRef idx="2">
            <a:schemeClr val="accent5"/>
          </a:lnRef>
          <a:fillRef idx="1">
            <a:schemeClr val="lt1"/>
          </a:fillRef>
          <a:effectRef idx="0">
            <a:schemeClr val="accent5"/>
          </a:effectRef>
          <a:fontRef idx="minor">
            <a:schemeClr val="dk1"/>
          </a:fontRef>
        </p:style>
      </p:cxnSp>
      <p:sp>
        <p:nvSpPr>
          <p:cNvPr id="18" name="矩形 17">
            <a:extLst>
              <a:ext uri="{FF2B5EF4-FFF2-40B4-BE49-F238E27FC236}">
                <a16:creationId xmlns:a16="http://schemas.microsoft.com/office/drawing/2014/main" id="{2A4172B8-ACD1-4AC6-8CBE-8B9FE416FFD3}"/>
              </a:ext>
            </a:extLst>
          </p:cNvPr>
          <p:cNvSpPr/>
          <p:nvPr/>
        </p:nvSpPr>
        <p:spPr>
          <a:xfrm>
            <a:off x="442687" y="1189659"/>
            <a:ext cx="11277600" cy="2239341"/>
          </a:xfrm>
          <a:prstGeom prst="rect">
            <a:avLst/>
          </a:prstGeom>
          <a:noFill/>
          <a:ln w="19050">
            <a:solidFill>
              <a:srgbClr val="004D9A"/>
            </a:solidFill>
            <a:prstDash val="sysDash"/>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latin typeface="+mn-ea"/>
              <a:cs typeface="Times New Roman" panose="02020603050405020304" pitchFamily="18" charset="0"/>
            </a:endParaRPr>
          </a:p>
        </p:txBody>
      </p:sp>
      <p:sp>
        <p:nvSpPr>
          <p:cNvPr id="24" name="矩形 23">
            <a:extLst>
              <a:ext uri="{FF2B5EF4-FFF2-40B4-BE49-F238E27FC236}">
                <a16:creationId xmlns:a16="http://schemas.microsoft.com/office/drawing/2014/main" id="{E233B92F-29A6-4C43-9187-6B0675E47243}"/>
              </a:ext>
            </a:extLst>
          </p:cNvPr>
          <p:cNvSpPr/>
          <p:nvPr/>
        </p:nvSpPr>
        <p:spPr>
          <a:xfrm>
            <a:off x="442687" y="3859910"/>
            <a:ext cx="11277600" cy="2425991"/>
          </a:xfrm>
          <a:prstGeom prst="rect">
            <a:avLst/>
          </a:prstGeom>
          <a:noFill/>
          <a:ln w="19050">
            <a:solidFill>
              <a:schemeClr val="accent2">
                <a:lumMod val="75000"/>
              </a:schemeClr>
            </a:solidFill>
            <a:prstDash val="sysDash"/>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latin typeface="+mn-ea"/>
              <a:cs typeface="Times New Roman" panose="02020603050405020304" pitchFamily="18" charset="0"/>
            </a:endParaRPr>
          </a:p>
        </p:txBody>
      </p:sp>
      <p:pic>
        <p:nvPicPr>
          <p:cNvPr id="25" name="图片 24">
            <a:extLst>
              <a:ext uri="{FF2B5EF4-FFF2-40B4-BE49-F238E27FC236}">
                <a16:creationId xmlns:a16="http://schemas.microsoft.com/office/drawing/2014/main" id="{4F6E15E4-4094-47B2-86DF-3331E4F5C8CB}"/>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l="59960" t="50745" b="13454"/>
          <a:stretch/>
        </p:blipFill>
        <p:spPr>
          <a:xfrm>
            <a:off x="5095346" y="4170125"/>
            <a:ext cx="2579142" cy="1873215"/>
          </a:xfrm>
          <a:prstGeom prst="rect">
            <a:avLst/>
          </a:prstGeom>
        </p:spPr>
      </p:pic>
      <p:pic>
        <p:nvPicPr>
          <p:cNvPr id="26" name="图片 25">
            <a:extLst>
              <a:ext uri="{FF2B5EF4-FFF2-40B4-BE49-F238E27FC236}">
                <a16:creationId xmlns:a16="http://schemas.microsoft.com/office/drawing/2014/main" id="{BECEE675-CF92-4E6D-8590-16C5C85C41F2}"/>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l="46490" t="66695" r="43517" b="13455"/>
          <a:stretch/>
        </p:blipFill>
        <p:spPr>
          <a:xfrm>
            <a:off x="8108657" y="4946915"/>
            <a:ext cx="616685" cy="994988"/>
          </a:xfrm>
          <a:prstGeom prst="rect">
            <a:avLst/>
          </a:prstGeom>
        </p:spPr>
      </p:pic>
      <p:pic>
        <p:nvPicPr>
          <p:cNvPr id="27" name="图片 26">
            <a:extLst>
              <a:ext uri="{FF2B5EF4-FFF2-40B4-BE49-F238E27FC236}">
                <a16:creationId xmlns:a16="http://schemas.microsoft.com/office/drawing/2014/main" id="{DF3B6583-A66A-4908-BB7C-6E65801129BD}"/>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50745" r="60709" b="13454"/>
          <a:stretch/>
        </p:blipFill>
        <p:spPr>
          <a:xfrm>
            <a:off x="8938988" y="4242289"/>
            <a:ext cx="2184400" cy="1616784"/>
          </a:xfrm>
          <a:prstGeom prst="rect">
            <a:avLst/>
          </a:prstGeom>
        </p:spPr>
      </p:pic>
      <p:sp>
        <p:nvSpPr>
          <p:cNvPr id="28" name="矩形 27">
            <a:extLst>
              <a:ext uri="{FF2B5EF4-FFF2-40B4-BE49-F238E27FC236}">
                <a16:creationId xmlns:a16="http://schemas.microsoft.com/office/drawing/2014/main" id="{4E2E1082-A8C8-409E-84B3-852D90CC2BC4}"/>
              </a:ext>
            </a:extLst>
          </p:cNvPr>
          <p:cNvSpPr/>
          <p:nvPr/>
        </p:nvSpPr>
        <p:spPr>
          <a:xfrm>
            <a:off x="3316735" y="5349108"/>
            <a:ext cx="1727809" cy="53628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Geophysical model</a:t>
            </a:r>
            <a:endParaRPr lang="en-US" dirty="0">
              <a:latin typeface="Times New Roman" panose="02020603050405020304" pitchFamily="18" charset="0"/>
              <a:cs typeface="Times New Roman" panose="02020603050405020304" pitchFamily="18" charset="0"/>
            </a:endParaRPr>
          </a:p>
        </p:txBody>
      </p:sp>
      <p:sp>
        <p:nvSpPr>
          <p:cNvPr id="29" name="矩形 28">
            <a:extLst>
              <a:ext uri="{FF2B5EF4-FFF2-40B4-BE49-F238E27FC236}">
                <a16:creationId xmlns:a16="http://schemas.microsoft.com/office/drawing/2014/main" id="{05C77031-5906-4193-B4CD-BAB9B88F9BEF}"/>
              </a:ext>
            </a:extLst>
          </p:cNvPr>
          <p:cNvSpPr/>
          <p:nvPr/>
        </p:nvSpPr>
        <p:spPr>
          <a:xfrm>
            <a:off x="1154539" y="5349109"/>
            <a:ext cx="1727809" cy="53628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dirty="0">
                <a:latin typeface="Times New Roman" panose="02020603050405020304" pitchFamily="18" charset="0"/>
                <a:cs typeface="Times New Roman" panose="02020603050405020304" pitchFamily="18" charset="0"/>
              </a:rPr>
              <a:t>Measurement data</a:t>
            </a:r>
            <a:endParaRPr lang="en-US" dirty="0">
              <a:latin typeface="Times New Roman" panose="02020603050405020304" pitchFamily="18" charset="0"/>
              <a:cs typeface="Times New Roman" panose="02020603050405020304" pitchFamily="18" charset="0"/>
            </a:endParaRPr>
          </a:p>
        </p:txBody>
      </p:sp>
      <p:cxnSp>
        <p:nvCxnSpPr>
          <p:cNvPr id="30" name="直接箭头连接符 29">
            <a:extLst>
              <a:ext uri="{FF2B5EF4-FFF2-40B4-BE49-F238E27FC236}">
                <a16:creationId xmlns:a16="http://schemas.microsoft.com/office/drawing/2014/main" id="{8AF98F58-81D1-42B9-BD0A-A768468D982B}"/>
              </a:ext>
            </a:extLst>
          </p:cNvPr>
          <p:cNvCxnSpPr>
            <a:cxnSpLocks/>
            <a:stCxn id="29" idx="3"/>
            <a:endCxn id="28" idx="1"/>
          </p:cNvCxnSpPr>
          <p:nvPr/>
        </p:nvCxnSpPr>
        <p:spPr>
          <a:xfrm flipV="1">
            <a:off x="2882348" y="5617250"/>
            <a:ext cx="434387" cy="1"/>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sp>
        <p:nvSpPr>
          <p:cNvPr id="31" name="文本框 30">
            <a:extLst>
              <a:ext uri="{FF2B5EF4-FFF2-40B4-BE49-F238E27FC236}">
                <a16:creationId xmlns:a16="http://schemas.microsoft.com/office/drawing/2014/main" id="{20F53E94-1F28-497D-921E-8AAF5EC4FB6C}"/>
              </a:ext>
            </a:extLst>
          </p:cNvPr>
          <p:cNvSpPr txBox="1"/>
          <p:nvPr/>
        </p:nvSpPr>
        <p:spPr>
          <a:xfrm>
            <a:off x="1128486" y="1508891"/>
            <a:ext cx="3891323" cy="369332"/>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altLang="zh-CN" b="1" dirty="0">
                <a:latin typeface="Times New Roman" panose="02020603050405020304" pitchFamily="18" charset="0"/>
                <a:cs typeface="Times New Roman" panose="02020603050405020304" pitchFamily="18" charset="0"/>
              </a:rPr>
              <a:t>Forward</a:t>
            </a:r>
            <a:endParaRPr lang="en-US" b="1" dirty="0">
              <a:latin typeface="Times New Roman" panose="02020603050405020304" pitchFamily="18" charset="0"/>
              <a:cs typeface="Times New Roman" panose="02020603050405020304" pitchFamily="18" charset="0"/>
            </a:endParaRPr>
          </a:p>
        </p:txBody>
      </p:sp>
      <p:sp>
        <p:nvSpPr>
          <p:cNvPr id="32" name="文本框 31">
            <a:extLst>
              <a:ext uri="{FF2B5EF4-FFF2-40B4-BE49-F238E27FC236}">
                <a16:creationId xmlns:a16="http://schemas.microsoft.com/office/drawing/2014/main" id="{CBC5F281-8508-44FF-B298-DC052E79861A}"/>
              </a:ext>
            </a:extLst>
          </p:cNvPr>
          <p:cNvSpPr txBox="1"/>
          <p:nvPr/>
        </p:nvSpPr>
        <p:spPr>
          <a:xfrm>
            <a:off x="1119589" y="4273851"/>
            <a:ext cx="3924956" cy="369332"/>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zh-CN" b="1" dirty="0">
                <a:latin typeface="Times New Roman" panose="02020603050405020304" pitchFamily="18" charset="0"/>
                <a:cs typeface="Times New Roman" panose="02020603050405020304" pitchFamily="18" charset="0"/>
              </a:rPr>
              <a:t>Inversion</a:t>
            </a:r>
            <a:endParaRPr lang="en-US" b="1" dirty="0">
              <a:latin typeface="Times New Roman" panose="02020603050405020304" pitchFamily="18" charset="0"/>
              <a:cs typeface="Times New Roman" panose="02020603050405020304" pitchFamily="18" charset="0"/>
            </a:endParaRPr>
          </a:p>
        </p:txBody>
      </p:sp>
      <p:pic>
        <p:nvPicPr>
          <p:cNvPr id="33" name="图片 32">
            <a:extLst>
              <a:ext uri="{FF2B5EF4-FFF2-40B4-BE49-F238E27FC236}">
                <a16:creationId xmlns:a16="http://schemas.microsoft.com/office/drawing/2014/main" id="{903B8589-80D8-44B8-91E0-AD007FA4981E}"/>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l="41208" t="7253" r="41032" b="84166"/>
          <a:stretch/>
        </p:blipFill>
        <p:spPr>
          <a:xfrm>
            <a:off x="7725289" y="4364092"/>
            <a:ext cx="1289050" cy="505888"/>
          </a:xfrm>
          <a:prstGeom prst="rect">
            <a:avLst/>
          </a:prstGeom>
        </p:spPr>
      </p:pic>
      <p:sp>
        <p:nvSpPr>
          <p:cNvPr id="34" name="文本框 33">
            <a:extLst>
              <a:ext uri="{FF2B5EF4-FFF2-40B4-BE49-F238E27FC236}">
                <a16:creationId xmlns:a16="http://schemas.microsoft.com/office/drawing/2014/main" id="{0D8ACE2C-E81C-4F53-B169-C11549687DDF}"/>
              </a:ext>
            </a:extLst>
          </p:cNvPr>
          <p:cNvSpPr txBox="1"/>
          <p:nvPr/>
        </p:nvSpPr>
        <p:spPr>
          <a:xfrm>
            <a:off x="539365" y="1685088"/>
            <a:ext cx="492443" cy="1107996"/>
          </a:xfrm>
          <a:prstGeom prst="rect">
            <a:avLst/>
          </a:prstGeom>
          <a:noFill/>
        </p:spPr>
        <p:txBody>
          <a:bodyPr wrap="none" rtlCol="0">
            <a:spAutoFit/>
          </a:bodyPr>
          <a:lstStyle/>
          <a:p>
            <a:r>
              <a:rPr lang="en-US" sz="6600" b="1" i="1">
                <a:solidFill>
                  <a:srgbClr val="A04F4C"/>
                </a:solidFill>
                <a:latin typeface="Candara" panose="020E0502030303020204" pitchFamily="34" charset="0"/>
              </a:rPr>
              <a:t>1</a:t>
            </a:r>
          </a:p>
        </p:txBody>
      </p:sp>
      <p:sp>
        <p:nvSpPr>
          <p:cNvPr id="35" name="文本框 34">
            <a:extLst>
              <a:ext uri="{FF2B5EF4-FFF2-40B4-BE49-F238E27FC236}">
                <a16:creationId xmlns:a16="http://schemas.microsoft.com/office/drawing/2014/main" id="{890049CA-3D2A-470C-B60C-9DD4BB17A5A8}"/>
              </a:ext>
            </a:extLst>
          </p:cNvPr>
          <p:cNvSpPr txBox="1"/>
          <p:nvPr/>
        </p:nvSpPr>
        <p:spPr>
          <a:xfrm>
            <a:off x="437062" y="4597016"/>
            <a:ext cx="566181" cy="1107996"/>
          </a:xfrm>
          <a:prstGeom prst="rect">
            <a:avLst/>
          </a:prstGeom>
          <a:noFill/>
        </p:spPr>
        <p:txBody>
          <a:bodyPr wrap="none" rtlCol="0">
            <a:spAutoFit/>
          </a:bodyPr>
          <a:lstStyle/>
          <a:p>
            <a:r>
              <a:rPr lang="en-US" sz="6600" b="1" i="1">
                <a:solidFill>
                  <a:srgbClr val="A04F4C"/>
                </a:solidFill>
                <a:latin typeface="Candara" panose="020E0502030303020204" pitchFamily="34" charset="0"/>
              </a:rPr>
              <a:t>2</a:t>
            </a:r>
          </a:p>
        </p:txBody>
      </p:sp>
    </p:spTree>
    <p:extLst>
      <p:ext uri="{BB962C8B-B14F-4D97-AF65-F5344CB8AC3E}">
        <p14:creationId xmlns:p14="http://schemas.microsoft.com/office/powerpoint/2010/main" val="1547559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2.3</a:t>
            </a:r>
            <a:r>
              <a:rPr lang="en-US" altLang="zh-CN" sz="2600" dirty="0"/>
              <a:t> </a:t>
            </a:r>
            <a:r>
              <a:rPr lang="en-US" altLang="zh-CN" sz="2600" dirty="0">
                <a:latin typeface="Times New Roman" panose="02020603050405020304" pitchFamily="18" charset="0"/>
                <a:cs typeface="Times New Roman" panose="02020603050405020304" pitchFamily="18" charset="0"/>
              </a:rPr>
              <a:t>Forward and Inversion</a:t>
            </a:r>
            <a:endParaRPr lang="en-US" sz="2600" dirty="0"/>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12</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grpSp>
        <p:nvGrpSpPr>
          <p:cNvPr id="37" name="组合 36">
            <a:extLst>
              <a:ext uri="{FF2B5EF4-FFF2-40B4-BE49-F238E27FC236}">
                <a16:creationId xmlns:a16="http://schemas.microsoft.com/office/drawing/2014/main" id="{D72F2A22-3EA1-4CE7-87D2-0CFFDD71A731}"/>
              </a:ext>
            </a:extLst>
          </p:cNvPr>
          <p:cNvGrpSpPr/>
          <p:nvPr/>
        </p:nvGrpSpPr>
        <p:grpSpPr>
          <a:xfrm>
            <a:off x="334724" y="1587470"/>
            <a:ext cx="5797970" cy="771322"/>
            <a:chOff x="294400" y="2389920"/>
            <a:chExt cx="5797970" cy="771322"/>
          </a:xfrm>
        </p:grpSpPr>
        <p:sp>
          <p:nvSpPr>
            <p:cNvPr id="39" name="箭头: 左右 38">
              <a:extLst>
                <a:ext uri="{FF2B5EF4-FFF2-40B4-BE49-F238E27FC236}">
                  <a16:creationId xmlns:a16="http://schemas.microsoft.com/office/drawing/2014/main" id="{53F515E3-4887-4F32-A040-B9508464A207}"/>
                </a:ext>
              </a:extLst>
            </p:cNvPr>
            <p:cNvSpPr/>
            <p:nvPr/>
          </p:nvSpPr>
          <p:spPr>
            <a:xfrm>
              <a:off x="848843" y="2547943"/>
              <a:ext cx="1679872" cy="10957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AF30B89B-BAF9-435B-B094-039BAF287644}"/>
                    </a:ext>
                  </a:extLst>
                </p:cNvPr>
                <p:cNvSpPr txBox="1"/>
                <p:nvPr/>
              </p:nvSpPr>
              <p:spPr>
                <a:xfrm>
                  <a:off x="294400" y="2389920"/>
                  <a:ext cx="44666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i="1" smtClean="0">
                                <a:latin typeface="Cambria Math" panose="02040503050406030204" pitchFamily="18" charset="0"/>
                              </a:rPr>
                            </m:ctrlPr>
                          </m:sSubPr>
                          <m:e>
                            <m:r>
                              <a:rPr lang="en-US" altLang="zh-CN" sz="2000" b="0" i="1" smtClean="0">
                                <a:latin typeface="Cambria Math" panose="02040503050406030204" pitchFamily="18" charset="0"/>
                              </a:rPr>
                              <m:t>𝐿</m:t>
                            </m:r>
                          </m:e>
                          <m:sub>
                            <m:r>
                              <m:rPr>
                                <m:sty m:val="p"/>
                              </m:rPr>
                              <a:rPr lang="en-US" altLang="zh-CN" sz="2000" b="0" i="0" smtClean="0">
                                <a:latin typeface="Cambria Math" panose="02040503050406030204" pitchFamily="18" charset="0"/>
                              </a:rPr>
                              <m:t>eff</m:t>
                            </m:r>
                          </m:sub>
                        </m:sSub>
                      </m:oMath>
                    </m:oMathPara>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40" name="文本框 39">
                  <a:extLst>
                    <a:ext uri="{FF2B5EF4-FFF2-40B4-BE49-F238E27FC236}">
                      <a16:creationId xmlns:a16="http://schemas.microsoft.com/office/drawing/2014/main" id="{AF30B89B-BAF9-435B-B094-039BAF287644}"/>
                    </a:ext>
                  </a:extLst>
                </p:cNvPr>
                <p:cNvSpPr txBox="1">
                  <a:spLocks noRot="1" noChangeAspect="1" noMove="1" noResize="1" noEditPoints="1" noAdjustHandles="1" noChangeArrowheads="1" noChangeShapeType="1" noTextEdit="1"/>
                </p:cNvSpPr>
                <p:nvPr/>
              </p:nvSpPr>
              <p:spPr>
                <a:xfrm>
                  <a:off x="294400" y="2389920"/>
                  <a:ext cx="446661" cy="307777"/>
                </a:xfrm>
                <a:prstGeom prst="rect">
                  <a:avLst/>
                </a:prstGeom>
                <a:blipFill>
                  <a:blip r:embed="rId4"/>
                  <a:stretch>
                    <a:fillRect l="-12329" r="-6849" b="-1960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1" name="文本框 40">
                  <a:extLst>
                    <a:ext uri="{FF2B5EF4-FFF2-40B4-BE49-F238E27FC236}">
                      <a16:creationId xmlns:a16="http://schemas.microsoft.com/office/drawing/2014/main" id="{E768C8C2-863E-4779-BA03-5E2BE3C2DC2E}"/>
                    </a:ext>
                  </a:extLst>
                </p:cNvPr>
                <p:cNvSpPr txBox="1"/>
                <p:nvPr/>
              </p:nvSpPr>
              <p:spPr>
                <a:xfrm>
                  <a:off x="2528715" y="2447522"/>
                  <a:ext cx="105189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𝐸</m:t>
                            </m:r>
                          </m:e>
                          <m:sub>
                            <m:r>
                              <m:rPr>
                                <m:sty m:val="p"/>
                              </m:rPr>
                              <a:rPr lang="en-US" altLang="zh-CN" i="1">
                                <a:latin typeface="Cambria Math" panose="02040503050406030204" pitchFamily="18" charset="0"/>
                              </a:rPr>
                              <m:t>min</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m:rPr>
                                <m:sty m:val="p"/>
                              </m:rPr>
                              <a:rPr lang="en-US" altLang="zh-CN" b="0" i="0" smtClean="0">
                                <a:latin typeface="Cambria Math" panose="02040503050406030204" pitchFamily="18" charset="0"/>
                              </a:rPr>
                              <m:t>eff</m:t>
                            </m:r>
                          </m:sub>
                        </m:sSub>
                        <m:r>
                          <a:rPr lang="en-US" altLang="zh-CN" b="0" i="1" smtClean="0">
                            <a:latin typeface="Cambria Math" panose="02040503050406030204" pitchFamily="18" charset="0"/>
                          </a:rPr>
                          <m:t>)</m:t>
                        </m:r>
                      </m:oMath>
                    </m:oMathPara>
                  </a14:m>
                  <a:endParaRPr lang="zh-CN" altLang="en-US" dirty="0">
                    <a:latin typeface="Times New Roman" panose="02020603050405020304" pitchFamily="18" charset="0"/>
                    <a:cs typeface="Times New Roman" panose="02020603050405020304" pitchFamily="18" charset="0"/>
                  </a:endParaRPr>
                </a:p>
              </p:txBody>
            </p:sp>
          </mc:Choice>
          <mc:Fallback xmlns="">
            <p:sp>
              <p:nvSpPr>
                <p:cNvPr id="41" name="文本框 40">
                  <a:extLst>
                    <a:ext uri="{FF2B5EF4-FFF2-40B4-BE49-F238E27FC236}">
                      <a16:creationId xmlns:a16="http://schemas.microsoft.com/office/drawing/2014/main" id="{E768C8C2-863E-4779-BA03-5E2BE3C2DC2E}"/>
                    </a:ext>
                  </a:extLst>
                </p:cNvPr>
                <p:cNvSpPr txBox="1">
                  <a:spLocks noRot="1" noChangeAspect="1" noMove="1" noResize="1" noEditPoints="1" noAdjustHandles="1" noChangeArrowheads="1" noChangeShapeType="1" noTextEdit="1"/>
                </p:cNvSpPr>
                <p:nvPr/>
              </p:nvSpPr>
              <p:spPr>
                <a:xfrm>
                  <a:off x="2528715" y="2447522"/>
                  <a:ext cx="1051890" cy="276999"/>
                </a:xfrm>
                <a:prstGeom prst="rect">
                  <a:avLst/>
                </a:prstGeom>
                <a:blipFill>
                  <a:blip r:embed="rId5"/>
                  <a:stretch>
                    <a:fillRect l="-4624" r="-7514" b="-37778"/>
                  </a:stretch>
                </a:blipFill>
              </p:spPr>
              <p:txBody>
                <a:bodyPr/>
                <a:lstStyle/>
                <a:p>
                  <a:r>
                    <a:rPr lang="zh-CN" altLang="en-US">
                      <a:noFill/>
                    </a:rPr>
                    <a:t> </a:t>
                  </a:r>
                </a:p>
              </p:txBody>
            </p:sp>
          </mc:Fallback>
        </mc:AlternateContent>
        <p:sp>
          <p:nvSpPr>
            <p:cNvPr id="42" name="箭头: 左右 41">
              <a:extLst>
                <a:ext uri="{FF2B5EF4-FFF2-40B4-BE49-F238E27FC236}">
                  <a16:creationId xmlns:a16="http://schemas.microsoft.com/office/drawing/2014/main" id="{9A0BF19A-C791-4BB0-90DF-77E565C598DF}"/>
                </a:ext>
              </a:extLst>
            </p:cNvPr>
            <p:cNvSpPr/>
            <p:nvPr/>
          </p:nvSpPr>
          <p:spPr>
            <a:xfrm>
              <a:off x="3666312" y="2547535"/>
              <a:ext cx="1628462" cy="11235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43" name="文本框 42">
                  <a:extLst>
                    <a:ext uri="{FF2B5EF4-FFF2-40B4-BE49-F238E27FC236}">
                      <a16:creationId xmlns:a16="http://schemas.microsoft.com/office/drawing/2014/main" id="{28CBDE8C-383B-4D2B-9AEE-C2C5A818170D}"/>
                    </a:ext>
                  </a:extLst>
                </p:cNvPr>
                <p:cNvSpPr txBox="1"/>
                <p:nvPr/>
              </p:nvSpPr>
              <p:spPr>
                <a:xfrm>
                  <a:off x="5388395" y="2445320"/>
                  <a:ext cx="703975" cy="276999"/>
                </a:xfrm>
                <a:prstGeom prst="rect">
                  <a:avLst/>
                </a:prstGeom>
                <a:noFill/>
              </p:spPr>
              <p:txBody>
                <a:bodyPr wrap="none" lIns="0" tIns="0" rIns="0" bIns="0" rtlCol="0">
                  <a:spAutoFit/>
                </a:bodyPr>
                <a:lstStyle/>
                <a:p>
                  <a:r>
                    <a:rPr lang="en-US" altLang="zh-CN" b="0" dirty="0">
                      <a:latin typeface="Times New Roman" panose="02020603050405020304" pitchFamily="18" charset="0"/>
                      <a:cs typeface="Times New Roman" panose="02020603050405020304" pitchFamily="18" charset="0"/>
                    </a:rPr>
                    <a:t>R</a:t>
                  </a:r>
                  <a14:m>
                    <m:oMath xmlns:m="http://schemas.openxmlformats.org/officeDocument/2006/math">
                      <m:r>
                        <a:rPr lang="en-US" altLang="zh-CN" b="0" i="1" smtClean="0">
                          <a:latin typeface="Cambria Math" panose="02040503050406030204" pitchFamily="18" charset="0"/>
                        </a:rPr>
                        <m:t>(</m:t>
                      </m:r>
                      <m:r>
                        <a:rPr lang="zh-CN" altLang="en-US" b="0" i="1" smtClean="0">
                          <a:latin typeface="Cambria Math" panose="02040503050406030204" pitchFamily="18" charset="0"/>
                        </a:rPr>
                        <m:t>𝜃</m:t>
                      </m:r>
                      <m:r>
                        <a:rPr lang="en-US" altLang="zh-CN" b="0" i="1" smtClean="0">
                          <a:latin typeface="Cambria Math" panose="02040503050406030204" pitchFamily="18" charset="0"/>
                        </a:rPr>
                        <m:t>,</m:t>
                      </m:r>
                      <m:r>
                        <a:rPr lang="en-US" altLang="zh-CN" b="0" i="1" smtClean="0">
                          <a:latin typeface="Cambria Math" panose="02040503050406030204" pitchFamily="18" charset="0"/>
                        </a:rPr>
                        <m:t>𝐿</m:t>
                      </m:r>
                      <m:r>
                        <a:rPr lang="en-US" altLang="zh-CN" b="0" i="1" smtClean="0">
                          <a:latin typeface="Cambria Math" panose="02040503050406030204" pitchFamily="18" charset="0"/>
                        </a:rPr>
                        <m:t>)</m:t>
                      </m:r>
                    </m:oMath>
                  </a14:m>
                  <a:endParaRPr lang="zh-CN" altLang="en-US" dirty="0">
                    <a:latin typeface="Times New Roman" panose="02020603050405020304" pitchFamily="18" charset="0"/>
                    <a:cs typeface="Times New Roman" panose="02020603050405020304" pitchFamily="18" charset="0"/>
                  </a:endParaRPr>
                </a:p>
              </p:txBody>
            </p:sp>
          </mc:Choice>
          <mc:Fallback xmlns="">
            <p:sp>
              <p:nvSpPr>
                <p:cNvPr id="43" name="文本框 42">
                  <a:extLst>
                    <a:ext uri="{FF2B5EF4-FFF2-40B4-BE49-F238E27FC236}">
                      <a16:creationId xmlns:a16="http://schemas.microsoft.com/office/drawing/2014/main" id="{28CBDE8C-383B-4D2B-9AEE-C2C5A818170D}"/>
                    </a:ext>
                  </a:extLst>
                </p:cNvPr>
                <p:cNvSpPr txBox="1">
                  <a:spLocks noRot="1" noChangeAspect="1" noMove="1" noResize="1" noEditPoints="1" noAdjustHandles="1" noChangeArrowheads="1" noChangeShapeType="1" noTextEdit="1"/>
                </p:cNvSpPr>
                <p:nvPr/>
              </p:nvSpPr>
              <p:spPr>
                <a:xfrm>
                  <a:off x="5388395" y="2445320"/>
                  <a:ext cx="703975" cy="276999"/>
                </a:xfrm>
                <a:prstGeom prst="rect">
                  <a:avLst/>
                </a:prstGeom>
                <a:blipFill>
                  <a:blip r:embed="rId6"/>
                  <a:stretch>
                    <a:fillRect l="-20870" t="-26087" r="-14783" b="-5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4" name="文本框 43">
                  <a:extLst>
                    <a:ext uri="{FF2B5EF4-FFF2-40B4-BE49-F238E27FC236}">
                      <a16:creationId xmlns:a16="http://schemas.microsoft.com/office/drawing/2014/main" id="{F9DC4605-50A6-4D3B-8BB1-81ED9DF0E850}"/>
                    </a:ext>
                  </a:extLst>
                </p:cNvPr>
                <p:cNvSpPr txBox="1"/>
                <p:nvPr/>
              </p:nvSpPr>
              <p:spPr>
                <a:xfrm>
                  <a:off x="775736" y="2659886"/>
                  <a:ext cx="1930864" cy="50135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400" smtClean="0">
                            <a:latin typeface="Cambria Math" panose="02040503050406030204" pitchFamily="18" charset="0"/>
                          </a:rPr>
                          <m:t>−</m:t>
                        </m:r>
                        <m:f>
                          <m:fPr>
                            <m:ctrlPr>
                              <a:rPr lang="zh-CN" altLang="en-US" sz="1400" i="1">
                                <a:solidFill>
                                  <a:srgbClr val="836967"/>
                                </a:solidFill>
                                <a:latin typeface="Cambria Math" panose="02040503050406030204" pitchFamily="18" charset="0"/>
                              </a:rPr>
                            </m:ctrlPr>
                          </m:fPr>
                          <m:num>
                            <m:r>
                              <a:rPr lang="zh-CN" altLang="en-US" sz="1400" i="1">
                                <a:latin typeface="Cambria Math" panose="02040503050406030204" pitchFamily="18" charset="0"/>
                              </a:rPr>
                              <m:t>𝑑𝐸</m:t>
                            </m:r>
                          </m:num>
                          <m:den>
                            <m:r>
                              <a:rPr lang="zh-CN" altLang="en-US" sz="1400" i="1">
                                <a:latin typeface="Cambria Math" panose="02040503050406030204" pitchFamily="18" charset="0"/>
                              </a:rPr>
                              <m:t>𝑑</m:t>
                            </m:r>
                            <m:r>
                              <a:rPr lang="en-US" altLang="zh-CN" sz="1400" b="0" i="1" smtClean="0">
                                <a:latin typeface="Cambria Math" panose="02040503050406030204" pitchFamily="18" charset="0"/>
                              </a:rPr>
                              <m:t>𝑙</m:t>
                            </m:r>
                          </m:den>
                        </m:f>
                        <m:r>
                          <a:rPr lang="zh-CN" altLang="en-US" sz="1400" i="0">
                            <a:latin typeface="Cambria Math" panose="02040503050406030204" pitchFamily="18" charset="0"/>
                          </a:rPr>
                          <m:t>=</m:t>
                        </m:r>
                        <m:r>
                          <a:rPr lang="zh-CN" altLang="en-US" sz="1400" i="1">
                            <a:latin typeface="Cambria Math" panose="02040503050406030204" pitchFamily="18" charset="0"/>
                          </a:rPr>
                          <m:t>𝑎</m:t>
                        </m:r>
                        <m:d>
                          <m:dPr>
                            <m:ctrlPr>
                              <a:rPr lang="zh-CN" altLang="en-US" sz="1400" i="1">
                                <a:solidFill>
                                  <a:srgbClr val="836967"/>
                                </a:solidFill>
                                <a:latin typeface="Cambria Math" panose="02040503050406030204" pitchFamily="18" charset="0"/>
                              </a:rPr>
                            </m:ctrlPr>
                          </m:dPr>
                          <m:e>
                            <m:r>
                              <a:rPr lang="zh-CN" altLang="en-US" sz="1400" i="1">
                                <a:latin typeface="Cambria Math" panose="02040503050406030204" pitchFamily="18" charset="0"/>
                              </a:rPr>
                              <m:t>𝐸</m:t>
                            </m:r>
                          </m:e>
                        </m:d>
                        <m:r>
                          <a:rPr lang="zh-CN" altLang="en-US" sz="1400" i="0">
                            <a:latin typeface="Cambria Math" panose="02040503050406030204" pitchFamily="18" charset="0"/>
                          </a:rPr>
                          <m:t>+</m:t>
                        </m:r>
                        <m:r>
                          <a:rPr lang="zh-CN" altLang="en-US" sz="1400" i="1">
                            <a:latin typeface="Cambria Math" panose="02040503050406030204" pitchFamily="18" charset="0"/>
                          </a:rPr>
                          <m:t>𝑏</m:t>
                        </m:r>
                        <m:d>
                          <m:dPr>
                            <m:ctrlPr>
                              <a:rPr lang="zh-CN" altLang="en-US" sz="1400" i="1">
                                <a:solidFill>
                                  <a:srgbClr val="836967"/>
                                </a:solidFill>
                                <a:latin typeface="Cambria Math" panose="02040503050406030204" pitchFamily="18" charset="0"/>
                              </a:rPr>
                            </m:ctrlPr>
                          </m:dPr>
                          <m:e>
                            <m:r>
                              <a:rPr lang="zh-CN" altLang="en-US" sz="1400" i="1">
                                <a:latin typeface="Cambria Math" panose="02040503050406030204" pitchFamily="18" charset="0"/>
                              </a:rPr>
                              <m:t>𝐸</m:t>
                            </m:r>
                          </m:e>
                        </m:d>
                        <m:r>
                          <a:rPr lang="zh-CN" altLang="en-US" sz="1400" i="1">
                            <a:latin typeface="Cambria Math" panose="02040503050406030204" pitchFamily="18" charset="0"/>
                          </a:rPr>
                          <m:t>𝐸</m:t>
                        </m:r>
                      </m:oMath>
                    </m:oMathPara>
                  </a14:m>
                  <a:endParaRPr lang="zh-CN" altLang="en-US" sz="1400">
                    <a:latin typeface="Times New Roman" panose="02020603050405020304" pitchFamily="18" charset="0"/>
                    <a:cs typeface="Times New Roman" panose="02020603050405020304" pitchFamily="18" charset="0"/>
                  </a:endParaRPr>
                </a:p>
              </p:txBody>
            </p:sp>
          </mc:Choice>
          <mc:Fallback xmlns="">
            <p:sp>
              <p:nvSpPr>
                <p:cNvPr id="44" name="文本框 43">
                  <a:extLst>
                    <a:ext uri="{FF2B5EF4-FFF2-40B4-BE49-F238E27FC236}">
                      <a16:creationId xmlns:a16="http://schemas.microsoft.com/office/drawing/2014/main" id="{F9DC4605-50A6-4D3B-8BB1-81ED9DF0E850}"/>
                    </a:ext>
                  </a:extLst>
                </p:cNvPr>
                <p:cNvSpPr txBox="1">
                  <a:spLocks noRot="1" noChangeAspect="1" noMove="1" noResize="1" noEditPoints="1" noAdjustHandles="1" noChangeArrowheads="1" noChangeShapeType="1" noTextEdit="1"/>
                </p:cNvSpPr>
                <p:nvPr/>
              </p:nvSpPr>
              <p:spPr>
                <a:xfrm>
                  <a:off x="775736" y="2659886"/>
                  <a:ext cx="1930864" cy="501356"/>
                </a:xfrm>
                <a:prstGeom prst="rect">
                  <a:avLst/>
                </a:prstGeom>
                <a:blipFill>
                  <a:blip r:embed="rId7"/>
                  <a:stretch>
                    <a:fillRect b="-243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5" name="文本框 44">
                  <a:extLst>
                    <a:ext uri="{FF2B5EF4-FFF2-40B4-BE49-F238E27FC236}">
                      <a16:creationId xmlns:a16="http://schemas.microsoft.com/office/drawing/2014/main" id="{869D346D-8EA9-4BA0-AA43-878D307E0261}"/>
                    </a:ext>
                  </a:extLst>
                </p:cNvPr>
                <p:cNvSpPr txBox="1"/>
                <p:nvPr/>
              </p:nvSpPr>
              <p:spPr>
                <a:xfrm>
                  <a:off x="3705641" y="2651348"/>
                  <a:ext cx="1387688" cy="506998"/>
                </a:xfrm>
                <a:prstGeom prst="rect">
                  <a:avLst/>
                </a:prstGeom>
                <a:noFill/>
              </p:spPr>
              <p:txBody>
                <a:bodyPr wrap="none" lIns="0" tIns="0" rIns="0" bIns="0" rtlCol="0">
                  <a:spAutoFit/>
                </a:bodyPr>
                <a:lstStyle/>
                <a:p>
                  <a:r>
                    <a:rPr lang="en-US" altLang="zh-CN" sz="1400" b="0" dirty="0">
                      <a:latin typeface="Times New Roman" panose="02020603050405020304" pitchFamily="18" charset="0"/>
                      <a:cs typeface="Times New Roman" panose="02020603050405020304" pitchFamily="18" charset="0"/>
                    </a:rPr>
                    <a:t>R </a:t>
                  </a:r>
                  <a14:m>
                    <m:oMath xmlns:m="http://schemas.openxmlformats.org/officeDocument/2006/math">
                      <m:r>
                        <a:rPr lang="en-US" altLang="zh-CN" sz="1400" b="0" i="1" smtClean="0">
                          <a:latin typeface="Cambria Math" panose="02040503050406030204" pitchFamily="18" charset="0"/>
                        </a:rPr>
                        <m:t>=</m:t>
                      </m:r>
                      <m:f>
                        <m:fPr>
                          <m:ctrlPr>
                            <a:rPr lang="en-US" altLang="zh-CN" sz="1400" b="0" i="1" smtClean="0">
                              <a:latin typeface="Cambria Math" panose="02040503050406030204" pitchFamily="18" charset="0"/>
                            </a:rPr>
                          </m:ctrlPr>
                        </m:fPr>
                        <m:num>
                          <m:nary>
                            <m:naryPr>
                              <m:ctrlPr>
                                <a:rPr lang="en-US" altLang="zh-CN" sz="1400" b="0" i="1" smtClean="0">
                                  <a:latin typeface="Cambria Math" panose="02040503050406030204" pitchFamily="18" charset="0"/>
                                </a:rPr>
                              </m:ctrlPr>
                            </m:naryPr>
                            <m:sub>
                              <m:sSub>
                                <m:sSubPr>
                                  <m:ctrlPr>
                                    <a:rPr lang="en-US" altLang="zh-CN" sz="1400" b="0" i="1" smtClean="0">
                                      <a:latin typeface="Cambria Math" panose="02040503050406030204" pitchFamily="18" charset="0"/>
                                    </a:rPr>
                                  </m:ctrlPr>
                                </m:sSubPr>
                                <m:e>
                                  <m:r>
                                    <a:rPr lang="en-US" altLang="zh-CN" sz="1400" b="0" i="1" smtClean="0">
                                      <a:latin typeface="Cambria Math" panose="02040503050406030204" pitchFamily="18" charset="0"/>
                                    </a:rPr>
                                    <m:t>𝐸</m:t>
                                  </m:r>
                                </m:e>
                                <m:sub>
                                  <m:r>
                                    <m:rPr>
                                      <m:sty m:val="p"/>
                                    </m:rPr>
                                    <a:rPr lang="en-US" altLang="zh-CN" sz="1400" b="0" i="0" smtClean="0">
                                      <a:latin typeface="Cambria Math" panose="02040503050406030204" pitchFamily="18" charset="0"/>
                                    </a:rPr>
                                    <m:t>min</m:t>
                                  </m:r>
                                </m:sub>
                              </m:sSub>
                            </m:sub>
                            <m:sup>
                              <m:r>
                                <a:rPr lang="en-US" altLang="zh-CN" sz="1400" b="0" i="1" smtClean="0">
                                  <a:latin typeface="Cambria Math" panose="02040503050406030204" pitchFamily="18" charset="0"/>
                                  <a:ea typeface="Cambria Math" panose="02040503050406030204" pitchFamily="18" charset="0"/>
                                </a:rPr>
                                <m:t>∞</m:t>
                              </m:r>
                            </m:sup>
                            <m:e>
                              <m:r>
                                <m:rPr>
                                  <m:nor/>
                                </m:rPr>
                                <a:rPr lang="el-GR" altLang="zh-CN" sz="1400">
                                  <a:latin typeface="Times New Roman" panose="02020603050405020304" pitchFamily="18" charset="0"/>
                                  <a:cs typeface="Times New Roman" panose="02020603050405020304" pitchFamily="18" charset="0"/>
                                </a:rPr>
                                <m:t>Φ</m:t>
                              </m:r>
                              <m:d>
                                <m:dPr>
                                  <m:ctrlPr>
                                    <a:rPr lang="en-US" altLang="zh-CN" sz="1400" b="0" i="1" smtClean="0">
                                      <a:latin typeface="Cambria Math" panose="02040503050406030204" pitchFamily="18" charset="0"/>
                                    </a:rPr>
                                  </m:ctrlPr>
                                </m:dPr>
                                <m:e>
                                  <m:r>
                                    <a:rPr lang="en-US" altLang="zh-CN" sz="1400" b="0" i="1" smtClean="0">
                                      <a:latin typeface="Cambria Math" panose="02040503050406030204" pitchFamily="18" charset="0"/>
                                    </a:rPr>
                                    <m:t>𝐸</m:t>
                                  </m:r>
                                  <m:r>
                                    <a:rPr lang="en-US" altLang="zh-CN" sz="1400" b="0" i="1" smtClean="0">
                                      <a:latin typeface="Cambria Math" panose="02040503050406030204" pitchFamily="18" charset="0"/>
                                    </a:rPr>
                                    <m:t>,</m:t>
                                  </m:r>
                                  <m:r>
                                    <a:rPr lang="zh-CN" altLang="en-US" sz="1400" b="0" i="1" smtClean="0">
                                      <a:latin typeface="Cambria Math" panose="02040503050406030204" pitchFamily="18" charset="0"/>
                                    </a:rPr>
                                    <m:t>𝜃</m:t>
                                  </m:r>
                                </m:e>
                              </m:d>
                              <m:r>
                                <a:rPr lang="en-US" altLang="zh-CN" sz="1400" b="0" i="1" smtClean="0">
                                  <a:latin typeface="Cambria Math" panose="02040503050406030204" pitchFamily="18" charset="0"/>
                                </a:rPr>
                                <m:t>𝑑𝐸</m:t>
                              </m:r>
                            </m:e>
                          </m:nary>
                        </m:num>
                        <m:den>
                          <m:nary>
                            <m:naryPr>
                              <m:ctrlPr>
                                <a:rPr lang="en-US" altLang="zh-CN" sz="1400" b="0" i="1" smtClean="0">
                                  <a:latin typeface="Cambria Math" panose="02040503050406030204" pitchFamily="18" charset="0"/>
                                </a:rPr>
                              </m:ctrlPr>
                            </m:naryPr>
                            <m:sub>
                              <m:sSub>
                                <m:sSubPr>
                                  <m:ctrlPr>
                                    <a:rPr lang="en-US" altLang="zh-CN" sz="1400" b="0" i="1" smtClean="0">
                                      <a:latin typeface="Cambria Math" panose="02040503050406030204" pitchFamily="18" charset="0"/>
                                    </a:rPr>
                                  </m:ctrlPr>
                                </m:sSubPr>
                                <m:e>
                                  <m:r>
                                    <a:rPr lang="en-US" altLang="zh-CN" sz="1400" b="0" i="1" smtClean="0">
                                      <a:latin typeface="Cambria Math" panose="02040503050406030204" pitchFamily="18" charset="0"/>
                                    </a:rPr>
                                    <m:t>𝐸</m:t>
                                  </m:r>
                                </m:e>
                                <m:sub>
                                  <m:r>
                                    <a:rPr lang="en-US" altLang="zh-CN" sz="1400" b="0" i="1" smtClean="0">
                                      <a:latin typeface="Cambria Math" panose="02040503050406030204" pitchFamily="18" charset="0"/>
                                    </a:rPr>
                                    <m:t>0</m:t>
                                  </m:r>
                                </m:sub>
                              </m:sSub>
                            </m:sub>
                            <m:sup>
                              <m:r>
                                <a:rPr lang="en-US" altLang="zh-CN" sz="1400" b="0" i="1" smtClean="0">
                                  <a:latin typeface="Cambria Math" panose="02040503050406030204" pitchFamily="18" charset="0"/>
                                  <a:ea typeface="Cambria Math" panose="02040503050406030204" pitchFamily="18" charset="0"/>
                                </a:rPr>
                                <m:t>∞</m:t>
                              </m:r>
                            </m:sup>
                            <m:e>
                              <m:r>
                                <m:rPr>
                                  <m:nor/>
                                </m:rPr>
                                <a:rPr lang="el-GR" altLang="zh-CN" sz="1400">
                                  <a:latin typeface="Times New Roman" panose="02020603050405020304" pitchFamily="18" charset="0"/>
                                  <a:cs typeface="Times New Roman" panose="02020603050405020304" pitchFamily="18" charset="0"/>
                                </a:rPr>
                                <m:t>Φ</m:t>
                              </m:r>
                              <m:d>
                                <m:dPr>
                                  <m:ctrlPr>
                                    <a:rPr lang="en-US" altLang="zh-CN" sz="1400" i="1">
                                      <a:latin typeface="Cambria Math" panose="02040503050406030204" pitchFamily="18" charset="0"/>
                                    </a:rPr>
                                  </m:ctrlPr>
                                </m:dPr>
                                <m:e>
                                  <m:r>
                                    <a:rPr lang="en-US" altLang="zh-CN" sz="1400" i="1">
                                      <a:latin typeface="Cambria Math" panose="02040503050406030204" pitchFamily="18" charset="0"/>
                                    </a:rPr>
                                    <m:t>𝐸</m:t>
                                  </m:r>
                                  <m:r>
                                    <a:rPr lang="en-US" altLang="zh-CN" sz="1400" i="1">
                                      <a:latin typeface="Cambria Math" panose="02040503050406030204" pitchFamily="18" charset="0"/>
                                    </a:rPr>
                                    <m:t>,</m:t>
                                  </m:r>
                                  <m:r>
                                    <a:rPr lang="zh-CN" altLang="en-US" sz="1400" i="1">
                                      <a:latin typeface="Cambria Math" panose="02040503050406030204" pitchFamily="18" charset="0"/>
                                    </a:rPr>
                                    <m:t>𝜃</m:t>
                                  </m:r>
                                </m:e>
                              </m:d>
                              <m:r>
                                <a:rPr lang="en-US" altLang="zh-CN" sz="1400" i="1">
                                  <a:latin typeface="Cambria Math" panose="02040503050406030204" pitchFamily="18" charset="0"/>
                                </a:rPr>
                                <m:t>𝑑𝐸</m:t>
                              </m:r>
                            </m:e>
                          </m:nary>
                        </m:den>
                      </m:f>
                    </m:oMath>
                  </a14:m>
                  <a:endParaRPr lang="zh-CN" altLang="en-US" sz="1400" dirty="0">
                    <a:latin typeface="Times New Roman" panose="02020603050405020304" pitchFamily="18" charset="0"/>
                    <a:cs typeface="Times New Roman" panose="02020603050405020304" pitchFamily="18" charset="0"/>
                  </a:endParaRPr>
                </a:p>
              </p:txBody>
            </p:sp>
          </mc:Choice>
          <mc:Fallback xmlns="">
            <p:sp>
              <p:nvSpPr>
                <p:cNvPr id="45" name="文本框 44">
                  <a:extLst>
                    <a:ext uri="{FF2B5EF4-FFF2-40B4-BE49-F238E27FC236}">
                      <a16:creationId xmlns:a16="http://schemas.microsoft.com/office/drawing/2014/main" id="{869D346D-8EA9-4BA0-AA43-878D307E0261}"/>
                    </a:ext>
                  </a:extLst>
                </p:cNvPr>
                <p:cNvSpPr txBox="1">
                  <a:spLocks noRot="1" noChangeAspect="1" noMove="1" noResize="1" noEditPoints="1" noAdjustHandles="1" noChangeArrowheads="1" noChangeShapeType="1" noTextEdit="1"/>
                </p:cNvSpPr>
                <p:nvPr/>
              </p:nvSpPr>
              <p:spPr>
                <a:xfrm>
                  <a:off x="3705641" y="2651348"/>
                  <a:ext cx="1387688" cy="506998"/>
                </a:xfrm>
                <a:prstGeom prst="rect">
                  <a:avLst/>
                </a:prstGeom>
                <a:blipFill>
                  <a:blip r:embed="rId8"/>
                  <a:stretch>
                    <a:fillRect l="-7895"/>
                  </a:stretch>
                </a:blipFill>
              </p:spPr>
              <p:txBody>
                <a:bodyPr/>
                <a:lstStyle/>
                <a:p>
                  <a:r>
                    <a:rPr lang="zh-CN" altLang="en-US">
                      <a:noFill/>
                    </a:rPr>
                    <a:t> </a:t>
                  </a:r>
                </a:p>
              </p:txBody>
            </p:sp>
          </mc:Fallback>
        </mc:AlternateContent>
      </p:grpSp>
      <p:sp>
        <p:nvSpPr>
          <p:cNvPr id="46" name="矩形 45">
            <a:extLst>
              <a:ext uri="{FF2B5EF4-FFF2-40B4-BE49-F238E27FC236}">
                <a16:creationId xmlns:a16="http://schemas.microsoft.com/office/drawing/2014/main" id="{89F15A04-8BC4-49F3-A302-6AAD8D98628A}"/>
              </a:ext>
            </a:extLst>
          </p:cNvPr>
          <p:cNvSpPr/>
          <p:nvPr/>
        </p:nvSpPr>
        <p:spPr>
          <a:xfrm>
            <a:off x="259481" y="1106871"/>
            <a:ext cx="5943967" cy="1676829"/>
          </a:xfrm>
          <a:prstGeom prst="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a:extLst>
              <a:ext uri="{FF2B5EF4-FFF2-40B4-BE49-F238E27FC236}">
                <a16:creationId xmlns:a16="http://schemas.microsoft.com/office/drawing/2014/main" id="{1FB6C721-28B1-4F3D-8A98-4E540BFE6552}"/>
              </a:ext>
            </a:extLst>
          </p:cNvPr>
          <p:cNvSpPr txBox="1"/>
          <p:nvPr/>
        </p:nvSpPr>
        <p:spPr>
          <a:xfrm>
            <a:off x="291848" y="1111552"/>
            <a:ext cx="3034058"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Relation among variables:</a:t>
            </a:r>
            <a:endParaRPr lang="zh-CN" altLang="en-US"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8581928C-5445-4879-B003-9761D5EACD62}"/>
              </a:ext>
            </a:extLst>
          </p:cNvPr>
          <p:cNvPicPr>
            <a:picLocks noChangeAspect="1"/>
          </p:cNvPicPr>
          <p:nvPr/>
        </p:nvPicPr>
        <p:blipFill>
          <a:blip r:embed="rId9"/>
          <a:stretch>
            <a:fillRect/>
          </a:stretch>
        </p:blipFill>
        <p:spPr>
          <a:xfrm>
            <a:off x="6380969" y="992075"/>
            <a:ext cx="5682288" cy="5093627"/>
          </a:xfrm>
          <a:prstGeom prst="rect">
            <a:avLst/>
          </a:prstGeom>
        </p:spPr>
      </p:pic>
      <p:sp>
        <p:nvSpPr>
          <p:cNvPr id="5" name="文本框 4">
            <a:extLst>
              <a:ext uri="{FF2B5EF4-FFF2-40B4-BE49-F238E27FC236}">
                <a16:creationId xmlns:a16="http://schemas.microsoft.com/office/drawing/2014/main" id="{8E15B3AE-15D6-4A77-BCF2-6AE35DA4BB1E}"/>
              </a:ext>
            </a:extLst>
          </p:cNvPr>
          <p:cNvSpPr txBox="1"/>
          <p:nvPr/>
        </p:nvSpPr>
        <p:spPr>
          <a:xfrm>
            <a:off x="222810" y="3717567"/>
            <a:ext cx="3398119"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Measured survival rate </a:t>
            </a:r>
            <a:r>
              <a:rPr lang="zh-CN" altLang="en-US"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3" name="文本框 22">
                <a:extLst>
                  <a:ext uri="{FF2B5EF4-FFF2-40B4-BE49-F238E27FC236}">
                    <a16:creationId xmlns:a16="http://schemas.microsoft.com/office/drawing/2014/main" id="{15275E78-3C58-4121-8C5A-169FD28B37B4}"/>
                  </a:ext>
                </a:extLst>
              </p:cNvPr>
              <p:cNvSpPr txBox="1"/>
              <p:nvPr/>
            </p:nvSpPr>
            <p:spPr>
              <a:xfrm>
                <a:off x="1177508" y="4074300"/>
                <a:ext cx="3343359" cy="6690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cs typeface="Times New Roman" panose="02020603050405020304" pitchFamily="18" charset="0"/>
                            </a:rPr>
                          </m:ctrlPr>
                        </m:sSupPr>
                        <m:e>
                          <m:r>
                            <a:rPr lang="en-US" altLang="zh-CN" b="0" i="1" smtClean="0">
                              <a:latin typeface="Cambria Math" panose="02040503050406030204" pitchFamily="18" charset="0"/>
                              <a:cs typeface="Times New Roman" panose="02020603050405020304" pitchFamily="18" charset="0"/>
                            </a:rPr>
                            <m:t>𝑅</m:t>
                          </m:r>
                        </m:e>
                        <m:sup>
                          <m:r>
                            <m:rPr>
                              <m:sty m:val="p"/>
                            </m:rPr>
                            <a:rPr lang="en-US" altLang="zh-CN" b="0" i="0" smtClean="0">
                              <a:latin typeface="Cambria Math" panose="02040503050406030204" pitchFamily="18" charset="0"/>
                              <a:cs typeface="Times New Roman" panose="02020603050405020304" pitchFamily="18" charset="0"/>
                            </a:rPr>
                            <m:t>exp</m:t>
                          </m:r>
                        </m:sup>
                      </m:sSup>
                      <m:d>
                        <m:dPr>
                          <m:ctrlPr>
                            <a:rPr lang="en-US" altLang="zh-CN" b="0" i="1" smtClean="0">
                              <a:latin typeface="Cambria Math" panose="02040503050406030204" pitchFamily="18" charset="0"/>
                              <a:cs typeface="Times New Roman" panose="02020603050405020304" pitchFamily="18" charset="0"/>
                            </a:rPr>
                          </m:ctrlPr>
                        </m:dPr>
                        <m:e>
                          <m:r>
                            <a:rPr lang="zh-CN" altLang="en-US" b="0" i="1" smtClean="0">
                              <a:latin typeface="Cambria Math" panose="02040503050406030204" pitchFamily="18" charset="0"/>
                              <a:cs typeface="Times New Roman" panose="02020603050405020304" pitchFamily="18" charset="0"/>
                            </a:rPr>
                            <m:t>𝜃</m:t>
                          </m:r>
                          <m:r>
                            <a:rPr lang="en-US" altLang="zh-CN" b="0" i="1" smtClean="0">
                              <a:latin typeface="Cambria Math" panose="02040503050406030204" pitchFamily="18" charset="0"/>
                              <a:cs typeface="Times New Roman" panose="02020603050405020304" pitchFamily="18" charset="0"/>
                            </a:rPr>
                            <m:t>,</m:t>
                          </m:r>
                          <m:r>
                            <a:rPr lang="zh-CN" altLang="en-US" b="0" i="1" smtClean="0">
                              <a:latin typeface="Cambria Math" panose="02040503050406030204" pitchFamily="18" charset="0"/>
                              <a:cs typeface="Times New Roman" panose="02020603050405020304" pitchFamily="18" charset="0"/>
                            </a:rPr>
                            <m:t>𝜑</m:t>
                          </m:r>
                        </m:e>
                      </m:d>
                      <m:r>
                        <a:rPr lang="en-US" altLang="zh-CN" b="0" i="1" smtClean="0">
                          <a:latin typeface="Cambria Math" panose="02040503050406030204" pitchFamily="18" charset="0"/>
                          <a:cs typeface="Times New Roman" panose="02020603050405020304" pitchFamily="18" charset="0"/>
                        </a:rPr>
                        <m:t>=</m:t>
                      </m:r>
                      <m:f>
                        <m:fPr>
                          <m:ctrlPr>
                            <a:rPr lang="en-US" altLang="zh-CN" b="0" i="1" smtClean="0">
                              <a:latin typeface="Cambria Math" panose="02040503050406030204" pitchFamily="18" charset="0"/>
                              <a:cs typeface="Times New Roman" panose="02020603050405020304" pitchFamily="18" charset="0"/>
                            </a:rPr>
                          </m:ctrlPr>
                        </m:fPr>
                        <m:num>
                          <m:sSub>
                            <m:sSubPr>
                              <m:ctrlPr>
                                <a:rPr lang="en-US" altLang="zh-CN" b="0" i="1" smtClean="0">
                                  <a:latin typeface="Cambria Math" panose="02040503050406030204" pitchFamily="18" charset="0"/>
                                  <a:cs typeface="Times New Roman" panose="02020603050405020304" pitchFamily="18" charset="0"/>
                                </a:rPr>
                              </m:ctrlPr>
                            </m:sSubPr>
                            <m:e>
                              <m:r>
                                <a:rPr lang="en-US" altLang="zh-CN" b="0" i="1" smtClean="0">
                                  <a:latin typeface="Cambria Math" panose="02040503050406030204" pitchFamily="18" charset="0"/>
                                  <a:cs typeface="Times New Roman" panose="02020603050405020304" pitchFamily="18" charset="0"/>
                                </a:rPr>
                                <m:t>𝑁</m:t>
                              </m:r>
                            </m:e>
                            <m:sub>
                              <m:r>
                                <m:rPr>
                                  <m:sty m:val="p"/>
                                </m:rPr>
                                <a:rPr lang="en-US" altLang="zh-CN" b="0" i="0" smtClean="0">
                                  <a:latin typeface="Cambria Math" panose="02040503050406030204" pitchFamily="18" charset="0"/>
                                  <a:cs typeface="Times New Roman" panose="02020603050405020304" pitchFamily="18" charset="0"/>
                                </a:rPr>
                                <m:t>out</m:t>
                              </m:r>
                            </m:sub>
                          </m:sSub>
                          <m:r>
                            <a:rPr lang="en-US" altLang="zh-CN" b="0" i="1" smtClean="0">
                              <a:latin typeface="Cambria Math" panose="02040503050406030204" pitchFamily="18" charset="0"/>
                              <a:cs typeface="Times New Roman" panose="02020603050405020304" pitchFamily="18" charset="0"/>
                            </a:rPr>
                            <m:t>(</m:t>
                          </m:r>
                          <m:r>
                            <a:rPr lang="zh-CN" altLang="en-US" b="0" i="1" smtClean="0">
                              <a:latin typeface="Cambria Math" panose="02040503050406030204" pitchFamily="18" charset="0"/>
                              <a:cs typeface="Times New Roman" panose="02020603050405020304" pitchFamily="18" charset="0"/>
                            </a:rPr>
                            <m:t>𝜃</m:t>
                          </m:r>
                          <m:r>
                            <a:rPr lang="en-US" altLang="zh-CN" b="0" i="1" smtClean="0">
                              <a:latin typeface="Cambria Math" panose="02040503050406030204" pitchFamily="18" charset="0"/>
                              <a:cs typeface="Times New Roman" panose="02020603050405020304" pitchFamily="18" charset="0"/>
                            </a:rPr>
                            <m:t>,</m:t>
                          </m:r>
                          <m:r>
                            <a:rPr lang="zh-CN" altLang="en-US" b="0" i="1" smtClean="0">
                              <a:latin typeface="Cambria Math" panose="02040503050406030204" pitchFamily="18" charset="0"/>
                              <a:cs typeface="Times New Roman" panose="02020603050405020304" pitchFamily="18" charset="0"/>
                            </a:rPr>
                            <m:t>𝜑</m:t>
                          </m:r>
                          <m:r>
                            <a:rPr lang="en-US" altLang="zh-CN" b="0" i="1" smtClean="0">
                              <a:latin typeface="Cambria Math" panose="02040503050406030204" pitchFamily="18" charset="0"/>
                              <a:cs typeface="Times New Roman" panose="02020603050405020304" pitchFamily="18" charset="0"/>
                            </a:rPr>
                            <m:t>)/</m:t>
                          </m:r>
                          <m: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t>𝑇</m:t>
                              </m:r>
                            </m:e>
                            <m:sub>
                              <m:r>
                                <m:rPr>
                                  <m:sty m:val="p"/>
                                </m:rPr>
                                <a:rPr lang="en-US" altLang="zh-CN" b="0" i="0" smtClean="0">
                                  <a:latin typeface="Cambria Math" panose="02040503050406030204" pitchFamily="18" charset="0"/>
                                  <a:ea typeface="Cambria Math" panose="02040503050406030204" pitchFamily="18" charset="0"/>
                                  <a:cs typeface="Times New Roman" panose="02020603050405020304" pitchFamily="18" charset="0"/>
                                </a:rPr>
                                <m:t>out</m:t>
                              </m:r>
                            </m:sub>
                          </m:sSub>
                        </m:num>
                        <m:den>
                          <m:sSub>
                            <m:sSubPr>
                              <m:ctrlPr>
                                <a:rPr lang="en-US" altLang="zh-CN" b="0" i="1" smtClean="0">
                                  <a:latin typeface="Cambria Math" panose="02040503050406030204" pitchFamily="18" charset="0"/>
                                  <a:cs typeface="Times New Roman" panose="02020603050405020304" pitchFamily="18" charset="0"/>
                                </a:rPr>
                              </m:ctrlPr>
                            </m:sSubPr>
                            <m:e>
                              <m:r>
                                <a:rPr lang="en-US" altLang="zh-CN" b="0" i="1" smtClean="0">
                                  <a:latin typeface="Cambria Math" panose="02040503050406030204" pitchFamily="18" charset="0"/>
                                  <a:cs typeface="Times New Roman" panose="02020603050405020304" pitchFamily="18" charset="0"/>
                                </a:rPr>
                                <m:t>𝑁</m:t>
                              </m:r>
                            </m:e>
                            <m:sub>
                              <m:r>
                                <m:rPr>
                                  <m:sty m:val="p"/>
                                </m:rPr>
                                <a:rPr lang="en-US" altLang="zh-CN" b="0" i="0" smtClean="0">
                                  <a:latin typeface="Cambria Math" panose="02040503050406030204" pitchFamily="18" charset="0"/>
                                  <a:cs typeface="Times New Roman" panose="02020603050405020304" pitchFamily="18" charset="0"/>
                                </a:rPr>
                                <m:t>in</m:t>
                              </m:r>
                            </m:sub>
                          </m:sSub>
                          <m:r>
                            <a:rPr lang="en-US" altLang="zh-CN" b="0" i="1" smtClean="0">
                              <a:latin typeface="Cambria Math" panose="02040503050406030204" pitchFamily="18" charset="0"/>
                              <a:cs typeface="Times New Roman" panose="02020603050405020304" pitchFamily="18" charset="0"/>
                            </a:rPr>
                            <m:t>(</m:t>
                          </m:r>
                          <m:r>
                            <a:rPr lang="zh-CN" altLang="en-US" b="0" i="1" smtClean="0">
                              <a:latin typeface="Cambria Math" panose="02040503050406030204" pitchFamily="18" charset="0"/>
                              <a:cs typeface="Times New Roman" panose="02020603050405020304" pitchFamily="18" charset="0"/>
                            </a:rPr>
                            <m:t>𝜃</m:t>
                          </m:r>
                          <m:r>
                            <a:rPr lang="en-US" altLang="zh-CN" b="0" i="1" smtClean="0">
                              <a:latin typeface="Cambria Math" panose="02040503050406030204" pitchFamily="18" charset="0"/>
                              <a:cs typeface="Times New Roman" panose="02020603050405020304" pitchFamily="18" charset="0"/>
                            </a:rPr>
                            <m:t>,</m:t>
                          </m:r>
                          <m:r>
                            <a:rPr lang="zh-CN" altLang="en-US" b="0" i="1" smtClean="0">
                              <a:latin typeface="Cambria Math" panose="02040503050406030204" pitchFamily="18" charset="0"/>
                              <a:cs typeface="Times New Roman" panose="02020603050405020304" pitchFamily="18" charset="0"/>
                            </a:rPr>
                            <m:t>𝜑</m:t>
                          </m:r>
                          <m:r>
                            <a:rPr lang="en-US" altLang="zh-CN" b="0" i="1" smtClean="0">
                              <a:latin typeface="Cambria Math" panose="02040503050406030204" pitchFamily="18" charset="0"/>
                              <a:cs typeface="Times New Roman" panose="02020603050405020304" pitchFamily="18" charset="0"/>
                            </a:rPr>
                            <m:t>)/</m:t>
                          </m:r>
                          <m: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0" i="1" smtClean="0">
                                  <a:latin typeface="Cambria Math" panose="02040503050406030204" pitchFamily="18" charset="0"/>
                                  <a:ea typeface="Cambria Math" panose="02040503050406030204" pitchFamily="18" charset="0"/>
                                  <a:cs typeface="Times New Roman" panose="02020603050405020304" pitchFamily="18" charset="0"/>
                                </a:rPr>
                                <m:t>𝑇</m:t>
                              </m:r>
                            </m:e>
                            <m:sub>
                              <m:r>
                                <m:rPr>
                                  <m:sty m:val="p"/>
                                </m:rPr>
                                <a:rPr lang="en-US" altLang="zh-CN" b="0" i="0" smtClean="0">
                                  <a:latin typeface="Cambria Math" panose="02040503050406030204" pitchFamily="18" charset="0"/>
                                  <a:ea typeface="Cambria Math" panose="02040503050406030204" pitchFamily="18" charset="0"/>
                                  <a:cs typeface="Times New Roman" panose="02020603050405020304" pitchFamily="18" charset="0"/>
                                </a:rPr>
                                <m:t>in</m:t>
                              </m:r>
                            </m:sub>
                          </m:sSub>
                        </m:den>
                      </m:f>
                    </m:oMath>
                  </m:oMathPara>
                </a14:m>
                <a:endParaRPr lang="zh-CN" altLang="en-US" dirty="0"/>
              </a:p>
            </p:txBody>
          </p:sp>
        </mc:Choice>
        <mc:Fallback>
          <p:sp>
            <p:nvSpPr>
              <p:cNvPr id="23" name="文本框 22">
                <a:extLst>
                  <a:ext uri="{FF2B5EF4-FFF2-40B4-BE49-F238E27FC236}">
                    <a16:creationId xmlns:a16="http://schemas.microsoft.com/office/drawing/2014/main" id="{15275E78-3C58-4121-8C5A-169FD28B37B4}"/>
                  </a:ext>
                </a:extLst>
              </p:cNvPr>
              <p:cNvSpPr txBox="1">
                <a:spLocks noRot="1" noChangeAspect="1" noMove="1" noResize="1" noEditPoints="1" noAdjustHandles="1" noChangeArrowheads="1" noChangeShapeType="1" noTextEdit="1"/>
              </p:cNvSpPr>
              <p:nvPr/>
            </p:nvSpPr>
            <p:spPr>
              <a:xfrm>
                <a:off x="1177508" y="4074300"/>
                <a:ext cx="3343359" cy="669094"/>
              </a:xfrm>
              <a:prstGeom prst="rect">
                <a:avLst/>
              </a:prstGeom>
              <a:blipFill>
                <a:blip r:embed="rId10"/>
                <a:stretch>
                  <a:fillRect/>
                </a:stretch>
              </a:blipFill>
            </p:spPr>
            <p:txBody>
              <a:bodyPr/>
              <a:lstStyle/>
              <a:p>
                <a:r>
                  <a:rPr lang="zh-CN" altLang="en-US">
                    <a:noFill/>
                  </a:rPr>
                  <a:t> </a:t>
                </a:r>
              </a:p>
            </p:txBody>
          </p:sp>
        </mc:Fallback>
      </mc:AlternateContent>
      <p:sp>
        <p:nvSpPr>
          <p:cNvPr id="25" name="文本框 24">
            <a:extLst>
              <a:ext uri="{FF2B5EF4-FFF2-40B4-BE49-F238E27FC236}">
                <a16:creationId xmlns:a16="http://schemas.microsoft.com/office/drawing/2014/main" id="{3CD73314-B4C4-46AB-A51D-9023E53EDCF9}"/>
              </a:ext>
            </a:extLst>
          </p:cNvPr>
          <p:cNvSpPr txBox="1"/>
          <p:nvPr/>
        </p:nvSpPr>
        <p:spPr>
          <a:xfrm>
            <a:off x="221343" y="4776460"/>
            <a:ext cx="6104770" cy="369332"/>
          </a:xfrm>
          <a:prstGeom prst="rect">
            <a:avLst/>
          </a:prstGeom>
          <a:noFill/>
        </p:spPr>
        <p:txBody>
          <a:bodyPr wrap="square">
            <a:spAutoFit/>
          </a:bodyPr>
          <a:lstStyle/>
          <a:p>
            <a:r>
              <a:rPr lang="en-US" altLang="zh-CN" dirty="0">
                <a:latin typeface="Times New Roman" panose="02020603050405020304" pitchFamily="18" charset="0"/>
                <a:cs typeface="Times New Roman" panose="02020603050405020304" pitchFamily="18" charset="0"/>
              </a:rPr>
              <a:t>Effective length</a:t>
            </a:r>
            <a:r>
              <a:rPr lang="zh-CN" altLang="en-US"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E0EB5F62-56FE-4217-8ADA-049C07AFD788}"/>
                  </a:ext>
                </a:extLst>
              </p:cNvPr>
              <p:cNvSpPr txBox="1"/>
              <p:nvPr/>
            </p:nvSpPr>
            <p:spPr>
              <a:xfrm>
                <a:off x="1438795" y="5111678"/>
                <a:ext cx="3001014" cy="6827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𝐿</m:t>
                          </m:r>
                        </m:e>
                        <m:sub>
                          <m:r>
                            <m:rPr>
                              <m:sty m:val="p"/>
                            </m:rPr>
                            <a:rPr lang="en-US" altLang="zh-CN" b="0" i="0" smtClean="0">
                              <a:latin typeface="Cambria Math" panose="02040503050406030204" pitchFamily="18" charset="0"/>
                            </a:rPr>
                            <m:t>eff</m:t>
                          </m:r>
                        </m:sub>
                      </m:sSub>
                      <m:d>
                        <m:dPr>
                          <m:ctrlPr>
                            <a:rPr lang="en-US" altLang="zh-CN" b="0" i="1" smtClean="0">
                              <a:latin typeface="Cambria Math" panose="02040503050406030204" pitchFamily="18" charset="0"/>
                            </a:rPr>
                          </m:ctrlPr>
                        </m:dPr>
                        <m:e>
                          <m:r>
                            <a:rPr lang="zh-CN" altLang="en-US" b="0" i="1" smtClean="0">
                              <a:latin typeface="Cambria Math" panose="02040503050406030204" pitchFamily="18" charset="0"/>
                            </a:rPr>
                            <m:t>𝜃</m:t>
                          </m:r>
                          <m:r>
                            <a:rPr lang="en-US" altLang="zh-CN" b="0" i="1" smtClean="0">
                              <a:latin typeface="Cambria Math" panose="02040503050406030204" pitchFamily="18" charset="0"/>
                            </a:rPr>
                            <m:t>,</m:t>
                          </m:r>
                          <m:r>
                            <a:rPr lang="zh-CN" altLang="en-US" b="0" i="1" smtClean="0">
                              <a:latin typeface="Cambria Math" panose="02040503050406030204" pitchFamily="18" charset="0"/>
                            </a:rPr>
                            <m:t>𝜑</m:t>
                          </m:r>
                        </m:e>
                      </m:d>
                      <m:r>
                        <a:rPr lang="en-US" altLang="zh-CN" b="0" i="1" smtClean="0">
                          <a:latin typeface="Cambria Math" panose="02040503050406030204" pitchFamily="18" charset="0"/>
                        </a:rPr>
                        <m:t>=</m:t>
                      </m:r>
                      <m:nary>
                        <m:naryPr>
                          <m:ctrlPr>
                            <a:rPr lang="en-US" altLang="zh-CN" b="0" i="1" smtClean="0">
                              <a:latin typeface="Cambria Math" panose="02040503050406030204" pitchFamily="18" charset="0"/>
                            </a:rPr>
                          </m:ctrlPr>
                        </m:naryPr>
                        <m:sub>
                          <m:r>
                            <m:rPr>
                              <m:brk m:alnAt="23"/>
                            </m:rPr>
                            <a:rPr lang="en-US" altLang="zh-CN" b="0" i="1" smtClean="0">
                              <a:latin typeface="Cambria Math" panose="02040503050406030204" pitchFamily="18" charset="0"/>
                            </a:rPr>
                            <m:t>(</m:t>
                          </m:r>
                          <m:r>
                            <a:rPr lang="zh-CN" altLang="en-US" b="0" i="1" smtClean="0">
                              <a:latin typeface="Cambria Math" panose="02040503050406030204" pitchFamily="18" charset="0"/>
                            </a:rPr>
                            <m:t>𝜃</m:t>
                          </m:r>
                          <m:r>
                            <a:rPr lang="en-US" altLang="zh-CN" b="0" i="1" smtClean="0">
                              <a:latin typeface="Cambria Math" panose="02040503050406030204" pitchFamily="18" charset="0"/>
                            </a:rPr>
                            <m:t>,</m:t>
                          </m:r>
                          <m:r>
                            <a:rPr lang="zh-CN" altLang="en-US" b="0" i="1" smtClean="0">
                              <a:latin typeface="Cambria Math" panose="02040503050406030204" pitchFamily="18" charset="0"/>
                            </a:rPr>
                            <m:t>𝜑</m:t>
                          </m:r>
                          <m:r>
                            <a:rPr lang="en-US" altLang="zh-CN" b="0" i="1" smtClean="0">
                              <a:latin typeface="Cambria Math" panose="02040503050406030204" pitchFamily="18" charset="0"/>
                            </a:rPr>
                            <m:t>)</m:t>
                          </m:r>
                        </m:sub>
                        <m:sup/>
                        <m:e>
                          <m:r>
                            <a:rPr lang="zh-CN" altLang="en-US" b="0" i="1" smtClean="0">
                              <a:latin typeface="Cambria Math" panose="02040503050406030204" pitchFamily="18" charset="0"/>
                            </a:rPr>
                            <m:t>𝜌</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𝑥</m:t>
                              </m:r>
                              <m:r>
                                <a:rPr lang="en-US" altLang="zh-CN" b="0" i="1" smtClean="0">
                                  <a:latin typeface="Cambria Math" panose="02040503050406030204" pitchFamily="18" charset="0"/>
                                </a:rPr>
                                <m:t>,</m:t>
                              </m:r>
                              <m:r>
                                <a:rPr lang="en-US" altLang="zh-CN" b="0" i="1" smtClean="0">
                                  <a:latin typeface="Cambria Math" panose="02040503050406030204" pitchFamily="18" charset="0"/>
                                </a:rPr>
                                <m:t>𝑦</m:t>
                              </m:r>
                              <m:r>
                                <a:rPr lang="en-US" altLang="zh-CN" b="0" i="1" smtClean="0">
                                  <a:latin typeface="Cambria Math" panose="02040503050406030204" pitchFamily="18" charset="0"/>
                                </a:rPr>
                                <m:t>,</m:t>
                              </m:r>
                              <m:r>
                                <a:rPr lang="en-US" altLang="zh-CN" b="0" i="1" smtClean="0">
                                  <a:latin typeface="Cambria Math" panose="02040503050406030204" pitchFamily="18" charset="0"/>
                                </a:rPr>
                                <m:t>𝑧</m:t>
                              </m:r>
                            </m:e>
                          </m:d>
                          <m:r>
                            <a:rPr lang="en-US" altLang="zh-CN" b="0" i="1" smtClean="0">
                              <a:latin typeface="Cambria Math" panose="02040503050406030204" pitchFamily="18" charset="0"/>
                            </a:rPr>
                            <m:t>𝑑𝑙</m:t>
                          </m:r>
                        </m:e>
                      </m:nary>
                    </m:oMath>
                  </m:oMathPara>
                </a14:m>
                <a:endParaRPr lang="zh-CN" altLang="en-US" dirty="0"/>
              </a:p>
            </p:txBody>
          </p:sp>
        </mc:Choice>
        <mc:Fallback>
          <p:sp>
            <p:nvSpPr>
              <p:cNvPr id="7" name="文本框 6">
                <a:extLst>
                  <a:ext uri="{FF2B5EF4-FFF2-40B4-BE49-F238E27FC236}">
                    <a16:creationId xmlns:a16="http://schemas.microsoft.com/office/drawing/2014/main" id="{E0EB5F62-56FE-4217-8ADA-049C07AFD788}"/>
                  </a:ext>
                </a:extLst>
              </p:cNvPr>
              <p:cNvSpPr txBox="1">
                <a:spLocks noRot="1" noChangeAspect="1" noMove="1" noResize="1" noEditPoints="1" noAdjustHandles="1" noChangeArrowheads="1" noChangeShapeType="1" noTextEdit="1"/>
              </p:cNvSpPr>
              <p:nvPr/>
            </p:nvSpPr>
            <p:spPr>
              <a:xfrm>
                <a:off x="1438795" y="5111678"/>
                <a:ext cx="3001014" cy="682751"/>
              </a:xfrm>
              <a:prstGeom prst="rect">
                <a:avLst/>
              </a:prstGeom>
              <a:blipFill>
                <a:blip r:embed="rId11"/>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D86BC1B8-5726-4CF1-B140-8917A78D2A11}"/>
                  </a:ext>
                </a:extLst>
              </p:cNvPr>
              <p:cNvSpPr txBox="1"/>
              <p:nvPr/>
            </p:nvSpPr>
            <p:spPr>
              <a:xfrm>
                <a:off x="1782718" y="6184228"/>
                <a:ext cx="17724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𝐸</m:t>
                          </m:r>
                        </m:e>
                        <m:sub>
                          <m:r>
                            <m:rPr>
                              <m:sty m:val="p"/>
                            </m:rPr>
                            <a:rPr lang="en-US" altLang="zh-CN" b="0" i="0" smtClean="0">
                              <a:latin typeface="Cambria Math" panose="02040503050406030204" pitchFamily="18" charset="0"/>
                            </a:rPr>
                            <m:t>min</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𝑎</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𝐿</m:t>
                          </m:r>
                        </m:e>
                        <m:sub>
                          <m:r>
                            <m:rPr>
                              <m:sty m:val="p"/>
                            </m:rPr>
                            <a:rPr lang="en-US" altLang="zh-CN" b="0" i="0" smtClean="0">
                              <a:latin typeface="Cambria Math" panose="02040503050406030204" pitchFamily="18" charset="0"/>
                            </a:rPr>
                            <m:t>eff</m:t>
                          </m:r>
                        </m:sub>
                      </m:sSub>
                      <m:r>
                        <a:rPr lang="en-US" altLang="zh-CN" b="0" i="1" smtClean="0">
                          <a:latin typeface="Cambria Math" panose="02040503050406030204" pitchFamily="18" charset="0"/>
                        </a:rPr>
                        <m:t>+ </m:t>
                      </m:r>
                      <m:r>
                        <m:rPr>
                          <m:sty m:val="p"/>
                        </m:rPr>
                        <a:rPr lang="en-US" altLang="zh-CN" i="1">
                          <a:latin typeface="Cambria Math" panose="02040503050406030204" pitchFamily="18" charset="0"/>
                        </a:rPr>
                        <m:t>b</m:t>
                      </m:r>
                    </m:oMath>
                  </m:oMathPara>
                </a14:m>
                <a:endParaRPr lang="zh-CN" altLang="en-US" dirty="0"/>
              </a:p>
            </p:txBody>
          </p:sp>
        </mc:Choice>
        <mc:Fallback xmlns="">
          <p:sp>
            <p:nvSpPr>
              <p:cNvPr id="8" name="文本框 7">
                <a:extLst>
                  <a:ext uri="{FF2B5EF4-FFF2-40B4-BE49-F238E27FC236}">
                    <a16:creationId xmlns:a16="http://schemas.microsoft.com/office/drawing/2014/main" id="{D86BC1B8-5726-4CF1-B140-8917A78D2A11}"/>
                  </a:ext>
                </a:extLst>
              </p:cNvPr>
              <p:cNvSpPr txBox="1">
                <a:spLocks noRot="1" noChangeAspect="1" noMove="1" noResize="1" noEditPoints="1" noAdjustHandles="1" noChangeArrowheads="1" noChangeShapeType="1" noTextEdit="1"/>
              </p:cNvSpPr>
              <p:nvPr/>
            </p:nvSpPr>
            <p:spPr>
              <a:xfrm>
                <a:off x="1782718" y="6184228"/>
                <a:ext cx="1772472" cy="276999"/>
              </a:xfrm>
              <a:prstGeom prst="rect">
                <a:avLst/>
              </a:prstGeom>
              <a:blipFill>
                <a:blip r:embed="rId12"/>
                <a:stretch>
                  <a:fillRect l="-1718" r="-2062" b="-21739"/>
                </a:stretch>
              </a:blipFill>
            </p:spPr>
            <p:txBody>
              <a:bodyPr/>
              <a:lstStyle/>
              <a:p>
                <a:r>
                  <a:rPr lang="zh-CN" altLang="en-US">
                    <a:noFill/>
                  </a:rPr>
                  <a:t> </a:t>
                </a:r>
              </a:p>
            </p:txBody>
          </p:sp>
        </mc:Fallback>
      </mc:AlternateContent>
      <p:sp>
        <p:nvSpPr>
          <p:cNvPr id="29" name="文本框 28">
            <a:extLst>
              <a:ext uri="{FF2B5EF4-FFF2-40B4-BE49-F238E27FC236}">
                <a16:creationId xmlns:a16="http://schemas.microsoft.com/office/drawing/2014/main" id="{C5C42A60-310F-4D76-BEAC-47A7B4622686}"/>
              </a:ext>
            </a:extLst>
          </p:cNvPr>
          <p:cNvSpPr txBox="1"/>
          <p:nvPr/>
        </p:nvSpPr>
        <p:spPr>
          <a:xfrm>
            <a:off x="221343" y="5781830"/>
            <a:ext cx="6104770"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Minimum energy required for muon </a:t>
            </a:r>
            <a:r>
              <a:rPr lang="en-US" altLang="zh-CN" dirty="0">
                <a:latin typeface="Times New Roman" panose="02020603050405020304" pitchFamily="18" charset="0"/>
                <a:cs typeface="Times New Roman" panose="02020603050405020304" pitchFamily="18" charset="0"/>
              </a:rPr>
              <a:t>to penetrate volume:</a:t>
            </a:r>
            <a:endParaRPr lang="zh-CN" altLang="en-US" dirty="0">
              <a:latin typeface="Times New Roman" panose="02020603050405020304" pitchFamily="18" charset="0"/>
              <a:cs typeface="Times New Roman" panose="02020603050405020304" pitchFamily="18" charset="0"/>
            </a:endParaRPr>
          </a:p>
        </p:txBody>
      </p:sp>
      <p:sp>
        <p:nvSpPr>
          <p:cNvPr id="31" name="文本框 30">
            <a:extLst>
              <a:ext uri="{FF2B5EF4-FFF2-40B4-BE49-F238E27FC236}">
                <a16:creationId xmlns:a16="http://schemas.microsoft.com/office/drawing/2014/main" id="{F50D2E65-309F-4684-9AE2-E002DBA60B96}"/>
              </a:ext>
            </a:extLst>
          </p:cNvPr>
          <p:cNvSpPr txBox="1"/>
          <p:nvPr/>
        </p:nvSpPr>
        <p:spPr>
          <a:xfrm>
            <a:off x="6326113" y="6184228"/>
            <a:ext cx="5871149" cy="338554"/>
          </a:xfrm>
          <a:prstGeom prst="rect">
            <a:avLst/>
          </a:prstGeom>
          <a:noFill/>
        </p:spPr>
        <p:txBody>
          <a:bodyPr wrap="square">
            <a:spAutoFit/>
          </a:bodyPr>
          <a:lstStyle/>
          <a:p>
            <a:r>
              <a:rPr lang="en-US" altLang="zh-CN" sz="1600" dirty="0">
                <a:latin typeface="Times New Roman" panose="02020603050405020304" pitchFamily="18" charset="0"/>
                <a:cs typeface="Times New Roman" panose="02020603050405020304" pitchFamily="18" charset="0"/>
              </a:rPr>
              <a:t>Data analysis and 3D inversion workflow of the </a:t>
            </a:r>
            <a:r>
              <a:rPr lang="en-US" altLang="zh-CN" sz="1600" dirty="0" err="1">
                <a:latin typeface="Times New Roman" panose="02020603050405020304" pitchFamily="18" charset="0"/>
                <a:cs typeface="Times New Roman" panose="02020603050405020304" pitchFamily="18" charset="0"/>
              </a:rPr>
              <a:t>muography</a:t>
            </a:r>
            <a:r>
              <a:rPr lang="en-US" altLang="zh-CN" sz="1600" dirty="0">
                <a:latin typeface="Times New Roman" panose="02020603050405020304" pitchFamily="18" charset="0"/>
                <a:cs typeface="Times New Roman" panose="02020603050405020304" pitchFamily="18" charset="0"/>
              </a:rPr>
              <a:t> approach</a:t>
            </a:r>
            <a:endParaRPr lang="zh-CN"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85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2.3 Forward and Inversion</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13</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11" name="矩形 10">
            <a:extLst>
              <a:ext uri="{FF2B5EF4-FFF2-40B4-BE49-F238E27FC236}">
                <a16:creationId xmlns:a16="http://schemas.microsoft.com/office/drawing/2014/main" id="{49CC7D4C-2D06-4562-BDF1-BAC6746F8509}"/>
              </a:ext>
            </a:extLst>
          </p:cNvPr>
          <p:cNvSpPr/>
          <p:nvPr/>
        </p:nvSpPr>
        <p:spPr>
          <a:xfrm>
            <a:off x="5938894" y="1470333"/>
            <a:ext cx="3641630" cy="20435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2" name="矩形 11">
                <a:extLst>
                  <a:ext uri="{FF2B5EF4-FFF2-40B4-BE49-F238E27FC236}">
                    <a16:creationId xmlns:a16="http://schemas.microsoft.com/office/drawing/2014/main" id="{B9EE06E1-A35F-4F69-B6AB-85D7197BD707}"/>
                  </a:ext>
                </a:extLst>
              </p:cNvPr>
              <p:cNvSpPr/>
              <p:nvPr/>
            </p:nvSpPr>
            <p:spPr>
              <a:xfrm>
                <a:off x="576239" y="1345466"/>
                <a:ext cx="3641620" cy="20874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zh-CN" altLang="en-US" i="1" smtClean="0">
                          <a:solidFill>
                            <a:schemeClr val="tx1"/>
                          </a:solidFill>
                          <a:latin typeface="Cambria Math" panose="02040503050406030204" pitchFamily="18" charset="0"/>
                        </a:rPr>
                        <m:t>𝜌</m:t>
                      </m:r>
                      <m:d>
                        <m:dPr>
                          <m:ctrlPr>
                            <a:rPr lang="en-US" altLang="zh-CN" b="0" i="1" smtClean="0">
                              <a:solidFill>
                                <a:schemeClr val="tx1"/>
                              </a:solidFill>
                              <a:latin typeface="Cambria Math" panose="02040503050406030204" pitchFamily="18" charset="0"/>
                            </a:rPr>
                          </m:ctrlPr>
                        </m:dPr>
                        <m:e>
                          <m:r>
                            <a:rPr lang="en-US" altLang="zh-CN" b="0" i="1" smtClean="0">
                              <a:solidFill>
                                <a:schemeClr val="tx1"/>
                              </a:solidFill>
                              <a:latin typeface="Cambria Math" panose="02040503050406030204" pitchFamily="18" charset="0"/>
                            </a:rPr>
                            <m:t>𝑥</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𝑦</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𝑧</m:t>
                          </m:r>
                        </m:e>
                      </m:d>
                      <m:r>
                        <a:rPr lang="en-US" altLang="zh-CN" b="0" i="1" smtClean="0">
                          <a:solidFill>
                            <a:schemeClr val="tx1"/>
                          </a:solidFill>
                          <a:latin typeface="Cambria Math" panose="02040503050406030204" pitchFamily="18" charset="0"/>
                        </a:rPr>
                        <m:t>    </m:t>
                      </m:r>
                      <m:r>
                        <a:rPr lang="zh-CN" altLang="en-US" i="1">
                          <a:solidFill>
                            <a:schemeClr val="tx1"/>
                          </a:solidFill>
                          <a:latin typeface="Cambria Math" panose="02040503050406030204" pitchFamily="18" charset="0"/>
                        </a:rPr>
                        <m:t>？</m:t>
                      </m:r>
                    </m:oMath>
                  </m:oMathPara>
                </a14:m>
                <a:endParaRPr lang="zh-CN" altLang="en-US" dirty="0">
                  <a:solidFill>
                    <a:schemeClr val="tx1"/>
                  </a:solidFill>
                </a:endParaRPr>
              </a:p>
            </p:txBody>
          </p:sp>
        </mc:Choice>
        <mc:Fallback xmlns="">
          <p:sp>
            <p:nvSpPr>
              <p:cNvPr id="12" name="矩形 11">
                <a:extLst>
                  <a:ext uri="{FF2B5EF4-FFF2-40B4-BE49-F238E27FC236}">
                    <a16:creationId xmlns:a16="http://schemas.microsoft.com/office/drawing/2014/main" id="{B9EE06E1-A35F-4F69-B6AB-85D7197BD707}"/>
                  </a:ext>
                </a:extLst>
              </p:cNvPr>
              <p:cNvSpPr>
                <a:spLocks noRot="1" noChangeAspect="1" noMove="1" noResize="1" noEditPoints="1" noAdjustHandles="1" noChangeArrowheads="1" noChangeShapeType="1" noTextEdit="1"/>
              </p:cNvSpPr>
              <p:nvPr/>
            </p:nvSpPr>
            <p:spPr>
              <a:xfrm>
                <a:off x="576239" y="1345466"/>
                <a:ext cx="3641620" cy="2087420"/>
              </a:xfrm>
              <a:prstGeom prst="rect">
                <a:avLst/>
              </a:prstGeom>
              <a:blipFill>
                <a:blip r:embed="rId4"/>
                <a:stretch>
                  <a:fillRect/>
                </a:stretch>
              </a:blipFill>
              <a:ln>
                <a:noFill/>
              </a:ln>
            </p:spPr>
            <p:txBody>
              <a:bodyPr/>
              <a:lstStyle/>
              <a:p>
                <a:r>
                  <a:rPr lang="zh-CN" altLang="en-US">
                    <a:noFill/>
                  </a:rPr>
                  <a:t> </a:t>
                </a:r>
              </a:p>
            </p:txBody>
          </p:sp>
        </mc:Fallback>
      </mc:AlternateContent>
      <p:sp>
        <p:nvSpPr>
          <p:cNvPr id="13" name="矩形 12">
            <a:extLst>
              <a:ext uri="{FF2B5EF4-FFF2-40B4-BE49-F238E27FC236}">
                <a16:creationId xmlns:a16="http://schemas.microsoft.com/office/drawing/2014/main" id="{9AE48CFF-AE2A-484D-AD70-584F2EB3F6C8}"/>
              </a:ext>
            </a:extLst>
          </p:cNvPr>
          <p:cNvSpPr/>
          <p:nvPr/>
        </p:nvSpPr>
        <p:spPr>
          <a:xfrm>
            <a:off x="535060" y="4196152"/>
            <a:ext cx="3641625" cy="20781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A92D65BC-3805-43FB-A25E-7D38811C7038}"/>
              </a:ext>
            </a:extLst>
          </p:cNvPr>
          <p:cNvSpPr/>
          <p:nvPr/>
        </p:nvSpPr>
        <p:spPr>
          <a:xfrm>
            <a:off x="5938895" y="4205611"/>
            <a:ext cx="3641624" cy="21221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形 4">
            <a:extLst>
              <a:ext uri="{FF2B5EF4-FFF2-40B4-BE49-F238E27FC236}">
                <a16:creationId xmlns:a16="http://schemas.microsoft.com/office/drawing/2014/main" id="{DDEB4FCA-0725-4623-B4CA-DAEA74324F5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6238" y="896946"/>
            <a:ext cx="489362" cy="489362"/>
          </a:xfrm>
          <a:prstGeom prst="rect">
            <a:avLst/>
          </a:prstGeom>
        </p:spPr>
      </p:pic>
      <p:cxnSp>
        <p:nvCxnSpPr>
          <p:cNvPr id="7" name="直接连接符 6">
            <a:extLst>
              <a:ext uri="{FF2B5EF4-FFF2-40B4-BE49-F238E27FC236}">
                <a16:creationId xmlns:a16="http://schemas.microsoft.com/office/drawing/2014/main" id="{D22AC856-636C-4788-BFFC-F9541576A2BE}"/>
              </a:ext>
            </a:extLst>
          </p:cNvPr>
          <p:cNvCxnSpPr>
            <a:cxnSpLocks/>
          </p:cNvCxnSpPr>
          <p:nvPr/>
        </p:nvCxnSpPr>
        <p:spPr>
          <a:xfrm flipV="1">
            <a:off x="576238" y="1338912"/>
            <a:ext cx="3641620" cy="6553"/>
          </a:xfrm>
          <a:prstGeom prst="line">
            <a:avLst/>
          </a:prstGeom>
          <a:ln w="15875"/>
        </p:spPr>
        <p:style>
          <a:lnRef idx="1">
            <a:schemeClr val="dk1"/>
          </a:lnRef>
          <a:fillRef idx="0">
            <a:schemeClr val="dk1"/>
          </a:fillRef>
          <a:effectRef idx="0">
            <a:schemeClr val="dk1"/>
          </a:effectRef>
          <a:fontRef idx="minor">
            <a:schemeClr val="tx1"/>
          </a:fontRef>
        </p:style>
      </p:cxnSp>
      <p:pic>
        <p:nvPicPr>
          <p:cNvPr id="23" name="图形 22">
            <a:extLst>
              <a:ext uri="{FF2B5EF4-FFF2-40B4-BE49-F238E27FC236}">
                <a16:creationId xmlns:a16="http://schemas.microsoft.com/office/drawing/2014/main" id="{0ADA6F2F-251E-4482-AF6A-1E9FB19F580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80864" y="1009892"/>
            <a:ext cx="489362" cy="489362"/>
          </a:xfrm>
          <a:prstGeom prst="rect">
            <a:avLst/>
          </a:prstGeom>
        </p:spPr>
      </p:pic>
      <p:cxnSp>
        <p:nvCxnSpPr>
          <p:cNvPr id="24" name="直接连接符 23">
            <a:extLst>
              <a:ext uri="{FF2B5EF4-FFF2-40B4-BE49-F238E27FC236}">
                <a16:creationId xmlns:a16="http://schemas.microsoft.com/office/drawing/2014/main" id="{F1A3C6CB-3F57-4EE0-9A55-CE026007AD05}"/>
              </a:ext>
            </a:extLst>
          </p:cNvPr>
          <p:cNvCxnSpPr>
            <a:cxnSpLocks/>
          </p:cNvCxnSpPr>
          <p:nvPr/>
        </p:nvCxnSpPr>
        <p:spPr>
          <a:xfrm>
            <a:off x="5938894" y="1463780"/>
            <a:ext cx="3641630" cy="0"/>
          </a:xfrm>
          <a:prstGeom prst="line">
            <a:avLst/>
          </a:prstGeom>
          <a:ln w="15875"/>
        </p:spPr>
        <p:style>
          <a:lnRef idx="1">
            <a:schemeClr val="dk1"/>
          </a:lnRef>
          <a:fillRef idx="0">
            <a:schemeClr val="dk1"/>
          </a:fillRef>
          <a:effectRef idx="0">
            <a:schemeClr val="dk1"/>
          </a:effectRef>
          <a:fontRef idx="minor">
            <a:schemeClr val="tx1"/>
          </a:fontRef>
        </p:style>
      </p:cxnSp>
      <p:pic>
        <p:nvPicPr>
          <p:cNvPr id="25" name="图形 24">
            <a:extLst>
              <a:ext uri="{FF2B5EF4-FFF2-40B4-BE49-F238E27FC236}">
                <a16:creationId xmlns:a16="http://schemas.microsoft.com/office/drawing/2014/main" id="{EB77D149-B97C-42B4-9CAF-8BDB10B6F4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6238" y="3741080"/>
            <a:ext cx="489362" cy="489362"/>
          </a:xfrm>
          <a:prstGeom prst="rect">
            <a:avLst/>
          </a:prstGeom>
        </p:spPr>
      </p:pic>
      <p:cxnSp>
        <p:nvCxnSpPr>
          <p:cNvPr id="26" name="直接连接符 25">
            <a:extLst>
              <a:ext uri="{FF2B5EF4-FFF2-40B4-BE49-F238E27FC236}">
                <a16:creationId xmlns:a16="http://schemas.microsoft.com/office/drawing/2014/main" id="{5A9442C3-5752-4DF0-8504-F2C367FAA317}"/>
              </a:ext>
            </a:extLst>
          </p:cNvPr>
          <p:cNvCxnSpPr>
            <a:cxnSpLocks/>
          </p:cNvCxnSpPr>
          <p:nvPr/>
        </p:nvCxnSpPr>
        <p:spPr>
          <a:xfrm flipV="1">
            <a:off x="535060" y="4196151"/>
            <a:ext cx="3641625" cy="1"/>
          </a:xfrm>
          <a:prstGeom prst="line">
            <a:avLst/>
          </a:prstGeom>
          <a:ln w="15875"/>
        </p:spPr>
        <p:style>
          <a:lnRef idx="1">
            <a:schemeClr val="dk1"/>
          </a:lnRef>
          <a:fillRef idx="0">
            <a:schemeClr val="dk1"/>
          </a:fillRef>
          <a:effectRef idx="0">
            <a:schemeClr val="dk1"/>
          </a:effectRef>
          <a:fontRef idx="minor">
            <a:schemeClr val="tx1"/>
          </a:fontRef>
        </p:style>
      </p:cxnSp>
      <p:pic>
        <p:nvPicPr>
          <p:cNvPr id="27" name="图形 26">
            <a:extLst>
              <a:ext uri="{FF2B5EF4-FFF2-40B4-BE49-F238E27FC236}">
                <a16:creationId xmlns:a16="http://schemas.microsoft.com/office/drawing/2014/main" id="{5F4B7FBB-BF6A-4960-A931-36DFD9686EF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38894" y="3757090"/>
            <a:ext cx="489362" cy="489362"/>
          </a:xfrm>
          <a:prstGeom prst="rect">
            <a:avLst/>
          </a:prstGeom>
        </p:spPr>
      </p:pic>
      <p:cxnSp>
        <p:nvCxnSpPr>
          <p:cNvPr id="28" name="直接连接符 27">
            <a:extLst>
              <a:ext uri="{FF2B5EF4-FFF2-40B4-BE49-F238E27FC236}">
                <a16:creationId xmlns:a16="http://schemas.microsoft.com/office/drawing/2014/main" id="{44EEDCCC-9866-4D63-B729-EB2DD7643578}"/>
              </a:ext>
            </a:extLst>
          </p:cNvPr>
          <p:cNvCxnSpPr>
            <a:cxnSpLocks/>
          </p:cNvCxnSpPr>
          <p:nvPr/>
        </p:nvCxnSpPr>
        <p:spPr>
          <a:xfrm flipV="1">
            <a:off x="5938894" y="4205608"/>
            <a:ext cx="3641625" cy="1"/>
          </a:xfrm>
          <a:prstGeom prst="line">
            <a:avLst/>
          </a:prstGeom>
          <a:ln w="15875"/>
        </p:spPr>
        <p:style>
          <a:lnRef idx="1">
            <a:schemeClr val="dk1"/>
          </a:lnRef>
          <a:fillRef idx="0">
            <a:schemeClr val="dk1"/>
          </a:fillRef>
          <a:effectRef idx="0">
            <a:schemeClr val="dk1"/>
          </a:effectRef>
          <a:fontRef idx="minor">
            <a:schemeClr val="tx1"/>
          </a:fontRef>
        </p:style>
      </p:cxnSp>
      <p:graphicFrame>
        <p:nvGraphicFramePr>
          <p:cNvPr id="9" name="表格 9">
            <a:extLst>
              <a:ext uri="{FF2B5EF4-FFF2-40B4-BE49-F238E27FC236}">
                <a16:creationId xmlns:a16="http://schemas.microsoft.com/office/drawing/2014/main" id="{6F315C30-72EB-4DF4-A9DA-76CFA867168C}"/>
              </a:ext>
            </a:extLst>
          </p:cNvPr>
          <p:cNvGraphicFramePr>
            <a:graphicFrameLocks noGrp="1"/>
          </p:cNvGraphicFramePr>
          <p:nvPr>
            <p:extLst>
              <p:ext uri="{D42A27DB-BD31-4B8C-83A1-F6EECF244321}">
                <p14:modId xmlns:p14="http://schemas.microsoft.com/office/powerpoint/2010/main" val="503678495"/>
              </p:ext>
            </p:extLst>
          </p:nvPr>
        </p:nvGraphicFramePr>
        <p:xfrm>
          <a:off x="5938894" y="1479557"/>
          <a:ext cx="3641625" cy="2078196"/>
        </p:xfrm>
        <a:graphic>
          <a:graphicData uri="http://schemas.openxmlformats.org/drawingml/2006/table">
            <a:tbl>
              <a:tblPr firstRow="1" bandRow="1">
                <a:tableStyleId>{5C22544A-7EE6-4342-B048-85BDC9FD1C3A}</a:tableStyleId>
              </a:tblPr>
              <a:tblGrid>
                <a:gridCol w="280125">
                  <a:extLst>
                    <a:ext uri="{9D8B030D-6E8A-4147-A177-3AD203B41FA5}">
                      <a16:colId xmlns:a16="http://schemas.microsoft.com/office/drawing/2014/main" val="926527472"/>
                    </a:ext>
                  </a:extLst>
                </a:gridCol>
                <a:gridCol w="280125">
                  <a:extLst>
                    <a:ext uri="{9D8B030D-6E8A-4147-A177-3AD203B41FA5}">
                      <a16:colId xmlns:a16="http://schemas.microsoft.com/office/drawing/2014/main" val="794242557"/>
                    </a:ext>
                  </a:extLst>
                </a:gridCol>
                <a:gridCol w="280125">
                  <a:extLst>
                    <a:ext uri="{9D8B030D-6E8A-4147-A177-3AD203B41FA5}">
                      <a16:colId xmlns:a16="http://schemas.microsoft.com/office/drawing/2014/main" val="3615554421"/>
                    </a:ext>
                  </a:extLst>
                </a:gridCol>
                <a:gridCol w="280125">
                  <a:extLst>
                    <a:ext uri="{9D8B030D-6E8A-4147-A177-3AD203B41FA5}">
                      <a16:colId xmlns:a16="http://schemas.microsoft.com/office/drawing/2014/main" val="2081763802"/>
                    </a:ext>
                  </a:extLst>
                </a:gridCol>
                <a:gridCol w="280125">
                  <a:extLst>
                    <a:ext uri="{9D8B030D-6E8A-4147-A177-3AD203B41FA5}">
                      <a16:colId xmlns:a16="http://schemas.microsoft.com/office/drawing/2014/main" val="3592262829"/>
                    </a:ext>
                  </a:extLst>
                </a:gridCol>
                <a:gridCol w="280125">
                  <a:extLst>
                    <a:ext uri="{9D8B030D-6E8A-4147-A177-3AD203B41FA5}">
                      <a16:colId xmlns:a16="http://schemas.microsoft.com/office/drawing/2014/main" val="3742389303"/>
                    </a:ext>
                  </a:extLst>
                </a:gridCol>
                <a:gridCol w="280125">
                  <a:extLst>
                    <a:ext uri="{9D8B030D-6E8A-4147-A177-3AD203B41FA5}">
                      <a16:colId xmlns:a16="http://schemas.microsoft.com/office/drawing/2014/main" val="1539190260"/>
                    </a:ext>
                  </a:extLst>
                </a:gridCol>
                <a:gridCol w="280125">
                  <a:extLst>
                    <a:ext uri="{9D8B030D-6E8A-4147-A177-3AD203B41FA5}">
                      <a16:colId xmlns:a16="http://schemas.microsoft.com/office/drawing/2014/main" val="1977744882"/>
                    </a:ext>
                  </a:extLst>
                </a:gridCol>
                <a:gridCol w="280125">
                  <a:extLst>
                    <a:ext uri="{9D8B030D-6E8A-4147-A177-3AD203B41FA5}">
                      <a16:colId xmlns:a16="http://schemas.microsoft.com/office/drawing/2014/main" val="1244722350"/>
                    </a:ext>
                  </a:extLst>
                </a:gridCol>
                <a:gridCol w="280125">
                  <a:extLst>
                    <a:ext uri="{9D8B030D-6E8A-4147-A177-3AD203B41FA5}">
                      <a16:colId xmlns:a16="http://schemas.microsoft.com/office/drawing/2014/main" val="1244026141"/>
                    </a:ext>
                  </a:extLst>
                </a:gridCol>
                <a:gridCol w="280125">
                  <a:extLst>
                    <a:ext uri="{9D8B030D-6E8A-4147-A177-3AD203B41FA5}">
                      <a16:colId xmlns:a16="http://schemas.microsoft.com/office/drawing/2014/main" val="2726493782"/>
                    </a:ext>
                  </a:extLst>
                </a:gridCol>
                <a:gridCol w="280125">
                  <a:extLst>
                    <a:ext uri="{9D8B030D-6E8A-4147-A177-3AD203B41FA5}">
                      <a16:colId xmlns:a16="http://schemas.microsoft.com/office/drawing/2014/main" val="3840810858"/>
                    </a:ext>
                  </a:extLst>
                </a:gridCol>
                <a:gridCol w="280125">
                  <a:extLst>
                    <a:ext uri="{9D8B030D-6E8A-4147-A177-3AD203B41FA5}">
                      <a16:colId xmlns:a16="http://schemas.microsoft.com/office/drawing/2014/main" val="50709563"/>
                    </a:ext>
                  </a:extLst>
                </a:gridCol>
              </a:tblGrid>
              <a:tr h="291549">
                <a:tc>
                  <a:txBody>
                    <a:bodyPr/>
                    <a:lstStyle/>
                    <a:p>
                      <a:endParaRPr lang="zh-CN" altLang="en-US" sz="1800" dirty="0"/>
                    </a:p>
                  </a:txBody>
                  <a:tcPr marL="72048" marR="72048" marT="36023" marB="36023">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9621212"/>
                  </a:ext>
                </a:extLst>
              </a:tr>
              <a:tr h="291549">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extLst>
                  <a:ext uri="{0D108BD9-81ED-4DB2-BD59-A6C34878D82A}">
                    <a16:rowId xmlns:a16="http://schemas.microsoft.com/office/drawing/2014/main" val="305540683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solidFill>
                      <a:schemeClr val="accent1"/>
                    </a:solid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0406444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856176701"/>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326249098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73689227"/>
                  </a:ext>
                </a:extLst>
              </a:tr>
            </a:tbl>
          </a:graphicData>
        </a:graphic>
      </p:graphicFrame>
      <p:graphicFrame>
        <p:nvGraphicFramePr>
          <p:cNvPr id="30" name="表格 9">
            <a:extLst>
              <a:ext uri="{FF2B5EF4-FFF2-40B4-BE49-F238E27FC236}">
                <a16:creationId xmlns:a16="http://schemas.microsoft.com/office/drawing/2014/main" id="{30986489-DD7A-4F83-A816-B2FE4E316D74}"/>
              </a:ext>
            </a:extLst>
          </p:cNvPr>
          <p:cNvGraphicFramePr>
            <a:graphicFrameLocks noGrp="1"/>
          </p:cNvGraphicFramePr>
          <p:nvPr>
            <p:extLst>
              <p:ext uri="{D42A27DB-BD31-4B8C-83A1-F6EECF244321}">
                <p14:modId xmlns:p14="http://schemas.microsoft.com/office/powerpoint/2010/main" val="2962920444"/>
              </p:ext>
            </p:extLst>
          </p:nvPr>
        </p:nvGraphicFramePr>
        <p:xfrm>
          <a:off x="535060" y="4196151"/>
          <a:ext cx="3641625" cy="2078196"/>
        </p:xfrm>
        <a:graphic>
          <a:graphicData uri="http://schemas.openxmlformats.org/drawingml/2006/table">
            <a:tbl>
              <a:tblPr firstRow="1" bandRow="1">
                <a:tableStyleId>{5C22544A-7EE6-4342-B048-85BDC9FD1C3A}</a:tableStyleId>
              </a:tblPr>
              <a:tblGrid>
                <a:gridCol w="280125">
                  <a:extLst>
                    <a:ext uri="{9D8B030D-6E8A-4147-A177-3AD203B41FA5}">
                      <a16:colId xmlns:a16="http://schemas.microsoft.com/office/drawing/2014/main" val="926527472"/>
                    </a:ext>
                  </a:extLst>
                </a:gridCol>
                <a:gridCol w="280125">
                  <a:extLst>
                    <a:ext uri="{9D8B030D-6E8A-4147-A177-3AD203B41FA5}">
                      <a16:colId xmlns:a16="http://schemas.microsoft.com/office/drawing/2014/main" val="794242557"/>
                    </a:ext>
                  </a:extLst>
                </a:gridCol>
                <a:gridCol w="280125">
                  <a:extLst>
                    <a:ext uri="{9D8B030D-6E8A-4147-A177-3AD203B41FA5}">
                      <a16:colId xmlns:a16="http://schemas.microsoft.com/office/drawing/2014/main" val="3615554421"/>
                    </a:ext>
                  </a:extLst>
                </a:gridCol>
                <a:gridCol w="280125">
                  <a:extLst>
                    <a:ext uri="{9D8B030D-6E8A-4147-A177-3AD203B41FA5}">
                      <a16:colId xmlns:a16="http://schemas.microsoft.com/office/drawing/2014/main" val="2081763802"/>
                    </a:ext>
                  </a:extLst>
                </a:gridCol>
                <a:gridCol w="280125">
                  <a:extLst>
                    <a:ext uri="{9D8B030D-6E8A-4147-A177-3AD203B41FA5}">
                      <a16:colId xmlns:a16="http://schemas.microsoft.com/office/drawing/2014/main" val="3592262829"/>
                    </a:ext>
                  </a:extLst>
                </a:gridCol>
                <a:gridCol w="280125">
                  <a:extLst>
                    <a:ext uri="{9D8B030D-6E8A-4147-A177-3AD203B41FA5}">
                      <a16:colId xmlns:a16="http://schemas.microsoft.com/office/drawing/2014/main" val="3742389303"/>
                    </a:ext>
                  </a:extLst>
                </a:gridCol>
                <a:gridCol w="280125">
                  <a:extLst>
                    <a:ext uri="{9D8B030D-6E8A-4147-A177-3AD203B41FA5}">
                      <a16:colId xmlns:a16="http://schemas.microsoft.com/office/drawing/2014/main" val="1539190260"/>
                    </a:ext>
                  </a:extLst>
                </a:gridCol>
                <a:gridCol w="280125">
                  <a:extLst>
                    <a:ext uri="{9D8B030D-6E8A-4147-A177-3AD203B41FA5}">
                      <a16:colId xmlns:a16="http://schemas.microsoft.com/office/drawing/2014/main" val="1977744882"/>
                    </a:ext>
                  </a:extLst>
                </a:gridCol>
                <a:gridCol w="280125">
                  <a:extLst>
                    <a:ext uri="{9D8B030D-6E8A-4147-A177-3AD203B41FA5}">
                      <a16:colId xmlns:a16="http://schemas.microsoft.com/office/drawing/2014/main" val="1244722350"/>
                    </a:ext>
                  </a:extLst>
                </a:gridCol>
                <a:gridCol w="280125">
                  <a:extLst>
                    <a:ext uri="{9D8B030D-6E8A-4147-A177-3AD203B41FA5}">
                      <a16:colId xmlns:a16="http://schemas.microsoft.com/office/drawing/2014/main" val="1244026141"/>
                    </a:ext>
                  </a:extLst>
                </a:gridCol>
                <a:gridCol w="280125">
                  <a:extLst>
                    <a:ext uri="{9D8B030D-6E8A-4147-A177-3AD203B41FA5}">
                      <a16:colId xmlns:a16="http://schemas.microsoft.com/office/drawing/2014/main" val="2726493782"/>
                    </a:ext>
                  </a:extLst>
                </a:gridCol>
                <a:gridCol w="280125">
                  <a:extLst>
                    <a:ext uri="{9D8B030D-6E8A-4147-A177-3AD203B41FA5}">
                      <a16:colId xmlns:a16="http://schemas.microsoft.com/office/drawing/2014/main" val="3840810858"/>
                    </a:ext>
                  </a:extLst>
                </a:gridCol>
                <a:gridCol w="280125">
                  <a:extLst>
                    <a:ext uri="{9D8B030D-6E8A-4147-A177-3AD203B41FA5}">
                      <a16:colId xmlns:a16="http://schemas.microsoft.com/office/drawing/2014/main" val="50709563"/>
                    </a:ext>
                  </a:extLst>
                </a:gridCol>
              </a:tblGrid>
              <a:tr h="291549">
                <a:tc>
                  <a:txBody>
                    <a:bodyPr/>
                    <a:lstStyle/>
                    <a:p>
                      <a:endParaRPr lang="zh-CN" altLang="en-US" sz="1800" dirty="0"/>
                    </a:p>
                  </a:txBody>
                  <a:tcPr marL="72048" marR="72048" marT="36023" marB="36023">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9621212"/>
                  </a:ext>
                </a:extLst>
              </a:tr>
              <a:tr h="291549">
                <a:tc>
                  <a:txBody>
                    <a:bodyPr/>
                    <a:lstStyle/>
                    <a:p>
                      <a:endParaRPr lang="zh-CN" altLang="en-US" sz="180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extLst>
                  <a:ext uri="{0D108BD9-81ED-4DB2-BD59-A6C34878D82A}">
                    <a16:rowId xmlns:a16="http://schemas.microsoft.com/office/drawing/2014/main" val="305540683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0406444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856176701"/>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326249098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73689227"/>
                  </a:ext>
                </a:extLst>
              </a:tr>
            </a:tbl>
          </a:graphicData>
        </a:graphic>
      </p:graphicFrame>
      <p:graphicFrame>
        <p:nvGraphicFramePr>
          <p:cNvPr id="31" name="表格 9">
            <a:extLst>
              <a:ext uri="{FF2B5EF4-FFF2-40B4-BE49-F238E27FC236}">
                <a16:creationId xmlns:a16="http://schemas.microsoft.com/office/drawing/2014/main" id="{803AAFCE-17EE-4736-8B28-97E908E17DC8}"/>
              </a:ext>
            </a:extLst>
          </p:cNvPr>
          <p:cNvGraphicFramePr>
            <a:graphicFrameLocks noGrp="1"/>
          </p:cNvGraphicFramePr>
          <p:nvPr>
            <p:extLst>
              <p:ext uri="{D42A27DB-BD31-4B8C-83A1-F6EECF244321}">
                <p14:modId xmlns:p14="http://schemas.microsoft.com/office/powerpoint/2010/main" val="2924350237"/>
              </p:ext>
            </p:extLst>
          </p:nvPr>
        </p:nvGraphicFramePr>
        <p:xfrm>
          <a:off x="5938894" y="4227596"/>
          <a:ext cx="3641625" cy="2078196"/>
        </p:xfrm>
        <a:graphic>
          <a:graphicData uri="http://schemas.openxmlformats.org/drawingml/2006/table">
            <a:tbl>
              <a:tblPr firstRow="1" bandRow="1">
                <a:tableStyleId>{5C22544A-7EE6-4342-B048-85BDC9FD1C3A}</a:tableStyleId>
              </a:tblPr>
              <a:tblGrid>
                <a:gridCol w="280125">
                  <a:extLst>
                    <a:ext uri="{9D8B030D-6E8A-4147-A177-3AD203B41FA5}">
                      <a16:colId xmlns:a16="http://schemas.microsoft.com/office/drawing/2014/main" val="926527472"/>
                    </a:ext>
                  </a:extLst>
                </a:gridCol>
                <a:gridCol w="280125">
                  <a:extLst>
                    <a:ext uri="{9D8B030D-6E8A-4147-A177-3AD203B41FA5}">
                      <a16:colId xmlns:a16="http://schemas.microsoft.com/office/drawing/2014/main" val="794242557"/>
                    </a:ext>
                  </a:extLst>
                </a:gridCol>
                <a:gridCol w="280125">
                  <a:extLst>
                    <a:ext uri="{9D8B030D-6E8A-4147-A177-3AD203B41FA5}">
                      <a16:colId xmlns:a16="http://schemas.microsoft.com/office/drawing/2014/main" val="3615554421"/>
                    </a:ext>
                  </a:extLst>
                </a:gridCol>
                <a:gridCol w="280125">
                  <a:extLst>
                    <a:ext uri="{9D8B030D-6E8A-4147-A177-3AD203B41FA5}">
                      <a16:colId xmlns:a16="http://schemas.microsoft.com/office/drawing/2014/main" val="2081763802"/>
                    </a:ext>
                  </a:extLst>
                </a:gridCol>
                <a:gridCol w="280125">
                  <a:extLst>
                    <a:ext uri="{9D8B030D-6E8A-4147-A177-3AD203B41FA5}">
                      <a16:colId xmlns:a16="http://schemas.microsoft.com/office/drawing/2014/main" val="3592262829"/>
                    </a:ext>
                  </a:extLst>
                </a:gridCol>
                <a:gridCol w="280125">
                  <a:extLst>
                    <a:ext uri="{9D8B030D-6E8A-4147-A177-3AD203B41FA5}">
                      <a16:colId xmlns:a16="http://schemas.microsoft.com/office/drawing/2014/main" val="3742389303"/>
                    </a:ext>
                  </a:extLst>
                </a:gridCol>
                <a:gridCol w="280125">
                  <a:extLst>
                    <a:ext uri="{9D8B030D-6E8A-4147-A177-3AD203B41FA5}">
                      <a16:colId xmlns:a16="http://schemas.microsoft.com/office/drawing/2014/main" val="1539190260"/>
                    </a:ext>
                  </a:extLst>
                </a:gridCol>
                <a:gridCol w="280125">
                  <a:extLst>
                    <a:ext uri="{9D8B030D-6E8A-4147-A177-3AD203B41FA5}">
                      <a16:colId xmlns:a16="http://schemas.microsoft.com/office/drawing/2014/main" val="1977744882"/>
                    </a:ext>
                  </a:extLst>
                </a:gridCol>
                <a:gridCol w="280125">
                  <a:extLst>
                    <a:ext uri="{9D8B030D-6E8A-4147-A177-3AD203B41FA5}">
                      <a16:colId xmlns:a16="http://schemas.microsoft.com/office/drawing/2014/main" val="1244722350"/>
                    </a:ext>
                  </a:extLst>
                </a:gridCol>
                <a:gridCol w="280125">
                  <a:extLst>
                    <a:ext uri="{9D8B030D-6E8A-4147-A177-3AD203B41FA5}">
                      <a16:colId xmlns:a16="http://schemas.microsoft.com/office/drawing/2014/main" val="1244026141"/>
                    </a:ext>
                  </a:extLst>
                </a:gridCol>
                <a:gridCol w="280125">
                  <a:extLst>
                    <a:ext uri="{9D8B030D-6E8A-4147-A177-3AD203B41FA5}">
                      <a16:colId xmlns:a16="http://schemas.microsoft.com/office/drawing/2014/main" val="2726493782"/>
                    </a:ext>
                  </a:extLst>
                </a:gridCol>
                <a:gridCol w="280125">
                  <a:extLst>
                    <a:ext uri="{9D8B030D-6E8A-4147-A177-3AD203B41FA5}">
                      <a16:colId xmlns:a16="http://schemas.microsoft.com/office/drawing/2014/main" val="3840810858"/>
                    </a:ext>
                  </a:extLst>
                </a:gridCol>
                <a:gridCol w="280125">
                  <a:extLst>
                    <a:ext uri="{9D8B030D-6E8A-4147-A177-3AD203B41FA5}">
                      <a16:colId xmlns:a16="http://schemas.microsoft.com/office/drawing/2014/main" val="50709563"/>
                    </a:ext>
                  </a:extLst>
                </a:gridCol>
              </a:tblGrid>
              <a:tr h="291549">
                <a:tc>
                  <a:txBody>
                    <a:bodyPr/>
                    <a:lstStyle/>
                    <a:p>
                      <a:endParaRPr lang="zh-CN" altLang="en-US" sz="1800" dirty="0"/>
                    </a:p>
                  </a:txBody>
                  <a:tcPr marL="72048" marR="72048" marT="36023" marB="36023">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800" dirty="0"/>
                    </a:p>
                  </a:txBody>
                  <a:tcPr marL="72048" marR="72048" marT="36023" marB="36023">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9621212"/>
                  </a:ext>
                </a:extLst>
              </a:tr>
              <a:tr h="291549">
                <a:tc>
                  <a:txBody>
                    <a:bodyPr/>
                    <a:lstStyle/>
                    <a:p>
                      <a:endParaRPr lang="zh-CN" altLang="en-US" sz="180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tc>
                  <a:txBody>
                    <a:bodyPr/>
                    <a:lstStyle/>
                    <a:p>
                      <a:endParaRPr lang="zh-CN" altLang="en-US" sz="1800" dirty="0"/>
                    </a:p>
                  </a:txBody>
                  <a:tcPr marL="72048" marR="72048" marT="36023" marB="36023">
                    <a:lnT w="12700" cap="flat" cmpd="sng" algn="ctr">
                      <a:solidFill>
                        <a:schemeClr val="bg1"/>
                      </a:solidFill>
                      <a:prstDash val="solid"/>
                      <a:round/>
                      <a:headEnd type="none" w="med" len="med"/>
                      <a:tailEnd type="none" w="med" len="med"/>
                    </a:lnT>
                    <a:noFill/>
                  </a:tcPr>
                </a:tc>
                <a:extLst>
                  <a:ext uri="{0D108BD9-81ED-4DB2-BD59-A6C34878D82A}">
                    <a16:rowId xmlns:a16="http://schemas.microsoft.com/office/drawing/2014/main" val="305540683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solidFill>
                      <a:srgbClr val="5B9BD5"/>
                    </a:solid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0406444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856176701"/>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3262490987"/>
                  </a:ext>
                </a:extLst>
              </a:tr>
              <a:tr h="291549">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tc>
                  <a:txBody>
                    <a:bodyPr/>
                    <a:lstStyle/>
                    <a:p>
                      <a:endParaRPr lang="zh-CN" altLang="en-US" sz="1800" dirty="0"/>
                    </a:p>
                  </a:txBody>
                  <a:tcPr marL="72048" marR="72048" marT="36023" marB="36023">
                    <a:noFill/>
                  </a:tcPr>
                </a:tc>
                <a:extLst>
                  <a:ext uri="{0D108BD9-81ED-4DB2-BD59-A6C34878D82A}">
                    <a16:rowId xmlns:a16="http://schemas.microsoft.com/office/drawing/2014/main" val="4073689227"/>
                  </a:ext>
                </a:extLst>
              </a:tr>
            </a:tbl>
          </a:graphicData>
        </a:graphic>
      </p:graphicFrame>
      <p:sp>
        <p:nvSpPr>
          <p:cNvPr id="32" name="矩形 31">
            <a:extLst>
              <a:ext uri="{FF2B5EF4-FFF2-40B4-BE49-F238E27FC236}">
                <a16:creationId xmlns:a16="http://schemas.microsoft.com/office/drawing/2014/main" id="{E63ABD54-83BD-4820-94F8-7E6FD9F8F485}"/>
              </a:ext>
            </a:extLst>
          </p:cNvPr>
          <p:cNvSpPr/>
          <p:nvPr/>
        </p:nvSpPr>
        <p:spPr>
          <a:xfrm>
            <a:off x="7422086" y="3520398"/>
            <a:ext cx="684867" cy="20137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t>Detector </a:t>
            </a:r>
            <a:endParaRPr lang="zh-CN" altLang="en-US" sz="900" dirty="0"/>
          </a:p>
        </p:txBody>
      </p:sp>
      <p:sp>
        <p:nvSpPr>
          <p:cNvPr id="37" name="矩形 36">
            <a:extLst>
              <a:ext uri="{FF2B5EF4-FFF2-40B4-BE49-F238E27FC236}">
                <a16:creationId xmlns:a16="http://schemas.microsoft.com/office/drawing/2014/main" id="{81654BB1-B070-4FC9-8D17-31B757206C89}"/>
              </a:ext>
            </a:extLst>
          </p:cNvPr>
          <p:cNvSpPr/>
          <p:nvPr/>
        </p:nvSpPr>
        <p:spPr>
          <a:xfrm>
            <a:off x="6110892" y="6330006"/>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Detector1</a:t>
            </a:r>
            <a:r>
              <a:rPr lang="en-US" altLang="zh-CN" sz="900" dirty="0"/>
              <a:t> </a:t>
            </a:r>
            <a:endParaRPr lang="zh-CN" altLang="en-US" sz="900" dirty="0"/>
          </a:p>
        </p:txBody>
      </p:sp>
      <p:sp>
        <p:nvSpPr>
          <p:cNvPr id="40" name="矩形 39">
            <a:extLst>
              <a:ext uri="{FF2B5EF4-FFF2-40B4-BE49-F238E27FC236}">
                <a16:creationId xmlns:a16="http://schemas.microsoft.com/office/drawing/2014/main" id="{D11F9F10-1939-48E5-8B4B-E36EEE915948}"/>
              </a:ext>
            </a:extLst>
          </p:cNvPr>
          <p:cNvSpPr/>
          <p:nvPr/>
        </p:nvSpPr>
        <p:spPr>
          <a:xfrm>
            <a:off x="7422086" y="6330006"/>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Detector2</a:t>
            </a:r>
            <a:r>
              <a:rPr lang="en-US" altLang="zh-CN" sz="900" dirty="0"/>
              <a:t> </a:t>
            </a:r>
            <a:endParaRPr lang="zh-CN" altLang="en-US" sz="900" dirty="0"/>
          </a:p>
        </p:txBody>
      </p:sp>
      <p:sp>
        <p:nvSpPr>
          <p:cNvPr id="41" name="矩形 40">
            <a:extLst>
              <a:ext uri="{FF2B5EF4-FFF2-40B4-BE49-F238E27FC236}">
                <a16:creationId xmlns:a16="http://schemas.microsoft.com/office/drawing/2014/main" id="{6B43837F-AD5E-4652-A804-8B191126EB67}"/>
              </a:ext>
            </a:extLst>
          </p:cNvPr>
          <p:cNvSpPr/>
          <p:nvPr/>
        </p:nvSpPr>
        <p:spPr>
          <a:xfrm>
            <a:off x="8814623" y="6318292"/>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Detector3</a:t>
            </a:r>
            <a:r>
              <a:rPr lang="en-US" altLang="zh-CN" sz="900" dirty="0"/>
              <a:t> </a:t>
            </a:r>
            <a:endParaRPr lang="zh-CN" altLang="en-US" sz="900" dirty="0"/>
          </a:p>
        </p:txBody>
      </p:sp>
      <p:sp>
        <p:nvSpPr>
          <p:cNvPr id="42" name="矩形 41">
            <a:extLst>
              <a:ext uri="{FF2B5EF4-FFF2-40B4-BE49-F238E27FC236}">
                <a16:creationId xmlns:a16="http://schemas.microsoft.com/office/drawing/2014/main" id="{A8E37C2E-8F62-4036-9B77-B035EF74F378}"/>
              </a:ext>
            </a:extLst>
          </p:cNvPr>
          <p:cNvSpPr/>
          <p:nvPr/>
        </p:nvSpPr>
        <p:spPr>
          <a:xfrm>
            <a:off x="688642" y="6274347"/>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Detector1</a:t>
            </a:r>
            <a:r>
              <a:rPr lang="en-US" altLang="zh-CN" sz="900" dirty="0"/>
              <a:t> </a:t>
            </a:r>
            <a:endParaRPr lang="zh-CN" altLang="en-US" sz="900" dirty="0"/>
          </a:p>
        </p:txBody>
      </p:sp>
      <p:sp>
        <p:nvSpPr>
          <p:cNvPr id="43" name="矩形 42">
            <a:extLst>
              <a:ext uri="{FF2B5EF4-FFF2-40B4-BE49-F238E27FC236}">
                <a16:creationId xmlns:a16="http://schemas.microsoft.com/office/drawing/2014/main" id="{E863186C-5C80-4455-87FA-E8F26F02C8F9}"/>
              </a:ext>
            </a:extLst>
          </p:cNvPr>
          <p:cNvSpPr/>
          <p:nvPr/>
        </p:nvSpPr>
        <p:spPr>
          <a:xfrm>
            <a:off x="1999836" y="6274347"/>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Detector2</a:t>
            </a:r>
            <a:r>
              <a:rPr lang="en-US" altLang="zh-CN" sz="900" dirty="0"/>
              <a:t> </a:t>
            </a:r>
            <a:endParaRPr lang="zh-CN" altLang="en-US" sz="900" dirty="0"/>
          </a:p>
        </p:txBody>
      </p:sp>
      <p:sp>
        <p:nvSpPr>
          <p:cNvPr id="44" name="矩形 43">
            <a:extLst>
              <a:ext uri="{FF2B5EF4-FFF2-40B4-BE49-F238E27FC236}">
                <a16:creationId xmlns:a16="http://schemas.microsoft.com/office/drawing/2014/main" id="{ECD0CC4B-FB26-4140-873E-C6219F31AFEF}"/>
              </a:ext>
            </a:extLst>
          </p:cNvPr>
          <p:cNvSpPr/>
          <p:nvPr/>
        </p:nvSpPr>
        <p:spPr>
          <a:xfrm>
            <a:off x="3392373" y="6262633"/>
            <a:ext cx="765896" cy="2052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err="1"/>
              <a:t>Detector3</a:t>
            </a:r>
            <a:r>
              <a:rPr lang="en-US" altLang="zh-CN" sz="900" dirty="0"/>
              <a:t> </a:t>
            </a:r>
            <a:endParaRPr lang="zh-CN" altLang="en-US" sz="900" dirty="0"/>
          </a:p>
        </p:txBody>
      </p:sp>
      <p:cxnSp>
        <p:nvCxnSpPr>
          <p:cNvPr id="34" name="直接连接符 33">
            <a:extLst>
              <a:ext uri="{FF2B5EF4-FFF2-40B4-BE49-F238E27FC236}">
                <a16:creationId xmlns:a16="http://schemas.microsoft.com/office/drawing/2014/main" id="{07BA2C19-F29D-40BF-BF69-CDE9EA1F7FBD}"/>
              </a:ext>
            </a:extLst>
          </p:cNvPr>
          <p:cNvCxnSpPr>
            <a:cxnSpLocks/>
          </p:cNvCxnSpPr>
          <p:nvPr/>
        </p:nvCxnSpPr>
        <p:spPr>
          <a:xfrm flipV="1">
            <a:off x="7759706" y="1477330"/>
            <a:ext cx="899834" cy="20320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45" name="图形 44">
            <a:extLst>
              <a:ext uri="{FF2B5EF4-FFF2-40B4-BE49-F238E27FC236}">
                <a16:creationId xmlns:a16="http://schemas.microsoft.com/office/drawing/2014/main" id="{2B821AE4-4CC9-47D8-870B-1AEEDF9DE8B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46021" flipV="1">
            <a:off x="8148364" y="2206075"/>
            <a:ext cx="388274" cy="388274"/>
          </a:xfrm>
          <a:prstGeom prst="rect">
            <a:avLst/>
          </a:prstGeom>
        </p:spPr>
      </p:pic>
      <mc:AlternateContent xmlns:mc="http://schemas.openxmlformats.org/markup-compatibility/2006" xmlns:a14="http://schemas.microsoft.com/office/drawing/2010/main">
        <mc:Choice Requires="a14">
          <p:sp>
            <p:nvSpPr>
              <p:cNvPr id="47" name="文本框 46">
                <a:extLst>
                  <a:ext uri="{FF2B5EF4-FFF2-40B4-BE49-F238E27FC236}">
                    <a16:creationId xmlns:a16="http://schemas.microsoft.com/office/drawing/2014/main" id="{A2F4EEF4-58A8-4315-8833-E0CA7F920F80}"/>
                  </a:ext>
                </a:extLst>
              </p:cNvPr>
              <p:cNvSpPr txBox="1"/>
              <p:nvPr/>
            </p:nvSpPr>
            <p:spPr>
              <a:xfrm>
                <a:off x="8080752" y="1550556"/>
                <a:ext cx="464999"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1</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1</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47" name="文本框 46">
                <a:extLst>
                  <a:ext uri="{FF2B5EF4-FFF2-40B4-BE49-F238E27FC236}">
                    <a16:creationId xmlns:a16="http://schemas.microsoft.com/office/drawing/2014/main" id="{A2F4EEF4-58A8-4315-8833-E0CA7F920F80}"/>
                  </a:ext>
                </a:extLst>
              </p:cNvPr>
              <p:cNvSpPr txBox="1">
                <a:spLocks noRot="1" noChangeAspect="1" noMove="1" noResize="1" noEditPoints="1" noAdjustHandles="1" noChangeArrowheads="1" noChangeShapeType="1" noTextEdit="1"/>
              </p:cNvSpPr>
              <p:nvPr/>
            </p:nvSpPr>
            <p:spPr>
              <a:xfrm>
                <a:off x="8080752" y="1550556"/>
                <a:ext cx="464999" cy="169277"/>
              </a:xfrm>
              <a:prstGeom prst="rect">
                <a:avLst/>
              </a:prstGeom>
              <a:blipFill>
                <a:blip r:embed="rId9"/>
                <a:stretch>
                  <a:fillRect l="-9211" r="-9211"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2" name="文本框 51">
                <a:extLst>
                  <a:ext uri="{FF2B5EF4-FFF2-40B4-BE49-F238E27FC236}">
                    <a16:creationId xmlns:a16="http://schemas.microsoft.com/office/drawing/2014/main" id="{5832C43E-1AD8-4727-9FDB-EFD73FB83891}"/>
                  </a:ext>
                </a:extLst>
              </p:cNvPr>
              <p:cNvSpPr txBox="1"/>
              <p:nvPr/>
            </p:nvSpPr>
            <p:spPr>
              <a:xfrm>
                <a:off x="8437937" y="1842912"/>
                <a:ext cx="471539"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2</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2</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2" name="文本框 51">
                <a:extLst>
                  <a:ext uri="{FF2B5EF4-FFF2-40B4-BE49-F238E27FC236}">
                    <a16:creationId xmlns:a16="http://schemas.microsoft.com/office/drawing/2014/main" id="{5832C43E-1AD8-4727-9FDB-EFD73FB83891}"/>
                  </a:ext>
                </a:extLst>
              </p:cNvPr>
              <p:cNvSpPr txBox="1">
                <a:spLocks noRot="1" noChangeAspect="1" noMove="1" noResize="1" noEditPoints="1" noAdjustHandles="1" noChangeArrowheads="1" noChangeShapeType="1" noTextEdit="1"/>
              </p:cNvSpPr>
              <p:nvPr/>
            </p:nvSpPr>
            <p:spPr>
              <a:xfrm>
                <a:off x="8437937" y="1842912"/>
                <a:ext cx="471539" cy="169277"/>
              </a:xfrm>
              <a:prstGeom prst="rect">
                <a:avLst/>
              </a:prstGeom>
              <a:blipFill>
                <a:blip r:embed="rId10"/>
                <a:stretch>
                  <a:fillRect l="-8974" r="-7692"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3" name="文本框 52">
                <a:extLst>
                  <a:ext uri="{FF2B5EF4-FFF2-40B4-BE49-F238E27FC236}">
                    <a16:creationId xmlns:a16="http://schemas.microsoft.com/office/drawing/2014/main" id="{58345BBD-D1AD-4A3D-B6AC-005A570100F1}"/>
                  </a:ext>
                </a:extLst>
              </p:cNvPr>
              <p:cNvSpPr txBox="1"/>
              <p:nvPr/>
            </p:nvSpPr>
            <p:spPr>
              <a:xfrm>
                <a:off x="7870962" y="1906049"/>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3</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3</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3" name="文本框 52">
                <a:extLst>
                  <a:ext uri="{FF2B5EF4-FFF2-40B4-BE49-F238E27FC236}">
                    <a16:creationId xmlns:a16="http://schemas.microsoft.com/office/drawing/2014/main" id="{58345BBD-D1AD-4A3D-B6AC-005A570100F1}"/>
                  </a:ext>
                </a:extLst>
              </p:cNvPr>
              <p:cNvSpPr txBox="1">
                <a:spLocks noRot="1" noChangeAspect="1" noMove="1" noResize="1" noEditPoints="1" noAdjustHandles="1" noChangeArrowheads="1" noChangeShapeType="1" noTextEdit="1"/>
              </p:cNvSpPr>
              <p:nvPr/>
            </p:nvSpPr>
            <p:spPr>
              <a:xfrm>
                <a:off x="7870962" y="1906049"/>
                <a:ext cx="471539" cy="169277"/>
              </a:xfrm>
              <a:prstGeom prst="rect">
                <a:avLst/>
              </a:prstGeom>
              <a:blipFill>
                <a:blip r:embed="rId11"/>
                <a:stretch>
                  <a:fillRect l="-8974" r="-7692" b="-4074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5" name="文本框 54">
                <a:extLst>
                  <a:ext uri="{FF2B5EF4-FFF2-40B4-BE49-F238E27FC236}">
                    <a16:creationId xmlns:a16="http://schemas.microsoft.com/office/drawing/2014/main" id="{27C49F42-3459-42AE-AAA7-2A288279FF22}"/>
                  </a:ext>
                </a:extLst>
              </p:cNvPr>
              <p:cNvSpPr txBox="1"/>
              <p:nvPr/>
            </p:nvSpPr>
            <p:spPr>
              <a:xfrm>
                <a:off x="8215646" y="2579185"/>
                <a:ext cx="471539"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5</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5</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5" name="文本框 54">
                <a:extLst>
                  <a:ext uri="{FF2B5EF4-FFF2-40B4-BE49-F238E27FC236}">
                    <a16:creationId xmlns:a16="http://schemas.microsoft.com/office/drawing/2014/main" id="{27C49F42-3459-42AE-AAA7-2A288279FF22}"/>
                  </a:ext>
                </a:extLst>
              </p:cNvPr>
              <p:cNvSpPr txBox="1">
                <a:spLocks noRot="1" noChangeAspect="1" noMove="1" noResize="1" noEditPoints="1" noAdjustHandles="1" noChangeArrowheads="1" noChangeShapeType="1" noTextEdit="1"/>
              </p:cNvSpPr>
              <p:nvPr/>
            </p:nvSpPr>
            <p:spPr>
              <a:xfrm>
                <a:off x="8215646" y="2579185"/>
                <a:ext cx="471539" cy="169277"/>
              </a:xfrm>
              <a:prstGeom prst="rect">
                <a:avLst/>
              </a:prstGeom>
              <a:blipFill>
                <a:blip r:embed="rId12"/>
                <a:stretch>
                  <a:fillRect l="-9091" r="-9091"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6" name="文本框 55">
                <a:extLst>
                  <a:ext uri="{FF2B5EF4-FFF2-40B4-BE49-F238E27FC236}">
                    <a16:creationId xmlns:a16="http://schemas.microsoft.com/office/drawing/2014/main" id="{6EB88293-17FD-4BD7-8E32-73F13DBDF6D4}"/>
                  </a:ext>
                </a:extLst>
              </p:cNvPr>
              <p:cNvSpPr txBox="1"/>
              <p:nvPr/>
            </p:nvSpPr>
            <p:spPr>
              <a:xfrm>
                <a:off x="7553923" y="2648718"/>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6</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6</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6" name="文本框 55">
                <a:extLst>
                  <a:ext uri="{FF2B5EF4-FFF2-40B4-BE49-F238E27FC236}">
                    <a16:creationId xmlns:a16="http://schemas.microsoft.com/office/drawing/2014/main" id="{6EB88293-17FD-4BD7-8E32-73F13DBDF6D4}"/>
                  </a:ext>
                </a:extLst>
              </p:cNvPr>
              <p:cNvSpPr txBox="1">
                <a:spLocks noRot="1" noChangeAspect="1" noMove="1" noResize="1" noEditPoints="1" noAdjustHandles="1" noChangeArrowheads="1" noChangeShapeType="1" noTextEdit="1"/>
              </p:cNvSpPr>
              <p:nvPr/>
            </p:nvSpPr>
            <p:spPr>
              <a:xfrm>
                <a:off x="7553923" y="2648718"/>
                <a:ext cx="471539" cy="169277"/>
              </a:xfrm>
              <a:prstGeom prst="rect">
                <a:avLst/>
              </a:prstGeom>
              <a:blipFill>
                <a:blip r:embed="rId13"/>
                <a:stretch>
                  <a:fillRect l="-8974" r="-7692" b="-4074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7" name="文本框 56">
                <a:extLst>
                  <a:ext uri="{FF2B5EF4-FFF2-40B4-BE49-F238E27FC236}">
                    <a16:creationId xmlns:a16="http://schemas.microsoft.com/office/drawing/2014/main" id="{959884BF-0F01-47E2-B68E-84F179022E04}"/>
                  </a:ext>
                </a:extLst>
              </p:cNvPr>
              <p:cNvSpPr txBox="1"/>
              <p:nvPr/>
            </p:nvSpPr>
            <p:spPr>
              <a:xfrm>
                <a:off x="7952725" y="2978660"/>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7</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7</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7" name="文本框 56">
                <a:extLst>
                  <a:ext uri="{FF2B5EF4-FFF2-40B4-BE49-F238E27FC236}">
                    <a16:creationId xmlns:a16="http://schemas.microsoft.com/office/drawing/2014/main" id="{959884BF-0F01-47E2-B68E-84F179022E04}"/>
                  </a:ext>
                </a:extLst>
              </p:cNvPr>
              <p:cNvSpPr txBox="1">
                <a:spLocks noRot="1" noChangeAspect="1" noMove="1" noResize="1" noEditPoints="1" noAdjustHandles="1" noChangeArrowheads="1" noChangeShapeType="1" noTextEdit="1"/>
              </p:cNvSpPr>
              <p:nvPr/>
            </p:nvSpPr>
            <p:spPr>
              <a:xfrm>
                <a:off x="7952725" y="2978660"/>
                <a:ext cx="471539" cy="169277"/>
              </a:xfrm>
              <a:prstGeom prst="rect">
                <a:avLst/>
              </a:prstGeom>
              <a:blipFill>
                <a:blip r:embed="rId14"/>
                <a:stretch>
                  <a:fillRect l="-9091" r="-9091" b="-4074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8" name="文本框 57">
                <a:extLst>
                  <a:ext uri="{FF2B5EF4-FFF2-40B4-BE49-F238E27FC236}">
                    <a16:creationId xmlns:a16="http://schemas.microsoft.com/office/drawing/2014/main" id="{BCE0DABA-9620-40C2-A54C-3F840DE57CB1}"/>
                  </a:ext>
                </a:extLst>
              </p:cNvPr>
              <p:cNvSpPr txBox="1"/>
              <p:nvPr/>
            </p:nvSpPr>
            <p:spPr>
              <a:xfrm>
                <a:off x="7333495" y="3205567"/>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𝑘</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𝑘</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58" name="文本框 57">
                <a:extLst>
                  <a:ext uri="{FF2B5EF4-FFF2-40B4-BE49-F238E27FC236}">
                    <a16:creationId xmlns:a16="http://schemas.microsoft.com/office/drawing/2014/main" id="{BCE0DABA-9620-40C2-A54C-3F840DE57CB1}"/>
                  </a:ext>
                </a:extLst>
              </p:cNvPr>
              <p:cNvSpPr txBox="1">
                <a:spLocks noRot="1" noChangeAspect="1" noMove="1" noResize="1" noEditPoints="1" noAdjustHandles="1" noChangeArrowheads="1" noChangeShapeType="1" noTextEdit="1"/>
              </p:cNvSpPr>
              <p:nvPr/>
            </p:nvSpPr>
            <p:spPr>
              <a:xfrm>
                <a:off x="7333495" y="3205567"/>
                <a:ext cx="471539" cy="169277"/>
              </a:xfrm>
              <a:prstGeom prst="rect">
                <a:avLst/>
              </a:prstGeom>
              <a:blipFill>
                <a:blip r:embed="rId15"/>
                <a:stretch>
                  <a:fillRect l="-10390" r="-10390"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0" name="文本框 59">
                <a:extLst>
                  <a:ext uri="{FF2B5EF4-FFF2-40B4-BE49-F238E27FC236}">
                    <a16:creationId xmlns:a16="http://schemas.microsoft.com/office/drawing/2014/main" id="{44C5C286-85B9-492D-8358-53FB78DCCFEA}"/>
                  </a:ext>
                </a:extLst>
              </p:cNvPr>
              <p:cNvSpPr txBox="1"/>
              <p:nvPr/>
            </p:nvSpPr>
            <p:spPr>
              <a:xfrm>
                <a:off x="8382988" y="2284084"/>
                <a:ext cx="304197" cy="2616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4</m:t>
                          </m:r>
                        </m:sub>
                      </m:sSub>
                    </m:oMath>
                  </m:oMathPara>
                </a14:m>
                <a:endParaRPr lang="zh-CN" altLang="en-US" sz="1100" dirty="0"/>
              </a:p>
            </p:txBody>
          </p:sp>
        </mc:Choice>
        <mc:Fallback xmlns="">
          <p:sp>
            <p:nvSpPr>
              <p:cNvPr id="60" name="文本框 59">
                <a:extLst>
                  <a:ext uri="{FF2B5EF4-FFF2-40B4-BE49-F238E27FC236}">
                    <a16:creationId xmlns:a16="http://schemas.microsoft.com/office/drawing/2014/main" id="{44C5C286-85B9-492D-8358-53FB78DCCFEA}"/>
                  </a:ext>
                </a:extLst>
              </p:cNvPr>
              <p:cNvSpPr txBox="1">
                <a:spLocks noRot="1" noChangeAspect="1" noMove="1" noResize="1" noEditPoints="1" noAdjustHandles="1" noChangeArrowheads="1" noChangeShapeType="1" noTextEdit="1"/>
              </p:cNvSpPr>
              <p:nvPr/>
            </p:nvSpPr>
            <p:spPr>
              <a:xfrm>
                <a:off x="8382988" y="2284084"/>
                <a:ext cx="304197" cy="261608"/>
              </a:xfrm>
              <a:prstGeom prst="rect">
                <a:avLst/>
              </a:prstGeom>
              <a:blipFill>
                <a:blip r:embed="rId1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4" name="文本框 63">
                <a:extLst>
                  <a:ext uri="{FF2B5EF4-FFF2-40B4-BE49-F238E27FC236}">
                    <a16:creationId xmlns:a16="http://schemas.microsoft.com/office/drawing/2014/main" id="{A3870FCF-0435-4613-BB73-DD9CD0138D3C}"/>
                  </a:ext>
                </a:extLst>
              </p:cNvPr>
              <p:cNvSpPr txBox="1"/>
              <p:nvPr/>
            </p:nvSpPr>
            <p:spPr>
              <a:xfrm>
                <a:off x="8106731" y="2063603"/>
                <a:ext cx="223666" cy="2616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4</m:t>
                          </m:r>
                        </m:sub>
                      </m:sSub>
                    </m:oMath>
                  </m:oMathPara>
                </a14:m>
                <a:endParaRPr lang="zh-CN" altLang="en-US" sz="1100" dirty="0"/>
              </a:p>
            </p:txBody>
          </p:sp>
        </mc:Choice>
        <mc:Fallback xmlns="">
          <p:sp>
            <p:nvSpPr>
              <p:cNvPr id="64" name="文本框 63">
                <a:extLst>
                  <a:ext uri="{FF2B5EF4-FFF2-40B4-BE49-F238E27FC236}">
                    <a16:creationId xmlns:a16="http://schemas.microsoft.com/office/drawing/2014/main" id="{A3870FCF-0435-4613-BB73-DD9CD0138D3C}"/>
                  </a:ext>
                </a:extLst>
              </p:cNvPr>
              <p:cNvSpPr txBox="1">
                <a:spLocks noRot="1" noChangeAspect="1" noMove="1" noResize="1" noEditPoints="1" noAdjustHandles="1" noChangeArrowheads="1" noChangeShapeType="1" noTextEdit="1"/>
              </p:cNvSpPr>
              <p:nvPr/>
            </p:nvSpPr>
            <p:spPr>
              <a:xfrm>
                <a:off x="8106731" y="2063603"/>
                <a:ext cx="223666" cy="261605"/>
              </a:xfrm>
              <a:prstGeom prst="rect">
                <a:avLst/>
              </a:prstGeom>
              <a:blipFill>
                <a:blip r:embed="rId17"/>
                <a:stretch>
                  <a:fillRect r="-16216" b="-2381"/>
                </a:stretch>
              </a:blipFill>
            </p:spPr>
            <p:txBody>
              <a:bodyPr/>
              <a:lstStyle/>
              <a:p>
                <a:r>
                  <a:rPr lang="zh-CN" altLang="en-US">
                    <a:noFill/>
                  </a:rPr>
                  <a:t> </a:t>
                </a:r>
              </a:p>
            </p:txBody>
          </p:sp>
        </mc:Fallback>
      </mc:AlternateContent>
      <p:cxnSp>
        <p:nvCxnSpPr>
          <p:cNvPr id="65" name="直接连接符 64">
            <a:extLst>
              <a:ext uri="{FF2B5EF4-FFF2-40B4-BE49-F238E27FC236}">
                <a16:creationId xmlns:a16="http://schemas.microsoft.com/office/drawing/2014/main" id="{8E814C07-FE06-4D98-846D-C1A3E0F4E7DF}"/>
              </a:ext>
            </a:extLst>
          </p:cNvPr>
          <p:cNvCxnSpPr>
            <a:cxnSpLocks/>
            <a:stCxn id="31" idx="2"/>
          </p:cNvCxnSpPr>
          <p:nvPr/>
        </p:nvCxnSpPr>
        <p:spPr>
          <a:xfrm flipV="1">
            <a:off x="7759706" y="4200806"/>
            <a:ext cx="913507" cy="210498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66" name="图形 65">
            <a:extLst>
              <a:ext uri="{FF2B5EF4-FFF2-40B4-BE49-F238E27FC236}">
                <a16:creationId xmlns:a16="http://schemas.microsoft.com/office/drawing/2014/main" id="{B9617728-1809-4461-98DD-B96106C4C0B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46021" flipV="1">
            <a:off x="8162036" y="4940552"/>
            <a:ext cx="388274" cy="388274"/>
          </a:xfrm>
          <a:prstGeom prst="rect">
            <a:avLst/>
          </a:prstGeom>
        </p:spPr>
      </p:pic>
      <mc:AlternateContent xmlns:mc="http://schemas.openxmlformats.org/markup-compatibility/2006" xmlns:a14="http://schemas.microsoft.com/office/drawing/2010/main">
        <mc:Choice Requires="a14">
          <p:sp>
            <p:nvSpPr>
              <p:cNvPr id="67" name="文本框 66">
                <a:extLst>
                  <a:ext uri="{FF2B5EF4-FFF2-40B4-BE49-F238E27FC236}">
                    <a16:creationId xmlns:a16="http://schemas.microsoft.com/office/drawing/2014/main" id="{1B077CBF-CBA0-432B-B27B-B8688EF8F4C6}"/>
                  </a:ext>
                </a:extLst>
              </p:cNvPr>
              <p:cNvSpPr txBox="1"/>
              <p:nvPr/>
            </p:nvSpPr>
            <p:spPr>
              <a:xfrm>
                <a:off x="8094425" y="4274031"/>
                <a:ext cx="46499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1</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1</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67" name="文本框 66">
                <a:extLst>
                  <a:ext uri="{FF2B5EF4-FFF2-40B4-BE49-F238E27FC236}">
                    <a16:creationId xmlns:a16="http://schemas.microsoft.com/office/drawing/2014/main" id="{1B077CBF-CBA0-432B-B27B-B8688EF8F4C6}"/>
                  </a:ext>
                </a:extLst>
              </p:cNvPr>
              <p:cNvSpPr txBox="1">
                <a:spLocks noRot="1" noChangeAspect="1" noMove="1" noResize="1" noEditPoints="1" noAdjustHandles="1" noChangeArrowheads="1" noChangeShapeType="1" noTextEdit="1"/>
              </p:cNvSpPr>
              <p:nvPr/>
            </p:nvSpPr>
            <p:spPr>
              <a:xfrm>
                <a:off x="8094425" y="4274031"/>
                <a:ext cx="464999" cy="169277"/>
              </a:xfrm>
              <a:prstGeom prst="rect">
                <a:avLst/>
              </a:prstGeom>
              <a:blipFill>
                <a:blip r:embed="rId9"/>
                <a:stretch>
                  <a:fillRect l="-9211" r="-9211"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8" name="文本框 67">
                <a:extLst>
                  <a:ext uri="{FF2B5EF4-FFF2-40B4-BE49-F238E27FC236}">
                    <a16:creationId xmlns:a16="http://schemas.microsoft.com/office/drawing/2014/main" id="{9B0A02AC-6C6A-4FC9-A6EE-D6525E2C170B}"/>
                  </a:ext>
                </a:extLst>
              </p:cNvPr>
              <p:cNvSpPr txBox="1"/>
              <p:nvPr/>
            </p:nvSpPr>
            <p:spPr>
              <a:xfrm>
                <a:off x="8451610" y="4566387"/>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2</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2</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68" name="文本框 67">
                <a:extLst>
                  <a:ext uri="{FF2B5EF4-FFF2-40B4-BE49-F238E27FC236}">
                    <a16:creationId xmlns:a16="http://schemas.microsoft.com/office/drawing/2014/main" id="{9B0A02AC-6C6A-4FC9-A6EE-D6525E2C170B}"/>
                  </a:ext>
                </a:extLst>
              </p:cNvPr>
              <p:cNvSpPr txBox="1">
                <a:spLocks noRot="1" noChangeAspect="1" noMove="1" noResize="1" noEditPoints="1" noAdjustHandles="1" noChangeArrowheads="1" noChangeShapeType="1" noTextEdit="1"/>
              </p:cNvSpPr>
              <p:nvPr/>
            </p:nvSpPr>
            <p:spPr>
              <a:xfrm>
                <a:off x="8451610" y="4566387"/>
                <a:ext cx="471539" cy="169277"/>
              </a:xfrm>
              <a:prstGeom prst="rect">
                <a:avLst/>
              </a:prstGeom>
              <a:blipFill>
                <a:blip r:embed="rId10"/>
                <a:stretch>
                  <a:fillRect l="-8974" r="-7692"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0" name="文本框 69">
                <a:extLst>
                  <a:ext uri="{FF2B5EF4-FFF2-40B4-BE49-F238E27FC236}">
                    <a16:creationId xmlns:a16="http://schemas.microsoft.com/office/drawing/2014/main" id="{ACDABD73-984A-4F55-8EDD-C9BF056F0B48}"/>
                  </a:ext>
                </a:extLst>
              </p:cNvPr>
              <p:cNvSpPr txBox="1"/>
              <p:nvPr/>
            </p:nvSpPr>
            <p:spPr>
              <a:xfrm>
                <a:off x="7884635" y="4629524"/>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3</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3</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70" name="文本框 69">
                <a:extLst>
                  <a:ext uri="{FF2B5EF4-FFF2-40B4-BE49-F238E27FC236}">
                    <a16:creationId xmlns:a16="http://schemas.microsoft.com/office/drawing/2014/main" id="{ACDABD73-984A-4F55-8EDD-C9BF056F0B48}"/>
                  </a:ext>
                </a:extLst>
              </p:cNvPr>
              <p:cNvSpPr txBox="1">
                <a:spLocks noRot="1" noChangeAspect="1" noMove="1" noResize="1" noEditPoints="1" noAdjustHandles="1" noChangeArrowheads="1" noChangeShapeType="1" noTextEdit="1"/>
              </p:cNvSpPr>
              <p:nvPr/>
            </p:nvSpPr>
            <p:spPr>
              <a:xfrm>
                <a:off x="7884635" y="4629524"/>
                <a:ext cx="471539" cy="169277"/>
              </a:xfrm>
              <a:prstGeom prst="rect">
                <a:avLst/>
              </a:prstGeom>
              <a:blipFill>
                <a:blip r:embed="rId11"/>
                <a:stretch>
                  <a:fillRect l="-8974" r="-7692"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1" name="文本框 70">
                <a:extLst>
                  <a:ext uri="{FF2B5EF4-FFF2-40B4-BE49-F238E27FC236}">
                    <a16:creationId xmlns:a16="http://schemas.microsoft.com/office/drawing/2014/main" id="{3C3DE68D-6C8E-425D-B07B-F07A54FE1F53}"/>
                  </a:ext>
                </a:extLst>
              </p:cNvPr>
              <p:cNvSpPr txBox="1"/>
              <p:nvPr/>
            </p:nvSpPr>
            <p:spPr>
              <a:xfrm>
                <a:off x="8229319" y="5302660"/>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5</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5</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71" name="文本框 70">
                <a:extLst>
                  <a:ext uri="{FF2B5EF4-FFF2-40B4-BE49-F238E27FC236}">
                    <a16:creationId xmlns:a16="http://schemas.microsoft.com/office/drawing/2014/main" id="{3C3DE68D-6C8E-425D-B07B-F07A54FE1F53}"/>
                  </a:ext>
                </a:extLst>
              </p:cNvPr>
              <p:cNvSpPr txBox="1">
                <a:spLocks noRot="1" noChangeAspect="1" noMove="1" noResize="1" noEditPoints="1" noAdjustHandles="1" noChangeArrowheads="1" noChangeShapeType="1" noTextEdit="1"/>
              </p:cNvSpPr>
              <p:nvPr/>
            </p:nvSpPr>
            <p:spPr>
              <a:xfrm>
                <a:off x="8229319" y="5302660"/>
                <a:ext cx="471539" cy="169277"/>
              </a:xfrm>
              <a:prstGeom prst="rect">
                <a:avLst/>
              </a:prstGeom>
              <a:blipFill>
                <a:blip r:embed="rId12"/>
                <a:stretch>
                  <a:fillRect l="-9091" r="-9091"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2" name="文本框 71">
                <a:extLst>
                  <a:ext uri="{FF2B5EF4-FFF2-40B4-BE49-F238E27FC236}">
                    <a16:creationId xmlns:a16="http://schemas.microsoft.com/office/drawing/2014/main" id="{6A4B561D-F0D8-4ABE-95ED-10A7985D82E3}"/>
                  </a:ext>
                </a:extLst>
              </p:cNvPr>
              <p:cNvSpPr txBox="1"/>
              <p:nvPr/>
            </p:nvSpPr>
            <p:spPr>
              <a:xfrm>
                <a:off x="7567596" y="5372193"/>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6</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6</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72" name="文本框 71">
                <a:extLst>
                  <a:ext uri="{FF2B5EF4-FFF2-40B4-BE49-F238E27FC236}">
                    <a16:creationId xmlns:a16="http://schemas.microsoft.com/office/drawing/2014/main" id="{6A4B561D-F0D8-4ABE-95ED-10A7985D82E3}"/>
                  </a:ext>
                </a:extLst>
              </p:cNvPr>
              <p:cNvSpPr txBox="1">
                <a:spLocks noRot="1" noChangeAspect="1" noMove="1" noResize="1" noEditPoints="1" noAdjustHandles="1" noChangeArrowheads="1" noChangeShapeType="1" noTextEdit="1"/>
              </p:cNvSpPr>
              <p:nvPr/>
            </p:nvSpPr>
            <p:spPr>
              <a:xfrm>
                <a:off x="7567596" y="5372193"/>
                <a:ext cx="471539" cy="169277"/>
              </a:xfrm>
              <a:prstGeom prst="rect">
                <a:avLst/>
              </a:prstGeom>
              <a:blipFill>
                <a:blip r:embed="rId13"/>
                <a:stretch>
                  <a:fillRect l="-8974" r="-7692"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3" name="文本框 72">
                <a:extLst>
                  <a:ext uri="{FF2B5EF4-FFF2-40B4-BE49-F238E27FC236}">
                    <a16:creationId xmlns:a16="http://schemas.microsoft.com/office/drawing/2014/main" id="{9A550E59-D620-49CD-85B7-EEA76CE338B1}"/>
                  </a:ext>
                </a:extLst>
              </p:cNvPr>
              <p:cNvSpPr txBox="1"/>
              <p:nvPr/>
            </p:nvSpPr>
            <p:spPr>
              <a:xfrm>
                <a:off x="7966398" y="5702135"/>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7</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7</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73" name="文本框 72">
                <a:extLst>
                  <a:ext uri="{FF2B5EF4-FFF2-40B4-BE49-F238E27FC236}">
                    <a16:creationId xmlns:a16="http://schemas.microsoft.com/office/drawing/2014/main" id="{9A550E59-D620-49CD-85B7-EEA76CE338B1}"/>
                  </a:ext>
                </a:extLst>
              </p:cNvPr>
              <p:cNvSpPr txBox="1">
                <a:spLocks noRot="1" noChangeAspect="1" noMove="1" noResize="1" noEditPoints="1" noAdjustHandles="1" noChangeArrowheads="1" noChangeShapeType="1" noTextEdit="1"/>
              </p:cNvSpPr>
              <p:nvPr/>
            </p:nvSpPr>
            <p:spPr>
              <a:xfrm>
                <a:off x="7966398" y="5702135"/>
                <a:ext cx="471539" cy="169277"/>
              </a:xfrm>
              <a:prstGeom prst="rect">
                <a:avLst/>
              </a:prstGeom>
              <a:blipFill>
                <a:blip r:embed="rId14"/>
                <a:stretch>
                  <a:fillRect l="-9091" r="-9091"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4" name="文本框 73">
                <a:extLst>
                  <a:ext uri="{FF2B5EF4-FFF2-40B4-BE49-F238E27FC236}">
                    <a16:creationId xmlns:a16="http://schemas.microsoft.com/office/drawing/2014/main" id="{5C161BA4-7F8F-452A-A186-8911237389E9}"/>
                  </a:ext>
                </a:extLst>
              </p:cNvPr>
              <p:cNvSpPr txBox="1"/>
              <p:nvPr/>
            </p:nvSpPr>
            <p:spPr>
              <a:xfrm>
                <a:off x="7858654" y="6073592"/>
                <a:ext cx="471539"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𝑘</m:t>
                          </m:r>
                        </m:sub>
                      </m:sSub>
                      <m:r>
                        <a:rPr lang="en-US" altLang="zh-CN" sz="1100" b="0" i="1" smtClean="0">
                          <a:latin typeface="Cambria Math" panose="02040503050406030204" pitchFamily="18" charset="0"/>
                        </a:rPr>
                        <m:t>,</m:t>
                      </m:r>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𝑘</m:t>
                          </m:r>
                        </m:sub>
                      </m:sSub>
                      <m:r>
                        <a:rPr lang="en-US" altLang="zh-CN" sz="1100" b="0" i="0" smtClean="0">
                          <a:latin typeface="Cambria Math" panose="02040503050406030204" pitchFamily="18" charset="0"/>
                        </a:rPr>
                        <m:t>)</m:t>
                      </m:r>
                    </m:oMath>
                  </m:oMathPara>
                </a14:m>
                <a:endParaRPr lang="zh-CN" altLang="en-US" sz="1100" dirty="0"/>
              </a:p>
            </p:txBody>
          </p:sp>
        </mc:Choice>
        <mc:Fallback xmlns="">
          <p:sp>
            <p:nvSpPr>
              <p:cNvPr id="74" name="文本框 73">
                <a:extLst>
                  <a:ext uri="{FF2B5EF4-FFF2-40B4-BE49-F238E27FC236}">
                    <a16:creationId xmlns:a16="http://schemas.microsoft.com/office/drawing/2014/main" id="{5C161BA4-7F8F-452A-A186-8911237389E9}"/>
                  </a:ext>
                </a:extLst>
              </p:cNvPr>
              <p:cNvSpPr txBox="1">
                <a:spLocks noRot="1" noChangeAspect="1" noMove="1" noResize="1" noEditPoints="1" noAdjustHandles="1" noChangeArrowheads="1" noChangeShapeType="1" noTextEdit="1"/>
              </p:cNvSpPr>
              <p:nvPr/>
            </p:nvSpPr>
            <p:spPr>
              <a:xfrm>
                <a:off x="7858654" y="6073592"/>
                <a:ext cx="471539" cy="169277"/>
              </a:xfrm>
              <a:prstGeom prst="rect">
                <a:avLst/>
              </a:prstGeom>
              <a:blipFill>
                <a:blip r:embed="rId15"/>
                <a:stretch>
                  <a:fillRect l="-10256" r="-8974" b="-357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5" name="文本框 74">
                <a:extLst>
                  <a:ext uri="{FF2B5EF4-FFF2-40B4-BE49-F238E27FC236}">
                    <a16:creationId xmlns:a16="http://schemas.microsoft.com/office/drawing/2014/main" id="{AE1F94A0-9CC3-4308-9165-F2D3851C1F00}"/>
                  </a:ext>
                </a:extLst>
              </p:cNvPr>
              <p:cNvSpPr txBox="1"/>
              <p:nvPr/>
            </p:nvSpPr>
            <p:spPr>
              <a:xfrm>
                <a:off x="8396661" y="5007559"/>
                <a:ext cx="304197" cy="26160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100" b="0" i="1" smtClean="0">
                              <a:latin typeface="Cambria Math" panose="02040503050406030204" pitchFamily="18" charset="0"/>
                            </a:rPr>
                          </m:ctrlPr>
                        </m:sSubPr>
                        <m:e>
                          <m:r>
                            <a:rPr lang="en-US" altLang="zh-CN" sz="1100" b="0" i="1" smtClean="0">
                              <a:latin typeface="Cambria Math" panose="02040503050406030204" pitchFamily="18" charset="0"/>
                            </a:rPr>
                            <m:t>𝑙</m:t>
                          </m:r>
                        </m:e>
                        <m:sub>
                          <m:r>
                            <a:rPr lang="en-US" altLang="zh-CN" sz="1100" b="0" i="1" smtClean="0">
                              <a:latin typeface="Cambria Math" panose="02040503050406030204" pitchFamily="18" charset="0"/>
                            </a:rPr>
                            <m:t>4</m:t>
                          </m:r>
                        </m:sub>
                      </m:sSub>
                    </m:oMath>
                  </m:oMathPara>
                </a14:m>
                <a:endParaRPr lang="zh-CN" altLang="en-US" sz="1100" dirty="0"/>
              </a:p>
            </p:txBody>
          </p:sp>
        </mc:Choice>
        <mc:Fallback xmlns="">
          <p:sp>
            <p:nvSpPr>
              <p:cNvPr id="75" name="文本框 74">
                <a:extLst>
                  <a:ext uri="{FF2B5EF4-FFF2-40B4-BE49-F238E27FC236}">
                    <a16:creationId xmlns:a16="http://schemas.microsoft.com/office/drawing/2014/main" id="{AE1F94A0-9CC3-4308-9165-F2D3851C1F00}"/>
                  </a:ext>
                </a:extLst>
              </p:cNvPr>
              <p:cNvSpPr txBox="1">
                <a:spLocks noRot="1" noChangeAspect="1" noMove="1" noResize="1" noEditPoints="1" noAdjustHandles="1" noChangeArrowheads="1" noChangeShapeType="1" noTextEdit="1"/>
              </p:cNvSpPr>
              <p:nvPr/>
            </p:nvSpPr>
            <p:spPr>
              <a:xfrm>
                <a:off x="8396661" y="5007559"/>
                <a:ext cx="304197" cy="261608"/>
              </a:xfrm>
              <a:prstGeom prst="rect">
                <a:avLst/>
              </a:prstGeom>
              <a:blipFill>
                <a:blip r:embed="rId18"/>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6" name="文本框 75">
                <a:extLst>
                  <a:ext uri="{FF2B5EF4-FFF2-40B4-BE49-F238E27FC236}">
                    <a16:creationId xmlns:a16="http://schemas.microsoft.com/office/drawing/2014/main" id="{4C4A7608-DC6A-4D70-84CB-58A03BE6AEF6}"/>
                  </a:ext>
                </a:extLst>
              </p:cNvPr>
              <p:cNvSpPr txBox="1"/>
              <p:nvPr/>
            </p:nvSpPr>
            <p:spPr>
              <a:xfrm>
                <a:off x="8120404" y="4787078"/>
                <a:ext cx="223666" cy="2616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100" b="0" i="1" smtClean="0">
                              <a:latin typeface="Cambria Math" panose="02040503050406030204" pitchFamily="18" charset="0"/>
                            </a:rPr>
                          </m:ctrlPr>
                        </m:sSubPr>
                        <m:e>
                          <m:r>
                            <a:rPr lang="zh-CN" altLang="en-US" sz="1100" b="0" i="1" smtClean="0">
                              <a:latin typeface="Cambria Math" panose="02040503050406030204" pitchFamily="18" charset="0"/>
                            </a:rPr>
                            <m:t>𝜌</m:t>
                          </m:r>
                        </m:e>
                        <m:sub>
                          <m:r>
                            <a:rPr lang="en-US" altLang="zh-CN" sz="1100" b="0" i="1" smtClean="0">
                              <a:latin typeface="Cambria Math" panose="02040503050406030204" pitchFamily="18" charset="0"/>
                            </a:rPr>
                            <m:t>4</m:t>
                          </m:r>
                        </m:sub>
                      </m:sSub>
                    </m:oMath>
                  </m:oMathPara>
                </a14:m>
                <a:endParaRPr lang="zh-CN" altLang="en-US" sz="1100" dirty="0"/>
              </a:p>
            </p:txBody>
          </p:sp>
        </mc:Choice>
        <mc:Fallback xmlns="">
          <p:sp>
            <p:nvSpPr>
              <p:cNvPr id="76" name="文本框 75">
                <a:extLst>
                  <a:ext uri="{FF2B5EF4-FFF2-40B4-BE49-F238E27FC236}">
                    <a16:creationId xmlns:a16="http://schemas.microsoft.com/office/drawing/2014/main" id="{4C4A7608-DC6A-4D70-84CB-58A03BE6AEF6}"/>
                  </a:ext>
                </a:extLst>
              </p:cNvPr>
              <p:cNvSpPr txBox="1">
                <a:spLocks noRot="1" noChangeAspect="1" noMove="1" noResize="1" noEditPoints="1" noAdjustHandles="1" noChangeArrowheads="1" noChangeShapeType="1" noTextEdit="1"/>
              </p:cNvSpPr>
              <p:nvPr/>
            </p:nvSpPr>
            <p:spPr>
              <a:xfrm>
                <a:off x="8120404" y="4787078"/>
                <a:ext cx="223666" cy="261605"/>
              </a:xfrm>
              <a:prstGeom prst="rect">
                <a:avLst/>
              </a:prstGeom>
              <a:blipFill>
                <a:blip r:embed="rId19"/>
                <a:stretch>
                  <a:fillRect r="-16216"/>
                </a:stretch>
              </a:blipFill>
            </p:spPr>
            <p:txBody>
              <a:bodyPr/>
              <a:lstStyle/>
              <a:p>
                <a:r>
                  <a:rPr lang="zh-CN" altLang="en-US">
                    <a:noFill/>
                  </a:rPr>
                  <a:t> </a:t>
                </a:r>
              </a:p>
            </p:txBody>
          </p:sp>
        </mc:Fallback>
      </mc:AlternateContent>
      <p:cxnSp>
        <p:nvCxnSpPr>
          <p:cNvPr id="61" name="直接连接符 60">
            <a:extLst>
              <a:ext uri="{FF2B5EF4-FFF2-40B4-BE49-F238E27FC236}">
                <a16:creationId xmlns:a16="http://schemas.microsoft.com/office/drawing/2014/main" id="{773B7868-4EC0-461C-8B0B-99611B8F2D7E}"/>
              </a:ext>
            </a:extLst>
          </p:cNvPr>
          <p:cNvCxnSpPr>
            <a:cxnSpLocks/>
            <a:endCxn id="43" idx="0"/>
          </p:cNvCxnSpPr>
          <p:nvPr/>
        </p:nvCxnSpPr>
        <p:spPr>
          <a:xfrm>
            <a:off x="828887" y="4203705"/>
            <a:ext cx="1553897" cy="207064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6ED3BEA2-70C9-4EF1-A030-1C53595EC67A}"/>
              </a:ext>
            </a:extLst>
          </p:cNvPr>
          <p:cNvCxnSpPr>
            <a:cxnSpLocks/>
            <a:endCxn id="31" idx="2"/>
          </p:cNvCxnSpPr>
          <p:nvPr/>
        </p:nvCxnSpPr>
        <p:spPr>
          <a:xfrm>
            <a:off x="7283849" y="4220773"/>
            <a:ext cx="475857" cy="20850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1" name="文本框 80">
                <a:extLst>
                  <a:ext uri="{FF2B5EF4-FFF2-40B4-BE49-F238E27FC236}">
                    <a16:creationId xmlns:a16="http://schemas.microsoft.com/office/drawing/2014/main" id="{E66E0595-5D43-4B17-904F-934D690FC2F2}"/>
                  </a:ext>
                </a:extLst>
              </p:cNvPr>
              <p:cNvSpPr txBox="1"/>
              <p:nvPr/>
            </p:nvSpPr>
            <p:spPr>
              <a:xfrm>
                <a:off x="6906121" y="4268165"/>
                <a:ext cx="2789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zh-CN" altLang="en-US" i="1" smtClean="0">
                          <a:solidFill>
                            <a:srgbClr val="FF0000"/>
                          </a:solidFill>
                          <a:latin typeface="Cambria Math" panose="02040503050406030204" pitchFamily="18" charset="0"/>
                        </a:rPr>
                        <m:t>∙∙∙</m:t>
                      </m:r>
                    </m:oMath>
                  </m:oMathPara>
                </a14:m>
                <a:endParaRPr lang="zh-CN" altLang="en-US" dirty="0">
                  <a:solidFill>
                    <a:srgbClr val="FF0000"/>
                  </a:solidFill>
                </a:endParaRPr>
              </a:p>
            </p:txBody>
          </p:sp>
        </mc:Choice>
        <mc:Fallback xmlns="">
          <p:sp>
            <p:nvSpPr>
              <p:cNvPr id="81" name="文本框 80">
                <a:extLst>
                  <a:ext uri="{FF2B5EF4-FFF2-40B4-BE49-F238E27FC236}">
                    <a16:creationId xmlns:a16="http://schemas.microsoft.com/office/drawing/2014/main" id="{E66E0595-5D43-4B17-904F-934D690FC2F2}"/>
                  </a:ext>
                </a:extLst>
              </p:cNvPr>
              <p:cNvSpPr txBox="1">
                <a:spLocks noRot="1" noChangeAspect="1" noMove="1" noResize="1" noEditPoints="1" noAdjustHandles="1" noChangeArrowheads="1" noChangeShapeType="1" noTextEdit="1"/>
              </p:cNvSpPr>
              <p:nvPr/>
            </p:nvSpPr>
            <p:spPr>
              <a:xfrm>
                <a:off x="6906121" y="4268165"/>
                <a:ext cx="278923" cy="276999"/>
              </a:xfrm>
              <a:prstGeom prst="rect">
                <a:avLst/>
              </a:prstGeom>
              <a:blipFill>
                <a:blip r:embed="rId20"/>
                <a:stretch>
                  <a:fillRect r="-217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2" name="文本框 81">
                <a:extLst>
                  <a:ext uri="{FF2B5EF4-FFF2-40B4-BE49-F238E27FC236}">
                    <a16:creationId xmlns:a16="http://schemas.microsoft.com/office/drawing/2014/main" id="{9E7A7D2A-28E7-49F0-A783-A6F8B1625A89}"/>
                  </a:ext>
                </a:extLst>
              </p:cNvPr>
              <p:cNvSpPr txBox="1"/>
              <p:nvPr/>
            </p:nvSpPr>
            <p:spPr>
              <a:xfrm>
                <a:off x="7618457" y="4223964"/>
                <a:ext cx="2789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zh-CN" altLang="en-US" i="1" smtClean="0">
                          <a:solidFill>
                            <a:srgbClr val="FF0000"/>
                          </a:solidFill>
                          <a:latin typeface="Cambria Math" panose="02040503050406030204" pitchFamily="18" charset="0"/>
                        </a:rPr>
                        <m:t>∙∙∙</m:t>
                      </m:r>
                    </m:oMath>
                  </m:oMathPara>
                </a14:m>
                <a:endParaRPr lang="zh-CN" altLang="en-US" dirty="0">
                  <a:solidFill>
                    <a:srgbClr val="FF0000"/>
                  </a:solidFill>
                </a:endParaRPr>
              </a:p>
            </p:txBody>
          </p:sp>
        </mc:Choice>
        <mc:Fallback xmlns="">
          <p:sp>
            <p:nvSpPr>
              <p:cNvPr id="82" name="文本框 81">
                <a:extLst>
                  <a:ext uri="{FF2B5EF4-FFF2-40B4-BE49-F238E27FC236}">
                    <a16:creationId xmlns:a16="http://schemas.microsoft.com/office/drawing/2014/main" id="{9E7A7D2A-28E7-49F0-A783-A6F8B1625A89}"/>
                  </a:ext>
                </a:extLst>
              </p:cNvPr>
              <p:cNvSpPr txBox="1">
                <a:spLocks noRot="1" noChangeAspect="1" noMove="1" noResize="1" noEditPoints="1" noAdjustHandles="1" noChangeArrowheads="1" noChangeShapeType="1" noTextEdit="1"/>
              </p:cNvSpPr>
              <p:nvPr/>
            </p:nvSpPr>
            <p:spPr>
              <a:xfrm>
                <a:off x="7618457" y="4223964"/>
                <a:ext cx="278923" cy="276999"/>
              </a:xfrm>
              <a:prstGeom prst="rect">
                <a:avLst/>
              </a:prstGeom>
              <a:blipFill>
                <a:blip r:embed="rId21"/>
                <a:stretch>
                  <a:fillRect r="-2174"/>
                </a:stretch>
              </a:blipFill>
            </p:spPr>
            <p:txBody>
              <a:bodyPr/>
              <a:lstStyle/>
              <a:p>
                <a:r>
                  <a:rPr lang="zh-CN" altLang="en-US">
                    <a:noFill/>
                  </a:rPr>
                  <a:t> </a:t>
                </a:r>
              </a:p>
            </p:txBody>
          </p:sp>
        </mc:Fallback>
      </mc:AlternateContent>
      <p:sp>
        <p:nvSpPr>
          <p:cNvPr id="83" name="箭头: 右 82">
            <a:extLst>
              <a:ext uri="{FF2B5EF4-FFF2-40B4-BE49-F238E27FC236}">
                <a16:creationId xmlns:a16="http://schemas.microsoft.com/office/drawing/2014/main" id="{F73A601B-CE26-4EE2-8A50-A73359D44F45}"/>
              </a:ext>
            </a:extLst>
          </p:cNvPr>
          <p:cNvSpPr/>
          <p:nvPr/>
        </p:nvSpPr>
        <p:spPr>
          <a:xfrm>
            <a:off x="4382692" y="1626422"/>
            <a:ext cx="1467036" cy="297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a:extLst>
              <a:ext uri="{FF2B5EF4-FFF2-40B4-BE49-F238E27FC236}">
                <a16:creationId xmlns:a16="http://schemas.microsoft.com/office/drawing/2014/main" id="{75CAE15D-D235-4F5F-AE36-6EAA16657617}"/>
              </a:ext>
            </a:extLst>
          </p:cNvPr>
          <p:cNvSpPr txBox="1"/>
          <p:nvPr/>
        </p:nvSpPr>
        <p:spPr>
          <a:xfrm>
            <a:off x="4240877" y="1319414"/>
            <a:ext cx="1716967" cy="369332"/>
          </a:xfrm>
          <a:prstGeom prst="rect">
            <a:avLst/>
          </a:prstGeom>
          <a:noFill/>
        </p:spPr>
        <p:txBody>
          <a:bodyPr wrap="square">
            <a:spAutoFit/>
          </a:bodyPr>
          <a:lstStyle/>
          <a:p>
            <a:pPr algn="ctr"/>
            <a:r>
              <a:rPr lang="zh-CN" altLang="en-US" dirty="0">
                <a:latin typeface="Times New Roman" panose="02020603050405020304" pitchFamily="18" charset="0"/>
                <a:cs typeface="Times New Roman" panose="02020603050405020304" pitchFamily="18" charset="0"/>
              </a:rPr>
              <a:t>discretization</a:t>
            </a:r>
          </a:p>
        </p:txBody>
      </p:sp>
      <mc:AlternateContent xmlns:mc="http://schemas.openxmlformats.org/markup-compatibility/2006" xmlns:a14="http://schemas.microsoft.com/office/drawing/2010/main">
        <mc:Choice Requires="a14">
          <p:sp>
            <p:nvSpPr>
              <p:cNvPr id="86" name="文本框 85">
                <a:extLst>
                  <a:ext uri="{FF2B5EF4-FFF2-40B4-BE49-F238E27FC236}">
                    <a16:creationId xmlns:a16="http://schemas.microsoft.com/office/drawing/2014/main" id="{4FFCA3B2-0010-466F-924F-775E54FAE614}"/>
                  </a:ext>
                </a:extLst>
              </p:cNvPr>
              <p:cNvSpPr txBox="1"/>
              <p:nvPr/>
            </p:nvSpPr>
            <p:spPr>
              <a:xfrm>
                <a:off x="10208185" y="1576600"/>
                <a:ext cx="1294713" cy="7265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𝐿</m:t>
                          </m:r>
                        </m:e>
                        <m:sub>
                          <m:r>
                            <m:rPr>
                              <m:sty m:val="p"/>
                            </m:rPr>
                            <a:rPr lang="en-US" altLang="zh-CN" b="0" i="0" smtClean="0">
                              <a:latin typeface="Cambria Math" panose="02040503050406030204" pitchFamily="18" charset="0"/>
                            </a:rPr>
                            <m:t>eff</m:t>
                          </m:r>
                        </m:sub>
                      </m:sSub>
                      <m:r>
                        <a:rPr lang="en-US" altLang="zh-CN" b="0" i="1" smtClean="0">
                          <a:latin typeface="Cambria Math" panose="02040503050406030204" pitchFamily="18" charset="0"/>
                        </a:rPr>
                        <m:t>=</m:t>
                      </m:r>
                      <m:nary>
                        <m:naryPr>
                          <m:limLoc m:val="undOvr"/>
                          <m:subHide m:val="on"/>
                          <m:supHide m:val="on"/>
                          <m:ctrlPr>
                            <a:rPr lang="en-US" altLang="zh-CN" b="0" i="1" smtClean="0">
                              <a:latin typeface="Cambria Math" panose="02040503050406030204" pitchFamily="18" charset="0"/>
                            </a:rPr>
                          </m:ctrlPr>
                        </m:naryPr>
                        <m:sub/>
                        <m:sup/>
                        <m:e>
                          <m:r>
                            <a:rPr lang="zh-CN" altLang="en-US" b="0" i="1" smtClean="0">
                              <a:latin typeface="Cambria Math" panose="02040503050406030204" pitchFamily="18" charset="0"/>
                            </a:rPr>
                            <m:t>𝜌</m:t>
                          </m:r>
                          <m:r>
                            <a:rPr lang="en-US" altLang="zh-CN" b="0" i="1" smtClean="0">
                              <a:latin typeface="Cambria Math" panose="02040503050406030204" pitchFamily="18" charset="0"/>
                            </a:rPr>
                            <m:t>𝑑𝑙</m:t>
                          </m:r>
                        </m:e>
                      </m:nary>
                    </m:oMath>
                  </m:oMathPara>
                </a14:m>
                <a:endParaRPr lang="zh-CN" altLang="en-US" dirty="0"/>
              </a:p>
            </p:txBody>
          </p:sp>
        </mc:Choice>
        <mc:Fallback xmlns="">
          <p:sp>
            <p:nvSpPr>
              <p:cNvPr id="86" name="文本框 85">
                <a:extLst>
                  <a:ext uri="{FF2B5EF4-FFF2-40B4-BE49-F238E27FC236}">
                    <a16:creationId xmlns:a16="http://schemas.microsoft.com/office/drawing/2014/main" id="{4FFCA3B2-0010-466F-924F-775E54FAE614}"/>
                  </a:ext>
                </a:extLst>
              </p:cNvPr>
              <p:cNvSpPr txBox="1">
                <a:spLocks noRot="1" noChangeAspect="1" noMove="1" noResize="1" noEditPoints="1" noAdjustHandles="1" noChangeArrowheads="1" noChangeShapeType="1" noTextEdit="1"/>
              </p:cNvSpPr>
              <p:nvPr/>
            </p:nvSpPr>
            <p:spPr>
              <a:xfrm>
                <a:off x="10208185" y="1576600"/>
                <a:ext cx="1294713" cy="726546"/>
              </a:xfrm>
              <a:prstGeom prst="rect">
                <a:avLst/>
              </a:prstGeom>
              <a:blipFill>
                <a:blip r:embed="rId2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7" name="文本框 86">
                <a:extLst>
                  <a:ext uri="{FF2B5EF4-FFF2-40B4-BE49-F238E27FC236}">
                    <a16:creationId xmlns:a16="http://schemas.microsoft.com/office/drawing/2014/main" id="{348B5203-379A-43B3-90C6-1EBC6627E85A}"/>
                  </a:ext>
                </a:extLst>
              </p:cNvPr>
              <p:cNvSpPr txBox="1"/>
              <p:nvPr/>
            </p:nvSpPr>
            <p:spPr>
              <a:xfrm>
                <a:off x="10087028" y="2396347"/>
                <a:ext cx="1565942"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𝐿</m:t>
                          </m:r>
                        </m:e>
                        <m:sub>
                          <m:r>
                            <m:rPr>
                              <m:sty m:val="p"/>
                            </m:rPr>
                            <a:rPr lang="en-US" altLang="zh-CN" b="0" i="0" smtClean="0">
                              <a:latin typeface="Cambria Math" panose="02040503050406030204" pitchFamily="18" charset="0"/>
                            </a:rPr>
                            <m:t>eff</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zh-CN" altLang="en-US" b="0" i="1" smtClean="0">
                              <a:latin typeface="Cambria Math" panose="02040503050406030204" pitchFamily="18" charset="0"/>
                            </a:rPr>
                            <m:t>𝜌</m:t>
                          </m:r>
                        </m:e>
                        <m:sub>
                          <m:r>
                            <a:rPr lang="en-US" altLang="zh-CN" b="0" i="1" smtClean="0">
                              <a:latin typeface="Cambria Math" panose="02040503050406030204" pitchFamily="18" charset="0"/>
                            </a:rPr>
                            <m:t>1</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𝑙</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oMath>
                  </m:oMathPara>
                </a14:m>
                <a:endParaRPr lang="en-US" altLang="zh-CN"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zh-CN" altLang="en-US" b="0" i="1" smtClean="0">
                              <a:latin typeface="Cambria Math" panose="02040503050406030204" pitchFamily="18" charset="0"/>
                            </a:rPr>
                            <m:t>𝜌</m:t>
                          </m:r>
                        </m:e>
                        <m:sub>
                          <m:r>
                            <a:rPr lang="en-US" altLang="zh-CN" b="0" i="1" smtClean="0">
                              <a:latin typeface="Cambria Math" panose="02040503050406030204" pitchFamily="18" charset="0"/>
                            </a:rPr>
                            <m:t>2</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𝑙</m:t>
                          </m:r>
                        </m:e>
                        <m:sub>
                          <m:r>
                            <a:rPr lang="en-US" altLang="zh-CN" b="0" i="1" smtClean="0">
                              <a:latin typeface="Cambria Math" panose="02040503050406030204" pitchFamily="18" charset="0"/>
                            </a:rPr>
                            <m:t>2</m:t>
                          </m:r>
                        </m:sub>
                      </m:sSub>
                      <m:r>
                        <a:rPr lang="en-US" altLang="zh-CN" b="0" i="1" smtClean="0">
                          <a:latin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a:rPr lang="zh-CN" altLang="en-US" b="0" i="1" smtClean="0">
                              <a:latin typeface="Cambria Math" panose="02040503050406030204" pitchFamily="18" charset="0"/>
                              <a:ea typeface="Cambria Math" panose="02040503050406030204" pitchFamily="18" charset="0"/>
                            </a:rPr>
                            <m:t>𝜌</m:t>
                          </m:r>
                        </m:e>
                        <m:sub>
                          <m:r>
                            <a:rPr lang="en-US" altLang="zh-CN" b="0" i="1" smtClean="0">
                              <a:latin typeface="Cambria Math" panose="02040503050406030204" pitchFamily="18" charset="0"/>
                              <a:ea typeface="Cambria Math" panose="02040503050406030204" pitchFamily="18" charset="0"/>
                            </a:rPr>
                            <m:t>𝑘</m:t>
                          </m:r>
                        </m:sub>
                      </m:sSub>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𝑙</m:t>
                          </m:r>
                        </m:e>
                        <m:sub>
                          <m:r>
                            <a:rPr lang="en-US" altLang="zh-CN" b="0" i="1" smtClean="0">
                              <a:latin typeface="Cambria Math" panose="02040503050406030204" pitchFamily="18" charset="0"/>
                              <a:ea typeface="Cambria Math" panose="02040503050406030204" pitchFamily="18" charset="0"/>
                            </a:rPr>
                            <m:t>𝑘</m:t>
                          </m:r>
                        </m:sub>
                      </m:sSub>
                    </m:oMath>
                  </m:oMathPara>
                </a14:m>
                <a:endParaRPr lang="zh-CN" altLang="en-US" dirty="0"/>
              </a:p>
            </p:txBody>
          </p:sp>
        </mc:Choice>
        <mc:Fallback>
          <p:sp>
            <p:nvSpPr>
              <p:cNvPr id="87" name="文本框 86">
                <a:extLst>
                  <a:ext uri="{FF2B5EF4-FFF2-40B4-BE49-F238E27FC236}">
                    <a16:creationId xmlns:a16="http://schemas.microsoft.com/office/drawing/2014/main" id="{348B5203-379A-43B3-90C6-1EBC6627E85A}"/>
                  </a:ext>
                </a:extLst>
              </p:cNvPr>
              <p:cNvSpPr txBox="1">
                <a:spLocks noRot="1" noChangeAspect="1" noMove="1" noResize="1" noEditPoints="1" noAdjustHandles="1" noChangeArrowheads="1" noChangeShapeType="1" noTextEdit="1"/>
              </p:cNvSpPr>
              <p:nvPr/>
            </p:nvSpPr>
            <p:spPr>
              <a:xfrm>
                <a:off x="10087028" y="2396347"/>
                <a:ext cx="1565942" cy="553998"/>
              </a:xfrm>
              <a:prstGeom prst="rect">
                <a:avLst/>
              </a:prstGeom>
              <a:blipFill>
                <a:blip r:embed="rId23"/>
                <a:stretch>
                  <a:fillRect l="-2335" r="-389" b="-14286"/>
                </a:stretch>
              </a:blipFill>
            </p:spPr>
            <p:txBody>
              <a:bodyPr/>
              <a:lstStyle/>
              <a:p>
                <a:r>
                  <a:rPr lang="zh-CN" altLang="en-US">
                    <a:noFill/>
                  </a:rPr>
                  <a:t> </a:t>
                </a:r>
              </a:p>
            </p:txBody>
          </p:sp>
        </mc:Fallback>
      </mc:AlternateContent>
      <p:cxnSp>
        <p:nvCxnSpPr>
          <p:cNvPr id="88" name="直接连接符 87">
            <a:extLst>
              <a:ext uri="{FF2B5EF4-FFF2-40B4-BE49-F238E27FC236}">
                <a16:creationId xmlns:a16="http://schemas.microsoft.com/office/drawing/2014/main" id="{1CB42262-FA01-4CAB-9C75-BEB59E48D9E2}"/>
              </a:ext>
            </a:extLst>
          </p:cNvPr>
          <p:cNvCxnSpPr>
            <a:cxnSpLocks/>
            <a:endCxn id="30" idx="2"/>
          </p:cNvCxnSpPr>
          <p:nvPr/>
        </p:nvCxnSpPr>
        <p:spPr>
          <a:xfrm>
            <a:off x="1197912" y="4171016"/>
            <a:ext cx="1157960" cy="21033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a16="http://schemas.microsoft.com/office/drawing/2014/main" id="{5ED6AAE1-5F79-4BB0-AD80-60A949BF915B}"/>
              </a:ext>
            </a:extLst>
          </p:cNvPr>
          <p:cNvCxnSpPr>
            <a:cxnSpLocks/>
            <a:endCxn id="44" idx="0"/>
          </p:cNvCxnSpPr>
          <p:nvPr/>
        </p:nvCxnSpPr>
        <p:spPr>
          <a:xfrm>
            <a:off x="3146770" y="4196254"/>
            <a:ext cx="628551" cy="20663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a16="http://schemas.microsoft.com/office/drawing/2014/main" id="{AADE4AF7-B3C0-43EB-B4CF-AD28CFEC03AB}"/>
              </a:ext>
            </a:extLst>
          </p:cNvPr>
          <p:cNvCxnSpPr>
            <a:cxnSpLocks/>
            <a:endCxn id="42" idx="0"/>
          </p:cNvCxnSpPr>
          <p:nvPr/>
        </p:nvCxnSpPr>
        <p:spPr>
          <a:xfrm flipH="1">
            <a:off x="1071590" y="4183516"/>
            <a:ext cx="929548" cy="20908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a16="http://schemas.microsoft.com/office/drawing/2014/main" id="{DEDCC2E3-B240-4E67-8B61-15C2736A115E}"/>
              </a:ext>
            </a:extLst>
          </p:cNvPr>
          <p:cNvCxnSpPr>
            <a:cxnSpLocks/>
            <a:endCxn id="43" idx="0"/>
          </p:cNvCxnSpPr>
          <p:nvPr/>
        </p:nvCxnSpPr>
        <p:spPr>
          <a:xfrm>
            <a:off x="1700141" y="4164725"/>
            <a:ext cx="682643" cy="210962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a16="http://schemas.microsoft.com/office/drawing/2014/main" id="{100F8FE2-16C2-4F59-B0E4-E2AE7BB1F5A2}"/>
              </a:ext>
            </a:extLst>
          </p:cNvPr>
          <p:cNvCxnSpPr>
            <a:cxnSpLocks/>
          </p:cNvCxnSpPr>
          <p:nvPr/>
        </p:nvCxnSpPr>
        <p:spPr>
          <a:xfrm>
            <a:off x="3515229" y="4164725"/>
            <a:ext cx="289496" cy="20979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a16="http://schemas.microsoft.com/office/drawing/2014/main" id="{EFAFC602-6134-4624-B11D-859D174FEA6C}"/>
              </a:ext>
            </a:extLst>
          </p:cNvPr>
          <p:cNvCxnSpPr>
            <a:cxnSpLocks/>
          </p:cNvCxnSpPr>
          <p:nvPr/>
        </p:nvCxnSpPr>
        <p:spPr>
          <a:xfrm>
            <a:off x="574333" y="4173970"/>
            <a:ext cx="498650" cy="2100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a16="http://schemas.microsoft.com/office/drawing/2014/main" id="{3A5CDEC9-875F-448E-A784-B623594F0566}"/>
              </a:ext>
            </a:extLst>
          </p:cNvPr>
          <p:cNvCxnSpPr>
            <a:cxnSpLocks/>
            <a:endCxn id="42" idx="0"/>
          </p:cNvCxnSpPr>
          <p:nvPr/>
        </p:nvCxnSpPr>
        <p:spPr>
          <a:xfrm>
            <a:off x="756469" y="4169294"/>
            <a:ext cx="315121" cy="210505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id="{7370642A-0ED3-4DD5-B81E-A289D27E5B08}"/>
              </a:ext>
            </a:extLst>
          </p:cNvPr>
          <p:cNvCxnSpPr>
            <a:cxnSpLocks/>
          </p:cNvCxnSpPr>
          <p:nvPr/>
        </p:nvCxnSpPr>
        <p:spPr>
          <a:xfrm flipH="1">
            <a:off x="1074357" y="4183516"/>
            <a:ext cx="1239299" cy="20908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a16="http://schemas.microsoft.com/office/drawing/2014/main" id="{D5342FED-DE0B-4A90-980C-3B7407E03EF9}"/>
              </a:ext>
            </a:extLst>
          </p:cNvPr>
          <p:cNvCxnSpPr>
            <a:cxnSpLocks/>
            <a:endCxn id="44" idx="0"/>
          </p:cNvCxnSpPr>
          <p:nvPr/>
        </p:nvCxnSpPr>
        <p:spPr>
          <a:xfrm>
            <a:off x="2532687" y="4208787"/>
            <a:ext cx="1242634" cy="20538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a16="http://schemas.microsoft.com/office/drawing/2014/main" id="{EDD2D857-2F24-47C9-BF5C-B65324AEBF03}"/>
              </a:ext>
            </a:extLst>
          </p:cNvPr>
          <p:cNvCxnSpPr>
            <a:cxnSpLocks/>
            <a:endCxn id="44" idx="0"/>
          </p:cNvCxnSpPr>
          <p:nvPr/>
        </p:nvCxnSpPr>
        <p:spPr>
          <a:xfrm flipH="1">
            <a:off x="3775321" y="4183516"/>
            <a:ext cx="277664" cy="207911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a16="http://schemas.microsoft.com/office/drawing/2014/main" id="{61558FCB-4481-49C0-BB15-6AC970FABADC}"/>
              </a:ext>
            </a:extLst>
          </p:cNvPr>
          <p:cNvCxnSpPr>
            <a:cxnSpLocks/>
            <a:endCxn id="43" idx="0"/>
          </p:cNvCxnSpPr>
          <p:nvPr/>
        </p:nvCxnSpPr>
        <p:spPr>
          <a:xfrm flipH="1">
            <a:off x="2382784" y="4182009"/>
            <a:ext cx="602164" cy="20923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id="{C85D79F8-FD8A-40B4-9661-984466E61BCF}"/>
              </a:ext>
            </a:extLst>
          </p:cNvPr>
          <p:cNvCxnSpPr>
            <a:cxnSpLocks/>
            <a:endCxn id="43" idx="0"/>
          </p:cNvCxnSpPr>
          <p:nvPr/>
        </p:nvCxnSpPr>
        <p:spPr>
          <a:xfrm flipH="1">
            <a:off x="2382784" y="4217600"/>
            <a:ext cx="1236166" cy="205674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id="{32232908-2FC2-48EA-9604-0CDC21D47E9B}"/>
              </a:ext>
            </a:extLst>
          </p:cNvPr>
          <p:cNvCxnSpPr>
            <a:cxnSpLocks/>
          </p:cNvCxnSpPr>
          <p:nvPr/>
        </p:nvCxnSpPr>
        <p:spPr>
          <a:xfrm>
            <a:off x="6625866" y="4199367"/>
            <a:ext cx="1011389" cy="21284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2" name="箭头: 右 121">
            <a:extLst>
              <a:ext uri="{FF2B5EF4-FFF2-40B4-BE49-F238E27FC236}">
                <a16:creationId xmlns:a16="http://schemas.microsoft.com/office/drawing/2014/main" id="{BFFE0D0A-CB0C-4872-AAAF-6E9DDF6B90EE}"/>
              </a:ext>
            </a:extLst>
          </p:cNvPr>
          <p:cNvSpPr/>
          <p:nvPr/>
        </p:nvSpPr>
        <p:spPr>
          <a:xfrm rot="5400000">
            <a:off x="5067702" y="3852842"/>
            <a:ext cx="1467036" cy="297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箭头: 右 122">
            <a:extLst>
              <a:ext uri="{FF2B5EF4-FFF2-40B4-BE49-F238E27FC236}">
                <a16:creationId xmlns:a16="http://schemas.microsoft.com/office/drawing/2014/main" id="{AEF8693A-8969-4EB9-8DA6-3C38AB37D52C}"/>
              </a:ext>
            </a:extLst>
          </p:cNvPr>
          <p:cNvSpPr/>
          <p:nvPr/>
        </p:nvSpPr>
        <p:spPr>
          <a:xfrm rot="10800000">
            <a:off x="4313077" y="6079098"/>
            <a:ext cx="1467036" cy="297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24" name="文本框 123">
                <a:extLst>
                  <a:ext uri="{FF2B5EF4-FFF2-40B4-BE49-F238E27FC236}">
                    <a16:creationId xmlns:a16="http://schemas.microsoft.com/office/drawing/2014/main" id="{5CE68B31-4C55-4A8E-A565-C56DD4A07291}"/>
                  </a:ext>
                </a:extLst>
              </p:cNvPr>
              <p:cNvSpPr txBox="1"/>
              <p:nvPr/>
            </p:nvSpPr>
            <p:spPr>
              <a:xfrm>
                <a:off x="4226381" y="5007559"/>
                <a:ext cx="8079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1" i="1" smtClean="0">
                          <a:latin typeface="Cambria Math" panose="02040503050406030204" pitchFamily="18" charset="0"/>
                        </a:rPr>
                        <m:t>𝑳</m:t>
                      </m:r>
                      <m:r>
                        <a:rPr lang="en-US" altLang="zh-CN" b="1" i="1" smtClean="0">
                          <a:latin typeface="Cambria Math" panose="02040503050406030204" pitchFamily="18" charset="0"/>
                        </a:rPr>
                        <m:t>=</m:t>
                      </m:r>
                      <m:r>
                        <a:rPr lang="en-US" altLang="zh-CN" b="1" i="1" smtClean="0">
                          <a:latin typeface="Cambria Math" panose="02040503050406030204" pitchFamily="18" charset="0"/>
                        </a:rPr>
                        <m:t>𝑮</m:t>
                      </m:r>
                      <m:r>
                        <a:rPr lang="zh-CN" altLang="en-US" b="1" i="1" smtClean="0">
                          <a:latin typeface="Cambria Math" panose="02040503050406030204" pitchFamily="18" charset="0"/>
                        </a:rPr>
                        <m:t>𝝆</m:t>
                      </m:r>
                    </m:oMath>
                  </m:oMathPara>
                </a14:m>
                <a:endParaRPr lang="zh-CN" altLang="en-US" b="1" dirty="0"/>
              </a:p>
            </p:txBody>
          </p:sp>
        </mc:Choice>
        <mc:Fallback xmlns="">
          <p:sp>
            <p:nvSpPr>
              <p:cNvPr id="124" name="文本框 123">
                <a:extLst>
                  <a:ext uri="{FF2B5EF4-FFF2-40B4-BE49-F238E27FC236}">
                    <a16:creationId xmlns:a16="http://schemas.microsoft.com/office/drawing/2014/main" id="{5CE68B31-4C55-4A8E-A565-C56DD4A07291}"/>
                  </a:ext>
                </a:extLst>
              </p:cNvPr>
              <p:cNvSpPr txBox="1">
                <a:spLocks noRot="1" noChangeAspect="1" noMove="1" noResize="1" noEditPoints="1" noAdjustHandles="1" noChangeArrowheads="1" noChangeShapeType="1" noTextEdit="1"/>
              </p:cNvSpPr>
              <p:nvPr/>
            </p:nvSpPr>
            <p:spPr>
              <a:xfrm>
                <a:off x="4226381" y="5007559"/>
                <a:ext cx="807913" cy="276999"/>
              </a:xfrm>
              <a:prstGeom prst="rect">
                <a:avLst/>
              </a:prstGeom>
              <a:blipFill>
                <a:blip r:embed="rId25"/>
                <a:stretch>
                  <a:fillRect l="-4511" r="-5263" b="-282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0" name="矩形 79">
                <a:extLst>
                  <a:ext uri="{FF2B5EF4-FFF2-40B4-BE49-F238E27FC236}">
                    <a16:creationId xmlns:a16="http://schemas.microsoft.com/office/drawing/2014/main" id="{53504FFF-6A56-4472-B30D-2CD359EAA888}"/>
                  </a:ext>
                </a:extLst>
              </p:cNvPr>
              <p:cNvSpPr/>
              <p:nvPr/>
            </p:nvSpPr>
            <p:spPr>
              <a:xfrm>
                <a:off x="9064578" y="4710653"/>
                <a:ext cx="3176281" cy="9839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n-US" altLang="zh-CN" sz="1200" i="1" smtClean="0">
                              <a:solidFill>
                                <a:schemeClr val="tx1"/>
                              </a:solidFill>
                              <a:latin typeface="Cambria Math" panose="02040503050406030204" pitchFamily="18" charset="0"/>
                            </a:rPr>
                          </m:ctrlPr>
                        </m:dPr>
                        <m:e>
                          <m:m>
                            <m:mPr>
                              <m:mcs>
                                <m:mc>
                                  <m:mcPr>
                                    <m:count m:val="1"/>
                                    <m:mcJc m:val="center"/>
                                  </m:mcPr>
                                </m:mc>
                              </m:mcs>
                              <m:ctrlPr>
                                <a:rPr lang="en-US" altLang="zh-CN" sz="1200" i="1" smtClean="0">
                                  <a:solidFill>
                                    <a:schemeClr val="tx1"/>
                                  </a:solidFill>
                                  <a:latin typeface="Cambria Math" panose="02040503050406030204" pitchFamily="18" charset="0"/>
                                </a:rPr>
                              </m:ctrlPr>
                            </m:mPr>
                            <m:mr>
                              <m:e>
                                <m:sSub>
                                  <m:sSubPr>
                                    <m:ctrlPr>
                                      <a:rPr lang="en-US" altLang="zh-CN" sz="1200" b="0" i="1" smtClean="0">
                                        <a:solidFill>
                                          <a:schemeClr val="tx1"/>
                                        </a:solidFill>
                                        <a:latin typeface="Cambria Math" panose="02040503050406030204" pitchFamily="18" charset="0"/>
                                      </a:rPr>
                                    </m:ctrlPr>
                                  </m:sSubPr>
                                  <m:e>
                                    <m:r>
                                      <m:rPr>
                                        <m:brk m:alnAt="7"/>
                                      </m:rPr>
                                      <a:rPr lang="en-US" altLang="zh-CN" sz="1200" b="0" i="1" smtClean="0">
                                        <a:solidFill>
                                          <a:schemeClr val="tx1"/>
                                        </a:solidFill>
                                        <a:latin typeface="Cambria Math" panose="02040503050406030204" pitchFamily="18" charset="0"/>
                                      </a:rPr>
                                      <m:t>𝐿</m:t>
                                    </m:r>
                                  </m:e>
                                  <m:sub>
                                    <m:r>
                                      <m:rPr>
                                        <m:brk m:alnAt="7"/>
                                      </m:rPr>
                                      <a:rPr lang="en-US" altLang="zh-CN" sz="1200" b="0" i="1" smtClean="0">
                                        <a:solidFill>
                                          <a:schemeClr val="tx1"/>
                                        </a:solidFill>
                                        <a:latin typeface="Cambria Math" panose="02040503050406030204" pitchFamily="18" charset="0"/>
                                      </a:rPr>
                                      <m:t>1</m:t>
                                    </m:r>
                                  </m:sub>
                                </m:sSub>
                              </m:e>
                            </m:mr>
                            <m:mr>
                              <m:e>
                                <m:r>
                                  <a:rPr lang="en-US" altLang="zh-CN" sz="1200" i="1" smtClean="0">
                                    <a:solidFill>
                                      <a:schemeClr val="tx1"/>
                                    </a:solidFill>
                                    <a:latin typeface="Cambria Math" panose="02040503050406030204" pitchFamily="18" charset="0"/>
                                  </a:rPr>
                                  <m:t>⋮</m:t>
                                </m:r>
                              </m:e>
                            </m:mr>
                            <m:mr>
                              <m:e>
                                <m:m>
                                  <m:mPr>
                                    <m:mcs>
                                      <m:mc>
                                        <m:mcPr>
                                          <m:count m:val="1"/>
                                          <m:mcJc m:val="center"/>
                                        </m:mcPr>
                                      </m:mc>
                                    </m:mcs>
                                    <m:ctrlPr>
                                      <a:rPr lang="en-US" altLang="zh-CN" sz="1200" i="1" smtClean="0">
                                        <a:solidFill>
                                          <a:schemeClr val="tx1"/>
                                        </a:solidFill>
                                        <a:latin typeface="Cambria Math" panose="02040503050406030204" pitchFamily="18" charset="0"/>
                                      </a:rPr>
                                    </m:ctrlPr>
                                  </m:mPr>
                                  <m:mr>
                                    <m:e>
                                      <m:sSub>
                                        <m:sSubPr>
                                          <m:ctrlPr>
                                            <a:rPr lang="en-US" altLang="zh-CN" sz="1200" b="0" i="1" smtClean="0">
                                              <a:solidFill>
                                                <a:schemeClr val="tx1"/>
                                              </a:solidFill>
                                              <a:latin typeface="Cambria Math" panose="02040503050406030204" pitchFamily="18" charset="0"/>
                                            </a:rPr>
                                          </m:ctrlPr>
                                        </m:sSubPr>
                                        <m:e>
                                          <m:r>
                                            <m:rPr>
                                              <m:brk m:alnAt="7"/>
                                            </m:rPr>
                                            <a:rPr lang="en-US" altLang="zh-CN" sz="1200" b="0" i="1" smtClean="0">
                                              <a:solidFill>
                                                <a:schemeClr val="tx1"/>
                                              </a:solidFill>
                                              <a:latin typeface="Cambria Math" panose="02040503050406030204" pitchFamily="18" charset="0"/>
                                            </a:rPr>
                                            <m:t>𝐿</m:t>
                                          </m:r>
                                        </m:e>
                                        <m:sub>
                                          <m:r>
                                            <m:rPr>
                                              <m:brk m:alnAt="7"/>
                                            </m:rPr>
                                            <a:rPr lang="en-US" altLang="zh-CN" sz="1200" b="0" i="1" smtClean="0">
                                              <a:solidFill>
                                                <a:schemeClr val="tx1"/>
                                              </a:solidFill>
                                              <a:latin typeface="Cambria Math" panose="02040503050406030204" pitchFamily="18" charset="0"/>
                                            </a:rPr>
                                            <m:t>𝑗</m:t>
                                          </m:r>
                                        </m:sub>
                                      </m:sSub>
                                    </m:e>
                                  </m:mr>
                                  <m:mr>
                                    <m:e>
                                      <m:r>
                                        <a:rPr lang="en-US" altLang="zh-CN" sz="1200" i="1" smtClean="0">
                                          <a:solidFill>
                                            <a:schemeClr val="tx1"/>
                                          </a:solidFill>
                                          <a:latin typeface="Cambria Math" panose="02040503050406030204" pitchFamily="18" charset="0"/>
                                        </a:rPr>
                                        <m:t>⋮</m:t>
                                      </m:r>
                                    </m:e>
                                  </m:mr>
                                  <m:mr>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𝐿</m:t>
                                          </m:r>
                                        </m:e>
                                        <m:sub>
                                          <m:r>
                                            <a:rPr lang="en-US" altLang="zh-CN" sz="1200" b="0" i="1" smtClean="0">
                                              <a:solidFill>
                                                <a:schemeClr val="tx1"/>
                                              </a:solidFill>
                                              <a:latin typeface="Cambria Math" panose="02040503050406030204" pitchFamily="18" charset="0"/>
                                            </a:rPr>
                                            <m:t>𝑁</m:t>
                                          </m:r>
                                        </m:sub>
                                      </m:sSub>
                                    </m:e>
                                  </m:mr>
                                </m:m>
                              </m:e>
                            </m:mr>
                          </m:m>
                        </m:e>
                      </m:d>
                      <m:r>
                        <a:rPr lang="en-US" altLang="zh-CN" sz="1200" b="0" i="1" smtClean="0">
                          <a:solidFill>
                            <a:schemeClr val="tx1"/>
                          </a:solidFill>
                          <a:latin typeface="Cambria Math" panose="02040503050406030204" pitchFamily="18" charset="0"/>
                        </a:rPr>
                        <m:t>=</m:t>
                      </m:r>
                      <m:d>
                        <m:dPr>
                          <m:ctrlPr>
                            <a:rPr lang="en-US" altLang="zh-CN" sz="1200" b="0" i="1" smtClean="0">
                              <a:solidFill>
                                <a:schemeClr val="tx1"/>
                              </a:solidFill>
                              <a:latin typeface="Cambria Math" panose="02040503050406030204" pitchFamily="18" charset="0"/>
                            </a:rPr>
                          </m:ctrlPr>
                        </m:dPr>
                        <m:e>
                          <m:m>
                            <m:mPr>
                              <m:mcs>
                                <m:mc>
                                  <m:mcPr>
                                    <m:count m:val="3"/>
                                    <m:mcJc m:val="center"/>
                                  </m:mcPr>
                                </m:mc>
                              </m:mcs>
                              <m:ctrlPr>
                                <a:rPr lang="en-US" altLang="zh-CN" sz="1200" b="0" i="1" smtClean="0">
                                  <a:solidFill>
                                    <a:schemeClr val="tx1"/>
                                  </a:solidFill>
                                  <a:latin typeface="Cambria Math" panose="02040503050406030204" pitchFamily="18" charset="0"/>
                                </a:rPr>
                              </m:ctrlPr>
                            </m:mPr>
                            <m:mr>
                              <m:e>
                                <m:sSub>
                                  <m:sSubPr>
                                    <m:ctrlPr>
                                      <a:rPr lang="en-US" altLang="zh-CN" sz="1200" b="0" i="1" smtClean="0">
                                        <a:solidFill>
                                          <a:schemeClr val="tx1"/>
                                        </a:solidFill>
                                        <a:latin typeface="Cambria Math" panose="02040503050406030204" pitchFamily="18" charset="0"/>
                                      </a:rPr>
                                    </m:ctrlPr>
                                  </m:sSubPr>
                                  <m:e>
                                    <m:r>
                                      <m:rPr>
                                        <m:brk m:alnAt="7"/>
                                      </m:rPr>
                                      <a:rPr lang="en-US" altLang="zh-CN" sz="1200" b="0" i="1" smtClean="0">
                                        <a:solidFill>
                                          <a:schemeClr val="tx1"/>
                                        </a:solidFill>
                                        <a:latin typeface="Cambria Math" panose="02040503050406030204" pitchFamily="18" charset="0"/>
                                      </a:rPr>
                                      <m:t>𝑙</m:t>
                                    </m:r>
                                  </m:e>
                                  <m:sub>
                                    <m:r>
                                      <m:rPr>
                                        <m:brk m:alnAt="7"/>
                                      </m:rPr>
                                      <a:rPr lang="en-US" altLang="zh-CN" sz="1200" b="0" i="1" smtClean="0">
                                        <a:solidFill>
                                          <a:schemeClr val="tx1"/>
                                        </a:solidFill>
                                        <a:latin typeface="Cambria Math" panose="02040503050406030204" pitchFamily="18" charset="0"/>
                                      </a:rPr>
                                      <m:t>1</m:t>
                                    </m:r>
                                    <m:r>
                                      <a:rPr lang="en-US" altLang="zh-CN" sz="1200" b="0" i="1" smtClean="0">
                                        <a:solidFill>
                                          <a:schemeClr val="tx1"/>
                                        </a:solidFill>
                                        <a:latin typeface="Cambria Math" panose="02040503050406030204" pitchFamily="18" charset="0"/>
                                      </a:rPr>
                                      <m:t>1</m:t>
                                    </m:r>
                                  </m:sub>
                                </m:sSub>
                              </m:e>
                              <m:e>
                                <m:m>
                                  <m:mPr>
                                    <m:mcs>
                                      <m:mc>
                                        <m:mcPr>
                                          <m:count m:val="3"/>
                                          <m:mcJc m:val="center"/>
                                        </m:mcPr>
                                      </m:mc>
                                    </m:mcs>
                                    <m:ctrlPr>
                                      <a:rPr lang="en-US" altLang="zh-CN" sz="1200" b="0" i="1" smtClean="0">
                                        <a:solidFill>
                                          <a:schemeClr val="tx1"/>
                                        </a:solidFill>
                                        <a:latin typeface="Cambria Math" panose="02040503050406030204" pitchFamily="18" charset="0"/>
                                      </a:rPr>
                                    </m:ctrlPr>
                                  </m:mPr>
                                  <m:mr>
                                    <m:e>
                                      <m:r>
                                        <m:rPr>
                                          <m:brk m:alnAt="7"/>
                                        </m:rPr>
                                        <a:rPr lang="en-US" altLang="zh-CN" sz="1200" b="0" i="1" smtClean="0">
                                          <a:solidFill>
                                            <a:schemeClr val="tx1"/>
                                          </a:solidFill>
                                          <a:latin typeface="Cambria Math" panose="02040503050406030204" pitchFamily="18" charset="0"/>
                                        </a:rPr>
                                        <m:t>⋯</m:t>
                                      </m:r>
                                    </m:e>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1</m:t>
                                          </m:r>
                                          <m:r>
                                            <a:rPr lang="en-US" altLang="zh-CN" sz="1200" b="0" i="1" smtClean="0">
                                              <a:solidFill>
                                                <a:schemeClr val="tx1"/>
                                              </a:solidFill>
                                              <a:latin typeface="Cambria Math" panose="02040503050406030204" pitchFamily="18" charset="0"/>
                                            </a:rPr>
                                            <m:t>𝑘</m:t>
                                          </m:r>
                                        </m:sub>
                                      </m:sSub>
                                    </m:e>
                                    <m:e>
                                      <m:r>
                                        <a:rPr lang="en-US" altLang="zh-CN" sz="1200" b="0" i="1" smtClean="0">
                                          <a:solidFill>
                                            <a:schemeClr val="tx1"/>
                                          </a:solidFill>
                                          <a:latin typeface="Cambria Math" panose="02040503050406030204" pitchFamily="18" charset="0"/>
                                        </a:rPr>
                                        <m:t>⋯</m:t>
                                      </m:r>
                                    </m:e>
                                  </m:mr>
                                </m:m>
                              </m:e>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1</m:t>
                                    </m:r>
                                    <m:r>
                                      <a:rPr lang="en-US" altLang="zh-CN" sz="1200" b="0" i="1" smtClean="0">
                                        <a:solidFill>
                                          <a:schemeClr val="tx1"/>
                                        </a:solidFill>
                                        <a:latin typeface="Cambria Math" panose="02040503050406030204" pitchFamily="18" charset="0"/>
                                      </a:rPr>
                                      <m:t>𝑀</m:t>
                                    </m:r>
                                  </m:sub>
                                </m:sSub>
                              </m:e>
                            </m:mr>
                            <m:mr>
                              <m:e>
                                <m:m>
                                  <m:mPr>
                                    <m:mcs>
                                      <m:mc>
                                        <m:mcPr>
                                          <m:count m:val="1"/>
                                          <m:mcJc m:val="center"/>
                                        </m:mcPr>
                                      </m:mc>
                                    </m:mcs>
                                    <m:ctrlPr>
                                      <a:rPr lang="en-US" altLang="zh-CN" sz="1200" b="0" i="1" smtClean="0">
                                        <a:solidFill>
                                          <a:schemeClr val="tx1"/>
                                        </a:solidFill>
                                        <a:latin typeface="Cambria Math" panose="02040503050406030204" pitchFamily="18" charset="0"/>
                                      </a:rPr>
                                    </m:ctrlPr>
                                  </m:mPr>
                                  <m:mr>
                                    <m:e>
                                      <m:r>
                                        <m:rPr>
                                          <m:brk m:alnAt="7"/>
                                        </m:rPr>
                                        <a:rPr lang="en-US" altLang="zh-CN" sz="1200" b="0" i="1" smtClean="0">
                                          <a:solidFill>
                                            <a:schemeClr val="tx1"/>
                                          </a:solidFill>
                                          <a:latin typeface="Cambria Math" panose="02040503050406030204" pitchFamily="18" charset="0"/>
                                        </a:rPr>
                                        <m:t>⋮</m:t>
                                      </m:r>
                                    </m:e>
                                  </m:mr>
                                  <m:mr>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𝑗</m:t>
                                          </m:r>
                                          <m:r>
                                            <a:rPr lang="en-US" altLang="zh-CN" sz="1200" b="0" i="1" smtClean="0">
                                              <a:solidFill>
                                                <a:schemeClr val="tx1"/>
                                              </a:solidFill>
                                              <a:latin typeface="Cambria Math" panose="02040503050406030204" pitchFamily="18" charset="0"/>
                                            </a:rPr>
                                            <m:t>1</m:t>
                                          </m:r>
                                        </m:sub>
                                      </m:sSub>
                                    </m:e>
                                  </m:mr>
                                  <m:mr>
                                    <m:e>
                                      <m:r>
                                        <a:rPr lang="en-US" altLang="zh-CN" sz="1200" b="0" i="1" smtClean="0">
                                          <a:solidFill>
                                            <a:schemeClr val="tx1"/>
                                          </a:solidFill>
                                          <a:latin typeface="Cambria Math" panose="02040503050406030204" pitchFamily="18" charset="0"/>
                                        </a:rPr>
                                        <m:t>⋮</m:t>
                                      </m:r>
                                    </m:e>
                                  </m:mr>
                                </m:m>
                              </m:e>
                              <m:e>
                                <m:r>
                                  <a:rPr lang="en-US" altLang="zh-CN" sz="1200" b="0" i="1" smtClean="0">
                                    <a:solidFill>
                                      <a:schemeClr val="tx1"/>
                                    </a:solidFill>
                                    <a:latin typeface="Cambria Math" panose="02040503050406030204" pitchFamily="18" charset="0"/>
                                  </a:rPr>
                                  <m:t>⋱</m:t>
                                </m:r>
                              </m:e>
                              <m:e>
                                <m:m>
                                  <m:mPr>
                                    <m:mcs>
                                      <m:mc>
                                        <m:mcPr>
                                          <m:count m:val="1"/>
                                          <m:mcJc m:val="center"/>
                                        </m:mcPr>
                                      </m:mc>
                                    </m:mcs>
                                    <m:ctrlPr>
                                      <a:rPr lang="en-US" altLang="zh-CN" sz="1200" b="0" i="1" smtClean="0">
                                        <a:solidFill>
                                          <a:schemeClr val="tx1"/>
                                        </a:solidFill>
                                        <a:latin typeface="Cambria Math" panose="02040503050406030204" pitchFamily="18" charset="0"/>
                                      </a:rPr>
                                    </m:ctrlPr>
                                  </m:mPr>
                                  <m:mr>
                                    <m:e>
                                      <m:r>
                                        <m:rPr>
                                          <m:brk m:alnAt="7"/>
                                        </m:rPr>
                                        <a:rPr lang="en-US" altLang="zh-CN" sz="1200" b="0" i="1" smtClean="0">
                                          <a:solidFill>
                                            <a:schemeClr val="tx1"/>
                                          </a:solidFill>
                                          <a:latin typeface="Cambria Math" panose="02040503050406030204" pitchFamily="18" charset="0"/>
                                        </a:rPr>
                                        <m:t>⋮</m:t>
                                      </m:r>
                                    </m:e>
                                  </m:mr>
                                  <m:mr>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𝑗𝑀</m:t>
                                          </m:r>
                                        </m:sub>
                                      </m:sSub>
                                    </m:e>
                                  </m:mr>
                                  <m:mr>
                                    <m:e>
                                      <m:r>
                                        <a:rPr lang="en-US" altLang="zh-CN" sz="1200" b="0" i="1" smtClean="0">
                                          <a:solidFill>
                                            <a:schemeClr val="tx1"/>
                                          </a:solidFill>
                                          <a:latin typeface="Cambria Math" panose="02040503050406030204" pitchFamily="18" charset="0"/>
                                        </a:rPr>
                                        <m:t>⋮</m:t>
                                      </m:r>
                                    </m:e>
                                  </m:mr>
                                </m:m>
                              </m:e>
                            </m:mr>
                            <m:mr>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𝑁</m:t>
                                    </m:r>
                                    <m:r>
                                      <a:rPr lang="en-US" altLang="zh-CN" sz="1200" b="0" i="1" smtClean="0">
                                        <a:solidFill>
                                          <a:schemeClr val="tx1"/>
                                        </a:solidFill>
                                        <a:latin typeface="Cambria Math" panose="02040503050406030204" pitchFamily="18" charset="0"/>
                                      </a:rPr>
                                      <m:t>1</m:t>
                                    </m:r>
                                  </m:sub>
                                </m:sSub>
                              </m:e>
                              <m:e>
                                <m:m>
                                  <m:mPr>
                                    <m:mcs>
                                      <m:mc>
                                        <m:mcPr>
                                          <m:count m:val="3"/>
                                          <m:mcJc m:val="center"/>
                                        </m:mcPr>
                                      </m:mc>
                                    </m:mcs>
                                    <m:ctrlPr>
                                      <a:rPr lang="en-US" altLang="zh-CN" sz="1200" i="1">
                                        <a:latin typeface="Cambria Math" panose="02040503050406030204" pitchFamily="18" charset="0"/>
                                      </a:rPr>
                                    </m:ctrlPr>
                                  </m:mPr>
                                  <m:mr>
                                    <m:e>
                                      <m:r>
                                        <m:rPr>
                                          <m:brk m:alnAt="7"/>
                                        </m:rPr>
                                        <a:rPr lang="en-US" altLang="zh-CN" sz="1200" i="1">
                                          <a:latin typeface="Cambria Math" panose="02040503050406030204" pitchFamily="18" charset="0"/>
                                        </a:rPr>
                                        <m:t>⋯</m:t>
                                      </m:r>
                                    </m:e>
                                    <m:e>
                                      <m:sSub>
                                        <m:sSubPr>
                                          <m:ctrlPr>
                                            <a:rPr lang="en-US" altLang="zh-CN" sz="1200" i="1">
                                              <a:latin typeface="Cambria Math" panose="02040503050406030204" pitchFamily="18" charset="0"/>
                                            </a:rPr>
                                          </m:ctrlPr>
                                        </m:sSubPr>
                                        <m:e>
                                          <m:r>
                                            <a:rPr lang="en-US" altLang="zh-CN" sz="1200" i="1">
                                              <a:latin typeface="Cambria Math" panose="02040503050406030204" pitchFamily="18" charset="0"/>
                                            </a:rPr>
                                            <m:t>𝑙</m:t>
                                          </m:r>
                                        </m:e>
                                        <m:sub>
                                          <m:r>
                                            <a:rPr lang="en-US" altLang="zh-CN" sz="1200" b="0" i="1" smtClean="0">
                                              <a:latin typeface="Cambria Math" panose="02040503050406030204" pitchFamily="18" charset="0"/>
                                            </a:rPr>
                                            <m:t>𝑁</m:t>
                                          </m:r>
                                          <m:r>
                                            <a:rPr lang="en-US" altLang="zh-CN" sz="1200" i="1">
                                              <a:latin typeface="Cambria Math" panose="02040503050406030204" pitchFamily="18" charset="0"/>
                                            </a:rPr>
                                            <m:t>𝑘</m:t>
                                          </m:r>
                                        </m:sub>
                                      </m:sSub>
                                    </m:e>
                                    <m:e>
                                      <m:r>
                                        <a:rPr lang="en-US" altLang="zh-CN" sz="1200" i="1">
                                          <a:latin typeface="Cambria Math" panose="02040503050406030204" pitchFamily="18" charset="0"/>
                                        </a:rPr>
                                        <m:t>⋯</m:t>
                                      </m:r>
                                    </m:e>
                                  </m:mr>
                                </m:m>
                              </m:e>
                              <m:e>
                                <m:sSub>
                                  <m:sSubPr>
                                    <m:ctrlPr>
                                      <a:rPr lang="en-US" altLang="zh-CN" sz="1200" b="0" i="1" smtClean="0">
                                        <a:solidFill>
                                          <a:schemeClr val="tx1"/>
                                        </a:solidFill>
                                        <a:latin typeface="Cambria Math" panose="02040503050406030204" pitchFamily="18" charset="0"/>
                                      </a:rPr>
                                    </m:ctrlPr>
                                  </m:sSubPr>
                                  <m:e>
                                    <m:r>
                                      <a:rPr lang="en-US" altLang="zh-CN" sz="1200" b="0" i="1" smtClean="0">
                                        <a:solidFill>
                                          <a:schemeClr val="tx1"/>
                                        </a:solidFill>
                                        <a:latin typeface="Cambria Math" panose="02040503050406030204" pitchFamily="18" charset="0"/>
                                      </a:rPr>
                                      <m:t>𝑙</m:t>
                                    </m:r>
                                  </m:e>
                                  <m:sub>
                                    <m:r>
                                      <a:rPr lang="en-US" altLang="zh-CN" sz="1200" b="0" i="1" smtClean="0">
                                        <a:solidFill>
                                          <a:schemeClr val="tx1"/>
                                        </a:solidFill>
                                        <a:latin typeface="Cambria Math" panose="02040503050406030204" pitchFamily="18" charset="0"/>
                                      </a:rPr>
                                      <m:t>𝑁𝑀</m:t>
                                    </m:r>
                                  </m:sub>
                                </m:sSub>
                              </m:e>
                            </m:mr>
                          </m:m>
                        </m:e>
                      </m:d>
                      <m:d>
                        <m:dPr>
                          <m:ctrlPr>
                            <a:rPr lang="en-US" altLang="zh-CN" sz="1200" i="1">
                              <a:latin typeface="Cambria Math" panose="02040503050406030204" pitchFamily="18" charset="0"/>
                            </a:rPr>
                          </m:ctrlPr>
                        </m:dPr>
                        <m:e>
                          <m:m>
                            <m:mPr>
                              <m:mcs>
                                <m:mc>
                                  <m:mcPr>
                                    <m:count m:val="1"/>
                                    <m:mcJc m:val="center"/>
                                  </m:mcPr>
                                </m:mc>
                              </m:mcs>
                              <m:ctrlPr>
                                <a:rPr lang="en-US" altLang="zh-CN" sz="1200" i="1">
                                  <a:latin typeface="Cambria Math" panose="02040503050406030204" pitchFamily="18" charset="0"/>
                                </a:rPr>
                              </m:ctrlPr>
                            </m:mPr>
                            <m:mr>
                              <m:e>
                                <m:sSub>
                                  <m:sSubPr>
                                    <m:ctrlPr>
                                      <a:rPr lang="en-US" altLang="zh-CN" sz="1200" i="1">
                                        <a:latin typeface="Cambria Math" panose="02040503050406030204" pitchFamily="18" charset="0"/>
                                      </a:rPr>
                                    </m:ctrlPr>
                                  </m:sSubPr>
                                  <m:e>
                                    <m:r>
                                      <a:rPr lang="en-US" altLang="zh-CN" sz="1200" b="0" i="1" smtClean="0">
                                        <a:latin typeface="Cambria Math" panose="02040503050406030204" pitchFamily="18" charset="0"/>
                                      </a:rPr>
                                      <m:t>𝜌</m:t>
                                    </m:r>
                                  </m:e>
                                  <m:sub>
                                    <m:r>
                                      <m:rPr>
                                        <m:brk m:alnAt="7"/>
                                      </m:rPr>
                                      <a:rPr lang="en-US" altLang="zh-CN" sz="1200" i="1">
                                        <a:latin typeface="Cambria Math" panose="02040503050406030204" pitchFamily="18" charset="0"/>
                                      </a:rPr>
                                      <m:t>1</m:t>
                                    </m:r>
                                  </m:sub>
                                </m:sSub>
                              </m:e>
                            </m:mr>
                            <m:mr>
                              <m:e>
                                <m:r>
                                  <a:rPr lang="en-US" altLang="zh-CN" sz="1200" i="1">
                                    <a:latin typeface="Cambria Math" panose="02040503050406030204" pitchFamily="18" charset="0"/>
                                  </a:rPr>
                                  <m:t>⋮</m:t>
                                </m:r>
                              </m:e>
                            </m:mr>
                            <m:mr>
                              <m:e>
                                <m:m>
                                  <m:mPr>
                                    <m:mcs>
                                      <m:mc>
                                        <m:mcPr>
                                          <m:count m:val="1"/>
                                          <m:mcJc m:val="center"/>
                                        </m:mcPr>
                                      </m:mc>
                                    </m:mcs>
                                    <m:ctrlPr>
                                      <a:rPr lang="en-US" altLang="zh-CN" sz="1200" i="1">
                                        <a:latin typeface="Cambria Math" panose="02040503050406030204" pitchFamily="18" charset="0"/>
                                      </a:rPr>
                                    </m:ctrlPr>
                                  </m:mPr>
                                  <m:mr>
                                    <m:e>
                                      <m:sSub>
                                        <m:sSubPr>
                                          <m:ctrlPr>
                                            <a:rPr lang="en-US" altLang="zh-CN" sz="1200" i="1">
                                              <a:latin typeface="Cambria Math" panose="02040503050406030204" pitchFamily="18" charset="0"/>
                                            </a:rPr>
                                          </m:ctrlPr>
                                        </m:sSubPr>
                                        <m:e>
                                          <m:r>
                                            <a:rPr lang="en-US" altLang="zh-CN" sz="1200" i="1">
                                              <a:latin typeface="Cambria Math" panose="02040503050406030204" pitchFamily="18" charset="0"/>
                                            </a:rPr>
                                            <m:t>𝜌</m:t>
                                          </m:r>
                                        </m:e>
                                        <m:sub>
                                          <m:r>
                                            <m:rPr>
                                              <m:brk m:alnAt="7"/>
                                            </m:rPr>
                                            <a:rPr lang="en-US" altLang="zh-CN" sz="1200" i="1">
                                              <a:latin typeface="Cambria Math" panose="02040503050406030204" pitchFamily="18" charset="0"/>
                                            </a:rPr>
                                            <m:t>𝑗</m:t>
                                          </m:r>
                                        </m:sub>
                                      </m:sSub>
                                    </m:e>
                                  </m:mr>
                                  <m:mr>
                                    <m:e>
                                      <m:r>
                                        <a:rPr lang="en-US" altLang="zh-CN" sz="1200" i="1">
                                          <a:latin typeface="Cambria Math" panose="02040503050406030204" pitchFamily="18" charset="0"/>
                                        </a:rPr>
                                        <m:t>⋮</m:t>
                                      </m:r>
                                    </m:e>
                                  </m:mr>
                                  <m:mr>
                                    <m:e>
                                      <m:sSub>
                                        <m:sSubPr>
                                          <m:ctrlPr>
                                            <a:rPr lang="en-US" altLang="zh-CN" sz="1200" i="1">
                                              <a:latin typeface="Cambria Math" panose="02040503050406030204" pitchFamily="18" charset="0"/>
                                            </a:rPr>
                                          </m:ctrlPr>
                                        </m:sSubPr>
                                        <m:e>
                                          <m:r>
                                            <a:rPr lang="en-US" altLang="zh-CN" sz="1200" i="1">
                                              <a:latin typeface="Cambria Math" panose="02040503050406030204" pitchFamily="18" charset="0"/>
                                            </a:rPr>
                                            <m:t>𝜌</m:t>
                                          </m:r>
                                        </m:e>
                                        <m:sub>
                                          <m:r>
                                            <a:rPr lang="en-US" altLang="zh-CN" sz="1200" b="0" i="1" smtClean="0">
                                              <a:latin typeface="Cambria Math" panose="02040503050406030204" pitchFamily="18" charset="0"/>
                                            </a:rPr>
                                            <m:t>𝑀</m:t>
                                          </m:r>
                                        </m:sub>
                                      </m:sSub>
                                    </m:e>
                                  </m:mr>
                                </m:m>
                              </m:e>
                            </m:mr>
                          </m:m>
                        </m:e>
                      </m:d>
                    </m:oMath>
                  </m:oMathPara>
                </a14:m>
                <a:endParaRPr lang="zh-CN" altLang="en-US" sz="1200" dirty="0">
                  <a:solidFill>
                    <a:schemeClr val="tx1"/>
                  </a:solidFill>
                </a:endParaRPr>
              </a:p>
            </p:txBody>
          </p:sp>
        </mc:Choice>
        <mc:Fallback>
          <p:sp>
            <p:nvSpPr>
              <p:cNvPr id="80" name="矩形 79">
                <a:extLst>
                  <a:ext uri="{FF2B5EF4-FFF2-40B4-BE49-F238E27FC236}">
                    <a16:creationId xmlns:a16="http://schemas.microsoft.com/office/drawing/2014/main" id="{53504FFF-6A56-4472-B30D-2CD359EAA888}"/>
                  </a:ext>
                </a:extLst>
              </p:cNvPr>
              <p:cNvSpPr>
                <a:spLocks noRot="1" noChangeAspect="1" noMove="1" noResize="1" noEditPoints="1" noAdjustHandles="1" noChangeArrowheads="1" noChangeShapeType="1" noTextEdit="1"/>
              </p:cNvSpPr>
              <p:nvPr/>
            </p:nvSpPr>
            <p:spPr>
              <a:xfrm>
                <a:off x="9064578" y="4710653"/>
                <a:ext cx="3176281" cy="983987"/>
              </a:xfrm>
              <a:prstGeom prst="rect">
                <a:avLst/>
              </a:prstGeom>
              <a:blipFill>
                <a:blip r:embed="rId2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67877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2.3 Inversion: common method</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14</a:t>
            </a:fld>
            <a:endParaRPr lang="zh-CN" altLang="en-US"/>
          </a:p>
        </p:txBody>
      </p:sp>
      <mc:AlternateContent xmlns:mc="http://schemas.openxmlformats.org/markup-compatibility/2006">
        <mc:Choice xmlns:a14="http://schemas.microsoft.com/office/drawing/2010/main" Requires="a14">
          <p:sp>
            <p:nvSpPr>
              <p:cNvPr id="90" name="矩形 89">
                <a:extLst>
                  <a:ext uri="{FF2B5EF4-FFF2-40B4-BE49-F238E27FC236}">
                    <a16:creationId xmlns:a16="http://schemas.microsoft.com/office/drawing/2014/main" id="{3BCADDD6-B021-488B-B505-FE4E9047CA4F}"/>
                  </a:ext>
                </a:extLst>
              </p:cNvPr>
              <p:cNvSpPr/>
              <p:nvPr/>
            </p:nvSpPr>
            <p:spPr>
              <a:xfrm>
                <a:off x="1179448" y="1758599"/>
                <a:ext cx="3380348" cy="819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1600" i="1" smtClean="0">
                              <a:latin typeface="Cambria Math" panose="02040503050406030204" pitchFamily="18" charset="0"/>
                            </a:rPr>
                          </m:ctrlPr>
                        </m:sSubPr>
                        <m:e>
                          <m:r>
                            <a:rPr lang="zh-CN" altLang="en-US" sz="1600" i="1">
                              <a:latin typeface="Cambria Math" panose="02040503050406030204" pitchFamily="18" charset="0"/>
                            </a:rPr>
                            <m:t>𝜙</m:t>
                          </m:r>
                        </m:e>
                        <m:sub>
                          <m:r>
                            <m:rPr>
                              <m:sty m:val="p"/>
                            </m:rPr>
                            <a:rPr lang="zh-CN" altLang="en-US" sz="1600" i="0">
                              <a:latin typeface="Cambria Math" panose="02040503050406030204" pitchFamily="18" charset="0"/>
                            </a:rPr>
                            <m:t>misfit</m:t>
                          </m:r>
                        </m:sub>
                      </m:sSub>
                      <m:d>
                        <m:dPr>
                          <m:ctrlPr>
                            <a:rPr lang="zh-CN" altLang="en-US" sz="1600" i="1">
                              <a:latin typeface="Cambria Math" panose="02040503050406030204" pitchFamily="18" charset="0"/>
                            </a:rPr>
                          </m:ctrlPr>
                        </m:dPr>
                        <m:e>
                          <m:r>
                            <a:rPr lang="zh-CN" altLang="en-US" sz="1600" b="1" i="1">
                              <a:latin typeface="Cambria Math" panose="02040503050406030204" pitchFamily="18" charset="0"/>
                            </a:rPr>
                            <m:t>𝝆</m:t>
                          </m:r>
                        </m:e>
                      </m:d>
                      <m:r>
                        <a:rPr lang="zh-CN" altLang="en-US" sz="1600" b="0" i="0">
                          <a:latin typeface="Cambria Math" panose="02040503050406030204" pitchFamily="18" charset="0"/>
                        </a:rPr>
                        <m:t>=</m:t>
                      </m:r>
                      <m:f>
                        <m:fPr>
                          <m:ctrlPr>
                            <a:rPr lang="en-US" altLang="zh-CN" sz="1600" b="0" i="1" smtClean="0">
                              <a:latin typeface="Cambria Math" panose="02040503050406030204" pitchFamily="18" charset="0"/>
                            </a:rPr>
                          </m:ctrlPr>
                        </m:fPr>
                        <m:num>
                          <m:r>
                            <a:rPr lang="en-US" altLang="zh-CN" sz="1600" b="0" i="0" smtClean="0">
                              <a:latin typeface="Cambria Math" panose="02040503050406030204" pitchFamily="18" charset="0"/>
                            </a:rPr>
                            <m:t>1</m:t>
                          </m:r>
                        </m:num>
                        <m:den>
                          <m:r>
                            <m:rPr>
                              <m:sty m:val="p"/>
                            </m:rPr>
                            <a:rPr lang="en-US" altLang="zh-CN" sz="1600" i="1">
                              <a:latin typeface="Cambria Math" panose="02040503050406030204" pitchFamily="18" charset="0"/>
                            </a:rPr>
                            <m:t>N</m:t>
                          </m:r>
                        </m:den>
                      </m:f>
                      <m:rad>
                        <m:radPr>
                          <m:degHide m:val="on"/>
                          <m:ctrlPr>
                            <a:rPr lang="en-US" altLang="zh-CN" sz="1600" b="0" i="1" smtClean="0">
                              <a:latin typeface="Cambria Math" panose="02040503050406030204" pitchFamily="18" charset="0"/>
                            </a:rPr>
                          </m:ctrlPr>
                        </m:radPr>
                        <m:deg/>
                        <m:e>
                          <m:nary>
                            <m:naryPr>
                              <m:chr m:val="∑"/>
                              <m:limLoc m:val="subSup"/>
                              <m:ctrlPr>
                                <a:rPr lang="en-US" altLang="zh-CN" sz="1600" b="0" i="1" smtClean="0">
                                  <a:latin typeface="Cambria Math" panose="02040503050406030204" pitchFamily="18" charset="0"/>
                                </a:rPr>
                              </m:ctrlPr>
                            </m:naryPr>
                            <m:sub>
                              <m:r>
                                <m:rPr>
                                  <m:brk m:alnAt="7"/>
                                </m:rPr>
                                <a:rPr lang="en-US" altLang="zh-CN" sz="1600" i="1">
                                  <a:latin typeface="Cambria Math" panose="02040503050406030204" pitchFamily="18" charset="0"/>
                                </a:rPr>
                                <m:t>𝑖</m:t>
                              </m:r>
                              <m:r>
                                <a:rPr lang="en-US" altLang="zh-CN" sz="1600" i="1">
                                  <a:latin typeface="Cambria Math" panose="02040503050406030204" pitchFamily="18" charset="0"/>
                                </a:rPr>
                                <m:t>=1</m:t>
                              </m:r>
                            </m:sub>
                            <m:sup>
                              <m:r>
                                <a:rPr lang="en-US" altLang="zh-CN" sz="1600" b="0" i="1" smtClean="0">
                                  <a:latin typeface="Cambria Math" panose="02040503050406030204" pitchFamily="18" charset="0"/>
                                </a:rPr>
                                <m:t>𝑁</m:t>
                              </m:r>
                            </m:sup>
                            <m:e>
                              <m:r>
                                <a:rPr lang="en-US" altLang="zh-CN" sz="1600" i="1">
                                  <a:latin typeface="Cambria Math" panose="02040503050406030204" pitchFamily="18" charset="0"/>
                                </a:rPr>
                                <m:t>(</m:t>
                              </m:r>
                              <m:f>
                                <m:fPr>
                                  <m:ctrlPr>
                                    <a:rPr lang="en-US" altLang="zh-CN" sz="1600" i="1">
                                      <a:latin typeface="Cambria Math" panose="02040503050406030204" pitchFamily="18" charset="0"/>
                                    </a:rPr>
                                  </m:ctrlPr>
                                </m:fPr>
                                <m:num>
                                  <m:sSubSup>
                                    <m:sSubSupPr>
                                      <m:ctrlPr>
                                        <a:rPr lang="en-US" altLang="zh-CN" sz="1600" i="1">
                                          <a:latin typeface="Cambria Math" panose="02040503050406030204" pitchFamily="18" charset="0"/>
                                        </a:rPr>
                                      </m:ctrlPr>
                                    </m:sSubSupPr>
                                    <m:e>
                                      <m:r>
                                        <a:rPr lang="en-US" altLang="zh-CN" sz="1600" b="0" i="1" smtClean="0">
                                          <a:latin typeface="Cambria Math" panose="02040503050406030204" pitchFamily="18" charset="0"/>
                                        </a:rPr>
                                        <m:t>𝐿</m:t>
                                      </m:r>
                                    </m:e>
                                    <m:sub>
                                      <m:r>
                                        <a:rPr lang="en-US" altLang="zh-CN" sz="1600" i="1">
                                          <a:latin typeface="Cambria Math" panose="02040503050406030204" pitchFamily="18" charset="0"/>
                                        </a:rPr>
                                        <m:t>𝑖</m:t>
                                      </m:r>
                                    </m:sub>
                                    <m:sup>
                                      <m:r>
                                        <m:rPr>
                                          <m:sty m:val="p"/>
                                        </m:rPr>
                                        <a:rPr lang="en-US" altLang="zh-CN" sz="1600" i="0">
                                          <a:latin typeface="Cambria Math" panose="02040503050406030204" pitchFamily="18" charset="0"/>
                                        </a:rPr>
                                        <m:t>obs</m:t>
                                      </m:r>
                                    </m:sup>
                                  </m:sSubSup>
                                  <m:r>
                                    <a:rPr lang="en-US" altLang="zh-CN" sz="1600" i="1">
                                      <a:latin typeface="Cambria Math" panose="02040503050406030204" pitchFamily="18" charset="0"/>
                                    </a:rPr>
                                    <m:t>−</m:t>
                                  </m:r>
                                  <m:sSubSup>
                                    <m:sSubSupPr>
                                      <m:ctrlPr>
                                        <a:rPr lang="en-US" altLang="zh-CN" sz="1600" i="1">
                                          <a:latin typeface="Cambria Math" panose="02040503050406030204" pitchFamily="18" charset="0"/>
                                        </a:rPr>
                                      </m:ctrlPr>
                                    </m:sSubSupPr>
                                    <m:e>
                                      <m:r>
                                        <a:rPr lang="en-US" altLang="zh-CN" sz="1600" b="0" i="1" smtClean="0">
                                          <a:latin typeface="Cambria Math" panose="02040503050406030204" pitchFamily="18" charset="0"/>
                                        </a:rPr>
                                        <m:t>𝐿</m:t>
                                      </m:r>
                                    </m:e>
                                    <m:sub>
                                      <m:r>
                                        <a:rPr lang="en-US" altLang="zh-CN" sz="1600" i="1">
                                          <a:latin typeface="Cambria Math" panose="02040503050406030204" pitchFamily="18" charset="0"/>
                                        </a:rPr>
                                        <m:t>𝑖</m:t>
                                      </m:r>
                                    </m:sub>
                                    <m:sup>
                                      <m:r>
                                        <m:rPr>
                                          <m:sty m:val="p"/>
                                        </m:rPr>
                                        <a:rPr lang="en-US" altLang="zh-CN" sz="1600" i="0">
                                          <a:latin typeface="Cambria Math" panose="02040503050406030204" pitchFamily="18" charset="0"/>
                                        </a:rPr>
                                        <m:t>pre</m:t>
                                      </m:r>
                                    </m:sup>
                                  </m:sSubSup>
                                </m:num>
                                <m:den>
                                  <m:r>
                                    <a:rPr lang="en-US" altLang="zh-CN" sz="1600" i="1">
                                      <a:latin typeface="Cambria Math" panose="02040503050406030204" pitchFamily="18" charset="0"/>
                                    </a:rPr>
                                    <m:t>𝛿</m:t>
                                  </m:r>
                                  <m:sSub>
                                    <m:sSubPr>
                                      <m:ctrlPr>
                                        <a:rPr lang="en-US" altLang="zh-CN" sz="1600" i="1">
                                          <a:latin typeface="Cambria Math" panose="02040503050406030204" pitchFamily="18" charset="0"/>
                                        </a:rPr>
                                      </m:ctrlPr>
                                    </m:sSubPr>
                                    <m:e>
                                      <m:r>
                                        <a:rPr lang="en-US" altLang="zh-CN" sz="1600" b="0" i="1" smtClean="0">
                                          <a:latin typeface="Cambria Math" panose="02040503050406030204" pitchFamily="18" charset="0"/>
                                        </a:rPr>
                                        <m:t>𝐿</m:t>
                                      </m:r>
                                    </m:e>
                                    <m:sub>
                                      <m:r>
                                        <a:rPr lang="en-US" altLang="zh-CN" sz="1600" i="1">
                                          <a:latin typeface="Cambria Math" panose="02040503050406030204" pitchFamily="18" charset="0"/>
                                        </a:rPr>
                                        <m:t>𝑖</m:t>
                                      </m:r>
                                    </m:sub>
                                  </m:sSub>
                                </m:den>
                              </m:f>
                              <m:r>
                                <a:rPr lang="en-US" altLang="zh-CN" sz="1600" i="1">
                                  <a:latin typeface="Cambria Math" panose="02040503050406030204" pitchFamily="18" charset="0"/>
                                </a:rPr>
                                <m:t>)</m:t>
                              </m:r>
                            </m:e>
                          </m:nary>
                        </m:e>
                      </m:rad>
                    </m:oMath>
                  </m:oMathPara>
                </a14:m>
                <a:endParaRPr lang="zh-CN" altLang="en-US" sz="1600" dirty="0">
                  <a:latin typeface="Tahoma" panose="020B0604030504040204" pitchFamily="34" charset="0"/>
                  <a:cs typeface="Tahoma" panose="020B0604030504040204" pitchFamily="34" charset="0"/>
                </a:endParaRPr>
              </a:p>
            </p:txBody>
          </p:sp>
        </mc:Choice>
        <mc:Fallback>
          <p:sp>
            <p:nvSpPr>
              <p:cNvPr id="90" name="矩形 89">
                <a:extLst>
                  <a:ext uri="{FF2B5EF4-FFF2-40B4-BE49-F238E27FC236}">
                    <a16:creationId xmlns:a16="http://schemas.microsoft.com/office/drawing/2014/main" id="{3BCADDD6-B021-488B-B505-FE4E9047CA4F}"/>
                  </a:ext>
                </a:extLst>
              </p:cNvPr>
              <p:cNvSpPr>
                <a:spLocks noRot="1" noChangeAspect="1" noMove="1" noResize="1" noEditPoints="1" noAdjustHandles="1" noChangeArrowheads="1" noChangeShapeType="1" noTextEdit="1"/>
              </p:cNvSpPr>
              <p:nvPr/>
            </p:nvSpPr>
            <p:spPr>
              <a:xfrm>
                <a:off x="1179448" y="1758599"/>
                <a:ext cx="3380348" cy="819840"/>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2" name="矩形 91">
                <a:extLst>
                  <a:ext uri="{FF2B5EF4-FFF2-40B4-BE49-F238E27FC236}">
                    <a16:creationId xmlns:a16="http://schemas.microsoft.com/office/drawing/2014/main" id="{0B523492-BDDD-4E88-A326-889F7D1124C4}"/>
                  </a:ext>
                </a:extLst>
              </p:cNvPr>
              <p:cNvSpPr/>
              <p:nvPr/>
            </p:nvSpPr>
            <p:spPr>
              <a:xfrm>
                <a:off x="7151917" y="1289179"/>
                <a:ext cx="4107214" cy="3940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𝜙</m:t>
                      </m:r>
                      <m:d>
                        <m:dPr>
                          <m:ctrlPr>
                            <a:rPr lang="zh-CN" altLang="en-US" i="1">
                              <a:latin typeface="Cambria Math" panose="02040503050406030204" pitchFamily="18" charset="0"/>
                            </a:rPr>
                          </m:ctrlPr>
                        </m:dPr>
                        <m:e>
                          <m:r>
                            <a:rPr lang="zh-CN" altLang="en-US" b="1" i="1">
                              <a:latin typeface="Cambria Math" panose="02040503050406030204" pitchFamily="18" charset="0"/>
                            </a:rPr>
                            <m:t>𝝆</m:t>
                          </m:r>
                        </m:e>
                      </m:d>
                      <m:r>
                        <a:rPr lang="zh-CN" altLang="en-US" b="0" i="0">
                          <a:latin typeface="Cambria Math" panose="02040503050406030204" pitchFamily="18" charset="0"/>
                        </a:rPr>
                        <m:t>=</m:t>
                      </m:r>
                      <m:sSub>
                        <m:sSubPr>
                          <m:ctrlPr>
                            <a:rPr lang="zh-CN" altLang="en-US" b="0" i="1">
                              <a:latin typeface="Cambria Math" panose="02040503050406030204" pitchFamily="18" charset="0"/>
                            </a:rPr>
                          </m:ctrlPr>
                        </m:sSubPr>
                        <m:e>
                          <m:r>
                            <a:rPr lang="zh-CN" altLang="en-US" b="0" i="1">
                              <a:latin typeface="Cambria Math" panose="02040503050406030204" pitchFamily="18" charset="0"/>
                            </a:rPr>
                            <m:t>𝜙</m:t>
                          </m:r>
                        </m:e>
                        <m:sub>
                          <m:r>
                            <m:rPr>
                              <m:sty m:val="p"/>
                            </m:rPr>
                            <a:rPr lang="zh-CN" altLang="en-US" b="0" i="0">
                              <a:latin typeface="Cambria Math" panose="02040503050406030204" pitchFamily="18" charset="0"/>
                            </a:rPr>
                            <m:t>misfit</m:t>
                          </m:r>
                        </m:sub>
                      </m:sSub>
                      <m:d>
                        <m:dPr>
                          <m:ctrlPr>
                            <a:rPr lang="zh-CN" altLang="en-US" b="0" i="1">
                              <a:latin typeface="Cambria Math" panose="02040503050406030204" pitchFamily="18" charset="0"/>
                            </a:rPr>
                          </m:ctrlPr>
                        </m:dPr>
                        <m:e>
                          <m:r>
                            <a:rPr lang="zh-CN" altLang="en-US" b="1" i="1">
                              <a:latin typeface="Cambria Math" panose="02040503050406030204" pitchFamily="18" charset="0"/>
                            </a:rPr>
                            <m:t>𝝆</m:t>
                          </m:r>
                        </m:e>
                      </m:d>
                      <m:r>
                        <a:rPr lang="zh-CN" altLang="en-US" b="0" i="0">
                          <a:latin typeface="Cambria Math" panose="02040503050406030204" pitchFamily="18" charset="0"/>
                        </a:rPr>
                        <m:t>+</m:t>
                      </m:r>
                      <m:r>
                        <a:rPr lang="en-US" altLang="zh-CN" b="0" i="1" smtClean="0">
                          <a:latin typeface="Cambria Math" panose="02040503050406030204" pitchFamily="18" charset="0"/>
                        </a:rPr>
                        <m:t>𝛽</m:t>
                      </m:r>
                      <m:sSub>
                        <m:sSubPr>
                          <m:ctrlPr>
                            <a:rPr lang="zh-CN" altLang="en-US" b="0" i="1">
                              <a:latin typeface="Cambria Math" panose="02040503050406030204" pitchFamily="18" charset="0"/>
                            </a:rPr>
                          </m:ctrlPr>
                        </m:sSubPr>
                        <m:e>
                          <m:r>
                            <a:rPr lang="zh-CN" altLang="en-US" b="0" i="1">
                              <a:latin typeface="Cambria Math" panose="02040503050406030204" pitchFamily="18" charset="0"/>
                            </a:rPr>
                            <m:t>𝜙</m:t>
                          </m:r>
                        </m:e>
                        <m:sub>
                          <m:r>
                            <m:rPr>
                              <m:sty m:val="p"/>
                            </m:rPr>
                            <a:rPr lang="en-US" altLang="zh-CN" b="0" i="0" smtClean="0">
                              <a:latin typeface="Cambria Math" panose="02040503050406030204" pitchFamily="18" charset="0"/>
                            </a:rPr>
                            <m:t>m</m:t>
                          </m:r>
                        </m:sub>
                      </m:sSub>
                      <m:d>
                        <m:dPr>
                          <m:ctrlPr>
                            <a:rPr lang="zh-CN" altLang="en-US" b="0" i="1">
                              <a:latin typeface="Cambria Math" panose="02040503050406030204" pitchFamily="18" charset="0"/>
                            </a:rPr>
                          </m:ctrlPr>
                        </m:dPr>
                        <m:e>
                          <m:r>
                            <a:rPr lang="zh-CN" altLang="en-US" b="1" i="1">
                              <a:latin typeface="Cambria Math" panose="02040503050406030204" pitchFamily="18" charset="0"/>
                            </a:rPr>
                            <m:t>𝝆</m:t>
                          </m:r>
                        </m:e>
                      </m:d>
                      <m:r>
                        <a:rPr lang="en-US" altLang="zh-CN" i="1">
                          <a:latin typeface="Cambria Math" panose="02040503050406030204" pitchFamily="18" charset="0"/>
                        </a:rPr>
                        <m:t>+</m:t>
                      </m:r>
                      <m:r>
                        <a:rPr lang="en-US" altLang="zh-CN" i="1">
                          <a:latin typeface="Cambria Math" panose="02040503050406030204" pitchFamily="18" charset="0"/>
                        </a:rPr>
                        <m:t>𝛾</m:t>
                      </m:r>
                      <m:sSub>
                        <m:sSubPr>
                          <m:ctrlPr>
                            <a:rPr lang="zh-CN" altLang="en-US" i="1">
                              <a:latin typeface="Cambria Math" panose="02040503050406030204" pitchFamily="18" charset="0"/>
                            </a:rPr>
                          </m:ctrlPr>
                        </m:sSubPr>
                        <m:e>
                          <m:r>
                            <a:rPr lang="zh-CN" altLang="en-US" i="1">
                              <a:latin typeface="Cambria Math" panose="02040503050406030204" pitchFamily="18" charset="0"/>
                            </a:rPr>
                            <m:t>𝜙</m:t>
                          </m:r>
                        </m:e>
                        <m:sub>
                          <m:r>
                            <m:rPr>
                              <m:sty m:val="p"/>
                            </m:rPr>
                            <a:rPr lang="en-US" altLang="zh-CN" i="1">
                              <a:latin typeface="Cambria Math" panose="02040503050406030204" pitchFamily="18" charset="0"/>
                            </a:rPr>
                            <m:t>p</m:t>
                          </m:r>
                        </m:sub>
                      </m:sSub>
                      <m:d>
                        <m:dPr>
                          <m:ctrlPr>
                            <a:rPr lang="en-US" altLang="zh-CN" i="1">
                              <a:latin typeface="Cambria Math" panose="02040503050406030204" pitchFamily="18" charset="0"/>
                            </a:rPr>
                          </m:ctrlPr>
                        </m:dPr>
                        <m:e>
                          <m:r>
                            <a:rPr lang="en-US" altLang="zh-CN" b="1" i="1">
                              <a:latin typeface="Cambria Math" panose="02040503050406030204" pitchFamily="18" charset="0"/>
                            </a:rPr>
                            <m:t>𝝆</m:t>
                          </m:r>
                        </m:e>
                      </m:d>
                    </m:oMath>
                  </m:oMathPara>
                </a14:m>
                <a:endParaRPr lang="zh-CN" altLang="en-US" dirty="0">
                  <a:latin typeface="Tahoma" panose="020B0604030504040204" pitchFamily="34" charset="0"/>
                  <a:cs typeface="Tahoma" panose="020B0604030504040204" pitchFamily="34" charset="0"/>
                </a:endParaRPr>
              </a:p>
            </p:txBody>
          </p:sp>
        </mc:Choice>
        <mc:Fallback>
          <p:sp>
            <p:nvSpPr>
              <p:cNvPr id="92" name="矩形 91">
                <a:extLst>
                  <a:ext uri="{FF2B5EF4-FFF2-40B4-BE49-F238E27FC236}">
                    <a16:creationId xmlns:a16="http://schemas.microsoft.com/office/drawing/2014/main" id="{0B523492-BDDD-4E88-A326-889F7D1124C4}"/>
                  </a:ext>
                </a:extLst>
              </p:cNvPr>
              <p:cNvSpPr>
                <a:spLocks noRot="1" noChangeAspect="1" noMove="1" noResize="1" noEditPoints="1" noAdjustHandles="1" noChangeArrowheads="1" noChangeShapeType="1" noTextEdit="1"/>
              </p:cNvSpPr>
              <p:nvPr/>
            </p:nvSpPr>
            <p:spPr>
              <a:xfrm>
                <a:off x="7151917" y="1289179"/>
                <a:ext cx="4107214" cy="394019"/>
              </a:xfrm>
              <a:prstGeom prst="rect">
                <a:avLst/>
              </a:prstGeom>
              <a:blipFill>
                <a:blip r:embed="rId4"/>
                <a:stretch>
                  <a:fillRect b="-7692"/>
                </a:stretch>
              </a:blipFill>
            </p:spPr>
            <p:txBody>
              <a:bodyPr/>
              <a:lstStyle/>
              <a:p>
                <a:r>
                  <a:rPr lang="zh-CN" altLang="en-US">
                    <a:noFill/>
                  </a:rPr>
                  <a:t> </a:t>
                </a:r>
              </a:p>
            </p:txBody>
          </p:sp>
        </mc:Fallback>
      </mc:AlternateContent>
      <p:sp>
        <p:nvSpPr>
          <p:cNvPr id="94" name="圆角矩形 34">
            <a:extLst>
              <a:ext uri="{FF2B5EF4-FFF2-40B4-BE49-F238E27FC236}">
                <a16:creationId xmlns:a16="http://schemas.microsoft.com/office/drawing/2014/main" id="{7E0BF131-56B0-4A78-8E2E-C441EC894F10}"/>
              </a:ext>
            </a:extLst>
          </p:cNvPr>
          <p:cNvSpPr/>
          <p:nvPr/>
        </p:nvSpPr>
        <p:spPr>
          <a:xfrm>
            <a:off x="815503" y="1556384"/>
            <a:ext cx="150222" cy="150222"/>
          </a:xfrm>
          <a:prstGeom prst="roundRect">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sp>
        <p:nvSpPr>
          <p:cNvPr id="96" name="圆角矩形 36">
            <a:extLst>
              <a:ext uri="{FF2B5EF4-FFF2-40B4-BE49-F238E27FC236}">
                <a16:creationId xmlns:a16="http://schemas.microsoft.com/office/drawing/2014/main" id="{E3BE53D3-49FD-4FE5-971B-517CD5016E4D}"/>
              </a:ext>
            </a:extLst>
          </p:cNvPr>
          <p:cNvSpPr/>
          <p:nvPr/>
        </p:nvSpPr>
        <p:spPr>
          <a:xfrm>
            <a:off x="820270" y="3168372"/>
            <a:ext cx="150222" cy="150222"/>
          </a:xfrm>
          <a:prstGeom prst="roundRect">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sp>
        <p:nvSpPr>
          <p:cNvPr id="98" name="圆角矩形 37">
            <a:extLst>
              <a:ext uri="{FF2B5EF4-FFF2-40B4-BE49-F238E27FC236}">
                <a16:creationId xmlns:a16="http://schemas.microsoft.com/office/drawing/2014/main" id="{6AE81816-8C08-47E0-A6AF-B4686E506307}"/>
              </a:ext>
            </a:extLst>
          </p:cNvPr>
          <p:cNvSpPr/>
          <p:nvPr/>
        </p:nvSpPr>
        <p:spPr>
          <a:xfrm>
            <a:off x="6907080" y="1289179"/>
            <a:ext cx="150222" cy="369332"/>
          </a:xfrm>
          <a:prstGeom prst="roundRect">
            <a:avLst/>
          </a:prstGeom>
          <a:solidFill>
            <a:schemeClr val="bg2">
              <a:lumMod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latin typeface="Tahoma" panose="020B0604030504040204" pitchFamily="34" charset="0"/>
              <a:cs typeface="Tahoma" panose="020B0604030504040204" pitchFamily="34" charset="0"/>
            </a:endParaRPr>
          </a:p>
        </p:txBody>
      </p:sp>
      <mc:AlternateContent xmlns:mc="http://schemas.openxmlformats.org/markup-compatibility/2006">
        <mc:Choice xmlns:a14="http://schemas.microsoft.com/office/drawing/2010/main" Requires="a14">
          <p:sp>
            <p:nvSpPr>
              <p:cNvPr id="100" name="矩形 99">
                <a:extLst>
                  <a:ext uri="{FF2B5EF4-FFF2-40B4-BE49-F238E27FC236}">
                    <a16:creationId xmlns:a16="http://schemas.microsoft.com/office/drawing/2014/main" id="{579E13A0-7996-4BE9-BDED-55D050472871}"/>
                  </a:ext>
                </a:extLst>
              </p:cNvPr>
              <p:cNvSpPr/>
              <p:nvPr/>
            </p:nvSpPr>
            <p:spPr>
              <a:xfrm>
                <a:off x="1083736" y="5004293"/>
                <a:ext cx="4348888" cy="394210"/>
              </a:xfrm>
              <a:prstGeom prst="rect">
                <a:avLst/>
              </a:prstGeom>
            </p:spPr>
            <p:txBody>
              <a:bodyPr wrap="square">
                <a:spAutoFit/>
              </a:bodyPr>
              <a:lstStyle/>
              <a:p>
                <a:r>
                  <a:rPr lang="en-US" altLang="zh-CN"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Constraint condition</a:t>
                </a:r>
                <a:r>
                  <a:rPr lang="en-US" altLang="zh-CN" b="1" dirty="0">
                    <a:solidFill>
                      <a:schemeClr val="tx1"/>
                    </a:solidFill>
                    <a:latin typeface="Tahoma" panose="020B0604030504040204" pitchFamily="34" charset="0"/>
                    <a:ea typeface="Tahoma" panose="020B0604030504040204" pitchFamily="34" charset="0"/>
                    <a:cs typeface="Tahoma" panose="020B0604030504040204" pitchFamily="34" charset="0"/>
                  </a:rPr>
                  <a:t>:</a:t>
                </a:r>
                <a14:m>
                  <m:oMath xmlns:m="http://schemas.openxmlformats.org/officeDocument/2006/math">
                    <m:r>
                      <a:rPr lang="en-US" altLang="zh-CN" b="1" i="0" smtClean="0">
                        <a:solidFill>
                          <a:schemeClr val="tx1"/>
                        </a:solidFill>
                        <a:latin typeface="Cambria Math" panose="02040503050406030204" pitchFamily="18" charset="0"/>
                      </a:rPr>
                      <m:t>  </m:t>
                    </m:r>
                    <m:sSub>
                      <m:sSubPr>
                        <m:ctrlPr>
                          <a:rPr lang="en-US" altLang="zh-CN" b="1" i="1" smtClean="0">
                            <a:solidFill>
                              <a:schemeClr val="tx1"/>
                            </a:solidFill>
                            <a:latin typeface="Cambria Math" panose="02040503050406030204" pitchFamily="18" charset="0"/>
                          </a:rPr>
                        </m:ctrlPr>
                      </m:sSubPr>
                      <m:e>
                        <m:r>
                          <a:rPr lang="en-US" altLang="zh-CN" b="1" i="1" smtClean="0">
                            <a:solidFill>
                              <a:schemeClr val="tx1"/>
                            </a:solidFill>
                            <a:latin typeface="Cambria Math" panose="02040503050406030204" pitchFamily="18" charset="0"/>
                          </a:rPr>
                          <m:t>𝝆</m:t>
                        </m:r>
                      </m:e>
                      <m:sub>
                        <m:r>
                          <a:rPr lang="en-US" altLang="zh-CN" b="1" i="0" smtClean="0">
                            <a:solidFill>
                              <a:schemeClr val="tx1"/>
                            </a:solidFill>
                            <a:latin typeface="Cambria Math" panose="02040503050406030204" pitchFamily="18" charset="0"/>
                          </a:rPr>
                          <m:t>𝐥𝐨𝐰</m:t>
                        </m:r>
                      </m:sub>
                    </m:sSub>
                    <m:r>
                      <a:rPr lang="en-US" altLang="zh-CN" b="1" i="1" smtClean="0">
                        <a:solidFill>
                          <a:schemeClr val="tx1"/>
                        </a:solidFill>
                        <a:latin typeface="Cambria Math" panose="02040503050406030204" pitchFamily="18" charset="0"/>
                      </a:rPr>
                      <m:t>&lt;</m:t>
                    </m:r>
                    <m:r>
                      <a:rPr lang="zh-CN" altLang="en-US" b="1" i="1">
                        <a:solidFill>
                          <a:schemeClr val="tx1"/>
                        </a:solidFill>
                        <a:latin typeface="Cambria Math" panose="02040503050406030204" pitchFamily="18" charset="0"/>
                      </a:rPr>
                      <m:t>𝝆</m:t>
                    </m:r>
                    <m:r>
                      <a:rPr lang="en-US" altLang="zh-CN" b="1" i="1" smtClean="0">
                        <a:solidFill>
                          <a:schemeClr val="tx1"/>
                        </a:solidFill>
                        <a:latin typeface="Cambria Math" panose="02040503050406030204" pitchFamily="18" charset="0"/>
                      </a:rPr>
                      <m:t>&lt;</m:t>
                    </m:r>
                    <m:sSub>
                      <m:sSubPr>
                        <m:ctrlPr>
                          <a:rPr lang="en-US" altLang="zh-CN" b="1" i="1">
                            <a:solidFill>
                              <a:schemeClr val="tx1"/>
                            </a:solidFill>
                            <a:latin typeface="Cambria Math" panose="02040503050406030204" pitchFamily="18" charset="0"/>
                          </a:rPr>
                        </m:ctrlPr>
                      </m:sSubPr>
                      <m:e>
                        <m:r>
                          <a:rPr lang="en-US" altLang="zh-CN" b="1" i="1">
                            <a:solidFill>
                              <a:schemeClr val="tx1"/>
                            </a:solidFill>
                            <a:latin typeface="Cambria Math" panose="02040503050406030204" pitchFamily="18" charset="0"/>
                          </a:rPr>
                          <m:t>𝝆</m:t>
                        </m:r>
                      </m:e>
                      <m:sub>
                        <m:r>
                          <a:rPr lang="en-US" altLang="zh-CN" b="1" i="0" smtClean="0">
                            <a:solidFill>
                              <a:schemeClr val="tx1"/>
                            </a:solidFill>
                            <a:latin typeface="Cambria Math" panose="02040503050406030204" pitchFamily="18" charset="0"/>
                          </a:rPr>
                          <m:t>𝐮𝐩</m:t>
                        </m:r>
                      </m:sub>
                    </m:sSub>
                  </m:oMath>
                </a14:m>
                <a:endParaRPr lang="en-US" altLang="zh-CN"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mc:Choice>
        <mc:Fallback>
          <p:sp>
            <p:nvSpPr>
              <p:cNvPr id="100" name="矩形 99">
                <a:extLst>
                  <a:ext uri="{FF2B5EF4-FFF2-40B4-BE49-F238E27FC236}">
                    <a16:creationId xmlns:a16="http://schemas.microsoft.com/office/drawing/2014/main" id="{579E13A0-7996-4BE9-BDED-55D050472871}"/>
                  </a:ext>
                </a:extLst>
              </p:cNvPr>
              <p:cNvSpPr>
                <a:spLocks noRot="1" noChangeAspect="1" noMove="1" noResize="1" noEditPoints="1" noAdjustHandles="1" noChangeArrowheads="1" noChangeShapeType="1" noTextEdit="1"/>
              </p:cNvSpPr>
              <p:nvPr/>
            </p:nvSpPr>
            <p:spPr>
              <a:xfrm>
                <a:off x="1083736" y="5004293"/>
                <a:ext cx="4348888" cy="394210"/>
              </a:xfrm>
              <a:prstGeom prst="rect">
                <a:avLst/>
              </a:prstGeom>
              <a:blipFill>
                <a:blip r:embed="rId5"/>
                <a:stretch>
                  <a:fillRect l="-1262" t="-10769" b="-15385"/>
                </a:stretch>
              </a:blipFill>
            </p:spPr>
            <p:txBody>
              <a:bodyPr/>
              <a:lstStyle/>
              <a:p>
                <a:r>
                  <a:rPr lang="zh-CN" altLang="en-US">
                    <a:noFill/>
                  </a:rPr>
                  <a:t> </a:t>
                </a:r>
              </a:p>
            </p:txBody>
          </p:sp>
        </mc:Fallback>
      </mc:AlternateContent>
      <p:sp>
        <p:nvSpPr>
          <p:cNvPr id="102" name="矩形 101">
            <a:extLst>
              <a:ext uri="{FF2B5EF4-FFF2-40B4-BE49-F238E27FC236}">
                <a16:creationId xmlns:a16="http://schemas.microsoft.com/office/drawing/2014/main" id="{5537FFE9-7145-42A6-B0FB-CD848712F6F9}"/>
              </a:ext>
            </a:extLst>
          </p:cNvPr>
          <p:cNvSpPr/>
          <p:nvPr/>
        </p:nvSpPr>
        <p:spPr>
          <a:xfrm>
            <a:off x="1148762" y="5325814"/>
            <a:ext cx="3225129" cy="376834"/>
          </a:xfrm>
          <a:prstGeom prst="rect">
            <a:avLst/>
          </a:prstGeom>
        </p:spPr>
        <p:txBody>
          <a:bodyPr wrap="square">
            <a:spAutoFit/>
          </a:bodyPr>
          <a:lstStyle/>
          <a:p>
            <a:pPr>
              <a:lnSpc>
                <a:spcPct val="150000"/>
              </a:lnSpc>
            </a:pPr>
            <a:r>
              <a:rPr lang="en-US" altLang="zh-CN" sz="1400" dirty="0">
                <a:latin typeface="Tahoma" panose="020B0604030504040204" pitchFamily="34" charset="0"/>
                <a:ea typeface="Tahoma" panose="020B0604030504040204" pitchFamily="34" charset="0"/>
                <a:cs typeface="Tahoma" panose="020B0604030504040204" pitchFamily="34" charset="0"/>
              </a:rPr>
              <a:t>Penalty </a:t>
            </a:r>
            <a:r>
              <a:rPr lang="en-US" altLang="zh-CN" sz="1400" i="0" dirty="0">
                <a:latin typeface="Tahoma" panose="020B0604030504040204" pitchFamily="34" charset="0"/>
                <a:ea typeface="Tahoma" panose="020B0604030504040204" pitchFamily="34" charset="0"/>
                <a:cs typeface="Tahoma" panose="020B0604030504040204" pitchFamily="34" charset="0"/>
              </a:rPr>
              <a:t>function:</a:t>
            </a:r>
          </a:p>
        </p:txBody>
      </p:sp>
      <p:grpSp>
        <p:nvGrpSpPr>
          <p:cNvPr id="103" name="组合 102">
            <a:extLst>
              <a:ext uri="{FF2B5EF4-FFF2-40B4-BE49-F238E27FC236}">
                <a16:creationId xmlns:a16="http://schemas.microsoft.com/office/drawing/2014/main" id="{696ECBC6-D639-4CA3-A51B-A4CA00A29CCE}"/>
              </a:ext>
            </a:extLst>
          </p:cNvPr>
          <p:cNvGrpSpPr/>
          <p:nvPr/>
        </p:nvGrpSpPr>
        <p:grpSpPr>
          <a:xfrm>
            <a:off x="7151917" y="3885165"/>
            <a:ext cx="3786181" cy="1490947"/>
            <a:chOff x="7271970" y="3130077"/>
            <a:chExt cx="2478379" cy="1016768"/>
          </a:xfrm>
        </p:grpSpPr>
        <mc:AlternateContent xmlns:mc="http://schemas.openxmlformats.org/markup-compatibility/2006">
          <mc:Choice xmlns:a14="http://schemas.microsoft.com/office/drawing/2010/main" Requires="a14">
            <p:sp>
              <p:nvSpPr>
                <p:cNvPr id="104" name="矩形 103">
                  <a:extLst>
                    <a:ext uri="{FF2B5EF4-FFF2-40B4-BE49-F238E27FC236}">
                      <a16:creationId xmlns:a16="http://schemas.microsoft.com/office/drawing/2014/main" id="{ED33327E-1132-4E32-B68C-6ED31A061A07}"/>
                    </a:ext>
                  </a:extLst>
                </p:cNvPr>
                <p:cNvSpPr/>
                <p:nvPr/>
              </p:nvSpPr>
              <p:spPr>
                <a:xfrm>
                  <a:off x="7360920" y="3147524"/>
                  <a:ext cx="2389429" cy="593338"/>
                </a:xfrm>
                <a:prstGeom prst="rect">
                  <a:avLst/>
                </a:prstGeom>
              </p:spPr>
              <p:txBody>
                <a:bodyPr wrap="square">
                  <a:spAutoFit/>
                </a:bodyPr>
                <a:lstStyle/>
                <a:p>
                  <a:pPr algn="ctr">
                    <a:lnSpc>
                      <a:spcPct val="150000"/>
                    </a:lnSpc>
                  </a:pPr>
                  <a:r>
                    <a:rPr lang="en-US" altLang="zh-CN" dirty="0">
                      <a:solidFill>
                        <a:schemeClr val="tx2"/>
                      </a:solidFill>
                      <a:latin typeface="Tahoma" panose="020B0604030504040204" pitchFamily="34" charset="0"/>
                      <a:ea typeface="Tahoma" panose="020B0604030504040204" pitchFamily="34" charset="0"/>
                      <a:cs typeface="Tahoma" panose="020B0604030504040204" pitchFamily="34" charset="0"/>
                    </a:rPr>
                    <a:t>Minimize </a:t>
                  </a:r>
                  <a14:m>
                    <m:oMath xmlns:m="http://schemas.openxmlformats.org/officeDocument/2006/math">
                      <m:r>
                        <a:rPr lang="zh-CN" altLang="en-US" i="1">
                          <a:solidFill>
                            <a:schemeClr val="tx2"/>
                          </a:solidFill>
                          <a:latin typeface="Cambria Math" panose="02040503050406030204" pitchFamily="18" charset="0"/>
                        </a:rPr>
                        <m:t>𝜙</m:t>
                      </m:r>
                      <m:d>
                        <m:dPr>
                          <m:ctrlPr>
                            <a:rPr lang="zh-CN" altLang="en-US" i="1">
                              <a:solidFill>
                                <a:schemeClr val="tx2"/>
                              </a:solidFill>
                              <a:latin typeface="Cambria Math" panose="02040503050406030204" pitchFamily="18" charset="0"/>
                            </a:rPr>
                          </m:ctrlPr>
                        </m:dPr>
                        <m:e>
                          <m:r>
                            <a:rPr lang="zh-CN" altLang="en-US" b="1" i="1">
                              <a:solidFill>
                                <a:schemeClr val="tx2"/>
                              </a:solidFill>
                              <a:latin typeface="Cambria Math" panose="02040503050406030204" pitchFamily="18" charset="0"/>
                            </a:rPr>
                            <m:t>𝝆</m:t>
                          </m:r>
                        </m:e>
                      </m:d>
                    </m:oMath>
                  </a14:m>
                  <a:endParaRPr lang="en-US" altLang="zh-CN" dirty="0">
                    <a:solidFill>
                      <a:schemeClr val="tx2"/>
                    </a:solidFill>
                    <a:latin typeface="Tahoma" panose="020B0604030504040204" pitchFamily="34" charset="0"/>
                    <a:ea typeface="Tahoma" panose="020B0604030504040204" pitchFamily="34" charset="0"/>
                    <a:cs typeface="Tahoma" panose="020B0604030504040204" pitchFamily="34" charset="0"/>
                  </a:endParaRPr>
                </a:p>
                <a:p>
                  <a:pPr algn="ctr">
                    <a:lnSpc>
                      <a:spcPct val="150000"/>
                    </a:lnSpc>
                  </a:pPr>
                  <a:r>
                    <a:rPr lang="en-US" altLang="zh-CN" dirty="0">
                      <a:solidFill>
                        <a:schemeClr val="tx2"/>
                      </a:solidFill>
                      <a:latin typeface="Tahoma" panose="020B0604030504040204" pitchFamily="34" charset="0"/>
                      <a:ea typeface="Tahoma" panose="020B0604030504040204" pitchFamily="34" charset="0"/>
                      <a:cs typeface="Tahoma" panose="020B0604030504040204" pitchFamily="34" charset="0"/>
                    </a:rPr>
                    <a:t>Choose </a:t>
                  </a:r>
                  <a14:m>
                    <m:oMath xmlns:m="http://schemas.openxmlformats.org/officeDocument/2006/math">
                      <m:r>
                        <a:rPr lang="en-US" altLang="zh-CN" i="1">
                          <a:solidFill>
                            <a:schemeClr val="tx2"/>
                          </a:solidFill>
                          <a:latin typeface="Cambria Math" panose="02040503050406030204" pitchFamily="18" charset="0"/>
                          <a:ea typeface="宋体" panose="02010600030101010101" pitchFamily="2" charset="-122"/>
                          <a:cs typeface="Times New Roman" panose="02020603050405020304" pitchFamily="18" charset="0"/>
                        </a:rPr>
                        <m:t>𝛽</m:t>
                      </m:r>
                    </m:oMath>
                  </a14:m>
                  <a:r>
                    <a:rPr lang="en-US" altLang="zh-CN" dirty="0">
                      <a:solidFill>
                        <a:schemeClr val="tx2"/>
                      </a:solidFill>
                      <a:latin typeface="Tahoma" panose="020B0604030504040204" pitchFamily="34" charset="0"/>
                      <a:ea typeface="Tahoma" panose="020B0604030504040204" pitchFamily="34" charset="0"/>
                      <a:cs typeface="Tahoma" panose="020B0604030504040204" pitchFamily="34" charset="0"/>
                    </a:rPr>
                    <a:t> so that </a:t>
                  </a:r>
                  <a14:m>
                    <m:oMath xmlns:m="http://schemas.openxmlformats.org/officeDocument/2006/math">
                      <m:sSub>
                        <m:sSubPr>
                          <m:ctrlPr>
                            <a:rPr lang="zh-CN" altLang="en-US" i="1">
                              <a:solidFill>
                                <a:schemeClr val="tx2"/>
                              </a:solidFill>
                              <a:latin typeface="Cambria Math" panose="02040503050406030204" pitchFamily="18" charset="0"/>
                            </a:rPr>
                          </m:ctrlPr>
                        </m:sSubPr>
                        <m:e>
                          <m:r>
                            <a:rPr lang="zh-CN" altLang="en-US" i="1">
                              <a:solidFill>
                                <a:schemeClr val="tx2"/>
                              </a:solidFill>
                              <a:latin typeface="Cambria Math" panose="02040503050406030204" pitchFamily="18" charset="0"/>
                            </a:rPr>
                            <m:t>𝜙</m:t>
                          </m:r>
                        </m:e>
                        <m:sub>
                          <m:r>
                            <m:rPr>
                              <m:sty m:val="p"/>
                            </m:rPr>
                            <a:rPr lang="zh-CN" altLang="en-US">
                              <a:solidFill>
                                <a:schemeClr val="tx2"/>
                              </a:solidFill>
                              <a:latin typeface="Cambria Math" panose="02040503050406030204" pitchFamily="18" charset="0"/>
                            </a:rPr>
                            <m:t>misfit</m:t>
                          </m:r>
                        </m:sub>
                      </m:sSub>
                      <m:r>
                        <a:rPr lang="en-US" altLang="zh-CN" i="1">
                          <a:solidFill>
                            <a:schemeClr val="tx2"/>
                          </a:solidFill>
                          <a:latin typeface="Cambria Math" panose="02040503050406030204" pitchFamily="18" charset="0"/>
                        </a:rPr>
                        <m:t> ~1</m:t>
                      </m:r>
                    </m:oMath>
                  </a14:m>
                  <a:endParaRPr lang="zh-CN" altLang="en-US" dirty="0">
                    <a:solidFill>
                      <a:schemeClr val="tx2"/>
                    </a:solidFill>
                    <a:latin typeface="Tahoma" panose="020B0604030504040204" pitchFamily="34" charset="0"/>
                    <a:ea typeface="宋体" panose="02010600030101010101" pitchFamily="2" charset="-122"/>
                    <a:cs typeface="Tahoma" panose="020B0604030504040204" pitchFamily="34" charset="0"/>
                  </a:endParaRPr>
                </a:p>
              </p:txBody>
            </p:sp>
          </mc:Choice>
          <mc:Fallback>
            <p:sp>
              <p:nvSpPr>
                <p:cNvPr id="104" name="矩形 103">
                  <a:extLst>
                    <a:ext uri="{FF2B5EF4-FFF2-40B4-BE49-F238E27FC236}">
                      <a16:creationId xmlns:a16="http://schemas.microsoft.com/office/drawing/2014/main" id="{ED33327E-1132-4E32-B68C-6ED31A061A07}"/>
                    </a:ext>
                  </a:extLst>
                </p:cNvPr>
                <p:cNvSpPr>
                  <a:spLocks noRot="1" noChangeAspect="1" noMove="1" noResize="1" noEditPoints="1" noAdjustHandles="1" noChangeArrowheads="1" noChangeShapeType="1" noTextEdit="1"/>
                </p:cNvSpPr>
                <p:nvPr/>
              </p:nvSpPr>
              <p:spPr>
                <a:xfrm>
                  <a:off x="7360920" y="3147524"/>
                  <a:ext cx="2389429" cy="593338"/>
                </a:xfrm>
                <a:prstGeom prst="rect">
                  <a:avLst/>
                </a:prstGeom>
                <a:blipFill>
                  <a:blip r:embed="rId6"/>
                  <a:stretch>
                    <a:fillRect b="-10563"/>
                  </a:stretch>
                </a:blipFill>
              </p:spPr>
              <p:txBody>
                <a:bodyPr/>
                <a:lstStyle/>
                <a:p>
                  <a:r>
                    <a:rPr lang="zh-CN" altLang="en-US">
                      <a:noFill/>
                    </a:rPr>
                    <a:t> </a:t>
                  </a:r>
                </a:p>
              </p:txBody>
            </p:sp>
          </mc:Fallback>
        </mc:AlternateContent>
        <p:sp>
          <p:nvSpPr>
            <p:cNvPr id="105" name="矩形 104">
              <a:extLst>
                <a:ext uri="{FF2B5EF4-FFF2-40B4-BE49-F238E27FC236}">
                  <a16:creationId xmlns:a16="http://schemas.microsoft.com/office/drawing/2014/main" id="{0C445DC0-AFE6-41F1-AF58-0026B6FAE0D6}"/>
                </a:ext>
              </a:extLst>
            </p:cNvPr>
            <p:cNvSpPr/>
            <p:nvPr/>
          </p:nvSpPr>
          <p:spPr>
            <a:xfrm flipV="1">
              <a:off x="7271970" y="3130077"/>
              <a:ext cx="2478379" cy="1016768"/>
            </a:xfrm>
            <a:prstGeom prst="rect">
              <a:avLst/>
            </a:prstGeom>
            <a:noFill/>
            <a:ln w="2857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zh-CN" altLang="en-US" sz="1600">
                <a:latin typeface="Tahoma" panose="020B0604030504040204" pitchFamily="34" charset="0"/>
                <a:cs typeface="Tahoma" panose="020B0604030504040204" pitchFamily="34" charset="0"/>
              </a:endParaRPr>
            </a:p>
          </p:txBody>
        </p:sp>
      </p:grpSp>
      <p:sp>
        <p:nvSpPr>
          <p:cNvPr id="106" name="圆角矩形 57">
            <a:extLst>
              <a:ext uri="{FF2B5EF4-FFF2-40B4-BE49-F238E27FC236}">
                <a16:creationId xmlns:a16="http://schemas.microsoft.com/office/drawing/2014/main" id="{3E7E3465-05DB-49F6-9840-7183FA6913B2}"/>
              </a:ext>
            </a:extLst>
          </p:cNvPr>
          <p:cNvSpPr/>
          <p:nvPr/>
        </p:nvSpPr>
        <p:spPr>
          <a:xfrm>
            <a:off x="810904" y="5113248"/>
            <a:ext cx="150222" cy="150222"/>
          </a:xfrm>
          <a:prstGeom prst="roundRect">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grpSp>
        <p:nvGrpSpPr>
          <p:cNvPr id="107" name="组合 106">
            <a:extLst>
              <a:ext uri="{FF2B5EF4-FFF2-40B4-BE49-F238E27FC236}">
                <a16:creationId xmlns:a16="http://schemas.microsoft.com/office/drawing/2014/main" id="{8D6F985C-783E-473F-884C-75D582FBCFFF}"/>
              </a:ext>
            </a:extLst>
          </p:cNvPr>
          <p:cNvGrpSpPr/>
          <p:nvPr/>
        </p:nvGrpSpPr>
        <p:grpSpPr>
          <a:xfrm>
            <a:off x="7053489" y="2006933"/>
            <a:ext cx="2319481" cy="682811"/>
            <a:chOff x="10171894" y="1635287"/>
            <a:chExt cx="2319481" cy="682811"/>
          </a:xfrm>
        </p:grpSpPr>
        <mc:AlternateContent xmlns:mc="http://schemas.openxmlformats.org/markup-compatibility/2006">
          <mc:Choice xmlns:a14="http://schemas.microsoft.com/office/drawing/2010/main" Requires="a14">
            <p:sp>
              <p:nvSpPr>
                <p:cNvPr id="108" name="矩形 107">
                  <a:extLst>
                    <a:ext uri="{FF2B5EF4-FFF2-40B4-BE49-F238E27FC236}">
                      <a16:creationId xmlns:a16="http://schemas.microsoft.com/office/drawing/2014/main" id="{2572DD55-C4FE-4570-8159-CF00B90C9B86}"/>
                    </a:ext>
                  </a:extLst>
                </p:cNvPr>
                <p:cNvSpPr/>
                <p:nvPr/>
              </p:nvSpPr>
              <p:spPr>
                <a:xfrm>
                  <a:off x="10171894" y="1635287"/>
                  <a:ext cx="2264018" cy="369332"/>
                </a:xfrm>
                <a:prstGeom prst="rect">
                  <a:avLst/>
                </a:prstGeom>
              </p:spPr>
              <p:txBody>
                <a:bodyPr wrap="none">
                  <a:spAutoFit/>
                </a:bodyPr>
                <a:lstStyle/>
                <a:p>
                  <a14:m>
                    <m:oMath xmlns:m="http://schemas.openxmlformats.org/officeDocument/2006/math">
                      <m:r>
                        <a:rPr lang="en-US" altLang="zh-CN" b="0" i="1" smtClean="0">
                          <a:latin typeface="Cambria Math" panose="02040503050406030204" pitchFamily="18" charset="0"/>
                          <a:ea typeface="宋体" panose="02010600030101010101" pitchFamily="2" charset="-122"/>
                        </a:rPr>
                        <m:t>𝛽</m:t>
                      </m:r>
                    </m:oMath>
                  </a14:m>
                  <a:r>
                    <a:rPr lang="en-US" altLang="zh-CN" dirty="0">
                      <a:latin typeface="Tahoma" panose="020B0604030504040204" pitchFamily="34" charset="0"/>
                      <a:ea typeface="Tahoma" panose="020B0604030504040204" pitchFamily="34" charset="0"/>
                      <a:cs typeface="Tahoma" panose="020B0604030504040204" pitchFamily="34" charset="0"/>
                    </a:rPr>
                    <a:t>: regularized factor</a:t>
                  </a:r>
                  <a:endParaRPr lang="zh-CN" altLang="en-US" dirty="0">
                    <a:latin typeface="Tahoma" panose="020B0604030504040204" pitchFamily="34" charset="0"/>
                    <a:ea typeface="宋体" panose="02010600030101010101" pitchFamily="2" charset="-122"/>
                    <a:cs typeface="Tahoma" panose="020B0604030504040204" pitchFamily="34" charset="0"/>
                  </a:endParaRPr>
                </a:p>
              </p:txBody>
            </p:sp>
          </mc:Choice>
          <mc:Fallback>
            <p:sp>
              <p:nvSpPr>
                <p:cNvPr id="108" name="矩形 107">
                  <a:extLst>
                    <a:ext uri="{FF2B5EF4-FFF2-40B4-BE49-F238E27FC236}">
                      <a16:creationId xmlns:a16="http://schemas.microsoft.com/office/drawing/2014/main" id="{2572DD55-C4FE-4570-8159-CF00B90C9B86}"/>
                    </a:ext>
                  </a:extLst>
                </p:cNvPr>
                <p:cNvSpPr>
                  <a:spLocks noRot="1" noChangeAspect="1" noMove="1" noResize="1" noEditPoints="1" noAdjustHandles="1" noChangeArrowheads="1" noChangeShapeType="1" noTextEdit="1"/>
                </p:cNvSpPr>
                <p:nvPr/>
              </p:nvSpPr>
              <p:spPr>
                <a:xfrm>
                  <a:off x="10171894" y="1635287"/>
                  <a:ext cx="2264018" cy="369332"/>
                </a:xfrm>
                <a:prstGeom prst="rect">
                  <a:avLst/>
                </a:prstGeom>
                <a:blipFill>
                  <a:blip r:embed="rId7"/>
                  <a:stretch>
                    <a:fillRect l="-809" t="-8197" r="-2426" b="-245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9" name="矩形 108">
                  <a:extLst>
                    <a:ext uri="{FF2B5EF4-FFF2-40B4-BE49-F238E27FC236}">
                      <a16:creationId xmlns:a16="http://schemas.microsoft.com/office/drawing/2014/main" id="{35C14F88-70FB-40B3-941C-FE61595805BE}"/>
                    </a:ext>
                  </a:extLst>
                </p:cNvPr>
                <p:cNvSpPr/>
                <p:nvPr/>
              </p:nvSpPr>
              <p:spPr>
                <a:xfrm>
                  <a:off x="10171894" y="1948766"/>
                  <a:ext cx="2319481" cy="369332"/>
                </a:xfrm>
                <a:prstGeom prst="rect">
                  <a:avLst/>
                </a:prstGeom>
              </p:spPr>
              <p:txBody>
                <a:bodyPr wrap="none">
                  <a:spAutoFit/>
                </a:bodyPr>
                <a:lstStyle/>
                <a:p>
                  <a14:m>
                    <m:oMath xmlns:m="http://schemas.openxmlformats.org/officeDocument/2006/math">
                      <m:r>
                        <a:rPr lang="en-US" altLang="zh-CN" b="0" i="1" smtClean="0">
                          <a:latin typeface="Cambria Math" panose="02040503050406030204" pitchFamily="18" charset="0"/>
                          <a:ea typeface="宋体" panose="02010600030101010101" pitchFamily="2" charset="-122"/>
                        </a:rPr>
                        <m:t>𝛾</m:t>
                      </m:r>
                    </m:oMath>
                  </a14:m>
                  <a:r>
                    <a:rPr lang="en-US" altLang="zh-CN" dirty="0">
                      <a:latin typeface="Tahoma" panose="020B0604030504040204" pitchFamily="34" charset="0"/>
                      <a:ea typeface="Tahoma" panose="020B0604030504040204" pitchFamily="34" charset="0"/>
                      <a:cs typeface="Tahoma" panose="020B0604030504040204" pitchFamily="34" charset="0"/>
                    </a:rPr>
                    <a:t>:</a:t>
                  </a:r>
                  <a:r>
                    <a:rPr lang="zh-CN" altLang="en-US" dirty="0">
                      <a:latin typeface="Tahoma" panose="020B0604030504040204" pitchFamily="34" charset="0"/>
                      <a:ea typeface="宋体" panose="02010600030101010101" pitchFamily="2" charset="-122"/>
                      <a:cs typeface="Tahoma" panose="020B0604030504040204" pitchFamily="34" charset="0"/>
                    </a:rPr>
                    <a:t> </a:t>
                  </a:r>
                  <a:r>
                    <a:rPr lang="en-US" altLang="zh-CN" dirty="0">
                      <a:latin typeface="Tahoma" panose="020B0604030504040204" pitchFamily="34" charset="0"/>
                      <a:ea typeface="Tahoma" panose="020B0604030504040204" pitchFamily="34" charset="0"/>
                      <a:cs typeface="Tahoma" panose="020B0604030504040204" pitchFamily="34" charset="0"/>
                    </a:rPr>
                    <a:t>penalty coefficient</a:t>
                  </a:r>
                  <a:endParaRPr lang="zh-CN" altLang="en-US" dirty="0">
                    <a:latin typeface="Tahoma" panose="020B0604030504040204" pitchFamily="34" charset="0"/>
                    <a:ea typeface="宋体" panose="02010600030101010101" pitchFamily="2" charset="-122"/>
                    <a:cs typeface="Tahoma" panose="020B0604030504040204" pitchFamily="34" charset="0"/>
                  </a:endParaRPr>
                </a:p>
              </p:txBody>
            </p:sp>
          </mc:Choice>
          <mc:Fallback>
            <p:sp>
              <p:nvSpPr>
                <p:cNvPr id="109" name="矩形 108">
                  <a:extLst>
                    <a:ext uri="{FF2B5EF4-FFF2-40B4-BE49-F238E27FC236}">
                      <a16:creationId xmlns:a16="http://schemas.microsoft.com/office/drawing/2014/main" id="{35C14F88-70FB-40B3-941C-FE61595805BE}"/>
                    </a:ext>
                  </a:extLst>
                </p:cNvPr>
                <p:cNvSpPr>
                  <a:spLocks noRot="1" noChangeAspect="1" noMove="1" noResize="1" noEditPoints="1" noAdjustHandles="1" noChangeArrowheads="1" noChangeShapeType="1" noTextEdit="1"/>
                </p:cNvSpPr>
                <p:nvPr/>
              </p:nvSpPr>
              <p:spPr>
                <a:xfrm>
                  <a:off x="10171894" y="1948766"/>
                  <a:ext cx="2319481" cy="369332"/>
                </a:xfrm>
                <a:prstGeom prst="rect">
                  <a:avLst/>
                </a:prstGeom>
                <a:blipFill>
                  <a:blip r:embed="rId8"/>
                  <a:stretch>
                    <a:fillRect t="-10000" r="-2100" b="-26667"/>
                  </a:stretch>
                </a:blipFill>
              </p:spPr>
              <p:txBody>
                <a:bodyPr/>
                <a:lstStyle/>
                <a:p>
                  <a:r>
                    <a:rPr lang="zh-CN" altLang="en-US">
                      <a:noFill/>
                    </a:rPr>
                    <a:t> </a:t>
                  </a:r>
                </a:p>
              </p:txBody>
            </p:sp>
          </mc:Fallback>
        </mc:AlternateContent>
      </p:grpSp>
      <mc:AlternateContent xmlns:mc="http://schemas.openxmlformats.org/markup-compatibility/2006">
        <mc:Choice xmlns:a14="http://schemas.microsoft.com/office/drawing/2010/main" Requires="a14">
          <p:sp>
            <p:nvSpPr>
              <p:cNvPr id="111" name="矩形 110">
                <a:extLst>
                  <a:ext uri="{FF2B5EF4-FFF2-40B4-BE49-F238E27FC236}">
                    <a16:creationId xmlns:a16="http://schemas.microsoft.com/office/drawing/2014/main" id="{BD937A66-2910-4329-95C5-C811DFA6E05A}"/>
                  </a:ext>
                </a:extLst>
              </p:cNvPr>
              <p:cNvSpPr/>
              <p:nvPr/>
            </p:nvSpPr>
            <p:spPr>
              <a:xfrm>
                <a:off x="1179960" y="2601492"/>
                <a:ext cx="1207895" cy="338554"/>
              </a:xfrm>
              <a:prstGeom prst="rect">
                <a:avLst/>
              </a:prstGeom>
            </p:spPr>
            <p:txBody>
              <a:bodyPr wrap="none">
                <a:spAutoFit/>
              </a:bodyPr>
              <a:lstStyle/>
              <a:p>
                <a14:m>
                  <m:oMath xmlns:m="http://schemas.openxmlformats.org/officeDocument/2006/math">
                    <m:sSub>
                      <m:sSubPr>
                        <m:ctrlPr>
                          <a:rPr lang="zh-CN" altLang="en-US" sz="1600" i="1" smtClean="0">
                            <a:solidFill>
                              <a:schemeClr val="accent5">
                                <a:lumMod val="75000"/>
                              </a:schemeClr>
                            </a:solidFill>
                            <a:latin typeface="Cambria Math" panose="02040503050406030204" pitchFamily="18" charset="0"/>
                          </a:rPr>
                        </m:ctrlPr>
                      </m:sSubPr>
                      <m:e>
                        <m:r>
                          <a:rPr lang="zh-CN" altLang="en-US" sz="1600" i="1">
                            <a:solidFill>
                              <a:schemeClr val="accent5">
                                <a:lumMod val="75000"/>
                              </a:schemeClr>
                            </a:solidFill>
                            <a:latin typeface="Cambria Math" panose="02040503050406030204" pitchFamily="18" charset="0"/>
                          </a:rPr>
                          <m:t>𝜙</m:t>
                        </m:r>
                      </m:e>
                      <m:sub>
                        <m:r>
                          <m:rPr>
                            <m:sty m:val="p"/>
                          </m:rPr>
                          <a:rPr lang="zh-CN" altLang="en-US" sz="1600">
                            <a:solidFill>
                              <a:schemeClr val="accent5">
                                <a:lumMod val="75000"/>
                              </a:schemeClr>
                            </a:solidFill>
                            <a:latin typeface="Cambria Math" panose="02040503050406030204" pitchFamily="18" charset="0"/>
                          </a:rPr>
                          <m:t>misfit</m:t>
                        </m:r>
                      </m:sub>
                    </m:sSub>
                  </m:oMath>
                </a14:m>
                <a:r>
                  <a:rPr lang="en-US" altLang="zh-CN" sz="1600"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 ~ 1 </a:t>
                </a:r>
                <a:endParaRPr lang="zh-CN" altLang="en-US" sz="1600" dirty="0">
                  <a:solidFill>
                    <a:schemeClr val="accent5">
                      <a:lumMod val="75000"/>
                    </a:schemeClr>
                  </a:solidFill>
                  <a:latin typeface="Tahoma" panose="020B0604030504040204" pitchFamily="34" charset="0"/>
                  <a:cs typeface="Tahoma" panose="020B0604030504040204" pitchFamily="34" charset="0"/>
                </a:endParaRPr>
              </a:p>
            </p:txBody>
          </p:sp>
        </mc:Choice>
        <mc:Fallback>
          <p:sp>
            <p:nvSpPr>
              <p:cNvPr id="111" name="矩形 110">
                <a:extLst>
                  <a:ext uri="{FF2B5EF4-FFF2-40B4-BE49-F238E27FC236}">
                    <a16:creationId xmlns:a16="http://schemas.microsoft.com/office/drawing/2014/main" id="{BD937A66-2910-4329-95C5-C811DFA6E05A}"/>
                  </a:ext>
                </a:extLst>
              </p:cNvPr>
              <p:cNvSpPr>
                <a:spLocks noRot="1" noChangeAspect="1" noMove="1" noResize="1" noEditPoints="1" noAdjustHandles="1" noChangeArrowheads="1" noChangeShapeType="1" noTextEdit="1"/>
              </p:cNvSpPr>
              <p:nvPr/>
            </p:nvSpPr>
            <p:spPr>
              <a:xfrm>
                <a:off x="1179960" y="2601492"/>
                <a:ext cx="1207895" cy="338554"/>
              </a:xfrm>
              <a:prstGeom prst="rect">
                <a:avLst/>
              </a:prstGeom>
              <a:blipFill>
                <a:blip r:embed="rId9"/>
                <a:stretch>
                  <a:fillRect l="-505" t="-5455" r="-2020" b="-23636"/>
                </a:stretch>
              </a:blipFill>
            </p:spPr>
            <p:txBody>
              <a:bodyPr/>
              <a:lstStyle/>
              <a:p>
                <a:r>
                  <a:rPr lang="zh-CN" altLang="en-US">
                    <a:noFill/>
                  </a:rPr>
                  <a:t> </a:t>
                </a:r>
              </a:p>
            </p:txBody>
          </p:sp>
        </mc:Fallback>
      </mc:AlternateContent>
      <p:pic>
        <p:nvPicPr>
          <p:cNvPr id="112" name="图片 111">
            <a:extLst>
              <a:ext uri="{FF2B5EF4-FFF2-40B4-BE49-F238E27FC236}">
                <a16:creationId xmlns:a16="http://schemas.microsoft.com/office/drawing/2014/main" id="{0B7D325E-66EE-4B19-BCB4-892DFDE8C3CB}"/>
              </a:ext>
            </a:extLst>
          </p:cNvPr>
          <p:cNvPicPr>
            <a:picLocks noChangeAspect="1"/>
          </p:cNvPicPr>
          <p:nvPr/>
        </p:nvPicPr>
        <p:blipFill>
          <a:blip r:embed="rId10">
            <a:lum bright="-20000" contrast="40000"/>
          </a:blip>
          <a:stretch>
            <a:fillRect/>
          </a:stretch>
        </p:blipFill>
        <p:spPr>
          <a:xfrm>
            <a:off x="1179448" y="5670135"/>
            <a:ext cx="3784682" cy="540586"/>
          </a:xfrm>
          <a:prstGeom prst="rect">
            <a:avLst/>
          </a:prstGeom>
        </p:spPr>
      </p:pic>
      <p:pic>
        <p:nvPicPr>
          <p:cNvPr id="114" name="图片 113">
            <a:extLst>
              <a:ext uri="{FF2B5EF4-FFF2-40B4-BE49-F238E27FC236}">
                <a16:creationId xmlns:a16="http://schemas.microsoft.com/office/drawing/2014/main" id="{0608692F-5AED-43E7-8F3F-9A52BD22C520}"/>
              </a:ext>
            </a:extLst>
          </p:cNvPr>
          <p:cNvPicPr>
            <a:picLocks noChangeAspect="1"/>
          </p:cNvPicPr>
          <p:nvPr/>
        </p:nvPicPr>
        <p:blipFill>
          <a:blip r:embed="rId11"/>
          <a:stretch>
            <a:fillRect/>
          </a:stretch>
        </p:blipFill>
        <p:spPr>
          <a:xfrm>
            <a:off x="1078294" y="3421084"/>
            <a:ext cx="4454193" cy="412668"/>
          </a:xfrm>
          <a:prstGeom prst="rect">
            <a:avLst/>
          </a:prstGeom>
        </p:spPr>
      </p:pic>
      <mc:AlternateContent xmlns:mc="http://schemas.openxmlformats.org/markup-compatibility/2006">
        <mc:Choice xmlns:a14="http://schemas.microsoft.com/office/drawing/2010/main" Requires="a14">
          <p:sp>
            <p:nvSpPr>
              <p:cNvPr id="116" name="矩形 115">
                <a:extLst>
                  <a:ext uri="{FF2B5EF4-FFF2-40B4-BE49-F238E27FC236}">
                    <a16:creationId xmlns:a16="http://schemas.microsoft.com/office/drawing/2014/main" id="{9ED8B5B5-658D-4936-ABBE-A8DC73A98256}"/>
                  </a:ext>
                </a:extLst>
              </p:cNvPr>
              <p:cNvSpPr/>
              <p:nvPr/>
            </p:nvSpPr>
            <p:spPr>
              <a:xfrm>
                <a:off x="1148762" y="3802656"/>
                <a:ext cx="5004480" cy="800604"/>
              </a:xfrm>
              <a:prstGeom prst="rect">
                <a:avLst/>
              </a:prstGeom>
            </p:spPr>
            <p:txBody>
              <a:bodyPr wrap="square">
                <a:spAutoFit/>
              </a:bodyPr>
              <a:lstStyle/>
              <a:p>
                <a:pPr algn="just"/>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where </a:t>
                </a:r>
                <a14:m>
                  <m:oMath xmlns:m="http://schemas.openxmlformats.org/officeDocument/2006/math">
                    <m:sSub>
                      <m:sSubPr>
                        <m:ctrlPr>
                          <a:rPr lang="en-US" altLang="zh-CN" sz="1100" b="0" i="1" dirty="0" smtClean="0">
                            <a:solidFill>
                              <a:srgbClr val="211D1E"/>
                            </a:solidFill>
                            <a:latin typeface="Cambria Math" panose="02040503050406030204" pitchFamily="18" charset="0"/>
                            <a:cs typeface="Times New Roman" panose="02020603050405020304" pitchFamily="18" charset="0"/>
                          </a:rPr>
                        </m:ctrlPr>
                      </m:sSubPr>
                      <m:e>
                        <m:r>
                          <a:rPr lang="en-US" altLang="zh-CN" sz="1100" i="1" dirty="0" smtClean="0">
                            <a:solidFill>
                              <a:srgbClr val="211D1E"/>
                            </a:solidFill>
                            <a:latin typeface="Cambria Math" panose="02040503050406030204" pitchFamily="18" charset="0"/>
                            <a:cs typeface="Times New Roman" panose="02020603050405020304" pitchFamily="18" charset="0"/>
                          </a:rPr>
                          <m:t>𝜌</m:t>
                        </m:r>
                      </m:e>
                      <m:sub>
                        <m:r>
                          <a:rPr lang="en-US" altLang="zh-CN" sz="1100" b="0" i="1" dirty="0" smtClean="0">
                            <a:solidFill>
                              <a:srgbClr val="211D1E"/>
                            </a:solidFill>
                            <a:latin typeface="Cambria Math" panose="02040503050406030204" pitchFamily="18" charset="0"/>
                            <a:cs typeface="Times New Roman" panose="02020603050405020304" pitchFamily="18" charset="0"/>
                          </a:rPr>
                          <m:t>0</m:t>
                        </m:r>
                      </m:sub>
                    </m:sSub>
                  </m:oMath>
                </a14:m>
                <a:r>
                  <a:rPr lang="en-US" altLang="zh-CN" sz="1100" b="1" dirty="0">
                    <a:solidFill>
                      <a:srgbClr val="211D1E"/>
                    </a:solidFill>
                    <a:latin typeface="Tahoma" panose="020B0604030504040204" pitchFamily="34" charset="0"/>
                    <a:ea typeface="Tahoma" panose="020B0604030504040204" pitchFamily="34" charset="0"/>
                    <a:cs typeface="Tahoma" panose="020B0604030504040204" pitchFamily="34" charset="0"/>
                  </a:rPr>
                  <a:t> </a:t>
                </a:r>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is a reference model; </a:t>
                </a:r>
                <a14:m>
                  <m:oMath xmlns:m="http://schemas.openxmlformats.org/officeDocument/2006/math">
                    <m:r>
                      <a:rPr lang="en-US" altLang="zh-CN" sz="1100" i="1" dirty="0" smtClean="0">
                        <a:solidFill>
                          <a:srgbClr val="211D1E"/>
                        </a:solidFill>
                        <a:latin typeface="Cambria Math" panose="02040503050406030204" pitchFamily="18" charset="0"/>
                        <a:cs typeface="Times New Roman" panose="02020603050405020304" pitchFamily="18" charset="0"/>
                      </a:rPr>
                      <m:t>𝐼</m:t>
                    </m:r>
                  </m:oMath>
                </a14:m>
                <a:r>
                  <a:rPr lang="en-US" altLang="zh-CN" sz="1100" i="1" dirty="0">
                    <a:solidFill>
                      <a:srgbClr val="211D1E"/>
                    </a:solidFill>
                    <a:latin typeface="Tahoma" panose="020B0604030504040204" pitchFamily="34" charset="0"/>
                    <a:ea typeface="Tahoma" panose="020B0604030504040204" pitchFamily="34" charset="0"/>
                    <a:cs typeface="Tahoma" panose="020B0604030504040204" pitchFamily="34" charset="0"/>
                  </a:rPr>
                  <a:t> </a:t>
                </a:r>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is an identity matrix; </a:t>
                </a:r>
                <a14:m>
                  <m:oMath xmlns:m="http://schemas.openxmlformats.org/officeDocument/2006/math">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𝛼</m:t>
                        </m:r>
                      </m:e>
                      <m:sub>
                        <m:r>
                          <m:rPr>
                            <m:sty m:val="p"/>
                          </m:rPr>
                          <a:rPr lang="en-US" altLang="zh-CN" sz="1100" b="0" i="0" smtClean="0">
                            <a:latin typeface="Cambria Math" panose="02040503050406030204" pitchFamily="18" charset="0"/>
                          </a:rPr>
                          <m:t>s</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t>
                </a:r>
                <a14:m>
                  <m:oMath xmlns:m="http://schemas.openxmlformats.org/officeDocument/2006/math">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𝛼</m:t>
                        </m:r>
                      </m:e>
                      <m:sub>
                        <m:r>
                          <m:rPr>
                            <m:sty m:val="p"/>
                          </m:rPr>
                          <a:rPr lang="en-US" altLang="zh-CN" sz="1100">
                            <a:latin typeface="Cambria Math" panose="02040503050406030204" pitchFamily="18" charset="0"/>
                          </a:rPr>
                          <m:t>x</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t>
                </a:r>
                <a14:m>
                  <m:oMath xmlns:m="http://schemas.openxmlformats.org/officeDocument/2006/math">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𝛼</m:t>
                        </m:r>
                      </m:e>
                      <m:sub>
                        <m:r>
                          <m:rPr>
                            <m:sty m:val="p"/>
                          </m:rPr>
                          <a:rPr lang="en-US" altLang="zh-CN" sz="1100" b="0" i="0" smtClean="0">
                            <a:latin typeface="Cambria Math" panose="02040503050406030204" pitchFamily="18" charset="0"/>
                          </a:rPr>
                          <m:t>y</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t>
                </a:r>
                <a14:m>
                  <m:oMath xmlns:m="http://schemas.openxmlformats.org/officeDocument/2006/math">
                    <m:sSub>
                      <m:sSubPr>
                        <m:ctrlPr>
                          <a:rPr lang="zh-CN" altLang="zh-CN" sz="1100" i="1">
                            <a:latin typeface="Cambria Math" panose="02040503050406030204" pitchFamily="18" charset="0"/>
                          </a:rPr>
                        </m:ctrlPr>
                      </m:sSubPr>
                      <m:e>
                        <m:r>
                          <a:rPr lang="en-US" altLang="zh-CN" sz="1100" i="1">
                            <a:latin typeface="Cambria Math" panose="02040503050406030204" pitchFamily="18" charset="0"/>
                          </a:rPr>
                          <m:t>𝛼</m:t>
                        </m:r>
                      </m:e>
                      <m:sub>
                        <m:r>
                          <m:rPr>
                            <m:sty m:val="p"/>
                          </m:rPr>
                          <a:rPr lang="en-US" altLang="zh-CN" sz="1100" b="0" i="0" smtClean="0">
                            <a:latin typeface="Cambria Math" panose="02040503050406030204" pitchFamily="18" charset="0"/>
                          </a:rPr>
                          <m:t>z</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are coefficients that affect the relative importance of different components and </a:t>
                </a:r>
                <a14:m>
                  <m:oMath xmlns:m="http://schemas.openxmlformats.org/officeDocument/2006/math">
                    <m:sSub>
                      <m:sSubPr>
                        <m:ctrlPr>
                          <a:rPr lang="en-US" altLang="zh-CN" sz="1100" b="0" i="1" dirty="0" smtClean="0">
                            <a:solidFill>
                              <a:srgbClr val="211D1E"/>
                            </a:solidFill>
                            <a:latin typeface="Cambria Math" panose="02040503050406030204" pitchFamily="18" charset="0"/>
                            <a:cs typeface="Times New Roman" panose="02020603050405020304" pitchFamily="18" charset="0"/>
                          </a:rPr>
                        </m:ctrlPr>
                      </m:sSubPr>
                      <m:e>
                        <m:r>
                          <a:rPr lang="en-US" altLang="zh-CN" sz="1100" i="1" dirty="0" smtClean="0">
                            <a:solidFill>
                              <a:srgbClr val="211D1E"/>
                            </a:solidFill>
                            <a:latin typeface="Cambria Math" panose="02040503050406030204" pitchFamily="18" charset="0"/>
                            <a:cs typeface="Times New Roman" panose="02020603050405020304" pitchFamily="18" charset="0"/>
                          </a:rPr>
                          <m:t>𝑊</m:t>
                        </m:r>
                      </m:e>
                      <m:sub>
                        <m:r>
                          <m:rPr>
                            <m:sty m:val="p"/>
                          </m:rPr>
                          <a:rPr lang="en-US" altLang="zh-CN" sz="1100" b="0" i="0" dirty="0" smtClean="0">
                            <a:solidFill>
                              <a:srgbClr val="211D1E"/>
                            </a:solidFill>
                            <a:latin typeface="Cambria Math" panose="02040503050406030204" pitchFamily="18" charset="0"/>
                            <a:cs typeface="Times New Roman" panose="02020603050405020304" pitchFamily="18" charset="0"/>
                          </a:rPr>
                          <m:t>x</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 </a:t>
                </a:r>
                <a14:m>
                  <m:oMath xmlns:m="http://schemas.openxmlformats.org/officeDocument/2006/math">
                    <m:sSub>
                      <m:sSubPr>
                        <m:ctrlPr>
                          <a:rPr lang="en-US" altLang="zh-CN" sz="1100" b="0" i="1" dirty="0" smtClean="0">
                            <a:solidFill>
                              <a:srgbClr val="211D1E"/>
                            </a:solidFill>
                            <a:latin typeface="Cambria Math" panose="02040503050406030204" pitchFamily="18" charset="0"/>
                            <a:cs typeface="Times New Roman" panose="02020603050405020304" pitchFamily="18" charset="0"/>
                          </a:rPr>
                        </m:ctrlPr>
                      </m:sSubPr>
                      <m:e>
                        <m:r>
                          <a:rPr lang="en-US" altLang="zh-CN" sz="1100" i="1" dirty="0" smtClean="0">
                            <a:solidFill>
                              <a:srgbClr val="211D1E"/>
                            </a:solidFill>
                            <a:latin typeface="Cambria Math" panose="02040503050406030204" pitchFamily="18" charset="0"/>
                            <a:cs typeface="Times New Roman" panose="02020603050405020304" pitchFamily="18" charset="0"/>
                          </a:rPr>
                          <m:t>𝑊</m:t>
                        </m:r>
                      </m:e>
                      <m:sub>
                        <m:r>
                          <m:rPr>
                            <m:sty m:val="p"/>
                          </m:rPr>
                          <a:rPr lang="en-US" altLang="zh-CN" sz="1100" b="0" i="0" dirty="0" smtClean="0">
                            <a:solidFill>
                              <a:srgbClr val="211D1E"/>
                            </a:solidFill>
                            <a:latin typeface="Cambria Math" panose="02040503050406030204" pitchFamily="18" charset="0"/>
                            <a:cs typeface="Times New Roman" panose="02020603050405020304" pitchFamily="18" charset="0"/>
                          </a:rPr>
                          <m:t>y</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 </a:t>
                </a:r>
                <a14:m>
                  <m:oMath xmlns:m="http://schemas.openxmlformats.org/officeDocument/2006/math">
                    <m:sSub>
                      <m:sSubPr>
                        <m:ctrlPr>
                          <a:rPr lang="en-US" altLang="zh-CN" sz="1100" i="1" dirty="0">
                            <a:solidFill>
                              <a:srgbClr val="211D1E"/>
                            </a:solidFill>
                            <a:latin typeface="Cambria Math" panose="02040503050406030204" pitchFamily="18" charset="0"/>
                            <a:cs typeface="Times New Roman" panose="02020603050405020304" pitchFamily="18" charset="0"/>
                          </a:rPr>
                        </m:ctrlPr>
                      </m:sSubPr>
                      <m:e>
                        <m:r>
                          <a:rPr lang="en-US" altLang="zh-CN" sz="1100" i="1" dirty="0">
                            <a:solidFill>
                              <a:srgbClr val="211D1E"/>
                            </a:solidFill>
                            <a:latin typeface="Cambria Math" panose="02040503050406030204" pitchFamily="18" charset="0"/>
                            <a:cs typeface="Times New Roman" panose="02020603050405020304" pitchFamily="18" charset="0"/>
                          </a:rPr>
                          <m:t>𝑊</m:t>
                        </m:r>
                      </m:e>
                      <m:sub>
                        <m:r>
                          <m:rPr>
                            <m:sty m:val="p"/>
                          </m:rPr>
                          <a:rPr lang="en-US" altLang="zh-CN" sz="1100" b="0" i="0" dirty="0" smtClean="0">
                            <a:solidFill>
                              <a:srgbClr val="211D1E"/>
                            </a:solidFill>
                            <a:latin typeface="Cambria Math" panose="02040503050406030204" pitchFamily="18" charset="0"/>
                            <a:cs typeface="Times New Roman" panose="02020603050405020304" pitchFamily="18" charset="0"/>
                          </a:rPr>
                          <m:t>z</m:t>
                        </m:r>
                      </m:sub>
                    </m:sSub>
                  </m:oMath>
                </a14:m>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are operators that calculate the continuity of density in the </a:t>
                </a:r>
                <a:r>
                  <a:rPr lang="en-US" altLang="zh-CN" sz="1100" i="1" dirty="0">
                    <a:solidFill>
                      <a:srgbClr val="211D1E"/>
                    </a:solidFill>
                    <a:latin typeface="Tahoma" panose="020B0604030504040204" pitchFamily="34" charset="0"/>
                    <a:ea typeface="Tahoma" panose="020B0604030504040204" pitchFamily="34" charset="0"/>
                    <a:cs typeface="Tahoma" panose="020B0604030504040204" pitchFamily="34" charset="0"/>
                  </a:rPr>
                  <a:t>x- </a:t>
                </a:r>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t>
                </a:r>
                <a:r>
                  <a:rPr lang="en-US" altLang="zh-CN" sz="1100" i="1" dirty="0">
                    <a:solidFill>
                      <a:srgbClr val="211D1E"/>
                    </a:solidFill>
                    <a:latin typeface="Tahoma" panose="020B0604030504040204" pitchFamily="34" charset="0"/>
                    <a:ea typeface="Tahoma" panose="020B0604030504040204" pitchFamily="34" charset="0"/>
                    <a:cs typeface="Tahoma" panose="020B0604030504040204" pitchFamily="34" charset="0"/>
                  </a:rPr>
                  <a:t>y </a:t>
                </a:r>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 and </a:t>
                </a:r>
                <a:r>
                  <a:rPr lang="en-US" altLang="zh-CN" sz="1100" i="1" dirty="0">
                    <a:solidFill>
                      <a:srgbClr val="211D1E"/>
                    </a:solidFill>
                    <a:latin typeface="Tahoma" panose="020B0604030504040204" pitchFamily="34" charset="0"/>
                    <a:ea typeface="Tahoma" panose="020B0604030504040204" pitchFamily="34" charset="0"/>
                    <a:cs typeface="Tahoma" panose="020B0604030504040204" pitchFamily="34" charset="0"/>
                  </a:rPr>
                  <a:t>z </a:t>
                </a:r>
                <a:r>
                  <a:rPr lang="en-US" altLang="zh-CN" sz="1100" dirty="0">
                    <a:solidFill>
                      <a:srgbClr val="211D1E"/>
                    </a:solidFill>
                    <a:latin typeface="Tahoma" panose="020B0604030504040204" pitchFamily="34" charset="0"/>
                    <a:ea typeface="Tahoma" panose="020B0604030504040204" pitchFamily="34" charset="0"/>
                    <a:cs typeface="Tahoma" panose="020B0604030504040204" pitchFamily="34" charset="0"/>
                  </a:rPr>
                  <a:t>-directions. </a:t>
                </a:r>
                <a:endParaRPr lang="zh-CN" altLang="en-US" sz="1100" dirty="0">
                  <a:latin typeface="Tahoma" panose="020B0604030504040204" pitchFamily="34" charset="0"/>
                  <a:cs typeface="Tahoma" panose="020B0604030504040204" pitchFamily="34" charset="0"/>
                </a:endParaRPr>
              </a:p>
            </p:txBody>
          </p:sp>
        </mc:Choice>
        <mc:Fallback>
          <p:sp>
            <p:nvSpPr>
              <p:cNvPr id="116" name="矩形 115">
                <a:extLst>
                  <a:ext uri="{FF2B5EF4-FFF2-40B4-BE49-F238E27FC236}">
                    <a16:creationId xmlns:a16="http://schemas.microsoft.com/office/drawing/2014/main" id="{9ED8B5B5-658D-4936-ABBE-A8DC73A98256}"/>
                  </a:ext>
                </a:extLst>
              </p:cNvPr>
              <p:cNvSpPr>
                <a:spLocks noRot="1" noChangeAspect="1" noMove="1" noResize="1" noEditPoints="1" noAdjustHandles="1" noChangeArrowheads="1" noChangeShapeType="1" noTextEdit="1"/>
              </p:cNvSpPr>
              <p:nvPr/>
            </p:nvSpPr>
            <p:spPr>
              <a:xfrm>
                <a:off x="1148762" y="3802656"/>
                <a:ext cx="5004480" cy="800604"/>
              </a:xfrm>
              <a:prstGeom prst="rect">
                <a:avLst/>
              </a:prstGeom>
              <a:blipFill>
                <a:blip r:embed="rId12"/>
                <a:stretch>
                  <a:fillRect t="-763" b="-45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8" name="矩形 117">
                <a:extLst>
                  <a:ext uri="{FF2B5EF4-FFF2-40B4-BE49-F238E27FC236}">
                    <a16:creationId xmlns:a16="http://schemas.microsoft.com/office/drawing/2014/main" id="{00A2C382-0537-4C8B-8771-EE0F4E3F6BB4}"/>
                  </a:ext>
                </a:extLst>
              </p:cNvPr>
              <p:cNvSpPr/>
              <p:nvPr/>
            </p:nvSpPr>
            <p:spPr>
              <a:xfrm>
                <a:off x="1148762" y="4453183"/>
                <a:ext cx="917752" cy="338554"/>
              </a:xfrm>
              <a:prstGeom prst="rect">
                <a:avLst/>
              </a:prstGeom>
            </p:spPr>
            <p:txBody>
              <a:bodyPr wrap="none">
                <a:spAutoFit/>
              </a:bodyPr>
              <a:lstStyle/>
              <a:p>
                <a14:m>
                  <m:oMath xmlns:m="http://schemas.openxmlformats.org/officeDocument/2006/math">
                    <m:sSub>
                      <m:sSubPr>
                        <m:ctrlPr>
                          <a:rPr lang="zh-CN" altLang="en-US" sz="1600" i="1" smtClean="0">
                            <a:solidFill>
                              <a:schemeClr val="accent5">
                                <a:lumMod val="75000"/>
                              </a:schemeClr>
                            </a:solidFill>
                            <a:latin typeface="Cambria Math" panose="02040503050406030204" pitchFamily="18" charset="0"/>
                          </a:rPr>
                        </m:ctrlPr>
                      </m:sSubPr>
                      <m:e>
                        <m:r>
                          <a:rPr lang="zh-CN" altLang="en-US" sz="1600" i="1">
                            <a:solidFill>
                              <a:schemeClr val="accent5">
                                <a:lumMod val="75000"/>
                              </a:schemeClr>
                            </a:solidFill>
                            <a:latin typeface="Cambria Math" panose="02040503050406030204" pitchFamily="18" charset="0"/>
                          </a:rPr>
                          <m:t>𝜙</m:t>
                        </m:r>
                      </m:e>
                      <m:sub>
                        <m:r>
                          <m:rPr>
                            <m:sty m:val="p"/>
                          </m:rPr>
                          <a:rPr lang="en-US" altLang="zh-CN" sz="1600" b="0" i="0" smtClean="0">
                            <a:solidFill>
                              <a:schemeClr val="accent5">
                                <a:lumMod val="75000"/>
                              </a:schemeClr>
                            </a:solidFill>
                            <a:latin typeface="Cambria Math" panose="02040503050406030204" pitchFamily="18" charset="0"/>
                          </a:rPr>
                          <m:t>m</m:t>
                        </m:r>
                      </m:sub>
                    </m:sSub>
                  </m:oMath>
                </a14:m>
                <a:r>
                  <a:rPr lang="zh-CN" altLang="en-US" sz="1600" dirty="0">
                    <a:solidFill>
                      <a:schemeClr val="accent5">
                        <a:lumMod val="75000"/>
                      </a:schemeClr>
                    </a:solidFill>
                    <a:latin typeface="Tahoma" panose="020B0604030504040204" pitchFamily="34" charset="0"/>
                    <a:cs typeface="Tahoma" panose="020B0604030504040204" pitchFamily="34" charset="0"/>
                  </a:rPr>
                  <a:t> </a:t>
                </a:r>
                <a:r>
                  <a:rPr lang="en-US" altLang="zh-CN" sz="1600"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 0 </a:t>
                </a:r>
                <a:endParaRPr lang="zh-CN" altLang="en-US" sz="1600" dirty="0">
                  <a:solidFill>
                    <a:schemeClr val="accent5">
                      <a:lumMod val="75000"/>
                    </a:schemeClr>
                  </a:solidFill>
                  <a:latin typeface="Tahoma" panose="020B0604030504040204" pitchFamily="34" charset="0"/>
                  <a:cs typeface="Tahoma" panose="020B0604030504040204" pitchFamily="34" charset="0"/>
                </a:endParaRPr>
              </a:p>
            </p:txBody>
          </p:sp>
        </mc:Choice>
        <mc:Fallback>
          <p:sp>
            <p:nvSpPr>
              <p:cNvPr id="118" name="矩形 117">
                <a:extLst>
                  <a:ext uri="{FF2B5EF4-FFF2-40B4-BE49-F238E27FC236}">
                    <a16:creationId xmlns:a16="http://schemas.microsoft.com/office/drawing/2014/main" id="{00A2C382-0537-4C8B-8771-EE0F4E3F6BB4}"/>
                  </a:ext>
                </a:extLst>
              </p:cNvPr>
              <p:cNvSpPr>
                <a:spLocks noRot="1" noChangeAspect="1" noMove="1" noResize="1" noEditPoints="1" noAdjustHandles="1" noChangeArrowheads="1" noChangeShapeType="1" noTextEdit="1"/>
              </p:cNvSpPr>
              <p:nvPr/>
            </p:nvSpPr>
            <p:spPr>
              <a:xfrm>
                <a:off x="1148762" y="4453183"/>
                <a:ext cx="917752" cy="338554"/>
              </a:xfrm>
              <a:prstGeom prst="rect">
                <a:avLst/>
              </a:prstGeom>
              <a:blipFill>
                <a:blip r:embed="rId13"/>
                <a:stretch>
                  <a:fillRect t="-5455" r="-2649" b="-23636"/>
                </a:stretch>
              </a:blipFill>
            </p:spPr>
            <p:txBody>
              <a:bodyPr/>
              <a:lstStyle/>
              <a:p>
                <a:r>
                  <a:rPr lang="zh-CN" altLang="en-US">
                    <a:noFill/>
                  </a:rPr>
                  <a:t> </a:t>
                </a:r>
              </a:p>
            </p:txBody>
          </p:sp>
        </mc:Fallback>
      </mc:AlternateContent>
      <p:cxnSp>
        <p:nvCxnSpPr>
          <p:cNvPr id="120" name="直接连接符 119">
            <a:extLst>
              <a:ext uri="{FF2B5EF4-FFF2-40B4-BE49-F238E27FC236}">
                <a16:creationId xmlns:a16="http://schemas.microsoft.com/office/drawing/2014/main" id="{189864AB-4438-4552-BCBC-2EB05C317DA3}"/>
              </a:ext>
            </a:extLst>
          </p:cNvPr>
          <p:cNvCxnSpPr/>
          <p:nvPr/>
        </p:nvCxnSpPr>
        <p:spPr>
          <a:xfrm>
            <a:off x="6451450" y="1194758"/>
            <a:ext cx="0" cy="4899999"/>
          </a:xfrm>
          <a:prstGeom prst="line">
            <a:avLst/>
          </a:prstGeom>
          <a:ln w="12700">
            <a:solidFill>
              <a:schemeClr val="accent5">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1" name="矩形 120">
            <a:extLst>
              <a:ext uri="{FF2B5EF4-FFF2-40B4-BE49-F238E27FC236}">
                <a16:creationId xmlns:a16="http://schemas.microsoft.com/office/drawing/2014/main" id="{DFD177BC-D9E6-465C-AB13-F8FDDCA744A8}"/>
              </a:ext>
            </a:extLst>
          </p:cNvPr>
          <p:cNvSpPr/>
          <p:nvPr/>
        </p:nvSpPr>
        <p:spPr>
          <a:xfrm>
            <a:off x="1179448" y="1460663"/>
            <a:ext cx="1788284" cy="369332"/>
          </a:xfrm>
          <a:prstGeom prst="rect">
            <a:avLst/>
          </a:prstGeom>
        </p:spPr>
        <p:txBody>
          <a:bodyPr wrap="square">
            <a:spAutoFit/>
          </a:bodyPr>
          <a:lstStyle/>
          <a:p>
            <a:r>
              <a:rPr lang="en-US" altLang="zh-CN"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“fits the data”</a:t>
            </a:r>
            <a:endParaRPr lang="zh-CN" altLang="en-US" b="1" dirty="0">
              <a:solidFill>
                <a:schemeClr val="accent5">
                  <a:lumMod val="75000"/>
                </a:schemeClr>
              </a:solidFill>
              <a:latin typeface="Tahoma" panose="020B0604030504040204" pitchFamily="34" charset="0"/>
              <a:cs typeface="Tahoma" panose="020B0604030504040204" pitchFamily="34" charset="0"/>
            </a:endParaRPr>
          </a:p>
        </p:txBody>
      </p:sp>
      <p:sp>
        <p:nvSpPr>
          <p:cNvPr id="125" name="矩形 124">
            <a:extLst>
              <a:ext uri="{FF2B5EF4-FFF2-40B4-BE49-F238E27FC236}">
                <a16:creationId xmlns:a16="http://schemas.microsoft.com/office/drawing/2014/main" id="{295736A5-0096-4AEE-948A-1B37456C42AC}"/>
              </a:ext>
            </a:extLst>
          </p:cNvPr>
          <p:cNvSpPr/>
          <p:nvPr/>
        </p:nvSpPr>
        <p:spPr>
          <a:xfrm>
            <a:off x="1182836" y="3058817"/>
            <a:ext cx="2831692" cy="369332"/>
          </a:xfrm>
          <a:prstGeom prst="rect">
            <a:avLst/>
          </a:prstGeom>
        </p:spPr>
        <p:txBody>
          <a:bodyPr wrap="square">
            <a:spAutoFit/>
          </a:bodyPr>
          <a:lstStyle/>
          <a:p>
            <a:r>
              <a:rPr lang="en-US" altLang="zh-CN"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“conforms the geology”</a:t>
            </a:r>
            <a:endParaRPr lang="zh-CN" altLang="en-US" b="1" dirty="0">
              <a:solidFill>
                <a:schemeClr val="accent5">
                  <a:lumMod val="75000"/>
                </a:schemeClr>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76771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2.3 Inversion: “seed” method</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15</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grpSp>
        <p:nvGrpSpPr>
          <p:cNvPr id="16" name="组合 15">
            <a:extLst>
              <a:ext uri="{FF2B5EF4-FFF2-40B4-BE49-F238E27FC236}">
                <a16:creationId xmlns:a16="http://schemas.microsoft.com/office/drawing/2014/main" id="{87C6C6D5-1A5C-4D28-96C5-949AE36479CF}"/>
              </a:ext>
            </a:extLst>
          </p:cNvPr>
          <p:cNvGrpSpPr/>
          <p:nvPr/>
        </p:nvGrpSpPr>
        <p:grpSpPr>
          <a:xfrm>
            <a:off x="811736" y="3281347"/>
            <a:ext cx="1772604" cy="1223891"/>
            <a:chOff x="160708" y="943456"/>
            <a:chExt cx="3906235" cy="2697052"/>
          </a:xfrm>
        </p:grpSpPr>
        <p:pic>
          <p:nvPicPr>
            <p:cNvPr id="17" name="图片 16">
              <a:extLst>
                <a:ext uri="{FF2B5EF4-FFF2-40B4-BE49-F238E27FC236}">
                  <a16:creationId xmlns:a16="http://schemas.microsoft.com/office/drawing/2014/main" id="{007C1F05-21EB-40C8-8ACB-64AE9FEE10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9778" y="943456"/>
              <a:ext cx="3757165" cy="2697052"/>
            </a:xfrm>
            <a:prstGeom prst="rect">
              <a:avLst/>
            </a:prstGeom>
          </p:spPr>
        </p:pic>
        <p:pic>
          <p:nvPicPr>
            <p:cNvPr id="18" name="图片 17">
              <a:extLst>
                <a:ext uri="{FF2B5EF4-FFF2-40B4-BE49-F238E27FC236}">
                  <a16:creationId xmlns:a16="http://schemas.microsoft.com/office/drawing/2014/main" id="{A59276CD-9156-4BA6-A821-86A6FAAB24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708" y="949907"/>
              <a:ext cx="684676" cy="426308"/>
            </a:xfrm>
            <a:prstGeom prst="rect">
              <a:avLst/>
            </a:prstGeom>
          </p:spPr>
        </p:pic>
      </p:grpSp>
      <p:grpSp>
        <p:nvGrpSpPr>
          <p:cNvPr id="19" name="组合 18">
            <a:extLst>
              <a:ext uri="{FF2B5EF4-FFF2-40B4-BE49-F238E27FC236}">
                <a16:creationId xmlns:a16="http://schemas.microsoft.com/office/drawing/2014/main" id="{3ED3FBAC-44EC-4B5F-89BD-2A5D8A120B32}"/>
              </a:ext>
            </a:extLst>
          </p:cNvPr>
          <p:cNvGrpSpPr/>
          <p:nvPr/>
        </p:nvGrpSpPr>
        <p:grpSpPr>
          <a:xfrm>
            <a:off x="598891" y="4583594"/>
            <a:ext cx="1735142" cy="1319384"/>
            <a:chOff x="3950936" y="1043910"/>
            <a:chExt cx="3414827" cy="2596598"/>
          </a:xfrm>
        </p:grpSpPr>
        <p:pic>
          <p:nvPicPr>
            <p:cNvPr id="23" name="图片 22">
              <a:extLst>
                <a:ext uri="{FF2B5EF4-FFF2-40B4-BE49-F238E27FC236}">
                  <a16:creationId xmlns:a16="http://schemas.microsoft.com/office/drawing/2014/main" id="{29674F31-4B4B-4A30-988B-E0783B12FB5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216013" y="1163061"/>
              <a:ext cx="3149750" cy="2477447"/>
            </a:xfrm>
            <a:prstGeom prst="rect">
              <a:avLst/>
            </a:prstGeom>
          </p:spPr>
        </p:pic>
        <p:pic>
          <p:nvPicPr>
            <p:cNvPr id="24" name="图片 23">
              <a:extLst>
                <a:ext uri="{FF2B5EF4-FFF2-40B4-BE49-F238E27FC236}">
                  <a16:creationId xmlns:a16="http://schemas.microsoft.com/office/drawing/2014/main" id="{57A2C561-6D9B-4B48-97DB-964302DCB0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0936" y="1043910"/>
              <a:ext cx="684676" cy="426308"/>
            </a:xfrm>
            <a:prstGeom prst="rect">
              <a:avLst/>
            </a:prstGeom>
          </p:spPr>
        </p:pic>
      </p:grpSp>
      <p:grpSp>
        <p:nvGrpSpPr>
          <p:cNvPr id="25" name="组合 24">
            <a:extLst>
              <a:ext uri="{FF2B5EF4-FFF2-40B4-BE49-F238E27FC236}">
                <a16:creationId xmlns:a16="http://schemas.microsoft.com/office/drawing/2014/main" id="{C435AF12-E2E4-4BD6-BFD9-F8C9905E37DC}"/>
              </a:ext>
            </a:extLst>
          </p:cNvPr>
          <p:cNvGrpSpPr/>
          <p:nvPr/>
        </p:nvGrpSpPr>
        <p:grpSpPr>
          <a:xfrm>
            <a:off x="2864112" y="4661631"/>
            <a:ext cx="1724020" cy="1178634"/>
            <a:chOff x="7507195" y="1043910"/>
            <a:chExt cx="3940854" cy="2694184"/>
          </a:xfrm>
        </p:grpSpPr>
        <p:pic>
          <p:nvPicPr>
            <p:cNvPr id="26" name="图片 25">
              <a:extLst>
                <a:ext uri="{FF2B5EF4-FFF2-40B4-BE49-F238E27FC236}">
                  <a16:creationId xmlns:a16="http://schemas.microsoft.com/office/drawing/2014/main" id="{A0E0B22B-3955-4CA9-B8B1-81547DA1A81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514833" y="1163061"/>
              <a:ext cx="3933216" cy="2575033"/>
            </a:xfrm>
            <a:prstGeom prst="rect">
              <a:avLst/>
            </a:prstGeom>
          </p:spPr>
        </p:pic>
        <p:pic>
          <p:nvPicPr>
            <p:cNvPr id="27" name="图片 26">
              <a:extLst>
                <a:ext uri="{FF2B5EF4-FFF2-40B4-BE49-F238E27FC236}">
                  <a16:creationId xmlns:a16="http://schemas.microsoft.com/office/drawing/2014/main" id="{075B5234-2A72-41EA-98D4-5301B71C28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7195" y="1043910"/>
              <a:ext cx="684676" cy="426308"/>
            </a:xfrm>
            <a:prstGeom prst="rect">
              <a:avLst/>
            </a:prstGeom>
          </p:spPr>
        </p:pic>
      </p:grpSp>
      <p:sp>
        <p:nvSpPr>
          <p:cNvPr id="28" name="箭头: 右 19">
            <a:extLst>
              <a:ext uri="{FF2B5EF4-FFF2-40B4-BE49-F238E27FC236}">
                <a16:creationId xmlns:a16="http://schemas.microsoft.com/office/drawing/2014/main" id="{8D90ABCC-A604-42DE-BBAD-CFAE18942393}"/>
              </a:ext>
            </a:extLst>
          </p:cNvPr>
          <p:cNvSpPr/>
          <p:nvPr/>
        </p:nvSpPr>
        <p:spPr>
          <a:xfrm>
            <a:off x="2483622" y="5147411"/>
            <a:ext cx="390883" cy="191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sp>
        <p:nvSpPr>
          <p:cNvPr id="29" name="文本框 28">
            <a:extLst>
              <a:ext uri="{FF2B5EF4-FFF2-40B4-BE49-F238E27FC236}">
                <a16:creationId xmlns:a16="http://schemas.microsoft.com/office/drawing/2014/main" id="{6D0ECD49-207B-44E6-AE02-03F37ED334A0}"/>
              </a:ext>
            </a:extLst>
          </p:cNvPr>
          <p:cNvSpPr txBox="1"/>
          <p:nvPr/>
        </p:nvSpPr>
        <p:spPr>
          <a:xfrm>
            <a:off x="2509294" y="3739403"/>
            <a:ext cx="654346" cy="307777"/>
          </a:xfrm>
          <a:prstGeom prst="rect">
            <a:avLst/>
          </a:prstGeom>
          <a:noFill/>
        </p:spPr>
        <p:txBody>
          <a:bodyPr wrap="none" rtlCol="0">
            <a:spAutoFit/>
          </a:bodyPr>
          <a:lstStyle/>
          <a:p>
            <a:r>
              <a:rPr lang="en-US" altLang="zh-CN" sz="1400" dirty="0">
                <a:latin typeface="Times New Roman" panose="02020603050405020304" pitchFamily="18" charset="0"/>
                <a:ea typeface="Tahoma" panose="020B0604030504040204" pitchFamily="34" charset="0"/>
                <a:cs typeface="Times New Roman" panose="02020603050405020304" pitchFamily="18" charset="0"/>
              </a:rPr>
              <a:t>Model</a:t>
            </a:r>
            <a:endParaRPr lang="zh-CN" altLang="en-US" sz="1400" dirty="0">
              <a:latin typeface="Times New Roman" panose="02020603050405020304" pitchFamily="18" charset="0"/>
              <a:cs typeface="Times New Roman" panose="02020603050405020304" pitchFamily="18" charset="0"/>
            </a:endParaRPr>
          </a:p>
        </p:txBody>
      </p:sp>
      <p:sp>
        <p:nvSpPr>
          <p:cNvPr id="30" name="文本框 29">
            <a:extLst>
              <a:ext uri="{FF2B5EF4-FFF2-40B4-BE49-F238E27FC236}">
                <a16:creationId xmlns:a16="http://schemas.microsoft.com/office/drawing/2014/main" id="{4B3F64D6-DFD1-4B6A-8483-678AA58276B4}"/>
              </a:ext>
            </a:extLst>
          </p:cNvPr>
          <p:cNvSpPr txBox="1"/>
          <p:nvPr/>
        </p:nvSpPr>
        <p:spPr>
          <a:xfrm>
            <a:off x="1194810" y="5913372"/>
            <a:ext cx="764953" cy="307777"/>
          </a:xfrm>
          <a:prstGeom prst="rect">
            <a:avLst/>
          </a:prstGeom>
          <a:noFill/>
        </p:spPr>
        <p:txBody>
          <a:bodyPr wrap="none" rtlCol="0">
            <a:spAutoFit/>
          </a:bodyPr>
          <a:lstStyle/>
          <a:p>
            <a:r>
              <a:rPr lang="en-US" altLang="zh-CN" sz="1400" dirty="0">
                <a:latin typeface="Times New Roman" panose="02020603050405020304" pitchFamily="18" charset="0"/>
                <a:ea typeface="Tahoma" panose="020B0604030504040204" pitchFamily="34" charset="0"/>
                <a:cs typeface="Times New Roman" panose="02020603050405020304" pitchFamily="18" charset="0"/>
              </a:rPr>
              <a:t>“Seeds”</a:t>
            </a:r>
            <a:endParaRPr lang="zh-CN" altLang="en-US" sz="1400" dirty="0">
              <a:latin typeface="Times New Roman" panose="02020603050405020304" pitchFamily="18" charset="0"/>
              <a:cs typeface="Times New Roman" panose="02020603050405020304" pitchFamily="18" charset="0"/>
            </a:endParaRPr>
          </a:p>
        </p:txBody>
      </p:sp>
      <p:sp>
        <p:nvSpPr>
          <p:cNvPr id="31" name="文本框 30">
            <a:extLst>
              <a:ext uri="{FF2B5EF4-FFF2-40B4-BE49-F238E27FC236}">
                <a16:creationId xmlns:a16="http://schemas.microsoft.com/office/drawing/2014/main" id="{DED7B4F2-DFFA-47D4-A0B9-8F9C840992CD}"/>
              </a:ext>
            </a:extLst>
          </p:cNvPr>
          <p:cNvSpPr txBox="1"/>
          <p:nvPr/>
        </p:nvSpPr>
        <p:spPr>
          <a:xfrm>
            <a:off x="2925313" y="5918716"/>
            <a:ext cx="1406154" cy="307777"/>
          </a:xfrm>
          <a:prstGeom prst="rect">
            <a:avLst/>
          </a:prstGeom>
          <a:noFill/>
        </p:spPr>
        <p:txBody>
          <a:bodyPr wrap="none" rtlCol="0">
            <a:spAutoFit/>
          </a:bodyPr>
          <a:lstStyle/>
          <a:p>
            <a:r>
              <a:rPr lang="en-US" altLang="zh-CN" sz="1400" dirty="0">
                <a:latin typeface="Times New Roman" panose="02020603050405020304" pitchFamily="18" charset="0"/>
                <a:ea typeface="Tahoma" panose="020B0604030504040204" pitchFamily="34" charset="0"/>
                <a:cs typeface="Times New Roman" panose="02020603050405020304" pitchFamily="18" charset="0"/>
              </a:rPr>
              <a:t>Expanding result</a:t>
            </a:r>
            <a:endParaRPr lang="zh-CN" altLang="en-US" sz="1400" dirty="0">
              <a:latin typeface="Times New Roman" panose="02020603050405020304" pitchFamily="18" charset="0"/>
              <a:cs typeface="Times New Roman" panose="02020603050405020304" pitchFamily="18" charset="0"/>
            </a:endParaRPr>
          </a:p>
        </p:txBody>
      </p:sp>
      <p:sp>
        <p:nvSpPr>
          <p:cNvPr id="33" name="矩形 32">
            <a:extLst>
              <a:ext uri="{FF2B5EF4-FFF2-40B4-BE49-F238E27FC236}">
                <a16:creationId xmlns:a16="http://schemas.microsoft.com/office/drawing/2014/main" id="{B3CD37E9-A579-4986-AB9D-991F4BECDA5D}"/>
              </a:ext>
            </a:extLst>
          </p:cNvPr>
          <p:cNvSpPr/>
          <p:nvPr/>
        </p:nvSpPr>
        <p:spPr>
          <a:xfrm>
            <a:off x="4727839" y="1158901"/>
            <a:ext cx="6807109" cy="5378287"/>
          </a:xfrm>
          <a:prstGeom prst="rect">
            <a:avLst/>
          </a:prstGeom>
          <a:noFill/>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sp>
        <p:nvSpPr>
          <p:cNvPr id="34" name="矩形 33">
            <a:extLst>
              <a:ext uri="{FF2B5EF4-FFF2-40B4-BE49-F238E27FC236}">
                <a16:creationId xmlns:a16="http://schemas.microsoft.com/office/drawing/2014/main" id="{99E3022B-E4A7-4EE9-B635-46CDD6C535BB}"/>
              </a:ext>
            </a:extLst>
          </p:cNvPr>
          <p:cNvSpPr/>
          <p:nvPr/>
        </p:nvSpPr>
        <p:spPr>
          <a:xfrm>
            <a:off x="607772" y="1139269"/>
            <a:ext cx="3966049" cy="5397919"/>
          </a:xfrm>
          <a:prstGeom prst="rect">
            <a:avLst/>
          </a:prstGeom>
          <a:noFill/>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Tahoma" panose="020B0604030504040204" pitchFamily="34" charset="0"/>
              <a:cs typeface="Tahoma" panose="020B0604030504040204" pitchFamily="34" charset="0"/>
            </a:endParaRPr>
          </a:p>
        </p:txBody>
      </p:sp>
      <p:pic>
        <p:nvPicPr>
          <p:cNvPr id="35" name="图片 34">
            <a:extLst>
              <a:ext uri="{FF2B5EF4-FFF2-40B4-BE49-F238E27FC236}">
                <a16:creationId xmlns:a16="http://schemas.microsoft.com/office/drawing/2014/main" id="{0AFBFFF9-36ED-4CBF-AE3A-F9B4934F8F52}"/>
              </a:ext>
            </a:extLst>
          </p:cNvPr>
          <p:cNvPicPr>
            <a:picLocks noChangeAspect="1"/>
          </p:cNvPicPr>
          <p:nvPr/>
        </p:nvPicPr>
        <p:blipFill>
          <a:blip r:embed="rId8"/>
          <a:stretch>
            <a:fillRect/>
          </a:stretch>
        </p:blipFill>
        <p:spPr>
          <a:xfrm>
            <a:off x="720811" y="1272890"/>
            <a:ext cx="3709454" cy="1853368"/>
          </a:xfrm>
          <a:prstGeom prst="rect">
            <a:avLst/>
          </a:prstGeom>
        </p:spPr>
      </p:pic>
      <p:sp>
        <p:nvSpPr>
          <p:cNvPr id="36" name="文本框 35">
            <a:extLst>
              <a:ext uri="{FF2B5EF4-FFF2-40B4-BE49-F238E27FC236}">
                <a16:creationId xmlns:a16="http://schemas.microsoft.com/office/drawing/2014/main" id="{C7805176-5F4B-4D91-9EF5-42692580B72A}"/>
              </a:ext>
            </a:extLst>
          </p:cNvPr>
          <p:cNvSpPr txBox="1"/>
          <p:nvPr/>
        </p:nvSpPr>
        <p:spPr>
          <a:xfrm>
            <a:off x="0" y="6658768"/>
            <a:ext cx="10515290" cy="215444"/>
          </a:xfrm>
          <a:prstGeom prst="rect">
            <a:avLst/>
          </a:prstGeom>
          <a:noFill/>
        </p:spPr>
        <p:txBody>
          <a:bodyPr wrap="square">
            <a:spAutoFit/>
          </a:bodyPr>
          <a:lstStyle/>
          <a:p>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[1] </a:t>
            </a:r>
            <a:r>
              <a:rPr lang="en-US" altLang="zh-CN" sz="800" dirty="0" err="1">
                <a:solidFill>
                  <a:schemeClr val="bg2">
                    <a:lumMod val="75000"/>
                  </a:schemeClr>
                </a:solidFill>
                <a:latin typeface="Times New Roman" panose="02020603050405020304" pitchFamily="18" charset="0"/>
                <a:cs typeface="Times New Roman" panose="02020603050405020304" pitchFamily="18" charset="0"/>
              </a:rPr>
              <a:t>Uieda</a:t>
            </a:r>
            <a:r>
              <a:rPr lang="en-US" altLang="zh-CN" sz="800" dirty="0">
                <a:solidFill>
                  <a:schemeClr val="bg2">
                    <a:lumMod val="75000"/>
                  </a:schemeClr>
                </a:solidFill>
                <a:latin typeface="Times New Roman" panose="02020603050405020304" pitchFamily="18" charset="0"/>
                <a:cs typeface="Times New Roman" panose="02020603050405020304" pitchFamily="18" charset="0"/>
              </a:rPr>
              <a:t> L, Barbosa V C F. Robust 3D gravity gradient inversion by planting anomalous densities[J]. Geophysics, 2012, 77(4): </a:t>
            </a:r>
            <a:r>
              <a:rPr lang="en-US" altLang="zh-CN" sz="800" dirty="0" err="1">
                <a:solidFill>
                  <a:schemeClr val="bg2">
                    <a:lumMod val="75000"/>
                  </a:schemeClr>
                </a:solidFill>
                <a:latin typeface="Times New Roman" panose="02020603050405020304" pitchFamily="18" charset="0"/>
                <a:cs typeface="Times New Roman" panose="02020603050405020304" pitchFamily="18" charset="0"/>
              </a:rPr>
              <a:t>G55-G66</a:t>
            </a:r>
            <a:r>
              <a:rPr lang="en-US" altLang="zh-CN" sz="800" dirty="0">
                <a:solidFill>
                  <a:schemeClr val="bg2">
                    <a:lumMod val="75000"/>
                  </a:schemeClr>
                </a:solidFill>
                <a:latin typeface="Times New Roman" panose="02020603050405020304" pitchFamily="18" charset="0"/>
                <a:cs typeface="Times New Roman" panose="02020603050405020304" pitchFamily="18" charset="0"/>
              </a:rPr>
              <a:t>.</a:t>
            </a:r>
          </a:p>
        </p:txBody>
      </p:sp>
      <p:sp>
        <p:nvSpPr>
          <p:cNvPr id="37" name="矩形 36">
            <a:extLst>
              <a:ext uri="{FF2B5EF4-FFF2-40B4-BE49-F238E27FC236}">
                <a16:creationId xmlns:a16="http://schemas.microsoft.com/office/drawing/2014/main" id="{08AF70CE-EBCB-4753-8A17-C331AABEC60D}"/>
              </a:ext>
            </a:extLst>
          </p:cNvPr>
          <p:cNvSpPr/>
          <p:nvPr/>
        </p:nvSpPr>
        <p:spPr>
          <a:xfrm rot="16200000">
            <a:off x="3700041" y="4947147"/>
            <a:ext cx="2536282" cy="369332"/>
          </a:xfrm>
          <a:prstGeom prst="rect">
            <a:avLst/>
          </a:prstGeom>
          <a:solidFill>
            <a:schemeClr val="bg2">
              <a:lumMod val="90000"/>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altLang="zh-CN" dirty="0">
                <a:solidFill>
                  <a:srgbClr val="221E1F"/>
                </a:solidFill>
                <a:latin typeface="Tahoma" panose="020B0604030504040204" pitchFamily="34" charset="0"/>
                <a:ea typeface="Tahoma" panose="020B0604030504040204" pitchFamily="34" charset="0"/>
                <a:cs typeface="Tahoma" panose="020B0604030504040204" pitchFamily="34" charset="0"/>
              </a:rPr>
              <a:t>Seed method</a:t>
            </a:r>
            <a:endParaRPr lang="zh-CN" altLang="en-US" dirty="0">
              <a:latin typeface="Tahoma" panose="020B0604030504040204" pitchFamily="34" charset="0"/>
              <a:cs typeface="Tahoma" panose="020B0604030504040204" pitchFamily="34" charset="0"/>
            </a:endParaRPr>
          </a:p>
        </p:txBody>
      </p:sp>
      <p:grpSp>
        <p:nvGrpSpPr>
          <p:cNvPr id="39" name="组合 38">
            <a:extLst>
              <a:ext uri="{FF2B5EF4-FFF2-40B4-BE49-F238E27FC236}">
                <a16:creationId xmlns:a16="http://schemas.microsoft.com/office/drawing/2014/main" id="{EAF26490-11EF-40E1-BCFD-8638FBFF00E2}"/>
              </a:ext>
            </a:extLst>
          </p:cNvPr>
          <p:cNvGrpSpPr/>
          <p:nvPr/>
        </p:nvGrpSpPr>
        <p:grpSpPr>
          <a:xfrm>
            <a:off x="5157915" y="1212937"/>
            <a:ext cx="6293781" cy="5187017"/>
            <a:chOff x="2221594" y="278130"/>
            <a:chExt cx="7813946" cy="6250686"/>
          </a:xfrm>
        </p:grpSpPr>
        <p:pic>
          <p:nvPicPr>
            <p:cNvPr id="40" name="图片 39">
              <a:extLst>
                <a:ext uri="{FF2B5EF4-FFF2-40B4-BE49-F238E27FC236}">
                  <a16:creationId xmlns:a16="http://schemas.microsoft.com/office/drawing/2014/main" id="{6DE50E33-B7C6-45AF-A657-9412DD385D9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r="841"/>
            <a:stretch>
              <a:fillRect/>
            </a:stretch>
          </p:blipFill>
          <p:spPr>
            <a:xfrm>
              <a:off x="2221594" y="3472434"/>
              <a:ext cx="3831733" cy="3056382"/>
            </a:xfrm>
            <a:prstGeom prst="rect">
              <a:avLst/>
            </a:prstGeom>
          </p:spPr>
        </p:pic>
        <p:pic>
          <p:nvPicPr>
            <p:cNvPr id="41" name="图片 40">
              <a:extLst>
                <a:ext uri="{FF2B5EF4-FFF2-40B4-BE49-F238E27FC236}">
                  <a16:creationId xmlns:a16="http://schemas.microsoft.com/office/drawing/2014/main" id="{49A87DF3-A4D8-4431-98E6-26230F7916A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15062" y="3472434"/>
              <a:ext cx="3820478" cy="3056382"/>
            </a:xfrm>
            <a:prstGeom prst="rect">
              <a:avLst/>
            </a:prstGeom>
          </p:spPr>
        </p:pic>
        <p:pic>
          <p:nvPicPr>
            <p:cNvPr id="42" name="图片 41">
              <a:extLst>
                <a:ext uri="{FF2B5EF4-FFF2-40B4-BE49-F238E27FC236}">
                  <a16:creationId xmlns:a16="http://schemas.microsoft.com/office/drawing/2014/main" id="{6D5549DD-AA83-45D1-8987-384E6DF462E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27581" y="278130"/>
              <a:ext cx="3820477" cy="3056382"/>
            </a:xfrm>
            <a:prstGeom prst="rect">
              <a:avLst/>
            </a:prstGeom>
          </p:spPr>
        </p:pic>
        <p:pic>
          <p:nvPicPr>
            <p:cNvPr id="43" name="图片 42">
              <a:extLst>
                <a:ext uri="{FF2B5EF4-FFF2-40B4-BE49-F238E27FC236}">
                  <a16:creationId xmlns:a16="http://schemas.microsoft.com/office/drawing/2014/main" id="{FAD62C80-0E36-4D5A-BDD9-FBD73D0776F0}"/>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09076" y="278130"/>
              <a:ext cx="3820477" cy="3056382"/>
            </a:xfrm>
            <a:prstGeom prst="rect">
              <a:avLst/>
            </a:prstGeom>
          </p:spPr>
        </p:pic>
        <p:sp>
          <p:nvSpPr>
            <p:cNvPr id="44" name="文本框 43">
              <a:extLst>
                <a:ext uri="{FF2B5EF4-FFF2-40B4-BE49-F238E27FC236}">
                  <a16:creationId xmlns:a16="http://schemas.microsoft.com/office/drawing/2014/main" id="{47BF6E3E-0514-40C7-BDC9-FF2D3C28AB22}"/>
                </a:ext>
              </a:extLst>
            </p:cNvPr>
            <p:cNvSpPr txBox="1"/>
            <p:nvPr/>
          </p:nvSpPr>
          <p:spPr>
            <a:xfrm>
              <a:off x="2227580" y="278130"/>
              <a:ext cx="680065" cy="475208"/>
            </a:xfrm>
            <a:prstGeom prst="rect">
              <a:avLst/>
            </a:prstGeom>
            <a:noFill/>
          </p:spPr>
          <p:txBody>
            <a:bodyPr wrap="none" rtlCol="0">
              <a:spAutoFit/>
            </a:bodyPr>
            <a:lstStyle/>
            <a:p>
              <a:r>
                <a:rPr lang="en-US" altLang="zh-CN" sz="2000" b="1" dirty="0">
                  <a:solidFill>
                    <a:schemeClr val="bg1"/>
                  </a:solidFill>
                  <a:latin typeface="Tahoma" panose="020B0604030504040204" pitchFamily="34" charset="0"/>
                  <a:ea typeface="Tahoma" panose="020B0604030504040204" pitchFamily="34" charset="0"/>
                  <a:cs typeface="Tahoma" panose="020B0604030504040204" pitchFamily="34" charset="0"/>
                </a:rPr>
                <a:t>(a)</a:t>
              </a:r>
              <a:endParaRPr lang="zh-CN" altLang="en-US" sz="2000" b="1" dirty="0">
                <a:solidFill>
                  <a:schemeClr val="bg1"/>
                </a:solidFill>
                <a:latin typeface="Tahoma" panose="020B0604030504040204" pitchFamily="34" charset="0"/>
                <a:cs typeface="Tahoma" panose="020B0604030504040204" pitchFamily="34" charset="0"/>
              </a:endParaRPr>
            </a:p>
          </p:txBody>
        </p:sp>
        <p:sp>
          <p:nvSpPr>
            <p:cNvPr id="45" name="文本框 44">
              <a:extLst>
                <a:ext uri="{FF2B5EF4-FFF2-40B4-BE49-F238E27FC236}">
                  <a16:creationId xmlns:a16="http://schemas.microsoft.com/office/drawing/2014/main" id="{D7DF8F31-79E0-413D-9255-0D653FF7BD51}"/>
                </a:ext>
              </a:extLst>
            </p:cNvPr>
            <p:cNvSpPr txBox="1"/>
            <p:nvPr/>
          </p:nvSpPr>
          <p:spPr>
            <a:xfrm>
              <a:off x="6215062" y="278130"/>
              <a:ext cx="689584" cy="475208"/>
            </a:xfrm>
            <a:prstGeom prst="rect">
              <a:avLst/>
            </a:prstGeom>
            <a:noFill/>
          </p:spPr>
          <p:txBody>
            <a:bodyPr wrap="none" rtlCol="0">
              <a:spAutoFit/>
            </a:bodyPr>
            <a:lstStyle/>
            <a:p>
              <a:r>
                <a:rPr lang="en-US" altLang="zh-CN" sz="2000" b="1" dirty="0">
                  <a:solidFill>
                    <a:schemeClr val="bg1"/>
                  </a:solidFill>
                  <a:latin typeface="Tahoma" panose="020B0604030504040204" pitchFamily="34" charset="0"/>
                  <a:ea typeface="Tahoma" panose="020B0604030504040204" pitchFamily="34" charset="0"/>
                  <a:cs typeface="Tahoma" panose="020B0604030504040204" pitchFamily="34" charset="0"/>
                </a:rPr>
                <a:t>(b)</a:t>
              </a:r>
              <a:endParaRPr lang="zh-CN" altLang="en-US" sz="2000" b="1" dirty="0">
                <a:solidFill>
                  <a:schemeClr val="bg1"/>
                </a:solidFill>
                <a:latin typeface="Tahoma" panose="020B0604030504040204" pitchFamily="34" charset="0"/>
                <a:cs typeface="Tahoma" panose="020B0604030504040204" pitchFamily="34" charset="0"/>
              </a:endParaRPr>
            </a:p>
          </p:txBody>
        </p:sp>
        <p:sp>
          <p:nvSpPr>
            <p:cNvPr id="46" name="文本框 45">
              <a:extLst>
                <a:ext uri="{FF2B5EF4-FFF2-40B4-BE49-F238E27FC236}">
                  <a16:creationId xmlns:a16="http://schemas.microsoft.com/office/drawing/2014/main" id="{D1168E36-320E-4645-9C52-6BA0728908D0}"/>
                </a:ext>
              </a:extLst>
            </p:cNvPr>
            <p:cNvSpPr txBox="1"/>
            <p:nvPr/>
          </p:nvSpPr>
          <p:spPr>
            <a:xfrm>
              <a:off x="2221594" y="3472434"/>
              <a:ext cx="657218" cy="475208"/>
            </a:xfrm>
            <a:prstGeom prst="rect">
              <a:avLst/>
            </a:prstGeom>
            <a:noFill/>
          </p:spPr>
          <p:txBody>
            <a:bodyPr wrap="none" rtlCol="0">
              <a:spAutoFit/>
            </a:bodyPr>
            <a:lstStyle/>
            <a:p>
              <a:r>
                <a:rPr lang="en-US" altLang="zh-CN" sz="2000" b="1" dirty="0">
                  <a:solidFill>
                    <a:schemeClr val="bg1"/>
                  </a:solidFill>
                  <a:latin typeface="Tahoma" panose="020B0604030504040204" pitchFamily="34" charset="0"/>
                  <a:ea typeface="Tahoma" panose="020B0604030504040204" pitchFamily="34" charset="0"/>
                  <a:cs typeface="Tahoma" panose="020B0604030504040204" pitchFamily="34" charset="0"/>
                </a:rPr>
                <a:t>(c)</a:t>
              </a:r>
              <a:endParaRPr lang="zh-CN" altLang="en-US" sz="2000" b="1" dirty="0">
                <a:solidFill>
                  <a:schemeClr val="bg1"/>
                </a:solidFill>
                <a:latin typeface="Tahoma" panose="020B0604030504040204" pitchFamily="34" charset="0"/>
                <a:cs typeface="Tahoma" panose="020B0604030504040204" pitchFamily="34" charset="0"/>
              </a:endParaRPr>
            </a:p>
          </p:txBody>
        </p:sp>
        <p:sp>
          <p:nvSpPr>
            <p:cNvPr id="47" name="文本框 46">
              <a:extLst>
                <a:ext uri="{FF2B5EF4-FFF2-40B4-BE49-F238E27FC236}">
                  <a16:creationId xmlns:a16="http://schemas.microsoft.com/office/drawing/2014/main" id="{A8894A19-77A0-45B0-904F-99197AAEF935}"/>
                </a:ext>
              </a:extLst>
            </p:cNvPr>
            <p:cNvSpPr txBox="1"/>
            <p:nvPr/>
          </p:nvSpPr>
          <p:spPr>
            <a:xfrm>
              <a:off x="6209076" y="3472434"/>
              <a:ext cx="689584" cy="475208"/>
            </a:xfrm>
            <a:prstGeom prst="rect">
              <a:avLst/>
            </a:prstGeom>
            <a:noFill/>
          </p:spPr>
          <p:txBody>
            <a:bodyPr wrap="none" rtlCol="0">
              <a:spAutoFit/>
            </a:bodyPr>
            <a:lstStyle/>
            <a:p>
              <a:r>
                <a:rPr lang="en-US" altLang="zh-CN" sz="2000" b="1" dirty="0">
                  <a:solidFill>
                    <a:schemeClr val="bg1"/>
                  </a:solidFill>
                  <a:latin typeface="Tahoma" panose="020B0604030504040204" pitchFamily="34" charset="0"/>
                  <a:ea typeface="Tahoma" panose="020B0604030504040204" pitchFamily="34" charset="0"/>
                  <a:cs typeface="Tahoma" panose="020B0604030504040204" pitchFamily="34" charset="0"/>
                </a:rPr>
                <a:t>(d)</a:t>
              </a:r>
              <a:endParaRPr lang="zh-CN" altLang="en-US" sz="2000" b="1" dirty="0">
                <a:solidFill>
                  <a:schemeClr val="bg1"/>
                </a:solidFill>
                <a:latin typeface="Tahoma" panose="020B0604030504040204" pitchFamily="34" charset="0"/>
                <a:cs typeface="Tahoma" panose="020B0604030504040204" pitchFamily="34" charset="0"/>
              </a:endParaRPr>
            </a:p>
          </p:txBody>
        </p:sp>
        <p:sp>
          <p:nvSpPr>
            <p:cNvPr id="48" name="文本框 47">
              <a:extLst>
                <a:ext uri="{FF2B5EF4-FFF2-40B4-BE49-F238E27FC236}">
                  <a16:creationId xmlns:a16="http://schemas.microsoft.com/office/drawing/2014/main" id="{D820BA21-60D1-4A35-9AC8-67C5E7397474}"/>
                </a:ext>
              </a:extLst>
            </p:cNvPr>
            <p:cNvSpPr txBox="1"/>
            <p:nvPr/>
          </p:nvSpPr>
          <p:spPr>
            <a:xfrm>
              <a:off x="2775625" y="907915"/>
              <a:ext cx="836182" cy="328990"/>
            </a:xfrm>
            <a:prstGeom prst="rect">
              <a:avLst/>
            </a:prstGeom>
            <a:noFill/>
          </p:spPr>
          <p:txBody>
            <a:bodyPr wrap="non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cube A</a:t>
              </a:r>
              <a:endParaRPr lang="zh-CN" altLang="en-US" sz="1200" b="1" dirty="0">
                <a:solidFill>
                  <a:schemeClr val="bg1"/>
                </a:solidFill>
                <a:latin typeface="Tahoma" panose="020B0604030504040204" pitchFamily="34" charset="0"/>
                <a:cs typeface="Tahoma" panose="020B0604030504040204" pitchFamily="34" charset="0"/>
              </a:endParaRPr>
            </a:p>
          </p:txBody>
        </p:sp>
        <p:sp>
          <p:nvSpPr>
            <p:cNvPr id="49" name="文本框 48">
              <a:extLst>
                <a:ext uri="{FF2B5EF4-FFF2-40B4-BE49-F238E27FC236}">
                  <a16:creationId xmlns:a16="http://schemas.microsoft.com/office/drawing/2014/main" id="{B26E020B-875E-4DFD-BCC6-EADFDFBB5F88}"/>
                </a:ext>
              </a:extLst>
            </p:cNvPr>
            <p:cNvSpPr txBox="1"/>
            <p:nvPr/>
          </p:nvSpPr>
          <p:spPr>
            <a:xfrm>
              <a:off x="4380785" y="2463758"/>
              <a:ext cx="931360" cy="328990"/>
            </a:xfrm>
            <a:prstGeom prst="rect">
              <a:avLst/>
            </a:prstGeom>
            <a:noFill/>
          </p:spPr>
          <p:txBody>
            <a:bodyPr wrap="squar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cube B</a:t>
              </a:r>
              <a:endParaRPr lang="zh-CN" altLang="en-US" sz="1200" b="1" dirty="0">
                <a:solidFill>
                  <a:schemeClr val="bg1"/>
                </a:solidFill>
                <a:latin typeface="Tahoma" panose="020B0604030504040204" pitchFamily="34" charset="0"/>
                <a:cs typeface="Tahoma" panose="020B0604030504040204" pitchFamily="34" charset="0"/>
              </a:endParaRPr>
            </a:p>
          </p:txBody>
        </p:sp>
        <p:sp>
          <p:nvSpPr>
            <p:cNvPr id="50" name="文本框 49">
              <a:extLst>
                <a:ext uri="{FF2B5EF4-FFF2-40B4-BE49-F238E27FC236}">
                  <a16:creationId xmlns:a16="http://schemas.microsoft.com/office/drawing/2014/main" id="{0A66CA28-30FC-47AD-BEE8-180A38FFBD0F}"/>
                </a:ext>
              </a:extLst>
            </p:cNvPr>
            <p:cNvSpPr txBox="1"/>
            <p:nvPr/>
          </p:nvSpPr>
          <p:spPr>
            <a:xfrm>
              <a:off x="3557082" y="1798338"/>
              <a:ext cx="1296920" cy="328990"/>
            </a:xfrm>
            <a:prstGeom prst="rect">
              <a:avLst/>
            </a:prstGeom>
            <a:noFill/>
          </p:spPr>
          <p:txBody>
            <a:bodyPr wrap="non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center cube</a:t>
              </a:r>
              <a:endParaRPr lang="zh-CN" altLang="en-US" sz="1200" b="1" dirty="0">
                <a:solidFill>
                  <a:schemeClr val="bg1"/>
                </a:solidFill>
                <a:latin typeface="Tahoma" panose="020B0604030504040204" pitchFamily="34" charset="0"/>
                <a:cs typeface="Tahoma" panose="020B0604030504040204" pitchFamily="34" charset="0"/>
              </a:endParaRPr>
            </a:p>
          </p:txBody>
        </p:sp>
        <p:sp>
          <p:nvSpPr>
            <p:cNvPr id="51" name="文本框 50">
              <a:extLst>
                <a:ext uri="{FF2B5EF4-FFF2-40B4-BE49-F238E27FC236}">
                  <a16:creationId xmlns:a16="http://schemas.microsoft.com/office/drawing/2014/main" id="{9B2D62DD-7DC2-4205-8415-2589D810C7A3}"/>
                </a:ext>
              </a:extLst>
            </p:cNvPr>
            <p:cNvSpPr txBox="1"/>
            <p:nvPr/>
          </p:nvSpPr>
          <p:spPr>
            <a:xfrm>
              <a:off x="8149380" y="1248927"/>
              <a:ext cx="836182" cy="328990"/>
            </a:xfrm>
            <a:prstGeom prst="rect">
              <a:avLst/>
            </a:prstGeom>
            <a:noFill/>
          </p:spPr>
          <p:txBody>
            <a:bodyPr wrap="non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cube A</a:t>
              </a:r>
              <a:endParaRPr lang="zh-CN" altLang="en-US" sz="1200" b="1" dirty="0">
                <a:solidFill>
                  <a:schemeClr val="bg1"/>
                </a:solidFill>
                <a:latin typeface="Tahoma" panose="020B0604030504040204" pitchFamily="34" charset="0"/>
                <a:cs typeface="Tahoma" panose="020B0604030504040204" pitchFamily="34" charset="0"/>
              </a:endParaRPr>
            </a:p>
          </p:txBody>
        </p:sp>
        <p:sp>
          <p:nvSpPr>
            <p:cNvPr id="52" name="文本框 51">
              <a:extLst>
                <a:ext uri="{FF2B5EF4-FFF2-40B4-BE49-F238E27FC236}">
                  <a16:creationId xmlns:a16="http://schemas.microsoft.com/office/drawing/2014/main" id="{453D28FE-993A-4B97-AA96-15BD479399D8}"/>
                </a:ext>
              </a:extLst>
            </p:cNvPr>
            <p:cNvSpPr txBox="1"/>
            <p:nvPr/>
          </p:nvSpPr>
          <p:spPr>
            <a:xfrm>
              <a:off x="7535696" y="2338768"/>
              <a:ext cx="836182" cy="328990"/>
            </a:xfrm>
            <a:prstGeom prst="rect">
              <a:avLst/>
            </a:prstGeom>
            <a:noFill/>
          </p:spPr>
          <p:txBody>
            <a:bodyPr wrap="non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cube B</a:t>
              </a:r>
              <a:endParaRPr lang="zh-CN" altLang="en-US" sz="1200" b="1" dirty="0">
                <a:solidFill>
                  <a:schemeClr val="bg1"/>
                </a:solidFill>
                <a:latin typeface="Tahoma" panose="020B0604030504040204" pitchFamily="34" charset="0"/>
                <a:cs typeface="Tahoma" panose="020B0604030504040204" pitchFamily="34" charset="0"/>
              </a:endParaRPr>
            </a:p>
          </p:txBody>
        </p:sp>
        <p:sp>
          <p:nvSpPr>
            <p:cNvPr id="53" name="文本框 52">
              <a:extLst>
                <a:ext uri="{FF2B5EF4-FFF2-40B4-BE49-F238E27FC236}">
                  <a16:creationId xmlns:a16="http://schemas.microsoft.com/office/drawing/2014/main" id="{2D7E1FDF-EAA1-4F14-8DBB-11754C66FE27}"/>
                </a:ext>
              </a:extLst>
            </p:cNvPr>
            <p:cNvSpPr txBox="1"/>
            <p:nvPr/>
          </p:nvSpPr>
          <p:spPr>
            <a:xfrm>
              <a:off x="7561636" y="1831654"/>
              <a:ext cx="1296920" cy="328990"/>
            </a:xfrm>
            <a:prstGeom prst="rect">
              <a:avLst/>
            </a:prstGeom>
            <a:noFill/>
          </p:spPr>
          <p:txBody>
            <a:bodyPr wrap="none" rtlCol="0">
              <a:spAutoFit/>
            </a:bodyPr>
            <a:lstStyle/>
            <a:p>
              <a:r>
                <a:rPr lang="en-US" altLang="zh-CN" sz="1200" b="1" dirty="0">
                  <a:solidFill>
                    <a:schemeClr val="bg1"/>
                  </a:solidFill>
                  <a:latin typeface="Tahoma" panose="020B0604030504040204" pitchFamily="34" charset="0"/>
                  <a:ea typeface="Tahoma" panose="020B0604030504040204" pitchFamily="34" charset="0"/>
                  <a:cs typeface="Tahoma" panose="020B0604030504040204" pitchFamily="34" charset="0"/>
                </a:rPr>
                <a:t>center cube</a:t>
              </a:r>
              <a:endParaRPr lang="zh-CN" altLang="en-US" sz="1200" b="1" dirty="0">
                <a:solidFill>
                  <a:schemeClr val="bg1"/>
                </a:solidFill>
                <a:latin typeface="Tahoma" panose="020B0604030504040204" pitchFamily="34" charset="0"/>
                <a:cs typeface="Tahoma" panose="020B0604030504040204" pitchFamily="34" charset="0"/>
              </a:endParaRPr>
            </a:p>
          </p:txBody>
        </p:sp>
      </p:grpSp>
      <p:sp>
        <p:nvSpPr>
          <p:cNvPr id="54" name="矩形 53">
            <a:extLst>
              <a:ext uri="{FF2B5EF4-FFF2-40B4-BE49-F238E27FC236}">
                <a16:creationId xmlns:a16="http://schemas.microsoft.com/office/drawing/2014/main" id="{C1C53CE2-E96D-4DCD-AA86-145778D99FEC}"/>
              </a:ext>
            </a:extLst>
          </p:cNvPr>
          <p:cNvSpPr/>
          <p:nvPr/>
        </p:nvSpPr>
        <p:spPr>
          <a:xfrm rot="16200000">
            <a:off x="3705384" y="2296412"/>
            <a:ext cx="2536282" cy="369332"/>
          </a:xfrm>
          <a:prstGeom prst="rect">
            <a:avLst/>
          </a:prstGeom>
          <a:solidFill>
            <a:schemeClr val="bg2">
              <a:lumMod val="90000"/>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altLang="zh-CN" dirty="0">
                <a:solidFill>
                  <a:srgbClr val="221E1F"/>
                </a:solidFill>
                <a:latin typeface="Tahoma" panose="020B0604030504040204" pitchFamily="34" charset="0"/>
                <a:ea typeface="Tahoma" panose="020B0604030504040204" pitchFamily="34" charset="0"/>
                <a:cs typeface="Tahoma" panose="020B0604030504040204" pitchFamily="34" charset="0"/>
              </a:rPr>
              <a:t>common method</a:t>
            </a:r>
            <a:endParaRPr lang="zh-CN" altLang="en-US"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09070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553C66C4-91F6-41CB-B6C1-5C784DCCAE6B}"/>
              </a:ext>
            </a:extLst>
          </p:cNvPr>
          <p:cNvGrpSpPr/>
          <p:nvPr/>
        </p:nvGrpSpPr>
        <p:grpSpPr>
          <a:xfrm>
            <a:off x="0" y="2210136"/>
            <a:ext cx="5208374" cy="2437733"/>
            <a:chOff x="0" y="2210136"/>
            <a:chExt cx="5208374" cy="2437733"/>
          </a:xfrm>
        </p:grpSpPr>
        <p:sp>
          <p:nvSpPr>
            <p:cNvPr id="2" name="矩形 1"/>
            <p:cNvSpPr/>
            <p:nvPr/>
          </p:nvSpPr>
          <p:spPr>
            <a:xfrm>
              <a:off x="2" y="2210136"/>
              <a:ext cx="5208372" cy="2437733"/>
            </a:xfrm>
            <a:prstGeom prst="rect">
              <a:avLst/>
            </a:prstGeom>
            <a:solidFill>
              <a:srgbClr val="004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4D9A"/>
                </a:solidFill>
              </a:endParaRPr>
            </a:p>
          </p:txBody>
        </p:sp>
        <p:pic>
          <p:nvPicPr>
            <p:cNvPr id="23" name="图片 22">
              <a:extLst>
                <a:ext uri="{FF2B5EF4-FFF2-40B4-BE49-F238E27FC236}">
                  <a16:creationId xmlns:a16="http://schemas.microsoft.com/office/drawing/2014/main" id="{8A2B3030-FBBE-4CDA-B320-E2B64E3581A2}"/>
                </a:ext>
              </a:extLst>
            </p:cNvPr>
            <p:cNvPicPr>
              <a:picLocks noChangeAspect="1"/>
            </p:cNvPicPr>
            <p:nvPr/>
          </p:nvPicPr>
          <p:blipFill rotWithShape="1">
            <a:blip r:embed="rId3">
              <a:alphaModFix amt="47000"/>
              <a:extLst>
                <a:ext uri="{BEBA8EAE-BF5A-486C-A8C5-ECC9F3942E4B}">
                  <a14:imgProps xmlns:a14="http://schemas.microsoft.com/office/drawing/2010/main">
                    <a14:imgLayer r:embed="rId4">
                      <a14:imgEffect>
                        <a14:saturation sat="0"/>
                      </a14:imgEffect>
                    </a14:imgLayer>
                  </a14:imgProps>
                </a:ext>
              </a:extLst>
            </a:blip>
            <a:srcRect t="12319"/>
            <a:stretch/>
          </p:blipFill>
          <p:spPr>
            <a:xfrm>
              <a:off x="0" y="2210136"/>
              <a:ext cx="1833648" cy="2437733"/>
            </a:xfrm>
            <a:prstGeom prst="rect">
              <a:avLst/>
            </a:prstGeom>
            <a:effectLst>
              <a:softEdge rad="635000"/>
            </a:effectLst>
          </p:spPr>
        </p:pic>
        <p:sp>
          <p:nvSpPr>
            <p:cNvPr id="10" name="文本框 9"/>
            <p:cNvSpPr txBox="1"/>
            <p:nvPr/>
          </p:nvSpPr>
          <p:spPr>
            <a:xfrm>
              <a:off x="1883032" y="3161031"/>
              <a:ext cx="2282551" cy="646331"/>
            </a:xfrm>
            <a:prstGeom prst="rect">
              <a:avLst/>
            </a:prstGeom>
            <a:noFill/>
          </p:spPr>
          <p:txBody>
            <a:bodyPr wrap="square" lIns="91440" tIns="45720" rIns="91440" bIns="45720" rtlCol="0">
              <a:spAutoFit/>
            </a:bodyPr>
            <a:lstStyle/>
            <a:p>
              <a:pPr algn="ctr"/>
              <a:r>
                <a:rPr lang="en-US" altLang="zh-CN" sz="3600" b="1">
                  <a:solidFill>
                    <a:schemeClr val="bg1"/>
                  </a:solidFill>
                  <a:latin typeface="微软雅黑" panose="020B0503020204020204" pitchFamily="34" charset="-122"/>
                  <a:ea typeface="微软雅黑" panose="020B0503020204020204" pitchFamily="34" charset="-122"/>
                </a:rPr>
                <a:t>Outline</a:t>
              </a:r>
              <a:endParaRPr lang="zh-CN" altLang="en-US" sz="36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89631" y="3065097"/>
              <a:ext cx="2760951" cy="838201"/>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sp>
        <p:nvSpPr>
          <p:cNvPr id="9" name="矩形 8">
            <a:extLst>
              <a:ext uri="{FF2B5EF4-FFF2-40B4-BE49-F238E27FC236}">
                <a16:creationId xmlns:a16="http://schemas.microsoft.com/office/drawing/2014/main" id="{8ADD5122-1C96-4063-BF7C-A95DBE897312}"/>
              </a:ext>
            </a:extLst>
          </p:cNvPr>
          <p:cNvSpPr/>
          <p:nvPr/>
        </p:nvSpPr>
        <p:spPr>
          <a:xfrm>
            <a:off x="5208374" y="0"/>
            <a:ext cx="6983626" cy="68552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文本框 11">
            <a:extLst>
              <a:ext uri="{FF2B5EF4-FFF2-40B4-BE49-F238E27FC236}">
                <a16:creationId xmlns:a16="http://schemas.microsoft.com/office/drawing/2014/main" id="{A0F7D6D6-9969-4052-8C49-1323A026E695}"/>
              </a:ext>
            </a:extLst>
          </p:cNvPr>
          <p:cNvSpPr txBox="1"/>
          <p:nvPr/>
        </p:nvSpPr>
        <p:spPr>
          <a:xfrm>
            <a:off x="5268245" y="1664242"/>
            <a:ext cx="6923755" cy="3416320"/>
          </a:xfrm>
          <a:prstGeom prst="rect">
            <a:avLst/>
          </a:prstGeom>
          <a:noFill/>
        </p:spPr>
        <p:txBody>
          <a:bodyPr wrap="none" lIns="91440" tIns="45720" rIns="91440" bIns="45720" rtlCol="0">
            <a:spAutoFit/>
          </a:bodyPr>
          <a:lstStyle/>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01 / Introduction</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02 / </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System</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03 /</a:t>
            </a:r>
            <a:r>
              <a:rPr lang="zh-CN" altLang="en-US"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Cultural relics protection-Xi’an defensive walls</a:t>
            </a:r>
          </a:p>
          <a:p>
            <a:endPar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04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Mineral Exploration-</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Zaozigou</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gold mine</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05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Summary and Prospect</a:t>
            </a:r>
            <a:endPar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70820484"/>
      </p:ext>
    </p:extLst>
  </p:cSld>
  <p:clrMapOvr>
    <a:masterClrMapping/>
  </p:clrMapOvr>
  <p:transition advTm="76859"/>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8303958"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3.1 Cultural relics protection-Xi’an defensive walls</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17</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6" name="图片 5">
            <a:extLst>
              <a:ext uri="{FF2B5EF4-FFF2-40B4-BE49-F238E27FC236}">
                <a16:creationId xmlns:a16="http://schemas.microsoft.com/office/drawing/2014/main" id="{A29A5E30-6F2F-4BF9-8C4D-1A0DE90E11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79" y="3675604"/>
            <a:ext cx="4225907" cy="2817271"/>
          </a:xfrm>
          <a:prstGeom prst="rect">
            <a:avLst/>
          </a:prstGeom>
        </p:spPr>
      </p:pic>
      <p:pic>
        <p:nvPicPr>
          <p:cNvPr id="1028" name="Picture 4">
            <a:extLst>
              <a:ext uri="{FF2B5EF4-FFF2-40B4-BE49-F238E27FC236}">
                <a16:creationId xmlns:a16="http://schemas.microsoft.com/office/drawing/2014/main" id="{140B2D7D-93A8-48B0-A118-02D97DE42E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879" y="1150102"/>
            <a:ext cx="4225907" cy="2372142"/>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8387F44B-4FF7-4B4E-82D7-96ED6BAEE6D6}"/>
              </a:ext>
            </a:extLst>
          </p:cNvPr>
          <p:cNvSpPr txBox="1"/>
          <p:nvPr/>
        </p:nvSpPr>
        <p:spPr>
          <a:xfrm>
            <a:off x="4827561" y="1331212"/>
            <a:ext cx="7187100" cy="1600438"/>
          </a:xfrm>
          <a:prstGeom prst="rect">
            <a:avLst/>
          </a:prstGeom>
          <a:noFill/>
        </p:spPr>
        <p:txBody>
          <a:bodyPr wrap="square" rtlCol="0">
            <a:spAutoFit/>
          </a:bodyPr>
          <a:lstStyle/>
          <a:p>
            <a:pPr algn="just"/>
            <a:r>
              <a:rPr lang="en-US" altLang="zh-CN" sz="1800" b="1" dirty="0">
                <a:latin typeface="Times New Roman" panose="02020603050405020304" pitchFamily="18" charset="0"/>
                <a:cs typeface="Times New Roman" panose="02020603050405020304" pitchFamily="18" charset="0"/>
              </a:rPr>
              <a:t>Xi’an</a:t>
            </a:r>
            <a:endParaRPr lang="en-US" altLang="zh-CN" dirty="0"/>
          </a:p>
          <a:p>
            <a:pPr algn="just"/>
            <a:r>
              <a:rPr lang="en-US" altLang="zh-CN" sz="1600" dirty="0">
                <a:latin typeface="Times New Roman" panose="02020603050405020304" pitchFamily="18" charset="0"/>
                <a:cs typeface="Times New Roman" panose="02020603050405020304" pitchFamily="18" charset="0"/>
              </a:rPr>
              <a:t>The capital of Shanxi Province, is located in northwest China.</a:t>
            </a:r>
          </a:p>
          <a:p>
            <a:pPr algn="just"/>
            <a:endParaRPr lang="en-US" altLang="zh-CN" sz="1600" dirty="0"/>
          </a:p>
          <a:p>
            <a:pPr algn="just"/>
            <a:r>
              <a:rPr lang="en-US" altLang="zh-CN" sz="1600" dirty="0">
                <a:latin typeface="Times New Roman" panose="02020603050405020304" pitchFamily="18" charset="0"/>
                <a:cs typeface="Times New Roman" panose="02020603050405020304" pitchFamily="18" charset="0"/>
              </a:rPr>
              <a:t>Xi'an, identified by UNESCO as a </a:t>
            </a:r>
            <a:r>
              <a:rPr lang="en-US" altLang="zh-CN" sz="1600" b="1" dirty="0">
                <a:latin typeface="Times New Roman" panose="02020603050405020304" pitchFamily="18" charset="0"/>
                <a:cs typeface="Times New Roman" panose="02020603050405020304" pitchFamily="18" charset="0"/>
              </a:rPr>
              <a:t>"World Historic City" </a:t>
            </a:r>
            <a:r>
              <a:rPr lang="en-US" altLang="zh-CN" sz="1600" dirty="0">
                <a:latin typeface="Times New Roman" panose="02020603050405020304" pitchFamily="18" charset="0"/>
                <a:cs typeface="Times New Roman" panose="02020603050405020304" pitchFamily="18" charset="0"/>
              </a:rPr>
              <a:t>in 1981, is one of the important birthplaces of Chinese civilization and the Chinese nation, the starting point of the overland Silk Road, and the ancient capital of the Thirteen Dynasties.</a:t>
            </a:r>
          </a:p>
        </p:txBody>
      </p:sp>
      <p:pic>
        <p:nvPicPr>
          <p:cNvPr id="13" name="图片 12">
            <a:extLst>
              <a:ext uri="{FF2B5EF4-FFF2-40B4-BE49-F238E27FC236}">
                <a16:creationId xmlns:a16="http://schemas.microsoft.com/office/drawing/2014/main" id="{E8D3017D-6E4A-45C6-B4DE-4CD3D81CCD6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6466" t="-1" r="1" b="34367"/>
          <a:stretch/>
        </p:blipFill>
        <p:spPr>
          <a:xfrm>
            <a:off x="8421111" y="3620187"/>
            <a:ext cx="3736927" cy="2862322"/>
          </a:xfrm>
          <a:prstGeom prst="rect">
            <a:avLst/>
          </a:prstGeom>
        </p:spPr>
      </p:pic>
      <p:sp>
        <p:nvSpPr>
          <p:cNvPr id="15" name="文本框 14">
            <a:extLst>
              <a:ext uri="{FF2B5EF4-FFF2-40B4-BE49-F238E27FC236}">
                <a16:creationId xmlns:a16="http://schemas.microsoft.com/office/drawing/2014/main" id="{C09A3596-5036-47E0-AA5E-6E7435ABC1C6}"/>
              </a:ext>
            </a:extLst>
          </p:cNvPr>
          <p:cNvSpPr txBox="1"/>
          <p:nvPr/>
        </p:nvSpPr>
        <p:spPr>
          <a:xfrm>
            <a:off x="4827561" y="3620187"/>
            <a:ext cx="3546764" cy="2308324"/>
          </a:xfrm>
          <a:prstGeom prst="rect">
            <a:avLst/>
          </a:prstGeom>
          <a:solidFill>
            <a:schemeClr val="bg1">
              <a:lumMod val="95000"/>
            </a:schemeClr>
          </a:solidFill>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Problems faced by conservation monitoring of large cultural properties:</a:t>
            </a:r>
          </a:p>
          <a:p>
            <a:pPr marL="285750" indent="-285750" algn="just">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Cultural relics can't move, can't destroy</a:t>
            </a:r>
          </a:p>
          <a:p>
            <a:pPr marL="285750" indent="-285750" algn="just">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Damage too deep to detect</a:t>
            </a:r>
          </a:p>
          <a:p>
            <a:pPr marL="285750" indent="-285750" algn="just">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Poor precision of detection results</a:t>
            </a:r>
          </a:p>
        </p:txBody>
      </p:sp>
      <p:sp>
        <p:nvSpPr>
          <p:cNvPr id="3" name="椭圆 2">
            <a:extLst>
              <a:ext uri="{FF2B5EF4-FFF2-40B4-BE49-F238E27FC236}">
                <a16:creationId xmlns:a16="http://schemas.microsoft.com/office/drawing/2014/main" id="{1C757ADF-D3FB-407C-8DDC-F6908DF8A234}"/>
              </a:ext>
            </a:extLst>
          </p:cNvPr>
          <p:cNvSpPr/>
          <p:nvPr/>
        </p:nvSpPr>
        <p:spPr>
          <a:xfrm>
            <a:off x="8979540" y="4579807"/>
            <a:ext cx="2664260" cy="571094"/>
          </a:xfrm>
          <a:prstGeom prst="ellipse">
            <a:avLst/>
          </a:prstGeom>
          <a:noFill/>
          <a:ln w="254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622599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3.2 Rampart </a:t>
            </a:r>
            <a:r>
              <a:rPr lang="en-US" altLang="zh-CN" sz="2600" dirty="0" err="1">
                <a:latin typeface="Times New Roman" panose="02020603050405020304" pitchFamily="18" charset="0"/>
                <a:cs typeface="Times New Roman" panose="02020603050405020304" pitchFamily="18" charset="0"/>
              </a:rPr>
              <a:t>No.58</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18</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19" name="图片 18">
            <a:extLst>
              <a:ext uri="{FF2B5EF4-FFF2-40B4-BE49-F238E27FC236}">
                <a16:creationId xmlns:a16="http://schemas.microsoft.com/office/drawing/2014/main" id="{55F01A59-3222-48A5-981A-6461EF79E05E}"/>
              </a:ext>
            </a:extLst>
          </p:cNvPr>
          <p:cNvPicPr>
            <a:picLocks noChangeAspect="1"/>
          </p:cNvPicPr>
          <p:nvPr/>
        </p:nvPicPr>
        <p:blipFill>
          <a:blip r:embed="rId4"/>
          <a:stretch>
            <a:fillRect/>
          </a:stretch>
        </p:blipFill>
        <p:spPr>
          <a:xfrm>
            <a:off x="148209" y="1762096"/>
            <a:ext cx="6891816" cy="3743548"/>
          </a:xfrm>
          <a:prstGeom prst="rect">
            <a:avLst/>
          </a:prstGeom>
        </p:spPr>
      </p:pic>
      <p:sp>
        <p:nvSpPr>
          <p:cNvPr id="23" name="文本框 22">
            <a:extLst>
              <a:ext uri="{FF2B5EF4-FFF2-40B4-BE49-F238E27FC236}">
                <a16:creationId xmlns:a16="http://schemas.microsoft.com/office/drawing/2014/main" id="{3937E161-516F-40C4-8C1A-600FB90EF0B1}"/>
              </a:ext>
            </a:extLst>
          </p:cNvPr>
          <p:cNvSpPr txBox="1"/>
          <p:nvPr/>
        </p:nvSpPr>
        <p:spPr>
          <a:xfrm>
            <a:off x="336245" y="5613232"/>
            <a:ext cx="6515744" cy="584775"/>
          </a:xfrm>
          <a:prstGeom prst="rect">
            <a:avLst/>
          </a:prstGeom>
          <a:noFill/>
        </p:spPr>
        <p:txBody>
          <a:bodyPr wrap="square" rtlCol="0">
            <a:spAutoFit/>
          </a:bodyPr>
          <a:lstStyle/>
          <a:p>
            <a:pPr algn="ct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Layout of measurement location used in the on-site survey:</a:t>
            </a:r>
            <a:r>
              <a:rPr lang="en-US" altLang="zh-CN" sz="1600" dirty="0">
                <a:latin typeface="Times New Roman" panose="02020603050405020304" pitchFamily="18" charset="0"/>
                <a:cs typeface="Times New Roman" panose="02020603050405020304" pitchFamily="18" charset="0"/>
              </a:rPr>
              <a:t> (1-6) </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detector locations, (A and B) open-sky locations</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a:extLst>
              <a:ext uri="{FF2B5EF4-FFF2-40B4-BE49-F238E27FC236}">
                <a16:creationId xmlns:a16="http://schemas.microsoft.com/office/drawing/2014/main" id="{32CCEE9F-382E-4F3A-A4D8-53E15EAD853F}"/>
              </a:ext>
            </a:extLst>
          </p:cNvPr>
          <p:cNvSpPr txBox="1"/>
          <p:nvPr/>
        </p:nvSpPr>
        <p:spPr>
          <a:xfrm>
            <a:off x="90702" y="1114181"/>
            <a:ext cx="6714141"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Target region</a:t>
            </a:r>
            <a:r>
              <a:rPr lang="zh-CN" altLang="en-US"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 Rampart </a:t>
            </a:r>
            <a:r>
              <a:rPr lang="en-US" altLang="zh-CN" sz="1800" dirty="0" err="1">
                <a:latin typeface="Times New Roman" panose="02020603050405020304" pitchFamily="18" charset="0"/>
                <a:cs typeface="Times New Roman" panose="02020603050405020304" pitchFamily="18" charset="0"/>
              </a:rPr>
              <a:t>No.58</a:t>
            </a:r>
            <a:endParaRPr lang="en-US" altLang="zh-CN" dirty="0">
              <a:latin typeface="Times New Roman" panose="02020603050405020304" pitchFamily="18" charset="0"/>
              <a:cs typeface="Times New Roman" panose="02020603050405020304" pitchFamily="18" charset="0"/>
            </a:endParaRPr>
          </a:p>
        </p:txBody>
      </p:sp>
      <p:graphicFrame>
        <p:nvGraphicFramePr>
          <p:cNvPr id="3" name="表格 4">
            <a:extLst>
              <a:ext uri="{FF2B5EF4-FFF2-40B4-BE49-F238E27FC236}">
                <a16:creationId xmlns:a16="http://schemas.microsoft.com/office/drawing/2014/main" id="{8AE9FB2D-CF7F-4526-9C29-252C36F636A1}"/>
              </a:ext>
            </a:extLst>
          </p:cNvPr>
          <p:cNvGraphicFramePr>
            <a:graphicFrameLocks noGrp="1"/>
          </p:cNvGraphicFramePr>
          <p:nvPr>
            <p:extLst>
              <p:ext uri="{D42A27DB-BD31-4B8C-83A1-F6EECF244321}">
                <p14:modId xmlns:p14="http://schemas.microsoft.com/office/powerpoint/2010/main" val="1915341562"/>
              </p:ext>
            </p:extLst>
          </p:nvPr>
        </p:nvGraphicFramePr>
        <p:xfrm>
          <a:off x="7191602" y="1453776"/>
          <a:ext cx="4852189" cy="5039099"/>
        </p:xfrm>
        <a:graphic>
          <a:graphicData uri="http://schemas.openxmlformats.org/drawingml/2006/table">
            <a:tbl>
              <a:tblPr firstRow="1" bandRow="1">
                <a:tableStyleId>{5C22544A-7EE6-4342-B048-85BDC9FD1C3A}</a:tableStyleId>
              </a:tblPr>
              <a:tblGrid>
                <a:gridCol w="822845">
                  <a:extLst>
                    <a:ext uri="{9D8B030D-6E8A-4147-A177-3AD203B41FA5}">
                      <a16:colId xmlns:a16="http://schemas.microsoft.com/office/drawing/2014/main" val="3170103649"/>
                    </a:ext>
                  </a:extLst>
                </a:gridCol>
                <a:gridCol w="878541">
                  <a:extLst>
                    <a:ext uri="{9D8B030D-6E8A-4147-A177-3AD203B41FA5}">
                      <a16:colId xmlns:a16="http://schemas.microsoft.com/office/drawing/2014/main" val="1275482729"/>
                    </a:ext>
                  </a:extLst>
                </a:gridCol>
                <a:gridCol w="703230">
                  <a:extLst>
                    <a:ext uri="{9D8B030D-6E8A-4147-A177-3AD203B41FA5}">
                      <a16:colId xmlns:a16="http://schemas.microsoft.com/office/drawing/2014/main" val="982487109"/>
                    </a:ext>
                  </a:extLst>
                </a:gridCol>
                <a:gridCol w="865594">
                  <a:extLst>
                    <a:ext uri="{9D8B030D-6E8A-4147-A177-3AD203B41FA5}">
                      <a16:colId xmlns:a16="http://schemas.microsoft.com/office/drawing/2014/main" val="523070424"/>
                    </a:ext>
                  </a:extLst>
                </a:gridCol>
                <a:gridCol w="844620">
                  <a:extLst>
                    <a:ext uri="{9D8B030D-6E8A-4147-A177-3AD203B41FA5}">
                      <a16:colId xmlns:a16="http://schemas.microsoft.com/office/drawing/2014/main" val="2033905844"/>
                    </a:ext>
                  </a:extLst>
                </a:gridCol>
                <a:gridCol w="737359">
                  <a:extLst>
                    <a:ext uri="{9D8B030D-6E8A-4147-A177-3AD203B41FA5}">
                      <a16:colId xmlns:a16="http://schemas.microsoft.com/office/drawing/2014/main" val="929868842"/>
                    </a:ext>
                  </a:extLst>
                </a:gridCol>
              </a:tblGrid>
              <a:tr h="751699">
                <a:tc>
                  <a:txBody>
                    <a:bodyPr/>
                    <a:lstStyle/>
                    <a:p>
                      <a:pPr algn="ctr"/>
                      <a:r>
                        <a:rPr lang="en-US" altLang="zh-CN" sz="1000" dirty="0"/>
                        <a:t>Location</a:t>
                      </a:r>
                      <a:endParaRPr lang="zh-CN" altLang="en-US" sz="1000" dirty="0"/>
                    </a:p>
                  </a:txBody>
                  <a:tcPr anchor="ctr">
                    <a:solidFill>
                      <a:srgbClr val="004D9A"/>
                    </a:solidFill>
                  </a:tcPr>
                </a:tc>
                <a:tc>
                  <a:txBody>
                    <a:bodyPr/>
                    <a:lstStyle/>
                    <a:p>
                      <a:pPr algn="ctr"/>
                      <a:r>
                        <a:rPr lang="en-US" altLang="zh-CN" sz="1000" dirty="0"/>
                        <a:t>Azimuth angle(°)</a:t>
                      </a:r>
                      <a:endParaRPr lang="zh-CN" altLang="en-US" sz="1000" dirty="0"/>
                    </a:p>
                  </a:txBody>
                  <a:tcPr anchor="ctr">
                    <a:solidFill>
                      <a:srgbClr val="004D9A"/>
                    </a:solidFill>
                  </a:tcPr>
                </a:tc>
                <a:tc>
                  <a:txBody>
                    <a:bodyPr/>
                    <a:lstStyle/>
                    <a:p>
                      <a:pPr algn="ctr"/>
                      <a:r>
                        <a:rPr lang="en-US" altLang="zh-CN" sz="1000" dirty="0"/>
                        <a:t>Zenith angle(°)</a:t>
                      </a:r>
                      <a:endParaRPr lang="zh-CN" altLang="en-US" sz="1000" dirty="0"/>
                    </a:p>
                  </a:txBody>
                  <a:tcPr anchor="ctr">
                    <a:solidFill>
                      <a:srgbClr val="004D9A"/>
                    </a:solidFill>
                  </a:tcPr>
                </a:tc>
                <a:tc>
                  <a:txBody>
                    <a:bodyPr/>
                    <a:lstStyle/>
                    <a:p>
                      <a:pPr algn="ctr"/>
                      <a:r>
                        <a:rPr lang="en-US" altLang="zh-CN" sz="1000" dirty="0"/>
                        <a:t>Duration(days)</a:t>
                      </a:r>
                      <a:endParaRPr lang="zh-CN" altLang="en-US" sz="1000" dirty="0"/>
                    </a:p>
                  </a:txBody>
                  <a:tcPr anchor="ctr">
                    <a:solidFill>
                      <a:srgbClr val="004D9A"/>
                    </a:solidFill>
                  </a:tcPr>
                </a:tc>
                <a:tc>
                  <a:txBody>
                    <a:bodyPr/>
                    <a:lstStyle/>
                    <a:p>
                      <a:pPr algn="ctr"/>
                      <a:r>
                        <a:rPr lang="en-US" altLang="zh-CN" sz="1000" dirty="0"/>
                        <a:t>Total count</a:t>
                      </a:r>
                      <a:endParaRPr lang="zh-CN" altLang="en-US" sz="1000" dirty="0"/>
                    </a:p>
                  </a:txBody>
                  <a:tcPr anchor="ctr">
                    <a:solidFill>
                      <a:srgbClr val="004D9A"/>
                    </a:solidFill>
                  </a:tcPr>
                </a:tc>
                <a:tc>
                  <a:txBody>
                    <a:bodyPr/>
                    <a:lstStyle/>
                    <a:p>
                      <a:pPr algn="ctr"/>
                      <a:r>
                        <a:rPr lang="en-US" altLang="zh-CN" sz="1000" dirty="0"/>
                        <a:t>Count rate(/h)</a:t>
                      </a:r>
                      <a:endParaRPr lang="zh-CN" altLang="en-US" sz="1000" dirty="0"/>
                    </a:p>
                  </a:txBody>
                  <a:tcPr anchor="ctr">
                    <a:solidFill>
                      <a:srgbClr val="004D9A"/>
                    </a:solidFill>
                  </a:tcPr>
                </a:tc>
                <a:extLst>
                  <a:ext uri="{0D108BD9-81ED-4DB2-BD59-A6C34878D82A}">
                    <a16:rowId xmlns:a16="http://schemas.microsoft.com/office/drawing/2014/main" val="1917647864"/>
                  </a:ext>
                </a:extLst>
              </a:tr>
              <a:tr h="535925">
                <a:tc>
                  <a:txBody>
                    <a:bodyPr/>
                    <a:lstStyle/>
                    <a:p>
                      <a:pPr algn="ctr"/>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163.10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69.70</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7.8</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664708</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4455</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385777972"/>
                  </a:ext>
                </a:extLst>
              </a:tr>
              <a:tr h="535925">
                <a:tc>
                  <a:txBody>
                    <a:bodyPr/>
                    <a:lstStyle/>
                    <a:p>
                      <a:pPr algn="ctr"/>
                      <a:r>
                        <a:rPr lang="en-US" altLang="zh-CN" sz="1400" dirty="0">
                          <a:latin typeface="Times New Roman" panose="02020603050405020304" pitchFamily="18" charset="0"/>
                          <a:cs typeface="Times New Roman" panose="02020603050405020304" pitchFamily="18" charset="0"/>
                        </a:rPr>
                        <a:t>2</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178.20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69.57</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9.7</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1168963</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5769</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3722050191"/>
                  </a:ext>
                </a:extLst>
              </a:tr>
              <a:tr h="535925">
                <a:tc>
                  <a:txBody>
                    <a:bodyPr/>
                    <a:lstStyle/>
                    <a:p>
                      <a:pPr algn="ctr"/>
                      <a:r>
                        <a:rPr lang="en-US" altLang="zh-CN" sz="1400">
                          <a:latin typeface="Times New Roman" panose="02020603050405020304" pitchFamily="18" charset="0"/>
                          <a:cs typeface="Times New Roman" panose="02020603050405020304" pitchFamily="18" charset="0"/>
                        </a:rPr>
                        <a:t>3</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270.66</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60.55</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13.9</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1772770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8608</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162665446"/>
                  </a:ext>
                </a:extLst>
              </a:tr>
              <a:tr h="535925">
                <a:tc>
                  <a:txBody>
                    <a:bodyPr/>
                    <a:lstStyle/>
                    <a:p>
                      <a:pPr algn="ctr"/>
                      <a:r>
                        <a:rPr lang="en-US" altLang="zh-CN" sz="1400">
                          <a:latin typeface="Times New Roman" panose="02020603050405020304" pitchFamily="18" charset="0"/>
                          <a:cs typeface="Times New Roman" panose="02020603050405020304" pitchFamily="18" charset="0"/>
                        </a:rPr>
                        <a:t>4</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268.74</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58.94</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9.0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2040626</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9287</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680538195"/>
                  </a:ext>
                </a:extLst>
              </a:tr>
              <a:tr h="535925">
                <a:tc>
                  <a:txBody>
                    <a:bodyPr/>
                    <a:lstStyle/>
                    <a:p>
                      <a:pPr algn="ctr"/>
                      <a:r>
                        <a:rPr lang="en-US" altLang="zh-CN" sz="1400">
                          <a:latin typeface="Times New Roman" panose="02020603050405020304" pitchFamily="18" charset="0"/>
                          <a:cs typeface="Times New Roman" panose="02020603050405020304" pitchFamily="18" charset="0"/>
                        </a:rPr>
                        <a:t>5</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-9.10</a:t>
                      </a:r>
                    </a:p>
                    <a:p>
                      <a:pPr algn="ct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69.96</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8.2</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1171220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6738</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3386149509"/>
                  </a:ext>
                </a:extLst>
              </a:tr>
              <a:tr h="535925">
                <a:tc>
                  <a:txBody>
                    <a:bodyPr/>
                    <a:lstStyle/>
                    <a:p>
                      <a:pPr algn="ctr"/>
                      <a:r>
                        <a:rPr lang="en-US" altLang="zh-CN" sz="1400">
                          <a:latin typeface="Times New Roman" panose="02020603050405020304" pitchFamily="18" charset="0"/>
                          <a:cs typeface="Times New Roman" panose="02020603050405020304" pitchFamily="18" charset="0"/>
                        </a:rPr>
                        <a:t>6</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27.60</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59.47</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8.8</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1761860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8698</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950162519"/>
                  </a:ext>
                </a:extLst>
              </a:tr>
              <a:tr h="535925">
                <a:tc>
                  <a:txBody>
                    <a:bodyPr/>
                    <a:lstStyle/>
                    <a:p>
                      <a:pPr algn="ctr"/>
                      <a:r>
                        <a:rPr lang="en-US" altLang="zh-CN" sz="1400">
                          <a:latin typeface="Times New Roman" panose="02020603050405020304" pitchFamily="18" charset="0"/>
                          <a:cs typeface="Times New Roman" panose="02020603050405020304" pitchFamily="18" charset="0"/>
                        </a:rPr>
                        <a:t>A</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25.00</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60.00</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3.0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1175291</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15366</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710114827"/>
                  </a:ext>
                </a:extLst>
              </a:tr>
              <a:tr h="535925">
                <a:tc>
                  <a:txBody>
                    <a:bodyPr/>
                    <a:lstStyle/>
                    <a:p>
                      <a:pPr algn="ctr"/>
                      <a:r>
                        <a:rPr lang="en-US" altLang="zh-CN" sz="1400" dirty="0">
                          <a:latin typeface="Times New Roman" panose="02020603050405020304" pitchFamily="18" charset="0"/>
                          <a:cs typeface="Times New Roman" panose="02020603050405020304" pitchFamily="18" charset="0"/>
                        </a:rPr>
                        <a:t>B</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90.00</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70.00</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2.8</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911615</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10752</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rgbClr val="004D9A"/>
                      </a:solidFill>
                      <a:prstDash val="solid"/>
                      <a:round/>
                      <a:headEnd type="none" w="med" len="med"/>
                      <a:tailEnd type="none" w="med" len="med"/>
                    </a:lnB>
                    <a:noFill/>
                  </a:tcPr>
                </a:tc>
                <a:extLst>
                  <a:ext uri="{0D108BD9-81ED-4DB2-BD59-A6C34878D82A}">
                    <a16:rowId xmlns:a16="http://schemas.microsoft.com/office/drawing/2014/main" val="1003882058"/>
                  </a:ext>
                </a:extLst>
              </a:tr>
            </a:tbl>
          </a:graphicData>
        </a:graphic>
      </p:graphicFrame>
      <p:sp>
        <p:nvSpPr>
          <p:cNvPr id="16" name="文本框 15">
            <a:extLst>
              <a:ext uri="{FF2B5EF4-FFF2-40B4-BE49-F238E27FC236}">
                <a16:creationId xmlns:a16="http://schemas.microsoft.com/office/drawing/2014/main" id="{15AC8FB5-94D9-4D5D-9490-B153DDB6544C}"/>
              </a:ext>
            </a:extLst>
          </p:cNvPr>
          <p:cNvSpPr txBox="1"/>
          <p:nvPr/>
        </p:nvSpPr>
        <p:spPr>
          <a:xfrm>
            <a:off x="7107987" y="1048532"/>
            <a:ext cx="3475575"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Experimental information</a:t>
            </a:r>
          </a:p>
        </p:txBody>
      </p:sp>
    </p:spTree>
    <p:extLst>
      <p:ext uri="{BB962C8B-B14F-4D97-AF65-F5344CB8AC3E}">
        <p14:creationId xmlns:p14="http://schemas.microsoft.com/office/powerpoint/2010/main" val="3699990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3.3 Data analysis</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19</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6" name="图片 5">
            <a:extLst>
              <a:ext uri="{FF2B5EF4-FFF2-40B4-BE49-F238E27FC236}">
                <a16:creationId xmlns:a16="http://schemas.microsoft.com/office/drawing/2014/main" id="{B4F26731-4B99-4C4D-90A6-CAFAFE2BB046}"/>
              </a:ext>
            </a:extLst>
          </p:cNvPr>
          <p:cNvPicPr>
            <a:picLocks noChangeAspect="1"/>
          </p:cNvPicPr>
          <p:nvPr/>
        </p:nvPicPr>
        <p:blipFill>
          <a:blip r:embed="rId4"/>
          <a:stretch>
            <a:fillRect/>
          </a:stretch>
        </p:blipFill>
        <p:spPr>
          <a:xfrm>
            <a:off x="1822222" y="1032541"/>
            <a:ext cx="3969483" cy="5684521"/>
          </a:xfrm>
          <a:prstGeom prst="rect">
            <a:avLst/>
          </a:prstGeom>
          <a:effectLst>
            <a:outerShdw blurRad="50800" dist="38100" dir="2700000" algn="tl" rotWithShape="0">
              <a:prstClr val="black">
                <a:alpha val="40000"/>
              </a:prstClr>
            </a:outerShdw>
          </a:effectLst>
        </p:spPr>
      </p:pic>
      <p:pic>
        <p:nvPicPr>
          <p:cNvPr id="8" name="图片 7">
            <a:extLst>
              <a:ext uri="{FF2B5EF4-FFF2-40B4-BE49-F238E27FC236}">
                <a16:creationId xmlns:a16="http://schemas.microsoft.com/office/drawing/2014/main" id="{91D7F8C1-66C5-4710-94E2-A56BD821FE8B}"/>
              </a:ext>
            </a:extLst>
          </p:cNvPr>
          <p:cNvPicPr>
            <a:picLocks noChangeAspect="1"/>
          </p:cNvPicPr>
          <p:nvPr/>
        </p:nvPicPr>
        <p:blipFill>
          <a:blip r:embed="rId5"/>
          <a:stretch>
            <a:fillRect/>
          </a:stretch>
        </p:blipFill>
        <p:spPr>
          <a:xfrm>
            <a:off x="6465047" y="1020668"/>
            <a:ext cx="3821298" cy="5684521"/>
          </a:xfrm>
          <a:prstGeom prst="rect">
            <a:avLst/>
          </a:prstGeom>
          <a:effectLst>
            <a:outerShdw blurRad="50800" dist="38100" dir="2700000" algn="tl" rotWithShape="0">
              <a:prstClr val="black">
                <a:alpha val="40000"/>
              </a:prstClr>
            </a:outerShdw>
          </a:effectLst>
        </p:spPr>
      </p:pic>
      <p:sp>
        <p:nvSpPr>
          <p:cNvPr id="13" name="文本框 12">
            <a:extLst>
              <a:ext uri="{FF2B5EF4-FFF2-40B4-BE49-F238E27FC236}">
                <a16:creationId xmlns:a16="http://schemas.microsoft.com/office/drawing/2014/main" id="{CA6F8089-A20A-4709-ADB3-1B856391255C}"/>
              </a:ext>
            </a:extLst>
          </p:cNvPr>
          <p:cNvSpPr txBox="1"/>
          <p:nvPr/>
        </p:nvSpPr>
        <p:spPr>
          <a:xfrm>
            <a:off x="121333" y="2951946"/>
            <a:ext cx="1700889" cy="1169551"/>
          </a:xfrm>
          <a:prstGeom prst="rect">
            <a:avLst/>
          </a:prstGeom>
          <a:noFill/>
          <a:ln>
            <a:solidFill>
              <a:schemeClr val="accent1">
                <a:shade val="50000"/>
              </a:schemeClr>
            </a:solidFill>
          </a:ln>
        </p:spPr>
        <p:txBody>
          <a:bodyPr wrap="square">
            <a:spAutoFit/>
          </a:bodyPr>
          <a:lstStyle/>
          <a:p>
            <a:r>
              <a:rPr lang="en-US" altLang="zh-CN" sz="1400" dirty="0">
                <a:latin typeface="Times New Roman" panose="02020603050405020304" pitchFamily="18" charset="0"/>
                <a:cs typeface="Times New Roman" panose="02020603050405020304" pitchFamily="18" charset="0"/>
              </a:rPr>
              <a:t>Comparison of measured and predicted survival rate at six measurement points</a:t>
            </a:r>
            <a:endParaRPr lang="zh-CN" altLang="en-US" sz="1400" dirty="0">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CAF1DA11-298C-4E90-830D-E2F4C5C7AE8A}"/>
              </a:ext>
            </a:extLst>
          </p:cNvPr>
          <p:cNvSpPr txBox="1"/>
          <p:nvPr/>
        </p:nvSpPr>
        <p:spPr>
          <a:xfrm>
            <a:off x="10333685" y="2951946"/>
            <a:ext cx="1652191" cy="1169551"/>
          </a:xfrm>
          <a:prstGeom prst="rect">
            <a:avLst/>
          </a:prstGeom>
          <a:noFill/>
          <a:ln>
            <a:solidFill>
              <a:schemeClr val="accent1">
                <a:shade val="50000"/>
              </a:schemeClr>
            </a:solidFill>
          </a:ln>
        </p:spPr>
        <p:txBody>
          <a:bodyPr wrap="square">
            <a:spAutoFit/>
          </a:bodyPr>
          <a:lstStyle/>
          <a:p>
            <a:r>
              <a:rPr lang="zh-CN" altLang="en-US" sz="1400" dirty="0">
                <a:latin typeface="Times New Roman" panose="02020603050405020304" pitchFamily="18" charset="0"/>
                <a:cs typeface="Times New Roman" panose="02020603050405020304" pitchFamily="18" charset="0"/>
              </a:rPr>
              <a:t>Comparison of measured and predicted effective lengths at six measurement points</a:t>
            </a:r>
          </a:p>
        </p:txBody>
      </p:sp>
      <p:pic>
        <p:nvPicPr>
          <p:cNvPr id="7" name="图形 6">
            <a:extLst>
              <a:ext uri="{FF2B5EF4-FFF2-40B4-BE49-F238E27FC236}">
                <a16:creationId xmlns:a16="http://schemas.microsoft.com/office/drawing/2014/main" id="{5498A33A-2D6A-4A11-A48C-4396CD97425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91705" y="3169494"/>
            <a:ext cx="734454" cy="734454"/>
          </a:xfrm>
          <a:prstGeom prst="rect">
            <a:avLst/>
          </a:prstGeom>
        </p:spPr>
      </p:pic>
    </p:spTree>
    <p:extLst>
      <p:ext uri="{BB962C8B-B14F-4D97-AF65-F5344CB8AC3E}">
        <p14:creationId xmlns:p14="http://schemas.microsoft.com/office/powerpoint/2010/main" val="2751106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553C66C4-91F6-41CB-B6C1-5C784DCCAE6B}"/>
              </a:ext>
            </a:extLst>
          </p:cNvPr>
          <p:cNvGrpSpPr/>
          <p:nvPr/>
        </p:nvGrpSpPr>
        <p:grpSpPr>
          <a:xfrm>
            <a:off x="0" y="2210136"/>
            <a:ext cx="5208374" cy="2437733"/>
            <a:chOff x="0" y="2210136"/>
            <a:chExt cx="5208374" cy="2437733"/>
          </a:xfrm>
        </p:grpSpPr>
        <p:sp>
          <p:nvSpPr>
            <p:cNvPr id="2" name="矩形 1"/>
            <p:cNvSpPr/>
            <p:nvPr/>
          </p:nvSpPr>
          <p:spPr>
            <a:xfrm>
              <a:off x="2" y="2210136"/>
              <a:ext cx="5208372" cy="2437733"/>
            </a:xfrm>
            <a:prstGeom prst="rect">
              <a:avLst/>
            </a:prstGeom>
            <a:solidFill>
              <a:srgbClr val="004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4D9A"/>
                </a:solidFill>
              </a:endParaRPr>
            </a:p>
          </p:txBody>
        </p:sp>
        <p:pic>
          <p:nvPicPr>
            <p:cNvPr id="23" name="图片 22">
              <a:extLst>
                <a:ext uri="{FF2B5EF4-FFF2-40B4-BE49-F238E27FC236}">
                  <a16:creationId xmlns:a16="http://schemas.microsoft.com/office/drawing/2014/main" id="{8A2B3030-FBBE-4CDA-B320-E2B64E3581A2}"/>
                </a:ext>
              </a:extLst>
            </p:cNvPr>
            <p:cNvPicPr>
              <a:picLocks noChangeAspect="1"/>
            </p:cNvPicPr>
            <p:nvPr/>
          </p:nvPicPr>
          <p:blipFill rotWithShape="1">
            <a:blip r:embed="rId3">
              <a:alphaModFix amt="47000"/>
              <a:extLst>
                <a:ext uri="{BEBA8EAE-BF5A-486C-A8C5-ECC9F3942E4B}">
                  <a14:imgProps xmlns:a14="http://schemas.microsoft.com/office/drawing/2010/main">
                    <a14:imgLayer r:embed="rId4">
                      <a14:imgEffect>
                        <a14:saturation sat="0"/>
                      </a14:imgEffect>
                    </a14:imgLayer>
                  </a14:imgProps>
                </a:ext>
              </a:extLst>
            </a:blip>
            <a:srcRect t="12319"/>
            <a:stretch/>
          </p:blipFill>
          <p:spPr>
            <a:xfrm>
              <a:off x="0" y="2210136"/>
              <a:ext cx="1833648" cy="2437733"/>
            </a:xfrm>
            <a:prstGeom prst="rect">
              <a:avLst/>
            </a:prstGeom>
            <a:effectLst>
              <a:softEdge rad="635000"/>
            </a:effectLst>
          </p:spPr>
        </p:pic>
        <p:sp>
          <p:nvSpPr>
            <p:cNvPr id="10" name="文本框 9"/>
            <p:cNvSpPr txBox="1"/>
            <p:nvPr/>
          </p:nvSpPr>
          <p:spPr>
            <a:xfrm>
              <a:off x="1883032" y="3161031"/>
              <a:ext cx="2282551" cy="646331"/>
            </a:xfrm>
            <a:prstGeom prst="rect">
              <a:avLst/>
            </a:prstGeom>
            <a:noFill/>
          </p:spPr>
          <p:txBody>
            <a:bodyPr wrap="square" lIns="91440" tIns="45720" rIns="91440" bIns="45720" rtlCol="0">
              <a:spAutoFit/>
            </a:bodyPr>
            <a:lstStyle/>
            <a:p>
              <a:pPr algn="ctr"/>
              <a:r>
                <a:rPr lang="en-US" altLang="zh-CN" sz="3600" b="1">
                  <a:solidFill>
                    <a:schemeClr val="bg1"/>
                  </a:solidFill>
                  <a:latin typeface="微软雅黑" panose="020B0503020204020204" pitchFamily="34" charset="-122"/>
                  <a:ea typeface="微软雅黑" panose="020B0503020204020204" pitchFamily="34" charset="-122"/>
                </a:rPr>
                <a:t>Outline</a:t>
              </a:r>
              <a:endParaRPr lang="zh-CN" altLang="en-US" sz="36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89631" y="3065097"/>
              <a:ext cx="2760951" cy="838201"/>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sp>
        <p:nvSpPr>
          <p:cNvPr id="9" name="矩形 8">
            <a:extLst>
              <a:ext uri="{FF2B5EF4-FFF2-40B4-BE49-F238E27FC236}">
                <a16:creationId xmlns:a16="http://schemas.microsoft.com/office/drawing/2014/main" id="{8ADD5122-1C96-4063-BF7C-A95DBE897312}"/>
              </a:ext>
            </a:extLst>
          </p:cNvPr>
          <p:cNvSpPr/>
          <p:nvPr/>
        </p:nvSpPr>
        <p:spPr>
          <a:xfrm>
            <a:off x="5208374" y="0"/>
            <a:ext cx="6983626" cy="68552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文本框 11">
            <a:extLst>
              <a:ext uri="{FF2B5EF4-FFF2-40B4-BE49-F238E27FC236}">
                <a16:creationId xmlns:a16="http://schemas.microsoft.com/office/drawing/2014/main" id="{A0F7D6D6-9969-4052-8C49-1323A026E695}"/>
              </a:ext>
            </a:extLst>
          </p:cNvPr>
          <p:cNvSpPr txBox="1"/>
          <p:nvPr/>
        </p:nvSpPr>
        <p:spPr>
          <a:xfrm>
            <a:off x="5268245" y="1664242"/>
            <a:ext cx="6923755" cy="3416320"/>
          </a:xfrm>
          <a:prstGeom prst="rect">
            <a:avLst/>
          </a:prstGeom>
          <a:noFill/>
        </p:spPr>
        <p:txBody>
          <a:bodyPr wrap="none" lIns="91440" tIns="45720" rIns="91440" bIns="45720" rtlCol="0">
            <a:spAutoFit/>
          </a:bodyPr>
          <a:lstStyle/>
          <a:p>
            <a:r>
              <a:rPr lang="en-US" altLang="zh-CN" sz="2400" b="1" dirty="0">
                <a:solidFill>
                  <a:srgbClr val="004D9A"/>
                </a:solidFill>
                <a:latin typeface="Times New Roman" panose="02020603050405020304" pitchFamily="18" charset="0"/>
                <a:ea typeface="微软雅黑" panose="020B0503020204020204" pitchFamily="34" charset="-122"/>
                <a:cs typeface="Times New Roman" panose="02020603050405020304" pitchFamily="18" charset="0"/>
              </a:rPr>
              <a:t>01 / Introduction</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02 / </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System</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03 /</a:t>
            </a:r>
            <a:r>
              <a:rPr lang="zh-CN" altLang="en-US"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Cultural relics protection-Xi’an defensive walls</a:t>
            </a:r>
          </a:p>
          <a:p>
            <a:endPar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04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Mineral Exploration-</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Zaozigou</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gold mine</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05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Summary and Prospect</a:t>
            </a:r>
            <a:endPar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ransition advTm="76859"/>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3.4 Imaging results</a:t>
            </a:r>
            <a:endParaRPr lang="en-US" sz="2600" dirty="0"/>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20</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5"/>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5"/>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5"/>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12" name="矩形 11">
            <a:extLst>
              <a:ext uri="{FF2B5EF4-FFF2-40B4-BE49-F238E27FC236}">
                <a16:creationId xmlns:a16="http://schemas.microsoft.com/office/drawing/2014/main" id="{DA879DC0-92AE-4AFB-845A-B5E3EE63261E}"/>
              </a:ext>
            </a:extLst>
          </p:cNvPr>
          <p:cNvSpPr/>
          <p:nvPr/>
        </p:nvSpPr>
        <p:spPr>
          <a:xfrm>
            <a:off x="254846" y="1057314"/>
            <a:ext cx="5610861" cy="5641519"/>
          </a:xfrm>
          <a:prstGeom prst="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a16="http://schemas.microsoft.com/office/drawing/2014/main" id="{7D93ED27-7258-4CEE-97EC-964A426DC65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8200" y="1954113"/>
            <a:ext cx="4327753" cy="4744720"/>
          </a:xfrm>
          <a:prstGeom prst="rect">
            <a:avLst/>
          </a:prstGeom>
        </p:spPr>
      </p:pic>
      <p:sp>
        <p:nvSpPr>
          <p:cNvPr id="15" name="文本框 14">
            <a:extLst>
              <a:ext uri="{FF2B5EF4-FFF2-40B4-BE49-F238E27FC236}">
                <a16:creationId xmlns:a16="http://schemas.microsoft.com/office/drawing/2014/main" id="{CED59208-0F22-4781-BAED-0CE117321694}"/>
              </a:ext>
            </a:extLst>
          </p:cNvPr>
          <p:cNvSpPr txBox="1"/>
          <p:nvPr/>
        </p:nvSpPr>
        <p:spPr>
          <a:xfrm>
            <a:off x="6218622" y="1276035"/>
            <a:ext cx="5400039" cy="2031325"/>
          </a:xfrm>
          <a:prstGeom prst="rect">
            <a:avLst/>
          </a:prstGeom>
          <a:gradFill>
            <a:gsLst>
              <a:gs pos="60000">
                <a:srgbClr val="F3F3F3"/>
              </a:gs>
              <a:gs pos="10000">
                <a:schemeClr val="bg1"/>
              </a:gs>
              <a:gs pos="100000">
                <a:schemeClr val="bg2"/>
              </a:gs>
            </a:gsLst>
            <a:lin ang="5400000" scaled="1"/>
          </a:gradFill>
        </p:spPr>
        <p:txBody>
          <a:bodyPr wrap="square">
            <a:spAutoFit/>
          </a:bodyPr>
          <a:lstStyle/>
          <a:p>
            <a:pPr marL="285750" indent="-285750" algn="just">
              <a:spcAft>
                <a:spcPts val="1200"/>
              </a:spcAft>
              <a:buFont typeface="Wingdings" panose="05000000000000000000" pitchFamily="2" charset="2"/>
              <a:buChar char="n"/>
            </a:pPr>
            <a:r>
              <a:rPr lang="en-US" altLang="zh-CN" sz="1800" b="0" i="0" u="none" strike="noStrike" baseline="0" dirty="0">
                <a:solidFill>
                  <a:srgbClr val="000000"/>
                </a:solidFill>
                <a:latin typeface="Times New Roman" panose="02020603050405020304" pitchFamily="18" charset="0"/>
                <a:cs typeface="Times New Roman" panose="02020603050405020304" pitchFamily="18" charset="0"/>
              </a:rPr>
              <a:t>Sig: Characterizing the degree of significance of the difference between the measured and predicted values, the larger the absolute value of Sig indicates that the more significant the difference between the measured and forward predicted results in this direction, the higher the confidence level of the existence of density anomalies.</a:t>
            </a:r>
          </a:p>
        </p:txBody>
      </p:sp>
      <p:cxnSp>
        <p:nvCxnSpPr>
          <p:cNvPr id="16" name="直接连接符 15">
            <a:extLst>
              <a:ext uri="{FF2B5EF4-FFF2-40B4-BE49-F238E27FC236}">
                <a16:creationId xmlns:a16="http://schemas.microsoft.com/office/drawing/2014/main" id="{B9DBC33A-475A-438F-90D3-F0131DADC665}"/>
              </a:ext>
            </a:extLst>
          </p:cNvPr>
          <p:cNvCxnSpPr>
            <a:cxnSpLocks/>
          </p:cNvCxnSpPr>
          <p:nvPr/>
        </p:nvCxnSpPr>
        <p:spPr>
          <a:xfrm>
            <a:off x="5923019" y="3429000"/>
            <a:ext cx="6117186" cy="0"/>
          </a:xfrm>
          <a:prstGeom prst="line">
            <a:avLst/>
          </a:prstGeom>
          <a:ln w="19050">
            <a:solidFill>
              <a:schemeClr val="accent2">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5" name="等腰三角形 31">
            <a:extLst>
              <a:ext uri="{FF2B5EF4-FFF2-40B4-BE49-F238E27FC236}">
                <a16:creationId xmlns:a16="http://schemas.microsoft.com/office/drawing/2014/main" id="{018C6464-74EA-48AA-9FEB-2D97F7BAFFDC}"/>
              </a:ext>
            </a:extLst>
          </p:cNvPr>
          <p:cNvSpPr/>
          <p:nvPr/>
        </p:nvSpPr>
        <p:spPr>
          <a:xfrm rot="5400000">
            <a:off x="5275033" y="1666384"/>
            <a:ext cx="1563964" cy="345827"/>
          </a:xfrm>
          <a:custGeom>
            <a:avLst/>
            <a:gdLst>
              <a:gd name="connsiteX0" fmla="*/ 0 w 2320987"/>
              <a:gd name="connsiteY0" fmla="*/ 529987 h 529987"/>
              <a:gd name="connsiteX1" fmla="*/ 1160494 w 2320987"/>
              <a:gd name="connsiteY1" fmla="*/ 0 h 529987"/>
              <a:gd name="connsiteX2" fmla="*/ 2320987 w 2320987"/>
              <a:gd name="connsiteY2" fmla="*/ 529987 h 529987"/>
              <a:gd name="connsiteX3" fmla="*/ 0 w 2320987"/>
              <a:gd name="connsiteY3" fmla="*/ 529987 h 529987"/>
              <a:gd name="connsiteX0" fmla="*/ 0 w 2320987"/>
              <a:gd name="connsiteY0" fmla="*/ 529987 h 529987"/>
              <a:gd name="connsiteX1" fmla="*/ 1160494 w 2320987"/>
              <a:gd name="connsiteY1" fmla="*/ 0 h 529987"/>
              <a:gd name="connsiteX2" fmla="*/ 2320987 w 2320987"/>
              <a:gd name="connsiteY2" fmla="*/ 529987 h 529987"/>
              <a:gd name="connsiteX3" fmla="*/ 0 w 2320987"/>
              <a:gd name="connsiteY3" fmla="*/ 529987 h 529987"/>
              <a:gd name="connsiteX0" fmla="*/ 0 w 2320987"/>
              <a:gd name="connsiteY0" fmla="*/ 519343 h 519343"/>
              <a:gd name="connsiteX1" fmla="*/ 960628 w 2320987"/>
              <a:gd name="connsiteY1" fmla="*/ 0 h 519343"/>
              <a:gd name="connsiteX2" fmla="*/ 2320987 w 2320987"/>
              <a:gd name="connsiteY2" fmla="*/ 519343 h 519343"/>
              <a:gd name="connsiteX3" fmla="*/ 0 w 2320987"/>
              <a:gd name="connsiteY3" fmla="*/ 519343 h 519343"/>
              <a:gd name="connsiteX0" fmla="*/ 0 w 2320987"/>
              <a:gd name="connsiteY0" fmla="*/ 519343 h 519343"/>
              <a:gd name="connsiteX1" fmla="*/ 960628 w 2320987"/>
              <a:gd name="connsiteY1" fmla="*/ 0 h 519343"/>
              <a:gd name="connsiteX2" fmla="*/ 2320987 w 2320987"/>
              <a:gd name="connsiteY2" fmla="*/ 519343 h 519343"/>
              <a:gd name="connsiteX3" fmla="*/ 0 w 2320987"/>
              <a:gd name="connsiteY3" fmla="*/ 519343 h 519343"/>
            </a:gdLst>
            <a:ahLst/>
            <a:cxnLst>
              <a:cxn ang="0">
                <a:pos x="connsiteX0" y="connsiteY0"/>
              </a:cxn>
              <a:cxn ang="0">
                <a:pos x="connsiteX1" y="connsiteY1"/>
              </a:cxn>
              <a:cxn ang="0">
                <a:pos x="connsiteX2" y="connsiteY2"/>
              </a:cxn>
              <a:cxn ang="0">
                <a:pos x="connsiteX3" y="connsiteY3"/>
              </a:cxn>
            </a:cxnLst>
            <a:rect l="l" t="t" r="r" b="b"/>
            <a:pathLst>
              <a:path w="2320987" h="519343">
                <a:moveTo>
                  <a:pt x="0" y="519343"/>
                </a:moveTo>
                <a:cubicBezTo>
                  <a:pt x="386831" y="342681"/>
                  <a:pt x="-16502" y="508554"/>
                  <a:pt x="960628" y="0"/>
                </a:cubicBezTo>
                <a:lnTo>
                  <a:pt x="2320987" y="519343"/>
                </a:lnTo>
                <a:lnTo>
                  <a:pt x="0" y="519343"/>
                </a:lnTo>
                <a:close/>
              </a:path>
            </a:pathLst>
          </a:custGeom>
          <a:gradFill>
            <a:gsLst>
              <a:gs pos="18000">
                <a:schemeClr val="accent2">
                  <a:lumMod val="20000"/>
                  <a:lumOff val="80000"/>
                </a:schemeClr>
              </a:gs>
              <a:gs pos="77000">
                <a:schemeClr val="bg1"/>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66D74980-175C-4BF8-B76A-53FB25A0FD65}"/>
                  </a:ext>
                </a:extLst>
              </p:cNvPr>
              <p:cNvSpPr txBox="1"/>
              <p:nvPr/>
            </p:nvSpPr>
            <p:spPr>
              <a:xfrm>
                <a:off x="838200" y="1195180"/>
                <a:ext cx="4458911" cy="493084"/>
              </a:xfrm>
              <a:prstGeom prst="rect">
                <a:avLst/>
              </a:prstGeom>
              <a:solidFill>
                <a:schemeClr val="accent2">
                  <a:lumMod val="20000"/>
                  <a:lumOff val="80000"/>
                </a:schemeClr>
              </a:solidFill>
            </p:spPr>
            <p:txBody>
              <a:bodyPr wrap="square">
                <a:spAutoFit/>
              </a:bodyPr>
              <a:lstStyle/>
              <a:p>
                <a:r>
                  <a:rPr lang="en-US" altLang="zh-CN" sz="1400" dirty="0">
                    <a:latin typeface="Times New Roman" panose="02020603050405020304" pitchFamily="18" charset="0"/>
                    <a:cs typeface="Times New Roman" panose="02020603050405020304" pitchFamily="18" charset="0"/>
                  </a:rPr>
                  <a:t>Significance:    </a:t>
                </a:r>
                <a14:m>
                  <m:oMath xmlns:m="http://schemas.openxmlformats.org/officeDocument/2006/math">
                    <m:r>
                      <a:rPr lang="zh-CN" altLang="en-US" sz="1400" i="1" smtClean="0">
                        <a:latin typeface="Cambria Math" panose="02040503050406030204" pitchFamily="18" charset="0"/>
                      </a:rPr>
                      <m:t>𝑆𝑖𝑔</m:t>
                    </m:r>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r>
                      <a:rPr lang="zh-CN" altLang="en-US" sz="1400" i="0">
                        <a:latin typeface="Cambria Math" panose="02040503050406030204" pitchFamily="18" charset="0"/>
                      </a:rPr>
                      <m:t>=</m:t>
                    </m:r>
                    <m:f>
                      <m:fPr>
                        <m:ctrlPr>
                          <a:rPr lang="zh-CN" altLang="en-US" sz="1400" i="1">
                            <a:solidFill>
                              <a:srgbClr val="836967"/>
                            </a:solidFill>
                            <a:latin typeface="Cambria Math" panose="02040503050406030204" pitchFamily="18" charset="0"/>
                          </a:rPr>
                        </m:ctrlPr>
                      </m:fPr>
                      <m:num>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𝑅</m:t>
                            </m:r>
                          </m:e>
                          <m:sub>
                            <m:r>
                              <m:rPr>
                                <m:sty m:val="p"/>
                              </m:rPr>
                              <a:rPr lang="zh-CN" altLang="en-US" sz="1400" i="0">
                                <a:latin typeface="Cambria Math" panose="02040503050406030204" pitchFamily="18" charset="0"/>
                              </a:rPr>
                              <m:t>meas</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𝑅</m:t>
                            </m:r>
                          </m:e>
                          <m:sub>
                            <m:r>
                              <m:rPr>
                                <m:sty m:val="p"/>
                              </m:rPr>
                              <a:rPr lang="zh-CN" altLang="en-US" sz="1400" i="0">
                                <a:latin typeface="Cambria Math" panose="02040503050406030204" pitchFamily="18" charset="0"/>
                              </a:rPr>
                              <m:t>pre</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num>
                      <m:den>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𝜎</m:t>
                            </m:r>
                          </m:e>
                          <m:sub>
                            <m:r>
                              <m:rPr>
                                <m:sty m:val="p"/>
                              </m:rPr>
                              <a:rPr lang="zh-CN" altLang="en-US" sz="1400" i="0">
                                <a:latin typeface="Cambria Math" panose="02040503050406030204" pitchFamily="18" charset="0"/>
                              </a:rPr>
                              <m:t>meas</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den>
                    </m:f>
                  </m:oMath>
                </a14:m>
                <a:endParaRPr lang="zh-CN" altLang="en-US" dirty="0"/>
              </a:p>
            </p:txBody>
          </p:sp>
        </mc:Choice>
        <mc:Fallback xmlns="">
          <p:sp>
            <p:nvSpPr>
              <p:cNvPr id="26" name="文本框 25">
                <a:extLst>
                  <a:ext uri="{FF2B5EF4-FFF2-40B4-BE49-F238E27FC236}">
                    <a16:creationId xmlns:a16="http://schemas.microsoft.com/office/drawing/2014/main" id="{66D74980-175C-4BF8-B76A-53FB25A0FD65}"/>
                  </a:ext>
                </a:extLst>
              </p:cNvPr>
              <p:cNvSpPr txBox="1">
                <a:spLocks noRot="1" noChangeAspect="1" noMove="1" noResize="1" noEditPoints="1" noAdjustHandles="1" noChangeArrowheads="1" noChangeShapeType="1" noTextEdit="1"/>
              </p:cNvSpPr>
              <p:nvPr/>
            </p:nvSpPr>
            <p:spPr>
              <a:xfrm>
                <a:off x="838200" y="1195180"/>
                <a:ext cx="4458911" cy="493084"/>
              </a:xfrm>
              <a:prstGeom prst="rect">
                <a:avLst/>
              </a:prstGeom>
              <a:blipFill>
                <a:blip r:embed="rId7"/>
                <a:stretch>
                  <a:fillRect l="-410"/>
                </a:stretch>
              </a:blipFill>
            </p:spPr>
            <p:txBody>
              <a:bodyPr/>
              <a:lstStyle/>
              <a:p>
                <a:r>
                  <a:rPr lang="zh-CN" altLang="en-US">
                    <a:noFill/>
                  </a:rPr>
                  <a:t> </a:t>
                </a:r>
              </a:p>
            </p:txBody>
          </p:sp>
        </mc:Fallback>
      </mc:AlternateContent>
      <p:pic>
        <p:nvPicPr>
          <p:cNvPr id="27" name="58rampart_ani_2023.8.18">
            <a:hlinkClick r:id="" action="ppaction://media"/>
            <a:extLst>
              <a:ext uri="{FF2B5EF4-FFF2-40B4-BE49-F238E27FC236}">
                <a16:creationId xmlns:a16="http://schemas.microsoft.com/office/drawing/2014/main" id="{E92164BC-71D5-4A29-A0D6-5A957101A6BF}"/>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6218622" y="3501880"/>
            <a:ext cx="5491646" cy="308905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76107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00"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7"/>
                                        </p:tgtEl>
                                      </p:cBhvr>
                                    </p:cmd>
                                  </p:childTnLst>
                                </p:cTn>
                              </p:par>
                            </p:childTnLst>
                          </p:cTn>
                        </p:par>
                      </p:childTnLst>
                    </p:cTn>
                  </p:par>
                </p:childTnLst>
              </p:cTn>
              <p:nextCondLst>
                <p:cond evt="onClick" delay="0">
                  <p:tgtEl>
                    <p:spTgt spid="27"/>
                  </p:tgtEl>
                </p:cond>
              </p:nextCondLst>
            </p:seq>
            <p:video>
              <p:cMediaNode vol="80000">
                <p:cTn id="12" repeatCount="indefinite" fill="hold" display="0">
                  <p:stCondLst>
                    <p:cond delay="indefinite"/>
                  </p:stCondLst>
                </p:cTn>
                <p:tgtEl>
                  <p:spTgt spid="27"/>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553C66C4-91F6-41CB-B6C1-5C784DCCAE6B}"/>
              </a:ext>
            </a:extLst>
          </p:cNvPr>
          <p:cNvGrpSpPr/>
          <p:nvPr/>
        </p:nvGrpSpPr>
        <p:grpSpPr>
          <a:xfrm>
            <a:off x="0" y="2210136"/>
            <a:ext cx="5208374" cy="2437733"/>
            <a:chOff x="0" y="2210136"/>
            <a:chExt cx="5208374" cy="2437733"/>
          </a:xfrm>
        </p:grpSpPr>
        <p:sp>
          <p:nvSpPr>
            <p:cNvPr id="2" name="矩形 1"/>
            <p:cNvSpPr/>
            <p:nvPr/>
          </p:nvSpPr>
          <p:spPr>
            <a:xfrm>
              <a:off x="2" y="2210136"/>
              <a:ext cx="5208372" cy="2437733"/>
            </a:xfrm>
            <a:prstGeom prst="rect">
              <a:avLst/>
            </a:prstGeom>
            <a:solidFill>
              <a:srgbClr val="004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4D9A"/>
                </a:solidFill>
              </a:endParaRPr>
            </a:p>
          </p:txBody>
        </p:sp>
        <p:pic>
          <p:nvPicPr>
            <p:cNvPr id="23" name="图片 22">
              <a:extLst>
                <a:ext uri="{FF2B5EF4-FFF2-40B4-BE49-F238E27FC236}">
                  <a16:creationId xmlns:a16="http://schemas.microsoft.com/office/drawing/2014/main" id="{8A2B3030-FBBE-4CDA-B320-E2B64E3581A2}"/>
                </a:ext>
              </a:extLst>
            </p:cNvPr>
            <p:cNvPicPr>
              <a:picLocks noChangeAspect="1"/>
            </p:cNvPicPr>
            <p:nvPr/>
          </p:nvPicPr>
          <p:blipFill rotWithShape="1">
            <a:blip r:embed="rId3">
              <a:alphaModFix amt="47000"/>
              <a:extLst>
                <a:ext uri="{BEBA8EAE-BF5A-486C-A8C5-ECC9F3942E4B}">
                  <a14:imgProps xmlns:a14="http://schemas.microsoft.com/office/drawing/2010/main">
                    <a14:imgLayer r:embed="rId4">
                      <a14:imgEffect>
                        <a14:saturation sat="0"/>
                      </a14:imgEffect>
                    </a14:imgLayer>
                  </a14:imgProps>
                </a:ext>
              </a:extLst>
            </a:blip>
            <a:srcRect t="12319"/>
            <a:stretch/>
          </p:blipFill>
          <p:spPr>
            <a:xfrm>
              <a:off x="0" y="2210136"/>
              <a:ext cx="1833648" cy="2437733"/>
            </a:xfrm>
            <a:prstGeom prst="rect">
              <a:avLst/>
            </a:prstGeom>
            <a:effectLst>
              <a:softEdge rad="635000"/>
            </a:effectLst>
          </p:spPr>
        </p:pic>
        <p:sp>
          <p:nvSpPr>
            <p:cNvPr id="10" name="文本框 9"/>
            <p:cNvSpPr txBox="1"/>
            <p:nvPr/>
          </p:nvSpPr>
          <p:spPr>
            <a:xfrm>
              <a:off x="1883032" y="3161031"/>
              <a:ext cx="2282551" cy="646331"/>
            </a:xfrm>
            <a:prstGeom prst="rect">
              <a:avLst/>
            </a:prstGeom>
            <a:noFill/>
          </p:spPr>
          <p:txBody>
            <a:bodyPr wrap="square" lIns="91440" tIns="45720" rIns="91440" bIns="45720" rtlCol="0">
              <a:spAutoFit/>
            </a:bodyPr>
            <a:lstStyle/>
            <a:p>
              <a:pPr algn="ctr"/>
              <a:r>
                <a:rPr lang="en-US" altLang="zh-CN" sz="3600" b="1">
                  <a:solidFill>
                    <a:schemeClr val="bg1"/>
                  </a:solidFill>
                  <a:latin typeface="微软雅黑" panose="020B0503020204020204" pitchFamily="34" charset="-122"/>
                  <a:ea typeface="微软雅黑" panose="020B0503020204020204" pitchFamily="34" charset="-122"/>
                </a:rPr>
                <a:t>Outline</a:t>
              </a:r>
              <a:endParaRPr lang="zh-CN" altLang="en-US" sz="36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89631" y="3065097"/>
              <a:ext cx="2760951" cy="838201"/>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sp>
        <p:nvSpPr>
          <p:cNvPr id="9" name="矩形 8">
            <a:extLst>
              <a:ext uri="{FF2B5EF4-FFF2-40B4-BE49-F238E27FC236}">
                <a16:creationId xmlns:a16="http://schemas.microsoft.com/office/drawing/2014/main" id="{8ADD5122-1C96-4063-BF7C-A95DBE897312}"/>
              </a:ext>
            </a:extLst>
          </p:cNvPr>
          <p:cNvSpPr/>
          <p:nvPr/>
        </p:nvSpPr>
        <p:spPr>
          <a:xfrm>
            <a:off x="5227707" y="-78941"/>
            <a:ext cx="6983626" cy="68552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文本框 11">
            <a:extLst>
              <a:ext uri="{FF2B5EF4-FFF2-40B4-BE49-F238E27FC236}">
                <a16:creationId xmlns:a16="http://schemas.microsoft.com/office/drawing/2014/main" id="{A0F7D6D6-9969-4052-8C49-1323A026E695}"/>
              </a:ext>
            </a:extLst>
          </p:cNvPr>
          <p:cNvSpPr txBox="1"/>
          <p:nvPr/>
        </p:nvSpPr>
        <p:spPr>
          <a:xfrm>
            <a:off x="5268245" y="1664242"/>
            <a:ext cx="6923755" cy="3416320"/>
          </a:xfrm>
          <a:prstGeom prst="rect">
            <a:avLst/>
          </a:prstGeom>
          <a:noFill/>
        </p:spPr>
        <p:txBody>
          <a:bodyPr wrap="none" lIns="91440" tIns="45720" rIns="91440" bIns="45720" rtlCol="0">
            <a:spAutoFit/>
          </a:bodyPr>
          <a:lstStyle/>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01 / Introduction</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02 / </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System</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03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Cultural relics protection-Xi’an defensive walls</a:t>
            </a:r>
          </a:p>
          <a:p>
            <a:endPar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04 /</a:t>
            </a:r>
            <a:r>
              <a:rPr lang="zh-CN" altLang="en-US"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Mineral Exploration-</a:t>
            </a:r>
            <a:r>
              <a:rPr lang="en-US" altLang="zh-CN" sz="2400" b="1" dirty="0" err="1">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Zaozigou</a:t>
            </a:r>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gold mine</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05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Summary and Prospect</a:t>
            </a:r>
            <a:endPar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160051871"/>
      </p:ext>
    </p:extLst>
  </p:cSld>
  <p:clrMapOvr>
    <a:masterClrMapping/>
  </p:clrMapOvr>
  <p:transition advTm="76859"/>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7514547"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4.1 Mineral Exploration-</a:t>
            </a:r>
            <a:r>
              <a:rPr lang="en-US" altLang="zh-CN" sz="2600" dirty="0" err="1">
                <a:latin typeface="Times New Roman" panose="02020603050405020304" pitchFamily="18" charset="0"/>
                <a:cs typeface="Times New Roman" panose="02020603050405020304" pitchFamily="18" charset="0"/>
              </a:rPr>
              <a:t>Zaozigou</a:t>
            </a:r>
            <a:r>
              <a:rPr lang="en-US" altLang="zh-CN" sz="2600" dirty="0">
                <a:latin typeface="Times New Roman" panose="02020603050405020304" pitchFamily="18" charset="0"/>
                <a:cs typeface="Times New Roman" panose="02020603050405020304" pitchFamily="18" charset="0"/>
              </a:rPr>
              <a:t> gold mine</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22</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3" name="图片 2">
            <a:extLst>
              <a:ext uri="{FF2B5EF4-FFF2-40B4-BE49-F238E27FC236}">
                <a16:creationId xmlns:a16="http://schemas.microsoft.com/office/drawing/2014/main" id="{9BBF3597-910A-4601-9119-94B02CAC4DF7}"/>
              </a:ext>
            </a:extLst>
          </p:cNvPr>
          <p:cNvPicPr>
            <a:picLocks noChangeAspect="1"/>
          </p:cNvPicPr>
          <p:nvPr/>
        </p:nvPicPr>
        <p:blipFill>
          <a:blip r:embed="rId4"/>
          <a:stretch>
            <a:fillRect/>
          </a:stretch>
        </p:blipFill>
        <p:spPr>
          <a:xfrm>
            <a:off x="473806" y="1336085"/>
            <a:ext cx="4446272" cy="2355231"/>
          </a:xfrm>
          <a:prstGeom prst="rect">
            <a:avLst/>
          </a:prstGeom>
        </p:spPr>
      </p:pic>
      <p:pic>
        <p:nvPicPr>
          <p:cNvPr id="7" name="图片 6">
            <a:extLst>
              <a:ext uri="{FF2B5EF4-FFF2-40B4-BE49-F238E27FC236}">
                <a16:creationId xmlns:a16="http://schemas.microsoft.com/office/drawing/2014/main" id="{75E6D7A5-56CF-443F-99DC-C4E2EB5A4DA5}"/>
              </a:ext>
            </a:extLst>
          </p:cNvPr>
          <p:cNvPicPr>
            <a:picLocks noChangeAspect="1"/>
          </p:cNvPicPr>
          <p:nvPr/>
        </p:nvPicPr>
        <p:blipFill>
          <a:blip r:embed="rId5"/>
          <a:stretch>
            <a:fillRect/>
          </a:stretch>
        </p:blipFill>
        <p:spPr>
          <a:xfrm>
            <a:off x="473806" y="4039655"/>
            <a:ext cx="4446271" cy="2507295"/>
          </a:xfrm>
          <a:prstGeom prst="rect">
            <a:avLst/>
          </a:prstGeom>
        </p:spPr>
      </p:pic>
      <p:sp>
        <p:nvSpPr>
          <p:cNvPr id="8" name="文本框 7">
            <a:extLst>
              <a:ext uri="{FF2B5EF4-FFF2-40B4-BE49-F238E27FC236}">
                <a16:creationId xmlns:a16="http://schemas.microsoft.com/office/drawing/2014/main" id="{DC7C7A44-5564-492A-933D-6CBC957E69AA}"/>
              </a:ext>
            </a:extLst>
          </p:cNvPr>
          <p:cNvSpPr txBox="1"/>
          <p:nvPr/>
        </p:nvSpPr>
        <p:spPr>
          <a:xfrm>
            <a:off x="5231841" y="1252330"/>
            <a:ext cx="6640338" cy="1077218"/>
          </a:xfrm>
          <a:prstGeom prst="rect">
            <a:avLst/>
          </a:prstGeom>
          <a:noFill/>
        </p:spPr>
        <p:txBody>
          <a:bodyPr wrap="square" rtlCol="0">
            <a:spAutoFit/>
          </a:bodyPr>
          <a:lstStyle/>
          <a:p>
            <a:pPr algn="just"/>
            <a:r>
              <a:rPr lang="en-US" altLang="zh-CN" sz="1600" b="1" dirty="0" err="1">
                <a:latin typeface="Times New Roman" panose="02020603050405020304" pitchFamily="18" charset="0"/>
                <a:cs typeface="Times New Roman" panose="02020603050405020304" pitchFamily="18" charset="0"/>
              </a:rPr>
              <a:t>Hezuo</a:t>
            </a:r>
            <a:endParaRPr lang="en-US" altLang="zh-CN" sz="1600" b="1" dirty="0">
              <a:latin typeface="Times New Roman" panose="02020603050405020304" pitchFamily="18" charset="0"/>
              <a:cs typeface="Times New Roman" panose="02020603050405020304" pitchFamily="18" charset="0"/>
            </a:endParaRPr>
          </a:p>
          <a:p>
            <a:pPr algn="just"/>
            <a:r>
              <a:rPr lang="en-US" altLang="zh-CN" sz="1600" dirty="0">
                <a:latin typeface="Times New Roman" panose="02020603050405020304" pitchFamily="18" charset="0"/>
                <a:cs typeface="Times New Roman" panose="02020603050405020304" pitchFamily="18" charset="0"/>
              </a:rPr>
              <a:t>The capital of </a:t>
            </a:r>
            <a:r>
              <a:rPr lang="en-US" altLang="zh-CN" sz="1600" dirty="0" err="1">
                <a:latin typeface="Times New Roman" panose="02020603050405020304" pitchFamily="18" charset="0"/>
                <a:cs typeface="Times New Roman" panose="02020603050405020304" pitchFamily="18" charset="0"/>
              </a:rPr>
              <a:t>Gannan</a:t>
            </a:r>
            <a:r>
              <a:rPr lang="en-US" altLang="zh-CN" sz="1600" dirty="0">
                <a:latin typeface="Times New Roman" panose="02020603050405020304" pitchFamily="18" charset="0"/>
                <a:cs typeface="Times New Roman" panose="02020603050405020304" pitchFamily="18" charset="0"/>
              </a:rPr>
              <a:t> Tibetan Autonomous Prefecture in Gansu Province is located in the southwestern part of Gansu Province.</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The climate belongs to the alpine and humid type, with an average altitude of 3000 m.</a:t>
            </a:r>
          </a:p>
        </p:txBody>
      </p:sp>
      <p:sp>
        <p:nvSpPr>
          <p:cNvPr id="13" name="文本框 12">
            <a:extLst>
              <a:ext uri="{FF2B5EF4-FFF2-40B4-BE49-F238E27FC236}">
                <a16:creationId xmlns:a16="http://schemas.microsoft.com/office/drawing/2014/main" id="{5BE63C1F-AADB-4AC4-9569-601E2EA7F51D}"/>
              </a:ext>
            </a:extLst>
          </p:cNvPr>
          <p:cNvSpPr txBox="1"/>
          <p:nvPr/>
        </p:nvSpPr>
        <p:spPr>
          <a:xfrm>
            <a:off x="5231841" y="2736824"/>
            <a:ext cx="6339764" cy="1754326"/>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Problems faced in the mineral exploration</a:t>
            </a:r>
            <a:r>
              <a:rPr lang="zh-CN" altLang="en-US"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Electrical and magnetic methods are limited in scale and susceptible to interference.</a:t>
            </a:r>
          </a:p>
          <a:p>
            <a:pPr marL="285750" indent="-285750">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Gravity and seismic methods have a large detection range but limited precision.</a:t>
            </a:r>
          </a:p>
          <a:p>
            <a:pPr marL="285750" indent="-285750">
              <a:buFont typeface="Wingdings" panose="05000000000000000000" pitchFamily="2" charset="2"/>
              <a:buChar char="p"/>
            </a:pPr>
            <a:r>
              <a:rPr lang="en-US" altLang="zh-CN" b="1" dirty="0">
                <a:latin typeface="Times New Roman" panose="02020603050405020304" pitchFamily="18" charset="0"/>
                <a:cs typeface="Times New Roman" panose="02020603050405020304" pitchFamily="18" charset="0"/>
              </a:rPr>
              <a:t>High cost of commonly used drilling methods.</a:t>
            </a:r>
            <a:endParaRPr lang="zh-CN" altLang="en-US" b="1" dirty="0">
              <a:latin typeface="Times New Roman" panose="02020603050405020304" pitchFamily="18" charset="0"/>
              <a:cs typeface="Times New Roman" panose="02020603050405020304" pitchFamily="18" charset="0"/>
            </a:endParaRPr>
          </a:p>
        </p:txBody>
      </p:sp>
      <p:grpSp>
        <p:nvGrpSpPr>
          <p:cNvPr id="25" name="组合 24">
            <a:extLst>
              <a:ext uri="{FF2B5EF4-FFF2-40B4-BE49-F238E27FC236}">
                <a16:creationId xmlns:a16="http://schemas.microsoft.com/office/drawing/2014/main" id="{6FE46018-87E0-4AC4-AE5A-8545800E419F}"/>
              </a:ext>
            </a:extLst>
          </p:cNvPr>
          <p:cNvGrpSpPr/>
          <p:nvPr/>
        </p:nvGrpSpPr>
        <p:grpSpPr>
          <a:xfrm>
            <a:off x="5646412" y="4854934"/>
            <a:ext cx="5495393" cy="1784229"/>
            <a:chOff x="523143" y="4114904"/>
            <a:chExt cx="6677345" cy="2645796"/>
          </a:xfrm>
        </p:grpSpPr>
        <p:sp>
          <p:nvSpPr>
            <p:cNvPr id="26" name="矩形 25">
              <a:extLst>
                <a:ext uri="{FF2B5EF4-FFF2-40B4-BE49-F238E27FC236}">
                  <a16:creationId xmlns:a16="http://schemas.microsoft.com/office/drawing/2014/main" id="{64CBF0A4-5DB0-4112-8D1D-54194A318AA3}"/>
                </a:ext>
              </a:extLst>
            </p:cNvPr>
            <p:cNvSpPr/>
            <p:nvPr/>
          </p:nvSpPr>
          <p:spPr>
            <a:xfrm>
              <a:off x="523143" y="4251670"/>
              <a:ext cx="6677345" cy="238169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a:extLst>
                <a:ext uri="{FF2B5EF4-FFF2-40B4-BE49-F238E27FC236}">
                  <a16:creationId xmlns:a16="http://schemas.microsoft.com/office/drawing/2014/main" id="{D9297156-C579-4284-A8EF-EBAC27256F90}"/>
                </a:ext>
              </a:extLst>
            </p:cNvPr>
            <p:cNvPicPr>
              <a:picLocks noChangeAspect="1"/>
            </p:cNvPicPr>
            <p:nvPr/>
          </p:nvPicPr>
          <p:blipFill>
            <a:blip r:embed="rId6"/>
            <a:srcRect l="712" r="28451"/>
            <a:stretch>
              <a:fillRect/>
            </a:stretch>
          </p:blipFill>
          <p:spPr>
            <a:xfrm>
              <a:off x="596460" y="4267374"/>
              <a:ext cx="2454960" cy="2361275"/>
            </a:xfrm>
            <a:custGeom>
              <a:avLst/>
              <a:gdLst>
                <a:gd name="connsiteX0" fmla="*/ 444774 w 2454960"/>
                <a:gd name="connsiteY0" fmla="*/ 0 h 2381691"/>
                <a:gd name="connsiteX1" fmla="*/ 2010187 w 2454960"/>
                <a:gd name="connsiteY1" fmla="*/ 0 h 2381691"/>
                <a:gd name="connsiteX2" fmla="*/ 2454960 w 2454960"/>
                <a:gd name="connsiteY2" fmla="*/ 2381691 h 2381691"/>
                <a:gd name="connsiteX3" fmla="*/ 0 w 2454960"/>
                <a:gd name="connsiteY3" fmla="*/ 2381691 h 2381691"/>
                <a:gd name="connsiteX4" fmla="*/ 444774 w 2454960"/>
                <a:gd name="connsiteY4" fmla="*/ 0 h 238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4960" h="2381691">
                  <a:moveTo>
                    <a:pt x="444774" y="0"/>
                  </a:moveTo>
                  <a:lnTo>
                    <a:pt x="2010187" y="0"/>
                  </a:lnTo>
                  <a:lnTo>
                    <a:pt x="2454960" y="2381691"/>
                  </a:lnTo>
                  <a:lnTo>
                    <a:pt x="0" y="2381691"/>
                  </a:lnTo>
                  <a:lnTo>
                    <a:pt x="444774" y="0"/>
                  </a:lnTo>
                  <a:close/>
                </a:path>
              </a:pathLst>
            </a:custGeom>
          </p:spPr>
        </p:pic>
        <p:pic>
          <p:nvPicPr>
            <p:cNvPr id="28" name="图片 27">
              <a:extLst>
                <a:ext uri="{FF2B5EF4-FFF2-40B4-BE49-F238E27FC236}">
                  <a16:creationId xmlns:a16="http://schemas.microsoft.com/office/drawing/2014/main" id="{86186B7C-9721-4C8D-B1FF-BAAC2CE14905}"/>
                </a:ext>
              </a:extLst>
            </p:cNvPr>
            <p:cNvPicPr>
              <a:picLocks noChangeAspect="1"/>
            </p:cNvPicPr>
            <p:nvPr/>
          </p:nvPicPr>
          <p:blipFill>
            <a:blip r:embed="rId6"/>
            <a:srcRect l="13546" t="-5545" r="41284" b="100000"/>
            <a:stretch>
              <a:fillRect/>
            </a:stretch>
          </p:blipFill>
          <p:spPr>
            <a:xfrm>
              <a:off x="1041234" y="4114904"/>
              <a:ext cx="1565413" cy="132053"/>
            </a:xfrm>
            <a:custGeom>
              <a:avLst/>
              <a:gdLst>
                <a:gd name="connsiteX0" fmla="*/ 24660 w 1565413"/>
                <a:gd name="connsiteY0" fmla="*/ 0 h 132053"/>
                <a:gd name="connsiteX1" fmla="*/ 1540752 w 1565413"/>
                <a:gd name="connsiteY1" fmla="*/ 0 h 132053"/>
                <a:gd name="connsiteX2" fmla="*/ 1565413 w 1565413"/>
                <a:gd name="connsiteY2" fmla="*/ 132053 h 132053"/>
                <a:gd name="connsiteX3" fmla="*/ 0 w 1565413"/>
                <a:gd name="connsiteY3" fmla="*/ 132053 h 132053"/>
                <a:gd name="connsiteX4" fmla="*/ 24660 w 1565413"/>
                <a:gd name="connsiteY4" fmla="*/ 0 h 132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413" h="132053">
                  <a:moveTo>
                    <a:pt x="24660" y="0"/>
                  </a:moveTo>
                  <a:lnTo>
                    <a:pt x="1540752" y="0"/>
                  </a:lnTo>
                  <a:lnTo>
                    <a:pt x="1565413" y="132053"/>
                  </a:lnTo>
                  <a:lnTo>
                    <a:pt x="0" y="132053"/>
                  </a:lnTo>
                  <a:lnTo>
                    <a:pt x="24660" y="0"/>
                  </a:lnTo>
                  <a:close/>
                </a:path>
              </a:pathLst>
            </a:custGeom>
          </p:spPr>
        </p:pic>
        <p:pic>
          <p:nvPicPr>
            <p:cNvPr id="29" name="图片 28">
              <a:extLst>
                <a:ext uri="{FF2B5EF4-FFF2-40B4-BE49-F238E27FC236}">
                  <a16:creationId xmlns:a16="http://schemas.microsoft.com/office/drawing/2014/main" id="{11AEE103-9889-4952-BF6E-CBB0F905F22A}"/>
                </a:ext>
              </a:extLst>
            </p:cNvPr>
            <p:cNvPicPr>
              <a:picLocks noChangeAspect="1"/>
            </p:cNvPicPr>
            <p:nvPr/>
          </p:nvPicPr>
          <p:blipFill>
            <a:blip r:embed="rId6"/>
            <a:srcRect r="86454"/>
            <a:stretch>
              <a:fillRect/>
            </a:stretch>
          </p:blipFill>
          <p:spPr>
            <a:xfrm>
              <a:off x="530357" y="4259198"/>
              <a:ext cx="469434" cy="2381691"/>
            </a:xfrm>
            <a:custGeom>
              <a:avLst/>
              <a:gdLst>
                <a:gd name="connsiteX0" fmla="*/ 0 w 469434"/>
                <a:gd name="connsiteY0" fmla="*/ 0 h 2381691"/>
                <a:gd name="connsiteX1" fmla="*/ 469434 w 469434"/>
                <a:gd name="connsiteY1" fmla="*/ 0 h 2381691"/>
                <a:gd name="connsiteX2" fmla="*/ 24660 w 469434"/>
                <a:gd name="connsiteY2" fmla="*/ 2381691 h 2381691"/>
                <a:gd name="connsiteX3" fmla="*/ 0 w 469434"/>
                <a:gd name="connsiteY3" fmla="*/ 2381691 h 2381691"/>
                <a:gd name="connsiteX4" fmla="*/ 0 w 469434"/>
                <a:gd name="connsiteY4" fmla="*/ 0 h 238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34" h="2381691">
                  <a:moveTo>
                    <a:pt x="0" y="0"/>
                  </a:moveTo>
                  <a:lnTo>
                    <a:pt x="469434" y="0"/>
                  </a:lnTo>
                  <a:lnTo>
                    <a:pt x="24660" y="2381691"/>
                  </a:lnTo>
                  <a:lnTo>
                    <a:pt x="0" y="2381691"/>
                  </a:lnTo>
                  <a:lnTo>
                    <a:pt x="0" y="0"/>
                  </a:lnTo>
                  <a:close/>
                </a:path>
              </a:pathLst>
            </a:custGeom>
          </p:spPr>
        </p:pic>
        <p:pic>
          <p:nvPicPr>
            <p:cNvPr id="30" name="图片 29">
              <a:extLst>
                <a:ext uri="{FF2B5EF4-FFF2-40B4-BE49-F238E27FC236}">
                  <a16:creationId xmlns:a16="http://schemas.microsoft.com/office/drawing/2014/main" id="{F278F8C3-BE4B-4A18-9BFA-65FC0C27770B}"/>
                </a:ext>
              </a:extLst>
            </p:cNvPr>
            <p:cNvPicPr>
              <a:picLocks noChangeAspect="1"/>
            </p:cNvPicPr>
            <p:nvPr/>
          </p:nvPicPr>
          <p:blipFill>
            <a:blip r:embed="rId6"/>
            <a:srcRect t="100000" r="27739" b="-5544"/>
            <a:stretch>
              <a:fillRect/>
            </a:stretch>
          </p:blipFill>
          <p:spPr>
            <a:xfrm>
              <a:off x="571800" y="6628648"/>
              <a:ext cx="2504280" cy="132052"/>
            </a:xfrm>
            <a:custGeom>
              <a:avLst/>
              <a:gdLst>
                <a:gd name="connsiteX0" fmla="*/ 24660 w 2504280"/>
                <a:gd name="connsiteY0" fmla="*/ 0 h 132052"/>
                <a:gd name="connsiteX1" fmla="*/ 2479620 w 2504280"/>
                <a:gd name="connsiteY1" fmla="*/ 0 h 132052"/>
                <a:gd name="connsiteX2" fmla="*/ 2504280 w 2504280"/>
                <a:gd name="connsiteY2" fmla="*/ 132052 h 132052"/>
                <a:gd name="connsiteX3" fmla="*/ 0 w 2504280"/>
                <a:gd name="connsiteY3" fmla="*/ 132052 h 132052"/>
                <a:gd name="connsiteX4" fmla="*/ 24660 w 2504280"/>
                <a:gd name="connsiteY4" fmla="*/ 0 h 132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280" h="132052">
                  <a:moveTo>
                    <a:pt x="24660" y="0"/>
                  </a:moveTo>
                  <a:lnTo>
                    <a:pt x="2479620" y="0"/>
                  </a:lnTo>
                  <a:lnTo>
                    <a:pt x="2504280" y="132052"/>
                  </a:lnTo>
                  <a:lnTo>
                    <a:pt x="0" y="132052"/>
                  </a:lnTo>
                  <a:lnTo>
                    <a:pt x="24660" y="0"/>
                  </a:lnTo>
                  <a:close/>
                </a:path>
              </a:pathLst>
            </a:custGeom>
          </p:spPr>
        </p:pic>
        <p:pic>
          <p:nvPicPr>
            <p:cNvPr id="31" name="图片 30">
              <a:extLst>
                <a:ext uri="{FF2B5EF4-FFF2-40B4-BE49-F238E27FC236}">
                  <a16:creationId xmlns:a16="http://schemas.microsoft.com/office/drawing/2014/main" id="{8D9FEE56-FF1D-4995-84DD-239D1E4AAC5F}"/>
                </a:ext>
              </a:extLst>
            </p:cNvPr>
            <p:cNvPicPr>
              <a:picLocks noChangeAspect="1"/>
            </p:cNvPicPr>
            <p:nvPr/>
          </p:nvPicPr>
          <p:blipFill>
            <a:blip r:embed="rId7"/>
            <a:srcRect l="3971" r="15748"/>
            <a:stretch>
              <a:fillRect/>
            </a:stretch>
          </p:blipFill>
          <p:spPr>
            <a:xfrm>
              <a:off x="2643588" y="4248571"/>
              <a:ext cx="2454959" cy="2375389"/>
            </a:xfrm>
            <a:custGeom>
              <a:avLst/>
              <a:gdLst>
                <a:gd name="connsiteX0" fmla="*/ 0 w 2454959"/>
                <a:gd name="connsiteY0" fmla="*/ 0 h 2402662"/>
                <a:gd name="connsiteX1" fmla="*/ 2454959 w 2454959"/>
                <a:gd name="connsiteY1" fmla="*/ 0 h 2402662"/>
                <a:gd name="connsiteX2" fmla="*/ 2006269 w 2454959"/>
                <a:gd name="connsiteY2" fmla="*/ 2402662 h 2402662"/>
                <a:gd name="connsiteX3" fmla="*/ 448689 w 2454959"/>
                <a:gd name="connsiteY3" fmla="*/ 2402662 h 2402662"/>
              </a:gdLst>
              <a:ahLst/>
              <a:cxnLst>
                <a:cxn ang="0">
                  <a:pos x="connsiteX0" y="connsiteY0"/>
                </a:cxn>
                <a:cxn ang="0">
                  <a:pos x="connsiteX1" y="connsiteY1"/>
                </a:cxn>
                <a:cxn ang="0">
                  <a:pos x="connsiteX2" y="connsiteY2"/>
                </a:cxn>
                <a:cxn ang="0">
                  <a:pos x="connsiteX3" y="connsiteY3"/>
                </a:cxn>
              </a:cxnLst>
              <a:rect l="l" t="t" r="r" b="b"/>
              <a:pathLst>
                <a:path w="2454959" h="2402662">
                  <a:moveTo>
                    <a:pt x="0" y="0"/>
                  </a:moveTo>
                  <a:lnTo>
                    <a:pt x="2454959" y="0"/>
                  </a:lnTo>
                  <a:lnTo>
                    <a:pt x="2006269" y="2402662"/>
                  </a:lnTo>
                  <a:lnTo>
                    <a:pt x="448689" y="2402662"/>
                  </a:lnTo>
                  <a:close/>
                </a:path>
              </a:pathLst>
            </a:custGeom>
          </p:spPr>
        </p:pic>
        <p:pic>
          <p:nvPicPr>
            <p:cNvPr id="32" name="图片 31">
              <a:extLst>
                <a:ext uri="{FF2B5EF4-FFF2-40B4-BE49-F238E27FC236}">
                  <a16:creationId xmlns:a16="http://schemas.microsoft.com/office/drawing/2014/main" id="{40E147E6-E79E-47BB-BB10-82F2FE0D57BB}"/>
                </a:ext>
              </a:extLst>
            </p:cNvPr>
            <p:cNvPicPr>
              <a:picLocks noChangeAspect="1"/>
            </p:cNvPicPr>
            <p:nvPr/>
          </p:nvPicPr>
          <p:blipFill>
            <a:blip r:embed="rId3"/>
            <a:srcRect l="478" r="43970"/>
            <a:stretch>
              <a:fillRect/>
            </a:stretch>
          </p:blipFill>
          <p:spPr>
            <a:xfrm>
              <a:off x="4695217" y="4267374"/>
              <a:ext cx="2454959" cy="2375389"/>
            </a:xfrm>
            <a:custGeom>
              <a:avLst/>
              <a:gdLst>
                <a:gd name="connsiteX0" fmla="*/ 443596 w 2454959"/>
                <a:gd name="connsiteY0" fmla="*/ 0 h 2375389"/>
                <a:gd name="connsiteX1" fmla="*/ 2011362 w 2454959"/>
                <a:gd name="connsiteY1" fmla="*/ 0 h 2375389"/>
                <a:gd name="connsiteX2" fmla="*/ 2454959 w 2454959"/>
                <a:gd name="connsiteY2" fmla="*/ 2375389 h 2375389"/>
                <a:gd name="connsiteX3" fmla="*/ 0 w 2454959"/>
                <a:gd name="connsiteY3" fmla="*/ 2375389 h 2375389"/>
                <a:gd name="connsiteX4" fmla="*/ 443596 w 2454959"/>
                <a:gd name="connsiteY4" fmla="*/ 0 h 2375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4959" h="2375389">
                  <a:moveTo>
                    <a:pt x="443596" y="0"/>
                  </a:moveTo>
                  <a:lnTo>
                    <a:pt x="2011362" y="0"/>
                  </a:lnTo>
                  <a:lnTo>
                    <a:pt x="2454959" y="2375389"/>
                  </a:lnTo>
                  <a:lnTo>
                    <a:pt x="0" y="2375389"/>
                  </a:lnTo>
                  <a:lnTo>
                    <a:pt x="443596" y="0"/>
                  </a:lnTo>
                  <a:close/>
                </a:path>
              </a:pathLst>
            </a:custGeom>
          </p:spPr>
        </p:pic>
        <p:pic>
          <p:nvPicPr>
            <p:cNvPr id="33" name="图片 32">
              <a:extLst>
                <a:ext uri="{FF2B5EF4-FFF2-40B4-BE49-F238E27FC236}">
                  <a16:creationId xmlns:a16="http://schemas.microsoft.com/office/drawing/2014/main" id="{9AD4FFDF-F04F-4ED2-8BBE-7B4A4CBB5702}"/>
                </a:ext>
              </a:extLst>
            </p:cNvPr>
            <p:cNvPicPr>
              <a:picLocks noChangeAspect="1"/>
            </p:cNvPicPr>
            <p:nvPr/>
          </p:nvPicPr>
          <p:blipFill>
            <a:blip r:embed="rId3"/>
            <a:srcRect l="45992" r="43640"/>
            <a:stretch>
              <a:fillRect/>
            </a:stretch>
          </p:blipFill>
          <p:spPr>
            <a:xfrm>
              <a:off x="6742344" y="4272926"/>
              <a:ext cx="458144" cy="2375389"/>
            </a:xfrm>
            <a:custGeom>
              <a:avLst/>
              <a:gdLst>
                <a:gd name="connsiteX0" fmla="*/ 0 w 458144"/>
                <a:gd name="connsiteY0" fmla="*/ 0 h 2375389"/>
                <a:gd name="connsiteX1" fmla="*/ 458144 w 458144"/>
                <a:gd name="connsiteY1" fmla="*/ 0 h 2375389"/>
                <a:gd name="connsiteX2" fmla="*/ 458144 w 458144"/>
                <a:gd name="connsiteY2" fmla="*/ 2375389 h 2375389"/>
                <a:gd name="connsiteX3" fmla="*/ 443597 w 458144"/>
                <a:gd name="connsiteY3" fmla="*/ 2375389 h 2375389"/>
                <a:gd name="connsiteX4" fmla="*/ 0 w 458144"/>
                <a:gd name="connsiteY4" fmla="*/ 0 h 2375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144" h="2375389">
                  <a:moveTo>
                    <a:pt x="0" y="0"/>
                  </a:moveTo>
                  <a:lnTo>
                    <a:pt x="458144" y="0"/>
                  </a:lnTo>
                  <a:lnTo>
                    <a:pt x="458144" y="2375389"/>
                  </a:lnTo>
                  <a:lnTo>
                    <a:pt x="443597" y="2375389"/>
                  </a:lnTo>
                  <a:lnTo>
                    <a:pt x="0" y="0"/>
                  </a:lnTo>
                  <a:close/>
                </a:path>
              </a:pathLst>
            </a:custGeom>
          </p:spPr>
        </p:pic>
      </p:grpSp>
    </p:spTree>
    <p:extLst>
      <p:ext uri="{BB962C8B-B14F-4D97-AF65-F5344CB8AC3E}">
        <p14:creationId xmlns:p14="http://schemas.microsoft.com/office/powerpoint/2010/main" val="2214545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4.2 </a:t>
            </a:r>
            <a:r>
              <a:rPr lang="en-US" altLang="zh-CN" sz="2600" dirty="0" err="1">
                <a:latin typeface="Times New Roman" panose="02020603050405020304" pitchFamily="18" charset="0"/>
                <a:cs typeface="Times New Roman" panose="02020603050405020304" pitchFamily="18" charset="0"/>
              </a:rPr>
              <a:t>Zaozigou</a:t>
            </a:r>
            <a:r>
              <a:rPr lang="en-US" altLang="zh-CN" sz="2600" dirty="0">
                <a:latin typeface="Times New Roman" panose="02020603050405020304" pitchFamily="18" charset="0"/>
                <a:cs typeface="Times New Roman" panose="02020603050405020304" pitchFamily="18" charset="0"/>
              </a:rPr>
              <a:t> gold mine experiment</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23</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6" name="图片 5">
            <a:extLst>
              <a:ext uri="{FF2B5EF4-FFF2-40B4-BE49-F238E27FC236}">
                <a16:creationId xmlns:a16="http://schemas.microsoft.com/office/drawing/2014/main" id="{29BB2DDA-3E05-4692-9ADC-56C39EBF79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5177" y="1494909"/>
            <a:ext cx="3679393" cy="2483978"/>
          </a:xfrm>
          <a:prstGeom prst="rect">
            <a:avLst/>
          </a:prstGeom>
        </p:spPr>
      </p:pic>
      <p:pic>
        <p:nvPicPr>
          <p:cNvPr id="8" name="图片 7">
            <a:extLst>
              <a:ext uri="{FF2B5EF4-FFF2-40B4-BE49-F238E27FC236}">
                <a16:creationId xmlns:a16="http://schemas.microsoft.com/office/drawing/2014/main" id="{7F00E138-89C7-4654-B25F-AAC1546AC8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65177" y="4155705"/>
            <a:ext cx="3679393" cy="2452929"/>
          </a:xfrm>
          <a:prstGeom prst="rect">
            <a:avLst/>
          </a:prstGeom>
        </p:spPr>
      </p:pic>
      <p:pic>
        <p:nvPicPr>
          <p:cNvPr id="14" name="图片 13">
            <a:extLst>
              <a:ext uri="{FF2B5EF4-FFF2-40B4-BE49-F238E27FC236}">
                <a16:creationId xmlns:a16="http://schemas.microsoft.com/office/drawing/2014/main" id="{EC0D3270-21EC-4DBE-8236-50B13F71E74D}"/>
              </a:ext>
            </a:extLst>
          </p:cNvPr>
          <p:cNvPicPr>
            <a:picLocks noChangeAspect="1"/>
          </p:cNvPicPr>
          <p:nvPr/>
        </p:nvPicPr>
        <p:blipFill>
          <a:blip r:embed="rId6"/>
          <a:stretch>
            <a:fillRect/>
          </a:stretch>
        </p:blipFill>
        <p:spPr>
          <a:xfrm>
            <a:off x="717069" y="1460547"/>
            <a:ext cx="4668329" cy="3284868"/>
          </a:xfrm>
          <a:prstGeom prst="rect">
            <a:avLst/>
          </a:prstGeom>
          <a:effectLst>
            <a:outerShdw blurRad="50800" dist="38100" dir="2700000" algn="tl" rotWithShape="0">
              <a:prstClr val="black">
                <a:alpha val="40000"/>
              </a:prstClr>
            </a:outerShdw>
          </a:effectLst>
        </p:spPr>
      </p:pic>
      <p:sp>
        <p:nvSpPr>
          <p:cNvPr id="15" name="文本框 14">
            <a:extLst>
              <a:ext uri="{FF2B5EF4-FFF2-40B4-BE49-F238E27FC236}">
                <a16:creationId xmlns:a16="http://schemas.microsoft.com/office/drawing/2014/main" id="{4F93C774-EF39-4546-9508-9234C9A1DF41}"/>
              </a:ext>
            </a:extLst>
          </p:cNvPr>
          <p:cNvSpPr txBox="1"/>
          <p:nvPr/>
        </p:nvSpPr>
        <p:spPr>
          <a:xfrm>
            <a:off x="145138" y="1091215"/>
            <a:ext cx="6104770" cy="369332"/>
          </a:xfrm>
          <a:prstGeom prst="rect">
            <a:avLst/>
          </a:prstGeom>
          <a:noFill/>
        </p:spPr>
        <p:txBody>
          <a:bodyPr wrap="square">
            <a:spAutoFit/>
          </a:bodyPr>
          <a:lstStyle/>
          <a:p>
            <a:r>
              <a:rPr lang="en-US" altLang="zh-CN" dirty="0">
                <a:latin typeface="Times New Roman" panose="02020603050405020304" pitchFamily="18" charset="0"/>
                <a:cs typeface="Times New Roman" panose="02020603050405020304" pitchFamily="18" charset="0"/>
              </a:rPr>
              <a:t>The geological map of the </a:t>
            </a:r>
            <a:r>
              <a:rPr lang="en-US" altLang="zh-CN" dirty="0" err="1">
                <a:latin typeface="Times New Roman" panose="02020603050405020304" pitchFamily="18" charset="0"/>
                <a:cs typeface="Times New Roman" panose="02020603050405020304" pitchFamily="18" charset="0"/>
              </a:rPr>
              <a:t>Zaozigou</a:t>
            </a:r>
            <a:r>
              <a:rPr lang="en-US" altLang="zh-CN" dirty="0">
                <a:latin typeface="Times New Roman" panose="02020603050405020304" pitchFamily="18" charset="0"/>
                <a:cs typeface="Times New Roman" panose="02020603050405020304" pitchFamily="18" charset="0"/>
              </a:rPr>
              <a:t> deposit</a:t>
            </a:r>
            <a:endParaRPr lang="zh-CN" altLang="en-US" dirty="0">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4AA49954-0D64-4ADB-B120-273C44C68140}"/>
              </a:ext>
            </a:extLst>
          </p:cNvPr>
          <p:cNvSpPr txBox="1"/>
          <p:nvPr/>
        </p:nvSpPr>
        <p:spPr>
          <a:xfrm>
            <a:off x="464311" y="4795897"/>
            <a:ext cx="4921087" cy="2062103"/>
          </a:xfrm>
          <a:prstGeom prst="rect">
            <a:avLst/>
          </a:prstGeom>
          <a:noFill/>
        </p:spPr>
        <p:txBody>
          <a:bodyPr wrap="square" rtlCol="0">
            <a:spAutoFit/>
          </a:bodyPr>
          <a:lstStyle/>
          <a:p>
            <a:pPr marL="285750" indent="-285750" algn="just">
              <a:buFont typeface="Wingdings" panose="05000000000000000000" pitchFamily="2" charset="2"/>
              <a:buChar char="p"/>
            </a:pPr>
            <a:r>
              <a:rPr lang="en-US" altLang="zh-CN" sz="1600" dirty="0">
                <a:latin typeface="Times New Roman" panose="02020603050405020304" pitchFamily="18" charset="0"/>
                <a:cs typeface="Times New Roman" panose="02020603050405020304" pitchFamily="18" charset="0"/>
              </a:rPr>
              <a:t>Magmatic intrusion and faulting cause diverse attitudes of rocks, making geophysical identification and investigation difficult. </a:t>
            </a:r>
          </a:p>
          <a:p>
            <a:pPr marL="285750" indent="-285750" algn="just">
              <a:buFont typeface="Wingdings" panose="05000000000000000000" pitchFamily="2" charset="2"/>
              <a:buChar char="p"/>
            </a:pPr>
            <a:r>
              <a:rPr lang="en-US" altLang="zh-CN" sz="1600" dirty="0">
                <a:latin typeface="Times New Roman" panose="02020603050405020304" pitchFamily="18" charset="0"/>
                <a:cs typeface="Times New Roman" panose="02020603050405020304" pitchFamily="18" charset="0"/>
              </a:rPr>
              <a:t>Their average densities are 2.60, 2.64 and 2.63 g/</a:t>
            </a:r>
            <a:r>
              <a:rPr lang="en-US" altLang="zh-CN" sz="1600" dirty="0" err="1">
                <a:latin typeface="Times New Roman" panose="02020603050405020304" pitchFamily="18" charset="0"/>
                <a:cs typeface="Times New Roman" panose="02020603050405020304" pitchFamily="18" charset="0"/>
              </a:rPr>
              <a:t>cm</a:t>
            </a:r>
            <a:r>
              <a:rPr lang="en-US" altLang="zh-CN" sz="1600" baseline="30000" dirty="0" err="1">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 respectively, when their gold grades are lower than 1.5. For higher grade areas, their average densities are greater than 2.7 g/</a:t>
            </a:r>
            <a:r>
              <a:rPr lang="en-US" altLang="zh-CN" sz="1600" dirty="0" err="1">
                <a:latin typeface="Times New Roman" panose="02020603050405020304" pitchFamily="18" charset="0"/>
                <a:cs typeface="Times New Roman" panose="02020603050405020304" pitchFamily="18" charset="0"/>
              </a:rPr>
              <a:t>cm</a:t>
            </a:r>
            <a:r>
              <a:rPr lang="en-US" altLang="zh-CN" sz="1600" baseline="30000" dirty="0" err="1">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 less than 0.1 g/</a:t>
            </a:r>
            <a:r>
              <a:rPr lang="en-US" altLang="zh-CN" sz="1600" dirty="0" err="1">
                <a:latin typeface="Times New Roman" panose="02020603050405020304" pitchFamily="18" charset="0"/>
                <a:cs typeface="Times New Roman" panose="02020603050405020304" pitchFamily="18" charset="0"/>
              </a:rPr>
              <a:t>cm</a:t>
            </a:r>
            <a:r>
              <a:rPr lang="en-US" altLang="zh-CN" sz="1600" baseline="30000" dirty="0" err="1">
                <a:latin typeface="Times New Roman" panose="02020603050405020304" pitchFamily="18" charset="0"/>
                <a:cs typeface="Times New Roman" panose="02020603050405020304" pitchFamily="18" charset="0"/>
              </a:rPr>
              <a:t>3</a:t>
            </a:r>
            <a:r>
              <a:rPr lang="en-US" altLang="zh-CN" sz="1600" baseline="300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 higher than surroundings.</a:t>
            </a:r>
            <a:endParaRPr lang="zh-CN" altLang="en-US" sz="1600"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9D6CE598-52B3-469C-BE82-0472B79B31DF}"/>
              </a:ext>
            </a:extLst>
          </p:cNvPr>
          <p:cNvSpPr txBox="1"/>
          <p:nvPr/>
        </p:nvSpPr>
        <p:spPr>
          <a:xfrm>
            <a:off x="6637623" y="1095568"/>
            <a:ext cx="4335177"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On-site </a:t>
            </a:r>
            <a:r>
              <a:rPr lang="en-US" altLang="zh-CN" dirty="0">
                <a:latin typeface="Times New Roman" panose="02020603050405020304" pitchFamily="18" charset="0"/>
                <a:cs typeface="Times New Roman" panose="02020603050405020304" pitchFamily="18" charset="0"/>
              </a:rPr>
              <a:t>open-sky </a:t>
            </a:r>
            <a:r>
              <a:rPr lang="zh-CN" altLang="en-US" dirty="0">
                <a:latin typeface="Times New Roman" panose="02020603050405020304" pitchFamily="18" charset="0"/>
                <a:cs typeface="Times New Roman" panose="02020603050405020304" pitchFamily="18" charset="0"/>
              </a:rPr>
              <a:t>experiment</a:t>
            </a:r>
          </a:p>
        </p:txBody>
      </p:sp>
    </p:spTree>
    <p:extLst>
      <p:ext uri="{BB962C8B-B14F-4D97-AF65-F5344CB8AC3E}">
        <p14:creationId xmlns:p14="http://schemas.microsoft.com/office/powerpoint/2010/main" val="852038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4.2 </a:t>
            </a:r>
            <a:r>
              <a:rPr lang="en-US" altLang="zh-CN" sz="2600" dirty="0" err="1">
                <a:latin typeface="Times New Roman" panose="02020603050405020304" pitchFamily="18" charset="0"/>
                <a:cs typeface="Times New Roman" panose="02020603050405020304" pitchFamily="18" charset="0"/>
              </a:rPr>
              <a:t>Zaozigou</a:t>
            </a:r>
            <a:r>
              <a:rPr lang="en-US" altLang="zh-CN" sz="2600" dirty="0">
                <a:latin typeface="Times New Roman" panose="02020603050405020304" pitchFamily="18" charset="0"/>
                <a:cs typeface="Times New Roman" panose="02020603050405020304" pitchFamily="18" charset="0"/>
              </a:rPr>
              <a:t> gold mine experiment</a:t>
            </a:r>
            <a:endParaRPr lang="en-US" sz="2600" dirty="0"/>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24</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grpSp>
        <p:nvGrpSpPr>
          <p:cNvPr id="12" name="组合 11">
            <a:extLst>
              <a:ext uri="{FF2B5EF4-FFF2-40B4-BE49-F238E27FC236}">
                <a16:creationId xmlns:a16="http://schemas.microsoft.com/office/drawing/2014/main" id="{D7507462-09FD-40C2-848B-0E8D5A0DA546}"/>
              </a:ext>
            </a:extLst>
          </p:cNvPr>
          <p:cNvGrpSpPr/>
          <p:nvPr/>
        </p:nvGrpSpPr>
        <p:grpSpPr>
          <a:xfrm>
            <a:off x="7067918" y="1103867"/>
            <a:ext cx="4092121" cy="3437906"/>
            <a:chOff x="9071875" y="1235169"/>
            <a:chExt cx="2539031" cy="2096783"/>
          </a:xfrm>
        </p:grpSpPr>
        <p:pic>
          <p:nvPicPr>
            <p:cNvPr id="13" name="图片 12">
              <a:extLst>
                <a:ext uri="{FF2B5EF4-FFF2-40B4-BE49-F238E27FC236}">
                  <a16:creationId xmlns:a16="http://schemas.microsoft.com/office/drawing/2014/main" id="{F9DC06FE-590C-4BC5-8493-E3D6CD1B25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071875" y="1235169"/>
              <a:ext cx="2539031" cy="2096783"/>
            </a:xfrm>
            <a:prstGeom prst="rect">
              <a:avLst/>
            </a:prstGeom>
            <a:ln w="19050">
              <a:solidFill>
                <a:schemeClr val="bg2">
                  <a:lumMod val="90000"/>
                </a:schemeClr>
              </a:solidFill>
            </a:ln>
          </p:spPr>
        </p:pic>
        <p:sp>
          <p:nvSpPr>
            <p:cNvPr id="14" name="椭圆 13">
              <a:extLst>
                <a:ext uri="{FF2B5EF4-FFF2-40B4-BE49-F238E27FC236}">
                  <a16:creationId xmlns:a16="http://schemas.microsoft.com/office/drawing/2014/main" id="{8C466A4F-8188-4EC5-ADE4-B9A6D078463E}"/>
                </a:ext>
              </a:extLst>
            </p:cNvPr>
            <p:cNvSpPr/>
            <p:nvPr/>
          </p:nvSpPr>
          <p:spPr>
            <a:xfrm>
              <a:off x="11326046" y="2045887"/>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1</a:t>
              </a:r>
              <a:endParaRPr lang="zh-CN" altLang="en-US" sz="1200" b="1">
                <a:latin typeface="+mj-ea"/>
                <a:ea typeface="+mj-ea"/>
              </a:endParaRPr>
            </a:p>
          </p:txBody>
        </p:sp>
        <p:sp>
          <p:nvSpPr>
            <p:cNvPr id="15" name="椭圆 14">
              <a:extLst>
                <a:ext uri="{FF2B5EF4-FFF2-40B4-BE49-F238E27FC236}">
                  <a16:creationId xmlns:a16="http://schemas.microsoft.com/office/drawing/2014/main" id="{E7EBB8CD-8F0E-4B4C-81BE-A7E575B5FB0F}"/>
                </a:ext>
              </a:extLst>
            </p:cNvPr>
            <p:cNvSpPr/>
            <p:nvPr/>
          </p:nvSpPr>
          <p:spPr>
            <a:xfrm>
              <a:off x="10767976" y="2375674"/>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2</a:t>
              </a:r>
            </a:p>
          </p:txBody>
        </p:sp>
        <p:sp>
          <p:nvSpPr>
            <p:cNvPr id="16" name="椭圆 15">
              <a:extLst>
                <a:ext uri="{FF2B5EF4-FFF2-40B4-BE49-F238E27FC236}">
                  <a16:creationId xmlns:a16="http://schemas.microsoft.com/office/drawing/2014/main" id="{01250BFA-8096-4F98-B7EE-279D398A8220}"/>
                </a:ext>
              </a:extLst>
            </p:cNvPr>
            <p:cNvSpPr/>
            <p:nvPr/>
          </p:nvSpPr>
          <p:spPr>
            <a:xfrm>
              <a:off x="10041100" y="2844456"/>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3</a:t>
              </a:r>
              <a:endParaRPr lang="zh-CN" altLang="en-US" sz="1200" b="1">
                <a:latin typeface="+mj-ea"/>
                <a:ea typeface="+mj-ea"/>
              </a:endParaRPr>
            </a:p>
          </p:txBody>
        </p:sp>
        <p:sp>
          <p:nvSpPr>
            <p:cNvPr id="17" name="椭圆 16">
              <a:extLst>
                <a:ext uri="{FF2B5EF4-FFF2-40B4-BE49-F238E27FC236}">
                  <a16:creationId xmlns:a16="http://schemas.microsoft.com/office/drawing/2014/main" id="{3C2EB28B-73A8-4537-878F-8B751E61D6A9}"/>
                </a:ext>
              </a:extLst>
            </p:cNvPr>
            <p:cNvSpPr/>
            <p:nvPr/>
          </p:nvSpPr>
          <p:spPr>
            <a:xfrm>
              <a:off x="9297181" y="2762201"/>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4</a:t>
              </a:r>
              <a:endParaRPr lang="zh-CN" altLang="en-US" sz="1200" b="1">
                <a:latin typeface="+mj-ea"/>
                <a:ea typeface="+mj-ea"/>
              </a:endParaRPr>
            </a:p>
          </p:txBody>
        </p:sp>
        <p:sp>
          <p:nvSpPr>
            <p:cNvPr id="18" name="椭圆 17">
              <a:extLst>
                <a:ext uri="{FF2B5EF4-FFF2-40B4-BE49-F238E27FC236}">
                  <a16:creationId xmlns:a16="http://schemas.microsoft.com/office/drawing/2014/main" id="{C2DEDD69-0530-4156-8E1A-95C4898B9D3C}"/>
                </a:ext>
              </a:extLst>
            </p:cNvPr>
            <p:cNvSpPr/>
            <p:nvPr/>
          </p:nvSpPr>
          <p:spPr>
            <a:xfrm>
              <a:off x="10380481" y="1814230"/>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6</a:t>
              </a:r>
              <a:endParaRPr lang="zh-CN" altLang="en-US" sz="1200" b="1">
                <a:latin typeface="+mj-ea"/>
                <a:ea typeface="+mj-ea"/>
              </a:endParaRPr>
            </a:p>
          </p:txBody>
        </p:sp>
        <p:sp>
          <p:nvSpPr>
            <p:cNvPr id="24" name="椭圆 23">
              <a:extLst>
                <a:ext uri="{FF2B5EF4-FFF2-40B4-BE49-F238E27FC236}">
                  <a16:creationId xmlns:a16="http://schemas.microsoft.com/office/drawing/2014/main" id="{40FFBE3A-8125-4BB2-875B-4BABA868565A}"/>
                </a:ext>
              </a:extLst>
            </p:cNvPr>
            <p:cNvSpPr/>
            <p:nvPr/>
          </p:nvSpPr>
          <p:spPr>
            <a:xfrm>
              <a:off x="10744157" y="1331820"/>
              <a:ext cx="172871" cy="172871"/>
            </a:xfrm>
            <a:prstGeom prst="ellipse">
              <a:avLst/>
            </a:prstGeom>
            <a:ln>
              <a:solidFill>
                <a:schemeClr val="bg2">
                  <a:lumMod val="9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200" b="1">
                  <a:latin typeface="+mj-ea"/>
                  <a:ea typeface="+mj-ea"/>
                </a:rPr>
                <a:t>5</a:t>
              </a:r>
              <a:endParaRPr lang="zh-CN" altLang="en-US" sz="1200" b="1">
                <a:latin typeface="+mj-ea"/>
                <a:ea typeface="+mj-ea"/>
              </a:endParaRPr>
            </a:p>
          </p:txBody>
        </p:sp>
      </p:grpSp>
      <p:pic>
        <p:nvPicPr>
          <p:cNvPr id="29" name="图片 28">
            <a:extLst>
              <a:ext uri="{FF2B5EF4-FFF2-40B4-BE49-F238E27FC236}">
                <a16:creationId xmlns:a16="http://schemas.microsoft.com/office/drawing/2014/main" id="{FD72439D-018C-4BB5-AAAC-A3D063F85FCF}"/>
              </a:ext>
            </a:extLst>
          </p:cNvPr>
          <p:cNvPicPr/>
          <p:nvPr/>
        </p:nvPicPr>
        <p:blipFill>
          <a:blip r:embed="rId5"/>
          <a:srcRect t="15824"/>
          <a:stretch>
            <a:fillRect/>
          </a:stretch>
        </p:blipFill>
        <p:spPr>
          <a:xfrm>
            <a:off x="7067918" y="1104849"/>
            <a:ext cx="1840700" cy="1158182"/>
          </a:xfrm>
          <a:prstGeom prst="rect">
            <a:avLst/>
          </a:prstGeom>
          <a:noFill/>
          <a:ln>
            <a:noFill/>
          </a:ln>
        </p:spPr>
      </p:pic>
      <p:grpSp>
        <p:nvGrpSpPr>
          <p:cNvPr id="30" name="组合 29">
            <a:extLst>
              <a:ext uri="{FF2B5EF4-FFF2-40B4-BE49-F238E27FC236}">
                <a16:creationId xmlns:a16="http://schemas.microsoft.com/office/drawing/2014/main" id="{EA04433C-FEAB-4BB2-85AA-39DA4DC82EAE}"/>
              </a:ext>
            </a:extLst>
          </p:cNvPr>
          <p:cNvGrpSpPr/>
          <p:nvPr/>
        </p:nvGrpSpPr>
        <p:grpSpPr>
          <a:xfrm>
            <a:off x="781842" y="1084076"/>
            <a:ext cx="6105585" cy="3457697"/>
            <a:chOff x="5004383" y="2489423"/>
            <a:chExt cx="6566557" cy="3855316"/>
          </a:xfrm>
        </p:grpSpPr>
        <p:pic>
          <p:nvPicPr>
            <p:cNvPr id="31" name="图片 30">
              <a:extLst>
                <a:ext uri="{FF2B5EF4-FFF2-40B4-BE49-F238E27FC236}">
                  <a16:creationId xmlns:a16="http://schemas.microsoft.com/office/drawing/2014/main" id="{0A8FB1CC-1DA9-4303-B87C-92F153F95ED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758" r="2635"/>
            <a:stretch/>
          </p:blipFill>
          <p:spPr>
            <a:xfrm>
              <a:off x="5111192" y="2489423"/>
              <a:ext cx="6459748" cy="3855316"/>
            </a:xfrm>
            <a:prstGeom prst="rect">
              <a:avLst/>
            </a:prstGeom>
            <a:ln>
              <a:noFill/>
            </a:ln>
            <a:effectLst/>
          </p:spPr>
        </p:pic>
        <p:pic>
          <p:nvPicPr>
            <p:cNvPr id="32" name="内容占位符 6">
              <a:extLst>
                <a:ext uri="{FF2B5EF4-FFF2-40B4-BE49-F238E27FC236}">
                  <a16:creationId xmlns:a16="http://schemas.microsoft.com/office/drawing/2014/main" id="{7140B0E3-A647-45BC-95AD-61B940B6D5DB}"/>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contrast="20000"/>
                      </a14:imgEffect>
                    </a14:imgLayer>
                  </a14:imgProps>
                </a:ext>
                <a:ext uri="{28A0092B-C50C-407E-A947-70E740481C1C}">
                  <a14:useLocalDpi xmlns:a14="http://schemas.microsoft.com/office/drawing/2010/main" val="0"/>
                </a:ext>
              </a:extLst>
            </a:blip>
            <a:srcRect r="20645" b="22579"/>
            <a:stretch/>
          </p:blipFill>
          <p:spPr>
            <a:xfrm>
              <a:off x="5004383" y="2790452"/>
              <a:ext cx="2723611" cy="1660016"/>
            </a:xfrm>
            <a:prstGeom prst="rect">
              <a:avLst/>
            </a:prstGeom>
          </p:spPr>
        </p:pic>
      </p:grpSp>
      <p:pic>
        <p:nvPicPr>
          <p:cNvPr id="6" name="图片 5">
            <a:extLst>
              <a:ext uri="{FF2B5EF4-FFF2-40B4-BE49-F238E27FC236}">
                <a16:creationId xmlns:a16="http://schemas.microsoft.com/office/drawing/2014/main" id="{3B1AF65F-4E07-4CFB-9519-F732F1C7D4A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32397" y="4978916"/>
            <a:ext cx="1657839" cy="1242894"/>
          </a:xfrm>
          <a:prstGeom prst="rect">
            <a:avLst/>
          </a:prstGeom>
        </p:spPr>
      </p:pic>
      <p:pic>
        <p:nvPicPr>
          <p:cNvPr id="8" name="图片 7">
            <a:extLst>
              <a:ext uri="{FF2B5EF4-FFF2-40B4-BE49-F238E27FC236}">
                <a16:creationId xmlns:a16="http://schemas.microsoft.com/office/drawing/2014/main" id="{BC8BDA7A-AB36-492A-9C20-4C277440BEF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 r="7155" b="3266"/>
          <a:stretch/>
        </p:blipFill>
        <p:spPr>
          <a:xfrm>
            <a:off x="4259424" y="4978916"/>
            <a:ext cx="1591202" cy="1242893"/>
          </a:xfrm>
          <a:prstGeom prst="rect">
            <a:avLst/>
          </a:prstGeom>
        </p:spPr>
      </p:pic>
      <p:pic>
        <p:nvPicPr>
          <p:cNvPr id="10" name="图片 9">
            <a:extLst>
              <a:ext uri="{FF2B5EF4-FFF2-40B4-BE49-F238E27FC236}">
                <a16:creationId xmlns:a16="http://schemas.microsoft.com/office/drawing/2014/main" id="{7FA59465-2B06-48F0-8B57-37FD35D59EA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962592" y="4978916"/>
            <a:ext cx="1657839" cy="1242893"/>
          </a:xfrm>
          <a:prstGeom prst="rect">
            <a:avLst/>
          </a:prstGeom>
        </p:spPr>
      </p:pic>
      <p:pic>
        <p:nvPicPr>
          <p:cNvPr id="34" name="图片 33">
            <a:extLst>
              <a:ext uri="{FF2B5EF4-FFF2-40B4-BE49-F238E27FC236}">
                <a16:creationId xmlns:a16="http://schemas.microsoft.com/office/drawing/2014/main" id="{D7DE49E0-241C-4492-80DB-0B0E557447A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502200" y="4978916"/>
            <a:ext cx="1657839" cy="1242893"/>
          </a:xfrm>
          <a:prstGeom prst="rect">
            <a:avLst/>
          </a:prstGeom>
        </p:spPr>
      </p:pic>
      <p:pic>
        <p:nvPicPr>
          <p:cNvPr id="36" name="图片 35">
            <a:extLst>
              <a:ext uri="{FF2B5EF4-FFF2-40B4-BE49-F238E27FC236}">
                <a16:creationId xmlns:a16="http://schemas.microsoft.com/office/drawing/2014/main" id="{1D26F4A6-1081-4EC5-8F5F-B66729F3057B}"/>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10269" r="-8" b="28605"/>
          <a:stretch/>
        </p:blipFill>
        <p:spPr>
          <a:xfrm>
            <a:off x="2622329" y="4978916"/>
            <a:ext cx="1525129" cy="1242893"/>
          </a:xfrm>
          <a:prstGeom prst="rect">
            <a:avLst/>
          </a:prstGeom>
        </p:spPr>
      </p:pic>
      <p:pic>
        <p:nvPicPr>
          <p:cNvPr id="39" name="图片 38">
            <a:extLst>
              <a:ext uri="{FF2B5EF4-FFF2-40B4-BE49-F238E27FC236}">
                <a16:creationId xmlns:a16="http://schemas.microsoft.com/office/drawing/2014/main" id="{24C51057-7B60-4176-AB10-2DB3F49AFEFB}"/>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24505" r="10115" b="24067"/>
          <a:stretch/>
        </p:blipFill>
        <p:spPr>
          <a:xfrm>
            <a:off x="881153" y="4978916"/>
            <a:ext cx="1629210" cy="1242893"/>
          </a:xfrm>
          <a:prstGeom prst="rect">
            <a:avLst/>
          </a:prstGeom>
        </p:spPr>
      </p:pic>
      <p:sp>
        <p:nvSpPr>
          <p:cNvPr id="2" name="矩形 1">
            <a:extLst>
              <a:ext uri="{FF2B5EF4-FFF2-40B4-BE49-F238E27FC236}">
                <a16:creationId xmlns:a16="http://schemas.microsoft.com/office/drawing/2014/main" id="{9811E936-5647-47DF-9144-DE1C1ECC7364}"/>
              </a:ext>
            </a:extLst>
          </p:cNvPr>
          <p:cNvSpPr/>
          <p:nvPr/>
        </p:nvSpPr>
        <p:spPr>
          <a:xfrm>
            <a:off x="881154" y="4668270"/>
            <a:ext cx="1629209"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-1</a:t>
            </a:r>
            <a:endParaRPr lang="zh-CN" altLang="en-US" dirty="0"/>
          </a:p>
        </p:txBody>
      </p:sp>
      <p:sp>
        <p:nvSpPr>
          <p:cNvPr id="35" name="矩形 34">
            <a:extLst>
              <a:ext uri="{FF2B5EF4-FFF2-40B4-BE49-F238E27FC236}">
                <a16:creationId xmlns:a16="http://schemas.microsoft.com/office/drawing/2014/main" id="{6CE5ECF1-6F87-4F2B-A59B-9D987C25B65F}"/>
              </a:ext>
            </a:extLst>
          </p:cNvPr>
          <p:cNvSpPr/>
          <p:nvPr/>
        </p:nvSpPr>
        <p:spPr>
          <a:xfrm>
            <a:off x="2622328" y="4668270"/>
            <a:ext cx="1525130"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-2</a:t>
            </a:r>
            <a:endParaRPr lang="zh-CN" altLang="en-US" dirty="0"/>
          </a:p>
        </p:txBody>
      </p:sp>
      <p:sp>
        <p:nvSpPr>
          <p:cNvPr id="37" name="矩形 36">
            <a:extLst>
              <a:ext uri="{FF2B5EF4-FFF2-40B4-BE49-F238E27FC236}">
                <a16:creationId xmlns:a16="http://schemas.microsoft.com/office/drawing/2014/main" id="{9EC53882-DBA7-464B-ACC2-AF1473B5918B}"/>
              </a:ext>
            </a:extLst>
          </p:cNvPr>
          <p:cNvSpPr/>
          <p:nvPr/>
        </p:nvSpPr>
        <p:spPr>
          <a:xfrm>
            <a:off x="4259422" y="4680425"/>
            <a:ext cx="1591203"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-3</a:t>
            </a:r>
            <a:endParaRPr lang="zh-CN" altLang="en-US" dirty="0"/>
          </a:p>
        </p:txBody>
      </p:sp>
      <p:sp>
        <p:nvSpPr>
          <p:cNvPr id="40" name="矩形 39">
            <a:extLst>
              <a:ext uri="{FF2B5EF4-FFF2-40B4-BE49-F238E27FC236}">
                <a16:creationId xmlns:a16="http://schemas.microsoft.com/office/drawing/2014/main" id="{56A0D291-7FF2-4213-A14F-C687F04DFD5C}"/>
              </a:ext>
            </a:extLst>
          </p:cNvPr>
          <p:cNvSpPr/>
          <p:nvPr/>
        </p:nvSpPr>
        <p:spPr>
          <a:xfrm>
            <a:off x="5958212" y="4668270"/>
            <a:ext cx="1662219"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-4</a:t>
            </a:r>
            <a:endParaRPr lang="zh-CN" altLang="en-US" dirty="0"/>
          </a:p>
        </p:txBody>
      </p:sp>
      <p:sp>
        <p:nvSpPr>
          <p:cNvPr id="41" name="矩形 40">
            <a:extLst>
              <a:ext uri="{FF2B5EF4-FFF2-40B4-BE49-F238E27FC236}">
                <a16:creationId xmlns:a16="http://schemas.microsoft.com/office/drawing/2014/main" id="{8F11594A-5A03-432D-86FE-A7B2B77BBD4A}"/>
              </a:ext>
            </a:extLst>
          </p:cNvPr>
          <p:cNvSpPr/>
          <p:nvPr/>
        </p:nvSpPr>
        <p:spPr>
          <a:xfrm>
            <a:off x="7728017" y="4668270"/>
            <a:ext cx="1657839"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-5</a:t>
            </a:r>
            <a:endParaRPr lang="zh-CN" altLang="en-US" dirty="0"/>
          </a:p>
        </p:txBody>
      </p:sp>
      <p:sp>
        <p:nvSpPr>
          <p:cNvPr id="42" name="矩形 41">
            <a:extLst>
              <a:ext uri="{FF2B5EF4-FFF2-40B4-BE49-F238E27FC236}">
                <a16:creationId xmlns:a16="http://schemas.microsoft.com/office/drawing/2014/main" id="{B78DF7C9-EE6B-4E48-ABED-A84AA3386721}"/>
              </a:ext>
            </a:extLst>
          </p:cNvPr>
          <p:cNvSpPr/>
          <p:nvPr/>
        </p:nvSpPr>
        <p:spPr>
          <a:xfrm>
            <a:off x="9493442" y="4668270"/>
            <a:ext cx="1666597" cy="310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CORMIS</a:t>
            </a:r>
            <a:r>
              <a:rPr lang="en-US" altLang="zh-CN" dirty="0"/>
              <a:t>-6</a:t>
            </a:r>
            <a:endParaRPr lang="zh-CN" altLang="en-US" dirty="0"/>
          </a:p>
        </p:txBody>
      </p:sp>
      <p:sp>
        <p:nvSpPr>
          <p:cNvPr id="43" name="文本框 42">
            <a:extLst>
              <a:ext uri="{FF2B5EF4-FFF2-40B4-BE49-F238E27FC236}">
                <a16:creationId xmlns:a16="http://schemas.microsoft.com/office/drawing/2014/main" id="{06848B15-8895-485A-8A03-89451AA42438}"/>
              </a:ext>
            </a:extLst>
          </p:cNvPr>
          <p:cNvSpPr txBox="1"/>
          <p:nvPr/>
        </p:nvSpPr>
        <p:spPr>
          <a:xfrm>
            <a:off x="831905" y="6289620"/>
            <a:ext cx="6104770"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Experimental position in the tunnel</a:t>
            </a:r>
          </a:p>
        </p:txBody>
      </p:sp>
    </p:spTree>
    <p:extLst>
      <p:ext uri="{BB962C8B-B14F-4D97-AF65-F5344CB8AC3E}">
        <p14:creationId xmlns:p14="http://schemas.microsoft.com/office/powerpoint/2010/main" val="4029606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4.2 </a:t>
            </a:r>
            <a:r>
              <a:rPr lang="en-US" altLang="zh-CN" sz="2600" dirty="0" err="1">
                <a:latin typeface="Times New Roman" panose="02020603050405020304" pitchFamily="18" charset="0"/>
                <a:cs typeface="Times New Roman" panose="02020603050405020304" pitchFamily="18" charset="0"/>
              </a:rPr>
              <a:t>Zaozigou</a:t>
            </a:r>
            <a:r>
              <a:rPr lang="en-US" altLang="zh-CN" sz="2600" dirty="0">
                <a:latin typeface="Times New Roman" panose="02020603050405020304" pitchFamily="18" charset="0"/>
                <a:cs typeface="Times New Roman" panose="02020603050405020304" pitchFamily="18" charset="0"/>
              </a:rPr>
              <a:t> gold mine experiment</a:t>
            </a:r>
            <a:endParaRPr lang="en-US" sz="2600" dirty="0"/>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25</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graphicFrame>
        <p:nvGraphicFramePr>
          <p:cNvPr id="7" name="表格 8">
            <a:extLst>
              <a:ext uri="{FF2B5EF4-FFF2-40B4-BE49-F238E27FC236}">
                <a16:creationId xmlns:a16="http://schemas.microsoft.com/office/drawing/2014/main" id="{CA3AB9B4-81BF-4409-B4DE-FF6A91FFA5B5}"/>
              </a:ext>
            </a:extLst>
          </p:cNvPr>
          <p:cNvGraphicFramePr>
            <a:graphicFrameLocks noGrp="1"/>
          </p:cNvGraphicFramePr>
          <p:nvPr>
            <p:extLst>
              <p:ext uri="{D42A27DB-BD31-4B8C-83A1-F6EECF244321}">
                <p14:modId xmlns:p14="http://schemas.microsoft.com/office/powerpoint/2010/main" val="852274931"/>
              </p:ext>
            </p:extLst>
          </p:nvPr>
        </p:nvGraphicFramePr>
        <p:xfrm>
          <a:off x="783236" y="1487079"/>
          <a:ext cx="10389315" cy="5218110"/>
        </p:xfrm>
        <a:graphic>
          <a:graphicData uri="http://schemas.openxmlformats.org/drawingml/2006/table">
            <a:tbl>
              <a:tblPr firstRow="1" bandRow="1">
                <a:tableStyleId>{5C22544A-7EE6-4342-B048-85BDC9FD1C3A}</a:tableStyleId>
              </a:tblPr>
              <a:tblGrid>
                <a:gridCol w="2077863">
                  <a:extLst>
                    <a:ext uri="{9D8B030D-6E8A-4147-A177-3AD203B41FA5}">
                      <a16:colId xmlns:a16="http://schemas.microsoft.com/office/drawing/2014/main" val="2840883393"/>
                    </a:ext>
                  </a:extLst>
                </a:gridCol>
                <a:gridCol w="2077863">
                  <a:extLst>
                    <a:ext uri="{9D8B030D-6E8A-4147-A177-3AD203B41FA5}">
                      <a16:colId xmlns:a16="http://schemas.microsoft.com/office/drawing/2014/main" val="4264208946"/>
                    </a:ext>
                  </a:extLst>
                </a:gridCol>
                <a:gridCol w="2077863">
                  <a:extLst>
                    <a:ext uri="{9D8B030D-6E8A-4147-A177-3AD203B41FA5}">
                      <a16:colId xmlns:a16="http://schemas.microsoft.com/office/drawing/2014/main" val="2163269418"/>
                    </a:ext>
                  </a:extLst>
                </a:gridCol>
                <a:gridCol w="2077863">
                  <a:extLst>
                    <a:ext uri="{9D8B030D-6E8A-4147-A177-3AD203B41FA5}">
                      <a16:colId xmlns:a16="http://schemas.microsoft.com/office/drawing/2014/main" val="3652312779"/>
                    </a:ext>
                  </a:extLst>
                </a:gridCol>
                <a:gridCol w="2077863">
                  <a:extLst>
                    <a:ext uri="{9D8B030D-6E8A-4147-A177-3AD203B41FA5}">
                      <a16:colId xmlns:a16="http://schemas.microsoft.com/office/drawing/2014/main" val="2548152447"/>
                    </a:ext>
                  </a:extLst>
                </a:gridCol>
              </a:tblGrid>
              <a:tr h="736674">
                <a:tc>
                  <a:txBody>
                    <a:bodyPr/>
                    <a:lstStyle/>
                    <a:p>
                      <a:pPr algn="ctr"/>
                      <a:r>
                        <a:rPr lang="en-US" altLang="zh-CN" sz="1400" dirty="0">
                          <a:latin typeface="Times New Roman" panose="02020603050405020304" pitchFamily="18" charset="0"/>
                          <a:cs typeface="Times New Roman" panose="02020603050405020304" pitchFamily="18" charset="0"/>
                        </a:rPr>
                        <a:t>Detector</a:t>
                      </a:r>
                      <a:endParaRPr lang="zh-CN" altLang="en-US" sz="14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400" dirty="0">
                          <a:latin typeface="Times New Roman" panose="02020603050405020304" pitchFamily="18" charset="0"/>
                          <a:cs typeface="Times New Roman" panose="02020603050405020304" pitchFamily="18" charset="0"/>
                        </a:rPr>
                        <a:t>Measurement location</a:t>
                      </a:r>
                      <a:endParaRPr lang="zh-CN" altLang="en-US" sz="14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400" dirty="0">
                          <a:latin typeface="Times New Roman" panose="02020603050405020304" pitchFamily="18" charset="0"/>
                          <a:cs typeface="Times New Roman" panose="02020603050405020304" pitchFamily="18" charset="0"/>
                        </a:rPr>
                        <a:t>Total counts</a:t>
                      </a:r>
                      <a:endParaRPr lang="zh-CN" altLang="en-US" sz="14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400" dirty="0">
                          <a:latin typeface="Times New Roman" panose="02020603050405020304" pitchFamily="18" charset="0"/>
                          <a:cs typeface="Times New Roman" panose="02020603050405020304" pitchFamily="18" charset="0"/>
                        </a:rPr>
                        <a:t>Effective measurement duration(day)</a:t>
                      </a:r>
                      <a:endParaRPr lang="zh-CN" altLang="en-US" sz="14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400" dirty="0">
                          <a:latin typeface="Times New Roman" panose="02020603050405020304" pitchFamily="18" charset="0"/>
                          <a:cs typeface="Times New Roman" panose="02020603050405020304" pitchFamily="18" charset="0"/>
                        </a:rPr>
                        <a:t>Count rate(per day)</a:t>
                      </a:r>
                      <a:endParaRPr lang="zh-CN" altLang="en-US" sz="14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extLst>
                  <a:ext uri="{0D108BD9-81ED-4DB2-BD59-A6C34878D82A}">
                    <a16:rowId xmlns:a16="http://schemas.microsoft.com/office/drawing/2014/main" val="4210527697"/>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Free sky</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4345193</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1.68</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2587529.64</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428419856"/>
                  </a:ext>
                </a:extLst>
              </a:tr>
              <a:tr h="373453">
                <a:tc vMerge="1">
                  <a:txBody>
                    <a:bodyPr/>
                    <a:lstStyle/>
                    <a:p>
                      <a:endParaRPr lang="zh-CN" altLang="en-US"/>
                    </a:p>
                  </a:txBody>
                  <a:tcPr/>
                </a:tc>
                <a:tc>
                  <a:txBody>
                    <a:bodyPr/>
                    <a:lstStyle/>
                    <a:p>
                      <a:pPr algn="ctr"/>
                      <a:r>
                        <a:rPr lang="en-US" altLang="zh-CN" sz="1400" dirty="0">
                          <a:latin typeface="Times New Roman" panose="02020603050405020304" pitchFamily="18" charset="0"/>
                          <a:cs typeface="Times New Roman" panose="02020603050405020304" pitchFamily="18" charset="0"/>
                        </a:rPr>
                        <a:t>In tunnel</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331521</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119.63</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277.13</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036062298"/>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-2</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Free sky</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6386753</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2.55</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2507761.93</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694069263"/>
                  </a:ext>
                </a:extLst>
              </a:tr>
              <a:tr h="373453">
                <a:tc vMerge="1">
                  <a:txBody>
                    <a:bodyPr/>
                    <a:lstStyle/>
                    <a:p>
                      <a:pPr algn="ctr"/>
                      <a:endParaRPr lang="zh-CN" altLang="en-US" sz="1400" dirty="0"/>
                    </a:p>
                  </a:txBody>
                  <a:tcPr anchor="ctr"/>
                </a:tc>
                <a:tc>
                  <a:txBody>
                    <a:bodyPr/>
                    <a:lstStyle/>
                    <a:p>
                      <a:pPr algn="ctr"/>
                      <a:r>
                        <a:rPr lang="en-US" altLang="zh-CN" sz="1400" dirty="0">
                          <a:latin typeface="Times New Roman" panose="02020603050405020304" pitchFamily="18" charset="0"/>
                          <a:cs typeface="Times New Roman" panose="02020603050405020304" pitchFamily="18" charset="0"/>
                        </a:rPr>
                        <a:t>In tunnel</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489450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149.66</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3270.42</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306602012"/>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-3</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Free sky </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5074 734</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2.01</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2529243.56</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347083964"/>
                  </a:ext>
                </a:extLst>
              </a:tr>
              <a:tr h="373453">
                <a:tc vMerge="1">
                  <a:txBody>
                    <a:bodyPr/>
                    <a:lstStyle/>
                    <a:p>
                      <a:pPr algn="ctr"/>
                      <a:endParaRPr lang="zh-CN" altLang="en-US" sz="1400" dirty="0"/>
                    </a:p>
                  </a:txBody>
                  <a:tcPr anchor="ctr"/>
                </a:tc>
                <a:tc>
                  <a:txBody>
                    <a:bodyPr/>
                    <a:lstStyle/>
                    <a:p>
                      <a:pPr algn="ctr"/>
                      <a:r>
                        <a:rPr lang="en-US" altLang="zh-CN" sz="1400">
                          <a:latin typeface="Times New Roman" panose="02020603050405020304" pitchFamily="18" charset="0"/>
                          <a:cs typeface="Times New Roman" panose="02020603050405020304" pitchFamily="18" charset="0"/>
                        </a:rPr>
                        <a:t>In tunnel</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639 393</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144.18</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4434.62</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910633905"/>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-4</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Free sky </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4297 730</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1.63</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2629809.71</a:t>
                      </a:r>
                      <a:endParaRPr lang="zh-CN" altLang="en-US" sz="14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33547264"/>
                  </a:ext>
                </a:extLst>
              </a:tr>
              <a:tr h="373453">
                <a:tc vMerge="1">
                  <a:txBody>
                    <a:bodyPr/>
                    <a:lstStyle/>
                    <a:p>
                      <a:pPr algn="ctr"/>
                      <a:endParaRPr lang="zh-CN" altLang="en-US" sz="1400" dirty="0"/>
                    </a:p>
                  </a:txBody>
                  <a:tcPr anchor="ctr"/>
                </a:tc>
                <a:tc>
                  <a:txBody>
                    <a:bodyPr/>
                    <a:lstStyle/>
                    <a:p>
                      <a:pPr algn="ctr"/>
                      <a:r>
                        <a:rPr lang="en-US" altLang="zh-CN" sz="1400">
                          <a:latin typeface="Times New Roman" panose="02020603050405020304" pitchFamily="18" charset="0"/>
                          <a:cs typeface="Times New Roman" panose="02020603050405020304" pitchFamily="18" charset="0"/>
                        </a:rPr>
                        <a:t>In tunnel</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947 499</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153.78</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6161.23</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3299120849"/>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-5</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Free sky </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6895 140</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2.76</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2495309.19</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529936674"/>
                  </a:ext>
                </a:extLst>
              </a:tr>
              <a:tr h="373453">
                <a:tc vMerge="1">
                  <a:txBody>
                    <a:bodyPr/>
                    <a:lstStyle/>
                    <a:p>
                      <a:pPr algn="ctr"/>
                      <a:endParaRPr lang="zh-CN" altLang="en-US" sz="1400" dirty="0"/>
                    </a:p>
                  </a:txBody>
                  <a:tcPr anchor="ctr"/>
                </a:tc>
                <a:tc>
                  <a:txBody>
                    <a:bodyPr/>
                    <a:lstStyle/>
                    <a:p>
                      <a:pPr algn="ctr"/>
                      <a:r>
                        <a:rPr lang="en-US" altLang="zh-CN" sz="1400">
                          <a:latin typeface="Times New Roman" panose="02020603050405020304" pitchFamily="18" charset="0"/>
                          <a:cs typeface="Times New Roman" panose="02020603050405020304" pitchFamily="18" charset="0"/>
                        </a:rPr>
                        <a:t>In tunnel</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291 823</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123.78</a:t>
                      </a:r>
                      <a:endParaRPr lang="zh-CN" altLang="en-US" sz="14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2357.62</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872657923"/>
                  </a:ext>
                </a:extLst>
              </a:tr>
              <a:tr h="373453">
                <a:tc rowSpan="2">
                  <a:txBody>
                    <a:bodyPr/>
                    <a:lstStyle/>
                    <a:p>
                      <a:pPr algn="ctr"/>
                      <a:r>
                        <a:rPr lang="en-US" altLang="zh-CN" sz="1400" dirty="0" err="1">
                          <a:latin typeface="Times New Roman" panose="02020603050405020304" pitchFamily="18" charset="0"/>
                          <a:cs typeface="Times New Roman" panose="02020603050405020304" pitchFamily="18" charset="0"/>
                        </a:rPr>
                        <a:t>CORMIS</a:t>
                      </a:r>
                      <a:r>
                        <a:rPr lang="en-US" altLang="zh-CN" sz="1400" dirty="0">
                          <a:latin typeface="Times New Roman" panose="02020603050405020304" pitchFamily="18" charset="0"/>
                          <a:cs typeface="Times New Roman" panose="02020603050405020304" pitchFamily="18" charset="0"/>
                        </a:rPr>
                        <a:t>-6</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400">
                          <a:latin typeface="Times New Roman" panose="02020603050405020304" pitchFamily="18" charset="0"/>
                          <a:cs typeface="Times New Roman" panose="02020603050405020304" pitchFamily="18" charset="0"/>
                        </a:rPr>
                        <a:t>Free sky </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4110 971</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a:latin typeface="Times New Roman" panose="02020603050405020304" pitchFamily="18" charset="0"/>
                          <a:cs typeface="Times New Roman" panose="02020603050405020304" pitchFamily="18" charset="0"/>
                        </a:rPr>
                        <a:t>1.63</a:t>
                      </a:r>
                      <a:endParaRPr lang="zh-CN" altLang="en-US" sz="14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400" dirty="0">
                          <a:latin typeface="Times New Roman" panose="02020603050405020304" pitchFamily="18" charset="0"/>
                          <a:cs typeface="Times New Roman" panose="02020603050405020304" pitchFamily="18" charset="0"/>
                        </a:rPr>
                        <a:t>2527631.93</a:t>
                      </a:r>
                      <a:endParaRPr lang="zh-CN" altLang="en-US" sz="14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4002887996"/>
                  </a:ext>
                </a:extLst>
              </a:tr>
              <a:tr h="373453">
                <a:tc vMerge="1">
                  <a:txBody>
                    <a:bodyPr/>
                    <a:lstStyle/>
                    <a:p>
                      <a:pPr algn="ctr"/>
                      <a:endParaRPr lang="zh-CN" altLang="en-US" sz="1400" dirty="0"/>
                    </a:p>
                  </a:txBody>
                  <a:tcPr anchor="ctr"/>
                </a:tc>
                <a:tc>
                  <a:txBody>
                    <a:bodyPr/>
                    <a:lstStyle/>
                    <a:p>
                      <a:pPr algn="ctr"/>
                      <a:r>
                        <a:rPr lang="en-US" altLang="zh-CN" sz="1400" dirty="0">
                          <a:latin typeface="Times New Roman" panose="02020603050405020304" pitchFamily="18" charset="0"/>
                          <a:cs typeface="Times New Roman" panose="02020603050405020304" pitchFamily="18" charset="0"/>
                        </a:rPr>
                        <a:t>In tunnel</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462 379</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167.38</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400" dirty="0">
                          <a:latin typeface="Times New Roman" panose="02020603050405020304" pitchFamily="18" charset="0"/>
                          <a:cs typeface="Times New Roman" panose="02020603050405020304" pitchFamily="18" charset="0"/>
                        </a:rPr>
                        <a:t>2762.44</a:t>
                      </a:r>
                      <a:endParaRPr lang="zh-CN" altLang="en-US" sz="14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extLst>
                  <a:ext uri="{0D108BD9-81ED-4DB2-BD59-A6C34878D82A}">
                    <a16:rowId xmlns:a16="http://schemas.microsoft.com/office/drawing/2014/main" val="3082790932"/>
                  </a:ext>
                </a:extLst>
              </a:tr>
            </a:tbl>
          </a:graphicData>
        </a:graphic>
      </p:graphicFrame>
      <p:sp>
        <p:nvSpPr>
          <p:cNvPr id="11" name="文本框 10">
            <a:extLst>
              <a:ext uri="{FF2B5EF4-FFF2-40B4-BE49-F238E27FC236}">
                <a16:creationId xmlns:a16="http://schemas.microsoft.com/office/drawing/2014/main" id="{1335BE43-7C23-4572-9F76-3B239CBA64DC}"/>
              </a:ext>
            </a:extLst>
          </p:cNvPr>
          <p:cNvSpPr txBox="1"/>
          <p:nvPr/>
        </p:nvSpPr>
        <p:spPr>
          <a:xfrm>
            <a:off x="725722" y="1051721"/>
            <a:ext cx="3475575"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Experimental information</a:t>
            </a:r>
          </a:p>
        </p:txBody>
      </p:sp>
    </p:spTree>
    <p:extLst>
      <p:ext uri="{BB962C8B-B14F-4D97-AF65-F5344CB8AC3E}">
        <p14:creationId xmlns:p14="http://schemas.microsoft.com/office/powerpoint/2010/main" val="1922877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4.3 Data analysis</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26</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3" name="图片 2">
            <a:extLst>
              <a:ext uri="{FF2B5EF4-FFF2-40B4-BE49-F238E27FC236}">
                <a16:creationId xmlns:a16="http://schemas.microsoft.com/office/drawing/2014/main" id="{015476C9-F4C6-4BDE-8B2B-C2BDC7FF949C}"/>
              </a:ext>
            </a:extLst>
          </p:cNvPr>
          <p:cNvPicPr>
            <a:picLocks noChangeAspect="1"/>
          </p:cNvPicPr>
          <p:nvPr/>
        </p:nvPicPr>
        <p:blipFill>
          <a:blip r:embed="rId4"/>
          <a:stretch>
            <a:fillRect/>
          </a:stretch>
        </p:blipFill>
        <p:spPr>
          <a:xfrm>
            <a:off x="221343" y="1868576"/>
            <a:ext cx="5612159" cy="4642662"/>
          </a:xfrm>
          <a:prstGeom prst="rect">
            <a:avLst/>
          </a:prstGeom>
        </p:spPr>
      </p:pic>
      <p:pic>
        <p:nvPicPr>
          <p:cNvPr id="6" name="图片 5">
            <a:extLst>
              <a:ext uri="{FF2B5EF4-FFF2-40B4-BE49-F238E27FC236}">
                <a16:creationId xmlns:a16="http://schemas.microsoft.com/office/drawing/2014/main" id="{A8C5388D-B57D-437B-A727-D92F6A22776A}"/>
              </a:ext>
            </a:extLst>
          </p:cNvPr>
          <p:cNvPicPr>
            <a:picLocks noChangeAspect="1"/>
          </p:cNvPicPr>
          <p:nvPr/>
        </p:nvPicPr>
        <p:blipFill>
          <a:blip r:embed="rId5"/>
          <a:stretch>
            <a:fillRect/>
          </a:stretch>
        </p:blipFill>
        <p:spPr>
          <a:xfrm>
            <a:off x="6407752" y="1827436"/>
            <a:ext cx="5612159" cy="4724942"/>
          </a:xfrm>
          <a:prstGeom prst="rect">
            <a:avLst/>
          </a:prstGeom>
        </p:spPr>
      </p:pic>
      <p:pic>
        <p:nvPicPr>
          <p:cNvPr id="12" name="图形 11">
            <a:extLst>
              <a:ext uri="{FF2B5EF4-FFF2-40B4-BE49-F238E27FC236}">
                <a16:creationId xmlns:a16="http://schemas.microsoft.com/office/drawing/2014/main" id="{A7066477-B890-47EB-9CC5-1ECA97AC630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53400" y="3715503"/>
            <a:ext cx="734454" cy="734454"/>
          </a:xfrm>
          <a:prstGeom prst="rect">
            <a:avLst/>
          </a:prstGeom>
        </p:spPr>
      </p:pic>
      <p:sp>
        <p:nvSpPr>
          <p:cNvPr id="13" name="文本框 12">
            <a:extLst>
              <a:ext uri="{FF2B5EF4-FFF2-40B4-BE49-F238E27FC236}">
                <a16:creationId xmlns:a16="http://schemas.microsoft.com/office/drawing/2014/main" id="{1E4826BC-5821-4DBC-90B7-04D2CD6E3C55}"/>
              </a:ext>
            </a:extLst>
          </p:cNvPr>
          <p:cNvSpPr txBox="1"/>
          <p:nvPr/>
        </p:nvSpPr>
        <p:spPr>
          <a:xfrm>
            <a:off x="581711" y="1141572"/>
            <a:ext cx="4891421" cy="523220"/>
          </a:xfrm>
          <a:prstGeom prst="rect">
            <a:avLst/>
          </a:prstGeom>
          <a:noFill/>
          <a:ln>
            <a:solidFill>
              <a:schemeClr val="accent1">
                <a:shade val="50000"/>
              </a:schemeClr>
            </a:solidFill>
          </a:ln>
        </p:spPr>
        <p:txBody>
          <a:bodyPr wrap="square">
            <a:spAutoFit/>
          </a:bodyPr>
          <a:lstStyle/>
          <a:p>
            <a:r>
              <a:rPr lang="en-US" altLang="zh-CN" sz="1400" dirty="0">
                <a:latin typeface="Times New Roman" panose="02020603050405020304" pitchFamily="18" charset="0"/>
                <a:cs typeface="Times New Roman" panose="02020603050405020304" pitchFamily="18" charset="0"/>
              </a:rPr>
              <a:t>Comparison of measured and predicted </a:t>
            </a:r>
            <a:r>
              <a:rPr lang="en-US" altLang="zh-CN" sz="1400" b="1" dirty="0">
                <a:latin typeface="Times New Roman" panose="02020603050405020304" pitchFamily="18" charset="0"/>
                <a:cs typeface="Times New Roman" panose="02020603050405020304" pitchFamily="18" charset="0"/>
              </a:rPr>
              <a:t>survival rate </a:t>
            </a:r>
            <a:r>
              <a:rPr lang="en-US" altLang="zh-CN" sz="1400" dirty="0">
                <a:latin typeface="Times New Roman" panose="02020603050405020304" pitchFamily="18" charset="0"/>
                <a:cs typeface="Times New Roman" panose="02020603050405020304" pitchFamily="18" charset="0"/>
              </a:rPr>
              <a:t>at six measurement points</a:t>
            </a:r>
            <a:endParaRPr lang="zh-CN" altLang="en-US" sz="14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CDD5080C-1B2A-4AD2-9AFF-B0886776F34C}"/>
              </a:ext>
            </a:extLst>
          </p:cNvPr>
          <p:cNvSpPr txBox="1"/>
          <p:nvPr/>
        </p:nvSpPr>
        <p:spPr>
          <a:xfrm>
            <a:off x="6952647" y="1141572"/>
            <a:ext cx="4840645" cy="523220"/>
          </a:xfrm>
          <a:prstGeom prst="rect">
            <a:avLst/>
          </a:prstGeom>
          <a:noFill/>
          <a:ln>
            <a:solidFill>
              <a:schemeClr val="accent1">
                <a:shade val="50000"/>
              </a:schemeClr>
            </a:solidFill>
          </a:ln>
        </p:spPr>
        <p:txBody>
          <a:bodyPr wrap="square">
            <a:spAutoFit/>
          </a:bodyPr>
          <a:lstStyle/>
          <a:p>
            <a:r>
              <a:rPr lang="zh-CN" altLang="en-US" sz="1400" dirty="0">
                <a:latin typeface="Times New Roman" panose="02020603050405020304" pitchFamily="18" charset="0"/>
                <a:cs typeface="Times New Roman" panose="02020603050405020304" pitchFamily="18" charset="0"/>
              </a:rPr>
              <a:t>Comparison of measured and predicted </a:t>
            </a:r>
            <a:r>
              <a:rPr lang="zh-CN" altLang="en-US" sz="1400" b="1" dirty="0">
                <a:latin typeface="Times New Roman" panose="02020603050405020304" pitchFamily="18" charset="0"/>
                <a:cs typeface="Times New Roman" panose="02020603050405020304" pitchFamily="18" charset="0"/>
              </a:rPr>
              <a:t>effective length </a:t>
            </a:r>
            <a:r>
              <a:rPr lang="zh-CN" altLang="en-US" sz="1400" dirty="0">
                <a:latin typeface="Times New Roman" panose="02020603050405020304" pitchFamily="18" charset="0"/>
                <a:cs typeface="Times New Roman" panose="02020603050405020304" pitchFamily="18" charset="0"/>
              </a:rPr>
              <a:t>at six measurement points</a:t>
            </a:r>
          </a:p>
        </p:txBody>
      </p:sp>
    </p:spTree>
    <p:extLst>
      <p:ext uri="{BB962C8B-B14F-4D97-AF65-F5344CB8AC3E}">
        <p14:creationId xmlns:p14="http://schemas.microsoft.com/office/powerpoint/2010/main" val="30475012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4.5 Inversion</a:t>
            </a:r>
            <a:endParaRPr lang="en-US" sz="2600" dirty="0"/>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27</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5092AB29-B805-4262-A84C-467E45B4348B}"/>
                  </a:ext>
                </a:extLst>
              </p:cNvPr>
              <p:cNvSpPr txBox="1"/>
              <p:nvPr/>
            </p:nvSpPr>
            <p:spPr>
              <a:xfrm>
                <a:off x="675582" y="1107883"/>
                <a:ext cx="4458911" cy="621067"/>
              </a:xfrm>
              <a:prstGeom prst="rect">
                <a:avLst/>
              </a:prstGeom>
              <a:solidFill>
                <a:schemeClr val="accent2">
                  <a:lumMod val="20000"/>
                  <a:lumOff val="8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400" i="1" smtClean="0">
                          <a:latin typeface="Cambria Math" panose="02040503050406030204" pitchFamily="18" charset="0"/>
                        </a:rPr>
                        <m:t>𝑆𝑖𝑔</m:t>
                      </m:r>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r>
                        <a:rPr lang="zh-CN" altLang="en-US" sz="1400" i="0">
                          <a:latin typeface="Cambria Math" panose="02040503050406030204" pitchFamily="18" charset="0"/>
                        </a:rPr>
                        <m:t>=</m:t>
                      </m:r>
                      <m:f>
                        <m:fPr>
                          <m:ctrlPr>
                            <a:rPr lang="zh-CN" altLang="en-US" sz="1400" i="1">
                              <a:solidFill>
                                <a:srgbClr val="836967"/>
                              </a:solidFill>
                              <a:latin typeface="Cambria Math" panose="02040503050406030204" pitchFamily="18" charset="0"/>
                            </a:rPr>
                          </m:ctrlPr>
                        </m:fPr>
                        <m:num>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𝑅</m:t>
                              </m:r>
                            </m:e>
                            <m:sub>
                              <m:r>
                                <m:rPr>
                                  <m:sty m:val="p"/>
                                </m:rPr>
                                <a:rPr lang="zh-CN" altLang="en-US" sz="1400" i="0">
                                  <a:latin typeface="Cambria Math" panose="02040503050406030204" pitchFamily="18" charset="0"/>
                                </a:rPr>
                                <m:t>meas</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𝑅</m:t>
                              </m:r>
                            </m:e>
                            <m:sub>
                              <m:r>
                                <m:rPr>
                                  <m:sty m:val="p"/>
                                </m:rPr>
                                <a:rPr lang="zh-CN" altLang="en-US" sz="1400" i="0">
                                  <a:latin typeface="Cambria Math" panose="02040503050406030204" pitchFamily="18" charset="0"/>
                                </a:rPr>
                                <m:t>pre</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num>
                        <m:den>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𝜎</m:t>
                              </m:r>
                            </m:e>
                            <m:sub>
                              <m:r>
                                <m:rPr>
                                  <m:sty m:val="p"/>
                                </m:rPr>
                                <a:rPr lang="zh-CN" altLang="en-US" sz="1400" i="0">
                                  <a:latin typeface="Cambria Math" panose="02040503050406030204" pitchFamily="18" charset="0"/>
                                </a:rPr>
                                <m:t>meas</m:t>
                              </m:r>
                            </m:sub>
                          </m:sSub>
                          <m:d>
                            <m:dPr>
                              <m:ctrlPr>
                                <a:rPr lang="zh-CN" altLang="en-US" sz="1400" i="1">
                                  <a:solidFill>
                                    <a:srgbClr val="836967"/>
                                  </a:solidFill>
                                  <a:latin typeface="Cambria Math" panose="02040503050406030204" pitchFamily="18" charset="0"/>
                                </a:rPr>
                              </m:ctrlPr>
                            </m:dPr>
                            <m:e>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𝑥</m:t>
                                  </m:r>
                                </m:sub>
                              </m:sSub>
                              <m:r>
                                <a:rPr lang="zh-CN" altLang="en-US" sz="1400" i="0">
                                  <a:latin typeface="Cambria Math" panose="02040503050406030204" pitchFamily="18" charset="0"/>
                                </a:rPr>
                                <m:t>,</m:t>
                              </m:r>
                              <m:sSub>
                                <m:sSubPr>
                                  <m:ctrlPr>
                                    <a:rPr lang="zh-CN" altLang="en-US" sz="1400" i="1">
                                      <a:solidFill>
                                        <a:srgbClr val="836967"/>
                                      </a:solidFill>
                                      <a:latin typeface="Cambria Math" panose="02040503050406030204" pitchFamily="18" charset="0"/>
                                    </a:rPr>
                                  </m:ctrlPr>
                                </m:sSubPr>
                                <m:e>
                                  <m:r>
                                    <a:rPr lang="zh-CN" altLang="en-US" sz="1400" i="1">
                                      <a:latin typeface="Cambria Math" panose="02040503050406030204" pitchFamily="18" charset="0"/>
                                    </a:rPr>
                                    <m:t>𝜃</m:t>
                                  </m:r>
                                </m:e>
                                <m:sub>
                                  <m:r>
                                    <a:rPr lang="zh-CN" altLang="en-US" sz="1400" i="1">
                                      <a:latin typeface="Cambria Math" panose="02040503050406030204" pitchFamily="18" charset="0"/>
                                    </a:rPr>
                                    <m:t>𝑦</m:t>
                                  </m:r>
                                </m:sub>
                              </m:sSub>
                            </m:e>
                          </m:d>
                        </m:den>
                      </m:f>
                    </m:oMath>
                  </m:oMathPara>
                </a14:m>
                <a:endParaRPr lang="zh-CN" altLang="en-US" dirty="0"/>
              </a:p>
            </p:txBody>
          </p:sp>
        </mc:Choice>
        <mc:Fallback xmlns="">
          <p:sp>
            <p:nvSpPr>
              <p:cNvPr id="12" name="文本框 11">
                <a:extLst>
                  <a:ext uri="{FF2B5EF4-FFF2-40B4-BE49-F238E27FC236}">
                    <a16:creationId xmlns:a16="http://schemas.microsoft.com/office/drawing/2014/main" id="{5092AB29-B805-4262-A84C-467E45B4348B}"/>
                  </a:ext>
                </a:extLst>
              </p:cNvPr>
              <p:cNvSpPr txBox="1">
                <a:spLocks noRot="1" noChangeAspect="1" noMove="1" noResize="1" noEditPoints="1" noAdjustHandles="1" noChangeArrowheads="1" noChangeShapeType="1" noTextEdit="1"/>
              </p:cNvSpPr>
              <p:nvPr/>
            </p:nvSpPr>
            <p:spPr>
              <a:xfrm>
                <a:off x="675582" y="1107883"/>
                <a:ext cx="4458911" cy="621067"/>
              </a:xfrm>
              <a:prstGeom prst="rect">
                <a:avLst/>
              </a:prstGeom>
              <a:blipFill>
                <a:blip r:embed="rId4"/>
                <a:stretch>
                  <a:fillRect/>
                </a:stretch>
              </a:blipFill>
            </p:spPr>
            <p:txBody>
              <a:bodyPr/>
              <a:lstStyle/>
              <a:p>
                <a:r>
                  <a:rPr lang="zh-CN" altLang="en-US">
                    <a:noFill/>
                  </a:rPr>
                  <a:t> </a:t>
                </a:r>
              </a:p>
            </p:txBody>
          </p:sp>
        </mc:Fallback>
      </mc:AlternateContent>
      <p:grpSp>
        <p:nvGrpSpPr>
          <p:cNvPr id="13" name="组合 12">
            <a:extLst>
              <a:ext uri="{FF2B5EF4-FFF2-40B4-BE49-F238E27FC236}">
                <a16:creationId xmlns:a16="http://schemas.microsoft.com/office/drawing/2014/main" id="{A787CB34-5D1D-4AD1-BA59-8C6671E01E48}"/>
              </a:ext>
            </a:extLst>
          </p:cNvPr>
          <p:cNvGrpSpPr/>
          <p:nvPr/>
        </p:nvGrpSpPr>
        <p:grpSpPr>
          <a:xfrm>
            <a:off x="6742145" y="1352829"/>
            <a:ext cx="4741076" cy="4716206"/>
            <a:chOff x="5711146" y="556260"/>
            <a:chExt cx="5480216" cy="5538553"/>
          </a:xfrm>
        </p:grpSpPr>
        <p:pic>
          <p:nvPicPr>
            <p:cNvPr id="14" name="图片 13">
              <a:extLst>
                <a:ext uri="{FF2B5EF4-FFF2-40B4-BE49-F238E27FC236}">
                  <a16:creationId xmlns:a16="http://schemas.microsoft.com/office/drawing/2014/main" id="{92400C0F-9C2A-40A6-AFF1-14D078BA077F}"/>
                </a:ext>
              </a:extLst>
            </p:cNvPr>
            <p:cNvPicPr>
              <a:picLocks noChangeAspect="1"/>
            </p:cNvPicPr>
            <p:nvPr/>
          </p:nvPicPr>
          <p:blipFill>
            <a:blip r:embed="rId5"/>
            <a:stretch>
              <a:fillRect/>
            </a:stretch>
          </p:blipFill>
          <p:spPr>
            <a:xfrm>
              <a:off x="9611203" y="4538540"/>
              <a:ext cx="1580159" cy="1555768"/>
            </a:xfrm>
            <a:prstGeom prst="rect">
              <a:avLst/>
            </a:prstGeom>
          </p:spPr>
        </p:pic>
        <p:pic>
          <p:nvPicPr>
            <p:cNvPr id="15" name="图片 14">
              <a:extLst>
                <a:ext uri="{FF2B5EF4-FFF2-40B4-BE49-F238E27FC236}">
                  <a16:creationId xmlns:a16="http://schemas.microsoft.com/office/drawing/2014/main" id="{6AFF2FA7-FD17-4A86-84CE-9BC5B14A860A}"/>
                </a:ext>
              </a:extLst>
            </p:cNvPr>
            <p:cNvPicPr>
              <a:picLocks noChangeAspect="1"/>
            </p:cNvPicPr>
            <p:nvPr/>
          </p:nvPicPr>
          <p:blipFill>
            <a:blip r:embed="rId6"/>
            <a:stretch>
              <a:fillRect/>
            </a:stretch>
          </p:blipFill>
          <p:spPr>
            <a:xfrm>
              <a:off x="8051339" y="4538540"/>
              <a:ext cx="1506210" cy="1555768"/>
            </a:xfrm>
            <a:prstGeom prst="rect">
              <a:avLst/>
            </a:prstGeom>
          </p:spPr>
        </p:pic>
        <p:pic>
          <p:nvPicPr>
            <p:cNvPr id="16" name="图片 15">
              <a:extLst>
                <a:ext uri="{FF2B5EF4-FFF2-40B4-BE49-F238E27FC236}">
                  <a16:creationId xmlns:a16="http://schemas.microsoft.com/office/drawing/2014/main" id="{ABF84962-85D7-4FA6-9C60-1D16E4AA2DA8}"/>
                </a:ext>
              </a:extLst>
            </p:cNvPr>
            <p:cNvPicPr>
              <a:picLocks noChangeAspect="1"/>
            </p:cNvPicPr>
            <p:nvPr/>
          </p:nvPicPr>
          <p:blipFill rotWithShape="1">
            <a:blip r:embed="rId7"/>
            <a:srcRect t="5327"/>
            <a:stretch>
              <a:fillRect/>
            </a:stretch>
          </p:blipFill>
          <p:spPr>
            <a:xfrm>
              <a:off x="5711146" y="4542202"/>
              <a:ext cx="2286539" cy="1552611"/>
            </a:xfrm>
            <a:prstGeom prst="rect">
              <a:avLst/>
            </a:prstGeom>
          </p:spPr>
        </p:pic>
        <p:pic>
          <p:nvPicPr>
            <p:cNvPr id="17" name="图片 16">
              <a:extLst>
                <a:ext uri="{FF2B5EF4-FFF2-40B4-BE49-F238E27FC236}">
                  <a16:creationId xmlns:a16="http://schemas.microsoft.com/office/drawing/2014/main" id="{BBF274D1-D0A3-4624-B03C-312875FECF3C}"/>
                </a:ext>
              </a:extLst>
            </p:cNvPr>
            <p:cNvPicPr>
              <a:picLocks noChangeAspect="1"/>
            </p:cNvPicPr>
            <p:nvPr/>
          </p:nvPicPr>
          <p:blipFill>
            <a:blip r:embed="rId8"/>
            <a:stretch>
              <a:fillRect/>
            </a:stretch>
          </p:blipFill>
          <p:spPr>
            <a:xfrm>
              <a:off x="5720624" y="2899259"/>
              <a:ext cx="985520" cy="1449704"/>
            </a:xfrm>
            <a:prstGeom prst="rect">
              <a:avLst/>
            </a:prstGeom>
          </p:spPr>
        </p:pic>
        <p:pic>
          <p:nvPicPr>
            <p:cNvPr id="18" name="图片 17">
              <a:extLst>
                <a:ext uri="{FF2B5EF4-FFF2-40B4-BE49-F238E27FC236}">
                  <a16:creationId xmlns:a16="http://schemas.microsoft.com/office/drawing/2014/main" id="{4145014C-D1BD-4748-9084-84E78F202A90}"/>
                </a:ext>
              </a:extLst>
            </p:cNvPr>
            <p:cNvPicPr>
              <a:picLocks noChangeAspect="1"/>
            </p:cNvPicPr>
            <p:nvPr/>
          </p:nvPicPr>
          <p:blipFill>
            <a:blip r:embed="rId9"/>
            <a:stretch>
              <a:fillRect/>
            </a:stretch>
          </p:blipFill>
          <p:spPr>
            <a:xfrm>
              <a:off x="9046409" y="2899259"/>
              <a:ext cx="2144953" cy="1449704"/>
            </a:xfrm>
            <a:prstGeom prst="rect">
              <a:avLst/>
            </a:prstGeom>
          </p:spPr>
        </p:pic>
        <p:pic>
          <p:nvPicPr>
            <p:cNvPr id="19" name="图片 18">
              <a:extLst>
                <a:ext uri="{FF2B5EF4-FFF2-40B4-BE49-F238E27FC236}">
                  <a16:creationId xmlns:a16="http://schemas.microsoft.com/office/drawing/2014/main" id="{5AAB769B-4307-44F2-A851-86F3F135F2E1}"/>
                </a:ext>
              </a:extLst>
            </p:cNvPr>
            <p:cNvPicPr>
              <a:picLocks noChangeAspect="1"/>
            </p:cNvPicPr>
            <p:nvPr/>
          </p:nvPicPr>
          <p:blipFill rotWithShape="1">
            <a:blip r:embed="rId10"/>
            <a:srcRect t="8348"/>
            <a:stretch>
              <a:fillRect/>
            </a:stretch>
          </p:blipFill>
          <p:spPr>
            <a:xfrm>
              <a:off x="6792773" y="2902869"/>
              <a:ext cx="2167006" cy="1449704"/>
            </a:xfrm>
            <a:prstGeom prst="rect">
              <a:avLst/>
            </a:prstGeom>
          </p:spPr>
        </p:pic>
        <mc:AlternateContent xmlns:mc="http://schemas.openxmlformats.org/markup-compatibility/2006" xmlns:a14="http://schemas.microsoft.com/office/drawing/2010/main">
          <mc:Choice Requires="a14">
            <p:sp>
              <p:nvSpPr>
                <p:cNvPr id="23" name="圆角矩形 23">
                  <a:extLst>
                    <a:ext uri="{FF2B5EF4-FFF2-40B4-BE49-F238E27FC236}">
                      <a16:creationId xmlns:a16="http://schemas.microsoft.com/office/drawing/2014/main" id="{D0D1F15A-505F-4104-9E45-11C7E9D9F023}"/>
                    </a:ext>
                  </a:extLst>
                </p:cNvPr>
                <p:cNvSpPr/>
                <p:nvPr/>
              </p:nvSpPr>
              <p:spPr>
                <a:xfrm>
                  <a:off x="5715998" y="556260"/>
                  <a:ext cx="3025321" cy="331726"/>
                </a:xfrm>
                <a:prstGeom prst="roundRect">
                  <a:avLst>
                    <a:gd name="adj" fmla="val 0"/>
                  </a:avLst>
                </a:prstGeom>
                <a:solidFill>
                  <a:schemeClr val="accent1">
                    <a:lumMod val="20000"/>
                    <a:lumOff val="80000"/>
                  </a:schemeClr>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tx1"/>
                      </a:solidFill>
                      <a:latin typeface="Tahoma" panose="020B0604030504040204" pitchFamily="34" charset="0"/>
                      <a:ea typeface="Tahoma" panose="020B0604030504040204" pitchFamily="34" charset="0"/>
                      <a:cs typeface="Tahoma" panose="020B0604030504040204" pitchFamily="34" charset="0"/>
                    </a:rPr>
                    <a:t>A: Rays that </a:t>
                  </a:r>
                  <a14:m>
                    <m:oMath xmlns:m="http://schemas.openxmlformats.org/officeDocument/2006/math">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𝐒𝐢𝐠</m:t>
                      </m:r>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&lt;−</m:t>
                      </m:r>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𝟑</m:t>
                      </m:r>
                    </m:oMath>
                  </a14:m>
                  <a:endParaRPr lang="zh-CN" altLang="en-US" sz="1400" b="1" dirty="0">
                    <a:solidFill>
                      <a:schemeClr val="tx1"/>
                    </a:solidFill>
                    <a:latin typeface="Tahoma" panose="020B0604030504040204" pitchFamily="34" charset="0"/>
                    <a:ea typeface="+mj-ea"/>
                    <a:cs typeface="Tahoma" panose="020B0604030504040204" pitchFamily="34" charset="0"/>
                  </a:endParaRPr>
                </a:p>
              </p:txBody>
            </p:sp>
          </mc:Choice>
          <mc:Fallback xmlns="">
            <p:sp>
              <p:nvSpPr>
                <p:cNvPr id="28" name="圆角矩形 23">
                  <a:extLst>
                    <a:ext uri="{FF2B5EF4-FFF2-40B4-BE49-F238E27FC236}">
                      <a16:creationId xmlns:a16="http://schemas.microsoft.com/office/drawing/2014/main" id="{06715351-6CBE-0726-7E3F-3040F8AF60AD}"/>
                    </a:ext>
                  </a:extLst>
                </p:cNvPr>
                <p:cNvSpPr>
                  <a:spLocks noRot="1" noChangeAspect="1" noMove="1" noResize="1" noEditPoints="1" noAdjustHandles="1" noChangeArrowheads="1" noChangeShapeType="1" noTextEdit="1"/>
                </p:cNvSpPr>
                <p:nvPr/>
              </p:nvSpPr>
              <p:spPr>
                <a:xfrm>
                  <a:off x="5715998" y="556260"/>
                  <a:ext cx="3025321" cy="331726"/>
                </a:xfrm>
                <a:prstGeom prst="roundRect">
                  <a:avLst>
                    <a:gd name="adj" fmla="val 0"/>
                  </a:avLst>
                </a:prstGeom>
                <a:blipFill>
                  <a:blip r:embed="rId11"/>
                  <a:stretch>
                    <a:fillRect t="-8696" b="-26087"/>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4" name="圆角矩形 24">
                  <a:extLst>
                    <a:ext uri="{FF2B5EF4-FFF2-40B4-BE49-F238E27FC236}">
                      <a16:creationId xmlns:a16="http://schemas.microsoft.com/office/drawing/2014/main" id="{6B5C6943-95ED-4B01-99B7-0806F8565E15}"/>
                    </a:ext>
                  </a:extLst>
                </p:cNvPr>
                <p:cNvSpPr/>
                <p:nvPr/>
              </p:nvSpPr>
              <p:spPr>
                <a:xfrm>
                  <a:off x="8821542" y="556260"/>
                  <a:ext cx="2369820" cy="331726"/>
                </a:xfrm>
                <a:prstGeom prst="roundRect">
                  <a:avLst>
                    <a:gd name="adj" fmla="val 0"/>
                  </a:avLst>
                </a:prstGeom>
                <a:solidFill>
                  <a:schemeClr val="accent1">
                    <a:lumMod val="20000"/>
                    <a:lumOff val="80000"/>
                  </a:schemeClr>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tx1"/>
                      </a:solidFill>
                      <a:latin typeface="Tahoma" panose="020B0604030504040204" pitchFamily="34" charset="0"/>
                      <a:ea typeface="Tahoma" panose="020B0604030504040204" pitchFamily="34" charset="0"/>
                      <a:cs typeface="Tahoma" panose="020B0604030504040204" pitchFamily="34" charset="0"/>
                    </a:rPr>
                    <a:t>B: Rays that </a:t>
                  </a:r>
                  <a14:m>
                    <m:oMath xmlns:m="http://schemas.openxmlformats.org/officeDocument/2006/math">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𝐒𝐢𝐠</m:t>
                      </m:r>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&gt;</m:t>
                      </m:r>
                      <m:r>
                        <a:rPr lang="en-US" altLang="zh-CN" sz="1400" b="1" i="0" dirty="0" smtClean="0">
                          <a:solidFill>
                            <a:schemeClr val="tx1"/>
                          </a:solidFill>
                          <a:latin typeface="Cambria Math" panose="02040503050406030204" pitchFamily="18" charset="0"/>
                          <a:ea typeface="+mj-ea"/>
                          <a:cs typeface="Times New Roman" panose="02020603050405020304" pitchFamily="18" charset="0"/>
                        </a:rPr>
                        <m:t>𝟐</m:t>
                      </m:r>
                    </m:oMath>
                  </a14:m>
                  <a:endParaRPr lang="zh-CN" altLang="en-US" sz="1400" b="1" dirty="0">
                    <a:solidFill>
                      <a:schemeClr val="tx1"/>
                    </a:solidFill>
                    <a:latin typeface="Tahoma" panose="020B0604030504040204" pitchFamily="34" charset="0"/>
                    <a:ea typeface="+mj-ea"/>
                    <a:cs typeface="Tahoma" panose="020B0604030504040204" pitchFamily="34" charset="0"/>
                  </a:endParaRPr>
                </a:p>
              </p:txBody>
            </p:sp>
          </mc:Choice>
          <mc:Fallback xmlns="">
            <p:sp>
              <p:nvSpPr>
                <p:cNvPr id="29" name="圆角矩形 24">
                  <a:extLst>
                    <a:ext uri="{FF2B5EF4-FFF2-40B4-BE49-F238E27FC236}">
                      <a16:creationId xmlns:a16="http://schemas.microsoft.com/office/drawing/2014/main" id="{D6660D56-0BE2-48E8-378C-320F0A66194A}"/>
                    </a:ext>
                  </a:extLst>
                </p:cNvPr>
                <p:cNvSpPr>
                  <a:spLocks noRot="1" noChangeAspect="1" noMove="1" noResize="1" noEditPoints="1" noAdjustHandles="1" noChangeArrowheads="1" noChangeShapeType="1" noTextEdit="1"/>
                </p:cNvSpPr>
                <p:nvPr/>
              </p:nvSpPr>
              <p:spPr>
                <a:xfrm>
                  <a:off x="8821542" y="556260"/>
                  <a:ext cx="2369820" cy="331726"/>
                </a:xfrm>
                <a:prstGeom prst="roundRect">
                  <a:avLst>
                    <a:gd name="adj" fmla="val 0"/>
                  </a:avLst>
                </a:prstGeom>
                <a:blipFill>
                  <a:blip r:embed="rId12"/>
                  <a:stretch>
                    <a:fillRect t="-8696" b="-26087"/>
                  </a:stretch>
                </a:blipFill>
                <a:ln>
                  <a:noFill/>
                </a:ln>
              </p:spPr>
              <p:txBody>
                <a:bodyPr/>
                <a:lstStyle/>
                <a:p>
                  <a:r>
                    <a:rPr lang="zh-CN" altLang="en-US">
                      <a:noFill/>
                    </a:rPr>
                    <a:t> </a:t>
                  </a:r>
                </a:p>
              </p:txBody>
            </p:sp>
          </mc:Fallback>
        </mc:AlternateContent>
        <p:sp>
          <p:nvSpPr>
            <p:cNvPr id="25" name="圆角矩形 25">
              <a:extLst>
                <a:ext uri="{FF2B5EF4-FFF2-40B4-BE49-F238E27FC236}">
                  <a16:creationId xmlns:a16="http://schemas.microsoft.com/office/drawing/2014/main" id="{62C2B0A8-4241-46CB-B082-B9B1C413943A}"/>
                </a:ext>
              </a:extLst>
            </p:cNvPr>
            <p:cNvSpPr/>
            <p:nvPr/>
          </p:nvSpPr>
          <p:spPr>
            <a:xfrm>
              <a:off x="5715997" y="2895657"/>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B1</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sp>
          <p:nvSpPr>
            <p:cNvPr id="26" name="圆角矩形 28">
              <a:extLst>
                <a:ext uri="{FF2B5EF4-FFF2-40B4-BE49-F238E27FC236}">
                  <a16:creationId xmlns:a16="http://schemas.microsoft.com/office/drawing/2014/main" id="{627E5167-B913-4D35-B169-949FC034C68C}"/>
                </a:ext>
              </a:extLst>
            </p:cNvPr>
            <p:cNvSpPr/>
            <p:nvPr/>
          </p:nvSpPr>
          <p:spPr>
            <a:xfrm>
              <a:off x="6792772" y="2903984"/>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B2</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sp>
          <p:nvSpPr>
            <p:cNvPr id="27" name="圆角矩形 29">
              <a:extLst>
                <a:ext uri="{FF2B5EF4-FFF2-40B4-BE49-F238E27FC236}">
                  <a16:creationId xmlns:a16="http://schemas.microsoft.com/office/drawing/2014/main" id="{4D7B4352-8731-4437-8FD9-876EA45FF338}"/>
                </a:ext>
              </a:extLst>
            </p:cNvPr>
            <p:cNvSpPr/>
            <p:nvPr/>
          </p:nvSpPr>
          <p:spPr>
            <a:xfrm>
              <a:off x="9046408" y="2903984"/>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B3</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sp>
          <p:nvSpPr>
            <p:cNvPr id="28" name="圆角矩形 30">
              <a:extLst>
                <a:ext uri="{FF2B5EF4-FFF2-40B4-BE49-F238E27FC236}">
                  <a16:creationId xmlns:a16="http://schemas.microsoft.com/office/drawing/2014/main" id="{3B21A1D3-E831-4E81-AFC8-A4EA885F8215}"/>
                </a:ext>
              </a:extLst>
            </p:cNvPr>
            <p:cNvSpPr/>
            <p:nvPr/>
          </p:nvSpPr>
          <p:spPr>
            <a:xfrm>
              <a:off x="5715997" y="4542202"/>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B4</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sp>
          <p:nvSpPr>
            <p:cNvPr id="29" name="圆角矩形 31">
              <a:extLst>
                <a:ext uri="{FF2B5EF4-FFF2-40B4-BE49-F238E27FC236}">
                  <a16:creationId xmlns:a16="http://schemas.microsoft.com/office/drawing/2014/main" id="{EB98E2F1-69FC-46D7-BF1D-F3A82813DD5F}"/>
                </a:ext>
              </a:extLst>
            </p:cNvPr>
            <p:cNvSpPr/>
            <p:nvPr/>
          </p:nvSpPr>
          <p:spPr>
            <a:xfrm>
              <a:off x="8051339" y="4538540"/>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B5</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sp>
          <p:nvSpPr>
            <p:cNvPr id="30" name="圆角矩形 32">
              <a:extLst>
                <a:ext uri="{FF2B5EF4-FFF2-40B4-BE49-F238E27FC236}">
                  <a16:creationId xmlns:a16="http://schemas.microsoft.com/office/drawing/2014/main" id="{A5200ADF-0F31-404B-A7E8-F246D236408B}"/>
                </a:ext>
              </a:extLst>
            </p:cNvPr>
            <p:cNvSpPr/>
            <p:nvPr/>
          </p:nvSpPr>
          <p:spPr>
            <a:xfrm>
              <a:off x="9611203" y="4543823"/>
              <a:ext cx="456199" cy="271670"/>
            </a:xfrm>
            <a:prstGeom prst="roundRect">
              <a:avLst>
                <a:gd name="adj" fmla="val 0"/>
              </a:avLst>
            </a:prstGeom>
            <a:noFill/>
            <a:ln>
              <a:no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400" b="1" dirty="0">
                  <a:solidFill>
                    <a:schemeClr val="bg1"/>
                  </a:solidFill>
                  <a:latin typeface="Tahoma" panose="020B0604030504040204" pitchFamily="34" charset="0"/>
                  <a:ea typeface="Tahoma" panose="020B0604030504040204" pitchFamily="34" charset="0"/>
                  <a:cs typeface="Tahoma" panose="020B0604030504040204" pitchFamily="34" charset="0"/>
                </a:rPr>
                <a:t>B6</a:t>
              </a:r>
              <a:endParaRPr lang="zh-CN" altLang="en-US" sz="1400" b="1" dirty="0">
                <a:solidFill>
                  <a:schemeClr val="bg1"/>
                </a:solidFill>
                <a:latin typeface="Tahoma" panose="020B0604030504040204" pitchFamily="34" charset="0"/>
                <a:ea typeface="+mj-ea"/>
                <a:cs typeface="Tahoma" panose="020B0604030504040204" pitchFamily="34" charset="0"/>
              </a:endParaRPr>
            </a:p>
          </p:txBody>
        </p:sp>
        <p:pic>
          <p:nvPicPr>
            <p:cNvPr id="31" name="图片 30">
              <a:extLst>
                <a:ext uri="{FF2B5EF4-FFF2-40B4-BE49-F238E27FC236}">
                  <a16:creationId xmlns:a16="http://schemas.microsoft.com/office/drawing/2014/main" id="{6F087C33-59AB-4B6A-BCBA-B11CCB1B602C}"/>
                </a:ext>
              </a:extLst>
            </p:cNvPr>
            <p:cNvPicPr>
              <a:picLocks noChangeAspect="1"/>
            </p:cNvPicPr>
            <p:nvPr/>
          </p:nvPicPr>
          <p:blipFill rotWithShape="1">
            <a:blip r:embed="rId13">
              <a:extLst>
                <a:ext uri="{BEBA8EAE-BF5A-486C-A8C5-ECC9F3942E4B}">
                  <a14:imgProps xmlns:a14="http://schemas.microsoft.com/office/drawing/2010/main">
                    <a14:imgLayer r:embed="rId14">
                      <a14:imgEffect>
                        <a14:brightnessContrast contrast="20000"/>
                      </a14:imgEffect>
                    </a14:imgLayer>
                  </a14:imgProps>
                </a:ext>
              </a:extLst>
            </a:blip>
            <a:srcRect l="1217" r="2542"/>
            <a:stretch>
              <a:fillRect/>
            </a:stretch>
          </p:blipFill>
          <p:spPr>
            <a:xfrm>
              <a:off x="8821542" y="887984"/>
              <a:ext cx="2369820" cy="1838023"/>
            </a:xfrm>
            <a:prstGeom prst="rect">
              <a:avLst/>
            </a:prstGeom>
          </p:spPr>
        </p:pic>
        <p:pic>
          <p:nvPicPr>
            <p:cNvPr id="32" name="图片 31">
              <a:extLst>
                <a:ext uri="{FF2B5EF4-FFF2-40B4-BE49-F238E27FC236}">
                  <a16:creationId xmlns:a16="http://schemas.microsoft.com/office/drawing/2014/main" id="{6BC56EDF-4ED4-43DF-81C0-00E5E2A4A0C0}"/>
                </a:ext>
              </a:extLst>
            </p:cNvPr>
            <p:cNvPicPr>
              <a:picLocks noChangeAspect="1"/>
            </p:cNvPicPr>
            <p:nvPr/>
          </p:nvPicPr>
          <p:blipFill>
            <a:blip r:embed="rId15"/>
            <a:stretch>
              <a:fillRect/>
            </a:stretch>
          </p:blipFill>
          <p:spPr>
            <a:xfrm>
              <a:off x="7367704" y="874729"/>
              <a:ext cx="1373615" cy="1851278"/>
            </a:xfrm>
            <a:prstGeom prst="rect">
              <a:avLst/>
            </a:prstGeom>
          </p:spPr>
        </p:pic>
        <p:pic>
          <p:nvPicPr>
            <p:cNvPr id="33" name="图片 32">
              <a:extLst>
                <a:ext uri="{FF2B5EF4-FFF2-40B4-BE49-F238E27FC236}">
                  <a16:creationId xmlns:a16="http://schemas.microsoft.com/office/drawing/2014/main" id="{CE5EEF27-4E03-4498-BE07-9126C7CE6693}"/>
                </a:ext>
              </a:extLst>
            </p:cNvPr>
            <p:cNvPicPr>
              <a:picLocks noChangeAspect="1"/>
            </p:cNvPicPr>
            <p:nvPr/>
          </p:nvPicPr>
          <p:blipFill rotWithShape="1">
            <a:blip r:embed="rId16"/>
            <a:srcRect l="4389" r="1"/>
            <a:stretch>
              <a:fillRect/>
            </a:stretch>
          </p:blipFill>
          <p:spPr>
            <a:xfrm>
              <a:off x="5720624" y="877826"/>
              <a:ext cx="1609082" cy="1839076"/>
            </a:xfrm>
            <a:prstGeom prst="rect">
              <a:avLst/>
            </a:prstGeom>
          </p:spPr>
        </p:pic>
      </p:grpSp>
      <p:grpSp>
        <p:nvGrpSpPr>
          <p:cNvPr id="34" name="组合 33">
            <a:extLst>
              <a:ext uri="{FF2B5EF4-FFF2-40B4-BE49-F238E27FC236}">
                <a16:creationId xmlns:a16="http://schemas.microsoft.com/office/drawing/2014/main" id="{86476642-65F1-43CE-B2CB-BC1DDFC5989F}"/>
              </a:ext>
            </a:extLst>
          </p:cNvPr>
          <p:cNvGrpSpPr/>
          <p:nvPr/>
        </p:nvGrpSpPr>
        <p:grpSpPr>
          <a:xfrm>
            <a:off x="184598" y="1686403"/>
            <a:ext cx="6153750" cy="5015160"/>
            <a:chOff x="-166775" y="774836"/>
            <a:chExt cx="7113127" cy="5797030"/>
          </a:xfrm>
        </p:grpSpPr>
        <p:grpSp>
          <p:nvGrpSpPr>
            <p:cNvPr id="35" name="组合 34">
              <a:extLst>
                <a:ext uri="{FF2B5EF4-FFF2-40B4-BE49-F238E27FC236}">
                  <a16:creationId xmlns:a16="http://schemas.microsoft.com/office/drawing/2014/main" id="{02542AE0-B567-4BDF-8A7D-B6FEBBFB14B4}"/>
                </a:ext>
              </a:extLst>
            </p:cNvPr>
            <p:cNvGrpSpPr/>
            <p:nvPr/>
          </p:nvGrpSpPr>
          <p:grpSpPr>
            <a:xfrm>
              <a:off x="-166775" y="774836"/>
              <a:ext cx="7113127" cy="5797030"/>
              <a:chOff x="-1684425" y="377997"/>
              <a:chExt cx="7113127" cy="5797030"/>
            </a:xfrm>
          </p:grpSpPr>
          <p:grpSp>
            <p:nvGrpSpPr>
              <p:cNvPr id="55" name="组合 54">
                <a:extLst>
                  <a:ext uri="{FF2B5EF4-FFF2-40B4-BE49-F238E27FC236}">
                    <a16:creationId xmlns:a16="http://schemas.microsoft.com/office/drawing/2014/main" id="{CBAF4192-7180-43A3-B71E-6FB6D77A2D08}"/>
                  </a:ext>
                </a:extLst>
              </p:cNvPr>
              <p:cNvGrpSpPr/>
              <p:nvPr/>
            </p:nvGrpSpPr>
            <p:grpSpPr>
              <a:xfrm>
                <a:off x="-1684425" y="377997"/>
                <a:ext cx="7113127" cy="5563618"/>
                <a:chOff x="689113" y="407559"/>
                <a:chExt cx="7113127" cy="5563618"/>
              </a:xfrm>
            </p:grpSpPr>
            <p:pic>
              <p:nvPicPr>
                <p:cNvPr id="64" name="图片 63">
                  <a:extLst>
                    <a:ext uri="{FF2B5EF4-FFF2-40B4-BE49-F238E27FC236}">
                      <a16:creationId xmlns:a16="http://schemas.microsoft.com/office/drawing/2014/main" id="{B3B02949-94CD-41CA-9CB6-C07B600FC89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293704" y="4171177"/>
                  <a:ext cx="3508536" cy="1800000"/>
                </a:xfrm>
                <a:prstGeom prst="rect">
                  <a:avLst/>
                </a:prstGeom>
              </p:spPr>
            </p:pic>
            <p:pic>
              <p:nvPicPr>
                <p:cNvPr id="65" name="图片 64">
                  <a:extLst>
                    <a:ext uri="{FF2B5EF4-FFF2-40B4-BE49-F238E27FC236}">
                      <a16:creationId xmlns:a16="http://schemas.microsoft.com/office/drawing/2014/main" id="{16410608-BE39-4E95-B80D-1F18AAFBADB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89113" y="407559"/>
                  <a:ext cx="3508536" cy="1800000"/>
                </a:xfrm>
                <a:prstGeom prst="rect">
                  <a:avLst/>
                </a:prstGeom>
              </p:spPr>
            </p:pic>
            <p:pic>
              <p:nvPicPr>
                <p:cNvPr id="66" name="图片 65">
                  <a:extLst>
                    <a:ext uri="{FF2B5EF4-FFF2-40B4-BE49-F238E27FC236}">
                      <a16:creationId xmlns:a16="http://schemas.microsoft.com/office/drawing/2014/main" id="{27FF3479-DEEE-4E1C-988D-9509FA3013E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293704" y="407559"/>
                  <a:ext cx="3508536" cy="1800000"/>
                </a:xfrm>
                <a:prstGeom prst="rect">
                  <a:avLst/>
                </a:prstGeom>
              </p:spPr>
            </p:pic>
            <p:pic>
              <p:nvPicPr>
                <p:cNvPr id="67" name="图片 66">
                  <a:extLst>
                    <a:ext uri="{FF2B5EF4-FFF2-40B4-BE49-F238E27FC236}">
                      <a16:creationId xmlns:a16="http://schemas.microsoft.com/office/drawing/2014/main" id="{17980D78-026C-4ED4-AFE5-E6480E716C84}"/>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89113" y="2289367"/>
                  <a:ext cx="3508536" cy="1800000"/>
                </a:xfrm>
                <a:prstGeom prst="rect">
                  <a:avLst/>
                </a:prstGeom>
              </p:spPr>
            </p:pic>
            <p:pic>
              <p:nvPicPr>
                <p:cNvPr id="68" name="图片 67">
                  <a:extLst>
                    <a:ext uri="{FF2B5EF4-FFF2-40B4-BE49-F238E27FC236}">
                      <a16:creationId xmlns:a16="http://schemas.microsoft.com/office/drawing/2014/main" id="{B4E9DD48-225F-4839-8B8A-0AECDC456EAE}"/>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293703" y="2292766"/>
                  <a:ext cx="3508536" cy="1800000"/>
                </a:xfrm>
                <a:prstGeom prst="rect">
                  <a:avLst/>
                </a:prstGeom>
              </p:spPr>
            </p:pic>
            <p:pic>
              <p:nvPicPr>
                <p:cNvPr id="70" name="图片 69">
                  <a:extLst>
                    <a:ext uri="{FF2B5EF4-FFF2-40B4-BE49-F238E27FC236}">
                      <a16:creationId xmlns:a16="http://schemas.microsoft.com/office/drawing/2014/main" id="{7BD903D0-1BB7-479E-8869-C63E5A352377}"/>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89113" y="4171176"/>
                  <a:ext cx="3508536" cy="1800000"/>
                </a:xfrm>
                <a:prstGeom prst="rect">
                  <a:avLst/>
                </a:prstGeom>
              </p:spPr>
            </p:pic>
          </p:grpSp>
          <p:sp>
            <p:nvSpPr>
              <p:cNvPr id="56" name="文本框 55">
                <a:extLst>
                  <a:ext uri="{FF2B5EF4-FFF2-40B4-BE49-F238E27FC236}">
                    <a16:creationId xmlns:a16="http://schemas.microsoft.com/office/drawing/2014/main" id="{95AAE345-56AF-4960-BD2E-03CE203CC28E}"/>
                  </a:ext>
                </a:extLst>
              </p:cNvPr>
              <p:cNvSpPr txBox="1"/>
              <p:nvPr/>
            </p:nvSpPr>
            <p:spPr>
              <a:xfrm>
                <a:off x="-380761" y="2080401"/>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CORMIS-1</a:t>
                </a:r>
                <a:endParaRPr lang="zh-CN" altLang="en-US" sz="1050" dirty="0">
                  <a:latin typeface="Tahoma" panose="020B0604030504040204" pitchFamily="34" charset="0"/>
                  <a:cs typeface="Tahoma" panose="020B0604030504040204" pitchFamily="34" charset="0"/>
                </a:endParaRPr>
              </a:p>
            </p:txBody>
          </p:sp>
          <p:sp>
            <p:nvSpPr>
              <p:cNvPr id="57" name="文本框 56">
                <a:extLst>
                  <a:ext uri="{FF2B5EF4-FFF2-40B4-BE49-F238E27FC236}">
                    <a16:creationId xmlns:a16="http://schemas.microsoft.com/office/drawing/2014/main" id="{EEBB252F-C085-4427-8189-E87B0D3B7875}"/>
                  </a:ext>
                </a:extLst>
              </p:cNvPr>
              <p:cNvSpPr txBox="1"/>
              <p:nvPr/>
            </p:nvSpPr>
            <p:spPr>
              <a:xfrm>
                <a:off x="3323686" y="2080401"/>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CORMIS-2</a:t>
                </a:r>
                <a:endParaRPr lang="zh-CN" altLang="en-US" sz="1050" dirty="0">
                  <a:latin typeface="Tahoma" panose="020B0604030504040204" pitchFamily="34" charset="0"/>
                  <a:cs typeface="Tahoma" panose="020B0604030504040204" pitchFamily="34" charset="0"/>
                </a:endParaRPr>
              </a:p>
            </p:txBody>
          </p:sp>
          <p:sp>
            <p:nvSpPr>
              <p:cNvPr id="58" name="文本框 57">
                <a:extLst>
                  <a:ext uri="{FF2B5EF4-FFF2-40B4-BE49-F238E27FC236}">
                    <a16:creationId xmlns:a16="http://schemas.microsoft.com/office/drawing/2014/main" id="{BF474B3C-BD5A-494E-9E06-CEA74797F307}"/>
                  </a:ext>
                </a:extLst>
              </p:cNvPr>
              <p:cNvSpPr txBox="1"/>
              <p:nvPr/>
            </p:nvSpPr>
            <p:spPr>
              <a:xfrm>
                <a:off x="-384998" y="3960512"/>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CORMIS-3</a:t>
                </a:r>
                <a:endParaRPr lang="zh-CN" altLang="en-US" sz="1050" dirty="0">
                  <a:latin typeface="Tahoma" panose="020B0604030504040204" pitchFamily="34" charset="0"/>
                  <a:cs typeface="Tahoma" panose="020B0604030504040204" pitchFamily="34" charset="0"/>
                </a:endParaRPr>
              </a:p>
            </p:txBody>
          </p:sp>
          <p:sp>
            <p:nvSpPr>
              <p:cNvPr id="59" name="文本框 58">
                <a:extLst>
                  <a:ext uri="{FF2B5EF4-FFF2-40B4-BE49-F238E27FC236}">
                    <a16:creationId xmlns:a16="http://schemas.microsoft.com/office/drawing/2014/main" id="{0101F544-1993-44B1-AACA-43B5ED91526C}"/>
                  </a:ext>
                </a:extLst>
              </p:cNvPr>
              <p:cNvSpPr txBox="1"/>
              <p:nvPr/>
            </p:nvSpPr>
            <p:spPr>
              <a:xfrm>
                <a:off x="3319450" y="3960512"/>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CORMIS-4</a:t>
                </a:r>
                <a:endParaRPr lang="zh-CN" altLang="en-US" sz="1050" dirty="0">
                  <a:latin typeface="Tahoma" panose="020B0604030504040204" pitchFamily="34" charset="0"/>
                  <a:cs typeface="Tahoma" panose="020B0604030504040204" pitchFamily="34" charset="0"/>
                </a:endParaRPr>
              </a:p>
            </p:txBody>
          </p:sp>
          <p:sp>
            <p:nvSpPr>
              <p:cNvPr id="60" name="文本框 59">
                <a:extLst>
                  <a:ext uri="{FF2B5EF4-FFF2-40B4-BE49-F238E27FC236}">
                    <a16:creationId xmlns:a16="http://schemas.microsoft.com/office/drawing/2014/main" id="{8989DC9F-6F78-49CB-8FC1-5C610BAC2AC7}"/>
                  </a:ext>
                </a:extLst>
              </p:cNvPr>
              <p:cNvSpPr txBox="1"/>
              <p:nvPr/>
            </p:nvSpPr>
            <p:spPr>
              <a:xfrm>
                <a:off x="-384998" y="5881525"/>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CORMIS-5</a:t>
                </a:r>
                <a:endParaRPr lang="zh-CN" altLang="en-US" sz="1050" dirty="0">
                  <a:latin typeface="Tahoma" panose="020B0604030504040204" pitchFamily="34" charset="0"/>
                  <a:cs typeface="Tahoma" panose="020B0604030504040204" pitchFamily="34" charset="0"/>
                </a:endParaRPr>
              </a:p>
            </p:txBody>
          </p:sp>
          <p:sp>
            <p:nvSpPr>
              <p:cNvPr id="61" name="文本框 60">
                <a:extLst>
                  <a:ext uri="{FF2B5EF4-FFF2-40B4-BE49-F238E27FC236}">
                    <a16:creationId xmlns:a16="http://schemas.microsoft.com/office/drawing/2014/main" id="{2323A414-6760-4561-898E-2EFCE1ADB70F}"/>
                  </a:ext>
                </a:extLst>
              </p:cNvPr>
              <p:cNvSpPr txBox="1"/>
              <p:nvPr/>
            </p:nvSpPr>
            <p:spPr>
              <a:xfrm>
                <a:off x="3319450" y="5881525"/>
                <a:ext cx="919417" cy="293502"/>
              </a:xfrm>
              <a:prstGeom prst="rect">
                <a:avLst/>
              </a:prstGeom>
              <a:noFill/>
            </p:spPr>
            <p:txBody>
              <a:bodyPr wrap="none" rtlCol="0">
                <a:spAutoFit/>
              </a:bodyPr>
              <a:lstStyle/>
              <a:p>
                <a:r>
                  <a:rPr lang="en-US" altLang="zh-CN" sz="1050" dirty="0">
                    <a:latin typeface="Tahoma" panose="020B0604030504040204" pitchFamily="34" charset="0"/>
                    <a:ea typeface="Tahoma" panose="020B0604030504040204" pitchFamily="34" charset="0"/>
                    <a:cs typeface="Tahoma" panose="020B0604030504040204" pitchFamily="34" charset="0"/>
                  </a:rPr>
                  <a:t>CORMIS-6</a:t>
                </a:r>
                <a:endParaRPr lang="zh-CN" altLang="en-US" sz="1050" dirty="0">
                  <a:latin typeface="Tahoma" panose="020B0604030504040204" pitchFamily="34" charset="0"/>
                  <a:cs typeface="Tahoma" panose="020B0604030504040204" pitchFamily="34" charset="0"/>
                </a:endParaRPr>
              </a:p>
            </p:txBody>
          </p:sp>
        </p:grpSp>
        <mc:AlternateContent xmlns:mc="http://schemas.openxmlformats.org/markup-compatibility/2006" xmlns:a14="http://schemas.microsoft.com/office/drawing/2010/main">
          <mc:Choice Requires="a14">
            <p:sp>
              <p:nvSpPr>
                <p:cNvPr id="36" name="文本框 35">
                  <a:extLst>
                    <a:ext uri="{FF2B5EF4-FFF2-40B4-BE49-F238E27FC236}">
                      <a16:creationId xmlns:a16="http://schemas.microsoft.com/office/drawing/2014/main" id="{11D78B2E-C0CA-4214-9C88-42F309B00BC5}"/>
                    </a:ext>
                  </a:extLst>
                </p:cNvPr>
                <p:cNvSpPr txBox="1"/>
                <p:nvPr/>
              </p:nvSpPr>
              <p:spPr>
                <a:xfrm>
                  <a:off x="4538644" y="1056719"/>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0" name="文本框 89">
                  <a:extLst>
                    <a:ext uri="{FF2B5EF4-FFF2-40B4-BE49-F238E27FC236}">
                      <a16:creationId xmlns:a16="http://schemas.microsoft.com/office/drawing/2014/main" id="{EF6954E8-C345-D0EA-228E-A86992508DD4}"/>
                    </a:ext>
                  </a:extLst>
                </p:cNvPr>
                <p:cNvSpPr txBox="1">
                  <a:spLocks noRot="1" noChangeAspect="1" noMove="1" noResize="1" noEditPoints="1" noAdjustHandles="1" noChangeArrowheads="1" noChangeShapeType="1" noTextEdit="1"/>
                </p:cNvSpPr>
                <p:nvPr/>
              </p:nvSpPr>
              <p:spPr>
                <a:xfrm>
                  <a:off x="4538644" y="1056719"/>
                  <a:ext cx="934683" cy="355760"/>
                </a:xfrm>
                <a:prstGeom prst="rect">
                  <a:avLst/>
                </a:prstGeom>
                <a:blipFill>
                  <a:blip r:embed="rId23"/>
                  <a:stretch>
                    <a:fillRect b="-98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7" name="文本框 36">
                  <a:extLst>
                    <a:ext uri="{FF2B5EF4-FFF2-40B4-BE49-F238E27FC236}">
                      <a16:creationId xmlns:a16="http://schemas.microsoft.com/office/drawing/2014/main" id="{61B9D7ED-8D47-4DA3-9EE9-BF91B8C04FBF}"/>
                    </a:ext>
                  </a:extLst>
                </p:cNvPr>
                <p:cNvSpPr txBox="1"/>
                <p:nvPr/>
              </p:nvSpPr>
              <p:spPr>
                <a:xfrm>
                  <a:off x="4620768" y="2326363"/>
                  <a:ext cx="778593" cy="26681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900" i="0" dirty="0" smtClean="0">
                            <a:solidFill>
                              <a:schemeClr val="bg1"/>
                            </a:solidFill>
                            <a:latin typeface="Cambria Math" panose="02040503050406030204" pitchFamily="18" charset="0"/>
                          </a:rPr>
                          <m:t>Sig</m:t>
                        </m:r>
                        <m:r>
                          <a:rPr lang="en-US" altLang="zh-CN" sz="900" b="0" i="0" dirty="0" smtClean="0">
                            <a:solidFill>
                              <a:schemeClr val="bg1"/>
                            </a:solidFill>
                            <a:latin typeface="Cambria Math" panose="02040503050406030204" pitchFamily="18" charset="0"/>
                          </a:rPr>
                          <m:t>&lt;−3</m:t>
                        </m:r>
                      </m:oMath>
                    </m:oMathPara>
                  </a14:m>
                  <a:endParaRPr lang="zh-CN" altLang="en-US" sz="900" dirty="0">
                    <a:solidFill>
                      <a:schemeClr val="bg1"/>
                    </a:solidFill>
                    <a:latin typeface="Tahoma" panose="020B0604030504040204" pitchFamily="34" charset="0"/>
                    <a:cs typeface="Tahoma" panose="020B0604030504040204" pitchFamily="34" charset="0"/>
                  </a:endParaRPr>
                </a:p>
              </p:txBody>
            </p:sp>
          </mc:Choice>
          <mc:Fallback xmlns="">
            <p:sp>
              <p:nvSpPr>
                <p:cNvPr id="91" name="文本框 90">
                  <a:extLst>
                    <a:ext uri="{FF2B5EF4-FFF2-40B4-BE49-F238E27FC236}">
                      <a16:creationId xmlns:a16="http://schemas.microsoft.com/office/drawing/2014/main" id="{B3E63189-9BA0-7E4A-7D9F-ECE06238FF6D}"/>
                    </a:ext>
                  </a:extLst>
                </p:cNvPr>
                <p:cNvSpPr txBox="1">
                  <a:spLocks noRot="1" noChangeAspect="1" noMove="1" noResize="1" noEditPoints="1" noAdjustHandles="1" noChangeArrowheads="1" noChangeShapeType="1" noTextEdit="1"/>
                </p:cNvSpPr>
                <p:nvPr/>
              </p:nvSpPr>
              <p:spPr>
                <a:xfrm>
                  <a:off x="4620768" y="2326363"/>
                  <a:ext cx="778593" cy="266819"/>
                </a:xfrm>
                <a:prstGeom prst="rect">
                  <a:avLst/>
                </a:prstGeom>
                <a:blipFill>
                  <a:blip r:embed="rId24"/>
                  <a:stretch>
                    <a:fillRect b="-263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9" name="文本框 38">
                  <a:extLst>
                    <a:ext uri="{FF2B5EF4-FFF2-40B4-BE49-F238E27FC236}">
                      <a16:creationId xmlns:a16="http://schemas.microsoft.com/office/drawing/2014/main" id="{6F2BED3F-E317-43F6-93A0-660E87D06DC7}"/>
                    </a:ext>
                  </a:extLst>
                </p:cNvPr>
                <p:cNvSpPr txBox="1"/>
                <p:nvPr/>
              </p:nvSpPr>
              <p:spPr>
                <a:xfrm>
                  <a:off x="1706880" y="2326363"/>
                  <a:ext cx="778593" cy="26681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900" i="0" dirty="0" smtClean="0">
                            <a:solidFill>
                              <a:schemeClr val="bg1"/>
                            </a:solidFill>
                            <a:latin typeface="Cambria Math" panose="02040503050406030204" pitchFamily="18" charset="0"/>
                          </a:rPr>
                          <m:t>Sig</m:t>
                        </m:r>
                        <m:r>
                          <a:rPr lang="en-US" altLang="zh-CN" sz="900" b="0" i="0" dirty="0" smtClean="0">
                            <a:solidFill>
                              <a:schemeClr val="bg1"/>
                            </a:solidFill>
                            <a:latin typeface="Cambria Math" panose="02040503050406030204" pitchFamily="18" charset="0"/>
                          </a:rPr>
                          <m:t>&lt;−3</m:t>
                        </m:r>
                      </m:oMath>
                    </m:oMathPara>
                  </a14:m>
                  <a:endParaRPr lang="zh-CN" altLang="en-US" sz="900" dirty="0">
                    <a:solidFill>
                      <a:schemeClr val="bg1"/>
                    </a:solidFill>
                    <a:latin typeface="Tahoma" panose="020B0604030504040204" pitchFamily="34" charset="0"/>
                    <a:cs typeface="Tahoma" panose="020B0604030504040204" pitchFamily="34" charset="0"/>
                  </a:endParaRPr>
                </a:p>
              </p:txBody>
            </p:sp>
          </mc:Choice>
          <mc:Fallback xmlns="">
            <p:sp>
              <p:nvSpPr>
                <p:cNvPr id="92" name="文本框 91">
                  <a:extLst>
                    <a:ext uri="{FF2B5EF4-FFF2-40B4-BE49-F238E27FC236}">
                      <a16:creationId xmlns:a16="http://schemas.microsoft.com/office/drawing/2014/main" id="{445F2298-F44F-075F-3D20-D2C6E7394CB7}"/>
                    </a:ext>
                  </a:extLst>
                </p:cNvPr>
                <p:cNvSpPr txBox="1">
                  <a:spLocks noRot="1" noChangeAspect="1" noMove="1" noResize="1" noEditPoints="1" noAdjustHandles="1" noChangeArrowheads="1" noChangeShapeType="1" noTextEdit="1"/>
                </p:cNvSpPr>
                <p:nvPr/>
              </p:nvSpPr>
              <p:spPr>
                <a:xfrm>
                  <a:off x="1706880" y="2326363"/>
                  <a:ext cx="778593" cy="266819"/>
                </a:xfrm>
                <a:prstGeom prst="rect">
                  <a:avLst/>
                </a:prstGeom>
                <a:blipFill>
                  <a:blip r:embed="rId25"/>
                  <a:stretch>
                    <a:fillRect b="-263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C4CAED38-7E02-43B2-9888-722FEE07B303}"/>
                    </a:ext>
                  </a:extLst>
                </p:cNvPr>
                <p:cNvSpPr txBox="1"/>
                <p:nvPr/>
              </p:nvSpPr>
              <p:spPr>
                <a:xfrm>
                  <a:off x="4135003" y="3902597"/>
                  <a:ext cx="1090329"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b="0" i="0" dirty="0" smtClean="0">
                            <a:solidFill>
                              <a:schemeClr val="bg1"/>
                            </a:solidFill>
                            <a:latin typeface="Cambria Math" panose="02040503050406030204" pitchFamily="18" charset="0"/>
                          </a:rPr>
                          <m:t>&lt;−3</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3" name="文本框 92">
                  <a:extLst>
                    <a:ext uri="{FF2B5EF4-FFF2-40B4-BE49-F238E27FC236}">
                      <a16:creationId xmlns:a16="http://schemas.microsoft.com/office/drawing/2014/main" id="{3FFE0F2D-CE45-46A9-FD93-ABFAD32BB725}"/>
                    </a:ext>
                  </a:extLst>
                </p:cNvPr>
                <p:cNvSpPr txBox="1">
                  <a:spLocks noRot="1" noChangeAspect="1" noMove="1" noResize="1" noEditPoints="1" noAdjustHandles="1" noChangeArrowheads="1" noChangeShapeType="1" noTextEdit="1"/>
                </p:cNvSpPr>
                <p:nvPr/>
              </p:nvSpPr>
              <p:spPr>
                <a:xfrm>
                  <a:off x="4135003" y="3902597"/>
                  <a:ext cx="1090329" cy="355760"/>
                </a:xfrm>
                <a:prstGeom prst="rect">
                  <a:avLst/>
                </a:prstGeom>
                <a:blipFill>
                  <a:blip r:embed="rId26"/>
                  <a:stretch>
                    <a:fillRect b="-98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1" name="文本框 40">
                  <a:extLst>
                    <a:ext uri="{FF2B5EF4-FFF2-40B4-BE49-F238E27FC236}">
                      <a16:creationId xmlns:a16="http://schemas.microsoft.com/office/drawing/2014/main" id="{A7BA92AA-4D8C-4DB9-B67E-E249DF7E5587}"/>
                    </a:ext>
                  </a:extLst>
                </p:cNvPr>
                <p:cNvSpPr txBox="1"/>
                <p:nvPr/>
              </p:nvSpPr>
              <p:spPr>
                <a:xfrm>
                  <a:off x="1672532" y="3954904"/>
                  <a:ext cx="1090329"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b="0" i="0" dirty="0" smtClean="0">
                            <a:solidFill>
                              <a:schemeClr val="bg1"/>
                            </a:solidFill>
                            <a:latin typeface="Cambria Math" panose="02040503050406030204" pitchFamily="18" charset="0"/>
                          </a:rPr>
                          <m:t>&lt;−3</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4" name="文本框 93">
                  <a:extLst>
                    <a:ext uri="{FF2B5EF4-FFF2-40B4-BE49-F238E27FC236}">
                      <a16:creationId xmlns:a16="http://schemas.microsoft.com/office/drawing/2014/main" id="{C46E7FB6-694E-7C37-FC62-AFD083773A98}"/>
                    </a:ext>
                  </a:extLst>
                </p:cNvPr>
                <p:cNvSpPr txBox="1">
                  <a:spLocks noRot="1" noChangeAspect="1" noMove="1" noResize="1" noEditPoints="1" noAdjustHandles="1" noChangeArrowheads="1" noChangeShapeType="1" noTextEdit="1"/>
                </p:cNvSpPr>
                <p:nvPr/>
              </p:nvSpPr>
              <p:spPr>
                <a:xfrm>
                  <a:off x="1672532" y="3954904"/>
                  <a:ext cx="1090329" cy="355760"/>
                </a:xfrm>
                <a:prstGeom prst="rect">
                  <a:avLst/>
                </a:prstGeom>
                <a:blipFill>
                  <a:blip r:embed="rId27"/>
                  <a:stretch>
                    <a:fillRect b="-1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2" name="文本框 41">
                  <a:extLst>
                    <a:ext uri="{FF2B5EF4-FFF2-40B4-BE49-F238E27FC236}">
                      <a16:creationId xmlns:a16="http://schemas.microsoft.com/office/drawing/2014/main" id="{9E4E17E8-D2F5-463C-A469-A376787305CA}"/>
                    </a:ext>
                  </a:extLst>
                </p:cNvPr>
                <p:cNvSpPr txBox="1"/>
                <p:nvPr/>
              </p:nvSpPr>
              <p:spPr>
                <a:xfrm>
                  <a:off x="4139753" y="2029497"/>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5" name="文本框 94">
                  <a:extLst>
                    <a:ext uri="{FF2B5EF4-FFF2-40B4-BE49-F238E27FC236}">
                      <a16:creationId xmlns:a16="http://schemas.microsoft.com/office/drawing/2014/main" id="{19D0A033-7BA3-5568-0F32-04D907F1E659}"/>
                    </a:ext>
                  </a:extLst>
                </p:cNvPr>
                <p:cNvSpPr txBox="1">
                  <a:spLocks noRot="1" noChangeAspect="1" noMove="1" noResize="1" noEditPoints="1" noAdjustHandles="1" noChangeArrowheads="1" noChangeShapeType="1" noTextEdit="1"/>
                </p:cNvSpPr>
                <p:nvPr/>
              </p:nvSpPr>
              <p:spPr>
                <a:xfrm>
                  <a:off x="4139753" y="2029497"/>
                  <a:ext cx="934683" cy="355760"/>
                </a:xfrm>
                <a:prstGeom prst="rect">
                  <a:avLst/>
                </a:prstGeom>
                <a:blipFill>
                  <a:blip r:embed="rId28"/>
                  <a:stretch>
                    <a:fillRect b="-98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3" name="文本框 42">
                  <a:extLst>
                    <a:ext uri="{FF2B5EF4-FFF2-40B4-BE49-F238E27FC236}">
                      <a16:creationId xmlns:a16="http://schemas.microsoft.com/office/drawing/2014/main" id="{75C29820-AA5E-4C65-9EBD-C0B1E48AD308}"/>
                    </a:ext>
                  </a:extLst>
                </p:cNvPr>
                <p:cNvSpPr txBox="1"/>
                <p:nvPr/>
              </p:nvSpPr>
              <p:spPr>
                <a:xfrm>
                  <a:off x="406180" y="1816638"/>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6" name="文本框 95">
                  <a:extLst>
                    <a:ext uri="{FF2B5EF4-FFF2-40B4-BE49-F238E27FC236}">
                      <a16:creationId xmlns:a16="http://schemas.microsoft.com/office/drawing/2014/main" id="{CA16DB3B-AF40-711C-6C4E-FDD1D0C15693}"/>
                    </a:ext>
                  </a:extLst>
                </p:cNvPr>
                <p:cNvSpPr txBox="1">
                  <a:spLocks noRot="1" noChangeAspect="1" noMove="1" noResize="1" noEditPoints="1" noAdjustHandles="1" noChangeArrowheads="1" noChangeShapeType="1" noTextEdit="1"/>
                </p:cNvSpPr>
                <p:nvPr/>
              </p:nvSpPr>
              <p:spPr>
                <a:xfrm>
                  <a:off x="406180" y="1816638"/>
                  <a:ext cx="934683" cy="355760"/>
                </a:xfrm>
                <a:prstGeom prst="rect">
                  <a:avLst/>
                </a:prstGeom>
                <a:blipFill>
                  <a:blip r:embed="rId23"/>
                  <a:stretch>
                    <a:fillRect b="-98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4" name="文本框 43">
                  <a:extLst>
                    <a:ext uri="{FF2B5EF4-FFF2-40B4-BE49-F238E27FC236}">
                      <a16:creationId xmlns:a16="http://schemas.microsoft.com/office/drawing/2014/main" id="{9100BBC5-E5BF-4BF3-BF65-FAB7DF9DD8D9}"/>
                    </a:ext>
                  </a:extLst>
                </p:cNvPr>
                <p:cNvSpPr txBox="1"/>
                <p:nvPr/>
              </p:nvSpPr>
              <p:spPr>
                <a:xfrm>
                  <a:off x="1706880" y="5253788"/>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7" name="文本框 96">
                  <a:extLst>
                    <a:ext uri="{FF2B5EF4-FFF2-40B4-BE49-F238E27FC236}">
                      <a16:creationId xmlns:a16="http://schemas.microsoft.com/office/drawing/2014/main" id="{CAEAE359-2F53-EF77-4D1D-DB23D21220E4}"/>
                    </a:ext>
                  </a:extLst>
                </p:cNvPr>
                <p:cNvSpPr txBox="1">
                  <a:spLocks noRot="1" noChangeAspect="1" noMove="1" noResize="1" noEditPoints="1" noAdjustHandles="1" noChangeArrowheads="1" noChangeShapeType="1" noTextEdit="1"/>
                </p:cNvSpPr>
                <p:nvPr/>
              </p:nvSpPr>
              <p:spPr>
                <a:xfrm>
                  <a:off x="1706880" y="5253788"/>
                  <a:ext cx="934683" cy="355760"/>
                </a:xfrm>
                <a:prstGeom prst="rect">
                  <a:avLst/>
                </a:prstGeom>
                <a:blipFill>
                  <a:blip r:embed="rId29"/>
                  <a:stretch>
                    <a:fillRect b="-1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5" name="文本框 44">
                  <a:extLst>
                    <a:ext uri="{FF2B5EF4-FFF2-40B4-BE49-F238E27FC236}">
                      <a16:creationId xmlns:a16="http://schemas.microsoft.com/office/drawing/2014/main" id="{6208D857-BBD5-4FAF-BD59-7984D55EB8FD}"/>
                    </a:ext>
                  </a:extLst>
                </p:cNvPr>
                <p:cNvSpPr txBox="1"/>
                <p:nvPr/>
              </p:nvSpPr>
              <p:spPr>
                <a:xfrm>
                  <a:off x="4601456" y="2976810"/>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98" name="文本框 97">
                  <a:extLst>
                    <a:ext uri="{FF2B5EF4-FFF2-40B4-BE49-F238E27FC236}">
                      <a16:creationId xmlns:a16="http://schemas.microsoft.com/office/drawing/2014/main" id="{1B7C084E-7A3C-7A22-E829-603003D176AC}"/>
                    </a:ext>
                  </a:extLst>
                </p:cNvPr>
                <p:cNvSpPr txBox="1">
                  <a:spLocks noRot="1" noChangeAspect="1" noMove="1" noResize="1" noEditPoints="1" noAdjustHandles="1" noChangeArrowheads="1" noChangeShapeType="1" noTextEdit="1"/>
                </p:cNvSpPr>
                <p:nvPr/>
              </p:nvSpPr>
              <p:spPr>
                <a:xfrm>
                  <a:off x="4601456" y="2976810"/>
                  <a:ext cx="934683" cy="355760"/>
                </a:xfrm>
                <a:prstGeom prst="rect">
                  <a:avLst/>
                </a:prstGeom>
                <a:blipFill>
                  <a:blip r:embed="rId30"/>
                  <a:stretch>
                    <a:fillRect b="-10000"/>
                  </a:stretch>
                </a:blipFill>
              </p:spPr>
              <p:txBody>
                <a:bodyPr/>
                <a:lstStyle/>
                <a:p>
                  <a:r>
                    <a:rPr lang="zh-CN" altLang="en-US">
                      <a:noFill/>
                    </a:rPr>
                    <a:t> </a:t>
                  </a:r>
                </a:p>
              </p:txBody>
            </p:sp>
          </mc:Fallback>
        </mc:AlternateContent>
        <p:cxnSp>
          <p:nvCxnSpPr>
            <p:cNvPr id="46" name="直接箭头连接符 45">
              <a:extLst>
                <a:ext uri="{FF2B5EF4-FFF2-40B4-BE49-F238E27FC236}">
                  <a16:creationId xmlns:a16="http://schemas.microsoft.com/office/drawing/2014/main" id="{0BCBDA4A-5C88-46F4-AC3A-14FAC8645BCB}"/>
                </a:ext>
              </a:extLst>
            </p:cNvPr>
            <p:cNvCxnSpPr>
              <a:cxnSpLocks/>
            </p:cNvCxnSpPr>
            <p:nvPr/>
          </p:nvCxnSpPr>
          <p:spPr>
            <a:xfrm flipH="1">
              <a:off x="4471637" y="3275759"/>
              <a:ext cx="288541" cy="23118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a:extLst>
                <a:ext uri="{FF2B5EF4-FFF2-40B4-BE49-F238E27FC236}">
                  <a16:creationId xmlns:a16="http://schemas.microsoft.com/office/drawing/2014/main" id="{EBA88338-E2B7-4BA7-8A61-2FA39355FA54}"/>
                </a:ext>
              </a:extLst>
            </p:cNvPr>
            <p:cNvCxnSpPr/>
            <p:nvPr/>
          </p:nvCxnSpPr>
          <p:spPr>
            <a:xfrm>
              <a:off x="5365906" y="3275759"/>
              <a:ext cx="860872" cy="539337"/>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a:extLst>
                <a:ext uri="{FF2B5EF4-FFF2-40B4-BE49-F238E27FC236}">
                  <a16:creationId xmlns:a16="http://schemas.microsoft.com/office/drawing/2014/main" id="{A0D7666F-B9FA-4CF8-838D-90316BC29A41}"/>
                </a:ext>
              </a:extLst>
            </p:cNvPr>
            <p:cNvCxnSpPr>
              <a:stCxn id="42" idx="2"/>
            </p:cNvCxnSpPr>
            <p:nvPr/>
          </p:nvCxnSpPr>
          <p:spPr>
            <a:xfrm flipH="1">
              <a:off x="4471639" y="2385257"/>
              <a:ext cx="135455" cy="516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id="{5AD18D77-E6C8-44E8-A87F-FE62B5DAF2A2}"/>
                </a:ext>
              </a:extLst>
            </p:cNvPr>
            <p:cNvCxnSpPr>
              <a:cxnSpLocks/>
            </p:cNvCxnSpPr>
            <p:nvPr/>
          </p:nvCxnSpPr>
          <p:spPr>
            <a:xfrm>
              <a:off x="5390732" y="1347124"/>
              <a:ext cx="1035468" cy="69464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a:extLst>
                <a:ext uri="{FF2B5EF4-FFF2-40B4-BE49-F238E27FC236}">
                  <a16:creationId xmlns:a16="http://schemas.microsoft.com/office/drawing/2014/main" id="{637FF647-4CCC-4061-B461-0A2DB7A1A063}"/>
                </a:ext>
              </a:extLst>
            </p:cNvPr>
            <p:cNvCxnSpPr>
              <a:cxnSpLocks/>
            </p:cNvCxnSpPr>
            <p:nvPr/>
          </p:nvCxnSpPr>
          <p:spPr>
            <a:xfrm>
              <a:off x="5390732" y="1341681"/>
              <a:ext cx="322084" cy="9805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a:extLst>
                <a:ext uri="{FF2B5EF4-FFF2-40B4-BE49-F238E27FC236}">
                  <a16:creationId xmlns:a16="http://schemas.microsoft.com/office/drawing/2014/main" id="{D3C3177C-8822-4FAC-8806-E946B329625B}"/>
                </a:ext>
              </a:extLst>
            </p:cNvPr>
            <p:cNvCxnSpPr>
              <a:cxnSpLocks/>
            </p:cNvCxnSpPr>
            <p:nvPr/>
          </p:nvCxnSpPr>
          <p:spPr>
            <a:xfrm flipH="1">
              <a:off x="4409445" y="1341681"/>
              <a:ext cx="211323" cy="9805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文本框 51">
                  <a:extLst>
                    <a:ext uri="{FF2B5EF4-FFF2-40B4-BE49-F238E27FC236}">
                      <a16:creationId xmlns:a16="http://schemas.microsoft.com/office/drawing/2014/main" id="{14E3522C-7738-4176-B617-8FC7FC221F07}"/>
                    </a:ext>
                  </a:extLst>
                </p:cNvPr>
                <p:cNvSpPr txBox="1"/>
                <p:nvPr/>
              </p:nvSpPr>
              <p:spPr>
                <a:xfrm>
                  <a:off x="4471637" y="5266711"/>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105" name="文本框 104">
                  <a:extLst>
                    <a:ext uri="{FF2B5EF4-FFF2-40B4-BE49-F238E27FC236}">
                      <a16:creationId xmlns:a16="http://schemas.microsoft.com/office/drawing/2014/main" id="{795E595D-BAA5-E4DE-8B7C-54EEC37D716C}"/>
                    </a:ext>
                  </a:extLst>
                </p:cNvPr>
                <p:cNvSpPr txBox="1">
                  <a:spLocks noRot="1" noChangeAspect="1" noMove="1" noResize="1" noEditPoints="1" noAdjustHandles="1" noChangeArrowheads="1" noChangeShapeType="1" noTextEdit="1"/>
                </p:cNvSpPr>
                <p:nvPr/>
              </p:nvSpPr>
              <p:spPr>
                <a:xfrm>
                  <a:off x="4471637" y="5266711"/>
                  <a:ext cx="934683" cy="355760"/>
                </a:xfrm>
                <a:prstGeom prst="rect">
                  <a:avLst/>
                </a:prstGeom>
                <a:blipFill>
                  <a:blip r:embed="rId30"/>
                  <a:stretch>
                    <a:fillRect b="-10000"/>
                  </a:stretch>
                </a:blipFill>
              </p:spPr>
              <p:txBody>
                <a:bodyPr/>
                <a:lstStyle/>
                <a:p>
                  <a:r>
                    <a:rPr lang="zh-CN" altLang="en-US">
                      <a:noFill/>
                    </a:rPr>
                    <a:t> </a:t>
                  </a:r>
                </a:p>
              </p:txBody>
            </p:sp>
          </mc:Fallback>
        </mc:AlternateContent>
        <p:cxnSp>
          <p:nvCxnSpPr>
            <p:cNvPr id="53" name="直接箭头连接符 52">
              <a:extLst>
                <a:ext uri="{FF2B5EF4-FFF2-40B4-BE49-F238E27FC236}">
                  <a16:creationId xmlns:a16="http://schemas.microsoft.com/office/drawing/2014/main" id="{A53D03F0-CC6E-414D-8247-942065208537}"/>
                </a:ext>
              </a:extLst>
            </p:cNvPr>
            <p:cNvCxnSpPr>
              <a:cxnSpLocks/>
            </p:cNvCxnSpPr>
            <p:nvPr/>
          </p:nvCxnSpPr>
          <p:spPr>
            <a:xfrm>
              <a:off x="5045570" y="3294417"/>
              <a:ext cx="146513" cy="27296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4" name="文本框 53">
                  <a:extLst>
                    <a:ext uri="{FF2B5EF4-FFF2-40B4-BE49-F238E27FC236}">
                      <a16:creationId xmlns:a16="http://schemas.microsoft.com/office/drawing/2014/main" id="{77D634B5-8E8A-4DCE-923B-0469021613A1}"/>
                    </a:ext>
                  </a:extLst>
                </p:cNvPr>
                <p:cNvSpPr txBox="1"/>
                <p:nvPr/>
              </p:nvSpPr>
              <p:spPr>
                <a:xfrm>
                  <a:off x="1570560" y="3114992"/>
                  <a:ext cx="934683" cy="3557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1400" i="0" dirty="0" smtClean="0">
                            <a:solidFill>
                              <a:schemeClr val="bg1"/>
                            </a:solidFill>
                            <a:latin typeface="Cambria Math" panose="02040503050406030204" pitchFamily="18" charset="0"/>
                          </a:rPr>
                          <m:t>Sig</m:t>
                        </m:r>
                        <m:r>
                          <a:rPr lang="en-US" altLang="zh-CN" sz="1400" i="0" dirty="0" smtClean="0">
                            <a:solidFill>
                              <a:schemeClr val="bg1"/>
                            </a:solidFill>
                            <a:latin typeface="Cambria Math" panose="02040503050406030204" pitchFamily="18" charset="0"/>
                          </a:rPr>
                          <m:t>&gt;2</m:t>
                        </m:r>
                      </m:oMath>
                    </m:oMathPara>
                  </a14:m>
                  <a:endParaRPr lang="zh-CN" altLang="en-US" sz="1400" dirty="0">
                    <a:solidFill>
                      <a:schemeClr val="bg1"/>
                    </a:solidFill>
                    <a:latin typeface="Tahoma" panose="020B0604030504040204" pitchFamily="34" charset="0"/>
                    <a:cs typeface="Tahoma" panose="020B0604030504040204" pitchFamily="34" charset="0"/>
                  </a:endParaRPr>
                </a:p>
              </p:txBody>
            </p:sp>
          </mc:Choice>
          <mc:Fallback xmlns="">
            <p:sp>
              <p:nvSpPr>
                <p:cNvPr id="107" name="文本框 106">
                  <a:extLst>
                    <a:ext uri="{FF2B5EF4-FFF2-40B4-BE49-F238E27FC236}">
                      <a16:creationId xmlns:a16="http://schemas.microsoft.com/office/drawing/2014/main" id="{86D6A679-00F9-2583-5EBB-97F00E460754}"/>
                    </a:ext>
                  </a:extLst>
                </p:cNvPr>
                <p:cNvSpPr txBox="1">
                  <a:spLocks noRot="1" noChangeAspect="1" noMove="1" noResize="1" noEditPoints="1" noAdjustHandles="1" noChangeArrowheads="1" noChangeShapeType="1" noTextEdit="1"/>
                </p:cNvSpPr>
                <p:nvPr/>
              </p:nvSpPr>
              <p:spPr>
                <a:xfrm>
                  <a:off x="1570560" y="3114992"/>
                  <a:ext cx="934683" cy="355760"/>
                </a:xfrm>
                <a:prstGeom prst="rect">
                  <a:avLst/>
                </a:prstGeom>
                <a:blipFill>
                  <a:blip r:embed="rId23"/>
                  <a:stretch>
                    <a:fillRect b="-9804"/>
                  </a:stretch>
                </a:blipFill>
              </p:spPr>
              <p:txBody>
                <a:bodyPr/>
                <a:lstStyle/>
                <a:p>
                  <a:r>
                    <a:rPr lang="zh-CN" altLang="en-US">
                      <a:noFill/>
                    </a:rPr>
                    <a:t> </a:t>
                  </a:r>
                </a:p>
              </p:txBody>
            </p:sp>
          </mc:Fallback>
        </mc:AlternateContent>
      </p:grpSp>
      <p:sp>
        <p:nvSpPr>
          <p:cNvPr id="71" name="文本框 70">
            <a:extLst>
              <a:ext uri="{FF2B5EF4-FFF2-40B4-BE49-F238E27FC236}">
                <a16:creationId xmlns:a16="http://schemas.microsoft.com/office/drawing/2014/main" id="{4E71FB42-4664-4553-9831-2602EA7216D9}"/>
              </a:ext>
            </a:extLst>
          </p:cNvPr>
          <p:cNvSpPr txBox="1"/>
          <p:nvPr/>
        </p:nvSpPr>
        <p:spPr>
          <a:xfrm>
            <a:off x="6366117" y="6205273"/>
            <a:ext cx="5612191" cy="369332"/>
          </a:xfrm>
          <a:prstGeom prst="rect">
            <a:avLst/>
          </a:prstGeom>
          <a:noFill/>
        </p:spPr>
        <p:txBody>
          <a:bodyPr wrap="square">
            <a:spAutoFit/>
          </a:bodyPr>
          <a:lstStyle/>
          <a:p>
            <a:r>
              <a:rPr lang="en-US" altLang="zh-CN" b="1" dirty="0">
                <a:latin typeface="Times New Roman" panose="02020603050405020304" pitchFamily="18" charset="0"/>
                <a:ea typeface="Tahoma" panose="020B0604030504040204" pitchFamily="34" charset="0"/>
                <a:cs typeface="Times New Roman" panose="02020603050405020304" pitchFamily="18" charset="0"/>
              </a:rPr>
              <a:t>Select initial “seeds” </a:t>
            </a:r>
            <a:r>
              <a:rPr lang="en-US" altLang="zh-CN" dirty="0">
                <a:latin typeface="Times New Roman" panose="02020603050405020304" pitchFamily="18" charset="0"/>
                <a:ea typeface="Tahoma" panose="020B0604030504040204" pitchFamily="34" charset="0"/>
                <a:cs typeface="Times New Roman" panose="02020603050405020304" pitchFamily="18" charset="0"/>
              </a:rPr>
              <a:t>(white grid) in the overlapping areas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26978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039841EF-9866-4E61-8BEF-8FD61FCBCE52}"/>
              </a:ext>
            </a:extLst>
          </p:cNvPr>
          <p:cNvPicPr>
            <a:picLocks noChangeAspect="1"/>
          </p:cNvPicPr>
          <p:nvPr/>
        </p:nvPicPr>
        <p:blipFill>
          <a:blip r:embed="rId3"/>
          <a:stretch>
            <a:fillRect/>
          </a:stretch>
        </p:blipFill>
        <p:spPr>
          <a:xfrm>
            <a:off x="170414" y="1449392"/>
            <a:ext cx="6969363" cy="2429112"/>
          </a:xfrm>
          <a:prstGeom prst="rect">
            <a:avLst/>
          </a:prstGeom>
        </p:spPr>
      </p:pic>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4.6 Imaging results</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28</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4"/>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4"/>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4"/>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mc:AlternateContent xmlns:mc="http://schemas.openxmlformats.org/markup-compatibility/2006" xmlns:a14="http://schemas.microsoft.com/office/drawing/2010/main">
        <mc:Choice Requires="a14">
          <p:graphicFrame>
            <p:nvGraphicFramePr>
              <p:cNvPr id="2" name="表格 2">
                <a:extLst>
                  <a:ext uri="{FF2B5EF4-FFF2-40B4-BE49-F238E27FC236}">
                    <a16:creationId xmlns:a16="http://schemas.microsoft.com/office/drawing/2014/main" id="{86BF4B8B-F69B-4617-8B67-506322E41288}"/>
                  </a:ext>
                </a:extLst>
              </p:cNvPr>
              <p:cNvGraphicFramePr>
                <a:graphicFrameLocks noGrp="1"/>
              </p:cNvGraphicFramePr>
              <p:nvPr>
                <p:extLst>
                  <p:ext uri="{D42A27DB-BD31-4B8C-83A1-F6EECF244321}">
                    <p14:modId xmlns:p14="http://schemas.microsoft.com/office/powerpoint/2010/main" val="1592044046"/>
                  </p:ext>
                </p:extLst>
              </p:nvPr>
            </p:nvGraphicFramePr>
            <p:xfrm>
              <a:off x="7183558" y="2024061"/>
              <a:ext cx="4838028" cy="3708885"/>
            </p:xfrm>
            <a:graphic>
              <a:graphicData uri="http://schemas.openxmlformats.org/drawingml/2006/table">
                <a:tbl>
                  <a:tblPr firstRow="1" bandRow="1">
                    <a:tableStyleId>{5C22544A-7EE6-4342-B048-85BDC9FD1C3A}</a:tableStyleId>
                  </a:tblPr>
                  <a:tblGrid>
                    <a:gridCol w="1209507">
                      <a:extLst>
                        <a:ext uri="{9D8B030D-6E8A-4147-A177-3AD203B41FA5}">
                          <a16:colId xmlns:a16="http://schemas.microsoft.com/office/drawing/2014/main" val="2229218272"/>
                        </a:ext>
                      </a:extLst>
                    </a:gridCol>
                    <a:gridCol w="1342730">
                      <a:extLst>
                        <a:ext uri="{9D8B030D-6E8A-4147-A177-3AD203B41FA5}">
                          <a16:colId xmlns:a16="http://schemas.microsoft.com/office/drawing/2014/main" val="877460526"/>
                        </a:ext>
                      </a:extLst>
                    </a:gridCol>
                    <a:gridCol w="981629">
                      <a:extLst>
                        <a:ext uri="{9D8B030D-6E8A-4147-A177-3AD203B41FA5}">
                          <a16:colId xmlns:a16="http://schemas.microsoft.com/office/drawing/2014/main" val="827520653"/>
                        </a:ext>
                      </a:extLst>
                    </a:gridCol>
                    <a:gridCol w="1304162">
                      <a:extLst>
                        <a:ext uri="{9D8B030D-6E8A-4147-A177-3AD203B41FA5}">
                          <a16:colId xmlns:a16="http://schemas.microsoft.com/office/drawing/2014/main" val="734163513"/>
                        </a:ext>
                      </a:extLst>
                    </a:gridCol>
                  </a:tblGrid>
                  <a:tr h="674343">
                    <a:tc>
                      <a:txBody>
                        <a:bodyPr/>
                        <a:lstStyle/>
                        <a:p>
                          <a:pPr algn="ctr"/>
                          <a:r>
                            <a:rPr lang="en-US" altLang="zh-CN" sz="1200" dirty="0">
                              <a:latin typeface="Times New Roman" panose="02020603050405020304" pitchFamily="18" charset="0"/>
                              <a:cs typeface="Times New Roman" panose="02020603050405020304" pitchFamily="18" charset="0"/>
                            </a:rPr>
                            <a:t>Region</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200" dirty="0">
                              <a:latin typeface="Times New Roman" panose="02020603050405020304" pitchFamily="18" charset="0"/>
                              <a:cs typeface="Times New Roman" panose="02020603050405020304" pitchFamily="18" charset="0"/>
                            </a:rPr>
                            <a:t>Density(compared to the bulk density)</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200" dirty="0">
                              <a:latin typeface="Times New Roman" panose="02020603050405020304" pitchFamily="18" charset="0"/>
                              <a:cs typeface="Times New Roman" panose="02020603050405020304" pitchFamily="18" charset="0"/>
                            </a:rPr>
                            <a:t>Size(</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1" i="1" smtClean="0">
                                      <a:latin typeface="Cambria Math" panose="02040503050406030204" pitchFamily="18" charset="0"/>
                                    </a:rPr>
                                    <m:t>𝒎</m:t>
                                  </m:r>
                                </m:e>
                                <m:sup>
                                  <m:r>
                                    <a:rPr lang="en-US" altLang="zh-CN" sz="1200" b="1" i="1" smtClean="0">
                                      <a:latin typeface="Cambria Math" panose="02040503050406030204" pitchFamily="18" charset="0"/>
                                    </a:rPr>
                                    <m:t>𝟑</m:t>
                                  </m:r>
                                </m:sup>
                              </m:sSup>
                            </m:oMath>
                          </a14:m>
                          <a:r>
                            <a:rPr lang="en-US" altLang="zh-CN" sz="1200" dirty="0">
                              <a:latin typeface="Times New Roman" panose="02020603050405020304" pitchFamily="18" charset="0"/>
                              <a:cs typeface="Times New Roman" panose="02020603050405020304" pitchFamily="18" charset="0"/>
                            </a:rPr>
                            <a:t>)</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200" dirty="0">
                              <a:latin typeface="Times New Roman" panose="02020603050405020304" pitchFamily="18" charset="0"/>
                              <a:cs typeface="Times New Roman" panose="02020603050405020304" pitchFamily="18" charset="0"/>
                            </a:rPr>
                            <a:t>Classification</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extLst>
                      <a:ext uri="{0D108BD9-81ED-4DB2-BD59-A6C34878D82A}">
                        <a16:rowId xmlns:a16="http://schemas.microsoft.com/office/drawing/2014/main" val="3628999921"/>
                      </a:ext>
                    </a:extLst>
                  </a:tr>
                  <a:tr h="280976">
                    <a:tc>
                      <a:txBody>
                        <a:bodyPr/>
                        <a:lstStyle/>
                        <a:p>
                          <a:pPr algn="ctr"/>
                          <a:r>
                            <a:rPr lang="en-US" altLang="zh-CN" sz="1200">
                              <a:latin typeface="Times New Roman" panose="02020603050405020304" pitchFamily="18" charset="0"/>
                              <a:cs typeface="Times New Roman" panose="02020603050405020304" pitchFamily="18" charset="0"/>
                            </a:rPr>
                            <a:t>Above tunnel</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Higher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34333</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Gold ore body</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860436871"/>
                      </a:ext>
                    </a:extLst>
                  </a:tr>
                  <a:tr h="280976">
                    <a:tc>
                      <a:txBody>
                        <a:bodyPr/>
                        <a:lstStyle/>
                        <a:p>
                          <a:pPr algn="ctr"/>
                          <a:r>
                            <a:rPr lang="en-US" altLang="zh-CN" sz="1200">
                              <a:latin typeface="Times New Roman" panose="02020603050405020304" pitchFamily="18" charset="0"/>
                              <a:cs typeface="Times New Roman" panose="02020603050405020304" pitchFamily="18" charset="0"/>
                            </a:rPr>
                            <a:t>B1</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Slightly lower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6516</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Scarps</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666618555"/>
                      </a:ext>
                    </a:extLst>
                  </a:tr>
                  <a:tr h="674343">
                    <a:tc>
                      <a:txBody>
                        <a:bodyPr/>
                        <a:lstStyle/>
                        <a:p>
                          <a:pPr algn="ctr"/>
                          <a:r>
                            <a:rPr lang="en-US" altLang="zh-CN" sz="1200" dirty="0" err="1">
                              <a:latin typeface="Times New Roman" panose="02020603050405020304" pitchFamily="18" charset="0"/>
                              <a:cs typeface="Times New Roman" panose="02020603050405020304" pitchFamily="18" charset="0"/>
                            </a:rPr>
                            <a:t>B2</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Slightly lower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42920</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Mined-out area (uncompacted backfill)</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747749621"/>
                      </a:ext>
                    </a:extLst>
                  </a:tr>
                  <a:tr h="280976">
                    <a:tc>
                      <a:txBody>
                        <a:bodyPr/>
                        <a:lstStyle/>
                        <a:p>
                          <a:pPr algn="ctr"/>
                          <a:r>
                            <a:rPr lang="en-US" altLang="zh-CN" sz="1200">
                              <a:latin typeface="Times New Roman" panose="02020603050405020304" pitchFamily="18" charset="0"/>
                              <a:cs typeface="Times New Roman" panose="02020603050405020304" pitchFamily="18" charset="0"/>
                            </a:rPr>
                            <a:t>B3</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8000</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Mined-out area</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073473540"/>
                      </a:ext>
                    </a:extLst>
                  </a:tr>
                  <a:tr h="280976">
                    <a:tc>
                      <a:txBody>
                        <a:bodyPr/>
                        <a:lstStyle/>
                        <a:p>
                          <a:pPr algn="ctr"/>
                          <a:r>
                            <a:rPr lang="en-US" altLang="zh-CN" sz="1200" dirty="0" err="1">
                              <a:latin typeface="Times New Roman" panose="02020603050405020304" pitchFamily="18" charset="0"/>
                              <a:cs typeface="Times New Roman" panose="02020603050405020304" pitchFamily="18" charset="0"/>
                            </a:rPr>
                            <a:t>B4</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25648</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Stope</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201116078"/>
                      </a:ext>
                    </a:extLst>
                  </a:tr>
                  <a:tr h="674343">
                    <a:tc>
                      <a:txBody>
                        <a:bodyPr/>
                        <a:lstStyle/>
                        <a:p>
                          <a:pPr algn="ctr"/>
                          <a:r>
                            <a:rPr lang="en-US" altLang="zh-CN" sz="1200">
                              <a:latin typeface="Times New Roman" panose="02020603050405020304" pitchFamily="18" charset="0"/>
                              <a:cs typeface="Times New Roman" panose="02020603050405020304" pitchFamily="18" charset="0"/>
                            </a:rPr>
                            <a:t>B5</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Slightly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3672</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Limonitic siliceous slate structure</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652136178"/>
                      </a:ext>
                    </a:extLst>
                  </a:tr>
                  <a:tr h="280976">
                    <a:tc>
                      <a:txBody>
                        <a:bodyPr/>
                        <a:lstStyle/>
                        <a:p>
                          <a:pPr algn="ctr"/>
                          <a:r>
                            <a:rPr lang="en-US" altLang="zh-CN" sz="1200">
                              <a:latin typeface="Times New Roman" panose="02020603050405020304" pitchFamily="18" charset="0"/>
                              <a:cs typeface="Times New Roman" panose="02020603050405020304" pitchFamily="18" charset="0"/>
                            </a:rPr>
                            <a:t>B6.1</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4860</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Mined-out area</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822746681"/>
                      </a:ext>
                    </a:extLst>
                  </a:tr>
                  <a:tr h="280976">
                    <a:tc>
                      <a:txBody>
                        <a:bodyPr/>
                        <a:lstStyle/>
                        <a:p>
                          <a:pPr algn="ctr"/>
                          <a:r>
                            <a:rPr lang="en-US" altLang="zh-CN" sz="1200" dirty="0" err="1">
                              <a:latin typeface="Times New Roman" panose="02020603050405020304" pitchFamily="18" charset="0"/>
                              <a:cs typeface="Times New Roman" panose="02020603050405020304" pitchFamily="18" charset="0"/>
                            </a:rPr>
                            <a:t>B6.2</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anose="02020603050405020304" pitchFamily="18" charset="0"/>
                              <a:cs typeface="Times New Roman" panose="02020603050405020304" pitchFamily="18" charset="0"/>
                            </a:rPr>
                            <a:t>Much lower</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200" dirty="0">
                              <a:latin typeface="Times New Roman" panose="02020603050405020304" pitchFamily="18" charset="0"/>
                              <a:cs typeface="Times New Roman" panose="02020603050405020304" pitchFamily="18" charset="0"/>
                            </a:rPr>
                            <a:t>9334</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200" dirty="0">
                              <a:latin typeface="Times New Roman" panose="02020603050405020304" pitchFamily="18" charset="0"/>
                              <a:cs typeface="Times New Roman" panose="02020603050405020304" pitchFamily="18" charset="0"/>
                            </a:rPr>
                            <a:t>Mined-out area</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extLst>
                      <a:ext uri="{0D108BD9-81ED-4DB2-BD59-A6C34878D82A}">
                        <a16:rowId xmlns:a16="http://schemas.microsoft.com/office/drawing/2014/main" val="1874681660"/>
                      </a:ext>
                    </a:extLst>
                  </a:tr>
                </a:tbl>
              </a:graphicData>
            </a:graphic>
          </p:graphicFrame>
        </mc:Choice>
        <mc:Fallback xmlns="">
          <p:graphicFrame>
            <p:nvGraphicFramePr>
              <p:cNvPr id="2" name="表格 2">
                <a:extLst>
                  <a:ext uri="{FF2B5EF4-FFF2-40B4-BE49-F238E27FC236}">
                    <a16:creationId xmlns:a16="http://schemas.microsoft.com/office/drawing/2014/main" id="{86BF4B8B-F69B-4617-8B67-506322E41288}"/>
                  </a:ext>
                </a:extLst>
              </p:cNvPr>
              <p:cNvGraphicFramePr>
                <a:graphicFrameLocks noGrp="1"/>
              </p:cNvGraphicFramePr>
              <p:nvPr>
                <p:extLst>
                  <p:ext uri="{D42A27DB-BD31-4B8C-83A1-F6EECF244321}">
                    <p14:modId xmlns:p14="http://schemas.microsoft.com/office/powerpoint/2010/main" val="1592044046"/>
                  </p:ext>
                </p:extLst>
              </p:nvPr>
            </p:nvGraphicFramePr>
            <p:xfrm>
              <a:off x="7183558" y="2024061"/>
              <a:ext cx="4838028" cy="3708885"/>
            </p:xfrm>
            <a:graphic>
              <a:graphicData uri="http://schemas.openxmlformats.org/drawingml/2006/table">
                <a:tbl>
                  <a:tblPr firstRow="1" bandRow="1">
                    <a:tableStyleId>{5C22544A-7EE6-4342-B048-85BDC9FD1C3A}</a:tableStyleId>
                  </a:tblPr>
                  <a:tblGrid>
                    <a:gridCol w="1209507">
                      <a:extLst>
                        <a:ext uri="{9D8B030D-6E8A-4147-A177-3AD203B41FA5}">
                          <a16:colId xmlns:a16="http://schemas.microsoft.com/office/drawing/2014/main" val="2229218272"/>
                        </a:ext>
                      </a:extLst>
                    </a:gridCol>
                    <a:gridCol w="1342730">
                      <a:extLst>
                        <a:ext uri="{9D8B030D-6E8A-4147-A177-3AD203B41FA5}">
                          <a16:colId xmlns:a16="http://schemas.microsoft.com/office/drawing/2014/main" val="877460526"/>
                        </a:ext>
                      </a:extLst>
                    </a:gridCol>
                    <a:gridCol w="981629">
                      <a:extLst>
                        <a:ext uri="{9D8B030D-6E8A-4147-A177-3AD203B41FA5}">
                          <a16:colId xmlns:a16="http://schemas.microsoft.com/office/drawing/2014/main" val="827520653"/>
                        </a:ext>
                      </a:extLst>
                    </a:gridCol>
                    <a:gridCol w="1304162">
                      <a:extLst>
                        <a:ext uri="{9D8B030D-6E8A-4147-A177-3AD203B41FA5}">
                          <a16:colId xmlns:a16="http://schemas.microsoft.com/office/drawing/2014/main" val="734163513"/>
                        </a:ext>
                      </a:extLst>
                    </a:gridCol>
                  </a:tblGrid>
                  <a:tr h="674343">
                    <a:tc>
                      <a:txBody>
                        <a:bodyPr/>
                        <a:lstStyle/>
                        <a:p>
                          <a:pPr algn="ctr"/>
                          <a:r>
                            <a:rPr lang="en-US" altLang="zh-CN" sz="1200" dirty="0">
                              <a:latin typeface="Times New Roman" panose="02020603050405020304" pitchFamily="18" charset="0"/>
                              <a:cs typeface="Times New Roman" panose="02020603050405020304" pitchFamily="18" charset="0"/>
                            </a:rPr>
                            <a:t>Region</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pPr algn="ctr"/>
                          <a:r>
                            <a:rPr lang="en-US" altLang="zh-CN" sz="1200" dirty="0">
                              <a:latin typeface="Times New Roman" panose="02020603050405020304" pitchFamily="18" charset="0"/>
                              <a:cs typeface="Times New Roman" panose="02020603050405020304" pitchFamily="18" charset="0"/>
                            </a:rPr>
                            <a:t>Density(compared to the bulk density)</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tc>
                      <a:txBody>
                        <a:bodyPr/>
                        <a:lstStyle/>
                        <a:p>
                          <a:endParaRPr lang="zh-CN"/>
                        </a:p>
                      </a:txBody>
                      <a:tcPr anchor="ctr">
                        <a:blipFill>
                          <a:blip r:embed="rId5"/>
                          <a:stretch>
                            <a:fillRect l="-259259" t="-1802" r="-134568" b="-454955"/>
                          </a:stretch>
                        </a:blipFill>
                      </a:tcPr>
                    </a:tc>
                    <a:tc>
                      <a:txBody>
                        <a:bodyPr/>
                        <a:lstStyle/>
                        <a:p>
                          <a:pPr algn="ctr"/>
                          <a:r>
                            <a:rPr lang="en-US" altLang="zh-CN" sz="1200" dirty="0">
                              <a:latin typeface="Times New Roman" panose="02020603050405020304" pitchFamily="18" charset="0"/>
                              <a:cs typeface="Times New Roman" panose="02020603050405020304" pitchFamily="18" charset="0"/>
                            </a:rPr>
                            <a:t>Classification</a:t>
                          </a:r>
                          <a:endParaRPr lang="zh-CN" altLang="en-US" sz="1200" dirty="0">
                            <a:latin typeface="Times New Roman" panose="02020603050405020304" pitchFamily="18" charset="0"/>
                            <a:cs typeface="Times New Roman" panose="02020603050405020304" pitchFamily="18" charset="0"/>
                          </a:endParaRPr>
                        </a:p>
                      </a:txBody>
                      <a:tcPr anchor="ctr">
                        <a:solidFill>
                          <a:schemeClr val="accent5">
                            <a:lumMod val="75000"/>
                          </a:schemeClr>
                        </a:solidFill>
                      </a:tcPr>
                    </a:tc>
                    <a:extLst>
                      <a:ext uri="{0D108BD9-81ED-4DB2-BD59-A6C34878D82A}">
                        <a16:rowId xmlns:a16="http://schemas.microsoft.com/office/drawing/2014/main" val="3628999921"/>
                      </a:ext>
                    </a:extLst>
                  </a:tr>
                  <a:tr h="280976">
                    <a:tc>
                      <a:txBody>
                        <a:bodyPr/>
                        <a:lstStyle/>
                        <a:p>
                          <a:pPr algn="ctr"/>
                          <a:r>
                            <a:rPr lang="en-US" altLang="zh-CN" sz="1200">
                              <a:latin typeface="Times New Roman" panose="02020603050405020304" pitchFamily="18" charset="0"/>
                              <a:cs typeface="Times New Roman" panose="02020603050405020304" pitchFamily="18" charset="0"/>
                            </a:rPr>
                            <a:t>Above tunnel</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Higher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34333</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Gold ore body</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860436871"/>
                      </a:ext>
                    </a:extLst>
                  </a:tr>
                  <a:tr h="280976">
                    <a:tc>
                      <a:txBody>
                        <a:bodyPr/>
                        <a:lstStyle/>
                        <a:p>
                          <a:pPr algn="ctr"/>
                          <a:r>
                            <a:rPr lang="en-US" altLang="zh-CN" sz="1200">
                              <a:latin typeface="Times New Roman" panose="02020603050405020304" pitchFamily="18" charset="0"/>
                              <a:cs typeface="Times New Roman" panose="02020603050405020304" pitchFamily="18" charset="0"/>
                            </a:rPr>
                            <a:t>B1</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Slightly lower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6516</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Scarps</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666618555"/>
                      </a:ext>
                    </a:extLst>
                  </a:tr>
                  <a:tr h="674343">
                    <a:tc>
                      <a:txBody>
                        <a:bodyPr/>
                        <a:lstStyle/>
                        <a:p>
                          <a:pPr algn="ctr"/>
                          <a:r>
                            <a:rPr lang="en-US" altLang="zh-CN" sz="1200" dirty="0" err="1">
                              <a:latin typeface="Times New Roman" panose="02020603050405020304" pitchFamily="18" charset="0"/>
                              <a:cs typeface="Times New Roman" panose="02020603050405020304" pitchFamily="18" charset="0"/>
                            </a:rPr>
                            <a:t>B2</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Slightly lower</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42920</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Mined-out area (uncompacted backfill)</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747749621"/>
                      </a:ext>
                    </a:extLst>
                  </a:tr>
                  <a:tr h="280976">
                    <a:tc>
                      <a:txBody>
                        <a:bodyPr/>
                        <a:lstStyle/>
                        <a:p>
                          <a:pPr algn="ctr"/>
                          <a:r>
                            <a:rPr lang="en-US" altLang="zh-CN" sz="1200">
                              <a:latin typeface="Times New Roman" panose="02020603050405020304" pitchFamily="18" charset="0"/>
                              <a:cs typeface="Times New Roman" panose="02020603050405020304" pitchFamily="18" charset="0"/>
                            </a:rPr>
                            <a:t>B3</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8000</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Mined-out area</a:t>
                          </a:r>
                          <a:endParaRPr lang="zh-CN" altLang="en-US" sz="120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2073473540"/>
                      </a:ext>
                    </a:extLst>
                  </a:tr>
                  <a:tr h="280976">
                    <a:tc>
                      <a:txBody>
                        <a:bodyPr/>
                        <a:lstStyle/>
                        <a:p>
                          <a:pPr algn="ctr"/>
                          <a:r>
                            <a:rPr lang="en-US" altLang="zh-CN" sz="1200" dirty="0" err="1">
                              <a:latin typeface="Times New Roman" panose="02020603050405020304" pitchFamily="18" charset="0"/>
                              <a:cs typeface="Times New Roman" panose="02020603050405020304" pitchFamily="18" charset="0"/>
                            </a:rPr>
                            <a:t>B4</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25648</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Stope</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201116078"/>
                      </a:ext>
                    </a:extLst>
                  </a:tr>
                  <a:tr h="674343">
                    <a:tc>
                      <a:txBody>
                        <a:bodyPr/>
                        <a:lstStyle/>
                        <a:p>
                          <a:pPr algn="ctr"/>
                          <a:r>
                            <a:rPr lang="en-US" altLang="zh-CN" sz="1200">
                              <a:latin typeface="Times New Roman" panose="02020603050405020304" pitchFamily="18" charset="0"/>
                              <a:cs typeface="Times New Roman" panose="02020603050405020304" pitchFamily="18" charset="0"/>
                            </a:rPr>
                            <a:t>B5</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Slightly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3672</a:t>
                          </a:r>
                          <a:endParaRPr lang="zh-CN" altLang="en-US" sz="1200" dirty="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Limonitic siliceous slate structure</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652136178"/>
                      </a:ext>
                    </a:extLst>
                  </a:tr>
                  <a:tr h="280976">
                    <a:tc>
                      <a:txBody>
                        <a:bodyPr/>
                        <a:lstStyle/>
                        <a:p>
                          <a:pPr algn="ctr"/>
                          <a:r>
                            <a:rPr lang="en-US" altLang="zh-CN" sz="1200">
                              <a:latin typeface="Times New Roman" panose="02020603050405020304" pitchFamily="18" charset="0"/>
                              <a:cs typeface="Times New Roman" panose="02020603050405020304" pitchFamily="18" charset="0"/>
                            </a:rPr>
                            <a:t>B6.1</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a:latin typeface="Times New Roman" panose="02020603050405020304" pitchFamily="18" charset="0"/>
                              <a:cs typeface="Times New Roman" panose="02020603050405020304" pitchFamily="18" charset="0"/>
                            </a:rPr>
                            <a:t>Much lower</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a:latin typeface="Times New Roman" panose="02020603050405020304" pitchFamily="18" charset="0"/>
                              <a:cs typeface="Times New Roman" panose="02020603050405020304" pitchFamily="18" charset="0"/>
                            </a:rPr>
                            <a:t>4860</a:t>
                          </a:r>
                          <a:endParaRPr lang="zh-CN" altLang="en-US" sz="1200">
                            <a:latin typeface="Times New Roman" panose="02020603050405020304" pitchFamily="18" charset="0"/>
                            <a:cs typeface="Times New Roman" panose="02020603050405020304" pitchFamily="18" charset="0"/>
                          </a:endParaRPr>
                        </a:p>
                      </a:txBody>
                      <a:tcPr anchor="ctr">
                        <a:noFill/>
                      </a:tcPr>
                    </a:tc>
                    <a:tc>
                      <a:txBody>
                        <a:bodyPr/>
                        <a:lstStyle/>
                        <a:p>
                          <a:pPr algn="ctr"/>
                          <a:r>
                            <a:rPr lang="en-US" altLang="zh-CN" sz="1200" dirty="0">
                              <a:latin typeface="Times New Roman" panose="02020603050405020304" pitchFamily="18" charset="0"/>
                              <a:cs typeface="Times New Roman" panose="02020603050405020304" pitchFamily="18" charset="0"/>
                            </a:rPr>
                            <a:t>Mined-out area</a:t>
                          </a:r>
                          <a:endParaRPr lang="zh-CN" altLang="en-US" sz="1200" dirty="0">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822746681"/>
                      </a:ext>
                    </a:extLst>
                  </a:tr>
                  <a:tr h="280976">
                    <a:tc>
                      <a:txBody>
                        <a:bodyPr/>
                        <a:lstStyle/>
                        <a:p>
                          <a:pPr algn="ctr"/>
                          <a:r>
                            <a:rPr lang="en-US" altLang="zh-CN" sz="1200" dirty="0" err="1">
                              <a:latin typeface="Times New Roman" panose="02020603050405020304" pitchFamily="18" charset="0"/>
                              <a:cs typeface="Times New Roman" panose="02020603050405020304" pitchFamily="18" charset="0"/>
                            </a:rPr>
                            <a:t>B6.2</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anose="02020603050405020304" pitchFamily="18" charset="0"/>
                              <a:cs typeface="Times New Roman" panose="02020603050405020304" pitchFamily="18" charset="0"/>
                            </a:rPr>
                            <a:t>Much lower</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200" dirty="0">
                              <a:latin typeface="Times New Roman" panose="02020603050405020304" pitchFamily="18" charset="0"/>
                              <a:cs typeface="Times New Roman" panose="02020603050405020304" pitchFamily="18" charset="0"/>
                            </a:rPr>
                            <a:t>9334</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tc>
                      <a:txBody>
                        <a:bodyPr/>
                        <a:lstStyle/>
                        <a:p>
                          <a:pPr algn="ctr"/>
                          <a:r>
                            <a:rPr lang="en-US" altLang="zh-CN" sz="1200" dirty="0">
                              <a:latin typeface="Times New Roman" panose="02020603050405020304" pitchFamily="18" charset="0"/>
                              <a:cs typeface="Times New Roman" panose="02020603050405020304" pitchFamily="18" charset="0"/>
                            </a:rPr>
                            <a:t>Mined-out area</a:t>
                          </a:r>
                          <a:endParaRPr lang="zh-CN" altLang="en-US" sz="1200" dirty="0">
                            <a:latin typeface="Times New Roman" panose="02020603050405020304" pitchFamily="18" charset="0"/>
                            <a:cs typeface="Times New Roman" panose="02020603050405020304" pitchFamily="18" charset="0"/>
                          </a:endParaRPr>
                        </a:p>
                      </a:txBody>
                      <a:tcPr anchor="ctr">
                        <a:lnB w="19050" cap="flat" cmpd="sng" algn="ctr">
                          <a:solidFill>
                            <a:schemeClr val="accent5">
                              <a:lumMod val="50000"/>
                            </a:schemeClr>
                          </a:solidFill>
                          <a:prstDash val="solid"/>
                          <a:round/>
                          <a:headEnd type="none" w="med" len="med"/>
                          <a:tailEnd type="none" w="med" len="med"/>
                        </a:lnB>
                        <a:noFill/>
                      </a:tcPr>
                    </a:tc>
                    <a:extLst>
                      <a:ext uri="{0D108BD9-81ED-4DB2-BD59-A6C34878D82A}">
                        <a16:rowId xmlns:a16="http://schemas.microsoft.com/office/drawing/2014/main" val="1874681660"/>
                      </a:ext>
                    </a:extLst>
                  </a:tr>
                </a:tbl>
              </a:graphicData>
            </a:graphic>
          </p:graphicFrame>
        </mc:Fallback>
      </mc:AlternateContent>
      <p:sp>
        <p:nvSpPr>
          <p:cNvPr id="3" name="文本框 2">
            <a:extLst>
              <a:ext uri="{FF2B5EF4-FFF2-40B4-BE49-F238E27FC236}">
                <a16:creationId xmlns:a16="http://schemas.microsoft.com/office/drawing/2014/main" id="{7F0ED105-DD2A-4534-9296-E56195A48FD0}"/>
              </a:ext>
            </a:extLst>
          </p:cNvPr>
          <p:cNvSpPr txBox="1"/>
          <p:nvPr/>
        </p:nvSpPr>
        <p:spPr>
          <a:xfrm>
            <a:off x="551698" y="3972112"/>
            <a:ext cx="6396334" cy="2585323"/>
          </a:xfrm>
          <a:prstGeom prst="rect">
            <a:avLst/>
          </a:prstGeom>
          <a:solidFill>
            <a:schemeClr val="bg1">
              <a:lumMod val="95000"/>
            </a:schemeClr>
          </a:solid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Reconstructed anomalies in region </a:t>
            </a:r>
            <a:r>
              <a:rPr lang="en-US" altLang="zh-CN" dirty="0" err="1">
                <a:latin typeface="Times New Roman" panose="02020603050405020304" pitchFamily="18" charset="0"/>
                <a:cs typeface="Times New Roman" panose="02020603050405020304" pitchFamily="18" charset="0"/>
              </a:rPr>
              <a:t>B1-B6</a:t>
            </a:r>
            <a:r>
              <a:rPr lang="en-US" altLang="zh-CN" dirty="0">
                <a:latin typeface="Times New Roman" panose="02020603050405020304" pitchFamily="18" charset="0"/>
                <a:cs typeface="Times New Roman" panose="02020603050405020304" pitchFamily="18" charset="0"/>
              </a:rPr>
              <a:t> with the seed algorithm. Green surfaces: mined ore body model. Blue surface: the ore body models with uncertain mining status. The surface in </a:t>
            </a:r>
            <a:r>
              <a:rPr lang="en-US" altLang="zh-CN" dirty="0" err="1">
                <a:latin typeface="Times New Roman" panose="02020603050405020304" pitchFamily="18" charset="0"/>
                <a:cs typeface="Times New Roman" panose="02020603050405020304" pitchFamily="18" charset="0"/>
              </a:rPr>
              <a:t>B5</a:t>
            </a:r>
            <a:r>
              <a:rPr lang="en-US" altLang="zh-CN" dirty="0">
                <a:latin typeface="Times New Roman" panose="02020603050405020304" pitchFamily="18" charset="0"/>
                <a:cs typeface="Times New Roman" panose="02020603050405020304" pitchFamily="18" charset="0"/>
              </a:rPr>
              <a:t>: the model of the limonitic siliceous slate.</a:t>
            </a:r>
          </a:p>
          <a:p>
            <a:pPr marL="285750" indent="-285750">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Discovered four mined-out areas; half of them are confirmed by the documentation.</a:t>
            </a:r>
          </a:p>
          <a:p>
            <a:pPr marL="285750" indent="-285750">
              <a:buFont typeface="Wingdings" panose="05000000000000000000" pitchFamily="2" charset="2"/>
              <a:buChar char="l"/>
            </a:pPr>
            <a:r>
              <a:rPr lang="en-US" altLang="zh-CN" dirty="0">
                <a:latin typeface="Times New Roman" panose="02020603050405020304" pitchFamily="18" charset="0"/>
                <a:cs typeface="Times New Roman" panose="02020603050405020304" pitchFamily="18" charset="0"/>
              </a:rPr>
              <a:t>Reconstructed the limonitic siliceous slate whose density are slightly different from the bulk density.</a:t>
            </a:r>
          </a:p>
          <a:p>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92878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553C66C4-91F6-41CB-B6C1-5C784DCCAE6B}"/>
              </a:ext>
            </a:extLst>
          </p:cNvPr>
          <p:cNvGrpSpPr/>
          <p:nvPr/>
        </p:nvGrpSpPr>
        <p:grpSpPr>
          <a:xfrm>
            <a:off x="0" y="2210136"/>
            <a:ext cx="5208374" cy="2437733"/>
            <a:chOff x="0" y="2210136"/>
            <a:chExt cx="5208374" cy="2437733"/>
          </a:xfrm>
        </p:grpSpPr>
        <p:sp>
          <p:nvSpPr>
            <p:cNvPr id="2" name="矩形 1"/>
            <p:cNvSpPr/>
            <p:nvPr/>
          </p:nvSpPr>
          <p:spPr>
            <a:xfrm>
              <a:off x="2" y="2210136"/>
              <a:ext cx="5208372" cy="2437733"/>
            </a:xfrm>
            <a:prstGeom prst="rect">
              <a:avLst/>
            </a:prstGeom>
            <a:solidFill>
              <a:srgbClr val="004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4D9A"/>
                </a:solidFill>
              </a:endParaRPr>
            </a:p>
          </p:txBody>
        </p:sp>
        <p:pic>
          <p:nvPicPr>
            <p:cNvPr id="23" name="图片 22">
              <a:extLst>
                <a:ext uri="{FF2B5EF4-FFF2-40B4-BE49-F238E27FC236}">
                  <a16:creationId xmlns:a16="http://schemas.microsoft.com/office/drawing/2014/main" id="{8A2B3030-FBBE-4CDA-B320-E2B64E3581A2}"/>
                </a:ext>
              </a:extLst>
            </p:cNvPr>
            <p:cNvPicPr>
              <a:picLocks noChangeAspect="1"/>
            </p:cNvPicPr>
            <p:nvPr/>
          </p:nvPicPr>
          <p:blipFill rotWithShape="1">
            <a:blip r:embed="rId3">
              <a:alphaModFix amt="47000"/>
              <a:extLst>
                <a:ext uri="{BEBA8EAE-BF5A-486C-A8C5-ECC9F3942E4B}">
                  <a14:imgProps xmlns:a14="http://schemas.microsoft.com/office/drawing/2010/main">
                    <a14:imgLayer r:embed="rId4">
                      <a14:imgEffect>
                        <a14:saturation sat="0"/>
                      </a14:imgEffect>
                    </a14:imgLayer>
                  </a14:imgProps>
                </a:ext>
              </a:extLst>
            </a:blip>
            <a:srcRect t="12319"/>
            <a:stretch/>
          </p:blipFill>
          <p:spPr>
            <a:xfrm>
              <a:off x="0" y="2210136"/>
              <a:ext cx="1833648" cy="2437733"/>
            </a:xfrm>
            <a:prstGeom prst="rect">
              <a:avLst/>
            </a:prstGeom>
            <a:effectLst>
              <a:softEdge rad="635000"/>
            </a:effectLst>
          </p:spPr>
        </p:pic>
        <p:sp>
          <p:nvSpPr>
            <p:cNvPr id="10" name="文本框 9"/>
            <p:cNvSpPr txBox="1"/>
            <p:nvPr/>
          </p:nvSpPr>
          <p:spPr>
            <a:xfrm>
              <a:off x="1883032" y="3161031"/>
              <a:ext cx="2282551" cy="646331"/>
            </a:xfrm>
            <a:prstGeom prst="rect">
              <a:avLst/>
            </a:prstGeom>
            <a:noFill/>
          </p:spPr>
          <p:txBody>
            <a:bodyPr wrap="square" lIns="91440" tIns="45720" rIns="91440" bIns="45720" rtlCol="0">
              <a:spAutoFit/>
            </a:bodyPr>
            <a:lstStyle/>
            <a:p>
              <a:pPr algn="ctr"/>
              <a:r>
                <a:rPr lang="en-US" altLang="zh-CN" sz="3600" b="1">
                  <a:solidFill>
                    <a:schemeClr val="bg1"/>
                  </a:solidFill>
                  <a:latin typeface="微软雅黑" panose="020B0503020204020204" pitchFamily="34" charset="-122"/>
                  <a:ea typeface="微软雅黑" panose="020B0503020204020204" pitchFamily="34" charset="-122"/>
                </a:rPr>
                <a:t>Outline</a:t>
              </a:r>
              <a:endParaRPr lang="zh-CN" altLang="en-US" sz="36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89631" y="3065097"/>
              <a:ext cx="2760951" cy="838201"/>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sp>
        <p:nvSpPr>
          <p:cNvPr id="9" name="矩形 8">
            <a:extLst>
              <a:ext uri="{FF2B5EF4-FFF2-40B4-BE49-F238E27FC236}">
                <a16:creationId xmlns:a16="http://schemas.microsoft.com/office/drawing/2014/main" id="{8ADD5122-1C96-4063-BF7C-A95DBE897312}"/>
              </a:ext>
            </a:extLst>
          </p:cNvPr>
          <p:cNvSpPr/>
          <p:nvPr/>
        </p:nvSpPr>
        <p:spPr>
          <a:xfrm>
            <a:off x="5208374" y="0"/>
            <a:ext cx="6983626" cy="68552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文本框 11">
            <a:extLst>
              <a:ext uri="{FF2B5EF4-FFF2-40B4-BE49-F238E27FC236}">
                <a16:creationId xmlns:a16="http://schemas.microsoft.com/office/drawing/2014/main" id="{A0F7D6D6-9969-4052-8C49-1323A026E695}"/>
              </a:ext>
            </a:extLst>
          </p:cNvPr>
          <p:cNvSpPr txBox="1"/>
          <p:nvPr/>
        </p:nvSpPr>
        <p:spPr>
          <a:xfrm>
            <a:off x="5268245" y="1664242"/>
            <a:ext cx="6923755" cy="3416320"/>
          </a:xfrm>
          <a:prstGeom prst="rect">
            <a:avLst/>
          </a:prstGeom>
          <a:noFill/>
        </p:spPr>
        <p:txBody>
          <a:bodyPr wrap="none" lIns="91440" tIns="45720" rIns="91440" bIns="45720" rtlCol="0">
            <a:spAutoFit/>
          </a:bodyPr>
          <a:lstStyle/>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01 / </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02 / </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System</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03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Cultural relics protection-Xi’an defensive walls</a:t>
            </a:r>
          </a:p>
          <a:p>
            <a:endPar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04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Mineral Exploration-</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Zaozigou</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gold mine</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05 /</a:t>
            </a:r>
            <a:r>
              <a:rPr lang="zh-CN" altLang="en-US"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Summary and Prospect</a:t>
            </a:r>
            <a:endParaRPr lang="zh-CN" altLang="en-US"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75849616"/>
      </p:ext>
    </p:extLst>
  </p:cSld>
  <p:clrMapOvr>
    <a:masterClrMapping/>
  </p:clrMapOvr>
  <p:transition advTm="76859"/>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等腰三角形 23">
            <a:extLst>
              <a:ext uri="{FF2B5EF4-FFF2-40B4-BE49-F238E27FC236}">
                <a16:creationId xmlns:a16="http://schemas.microsoft.com/office/drawing/2014/main" id="{A3608272-9D27-400A-973D-ACEBF671ACAE}"/>
              </a:ext>
            </a:extLst>
          </p:cNvPr>
          <p:cNvSpPr/>
          <p:nvPr/>
        </p:nvSpPr>
        <p:spPr>
          <a:xfrm>
            <a:off x="171515" y="2865766"/>
            <a:ext cx="4716194" cy="1049305"/>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048043"/>
              <a:gd name="connsiteX1" fmla="*/ 0 w 4716194"/>
              <a:gd name="connsiteY1" fmla="*/ 724485 h 1048043"/>
              <a:gd name="connsiteX2" fmla="*/ 2303583 w 4716194"/>
              <a:gd name="connsiteY2" fmla="*/ 1048043 h 1048043"/>
              <a:gd name="connsiteX3" fmla="*/ 4716194 w 4716194"/>
              <a:gd name="connsiteY3" fmla="*/ 0 h 1048043"/>
            </a:gdLst>
            <a:ahLst/>
            <a:cxnLst>
              <a:cxn ang="0">
                <a:pos x="connsiteX0" y="connsiteY0"/>
              </a:cxn>
              <a:cxn ang="0">
                <a:pos x="connsiteX1" y="connsiteY1"/>
              </a:cxn>
              <a:cxn ang="0">
                <a:pos x="connsiteX2" y="connsiteY2"/>
              </a:cxn>
              <a:cxn ang="0">
                <a:pos x="connsiteX3" y="connsiteY3"/>
              </a:cxn>
            </a:cxnLst>
            <a:rect l="l" t="t" r="r" b="b"/>
            <a:pathLst>
              <a:path w="4716194" h="1048043">
                <a:moveTo>
                  <a:pt x="4716194" y="0"/>
                </a:moveTo>
                <a:lnTo>
                  <a:pt x="0" y="724485"/>
                </a:lnTo>
                <a:lnTo>
                  <a:pt x="2303583" y="1048043"/>
                </a:lnTo>
                <a:lnTo>
                  <a:pt x="4716194" y="0"/>
                </a:lnTo>
                <a:close/>
              </a:path>
            </a:pathLst>
          </a:custGeom>
          <a:gradFill flip="none" rotWithShape="1">
            <a:gsLst>
              <a:gs pos="64000">
                <a:srgbClr val="86B0D7">
                  <a:lumMod val="60000"/>
                  <a:lumOff val="40000"/>
                </a:srgbClr>
              </a:gs>
              <a:gs pos="0">
                <a:schemeClr val="accent1">
                  <a:lumMod val="20000"/>
                  <a:lumOff val="80000"/>
                  <a:alpha val="78000"/>
                </a:schemeClr>
              </a:gs>
              <a:gs pos="100000">
                <a:schemeClr val="accent1">
                  <a:lumMod val="75000"/>
                </a:schemeClr>
              </a:gs>
            </a:gsLst>
            <a:lin ang="66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1.1 Research background</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3</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93590" y="6290460"/>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8137" y="3787202"/>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13970" y="6290460"/>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8137" y="6290460"/>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78" name="文本框 77">
            <a:extLst>
              <a:ext uri="{FF2B5EF4-FFF2-40B4-BE49-F238E27FC236}">
                <a16:creationId xmlns:a16="http://schemas.microsoft.com/office/drawing/2014/main" id="{2E94C99B-AC4E-4F08-B0B6-1D132126B29F}"/>
              </a:ext>
            </a:extLst>
          </p:cNvPr>
          <p:cNvSpPr txBox="1"/>
          <p:nvPr/>
        </p:nvSpPr>
        <p:spPr>
          <a:xfrm>
            <a:off x="505722" y="1120335"/>
            <a:ext cx="10837781" cy="1200329"/>
          </a:xfrm>
          <a:prstGeom prst="rect">
            <a:avLst/>
          </a:prstGeom>
          <a:noFill/>
        </p:spPr>
        <p:txBody>
          <a:bodyPr wrap="square" rtlCol="0">
            <a:spAutoFit/>
          </a:bodyPr>
          <a:lstStyle/>
          <a:p>
            <a:pPr algn="just"/>
            <a:r>
              <a:rPr lang="en-US" altLang="zh-CN" b="1" dirty="0" err="1">
                <a:latin typeface="Times New Roman" panose="02020603050405020304" pitchFamily="18" charset="0"/>
                <a:cs typeface="Times New Roman" panose="02020603050405020304" pitchFamily="18" charset="0"/>
              </a:rPr>
              <a:t>Muography</a:t>
            </a:r>
            <a:r>
              <a:rPr lang="en-US" altLang="zh-CN" dirty="0">
                <a:latin typeface="Times New Roman" panose="02020603050405020304" pitchFamily="18" charset="0"/>
                <a:cs typeface="Times New Roman" panose="02020603050405020304" pitchFamily="18" charset="0"/>
              </a:rPr>
              <a:t> is a new </a:t>
            </a:r>
            <a:r>
              <a:rPr lang="en-US" altLang="zh-CN" b="1" dirty="0">
                <a:latin typeface="Times New Roman" panose="02020603050405020304" pitchFamily="18" charset="0"/>
                <a:cs typeface="Times New Roman" panose="02020603050405020304" pitchFamily="18" charset="0"/>
              </a:rPr>
              <a:t>green nuclear technology </a:t>
            </a:r>
            <a:r>
              <a:rPr lang="en-US" altLang="zh-CN" dirty="0">
                <a:latin typeface="Times New Roman" panose="02020603050405020304" pitchFamily="18" charset="0"/>
                <a:cs typeface="Times New Roman" panose="02020603050405020304" pitchFamily="18" charset="0"/>
              </a:rPr>
              <a:t>that has been rapidly developed in recent years. It is widely used in materials identification, spent fuel container safety monitoring, ironmaking blast furnace imaging, internal structure monitoring of volcanoes, mineral exploration, archaeology, glacier surveying, nuclear reactor structure monitoring and so on.</a:t>
            </a:r>
          </a:p>
        </p:txBody>
      </p:sp>
      <p:sp>
        <p:nvSpPr>
          <p:cNvPr id="13" name="矩形 12">
            <a:extLst>
              <a:ext uri="{FF2B5EF4-FFF2-40B4-BE49-F238E27FC236}">
                <a16:creationId xmlns:a16="http://schemas.microsoft.com/office/drawing/2014/main" id="{9C0BBADB-9EFE-4F7F-BB24-6C326D369368}"/>
              </a:ext>
            </a:extLst>
          </p:cNvPr>
          <p:cNvSpPr/>
          <p:nvPr/>
        </p:nvSpPr>
        <p:spPr>
          <a:xfrm>
            <a:off x="4771492" y="2571899"/>
            <a:ext cx="2492990" cy="369332"/>
          </a:xfrm>
          <a:prstGeom prst="rect">
            <a:avLst/>
          </a:prstGeom>
          <a:noFill/>
        </p:spPr>
        <p:txBody>
          <a:bodyPr wrap="none" lIns="91440" tIns="45720" rIns="91440" bIns="45720">
            <a:prstTxWarp prst="textFadeUp">
              <a:avLst>
                <a:gd name="adj" fmla="val 7376"/>
              </a:avLst>
            </a:prstTxWarp>
            <a:spAutoFit/>
          </a:bodyPr>
          <a:lstStyle/>
          <a:p>
            <a:pPr algn="ctr"/>
            <a:r>
              <a:rPr lang="en-US" altLang="zh-CN" b="1" cap="none" spc="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Muography</a:t>
            </a:r>
            <a:endParaRPr lang="zh-CN" altLang="en-US"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FE37FAFE-3204-46D8-8164-4C82E2B0C5E1}"/>
              </a:ext>
            </a:extLst>
          </p:cNvPr>
          <p:cNvSpPr txBox="1"/>
          <p:nvPr/>
        </p:nvSpPr>
        <p:spPr>
          <a:xfrm>
            <a:off x="1282899" y="3351098"/>
            <a:ext cx="1618766" cy="369332"/>
          </a:xfrm>
          <a:prstGeom prst="rect">
            <a:avLst/>
          </a:prstGeom>
          <a:noFill/>
        </p:spPr>
        <p:txBody>
          <a:bodyPr wrap="square" rtlCol="0">
            <a:spAutoFit/>
          </a:bodyPr>
          <a:lstStyle/>
          <a:p>
            <a:pPr algn="ctr"/>
            <a:r>
              <a:rPr lang="en-US" altLang="zh-CN" dirty="0">
                <a:latin typeface="Times New Roman" panose="02020603050405020304" pitchFamily="18" charset="0"/>
                <a:cs typeface="Times New Roman" panose="02020603050405020304" pitchFamily="18" charset="0"/>
              </a:rPr>
              <a:t>Archaeology</a:t>
            </a:r>
            <a:endParaRPr lang="zh-CN" altLang="en-US" dirty="0">
              <a:latin typeface="Times New Roman" panose="02020603050405020304" pitchFamily="18" charset="0"/>
              <a:cs typeface="Times New Roman" panose="02020603050405020304" pitchFamily="18" charset="0"/>
            </a:endParaRPr>
          </a:p>
        </p:txBody>
      </p:sp>
      <p:sp>
        <p:nvSpPr>
          <p:cNvPr id="33" name="等腰三角形 23">
            <a:extLst>
              <a:ext uri="{FF2B5EF4-FFF2-40B4-BE49-F238E27FC236}">
                <a16:creationId xmlns:a16="http://schemas.microsoft.com/office/drawing/2014/main" id="{74DC657D-F21D-4315-8F29-1C881438E762}"/>
              </a:ext>
            </a:extLst>
          </p:cNvPr>
          <p:cNvSpPr/>
          <p:nvPr/>
        </p:nvSpPr>
        <p:spPr>
          <a:xfrm>
            <a:off x="2453997" y="2873953"/>
            <a:ext cx="2390554" cy="2629504"/>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44329"/>
              <a:gd name="connsiteY0" fmla="*/ 0 h 938238"/>
              <a:gd name="connsiteX1" fmla="*/ 0 w 4744329"/>
              <a:gd name="connsiteY1" fmla="*/ 858128 h 938238"/>
              <a:gd name="connsiteX2" fmla="*/ 4744329 w 4744329"/>
              <a:gd name="connsiteY2" fmla="*/ 938238 h 938238"/>
              <a:gd name="connsiteX3" fmla="*/ 4702127 w 4744329"/>
              <a:gd name="connsiteY3" fmla="*/ 0 h 938238"/>
              <a:gd name="connsiteX0" fmla="*/ 2669346 w 2711548"/>
              <a:gd name="connsiteY0" fmla="*/ 0 h 938238"/>
              <a:gd name="connsiteX1" fmla="*/ 0 w 2711548"/>
              <a:gd name="connsiteY1" fmla="*/ 936097 h 938238"/>
              <a:gd name="connsiteX2" fmla="*/ 2711548 w 2711548"/>
              <a:gd name="connsiteY2" fmla="*/ 938238 h 938238"/>
              <a:gd name="connsiteX3" fmla="*/ 2669346 w 2711548"/>
              <a:gd name="connsiteY3" fmla="*/ 0 h 938238"/>
              <a:gd name="connsiteX0" fmla="*/ 2669346 w 2669346"/>
              <a:gd name="connsiteY0" fmla="*/ 0 h 999309"/>
              <a:gd name="connsiteX1" fmla="*/ 0 w 2669346"/>
              <a:gd name="connsiteY1" fmla="*/ 936097 h 999309"/>
              <a:gd name="connsiteX2" fmla="*/ 2142251 w 2669346"/>
              <a:gd name="connsiteY2" fmla="*/ 999309 h 999309"/>
              <a:gd name="connsiteX3" fmla="*/ 2669346 w 2669346"/>
              <a:gd name="connsiteY3" fmla="*/ 0 h 999309"/>
              <a:gd name="connsiteX0" fmla="*/ 2895605 w 2895605"/>
              <a:gd name="connsiteY0" fmla="*/ 0 h 1001866"/>
              <a:gd name="connsiteX1" fmla="*/ 0 w 2895605"/>
              <a:gd name="connsiteY1" fmla="*/ 1001866 h 1001866"/>
              <a:gd name="connsiteX2" fmla="*/ 2368510 w 2895605"/>
              <a:gd name="connsiteY2" fmla="*/ 999309 h 1001866"/>
              <a:gd name="connsiteX3" fmla="*/ 2895605 w 2895605"/>
              <a:gd name="connsiteY3" fmla="*/ 0 h 1001866"/>
              <a:gd name="connsiteX0" fmla="*/ 2895605 w 2895605"/>
              <a:gd name="connsiteY0" fmla="*/ 0 h 1001866"/>
              <a:gd name="connsiteX1" fmla="*/ 0 w 2895605"/>
              <a:gd name="connsiteY1" fmla="*/ 1001866 h 1001866"/>
              <a:gd name="connsiteX2" fmla="*/ 2368510 w 2895605"/>
              <a:gd name="connsiteY2" fmla="*/ 999309 h 1001866"/>
              <a:gd name="connsiteX3" fmla="*/ 2895605 w 2895605"/>
              <a:gd name="connsiteY3" fmla="*/ 0 h 1001866"/>
              <a:gd name="connsiteX0" fmla="*/ 2895605 w 2895605"/>
              <a:gd name="connsiteY0" fmla="*/ 0 h 1008705"/>
              <a:gd name="connsiteX1" fmla="*/ 0 w 2895605"/>
              <a:gd name="connsiteY1" fmla="*/ 1001866 h 1008705"/>
              <a:gd name="connsiteX2" fmla="*/ 2368510 w 2895605"/>
              <a:gd name="connsiteY2" fmla="*/ 1008705 h 1008705"/>
              <a:gd name="connsiteX3" fmla="*/ 2895605 w 2895605"/>
              <a:gd name="connsiteY3" fmla="*/ 0 h 1008705"/>
              <a:gd name="connsiteX0" fmla="*/ 2450385 w 2450385"/>
              <a:gd name="connsiteY0" fmla="*/ 0 h 1008705"/>
              <a:gd name="connsiteX1" fmla="*/ 0 w 2450385"/>
              <a:gd name="connsiteY1" fmla="*/ 677717 h 1008705"/>
              <a:gd name="connsiteX2" fmla="*/ 1923290 w 2450385"/>
              <a:gd name="connsiteY2" fmla="*/ 1008705 h 1008705"/>
              <a:gd name="connsiteX3" fmla="*/ 2450385 w 2450385"/>
              <a:gd name="connsiteY3" fmla="*/ 0 h 1008705"/>
              <a:gd name="connsiteX0" fmla="*/ 2468543 w 2468543"/>
              <a:gd name="connsiteY0" fmla="*/ 0 h 1718073"/>
              <a:gd name="connsiteX1" fmla="*/ 18158 w 2468543"/>
              <a:gd name="connsiteY1" fmla="*/ 677717 h 1718073"/>
              <a:gd name="connsiteX2" fmla="*/ 0 w 2468543"/>
              <a:gd name="connsiteY2" fmla="*/ 1718073 h 1718073"/>
              <a:gd name="connsiteX3" fmla="*/ 2468543 w 2468543"/>
              <a:gd name="connsiteY3" fmla="*/ 0 h 1718073"/>
              <a:gd name="connsiteX0" fmla="*/ 2475828 w 2475828"/>
              <a:gd name="connsiteY0" fmla="*/ 0 h 1722681"/>
              <a:gd name="connsiteX1" fmla="*/ 18158 w 2475828"/>
              <a:gd name="connsiteY1" fmla="*/ 682325 h 1722681"/>
              <a:gd name="connsiteX2" fmla="*/ 0 w 2475828"/>
              <a:gd name="connsiteY2" fmla="*/ 1722681 h 1722681"/>
              <a:gd name="connsiteX3" fmla="*/ 2475828 w 2475828"/>
              <a:gd name="connsiteY3" fmla="*/ 0 h 1722681"/>
            </a:gdLst>
            <a:ahLst/>
            <a:cxnLst>
              <a:cxn ang="0">
                <a:pos x="connsiteX0" y="connsiteY0"/>
              </a:cxn>
              <a:cxn ang="0">
                <a:pos x="connsiteX1" y="connsiteY1"/>
              </a:cxn>
              <a:cxn ang="0">
                <a:pos x="connsiteX2" y="connsiteY2"/>
              </a:cxn>
              <a:cxn ang="0">
                <a:pos x="connsiteX3" y="connsiteY3"/>
              </a:cxn>
            </a:cxnLst>
            <a:rect l="l" t="t" r="r" b="b"/>
            <a:pathLst>
              <a:path w="2475828" h="1722681">
                <a:moveTo>
                  <a:pt x="2475828" y="0"/>
                </a:moveTo>
                <a:lnTo>
                  <a:pt x="18158" y="682325"/>
                </a:lnTo>
                <a:lnTo>
                  <a:pt x="0" y="1722681"/>
                </a:lnTo>
                <a:lnTo>
                  <a:pt x="2475828" y="0"/>
                </a:lnTo>
                <a:close/>
              </a:path>
            </a:pathLst>
          </a:custGeom>
          <a:gradFill flip="none" rotWithShape="1">
            <a:gsLst>
              <a:gs pos="71000">
                <a:srgbClr val="86B0D7">
                  <a:lumMod val="60000"/>
                  <a:lumOff val="40000"/>
                </a:srgbClr>
              </a:gs>
              <a:gs pos="0">
                <a:schemeClr val="accent1">
                  <a:lumMod val="20000"/>
                  <a:lumOff val="80000"/>
                  <a:alpha val="78000"/>
                </a:schemeClr>
              </a:gs>
              <a:gs pos="100000">
                <a:schemeClr val="accent1">
                  <a:lumMod val="75000"/>
                </a:schemeClr>
              </a:gs>
            </a:gsLst>
            <a:lin ang="12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a16="http://schemas.microsoft.com/office/drawing/2014/main" id="{B8C4B0F3-721F-41FB-8D85-B796F343483A}"/>
              </a:ext>
            </a:extLst>
          </p:cNvPr>
          <p:cNvPicPr>
            <a:picLocks noChangeAspect="1"/>
          </p:cNvPicPr>
          <p:nvPr/>
        </p:nvPicPr>
        <p:blipFill>
          <a:blip r:embed="rId4"/>
          <a:stretch>
            <a:fillRect/>
          </a:stretch>
        </p:blipFill>
        <p:spPr>
          <a:xfrm>
            <a:off x="6631058" y="4562464"/>
            <a:ext cx="2186619" cy="1720962"/>
          </a:xfrm>
          <a:prstGeom prst="rect">
            <a:avLst/>
          </a:prstGeom>
          <a:effectLst>
            <a:outerShdw blurRad="114300" dist="76200" dir="2700000" algn="tl" rotWithShape="0">
              <a:prstClr val="black">
                <a:alpha val="40000"/>
              </a:prstClr>
            </a:outerShdw>
          </a:effectLst>
          <a:scene3d>
            <a:camera prst="isometricLeftDown">
              <a:rot lat="0" lon="0" rev="0"/>
            </a:camera>
            <a:lightRig rig="threePt" dir="t"/>
          </a:scene3d>
        </p:spPr>
      </p:pic>
      <p:sp>
        <p:nvSpPr>
          <p:cNvPr id="39" name="等腰三角形 23">
            <a:extLst>
              <a:ext uri="{FF2B5EF4-FFF2-40B4-BE49-F238E27FC236}">
                <a16:creationId xmlns:a16="http://schemas.microsoft.com/office/drawing/2014/main" id="{BCB94E4A-42DB-4068-B23E-EC53EDC2EAAE}"/>
              </a:ext>
            </a:extLst>
          </p:cNvPr>
          <p:cNvSpPr/>
          <p:nvPr/>
        </p:nvSpPr>
        <p:spPr>
          <a:xfrm>
            <a:off x="3488579" y="2977700"/>
            <a:ext cx="2504293" cy="1596281"/>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582616"/>
              <a:gd name="connsiteX1" fmla="*/ 0 w 4716194"/>
              <a:gd name="connsiteY1" fmla="*/ 724485 h 1582616"/>
              <a:gd name="connsiteX2" fmla="*/ 4420771 w 4716194"/>
              <a:gd name="connsiteY2" fmla="*/ 1582616 h 1582616"/>
              <a:gd name="connsiteX3" fmla="*/ 4716194 w 4716194"/>
              <a:gd name="connsiteY3" fmla="*/ 0 h 1582616"/>
              <a:gd name="connsiteX0" fmla="*/ 2451296 w 2451296"/>
              <a:gd name="connsiteY0" fmla="*/ 0 h 1589648"/>
              <a:gd name="connsiteX1" fmla="*/ 0 w 2451296"/>
              <a:gd name="connsiteY1" fmla="*/ 1589648 h 1589648"/>
              <a:gd name="connsiteX2" fmla="*/ 2155873 w 2451296"/>
              <a:gd name="connsiteY2" fmla="*/ 1582616 h 1589648"/>
              <a:gd name="connsiteX3" fmla="*/ 2451296 w 2451296"/>
              <a:gd name="connsiteY3" fmla="*/ 0 h 1589648"/>
              <a:gd name="connsiteX0" fmla="*/ 2451296 w 2451296"/>
              <a:gd name="connsiteY0" fmla="*/ 0 h 1596684"/>
              <a:gd name="connsiteX1" fmla="*/ 0 w 2451296"/>
              <a:gd name="connsiteY1" fmla="*/ 1589648 h 1596684"/>
              <a:gd name="connsiteX2" fmla="*/ 2120704 w 2451296"/>
              <a:gd name="connsiteY2" fmla="*/ 1596684 h 1596684"/>
              <a:gd name="connsiteX3" fmla="*/ 2451296 w 2451296"/>
              <a:gd name="connsiteY3" fmla="*/ 0 h 1596684"/>
            </a:gdLst>
            <a:ahLst/>
            <a:cxnLst>
              <a:cxn ang="0">
                <a:pos x="connsiteX0" y="connsiteY0"/>
              </a:cxn>
              <a:cxn ang="0">
                <a:pos x="connsiteX1" y="connsiteY1"/>
              </a:cxn>
              <a:cxn ang="0">
                <a:pos x="connsiteX2" y="connsiteY2"/>
              </a:cxn>
              <a:cxn ang="0">
                <a:pos x="connsiteX3" y="connsiteY3"/>
              </a:cxn>
            </a:cxnLst>
            <a:rect l="l" t="t" r="r" b="b"/>
            <a:pathLst>
              <a:path w="2451296" h="1596684">
                <a:moveTo>
                  <a:pt x="2451296" y="0"/>
                </a:moveTo>
                <a:lnTo>
                  <a:pt x="0" y="1589648"/>
                </a:lnTo>
                <a:lnTo>
                  <a:pt x="2120704" y="1596684"/>
                </a:lnTo>
                <a:lnTo>
                  <a:pt x="2451296" y="0"/>
                </a:lnTo>
                <a:close/>
              </a:path>
            </a:pathLst>
          </a:custGeom>
          <a:gradFill flip="none" rotWithShape="1">
            <a:gsLst>
              <a:gs pos="79000">
                <a:srgbClr val="86B0D7">
                  <a:lumMod val="60000"/>
                  <a:lumOff val="40000"/>
                </a:srgbClr>
              </a:gs>
              <a:gs pos="0">
                <a:schemeClr val="accent1">
                  <a:lumMod val="20000"/>
                  <a:lumOff val="80000"/>
                  <a:alpha val="78000"/>
                </a:schemeClr>
              </a:gs>
              <a:gs pos="100000">
                <a:schemeClr val="accent1">
                  <a:lumMod val="75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23">
            <a:extLst>
              <a:ext uri="{FF2B5EF4-FFF2-40B4-BE49-F238E27FC236}">
                <a16:creationId xmlns:a16="http://schemas.microsoft.com/office/drawing/2014/main" id="{9D46929A-6846-499B-A4E4-64FAEECA32FB}"/>
              </a:ext>
            </a:extLst>
          </p:cNvPr>
          <p:cNvSpPr/>
          <p:nvPr/>
        </p:nvSpPr>
        <p:spPr>
          <a:xfrm>
            <a:off x="5638452" y="2993979"/>
            <a:ext cx="354421" cy="3318821"/>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44329"/>
              <a:gd name="connsiteY0" fmla="*/ 0 h 938238"/>
              <a:gd name="connsiteX1" fmla="*/ 0 w 4744329"/>
              <a:gd name="connsiteY1" fmla="*/ 858128 h 938238"/>
              <a:gd name="connsiteX2" fmla="*/ 4744329 w 4744329"/>
              <a:gd name="connsiteY2" fmla="*/ 938238 h 938238"/>
              <a:gd name="connsiteX3" fmla="*/ 4702127 w 4744329"/>
              <a:gd name="connsiteY3" fmla="*/ 0 h 938238"/>
              <a:gd name="connsiteX0" fmla="*/ 2669346 w 2711548"/>
              <a:gd name="connsiteY0" fmla="*/ 0 h 938238"/>
              <a:gd name="connsiteX1" fmla="*/ 0 w 2711548"/>
              <a:gd name="connsiteY1" fmla="*/ 936097 h 938238"/>
              <a:gd name="connsiteX2" fmla="*/ 2711548 w 2711548"/>
              <a:gd name="connsiteY2" fmla="*/ 938238 h 938238"/>
              <a:gd name="connsiteX3" fmla="*/ 2669346 w 2711548"/>
              <a:gd name="connsiteY3" fmla="*/ 0 h 938238"/>
              <a:gd name="connsiteX0" fmla="*/ 2669346 w 2669346"/>
              <a:gd name="connsiteY0" fmla="*/ 0 h 999309"/>
              <a:gd name="connsiteX1" fmla="*/ 0 w 2669346"/>
              <a:gd name="connsiteY1" fmla="*/ 936097 h 999309"/>
              <a:gd name="connsiteX2" fmla="*/ 2142251 w 2669346"/>
              <a:gd name="connsiteY2" fmla="*/ 999309 h 999309"/>
              <a:gd name="connsiteX3" fmla="*/ 2669346 w 2669346"/>
              <a:gd name="connsiteY3" fmla="*/ 0 h 999309"/>
              <a:gd name="connsiteX0" fmla="*/ 2895605 w 2895605"/>
              <a:gd name="connsiteY0" fmla="*/ 0 h 1001866"/>
              <a:gd name="connsiteX1" fmla="*/ 0 w 2895605"/>
              <a:gd name="connsiteY1" fmla="*/ 1001866 h 1001866"/>
              <a:gd name="connsiteX2" fmla="*/ 2368510 w 2895605"/>
              <a:gd name="connsiteY2" fmla="*/ 999309 h 1001866"/>
              <a:gd name="connsiteX3" fmla="*/ 2895605 w 2895605"/>
              <a:gd name="connsiteY3" fmla="*/ 0 h 1001866"/>
              <a:gd name="connsiteX0" fmla="*/ 2895605 w 2895605"/>
              <a:gd name="connsiteY0" fmla="*/ 0 h 1001866"/>
              <a:gd name="connsiteX1" fmla="*/ 0 w 2895605"/>
              <a:gd name="connsiteY1" fmla="*/ 1001866 h 1001866"/>
              <a:gd name="connsiteX2" fmla="*/ 2368510 w 2895605"/>
              <a:gd name="connsiteY2" fmla="*/ 999309 h 1001866"/>
              <a:gd name="connsiteX3" fmla="*/ 2895605 w 2895605"/>
              <a:gd name="connsiteY3" fmla="*/ 0 h 1001866"/>
              <a:gd name="connsiteX0" fmla="*/ 2895605 w 2895605"/>
              <a:gd name="connsiteY0" fmla="*/ 0 h 1008705"/>
              <a:gd name="connsiteX1" fmla="*/ 0 w 2895605"/>
              <a:gd name="connsiteY1" fmla="*/ 1001866 h 1008705"/>
              <a:gd name="connsiteX2" fmla="*/ 2368510 w 2895605"/>
              <a:gd name="connsiteY2" fmla="*/ 1008705 h 1008705"/>
              <a:gd name="connsiteX3" fmla="*/ 2895605 w 2895605"/>
              <a:gd name="connsiteY3" fmla="*/ 0 h 1008705"/>
              <a:gd name="connsiteX0" fmla="*/ 2450385 w 2450385"/>
              <a:gd name="connsiteY0" fmla="*/ 0 h 1008705"/>
              <a:gd name="connsiteX1" fmla="*/ 0 w 2450385"/>
              <a:gd name="connsiteY1" fmla="*/ 677717 h 1008705"/>
              <a:gd name="connsiteX2" fmla="*/ 1923290 w 2450385"/>
              <a:gd name="connsiteY2" fmla="*/ 1008705 h 1008705"/>
              <a:gd name="connsiteX3" fmla="*/ 2450385 w 2450385"/>
              <a:gd name="connsiteY3" fmla="*/ 0 h 1008705"/>
              <a:gd name="connsiteX0" fmla="*/ 2468543 w 2468543"/>
              <a:gd name="connsiteY0" fmla="*/ 0 h 1718073"/>
              <a:gd name="connsiteX1" fmla="*/ 18158 w 2468543"/>
              <a:gd name="connsiteY1" fmla="*/ 677717 h 1718073"/>
              <a:gd name="connsiteX2" fmla="*/ 0 w 2468543"/>
              <a:gd name="connsiteY2" fmla="*/ 1718073 h 1718073"/>
              <a:gd name="connsiteX3" fmla="*/ 2468543 w 2468543"/>
              <a:gd name="connsiteY3" fmla="*/ 0 h 1718073"/>
              <a:gd name="connsiteX0" fmla="*/ 2475828 w 2475828"/>
              <a:gd name="connsiteY0" fmla="*/ 0 h 1722681"/>
              <a:gd name="connsiteX1" fmla="*/ 18158 w 2475828"/>
              <a:gd name="connsiteY1" fmla="*/ 682325 h 1722681"/>
              <a:gd name="connsiteX2" fmla="*/ 0 w 2475828"/>
              <a:gd name="connsiteY2" fmla="*/ 1722681 h 1722681"/>
              <a:gd name="connsiteX3" fmla="*/ 2475828 w 2475828"/>
              <a:gd name="connsiteY3" fmla="*/ 0 h 1722681"/>
              <a:gd name="connsiteX0" fmla="*/ 2457670 w 2457670"/>
              <a:gd name="connsiteY0" fmla="*/ 0 h 2174277"/>
              <a:gd name="connsiteX1" fmla="*/ 0 w 2457670"/>
              <a:gd name="connsiteY1" fmla="*/ 682325 h 2174277"/>
              <a:gd name="connsiteX2" fmla="*/ 2130844 w 2457670"/>
              <a:gd name="connsiteY2" fmla="*/ 2174277 h 2174277"/>
              <a:gd name="connsiteX3" fmla="*/ 2457670 w 2457670"/>
              <a:gd name="connsiteY3" fmla="*/ 0 h 2174277"/>
              <a:gd name="connsiteX0" fmla="*/ 337807 w 337807"/>
              <a:gd name="connsiteY0" fmla="*/ 0 h 2174277"/>
              <a:gd name="connsiteX1" fmla="*/ 0 w 337807"/>
              <a:gd name="connsiteY1" fmla="*/ 1069407 h 2174277"/>
              <a:gd name="connsiteX2" fmla="*/ 10981 w 337807"/>
              <a:gd name="connsiteY2" fmla="*/ 2174277 h 2174277"/>
              <a:gd name="connsiteX3" fmla="*/ 337807 w 337807"/>
              <a:gd name="connsiteY3" fmla="*/ 0 h 2174277"/>
            </a:gdLst>
            <a:ahLst/>
            <a:cxnLst>
              <a:cxn ang="0">
                <a:pos x="connsiteX0" y="connsiteY0"/>
              </a:cxn>
              <a:cxn ang="0">
                <a:pos x="connsiteX1" y="connsiteY1"/>
              </a:cxn>
              <a:cxn ang="0">
                <a:pos x="connsiteX2" y="connsiteY2"/>
              </a:cxn>
              <a:cxn ang="0">
                <a:pos x="connsiteX3" y="connsiteY3"/>
              </a:cxn>
            </a:cxnLst>
            <a:rect l="l" t="t" r="r" b="b"/>
            <a:pathLst>
              <a:path w="337807" h="2174277">
                <a:moveTo>
                  <a:pt x="337807" y="0"/>
                </a:moveTo>
                <a:lnTo>
                  <a:pt x="0" y="1069407"/>
                </a:lnTo>
                <a:lnTo>
                  <a:pt x="10981" y="2174277"/>
                </a:lnTo>
                <a:lnTo>
                  <a:pt x="337807" y="0"/>
                </a:lnTo>
                <a:close/>
              </a:path>
            </a:pathLst>
          </a:custGeom>
          <a:gradFill flip="none" rotWithShape="1">
            <a:gsLst>
              <a:gs pos="54000">
                <a:srgbClr val="BED7EF"/>
              </a:gs>
              <a:gs pos="0">
                <a:schemeClr val="accent1">
                  <a:lumMod val="20000"/>
                  <a:lumOff val="80000"/>
                  <a:alpha val="78000"/>
                </a:schemeClr>
              </a:gs>
              <a:gs pos="100000">
                <a:schemeClr val="accent1">
                  <a:lumMod val="75000"/>
                </a:schemeClr>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id="{88CC3C46-34AB-4E94-93C2-204F1AA99DD2}"/>
              </a:ext>
            </a:extLst>
          </p:cNvPr>
          <p:cNvPicPr>
            <a:picLocks noChangeAspect="1"/>
          </p:cNvPicPr>
          <p:nvPr/>
        </p:nvPicPr>
        <p:blipFill>
          <a:blip r:embed="rId5"/>
          <a:stretch>
            <a:fillRect/>
          </a:stretch>
        </p:blipFill>
        <p:spPr>
          <a:xfrm>
            <a:off x="3478063" y="4559852"/>
            <a:ext cx="2174648" cy="1716479"/>
          </a:xfrm>
          <a:prstGeom prst="rect">
            <a:avLst/>
          </a:prstGeom>
          <a:effectLst>
            <a:outerShdw blurRad="50800" dist="38100" dir="2700000" algn="tl" rotWithShape="0">
              <a:prstClr val="black">
                <a:alpha val="40000"/>
              </a:prstClr>
            </a:outerShdw>
          </a:effectLst>
        </p:spPr>
      </p:pic>
      <p:sp>
        <p:nvSpPr>
          <p:cNvPr id="41" name="文本框 40">
            <a:extLst>
              <a:ext uri="{FF2B5EF4-FFF2-40B4-BE49-F238E27FC236}">
                <a16:creationId xmlns:a16="http://schemas.microsoft.com/office/drawing/2014/main" id="{2B8349F5-F7F2-4ECF-AB78-E6B13AF8EF0A}"/>
              </a:ext>
            </a:extLst>
          </p:cNvPr>
          <p:cNvSpPr txBox="1"/>
          <p:nvPr/>
        </p:nvSpPr>
        <p:spPr>
          <a:xfrm>
            <a:off x="3993789" y="3823685"/>
            <a:ext cx="2017953" cy="646331"/>
          </a:xfrm>
          <a:prstGeom prst="rect">
            <a:avLst/>
          </a:prstGeom>
          <a:noFill/>
        </p:spPr>
        <p:txBody>
          <a:bodyPr wrap="square" rtlCol="0">
            <a:spAutoFit/>
          </a:bodyPr>
          <a:lstStyle/>
          <a:p>
            <a:pPr algn="ctr"/>
            <a:r>
              <a:rPr lang="en-US" altLang="zh-CN" dirty="0">
                <a:latin typeface="Times New Roman" panose="02020603050405020304" pitchFamily="18" charset="0"/>
                <a:cs typeface="Times New Roman" panose="02020603050405020304" pitchFamily="18" charset="0"/>
              </a:rPr>
              <a:t>Mineral Exploration</a:t>
            </a:r>
            <a:endParaRPr lang="zh-CN" altLang="en-US" dirty="0">
              <a:latin typeface="Times New Roman" panose="02020603050405020304" pitchFamily="18" charset="0"/>
              <a:cs typeface="Times New Roman" panose="02020603050405020304" pitchFamily="18" charset="0"/>
            </a:endParaRPr>
          </a:p>
        </p:txBody>
      </p:sp>
      <p:pic>
        <p:nvPicPr>
          <p:cNvPr id="31" name="图片 30">
            <a:extLst>
              <a:ext uri="{FF2B5EF4-FFF2-40B4-BE49-F238E27FC236}">
                <a16:creationId xmlns:a16="http://schemas.microsoft.com/office/drawing/2014/main" id="{A98FB79D-0166-452E-9993-7275CD036FF8}"/>
              </a:ext>
            </a:extLst>
          </p:cNvPr>
          <p:cNvPicPr>
            <a:picLocks noChangeAspect="1"/>
          </p:cNvPicPr>
          <p:nvPr/>
        </p:nvPicPr>
        <p:blipFill>
          <a:blip r:embed="rId6"/>
          <a:stretch>
            <a:fillRect/>
          </a:stretch>
        </p:blipFill>
        <p:spPr>
          <a:xfrm>
            <a:off x="9712962" y="3511081"/>
            <a:ext cx="2403208" cy="1876666"/>
          </a:xfrm>
          <a:prstGeom prst="rect">
            <a:avLst/>
          </a:prstGeom>
          <a:effectLst>
            <a:outerShdw blurRad="50800" dist="50800" dir="2700000" algn="tl" rotWithShape="0">
              <a:prstClr val="black">
                <a:alpha val="40000"/>
              </a:prstClr>
            </a:outerShdw>
          </a:effectLst>
          <a:scene3d>
            <a:camera prst="isometricRightUp">
              <a:rot lat="2100000" lon="20400000" rev="0"/>
            </a:camera>
            <a:lightRig rig="threePt" dir="t"/>
          </a:scene3d>
        </p:spPr>
      </p:pic>
      <p:pic>
        <p:nvPicPr>
          <p:cNvPr id="3" name="图片 2">
            <a:extLst>
              <a:ext uri="{FF2B5EF4-FFF2-40B4-BE49-F238E27FC236}">
                <a16:creationId xmlns:a16="http://schemas.microsoft.com/office/drawing/2014/main" id="{4138E46A-5E68-4AF2-8D1D-23357046A0F7}"/>
              </a:ext>
            </a:extLst>
          </p:cNvPr>
          <p:cNvPicPr>
            <a:picLocks noChangeAspect="1"/>
          </p:cNvPicPr>
          <p:nvPr/>
        </p:nvPicPr>
        <p:blipFill>
          <a:blip r:embed="rId7"/>
          <a:stretch>
            <a:fillRect/>
          </a:stretch>
        </p:blipFill>
        <p:spPr>
          <a:xfrm>
            <a:off x="-181186" y="3756251"/>
            <a:ext cx="2993174" cy="1568131"/>
          </a:xfrm>
          <a:prstGeom prst="rect">
            <a:avLst/>
          </a:prstGeom>
          <a:effectLst>
            <a:outerShdw blurRad="50800" dist="50800" dir="2700000" algn="tl" rotWithShape="0">
              <a:prstClr val="black">
                <a:alpha val="40000"/>
              </a:prstClr>
            </a:outerShdw>
          </a:effectLst>
          <a:scene3d>
            <a:camera prst="obliqueTopRight">
              <a:rot lat="0" lon="1800000" rev="0"/>
            </a:camera>
            <a:lightRig rig="threePt" dir="t"/>
          </a:scene3d>
        </p:spPr>
      </p:pic>
      <p:sp>
        <p:nvSpPr>
          <p:cNvPr id="43" name="等腰三角形 23">
            <a:extLst>
              <a:ext uri="{FF2B5EF4-FFF2-40B4-BE49-F238E27FC236}">
                <a16:creationId xmlns:a16="http://schemas.microsoft.com/office/drawing/2014/main" id="{DB8C3367-8AA1-4A48-818D-845E1607A53F}"/>
              </a:ext>
            </a:extLst>
          </p:cNvPr>
          <p:cNvSpPr/>
          <p:nvPr/>
        </p:nvSpPr>
        <p:spPr>
          <a:xfrm>
            <a:off x="6242010" y="2984732"/>
            <a:ext cx="2562932" cy="1575679"/>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048043"/>
              <a:gd name="connsiteX1" fmla="*/ 0 w 4716194"/>
              <a:gd name="connsiteY1" fmla="*/ 724485 h 1048043"/>
              <a:gd name="connsiteX2" fmla="*/ 2303583 w 4716194"/>
              <a:gd name="connsiteY2" fmla="*/ 1048043 h 1048043"/>
              <a:gd name="connsiteX3" fmla="*/ 4716194 w 4716194"/>
              <a:gd name="connsiteY3" fmla="*/ 0 h 1048043"/>
              <a:gd name="connsiteX0" fmla="*/ 4716194 w 6988125"/>
              <a:gd name="connsiteY0" fmla="*/ 0 h 1638175"/>
              <a:gd name="connsiteX1" fmla="*/ 0 w 6988125"/>
              <a:gd name="connsiteY1" fmla="*/ 724485 h 1638175"/>
              <a:gd name="connsiteX2" fmla="*/ 6988125 w 6988125"/>
              <a:gd name="connsiteY2" fmla="*/ 1638175 h 1638175"/>
              <a:gd name="connsiteX3" fmla="*/ 4716194 w 6988125"/>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0 w 2637271"/>
              <a:gd name="connsiteY0" fmla="*/ 0 h 1631207"/>
              <a:gd name="connsiteX1" fmla="*/ 115638 w 2637271"/>
              <a:gd name="connsiteY1" fmla="*/ 1616766 h 1631207"/>
              <a:gd name="connsiteX2" fmla="*/ 2637271 w 2637271"/>
              <a:gd name="connsiteY2" fmla="*/ 1631207 h 1631207"/>
              <a:gd name="connsiteX3" fmla="*/ 0 w 2637271"/>
              <a:gd name="connsiteY3" fmla="*/ 0 h 1631207"/>
              <a:gd name="connsiteX0" fmla="*/ 0 w 2637271"/>
              <a:gd name="connsiteY0" fmla="*/ 0 h 1631207"/>
              <a:gd name="connsiteX1" fmla="*/ 312360 w 2637271"/>
              <a:gd name="connsiteY1" fmla="*/ 1609797 h 1631207"/>
              <a:gd name="connsiteX2" fmla="*/ 2637271 w 2637271"/>
              <a:gd name="connsiteY2" fmla="*/ 1631207 h 1631207"/>
              <a:gd name="connsiteX3" fmla="*/ 0 w 2637271"/>
              <a:gd name="connsiteY3" fmla="*/ 0 h 1631207"/>
              <a:gd name="connsiteX0" fmla="*/ 0 w 2574039"/>
              <a:gd name="connsiteY0" fmla="*/ 0 h 1609797"/>
              <a:gd name="connsiteX1" fmla="*/ 312360 w 2574039"/>
              <a:gd name="connsiteY1" fmla="*/ 1609797 h 1609797"/>
              <a:gd name="connsiteX2" fmla="*/ 2574039 w 2574039"/>
              <a:gd name="connsiteY2" fmla="*/ 1568492 h 1609797"/>
              <a:gd name="connsiteX3" fmla="*/ 0 w 2574039"/>
              <a:gd name="connsiteY3" fmla="*/ 0 h 1609797"/>
              <a:gd name="connsiteX0" fmla="*/ 0 w 2574039"/>
              <a:gd name="connsiteY0" fmla="*/ 0 h 1568492"/>
              <a:gd name="connsiteX1" fmla="*/ 438824 w 2574039"/>
              <a:gd name="connsiteY1" fmla="*/ 1567987 h 1568492"/>
              <a:gd name="connsiteX2" fmla="*/ 2574039 w 2574039"/>
              <a:gd name="connsiteY2" fmla="*/ 1568492 h 1568492"/>
              <a:gd name="connsiteX3" fmla="*/ 0 w 2574039"/>
              <a:gd name="connsiteY3" fmla="*/ 0 h 1568492"/>
              <a:gd name="connsiteX0" fmla="*/ 0 w 2574039"/>
              <a:gd name="connsiteY0" fmla="*/ 0 h 1568492"/>
              <a:gd name="connsiteX1" fmla="*/ 396670 w 2574039"/>
              <a:gd name="connsiteY1" fmla="*/ 1540113 h 1568492"/>
              <a:gd name="connsiteX2" fmla="*/ 2574039 w 2574039"/>
              <a:gd name="connsiteY2" fmla="*/ 1568492 h 1568492"/>
              <a:gd name="connsiteX3" fmla="*/ 0 w 2574039"/>
              <a:gd name="connsiteY3" fmla="*/ 0 h 1568492"/>
              <a:gd name="connsiteX0" fmla="*/ 0 w 2574039"/>
              <a:gd name="connsiteY0" fmla="*/ 0 h 1568492"/>
              <a:gd name="connsiteX1" fmla="*/ 382619 w 2574039"/>
              <a:gd name="connsiteY1" fmla="*/ 1561019 h 1568492"/>
              <a:gd name="connsiteX2" fmla="*/ 2574039 w 2574039"/>
              <a:gd name="connsiteY2" fmla="*/ 1568492 h 1568492"/>
              <a:gd name="connsiteX3" fmla="*/ 0 w 2574039"/>
              <a:gd name="connsiteY3" fmla="*/ 0 h 1568492"/>
              <a:gd name="connsiteX0" fmla="*/ 0 w 2552962"/>
              <a:gd name="connsiteY0" fmla="*/ 0 h 1568492"/>
              <a:gd name="connsiteX1" fmla="*/ 382619 w 2552962"/>
              <a:gd name="connsiteY1" fmla="*/ 1561019 h 1568492"/>
              <a:gd name="connsiteX2" fmla="*/ 2552962 w 2552962"/>
              <a:gd name="connsiteY2" fmla="*/ 1568492 h 1568492"/>
              <a:gd name="connsiteX3" fmla="*/ 0 w 2552962"/>
              <a:gd name="connsiteY3" fmla="*/ 0 h 1568492"/>
              <a:gd name="connsiteX0" fmla="*/ 0 w 2559988"/>
              <a:gd name="connsiteY0" fmla="*/ 0 h 1561019"/>
              <a:gd name="connsiteX1" fmla="*/ 382619 w 2559988"/>
              <a:gd name="connsiteY1" fmla="*/ 1561019 h 1561019"/>
              <a:gd name="connsiteX2" fmla="*/ 2559988 w 2559988"/>
              <a:gd name="connsiteY2" fmla="*/ 1547586 h 1561019"/>
              <a:gd name="connsiteX3" fmla="*/ 0 w 2559988"/>
              <a:gd name="connsiteY3" fmla="*/ 0 h 1561019"/>
              <a:gd name="connsiteX0" fmla="*/ 0 w 2559988"/>
              <a:gd name="connsiteY0" fmla="*/ 0 h 1561019"/>
              <a:gd name="connsiteX1" fmla="*/ 382619 w 2559988"/>
              <a:gd name="connsiteY1" fmla="*/ 1561019 h 1561019"/>
              <a:gd name="connsiteX2" fmla="*/ 2559988 w 2559988"/>
              <a:gd name="connsiteY2" fmla="*/ 1554555 h 1561019"/>
              <a:gd name="connsiteX3" fmla="*/ 0 w 2559988"/>
              <a:gd name="connsiteY3" fmla="*/ 0 h 1561019"/>
            </a:gdLst>
            <a:ahLst/>
            <a:cxnLst>
              <a:cxn ang="0">
                <a:pos x="connsiteX0" y="connsiteY0"/>
              </a:cxn>
              <a:cxn ang="0">
                <a:pos x="connsiteX1" y="connsiteY1"/>
              </a:cxn>
              <a:cxn ang="0">
                <a:pos x="connsiteX2" y="connsiteY2"/>
              </a:cxn>
              <a:cxn ang="0">
                <a:pos x="connsiteX3" y="connsiteY3"/>
              </a:cxn>
            </a:cxnLst>
            <a:rect l="l" t="t" r="r" b="b"/>
            <a:pathLst>
              <a:path w="2559988" h="1561019">
                <a:moveTo>
                  <a:pt x="0" y="0"/>
                </a:moveTo>
                <a:lnTo>
                  <a:pt x="382619" y="1561019"/>
                </a:lnTo>
                <a:lnTo>
                  <a:pt x="2559988" y="1554555"/>
                </a:lnTo>
                <a:lnTo>
                  <a:pt x="0" y="0"/>
                </a:lnTo>
                <a:close/>
              </a:path>
            </a:pathLst>
          </a:custGeom>
          <a:gradFill flip="none" rotWithShape="1">
            <a:gsLst>
              <a:gs pos="79000">
                <a:srgbClr val="689CCA">
                  <a:lumMod val="79000"/>
                  <a:lumOff val="21000"/>
                </a:srgbClr>
              </a:gs>
              <a:gs pos="0">
                <a:schemeClr val="accent1">
                  <a:alpha val="78000"/>
                  <a:lumMod val="0"/>
                  <a:lumOff val="100000"/>
                </a:schemeClr>
              </a:gs>
              <a:gs pos="100000">
                <a:schemeClr val="accent1">
                  <a:lumMod val="75000"/>
                </a:schemeClr>
              </a:gs>
            </a:gsLst>
            <a:lin ang="4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23">
            <a:extLst>
              <a:ext uri="{FF2B5EF4-FFF2-40B4-BE49-F238E27FC236}">
                <a16:creationId xmlns:a16="http://schemas.microsoft.com/office/drawing/2014/main" id="{D8C00C11-F8EE-4A17-8C2B-65A8838DBEC7}"/>
              </a:ext>
            </a:extLst>
          </p:cNvPr>
          <p:cNvSpPr/>
          <p:nvPr/>
        </p:nvSpPr>
        <p:spPr>
          <a:xfrm>
            <a:off x="7264482" y="2882315"/>
            <a:ext cx="4785626" cy="1048139"/>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048043"/>
              <a:gd name="connsiteX1" fmla="*/ 0 w 4716194"/>
              <a:gd name="connsiteY1" fmla="*/ 724485 h 1048043"/>
              <a:gd name="connsiteX2" fmla="*/ 2303583 w 4716194"/>
              <a:gd name="connsiteY2" fmla="*/ 1048043 h 1048043"/>
              <a:gd name="connsiteX3" fmla="*/ 4716194 w 4716194"/>
              <a:gd name="connsiteY3" fmla="*/ 0 h 1048043"/>
              <a:gd name="connsiteX0" fmla="*/ 4716194 w 6988125"/>
              <a:gd name="connsiteY0" fmla="*/ 0 h 1638175"/>
              <a:gd name="connsiteX1" fmla="*/ 0 w 6988125"/>
              <a:gd name="connsiteY1" fmla="*/ 724485 h 1638175"/>
              <a:gd name="connsiteX2" fmla="*/ 6988125 w 6988125"/>
              <a:gd name="connsiteY2" fmla="*/ 1638175 h 1638175"/>
              <a:gd name="connsiteX3" fmla="*/ 4716194 w 6988125"/>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4917419"/>
              <a:gd name="connsiteY0" fmla="*/ 0 h 1623734"/>
              <a:gd name="connsiteX1" fmla="*/ 0 w 4917419"/>
              <a:gd name="connsiteY1" fmla="*/ 1623734 h 1623734"/>
              <a:gd name="connsiteX2" fmla="*/ 4917419 w 4917419"/>
              <a:gd name="connsiteY2" fmla="*/ 697440 h 1623734"/>
              <a:gd name="connsiteX3" fmla="*/ 249702 w 4917419"/>
              <a:gd name="connsiteY3" fmla="*/ 0 h 1623734"/>
              <a:gd name="connsiteX0" fmla="*/ 0 w 4667717"/>
              <a:gd name="connsiteY0" fmla="*/ 0 h 1170787"/>
              <a:gd name="connsiteX1" fmla="*/ 2399012 w 4667717"/>
              <a:gd name="connsiteY1" fmla="*/ 1170787 h 1170787"/>
              <a:gd name="connsiteX2" fmla="*/ 4667717 w 4667717"/>
              <a:gd name="connsiteY2" fmla="*/ 697440 h 1170787"/>
              <a:gd name="connsiteX3" fmla="*/ 0 w 4667717"/>
              <a:gd name="connsiteY3" fmla="*/ 0 h 1170787"/>
              <a:gd name="connsiteX0" fmla="*/ 0 w 4780129"/>
              <a:gd name="connsiteY0" fmla="*/ 0 h 1038387"/>
              <a:gd name="connsiteX1" fmla="*/ 2511424 w 4780129"/>
              <a:gd name="connsiteY1" fmla="*/ 1038387 h 1038387"/>
              <a:gd name="connsiteX2" fmla="*/ 4780129 w 4780129"/>
              <a:gd name="connsiteY2" fmla="*/ 565040 h 1038387"/>
              <a:gd name="connsiteX3" fmla="*/ 0 w 4780129"/>
              <a:gd name="connsiteY3" fmla="*/ 0 h 1038387"/>
            </a:gdLst>
            <a:ahLst/>
            <a:cxnLst>
              <a:cxn ang="0">
                <a:pos x="connsiteX0" y="connsiteY0"/>
              </a:cxn>
              <a:cxn ang="0">
                <a:pos x="connsiteX1" y="connsiteY1"/>
              </a:cxn>
              <a:cxn ang="0">
                <a:pos x="connsiteX2" y="connsiteY2"/>
              </a:cxn>
              <a:cxn ang="0">
                <a:pos x="connsiteX3" y="connsiteY3"/>
              </a:cxn>
            </a:cxnLst>
            <a:rect l="l" t="t" r="r" b="b"/>
            <a:pathLst>
              <a:path w="4780129" h="1038387">
                <a:moveTo>
                  <a:pt x="0" y="0"/>
                </a:moveTo>
                <a:lnTo>
                  <a:pt x="2511424" y="1038387"/>
                </a:lnTo>
                <a:lnTo>
                  <a:pt x="4780129" y="565040"/>
                </a:lnTo>
                <a:lnTo>
                  <a:pt x="0" y="0"/>
                </a:lnTo>
                <a:close/>
              </a:path>
            </a:pathLst>
          </a:custGeom>
          <a:gradFill flip="none" rotWithShape="1">
            <a:gsLst>
              <a:gs pos="68000">
                <a:srgbClr val="86B0D7">
                  <a:lumMod val="75000"/>
                  <a:lumOff val="25000"/>
                </a:srgbClr>
              </a:gs>
              <a:gs pos="0">
                <a:schemeClr val="accent1">
                  <a:lumMod val="20000"/>
                  <a:lumOff val="80000"/>
                  <a:alpha val="78000"/>
                </a:schemeClr>
              </a:gs>
              <a:gs pos="100000">
                <a:schemeClr val="accent1">
                  <a:lumMod val="75000"/>
                </a:schemeClr>
              </a:gs>
            </a:gsLst>
            <a:lin ang="4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23">
            <a:extLst>
              <a:ext uri="{FF2B5EF4-FFF2-40B4-BE49-F238E27FC236}">
                <a16:creationId xmlns:a16="http://schemas.microsoft.com/office/drawing/2014/main" id="{545D7B1E-157C-4637-BA94-939E46ABA073}"/>
              </a:ext>
            </a:extLst>
          </p:cNvPr>
          <p:cNvSpPr/>
          <p:nvPr/>
        </p:nvSpPr>
        <p:spPr>
          <a:xfrm>
            <a:off x="7220357" y="2863425"/>
            <a:ext cx="2584651" cy="2595585"/>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048043"/>
              <a:gd name="connsiteX1" fmla="*/ 0 w 4716194"/>
              <a:gd name="connsiteY1" fmla="*/ 724485 h 1048043"/>
              <a:gd name="connsiteX2" fmla="*/ 2303583 w 4716194"/>
              <a:gd name="connsiteY2" fmla="*/ 1048043 h 1048043"/>
              <a:gd name="connsiteX3" fmla="*/ 4716194 w 4716194"/>
              <a:gd name="connsiteY3" fmla="*/ 0 h 1048043"/>
              <a:gd name="connsiteX0" fmla="*/ 4716194 w 6988125"/>
              <a:gd name="connsiteY0" fmla="*/ 0 h 1638175"/>
              <a:gd name="connsiteX1" fmla="*/ 0 w 6988125"/>
              <a:gd name="connsiteY1" fmla="*/ 724485 h 1638175"/>
              <a:gd name="connsiteX2" fmla="*/ 6988125 w 6988125"/>
              <a:gd name="connsiteY2" fmla="*/ 1638175 h 1638175"/>
              <a:gd name="connsiteX3" fmla="*/ 4716194 w 6988125"/>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4917419"/>
              <a:gd name="connsiteY0" fmla="*/ 0 h 1623734"/>
              <a:gd name="connsiteX1" fmla="*/ 0 w 4917419"/>
              <a:gd name="connsiteY1" fmla="*/ 1623734 h 1623734"/>
              <a:gd name="connsiteX2" fmla="*/ 4917419 w 4917419"/>
              <a:gd name="connsiteY2" fmla="*/ 697440 h 1623734"/>
              <a:gd name="connsiteX3" fmla="*/ 249702 w 4917419"/>
              <a:gd name="connsiteY3" fmla="*/ 0 h 1623734"/>
              <a:gd name="connsiteX0" fmla="*/ 0 w 4667717"/>
              <a:gd name="connsiteY0" fmla="*/ 0 h 1170787"/>
              <a:gd name="connsiteX1" fmla="*/ 2399012 w 4667717"/>
              <a:gd name="connsiteY1" fmla="*/ 1170787 h 1170787"/>
              <a:gd name="connsiteX2" fmla="*/ 4667717 w 4667717"/>
              <a:gd name="connsiteY2" fmla="*/ 697440 h 1170787"/>
              <a:gd name="connsiteX3" fmla="*/ 0 w 4667717"/>
              <a:gd name="connsiteY3" fmla="*/ 0 h 1170787"/>
              <a:gd name="connsiteX0" fmla="*/ 0 w 4730949"/>
              <a:gd name="connsiteY0" fmla="*/ 0 h 1275313"/>
              <a:gd name="connsiteX1" fmla="*/ 2462244 w 4730949"/>
              <a:gd name="connsiteY1" fmla="*/ 1275313 h 1275313"/>
              <a:gd name="connsiteX2" fmla="*/ 4730949 w 4730949"/>
              <a:gd name="connsiteY2" fmla="*/ 801966 h 1275313"/>
              <a:gd name="connsiteX3" fmla="*/ 0 w 4730949"/>
              <a:gd name="connsiteY3" fmla="*/ 0 h 1275313"/>
              <a:gd name="connsiteX0" fmla="*/ 0 w 4730949"/>
              <a:gd name="connsiteY0" fmla="*/ 0 h 2571436"/>
              <a:gd name="connsiteX1" fmla="*/ 2581682 w 4730949"/>
              <a:gd name="connsiteY1" fmla="*/ 2571436 h 2571436"/>
              <a:gd name="connsiteX2" fmla="*/ 4730949 w 4730949"/>
              <a:gd name="connsiteY2" fmla="*/ 801966 h 2571436"/>
              <a:gd name="connsiteX3" fmla="*/ 0 w 4730949"/>
              <a:gd name="connsiteY3" fmla="*/ 0 h 2571436"/>
              <a:gd name="connsiteX0" fmla="*/ 0 w 2581682"/>
              <a:gd name="connsiteY0" fmla="*/ 0 h 2571436"/>
              <a:gd name="connsiteX1" fmla="*/ 2581682 w 2581682"/>
              <a:gd name="connsiteY1" fmla="*/ 2571436 h 2571436"/>
              <a:gd name="connsiteX2" fmla="*/ 2545936 w 2581682"/>
              <a:gd name="connsiteY2" fmla="*/ 1073733 h 2571436"/>
              <a:gd name="connsiteX3" fmla="*/ 0 w 2581682"/>
              <a:gd name="connsiteY3" fmla="*/ 0 h 2571436"/>
              <a:gd name="connsiteX0" fmla="*/ 0 w 2581682"/>
              <a:gd name="connsiteY0" fmla="*/ 0 h 2571436"/>
              <a:gd name="connsiteX1" fmla="*/ 2581682 w 2581682"/>
              <a:gd name="connsiteY1" fmla="*/ 2571436 h 2571436"/>
              <a:gd name="connsiteX2" fmla="*/ 2574040 w 2581682"/>
              <a:gd name="connsiteY2" fmla="*/ 1052828 h 2571436"/>
              <a:gd name="connsiteX3" fmla="*/ 0 w 2581682"/>
              <a:gd name="connsiteY3" fmla="*/ 0 h 2571436"/>
            </a:gdLst>
            <a:ahLst/>
            <a:cxnLst>
              <a:cxn ang="0">
                <a:pos x="connsiteX0" y="connsiteY0"/>
              </a:cxn>
              <a:cxn ang="0">
                <a:pos x="connsiteX1" y="connsiteY1"/>
              </a:cxn>
              <a:cxn ang="0">
                <a:pos x="connsiteX2" y="connsiteY2"/>
              </a:cxn>
              <a:cxn ang="0">
                <a:pos x="connsiteX3" y="connsiteY3"/>
              </a:cxn>
            </a:cxnLst>
            <a:rect l="l" t="t" r="r" b="b"/>
            <a:pathLst>
              <a:path w="2581682" h="2571436">
                <a:moveTo>
                  <a:pt x="0" y="0"/>
                </a:moveTo>
                <a:lnTo>
                  <a:pt x="2581682" y="2571436"/>
                </a:lnTo>
                <a:cubicBezTo>
                  <a:pt x="2579135" y="2065233"/>
                  <a:pt x="2576587" y="1559031"/>
                  <a:pt x="2574040" y="1052828"/>
                </a:cubicBezTo>
                <a:lnTo>
                  <a:pt x="0" y="0"/>
                </a:lnTo>
                <a:close/>
              </a:path>
            </a:pathLst>
          </a:custGeom>
          <a:gradFill flip="none" rotWithShape="1">
            <a:gsLst>
              <a:gs pos="77000">
                <a:srgbClr val="86B0D7">
                  <a:lumMod val="57000"/>
                  <a:lumOff val="43000"/>
                </a:srgbClr>
              </a:gs>
              <a:gs pos="0">
                <a:schemeClr val="accent1">
                  <a:lumMod val="20000"/>
                  <a:lumOff val="80000"/>
                  <a:alpha val="78000"/>
                </a:schemeClr>
              </a:gs>
              <a:gs pos="100000">
                <a:schemeClr val="accent1">
                  <a:lumMod val="75000"/>
                </a:schemeClr>
              </a:gs>
            </a:gsLst>
            <a:lin ang="6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a:extLst>
              <a:ext uri="{FF2B5EF4-FFF2-40B4-BE49-F238E27FC236}">
                <a16:creationId xmlns:a16="http://schemas.microsoft.com/office/drawing/2014/main" id="{501429BE-48D3-4E2D-84CF-C33CB794692F}"/>
              </a:ext>
            </a:extLst>
          </p:cNvPr>
          <p:cNvSpPr txBox="1"/>
          <p:nvPr/>
        </p:nvSpPr>
        <p:spPr>
          <a:xfrm>
            <a:off x="9126048" y="3183910"/>
            <a:ext cx="1814625" cy="646331"/>
          </a:xfrm>
          <a:prstGeom prst="rect">
            <a:avLst/>
          </a:prstGeom>
          <a:noFill/>
        </p:spPr>
        <p:txBody>
          <a:bodyPr wrap="square" rtlCol="0">
            <a:spAutoFit/>
          </a:bodyPr>
          <a:lstStyle/>
          <a:p>
            <a:pPr algn="ctr"/>
            <a:r>
              <a:rPr lang="en-US" altLang="zh-CN" dirty="0">
                <a:latin typeface="Times New Roman" panose="02020603050405020304" pitchFamily="18" charset="0"/>
                <a:cs typeface="Times New Roman" panose="02020603050405020304" pitchFamily="18" charset="0"/>
              </a:rPr>
              <a:t>Blast</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Furnace Imaging</a:t>
            </a:r>
            <a:endParaRPr lang="zh-CN" altLang="en-US" dirty="0">
              <a:latin typeface="Times New Roman" panose="02020603050405020304" pitchFamily="18" charset="0"/>
              <a:cs typeface="Times New Roman" panose="02020603050405020304" pitchFamily="18" charset="0"/>
            </a:endParaRPr>
          </a:p>
        </p:txBody>
      </p:sp>
      <p:sp>
        <p:nvSpPr>
          <p:cNvPr id="47" name="文本框 46">
            <a:extLst>
              <a:ext uri="{FF2B5EF4-FFF2-40B4-BE49-F238E27FC236}">
                <a16:creationId xmlns:a16="http://schemas.microsoft.com/office/drawing/2014/main" id="{3BBEB6A3-ED9E-4FFF-BE21-50F57F701211}"/>
              </a:ext>
            </a:extLst>
          </p:cNvPr>
          <p:cNvSpPr txBox="1"/>
          <p:nvPr/>
        </p:nvSpPr>
        <p:spPr>
          <a:xfrm>
            <a:off x="6681436" y="3863199"/>
            <a:ext cx="1353182" cy="646331"/>
          </a:xfrm>
          <a:prstGeom prst="rect">
            <a:avLst/>
          </a:prstGeom>
          <a:noFill/>
        </p:spPr>
        <p:txBody>
          <a:bodyPr wrap="square" rtlCol="0">
            <a:spAutoFit/>
          </a:bodyPr>
          <a:lstStyle/>
          <a:p>
            <a:pPr algn="ctr"/>
            <a:r>
              <a:rPr lang="en-US" altLang="zh-CN" dirty="0">
                <a:latin typeface="Times New Roman" panose="02020603050405020304" pitchFamily="18" charset="0"/>
                <a:cs typeface="Times New Roman" panose="02020603050405020304" pitchFamily="18" charset="0"/>
              </a:rPr>
              <a:t>Reactor</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Imaging</a:t>
            </a:r>
            <a:endParaRPr lang="zh-CN" altLang="en-US" dirty="0">
              <a:latin typeface="Times New Roman" panose="02020603050405020304" pitchFamily="18" charset="0"/>
              <a:cs typeface="Times New Roman" panose="02020603050405020304" pitchFamily="18" charset="0"/>
            </a:endParaRPr>
          </a:p>
        </p:txBody>
      </p:sp>
      <p:sp>
        <p:nvSpPr>
          <p:cNvPr id="49" name="等腰三角形 23">
            <a:extLst>
              <a:ext uri="{FF2B5EF4-FFF2-40B4-BE49-F238E27FC236}">
                <a16:creationId xmlns:a16="http://schemas.microsoft.com/office/drawing/2014/main" id="{98DCAA43-6F0C-4E7E-A5DD-F913A5EBB695}"/>
              </a:ext>
            </a:extLst>
          </p:cNvPr>
          <p:cNvSpPr/>
          <p:nvPr/>
        </p:nvSpPr>
        <p:spPr>
          <a:xfrm>
            <a:off x="6243971" y="2967941"/>
            <a:ext cx="389472" cy="3334650"/>
          </a:xfrm>
          <a:custGeom>
            <a:avLst/>
            <a:gdLst>
              <a:gd name="connsiteX0" fmla="*/ 0 w 1751427"/>
              <a:gd name="connsiteY0" fmla="*/ 1259059 h 1259059"/>
              <a:gd name="connsiteX1" fmla="*/ 875714 w 1751427"/>
              <a:gd name="connsiteY1" fmla="*/ 0 h 1259059"/>
              <a:gd name="connsiteX2" fmla="*/ 1751427 w 1751427"/>
              <a:gd name="connsiteY2" fmla="*/ 1259059 h 1259059"/>
              <a:gd name="connsiteX3" fmla="*/ 0 w 1751427"/>
              <a:gd name="connsiteY3" fmla="*/ 1259059 h 1259059"/>
              <a:gd name="connsiteX0" fmla="*/ 3161714 w 3161714"/>
              <a:gd name="connsiteY0" fmla="*/ 710419 h 1259059"/>
              <a:gd name="connsiteX1" fmla="*/ 0 w 3161714"/>
              <a:gd name="connsiteY1" fmla="*/ 0 h 1259059"/>
              <a:gd name="connsiteX2" fmla="*/ 875713 w 3161714"/>
              <a:gd name="connsiteY2" fmla="*/ 1259059 h 1259059"/>
              <a:gd name="connsiteX3" fmla="*/ 3161714 w 3161714"/>
              <a:gd name="connsiteY3" fmla="*/ 710419 h 1259059"/>
              <a:gd name="connsiteX0" fmla="*/ 4702127 w 4702127"/>
              <a:gd name="connsiteY0" fmla="*/ 0 h 858128"/>
              <a:gd name="connsiteX1" fmla="*/ 0 w 4702127"/>
              <a:gd name="connsiteY1" fmla="*/ 858128 h 858128"/>
              <a:gd name="connsiteX2" fmla="*/ 2416126 w 4702127"/>
              <a:gd name="connsiteY2" fmla="*/ 548640 h 858128"/>
              <a:gd name="connsiteX3" fmla="*/ 4702127 w 4702127"/>
              <a:gd name="connsiteY3" fmla="*/ 0 h 858128"/>
              <a:gd name="connsiteX0" fmla="*/ 4702127 w 4702127"/>
              <a:gd name="connsiteY0" fmla="*/ 0 h 858128"/>
              <a:gd name="connsiteX1" fmla="*/ 0 w 4702127"/>
              <a:gd name="connsiteY1" fmla="*/ 858128 h 858128"/>
              <a:gd name="connsiteX2" fmla="*/ 2964766 w 4702127"/>
              <a:gd name="connsiteY2" fmla="*/ 851095 h 858128"/>
              <a:gd name="connsiteX3" fmla="*/ 4702127 w 4702127"/>
              <a:gd name="connsiteY3" fmla="*/ 0 h 858128"/>
              <a:gd name="connsiteX0" fmla="*/ 4702127 w 4702127"/>
              <a:gd name="connsiteY0" fmla="*/ 0 h 1026941"/>
              <a:gd name="connsiteX1" fmla="*/ 0 w 4702127"/>
              <a:gd name="connsiteY1" fmla="*/ 858128 h 1026941"/>
              <a:gd name="connsiteX2" fmla="*/ 2261381 w 4702127"/>
              <a:gd name="connsiteY2" fmla="*/ 1026941 h 1026941"/>
              <a:gd name="connsiteX3" fmla="*/ 4702127 w 4702127"/>
              <a:gd name="connsiteY3" fmla="*/ 0 h 1026941"/>
              <a:gd name="connsiteX0" fmla="*/ 4716194 w 4716194"/>
              <a:gd name="connsiteY0" fmla="*/ 0 h 1026941"/>
              <a:gd name="connsiteX1" fmla="*/ 0 w 4716194"/>
              <a:gd name="connsiteY1" fmla="*/ 724485 h 1026941"/>
              <a:gd name="connsiteX2" fmla="*/ 2275448 w 4716194"/>
              <a:gd name="connsiteY2" fmla="*/ 1026941 h 1026941"/>
              <a:gd name="connsiteX3" fmla="*/ 4716194 w 4716194"/>
              <a:gd name="connsiteY3" fmla="*/ 0 h 1026941"/>
              <a:gd name="connsiteX0" fmla="*/ 4716194 w 4716194"/>
              <a:gd name="connsiteY0" fmla="*/ 0 h 1048043"/>
              <a:gd name="connsiteX1" fmla="*/ 0 w 4716194"/>
              <a:gd name="connsiteY1" fmla="*/ 724485 h 1048043"/>
              <a:gd name="connsiteX2" fmla="*/ 2282482 w 4716194"/>
              <a:gd name="connsiteY2" fmla="*/ 1048043 h 1048043"/>
              <a:gd name="connsiteX3" fmla="*/ 4716194 w 4716194"/>
              <a:gd name="connsiteY3" fmla="*/ 0 h 1048043"/>
              <a:gd name="connsiteX0" fmla="*/ 4716194 w 4716194"/>
              <a:gd name="connsiteY0" fmla="*/ 0 h 1048043"/>
              <a:gd name="connsiteX1" fmla="*/ 0 w 4716194"/>
              <a:gd name="connsiteY1" fmla="*/ 724485 h 1048043"/>
              <a:gd name="connsiteX2" fmla="*/ 2303583 w 4716194"/>
              <a:gd name="connsiteY2" fmla="*/ 1048043 h 1048043"/>
              <a:gd name="connsiteX3" fmla="*/ 4716194 w 4716194"/>
              <a:gd name="connsiteY3" fmla="*/ 0 h 1048043"/>
              <a:gd name="connsiteX0" fmla="*/ 4716194 w 6988125"/>
              <a:gd name="connsiteY0" fmla="*/ 0 h 1638175"/>
              <a:gd name="connsiteX1" fmla="*/ 0 w 6988125"/>
              <a:gd name="connsiteY1" fmla="*/ 724485 h 1638175"/>
              <a:gd name="connsiteX2" fmla="*/ 6988125 w 6988125"/>
              <a:gd name="connsiteY2" fmla="*/ 1638175 h 1638175"/>
              <a:gd name="connsiteX3" fmla="*/ 4716194 w 6988125"/>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249702 w 2521633"/>
              <a:gd name="connsiteY0" fmla="*/ 0 h 1638175"/>
              <a:gd name="connsiteX1" fmla="*/ 0 w 2521633"/>
              <a:gd name="connsiteY1" fmla="*/ 1623734 h 1638175"/>
              <a:gd name="connsiteX2" fmla="*/ 2521633 w 2521633"/>
              <a:gd name="connsiteY2" fmla="*/ 1638175 h 1638175"/>
              <a:gd name="connsiteX3" fmla="*/ 249702 w 2521633"/>
              <a:gd name="connsiteY3" fmla="*/ 0 h 1638175"/>
              <a:gd name="connsiteX0" fmla="*/ 0 w 2637271"/>
              <a:gd name="connsiteY0" fmla="*/ 0 h 1631207"/>
              <a:gd name="connsiteX1" fmla="*/ 115638 w 2637271"/>
              <a:gd name="connsiteY1" fmla="*/ 1616766 h 1631207"/>
              <a:gd name="connsiteX2" fmla="*/ 2637271 w 2637271"/>
              <a:gd name="connsiteY2" fmla="*/ 1631207 h 1631207"/>
              <a:gd name="connsiteX3" fmla="*/ 0 w 2637271"/>
              <a:gd name="connsiteY3" fmla="*/ 0 h 1631207"/>
              <a:gd name="connsiteX0" fmla="*/ 0 w 2637271"/>
              <a:gd name="connsiteY0" fmla="*/ 0 h 1631207"/>
              <a:gd name="connsiteX1" fmla="*/ 312360 w 2637271"/>
              <a:gd name="connsiteY1" fmla="*/ 1609797 h 1631207"/>
              <a:gd name="connsiteX2" fmla="*/ 2637271 w 2637271"/>
              <a:gd name="connsiteY2" fmla="*/ 1631207 h 1631207"/>
              <a:gd name="connsiteX3" fmla="*/ 0 w 2637271"/>
              <a:gd name="connsiteY3" fmla="*/ 0 h 1631207"/>
              <a:gd name="connsiteX0" fmla="*/ 0 w 2574039"/>
              <a:gd name="connsiteY0" fmla="*/ 0 h 1609797"/>
              <a:gd name="connsiteX1" fmla="*/ 312360 w 2574039"/>
              <a:gd name="connsiteY1" fmla="*/ 1609797 h 1609797"/>
              <a:gd name="connsiteX2" fmla="*/ 2574039 w 2574039"/>
              <a:gd name="connsiteY2" fmla="*/ 1568492 h 1609797"/>
              <a:gd name="connsiteX3" fmla="*/ 0 w 2574039"/>
              <a:gd name="connsiteY3" fmla="*/ 0 h 1609797"/>
              <a:gd name="connsiteX0" fmla="*/ 0 w 2574039"/>
              <a:gd name="connsiteY0" fmla="*/ 0 h 1568492"/>
              <a:gd name="connsiteX1" fmla="*/ 438824 w 2574039"/>
              <a:gd name="connsiteY1" fmla="*/ 1567987 h 1568492"/>
              <a:gd name="connsiteX2" fmla="*/ 2574039 w 2574039"/>
              <a:gd name="connsiteY2" fmla="*/ 1568492 h 1568492"/>
              <a:gd name="connsiteX3" fmla="*/ 0 w 2574039"/>
              <a:gd name="connsiteY3" fmla="*/ 0 h 1568492"/>
              <a:gd name="connsiteX0" fmla="*/ 0 w 2574039"/>
              <a:gd name="connsiteY0" fmla="*/ 0 h 1568492"/>
              <a:gd name="connsiteX1" fmla="*/ 396670 w 2574039"/>
              <a:gd name="connsiteY1" fmla="*/ 1540113 h 1568492"/>
              <a:gd name="connsiteX2" fmla="*/ 2574039 w 2574039"/>
              <a:gd name="connsiteY2" fmla="*/ 1568492 h 1568492"/>
              <a:gd name="connsiteX3" fmla="*/ 0 w 2574039"/>
              <a:gd name="connsiteY3" fmla="*/ 0 h 1568492"/>
              <a:gd name="connsiteX0" fmla="*/ 0 w 2574039"/>
              <a:gd name="connsiteY0" fmla="*/ 0 h 1568492"/>
              <a:gd name="connsiteX1" fmla="*/ 382619 w 2574039"/>
              <a:gd name="connsiteY1" fmla="*/ 1561019 h 1568492"/>
              <a:gd name="connsiteX2" fmla="*/ 2574039 w 2574039"/>
              <a:gd name="connsiteY2" fmla="*/ 1568492 h 1568492"/>
              <a:gd name="connsiteX3" fmla="*/ 0 w 2574039"/>
              <a:gd name="connsiteY3" fmla="*/ 0 h 1568492"/>
              <a:gd name="connsiteX0" fmla="*/ 0 w 2552962"/>
              <a:gd name="connsiteY0" fmla="*/ 0 h 1568492"/>
              <a:gd name="connsiteX1" fmla="*/ 382619 w 2552962"/>
              <a:gd name="connsiteY1" fmla="*/ 1561019 h 1568492"/>
              <a:gd name="connsiteX2" fmla="*/ 2552962 w 2552962"/>
              <a:gd name="connsiteY2" fmla="*/ 1568492 h 1568492"/>
              <a:gd name="connsiteX3" fmla="*/ 0 w 2552962"/>
              <a:gd name="connsiteY3" fmla="*/ 0 h 1568492"/>
              <a:gd name="connsiteX0" fmla="*/ 0 w 2559988"/>
              <a:gd name="connsiteY0" fmla="*/ 0 h 1561019"/>
              <a:gd name="connsiteX1" fmla="*/ 382619 w 2559988"/>
              <a:gd name="connsiteY1" fmla="*/ 1561019 h 1561019"/>
              <a:gd name="connsiteX2" fmla="*/ 2559988 w 2559988"/>
              <a:gd name="connsiteY2" fmla="*/ 1547586 h 1561019"/>
              <a:gd name="connsiteX3" fmla="*/ 0 w 2559988"/>
              <a:gd name="connsiteY3" fmla="*/ 0 h 1561019"/>
              <a:gd name="connsiteX0" fmla="*/ 0 w 2559988"/>
              <a:gd name="connsiteY0" fmla="*/ 0 h 1561019"/>
              <a:gd name="connsiteX1" fmla="*/ 382619 w 2559988"/>
              <a:gd name="connsiteY1" fmla="*/ 1561019 h 1561019"/>
              <a:gd name="connsiteX2" fmla="*/ 2559988 w 2559988"/>
              <a:gd name="connsiteY2" fmla="*/ 1554555 h 1561019"/>
              <a:gd name="connsiteX3" fmla="*/ 0 w 2559988"/>
              <a:gd name="connsiteY3" fmla="*/ 0 h 1561019"/>
              <a:gd name="connsiteX0" fmla="*/ 0 w 424154"/>
              <a:gd name="connsiteY0" fmla="*/ 0 h 3261814"/>
              <a:gd name="connsiteX1" fmla="*/ 382619 w 424154"/>
              <a:gd name="connsiteY1" fmla="*/ 1561019 h 3261814"/>
              <a:gd name="connsiteX2" fmla="*/ 424154 w 424154"/>
              <a:gd name="connsiteY2" fmla="*/ 3261814 h 3261814"/>
              <a:gd name="connsiteX3" fmla="*/ 0 w 424154"/>
              <a:gd name="connsiteY3" fmla="*/ 0 h 3261814"/>
              <a:gd name="connsiteX0" fmla="*/ 0 w 424154"/>
              <a:gd name="connsiteY0" fmla="*/ 0 h 3261814"/>
              <a:gd name="connsiteX1" fmla="*/ 410721 w 424154"/>
              <a:gd name="connsiteY1" fmla="*/ 1512240 h 3261814"/>
              <a:gd name="connsiteX2" fmla="*/ 424154 w 424154"/>
              <a:gd name="connsiteY2" fmla="*/ 3261814 h 3261814"/>
              <a:gd name="connsiteX3" fmla="*/ 0 w 424154"/>
              <a:gd name="connsiteY3" fmla="*/ 0 h 3261814"/>
              <a:gd name="connsiteX0" fmla="*/ 0 w 403076"/>
              <a:gd name="connsiteY0" fmla="*/ 0 h 3275751"/>
              <a:gd name="connsiteX1" fmla="*/ 389643 w 403076"/>
              <a:gd name="connsiteY1" fmla="*/ 1526177 h 3275751"/>
              <a:gd name="connsiteX2" fmla="*/ 403076 w 403076"/>
              <a:gd name="connsiteY2" fmla="*/ 3275751 h 3275751"/>
              <a:gd name="connsiteX3" fmla="*/ 0 w 403076"/>
              <a:gd name="connsiteY3" fmla="*/ 0 h 3275751"/>
              <a:gd name="connsiteX0" fmla="*/ 0 w 403076"/>
              <a:gd name="connsiteY0" fmla="*/ 0 h 3303624"/>
              <a:gd name="connsiteX1" fmla="*/ 389643 w 403076"/>
              <a:gd name="connsiteY1" fmla="*/ 1554050 h 3303624"/>
              <a:gd name="connsiteX2" fmla="*/ 403076 w 403076"/>
              <a:gd name="connsiteY2" fmla="*/ 3303624 h 3303624"/>
              <a:gd name="connsiteX3" fmla="*/ 0 w 403076"/>
              <a:gd name="connsiteY3" fmla="*/ 0 h 3303624"/>
              <a:gd name="connsiteX0" fmla="*/ 0 w 389024"/>
              <a:gd name="connsiteY0" fmla="*/ 0 h 3303624"/>
              <a:gd name="connsiteX1" fmla="*/ 375591 w 389024"/>
              <a:gd name="connsiteY1" fmla="*/ 1554050 h 3303624"/>
              <a:gd name="connsiteX2" fmla="*/ 389024 w 389024"/>
              <a:gd name="connsiteY2" fmla="*/ 3303624 h 3303624"/>
              <a:gd name="connsiteX3" fmla="*/ 0 w 389024"/>
              <a:gd name="connsiteY3" fmla="*/ 0 h 3303624"/>
              <a:gd name="connsiteX0" fmla="*/ 0 w 389024"/>
              <a:gd name="connsiteY0" fmla="*/ 0 h 3303624"/>
              <a:gd name="connsiteX1" fmla="*/ 382617 w 389024"/>
              <a:gd name="connsiteY1" fmla="*/ 1554050 h 3303624"/>
              <a:gd name="connsiteX2" fmla="*/ 389024 w 389024"/>
              <a:gd name="connsiteY2" fmla="*/ 3303624 h 3303624"/>
              <a:gd name="connsiteX3" fmla="*/ 0 w 389024"/>
              <a:gd name="connsiteY3" fmla="*/ 0 h 3303624"/>
            </a:gdLst>
            <a:ahLst/>
            <a:cxnLst>
              <a:cxn ang="0">
                <a:pos x="connsiteX0" y="connsiteY0"/>
              </a:cxn>
              <a:cxn ang="0">
                <a:pos x="connsiteX1" y="connsiteY1"/>
              </a:cxn>
              <a:cxn ang="0">
                <a:pos x="connsiteX2" y="connsiteY2"/>
              </a:cxn>
              <a:cxn ang="0">
                <a:pos x="connsiteX3" y="connsiteY3"/>
              </a:cxn>
            </a:cxnLst>
            <a:rect l="l" t="t" r="r" b="b"/>
            <a:pathLst>
              <a:path w="389024" h="3303624">
                <a:moveTo>
                  <a:pt x="0" y="0"/>
                </a:moveTo>
                <a:lnTo>
                  <a:pt x="382617" y="1554050"/>
                </a:lnTo>
                <a:cubicBezTo>
                  <a:pt x="384753" y="2137241"/>
                  <a:pt x="386888" y="2720433"/>
                  <a:pt x="389024" y="3303624"/>
                </a:cubicBezTo>
                <a:lnTo>
                  <a:pt x="0" y="0"/>
                </a:lnTo>
                <a:close/>
              </a:path>
            </a:pathLst>
          </a:custGeom>
          <a:gradFill flip="none" rotWithShape="1">
            <a:gsLst>
              <a:gs pos="76000">
                <a:srgbClr val="86B0D7"/>
              </a:gs>
              <a:gs pos="0">
                <a:schemeClr val="accent1">
                  <a:lumMod val="20000"/>
                  <a:lumOff val="80000"/>
                  <a:alpha val="78000"/>
                </a:schemeClr>
              </a:gs>
              <a:gs pos="100000">
                <a:schemeClr val="accent1">
                  <a:lumMod val="75000"/>
                </a:schemeClr>
              </a:gs>
            </a:gsLst>
            <a:lin ang="21594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41BF9DAE-CDD1-4216-9897-8233B86F2562}"/>
              </a:ext>
            </a:extLst>
          </p:cNvPr>
          <p:cNvSpPr txBox="1"/>
          <p:nvPr/>
        </p:nvSpPr>
        <p:spPr>
          <a:xfrm>
            <a:off x="0" y="6269220"/>
            <a:ext cx="10212956" cy="584775"/>
          </a:xfrm>
          <a:prstGeom prst="rect">
            <a:avLst/>
          </a:prstGeom>
          <a:noFill/>
        </p:spPr>
        <p:txBody>
          <a:bodyPr wrap="square" rtlCol="0">
            <a:spAutoFit/>
          </a:bodyPr>
          <a:lstStyle/>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[1] Procureur S,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Morishima</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K, Kuno M, et al. Precise characterization of a corridor-shaped structure in Khufu’s Pyramid by observation of cosmic-ray muons[J]. Nature Communications, 2023, 14(1): 1144.</a:t>
            </a:r>
          </a:p>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[2]</a:t>
            </a:r>
            <a:r>
              <a:rPr lang="it-IT" altLang="zh-CN" sz="800" b="0" i="0">
                <a:solidFill>
                  <a:schemeClr val="bg2">
                    <a:lumMod val="75000"/>
                  </a:schemeClr>
                </a:solidFill>
                <a:effectLst/>
                <a:latin typeface="Times New Roman" panose="02020603050405020304" pitchFamily="18" charset="0"/>
                <a:cs typeface="Times New Roman" panose="02020603050405020304" pitchFamily="18" charset="0"/>
              </a:rPr>
              <a:t> Beni T, Borselli D, Bonechi L, et al.</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Transmission-Based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Muography</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for Ore Bodies Prospecting: A Case Study from a Skarn Complex in Italy[J]. Natural Resources Research, 2023: 1-19.</a:t>
            </a:r>
          </a:p>
          <a:p>
            <a:r>
              <a:rPr lang="en-US" altLang="zh-CN" sz="800">
                <a:solidFill>
                  <a:schemeClr val="bg2">
                    <a:lumMod val="75000"/>
                  </a:schemeClr>
                </a:solidFill>
                <a:latin typeface="Times New Roman" panose="02020603050405020304" pitchFamily="18" charset="0"/>
                <a:cs typeface="Times New Roman" panose="02020603050405020304" pitchFamily="18" charset="0"/>
              </a:rPr>
              <a:t>[3] Procureur S, </a:t>
            </a:r>
            <a:r>
              <a:rPr lang="en-US" altLang="zh-CN" sz="800" err="1">
                <a:solidFill>
                  <a:schemeClr val="bg2">
                    <a:lumMod val="75000"/>
                  </a:schemeClr>
                </a:solidFill>
                <a:latin typeface="Times New Roman" panose="02020603050405020304" pitchFamily="18" charset="0"/>
                <a:cs typeface="Times New Roman" panose="02020603050405020304" pitchFamily="18" charset="0"/>
              </a:rPr>
              <a:t>Attié</a:t>
            </a:r>
            <a:r>
              <a:rPr lang="en-US" altLang="zh-CN" sz="800">
                <a:solidFill>
                  <a:schemeClr val="bg2">
                    <a:lumMod val="75000"/>
                  </a:schemeClr>
                </a:solidFill>
                <a:latin typeface="Times New Roman" panose="02020603050405020304" pitchFamily="18" charset="0"/>
                <a:cs typeface="Times New Roman" panose="02020603050405020304" pitchFamily="18" charset="0"/>
              </a:rPr>
              <a:t> D, Gallego L, et al. 3D imaging of a nuclear reactor using </a:t>
            </a:r>
            <a:r>
              <a:rPr lang="en-US" altLang="zh-CN" sz="800" err="1">
                <a:solidFill>
                  <a:schemeClr val="bg2">
                    <a:lumMod val="75000"/>
                  </a:schemeClr>
                </a:solidFill>
                <a:latin typeface="Times New Roman" panose="02020603050405020304" pitchFamily="18" charset="0"/>
                <a:cs typeface="Times New Roman" panose="02020603050405020304" pitchFamily="18" charset="0"/>
              </a:rPr>
              <a:t>muography</a:t>
            </a:r>
            <a:r>
              <a:rPr lang="en-US" altLang="zh-CN" sz="800">
                <a:solidFill>
                  <a:schemeClr val="bg2">
                    <a:lumMod val="75000"/>
                  </a:schemeClr>
                </a:solidFill>
                <a:latin typeface="Times New Roman" panose="02020603050405020304" pitchFamily="18" charset="0"/>
                <a:cs typeface="Times New Roman" panose="02020603050405020304" pitchFamily="18" charset="0"/>
              </a:rPr>
              <a:t> measurements[J]. Science Advances, 2023, 9(5): </a:t>
            </a:r>
            <a:r>
              <a:rPr lang="en-US" altLang="zh-CN" sz="800" err="1">
                <a:solidFill>
                  <a:schemeClr val="bg2">
                    <a:lumMod val="75000"/>
                  </a:schemeClr>
                </a:solidFill>
                <a:latin typeface="Times New Roman" panose="02020603050405020304" pitchFamily="18" charset="0"/>
                <a:cs typeface="Times New Roman" panose="02020603050405020304" pitchFamily="18" charset="0"/>
              </a:rPr>
              <a:t>eabq8431</a:t>
            </a:r>
            <a:r>
              <a:rPr lang="en-US" altLang="zh-CN" sz="800">
                <a:solidFill>
                  <a:schemeClr val="bg2">
                    <a:lumMod val="75000"/>
                  </a:schemeClr>
                </a:solidFill>
                <a:latin typeface="Times New Roman" panose="02020603050405020304" pitchFamily="18" charset="0"/>
                <a:cs typeface="Times New Roman" panose="02020603050405020304" pitchFamily="18" charset="0"/>
              </a:rPr>
              <a:t>.</a:t>
            </a:r>
          </a:p>
          <a:p>
            <a:r>
              <a:rPr lang="en-US" altLang="zh-CN" sz="800">
                <a:solidFill>
                  <a:schemeClr val="bg2">
                    <a:lumMod val="75000"/>
                  </a:schemeClr>
                </a:solidFill>
                <a:latin typeface="Times New Roman" panose="02020603050405020304" pitchFamily="18" charset="0"/>
                <a:cs typeface="Times New Roman" panose="02020603050405020304" pitchFamily="18" charset="0"/>
              </a:rPr>
              <a:t>[4]</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Lorenzon</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A,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Andreetto</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P,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Checchia</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P, et al. Application of Muon Radiography to Blast Furnaces: the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BLEMAB</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project[J]. La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Metallurgia</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a:t>
            </a:r>
            <a:r>
              <a:rPr lang="en-US" altLang="zh-CN" sz="800" b="0" i="0" err="1">
                <a:solidFill>
                  <a:schemeClr val="bg2">
                    <a:lumMod val="75000"/>
                  </a:schemeClr>
                </a:solidFill>
                <a:effectLst/>
                <a:latin typeface="Times New Roman" panose="02020603050405020304" pitchFamily="18" charset="0"/>
                <a:cs typeface="Times New Roman" panose="02020603050405020304" pitchFamily="18" charset="0"/>
              </a:rPr>
              <a:t>Italiana</a:t>
            </a:r>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 2022 (10): 62-68.</a:t>
            </a:r>
            <a:endParaRPr lang="zh-CN" altLang="en-US" sz="80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40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5.1 Summary</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30</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2" name="文本框 1">
            <a:extLst>
              <a:ext uri="{FF2B5EF4-FFF2-40B4-BE49-F238E27FC236}">
                <a16:creationId xmlns:a16="http://schemas.microsoft.com/office/drawing/2014/main" id="{BBA6EE77-12FF-4CCD-981B-12182A1D83DF}"/>
              </a:ext>
            </a:extLst>
          </p:cNvPr>
          <p:cNvSpPr txBox="1"/>
          <p:nvPr/>
        </p:nvSpPr>
        <p:spPr>
          <a:xfrm>
            <a:off x="442687" y="1476952"/>
            <a:ext cx="10385854" cy="873572"/>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Successful implemented domestic’s first application of </a:t>
            </a:r>
            <a:r>
              <a:rPr lang="en-US" altLang="zh-CN" dirty="0" err="1">
                <a:latin typeface="Times New Roman" panose="02020603050405020304" pitchFamily="18" charset="0"/>
                <a:cs typeface="Times New Roman" panose="02020603050405020304" pitchFamily="18" charset="0"/>
              </a:rPr>
              <a:t>Muography</a:t>
            </a:r>
            <a:r>
              <a:rPr lang="en-US" altLang="zh-CN" dirty="0">
                <a:latin typeface="Times New Roman" panose="02020603050405020304" pitchFamily="18" charset="0"/>
                <a:cs typeface="Times New Roman" panose="02020603050405020304" pitchFamily="18" charset="0"/>
              </a:rPr>
              <a:t> in cultural relics conservation</a:t>
            </a:r>
          </a:p>
          <a:p>
            <a:pPr marL="285750" indent="-285750">
              <a:lnSpc>
                <a:spcPct val="150000"/>
              </a:lnSpc>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Successfully implemented Asia's first application of </a:t>
            </a:r>
            <a:r>
              <a:rPr lang="en-US" altLang="zh-CN" dirty="0" err="1">
                <a:latin typeface="Times New Roman" panose="02020603050405020304" pitchFamily="18" charset="0"/>
                <a:cs typeface="Times New Roman" panose="02020603050405020304" pitchFamily="18" charset="0"/>
              </a:rPr>
              <a:t>Muography</a:t>
            </a:r>
            <a:r>
              <a:rPr lang="en-US" altLang="zh-CN" dirty="0">
                <a:latin typeface="Times New Roman" panose="02020603050405020304" pitchFamily="18" charset="0"/>
                <a:cs typeface="Times New Roman" panose="02020603050405020304" pitchFamily="18" charset="0"/>
              </a:rPr>
              <a:t> in mineral exploration</a:t>
            </a:r>
            <a:endParaRPr lang="zh-CN" altLang="en-US"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FD360442-6BEC-43D2-A094-D67EBB0CF96F}"/>
              </a:ext>
            </a:extLst>
          </p:cNvPr>
          <p:cNvSpPr txBox="1"/>
          <p:nvPr/>
        </p:nvSpPr>
        <p:spPr>
          <a:xfrm>
            <a:off x="442687" y="1107620"/>
            <a:ext cx="6104238" cy="369332"/>
          </a:xfrm>
          <a:prstGeom prst="rect">
            <a:avLst/>
          </a:prstGeom>
          <a:noFill/>
        </p:spPr>
        <p:txBody>
          <a:bodyPr wrap="square">
            <a:spAutoFit/>
          </a:bodyPr>
          <a:lstStyle/>
          <a:p>
            <a:r>
              <a:rPr lang="en-US" altLang="zh-CN" b="1" dirty="0">
                <a:latin typeface="Times New Roman" panose="02020603050405020304" pitchFamily="18" charset="0"/>
                <a:cs typeface="Times New Roman" panose="02020603050405020304" pitchFamily="18" charset="0"/>
              </a:rPr>
              <a:t>A</a:t>
            </a:r>
            <a:r>
              <a:rPr lang="zh-CN" altLang="en-US" b="1" dirty="0">
                <a:latin typeface="Times New Roman" panose="02020603050405020304" pitchFamily="18" charset="0"/>
                <a:cs typeface="Times New Roman" panose="02020603050405020304" pitchFamily="18" charset="0"/>
              </a:rPr>
              <a:t>chievement</a:t>
            </a:r>
          </a:p>
        </p:txBody>
      </p:sp>
      <p:sp>
        <p:nvSpPr>
          <p:cNvPr id="15" name="文本框 14">
            <a:extLst>
              <a:ext uri="{FF2B5EF4-FFF2-40B4-BE49-F238E27FC236}">
                <a16:creationId xmlns:a16="http://schemas.microsoft.com/office/drawing/2014/main" id="{BA28F738-21E2-4E30-B8B4-00F1CA5448EE}"/>
              </a:ext>
            </a:extLst>
          </p:cNvPr>
          <p:cNvSpPr txBox="1"/>
          <p:nvPr/>
        </p:nvSpPr>
        <p:spPr>
          <a:xfrm>
            <a:off x="442687" y="2939705"/>
            <a:ext cx="6104238" cy="369332"/>
          </a:xfrm>
          <a:prstGeom prst="rect">
            <a:avLst/>
          </a:prstGeom>
          <a:noFill/>
        </p:spPr>
        <p:txBody>
          <a:bodyPr wrap="square">
            <a:spAutoFit/>
          </a:bodyPr>
          <a:lstStyle/>
          <a:p>
            <a:r>
              <a:rPr lang="en-US" altLang="zh-CN" b="1" dirty="0">
                <a:latin typeface="Times New Roman" panose="02020603050405020304" pitchFamily="18" charset="0"/>
                <a:cs typeface="Times New Roman" panose="02020603050405020304" pitchFamily="18" charset="0"/>
              </a:rPr>
              <a:t>I</a:t>
            </a:r>
            <a:r>
              <a:rPr lang="zh-CN" altLang="en-US" b="1" dirty="0">
                <a:latin typeface="Times New Roman" panose="02020603050405020304" pitchFamily="18" charset="0"/>
                <a:cs typeface="Times New Roman" panose="02020603050405020304" pitchFamily="18" charset="0"/>
              </a:rPr>
              <a:t>mportance</a:t>
            </a:r>
          </a:p>
        </p:txBody>
      </p:sp>
      <p:sp>
        <p:nvSpPr>
          <p:cNvPr id="6" name="文本框 5">
            <a:extLst>
              <a:ext uri="{FF2B5EF4-FFF2-40B4-BE49-F238E27FC236}">
                <a16:creationId xmlns:a16="http://schemas.microsoft.com/office/drawing/2014/main" id="{99E4AF85-A007-4C97-8D64-F6656BAA59CC}"/>
              </a:ext>
            </a:extLst>
          </p:cNvPr>
          <p:cNvSpPr txBox="1"/>
          <p:nvPr/>
        </p:nvSpPr>
        <p:spPr>
          <a:xfrm>
            <a:off x="442687" y="3378185"/>
            <a:ext cx="10877986" cy="2308324"/>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The successful implementation of the experiment demonstrates that </a:t>
            </a:r>
            <a:r>
              <a:rPr lang="en-US" altLang="zh-CN" dirty="0" err="1">
                <a:latin typeface="Times New Roman" panose="02020603050405020304" pitchFamily="18" charset="0"/>
                <a:cs typeface="Times New Roman" panose="02020603050405020304" pitchFamily="18" charset="0"/>
              </a:rPr>
              <a:t>Muography</a:t>
            </a:r>
            <a:r>
              <a:rPr lang="en-US" altLang="zh-CN" dirty="0">
                <a:latin typeface="Times New Roman" panose="02020603050405020304" pitchFamily="18" charset="0"/>
                <a:cs typeface="Times New Roman" panose="02020603050405020304" pitchFamily="18" charset="0"/>
              </a:rPr>
              <a:t> has great advantages in the field of cultural relics conservation and mineral deposit exploration.</a:t>
            </a:r>
          </a:p>
          <a:p>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p"/>
            </a:pPr>
            <a:r>
              <a:rPr lang="en-US" altLang="zh-CN" dirty="0">
                <a:latin typeface="Times New Roman" panose="02020603050405020304" pitchFamily="18" charset="0"/>
                <a:cs typeface="Times New Roman" panose="02020603050405020304" pitchFamily="18" charset="0"/>
              </a:rPr>
              <a:t>A complete data analysis process</a:t>
            </a:r>
          </a:p>
          <a:p>
            <a:pPr marL="285750" indent="-285750">
              <a:buFont typeface="Wingdings" panose="05000000000000000000" pitchFamily="2" charset="2"/>
              <a:buChar char="p"/>
            </a:pPr>
            <a:r>
              <a:rPr lang="en-US" altLang="zh-CN" dirty="0">
                <a:latin typeface="Times New Roman" panose="02020603050405020304" pitchFamily="18" charset="0"/>
                <a:cs typeface="Times New Roman" panose="02020603050405020304" pitchFamily="18" charset="0"/>
              </a:rPr>
              <a:t>Application to low-density-contrast ore body exploration</a:t>
            </a:r>
          </a:p>
          <a:p>
            <a:pPr marL="285750" indent="-285750">
              <a:buFont typeface="Wingdings" panose="05000000000000000000" pitchFamily="2" charset="2"/>
              <a:buChar char="p"/>
            </a:pPr>
            <a:r>
              <a:rPr lang="en-US" altLang="zh-CN" dirty="0">
                <a:latin typeface="Times New Roman" panose="02020603050405020304" pitchFamily="18" charset="0"/>
                <a:cs typeface="Times New Roman" panose="02020603050405020304" pitchFamily="18" charset="0"/>
              </a:rPr>
              <a:t>Analysis of altitudinal impacts on </a:t>
            </a:r>
            <a:r>
              <a:rPr lang="en-US" altLang="zh-CN" dirty="0" err="1">
                <a:latin typeface="Times New Roman" panose="02020603050405020304" pitchFamily="18" charset="0"/>
                <a:cs typeface="Times New Roman" panose="02020603050405020304" pitchFamily="18" charset="0"/>
              </a:rPr>
              <a:t>muography</a:t>
            </a:r>
            <a:r>
              <a:rPr lang="en-US" altLang="zh-CN" dirty="0">
                <a:latin typeface="Times New Roman" panose="02020603050405020304" pitchFamily="18" charset="0"/>
                <a:cs typeface="Times New Roman" panose="02020603050405020304" pitchFamily="18" charset="0"/>
              </a:rPr>
              <a:t>, and giving a simplified method to eliminate impact</a:t>
            </a:r>
          </a:p>
          <a:p>
            <a:pPr marL="285750" indent="-285750">
              <a:buFont typeface="Wingdings" panose="05000000000000000000" pitchFamily="2" charset="2"/>
              <a:buChar char="p"/>
            </a:pPr>
            <a:r>
              <a:rPr lang="en-US" altLang="zh-CN" sz="1800" dirty="0">
                <a:solidFill>
                  <a:prstClr val="black"/>
                </a:solidFill>
                <a:latin typeface="Times New Roman" panose="02020603050405020304" pitchFamily="18" charset="0"/>
                <a:ea typeface="Tahoma" panose="020B0604030504040204" pitchFamily="34" charset="0"/>
                <a:cs typeface="Times New Roman" panose="02020603050405020304" pitchFamily="18" charset="0"/>
              </a:rPr>
              <a:t>Development of precise and efficient reconstruction algorithms: </a:t>
            </a:r>
            <a:r>
              <a:rPr lang="en-US" altLang="zh-CN" sz="1800" b="1" dirty="0">
                <a:latin typeface="Times New Roman" panose="02020603050405020304" pitchFamily="18" charset="0"/>
                <a:ea typeface="Tahoma" panose="020B0604030504040204" pitchFamily="34" charset="0"/>
                <a:cs typeface="Times New Roman" panose="02020603050405020304" pitchFamily="18" charset="0"/>
              </a:rPr>
              <a:t>“seed” algorithm</a:t>
            </a:r>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p"/>
            </a:pP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18655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5.2 Prospect</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31</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19" name="图片 18">
            <a:extLst>
              <a:ext uri="{FF2B5EF4-FFF2-40B4-BE49-F238E27FC236}">
                <a16:creationId xmlns:a16="http://schemas.microsoft.com/office/drawing/2014/main" id="{5A96793A-5A78-4D41-AC19-24173B66698C}"/>
              </a:ext>
            </a:extLst>
          </p:cNvPr>
          <p:cNvPicPr/>
          <p:nvPr/>
        </p:nvPicPr>
        <p:blipFill>
          <a:blip r:embed="rId4"/>
          <a:stretch>
            <a:fillRect/>
          </a:stretch>
        </p:blipFill>
        <p:spPr>
          <a:xfrm>
            <a:off x="221343" y="1314847"/>
            <a:ext cx="7263973" cy="4759119"/>
          </a:xfrm>
          <a:prstGeom prst="rect">
            <a:avLst/>
          </a:prstGeom>
        </p:spPr>
      </p:pic>
      <p:sp>
        <p:nvSpPr>
          <p:cNvPr id="13" name="文本框 12">
            <a:extLst>
              <a:ext uri="{FF2B5EF4-FFF2-40B4-BE49-F238E27FC236}">
                <a16:creationId xmlns:a16="http://schemas.microsoft.com/office/drawing/2014/main" id="{58998CC2-9942-41C6-B016-94AA84E739F0}"/>
              </a:ext>
            </a:extLst>
          </p:cNvPr>
          <p:cNvSpPr txBox="1"/>
          <p:nvPr/>
        </p:nvSpPr>
        <p:spPr>
          <a:xfrm>
            <a:off x="1894584" y="6123543"/>
            <a:ext cx="3703649" cy="369332"/>
          </a:xfrm>
          <a:prstGeom prst="rect">
            <a:avLst/>
          </a:prstGeom>
          <a:noFill/>
        </p:spPr>
        <p:txBody>
          <a:bodyPr wrap="square">
            <a:spAutoFit/>
          </a:bodyPr>
          <a:lstStyle/>
          <a:p>
            <a:pPr algn="ctr"/>
            <a:r>
              <a:rPr lang="zh-CN" altLang="en-US" dirty="0">
                <a:latin typeface="Times New Roman" panose="02020603050405020304" pitchFamily="18" charset="0"/>
                <a:cs typeface="Times New Roman" panose="02020603050405020304" pitchFamily="18" charset="0"/>
              </a:rPr>
              <a:t>Application scenarios of </a:t>
            </a:r>
            <a:r>
              <a:rPr lang="en-US" altLang="zh-CN" dirty="0" err="1">
                <a:latin typeface="Times New Roman" panose="02020603050405020304" pitchFamily="18" charset="0"/>
                <a:cs typeface="Times New Roman" panose="02020603050405020304" pitchFamily="18" charset="0"/>
              </a:rPr>
              <a:t>Muography</a:t>
            </a:r>
            <a:endParaRPr lang="zh-CN" altLang="en-US" dirty="0">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269B0813-B69F-49B6-8B50-7C8AA47C56EB}"/>
              </a:ext>
            </a:extLst>
          </p:cNvPr>
          <p:cNvSpPr txBox="1"/>
          <p:nvPr/>
        </p:nvSpPr>
        <p:spPr>
          <a:xfrm>
            <a:off x="7769332" y="1303429"/>
            <a:ext cx="4096292" cy="4770537"/>
          </a:xfrm>
          <a:prstGeom prst="rect">
            <a:avLst/>
          </a:prstGeom>
          <a:noFill/>
        </p:spPr>
        <p:txBody>
          <a:bodyPr wrap="square" rtlCol="0">
            <a:spAutoFit/>
          </a:bodyPr>
          <a:lstStyle/>
          <a:p>
            <a:pPr marL="342900" indent="-342900" algn="just">
              <a:buFont typeface="+mj-lt"/>
              <a:buAutoNum type="arabicPeriod"/>
            </a:pPr>
            <a:r>
              <a:rPr lang="en-US" altLang="zh-CN" sz="1600" b="1" dirty="0">
                <a:latin typeface="Times New Roman" panose="02020603050405020304" pitchFamily="18" charset="0"/>
                <a:cs typeface="Times New Roman" panose="02020603050405020304" pitchFamily="18" charset="0"/>
              </a:rPr>
              <a:t>Detector</a:t>
            </a:r>
          </a:p>
          <a:p>
            <a:pPr marL="285750" indent="-285750" algn="just">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Miniaturization: for scenes where space is at a premium</a:t>
            </a:r>
          </a:p>
          <a:p>
            <a:pPr marL="285750" indent="-285750" algn="just">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Large size: improved imaging efficiency</a:t>
            </a:r>
          </a:p>
          <a:p>
            <a:pPr marL="285750" indent="-285750" algn="just">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Low cost, high reliability</a:t>
            </a:r>
          </a:p>
          <a:p>
            <a:pPr algn="just"/>
            <a:endParaRPr lang="en-US" altLang="zh-CN" sz="1600" dirty="0">
              <a:latin typeface="Times New Roman" panose="02020603050405020304" pitchFamily="18" charset="0"/>
              <a:cs typeface="Times New Roman" panose="02020603050405020304" pitchFamily="18" charset="0"/>
            </a:endParaRPr>
          </a:p>
          <a:p>
            <a:pPr algn="just"/>
            <a:r>
              <a:rPr lang="en-US" altLang="zh-CN" sz="1600" b="1" dirty="0">
                <a:latin typeface="Times New Roman" panose="02020603050405020304" pitchFamily="18" charset="0"/>
                <a:cs typeface="Times New Roman" panose="02020603050405020304" pitchFamily="18" charset="0"/>
              </a:rPr>
              <a:t>2.</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Software platforms and algorithms</a:t>
            </a:r>
          </a:p>
          <a:p>
            <a:pPr algn="just"/>
            <a:r>
              <a:rPr lang="en-US" altLang="zh-CN" sz="1600" dirty="0">
                <a:latin typeface="Times New Roman" panose="02020603050405020304" pitchFamily="18" charset="0"/>
                <a:cs typeface="Times New Roman" panose="02020603050405020304" pitchFamily="18" charset="0"/>
              </a:rPr>
              <a:t>Lowering the threshold of use for non-professionals by integrating simulation, data analysis, forward and backward modelling into a single platform; optimizing algorithms to obtain reliable imaging in valid event situations.</a:t>
            </a:r>
          </a:p>
          <a:p>
            <a:pPr algn="just"/>
            <a:endParaRPr lang="en-US" altLang="zh-CN" sz="1600" dirty="0">
              <a:latin typeface="Times New Roman" panose="02020603050405020304" pitchFamily="18" charset="0"/>
              <a:cs typeface="Times New Roman" panose="02020603050405020304" pitchFamily="18" charset="0"/>
            </a:endParaRPr>
          </a:p>
          <a:p>
            <a:pPr algn="just"/>
            <a:r>
              <a:rPr lang="en-US" altLang="zh-CN" sz="1600" b="1" dirty="0">
                <a:latin typeface="Times New Roman" panose="02020603050405020304" pitchFamily="18" charset="0"/>
                <a:cs typeface="Times New Roman" panose="02020603050405020304" pitchFamily="18" charset="0"/>
              </a:rPr>
              <a:t>3.</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On-site implementation</a:t>
            </a:r>
          </a:p>
          <a:p>
            <a:pPr algn="just"/>
            <a:r>
              <a:rPr lang="en-US" altLang="zh-CN" sz="1600" dirty="0">
                <a:latin typeface="Times New Roman" panose="02020603050405020304" pitchFamily="18" charset="0"/>
                <a:cs typeface="Times New Roman" panose="02020603050405020304" pitchFamily="18" charset="0"/>
              </a:rPr>
              <a:t>There is a lack of processes to produce and optimize the implementation of scenarios in the field and to assess the feasibility of the scenarios. There are many more existing scenarios to be developed.</a:t>
            </a:r>
          </a:p>
        </p:txBody>
      </p:sp>
    </p:spTree>
    <p:extLst>
      <p:ext uri="{BB962C8B-B14F-4D97-AF65-F5344CB8AC3E}">
        <p14:creationId xmlns:p14="http://schemas.microsoft.com/office/powerpoint/2010/main" val="31621163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3">
            <a:extLst>
              <a:ext uri="{FF2B5EF4-FFF2-40B4-BE49-F238E27FC236}">
                <a16:creationId xmlns:a16="http://schemas.microsoft.com/office/drawing/2014/main" id="{A9F7B9F9-75D6-4D70-9D5E-FFA3140504C1}"/>
              </a:ext>
            </a:extLst>
          </p:cNvPr>
          <p:cNvSpPr/>
          <p:nvPr/>
        </p:nvSpPr>
        <p:spPr>
          <a:xfrm>
            <a:off x="0" y="5126849"/>
            <a:ext cx="12192000" cy="1594335"/>
          </a:xfrm>
          <a:custGeom>
            <a:avLst/>
            <a:gdLst>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0" h="1275046">
                <a:moveTo>
                  <a:pt x="0" y="0"/>
                </a:moveTo>
                <a:cubicBezTo>
                  <a:pt x="3365500" y="495300"/>
                  <a:pt x="6540500" y="685800"/>
                  <a:pt x="9906000" y="0"/>
                </a:cubicBezTo>
                <a:lnTo>
                  <a:pt x="9906000" y="1275046"/>
                </a:lnTo>
                <a:lnTo>
                  <a:pt x="0" y="1275046"/>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Verdana"/>
              <a:ea typeface="微软雅黑"/>
              <a:cs typeface="+mn-cs"/>
            </a:endParaRPr>
          </a:p>
        </p:txBody>
      </p:sp>
      <p:pic>
        <p:nvPicPr>
          <p:cNvPr id="5122" name="Picture 170"/>
          <p:cNvPicPr>
            <a:picLocks noChangeAspect="1" noChangeArrowheads="1"/>
          </p:cNvPicPr>
          <p:nvPr/>
        </p:nvPicPr>
        <p:blipFill>
          <a:blip r:embed="rId3" cstate="print"/>
          <a:srcRect/>
          <a:stretch>
            <a:fillRect/>
          </a:stretch>
        </p:blipFill>
        <p:spPr bwMode="auto">
          <a:xfrm>
            <a:off x="8709025" y="189351"/>
            <a:ext cx="2114550" cy="561975"/>
          </a:xfrm>
          <a:prstGeom prst="rect">
            <a:avLst/>
          </a:prstGeom>
          <a:noFill/>
          <a:ln w="9525">
            <a:noFill/>
            <a:miter lim="800000"/>
            <a:headEnd/>
            <a:tailEnd/>
          </a:ln>
        </p:spPr>
      </p:pic>
      <p:pic>
        <p:nvPicPr>
          <p:cNvPr id="5123" name="Picture 170"/>
          <p:cNvPicPr>
            <a:picLocks noChangeAspect="1" noChangeArrowheads="1"/>
          </p:cNvPicPr>
          <p:nvPr/>
        </p:nvPicPr>
        <p:blipFill>
          <a:blip r:embed="rId3" cstate="print"/>
          <a:srcRect/>
          <a:stretch>
            <a:fillRect/>
          </a:stretch>
        </p:blipFill>
        <p:spPr bwMode="auto">
          <a:xfrm>
            <a:off x="1143000" y="307977"/>
            <a:ext cx="9906000" cy="589540"/>
          </a:xfrm>
          <a:prstGeom prst="rect">
            <a:avLst/>
          </a:prstGeom>
          <a:noFill/>
          <a:ln w="9525">
            <a:noFill/>
            <a:miter lim="800000"/>
            <a:headEnd/>
            <a:tailEnd/>
          </a:ln>
        </p:spPr>
      </p:pic>
      <p:sp>
        <p:nvSpPr>
          <p:cNvPr id="4" name="矩形 3">
            <a:extLst>
              <a:ext uri="{FF2B5EF4-FFF2-40B4-BE49-F238E27FC236}">
                <a16:creationId xmlns:a16="http://schemas.microsoft.com/office/drawing/2014/main" id="{0A659BA7-713D-486D-9339-766F8F1F6B47}"/>
              </a:ext>
            </a:extLst>
          </p:cNvPr>
          <p:cNvSpPr/>
          <p:nvPr/>
        </p:nvSpPr>
        <p:spPr>
          <a:xfrm>
            <a:off x="0" y="5204460"/>
            <a:ext cx="12192000" cy="1688316"/>
          </a:xfrm>
          <a:custGeom>
            <a:avLst/>
            <a:gdLst>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 name="connsiteX0" fmla="*/ 0 w 9906000"/>
              <a:gd name="connsiteY0" fmla="*/ 0 h 1275046"/>
              <a:gd name="connsiteX1" fmla="*/ 9906000 w 9906000"/>
              <a:gd name="connsiteY1" fmla="*/ 0 h 1275046"/>
              <a:gd name="connsiteX2" fmla="*/ 9906000 w 9906000"/>
              <a:gd name="connsiteY2" fmla="*/ 1275046 h 1275046"/>
              <a:gd name="connsiteX3" fmla="*/ 0 w 9906000"/>
              <a:gd name="connsiteY3" fmla="*/ 1275046 h 1275046"/>
              <a:gd name="connsiteX4" fmla="*/ 0 w 9906000"/>
              <a:gd name="connsiteY4" fmla="*/ 0 h 127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6000" h="1275046">
                <a:moveTo>
                  <a:pt x="0" y="0"/>
                </a:moveTo>
                <a:cubicBezTo>
                  <a:pt x="3365500" y="495300"/>
                  <a:pt x="6540500" y="685800"/>
                  <a:pt x="9906000" y="0"/>
                </a:cubicBezTo>
                <a:lnTo>
                  <a:pt x="9906000" y="1275046"/>
                </a:lnTo>
                <a:lnTo>
                  <a:pt x="0" y="1275046"/>
                </a:lnTo>
                <a:lnTo>
                  <a:pt x="0" y="0"/>
                </a:lnTo>
                <a:close/>
              </a:path>
            </a:pathLst>
          </a:cu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Verdana"/>
              <a:ea typeface="微软雅黑"/>
              <a:cs typeface="+mn-cs"/>
            </a:endParaRPr>
          </a:p>
        </p:txBody>
      </p:sp>
      <p:sp>
        <p:nvSpPr>
          <p:cNvPr id="3" name="矩形 2">
            <a:extLst>
              <a:ext uri="{FF2B5EF4-FFF2-40B4-BE49-F238E27FC236}">
                <a16:creationId xmlns:a16="http://schemas.microsoft.com/office/drawing/2014/main" id="{EDD55C9F-3756-4424-BDC8-D8CDFED307D8}"/>
              </a:ext>
            </a:extLst>
          </p:cNvPr>
          <p:cNvSpPr/>
          <p:nvPr/>
        </p:nvSpPr>
        <p:spPr>
          <a:xfrm>
            <a:off x="4422304" y="2294513"/>
            <a:ext cx="3347391"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Verdana"/>
                <a:ea typeface="微软雅黑"/>
                <a:cs typeface="+mn-cs"/>
              </a:rPr>
              <a:t>THANKS!</a:t>
            </a:r>
            <a:endParaRPr kumimoji="0" lang="zh-CN" altLang="en-US" sz="5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Verdana"/>
              <a:ea typeface="微软雅黑"/>
              <a:cs typeface="+mn-cs"/>
            </a:endParaRPr>
          </a:p>
        </p:txBody>
      </p:sp>
      <p:pic>
        <p:nvPicPr>
          <p:cNvPr id="7" name="图形 6">
            <a:extLst>
              <a:ext uri="{FF2B5EF4-FFF2-40B4-BE49-F238E27FC236}">
                <a16:creationId xmlns:a16="http://schemas.microsoft.com/office/drawing/2014/main" id="{26B19062-B47C-4506-AD4D-1A0AEDC6EA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2784" y="247578"/>
            <a:ext cx="2352995" cy="710338"/>
          </a:xfrm>
          <a:prstGeom prst="rect">
            <a:avLst/>
          </a:prstGeom>
        </p:spPr>
      </p:pic>
    </p:spTree>
    <p:extLst>
      <p:ext uri="{BB962C8B-B14F-4D97-AF65-F5344CB8AC3E}">
        <p14:creationId xmlns:p14="http://schemas.microsoft.com/office/powerpoint/2010/main" val="851454575"/>
      </p:ext>
    </p:extLst>
  </p:cSld>
  <p:clrMapOvr>
    <a:masterClrMapping/>
  </p:clrMapOvr>
  <p:transition advTm="76859"/>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图片 70">
            <a:extLst>
              <a:ext uri="{FF2B5EF4-FFF2-40B4-BE49-F238E27FC236}">
                <a16:creationId xmlns:a16="http://schemas.microsoft.com/office/drawing/2014/main" id="{61DCD686-2425-432C-98DB-8191437EB4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39332"/>
            <a:ext cx="5893086" cy="5909257"/>
          </a:xfrm>
          <a:prstGeom prst="rect">
            <a:avLst/>
          </a:prstGeom>
          <a:noFill/>
          <a:effectLst/>
        </p:spPr>
      </p:pic>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1.2</a:t>
            </a:r>
            <a:r>
              <a:rPr lang="zh-CN" altLang="en-US" sz="2600"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Cosmic ray muon </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4</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4"/>
          <a:srcRect l="56030" t="100000" r="43640" b="-3279"/>
          <a:stretch>
            <a:fillRect/>
          </a:stretch>
        </p:blipFill>
        <p:spPr>
          <a:xfrm>
            <a:off x="8901762" y="6414976"/>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4"/>
          <a:srcRect l="56360" t="-5383" r="32443" b="100000"/>
          <a:stretch>
            <a:fillRect/>
          </a:stretch>
        </p:blipFill>
        <p:spPr>
          <a:xfrm>
            <a:off x="8916309" y="3911718"/>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sp>
        <p:nvSpPr>
          <p:cNvPr id="2" name="文本框 1">
            <a:extLst>
              <a:ext uri="{FF2B5EF4-FFF2-40B4-BE49-F238E27FC236}">
                <a16:creationId xmlns:a16="http://schemas.microsoft.com/office/drawing/2014/main" id="{41BF9DAE-CDD1-4216-9897-8233B86F2562}"/>
              </a:ext>
            </a:extLst>
          </p:cNvPr>
          <p:cNvSpPr txBox="1"/>
          <p:nvPr/>
        </p:nvSpPr>
        <p:spPr>
          <a:xfrm>
            <a:off x="-5285" y="6500724"/>
            <a:ext cx="4924168" cy="338554"/>
          </a:xfrm>
          <a:prstGeom prst="rect">
            <a:avLst/>
          </a:prstGeom>
          <a:noFill/>
        </p:spPr>
        <p:txBody>
          <a:bodyPr wrap="square" rtlCol="0">
            <a:spAutoFit/>
          </a:bodyPr>
          <a:lstStyle/>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[1] https://nl.wikipedia.org/wiki/Muon.</a:t>
            </a:r>
          </a:p>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[2]</a:t>
            </a:r>
            <a:r>
              <a:rPr lang="en-US" altLang="zh-CN" sz="800">
                <a:solidFill>
                  <a:schemeClr val="bg2">
                    <a:lumMod val="75000"/>
                  </a:schemeClr>
                </a:solidFill>
                <a:latin typeface="Times New Roman" panose="02020603050405020304" pitchFamily="18" charset="0"/>
                <a:cs typeface="Times New Roman" panose="02020603050405020304" pitchFamily="18" charset="0"/>
              </a:rPr>
              <a:t> Griffiths D. Introduction to elementary particles [M]. John Wiley &amp; Sons, 2020.</a:t>
            </a:r>
            <a:endParaRPr lang="zh-CN" altLang="en-US" sz="800">
              <a:solidFill>
                <a:schemeClr val="bg2">
                  <a:lumMod val="75000"/>
                </a:schemeClr>
              </a:solidFill>
              <a:latin typeface="Times New Roman" panose="02020603050405020304" pitchFamily="18" charset="0"/>
              <a:cs typeface="Times New Roman" panose="02020603050405020304" pitchFamily="18" charset="0"/>
            </a:endParaRPr>
          </a:p>
        </p:txBody>
      </p:sp>
      <p:sp>
        <p:nvSpPr>
          <p:cNvPr id="32" name="矩形 31">
            <a:extLst>
              <a:ext uri="{FF2B5EF4-FFF2-40B4-BE49-F238E27FC236}">
                <a16:creationId xmlns:a16="http://schemas.microsoft.com/office/drawing/2014/main" id="{9C492939-CC8E-4DB1-A4AB-6D79F963B175}"/>
              </a:ext>
            </a:extLst>
          </p:cNvPr>
          <p:cNvSpPr/>
          <p:nvPr/>
        </p:nvSpPr>
        <p:spPr>
          <a:xfrm>
            <a:off x="5285" y="950900"/>
            <a:ext cx="5893086" cy="5879067"/>
          </a:xfrm>
          <a:prstGeom prst="rect">
            <a:avLst/>
          </a:prstGeom>
          <a:gradFill flip="none" rotWithShape="1">
            <a:gsLst>
              <a:gs pos="0">
                <a:schemeClr val="accent3">
                  <a:lumMod val="5000"/>
                  <a:lumOff val="95000"/>
                  <a:alpha val="0"/>
                </a:schemeClr>
              </a:gs>
              <a:gs pos="89000">
                <a:schemeClr val="accent3">
                  <a:lumMod val="45000"/>
                  <a:lumOff val="55000"/>
                </a:schemeClr>
              </a:gs>
              <a:gs pos="100000">
                <a:schemeClr val="accent3">
                  <a:lumMod val="45000"/>
                  <a:lumOff val="5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a:extLst>
              <a:ext uri="{FF2B5EF4-FFF2-40B4-BE49-F238E27FC236}">
                <a16:creationId xmlns:a16="http://schemas.microsoft.com/office/drawing/2014/main" id="{CF7A99E5-D179-44FB-9537-BF716CE610F3}"/>
              </a:ext>
            </a:extLst>
          </p:cNvPr>
          <p:cNvGrpSpPr/>
          <p:nvPr/>
        </p:nvGrpSpPr>
        <p:grpSpPr>
          <a:xfrm>
            <a:off x="-323" y="1333453"/>
            <a:ext cx="3434330" cy="3102139"/>
            <a:chOff x="54389" y="601418"/>
            <a:chExt cx="3434330" cy="3102139"/>
          </a:xfrm>
        </p:grpSpPr>
        <mc:AlternateContent xmlns:mc="http://schemas.openxmlformats.org/markup-compatibility/2006" xmlns:a14="http://schemas.microsoft.com/office/drawing/2010/main">
          <mc:Choice Requires="a14">
            <p:sp>
              <p:nvSpPr>
                <p:cNvPr id="35" name="文本框 34">
                  <a:extLst>
                    <a:ext uri="{FF2B5EF4-FFF2-40B4-BE49-F238E27FC236}">
                      <a16:creationId xmlns:a16="http://schemas.microsoft.com/office/drawing/2014/main" id="{5DA99A7B-603A-43A3-B65A-568A3173DE56}"/>
                    </a:ext>
                  </a:extLst>
                </p:cNvPr>
                <p:cNvSpPr txBox="1"/>
                <p:nvPr/>
              </p:nvSpPr>
              <p:spPr>
                <a:xfrm>
                  <a:off x="2845339" y="2207625"/>
                  <a:ext cx="6433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𝜇</m:t>
                            </m:r>
                          </m:e>
                          <m:sup>
                            <m:r>
                              <a:rPr lang="en-US" altLang="zh-CN" b="0" i="1" smtClean="0">
                                <a:latin typeface="Cambria Math" panose="02040503050406030204" pitchFamily="18" charset="0"/>
                              </a:rPr>
                              <m:t>+</m:t>
                            </m:r>
                          </m:sup>
                        </m:sSup>
                      </m:oMath>
                    </m:oMathPara>
                  </a14:m>
                  <a:endParaRPr lang="zh-CN" altLang="en-US"/>
                </a:p>
              </p:txBody>
            </p:sp>
          </mc:Choice>
          <mc:Fallback xmlns="">
            <p:sp>
              <p:nvSpPr>
                <p:cNvPr id="53" name="文本框 52">
                  <a:extLst>
                    <a:ext uri="{FF2B5EF4-FFF2-40B4-BE49-F238E27FC236}">
                      <a16:creationId xmlns:a16="http://schemas.microsoft.com/office/drawing/2014/main" id="{98385994-6805-40C5-B6A4-0A6F9ADEB3F1}"/>
                    </a:ext>
                  </a:extLst>
                </p:cNvPr>
                <p:cNvSpPr txBox="1">
                  <a:spLocks noRot="1" noChangeAspect="1" noMove="1" noResize="1" noEditPoints="1" noAdjustHandles="1" noChangeArrowheads="1" noChangeShapeType="1" noTextEdit="1"/>
                </p:cNvSpPr>
                <p:nvPr/>
              </p:nvSpPr>
              <p:spPr>
                <a:xfrm>
                  <a:off x="2845339" y="2207625"/>
                  <a:ext cx="643380" cy="369332"/>
                </a:xfrm>
                <a:prstGeom prst="rect">
                  <a:avLst/>
                </a:prstGeom>
                <a:blipFill>
                  <a:blip r:embed="rId5"/>
                  <a:stretch>
                    <a:fillRect b="-6557"/>
                  </a:stretch>
                </a:blipFill>
              </p:spPr>
              <p:txBody>
                <a:bodyPr/>
                <a:lstStyle/>
                <a:p>
                  <a:r>
                    <a:rPr lang="zh-CN" altLang="en-US">
                      <a:noFill/>
                    </a:rPr>
                    <a:t> </a:t>
                  </a:r>
                </a:p>
              </p:txBody>
            </p:sp>
          </mc:Fallback>
        </mc:AlternateContent>
        <p:grpSp>
          <p:nvGrpSpPr>
            <p:cNvPr id="36" name="组合 35">
              <a:extLst>
                <a:ext uri="{FF2B5EF4-FFF2-40B4-BE49-F238E27FC236}">
                  <a16:creationId xmlns:a16="http://schemas.microsoft.com/office/drawing/2014/main" id="{6FF0BA5F-C23E-436C-8498-707D93BE5AB8}"/>
                </a:ext>
              </a:extLst>
            </p:cNvPr>
            <p:cNvGrpSpPr/>
            <p:nvPr/>
          </p:nvGrpSpPr>
          <p:grpSpPr>
            <a:xfrm>
              <a:off x="54389" y="601418"/>
              <a:ext cx="2878606" cy="3102139"/>
              <a:chOff x="0" y="565421"/>
              <a:chExt cx="2878606" cy="3102139"/>
            </a:xfrm>
          </p:grpSpPr>
          <p:cxnSp>
            <p:nvCxnSpPr>
              <p:cNvPr id="37" name="直接箭头连接符 36">
                <a:extLst>
                  <a:ext uri="{FF2B5EF4-FFF2-40B4-BE49-F238E27FC236}">
                    <a16:creationId xmlns:a16="http://schemas.microsoft.com/office/drawing/2014/main" id="{128B8C57-6517-4561-A321-74E05F829214}"/>
                  </a:ext>
                </a:extLst>
              </p:cNvPr>
              <p:cNvCxnSpPr/>
              <p:nvPr/>
            </p:nvCxnSpPr>
            <p:spPr>
              <a:xfrm>
                <a:off x="172720" y="565421"/>
                <a:ext cx="588908" cy="458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爆炸形 1 15">
                <a:extLst>
                  <a:ext uri="{FF2B5EF4-FFF2-40B4-BE49-F238E27FC236}">
                    <a16:creationId xmlns:a16="http://schemas.microsoft.com/office/drawing/2014/main" id="{DAD278CC-1E99-4FED-8611-CF453EFD7052}"/>
                  </a:ext>
                </a:extLst>
              </p:cNvPr>
              <p:cNvSpPr/>
              <p:nvPr/>
            </p:nvSpPr>
            <p:spPr>
              <a:xfrm>
                <a:off x="749566" y="1009304"/>
                <a:ext cx="111760" cy="114285"/>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48" name="文本框 47">
                    <a:extLst>
                      <a:ext uri="{FF2B5EF4-FFF2-40B4-BE49-F238E27FC236}">
                        <a16:creationId xmlns:a16="http://schemas.microsoft.com/office/drawing/2014/main" id="{7390C1D0-F49C-43DE-A158-1BB2F11E25B5}"/>
                      </a:ext>
                    </a:extLst>
                  </p:cNvPr>
                  <p:cNvSpPr txBox="1"/>
                  <p:nvPr/>
                </p:nvSpPr>
                <p:spPr>
                  <a:xfrm>
                    <a:off x="1149749" y="1142422"/>
                    <a:ext cx="6433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𝜋</m:t>
                              </m:r>
                            </m:e>
                            <m:sup>
                              <m:r>
                                <a:rPr lang="en-US" altLang="zh-CN" b="0" i="1" smtClean="0">
                                  <a:latin typeface="Cambria Math" panose="02040503050406030204" pitchFamily="18" charset="0"/>
                                </a:rPr>
                                <m:t>+</m:t>
                              </m:r>
                            </m:sup>
                          </m:sSup>
                        </m:oMath>
                      </m:oMathPara>
                    </a14:m>
                    <a:endParaRPr lang="zh-CN" altLang="en-US"/>
                  </a:p>
                </p:txBody>
              </p:sp>
            </mc:Choice>
            <mc:Fallback xmlns="">
              <p:sp>
                <p:nvSpPr>
                  <p:cNvPr id="61" name="文本框 60">
                    <a:extLst>
                      <a:ext uri="{FF2B5EF4-FFF2-40B4-BE49-F238E27FC236}">
                        <a16:creationId xmlns:a16="http://schemas.microsoft.com/office/drawing/2014/main" id="{6FC41133-B06A-42EE-9337-34D8BAE73CEA}"/>
                      </a:ext>
                    </a:extLst>
                  </p:cNvPr>
                  <p:cNvSpPr txBox="1">
                    <a:spLocks noRot="1" noChangeAspect="1" noMove="1" noResize="1" noEditPoints="1" noAdjustHandles="1" noChangeArrowheads="1" noChangeShapeType="1" noTextEdit="1"/>
                  </p:cNvSpPr>
                  <p:nvPr/>
                </p:nvSpPr>
                <p:spPr>
                  <a:xfrm>
                    <a:off x="1149749" y="1142422"/>
                    <a:ext cx="643380"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0" name="文本框 49">
                    <a:extLst>
                      <a:ext uri="{FF2B5EF4-FFF2-40B4-BE49-F238E27FC236}">
                        <a16:creationId xmlns:a16="http://schemas.microsoft.com/office/drawing/2014/main" id="{B3CE471F-F9EB-461F-A715-99653C3B418C}"/>
                      </a:ext>
                    </a:extLst>
                  </p:cNvPr>
                  <p:cNvSpPr txBox="1"/>
                  <p:nvPr/>
                </p:nvSpPr>
                <p:spPr>
                  <a:xfrm>
                    <a:off x="191101" y="1676053"/>
                    <a:ext cx="6433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𝜋</m:t>
                              </m:r>
                            </m:e>
                            <m:sup>
                              <m:r>
                                <a:rPr lang="en-US" altLang="zh-CN" b="0" i="1" smtClean="0">
                                  <a:latin typeface="Cambria Math" panose="02040503050406030204" pitchFamily="18" charset="0"/>
                                </a:rPr>
                                <m:t>−</m:t>
                              </m:r>
                            </m:sup>
                          </m:sSup>
                        </m:oMath>
                      </m:oMathPara>
                    </a14:m>
                    <a:endParaRPr lang="zh-CN" altLang="en-US"/>
                  </a:p>
                </p:txBody>
              </p:sp>
            </mc:Choice>
            <mc:Fallback xmlns="">
              <p:sp>
                <p:nvSpPr>
                  <p:cNvPr id="62" name="文本框 61">
                    <a:extLst>
                      <a:ext uri="{FF2B5EF4-FFF2-40B4-BE49-F238E27FC236}">
                        <a16:creationId xmlns:a16="http://schemas.microsoft.com/office/drawing/2014/main" id="{596A4073-8B71-4979-9C30-50817644F5D7}"/>
                      </a:ext>
                    </a:extLst>
                  </p:cNvPr>
                  <p:cNvSpPr txBox="1">
                    <a:spLocks noRot="1" noChangeAspect="1" noMove="1" noResize="1" noEditPoints="1" noAdjustHandles="1" noChangeArrowheads="1" noChangeShapeType="1" noTextEdit="1"/>
                  </p:cNvSpPr>
                  <p:nvPr/>
                </p:nvSpPr>
                <p:spPr>
                  <a:xfrm>
                    <a:off x="191101" y="1676053"/>
                    <a:ext cx="643380" cy="369332"/>
                  </a:xfrm>
                  <a:prstGeom prst="rect">
                    <a:avLst/>
                  </a:prstGeom>
                  <a:blipFill>
                    <a:blip r:embed="rId7"/>
                    <a:stretch>
                      <a:fillRect/>
                    </a:stretch>
                  </a:blipFill>
                </p:spPr>
                <p:txBody>
                  <a:bodyPr/>
                  <a:lstStyle/>
                  <a:p>
                    <a:r>
                      <a:rPr lang="zh-CN" altLang="en-US">
                        <a:noFill/>
                      </a:rPr>
                      <a:t> </a:t>
                    </a:r>
                  </a:p>
                </p:txBody>
              </p:sp>
            </mc:Fallback>
          </mc:AlternateContent>
          <p:cxnSp>
            <p:nvCxnSpPr>
              <p:cNvPr id="51" name="直接连接符 50">
                <a:extLst>
                  <a:ext uri="{FF2B5EF4-FFF2-40B4-BE49-F238E27FC236}">
                    <a16:creationId xmlns:a16="http://schemas.microsoft.com/office/drawing/2014/main" id="{76AC2AD7-E2CF-4A4B-94BB-C346593F8FE4}"/>
                  </a:ext>
                </a:extLst>
              </p:cNvPr>
              <p:cNvCxnSpPr>
                <a:stCxn id="42" idx="2"/>
                <a:endCxn id="50" idx="3"/>
              </p:cNvCxnSpPr>
              <p:nvPr/>
            </p:nvCxnSpPr>
            <p:spPr>
              <a:xfrm>
                <a:off x="793468" y="1123589"/>
                <a:ext cx="41013" cy="737130"/>
              </a:xfrm>
              <a:prstGeom prst="line">
                <a:avLst/>
              </a:prstGeom>
              <a:ln/>
            </p:spPr>
            <p:style>
              <a:lnRef idx="3">
                <a:schemeClr val="accent4"/>
              </a:lnRef>
              <a:fillRef idx="0">
                <a:schemeClr val="accent4"/>
              </a:fillRef>
              <a:effectRef idx="2">
                <a:schemeClr val="accent4"/>
              </a:effectRef>
              <a:fontRef idx="minor">
                <a:schemeClr val="tx1"/>
              </a:fontRef>
            </p:style>
          </p:cxnSp>
          <p:cxnSp>
            <p:nvCxnSpPr>
              <p:cNvPr id="52" name="直接连接符 51">
                <a:extLst>
                  <a:ext uri="{FF2B5EF4-FFF2-40B4-BE49-F238E27FC236}">
                    <a16:creationId xmlns:a16="http://schemas.microsoft.com/office/drawing/2014/main" id="{8F51B74F-71A2-45F8-AF11-D735F01DA0F8}"/>
                  </a:ext>
                </a:extLst>
              </p:cNvPr>
              <p:cNvCxnSpPr>
                <a:stCxn id="42" idx="3"/>
              </p:cNvCxnSpPr>
              <p:nvPr/>
            </p:nvCxnSpPr>
            <p:spPr>
              <a:xfrm>
                <a:off x="861326" y="1079621"/>
                <a:ext cx="610113" cy="596432"/>
              </a:xfrm>
              <a:prstGeom prst="line">
                <a:avLst/>
              </a:prstGeom>
            </p:spPr>
            <p:style>
              <a:lnRef idx="3">
                <a:schemeClr val="accent4"/>
              </a:lnRef>
              <a:fillRef idx="0">
                <a:schemeClr val="accent4"/>
              </a:fillRef>
              <a:effectRef idx="2">
                <a:schemeClr val="accent4"/>
              </a:effectRef>
              <a:fontRef idx="minor">
                <a:schemeClr val="tx1"/>
              </a:fontRef>
            </p:style>
          </p:cxnSp>
          <p:cxnSp>
            <p:nvCxnSpPr>
              <p:cNvPr id="53" name="直接箭头连接符 52">
                <a:extLst>
                  <a:ext uri="{FF2B5EF4-FFF2-40B4-BE49-F238E27FC236}">
                    <a16:creationId xmlns:a16="http://schemas.microsoft.com/office/drawing/2014/main" id="{B769AB77-91AB-424B-B590-592B59CAA295}"/>
                  </a:ext>
                </a:extLst>
              </p:cNvPr>
              <p:cNvCxnSpPr>
                <a:stCxn id="50" idx="3"/>
              </p:cNvCxnSpPr>
              <p:nvPr/>
            </p:nvCxnSpPr>
            <p:spPr>
              <a:xfrm>
                <a:off x="834481" y="1860719"/>
                <a:ext cx="741525" cy="137614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54" name="直接箭头连接符 53">
                <a:extLst>
                  <a:ext uri="{FF2B5EF4-FFF2-40B4-BE49-F238E27FC236}">
                    <a16:creationId xmlns:a16="http://schemas.microsoft.com/office/drawing/2014/main" id="{0945A943-1C13-448D-AACD-F878F9A803BD}"/>
                  </a:ext>
                </a:extLst>
              </p:cNvPr>
              <p:cNvCxnSpPr>
                <a:stCxn id="50" idx="3"/>
              </p:cNvCxnSpPr>
              <p:nvPr/>
            </p:nvCxnSpPr>
            <p:spPr>
              <a:xfrm flipH="1">
                <a:off x="467174" y="1860719"/>
                <a:ext cx="367307" cy="688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id="{ED70D9CC-927C-4C62-B1AA-940DA5E3A089}"/>
                  </a:ext>
                </a:extLst>
              </p:cNvPr>
              <p:cNvCxnSpPr/>
              <p:nvPr/>
            </p:nvCxnSpPr>
            <p:spPr>
              <a:xfrm>
                <a:off x="1471439" y="1676053"/>
                <a:ext cx="104567" cy="691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a:extLst>
                  <a:ext uri="{FF2B5EF4-FFF2-40B4-BE49-F238E27FC236}">
                    <a16:creationId xmlns:a16="http://schemas.microsoft.com/office/drawing/2014/main" id="{D521CAC4-3D70-49D4-ACC0-74F7D51C627F}"/>
                  </a:ext>
                </a:extLst>
              </p:cNvPr>
              <p:cNvCxnSpPr/>
              <p:nvPr/>
            </p:nvCxnSpPr>
            <p:spPr>
              <a:xfrm>
                <a:off x="1471439" y="1676053"/>
                <a:ext cx="1407167" cy="660747"/>
              </a:xfrm>
              <a:prstGeom prst="straightConnector1">
                <a:avLst/>
              </a:prstGeom>
              <a:ln>
                <a:solidFill>
                  <a:srgbClr val="FF0000"/>
                </a:solidFill>
                <a:tailEnd type="triangle"/>
              </a:ln>
            </p:spPr>
            <p:style>
              <a:lnRef idx="3">
                <a:schemeClr val="accent4"/>
              </a:lnRef>
              <a:fillRef idx="0">
                <a:schemeClr val="accent4"/>
              </a:fillRef>
              <a:effectRef idx="2">
                <a:schemeClr val="accent4"/>
              </a:effectRef>
              <a:fontRef idx="minor">
                <a:schemeClr val="tx1"/>
              </a:fontRef>
            </p:style>
          </p:cxnSp>
          <mc:AlternateContent xmlns:mc="http://schemas.openxmlformats.org/markup-compatibility/2006" xmlns:a14="http://schemas.microsoft.com/office/drawing/2010/main">
            <mc:Choice Requires="a14">
              <p:sp>
                <p:nvSpPr>
                  <p:cNvPr id="57" name="文本框 56">
                    <a:extLst>
                      <a:ext uri="{FF2B5EF4-FFF2-40B4-BE49-F238E27FC236}">
                        <a16:creationId xmlns:a16="http://schemas.microsoft.com/office/drawing/2014/main" id="{383342CF-CC14-47D1-89B0-5AA5663C324A}"/>
                      </a:ext>
                    </a:extLst>
                  </p:cNvPr>
                  <p:cNvSpPr txBox="1"/>
                  <p:nvPr/>
                </p:nvSpPr>
                <p:spPr>
                  <a:xfrm>
                    <a:off x="0" y="2574484"/>
                    <a:ext cx="643380"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𝑣</m:t>
                              </m:r>
                            </m:e>
                            <m:sub>
                              <m:r>
                                <a:rPr lang="zh-CN" altLang="en-US" i="1" smtClean="0">
                                  <a:latin typeface="Cambria Math" panose="02040503050406030204" pitchFamily="18" charset="0"/>
                                </a:rPr>
                                <m:t>𝜇</m:t>
                              </m:r>
                            </m:sub>
                          </m:sSub>
                        </m:oMath>
                      </m:oMathPara>
                    </a14:m>
                    <a:endParaRPr lang="zh-CN" altLang="en-US"/>
                  </a:p>
                </p:txBody>
              </p:sp>
            </mc:Choice>
            <mc:Fallback xmlns="">
              <p:sp>
                <p:nvSpPr>
                  <p:cNvPr id="69" name="文本框 68">
                    <a:extLst>
                      <a:ext uri="{FF2B5EF4-FFF2-40B4-BE49-F238E27FC236}">
                        <a16:creationId xmlns:a16="http://schemas.microsoft.com/office/drawing/2014/main" id="{06372A9E-2B2F-4D77-B7F2-2D3AFE1CA24C}"/>
                      </a:ext>
                    </a:extLst>
                  </p:cNvPr>
                  <p:cNvSpPr txBox="1">
                    <a:spLocks noRot="1" noChangeAspect="1" noMove="1" noResize="1" noEditPoints="1" noAdjustHandles="1" noChangeArrowheads="1" noChangeShapeType="1" noTextEdit="1"/>
                  </p:cNvSpPr>
                  <p:nvPr/>
                </p:nvSpPr>
                <p:spPr>
                  <a:xfrm>
                    <a:off x="0" y="2574484"/>
                    <a:ext cx="643380" cy="391646"/>
                  </a:xfrm>
                  <a:prstGeom prst="rect">
                    <a:avLst/>
                  </a:prstGeom>
                  <a:blipFill>
                    <a:blip r:embed="rId8"/>
                    <a:stretch>
                      <a:fillRect b="-468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8" name="文本框 57">
                    <a:extLst>
                      <a:ext uri="{FF2B5EF4-FFF2-40B4-BE49-F238E27FC236}">
                        <a16:creationId xmlns:a16="http://schemas.microsoft.com/office/drawing/2014/main" id="{3D01549C-D070-4B70-9B17-F5674A524050}"/>
                      </a:ext>
                    </a:extLst>
                  </p:cNvPr>
                  <p:cNvSpPr txBox="1"/>
                  <p:nvPr/>
                </p:nvSpPr>
                <p:spPr>
                  <a:xfrm>
                    <a:off x="1254316" y="3298228"/>
                    <a:ext cx="6433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𝜇</m:t>
                              </m:r>
                            </m:e>
                            <m:sup>
                              <m:r>
                                <a:rPr lang="en-US" altLang="zh-CN" b="0" i="1" smtClean="0">
                                  <a:latin typeface="Cambria Math" panose="02040503050406030204" pitchFamily="18" charset="0"/>
                                </a:rPr>
                                <m:t>−</m:t>
                              </m:r>
                            </m:sup>
                          </m:sSup>
                        </m:oMath>
                      </m:oMathPara>
                    </a14:m>
                    <a:endParaRPr lang="zh-CN" altLang="en-US"/>
                  </a:p>
                </p:txBody>
              </p:sp>
            </mc:Choice>
            <mc:Fallback xmlns="">
              <p:sp>
                <p:nvSpPr>
                  <p:cNvPr id="70" name="文本框 69">
                    <a:extLst>
                      <a:ext uri="{FF2B5EF4-FFF2-40B4-BE49-F238E27FC236}">
                        <a16:creationId xmlns:a16="http://schemas.microsoft.com/office/drawing/2014/main" id="{1B2C7A14-AB5F-49D4-9EBC-DA8C37AE7266}"/>
                      </a:ext>
                    </a:extLst>
                  </p:cNvPr>
                  <p:cNvSpPr txBox="1">
                    <a:spLocks noRot="1" noChangeAspect="1" noMove="1" noResize="1" noEditPoints="1" noAdjustHandles="1" noChangeArrowheads="1" noChangeShapeType="1" noTextEdit="1"/>
                  </p:cNvSpPr>
                  <p:nvPr/>
                </p:nvSpPr>
                <p:spPr>
                  <a:xfrm>
                    <a:off x="1254316" y="3298228"/>
                    <a:ext cx="643380" cy="369332"/>
                  </a:xfrm>
                  <a:prstGeom prst="rect">
                    <a:avLst/>
                  </a:prstGeom>
                  <a:blipFill>
                    <a:blip r:embed="rId9"/>
                    <a:stretch>
                      <a:fillRect b="-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9" name="文本框 58">
                    <a:extLst>
                      <a:ext uri="{FF2B5EF4-FFF2-40B4-BE49-F238E27FC236}">
                        <a16:creationId xmlns:a16="http://schemas.microsoft.com/office/drawing/2014/main" id="{BD756C9D-4508-4248-93AE-E150717B0DB0}"/>
                      </a:ext>
                    </a:extLst>
                  </p:cNvPr>
                  <p:cNvSpPr txBox="1"/>
                  <p:nvPr/>
                </p:nvSpPr>
                <p:spPr>
                  <a:xfrm>
                    <a:off x="1453119" y="2392291"/>
                    <a:ext cx="643380"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𝑣</m:t>
                              </m:r>
                            </m:e>
                            <m:sub>
                              <m:r>
                                <a:rPr lang="zh-CN" altLang="en-US" i="1" smtClean="0">
                                  <a:latin typeface="Cambria Math" panose="02040503050406030204" pitchFamily="18" charset="0"/>
                                </a:rPr>
                                <m:t>𝜇</m:t>
                              </m:r>
                            </m:sub>
                          </m:sSub>
                        </m:oMath>
                      </m:oMathPara>
                    </a14:m>
                    <a:endParaRPr lang="zh-CN" altLang="en-US"/>
                  </a:p>
                </p:txBody>
              </p:sp>
            </mc:Choice>
            <mc:Fallback xmlns="">
              <p:sp>
                <p:nvSpPr>
                  <p:cNvPr id="71" name="文本框 70">
                    <a:extLst>
                      <a:ext uri="{FF2B5EF4-FFF2-40B4-BE49-F238E27FC236}">
                        <a16:creationId xmlns:a16="http://schemas.microsoft.com/office/drawing/2014/main" id="{ADE6FC5B-6EED-4D1B-8A58-B97B00A3A4D6}"/>
                      </a:ext>
                    </a:extLst>
                  </p:cNvPr>
                  <p:cNvSpPr txBox="1">
                    <a:spLocks noRot="1" noChangeAspect="1" noMove="1" noResize="1" noEditPoints="1" noAdjustHandles="1" noChangeArrowheads="1" noChangeShapeType="1" noTextEdit="1"/>
                  </p:cNvSpPr>
                  <p:nvPr/>
                </p:nvSpPr>
                <p:spPr>
                  <a:xfrm>
                    <a:off x="1453119" y="2392291"/>
                    <a:ext cx="643380" cy="391646"/>
                  </a:xfrm>
                  <a:prstGeom prst="rect">
                    <a:avLst/>
                  </a:prstGeom>
                  <a:blipFill>
                    <a:blip r:embed="rId10"/>
                    <a:stretch>
                      <a:fillRect b="-4688"/>
                    </a:stretch>
                  </a:blipFill>
                </p:spPr>
                <p:txBody>
                  <a:bodyPr/>
                  <a:lstStyle/>
                  <a:p>
                    <a:r>
                      <a:rPr lang="zh-CN" altLang="en-US">
                        <a:noFill/>
                      </a:rPr>
                      <a:t> </a:t>
                    </a:r>
                  </a:p>
                </p:txBody>
              </p:sp>
            </mc:Fallback>
          </mc:AlternateContent>
        </p:grpSp>
      </p:grpSp>
      <p:grpSp>
        <p:nvGrpSpPr>
          <p:cNvPr id="60" name="组合 59">
            <a:extLst>
              <a:ext uri="{FF2B5EF4-FFF2-40B4-BE49-F238E27FC236}">
                <a16:creationId xmlns:a16="http://schemas.microsoft.com/office/drawing/2014/main" id="{BB2B2CC2-3045-45E8-812E-7FF175576B2E}"/>
              </a:ext>
            </a:extLst>
          </p:cNvPr>
          <p:cNvGrpSpPr/>
          <p:nvPr/>
        </p:nvGrpSpPr>
        <p:grpSpPr>
          <a:xfrm>
            <a:off x="5797333" y="1407202"/>
            <a:ext cx="1778441" cy="4296901"/>
            <a:chOff x="5986925" y="560438"/>
            <a:chExt cx="1572114" cy="4296901"/>
          </a:xfrm>
        </p:grpSpPr>
        <p:cxnSp>
          <p:nvCxnSpPr>
            <p:cNvPr id="61" name="直接连接符 60">
              <a:extLst>
                <a:ext uri="{FF2B5EF4-FFF2-40B4-BE49-F238E27FC236}">
                  <a16:creationId xmlns:a16="http://schemas.microsoft.com/office/drawing/2014/main" id="{754E2D4D-CC91-452C-89E2-FDEB5971469C}"/>
                </a:ext>
              </a:extLst>
            </p:cNvPr>
            <p:cNvCxnSpPr/>
            <p:nvPr/>
          </p:nvCxnSpPr>
          <p:spPr>
            <a:xfrm>
              <a:off x="6071855" y="1020676"/>
              <a:ext cx="600991" cy="5918"/>
            </a:xfrm>
            <a:prstGeom prst="line">
              <a:avLst/>
            </a:prstGeom>
            <a:ln>
              <a:solidFill>
                <a:srgbClr val="1F4E79"/>
              </a:solidFill>
            </a:ln>
          </p:spPr>
          <p:style>
            <a:lnRef idx="3">
              <a:schemeClr val="accent1"/>
            </a:lnRef>
            <a:fillRef idx="0">
              <a:schemeClr val="accent1"/>
            </a:fillRef>
            <a:effectRef idx="2">
              <a:schemeClr val="accent1"/>
            </a:effectRef>
            <a:fontRef idx="minor">
              <a:schemeClr val="tx1"/>
            </a:fontRef>
          </p:style>
        </p:cxnSp>
        <p:sp>
          <p:nvSpPr>
            <p:cNvPr id="64" name="文本框 63">
              <a:extLst>
                <a:ext uri="{FF2B5EF4-FFF2-40B4-BE49-F238E27FC236}">
                  <a16:creationId xmlns:a16="http://schemas.microsoft.com/office/drawing/2014/main" id="{D772E769-0783-4553-BBF0-40828A38B6AC}"/>
                </a:ext>
              </a:extLst>
            </p:cNvPr>
            <p:cNvSpPr txBox="1"/>
            <p:nvPr/>
          </p:nvSpPr>
          <p:spPr>
            <a:xfrm>
              <a:off x="5986925" y="560438"/>
              <a:ext cx="764802" cy="369332"/>
            </a:xfrm>
            <a:prstGeom prst="rect">
              <a:avLst/>
            </a:prstGeom>
            <a:noFill/>
          </p:spPr>
          <p:txBody>
            <a:bodyPr wrap="square" rtlCol="0">
              <a:spAutoFit/>
            </a:bodyPr>
            <a:lstStyle/>
            <a:p>
              <a:r>
                <a:rPr lang="en-US" altLang="zh-CN"/>
                <a:t>30km</a:t>
              </a:r>
              <a:endParaRPr lang="zh-CN" altLang="en-US"/>
            </a:p>
          </p:txBody>
        </p:sp>
        <p:cxnSp>
          <p:nvCxnSpPr>
            <p:cNvPr id="65" name="直接连接符 64">
              <a:extLst>
                <a:ext uri="{FF2B5EF4-FFF2-40B4-BE49-F238E27FC236}">
                  <a16:creationId xmlns:a16="http://schemas.microsoft.com/office/drawing/2014/main" id="{7ACFE9BB-DA01-476D-AA06-038E2FF2E8F4}"/>
                </a:ext>
              </a:extLst>
            </p:cNvPr>
            <p:cNvCxnSpPr/>
            <p:nvPr/>
          </p:nvCxnSpPr>
          <p:spPr>
            <a:xfrm>
              <a:off x="6071855" y="1821056"/>
              <a:ext cx="600991" cy="5918"/>
            </a:xfrm>
            <a:prstGeom prst="line">
              <a:avLst/>
            </a:prstGeom>
            <a:ln>
              <a:solidFill>
                <a:srgbClr val="1F4E79"/>
              </a:solidFill>
            </a:ln>
          </p:spPr>
          <p:style>
            <a:lnRef idx="3">
              <a:schemeClr val="accent1"/>
            </a:lnRef>
            <a:fillRef idx="0">
              <a:schemeClr val="accent1"/>
            </a:fillRef>
            <a:effectRef idx="2">
              <a:schemeClr val="accent1"/>
            </a:effectRef>
            <a:fontRef idx="minor">
              <a:schemeClr val="tx1"/>
            </a:fontRef>
          </p:style>
        </p:cxnSp>
        <p:cxnSp>
          <p:nvCxnSpPr>
            <p:cNvPr id="66" name="直接连接符 65">
              <a:extLst>
                <a:ext uri="{FF2B5EF4-FFF2-40B4-BE49-F238E27FC236}">
                  <a16:creationId xmlns:a16="http://schemas.microsoft.com/office/drawing/2014/main" id="{7128D2BF-B417-4CAF-9EC4-2641A59ACE3C}"/>
                </a:ext>
              </a:extLst>
            </p:cNvPr>
            <p:cNvCxnSpPr/>
            <p:nvPr/>
          </p:nvCxnSpPr>
          <p:spPr>
            <a:xfrm>
              <a:off x="6071855" y="4851421"/>
              <a:ext cx="600991" cy="5918"/>
            </a:xfrm>
            <a:prstGeom prst="line">
              <a:avLst/>
            </a:prstGeom>
            <a:ln>
              <a:solidFill>
                <a:srgbClr val="1F4E79"/>
              </a:solidFill>
            </a:ln>
          </p:spPr>
          <p:style>
            <a:lnRef idx="3">
              <a:schemeClr val="accent1"/>
            </a:lnRef>
            <a:fillRef idx="0">
              <a:schemeClr val="accent1"/>
            </a:fillRef>
            <a:effectRef idx="2">
              <a:schemeClr val="accent1"/>
            </a:effectRef>
            <a:fontRef idx="minor">
              <a:schemeClr val="tx1"/>
            </a:fontRef>
          </p:style>
        </p:cxnSp>
        <p:sp>
          <p:nvSpPr>
            <p:cNvPr id="68" name="文本框 67">
              <a:extLst>
                <a:ext uri="{FF2B5EF4-FFF2-40B4-BE49-F238E27FC236}">
                  <a16:creationId xmlns:a16="http://schemas.microsoft.com/office/drawing/2014/main" id="{7A1C5484-422A-4C59-9021-5D22729DCE64}"/>
                </a:ext>
              </a:extLst>
            </p:cNvPr>
            <p:cNvSpPr txBox="1"/>
            <p:nvPr/>
          </p:nvSpPr>
          <p:spPr>
            <a:xfrm>
              <a:off x="6002022" y="1393872"/>
              <a:ext cx="764802" cy="369332"/>
            </a:xfrm>
            <a:prstGeom prst="rect">
              <a:avLst/>
            </a:prstGeom>
            <a:noFill/>
          </p:spPr>
          <p:txBody>
            <a:bodyPr wrap="square" rtlCol="0">
              <a:spAutoFit/>
            </a:bodyPr>
            <a:lstStyle/>
            <a:p>
              <a:r>
                <a:rPr lang="en-US" altLang="zh-CN"/>
                <a:t>15km</a:t>
              </a:r>
              <a:endParaRPr lang="zh-CN" altLang="en-US"/>
            </a:p>
          </p:txBody>
        </p:sp>
        <p:sp>
          <p:nvSpPr>
            <p:cNvPr id="70" name="文本框 69">
              <a:extLst>
                <a:ext uri="{FF2B5EF4-FFF2-40B4-BE49-F238E27FC236}">
                  <a16:creationId xmlns:a16="http://schemas.microsoft.com/office/drawing/2014/main" id="{EF9251E1-26B8-4F60-86E7-1A7697914C9B}"/>
                </a:ext>
              </a:extLst>
            </p:cNvPr>
            <p:cNvSpPr txBox="1"/>
            <p:nvPr/>
          </p:nvSpPr>
          <p:spPr>
            <a:xfrm>
              <a:off x="6012490" y="4444220"/>
              <a:ext cx="1546549" cy="369332"/>
            </a:xfrm>
            <a:prstGeom prst="rect">
              <a:avLst/>
            </a:prstGeom>
            <a:noFill/>
          </p:spPr>
          <p:txBody>
            <a:bodyPr wrap="square" rtlCol="0">
              <a:spAutoFit/>
            </a:bodyPr>
            <a:lstStyle/>
            <a:p>
              <a:r>
                <a:rPr lang="en-US" altLang="zh-CN"/>
                <a:t>0km</a:t>
              </a:r>
              <a:endParaRPr lang="zh-CN" altLang="en-US"/>
            </a:p>
          </p:txBody>
        </p:sp>
      </p:grpSp>
      <p:grpSp>
        <p:nvGrpSpPr>
          <p:cNvPr id="9" name="组合 8">
            <a:extLst>
              <a:ext uri="{FF2B5EF4-FFF2-40B4-BE49-F238E27FC236}">
                <a16:creationId xmlns:a16="http://schemas.microsoft.com/office/drawing/2014/main" id="{F27FDF73-BA0E-45D5-9270-217AFCA543EE}"/>
              </a:ext>
            </a:extLst>
          </p:cNvPr>
          <p:cNvGrpSpPr/>
          <p:nvPr/>
        </p:nvGrpSpPr>
        <p:grpSpPr>
          <a:xfrm>
            <a:off x="6874571" y="3093162"/>
            <a:ext cx="2268142" cy="1799203"/>
            <a:chOff x="6364468" y="2977306"/>
            <a:chExt cx="2268142" cy="1799203"/>
          </a:xfrm>
        </p:grpSpPr>
        <p:sp>
          <p:nvSpPr>
            <p:cNvPr id="74" name="矩形: 圆角 73">
              <a:extLst>
                <a:ext uri="{FF2B5EF4-FFF2-40B4-BE49-F238E27FC236}">
                  <a16:creationId xmlns:a16="http://schemas.microsoft.com/office/drawing/2014/main" id="{F6B67CBB-A9A9-4411-B7D5-AB0FAE57F9A5}"/>
                </a:ext>
              </a:extLst>
            </p:cNvPr>
            <p:cNvSpPr/>
            <p:nvPr/>
          </p:nvSpPr>
          <p:spPr>
            <a:xfrm>
              <a:off x="6364468" y="2977306"/>
              <a:ext cx="2268142" cy="1799203"/>
            </a:xfrm>
            <a:prstGeom prst="roundRect">
              <a:avLst>
                <a:gd name="adj" fmla="val 0"/>
              </a:avLst>
            </a:prstGeom>
            <a:solidFill>
              <a:srgbClr val="D9D9D9"/>
            </a:solidFill>
            <a:ln>
              <a:solidFill>
                <a:schemeClr val="bg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just"/>
              <a:endParaRPr lang="en-US">
                <a:latin typeface="+mn-ea"/>
                <a:cs typeface="Times New Roman" panose="02020603050405020304" pitchFamily="18" charset="0"/>
              </a:endParaRPr>
            </a:p>
          </p:txBody>
        </p:sp>
        <p:sp>
          <p:nvSpPr>
            <p:cNvPr id="75" name="矩形 74">
              <a:extLst>
                <a:ext uri="{FF2B5EF4-FFF2-40B4-BE49-F238E27FC236}">
                  <a16:creationId xmlns:a16="http://schemas.microsoft.com/office/drawing/2014/main" id="{50AC7704-49CD-4754-94A1-F44E90BE6023}"/>
                </a:ext>
              </a:extLst>
            </p:cNvPr>
            <p:cNvSpPr/>
            <p:nvPr/>
          </p:nvSpPr>
          <p:spPr>
            <a:xfrm>
              <a:off x="6392320" y="3070927"/>
              <a:ext cx="2222587" cy="1577737"/>
            </a:xfrm>
            <a:prstGeom prst="rect">
              <a:avLst/>
            </a:prstGeom>
          </p:spPr>
          <p:txBody>
            <a:bodyPr wrap="square">
              <a:noAutofit/>
            </a:bodyPr>
            <a:lstStyle/>
            <a:p>
              <a:pPr algn="just"/>
              <a:r>
                <a:rPr lang="en-US" altLang="zh-CN" sz="1400" b="1" dirty="0">
                  <a:solidFill>
                    <a:srgbClr val="516482"/>
                  </a:solidFill>
                  <a:latin typeface="Times New Roman" panose="02020603050405020304" pitchFamily="18" charset="0"/>
                  <a:cs typeface="Times New Roman" panose="02020603050405020304" pitchFamily="18" charset="0"/>
                </a:rPr>
                <a:t>Production</a:t>
              </a:r>
              <a:r>
                <a:rPr lang="zh-CN" altLang="en-US" sz="1400" b="1" dirty="0">
                  <a:solidFill>
                    <a:srgbClr val="516482"/>
                  </a:solidFill>
                  <a:latin typeface="Times New Roman" panose="02020603050405020304" pitchFamily="18" charset="0"/>
                  <a:cs typeface="Times New Roman" panose="02020603050405020304" pitchFamily="18" charset="0"/>
                </a:rPr>
                <a:t>：</a:t>
              </a:r>
              <a:endParaRPr lang="en-US" sz="1400" b="1" dirty="0">
                <a:solidFill>
                  <a:srgbClr val="516482"/>
                </a:solidFill>
                <a:latin typeface="Times New Roman" panose="02020603050405020304" pitchFamily="18" charset="0"/>
                <a:cs typeface="Times New Roman" panose="02020603050405020304" pitchFamily="18" charset="0"/>
              </a:endParaRPr>
            </a:p>
            <a:p>
              <a:pPr marL="171450" indent="-171450" algn="just">
                <a:buFont typeface="Wingdings" panose="05000000000000000000" pitchFamily="2" charset="2"/>
                <a:buChar char="p"/>
              </a:pPr>
              <a:r>
                <a:rPr lang="en-US" sz="1400" b="1" dirty="0">
                  <a:solidFill>
                    <a:srgbClr val="516482"/>
                  </a:solidFill>
                  <a:latin typeface="Times New Roman" panose="02020603050405020304" pitchFamily="18" charset="0"/>
                  <a:cs typeface="Times New Roman" panose="02020603050405020304" pitchFamily="18" charset="0"/>
                </a:rPr>
                <a:t>Secondary particles produced by the cascade reaction of high-energy primary cosmic rays (mainly protons) with the atmosphere</a:t>
              </a:r>
            </a:p>
          </p:txBody>
        </p:sp>
      </p:grpSp>
      <p:grpSp>
        <p:nvGrpSpPr>
          <p:cNvPr id="11" name="组合 10">
            <a:extLst>
              <a:ext uri="{FF2B5EF4-FFF2-40B4-BE49-F238E27FC236}">
                <a16:creationId xmlns:a16="http://schemas.microsoft.com/office/drawing/2014/main" id="{475B1F9E-D7B2-420D-8446-DA784FD89255}"/>
              </a:ext>
            </a:extLst>
          </p:cNvPr>
          <p:cNvGrpSpPr/>
          <p:nvPr/>
        </p:nvGrpSpPr>
        <p:grpSpPr>
          <a:xfrm>
            <a:off x="9671144" y="3114550"/>
            <a:ext cx="2268142" cy="1777815"/>
            <a:chOff x="9507209" y="2129224"/>
            <a:chExt cx="2208244" cy="1542926"/>
          </a:xfrm>
        </p:grpSpPr>
        <p:sp>
          <p:nvSpPr>
            <p:cNvPr id="72" name="矩形: 圆角 71">
              <a:extLst>
                <a:ext uri="{FF2B5EF4-FFF2-40B4-BE49-F238E27FC236}">
                  <a16:creationId xmlns:a16="http://schemas.microsoft.com/office/drawing/2014/main" id="{359C7316-76BB-4355-8068-B721C78B12E0}"/>
                </a:ext>
              </a:extLst>
            </p:cNvPr>
            <p:cNvSpPr/>
            <p:nvPr/>
          </p:nvSpPr>
          <p:spPr>
            <a:xfrm>
              <a:off x="9507209" y="2129224"/>
              <a:ext cx="2208244" cy="1542926"/>
            </a:xfrm>
            <a:prstGeom prst="roundRect">
              <a:avLst>
                <a:gd name="adj" fmla="val 0"/>
              </a:avLst>
            </a:prstGeom>
            <a:solidFill>
              <a:srgbClr val="D9D9D9"/>
            </a:solidFill>
            <a:ln>
              <a:solidFill>
                <a:schemeClr val="bg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just"/>
              <a:endParaRPr lang="en-US">
                <a:latin typeface="+mn-ea"/>
                <a:cs typeface="Times New Roman" panose="02020603050405020304" pitchFamily="18" charset="0"/>
              </a:endParaRPr>
            </a:p>
          </p:txBody>
        </p:sp>
        <p:sp>
          <p:nvSpPr>
            <p:cNvPr id="76" name="矩形 75">
              <a:extLst>
                <a:ext uri="{FF2B5EF4-FFF2-40B4-BE49-F238E27FC236}">
                  <a16:creationId xmlns:a16="http://schemas.microsoft.com/office/drawing/2014/main" id="{274AA6AD-8DFA-40DA-8275-9E21631450EF}"/>
                </a:ext>
              </a:extLst>
            </p:cNvPr>
            <p:cNvSpPr/>
            <p:nvPr/>
          </p:nvSpPr>
          <p:spPr>
            <a:xfrm>
              <a:off x="9615299" y="2341138"/>
              <a:ext cx="1992063" cy="1086192"/>
            </a:xfrm>
            <a:prstGeom prst="rect">
              <a:avLst/>
            </a:prstGeom>
          </p:spPr>
          <p:txBody>
            <a:bodyPr wrap="square">
              <a:noAutofit/>
            </a:bodyPr>
            <a:lstStyle/>
            <a:p>
              <a:pPr algn="just">
                <a:buClr>
                  <a:srgbClr val="234F6A"/>
                </a:buClr>
              </a:pPr>
              <a:r>
                <a:rPr lang="en-US" altLang="zh-CN" sz="1400" b="1" dirty="0">
                  <a:solidFill>
                    <a:srgbClr val="516482"/>
                  </a:solidFill>
                  <a:latin typeface="Times New Roman" panose="02020603050405020304" pitchFamily="18" charset="0"/>
                  <a:cs typeface="Times New Roman" panose="02020603050405020304" pitchFamily="18" charset="0"/>
                </a:rPr>
                <a:t>Sea level energy and fluxes :</a:t>
              </a:r>
              <a:endParaRPr lang="en-US" altLang="zh-CN" sz="1400" b="1" dirty="0">
                <a:solidFill>
                  <a:srgbClr val="516482"/>
                </a:solidFill>
                <a:latin typeface="Times New Roman" panose="02020603050405020304" pitchFamily="18" charset="0"/>
                <a:cs typeface="Times New Roman" panose="02020603050405020304" pitchFamily="18" charset="0"/>
                <a:sym typeface="+mn-ea"/>
              </a:endParaRPr>
            </a:p>
            <a:p>
              <a:pPr marL="171450" indent="-171450" algn="just">
                <a:buClr>
                  <a:srgbClr val="234F6A"/>
                </a:buClr>
                <a:buFont typeface="Wingdings" panose="05000000000000000000" pitchFamily="2" charset="2"/>
                <a:buChar char="p"/>
              </a:pPr>
              <a:r>
                <a:rPr lang="en-US" altLang="zh-CN" sz="1400" b="1" dirty="0">
                  <a:solidFill>
                    <a:srgbClr val="516482"/>
                  </a:solidFill>
                  <a:latin typeface="Times New Roman" panose="02020603050405020304" pitchFamily="18" charset="0"/>
                  <a:cs typeface="Times New Roman" panose="02020603050405020304" pitchFamily="18" charset="0"/>
                  <a:sym typeface="+mn-ea"/>
                </a:rPr>
                <a:t>The average energy is 4 GeV, 1 muon per square centimeter per minute.</a:t>
              </a:r>
              <a:endParaRPr lang="en-US" altLang="zh-CN" sz="1400" b="1" baseline="30000" dirty="0">
                <a:solidFill>
                  <a:srgbClr val="516482"/>
                </a:solidFill>
                <a:latin typeface="Times New Roman" panose="02020603050405020304" pitchFamily="18" charset="0"/>
                <a:cs typeface="Times New Roman" panose="02020603050405020304" pitchFamily="18" charset="0"/>
                <a:sym typeface="+mn-ea"/>
              </a:endParaRPr>
            </a:p>
          </p:txBody>
        </p:sp>
      </p:grpSp>
      <p:grpSp>
        <p:nvGrpSpPr>
          <p:cNvPr id="12" name="组合 11">
            <a:extLst>
              <a:ext uri="{FF2B5EF4-FFF2-40B4-BE49-F238E27FC236}">
                <a16:creationId xmlns:a16="http://schemas.microsoft.com/office/drawing/2014/main" id="{285B4425-374B-4CFF-AE7B-1680D4E50BFC}"/>
              </a:ext>
            </a:extLst>
          </p:cNvPr>
          <p:cNvGrpSpPr/>
          <p:nvPr/>
        </p:nvGrpSpPr>
        <p:grpSpPr>
          <a:xfrm>
            <a:off x="9709216" y="5047397"/>
            <a:ext cx="2218589" cy="1663088"/>
            <a:chOff x="9402983" y="4850462"/>
            <a:chExt cx="2160000" cy="1440000"/>
          </a:xfrm>
        </p:grpSpPr>
        <p:sp>
          <p:nvSpPr>
            <p:cNvPr id="73" name="矩形: 圆角 72">
              <a:extLst>
                <a:ext uri="{FF2B5EF4-FFF2-40B4-BE49-F238E27FC236}">
                  <a16:creationId xmlns:a16="http://schemas.microsoft.com/office/drawing/2014/main" id="{BEDAE1D6-02BA-4593-AF81-3529191B2BC2}"/>
                </a:ext>
              </a:extLst>
            </p:cNvPr>
            <p:cNvSpPr/>
            <p:nvPr/>
          </p:nvSpPr>
          <p:spPr>
            <a:xfrm>
              <a:off x="9402983" y="4850462"/>
              <a:ext cx="2160000" cy="1440000"/>
            </a:xfrm>
            <a:prstGeom prst="roundRect">
              <a:avLst>
                <a:gd name="adj" fmla="val 0"/>
              </a:avLst>
            </a:prstGeom>
            <a:solidFill>
              <a:schemeClr val="bg1">
                <a:lumMod val="85000"/>
              </a:schemeClr>
            </a:solidFill>
            <a:ln>
              <a:solidFill>
                <a:schemeClr val="bg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just"/>
              <a:endParaRPr lang="en-US" dirty="0">
                <a:latin typeface="+mn-ea"/>
                <a:cs typeface="Times New Roman" panose="02020603050405020304" pitchFamily="18" charset="0"/>
              </a:endParaRPr>
            </a:p>
          </p:txBody>
        </p:sp>
        <p:sp>
          <p:nvSpPr>
            <p:cNvPr id="77" name="矩形 76">
              <a:extLst>
                <a:ext uri="{FF2B5EF4-FFF2-40B4-BE49-F238E27FC236}">
                  <a16:creationId xmlns:a16="http://schemas.microsoft.com/office/drawing/2014/main" id="{8EA50BE2-B7C0-4769-870D-0BECBF8797A4}"/>
                </a:ext>
              </a:extLst>
            </p:cNvPr>
            <p:cNvSpPr/>
            <p:nvPr/>
          </p:nvSpPr>
          <p:spPr>
            <a:xfrm>
              <a:off x="9463312" y="4912114"/>
              <a:ext cx="2039342" cy="1234542"/>
            </a:xfrm>
            <a:prstGeom prst="rect">
              <a:avLst/>
            </a:prstGeom>
          </p:spPr>
          <p:txBody>
            <a:bodyPr wrap="square">
              <a:noAutofit/>
            </a:bodyPr>
            <a:lstStyle/>
            <a:p>
              <a:pPr algn="just"/>
              <a:r>
                <a:rPr lang="en-US" altLang="zh-CN" sz="1400" b="1" dirty="0">
                  <a:solidFill>
                    <a:srgbClr val="516482"/>
                  </a:solidFill>
                  <a:latin typeface="Times New Roman" panose="02020603050405020304" pitchFamily="18" charset="0"/>
                  <a:cs typeface="Times New Roman" panose="02020603050405020304" pitchFamily="18" charset="0"/>
                </a:rPr>
                <a:t>Flux influences </a:t>
              </a:r>
              <a:r>
                <a:rPr lang="zh-CN" altLang="en-US" sz="1400" b="1" dirty="0">
                  <a:solidFill>
                    <a:srgbClr val="516482"/>
                  </a:solidFill>
                  <a:latin typeface="Times New Roman" panose="02020603050405020304" pitchFamily="18" charset="0"/>
                  <a:cs typeface="Times New Roman" panose="02020603050405020304" pitchFamily="18" charset="0"/>
                </a:rPr>
                <a:t>：</a:t>
              </a:r>
              <a:endParaRPr lang="en-US" altLang="zh-CN" sz="1400" b="1" dirty="0">
                <a:solidFill>
                  <a:srgbClr val="516482"/>
                </a:solidFill>
                <a:latin typeface="Times New Roman" panose="02020603050405020304" pitchFamily="18" charset="0"/>
                <a:cs typeface="Times New Roman" panose="02020603050405020304" pitchFamily="18" charset="0"/>
              </a:endParaRPr>
            </a:p>
            <a:p>
              <a:pPr marL="171450" indent="-171450" algn="just">
                <a:buFont typeface="Wingdings" panose="05000000000000000000" pitchFamily="2" charset="2"/>
                <a:buChar char="p"/>
              </a:pPr>
              <a:r>
                <a:rPr lang="en-US" altLang="zh-CN" sz="1400" b="1" dirty="0">
                  <a:solidFill>
                    <a:srgbClr val="516482"/>
                  </a:solidFill>
                  <a:latin typeface="Times New Roman" panose="02020603050405020304" pitchFamily="18" charset="0"/>
                  <a:cs typeface="Times New Roman" panose="02020603050405020304" pitchFamily="18" charset="0"/>
                </a:rPr>
                <a:t>Fluxes are correlated with solar activity cycles, temperature, barometric pressure, altitude, latitude, and other factors</a:t>
              </a:r>
              <a:endParaRPr lang="en-US" sz="1400" b="1" dirty="0">
                <a:solidFill>
                  <a:srgbClr val="516482"/>
                </a:solidFill>
                <a:latin typeface="Times New Roman" panose="02020603050405020304" pitchFamily="18" charset="0"/>
                <a:cs typeface="Times New Roman" panose="02020603050405020304" pitchFamily="18" charset="0"/>
              </a:endParaRPr>
            </a:p>
          </p:txBody>
        </p:sp>
      </p:grpSp>
      <p:grpSp>
        <p:nvGrpSpPr>
          <p:cNvPr id="10" name="组合 9">
            <a:extLst>
              <a:ext uri="{FF2B5EF4-FFF2-40B4-BE49-F238E27FC236}">
                <a16:creationId xmlns:a16="http://schemas.microsoft.com/office/drawing/2014/main" id="{A36A9D9F-B9DC-4663-B687-52E23CACF929}"/>
              </a:ext>
            </a:extLst>
          </p:cNvPr>
          <p:cNvGrpSpPr/>
          <p:nvPr/>
        </p:nvGrpSpPr>
        <p:grpSpPr>
          <a:xfrm>
            <a:off x="6936784" y="5047399"/>
            <a:ext cx="2218589" cy="1659220"/>
            <a:chOff x="7038255" y="4914286"/>
            <a:chExt cx="2160000" cy="1440000"/>
          </a:xfrm>
        </p:grpSpPr>
        <p:sp>
          <p:nvSpPr>
            <p:cNvPr id="79" name="矩形: 圆角 78">
              <a:extLst>
                <a:ext uri="{FF2B5EF4-FFF2-40B4-BE49-F238E27FC236}">
                  <a16:creationId xmlns:a16="http://schemas.microsoft.com/office/drawing/2014/main" id="{D62A6F2F-A3A9-4C24-B4A4-CACD2A8BECA4}"/>
                </a:ext>
              </a:extLst>
            </p:cNvPr>
            <p:cNvSpPr/>
            <p:nvPr/>
          </p:nvSpPr>
          <p:spPr>
            <a:xfrm>
              <a:off x="7038255" y="4914286"/>
              <a:ext cx="2160000" cy="1440000"/>
            </a:xfrm>
            <a:prstGeom prst="roundRect">
              <a:avLst>
                <a:gd name="adj" fmla="val 0"/>
              </a:avLst>
            </a:prstGeom>
            <a:solidFill>
              <a:schemeClr val="bg1">
                <a:lumMod val="85000"/>
              </a:schemeClr>
            </a:solidFill>
            <a:ln>
              <a:solidFill>
                <a:schemeClr val="bg1"/>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just"/>
              <a:endParaRPr lang="en-US">
                <a:latin typeface="+mn-ea"/>
                <a:cs typeface="Times New Roman" panose="02020603050405020304" pitchFamily="18" charset="0"/>
              </a:endParaRPr>
            </a:p>
          </p:txBody>
        </p:sp>
        <p:sp>
          <p:nvSpPr>
            <p:cNvPr id="80" name="矩形 79">
              <a:extLst>
                <a:ext uri="{FF2B5EF4-FFF2-40B4-BE49-F238E27FC236}">
                  <a16:creationId xmlns:a16="http://schemas.microsoft.com/office/drawing/2014/main" id="{CCA051EB-C760-413F-AC1B-182C8E545021}"/>
                </a:ext>
              </a:extLst>
            </p:cNvPr>
            <p:cNvSpPr/>
            <p:nvPr/>
          </p:nvSpPr>
          <p:spPr>
            <a:xfrm>
              <a:off x="7069974" y="5040239"/>
              <a:ext cx="2115956" cy="1220221"/>
            </a:xfrm>
            <a:prstGeom prst="rect">
              <a:avLst/>
            </a:prstGeom>
          </p:spPr>
          <p:txBody>
            <a:bodyPr wrap="square">
              <a:noAutofit/>
            </a:bodyPr>
            <a:lstStyle/>
            <a:p>
              <a:pPr algn="just">
                <a:lnSpc>
                  <a:spcPct val="150000"/>
                </a:lnSpc>
              </a:pPr>
              <a:r>
                <a:rPr lang="en-US" sz="1400" b="1" dirty="0">
                  <a:solidFill>
                    <a:srgbClr val="516482"/>
                  </a:solidFill>
                  <a:latin typeface="Times New Roman" panose="02020603050405020304" pitchFamily="18" charset="0"/>
                  <a:cs typeface="Times New Roman" panose="02020603050405020304" pitchFamily="18" charset="0"/>
                </a:rPr>
                <a:t>Solid</a:t>
              </a:r>
              <a:r>
                <a:rPr lang="zh-CN" altLang="en-US" sz="1400" b="1" dirty="0">
                  <a:solidFill>
                    <a:srgbClr val="516482"/>
                  </a:solidFill>
                  <a:latin typeface="Times New Roman" panose="02020603050405020304" pitchFamily="18" charset="0"/>
                  <a:cs typeface="Times New Roman" panose="02020603050405020304" pitchFamily="18" charset="0"/>
                </a:rPr>
                <a:t> </a:t>
              </a:r>
              <a:r>
                <a:rPr lang="en-US" altLang="zh-CN" sz="1400" b="1" dirty="0">
                  <a:solidFill>
                    <a:srgbClr val="516482"/>
                  </a:solidFill>
                  <a:latin typeface="Times New Roman" panose="02020603050405020304" pitchFamily="18" charset="0"/>
                  <a:cs typeface="Times New Roman" panose="02020603050405020304" pitchFamily="18" charset="0"/>
                </a:rPr>
                <a:t>angle distribution</a:t>
              </a:r>
              <a:r>
                <a:rPr lang="en-US" sz="1400" b="1" dirty="0">
                  <a:solidFill>
                    <a:srgbClr val="516482"/>
                  </a:solidFill>
                  <a:latin typeface="Times New Roman" panose="02020603050405020304" pitchFamily="18" charset="0"/>
                  <a:cs typeface="Times New Roman" panose="02020603050405020304" pitchFamily="18" charset="0"/>
                </a:rPr>
                <a:t>：</a:t>
              </a:r>
            </a:p>
            <a:p>
              <a:pPr marL="171450" indent="-171450" algn="just">
                <a:lnSpc>
                  <a:spcPct val="150000"/>
                </a:lnSpc>
                <a:buFont typeface="Wingdings" panose="05000000000000000000" pitchFamily="2" charset="2"/>
                <a:buChar char="p"/>
              </a:pPr>
              <a:r>
                <a:rPr lang="en-US" sz="1400" b="1" dirty="0" err="1">
                  <a:solidFill>
                    <a:srgbClr val="516482"/>
                  </a:solidFill>
                  <a:latin typeface="Times New Roman" panose="02020603050405020304" pitchFamily="18" charset="0"/>
                  <a:cs typeface="Times New Roman" panose="02020603050405020304" pitchFamily="18" charset="0"/>
                </a:rPr>
                <a:t>cos</a:t>
              </a:r>
              <a:r>
                <a:rPr lang="en-US" sz="1400" b="1" baseline="30000" dirty="0" err="1">
                  <a:solidFill>
                    <a:srgbClr val="516482"/>
                  </a:solidFill>
                  <a:latin typeface="Times New Roman" panose="02020603050405020304" pitchFamily="18" charset="0"/>
                  <a:cs typeface="Times New Roman" panose="02020603050405020304" pitchFamily="18" charset="0"/>
                </a:rPr>
                <a:t>n</a:t>
              </a:r>
              <a:r>
                <a:rPr lang="en-US" sz="1400" b="1" dirty="0" err="1">
                  <a:solidFill>
                    <a:srgbClr val="516482"/>
                  </a:solidFill>
                  <a:latin typeface="Times New Roman" panose="02020603050405020304" pitchFamily="18" charset="0"/>
                  <a:cs typeface="Times New Roman" panose="02020603050405020304" pitchFamily="18" charset="0"/>
                </a:rPr>
                <a:t>θ</a:t>
              </a:r>
              <a:r>
                <a:rPr lang="en-US" sz="1400" b="1" dirty="0">
                  <a:solidFill>
                    <a:srgbClr val="516482"/>
                  </a:solidFill>
                  <a:latin typeface="Times New Roman" panose="02020603050405020304" pitchFamily="18" charset="0"/>
                  <a:cs typeface="Times New Roman" panose="02020603050405020304" pitchFamily="18" charset="0"/>
                </a:rPr>
                <a:t>, </a:t>
              </a:r>
              <a:r>
                <a:rPr lang="en-US" sz="1400" b="1" dirty="0" err="1">
                  <a:solidFill>
                    <a:srgbClr val="516482"/>
                  </a:solidFill>
                  <a:latin typeface="Times New Roman" panose="02020603050405020304" pitchFamily="18" charset="0"/>
                  <a:cs typeface="Times New Roman" panose="02020603050405020304" pitchFamily="18" charset="0"/>
                </a:rPr>
                <a:t>n≈2</a:t>
              </a:r>
              <a:r>
                <a:rPr lang="en-US" sz="1400" b="1" dirty="0">
                  <a:solidFill>
                    <a:srgbClr val="516482"/>
                  </a:solidFill>
                  <a:latin typeface="Times New Roman" panose="02020603050405020304" pitchFamily="18" charset="0"/>
                  <a:cs typeface="Times New Roman" panose="02020603050405020304" pitchFamily="18" charset="0"/>
                </a:rPr>
                <a:t> Changes with energy, elevation, latitude</a:t>
              </a:r>
            </a:p>
          </p:txBody>
        </p:sp>
      </p:grpSp>
      <p:pic>
        <p:nvPicPr>
          <p:cNvPr id="7" name="图片 6">
            <a:extLst>
              <a:ext uri="{FF2B5EF4-FFF2-40B4-BE49-F238E27FC236}">
                <a16:creationId xmlns:a16="http://schemas.microsoft.com/office/drawing/2014/main" id="{C04B9737-634B-4BF8-98CC-559630EC6EF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86671" y="927447"/>
            <a:ext cx="2642667" cy="2529114"/>
          </a:xfrm>
          <a:prstGeom prst="rect">
            <a:avLst/>
          </a:prstGeom>
        </p:spPr>
      </p:pic>
      <p:sp>
        <p:nvSpPr>
          <p:cNvPr id="14" name="矩形 13">
            <a:extLst>
              <a:ext uri="{FF2B5EF4-FFF2-40B4-BE49-F238E27FC236}">
                <a16:creationId xmlns:a16="http://schemas.microsoft.com/office/drawing/2014/main" id="{B0315721-F324-4B62-8D17-7E21E2282066}"/>
              </a:ext>
            </a:extLst>
          </p:cNvPr>
          <p:cNvSpPr/>
          <p:nvPr/>
        </p:nvSpPr>
        <p:spPr>
          <a:xfrm>
            <a:off x="6460731" y="2979684"/>
            <a:ext cx="445955" cy="584775"/>
          </a:xfrm>
          <a:prstGeom prst="rect">
            <a:avLst/>
          </a:prstGeom>
          <a:noFill/>
        </p:spPr>
        <p:txBody>
          <a:bodyPr wrap="none" lIns="91440" tIns="45720" rIns="91440" bIns="45720">
            <a:spAutoFit/>
          </a:bodyPr>
          <a:lstStyle/>
          <a:p>
            <a:pPr algn="ctr"/>
            <a:r>
              <a:rPr lang="en-US" altLang="zh-CN" sz="3200" b="0" i="1" cap="none" spc="0" dirty="0">
                <a:ln w="0"/>
                <a:solidFill>
                  <a:schemeClr val="tx1"/>
                </a:solidFill>
                <a:effectLst>
                  <a:outerShdw blurRad="38100" dist="19050" dir="2700000" algn="tl" rotWithShape="0">
                    <a:schemeClr val="dk1">
                      <a:alpha val="40000"/>
                    </a:schemeClr>
                  </a:outerShdw>
                </a:effectLst>
              </a:rPr>
              <a:t>1</a:t>
            </a:r>
            <a:endParaRPr lang="zh-CN" altLang="en-US" sz="3200" b="0" i="1" cap="none" spc="0" dirty="0">
              <a:ln w="0"/>
              <a:solidFill>
                <a:schemeClr val="tx1"/>
              </a:solidFill>
              <a:effectLst>
                <a:outerShdw blurRad="38100" dist="19050" dir="2700000" algn="tl" rotWithShape="0">
                  <a:schemeClr val="dk1">
                    <a:alpha val="40000"/>
                  </a:schemeClr>
                </a:outerShdw>
              </a:effectLst>
            </a:endParaRPr>
          </a:p>
        </p:txBody>
      </p:sp>
      <p:sp>
        <p:nvSpPr>
          <p:cNvPr id="81" name="矩形 80">
            <a:extLst>
              <a:ext uri="{FF2B5EF4-FFF2-40B4-BE49-F238E27FC236}">
                <a16:creationId xmlns:a16="http://schemas.microsoft.com/office/drawing/2014/main" id="{E7626CE9-5170-402D-9764-87A327A4F834}"/>
              </a:ext>
            </a:extLst>
          </p:cNvPr>
          <p:cNvSpPr/>
          <p:nvPr/>
        </p:nvSpPr>
        <p:spPr>
          <a:xfrm>
            <a:off x="9274604" y="2943989"/>
            <a:ext cx="445955" cy="584775"/>
          </a:xfrm>
          <a:prstGeom prst="rect">
            <a:avLst/>
          </a:prstGeom>
          <a:noFill/>
        </p:spPr>
        <p:txBody>
          <a:bodyPr wrap="none" lIns="91440" tIns="45720" rIns="91440" bIns="45720">
            <a:spAutoFit/>
          </a:bodyPr>
          <a:lstStyle/>
          <a:p>
            <a:pPr algn="ctr"/>
            <a:r>
              <a:rPr lang="en-US" altLang="zh-CN" sz="3200" b="0" i="1" cap="none" spc="0" dirty="0">
                <a:ln w="0"/>
                <a:solidFill>
                  <a:schemeClr val="tx1"/>
                </a:solidFill>
                <a:effectLst>
                  <a:outerShdw blurRad="38100" dist="19050" dir="2700000" algn="tl" rotWithShape="0">
                    <a:schemeClr val="dk1">
                      <a:alpha val="40000"/>
                    </a:schemeClr>
                  </a:outerShdw>
                </a:effectLst>
              </a:rPr>
              <a:t>2</a:t>
            </a:r>
            <a:endParaRPr lang="zh-CN" altLang="en-US" sz="3200" b="0" i="1" cap="none" spc="0" dirty="0">
              <a:ln w="0"/>
              <a:solidFill>
                <a:schemeClr val="tx1"/>
              </a:solidFill>
              <a:effectLst>
                <a:outerShdw blurRad="38100" dist="19050" dir="2700000" algn="tl" rotWithShape="0">
                  <a:schemeClr val="dk1">
                    <a:alpha val="40000"/>
                  </a:schemeClr>
                </a:outerShdw>
              </a:effectLst>
            </a:endParaRPr>
          </a:p>
        </p:txBody>
      </p:sp>
      <p:sp>
        <p:nvSpPr>
          <p:cNvPr id="82" name="矩形 81">
            <a:extLst>
              <a:ext uri="{FF2B5EF4-FFF2-40B4-BE49-F238E27FC236}">
                <a16:creationId xmlns:a16="http://schemas.microsoft.com/office/drawing/2014/main" id="{58242238-74EB-451F-8821-3E5B677FE422}"/>
              </a:ext>
            </a:extLst>
          </p:cNvPr>
          <p:cNvSpPr/>
          <p:nvPr/>
        </p:nvSpPr>
        <p:spPr>
          <a:xfrm>
            <a:off x="6442897" y="4826213"/>
            <a:ext cx="445955" cy="584775"/>
          </a:xfrm>
          <a:prstGeom prst="rect">
            <a:avLst/>
          </a:prstGeom>
          <a:noFill/>
        </p:spPr>
        <p:txBody>
          <a:bodyPr wrap="none" lIns="91440" tIns="45720" rIns="91440" bIns="45720">
            <a:spAutoFit/>
          </a:bodyPr>
          <a:lstStyle/>
          <a:p>
            <a:pPr algn="ctr"/>
            <a:r>
              <a:rPr lang="en-US" altLang="zh-CN" sz="3200" b="0" i="1" cap="none" spc="0" dirty="0">
                <a:ln w="0"/>
                <a:solidFill>
                  <a:schemeClr val="tx1"/>
                </a:solidFill>
                <a:effectLst>
                  <a:outerShdw blurRad="38100" dist="19050" dir="2700000" algn="tl" rotWithShape="0">
                    <a:schemeClr val="dk1">
                      <a:alpha val="40000"/>
                    </a:schemeClr>
                  </a:outerShdw>
                </a:effectLst>
              </a:rPr>
              <a:t>3</a:t>
            </a:r>
            <a:endParaRPr lang="zh-CN" altLang="en-US" sz="3200" b="0" i="1" cap="none" spc="0" dirty="0">
              <a:ln w="0"/>
              <a:solidFill>
                <a:schemeClr val="tx1"/>
              </a:solidFill>
              <a:effectLst>
                <a:outerShdw blurRad="38100" dist="19050" dir="2700000" algn="tl" rotWithShape="0">
                  <a:schemeClr val="dk1">
                    <a:alpha val="40000"/>
                  </a:schemeClr>
                </a:outerShdw>
              </a:effectLst>
            </a:endParaRPr>
          </a:p>
        </p:txBody>
      </p:sp>
      <p:sp>
        <p:nvSpPr>
          <p:cNvPr id="83" name="矩形 82">
            <a:extLst>
              <a:ext uri="{FF2B5EF4-FFF2-40B4-BE49-F238E27FC236}">
                <a16:creationId xmlns:a16="http://schemas.microsoft.com/office/drawing/2014/main" id="{F240EA50-E914-4146-8F5B-95D17E900ABB}"/>
              </a:ext>
            </a:extLst>
          </p:cNvPr>
          <p:cNvSpPr/>
          <p:nvPr/>
        </p:nvSpPr>
        <p:spPr>
          <a:xfrm>
            <a:off x="9285956" y="4783230"/>
            <a:ext cx="445955" cy="584775"/>
          </a:xfrm>
          <a:prstGeom prst="rect">
            <a:avLst/>
          </a:prstGeom>
          <a:noFill/>
        </p:spPr>
        <p:txBody>
          <a:bodyPr wrap="none" lIns="91440" tIns="45720" rIns="91440" bIns="45720">
            <a:spAutoFit/>
          </a:bodyPr>
          <a:lstStyle/>
          <a:p>
            <a:pPr algn="ctr"/>
            <a:r>
              <a:rPr lang="en-US" altLang="zh-CN" sz="3200" b="0" i="1" cap="none" spc="0">
                <a:ln w="0"/>
                <a:solidFill>
                  <a:schemeClr val="tx1"/>
                </a:solidFill>
                <a:effectLst>
                  <a:outerShdw blurRad="38100" dist="19050" dir="2700000" algn="tl" rotWithShape="0">
                    <a:schemeClr val="dk1">
                      <a:alpha val="40000"/>
                    </a:schemeClr>
                  </a:outerShdw>
                </a:effectLst>
              </a:rPr>
              <a:t>4</a:t>
            </a:r>
            <a:endParaRPr lang="zh-CN" altLang="en-US" sz="3200" b="0" i="1" cap="none" spc="0">
              <a:ln w="0"/>
              <a:solidFill>
                <a:schemeClr val="tx1"/>
              </a:solidFill>
              <a:effectLst>
                <a:outerShdw blurRad="38100" dist="19050" dir="2700000" algn="tl" rotWithShape="0">
                  <a:schemeClr val="dk1">
                    <a:alpha val="40000"/>
                  </a:schemeClr>
                </a:outerShdw>
              </a:effectLst>
            </a:endParaRPr>
          </a:p>
        </p:txBody>
      </p:sp>
      <p:sp>
        <p:nvSpPr>
          <p:cNvPr id="15" name="文本框 14">
            <a:extLst>
              <a:ext uri="{FF2B5EF4-FFF2-40B4-BE49-F238E27FC236}">
                <a16:creationId xmlns:a16="http://schemas.microsoft.com/office/drawing/2014/main" id="{B3B23B3B-D1EF-4654-9C74-C54DF96B87D9}"/>
              </a:ext>
            </a:extLst>
          </p:cNvPr>
          <p:cNvSpPr txBox="1"/>
          <p:nvPr/>
        </p:nvSpPr>
        <p:spPr>
          <a:xfrm>
            <a:off x="6484483" y="1056210"/>
            <a:ext cx="3867938"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Cosmic ray muon production</a:t>
            </a:r>
            <a:r>
              <a:rPr lang="zh-CN" altLang="en-US"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17357452-0E99-41C0-8360-8543C0464705}"/>
                  </a:ext>
                </a:extLst>
              </p:cNvPr>
              <p:cNvSpPr txBox="1"/>
              <p:nvPr/>
            </p:nvSpPr>
            <p:spPr>
              <a:xfrm>
                <a:off x="8117707" y="1597470"/>
                <a:ext cx="1936299" cy="3090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𝜋</m:t>
                          </m:r>
                        </m:e>
                        <m:sup>
                          <m:r>
                            <a:rPr lang="en-US" altLang="zh-CN" i="1" smtClean="0">
                              <a:latin typeface="Cambria Math" panose="02040503050406030204" pitchFamily="18" charset="0"/>
                              <a:ea typeface="Cambria Math" panose="02040503050406030204" pitchFamily="18" charset="0"/>
                            </a:rPr>
                            <m:t>±</m:t>
                          </m:r>
                        </m:sup>
                      </m:sSup>
                      <m:r>
                        <a:rPr lang="en-US" altLang="zh-CN" i="1" smtClean="0">
                          <a:latin typeface="Cambria Math" panose="02040503050406030204" pitchFamily="18" charset="0"/>
                          <a:ea typeface="Cambria Math" panose="02040503050406030204" pitchFamily="18" charset="0"/>
                        </a:rPr>
                        <m:t>→</m:t>
                      </m:r>
                      <m:sSup>
                        <m:sSupPr>
                          <m:ctrlPr>
                            <a:rPr lang="en-US" altLang="zh-CN" i="1" smtClean="0">
                              <a:latin typeface="Cambria Math" panose="02040503050406030204" pitchFamily="18" charset="0"/>
                              <a:ea typeface="Cambria Math" panose="02040503050406030204" pitchFamily="18" charset="0"/>
                            </a:rPr>
                          </m:ctrlPr>
                        </m:sSupPr>
                        <m:e>
                          <m:r>
                            <a:rPr lang="zh-CN" altLang="en-US" i="1" smtClean="0">
                              <a:latin typeface="Cambria Math" panose="02040503050406030204" pitchFamily="18" charset="0"/>
                              <a:ea typeface="Cambria Math" panose="02040503050406030204" pitchFamily="18" charset="0"/>
                            </a:rPr>
                            <m:t>𝜇</m:t>
                          </m:r>
                        </m:e>
                        <m:sup>
                          <m:r>
                            <a:rPr lang="en-US" altLang="zh-CN" i="1" smtClean="0">
                              <a:latin typeface="Cambria Math" panose="02040503050406030204" pitchFamily="18" charset="0"/>
                              <a:ea typeface="Cambria Math" panose="02040503050406030204" pitchFamily="18" charset="0"/>
                            </a:rPr>
                            <m:t>±</m:t>
                          </m:r>
                        </m:sup>
                      </m:sSup>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m:rPr>
                              <m:sty m:val="p"/>
                            </m:rPr>
                            <a:rPr lang="el-GR" altLang="zh-CN" b="0" i="1" smtClean="0">
                              <a:latin typeface="Cambria Math" panose="02040503050406030204" pitchFamily="18" charset="0"/>
                              <a:ea typeface="Cambria Math" panose="02040503050406030204" pitchFamily="18" charset="0"/>
                            </a:rPr>
                            <m:t>ν</m:t>
                          </m:r>
                        </m:e>
                        <m:sub>
                          <m:r>
                            <a:rPr lang="zh-CN" altLang="en-US" b="0" i="1" smtClean="0">
                              <a:latin typeface="Cambria Math" panose="02040503050406030204" pitchFamily="18" charset="0"/>
                              <a:ea typeface="Cambria Math" panose="02040503050406030204" pitchFamily="18" charset="0"/>
                            </a:rPr>
                            <m:t>𝜇</m:t>
                          </m:r>
                        </m:sub>
                      </m:sSub>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bar>
                            <m:barPr>
                              <m:pos m:val="top"/>
                              <m:ctrlPr>
                                <a:rPr lang="en-US" altLang="zh-CN" i="1">
                                  <a:latin typeface="Cambria Math" panose="02040503050406030204" pitchFamily="18" charset="0"/>
                                  <a:ea typeface="Cambria Math" panose="02040503050406030204" pitchFamily="18" charset="0"/>
                                </a:rPr>
                              </m:ctrlPr>
                            </m:barPr>
                            <m:e>
                              <m:r>
                                <m:rPr>
                                  <m:sty m:val="p"/>
                                </m:rPr>
                                <a:rPr lang="el-GR" altLang="zh-CN" i="1">
                                  <a:latin typeface="Cambria Math" panose="02040503050406030204" pitchFamily="18" charset="0"/>
                                  <a:ea typeface="Cambria Math" panose="02040503050406030204" pitchFamily="18" charset="0"/>
                                </a:rPr>
                                <m:t>ν</m:t>
                              </m:r>
                            </m:e>
                          </m:bar>
                        </m:e>
                        <m:sub>
                          <m:r>
                            <a:rPr lang="zh-CN" altLang="en-US" b="0" i="1" smtClean="0">
                              <a:latin typeface="Cambria Math" panose="02040503050406030204" pitchFamily="18" charset="0"/>
                              <a:ea typeface="Cambria Math" panose="02040503050406030204" pitchFamily="18" charset="0"/>
                            </a:rPr>
                            <m:t>𝜇</m:t>
                          </m:r>
                        </m:sub>
                      </m:sSub>
                      <m:r>
                        <a:rPr lang="en-US" altLang="zh-CN" b="0" i="1" smtClean="0">
                          <a:latin typeface="Cambria Math" panose="02040503050406030204" pitchFamily="18" charset="0"/>
                          <a:ea typeface="Cambria Math" panose="02040503050406030204" pitchFamily="18" charset="0"/>
                        </a:rPr>
                        <m:t>)</m:t>
                      </m:r>
                    </m:oMath>
                  </m:oMathPara>
                </a14:m>
                <a:endParaRPr lang="zh-CN" altLang="en-US" dirty="0"/>
              </a:p>
            </p:txBody>
          </p:sp>
        </mc:Choice>
        <mc:Fallback xmlns="">
          <p:sp>
            <p:nvSpPr>
              <p:cNvPr id="16" name="文本框 15">
                <a:extLst>
                  <a:ext uri="{FF2B5EF4-FFF2-40B4-BE49-F238E27FC236}">
                    <a16:creationId xmlns:a16="http://schemas.microsoft.com/office/drawing/2014/main" id="{17357452-0E99-41C0-8360-8543C0464705}"/>
                  </a:ext>
                </a:extLst>
              </p:cNvPr>
              <p:cNvSpPr txBox="1">
                <a:spLocks noRot="1" noChangeAspect="1" noMove="1" noResize="1" noEditPoints="1" noAdjustHandles="1" noChangeArrowheads="1" noChangeShapeType="1" noTextEdit="1"/>
              </p:cNvSpPr>
              <p:nvPr/>
            </p:nvSpPr>
            <p:spPr>
              <a:xfrm>
                <a:off x="8117707" y="1597470"/>
                <a:ext cx="1936299" cy="309059"/>
              </a:xfrm>
              <a:prstGeom prst="rect">
                <a:avLst/>
              </a:prstGeom>
              <a:blipFill>
                <a:blip r:embed="rId12"/>
                <a:stretch>
                  <a:fillRect t="-3922" r="-2208" b="-2352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4" name="文本框 83">
                <a:extLst>
                  <a:ext uri="{FF2B5EF4-FFF2-40B4-BE49-F238E27FC236}">
                    <a16:creationId xmlns:a16="http://schemas.microsoft.com/office/drawing/2014/main" id="{DC2FB694-5B64-494F-8C57-588F66494649}"/>
                  </a:ext>
                </a:extLst>
              </p:cNvPr>
              <p:cNvSpPr txBox="1"/>
              <p:nvPr/>
            </p:nvSpPr>
            <p:spPr>
              <a:xfrm>
                <a:off x="7986331" y="2069350"/>
                <a:ext cx="2207133" cy="40139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𝐾</m:t>
                          </m:r>
                        </m:e>
                        <m:sup>
                          <m:r>
                            <a:rPr lang="en-US" altLang="zh-CN" i="1" smtClean="0">
                              <a:latin typeface="Cambria Math" panose="02040503050406030204" pitchFamily="18" charset="0"/>
                              <a:ea typeface="Cambria Math" panose="02040503050406030204" pitchFamily="18" charset="0"/>
                            </a:rPr>
                            <m:t>±</m:t>
                          </m:r>
                        </m:sup>
                      </m:sSup>
                      <m:r>
                        <a:rPr lang="en-US" altLang="zh-CN" i="1" smtClean="0">
                          <a:latin typeface="Cambria Math" panose="02040503050406030204" pitchFamily="18" charset="0"/>
                          <a:ea typeface="Cambria Math" panose="02040503050406030204" pitchFamily="18" charset="0"/>
                        </a:rPr>
                        <m:t>→</m:t>
                      </m:r>
                      <m:sSup>
                        <m:sSupPr>
                          <m:ctrlPr>
                            <a:rPr lang="en-US" altLang="zh-CN" i="1" smtClean="0">
                              <a:latin typeface="Cambria Math" panose="02040503050406030204" pitchFamily="18" charset="0"/>
                              <a:ea typeface="Cambria Math" panose="02040503050406030204" pitchFamily="18" charset="0"/>
                            </a:rPr>
                          </m:ctrlPr>
                        </m:sSupPr>
                        <m:e>
                          <m:r>
                            <a:rPr lang="zh-CN" altLang="en-US" i="1" smtClean="0">
                              <a:latin typeface="Cambria Math" panose="02040503050406030204" pitchFamily="18" charset="0"/>
                              <a:ea typeface="Cambria Math" panose="02040503050406030204" pitchFamily="18" charset="0"/>
                            </a:rPr>
                            <m:t>𝜇</m:t>
                          </m:r>
                        </m:e>
                        <m:sup>
                          <m:r>
                            <a:rPr lang="en-US" altLang="zh-CN" i="1" smtClean="0">
                              <a:latin typeface="Cambria Math" panose="02040503050406030204" pitchFamily="18" charset="0"/>
                              <a:ea typeface="Cambria Math" panose="02040503050406030204" pitchFamily="18" charset="0"/>
                            </a:rPr>
                            <m:t>±</m:t>
                          </m:r>
                        </m:sup>
                      </m:sSup>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r>
                            <m:rPr>
                              <m:sty m:val="p"/>
                            </m:rPr>
                            <a:rPr lang="el-GR" altLang="zh-CN" b="0" i="1" smtClean="0">
                              <a:latin typeface="Cambria Math" panose="02040503050406030204" pitchFamily="18" charset="0"/>
                              <a:ea typeface="Cambria Math" panose="02040503050406030204" pitchFamily="18" charset="0"/>
                            </a:rPr>
                            <m:t>ν</m:t>
                          </m:r>
                        </m:e>
                        <m:sub>
                          <m:r>
                            <a:rPr lang="zh-CN" altLang="en-US" b="0" i="1" smtClean="0">
                              <a:latin typeface="Cambria Math" panose="02040503050406030204" pitchFamily="18" charset="0"/>
                              <a:ea typeface="Cambria Math" panose="02040503050406030204" pitchFamily="18" charset="0"/>
                            </a:rPr>
                            <m:t>𝜇</m:t>
                          </m:r>
                        </m:sub>
                      </m:sSub>
                      <m:r>
                        <a:rPr lang="en-US" altLang="zh-CN" b="0" i="1" smtClean="0">
                          <a:latin typeface="Cambria Math" panose="02040503050406030204" pitchFamily="18" charset="0"/>
                          <a:ea typeface="Cambria Math" panose="02040503050406030204" pitchFamily="18" charset="0"/>
                        </a:rPr>
                        <m:t>(</m:t>
                      </m:r>
                      <m:sSub>
                        <m:sSubPr>
                          <m:ctrlPr>
                            <a:rPr lang="en-US" altLang="zh-CN" b="0" i="1" smtClean="0">
                              <a:latin typeface="Cambria Math" panose="02040503050406030204" pitchFamily="18" charset="0"/>
                              <a:ea typeface="Cambria Math" panose="02040503050406030204" pitchFamily="18" charset="0"/>
                            </a:rPr>
                          </m:ctrlPr>
                        </m:sSubPr>
                        <m:e>
                          <m:bar>
                            <m:barPr>
                              <m:pos m:val="top"/>
                              <m:ctrlPr>
                                <a:rPr lang="en-US" altLang="zh-CN" i="1">
                                  <a:latin typeface="Cambria Math" panose="02040503050406030204" pitchFamily="18" charset="0"/>
                                  <a:ea typeface="Cambria Math" panose="02040503050406030204" pitchFamily="18" charset="0"/>
                                </a:rPr>
                              </m:ctrlPr>
                            </m:barPr>
                            <m:e>
                              <m:r>
                                <m:rPr>
                                  <m:sty m:val="p"/>
                                </m:rPr>
                                <a:rPr lang="el-GR" altLang="zh-CN" i="1">
                                  <a:latin typeface="Cambria Math" panose="02040503050406030204" pitchFamily="18" charset="0"/>
                                  <a:ea typeface="Cambria Math" panose="02040503050406030204" pitchFamily="18" charset="0"/>
                                </a:rPr>
                                <m:t>ν</m:t>
                              </m:r>
                            </m:e>
                          </m:bar>
                        </m:e>
                        <m:sub>
                          <m:r>
                            <a:rPr lang="zh-CN" altLang="en-US" b="0" i="1" smtClean="0">
                              <a:latin typeface="Cambria Math" panose="02040503050406030204" pitchFamily="18" charset="0"/>
                              <a:ea typeface="Cambria Math" panose="02040503050406030204" pitchFamily="18" charset="0"/>
                            </a:rPr>
                            <m:t>𝜇</m:t>
                          </m:r>
                        </m:sub>
                      </m:sSub>
                      <m:r>
                        <a:rPr lang="en-US" altLang="zh-CN" b="0" i="1" smtClean="0">
                          <a:latin typeface="Cambria Math" panose="02040503050406030204" pitchFamily="18" charset="0"/>
                          <a:ea typeface="Cambria Math" panose="02040503050406030204" pitchFamily="18" charset="0"/>
                        </a:rPr>
                        <m:t>)</m:t>
                      </m:r>
                    </m:oMath>
                  </m:oMathPara>
                </a14:m>
                <a:endParaRPr lang="zh-CN" altLang="en-US" dirty="0"/>
              </a:p>
            </p:txBody>
          </p:sp>
        </mc:Choice>
        <mc:Fallback xmlns="">
          <p:sp>
            <p:nvSpPr>
              <p:cNvPr id="84" name="文本框 83">
                <a:extLst>
                  <a:ext uri="{FF2B5EF4-FFF2-40B4-BE49-F238E27FC236}">
                    <a16:creationId xmlns:a16="http://schemas.microsoft.com/office/drawing/2014/main" id="{DC2FB694-5B64-494F-8C57-588F66494649}"/>
                  </a:ext>
                </a:extLst>
              </p:cNvPr>
              <p:cNvSpPr txBox="1">
                <a:spLocks noRot="1" noChangeAspect="1" noMove="1" noResize="1" noEditPoints="1" noAdjustHandles="1" noChangeArrowheads="1" noChangeShapeType="1" noTextEdit="1"/>
              </p:cNvSpPr>
              <p:nvPr/>
            </p:nvSpPr>
            <p:spPr>
              <a:xfrm>
                <a:off x="7986331" y="2069350"/>
                <a:ext cx="2207133" cy="401392"/>
              </a:xfrm>
              <a:prstGeom prst="rect">
                <a:avLst/>
              </a:prstGeom>
              <a:blipFill>
                <a:blip r:embed="rId13"/>
                <a:stretch>
                  <a:fillRect b="-757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09586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矩形 241">
            <a:extLst>
              <a:ext uri="{FF2B5EF4-FFF2-40B4-BE49-F238E27FC236}">
                <a16:creationId xmlns:a16="http://schemas.microsoft.com/office/drawing/2014/main" id="{89C0DDB6-5A03-4420-A0E3-A2DED32A2092}"/>
              </a:ext>
            </a:extLst>
          </p:cNvPr>
          <p:cNvSpPr/>
          <p:nvPr/>
        </p:nvSpPr>
        <p:spPr>
          <a:xfrm>
            <a:off x="7125948" y="5679393"/>
            <a:ext cx="4593342" cy="7050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矩形 239">
            <a:extLst>
              <a:ext uri="{FF2B5EF4-FFF2-40B4-BE49-F238E27FC236}">
                <a16:creationId xmlns:a16="http://schemas.microsoft.com/office/drawing/2014/main" id="{8DF8EF9E-A951-48BD-ACD4-74961F12E915}"/>
              </a:ext>
            </a:extLst>
          </p:cNvPr>
          <p:cNvSpPr/>
          <p:nvPr/>
        </p:nvSpPr>
        <p:spPr>
          <a:xfrm>
            <a:off x="1511805" y="5724771"/>
            <a:ext cx="3514181" cy="6822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29613493-ACBE-4096-8B5B-B9ECB7A637F0}"/>
              </a:ext>
            </a:extLst>
          </p:cNvPr>
          <p:cNvSpPr/>
          <p:nvPr/>
        </p:nvSpPr>
        <p:spPr>
          <a:xfrm>
            <a:off x="1511806" y="4759226"/>
            <a:ext cx="3514181" cy="6822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1.3 Principle of </a:t>
            </a:r>
            <a:r>
              <a:rPr lang="en-US" altLang="zh-CN" sz="2600" dirty="0" err="1">
                <a:latin typeface="Times New Roman" panose="02020603050405020304" pitchFamily="18" charset="0"/>
                <a:cs typeface="Times New Roman" panose="02020603050405020304" pitchFamily="18" charset="0"/>
              </a:rPr>
              <a:t>Muography</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5</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93590" y="6290460"/>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13970" y="6290460"/>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8137" y="6290460"/>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2" name="文本框 1">
            <a:extLst>
              <a:ext uri="{FF2B5EF4-FFF2-40B4-BE49-F238E27FC236}">
                <a16:creationId xmlns:a16="http://schemas.microsoft.com/office/drawing/2014/main" id="{41BF9DAE-CDD1-4216-9897-8233B86F2562}"/>
              </a:ext>
            </a:extLst>
          </p:cNvPr>
          <p:cNvSpPr txBox="1"/>
          <p:nvPr/>
        </p:nvSpPr>
        <p:spPr>
          <a:xfrm>
            <a:off x="-57003" y="6557435"/>
            <a:ext cx="10212956" cy="215444"/>
          </a:xfrm>
          <a:prstGeom prst="rect">
            <a:avLst/>
          </a:prstGeom>
          <a:noFill/>
        </p:spPr>
        <p:txBody>
          <a:bodyPr wrap="square" rtlCol="0">
            <a:spAutoFit/>
          </a:bodyPr>
          <a:lstStyle/>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[1] Bonomi G, Checchia P, D’Errico M, et al. Applications of cosmic-ray muons[J]. Progress in Particle and Nuclear Physics, 2020, 112: 103768.</a:t>
            </a:r>
          </a:p>
        </p:txBody>
      </p:sp>
      <p:pic>
        <p:nvPicPr>
          <p:cNvPr id="30" name="图片 29">
            <a:extLst>
              <a:ext uri="{FF2B5EF4-FFF2-40B4-BE49-F238E27FC236}">
                <a16:creationId xmlns:a16="http://schemas.microsoft.com/office/drawing/2014/main" id="{FA825837-589C-4622-87F4-2D42C0148F0C}"/>
              </a:ext>
            </a:extLst>
          </p:cNvPr>
          <p:cNvPicPr/>
          <p:nvPr/>
        </p:nvPicPr>
        <p:blipFill>
          <a:blip r:embed="rId4"/>
          <a:stretch>
            <a:fillRect/>
          </a:stretch>
        </p:blipFill>
        <p:spPr>
          <a:xfrm>
            <a:off x="1139230" y="1543995"/>
            <a:ext cx="3063961" cy="3098534"/>
          </a:xfrm>
          <a:prstGeom prst="rect">
            <a:avLst/>
          </a:prstGeom>
        </p:spPr>
      </p:pic>
      <mc:AlternateContent xmlns:mc="http://schemas.openxmlformats.org/markup-compatibility/2006" xmlns:a14="http://schemas.microsoft.com/office/drawing/2010/main">
        <mc:Choice Requires="a14">
          <p:sp>
            <p:nvSpPr>
              <p:cNvPr id="34" name="矩形 33">
                <a:extLst>
                  <a:ext uri="{FF2B5EF4-FFF2-40B4-BE49-F238E27FC236}">
                    <a16:creationId xmlns:a16="http://schemas.microsoft.com/office/drawing/2014/main" id="{EFD25433-2C07-4603-9A2B-FA5DD5E6AE7A}"/>
                  </a:ext>
                </a:extLst>
              </p:cNvPr>
              <p:cNvSpPr/>
              <p:nvPr/>
            </p:nvSpPr>
            <p:spPr>
              <a:xfrm>
                <a:off x="1537889" y="4731445"/>
                <a:ext cx="3523957" cy="682283"/>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zh-CN" altLang="zh-CN" sz="1400" i="1" smtClean="0">
                              <a:solidFill>
                                <a:schemeClr val="tx1"/>
                              </a:solidFill>
                              <a:effectLst/>
                              <a:latin typeface="Cambria Math" panose="02040503050406030204" pitchFamily="18" charset="0"/>
                              <a:ea typeface="Cambria Math" panose="02040503050406030204" pitchFamily="18" charset="0"/>
                            </a:rPr>
                          </m:ctrlPr>
                        </m:sSubPr>
                        <m:e>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𝜎</m:t>
                          </m:r>
                        </m:e>
                        <m:sub>
                          <m:r>
                            <m:rPr>
                              <m:sty m:val="p"/>
                            </m:rP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θ</m:t>
                          </m:r>
                        </m:sub>
                      </m:sSub>
                      <m: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400" i="1">
                              <a:solidFill>
                                <a:schemeClr val="tx1"/>
                              </a:solidFill>
                              <a:effectLst/>
                              <a:latin typeface="Cambria Math" panose="02040503050406030204" pitchFamily="18" charset="0"/>
                              <a:ea typeface="Cambria Math" panose="02040503050406030204" pitchFamily="18" charset="0"/>
                            </a:rPr>
                          </m:ctrlPr>
                        </m:fPr>
                        <m:num>
                          <m: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13.6 </m:t>
                          </m:r>
                          <m:r>
                            <m:rPr>
                              <m:sty m:val="p"/>
                            </m:rP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MeV</m:t>
                          </m:r>
                        </m:num>
                        <m:den>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𝛽</m:t>
                          </m:r>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𝑐𝑝</m:t>
                          </m:r>
                        </m:den>
                      </m:f>
                      <m:rad>
                        <m:radPr>
                          <m:degHide m:val="on"/>
                          <m:ctrlPr>
                            <a:rPr lang="zh-CN" altLang="zh-CN" sz="1400" i="1">
                              <a:solidFill>
                                <a:schemeClr val="tx1"/>
                              </a:solidFill>
                              <a:effectLst/>
                              <a:latin typeface="Cambria Math" panose="02040503050406030204" pitchFamily="18" charset="0"/>
                              <a:ea typeface="Cambria Math" panose="02040503050406030204" pitchFamily="18" charset="0"/>
                            </a:rPr>
                          </m:ctrlPr>
                        </m:radPr>
                        <m:deg/>
                        <m:e>
                          <m:f>
                            <m:fPr>
                              <m:ctrlPr>
                                <a:rPr lang="zh-CN" altLang="zh-CN" sz="1400" i="1">
                                  <a:solidFill>
                                    <a:schemeClr val="tx1"/>
                                  </a:solidFill>
                                  <a:effectLst/>
                                  <a:latin typeface="Cambria Math" panose="02040503050406030204" pitchFamily="18" charset="0"/>
                                  <a:ea typeface="Cambria Math" panose="02040503050406030204" pitchFamily="18" charset="0"/>
                                </a:rPr>
                              </m:ctrlPr>
                            </m:fPr>
                            <m:num>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𝐿</m:t>
                              </m:r>
                            </m:num>
                            <m:den>
                              <m:sSub>
                                <m:sSubPr>
                                  <m:ctrlPr>
                                    <a:rPr lang="zh-CN" altLang="zh-CN" sz="1400" i="1">
                                      <a:solidFill>
                                        <a:schemeClr val="tx1"/>
                                      </a:solidFill>
                                      <a:effectLst/>
                                      <a:latin typeface="Cambria Math" panose="02040503050406030204" pitchFamily="18" charset="0"/>
                                      <a:ea typeface="Cambria Math" panose="02040503050406030204" pitchFamily="18" charset="0"/>
                                    </a:rPr>
                                  </m:ctrlPr>
                                </m:sSubPr>
                                <m:e>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𝐿</m:t>
                                  </m:r>
                                </m:e>
                                <m:sub>
                                  <m:r>
                                    <m:rPr>
                                      <m:sty m:val="p"/>
                                    </m:rPr>
                                    <a:rPr lang="en-US" altLang="zh-CN" sz="1400" i="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rad</m:t>
                                  </m:r>
                                </m:sub>
                              </m:sSub>
                            </m:den>
                          </m:f>
                        </m:e>
                      </m:rad>
                      <m:d>
                        <m:dPr>
                          <m:begChr m:val="["/>
                          <m:endChr m:val="]"/>
                          <m:ctrlPr>
                            <a:rPr lang="zh-CN" altLang="zh-CN" sz="1400" i="1">
                              <a:solidFill>
                                <a:schemeClr val="tx1"/>
                              </a:solidFill>
                              <a:effectLst/>
                              <a:latin typeface="Cambria Math" panose="02040503050406030204" pitchFamily="18" charset="0"/>
                              <a:ea typeface="Cambria Math" panose="02040503050406030204" pitchFamily="18" charset="0"/>
                            </a:rPr>
                          </m:ctrlPr>
                        </m:dPr>
                        <m:e>
                          <m: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1+0.038</m:t>
                          </m:r>
                          <m:r>
                            <m:rPr>
                              <m:sty m:val="p"/>
                            </m:rP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ln</m:t>
                          </m:r>
                          <m: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400" i="1">
                                  <a:solidFill>
                                    <a:schemeClr val="tx1"/>
                                  </a:solidFill>
                                  <a:effectLst/>
                                  <a:latin typeface="Cambria Math" panose="02040503050406030204" pitchFamily="18" charset="0"/>
                                  <a:ea typeface="Cambria Math" panose="02040503050406030204" pitchFamily="18" charset="0"/>
                                </a:rPr>
                              </m:ctrlPr>
                            </m:fPr>
                            <m:num>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𝐿</m:t>
                              </m:r>
                            </m:num>
                            <m:den>
                              <m:sSub>
                                <m:sSubPr>
                                  <m:ctrlPr>
                                    <a:rPr lang="zh-CN" altLang="zh-CN" sz="1400" i="1">
                                      <a:solidFill>
                                        <a:schemeClr val="tx1"/>
                                      </a:solidFill>
                                      <a:effectLst/>
                                      <a:latin typeface="Cambria Math" panose="02040503050406030204" pitchFamily="18" charset="0"/>
                                      <a:ea typeface="Cambria Math" panose="02040503050406030204" pitchFamily="18" charset="0"/>
                                    </a:rPr>
                                  </m:ctrlPr>
                                </m:sSubPr>
                                <m:e>
                                  <m:r>
                                    <a:rPr lang="en-US" altLang="zh-CN" sz="1400" i="1">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𝐿</m:t>
                                  </m:r>
                                </m:e>
                                <m:sub>
                                  <m:r>
                                    <m:rPr>
                                      <m:sty m:val="p"/>
                                    </m:rPr>
                                    <a:rPr lang="en-US" altLang="zh-CN" sz="1400" i="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rad</m:t>
                                  </m:r>
                                </m:sub>
                              </m:sSub>
                            </m:den>
                          </m:f>
                          <m:r>
                            <a:rPr lang="en-US" altLang="zh-CN" sz="1400">
                              <a:solidFill>
                                <a:schemeClr val="tx1"/>
                              </a:solidFill>
                              <a:effectLst/>
                              <a:latin typeface="Cambria Math" panose="02040503050406030204" pitchFamily="18" charset="0"/>
                              <a:ea typeface="宋体" panose="02010600030101010101" pitchFamily="2" charset="-122"/>
                              <a:cs typeface="Times New Roman" panose="02020603050405020304" pitchFamily="18" charset="0"/>
                            </a:rPr>
                            <m:t>)</m:t>
                          </m:r>
                        </m:e>
                      </m:d>
                    </m:oMath>
                  </m:oMathPara>
                </a14:m>
                <a:endParaRPr lang="zh-CN" altLang="en-US" sz="1400" dirty="0">
                  <a:solidFill>
                    <a:schemeClr val="tx1"/>
                  </a:solidFill>
                </a:endParaRPr>
              </a:p>
            </p:txBody>
          </p:sp>
        </mc:Choice>
        <mc:Fallback xmlns="">
          <p:sp>
            <p:nvSpPr>
              <p:cNvPr id="34" name="矩形 33">
                <a:extLst>
                  <a:ext uri="{FF2B5EF4-FFF2-40B4-BE49-F238E27FC236}">
                    <a16:creationId xmlns:a16="http://schemas.microsoft.com/office/drawing/2014/main" id="{EFD25433-2C07-4603-9A2B-FA5DD5E6AE7A}"/>
                  </a:ext>
                </a:extLst>
              </p:cNvPr>
              <p:cNvSpPr>
                <a:spLocks noRot="1" noChangeAspect="1" noMove="1" noResize="1" noEditPoints="1" noAdjustHandles="1" noChangeArrowheads="1" noChangeShapeType="1" noTextEdit="1"/>
              </p:cNvSpPr>
              <p:nvPr/>
            </p:nvSpPr>
            <p:spPr>
              <a:xfrm>
                <a:off x="1537889" y="4731445"/>
                <a:ext cx="3523957" cy="682283"/>
              </a:xfrm>
              <a:prstGeom prst="rect">
                <a:avLst/>
              </a:prstGeom>
              <a:blipFill>
                <a:blip r:embed="rId5"/>
                <a:stretch>
                  <a:fillRect/>
                </a:stretch>
              </a:blipFill>
              <a:ln>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5" name="矩形 34">
                <a:extLst>
                  <a:ext uri="{FF2B5EF4-FFF2-40B4-BE49-F238E27FC236}">
                    <a16:creationId xmlns:a16="http://schemas.microsoft.com/office/drawing/2014/main" id="{FAF78DE5-9330-43AC-8E91-BC10E3FBBEAD}"/>
                  </a:ext>
                </a:extLst>
              </p:cNvPr>
              <p:cNvSpPr/>
              <p:nvPr/>
            </p:nvSpPr>
            <p:spPr>
              <a:xfrm>
                <a:off x="2163766" y="5740229"/>
                <a:ext cx="2272202" cy="682283"/>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f>
                        <m:fPr>
                          <m:ctrlPr>
                            <a:rPr lang="zh-CN" altLang="zh-CN" sz="1400" i="1" smtClean="0">
                              <a:solidFill>
                                <a:schemeClr val="tx1"/>
                              </a:solidFill>
                              <a:latin typeface="Cambria Math" panose="02040503050406030204" pitchFamily="18" charset="0"/>
                            </a:rPr>
                          </m:ctrlPr>
                        </m:fPr>
                        <m:num>
                          <m:r>
                            <a:rPr lang="en-US" altLang="zh-CN" sz="1400">
                              <a:solidFill>
                                <a:schemeClr val="tx1"/>
                              </a:solidFill>
                              <a:latin typeface="Cambria Math" panose="02040503050406030204" pitchFamily="18" charset="0"/>
                            </a:rPr>
                            <m:t>1</m:t>
                          </m:r>
                        </m:num>
                        <m:den>
                          <m:sSub>
                            <m:sSubPr>
                              <m:ctrlPr>
                                <a:rPr lang="zh-CN" altLang="zh-CN" sz="1400" i="1">
                                  <a:solidFill>
                                    <a:schemeClr val="tx1"/>
                                  </a:solidFill>
                                  <a:latin typeface="Cambria Math" panose="02040503050406030204" pitchFamily="18" charset="0"/>
                                </a:rPr>
                              </m:ctrlPr>
                            </m:sSubPr>
                            <m:e>
                              <m:r>
                                <a:rPr lang="en-US" altLang="zh-CN" sz="1400" i="1">
                                  <a:solidFill>
                                    <a:schemeClr val="tx1"/>
                                  </a:solidFill>
                                  <a:latin typeface="Cambria Math" panose="02040503050406030204" pitchFamily="18" charset="0"/>
                                </a:rPr>
                                <m:t>𝐿</m:t>
                              </m:r>
                            </m:e>
                            <m:sub>
                              <m:r>
                                <m:rPr>
                                  <m:sty m:val="p"/>
                                </m:rPr>
                                <a:rPr lang="en-US" altLang="zh-CN" sz="1400">
                                  <a:solidFill>
                                    <a:schemeClr val="tx1"/>
                                  </a:solidFill>
                                  <a:latin typeface="Cambria Math" panose="02040503050406030204" pitchFamily="18" charset="0"/>
                                </a:rPr>
                                <m:t>rad</m:t>
                              </m:r>
                            </m:sub>
                          </m:sSub>
                        </m:den>
                      </m:f>
                      <m:r>
                        <a:rPr lang="en-US" altLang="zh-CN" sz="1400">
                          <a:solidFill>
                            <a:schemeClr val="tx1"/>
                          </a:solidFill>
                          <a:latin typeface="Cambria Math" panose="02040503050406030204" pitchFamily="18" charset="0"/>
                        </a:rPr>
                        <m:t>∝</m:t>
                      </m:r>
                      <m:f>
                        <m:fPr>
                          <m:ctrlPr>
                            <a:rPr lang="zh-CN" altLang="zh-CN" sz="1400" i="1">
                              <a:solidFill>
                                <a:schemeClr val="tx1"/>
                              </a:solidFill>
                              <a:latin typeface="Cambria Math" panose="02040503050406030204" pitchFamily="18" charset="0"/>
                            </a:rPr>
                          </m:ctrlPr>
                        </m:fPr>
                        <m:num>
                          <m:r>
                            <a:rPr lang="en-US" altLang="zh-CN" sz="1400" i="1">
                              <a:solidFill>
                                <a:schemeClr val="tx1"/>
                              </a:solidFill>
                              <a:latin typeface="Cambria Math" panose="02040503050406030204" pitchFamily="18" charset="0"/>
                            </a:rPr>
                            <m:t>𝑍</m:t>
                          </m:r>
                          <m:d>
                            <m:dPr>
                              <m:ctrlPr>
                                <a:rPr lang="zh-CN" altLang="zh-CN" sz="1400" i="1">
                                  <a:solidFill>
                                    <a:schemeClr val="tx1"/>
                                  </a:solidFill>
                                  <a:latin typeface="Cambria Math" panose="02040503050406030204" pitchFamily="18" charset="0"/>
                                </a:rPr>
                              </m:ctrlPr>
                            </m:dPr>
                            <m:e>
                              <m:r>
                                <a:rPr lang="en-US" altLang="zh-CN" sz="1400" i="1">
                                  <a:solidFill>
                                    <a:schemeClr val="tx1"/>
                                  </a:solidFill>
                                  <a:latin typeface="Cambria Math" panose="02040503050406030204" pitchFamily="18" charset="0"/>
                                </a:rPr>
                                <m:t>𝑍</m:t>
                              </m:r>
                              <m:r>
                                <a:rPr lang="en-US" altLang="zh-CN" sz="1400">
                                  <a:solidFill>
                                    <a:schemeClr val="tx1"/>
                                  </a:solidFill>
                                  <a:latin typeface="Cambria Math" panose="02040503050406030204" pitchFamily="18" charset="0"/>
                                </a:rPr>
                                <m:t>+1</m:t>
                              </m:r>
                            </m:e>
                          </m:d>
                        </m:num>
                        <m:den>
                          <m:r>
                            <a:rPr lang="en-US" altLang="zh-CN" sz="1400" i="1">
                              <a:solidFill>
                                <a:schemeClr val="tx1"/>
                              </a:solidFill>
                              <a:latin typeface="Cambria Math" panose="02040503050406030204" pitchFamily="18" charset="0"/>
                            </a:rPr>
                            <m:t>𝐴</m:t>
                          </m:r>
                        </m:den>
                      </m:f>
                      <m:r>
                        <m:rPr>
                          <m:sty m:val="p"/>
                        </m:rPr>
                        <a:rPr lang="en-US" altLang="zh-CN" sz="1400">
                          <a:solidFill>
                            <a:schemeClr val="tx1"/>
                          </a:solidFill>
                          <a:latin typeface="Cambria Math" panose="02040503050406030204" pitchFamily="18" charset="0"/>
                        </a:rPr>
                        <m:t>ln</m:t>
                      </m:r>
                      <m:r>
                        <a:rPr lang="en-US" altLang="zh-CN" sz="1400">
                          <a:solidFill>
                            <a:schemeClr val="tx1"/>
                          </a:solidFill>
                          <a:latin typeface="Cambria Math" panose="02040503050406030204" pitchFamily="18" charset="0"/>
                        </a:rPr>
                        <m:t>(</m:t>
                      </m:r>
                      <m:f>
                        <m:fPr>
                          <m:ctrlPr>
                            <a:rPr lang="zh-CN" altLang="zh-CN" sz="1400" i="1">
                              <a:solidFill>
                                <a:schemeClr val="tx1"/>
                              </a:solidFill>
                              <a:latin typeface="Cambria Math" panose="02040503050406030204" pitchFamily="18" charset="0"/>
                            </a:rPr>
                          </m:ctrlPr>
                        </m:fPr>
                        <m:num>
                          <m:r>
                            <a:rPr lang="en-US" altLang="zh-CN" sz="1400">
                              <a:solidFill>
                                <a:schemeClr val="tx1"/>
                              </a:solidFill>
                              <a:latin typeface="Cambria Math" panose="02040503050406030204" pitchFamily="18" charset="0"/>
                            </a:rPr>
                            <m:t>287</m:t>
                          </m:r>
                        </m:num>
                        <m:den>
                          <m:rad>
                            <m:radPr>
                              <m:degHide m:val="on"/>
                              <m:ctrlPr>
                                <a:rPr lang="zh-CN" altLang="zh-CN" sz="1400" i="1">
                                  <a:solidFill>
                                    <a:schemeClr val="tx1"/>
                                  </a:solidFill>
                                  <a:latin typeface="Cambria Math" panose="02040503050406030204" pitchFamily="18" charset="0"/>
                                </a:rPr>
                              </m:ctrlPr>
                            </m:radPr>
                            <m:deg/>
                            <m:e>
                              <m:r>
                                <a:rPr lang="en-US" altLang="zh-CN" sz="1400" i="1">
                                  <a:solidFill>
                                    <a:schemeClr val="tx1"/>
                                  </a:solidFill>
                                  <a:latin typeface="Cambria Math" panose="02040503050406030204" pitchFamily="18" charset="0"/>
                                </a:rPr>
                                <m:t>𝑍</m:t>
                              </m:r>
                            </m:e>
                          </m:rad>
                        </m:den>
                      </m:f>
                      <m:r>
                        <a:rPr lang="en-US" altLang="zh-CN" sz="1400">
                          <a:solidFill>
                            <a:schemeClr val="tx1"/>
                          </a:solidFill>
                          <a:latin typeface="Cambria Math" panose="02040503050406030204" pitchFamily="18" charset="0"/>
                        </a:rPr>
                        <m:t>)</m:t>
                      </m:r>
                    </m:oMath>
                  </m:oMathPara>
                </a14:m>
                <a:endParaRPr lang="zh-CN" altLang="en-US" sz="1400" dirty="0">
                  <a:solidFill>
                    <a:schemeClr val="tx1"/>
                  </a:solidFill>
                </a:endParaRPr>
              </a:p>
            </p:txBody>
          </p:sp>
        </mc:Choice>
        <mc:Fallback xmlns="">
          <p:sp>
            <p:nvSpPr>
              <p:cNvPr id="35" name="矩形 34">
                <a:extLst>
                  <a:ext uri="{FF2B5EF4-FFF2-40B4-BE49-F238E27FC236}">
                    <a16:creationId xmlns:a16="http://schemas.microsoft.com/office/drawing/2014/main" id="{FAF78DE5-9330-43AC-8E91-BC10E3FBBEAD}"/>
                  </a:ext>
                </a:extLst>
              </p:cNvPr>
              <p:cNvSpPr>
                <a:spLocks noRot="1" noChangeAspect="1" noMove="1" noResize="1" noEditPoints="1" noAdjustHandles="1" noChangeArrowheads="1" noChangeShapeType="1" noTextEdit="1"/>
              </p:cNvSpPr>
              <p:nvPr/>
            </p:nvSpPr>
            <p:spPr>
              <a:xfrm>
                <a:off x="2163766" y="5740229"/>
                <a:ext cx="2272202" cy="682283"/>
              </a:xfrm>
              <a:prstGeom prst="rect">
                <a:avLst/>
              </a:prstGeom>
              <a:blipFill>
                <a:blip r:embed="rId6"/>
                <a:stretch>
                  <a:fillRect/>
                </a:stretch>
              </a:blipFill>
              <a:ln>
                <a:noFill/>
              </a:ln>
            </p:spPr>
            <p:txBody>
              <a:bodyPr/>
              <a:lstStyle/>
              <a:p>
                <a:r>
                  <a:rPr lang="zh-CN" altLang="en-US">
                    <a:noFill/>
                  </a:rPr>
                  <a:t> </a:t>
                </a:r>
              </a:p>
            </p:txBody>
          </p:sp>
        </mc:Fallback>
      </mc:AlternateContent>
      <p:sp>
        <p:nvSpPr>
          <p:cNvPr id="36" name="文本框 35">
            <a:extLst>
              <a:ext uri="{FF2B5EF4-FFF2-40B4-BE49-F238E27FC236}">
                <a16:creationId xmlns:a16="http://schemas.microsoft.com/office/drawing/2014/main" id="{FBE5EC21-B406-47B9-A976-336AAEFA0837}"/>
              </a:ext>
            </a:extLst>
          </p:cNvPr>
          <p:cNvSpPr txBox="1"/>
          <p:nvPr/>
        </p:nvSpPr>
        <p:spPr>
          <a:xfrm>
            <a:off x="0" y="4825692"/>
            <a:ext cx="1537889" cy="523220"/>
          </a:xfrm>
          <a:prstGeom prst="rect">
            <a:avLst/>
          </a:prstGeom>
          <a:noFill/>
        </p:spPr>
        <p:txBody>
          <a:bodyPr wrap="square" rtlCol="0">
            <a:spAutoFit/>
          </a:bodyPr>
          <a:lstStyle/>
          <a:p>
            <a:pPr algn="ctr"/>
            <a:r>
              <a:rPr lang="en-US" altLang="zh-CN" sz="1400" dirty="0">
                <a:latin typeface="Times New Roman" panose="02020603050405020304" pitchFamily="18" charset="0"/>
                <a:cs typeface="Times New Roman" panose="02020603050405020304" pitchFamily="18" charset="0"/>
              </a:rPr>
              <a:t>Root mean square of scattering angle</a:t>
            </a:r>
            <a:endParaRPr lang="zh-CN" altLang="en-US" sz="1400" dirty="0">
              <a:latin typeface="Times New Roman" panose="02020603050405020304" pitchFamily="18" charset="0"/>
              <a:cs typeface="Times New Roman" panose="02020603050405020304" pitchFamily="18" charset="0"/>
            </a:endParaRPr>
          </a:p>
        </p:txBody>
      </p:sp>
      <p:sp>
        <p:nvSpPr>
          <p:cNvPr id="37" name="文本框 36">
            <a:extLst>
              <a:ext uri="{FF2B5EF4-FFF2-40B4-BE49-F238E27FC236}">
                <a16:creationId xmlns:a16="http://schemas.microsoft.com/office/drawing/2014/main" id="{43684062-D8FE-4251-9DF6-06B9153B8C89}"/>
              </a:ext>
            </a:extLst>
          </p:cNvPr>
          <p:cNvSpPr txBox="1"/>
          <p:nvPr/>
        </p:nvSpPr>
        <p:spPr>
          <a:xfrm>
            <a:off x="87806" y="5795296"/>
            <a:ext cx="1362276" cy="523220"/>
          </a:xfrm>
          <a:prstGeom prst="rect">
            <a:avLst/>
          </a:prstGeom>
          <a:noFill/>
        </p:spPr>
        <p:txBody>
          <a:bodyPr wrap="square" rtlCol="0">
            <a:spAutoFit/>
          </a:bodyPr>
          <a:lstStyle/>
          <a:p>
            <a:pPr algn="ctr"/>
            <a:r>
              <a:rPr lang="en-US" altLang="zh-CN" sz="1400" dirty="0">
                <a:latin typeface="Times New Roman" panose="02020603050405020304" pitchFamily="18" charset="0"/>
                <a:cs typeface="Times New Roman" panose="02020603050405020304" pitchFamily="18" charset="0"/>
              </a:rPr>
              <a:t>Radiation length</a:t>
            </a:r>
            <a:endParaRPr lang="zh-CN" altLang="en-US" sz="1400" dirty="0">
              <a:latin typeface="Times New Roman" panose="02020603050405020304" pitchFamily="18" charset="0"/>
              <a:cs typeface="Times New Roman" panose="02020603050405020304" pitchFamily="18" charset="0"/>
            </a:endParaRPr>
          </a:p>
        </p:txBody>
      </p:sp>
      <p:sp>
        <p:nvSpPr>
          <p:cNvPr id="7" name="矩形 6">
            <a:extLst>
              <a:ext uri="{FF2B5EF4-FFF2-40B4-BE49-F238E27FC236}">
                <a16:creationId xmlns:a16="http://schemas.microsoft.com/office/drawing/2014/main" id="{58F77A01-EA57-4A66-9139-71F88FF540D8}"/>
              </a:ext>
            </a:extLst>
          </p:cNvPr>
          <p:cNvSpPr/>
          <p:nvPr/>
        </p:nvSpPr>
        <p:spPr>
          <a:xfrm>
            <a:off x="400946" y="1046558"/>
            <a:ext cx="4575864" cy="45634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Times New Roman" panose="02020603050405020304" pitchFamily="18" charset="0"/>
                <a:cs typeface="Times New Roman" panose="02020603050405020304" pitchFamily="18" charset="0"/>
              </a:rPr>
              <a:t>Based on the angular scattering principle</a:t>
            </a:r>
            <a:endParaRPr lang="zh-CN" altLang="en-US" dirty="0">
              <a:solidFill>
                <a:schemeClr val="tx1"/>
              </a:solidFill>
              <a:latin typeface="Times New Roman" panose="02020603050405020304" pitchFamily="18" charset="0"/>
              <a:cs typeface="Times New Roman" panose="02020603050405020304" pitchFamily="18" charset="0"/>
            </a:endParaRPr>
          </a:p>
        </p:txBody>
      </p:sp>
      <p:sp>
        <p:nvSpPr>
          <p:cNvPr id="50" name="矩形 49">
            <a:extLst>
              <a:ext uri="{FF2B5EF4-FFF2-40B4-BE49-F238E27FC236}">
                <a16:creationId xmlns:a16="http://schemas.microsoft.com/office/drawing/2014/main" id="{931D3DB2-2D1E-49CD-B255-7E984ACE4D43}"/>
              </a:ext>
            </a:extLst>
          </p:cNvPr>
          <p:cNvSpPr/>
          <p:nvPr/>
        </p:nvSpPr>
        <p:spPr>
          <a:xfrm>
            <a:off x="6939290" y="1079054"/>
            <a:ext cx="4780000" cy="45636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Times New Roman" panose="02020603050405020304" pitchFamily="18" charset="0"/>
                <a:cs typeface="Times New Roman" panose="02020603050405020304" pitchFamily="18" charset="0"/>
              </a:rPr>
              <a:t>Based on the transmission principle</a:t>
            </a:r>
            <a:endParaRPr lang="zh-CN" altLang="en-US" dirty="0">
              <a:solidFill>
                <a:schemeClr val="tx1"/>
              </a:solidFill>
              <a:latin typeface="Times New Roman" panose="02020603050405020304" pitchFamily="18" charset="0"/>
              <a:cs typeface="Times New Roman" panose="02020603050405020304" pitchFamily="18" charset="0"/>
            </a:endParaRPr>
          </a:p>
        </p:txBody>
      </p:sp>
      <p:sp>
        <p:nvSpPr>
          <p:cNvPr id="9" name="矩形 8">
            <a:extLst>
              <a:ext uri="{FF2B5EF4-FFF2-40B4-BE49-F238E27FC236}">
                <a16:creationId xmlns:a16="http://schemas.microsoft.com/office/drawing/2014/main" id="{95515539-7F44-4F40-ADAE-603460B7A348}"/>
              </a:ext>
            </a:extLst>
          </p:cNvPr>
          <p:cNvSpPr/>
          <p:nvPr/>
        </p:nvSpPr>
        <p:spPr>
          <a:xfrm>
            <a:off x="6939290" y="2579914"/>
            <a:ext cx="4780000" cy="1794733"/>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7E42E280-E540-4A10-A31A-3CD0A79B1E66}"/>
              </a:ext>
            </a:extLst>
          </p:cNvPr>
          <p:cNvSpPr/>
          <p:nvPr/>
        </p:nvSpPr>
        <p:spPr>
          <a:xfrm>
            <a:off x="8982826" y="4098355"/>
            <a:ext cx="868913" cy="27629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b="1" dirty="0"/>
              <a:t>Detector</a:t>
            </a:r>
            <a:endParaRPr lang="zh-CN" altLang="en-US" sz="1050" b="1" dirty="0"/>
          </a:p>
        </p:txBody>
      </p:sp>
      <p:sp>
        <p:nvSpPr>
          <p:cNvPr id="65" name="椭圆 64">
            <a:extLst>
              <a:ext uri="{FF2B5EF4-FFF2-40B4-BE49-F238E27FC236}">
                <a16:creationId xmlns:a16="http://schemas.microsoft.com/office/drawing/2014/main" id="{38EDC57F-95F3-410D-B1DE-A680AB61467B}"/>
              </a:ext>
            </a:extLst>
          </p:cNvPr>
          <p:cNvSpPr/>
          <p:nvPr/>
        </p:nvSpPr>
        <p:spPr>
          <a:xfrm>
            <a:off x="10376582" y="2925595"/>
            <a:ext cx="862834" cy="488192"/>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a:solidFill>
                  <a:schemeClr val="tx1"/>
                </a:solidFill>
              </a:rPr>
              <a:t>High density</a:t>
            </a:r>
            <a:endParaRPr lang="zh-CN" altLang="en-US" sz="800" b="1" dirty="0">
              <a:solidFill>
                <a:schemeClr val="tx1"/>
              </a:solidFill>
            </a:endParaRPr>
          </a:p>
        </p:txBody>
      </p:sp>
      <p:sp>
        <p:nvSpPr>
          <p:cNvPr id="66" name="椭圆 65">
            <a:extLst>
              <a:ext uri="{FF2B5EF4-FFF2-40B4-BE49-F238E27FC236}">
                <a16:creationId xmlns:a16="http://schemas.microsoft.com/office/drawing/2014/main" id="{0FDE203C-BBB3-4585-B49B-7C237ECF1691}"/>
              </a:ext>
            </a:extLst>
          </p:cNvPr>
          <p:cNvSpPr/>
          <p:nvPr/>
        </p:nvSpPr>
        <p:spPr>
          <a:xfrm>
            <a:off x="7693682" y="2931663"/>
            <a:ext cx="810343" cy="50492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a:solidFill>
                  <a:schemeClr val="tx1"/>
                </a:solidFill>
              </a:rPr>
              <a:t>cave</a:t>
            </a:r>
            <a:endParaRPr lang="zh-CN" altLang="en-US" sz="1000" b="1" dirty="0">
              <a:solidFill>
                <a:schemeClr val="tx1"/>
              </a:solidFill>
            </a:endParaRPr>
          </a:p>
        </p:txBody>
      </p:sp>
      <p:grpSp>
        <p:nvGrpSpPr>
          <p:cNvPr id="29" name="组合 28">
            <a:extLst>
              <a:ext uri="{FF2B5EF4-FFF2-40B4-BE49-F238E27FC236}">
                <a16:creationId xmlns:a16="http://schemas.microsoft.com/office/drawing/2014/main" id="{F48F91E8-32BC-423D-B1F4-F49BB0A85DED}"/>
              </a:ext>
            </a:extLst>
          </p:cNvPr>
          <p:cNvGrpSpPr/>
          <p:nvPr/>
        </p:nvGrpSpPr>
        <p:grpSpPr>
          <a:xfrm>
            <a:off x="6948088" y="2352320"/>
            <a:ext cx="97104" cy="215445"/>
            <a:chOff x="5978948" y="2746344"/>
            <a:chExt cx="97104" cy="215445"/>
          </a:xfrm>
        </p:grpSpPr>
        <p:sp>
          <p:nvSpPr>
            <p:cNvPr id="15" name="椭圆 14">
              <a:extLst>
                <a:ext uri="{FF2B5EF4-FFF2-40B4-BE49-F238E27FC236}">
                  <a16:creationId xmlns:a16="http://schemas.microsoft.com/office/drawing/2014/main" id="{798137CC-186E-4641-9DF2-C44DB0754EC9}"/>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a:extLst>
                <a:ext uri="{FF2B5EF4-FFF2-40B4-BE49-F238E27FC236}">
                  <a16:creationId xmlns:a16="http://schemas.microsoft.com/office/drawing/2014/main" id="{168CCF26-951F-4EBC-A1F5-ED56101872FD}"/>
                </a:ext>
              </a:extLst>
            </p:cNvPr>
            <p:cNvGrpSpPr/>
            <p:nvPr/>
          </p:nvGrpSpPr>
          <p:grpSpPr>
            <a:xfrm>
              <a:off x="5978948" y="2746344"/>
              <a:ext cx="97104" cy="215445"/>
              <a:chOff x="5471146" y="2269593"/>
              <a:chExt cx="317861" cy="356951"/>
            </a:xfrm>
          </p:grpSpPr>
          <p:cxnSp>
            <p:nvCxnSpPr>
              <p:cNvPr id="17" name="直接连接符 16">
                <a:extLst>
                  <a:ext uri="{FF2B5EF4-FFF2-40B4-BE49-F238E27FC236}">
                    <a16:creationId xmlns:a16="http://schemas.microsoft.com/office/drawing/2014/main" id="{1299CE49-8332-4F1A-81CC-048B715EF3FD}"/>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id="{680B641C-A65E-4D62-BA69-639D2F062F1E}"/>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id="{9523B178-1A7A-4376-817A-173C7CA4553F}"/>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4" name="组合 83">
            <a:extLst>
              <a:ext uri="{FF2B5EF4-FFF2-40B4-BE49-F238E27FC236}">
                <a16:creationId xmlns:a16="http://schemas.microsoft.com/office/drawing/2014/main" id="{60F2DBF8-F8A2-471E-BB13-70C9B39133CC}"/>
              </a:ext>
            </a:extLst>
          </p:cNvPr>
          <p:cNvGrpSpPr/>
          <p:nvPr/>
        </p:nvGrpSpPr>
        <p:grpSpPr>
          <a:xfrm>
            <a:off x="7464003" y="1839979"/>
            <a:ext cx="97104" cy="215445"/>
            <a:chOff x="5978948" y="2746344"/>
            <a:chExt cx="97104" cy="215445"/>
          </a:xfrm>
        </p:grpSpPr>
        <p:sp>
          <p:nvSpPr>
            <p:cNvPr id="85" name="椭圆 84">
              <a:extLst>
                <a:ext uri="{FF2B5EF4-FFF2-40B4-BE49-F238E27FC236}">
                  <a16:creationId xmlns:a16="http://schemas.microsoft.com/office/drawing/2014/main" id="{BA1A7C55-06EC-4298-A8F2-2BA2D15709C5}"/>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a:extLst>
                <a:ext uri="{FF2B5EF4-FFF2-40B4-BE49-F238E27FC236}">
                  <a16:creationId xmlns:a16="http://schemas.microsoft.com/office/drawing/2014/main" id="{FA04556D-6573-41F2-AC02-D99B58989BB1}"/>
                </a:ext>
              </a:extLst>
            </p:cNvPr>
            <p:cNvGrpSpPr/>
            <p:nvPr/>
          </p:nvGrpSpPr>
          <p:grpSpPr>
            <a:xfrm>
              <a:off x="5978948" y="2746344"/>
              <a:ext cx="97104" cy="215445"/>
              <a:chOff x="5471146" y="2269593"/>
              <a:chExt cx="317861" cy="356951"/>
            </a:xfrm>
          </p:grpSpPr>
          <p:cxnSp>
            <p:nvCxnSpPr>
              <p:cNvPr id="87" name="直接连接符 86">
                <a:extLst>
                  <a:ext uri="{FF2B5EF4-FFF2-40B4-BE49-F238E27FC236}">
                    <a16:creationId xmlns:a16="http://schemas.microsoft.com/office/drawing/2014/main" id="{88213048-41E6-4A45-938B-C5CA280DEAEC}"/>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a16="http://schemas.microsoft.com/office/drawing/2014/main" id="{421962C3-E790-45C3-801A-42CD9434C3A5}"/>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a16="http://schemas.microsoft.com/office/drawing/2014/main" id="{925A6970-7D0A-4B06-B4A4-29816578765D}"/>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90" name="组合 89">
            <a:extLst>
              <a:ext uri="{FF2B5EF4-FFF2-40B4-BE49-F238E27FC236}">
                <a16:creationId xmlns:a16="http://schemas.microsoft.com/office/drawing/2014/main" id="{DF547E41-A45F-4381-AC54-823F51209CF8}"/>
              </a:ext>
            </a:extLst>
          </p:cNvPr>
          <p:cNvGrpSpPr/>
          <p:nvPr/>
        </p:nvGrpSpPr>
        <p:grpSpPr>
          <a:xfrm>
            <a:off x="9292029" y="1620702"/>
            <a:ext cx="97104" cy="215445"/>
            <a:chOff x="5978948" y="2746344"/>
            <a:chExt cx="97104" cy="215445"/>
          </a:xfrm>
        </p:grpSpPr>
        <p:sp>
          <p:nvSpPr>
            <p:cNvPr id="91" name="椭圆 90">
              <a:extLst>
                <a:ext uri="{FF2B5EF4-FFF2-40B4-BE49-F238E27FC236}">
                  <a16:creationId xmlns:a16="http://schemas.microsoft.com/office/drawing/2014/main" id="{4A0F20AD-F1ED-4BD7-81C4-4319F8E9F8D9}"/>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91">
              <a:extLst>
                <a:ext uri="{FF2B5EF4-FFF2-40B4-BE49-F238E27FC236}">
                  <a16:creationId xmlns:a16="http://schemas.microsoft.com/office/drawing/2014/main" id="{CBF088C2-0DC2-449A-B82E-49D72D2D4AFF}"/>
                </a:ext>
              </a:extLst>
            </p:cNvPr>
            <p:cNvGrpSpPr/>
            <p:nvPr/>
          </p:nvGrpSpPr>
          <p:grpSpPr>
            <a:xfrm>
              <a:off x="5978948" y="2746344"/>
              <a:ext cx="97104" cy="215445"/>
              <a:chOff x="5471146" y="2269593"/>
              <a:chExt cx="317861" cy="356951"/>
            </a:xfrm>
          </p:grpSpPr>
          <p:cxnSp>
            <p:nvCxnSpPr>
              <p:cNvPr id="93" name="直接连接符 92">
                <a:extLst>
                  <a:ext uri="{FF2B5EF4-FFF2-40B4-BE49-F238E27FC236}">
                    <a16:creationId xmlns:a16="http://schemas.microsoft.com/office/drawing/2014/main" id="{FF57BD0B-1023-4C39-AE51-A95C313BBAEB}"/>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a:extLst>
                  <a:ext uri="{FF2B5EF4-FFF2-40B4-BE49-F238E27FC236}">
                    <a16:creationId xmlns:a16="http://schemas.microsoft.com/office/drawing/2014/main" id="{F517FA65-9F60-4D8E-8AC3-A8F75FBBC320}"/>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a16="http://schemas.microsoft.com/office/drawing/2014/main" id="{818FF56E-EE59-4A0F-8D74-99367805E402}"/>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96" name="组合 95">
            <a:extLst>
              <a:ext uri="{FF2B5EF4-FFF2-40B4-BE49-F238E27FC236}">
                <a16:creationId xmlns:a16="http://schemas.microsoft.com/office/drawing/2014/main" id="{FCE979D3-856C-4DAB-AF75-E0B0F36958DF}"/>
              </a:ext>
            </a:extLst>
          </p:cNvPr>
          <p:cNvGrpSpPr/>
          <p:nvPr/>
        </p:nvGrpSpPr>
        <p:grpSpPr>
          <a:xfrm>
            <a:off x="8091750" y="1894288"/>
            <a:ext cx="97104" cy="215445"/>
            <a:chOff x="5978948" y="2746344"/>
            <a:chExt cx="97104" cy="215445"/>
          </a:xfrm>
        </p:grpSpPr>
        <p:sp>
          <p:nvSpPr>
            <p:cNvPr id="97" name="椭圆 96">
              <a:extLst>
                <a:ext uri="{FF2B5EF4-FFF2-40B4-BE49-F238E27FC236}">
                  <a16:creationId xmlns:a16="http://schemas.microsoft.com/office/drawing/2014/main" id="{C3485E12-4951-4817-9899-F49FCFA89139}"/>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a:extLst>
                <a:ext uri="{FF2B5EF4-FFF2-40B4-BE49-F238E27FC236}">
                  <a16:creationId xmlns:a16="http://schemas.microsoft.com/office/drawing/2014/main" id="{14685B82-6BF0-4E76-9066-1D9DC4B54DD2}"/>
                </a:ext>
              </a:extLst>
            </p:cNvPr>
            <p:cNvGrpSpPr/>
            <p:nvPr/>
          </p:nvGrpSpPr>
          <p:grpSpPr>
            <a:xfrm>
              <a:off x="5978948" y="2746344"/>
              <a:ext cx="97104" cy="215445"/>
              <a:chOff x="5471146" y="2269593"/>
              <a:chExt cx="317861" cy="356951"/>
            </a:xfrm>
          </p:grpSpPr>
          <p:cxnSp>
            <p:nvCxnSpPr>
              <p:cNvPr id="99" name="直接连接符 98">
                <a:extLst>
                  <a:ext uri="{FF2B5EF4-FFF2-40B4-BE49-F238E27FC236}">
                    <a16:creationId xmlns:a16="http://schemas.microsoft.com/office/drawing/2014/main" id="{C70BE7E8-116D-425C-9A31-612EAC833E23}"/>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a16="http://schemas.microsoft.com/office/drawing/2014/main" id="{E3213AEC-3F79-411D-B008-4B7C7DC1C414}"/>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id="{2695A8FB-DFDE-432F-A595-C526E53C555E}"/>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02" name="组合 101">
            <a:extLst>
              <a:ext uri="{FF2B5EF4-FFF2-40B4-BE49-F238E27FC236}">
                <a16:creationId xmlns:a16="http://schemas.microsoft.com/office/drawing/2014/main" id="{455BE281-B859-4EE9-9F70-5EA398E883BD}"/>
              </a:ext>
            </a:extLst>
          </p:cNvPr>
          <p:cNvGrpSpPr/>
          <p:nvPr/>
        </p:nvGrpSpPr>
        <p:grpSpPr>
          <a:xfrm>
            <a:off x="10543025" y="1884864"/>
            <a:ext cx="97104" cy="215445"/>
            <a:chOff x="5978948" y="2746344"/>
            <a:chExt cx="97104" cy="215445"/>
          </a:xfrm>
        </p:grpSpPr>
        <p:sp>
          <p:nvSpPr>
            <p:cNvPr id="103" name="椭圆 102">
              <a:extLst>
                <a:ext uri="{FF2B5EF4-FFF2-40B4-BE49-F238E27FC236}">
                  <a16:creationId xmlns:a16="http://schemas.microsoft.com/office/drawing/2014/main" id="{1C33E8FC-CBBE-4D96-A2C7-631FEF37CBAC}"/>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103">
              <a:extLst>
                <a:ext uri="{FF2B5EF4-FFF2-40B4-BE49-F238E27FC236}">
                  <a16:creationId xmlns:a16="http://schemas.microsoft.com/office/drawing/2014/main" id="{E999D496-3687-41A1-A25D-0EB0EC9B574C}"/>
                </a:ext>
              </a:extLst>
            </p:cNvPr>
            <p:cNvGrpSpPr/>
            <p:nvPr/>
          </p:nvGrpSpPr>
          <p:grpSpPr>
            <a:xfrm>
              <a:off x="5978948" y="2746344"/>
              <a:ext cx="97104" cy="215445"/>
              <a:chOff x="5471146" y="2269593"/>
              <a:chExt cx="317861" cy="356951"/>
            </a:xfrm>
          </p:grpSpPr>
          <p:cxnSp>
            <p:nvCxnSpPr>
              <p:cNvPr id="105" name="直接连接符 104">
                <a:extLst>
                  <a:ext uri="{FF2B5EF4-FFF2-40B4-BE49-F238E27FC236}">
                    <a16:creationId xmlns:a16="http://schemas.microsoft.com/office/drawing/2014/main" id="{4C433B79-DF06-40D5-ABF8-BD97683AFEC4}"/>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接连接符 105">
                <a:extLst>
                  <a:ext uri="{FF2B5EF4-FFF2-40B4-BE49-F238E27FC236}">
                    <a16:creationId xmlns:a16="http://schemas.microsoft.com/office/drawing/2014/main" id="{18184964-D323-4329-B75C-36BC017E126C}"/>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a16="http://schemas.microsoft.com/office/drawing/2014/main" id="{03372D61-CB48-4503-89F1-7538D98DCAAC}"/>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08" name="组合 107">
            <a:extLst>
              <a:ext uri="{FF2B5EF4-FFF2-40B4-BE49-F238E27FC236}">
                <a16:creationId xmlns:a16="http://schemas.microsoft.com/office/drawing/2014/main" id="{C45D8150-A9EA-46EC-8DF0-8CDD255AF312}"/>
              </a:ext>
            </a:extLst>
          </p:cNvPr>
          <p:cNvGrpSpPr/>
          <p:nvPr/>
        </p:nvGrpSpPr>
        <p:grpSpPr>
          <a:xfrm>
            <a:off x="11600106" y="2352319"/>
            <a:ext cx="97104" cy="215445"/>
            <a:chOff x="5978948" y="2746344"/>
            <a:chExt cx="97104" cy="215445"/>
          </a:xfrm>
        </p:grpSpPr>
        <p:sp>
          <p:nvSpPr>
            <p:cNvPr id="109" name="椭圆 108">
              <a:extLst>
                <a:ext uri="{FF2B5EF4-FFF2-40B4-BE49-F238E27FC236}">
                  <a16:creationId xmlns:a16="http://schemas.microsoft.com/office/drawing/2014/main" id="{59A72BF5-8971-4B80-A263-499194853EEB}"/>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a:extLst>
                <a:ext uri="{FF2B5EF4-FFF2-40B4-BE49-F238E27FC236}">
                  <a16:creationId xmlns:a16="http://schemas.microsoft.com/office/drawing/2014/main" id="{D6A1A6B3-F7C1-4028-A949-E29C909FF133}"/>
                </a:ext>
              </a:extLst>
            </p:cNvPr>
            <p:cNvGrpSpPr/>
            <p:nvPr/>
          </p:nvGrpSpPr>
          <p:grpSpPr>
            <a:xfrm>
              <a:off x="5978948" y="2746344"/>
              <a:ext cx="97104" cy="215445"/>
              <a:chOff x="5471146" y="2269593"/>
              <a:chExt cx="317861" cy="356951"/>
            </a:xfrm>
          </p:grpSpPr>
          <p:cxnSp>
            <p:nvCxnSpPr>
              <p:cNvPr id="111" name="直接连接符 110">
                <a:extLst>
                  <a:ext uri="{FF2B5EF4-FFF2-40B4-BE49-F238E27FC236}">
                    <a16:creationId xmlns:a16="http://schemas.microsoft.com/office/drawing/2014/main" id="{ADB7D40F-0B03-404D-9493-7988A89336B1}"/>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a:extLst>
                  <a:ext uri="{FF2B5EF4-FFF2-40B4-BE49-F238E27FC236}">
                    <a16:creationId xmlns:a16="http://schemas.microsoft.com/office/drawing/2014/main" id="{165C4A4C-C905-493E-B0F3-67CBC4ED19BB}"/>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a16="http://schemas.microsoft.com/office/drawing/2014/main" id="{CD617C7D-8AEE-46D4-ADD6-26EC150E21E0}"/>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14" name="组合 113">
            <a:extLst>
              <a:ext uri="{FF2B5EF4-FFF2-40B4-BE49-F238E27FC236}">
                <a16:creationId xmlns:a16="http://schemas.microsoft.com/office/drawing/2014/main" id="{51E6BE82-56BC-48EF-A9BF-8F9D948057D8}"/>
              </a:ext>
            </a:extLst>
          </p:cNvPr>
          <p:cNvGrpSpPr/>
          <p:nvPr/>
        </p:nvGrpSpPr>
        <p:grpSpPr>
          <a:xfrm>
            <a:off x="7219981" y="2216557"/>
            <a:ext cx="97104" cy="215445"/>
            <a:chOff x="5978948" y="2746344"/>
            <a:chExt cx="97104" cy="215445"/>
          </a:xfrm>
        </p:grpSpPr>
        <p:sp>
          <p:nvSpPr>
            <p:cNvPr id="115" name="椭圆 114">
              <a:extLst>
                <a:ext uri="{FF2B5EF4-FFF2-40B4-BE49-F238E27FC236}">
                  <a16:creationId xmlns:a16="http://schemas.microsoft.com/office/drawing/2014/main" id="{A04E4CC1-6854-4839-A7B1-5BB44EE821DE}"/>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a16="http://schemas.microsoft.com/office/drawing/2014/main" id="{B278282C-DE4D-4962-97F3-EA2833D1B27B}"/>
                </a:ext>
              </a:extLst>
            </p:cNvPr>
            <p:cNvGrpSpPr/>
            <p:nvPr/>
          </p:nvGrpSpPr>
          <p:grpSpPr>
            <a:xfrm>
              <a:off x="5978948" y="2746344"/>
              <a:ext cx="97104" cy="215445"/>
              <a:chOff x="5471146" y="2269593"/>
              <a:chExt cx="317861" cy="356951"/>
            </a:xfrm>
          </p:grpSpPr>
          <p:cxnSp>
            <p:nvCxnSpPr>
              <p:cNvPr id="117" name="直接连接符 116">
                <a:extLst>
                  <a:ext uri="{FF2B5EF4-FFF2-40B4-BE49-F238E27FC236}">
                    <a16:creationId xmlns:a16="http://schemas.microsoft.com/office/drawing/2014/main" id="{6021591B-A1D0-4E88-8C25-7B25822BCBAC}"/>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a16="http://schemas.microsoft.com/office/drawing/2014/main" id="{6AEFBE98-A6DD-4AC7-9F84-6B90B6231FC2}"/>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id="{C8A35D8F-485A-4072-B172-7CCC1A1E9BCD}"/>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20" name="组合 119">
            <a:extLst>
              <a:ext uri="{FF2B5EF4-FFF2-40B4-BE49-F238E27FC236}">
                <a16:creationId xmlns:a16="http://schemas.microsoft.com/office/drawing/2014/main" id="{755553F8-F094-4F22-A7F3-101DC693D1C4}"/>
              </a:ext>
            </a:extLst>
          </p:cNvPr>
          <p:cNvGrpSpPr/>
          <p:nvPr/>
        </p:nvGrpSpPr>
        <p:grpSpPr>
          <a:xfrm>
            <a:off x="7498978" y="2129379"/>
            <a:ext cx="97104" cy="215445"/>
            <a:chOff x="5978948" y="2746344"/>
            <a:chExt cx="97104" cy="215445"/>
          </a:xfrm>
        </p:grpSpPr>
        <p:sp>
          <p:nvSpPr>
            <p:cNvPr id="121" name="椭圆 120">
              <a:extLst>
                <a:ext uri="{FF2B5EF4-FFF2-40B4-BE49-F238E27FC236}">
                  <a16:creationId xmlns:a16="http://schemas.microsoft.com/office/drawing/2014/main" id="{18843191-7CB1-4E53-83D3-B3B5D3D09D55}"/>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2" name="组合 121">
              <a:extLst>
                <a:ext uri="{FF2B5EF4-FFF2-40B4-BE49-F238E27FC236}">
                  <a16:creationId xmlns:a16="http://schemas.microsoft.com/office/drawing/2014/main" id="{D7977A8B-15E3-4303-9B38-2768D91794BE}"/>
                </a:ext>
              </a:extLst>
            </p:cNvPr>
            <p:cNvGrpSpPr/>
            <p:nvPr/>
          </p:nvGrpSpPr>
          <p:grpSpPr>
            <a:xfrm>
              <a:off x="5978948" y="2746344"/>
              <a:ext cx="97104" cy="215445"/>
              <a:chOff x="5471146" y="2269593"/>
              <a:chExt cx="317861" cy="356951"/>
            </a:xfrm>
          </p:grpSpPr>
          <p:cxnSp>
            <p:nvCxnSpPr>
              <p:cNvPr id="123" name="直接连接符 122">
                <a:extLst>
                  <a:ext uri="{FF2B5EF4-FFF2-40B4-BE49-F238E27FC236}">
                    <a16:creationId xmlns:a16="http://schemas.microsoft.com/office/drawing/2014/main" id="{B1E17467-C6F4-470B-A33A-39D4ECDDEAD2}"/>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id="{A627875E-45C5-4978-9435-99DEB7C6ED92}"/>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接连接符 124">
                <a:extLst>
                  <a:ext uri="{FF2B5EF4-FFF2-40B4-BE49-F238E27FC236}">
                    <a16:creationId xmlns:a16="http://schemas.microsoft.com/office/drawing/2014/main" id="{AE1D085E-FCDA-4575-A2BE-B5A90F3DF013}"/>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26" name="组合 125">
            <a:extLst>
              <a:ext uri="{FF2B5EF4-FFF2-40B4-BE49-F238E27FC236}">
                <a16:creationId xmlns:a16="http://schemas.microsoft.com/office/drawing/2014/main" id="{DA4B2E84-8151-483D-94CC-FCA2F78DFBDC}"/>
              </a:ext>
            </a:extLst>
          </p:cNvPr>
          <p:cNvGrpSpPr/>
          <p:nvPr/>
        </p:nvGrpSpPr>
        <p:grpSpPr>
          <a:xfrm>
            <a:off x="7797074" y="1983592"/>
            <a:ext cx="97104" cy="215445"/>
            <a:chOff x="5978948" y="2746344"/>
            <a:chExt cx="97104" cy="215445"/>
          </a:xfrm>
        </p:grpSpPr>
        <p:sp>
          <p:nvSpPr>
            <p:cNvPr id="127" name="椭圆 126">
              <a:extLst>
                <a:ext uri="{FF2B5EF4-FFF2-40B4-BE49-F238E27FC236}">
                  <a16:creationId xmlns:a16="http://schemas.microsoft.com/office/drawing/2014/main" id="{82A59ECF-DDF1-4092-9E66-F8728F0E2BF9}"/>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8" name="组合 127">
              <a:extLst>
                <a:ext uri="{FF2B5EF4-FFF2-40B4-BE49-F238E27FC236}">
                  <a16:creationId xmlns:a16="http://schemas.microsoft.com/office/drawing/2014/main" id="{26BD4126-356A-4674-AE97-59B06EE7AC02}"/>
                </a:ext>
              </a:extLst>
            </p:cNvPr>
            <p:cNvGrpSpPr/>
            <p:nvPr/>
          </p:nvGrpSpPr>
          <p:grpSpPr>
            <a:xfrm>
              <a:off x="5978948" y="2746344"/>
              <a:ext cx="97104" cy="215445"/>
              <a:chOff x="5471146" y="2269593"/>
              <a:chExt cx="317861" cy="356951"/>
            </a:xfrm>
          </p:grpSpPr>
          <p:cxnSp>
            <p:nvCxnSpPr>
              <p:cNvPr id="129" name="直接连接符 128">
                <a:extLst>
                  <a:ext uri="{FF2B5EF4-FFF2-40B4-BE49-F238E27FC236}">
                    <a16:creationId xmlns:a16="http://schemas.microsoft.com/office/drawing/2014/main" id="{9A70EC04-0DF7-4ED8-9F40-CB8643F4843D}"/>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直接连接符 129">
                <a:extLst>
                  <a:ext uri="{FF2B5EF4-FFF2-40B4-BE49-F238E27FC236}">
                    <a16:creationId xmlns:a16="http://schemas.microsoft.com/office/drawing/2014/main" id="{11E837DC-8811-40D8-A573-9B796E42D45F}"/>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直接连接符 130">
                <a:extLst>
                  <a:ext uri="{FF2B5EF4-FFF2-40B4-BE49-F238E27FC236}">
                    <a16:creationId xmlns:a16="http://schemas.microsoft.com/office/drawing/2014/main" id="{EE560CDE-95D2-454D-8C8D-9DE565C1BBB8}"/>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2" name="组合 131">
            <a:extLst>
              <a:ext uri="{FF2B5EF4-FFF2-40B4-BE49-F238E27FC236}">
                <a16:creationId xmlns:a16="http://schemas.microsoft.com/office/drawing/2014/main" id="{5A5FF69D-EADE-4190-9E11-27A31A347963}"/>
              </a:ext>
            </a:extLst>
          </p:cNvPr>
          <p:cNvGrpSpPr/>
          <p:nvPr/>
        </p:nvGrpSpPr>
        <p:grpSpPr>
          <a:xfrm>
            <a:off x="8386425" y="1786565"/>
            <a:ext cx="97104" cy="215445"/>
            <a:chOff x="5978948" y="2746344"/>
            <a:chExt cx="97104" cy="215445"/>
          </a:xfrm>
        </p:grpSpPr>
        <p:sp>
          <p:nvSpPr>
            <p:cNvPr id="133" name="椭圆 132">
              <a:extLst>
                <a:ext uri="{FF2B5EF4-FFF2-40B4-BE49-F238E27FC236}">
                  <a16:creationId xmlns:a16="http://schemas.microsoft.com/office/drawing/2014/main" id="{58336435-8E07-4F94-B668-6FD5768B97A1}"/>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4" name="组合 133">
              <a:extLst>
                <a:ext uri="{FF2B5EF4-FFF2-40B4-BE49-F238E27FC236}">
                  <a16:creationId xmlns:a16="http://schemas.microsoft.com/office/drawing/2014/main" id="{17753E51-6875-459D-9557-261F272FD153}"/>
                </a:ext>
              </a:extLst>
            </p:cNvPr>
            <p:cNvGrpSpPr/>
            <p:nvPr/>
          </p:nvGrpSpPr>
          <p:grpSpPr>
            <a:xfrm>
              <a:off x="5978948" y="2746344"/>
              <a:ext cx="97104" cy="215445"/>
              <a:chOff x="5471146" y="2269593"/>
              <a:chExt cx="317861" cy="356951"/>
            </a:xfrm>
          </p:grpSpPr>
          <p:cxnSp>
            <p:nvCxnSpPr>
              <p:cNvPr id="135" name="直接连接符 134">
                <a:extLst>
                  <a:ext uri="{FF2B5EF4-FFF2-40B4-BE49-F238E27FC236}">
                    <a16:creationId xmlns:a16="http://schemas.microsoft.com/office/drawing/2014/main" id="{C24153BB-2B56-46DC-8E59-5E3C565E881B}"/>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直接连接符 135">
                <a:extLst>
                  <a:ext uri="{FF2B5EF4-FFF2-40B4-BE49-F238E27FC236}">
                    <a16:creationId xmlns:a16="http://schemas.microsoft.com/office/drawing/2014/main" id="{BB508F69-BDD0-4B67-BDB8-0F434ADEEF76}"/>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a16="http://schemas.microsoft.com/office/drawing/2014/main" id="{5DCD5DE8-C80A-4C7C-8F12-ADCEB75A4A9D}"/>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8" name="组合 137">
            <a:extLst>
              <a:ext uri="{FF2B5EF4-FFF2-40B4-BE49-F238E27FC236}">
                <a16:creationId xmlns:a16="http://schemas.microsoft.com/office/drawing/2014/main" id="{C6F27C20-FDD0-4321-8589-4575BD528396}"/>
              </a:ext>
            </a:extLst>
          </p:cNvPr>
          <p:cNvGrpSpPr/>
          <p:nvPr/>
        </p:nvGrpSpPr>
        <p:grpSpPr>
          <a:xfrm>
            <a:off x="8703955" y="1691904"/>
            <a:ext cx="97104" cy="215445"/>
            <a:chOff x="5978948" y="2746344"/>
            <a:chExt cx="97104" cy="215445"/>
          </a:xfrm>
        </p:grpSpPr>
        <p:sp>
          <p:nvSpPr>
            <p:cNvPr id="139" name="椭圆 138">
              <a:extLst>
                <a:ext uri="{FF2B5EF4-FFF2-40B4-BE49-F238E27FC236}">
                  <a16:creationId xmlns:a16="http://schemas.microsoft.com/office/drawing/2014/main" id="{537A8EC0-9AB8-43CC-8AC5-EF1CCADDD14D}"/>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0" name="组合 139">
              <a:extLst>
                <a:ext uri="{FF2B5EF4-FFF2-40B4-BE49-F238E27FC236}">
                  <a16:creationId xmlns:a16="http://schemas.microsoft.com/office/drawing/2014/main" id="{76B605C3-5C93-45ED-B343-418E54226C98}"/>
                </a:ext>
              </a:extLst>
            </p:cNvPr>
            <p:cNvGrpSpPr/>
            <p:nvPr/>
          </p:nvGrpSpPr>
          <p:grpSpPr>
            <a:xfrm>
              <a:off x="5978948" y="2746344"/>
              <a:ext cx="97104" cy="215445"/>
              <a:chOff x="5471146" y="2269593"/>
              <a:chExt cx="317861" cy="356951"/>
            </a:xfrm>
          </p:grpSpPr>
          <p:cxnSp>
            <p:nvCxnSpPr>
              <p:cNvPr id="141" name="直接连接符 140">
                <a:extLst>
                  <a:ext uri="{FF2B5EF4-FFF2-40B4-BE49-F238E27FC236}">
                    <a16:creationId xmlns:a16="http://schemas.microsoft.com/office/drawing/2014/main" id="{F12E31D0-E091-4915-8567-C165CEA9BE2F}"/>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直接连接符 141">
                <a:extLst>
                  <a:ext uri="{FF2B5EF4-FFF2-40B4-BE49-F238E27FC236}">
                    <a16:creationId xmlns:a16="http://schemas.microsoft.com/office/drawing/2014/main" id="{737497A1-135D-4322-B7F8-22F06A19D1AB}"/>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直接连接符 142">
                <a:extLst>
                  <a:ext uri="{FF2B5EF4-FFF2-40B4-BE49-F238E27FC236}">
                    <a16:creationId xmlns:a16="http://schemas.microsoft.com/office/drawing/2014/main" id="{9108D3C7-A542-4D3A-8532-8337A962D373}"/>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44" name="组合 143">
            <a:extLst>
              <a:ext uri="{FF2B5EF4-FFF2-40B4-BE49-F238E27FC236}">
                <a16:creationId xmlns:a16="http://schemas.microsoft.com/office/drawing/2014/main" id="{99E5FC3F-C10E-4818-BC53-4DAEBD2DBCE9}"/>
              </a:ext>
            </a:extLst>
          </p:cNvPr>
          <p:cNvGrpSpPr/>
          <p:nvPr/>
        </p:nvGrpSpPr>
        <p:grpSpPr>
          <a:xfrm>
            <a:off x="9028589" y="1646904"/>
            <a:ext cx="97104" cy="215445"/>
            <a:chOff x="5978948" y="2746344"/>
            <a:chExt cx="97104" cy="215445"/>
          </a:xfrm>
        </p:grpSpPr>
        <p:sp>
          <p:nvSpPr>
            <p:cNvPr id="145" name="椭圆 144">
              <a:extLst>
                <a:ext uri="{FF2B5EF4-FFF2-40B4-BE49-F238E27FC236}">
                  <a16:creationId xmlns:a16="http://schemas.microsoft.com/office/drawing/2014/main" id="{FFE9C32E-2F57-4649-90BB-3E444D159D74}"/>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6" name="组合 145">
              <a:extLst>
                <a:ext uri="{FF2B5EF4-FFF2-40B4-BE49-F238E27FC236}">
                  <a16:creationId xmlns:a16="http://schemas.microsoft.com/office/drawing/2014/main" id="{C53A9051-07AD-4A74-961F-5FD535FE74BC}"/>
                </a:ext>
              </a:extLst>
            </p:cNvPr>
            <p:cNvGrpSpPr/>
            <p:nvPr/>
          </p:nvGrpSpPr>
          <p:grpSpPr>
            <a:xfrm>
              <a:off x="5978948" y="2746344"/>
              <a:ext cx="97104" cy="215445"/>
              <a:chOff x="5471146" y="2269593"/>
              <a:chExt cx="317861" cy="356951"/>
            </a:xfrm>
          </p:grpSpPr>
          <p:cxnSp>
            <p:nvCxnSpPr>
              <p:cNvPr id="147" name="直接连接符 146">
                <a:extLst>
                  <a:ext uri="{FF2B5EF4-FFF2-40B4-BE49-F238E27FC236}">
                    <a16:creationId xmlns:a16="http://schemas.microsoft.com/office/drawing/2014/main" id="{0AFB6409-041E-41B0-BEF1-E83EE9A99551}"/>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直接连接符 147">
                <a:extLst>
                  <a:ext uri="{FF2B5EF4-FFF2-40B4-BE49-F238E27FC236}">
                    <a16:creationId xmlns:a16="http://schemas.microsoft.com/office/drawing/2014/main" id="{FC05469E-F470-476B-BC8D-EDC32484D27E}"/>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48">
                <a:extLst>
                  <a:ext uri="{FF2B5EF4-FFF2-40B4-BE49-F238E27FC236}">
                    <a16:creationId xmlns:a16="http://schemas.microsoft.com/office/drawing/2014/main" id="{4E7FD497-C5E9-4F05-9A0E-21956FAAC8F5}"/>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0" name="组合 149">
            <a:extLst>
              <a:ext uri="{FF2B5EF4-FFF2-40B4-BE49-F238E27FC236}">
                <a16:creationId xmlns:a16="http://schemas.microsoft.com/office/drawing/2014/main" id="{C9ED28D9-6AED-459C-9678-2C410044A002}"/>
              </a:ext>
            </a:extLst>
          </p:cNvPr>
          <p:cNvGrpSpPr/>
          <p:nvPr/>
        </p:nvGrpSpPr>
        <p:grpSpPr>
          <a:xfrm>
            <a:off x="9556086" y="1655289"/>
            <a:ext cx="97104" cy="215445"/>
            <a:chOff x="5978948" y="2746344"/>
            <a:chExt cx="97104" cy="215445"/>
          </a:xfrm>
        </p:grpSpPr>
        <p:sp>
          <p:nvSpPr>
            <p:cNvPr id="151" name="椭圆 150">
              <a:extLst>
                <a:ext uri="{FF2B5EF4-FFF2-40B4-BE49-F238E27FC236}">
                  <a16:creationId xmlns:a16="http://schemas.microsoft.com/office/drawing/2014/main" id="{9F0C7F01-214B-4EFC-A767-422257FD3307}"/>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组合 151">
              <a:extLst>
                <a:ext uri="{FF2B5EF4-FFF2-40B4-BE49-F238E27FC236}">
                  <a16:creationId xmlns:a16="http://schemas.microsoft.com/office/drawing/2014/main" id="{081F4E1A-0684-4E2E-9775-CD4D465F739D}"/>
                </a:ext>
              </a:extLst>
            </p:cNvPr>
            <p:cNvGrpSpPr/>
            <p:nvPr/>
          </p:nvGrpSpPr>
          <p:grpSpPr>
            <a:xfrm>
              <a:off x="5978948" y="2746344"/>
              <a:ext cx="97104" cy="215445"/>
              <a:chOff x="5471146" y="2269593"/>
              <a:chExt cx="317861" cy="356951"/>
            </a:xfrm>
          </p:grpSpPr>
          <p:cxnSp>
            <p:nvCxnSpPr>
              <p:cNvPr id="153" name="直接连接符 152">
                <a:extLst>
                  <a:ext uri="{FF2B5EF4-FFF2-40B4-BE49-F238E27FC236}">
                    <a16:creationId xmlns:a16="http://schemas.microsoft.com/office/drawing/2014/main" id="{0ED96CC2-BCF2-41A1-AA7F-3E674248F55B}"/>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直接连接符 153">
                <a:extLst>
                  <a:ext uri="{FF2B5EF4-FFF2-40B4-BE49-F238E27FC236}">
                    <a16:creationId xmlns:a16="http://schemas.microsoft.com/office/drawing/2014/main" id="{3B5B29FB-E447-4BC6-AB51-BD73B89D2A24}"/>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直接连接符 154">
                <a:extLst>
                  <a:ext uri="{FF2B5EF4-FFF2-40B4-BE49-F238E27FC236}">
                    <a16:creationId xmlns:a16="http://schemas.microsoft.com/office/drawing/2014/main" id="{B6743BC9-287C-4D2B-A9E5-61ABBFED0C47}"/>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6" name="组合 155">
            <a:extLst>
              <a:ext uri="{FF2B5EF4-FFF2-40B4-BE49-F238E27FC236}">
                <a16:creationId xmlns:a16="http://schemas.microsoft.com/office/drawing/2014/main" id="{9870D591-8886-4E3D-AE22-07AC0CA6049F}"/>
              </a:ext>
            </a:extLst>
          </p:cNvPr>
          <p:cNvGrpSpPr/>
          <p:nvPr/>
        </p:nvGrpSpPr>
        <p:grpSpPr>
          <a:xfrm>
            <a:off x="10038779" y="1753452"/>
            <a:ext cx="97104" cy="215445"/>
            <a:chOff x="5978948" y="2746344"/>
            <a:chExt cx="97104" cy="215445"/>
          </a:xfrm>
        </p:grpSpPr>
        <p:sp>
          <p:nvSpPr>
            <p:cNvPr id="157" name="椭圆 156">
              <a:extLst>
                <a:ext uri="{FF2B5EF4-FFF2-40B4-BE49-F238E27FC236}">
                  <a16:creationId xmlns:a16="http://schemas.microsoft.com/office/drawing/2014/main" id="{CA3E956A-258C-4552-ADAD-4B3B384AC46C}"/>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8" name="组合 157">
              <a:extLst>
                <a:ext uri="{FF2B5EF4-FFF2-40B4-BE49-F238E27FC236}">
                  <a16:creationId xmlns:a16="http://schemas.microsoft.com/office/drawing/2014/main" id="{0F5A6188-3CB9-4A16-872D-A92901E2B6DE}"/>
                </a:ext>
              </a:extLst>
            </p:cNvPr>
            <p:cNvGrpSpPr/>
            <p:nvPr/>
          </p:nvGrpSpPr>
          <p:grpSpPr>
            <a:xfrm>
              <a:off x="5978948" y="2746344"/>
              <a:ext cx="97104" cy="215445"/>
              <a:chOff x="5471146" y="2269593"/>
              <a:chExt cx="317861" cy="356951"/>
            </a:xfrm>
          </p:grpSpPr>
          <p:cxnSp>
            <p:nvCxnSpPr>
              <p:cNvPr id="159" name="直接连接符 158">
                <a:extLst>
                  <a:ext uri="{FF2B5EF4-FFF2-40B4-BE49-F238E27FC236}">
                    <a16:creationId xmlns:a16="http://schemas.microsoft.com/office/drawing/2014/main" id="{E5A2BCDB-2974-4F34-B2C2-C8ECB6D5785F}"/>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直接连接符 159">
                <a:extLst>
                  <a:ext uri="{FF2B5EF4-FFF2-40B4-BE49-F238E27FC236}">
                    <a16:creationId xmlns:a16="http://schemas.microsoft.com/office/drawing/2014/main" id="{3EEA3014-6C91-4119-8F11-14CD0554338A}"/>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直接连接符 160">
                <a:extLst>
                  <a:ext uri="{FF2B5EF4-FFF2-40B4-BE49-F238E27FC236}">
                    <a16:creationId xmlns:a16="http://schemas.microsoft.com/office/drawing/2014/main" id="{A7B7DF83-15EF-47C9-BE89-4D10A3527E59}"/>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组合 161">
            <a:extLst>
              <a:ext uri="{FF2B5EF4-FFF2-40B4-BE49-F238E27FC236}">
                <a16:creationId xmlns:a16="http://schemas.microsoft.com/office/drawing/2014/main" id="{891ECF15-9564-4D06-A242-20078AB1DF17}"/>
              </a:ext>
            </a:extLst>
          </p:cNvPr>
          <p:cNvGrpSpPr/>
          <p:nvPr/>
        </p:nvGrpSpPr>
        <p:grpSpPr>
          <a:xfrm>
            <a:off x="10279585" y="1792074"/>
            <a:ext cx="97104" cy="215445"/>
            <a:chOff x="5978948" y="2746344"/>
            <a:chExt cx="97104" cy="215445"/>
          </a:xfrm>
        </p:grpSpPr>
        <p:sp>
          <p:nvSpPr>
            <p:cNvPr id="163" name="椭圆 162">
              <a:extLst>
                <a:ext uri="{FF2B5EF4-FFF2-40B4-BE49-F238E27FC236}">
                  <a16:creationId xmlns:a16="http://schemas.microsoft.com/office/drawing/2014/main" id="{E31C06BE-3105-4CEB-9ECB-B3EE280AD08D}"/>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4" name="组合 163">
              <a:extLst>
                <a:ext uri="{FF2B5EF4-FFF2-40B4-BE49-F238E27FC236}">
                  <a16:creationId xmlns:a16="http://schemas.microsoft.com/office/drawing/2014/main" id="{09F116CF-72B3-4481-9567-94FCB2E4F4FF}"/>
                </a:ext>
              </a:extLst>
            </p:cNvPr>
            <p:cNvGrpSpPr/>
            <p:nvPr/>
          </p:nvGrpSpPr>
          <p:grpSpPr>
            <a:xfrm>
              <a:off x="5978948" y="2746344"/>
              <a:ext cx="97104" cy="215445"/>
              <a:chOff x="5471146" y="2269593"/>
              <a:chExt cx="317861" cy="356951"/>
            </a:xfrm>
          </p:grpSpPr>
          <p:cxnSp>
            <p:nvCxnSpPr>
              <p:cNvPr id="165" name="直接连接符 164">
                <a:extLst>
                  <a:ext uri="{FF2B5EF4-FFF2-40B4-BE49-F238E27FC236}">
                    <a16:creationId xmlns:a16="http://schemas.microsoft.com/office/drawing/2014/main" id="{0CFC081C-5C6E-4BB6-8C61-D79099F46B33}"/>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直接连接符 165">
                <a:extLst>
                  <a:ext uri="{FF2B5EF4-FFF2-40B4-BE49-F238E27FC236}">
                    <a16:creationId xmlns:a16="http://schemas.microsoft.com/office/drawing/2014/main" id="{30E743DD-3D76-4A9A-A54B-59EBE8B3942F}"/>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直接连接符 166">
                <a:extLst>
                  <a:ext uri="{FF2B5EF4-FFF2-40B4-BE49-F238E27FC236}">
                    <a16:creationId xmlns:a16="http://schemas.microsoft.com/office/drawing/2014/main" id="{BA8A88C1-3CFA-4054-B567-C43F03F98DD0}"/>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8" name="组合 167">
            <a:extLst>
              <a:ext uri="{FF2B5EF4-FFF2-40B4-BE49-F238E27FC236}">
                <a16:creationId xmlns:a16="http://schemas.microsoft.com/office/drawing/2014/main" id="{AE1F422F-3234-4A64-BF16-F7F3D370D80C}"/>
              </a:ext>
            </a:extLst>
          </p:cNvPr>
          <p:cNvGrpSpPr/>
          <p:nvPr/>
        </p:nvGrpSpPr>
        <p:grpSpPr>
          <a:xfrm>
            <a:off x="10822962" y="1981212"/>
            <a:ext cx="97104" cy="215445"/>
            <a:chOff x="5978948" y="2746344"/>
            <a:chExt cx="97104" cy="215445"/>
          </a:xfrm>
        </p:grpSpPr>
        <p:sp>
          <p:nvSpPr>
            <p:cNvPr id="169" name="椭圆 168">
              <a:extLst>
                <a:ext uri="{FF2B5EF4-FFF2-40B4-BE49-F238E27FC236}">
                  <a16:creationId xmlns:a16="http://schemas.microsoft.com/office/drawing/2014/main" id="{AF5DA86F-8C54-456E-8957-F7102CE94A32}"/>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0" name="组合 169">
              <a:extLst>
                <a:ext uri="{FF2B5EF4-FFF2-40B4-BE49-F238E27FC236}">
                  <a16:creationId xmlns:a16="http://schemas.microsoft.com/office/drawing/2014/main" id="{7E55D729-6D10-4326-B2F5-B6BBA6591D1D}"/>
                </a:ext>
              </a:extLst>
            </p:cNvPr>
            <p:cNvGrpSpPr/>
            <p:nvPr/>
          </p:nvGrpSpPr>
          <p:grpSpPr>
            <a:xfrm>
              <a:off x="5978948" y="2746344"/>
              <a:ext cx="97104" cy="215445"/>
              <a:chOff x="5471146" y="2269593"/>
              <a:chExt cx="317861" cy="356951"/>
            </a:xfrm>
          </p:grpSpPr>
          <p:cxnSp>
            <p:nvCxnSpPr>
              <p:cNvPr id="171" name="直接连接符 170">
                <a:extLst>
                  <a:ext uri="{FF2B5EF4-FFF2-40B4-BE49-F238E27FC236}">
                    <a16:creationId xmlns:a16="http://schemas.microsoft.com/office/drawing/2014/main" id="{631297E9-734E-4EA5-BA07-D18E1CB415C3}"/>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直接连接符 171">
                <a:extLst>
                  <a:ext uri="{FF2B5EF4-FFF2-40B4-BE49-F238E27FC236}">
                    <a16:creationId xmlns:a16="http://schemas.microsoft.com/office/drawing/2014/main" id="{B54873D6-7410-497C-98A8-FEEC9EA5BE6E}"/>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直接连接符 172">
                <a:extLst>
                  <a:ext uri="{FF2B5EF4-FFF2-40B4-BE49-F238E27FC236}">
                    <a16:creationId xmlns:a16="http://schemas.microsoft.com/office/drawing/2014/main" id="{203CDBA1-2FFA-4544-9589-FA5BB4D2F404}"/>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74" name="组合 173">
            <a:extLst>
              <a:ext uri="{FF2B5EF4-FFF2-40B4-BE49-F238E27FC236}">
                <a16:creationId xmlns:a16="http://schemas.microsoft.com/office/drawing/2014/main" id="{9C7E6392-B412-4BC7-94D4-D8D031679887}"/>
              </a:ext>
            </a:extLst>
          </p:cNvPr>
          <p:cNvGrpSpPr/>
          <p:nvPr/>
        </p:nvGrpSpPr>
        <p:grpSpPr>
          <a:xfrm>
            <a:off x="11087943" y="2082048"/>
            <a:ext cx="97104" cy="215445"/>
            <a:chOff x="5978948" y="2746344"/>
            <a:chExt cx="97104" cy="215445"/>
          </a:xfrm>
        </p:grpSpPr>
        <p:sp>
          <p:nvSpPr>
            <p:cNvPr id="175" name="椭圆 174">
              <a:extLst>
                <a:ext uri="{FF2B5EF4-FFF2-40B4-BE49-F238E27FC236}">
                  <a16:creationId xmlns:a16="http://schemas.microsoft.com/office/drawing/2014/main" id="{AF891C83-68A5-472B-A88A-43802C233166}"/>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6" name="组合 175">
              <a:extLst>
                <a:ext uri="{FF2B5EF4-FFF2-40B4-BE49-F238E27FC236}">
                  <a16:creationId xmlns:a16="http://schemas.microsoft.com/office/drawing/2014/main" id="{DF658881-DB40-4785-8C53-E32DF4FC1490}"/>
                </a:ext>
              </a:extLst>
            </p:cNvPr>
            <p:cNvGrpSpPr/>
            <p:nvPr/>
          </p:nvGrpSpPr>
          <p:grpSpPr>
            <a:xfrm>
              <a:off x="5978948" y="2746344"/>
              <a:ext cx="97104" cy="215445"/>
              <a:chOff x="5471146" y="2269593"/>
              <a:chExt cx="317861" cy="356951"/>
            </a:xfrm>
          </p:grpSpPr>
          <p:cxnSp>
            <p:nvCxnSpPr>
              <p:cNvPr id="177" name="直接连接符 176">
                <a:extLst>
                  <a:ext uri="{FF2B5EF4-FFF2-40B4-BE49-F238E27FC236}">
                    <a16:creationId xmlns:a16="http://schemas.microsoft.com/office/drawing/2014/main" id="{32834482-108F-4E1E-82DC-991B23BACDA9}"/>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直接连接符 177">
                <a:extLst>
                  <a:ext uri="{FF2B5EF4-FFF2-40B4-BE49-F238E27FC236}">
                    <a16:creationId xmlns:a16="http://schemas.microsoft.com/office/drawing/2014/main" id="{AC75C61C-E843-460C-B29D-08FD8C82BD45}"/>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直接连接符 178">
                <a:extLst>
                  <a:ext uri="{FF2B5EF4-FFF2-40B4-BE49-F238E27FC236}">
                    <a16:creationId xmlns:a16="http://schemas.microsoft.com/office/drawing/2014/main" id="{86885F34-358A-4C85-90B1-351AF2D35023}"/>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0" name="组合 179">
            <a:extLst>
              <a:ext uri="{FF2B5EF4-FFF2-40B4-BE49-F238E27FC236}">
                <a16:creationId xmlns:a16="http://schemas.microsoft.com/office/drawing/2014/main" id="{446CEA11-5C13-4716-8B3E-70F568E21366}"/>
              </a:ext>
            </a:extLst>
          </p:cNvPr>
          <p:cNvGrpSpPr/>
          <p:nvPr/>
        </p:nvGrpSpPr>
        <p:grpSpPr>
          <a:xfrm>
            <a:off x="11344591" y="2186931"/>
            <a:ext cx="97104" cy="215445"/>
            <a:chOff x="5978948" y="2746344"/>
            <a:chExt cx="97104" cy="215445"/>
          </a:xfrm>
        </p:grpSpPr>
        <p:sp>
          <p:nvSpPr>
            <p:cNvPr id="181" name="椭圆 180">
              <a:extLst>
                <a:ext uri="{FF2B5EF4-FFF2-40B4-BE49-F238E27FC236}">
                  <a16:creationId xmlns:a16="http://schemas.microsoft.com/office/drawing/2014/main" id="{32241623-D234-436F-A81E-78D9EC434E4C}"/>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2" name="组合 181">
              <a:extLst>
                <a:ext uri="{FF2B5EF4-FFF2-40B4-BE49-F238E27FC236}">
                  <a16:creationId xmlns:a16="http://schemas.microsoft.com/office/drawing/2014/main" id="{5C48E03F-4498-4E6C-82AF-09E6A364EA5B}"/>
                </a:ext>
              </a:extLst>
            </p:cNvPr>
            <p:cNvGrpSpPr/>
            <p:nvPr/>
          </p:nvGrpSpPr>
          <p:grpSpPr>
            <a:xfrm>
              <a:off x="5978948" y="2746344"/>
              <a:ext cx="97104" cy="215445"/>
              <a:chOff x="5471146" y="2269593"/>
              <a:chExt cx="317861" cy="356951"/>
            </a:xfrm>
          </p:grpSpPr>
          <p:cxnSp>
            <p:nvCxnSpPr>
              <p:cNvPr id="183" name="直接连接符 182">
                <a:extLst>
                  <a:ext uri="{FF2B5EF4-FFF2-40B4-BE49-F238E27FC236}">
                    <a16:creationId xmlns:a16="http://schemas.microsoft.com/office/drawing/2014/main" id="{86A92B58-A2CB-4CCE-A9C2-69CDE7362E35}"/>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直接连接符 183">
                <a:extLst>
                  <a:ext uri="{FF2B5EF4-FFF2-40B4-BE49-F238E27FC236}">
                    <a16:creationId xmlns:a16="http://schemas.microsoft.com/office/drawing/2014/main" id="{FD7263DB-E594-42D7-97E5-604BF5D96E4C}"/>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直接连接符 184">
                <a:extLst>
                  <a:ext uri="{FF2B5EF4-FFF2-40B4-BE49-F238E27FC236}">
                    <a16:creationId xmlns:a16="http://schemas.microsoft.com/office/drawing/2014/main" id="{C7D01CAF-7C9D-474F-B55A-22FBC3BD4F76}"/>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6" name="组合 185">
            <a:extLst>
              <a:ext uri="{FF2B5EF4-FFF2-40B4-BE49-F238E27FC236}">
                <a16:creationId xmlns:a16="http://schemas.microsoft.com/office/drawing/2014/main" id="{E53C1181-C47F-423E-BE29-5580E31D7A9D}"/>
              </a:ext>
            </a:extLst>
          </p:cNvPr>
          <p:cNvGrpSpPr/>
          <p:nvPr/>
        </p:nvGrpSpPr>
        <p:grpSpPr>
          <a:xfrm>
            <a:off x="9803189" y="1690585"/>
            <a:ext cx="97104" cy="215445"/>
            <a:chOff x="5978948" y="2746344"/>
            <a:chExt cx="97104" cy="215445"/>
          </a:xfrm>
        </p:grpSpPr>
        <p:sp>
          <p:nvSpPr>
            <p:cNvPr id="187" name="椭圆 186">
              <a:extLst>
                <a:ext uri="{FF2B5EF4-FFF2-40B4-BE49-F238E27FC236}">
                  <a16:creationId xmlns:a16="http://schemas.microsoft.com/office/drawing/2014/main" id="{62462599-9DCB-4865-BA8C-F224B8B33A69}"/>
                </a:ext>
              </a:extLst>
            </p:cNvPr>
            <p:cNvSpPr/>
            <p:nvPr/>
          </p:nvSpPr>
          <p:spPr>
            <a:xfrm>
              <a:off x="5986052" y="28090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8" name="组合 187">
              <a:extLst>
                <a:ext uri="{FF2B5EF4-FFF2-40B4-BE49-F238E27FC236}">
                  <a16:creationId xmlns:a16="http://schemas.microsoft.com/office/drawing/2014/main" id="{5F2E0006-1040-42AD-BE44-8CD464D8C5D7}"/>
                </a:ext>
              </a:extLst>
            </p:cNvPr>
            <p:cNvGrpSpPr/>
            <p:nvPr/>
          </p:nvGrpSpPr>
          <p:grpSpPr>
            <a:xfrm>
              <a:off x="5978948" y="2746344"/>
              <a:ext cx="97104" cy="215445"/>
              <a:chOff x="5471146" y="2269593"/>
              <a:chExt cx="317861" cy="356951"/>
            </a:xfrm>
          </p:grpSpPr>
          <p:cxnSp>
            <p:nvCxnSpPr>
              <p:cNvPr id="189" name="直接连接符 188">
                <a:extLst>
                  <a:ext uri="{FF2B5EF4-FFF2-40B4-BE49-F238E27FC236}">
                    <a16:creationId xmlns:a16="http://schemas.microsoft.com/office/drawing/2014/main" id="{06CC7178-E656-4C45-A536-1D95B95CFBE9}"/>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直接连接符 189">
                <a:extLst>
                  <a:ext uri="{FF2B5EF4-FFF2-40B4-BE49-F238E27FC236}">
                    <a16:creationId xmlns:a16="http://schemas.microsoft.com/office/drawing/2014/main" id="{8F6185EB-C1A0-4A38-9457-F8F8AD1E1A26}"/>
                  </a:ext>
                </a:extLst>
              </p:cNvPr>
              <p:cNvCxnSpPr>
                <a:cxnSpLocks/>
              </p:cNvCxnSpPr>
              <p:nvPr/>
            </p:nvCxnSpPr>
            <p:spPr>
              <a:xfrm flipV="1">
                <a:off x="5630073" y="2269593"/>
                <a:ext cx="0" cy="356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直接连接符 190">
                <a:extLst>
                  <a:ext uri="{FF2B5EF4-FFF2-40B4-BE49-F238E27FC236}">
                    <a16:creationId xmlns:a16="http://schemas.microsoft.com/office/drawing/2014/main" id="{28538C28-74B9-4E60-B5F8-494826FA488C}"/>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2" name="组合 191">
            <a:extLst>
              <a:ext uri="{FF2B5EF4-FFF2-40B4-BE49-F238E27FC236}">
                <a16:creationId xmlns:a16="http://schemas.microsoft.com/office/drawing/2014/main" id="{0EB18C78-6F33-46CF-BEB6-8CF4B7F50C05}"/>
              </a:ext>
            </a:extLst>
          </p:cNvPr>
          <p:cNvGrpSpPr/>
          <p:nvPr/>
        </p:nvGrpSpPr>
        <p:grpSpPr>
          <a:xfrm>
            <a:off x="7214853" y="2055423"/>
            <a:ext cx="97104" cy="215445"/>
            <a:chOff x="5978948" y="2746344"/>
            <a:chExt cx="97104" cy="215445"/>
          </a:xfrm>
        </p:grpSpPr>
        <p:sp>
          <p:nvSpPr>
            <p:cNvPr id="193" name="椭圆 192">
              <a:extLst>
                <a:ext uri="{FF2B5EF4-FFF2-40B4-BE49-F238E27FC236}">
                  <a16:creationId xmlns:a16="http://schemas.microsoft.com/office/drawing/2014/main" id="{EE15A1B2-C66C-4812-8314-6F3B7EAAD0B9}"/>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4" name="组合 193">
              <a:extLst>
                <a:ext uri="{FF2B5EF4-FFF2-40B4-BE49-F238E27FC236}">
                  <a16:creationId xmlns:a16="http://schemas.microsoft.com/office/drawing/2014/main" id="{BFD330A5-E822-4A3A-B5F7-93EFD04FF490}"/>
                </a:ext>
              </a:extLst>
            </p:cNvPr>
            <p:cNvGrpSpPr/>
            <p:nvPr/>
          </p:nvGrpSpPr>
          <p:grpSpPr>
            <a:xfrm>
              <a:off x="5978948" y="2746344"/>
              <a:ext cx="97104" cy="215445"/>
              <a:chOff x="5471146" y="2269593"/>
              <a:chExt cx="317861" cy="356951"/>
            </a:xfrm>
          </p:grpSpPr>
          <p:cxnSp>
            <p:nvCxnSpPr>
              <p:cNvPr id="195" name="直接连接符 194">
                <a:extLst>
                  <a:ext uri="{FF2B5EF4-FFF2-40B4-BE49-F238E27FC236}">
                    <a16:creationId xmlns:a16="http://schemas.microsoft.com/office/drawing/2014/main" id="{537AE838-B1AA-4A02-938B-ABFC2A6A5806}"/>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直接连接符 195">
                <a:extLst>
                  <a:ext uri="{FF2B5EF4-FFF2-40B4-BE49-F238E27FC236}">
                    <a16:creationId xmlns:a16="http://schemas.microsoft.com/office/drawing/2014/main" id="{9362ECF9-94CA-474F-B89F-2D87E934AC59}"/>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直接连接符 196">
                <a:extLst>
                  <a:ext uri="{FF2B5EF4-FFF2-40B4-BE49-F238E27FC236}">
                    <a16:creationId xmlns:a16="http://schemas.microsoft.com/office/drawing/2014/main" id="{D772119C-E42A-4050-81D8-FC982167B7FB}"/>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8" name="组合 197">
            <a:extLst>
              <a:ext uri="{FF2B5EF4-FFF2-40B4-BE49-F238E27FC236}">
                <a16:creationId xmlns:a16="http://schemas.microsoft.com/office/drawing/2014/main" id="{2A523F1F-3C57-4E25-9729-00EE63B17F2D}"/>
              </a:ext>
            </a:extLst>
          </p:cNvPr>
          <p:cNvGrpSpPr/>
          <p:nvPr/>
        </p:nvGrpSpPr>
        <p:grpSpPr>
          <a:xfrm>
            <a:off x="7796095" y="1813398"/>
            <a:ext cx="97104" cy="215445"/>
            <a:chOff x="5978948" y="2746344"/>
            <a:chExt cx="97104" cy="215445"/>
          </a:xfrm>
        </p:grpSpPr>
        <p:sp>
          <p:nvSpPr>
            <p:cNvPr id="199" name="椭圆 198">
              <a:extLst>
                <a:ext uri="{FF2B5EF4-FFF2-40B4-BE49-F238E27FC236}">
                  <a16:creationId xmlns:a16="http://schemas.microsoft.com/office/drawing/2014/main" id="{755D9054-B552-42B4-8769-0A6CBE8C27A9}"/>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0" name="组合 199">
              <a:extLst>
                <a:ext uri="{FF2B5EF4-FFF2-40B4-BE49-F238E27FC236}">
                  <a16:creationId xmlns:a16="http://schemas.microsoft.com/office/drawing/2014/main" id="{BA890C73-40C8-4856-895A-91EF0BADE3C5}"/>
                </a:ext>
              </a:extLst>
            </p:cNvPr>
            <p:cNvGrpSpPr/>
            <p:nvPr/>
          </p:nvGrpSpPr>
          <p:grpSpPr>
            <a:xfrm>
              <a:off x="5978948" y="2746344"/>
              <a:ext cx="97104" cy="215445"/>
              <a:chOff x="5471146" y="2269593"/>
              <a:chExt cx="317861" cy="356951"/>
            </a:xfrm>
          </p:grpSpPr>
          <p:cxnSp>
            <p:nvCxnSpPr>
              <p:cNvPr id="201" name="直接连接符 200">
                <a:extLst>
                  <a:ext uri="{FF2B5EF4-FFF2-40B4-BE49-F238E27FC236}">
                    <a16:creationId xmlns:a16="http://schemas.microsoft.com/office/drawing/2014/main" id="{538EABA0-E943-4162-804B-B2293B40C035}"/>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直接连接符 201">
                <a:extLst>
                  <a:ext uri="{FF2B5EF4-FFF2-40B4-BE49-F238E27FC236}">
                    <a16:creationId xmlns:a16="http://schemas.microsoft.com/office/drawing/2014/main" id="{ED938D7B-7C2B-4C80-9A28-4026BECFEEC9}"/>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直接连接符 202">
                <a:extLst>
                  <a:ext uri="{FF2B5EF4-FFF2-40B4-BE49-F238E27FC236}">
                    <a16:creationId xmlns:a16="http://schemas.microsoft.com/office/drawing/2014/main" id="{5C7094EA-2E3C-4186-925D-614F75C30044}"/>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04" name="组合 203">
            <a:extLst>
              <a:ext uri="{FF2B5EF4-FFF2-40B4-BE49-F238E27FC236}">
                <a16:creationId xmlns:a16="http://schemas.microsoft.com/office/drawing/2014/main" id="{EF6D2522-B5E8-4E58-803C-ACE68D26B67F}"/>
              </a:ext>
            </a:extLst>
          </p:cNvPr>
          <p:cNvGrpSpPr/>
          <p:nvPr/>
        </p:nvGrpSpPr>
        <p:grpSpPr>
          <a:xfrm>
            <a:off x="10824191" y="2091313"/>
            <a:ext cx="97104" cy="215445"/>
            <a:chOff x="5978948" y="2746344"/>
            <a:chExt cx="97104" cy="215445"/>
          </a:xfrm>
        </p:grpSpPr>
        <p:sp>
          <p:nvSpPr>
            <p:cNvPr id="205" name="椭圆 204">
              <a:extLst>
                <a:ext uri="{FF2B5EF4-FFF2-40B4-BE49-F238E27FC236}">
                  <a16:creationId xmlns:a16="http://schemas.microsoft.com/office/drawing/2014/main" id="{D715F774-8FB4-4A1E-A07E-8B8AEE889017}"/>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6" name="组合 205">
              <a:extLst>
                <a:ext uri="{FF2B5EF4-FFF2-40B4-BE49-F238E27FC236}">
                  <a16:creationId xmlns:a16="http://schemas.microsoft.com/office/drawing/2014/main" id="{6EBE40DF-5E5C-403D-9285-20EF886B36EE}"/>
                </a:ext>
              </a:extLst>
            </p:cNvPr>
            <p:cNvGrpSpPr/>
            <p:nvPr/>
          </p:nvGrpSpPr>
          <p:grpSpPr>
            <a:xfrm>
              <a:off x="5978948" y="2746344"/>
              <a:ext cx="97104" cy="215445"/>
              <a:chOff x="5471146" y="2269593"/>
              <a:chExt cx="317861" cy="356951"/>
            </a:xfrm>
          </p:grpSpPr>
          <p:cxnSp>
            <p:nvCxnSpPr>
              <p:cNvPr id="207" name="直接连接符 206">
                <a:extLst>
                  <a:ext uri="{FF2B5EF4-FFF2-40B4-BE49-F238E27FC236}">
                    <a16:creationId xmlns:a16="http://schemas.microsoft.com/office/drawing/2014/main" id="{F6DC3D01-79F1-48C8-866B-E93D24A66A66}"/>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直接连接符 207">
                <a:extLst>
                  <a:ext uri="{FF2B5EF4-FFF2-40B4-BE49-F238E27FC236}">
                    <a16:creationId xmlns:a16="http://schemas.microsoft.com/office/drawing/2014/main" id="{492CA628-3072-41BC-9EE0-3A2723DEA32E}"/>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直接连接符 208">
                <a:extLst>
                  <a:ext uri="{FF2B5EF4-FFF2-40B4-BE49-F238E27FC236}">
                    <a16:creationId xmlns:a16="http://schemas.microsoft.com/office/drawing/2014/main" id="{B80B9BBB-0A1D-4CF6-BF48-1D64F5A68F4D}"/>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0" name="组合 209">
            <a:extLst>
              <a:ext uri="{FF2B5EF4-FFF2-40B4-BE49-F238E27FC236}">
                <a16:creationId xmlns:a16="http://schemas.microsoft.com/office/drawing/2014/main" id="{58C40F91-4058-45E8-8253-1C0F67430AB2}"/>
              </a:ext>
            </a:extLst>
          </p:cNvPr>
          <p:cNvGrpSpPr/>
          <p:nvPr/>
        </p:nvGrpSpPr>
        <p:grpSpPr>
          <a:xfrm>
            <a:off x="11086342" y="2312318"/>
            <a:ext cx="97104" cy="215445"/>
            <a:chOff x="5978948" y="2746344"/>
            <a:chExt cx="97104" cy="215445"/>
          </a:xfrm>
        </p:grpSpPr>
        <p:sp>
          <p:nvSpPr>
            <p:cNvPr id="211" name="椭圆 210">
              <a:extLst>
                <a:ext uri="{FF2B5EF4-FFF2-40B4-BE49-F238E27FC236}">
                  <a16:creationId xmlns:a16="http://schemas.microsoft.com/office/drawing/2014/main" id="{BF6BA2D8-2471-4B09-9EB1-FB1350C530A7}"/>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2" name="组合 211">
              <a:extLst>
                <a:ext uri="{FF2B5EF4-FFF2-40B4-BE49-F238E27FC236}">
                  <a16:creationId xmlns:a16="http://schemas.microsoft.com/office/drawing/2014/main" id="{E55027F3-D14B-4A69-B063-0979A81D7F7D}"/>
                </a:ext>
              </a:extLst>
            </p:cNvPr>
            <p:cNvGrpSpPr/>
            <p:nvPr/>
          </p:nvGrpSpPr>
          <p:grpSpPr>
            <a:xfrm>
              <a:off x="5978948" y="2746344"/>
              <a:ext cx="97104" cy="215445"/>
              <a:chOff x="5471146" y="2269593"/>
              <a:chExt cx="317861" cy="356951"/>
            </a:xfrm>
          </p:grpSpPr>
          <p:cxnSp>
            <p:nvCxnSpPr>
              <p:cNvPr id="213" name="直接连接符 212">
                <a:extLst>
                  <a:ext uri="{FF2B5EF4-FFF2-40B4-BE49-F238E27FC236}">
                    <a16:creationId xmlns:a16="http://schemas.microsoft.com/office/drawing/2014/main" id="{9922F3E3-39CF-4B5D-93D8-78E474B4F688}"/>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直接连接符 213">
                <a:extLst>
                  <a:ext uri="{FF2B5EF4-FFF2-40B4-BE49-F238E27FC236}">
                    <a16:creationId xmlns:a16="http://schemas.microsoft.com/office/drawing/2014/main" id="{9D9A892D-A181-449D-A848-87FA8A8B18CA}"/>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直接连接符 214">
                <a:extLst>
                  <a:ext uri="{FF2B5EF4-FFF2-40B4-BE49-F238E27FC236}">
                    <a16:creationId xmlns:a16="http://schemas.microsoft.com/office/drawing/2014/main" id="{DCDA8766-E5A9-426F-A77D-C82A4BCCCCE2}"/>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6" name="组合 215">
            <a:extLst>
              <a:ext uri="{FF2B5EF4-FFF2-40B4-BE49-F238E27FC236}">
                <a16:creationId xmlns:a16="http://schemas.microsoft.com/office/drawing/2014/main" id="{1F83DFD1-2B08-4A80-A4FE-85D5B5753D82}"/>
              </a:ext>
            </a:extLst>
          </p:cNvPr>
          <p:cNvGrpSpPr/>
          <p:nvPr/>
        </p:nvGrpSpPr>
        <p:grpSpPr>
          <a:xfrm>
            <a:off x="11601238" y="2392509"/>
            <a:ext cx="97104" cy="215445"/>
            <a:chOff x="5978948" y="2746344"/>
            <a:chExt cx="97104" cy="215445"/>
          </a:xfrm>
        </p:grpSpPr>
        <p:sp>
          <p:nvSpPr>
            <p:cNvPr id="217" name="椭圆 216">
              <a:extLst>
                <a:ext uri="{FF2B5EF4-FFF2-40B4-BE49-F238E27FC236}">
                  <a16:creationId xmlns:a16="http://schemas.microsoft.com/office/drawing/2014/main" id="{C12C70F4-FEBB-430B-A67B-33A3791102F8}"/>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8" name="组合 217">
              <a:extLst>
                <a:ext uri="{FF2B5EF4-FFF2-40B4-BE49-F238E27FC236}">
                  <a16:creationId xmlns:a16="http://schemas.microsoft.com/office/drawing/2014/main" id="{C54562D5-1DBC-4176-BB19-F5F04EC01E83}"/>
                </a:ext>
              </a:extLst>
            </p:cNvPr>
            <p:cNvGrpSpPr/>
            <p:nvPr/>
          </p:nvGrpSpPr>
          <p:grpSpPr>
            <a:xfrm>
              <a:off x="5978948" y="2746344"/>
              <a:ext cx="97104" cy="215445"/>
              <a:chOff x="5471146" y="2269593"/>
              <a:chExt cx="317861" cy="356951"/>
            </a:xfrm>
          </p:grpSpPr>
          <p:cxnSp>
            <p:nvCxnSpPr>
              <p:cNvPr id="219" name="直接连接符 218">
                <a:extLst>
                  <a:ext uri="{FF2B5EF4-FFF2-40B4-BE49-F238E27FC236}">
                    <a16:creationId xmlns:a16="http://schemas.microsoft.com/office/drawing/2014/main" id="{9AFD6673-81DF-4F70-8D6B-8D51C0CFF6A2}"/>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直接连接符 219">
                <a:extLst>
                  <a:ext uri="{FF2B5EF4-FFF2-40B4-BE49-F238E27FC236}">
                    <a16:creationId xmlns:a16="http://schemas.microsoft.com/office/drawing/2014/main" id="{C20757CB-A2B8-45C3-8D3A-74F7291F9F45}"/>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直接连接符 220">
                <a:extLst>
                  <a:ext uri="{FF2B5EF4-FFF2-40B4-BE49-F238E27FC236}">
                    <a16:creationId xmlns:a16="http://schemas.microsoft.com/office/drawing/2014/main" id="{E87F7051-AA85-4788-AD8A-533EBBD6C2F9}"/>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22" name="组合 221">
            <a:extLst>
              <a:ext uri="{FF2B5EF4-FFF2-40B4-BE49-F238E27FC236}">
                <a16:creationId xmlns:a16="http://schemas.microsoft.com/office/drawing/2014/main" id="{AA57644D-6909-4071-B040-C9C54352F0E8}"/>
              </a:ext>
            </a:extLst>
          </p:cNvPr>
          <p:cNvGrpSpPr/>
          <p:nvPr/>
        </p:nvGrpSpPr>
        <p:grpSpPr>
          <a:xfrm>
            <a:off x="11337216" y="2373140"/>
            <a:ext cx="97104" cy="215445"/>
            <a:chOff x="5978948" y="2746344"/>
            <a:chExt cx="97104" cy="215445"/>
          </a:xfrm>
        </p:grpSpPr>
        <p:sp>
          <p:nvSpPr>
            <p:cNvPr id="223" name="椭圆 222">
              <a:extLst>
                <a:ext uri="{FF2B5EF4-FFF2-40B4-BE49-F238E27FC236}">
                  <a16:creationId xmlns:a16="http://schemas.microsoft.com/office/drawing/2014/main" id="{A18C11FE-DD21-4C2D-9E01-1AB28663E05F}"/>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4" name="组合 223">
              <a:extLst>
                <a:ext uri="{FF2B5EF4-FFF2-40B4-BE49-F238E27FC236}">
                  <a16:creationId xmlns:a16="http://schemas.microsoft.com/office/drawing/2014/main" id="{B1286164-27BD-47E0-B48B-43634E1E15A1}"/>
                </a:ext>
              </a:extLst>
            </p:cNvPr>
            <p:cNvGrpSpPr/>
            <p:nvPr/>
          </p:nvGrpSpPr>
          <p:grpSpPr>
            <a:xfrm>
              <a:off x="5978948" y="2746344"/>
              <a:ext cx="97104" cy="215445"/>
              <a:chOff x="5471146" y="2269593"/>
              <a:chExt cx="317861" cy="356951"/>
            </a:xfrm>
          </p:grpSpPr>
          <p:cxnSp>
            <p:nvCxnSpPr>
              <p:cNvPr id="225" name="直接连接符 224">
                <a:extLst>
                  <a:ext uri="{FF2B5EF4-FFF2-40B4-BE49-F238E27FC236}">
                    <a16:creationId xmlns:a16="http://schemas.microsoft.com/office/drawing/2014/main" id="{58344903-188A-4B64-958B-3F277350EB12}"/>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直接连接符 225">
                <a:extLst>
                  <a:ext uri="{FF2B5EF4-FFF2-40B4-BE49-F238E27FC236}">
                    <a16:creationId xmlns:a16="http://schemas.microsoft.com/office/drawing/2014/main" id="{CA69122B-E3A6-4838-98B3-D79CC374D4DE}"/>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直接连接符 226">
                <a:extLst>
                  <a:ext uri="{FF2B5EF4-FFF2-40B4-BE49-F238E27FC236}">
                    <a16:creationId xmlns:a16="http://schemas.microsoft.com/office/drawing/2014/main" id="{54F798AE-8B82-487A-88D9-9A991461376A}"/>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28" name="组合 227">
            <a:extLst>
              <a:ext uri="{FF2B5EF4-FFF2-40B4-BE49-F238E27FC236}">
                <a16:creationId xmlns:a16="http://schemas.microsoft.com/office/drawing/2014/main" id="{D896FE88-AD9A-407C-9640-5655C20C1F7C}"/>
              </a:ext>
            </a:extLst>
          </p:cNvPr>
          <p:cNvGrpSpPr/>
          <p:nvPr/>
        </p:nvGrpSpPr>
        <p:grpSpPr>
          <a:xfrm>
            <a:off x="6951892" y="2294512"/>
            <a:ext cx="97104" cy="215445"/>
            <a:chOff x="5978948" y="2746344"/>
            <a:chExt cx="97104" cy="215445"/>
          </a:xfrm>
        </p:grpSpPr>
        <p:sp>
          <p:nvSpPr>
            <p:cNvPr id="229" name="椭圆 228">
              <a:extLst>
                <a:ext uri="{FF2B5EF4-FFF2-40B4-BE49-F238E27FC236}">
                  <a16:creationId xmlns:a16="http://schemas.microsoft.com/office/drawing/2014/main" id="{7092FEF9-5FF7-43AA-912B-994B54129381}"/>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0" name="组合 229">
              <a:extLst>
                <a:ext uri="{FF2B5EF4-FFF2-40B4-BE49-F238E27FC236}">
                  <a16:creationId xmlns:a16="http://schemas.microsoft.com/office/drawing/2014/main" id="{5E7B612F-3701-4F48-AAF8-8387630CAB17}"/>
                </a:ext>
              </a:extLst>
            </p:cNvPr>
            <p:cNvGrpSpPr/>
            <p:nvPr/>
          </p:nvGrpSpPr>
          <p:grpSpPr>
            <a:xfrm>
              <a:off x="5978948" y="2746344"/>
              <a:ext cx="97104" cy="215445"/>
              <a:chOff x="5471146" y="2269593"/>
              <a:chExt cx="317861" cy="356951"/>
            </a:xfrm>
          </p:grpSpPr>
          <p:cxnSp>
            <p:nvCxnSpPr>
              <p:cNvPr id="231" name="直接连接符 230">
                <a:extLst>
                  <a:ext uri="{FF2B5EF4-FFF2-40B4-BE49-F238E27FC236}">
                    <a16:creationId xmlns:a16="http://schemas.microsoft.com/office/drawing/2014/main" id="{3BF6F37D-8324-456C-BD16-52E45DFA2D2C}"/>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直接连接符 231">
                <a:extLst>
                  <a:ext uri="{FF2B5EF4-FFF2-40B4-BE49-F238E27FC236}">
                    <a16:creationId xmlns:a16="http://schemas.microsoft.com/office/drawing/2014/main" id="{96883C58-04C2-4149-9D23-60C62BCF666C}"/>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直接连接符 232">
                <a:extLst>
                  <a:ext uri="{FF2B5EF4-FFF2-40B4-BE49-F238E27FC236}">
                    <a16:creationId xmlns:a16="http://schemas.microsoft.com/office/drawing/2014/main" id="{9285BC21-87FC-42B5-BF6B-EF3D774B595D}"/>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34" name="组合 233">
            <a:extLst>
              <a:ext uri="{FF2B5EF4-FFF2-40B4-BE49-F238E27FC236}">
                <a16:creationId xmlns:a16="http://schemas.microsoft.com/office/drawing/2014/main" id="{32CE8C9C-1168-4741-84F7-EB5D77634514}"/>
              </a:ext>
            </a:extLst>
          </p:cNvPr>
          <p:cNvGrpSpPr/>
          <p:nvPr/>
        </p:nvGrpSpPr>
        <p:grpSpPr>
          <a:xfrm>
            <a:off x="8094190" y="1852878"/>
            <a:ext cx="97104" cy="215445"/>
            <a:chOff x="5978948" y="2746344"/>
            <a:chExt cx="97104" cy="215445"/>
          </a:xfrm>
        </p:grpSpPr>
        <p:sp>
          <p:nvSpPr>
            <p:cNvPr id="235" name="椭圆 234">
              <a:extLst>
                <a:ext uri="{FF2B5EF4-FFF2-40B4-BE49-F238E27FC236}">
                  <a16:creationId xmlns:a16="http://schemas.microsoft.com/office/drawing/2014/main" id="{3A858DF7-E499-4070-9DC4-C573AA99DD7D}"/>
                </a:ext>
              </a:extLst>
            </p:cNvPr>
            <p:cNvSpPr/>
            <p:nvPr/>
          </p:nvSpPr>
          <p:spPr>
            <a:xfrm>
              <a:off x="5986052" y="2809067"/>
              <a:ext cx="90000" cy="9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a:extLst>
                <a:ext uri="{FF2B5EF4-FFF2-40B4-BE49-F238E27FC236}">
                  <a16:creationId xmlns:a16="http://schemas.microsoft.com/office/drawing/2014/main" id="{2D6DF45F-55C2-4BC0-96E2-8615EC212F12}"/>
                </a:ext>
              </a:extLst>
            </p:cNvPr>
            <p:cNvGrpSpPr/>
            <p:nvPr/>
          </p:nvGrpSpPr>
          <p:grpSpPr>
            <a:xfrm>
              <a:off x="5978948" y="2746344"/>
              <a:ext cx="97104" cy="215445"/>
              <a:chOff x="5471146" y="2269593"/>
              <a:chExt cx="317861" cy="356951"/>
            </a:xfrm>
          </p:grpSpPr>
          <p:cxnSp>
            <p:nvCxnSpPr>
              <p:cNvPr id="237" name="直接连接符 236">
                <a:extLst>
                  <a:ext uri="{FF2B5EF4-FFF2-40B4-BE49-F238E27FC236}">
                    <a16:creationId xmlns:a16="http://schemas.microsoft.com/office/drawing/2014/main" id="{59070935-8DF7-45AA-825A-087F15580C6E}"/>
                  </a:ext>
                </a:extLst>
              </p:cNvPr>
              <p:cNvCxnSpPr>
                <a:cxnSpLocks/>
              </p:cNvCxnSpPr>
              <p:nvPr/>
            </p:nvCxnSpPr>
            <p:spPr>
              <a:xfrm flipH="1">
                <a:off x="5471146" y="226959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直接连接符 237">
                <a:extLst>
                  <a:ext uri="{FF2B5EF4-FFF2-40B4-BE49-F238E27FC236}">
                    <a16:creationId xmlns:a16="http://schemas.microsoft.com/office/drawing/2014/main" id="{AED48706-BEE1-48AA-ABDD-782702E420EE}"/>
                  </a:ext>
                </a:extLst>
              </p:cNvPr>
              <p:cNvCxnSpPr>
                <a:cxnSpLocks/>
              </p:cNvCxnSpPr>
              <p:nvPr/>
            </p:nvCxnSpPr>
            <p:spPr>
              <a:xfrm flipV="1">
                <a:off x="5630073" y="2269593"/>
                <a:ext cx="0" cy="3569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直接连接符 238">
                <a:extLst>
                  <a:ext uri="{FF2B5EF4-FFF2-40B4-BE49-F238E27FC236}">
                    <a16:creationId xmlns:a16="http://schemas.microsoft.com/office/drawing/2014/main" id="{6B431E8D-AFE0-4A96-ACEC-24D289048360}"/>
                  </a:ext>
                </a:extLst>
              </p:cNvPr>
              <p:cNvCxnSpPr>
                <a:cxnSpLocks/>
              </p:cNvCxnSpPr>
              <p:nvPr/>
            </p:nvCxnSpPr>
            <p:spPr>
              <a:xfrm flipH="1">
                <a:off x="5471146" y="2626544"/>
                <a:ext cx="3178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56" name="文本框 255">
                <a:extLst>
                  <a:ext uri="{FF2B5EF4-FFF2-40B4-BE49-F238E27FC236}">
                    <a16:creationId xmlns:a16="http://schemas.microsoft.com/office/drawing/2014/main" id="{020EA64B-32E9-499B-A2AB-592BEF33F259}"/>
                  </a:ext>
                </a:extLst>
              </p:cNvPr>
              <p:cNvSpPr txBox="1"/>
              <p:nvPr/>
            </p:nvSpPr>
            <p:spPr>
              <a:xfrm>
                <a:off x="7164618" y="5789639"/>
                <a:ext cx="4528740" cy="465640"/>
              </a:xfrm>
              <a:prstGeom prst="rect">
                <a:avLst/>
              </a:prstGeom>
              <a:noFill/>
            </p:spPr>
            <p:txBody>
              <a:bodyPr wrap="none" lIns="0" tIns="0" rIns="0" bIns="0" rtlCol="0">
                <a:spAutoFit/>
              </a:bodyPr>
              <a:lstStyle/>
              <a:p>
                <a:pPr algn="ctr"/>
                <a:r>
                  <a:rPr lang="en-US" altLang="zh-CN" dirty="0"/>
                  <a:t>-</a:t>
                </a:r>
                <a14:m>
                  <m:oMath xmlns:m="http://schemas.openxmlformats.org/officeDocument/2006/math">
                    <m:f>
                      <m:fPr>
                        <m:ctrlPr>
                          <a:rPr lang="en-US" altLang="zh-CN" i="1" smtClean="0">
                            <a:latin typeface="Cambria Math" panose="02040503050406030204" pitchFamily="18" charset="0"/>
                          </a:rPr>
                        </m:ctrlPr>
                      </m:fPr>
                      <m:num>
                        <m:r>
                          <a:rPr lang="en-US" altLang="zh-CN" b="0" i="1" smtClean="0">
                            <a:latin typeface="Cambria Math" panose="02040503050406030204" pitchFamily="18" charset="0"/>
                          </a:rPr>
                          <m:t>𝑑𝐸</m:t>
                        </m:r>
                      </m:num>
                      <m:den>
                        <m:r>
                          <a:rPr lang="en-US" altLang="zh-CN" b="0" i="1" smtClean="0">
                            <a:latin typeface="Cambria Math" panose="02040503050406030204" pitchFamily="18" charset="0"/>
                          </a:rPr>
                          <m:t>𝑑𝑋</m:t>
                        </m:r>
                      </m:den>
                    </m:f>
                    <m:r>
                      <a:rPr lang="en-US" altLang="zh-CN" b="0" i="1" smtClean="0">
                        <a:latin typeface="Cambria Math" panose="02040503050406030204" pitchFamily="18" charset="0"/>
                      </a:rPr>
                      <m:t>=</m:t>
                    </m:r>
                    <m:r>
                      <a:rPr lang="en-US" altLang="zh-CN" b="0" i="1" smtClean="0">
                        <a:latin typeface="Cambria Math" panose="02040503050406030204" pitchFamily="18" charset="0"/>
                      </a:rPr>
                      <m:t>𝐾</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𝑧</m:t>
                        </m:r>
                      </m:e>
                      <m:sup>
                        <m:r>
                          <a:rPr lang="en-US" altLang="zh-CN" b="0" i="1" smtClean="0">
                            <a:latin typeface="Cambria Math" panose="02040503050406030204" pitchFamily="18" charset="0"/>
                          </a:rPr>
                          <m:t>2</m:t>
                        </m:r>
                      </m:sup>
                    </m:sSup>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sSup>
                          <m:sSupPr>
                            <m:ctrlPr>
                              <a:rPr lang="en-US" altLang="zh-CN" b="0" i="1" smtClean="0">
                                <a:latin typeface="Cambria Math" panose="02040503050406030204" pitchFamily="18" charset="0"/>
                              </a:rPr>
                            </m:ctrlPr>
                          </m:sSupPr>
                          <m:e>
                            <m:r>
                              <a:rPr lang="zh-CN" altLang="en-US" b="0" i="1" smtClean="0">
                                <a:latin typeface="Cambria Math" panose="02040503050406030204" pitchFamily="18" charset="0"/>
                              </a:rPr>
                              <m:t>𝛽</m:t>
                            </m:r>
                          </m:e>
                          <m:sup>
                            <m:r>
                              <a:rPr lang="en-US" altLang="zh-CN" b="0" i="1" smtClean="0">
                                <a:latin typeface="Cambria Math" panose="02040503050406030204" pitchFamily="18" charset="0"/>
                              </a:rPr>
                              <m:t>2</m:t>
                            </m:r>
                          </m:sup>
                        </m:sSup>
                      </m:den>
                    </m:f>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2</m:t>
                        </m:r>
                      </m:den>
                    </m:f>
                    <m:r>
                      <a:rPr lang="en-US" altLang="zh-CN" b="0" i="1" smtClean="0">
                        <a:latin typeface="Cambria Math" panose="02040503050406030204" pitchFamily="18" charset="0"/>
                      </a:rPr>
                      <m:t>𝑙𝑛</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2</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𝑒</m:t>
                            </m:r>
                          </m:sub>
                        </m:sSub>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𝑐</m:t>
                            </m:r>
                          </m:e>
                          <m:sup>
                            <m:r>
                              <a:rPr lang="en-US" altLang="zh-CN" b="0" i="1" smtClean="0">
                                <a:latin typeface="Cambria Math" panose="02040503050406030204" pitchFamily="18" charset="0"/>
                              </a:rPr>
                              <m:t>2</m:t>
                            </m:r>
                          </m:sup>
                        </m:sSup>
                        <m:sSup>
                          <m:sSupPr>
                            <m:ctrlPr>
                              <a:rPr lang="en-US" altLang="zh-CN" b="0" i="1" smtClean="0">
                                <a:latin typeface="Cambria Math" panose="02040503050406030204" pitchFamily="18" charset="0"/>
                              </a:rPr>
                            </m:ctrlPr>
                          </m:sSupPr>
                          <m:e>
                            <m:r>
                              <a:rPr lang="zh-CN" altLang="en-US" b="0" i="1" smtClean="0">
                                <a:latin typeface="Cambria Math" panose="02040503050406030204" pitchFamily="18" charset="0"/>
                              </a:rPr>
                              <m:t>𝛽</m:t>
                            </m:r>
                          </m:e>
                          <m:sup>
                            <m:r>
                              <a:rPr lang="en-US" altLang="zh-CN" b="0" i="1" smtClean="0">
                                <a:latin typeface="Cambria Math" panose="02040503050406030204" pitchFamily="18" charset="0"/>
                              </a:rPr>
                              <m:t>2</m:t>
                            </m:r>
                          </m:sup>
                        </m:sSup>
                        <m:sSup>
                          <m:sSupPr>
                            <m:ctrlPr>
                              <a:rPr lang="en-US" altLang="zh-CN" b="0" i="1" smtClean="0">
                                <a:latin typeface="Cambria Math" panose="02040503050406030204" pitchFamily="18" charset="0"/>
                              </a:rPr>
                            </m:ctrlPr>
                          </m:sSupPr>
                          <m:e>
                            <m:r>
                              <a:rPr lang="zh-CN" altLang="en-US" b="0" i="1" smtClean="0">
                                <a:latin typeface="Cambria Math" panose="02040503050406030204" pitchFamily="18" charset="0"/>
                              </a:rPr>
                              <m:t>𝛾</m:t>
                            </m:r>
                          </m:e>
                          <m:sup>
                            <m:r>
                              <a:rPr lang="en-US" altLang="zh-CN" b="0" i="1" smtClean="0">
                                <a:latin typeface="Cambria Math" panose="02040503050406030204" pitchFamily="18" charset="0"/>
                              </a:rPr>
                              <m:t>2</m:t>
                            </m:r>
                          </m:sup>
                        </m:sSup>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𝑚𝑎𝑥</m:t>
                            </m:r>
                          </m:sub>
                        </m:sSub>
                      </m:num>
                      <m:den>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𝐼</m:t>
                            </m:r>
                          </m:e>
                          <m:sup>
                            <m:r>
                              <a:rPr lang="en-US" altLang="zh-CN" b="0" i="1" smtClean="0">
                                <a:latin typeface="Cambria Math" panose="02040503050406030204" pitchFamily="18" charset="0"/>
                              </a:rPr>
                              <m:t>2</m:t>
                            </m:r>
                          </m:sup>
                        </m:sSup>
                      </m:den>
                    </m:f>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zh-CN" altLang="en-US" b="0" i="1" smtClean="0">
                            <a:latin typeface="Cambria Math" panose="02040503050406030204" pitchFamily="18" charset="0"/>
                          </a:rPr>
                          <m:t>𝛽</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zh-CN" altLang="en-US" b="0" i="1" smtClean="0">
                            <a:latin typeface="Cambria Math" panose="02040503050406030204" pitchFamily="18" charset="0"/>
                          </a:rPr>
                          <m:t>𝛿</m:t>
                        </m:r>
                        <m:r>
                          <a:rPr lang="en-US" altLang="zh-CN" b="0" i="1" smtClean="0">
                            <a:latin typeface="Cambria Math" panose="02040503050406030204" pitchFamily="18" charset="0"/>
                          </a:rPr>
                          <m:t>(</m:t>
                        </m:r>
                        <m:r>
                          <a:rPr lang="zh-CN" altLang="en-US" b="0" i="1" smtClean="0">
                            <a:latin typeface="Cambria Math" panose="02040503050406030204" pitchFamily="18" charset="0"/>
                          </a:rPr>
                          <m:t>𝛽𝛾</m:t>
                        </m:r>
                        <m:r>
                          <a:rPr lang="en-US" altLang="zh-CN" b="0" i="1" smtClean="0">
                            <a:latin typeface="Cambria Math" panose="02040503050406030204" pitchFamily="18" charset="0"/>
                          </a:rPr>
                          <m:t>)</m:t>
                        </m:r>
                      </m:num>
                      <m:den>
                        <m:r>
                          <a:rPr lang="en-US" altLang="zh-CN" b="0" i="1" smtClean="0">
                            <a:latin typeface="Cambria Math" panose="02040503050406030204" pitchFamily="18" charset="0"/>
                          </a:rPr>
                          <m:t>2</m:t>
                        </m:r>
                      </m:den>
                    </m:f>
                    <m:r>
                      <a:rPr lang="en-US" altLang="zh-CN" b="0" i="1" smtClean="0">
                        <a:latin typeface="Cambria Math" panose="02040503050406030204" pitchFamily="18" charset="0"/>
                      </a:rPr>
                      <m:t>]</m:t>
                    </m:r>
                  </m:oMath>
                </a14:m>
                <a:endParaRPr lang="zh-CN" altLang="en-US" dirty="0"/>
              </a:p>
            </p:txBody>
          </p:sp>
        </mc:Choice>
        <mc:Fallback xmlns="">
          <p:sp>
            <p:nvSpPr>
              <p:cNvPr id="256" name="文本框 255">
                <a:extLst>
                  <a:ext uri="{FF2B5EF4-FFF2-40B4-BE49-F238E27FC236}">
                    <a16:creationId xmlns:a16="http://schemas.microsoft.com/office/drawing/2014/main" id="{020EA64B-32E9-499B-A2AB-592BEF33F259}"/>
                  </a:ext>
                </a:extLst>
              </p:cNvPr>
              <p:cNvSpPr txBox="1">
                <a:spLocks noRot="1" noChangeAspect="1" noMove="1" noResize="1" noEditPoints="1" noAdjustHandles="1" noChangeArrowheads="1" noChangeShapeType="1" noTextEdit="1"/>
              </p:cNvSpPr>
              <p:nvPr/>
            </p:nvSpPr>
            <p:spPr>
              <a:xfrm>
                <a:off x="7164618" y="5789639"/>
                <a:ext cx="4528740" cy="465640"/>
              </a:xfrm>
              <a:prstGeom prst="rect">
                <a:avLst/>
              </a:prstGeom>
              <a:blipFill>
                <a:blip r:embed="rId7"/>
                <a:stretch>
                  <a:fillRect l="-2692" b="-78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7" name="文本框 256">
                <a:extLst>
                  <a:ext uri="{FF2B5EF4-FFF2-40B4-BE49-F238E27FC236}">
                    <a16:creationId xmlns:a16="http://schemas.microsoft.com/office/drawing/2014/main" id="{1694F6A3-32D8-4DF0-8E97-E7FED6E729D9}"/>
                  </a:ext>
                </a:extLst>
              </p:cNvPr>
              <p:cNvSpPr txBox="1"/>
              <p:nvPr/>
            </p:nvSpPr>
            <p:spPr>
              <a:xfrm>
                <a:off x="7115760" y="4642241"/>
                <a:ext cx="1457771"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𝐸</m:t>
                          </m:r>
                        </m:e>
                        <m:sub>
                          <m:r>
                            <a:rPr lang="zh-CN" altLang="en-US" i="1" smtClean="0">
                              <a:latin typeface="Cambria Math" panose="02040503050406030204" pitchFamily="18" charset="0"/>
                            </a:rPr>
                            <m:t>𝜇</m:t>
                          </m:r>
                        </m:sub>
                      </m:sSub>
                      <m:r>
                        <a:rPr lang="en-US" altLang="zh-CN" b="0" i="1" smtClean="0">
                          <a:latin typeface="Cambria Math" panose="02040503050406030204" pitchFamily="18" charset="0"/>
                        </a:rPr>
                        <m:t>&lt;500 </m:t>
                      </m:r>
                      <m:r>
                        <m:rPr>
                          <m:sty m:val="p"/>
                        </m:rPr>
                        <a:rPr lang="en-US" altLang="zh-CN" b="0" i="0" smtClean="0">
                          <a:latin typeface="Cambria Math" panose="02040503050406030204" pitchFamily="18" charset="0"/>
                        </a:rPr>
                        <m:t>GeV</m:t>
                      </m:r>
                    </m:oMath>
                  </m:oMathPara>
                </a14:m>
                <a:endParaRPr lang="zh-CN" altLang="en-US" dirty="0"/>
              </a:p>
            </p:txBody>
          </p:sp>
        </mc:Choice>
        <mc:Fallback xmlns="">
          <p:sp>
            <p:nvSpPr>
              <p:cNvPr id="257" name="文本框 256">
                <a:extLst>
                  <a:ext uri="{FF2B5EF4-FFF2-40B4-BE49-F238E27FC236}">
                    <a16:creationId xmlns:a16="http://schemas.microsoft.com/office/drawing/2014/main" id="{1694F6A3-32D8-4DF0-8E97-E7FED6E729D9}"/>
                  </a:ext>
                </a:extLst>
              </p:cNvPr>
              <p:cNvSpPr txBox="1">
                <a:spLocks noRot="1" noChangeAspect="1" noMove="1" noResize="1" noEditPoints="1" noAdjustHandles="1" noChangeArrowheads="1" noChangeShapeType="1" noTextEdit="1"/>
              </p:cNvSpPr>
              <p:nvPr/>
            </p:nvSpPr>
            <p:spPr>
              <a:xfrm>
                <a:off x="7115760" y="4642241"/>
                <a:ext cx="1457771" cy="299313"/>
              </a:xfrm>
              <a:prstGeom prst="rect">
                <a:avLst/>
              </a:prstGeom>
              <a:blipFill>
                <a:blip r:embed="rId8"/>
                <a:stretch>
                  <a:fillRect l="-2092" r="-2929" b="-20408"/>
                </a:stretch>
              </a:blipFill>
            </p:spPr>
            <p:txBody>
              <a:bodyPr/>
              <a:lstStyle/>
              <a:p>
                <a:r>
                  <a:rPr lang="zh-CN" altLang="en-US">
                    <a:noFill/>
                  </a:rPr>
                  <a:t> </a:t>
                </a:r>
              </a:p>
            </p:txBody>
          </p:sp>
        </mc:Fallback>
      </mc:AlternateContent>
      <p:sp>
        <p:nvSpPr>
          <p:cNvPr id="258" name="文本框 257">
            <a:extLst>
              <a:ext uri="{FF2B5EF4-FFF2-40B4-BE49-F238E27FC236}">
                <a16:creationId xmlns:a16="http://schemas.microsoft.com/office/drawing/2014/main" id="{1A7FAE30-C3D6-4833-815B-D41ABDC41E2D}"/>
              </a:ext>
            </a:extLst>
          </p:cNvPr>
          <p:cNvSpPr txBox="1"/>
          <p:nvPr/>
        </p:nvSpPr>
        <p:spPr>
          <a:xfrm>
            <a:off x="9077140" y="4604229"/>
            <a:ext cx="2705499"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Ionization losses dominate</a:t>
            </a:r>
            <a:endParaRPr lang="zh-CN" altLang="en-US" dirty="0">
              <a:latin typeface="Times New Roman" panose="02020603050405020304" pitchFamily="18" charset="0"/>
              <a:cs typeface="Times New Roman" panose="02020603050405020304" pitchFamily="18" charset="0"/>
            </a:endParaRPr>
          </a:p>
        </p:txBody>
      </p:sp>
      <p:sp>
        <p:nvSpPr>
          <p:cNvPr id="241" name="文本框 240">
            <a:extLst>
              <a:ext uri="{FF2B5EF4-FFF2-40B4-BE49-F238E27FC236}">
                <a16:creationId xmlns:a16="http://schemas.microsoft.com/office/drawing/2014/main" id="{85D8FBBB-63D5-46D5-8664-A06627B8BBD8}"/>
              </a:ext>
            </a:extLst>
          </p:cNvPr>
          <p:cNvSpPr txBox="1"/>
          <p:nvPr/>
        </p:nvSpPr>
        <p:spPr>
          <a:xfrm>
            <a:off x="6969363" y="5205916"/>
            <a:ext cx="2005510" cy="338554"/>
          </a:xfrm>
          <a:prstGeom prst="rect">
            <a:avLst/>
          </a:prstGeom>
          <a:noFill/>
        </p:spPr>
        <p:txBody>
          <a:bodyPr wrap="square" rtlCol="0">
            <a:spAutoFit/>
          </a:bodyPr>
          <a:lstStyle/>
          <a:p>
            <a:pPr algn="ctr"/>
            <a:r>
              <a:rPr lang="en-US" altLang="zh-CN" sz="1600" dirty="0">
                <a:latin typeface="Times New Roman" panose="02020603050405020304" pitchFamily="18" charset="0"/>
                <a:cs typeface="Times New Roman" panose="02020603050405020304" pitchFamily="18" charset="0"/>
              </a:rPr>
              <a:t>Bethe-Bloch equation</a:t>
            </a:r>
            <a:endParaRPr lang="zh-CN" altLang="en-US" sz="1600" dirty="0">
              <a:latin typeface="Times New Roman" panose="02020603050405020304" pitchFamily="18" charset="0"/>
              <a:cs typeface="Times New Roman" panose="02020603050405020304" pitchFamily="18" charset="0"/>
            </a:endParaRPr>
          </a:p>
        </p:txBody>
      </p:sp>
      <p:sp>
        <p:nvSpPr>
          <p:cNvPr id="5" name="文本框 4">
            <a:extLst>
              <a:ext uri="{FF2B5EF4-FFF2-40B4-BE49-F238E27FC236}">
                <a16:creationId xmlns:a16="http://schemas.microsoft.com/office/drawing/2014/main" id="{4BB94B16-92D7-47E0-8CBD-A2D47E261FAF}"/>
              </a:ext>
            </a:extLst>
          </p:cNvPr>
          <p:cNvSpPr txBox="1"/>
          <p:nvPr/>
        </p:nvSpPr>
        <p:spPr>
          <a:xfrm>
            <a:off x="6767975" y="2517200"/>
            <a:ext cx="1091911" cy="307777"/>
          </a:xfrm>
          <a:prstGeom prst="rect">
            <a:avLst/>
          </a:prstGeom>
          <a:noFill/>
        </p:spPr>
        <p:txBody>
          <a:bodyPr wrap="square" rtlCol="0">
            <a:spAutoFit/>
          </a:bodyPr>
          <a:lstStyle/>
          <a:p>
            <a:pPr algn="ctr"/>
            <a:r>
              <a:rPr lang="en-US" altLang="zh-CN" sz="1400" dirty="0">
                <a:latin typeface="Times New Roman" panose="02020603050405020304" pitchFamily="18" charset="0"/>
                <a:cs typeface="Times New Roman" panose="02020603050405020304" pitchFamily="18" charset="0"/>
              </a:rPr>
              <a:t>stratum</a:t>
            </a:r>
            <a:endParaRPr lang="zh-CN" altLang="en-US" sz="1400" dirty="0">
              <a:latin typeface="Times New Roman" panose="02020603050405020304" pitchFamily="18" charset="0"/>
              <a:cs typeface="Times New Roman" panose="02020603050405020304" pitchFamily="18" charset="0"/>
            </a:endParaRPr>
          </a:p>
        </p:txBody>
      </p:sp>
      <p:sp>
        <p:nvSpPr>
          <p:cNvPr id="243" name="文本框 242">
            <a:extLst>
              <a:ext uri="{FF2B5EF4-FFF2-40B4-BE49-F238E27FC236}">
                <a16:creationId xmlns:a16="http://schemas.microsoft.com/office/drawing/2014/main" id="{6C898CCA-DB74-4B35-BB42-98CC66AD2F12}"/>
              </a:ext>
            </a:extLst>
          </p:cNvPr>
          <p:cNvSpPr txBox="1"/>
          <p:nvPr/>
        </p:nvSpPr>
        <p:spPr>
          <a:xfrm>
            <a:off x="11195958" y="1701847"/>
            <a:ext cx="810563" cy="307777"/>
          </a:xfrm>
          <a:prstGeom prst="rect">
            <a:avLst/>
          </a:prstGeom>
          <a:noFill/>
        </p:spPr>
        <p:txBody>
          <a:bodyPr wrap="square" rtlCol="0">
            <a:spAutoFit/>
          </a:bodyPr>
          <a:lstStyle/>
          <a:p>
            <a:pPr algn="ctr"/>
            <a:r>
              <a:rPr lang="en-US" altLang="zh-CN" sz="1400" dirty="0"/>
              <a:t>Counts</a:t>
            </a:r>
            <a:endParaRPr lang="zh-CN" altLang="en-US" sz="1400" dirty="0"/>
          </a:p>
        </p:txBody>
      </p:sp>
    </p:spTree>
    <p:extLst>
      <p:ext uri="{BB962C8B-B14F-4D97-AF65-F5344CB8AC3E}">
        <p14:creationId xmlns:p14="http://schemas.microsoft.com/office/powerpoint/2010/main" val="3736808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1.4 Application</a:t>
            </a:r>
            <a:r>
              <a:rPr lang="zh-CN" altLang="en-US" sz="2600"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of</a:t>
            </a:r>
            <a:r>
              <a:rPr lang="zh-CN" altLang="en-US" sz="2600" dirty="0">
                <a:latin typeface="Times New Roman" panose="02020603050405020304" pitchFamily="18" charset="0"/>
                <a:cs typeface="Times New Roman" panose="02020603050405020304" pitchFamily="18" charset="0"/>
              </a:rPr>
              <a:t> </a:t>
            </a:r>
            <a:r>
              <a:rPr lang="en-US" altLang="zh-CN" sz="2600" dirty="0" err="1">
                <a:latin typeface="Times New Roman" panose="02020603050405020304" pitchFamily="18" charset="0"/>
                <a:cs typeface="Times New Roman" panose="02020603050405020304" pitchFamily="18" charset="0"/>
              </a:rPr>
              <a:t>Muography</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6</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19" name="矩形 18">
            <a:extLst>
              <a:ext uri="{FF2B5EF4-FFF2-40B4-BE49-F238E27FC236}">
                <a16:creationId xmlns:a16="http://schemas.microsoft.com/office/drawing/2014/main" id="{A336B474-0B0D-4B26-AD6A-72DEB2931C80}"/>
              </a:ext>
            </a:extLst>
          </p:cNvPr>
          <p:cNvSpPr/>
          <p:nvPr/>
        </p:nvSpPr>
        <p:spPr>
          <a:xfrm>
            <a:off x="283207" y="1130408"/>
            <a:ext cx="6046950" cy="2482425"/>
          </a:xfrm>
          <a:prstGeom prst="rect">
            <a:avLst/>
          </a:prstGeom>
          <a:noFill/>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solidFill>
                <a:srgbClr val="004D9A"/>
              </a:solidFill>
              <a:latin typeface="+mn-ea"/>
              <a:cs typeface="Times New Roman" panose="02020603050405020304" pitchFamily="18" charset="0"/>
            </a:endParaRPr>
          </a:p>
        </p:txBody>
      </p:sp>
      <p:sp>
        <p:nvSpPr>
          <p:cNvPr id="23" name="矩形 22">
            <a:extLst>
              <a:ext uri="{FF2B5EF4-FFF2-40B4-BE49-F238E27FC236}">
                <a16:creationId xmlns:a16="http://schemas.microsoft.com/office/drawing/2014/main" id="{FF8DCDD2-0D5A-46EC-867C-26A5E877DB37}"/>
              </a:ext>
            </a:extLst>
          </p:cNvPr>
          <p:cNvSpPr/>
          <p:nvPr/>
        </p:nvSpPr>
        <p:spPr>
          <a:xfrm>
            <a:off x="293273" y="3412776"/>
            <a:ext cx="6036884" cy="200057"/>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2003,</a:t>
            </a:r>
            <a:r>
              <a:rPr lang="zh-CN" altLang="en-US" sz="1200" b="1"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Angular scattering principle imaging first proposed(</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Borozdin</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 2003)</a:t>
            </a:r>
            <a:endParaRPr lang="en-US" sz="1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24" name="矩形 23">
            <a:extLst>
              <a:ext uri="{FF2B5EF4-FFF2-40B4-BE49-F238E27FC236}">
                <a16:creationId xmlns:a16="http://schemas.microsoft.com/office/drawing/2014/main" id="{BD779037-5031-4D10-9C17-9FE4BF1D737F}"/>
              </a:ext>
            </a:extLst>
          </p:cNvPr>
          <p:cNvSpPr/>
          <p:nvPr/>
        </p:nvSpPr>
        <p:spPr>
          <a:xfrm>
            <a:off x="293272" y="6048156"/>
            <a:ext cx="6036883" cy="19908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tx1">
                    <a:lumMod val="65000"/>
                    <a:lumOff val="35000"/>
                  </a:schemeClr>
                </a:solidFill>
                <a:latin typeface="Times New Roman" panose="02020603050405020304" pitchFamily="18" charset="0"/>
                <a:cs typeface="Times New Roman" panose="02020603050405020304" pitchFamily="18" charset="0"/>
              </a:rPr>
              <a:t>2015,</a:t>
            </a:r>
            <a:r>
              <a:rPr lang="zh-CN" altLang="en-US" sz="1200" b="1"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Imaging of lead bricks with the </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TRIUMF</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 system(</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Anghel</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 2015)</a:t>
            </a:r>
            <a:endParaRPr lang="en-US" sz="1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25" name="矩形 24">
            <a:extLst>
              <a:ext uri="{FF2B5EF4-FFF2-40B4-BE49-F238E27FC236}">
                <a16:creationId xmlns:a16="http://schemas.microsoft.com/office/drawing/2014/main" id="{6522DF6D-AD98-4326-A9BA-BF573D0AFE19}"/>
              </a:ext>
            </a:extLst>
          </p:cNvPr>
          <p:cNvSpPr/>
          <p:nvPr/>
        </p:nvSpPr>
        <p:spPr>
          <a:xfrm>
            <a:off x="6490385" y="6040744"/>
            <a:ext cx="5332380" cy="20649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tx1">
                    <a:lumMod val="65000"/>
                    <a:lumOff val="35000"/>
                  </a:schemeClr>
                </a:solidFill>
                <a:latin typeface="Times New Roman" panose="02020603050405020304" pitchFamily="18" charset="0"/>
                <a:cs typeface="Times New Roman" panose="02020603050405020304" pitchFamily="18" charset="0"/>
              </a:rPr>
              <a:t>2019,</a:t>
            </a:r>
            <a:r>
              <a:rPr lang="zh-CN" altLang="en-US" sz="1200" b="1"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Imaging of </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INFN</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 drift chamber detectors(</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Checchia</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 2019)</a:t>
            </a:r>
            <a:endParaRPr lang="en-US" sz="1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
        <p:nvSpPr>
          <p:cNvPr id="26" name="矩形 25">
            <a:extLst>
              <a:ext uri="{FF2B5EF4-FFF2-40B4-BE49-F238E27FC236}">
                <a16:creationId xmlns:a16="http://schemas.microsoft.com/office/drawing/2014/main" id="{3B80D155-419E-401D-B13A-F4A65F66BE3A}"/>
              </a:ext>
            </a:extLst>
          </p:cNvPr>
          <p:cNvSpPr/>
          <p:nvPr/>
        </p:nvSpPr>
        <p:spPr>
          <a:xfrm>
            <a:off x="6482281" y="1130408"/>
            <a:ext cx="5347572" cy="5116834"/>
          </a:xfrm>
          <a:prstGeom prst="rect">
            <a:avLst/>
          </a:prstGeom>
          <a:noFill/>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solidFill>
                <a:srgbClr val="004D9A"/>
              </a:solidFill>
              <a:latin typeface="+mn-ea"/>
              <a:cs typeface="Times New Roman" panose="02020603050405020304" pitchFamily="18" charset="0"/>
            </a:endParaRPr>
          </a:p>
        </p:txBody>
      </p:sp>
      <p:pic>
        <p:nvPicPr>
          <p:cNvPr id="27" name="图片 26">
            <a:extLst>
              <a:ext uri="{FF2B5EF4-FFF2-40B4-BE49-F238E27FC236}">
                <a16:creationId xmlns:a16="http://schemas.microsoft.com/office/drawing/2014/main" id="{24D7EBB3-76D7-4B7D-999B-A6B1CC7B3A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093" y="1183370"/>
            <a:ext cx="5688737" cy="2228435"/>
          </a:xfrm>
          <a:prstGeom prst="rect">
            <a:avLst/>
          </a:prstGeom>
        </p:spPr>
      </p:pic>
      <p:pic>
        <p:nvPicPr>
          <p:cNvPr id="28" name="图片 27">
            <a:extLst>
              <a:ext uri="{FF2B5EF4-FFF2-40B4-BE49-F238E27FC236}">
                <a16:creationId xmlns:a16="http://schemas.microsoft.com/office/drawing/2014/main" id="{866EE339-6099-4C14-AF86-079C8AA092F8}"/>
              </a:ext>
            </a:extLst>
          </p:cNvPr>
          <p:cNvPicPr>
            <a:picLocks noChangeAspect="1"/>
          </p:cNvPicPr>
          <p:nvPr/>
        </p:nvPicPr>
        <p:blipFill>
          <a:blip r:embed="rId5"/>
          <a:stretch>
            <a:fillRect/>
          </a:stretch>
        </p:blipFill>
        <p:spPr>
          <a:xfrm>
            <a:off x="3792643" y="3896506"/>
            <a:ext cx="2378187" cy="2141731"/>
          </a:xfrm>
          <a:prstGeom prst="rect">
            <a:avLst/>
          </a:prstGeom>
        </p:spPr>
      </p:pic>
      <p:pic>
        <p:nvPicPr>
          <p:cNvPr id="29" name="图片 28">
            <a:extLst>
              <a:ext uri="{FF2B5EF4-FFF2-40B4-BE49-F238E27FC236}">
                <a16:creationId xmlns:a16="http://schemas.microsoft.com/office/drawing/2014/main" id="{5D944699-0184-45AC-BAD3-A7090168D84B}"/>
              </a:ext>
            </a:extLst>
          </p:cNvPr>
          <p:cNvPicPr>
            <a:picLocks noChangeAspect="1"/>
          </p:cNvPicPr>
          <p:nvPr/>
        </p:nvPicPr>
        <p:blipFill>
          <a:blip r:embed="rId6"/>
          <a:stretch>
            <a:fillRect/>
          </a:stretch>
        </p:blipFill>
        <p:spPr>
          <a:xfrm>
            <a:off x="432182" y="3896506"/>
            <a:ext cx="3110995" cy="2083889"/>
          </a:xfrm>
          <a:prstGeom prst="rect">
            <a:avLst/>
          </a:prstGeom>
        </p:spPr>
      </p:pic>
      <p:pic>
        <p:nvPicPr>
          <p:cNvPr id="30" name="图片 29">
            <a:extLst>
              <a:ext uri="{FF2B5EF4-FFF2-40B4-BE49-F238E27FC236}">
                <a16:creationId xmlns:a16="http://schemas.microsoft.com/office/drawing/2014/main" id="{EB2B5EB1-A740-4E5C-98F7-ED124ED1FAE3}"/>
              </a:ext>
            </a:extLst>
          </p:cNvPr>
          <p:cNvPicPr>
            <a:picLocks noChangeAspect="1"/>
          </p:cNvPicPr>
          <p:nvPr/>
        </p:nvPicPr>
        <p:blipFill rotWithShape="1">
          <a:blip r:embed="rId7">
            <a:extLst>
              <a:ext uri="{28A0092B-C50C-407E-A947-70E740481C1C}">
                <a14:useLocalDpi xmlns:a14="http://schemas.microsoft.com/office/drawing/2010/main" val="0"/>
              </a:ext>
            </a:extLst>
          </a:blip>
          <a:srcRect r="42351"/>
          <a:stretch/>
        </p:blipFill>
        <p:spPr>
          <a:xfrm>
            <a:off x="7365427" y="1266497"/>
            <a:ext cx="3736492" cy="3048411"/>
          </a:xfrm>
          <a:prstGeom prst="rect">
            <a:avLst/>
          </a:prstGeom>
        </p:spPr>
      </p:pic>
      <p:pic>
        <p:nvPicPr>
          <p:cNvPr id="31" name="图片 30">
            <a:extLst>
              <a:ext uri="{FF2B5EF4-FFF2-40B4-BE49-F238E27FC236}">
                <a16:creationId xmlns:a16="http://schemas.microsoft.com/office/drawing/2014/main" id="{16F67EAE-E698-4CA6-84DB-8E2E6BA948F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51385"/>
          <a:stretch/>
        </p:blipFill>
        <p:spPr>
          <a:xfrm>
            <a:off x="6503082" y="4231781"/>
            <a:ext cx="2421000" cy="1748614"/>
          </a:xfrm>
          <a:prstGeom prst="rect">
            <a:avLst/>
          </a:prstGeom>
        </p:spPr>
      </p:pic>
      <p:pic>
        <p:nvPicPr>
          <p:cNvPr id="32" name="图片 31">
            <a:extLst>
              <a:ext uri="{FF2B5EF4-FFF2-40B4-BE49-F238E27FC236}">
                <a16:creationId xmlns:a16="http://schemas.microsoft.com/office/drawing/2014/main" id="{CD4F9B28-617C-4FA9-9665-AD6AE09A576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8921" t="10922"/>
          <a:stretch/>
        </p:blipFill>
        <p:spPr>
          <a:xfrm>
            <a:off x="8944864" y="4231781"/>
            <a:ext cx="2855615" cy="1748614"/>
          </a:xfrm>
          <a:prstGeom prst="rect">
            <a:avLst/>
          </a:prstGeom>
        </p:spPr>
      </p:pic>
      <p:sp>
        <p:nvSpPr>
          <p:cNvPr id="33" name="文本框 32">
            <a:extLst>
              <a:ext uri="{FF2B5EF4-FFF2-40B4-BE49-F238E27FC236}">
                <a16:creationId xmlns:a16="http://schemas.microsoft.com/office/drawing/2014/main" id="{9FCF805B-B676-4F4D-9198-657D451E21B3}"/>
              </a:ext>
            </a:extLst>
          </p:cNvPr>
          <p:cNvSpPr txBox="1"/>
          <p:nvPr/>
        </p:nvSpPr>
        <p:spPr>
          <a:xfrm>
            <a:off x="-59206" y="6408330"/>
            <a:ext cx="10212956" cy="461665"/>
          </a:xfrm>
          <a:prstGeom prst="rect">
            <a:avLst/>
          </a:prstGeom>
          <a:noFill/>
        </p:spPr>
        <p:txBody>
          <a:bodyPr wrap="square" rtlCol="0">
            <a:spAutoFit/>
          </a:bodyPr>
          <a:lstStyle/>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[1] Borozdin K N, Hogan G E, Morris C, et al. Radiographic imaging with cosmic-ray muons[J]. Nature, 2003, 422(6929): 277.</a:t>
            </a:r>
          </a:p>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[2] Anghel V, Armitage J, Baig F, et al. A plastic scintillator-based muon tomography system with an integrated muon spectrometer[J]. NIMA, 2015, 798: 12-23.</a:t>
            </a:r>
          </a:p>
          <a:p>
            <a:r>
              <a:rPr lang="en-US" altLang="zh-CN" sz="800" b="0" i="0">
                <a:solidFill>
                  <a:schemeClr val="bg2">
                    <a:lumMod val="75000"/>
                  </a:schemeClr>
                </a:solidFill>
                <a:effectLst/>
                <a:latin typeface="Times New Roman" panose="02020603050405020304" pitchFamily="18" charset="0"/>
                <a:cs typeface="Times New Roman" panose="02020603050405020304" pitchFamily="18" charset="0"/>
              </a:rPr>
              <a:t>[3] Checchia P, Benettoni M, Bettella G, et al. INFN muon tomography demonstrator: past and recent results with an eye to near-future activities[J]. Philosophical Transactions of the Royal Society A, 2019, 377(2137): 20180065..</a:t>
            </a:r>
          </a:p>
        </p:txBody>
      </p:sp>
    </p:spTree>
    <p:extLst>
      <p:ext uri="{BB962C8B-B14F-4D97-AF65-F5344CB8AC3E}">
        <p14:creationId xmlns:p14="http://schemas.microsoft.com/office/powerpoint/2010/main" val="2253880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6293781"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1.4 Application</a:t>
            </a:r>
            <a:r>
              <a:rPr lang="zh-CN" altLang="en-US" sz="2600" dirty="0">
                <a:latin typeface="Times New Roman" panose="02020603050405020304" pitchFamily="18" charset="0"/>
                <a:cs typeface="Times New Roman" panose="02020603050405020304" pitchFamily="18" charset="0"/>
              </a:rPr>
              <a:t> </a:t>
            </a:r>
            <a:r>
              <a:rPr lang="en-US" altLang="zh-CN" sz="2600" dirty="0">
                <a:latin typeface="Times New Roman" panose="02020603050405020304" pitchFamily="18" charset="0"/>
                <a:cs typeface="Times New Roman" panose="02020603050405020304" pitchFamily="18" charset="0"/>
              </a:rPr>
              <a:t>of</a:t>
            </a:r>
            <a:r>
              <a:rPr lang="zh-CN" altLang="en-US" sz="2600" dirty="0">
                <a:latin typeface="Times New Roman" panose="02020603050405020304" pitchFamily="18" charset="0"/>
                <a:cs typeface="Times New Roman" panose="02020603050405020304" pitchFamily="18" charset="0"/>
              </a:rPr>
              <a:t> </a:t>
            </a:r>
            <a:r>
              <a:rPr lang="en-US" altLang="zh-CN" sz="2600" dirty="0" err="1">
                <a:latin typeface="Times New Roman" panose="02020603050405020304" pitchFamily="18" charset="0"/>
                <a:cs typeface="Times New Roman" panose="02020603050405020304" pitchFamily="18" charset="0"/>
              </a:rPr>
              <a:t>Muography</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7</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sp>
        <p:nvSpPr>
          <p:cNvPr id="33" name="文本框 32">
            <a:extLst>
              <a:ext uri="{FF2B5EF4-FFF2-40B4-BE49-F238E27FC236}">
                <a16:creationId xmlns:a16="http://schemas.microsoft.com/office/drawing/2014/main" id="{9FCF805B-B676-4F4D-9198-657D451E21B3}"/>
              </a:ext>
            </a:extLst>
          </p:cNvPr>
          <p:cNvSpPr txBox="1"/>
          <p:nvPr/>
        </p:nvSpPr>
        <p:spPr>
          <a:xfrm>
            <a:off x="-65784" y="6321331"/>
            <a:ext cx="11466181" cy="707886"/>
          </a:xfrm>
          <a:prstGeom prst="rect">
            <a:avLst/>
          </a:prstGeom>
          <a:noFill/>
        </p:spPr>
        <p:txBody>
          <a:bodyPr wrap="square" rtlCol="0">
            <a:spAutoFit/>
          </a:bodyPr>
          <a:lstStyle/>
          <a:p>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[1] </a:t>
            </a:r>
            <a:r>
              <a:rPr lang="en-US" altLang="zh-CN" sz="800" dirty="0">
                <a:solidFill>
                  <a:schemeClr val="bg2">
                    <a:lumMod val="75000"/>
                  </a:schemeClr>
                </a:solidFill>
                <a:latin typeface="Times New Roman" panose="02020603050405020304" pitchFamily="18" charset="0"/>
                <a:cs typeface="Times New Roman" panose="02020603050405020304" pitchFamily="18" charset="0"/>
              </a:rPr>
              <a:t>George, E. P. (1955). Cosmic rays measure overburden of tunnel. Commonwealth Engineer, 455.</a:t>
            </a:r>
          </a:p>
          <a:p>
            <a:r>
              <a:rPr lang="en-US" altLang="zh-CN" sz="800" dirty="0">
                <a:solidFill>
                  <a:schemeClr val="bg2">
                    <a:lumMod val="75000"/>
                  </a:schemeClr>
                </a:solidFill>
                <a:latin typeface="Times New Roman" panose="02020603050405020304" pitchFamily="18" charset="0"/>
                <a:cs typeface="Times New Roman" panose="02020603050405020304" pitchFamily="18" charset="0"/>
              </a:rPr>
              <a:t>[</a:t>
            </a:r>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2] Alvarez L W, Anderson J A, </a:t>
            </a:r>
            <a:r>
              <a:rPr lang="en-US" altLang="zh-CN" sz="800" b="0" i="0" dirty="0" err="1">
                <a:solidFill>
                  <a:schemeClr val="bg2">
                    <a:lumMod val="75000"/>
                  </a:schemeClr>
                </a:solidFill>
                <a:effectLst/>
                <a:latin typeface="Times New Roman" panose="02020603050405020304" pitchFamily="18" charset="0"/>
                <a:cs typeface="Times New Roman" panose="02020603050405020304" pitchFamily="18" charset="0"/>
              </a:rPr>
              <a:t>Bedwei</a:t>
            </a:r>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 F E, et al. Search for Hidden Chambers in the Pyramids: The structure of the Second Pyramid of Giza is determined by cosmic-ray absorption[J]. Science, 1970, 167(3919): 832-839. </a:t>
            </a:r>
          </a:p>
          <a:p>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[3] </a:t>
            </a:r>
            <a:r>
              <a:rPr lang="en-US" altLang="zh-CN" sz="800" b="0" i="0" dirty="0" err="1">
                <a:solidFill>
                  <a:schemeClr val="bg2">
                    <a:lumMod val="75000"/>
                  </a:schemeClr>
                </a:solidFill>
                <a:effectLst/>
                <a:latin typeface="Times New Roman" panose="02020603050405020304" pitchFamily="18" charset="0"/>
                <a:cs typeface="Times New Roman" panose="02020603050405020304" pitchFamily="18" charset="0"/>
              </a:rPr>
              <a:t>Malmqvist</a:t>
            </a:r>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 L, </a:t>
            </a:r>
            <a:r>
              <a:rPr lang="en-US" altLang="zh-CN" sz="800" b="0" i="0" dirty="0" err="1">
                <a:solidFill>
                  <a:schemeClr val="bg2">
                    <a:lumMod val="75000"/>
                  </a:schemeClr>
                </a:solidFill>
                <a:effectLst/>
                <a:latin typeface="Times New Roman" panose="02020603050405020304" pitchFamily="18" charset="0"/>
                <a:cs typeface="Times New Roman" panose="02020603050405020304" pitchFamily="18" charset="0"/>
              </a:rPr>
              <a:t>Jönsson</a:t>
            </a:r>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 G, </a:t>
            </a:r>
            <a:r>
              <a:rPr lang="en-US" altLang="zh-CN" sz="800" b="0" i="0" dirty="0" err="1">
                <a:solidFill>
                  <a:schemeClr val="bg2">
                    <a:lumMod val="75000"/>
                  </a:schemeClr>
                </a:solidFill>
                <a:effectLst/>
                <a:latin typeface="Times New Roman" panose="02020603050405020304" pitchFamily="18" charset="0"/>
                <a:cs typeface="Times New Roman" panose="02020603050405020304" pitchFamily="18" charset="0"/>
              </a:rPr>
              <a:t>Kristiansson</a:t>
            </a:r>
            <a:r>
              <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rPr>
              <a:t> K, et al. Theoretical studies of in-situ rock density determinations using underground cosmic-ray muon intensity measurements with application in mining geophysics [J]. Geophysics, 1979, 44(9): 1549-69.</a:t>
            </a:r>
          </a:p>
          <a:p>
            <a:r>
              <a:rPr lang="en-US" altLang="zh-CN" sz="800" dirty="0">
                <a:solidFill>
                  <a:schemeClr val="bg2">
                    <a:lumMod val="75000"/>
                  </a:schemeClr>
                </a:solidFill>
                <a:latin typeface="Times New Roman" panose="02020603050405020304" pitchFamily="18" charset="0"/>
                <a:cs typeface="Times New Roman" panose="02020603050405020304" pitchFamily="18" charset="0"/>
              </a:rPr>
              <a:t>[4] </a:t>
            </a:r>
            <a:r>
              <a:rPr lang="en-US" altLang="zh-CN" sz="800" dirty="0" err="1">
                <a:solidFill>
                  <a:schemeClr val="bg2">
                    <a:lumMod val="75000"/>
                  </a:schemeClr>
                </a:solidFill>
                <a:latin typeface="Times New Roman" panose="02020603050405020304" pitchFamily="18" charset="0"/>
                <a:cs typeface="Times New Roman" panose="02020603050405020304" pitchFamily="18" charset="0"/>
              </a:rPr>
              <a:t>Nagamine</a:t>
            </a:r>
            <a:r>
              <a:rPr lang="en-US" altLang="zh-CN" sz="800" dirty="0">
                <a:solidFill>
                  <a:schemeClr val="bg2">
                    <a:lumMod val="75000"/>
                  </a:schemeClr>
                </a:solidFill>
                <a:latin typeface="Times New Roman" panose="02020603050405020304" pitchFamily="18" charset="0"/>
                <a:cs typeface="Times New Roman" panose="02020603050405020304" pitchFamily="18" charset="0"/>
              </a:rPr>
              <a:t>, K., Iwasaki, M., Shimomura, K., &amp; Ishida, K. (1995). Method of probing inner-structure of geophysical substance with the horizontal cosmic-ray muons and possible application to volcanic eruption prediction. </a:t>
            </a:r>
            <a:r>
              <a:rPr lang="en-US" altLang="zh-CN" sz="800" dirty="0" err="1">
                <a:solidFill>
                  <a:schemeClr val="bg2">
                    <a:lumMod val="75000"/>
                  </a:schemeClr>
                </a:solidFill>
                <a:latin typeface="Times New Roman" panose="02020603050405020304" pitchFamily="18" charset="0"/>
                <a:cs typeface="Times New Roman" panose="02020603050405020304" pitchFamily="18" charset="0"/>
              </a:rPr>
              <a:t>NIMA</a:t>
            </a:r>
            <a:r>
              <a:rPr lang="en-US" altLang="zh-CN" sz="800" dirty="0">
                <a:solidFill>
                  <a:schemeClr val="bg2">
                    <a:lumMod val="75000"/>
                  </a:schemeClr>
                </a:solidFill>
                <a:latin typeface="Times New Roman" panose="02020603050405020304" pitchFamily="18" charset="0"/>
                <a:cs typeface="Times New Roman" panose="02020603050405020304" pitchFamily="18" charset="0"/>
              </a:rPr>
              <a:t>, 356(2-3), 585-595.</a:t>
            </a:r>
            <a:endPar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endParaRPr>
          </a:p>
          <a:p>
            <a:endParaRPr lang="en-US" altLang="zh-CN" sz="800" b="0" i="0" dirty="0">
              <a:solidFill>
                <a:schemeClr val="bg2">
                  <a:lumMod val="75000"/>
                </a:schemeClr>
              </a:solidFill>
              <a:effectLst/>
              <a:latin typeface="Times New Roman" panose="02020603050405020304" pitchFamily="18" charset="0"/>
              <a:cs typeface="Times New Roman" panose="02020603050405020304" pitchFamily="18" charset="0"/>
            </a:endParaRPr>
          </a:p>
        </p:txBody>
      </p:sp>
      <p:sp>
        <p:nvSpPr>
          <p:cNvPr id="34" name="矩形 33">
            <a:extLst>
              <a:ext uri="{FF2B5EF4-FFF2-40B4-BE49-F238E27FC236}">
                <a16:creationId xmlns:a16="http://schemas.microsoft.com/office/drawing/2014/main" id="{A4C78E0F-8AC9-49E2-BE23-2868A1B90921}"/>
              </a:ext>
            </a:extLst>
          </p:cNvPr>
          <p:cNvSpPr/>
          <p:nvPr/>
        </p:nvSpPr>
        <p:spPr>
          <a:xfrm>
            <a:off x="149171" y="1203527"/>
            <a:ext cx="4126425" cy="2482425"/>
          </a:xfrm>
          <a:prstGeom prst="rect">
            <a:avLst/>
          </a:prstGeom>
          <a:noFill/>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solidFill>
                <a:srgbClr val="004D9A"/>
              </a:solidFill>
              <a:latin typeface="+mn-ea"/>
              <a:cs typeface="Times New Roman" panose="02020603050405020304" pitchFamily="18" charset="0"/>
            </a:endParaRPr>
          </a:p>
        </p:txBody>
      </p:sp>
      <p:pic>
        <p:nvPicPr>
          <p:cNvPr id="35" name="Picture 2" descr="UCL HEP: CREAM TEA">
            <a:extLst>
              <a:ext uri="{FF2B5EF4-FFF2-40B4-BE49-F238E27FC236}">
                <a16:creationId xmlns:a16="http://schemas.microsoft.com/office/drawing/2014/main" id="{660A55F3-8596-4461-8336-D0C84400CC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5" y="1236300"/>
            <a:ext cx="3808462" cy="2307835"/>
          </a:xfrm>
          <a:prstGeom prst="rect">
            <a:avLst/>
          </a:prstGeom>
          <a:noFill/>
          <a:extLst>
            <a:ext uri="{909E8E84-426E-40DD-AFC4-6F175D3DCCD1}">
              <a14:hiddenFill xmlns:a14="http://schemas.microsoft.com/office/drawing/2010/main">
                <a:solidFill>
                  <a:srgbClr val="FFFFFF"/>
                </a:solidFill>
              </a14:hiddenFill>
            </a:ext>
          </a:extLst>
        </p:spPr>
      </p:pic>
      <p:sp>
        <p:nvSpPr>
          <p:cNvPr id="36" name="矩形 35">
            <a:extLst>
              <a:ext uri="{FF2B5EF4-FFF2-40B4-BE49-F238E27FC236}">
                <a16:creationId xmlns:a16="http://schemas.microsoft.com/office/drawing/2014/main" id="{A19D9A0F-DF56-4E5D-8534-43DD6EA9D662}"/>
              </a:ext>
            </a:extLst>
          </p:cNvPr>
          <p:cNvSpPr/>
          <p:nvPr/>
        </p:nvSpPr>
        <p:spPr>
          <a:xfrm>
            <a:off x="152148" y="3470977"/>
            <a:ext cx="4113383" cy="214976"/>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tx1">
                    <a:lumMod val="65000"/>
                    <a:lumOff val="35000"/>
                  </a:schemeClr>
                </a:solidFill>
                <a:latin typeface="Times New Roman" panose="02020603050405020304" pitchFamily="18" charset="0"/>
                <a:cs typeface="Times New Roman" panose="02020603050405020304" pitchFamily="18" charset="0"/>
              </a:rPr>
              <a:t>1955,</a:t>
            </a:r>
            <a:r>
              <a:rPr lang="zh-CN" altLang="en-US" sz="1200" b="1"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First application of muon detection(George)</a:t>
            </a:r>
            <a:endParaRPr lang="en-US" sz="1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37" name="图片 36">
            <a:extLst>
              <a:ext uri="{FF2B5EF4-FFF2-40B4-BE49-F238E27FC236}">
                <a16:creationId xmlns:a16="http://schemas.microsoft.com/office/drawing/2014/main" id="{C77682FB-111B-49D4-ADE5-A4C6B31FA776}"/>
              </a:ext>
            </a:extLst>
          </p:cNvPr>
          <p:cNvPicPr>
            <a:picLocks noChangeAspect="1"/>
          </p:cNvPicPr>
          <p:nvPr/>
        </p:nvPicPr>
        <p:blipFill>
          <a:blip r:embed="rId5"/>
          <a:stretch>
            <a:fillRect/>
          </a:stretch>
        </p:blipFill>
        <p:spPr>
          <a:xfrm>
            <a:off x="4449675" y="1204711"/>
            <a:ext cx="3714375" cy="5116834"/>
          </a:xfrm>
          <a:prstGeom prst="rect">
            <a:avLst/>
          </a:prstGeom>
        </p:spPr>
      </p:pic>
      <p:sp>
        <p:nvSpPr>
          <p:cNvPr id="39" name="矩形 38">
            <a:extLst>
              <a:ext uri="{FF2B5EF4-FFF2-40B4-BE49-F238E27FC236}">
                <a16:creationId xmlns:a16="http://schemas.microsoft.com/office/drawing/2014/main" id="{E7F52B3A-6E9A-4359-9808-AFF0648FFDE0}"/>
              </a:ext>
            </a:extLst>
          </p:cNvPr>
          <p:cNvSpPr/>
          <p:nvPr/>
        </p:nvSpPr>
        <p:spPr>
          <a:xfrm>
            <a:off x="4449674" y="6121274"/>
            <a:ext cx="3691803" cy="200057"/>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bg1"/>
                </a:solidFill>
                <a:latin typeface="+mn-ea"/>
                <a:cs typeface="Times New Roman" panose="02020603050405020304" pitchFamily="18" charset="0"/>
              </a:rPr>
              <a:t>1970, </a:t>
            </a:r>
            <a:r>
              <a:rPr lang="en-US" altLang="zh-CN" sz="1200" b="1" dirty="0">
                <a:solidFill>
                  <a:schemeClr val="bg1"/>
                </a:solidFill>
                <a:latin typeface="+mn-ea"/>
                <a:cs typeface="Times New Roman" panose="02020603050405020304" pitchFamily="18" charset="0"/>
              </a:rPr>
              <a:t>First archaeological exploration Alvarez)</a:t>
            </a:r>
            <a:endParaRPr lang="en-US" sz="1200" b="1" dirty="0">
              <a:solidFill>
                <a:schemeClr val="bg1"/>
              </a:solidFill>
              <a:latin typeface="+mn-ea"/>
              <a:cs typeface="Times New Roman" panose="02020603050405020304" pitchFamily="18" charset="0"/>
            </a:endParaRPr>
          </a:p>
        </p:txBody>
      </p:sp>
      <p:sp>
        <p:nvSpPr>
          <p:cNvPr id="40" name="矩形 39">
            <a:extLst>
              <a:ext uri="{FF2B5EF4-FFF2-40B4-BE49-F238E27FC236}">
                <a16:creationId xmlns:a16="http://schemas.microsoft.com/office/drawing/2014/main" id="{07A33995-8C03-4B52-8C5F-8334B8A0C496}"/>
              </a:ext>
            </a:extLst>
          </p:cNvPr>
          <p:cNvSpPr/>
          <p:nvPr/>
        </p:nvSpPr>
        <p:spPr>
          <a:xfrm>
            <a:off x="149171" y="3839120"/>
            <a:ext cx="4126424" cy="2482425"/>
          </a:xfrm>
          <a:prstGeom prst="rect">
            <a:avLst/>
          </a:prstGeom>
          <a:noFill/>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wrap="square" rtlCol="0" anchor="ctr">
            <a:noAutofit/>
          </a:bodyPr>
          <a:lstStyle/>
          <a:p>
            <a:pPr algn="just"/>
            <a:endParaRPr lang="en-US">
              <a:solidFill>
                <a:srgbClr val="004D9A"/>
              </a:solidFill>
              <a:latin typeface="+mn-ea"/>
              <a:cs typeface="Times New Roman" panose="02020603050405020304" pitchFamily="18" charset="0"/>
            </a:endParaRPr>
          </a:p>
        </p:txBody>
      </p:sp>
      <p:sp>
        <p:nvSpPr>
          <p:cNvPr id="41" name="矩形 40">
            <a:extLst>
              <a:ext uri="{FF2B5EF4-FFF2-40B4-BE49-F238E27FC236}">
                <a16:creationId xmlns:a16="http://schemas.microsoft.com/office/drawing/2014/main" id="{B0821297-B30C-42E4-A7E1-FC287AA8D211}"/>
              </a:ext>
            </a:extLst>
          </p:cNvPr>
          <p:cNvSpPr/>
          <p:nvPr/>
        </p:nvSpPr>
        <p:spPr>
          <a:xfrm>
            <a:off x="152148" y="6137523"/>
            <a:ext cx="4113383" cy="18380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tx1">
                    <a:lumMod val="65000"/>
                    <a:lumOff val="35000"/>
                  </a:schemeClr>
                </a:solidFill>
                <a:latin typeface="Times New Roman" panose="02020603050405020304" pitchFamily="18" charset="0"/>
                <a:cs typeface="Times New Roman" panose="02020603050405020304" pitchFamily="18" charset="0"/>
              </a:rPr>
              <a:t>1995, </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First application of muon volcano detection(</a:t>
            </a:r>
            <a:r>
              <a:rPr lang="en-US" altLang="zh-CN" sz="1200" b="1" dirty="0" err="1">
                <a:solidFill>
                  <a:schemeClr val="tx1">
                    <a:lumMod val="65000"/>
                    <a:lumOff val="35000"/>
                  </a:schemeClr>
                </a:solidFill>
                <a:latin typeface="Times New Roman" panose="02020603050405020304" pitchFamily="18" charset="0"/>
                <a:cs typeface="Times New Roman" panose="02020603050405020304" pitchFamily="18" charset="0"/>
              </a:rPr>
              <a:t>Nagamine</a:t>
            </a:r>
            <a:r>
              <a:rPr lang="en-US" altLang="zh-CN" sz="1200" b="1" dirty="0">
                <a:solidFill>
                  <a:schemeClr val="tx1">
                    <a:lumMod val="65000"/>
                    <a:lumOff val="35000"/>
                  </a:schemeClr>
                </a:solidFill>
                <a:latin typeface="Times New Roman" panose="02020603050405020304" pitchFamily="18" charset="0"/>
                <a:cs typeface="Times New Roman" panose="02020603050405020304" pitchFamily="18" charset="0"/>
              </a:rPr>
              <a:t>)</a:t>
            </a:r>
            <a:endParaRPr lang="en-US" sz="1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2" name="图片 41">
            <a:extLst>
              <a:ext uri="{FF2B5EF4-FFF2-40B4-BE49-F238E27FC236}">
                <a16:creationId xmlns:a16="http://schemas.microsoft.com/office/drawing/2014/main" id="{A50C7847-FCE6-46B8-8CA2-3DAF57C5E7A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8687" y="3940868"/>
            <a:ext cx="2690251" cy="2043488"/>
          </a:xfrm>
          <a:prstGeom prst="rect">
            <a:avLst/>
          </a:prstGeom>
        </p:spPr>
      </p:pic>
      <p:pic>
        <p:nvPicPr>
          <p:cNvPr id="43" name="图片 42">
            <a:extLst>
              <a:ext uri="{FF2B5EF4-FFF2-40B4-BE49-F238E27FC236}">
                <a16:creationId xmlns:a16="http://schemas.microsoft.com/office/drawing/2014/main" id="{1A96BFF0-4099-4C9E-8076-A5F4630A4D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48194" y="1192694"/>
            <a:ext cx="3579707" cy="4926711"/>
          </a:xfrm>
          <a:prstGeom prst="rect">
            <a:avLst/>
          </a:prstGeom>
        </p:spPr>
      </p:pic>
      <p:sp>
        <p:nvSpPr>
          <p:cNvPr id="44" name="矩形 43">
            <a:extLst>
              <a:ext uri="{FF2B5EF4-FFF2-40B4-BE49-F238E27FC236}">
                <a16:creationId xmlns:a16="http://schemas.microsoft.com/office/drawing/2014/main" id="{EE852D52-0837-4AAE-B211-6DDC9DF62055}"/>
              </a:ext>
            </a:extLst>
          </p:cNvPr>
          <p:cNvSpPr/>
          <p:nvPr/>
        </p:nvSpPr>
        <p:spPr>
          <a:xfrm>
            <a:off x="8802673" y="6073283"/>
            <a:ext cx="3125228" cy="350247"/>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en-US" sz="1200" b="1" dirty="0">
                <a:solidFill>
                  <a:schemeClr val="tx1">
                    <a:lumMod val="65000"/>
                    <a:lumOff val="35000"/>
                  </a:schemeClr>
                </a:solidFill>
                <a:latin typeface="+mn-ea"/>
                <a:cs typeface="Times New Roman" panose="02020603050405020304" pitchFamily="18" charset="0"/>
              </a:rPr>
              <a:t>1979,</a:t>
            </a:r>
            <a:r>
              <a:rPr lang="zh-CN" altLang="en-US" sz="1200" b="1" dirty="0">
                <a:solidFill>
                  <a:schemeClr val="tx1">
                    <a:lumMod val="65000"/>
                    <a:lumOff val="35000"/>
                  </a:schemeClr>
                </a:solidFill>
                <a:latin typeface="+mn-ea"/>
                <a:cs typeface="Times New Roman" panose="02020603050405020304" pitchFamily="18" charset="0"/>
              </a:rPr>
              <a:t> </a:t>
            </a:r>
            <a:r>
              <a:rPr lang="en-US" altLang="zh-CN" sz="1200" b="1" dirty="0">
                <a:solidFill>
                  <a:schemeClr val="tx1">
                    <a:lumMod val="65000"/>
                    <a:lumOff val="35000"/>
                  </a:schemeClr>
                </a:solidFill>
                <a:latin typeface="+mn-ea"/>
                <a:cs typeface="Times New Roman" panose="02020603050405020304" pitchFamily="18" charset="0"/>
              </a:rPr>
              <a:t>First proof of principle of muon prospecting(</a:t>
            </a:r>
            <a:r>
              <a:rPr lang="en-US" altLang="zh-CN" sz="1200" b="1" dirty="0" err="1">
                <a:solidFill>
                  <a:schemeClr val="tx1">
                    <a:lumMod val="65000"/>
                    <a:lumOff val="35000"/>
                  </a:schemeClr>
                </a:solidFill>
                <a:latin typeface="+mn-ea"/>
                <a:cs typeface="Times New Roman" panose="02020603050405020304" pitchFamily="18" charset="0"/>
              </a:rPr>
              <a:t>Malmqvist</a:t>
            </a:r>
            <a:r>
              <a:rPr lang="en-US" altLang="zh-CN" sz="1200" b="1" dirty="0">
                <a:solidFill>
                  <a:schemeClr val="tx1">
                    <a:lumMod val="65000"/>
                    <a:lumOff val="35000"/>
                  </a:schemeClr>
                </a:solidFill>
                <a:latin typeface="+mn-ea"/>
                <a:cs typeface="Times New Roman" panose="02020603050405020304" pitchFamily="18" charset="0"/>
              </a:rPr>
              <a:t>)</a:t>
            </a:r>
            <a:endParaRPr lang="en-US" sz="1200" b="1" dirty="0">
              <a:solidFill>
                <a:schemeClr val="tx1">
                  <a:lumMod val="65000"/>
                  <a:lumOff val="35000"/>
                </a:schemeClr>
              </a:solidFill>
              <a:latin typeface="+mn-ea"/>
              <a:cs typeface="Times New Roman" panose="02020603050405020304" pitchFamily="18" charset="0"/>
            </a:endParaRPr>
          </a:p>
        </p:txBody>
      </p:sp>
    </p:spTree>
    <p:extLst>
      <p:ext uri="{BB962C8B-B14F-4D97-AF65-F5344CB8AC3E}">
        <p14:creationId xmlns:p14="http://schemas.microsoft.com/office/powerpoint/2010/main" val="4146465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553C66C4-91F6-41CB-B6C1-5C784DCCAE6B}"/>
              </a:ext>
            </a:extLst>
          </p:cNvPr>
          <p:cNvGrpSpPr/>
          <p:nvPr/>
        </p:nvGrpSpPr>
        <p:grpSpPr>
          <a:xfrm>
            <a:off x="0" y="2210136"/>
            <a:ext cx="5208374" cy="2437733"/>
            <a:chOff x="0" y="2210136"/>
            <a:chExt cx="5208374" cy="2437733"/>
          </a:xfrm>
        </p:grpSpPr>
        <p:sp>
          <p:nvSpPr>
            <p:cNvPr id="2" name="矩形 1"/>
            <p:cNvSpPr/>
            <p:nvPr/>
          </p:nvSpPr>
          <p:spPr>
            <a:xfrm>
              <a:off x="2" y="2210136"/>
              <a:ext cx="5208372" cy="2437733"/>
            </a:xfrm>
            <a:prstGeom prst="rect">
              <a:avLst/>
            </a:prstGeom>
            <a:solidFill>
              <a:srgbClr val="004D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4D9A"/>
                </a:solidFill>
              </a:endParaRPr>
            </a:p>
          </p:txBody>
        </p:sp>
        <p:pic>
          <p:nvPicPr>
            <p:cNvPr id="23" name="图片 22">
              <a:extLst>
                <a:ext uri="{FF2B5EF4-FFF2-40B4-BE49-F238E27FC236}">
                  <a16:creationId xmlns:a16="http://schemas.microsoft.com/office/drawing/2014/main" id="{8A2B3030-FBBE-4CDA-B320-E2B64E3581A2}"/>
                </a:ext>
              </a:extLst>
            </p:cNvPr>
            <p:cNvPicPr>
              <a:picLocks noChangeAspect="1"/>
            </p:cNvPicPr>
            <p:nvPr/>
          </p:nvPicPr>
          <p:blipFill rotWithShape="1">
            <a:blip r:embed="rId3">
              <a:alphaModFix amt="47000"/>
              <a:extLst>
                <a:ext uri="{BEBA8EAE-BF5A-486C-A8C5-ECC9F3942E4B}">
                  <a14:imgProps xmlns:a14="http://schemas.microsoft.com/office/drawing/2010/main">
                    <a14:imgLayer r:embed="rId4">
                      <a14:imgEffect>
                        <a14:saturation sat="0"/>
                      </a14:imgEffect>
                    </a14:imgLayer>
                  </a14:imgProps>
                </a:ext>
              </a:extLst>
            </a:blip>
            <a:srcRect t="12319"/>
            <a:stretch/>
          </p:blipFill>
          <p:spPr>
            <a:xfrm>
              <a:off x="0" y="2210136"/>
              <a:ext cx="1833648" cy="2437733"/>
            </a:xfrm>
            <a:prstGeom prst="rect">
              <a:avLst/>
            </a:prstGeom>
            <a:effectLst>
              <a:softEdge rad="635000"/>
            </a:effectLst>
          </p:spPr>
        </p:pic>
        <p:sp>
          <p:nvSpPr>
            <p:cNvPr id="10" name="文本框 9"/>
            <p:cNvSpPr txBox="1"/>
            <p:nvPr/>
          </p:nvSpPr>
          <p:spPr>
            <a:xfrm>
              <a:off x="1883032" y="3161031"/>
              <a:ext cx="2282551" cy="646331"/>
            </a:xfrm>
            <a:prstGeom prst="rect">
              <a:avLst/>
            </a:prstGeom>
            <a:noFill/>
          </p:spPr>
          <p:txBody>
            <a:bodyPr wrap="square" lIns="91440" tIns="45720" rIns="91440" bIns="45720" rtlCol="0">
              <a:spAutoFit/>
            </a:bodyPr>
            <a:lstStyle/>
            <a:p>
              <a:pPr algn="ctr"/>
              <a:r>
                <a:rPr lang="en-US" altLang="zh-CN" sz="3600" b="1">
                  <a:solidFill>
                    <a:schemeClr val="bg1"/>
                  </a:solidFill>
                  <a:latin typeface="微软雅黑" panose="020B0503020204020204" pitchFamily="34" charset="-122"/>
                  <a:ea typeface="微软雅黑" panose="020B0503020204020204" pitchFamily="34" charset="-122"/>
                </a:rPr>
                <a:t>Outline</a:t>
              </a:r>
              <a:endParaRPr lang="zh-CN" altLang="en-US" sz="3600" b="1">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89631" y="3065097"/>
              <a:ext cx="2760951" cy="838201"/>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sp>
        <p:nvSpPr>
          <p:cNvPr id="9" name="矩形 8">
            <a:extLst>
              <a:ext uri="{FF2B5EF4-FFF2-40B4-BE49-F238E27FC236}">
                <a16:creationId xmlns:a16="http://schemas.microsoft.com/office/drawing/2014/main" id="{8ADD5122-1C96-4063-BF7C-A95DBE897312}"/>
              </a:ext>
            </a:extLst>
          </p:cNvPr>
          <p:cNvSpPr/>
          <p:nvPr/>
        </p:nvSpPr>
        <p:spPr>
          <a:xfrm>
            <a:off x="5208374" y="0"/>
            <a:ext cx="6983626" cy="68552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文本框 11">
            <a:extLst>
              <a:ext uri="{FF2B5EF4-FFF2-40B4-BE49-F238E27FC236}">
                <a16:creationId xmlns:a16="http://schemas.microsoft.com/office/drawing/2014/main" id="{A0F7D6D6-9969-4052-8C49-1323A026E695}"/>
              </a:ext>
            </a:extLst>
          </p:cNvPr>
          <p:cNvSpPr txBox="1"/>
          <p:nvPr/>
        </p:nvSpPr>
        <p:spPr>
          <a:xfrm>
            <a:off x="5268245" y="1664242"/>
            <a:ext cx="6923755" cy="3416320"/>
          </a:xfrm>
          <a:prstGeom prst="rect">
            <a:avLst/>
          </a:prstGeom>
          <a:noFill/>
        </p:spPr>
        <p:txBody>
          <a:bodyPr wrap="none" lIns="91440" tIns="45720" rIns="91440" bIns="45720" rtlCol="0">
            <a:spAutoFit/>
          </a:bodyPr>
          <a:lstStyle/>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01 / Introduction</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02 / </a:t>
            </a:r>
            <a:r>
              <a:rPr lang="en-US" altLang="zh-CN" sz="2400" b="1" dirty="0" err="1">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Muography</a:t>
            </a:r>
            <a:r>
              <a:rPr lang="en-US" altLang="zh-CN" sz="2400" b="1"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System</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03 /</a:t>
            </a:r>
            <a:r>
              <a:rPr lang="zh-CN" altLang="en-US"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rPr>
              <a:t>Cultural relics protection-Xi’an defensive walls</a:t>
            </a:r>
          </a:p>
          <a:p>
            <a:endParaRPr lang="en-US" altLang="zh-CN" sz="2400" b="1" dirty="0">
              <a:solidFill>
                <a:srgbClr val="8FAADC"/>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04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Mineral Exploration-</a:t>
            </a:r>
            <a:r>
              <a:rPr lang="en-US" altLang="zh-CN" sz="2400" b="1" dirty="0" err="1">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Zaozigou</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gold mine</a:t>
            </a:r>
          </a:p>
          <a:p>
            <a:endPar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05 /</a:t>
            </a:r>
            <a:r>
              <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rPr>
              <a:t>Summary and Prospect</a:t>
            </a:r>
            <a:endParaRPr lang="zh-CN" altLang="en-US" sz="2400" b="1" dirty="0">
              <a:solidFill>
                <a:schemeClr val="accent5">
                  <a:lumMod val="60000"/>
                  <a:lumOff val="4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135252685"/>
      </p:ext>
    </p:extLst>
  </p:cSld>
  <p:clrMapOvr>
    <a:masterClrMapping/>
  </p:clrMapOvr>
  <p:transition advTm="76859"/>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94C90CCB-172A-49C5-A66A-76209D90D5C5}"/>
              </a:ext>
            </a:extLst>
          </p:cNvPr>
          <p:cNvSpPr>
            <a:spLocks noGrp="1"/>
          </p:cNvSpPr>
          <p:nvPr>
            <p:ph type="title"/>
          </p:nvPr>
        </p:nvSpPr>
        <p:spPr>
          <a:xfrm>
            <a:off x="675582" y="300565"/>
            <a:ext cx="7317195" cy="637223"/>
          </a:xfrm>
        </p:spPr>
        <p:txBody>
          <a:bodyPr>
            <a:normAutofit/>
          </a:bodyPr>
          <a:lstStyle/>
          <a:p>
            <a:r>
              <a:rPr lang="en-US" altLang="zh-CN" sz="2600" dirty="0">
                <a:latin typeface="Times New Roman" panose="02020603050405020304" pitchFamily="18" charset="0"/>
                <a:cs typeface="Times New Roman" panose="02020603050405020304" pitchFamily="18" charset="0"/>
              </a:rPr>
              <a:t>2.1 </a:t>
            </a:r>
            <a:r>
              <a:rPr lang="en-US" altLang="zh-CN" sz="2600" dirty="0" err="1">
                <a:latin typeface="Times New Roman" panose="02020603050405020304" pitchFamily="18" charset="0"/>
                <a:cs typeface="Times New Roman" panose="02020603050405020304" pitchFamily="18" charset="0"/>
              </a:rPr>
              <a:t>CORMIS</a:t>
            </a:r>
            <a:r>
              <a:rPr lang="en-US" altLang="zh-CN" sz="2600" dirty="0">
                <a:latin typeface="Times New Roman" panose="02020603050405020304" pitchFamily="18" charset="0"/>
                <a:cs typeface="Times New Roman" panose="02020603050405020304" pitchFamily="18" charset="0"/>
              </a:rPr>
              <a:t>(Cosmic Ray Muon Imaging System)</a:t>
            </a:r>
            <a:endParaRPr lang="en-US" sz="2600" dirty="0">
              <a:latin typeface="Times New Roman" panose="02020603050405020304" pitchFamily="18" charset="0"/>
              <a:cs typeface="Times New Roman" panose="02020603050405020304" pitchFamily="18" charset="0"/>
            </a:endParaRPr>
          </a:p>
        </p:txBody>
      </p:sp>
      <p:grpSp>
        <p:nvGrpSpPr>
          <p:cNvPr id="20" name="组合 19">
            <a:extLst>
              <a:ext uri="{FF2B5EF4-FFF2-40B4-BE49-F238E27FC236}">
                <a16:creationId xmlns:a16="http://schemas.microsoft.com/office/drawing/2014/main" id="{9E29FEB0-9A13-49AA-A84C-5C4A7DD5D457}"/>
              </a:ext>
            </a:extLst>
          </p:cNvPr>
          <p:cNvGrpSpPr/>
          <p:nvPr/>
        </p:nvGrpSpPr>
        <p:grpSpPr>
          <a:xfrm>
            <a:off x="0" y="435488"/>
            <a:ext cx="442687" cy="400110"/>
            <a:chOff x="-803321" y="1784045"/>
            <a:chExt cx="1065342" cy="972287"/>
          </a:xfrm>
        </p:grpSpPr>
        <p:sp>
          <p:nvSpPr>
            <p:cNvPr id="21" name="椭圆 20">
              <a:extLst>
                <a:ext uri="{FF2B5EF4-FFF2-40B4-BE49-F238E27FC236}">
                  <a16:creationId xmlns:a16="http://schemas.microsoft.com/office/drawing/2014/main" id="{7390007E-151E-4109-8399-779B9A646097}"/>
                </a:ext>
              </a:extLst>
            </p:cNvPr>
            <p:cNvSpPr/>
            <p:nvPr/>
          </p:nvSpPr>
          <p:spPr>
            <a:xfrm>
              <a:off x="-701302" y="1784045"/>
              <a:ext cx="861305" cy="861305"/>
            </a:xfrm>
            <a:prstGeom prst="ellipse">
              <a:avLst/>
            </a:prstGeom>
            <a:solidFill>
              <a:srgbClr val="004D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E7B06A76-4BE1-48FA-91B9-D9E23C25553F}"/>
                </a:ext>
              </a:extLst>
            </p:cNvPr>
            <p:cNvSpPr txBox="1"/>
            <p:nvPr/>
          </p:nvSpPr>
          <p:spPr>
            <a:xfrm>
              <a:off x="-803321" y="1784045"/>
              <a:ext cx="1065342" cy="972287"/>
            </a:xfrm>
            <a:prstGeom prst="rect">
              <a:avLst/>
            </a:prstGeom>
            <a:noFill/>
          </p:spPr>
          <p:txBody>
            <a:bodyPr wrap="square" rtlCol="0">
              <a:spAutoFit/>
            </a:bodyPr>
            <a:lstStyle/>
            <a:p>
              <a:pPr algn="ctr"/>
              <a:endParaRPr lang="zh-CN" altLang="en-US" sz="2000" b="1">
                <a:solidFill>
                  <a:schemeClr val="bg1"/>
                </a:solidFill>
                <a:latin typeface="微软雅黑" panose="020B0503020204020204" pitchFamily="34" charset="-122"/>
                <a:ea typeface="微软雅黑" panose="020B0503020204020204" pitchFamily="34" charset="-122"/>
              </a:endParaRPr>
            </a:p>
          </p:txBody>
        </p:sp>
      </p:grpSp>
      <p:sp>
        <p:nvSpPr>
          <p:cNvPr id="38" name="灯片编号占位符 2">
            <a:extLst>
              <a:ext uri="{FF2B5EF4-FFF2-40B4-BE49-F238E27FC236}">
                <a16:creationId xmlns:a16="http://schemas.microsoft.com/office/drawing/2014/main" id="{32D4BB0A-2364-429A-ADD5-6B47DBCEBF49}"/>
              </a:ext>
            </a:extLst>
          </p:cNvPr>
          <p:cNvSpPr>
            <a:spLocks noGrp="1"/>
          </p:cNvSpPr>
          <p:nvPr>
            <p:ph type="sldNum" sz="quarter" idx="12"/>
          </p:nvPr>
        </p:nvSpPr>
        <p:spPr>
          <a:xfrm>
            <a:off x="9372970" y="6492875"/>
            <a:ext cx="2743200" cy="365125"/>
          </a:xfrm>
        </p:spPr>
        <p:txBody>
          <a:bodyPr/>
          <a:lstStyle/>
          <a:p>
            <a:fld id="{49AE70B2-8BF9-45C0-BB95-33D1B9D3A854}" type="slidenum">
              <a:rPr lang="zh-CN" altLang="en-US" smtClean="0"/>
              <a:t>9</a:t>
            </a:fld>
            <a:endParaRPr lang="zh-CN" altLang="en-US"/>
          </a:p>
        </p:txBody>
      </p:sp>
      <p:pic>
        <p:nvPicPr>
          <p:cNvPr id="69" name="图片 68">
            <a:extLst>
              <a:ext uri="{FF2B5EF4-FFF2-40B4-BE49-F238E27FC236}">
                <a16:creationId xmlns:a16="http://schemas.microsoft.com/office/drawing/2014/main" id="{AFF52F79-3C8C-4AED-B4CA-E1E4E40E61F7}"/>
              </a:ext>
            </a:extLst>
          </p:cNvPr>
          <p:cNvPicPr>
            <a:picLocks noChangeAspect="1"/>
          </p:cNvPicPr>
          <p:nvPr/>
        </p:nvPicPr>
        <p:blipFill>
          <a:blip r:embed="rId3"/>
          <a:srcRect l="56030" t="100000" r="43640" b="-3279"/>
          <a:stretch>
            <a:fillRect/>
          </a:stretch>
        </p:blipFill>
        <p:spPr>
          <a:xfrm>
            <a:off x="8887371" y="6639163"/>
            <a:ext cx="14547" cy="77899"/>
          </a:xfrm>
          <a:custGeom>
            <a:avLst/>
            <a:gdLst>
              <a:gd name="connsiteX0" fmla="*/ 0 w 14547"/>
              <a:gd name="connsiteY0" fmla="*/ 0 h 77899"/>
              <a:gd name="connsiteX1" fmla="*/ 14547 w 14547"/>
              <a:gd name="connsiteY1" fmla="*/ 0 h 77899"/>
              <a:gd name="connsiteX2" fmla="*/ 14547 w 14547"/>
              <a:gd name="connsiteY2" fmla="*/ 77899 h 77899"/>
              <a:gd name="connsiteX3" fmla="*/ 0 w 14547"/>
              <a:gd name="connsiteY3" fmla="*/ 0 h 77899"/>
            </a:gdLst>
            <a:ahLst/>
            <a:cxnLst>
              <a:cxn ang="0">
                <a:pos x="connsiteX0" y="connsiteY0"/>
              </a:cxn>
              <a:cxn ang="0">
                <a:pos x="connsiteX1" y="connsiteY1"/>
              </a:cxn>
              <a:cxn ang="0">
                <a:pos x="connsiteX2" y="connsiteY2"/>
              </a:cxn>
              <a:cxn ang="0">
                <a:pos x="connsiteX3" y="connsiteY3"/>
              </a:cxn>
            </a:cxnLst>
            <a:rect l="l" t="t" r="r" b="b"/>
            <a:pathLst>
              <a:path w="14547" h="77899">
                <a:moveTo>
                  <a:pt x="0" y="0"/>
                </a:moveTo>
                <a:lnTo>
                  <a:pt x="14547" y="0"/>
                </a:lnTo>
                <a:lnTo>
                  <a:pt x="14547" y="77899"/>
                </a:lnTo>
                <a:lnTo>
                  <a:pt x="0" y="0"/>
                </a:lnTo>
                <a:close/>
              </a:path>
            </a:pathLst>
          </a:custGeom>
        </p:spPr>
      </p:pic>
      <p:pic>
        <p:nvPicPr>
          <p:cNvPr id="67" name="图片 66">
            <a:extLst>
              <a:ext uri="{FF2B5EF4-FFF2-40B4-BE49-F238E27FC236}">
                <a16:creationId xmlns:a16="http://schemas.microsoft.com/office/drawing/2014/main" id="{8879A928-A739-449F-B8A5-5B22BDFB8294}"/>
              </a:ext>
            </a:extLst>
          </p:cNvPr>
          <p:cNvPicPr>
            <a:picLocks noChangeAspect="1"/>
          </p:cNvPicPr>
          <p:nvPr/>
        </p:nvPicPr>
        <p:blipFill>
          <a:blip r:embed="rId3"/>
          <a:srcRect l="56360" t="-5383" r="32443" b="100000"/>
          <a:stretch>
            <a:fillRect/>
          </a:stretch>
        </p:blipFill>
        <p:spPr>
          <a:xfrm>
            <a:off x="8901918" y="4135905"/>
            <a:ext cx="494846" cy="127869"/>
          </a:xfrm>
          <a:custGeom>
            <a:avLst/>
            <a:gdLst>
              <a:gd name="connsiteX0" fmla="*/ 0 w 494846"/>
              <a:gd name="connsiteY0" fmla="*/ 0 h 127869"/>
              <a:gd name="connsiteX1" fmla="*/ 494846 w 494846"/>
              <a:gd name="connsiteY1" fmla="*/ 0 h 127869"/>
              <a:gd name="connsiteX2" fmla="*/ 494846 w 494846"/>
              <a:gd name="connsiteY2" fmla="*/ 127869 h 127869"/>
              <a:gd name="connsiteX3" fmla="*/ 0 w 494846"/>
              <a:gd name="connsiteY3" fmla="*/ 127869 h 127869"/>
              <a:gd name="connsiteX4" fmla="*/ 0 w 494846"/>
              <a:gd name="connsiteY4" fmla="*/ 0 h 127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846" h="127869">
                <a:moveTo>
                  <a:pt x="0" y="0"/>
                </a:moveTo>
                <a:lnTo>
                  <a:pt x="494846" y="0"/>
                </a:lnTo>
                <a:lnTo>
                  <a:pt x="494846" y="127869"/>
                </a:lnTo>
                <a:lnTo>
                  <a:pt x="0" y="127869"/>
                </a:lnTo>
                <a:lnTo>
                  <a:pt x="0" y="0"/>
                </a:lnTo>
                <a:close/>
              </a:path>
            </a:pathLst>
          </a:custGeom>
        </p:spPr>
      </p:pic>
      <p:pic>
        <p:nvPicPr>
          <p:cNvPr id="63" name="图片 62">
            <a:extLst>
              <a:ext uri="{FF2B5EF4-FFF2-40B4-BE49-F238E27FC236}">
                <a16:creationId xmlns:a16="http://schemas.microsoft.com/office/drawing/2014/main" id="{8EF46E58-693A-4694-9829-9D8A99424C98}"/>
              </a:ext>
            </a:extLst>
          </p:cNvPr>
          <p:cNvPicPr>
            <a:picLocks noChangeAspect="1"/>
          </p:cNvPicPr>
          <p:nvPr/>
        </p:nvPicPr>
        <p:blipFill>
          <a:blip r:embed="rId3"/>
          <a:srcRect l="-80" t="100000" r="43640" b="-5559"/>
          <a:stretch>
            <a:fillRect/>
          </a:stretch>
        </p:blipFill>
        <p:spPr>
          <a:xfrm>
            <a:off x="6407751" y="6639163"/>
            <a:ext cx="2494167" cy="132052"/>
          </a:xfrm>
          <a:custGeom>
            <a:avLst/>
            <a:gdLst>
              <a:gd name="connsiteX0" fmla="*/ 24661 w 2494167"/>
              <a:gd name="connsiteY0" fmla="*/ 0 h 132052"/>
              <a:gd name="connsiteX1" fmla="*/ 2479620 w 2494167"/>
              <a:gd name="connsiteY1" fmla="*/ 0 h 132052"/>
              <a:gd name="connsiteX2" fmla="*/ 2494167 w 2494167"/>
              <a:gd name="connsiteY2" fmla="*/ 77899 h 132052"/>
              <a:gd name="connsiteX3" fmla="*/ 2494167 w 2494167"/>
              <a:gd name="connsiteY3" fmla="*/ 132052 h 132052"/>
              <a:gd name="connsiteX4" fmla="*/ 0 w 2494167"/>
              <a:gd name="connsiteY4" fmla="*/ 132052 h 132052"/>
              <a:gd name="connsiteX5" fmla="*/ 24661 w 2494167"/>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4167" h="132052">
                <a:moveTo>
                  <a:pt x="24661" y="0"/>
                </a:moveTo>
                <a:lnTo>
                  <a:pt x="2479620" y="0"/>
                </a:lnTo>
                <a:lnTo>
                  <a:pt x="2494167" y="77899"/>
                </a:lnTo>
                <a:lnTo>
                  <a:pt x="2494167" y="132052"/>
                </a:lnTo>
                <a:lnTo>
                  <a:pt x="0" y="132052"/>
                </a:lnTo>
                <a:lnTo>
                  <a:pt x="24661" y="0"/>
                </a:lnTo>
                <a:close/>
              </a:path>
            </a:pathLst>
          </a:custGeom>
        </p:spPr>
      </p:pic>
      <p:pic>
        <p:nvPicPr>
          <p:cNvPr id="62" name="图片 61">
            <a:extLst>
              <a:ext uri="{FF2B5EF4-FFF2-40B4-BE49-F238E27FC236}">
                <a16:creationId xmlns:a16="http://schemas.microsoft.com/office/drawing/2014/main" id="{ECEF3168-07BD-4CF5-87F1-B6DCFDE6A54C}"/>
              </a:ext>
            </a:extLst>
          </p:cNvPr>
          <p:cNvPicPr>
            <a:picLocks noChangeAspect="1"/>
          </p:cNvPicPr>
          <p:nvPr/>
        </p:nvPicPr>
        <p:blipFill>
          <a:blip r:embed="rId3"/>
          <a:srcRect l="56360" t="100000" r="32443" b="-5559"/>
          <a:stretch>
            <a:fillRect/>
          </a:stretch>
        </p:blipFill>
        <p:spPr>
          <a:xfrm>
            <a:off x="8901918" y="6639163"/>
            <a:ext cx="494846" cy="132052"/>
          </a:xfrm>
          <a:custGeom>
            <a:avLst/>
            <a:gdLst>
              <a:gd name="connsiteX0" fmla="*/ 0 w 494846"/>
              <a:gd name="connsiteY0" fmla="*/ 0 h 132052"/>
              <a:gd name="connsiteX1" fmla="*/ 494846 w 494846"/>
              <a:gd name="connsiteY1" fmla="*/ 0 h 132052"/>
              <a:gd name="connsiteX2" fmla="*/ 494846 w 494846"/>
              <a:gd name="connsiteY2" fmla="*/ 132052 h 132052"/>
              <a:gd name="connsiteX3" fmla="*/ 10113 w 494846"/>
              <a:gd name="connsiteY3" fmla="*/ 132052 h 132052"/>
              <a:gd name="connsiteX4" fmla="*/ 0 w 494846"/>
              <a:gd name="connsiteY4" fmla="*/ 77899 h 132052"/>
              <a:gd name="connsiteX5" fmla="*/ 0 w 494846"/>
              <a:gd name="connsiteY5" fmla="*/ 0 h 132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846" h="132052">
                <a:moveTo>
                  <a:pt x="0" y="0"/>
                </a:moveTo>
                <a:lnTo>
                  <a:pt x="494846" y="0"/>
                </a:lnTo>
                <a:lnTo>
                  <a:pt x="494846" y="132052"/>
                </a:lnTo>
                <a:lnTo>
                  <a:pt x="10113" y="132052"/>
                </a:lnTo>
                <a:lnTo>
                  <a:pt x="0" y="77899"/>
                </a:lnTo>
                <a:lnTo>
                  <a:pt x="0" y="0"/>
                </a:lnTo>
                <a:close/>
              </a:path>
            </a:pathLst>
          </a:custGeom>
        </p:spPr>
      </p:pic>
      <p:pic>
        <p:nvPicPr>
          <p:cNvPr id="19" name="图片 18">
            <a:extLst>
              <a:ext uri="{FF2B5EF4-FFF2-40B4-BE49-F238E27FC236}">
                <a16:creationId xmlns:a16="http://schemas.microsoft.com/office/drawing/2014/main" id="{9501CFAE-2F1E-4800-8E20-FF28F910FFF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9192" y="1571897"/>
            <a:ext cx="3535045" cy="1506633"/>
          </a:xfrm>
          <a:prstGeom prst="rect">
            <a:avLst/>
          </a:prstGeom>
          <a:noFill/>
        </p:spPr>
      </p:pic>
      <p:pic>
        <p:nvPicPr>
          <p:cNvPr id="23" name="图片 22">
            <a:extLst>
              <a:ext uri="{FF2B5EF4-FFF2-40B4-BE49-F238E27FC236}">
                <a16:creationId xmlns:a16="http://schemas.microsoft.com/office/drawing/2014/main" id="{133CE355-4A85-46D1-B1D9-B1A97D409BB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37190" y="1217230"/>
            <a:ext cx="3161654" cy="2098202"/>
          </a:xfrm>
          <a:prstGeom prst="rect">
            <a:avLst/>
          </a:prstGeom>
          <a:noFill/>
        </p:spPr>
      </p:pic>
      <p:sp>
        <p:nvSpPr>
          <p:cNvPr id="24" name="文本框 23">
            <a:extLst>
              <a:ext uri="{FF2B5EF4-FFF2-40B4-BE49-F238E27FC236}">
                <a16:creationId xmlns:a16="http://schemas.microsoft.com/office/drawing/2014/main" id="{7C74E65C-8A8B-479D-B101-986942E46ED6}"/>
              </a:ext>
            </a:extLst>
          </p:cNvPr>
          <p:cNvSpPr txBox="1"/>
          <p:nvPr/>
        </p:nvSpPr>
        <p:spPr>
          <a:xfrm>
            <a:off x="2629270" y="3429000"/>
            <a:ext cx="3535045" cy="338554"/>
          </a:xfrm>
          <a:prstGeom prst="rect">
            <a:avLst/>
          </a:prstGeom>
          <a:noFill/>
        </p:spPr>
        <p:txBody>
          <a:bodyPr wrap="square">
            <a:spAutoFit/>
          </a:bodyPr>
          <a:lstStyle/>
          <a:p>
            <a:pPr algn="ctr"/>
            <a:r>
              <a:rPr lang="en-US" altLang="zh-CN" sz="1600" b="1" dirty="0" err="1">
                <a:latin typeface="Times New Roman" panose="02020603050405020304" pitchFamily="18" charset="0"/>
                <a:cs typeface="Times New Roman" panose="02020603050405020304" pitchFamily="18" charset="0"/>
              </a:rPr>
              <a:t>CORMIS</a:t>
            </a:r>
            <a:r>
              <a:rPr lang="en-US" altLang="zh-CN" sz="1600" b="1" dirty="0">
                <a:latin typeface="Times New Roman" panose="02020603050405020304" pitchFamily="18" charset="0"/>
                <a:cs typeface="Times New Roman" panose="02020603050405020304" pitchFamily="18" charset="0"/>
              </a:rPr>
              <a:t>  internal structure </a:t>
            </a:r>
            <a:endParaRPr lang="zh-CN" altLang="en-US" sz="1600" dirty="0">
              <a:latin typeface="Times New Roman" panose="02020603050405020304" pitchFamily="18" charset="0"/>
              <a:cs typeface="Times New Roman" panose="02020603050405020304" pitchFamily="18" charset="0"/>
            </a:endParaRPr>
          </a:p>
        </p:txBody>
      </p:sp>
      <p:sp>
        <p:nvSpPr>
          <p:cNvPr id="25" name="矩形 24">
            <a:extLst>
              <a:ext uri="{FF2B5EF4-FFF2-40B4-BE49-F238E27FC236}">
                <a16:creationId xmlns:a16="http://schemas.microsoft.com/office/drawing/2014/main" id="{FBA9640A-F94E-4049-AE39-EB3DBD778377}"/>
              </a:ext>
            </a:extLst>
          </p:cNvPr>
          <p:cNvSpPr/>
          <p:nvPr/>
        </p:nvSpPr>
        <p:spPr>
          <a:xfrm>
            <a:off x="123277" y="1040902"/>
            <a:ext cx="11774593" cy="2747573"/>
          </a:xfrm>
          <a:prstGeom prst="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id="{1CC36388-76F1-4958-BC1B-C04C6F6A3774}"/>
              </a:ext>
            </a:extLst>
          </p:cNvPr>
          <p:cNvSpPr txBox="1"/>
          <p:nvPr/>
        </p:nvSpPr>
        <p:spPr>
          <a:xfrm>
            <a:off x="8894644" y="3415939"/>
            <a:ext cx="2868706" cy="338554"/>
          </a:xfrm>
          <a:prstGeom prst="rect">
            <a:avLst/>
          </a:prstGeom>
          <a:noFill/>
        </p:spPr>
        <p:txBody>
          <a:bodyPr wrap="square">
            <a:spAutoFit/>
          </a:bodyPr>
          <a:lstStyle/>
          <a:p>
            <a:pPr algn="ctr"/>
            <a:r>
              <a:rPr lang="en-US" altLang="zh-CN" sz="1600" b="1" dirty="0">
                <a:latin typeface="Times New Roman" panose="02020603050405020304" pitchFamily="18" charset="0"/>
                <a:cs typeface="Times New Roman" panose="02020603050405020304" pitchFamily="18" charset="0"/>
              </a:rPr>
              <a:t>connection schematic</a:t>
            </a:r>
            <a:endParaRPr lang="zh-CN" altLang="en-US" sz="1600" dirty="0">
              <a:latin typeface="Times New Roman" panose="02020603050405020304" pitchFamily="18" charset="0"/>
              <a:cs typeface="Times New Roman" panose="02020603050405020304" pitchFamily="18" charset="0"/>
            </a:endParaRPr>
          </a:p>
        </p:txBody>
      </p:sp>
      <p:pic>
        <p:nvPicPr>
          <p:cNvPr id="27" name="图片 26">
            <a:extLst>
              <a:ext uri="{FF2B5EF4-FFF2-40B4-BE49-F238E27FC236}">
                <a16:creationId xmlns:a16="http://schemas.microsoft.com/office/drawing/2014/main" id="{E8981C31-2631-4CA1-B1AB-737E551F0014}"/>
              </a:ext>
            </a:extLst>
          </p:cNvPr>
          <p:cNvPicPr>
            <a:picLocks noChangeAspect="1"/>
          </p:cNvPicPr>
          <p:nvPr/>
        </p:nvPicPr>
        <p:blipFill>
          <a:blip r:embed="rId6"/>
          <a:stretch>
            <a:fillRect/>
          </a:stretch>
        </p:blipFill>
        <p:spPr>
          <a:xfrm>
            <a:off x="244313" y="1315749"/>
            <a:ext cx="4673229" cy="1946881"/>
          </a:xfrm>
          <a:prstGeom prst="rect">
            <a:avLst/>
          </a:prstGeom>
        </p:spPr>
      </p:pic>
      <p:cxnSp>
        <p:nvCxnSpPr>
          <p:cNvPr id="28" name="直接连接符 27">
            <a:extLst>
              <a:ext uri="{FF2B5EF4-FFF2-40B4-BE49-F238E27FC236}">
                <a16:creationId xmlns:a16="http://schemas.microsoft.com/office/drawing/2014/main" id="{D858C2CB-86AE-4249-BA9E-BB9D10278C79}"/>
              </a:ext>
            </a:extLst>
          </p:cNvPr>
          <p:cNvCxnSpPr>
            <a:cxnSpLocks/>
          </p:cNvCxnSpPr>
          <p:nvPr/>
        </p:nvCxnSpPr>
        <p:spPr>
          <a:xfrm>
            <a:off x="8516265" y="1217230"/>
            <a:ext cx="0" cy="2414343"/>
          </a:xfrm>
          <a:prstGeom prst="line">
            <a:avLst/>
          </a:prstGeom>
          <a:ln w="19050">
            <a:solidFill>
              <a:schemeClr val="accent2">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id="{E6BE8674-ED6B-4106-9E1F-204D8A6182DB}"/>
              </a:ext>
            </a:extLst>
          </p:cNvPr>
          <p:cNvSpPr txBox="1"/>
          <p:nvPr/>
        </p:nvSpPr>
        <p:spPr>
          <a:xfrm>
            <a:off x="5594615" y="3988371"/>
            <a:ext cx="5999244" cy="1525418"/>
          </a:xfrm>
          <a:prstGeom prst="rect">
            <a:avLst/>
          </a:prstGeom>
          <a:gradFill>
            <a:gsLst>
              <a:gs pos="60000">
                <a:srgbClr val="F3F3F3"/>
              </a:gs>
              <a:gs pos="10000">
                <a:schemeClr val="bg1"/>
              </a:gs>
              <a:gs pos="100000">
                <a:schemeClr val="bg2"/>
              </a:gs>
            </a:gsLst>
            <a:lin ang="5400000" scaled="1"/>
          </a:gradFill>
        </p:spPr>
        <p:txBody>
          <a:bodyPr wrap="square" rtlCol="0">
            <a:spAutoFit/>
          </a:bodyPr>
          <a:lstStyle/>
          <a:p>
            <a:pPr algn="just">
              <a:lnSpc>
                <a:spcPct val="150000"/>
              </a:lnSpc>
            </a:pPr>
            <a:r>
              <a:rPr lang="en-US" altLang="zh-CN" sz="1600" b="1" dirty="0" err="1">
                <a:latin typeface="Times New Roman" panose="02020603050405020304" pitchFamily="18" charset="0"/>
                <a:cs typeface="Times New Roman" panose="02020603050405020304" pitchFamily="18" charset="0"/>
              </a:rPr>
              <a:t>CORMIS</a:t>
            </a:r>
            <a:r>
              <a:rPr lang="zh-CN" altLang="en-US" sz="1600" b="1" dirty="0">
                <a:latin typeface="Times New Roman" panose="02020603050405020304" pitchFamily="18" charset="0"/>
                <a:cs typeface="Times New Roman" panose="02020603050405020304" pitchFamily="18" charset="0"/>
              </a:rPr>
              <a:t> （</a:t>
            </a:r>
            <a:r>
              <a:rPr lang="en-US" altLang="zh-CN" sz="1600" b="1" dirty="0" err="1">
                <a:latin typeface="Times New Roman" panose="02020603050405020304" pitchFamily="18" charset="0"/>
                <a:cs typeface="Times New Roman" panose="02020603050405020304" pitchFamily="18" charset="0"/>
              </a:rPr>
              <a:t>COsmic</a:t>
            </a:r>
            <a:r>
              <a:rPr lang="en-US" altLang="zh-CN" sz="1600" b="1" dirty="0">
                <a:latin typeface="Times New Roman" panose="02020603050405020304" pitchFamily="18" charset="0"/>
                <a:cs typeface="Times New Roman" panose="02020603050405020304" pitchFamily="18" charset="0"/>
              </a:rPr>
              <a:t> Ray Muon Imaging System</a:t>
            </a:r>
            <a:r>
              <a:rPr lang="zh-CN" altLang="en-US" sz="1600" b="1" dirty="0">
                <a:latin typeface="Times New Roman" panose="02020603050405020304" pitchFamily="18" charset="0"/>
                <a:cs typeface="Times New Roman" panose="02020603050405020304" pitchFamily="18" charset="0"/>
              </a:rPr>
              <a:t>）</a:t>
            </a:r>
            <a:r>
              <a:rPr lang="en-US" altLang="zh-CN" sz="1600" b="1" dirty="0">
                <a:latin typeface="Times New Roman" panose="02020603050405020304" pitchFamily="18" charset="0"/>
                <a:cs typeface="Times New Roman" panose="02020603050405020304" pitchFamily="18" charset="0"/>
              </a:rPr>
              <a:t>component</a:t>
            </a:r>
            <a:r>
              <a:rPr lang="zh-CN" altLang="en-US" sz="1600" b="1" dirty="0">
                <a:latin typeface="Times New Roman" panose="02020603050405020304" pitchFamily="18" charset="0"/>
                <a:cs typeface="Times New Roman" panose="02020603050405020304" pitchFamily="18" charset="0"/>
              </a:rPr>
              <a:t>：</a:t>
            </a:r>
            <a:endParaRPr lang="en-US" altLang="zh-CN" sz="1600" b="1"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u"/>
            </a:pPr>
            <a:r>
              <a:rPr lang="en-US" altLang="zh-CN" sz="1600" b="1" dirty="0">
                <a:latin typeface="Times New Roman" panose="02020603050405020304" pitchFamily="18" charset="0"/>
                <a:cs typeface="Times New Roman" panose="02020603050405020304" pitchFamily="18" charset="0"/>
              </a:rPr>
              <a:t>4 layer detectors </a:t>
            </a:r>
          </a:p>
          <a:p>
            <a:pPr marL="285750" indent="-285750" algn="just">
              <a:lnSpc>
                <a:spcPct val="150000"/>
              </a:lnSpc>
              <a:buFont typeface="Wingdings" panose="05000000000000000000" pitchFamily="2" charset="2"/>
              <a:buChar char="u"/>
            </a:pPr>
            <a:r>
              <a:rPr lang="en-US" altLang="zh-CN" sz="1600" b="1" dirty="0">
                <a:latin typeface="Times New Roman" panose="02020603050405020304" pitchFamily="18" charset="0"/>
                <a:cs typeface="Times New Roman" panose="02020603050405020304" pitchFamily="18" charset="0"/>
              </a:rPr>
              <a:t>Acquisition system</a:t>
            </a:r>
          </a:p>
          <a:p>
            <a:pPr marL="285750" indent="-285750" algn="just">
              <a:lnSpc>
                <a:spcPct val="150000"/>
              </a:lnSpc>
              <a:buFont typeface="Wingdings" panose="05000000000000000000" pitchFamily="2" charset="2"/>
              <a:buChar char="u"/>
            </a:pPr>
            <a:r>
              <a:rPr lang="en-US" altLang="zh-CN" sz="1600" b="1" dirty="0">
                <a:latin typeface="Times New Roman" panose="02020603050405020304" pitchFamily="18" charset="0"/>
                <a:cs typeface="Times New Roman" panose="02020603050405020304" pitchFamily="18" charset="0"/>
              </a:rPr>
              <a:t>Remote monitoring and control platform</a:t>
            </a:r>
            <a:endParaRPr lang="zh-CN" altLang="en-US" sz="1600" b="1" dirty="0">
              <a:latin typeface="Times New Roman" panose="02020603050405020304" pitchFamily="18" charset="0"/>
              <a:cs typeface="Times New Roman" panose="02020603050405020304" pitchFamily="18" charset="0"/>
            </a:endParaRPr>
          </a:p>
        </p:txBody>
      </p:sp>
      <p:sp>
        <p:nvSpPr>
          <p:cNvPr id="30" name="矩形: 圆角 29">
            <a:extLst>
              <a:ext uri="{FF2B5EF4-FFF2-40B4-BE49-F238E27FC236}">
                <a16:creationId xmlns:a16="http://schemas.microsoft.com/office/drawing/2014/main" id="{445C1B41-759C-449C-94F8-1058663B1070}"/>
              </a:ext>
            </a:extLst>
          </p:cNvPr>
          <p:cNvSpPr/>
          <p:nvPr/>
        </p:nvSpPr>
        <p:spPr>
          <a:xfrm>
            <a:off x="5594615" y="5647625"/>
            <a:ext cx="1733152" cy="391612"/>
          </a:xfrm>
          <a:prstGeom prst="roundRect">
            <a:avLst>
              <a:gd name="adj" fmla="val 40973"/>
            </a:avLst>
          </a:prstGeom>
          <a:gradFill>
            <a:gsLst>
              <a:gs pos="0">
                <a:schemeClr val="bg1"/>
              </a:gs>
              <a:gs pos="71000">
                <a:schemeClr val="accent2">
                  <a:lumMod val="60000"/>
                  <a:lumOff val="40000"/>
                </a:schemeClr>
              </a:gs>
              <a:gs pos="98000">
                <a:schemeClr val="accent2">
                  <a:lumMod val="40000"/>
                  <a:lumOff val="60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1200" dirty="0">
                <a:solidFill>
                  <a:schemeClr val="tx1"/>
                </a:solidFill>
              </a:rPr>
              <a:t>System Stability</a:t>
            </a:r>
            <a:endParaRPr lang="zh-CN" altLang="en-US" sz="1200" dirty="0">
              <a:solidFill>
                <a:schemeClr val="tx1"/>
              </a:solidFill>
            </a:endParaRPr>
          </a:p>
        </p:txBody>
      </p:sp>
      <p:sp>
        <p:nvSpPr>
          <p:cNvPr id="31" name="矩形: 圆角 30">
            <a:extLst>
              <a:ext uri="{FF2B5EF4-FFF2-40B4-BE49-F238E27FC236}">
                <a16:creationId xmlns:a16="http://schemas.microsoft.com/office/drawing/2014/main" id="{29DB644B-66DE-4D01-AACA-5E7A56945CFC}"/>
              </a:ext>
            </a:extLst>
          </p:cNvPr>
          <p:cNvSpPr/>
          <p:nvPr/>
        </p:nvSpPr>
        <p:spPr>
          <a:xfrm>
            <a:off x="6571926" y="6212544"/>
            <a:ext cx="1911484" cy="432080"/>
          </a:xfrm>
          <a:prstGeom prst="roundRect">
            <a:avLst>
              <a:gd name="adj" fmla="val 40973"/>
            </a:avLst>
          </a:prstGeom>
          <a:gradFill>
            <a:gsLst>
              <a:gs pos="0">
                <a:schemeClr val="bg1"/>
              </a:gs>
              <a:gs pos="71000">
                <a:schemeClr val="accent2">
                  <a:lumMod val="60000"/>
                  <a:lumOff val="40000"/>
                </a:schemeClr>
              </a:gs>
              <a:gs pos="98000">
                <a:schemeClr val="accent2">
                  <a:lumMod val="40000"/>
                  <a:lumOff val="60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1200" dirty="0">
                <a:solidFill>
                  <a:schemeClr val="tx1"/>
                </a:solidFill>
              </a:rPr>
              <a:t>Temperature control</a:t>
            </a:r>
            <a:endParaRPr lang="zh-CN" altLang="en-US" sz="1200" dirty="0">
              <a:solidFill>
                <a:schemeClr val="tx1"/>
              </a:solidFill>
            </a:endParaRPr>
          </a:p>
        </p:txBody>
      </p:sp>
      <p:sp>
        <p:nvSpPr>
          <p:cNvPr id="32" name="矩形: 圆角 31">
            <a:extLst>
              <a:ext uri="{FF2B5EF4-FFF2-40B4-BE49-F238E27FC236}">
                <a16:creationId xmlns:a16="http://schemas.microsoft.com/office/drawing/2014/main" id="{4A9FE46A-B1E7-425A-87A3-8F3F7A39E2F0}"/>
              </a:ext>
            </a:extLst>
          </p:cNvPr>
          <p:cNvSpPr/>
          <p:nvPr/>
        </p:nvSpPr>
        <p:spPr>
          <a:xfrm>
            <a:off x="10073792" y="5666325"/>
            <a:ext cx="1365350" cy="374029"/>
          </a:xfrm>
          <a:prstGeom prst="roundRect">
            <a:avLst>
              <a:gd name="adj" fmla="val 40973"/>
            </a:avLst>
          </a:prstGeom>
          <a:gradFill>
            <a:gsLst>
              <a:gs pos="0">
                <a:schemeClr val="bg1"/>
              </a:gs>
              <a:gs pos="71000">
                <a:schemeClr val="accent2">
                  <a:lumMod val="60000"/>
                  <a:lumOff val="40000"/>
                </a:schemeClr>
              </a:gs>
              <a:gs pos="98000">
                <a:schemeClr val="accent2">
                  <a:lumMod val="40000"/>
                  <a:lumOff val="60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1200" dirty="0">
                <a:solidFill>
                  <a:schemeClr val="tx1"/>
                </a:solidFill>
              </a:rPr>
              <a:t>Anti-vibration</a:t>
            </a:r>
            <a:endParaRPr lang="zh-CN" altLang="en-US" sz="1200" dirty="0">
              <a:solidFill>
                <a:schemeClr val="tx1"/>
              </a:solidFill>
            </a:endParaRPr>
          </a:p>
        </p:txBody>
      </p:sp>
      <p:sp>
        <p:nvSpPr>
          <p:cNvPr id="33" name="矩形: 圆角 32">
            <a:extLst>
              <a:ext uri="{FF2B5EF4-FFF2-40B4-BE49-F238E27FC236}">
                <a16:creationId xmlns:a16="http://schemas.microsoft.com/office/drawing/2014/main" id="{AEE76050-DDE0-4464-A13A-AE89F182927D}"/>
              </a:ext>
            </a:extLst>
          </p:cNvPr>
          <p:cNvSpPr/>
          <p:nvPr/>
        </p:nvSpPr>
        <p:spPr>
          <a:xfrm>
            <a:off x="7992777" y="5653087"/>
            <a:ext cx="1343257" cy="391611"/>
          </a:xfrm>
          <a:prstGeom prst="roundRect">
            <a:avLst>
              <a:gd name="adj" fmla="val 40973"/>
            </a:avLst>
          </a:prstGeom>
          <a:gradFill>
            <a:gsLst>
              <a:gs pos="0">
                <a:schemeClr val="bg1"/>
              </a:gs>
              <a:gs pos="71000">
                <a:schemeClr val="accent2">
                  <a:lumMod val="60000"/>
                  <a:lumOff val="40000"/>
                </a:schemeClr>
              </a:gs>
              <a:gs pos="98000">
                <a:schemeClr val="accent2">
                  <a:lumMod val="40000"/>
                  <a:lumOff val="60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1200" dirty="0">
                <a:solidFill>
                  <a:schemeClr val="tx1"/>
                </a:solidFill>
              </a:rPr>
              <a:t>Damp proof</a:t>
            </a:r>
            <a:endParaRPr lang="zh-CN" altLang="en-US" sz="1200" dirty="0">
              <a:solidFill>
                <a:schemeClr val="tx1"/>
              </a:solidFill>
            </a:endParaRPr>
          </a:p>
        </p:txBody>
      </p:sp>
      <p:sp>
        <p:nvSpPr>
          <p:cNvPr id="35" name="矩形: 圆角 34">
            <a:extLst>
              <a:ext uri="{FF2B5EF4-FFF2-40B4-BE49-F238E27FC236}">
                <a16:creationId xmlns:a16="http://schemas.microsoft.com/office/drawing/2014/main" id="{D5AD73C4-CA32-4D40-8618-B68F9D9B5B8D}"/>
              </a:ext>
            </a:extLst>
          </p:cNvPr>
          <p:cNvSpPr/>
          <p:nvPr/>
        </p:nvSpPr>
        <p:spPr>
          <a:xfrm>
            <a:off x="8988504" y="6212544"/>
            <a:ext cx="1709218" cy="432080"/>
          </a:xfrm>
          <a:prstGeom prst="roundRect">
            <a:avLst>
              <a:gd name="adj" fmla="val 40973"/>
            </a:avLst>
          </a:prstGeom>
          <a:gradFill>
            <a:gsLst>
              <a:gs pos="0">
                <a:schemeClr val="bg1"/>
              </a:gs>
              <a:gs pos="71000">
                <a:schemeClr val="accent2">
                  <a:lumMod val="60000"/>
                  <a:lumOff val="40000"/>
                </a:schemeClr>
              </a:gs>
              <a:gs pos="98000">
                <a:schemeClr val="accent2">
                  <a:lumMod val="40000"/>
                  <a:lumOff val="60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1200" dirty="0">
                <a:solidFill>
                  <a:schemeClr val="tx1"/>
                </a:solidFill>
              </a:rPr>
              <a:t>Angle adjustment</a:t>
            </a:r>
            <a:endParaRPr lang="zh-CN" altLang="en-US" sz="1200" dirty="0">
              <a:solidFill>
                <a:schemeClr val="tx1"/>
              </a:solidFill>
            </a:endParaRPr>
          </a:p>
        </p:txBody>
      </p:sp>
      <p:pic>
        <p:nvPicPr>
          <p:cNvPr id="3" name="图片 2">
            <a:extLst>
              <a:ext uri="{FF2B5EF4-FFF2-40B4-BE49-F238E27FC236}">
                <a16:creationId xmlns:a16="http://schemas.microsoft.com/office/drawing/2014/main" id="{61430B3F-9271-41C3-A438-8C5A66AB063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9101" t="25572"/>
          <a:stretch/>
        </p:blipFill>
        <p:spPr>
          <a:xfrm>
            <a:off x="1192811" y="3923298"/>
            <a:ext cx="3182020" cy="2505286"/>
          </a:xfrm>
          <a:prstGeom prst="rect">
            <a:avLst/>
          </a:prstGeom>
        </p:spPr>
      </p:pic>
    </p:spTree>
    <p:extLst>
      <p:ext uri="{BB962C8B-B14F-4D97-AF65-F5344CB8AC3E}">
        <p14:creationId xmlns:p14="http://schemas.microsoft.com/office/powerpoint/2010/main" val="377950983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rgbClr val="FF0000"/>
          </a:solidFill>
          <a:prstDash val="dash"/>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Verdana"/>
        <a:ea typeface="微软雅黑"/>
        <a:cs typeface=""/>
      </a:majorFont>
      <a:minorFont>
        <a:latin typeface="Verdana"/>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经典宋体简"/>
        <a:ea typeface=""/>
        <a:cs typeface=""/>
        <a:font script="Jpan" typeface="游ゴシック Light"/>
        <a:font script="Hang" typeface="맑은 고딕"/>
        <a:font script="Hans" typeface="经典宋体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经典宋体简"/>
        <a:ea typeface=""/>
        <a:cs typeface=""/>
        <a:font script="Jpan" typeface="游ゴシック"/>
        <a:font script="Hang" typeface="맑은 고딕"/>
        <a:font script="Hans" typeface="经典宋体简"/>
        <a:font script="Hant" typeface="新細明體"/>
        <a:font script="Arab" typeface="DejaVu Sans"/>
        <a:font script="Hebr" typeface="DejaVu San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DejaVu San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经典宋体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ＭＳ Ｐゴシック"/>
        <a:font script="Hang" typeface="맑은 고딕"/>
        <a:font script="Hans" typeface="经典宋体简"/>
        <a:font script="Hant" typeface="新細明體"/>
        <a:font script="Arab" typeface="DejaVu Sans"/>
        <a:font script="Hebr" typeface="DejaVu San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DejaVu San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50957</TotalTime>
  <Words>2597</Words>
  <Application>Microsoft Office PowerPoint</Application>
  <PresentationFormat>宽屏</PresentationFormat>
  <Paragraphs>551</Paragraphs>
  <Slides>32</Slides>
  <Notes>32</Notes>
  <HiddenSlides>0</HiddenSlides>
  <MMClips>1</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32</vt:i4>
      </vt:variant>
    </vt:vector>
  </HeadingPairs>
  <TitlesOfParts>
    <vt:vector size="43" baseType="lpstr">
      <vt:lpstr>经典宋体简</vt:lpstr>
      <vt:lpstr>微软雅黑</vt:lpstr>
      <vt:lpstr>Arial</vt:lpstr>
      <vt:lpstr>Cambria Math</vt:lpstr>
      <vt:lpstr>Candara</vt:lpstr>
      <vt:lpstr>Tahoma</vt:lpstr>
      <vt:lpstr>Times New Roman</vt:lpstr>
      <vt:lpstr>Verdana</vt:lpstr>
      <vt:lpstr>Wingdings</vt:lpstr>
      <vt:lpstr>Office 主题​​</vt:lpstr>
      <vt:lpstr>1_Office 主题​​</vt:lpstr>
      <vt:lpstr>天然缪子成像技术在文物保护与矿藏勘探中的应用 Application of Muography in Conservation of Cultural Relics and Exploration of Mineral Deposits</vt:lpstr>
      <vt:lpstr>PowerPoint 演示文稿</vt:lpstr>
      <vt:lpstr>1.1 Research background</vt:lpstr>
      <vt:lpstr>1.2 Cosmic ray muon </vt:lpstr>
      <vt:lpstr>1.3 Principle of Muography</vt:lpstr>
      <vt:lpstr>1.4 Application of Muography</vt:lpstr>
      <vt:lpstr>1.4 Application of Muography</vt:lpstr>
      <vt:lpstr>PowerPoint 演示文稿</vt:lpstr>
      <vt:lpstr>2.1 CORMIS(Cosmic Ray Muon Imaging System)</vt:lpstr>
      <vt:lpstr>2.2 Plastic Scintillator Detector</vt:lpstr>
      <vt:lpstr>2.3 Forward and Inversion</vt:lpstr>
      <vt:lpstr>2.3 Forward and Inversion</vt:lpstr>
      <vt:lpstr>2.3 Forward and Inversion</vt:lpstr>
      <vt:lpstr>2.3 Inversion: common method</vt:lpstr>
      <vt:lpstr>2.3 Inversion: “seed” method</vt:lpstr>
      <vt:lpstr>PowerPoint 演示文稿</vt:lpstr>
      <vt:lpstr>3.1 Cultural relics protection-Xi’an defensive walls</vt:lpstr>
      <vt:lpstr>3.2 Rampart No.58</vt:lpstr>
      <vt:lpstr>3.3 Data analysis</vt:lpstr>
      <vt:lpstr>3.4 Imaging results</vt:lpstr>
      <vt:lpstr>PowerPoint 演示文稿</vt:lpstr>
      <vt:lpstr>4.1 Mineral Exploration-Zaozigou gold mine</vt:lpstr>
      <vt:lpstr>4.2 Zaozigou gold mine experiment</vt:lpstr>
      <vt:lpstr>4.2 Zaozigou gold mine experiment</vt:lpstr>
      <vt:lpstr>4.2 Zaozigou gold mine experiment</vt:lpstr>
      <vt:lpstr>4.3 Data analysis</vt:lpstr>
      <vt:lpstr>4.5 Inversion</vt:lpstr>
      <vt:lpstr>4.6 Imaging results</vt:lpstr>
      <vt:lpstr>PowerPoint 演示文稿</vt:lpstr>
      <vt:lpstr>5.1 Summary</vt:lpstr>
      <vt:lpstr>5.2 Prospect</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Dump区域辐射防护模拟</dc:title>
  <dc:creator>dychen</dc:creator>
  <cp:lastModifiedBy>kaiqiang yao</cp:lastModifiedBy>
  <cp:revision>1782</cp:revision>
  <dcterms:created xsi:type="dcterms:W3CDTF">2020-06-05T09:13:28Z</dcterms:created>
  <dcterms:modified xsi:type="dcterms:W3CDTF">2024-04-20T22:19:24Z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2052-2.3.1.3761</vt:lpwstr>
  </property>
</Properties>
</file>