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2">
  <p:sldMasterIdLst>
    <p:sldMasterId id="2147483648" r:id="rId1"/>
  </p:sldMasterIdLst>
  <p:notesMasterIdLst>
    <p:notesMasterId r:id="rId76"/>
  </p:notesMasterIdLst>
  <p:handoutMasterIdLst>
    <p:handoutMasterId r:id="rId77"/>
  </p:handoutMasterIdLst>
  <p:sldIdLst>
    <p:sldId id="942" r:id="rId2"/>
    <p:sldId id="869" r:id="rId3"/>
    <p:sldId id="879" r:id="rId4"/>
    <p:sldId id="916" r:id="rId5"/>
    <p:sldId id="920" r:id="rId6"/>
    <p:sldId id="946" r:id="rId7"/>
    <p:sldId id="872" r:id="rId8"/>
    <p:sldId id="873" r:id="rId9"/>
    <p:sldId id="874" r:id="rId10"/>
    <p:sldId id="875" r:id="rId11"/>
    <p:sldId id="876" r:id="rId12"/>
    <p:sldId id="877" r:id="rId13"/>
    <p:sldId id="878" r:id="rId14"/>
    <p:sldId id="871" r:id="rId15"/>
    <p:sldId id="787" r:id="rId16"/>
    <p:sldId id="928" r:id="rId17"/>
    <p:sldId id="786" r:id="rId18"/>
    <p:sldId id="915" r:id="rId19"/>
    <p:sldId id="778" r:id="rId20"/>
    <p:sldId id="779" r:id="rId21"/>
    <p:sldId id="781" r:id="rId22"/>
    <p:sldId id="782" r:id="rId23"/>
    <p:sldId id="860" r:id="rId24"/>
    <p:sldId id="945" r:id="rId25"/>
    <p:sldId id="798" r:id="rId26"/>
    <p:sldId id="800" r:id="rId27"/>
    <p:sldId id="944" r:id="rId28"/>
    <p:sldId id="862" r:id="rId29"/>
    <p:sldId id="947" r:id="rId30"/>
    <p:sldId id="806" r:id="rId31"/>
    <p:sldId id="932" r:id="rId32"/>
    <p:sldId id="933" r:id="rId33"/>
    <p:sldId id="895" r:id="rId34"/>
    <p:sldId id="936" r:id="rId35"/>
    <p:sldId id="939" r:id="rId36"/>
    <p:sldId id="927" r:id="rId37"/>
    <p:sldId id="894" r:id="rId38"/>
    <p:sldId id="817" r:id="rId39"/>
    <p:sldId id="807" r:id="rId40"/>
    <p:sldId id="934" r:id="rId41"/>
    <p:sldId id="808" r:id="rId42"/>
    <p:sldId id="921" r:id="rId43"/>
    <p:sldId id="940" r:id="rId44"/>
    <p:sldId id="898" r:id="rId45"/>
    <p:sldId id="816" r:id="rId46"/>
    <p:sldId id="892" r:id="rId47"/>
    <p:sldId id="923" r:id="rId48"/>
    <p:sldId id="804" r:id="rId49"/>
    <p:sldId id="890" r:id="rId50"/>
    <p:sldId id="809" r:id="rId51"/>
    <p:sldId id="813" r:id="rId52"/>
    <p:sldId id="912" r:id="rId53"/>
    <p:sldId id="814" r:id="rId54"/>
    <p:sldId id="815" r:id="rId55"/>
    <p:sldId id="850" r:id="rId56"/>
    <p:sldId id="948" r:id="rId57"/>
    <p:sldId id="901" r:id="rId58"/>
    <p:sldId id="929" r:id="rId59"/>
    <p:sldId id="903" r:id="rId60"/>
    <p:sldId id="838" r:id="rId61"/>
    <p:sldId id="922" r:id="rId62"/>
    <p:sldId id="841" r:id="rId63"/>
    <p:sldId id="839" r:id="rId64"/>
    <p:sldId id="902" r:id="rId65"/>
    <p:sldId id="904" r:id="rId66"/>
    <p:sldId id="905" r:id="rId67"/>
    <p:sldId id="906" r:id="rId68"/>
    <p:sldId id="962" r:id="rId69"/>
    <p:sldId id="950" r:id="rId70"/>
    <p:sldId id="845" r:id="rId71"/>
    <p:sldId id="907" r:id="rId72"/>
    <p:sldId id="908" r:id="rId73"/>
    <p:sldId id="949" r:id="rId74"/>
    <p:sldId id="964" r:id="rId75"/>
  </p:sldIdLst>
  <p:sldSz cx="9144000" cy="6858000" type="screen4x3"/>
  <p:notesSz cx="7102475" cy="10234613"/>
  <p:defaultTextStyle>
    <a:defPPr>
      <a:defRPr lang="en-US"/>
    </a:defPPr>
    <a:lvl1pPr algn="l" rtl="0" fontAlgn="base">
      <a:spcBef>
        <a:spcPct val="0"/>
      </a:spcBef>
      <a:spcAft>
        <a:spcPct val="0"/>
      </a:spcAft>
      <a:defRPr sz="2400" b="1" i="1" kern="1200">
        <a:solidFill>
          <a:schemeClr val="tx1"/>
        </a:solidFill>
        <a:latin typeface="Times New Roman" pitchFamily="18"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CCFF99"/>
    <a:srgbClr val="969696"/>
    <a:srgbClr val="FFFFFF"/>
    <a:srgbClr val="0000FF"/>
    <a:srgbClr val="777777"/>
    <a:srgbClr val="F6860A"/>
    <a:srgbClr val="FF9933"/>
    <a:srgbClr val="B2B2B2"/>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04" autoAdjust="0"/>
    <p:restoredTop sz="85417" autoAdjust="0"/>
  </p:normalViewPr>
  <p:slideViewPr>
    <p:cSldViewPr>
      <p:cViewPr varScale="1">
        <p:scale>
          <a:sx n="85" d="100"/>
          <a:sy n="85" d="100"/>
        </p:scale>
        <p:origin x="3732" y="40"/>
      </p:cViewPr>
      <p:guideLst>
        <p:guide orient="horz" pos="2160"/>
        <p:guide pos="2880"/>
      </p:guideLst>
    </p:cSldViewPr>
  </p:slideViewPr>
  <p:outlineViewPr>
    <p:cViewPr>
      <p:scale>
        <a:sx n="33" d="100"/>
        <a:sy n="33" d="100"/>
      </p:scale>
      <p:origin x="0" y="-12307"/>
    </p:cViewPr>
  </p:outlineViewPr>
  <p:notesTextViewPr>
    <p:cViewPr>
      <p:scale>
        <a:sx n="75" d="100"/>
        <a:sy n="75" d="100"/>
      </p:scale>
      <p:origin x="0" y="0"/>
    </p:cViewPr>
  </p:notesTextViewPr>
  <p:sorterViewPr>
    <p:cViewPr varScale="1">
      <p:scale>
        <a:sx n="1" d="1"/>
        <a:sy n="1" d="1"/>
      </p:scale>
      <p:origin x="0" y="0"/>
    </p:cViewPr>
  </p:sorterViewPr>
  <p:notesViewPr>
    <p:cSldViewPr>
      <p:cViewPr>
        <p:scale>
          <a:sx n="75" d="100"/>
          <a:sy n="75" d="100"/>
        </p:scale>
        <p:origin x="5252" y="-18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1"/>
            <a:ext cx="3077181" cy="510989"/>
          </a:xfrm>
          <a:prstGeom prst="rect">
            <a:avLst/>
          </a:prstGeom>
          <a:noFill/>
          <a:ln w="9525">
            <a:noFill/>
            <a:miter lim="800000"/>
            <a:headEnd/>
            <a:tailEnd/>
          </a:ln>
          <a:effectLst/>
        </p:spPr>
        <p:txBody>
          <a:bodyPr vert="horz" wrap="square" lIns="95328" tIns="47664" rIns="95328" bIns="47664" numCol="1" anchor="t" anchorCtr="0" compatLnSpc="1">
            <a:prstTxWarp prst="textNoShape">
              <a:avLst/>
            </a:prstTxWarp>
          </a:bodyPr>
          <a:lstStyle>
            <a:lvl1pPr algn="l" defTabSz="952279" eaLnBrk="0" hangingPunct="0">
              <a:defRPr sz="1300" b="0"/>
            </a:lvl1pPr>
          </a:lstStyle>
          <a:p>
            <a:pPr>
              <a:defRPr/>
            </a:pPr>
            <a:endParaRPr lang="en-US"/>
          </a:p>
        </p:txBody>
      </p:sp>
      <p:sp>
        <p:nvSpPr>
          <p:cNvPr id="5123" name="Rectangle 3"/>
          <p:cNvSpPr>
            <a:spLocks noGrp="1" noChangeArrowheads="1"/>
          </p:cNvSpPr>
          <p:nvPr>
            <p:ph type="dt" sz="quarter" idx="1"/>
          </p:nvPr>
        </p:nvSpPr>
        <p:spPr bwMode="auto">
          <a:xfrm>
            <a:off x="4025296" y="1"/>
            <a:ext cx="3077180" cy="510989"/>
          </a:xfrm>
          <a:prstGeom prst="rect">
            <a:avLst/>
          </a:prstGeom>
          <a:noFill/>
          <a:ln w="9525">
            <a:noFill/>
            <a:miter lim="800000"/>
            <a:headEnd/>
            <a:tailEnd/>
          </a:ln>
          <a:effectLst/>
        </p:spPr>
        <p:txBody>
          <a:bodyPr vert="horz" wrap="square" lIns="95328" tIns="47664" rIns="95328" bIns="47664" numCol="1" anchor="t" anchorCtr="0" compatLnSpc="1">
            <a:prstTxWarp prst="textNoShape">
              <a:avLst/>
            </a:prstTxWarp>
          </a:bodyPr>
          <a:lstStyle>
            <a:lvl1pPr algn="r" defTabSz="952279" eaLnBrk="0" hangingPunct="0">
              <a:defRPr sz="1300" b="0"/>
            </a:lvl1pPr>
          </a:lstStyle>
          <a:p>
            <a:pPr>
              <a:defRPr/>
            </a:pPr>
            <a:r>
              <a:rPr lang="en-US"/>
              <a:t>20/03/2000</a:t>
            </a:r>
          </a:p>
        </p:txBody>
      </p:sp>
      <p:sp>
        <p:nvSpPr>
          <p:cNvPr id="5124" name="Rectangle 4"/>
          <p:cNvSpPr>
            <a:spLocks noGrp="1" noChangeArrowheads="1"/>
          </p:cNvSpPr>
          <p:nvPr>
            <p:ph type="ftr" sz="quarter" idx="2"/>
          </p:nvPr>
        </p:nvSpPr>
        <p:spPr bwMode="auto">
          <a:xfrm>
            <a:off x="1" y="9723625"/>
            <a:ext cx="3077181" cy="510989"/>
          </a:xfrm>
          <a:prstGeom prst="rect">
            <a:avLst/>
          </a:prstGeom>
          <a:noFill/>
          <a:ln w="9525">
            <a:noFill/>
            <a:miter lim="800000"/>
            <a:headEnd/>
            <a:tailEnd/>
          </a:ln>
          <a:effectLst/>
        </p:spPr>
        <p:txBody>
          <a:bodyPr vert="horz" wrap="square" lIns="95328" tIns="47664" rIns="95328" bIns="47664" numCol="1" anchor="b" anchorCtr="0" compatLnSpc="1">
            <a:prstTxWarp prst="textNoShape">
              <a:avLst/>
            </a:prstTxWarp>
          </a:bodyPr>
          <a:lstStyle>
            <a:lvl1pPr algn="l" defTabSz="952279" eaLnBrk="0" hangingPunct="0">
              <a:defRPr sz="1300" b="0"/>
            </a:lvl1pPr>
          </a:lstStyle>
          <a:p>
            <a:pPr>
              <a:defRPr/>
            </a:pPr>
            <a:endParaRPr lang="en-US"/>
          </a:p>
        </p:txBody>
      </p:sp>
      <p:sp>
        <p:nvSpPr>
          <p:cNvPr id="5125" name="Rectangle 5"/>
          <p:cNvSpPr>
            <a:spLocks noGrp="1" noChangeArrowheads="1"/>
          </p:cNvSpPr>
          <p:nvPr>
            <p:ph type="sldNum" sz="quarter" idx="3"/>
          </p:nvPr>
        </p:nvSpPr>
        <p:spPr bwMode="auto">
          <a:xfrm>
            <a:off x="4025296" y="9723625"/>
            <a:ext cx="3077180" cy="510989"/>
          </a:xfrm>
          <a:prstGeom prst="rect">
            <a:avLst/>
          </a:prstGeom>
          <a:noFill/>
          <a:ln w="9525">
            <a:noFill/>
            <a:miter lim="800000"/>
            <a:headEnd/>
            <a:tailEnd/>
          </a:ln>
          <a:effectLst/>
        </p:spPr>
        <p:txBody>
          <a:bodyPr vert="horz" wrap="square" lIns="95328" tIns="47664" rIns="95328" bIns="47664" numCol="1" anchor="b" anchorCtr="0" compatLnSpc="1">
            <a:prstTxWarp prst="textNoShape">
              <a:avLst/>
            </a:prstTxWarp>
          </a:bodyPr>
          <a:lstStyle>
            <a:lvl1pPr algn="r" defTabSz="952279" eaLnBrk="0" hangingPunct="0">
              <a:defRPr sz="1300" b="0"/>
            </a:lvl1pPr>
          </a:lstStyle>
          <a:p>
            <a:pPr>
              <a:defRPr/>
            </a:pPr>
            <a:fld id="{91D64948-BF6C-4D11-9648-969BBB70F894}" type="slidenum">
              <a:rPr lang="en-US"/>
              <a:pPr>
                <a:defRPr/>
              </a:pPr>
              <a:t>‹#›</a:t>
            </a:fld>
            <a:endParaRPr lang="en-US"/>
          </a:p>
        </p:txBody>
      </p:sp>
    </p:spTree>
    <p:extLst>
      <p:ext uri="{BB962C8B-B14F-4D97-AF65-F5344CB8AC3E}">
        <p14:creationId xmlns:p14="http://schemas.microsoft.com/office/powerpoint/2010/main" val="8162028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1"/>
            <a:ext cx="3077181" cy="510989"/>
          </a:xfrm>
          <a:prstGeom prst="rect">
            <a:avLst/>
          </a:prstGeom>
          <a:noFill/>
          <a:ln w="9525">
            <a:noFill/>
            <a:miter lim="800000"/>
            <a:headEnd/>
            <a:tailEnd/>
          </a:ln>
          <a:effectLst/>
        </p:spPr>
        <p:txBody>
          <a:bodyPr vert="horz" wrap="square" lIns="95328" tIns="47664" rIns="95328" bIns="47664" numCol="1" anchor="t" anchorCtr="0" compatLnSpc="1">
            <a:prstTxWarp prst="textNoShape">
              <a:avLst/>
            </a:prstTxWarp>
          </a:bodyPr>
          <a:lstStyle>
            <a:lvl1pPr algn="l" defTabSz="952279" eaLnBrk="0" hangingPunct="0">
              <a:defRPr sz="1300" b="0"/>
            </a:lvl1pPr>
          </a:lstStyle>
          <a:p>
            <a:pPr>
              <a:defRPr/>
            </a:pPr>
            <a:endParaRPr lang="en-US"/>
          </a:p>
        </p:txBody>
      </p:sp>
      <p:sp>
        <p:nvSpPr>
          <p:cNvPr id="3075" name="Rectangle 3"/>
          <p:cNvSpPr>
            <a:spLocks noGrp="1" noChangeArrowheads="1"/>
          </p:cNvSpPr>
          <p:nvPr>
            <p:ph type="dt" idx="1"/>
          </p:nvPr>
        </p:nvSpPr>
        <p:spPr bwMode="auto">
          <a:xfrm>
            <a:off x="4025296" y="1"/>
            <a:ext cx="3077180" cy="510989"/>
          </a:xfrm>
          <a:prstGeom prst="rect">
            <a:avLst/>
          </a:prstGeom>
          <a:noFill/>
          <a:ln w="9525">
            <a:noFill/>
            <a:miter lim="800000"/>
            <a:headEnd/>
            <a:tailEnd/>
          </a:ln>
          <a:effectLst/>
        </p:spPr>
        <p:txBody>
          <a:bodyPr vert="horz" wrap="square" lIns="95328" tIns="47664" rIns="95328" bIns="47664" numCol="1" anchor="t" anchorCtr="0" compatLnSpc="1">
            <a:prstTxWarp prst="textNoShape">
              <a:avLst/>
            </a:prstTxWarp>
          </a:bodyPr>
          <a:lstStyle>
            <a:lvl1pPr algn="r" defTabSz="952279" eaLnBrk="0" hangingPunct="0">
              <a:defRPr sz="1300" b="0"/>
            </a:lvl1pPr>
          </a:lstStyle>
          <a:p>
            <a:pPr>
              <a:defRPr/>
            </a:pPr>
            <a:r>
              <a:rPr lang="en-US"/>
              <a:t>20/03/2000</a:t>
            </a:r>
          </a:p>
        </p:txBody>
      </p:sp>
      <p:sp>
        <p:nvSpPr>
          <p:cNvPr id="16388" name="Rectangle 4"/>
          <p:cNvSpPr>
            <a:spLocks noGrp="1" noRot="1" noChangeAspect="1" noChangeArrowheads="1" noTextEdit="1"/>
          </p:cNvSpPr>
          <p:nvPr>
            <p:ph type="sldImg" idx="2"/>
          </p:nvPr>
        </p:nvSpPr>
        <p:spPr bwMode="auto">
          <a:xfrm>
            <a:off x="993775" y="766763"/>
            <a:ext cx="5114925" cy="38369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46441" y="4860987"/>
            <a:ext cx="5209598" cy="4607142"/>
          </a:xfrm>
          <a:prstGeom prst="rect">
            <a:avLst/>
          </a:prstGeom>
          <a:noFill/>
          <a:ln w="9525">
            <a:noFill/>
            <a:miter lim="800000"/>
            <a:headEnd/>
            <a:tailEnd/>
          </a:ln>
          <a:effectLst/>
        </p:spPr>
        <p:txBody>
          <a:bodyPr vert="horz" wrap="square" lIns="95328" tIns="47664" rIns="95328" bIns="4766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1" y="9723625"/>
            <a:ext cx="3077181" cy="510989"/>
          </a:xfrm>
          <a:prstGeom prst="rect">
            <a:avLst/>
          </a:prstGeom>
          <a:noFill/>
          <a:ln w="9525">
            <a:noFill/>
            <a:miter lim="800000"/>
            <a:headEnd/>
            <a:tailEnd/>
          </a:ln>
          <a:effectLst/>
        </p:spPr>
        <p:txBody>
          <a:bodyPr vert="horz" wrap="square" lIns="95328" tIns="47664" rIns="95328" bIns="47664" numCol="1" anchor="b" anchorCtr="0" compatLnSpc="1">
            <a:prstTxWarp prst="textNoShape">
              <a:avLst/>
            </a:prstTxWarp>
          </a:bodyPr>
          <a:lstStyle>
            <a:lvl1pPr algn="l" defTabSz="952279" eaLnBrk="0" hangingPunct="0">
              <a:defRPr sz="1300" b="0"/>
            </a:lvl1pPr>
          </a:lstStyle>
          <a:p>
            <a:pPr>
              <a:defRPr/>
            </a:pPr>
            <a:endParaRPr lang="en-US"/>
          </a:p>
        </p:txBody>
      </p:sp>
      <p:sp>
        <p:nvSpPr>
          <p:cNvPr id="3079" name="Rectangle 7"/>
          <p:cNvSpPr>
            <a:spLocks noGrp="1" noChangeArrowheads="1"/>
          </p:cNvSpPr>
          <p:nvPr>
            <p:ph type="sldNum" sz="quarter" idx="5"/>
          </p:nvPr>
        </p:nvSpPr>
        <p:spPr bwMode="auto">
          <a:xfrm>
            <a:off x="4025296" y="9723625"/>
            <a:ext cx="3077180" cy="510989"/>
          </a:xfrm>
          <a:prstGeom prst="rect">
            <a:avLst/>
          </a:prstGeom>
          <a:noFill/>
          <a:ln w="9525">
            <a:noFill/>
            <a:miter lim="800000"/>
            <a:headEnd/>
            <a:tailEnd/>
          </a:ln>
          <a:effectLst/>
        </p:spPr>
        <p:txBody>
          <a:bodyPr vert="horz" wrap="square" lIns="95328" tIns="47664" rIns="95328" bIns="47664" numCol="1" anchor="b" anchorCtr="0" compatLnSpc="1">
            <a:prstTxWarp prst="textNoShape">
              <a:avLst/>
            </a:prstTxWarp>
          </a:bodyPr>
          <a:lstStyle>
            <a:lvl1pPr algn="r" defTabSz="952279" eaLnBrk="0" hangingPunct="0">
              <a:defRPr sz="1300" b="0"/>
            </a:lvl1pPr>
          </a:lstStyle>
          <a:p>
            <a:pPr>
              <a:defRPr/>
            </a:pPr>
            <a:fld id="{19BBAFCB-47AB-4F17-A8D2-1254CDE7C08F}" type="slidenum">
              <a:rPr lang="en-US"/>
              <a:pPr>
                <a:defRPr/>
              </a:pPr>
              <a:t>‹#›</a:t>
            </a:fld>
            <a:endParaRPr lang="en-US"/>
          </a:p>
        </p:txBody>
      </p:sp>
    </p:spTree>
    <p:extLst>
      <p:ext uri="{BB962C8B-B14F-4D97-AF65-F5344CB8AC3E}">
        <p14:creationId xmlns:p14="http://schemas.microsoft.com/office/powerpoint/2010/main" val="80787258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1625581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LHC main quadrupoles (MQ) </a:t>
            </a:r>
            <a:r>
              <a:rPr lang="en-US" baseline="0" dirty="0">
                <a:latin typeface="Calibri Light" panose="020F0302020204030204" pitchFamily="34" charset="0"/>
              </a:rPr>
              <a:t>are superconducting magnets.</a:t>
            </a:r>
          </a:p>
          <a:p>
            <a:endParaRPr lang="en-US" sz="1000" dirty="0">
              <a:latin typeface="Calibri Light" panose="020F0302020204030204" pitchFamily="34" charset="0"/>
            </a:endParaRPr>
          </a:p>
          <a:p>
            <a:r>
              <a:rPr lang="en-US" baseline="0" dirty="0">
                <a:latin typeface="Calibri Light" panose="020F0302020204030204" pitchFamily="34" charset="0"/>
              </a:rPr>
              <a:t>The coils are wound with Nb-Ti cable and they are cooled by superfluid helium at 1.9 K, like the</a:t>
            </a:r>
            <a:r>
              <a:rPr lang="en-US" dirty="0">
                <a:latin typeface="Calibri Light" panose="020F0302020204030204" pitchFamily="34" charset="0"/>
              </a:rPr>
              <a:t> LHC dipoles</a:t>
            </a:r>
            <a:r>
              <a:rPr lang="en-US" baseline="0" dirty="0">
                <a:latin typeface="Calibri Light" panose="020F0302020204030204" pitchFamily="34" charset="0"/>
              </a:rPr>
              <a:t>.</a:t>
            </a:r>
          </a:p>
          <a:p>
            <a:endParaRPr lang="en-US" sz="1000" dirty="0">
              <a:latin typeface="Calibri Light" panose="020F0302020204030204" pitchFamily="34" charset="0"/>
            </a:endParaRPr>
          </a:p>
          <a:p>
            <a:r>
              <a:rPr lang="en-US" baseline="0" dirty="0">
                <a:latin typeface="Calibri Light" panose="020F0302020204030204" pitchFamily="34" charset="0"/>
              </a:rPr>
              <a:t>At the nominal current of 11.8 kA, they provide a gradient of 223 T/m. Considering their aperture of 56 mm diameter,</a:t>
            </a:r>
            <a:r>
              <a:rPr lang="en-US" dirty="0">
                <a:latin typeface="Calibri Light" panose="020F0302020204030204" pitchFamily="34" charset="0"/>
              </a:rPr>
              <a:t> this corresponds to a pole tip field of 6.2 T ( = 223 × 0.028)</a:t>
            </a:r>
            <a:r>
              <a:rPr lang="en-US" baseline="0" dirty="0">
                <a:latin typeface="Calibri Light" panose="020F0302020204030204" pitchFamily="34" charset="0"/>
              </a:rPr>
              <a:t>. The peak field in the conductor is about 10% higher, at 6.8 T.</a:t>
            </a:r>
          </a:p>
        </p:txBody>
      </p:sp>
    </p:spTree>
    <p:extLst>
      <p:ext uri="{BB962C8B-B14F-4D97-AF65-F5344CB8AC3E}">
        <p14:creationId xmlns:p14="http://schemas.microsoft.com/office/powerpoint/2010/main" val="1651233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SPS main quadrupoles</a:t>
            </a:r>
            <a:r>
              <a:rPr lang="en-US" baseline="0" dirty="0">
                <a:latin typeface="Calibri Light" panose="020F0302020204030204" pitchFamily="34" charset="0"/>
              </a:rPr>
              <a:t> are resistive magnets, with coils in </a:t>
            </a:r>
            <a:r>
              <a:rPr lang="en-US" dirty="0">
                <a:latin typeface="Calibri Light" panose="020F0302020204030204" pitchFamily="34" charset="0"/>
              </a:rPr>
              <a:t>copper</a:t>
            </a:r>
            <a:r>
              <a:rPr lang="en-US" baseline="0" dirty="0">
                <a:latin typeface="Calibri Light" panose="020F0302020204030204" pitchFamily="34" charset="0"/>
              </a:rPr>
              <a:t>. </a:t>
            </a:r>
          </a:p>
          <a:p>
            <a:endParaRPr lang="en-US" sz="1000" dirty="0">
              <a:latin typeface="Calibri Light" panose="020F0302020204030204" pitchFamily="34" charset="0"/>
            </a:endParaRPr>
          </a:p>
          <a:p>
            <a:r>
              <a:rPr lang="en-US" baseline="0" dirty="0">
                <a:latin typeface="Calibri Light" panose="020F0302020204030204" pitchFamily="34" charset="0"/>
              </a:rPr>
              <a:t>Demineralized water flows in the conductor to remove the Joule heating, as for the SPS dipoles.</a:t>
            </a:r>
          </a:p>
          <a:p>
            <a:endParaRPr lang="en-US" sz="1000" dirty="0">
              <a:latin typeface="Calibri Light" panose="020F0302020204030204" pitchFamily="34" charset="0"/>
            </a:endParaRPr>
          </a:p>
          <a:p>
            <a:r>
              <a:rPr lang="en-US" baseline="0" dirty="0">
                <a:latin typeface="Calibri Light" panose="020F0302020204030204" pitchFamily="34" charset="0"/>
              </a:rPr>
              <a:t>At the peak current of </a:t>
            </a:r>
            <a:r>
              <a:rPr lang="en-US" dirty="0">
                <a:latin typeface="Calibri Light" panose="020F0302020204030204" pitchFamily="34" charset="0"/>
              </a:rPr>
              <a:t>2.</a:t>
            </a:r>
            <a:r>
              <a:rPr lang="en-US" baseline="0" dirty="0">
                <a:latin typeface="Calibri Light" panose="020F0302020204030204" pitchFamily="34" charset="0"/>
              </a:rPr>
              <a:t>1 kA, the gradient is 22 T/m in an 88 mm diameter circular aperture. The pole tip field is then 1.0 T (</a:t>
            </a:r>
            <a:r>
              <a:rPr lang="en-US" dirty="0">
                <a:latin typeface="Calibri Light" panose="020F0302020204030204" pitchFamily="34" charset="0"/>
              </a:rPr>
              <a:t> = 22 × 0.044)</a:t>
            </a:r>
            <a:r>
              <a:rPr lang="en-US" baseline="0" dirty="0">
                <a:latin typeface="Calibri Light" panose="020F0302020204030204" pitchFamily="34" charset="0"/>
              </a:rPr>
              <a:t>.</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546928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This is an example of a combined function (dipole + quadrupole) bending magnet, found for example in third generation synchrotron light sources. The technology is the same as that for the SPS dipoles shown</a:t>
            </a:r>
            <a:r>
              <a:rPr lang="en-US" dirty="0">
                <a:latin typeface="Calibri Light" panose="020F0302020204030204" pitchFamily="34" charset="0"/>
              </a:rPr>
              <a:t> before</a:t>
            </a:r>
            <a:r>
              <a:rPr lang="en-US" baseline="0" dirty="0">
                <a:latin typeface="Calibri Light" panose="020F0302020204030204" pitchFamily="34" charset="0"/>
              </a:rPr>
              <a:t>, just with a different design of the ferromagnetic yoke.</a:t>
            </a:r>
          </a:p>
          <a:p>
            <a:endParaRPr lang="en-US" sz="1000" dirty="0">
              <a:latin typeface="Calibri Light" panose="020F0302020204030204" pitchFamily="34" charset="0"/>
            </a:endParaRPr>
          </a:p>
          <a:p>
            <a:r>
              <a:rPr lang="en-US" baseline="0" dirty="0">
                <a:latin typeface="Calibri Light" panose="020F0302020204030204" pitchFamily="34" charset="0"/>
              </a:rPr>
              <a:t>In ELETTRA, there are 24 such magnets. At the nominal current of 1420 A, the dipole field is 1.2 T, together with a quadrupole gradient of 2.9 T/m. The vertical central gap is 70 mm; the bending radius of the machine is</a:t>
            </a:r>
            <a:r>
              <a:rPr lang="en-US" dirty="0">
                <a:latin typeface="Calibri Light" panose="020F0302020204030204" pitchFamily="34" charset="0"/>
              </a:rPr>
              <a:t> </a:t>
            </a:r>
            <a:r>
              <a:rPr lang="en-US" baseline="0" dirty="0">
                <a:latin typeface="Calibri Light" panose="020F0302020204030204" pitchFamily="34" charset="0"/>
              </a:rPr>
              <a:t>5.5 m.</a:t>
            </a:r>
          </a:p>
          <a:p>
            <a:endParaRPr lang="en-US" sz="1000" dirty="0">
              <a:latin typeface="Calibri Light" panose="020F0302020204030204" pitchFamily="34" charset="0"/>
            </a:endParaRPr>
          </a:p>
          <a:p>
            <a:r>
              <a:rPr lang="en-US" baseline="0" dirty="0">
                <a:latin typeface="Calibri Light" panose="020F0302020204030204" pitchFamily="34" charset="0"/>
              </a:rPr>
              <a:t>These magnets were built in the 1990s.</a:t>
            </a: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20510483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This is an example of a common design found in synchrotron light sources, where the (short) sextupoles have additional windings so that they can be used also as corrector magnets.</a:t>
            </a:r>
            <a:endParaRPr lang="en-US" dirty="0">
              <a:latin typeface="Calibri Light" panose="020F0302020204030204" pitchFamily="34" charset="0"/>
            </a:endParaRPr>
          </a:p>
          <a:p>
            <a:endParaRPr lang="en-US" baseline="0" dirty="0">
              <a:latin typeface="Calibri Light" panose="020F0302020204030204" pitchFamily="34" charset="0"/>
            </a:endParaRPr>
          </a:p>
          <a:p>
            <a:r>
              <a:rPr lang="en-US" baseline="0" dirty="0">
                <a:latin typeface="Calibri Light" panose="020F0302020204030204" pitchFamily="34" charset="0"/>
              </a:rPr>
              <a:t>In this case, the correctors are a horizontal / vertical dipole – providing up to 0.5 mrad kick at 2.5 GeV – and a skew quadrupole.</a:t>
            </a:r>
          </a:p>
        </p:txBody>
      </p:sp>
    </p:spTree>
    <p:extLst>
      <p:ext uri="{BB962C8B-B14F-4D97-AF65-F5344CB8AC3E}">
        <p14:creationId xmlns:p14="http://schemas.microsoft.com/office/powerpoint/2010/main" val="2956358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In </a:t>
            </a:r>
            <a:r>
              <a:rPr lang="en-US" u="sng" dirty="0">
                <a:latin typeface="Calibri Light" panose="020F0302020204030204" pitchFamily="34" charset="0"/>
              </a:rPr>
              <a:t>electromagnets</a:t>
            </a:r>
            <a:r>
              <a:rPr lang="en-US" baseline="0" dirty="0">
                <a:latin typeface="Calibri Light" panose="020F0302020204030204" pitchFamily="34" charset="0"/>
              </a:rPr>
              <a:t> the field is</a:t>
            </a:r>
            <a:r>
              <a:rPr lang="en-US" dirty="0">
                <a:latin typeface="Calibri Light" panose="020F0302020204030204" pitchFamily="34" charset="0"/>
              </a:rPr>
              <a:t> produced by </a:t>
            </a:r>
            <a:r>
              <a:rPr lang="en-US" baseline="0" dirty="0">
                <a:latin typeface="Calibri Light" panose="020F0302020204030204" pitchFamily="34" charset="0"/>
              </a:rPr>
              <a:t>electrical currents going through the windings. In </a:t>
            </a:r>
            <a:r>
              <a:rPr lang="en-US" u="sng" baseline="0" dirty="0">
                <a:latin typeface="Calibri Light" panose="020F0302020204030204" pitchFamily="34" charset="0"/>
              </a:rPr>
              <a:t>permanent magnets</a:t>
            </a:r>
            <a:r>
              <a:rPr lang="en-US" baseline="0" dirty="0">
                <a:latin typeface="Calibri Light" panose="020F0302020204030204" pitchFamily="34" charset="0"/>
              </a:rPr>
              <a:t>, on the other hand, the field</a:t>
            </a:r>
            <a:r>
              <a:rPr lang="en-US" dirty="0">
                <a:latin typeface="Calibri Light" panose="020F0302020204030204" pitchFamily="34" charset="0"/>
              </a:rPr>
              <a:t> </a:t>
            </a:r>
            <a:r>
              <a:rPr lang="en-US" baseline="0" dirty="0">
                <a:latin typeface="Calibri Light" panose="020F0302020204030204" pitchFamily="34" charset="0"/>
              </a:rPr>
              <a:t>is produced by hard magnetic material, such as NdFeB or SmCo</a:t>
            </a:r>
            <a:r>
              <a:rPr lang="en-US" dirty="0">
                <a:latin typeface="Calibri Light" panose="020F0302020204030204" pitchFamily="34" charset="0"/>
              </a:rPr>
              <a:t>.</a:t>
            </a:r>
            <a:endParaRPr lang="en-US" baseline="0" dirty="0">
              <a:latin typeface="Calibri Light" panose="020F0302020204030204" pitchFamily="34" charset="0"/>
            </a:endParaRPr>
          </a:p>
          <a:p>
            <a:r>
              <a:rPr lang="en-US" u="sng" dirty="0">
                <a:latin typeface="Calibri Light" panose="020F0302020204030204" pitchFamily="34" charset="0"/>
              </a:rPr>
              <a:t>Iron dominated</a:t>
            </a:r>
            <a:r>
              <a:rPr lang="en-US" dirty="0">
                <a:latin typeface="Calibri Light" panose="020F0302020204030204" pitchFamily="34" charset="0"/>
              </a:rPr>
              <a:t> magnets use a yoke (usually</a:t>
            </a:r>
            <a:r>
              <a:rPr lang="en-US" baseline="0" dirty="0">
                <a:latin typeface="Calibri Light" panose="020F0302020204030204" pitchFamily="34" charset="0"/>
              </a:rPr>
              <a:t> in electrical steel or iron) to guide,</a:t>
            </a:r>
            <a:r>
              <a:rPr lang="en-US" dirty="0">
                <a:latin typeface="Calibri Light" panose="020F0302020204030204" pitchFamily="34" charset="0"/>
              </a:rPr>
              <a:t> </a:t>
            </a:r>
            <a:r>
              <a:rPr lang="en-US" baseline="0" dirty="0">
                <a:latin typeface="Calibri Light" panose="020F0302020204030204" pitchFamily="34" charset="0"/>
              </a:rPr>
              <a:t>shape and reinforce the field; the position of the coil (or permanent magnet) is of minor importance for the strength and homogeneity of the field. </a:t>
            </a:r>
            <a:r>
              <a:rPr lang="en-US" u="sng" baseline="0" dirty="0">
                <a:latin typeface="Calibri Light" panose="020F0302020204030204" pitchFamily="34" charset="0"/>
              </a:rPr>
              <a:t>Coil dominated</a:t>
            </a:r>
            <a:r>
              <a:rPr lang="en-US" baseline="0" dirty="0">
                <a:latin typeface="Calibri Light" panose="020F0302020204030204" pitchFamily="34" charset="0"/>
              </a:rPr>
              <a:t> magnets use the flux directly generated by the electric current flowing in the windings to shape the field; the position of the iron yoke (if any) is of minor importance for the strength and homogeneity of the field.</a:t>
            </a:r>
          </a:p>
          <a:p>
            <a:r>
              <a:rPr lang="en-US" u="sng" dirty="0">
                <a:latin typeface="Calibri Light" panose="020F0302020204030204" pitchFamily="34" charset="0"/>
              </a:rPr>
              <a:t>Normal conducting</a:t>
            </a:r>
            <a:r>
              <a:rPr lang="en-US" baseline="0" dirty="0">
                <a:latin typeface="Calibri Light" panose="020F0302020204030204" pitchFamily="34" charset="0"/>
              </a:rPr>
              <a:t> (or </a:t>
            </a:r>
            <a:r>
              <a:rPr lang="en-US" u="sng" baseline="0" dirty="0">
                <a:latin typeface="Calibri Light" panose="020F0302020204030204" pitchFamily="34" charset="0"/>
              </a:rPr>
              <a:t>resistive</a:t>
            </a:r>
            <a:r>
              <a:rPr lang="en-US" baseline="0" dirty="0">
                <a:latin typeface="Calibri Light" panose="020F0302020204030204" pitchFamily="34" charset="0"/>
              </a:rPr>
              <a:t>) magnets have resistive coils, in copper or aluminum, and they are operated around </a:t>
            </a:r>
            <a:r>
              <a:rPr lang="en-US" dirty="0">
                <a:latin typeface="Calibri Light" panose="020F0302020204030204" pitchFamily="34" charset="0"/>
              </a:rPr>
              <a:t>room temperature</a:t>
            </a:r>
            <a:r>
              <a:rPr lang="en-US" baseline="0" dirty="0">
                <a:latin typeface="Calibri Light" panose="020F0302020204030204" pitchFamily="34" charset="0"/>
              </a:rPr>
              <a:t>. Joule heating has to be taken into consideration. </a:t>
            </a:r>
            <a:r>
              <a:rPr lang="en-US" u="sng" baseline="0" dirty="0">
                <a:latin typeface="Calibri Light" panose="020F0302020204030204" pitchFamily="34" charset="0"/>
              </a:rPr>
              <a:t>Superconducting magnets</a:t>
            </a:r>
            <a:r>
              <a:rPr lang="en-US" baseline="0" dirty="0">
                <a:latin typeface="Calibri Light" panose="020F0302020204030204" pitchFamily="34" charset="0"/>
              </a:rPr>
              <a:t> have superconducting coils, with no Joule heating. The known technical superconductors need to be cooled at cryogenic temperatures to work.</a:t>
            </a:r>
          </a:p>
          <a:p>
            <a:r>
              <a:rPr lang="en-US" baseline="0" dirty="0">
                <a:latin typeface="Calibri Light" panose="020F0302020204030204" pitchFamily="34" charset="0"/>
              </a:rPr>
              <a:t>The mode of operation can be </a:t>
            </a:r>
            <a:r>
              <a:rPr lang="en-US" u="sng" baseline="0" dirty="0">
                <a:latin typeface="Calibri Light" panose="020F0302020204030204" pitchFamily="34" charset="0"/>
              </a:rPr>
              <a:t>static</a:t>
            </a:r>
            <a:r>
              <a:rPr lang="en-US" u="none" baseline="0" dirty="0">
                <a:latin typeface="Calibri Light" panose="020F0302020204030204" pitchFamily="34" charset="0"/>
              </a:rPr>
              <a:t> </a:t>
            </a:r>
            <a:r>
              <a:rPr lang="en-US" baseline="0" dirty="0">
                <a:latin typeface="Calibri Light" panose="020F0302020204030204" pitchFamily="34" charset="0"/>
              </a:rPr>
              <a:t>(dc, ex. main magnets in a collider or synchrotron light source), </a:t>
            </a:r>
            <a:r>
              <a:rPr lang="en-US" u="sng" baseline="0" dirty="0">
                <a:latin typeface="Calibri Light" panose="020F0302020204030204" pitchFamily="34" charset="0"/>
              </a:rPr>
              <a:t>cycled</a:t>
            </a:r>
            <a:r>
              <a:rPr lang="en-US" baseline="0" dirty="0">
                <a:latin typeface="Calibri Light" panose="020F0302020204030204" pitchFamily="34" charset="0"/>
              </a:rPr>
              <a:t> / </a:t>
            </a:r>
            <a:r>
              <a:rPr lang="en-US" u="sng" baseline="0" dirty="0">
                <a:latin typeface="Calibri Light" panose="020F0302020204030204" pitchFamily="34" charset="0"/>
              </a:rPr>
              <a:t>ramped</a:t>
            </a:r>
            <a:r>
              <a:rPr lang="en-US" baseline="0" dirty="0">
                <a:latin typeface="Calibri Light" panose="020F0302020204030204" pitchFamily="34" charset="0"/>
              </a:rPr>
              <a:t> / </a:t>
            </a:r>
            <a:r>
              <a:rPr lang="en-US" u="sng" baseline="0" dirty="0">
                <a:latin typeface="Calibri Light" panose="020F0302020204030204" pitchFamily="34" charset="0"/>
              </a:rPr>
              <a:t>slow pulsed</a:t>
            </a:r>
            <a:r>
              <a:rPr lang="en-US" u="none" baseline="0" dirty="0">
                <a:latin typeface="Calibri Light" panose="020F0302020204030204" pitchFamily="34" charset="0"/>
              </a:rPr>
              <a:t> </a:t>
            </a:r>
            <a:r>
              <a:rPr lang="en-US" baseline="0" dirty="0">
                <a:latin typeface="Calibri Light" panose="020F0302020204030204" pitchFamily="34" charset="0"/>
              </a:rPr>
              <a:t>(ex. main magnets in a synchrotron for hadron therapy) or </a:t>
            </a:r>
            <a:r>
              <a:rPr lang="en-US" u="sng" baseline="0" dirty="0">
                <a:latin typeface="Calibri Light" panose="020F0302020204030204" pitchFamily="34" charset="0"/>
              </a:rPr>
              <a:t>fast pulsed</a:t>
            </a:r>
            <a:r>
              <a:rPr lang="en-US" baseline="0" dirty="0">
                <a:latin typeface="Calibri Light" panose="020F0302020204030204" pitchFamily="34" charset="0"/>
              </a:rPr>
              <a:t> (ex. kickers).</a:t>
            </a:r>
          </a:p>
          <a:p>
            <a:r>
              <a:rPr lang="en-US" baseline="0" dirty="0">
                <a:latin typeface="Calibri Light" panose="020F0302020204030204" pitchFamily="34" charset="0"/>
              </a:rPr>
              <a:t>In some cases, there might be some hybrids, such as an electromagnet with some permanent magnet.</a:t>
            </a:r>
          </a:p>
          <a:p>
            <a:r>
              <a:rPr lang="en-US" baseline="0" dirty="0">
                <a:latin typeface="Calibri Light" panose="020F0302020204030204" pitchFamily="34" charset="0"/>
              </a:rPr>
              <a:t>We will not talk about permanent magnets and fast pulsed magnets.</a:t>
            </a:r>
            <a:endParaRPr lang="en-US" dirty="0">
              <a:latin typeface="Calibri Light" panose="020F0302020204030204" pitchFamily="34" charset="0"/>
            </a:endParaRPr>
          </a:p>
        </p:txBody>
      </p:sp>
    </p:spTree>
    <p:extLst>
      <p:ext uri="{BB962C8B-B14F-4D97-AF65-F5344CB8AC3E}">
        <p14:creationId xmlns:p14="http://schemas.microsoft.com/office/powerpoint/2010/main" val="902643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jargon</a:t>
            </a:r>
            <a:r>
              <a:rPr lang="en-US" baseline="0" dirty="0">
                <a:latin typeface="Calibri Light" panose="020F0302020204030204" pitchFamily="34" charset="0"/>
              </a:rPr>
              <a:t> used in particle accelerator magnets is somewhat different from that used in classical electromagnetism.</a:t>
            </a:r>
          </a:p>
          <a:p>
            <a:endParaRPr lang="en-US" sz="1000" dirty="0">
              <a:latin typeface="Calibri Light" panose="020F0302020204030204" pitchFamily="34" charset="0"/>
            </a:endParaRPr>
          </a:p>
          <a:p>
            <a:r>
              <a:rPr lang="en-US" u="sng" baseline="0" dirty="0">
                <a:latin typeface="Calibri Light" panose="020F0302020204030204" pitchFamily="34" charset="0"/>
              </a:rPr>
              <a:t>B</a:t>
            </a:r>
            <a:r>
              <a:rPr lang="en-US" baseline="0" dirty="0">
                <a:latin typeface="Calibri Light" panose="020F0302020204030204" pitchFamily="34" charset="0"/>
              </a:rPr>
              <a:t> is usually referred to as the </a:t>
            </a:r>
            <a:r>
              <a:rPr lang="en-US" u="sng" baseline="0" dirty="0">
                <a:latin typeface="Calibri Light" panose="020F0302020204030204" pitchFamily="34" charset="0"/>
              </a:rPr>
              <a:t>magnetic field</a:t>
            </a:r>
            <a:r>
              <a:rPr lang="en-US" u="none" baseline="0" dirty="0">
                <a:latin typeface="Calibri Light" panose="020F0302020204030204" pitchFamily="34" charset="0"/>
              </a:rPr>
              <a:t> and it is measured in Tesla [T], or Weber/m</a:t>
            </a:r>
            <a:r>
              <a:rPr lang="en-US" u="none" baseline="30000" dirty="0">
                <a:latin typeface="Calibri Light" panose="020F0302020204030204" pitchFamily="34" charset="0"/>
              </a:rPr>
              <a:t>2</a:t>
            </a:r>
            <a:r>
              <a:rPr lang="en-US" dirty="0">
                <a:latin typeface="Calibri Light" panose="020F0302020204030204" pitchFamily="34" charset="0"/>
              </a:rPr>
              <a:t> [Wb/m</a:t>
            </a:r>
            <a:r>
              <a:rPr lang="en-US" baseline="30000" dirty="0">
                <a:latin typeface="Calibri Light" panose="020F0302020204030204" pitchFamily="34" charset="0"/>
              </a:rPr>
              <a:t>2</a:t>
            </a:r>
            <a:r>
              <a:rPr lang="en-US" dirty="0">
                <a:latin typeface="Calibri Light" panose="020F0302020204030204" pitchFamily="34" charset="0"/>
              </a:rPr>
              <a:t>].</a:t>
            </a:r>
            <a:r>
              <a:rPr lang="en-US" baseline="0" dirty="0">
                <a:latin typeface="Calibri Light" panose="020F0302020204030204" pitchFamily="34" charset="0"/>
              </a:rPr>
              <a:t> This is the field interacting with the beam through the Lorentz force.</a:t>
            </a:r>
          </a:p>
          <a:p>
            <a:endParaRPr lang="en-US" sz="1000" dirty="0">
              <a:latin typeface="Calibri Light" panose="020F0302020204030204" pitchFamily="34" charset="0"/>
            </a:endParaRPr>
          </a:p>
          <a:p>
            <a:r>
              <a:rPr lang="en-US" u="sng" baseline="0" dirty="0">
                <a:latin typeface="Calibri Light" panose="020F0302020204030204" pitchFamily="34" charset="0"/>
              </a:rPr>
              <a:t>H</a:t>
            </a:r>
            <a:r>
              <a:rPr lang="en-US" baseline="0" dirty="0">
                <a:latin typeface="Calibri Light" panose="020F0302020204030204" pitchFamily="34" charset="0"/>
              </a:rPr>
              <a:t> is mostly used when dealing with iron dominated magnets, in particular to compute the magnetomotive force, produced in a ferromagnetic material by the electrical current in the coils. H is measured in Ampe</a:t>
            </a:r>
            <a:r>
              <a:rPr lang="it-IT" baseline="0" dirty="0">
                <a:latin typeface="Calibri Light" panose="020F0302020204030204" pitchFamily="34" charset="0"/>
              </a:rPr>
              <a:t>re/m [A/m] and usually referred to simply as the </a:t>
            </a:r>
            <a:r>
              <a:rPr lang="it-IT" u="sng" baseline="0" dirty="0">
                <a:latin typeface="Calibri Light" panose="020F0302020204030204" pitchFamily="34" charset="0"/>
              </a:rPr>
              <a:t>H</a:t>
            </a:r>
            <a:r>
              <a:rPr lang="it-IT" u="sng" dirty="0">
                <a:latin typeface="Calibri Light" panose="020F0302020204030204" pitchFamily="34" charset="0"/>
              </a:rPr>
              <a:t> </a:t>
            </a:r>
            <a:r>
              <a:rPr lang="it-IT" u="sng" baseline="0" dirty="0">
                <a:latin typeface="Calibri Light" panose="020F0302020204030204" pitchFamily="34" charset="0"/>
              </a:rPr>
              <a:t>field</a:t>
            </a:r>
            <a:r>
              <a:rPr lang="it-IT" baseline="0" dirty="0">
                <a:latin typeface="Calibri Light" panose="020F0302020204030204" pitchFamily="34" charset="0"/>
              </a:rPr>
              <a:t>, or as the magnetic field strength, although the latter can be misleading in this context.</a:t>
            </a:r>
          </a:p>
          <a:p>
            <a:endParaRPr lang="it-IT" sz="1000" dirty="0">
              <a:latin typeface="Calibri Light" panose="020F0302020204030204" pitchFamily="34" charset="0"/>
            </a:endParaRPr>
          </a:p>
          <a:p>
            <a:r>
              <a:rPr lang="it-IT" baseline="0" dirty="0">
                <a:latin typeface="Calibri Light" panose="020F0302020204030204" pitchFamily="34" charset="0"/>
              </a:rPr>
              <a:t>Old</a:t>
            </a:r>
            <a:r>
              <a:rPr lang="it-IT" dirty="0">
                <a:latin typeface="Calibri Light" panose="020F0302020204030204" pitchFamily="34" charset="0"/>
              </a:rPr>
              <a:t> units for B are Gauss [G] or kiloGauss [kG]: 10000 G = 1 T = 10 kG.</a:t>
            </a:r>
          </a:p>
          <a:p>
            <a:endParaRPr lang="it-IT" sz="1000" dirty="0">
              <a:latin typeface="Calibri Light" panose="020F0302020204030204" pitchFamily="34" charset="0"/>
            </a:endParaRPr>
          </a:p>
          <a:p>
            <a:r>
              <a:rPr lang="it-IT" dirty="0">
                <a:latin typeface="Calibri Light" panose="020F0302020204030204" pitchFamily="34" charset="0"/>
              </a:rPr>
              <a:t>An old unit for H is Oersted (Oe): 1 Oe = 1000/(4</a:t>
            </a:r>
            <a:r>
              <a:rPr lang="it-IT" dirty="0">
                <a:latin typeface="Symbol" panose="05050102010706020507" pitchFamily="18" charset="2"/>
              </a:rPr>
              <a:t>p</a:t>
            </a:r>
            <a:r>
              <a:rPr lang="it-IT" dirty="0">
                <a:latin typeface="Calibri Light" panose="020F0302020204030204" pitchFamily="34" charset="0"/>
              </a:rPr>
              <a:t>) A/m</a:t>
            </a:r>
          </a:p>
          <a:p>
            <a:endParaRPr lang="it-IT" sz="1000" dirty="0">
              <a:latin typeface="Calibri Light" panose="020F0302020204030204" pitchFamily="34" charset="0"/>
            </a:endParaRPr>
          </a:p>
          <a:p>
            <a:r>
              <a:rPr lang="it-IT" baseline="0" dirty="0">
                <a:latin typeface="Calibri Light" panose="020F0302020204030204" pitchFamily="34" charset="0"/>
              </a:rPr>
              <a:t>The vacuum permeability </a:t>
            </a:r>
            <a:r>
              <a:rPr lang="it-IT" baseline="0" dirty="0">
                <a:latin typeface="Symbol" panose="05050102010706020507" pitchFamily="18" charset="2"/>
              </a:rPr>
              <a:t>m</a:t>
            </a:r>
            <a:r>
              <a:rPr lang="it-IT" baseline="-25000" dirty="0">
                <a:latin typeface="Calibri Light" panose="020F0302020204030204" pitchFamily="34" charset="0"/>
              </a:rPr>
              <a:t>0</a:t>
            </a:r>
            <a:r>
              <a:rPr lang="it-IT" baseline="0" dirty="0">
                <a:latin typeface="Calibri Light" panose="020F0302020204030204" pitchFamily="34" charset="0"/>
              </a:rPr>
              <a:t>, </a:t>
            </a:r>
            <a:r>
              <a:rPr lang="en-GB" baseline="0" dirty="0">
                <a:latin typeface="Calibri Light" panose="020F0302020204030204" pitchFamily="34" charset="0"/>
              </a:rPr>
              <a:t>since the redefinition of SI units in 2019, is no longer a defined constant, but rather needs to be determined experimentally. [</a:t>
            </a:r>
            <a:r>
              <a:rPr lang="en-GB" i="1" baseline="0" dirty="0">
                <a:latin typeface="Calibri Light" panose="020F0302020204030204" pitchFamily="34" charset="0"/>
              </a:rPr>
              <a:t>Wikipedia dixit</a:t>
            </a:r>
            <a:r>
              <a:rPr lang="en-GB" baseline="0" dirty="0">
                <a:latin typeface="Calibri Light" panose="020F0302020204030204" pitchFamily="34" charset="0"/>
              </a:rPr>
              <a:t>]</a:t>
            </a:r>
            <a:endParaRPr lang="it-IT" baseline="0" dirty="0">
              <a:latin typeface="Calibri Light" panose="020F0302020204030204" pitchFamily="34" charset="0"/>
            </a:endParaRPr>
          </a:p>
        </p:txBody>
      </p:sp>
    </p:spTree>
    <p:extLst>
      <p:ext uri="{BB962C8B-B14F-4D97-AF65-F5344CB8AC3E}">
        <p14:creationId xmlns:p14="http://schemas.microsoft.com/office/powerpoint/2010/main" val="2354569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Earth’s</a:t>
            </a:r>
            <a:r>
              <a:rPr lang="en-US" baseline="0" dirty="0">
                <a:latin typeface="Calibri Light" panose="020F0302020204030204" pitchFamily="34" charset="0"/>
              </a:rPr>
              <a:t> magnetic field (for the moment) is oriented</a:t>
            </a:r>
            <a:r>
              <a:rPr lang="en-US" dirty="0">
                <a:latin typeface="Calibri Light" panose="020F0302020204030204" pitchFamily="34" charset="0"/>
              </a:rPr>
              <a:t> as in the figure, with the geographic North pole being a magnetic South pole, and vice versa</a:t>
            </a:r>
            <a:r>
              <a:rPr lang="en-US" baseline="0" dirty="0">
                <a:latin typeface="Calibri Light" panose="020F0302020204030204" pitchFamily="34" charset="0"/>
              </a:rPr>
              <a:t>.</a:t>
            </a:r>
          </a:p>
          <a:p>
            <a:endParaRPr lang="en-US" baseline="0" dirty="0">
              <a:latin typeface="Calibri Light" panose="020F0302020204030204" pitchFamily="34" charset="0"/>
            </a:endParaRPr>
          </a:p>
          <a:p>
            <a:r>
              <a:rPr lang="en-US" baseline="0" dirty="0">
                <a:latin typeface="Calibri Light" panose="020F0302020204030204" pitchFamily="34" charset="0"/>
              </a:rPr>
              <a:t>The field at our latitudes is about 0.5 Gauss.</a:t>
            </a:r>
          </a:p>
          <a:p>
            <a:endParaRPr lang="en-US" dirty="0">
              <a:latin typeface="Calibri Light" panose="020F0302020204030204" pitchFamily="34" charset="0"/>
            </a:endParaRPr>
          </a:p>
          <a:p>
            <a:r>
              <a:rPr lang="en-US" baseline="0" dirty="0">
                <a:latin typeface="Calibri Light" panose="020F0302020204030204" pitchFamily="34" charset="0"/>
              </a:rPr>
              <a:t>The value above was computed using the World Magnetic Model (WMM) and the latitude / longitude / elevation of Oxford. The date also matters, because the Earth’s magnetic field changes in direction and amplitude with time.</a:t>
            </a:r>
          </a:p>
          <a:p>
            <a:endParaRPr lang="en-US" dirty="0">
              <a:latin typeface="Calibri Light" panose="020F0302020204030204" pitchFamily="34" charset="0"/>
            </a:endParaRPr>
          </a:p>
          <a:p>
            <a:r>
              <a:rPr lang="en-US" dirty="0">
                <a:latin typeface="Calibri Light" panose="020F0302020204030204" pitchFamily="34" charset="0"/>
              </a:rPr>
              <a:t>You can check that out at</a:t>
            </a:r>
          </a:p>
          <a:p>
            <a:pPr algn="ctr"/>
            <a:r>
              <a:rPr lang="en-US" dirty="0">
                <a:latin typeface="Calibri Light" panose="020F0302020204030204" pitchFamily="34" charset="0"/>
              </a:rPr>
              <a:t>www.ngdc.noaa.gov/geomag/WMM</a:t>
            </a: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048264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(top formulae)</a:t>
            </a:r>
          </a:p>
          <a:p>
            <a:pPr>
              <a:spcBef>
                <a:spcPts val="207"/>
              </a:spcBef>
            </a:pPr>
            <a:r>
              <a:rPr lang="en-US" dirty="0">
                <a:latin typeface="Calibri Light" panose="020F0302020204030204" pitchFamily="34" charset="0"/>
              </a:rPr>
              <a:t>The B field is</a:t>
            </a:r>
            <a:r>
              <a:rPr lang="en-US" baseline="0" dirty="0">
                <a:latin typeface="Calibri Light" panose="020F0302020204030204" pitchFamily="34" charset="0"/>
              </a:rPr>
              <a:t> divergence free, or solenoidal. The total flux entering a bounded region equals the total flux exiting the same region (by Gauss theorem): there are neither sources nor wells.</a:t>
            </a:r>
          </a:p>
          <a:p>
            <a:endParaRPr lang="en-US" sz="900" dirty="0">
              <a:latin typeface="Calibri Light" panose="020F0302020204030204" pitchFamily="34" charset="0"/>
            </a:endParaRPr>
          </a:p>
          <a:p>
            <a:r>
              <a:rPr lang="en-US" dirty="0">
                <a:latin typeface="Calibri Light" panose="020F0302020204030204" pitchFamily="34" charset="0"/>
              </a:rPr>
              <a:t>(middle formulae)</a:t>
            </a:r>
          </a:p>
          <a:p>
            <a:pPr>
              <a:spcBef>
                <a:spcPts val="207"/>
              </a:spcBef>
            </a:pPr>
            <a:r>
              <a:rPr lang="en-US" baseline="0" dirty="0">
                <a:latin typeface="Calibri Light" panose="020F0302020204030204" pitchFamily="34" charset="0"/>
              </a:rPr>
              <a:t>The curl of the H field is generated by currents. Applying Stokes’ theorem, the integral of H around a closed loop equals the total current passing through a surface that has that loop as a boundary. This is also known as Ampere’s law.</a:t>
            </a:r>
          </a:p>
          <a:p>
            <a:endParaRPr lang="en-US" sz="900" dirty="0">
              <a:latin typeface="Calibri Light" panose="020F0302020204030204" pitchFamily="34" charset="0"/>
            </a:endParaRPr>
          </a:p>
          <a:p>
            <a:r>
              <a:rPr lang="en-US" sz="1500" dirty="0">
                <a:latin typeface="Calibri Light" panose="020F0302020204030204" pitchFamily="34" charset="0"/>
              </a:rPr>
              <a:t>(</a:t>
            </a:r>
            <a:r>
              <a:rPr lang="en-US" dirty="0">
                <a:latin typeface="Calibri Light" panose="020F0302020204030204" pitchFamily="34" charset="0"/>
              </a:rPr>
              <a:t>bottom formula)</a:t>
            </a:r>
            <a:endParaRPr lang="en-US" baseline="0" dirty="0">
              <a:latin typeface="Calibri Light" panose="020F0302020204030204" pitchFamily="34" charset="0"/>
            </a:endParaRPr>
          </a:p>
          <a:p>
            <a:pPr>
              <a:spcBef>
                <a:spcPts val="207"/>
              </a:spcBef>
            </a:pPr>
            <a:r>
              <a:rPr lang="en-US" dirty="0">
                <a:latin typeface="Calibri Light" panose="020F0302020204030204" pitchFamily="34" charset="0"/>
              </a:rPr>
              <a:t>B and H are related by the permeability</a:t>
            </a:r>
            <a:r>
              <a:rPr lang="en-US" baseline="0" dirty="0">
                <a:latin typeface="Calibri Light" panose="020F0302020204030204" pitchFamily="34" charset="0"/>
              </a:rPr>
              <a:t> </a:t>
            </a:r>
            <a:r>
              <a:rPr lang="en-US" baseline="0" dirty="0">
                <a:latin typeface="Symbol" panose="05050102010706020507" pitchFamily="18" charset="2"/>
              </a:rPr>
              <a:t>m</a:t>
            </a:r>
            <a:r>
              <a:rPr lang="en-US" baseline="0" dirty="0">
                <a:latin typeface="Calibri Light" panose="020F0302020204030204" pitchFamily="34" charset="0"/>
              </a:rPr>
              <a:t>. The relative permeability can be a function of the field level (ex. saturation) or even of the cycle leading to that H (ex. hysteresis). </a:t>
            </a:r>
          </a:p>
          <a:p>
            <a:endParaRPr lang="en-US" sz="900" dirty="0">
              <a:latin typeface="Calibri Light" panose="020F0302020204030204" pitchFamily="34" charset="0"/>
            </a:endParaRPr>
          </a:p>
          <a:p>
            <a:r>
              <a:rPr lang="en-US" baseline="0" dirty="0">
                <a:latin typeface="Calibri Light" panose="020F0302020204030204" pitchFamily="34" charset="0"/>
              </a:rPr>
              <a:t>All other expressions shown later (harmonic decompositions, </a:t>
            </a:r>
            <a:r>
              <a:rPr lang="en-US" baseline="0" dirty="0" err="1">
                <a:latin typeface="Calibri Light" panose="020F0302020204030204" pitchFamily="34" charset="0"/>
              </a:rPr>
              <a:t>Biot</a:t>
            </a:r>
            <a:r>
              <a:rPr lang="en-US" baseline="0" dirty="0">
                <a:latin typeface="Calibri Light" panose="020F0302020204030204" pitchFamily="34" charset="0"/>
              </a:rPr>
              <a:t>-Savart</a:t>
            </a:r>
            <a:r>
              <a:rPr lang="en-US" dirty="0">
                <a:latin typeface="Calibri Light" panose="020F0302020204030204" pitchFamily="34" charset="0"/>
              </a:rPr>
              <a:t> law) </a:t>
            </a:r>
            <a:r>
              <a:rPr lang="en-US" baseline="0" dirty="0">
                <a:latin typeface="Calibri Light" panose="020F0302020204030204" pitchFamily="34" charset="0"/>
              </a:rPr>
              <a:t>can be derived from these three equations. </a:t>
            </a:r>
            <a:r>
              <a:rPr lang="en-US" dirty="0">
                <a:latin typeface="Calibri Light" panose="020F0302020204030204" pitchFamily="34" charset="0"/>
              </a:rPr>
              <a:t>An exception is the Lorentz force.</a:t>
            </a:r>
            <a:endParaRPr lang="en-US" baseline="0" dirty="0">
              <a:latin typeface="Calibri Light" panose="020F0302020204030204" pitchFamily="34" charset="0"/>
            </a:endParaRPr>
          </a:p>
          <a:p>
            <a:endParaRPr lang="en-US" sz="900" dirty="0">
              <a:latin typeface="Calibri Light" panose="020F0302020204030204" pitchFamily="34" charset="0"/>
            </a:endParaRPr>
          </a:p>
          <a:p>
            <a:r>
              <a:rPr lang="en-US" baseline="0" dirty="0">
                <a:latin typeface="Calibri Light" panose="020F0302020204030204" pitchFamily="34" charset="0"/>
              </a:rPr>
              <a:t>The picture shows James Clerk Maxwell as a young man – he was around 30 when he first published these equations.</a:t>
            </a:r>
            <a:endParaRPr lang="en-US" dirty="0">
              <a:latin typeface="Calibri Light" panose="020F0302020204030204" pitchFamily="34" charset="0"/>
            </a:endParaRPr>
          </a:p>
        </p:txBody>
      </p:sp>
    </p:spTree>
    <p:extLst>
      <p:ext uri="{BB962C8B-B14F-4D97-AF65-F5344CB8AC3E}">
        <p14:creationId xmlns:p14="http://schemas.microsoft.com/office/powerpoint/2010/main" val="2085031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a:t>
            </a:r>
            <a:r>
              <a:rPr lang="en-US" dirty="0">
                <a:latin typeface="Calibri Light" panose="020F0302020204030204" pitchFamily="34" charset="0"/>
              </a:rPr>
              <a:t>he Lorentz force is the main link between electromagnetism and mechanics.</a:t>
            </a:r>
            <a:endParaRPr lang="en-US" baseline="0" dirty="0">
              <a:latin typeface="Calibri Light" panose="020F0302020204030204" pitchFamily="34" charset="0"/>
            </a:endParaRPr>
          </a:p>
          <a:p>
            <a:endParaRPr lang="en-US" sz="1000" dirty="0">
              <a:latin typeface="Calibri Light" panose="020F0302020204030204" pitchFamily="34" charset="0"/>
            </a:endParaRPr>
          </a:p>
          <a:p>
            <a:r>
              <a:rPr lang="en-US" dirty="0">
                <a:latin typeface="Calibri Light" panose="020F0302020204030204" pitchFamily="34" charset="0"/>
              </a:rPr>
              <a:t>The force acting on a beam of charged particles exploits the magnetic field because of the (huge) leverage factor of the velocity, which is often close to the speed of light in our accelerators.</a:t>
            </a:r>
          </a:p>
          <a:p>
            <a:endParaRPr lang="en-US" sz="1000" dirty="0">
              <a:latin typeface="Calibri Light" panose="020F0302020204030204" pitchFamily="34" charset="0"/>
            </a:endParaRPr>
          </a:p>
          <a:p>
            <a:r>
              <a:rPr lang="en-US" dirty="0">
                <a:latin typeface="Calibri Light" panose="020F0302020204030204" pitchFamily="34" charset="0"/>
              </a:rPr>
              <a:t>The expression on the right is the one used to get the force F on a conductor carrying a current I in a field B. Especially in superconducting magnets, these forces have to be properly considered at the design stage. For example, the LHC dipoles at nominal field see a horizontal force of approx. 350 tons per m length.</a:t>
            </a:r>
          </a:p>
          <a:p>
            <a:endParaRPr lang="en-US" sz="1000" dirty="0">
              <a:latin typeface="Calibri Light" panose="020F0302020204030204" pitchFamily="34" charset="0"/>
            </a:endParaRPr>
          </a:p>
          <a:p>
            <a:r>
              <a:rPr lang="en-US" dirty="0">
                <a:latin typeface="Calibri Light" panose="020F0302020204030204" pitchFamily="34" charset="0"/>
              </a:rPr>
              <a:t>In French, “force de Laplace” is that acting on conductors.</a:t>
            </a:r>
          </a:p>
          <a:p>
            <a:endParaRPr lang="en-US" sz="1000" dirty="0">
              <a:latin typeface="Calibri Light" panose="020F0302020204030204" pitchFamily="34" charset="0"/>
            </a:endParaRPr>
          </a:p>
          <a:p>
            <a:r>
              <a:rPr lang="en-US" u="sng" baseline="0" dirty="0">
                <a:latin typeface="Calibri Light" panose="020F0302020204030204" pitchFamily="34" charset="0"/>
              </a:rPr>
              <a:t>From wiki</a:t>
            </a:r>
            <a:r>
              <a:rPr lang="en-US" baseline="0" dirty="0">
                <a:latin typeface="Calibri Light" panose="020F0302020204030204" pitchFamily="34" charset="0"/>
              </a:rPr>
              <a:t>: </a:t>
            </a:r>
            <a:r>
              <a:rPr lang="en-GB" baseline="0" dirty="0">
                <a:latin typeface="Calibri Light" panose="020F0302020204030204" pitchFamily="34" charset="0"/>
              </a:rPr>
              <a:t>The first derivation of the Lorentz force is commonly attributed to Oliver Heaviside in 1889 (39 years old), although other historians suggest an earlier origin in an 1865 paper by James Clerk Maxwell. Hendrik Lorentz derived it a few years after Heaviside.</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4033889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US" dirty="0">
                <a:latin typeface="Calibri Light" panose="020F0302020204030204" pitchFamily="34" charset="0"/>
              </a:rPr>
              <a:t>This 2D decomposition holds </a:t>
            </a:r>
            <a:r>
              <a:rPr lang="en-US" baseline="0" dirty="0">
                <a:latin typeface="Calibri Light" panose="020F0302020204030204" pitchFamily="34" charset="0"/>
              </a:rPr>
              <a:t>in a region of space:</a:t>
            </a:r>
          </a:p>
          <a:p>
            <a:pPr>
              <a:spcBef>
                <a:spcPts val="0"/>
              </a:spcBef>
            </a:pPr>
            <a:r>
              <a:rPr lang="en-US" baseline="0" dirty="0">
                <a:latin typeface="Calibri Light" panose="020F0302020204030204" pitchFamily="34" charset="0"/>
              </a:rPr>
              <a:t> * without currents</a:t>
            </a:r>
          </a:p>
          <a:p>
            <a:pPr>
              <a:spcBef>
                <a:spcPts val="0"/>
              </a:spcBef>
            </a:pPr>
            <a:r>
              <a:rPr lang="en-US" baseline="0" dirty="0">
                <a:latin typeface="Calibri Light" panose="020F0302020204030204" pitchFamily="34" charset="0"/>
              </a:rPr>
              <a:t> * without (hard or soft) magnetic materials (that</a:t>
            </a:r>
            <a:r>
              <a:rPr lang="en-US" dirty="0">
                <a:latin typeface="Calibri Light" panose="020F0302020204030204" pitchFamily="34" charset="0"/>
              </a:rPr>
              <a:t> is, basically, ferromagnetic material like iron and permanent magnets)</a:t>
            </a:r>
            <a:endParaRPr lang="en-US" baseline="0" dirty="0">
              <a:latin typeface="Calibri Light" panose="020F0302020204030204" pitchFamily="34" charset="0"/>
            </a:endParaRPr>
          </a:p>
          <a:p>
            <a:pPr>
              <a:spcBef>
                <a:spcPts val="0"/>
              </a:spcBef>
            </a:pPr>
            <a:r>
              <a:rPr lang="en-US" dirty="0">
                <a:latin typeface="Calibri Light" panose="020F0302020204030204" pitchFamily="34" charset="0"/>
              </a:rPr>
              <a:t> * where the z component (3</a:t>
            </a:r>
            <a:r>
              <a:rPr lang="en-US" baseline="30000" dirty="0">
                <a:latin typeface="Calibri Light" panose="020F0302020204030204" pitchFamily="34" charset="0"/>
              </a:rPr>
              <a:t>rd</a:t>
            </a:r>
            <a:r>
              <a:rPr lang="en-US" dirty="0">
                <a:latin typeface="Calibri Light" panose="020F0302020204030204" pitchFamily="34" charset="0"/>
              </a:rPr>
              <a:t> dimension, longitudinal) of B is constant</a:t>
            </a:r>
          </a:p>
          <a:p>
            <a:r>
              <a:rPr lang="en-US" dirty="0">
                <a:latin typeface="Calibri Light" panose="020F0302020204030204" pitchFamily="34" charset="0"/>
              </a:rPr>
              <a:t>B (a 2D vector field) is then simply described</a:t>
            </a:r>
            <a:r>
              <a:rPr lang="en-US" baseline="0" dirty="0">
                <a:latin typeface="Calibri Light" panose="020F0302020204030204" pitchFamily="34" charset="0"/>
              </a:rPr>
              <a:t> by a</a:t>
            </a:r>
            <a:r>
              <a:rPr lang="en-US" dirty="0">
                <a:latin typeface="Calibri Light" panose="020F0302020204030204" pitchFamily="34" charset="0"/>
              </a:rPr>
              <a:t> </a:t>
            </a:r>
            <a:r>
              <a:rPr lang="en-US" baseline="0" dirty="0">
                <a:latin typeface="Calibri Light" panose="020F0302020204030204" pitchFamily="34" charset="0"/>
              </a:rPr>
              <a:t>series of scalar coefficients: B</a:t>
            </a:r>
            <a:r>
              <a:rPr lang="en-US" baseline="-25000" dirty="0">
                <a:latin typeface="Calibri Light" panose="020F0302020204030204" pitchFamily="34" charset="0"/>
              </a:rPr>
              <a:t>1</a:t>
            </a:r>
            <a:r>
              <a:rPr lang="en-US" baseline="0" dirty="0">
                <a:latin typeface="Calibri Light" panose="020F0302020204030204" pitchFamily="34" charset="0"/>
              </a:rPr>
              <a:t>, A</a:t>
            </a:r>
            <a:r>
              <a:rPr lang="en-US" baseline="-25000" dirty="0">
                <a:latin typeface="Calibri Light" panose="020F0302020204030204" pitchFamily="34" charset="0"/>
              </a:rPr>
              <a:t>1</a:t>
            </a:r>
            <a:r>
              <a:rPr lang="en-US" baseline="0" dirty="0">
                <a:latin typeface="Calibri Light" panose="020F0302020204030204" pitchFamily="34" charset="0"/>
              </a:rPr>
              <a:t>, B</a:t>
            </a:r>
            <a:r>
              <a:rPr lang="en-US" baseline="-25000" dirty="0">
                <a:latin typeface="Calibri Light" panose="020F0302020204030204" pitchFamily="34" charset="0"/>
              </a:rPr>
              <a:t>2</a:t>
            </a:r>
            <a:r>
              <a:rPr lang="en-US" baseline="0" dirty="0">
                <a:latin typeface="Calibri Light" panose="020F0302020204030204" pitchFamily="34" charset="0"/>
              </a:rPr>
              <a:t>, A</a:t>
            </a:r>
            <a:r>
              <a:rPr lang="en-US" baseline="-25000" dirty="0">
                <a:latin typeface="Calibri Light" panose="020F0302020204030204" pitchFamily="34" charset="0"/>
              </a:rPr>
              <a:t>2</a:t>
            </a:r>
            <a:r>
              <a:rPr lang="en-US" baseline="0" dirty="0">
                <a:latin typeface="Calibri Light" panose="020F0302020204030204" pitchFamily="34" charset="0"/>
              </a:rPr>
              <a:t>, etc. These are the so-called (</a:t>
            </a:r>
            <a:r>
              <a:rPr lang="en-US" dirty="0">
                <a:latin typeface="Calibri Light" panose="020F0302020204030204" pitchFamily="34" charset="0"/>
              </a:rPr>
              <a:t>not-normalized) </a:t>
            </a:r>
            <a:r>
              <a:rPr lang="en-US" u="sng" dirty="0">
                <a:latin typeface="Calibri Light" panose="020F0302020204030204" pitchFamily="34" charset="0"/>
              </a:rPr>
              <a:t>harmonics</a:t>
            </a:r>
            <a:r>
              <a:rPr lang="en-US" dirty="0">
                <a:latin typeface="Calibri Light" panose="020F0302020204030204" pitchFamily="34" charset="0"/>
              </a:rPr>
              <a:t>, or </a:t>
            </a:r>
            <a:r>
              <a:rPr lang="en-US" u="sng" dirty="0">
                <a:latin typeface="Calibri Light" panose="020F0302020204030204" pitchFamily="34" charset="0"/>
              </a:rPr>
              <a:t>multipoles</a:t>
            </a:r>
            <a:r>
              <a:rPr lang="en-US" dirty="0">
                <a:latin typeface="Calibri Light" panose="020F0302020204030204" pitchFamily="34" charset="0"/>
              </a:rPr>
              <a:t>. They have units of Tesla. R is a reference</a:t>
            </a:r>
            <a:r>
              <a:rPr lang="en-US" baseline="0" dirty="0">
                <a:latin typeface="Calibri Light" panose="020F0302020204030204" pitchFamily="34" charset="0"/>
              </a:rPr>
              <a:t> radius.</a:t>
            </a:r>
          </a:p>
          <a:p>
            <a:r>
              <a:rPr lang="en-US" baseline="0" dirty="0">
                <a:latin typeface="Calibri Light" panose="020F0302020204030204" pitchFamily="34" charset="0"/>
              </a:rPr>
              <a:t>The same decomposition can be used in 3D for integrated fields. Technically, this holds if at the beginning </a:t>
            </a:r>
            <a:r>
              <a:rPr lang="en-US" dirty="0">
                <a:latin typeface="Calibri Light" panose="020F0302020204030204" pitchFamily="34" charset="0"/>
              </a:rPr>
              <a:t>and </a:t>
            </a:r>
            <a:r>
              <a:rPr lang="en-US" baseline="0" dirty="0">
                <a:latin typeface="Calibri Light" panose="020F0302020204030204" pitchFamily="34" charset="0"/>
              </a:rPr>
              <a:t>end of the integration region </a:t>
            </a:r>
            <a:r>
              <a:rPr lang="en-US" baseline="0" dirty="0" err="1">
                <a:latin typeface="Calibri Light" panose="020F0302020204030204" pitchFamily="34" charset="0"/>
              </a:rPr>
              <a:t>dB</a:t>
            </a:r>
            <a:r>
              <a:rPr lang="en-US" baseline="-25000" dirty="0" err="1">
                <a:latin typeface="Calibri Light" panose="020F0302020204030204" pitchFamily="34" charset="0"/>
              </a:rPr>
              <a:t>z</a:t>
            </a:r>
            <a:r>
              <a:rPr lang="en-US" baseline="0" dirty="0">
                <a:latin typeface="Calibri Light" panose="020F0302020204030204" pitchFamily="34" charset="0"/>
              </a:rPr>
              <a:t>/</a:t>
            </a:r>
            <a:r>
              <a:rPr lang="en-US" baseline="0" dirty="0" err="1">
                <a:latin typeface="Calibri Light" panose="020F0302020204030204" pitchFamily="34" charset="0"/>
              </a:rPr>
              <a:t>dz</a:t>
            </a:r>
            <a:r>
              <a:rPr lang="en-US" baseline="0" dirty="0">
                <a:latin typeface="Calibri Light" panose="020F0302020204030204" pitchFamily="34" charset="0"/>
              </a:rPr>
              <a:t> = 0, which is the case if B is integrated along a straight line all the way through a magnet.</a:t>
            </a:r>
          </a:p>
          <a:p>
            <a:r>
              <a:rPr lang="en-GB" baseline="0" dirty="0">
                <a:latin typeface="Calibri Light" panose="020F0302020204030204" pitchFamily="34" charset="0"/>
              </a:rPr>
              <a:t>The same decomposition can be expressed also in Cartesian coordinates (bottom equations), using complex variables. </a:t>
            </a:r>
            <a:r>
              <a:rPr lang="en-US" baseline="0" dirty="0">
                <a:latin typeface="Calibri Light" panose="020F0302020204030204" pitchFamily="34" charset="0"/>
              </a:rPr>
              <a:t>The use of complex numbers can be seen as a way of keeping the notation compact – or it can be given a deeper mathematical meaning (analytic function, Cauchy-Riemann conditions).</a:t>
            </a:r>
          </a:p>
          <a:p>
            <a:r>
              <a:rPr lang="en-US" baseline="0" dirty="0">
                <a:latin typeface="Calibri Light" panose="020F0302020204030204" pitchFamily="34" charset="0"/>
              </a:rPr>
              <a:t>In some cases, instead of real </a:t>
            </a:r>
            <a:r>
              <a:rPr lang="en-US" baseline="0" dirty="0" err="1">
                <a:latin typeface="Calibri Light" panose="020F0302020204030204" pitchFamily="34" charset="0"/>
              </a:rPr>
              <a:t>B</a:t>
            </a:r>
            <a:r>
              <a:rPr lang="en-US" baseline="-25000" dirty="0" err="1">
                <a:latin typeface="Calibri Light" panose="020F0302020204030204" pitchFamily="34" charset="0"/>
              </a:rPr>
              <a:t>n</a:t>
            </a:r>
            <a:r>
              <a:rPr lang="en-US" baseline="0" dirty="0">
                <a:latin typeface="Calibri Light" panose="020F0302020204030204" pitchFamily="34" charset="0"/>
              </a:rPr>
              <a:t> and A</a:t>
            </a:r>
            <a:r>
              <a:rPr lang="en-US" baseline="-25000" dirty="0">
                <a:latin typeface="Calibri Light" panose="020F0302020204030204" pitchFamily="34" charset="0"/>
              </a:rPr>
              <a:t>n</a:t>
            </a:r>
            <a:r>
              <a:rPr lang="en-US" baseline="0" dirty="0">
                <a:latin typeface="Calibri Light" panose="020F0302020204030204" pitchFamily="34" charset="0"/>
              </a:rPr>
              <a:t> coefficients, complex terms of the form C</a:t>
            </a:r>
            <a:r>
              <a:rPr lang="en-US" baseline="-25000" dirty="0">
                <a:latin typeface="Calibri Light" panose="020F0302020204030204" pitchFamily="34" charset="0"/>
              </a:rPr>
              <a:t>n</a:t>
            </a:r>
            <a:r>
              <a:rPr lang="en-US" baseline="0" dirty="0">
                <a:latin typeface="Calibri Light" panose="020F0302020204030204" pitchFamily="34" charset="0"/>
              </a:rPr>
              <a:t> = </a:t>
            </a:r>
            <a:r>
              <a:rPr lang="en-US" baseline="0" dirty="0" err="1">
                <a:latin typeface="Calibri Light" panose="020F0302020204030204" pitchFamily="34" charset="0"/>
              </a:rPr>
              <a:t>B</a:t>
            </a:r>
            <a:r>
              <a:rPr lang="en-US" baseline="-25000" dirty="0" err="1">
                <a:latin typeface="Calibri Light" panose="020F0302020204030204" pitchFamily="34" charset="0"/>
              </a:rPr>
              <a:t>n</a:t>
            </a:r>
            <a:r>
              <a:rPr lang="en-US" baseline="0" dirty="0">
                <a:latin typeface="Calibri Light" panose="020F0302020204030204" pitchFamily="34" charset="0"/>
              </a:rPr>
              <a:t> + </a:t>
            </a:r>
            <a:r>
              <a:rPr lang="en-US" baseline="0" dirty="0" err="1">
                <a:latin typeface="Calibri Light" panose="020F0302020204030204" pitchFamily="34" charset="0"/>
              </a:rPr>
              <a:t>iA</a:t>
            </a:r>
            <a:r>
              <a:rPr lang="en-US" baseline="-25000" dirty="0" err="1">
                <a:latin typeface="Calibri Light" panose="020F0302020204030204" pitchFamily="34" charset="0"/>
              </a:rPr>
              <a:t>n</a:t>
            </a:r>
            <a:r>
              <a:rPr lang="en-US" baseline="0" dirty="0">
                <a:latin typeface="Calibri Light" panose="020F0302020204030204" pitchFamily="34" charset="0"/>
              </a:rPr>
              <a:t> are used</a:t>
            </a:r>
            <a:r>
              <a:rPr lang="en-US" dirty="0">
                <a:latin typeface="Calibri Light" panose="020F0302020204030204" pitchFamily="34" charset="0"/>
              </a:rPr>
              <a:t>, to </a:t>
            </a:r>
            <a:r>
              <a:rPr lang="en-US" baseline="0" dirty="0">
                <a:latin typeface="Calibri Light" panose="020F0302020204030204" pitchFamily="34" charset="0"/>
              </a:rPr>
              <a:t>then</a:t>
            </a:r>
            <a:r>
              <a:rPr lang="en-US" dirty="0">
                <a:latin typeface="Calibri Light" panose="020F0302020204030204" pitchFamily="34" charset="0"/>
              </a:rPr>
              <a:t> talk about magnitude and phase of the harmonics.</a:t>
            </a:r>
          </a:p>
          <a:p>
            <a:r>
              <a:rPr lang="en-US" dirty="0">
                <a:latin typeface="Calibri Light" panose="020F0302020204030204" pitchFamily="34" charset="0"/>
              </a:rPr>
              <a:t>You can find derivations of the above in the references, for ex. [1].</a:t>
            </a:r>
            <a:endParaRPr lang="en-US" baseline="0" dirty="0">
              <a:latin typeface="Calibri Light" panose="020F0302020204030204" pitchFamily="34" charset="0"/>
            </a:endParaRPr>
          </a:p>
          <a:p>
            <a:endParaRPr lang="en-US" dirty="0">
              <a:latin typeface="Calibri Light" panose="020F0302020204030204" pitchFamily="34" charset="0"/>
            </a:endParaRPr>
          </a:p>
        </p:txBody>
      </p:sp>
    </p:spTree>
    <p:extLst>
      <p:ext uri="{BB962C8B-B14F-4D97-AF65-F5344CB8AC3E}">
        <p14:creationId xmlns:p14="http://schemas.microsoft.com/office/powerpoint/2010/main" val="2744152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This introduction</a:t>
            </a:r>
            <a:r>
              <a:rPr lang="en-US" baseline="0" dirty="0">
                <a:latin typeface="Calibri Light" panose="020F0302020204030204" pitchFamily="34" charset="0"/>
              </a:rPr>
              <a:t> is a first description of magnets commonly found in synchrotrons and transfer lines, aimed in particular at explaining the </a:t>
            </a:r>
            <a:r>
              <a:rPr lang="en-US" i="1" baseline="0" dirty="0">
                <a:latin typeface="Calibri Light" panose="020F0302020204030204" pitchFamily="34" charset="0"/>
              </a:rPr>
              <a:t>magnetic elements</a:t>
            </a:r>
            <a:r>
              <a:rPr lang="en-US" i="0" baseline="0" dirty="0">
                <a:latin typeface="Calibri Light" panose="020F0302020204030204" pitchFamily="34" charset="0"/>
              </a:rPr>
              <a:t> as </a:t>
            </a:r>
            <a:r>
              <a:rPr lang="en-US" baseline="0" dirty="0">
                <a:latin typeface="Calibri Light" panose="020F0302020204030204" pitchFamily="34" charset="0"/>
              </a:rPr>
              <a:t>used in lattice codes.</a:t>
            </a:r>
          </a:p>
          <a:p>
            <a:endParaRPr lang="en-US" baseline="0" dirty="0">
              <a:latin typeface="Calibri Light" panose="020F0302020204030204" pitchFamily="34" charset="0"/>
            </a:endParaRPr>
          </a:p>
          <a:p>
            <a:r>
              <a:rPr lang="en-US" baseline="0" dirty="0">
                <a:latin typeface="Calibri Light" panose="020F0302020204030204" pitchFamily="34" charset="0"/>
              </a:rPr>
              <a:t>Taking for example that FODO sequence in MAD-X:</a:t>
            </a:r>
          </a:p>
          <a:p>
            <a:r>
              <a:rPr lang="en-US" baseline="0" dirty="0">
                <a:latin typeface="Calibri Light" panose="020F0302020204030204" pitchFamily="34" charset="0"/>
              </a:rPr>
              <a:t> * what</a:t>
            </a:r>
            <a:r>
              <a:rPr lang="en-US" dirty="0">
                <a:latin typeface="Calibri Light" panose="020F0302020204030204" pitchFamily="34" charset="0"/>
              </a:rPr>
              <a:t> is the field in the dipole? (is it </a:t>
            </a:r>
            <a:r>
              <a:rPr lang="en-US" i="1" dirty="0">
                <a:latin typeface="Calibri Light" panose="020F0302020204030204" pitchFamily="34" charset="0"/>
              </a:rPr>
              <a:t>achievable</a:t>
            </a:r>
            <a:r>
              <a:rPr lang="en-US" dirty="0">
                <a:latin typeface="Calibri Light" panose="020F0302020204030204" pitchFamily="34" charset="0"/>
              </a:rPr>
              <a:t>?)</a:t>
            </a:r>
            <a:endParaRPr lang="en-US" baseline="0" dirty="0">
              <a:latin typeface="Calibri Light" panose="020F0302020204030204" pitchFamily="34" charset="0"/>
            </a:endParaRPr>
          </a:p>
          <a:p>
            <a:r>
              <a:rPr lang="en-US" baseline="0" dirty="0">
                <a:latin typeface="Calibri Light" panose="020F0302020204030204" pitchFamily="34" charset="0"/>
              </a:rPr>
              <a:t> * what is the difference between an SBEND and an RBEND?</a:t>
            </a:r>
          </a:p>
          <a:p>
            <a:r>
              <a:rPr lang="en-US" baseline="0" dirty="0">
                <a:latin typeface="Calibri Light" panose="020F0302020204030204" pitchFamily="34" charset="0"/>
              </a:rPr>
              <a:t> * is the quadrupole length the actual physical length? from where to where?</a:t>
            </a:r>
          </a:p>
          <a:p>
            <a:r>
              <a:rPr lang="en-US" baseline="0" dirty="0">
                <a:latin typeface="Calibri Light" panose="020F0302020204030204" pitchFamily="34" charset="0"/>
              </a:rPr>
              <a:t> * could we use a higher k</a:t>
            </a:r>
            <a:r>
              <a:rPr lang="en-US" baseline="-25000" dirty="0">
                <a:latin typeface="Calibri Light" panose="020F0302020204030204" pitchFamily="34" charset="0"/>
              </a:rPr>
              <a:t>1</a:t>
            </a:r>
            <a:r>
              <a:rPr lang="en-US" baseline="0" dirty="0">
                <a:latin typeface="Calibri Light" panose="020F0302020204030204" pitchFamily="34" charset="0"/>
              </a:rPr>
              <a:t> (normal quadrupole coefficient) and a shorter length?</a:t>
            </a:r>
          </a:p>
          <a:p>
            <a:endParaRPr lang="en-US" dirty="0">
              <a:latin typeface="Calibri Light" panose="020F0302020204030204" pitchFamily="34" charset="0"/>
            </a:endParaRPr>
          </a:p>
        </p:txBody>
      </p:sp>
    </p:spTree>
    <p:extLst>
      <p:ext uri="{BB962C8B-B14F-4D97-AF65-F5344CB8AC3E}">
        <p14:creationId xmlns:p14="http://schemas.microsoft.com/office/powerpoint/2010/main" val="6166353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Each term</a:t>
            </a:r>
            <a:r>
              <a:rPr lang="en-US" baseline="0" dirty="0">
                <a:latin typeface="Calibri Light" panose="020F0302020204030204" pitchFamily="34" charset="0"/>
              </a:rPr>
              <a:t> – taken individually – has a sort of specific meaning, both to the magnet designer and to the beam physicist.</a:t>
            </a:r>
          </a:p>
          <a:p>
            <a:endParaRPr lang="en-US" baseline="0" dirty="0">
              <a:latin typeface="Calibri Light" panose="020F0302020204030204" pitchFamily="34" charset="0"/>
            </a:endParaRPr>
          </a:p>
          <a:p>
            <a:r>
              <a:rPr lang="en-US" baseline="0" dirty="0">
                <a:latin typeface="Calibri Light" panose="020F0302020204030204" pitchFamily="34" charset="0"/>
              </a:rPr>
              <a:t>The </a:t>
            </a:r>
            <a:r>
              <a:rPr lang="en-US" i="1" baseline="0" dirty="0">
                <a:latin typeface="Calibri Light" panose="020F0302020204030204" pitchFamily="34" charset="0"/>
              </a:rPr>
              <a:t>normal</a:t>
            </a:r>
            <a:r>
              <a:rPr lang="en-US" baseline="0" dirty="0">
                <a:latin typeface="Calibri Light" panose="020F0302020204030204" pitchFamily="34" charset="0"/>
              </a:rPr>
              <a:t> family involves </a:t>
            </a:r>
            <a:r>
              <a:rPr lang="en-US" dirty="0">
                <a:latin typeface="Calibri Light" panose="020F0302020204030204" pitchFamily="34" charset="0"/>
              </a:rPr>
              <a:t>a field perpendicular to the </a:t>
            </a:r>
            <a:r>
              <a:rPr lang="en-US" baseline="0" dirty="0">
                <a:latin typeface="Calibri Light" panose="020F0302020204030204" pitchFamily="34" charset="0"/>
              </a:rPr>
              <a:t>y = 0 line, that is, vertical field in the horizontal </a:t>
            </a:r>
            <a:r>
              <a:rPr lang="en-US" dirty="0">
                <a:latin typeface="Calibri Light" panose="020F0302020204030204" pitchFamily="34" charset="0"/>
              </a:rPr>
              <a:t>(usually) plane. </a:t>
            </a:r>
            <a:r>
              <a:rPr lang="en-US" baseline="0" dirty="0">
                <a:latin typeface="Calibri Light" panose="020F0302020204030204" pitchFamily="34" charset="0"/>
              </a:rPr>
              <a:t>In the </a:t>
            </a:r>
            <a:r>
              <a:rPr lang="en-US" i="1" baseline="0" dirty="0">
                <a:latin typeface="Calibri Light" panose="020F0302020204030204" pitchFamily="34" charset="0"/>
              </a:rPr>
              <a:t>skew</a:t>
            </a:r>
            <a:r>
              <a:rPr lang="en-US" baseline="0" dirty="0">
                <a:latin typeface="Calibri Light" panose="020F0302020204030204" pitchFamily="34" charset="0"/>
              </a:rPr>
              <a:t> family, the field is tangential to the</a:t>
            </a:r>
            <a:r>
              <a:rPr lang="en-US" dirty="0">
                <a:latin typeface="Calibri Light" panose="020F0302020204030204" pitchFamily="34" charset="0"/>
              </a:rPr>
              <a:t> same </a:t>
            </a:r>
            <a:r>
              <a:rPr lang="en-US" baseline="0" dirty="0">
                <a:latin typeface="Calibri Light" panose="020F0302020204030204" pitchFamily="34" charset="0"/>
              </a:rPr>
              <a:t>y = 0 line,</a:t>
            </a:r>
            <a:r>
              <a:rPr lang="en-US" dirty="0">
                <a:latin typeface="Calibri Light" panose="020F0302020204030204" pitchFamily="34" charset="0"/>
              </a:rPr>
              <a:t> that is, we have </a:t>
            </a:r>
            <a:r>
              <a:rPr lang="en-US" baseline="0" dirty="0">
                <a:latin typeface="Calibri Light" panose="020F0302020204030204" pitchFamily="34" charset="0"/>
              </a:rPr>
              <a:t>horizontal field in the horizontal </a:t>
            </a:r>
            <a:r>
              <a:rPr lang="en-US" dirty="0">
                <a:latin typeface="Calibri Light" panose="020F0302020204030204" pitchFamily="34" charset="0"/>
              </a:rPr>
              <a:t>(usually) plane</a:t>
            </a:r>
            <a:r>
              <a:rPr lang="en-US" baseline="0" dirty="0">
                <a:latin typeface="Calibri Light" panose="020F0302020204030204" pitchFamily="34" charset="0"/>
              </a:rPr>
              <a:t>.</a:t>
            </a:r>
          </a:p>
          <a:p>
            <a:endParaRPr lang="en-US" baseline="0" dirty="0">
              <a:latin typeface="Calibri Light" panose="020F0302020204030204" pitchFamily="34" charset="0"/>
            </a:endParaRPr>
          </a:p>
          <a:p>
            <a:r>
              <a:rPr lang="en-US" baseline="0" dirty="0">
                <a:latin typeface="Calibri Light" panose="020F0302020204030204" pitchFamily="34" charset="0"/>
              </a:rPr>
              <a:t>The skew types are obtained from the normal ones with a 360/(4n) </a:t>
            </a:r>
            <a:r>
              <a:rPr lang="en-US" baseline="0" dirty="0" err="1">
                <a:latin typeface="Calibri Light" panose="020F0302020204030204" pitchFamily="34" charset="0"/>
              </a:rPr>
              <a:t>deg</a:t>
            </a:r>
            <a:r>
              <a:rPr lang="en-US" baseline="0" dirty="0">
                <a:latin typeface="Calibri Light" panose="020F0302020204030204" pitchFamily="34" charset="0"/>
              </a:rPr>
              <a:t> rotation, ex. 90 deg for a dipole, 45 deg for a quadrupole, 30 deg for a sextupole.</a:t>
            </a:r>
          </a:p>
          <a:p>
            <a:endParaRPr lang="en-US" dirty="0">
              <a:latin typeface="Calibri Light" panose="020F0302020204030204" pitchFamily="34" charset="0"/>
            </a:endParaRPr>
          </a:p>
          <a:p>
            <a:r>
              <a:rPr lang="en-US" baseline="0" dirty="0">
                <a:latin typeface="Calibri Light" panose="020F0302020204030204" pitchFamily="34" charset="0"/>
              </a:rPr>
              <a:t>We consider from now on only magnets</a:t>
            </a:r>
            <a:r>
              <a:rPr lang="en-US" dirty="0">
                <a:latin typeface="Calibri Light" panose="020F0302020204030204" pitchFamily="34" charset="0"/>
              </a:rPr>
              <a:t> in the normal family, not the skew ones, which are anyway just the same rotated.</a:t>
            </a:r>
            <a:endParaRPr lang="en-US" baseline="0" dirty="0">
              <a:latin typeface="Calibri Light" panose="020F0302020204030204" pitchFamily="34" charset="0"/>
            </a:endParaRPr>
          </a:p>
          <a:p>
            <a:endParaRPr lang="en-US" baseline="0" dirty="0">
              <a:latin typeface="Calibri Light" panose="020F0302020204030204" pitchFamily="34" charset="0"/>
            </a:endParaRP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42354008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field expansion along x – that is, in the horizontal </a:t>
            </a:r>
            <a:r>
              <a:rPr lang="en-US" dirty="0">
                <a:latin typeface="Calibri Light" panose="020F0302020204030204" pitchFamily="34" charset="0"/>
              </a:rPr>
              <a:t>(usually) plane – </a:t>
            </a:r>
            <a:r>
              <a:rPr lang="en-US" baseline="0" dirty="0">
                <a:latin typeface="Calibri Light" panose="020F0302020204030204" pitchFamily="34" charset="0"/>
              </a:rPr>
              <a:t>is a polynomial in x/R, with the same coefficients </a:t>
            </a:r>
            <a:r>
              <a:rPr lang="en-US" baseline="0" dirty="0" err="1">
                <a:latin typeface="Calibri Light" panose="020F0302020204030204" pitchFamily="34" charset="0"/>
              </a:rPr>
              <a:t>B</a:t>
            </a:r>
            <a:r>
              <a:rPr lang="en-US" baseline="-25000" dirty="0" err="1">
                <a:latin typeface="Calibri Light" panose="020F0302020204030204" pitchFamily="34" charset="0"/>
              </a:rPr>
              <a:t>n</a:t>
            </a:r>
            <a:r>
              <a:rPr lang="en-US" baseline="0" dirty="0">
                <a:latin typeface="Calibri Light" panose="020F0302020204030204" pitchFamily="34" charset="0"/>
              </a:rPr>
              <a:t> of the multipole expansion.</a:t>
            </a:r>
          </a:p>
          <a:p>
            <a:endParaRPr lang="en-US" baseline="0" dirty="0">
              <a:latin typeface="Calibri Light" panose="020F0302020204030204" pitchFamily="34" charset="0"/>
            </a:endParaRPr>
          </a:p>
          <a:p>
            <a:r>
              <a:rPr lang="en-US" baseline="0" dirty="0">
                <a:latin typeface="Calibri Light" panose="020F0302020204030204" pitchFamily="34" charset="0"/>
              </a:rPr>
              <a:t>The </a:t>
            </a:r>
            <a:r>
              <a:rPr lang="en-US" u="sng" baseline="0" dirty="0">
                <a:latin typeface="Calibri Light" panose="020F0302020204030204" pitchFamily="34" charset="0"/>
              </a:rPr>
              <a:t>dipole</a:t>
            </a:r>
            <a:r>
              <a:rPr lang="en-US" baseline="0" dirty="0">
                <a:latin typeface="Calibri Light" panose="020F0302020204030204" pitchFamily="34" charset="0"/>
              </a:rPr>
              <a:t> is the B</a:t>
            </a:r>
            <a:r>
              <a:rPr lang="en-US" baseline="-25000" dirty="0">
                <a:latin typeface="Calibri Light" panose="020F0302020204030204" pitchFamily="34" charset="0"/>
              </a:rPr>
              <a:t>1</a:t>
            </a:r>
            <a:r>
              <a:rPr lang="en-US" baseline="0" dirty="0">
                <a:latin typeface="Calibri Light" panose="020F0302020204030204" pitchFamily="34" charset="0"/>
              </a:rPr>
              <a:t> term, which provides a field constant in space.</a:t>
            </a:r>
          </a:p>
          <a:p>
            <a:endParaRPr lang="en-US" baseline="0" dirty="0">
              <a:latin typeface="Calibri Light" panose="020F0302020204030204" pitchFamily="34" charset="0"/>
            </a:endParaRPr>
          </a:p>
          <a:p>
            <a:r>
              <a:rPr lang="en-US" baseline="0" dirty="0">
                <a:latin typeface="Calibri Light" panose="020F0302020204030204" pitchFamily="34" charset="0"/>
              </a:rPr>
              <a:t>The </a:t>
            </a:r>
            <a:r>
              <a:rPr lang="en-US" u="sng" baseline="0" dirty="0">
                <a:latin typeface="Calibri Light" panose="020F0302020204030204" pitchFamily="34" charset="0"/>
              </a:rPr>
              <a:t>quadrupole</a:t>
            </a:r>
            <a:r>
              <a:rPr lang="en-US" u="none" baseline="0" dirty="0">
                <a:latin typeface="Calibri Light" panose="020F0302020204030204" pitchFamily="34" charset="0"/>
              </a:rPr>
              <a:t> </a:t>
            </a:r>
            <a:r>
              <a:rPr lang="en-US" baseline="0" dirty="0">
                <a:latin typeface="Calibri Light" panose="020F0302020204030204" pitchFamily="34" charset="0"/>
              </a:rPr>
              <a:t>is connected to the B</a:t>
            </a:r>
            <a:r>
              <a:rPr lang="en-US" baseline="-25000" dirty="0">
                <a:latin typeface="Calibri Light" panose="020F0302020204030204" pitchFamily="34" charset="0"/>
              </a:rPr>
              <a:t>2</a:t>
            </a:r>
            <a:r>
              <a:rPr lang="en-US" baseline="0" dirty="0">
                <a:latin typeface="Calibri Light" panose="020F0302020204030204" pitchFamily="34" charset="0"/>
              </a:rPr>
              <a:t> term. A quadrupole has a linear variation of B</a:t>
            </a:r>
            <a:r>
              <a:rPr lang="en-US" baseline="-25000" dirty="0">
                <a:latin typeface="Calibri Light" panose="020F0302020204030204" pitchFamily="34" charset="0"/>
              </a:rPr>
              <a:t>y</a:t>
            </a:r>
            <a:r>
              <a:rPr lang="en-US" baseline="0" dirty="0">
                <a:latin typeface="Calibri Light" panose="020F0302020204030204" pitchFamily="34" charset="0"/>
              </a:rPr>
              <a:t> vs. x.</a:t>
            </a:r>
            <a:r>
              <a:rPr lang="en-US" dirty="0">
                <a:latin typeface="Calibri Light" panose="020F0302020204030204" pitchFamily="34" charset="0"/>
              </a:rPr>
              <a:t> In the center, there is no field. </a:t>
            </a:r>
            <a:r>
              <a:rPr lang="en-US" baseline="0" dirty="0">
                <a:latin typeface="Calibri Light" panose="020F0302020204030204" pitchFamily="34" charset="0"/>
              </a:rPr>
              <a:t>The gradient of a quadrupole is the slope of the B</a:t>
            </a:r>
            <a:r>
              <a:rPr lang="en-US" baseline="-25000" dirty="0">
                <a:latin typeface="Calibri Light" panose="020F0302020204030204" pitchFamily="34" charset="0"/>
              </a:rPr>
              <a:t>y</a:t>
            </a:r>
            <a:r>
              <a:rPr lang="en-US" baseline="0" dirty="0">
                <a:latin typeface="Calibri Light" panose="020F0302020204030204" pitchFamily="34" charset="0"/>
              </a:rPr>
              <a:t> vs. x line and it is measured in T/m. </a:t>
            </a:r>
            <a:r>
              <a:rPr lang="en-US" dirty="0">
                <a:latin typeface="Calibri Light" panose="020F0302020204030204" pitchFamily="34" charset="0"/>
              </a:rPr>
              <a:t>It turns out that </a:t>
            </a:r>
            <a:r>
              <a:rPr lang="en-US" dirty="0" err="1">
                <a:latin typeface="Calibri Light" panose="020F0302020204030204" pitchFamily="34" charset="0"/>
              </a:rPr>
              <a:t>B</a:t>
            </a:r>
            <a:r>
              <a:rPr lang="en-US" baseline="-25000" dirty="0" err="1">
                <a:latin typeface="Calibri Light" panose="020F0302020204030204" pitchFamily="34" charset="0"/>
              </a:rPr>
              <a:t>x</a:t>
            </a:r>
            <a:r>
              <a:rPr lang="en-US" dirty="0">
                <a:latin typeface="Calibri Light" panose="020F0302020204030204" pitchFamily="34" charset="0"/>
              </a:rPr>
              <a:t> is also linear vs. y – in the vertical plane – with the same gradient.</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baseline="0" dirty="0">
                <a:latin typeface="Calibri Light" panose="020F0302020204030204" pitchFamily="34" charset="0"/>
              </a:rPr>
              <a:t>The B</a:t>
            </a:r>
            <a:r>
              <a:rPr lang="en-US" baseline="-25000" dirty="0">
                <a:latin typeface="Calibri Light" panose="020F0302020204030204" pitchFamily="34" charset="0"/>
              </a:rPr>
              <a:t>3</a:t>
            </a:r>
            <a:r>
              <a:rPr lang="en-US" baseline="0" dirty="0">
                <a:latin typeface="Calibri Light" panose="020F0302020204030204" pitchFamily="34" charset="0"/>
              </a:rPr>
              <a:t> term corresponds to a </a:t>
            </a:r>
            <a:r>
              <a:rPr lang="en-US" u="sng" baseline="0" dirty="0">
                <a:latin typeface="Calibri Light" panose="020F0302020204030204" pitchFamily="34" charset="0"/>
              </a:rPr>
              <a:t>sextupole</a:t>
            </a:r>
            <a:r>
              <a:rPr lang="en-US" baseline="0" dirty="0">
                <a:latin typeface="Calibri Light" panose="020F0302020204030204" pitchFamily="34" charset="0"/>
              </a:rPr>
              <a:t>. Here the field dependency is quadratic in x. In the center, there is no field and no field gradient. A sextupole is usually characterized by the second derivative of B</a:t>
            </a:r>
            <a:r>
              <a:rPr lang="en-US" baseline="-25000" dirty="0">
                <a:latin typeface="Calibri Light" panose="020F0302020204030204" pitchFamily="34" charset="0"/>
              </a:rPr>
              <a:t>y</a:t>
            </a:r>
            <a:r>
              <a:rPr lang="en-US" baseline="0" dirty="0">
                <a:latin typeface="Calibri Light" panose="020F0302020204030204" pitchFamily="34" charset="0"/>
              </a:rPr>
              <a:t> vs. x. The sextupole can be thought of as a quadrupole where the gradient (slope) changes linearly with the radial displacement x.</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2696306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dirty="0">
                <a:latin typeface="Calibri Light" panose="020F0302020204030204" pitchFamily="34" charset="0"/>
              </a:rPr>
              <a:t>In a lattice code, usually magnetic elements are described as a uniform dipole / quadrupole / sextupole (or other) field times a magnetic length. The product of the 2D field (or gradient) times the length is the integrated strength.</a:t>
            </a:r>
          </a:p>
          <a:p>
            <a:endParaRPr lang="en-US" sz="600" dirty="0">
              <a:latin typeface="Calibri Light" panose="020F0302020204030204" pitchFamily="34" charset="0"/>
            </a:endParaRPr>
          </a:p>
          <a:p>
            <a:r>
              <a:rPr lang="en-US" dirty="0">
                <a:latin typeface="Calibri Light" panose="020F0302020204030204" pitchFamily="34" charset="0"/>
              </a:rPr>
              <a:t>In many cases, quadrupoles, sextupoles and the alike can be considered as </a:t>
            </a:r>
            <a:r>
              <a:rPr lang="en-US" i="1" dirty="0">
                <a:latin typeface="Calibri Light" panose="020F0302020204030204" pitchFamily="34" charset="0"/>
              </a:rPr>
              <a:t>thin lenses</a:t>
            </a:r>
            <a:r>
              <a:rPr lang="en-US" dirty="0">
                <a:latin typeface="Calibri Light" panose="020F0302020204030204" pitchFamily="34" charset="0"/>
              </a:rPr>
              <a:t>, so basically only the integrated strengths matter.</a:t>
            </a:r>
          </a:p>
          <a:p>
            <a:endParaRPr lang="en-US" sz="600" dirty="0">
              <a:latin typeface="Calibri Light" panose="020F0302020204030204" pitchFamily="34" charset="0"/>
            </a:endParaRPr>
          </a:p>
          <a:p>
            <a:r>
              <a:rPr lang="en-US" dirty="0">
                <a:latin typeface="Calibri Light" panose="020F0302020204030204" pitchFamily="34" charset="0"/>
              </a:rPr>
              <a:t>MAD-X normalizes the coefficients dividing by the </a:t>
            </a:r>
            <a:r>
              <a:rPr lang="en-US" u="sng" dirty="0">
                <a:latin typeface="Calibri Light" panose="020F0302020204030204" pitchFamily="34" charset="0"/>
              </a:rPr>
              <a:t>beam rigidity</a:t>
            </a:r>
            <a:r>
              <a:rPr lang="en-US" dirty="0">
                <a:latin typeface="Calibri Light" panose="020F0302020204030204" pitchFamily="34" charset="0"/>
              </a:rPr>
              <a:t> B</a:t>
            </a:r>
            <a:r>
              <a:rPr lang="en-US" dirty="0">
                <a:latin typeface="Symbol" panose="05050102010706020507" pitchFamily="18" charset="2"/>
              </a:rPr>
              <a:t>r</a:t>
            </a:r>
            <a:r>
              <a:rPr lang="en-US" dirty="0">
                <a:latin typeface="Calibri Light" panose="020F0302020204030204" pitchFamily="34" charset="0"/>
              </a:rPr>
              <a:t>. The length definitions for an SBEND (sector bending magnet) and an RBEND (rectangular bending magnet) are different and they can be found in the MAD-X documentation.</a:t>
            </a:r>
          </a:p>
          <a:p>
            <a:endParaRPr lang="en-US" sz="600" dirty="0">
              <a:latin typeface="Calibri Light" panose="020F0302020204030204" pitchFamily="34" charset="0"/>
            </a:endParaRPr>
          </a:p>
          <a:p>
            <a:r>
              <a:rPr lang="en-US" i="0" baseline="0" dirty="0">
                <a:latin typeface="Calibri Light" panose="020F0302020204030204" pitchFamily="34" charset="0"/>
              </a:rPr>
              <a:t>For quadrupole,</a:t>
            </a:r>
            <a:r>
              <a:rPr lang="en-US" i="0" dirty="0">
                <a:latin typeface="Calibri Light" panose="020F0302020204030204" pitchFamily="34" charset="0"/>
              </a:rPr>
              <a:t> sextupole and higher order magnets, to avoid ambiguity it is good to quote the pole tip field, or the field at the reference radius. </a:t>
            </a:r>
            <a:r>
              <a:rPr lang="en-GB" dirty="0">
                <a:latin typeface="Calibri Light" panose="020F0302020204030204" pitchFamily="34" charset="0"/>
              </a:rPr>
              <a:t>The pole tip field is </a:t>
            </a:r>
          </a:p>
          <a:p>
            <a:pPr algn="ctr"/>
            <a:r>
              <a:rPr lang="en-GB" dirty="0">
                <a:latin typeface="Calibri Light" panose="020F0302020204030204" pitchFamily="34" charset="0"/>
              </a:rPr>
              <a:t>quadrupole: </a:t>
            </a:r>
            <a:r>
              <a:rPr lang="en-GB" dirty="0" err="1">
                <a:latin typeface="Calibri Light" panose="020F0302020204030204" pitchFamily="34" charset="0"/>
              </a:rPr>
              <a:t>B</a:t>
            </a:r>
            <a:r>
              <a:rPr lang="en-GB" baseline="-25000" dirty="0" err="1">
                <a:latin typeface="Calibri Light" panose="020F0302020204030204" pitchFamily="34" charset="0"/>
              </a:rPr>
              <a:t>pole</a:t>
            </a:r>
            <a:r>
              <a:rPr lang="en-GB" dirty="0">
                <a:latin typeface="Calibri Light" panose="020F0302020204030204" pitchFamily="34" charset="0"/>
              </a:rPr>
              <a:t> = G*r = B</a:t>
            </a:r>
            <a:r>
              <a:rPr lang="en-GB" baseline="-25000" dirty="0">
                <a:latin typeface="Calibri Light" panose="020F0302020204030204" pitchFamily="34" charset="0"/>
              </a:rPr>
              <a:t>2</a:t>
            </a:r>
            <a:r>
              <a:rPr lang="en-GB" dirty="0">
                <a:latin typeface="Calibri Light" panose="020F0302020204030204" pitchFamily="34" charset="0"/>
              </a:rPr>
              <a:t>*(r/R)</a:t>
            </a:r>
          </a:p>
          <a:p>
            <a:pPr algn="ctr"/>
            <a:r>
              <a:rPr lang="en-GB" dirty="0">
                <a:latin typeface="Calibri Light" panose="020F0302020204030204" pitchFamily="34" charset="0"/>
              </a:rPr>
              <a:t>sextupole: </a:t>
            </a:r>
            <a:r>
              <a:rPr lang="en-GB" dirty="0" err="1">
                <a:latin typeface="Calibri Light" panose="020F0302020204030204" pitchFamily="34" charset="0"/>
              </a:rPr>
              <a:t>B</a:t>
            </a:r>
            <a:r>
              <a:rPr lang="en-GB" baseline="-25000" dirty="0" err="1">
                <a:latin typeface="Calibri Light" panose="020F0302020204030204" pitchFamily="34" charset="0"/>
              </a:rPr>
              <a:t>pole</a:t>
            </a:r>
            <a:r>
              <a:rPr lang="en-GB" dirty="0">
                <a:latin typeface="Calibri Light" panose="020F0302020204030204" pitchFamily="34" charset="0"/>
              </a:rPr>
              <a:t> = B</a:t>
            </a:r>
            <a:r>
              <a:rPr lang="en-GB" baseline="-25000" dirty="0">
                <a:latin typeface="Calibri Light" panose="020F0302020204030204" pitchFamily="34" charset="0"/>
              </a:rPr>
              <a:t>3</a:t>
            </a:r>
            <a:r>
              <a:rPr lang="en-GB" dirty="0">
                <a:latin typeface="Calibri Light" panose="020F0302020204030204" pitchFamily="34" charset="0"/>
              </a:rPr>
              <a:t>*(r/R)</a:t>
            </a:r>
            <a:r>
              <a:rPr lang="en-GB" baseline="30000" dirty="0">
                <a:latin typeface="Calibri Light" panose="020F0302020204030204" pitchFamily="34" charset="0"/>
              </a:rPr>
              <a:t>2</a:t>
            </a:r>
          </a:p>
          <a:p>
            <a:r>
              <a:rPr lang="en-GB" dirty="0">
                <a:latin typeface="Calibri Light" panose="020F0302020204030204" pitchFamily="34" charset="0"/>
              </a:rPr>
              <a:t>where r is the radius at the pole tip, and R the reference radius for the harmonics. In a dipole, </a:t>
            </a:r>
            <a:r>
              <a:rPr lang="en-GB" dirty="0" err="1">
                <a:latin typeface="Calibri Light" panose="020F0302020204030204" pitchFamily="34" charset="0"/>
              </a:rPr>
              <a:t>B</a:t>
            </a:r>
            <a:r>
              <a:rPr lang="en-GB" baseline="-25000" dirty="0" err="1">
                <a:latin typeface="Calibri Light" panose="020F0302020204030204" pitchFamily="34" charset="0"/>
              </a:rPr>
              <a:t>pole</a:t>
            </a:r>
            <a:r>
              <a:rPr lang="en-GB" dirty="0">
                <a:latin typeface="Calibri Light" panose="020F0302020204030204" pitchFamily="34" charset="0"/>
              </a:rPr>
              <a:t> = B, since the field is uniform.</a:t>
            </a:r>
          </a:p>
          <a:p>
            <a:endParaRPr lang="en-GB" sz="600" dirty="0">
              <a:latin typeface="Calibri Light" panose="020F0302020204030204" pitchFamily="34" charset="0"/>
            </a:endParaRPr>
          </a:p>
          <a:p>
            <a:r>
              <a:rPr lang="en-GB" u="sng" dirty="0">
                <a:latin typeface="Calibri Light" panose="020F0302020204030204" pitchFamily="34" charset="0"/>
              </a:rPr>
              <a:t>Note</a:t>
            </a:r>
            <a:r>
              <a:rPr lang="en-GB" dirty="0">
                <a:latin typeface="Calibri Light" panose="020F0302020204030204" pitchFamily="34" charset="0"/>
              </a:rPr>
              <a:t>: for MAD-X, B</a:t>
            </a:r>
            <a:r>
              <a:rPr lang="en-GB" baseline="-25000" dirty="0">
                <a:latin typeface="Calibri Light" panose="020F0302020204030204" pitchFamily="34" charset="0"/>
              </a:rPr>
              <a:t>0</a:t>
            </a:r>
            <a:r>
              <a:rPr lang="en-GB" dirty="0">
                <a:latin typeface="Calibri Light" panose="020F0302020204030204" pitchFamily="34" charset="0"/>
              </a:rPr>
              <a:t> is a dipole, B</a:t>
            </a:r>
            <a:r>
              <a:rPr lang="en-GB" baseline="-25000" dirty="0">
                <a:latin typeface="Calibri Light" panose="020F0302020204030204" pitchFamily="34" charset="0"/>
              </a:rPr>
              <a:t>1</a:t>
            </a:r>
            <a:r>
              <a:rPr lang="en-GB" dirty="0">
                <a:latin typeface="Calibri Light" panose="020F0302020204030204" pitchFamily="34" charset="0"/>
              </a:rPr>
              <a:t> is a quadrupole, B</a:t>
            </a:r>
            <a:r>
              <a:rPr lang="en-GB" baseline="-25000" dirty="0">
                <a:latin typeface="Calibri Light" panose="020F0302020204030204" pitchFamily="34" charset="0"/>
              </a:rPr>
              <a:t>2</a:t>
            </a:r>
            <a:r>
              <a:rPr lang="en-GB" dirty="0">
                <a:latin typeface="Calibri Light" panose="020F0302020204030204" pitchFamily="34" charset="0"/>
              </a:rPr>
              <a:t> is a sextupole, etc. while for (most) magnet people n = 1 is a dipole, n = 2 is a quadrupole, etc.</a:t>
            </a:r>
          </a:p>
          <a:p>
            <a:endParaRPr lang="en-US"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5895750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BEAM command has several possible entries. In this case, PC is specified, which is the particle momentum times the speed of light, in GeV. The CHARGE is not specified, so the program assumes the default of 1 proton charge. Then the beam rigidity can be computed as</a:t>
            </a:r>
          </a:p>
          <a:p>
            <a:pPr algn="ctr"/>
            <a:r>
              <a:rPr lang="en-GB" dirty="0">
                <a:latin typeface="Calibri Light" panose="020F0302020204030204" pitchFamily="34" charset="0"/>
              </a:rPr>
              <a:t>BRHO = PC / ( |CHARGE| * c * 1.e-9) </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baseline="0" dirty="0">
                <a:latin typeface="Calibri Light" panose="020F0302020204030204" pitchFamily="34" charset="0"/>
              </a:rPr>
              <a:t>For an SBEND,</a:t>
            </a:r>
            <a:r>
              <a:rPr lang="en-US" dirty="0">
                <a:latin typeface="Calibri Light" panose="020F0302020204030204" pitchFamily="34" charset="0"/>
              </a:rPr>
              <a:t> </a:t>
            </a:r>
            <a:r>
              <a:rPr lang="en-GB" baseline="0" dirty="0">
                <a:latin typeface="Calibri Light" panose="020F0302020204030204" pitchFamily="34" charset="0"/>
              </a:rPr>
              <a:t>the declared length is the arc length of the reference orbit, so the dipole magnetic field is computed as shown;</a:t>
            </a:r>
            <a:r>
              <a:rPr lang="en-GB" dirty="0">
                <a:latin typeface="Calibri Light" panose="020F0302020204030204" pitchFamily="34" charset="0"/>
              </a:rPr>
              <a:t> by the way, 2.62 T is rather an uncommon value for the field – too high for a usual resistive magnet, too low (that is, not worth) for a usual superconducting one.</a:t>
            </a:r>
            <a:endParaRPr lang="en-GB" baseline="0" dirty="0">
              <a:latin typeface="Calibri Light" panose="020F0302020204030204" pitchFamily="34" charset="0"/>
            </a:endParaRPr>
          </a:p>
          <a:p>
            <a:r>
              <a:rPr lang="en-GB" baseline="0" dirty="0">
                <a:latin typeface="Calibri Light" panose="020F0302020204030204" pitchFamily="34" charset="0"/>
              </a:rPr>
              <a:t>For an RBEND, some trigonometry is needed as (normally) the length is taken along a straight line joining the entry and exit point,</a:t>
            </a:r>
            <a:r>
              <a:rPr lang="en-GB" dirty="0">
                <a:latin typeface="Calibri Light" panose="020F0302020204030204" pitchFamily="34" charset="0"/>
              </a:rPr>
              <a:t> so in that case</a:t>
            </a:r>
          </a:p>
          <a:p>
            <a:pPr algn="ctr"/>
            <a:r>
              <a:rPr lang="en-US" dirty="0">
                <a:latin typeface="Calibri Light" panose="020F0302020204030204" pitchFamily="34" charset="0"/>
              </a:rPr>
              <a:t>B = 2/L*sin(|ANGLE|/2)*(B</a:t>
            </a:r>
            <a:r>
              <a:rPr lang="en-US" dirty="0">
                <a:latin typeface="Symbol" panose="05050102010706020507" pitchFamily="18" charset="2"/>
              </a:rPr>
              <a:t>r</a:t>
            </a:r>
            <a:r>
              <a:rPr lang="en-US" dirty="0">
                <a:latin typeface="Calibri Light" panose="020F0302020204030204" pitchFamily="34" charset="0"/>
              </a:rPr>
              <a:t>).</a:t>
            </a:r>
            <a:endParaRPr lang="en-GB" baseline="0" dirty="0">
              <a:latin typeface="Calibri Light" panose="020F0302020204030204" pitchFamily="34" charset="0"/>
            </a:endParaRPr>
          </a:p>
          <a:p>
            <a:endParaRPr lang="en-GB" baseline="0" dirty="0">
              <a:latin typeface="Calibri Light" panose="020F0302020204030204" pitchFamily="34" charset="0"/>
            </a:endParaRPr>
          </a:p>
          <a:p>
            <a:r>
              <a:rPr lang="en-US" dirty="0">
                <a:latin typeface="Calibri Light" panose="020F0302020204030204" pitchFamily="34" charset="0"/>
              </a:rPr>
              <a:t>The gradient of a quadrupole </a:t>
            </a:r>
            <a:r>
              <a:rPr lang="en-US" i="1" dirty="0">
                <a:latin typeface="Calibri Light" panose="020F0302020204030204" pitchFamily="34" charset="0"/>
              </a:rPr>
              <a:t>per se </a:t>
            </a:r>
            <a:r>
              <a:rPr lang="en-US" dirty="0">
                <a:latin typeface="Calibri Light" panose="020F0302020204030204" pitchFamily="34" charset="0"/>
              </a:rPr>
              <a:t>does not mean much: what matters is gradient and aperture. In this case, for example, if we had a 100 mm bore diameter, then we would have 0.1 T ( = 2.0*0.050) as </a:t>
            </a:r>
            <a:r>
              <a:rPr lang="en-US" dirty="0" err="1">
                <a:latin typeface="Calibri Light" panose="020F0302020204030204" pitchFamily="34" charset="0"/>
              </a:rPr>
              <a:t>B</a:t>
            </a:r>
            <a:r>
              <a:rPr lang="en-US" baseline="-25000" dirty="0" err="1">
                <a:latin typeface="Calibri Light" panose="020F0302020204030204" pitchFamily="34" charset="0"/>
              </a:rPr>
              <a:t>pole</a:t>
            </a:r>
            <a:r>
              <a:rPr lang="en-US" dirty="0">
                <a:latin typeface="Calibri Light" panose="020F0302020204030204" pitchFamily="34" charset="0"/>
              </a:rPr>
              <a:t>. This is quite low also for resistive magnets, so maybe – from the magnet viewpoint – we could have the same integrated gradient with a shorter but stronger magnet.</a:t>
            </a:r>
            <a:endParaRPr lang="en-US" baseline="-25000" dirty="0">
              <a:latin typeface="Calibri Light" panose="020F0302020204030204" pitchFamily="34" charset="0"/>
            </a:endParaRPr>
          </a:p>
          <a:p>
            <a:endParaRPr lang="en-GB" baseline="0" dirty="0">
              <a:latin typeface="Calibri Light" panose="020F0302020204030204" pitchFamily="34" charset="0"/>
            </a:endParaRPr>
          </a:p>
        </p:txBody>
      </p:sp>
    </p:spTree>
    <p:extLst>
      <p:ext uri="{BB962C8B-B14F-4D97-AF65-F5344CB8AC3E}">
        <p14:creationId xmlns:p14="http://schemas.microsoft.com/office/powerpoint/2010/main" val="9256314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simulated or measured field is often decomposed in multipole coefficients. This decomposition holds in 2D, or in 3D for the integrated field along the longitudinal direction, and it is valid up to a radius within which no current or magnetic material is present. R is a reference radius. </a:t>
            </a:r>
            <a:r>
              <a:rPr lang="en-US" dirty="0">
                <a:latin typeface="Calibri Light" panose="020F0302020204030204" pitchFamily="34" charset="0"/>
              </a:rPr>
              <a:t>This is often referred to as the </a:t>
            </a:r>
            <a:r>
              <a:rPr lang="en-US" u="sng" dirty="0">
                <a:latin typeface="Calibri Light" panose="020F0302020204030204" pitchFamily="34" charset="0"/>
              </a:rPr>
              <a:t>good field region</a:t>
            </a:r>
            <a:r>
              <a:rPr lang="en-US" dirty="0">
                <a:latin typeface="Calibri Light" panose="020F0302020204030204" pitchFamily="34" charset="0"/>
              </a:rPr>
              <a:t> (GFR). A </a:t>
            </a:r>
            <a:r>
              <a:rPr lang="en-US" baseline="0" dirty="0">
                <a:latin typeface="Calibri Light" panose="020F0302020204030204" pitchFamily="34" charset="0"/>
              </a:rPr>
              <a:t>typical value for R is 2/3 of the physical aperture radius. </a:t>
            </a:r>
          </a:p>
          <a:p>
            <a:r>
              <a:rPr lang="en-US" baseline="0" dirty="0">
                <a:latin typeface="Calibri Light" panose="020F0302020204030204" pitchFamily="34" charset="0"/>
              </a:rPr>
              <a:t>Taking for example a dipole, in the ideal case only one term – B</a:t>
            </a:r>
            <a:r>
              <a:rPr lang="en-US" baseline="-25000" dirty="0">
                <a:latin typeface="Calibri Light" panose="020F0302020204030204" pitchFamily="34" charset="0"/>
              </a:rPr>
              <a:t>1</a:t>
            </a:r>
            <a:r>
              <a:rPr lang="en-US" baseline="0" dirty="0">
                <a:latin typeface="Calibri Light" panose="020F0302020204030204" pitchFamily="34" charset="0"/>
              </a:rPr>
              <a:t> – is present in the series. In reality, all other terms are there, though most often only the lower order ones give a somehow significant contribution. We express these unwanted components (errors) normalized to the fundamental (or main) component, and multiplied by 10000. Usually the upper case </a:t>
            </a:r>
            <a:r>
              <a:rPr lang="en-US" baseline="0" dirty="0" err="1">
                <a:latin typeface="Calibri Light" panose="020F0302020204030204" pitchFamily="34" charset="0"/>
              </a:rPr>
              <a:t>B</a:t>
            </a:r>
            <a:r>
              <a:rPr lang="en-US" baseline="-25000" dirty="0" err="1">
                <a:latin typeface="Calibri Light" panose="020F0302020204030204" pitchFamily="34" charset="0"/>
              </a:rPr>
              <a:t>n</a:t>
            </a:r>
            <a:r>
              <a:rPr lang="en-US" baseline="0" dirty="0">
                <a:latin typeface="Calibri Light" panose="020F0302020204030204" pitchFamily="34" charset="0"/>
              </a:rPr>
              <a:t>, A</a:t>
            </a:r>
            <a:r>
              <a:rPr lang="en-US" baseline="-25000" dirty="0">
                <a:latin typeface="Calibri Light" panose="020F0302020204030204" pitchFamily="34" charset="0"/>
              </a:rPr>
              <a:t>n</a:t>
            </a:r>
            <a:r>
              <a:rPr lang="en-US" baseline="0" dirty="0">
                <a:latin typeface="Calibri Light" panose="020F0302020204030204" pitchFamily="34" charset="0"/>
              </a:rPr>
              <a:t> are used for the not normalized coefficients – measured in Tesla, according to our definition – while the lower case </a:t>
            </a:r>
            <a:r>
              <a:rPr lang="en-US" baseline="0" dirty="0" err="1">
                <a:latin typeface="Calibri Light" panose="020F0302020204030204" pitchFamily="34" charset="0"/>
              </a:rPr>
              <a:t>b</a:t>
            </a:r>
            <a:r>
              <a:rPr lang="en-US" baseline="-25000" dirty="0" err="1">
                <a:latin typeface="Calibri Light" panose="020F0302020204030204" pitchFamily="34" charset="0"/>
              </a:rPr>
              <a:t>n</a:t>
            </a:r>
            <a:r>
              <a:rPr lang="en-US" baseline="0" dirty="0">
                <a:latin typeface="Calibri Light" panose="020F0302020204030204" pitchFamily="34" charset="0"/>
              </a:rPr>
              <a:t>, a</a:t>
            </a:r>
            <a:r>
              <a:rPr lang="en-US" baseline="-25000" dirty="0">
                <a:latin typeface="Calibri Light" panose="020F0302020204030204" pitchFamily="34" charset="0"/>
              </a:rPr>
              <a:t>n</a:t>
            </a:r>
            <a:r>
              <a:rPr lang="en-US" baseline="0" dirty="0">
                <a:latin typeface="Calibri Light" panose="020F0302020204030204" pitchFamily="34" charset="0"/>
              </a:rPr>
              <a:t> are reserved for the normalized terms, which are expressed in units of 10</a:t>
            </a:r>
            <a:r>
              <a:rPr lang="en-US" baseline="30000" dirty="0">
                <a:latin typeface="Calibri Light" panose="020F0302020204030204" pitchFamily="34" charset="0"/>
              </a:rPr>
              <a:t>-4</a:t>
            </a:r>
            <a:r>
              <a:rPr lang="en-US" baseline="0" dirty="0">
                <a:latin typeface="Calibri Light" panose="020F0302020204030204" pitchFamily="34" charset="0"/>
              </a:rPr>
              <a:t>.</a:t>
            </a:r>
          </a:p>
          <a:p>
            <a:r>
              <a:rPr lang="en-US" baseline="0" dirty="0">
                <a:latin typeface="Calibri Light" panose="020F0302020204030204" pitchFamily="34" charset="0"/>
              </a:rPr>
              <a:t>The b</a:t>
            </a:r>
            <a:r>
              <a:rPr lang="en-US" baseline="-25000" dirty="0">
                <a:latin typeface="Calibri Light" panose="020F0302020204030204" pitchFamily="34" charset="0"/>
              </a:rPr>
              <a:t>n</a:t>
            </a:r>
            <a:r>
              <a:rPr lang="en-US" baseline="0" dirty="0">
                <a:latin typeface="Calibri Light" panose="020F0302020204030204" pitchFamily="34" charset="0"/>
              </a:rPr>
              <a:t>, a</a:t>
            </a:r>
            <a:r>
              <a:rPr lang="en-US" baseline="-25000" dirty="0">
                <a:latin typeface="Calibri Light" panose="020F0302020204030204" pitchFamily="34" charset="0"/>
              </a:rPr>
              <a:t>n</a:t>
            </a:r>
            <a:r>
              <a:rPr lang="en-US" baseline="0" dirty="0">
                <a:latin typeface="Calibri Light" panose="020F0302020204030204" pitchFamily="34" charset="0"/>
              </a:rPr>
              <a:t> terms are typically a few units for well designed and well built dipoles and quadrupoles. Higher values </a:t>
            </a:r>
            <a:r>
              <a:rPr lang="en-US" dirty="0">
                <a:latin typeface="Calibri Light" panose="020F0302020204030204" pitchFamily="34" charset="0"/>
              </a:rPr>
              <a:t>often come </a:t>
            </a:r>
            <a:r>
              <a:rPr lang="en-US" baseline="0" dirty="0">
                <a:latin typeface="Calibri Light" panose="020F0302020204030204" pitchFamily="34" charset="0"/>
              </a:rPr>
              <a:t>for sextupoles and correctors, whose absolute strength is anyway much smaller than the bending and focusing magnets in the lattice.</a:t>
            </a:r>
          </a:p>
          <a:p>
            <a:endParaRPr lang="en-US" baseline="0" dirty="0">
              <a:latin typeface="Calibri Light" panose="020F0302020204030204" pitchFamily="34" charset="0"/>
            </a:endParaRPr>
          </a:p>
          <a:p>
            <a:r>
              <a:rPr lang="en-US" u="sng" baseline="0" dirty="0">
                <a:latin typeface="Calibri Light" panose="020F0302020204030204" pitchFamily="34" charset="0"/>
              </a:rPr>
              <a:t>Note</a:t>
            </a:r>
            <a:r>
              <a:rPr lang="en-US" baseline="0" dirty="0">
                <a:latin typeface="Calibri Light" panose="020F0302020204030204" pitchFamily="34" charset="0"/>
              </a:rPr>
              <a:t>: some terms can also come from a misalignment of the magnet, for example for a dipole a</a:t>
            </a:r>
            <a:r>
              <a:rPr lang="en-US" baseline="-25000" dirty="0">
                <a:latin typeface="Calibri Light" panose="020F0302020204030204" pitchFamily="34" charset="0"/>
              </a:rPr>
              <a:t>1</a:t>
            </a:r>
            <a:r>
              <a:rPr lang="en-US" baseline="0" dirty="0">
                <a:latin typeface="Calibri Light" panose="020F0302020204030204" pitchFamily="34" charset="0"/>
              </a:rPr>
              <a:t> (skew dipole, or horizontal dipole) is</a:t>
            </a:r>
            <a:r>
              <a:rPr lang="en-US" dirty="0">
                <a:latin typeface="Calibri Light" panose="020F0302020204030204" pitchFamily="34" charset="0"/>
              </a:rPr>
              <a:t> connected to a roll angle misalignment</a:t>
            </a:r>
            <a:r>
              <a:rPr lang="en-US" baseline="0" dirty="0">
                <a:latin typeface="Calibri Light" panose="020F0302020204030204" pitchFamily="34" charset="0"/>
              </a:rPr>
              <a:t>.</a:t>
            </a:r>
          </a:p>
        </p:txBody>
      </p:sp>
    </p:spTree>
    <p:extLst>
      <p:ext uri="{BB962C8B-B14F-4D97-AF65-F5344CB8AC3E}">
        <p14:creationId xmlns:p14="http://schemas.microsoft.com/office/powerpoint/2010/main" val="30997661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For a quadrupole, the relative multipole errors are a</a:t>
            </a:r>
            <a:r>
              <a:rPr lang="en-US" baseline="-25000" dirty="0">
                <a:latin typeface="Calibri Light" panose="020F0302020204030204" pitchFamily="34" charset="0"/>
              </a:rPr>
              <a:t>2</a:t>
            </a:r>
            <a:r>
              <a:rPr lang="en-US" baseline="0" dirty="0">
                <a:latin typeface="Calibri Light" panose="020F0302020204030204" pitchFamily="34" charset="0"/>
              </a:rPr>
              <a:t>, b</a:t>
            </a:r>
            <a:r>
              <a:rPr lang="en-US" baseline="-25000" dirty="0">
                <a:latin typeface="Calibri Light" panose="020F0302020204030204" pitchFamily="34" charset="0"/>
              </a:rPr>
              <a:t>3</a:t>
            </a:r>
            <a:r>
              <a:rPr lang="en-US" baseline="0" dirty="0">
                <a:latin typeface="Calibri Light" panose="020F0302020204030204" pitchFamily="34" charset="0"/>
              </a:rPr>
              <a:t>, a</a:t>
            </a:r>
            <a:r>
              <a:rPr lang="en-US" baseline="-25000" dirty="0">
                <a:latin typeface="Calibri Light" panose="020F0302020204030204" pitchFamily="34" charset="0"/>
              </a:rPr>
              <a:t>3</a:t>
            </a:r>
            <a:r>
              <a:rPr lang="en-US" baseline="0" dirty="0">
                <a:latin typeface="Calibri Light" panose="020F0302020204030204" pitchFamily="34" charset="0"/>
              </a:rPr>
              <a:t>, b</a:t>
            </a:r>
            <a:r>
              <a:rPr lang="en-US" baseline="-25000" dirty="0">
                <a:latin typeface="Calibri Light" panose="020F0302020204030204" pitchFamily="34" charset="0"/>
              </a:rPr>
              <a:t>4</a:t>
            </a:r>
            <a:r>
              <a:rPr lang="en-US" baseline="0" dirty="0">
                <a:latin typeface="Calibri Light" panose="020F0302020204030204" pitchFamily="34" charset="0"/>
              </a:rPr>
              <a:t>, a</a:t>
            </a:r>
            <a:r>
              <a:rPr lang="en-US" baseline="-25000" dirty="0">
                <a:latin typeface="Calibri Light" panose="020F0302020204030204" pitchFamily="34" charset="0"/>
              </a:rPr>
              <a:t>4</a:t>
            </a:r>
            <a:r>
              <a:rPr lang="en-US" baseline="0" dirty="0">
                <a:latin typeface="Calibri Light" panose="020F0302020204030204" pitchFamily="34" charset="0"/>
              </a:rPr>
              <a:t>, etc., and they are obtained by normalizing the upper case coefficients by B</a:t>
            </a:r>
            <a:r>
              <a:rPr lang="en-US" baseline="-25000" dirty="0">
                <a:latin typeface="Calibri Light" panose="020F0302020204030204" pitchFamily="34" charset="0"/>
              </a:rPr>
              <a:t>2</a:t>
            </a:r>
            <a:r>
              <a:rPr lang="en-US" baseline="0" dirty="0">
                <a:latin typeface="Calibri Light" panose="020F0302020204030204" pitchFamily="34" charset="0"/>
              </a:rPr>
              <a:t>.</a:t>
            </a:r>
          </a:p>
          <a:p>
            <a:endParaRPr lang="en-US" baseline="0" dirty="0">
              <a:latin typeface="Calibri Light" panose="020F0302020204030204" pitchFamily="34" charset="0"/>
            </a:endParaRPr>
          </a:p>
          <a:p>
            <a:r>
              <a:rPr lang="en-US" baseline="0" dirty="0">
                <a:latin typeface="Calibri Light" panose="020F0302020204030204" pitchFamily="34" charset="0"/>
              </a:rPr>
              <a:t>Usually no dipole errors (b</a:t>
            </a:r>
            <a:r>
              <a:rPr lang="en-US" baseline="-25000" dirty="0">
                <a:latin typeface="Calibri Light" panose="020F0302020204030204" pitchFamily="34" charset="0"/>
              </a:rPr>
              <a:t>1</a:t>
            </a:r>
            <a:r>
              <a:rPr lang="en-US" baseline="0" dirty="0">
                <a:latin typeface="Calibri Light" panose="020F0302020204030204" pitchFamily="34" charset="0"/>
              </a:rPr>
              <a:t>, a</a:t>
            </a:r>
            <a:r>
              <a:rPr lang="en-US" baseline="-25000" dirty="0">
                <a:latin typeface="Calibri Light" panose="020F0302020204030204" pitchFamily="34" charset="0"/>
              </a:rPr>
              <a:t>1</a:t>
            </a:r>
            <a:r>
              <a:rPr lang="en-US" baseline="0" dirty="0">
                <a:latin typeface="Calibri Light" panose="020F0302020204030204" pitchFamily="34" charset="0"/>
              </a:rPr>
              <a:t>) are considered in a quadrupole, as these correspond to a transverse shift of the magnetic </a:t>
            </a:r>
            <a:r>
              <a:rPr lang="en-US" baseline="0" dirty="0" err="1">
                <a:latin typeface="Calibri Light" panose="020F0302020204030204" pitchFamily="34" charset="0"/>
              </a:rPr>
              <a:t>centre</a:t>
            </a:r>
            <a:r>
              <a:rPr lang="en-US" baseline="0" dirty="0">
                <a:latin typeface="Calibri Light" panose="020F0302020204030204" pitchFamily="34" charset="0"/>
              </a:rPr>
              <a:t> (axis, in 3D); in that case, the harmonic decomposition is re-expressed taking as the center of the circle the point where there is no field (no integrated field in 3D).</a:t>
            </a:r>
          </a:p>
          <a:p>
            <a:pPr defTabSz="947732">
              <a:defRPr/>
            </a:pPr>
            <a:endParaRPr lang="en-US" baseline="0" dirty="0">
              <a:latin typeface="Calibri Light" panose="020F0302020204030204" pitchFamily="34" charset="0"/>
            </a:endParaRPr>
          </a:p>
          <a:p>
            <a:pPr defTabSz="947732">
              <a:defRPr/>
            </a:pPr>
            <a:r>
              <a:rPr lang="en-US" u="sng" baseline="0" dirty="0">
                <a:latin typeface="Calibri Light" panose="020F0302020204030204" pitchFamily="34" charset="0"/>
              </a:rPr>
              <a:t>Note</a:t>
            </a:r>
            <a:r>
              <a:rPr lang="en-US" baseline="0" dirty="0">
                <a:latin typeface="Calibri Light" panose="020F0302020204030204" pitchFamily="34" charset="0"/>
              </a:rPr>
              <a:t>: also for a quadrupole, some multipole errors can come from a misalignment of the magnet, for example a roll angle gives rise to an a</a:t>
            </a:r>
            <a:r>
              <a:rPr lang="en-US" baseline="-25000" dirty="0">
                <a:latin typeface="Calibri Light" panose="020F0302020204030204" pitchFamily="34" charset="0"/>
              </a:rPr>
              <a:t>2</a:t>
            </a:r>
            <a:r>
              <a:rPr lang="en-US" baseline="0" dirty="0">
                <a:latin typeface="Calibri Light" panose="020F0302020204030204" pitchFamily="34" charset="0"/>
              </a:rPr>
              <a:t> (skew quadrupole) term.</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6762316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We like to divide the multipole errors in two families: allowed and not-allowed (or random).</a:t>
            </a:r>
          </a:p>
          <a:p>
            <a:endParaRPr lang="en-US" sz="800" dirty="0">
              <a:latin typeface="Calibri Light" panose="020F0302020204030204" pitchFamily="34" charset="0"/>
            </a:endParaRPr>
          </a:p>
          <a:p>
            <a:r>
              <a:rPr lang="en-US" baseline="0" dirty="0">
                <a:latin typeface="Calibri Light" panose="020F0302020204030204" pitchFamily="34" charset="0"/>
              </a:rPr>
              <a:t>The </a:t>
            </a:r>
            <a:r>
              <a:rPr lang="en-US" u="sng" baseline="0" dirty="0">
                <a:latin typeface="Calibri Light" panose="020F0302020204030204" pitchFamily="34" charset="0"/>
              </a:rPr>
              <a:t>not-allowed</a:t>
            </a:r>
            <a:r>
              <a:rPr lang="en-US" baseline="0" dirty="0">
                <a:latin typeface="Calibri Light" panose="020F0302020204030204" pitchFamily="34" charset="0"/>
              </a:rPr>
              <a:t> (or </a:t>
            </a:r>
            <a:r>
              <a:rPr lang="en-US" u="sng" baseline="0" dirty="0">
                <a:latin typeface="Calibri Light" panose="020F0302020204030204" pitchFamily="34" charset="0"/>
              </a:rPr>
              <a:t>random</a:t>
            </a:r>
            <a:r>
              <a:rPr lang="en-US" baseline="0" dirty="0">
                <a:latin typeface="Calibri Light" panose="020F0302020204030204" pitchFamily="34" charset="0"/>
              </a:rPr>
              <a:t>) terms are the ones that should not be there,</a:t>
            </a:r>
            <a:r>
              <a:rPr lang="en-US" dirty="0">
                <a:latin typeface="Calibri Light" panose="020F0302020204030204" pitchFamily="34" charset="0"/>
              </a:rPr>
              <a:t> </a:t>
            </a:r>
            <a:r>
              <a:rPr lang="en-US" baseline="0" dirty="0">
                <a:latin typeface="Calibri Light" panose="020F0302020204030204" pitchFamily="34" charset="0"/>
              </a:rPr>
              <a:t>thanks to symmetries in the design. They then arise due to asymmetries introduced during the fabrication.</a:t>
            </a:r>
          </a:p>
          <a:p>
            <a:endParaRPr lang="en-US" sz="800" dirty="0">
              <a:latin typeface="Calibri Light" panose="020F0302020204030204" pitchFamily="34" charset="0"/>
            </a:endParaRPr>
          </a:p>
          <a:p>
            <a:r>
              <a:rPr lang="en-US" dirty="0">
                <a:latin typeface="Calibri Light" panose="020F0302020204030204" pitchFamily="34" charset="0"/>
              </a:rPr>
              <a:t>The </a:t>
            </a:r>
            <a:r>
              <a:rPr lang="en-US" u="sng" dirty="0">
                <a:latin typeface="Calibri Light" panose="020F0302020204030204" pitchFamily="34" charset="0"/>
              </a:rPr>
              <a:t>allowed</a:t>
            </a:r>
            <a:r>
              <a:rPr lang="en-US" dirty="0">
                <a:latin typeface="Calibri Light" panose="020F0302020204030204" pitchFamily="34" charset="0"/>
              </a:rPr>
              <a:t> multipoles are the ones that are allowed by the symmetries, that is, that are expected by design even if no asymmetries are introduced during the fabrication. Part of the magnetic design focuses to optimize the geometry to cancel out these terms.</a:t>
            </a:r>
          </a:p>
          <a:p>
            <a:endParaRPr lang="en-US" sz="800" dirty="0">
              <a:latin typeface="Calibri Light" panose="020F0302020204030204" pitchFamily="34" charset="0"/>
            </a:endParaRPr>
          </a:p>
          <a:p>
            <a:r>
              <a:rPr lang="en-US" baseline="0" dirty="0">
                <a:latin typeface="Calibri Light" panose="020F0302020204030204" pitchFamily="34" charset="0"/>
              </a:rPr>
              <a:t>The SPS</a:t>
            </a:r>
            <a:r>
              <a:rPr lang="en-US" dirty="0">
                <a:latin typeface="Calibri Light" panose="020F0302020204030204" pitchFamily="34" charset="0"/>
              </a:rPr>
              <a:t> (a hybrid between an H-shape and a window frame) main dipoles are fully symmetric dipoles. The HERA or Tevatron superconducting magnets are also fully symmetric.</a:t>
            </a:r>
          </a:p>
          <a:p>
            <a:endParaRPr lang="en-US" sz="800" dirty="0">
              <a:latin typeface="Calibri Light" panose="020F0302020204030204" pitchFamily="34" charset="0"/>
            </a:endParaRPr>
          </a:p>
          <a:p>
            <a:r>
              <a:rPr lang="en-US" baseline="0" dirty="0">
                <a:latin typeface="Calibri Light" panose="020F0302020204030204" pitchFamily="34" charset="0"/>
              </a:rPr>
              <a:t>Half</a:t>
            </a:r>
            <a:r>
              <a:rPr lang="en-US" dirty="0">
                <a:latin typeface="Calibri Light" panose="020F0302020204030204" pitchFamily="34" charset="0"/>
              </a:rPr>
              <a:t> symmetric dipoles are resistive magnets with a C-shape yoke, for ex. the ones of various light sources (ANKA, DIAMOND) or the LEP dipoles. The LHC main dipoles are also – technically speaking – in this family, since there is a double aperture breaking the full (left/right) symmetry, though the design of each aperture separately is fully symmetric.</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20241351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field quality is also often expressed in terms of </a:t>
            </a:r>
            <a:r>
              <a:rPr lang="en-US" baseline="0" dirty="0">
                <a:latin typeface="Symbol" panose="05050102010706020507" pitchFamily="18" charset="2"/>
              </a:rPr>
              <a:t>D</a:t>
            </a:r>
            <a:r>
              <a:rPr lang="en-US" baseline="0" dirty="0">
                <a:latin typeface="Calibri Light" panose="020F0302020204030204" pitchFamily="34" charset="0"/>
              </a:rPr>
              <a:t>B/B, where </a:t>
            </a:r>
            <a:r>
              <a:rPr lang="en-US" dirty="0">
                <a:latin typeface="Symbol" panose="05050102010706020507" pitchFamily="18" charset="2"/>
              </a:rPr>
              <a:t>D</a:t>
            </a:r>
            <a:r>
              <a:rPr lang="en-US" dirty="0">
                <a:latin typeface="Calibri Light" panose="020F0302020204030204" pitchFamily="34" charset="0"/>
              </a:rPr>
              <a:t>B is </a:t>
            </a:r>
            <a:r>
              <a:rPr lang="en-US" baseline="0" dirty="0">
                <a:latin typeface="Calibri Light" panose="020F0302020204030204" pitchFamily="34" charset="0"/>
              </a:rPr>
              <a:t>the difference between the actual field B and the ideal distribution B</a:t>
            </a:r>
            <a:r>
              <a:rPr lang="en-US" baseline="-25000" dirty="0">
                <a:latin typeface="Calibri Light" panose="020F0302020204030204" pitchFamily="34" charset="0"/>
              </a:rPr>
              <a:t>id</a:t>
            </a:r>
            <a:r>
              <a:rPr lang="en-US" baseline="0" dirty="0">
                <a:latin typeface="Calibri Light" panose="020F0302020204030204" pitchFamily="34" charset="0"/>
              </a:rPr>
              <a:t>, normalized by the ideal distribution B</a:t>
            </a:r>
            <a:r>
              <a:rPr lang="en-US" baseline="-25000" dirty="0">
                <a:latin typeface="Calibri Light" panose="020F0302020204030204" pitchFamily="34" charset="0"/>
              </a:rPr>
              <a:t>id</a:t>
            </a:r>
            <a:r>
              <a:rPr lang="en-US" baseline="0" dirty="0">
                <a:latin typeface="Calibri Light" panose="020F0302020204030204" pitchFamily="34" charset="0"/>
              </a:rPr>
              <a:t>. Since B is a vector</a:t>
            </a:r>
            <a:r>
              <a:rPr lang="en-US" dirty="0">
                <a:latin typeface="Calibri Light" panose="020F0302020204030204" pitchFamily="34" charset="0"/>
              </a:rPr>
              <a:t> field, this is often done either on one component (the main one) or on the modulus.</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dirty="0">
                <a:latin typeface="Calibri Light" panose="020F0302020204030204" pitchFamily="34" charset="0"/>
              </a:rPr>
              <a:t>The plots on graph paper are measured field error curves (1970) inside the CERN PSB (PS Booster) prototype bending magnet inner gap. The abscissa is the radial position in the magnet aperture in mm. This specific magnet has a (wide) pole of 460 mm width, for 70 mm of vertical gap.</a:t>
            </a:r>
          </a:p>
          <a:p>
            <a:endParaRPr lang="en-US" dirty="0">
              <a:latin typeface="Calibri Light" panose="020F0302020204030204" pitchFamily="34" charset="0"/>
            </a:endParaRPr>
          </a:p>
          <a:p>
            <a:r>
              <a:rPr lang="en-US" dirty="0">
                <a:latin typeface="Calibri Light" panose="020F0302020204030204" pitchFamily="34" charset="0"/>
              </a:rPr>
              <a:t>These </a:t>
            </a:r>
            <a:r>
              <a:rPr lang="en-US" dirty="0">
                <a:latin typeface="Symbol" panose="05050102010706020507" pitchFamily="18" charset="2"/>
              </a:rPr>
              <a:t>D</a:t>
            </a:r>
            <a:r>
              <a:rPr lang="en-US" dirty="0">
                <a:latin typeface="Calibri Light" panose="020F0302020204030204" pitchFamily="34" charset="0"/>
              </a:rPr>
              <a:t>B/B plots are typically used for resistive dipoles, which often have much of a rectangular (i.e., not circular) aperture, so where using the standard harmonic decomposition is not convenient.</a:t>
            </a:r>
          </a:p>
        </p:txBody>
      </p:sp>
    </p:spTree>
    <p:extLst>
      <p:ext uri="{BB962C8B-B14F-4D97-AF65-F5344CB8AC3E}">
        <p14:creationId xmlns:p14="http://schemas.microsoft.com/office/powerpoint/2010/main" val="2016558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a:t>
            </a:r>
            <a:r>
              <a:rPr lang="en-US" baseline="0" dirty="0">
                <a:latin typeface="Symbol" panose="05050102010706020507" pitchFamily="18" charset="2"/>
              </a:rPr>
              <a:t>D</a:t>
            </a:r>
            <a:r>
              <a:rPr lang="en-US" baseline="0" dirty="0">
                <a:latin typeface="Calibri Light" panose="020F0302020204030204" pitchFamily="34" charset="0"/>
              </a:rPr>
              <a:t>B/B can be built</a:t>
            </a:r>
            <a:r>
              <a:rPr lang="en-US" dirty="0">
                <a:latin typeface="Calibri Light" panose="020F0302020204030204" pitchFamily="34" charset="0"/>
              </a:rPr>
              <a:t> up starting from the harmonics, at least in the region where the harmonics hold. Going the other way around – from </a:t>
            </a:r>
            <a:r>
              <a:rPr lang="en-US" dirty="0">
                <a:latin typeface="Symbol" panose="05050102010706020507" pitchFamily="18" charset="2"/>
              </a:rPr>
              <a:t>D</a:t>
            </a:r>
            <a:r>
              <a:rPr lang="en-US" dirty="0">
                <a:latin typeface="Calibri Light" panose="020F0302020204030204" pitchFamily="34" charset="0"/>
              </a:rPr>
              <a:t>B/B to multipoles – is not (mathematically speaking) really possible, but it is also done anyway.</a:t>
            </a:r>
            <a:endParaRPr lang="en-US" baseline="0" dirty="0">
              <a:latin typeface="Calibri Light" panose="020F0302020204030204" pitchFamily="34" charset="0"/>
            </a:endParaRPr>
          </a:p>
          <a:p>
            <a:endParaRPr lang="en-US" dirty="0">
              <a:latin typeface="Calibri Light" panose="020F0302020204030204" pitchFamily="34" charset="0"/>
            </a:endParaRPr>
          </a:p>
          <a:p>
            <a:r>
              <a:rPr lang="en-US" baseline="0" dirty="0">
                <a:latin typeface="Calibri Light" panose="020F0302020204030204" pitchFamily="34" charset="0"/>
              </a:rPr>
              <a:t>In the case of a dipole, we consider the vertical field along the midplane, that is, B</a:t>
            </a:r>
            <a:r>
              <a:rPr lang="en-US" baseline="-25000" dirty="0">
                <a:latin typeface="Calibri Light" panose="020F0302020204030204" pitchFamily="34" charset="0"/>
              </a:rPr>
              <a:t>y</a:t>
            </a:r>
            <a:r>
              <a:rPr lang="en-US" baseline="0" dirty="0">
                <a:latin typeface="Calibri Light" panose="020F0302020204030204" pitchFamily="34" charset="0"/>
              </a:rPr>
              <a:t>(x)</a:t>
            </a:r>
            <a:r>
              <a:rPr lang="en-US" dirty="0">
                <a:latin typeface="Calibri Light" panose="020F0302020204030204" pitchFamily="34" charset="0"/>
              </a:rPr>
              <a:t> along the y = 0 line. The </a:t>
            </a:r>
            <a:r>
              <a:rPr lang="en-US" dirty="0">
                <a:latin typeface="Symbol" panose="05050102010706020507" pitchFamily="18" charset="2"/>
              </a:rPr>
              <a:t>D</a:t>
            </a:r>
            <a:r>
              <a:rPr lang="en-US" dirty="0">
                <a:latin typeface="Calibri Light" panose="020F0302020204030204" pitchFamily="34" charset="0"/>
              </a:rPr>
              <a:t>B/B plot is made up of several contributions coming from b</a:t>
            </a:r>
            <a:r>
              <a:rPr lang="en-US" baseline="-25000" dirty="0">
                <a:latin typeface="Calibri Light" panose="020F0302020204030204" pitchFamily="34" charset="0"/>
              </a:rPr>
              <a:t>2</a:t>
            </a:r>
            <a:r>
              <a:rPr lang="en-US" dirty="0">
                <a:latin typeface="Calibri Light" panose="020F0302020204030204" pitchFamily="34" charset="0"/>
              </a:rPr>
              <a:t> (quadrupole, linear), b</a:t>
            </a:r>
            <a:r>
              <a:rPr lang="en-US" baseline="-25000" dirty="0">
                <a:latin typeface="Calibri Light" panose="020F0302020204030204" pitchFamily="34" charset="0"/>
              </a:rPr>
              <a:t>3</a:t>
            </a:r>
            <a:r>
              <a:rPr lang="en-US" dirty="0">
                <a:latin typeface="Calibri Light" panose="020F0302020204030204" pitchFamily="34" charset="0"/>
              </a:rPr>
              <a:t> (sextupole, quadratic), b</a:t>
            </a:r>
            <a:r>
              <a:rPr lang="en-US" baseline="-25000" dirty="0">
                <a:latin typeface="Calibri Light" panose="020F0302020204030204" pitchFamily="34" charset="0"/>
              </a:rPr>
              <a:t>4</a:t>
            </a:r>
            <a:r>
              <a:rPr lang="en-US" dirty="0">
                <a:latin typeface="Calibri Light" panose="020F0302020204030204" pitchFamily="34" charset="0"/>
              </a:rPr>
              <a:t> (octupole, cubic) and so on. </a:t>
            </a:r>
          </a:p>
          <a:p>
            <a:endParaRPr lang="en-US" baseline="0" dirty="0">
              <a:latin typeface="Calibri Light" panose="020F0302020204030204" pitchFamily="34" charset="0"/>
            </a:endParaRPr>
          </a:p>
          <a:p>
            <a:r>
              <a:rPr lang="en-US" u="sng" baseline="0" dirty="0">
                <a:latin typeface="Calibri Light" panose="020F0302020204030204" pitchFamily="34" charset="0"/>
              </a:rPr>
              <a:t>Note 1</a:t>
            </a:r>
            <a:r>
              <a:rPr lang="en-US" baseline="0" dirty="0">
                <a:latin typeface="Calibri Light" panose="020F0302020204030204" pitchFamily="34" charset="0"/>
              </a:rPr>
              <a:t>: the harmonic expansion is valid only within a circle not containing current or magnetic material. For resistive dipoles – even with wide poles – the same polynomial expansion is used in practice</a:t>
            </a:r>
            <a:r>
              <a:rPr lang="en-US" dirty="0">
                <a:latin typeface="Calibri Light" panose="020F0302020204030204" pitchFamily="34" charset="0"/>
              </a:rPr>
              <a:t> </a:t>
            </a:r>
            <a:r>
              <a:rPr lang="en-US" baseline="0" dirty="0">
                <a:latin typeface="Calibri Light" panose="020F0302020204030204" pitchFamily="34" charset="0"/>
              </a:rPr>
              <a:t>with the coefficients of the powers in x/R still called “quadrupole”, “sextupole” and so on.</a:t>
            </a:r>
          </a:p>
          <a:p>
            <a:endParaRPr lang="en-US" dirty="0">
              <a:latin typeface="Calibri Light" panose="020F0302020204030204" pitchFamily="34" charset="0"/>
            </a:endParaRPr>
          </a:p>
          <a:p>
            <a:r>
              <a:rPr lang="en-US" u="sng" baseline="0" dirty="0">
                <a:latin typeface="Calibri Light" panose="020F0302020204030204" pitchFamily="34" charset="0"/>
              </a:rPr>
              <a:t>Note 2</a:t>
            </a:r>
            <a:r>
              <a:rPr lang="en-US" baseline="0" dirty="0">
                <a:latin typeface="Calibri Light" panose="020F0302020204030204" pitchFamily="34" charset="0"/>
              </a:rPr>
              <a:t>: deriving the multipoles from the </a:t>
            </a:r>
            <a:r>
              <a:rPr lang="en-US" dirty="0">
                <a:latin typeface="Symbol" panose="05050102010706020507" pitchFamily="18" charset="2"/>
              </a:rPr>
              <a:t>D</a:t>
            </a:r>
            <a:r>
              <a:rPr lang="en-US" dirty="0">
                <a:latin typeface="Calibri Light" panose="020F0302020204030204" pitchFamily="34" charset="0"/>
              </a:rPr>
              <a:t>B/B is (mostly) done using some polynomial fitting, though the base functions are now not orthogonal… </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14746419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230836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6933" indent="-236933">
              <a:buAutoNum type="arabicPeriod"/>
            </a:pPr>
            <a:r>
              <a:rPr lang="en-US" dirty="0">
                <a:latin typeface="Calibri Light" panose="020F0302020204030204" pitchFamily="34" charset="0"/>
              </a:rPr>
              <a:t>https://indico.cern.ch/event/1227234/</a:t>
            </a:r>
          </a:p>
          <a:p>
            <a:pPr marL="236933" indent="-236933">
              <a:buAutoNum type="arabicPeriod"/>
            </a:pPr>
            <a:r>
              <a:rPr lang="en-US" dirty="0">
                <a:latin typeface="Calibri Light" panose="020F0302020204030204" pitchFamily="34" charset="0"/>
              </a:rPr>
              <a:t>https://cas.web.cern.ch/schools/bruges-2009 and http://cdsweb.cern.ch/record/1158462</a:t>
            </a:r>
          </a:p>
          <a:p>
            <a:pPr marL="236933" indent="-236933">
              <a:buAutoNum type="arabicPeriod"/>
            </a:pPr>
            <a:r>
              <a:rPr lang="en-US" dirty="0">
                <a:latin typeface="Calibri Light" panose="020F0302020204030204" pitchFamily="34" charset="0"/>
              </a:rPr>
              <a:t>indico.cern.ch/event/357378/session/2/#all</a:t>
            </a:r>
          </a:p>
          <a:p>
            <a:pPr marL="236933" indent="-236933">
              <a:buAutoNum type="arabicPeriod"/>
            </a:pPr>
            <a:r>
              <a:rPr lang="en-US" dirty="0">
                <a:latin typeface="Calibri Light" panose="020F0302020204030204" pitchFamily="34" charset="0"/>
              </a:rPr>
              <a:t>edms.cern.ch/document/1162401</a:t>
            </a:r>
          </a:p>
          <a:p>
            <a:pPr marL="236933" indent="-236933">
              <a:buAutoNum type="arabicPeriod"/>
            </a:pPr>
            <a:r>
              <a:rPr lang="en-GB" dirty="0">
                <a:latin typeface="Calibri Light" panose="020F0302020204030204" pitchFamily="34" charset="0"/>
              </a:rPr>
              <a:t>cas.web.cern.ch/previous-schools</a:t>
            </a:r>
            <a:endParaRPr lang="en-US" dirty="0">
              <a:latin typeface="Calibri Light" panose="020F0302020204030204" pitchFamily="34" charset="0"/>
            </a:endParaRPr>
          </a:p>
          <a:p>
            <a:pPr marL="236933" indent="-236933">
              <a:buAutoNum type="arabicPeriod"/>
            </a:pPr>
            <a:r>
              <a:rPr lang="en-US" dirty="0">
                <a:latin typeface="Calibri Light" panose="020F0302020204030204" pitchFamily="34" charset="0"/>
              </a:rPr>
              <a:t>for example, indico.cern.ch/event/440690</a:t>
            </a:r>
          </a:p>
          <a:p>
            <a:pPr marL="236933" indent="-236933">
              <a:buAutoNum type="arabicPeriod"/>
            </a:pPr>
            <a:r>
              <a:rPr lang="en-US" dirty="0">
                <a:latin typeface="Calibri Light" panose="020F0302020204030204" pitchFamily="34" charset="0"/>
              </a:rPr>
              <a:t>ISBN 9789812563811</a:t>
            </a:r>
          </a:p>
          <a:p>
            <a:pPr marL="236933" indent="-236933">
              <a:buAutoNum type="arabicPeriod"/>
            </a:pPr>
            <a:r>
              <a:rPr lang="en-US" dirty="0">
                <a:latin typeface="Calibri Light" panose="020F0302020204030204" pitchFamily="34" charset="0"/>
              </a:rPr>
              <a:t>ISBN</a:t>
            </a:r>
            <a:r>
              <a:rPr lang="en-US" baseline="0" dirty="0">
                <a:latin typeface="Calibri Light" panose="020F0302020204030204" pitchFamily="34" charset="0"/>
              </a:rPr>
              <a:t> </a:t>
            </a:r>
            <a:r>
              <a:rPr lang="en-US" dirty="0">
                <a:latin typeface="Calibri Light" panose="020F0302020204030204" pitchFamily="34" charset="0"/>
              </a:rPr>
              <a:t>9780521566889</a:t>
            </a:r>
          </a:p>
          <a:p>
            <a:pPr marL="236933" indent="-236933">
              <a:buAutoNum type="arabicPeriod"/>
            </a:pPr>
            <a:r>
              <a:rPr lang="en-US" dirty="0">
                <a:latin typeface="Calibri Light" panose="020F0302020204030204" pitchFamily="34" charset="0"/>
              </a:rPr>
              <a:t>ISBN 9789810227906</a:t>
            </a:r>
          </a:p>
          <a:p>
            <a:pPr marL="236933" indent="-236933">
              <a:buAutoNum type="arabicPeriod"/>
            </a:pPr>
            <a:r>
              <a:rPr lang="en-US" dirty="0">
                <a:latin typeface="Calibri Light" panose="020F0302020204030204" pitchFamily="34" charset="0"/>
              </a:rPr>
              <a:t>ISBN 978-0198548102</a:t>
            </a:r>
          </a:p>
          <a:p>
            <a:pPr marL="236933" indent="-236933">
              <a:buAutoNum type="arabicPeriod"/>
            </a:pPr>
            <a:r>
              <a:rPr lang="en-GB" dirty="0">
                <a:effectLst/>
                <a:latin typeface="Calibri Light" panose="020F0302020204030204" pitchFamily="34" charset="0"/>
              </a:rPr>
              <a:t>CERN-2004-006, cds.cern.ch/record/796105</a:t>
            </a:r>
          </a:p>
          <a:p>
            <a:pPr marL="236933" indent="-236933">
              <a:buAutoNum type="arabicPeriod"/>
            </a:pPr>
            <a:r>
              <a:rPr lang="en-GB" dirty="0">
                <a:effectLst/>
                <a:latin typeface="Calibri Light" panose="020F0302020204030204" pitchFamily="34" charset="0"/>
              </a:rPr>
              <a:t>cds.cern.ch/record/1076301</a:t>
            </a:r>
          </a:p>
          <a:p>
            <a:endParaRPr lang="en-US" sz="600" dirty="0">
              <a:latin typeface="Calibri Light" panose="020F0302020204030204" pitchFamily="34" charset="0"/>
            </a:endParaRPr>
          </a:p>
          <a:p>
            <a:r>
              <a:rPr lang="en-US" dirty="0">
                <a:latin typeface="Calibri Light" panose="020F0302020204030204" pitchFamily="34" charset="0"/>
              </a:rPr>
              <a:t>A heartfelt </a:t>
            </a:r>
            <a:r>
              <a:rPr lang="en-US" u="sng" dirty="0">
                <a:latin typeface="Calibri Light" panose="020F0302020204030204" pitchFamily="34" charset="0"/>
              </a:rPr>
              <a:t>thank you</a:t>
            </a:r>
            <a:r>
              <a:rPr lang="en-US" dirty="0">
                <a:latin typeface="Calibri Light" panose="020F0302020204030204" pitchFamily="34" charset="0"/>
              </a:rPr>
              <a:t> to many colleagues – in particular those from which I borrowed much of the material for this short course.</a:t>
            </a:r>
          </a:p>
          <a:p>
            <a:pPr marL="236933" indent="-236933">
              <a:buAutoNum type="arabicPeriod"/>
            </a:pPr>
            <a:endParaRPr lang="en-US" dirty="0">
              <a:latin typeface="Calibri Light" panose="020F0302020204030204" pitchFamily="34" charset="0"/>
            </a:endParaRPr>
          </a:p>
        </p:txBody>
      </p:sp>
    </p:spTree>
    <p:extLst>
      <p:ext uri="{BB962C8B-B14F-4D97-AF65-F5344CB8AC3E}">
        <p14:creationId xmlns:p14="http://schemas.microsoft.com/office/powerpoint/2010/main" val="1025394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Iron greatly enhances the field in the aperture of a magnet up to about 2 T. It does so by collecting the flux lines – which tend to fill space with high relative magnetic permeability – and by adding its own magnetization to the field produced by the windings (or the permanent magnets).</a:t>
            </a:r>
          </a:p>
          <a:p>
            <a:endParaRPr lang="en-US" dirty="0">
              <a:latin typeface="Calibri Light" panose="020F0302020204030204" pitchFamily="34" charset="0"/>
            </a:endParaRPr>
          </a:p>
          <a:p>
            <a:r>
              <a:rPr lang="en-US" dirty="0">
                <a:latin typeface="Calibri Light" panose="020F0302020204030204" pitchFamily="34" charset="0"/>
              </a:rPr>
              <a:t>Iron has a typical magnetic B-H characteristics. It is basically linear up to about 1.2-1.3 T – the actual knee depends on the grade of the material – to then saturate.</a:t>
            </a:r>
          </a:p>
          <a:p>
            <a:endParaRPr lang="en-US" dirty="0">
              <a:latin typeface="Calibri Light" panose="020F0302020204030204" pitchFamily="34" charset="0"/>
            </a:endParaRPr>
          </a:p>
          <a:p>
            <a:r>
              <a:rPr lang="en-US" dirty="0">
                <a:latin typeface="Calibri Light" panose="020F0302020204030204" pitchFamily="34" charset="0"/>
              </a:rPr>
              <a:t>The same can be looked at in terms of relative permeability </a:t>
            </a:r>
            <a:r>
              <a:rPr lang="en-US" dirty="0" err="1">
                <a:latin typeface="Symbol" panose="05050102010706020507" pitchFamily="18" charset="2"/>
              </a:rPr>
              <a:t>m</a:t>
            </a:r>
            <a:r>
              <a:rPr lang="en-US" baseline="-25000" dirty="0" err="1">
                <a:latin typeface="Calibri Light" panose="020F0302020204030204" pitchFamily="34" charset="0"/>
              </a:rPr>
              <a:t>r</a:t>
            </a:r>
            <a:r>
              <a:rPr lang="en-US" dirty="0">
                <a:latin typeface="Calibri Light" panose="020F0302020204030204" pitchFamily="34" charset="0"/>
              </a:rPr>
              <a:t> versus H, which has a peak of a few thousands to then decrease with the saturation.</a:t>
            </a:r>
          </a:p>
          <a:p>
            <a:r>
              <a:rPr lang="en-US" dirty="0">
                <a:latin typeface="Calibri Light" panose="020F0302020204030204" pitchFamily="34" charset="0"/>
              </a:rPr>
              <a:t>At low field the permeability of the material is not well behaved: the iron has to be “woken up”. Then remanence effects due to hysteresis can be important.</a:t>
            </a:r>
          </a:p>
          <a:p>
            <a:endParaRPr lang="en-US" dirty="0">
              <a:latin typeface="Calibri Light" panose="020F0302020204030204" pitchFamily="34" charset="0"/>
            </a:endParaRPr>
          </a:p>
          <a:p>
            <a:r>
              <a:rPr lang="en-US" dirty="0">
                <a:latin typeface="Calibri Light" panose="020F0302020204030204" pitchFamily="34" charset="0"/>
              </a:rPr>
              <a:t>In most cases, the material used in the yokes of resistive magnets is an electrical steel: Fe + a few % of other elements, mainly Si (up to about 3%), to increase the resistivity (and so decrease eddy currents) and to minimize the hysteresis cycle. These are called </a:t>
            </a:r>
            <a:r>
              <a:rPr lang="en-US" u="sng" dirty="0">
                <a:latin typeface="Calibri Light" panose="020F0302020204030204" pitchFamily="34" charset="0"/>
              </a:rPr>
              <a:t>electrical steels</a:t>
            </a:r>
            <a:r>
              <a:rPr lang="en-US" dirty="0">
                <a:latin typeface="Calibri Light" panose="020F0302020204030204" pitchFamily="34" charset="0"/>
              </a:rPr>
              <a:t>, or Si steel. They are the same used for electrical machines like transformers, generators, motors, etc.</a:t>
            </a:r>
          </a:p>
          <a:p>
            <a:endParaRPr lang="en-US" dirty="0">
              <a:latin typeface="Calibri Light" panose="020F0302020204030204" pitchFamily="34" charset="0"/>
            </a:endParaRPr>
          </a:p>
          <a:p>
            <a:endParaRPr lang="en-GB" dirty="0">
              <a:latin typeface="Calibri Light" panose="020F0302020204030204" pitchFamily="34" charset="0"/>
            </a:endParaRPr>
          </a:p>
        </p:txBody>
      </p:sp>
    </p:spTree>
    <p:extLst>
      <p:ext uri="{BB962C8B-B14F-4D97-AF65-F5344CB8AC3E}">
        <p14:creationId xmlns:p14="http://schemas.microsoft.com/office/powerpoint/2010/main" val="1483472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range of B fields covered by resistive magnets can be wide. Just to have some terms of comparison, here we take a look at the fields in the gap of dipoles and pole tip fields of quadrupoles for the largest CERN (resistive) synchrotrons and transfer lines.</a:t>
            </a:r>
          </a:p>
          <a:p>
            <a:endParaRPr lang="en-US" sz="900" dirty="0">
              <a:solidFill>
                <a:srgbClr val="FF0000"/>
              </a:solidFill>
              <a:latin typeface="Calibri Light" panose="020F0302020204030204" pitchFamily="34" charset="0"/>
            </a:endParaRPr>
          </a:p>
          <a:p>
            <a:r>
              <a:rPr lang="en-US" dirty="0">
                <a:latin typeface="Calibri Light" panose="020F0302020204030204" pitchFamily="34" charset="0"/>
              </a:rPr>
              <a:t>The PS – CERN’s oldest running machine – has combined function bending magnets with a central gap field of about 1.5 T. These magnets are C shaped.</a:t>
            </a:r>
          </a:p>
          <a:p>
            <a:endParaRPr lang="en-US" sz="900" dirty="0">
              <a:latin typeface="Calibri Light" panose="020F0302020204030204" pitchFamily="34" charset="0"/>
            </a:endParaRPr>
          </a:p>
          <a:p>
            <a:r>
              <a:rPr lang="en-US" dirty="0">
                <a:latin typeface="Calibri Light" panose="020F0302020204030204" pitchFamily="34" charset="0"/>
              </a:rPr>
              <a:t>The SPS – CERN’s largest resistive synchrotron – has bending magnets which run up to 2.0 T and quadrupoles with pole tip fields up to about 1.0 T. Pushing the central field above that in a large resistive machine is not realistic, because of the large electric consumption. </a:t>
            </a:r>
          </a:p>
          <a:p>
            <a:endParaRPr lang="en-US" sz="900" dirty="0">
              <a:latin typeface="Calibri Light" panose="020F0302020204030204" pitchFamily="34" charset="0"/>
            </a:endParaRPr>
          </a:p>
          <a:p>
            <a:r>
              <a:rPr lang="en-US" dirty="0">
                <a:latin typeface="Calibri Light" panose="020F0302020204030204" pitchFamily="34" charset="0"/>
              </a:rPr>
              <a:t>For the long transfer lines from the SPS to the LHC (combined length of 5.6 km), the dipoles run at 1.8 T while the quadrupoles are designed for 0.9 T at the pole tip.</a:t>
            </a:r>
          </a:p>
          <a:p>
            <a:endParaRPr lang="en-US" sz="90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the pole tip field of quadrupoles (and sextupoles, etc.) is smaller than what can be achieved in a dipole, as this kind of magnets “collect flux lines in the yoke”, that is, there is more field in the iron that you do not have in the useful (good field region) part of the air gap.</a:t>
            </a:r>
          </a:p>
          <a:p>
            <a:endParaRPr lang="en-US" dirty="0">
              <a:solidFill>
                <a:srgbClr val="FF0000"/>
              </a:solidFill>
              <a:latin typeface="Calibri Light" panose="020F0302020204030204" pitchFamily="34" charset="0"/>
            </a:endParaRPr>
          </a:p>
        </p:txBody>
      </p:sp>
    </p:spTree>
    <p:extLst>
      <p:ext uri="{BB962C8B-B14F-4D97-AF65-F5344CB8AC3E}">
        <p14:creationId xmlns:p14="http://schemas.microsoft.com/office/powerpoint/2010/main" val="18119943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As an example of magnets working into saturation, we show the transfer function of the SPS main dipoles at CERN.</a:t>
            </a:r>
          </a:p>
          <a:p>
            <a:endParaRPr lang="en-US" dirty="0">
              <a:latin typeface="Calibri Light" panose="020F0302020204030204" pitchFamily="34" charset="0"/>
            </a:endParaRPr>
          </a:p>
          <a:p>
            <a:r>
              <a:rPr lang="en-US" dirty="0">
                <a:latin typeface="Calibri Light" panose="020F0302020204030204" pitchFamily="34" charset="0"/>
              </a:rPr>
              <a:t>The plot is the actual calibration curve used by operation at CERN, which is the average of 384 + 360=744 bending magnets, powered in series. The dashed line is an extrapolation of the initial linear part, that is, it represents the field if there were no saturation. At 6 kA the efficiency (the ratio of the two curves) is 89%.</a:t>
            </a:r>
          </a:p>
          <a:p>
            <a:endParaRPr lang="en-US" dirty="0">
              <a:latin typeface="Calibri Light" panose="020F0302020204030204" pitchFamily="34" charset="0"/>
            </a:endParaRPr>
          </a:p>
          <a:p>
            <a:r>
              <a:rPr lang="en-US" dirty="0">
                <a:latin typeface="Calibri Light" panose="020F0302020204030204" pitchFamily="34" charset="0"/>
              </a:rPr>
              <a:t>When injecting beams into the LHC, the SPS works up to 450 GeV, with a field of 2.02 T.</a:t>
            </a:r>
            <a:endParaRPr lang="en-GB" dirty="0">
              <a:latin typeface="Calibri Light" panose="020F0302020204030204" pitchFamily="34" charset="0"/>
            </a:endParaRPr>
          </a:p>
          <a:p>
            <a:endParaRPr lang="en-US" dirty="0">
              <a:latin typeface="Calibri Light" panose="020F0302020204030204" pitchFamily="34" charset="0"/>
            </a:endParaRPr>
          </a:p>
          <a:p>
            <a:endParaRPr lang="en-GB" dirty="0">
              <a:latin typeface="Calibri Light" panose="020F0302020204030204" pitchFamily="34" charset="0"/>
            </a:endParaRPr>
          </a:p>
        </p:txBody>
      </p:sp>
    </p:spTree>
    <p:extLst>
      <p:ext uri="{BB962C8B-B14F-4D97-AF65-F5344CB8AC3E}">
        <p14:creationId xmlns:p14="http://schemas.microsoft.com/office/powerpoint/2010/main" val="12913922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subscript rms stands for root mean square. </a:t>
            </a:r>
            <a:r>
              <a:rPr lang="en-US" dirty="0" err="1">
                <a:latin typeface="Calibri Light" panose="020F0302020204030204" pitchFamily="34" charset="0"/>
              </a:rPr>
              <a:t>I</a:t>
            </a:r>
            <a:r>
              <a:rPr lang="en-US" baseline="-25000" dirty="0" err="1">
                <a:latin typeface="Calibri Light" panose="020F0302020204030204" pitchFamily="34" charset="0"/>
              </a:rPr>
              <a:t>rms</a:t>
            </a:r>
            <a:r>
              <a:rPr lang="en-US" dirty="0">
                <a:latin typeface="Calibri Light" panose="020F0302020204030204" pitchFamily="34" charset="0"/>
              </a:rPr>
              <a:t> is the </a:t>
            </a:r>
            <a:r>
              <a:rPr lang="en-US" u="sng" dirty="0">
                <a:latin typeface="Calibri Light" panose="020F0302020204030204" pitchFamily="34" charset="0"/>
              </a:rPr>
              <a:t>effective current</a:t>
            </a:r>
            <a:r>
              <a:rPr lang="en-US" dirty="0">
                <a:latin typeface="Calibri Light" panose="020F0302020204030204" pitchFamily="34" charset="0"/>
              </a:rPr>
              <a:t>, that is, the one which is equivalent w.r.t. the losses per Joule heating in a cycle.</a:t>
            </a:r>
          </a:p>
          <a:p>
            <a:endParaRPr lang="en-US" dirty="0">
              <a:latin typeface="Calibri Light" panose="020F0302020204030204" pitchFamily="34" charset="0"/>
            </a:endParaRPr>
          </a:p>
          <a:p>
            <a:r>
              <a:rPr lang="en-US" dirty="0">
                <a:latin typeface="Calibri Light" panose="020F0302020204030204" pitchFamily="34" charset="0"/>
              </a:rPr>
              <a:t>If the magnet is operated in dc, then peak and rms values are the same thing.</a:t>
            </a:r>
          </a:p>
          <a:p>
            <a:endParaRPr lang="en-US" dirty="0">
              <a:latin typeface="Calibri Light" panose="020F0302020204030204" pitchFamily="34" charset="0"/>
            </a:endParaRPr>
          </a:p>
          <a:p>
            <a:r>
              <a:rPr lang="en-US" dirty="0">
                <a:latin typeface="Calibri Light" panose="020F0302020204030204" pitchFamily="34" charset="0"/>
              </a:rPr>
              <a:t>The same concept is used routinely in electrical systems working in ac. Duty cycles of synchrotrons often involves linear ramps up / down, and possibly some flats for beam injection / extraction – rather than pure sinusoidal oscillations – so the corresponding rms values have to be computed case by case.</a:t>
            </a:r>
          </a:p>
        </p:txBody>
      </p:sp>
    </p:spTree>
    <p:extLst>
      <p:ext uri="{BB962C8B-B14F-4D97-AF65-F5344CB8AC3E}">
        <p14:creationId xmlns:p14="http://schemas.microsoft.com/office/powerpoint/2010/main" val="29903330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As an example of a computation of </a:t>
            </a:r>
            <a:r>
              <a:rPr lang="en-US" dirty="0" err="1">
                <a:latin typeface="Calibri Light" panose="020F0302020204030204" pitchFamily="34" charset="0"/>
              </a:rPr>
              <a:t>rms</a:t>
            </a:r>
            <a:r>
              <a:rPr lang="en-US" dirty="0">
                <a:latin typeface="Calibri Light" panose="020F0302020204030204" pitchFamily="34" charset="0"/>
              </a:rPr>
              <a:t> current, we show a typical cycle – current I vs. time t – of the main dipoles of the PS Booster at CERN. The machine till a few years ago accelerated beams up to 1.4 GeV, though it was recently pushed with an upgrade to 2.0 GeV. The peak current is 5.3 kA, but the </a:t>
            </a:r>
            <a:r>
              <a:rPr lang="en-US" dirty="0" err="1">
                <a:latin typeface="Calibri Light" panose="020F0302020204030204" pitchFamily="34" charset="0"/>
              </a:rPr>
              <a:t>rms</a:t>
            </a:r>
            <a:r>
              <a:rPr lang="en-US" dirty="0">
                <a:latin typeface="Calibri Light" panose="020F0302020204030204" pitchFamily="34" charset="0"/>
              </a:rPr>
              <a:t> current is (only) 2.2 kA.</a:t>
            </a:r>
          </a:p>
          <a:p>
            <a:endParaRPr lang="en-US" dirty="0">
              <a:latin typeface="Calibri Light" panose="020F0302020204030204" pitchFamily="34" charset="0"/>
            </a:endParaRPr>
          </a:p>
          <a:p>
            <a:r>
              <a:rPr lang="en-US" dirty="0">
                <a:latin typeface="Calibri Light" panose="020F0302020204030204" pitchFamily="34" charset="0"/>
              </a:rPr>
              <a:t>The ramp up (with beam in) is much gentler than the ramp down (without beam). </a:t>
            </a:r>
            <a:endParaRPr lang="en-GB" dirty="0">
              <a:latin typeface="Calibri Light" panose="020F0302020204030204" pitchFamily="34" charset="0"/>
            </a:endParaRPr>
          </a:p>
        </p:txBody>
      </p:sp>
    </p:spTree>
    <p:extLst>
      <p:ext uri="{BB962C8B-B14F-4D97-AF65-F5344CB8AC3E}">
        <p14:creationId xmlns:p14="http://schemas.microsoft.com/office/powerpoint/2010/main" val="19546595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Usually resistive coils are either in copper or aluminum.</a:t>
            </a:r>
          </a:p>
          <a:p>
            <a:endParaRPr lang="en-US" dirty="0">
              <a:latin typeface="Calibri Light" panose="020F0302020204030204" pitchFamily="34" charset="0"/>
            </a:endParaRPr>
          </a:p>
          <a:p>
            <a:r>
              <a:rPr lang="en-US" dirty="0">
                <a:latin typeface="Calibri Light" panose="020F0302020204030204" pitchFamily="34" charset="0"/>
              </a:rPr>
              <a:t>Copper is the most common choice nowadays for accelerator magnets, as it offers a lower resistivity. The SPS magnets at CERN have coils in copper. This was also the choice for all new resistive magnets at CERN in the last years.</a:t>
            </a:r>
          </a:p>
          <a:p>
            <a:endParaRPr lang="en-US" dirty="0">
              <a:latin typeface="Calibri Light" panose="020F0302020204030204" pitchFamily="34" charset="0"/>
            </a:endParaRPr>
          </a:p>
          <a:p>
            <a:r>
              <a:rPr lang="en-US" dirty="0">
                <a:latin typeface="Calibri Light" panose="020F0302020204030204" pitchFamily="34" charset="0"/>
              </a:rPr>
              <a:t>Sometimes aluminum becomes interesting because it is lightweight and less expensive, also when additional material is added to keep the resistance (and power) of the coil low. The PS main units at CERN are in aluminum, which was chosen for economical reasons. Also the LEP main bending magnets – always at CERN – were powered with aluminum busbars. </a:t>
            </a:r>
            <a:r>
              <a:rPr lang="en-GB" dirty="0" err="1">
                <a:latin typeface="Calibri Light" panose="020F0302020204030204" pitchFamily="34" charset="0"/>
              </a:rPr>
              <a:t>Aluminum</a:t>
            </a:r>
            <a:r>
              <a:rPr lang="en-GB" dirty="0">
                <a:latin typeface="Calibri Light" panose="020F0302020204030204" pitchFamily="34" charset="0"/>
              </a:rPr>
              <a:t> is </a:t>
            </a:r>
            <a:r>
              <a:rPr lang="en-US" dirty="0">
                <a:latin typeface="Calibri Light" panose="020F0302020204030204" pitchFamily="34" charset="0"/>
              </a:rPr>
              <a:t>used routinely in electrical power transmission lines.</a:t>
            </a:r>
          </a:p>
          <a:p>
            <a:endParaRPr lang="en-US" dirty="0">
              <a:latin typeface="Calibri Light" panose="020F0302020204030204" pitchFamily="34" charset="0"/>
            </a:endParaRPr>
          </a:p>
          <a:p>
            <a:r>
              <a:rPr lang="en-US" dirty="0">
                <a:latin typeface="Calibri Light" panose="020F0302020204030204" pitchFamily="34" charset="0"/>
              </a:rPr>
              <a:t>The resistances are given at 20 °C. Both Cu and Al become more resistive as the temperature increases, with about a 4‰ increase per degree.</a:t>
            </a:r>
          </a:p>
          <a:p>
            <a:endParaRPr lang="en-US" dirty="0">
              <a:latin typeface="Calibri Light" panose="020F0302020204030204" pitchFamily="34" charset="0"/>
            </a:endParaRPr>
          </a:p>
          <a:p>
            <a:r>
              <a:rPr lang="en-US" dirty="0">
                <a:latin typeface="Calibri Light" panose="020F0302020204030204" pitchFamily="34" charset="0"/>
              </a:rPr>
              <a:t>The raw metal prices evolve continuously, the values are just to give an idea. [In 2019 they were 5000 and 1500 $/ton for Cu and Al, respectively]</a:t>
            </a:r>
          </a:p>
          <a:p>
            <a:endParaRPr lang="en-GB" dirty="0">
              <a:latin typeface="Calibri Light" panose="020F0302020204030204" pitchFamily="34" charset="0"/>
            </a:endParaRPr>
          </a:p>
          <a:p>
            <a:endParaRPr lang="en-US" dirty="0">
              <a:latin typeface="Calibri Light" panose="020F0302020204030204" pitchFamily="34" charset="0"/>
            </a:endParaRPr>
          </a:p>
          <a:p>
            <a:endParaRPr lang="en-GB" dirty="0">
              <a:latin typeface="Calibri Light" panose="020F0302020204030204" pitchFamily="34" charset="0"/>
            </a:endParaRPr>
          </a:p>
        </p:txBody>
      </p:sp>
    </p:spTree>
    <p:extLst>
      <p:ext uri="{BB962C8B-B14F-4D97-AF65-F5344CB8AC3E}">
        <p14:creationId xmlns:p14="http://schemas.microsoft.com/office/powerpoint/2010/main" val="4109994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a:t>
            </a:r>
            <a:r>
              <a:rPr lang="en-US" u="sng" dirty="0">
                <a:latin typeface="Calibri Light" panose="020F0302020204030204" pitchFamily="34" charset="0"/>
              </a:rPr>
              <a:t>C shape</a:t>
            </a:r>
            <a:r>
              <a:rPr lang="en-US" dirty="0">
                <a:latin typeface="Calibri Light" panose="020F0302020204030204" pitchFamily="34" charset="0"/>
              </a:rPr>
              <a:t> </a:t>
            </a:r>
            <a:r>
              <a:rPr lang="en-GB" dirty="0">
                <a:latin typeface="Calibri Light" panose="020F0302020204030204" pitchFamily="34" charset="0"/>
              </a:rPr>
              <a:t>provides easy access to the gap for the vacuum chamber – for this it is often found in light sources – at the cost of a (slight) asymmetry, which introduces the even terms in the allowed multipoles, in particular the quadrupole (gradient).</a:t>
            </a:r>
          </a:p>
          <a:p>
            <a:r>
              <a:rPr lang="en-US" dirty="0">
                <a:latin typeface="Calibri Light" panose="020F0302020204030204" pitchFamily="34" charset="0"/>
              </a:rPr>
              <a:t>The </a:t>
            </a:r>
            <a:r>
              <a:rPr lang="en-US" u="sng" dirty="0">
                <a:latin typeface="Calibri Light" panose="020F0302020204030204" pitchFamily="34" charset="0"/>
              </a:rPr>
              <a:t>H shape</a:t>
            </a:r>
            <a:r>
              <a:rPr lang="en-US" dirty="0">
                <a:latin typeface="Calibri Light" panose="020F0302020204030204" pitchFamily="34" charset="0"/>
              </a:rPr>
              <a:t> </a:t>
            </a:r>
            <a:r>
              <a:rPr lang="en-GB" dirty="0">
                <a:latin typeface="Calibri Light" panose="020F0302020204030204" pitchFamily="34" charset="0"/>
              </a:rPr>
              <a:t>is symmetric, at the cost of some access problems to the gap. For the same field, this is more compact and mechanically stable than a C. The coils can extend till the midplane – like in the SPS case, which is then a hybrid between an H and a window frame – though then they need to be bent up in the ends to clear the gap region. If the coil gets close to the aperture, then its position can have an impact on field quality, especially at higher fields.</a:t>
            </a:r>
          </a:p>
          <a:p>
            <a:r>
              <a:rPr lang="en-US" dirty="0">
                <a:latin typeface="Calibri Light" panose="020F0302020204030204" pitchFamily="34" charset="0"/>
              </a:rPr>
              <a:t>The </a:t>
            </a:r>
            <a:r>
              <a:rPr lang="en-US" u="sng" dirty="0">
                <a:latin typeface="Calibri Light" panose="020F0302020204030204" pitchFamily="34" charset="0"/>
              </a:rPr>
              <a:t>window frame</a:t>
            </a:r>
            <a:r>
              <a:rPr lang="en-US" dirty="0">
                <a:latin typeface="Calibri Light" panose="020F0302020204030204" pitchFamily="34" charset="0"/>
              </a:rPr>
              <a:t> geometry provides the best field quality, thanks to the extra wide pole; it has the same access problems of the H, plus there has to be enough room to dimension the coil properly. As for the other cases, the position of the windings can impact the field quality if the coil gets very close to the gap. This type is often used for correctors, where the field is low, with the coils wound on the return legs (figure on the bottom right). In this latter configuration, it is somehow inefficient in 2D – the outer conductors are useless to create field in the gap. In practice, this layout is still convenient for short magnets. The return current on the outside adds flux in the side legs of the magnets, so more material is needed if the working point becomes close to saturation – which is not an issue if the magnet works at low field, like a corrector.</a:t>
            </a:r>
          </a:p>
          <a:p>
            <a:endParaRPr lang="en-US" dirty="0">
              <a:latin typeface="Calibri Light" panose="020F0302020204030204" pitchFamily="34" charset="0"/>
            </a:endParaRPr>
          </a:p>
          <a:p>
            <a:endParaRPr lang="en-GB" dirty="0">
              <a:latin typeface="Calibri Light" panose="020F0302020204030204" pitchFamily="34" charset="0"/>
            </a:endParaRPr>
          </a:p>
        </p:txBody>
      </p:sp>
    </p:spTree>
    <p:extLst>
      <p:ext uri="{BB962C8B-B14F-4D97-AF65-F5344CB8AC3E}">
        <p14:creationId xmlns:p14="http://schemas.microsoft.com/office/powerpoint/2010/main" val="6469579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Calibri Light" panose="020F0302020204030204" pitchFamily="34" charset="0"/>
              </a:rPr>
              <a:t>The magnetic circuit is designed in 2D as follows:</a:t>
            </a:r>
          </a:p>
          <a:p>
            <a:r>
              <a:rPr lang="en-GB" dirty="0">
                <a:latin typeface="Calibri Light" panose="020F0302020204030204" pitchFamily="34" charset="0"/>
              </a:rPr>
              <a:t> * the pole is wide enough to provide the required field homogeneity in the good field region; its actual width depends if we have (or not) pole shims, if the magnet is saturated, if we want a field uniformity in the 10</a:t>
            </a:r>
            <a:r>
              <a:rPr lang="en-GB" baseline="30000" dirty="0">
                <a:latin typeface="Calibri Light" panose="020F0302020204030204" pitchFamily="34" charset="0"/>
              </a:rPr>
              <a:t>-2</a:t>
            </a:r>
            <a:r>
              <a:rPr lang="en-GB" dirty="0">
                <a:latin typeface="Calibri Light" panose="020F0302020204030204" pitchFamily="34" charset="0"/>
              </a:rPr>
              <a:t>, 10</a:t>
            </a:r>
            <a:r>
              <a:rPr lang="en-GB" baseline="30000" dirty="0">
                <a:latin typeface="Calibri Light" panose="020F0302020204030204" pitchFamily="34" charset="0"/>
              </a:rPr>
              <a:t>-3</a:t>
            </a:r>
            <a:r>
              <a:rPr lang="en-GB" dirty="0">
                <a:latin typeface="Calibri Light" panose="020F0302020204030204" pitchFamily="34" charset="0"/>
              </a:rPr>
              <a:t> or 10</a:t>
            </a:r>
            <a:r>
              <a:rPr lang="en-GB" baseline="30000" dirty="0">
                <a:latin typeface="Calibri Light" panose="020F0302020204030204" pitchFamily="34" charset="0"/>
              </a:rPr>
              <a:t>-4</a:t>
            </a:r>
            <a:r>
              <a:rPr lang="en-GB" dirty="0">
                <a:latin typeface="Calibri Light" panose="020F0302020204030204" pitchFamily="34" charset="0"/>
              </a:rPr>
              <a:t> level, etc., though the above formula provides a good first guess in many cases;</a:t>
            </a:r>
          </a:p>
          <a:p>
            <a:r>
              <a:rPr lang="en-GB" dirty="0">
                <a:latin typeface="Calibri Light" panose="020F0302020204030204" pitchFamily="34" charset="0"/>
              </a:rPr>
              <a:t> * to dimension the return legs, we consider that the flux in the yoke includes the flux in the gap, but also some stray flux. The stray flux extends about one gap width on either side of the aperture. The width of the legs is chosen to limit the B in the yoke, usually below saturation, so to work in the high permeability regime of the material.</a:t>
            </a:r>
          </a:p>
          <a:p>
            <a:endParaRPr lang="en-GB" dirty="0">
              <a:latin typeface="Calibri Light" panose="020F0302020204030204" pitchFamily="34" charset="0"/>
            </a:endParaRPr>
          </a:p>
          <a:p>
            <a:r>
              <a:rPr lang="en-GB" u="sng" dirty="0">
                <a:latin typeface="Calibri Light" panose="020F0302020204030204" pitchFamily="34" charset="0"/>
              </a:rPr>
              <a:t>Note</a:t>
            </a:r>
            <a:r>
              <a:rPr lang="en-GB" dirty="0">
                <a:latin typeface="Calibri Light" panose="020F0302020204030204" pitchFamily="34" charset="0"/>
              </a:rPr>
              <a:t>: the density of the flux lines in the figure is – well – the flux density, that is, the B field (Faraday); in this example, B is higher in the top / bottom legs than in the back one.</a:t>
            </a:r>
          </a:p>
        </p:txBody>
      </p:sp>
    </p:spTree>
    <p:extLst>
      <p:ext uri="{BB962C8B-B14F-4D97-AF65-F5344CB8AC3E}">
        <p14:creationId xmlns:p14="http://schemas.microsoft.com/office/powerpoint/2010/main" val="42940915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basic formula</a:t>
            </a:r>
            <a:r>
              <a:rPr lang="en-US" dirty="0">
                <a:latin typeface="Calibri Light" panose="020F0302020204030204" pitchFamily="34" charset="0"/>
              </a:rPr>
              <a:t> to compute the Ampere-turns needed for a given field and vertical gap can be derived from the circulation of H around a flux line (Ampere’s law).</a:t>
            </a:r>
          </a:p>
          <a:p>
            <a:endParaRPr lang="en-US" dirty="0">
              <a:latin typeface="Calibri Light" panose="020F0302020204030204" pitchFamily="34" charset="0"/>
            </a:endParaRPr>
          </a:p>
          <a:p>
            <a:r>
              <a:rPr lang="en-US" dirty="0">
                <a:latin typeface="Calibri Light" panose="020F0302020204030204" pitchFamily="34" charset="0"/>
              </a:rPr>
              <a:t>The term with </a:t>
            </a:r>
            <a:r>
              <a:rPr lang="en-US" dirty="0" err="1">
                <a:latin typeface="Calibri Light" panose="020F0302020204030204" pitchFamily="34" charset="0"/>
              </a:rPr>
              <a:t>B</a:t>
            </a:r>
            <a:r>
              <a:rPr lang="en-US" baseline="-25000" dirty="0" err="1">
                <a:latin typeface="Calibri Light" panose="020F0302020204030204" pitchFamily="34" charset="0"/>
              </a:rPr>
              <a:t>Fe</a:t>
            </a:r>
            <a:r>
              <a:rPr lang="en-US" dirty="0">
                <a:latin typeface="Calibri Light" panose="020F0302020204030204" pitchFamily="34" charset="0"/>
              </a:rPr>
              <a:t>, </a:t>
            </a:r>
            <a:r>
              <a:rPr lang="en-US" dirty="0" err="1">
                <a:latin typeface="Calibri Light" panose="020F0302020204030204" pitchFamily="34" charset="0"/>
              </a:rPr>
              <a:t>l</a:t>
            </a:r>
            <a:r>
              <a:rPr lang="en-US" baseline="-25000" dirty="0" err="1">
                <a:latin typeface="Calibri Light" panose="020F0302020204030204" pitchFamily="34" charset="0"/>
              </a:rPr>
              <a:t>Fe</a:t>
            </a:r>
            <a:r>
              <a:rPr lang="en-US" dirty="0">
                <a:latin typeface="Calibri Light" panose="020F0302020204030204" pitchFamily="34" charset="0"/>
              </a:rPr>
              <a:t> and </a:t>
            </a:r>
            <a:r>
              <a:rPr lang="en-US" dirty="0" err="1">
                <a:latin typeface="Symbol" panose="05050102010706020507" pitchFamily="18" charset="2"/>
              </a:rPr>
              <a:t>m</a:t>
            </a:r>
            <a:r>
              <a:rPr lang="en-US" baseline="-25000" dirty="0" err="1">
                <a:latin typeface="Calibri Light" panose="020F0302020204030204" pitchFamily="34" charset="0"/>
              </a:rPr>
              <a:t>r</a:t>
            </a:r>
            <a:r>
              <a:rPr lang="en-US" dirty="0">
                <a:latin typeface="Calibri Light" panose="020F0302020204030204" pitchFamily="34" charset="0"/>
              </a:rPr>
              <a:t> is difficult to expand exactly – those can actually be interpreted as average ones along the integral – however it does not matter. In fact, </a:t>
            </a:r>
            <a:r>
              <a:rPr lang="en-US" dirty="0" err="1">
                <a:latin typeface="Calibri Light" panose="020F0302020204030204" pitchFamily="34" charset="0"/>
              </a:rPr>
              <a:t>B</a:t>
            </a:r>
            <a:r>
              <a:rPr lang="en-US" baseline="-25000" dirty="0" err="1">
                <a:latin typeface="Calibri Light" panose="020F0302020204030204" pitchFamily="34" charset="0"/>
              </a:rPr>
              <a:t>Fe</a:t>
            </a:r>
            <a:r>
              <a:rPr lang="en-US" dirty="0">
                <a:latin typeface="Calibri Light" panose="020F0302020204030204" pitchFamily="34" charset="0"/>
              </a:rPr>
              <a:t> is similar to </a:t>
            </a:r>
            <a:r>
              <a:rPr lang="en-US" dirty="0" err="1">
                <a:latin typeface="Calibri Light" panose="020F0302020204030204" pitchFamily="34" charset="0"/>
              </a:rPr>
              <a:t>B</a:t>
            </a:r>
            <a:r>
              <a:rPr lang="en-US" baseline="-25000" dirty="0" err="1">
                <a:latin typeface="Calibri Light" panose="020F0302020204030204" pitchFamily="34" charset="0"/>
              </a:rPr>
              <a:t>gap</a:t>
            </a:r>
            <a:r>
              <a:rPr lang="en-US" dirty="0">
                <a:latin typeface="Calibri Light" panose="020F0302020204030204" pitchFamily="34" charset="0"/>
              </a:rPr>
              <a:t>, while</a:t>
            </a:r>
            <a:r>
              <a:rPr lang="en-US" dirty="0">
                <a:latin typeface="Symbol" panose="05050102010706020507" pitchFamily="18" charset="2"/>
              </a:rPr>
              <a:t> </a:t>
            </a:r>
            <a:r>
              <a:rPr lang="en-US" dirty="0" err="1">
                <a:latin typeface="Symbol" panose="05050102010706020507" pitchFamily="18" charset="2"/>
              </a:rPr>
              <a:t>m</a:t>
            </a:r>
            <a:r>
              <a:rPr lang="en-US" baseline="-25000" dirty="0" err="1">
                <a:latin typeface="Calibri Light" panose="020F0302020204030204" pitchFamily="34" charset="0"/>
              </a:rPr>
              <a:t>r</a:t>
            </a:r>
            <a:r>
              <a:rPr lang="en-US" dirty="0">
                <a:latin typeface="Calibri Light" panose="020F0302020204030204" pitchFamily="34" charset="0"/>
              </a:rPr>
              <a:t> has a high value (thousands, unless the iron is heavily saturated) which makes that contribution small.  For this reason, the simple formula on the bottom, with just B, can be used.</a:t>
            </a:r>
          </a:p>
          <a:p>
            <a:endParaRPr lang="en-US" dirty="0">
              <a:latin typeface="Calibri Light" panose="020F0302020204030204" pitchFamily="34" charset="0"/>
            </a:endParaRPr>
          </a:p>
          <a:p>
            <a:r>
              <a:rPr lang="en-US" dirty="0">
                <a:latin typeface="Calibri Light" panose="020F0302020204030204" pitchFamily="34" charset="0"/>
              </a:rPr>
              <a:t>The concept of magnetic efficiency </a:t>
            </a:r>
            <a:r>
              <a:rPr lang="en-US" dirty="0">
                <a:latin typeface="Symbol" panose="05050102010706020507" pitchFamily="18" charset="2"/>
              </a:rPr>
              <a:t>h</a:t>
            </a:r>
            <a:r>
              <a:rPr lang="en-US" dirty="0">
                <a:latin typeface="Calibri Light" panose="020F0302020204030204" pitchFamily="34" charset="0"/>
              </a:rPr>
              <a:t> can also be introduced. Typical values are above 95%.</a:t>
            </a:r>
          </a:p>
        </p:txBody>
      </p:sp>
    </p:spTree>
    <p:extLst>
      <p:ext uri="{BB962C8B-B14F-4D97-AF65-F5344CB8AC3E}">
        <p14:creationId xmlns:p14="http://schemas.microsoft.com/office/powerpoint/2010/main" val="19052846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There is a simple parallel between magnetic circuits and electrical ones:</a:t>
            </a:r>
          </a:p>
          <a:p>
            <a:r>
              <a:rPr lang="en-US" dirty="0">
                <a:latin typeface="Calibri Light" panose="020F0302020204030204" pitchFamily="34" charset="0"/>
              </a:rPr>
              <a:t> * voltage drop ---&gt; magnetomotive force</a:t>
            </a:r>
          </a:p>
          <a:p>
            <a:r>
              <a:rPr lang="en-US" dirty="0">
                <a:latin typeface="Calibri Light" panose="020F0302020204030204" pitchFamily="34" charset="0"/>
              </a:rPr>
              <a:t> * resistance ---&gt; reluctance </a:t>
            </a:r>
          </a:p>
          <a:p>
            <a:r>
              <a:rPr lang="en-US" dirty="0">
                <a:latin typeface="Calibri Light" panose="020F0302020204030204" pitchFamily="34" charset="0"/>
              </a:rPr>
              <a:t> * current ---&gt; flux</a:t>
            </a:r>
          </a:p>
          <a:p>
            <a:r>
              <a:rPr lang="en-US" dirty="0">
                <a:latin typeface="Calibri Light" panose="020F0302020204030204" pitchFamily="34" charset="0"/>
              </a:rPr>
              <a:t> * Ohm’s law ---&gt; Hopkinson’s law</a:t>
            </a:r>
            <a:endParaRPr lang="en-US" baseline="0" dirty="0">
              <a:latin typeface="Calibri Light" panose="020F0302020204030204" pitchFamily="34" charset="0"/>
            </a:endParaRPr>
          </a:p>
          <a:p>
            <a:endParaRPr lang="en-US" dirty="0">
              <a:latin typeface="Calibri Light" panose="020F0302020204030204" pitchFamily="34" charset="0"/>
            </a:endParaRPr>
          </a:p>
          <a:p>
            <a:r>
              <a:rPr lang="en-US" dirty="0">
                <a:latin typeface="Calibri Light" panose="020F0302020204030204" pitchFamily="34" charset="0"/>
              </a:rPr>
              <a:t>NI – the Ampere-turns – is the magnetomotive force.</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baseline="0" dirty="0">
                <a:latin typeface="Calibri Light" panose="020F0302020204030204" pitchFamily="34" charset="0"/>
              </a:rPr>
              <a:t>A and l are the cross section of the magnetic</a:t>
            </a:r>
            <a:r>
              <a:rPr lang="en-US" dirty="0">
                <a:latin typeface="Calibri Light" panose="020F0302020204030204" pitchFamily="34" charset="0"/>
              </a:rPr>
              <a:t> circuit and its length. </a:t>
            </a:r>
            <a:r>
              <a:rPr lang="en-US" dirty="0">
                <a:latin typeface="Calibri Light" panose="020F0302020204030204" pitchFamily="34" charset="0"/>
                <a:ea typeface="ＭＳ Ｐゴシック" pitchFamily="34" charset="-128"/>
              </a:rPr>
              <a:t>In 2D, the area A is the width of the magnetic circuit * 1 m.</a:t>
            </a:r>
            <a:endParaRPr lang="en-US" baseline="0" dirty="0">
              <a:latin typeface="Calibri Light" panose="020F0302020204030204" pitchFamily="34" charset="0"/>
            </a:endParaRPr>
          </a:p>
          <a:p>
            <a:endParaRPr lang="en-US" dirty="0">
              <a:latin typeface="Calibri Light" panose="020F0302020204030204" pitchFamily="34" charset="0"/>
            </a:endParaRPr>
          </a:p>
          <a:p>
            <a:r>
              <a:rPr lang="en-US" baseline="0" dirty="0">
                <a:latin typeface="Calibri Light" panose="020F0302020204030204" pitchFamily="34" charset="0"/>
              </a:rPr>
              <a:t>The</a:t>
            </a:r>
            <a:r>
              <a:rPr lang="en-US" dirty="0">
                <a:latin typeface="Calibri Light" panose="020F0302020204030204" pitchFamily="34" charset="0"/>
              </a:rPr>
              <a:t> B field (flux density) is then the flux </a:t>
            </a:r>
            <a:r>
              <a:rPr lang="el-GR" dirty="0">
                <a:latin typeface="Calibri Light" panose="020F0302020204030204" pitchFamily="34" charset="0"/>
              </a:rPr>
              <a:t>Φ</a:t>
            </a:r>
            <a:r>
              <a:rPr lang="en-GB" dirty="0">
                <a:latin typeface="Calibri Light" panose="020F0302020204030204" pitchFamily="34" charset="0"/>
              </a:rPr>
              <a:t> </a:t>
            </a:r>
            <a:r>
              <a:rPr lang="en-US" dirty="0">
                <a:latin typeface="Calibri Light" panose="020F0302020204030204" pitchFamily="34" charset="0"/>
              </a:rPr>
              <a:t>divided by the section A.</a:t>
            </a:r>
          </a:p>
          <a:p>
            <a:endParaRPr lang="en-US" baseline="0" dirty="0">
              <a:latin typeface="Calibri Light" panose="020F0302020204030204" pitchFamily="34" charset="0"/>
            </a:endParaRPr>
          </a:p>
          <a:p>
            <a:r>
              <a:rPr lang="en-US" dirty="0">
                <a:latin typeface="Calibri Light" panose="020F0302020204030204" pitchFamily="34" charset="0"/>
              </a:rPr>
              <a:t>The Ampere-turns spent in the yoke are like the voltage drop spent in connection wires in an electric circuit. </a:t>
            </a:r>
          </a:p>
          <a:p>
            <a:endParaRPr lang="en-US" dirty="0">
              <a:latin typeface="Calibri Light" panose="020F0302020204030204" pitchFamily="34" charset="0"/>
            </a:endParaRPr>
          </a:p>
          <a:p>
            <a:r>
              <a:rPr lang="en-US" dirty="0">
                <a:latin typeface="Calibri Light" panose="020F0302020204030204" pitchFamily="34" charset="0"/>
              </a:rPr>
              <a:t>For a C dipole, there are two main magnetic reluctances in series: the one for the air gap (usually predominant) and the one for the iron.</a:t>
            </a:r>
          </a:p>
          <a:p>
            <a:endParaRPr lang="en-US" dirty="0">
              <a:latin typeface="Calibri Light" panose="020F0302020204030204" pitchFamily="34" charset="0"/>
            </a:endParaRPr>
          </a:p>
          <a:p>
            <a:endParaRPr lang="en-US" baseline="0" dirty="0">
              <a:latin typeface="Calibri Light" panose="020F0302020204030204" pitchFamily="34" charset="0"/>
            </a:endParaRPr>
          </a:p>
          <a:p>
            <a:endParaRPr lang="en-US"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100072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latin typeface="Calibri Light" panose="020F0302020204030204" pitchFamily="34" charset="0"/>
              </a:rPr>
              <a:t>sources:</a:t>
            </a:r>
          </a:p>
          <a:p>
            <a:r>
              <a:rPr lang="en-GB" sz="1000" dirty="0">
                <a:latin typeface="Calibri Light" panose="020F0302020204030204" pitchFamily="34" charset="0"/>
              </a:rPr>
              <a:t>Wikipedia</a:t>
            </a:r>
          </a:p>
          <a:p>
            <a:r>
              <a:rPr lang="en-GB" sz="1000" dirty="0">
                <a:latin typeface="Calibri Light" panose="020F0302020204030204" pitchFamily="34" charset="0"/>
              </a:rPr>
              <a:t>http://physics.kenyon.edu/EarlyApparatus/Electricity/Electromagnet/Electromagnet.html</a:t>
            </a:r>
          </a:p>
          <a:p>
            <a:endParaRPr lang="en-GB" dirty="0">
              <a:latin typeface="Calibri Light" panose="020F0302020204030204" pitchFamily="34" charset="0"/>
            </a:endParaRPr>
          </a:p>
          <a:p>
            <a:r>
              <a:rPr lang="en-GB" dirty="0">
                <a:latin typeface="Calibri Light" panose="020F0302020204030204" pitchFamily="34" charset="0"/>
              </a:rPr>
              <a:t>In 1820 Hans Christian </a:t>
            </a:r>
            <a:r>
              <a:rPr lang="en-GB" u="sng" dirty="0" err="1">
                <a:latin typeface="Calibri Light" panose="020F0302020204030204" pitchFamily="34" charset="0"/>
              </a:rPr>
              <a:t>Oersted</a:t>
            </a:r>
            <a:r>
              <a:rPr lang="en-GB" dirty="0">
                <a:latin typeface="Calibri Light" panose="020F0302020204030204" pitchFamily="34" charset="0"/>
              </a:rPr>
              <a:t> discovered that a current-carrying wire set up a magnetic field.</a:t>
            </a:r>
          </a:p>
          <a:p>
            <a:endParaRPr lang="en-GB" dirty="0">
              <a:latin typeface="Calibri Light" panose="020F0302020204030204" pitchFamily="34" charset="0"/>
            </a:endParaRPr>
          </a:p>
          <a:p>
            <a:r>
              <a:rPr lang="en-GB" dirty="0">
                <a:latin typeface="Calibri Light" panose="020F0302020204030204" pitchFamily="34" charset="0"/>
              </a:rPr>
              <a:t>In the same year, André-Marie </a:t>
            </a:r>
            <a:r>
              <a:rPr lang="en-GB" u="sng" dirty="0">
                <a:latin typeface="Calibri Light" panose="020F0302020204030204" pitchFamily="34" charset="0"/>
              </a:rPr>
              <a:t>Ampère</a:t>
            </a:r>
            <a:r>
              <a:rPr lang="en-GB" dirty="0">
                <a:latin typeface="Calibri Light" panose="020F0302020204030204" pitchFamily="34" charset="0"/>
              </a:rPr>
              <a:t> discovered that a helix of wire acted like a permanent magnet, and Dominique François Jean </a:t>
            </a:r>
            <a:r>
              <a:rPr lang="en-GB" u="sng" dirty="0" err="1">
                <a:latin typeface="Calibri Light" panose="020F0302020204030204" pitchFamily="34" charset="0"/>
              </a:rPr>
              <a:t>Arago</a:t>
            </a:r>
            <a:r>
              <a:rPr lang="en-GB" dirty="0">
                <a:latin typeface="Calibri Light" panose="020F0302020204030204" pitchFamily="34" charset="0"/>
              </a:rPr>
              <a:t> found that an iron or steel bar could be magnetized by putting it inside the helix of current-carrying wire. </a:t>
            </a:r>
          </a:p>
          <a:p>
            <a:endParaRPr lang="en-GB" dirty="0">
              <a:latin typeface="Calibri Light" panose="020F0302020204030204" pitchFamily="34" charset="0"/>
            </a:endParaRPr>
          </a:p>
          <a:p>
            <a:r>
              <a:rPr lang="en-GB" dirty="0">
                <a:latin typeface="Calibri Light" panose="020F0302020204030204" pitchFamily="34" charset="0"/>
              </a:rPr>
              <a:t>In 1824 William </a:t>
            </a:r>
            <a:r>
              <a:rPr lang="en-GB" u="sng" dirty="0">
                <a:latin typeface="Calibri Light" panose="020F0302020204030204" pitchFamily="34" charset="0"/>
              </a:rPr>
              <a:t>Sturgeon</a:t>
            </a:r>
            <a:r>
              <a:rPr lang="en-GB" dirty="0">
                <a:latin typeface="Calibri Light" panose="020F0302020204030204" pitchFamily="34" charset="0"/>
              </a:rPr>
              <a:t> found that leaving the iron inside the coil greatly increased the resulting magnetic field. Sturgeon also bent the iron core into a U-shape to bring the poles closer together, thus concentrating the magnetic field lines. The electromagnet was made of 18 turns of bare copper wire (insulated wire had not yet been invented), with mercury cups acting as switches. He displayed its power by lifting nine pounds (4.1 kg) with a seven ounce (200 g) piece of iron wrapped with wire through which a current from a single battery was sent.</a:t>
            </a:r>
            <a:endParaRPr lang="en-US" dirty="0">
              <a:latin typeface="Calibri Light" panose="020F0302020204030204" pitchFamily="34" charset="0"/>
            </a:endParaRPr>
          </a:p>
        </p:txBody>
      </p:sp>
    </p:spTree>
    <p:extLst>
      <p:ext uri="{BB962C8B-B14F-4D97-AF65-F5344CB8AC3E}">
        <p14:creationId xmlns:p14="http://schemas.microsoft.com/office/powerpoint/2010/main" val="6408203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These values </a:t>
            </a:r>
            <a:r>
              <a:rPr lang="en-US" dirty="0">
                <a:latin typeface="Calibri Light" panose="020F0302020204030204" pitchFamily="34" charset="0"/>
              </a:rPr>
              <a:t>are actually taken from existing magnets, designed in the 1970s at CERN: the so-called MCAs and MCBs. The yoke is identical in the two cases, just the coils are different, with a high current / low inductance and a low current / high inductance designs. The iron length is 2.5 m. </a:t>
            </a:r>
            <a:r>
              <a:rPr lang="en-US" dirty="0">
                <a:latin typeface="Calibri Light" panose="020F0302020204030204" pitchFamily="34" charset="0"/>
                <a:ea typeface="ＭＳ Ｐゴシック" pitchFamily="34" charset="-128"/>
              </a:rPr>
              <a:t>As the </a:t>
            </a:r>
            <a:r>
              <a:rPr lang="en-GB" dirty="0">
                <a:latin typeface="Calibri Light" panose="020F0302020204030204" pitchFamily="34" charset="0"/>
                <a:ea typeface="ＭＳ Ｐゴシック" pitchFamily="34" charset="-128"/>
              </a:rPr>
              <a:t>magnetic energy (1/2*L*I^2) is basically the same, the inductance scales with (number of turns)^2.</a:t>
            </a:r>
            <a:endParaRPr lang="en-US" dirty="0">
              <a:latin typeface="Symbol" panose="05050102010706020507" pitchFamily="18" charset="2"/>
              <a:ea typeface="ＭＳ Ｐゴシック" pitchFamily="34" charset="-128"/>
            </a:endParaRPr>
          </a:p>
          <a:p>
            <a:endParaRPr lang="en-US" dirty="0">
              <a:latin typeface="Calibri Light" panose="020F0302020204030204" pitchFamily="34" charset="0"/>
            </a:endParaRPr>
          </a:p>
          <a:p>
            <a:r>
              <a:rPr lang="en-US" dirty="0">
                <a:latin typeface="Calibri Light" panose="020F0302020204030204" pitchFamily="34" charset="0"/>
              </a:rPr>
              <a:t>Having a small number of turns carrying a large current brings down the inductance. This can be convenient if the machine is ramped or pulsed, as the inductive voltage L*</a:t>
            </a:r>
            <a:r>
              <a:rPr lang="en-US" dirty="0" err="1">
                <a:latin typeface="Calibri Light" panose="020F0302020204030204" pitchFamily="34" charset="0"/>
              </a:rPr>
              <a:t>dI</a:t>
            </a:r>
            <a:r>
              <a:rPr lang="en-US" dirty="0">
                <a:latin typeface="Calibri Light" panose="020F0302020204030204" pitchFamily="34" charset="0"/>
              </a:rPr>
              <a:t>/</a:t>
            </a:r>
            <a:r>
              <a:rPr lang="en-US" dirty="0" err="1">
                <a:latin typeface="Calibri Light" panose="020F0302020204030204" pitchFamily="34" charset="0"/>
              </a:rPr>
              <a:t>dt</a:t>
            </a:r>
            <a:r>
              <a:rPr lang="en-US" dirty="0">
                <a:latin typeface="Calibri Light" panose="020F0302020204030204" pitchFamily="34" charset="0"/>
              </a:rPr>
              <a:t> is the main voltage. On the other hand, high current means larger cables and connections.</a:t>
            </a:r>
          </a:p>
          <a:p>
            <a:endParaRPr lang="en-US" dirty="0">
              <a:latin typeface="Calibri Light" panose="020F0302020204030204" pitchFamily="34" charset="0"/>
            </a:endParaRPr>
          </a:p>
          <a:p>
            <a:r>
              <a:rPr lang="en-US" dirty="0">
                <a:latin typeface="Calibri Light" panose="020F0302020204030204" pitchFamily="34" charset="0"/>
              </a:rPr>
              <a:t>The same Ampere-turns can be achieved with a higher number of turns carrying a smaller current each. In this case the inductance is high, which is not an issue if the magnet is almost dc. The size of the cables and of the connections is smaller if the current is smaller.</a:t>
            </a:r>
          </a:p>
          <a:p>
            <a:endParaRPr lang="en-US" dirty="0">
              <a:latin typeface="Calibri Light" panose="020F0302020204030204" pitchFamily="34" charset="0"/>
            </a:endParaRPr>
          </a:p>
          <a:p>
            <a:r>
              <a:rPr lang="en-US" dirty="0">
                <a:latin typeface="Calibri Light" panose="020F0302020204030204" pitchFamily="34" charset="0"/>
              </a:rPr>
              <a:t>Best practice wants to design the coil considering also iterations of the parameters with the colleagues of power converters.</a:t>
            </a:r>
          </a:p>
        </p:txBody>
      </p:sp>
    </p:spTree>
    <p:extLst>
      <p:ext uri="{BB962C8B-B14F-4D97-AF65-F5344CB8AC3E}">
        <p14:creationId xmlns:p14="http://schemas.microsoft.com/office/powerpoint/2010/main" val="30528128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Given the Ampere-turns</a:t>
            </a:r>
            <a:r>
              <a:rPr lang="en-US" dirty="0">
                <a:latin typeface="Calibri Light" panose="020F0302020204030204" pitchFamily="34" charset="0"/>
              </a:rPr>
              <a:t> – which depend basically on the field strength B, the gap h and (to a lesser degree) the saturation level of the iron – the size of the coil depends on the current density j.</a:t>
            </a:r>
          </a:p>
          <a:p>
            <a:endParaRPr lang="en-US" sz="800" dirty="0">
              <a:latin typeface="Calibri Light" panose="020F0302020204030204" pitchFamily="34" charset="0"/>
            </a:endParaRPr>
          </a:p>
          <a:p>
            <a:r>
              <a:rPr lang="en-US" dirty="0">
                <a:latin typeface="Calibri Light" panose="020F0302020204030204" pitchFamily="34" charset="0"/>
              </a:rPr>
              <a:t>The dc resistive power dissipated in the windings scales linearly with j – at fixed field (that is, for the same Ampere-turns).</a:t>
            </a:r>
          </a:p>
          <a:p>
            <a:endParaRPr lang="en-US" sz="800" dirty="0">
              <a:latin typeface="Calibri Light" panose="020F0302020204030204" pitchFamily="34" charset="0"/>
            </a:endParaRPr>
          </a:p>
          <a:p>
            <a:r>
              <a:rPr lang="en-US" dirty="0">
                <a:latin typeface="Calibri Light" panose="020F0302020204030204" pitchFamily="34" charset="0"/>
              </a:rPr>
              <a:t>Below 1 – 1.5 A/mm</a:t>
            </a:r>
            <a:r>
              <a:rPr lang="en-US" baseline="30000" dirty="0">
                <a:latin typeface="Calibri Light" panose="020F0302020204030204" pitchFamily="34" charset="0"/>
              </a:rPr>
              <a:t>2</a:t>
            </a:r>
            <a:r>
              <a:rPr lang="en-US" dirty="0">
                <a:latin typeface="Calibri Light" panose="020F0302020204030204" pitchFamily="34" charset="0"/>
              </a:rPr>
              <a:t> (</a:t>
            </a:r>
            <a:r>
              <a:rPr lang="en-US" dirty="0" err="1">
                <a:latin typeface="Calibri Light" panose="020F0302020204030204" pitchFamily="34" charset="0"/>
              </a:rPr>
              <a:t>rms</a:t>
            </a:r>
            <a:r>
              <a:rPr lang="en-US" dirty="0">
                <a:latin typeface="Calibri Light" panose="020F0302020204030204" pitchFamily="34" charset="0"/>
              </a:rPr>
              <a:t>) the coils are usually not directly cooled, that is, they are “air cooled” on the exterior by natural air convection. Above those current densities, direct water-cooling (with demineralized water circulating inside the conductor) is used. A typical value is now around 5 A/mm</a:t>
            </a:r>
            <a:r>
              <a:rPr lang="en-US" baseline="30000" dirty="0">
                <a:latin typeface="Calibri Light" panose="020F0302020204030204" pitchFamily="34" charset="0"/>
              </a:rPr>
              <a:t>2</a:t>
            </a:r>
            <a:r>
              <a:rPr lang="en-US" dirty="0">
                <a:latin typeface="Calibri Light" panose="020F0302020204030204" pitchFamily="34" charset="0"/>
              </a:rPr>
              <a:t> (</a:t>
            </a:r>
            <a:r>
              <a:rPr lang="en-US" dirty="0" err="1">
                <a:latin typeface="Calibri Light" panose="020F0302020204030204" pitchFamily="34" charset="0"/>
              </a:rPr>
              <a:t>rms</a:t>
            </a:r>
            <a:r>
              <a:rPr lang="en-US" dirty="0">
                <a:latin typeface="Calibri Light" panose="020F0302020204030204" pitchFamily="34" charset="0"/>
              </a:rPr>
              <a:t>) for dipoles, usually higher for quadrupoles. For both air and water-cooled cases, for dc or slow magnets, what needs to be removed is the resistive electrical power, that is R*I^2. For very fast magnets, there are also eddy currents inside the conductor, which are not treated here.</a:t>
            </a:r>
          </a:p>
          <a:p>
            <a:endParaRPr lang="en-US" sz="800" dirty="0">
              <a:latin typeface="Calibri Light" panose="020F0302020204030204" pitchFamily="34" charset="0"/>
            </a:endParaRPr>
          </a:p>
          <a:p>
            <a:r>
              <a:rPr lang="en-US" dirty="0">
                <a:latin typeface="Calibri Light" panose="020F0302020204030204" pitchFamily="34" charset="0"/>
              </a:rPr>
              <a:t>The choice of j depends on several factors. For large machines, we look for a balance between an overall optimum of capital + running cost: large coils = large capital cost = low running (electricity) cost, and vice versa.</a:t>
            </a:r>
          </a:p>
          <a:p>
            <a:endParaRPr lang="en-US" sz="800" dirty="0">
              <a:latin typeface="Calibri Light" panose="020F0302020204030204" pitchFamily="34" charset="0"/>
            </a:endParaRPr>
          </a:p>
          <a:p>
            <a:r>
              <a:rPr lang="en-US" dirty="0">
                <a:latin typeface="Calibri Light" panose="020F0302020204030204" pitchFamily="34" charset="0"/>
              </a:rPr>
              <a:t>In other cases and for single or few magnets that need to be very compact, the current density can be much higher, like tens of A/mm</a:t>
            </a:r>
            <a:r>
              <a:rPr lang="en-US" baseline="30000" dirty="0">
                <a:latin typeface="Calibri Light" panose="020F0302020204030204" pitchFamily="34" charset="0"/>
              </a:rPr>
              <a:t>2</a:t>
            </a:r>
            <a:r>
              <a:rPr lang="en-US" dirty="0">
                <a:latin typeface="Calibri Light" panose="020F0302020204030204" pitchFamily="34" charset="0"/>
              </a:rPr>
              <a:t>.</a:t>
            </a:r>
          </a:p>
          <a:p>
            <a:endParaRPr lang="en-US" dirty="0">
              <a:latin typeface="Calibri Light" panose="020F0302020204030204" pitchFamily="34" charset="0"/>
            </a:endParaRPr>
          </a:p>
        </p:txBody>
      </p:sp>
    </p:spTree>
    <p:extLst>
      <p:ext uri="{BB962C8B-B14F-4D97-AF65-F5344CB8AC3E}">
        <p14:creationId xmlns:p14="http://schemas.microsoft.com/office/powerpoint/2010/main" val="8499989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2"/>
              </a:spcBef>
              <a:tabLst>
                <a:tab pos="371854" algn="l"/>
                <a:tab pos="839138" algn="l"/>
              </a:tabLst>
            </a:pPr>
            <a:r>
              <a:rPr lang="en-US" dirty="0">
                <a:latin typeface="Calibri Light" panose="020F0302020204030204" pitchFamily="34" charset="0"/>
              </a:rPr>
              <a:t>NI	[A]	total (not per pole ) Ampere-turns</a:t>
            </a:r>
          </a:p>
          <a:p>
            <a:pPr>
              <a:spcBef>
                <a:spcPts val="52"/>
              </a:spcBef>
              <a:tabLst>
                <a:tab pos="371854" algn="l"/>
                <a:tab pos="839138" algn="l"/>
              </a:tabLst>
            </a:pPr>
            <a:r>
              <a:rPr lang="en-US" dirty="0">
                <a:latin typeface="Calibri Light" panose="020F0302020204030204" pitchFamily="34" charset="0"/>
              </a:rPr>
              <a:t>B	[T]	field in the aperture</a:t>
            </a:r>
          </a:p>
          <a:p>
            <a:pPr>
              <a:spcBef>
                <a:spcPts val="52"/>
              </a:spcBef>
              <a:tabLst>
                <a:tab pos="371854" algn="l"/>
                <a:tab pos="839138" algn="l"/>
              </a:tabLst>
            </a:pPr>
            <a:r>
              <a:rPr lang="en-US" dirty="0">
                <a:latin typeface="Calibri Light" panose="020F0302020204030204" pitchFamily="34" charset="0"/>
              </a:rPr>
              <a:t>h	[m]	full vertical gap</a:t>
            </a:r>
          </a:p>
          <a:p>
            <a:pPr>
              <a:spcBef>
                <a:spcPts val="52"/>
              </a:spcBef>
              <a:tabLst>
                <a:tab pos="371854" algn="l"/>
                <a:tab pos="839138" algn="l"/>
              </a:tabLst>
            </a:pPr>
            <a:r>
              <a:rPr lang="en-US" dirty="0">
                <a:latin typeface="Symbol" panose="05050102010706020507" pitchFamily="18" charset="2"/>
              </a:rPr>
              <a:t>m</a:t>
            </a:r>
            <a:r>
              <a:rPr lang="en-US" baseline="-25000" dirty="0">
                <a:latin typeface="Calibri Light" panose="020F0302020204030204" pitchFamily="34" charset="0"/>
              </a:rPr>
              <a:t>0</a:t>
            </a:r>
            <a:r>
              <a:rPr lang="en-US" dirty="0">
                <a:latin typeface="Calibri Light" panose="020F0302020204030204" pitchFamily="34" charset="0"/>
              </a:rPr>
              <a:t>	[H/m]	vacuum permeability, 4</a:t>
            </a:r>
            <a:r>
              <a:rPr lang="en-US" dirty="0">
                <a:latin typeface="Symbol" panose="05050102010706020507" pitchFamily="18" charset="2"/>
              </a:rPr>
              <a:t>p</a:t>
            </a:r>
            <a:r>
              <a:rPr lang="en-US" dirty="0">
                <a:latin typeface="Calibri Light" panose="020F0302020204030204" pitchFamily="34" charset="0"/>
              </a:rPr>
              <a:t>∙10</a:t>
            </a:r>
            <a:r>
              <a:rPr lang="en-US" baseline="30000" dirty="0">
                <a:latin typeface="Calibri Light" panose="020F0302020204030204" pitchFamily="34" charset="0"/>
              </a:rPr>
              <a:t>-7</a:t>
            </a:r>
            <a:r>
              <a:rPr lang="en-US" dirty="0">
                <a:latin typeface="Calibri Light" panose="020F0302020204030204" pitchFamily="34" charset="0"/>
              </a:rPr>
              <a:t> H/m</a:t>
            </a:r>
          </a:p>
          <a:p>
            <a:pPr>
              <a:spcBef>
                <a:spcPts val="52"/>
              </a:spcBef>
              <a:tabLst>
                <a:tab pos="371854" algn="l"/>
                <a:tab pos="839138" algn="l"/>
              </a:tabLst>
            </a:pPr>
            <a:r>
              <a:rPr lang="en-US" dirty="0">
                <a:latin typeface="Symbol" panose="05050102010706020507" pitchFamily="18" charset="2"/>
              </a:rPr>
              <a:t>h</a:t>
            </a:r>
            <a:r>
              <a:rPr lang="en-US" dirty="0">
                <a:latin typeface="Calibri Light" panose="020F0302020204030204" pitchFamily="34" charset="0"/>
              </a:rPr>
              <a:t>	[/]	magnetic efficiency, ≈0.95-0.98 (depends on iron saturation)</a:t>
            </a:r>
          </a:p>
          <a:p>
            <a:pPr>
              <a:spcBef>
                <a:spcPts val="52"/>
              </a:spcBef>
              <a:tabLst>
                <a:tab pos="371854" algn="l"/>
                <a:tab pos="839138" algn="l"/>
              </a:tabLst>
            </a:pPr>
            <a:r>
              <a:rPr lang="en-US" dirty="0">
                <a:latin typeface="Calibri Light" panose="020F0302020204030204" pitchFamily="34" charset="0"/>
              </a:rPr>
              <a:t>I	[A]	current</a:t>
            </a:r>
          </a:p>
          <a:p>
            <a:pPr>
              <a:spcBef>
                <a:spcPts val="52"/>
              </a:spcBef>
              <a:tabLst>
                <a:tab pos="371854" algn="l"/>
                <a:tab pos="839138" algn="l"/>
              </a:tabLst>
            </a:pPr>
            <a:r>
              <a:rPr lang="en-US" dirty="0">
                <a:latin typeface="Calibri Light" panose="020F0302020204030204" pitchFamily="34" charset="0"/>
              </a:rPr>
              <a:t>N	[/]	total (not per pole) number of turns</a:t>
            </a:r>
          </a:p>
          <a:p>
            <a:pPr>
              <a:spcBef>
                <a:spcPts val="52"/>
              </a:spcBef>
              <a:tabLst>
                <a:tab pos="371854" algn="l"/>
                <a:tab pos="839138" algn="l"/>
              </a:tabLst>
            </a:pPr>
            <a:r>
              <a:rPr lang="en-US" dirty="0">
                <a:latin typeface="Calibri Light" panose="020F0302020204030204" pitchFamily="34" charset="0"/>
              </a:rPr>
              <a:t>R	[</a:t>
            </a:r>
            <a:r>
              <a:rPr lang="en-US" dirty="0">
                <a:latin typeface="Symbol" panose="05050102010706020507" pitchFamily="18" charset="2"/>
              </a:rPr>
              <a:t>W</a:t>
            </a:r>
            <a:r>
              <a:rPr lang="en-US" dirty="0">
                <a:latin typeface="Calibri Light" panose="020F0302020204030204" pitchFamily="34" charset="0"/>
              </a:rPr>
              <a:t>]	resistance</a:t>
            </a:r>
          </a:p>
          <a:p>
            <a:pPr>
              <a:spcBef>
                <a:spcPts val="52"/>
              </a:spcBef>
              <a:tabLst>
                <a:tab pos="371854" algn="l"/>
                <a:tab pos="839138" algn="l"/>
              </a:tabLst>
            </a:pPr>
            <a:r>
              <a:rPr lang="en-US" dirty="0">
                <a:latin typeface="Calibri Light" panose="020F0302020204030204" pitchFamily="34" charset="0"/>
              </a:rPr>
              <a:t>L	[H]	inductance</a:t>
            </a:r>
          </a:p>
          <a:p>
            <a:pPr>
              <a:spcBef>
                <a:spcPts val="52"/>
              </a:spcBef>
              <a:tabLst>
                <a:tab pos="371854" algn="l"/>
                <a:tab pos="839138" algn="l"/>
              </a:tabLst>
            </a:pPr>
            <a:r>
              <a:rPr lang="en-US" dirty="0">
                <a:latin typeface="Symbol" panose="05050102010706020507" pitchFamily="18" charset="2"/>
              </a:rPr>
              <a:t>r</a:t>
            </a:r>
            <a:r>
              <a:rPr lang="en-US"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resistivity, </a:t>
            </a:r>
            <a:r>
              <a:rPr lang="en-GB" kern="0" dirty="0">
                <a:latin typeface="Calibri Light" panose="020F0302020204030204" pitchFamily="34" charset="0"/>
              </a:rPr>
              <a:t>1.72∙10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a:latin typeface="Calibri Light" panose="020F0302020204030204" pitchFamily="34" charset="0"/>
              </a:rPr>
              <a:t>for Cu, 2.65∙10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a:latin typeface="Calibri Light" panose="020F0302020204030204" pitchFamily="34" charset="0"/>
              </a:rPr>
              <a:t>for Al, at 20 °C</a:t>
            </a:r>
          </a:p>
          <a:p>
            <a:pPr>
              <a:spcBef>
                <a:spcPts val="52"/>
              </a:spcBef>
              <a:tabLst>
                <a:tab pos="371854" algn="l"/>
                <a:tab pos="839138" algn="l"/>
              </a:tabLst>
            </a:pPr>
            <a:r>
              <a:rPr lang="en-US" dirty="0" err="1">
                <a:latin typeface="Calibri Light" panose="020F0302020204030204" pitchFamily="34" charset="0"/>
              </a:rPr>
              <a:t>L</a:t>
            </a:r>
            <a:r>
              <a:rPr lang="en-US" baseline="-25000" dirty="0" err="1">
                <a:latin typeface="Calibri Light" panose="020F0302020204030204" pitchFamily="34" charset="0"/>
              </a:rPr>
              <a:t>turn</a:t>
            </a:r>
            <a:r>
              <a:rPr lang="en-US" dirty="0">
                <a:latin typeface="Calibri Light" panose="020F0302020204030204" pitchFamily="34" charset="0"/>
              </a:rPr>
              <a:t>	[m]	average length of a coil turn</a:t>
            </a:r>
          </a:p>
          <a:p>
            <a:pPr>
              <a:spcBef>
                <a:spcPts val="52"/>
              </a:spcBef>
              <a:tabLst>
                <a:tab pos="371854" algn="l"/>
                <a:tab pos="839138" algn="l"/>
              </a:tabLst>
            </a:pPr>
            <a:r>
              <a:rPr lang="en-US" dirty="0" err="1">
                <a:latin typeface="Calibri Light" panose="020F0302020204030204" pitchFamily="34" charset="0"/>
              </a:rPr>
              <a:t>A</a:t>
            </a:r>
            <a:r>
              <a:rPr lang="en-US" baseline="-25000" dirty="0" err="1">
                <a:latin typeface="Calibri Light" panose="020F0302020204030204" pitchFamily="34" charset="0"/>
              </a:rPr>
              <a:t>cond</a:t>
            </a:r>
            <a:r>
              <a:rPr lang="en-US" dirty="0">
                <a:latin typeface="Calibri Light" panose="020F0302020204030204" pitchFamily="34" charset="0"/>
              </a:rPr>
              <a:t> 	[m</a:t>
            </a:r>
            <a:r>
              <a:rPr lang="en-US" baseline="30000" dirty="0">
                <a:latin typeface="Calibri Light" panose="020F0302020204030204" pitchFamily="34" charset="0"/>
              </a:rPr>
              <a:t>2</a:t>
            </a:r>
            <a:r>
              <a:rPr lang="en-US" dirty="0">
                <a:latin typeface="Calibri Light" panose="020F0302020204030204" pitchFamily="34" charset="0"/>
              </a:rPr>
              <a:t>]	cross section of a single conductor (counting only the metal)</a:t>
            </a:r>
          </a:p>
          <a:p>
            <a:pPr>
              <a:spcBef>
                <a:spcPts val="52"/>
              </a:spcBef>
              <a:tabLst>
                <a:tab pos="371854" algn="l"/>
                <a:tab pos="839138" algn="l"/>
              </a:tabLst>
            </a:pPr>
            <a:r>
              <a:rPr lang="en-US" dirty="0" err="1">
                <a:latin typeface="Calibri Light" panose="020F0302020204030204" pitchFamily="34" charset="0"/>
              </a:rPr>
              <a:t>l</a:t>
            </a:r>
            <a:r>
              <a:rPr lang="en-US" baseline="-25000" dirty="0" err="1">
                <a:latin typeface="Calibri Light" panose="020F0302020204030204" pitchFamily="34" charset="0"/>
              </a:rPr>
              <a:t>Fe</a:t>
            </a:r>
            <a:r>
              <a:rPr lang="en-US" dirty="0">
                <a:latin typeface="Calibri Light" panose="020F0302020204030204" pitchFamily="34" charset="0"/>
              </a:rPr>
              <a:t>	[m]	iron length, in 3D (longitudinal direction)</a:t>
            </a:r>
          </a:p>
          <a:p>
            <a:pPr>
              <a:spcBef>
                <a:spcPts val="52"/>
              </a:spcBef>
              <a:tabLst>
                <a:tab pos="371854" algn="l"/>
                <a:tab pos="839138" algn="l"/>
              </a:tabLst>
            </a:pP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[m]	pole width</a:t>
            </a:r>
          </a:p>
          <a:p>
            <a:pPr>
              <a:tabLst>
                <a:tab pos="371854" algn="l"/>
                <a:tab pos="839138" algn="l"/>
              </a:tabLst>
            </a:pPr>
            <a:endParaRPr lang="en-US" sz="600" baseline="30000" dirty="0">
              <a:latin typeface="Calibri Light" panose="020F0302020204030204" pitchFamily="34" charset="0"/>
            </a:endParaRPr>
          </a:p>
          <a:p>
            <a:r>
              <a:rPr lang="en-US" dirty="0">
                <a:latin typeface="Calibri Light" panose="020F0302020204030204" pitchFamily="34" charset="0"/>
              </a:rPr>
              <a:t>The </a:t>
            </a:r>
            <a:r>
              <a:rPr lang="en-US" u="sng" dirty="0">
                <a:latin typeface="Calibri Light" panose="020F0302020204030204" pitchFamily="34" charset="0"/>
              </a:rPr>
              <a:t>Ampere-turns</a:t>
            </a:r>
            <a:r>
              <a:rPr lang="en-US" dirty="0">
                <a:latin typeface="Calibri Light" panose="020F0302020204030204" pitchFamily="34" charset="0"/>
              </a:rPr>
              <a:t> NI are directly proportional to the field B and the vertical gap h. The formula holds in all cases, with the exception of the window frame layout with windings on both </a:t>
            </a:r>
            <a:r>
              <a:rPr lang="en-US" dirty="0" err="1">
                <a:latin typeface="Calibri Light" panose="020F0302020204030204" pitchFamily="34" charset="0"/>
              </a:rPr>
              <a:t>backlegs</a:t>
            </a:r>
            <a:r>
              <a:rPr lang="en-US" dirty="0">
                <a:latin typeface="Calibri Light" panose="020F0302020204030204" pitchFamily="34" charset="0"/>
              </a:rPr>
              <a:t>, where the Ampere-turns need to be doubled. </a:t>
            </a:r>
            <a:r>
              <a:rPr lang="en-US" baseline="0" dirty="0">
                <a:latin typeface="Calibri Light" panose="020F0302020204030204" pitchFamily="34" charset="0"/>
              </a:rPr>
              <a:t>The </a:t>
            </a:r>
            <a:r>
              <a:rPr lang="en-US" u="sng" baseline="0" dirty="0">
                <a:latin typeface="Calibri Light" panose="020F0302020204030204" pitchFamily="34" charset="0"/>
              </a:rPr>
              <a:t>resistance</a:t>
            </a:r>
            <a:r>
              <a:rPr lang="en-US" dirty="0">
                <a:latin typeface="Calibri Light" panose="020F0302020204030204" pitchFamily="34" charset="0"/>
              </a:rPr>
              <a:t> depends on the resistivity </a:t>
            </a:r>
            <a:r>
              <a:rPr lang="en-US" dirty="0">
                <a:latin typeface="Symbol" panose="05050102010706020507" pitchFamily="18" charset="2"/>
              </a:rPr>
              <a:t>r</a:t>
            </a:r>
            <a:r>
              <a:rPr lang="en-US" dirty="0">
                <a:latin typeface="Calibri Light" panose="020F0302020204030204" pitchFamily="34" charset="0"/>
              </a:rPr>
              <a:t> of the conductor and its cross section. The </a:t>
            </a:r>
            <a:r>
              <a:rPr lang="en-US" u="sng" dirty="0">
                <a:latin typeface="Calibri Light" panose="020F0302020204030204" pitchFamily="34" charset="0"/>
              </a:rPr>
              <a:t>inductance</a:t>
            </a:r>
            <a:r>
              <a:rPr lang="en-US" dirty="0">
                <a:latin typeface="Calibri Light" panose="020F0302020204030204" pitchFamily="34" charset="0"/>
              </a:rPr>
              <a:t> depends quadratically on the number of turns; for the same gap, L is larger for a wider pole.</a:t>
            </a:r>
          </a:p>
          <a:p>
            <a:endParaRPr lang="en-US" baseline="0" dirty="0">
              <a:solidFill>
                <a:srgbClr val="FF0000"/>
              </a:solidFill>
              <a:latin typeface="Calibri Light" panose="020F0302020204030204" pitchFamily="34" charset="0"/>
            </a:endParaRPr>
          </a:p>
          <a:p>
            <a:endParaRPr lang="en-US" baseline="0" dirty="0">
              <a:solidFill>
                <a:srgbClr val="FF0000"/>
              </a:solidFill>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29687768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2"/>
              </a:spcBef>
              <a:tabLst>
                <a:tab pos="371854" algn="l"/>
                <a:tab pos="839138" algn="l"/>
              </a:tabLst>
            </a:pPr>
            <a:r>
              <a:rPr lang="en-US" dirty="0">
                <a:latin typeface="Calibri Light" panose="020F0302020204030204" pitchFamily="34" charset="0"/>
              </a:rPr>
              <a:t>V	[V]	voltage</a:t>
            </a:r>
          </a:p>
          <a:p>
            <a:pPr>
              <a:spcBef>
                <a:spcPts val="52"/>
              </a:spcBef>
              <a:tabLst>
                <a:tab pos="371854" algn="l"/>
                <a:tab pos="839138" algn="l"/>
              </a:tabLst>
            </a:pPr>
            <a:r>
              <a:rPr lang="en-US" dirty="0" err="1">
                <a:latin typeface="Calibri Light" panose="020F0302020204030204" pitchFamily="34" charset="0"/>
              </a:rPr>
              <a:t>dI</a:t>
            </a:r>
            <a:r>
              <a:rPr lang="en-US" dirty="0">
                <a:latin typeface="Calibri Light" panose="020F0302020204030204" pitchFamily="34" charset="0"/>
              </a:rPr>
              <a:t>/</a:t>
            </a:r>
            <a:r>
              <a:rPr lang="en-US" dirty="0" err="1">
                <a:latin typeface="Calibri Light" panose="020F0302020204030204" pitchFamily="34" charset="0"/>
              </a:rPr>
              <a:t>dt</a:t>
            </a:r>
            <a:r>
              <a:rPr lang="en-US" dirty="0">
                <a:latin typeface="Calibri Light" panose="020F0302020204030204" pitchFamily="34" charset="0"/>
              </a:rPr>
              <a:t>	[A/s]	current ramp rate</a:t>
            </a:r>
          </a:p>
          <a:p>
            <a:pPr>
              <a:spcBef>
                <a:spcPts val="52"/>
              </a:spcBef>
              <a:tabLst>
                <a:tab pos="371854" algn="l"/>
                <a:tab pos="839138" algn="l"/>
              </a:tabLst>
            </a:pPr>
            <a:r>
              <a:rPr lang="en-US" dirty="0" err="1">
                <a:latin typeface="Calibri Light" panose="020F0302020204030204" pitchFamily="34" charset="0"/>
              </a:rPr>
              <a:t>P</a:t>
            </a:r>
            <a:r>
              <a:rPr lang="en-US" baseline="-25000" dirty="0" err="1">
                <a:latin typeface="Calibri Light" panose="020F0302020204030204" pitchFamily="34" charset="0"/>
              </a:rPr>
              <a:t>rms</a:t>
            </a:r>
            <a:r>
              <a:rPr lang="en-US" dirty="0">
                <a:latin typeface="Calibri Light" panose="020F0302020204030204" pitchFamily="34" charset="0"/>
              </a:rPr>
              <a:t>	[W]	resistive power (</a:t>
            </a:r>
            <a:r>
              <a:rPr lang="en-US" dirty="0" err="1">
                <a:latin typeface="Calibri Light" panose="020F0302020204030204" pitchFamily="34" charset="0"/>
              </a:rPr>
              <a:t>rms</a:t>
            </a:r>
            <a:r>
              <a:rPr lang="en-US" dirty="0">
                <a:latin typeface="Calibri Light" panose="020F0302020204030204" pitchFamily="34" charset="0"/>
              </a:rPr>
              <a:t>)</a:t>
            </a:r>
          </a:p>
          <a:p>
            <a:pPr>
              <a:spcBef>
                <a:spcPts val="52"/>
              </a:spcBef>
              <a:tabLst>
                <a:tab pos="371854" algn="l"/>
                <a:tab pos="839138" algn="l"/>
              </a:tabLst>
            </a:pPr>
            <a:r>
              <a:rPr lang="en-US" dirty="0" err="1">
                <a:latin typeface="Calibri Light" panose="020F0302020204030204" pitchFamily="34" charset="0"/>
              </a:rPr>
              <a:t>j</a:t>
            </a:r>
            <a:r>
              <a:rPr lang="en-US" baseline="-25000" dirty="0" err="1">
                <a:latin typeface="Calibri Light" panose="020F0302020204030204" pitchFamily="34" charset="0"/>
              </a:rPr>
              <a:t>rms</a:t>
            </a:r>
            <a:r>
              <a:rPr lang="en-US" dirty="0">
                <a:latin typeface="Calibri Light" panose="020F0302020204030204" pitchFamily="34" charset="0"/>
              </a:rPr>
              <a:t> 	[A/m</a:t>
            </a:r>
            <a:r>
              <a:rPr lang="en-US" baseline="30000" dirty="0">
                <a:latin typeface="Calibri Light" panose="020F0302020204030204" pitchFamily="34" charset="0"/>
              </a:rPr>
              <a:t>2</a:t>
            </a:r>
            <a:r>
              <a:rPr lang="en-US" dirty="0">
                <a:latin typeface="Calibri Light" panose="020F0302020204030204" pitchFamily="34" charset="0"/>
              </a:rPr>
              <a:t>]	current density (</a:t>
            </a:r>
            <a:r>
              <a:rPr lang="en-US" dirty="0" err="1">
                <a:latin typeface="Calibri Light" panose="020F0302020204030204" pitchFamily="34" charset="0"/>
              </a:rPr>
              <a:t>rms</a:t>
            </a:r>
            <a:r>
              <a:rPr lang="en-US" dirty="0">
                <a:latin typeface="Calibri Light" panose="020F0302020204030204" pitchFamily="34" charset="0"/>
              </a:rPr>
              <a:t>)</a:t>
            </a:r>
          </a:p>
          <a:p>
            <a:pPr>
              <a:spcBef>
                <a:spcPts val="52"/>
              </a:spcBef>
              <a:tabLst>
                <a:tab pos="371854" algn="l"/>
                <a:tab pos="839138" algn="l"/>
              </a:tabLst>
            </a:pPr>
            <a:r>
              <a:rPr lang="en-US" dirty="0" err="1">
                <a:latin typeface="Calibri Light" panose="020F0302020204030204" pitchFamily="34" charset="0"/>
              </a:rPr>
              <a:t>V</a:t>
            </a:r>
            <a:r>
              <a:rPr lang="en-US" baseline="-25000" dirty="0" err="1">
                <a:latin typeface="Calibri Light" panose="020F0302020204030204" pitchFamily="34" charset="0"/>
              </a:rPr>
              <a:t>cond</a:t>
            </a:r>
            <a:r>
              <a:rPr lang="en-US" dirty="0">
                <a:latin typeface="Calibri Light" panose="020F0302020204030204" pitchFamily="34" charset="0"/>
              </a:rPr>
              <a:t>	[m</a:t>
            </a:r>
            <a:r>
              <a:rPr lang="en-US" baseline="30000" dirty="0">
                <a:latin typeface="Calibri Light" panose="020F0302020204030204" pitchFamily="34" charset="0"/>
              </a:rPr>
              <a:t>3</a:t>
            </a:r>
            <a:r>
              <a:rPr lang="en-US" dirty="0">
                <a:latin typeface="Calibri Light" panose="020F0302020204030204" pitchFamily="34" charset="0"/>
              </a:rPr>
              <a:t>]	volume of conductor</a:t>
            </a:r>
          </a:p>
          <a:p>
            <a:pPr>
              <a:spcBef>
                <a:spcPts val="52"/>
              </a:spcBef>
              <a:tabLst>
                <a:tab pos="371854" algn="l"/>
                <a:tab pos="839138" algn="l"/>
              </a:tabLst>
            </a:pPr>
            <a:r>
              <a:rPr lang="en-US" dirty="0" err="1">
                <a:latin typeface="Calibri Light" panose="020F0302020204030204" pitchFamily="34" charset="0"/>
              </a:rPr>
              <a:t>E</a:t>
            </a:r>
            <a:r>
              <a:rPr lang="en-US" baseline="-25000" dirty="0" err="1">
                <a:latin typeface="Calibri Light" panose="020F0302020204030204" pitchFamily="34" charset="0"/>
              </a:rPr>
              <a:t>m</a:t>
            </a:r>
            <a:r>
              <a:rPr lang="en-US" dirty="0">
                <a:latin typeface="Calibri Light" panose="020F0302020204030204" pitchFamily="34" charset="0"/>
              </a:rPr>
              <a:t> 	[J]	magnetic stored energy</a:t>
            </a:r>
          </a:p>
          <a:p>
            <a:pPr>
              <a:tabLst>
                <a:tab pos="371854" algn="l"/>
                <a:tab pos="839138" algn="l"/>
              </a:tabLst>
            </a:pPr>
            <a:endParaRPr lang="en-US" sz="600" baseline="30000" dirty="0">
              <a:latin typeface="Calibri Light" panose="020F0302020204030204" pitchFamily="34" charset="0"/>
            </a:endParaRPr>
          </a:p>
          <a:p>
            <a:r>
              <a:rPr lang="en-US" dirty="0">
                <a:latin typeface="Calibri Light" panose="020F0302020204030204" pitchFamily="34" charset="0"/>
              </a:rPr>
              <a:t>The </a:t>
            </a:r>
            <a:r>
              <a:rPr lang="en-US" u="sng" dirty="0">
                <a:latin typeface="Calibri Light" panose="020F0302020204030204" pitchFamily="34" charset="0"/>
              </a:rPr>
              <a:t>voltage</a:t>
            </a:r>
            <a:r>
              <a:rPr lang="en-US" dirty="0">
                <a:latin typeface="Calibri Light" panose="020F0302020204030204" pitchFamily="34" charset="0"/>
              </a:rPr>
              <a:t> has a resistive and an inductive part. In cycled magnets, often the inductive voltage is larger than the resistive one.</a:t>
            </a:r>
          </a:p>
          <a:p>
            <a:r>
              <a:rPr lang="en-US" dirty="0">
                <a:latin typeface="Calibri Light" panose="020F0302020204030204" pitchFamily="34" charset="0"/>
              </a:rPr>
              <a:t>The </a:t>
            </a:r>
            <a:r>
              <a:rPr lang="en-US" u="sng" dirty="0">
                <a:latin typeface="Calibri Light" panose="020F0302020204030204" pitchFamily="34" charset="0"/>
              </a:rPr>
              <a:t>resistive power</a:t>
            </a:r>
            <a:r>
              <a:rPr lang="en-US" dirty="0">
                <a:latin typeface="Calibri Light" panose="020F0302020204030204" pitchFamily="34" charset="0"/>
              </a:rPr>
              <a:t> is usually looked at in </a:t>
            </a:r>
            <a:r>
              <a:rPr lang="en-US" dirty="0" err="1">
                <a:latin typeface="Calibri Light" panose="020F0302020204030204" pitchFamily="34" charset="0"/>
              </a:rPr>
              <a:t>rms</a:t>
            </a:r>
            <a:r>
              <a:rPr lang="en-US" dirty="0">
                <a:latin typeface="Calibri Light" panose="020F0302020204030204" pitchFamily="34" charset="0"/>
              </a:rPr>
              <a:t> terms. The formula can be used also for the peak power, just with the peak current instead of the </a:t>
            </a:r>
            <a:r>
              <a:rPr lang="en-US" dirty="0" err="1">
                <a:latin typeface="Calibri Light" panose="020F0302020204030204" pitchFamily="34" charset="0"/>
              </a:rPr>
              <a:t>rms</a:t>
            </a:r>
            <a:r>
              <a:rPr lang="en-US" dirty="0">
                <a:latin typeface="Calibri Light" panose="020F0302020204030204" pitchFamily="34" charset="0"/>
              </a:rPr>
              <a:t> one. For a given coil size, the power scales linearly with the field B, the gap h and the current density j. </a:t>
            </a:r>
          </a:p>
          <a:p>
            <a:r>
              <a:rPr lang="en-US" dirty="0">
                <a:latin typeface="Calibri Light" panose="020F0302020204030204" pitchFamily="34" charset="0"/>
              </a:rPr>
              <a:t>The </a:t>
            </a:r>
            <a:r>
              <a:rPr lang="en-US" u="sng" dirty="0">
                <a:latin typeface="Calibri Light" panose="020F0302020204030204" pitchFamily="34" charset="0"/>
              </a:rPr>
              <a:t>magnetic stored energy</a:t>
            </a:r>
            <a:r>
              <a:rPr lang="en-US" dirty="0">
                <a:latin typeface="Calibri Light" panose="020F0302020204030204" pitchFamily="34" charset="0"/>
              </a:rPr>
              <a:t> could be computed also from the energy per unit volume (B</a:t>
            </a:r>
            <a:r>
              <a:rPr lang="en-US" baseline="30000" dirty="0">
                <a:latin typeface="Calibri Light" panose="020F0302020204030204" pitchFamily="34" charset="0"/>
              </a:rPr>
              <a:t>2</a:t>
            </a:r>
            <a:r>
              <a:rPr lang="en-US" dirty="0">
                <a:latin typeface="Calibri Light" panose="020F0302020204030204" pitchFamily="34" charset="0"/>
              </a:rPr>
              <a:t>)/(2</a:t>
            </a:r>
            <a:r>
              <a:rPr lang="en-US" dirty="0">
                <a:latin typeface="Symbol" panose="05050102010706020507" pitchFamily="18" charset="2"/>
              </a:rPr>
              <a:t>m</a:t>
            </a:r>
            <a:r>
              <a:rPr lang="en-US" dirty="0">
                <a:latin typeface="Calibri Light" panose="020F0302020204030204" pitchFamily="34" charset="0"/>
              </a:rPr>
              <a:t>). Since the permeability is usually quite high in the yoke, the magnetic energy is basically all stored in the air volume.</a:t>
            </a:r>
          </a:p>
          <a:p>
            <a:endParaRPr lang="en-US" dirty="0">
              <a:latin typeface="Calibri Light" panose="020F0302020204030204" pitchFamily="34" charset="0"/>
            </a:endParaRPr>
          </a:p>
          <a:p>
            <a:r>
              <a:rPr lang="en-US" dirty="0">
                <a:latin typeface="Calibri Light" panose="020F0302020204030204" pitchFamily="34" charset="0"/>
              </a:rPr>
              <a:t>In their more general form, these equations hold also for other magnets, not just dipoles.</a:t>
            </a:r>
          </a:p>
        </p:txBody>
      </p:sp>
    </p:spTree>
    <p:extLst>
      <p:ext uri="{BB962C8B-B14F-4D97-AF65-F5344CB8AC3E}">
        <p14:creationId xmlns:p14="http://schemas.microsoft.com/office/powerpoint/2010/main" val="198357847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allowed harmonics for the C and H designs contains rather large sextupoles b</a:t>
            </a:r>
            <a:r>
              <a:rPr lang="en-US" baseline="-25000" dirty="0">
                <a:latin typeface="Calibri Light" panose="020F0302020204030204" pitchFamily="34" charset="0"/>
              </a:rPr>
              <a:t>3</a:t>
            </a:r>
            <a:r>
              <a:rPr lang="en-US" dirty="0">
                <a:latin typeface="Calibri Light" panose="020F0302020204030204" pitchFamily="34" charset="0"/>
              </a:rPr>
              <a:t> and </a:t>
            </a:r>
            <a:r>
              <a:rPr lang="en-US" dirty="0" err="1">
                <a:latin typeface="Calibri Light" panose="020F0302020204030204" pitchFamily="34" charset="0"/>
              </a:rPr>
              <a:t>decapoles</a:t>
            </a:r>
            <a:r>
              <a:rPr lang="en-US" dirty="0">
                <a:latin typeface="Calibri Light" panose="020F0302020204030204" pitchFamily="34" charset="0"/>
              </a:rPr>
              <a:t> b</a:t>
            </a:r>
            <a:r>
              <a:rPr lang="en-US" baseline="-25000" dirty="0">
                <a:latin typeface="Calibri Light" panose="020F0302020204030204" pitchFamily="34" charset="0"/>
              </a:rPr>
              <a:t>5</a:t>
            </a:r>
            <a:r>
              <a:rPr lang="en-US" dirty="0">
                <a:latin typeface="Calibri Light" panose="020F0302020204030204" pitchFamily="34" charset="0"/>
              </a:rPr>
              <a:t>. Solutions to improve field quality involve adding side shims (discussed later) or widening the pole. Still, the differences between the asymmetric C and the symmetric H layouts are rather small.</a:t>
            </a:r>
          </a:p>
          <a:p>
            <a:endParaRPr lang="en-US" sz="1000" dirty="0">
              <a:latin typeface="Calibri Light" panose="020F0302020204030204" pitchFamily="34" charset="0"/>
            </a:endParaRPr>
          </a:p>
          <a:p>
            <a:r>
              <a:rPr lang="en-US" dirty="0">
                <a:latin typeface="Calibri Light" panose="020F0302020204030204" pitchFamily="34" charset="0"/>
              </a:rPr>
              <a:t>The window frame – as expected – is better, as the pole is indeed much wider.</a:t>
            </a:r>
          </a:p>
          <a:p>
            <a:endParaRPr lang="en-US" sz="1000" dirty="0">
              <a:latin typeface="Calibri Light" panose="020F0302020204030204" pitchFamily="34" charset="0"/>
            </a:endParaRPr>
          </a:p>
          <a:p>
            <a:r>
              <a:rPr lang="en-US" u="sng" dirty="0">
                <a:latin typeface="Calibri Light" panose="020F0302020204030204" pitchFamily="34" charset="0"/>
              </a:rPr>
              <a:t>Note 1</a:t>
            </a:r>
            <a:r>
              <a:rPr lang="en-US" dirty="0">
                <a:latin typeface="Calibri Light" panose="020F0302020204030204" pitchFamily="34" charset="0"/>
              </a:rPr>
              <a:t>: in these examples, </a:t>
            </a: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does not follow the rule </a:t>
            </a: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 </a:t>
            </a:r>
            <a:r>
              <a:rPr lang="en-US" dirty="0" err="1">
                <a:latin typeface="Calibri Light" panose="020F0302020204030204" pitchFamily="34" charset="0"/>
              </a:rPr>
              <a:t>w</a:t>
            </a:r>
            <a:r>
              <a:rPr lang="en-US" baseline="-25000" dirty="0" err="1">
                <a:latin typeface="Calibri Light" panose="020F0302020204030204" pitchFamily="34" charset="0"/>
              </a:rPr>
              <a:t>GFR</a:t>
            </a:r>
            <a:r>
              <a:rPr lang="en-US" dirty="0">
                <a:latin typeface="Calibri Light" panose="020F0302020204030204" pitchFamily="34" charset="0"/>
              </a:rPr>
              <a:t> + 2.5h, as here it is rather </a:t>
            </a: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 </a:t>
            </a:r>
            <a:r>
              <a:rPr lang="en-US" dirty="0" err="1">
                <a:latin typeface="Calibri Light" panose="020F0302020204030204" pitchFamily="34" charset="0"/>
              </a:rPr>
              <a:t>w</a:t>
            </a:r>
            <a:r>
              <a:rPr lang="en-US" baseline="-25000" dirty="0" err="1">
                <a:latin typeface="Calibri Light" panose="020F0302020204030204" pitchFamily="34" charset="0"/>
              </a:rPr>
              <a:t>GFR</a:t>
            </a:r>
            <a:r>
              <a:rPr lang="en-US" dirty="0">
                <a:latin typeface="Calibri Light" panose="020F0302020204030204" pitchFamily="34" charset="0"/>
              </a:rPr>
              <a:t> + h; this is why the field quality is somehow poor, in the 10</a:t>
            </a:r>
            <a:r>
              <a:rPr lang="en-US" baseline="30000" dirty="0">
                <a:latin typeface="Calibri Light" panose="020F0302020204030204" pitchFamily="34" charset="0"/>
              </a:rPr>
              <a:t>-2</a:t>
            </a:r>
            <a:r>
              <a:rPr lang="en-US" dirty="0">
                <a:latin typeface="Calibri Light" panose="020F0302020204030204" pitchFamily="34" charset="0"/>
              </a:rPr>
              <a:t> region.</a:t>
            </a:r>
          </a:p>
          <a:p>
            <a:endParaRPr lang="en-US" sz="1000" u="sng" dirty="0">
              <a:latin typeface="Calibri Light" panose="020F0302020204030204" pitchFamily="34" charset="0"/>
            </a:endParaRPr>
          </a:p>
          <a:p>
            <a:r>
              <a:rPr lang="en-US" u="sng" dirty="0">
                <a:latin typeface="Calibri Light" panose="020F0302020204030204" pitchFamily="34" charset="0"/>
              </a:rPr>
              <a:t>Note 2</a:t>
            </a:r>
            <a:r>
              <a:rPr lang="en-US" dirty="0">
                <a:latin typeface="Calibri Light" panose="020F0302020204030204" pitchFamily="34" charset="0"/>
              </a:rPr>
              <a:t>: entries with a “0” correspond to not allowed harmonics</a:t>
            </a:r>
            <a:endParaRPr lang="en-US" u="sng" dirty="0">
              <a:latin typeface="Calibri Light" panose="020F0302020204030204" pitchFamily="34" charset="0"/>
            </a:endParaRPr>
          </a:p>
          <a:p>
            <a:endParaRPr lang="en-US" sz="1000" u="sng" dirty="0">
              <a:latin typeface="Calibri Light" panose="020F0302020204030204" pitchFamily="34" charset="0"/>
            </a:endParaRPr>
          </a:p>
          <a:p>
            <a:r>
              <a:rPr lang="en-US" u="sng" dirty="0">
                <a:latin typeface="Calibri Light" panose="020F0302020204030204" pitchFamily="34" charset="0"/>
              </a:rPr>
              <a:t>Note 3</a:t>
            </a:r>
            <a:r>
              <a:rPr lang="en-US" dirty="0">
                <a:latin typeface="Calibri Light" panose="020F0302020204030204" pitchFamily="34" charset="0"/>
              </a:rPr>
              <a:t>: it is possible to take the center of the C (for the beam) not in the middle of the pole, but where the good field region is wider. The improvement is minor. </a:t>
            </a:r>
          </a:p>
          <a:p>
            <a:endParaRPr lang="en-US" dirty="0">
              <a:latin typeface="Calibri Light" panose="020F0302020204030204" pitchFamily="34" charset="0"/>
            </a:endParaRPr>
          </a:p>
        </p:txBody>
      </p:sp>
    </p:spTree>
    <p:extLst>
      <p:ext uri="{BB962C8B-B14F-4D97-AF65-F5344CB8AC3E}">
        <p14:creationId xmlns:p14="http://schemas.microsoft.com/office/powerpoint/2010/main" val="17468520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Resistive quadrupoles are most often of the standard type shown in the central top figure, with four symmetrical quadrants.</a:t>
            </a:r>
          </a:p>
          <a:p>
            <a:endParaRPr lang="en-US" baseline="0" dirty="0">
              <a:latin typeface="Calibri Light" panose="020F0302020204030204" pitchFamily="34" charset="0"/>
            </a:endParaRPr>
          </a:p>
          <a:p>
            <a:r>
              <a:rPr lang="en-US" dirty="0">
                <a:latin typeface="Calibri Light" panose="020F0302020204030204" pitchFamily="34" charset="0"/>
              </a:rPr>
              <a:t>Sometimes </a:t>
            </a:r>
            <a:r>
              <a:rPr lang="en-US" u="sng" dirty="0">
                <a:latin typeface="Calibri Light" panose="020F0302020204030204" pitchFamily="34" charset="0"/>
              </a:rPr>
              <a:t>figure-of-8</a:t>
            </a:r>
            <a:r>
              <a:rPr lang="en-US" dirty="0">
                <a:latin typeface="Calibri Light" panose="020F0302020204030204" pitchFamily="34" charset="0"/>
              </a:rPr>
              <a:t> (referred to also as </a:t>
            </a:r>
            <a:r>
              <a:rPr lang="en-US" u="sng" dirty="0">
                <a:latin typeface="Calibri Light" panose="020F0302020204030204" pitchFamily="34" charset="0"/>
              </a:rPr>
              <a:t>Collins</a:t>
            </a:r>
            <a:r>
              <a:rPr lang="en-US" dirty="0">
                <a:latin typeface="Calibri Light" panose="020F0302020204030204" pitchFamily="34" charset="0"/>
              </a:rPr>
              <a:t>) quadrupoles are used, with the magnetic circuit split in two halves. In this way, the magnets can be quite compact transversally, which might be needed in very crowded regions. For example, some quadrupoles in light sources are of this kind, to make room for outgoing photon beam lines. We also have a few of these at CERN, as first quadrupoles in an extraction line or after a switch dipole. This layout breaks the symmetry, somehow like the C-shape does in dipoles.</a:t>
            </a:r>
          </a:p>
          <a:p>
            <a:endParaRPr lang="en-US" baseline="0" dirty="0">
              <a:latin typeface="Calibri Light" panose="020F0302020204030204" pitchFamily="34" charset="0"/>
            </a:endParaRPr>
          </a:p>
          <a:p>
            <a:r>
              <a:rPr lang="en-US" dirty="0">
                <a:latin typeface="Calibri Light" panose="020F0302020204030204" pitchFamily="34" charset="0"/>
              </a:rPr>
              <a:t>A quadrupole with only half the coils also works just fine for weak strengths, though it is seldom used to my knowledge. </a:t>
            </a:r>
          </a:p>
          <a:p>
            <a:endParaRPr lang="en-US" baseline="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in the simulations, the same current density is applied to the various configurations, corresponding to a pole tip field (for the standard quadrupole in the top) of 0.8 T. This value starts to be on the high side for quadrupoles, as extra flux is then collected in the yoke from the pole sides. As a term of comparison, the SPS quadrupoles – which are quite “pushed” – have 1.0 T on the pole tip. </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9385327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2"/>
              </a:spcBef>
              <a:tabLst>
                <a:tab pos="371854" algn="l"/>
                <a:tab pos="839138" algn="l"/>
              </a:tabLst>
            </a:pPr>
            <a:r>
              <a:rPr lang="en-US" dirty="0">
                <a:latin typeface="Calibri Light" panose="020F0302020204030204" pitchFamily="34" charset="0"/>
              </a:rPr>
              <a:t>These formulae consider a standard quadrupole with 4 coils.</a:t>
            </a:r>
          </a:p>
          <a:p>
            <a:pPr>
              <a:spcBef>
                <a:spcPts val="52"/>
              </a:spcBef>
              <a:tabLst>
                <a:tab pos="371854" algn="l"/>
                <a:tab pos="839138" algn="l"/>
              </a:tabLst>
            </a:pPr>
            <a:r>
              <a:rPr lang="en-US" dirty="0">
                <a:latin typeface="Calibri Light" panose="020F0302020204030204" pitchFamily="34" charset="0"/>
              </a:rPr>
              <a:t>NI	[A]	Ampere-turns per pole</a:t>
            </a:r>
          </a:p>
          <a:p>
            <a:pPr>
              <a:spcBef>
                <a:spcPts val="52"/>
              </a:spcBef>
              <a:tabLst>
                <a:tab pos="371854" algn="l"/>
                <a:tab pos="839138" algn="l"/>
              </a:tabLst>
            </a:pPr>
            <a:r>
              <a:rPr lang="en-US" dirty="0">
                <a:latin typeface="Calibri Light" panose="020F0302020204030204" pitchFamily="34" charset="0"/>
              </a:rPr>
              <a:t>G	[T/m]	field gradient in the aperture</a:t>
            </a:r>
          </a:p>
          <a:p>
            <a:pPr>
              <a:spcBef>
                <a:spcPts val="52"/>
              </a:spcBef>
              <a:tabLst>
                <a:tab pos="371854" algn="l"/>
                <a:tab pos="839138" algn="l"/>
              </a:tabLst>
            </a:pPr>
            <a:r>
              <a:rPr lang="en-US" dirty="0">
                <a:latin typeface="Calibri Light" panose="020F0302020204030204" pitchFamily="34" charset="0"/>
              </a:rPr>
              <a:t>r	[m]	aperture radius</a:t>
            </a:r>
          </a:p>
          <a:p>
            <a:pPr>
              <a:spcBef>
                <a:spcPts val="52"/>
              </a:spcBef>
              <a:tabLst>
                <a:tab pos="371854" algn="l"/>
                <a:tab pos="839138" algn="l"/>
              </a:tabLst>
            </a:pPr>
            <a:r>
              <a:rPr lang="en-US" dirty="0">
                <a:latin typeface="Symbol" panose="05050102010706020507" pitchFamily="18" charset="2"/>
              </a:rPr>
              <a:t>m</a:t>
            </a:r>
            <a:r>
              <a:rPr lang="en-US" baseline="-25000" dirty="0">
                <a:latin typeface="Calibri Light" panose="020F0302020204030204" pitchFamily="34" charset="0"/>
              </a:rPr>
              <a:t>0</a:t>
            </a:r>
            <a:r>
              <a:rPr lang="en-US" dirty="0">
                <a:latin typeface="Calibri Light" panose="020F0302020204030204" pitchFamily="34" charset="0"/>
              </a:rPr>
              <a:t>	[H/m]	vacuum permeability, 4</a:t>
            </a:r>
            <a:r>
              <a:rPr lang="en-US" dirty="0">
                <a:latin typeface="Symbol" panose="05050102010706020507" pitchFamily="18" charset="2"/>
              </a:rPr>
              <a:t>p</a:t>
            </a:r>
            <a:r>
              <a:rPr lang="en-US" dirty="0">
                <a:latin typeface="Calibri Light" panose="020F0302020204030204" pitchFamily="34" charset="0"/>
              </a:rPr>
              <a:t>∙10</a:t>
            </a:r>
            <a:r>
              <a:rPr lang="en-US" baseline="30000" dirty="0">
                <a:latin typeface="Calibri Light" panose="020F0302020204030204" pitchFamily="34" charset="0"/>
              </a:rPr>
              <a:t>-7</a:t>
            </a:r>
            <a:r>
              <a:rPr lang="en-US" dirty="0">
                <a:latin typeface="Calibri Light" panose="020F0302020204030204" pitchFamily="34" charset="0"/>
              </a:rPr>
              <a:t> H/m</a:t>
            </a:r>
          </a:p>
          <a:p>
            <a:pPr>
              <a:spcBef>
                <a:spcPts val="52"/>
              </a:spcBef>
              <a:tabLst>
                <a:tab pos="371854" algn="l"/>
                <a:tab pos="839138" algn="l"/>
              </a:tabLst>
            </a:pPr>
            <a:r>
              <a:rPr lang="en-US" dirty="0">
                <a:latin typeface="Symbol" panose="05050102010706020507" pitchFamily="18" charset="2"/>
              </a:rPr>
              <a:t>h</a:t>
            </a:r>
            <a:r>
              <a:rPr lang="en-US" dirty="0">
                <a:latin typeface="Calibri Light" panose="020F0302020204030204" pitchFamily="34" charset="0"/>
              </a:rPr>
              <a:t>	[/]	magnetic efficiency, ≈0.95-0.98 (depends on iron saturation)</a:t>
            </a:r>
          </a:p>
          <a:p>
            <a:pPr>
              <a:spcBef>
                <a:spcPts val="52"/>
              </a:spcBef>
              <a:tabLst>
                <a:tab pos="371854" algn="l"/>
                <a:tab pos="839138" algn="l"/>
              </a:tabLst>
            </a:pPr>
            <a:r>
              <a:rPr lang="en-US" dirty="0">
                <a:latin typeface="Calibri Light" panose="020F0302020204030204" pitchFamily="34" charset="0"/>
              </a:rPr>
              <a:t>I	[A]	current</a:t>
            </a:r>
          </a:p>
          <a:p>
            <a:pPr>
              <a:spcBef>
                <a:spcPts val="52"/>
              </a:spcBef>
              <a:tabLst>
                <a:tab pos="371854" algn="l"/>
                <a:tab pos="839138" algn="l"/>
              </a:tabLst>
            </a:pPr>
            <a:r>
              <a:rPr lang="en-US" dirty="0">
                <a:latin typeface="Calibri Light" panose="020F0302020204030204" pitchFamily="34" charset="0"/>
              </a:rPr>
              <a:t>N	[/]	number of turns per pole</a:t>
            </a:r>
          </a:p>
          <a:p>
            <a:pPr>
              <a:spcBef>
                <a:spcPts val="52"/>
              </a:spcBef>
              <a:tabLst>
                <a:tab pos="371854" algn="l"/>
                <a:tab pos="839138" algn="l"/>
              </a:tabLst>
            </a:pPr>
            <a:r>
              <a:rPr lang="en-US" dirty="0">
                <a:latin typeface="Calibri Light" panose="020F0302020204030204" pitchFamily="34" charset="0"/>
              </a:rPr>
              <a:t>R	[</a:t>
            </a:r>
            <a:r>
              <a:rPr lang="en-US" dirty="0">
                <a:latin typeface="Symbol" panose="05050102010706020507" pitchFamily="18" charset="2"/>
              </a:rPr>
              <a:t>W</a:t>
            </a:r>
            <a:r>
              <a:rPr lang="en-US" dirty="0">
                <a:latin typeface="Calibri Light" panose="020F0302020204030204" pitchFamily="34" charset="0"/>
              </a:rPr>
              <a:t>]	total (not per coil) resistance</a:t>
            </a:r>
          </a:p>
          <a:p>
            <a:pPr>
              <a:spcBef>
                <a:spcPts val="52"/>
              </a:spcBef>
              <a:tabLst>
                <a:tab pos="371854" algn="l"/>
                <a:tab pos="839138" algn="l"/>
              </a:tabLst>
            </a:pPr>
            <a:r>
              <a:rPr lang="en-US" dirty="0">
                <a:latin typeface="Symbol" panose="05050102010706020507" pitchFamily="18" charset="2"/>
              </a:rPr>
              <a:t>r</a:t>
            </a:r>
            <a:r>
              <a:rPr lang="en-US"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resistivity, </a:t>
            </a:r>
            <a:r>
              <a:rPr lang="en-GB" kern="0" dirty="0">
                <a:latin typeface="Calibri Light" panose="020F0302020204030204" pitchFamily="34" charset="0"/>
              </a:rPr>
              <a:t>1.72∙10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a:latin typeface="Calibri Light" panose="020F0302020204030204" pitchFamily="34" charset="0"/>
              </a:rPr>
              <a:t>for Cu, 2.65∙10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a:latin typeface="Calibri Light" panose="020F0302020204030204" pitchFamily="34" charset="0"/>
              </a:rPr>
              <a:t>for Al, at 20 °C</a:t>
            </a:r>
          </a:p>
          <a:p>
            <a:pPr>
              <a:spcBef>
                <a:spcPts val="52"/>
              </a:spcBef>
              <a:tabLst>
                <a:tab pos="371854" algn="l"/>
                <a:tab pos="839138" algn="l"/>
              </a:tabLst>
            </a:pPr>
            <a:r>
              <a:rPr lang="en-US" dirty="0" err="1">
                <a:latin typeface="Calibri Light" panose="020F0302020204030204" pitchFamily="34" charset="0"/>
              </a:rPr>
              <a:t>L</a:t>
            </a:r>
            <a:r>
              <a:rPr lang="en-US" baseline="-25000" dirty="0" err="1">
                <a:latin typeface="Calibri Light" panose="020F0302020204030204" pitchFamily="34" charset="0"/>
              </a:rPr>
              <a:t>turn</a:t>
            </a:r>
            <a:r>
              <a:rPr lang="en-US" dirty="0">
                <a:latin typeface="Calibri Light" panose="020F0302020204030204" pitchFamily="34" charset="0"/>
              </a:rPr>
              <a:t>	[m]	average length of a coil turn</a:t>
            </a:r>
          </a:p>
          <a:p>
            <a:pPr>
              <a:spcBef>
                <a:spcPts val="52"/>
              </a:spcBef>
              <a:tabLst>
                <a:tab pos="371854" algn="l"/>
                <a:tab pos="839138" algn="l"/>
              </a:tabLst>
            </a:pPr>
            <a:r>
              <a:rPr lang="en-US" dirty="0" err="1">
                <a:latin typeface="Calibri Light" panose="020F0302020204030204" pitchFamily="34" charset="0"/>
              </a:rPr>
              <a:t>A</a:t>
            </a:r>
            <a:r>
              <a:rPr lang="en-US" baseline="-25000" dirty="0" err="1">
                <a:latin typeface="Calibri Light" panose="020F0302020204030204" pitchFamily="34" charset="0"/>
              </a:rPr>
              <a:t>cond</a:t>
            </a:r>
            <a:r>
              <a:rPr lang="en-US" dirty="0">
                <a:latin typeface="Calibri Light" panose="020F0302020204030204" pitchFamily="34" charset="0"/>
              </a:rPr>
              <a:t> 	[m</a:t>
            </a:r>
            <a:r>
              <a:rPr lang="en-US" baseline="30000" dirty="0">
                <a:latin typeface="Calibri Light" panose="020F0302020204030204" pitchFamily="34" charset="0"/>
              </a:rPr>
              <a:t>2</a:t>
            </a:r>
            <a:r>
              <a:rPr lang="en-US" dirty="0">
                <a:latin typeface="Calibri Light" panose="020F0302020204030204" pitchFamily="34" charset="0"/>
              </a:rPr>
              <a:t>]	cross section of a single conductor (counting only the metal)</a:t>
            </a:r>
          </a:p>
          <a:p>
            <a:pPr>
              <a:tabLst>
                <a:tab pos="371854" algn="l"/>
                <a:tab pos="839138" algn="l"/>
              </a:tabLst>
            </a:pPr>
            <a:endParaRPr lang="en-US" sz="600" baseline="30000" dirty="0">
              <a:latin typeface="Calibri Light" panose="020F0302020204030204" pitchFamily="34" charset="0"/>
            </a:endParaRPr>
          </a:p>
          <a:p>
            <a:r>
              <a:rPr lang="en-US" dirty="0">
                <a:latin typeface="Calibri Light" panose="020F0302020204030204" pitchFamily="34" charset="0"/>
              </a:rPr>
              <a:t>The </a:t>
            </a:r>
            <a:r>
              <a:rPr lang="en-US" u="sng" dirty="0">
                <a:latin typeface="Calibri Light" panose="020F0302020204030204" pitchFamily="34" charset="0"/>
              </a:rPr>
              <a:t>Ampere-turns</a:t>
            </a:r>
            <a:r>
              <a:rPr lang="en-US" dirty="0">
                <a:latin typeface="Calibri Light" panose="020F0302020204030204" pitchFamily="34" charset="0"/>
              </a:rPr>
              <a:t> NI depend now quadratically on the gap (r</a:t>
            </a:r>
            <a:r>
              <a:rPr lang="en-US" baseline="30000" dirty="0">
                <a:latin typeface="Calibri Light" panose="020F0302020204030204" pitchFamily="34" charset="0"/>
              </a:rPr>
              <a:t>2</a:t>
            </a:r>
            <a:r>
              <a:rPr lang="en-US" dirty="0">
                <a:latin typeface="Calibri Light" panose="020F0302020204030204" pitchFamily="34" charset="0"/>
              </a:rPr>
              <a:t>), not linearly as in the dipoles. The derivation is similar to that for the dipoles and it can be found in the references, ex. [4] and [6].</a:t>
            </a:r>
          </a:p>
          <a:p>
            <a:r>
              <a:rPr lang="en-US" dirty="0">
                <a:latin typeface="Calibri Light" panose="020F0302020204030204" pitchFamily="34" charset="0"/>
              </a:rPr>
              <a:t>For the </a:t>
            </a:r>
            <a:r>
              <a:rPr lang="en-US" u="sng" dirty="0">
                <a:latin typeface="Calibri Light" panose="020F0302020204030204" pitchFamily="34" charset="0"/>
              </a:rPr>
              <a:t>inductance</a:t>
            </a:r>
            <a:r>
              <a:rPr lang="en-US" dirty="0">
                <a:latin typeface="Calibri Light" panose="020F0302020204030204" pitchFamily="34" charset="0"/>
              </a:rPr>
              <a:t>, there is an approximate formula in [2]. For short magnets, 3D simulations or measurements are needed.</a:t>
            </a:r>
          </a:p>
          <a:p>
            <a:r>
              <a:rPr lang="en-US" dirty="0">
                <a:latin typeface="Calibri Light" panose="020F0302020204030204" pitchFamily="34" charset="0"/>
              </a:rPr>
              <a:t>The </a:t>
            </a:r>
            <a:r>
              <a:rPr lang="en-US" u="sng" dirty="0">
                <a:latin typeface="Calibri Light" panose="020F0302020204030204" pitchFamily="34" charset="0"/>
              </a:rPr>
              <a:t>resistive power</a:t>
            </a:r>
            <a:r>
              <a:rPr lang="en-US" dirty="0">
                <a:latin typeface="Calibri Light" panose="020F0302020204030204" pitchFamily="34" charset="0"/>
              </a:rPr>
              <a:t> can be computed from the current and the resistance, as for the dipoles.</a:t>
            </a:r>
          </a:p>
        </p:txBody>
      </p:sp>
    </p:spTree>
    <p:extLst>
      <p:ext uri="{BB962C8B-B14F-4D97-AF65-F5344CB8AC3E}">
        <p14:creationId xmlns:p14="http://schemas.microsoft.com/office/powerpoint/2010/main" val="19893921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2"/>
              </a:spcBef>
              <a:tabLst>
                <a:tab pos="371854" algn="l"/>
                <a:tab pos="839138" algn="l"/>
              </a:tabLst>
            </a:pPr>
            <a:r>
              <a:rPr lang="en-US" dirty="0">
                <a:latin typeface="Calibri Light" panose="020F0302020204030204" pitchFamily="34" charset="0"/>
              </a:rPr>
              <a:t>The coolant is generally demineralized water.</a:t>
            </a:r>
          </a:p>
          <a:p>
            <a:pPr>
              <a:spcBef>
                <a:spcPts val="52"/>
              </a:spcBef>
              <a:tabLst>
                <a:tab pos="371854" algn="l"/>
                <a:tab pos="839138" algn="l"/>
              </a:tabLst>
            </a:pPr>
            <a:endParaRPr lang="en-US" dirty="0">
              <a:latin typeface="Calibri Light" panose="020F0302020204030204" pitchFamily="34" charset="0"/>
            </a:endParaRPr>
          </a:p>
          <a:p>
            <a:pPr>
              <a:spcBef>
                <a:spcPts val="52"/>
              </a:spcBef>
              <a:tabLst>
                <a:tab pos="371854" algn="l"/>
                <a:tab pos="839138" algn="l"/>
              </a:tabLst>
            </a:pPr>
            <a:r>
              <a:rPr lang="en-US" dirty="0">
                <a:latin typeface="Calibri Light" panose="020F0302020204030204" pitchFamily="34" charset="0"/>
              </a:rPr>
              <a:t>Technical units are used in these formulae, taken from [2].</a:t>
            </a:r>
          </a:p>
          <a:p>
            <a:pPr>
              <a:spcBef>
                <a:spcPts val="52"/>
              </a:spcBef>
              <a:tabLst>
                <a:tab pos="371854" algn="l"/>
                <a:tab pos="839138" algn="l"/>
              </a:tabLst>
            </a:pPr>
            <a:r>
              <a:rPr lang="en-US" dirty="0">
                <a:latin typeface="Calibri Light" panose="020F0302020204030204" pitchFamily="34" charset="0"/>
              </a:rPr>
              <a:t>P	[kW]	power to be dissipated, that is, </a:t>
            </a:r>
            <a:r>
              <a:rPr lang="en-US" dirty="0" err="1">
                <a:latin typeface="Calibri Light" panose="020F0302020204030204" pitchFamily="34" charset="0"/>
              </a:rPr>
              <a:t>P</a:t>
            </a:r>
            <a:r>
              <a:rPr lang="en-US" baseline="-25000" dirty="0" err="1">
                <a:latin typeface="Calibri Light" panose="020F0302020204030204" pitchFamily="34" charset="0"/>
              </a:rPr>
              <a:t>rms</a:t>
            </a:r>
            <a:r>
              <a:rPr lang="en-US" dirty="0">
                <a:latin typeface="Calibri Light" panose="020F0302020204030204" pitchFamily="34" charset="0"/>
              </a:rPr>
              <a:t> in most cases</a:t>
            </a:r>
          </a:p>
          <a:p>
            <a:pPr>
              <a:spcBef>
                <a:spcPts val="52"/>
              </a:spcBef>
              <a:tabLst>
                <a:tab pos="371854" algn="l"/>
                <a:tab pos="839138" algn="l"/>
              </a:tabLst>
            </a:pPr>
            <a:r>
              <a:rPr lang="en-US" dirty="0">
                <a:latin typeface="Symbol" panose="05050102010706020507" pitchFamily="18" charset="2"/>
              </a:rPr>
              <a:t>D</a:t>
            </a:r>
            <a:r>
              <a:rPr lang="en-US" dirty="0">
                <a:latin typeface="Calibri Light" panose="020F0302020204030204" pitchFamily="34" charset="0"/>
              </a:rPr>
              <a:t>T	[°C]	water temperature increase between inlet and outlet</a:t>
            </a:r>
          </a:p>
          <a:p>
            <a:pPr>
              <a:spcBef>
                <a:spcPts val="52"/>
              </a:spcBef>
              <a:tabLst>
                <a:tab pos="371854" algn="l"/>
                <a:tab pos="839138" algn="l"/>
              </a:tabLst>
            </a:pPr>
            <a:r>
              <a:rPr lang="en-US" dirty="0">
                <a:latin typeface="Calibri Light" panose="020F0302020204030204" pitchFamily="34" charset="0"/>
              </a:rPr>
              <a:t>		typically up to 30 °C, in many cases lower</a:t>
            </a:r>
          </a:p>
          <a:p>
            <a:pPr>
              <a:spcBef>
                <a:spcPts val="52"/>
              </a:spcBef>
              <a:tabLst>
                <a:tab pos="371854" algn="l"/>
                <a:tab pos="839138" algn="l"/>
              </a:tabLst>
            </a:pPr>
            <a:r>
              <a:rPr lang="en-US" dirty="0" err="1">
                <a:latin typeface="Calibri Light" panose="020F0302020204030204" pitchFamily="34" charset="0"/>
              </a:rPr>
              <a:t>Q</a:t>
            </a:r>
            <a:r>
              <a:rPr lang="en-US" baseline="-25000" dirty="0" err="1">
                <a:latin typeface="Calibri Light" panose="020F0302020204030204" pitchFamily="34" charset="0"/>
              </a:rPr>
              <a:t>tot</a:t>
            </a:r>
            <a:r>
              <a:rPr lang="en-US" dirty="0">
                <a:latin typeface="Calibri Light" panose="020F0302020204030204" pitchFamily="34" charset="0"/>
              </a:rPr>
              <a:t>	[l/min]	total (not per hydraulic circuit) flow rate</a:t>
            </a:r>
          </a:p>
          <a:p>
            <a:pPr>
              <a:spcBef>
                <a:spcPts val="52"/>
              </a:spcBef>
              <a:tabLst>
                <a:tab pos="371854" algn="l"/>
                <a:tab pos="839138" algn="l"/>
              </a:tabLst>
            </a:pPr>
            <a:r>
              <a:rPr lang="en-US" dirty="0">
                <a:latin typeface="Calibri Light" panose="020F0302020204030204" pitchFamily="34" charset="0"/>
              </a:rPr>
              <a:t>Q	[l/min]	flow rate per hydraulic circuit</a:t>
            </a:r>
          </a:p>
          <a:p>
            <a:pPr>
              <a:spcBef>
                <a:spcPts val="52"/>
              </a:spcBef>
              <a:tabLst>
                <a:tab pos="371854" algn="l"/>
                <a:tab pos="839138" algn="l"/>
              </a:tabLst>
            </a:pPr>
            <a:r>
              <a:rPr lang="en-US" dirty="0" err="1">
                <a:latin typeface="Calibri Light" panose="020F0302020204030204" pitchFamily="34" charset="0"/>
              </a:rPr>
              <a:t>N</a:t>
            </a:r>
            <a:r>
              <a:rPr lang="en-US" baseline="-25000" dirty="0" err="1">
                <a:latin typeface="Calibri Light" panose="020F0302020204030204" pitchFamily="34" charset="0"/>
              </a:rPr>
              <a:t>hydr</a:t>
            </a:r>
            <a:r>
              <a:rPr lang="en-US" dirty="0">
                <a:latin typeface="Calibri Light" panose="020F0302020204030204" pitchFamily="34" charset="0"/>
              </a:rPr>
              <a:t> 	[/]	number of hydraulic circuits in parallel</a:t>
            </a:r>
          </a:p>
          <a:p>
            <a:pPr>
              <a:spcBef>
                <a:spcPts val="52"/>
              </a:spcBef>
              <a:tabLst>
                <a:tab pos="371854" algn="l"/>
                <a:tab pos="839138" algn="l"/>
              </a:tabLst>
            </a:pPr>
            <a:r>
              <a:rPr lang="en-US" dirty="0">
                <a:latin typeface="Calibri Light" panose="020F0302020204030204" pitchFamily="34" charset="0"/>
              </a:rPr>
              <a:t>v	[m/s]	water velocity; for Cu conductor, typically &lt; 3 m/s to avoid 			erosion problems, which could start already at 1.5 m/s </a:t>
            </a:r>
          </a:p>
          <a:p>
            <a:pPr>
              <a:spcBef>
                <a:spcPts val="52"/>
              </a:spcBef>
              <a:tabLst>
                <a:tab pos="371854" algn="l"/>
                <a:tab pos="839138" algn="l"/>
              </a:tabLst>
            </a:pPr>
            <a:r>
              <a:rPr lang="en-US" dirty="0">
                <a:latin typeface="Calibri Light" panose="020F0302020204030204" pitchFamily="34" charset="0"/>
              </a:rPr>
              <a:t>d 	[mm]	diameter of the cooling duct</a:t>
            </a:r>
          </a:p>
          <a:p>
            <a:pPr>
              <a:spcBef>
                <a:spcPts val="52"/>
              </a:spcBef>
              <a:tabLst>
                <a:tab pos="371854" algn="l"/>
                <a:tab pos="839138" algn="l"/>
              </a:tabLst>
            </a:pPr>
            <a:r>
              <a:rPr lang="en-US" dirty="0">
                <a:latin typeface="Calibri Light" panose="020F0302020204030204" pitchFamily="34" charset="0"/>
              </a:rPr>
              <a:t>Re	[/]	Reynolds number, typically 2000 &lt; Re &lt; 10</a:t>
            </a:r>
            <a:r>
              <a:rPr lang="en-US" baseline="30000" dirty="0">
                <a:latin typeface="Calibri Light" panose="020F0302020204030204" pitchFamily="34" charset="0"/>
              </a:rPr>
              <a:t>5</a:t>
            </a:r>
            <a:r>
              <a:rPr lang="en-US" dirty="0">
                <a:latin typeface="Calibri Light" panose="020F0302020204030204" pitchFamily="34" charset="0"/>
              </a:rPr>
              <a:t>, to have moderately 		turbulent flow</a:t>
            </a:r>
          </a:p>
          <a:p>
            <a:pPr>
              <a:spcBef>
                <a:spcPts val="52"/>
              </a:spcBef>
              <a:tabLst>
                <a:tab pos="371854" algn="l"/>
                <a:tab pos="839138" algn="l"/>
              </a:tabLst>
            </a:pPr>
            <a:r>
              <a:rPr lang="en-US" dirty="0" err="1">
                <a:latin typeface="Symbol" panose="05050102010706020507" pitchFamily="18" charset="2"/>
              </a:rPr>
              <a:t>D</a:t>
            </a:r>
            <a:r>
              <a:rPr lang="en-US" dirty="0" err="1">
                <a:latin typeface="Calibri Light" panose="020F0302020204030204" pitchFamily="34" charset="0"/>
              </a:rPr>
              <a:t>p</a:t>
            </a:r>
            <a:r>
              <a:rPr lang="en-US" dirty="0">
                <a:latin typeface="Calibri Light" panose="020F0302020204030204" pitchFamily="34" charset="0"/>
              </a:rPr>
              <a:t> 	[bar]	pressure drop, typically around 10 bar</a:t>
            </a:r>
          </a:p>
          <a:p>
            <a:pPr>
              <a:spcBef>
                <a:spcPts val="52"/>
              </a:spcBef>
              <a:tabLst>
                <a:tab pos="371854" algn="l"/>
                <a:tab pos="839138" algn="l"/>
              </a:tabLst>
            </a:pPr>
            <a:r>
              <a:rPr lang="en-US" dirty="0" err="1">
                <a:latin typeface="Calibri Light" panose="020F0302020204030204" pitchFamily="34" charset="0"/>
              </a:rPr>
              <a:t>L</a:t>
            </a:r>
            <a:r>
              <a:rPr lang="en-US" baseline="-25000" dirty="0" err="1">
                <a:latin typeface="Calibri Light" panose="020F0302020204030204" pitchFamily="34" charset="0"/>
              </a:rPr>
              <a:t>hydr</a:t>
            </a:r>
            <a:r>
              <a:rPr lang="en-US" dirty="0">
                <a:latin typeface="Calibri Light" panose="020F0302020204030204" pitchFamily="34" charset="0"/>
              </a:rPr>
              <a:t>	[m]	length of each hydraulic circuit in parallel</a:t>
            </a:r>
          </a:p>
          <a:p>
            <a:pPr>
              <a:spcBef>
                <a:spcPts val="52"/>
              </a:spcBef>
              <a:tabLst>
                <a:tab pos="371854" algn="l"/>
                <a:tab pos="839138" algn="l"/>
              </a:tabLst>
            </a:pPr>
            <a:r>
              <a:rPr lang="en-US" dirty="0">
                <a:latin typeface="Calibri Light" panose="020F0302020204030204" pitchFamily="34" charset="0"/>
              </a:rPr>
              <a:t>		this can be different from </a:t>
            </a:r>
            <a:r>
              <a:rPr lang="en-US" dirty="0" err="1">
                <a:latin typeface="Calibri Light" panose="020F0302020204030204" pitchFamily="34" charset="0"/>
              </a:rPr>
              <a:t>NL</a:t>
            </a:r>
            <a:r>
              <a:rPr lang="en-US" baseline="-25000" dirty="0" err="1">
                <a:latin typeface="Calibri Light" panose="020F0302020204030204" pitchFamily="34" charset="0"/>
              </a:rPr>
              <a:t>turn</a:t>
            </a:r>
            <a:r>
              <a:rPr lang="en-US" dirty="0">
                <a:latin typeface="Calibri Light" panose="020F0302020204030204" pitchFamily="34" charset="0"/>
              </a:rPr>
              <a:t>, as there could be a difference 		between electrical and hydraulic circuits, with for example 			sub-coils all electrically in series, but hydraulically in parallel</a:t>
            </a:r>
          </a:p>
          <a:p>
            <a:pPr>
              <a:tabLst>
                <a:tab pos="371854" algn="l"/>
                <a:tab pos="839138" algn="l"/>
              </a:tabLst>
            </a:pPr>
            <a:endParaRPr lang="en-US" sz="600" baseline="30000" dirty="0">
              <a:latin typeface="Calibri Light" panose="020F0302020204030204" pitchFamily="34" charset="0"/>
            </a:endParaRPr>
          </a:p>
          <a:p>
            <a:r>
              <a:rPr lang="en-US" dirty="0">
                <a:latin typeface="Calibri Light" panose="020F0302020204030204" pitchFamily="34" charset="0"/>
              </a:rPr>
              <a:t>The expressions are valid for water at around 40 °C. Other formulae are also used, see for ex. [4] and [6].</a:t>
            </a:r>
          </a:p>
          <a:p>
            <a:pPr>
              <a:defRPr/>
            </a:pPr>
            <a:endParaRPr lang="en-GB" kern="0" dirty="0">
              <a:solidFill>
                <a:srgbClr val="FF0000"/>
              </a:solidFill>
              <a:latin typeface="Calibri Light" panose="020F0302020204030204" pitchFamily="34" charset="0"/>
            </a:endParaRP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42689166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It can be shown – see for ex. [1] – that the ideal pole profiles are curves of constant scalar potential. This follows from the definition of the scalar potential itself (not covered here) and from the fact that the flux lines are perpendicular to the iron pole, if the iron permeability is infinite.</a:t>
            </a:r>
          </a:p>
          <a:p>
            <a:endParaRPr lang="en-US" sz="800" dirty="0">
              <a:latin typeface="Calibri Light" panose="020F0302020204030204" pitchFamily="34" charset="0"/>
            </a:endParaRPr>
          </a:p>
          <a:p>
            <a:r>
              <a:rPr lang="en-US" dirty="0">
                <a:latin typeface="Calibri Light" panose="020F0302020204030204" pitchFamily="34" charset="0"/>
              </a:rPr>
              <a:t>The expressions are quite neat in polar coordinates, though they become cumbersome – already for a sextupole – in Cartesian coordinates. </a:t>
            </a:r>
          </a:p>
          <a:p>
            <a:endParaRPr lang="en-US" sz="800" dirty="0">
              <a:latin typeface="Calibri Light" panose="020F0302020204030204" pitchFamily="34" charset="0"/>
            </a:endParaRPr>
          </a:p>
          <a:p>
            <a:r>
              <a:rPr lang="en-US" dirty="0">
                <a:latin typeface="Calibri Light" panose="020F0302020204030204" pitchFamily="34" charset="0"/>
              </a:rPr>
              <a:t>The ideal pole profile for a </a:t>
            </a:r>
            <a:r>
              <a:rPr lang="en-US" u="sng" dirty="0">
                <a:latin typeface="Calibri Light" panose="020F0302020204030204" pitchFamily="34" charset="0"/>
              </a:rPr>
              <a:t>dipole</a:t>
            </a:r>
            <a:r>
              <a:rPr lang="en-US" dirty="0">
                <a:latin typeface="Calibri Light" panose="020F0302020204030204" pitchFamily="34" charset="0"/>
              </a:rPr>
              <a:t> is simply a straight line.</a:t>
            </a:r>
          </a:p>
          <a:p>
            <a:endParaRPr lang="en-US" sz="800" dirty="0">
              <a:latin typeface="Calibri Light" panose="020F0302020204030204" pitchFamily="34" charset="0"/>
            </a:endParaRPr>
          </a:p>
          <a:p>
            <a:r>
              <a:rPr lang="en-US" dirty="0">
                <a:latin typeface="Calibri Light" panose="020F0302020204030204" pitchFamily="34" charset="0"/>
              </a:rPr>
              <a:t>The ideal pole profile for a quadrupole is a </a:t>
            </a:r>
            <a:r>
              <a:rPr lang="en-US" u="sng" dirty="0">
                <a:latin typeface="Calibri Light" panose="020F0302020204030204" pitchFamily="34" charset="0"/>
              </a:rPr>
              <a:t>hyperbola</a:t>
            </a:r>
            <a:r>
              <a:rPr lang="en-US" dirty="0">
                <a:latin typeface="Calibri Light" panose="020F0302020204030204" pitchFamily="34" charset="0"/>
              </a:rPr>
              <a:t>. </a:t>
            </a:r>
          </a:p>
          <a:p>
            <a:endParaRPr lang="en-US" sz="800" dirty="0">
              <a:latin typeface="Calibri Light" panose="020F0302020204030204" pitchFamily="34" charset="0"/>
            </a:endParaRPr>
          </a:p>
          <a:p>
            <a:r>
              <a:rPr lang="en-US" dirty="0">
                <a:latin typeface="Calibri Light" panose="020F0302020204030204" pitchFamily="34" charset="0"/>
              </a:rPr>
              <a:t>In my opinion, these formulae are more of academic interest, as anyway the pole is of finite width and its profile is optimized using some simulation tools. My personal preference is for simple profiles – i.e., profiles that can be described with line segments and circular arcs. This is often possible without any detrimental effect on field quality, especially when the pole is not very wide. </a:t>
            </a:r>
          </a:p>
          <a:p>
            <a:endParaRPr lang="en-US" sz="800" dirty="0">
              <a:latin typeface="Calibri Light" panose="020F0302020204030204" pitchFamily="34" charset="0"/>
            </a:endParaRPr>
          </a:p>
          <a:p>
            <a:r>
              <a:rPr lang="en-US" dirty="0">
                <a:latin typeface="Calibri Light" panose="020F0302020204030204" pitchFamily="34" charset="0"/>
              </a:rPr>
              <a:t>All these profiles can be derived also using conformal mapping. There is quite a bit of elegant complex mathematics in it, details can be found in some of the references.</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19374534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As an example of theoretical vs. real pole tip profile, we consider the quadrupoles for the SESAME light source.</a:t>
            </a:r>
          </a:p>
          <a:p>
            <a:endParaRPr lang="en-US" dirty="0">
              <a:latin typeface="Calibri Light" panose="020F0302020204030204" pitchFamily="34" charset="0"/>
            </a:endParaRPr>
          </a:p>
          <a:p>
            <a:r>
              <a:rPr lang="en-US" dirty="0">
                <a:latin typeface="Calibri Light" panose="020F0302020204030204" pitchFamily="34" charset="0"/>
              </a:rPr>
              <a:t>The hyperbola extends till infinity, without space for the coils: this is not practical. The real pole shape is not far from the theoretical one, and then it is terminated with </a:t>
            </a:r>
            <a:r>
              <a:rPr lang="en-US" u="sng" dirty="0">
                <a:latin typeface="Calibri Light" panose="020F0302020204030204" pitchFamily="34" charset="0"/>
              </a:rPr>
              <a:t>shims</a:t>
            </a:r>
            <a:r>
              <a:rPr lang="en-US" dirty="0">
                <a:latin typeface="Calibri Light" panose="020F0302020204030204" pitchFamily="34" charset="0"/>
              </a:rPr>
              <a:t>, which are used at the design stage to minimize the allowed harmonics, that is, to improve field quality. In a way, those shims bring in extra material, which is in a way substituting the one going all the way to infinity in the theoretical profiles.</a:t>
            </a:r>
          </a:p>
          <a:p>
            <a:endParaRPr lang="en-US" dirty="0">
              <a:latin typeface="Calibri Light" panose="020F0302020204030204" pitchFamily="34" charset="0"/>
            </a:endParaRPr>
          </a:p>
          <a:p>
            <a:r>
              <a:rPr lang="en-US" dirty="0">
                <a:latin typeface="Calibri Light" panose="020F0302020204030204" pitchFamily="34" charset="0"/>
              </a:rPr>
              <a:t>In this specific case, the central part of the pole tip is not a hyperbola and the profile is described with lines and circular arcs – with no compromise on field quality. When designing the pole tip in 2D (with OPERA), the starting point for the radius of the central part of the pole was the curvature radius of the theoretical hyperbola – which turns out for a quadrupole to be simply equal to the aperture radius itself, 35 mm in this case. </a:t>
            </a:r>
          </a:p>
        </p:txBody>
      </p:sp>
    </p:spTree>
    <p:extLst>
      <p:ext uri="{BB962C8B-B14F-4D97-AF65-F5344CB8AC3E}">
        <p14:creationId xmlns:p14="http://schemas.microsoft.com/office/powerpoint/2010/main" val="1594978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This</a:t>
            </a:r>
            <a:r>
              <a:rPr lang="en-US" baseline="0" dirty="0">
                <a:latin typeface="Calibri Light" panose="020F0302020204030204" pitchFamily="34" charset="0"/>
              </a:rPr>
              <a:t> </a:t>
            </a:r>
            <a:r>
              <a:rPr lang="en-US" u="sng" baseline="0" dirty="0">
                <a:latin typeface="Calibri Light" panose="020F0302020204030204" pitchFamily="34" charset="0"/>
              </a:rPr>
              <a:t>cyclotron</a:t>
            </a:r>
            <a:r>
              <a:rPr lang="en-US" baseline="0" dirty="0">
                <a:latin typeface="Calibri Light" panose="020F0302020204030204" pitchFamily="34" charset="0"/>
              </a:rPr>
              <a:t> </a:t>
            </a:r>
            <a:r>
              <a:rPr lang="en-US" dirty="0">
                <a:latin typeface="Calibri Light" panose="020F0302020204030204" pitchFamily="34" charset="0"/>
              </a:rPr>
              <a:t>magnet</a:t>
            </a:r>
            <a:r>
              <a:rPr lang="en-US" baseline="0" dirty="0">
                <a:latin typeface="Calibri Light" panose="020F0302020204030204" pitchFamily="34" charset="0"/>
              </a:rPr>
              <a:t> was built with 4000 tons of iron and 300 tons of copper. The maximum field was 2.34 T, for a dissipated power of 2.5 MW. </a:t>
            </a:r>
            <a:r>
              <a:rPr lang="en-GB" dirty="0">
                <a:latin typeface="Calibri Light" panose="020F0302020204030204" pitchFamily="34" charset="0"/>
              </a:rPr>
              <a:t>By the way, that should be the largest single-magnet (synchro)cyclotron ever built.</a:t>
            </a:r>
          </a:p>
          <a:p>
            <a:endParaRPr lang="en-GB" dirty="0">
              <a:latin typeface="Calibri Light" panose="020F0302020204030204" pitchFamily="34" charset="0"/>
            </a:endParaRPr>
          </a:p>
          <a:p>
            <a:r>
              <a:rPr lang="en-GB" dirty="0">
                <a:latin typeface="Calibri Light" panose="020F0302020204030204" pitchFamily="34" charset="0"/>
              </a:rPr>
              <a:t>It was able to accelerate protons up to 730 MeV.  The CERN synchrocyclotron made it up to (only) 600 MeV. </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baseline="0" dirty="0">
                <a:latin typeface="Calibri Light" panose="020F0302020204030204" pitchFamily="34" charset="0"/>
              </a:rPr>
              <a:t>We will not look into this kind of accelerator magnets, sticking to the ones found in (strong focusing) </a:t>
            </a:r>
            <a:r>
              <a:rPr lang="en-US" u="sng" baseline="0" dirty="0">
                <a:latin typeface="Calibri Light" panose="020F0302020204030204" pitchFamily="34" charset="0"/>
              </a:rPr>
              <a:t>synchrotrons</a:t>
            </a:r>
            <a:r>
              <a:rPr lang="en-US" baseline="0" dirty="0">
                <a:latin typeface="Calibri Light" panose="020F0302020204030204" pitchFamily="34" charset="0"/>
              </a:rPr>
              <a:t> and related </a:t>
            </a:r>
            <a:r>
              <a:rPr lang="en-US" u="sng" baseline="0" dirty="0">
                <a:latin typeface="Calibri Light" panose="020F0302020204030204" pitchFamily="34" charset="0"/>
              </a:rPr>
              <a:t>transfer lines</a:t>
            </a:r>
            <a:r>
              <a:rPr lang="en-US" baseline="0" dirty="0">
                <a:latin typeface="Calibri Light" panose="020F0302020204030204" pitchFamily="34" charset="0"/>
              </a:rPr>
              <a:t>.</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5172402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ideal </a:t>
            </a:r>
            <a:r>
              <a:rPr lang="en-US" dirty="0">
                <a:latin typeface="Calibri Light" panose="020F0302020204030204" pitchFamily="34" charset="0"/>
              </a:rPr>
              <a:t>poles for a dipole are </a:t>
            </a:r>
            <a:r>
              <a:rPr lang="en-US" baseline="0" dirty="0">
                <a:latin typeface="Calibri Light" panose="020F0302020204030204" pitchFamily="34" charset="0"/>
              </a:rPr>
              <a:t>two infinite</a:t>
            </a:r>
            <a:r>
              <a:rPr lang="en-US" dirty="0">
                <a:latin typeface="Calibri Light" panose="020F0302020204030204" pitchFamily="34" charset="0"/>
              </a:rPr>
              <a:t> parallel lines. Wide poles indeed help for field quality – though they need to be terminated somewhere. At the extremes, </a:t>
            </a:r>
            <a:r>
              <a:rPr lang="en-US" u="sng" dirty="0">
                <a:latin typeface="Calibri Light" panose="020F0302020204030204" pitchFamily="34" charset="0"/>
              </a:rPr>
              <a:t>shims</a:t>
            </a:r>
            <a:r>
              <a:rPr lang="en-US" dirty="0">
                <a:latin typeface="Calibri Light" panose="020F0302020204030204" pitchFamily="34" charset="0"/>
              </a:rPr>
              <a:t> are then introduced. For long magnets, their size and shape can be simulated in 2D to optimize the field quality. The real field quality will depend also on the mechanical tolerances and the possible asymmetry in the magnetic properties of the material.</a:t>
            </a:r>
          </a:p>
          <a:p>
            <a:endParaRPr lang="en-US" u="sng" baseline="0" dirty="0">
              <a:latin typeface="Calibri Light" panose="020F0302020204030204" pitchFamily="34" charset="0"/>
            </a:endParaRPr>
          </a:p>
          <a:p>
            <a:r>
              <a:rPr lang="en-US" dirty="0">
                <a:latin typeface="Calibri Light" panose="020F0302020204030204" pitchFamily="34" charset="0"/>
              </a:rPr>
              <a:t>Here the lamination for the LEP magnets is shown, where about ¼ of the pole width is actually used for shims.</a:t>
            </a:r>
          </a:p>
          <a:p>
            <a:endParaRPr lang="en-US" baseline="0" dirty="0">
              <a:latin typeface="Calibri Light" panose="020F0302020204030204" pitchFamily="34" charset="0"/>
            </a:endParaRPr>
          </a:p>
          <a:p>
            <a:r>
              <a:rPr lang="en-US" dirty="0">
                <a:latin typeface="Calibri Light" panose="020F0302020204030204" pitchFamily="34" charset="0"/>
              </a:rPr>
              <a:t>These magnets were rather particular – see the right picture. The top field was only 110 </a:t>
            </a:r>
            <a:r>
              <a:rPr lang="en-US" dirty="0" err="1">
                <a:latin typeface="Calibri Light" panose="020F0302020204030204" pitchFamily="34" charset="0"/>
              </a:rPr>
              <a:t>mT</a:t>
            </a:r>
            <a:r>
              <a:rPr lang="en-US" dirty="0">
                <a:latin typeface="Calibri Light" panose="020F0302020204030204" pitchFamily="34" charset="0"/>
              </a:rPr>
              <a:t>, which allowed the yoke to be made in steel / concrete, with the steel being 30% in volume. This is referred to as </a:t>
            </a:r>
            <a:r>
              <a:rPr lang="en-US" u="sng" dirty="0">
                <a:latin typeface="Calibri Light" panose="020F0302020204030204" pitchFamily="34" charset="0"/>
              </a:rPr>
              <a:t>dilution</a:t>
            </a:r>
            <a:r>
              <a:rPr lang="en-US" dirty="0">
                <a:latin typeface="Calibri Light" panose="020F0302020204030204" pitchFamily="34" charset="0"/>
              </a:rPr>
              <a:t>. We say that the </a:t>
            </a:r>
            <a:r>
              <a:rPr lang="en-US" u="sng" dirty="0">
                <a:latin typeface="Calibri Light" panose="020F0302020204030204" pitchFamily="34" charset="0"/>
              </a:rPr>
              <a:t>stacking factor</a:t>
            </a:r>
            <a:r>
              <a:rPr lang="en-US" dirty="0">
                <a:latin typeface="Calibri Light" panose="020F0302020204030204" pitchFamily="34" charset="0"/>
              </a:rPr>
              <a:t> is 0.30. In the great majority of cases, the stacking factor is above 97%; the few % unoccupied by iron is taken up by insulation in within the laminations and voids.</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06880988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Looking along the longitudinal (z) direction, the field B</a:t>
            </a:r>
            <a:r>
              <a:rPr lang="en-US" dirty="0">
                <a:latin typeface="Calibri Light" panose="020F0302020204030204" pitchFamily="34" charset="0"/>
              </a:rPr>
              <a:t> is maximum at the center (z = 0) of the magnet, it is more or less constant till reaching the ends, where it rolls off to reach a 0 value outside. The magnetic length l</a:t>
            </a:r>
            <a:r>
              <a:rPr lang="en-US" baseline="-25000" dirty="0">
                <a:latin typeface="Calibri Light" panose="020F0302020204030204" pitchFamily="34" charset="0"/>
              </a:rPr>
              <a:t>m</a:t>
            </a:r>
            <a:r>
              <a:rPr lang="en-US" dirty="0">
                <a:latin typeface="Calibri Light" panose="020F0302020204030204" pitchFamily="34" charset="0"/>
              </a:rPr>
              <a:t> is defined as that length which – multiplied by the central field value B</a:t>
            </a:r>
            <a:r>
              <a:rPr lang="en-US" baseline="-25000" dirty="0">
                <a:latin typeface="Calibri Light" panose="020F0302020204030204" pitchFamily="34" charset="0"/>
              </a:rPr>
              <a:t>0</a:t>
            </a:r>
            <a:r>
              <a:rPr lang="en-US" dirty="0">
                <a:latin typeface="Calibri Light" panose="020F0302020204030204" pitchFamily="34" charset="0"/>
              </a:rPr>
              <a:t> – provides the same integrated field.</a:t>
            </a:r>
          </a:p>
          <a:p>
            <a:endParaRPr lang="en-US" baseline="0" dirty="0">
              <a:latin typeface="Calibri Light" panose="020F0302020204030204" pitchFamily="34" charset="0"/>
            </a:endParaRPr>
          </a:p>
          <a:p>
            <a:r>
              <a:rPr lang="en-US" dirty="0">
                <a:latin typeface="Calibri Light" panose="020F0302020204030204" pitchFamily="34" charset="0"/>
              </a:rPr>
              <a:t>The same holds substituting the field B with the gradient G, or with any multipole </a:t>
            </a:r>
            <a:r>
              <a:rPr lang="en-US" dirty="0" err="1">
                <a:latin typeface="Calibri Light" panose="020F0302020204030204" pitchFamily="34" charset="0"/>
              </a:rPr>
              <a:t>B</a:t>
            </a:r>
            <a:r>
              <a:rPr lang="en-US" baseline="-25000" dirty="0" err="1">
                <a:latin typeface="Calibri Light" panose="020F0302020204030204" pitchFamily="34" charset="0"/>
              </a:rPr>
              <a:t>n</a:t>
            </a:r>
            <a:r>
              <a:rPr lang="en-US" dirty="0">
                <a:latin typeface="Calibri Light" panose="020F0302020204030204" pitchFamily="34" charset="0"/>
              </a:rPr>
              <a:t>, A</a:t>
            </a:r>
            <a:r>
              <a:rPr lang="en-US" baseline="-25000" dirty="0">
                <a:latin typeface="Calibri Light" panose="020F0302020204030204" pitchFamily="34" charset="0"/>
              </a:rPr>
              <a:t>n</a:t>
            </a:r>
            <a:r>
              <a:rPr lang="en-US" dirty="0">
                <a:latin typeface="Calibri Light" panose="020F0302020204030204" pitchFamily="34" charset="0"/>
              </a:rPr>
              <a:t>. In this case, the integrals are carried out on the not-normalized (upper case) coefficients, and the normalized terms (lower case) are then obtained by dividing by the integral of the fundamental harmonic.</a:t>
            </a:r>
          </a:p>
          <a:p>
            <a:endParaRPr lang="en-US" baseline="0" dirty="0">
              <a:latin typeface="Calibri Light" panose="020F0302020204030204" pitchFamily="34" charset="0"/>
            </a:endParaRPr>
          </a:p>
          <a:p>
            <a:r>
              <a:rPr lang="en-US" dirty="0">
                <a:latin typeface="Calibri Light" panose="020F0302020204030204" pitchFamily="34" charset="0"/>
              </a:rPr>
              <a:t>For long magnets – where the longitudinal dimension is much larger than the gap – the behavior is dominated by the (long) central part, so taking the values of 2D simulations and multiplying by a length yields good results. For short magnets, the behavior is intrinsically 3D.</a:t>
            </a:r>
            <a:endParaRPr lang="en-US" baseline="0" dirty="0">
              <a:latin typeface="Calibri Light" panose="020F0302020204030204" pitchFamily="34" charset="0"/>
            </a:endParaRPr>
          </a:p>
          <a:p>
            <a:endParaRPr lang="en-US"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290461430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magnetic</a:t>
            </a:r>
            <a:r>
              <a:rPr lang="en-US" dirty="0">
                <a:latin typeface="Calibri Light" panose="020F0302020204030204" pitchFamily="34" charset="0"/>
              </a:rPr>
              <a:t> length is larger than the iron length: there is some stray flux, that is, there is still some field left after the iron yoke terminates, since B rolls off in a continuous way.</a:t>
            </a:r>
          </a:p>
          <a:p>
            <a:endParaRPr lang="en-US" sz="800" dirty="0">
              <a:latin typeface="Calibri Light" panose="020F0302020204030204" pitchFamily="34" charset="0"/>
            </a:endParaRPr>
          </a:p>
          <a:p>
            <a:r>
              <a:rPr lang="en-US" dirty="0">
                <a:latin typeface="Calibri Light" panose="020F0302020204030204" pitchFamily="34" charset="0"/>
              </a:rPr>
              <a:t>The actual value of l</a:t>
            </a:r>
            <a:r>
              <a:rPr lang="en-US" baseline="-25000" dirty="0">
                <a:latin typeface="Calibri Light" panose="020F0302020204030204" pitchFamily="34" charset="0"/>
              </a:rPr>
              <a:t>m</a:t>
            </a:r>
            <a:r>
              <a:rPr lang="en-US" dirty="0">
                <a:latin typeface="Calibri Light" panose="020F0302020204030204" pitchFamily="34" charset="0"/>
              </a:rPr>
              <a:t> depends mainly on the geometry of the pole ends – abrupt, with shims, with chamfers, with some rounded (</a:t>
            </a:r>
            <a:r>
              <a:rPr lang="en-US" dirty="0" err="1">
                <a:latin typeface="Calibri Light" panose="020F0302020204030204" pitchFamily="34" charset="0"/>
              </a:rPr>
              <a:t>Rogowski</a:t>
            </a:r>
            <a:r>
              <a:rPr lang="en-US" dirty="0">
                <a:latin typeface="Calibri Light" panose="020F0302020204030204" pitchFamily="34" charset="0"/>
              </a:rPr>
              <a:t>-like) profile – and on the iron saturation. The same magnet can actually have slightly different magnetic lengths when the excitation current – hence, the field level – is different. All these effects can be assessed precisely only by 3D simulations and measurements.</a:t>
            </a:r>
          </a:p>
          <a:p>
            <a:endParaRPr lang="en-US" sz="800" dirty="0">
              <a:latin typeface="Calibri Light" panose="020F0302020204030204" pitchFamily="34" charset="0"/>
            </a:endParaRPr>
          </a:p>
          <a:p>
            <a:r>
              <a:rPr lang="en-US" dirty="0">
                <a:latin typeface="Calibri Light" panose="020F0302020204030204" pitchFamily="34" charset="0"/>
              </a:rPr>
              <a:t>In most cases, though, it is possible to estimate at first order the length with the given simple formulae. </a:t>
            </a:r>
            <a:r>
              <a:rPr lang="en-US" baseline="0" dirty="0">
                <a:latin typeface="Calibri Light" panose="020F0302020204030204" pitchFamily="34" charset="0"/>
              </a:rPr>
              <a:t>In</a:t>
            </a:r>
            <a:r>
              <a:rPr lang="en-US" dirty="0">
                <a:latin typeface="Calibri Light" panose="020F0302020204030204" pitchFamily="34" charset="0"/>
              </a:rPr>
              <a:t> general, the higher the order of a magnet (quadrupole, sextupole, octupole, etc.), the less stray field is found on the axis at the ends, and the closer are the values of l</a:t>
            </a:r>
            <a:r>
              <a:rPr lang="en-US" baseline="-25000" dirty="0">
                <a:latin typeface="Calibri Light" panose="020F0302020204030204" pitchFamily="34" charset="0"/>
              </a:rPr>
              <a:t>m</a:t>
            </a:r>
            <a:r>
              <a:rPr lang="en-US" dirty="0">
                <a:latin typeface="Calibri Light" panose="020F0302020204030204" pitchFamily="34" charset="0"/>
              </a:rPr>
              <a:t> and </a:t>
            </a:r>
            <a:r>
              <a:rPr lang="en-US" dirty="0" err="1">
                <a:latin typeface="Calibri Light" panose="020F0302020204030204" pitchFamily="34" charset="0"/>
              </a:rPr>
              <a:t>l</a:t>
            </a:r>
            <a:r>
              <a:rPr lang="en-US" baseline="-25000" dirty="0" err="1">
                <a:latin typeface="Calibri Light" panose="020F0302020204030204" pitchFamily="34" charset="0"/>
              </a:rPr>
              <a:t>Fe</a:t>
            </a:r>
            <a:r>
              <a:rPr lang="en-US" dirty="0">
                <a:latin typeface="Calibri Light" panose="020F0302020204030204" pitchFamily="34" charset="0"/>
              </a:rPr>
              <a:t>.</a:t>
            </a:r>
            <a:endParaRPr lang="en-US" baseline="0" dirty="0">
              <a:latin typeface="Calibri Light" panose="020F0302020204030204" pitchFamily="34" charset="0"/>
            </a:endParaRPr>
          </a:p>
          <a:p>
            <a:endParaRPr lang="en-US" sz="80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since in lattice codes l</a:t>
            </a:r>
            <a:r>
              <a:rPr lang="en-US" baseline="-25000" dirty="0">
                <a:latin typeface="Calibri Light" panose="020F0302020204030204" pitchFamily="34" charset="0"/>
              </a:rPr>
              <a:t>m</a:t>
            </a:r>
            <a:r>
              <a:rPr lang="en-US" dirty="0">
                <a:latin typeface="Calibri Light" panose="020F0302020204030204" pitchFamily="34" charset="0"/>
              </a:rPr>
              <a:t> is used, crowded regions – with many nearby magnets – might have to be looked at in detail, to make sure there is enough physical space for the magnets and their coil ends. Moreover, there might be also some </a:t>
            </a:r>
            <a:r>
              <a:rPr lang="en-US" u="sng" dirty="0">
                <a:latin typeface="Calibri Light" panose="020F0302020204030204" pitchFamily="34" charset="0"/>
              </a:rPr>
              <a:t>magnetic coupling</a:t>
            </a:r>
            <a:r>
              <a:rPr lang="en-US" dirty="0">
                <a:latin typeface="Calibri Light" panose="020F0302020204030204" pitchFamily="34" charset="0"/>
              </a:rPr>
              <a:t> between magnets which are installed very close to each other.</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55851955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One option</a:t>
            </a:r>
            <a:r>
              <a:rPr lang="en-US" dirty="0">
                <a:latin typeface="Calibri Light" panose="020F0302020204030204" pitchFamily="34" charset="0"/>
              </a:rPr>
              <a:t> is to have </a:t>
            </a:r>
            <a:r>
              <a:rPr lang="en-US" u="sng" dirty="0">
                <a:latin typeface="Calibri Light" panose="020F0302020204030204" pitchFamily="34" charset="0"/>
              </a:rPr>
              <a:t>square</a:t>
            </a:r>
            <a:r>
              <a:rPr lang="en-US" dirty="0">
                <a:latin typeface="Calibri Light" panose="020F0302020204030204" pitchFamily="34" charset="0"/>
              </a:rPr>
              <a:t> ends – the pole profile is simply extruded in 3D and then terminated abruptly (left figure). This introduces some field amplification in the end of the iron, that has to carry also the stray field that extends past </a:t>
            </a:r>
            <a:r>
              <a:rPr lang="en-US" dirty="0" err="1">
                <a:latin typeface="Calibri Light" panose="020F0302020204030204" pitchFamily="34" charset="0"/>
              </a:rPr>
              <a:t>l</a:t>
            </a:r>
            <a:r>
              <a:rPr lang="en-US" baseline="-25000" dirty="0" err="1">
                <a:latin typeface="Calibri Light" panose="020F0302020204030204" pitchFamily="34" charset="0"/>
              </a:rPr>
              <a:t>Fe</a:t>
            </a:r>
            <a:r>
              <a:rPr lang="en-US" dirty="0">
                <a:latin typeface="Calibri Light" panose="020F0302020204030204" pitchFamily="34" charset="0"/>
              </a:rPr>
              <a:t>. This might lead to saturation and possibly non-linear behavior at different excitation currents. </a:t>
            </a:r>
          </a:p>
          <a:p>
            <a:endParaRPr lang="en-US" sz="600" dirty="0">
              <a:latin typeface="Calibri Light" panose="020F0302020204030204" pitchFamily="34" charset="0"/>
            </a:endParaRPr>
          </a:p>
          <a:p>
            <a:r>
              <a:rPr lang="en-US" dirty="0">
                <a:latin typeface="Calibri Light" panose="020F0302020204030204" pitchFamily="34" charset="0"/>
              </a:rPr>
              <a:t>Another possibility is to have </a:t>
            </a:r>
            <a:r>
              <a:rPr lang="en-US" u="sng" dirty="0">
                <a:latin typeface="Calibri Light" panose="020F0302020204030204" pitchFamily="34" charset="0"/>
              </a:rPr>
              <a:t>end shims</a:t>
            </a:r>
            <a:r>
              <a:rPr lang="en-US" dirty="0">
                <a:latin typeface="Calibri Light" panose="020F0302020204030204" pitchFamily="34" charset="0"/>
              </a:rPr>
              <a:t>. These are also used to trim the actual iron length so to have a closer magnet-to-magnet reproducibility of the field integrals. The bottom right figure shows the design used for the SESAME combined function bending magnets, with three separate stacks to control integrated dipole, quadrupole and sextupole components separately (if needed).</a:t>
            </a:r>
          </a:p>
          <a:p>
            <a:endParaRPr lang="en-US" sz="600" dirty="0">
              <a:latin typeface="Calibri Light" panose="020F0302020204030204" pitchFamily="34" charset="0"/>
            </a:endParaRPr>
          </a:p>
          <a:p>
            <a:r>
              <a:rPr lang="en-US" dirty="0">
                <a:latin typeface="Calibri Light" panose="020F0302020204030204" pitchFamily="34" charset="0"/>
              </a:rPr>
              <a:t>Popular options are also 45 </a:t>
            </a:r>
            <a:r>
              <a:rPr lang="en-US" dirty="0" err="1">
                <a:latin typeface="Calibri Light" panose="020F0302020204030204" pitchFamily="34" charset="0"/>
              </a:rPr>
              <a:t>deg</a:t>
            </a:r>
            <a:r>
              <a:rPr lang="en-US" dirty="0">
                <a:latin typeface="Calibri Light" panose="020F0302020204030204" pitchFamily="34" charset="0"/>
              </a:rPr>
              <a:t> </a:t>
            </a:r>
            <a:r>
              <a:rPr lang="en-US" u="sng" dirty="0">
                <a:latin typeface="Calibri Light" panose="020F0302020204030204" pitchFamily="34" charset="0"/>
              </a:rPr>
              <a:t>chamfers</a:t>
            </a:r>
            <a:r>
              <a:rPr lang="en-US" dirty="0">
                <a:latin typeface="Calibri Light" panose="020F0302020204030204" pitchFamily="34" charset="0"/>
              </a:rPr>
              <a:t>, which are often used for quadrupoles and sextupoles.</a:t>
            </a:r>
          </a:p>
          <a:p>
            <a:endParaRPr lang="en-US" sz="600" dirty="0">
              <a:latin typeface="Calibri Light" panose="020F0302020204030204" pitchFamily="34" charset="0"/>
            </a:endParaRPr>
          </a:p>
          <a:p>
            <a:r>
              <a:rPr lang="en-US" dirty="0">
                <a:latin typeface="Calibri Light" panose="020F0302020204030204" pitchFamily="34" charset="0"/>
              </a:rPr>
              <a:t>In some cases, a </a:t>
            </a:r>
            <a:r>
              <a:rPr lang="en-US" u="sng" dirty="0">
                <a:latin typeface="Calibri Light" panose="020F0302020204030204" pitchFamily="34" charset="0"/>
              </a:rPr>
              <a:t>rounded Rogowski-like</a:t>
            </a:r>
            <a:r>
              <a:rPr lang="en-US" dirty="0">
                <a:latin typeface="Calibri Light" panose="020F0302020204030204" pitchFamily="34" charset="0"/>
              </a:rPr>
              <a:t> profile is used, to avoid flux concentration in the ends, like for the DIAMOND dipole shown in the top right figure.</a:t>
            </a:r>
          </a:p>
          <a:p>
            <a:endParaRPr lang="en-US" sz="600" dirty="0">
              <a:latin typeface="Calibri Light" panose="020F0302020204030204" pitchFamily="34" charset="0"/>
            </a:endParaRPr>
          </a:p>
          <a:p>
            <a:r>
              <a:rPr lang="en-US" dirty="0">
                <a:latin typeface="Calibri Light" panose="020F0302020204030204" pitchFamily="34" charset="0"/>
              </a:rPr>
              <a:t>In all cases, there is an impact on the magnetic length and on the integrated field quality; indeed, optimizing the termination of the poles is a main reason to set up 3D magnetic simulations. </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9896508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A sector dipole</a:t>
            </a:r>
            <a:r>
              <a:rPr lang="en-US" dirty="0">
                <a:latin typeface="Calibri Light" panose="020F0302020204030204" pitchFamily="34" charset="0"/>
              </a:rPr>
              <a:t> and a parallel faces (or rectangular) one both provide a region of space with constant field, though they have different focusing effects on the beam.</a:t>
            </a:r>
          </a:p>
          <a:p>
            <a:endParaRPr lang="en-US" sz="800" dirty="0">
              <a:latin typeface="Calibri Light" panose="020F0302020204030204" pitchFamily="34" charset="0"/>
            </a:endParaRPr>
          </a:p>
          <a:p>
            <a:r>
              <a:rPr lang="en-US" dirty="0">
                <a:latin typeface="Calibri Light" panose="020F0302020204030204" pitchFamily="34" charset="0"/>
              </a:rPr>
              <a:t>Other cases are possible, if the dipole ends are shaped with another angle with respect to the incoming / outgoing beam. This is not treated here.</a:t>
            </a:r>
          </a:p>
          <a:p>
            <a:endParaRPr lang="en-US" sz="80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the curvature has no effect, it is just for saving material, otherwise the pole would have to be wider. In jargon, people talk about the </a:t>
            </a:r>
            <a:r>
              <a:rPr lang="en-US" i="1" dirty="0">
                <a:latin typeface="Calibri Light" panose="020F0302020204030204" pitchFamily="34" charset="0"/>
              </a:rPr>
              <a:t>sagitta </a:t>
            </a:r>
            <a:r>
              <a:rPr lang="en-US" dirty="0">
                <a:latin typeface="Calibri Light" panose="020F0302020204030204" pitchFamily="34" charset="0"/>
              </a:rPr>
              <a:t>of the beam going through a dipole and then evaluate whether to curve the magnet or not. The LHC dipoles are actually bent, by 9.1 mm. The SPS dipoles are not, that is, they are straight. In most light sources – where the bending radii are a few meters – the main dipoles are curved.</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98079050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In a </a:t>
            </a:r>
            <a:r>
              <a:rPr lang="en-US" dirty="0">
                <a:latin typeface="Calibri Light" panose="020F0302020204030204" pitchFamily="34" charset="0"/>
              </a:rPr>
              <a:t>dipole, since the field is constant, particles are bent according to the same bending radius – given by the field and the beam rigidity.</a:t>
            </a:r>
          </a:p>
          <a:p>
            <a:endParaRPr lang="en-US" sz="800" dirty="0">
              <a:latin typeface="Calibri Light" panose="020F0302020204030204" pitchFamily="34" charset="0"/>
            </a:endParaRPr>
          </a:p>
          <a:p>
            <a:r>
              <a:rPr lang="en-US" dirty="0">
                <a:latin typeface="Calibri Light" panose="020F0302020204030204" pitchFamily="34" charset="0"/>
              </a:rPr>
              <a:t>In a </a:t>
            </a:r>
            <a:r>
              <a:rPr lang="en-US" u="sng" dirty="0">
                <a:latin typeface="Calibri Light" panose="020F0302020204030204" pitchFamily="34" charset="0"/>
              </a:rPr>
              <a:t>sector</a:t>
            </a:r>
            <a:r>
              <a:rPr lang="en-US" dirty="0">
                <a:latin typeface="Calibri Light" panose="020F0302020204030204" pitchFamily="34" charset="0"/>
              </a:rPr>
              <a:t> dipole, there is a difference in how much space is travelled within the uniform field depending on the transverse position: a sector dipole focuses horizontally.</a:t>
            </a:r>
          </a:p>
          <a:p>
            <a:endParaRPr lang="en-US" sz="800" dirty="0">
              <a:latin typeface="Calibri Light" panose="020F0302020204030204" pitchFamily="34" charset="0"/>
            </a:endParaRPr>
          </a:p>
          <a:p>
            <a:r>
              <a:rPr lang="en-US" dirty="0">
                <a:latin typeface="Calibri Light" panose="020F0302020204030204" pitchFamily="34" charset="0"/>
              </a:rPr>
              <a:t>This effect is not there in </a:t>
            </a:r>
            <a:r>
              <a:rPr lang="en-US" u="sng" dirty="0">
                <a:latin typeface="Calibri Light" panose="020F0302020204030204" pitchFamily="34" charset="0"/>
              </a:rPr>
              <a:t>parallel ended</a:t>
            </a:r>
            <a:r>
              <a:rPr lang="en-US" dirty="0">
                <a:latin typeface="Calibri Light" panose="020F0302020204030204" pitchFamily="34" charset="0"/>
              </a:rPr>
              <a:t> dipoles. However, these have an </a:t>
            </a:r>
            <a:r>
              <a:rPr lang="en-US" u="sng" dirty="0">
                <a:latin typeface="Calibri Light" panose="020F0302020204030204" pitchFamily="34" charset="0"/>
              </a:rPr>
              <a:t>edge effect</a:t>
            </a:r>
            <a:r>
              <a:rPr lang="en-US" dirty="0">
                <a:latin typeface="Calibri Light" panose="020F0302020204030204" pitchFamily="34" charset="0"/>
              </a:rPr>
              <a:t>. Actually, the edges are defocusing, but the overall magnet has zero focusing horizontally. Still, it remains some vertical focusing at the edges. Most often, if the</a:t>
            </a:r>
            <a:r>
              <a:rPr lang="en-US" baseline="0" dirty="0">
                <a:latin typeface="Calibri Light" panose="020F0302020204030204" pitchFamily="34" charset="0"/>
              </a:rPr>
              <a:t> bending angle is not so high (at least up to 45 deg) </a:t>
            </a:r>
            <a:r>
              <a:rPr lang="en-US" dirty="0">
                <a:latin typeface="Calibri Light" panose="020F0302020204030204" pitchFamily="34" charset="0"/>
              </a:rPr>
              <a:t>parallel ended dipoles are more convenient to manufacture, as the yoke is built stacking up sheets of laminations (like a deck of cards) and the pole width is reduced because the sagitta of the beam does</a:t>
            </a:r>
            <a:r>
              <a:rPr lang="en-US" baseline="0" dirty="0">
                <a:latin typeface="Calibri Light" panose="020F0302020204030204" pitchFamily="34" charset="0"/>
              </a:rPr>
              <a:t> not need to be added</a:t>
            </a:r>
            <a:r>
              <a:rPr lang="en-US" dirty="0">
                <a:latin typeface="Calibri Light" panose="020F0302020204030204" pitchFamily="34" charset="0"/>
              </a:rPr>
              <a:t>.</a:t>
            </a:r>
          </a:p>
          <a:p>
            <a:endParaRPr lang="en-US" sz="800" dirty="0">
              <a:latin typeface="Calibri Light" panose="020F0302020204030204" pitchFamily="34" charset="0"/>
            </a:endParaRPr>
          </a:p>
          <a:p>
            <a:r>
              <a:rPr lang="en-US" dirty="0">
                <a:latin typeface="Calibri Light" panose="020F0302020204030204" pitchFamily="34" charset="0"/>
              </a:rPr>
              <a:t>These effects are handled differently in the various lattice codes, according to some assumptions on the field roll-off in the ends, that somehow gradually goes from a constant value (inside the dipole) to zero (outside). Some details about what MAD-X does are given in its documentation, in the section </a:t>
            </a:r>
            <a:r>
              <a:rPr lang="en-US" i="1" dirty="0">
                <a:latin typeface="Calibri Light" panose="020F0302020204030204" pitchFamily="34" charset="0"/>
              </a:rPr>
              <a:t>Bending Magnet</a:t>
            </a:r>
            <a:r>
              <a:rPr lang="en-US" dirty="0">
                <a:latin typeface="Calibri Light" panose="020F0302020204030204" pitchFamily="34" charset="0"/>
              </a:rPr>
              <a:t>.</a:t>
            </a: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6908763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99521433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Superconductivity was discovered in the lab of Heike </a:t>
            </a:r>
            <a:r>
              <a:rPr lang="en-US" dirty="0" err="1">
                <a:latin typeface="Calibri Light" panose="020F0302020204030204" pitchFamily="34" charset="0"/>
              </a:rPr>
              <a:t>Kamerlingh-Onnes</a:t>
            </a:r>
            <a:r>
              <a:rPr lang="en-US" dirty="0">
                <a:latin typeface="Calibri Light" panose="020F0302020204030204" pitchFamily="34" charset="0"/>
              </a:rPr>
              <a:t> in Leiden (Netherlands) in 1911:</a:t>
            </a:r>
          </a:p>
          <a:p>
            <a:r>
              <a:rPr lang="en-US" i="1" dirty="0">
                <a:latin typeface="Calibri Light" panose="020F0302020204030204" pitchFamily="34" charset="0"/>
              </a:rPr>
              <a:t> </a:t>
            </a:r>
            <a:r>
              <a:rPr lang="en-GB" i="1" dirty="0">
                <a:latin typeface="Calibri Light" panose="020F0302020204030204" pitchFamily="34" charset="0"/>
              </a:rPr>
              <a:t>… mercury at 4.2 K has entered a new state, which, owing to its particular electrical properties, can be called the state of superconductivity …</a:t>
            </a:r>
          </a:p>
          <a:p>
            <a:endParaRPr lang="en-US" baseline="0" dirty="0">
              <a:latin typeface="Calibri Light" panose="020F0302020204030204" pitchFamily="34" charset="0"/>
            </a:endParaRPr>
          </a:p>
          <a:p>
            <a:r>
              <a:rPr lang="en-US" dirty="0">
                <a:latin typeface="Calibri Light" panose="020F0302020204030204" pitchFamily="34" charset="0"/>
              </a:rPr>
              <a:t>Since then, many superconducting material have been found, but only a few of them have some practical interest. </a:t>
            </a:r>
            <a:r>
              <a:rPr lang="en-US" baseline="0" dirty="0">
                <a:latin typeface="Calibri Light" panose="020F0302020204030204" pitchFamily="34" charset="0"/>
              </a:rPr>
              <a:t>The quest is (will </a:t>
            </a:r>
            <a:r>
              <a:rPr lang="en-US" dirty="0">
                <a:latin typeface="Calibri Light" panose="020F0302020204030204" pitchFamily="34" charset="0"/>
              </a:rPr>
              <a:t>ever be?) not </a:t>
            </a:r>
            <a:r>
              <a:rPr lang="en-US" baseline="0" dirty="0">
                <a:latin typeface="Calibri Light" panose="020F0302020204030204" pitchFamily="34" charset="0"/>
              </a:rPr>
              <a:t>over yet!</a:t>
            </a:r>
          </a:p>
          <a:p>
            <a:endParaRPr lang="en-US" dirty="0">
              <a:latin typeface="Calibri Light" panose="020F0302020204030204" pitchFamily="34" charset="0"/>
            </a:endParaRPr>
          </a:p>
          <a:p>
            <a:r>
              <a:rPr lang="en-US" u="sng" baseline="0" dirty="0">
                <a:latin typeface="Calibri Light" panose="020F0302020204030204" pitchFamily="34" charset="0"/>
              </a:rPr>
              <a:t>Note</a:t>
            </a:r>
            <a:r>
              <a:rPr lang="en-US" baseline="0" dirty="0">
                <a:latin typeface="Calibri Light" panose="020F0302020204030204" pitchFamily="34" charset="0"/>
              </a:rPr>
              <a:t>: the most used superconductor, </a:t>
            </a:r>
            <a:r>
              <a:rPr lang="en-US" baseline="0" dirty="0" err="1">
                <a:latin typeface="Calibri Light" panose="020F0302020204030204" pitchFamily="34" charset="0"/>
              </a:rPr>
              <a:t>Nb-Ti</a:t>
            </a:r>
            <a:r>
              <a:rPr lang="en-US" baseline="0" dirty="0">
                <a:latin typeface="Calibri Light" panose="020F0302020204030204" pitchFamily="34" charset="0"/>
              </a:rPr>
              <a:t>, is not shown on this plot… It was discovered in 1961 and it has a critical temperature of 9.2 K.</a:t>
            </a:r>
          </a:p>
        </p:txBody>
      </p:sp>
    </p:spTree>
    <p:extLst>
      <p:ext uri="{BB962C8B-B14F-4D97-AF65-F5344CB8AC3E}">
        <p14:creationId xmlns:p14="http://schemas.microsoft.com/office/powerpoint/2010/main" val="268784688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Calibri Light" panose="020F0302020204030204" pitchFamily="34" charset="0"/>
              </a:rPr>
              <a:t>Superconductivity implies zero electrical resistance, so that there is no power dissipated as Joule heating (in dc). The drawback is that refrigeration power is needed, as known superconductors work at cryogenic temperatures.</a:t>
            </a:r>
          </a:p>
          <a:p>
            <a:endParaRPr lang="en-GB" dirty="0">
              <a:latin typeface="Calibri Light" panose="020F0302020204030204" pitchFamily="34" charset="0"/>
            </a:endParaRPr>
          </a:p>
          <a:p>
            <a:r>
              <a:rPr lang="en-GB" dirty="0">
                <a:latin typeface="Calibri Light" panose="020F0302020204030204" pitchFamily="34" charset="0"/>
              </a:rPr>
              <a:t>The figure shows a typical example of how much current density j can be sustained by </a:t>
            </a:r>
            <a:r>
              <a:rPr lang="en-GB" dirty="0" err="1">
                <a:latin typeface="Calibri Light" panose="020F0302020204030204" pitchFamily="34" charset="0"/>
              </a:rPr>
              <a:t>Nb-Ti</a:t>
            </a:r>
            <a:r>
              <a:rPr lang="en-GB" dirty="0">
                <a:latin typeface="Calibri Light" panose="020F0302020204030204" pitchFamily="34" charset="0"/>
              </a:rPr>
              <a:t>, the most widespread technical superconductor at the moment, vs. the B field: this is the so-called </a:t>
            </a:r>
            <a:r>
              <a:rPr lang="en-GB" u="sng" dirty="0">
                <a:latin typeface="Calibri Light" panose="020F0302020204030204" pitchFamily="34" charset="0"/>
              </a:rPr>
              <a:t>critical</a:t>
            </a:r>
            <a:r>
              <a:rPr lang="en-GB" dirty="0">
                <a:latin typeface="Calibri Light" panose="020F0302020204030204" pitchFamily="34" charset="0"/>
              </a:rPr>
              <a:t> curve. The current density j goes up by order of magnitudes with respect to normal conductors, and the wall of 2 T field is breached.</a:t>
            </a:r>
          </a:p>
          <a:p>
            <a:endParaRPr lang="en-GB" dirty="0">
              <a:latin typeface="Calibri Light" panose="020F0302020204030204" pitchFamily="34" charset="0"/>
            </a:endParaRPr>
          </a:p>
          <a:p>
            <a:r>
              <a:rPr lang="en-GB" dirty="0">
                <a:latin typeface="Calibri Light" panose="020F0302020204030204" pitchFamily="34" charset="0"/>
              </a:rPr>
              <a:t>We often say that the Ampere-turns are then </a:t>
            </a:r>
            <a:r>
              <a:rPr lang="en-GB" i="1" dirty="0">
                <a:latin typeface="Calibri Light" panose="020F0302020204030204" pitchFamily="34" charset="0"/>
              </a:rPr>
              <a:t>cheap</a:t>
            </a:r>
            <a:r>
              <a:rPr lang="en-GB" dirty="0">
                <a:latin typeface="Calibri Light" panose="020F0302020204030204" pitchFamily="34" charset="0"/>
              </a:rPr>
              <a:t>: no power consumption, no need of large coils.</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17627781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Nowadays, we have two families of superconductors.</a:t>
            </a:r>
          </a:p>
          <a:p>
            <a:pPr algn="ctr"/>
            <a:r>
              <a:rPr lang="en-US" u="sng" dirty="0">
                <a:latin typeface="Calibri Light" panose="020F0302020204030204" pitchFamily="34" charset="0"/>
              </a:rPr>
              <a:t>LTS</a:t>
            </a:r>
            <a:r>
              <a:rPr lang="en-US" dirty="0">
                <a:latin typeface="Calibri Light" panose="020F0302020204030204" pitchFamily="34" charset="0"/>
              </a:rPr>
              <a:t> (low temperature superconductors)</a:t>
            </a:r>
            <a:endParaRPr lang="en-US" baseline="-25000" dirty="0">
              <a:latin typeface="Calibri Light" panose="020F0302020204030204" pitchFamily="34" charset="0"/>
            </a:endParaRPr>
          </a:p>
          <a:p>
            <a:r>
              <a:rPr lang="en-US" dirty="0">
                <a:latin typeface="Calibri Light" panose="020F0302020204030204" pitchFamily="34" charset="0"/>
              </a:rPr>
              <a:t> * </a:t>
            </a:r>
            <a:r>
              <a:rPr lang="en-US" u="sng" dirty="0" err="1">
                <a:latin typeface="Calibri Light" panose="020F0302020204030204" pitchFamily="34" charset="0"/>
              </a:rPr>
              <a:t>Nb-Ti</a:t>
            </a:r>
            <a:r>
              <a:rPr lang="en-US" dirty="0">
                <a:latin typeface="Calibri Light" panose="020F0302020204030204" pitchFamily="34" charset="0"/>
              </a:rPr>
              <a:t> is the workhorse material, not only for accelerator magnets. It is relatively easy to make into wires and cables ready for winding.</a:t>
            </a:r>
          </a:p>
          <a:p>
            <a:r>
              <a:rPr lang="en-US" dirty="0">
                <a:latin typeface="Calibri Light" panose="020F0302020204030204" pitchFamily="34" charset="0"/>
              </a:rPr>
              <a:t> * </a:t>
            </a:r>
            <a:r>
              <a:rPr lang="en-US" u="sng" dirty="0">
                <a:latin typeface="Calibri Light" panose="020F0302020204030204" pitchFamily="34" charset="0"/>
              </a:rPr>
              <a:t>Nb</a:t>
            </a:r>
            <a:r>
              <a:rPr lang="en-US" u="sng" baseline="-25000" dirty="0">
                <a:latin typeface="Calibri Light" panose="020F0302020204030204" pitchFamily="34" charset="0"/>
              </a:rPr>
              <a:t>3</a:t>
            </a:r>
            <a:r>
              <a:rPr lang="en-US" u="sng" dirty="0">
                <a:latin typeface="Calibri Light" panose="020F0302020204030204" pitchFamily="34" charset="0"/>
              </a:rPr>
              <a:t>Sn</a:t>
            </a:r>
            <a:r>
              <a:rPr lang="en-US" dirty="0">
                <a:latin typeface="Calibri Light" panose="020F0302020204030204" pitchFamily="34" charset="0"/>
              </a:rPr>
              <a:t> also works around liquid helium temperatures. It can sustain higher field w.r.t. </a:t>
            </a:r>
            <a:r>
              <a:rPr lang="en-US" dirty="0" err="1">
                <a:latin typeface="Calibri Light" panose="020F0302020204030204" pitchFamily="34" charset="0"/>
              </a:rPr>
              <a:t>Nb-Ti</a:t>
            </a:r>
            <a:r>
              <a:rPr lang="en-US" dirty="0">
                <a:latin typeface="Calibri Light" panose="020F0302020204030204" pitchFamily="34" charset="0"/>
              </a:rPr>
              <a:t>, thought it is brittle. It often requires a heat treatment at high temperature (of the order of 650 °C) after winding. It is being used for some magnets of the HL-LHC upgrade. This is also being used in parts of ITER.</a:t>
            </a:r>
          </a:p>
          <a:p>
            <a:r>
              <a:rPr lang="en-US" dirty="0">
                <a:latin typeface="Calibri Light" panose="020F0302020204030204" pitchFamily="34" charset="0"/>
              </a:rPr>
              <a:t> * </a:t>
            </a:r>
            <a:r>
              <a:rPr lang="en-US" u="sng" dirty="0">
                <a:latin typeface="Calibri Light" panose="020F0302020204030204" pitchFamily="34" charset="0"/>
              </a:rPr>
              <a:t>MgB</a:t>
            </a:r>
            <a:r>
              <a:rPr lang="en-US" u="sng" baseline="-25000" dirty="0">
                <a:latin typeface="Calibri Light" panose="020F0302020204030204" pitchFamily="34" charset="0"/>
              </a:rPr>
              <a:t>2</a:t>
            </a:r>
            <a:r>
              <a:rPr lang="en-US" dirty="0">
                <a:latin typeface="Calibri Light" panose="020F0302020204030204" pitchFamily="34" charset="0"/>
              </a:rPr>
              <a:t> is a more recent material, with a higher critical temperature than the classical LTS. This has not been used for accelerator magnets (yet), though mostly for power transmission cables, including in the future for superconducting links for the HL-LHC upgrade.</a:t>
            </a:r>
          </a:p>
          <a:p>
            <a:pPr algn="ctr"/>
            <a:r>
              <a:rPr lang="en-US" u="sng" dirty="0">
                <a:latin typeface="Calibri Light" panose="020F0302020204030204" pitchFamily="34" charset="0"/>
              </a:rPr>
              <a:t>HTS</a:t>
            </a:r>
            <a:r>
              <a:rPr lang="en-US" dirty="0">
                <a:latin typeface="Calibri Light" panose="020F0302020204030204" pitchFamily="34" charset="0"/>
              </a:rPr>
              <a:t> (high temperature superconductors)</a:t>
            </a:r>
          </a:p>
          <a:p>
            <a:r>
              <a:rPr lang="en-US" dirty="0">
                <a:latin typeface="Calibri Light" panose="020F0302020204030204" pitchFamily="34" charset="0"/>
              </a:rPr>
              <a:t>These materials have much higher critical currents / temperatures / fields, but – due also to their cost – they have seen limited application so far. For example, a type of BSCCO is used in the LHC current leads, to carry the current from the copper (room temperature) side to the </a:t>
            </a:r>
            <a:r>
              <a:rPr lang="en-US" dirty="0" err="1">
                <a:latin typeface="Calibri Light" panose="020F0302020204030204" pitchFamily="34" charset="0"/>
              </a:rPr>
              <a:t>Nb-Ti</a:t>
            </a:r>
            <a:r>
              <a:rPr lang="en-US" dirty="0">
                <a:latin typeface="Calibri Light" panose="020F0302020204030204" pitchFamily="34" charset="0"/>
              </a:rPr>
              <a:t> (liquid helium temperature) part. These materials open up possibilities, on paper, to reach even higher fields; some prototype magnets are being built.</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985930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263066101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7732">
              <a:defRPr/>
            </a:pPr>
            <a:r>
              <a:rPr lang="en-US" baseline="0" dirty="0">
                <a:latin typeface="Calibri Light" panose="020F0302020204030204" pitchFamily="34" charset="0"/>
              </a:rPr>
              <a:t>Since the iron plays a secondary role for the central B</a:t>
            </a:r>
            <a:r>
              <a:rPr lang="en-US" dirty="0">
                <a:latin typeface="Calibri Light" panose="020F0302020204030204" pitchFamily="34" charset="0"/>
              </a:rPr>
              <a:t> field, instead of reasoning in terms of magnetic reluctances and Hopkinson’s law (as for resistive magnets), it is possible to integrate the field in 2D given by the coils directly with </a:t>
            </a:r>
            <a:r>
              <a:rPr lang="en-US" dirty="0" err="1">
                <a:latin typeface="Calibri Light" panose="020F0302020204030204" pitchFamily="34" charset="0"/>
              </a:rPr>
              <a:t>Biot</a:t>
            </a:r>
            <a:r>
              <a:rPr lang="en-US" dirty="0">
                <a:latin typeface="Calibri Light" panose="020F0302020204030204" pitchFamily="34" charset="0"/>
              </a:rPr>
              <a:t>-Savart law.</a:t>
            </a:r>
            <a:endParaRPr lang="en-US" baseline="0" dirty="0">
              <a:latin typeface="Calibri Light" panose="020F0302020204030204" pitchFamily="34" charset="0"/>
            </a:endParaRPr>
          </a:p>
          <a:p>
            <a:pPr defTabSz="947732">
              <a:defRPr/>
            </a:pPr>
            <a:endParaRPr lang="en-US" dirty="0">
              <a:latin typeface="Calibri Light" panose="020F0302020204030204" pitchFamily="34" charset="0"/>
            </a:endParaRPr>
          </a:p>
          <a:p>
            <a:pPr defTabSz="947732">
              <a:defRPr/>
            </a:pPr>
            <a:r>
              <a:rPr lang="en-US" dirty="0">
                <a:latin typeface="Calibri Light" panose="020F0302020204030204" pitchFamily="34" charset="0"/>
              </a:rPr>
              <a:t>There are several coil layouts that can be used. Besides personal preferences of the designers, the choice depends mainly on magnetic efficiency (how much B can you get with a given amount of superconductor), field quality in the bore and mechanical considerations (for the forces when cooling down / powering the magnet).</a:t>
            </a:r>
          </a:p>
          <a:p>
            <a:pPr defTabSz="947732">
              <a:defRPr/>
            </a:pPr>
            <a:endParaRPr lang="en-US" dirty="0">
              <a:latin typeface="Calibri Light" panose="020F0302020204030204" pitchFamily="34" charset="0"/>
            </a:endParaRPr>
          </a:p>
          <a:p>
            <a:r>
              <a:rPr lang="en-US" dirty="0">
                <a:latin typeface="Calibri Light" panose="020F0302020204030204" pitchFamily="34" charset="0"/>
              </a:rPr>
              <a:t>Here we give the formula for sector dipoles, which are representative of coil dominated accelerator magnets built so far. The choice of the 60 </a:t>
            </a:r>
            <a:r>
              <a:rPr lang="en-US" dirty="0" err="1">
                <a:latin typeface="Calibri Light" panose="020F0302020204030204" pitchFamily="34" charset="0"/>
              </a:rPr>
              <a:t>deg</a:t>
            </a:r>
            <a:r>
              <a:rPr lang="en-US" dirty="0">
                <a:latin typeface="Calibri Light" panose="020F0302020204030204" pitchFamily="34" charset="0"/>
              </a:rPr>
              <a:t> angle (formula on the bottom) for the sector cancels out the first allowed harmonic, that is, b</a:t>
            </a:r>
            <a:r>
              <a:rPr lang="en-US" baseline="-25000" dirty="0">
                <a:latin typeface="Calibri Light" panose="020F0302020204030204" pitchFamily="34" charset="0"/>
              </a:rPr>
              <a:t>3</a:t>
            </a:r>
            <a:r>
              <a:rPr lang="en-US" dirty="0">
                <a:latin typeface="Calibri Light" panose="020F0302020204030204" pitchFamily="34" charset="0"/>
              </a:rPr>
              <a:t>.</a:t>
            </a:r>
          </a:p>
          <a:p>
            <a:endParaRPr lang="en-US" dirty="0">
              <a:latin typeface="Calibri Light" panose="020F0302020204030204" pitchFamily="34" charset="0"/>
            </a:endParaRPr>
          </a:p>
          <a:p>
            <a:r>
              <a:rPr lang="en-US" dirty="0">
                <a:latin typeface="Calibri Light" panose="020F0302020204030204" pitchFamily="34" charset="0"/>
              </a:rPr>
              <a:t>The aperture radius r does not enter into the equation. Besides a geometric factor, the field is simply a product </a:t>
            </a:r>
          </a:p>
          <a:p>
            <a:pPr algn="ctr"/>
            <a:r>
              <a:rPr lang="en-US" dirty="0">
                <a:latin typeface="Calibri Light" panose="020F0302020204030204" pitchFamily="34" charset="0"/>
              </a:rPr>
              <a:t> B  ∝  j w</a:t>
            </a:r>
          </a:p>
          <a:p>
            <a:pPr algn="ctr"/>
            <a:r>
              <a:rPr lang="en-US" dirty="0">
                <a:latin typeface="Calibri Light" panose="020F0302020204030204" pitchFamily="34" charset="0"/>
              </a:rPr>
              <a:t>field  ∝  current density (overall) × coil width.</a:t>
            </a:r>
          </a:p>
        </p:txBody>
      </p:sp>
    </p:spTree>
    <p:extLst>
      <p:ext uri="{BB962C8B-B14F-4D97-AF65-F5344CB8AC3E}">
        <p14:creationId xmlns:p14="http://schemas.microsoft.com/office/powerpoint/2010/main" val="373426874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7732">
              <a:defRPr/>
            </a:pPr>
            <a:r>
              <a:rPr lang="en-US" baseline="0" dirty="0">
                <a:latin typeface="Calibri Light" panose="020F0302020204030204" pitchFamily="34" charset="0"/>
              </a:rPr>
              <a:t>You can</a:t>
            </a:r>
            <a:r>
              <a:rPr lang="en-US" dirty="0">
                <a:latin typeface="Calibri Light" panose="020F0302020204030204" pitchFamily="34" charset="0"/>
              </a:rPr>
              <a:t> get 8.3 T with</a:t>
            </a:r>
          </a:p>
          <a:p>
            <a:pPr algn="ctr"/>
            <a:r>
              <a:rPr lang="en-US" dirty="0">
                <a:latin typeface="Calibri Light" panose="020F0302020204030204" pitchFamily="34" charset="0"/>
              </a:rPr>
              <a:t>400 A/mm</a:t>
            </a:r>
            <a:r>
              <a:rPr lang="en-US" baseline="30000" dirty="0">
                <a:latin typeface="Calibri Light" panose="020F0302020204030204" pitchFamily="34" charset="0"/>
              </a:rPr>
              <a:t>2</a:t>
            </a:r>
            <a:r>
              <a:rPr lang="en-US" dirty="0">
                <a:latin typeface="Calibri Light" panose="020F0302020204030204" pitchFamily="34" charset="0"/>
              </a:rPr>
              <a:t> × 30 mm coil width (left figure, similar to LHC)</a:t>
            </a:r>
          </a:p>
          <a:p>
            <a:r>
              <a:rPr lang="en-US" dirty="0">
                <a:latin typeface="Calibri Light" panose="020F0302020204030204" pitchFamily="34" charset="0"/>
              </a:rPr>
              <a:t>or</a:t>
            </a:r>
          </a:p>
          <a:p>
            <a:pPr algn="ctr"/>
            <a:r>
              <a:rPr lang="en-US" dirty="0">
                <a:latin typeface="Calibri Light" panose="020F0302020204030204" pitchFamily="34" charset="0"/>
              </a:rPr>
              <a:t>40 A/mm</a:t>
            </a:r>
            <a:r>
              <a:rPr lang="en-US" baseline="30000" dirty="0">
                <a:latin typeface="Calibri Light" panose="020F0302020204030204" pitchFamily="34" charset="0"/>
              </a:rPr>
              <a:t>2</a:t>
            </a:r>
            <a:r>
              <a:rPr lang="en-US" dirty="0">
                <a:latin typeface="Calibri Light" panose="020F0302020204030204" pitchFamily="34" charset="0"/>
              </a:rPr>
              <a:t> × 300 mm coil width (right figure, very hypothetical).</a:t>
            </a:r>
          </a:p>
          <a:p>
            <a:pPr algn="ctr"/>
            <a:endParaRPr lang="en-US" dirty="0">
              <a:latin typeface="Calibri Light" panose="020F0302020204030204" pitchFamily="34" charset="0"/>
            </a:endParaRPr>
          </a:p>
          <a:p>
            <a:r>
              <a:rPr lang="en-US" dirty="0">
                <a:latin typeface="Calibri Light" panose="020F0302020204030204" pitchFamily="34" charset="0"/>
              </a:rPr>
              <a:t>Besides the Ampere-turns, the power dissipation – if the coil were in normal conducting Cu at room temperature – would be prohibitive, without counting the amount of conductor needed, and the large stray field on the outside, as much more flux is generated.</a:t>
            </a:r>
          </a:p>
          <a:p>
            <a:endParaRPr lang="en-US" dirty="0">
              <a:latin typeface="Calibri Light" panose="020F0302020204030204" pitchFamily="34" charset="0"/>
            </a:endParaRPr>
          </a:p>
        </p:txBody>
      </p:sp>
    </p:spTree>
    <p:extLst>
      <p:ext uri="{BB962C8B-B14F-4D97-AF65-F5344CB8AC3E}">
        <p14:creationId xmlns:p14="http://schemas.microsoft.com/office/powerpoint/2010/main" val="150964610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sector layout in practice is modified to a configuration with several blocks, 6 per quadrant in the case of the LHC main dipole (in its final version). Each coil is wound with superconducting cable, that is usually slightly tapered (keystone angle) so to help follow the azimuthal angle as the turns pile up. Spacers (wedges) are inserted in between the blocks. The overall geometry is optimized to improve field quality and maximize magnetic efficiency, which in this case implies avoiding field concentration on the coil w.r.t. the bore.</a:t>
            </a:r>
          </a:p>
          <a:p>
            <a:endParaRPr lang="en-US" dirty="0">
              <a:latin typeface="Calibri Light" panose="020F0302020204030204" pitchFamily="34" charset="0"/>
            </a:endParaRPr>
          </a:p>
          <a:p>
            <a:r>
              <a:rPr lang="en-US" dirty="0">
                <a:latin typeface="Calibri Light" panose="020F0302020204030204" pitchFamily="34" charset="0"/>
              </a:rPr>
              <a:t>In the LHC dipoles the inner and outer layer are electrically in series, though they are wound with a slightly different conductor (</a:t>
            </a:r>
            <a:r>
              <a:rPr lang="en-US" u="sng" dirty="0">
                <a:latin typeface="Calibri Light" panose="020F0302020204030204" pitchFamily="34" charset="0"/>
              </a:rPr>
              <a:t>grading</a:t>
            </a:r>
            <a:r>
              <a:rPr lang="en-US" dirty="0">
                <a:latin typeface="Calibri Light" panose="020F0302020204030204" pitchFamily="34" charset="0"/>
              </a:rPr>
              <a:t>): the current density is higher in the outer layer, where the field is lower. This allows a more efficient electromagnetic design and saving of material.</a:t>
            </a:r>
            <a:endParaRPr lang="en-US" baseline="0" dirty="0">
              <a:latin typeface="Calibri Light" panose="020F0302020204030204" pitchFamily="34" charset="0"/>
            </a:endParaRP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58414919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Also in this case the LHC dipole is taken as an example. The figure though</a:t>
            </a:r>
            <a:r>
              <a:rPr lang="en-US" dirty="0">
                <a:latin typeface="Calibri Light" panose="020F0302020204030204" pitchFamily="34" charset="0"/>
              </a:rPr>
              <a:t> </a:t>
            </a:r>
            <a:r>
              <a:rPr lang="en-US" baseline="0" dirty="0">
                <a:latin typeface="Calibri Light" panose="020F0302020204030204" pitchFamily="34" charset="0"/>
              </a:rPr>
              <a:t>is not the final</a:t>
            </a:r>
            <a:r>
              <a:rPr lang="en-US" dirty="0">
                <a:latin typeface="Calibri Light" panose="020F0302020204030204" pitchFamily="34" charset="0"/>
              </a:rPr>
              <a:t> design, it is in fact among the very first ones, dating back to 1987… more than 20 years before we had first beams in the machine!</a:t>
            </a:r>
          </a:p>
          <a:p>
            <a:endParaRPr lang="en-US" baseline="0" dirty="0">
              <a:latin typeface="Calibri Light" panose="020F0302020204030204" pitchFamily="34" charset="0"/>
            </a:endParaRPr>
          </a:p>
          <a:p>
            <a:r>
              <a:rPr lang="en-US" dirty="0">
                <a:latin typeface="Calibri Light" panose="020F0302020204030204" pitchFamily="34" charset="0"/>
              </a:rPr>
              <a:t>The gap between the coil and the yoke is space reserved for </a:t>
            </a:r>
            <a:r>
              <a:rPr lang="en-US" u="sng" dirty="0">
                <a:latin typeface="Calibri Light" panose="020F0302020204030204" pitchFamily="34" charset="0"/>
              </a:rPr>
              <a:t>collars</a:t>
            </a:r>
            <a:r>
              <a:rPr lang="en-US" dirty="0">
                <a:latin typeface="Calibri Light" panose="020F0302020204030204" pitchFamily="34" charset="0"/>
              </a:rPr>
              <a:t>, made in stainless steel (not magnetic) material. The collars are meant to counteract the Lorentz force on the coils when the magnet is powered.</a:t>
            </a:r>
          </a:p>
          <a:p>
            <a:endParaRPr lang="en-US" baseline="0" dirty="0">
              <a:latin typeface="Calibri Light" panose="020F0302020204030204" pitchFamily="34" charset="0"/>
            </a:endParaRPr>
          </a:p>
          <a:p>
            <a:r>
              <a:rPr lang="en-US" dirty="0">
                <a:latin typeface="Calibri Light" panose="020F0302020204030204" pitchFamily="34" charset="0"/>
              </a:rPr>
              <a:t>The main function of the iron is to provide a return path for the flux, although it does also contribute to the field in the bore.</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20186557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Superconductors carry a high current density, but they have an upper limit: this is described by the so-called </a:t>
            </a:r>
            <a:r>
              <a:rPr lang="en-US" u="sng" dirty="0">
                <a:latin typeface="Calibri Light" panose="020F0302020204030204" pitchFamily="34" charset="0"/>
              </a:rPr>
              <a:t>critical surface</a:t>
            </a:r>
            <a:r>
              <a:rPr lang="en-US" dirty="0">
                <a:latin typeface="Calibri Light" panose="020F0302020204030204" pitchFamily="34" charset="0"/>
              </a:rPr>
              <a:t>. </a:t>
            </a:r>
            <a:r>
              <a:rPr lang="en-US" baseline="0" dirty="0">
                <a:latin typeface="Calibri Light" panose="020F0302020204030204" pitchFamily="34" charset="0"/>
              </a:rPr>
              <a:t>The 3D plot is the critica</a:t>
            </a:r>
            <a:r>
              <a:rPr lang="en-US" dirty="0">
                <a:latin typeface="Calibri Light" panose="020F0302020204030204" pitchFamily="34" charset="0"/>
              </a:rPr>
              <a:t>l surface of an LHC </a:t>
            </a:r>
            <a:r>
              <a:rPr lang="en-US" dirty="0" err="1">
                <a:latin typeface="Calibri Light" panose="020F0302020204030204" pitchFamily="34" charset="0"/>
              </a:rPr>
              <a:t>Nb-Ti</a:t>
            </a:r>
            <a:r>
              <a:rPr lang="en-US" dirty="0">
                <a:latin typeface="Calibri Light" panose="020F0302020204030204" pitchFamily="34" charset="0"/>
              </a:rPr>
              <a:t> wire.</a:t>
            </a:r>
            <a:r>
              <a:rPr lang="en-US" baseline="0" dirty="0">
                <a:latin typeface="Calibri Light" panose="020F0302020204030204" pitchFamily="34" charset="0"/>
              </a:rPr>
              <a:t> Generally speaking, this</a:t>
            </a:r>
            <a:r>
              <a:rPr lang="en-US" dirty="0">
                <a:latin typeface="Calibri Light" panose="020F0302020204030204" pitchFamily="34" charset="0"/>
              </a:rPr>
              <a:t> depends on the temperature T and the field B, and it is monotonically decreasing for increasing T and B.</a:t>
            </a:r>
          </a:p>
          <a:p>
            <a:endParaRPr lang="en-GB" dirty="0">
              <a:latin typeface="Calibri Light" panose="020F0302020204030204" pitchFamily="34" charset="0"/>
            </a:endParaRPr>
          </a:p>
          <a:p>
            <a:r>
              <a:rPr lang="en-GB" dirty="0">
                <a:latin typeface="Calibri Light" panose="020F0302020204030204" pitchFamily="34" charset="0"/>
              </a:rPr>
              <a:t>To give an order of magnitude, the critical density at 5 T, 4.2 K as shown on the graph is about 3000 A/mm</a:t>
            </a:r>
            <a:r>
              <a:rPr lang="en-GB" baseline="30000" dirty="0">
                <a:latin typeface="Calibri Light" panose="020F0302020204030204" pitchFamily="34" charset="0"/>
              </a:rPr>
              <a:t>2</a:t>
            </a:r>
            <a:r>
              <a:rPr lang="en-GB" dirty="0">
                <a:latin typeface="Calibri Light" panose="020F0302020204030204" pitchFamily="34" charset="0"/>
              </a:rPr>
              <a:t>.</a:t>
            </a:r>
          </a:p>
          <a:p>
            <a:endParaRPr lang="en-GB" dirty="0">
              <a:latin typeface="Calibri Light" panose="020F0302020204030204" pitchFamily="34" charset="0"/>
            </a:endParaRPr>
          </a:p>
          <a:p>
            <a:r>
              <a:rPr lang="en-GB" u="sng" dirty="0">
                <a:latin typeface="Calibri Light" panose="020F0302020204030204" pitchFamily="34" charset="0"/>
              </a:rPr>
              <a:t>Note</a:t>
            </a:r>
            <a:r>
              <a:rPr lang="en-GB" dirty="0">
                <a:latin typeface="Calibri Light" panose="020F0302020204030204" pitchFamily="34" charset="0"/>
              </a:rPr>
              <a:t>: the plot describes the current density in the superconductor itself. The current density that we used before – for example 400 A/mm</a:t>
            </a:r>
            <a:r>
              <a:rPr lang="en-GB" baseline="30000" dirty="0">
                <a:latin typeface="Calibri Light" panose="020F0302020204030204" pitchFamily="34" charset="0"/>
              </a:rPr>
              <a:t>2</a:t>
            </a:r>
            <a:r>
              <a:rPr lang="en-GB" dirty="0">
                <a:latin typeface="Calibri Light" panose="020F0302020204030204" pitchFamily="34" charset="0"/>
              </a:rPr>
              <a:t> – is more an </a:t>
            </a:r>
            <a:r>
              <a:rPr lang="en-GB" u="sng" dirty="0">
                <a:latin typeface="Calibri Light" panose="020F0302020204030204" pitchFamily="34" charset="0"/>
              </a:rPr>
              <a:t>engineering current density</a:t>
            </a:r>
            <a:r>
              <a:rPr lang="en-GB" dirty="0">
                <a:latin typeface="Calibri Light" panose="020F0302020204030204" pitchFamily="34" charset="0"/>
              </a:rPr>
              <a:t>, or </a:t>
            </a:r>
            <a:r>
              <a:rPr lang="en-GB" u="sng" dirty="0">
                <a:latin typeface="Calibri Light" panose="020F0302020204030204" pitchFamily="34" charset="0"/>
              </a:rPr>
              <a:t>overall current density</a:t>
            </a:r>
            <a:r>
              <a:rPr lang="en-GB" dirty="0">
                <a:latin typeface="Calibri Light" panose="020F0302020204030204" pitchFamily="34" charset="0"/>
              </a:rPr>
              <a:t>, that includes the stabilizer in the superconducting wire, the insulation, the voids (filled by helium), etc.</a:t>
            </a:r>
          </a:p>
          <a:p>
            <a:endParaRPr lang="en-US" baseline="0" dirty="0">
              <a:latin typeface="Calibri Light" panose="020F0302020204030204" pitchFamily="34" charset="0"/>
            </a:endParaRP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417982786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critical surface of the superconductor (the 3D</a:t>
            </a:r>
            <a:r>
              <a:rPr lang="en-US" dirty="0">
                <a:latin typeface="Calibri Light" panose="020F0302020204030204" pitchFamily="34" charset="0"/>
              </a:rPr>
              <a:t> plot for </a:t>
            </a:r>
            <a:r>
              <a:rPr lang="en-US" dirty="0" err="1">
                <a:latin typeface="Calibri Light" panose="020F0302020204030204" pitchFamily="34" charset="0"/>
              </a:rPr>
              <a:t>Nb-Ti</a:t>
            </a:r>
            <a:r>
              <a:rPr lang="en-US" dirty="0">
                <a:latin typeface="Calibri Light" panose="020F0302020204030204" pitchFamily="34" charset="0"/>
              </a:rPr>
              <a:t> on the left) is reduced to 2D fixing the temperature, 4.2 K in this case (</a:t>
            </a:r>
            <a:r>
              <a:rPr lang="en-US" dirty="0" err="1">
                <a:latin typeface="Calibri Light" panose="020F0302020204030204" pitchFamily="34" charset="0"/>
              </a:rPr>
              <a:t>I</a:t>
            </a:r>
            <a:r>
              <a:rPr lang="en-US" baseline="-25000" dirty="0" err="1">
                <a:latin typeface="Calibri Light" panose="020F0302020204030204" pitchFamily="34" charset="0"/>
              </a:rPr>
              <a:t>c</a:t>
            </a:r>
            <a:r>
              <a:rPr lang="en-US" dirty="0">
                <a:latin typeface="Calibri Light" panose="020F0302020204030204" pitchFamily="34" charset="0"/>
              </a:rPr>
              <a:t> plot on the right). For convenience, the current is given instead of the current density, just multiplying by the superconductor area </a:t>
            </a:r>
            <a:r>
              <a:rPr lang="en-US" dirty="0" err="1">
                <a:latin typeface="Calibri Light" panose="020F0302020204030204" pitchFamily="34" charset="0"/>
              </a:rPr>
              <a:t>A</a:t>
            </a:r>
            <a:r>
              <a:rPr lang="en-US" baseline="-25000" dirty="0" err="1">
                <a:latin typeface="Calibri Light" panose="020F0302020204030204" pitchFamily="34" charset="0"/>
              </a:rPr>
              <a:t>sc</a:t>
            </a:r>
            <a:r>
              <a:rPr lang="en-US" dirty="0">
                <a:latin typeface="Calibri Light" panose="020F0302020204030204" pitchFamily="34" charset="0"/>
              </a:rPr>
              <a:t>.</a:t>
            </a:r>
          </a:p>
          <a:p>
            <a:endParaRPr lang="en-US" dirty="0">
              <a:latin typeface="Calibri Light" panose="020F0302020204030204" pitchFamily="34" charset="0"/>
            </a:endParaRPr>
          </a:p>
          <a:p>
            <a:r>
              <a:rPr lang="en-US" dirty="0">
                <a:latin typeface="Calibri Light" panose="020F0302020204030204" pitchFamily="34" charset="0"/>
              </a:rPr>
              <a:t>On the magnet side, there are two curves, which are very close to straight lines: the peak field on the conductor, at different currents, and the bore field (in the aperture). The intersection of the peak field line with the critical curve gives the maximum (theoretical) field that can be reached by the magnet. In jargon, this is often referred to as the </a:t>
            </a:r>
            <a:r>
              <a:rPr lang="en-US" u="sng" dirty="0">
                <a:latin typeface="Calibri Light" panose="020F0302020204030204" pitchFamily="34" charset="0"/>
              </a:rPr>
              <a:t>short sample</a:t>
            </a:r>
            <a:r>
              <a:rPr lang="en-US" dirty="0">
                <a:latin typeface="Calibri Light" panose="020F0302020204030204" pitchFamily="34" charset="0"/>
              </a:rPr>
              <a:t> limit. There </a:t>
            </a:r>
            <a:r>
              <a:rPr lang="en-GB" dirty="0">
                <a:latin typeface="Calibri Light" panose="020F0302020204030204" pitchFamily="34" charset="0"/>
              </a:rPr>
              <a:t>we expect the magnet to become resistive, that is, to </a:t>
            </a:r>
            <a:r>
              <a:rPr lang="en-GB" u="sng" dirty="0">
                <a:latin typeface="Calibri Light" panose="020F0302020204030204" pitchFamily="34" charset="0"/>
              </a:rPr>
              <a:t>quench</a:t>
            </a:r>
            <a:r>
              <a:rPr lang="en-GB" dirty="0">
                <a:latin typeface="Calibri Light" panose="020F0302020204030204" pitchFamily="34" charset="0"/>
              </a:rPr>
              <a:t>. In practice magnets are trained (</a:t>
            </a:r>
            <a:r>
              <a:rPr lang="en-GB" u="sng" dirty="0">
                <a:latin typeface="Calibri Light" panose="020F0302020204030204" pitchFamily="34" charset="0"/>
              </a:rPr>
              <a:t>training</a:t>
            </a:r>
            <a:r>
              <a:rPr lang="en-GB" dirty="0">
                <a:latin typeface="Calibri Light" panose="020F0302020204030204" pitchFamily="34" charset="0"/>
              </a:rPr>
              <a:t>) to get close to that limit, with successive powering and quenches.</a:t>
            </a:r>
          </a:p>
          <a:p>
            <a:endParaRPr lang="en-GB" baseline="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short samples refer to the performance of the superconducting wire (or cable) measured, well, in </a:t>
            </a:r>
            <a:r>
              <a:rPr lang="en-US" i="1" dirty="0">
                <a:latin typeface="Calibri Light" panose="020F0302020204030204" pitchFamily="34" charset="0"/>
              </a:rPr>
              <a:t>short samples</a:t>
            </a:r>
            <a:r>
              <a:rPr lang="en-US" dirty="0">
                <a:latin typeface="Calibri Light" panose="020F0302020204030204" pitchFamily="34" charset="0"/>
              </a:rPr>
              <a:t>… Often when doing the design one accounts also for a few % allowance, as cabling degradation. </a:t>
            </a: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406715982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90000"/>
              </a:lnSpc>
              <a:spcBef>
                <a:spcPct val="20000"/>
              </a:spcBef>
              <a:buClr>
                <a:srgbClr val="3333CC"/>
              </a:buClr>
              <a:buSzPct val="60000"/>
              <a:defRPr/>
            </a:pPr>
            <a:r>
              <a:rPr lang="en-US" dirty="0">
                <a:latin typeface="Calibri Light" panose="020F0302020204030204" pitchFamily="34" charset="0"/>
              </a:rPr>
              <a:t>The margin needed depends – among other things – on the superconducting material, the design (for example, coils impregnated, typically in epoxy resin, or not), the operating temperature.</a:t>
            </a:r>
          </a:p>
          <a:p>
            <a:pPr lvl="0">
              <a:lnSpc>
                <a:spcPct val="90000"/>
              </a:lnSpc>
              <a:spcBef>
                <a:spcPct val="20000"/>
              </a:spcBef>
              <a:buClr>
                <a:srgbClr val="3333CC"/>
              </a:buClr>
              <a:buSzPct val="60000"/>
              <a:defRPr/>
            </a:pPr>
            <a:endParaRPr lang="en-US" dirty="0">
              <a:latin typeface="Calibri Light" panose="020F0302020204030204" pitchFamily="34" charset="0"/>
            </a:endParaRPr>
          </a:p>
          <a:p>
            <a:pPr lvl="0">
              <a:lnSpc>
                <a:spcPct val="90000"/>
              </a:lnSpc>
              <a:spcBef>
                <a:spcPct val="20000"/>
              </a:spcBef>
              <a:buClr>
                <a:srgbClr val="3333CC"/>
              </a:buClr>
              <a:buSzPct val="60000"/>
              <a:defRPr/>
            </a:pPr>
            <a:r>
              <a:rPr lang="en-US" dirty="0">
                <a:latin typeface="Calibri Light" panose="020F0302020204030204" pitchFamily="34" charset="0"/>
              </a:rPr>
              <a:t>Margins are ratios between an operating point (temperature, field, current) and the limit on the </a:t>
            </a:r>
            <a:r>
              <a:rPr lang="en-US" b="0" dirty="0">
                <a:latin typeface="Calibri Light" panose="020F0302020204030204" pitchFamily="34" charset="0"/>
              </a:rPr>
              <a:t>critical surface </a:t>
            </a:r>
            <a:r>
              <a:rPr lang="en-US" dirty="0">
                <a:latin typeface="Calibri Light" panose="020F0302020204030204" pitchFamily="34" charset="0"/>
              </a:rPr>
              <a:t>of the superconductor. Typical values for </a:t>
            </a:r>
            <a:r>
              <a:rPr lang="en-US" dirty="0" err="1">
                <a:latin typeface="Calibri Light" panose="020F0302020204030204" pitchFamily="34" charset="0"/>
              </a:rPr>
              <a:t>Nb-Ti</a:t>
            </a:r>
            <a:r>
              <a:rPr lang="en-US" dirty="0">
                <a:latin typeface="Calibri Light" panose="020F0302020204030204" pitchFamily="34" charset="0"/>
              </a:rPr>
              <a:t> at its limits (LHC main magnets) for the various margins are:</a:t>
            </a:r>
          </a:p>
          <a:p>
            <a:pPr lvl="0">
              <a:lnSpc>
                <a:spcPct val="90000"/>
              </a:lnSpc>
              <a:spcBef>
                <a:spcPct val="20000"/>
              </a:spcBef>
              <a:buClr>
                <a:srgbClr val="3333CC"/>
              </a:buClr>
              <a:buSzPct val="60000"/>
              <a:defRPr/>
            </a:pPr>
            <a:r>
              <a:rPr lang="en-US" baseline="0" dirty="0">
                <a:latin typeface="Calibri Light" panose="020F0302020204030204" pitchFamily="34" charset="0"/>
              </a:rPr>
              <a:t> *</a:t>
            </a:r>
            <a:r>
              <a:rPr lang="en-US" dirty="0">
                <a:latin typeface="Calibri Light" panose="020F0302020204030204" pitchFamily="34" charset="0"/>
              </a:rPr>
              <a:t> </a:t>
            </a:r>
            <a:r>
              <a:rPr lang="en-US" u="sng" dirty="0">
                <a:latin typeface="Calibri Light" panose="020F0302020204030204" pitchFamily="34" charset="0"/>
              </a:rPr>
              <a:t>margin along the load line</a:t>
            </a:r>
            <a:r>
              <a:rPr lang="en-US" dirty="0">
                <a:latin typeface="Calibri Light" panose="020F0302020204030204" pitchFamily="34" charset="0"/>
              </a:rPr>
              <a:t>	</a:t>
            </a:r>
            <a:r>
              <a:rPr lang="en-US" dirty="0" err="1">
                <a:latin typeface="Calibri Light" panose="020F0302020204030204" pitchFamily="34" charset="0"/>
              </a:rPr>
              <a:t>I</a:t>
            </a:r>
            <a:r>
              <a:rPr lang="en-US" baseline="-25000" dirty="0" err="1">
                <a:latin typeface="Calibri Light" panose="020F0302020204030204" pitchFamily="34" charset="0"/>
              </a:rPr>
              <a:t>op</a:t>
            </a:r>
            <a:r>
              <a:rPr lang="en-US" dirty="0">
                <a:latin typeface="Calibri Light" panose="020F0302020204030204" pitchFamily="34" charset="0"/>
              </a:rPr>
              <a:t> / I</a:t>
            </a:r>
            <a:r>
              <a:rPr lang="en-US" baseline="-25000" dirty="0">
                <a:latin typeface="Calibri Light" panose="020F0302020204030204" pitchFamily="34" charset="0"/>
              </a:rPr>
              <a:t>max</a:t>
            </a:r>
            <a:r>
              <a:rPr lang="en-US" dirty="0">
                <a:latin typeface="Calibri Light" panose="020F0302020204030204" pitchFamily="34" charset="0"/>
              </a:rPr>
              <a:t> ≈ 85%</a:t>
            </a:r>
          </a:p>
          <a:p>
            <a:pPr lvl="0">
              <a:lnSpc>
                <a:spcPct val="90000"/>
              </a:lnSpc>
              <a:spcBef>
                <a:spcPct val="20000"/>
              </a:spcBef>
              <a:buClr>
                <a:srgbClr val="3333CC"/>
              </a:buClr>
              <a:buSzPct val="60000"/>
              <a:defRPr/>
            </a:pPr>
            <a:r>
              <a:rPr lang="en-US" dirty="0">
                <a:latin typeface="Calibri Light" panose="020F0302020204030204" pitchFamily="34" charset="0"/>
              </a:rPr>
              <a:t> * </a:t>
            </a:r>
            <a:r>
              <a:rPr lang="en-US" u="sng" dirty="0">
                <a:latin typeface="Calibri Light" panose="020F0302020204030204" pitchFamily="34" charset="0"/>
              </a:rPr>
              <a:t>critical current margin</a:t>
            </a:r>
            <a:r>
              <a:rPr lang="en-US" dirty="0">
                <a:latin typeface="Calibri Light" panose="020F0302020204030204" pitchFamily="34" charset="0"/>
              </a:rPr>
              <a:t>	</a:t>
            </a:r>
            <a:r>
              <a:rPr lang="en-US" dirty="0" err="1">
                <a:latin typeface="Calibri Light" panose="020F0302020204030204" pitchFamily="34" charset="0"/>
              </a:rPr>
              <a:t>I</a:t>
            </a:r>
            <a:r>
              <a:rPr lang="en-US" baseline="-25000" dirty="0" err="1">
                <a:latin typeface="Calibri Light" panose="020F0302020204030204" pitchFamily="34" charset="0"/>
              </a:rPr>
              <a:t>op</a:t>
            </a:r>
            <a:r>
              <a:rPr lang="en-US" dirty="0">
                <a:latin typeface="Calibri Light" panose="020F0302020204030204" pitchFamily="34" charset="0"/>
              </a:rPr>
              <a:t> / I</a:t>
            </a:r>
            <a:r>
              <a:rPr lang="en-US" baseline="-25000" dirty="0">
                <a:latin typeface="Calibri Light" panose="020F0302020204030204" pitchFamily="34" charset="0"/>
              </a:rPr>
              <a:t>Q</a:t>
            </a:r>
            <a:r>
              <a:rPr lang="en-US" dirty="0">
                <a:latin typeface="Calibri Light" panose="020F0302020204030204" pitchFamily="34" charset="0"/>
              </a:rPr>
              <a:t> ≈ 50%</a:t>
            </a:r>
          </a:p>
          <a:p>
            <a:pPr lvl="0">
              <a:lnSpc>
                <a:spcPct val="90000"/>
              </a:lnSpc>
              <a:spcBef>
                <a:spcPct val="20000"/>
              </a:spcBef>
              <a:buClr>
                <a:srgbClr val="3333CC"/>
              </a:buClr>
              <a:buSzPct val="60000"/>
              <a:defRPr/>
            </a:pPr>
            <a:r>
              <a:rPr lang="en-US" dirty="0">
                <a:latin typeface="Calibri Light" panose="020F0302020204030204" pitchFamily="34" charset="0"/>
              </a:rPr>
              <a:t> * </a:t>
            </a:r>
            <a:r>
              <a:rPr lang="en-US" u="sng" dirty="0">
                <a:latin typeface="Calibri Light" panose="020F0302020204030204" pitchFamily="34" charset="0"/>
              </a:rPr>
              <a:t>critical field margin</a:t>
            </a:r>
            <a:r>
              <a:rPr lang="en-US" dirty="0">
                <a:latin typeface="Calibri Light" panose="020F0302020204030204" pitchFamily="34" charset="0"/>
              </a:rPr>
              <a:t>	B</a:t>
            </a:r>
            <a:r>
              <a:rPr lang="en-US" baseline="-25000" dirty="0">
                <a:latin typeface="Calibri Light" panose="020F0302020204030204" pitchFamily="34" charset="0"/>
              </a:rPr>
              <a:t>op</a:t>
            </a:r>
            <a:r>
              <a:rPr lang="en-US" dirty="0">
                <a:latin typeface="Calibri Light" panose="020F0302020204030204" pitchFamily="34" charset="0"/>
              </a:rPr>
              <a:t> / B</a:t>
            </a:r>
            <a:r>
              <a:rPr lang="en-US" baseline="-25000" dirty="0">
                <a:latin typeface="Calibri Light" panose="020F0302020204030204" pitchFamily="34" charset="0"/>
              </a:rPr>
              <a:t>Q</a:t>
            </a:r>
            <a:r>
              <a:rPr lang="en-US" dirty="0">
                <a:latin typeface="Calibri Light" panose="020F0302020204030204" pitchFamily="34" charset="0"/>
              </a:rPr>
              <a:t> ≈ 75 %</a:t>
            </a:r>
          </a:p>
          <a:p>
            <a:pPr lvl="0">
              <a:lnSpc>
                <a:spcPct val="90000"/>
              </a:lnSpc>
              <a:spcBef>
                <a:spcPct val="20000"/>
              </a:spcBef>
              <a:buClr>
                <a:srgbClr val="3333CC"/>
              </a:buClr>
              <a:buSzPct val="60000"/>
              <a:defRPr/>
            </a:pPr>
            <a:r>
              <a:rPr lang="en-US" dirty="0">
                <a:latin typeface="Calibri Light" panose="020F0302020204030204" pitchFamily="34" charset="0"/>
              </a:rPr>
              <a:t> * </a:t>
            </a:r>
            <a:r>
              <a:rPr lang="en-US" u="sng" dirty="0">
                <a:latin typeface="Calibri Light" panose="020F0302020204030204" pitchFamily="34" charset="0"/>
              </a:rPr>
              <a:t>temperature margin</a:t>
            </a:r>
            <a:r>
              <a:rPr lang="en-US" dirty="0">
                <a:latin typeface="Calibri Light" panose="020F0302020204030204" pitchFamily="34" charset="0"/>
              </a:rPr>
              <a:t>	T</a:t>
            </a:r>
            <a:r>
              <a:rPr lang="en-US" baseline="-25000" dirty="0">
                <a:latin typeface="Calibri Light" panose="020F0302020204030204" pitchFamily="34" charset="0"/>
              </a:rPr>
              <a:t>CS</a:t>
            </a:r>
            <a:r>
              <a:rPr lang="en-US" dirty="0">
                <a:latin typeface="Calibri Light" panose="020F0302020204030204" pitchFamily="34" charset="0"/>
              </a:rPr>
              <a:t> - T</a:t>
            </a:r>
            <a:r>
              <a:rPr lang="en-US" baseline="-25000" dirty="0">
                <a:latin typeface="Calibri Light" panose="020F0302020204030204" pitchFamily="34" charset="0"/>
              </a:rPr>
              <a:t>op</a:t>
            </a:r>
            <a:r>
              <a:rPr lang="en-US" dirty="0">
                <a:latin typeface="Calibri Light" panose="020F0302020204030204" pitchFamily="34" charset="0"/>
              </a:rPr>
              <a:t> ≈ 1…2 K</a:t>
            </a:r>
            <a:endParaRPr lang="en-US" sz="2500" kern="0" dirty="0">
              <a:solidFill>
                <a:srgbClr val="000000"/>
              </a:solidFill>
              <a:latin typeface="Tahoma"/>
              <a:ea typeface="ＭＳ Ｐゴシック"/>
            </a:endParaRPr>
          </a:p>
          <a:p>
            <a:endParaRPr lang="en-US" baseline="0" dirty="0">
              <a:latin typeface="Calibri Light" panose="020F0302020204030204" pitchFamily="34" charset="0"/>
            </a:endParaRPr>
          </a:p>
          <a:p>
            <a:r>
              <a:rPr lang="en-US" dirty="0">
                <a:latin typeface="Calibri Light" panose="020F0302020204030204" pitchFamily="34" charset="0"/>
              </a:rPr>
              <a:t>The most used margin is probably the margin along the load line, which is typically just referred to as </a:t>
            </a:r>
            <a:r>
              <a:rPr lang="en-US" i="1" dirty="0">
                <a:latin typeface="Calibri Light" panose="020F0302020204030204" pitchFamily="34" charset="0"/>
              </a:rPr>
              <a:t>margin</a:t>
            </a:r>
            <a:r>
              <a:rPr lang="en-US" dirty="0">
                <a:latin typeface="Calibri Light" panose="020F0302020204030204" pitchFamily="34" charset="0"/>
              </a:rPr>
              <a:t>. Other definitions are possible (and meaningful), for example the </a:t>
            </a:r>
            <a:r>
              <a:rPr lang="en-US" u="sng" dirty="0">
                <a:latin typeface="Calibri Light" panose="020F0302020204030204" pitchFamily="34" charset="0"/>
              </a:rPr>
              <a:t>enthalpy margin</a:t>
            </a:r>
            <a:r>
              <a:rPr lang="en-US" dirty="0">
                <a:latin typeface="Calibri Light" panose="020F0302020204030204" pitchFamily="34" charset="0"/>
              </a:rPr>
              <a:t>, which is the integral of the heat capacity from the operating temperature up to T</a:t>
            </a:r>
            <a:r>
              <a:rPr lang="en-US" baseline="-25000" dirty="0">
                <a:latin typeface="Calibri Light" panose="020F0302020204030204" pitchFamily="34" charset="0"/>
              </a:rPr>
              <a:t>CS</a:t>
            </a:r>
            <a:r>
              <a:rPr lang="en-US" dirty="0">
                <a:latin typeface="Calibri Light" panose="020F0302020204030204" pitchFamily="34" charset="0"/>
              </a:rPr>
              <a:t>.</a:t>
            </a:r>
          </a:p>
          <a:p>
            <a:endParaRPr lang="en-US" baseline="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the subscript CS refers to </a:t>
            </a:r>
            <a:r>
              <a:rPr lang="en-US" i="1" dirty="0">
                <a:latin typeface="Calibri Light" panose="020F0302020204030204" pitchFamily="34" charset="0"/>
              </a:rPr>
              <a:t>current sharing</a:t>
            </a:r>
            <a:r>
              <a:rPr lang="en-US" dirty="0">
                <a:latin typeface="Calibri Light" panose="020F0302020204030204" pitchFamily="34" charset="0"/>
              </a:rPr>
              <a:t> temperature, because superconductivity is lost and the current starts to be shared with the resistive matrix of the stabilizer.</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5787322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latin typeface="Calibri Light" panose="020F0302020204030204" pitchFamily="34" charset="0"/>
              </a:rPr>
              <a:t>source:</a:t>
            </a:r>
          </a:p>
          <a:p>
            <a:r>
              <a:rPr lang="en-US" sz="1000" dirty="0">
                <a:latin typeface="Calibri Light" panose="020F0302020204030204" pitchFamily="34" charset="0"/>
              </a:rPr>
              <a:t>https://nationalmaglab.org/magnet-development/applied-superconductivity-center/plots</a:t>
            </a:r>
          </a:p>
          <a:p>
            <a:endParaRPr lang="en-US" baseline="0" dirty="0">
              <a:latin typeface="Calibri Light" panose="020F0302020204030204" pitchFamily="34" charset="0"/>
            </a:endParaRPr>
          </a:p>
          <a:p>
            <a:r>
              <a:rPr lang="en-US" dirty="0">
                <a:latin typeface="Calibri Light" panose="020F0302020204030204" pitchFamily="34" charset="0"/>
              </a:rPr>
              <a:t>Not only there is a range of superconducting materials, but also the technological route along which they are produced makes quite a difference in their performance. Some materials already show on a laboratory scale the possibility of further enhancing their critical current density, others (in particular, </a:t>
            </a:r>
            <a:r>
              <a:rPr lang="en-US" dirty="0" err="1">
                <a:latin typeface="Calibri Light" panose="020F0302020204030204" pitchFamily="34" charset="0"/>
              </a:rPr>
              <a:t>Nb-Ti</a:t>
            </a:r>
            <a:r>
              <a:rPr lang="en-US" dirty="0">
                <a:latin typeface="Calibri Light" panose="020F0302020204030204" pitchFamily="34" charset="0"/>
              </a:rPr>
              <a:t>) have already reached industrial maturity.</a:t>
            </a:r>
          </a:p>
          <a:p>
            <a:endParaRPr lang="en-US" dirty="0">
              <a:latin typeface="Calibri Light" panose="020F0302020204030204" pitchFamily="34" charset="0"/>
            </a:endParaRPr>
          </a:p>
          <a:p>
            <a:r>
              <a:rPr lang="en-US" dirty="0" err="1">
                <a:latin typeface="Calibri Light" panose="020F0302020204030204" pitchFamily="34" charset="0"/>
              </a:rPr>
              <a:t>Nb-Ti</a:t>
            </a:r>
            <a:r>
              <a:rPr lang="en-US" dirty="0">
                <a:latin typeface="Calibri Light" panose="020F0302020204030204" pitchFamily="34" charset="0"/>
              </a:rPr>
              <a:t> provides useful current density till about 10 T: this is basically what set the limit for LHC.</a:t>
            </a:r>
          </a:p>
          <a:p>
            <a:endParaRPr lang="en-US" dirty="0">
              <a:latin typeface="Calibri Light" panose="020F0302020204030204" pitchFamily="34" charset="0"/>
            </a:endParaRPr>
          </a:p>
          <a:p>
            <a:r>
              <a:rPr lang="en-US" dirty="0">
                <a:latin typeface="Calibri Light" panose="020F0302020204030204" pitchFamily="34" charset="0"/>
              </a:rPr>
              <a:t>Nb</a:t>
            </a:r>
            <a:r>
              <a:rPr lang="en-US" baseline="-25000" dirty="0">
                <a:latin typeface="Calibri Light" panose="020F0302020204030204" pitchFamily="34" charset="0"/>
              </a:rPr>
              <a:t>3</a:t>
            </a:r>
            <a:r>
              <a:rPr lang="en-US" dirty="0">
                <a:latin typeface="Calibri Light" panose="020F0302020204030204" pitchFamily="34" charset="0"/>
              </a:rPr>
              <a:t>Sn can be pushed a little further. The records for prototype dipole magnets (not yet ready for an accelerator) today is around 16 T.</a:t>
            </a:r>
          </a:p>
          <a:p>
            <a:endParaRPr lang="en-US" dirty="0">
              <a:latin typeface="Calibri Light" panose="020F0302020204030204" pitchFamily="34" charset="0"/>
            </a:endParaRPr>
          </a:p>
          <a:p>
            <a:r>
              <a:rPr lang="en-US" dirty="0">
                <a:latin typeface="Calibri Light" panose="020F0302020204030204" pitchFamily="34" charset="0"/>
              </a:rPr>
              <a:t>HTS open theoretically the way to even higher fields, entering a region where the mechanical aspects – the containment of Lorentz forces and their stress on the materials – will become even more critical. </a:t>
            </a:r>
          </a:p>
        </p:txBody>
      </p:sp>
    </p:spTree>
    <p:extLst>
      <p:ext uri="{BB962C8B-B14F-4D97-AF65-F5344CB8AC3E}">
        <p14:creationId xmlns:p14="http://schemas.microsoft.com/office/powerpoint/2010/main" val="43337831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There are two current</a:t>
            </a:r>
            <a:r>
              <a:rPr lang="en-US" dirty="0">
                <a:latin typeface="Calibri Light" panose="020F0302020204030204" pitchFamily="34" charset="0"/>
              </a:rPr>
              <a:t> densities that matter the most:</a:t>
            </a:r>
          </a:p>
          <a:p>
            <a:pPr marL="177700" indent="-177700">
              <a:buFontTx/>
              <a:buChar char="-"/>
            </a:pPr>
            <a:r>
              <a:rPr lang="en-US" i="1" dirty="0" err="1">
                <a:latin typeface="Calibri Light" panose="020F0302020204030204" pitchFamily="34" charset="0"/>
              </a:rPr>
              <a:t>j</a:t>
            </a:r>
            <a:r>
              <a:rPr lang="en-US" i="1" baseline="-25000" dirty="0" err="1">
                <a:latin typeface="Calibri Light" panose="020F0302020204030204" pitchFamily="34" charset="0"/>
              </a:rPr>
              <a:t>overall</a:t>
            </a:r>
            <a:r>
              <a:rPr lang="en-US" dirty="0">
                <a:latin typeface="Calibri Light" panose="020F0302020204030204" pitchFamily="34" charset="0"/>
              </a:rPr>
              <a:t>, which are the A/mm</a:t>
            </a:r>
            <a:r>
              <a:rPr lang="en-US" baseline="30000" dirty="0">
                <a:latin typeface="Calibri Light" panose="020F0302020204030204" pitchFamily="34" charset="0"/>
              </a:rPr>
              <a:t>2</a:t>
            </a:r>
            <a:r>
              <a:rPr lang="en-US" dirty="0">
                <a:latin typeface="Calibri Light" panose="020F0302020204030204" pitchFamily="34" charset="0"/>
              </a:rPr>
              <a:t> overall, that is, dividing the Ampere-turns by the whole section of the coil, including insulation, voids, etc.</a:t>
            </a:r>
          </a:p>
          <a:p>
            <a:pPr marL="177700" indent="-177700">
              <a:buFontTx/>
              <a:buChar char="-"/>
            </a:pPr>
            <a:r>
              <a:rPr lang="en-US" i="1" dirty="0" err="1">
                <a:latin typeface="Calibri Light" panose="020F0302020204030204" pitchFamily="34" charset="0"/>
              </a:rPr>
              <a:t>j</a:t>
            </a:r>
            <a:r>
              <a:rPr lang="en-US" i="1" baseline="-25000" dirty="0" err="1">
                <a:latin typeface="Calibri Light" panose="020F0302020204030204" pitchFamily="34" charset="0"/>
              </a:rPr>
              <a:t>sc</a:t>
            </a:r>
            <a:r>
              <a:rPr lang="en-US" dirty="0">
                <a:latin typeface="Calibri Light" panose="020F0302020204030204" pitchFamily="34" charset="0"/>
              </a:rPr>
              <a:t>, which are the A/mm</a:t>
            </a:r>
            <a:r>
              <a:rPr lang="en-US" baseline="30000" dirty="0">
                <a:latin typeface="Calibri Light" panose="020F0302020204030204" pitchFamily="34" charset="0"/>
              </a:rPr>
              <a:t>2</a:t>
            </a:r>
            <a:r>
              <a:rPr lang="en-US" dirty="0">
                <a:latin typeface="Calibri Light" panose="020F0302020204030204" pitchFamily="34" charset="0"/>
              </a:rPr>
              <a:t> just in the superconducting filaments, which are only a part of the strands, since there is a stabilizing matrix (usually in copper): this is the one that is used in the critical current plot.</a:t>
            </a:r>
          </a:p>
          <a:p>
            <a:pPr marL="177700" indent="-177700">
              <a:buFontTx/>
              <a:buChar char="-"/>
            </a:pPr>
            <a:endParaRPr lang="en-US" dirty="0">
              <a:latin typeface="Calibri Light" panose="020F0302020204030204" pitchFamily="34" charset="0"/>
            </a:endParaRPr>
          </a:p>
          <a:p>
            <a:r>
              <a:rPr lang="en-US" dirty="0">
                <a:latin typeface="Calibri Light" panose="020F0302020204030204" pitchFamily="34" charset="0"/>
              </a:rPr>
              <a:t>Sometimes the ratio </a:t>
            </a:r>
            <a:r>
              <a:rPr lang="en-US" dirty="0" err="1">
                <a:latin typeface="Symbol" panose="05050102010706020507" pitchFamily="18" charset="2"/>
              </a:rPr>
              <a:t>n</a:t>
            </a:r>
            <a:r>
              <a:rPr lang="en-US" baseline="-25000" dirty="0" err="1">
                <a:latin typeface="Calibri Light" panose="020F0302020204030204" pitchFamily="34" charset="0"/>
              </a:rPr>
              <a:t>Cu-sc</a:t>
            </a:r>
            <a:r>
              <a:rPr lang="en-US" dirty="0">
                <a:latin typeface="Calibri Light" panose="020F0302020204030204" pitchFamily="34" charset="0"/>
              </a:rPr>
              <a:t> is referred to as to copper over non-copper.</a:t>
            </a:r>
          </a:p>
        </p:txBody>
      </p:sp>
    </p:spTree>
    <p:extLst>
      <p:ext uri="{BB962C8B-B14F-4D97-AF65-F5344CB8AC3E}">
        <p14:creationId xmlns:p14="http://schemas.microsoft.com/office/powerpoint/2010/main" val="273804454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Calibri Light" panose="020F0302020204030204" pitchFamily="34" charset="0"/>
              </a:rPr>
              <a:t>For superconducting magnets, the combination of high current density and high field results in very high electromagnetic forces.</a:t>
            </a:r>
          </a:p>
          <a:p>
            <a:endParaRPr lang="en-GB" dirty="0">
              <a:latin typeface="Calibri Light" panose="020F0302020204030204" pitchFamily="34" charset="0"/>
            </a:endParaRPr>
          </a:p>
          <a:p>
            <a:r>
              <a:rPr lang="en-GB" dirty="0">
                <a:latin typeface="Calibri Light" panose="020F0302020204030204" pitchFamily="34" charset="0"/>
              </a:rPr>
              <a:t>As an example, the values for the LHC dipoles are reported. The axial force on the coil is comparable to the weight of the cold mass.</a:t>
            </a:r>
          </a:p>
          <a:p>
            <a:endParaRPr lang="en-GB" dirty="0">
              <a:latin typeface="Calibri Light" panose="020F0302020204030204" pitchFamily="34" charset="0"/>
            </a:endParaRPr>
          </a:p>
          <a:p>
            <a:r>
              <a:rPr lang="en-GB" dirty="0">
                <a:latin typeface="Calibri Light" panose="020F0302020204030204" pitchFamily="34" charset="0"/>
              </a:rPr>
              <a:t>The deformations induced by these forces have to be controlled, as the position of the coil determines the field quality.</a:t>
            </a:r>
          </a:p>
          <a:p>
            <a:endParaRPr lang="en-GB" dirty="0">
              <a:latin typeface="Calibri Light" panose="020F0302020204030204" pitchFamily="34" charset="0"/>
            </a:endParaRPr>
          </a:p>
          <a:p>
            <a:r>
              <a:rPr lang="en-GB" dirty="0">
                <a:latin typeface="Calibri Light" panose="020F0302020204030204" pitchFamily="34" charset="0"/>
              </a:rPr>
              <a:t>Moreover, a proper mechanical pre-stress is often used to minimize coil movements, which can trigger a quench, involving a longer training of the magnet to reach its design field.</a:t>
            </a:r>
          </a:p>
          <a:p>
            <a:endParaRPr lang="en-US" dirty="0">
              <a:latin typeface="Calibri Light" panose="020F0302020204030204" pitchFamily="34" charset="0"/>
            </a:endParaRPr>
          </a:p>
        </p:txBody>
      </p:sp>
    </p:spTree>
    <p:extLst>
      <p:ext uri="{BB962C8B-B14F-4D97-AF65-F5344CB8AC3E}">
        <p14:creationId xmlns:p14="http://schemas.microsoft.com/office/powerpoint/2010/main" val="1167618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In brief:</a:t>
            </a:r>
          </a:p>
          <a:p>
            <a:r>
              <a:rPr lang="en-US" dirty="0">
                <a:latin typeface="Calibri Light" panose="020F0302020204030204" pitchFamily="34" charset="0"/>
              </a:rPr>
              <a:t> * </a:t>
            </a:r>
            <a:r>
              <a:rPr lang="en-US" u="sng" dirty="0">
                <a:latin typeface="Calibri Light" panose="020F0302020204030204" pitchFamily="34" charset="0"/>
              </a:rPr>
              <a:t>dipoles</a:t>
            </a:r>
            <a:r>
              <a:rPr lang="en-US" dirty="0">
                <a:latin typeface="Calibri Light" panose="020F0302020204030204" pitchFamily="34" charset="0"/>
              </a:rPr>
              <a:t> bend the beam, in fact they are also called </a:t>
            </a:r>
            <a:r>
              <a:rPr lang="en-US" u="sng" dirty="0">
                <a:latin typeface="Calibri Light" panose="020F0302020204030204" pitchFamily="34" charset="0"/>
              </a:rPr>
              <a:t>bending magnets</a:t>
            </a:r>
            <a:endParaRPr lang="en-US" dirty="0">
              <a:latin typeface="Calibri Light" panose="020F0302020204030204" pitchFamily="34" charset="0"/>
            </a:endParaRPr>
          </a:p>
          <a:p>
            <a:r>
              <a:rPr lang="en-US" dirty="0">
                <a:latin typeface="Calibri Light" panose="020F0302020204030204" pitchFamily="34" charset="0"/>
              </a:rPr>
              <a:t> * </a:t>
            </a:r>
            <a:r>
              <a:rPr lang="en-US" u="sng" dirty="0">
                <a:latin typeface="Calibri Light" panose="020F0302020204030204" pitchFamily="34" charset="0"/>
              </a:rPr>
              <a:t>quadrupoles</a:t>
            </a:r>
            <a:r>
              <a:rPr lang="en-US" dirty="0">
                <a:latin typeface="Calibri Light" panose="020F0302020204030204" pitchFamily="34" charset="0"/>
              </a:rPr>
              <a:t> focus the beam (one transversal</a:t>
            </a:r>
            <a:r>
              <a:rPr lang="en-US" baseline="0" dirty="0">
                <a:latin typeface="Calibri Light" panose="020F0302020204030204" pitchFamily="34" charset="0"/>
              </a:rPr>
              <a:t> </a:t>
            </a:r>
            <a:r>
              <a:rPr lang="en-US" dirty="0">
                <a:latin typeface="Calibri Light" panose="020F0302020204030204" pitchFamily="34" charset="0"/>
              </a:rPr>
              <a:t>plane at the time)</a:t>
            </a:r>
          </a:p>
          <a:p>
            <a:r>
              <a:rPr lang="en-US" dirty="0">
                <a:latin typeface="Calibri Light" panose="020F0302020204030204" pitchFamily="34" charset="0"/>
              </a:rPr>
              <a:t>These are usually the main magnets in synchrotrons and transfer lines; therefore, we will focus mainly on them.</a:t>
            </a:r>
          </a:p>
          <a:p>
            <a:endParaRPr lang="en-US" dirty="0">
              <a:latin typeface="Calibri Light" panose="020F0302020204030204" pitchFamily="34" charset="0"/>
            </a:endParaRPr>
          </a:p>
          <a:p>
            <a:r>
              <a:rPr lang="en-US" dirty="0">
                <a:latin typeface="Calibri Light" panose="020F0302020204030204" pitchFamily="34" charset="0"/>
              </a:rPr>
              <a:t>A </a:t>
            </a:r>
            <a:r>
              <a:rPr lang="en-US" u="sng" dirty="0">
                <a:latin typeface="Calibri Light" panose="020F0302020204030204" pitchFamily="34" charset="0"/>
              </a:rPr>
              <a:t>combined function bending</a:t>
            </a:r>
            <a:r>
              <a:rPr lang="en-US" dirty="0">
                <a:latin typeface="Calibri Light" panose="020F0302020204030204" pitchFamily="34" charset="0"/>
              </a:rPr>
              <a:t> magnet is a superposition of a dipole and a quadrupole: it bends and focuses the beam (in a plane) at the same time. They are less popular now with respect to the early days of synchrotrons; still, they are used in some modern machines, for ex. light sources.</a:t>
            </a:r>
          </a:p>
        </p:txBody>
      </p:sp>
    </p:spTree>
    <p:extLst>
      <p:ext uri="{BB962C8B-B14F-4D97-AF65-F5344CB8AC3E}">
        <p14:creationId xmlns:p14="http://schemas.microsoft.com/office/powerpoint/2010/main" val="404609106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cross sections (to scale) of four </a:t>
            </a:r>
            <a:r>
              <a:rPr lang="en-GB" baseline="0" dirty="0">
                <a:latin typeface="Calibri Light" panose="020F0302020204030204" pitchFamily="34" charset="0"/>
              </a:rPr>
              <a:t>superconducting colliders show different design choices, such as single</a:t>
            </a:r>
            <a:r>
              <a:rPr lang="en-GB" dirty="0">
                <a:latin typeface="Calibri Light" panose="020F0302020204030204" pitchFamily="34" charset="0"/>
              </a:rPr>
              <a:t> or double layers, wedges, coil blocks, in an effort to achieve high magnetic efficiency and field homogeneity.</a:t>
            </a:r>
          </a:p>
          <a:p>
            <a:endParaRPr lang="en-GB" baseline="0" dirty="0">
              <a:latin typeface="Calibri Light" panose="020F0302020204030204" pitchFamily="34" charset="0"/>
            </a:endParaRPr>
          </a:p>
          <a:p>
            <a:r>
              <a:rPr lang="en-GB" dirty="0">
                <a:latin typeface="Calibri Light" panose="020F0302020204030204" pitchFamily="34" charset="0"/>
              </a:rPr>
              <a:t>All these designs are of the so-called </a:t>
            </a:r>
            <a:r>
              <a:rPr lang="en-GB" u="sng" dirty="0">
                <a:latin typeface="Calibri Light" panose="020F0302020204030204" pitchFamily="34" charset="0"/>
              </a:rPr>
              <a:t>cos-theta</a:t>
            </a:r>
            <a:r>
              <a:rPr lang="en-GB" dirty="0">
                <a:latin typeface="Calibri Light" panose="020F0302020204030204" pitchFamily="34" charset="0"/>
              </a:rPr>
              <a:t> family. A cos-theta distribution of the current density with the azimuthal (theta) angle is known to yield a perfect dipolar field. These windings – which wrap around a cylindrical mandrel – are imagined to approximate this distribution, hence the name. An advantage with respect to other layouts is that they do not require an inner support structure, which reduces the available aperture.</a:t>
            </a:r>
          </a:p>
          <a:p>
            <a:endParaRPr lang="en-GB"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10767157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All these machines are cooled with helium. LHC is the only one to work with superfluid helium. These extra 2 K mean a lot – the cryogenic system becomes at once more complex and less thermodynamically efficient – though the heat transfer between the bath and the coil is much improved. From a magnetic viewpoint, working at 1.9 K instead of 4.2 K shifts the critical current curve of </a:t>
            </a:r>
            <a:r>
              <a:rPr lang="en-US" dirty="0" err="1">
                <a:latin typeface="Calibri Light" panose="020F0302020204030204" pitchFamily="34" charset="0"/>
              </a:rPr>
              <a:t>Nb-Ti</a:t>
            </a:r>
            <a:r>
              <a:rPr lang="en-US" dirty="0">
                <a:latin typeface="Calibri Light" panose="020F0302020204030204" pitchFamily="34" charset="0"/>
              </a:rPr>
              <a:t> significantly. </a:t>
            </a:r>
          </a:p>
          <a:p>
            <a:endParaRPr lang="en-US" baseline="0" dirty="0">
              <a:latin typeface="Calibri Light" panose="020F0302020204030204" pitchFamily="34" charset="0"/>
            </a:endParaRPr>
          </a:p>
          <a:p>
            <a:r>
              <a:rPr lang="en-US" dirty="0">
                <a:latin typeface="Calibri Light" panose="020F0302020204030204" pitchFamily="34" charset="0"/>
              </a:rPr>
              <a:t>LHC is the only twin bore layout among these four dipoles.</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dirty="0">
                <a:latin typeface="Calibri Light" panose="020F0302020204030204" pitchFamily="34" charset="0"/>
              </a:rPr>
              <a:t>The Tevatron is the only one with a warm iron yoke, that is, the iron is not in liquid helium but it is rather at room temperature.</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381945886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In most superconducting machines, not much can be seen of the magnets</a:t>
            </a:r>
            <a:r>
              <a:rPr lang="en-US" dirty="0">
                <a:latin typeface="Calibri Light" panose="020F0302020204030204" pitchFamily="34" charset="0"/>
              </a:rPr>
              <a:t> once installed if not their cryostats. An exception is the </a:t>
            </a:r>
            <a:r>
              <a:rPr lang="en-US" dirty="0" err="1">
                <a:latin typeface="Calibri Light" panose="020F0302020204030204" pitchFamily="34" charset="0"/>
              </a:rPr>
              <a:t>Tevatron</a:t>
            </a:r>
            <a:r>
              <a:rPr lang="en-US" dirty="0">
                <a:latin typeface="Calibri Light" panose="020F0302020204030204" pitchFamily="34" charset="0"/>
              </a:rPr>
              <a:t>, with its warm iron yokes.</a:t>
            </a:r>
          </a:p>
          <a:p>
            <a:endParaRPr lang="en-US" baseline="0" dirty="0">
              <a:latin typeface="Calibri Light" panose="020F0302020204030204" pitchFamily="34" charset="0"/>
            </a:endParaRPr>
          </a:p>
          <a:p>
            <a:r>
              <a:rPr lang="en-US" dirty="0">
                <a:latin typeface="Calibri Light" panose="020F0302020204030204" pitchFamily="34" charset="0"/>
              </a:rPr>
              <a:t>There are also resistive magnets in the pictures:</a:t>
            </a:r>
          </a:p>
          <a:p>
            <a:r>
              <a:rPr lang="en-US" dirty="0">
                <a:latin typeface="Calibri Light" panose="020F0302020204030204" pitchFamily="34" charset="0"/>
              </a:rPr>
              <a:t> * at HERA, for the electron ring, below the proton machine (C dipoles);</a:t>
            </a:r>
          </a:p>
          <a:p>
            <a:r>
              <a:rPr lang="en-US" baseline="0" dirty="0">
                <a:latin typeface="Calibri Light" panose="020F0302020204030204" pitchFamily="34" charset="0"/>
              </a:rPr>
              <a:t> * at </a:t>
            </a:r>
            <a:r>
              <a:rPr lang="en-US" baseline="0" dirty="0" err="1">
                <a:latin typeface="Calibri Light" panose="020F0302020204030204" pitchFamily="34" charset="0"/>
              </a:rPr>
              <a:t>Tevatron</a:t>
            </a:r>
            <a:r>
              <a:rPr lang="en-US" baseline="0" dirty="0">
                <a:latin typeface="Calibri Light" panose="020F0302020204030204" pitchFamily="34" charset="0"/>
              </a:rPr>
              <a:t>, on top of the superconducting</a:t>
            </a:r>
            <a:r>
              <a:rPr lang="en-US" dirty="0">
                <a:latin typeface="Calibri Light" panose="020F0302020204030204" pitchFamily="34" charset="0"/>
              </a:rPr>
              <a:t> machine (H dipoles), for the main ring, which was a normal conducting synchrotron built before the superconducting one, for which it also was as an injector at the beginning, before the construction of a separate machine.</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10988481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17071075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7732">
              <a:spcBef>
                <a:spcPts val="0"/>
              </a:spcBef>
              <a:defRPr/>
            </a:pPr>
            <a:r>
              <a:rPr lang="en-US" dirty="0">
                <a:latin typeface="Calibri Light" panose="020F0302020204030204" pitchFamily="34" charset="0"/>
              </a:rPr>
              <a:t>There are many magnetic simulation programs available. Back in the days, many individuals / institutes developed their own codes.</a:t>
            </a:r>
          </a:p>
          <a:p>
            <a:pPr defTabSz="947732">
              <a:spcBef>
                <a:spcPts val="103"/>
              </a:spcBef>
              <a:tabLst>
                <a:tab pos="189218" algn="l"/>
              </a:tabLst>
              <a:defRPr/>
            </a:pPr>
            <a:r>
              <a:rPr lang="en-US" dirty="0">
                <a:latin typeface="Calibri Light" panose="020F0302020204030204" pitchFamily="34" charset="0"/>
              </a:rPr>
              <a:t>1.	OPERA, http://operafea.com</a:t>
            </a:r>
          </a:p>
          <a:p>
            <a:pPr marL="185730" indent="-185730">
              <a:spcBef>
                <a:spcPts val="0"/>
              </a:spcBef>
              <a:tabLst>
                <a:tab pos="189218" algn="l"/>
              </a:tabLst>
              <a:defRPr/>
            </a:pPr>
            <a:r>
              <a:rPr lang="en-US" dirty="0">
                <a:latin typeface="Calibri Light" panose="020F0302020204030204" pitchFamily="34" charset="0"/>
              </a:rPr>
              <a:t>	This started in Rutherford Appleton Laboratory to then become one of the most used programs in this field, for both 2D and 3D.</a:t>
            </a:r>
          </a:p>
          <a:p>
            <a:pPr marL="238796" indent="-238796">
              <a:spcBef>
                <a:spcPts val="103"/>
              </a:spcBef>
              <a:buAutoNum type="arabicPeriod" startAt="2"/>
              <a:tabLst>
                <a:tab pos="189218" algn="l"/>
              </a:tabLst>
              <a:defRPr/>
            </a:pPr>
            <a:r>
              <a:rPr lang="en-US" dirty="0">
                <a:latin typeface="Calibri Light" panose="020F0302020204030204" pitchFamily="34" charset="0"/>
              </a:rPr>
              <a:t>ROXIE, https://espace.cern.ch/roxie</a:t>
            </a:r>
          </a:p>
          <a:p>
            <a:pPr>
              <a:spcBef>
                <a:spcPts val="103"/>
              </a:spcBef>
              <a:tabLst>
                <a:tab pos="189218" algn="l"/>
              </a:tabLst>
              <a:defRPr/>
            </a:pPr>
            <a:r>
              <a:rPr lang="en-US" dirty="0">
                <a:latin typeface="Calibri Light" panose="020F0302020204030204" pitchFamily="34" charset="0"/>
              </a:rPr>
              <a:t>	This started at CERN, especially for superconducting magnets.</a:t>
            </a:r>
          </a:p>
          <a:p>
            <a:pPr>
              <a:spcBef>
                <a:spcPts val="103"/>
              </a:spcBef>
              <a:tabLst>
                <a:tab pos="189218" algn="l"/>
              </a:tabLst>
              <a:defRPr/>
            </a:pPr>
            <a:r>
              <a:rPr lang="en-US" dirty="0">
                <a:latin typeface="Calibri Light" panose="020F0302020204030204" pitchFamily="34" charset="0"/>
              </a:rPr>
              <a:t>3.	POISSON, http://laacg.lanl.gov/laacg/services/download_sf.phtml</a:t>
            </a:r>
          </a:p>
          <a:p>
            <a:pPr>
              <a:spcBef>
                <a:spcPts val="0"/>
              </a:spcBef>
              <a:tabLst>
                <a:tab pos="189218" algn="l"/>
              </a:tabLst>
              <a:defRPr/>
            </a:pPr>
            <a:r>
              <a:rPr lang="en-US" dirty="0">
                <a:latin typeface="Calibri Light" panose="020F0302020204030204" pitchFamily="34" charset="0"/>
              </a:rPr>
              <a:t>	This is a historical code, still used for </a:t>
            </a:r>
            <a:r>
              <a:rPr lang="en-US" dirty="0" err="1">
                <a:latin typeface="Calibri Light" panose="020F0302020204030204" pitchFamily="34" charset="0"/>
              </a:rPr>
              <a:t>magnetostatic</a:t>
            </a:r>
            <a:r>
              <a:rPr lang="en-US" dirty="0">
                <a:latin typeface="Calibri Light" panose="020F0302020204030204" pitchFamily="34" charset="0"/>
              </a:rPr>
              <a:t> simulations in 2D, 	developed at Los Alamos. It is based on a finite difference – not finite 	element, like many of the others, approach. (free)</a:t>
            </a:r>
          </a:p>
          <a:p>
            <a:pPr>
              <a:spcBef>
                <a:spcPts val="103"/>
              </a:spcBef>
              <a:tabLst>
                <a:tab pos="189218" algn="l"/>
              </a:tabLst>
              <a:defRPr/>
            </a:pPr>
            <a:r>
              <a:rPr lang="en-US" dirty="0">
                <a:latin typeface="Calibri Light" panose="020F0302020204030204" pitchFamily="34" charset="0"/>
              </a:rPr>
              <a:t>4.	FEMM, www.femm.info</a:t>
            </a:r>
          </a:p>
          <a:p>
            <a:pPr>
              <a:spcBef>
                <a:spcPts val="0"/>
              </a:spcBef>
              <a:tabLst>
                <a:tab pos="189218" algn="l"/>
              </a:tabLst>
              <a:defRPr/>
            </a:pPr>
            <a:r>
              <a:rPr lang="en-US" dirty="0">
                <a:latin typeface="Calibri Light" panose="020F0302020204030204" pitchFamily="34" charset="0"/>
              </a:rPr>
              <a:t>	It is a user friendly 2D program. (free)</a:t>
            </a:r>
          </a:p>
          <a:p>
            <a:pPr>
              <a:spcBef>
                <a:spcPts val="103"/>
              </a:spcBef>
              <a:tabLst>
                <a:tab pos="189218" algn="l"/>
              </a:tabLst>
              <a:defRPr/>
            </a:pPr>
            <a:r>
              <a:rPr lang="en-US" dirty="0">
                <a:latin typeface="Calibri Light" panose="020F0302020204030204" pitchFamily="34" charset="0"/>
              </a:rPr>
              <a:t>5.	RADIA, developed at ESRF (free)</a:t>
            </a:r>
          </a:p>
          <a:p>
            <a:pPr>
              <a:spcBef>
                <a:spcPts val="0"/>
              </a:spcBef>
              <a:tabLst>
                <a:tab pos="189218" algn="l"/>
              </a:tabLst>
              <a:defRPr/>
            </a:pPr>
            <a:r>
              <a:rPr lang="en-US" dirty="0">
                <a:latin typeface="Calibri Light" panose="020F0302020204030204" pitchFamily="34" charset="0"/>
              </a:rPr>
              <a:t>	http://www.esrf.eu/Accelerators/Groups/InsertionDevices/Software/Radia</a:t>
            </a:r>
          </a:p>
          <a:p>
            <a:pPr>
              <a:spcBef>
                <a:spcPts val="0"/>
              </a:spcBef>
              <a:tabLst>
                <a:tab pos="189218" algn="l"/>
              </a:tabLst>
              <a:defRPr/>
            </a:pPr>
            <a:r>
              <a:rPr lang="en-US" dirty="0">
                <a:latin typeface="Calibri Light" panose="020F0302020204030204" pitchFamily="34" charset="0"/>
              </a:rPr>
              <a:t>	It has quite some users, as it handles also 3D. It has been used much for 	insertion devices (ex. </a:t>
            </a:r>
            <a:r>
              <a:rPr lang="en-US" dirty="0" err="1">
                <a:latin typeface="Calibri Light" panose="020F0302020204030204" pitchFamily="34" charset="0"/>
              </a:rPr>
              <a:t>undulators</a:t>
            </a:r>
            <a:r>
              <a:rPr lang="en-US" dirty="0">
                <a:latin typeface="Calibri Light" panose="020F0302020204030204" pitchFamily="34" charset="0"/>
              </a:rPr>
              <a:t>), but not only.</a:t>
            </a:r>
          </a:p>
          <a:p>
            <a:pPr>
              <a:spcBef>
                <a:spcPts val="103"/>
              </a:spcBef>
              <a:tabLst>
                <a:tab pos="189218" algn="l"/>
              </a:tabLst>
              <a:defRPr/>
            </a:pPr>
            <a:r>
              <a:rPr lang="en-US" dirty="0">
                <a:latin typeface="Calibri Light" panose="020F0302020204030204" pitchFamily="34" charset="0"/>
              </a:rPr>
              <a:t>6.	ANSYS, www.ansys.com</a:t>
            </a:r>
          </a:p>
          <a:p>
            <a:pPr>
              <a:spcBef>
                <a:spcPts val="0"/>
              </a:spcBef>
              <a:tabLst>
                <a:tab pos="189218" algn="l"/>
              </a:tabLst>
              <a:defRPr/>
            </a:pPr>
            <a:r>
              <a:rPr lang="en-US" dirty="0">
                <a:latin typeface="Calibri Light" panose="020F0302020204030204" pitchFamily="34" charset="0"/>
              </a:rPr>
              <a:t>	It is not particularly specialized for magnetic simulations.</a:t>
            </a:r>
          </a:p>
          <a:p>
            <a:pPr>
              <a:spcBef>
                <a:spcPts val="103"/>
              </a:spcBef>
              <a:tabLst>
                <a:tab pos="189218" algn="l"/>
              </a:tabLst>
              <a:defRPr/>
            </a:pPr>
            <a:r>
              <a:rPr lang="en-US" dirty="0">
                <a:latin typeface="Calibri Light" panose="020F0302020204030204" pitchFamily="34" charset="0"/>
              </a:rPr>
              <a:t>7.	Mermaid</a:t>
            </a:r>
          </a:p>
          <a:p>
            <a:pPr>
              <a:spcBef>
                <a:spcPts val="0"/>
              </a:spcBef>
              <a:tabLst>
                <a:tab pos="189218" algn="l"/>
              </a:tabLst>
              <a:defRPr/>
            </a:pPr>
            <a:r>
              <a:rPr lang="en-US" dirty="0">
                <a:latin typeface="Calibri Light" panose="020F0302020204030204" pitchFamily="34" charset="0"/>
              </a:rPr>
              <a:t>	It is a Russian code, developed at the </a:t>
            </a:r>
            <a:r>
              <a:rPr lang="en-GB" dirty="0" err="1">
                <a:latin typeface="Calibri Light" panose="020F0302020204030204" pitchFamily="34" charset="0"/>
              </a:rPr>
              <a:t>Budker</a:t>
            </a:r>
            <a:r>
              <a:rPr lang="en-GB" dirty="0">
                <a:latin typeface="Calibri Light" panose="020F0302020204030204" pitchFamily="34" charset="0"/>
              </a:rPr>
              <a:t> Institute of Nuclear Physics.</a:t>
            </a:r>
            <a:endParaRPr lang="en-US" dirty="0">
              <a:latin typeface="Calibri Light" panose="020F0302020204030204" pitchFamily="34" charset="0"/>
            </a:endParaRPr>
          </a:p>
          <a:p>
            <a:pPr>
              <a:spcBef>
                <a:spcPts val="103"/>
              </a:spcBef>
              <a:tabLst>
                <a:tab pos="189218" algn="l"/>
              </a:tabLst>
              <a:defRPr/>
            </a:pPr>
            <a:r>
              <a:rPr lang="en-US" dirty="0">
                <a:latin typeface="Calibri Light" panose="020F0302020204030204" pitchFamily="34" charset="0"/>
              </a:rPr>
              <a:t>8.	COMSOL</a:t>
            </a:r>
          </a:p>
          <a:p>
            <a:pPr>
              <a:spcBef>
                <a:spcPts val="0"/>
              </a:spcBef>
              <a:tabLst>
                <a:tab pos="189218" algn="l"/>
              </a:tabLst>
              <a:defRPr/>
            </a:pPr>
            <a:r>
              <a:rPr lang="en-US" dirty="0">
                <a:latin typeface="Calibri Light" panose="020F0302020204030204" pitchFamily="34" charset="0"/>
              </a:rPr>
              <a:t>	This is also a multi-physics environment.</a:t>
            </a:r>
          </a:p>
          <a:p>
            <a:pPr defTabSz="947732">
              <a:defRPr/>
            </a:pPr>
            <a:endParaRPr lang="en-US" dirty="0">
              <a:latin typeface="Calibri Light" panose="020F0302020204030204" pitchFamily="34" charset="0"/>
            </a:endParaRPr>
          </a:p>
        </p:txBody>
      </p:sp>
    </p:spTree>
    <p:extLst>
      <p:ext uri="{BB962C8B-B14F-4D97-AF65-F5344CB8AC3E}">
        <p14:creationId xmlns:p14="http://schemas.microsoft.com/office/powerpoint/2010/main" val="3734607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LHC main dipoles (MB = Main Bending)</a:t>
            </a:r>
            <a:r>
              <a:rPr lang="en-US" baseline="0" dirty="0">
                <a:latin typeface="Calibri Light" panose="020F0302020204030204" pitchFamily="34" charset="0"/>
              </a:rPr>
              <a:t> are superconducting magnets, built in the 2000’s.</a:t>
            </a:r>
          </a:p>
          <a:p>
            <a:endParaRPr lang="en-US" sz="600" dirty="0">
              <a:latin typeface="Calibri Light" panose="020F0302020204030204" pitchFamily="34" charset="0"/>
            </a:endParaRPr>
          </a:p>
          <a:p>
            <a:r>
              <a:rPr lang="en-US" baseline="0" dirty="0">
                <a:latin typeface="Calibri Light" panose="020F0302020204030204" pitchFamily="34" charset="0"/>
              </a:rPr>
              <a:t>The coils are wound using Nb-Ti cable and they are cooled by superfluid helium at</a:t>
            </a:r>
            <a:r>
              <a:rPr lang="en-US" dirty="0">
                <a:latin typeface="Calibri Light" panose="020F0302020204030204" pitchFamily="34" charset="0"/>
              </a:rPr>
              <a:t> </a:t>
            </a:r>
            <a:r>
              <a:rPr lang="en-US" baseline="0" dirty="0">
                <a:latin typeface="Calibri Light" panose="020F0302020204030204" pitchFamily="34" charset="0"/>
              </a:rPr>
              <a:t>1.9 K.</a:t>
            </a:r>
          </a:p>
          <a:p>
            <a:endParaRPr lang="en-US" sz="600" dirty="0">
              <a:latin typeface="Calibri Light" panose="020F0302020204030204" pitchFamily="34" charset="0"/>
            </a:endParaRPr>
          </a:p>
          <a:p>
            <a:r>
              <a:rPr lang="en-US" baseline="0" dirty="0">
                <a:latin typeface="Calibri Light" panose="020F0302020204030204" pitchFamily="34" charset="0"/>
              </a:rPr>
              <a:t>At the nominal current of 11.8 kA, the dipole field is 8.3 T, in a 56 mm diameter circular aperture.</a:t>
            </a:r>
          </a:p>
          <a:p>
            <a:endParaRPr lang="en-US" sz="600" dirty="0">
              <a:latin typeface="Calibri Light" panose="020F0302020204030204" pitchFamily="34" charset="0"/>
            </a:endParaRPr>
          </a:p>
          <a:p>
            <a:r>
              <a:rPr lang="en-US" baseline="0" dirty="0">
                <a:latin typeface="Calibri Light" panose="020F0302020204030204" pitchFamily="34" charset="0"/>
              </a:rPr>
              <a:t>Each dipole bends the beam by 360 / 1232 = 0.29 deg.</a:t>
            </a:r>
          </a:p>
          <a:p>
            <a:endParaRPr lang="en-US" sz="600" dirty="0">
              <a:latin typeface="Calibri Light" panose="020F0302020204030204" pitchFamily="34" charset="0"/>
            </a:endParaRPr>
          </a:p>
          <a:p>
            <a:r>
              <a:rPr lang="en-US" baseline="0" dirty="0">
                <a:latin typeface="Calibri Light" panose="020F0302020204030204" pitchFamily="34" charset="0"/>
              </a:rPr>
              <a:t>They are slowly ramped </a:t>
            </a:r>
            <a:r>
              <a:rPr lang="en-US" dirty="0">
                <a:latin typeface="Calibri Light" panose="020F0302020204030204" pitchFamily="34" charset="0"/>
              </a:rPr>
              <a:t>(about 20 min.</a:t>
            </a:r>
            <a:r>
              <a:rPr lang="en-US" baseline="0" dirty="0">
                <a:latin typeface="Calibri Light" panose="020F0302020204030204" pitchFamily="34" charset="0"/>
              </a:rPr>
              <a:t>) and then used in dc mode, as the LHC operates as a collider.</a:t>
            </a:r>
          </a:p>
          <a:p>
            <a:endParaRPr lang="en-US" sz="600" dirty="0">
              <a:latin typeface="Calibri Light" panose="020F0302020204030204" pitchFamily="34" charset="0"/>
            </a:endParaRPr>
          </a:p>
          <a:p>
            <a:r>
              <a:rPr lang="en-US" baseline="0" dirty="0">
                <a:latin typeface="Calibri Light" panose="020F0302020204030204" pitchFamily="34" charset="0"/>
              </a:rPr>
              <a:t>These magnets are the result</a:t>
            </a:r>
            <a:r>
              <a:rPr lang="en-US" dirty="0">
                <a:latin typeface="Calibri Light" panose="020F0302020204030204" pitchFamily="34" charset="0"/>
              </a:rPr>
              <a:t> </a:t>
            </a:r>
            <a:r>
              <a:rPr lang="en-US" baseline="0" dirty="0">
                <a:latin typeface="Calibri Light" panose="020F0302020204030204" pitchFamily="34" charset="0"/>
              </a:rPr>
              <a:t>of many years of R&amp;D</a:t>
            </a:r>
            <a:r>
              <a:rPr lang="en-US" dirty="0">
                <a:latin typeface="Calibri Light" panose="020F0302020204030204" pitchFamily="34" charset="0"/>
              </a:rPr>
              <a:t> and t</a:t>
            </a:r>
            <a:r>
              <a:rPr lang="en-US" baseline="0" dirty="0">
                <a:latin typeface="Calibri Light" panose="020F0302020204030204" pitchFamily="34" charset="0"/>
              </a:rPr>
              <a:t>hey are</a:t>
            </a:r>
            <a:r>
              <a:rPr lang="en-US" dirty="0">
                <a:latin typeface="Calibri Light" panose="020F0302020204030204" pitchFamily="34" charset="0"/>
              </a:rPr>
              <a:t> very close </a:t>
            </a:r>
            <a:r>
              <a:rPr lang="en-US" baseline="0" dirty="0">
                <a:latin typeface="Calibri Light" panose="020F0302020204030204" pitchFamily="34" charset="0"/>
              </a:rPr>
              <a:t>to the maximum that can be achieved with Nb-Ti superconducting technology.</a:t>
            </a:r>
          </a:p>
          <a:p>
            <a:endParaRPr lang="en-US" sz="600" dirty="0">
              <a:latin typeface="Calibri Light" panose="020F0302020204030204" pitchFamily="34" charset="0"/>
            </a:endParaRPr>
          </a:p>
          <a:p>
            <a:r>
              <a:rPr lang="en-US" u="sng" dirty="0">
                <a:latin typeface="Calibri Light" panose="020F0302020204030204" pitchFamily="34" charset="0"/>
              </a:rPr>
              <a:t>Note as of Jan. 2023</a:t>
            </a:r>
            <a:r>
              <a:rPr lang="en-US" dirty="0">
                <a:latin typeface="Calibri Light" panose="020F0302020204030204" pitchFamily="34" charset="0"/>
              </a:rPr>
              <a:t>: the LHC ran so far up to 6.8 TeV, corresponding to 8.06 T; 6 out of 8 sectors have already been “trained” – with quenches – up to 7 TeV.</a:t>
            </a:r>
          </a:p>
        </p:txBody>
      </p:sp>
    </p:spTree>
    <p:extLst>
      <p:ext uri="{BB962C8B-B14F-4D97-AF65-F5344CB8AC3E}">
        <p14:creationId xmlns:p14="http://schemas.microsoft.com/office/powerpoint/2010/main" val="1553982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SPS main dipoles are resistive magnets, with coils in copper. Demineralized water flows in the conductor to remove the Joule heating.</a:t>
            </a:r>
          </a:p>
          <a:p>
            <a:endParaRPr lang="en-US" sz="600" dirty="0">
              <a:latin typeface="Calibri Light" panose="020F0302020204030204" pitchFamily="34" charset="0"/>
            </a:endParaRPr>
          </a:p>
          <a:p>
            <a:r>
              <a:rPr lang="en-US" dirty="0">
                <a:latin typeface="Calibri Light" panose="020F0302020204030204" pitchFamily="34" charset="0"/>
              </a:rPr>
              <a:t>At the peak current of 5.8 kA, they provide a dipole field of 2.0 T in a rectangular aperture. Two types of magnets with a smaller (39 mm, MBA) and larger (52 mm, MBB) vertical aperture are used.</a:t>
            </a:r>
          </a:p>
          <a:p>
            <a:endParaRPr lang="en-US" sz="600" dirty="0">
              <a:latin typeface="Calibri Light" panose="020F0302020204030204" pitchFamily="34" charset="0"/>
            </a:endParaRPr>
          </a:p>
          <a:p>
            <a:r>
              <a:rPr lang="en-US" dirty="0">
                <a:latin typeface="Calibri Light" panose="020F0302020204030204" pitchFamily="34" charset="0"/>
              </a:rPr>
              <a:t>Each dipole bends the beam by 360 / 744 = 0.48 deg.</a:t>
            </a:r>
          </a:p>
          <a:p>
            <a:endParaRPr lang="en-US" sz="600" dirty="0">
              <a:latin typeface="Calibri Light" panose="020F0302020204030204" pitchFamily="34" charset="0"/>
            </a:endParaRPr>
          </a:p>
          <a:p>
            <a:r>
              <a:rPr lang="en-US" dirty="0">
                <a:latin typeface="Calibri Light" panose="020F0302020204030204" pitchFamily="34" charset="0"/>
              </a:rPr>
              <a:t>They now work in cycled mode and they can be ramped in a few seconds.</a:t>
            </a:r>
          </a:p>
          <a:p>
            <a:endParaRPr lang="en-US" sz="600" dirty="0">
              <a:latin typeface="Calibri Light" panose="020F0302020204030204" pitchFamily="34" charset="0"/>
            </a:endParaRPr>
          </a:p>
          <a:p>
            <a:r>
              <a:rPr lang="en-US" dirty="0">
                <a:latin typeface="Calibri Light" panose="020F0302020204030204" pitchFamily="34" charset="0"/>
              </a:rPr>
              <a:t>In the 1970s, also a superconducting option was studied (but then abandoned) for the SPS.</a:t>
            </a:r>
          </a:p>
          <a:p>
            <a:endParaRPr lang="en-US" sz="600" dirty="0">
              <a:latin typeface="Calibri Light" panose="020F0302020204030204" pitchFamily="34" charset="0"/>
            </a:endParaRPr>
          </a:p>
          <a:p>
            <a:r>
              <a:rPr lang="en-US" dirty="0">
                <a:latin typeface="Calibri Light" panose="020F0302020204030204" pitchFamily="34" charset="0"/>
              </a:rPr>
              <a:t>The main SPS power converters can give a peak power of around 100 MW, which is drawn directly from the 400 kV lines. The average (rms) power depends on the duty cycle, though it is usually around 30 MW.</a:t>
            </a:r>
          </a:p>
          <a:p>
            <a:endParaRPr lang="en-US" sz="600" dirty="0">
              <a:latin typeface="Calibri Light" panose="020F0302020204030204" pitchFamily="34" charset="0"/>
            </a:endParaRPr>
          </a:p>
          <a:p>
            <a:r>
              <a:rPr lang="en-US" dirty="0">
                <a:latin typeface="Calibri Light" panose="020F0302020204030204" pitchFamily="34" charset="0"/>
              </a:rPr>
              <a:t>The photo was taken in 1974.</a:t>
            </a:r>
          </a:p>
        </p:txBody>
      </p:sp>
    </p:spTree>
    <p:extLst>
      <p:ext uri="{BB962C8B-B14F-4D97-AF65-F5344CB8AC3E}">
        <p14:creationId xmlns:p14="http://schemas.microsoft.com/office/powerpoint/2010/main" val="3452976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6"/>
          <p:cNvSpPr txBox="1">
            <a:spLocks noChangeArrowheads="1"/>
          </p:cNvSpPr>
          <p:nvPr userDrawn="1"/>
        </p:nvSpPr>
        <p:spPr>
          <a:xfrm>
            <a:off x="8712000" y="6570000"/>
            <a:ext cx="432000" cy="288000"/>
          </a:xfrm>
          <a:prstGeom prst="rect">
            <a:avLst/>
          </a:prstGeom>
          <a:ln/>
        </p:spPr>
        <p:txBody>
          <a:bodyPr/>
          <a:lstStyle>
            <a:defPPr>
              <a:defRPr lang="en-US"/>
            </a:defPPr>
            <a:lvl1pPr algn="l" rtl="0" fontAlgn="base">
              <a:spcBef>
                <a:spcPct val="0"/>
              </a:spcBef>
              <a:spcAft>
                <a:spcPct val="0"/>
              </a:spcAft>
              <a:defRPr sz="2400" b="1" i="1" kern="1200">
                <a:solidFill>
                  <a:schemeClr val="tx1"/>
                </a:solidFill>
                <a:latin typeface="Times New Roman" pitchFamily="18"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a:lstStyle>
          <a:p>
            <a:pPr algn="r">
              <a:defRPr/>
            </a:pPr>
            <a:fld id="{57C56237-DB4A-4DAD-B516-6786BA5B7607}" type="slidenum">
              <a:rPr lang="en-US" sz="1400" b="0" i="0" smtClean="0">
                <a:solidFill>
                  <a:srgbClr val="777777"/>
                </a:solidFill>
                <a:latin typeface="Calibri" panose="020F0502020204030204" pitchFamily="34" charset="0"/>
                <a:cs typeface="Calibri" panose="020F0502020204030204" pitchFamily="34" charset="0"/>
              </a:rPr>
              <a:pPr algn="r">
                <a:defRPr/>
              </a:pPr>
              <a:t>‹#›</a:t>
            </a:fld>
            <a:endParaRPr lang="en-US" sz="1400" b="0" i="0" dirty="0">
              <a:solidFill>
                <a:srgbClr val="777777"/>
              </a:solidFill>
              <a:latin typeface="Calibri" panose="020F0502020204030204" pitchFamily="34" charset="0"/>
              <a:cs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0"/>
          </a:srgbClr>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584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4"/>
          <p:cNvSpPr>
            <a:spLocks noChangeArrowheads="1"/>
          </p:cNvSpPr>
          <p:nvPr userDrawn="1"/>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6"/>
          <p:cNvSpPr>
            <a:spLocks noGrp="1" noChangeArrowheads="1"/>
          </p:cNvSpPr>
          <p:nvPr>
            <p:ph type="sldNum" sz="quarter" idx="4"/>
          </p:nvPr>
        </p:nvSpPr>
        <p:spPr>
          <a:xfrm>
            <a:off x="6948264" y="6381328"/>
            <a:ext cx="1905000" cy="333375"/>
          </a:xfrm>
          <a:prstGeom prst="rect">
            <a:avLst/>
          </a:prstGeom>
          <a:ln/>
        </p:spPr>
        <p:txBody>
          <a:bodyPr/>
          <a:lstStyle>
            <a:lvl1pPr>
              <a:defRPr/>
            </a:lvl1pPr>
          </a:lstStyle>
          <a:p>
            <a:pPr>
              <a:defRPr/>
            </a:pPr>
            <a:fld id="{57C56237-DB4A-4DAD-B516-6786BA5B7607}"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7"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7.jp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41.png"/><Relationship Id="rId7" Type="http://schemas.openxmlformats.org/officeDocument/2006/relationships/image" Target="../media/image20.png"/><Relationship Id="rId12" Type="http://schemas.openxmlformats.org/officeDocument/2006/relationships/image" Target="../media/image200.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9.png"/><Relationship Id="rId11" Type="http://schemas.openxmlformats.org/officeDocument/2006/relationships/image" Target="../media/image190.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51.png"/><Relationship Id="rId9"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emf"/><Relationship Id="rId7" Type="http://schemas.openxmlformats.org/officeDocument/2006/relationships/image" Target="../media/image22.emf"/><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2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9.png"/><Relationship Id="rId11" Type="http://schemas.openxmlformats.org/officeDocument/2006/relationships/image" Target="../media/image2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3.emf"/><Relationship Id="rId5" Type="http://schemas.openxmlformats.org/officeDocument/2006/relationships/image" Target="../media/image36.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220.pn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4.emf"/></Relationships>
</file>

<file path=ppt/slides/_rels/slide28.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2.pn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image" Target="../media/image511.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3.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71.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461.png"/><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image" Target="../media/image540.png"/><Relationship Id="rId7" Type="http://schemas.openxmlformats.org/officeDocument/2006/relationships/image" Target="../media/image57.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0.png"/><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80.png"/><Relationship Id="rId7" Type="http://schemas.openxmlformats.org/officeDocument/2006/relationships/image" Target="../media/image60.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490.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462.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60.png"/><Relationship Id="rId7" Type="http://schemas.openxmlformats.org/officeDocument/2006/relationships/image" Target="../media/image483.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472.png"/><Relationship Id="rId5" Type="http://schemas.openxmlformats.org/officeDocument/2006/relationships/image" Target="../media/image481.png"/><Relationship Id="rId4" Type="http://schemas.openxmlformats.org/officeDocument/2006/relationships/image" Target="../media/image470.png"/></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91.png"/><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7.xml.rels><?xml version="1.0" encoding="UTF-8" standalone="yes"?>
<Relationships xmlns="http://schemas.openxmlformats.org/package/2006/relationships"><Relationship Id="rId8" Type="http://schemas.openxmlformats.org/officeDocument/2006/relationships/image" Target="../media/image482.png"/><Relationship Id="rId3" Type="http://schemas.openxmlformats.org/officeDocument/2006/relationships/image" Target="../media/image450.png"/><Relationship Id="rId7" Type="http://schemas.openxmlformats.org/officeDocument/2006/relationships/image" Target="../media/image5.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463.png"/><Relationship Id="rId5" Type="http://schemas.openxmlformats.org/officeDocument/2006/relationships/image" Target="../media/image67.png"/><Relationship Id="rId4" Type="http://schemas.openxmlformats.org/officeDocument/2006/relationships/image" Target="../media/image66.png"/></Relationships>
</file>

<file path=ppt/slides/_rels/slide48.xml.rels><?xml version="1.0" encoding="UTF-8" standalone="yes"?>
<Relationships xmlns="http://schemas.openxmlformats.org/package/2006/relationships"><Relationship Id="rId8" Type="http://schemas.openxmlformats.org/officeDocument/2006/relationships/image" Target="../media/image720.png"/><Relationship Id="rId3" Type="http://schemas.openxmlformats.org/officeDocument/2006/relationships/image" Target="../media/image670.png"/><Relationship Id="rId7" Type="http://schemas.openxmlformats.org/officeDocument/2006/relationships/image" Target="../media/image710.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700.png"/><Relationship Id="rId5" Type="http://schemas.openxmlformats.org/officeDocument/2006/relationships/image" Target="../media/image690.png"/><Relationship Id="rId4" Type="http://schemas.openxmlformats.org/officeDocument/2006/relationships/image" Target="../media/image680.png"/></Relationships>
</file>

<file path=ppt/slides/_rels/slide49.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image" Target="../media/image56.emf"/></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1.xml"/><Relationship Id="rId1" Type="http://schemas.openxmlformats.org/officeDocument/2006/relationships/slideLayout" Target="../slideLayouts/slideLayout1.xml"/><Relationship Id="rId5" Type="http://schemas.openxmlformats.org/officeDocument/2006/relationships/image" Target="../media/image730.png"/><Relationship Id="rId4" Type="http://schemas.openxmlformats.org/officeDocument/2006/relationships/image" Target="../media/image64.png"/></Relationships>
</file>

<file path=ppt/slides/_rels/slide52.xml.rels><?xml version="1.0" encoding="UTF-8" standalone="yes"?>
<Relationships xmlns="http://schemas.openxmlformats.org/package/2006/relationships"><Relationship Id="rId3" Type="http://schemas.openxmlformats.org/officeDocument/2006/relationships/image" Target="../media/image760.pn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80.png"/><Relationship Id="rId4" Type="http://schemas.openxmlformats.org/officeDocument/2006/relationships/image" Target="../media/image770.png"/></Relationships>
</file>

<file path=ppt/slides/_rels/slide53.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67.emf"/><Relationship Id="rId4" Type="http://schemas.openxmlformats.org/officeDocument/2006/relationships/image" Target="../media/image66.emf"/></Relationships>
</file>

<file path=ppt/slides/_rels/slide54.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5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5.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5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820.png"/><Relationship Id="rId7" Type="http://schemas.openxmlformats.org/officeDocument/2006/relationships/image" Target="../media/image78.pn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77.png"/><Relationship Id="rId5" Type="http://schemas.openxmlformats.org/officeDocument/2006/relationships/image" Target="../media/image761.png"/><Relationship Id="rId4" Type="http://schemas.openxmlformats.org/officeDocument/2006/relationships/image" Target="../media/image830.png"/><Relationship Id="rId9" Type="http://schemas.openxmlformats.org/officeDocument/2006/relationships/image" Target="../media/image88.png"/></Relationships>
</file>

<file path=ppt/slides/_rels/slide6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1.xml"/><Relationship Id="rId1" Type="http://schemas.openxmlformats.org/officeDocument/2006/relationships/slideLayout" Target="../slideLayouts/slideLayout1.xml"/><Relationship Id="rId4" Type="http://schemas.openxmlformats.org/officeDocument/2006/relationships/image" Target="../media/image76.png"/></Relationships>
</file>

<file path=ppt/slides/_rels/slide6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image" Target="../media/image81.jpeg"/></Relationships>
</file>

<file path=ppt/slides/_rels/slide6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5.xml"/><Relationship Id="rId1" Type="http://schemas.openxmlformats.org/officeDocument/2006/relationships/slideLayout" Target="../slideLayouts/slideLayout1.xml"/><Relationship Id="rId4" Type="http://schemas.openxmlformats.org/officeDocument/2006/relationships/image" Target="../media/image85.png"/></Relationships>
</file>

<file path=ppt/slides/_rels/slide6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8.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notesSlide" Target="../notesSlides/notesSlide68.xml"/><Relationship Id="rId1" Type="http://schemas.openxmlformats.org/officeDocument/2006/relationships/slideLayout" Target="../slideLayouts/slideLayout1.xml"/><Relationship Id="rId6" Type="http://schemas.openxmlformats.org/officeDocument/2006/relationships/image" Target="../media/image92.png"/><Relationship Id="rId5" Type="http://schemas.openxmlformats.org/officeDocument/2006/relationships/image" Target="../media/image91.png"/><Relationship Id="rId10" Type="http://schemas.openxmlformats.org/officeDocument/2006/relationships/image" Target="../media/image5.png"/><Relationship Id="rId4" Type="http://schemas.openxmlformats.org/officeDocument/2006/relationships/image" Target="../media/image90.png"/><Relationship Id="rId9" Type="http://schemas.openxmlformats.org/officeDocument/2006/relationships/image" Target="../media/image95.png"/></Relationships>
</file>

<file path=ppt/slides/_rels/slide6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98.jpeg"/><Relationship Id="rId4" Type="http://schemas.openxmlformats.org/officeDocument/2006/relationships/image" Target="../media/image9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71.xml"/><Relationship Id="rId1" Type="http://schemas.openxmlformats.org/officeDocument/2006/relationships/slideLayout" Target="../slideLayouts/slideLayout1.xml"/><Relationship Id="rId6" Type="http://schemas.openxmlformats.org/officeDocument/2006/relationships/image" Target="../media/image103.jpeg"/><Relationship Id="rId5" Type="http://schemas.openxmlformats.org/officeDocument/2006/relationships/image" Target="../media/image102.jpeg"/><Relationship Id="rId4" Type="http://schemas.openxmlformats.org/officeDocument/2006/relationships/image" Target="../media/image101.jpeg"/></Relationships>
</file>

<file path=ppt/slides/_rels/slide72.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notesSlide" Target="../notesSlides/notesSlide72.xml"/><Relationship Id="rId1" Type="http://schemas.openxmlformats.org/officeDocument/2006/relationships/slideLayout" Target="../slideLayouts/slideLayout1.xml"/><Relationship Id="rId6" Type="http://schemas.openxmlformats.org/officeDocument/2006/relationships/image" Target="../media/image107.jpeg"/><Relationship Id="rId5" Type="http://schemas.openxmlformats.org/officeDocument/2006/relationships/image" Target="../media/image106.jpg"/><Relationship Id="rId4" Type="http://schemas.openxmlformats.org/officeDocument/2006/relationships/image" Target="../media/image105.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ctrTitle" idx="4294967295"/>
          </p:nvPr>
        </p:nvSpPr>
        <p:spPr>
          <a:xfrm>
            <a:off x="577850" y="3436417"/>
            <a:ext cx="7988300" cy="928687"/>
          </a:xfrm>
        </p:spPr>
        <p:txBody>
          <a:bodyPr/>
          <a:lstStyle/>
          <a:p>
            <a:pPr>
              <a:lnSpc>
                <a:spcPct val="110000"/>
              </a:lnSpc>
            </a:pPr>
            <a:r>
              <a:rPr lang="en-US" dirty="0">
                <a:solidFill>
                  <a:srgbClr val="0033CC"/>
                </a:solidFill>
                <a:latin typeface="Calibri" panose="020F0502020204030204" pitchFamily="34" charset="0"/>
                <a:cs typeface="Calibri" panose="020F0502020204030204" pitchFamily="34" charset="0"/>
              </a:rPr>
              <a:t>An introduction to                      Magnets for Accelerators</a:t>
            </a:r>
            <a:br>
              <a:rPr lang="en-US" dirty="0">
                <a:solidFill>
                  <a:srgbClr val="0033CC"/>
                </a:solidFill>
                <a:latin typeface="Calibri" panose="020F0502020204030204" pitchFamily="34" charset="0"/>
                <a:cs typeface="Calibri" panose="020F0502020204030204" pitchFamily="34" charset="0"/>
              </a:rPr>
            </a:br>
            <a:br>
              <a:rPr lang="en-US" sz="2200" dirty="0">
                <a:solidFill>
                  <a:srgbClr val="0033CC"/>
                </a:solidFill>
                <a:latin typeface="Calibri" panose="020F0502020204030204" pitchFamily="34" charset="0"/>
                <a:cs typeface="Calibri" panose="020F0502020204030204" pitchFamily="34" charset="0"/>
              </a:rPr>
            </a:br>
            <a:r>
              <a:rPr lang="en-US" sz="3200" dirty="0">
                <a:solidFill>
                  <a:schemeClr val="tx1"/>
                </a:solidFill>
                <a:latin typeface="Calibri" panose="020F0502020204030204" pitchFamily="34" charset="0"/>
                <a:cs typeface="Calibri" panose="020F0502020204030204" pitchFamily="34" charset="0"/>
              </a:rPr>
              <a:t>Attilio Milanese        </a:t>
            </a:r>
            <a:br>
              <a:rPr lang="en-US" sz="3200" dirty="0">
                <a:solidFill>
                  <a:schemeClr val="tx1"/>
                </a:solidFill>
                <a:latin typeface="Calibri" panose="020F0502020204030204" pitchFamily="34" charset="0"/>
                <a:cs typeface="Calibri" panose="020F0502020204030204" pitchFamily="34" charset="0"/>
              </a:rPr>
            </a:br>
            <a:br>
              <a:rPr lang="en-US" sz="3200" dirty="0">
                <a:solidFill>
                  <a:schemeClr val="tx1"/>
                </a:solidFill>
                <a:latin typeface="Calibri" panose="020F0502020204030204" pitchFamily="34" charset="0"/>
                <a:cs typeface="Calibri" panose="020F0502020204030204" pitchFamily="34" charset="0"/>
              </a:rPr>
            </a:br>
            <a:br>
              <a:rPr lang="en-US" sz="3200" dirty="0">
                <a:solidFill>
                  <a:schemeClr val="tx1"/>
                </a:solidFill>
                <a:latin typeface="Calibri" panose="020F0502020204030204" pitchFamily="34" charset="0"/>
                <a:cs typeface="Calibri" panose="020F0502020204030204" pitchFamily="34" charset="0"/>
              </a:rPr>
            </a:br>
            <a:br>
              <a:rPr lang="en-US" sz="2200" dirty="0">
                <a:solidFill>
                  <a:srgbClr val="0033CC"/>
                </a:solidFill>
                <a:latin typeface="Calibri" panose="020F0502020204030204" pitchFamily="34" charset="0"/>
                <a:cs typeface="Calibri" panose="020F0502020204030204" pitchFamily="34" charset="0"/>
              </a:rPr>
            </a:br>
            <a:br>
              <a:rPr lang="en-US" sz="2200" dirty="0">
                <a:solidFill>
                  <a:srgbClr val="0033CC"/>
                </a:solidFill>
                <a:latin typeface="Calibri" panose="020F0502020204030204" pitchFamily="34" charset="0"/>
                <a:cs typeface="Calibri" panose="020F0502020204030204" pitchFamily="34" charset="0"/>
              </a:rPr>
            </a:br>
            <a:br>
              <a:rPr lang="en-US" sz="2200" dirty="0">
                <a:solidFill>
                  <a:srgbClr val="0033CC"/>
                </a:solidFill>
                <a:latin typeface="Calibri" panose="020F0502020204030204" pitchFamily="34" charset="0"/>
                <a:cs typeface="Calibri" panose="020F0502020204030204" pitchFamily="34" charset="0"/>
              </a:rPr>
            </a:br>
            <a:r>
              <a:rPr lang="en-US" sz="2200" dirty="0">
                <a:solidFill>
                  <a:srgbClr val="969696"/>
                </a:solidFill>
                <a:latin typeface="Calibri" panose="020F0502020204030204" pitchFamily="34" charset="0"/>
                <a:cs typeface="Calibri" panose="020F0502020204030204" pitchFamily="34" charset="0"/>
              </a:rPr>
              <a:t>John Adams Institute</a:t>
            </a:r>
            <a:br>
              <a:rPr lang="en-US" sz="2200" dirty="0">
                <a:solidFill>
                  <a:srgbClr val="969696"/>
                </a:solidFill>
                <a:latin typeface="Calibri" panose="020F0502020204030204" pitchFamily="34" charset="0"/>
                <a:cs typeface="Calibri" panose="020F0502020204030204" pitchFamily="34" charset="0"/>
              </a:rPr>
            </a:br>
            <a:r>
              <a:rPr lang="en-US" sz="2200" dirty="0">
                <a:solidFill>
                  <a:srgbClr val="969696"/>
                </a:solidFill>
                <a:latin typeface="Calibri" panose="020F0502020204030204" pitchFamily="34" charset="0"/>
                <a:cs typeface="Calibri" panose="020F0502020204030204" pitchFamily="34" charset="0"/>
              </a:rPr>
              <a:t>Accelerator Course</a:t>
            </a:r>
            <a:br>
              <a:rPr lang="en-US" sz="2200" dirty="0">
                <a:solidFill>
                  <a:srgbClr val="969696"/>
                </a:solidFill>
                <a:latin typeface="Calibri" panose="020F0502020204030204" pitchFamily="34" charset="0"/>
                <a:cs typeface="Calibri" panose="020F0502020204030204" pitchFamily="34" charset="0"/>
              </a:rPr>
            </a:br>
            <a:r>
              <a:rPr lang="en-US" sz="2200" dirty="0">
                <a:solidFill>
                  <a:srgbClr val="969696"/>
                </a:solidFill>
                <a:latin typeface="Calibri" panose="020F0502020204030204" pitchFamily="34" charset="0"/>
                <a:cs typeface="Calibri" panose="020F0502020204030204" pitchFamily="34" charset="0"/>
              </a:rPr>
              <a:t> </a:t>
            </a:r>
            <a:br>
              <a:rPr lang="en-US" sz="2200" dirty="0">
                <a:solidFill>
                  <a:srgbClr val="969696"/>
                </a:solidFill>
                <a:latin typeface="Calibri" panose="020F0502020204030204" pitchFamily="34" charset="0"/>
                <a:cs typeface="Calibri" panose="020F0502020204030204" pitchFamily="34" charset="0"/>
              </a:rPr>
            </a:br>
            <a:r>
              <a:rPr lang="en-US" sz="2200" dirty="0">
                <a:solidFill>
                  <a:srgbClr val="969696"/>
                </a:solidFill>
                <a:latin typeface="Calibri" panose="020F0502020204030204" pitchFamily="34" charset="0"/>
                <a:cs typeface="Calibri" panose="020F0502020204030204" pitchFamily="34" charset="0"/>
              </a:rPr>
              <a:t>18 Jan. 2024</a:t>
            </a:r>
            <a:br>
              <a:rPr lang="en-US" sz="2200" dirty="0">
                <a:solidFill>
                  <a:srgbClr val="0033CC"/>
                </a:solidFill>
                <a:latin typeface="Calibri" panose="020F0502020204030204" pitchFamily="34" charset="0"/>
                <a:cs typeface="Calibri" panose="020F0502020204030204" pitchFamily="34" charset="0"/>
              </a:rPr>
            </a:br>
            <a:br>
              <a:rPr lang="en-US" sz="3600" b="1" dirty="0">
                <a:solidFill>
                  <a:schemeClr val="tx1">
                    <a:lumMod val="50000"/>
                    <a:lumOff val="50000"/>
                  </a:schemeClr>
                </a:solidFill>
                <a:latin typeface="Calibri Light" panose="020F0302020204030204" pitchFamily="34" charset="0"/>
              </a:rPr>
            </a:br>
            <a:br>
              <a:rPr lang="en-US" sz="2200" b="1" dirty="0">
                <a:solidFill>
                  <a:schemeClr val="tx1">
                    <a:lumMod val="50000"/>
                    <a:lumOff val="50000"/>
                  </a:schemeClr>
                </a:solidFill>
                <a:latin typeface="Calibri Light" panose="020F0302020204030204" pitchFamily="34" charset="0"/>
              </a:rPr>
            </a:br>
            <a:endParaRPr lang="en-US" sz="2000" dirty="0">
              <a:solidFill>
                <a:srgbClr val="0033CC"/>
              </a:solidFill>
              <a:latin typeface="Calibri Light" panose="020F0302020204030204" pitchFamily="34" charset="0"/>
            </a:endParaRPr>
          </a:p>
        </p:txBody>
      </p:sp>
      <p:sp>
        <p:nvSpPr>
          <p:cNvPr id="3" name="AutoShape 3"/>
          <p:cNvSpPr>
            <a:spLocks noChangeAspect="1" noChangeArrowheads="1" noTextEdit="1"/>
          </p:cNvSpPr>
          <p:nvPr/>
        </p:nvSpPr>
        <p:spPr bwMode="auto">
          <a:xfrm>
            <a:off x="5967710" y="1648803"/>
            <a:ext cx="2224087"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 name="Rectangle 5"/>
          <p:cNvSpPr>
            <a:spLocks noChangeArrowheads="1"/>
          </p:cNvSpPr>
          <p:nvPr/>
        </p:nvSpPr>
        <p:spPr bwMode="auto">
          <a:xfrm>
            <a:off x="7175797" y="222665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6"/>
          <p:cNvSpPr>
            <a:spLocks noChangeArrowheads="1"/>
          </p:cNvSpPr>
          <p:nvPr/>
        </p:nvSpPr>
        <p:spPr bwMode="auto">
          <a:xfrm>
            <a:off x="8133060" y="22330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6" name="Rectangle 17"/>
          <p:cNvSpPr>
            <a:spLocks noChangeArrowheads="1"/>
          </p:cNvSpPr>
          <p:nvPr/>
        </p:nvSpPr>
        <p:spPr bwMode="auto">
          <a:xfrm>
            <a:off x="13278146" y="2159978"/>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7" name="Rectangle 18"/>
          <p:cNvSpPr>
            <a:spLocks noChangeArrowheads="1"/>
          </p:cNvSpPr>
          <p:nvPr/>
        </p:nvSpPr>
        <p:spPr bwMode="auto">
          <a:xfrm>
            <a:off x="6074072" y="25251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2076" y="3591709"/>
            <a:ext cx="559848" cy="557371"/>
          </a:xfrm>
          <a:prstGeom prst="rect">
            <a:avLst/>
          </a:prstGeom>
        </p:spPr>
      </p:pic>
      <p:pic>
        <p:nvPicPr>
          <p:cNvPr id="2" name="Picture 1"/>
          <p:cNvPicPr>
            <a:picLocks noChangeAspect="1"/>
          </p:cNvPicPr>
          <p:nvPr/>
        </p:nvPicPr>
        <p:blipFill>
          <a:blip r:embed="rId4"/>
          <a:stretch>
            <a:fillRect/>
          </a:stretch>
        </p:blipFill>
        <p:spPr>
          <a:xfrm>
            <a:off x="2865047" y="2790905"/>
            <a:ext cx="3409524" cy="638095"/>
          </a:xfrm>
          <a:prstGeom prst="rect">
            <a:avLst/>
          </a:prstGeom>
        </p:spPr>
      </p:pic>
    </p:spTree>
    <p:extLst>
      <p:ext uri="{BB962C8B-B14F-4D97-AF65-F5344CB8AC3E}">
        <p14:creationId xmlns:p14="http://schemas.microsoft.com/office/powerpoint/2010/main" val="3419665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cross section of a main quadrupole of the LHC at CERN: 223 T/m × 3.2 m</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18" t="13222" r="-118" b="3316"/>
          <a:stretch/>
        </p:blipFill>
        <p:spPr>
          <a:xfrm>
            <a:off x="972000" y="1197272"/>
            <a:ext cx="7200000" cy="4680000"/>
          </a:xfrm>
          <a:prstGeom prst="rect">
            <a:avLst/>
          </a:prstGeom>
        </p:spPr>
      </p:pic>
    </p:spTree>
    <p:extLst>
      <p:ext uri="{BB962C8B-B14F-4D97-AF65-F5344CB8AC3E}">
        <p14:creationId xmlns:p14="http://schemas.microsoft.com/office/powerpoint/2010/main" val="3351930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324528"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main quadrupoles of the SPS at CERN:                          22 T/m × 3.2 m</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1" b="2499"/>
          <a:stretch/>
        </p:blipFill>
        <p:spPr>
          <a:xfrm>
            <a:off x="972000" y="1197272"/>
            <a:ext cx="7200000" cy="4680000"/>
          </a:xfrm>
          <a:prstGeom prst="rect">
            <a:avLst/>
          </a:prstGeom>
        </p:spPr>
      </p:pic>
    </p:spTree>
    <p:extLst>
      <p:ext uri="{BB962C8B-B14F-4D97-AF65-F5344CB8AC3E}">
        <p14:creationId xmlns:p14="http://schemas.microsoft.com/office/powerpoint/2010/main" val="1382957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combined function bending magnet of the ELETTRA light source</a:t>
            </a:r>
          </a:p>
        </p:txBody>
      </p:sp>
      <p:pic>
        <p:nvPicPr>
          <p:cNvPr id="4" name="Picture 5" descr="P5.jpg"/>
          <p:cNvPicPr>
            <a:picLocks noChangeAspect="1"/>
          </p:cNvPicPr>
          <p:nvPr/>
        </p:nvPicPr>
        <p:blipFill rotWithShape="1">
          <a:blip r:embed="rId3" cstate="print"/>
          <a:srcRect t="11864" b="23137"/>
          <a:stretch/>
        </p:blipFill>
        <p:spPr bwMode="auto">
          <a:xfrm flipH="1">
            <a:off x="972000" y="1197272"/>
            <a:ext cx="7200000" cy="4680000"/>
          </a:xfrm>
          <a:prstGeom prst="rect">
            <a:avLst/>
          </a:prstGeom>
          <a:noFill/>
          <a:ln w="9525">
            <a:noFill/>
            <a:miter lim="800000"/>
            <a:headEnd/>
            <a:tailEnd/>
          </a:ln>
        </p:spPr>
      </p:pic>
    </p:spTree>
    <p:extLst>
      <p:ext uri="{BB962C8B-B14F-4D97-AF65-F5344CB8AC3E}">
        <p14:creationId xmlns:p14="http://schemas.microsoft.com/office/powerpoint/2010/main" val="1956650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sextupoles (with embedded correctors) of the main ring of the SESAME light source</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4644" r="8818"/>
          <a:stretch/>
        </p:blipFill>
        <p:spPr>
          <a:xfrm>
            <a:off x="972000" y="1197272"/>
            <a:ext cx="7200000" cy="4680000"/>
          </a:xfrm>
          <a:prstGeom prst="rect">
            <a:avLst/>
          </a:prstGeom>
        </p:spPr>
      </p:pic>
    </p:spTree>
    <p:extLst>
      <p:ext uri="{BB962C8B-B14F-4D97-AF65-F5344CB8AC3E}">
        <p14:creationId xmlns:p14="http://schemas.microsoft.com/office/powerpoint/2010/main" val="7959937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Magnets can be classified also differently, looking for example at their technology</a:t>
            </a:r>
          </a:p>
        </p:txBody>
      </p:sp>
      <p:sp>
        <p:nvSpPr>
          <p:cNvPr id="17" name="TextBox 16"/>
          <p:cNvSpPr txBox="1"/>
          <p:nvPr/>
        </p:nvSpPr>
        <p:spPr>
          <a:xfrm>
            <a:off x="1177428" y="2780928"/>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iron dominated</a:t>
            </a:r>
          </a:p>
        </p:txBody>
      </p:sp>
      <p:sp>
        <p:nvSpPr>
          <p:cNvPr id="18" name="TextBox 17"/>
          <p:cNvSpPr txBox="1"/>
          <p:nvPr/>
        </p:nvSpPr>
        <p:spPr>
          <a:xfrm>
            <a:off x="1177428" y="1628800"/>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electromagnet</a:t>
            </a:r>
          </a:p>
        </p:txBody>
      </p:sp>
      <p:sp>
        <p:nvSpPr>
          <p:cNvPr id="19" name="TextBox 18"/>
          <p:cNvSpPr txBox="1"/>
          <p:nvPr/>
        </p:nvSpPr>
        <p:spPr>
          <a:xfrm>
            <a:off x="5497908" y="1628800"/>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permanent magnet</a:t>
            </a:r>
          </a:p>
        </p:txBody>
      </p:sp>
      <p:sp>
        <p:nvSpPr>
          <p:cNvPr id="20" name="TextBox 19"/>
          <p:cNvSpPr txBox="1"/>
          <p:nvPr/>
        </p:nvSpPr>
        <p:spPr>
          <a:xfrm>
            <a:off x="5497908" y="2780928"/>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coil dominated</a:t>
            </a:r>
          </a:p>
        </p:txBody>
      </p:sp>
      <p:sp>
        <p:nvSpPr>
          <p:cNvPr id="21" name="TextBox 20"/>
          <p:cNvSpPr txBox="1"/>
          <p:nvPr/>
        </p:nvSpPr>
        <p:spPr>
          <a:xfrm>
            <a:off x="5497908" y="3933056"/>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superconducting</a:t>
            </a:r>
          </a:p>
        </p:txBody>
      </p:sp>
      <p:sp>
        <p:nvSpPr>
          <p:cNvPr id="22" name="TextBox 21"/>
          <p:cNvSpPr txBox="1"/>
          <p:nvPr/>
        </p:nvSpPr>
        <p:spPr>
          <a:xfrm>
            <a:off x="1177428" y="3933056"/>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normal conducting (resistive)</a:t>
            </a:r>
          </a:p>
        </p:txBody>
      </p:sp>
      <p:sp>
        <p:nvSpPr>
          <p:cNvPr id="23" name="TextBox 22"/>
          <p:cNvSpPr txBox="1"/>
          <p:nvPr/>
        </p:nvSpPr>
        <p:spPr>
          <a:xfrm>
            <a:off x="1177428" y="5085184"/>
            <a:ext cx="2016224"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static</a:t>
            </a:r>
          </a:p>
        </p:txBody>
      </p:sp>
      <p:sp>
        <p:nvSpPr>
          <p:cNvPr id="24" name="TextBox 23"/>
          <p:cNvSpPr txBox="1"/>
          <p:nvPr/>
        </p:nvSpPr>
        <p:spPr>
          <a:xfrm>
            <a:off x="3456000" y="5085184"/>
            <a:ext cx="2232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cycled / ramped  slow pulsed</a:t>
            </a:r>
          </a:p>
        </p:txBody>
      </p:sp>
      <p:sp>
        <p:nvSpPr>
          <p:cNvPr id="27" name="TextBox 26"/>
          <p:cNvSpPr txBox="1"/>
          <p:nvPr/>
        </p:nvSpPr>
        <p:spPr>
          <a:xfrm>
            <a:off x="6037684" y="5085184"/>
            <a:ext cx="2016224"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fast pulsed</a:t>
            </a:r>
          </a:p>
        </p:txBody>
      </p:sp>
    </p:spTree>
    <p:extLst>
      <p:ext uri="{BB962C8B-B14F-4D97-AF65-F5344CB8AC3E}">
        <p14:creationId xmlns:p14="http://schemas.microsoft.com/office/powerpoint/2010/main" val="3422564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Nomenclature</a:t>
            </a:r>
          </a:p>
        </p:txBody>
      </p:sp>
      <p:sp>
        <p:nvSpPr>
          <p:cNvPr id="4" name="TextBox 3"/>
          <p:cNvSpPr txBox="1"/>
          <p:nvPr/>
        </p:nvSpPr>
        <p:spPr>
          <a:xfrm>
            <a:off x="251520" y="902325"/>
            <a:ext cx="8640960" cy="5632311"/>
          </a:xfrm>
          <a:prstGeom prst="rect">
            <a:avLst/>
          </a:prstGeom>
          <a:solidFill>
            <a:srgbClr val="FFFFFF"/>
          </a:solidFill>
          <a:ln w="12700">
            <a:noFill/>
          </a:ln>
        </p:spPr>
        <p:txBody>
          <a:bodyPr wrap="square" rtlCol="0">
            <a:spAutoFit/>
          </a:bodyPr>
          <a:lstStyle/>
          <a:p>
            <a:r>
              <a:rPr lang="en-US" b="0" i="0" dirty="0">
                <a:latin typeface="Calibri" panose="020F0502020204030204" pitchFamily="34" charset="0"/>
                <a:cs typeface="Calibri" panose="020F0502020204030204" pitchFamily="34" charset="0"/>
              </a:rPr>
              <a:t>B	magnetic field			T (Tesla)</a:t>
            </a:r>
          </a:p>
          <a:p>
            <a:r>
              <a:rPr lang="en-US" b="0" i="0" dirty="0">
                <a:solidFill>
                  <a:schemeClr val="tx1">
                    <a:lumMod val="50000"/>
                    <a:lumOff val="50000"/>
                  </a:schemeClr>
                </a:solidFill>
                <a:latin typeface="Calibri" panose="020F0502020204030204" pitchFamily="34" charset="0"/>
                <a:cs typeface="Calibri" panose="020F0502020204030204" pitchFamily="34" charset="0"/>
              </a:rPr>
              <a:t>	B field</a:t>
            </a:r>
          </a:p>
          <a:p>
            <a:r>
              <a:rPr lang="en-US" b="0" i="0" dirty="0">
                <a:solidFill>
                  <a:schemeClr val="tx1">
                    <a:lumMod val="50000"/>
                    <a:lumOff val="50000"/>
                  </a:schemeClr>
                </a:solidFill>
                <a:latin typeface="Calibri" panose="020F0502020204030204" pitchFamily="34" charset="0"/>
                <a:cs typeface="Calibri" panose="020F0502020204030204" pitchFamily="34" charset="0"/>
              </a:rPr>
              <a:t>	magnetic flux density</a:t>
            </a:r>
          </a:p>
          <a:p>
            <a:r>
              <a:rPr lang="en-US" b="0" i="0" dirty="0">
                <a:solidFill>
                  <a:schemeClr val="tx1">
                    <a:lumMod val="50000"/>
                    <a:lumOff val="50000"/>
                  </a:schemeClr>
                </a:solidFill>
                <a:latin typeface="Calibri" panose="020F0502020204030204" pitchFamily="34" charset="0"/>
                <a:cs typeface="Calibri" panose="020F0502020204030204" pitchFamily="34" charset="0"/>
              </a:rPr>
              <a:t>	magnetic induction</a:t>
            </a:r>
          </a:p>
          <a:p>
            <a:endParaRPr lang="en-US"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H 	H field				A/m (Ampe</a:t>
            </a:r>
            <a:r>
              <a:rPr lang="it-IT" b="0" i="0" dirty="0">
                <a:latin typeface="Calibri" panose="020F0502020204030204" pitchFamily="34" charset="0"/>
                <a:cs typeface="Calibri" panose="020F0502020204030204" pitchFamily="34" charset="0"/>
              </a:rPr>
              <a:t>re/m)</a:t>
            </a:r>
            <a:endParaRPr lang="en-US" b="0" i="0" dirty="0">
              <a:latin typeface="Calibri" panose="020F0502020204030204" pitchFamily="34" charset="0"/>
              <a:cs typeface="Calibri" panose="020F0502020204030204" pitchFamily="34" charset="0"/>
            </a:endParaRPr>
          </a:p>
          <a:p>
            <a:r>
              <a:rPr lang="en-US" b="0" i="0" dirty="0">
                <a:solidFill>
                  <a:schemeClr val="tx1">
                    <a:lumMod val="50000"/>
                    <a:lumOff val="50000"/>
                  </a:schemeClr>
                </a:solidFill>
                <a:latin typeface="Calibri" panose="020F0502020204030204" pitchFamily="34" charset="0"/>
                <a:cs typeface="Calibri" panose="020F0502020204030204" pitchFamily="34" charset="0"/>
              </a:rPr>
              <a:t>	magnetic field strength</a:t>
            </a:r>
          </a:p>
          <a:p>
            <a:r>
              <a:rPr lang="en-US" b="0" i="0" dirty="0">
                <a:solidFill>
                  <a:schemeClr val="tx1">
                    <a:lumMod val="50000"/>
                    <a:lumOff val="50000"/>
                  </a:schemeClr>
                </a:solidFill>
                <a:latin typeface="Calibri" panose="020F0502020204030204" pitchFamily="34" charset="0"/>
                <a:cs typeface="Calibri" panose="020F0502020204030204" pitchFamily="34" charset="0"/>
              </a:rPr>
              <a:t>	magnetic field</a:t>
            </a:r>
          </a:p>
          <a:p>
            <a:endParaRPr lang="en-US" i="0" dirty="0">
              <a:latin typeface="Calibri Light" panose="020F0302020204030204" pitchFamily="34" charset="0"/>
            </a:endParaRPr>
          </a:p>
          <a:p>
            <a:r>
              <a:rPr lang="el-GR" sz="2400" b="0" i="0" kern="0" dirty="0">
                <a:latin typeface="Calibri" panose="020F0502020204030204" pitchFamily="34" charset="0"/>
                <a:cs typeface="Calibri" panose="020F0502020204030204" pitchFamily="34" charset="0"/>
              </a:rPr>
              <a:t>μ</a:t>
            </a:r>
            <a:r>
              <a:rPr lang="en-GB" sz="2400" b="0" i="0" kern="0" baseline="-25000" dirty="0">
                <a:latin typeface="Calibri" panose="020F0502020204030204" pitchFamily="34" charset="0"/>
                <a:cs typeface="Calibri" panose="020F0502020204030204" pitchFamily="34" charset="0"/>
              </a:rPr>
              <a:t>0</a:t>
            </a:r>
            <a:r>
              <a:rPr lang="en-US" i="0" dirty="0">
                <a:latin typeface="Calibri Light" panose="020F0302020204030204" pitchFamily="34" charset="0"/>
              </a:rPr>
              <a:t>	</a:t>
            </a:r>
            <a:r>
              <a:rPr lang="en-US" b="0" i="0" dirty="0">
                <a:latin typeface="Calibri" panose="020F0502020204030204" pitchFamily="34" charset="0"/>
                <a:cs typeface="Calibri" panose="020F0502020204030204" pitchFamily="34" charset="0"/>
              </a:rPr>
              <a:t>vacuum permeability 		1.25663706212(19)·10</a:t>
            </a:r>
            <a:r>
              <a:rPr lang="en-US" b="0" i="0" baseline="30000" dirty="0">
                <a:latin typeface="Calibri" panose="020F0502020204030204" pitchFamily="34" charset="0"/>
                <a:cs typeface="Calibri" panose="020F0502020204030204" pitchFamily="34" charset="0"/>
              </a:rPr>
              <a:t>−6</a:t>
            </a:r>
            <a:r>
              <a:rPr lang="en-US" b="0" i="0" dirty="0">
                <a:latin typeface="Calibri" panose="020F0502020204030204" pitchFamily="34" charset="0"/>
                <a:cs typeface="Calibri" panose="020F0502020204030204" pitchFamily="34" charset="0"/>
              </a:rPr>
              <a:t>  H/m</a:t>
            </a:r>
            <a:endParaRPr lang="en-US" b="0" i="0" baseline="30000" dirty="0">
              <a:latin typeface="Calibri" panose="020F0502020204030204" pitchFamily="34" charset="0"/>
              <a:cs typeface="Calibri" panose="020F0502020204030204" pitchFamily="34" charset="0"/>
            </a:endParaRPr>
          </a:p>
          <a:p>
            <a:r>
              <a:rPr lang="en-US" i="0" dirty="0">
                <a:latin typeface="Calibri Light" panose="020F0302020204030204" pitchFamily="34" charset="0"/>
              </a:rPr>
              <a:t>					</a:t>
            </a:r>
            <a:r>
              <a:rPr lang="en-US" b="0" i="0" dirty="0">
                <a:solidFill>
                  <a:srgbClr val="969696"/>
                </a:solidFill>
                <a:latin typeface="Calibri" panose="020F0502020204030204" pitchFamily="34" charset="0"/>
                <a:cs typeface="Calibri" panose="020F0502020204030204" pitchFamily="34" charset="0"/>
              </a:rPr>
              <a:t>4</a:t>
            </a:r>
            <a:r>
              <a:rPr lang="en-US" b="0" i="0" dirty="0">
                <a:solidFill>
                  <a:srgbClr val="969696"/>
                </a:solidFill>
                <a:latin typeface="Symbol" panose="05050102010706020507" pitchFamily="18" charset="2"/>
              </a:rPr>
              <a:t>p</a:t>
            </a:r>
            <a:r>
              <a:rPr lang="en-US" b="0" i="0" dirty="0">
                <a:solidFill>
                  <a:srgbClr val="969696"/>
                </a:solidFill>
                <a:latin typeface="Calibri" panose="020F0502020204030204" pitchFamily="34" charset="0"/>
                <a:cs typeface="Calibri" panose="020F0502020204030204" pitchFamily="34" charset="0"/>
              </a:rPr>
              <a:t>·10</a:t>
            </a:r>
            <a:r>
              <a:rPr lang="en-US" b="0" i="0" baseline="30000" dirty="0">
                <a:solidFill>
                  <a:srgbClr val="969696"/>
                </a:solidFill>
                <a:latin typeface="Calibri" panose="020F0502020204030204" pitchFamily="34" charset="0"/>
                <a:cs typeface="Calibri" panose="020F0502020204030204" pitchFamily="34" charset="0"/>
              </a:rPr>
              <a:t>-7</a:t>
            </a:r>
            <a:r>
              <a:rPr lang="en-US" b="0" i="0" dirty="0">
                <a:solidFill>
                  <a:srgbClr val="969696"/>
                </a:solidFill>
                <a:latin typeface="Calibri" panose="020F0502020204030204" pitchFamily="34" charset="0"/>
                <a:cs typeface="Calibri" panose="020F0502020204030204" pitchFamily="34" charset="0"/>
              </a:rPr>
              <a:t> H/m (Henry/m)</a:t>
            </a:r>
          </a:p>
          <a:p>
            <a:endParaRPr lang="en-US" i="0" dirty="0">
              <a:latin typeface="Calibri Light" panose="020F0302020204030204" pitchFamily="34" charset="0"/>
            </a:endParaRPr>
          </a:p>
          <a:p>
            <a:r>
              <a:rPr lang="el-GR" sz="2400" b="0" i="0" kern="0" dirty="0">
                <a:latin typeface="Calibri" panose="020F0502020204030204" pitchFamily="34" charset="0"/>
                <a:cs typeface="Calibri" panose="020F0502020204030204" pitchFamily="34" charset="0"/>
              </a:rPr>
              <a:t>μ</a:t>
            </a:r>
            <a:r>
              <a:rPr lang="en-GB" sz="2400" b="0" i="0" kern="0" baseline="-25000" dirty="0">
                <a:latin typeface="Calibri" panose="020F0502020204030204" pitchFamily="34" charset="0"/>
                <a:cs typeface="Calibri" panose="020F0502020204030204" pitchFamily="34" charset="0"/>
              </a:rPr>
              <a:t>r </a:t>
            </a:r>
            <a:r>
              <a:rPr lang="en-US" i="0" dirty="0">
                <a:latin typeface="Calibri Light" panose="020F0302020204030204" pitchFamily="34" charset="0"/>
              </a:rPr>
              <a:t>	</a:t>
            </a:r>
            <a:r>
              <a:rPr lang="en-US" b="0" i="0" dirty="0">
                <a:latin typeface="Calibri" panose="020F0502020204030204" pitchFamily="34" charset="0"/>
                <a:cs typeface="Calibri" panose="020F0502020204030204" pitchFamily="34" charset="0"/>
              </a:rPr>
              <a:t>relative permeability 		dimensionless</a:t>
            </a:r>
          </a:p>
          <a:p>
            <a:endParaRPr lang="en-US" i="0" dirty="0">
              <a:latin typeface="Calibri Light" panose="020F0302020204030204" pitchFamily="34" charset="0"/>
            </a:endParaRPr>
          </a:p>
          <a:p>
            <a:r>
              <a:rPr lang="el-GR" sz="2400" b="0" i="0" kern="0" dirty="0">
                <a:latin typeface="Calibri" panose="020F0502020204030204" pitchFamily="34" charset="0"/>
                <a:cs typeface="Calibri" panose="020F0502020204030204" pitchFamily="34" charset="0"/>
              </a:rPr>
              <a:t>μ</a:t>
            </a:r>
            <a:r>
              <a:rPr lang="en-GB" sz="2400" b="0" i="0" kern="0" baseline="-25000" dirty="0">
                <a:latin typeface="Calibri" panose="020F0502020204030204" pitchFamily="34" charset="0"/>
                <a:cs typeface="Calibri" panose="020F0502020204030204" pitchFamily="34" charset="0"/>
              </a:rPr>
              <a:t> </a:t>
            </a:r>
            <a:r>
              <a:rPr lang="en-US" i="0" dirty="0">
                <a:latin typeface="Calibri Light" panose="020F0302020204030204" pitchFamily="34" charset="0"/>
              </a:rPr>
              <a:t>	</a:t>
            </a:r>
            <a:r>
              <a:rPr lang="en-US" b="0" i="0" dirty="0">
                <a:latin typeface="Calibri" panose="020F0502020204030204" pitchFamily="34" charset="0"/>
                <a:cs typeface="Calibri" panose="020F0502020204030204" pitchFamily="34" charset="0"/>
              </a:rPr>
              <a:t>permeability, </a:t>
            </a:r>
            <a:r>
              <a:rPr lang="el-GR" sz="2400" b="0" i="0" kern="0" dirty="0">
                <a:latin typeface="Calibri" panose="020F0502020204030204" pitchFamily="34" charset="0"/>
                <a:cs typeface="Calibri" panose="020F0502020204030204" pitchFamily="34" charset="0"/>
              </a:rPr>
              <a:t>μ</a:t>
            </a:r>
            <a:r>
              <a:rPr lang="en-GB" sz="2400" b="0" i="0" kern="0" dirty="0">
                <a:latin typeface="Calibri" panose="020F0502020204030204" pitchFamily="34" charset="0"/>
                <a:cs typeface="Calibri" panose="020F0502020204030204" pitchFamily="34" charset="0"/>
              </a:rPr>
              <a:t> =</a:t>
            </a:r>
            <a:r>
              <a:rPr lang="en-GB" sz="2400" b="0" i="0" kern="0" baseline="-25000" dirty="0">
                <a:latin typeface="Calibri" panose="020F0502020204030204" pitchFamily="34" charset="0"/>
                <a:cs typeface="Calibri" panose="020F0502020204030204" pitchFamily="34" charset="0"/>
              </a:rPr>
              <a:t> </a:t>
            </a:r>
            <a:r>
              <a:rPr lang="el-GR" sz="2400" b="0" i="0" kern="0" dirty="0">
                <a:latin typeface="Calibri" panose="020F0502020204030204" pitchFamily="34" charset="0"/>
                <a:cs typeface="Calibri" panose="020F0502020204030204" pitchFamily="34" charset="0"/>
              </a:rPr>
              <a:t>μ</a:t>
            </a:r>
            <a:r>
              <a:rPr lang="en-GB" sz="2400" b="0" i="0" kern="0" baseline="-25000" dirty="0">
                <a:latin typeface="Calibri" panose="020F0502020204030204" pitchFamily="34" charset="0"/>
                <a:cs typeface="Calibri" panose="020F0502020204030204" pitchFamily="34" charset="0"/>
              </a:rPr>
              <a:t>0</a:t>
            </a:r>
            <a:r>
              <a:rPr lang="el-GR" sz="2400" b="0" i="0" kern="0" dirty="0">
                <a:latin typeface="Calibri" panose="020F0502020204030204" pitchFamily="34" charset="0"/>
                <a:cs typeface="Calibri" panose="020F0502020204030204" pitchFamily="34" charset="0"/>
              </a:rPr>
              <a:t>μ</a:t>
            </a:r>
            <a:r>
              <a:rPr lang="en-GB" sz="2400" b="0" i="0" kern="0" baseline="-25000" dirty="0">
                <a:latin typeface="Calibri" panose="020F0502020204030204" pitchFamily="34" charset="0"/>
                <a:cs typeface="Calibri" panose="020F0502020204030204" pitchFamily="34" charset="0"/>
              </a:rPr>
              <a:t>r</a:t>
            </a:r>
            <a:r>
              <a:rPr lang="en-US" b="0" i="0" baseline="-25000" dirty="0">
                <a:latin typeface="Calibri" panose="020F0502020204030204" pitchFamily="34" charset="0"/>
                <a:cs typeface="Calibri" panose="020F0502020204030204" pitchFamily="34" charset="0"/>
              </a:rPr>
              <a:t> </a:t>
            </a:r>
            <a:r>
              <a:rPr lang="en-US" i="0" dirty="0">
                <a:latin typeface="Calibri Light" panose="020F0302020204030204" pitchFamily="34" charset="0"/>
              </a:rPr>
              <a:t> 	</a:t>
            </a:r>
            <a:r>
              <a:rPr lang="en-US" b="0" i="0" dirty="0">
                <a:latin typeface="Calibri" panose="020F0502020204030204" pitchFamily="34" charset="0"/>
                <a:cs typeface="Calibri" panose="020F0502020204030204" pitchFamily="34" charset="0"/>
              </a:rPr>
              <a:t>H/m</a:t>
            </a:r>
          </a:p>
        </p:txBody>
      </p:sp>
    </p:spTree>
    <p:extLst>
      <p:ext uri="{BB962C8B-B14F-4D97-AF65-F5344CB8AC3E}">
        <p14:creationId xmlns:p14="http://schemas.microsoft.com/office/powerpoint/2010/main" val="3119705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polarity comes from the direction of the flux lines, that go from a North to a South pole</a:t>
            </a:r>
          </a:p>
        </p:txBody>
      </p:sp>
      <p:sp>
        <p:nvSpPr>
          <p:cNvPr id="4" name="TextBox 3"/>
          <p:cNvSpPr txBox="1"/>
          <p:nvPr/>
        </p:nvSpPr>
        <p:spPr>
          <a:xfrm>
            <a:off x="251520" y="5589240"/>
            <a:ext cx="8640960" cy="830997"/>
          </a:xfrm>
          <a:prstGeom prst="rect">
            <a:avLst/>
          </a:prstGeom>
          <a:solidFill>
            <a:srgbClr val="FFFFFF"/>
          </a:solidFill>
          <a:ln w="12700">
            <a:noFill/>
          </a:ln>
        </p:spPr>
        <p:txBody>
          <a:bodyPr wrap="square" rtlCol="0">
            <a:spAutoFit/>
          </a:bodyPr>
          <a:lstStyle/>
          <a:p>
            <a:pPr algn="ctr"/>
            <a:r>
              <a:rPr lang="en-GB" b="0" i="0" dirty="0">
                <a:latin typeface="Calibri" panose="020F0502020204030204" pitchFamily="34" charset="0"/>
                <a:cs typeface="Calibri" panose="020F0502020204030204" pitchFamily="34" charset="0"/>
              </a:rPr>
              <a:t>in Oxford, on 25/01/2017</a:t>
            </a:r>
          </a:p>
          <a:p>
            <a:pPr algn="ctr"/>
            <a:r>
              <a:rPr lang="en-GB" b="0" i="0" dirty="0">
                <a:latin typeface="Calibri" panose="020F0502020204030204" pitchFamily="34" charset="0"/>
                <a:cs typeface="Calibri" panose="020F0502020204030204" pitchFamily="34" charset="0"/>
              </a:rPr>
              <a:t>|B| = 48728 </a:t>
            </a:r>
            <a:r>
              <a:rPr lang="en-GB" b="0" i="0" dirty="0" err="1">
                <a:latin typeface="Calibri" panose="020F0502020204030204" pitchFamily="34" charset="0"/>
                <a:cs typeface="Calibri" panose="020F0502020204030204" pitchFamily="34" charset="0"/>
              </a:rPr>
              <a:t>nT</a:t>
            </a:r>
            <a:r>
              <a:rPr lang="en-GB" b="0" i="0" dirty="0">
                <a:latin typeface="Calibri" panose="020F0502020204030204" pitchFamily="34" charset="0"/>
                <a:cs typeface="Calibri" panose="020F0502020204030204" pitchFamily="34" charset="0"/>
              </a:rPr>
              <a:t> = 0.048728 </a:t>
            </a:r>
            <a:r>
              <a:rPr lang="en-GB" b="0" i="0" dirty="0" err="1">
                <a:latin typeface="Calibri" panose="020F0502020204030204" pitchFamily="34" charset="0"/>
                <a:cs typeface="Calibri" panose="020F0502020204030204" pitchFamily="34" charset="0"/>
              </a:rPr>
              <a:t>mT</a:t>
            </a:r>
            <a:r>
              <a:rPr lang="en-GB" b="0" i="0" dirty="0">
                <a:latin typeface="Calibri" panose="020F0502020204030204" pitchFamily="34" charset="0"/>
                <a:cs typeface="Calibri" panose="020F0502020204030204" pitchFamily="34" charset="0"/>
              </a:rPr>
              <a:t> = 0.000048728 T</a:t>
            </a:r>
            <a:endParaRPr lang="en-US" b="0" i="0" dirty="0">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7372" y="1570455"/>
            <a:ext cx="4209256" cy="3514729"/>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580887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err="1">
                <a:solidFill>
                  <a:srgbClr val="0033CC"/>
                </a:solidFill>
                <a:latin typeface="Calibri" panose="020F0502020204030204" pitchFamily="34" charset="0"/>
                <a:cs typeface="Calibri" panose="020F0502020204030204" pitchFamily="34" charset="0"/>
              </a:rPr>
              <a:t>Magnetostatic</a:t>
            </a:r>
            <a:r>
              <a:rPr lang="en-US" sz="2800" b="0" i="0" kern="0" dirty="0">
                <a:solidFill>
                  <a:srgbClr val="0033CC"/>
                </a:solidFill>
                <a:latin typeface="Calibri" panose="020F0502020204030204" pitchFamily="34" charset="0"/>
                <a:cs typeface="Calibri" panose="020F0502020204030204" pitchFamily="34" charset="0"/>
              </a:rPr>
              <a:t> fields are described by Maxwell’s equations, coupled with a law describing the material</a:t>
            </a:r>
          </a:p>
        </p:txBody>
      </p:sp>
      <mc:AlternateContent xmlns:mc="http://schemas.openxmlformats.org/markup-compatibility/2006" xmlns:a14="http://schemas.microsoft.com/office/drawing/2010/main">
        <mc:Choice Requires="a14">
          <p:sp>
            <p:nvSpPr>
              <p:cNvPr id="4" name="TextBox 3"/>
              <p:cNvSpPr txBox="1"/>
              <p:nvPr/>
            </p:nvSpPr>
            <p:spPr>
              <a:xfrm>
                <a:off x="683568" y="1471299"/>
                <a:ext cx="1326966" cy="41415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div</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r>
                        <a:rPr lang="en-GB" b="0" i="1" smtClean="0">
                          <a:latin typeface="Cambria Math" panose="02040503050406030204" pitchFamily="18" charset="0"/>
                        </a:rPr>
                        <m:t>=0</m:t>
                      </m:r>
                    </m:oMath>
                  </m:oMathPara>
                </a14:m>
                <a:br>
                  <a:rPr lang="en-GB" b="0" i="1" dirty="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683568" y="1471299"/>
                <a:ext cx="1326966" cy="414152"/>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683568" y="3259609"/>
                <a:ext cx="1295291"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rot</m:t>
                      </m:r>
                      <m:r>
                        <a:rPr lang="en-GB" b="0">
                          <a:latin typeface="Cambria Math" panose="02040503050406030204" pitchFamily="18" charset="0"/>
                        </a:rPr>
                        <m:t> </m:t>
                      </m:r>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r>
                        <a:rPr lang="en-GB" b="0">
                          <a:latin typeface="Cambria Math" panose="02040503050406030204" pitchFamily="18" charset="0"/>
                        </a:rPr>
                        <m:t>=</m:t>
                      </m:r>
                      <m:acc>
                        <m:accPr>
                          <m:chr m:val="⃗"/>
                          <m:ctrlPr>
                            <a:rPr lang="en-GB" b="0" i="1">
                              <a:latin typeface="Cambria Math" panose="02040503050406030204" pitchFamily="18" charset="0"/>
                            </a:rPr>
                          </m:ctrlPr>
                        </m:accPr>
                        <m:e>
                          <m:r>
                            <a:rPr lang="en-GB" b="0" i="1" smtClean="0">
                              <a:latin typeface="Cambria Math" panose="02040503050406030204" pitchFamily="18" charset="0"/>
                            </a:rPr>
                            <m:t>𝐽</m:t>
                          </m:r>
                        </m:e>
                      </m:acc>
                    </m:oMath>
                  </m:oMathPara>
                </a14:m>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683568" y="3259609"/>
                <a:ext cx="1295291" cy="414088"/>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686578" y="5751216"/>
                <a:ext cx="1538563"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26" name="TextBox 25"/>
              <p:cNvSpPr txBox="1">
                <a:spLocks noRot="1" noChangeAspect="1" noMove="1" noResize="1" noEditPoints="1" noAdjustHandles="1" noChangeArrowheads="1" noChangeShapeType="1" noTextEdit="1"/>
              </p:cNvSpPr>
              <p:nvPr/>
            </p:nvSpPr>
            <p:spPr>
              <a:xfrm>
                <a:off x="686578" y="5751216"/>
                <a:ext cx="1538563" cy="414088"/>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683568" y="3717943"/>
                <a:ext cx="3567002" cy="863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ctrlPr>
                            <a:rPr lang="en-GB" b="0" i="1" smtClean="0">
                              <a:solidFill>
                                <a:srgbClr val="969696"/>
                              </a:solidFill>
                              <a:latin typeface="Cambria Math" panose="02040503050406030204" pitchFamily="18" charset="0"/>
                            </a:rPr>
                          </m:ctrlPr>
                        </m:naryPr>
                        <m:sub>
                          <m:r>
                            <m:rPr>
                              <m:brk m:alnAt="23"/>
                            </m:rPr>
                            <a:rPr lang="en-GB" b="0" i="1" smtClean="0">
                              <a:solidFill>
                                <a:srgbClr val="969696"/>
                              </a:solidFill>
                              <a:latin typeface="Cambria Math" panose="02040503050406030204" pitchFamily="18" charset="0"/>
                            </a:rPr>
                            <m:t>𝐶</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𝐻</m:t>
                              </m:r>
                            </m:e>
                          </m:acc>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𝑑𝑙</m:t>
                              </m:r>
                            </m:e>
                          </m:acc>
                        </m:e>
                      </m:nary>
                      <m:r>
                        <a:rPr lang="en-GB" b="0">
                          <a:solidFill>
                            <a:srgbClr val="969696"/>
                          </a:solidFill>
                          <a:latin typeface="Cambria Math" panose="02040503050406030204" pitchFamily="18" charset="0"/>
                        </a:rPr>
                        <m:t>=</m:t>
                      </m:r>
                      <m:nary>
                        <m:naryPr>
                          <m:ctrlPr>
                            <a:rPr lang="en-GB" b="0" i="1">
                              <a:solidFill>
                                <a:srgbClr val="969696"/>
                              </a:solidFill>
                              <a:latin typeface="Cambria Math" panose="02040503050406030204" pitchFamily="18" charset="0"/>
                            </a:rPr>
                          </m:ctrlPr>
                        </m:naryPr>
                        <m:sub>
                          <m:r>
                            <a:rPr lang="en-GB" b="0">
                              <a:solidFill>
                                <a:srgbClr val="969696"/>
                              </a:solidFill>
                              <a:latin typeface="Cambria Math" panose="02040503050406030204" pitchFamily="18" charset="0"/>
                            </a:rPr>
                            <m:t>𝑆</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𝑗</m:t>
                              </m:r>
                            </m:e>
                          </m:acc>
                        </m:e>
                      </m:nary>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𝑑𝑆</m:t>
                          </m:r>
                        </m:e>
                      </m:acc>
                      <m:r>
                        <a:rPr lang="en-GB" b="0">
                          <a:solidFill>
                            <a:srgbClr val="969696"/>
                          </a:solidFill>
                          <a:latin typeface="Cambria Math" panose="02040503050406030204" pitchFamily="18" charset="0"/>
                        </a:rPr>
                        <m:t>=</m:t>
                      </m:r>
                      <m:r>
                        <a:rPr lang="en-GB" b="0" i="1" smtClean="0">
                          <a:solidFill>
                            <a:srgbClr val="969696"/>
                          </a:solidFill>
                          <a:latin typeface="Cambria Math" panose="02040503050406030204" pitchFamily="18" charset="0"/>
                        </a:rPr>
                        <m:t>𝑁𝐼</m:t>
                      </m:r>
                    </m:oMath>
                  </m:oMathPara>
                </a14:m>
                <a:endParaRPr lang="en-GB" b="0" dirty="0">
                  <a:solidFill>
                    <a:srgbClr val="969696"/>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683568" y="3717943"/>
                <a:ext cx="3567002" cy="863185"/>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683568" y="1929634"/>
                <a:ext cx="1883208" cy="863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ctrlPr>
                            <a:rPr lang="en-GB" b="0" i="1" smtClean="0">
                              <a:solidFill>
                                <a:srgbClr val="969696"/>
                              </a:solidFill>
                              <a:latin typeface="Cambria Math" panose="02040503050406030204" pitchFamily="18" charset="0"/>
                            </a:rPr>
                          </m:ctrlPr>
                        </m:naryPr>
                        <m:sub>
                          <m:r>
                            <a:rPr lang="en-GB" b="0" i="1" smtClean="0">
                              <a:solidFill>
                                <a:srgbClr val="969696"/>
                              </a:solidFill>
                              <a:latin typeface="Cambria Math" panose="02040503050406030204" pitchFamily="18" charset="0"/>
                            </a:rPr>
                            <m:t>𝑆</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𝐵</m:t>
                              </m:r>
                            </m:e>
                          </m:acc>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m:t>
                              </m:r>
                              <m:r>
                                <a:rPr lang="en-GB" b="0" i="1" smtClean="0">
                                  <a:solidFill>
                                    <a:srgbClr val="969696"/>
                                  </a:solidFill>
                                  <a:latin typeface="Cambria Math" panose="02040503050406030204" pitchFamily="18" charset="0"/>
                                </a:rPr>
                                <m:t>𝑆</m:t>
                              </m:r>
                            </m:e>
                          </m:acc>
                          <m:r>
                            <a:rPr lang="en-GB" b="0" i="1" smtClean="0">
                              <a:solidFill>
                                <a:srgbClr val="969696"/>
                              </a:solidFill>
                              <a:latin typeface="Cambria Math" panose="02040503050406030204" pitchFamily="18" charset="0"/>
                            </a:rPr>
                            <m:t>=0</m:t>
                          </m:r>
                        </m:e>
                      </m:nary>
                    </m:oMath>
                  </m:oMathPara>
                </a14:m>
                <a:endParaRPr lang="en-GB" b="0" dirty="0">
                  <a:solidFill>
                    <a:srgbClr val="969696"/>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683568" y="1929634"/>
                <a:ext cx="1883208" cy="863185"/>
              </a:xfrm>
              <a:prstGeom prst="rect">
                <a:avLst/>
              </a:prstGeom>
              <a:blipFill rotWithShape="0">
                <a:blip r:embed="rId7"/>
                <a:stretch>
                  <a:fillRect/>
                </a:stretch>
              </a:blipFill>
            </p:spPr>
            <p:txBody>
              <a:bodyPr/>
              <a:lstStyle/>
              <a:p>
                <a:r>
                  <a:rPr lang="en-GB">
                    <a:noFill/>
                  </a:rPr>
                  <a:t> </a:t>
                </a:r>
              </a:p>
            </p:txBody>
          </p:sp>
        </mc:Fallback>
      </mc:AlternateContent>
      <p:pic>
        <p:nvPicPr>
          <p:cNvPr id="3" name="Picture 2"/>
          <p:cNvPicPr>
            <a:picLocks noChangeAspect="1"/>
          </p:cNvPicPr>
          <p:nvPr/>
        </p:nvPicPr>
        <p:blipFill rotWithShape="1">
          <a:blip r:embed="rId8">
            <a:extLst>
              <a:ext uri="{28A0092B-C50C-407E-A947-70E740481C1C}">
                <a14:useLocalDpi xmlns:a14="http://schemas.microsoft.com/office/drawing/2010/main" val="0"/>
              </a:ext>
            </a:extLst>
          </a:blip>
          <a:srcRect l="31323" r="3345"/>
          <a:stretch/>
        </p:blipFill>
        <p:spPr>
          <a:xfrm>
            <a:off x="4824228" y="1834665"/>
            <a:ext cx="3600000" cy="3826583"/>
          </a:xfrm>
          <a:prstGeom prst="rect">
            <a:avLst/>
          </a:prstGeom>
        </p:spPr>
      </p:pic>
      <p:sp>
        <p:nvSpPr>
          <p:cNvPr id="10" name="Text Box 36"/>
          <p:cNvSpPr txBox="1">
            <a:spLocks noChangeArrowheads="1"/>
          </p:cNvSpPr>
          <p:nvPr/>
        </p:nvSpPr>
        <p:spPr bwMode="auto">
          <a:xfrm>
            <a:off x="4499992" y="5687807"/>
            <a:ext cx="4248472"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 James Clerk Maxwell</a:t>
            </a:r>
          </a:p>
        </p:txBody>
      </p:sp>
    </p:spTree>
    <p:extLst>
      <p:ext uri="{BB962C8B-B14F-4D97-AF65-F5344CB8AC3E}">
        <p14:creationId xmlns:p14="http://schemas.microsoft.com/office/powerpoint/2010/main" val="2152832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Lorentz force is the link between electromagnetism and mechanics</a:t>
            </a:r>
          </a:p>
        </p:txBody>
      </p:sp>
      <mc:AlternateContent xmlns:mc="http://schemas.openxmlformats.org/markup-compatibility/2006" xmlns:a14="http://schemas.microsoft.com/office/drawing/2010/main">
        <mc:Choice Requires="a14">
          <p:sp>
            <p:nvSpPr>
              <p:cNvPr id="4" name="TextBox 3"/>
              <p:cNvSpPr txBox="1"/>
              <p:nvPr/>
            </p:nvSpPr>
            <p:spPr>
              <a:xfrm>
                <a:off x="971600" y="1340768"/>
                <a:ext cx="2650084" cy="44377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r>
                        <a:rPr lang="en-GB" b="0" i="1" smtClean="0">
                          <a:latin typeface="Cambria Math" panose="02040503050406030204" pitchFamily="18" charset="0"/>
                        </a:rPr>
                        <m:t>=</m:t>
                      </m:r>
                      <m:r>
                        <a:rPr lang="en-GB" b="0" i="1" smtClean="0">
                          <a:latin typeface="Cambria Math" panose="02040503050406030204" pitchFamily="18" charset="0"/>
                        </a:rPr>
                        <m:t>𝑞</m:t>
                      </m:r>
                      <m:d>
                        <m:dPr>
                          <m:begChr m:val="["/>
                          <m:endChr m:val="]"/>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𝐸</m:t>
                              </m:r>
                            </m:e>
                          </m:acc>
                          <m:r>
                            <a:rPr lang="en-GB" b="0" i="1" smtClean="0">
                              <a:latin typeface="Cambria Math" panose="02040503050406030204" pitchFamily="18" charset="0"/>
                            </a:rPr>
                            <m:t>+</m:t>
                          </m:r>
                          <m:d>
                            <m:dPr>
                              <m:ctrlPr>
                                <a:rPr lang="en-GB" b="0" i="1" smtClean="0">
                                  <a:latin typeface="Cambria Math" panose="02040503050406030204" pitchFamily="18" charset="0"/>
                                </a:rPr>
                              </m:ctrlPr>
                            </m:dPr>
                            <m:e>
                              <m:acc>
                                <m:accPr>
                                  <m:chr m:val="⃗"/>
                                  <m:ctrlPr>
                                    <a:rPr lang="en-GB" b="0" i="1">
                                      <a:latin typeface="Cambria Math" panose="02040503050406030204" pitchFamily="18" charset="0"/>
                                    </a:rPr>
                                  </m:ctrlPr>
                                </m:accPr>
                                <m:e>
                                  <m:r>
                                    <a:rPr lang="en-GB" b="0" i="1" smtClean="0">
                                      <a:latin typeface="Cambria Math" panose="02040503050406030204" pitchFamily="18" charset="0"/>
                                    </a:rPr>
                                    <m:t>𝑣</m:t>
                                  </m:r>
                                </m:e>
                              </m:acc>
                              <m:r>
                                <a:rPr lang="en-GB" b="0" i="1" smtClean="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e>
                          </m:d>
                        </m:e>
                      </m:d>
                    </m:oMath>
                  </m:oMathPara>
                </a14:m>
                <a:br>
                  <a:rPr lang="en-GB" b="0" i="1" dirty="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971600" y="1340768"/>
                <a:ext cx="2650084" cy="443776"/>
              </a:xfrm>
              <a:prstGeom prst="rect">
                <a:avLst/>
              </a:prstGeom>
              <a:blipFill rotWithShape="0">
                <a:blip r:embed="rId3"/>
                <a:stretch>
                  <a:fillRect/>
                </a:stretch>
              </a:blipFill>
            </p:spPr>
            <p:txBody>
              <a:bodyPr/>
              <a:lstStyle/>
              <a:p>
                <a:r>
                  <a:rPr lang="en-GB">
                    <a:noFill/>
                  </a:rPr>
                  <a:t> </a:t>
                </a:r>
              </a:p>
            </p:txBody>
          </p:sp>
        </mc:Fallback>
      </mc:AlternateContent>
      <p:sp>
        <p:nvSpPr>
          <p:cNvPr id="10" name="Text Box 36"/>
          <p:cNvSpPr txBox="1">
            <a:spLocks noChangeArrowheads="1"/>
          </p:cNvSpPr>
          <p:nvPr/>
        </p:nvSpPr>
        <p:spPr bwMode="auto">
          <a:xfrm>
            <a:off x="971600" y="1784544"/>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for charged beams</a:t>
            </a:r>
          </a:p>
        </p:txBody>
      </p:sp>
      <p:sp>
        <p:nvSpPr>
          <p:cNvPr id="11" name="Text Box 36"/>
          <p:cNvSpPr txBox="1">
            <a:spLocks noChangeArrowheads="1"/>
          </p:cNvSpPr>
          <p:nvPr/>
        </p:nvSpPr>
        <p:spPr bwMode="auto">
          <a:xfrm>
            <a:off x="5220072" y="1784544"/>
            <a:ext cx="3636000"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for conductors</a:t>
            </a:r>
          </a:p>
        </p:txBody>
      </p:sp>
      <mc:AlternateContent xmlns:mc="http://schemas.openxmlformats.org/markup-compatibility/2006" xmlns:a14="http://schemas.microsoft.com/office/drawing/2010/main">
        <mc:Choice Requires="a14">
          <p:sp>
            <p:nvSpPr>
              <p:cNvPr id="12" name="TextBox 11"/>
              <p:cNvSpPr txBox="1"/>
              <p:nvPr/>
            </p:nvSpPr>
            <p:spPr>
              <a:xfrm>
                <a:off x="5220072" y="1361351"/>
                <a:ext cx="1519262" cy="42319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r>
                        <a:rPr lang="en-GB" b="0" i="1" smtClean="0">
                          <a:latin typeface="Cambria Math" panose="02040503050406030204" pitchFamily="18" charset="0"/>
                        </a:rPr>
                        <m:t>=</m:t>
                      </m:r>
                      <m:r>
                        <a:rPr lang="en-GB" b="0">
                          <a:latin typeface="Cambria Math" panose="02040503050406030204" pitchFamily="18" charset="0"/>
                        </a:rPr>
                        <m:t>𝐼</m:t>
                      </m:r>
                      <m:acc>
                        <m:accPr>
                          <m:chr m:val="⃗"/>
                          <m:ctrlPr>
                            <a:rPr lang="en-GB" b="0" i="1">
                              <a:latin typeface="Cambria Math" panose="02040503050406030204" pitchFamily="18" charset="0"/>
                            </a:rPr>
                          </m:ctrlPr>
                        </m:accPr>
                        <m:e>
                          <m:r>
                            <a:rPr lang="en-GB" b="0">
                              <a:latin typeface="Cambria Math" panose="02040503050406030204" pitchFamily="18" charset="0"/>
                              <a:ea typeface="Cambria Math" panose="02040503050406030204" pitchFamily="18" charset="0"/>
                            </a:rPr>
                            <m:t>ℓ</m:t>
                          </m:r>
                        </m:e>
                      </m:acc>
                      <m:r>
                        <a:rPr lang="en-GB" b="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oMath>
                  </m:oMathPara>
                </a14:m>
                <a:br>
                  <a:rPr lang="en-GB" b="0" i="1" dirty="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5220072" y="1361351"/>
                <a:ext cx="1519262" cy="423193"/>
              </a:xfrm>
              <a:prstGeom prst="rect">
                <a:avLst/>
              </a:prstGeom>
              <a:blipFill rotWithShape="0">
                <a:blip r:embed="rId4"/>
                <a:stretch>
                  <a:fillRect/>
                </a:stretch>
              </a:blipFill>
            </p:spPr>
            <p:txBody>
              <a:bodyPr/>
              <a:lstStyle/>
              <a:p>
                <a:r>
                  <a:rPr lang="en-GB">
                    <a:noFill/>
                  </a:rPr>
                  <a:t> </a:t>
                </a:r>
              </a:p>
            </p:txBody>
          </p:sp>
        </mc:Fallback>
      </mc:AlternateContent>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8352" y="2853296"/>
            <a:ext cx="2106616" cy="3240000"/>
          </a:xfrm>
          <a:prstGeom prst="rect">
            <a:avLst/>
          </a:prstGeom>
        </p:spPr>
      </p:pic>
      <p:sp>
        <p:nvSpPr>
          <p:cNvPr id="9" name="Text Box 36"/>
          <p:cNvSpPr txBox="1">
            <a:spLocks noChangeArrowheads="1"/>
          </p:cNvSpPr>
          <p:nvPr/>
        </p:nvSpPr>
        <p:spPr bwMode="auto">
          <a:xfrm>
            <a:off x="-612576" y="6097003"/>
            <a:ext cx="4248472"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Oliver Heaviside</a:t>
            </a:r>
          </a:p>
        </p:txBody>
      </p:sp>
      <p:sp>
        <p:nvSpPr>
          <p:cNvPr id="13" name="Text Box 36"/>
          <p:cNvSpPr txBox="1">
            <a:spLocks noChangeArrowheads="1"/>
          </p:cNvSpPr>
          <p:nvPr/>
        </p:nvSpPr>
        <p:spPr bwMode="auto">
          <a:xfrm>
            <a:off x="1979712" y="6097003"/>
            <a:ext cx="4248472"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Hendrik Lorentz</a:t>
            </a: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47825" y="2853296"/>
            <a:ext cx="2312247" cy="3240000"/>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35167" y="2521491"/>
            <a:ext cx="3330250" cy="3600000"/>
          </a:xfrm>
          <a:prstGeom prst="rect">
            <a:avLst/>
          </a:prstGeom>
        </p:spPr>
      </p:pic>
      <p:sp>
        <p:nvSpPr>
          <p:cNvPr id="14" name="Text Box 36"/>
          <p:cNvSpPr txBox="1">
            <a:spLocks noChangeArrowheads="1"/>
          </p:cNvSpPr>
          <p:nvPr/>
        </p:nvSpPr>
        <p:spPr bwMode="auto">
          <a:xfrm>
            <a:off x="5076056" y="6097003"/>
            <a:ext cx="4248472"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Pierre-Simon, marquis de Laplace </a:t>
            </a:r>
          </a:p>
        </p:txBody>
      </p:sp>
    </p:spTree>
    <p:extLst>
      <p:ext uri="{BB962C8B-B14F-4D97-AF65-F5344CB8AC3E}">
        <p14:creationId xmlns:p14="http://schemas.microsoft.com/office/powerpoint/2010/main" val="2640846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In synchrotrons / transfer lines magnets, the B field seen from the beam is often expressed as a series of multipoles</a:t>
            </a:r>
          </a:p>
        </p:txBody>
      </p:sp>
      <mc:AlternateContent xmlns:mc="http://schemas.openxmlformats.org/markup-compatibility/2006" xmlns:a14="http://schemas.microsoft.com/office/drawing/2010/main">
        <mc:Choice Requires="a14">
          <p:sp>
            <p:nvSpPr>
              <p:cNvPr id="3" name="Rectangle 2"/>
              <p:cNvSpPr/>
              <p:nvPr/>
            </p:nvSpPr>
            <p:spPr>
              <a:xfrm>
                <a:off x="251520" y="1383735"/>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𝑟</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sz="2000" dirty="0"/>
              </a:p>
            </p:txBody>
          </p:sp>
        </mc:Choice>
        <mc:Fallback xmlns="">
          <p:sp>
            <p:nvSpPr>
              <p:cNvPr id="3" name="Rectangle 2"/>
              <p:cNvSpPr>
                <a:spLocks noRot="1" noChangeAspect="1" noMove="1" noResize="1" noEditPoints="1" noAdjustHandles="1" noChangeArrowheads="1" noChangeShapeType="1" noTextEdit="1"/>
              </p:cNvSpPr>
              <p:nvPr/>
            </p:nvSpPr>
            <p:spPr>
              <a:xfrm>
                <a:off x="251520" y="1383735"/>
                <a:ext cx="7139929" cy="931537"/>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251520" y="2713487"/>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ea typeface="Cambria Math" panose="02040503050406030204" pitchFamily="18" charset="0"/>
                            </a:rPr>
                            <m:t>𝜃</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b="1" i="0"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dirty="0"/>
              </a:p>
            </p:txBody>
          </p:sp>
        </mc:Choice>
        <mc:Fallback xmlns="">
          <p:sp>
            <p:nvSpPr>
              <p:cNvPr id="13" name="Rectangle 12"/>
              <p:cNvSpPr>
                <a:spLocks noRot="1" noChangeAspect="1" noMove="1" noResize="1" noEditPoints="1" noAdjustHandles="1" noChangeArrowheads="1" noChangeShapeType="1" noTextEdit="1"/>
              </p:cNvSpPr>
              <p:nvPr/>
            </p:nvSpPr>
            <p:spPr>
              <a:xfrm>
                <a:off x="251520" y="2713487"/>
                <a:ext cx="7139929" cy="931537"/>
              </a:xfrm>
              <a:prstGeom prst="rect">
                <a:avLst/>
              </a:prstGeom>
              <a:blipFill rotWithShape="0">
                <a:blip r:embed="rId4"/>
                <a:stretch>
                  <a:fillRect/>
                </a:stretch>
              </a:blipFill>
            </p:spPr>
            <p:txBody>
              <a:bodyPr/>
              <a:lstStyle/>
              <a:p>
                <a:r>
                  <a:rPr lang="en-GB">
                    <a:noFill/>
                  </a:rPr>
                  <a:t> </a:t>
                </a:r>
              </a:p>
            </p:txBody>
          </p:sp>
        </mc:Fallback>
      </mc:AlternateContent>
      <p:cxnSp>
        <p:nvCxnSpPr>
          <p:cNvPr id="9" name="Straight Connector 8"/>
          <p:cNvCxnSpPr/>
          <p:nvPr/>
        </p:nvCxnSpPr>
        <p:spPr bwMode="auto">
          <a:xfrm>
            <a:off x="5618680" y="3366253"/>
            <a:ext cx="3024336"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6" name="Straight Connector 15"/>
          <p:cNvCxnSpPr/>
          <p:nvPr/>
        </p:nvCxnSpPr>
        <p:spPr bwMode="auto">
          <a:xfrm flipV="1">
            <a:off x="5618680" y="1566053"/>
            <a:ext cx="0" cy="180020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9" name="Straight Connector 18"/>
          <p:cNvCxnSpPr/>
          <p:nvPr/>
        </p:nvCxnSpPr>
        <p:spPr bwMode="auto">
          <a:xfrm flipV="1">
            <a:off x="5618680" y="2574165"/>
            <a:ext cx="2304256" cy="792088"/>
          </a:xfrm>
          <a:prstGeom prst="line">
            <a:avLst/>
          </a:prstGeom>
          <a:solidFill>
            <a:schemeClr val="accent1"/>
          </a:solidFill>
          <a:ln w="12700" cap="flat" cmpd="sng" algn="ctr">
            <a:solidFill>
              <a:schemeClr val="tx1">
                <a:lumMod val="50000"/>
                <a:lumOff val="50000"/>
              </a:schemeClr>
            </a:solidFill>
            <a:prstDash val="solid"/>
            <a:round/>
            <a:headEnd type="none" w="med" len="med"/>
            <a:tailEnd type="none" w="med" len="lg"/>
          </a:ln>
          <a:effectLst/>
        </p:spPr>
      </p:cxnSp>
      <p:cxnSp>
        <p:nvCxnSpPr>
          <p:cNvPr id="22" name="Straight Connector 21"/>
          <p:cNvCxnSpPr/>
          <p:nvPr/>
        </p:nvCxnSpPr>
        <p:spPr bwMode="auto">
          <a:xfrm flipV="1">
            <a:off x="7922936" y="2319531"/>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p:cxnSp>
        <p:nvCxnSpPr>
          <p:cNvPr id="27" name="Straight Connector 26"/>
          <p:cNvCxnSpPr/>
          <p:nvPr/>
        </p:nvCxnSpPr>
        <p:spPr bwMode="auto">
          <a:xfrm rot="16200000" flipV="1">
            <a:off x="7425244" y="2076472"/>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29" name="Rectangle 28"/>
              <p:cNvSpPr/>
              <p:nvPr/>
            </p:nvSpPr>
            <p:spPr>
              <a:xfrm>
                <a:off x="8571008" y="3294245"/>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i="1" smtClean="0">
                          <a:latin typeface="Cambria Math" panose="02040503050406030204" pitchFamily="18" charset="0"/>
                        </a:rPr>
                        <m:t>𝑥</m:t>
                      </m:r>
                    </m:oMath>
                  </m:oMathPara>
                </a14:m>
                <a:endParaRPr lang="en-GB" sz="2000" dirty="0"/>
              </a:p>
            </p:txBody>
          </p:sp>
        </mc:Choice>
        <mc:Fallback xmlns="">
          <p:sp>
            <p:nvSpPr>
              <p:cNvPr id="29" name="Rectangle 28"/>
              <p:cNvSpPr>
                <a:spLocks noRot="1" noChangeAspect="1" noMove="1" noResize="1" noEditPoints="1" noAdjustHandles="1" noChangeArrowheads="1" noChangeShapeType="1" noTextEdit="1"/>
              </p:cNvSpPr>
              <p:nvPr/>
            </p:nvSpPr>
            <p:spPr>
              <a:xfrm>
                <a:off x="8571008" y="3294245"/>
                <a:ext cx="360040" cy="400110"/>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Rectangle 31"/>
              <p:cNvSpPr/>
              <p:nvPr/>
            </p:nvSpPr>
            <p:spPr>
              <a:xfrm>
                <a:off x="5268532" y="1267575"/>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latin typeface="Cambria Math" panose="02040503050406030204" pitchFamily="18" charset="0"/>
                        </a:rPr>
                        <m:t>𝑦</m:t>
                      </m:r>
                    </m:oMath>
                  </m:oMathPara>
                </a14:m>
                <a:endParaRPr lang="en-GB" sz="2000" b="0" dirty="0"/>
              </a:p>
            </p:txBody>
          </p:sp>
        </mc:Choice>
        <mc:Fallback xmlns="">
          <p:sp>
            <p:nvSpPr>
              <p:cNvPr id="32" name="Rectangle 31"/>
              <p:cNvSpPr>
                <a:spLocks noRot="1" noChangeAspect="1" noMove="1" noResize="1" noEditPoints="1" noAdjustHandles="1" noChangeArrowheads="1" noChangeShapeType="1" noTextEdit="1"/>
              </p:cNvSpPr>
              <p:nvPr/>
            </p:nvSpPr>
            <p:spPr>
              <a:xfrm>
                <a:off x="5268532" y="1267575"/>
                <a:ext cx="360040" cy="400110"/>
              </a:xfrm>
              <a:prstGeom prst="rect">
                <a:avLst/>
              </a:prstGeom>
              <a:blipFill rotWithShape="0">
                <a:blip r:embed="rId6"/>
                <a:stretch>
                  <a:fillRect b="-757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8633476" y="2063985"/>
                <a:ext cx="51052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𝑟</m:t>
                          </m:r>
                        </m:sub>
                      </m:sSub>
                    </m:oMath>
                  </m:oMathPara>
                </a14:m>
                <a:endParaRPr lang="en-GB" dirty="0"/>
              </a:p>
            </p:txBody>
          </p:sp>
        </mc:Choice>
        <mc:Fallback xmlns="">
          <p:sp>
            <p:nvSpPr>
              <p:cNvPr id="18" name="Rectangle 17"/>
              <p:cNvSpPr>
                <a:spLocks noRot="1" noChangeAspect="1" noMove="1" noResize="1" noEditPoints="1" noAdjustHandles="1" noChangeArrowheads="1" noChangeShapeType="1" noTextEdit="1"/>
              </p:cNvSpPr>
              <p:nvPr/>
            </p:nvSpPr>
            <p:spPr>
              <a:xfrm>
                <a:off x="8633476" y="2063985"/>
                <a:ext cx="510524" cy="400110"/>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7190154" y="1482843"/>
                <a:ext cx="54059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b="0">
                              <a:solidFill>
                                <a:srgbClr val="0033CC"/>
                              </a:solidFill>
                              <a:latin typeface="Cambria Math" panose="02040503050406030204" pitchFamily="18" charset="0"/>
                              <a:ea typeface="Cambria Math" panose="02040503050406030204" pitchFamily="18" charset="0"/>
                            </a:rPr>
                            <m:t>𝜃</m:t>
                          </m:r>
                        </m:sub>
                      </m:sSub>
                    </m:oMath>
                  </m:oMathPara>
                </a14:m>
                <a:endParaRPr lang="en-GB" dirty="0"/>
              </a:p>
            </p:txBody>
          </p:sp>
        </mc:Choice>
        <mc:Fallback xmlns="">
          <p:sp>
            <p:nvSpPr>
              <p:cNvPr id="20" name="Rectangle 19"/>
              <p:cNvSpPr>
                <a:spLocks noRot="1" noChangeAspect="1" noMove="1" noResize="1" noEditPoints="1" noAdjustHandles="1" noChangeArrowheads="1" noChangeShapeType="1" noTextEdit="1"/>
              </p:cNvSpPr>
              <p:nvPr/>
            </p:nvSpPr>
            <p:spPr>
              <a:xfrm>
                <a:off x="7190154" y="1482843"/>
                <a:ext cx="540596" cy="400110"/>
              </a:xfrm>
              <a:prstGeom prst="rect">
                <a:avLst/>
              </a:prstGeom>
              <a:blipFill rotWithShape="0">
                <a:blip r:embed="rId8"/>
                <a:stretch>
                  <a:fillRect b="-30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6649128" y="2560289"/>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solidFill>
                            <a:schemeClr val="tx1">
                              <a:lumMod val="50000"/>
                              <a:lumOff val="50000"/>
                            </a:schemeClr>
                          </a:solidFill>
                          <a:latin typeface="Cambria Math" panose="02040503050406030204" pitchFamily="18" charset="0"/>
                        </a:rPr>
                        <m:t>𝑟</m:t>
                      </m:r>
                    </m:oMath>
                  </m:oMathPara>
                </a14:m>
                <a:endParaRPr lang="en-GB" sz="2000" b="0" dirty="0"/>
              </a:p>
            </p:txBody>
          </p:sp>
        </mc:Choice>
        <mc:Fallback xmlns="">
          <p:sp>
            <p:nvSpPr>
              <p:cNvPr id="33" name="Rectangle 32"/>
              <p:cNvSpPr>
                <a:spLocks noRot="1" noChangeAspect="1" noMove="1" noResize="1" noEditPoints="1" noAdjustHandles="1" noChangeArrowheads="1" noChangeShapeType="1" noTextEdit="1"/>
              </p:cNvSpPr>
              <p:nvPr/>
            </p:nvSpPr>
            <p:spPr>
              <a:xfrm>
                <a:off x="6649128" y="2560289"/>
                <a:ext cx="360040" cy="400110"/>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7330191" y="2865266"/>
                <a:ext cx="40055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smtClean="0">
                          <a:solidFill>
                            <a:schemeClr val="tx1">
                              <a:lumMod val="50000"/>
                              <a:lumOff val="50000"/>
                            </a:schemeClr>
                          </a:solidFill>
                          <a:latin typeface="Cambria Math" panose="02040503050406030204" pitchFamily="18" charset="0"/>
                        </a:rPr>
                        <m:t>𝜃</m:t>
                      </m:r>
                    </m:oMath>
                  </m:oMathPara>
                </a14:m>
                <a:endParaRPr lang="en-GB" sz="2000" dirty="0">
                  <a:solidFill>
                    <a:schemeClr val="tx1">
                      <a:lumMod val="50000"/>
                      <a:lumOff val="50000"/>
                    </a:schemeClr>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7330191" y="2865266"/>
                <a:ext cx="400559" cy="400110"/>
              </a:xfrm>
              <a:prstGeom prst="rect">
                <a:avLst/>
              </a:prstGeom>
              <a:blipFill rotWithShape="0">
                <a:blip r:embed="rId10"/>
                <a:stretch>
                  <a:fillRect/>
                </a:stretch>
              </a:blipFill>
            </p:spPr>
            <p:txBody>
              <a:bodyPr/>
              <a:lstStyle/>
              <a:p>
                <a:r>
                  <a:rPr lang="en-GB">
                    <a:noFill/>
                  </a:rPr>
                  <a:t> </a:t>
                </a:r>
              </a:p>
            </p:txBody>
          </p:sp>
        </mc:Fallback>
      </mc:AlternateContent>
      <p:sp>
        <p:nvSpPr>
          <p:cNvPr id="24" name="Arc 23"/>
          <p:cNvSpPr/>
          <p:nvPr/>
        </p:nvSpPr>
        <p:spPr bwMode="auto">
          <a:xfrm>
            <a:off x="3743399" y="1567769"/>
            <a:ext cx="3600400" cy="3600400"/>
          </a:xfrm>
          <a:prstGeom prst="arc">
            <a:avLst>
              <a:gd name="adj1" fmla="val 20464564"/>
              <a:gd name="adj2" fmla="val 0"/>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23" name="Rectangle 22"/>
              <p:cNvSpPr/>
              <p:nvPr/>
            </p:nvSpPr>
            <p:spPr>
              <a:xfrm>
                <a:off x="611560" y="5017743"/>
                <a:ext cx="6444208"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d>
                            <m:dPr>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e>
                          </m:d>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𝑧</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oMath>
                  </m:oMathPara>
                </a14:m>
                <a:endParaRPr lang="en-GB" sz="2000" dirty="0"/>
              </a:p>
            </p:txBody>
          </p:sp>
        </mc:Choice>
        <mc:Fallback xmlns="">
          <p:sp>
            <p:nvSpPr>
              <p:cNvPr id="23" name="Rectangle 22"/>
              <p:cNvSpPr>
                <a:spLocks noRot="1" noChangeAspect="1" noMove="1" noResize="1" noEditPoints="1" noAdjustHandles="1" noChangeArrowheads="1" noChangeShapeType="1" noTextEdit="1"/>
              </p:cNvSpPr>
              <p:nvPr/>
            </p:nvSpPr>
            <p:spPr>
              <a:xfrm>
                <a:off x="611560" y="5017743"/>
                <a:ext cx="6444208" cy="931537"/>
              </a:xfrm>
              <a:prstGeom prst="rect">
                <a:avLst/>
              </a:prstGeom>
              <a:blipFill rotWithShape="0">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6121008" y="5359383"/>
                <a:ext cx="2195408" cy="413703"/>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GB" sz="2000">
                          <a:latin typeface="Cambria Math" panose="02040503050406030204" pitchFamily="18" charset="0"/>
                        </a:rPr>
                        <m:t>𝑧</m:t>
                      </m:r>
                      <m:r>
                        <a:rPr lang="en-GB" sz="2000" i="0">
                          <a:latin typeface="Cambria Math" panose="02040503050406030204" pitchFamily="18" charset="0"/>
                        </a:rPr>
                        <m:t>=</m:t>
                      </m:r>
                      <m:r>
                        <a:rPr lang="en-GB" sz="2000">
                          <a:latin typeface="Cambria Math" panose="02040503050406030204" pitchFamily="18" charset="0"/>
                        </a:rPr>
                        <m:t>𝑥</m:t>
                      </m:r>
                      <m:r>
                        <a:rPr lang="en-GB" sz="2000" i="0">
                          <a:latin typeface="Cambria Math" panose="02040503050406030204" pitchFamily="18" charset="0"/>
                        </a:rPr>
                        <m:t>+</m:t>
                      </m:r>
                      <m:r>
                        <a:rPr lang="en-GB" sz="2000">
                          <a:latin typeface="Cambria Math" panose="02040503050406030204" pitchFamily="18" charset="0"/>
                        </a:rPr>
                        <m:t>𝑖𝑦</m:t>
                      </m:r>
                      <m:r>
                        <a:rPr lang="en-GB" sz="2000" i="0">
                          <a:latin typeface="Cambria Math" panose="02040503050406030204" pitchFamily="18" charset="0"/>
                        </a:rPr>
                        <m:t>=</m:t>
                      </m:r>
                      <m:r>
                        <a:rPr lang="en-GB" sz="2000">
                          <a:latin typeface="Cambria Math" panose="02040503050406030204" pitchFamily="18" charset="0"/>
                        </a:rPr>
                        <m:t>𝑟</m:t>
                      </m:r>
                      <m:sSup>
                        <m:sSupPr>
                          <m:ctrlPr>
                            <a:rPr lang="en-GB" sz="2000" i="1">
                              <a:latin typeface="Cambria Math" panose="02040503050406030204" pitchFamily="18" charset="0"/>
                            </a:rPr>
                          </m:ctrlPr>
                        </m:sSupPr>
                        <m:e>
                          <m:r>
                            <a:rPr lang="en-GB" sz="2000">
                              <a:latin typeface="Cambria Math" panose="02040503050406030204" pitchFamily="18" charset="0"/>
                            </a:rPr>
                            <m:t>𝑒</m:t>
                          </m:r>
                        </m:e>
                        <m:sup>
                          <m:r>
                            <a:rPr lang="en-GB" sz="2000">
                              <a:latin typeface="Cambria Math" panose="02040503050406030204" pitchFamily="18" charset="0"/>
                            </a:rPr>
                            <m:t>𝑖</m:t>
                          </m:r>
                          <m:r>
                            <a:rPr lang="en-GB" sz="2000">
                              <a:latin typeface="Cambria Math" panose="02040503050406030204" pitchFamily="18" charset="0"/>
                            </a:rPr>
                            <m:t>𝜃</m:t>
                          </m:r>
                        </m:sup>
                      </m:sSup>
                    </m:oMath>
                  </m:oMathPara>
                </a14:m>
                <a:endParaRPr lang="en-GB" sz="2000" dirty="0"/>
              </a:p>
            </p:txBody>
          </p:sp>
        </mc:Choice>
        <mc:Fallback xmlns="">
          <p:sp>
            <p:nvSpPr>
              <p:cNvPr id="25" name="Rectangle 24"/>
              <p:cNvSpPr>
                <a:spLocks noRot="1" noChangeAspect="1" noMove="1" noResize="1" noEditPoints="1" noAdjustHandles="1" noChangeArrowheads="1" noChangeShapeType="1" noTextEdit="1"/>
              </p:cNvSpPr>
              <p:nvPr/>
            </p:nvSpPr>
            <p:spPr>
              <a:xfrm>
                <a:off x="6121008" y="5359383"/>
                <a:ext cx="2195408" cy="413703"/>
              </a:xfrm>
              <a:prstGeom prst="rect">
                <a:avLst/>
              </a:prstGeom>
              <a:blipFill rotWithShape="0">
                <a:blip r:embed="rId12"/>
                <a:stretch>
                  <a:fillRect b="-16176"/>
                </a:stretch>
              </a:blipFill>
            </p:spPr>
            <p:txBody>
              <a:bodyPr/>
              <a:lstStyle/>
              <a:p>
                <a:r>
                  <a:rPr lang="en-GB">
                    <a:noFill/>
                  </a:rPr>
                  <a:t> </a:t>
                </a:r>
              </a:p>
            </p:txBody>
          </p:sp>
        </mc:Fallback>
      </mc:AlternateContent>
      <p:sp>
        <p:nvSpPr>
          <p:cNvPr id="4" name="Oval 3"/>
          <p:cNvSpPr/>
          <p:nvPr/>
        </p:nvSpPr>
        <p:spPr bwMode="auto">
          <a:xfrm>
            <a:off x="5456679" y="3204253"/>
            <a:ext cx="324000" cy="324000"/>
          </a:xfrm>
          <a:prstGeom prst="ellipse">
            <a:avLst/>
          </a:prstGeom>
          <a:solidFill>
            <a:srgbClr val="00B050">
              <a:alpha val="50000"/>
            </a:srgb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 name="Text Box 36"/>
          <p:cNvSpPr txBox="1">
            <a:spLocks noChangeArrowheads="1"/>
          </p:cNvSpPr>
          <p:nvPr/>
        </p:nvSpPr>
        <p:spPr bwMode="auto">
          <a:xfrm>
            <a:off x="4415215" y="3816251"/>
            <a:ext cx="4248472" cy="830997"/>
          </a:xfrm>
          <a:prstGeom prst="rect">
            <a:avLst/>
          </a:prstGeom>
          <a:noFill/>
          <a:ln w="9525" algn="ctr">
            <a:noFill/>
            <a:miter lim="800000"/>
            <a:headEnd/>
            <a:tailEnd/>
          </a:ln>
        </p:spPr>
        <p:txBody>
          <a:bodyPr wrap="square">
            <a:spAutoFit/>
          </a:bodyPr>
          <a:lstStyle/>
          <a:p>
            <a:pPr algn="ctr" eaLnBrk="0" hangingPunct="0"/>
            <a:r>
              <a:rPr lang="en-US" b="0" i="0" dirty="0">
                <a:solidFill>
                  <a:srgbClr val="00B050"/>
                </a:solidFill>
                <a:latin typeface="Calibri" panose="020F0502020204030204" pitchFamily="34" charset="0"/>
                <a:ea typeface="ＭＳ Ｐゴシック" pitchFamily="34" charset="-128"/>
                <a:cs typeface="Calibri" panose="020F0502020204030204" pitchFamily="34" charset="0"/>
              </a:rPr>
              <a:t>direction of the beam</a:t>
            </a:r>
          </a:p>
          <a:p>
            <a:pPr algn="ctr" eaLnBrk="0" hangingPunct="0"/>
            <a:r>
              <a:rPr lang="en-US" b="0" i="0" dirty="0">
                <a:solidFill>
                  <a:srgbClr val="00B050"/>
                </a:solidFill>
                <a:latin typeface="Calibri" panose="020F0502020204030204" pitchFamily="34" charset="0"/>
                <a:ea typeface="ＭＳ Ｐゴシック" pitchFamily="34" charset="-128"/>
                <a:cs typeface="Calibri" panose="020F0502020204030204" pitchFamily="34" charset="0"/>
              </a:rPr>
              <a:t>(orthogonal to plane)</a:t>
            </a:r>
          </a:p>
        </p:txBody>
      </p:sp>
    </p:spTree>
    <p:extLst>
      <p:ext uri="{BB962C8B-B14F-4D97-AF65-F5344CB8AC3E}">
        <p14:creationId xmlns:p14="http://schemas.microsoft.com/office/powerpoint/2010/main" val="4220132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an introduction to magnets as building blocks of synchrotrons / transfer lines</a:t>
            </a:r>
          </a:p>
          <a:p>
            <a:pPr algn="l">
              <a:lnSpc>
                <a:spcPct val="110000"/>
              </a:lnSpc>
            </a:pPr>
            <a:endParaRPr lang="en-US" sz="2800" b="0" i="0" kern="0" dirty="0">
              <a:solidFill>
                <a:srgbClr val="0033CC"/>
              </a:solidFill>
              <a:latin typeface="Calibri Light" panose="020F0302020204030204" pitchFamily="34" charset="0"/>
            </a:endParaRPr>
          </a:p>
        </p:txBody>
      </p:sp>
      <p:sp>
        <p:nvSpPr>
          <p:cNvPr id="4" name="TextBox 3"/>
          <p:cNvSpPr txBox="1"/>
          <p:nvPr/>
        </p:nvSpPr>
        <p:spPr>
          <a:xfrm>
            <a:off x="467544" y="1124744"/>
            <a:ext cx="8136904" cy="5509200"/>
          </a:xfrm>
          <a:prstGeom prst="rect">
            <a:avLst/>
          </a:prstGeom>
          <a:solidFill>
            <a:srgbClr val="FFFFFF"/>
          </a:solidFill>
          <a:ln w="12700">
            <a:noFill/>
          </a:ln>
        </p:spPr>
        <p:txBody>
          <a:bodyPr wrap="square" rtlCol="0">
            <a:spAutoFit/>
          </a:bodyPr>
          <a:lstStyle/>
          <a:p>
            <a:r>
              <a:rPr lang="en-US" sz="1600" i="0" dirty="0">
                <a:latin typeface="Courier New" panose="02070309020205020404" pitchFamily="49" charset="0"/>
                <a:cs typeface="Courier New" panose="02070309020205020404" pitchFamily="49" charset="0"/>
              </a:rPr>
              <a:t>//</a:t>
            </a:r>
          </a:p>
          <a:p>
            <a:r>
              <a:rPr lang="en-US" sz="1600" i="0" dirty="0">
                <a:latin typeface="Courier New" panose="02070309020205020404" pitchFamily="49" charset="0"/>
                <a:cs typeface="Courier New" panose="02070309020205020404" pitchFamily="49" charset="0"/>
              </a:rPr>
              <a:t>// MADX Example 2: FODO cell with dipoles</a:t>
            </a:r>
          </a:p>
          <a:p>
            <a:r>
              <a:rPr lang="en-US" sz="1600" i="0" dirty="0">
                <a:latin typeface="Courier New" panose="02070309020205020404" pitchFamily="49" charset="0"/>
                <a:cs typeface="Courier New" panose="02070309020205020404" pitchFamily="49" charset="0"/>
              </a:rPr>
              <a:t>// Author: V. </a:t>
            </a:r>
            <a:r>
              <a:rPr lang="en-US" sz="1600" i="0" dirty="0" err="1">
                <a:latin typeface="Courier New" panose="02070309020205020404" pitchFamily="49" charset="0"/>
                <a:cs typeface="Courier New" panose="02070309020205020404" pitchFamily="49" charset="0"/>
              </a:rPr>
              <a:t>Ziemann</a:t>
            </a:r>
            <a:r>
              <a:rPr lang="en-US" sz="1600" i="0" dirty="0">
                <a:latin typeface="Courier New" panose="02070309020205020404" pitchFamily="49" charset="0"/>
                <a:cs typeface="Courier New" panose="02070309020205020404" pitchFamily="49" charset="0"/>
              </a:rPr>
              <a:t>, Uppsala University</a:t>
            </a:r>
          </a:p>
          <a:p>
            <a:r>
              <a:rPr lang="en-US" sz="1600" i="0" dirty="0">
                <a:latin typeface="Courier New" panose="02070309020205020404" pitchFamily="49" charset="0"/>
                <a:cs typeface="Courier New" panose="02070309020205020404" pitchFamily="49" charset="0"/>
              </a:rPr>
              <a:t>// Date: 060911</a:t>
            </a:r>
          </a:p>
          <a:p>
            <a:endParaRPr lang="en-US" sz="1600" i="0" dirty="0">
              <a:latin typeface="Courier New" panose="02070309020205020404" pitchFamily="49" charset="0"/>
              <a:cs typeface="Courier New" panose="02070309020205020404" pitchFamily="49" charset="0"/>
            </a:endParaRPr>
          </a:p>
          <a:p>
            <a:r>
              <a:rPr lang="en-US" sz="1600" i="0" dirty="0" err="1">
                <a:latin typeface="Courier New" panose="02070309020205020404" pitchFamily="49" charset="0"/>
                <a:cs typeface="Courier New" panose="02070309020205020404" pitchFamily="49" charset="0"/>
              </a:rPr>
              <a:t>TITLE,'Example</a:t>
            </a:r>
            <a:r>
              <a:rPr lang="en-US" sz="1600" i="0" dirty="0">
                <a:latin typeface="Courier New" panose="02070309020205020404" pitchFamily="49" charset="0"/>
                <a:cs typeface="Courier New" panose="02070309020205020404" pitchFamily="49" charset="0"/>
              </a:rPr>
              <a:t> 2: FODO2.MADX';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BEAM, PARTICLE=ELECTRON,PC=3.0;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DEGREE:=PI/180.0;</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QF: </a:t>
            </a:r>
            <a:r>
              <a:rPr lang="en-US" sz="1600" i="0" dirty="0">
                <a:solidFill>
                  <a:srgbClr val="0033CC"/>
                </a:solidFill>
                <a:latin typeface="Courier New" panose="02070309020205020404" pitchFamily="49" charset="0"/>
                <a:cs typeface="Courier New" panose="02070309020205020404" pitchFamily="49" charset="0"/>
              </a:rPr>
              <a:t>QUADRUPOLE,L=0.5,K1=0.2</a:t>
            </a:r>
            <a:r>
              <a:rPr lang="en-US" sz="1600" i="0" dirty="0">
                <a:latin typeface="Courier New" panose="02070309020205020404" pitchFamily="49" charset="0"/>
                <a:cs typeface="Courier New" panose="02070309020205020404" pitchFamily="49" charset="0"/>
              </a:rPr>
              <a:t>;       </a:t>
            </a:r>
          </a:p>
          <a:p>
            <a:r>
              <a:rPr lang="en-US" sz="1600" i="0" dirty="0">
                <a:latin typeface="Courier New" panose="02070309020205020404" pitchFamily="49" charset="0"/>
                <a:cs typeface="Courier New" panose="02070309020205020404" pitchFamily="49" charset="0"/>
              </a:rPr>
              <a:t>QD: QUADRUPOLE,L=1.0,K1=-0.2;      </a:t>
            </a:r>
          </a:p>
          <a:p>
            <a:r>
              <a:rPr lang="en-US" sz="1600" i="0" dirty="0">
                <a:latin typeface="Courier New" panose="02070309020205020404" pitchFamily="49" charset="0"/>
                <a:cs typeface="Courier New" panose="02070309020205020404" pitchFamily="49" charset="0"/>
              </a:rPr>
              <a:t>B: </a:t>
            </a:r>
            <a:r>
              <a:rPr lang="en-US" sz="1600" i="0" dirty="0">
                <a:solidFill>
                  <a:srgbClr val="0033CC"/>
                </a:solidFill>
                <a:latin typeface="Courier New" panose="02070309020205020404" pitchFamily="49" charset="0"/>
                <a:cs typeface="Courier New" panose="02070309020205020404" pitchFamily="49" charset="0"/>
              </a:rPr>
              <a:t>SBEND,L=1.0,ANGLE=15.0*DEGREE</a:t>
            </a:r>
            <a:r>
              <a:rPr lang="en-US" sz="1600" i="0" dirty="0">
                <a:latin typeface="Courier New" panose="02070309020205020404" pitchFamily="49" charset="0"/>
                <a:cs typeface="Courier New" panose="02070309020205020404" pitchFamily="49" charset="0"/>
              </a:rPr>
              <a:t>;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FODO: SEQUENCE,REFER=ENTRY,L=12.0;</a:t>
            </a:r>
          </a:p>
          <a:p>
            <a:r>
              <a:rPr lang="en-US" sz="1600" i="0" dirty="0">
                <a:latin typeface="Courier New" panose="02070309020205020404" pitchFamily="49" charset="0"/>
                <a:cs typeface="Courier New" panose="02070309020205020404" pitchFamily="49" charset="0"/>
              </a:rPr>
              <a:t>  QF1:   QF,      AT=0.0;</a:t>
            </a:r>
          </a:p>
          <a:p>
            <a:r>
              <a:rPr lang="en-US" sz="1600" i="0" dirty="0">
                <a:latin typeface="Courier New" panose="02070309020205020404" pitchFamily="49" charset="0"/>
                <a:cs typeface="Courier New" panose="02070309020205020404" pitchFamily="49" charset="0"/>
              </a:rPr>
              <a:t>  B1:    B,       AT=2.5;</a:t>
            </a:r>
          </a:p>
          <a:p>
            <a:r>
              <a:rPr lang="en-US" sz="1600" i="0" dirty="0">
                <a:latin typeface="Courier New" panose="02070309020205020404" pitchFamily="49" charset="0"/>
                <a:cs typeface="Courier New" panose="02070309020205020404" pitchFamily="49" charset="0"/>
              </a:rPr>
              <a:t>  QD1:   QD,      AT=5.5;</a:t>
            </a:r>
          </a:p>
          <a:p>
            <a:r>
              <a:rPr lang="en-US" sz="1600" i="0" dirty="0">
                <a:latin typeface="Courier New" panose="02070309020205020404" pitchFamily="49" charset="0"/>
                <a:cs typeface="Courier New" panose="02070309020205020404" pitchFamily="49" charset="0"/>
              </a:rPr>
              <a:t>  B2:    B,       AT=8.5;</a:t>
            </a:r>
          </a:p>
          <a:p>
            <a:r>
              <a:rPr lang="en-US" sz="1600" i="0" dirty="0">
                <a:latin typeface="Courier New" panose="02070309020205020404" pitchFamily="49" charset="0"/>
                <a:cs typeface="Courier New" panose="02070309020205020404" pitchFamily="49" charset="0"/>
              </a:rPr>
              <a:t>  QF2:   QF,      AT=11.5;</a:t>
            </a:r>
          </a:p>
          <a:p>
            <a:r>
              <a:rPr lang="en-US" sz="1600" i="0" dirty="0">
                <a:latin typeface="Courier New" panose="02070309020205020404" pitchFamily="49" charset="0"/>
                <a:cs typeface="Courier New" panose="02070309020205020404" pitchFamily="49" charset="0"/>
              </a:rPr>
              <a:t>ENDSEQUENCE;</a:t>
            </a:r>
          </a:p>
        </p:txBody>
      </p:sp>
    </p:spTree>
    <p:extLst>
      <p:ext uri="{BB962C8B-B14F-4D97-AF65-F5344CB8AC3E}">
        <p14:creationId xmlns:p14="http://schemas.microsoft.com/office/powerpoint/2010/main" val="13809324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Each multipole term corresponds to a field distribution; they can be added up (exploiting linear superposition)</a:t>
            </a:r>
          </a:p>
        </p:txBody>
      </p:sp>
      <p:sp>
        <p:nvSpPr>
          <p:cNvPr id="50" name="TextBox 49"/>
          <p:cNvSpPr txBox="1"/>
          <p:nvPr/>
        </p:nvSpPr>
        <p:spPr>
          <a:xfrm>
            <a:off x="466069" y="1402388"/>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1</a:t>
            </a:r>
            <a:r>
              <a:rPr lang="en-US" sz="2000" b="0" i="0" dirty="0">
                <a:latin typeface="Calibri" panose="020F0502020204030204" pitchFamily="34" charset="0"/>
                <a:cs typeface="Calibri" panose="020F0502020204030204" pitchFamily="34" charset="0"/>
              </a:rPr>
              <a:t>: normal dipole</a:t>
            </a:r>
          </a:p>
        </p:txBody>
      </p:sp>
      <p:pic>
        <p:nvPicPr>
          <p:cNvPr id="5" name="Picture 4"/>
          <p:cNvPicPr>
            <a:picLocks noChangeAspect="1"/>
          </p:cNvPicPr>
          <p:nvPr/>
        </p:nvPicPr>
        <p:blipFill rotWithShape="1">
          <a:blip r:embed="rId3"/>
          <a:srcRect l="5337" t="9216" r="6038" b="2133"/>
          <a:stretch/>
        </p:blipFill>
        <p:spPr>
          <a:xfrm>
            <a:off x="831467" y="4581328"/>
            <a:ext cx="1800000" cy="1800000"/>
          </a:xfrm>
          <a:prstGeom prst="rect">
            <a:avLst/>
          </a:prstGeom>
        </p:spPr>
      </p:pic>
      <p:pic>
        <p:nvPicPr>
          <p:cNvPr id="8" name="Picture 7"/>
          <p:cNvPicPr>
            <a:picLocks noChangeAspect="1"/>
          </p:cNvPicPr>
          <p:nvPr/>
        </p:nvPicPr>
        <p:blipFill rotWithShape="1">
          <a:blip r:embed="rId4"/>
          <a:srcRect l="5321" t="9216" r="6054" b="2133"/>
          <a:stretch/>
        </p:blipFill>
        <p:spPr>
          <a:xfrm>
            <a:off x="3672000" y="4581328"/>
            <a:ext cx="1800000" cy="1800000"/>
          </a:xfrm>
          <a:prstGeom prst="rect">
            <a:avLst/>
          </a:prstGeom>
        </p:spPr>
      </p:pic>
      <p:pic>
        <p:nvPicPr>
          <p:cNvPr id="7" name="Picture 6"/>
          <p:cNvPicPr>
            <a:picLocks noChangeAspect="1"/>
          </p:cNvPicPr>
          <p:nvPr/>
        </p:nvPicPr>
        <p:blipFill rotWithShape="1">
          <a:blip r:embed="rId5"/>
          <a:srcRect l="5687" t="9298" r="5688" b="2050"/>
          <a:stretch/>
        </p:blipFill>
        <p:spPr>
          <a:xfrm>
            <a:off x="3672000" y="1845360"/>
            <a:ext cx="1800000" cy="1800000"/>
          </a:xfrm>
          <a:prstGeom prst="rect">
            <a:avLst/>
          </a:prstGeom>
        </p:spPr>
      </p:pic>
      <p:pic>
        <p:nvPicPr>
          <p:cNvPr id="10" name="Picture 9"/>
          <p:cNvPicPr>
            <a:picLocks noChangeAspect="1"/>
          </p:cNvPicPr>
          <p:nvPr/>
        </p:nvPicPr>
        <p:blipFill rotWithShape="1">
          <a:blip r:embed="rId6"/>
          <a:srcRect l="4986" t="9298" r="6389" b="2050"/>
          <a:stretch/>
        </p:blipFill>
        <p:spPr>
          <a:xfrm>
            <a:off x="6515952" y="1845360"/>
            <a:ext cx="1800000" cy="1800000"/>
          </a:xfrm>
          <a:prstGeom prst="rect">
            <a:avLst/>
          </a:prstGeom>
        </p:spPr>
      </p:pic>
      <p:pic>
        <p:nvPicPr>
          <p:cNvPr id="11" name="Picture 10"/>
          <p:cNvPicPr>
            <a:picLocks noChangeAspect="1"/>
          </p:cNvPicPr>
          <p:nvPr/>
        </p:nvPicPr>
        <p:blipFill rotWithShape="1">
          <a:blip r:embed="rId7"/>
          <a:srcRect l="5482" t="9216" r="5892" b="2133"/>
          <a:stretch/>
        </p:blipFill>
        <p:spPr>
          <a:xfrm>
            <a:off x="6515952" y="4581328"/>
            <a:ext cx="1800000" cy="1800000"/>
          </a:xfrm>
          <a:prstGeom prst="rect">
            <a:avLst/>
          </a:prstGeom>
        </p:spPr>
      </p:pic>
      <p:sp>
        <p:nvSpPr>
          <p:cNvPr id="30" name="TextBox 29"/>
          <p:cNvSpPr txBox="1"/>
          <p:nvPr/>
        </p:nvSpPr>
        <p:spPr>
          <a:xfrm>
            <a:off x="3294000" y="1402898"/>
            <a:ext cx="2556000" cy="39960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2</a:t>
            </a:r>
            <a:r>
              <a:rPr lang="en-US" sz="2000" b="0" i="0" dirty="0">
                <a:latin typeface="Calibri" panose="020F0502020204030204" pitchFamily="34" charset="0"/>
                <a:cs typeface="Calibri" panose="020F0502020204030204" pitchFamily="34" charset="0"/>
              </a:rPr>
              <a:t>: normal quadrupole</a:t>
            </a:r>
          </a:p>
        </p:txBody>
      </p:sp>
      <p:sp>
        <p:nvSpPr>
          <p:cNvPr id="31" name="TextBox 30"/>
          <p:cNvSpPr txBox="1"/>
          <p:nvPr/>
        </p:nvSpPr>
        <p:spPr>
          <a:xfrm>
            <a:off x="6084168" y="1402388"/>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3</a:t>
            </a:r>
            <a:r>
              <a:rPr lang="en-US" sz="2000" b="0" i="0" dirty="0">
                <a:latin typeface="Calibri" panose="020F0502020204030204" pitchFamily="34" charset="0"/>
                <a:cs typeface="Calibri" panose="020F0502020204030204" pitchFamily="34" charset="0"/>
              </a:rPr>
              <a:t>: normal sextupole</a:t>
            </a:r>
          </a:p>
        </p:txBody>
      </p:sp>
      <p:sp>
        <p:nvSpPr>
          <p:cNvPr id="34" name="TextBox 33"/>
          <p:cNvSpPr txBox="1"/>
          <p:nvPr/>
        </p:nvSpPr>
        <p:spPr>
          <a:xfrm>
            <a:off x="466069" y="4178725"/>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A</a:t>
            </a:r>
            <a:r>
              <a:rPr lang="en-US" sz="2000" b="0" i="0" baseline="-25000" dirty="0">
                <a:latin typeface="Calibri" panose="020F0502020204030204" pitchFamily="34" charset="0"/>
                <a:cs typeface="Calibri" panose="020F0502020204030204" pitchFamily="34" charset="0"/>
              </a:rPr>
              <a:t>1</a:t>
            </a:r>
            <a:r>
              <a:rPr lang="en-US" sz="2000" b="0" i="0" dirty="0">
                <a:latin typeface="Calibri" panose="020F0502020204030204" pitchFamily="34" charset="0"/>
                <a:cs typeface="Calibri" panose="020F0502020204030204" pitchFamily="34" charset="0"/>
              </a:rPr>
              <a:t>: skew dipole</a:t>
            </a:r>
          </a:p>
        </p:txBody>
      </p:sp>
      <p:sp>
        <p:nvSpPr>
          <p:cNvPr id="35" name="TextBox 34"/>
          <p:cNvSpPr txBox="1"/>
          <p:nvPr/>
        </p:nvSpPr>
        <p:spPr>
          <a:xfrm>
            <a:off x="3347864" y="4167662"/>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A</a:t>
            </a:r>
            <a:r>
              <a:rPr lang="en-US" sz="2000" b="0" i="0" baseline="-25000" dirty="0">
                <a:latin typeface="Calibri" panose="020F0502020204030204" pitchFamily="34" charset="0"/>
                <a:cs typeface="Calibri" panose="020F0502020204030204" pitchFamily="34" charset="0"/>
              </a:rPr>
              <a:t>2</a:t>
            </a:r>
            <a:r>
              <a:rPr lang="en-US" sz="2000" b="0" i="0" dirty="0">
                <a:latin typeface="Calibri" panose="020F0502020204030204" pitchFamily="34" charset="0"/>
                <a:cs typeface="Calibri" panose="020F0502020204030204" pitchFamily="34" charset="0"/>
              </a:rPr>
              <a:t>: skew quadrupole</a:t>
            </a:r>
          </a:p>
        </p:txBody>
      </p:sp>
      <p:sp>
        <p:nvSpPr>
          <p:cNvPr id="36" name="TextBox 35"/>
          <p:cNvSpPr txBox="1"/>
          <p:nvPr/>
        </p:nvSpPr>
        <p:spPr>
          <a:xfrm>
            <a:off x="6154701" y="4167662"/>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A</a:t>
            </a:r>
            <a:r>
              <a:rPr lang="en-US" sz="2000" b="0" i="0" baseline="-25000" dirty="0">
                <a:latin typeface="Calibri" panose="020F0502020204030204" pitchFamily="34" charset="0"/>
                <a:cs typeface="Calibri" panose="020F0502020204030204" pitchFamily="34" charset="0"/>
              </a:rPr>
              <a:t>3</a:t>
            </a:r>
            <a:r>
              <a:rPr lang="en-US" sz="2000" b="0" i="0" dirty="0">
                <a:latin typeface="Calibri" panose="020F0502020204030204" pitchFamily="34" charset="0"/>
                <a:cs typeface="Calibri" panose="020F0502020204030204" pitchFamily="34" charset="0"/>
              </a:rPr>
              <a:t>: skew sextupole</a:t>
            </a:r>
          </a:p>
        </p:txBody>
      </p:sp>
      <p:grpSp>
        <p:nvGrpSpPr>
          <p:cNvPr id="9" name="Group 8"/>
          <p:cNvGrpSpPr/>
          <p:nvPr/>
        </p:nvGrpSpPr>
        <p:grpSpPr>
          <a:xfrm>
            <a:off x="831467" y="1700808"/>
            <a:ext cx="2346634" cy="2088232"/>
            <a:chOff x="831467" y="1196752"/>
            <a:chExt cx="2346634" cy="2088232"/>
          </a:xfrm>
        </p:grpSpPr>
        <p:pic>
          <p:nvPicPr>
            <p:cNvPr id="4" name="Picture 3"/>
            <p:cNvPicPr>
              <a:picLocks noChangeAspect="1"/>
            </p:cNvPicPr>
            <p:nvPr/>
          </p:nvPicPr>
          <p:blipFill rotWithShape="1">
            <a:blip r:embed="rId8"/>
            <a:srcRect l="6363" t="9298" r="5000" b="2041"/>
            <a:stretch/>
          </p:blipFill>
          <p:spPr>
            <a:xfrm>
              <a:off x="831467" y="1341304"/>
              <a:ext cx="1800200" cy="1800201"/>
            </a:xfrm>
            <a:prstGeom prst="rect">
              <a:avLst/>
            </a:prstGeom>
          </p:spPr>
        </p:pic>
        <p:sp>
          <p:nvSpPr>
            <p:cNvPr id="3" name="Rectangle 2"/>
            <p:cNvSpPr/>
            <p:nvPr/>
          </p:nvSpPr>
          <p:spPr bwMode="auto">
            <a:xfrm>
              <a:off x="2602037" y="1196752"/>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433821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field profile in the horizontal plane follows a polynomial expansion</a:t>
            </a:r>
          </a:p>
        </p:txBody>
      </p:sp>
      <mc:AlternateContent xmlns:mc="http://schemas.openxmlformats.org/markup-compatibility/2006" xmlns:a14="http://schemas.microsoft.com/office/drawing/2010/main">
        <mc:Choice Requires="a14">
          <p:sp>
            <p:nvSpPr>
              <p:cNvPr id="3" name="Rectangle 2"/>
              <p:cNvSpPr/>
              <p:nvPr/>
            </p:nvSpPr>
            <p:spPr>
              <a:xfrm>
                <a:off x="719572" y="1129311"/>
                <a:ext cx="7704856" cy="93153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𝑥</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𝑥</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1</m:t>
                          </m:r>
                        </m:sub>
                      </m:sSub>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2</m:t>
                          </m:r>
                        </m:sub>
                      </m:sSub>
                      <m:f>
                        <m:fPr>
                          <m:ctrlPr>
                            <a:rPr lang="en-GB" sz="2000" i="1">
                              <a:latin typeface="Cambria Math" panose="02040503050406030204" pitchFamily="18" charset="0"/>
                            </a:rPr>
                          </m:ctrlPr>
                        </m:fPr>
                        <m:num>
                          <m:r>
                            <a:rPr lang="en-GB" sz="2000">
                              <a:latin typeface="Cambria Math" panose="02040503050406030204" pitchFamily="18" charset="0"/>
                            </a:rPr>
                            <m:t>𝑥</m:t>
                          </m:r>
                        </m:num>
                        <m:den>
                          <m:r>
                            <a:rPr lang="en-GB" sz="2000">
                              <a:latin typeface="Cambria Math" panose="02040503050406030204" pitchFamily="18" charset="0"/>
                            </a:rPr>
                            <m:t>𝑅</m:t>
                          </m:r>
                        </m:den>
                      </m:f>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3</m:t>
                          </m:r>
                        </m:sub>
                      </m:sSub>
                      <m:f>
                        <m:fPr>
                          <m:ctrlPr>
                            <a:rPr lang="en-GB" sz="2000" i="1">
                              <a:latin typeface="Cambria Math" panose="02040503050406030204" pitchFamily="18" charset="0"/>
                            </a:rPr>
                          </m:ctrlPr>
                        </m:fPr>
                        <m:num>
                          <m:sSup>
                            <m:sSupPr>
                              <m:ctrlPr>
                                <a:rPr lang="en-GB" sz="2000" i="1">
                                  <a:latin typeface="Cambria Math" panose="02040503050406030204" pitchFamily="18" charset="0"/>
                                </a:rPr>
                              </m:ctrlPr>
                            </m:sSupPr>
                            <m:e>
                              <m:r>
                                <a:rPr lang="en-GB" sz="2000">
                                  <a:latin typeface="Cambria Math" panose="02040503050406030204" pitchFamily="18" charset="0"/>
                                </a:rPr>
                                <m:t>𝑥</m:t>
                              </m:r>
                            </m:e>
                            <m:sup>
                              <m:r>
                                <a:rPr lang="en-GB" sz="2000" i="0">
                                  <a:latin typeface="Cambria Math" panose="02040503050406030204" pitchFamily="18" charset="0"/>
                                </a:rPr>
                                <m:t>2</m:t>
                              </m:r>
                            </m:sup>
                          </m:sSup>
                        </m:num>
                        <m:den>
                          <m:sSup>
                            <m:sSupPr>
                              <m:ctrlPr>
                                <a:rPr lang="en-GB" sz="2000" i="1">
                                  <a:latin typeface="Cambria Math" panose="02040503050406030204" pitchFamily="18" charset="0"/>
                                </a:rPr>
                              </m:ctrlPr>
                            </m:sSupPr>
                            <m:e>
                              <m:r>
                                <a:rPr lang="en-GB" sz="2000">
                                  <a:latin typeface="Cambria Math" panose="02040503050406030204" pitchFamily="18" charset="0"/>
                                </a:rPr>
                                <m:t>𝑅</m:t>
                              </m:r>
                            </m:e>
                            <m:sup>
                              <m:r>
                                <a:rPr lang="en-GB" sz="2000" i="0">
                                  <a:latin typeface="Cambria Math" panose="02040503050406030204" pitchFamily="18" charset="0"/>
                                </a:rPr>
                                <m:t>2</m:t>
                              </m:r>
                            </m:sup>
                          </m:sSup>
                        </m:den>
                      </m:f>
                      <m:r>
                        <a:rPr lang="en-GB" sz="2000" i="0">
                          <a:latin typeface="Cambria Math" panose="02040503050406030204" pitchFamily="18" charset="0"/>
                        </a:rPr>
                        <m:t>+…</m:t>
                      </m:r>
                    </m:oMath>
                  </m:oMathPara>
                </a14:m>
                <a:endParaRPr lang="en-GB" sz="2000" dirty="0"/>
              </a:p>
            </p:txBody>
          </p:sp>
        </mc:Choice>
        <mc:Fallback xmlns="">
          <p:sp>
            <p:nvSpPr>
              <p:cNvPr id="3" name="Rectangle 2"/>
              <p:cNvSpPr>
                <a:spLocks noRot="1" noChangeAspect="1" noMove="1" noResize="1" noEditPoints="1" noAdjustHandles="1" noChangeArrowheads="1" noChangeShapeType="1" noTextEdit="1"/>
              </p:cNvSpPr>
              <p:nvPr/>
            </p:nvSpPr>
            <p:spPr>
              <a:xfrm>
                <a:off x="719572" y="1129311"/>
                <a:ext cx="7704856" cy="931537"/>
              </a:xfrm>
              <a:prstGeom prst="rect">
                <a:avLst/>
              </a:prstGeom>
              <a:blipFill rotWithShape="0">
                <a:blip r:embed="rId3"/>
                <a:stretch>
                  <a:fillRect/>
                </a:stretch>
              </a:blipFill>
            </p:spPr>
            <p:txBody>
              <a:bodyPr/>
              <a:lstStyle/>
              <a:p>
                <a:r>
                  <a:rPr lang="en-GB">
                    <a:noFill/>
                  </a:rPr>
                  <a:t> </a:t>
                </a:r>
              </a:p>
            </p:txBody>
          </p:sp>
        </mc:Fallback>
      </mc:AlternateContent>
      <p:sp>
        <p:nvSpPr>
          <p:cNvPr id="13" name="Freeform 12"/>
          <p:cNvSpPr/>
          <p:nvPr/>
        </p:nvSpPr>
        <p:spPr bwMode="auto">
          <a:xfrm>
            <a:off x="6410325" y="3123512"/>
            <a:ext cx="1698625" cy="856527"/>
          </a:xfrm>
          <a:custGeom>
            <a:avLst/>
            <a:gdLst>
              <a:gd name="connsiteX0" fmla="*/ 0 w 1698625"/>
              <a:gd name="connsiteY0" fmla="*/ 3175 h 1705118"/>
              <a:gd name="connsiteX1" fmla="*/ 422275 w 1698625"/>
              <a:gd name="connsiteY1" fmla="*/ 1285875 h 1705118"/>
              <a:gd name="connsiteX2" fmla="*/ 844550 w 1698625"/>
              <a:gd name="connsiteY2" fmla="*/ 1704975 h 1705118"/>
              <a:gd name="connsiteX3" fmla="*/ 1282700 w 1698625"/>
              <a:gd name="connsiteY3" fmla="*/ 1254125 h 1705118"/>
              <a:gd name="connsiteX4" fmla="*/ 1698625 w 1698625"/>
              <a:gd name="connsiteY4" fmla="*/ 0 h 1705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625" h="1705118">
                <a:moveTo>
                  <a:pt x="0" y="3175"/>
                </a:moveTo>
                <a:cubicBezTo>
                  <a:pt x="140758" y="502708"/>
                  <a:pt x="281517" y="1002242"/>
                  <a:pt x="422275" y="1285875"/>
                </a:cubicBezTo>
                <a:cubicBezTo>
                  <a:pt x="563033" y="1569508"/>
                  <a:pt x="701146" y="1710267"/>
                  <a:pt x="844550" y="1704975"/>
                </a:cubicBezTo>
                <a:cubicBezTo>
                  <a:pt x="987954" y="1699683"/>
                  <a:pt x="1140354" y="1538287"/>
                  <a:pt x="1282700" y="1254125"/>
                </a:cubicBezTo>
                <a:cubicBezTo>
                  <a:pt x="1425046" y="969963"/>
                  <a:pt x="1561835" y="484981"/>
                  <a:pt x="1698625" y="0"/>
                </a:cubicBezTo>
              </a:path>
            </a:pathLst>
          </a:custGeom>
          <a:noFill/>
          <a:ln w="12700" cap="flat" cmpd="sng" algn="ctr">
            <a:solidFill>
              <a:srgbClr val="0033CC"/>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cxnSp>
        <p:nvCxnSpPr>
          <p:cNvPr id="21" name="Straight Connector 20"/>
          <p:cNvCxnSpPr/>
          <p:nvPr/>
        </p:nvCxnSpPr>
        <p:spPr bwMode="auto">
          <a:xfrm>
            <a:off x="6300192" y="3980039"/>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23" name="Straight Connector 22"/>
          <p:cNvCxnSpPr/>
          <p:nvPr/>
        </p:nvCxnSpPr>
        <p:spPr bwMode="auto">
          <a:xfrm flipV="1">
            <a:off x="7236296" y="2687016"/>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27" name="Rectangle 26"/>
              <p:cNvSpPr/>
              <p:nvPr/>
            </p:nvSpPr>
            <p:spPr>
              <a:xfrm>
                <a:off x="6741083" y="2352964"/>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27" name="Rectangle 26"/>
              <p:cNvSpPr>
                <a:spLocks noRot="1" noChangeAspect="1" noMove="1" noResize="1" noEditPoints="1" noAdjustHandles="1" noChangeArrowheads="1" noChangeShapeType="1" noTextEdit="1"/>
              </p:cNvSpPr>
              <p:nvPr/>
            </p:nvSpPr>
            <p:spPr>
              <a:xfrm>
                <a:off x="6741083" y="2352964"/>
                <a:ext cx="528350" cy="424283"/>
              </a:xfrm>
              <a:prstGeom prst="rect">
                <a:avLst/>
              </a:prstGeom>
              <a:blipFill rotWithShape="0">
                <a:blip r:embed="rId4"/>
                <a:stretch>
                  <a:fillRect b="-42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Rectangle 27"/>
              <p:cNvSpPr/>
              <p:nvPr/>
            </p:nvSpPr>
            <p:spPr>
              <a:xfrm>
                <a:off x="8085378" y="3952096"/>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28" name="Rectangle 27"/>
              <p:cNvSpPr>
                <a:spLocks noRot="1" noChangeAspect="1" noMove="1" noResize="1" noEditPoints="1" noAdjustHandles="1" noChangeArrowheads="1" noChangeShapeType="1" noTextEdit="1"/>
              </p:cNvSpPr>
              <p:nvPr/>
            </p:nvSpPr>
            <p:spPr>
              <a:xfrm>
                <a:off x="8085378" y="3952096"/>
                <a:ext cx="396262" cy="400110"/>
              </a:xfrm>
              <a:prstGeom prst="rect">
                <a:avLst/>
              </a:prstGeom>
              <a:blipFill rotWithShape="0">
                <a:blip r:embed="rId5"/>
                <a:stretch>
                  <a:fillRect/>
                </a:stretch>
              </a:blipFill>
            </p:spPr>
            <p:txBody>
              <a:bodyPr/>
              <a:lstStyle/>
              <a:p>
                <a:r>
                  <a:rPr lang="en-GB">
                    <a:noFill/>
                  </a:rPr>
                  <a:t> </a:t>
                </a:r>
              </a:p>
            </p:txBody>
          </p:sp>
        </mc:Fallback>
      </mc:AlternateContent>
      <p:sp>
        <p:nvSpPr>
          <p:cNvPr id="30" name="TextBox 29"/>
          <p:cNvSpPr txBox="1"/>
          <p:nvPr/>
        </p:nvSpPr>
        <p:spPr>
          <a:xfrm>
            <a:off x="5959885" y="4973106"/>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3</a:t>
            </a:r>
            <a:r>
              <a:rPr lang="en-US" sz="2000" b="0" i="0" dirty="0">
                <a:latin typeface="Calibri" panose="020F0502020204030204" pitchFamily="34" charset="0"/>
                <a:cs typeface="Calibri" panose="020F0502020204030204" pitchFamily="34" charset="0"/>
              </a:rPr>
              <a:t>: sextupole</a:t>
            </a:r>
          </a:p>
        </p:txBody>
      </p:sp>
      <p:sp>
        <p:nvSpPr>
          <p:cNvPr id="46" name="TextBox 45"/>
          <p:cNvSpPr txBox="1"/>
          <p:nvPr/>
        </p:nvSpPr>
        <p:spPr>
          <a:xfrm>
            <a:off x="3131840" y="4973106"/>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2</a:t>
            </a:r>
            <a:r>
              <a:rPr lang="en-US" sz="2000" b="0" i="0" dirty="0">
                <a:latin typeface="Calibri" panose="020F0502020204030204" pitchFamily="34" charset="0"/>
                <a:cs typeface="Calibri" panose="020F0502020204030204" pitchFamily="34" charset="0"/>
              </a:rPr>
              <a:t>: quadrupole</a:t>
            </a:r>
          </a:p>
        </p:txBody>
      </p:sp>
      <p:cxnSp>
        <p:nvCxnSpPr>
          <p:cNvPr id="48" name="Straight Connector 47"/>
          <p:cNvCxnSpPr/>
          <p:nvPr/>
        </p:nvCxnSpPr>
        <p:spPr bwMode="auto">
          <a:xfrm flipV="1">
            <a:off x="3893374" y="2941534"/>
            <a:ext cx="1149428" cy="1913170"/>
          </a:xfrm>
          <a:prstGeom prst="line">
            <a:avLst/>
          </a:prstGeom>
          <a:solidFill>
            <a:schemeClr val="accent1"/>
          </a:solidFill>
          <a:ln w="12700" cap="flat" cmpd="sng" algn="ctr">
            <a:solidFill>
              <a:srgbClr val="0033CC"/>
            </a:solidFill>
            <a:prstDash val="solid"/>
            <a:round/>
            <a:headEnd type="none" w="med" len="med"/>
            <a:tailEnd type="none" w="med" len="med"/>
          </a:ln>
          <a:effectLst/>
        </p:spPr>
      </p:cxnSp>
      <p:sp>
        <p:nvSpPr>
          <p:cNvPr id="57" name="TextBox 56"/>
          <p:cNvSpPr txBox="1"/>
          <p:nvPr/>
        </p:nvSpPr>
        <p:spPr>
          <a:xfrm>
            <a:off x="323528" y="4973106"/>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1</a:t>
            </a:r>
            <a:r>
              <a:rPr lang="en-US" sz="2000" b="0" i="0" dirty="0">
                <a:latin typeface="Calibri" panose="020F0502020204030204" pitchFamily="34" charset="0"/>
                <a:cs typeface="Calibri" panose="020F0502020204030204" pitchFamily="34" charset="0"/>
              </a:rPr>
              <a:t>: dipole</a:t>
            </a:r>
          </a:p>
        </p:txBody>
      </p:sp>
      <p:cxnSp>
        <p:nvCxnSpPr>
          <p:cNvPr id="58" name="Straight Connector 57"/>
          <p:cNvCxnSpPr/>
          <p:nvPr/>
        </p:nvCxnSpPr>
        <p:spPr bwMode="auto">
          <a:xfrm>
            <a:off x="566611" y="3260270"/>
            <a:ext cx="1808927" cy="0"/>
          </a:xfrm>
          <a:prstGeom prst="line">
            <a:avLst/>
          </a:prstGeom>
          <a:solidFill>
            <a:schemeClr val="accent1"/>
          </a:solidFill>
          <a:ln w="12700" cap="flat" cmpd="sng" algn="ctr">
            <a:solidFill>
              <a:srgbClr val="0033CC"/>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26" name="Rectangle 25"/>
              <p:cNvSpPr/>
              <p:nvPr/>
            </p:nvSpPr>
            <p:spPr>
              <a:xfrm>
                <a:off x="3351097" y="5433381"/>
                <a:ext cx="2076494" cy="6899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𝐺</m:t>
                      </m:r>
                      <m:r>
                        <a:rPr lang="en-GB" sz="2000" b="0" i="1" smtClean="0">
                          <a:latin typeface="Cambria Math" panose="02040503050406030204" pitchFamily="18" charset="0"/>
                        </a:rPr>
                        <m:t>=</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0">
                                  <a:latin typeface="Cambria Math" panose="02040503050406030204" pitchFamily="18" charset="0"/>
                                </a:rPr>
                                <m:t>2</m:t>
                              </m:r>
                            </m:sub>
                          </m:sSub>
                        </m:num>
                        <m:den>
                          <m:r>
                            <a:rPr lang="en-GB" sz="2000" b="0" i="1">
                              <a:latin typeface="Cambria Math" panose="02040503050406030204" pitchFamily="18" charset="0"/>
                            </a:rPr>
                            <m:t>𝑅</m:t>
                          </m:r>
                        </m:den>
                      </m:f>
                      <m:r>
                        <a:rPr lang="en-GB" sz="2000" b="0" i="1" smtClean="0">
                          <a:latin typeface="Cambria Math" panose="02040503050406030204" pitchFamily="18" charset="0"/>
                        </a:rPr>
                        <m:t>=</m:t>
                      </m:r>
                      <m:f>
                        <m:fPr>
                          <m:ctrlPr>
                            <a:rPr lang="en-GB" sz="2000" b="0" i="1">
                              <a:latin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𝑦</m:t>
                              </m:r>
                            </m:sub>
                          </m:sSub>
                        </m:num>
                        <m:den>
                          <m:r>
                            <a:rPr lang="en-GB" sz="2000" b="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𝑥</m:t>
                          </m:r>
                        </m:den>
                      </m:f>
                    </m:oMath>
                  </m:oMathPara>
                </a14:m>
                <a:endParaRPr lang="en-GB" sz="2000" b="0" dirty="0"/>
              </a:p>
            </p:txBody>
          </p:sp>
        </mc:Choice>
        <mc:Fallback xmlns="">
          <p:sp>
            <p:nvSpPr>
              <p:cNvPr id="26" name="Rectangle 25"/>
              <p:cNvSpPr>
                <a:spLocks noRot="1" noChangeAspect="1" noMove="1" noResize="1" noEditPoints="1" noAdjustHandles="1" noChangeArrowheads="1" noChangeShapeType="1" noTextEdit="1"/>
              </p:cNvSpPr>
              <p:nvPr/>
            </p:nvSpPr>
            <p:spPr>
              <a:xfrm>
                <a:off x="3351097" y="5433381"/>
                <a:ext cx="2076494" cy="689932"/>
              </a:xfrm>
              <a:prstGeom prst="rect">
                <a:avLst/>
              </a:prstGeom>
              <a:blipFill rotWithShape="0">
                <a:blip r:embed="rId6"/>
                <a:stretch>
                  <a:fillRect/>
                </a:stretch>
              </a:blipFill>
            </p:spPr>
            <p:txBody>
              <a:bodyPr/>
              <a:lstStyle/>
              <a:p>
                <a:r>
                  <a:rPr lang="en-GB">
                    <a:noFill/>
                  </a:rPr>
                  <a:t> </a:t>
                </a:r>
              </a:p>
            </p:txBody>
          </p:sp>
        </mc:Fallback>
      </mc:AlternateContent>
      <p:cxnSp>
        <p:nvCxnSpPr>
          <p:cNvPr id="31" name="Straight Connector 30"/>
          <p:cNvCxnSpPr/>
          <p:nvPr/>
        </p:nvCxnSpPr>
        <p:spPr bwMode="auto">
          <a:xfrm>
            <a:off x="3475404" y="3975955"/>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32" name="Straight Connector 31"/>
          <p:cNvCxnSpPr/>
          <p:nvPr/>
        </p:nvCxnSpPr>
        <p:spPr bwMode="auto">
          <a:xfrm flipV="1">
            <a:off x="4411508" y="2682932"/>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33" name="Rectangle 32"/>
              <p:cNvSpPr/>
              <p:nvPr/>
            </p:nvSpPr>
            <p:spPr>
              <a:xfrm>
                <a:off x="3916295" y="2348880"/>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33" name="Rectangle 32"/>
              <p:cNvSpPr>
                <a:spLocks noRot="1" noChangeAspect="1" noMove="1" noResize="1" noEditPoints="1" noAdjustHandles="1" noChangeArrowheads="1" noChangeShapeType="1" noTextEdit="1"/>
              </p:cNvSpPr>
              <p:nvPr/>
            </p:nvSpPr>
            <p:spPr>
              <a:xfrm>
                <a:off x="3916295" y="2348880"/>
                <a:ext cx="528350" cy="424283"/>
              </a:xfrm>
              <a:prstGeom prst="rect">
                <a:avLst/>
              </a:prstGeom>
              <a:blipFill rotWithShape="0">
                <a:blip r:embed="rId7"/>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Rectangle 33"/>
              <p:cNvSpPr/>
              <p:nvPr/>
            </p:nvSpPr>
            <p:spPr>
              <a:xfrm>
                <a:off x="5260590" y="3948012"/>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34" name="Rectangle 33"/>
              <p:cNvSpPr>
                <a:spLocks noRot="1" noChangeAspect="1" noMove="1" noResize="1" noEditPoints="1" noAdjustHandles="1" noChangeArrowheads="1" noChangeShapeType="1" noTextEdit="1"/>
              </p:cNvSpPr>
              <p:nvPr/>
            </p:nvSpPr>
            <p:spPr>
              <a:xfrm>
                <a:off x="5260590" y="3948012"/>
                <a:ext cx="396262" cy="400110"/>
              </a:xfrm>
              <a:prstGeom prst="rect">
                <a:avLst/>
              </a:prstGeom>
              <a:blipFill rotWithShape="0">
                <a:blip r:embed="rId8"/>
                <a:stretch>
                  <a:fillRect/>
                </a:stretch>
              </a:blipFill>
            </p:spPr>
            <p:txBody>
              <a:bodyPr/>
              <a:lstStyle/>
              <a:p>
                <a:r>
                  <a:rPr lang="en-GB">
                    <a:noFill/>
                  </a:rPr>
                  <a:t> </a:t>
                </a:r>
              </a:p>
            </p:txBody>
          </p:sp>
        </mc:Fallback>
      </mc:AlternateContent>
      <p:cxnSp>
        <p:nvCxnSpPr>
          <p:cNvPr id="38" name="Straight Connector 37"/>
          <p:cNvCxnSpPr/>
          <p:nvPr/>
        </p:nvCxnSpPr>
        <p:spPr bwMode="auto">
          <a:xfrm>
            <a:off x="590352" y="3982059"/>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40" name="Straight Connector 39"/>
          <p:cNvCxnSpPr/>
          <p:nvPr/>
        </p:nvCxnSpPr>
        <p:spPr bwMode="auto">
          <a:xfrm flipV="1">
            <a:off x="1526456" y="2689036"/>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41" name="Rectangle 40"/>
              <p:cNvSpPr/>
              <p:nvPr/>
            </p:nvSpPr>
            <p:spPr>
              <a:xfrm>
                <a:off x="1031243" y="2354984"/>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41" name="Rectangle 40"/>
              <p:cNvSpPr>
                <a:spLocks noRot="1" noChangeAspect="1" noMove="1" noResize="1" noEditPoints="1" noAdjustHandles="1" noChangeArrowheads="1" noChangeShapeType="1" noTextEdit="1"/>
              </p:cNvSpPr>
              <p:nvPr/>
            </p:nvSpPr>
            <p:spPr>
              <a:xfrm>
                <a:off x="1031243" y="2354984"/>
                <a:ext cx="528350" cy="424283"/>
              </a:xfrm>
              <a:prstGeom prst="rect">
                <a:avLst/>
              </a:prstGeom>
              <a:blipFill rotWithShape="0">
                <a:blip r:embed="rId9"/>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Rectangle 46"/>
              <p:cNvSpPr/>
              <p:nvPr/>
            </p:nvSpPr>
            <p:spPr>
              <a:xfrm>
                <a:off x="2375538" y="3954116"/>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47" name="Rectangle 46"/>
              <p:cNvSpPr>
                <a:spLocks noRot="1" noChangeAspect="1" noMove="1" noResize="1" noEditPoints="1" noAdjustHandles="1" noChangeArrowheads="1" noChangeShapeType="1" noTextEdit="1"/>
              </p:cNvSpPr>
              <p:nvPr/>
            </p:nvSpPr>
            <p:spPr>
              <a:xfrm>
                <a:off x="2375538" y="3954116"/>
                <a:ext cx="396262" cy="400110"/>
              </a:xfrm>
              <a:prstGeom prst="rect">
                <a:avLst/>
              </a:prstGeom>
              <a:blipFill rotWithShape="0">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6206976" y="5429868"/>
                <a:ext cx="2076494" cy="68717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𝐵</m:t>
                      </m:r>
                      <m:r>
                        <a:rPr lang="en-GB" sz="2000" b="0" i="1" smtClean="0">
                          <a:latin typeface="Cambria Math" panose="02040503050406030204" pitchFamily="18" charset="0"/>
                        </a:rPr>
                        <m:t>′′=</m:t>
                      </m:r>
                      <m:f>
                        <m:fPr>
                          <m:ctrlPr>
                            <a:rPr lang="en-GB" sz="2000" b="0" i="1">
                              <a:latin typeface="Cambria Math" panose="02040503050406030204" pitchFamily="18" charset="0"/>
                            </a:rPr>
                          </m:ctrlPr>
                        </m:fPr>
                        <m:num>
                          <m:r>
                            <a:rPr lang="en-GB" sz="2000" b="0" i="1" smtClean="0">
                              <a:latin typeface="Cambria Math" panose="02040503050406030204" pitchFamily="18" charset="0"/>
                            </a:rPr>
                            <m:t>2</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3</m:t>
                              </m:r>
                            </m:sub>
                          </m:sSub>
                        </m:num>
                        <m:den>
                          <m:sSup>
                            <m:sSupPr>
                              <m:ctrlPr>
                                <a:rPr lang="en-GB" sz="2000" b="0" i="1" smtClean="0">
                                  <a:latin typeface="Cambria Math" panose="02040503050406030204" pitchFamily="18" charset="0"/>
                                </a:rPr>
                              </m:ctrlPr>
                            </m:sSupPr>
                            <m:e>
                              <m:r>
                                <a:rPr lang="en-GB" sz="2000" b="0" i="1" smtClean="0">
                                  <a:latin typeface="Cambria Math" panose="02040503050406030204" pitchFamily="18" charset="0"/>
                                </a:rPr>
                                <m:t>𝑅</m:t>
                              </m:r>
                            </m:e>
                            <m:sup>
                              <m:r>
                                <a:rPr lang="en-GB" sz="2000" b="0" i="1" smtClean="0">
                                  <a:latin typeface="Cambria Math" panose="02040503050406030204" pitchFamily="18" charset="0"/>
                                </a:rPr>
                                <m:t>2</m:t>
                              </m:r>
                            </m:sup>
                          </m:sSup>
                        </m:den>
                      </m:f>
                    </m:oMath>
                  </m:oMathPara>
                </a14:m>
                <a:endParaRPr lang="en-GB" sz="2000" b="0" dirty="0"/>
              </a:p>
            </p:txBody>
          </p:sp>
        </mc:Choice>
        <mc:Fallback xmlns="">
          <p:sp>
            <p:nvSpPr>
              <p:cNvPr id="25" name="Rectangle 24"/>
              <p:cNvSpPr>
                <a:spLocks noRot="1" noChangeAspect="1" noMove="1" noResize="1" noEditPoints="1" noAdjustHandles="1" noChangeArrowheads="1" noChangeShapeType="1" noTextEdit="1"/>
              </p:cNvSpPr>
              <p:nvPr/>
            </p:nvSpPr>
            <p:spPr>
              <a:xfrm>
                <a:off x="6206976" y="5429868"/>
                <a:ext cx="2076494" cy="687176"/>
              </a:xfrm>
              <a:prstGeom prst="rect">
                <a:avLst/>
              </a:prstGeom>
              <a:blipFill>
                <a:blip r:embed="rId11"/>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0686727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For the optics, usually the field or multipole component is given, together with the (magnetic) length: ex. from MAD-X</a:t>
            </a:r>
            <a:endParaRPr lang="en-US" sz="2800" b="0" i="0" kern="0" dirty="0">
              <a:solidFill>
                <a:srgbClr val="FF0000"/>
              </a:solidFill>
              <a:latin typeface="Calibri" panose="020F0502020204030204" pitchFamily="34" charset="0"/>
              <a:cs typeface="Calibri" panose="020F0502020204030204" pitchFamily="34" charset="0"/>
            </a:endParaRPr>
          </a:p>
        </p:txBody>
      </p:sp>
      <p:sp>
        <p:nvSpPr>
          <p:cNvPr id="11" name="Text Box 36"/>
          <p:cNvSpPr txBox="1">
            <a:spLocks noChangeArrowheads="1"/>
          </p:cNvSpPr>
          <p:nvPr/>
        </p:nvSpPr>
        <p:spPr bwMode="auto">
          <a:xfrm>
            <a:off x="755576" y="1196752"/>
            <a:ext cx="8424936" cy="5632311"/>
          </a:xfrm>
          <a:prstGeom prst="rect">
            <a:avLst/>
          </a:prstGeom>
          <a:noFill/>
          <a:ln w="9525" algn="ctr">
            <a:noFill/>
            <a:miter lim="800000"/>
            <a:headEnd/>
            <a:tailEnd/>
          </a:ln>
        </p:spPr>
        <p:txBody>
          <a:bodyPr wrap="square">
            <a:spAutoFit/>
          </a:bodyPr>
          <a:lstStyle/>
          <a:p>
            <a:pPr eaLnBrk="0" hangingPunct="0"/>
            <a:r>
              <a:rPr lang="en-US" b="0" i="0" u="sng" dirty="0">
                <a:latin typeface="Calibri" panose="020F0502020204030204" pitchFamily="34" charset="0"/>
                <a:ea typeface="ＭＳ Ｐゴシック" pitchFamily="34" charset="-128"/>
                <a:cs typeface="Calibri" panose="020F0502020204030204" pitchFamily="34" charset="0"/>
              </a:rPr>
              <a:t>Dipole</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bend angle a [rad] &amp; length L [m]</a:t>
            </a:r>
          </a:p>
          <a:p>
            <a:pPr eaLnBrk="0" hangingPunct="0"/>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k</a:t>
            </a:r>
            <a:r>
              <a:rPr lang="en-US" b="0" i="0" baseline="-25000" dirty="0">
                <a:solidFill>
                  <a:srgbClr val="777777"/>
                </a:solidFill>
                <a:latin typeface="Calibri" panose="020F0502020204030204" pitchFamily="34" charset="0"/>
                <a:ea typeface="ＭＳ Ｐゴシック" pitchFamily="34" charset="-128"/>
                <a:cs typeface="Calibri" panose="020F0502020204030204" pitchFamily="34" charset="0"/>
              </a:rPr>
              <a:t>0</a:t>
            </a:r>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[1/m] &amp; length L [m]	 obsolete</a:t>
            </a:r>
          </a:p>
          <a:p>
            <a:pPr eaLnBrk="0" hangingPunct="0"/>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k</a:t>
            </a:r>
            <a:r>
              <a:rPr lang="en-US" b="0" i="0" baseline="-25000" dirty="0">
                <a:solidFill>
                  <a:srgbClr val="777777"/>
                </a:solidFill>
                <a:latin typeface="Calibri" panose="020F0502020204030204" pitchFamily="34" charset="0"/>
                <a:ea typeface="ＭＳ Ｐゴシック" pitchFamily="34" charset="-128"/>
                <a:cs typeface="Calibri" panose="020F0502020204030204" pitchFamily="34" charset="0"/>
              </a:rPr>
              <a:t>0</a:t>
            </a:r>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 B / (B</a:t>
            </a:r>
            <a:r>
              <a:rPr lang="en-US" b="0" i="0" dirty="0">
                <a:solidFill>
                  <a:srgbClr val="777777"/>
                </a:solidFill>
                <a:latin typeface="Symbol" panose="05050102010706020507" pitchFamily="18" charset="2"/>
                <a:ea typeface="ＭＳ Ｐゴシック" pitchFamily="34" charset="-128"/>
                <a:cs typeface="Calibri" panose="020F0502020204030204" pitchFamily="34" charset="0"/>
              </a:rPr>
              <a:t>r</a:t>
            </a:r>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B = B</a:t>
            </a:r>
            <a:r>
              <a:rPr lang="en-US" b="0" i="0" baseline="-25000" dirty="0">
                <a:solidFill>
                  <a:srgbClr val="777777"/>
                </a:solidFill>
                <a:latin typeface="Calibri" panose="020F0502020204030204" pitchFamily="34" charset="0"/>
                <a:ea typeface="ＭＳ Ｐゴシック" pitchFamily="34" charset="-128"/>
                <a:cs typeface="Calibri" panose="020F0502020204030204" pitchFamily="34" charset="0"/>
              </a:rPr>
              <a:t>1 </a:t>
            </a:r>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a:t>
            </a:r>
          </a:p>
          <a:p>
            <a:pPr eaLnBrk="0" hangingPunct="0"/>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a:t>
            </a:r>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Quadrupole</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quadrupole coefficient k</a:t>
            </a:r>
            <a:r>
              <a:rPr lang="en-US" b="0" i="0" baseline="-25000" dirty="0">
                <a:latin typeface="Calibri" panose="020F0502020204030204" pitchFamily="34" charset="0"/>
                <a:ea typeface="ＭＳ Ｐゴシック" pitchFamily="34" charset="-128"/>
                <a:cs typeface="Calibri" panose="020F0502020204030204" pitchFamily="34" charset="0"/>
              </a:rPr>
              <a:t>1</a:t>
            </a:r>
            <a:r>
              <a:rPr lang="en-US" b="0" i="0" dirty="0">
                <a:latin typeface="Calibri" panose="020F0502020204030204" pitchFamily="34" charset="0"/>
                <a:ea typeface="ＭＳ Ｐゴシック" pitchFamily="34" charset="-128"/>
                <a:cs typeface="Calibri" panose="020F0502020204030204" pitchFamily="34" charset="0"/>
              </a:rPr>
              <a:t> [1/m</a:t>
            </a:r>
            <a:r>
              <a:rPr lang="en-US" b="0" i="0" baseline="30000" dirty="0">
                <a:latin typeface="Calibri" panose="020F0502020204030204" pitchFamily="34" charset="0"/>
                <a:ea typeface="ＭＳ Ｐゴシック" pitchFamily="34" charset="-128"/>
                <a:cs typeface="Calibri" panose="020F0502020204030204" pitchFamily="34" charset="0"/>
              </a:rPr>
              <a:t>2</a:t>
            </a:r>
            <a:r>
              <a:rPr lang="en-US" b="0" i="0" dirty="0">
                <a:latin typeface="Calibri" panose="020F0502020204030204" pitchFamily="34" charset="0"/>
                <a:ea typeface="ＭＳ Ｐゴシック" pitchFamily="34" charset="-128"/>
                <a:cs typeface="Calibri" panose="020F0502020204030204" pitchFamily="34" charset="0"/>
              </a:rPr>
              <a:t>] × length L [m]</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	k</a:t>
            </a:r>
            <a:r>
              <a:rPr lang="en-US" b="0" i="0" baseline="-25000" dirty="0">
                <a:latin typeface="Calibri" panose="020F0502020204030204" pitchFamily="34" charset="0"/>
                <a:ea typeface="ＭＳ Ｐゴシック" pitchFamily="34" charset="-128"/>
                <a:cs typeface="Calibri" panose="020F0502020204030204" pitchFamily="34" charset="0"/>
              </a:rPr>
              <a:t>1</a:t>
            </a:r>
            <a:r>
              <a:rPr lang="en-US" b="0" i="0" dirty="0">
                <a:latin typeface="Calibri" panose="020F0502020204030204" pitchFamily="34" charset="0"/>
                <a:ea typeface="ＭＳ Ｐゴシック" pitchFamily="34" charset="-128"/>
                <a:cs typeface="Calibri" panose="020F0502020204030204" pitchFamily="34" charset="0"/>
              </a:rPr>
              <a:t> = (</a:t>
            </a:r>
            <a:r>
              <a:rPr lang="en-US" b="0" i="0" dirty="0" err="1">
                <a:latin typeface="Calibri" panose="020F0502020204030204" pitchFamily="34" charset="0"/>
                <a:cs typeface="Calibri" panose="020F0502020204030204" pitchFamily="34" charset="0"/>
              </a:rPr>
              <a:t>dB</a:t>
            </a:r>
            <a:r>
              <a:rPr lang="en-US" b="0" i="0" baseline="-25000" dirty="0" err="1">
                <a:latin typeface="Calibri" panose="020F0502020204030204" pitchFamily="34" charset="0"/>
                <a:cs typeface="Calibri" panose="020F0502020204030204" pitchFamily="34" charset="0"/>
              </a:rPr>
              <a:t>y</a:t>
            </a:r>
            <a:r>
              <a:rPr lang="en-US" b="0" i="0" dirty="0">
                <a:latin typeface="Calibri" panose="020F0502020204030204" pitchFamily="34" charset="0"/>
                <a:cs typeface="Calibri" panose="020F0502020204030204" pitchFamily="34" charset="0"/>
              </a:rPr>
              <a:t>/dx) </a:t>
            </a:r>
            <a:r>
              <a:rPr lang="en-US" b="0" i="0" dirty="0">
                <a:latin typeface="Calibri" panose="020F0502020204030204" pitchFamily="34" charset="0"/>
                <a:ea typeface="ＭＳ Ｐゴシック" pitchFamily="34" charset="-128"/>
                <a:cs typeface="Calibri" panose="020F0502020204030204" pitchFamily="34" charset="0"/>
              </a:rPr>
              <a:t>/ (B</a:t>
            </a:r>
            <a:r>
              <a:rPr lang="en-US" b="0" i="0" dirty="0">
                <a:latin typeface="Symbol" panose="05050102010706020507" pitchFamily="18" charset="2"/>
                <a:ea typeface="ＭＳ Ｐゴシック" pitchFamily="34" charset="-128"/>
                <a:cs typeface="Calibri" panose="020F0502020204030204" pitchFamily="34" charset="0"/>
              </a:rPr>
              <a:t>r</a:t>
            </a:r>
            <a:r>
              <a:rPr lang="en-US" b="0" i="0" dirty="0">
                <a:latin typeface="Calibri" panose="020F0502020204030204" pitchFamily="34" charset="0"/>
                <a:ea typeface="ＭＳ Ｐゴシック" pitchFamily="34" charset="-128"/>
                <a:cs typeface="Calibri" panose="020F0502020204030204" pitchFamily="34" charset="0"/>
              </a:rPr>
              <a:t>)</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				G = </a:t>
            </a:r>
            <a:r>
              <a:rPr lang="en-US" b="0" i="0" dirty="0" err="1">
                <a:latin typeface="Calibri" panose="020F0502020204030204" pitchFamily="34" charset="0"/>
                <a:cs typeface="Calibri" panose="020F0502020204030204" pitchFamily="34" charset="0"/>
              </a:rPr>
              <a:t>dB</a:t>
            </a:r>
            <a:r>
              <a:rPr lang="en-US" b="0" i="0" baseline="-25000" dirty="0" err="1">
                <a:latin typeface="Calibri" panose="020F0502020204030204" pitchFamily="34" charset="0"/>
                <a:cs typeface="Calibri" panose="020F0502020204030204" pitchFamily="34" charset="0"/>
              </a:rPr>
              <a:t>y</a:t>
            </a:r>
            <a:r>
              <a:rPr lang="en-US" b="0" i="0" dirty="0">
                <a:latin typeface="Calibri" panose="020F0502020204030204" pitchFamily="34" charset="0"/>
                <a:cs typeface="Calibri" panose="020F0502020204030204" pitchFamily="34" charset="0"/>
              </a:rPr>
              <a:t>/dx = B</a:t>
            </a:r>
            <a:r>
              <a:rPr lang="en-US" b="0" i="0" baseline="-25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/R</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Sextupole</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sextupole coefficient k</a:t>
            </a:r>
            <a:r>
              <a:rPr lang="en-US" b="0" i="0" baseline="-25000" dirty="0">
                <a:latin typeface="Calibri" panose="020F0502020204030204" pitchFamily="34" charset="0"/>
                <a:ea typeface="ＭＳ Ｐゴシック" pitchFamily="34" charset="-128"/>
                <a:cs typeface="Calibri" panose="020F0502020204030204" pitchFamily="34" charset="0"/>
              </a:rPr>
              <a:t>2</a:t>
            </a:r>
            <a:r>
              <a:rPr lang="en-US" b="0" i="0" dirty="0">
                <a:latin typeface="Calibri" panose="020F0502020204030204" pitchFamily="34" charset="0"/>
                <a:ea typeface="ＭＳ Ｐゴシック" pitchFamily="34" charset="-128"/>
                <a:cs typeface="Calibri" panose="020F0502020204030204" pitchFamily="34" charset="0"/>
              </a:rPr>
              <a:t> [1/m</a:t>
            </a:r>
            <a:r>
              <a:rPr lang="en-US" b="0" i="0" baseline="30000" dirty="0">
                <a:latin typeface="Calibri" panose="020F0502020204030204" pitchFamily="34" charset="0"/>
                <a:ea typeface="ＭＳ Ｐゴシック" pitchFamily="34" charset="-128"/>
                <a:cs typeface="Calibri" panose="020F0502020204030204" pitchFamily="34" charset="0"/>
              </a:rPr>
              <a:t>3</a:t>
            </a:r>
            <a:r>
              <a:rPr lang="en-US" b="0" i="0" dirty="0">
                <a:latin typeface="Calibri" panose="020F0502020204030204" pitchFamily="34" charset="0"/>
                <a:ea typeface="ＭＳ Ｐゴシック" pitchFamily="34" charset="-128"/>
                <a:cs typeface="Calibri" panose="020F0502020204030204" pitchFamily="34" charset="0"/>
              </a:rPr>
              <a:t>] × length L [m]</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	k</a:t>
            </a:r>
            <a:r>
              <a:rPr lang="en-US" b="0" i="0" baseline="-25000" dirty="0">
                <a:latin typeface="Calibri" panose="020F0502020204030204" pitchFamily="34" charset="0"/>
                <a:ea typeface="ＭＳ Ｐゴシック" pitchFamily="34" charset="-128"/>
                <a:cs typeface="Calibri" panose="020F0502020204030204" pitchFamily="34" charset="0"/>
              </a:rPr>
              <a:t>2</a:t>
            </a:r>
            <a:r>
              <a:rPr lang="en-US" b="0" i="0" dirty="0">
                <a:latin typeface="Calibri" panose="020F0502020204030204" pitchFamily="34" charset="0"/>
                <a:ea typeface="ＭＳ Ｐゴシック" pitchFamily="34" charset="-128"/>
                <a:cs typeface="Calibri" panose="020F0502020204030204" pitchFamily="34" charset="0"/>
              </a:rPr>
              <a:t> = (</a:t>
            </a:r>
            <a:r>
              <a:rPr lang="en-US" b="0" i="0" dirty="0">
                <a:latin typeface="Calibri" panose="020F0502020204030204" pitchFamily="34" charset="0"/>
                <a:cs typeface="Calibri" panose="020F0502020204030204" pitchFamily="34" charset="0"/>
              </a:rPr>
              <a:t>d</a:t>
            </a:r>
            <a:r>
              <a:rPr lang="en-US" b="0" i="0" baseline="30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B</a:t>
            </a:r>
            <a:r>
              <a:rPr lang="en-US" b="0" i="0" baseline="-25000" dirty="0">
                <a:latin typeface="Calibri" panose="020F0502020204030204" pitchFamily="34" charset="0"/>
                <a:cs typeface="Calibri" panose="020F0502020204030204" pitchFamily="34" charset="0"/>
              </a:rPr>
              <a:t>y</a:t>
            </a:r>
            <a:r>
              <a:rPr lang="en-US" b="0" i="0" dirty="0">
                <a:latin typeface="Calibri" panose="020F0502020204030204" pitchFamily="34" charset="0"/>
                <a:cs typeface="Calibri" panose="020F0502020204030204" pitchFamily="34" charset="0"/>
              </a:rPr>
              <a:t>/dx</a:t>
            </a:r>
            <a:r>
              <a:rPr lang="en-US" b="0" i="0" baseline="30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 </a:t>
            </a:r>
            <a:r>
              <a:rPr lang="en-US" b="0" i="0" dirty="0">
                <a:latin typeface="Calibri" panose="020F0502020204030204" pitchFamily="34" charset="0"/>
                <a:ea typeface="ＭＳ Ｐゴシック" pitchFamily="34" charset="-128"/>
                <a:cs typeface="Calibri" panose="020F0502020204030204" pitchFamily="34" charset="0"/>
              </a:rPr>
              <a:t>/ (B</a:t>
            </a:r>
            <a:r>
              <a:rPr lang="en-US" b="0" i="0" dirty="0">
                <a:latin typeface="Symbol" panose="05050102010706020507" pitchFamily="18" charset="2"/>
                <a:ea typeface="ＭＳ Ｐゴシック" pitchFamily="34" charset="-128"/>
                <a:cs typeface="Calibri" panose="020F0502020204030204" pitchFamily="34" charset="0"/>
              </a:rPr>
              <a:t>r</a:t>
            </a:r>
            <a:r>
              <a:rPr lang="en-US" b="0" i="0" dirty="0">
                <a:latin typeface="Calibri" panose="020F0502020204030204" pitchFamily="34" charset="0"/>
                <a:ea typeface="ＭＳ Ｐゴシック" pitchFamily="34" charset="-128"/>
                <a:cs typeface="Calibri" panose="020F0502020204030204" pitchFamily="34" charset="0"/>
              </a:rPr>
              <a:t>)</a:t>
            </a:r>
          </a:p>
          <a:p>
            <a:pPr eaLnBrk="0" hangingPunct="0"/>
            <a:r>
              <a:rPr lang="en-US" b="0" i="0" dirty="0">
                <a:latin typeface="Calibri" panose="020F0502020204030204" pitchFamily="34" charset="0"/>
                <a:cs typeface="Calibri" panose="020F0502020204030204" pitchFamily="34" charset="0"/>
              </a:rPr>
              <a:t>				(d</a:t>
            </a:r>
            <a:r>
              <a:rPr lang="en-US" b="0" i="0" baseline="30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B</a:t>
            </a:r>
            <a:r>
              <a:rPr lang="en-US" b="0" i="0" baseline="-25000" dirty="0">
                <a:latin typeface="Calibri" panose="020F0502020204030204" pitchFamily="34" charset="0"/>
                <a:cs typeface="Calibri" panose="020F0502020204030204" pitchFamily="34" charset="0"/>
              </a:rPr>
              <a:t>y</a:t>
            </a:r>
            <a:r>
              <a:rPr lang="en-US" b="0" i="0" dirty="0">
                <a:latin typeface="Calibri" panose="020F0502020204030204" pitchFamily="34" charset="0"/>
                <a:cs typeface="Calibri" panose="020F0502020204030204" pitchFamily="34" charset="0"/>
              </a:rPr>
              <a:t>/dx</a:t>
            </a:r>
            <a:r>
              <a:rPr lang="en-US" b="0" i="0" baseline="30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)/2! = B</a:t>
            </a:r>
            <a:r>
              <a:rPr lang="en-US" b="0" i="0" baseline="-25000" dirty="0">
                <a:latin typeface="Calibri" panose="020F0502020204030204" pitchFamily="34" charset="0"/>
                <a:cs typeface="Calibri" panose="020F0502020204030204" pitchFamily="34" charset="0"/>
              </a:rPr>
              <a:t>3</a:t>
            </a:r>
            <a:r>
              <a:rPr lang="en-US" b="0" i="0" dirty="0">
                <a:latin typeface="Calibri" panose="020F0502020204030204" pitchFamily="34" charset="0"/>
                <a:cs typeface="Calibri" panose="020F0502020204030204" pitchFamily="34" charset="0"/>
              </a:rPr>
              <a:t>/R</a:t>
            </a:r>
            <a:r>
              <a:rPr lang="en-US" b="0" i="0" baseline="30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 </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p:txBody>
      </p:sp>
      <p:pic>
        <p:nvPicPr>
          <p:cNvPr id="5" name="Picture 4"/>
          <p:cNvPicPr>
            <a:picLocks noChangeAspect="1"/>
          </p:cNvPicPr>
          <p:nvPr/>
        </p:nvPicPr>
        <p:blipFill>
          <a:blip r:embed="rId3">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3744323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Here is how to compute magnetic quantities from MAD-X entries, and vice versa</a:t>
            </a:r>
          </a:p>
        </p:txBody>
      </p:sp>
      <p:sp>
        <p:nvSpPr>
          <p:cNvPr id="4" name="TextBox 3"/>
          <p:cNvSpPr txBox="1"/>
          <p:nvPr/>
        </p:nvSpPr>
        <p:spPr>
          <a:xfrm>
            <a:off x="2411760" y="1249124"/>
            <a:ext cx="4320480" cy="1323439"/>
          </a:xfrm>
          <a:prstGeom prst="rect">
            <a:avLst/>
          </a:prstGeom>
          <a:solidFill>
            <a:srgbClr val="FFFFFF"/>
          </a:solidFill>
          <a:ln w="12700">
            <a:solidFill>
              <a:schemeClr val="tx1"/>
            </a:solidFill>
          </a:ln>
        </p:spPr>
        <p:txBody>
          <a:bodyPr wrap="square" rtlCol="0">
            <a:spAutoFit/>
          </a:bodyPr>
          <a:lstStyle/>
          <a:p>
            <a:r>
              <a:rPr lang="en-US" sz="1600" i="0" dirty="0">
                <a:latin typeface="Courier New" panose="02070309020205020404" pitchFamily="49" charset="0"/>
                <a:cs typeface="Courier New" panose="02070309020205020404" pitchFamily="49" charset="0"/>
              </a:rPr>
              <a:t>BEAM, PARTICLE=ELECTRON,PC=</a:t>
            </a:r>
            <a:r>
              <a:rPr lang="en-US" sz="1600" i="0" dirty="0">
                <a:solidFill>
                  <a:srgbClr val="0033CC"/>
                </a:solidFill>
                <a:latin typeface="Courier New" panose="02070309020205020404" pitchFamily="49" charset="0"/>
                <a:cs typeface="Courier New" panose="02070309020205020404" pitchFamily="49" charset="0"/>
              </a:rPr>
              <a:t>3.0</a:t>
            </a:r>
            <a:r>
              <a:rPr lang="en-US" sz="1600" i="0" dirty="0">
                <a:latin typeface="Courier New" panose="02070309020205020404" pitchFamily="49" charset="0"/>
                <a:cs typeface="Courier New" panose="02070309020205020404" pitchFamily="49" charset="0"/>
              </a:rPr>
              <a:t>;     </a:t>
            </a:r>
          </a:p>
          <a:p>
            <a:r>
              <a:rPr lang="en-US" sz="1600" i="0" dirty="0">
                <a:latin typeface="Courier New" panose="02070309020205020404" pitchFamily="49" charset="0"/>
                <a:cs typeface="Courier New" panose="02070309020205020404" pitchFamily="49" charset="0"/>
              </a:rPr>
              <a:t>DEGREE:=PI/180.0;</a:t>
            </a:r>
          </a:p>
          <a:p>
            <a:r>
              <a:rPr lang="en-US" sz="1600" i="0" dirty="0">
                <a:latin typeface="Courier New" panose="02070309020205020404" pitchFamily="49" charset="0"/>
                <a:cs typeface="Courier New" panose="02070309020205020404" pitchFamily="49" charset="0"/>
              </a:rPr>
              <a:t>QF: </a:t>
            </a:r>
            <a:r>
              <a:rPr lang="en-US" sz="1600" i="0" dirty="0">
                <a:solidFill>
                  <a:srgbClr val="0033CC"/>
                </a:solidFill>
                <a:latin typeface="Courier New" panose="02070309020205020404" pitchFamily="49" charset="0"/>
                <a:cs typeface="Courier New" panose="02070309020205020404" pitchFamily="49" charset="0"/>
              </a:rPr>
              <a:t>QUADRUPOLE,L=0.5,K1=0.2</a:t>
            </a:r>
            <a:r>
              <a:rPr lang="en-US" sz="1600" i="0" dirty="0">
                <a:latin typeface="Courier New" panose="02070309020205020404" pitchFamily="49" charset="0"/>
                <a:cs typeface="Courier New" panose="02070309020205020404" pitchFamily="49" charset="0"/>
              </a:rPr>
              <a:t>; </a:t>
            </a:r>
          </a:p>
          <a:p>
            <a:r>
              <a:rPr lang="en-US" sz="1600" i="0" dirty="0">
                <a:latin typeface="Courier New" panose="02070309020205020404" pitchFamily="49" charset="0"/>
                <a:cs typeface="Courier New" panose="02070309020205020404" pitchFamily="49" charset="0"/>
              </a:rPr>
              <a:t>QD: QUADRUPOLE,L=1.0,K1=-0.2;      </a:t>
            </a:r>
          </a:p>
          <a:p>
            <a:r>
              <a:rPr lang="en-US" sz="1600" i="0" dirty="0">
                <a:latin typeface="Courier New" panose="02070309020205020404" pitchFamily="49" charset="0"/>
                <a:cs typeface="Courier New" panose="02070309020205020404" pitchFamily="49" charset="0"/>
              </a:rPr>
              <a:t>B: </a:t>
            </a:r>
            <a:r>
              <a:rPr lang="en-US" sz="1600" i="0" dirty="0">
                <a:solidFill>
                  <a:srgbClr val="0033CC"/>
                </a:solidFill>
                <a:latin typeface="Courier New" panose="02070309020205020404" pitchFamily="49" charset="0"/>
                <a:cs typeface="Courier New" panose="02070309020205020404" pitchFamily="49" charset="0"/>
              </a:rPr>
              <a:t>SBEND,L=1.0,ANGLE=15.0*DEGREE</a:t>
            </a:r>
            <a:r>
              <a:rPr lang="en-US" sz="1600" i="0" dirty="0">
                <a:latin typeface="Courier New" panose="02070309020205020404" pitchFamily="49" charset="0"/>
                <a:cs typeface="Courier New" panose="02070309020205020404" pitchFamily="49" charset="0"/>
              </a:rPr>
              <a:t>;  </a:t>
            </a:r>
          </a:p>
        </p:txBody>
      </p:sp>
      <p:sp>
        <p:nvSpPr>
          <p:cNvPr id="5" name="TextBox 4"/>
          <p:cNvSpPr txBox="1"/>
          <p:nvPr/>
        </p:nvSpPr>
        <p:spPr>
          <a:xfrm>
            <a:off x="1403648" y="3068960"/>
            <a:ext cx="6840760" cy="3416320"/>
          </a:xfrm>
          <a:prstGeom prst="rect">
            <a:avLst/>
          </a:prstGeom>
          <a:solidFill>
            <a:srgbClr val="FFFFFF"/>
          </a:solidFill>
          <a:ln w="12700">
            <a:noFill/>
          </a:ln>
        </p:spPr>
        <p:txBody>
          <a:bodyPr wrap="square" rtlCol="0">
            <a:spAutoFit/>
          </a:bodyPr>
          <a:lstStyle/>
          <a:p>
            <a:r>
              <a:rPr lang="en-US" b="0" i="0" dirty="0">
                <a:latin typeface="Calibri" panose="020F0502020204030204" pitchFamily="34" charset="0"/>
                <a:cs typeface="Calibri" panose="020F0502020204030204" pitchFamily="34" charset="0"/>
              </a:rPr>
              <a:t>(B</a:t>
            </a:r>
            <a:r>
              <a:rPr lang="en-US" b="0" i="0" dirty="0">
                <a:latin typeface="Symbol" panose="05050102010706020507" pitchFamily="18" charset="2"/>
                <a:cs typeface="Calibri" panose="020F0502020204030204" pitchFamily="34" charset="0"/>
              </a:rPr>
              <a:t>r</a:t>
            </a:r>
            <a:r>
              <a:rPr lang="en-US" b="0" i="0" dirty="0">
                <a:latin typeface="Calibri" panose="020F0502020204030204" pitchFamily="34" charset="0"/>
                <a:cs typeface="Calibri" panose="020F0502020204030204" pitchFamily="34" charset="0"/>
              </a:rPr>
              <a:t>) = 10</a:t>
            </a:r>
            <a:r>
              <a:rPr lang="en-US" b="0" i="0" baseline="30000" dirty="0">
                <a:latin typeface="Calibri" panose="020F0502020204030204" pitchFamily="34" charset="0"/>
                <a:cs typeface="Calibri" panose="020F0502020204030204" pitchFamily="34" charset="0"/>
              </a:rPr>
              <a:t>9</a:t>
            </a:r>
            <a:r>
              <a:rPr lang="en-US" b="0" i="0" dirty="0">
                <a:latin typeface="Calibri" panose="020F0502020204030204" pitchFamily="34" charset="0"/>
                <a:cs typeface="Calibri" panose="020F0502020204030204" pitchFamily="34" charset="0"/>
              </a:rPr>
              <a:t>/c*PC = 10^9/299792485*3.0 = 10.01 Tm</a:t>
            </a:r>
          </a:p>
          <a:p>
            <a:endParaRPr lang="en-US" b="0" i="0" dirty="0">
              <a:latin typeface="Calibri" panose="020F0502020204030204" pitchFamily="34" charset="0"/>
              <a:cs typeface="Calibri" panose="020F0502020204030204" pitchFamily="34" charset="0"/>
            </a:endParaRPr>
          </a:p>
          <a:p>
            <a:endParaRPr lang="en-US" b="0" i="0" dirty="0">
              <a:latin typeface="Calibri" panose="020F0502020204030204" pitchFamily="34" charset="0"/>
              <a:cs typeface="Calibri" panose="020F0502020204030204" pitchFamily="34" charset="0"/>
            </a:endParaRPr>
          </a:p>
          <a:p>
            <a:r>
              <a:rPr lang="en-US" b="0" i="0" u="sng" dirty="0">
                <a:latin typeface="Calibri" panose="020F0502020204030204" pitchFamily="34" charset="0"/>
                <a:cs typeface="Calibri" panose="020F0502020204030204" pitchFamily="34" charset="0"/>
              </a:rPr>
              <a:t>dipole</a:t>
            </a:r>
            <a:r>
              <a:rPr lang="en-US" b="0" i="0" dirty="0">
                <a:latin typeface="Calibri" panose="020F0502020204030204" pitchFamily="34" charset="0"/>
                <a:cs typeface="Calibri" panose="020F0502020204030204" pitchFamily="34" charset="0"/>
              </a:rPr>
              <a:t> (SBEND)</a:t>
            </a:r>
          </a:p>
          <a:p>
            <a:r>
              <a:rPr lang="en-US" b="0" i="0" dirty="0">
                <a:latin typeface="Calibri" panose="020F0502020204030204" pitchFamily="34" charset="0"/>
                <a:cs typeface="Calibri" panose="020F0502020204030204" pitchFamily="34" charset="0"/>
              </a:rPr>
              <a:t>B = |ANGLE|/L*(B</a:t>
            </a:r>
            <a:r>
              <a:rPr lang="en-US" b="0" i="0" dirty="0">
                <a:latin typeface="Symbol" panose="05050102010706020507" pitchFamily="18" charset="2"/>
                <a:cs typeface="Calibri" panose="020F0502020204030204" pitchFamily="34" charset="0"/>
              </a:rPr>
              <a:t>r</a:t>
            </a:r>
            <a:r>
              <a:rPr lang="en-US" b="0" i="0" dirty="0">
                <a:latin typeface="Calibri" panose="020F0502020204030204" pitchFamily="34" charset="0"/>
                <a:cs typeface="Calibri" panose="020F0502020204030204" pitchFamily="34" charset="0"/>
              </a:rPr>
              <a:t>) = (15*pi/180)/1.0*10.01 = 2.62 T</a:t>
            </a:r>
          </a:p>
          <a:p>
            <a:endParaRPr lang="en-US" b="0" i="0" dirty="0">
              <a:latin typeface="Calibri" panose="020F0502020204030204" pitchFamily="34" charset="0"/>
              <a:cs typeface="Calibri" panose="020F0502020204030204" pitchFamily="34" charset="0"/>
            </a:endParaRPr>
          </a:p>
          <a:p>
            <a:endParaRPr lang="en-US" b="0" i="0" dirty="0">
              <a:latin typeface="Calibri" panose="020F0502020204030204" pitchFamily="34" charset="0"/>
              <a:cs typeface="Calibri" panose="020F0502020204030204" pitchFamily="34" charset="0"/>
            </a:endParaRPr>
          </a:p>
          <a:p>
            <a:r>
              <a:rPr lang="en-US" b="0" i="0" u="sng" dirty="0">
                <a:latin typeface="Calibri" panose="020F0502020204030204" pitchFamily="34" charset="0"/>
                <a:cs typeface="Calibri" panose="020F0502020204030204" pitchFamily="34" charset="0"/>
              </a:rPr>
              <a:t>quadrupole</a:t>
            </a:r>
          </a:p>
          <a:p>
            <a:r>
              <a:rPr lang="en-US" b="0" i="0" dirty="0">
                <a:latin typeface="Calibri" panose="020F0502020204030204" pitchFamily="34" charset="0"/>
                <a:cs typeface="Calibri" panose="020F0502020204030204" pitchFamily="34" charset="0"/>
              </a:rPr>
              <a:t>G = |K1|*(B</a:t>
            </a:r>
            <a:r>
              <a:rPr lang="en-US" b="0" i="0" dirty="0">
                <a:latin typeface="Symbol" panose="05050102010706020507" pitchFamily="18" charset="2"/>
                <a:cs typeface="Calibri" panose="020F0502020204030204" pitchFamily="34" charset="0"/>
              </a:rPr>
              <a:t>r</a:t>
            </a:r>
            <a:r>
              <a:rPr lang="en-US" b="0" i="0" dirty="0">
                <a:latin typeface="Calibri" panose="020F0502020204030204" pitchFamily="34" charset="0"/>
                <a:cs typeface="Calibri" panose="020F0502020204030204" pitchFamily="34" charset="0"/>
              </a:rPr>
              <a:t>) = 0.2*10.01 = 2.00 T/m</a:t>
            </a:r>
          </a:p>
        </p:txBody>
      </p:sp>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rot="964680">
            <a:off x="7912692" y="766938"/>
            <a:ext cx="706600" cy="1113228"/>
          </a:xfrm>
          <a:prstGeom prst="rect">
            <a:avLst/>
          </a:prstGeom>
        </p:spPr>
      </p:pic>
    </p:spTree>
    <p:extLst>
      <p:ext uri="{BB962C8B-B14F-4D97-AF65-F5344CB8AC3E}">
        <p14:creationId xmlns:p14="http://schemas.microsoft.com/office/powerpoint/2010/main" val="42614696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harmonic decomposition is used also to describe the field quality (or field homogeneity), that is, the deviations of the actual B with respect to the ideal one</a:t>
            </a:r>
          </a:p>
        </p:txBody>
      </p:sp>
      <mc:AlternateContent xmlns:mc="http://schemas.openxmlformats.org/markup-compatibility/2006" xmlns:a14="http://schemas.microsoft.com/office/drawing/2010/main">
        <mc:Choice Requires="a14">
          <p:sp>
            <p:nvSpPr>
              <p:cNvPr id="5" name="Rectangle 4"/>
              <p:cNvSpPr/>
              <p:nvPr/>
            </p:nvSpPr>
            <p:spPr>
              <a:xfrm>
                <a:off x="5220072" y="2210545"/>
                <a:ext cx="2376264" cy="43749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acc>
                            <m:accPr>
                              <m:chr m:val="⃗"/>
                              <m:ctrlPr>
                                <a:rPr lang="en-GB" sz="2000" b="0" i="1" smtClean="0">
                                  <a:latin typeface="Cambria Math" panose="02040503050406030204" pitchFamily="18" charset="0"/>
                                </a:rPr>
                              </m:ctrlPr>
                            </m:accPr>
                            <m:e>
                              <m:r>
                                <a:rPr lang="en-GB" sz="2000" b="0" i="1" smtClean="0">
                                  <a:latin typeface="Cambria Math" panose="02040503050406030204" pitchFamily="18" charset="0"/>
                                </a:rPr>
                                <m:t>𝐵</m:t>
                              </m:r>
                            </m:e>
                          </m:acc>
                        </m:e>
                        <m:sub>
                          <m:r>
                            <a:rPr lang="en-GB" sz="2000" b="0" i="1" smtClean="0">
                              <a:latin typeface="Cambria Math" panose="02040503050406030204" pitchFamily="18" charset="0"/>
                            </a:rPr>
                            <m:t>𝑖𝑑</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r>
                            <a:rPr lang="en-GB" sz="2000" b="0" i="1" smtClean="0">
                              <a:latin typeface="Cambria Math" panose="02040503050406030204" pitchFamily="18" charset="0"/>
                            </a:rPr>
                            <m:t>,</m:t>
                          </m:r>
                          <m:r>
                            <a:rPr lang="en-GB" sz="2000" b="0" i="1" smtClean="0">
                              <a:latin typeface="Cambria Math" panose="02040503050406030204" pitchFamily="18" charset="0"/>
                            </a:rPr>
                            <m:t>𝑦</m:t>
                          </m:r>
                        </m:e>
                      </m:d>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rPr>
                            <m:t>1</m:t>
                          </m:r>
                        </m:sub>
                      </m:sSub>
                      <m:acc>
                        <m:accPr>
                          <m:chr m:val="⃗"/>
                          <m:ctrlPr>
                            <a:rPr lang="en-GB" sz="2000" b="0" i="1">
                              <a:latin typeface="Cambria Math" panose="02040503050406030204" pitchFamily="18" charset="0"/>
                            </a:rPr>
                          </m:ctrlPr>
                        </m:accPr>
                        <m:e>
                          <m:r>
                            <a:rPr lang="en-GB" sz="2000" b="0" i="1" smtClean="0">
                              <a:latin typeface="Cambria Math" panose="02040503050406030204" pitchFamily="18" charset="0"/>
                            </a:rPr>
                            <m:t>𝑗</m:t>
                          </m:r>
                        </m:e>
                      </m:acc>
                    </m:oMath>
                  </m:oMathPara>
                </a14:m>
                <a:endParaRPr lang="en-GB" sz="2000" b="0" dirty="0"/>
              </a:p>
            </p:txBody>
          </p:sp>
        </mc:Choice>
        <mc:Fallback xmlns="">
          <p:sp>
            <p:nvSpPr>
              <p:cNvPr id="5" name="Rectangle 4"/>
              <p:cNvSpPr>
                <a:spLocks noRot="1" noChangeAspect="1" noMove="1" noResize="1" noEditPoints="1" noAdjustHandles="1" noChangeArrowheads="1" noChangeShapeType="1" noTextEdit="1"/>
              </p:cNvSpPr>
              <p:nvPr/>
            </p:nvSpPr>
            <p:spPr>
              <a:xfrm>
                <a:off x="5220072" y="2210545"/>
                <a:ext cx="2376264" cy="437492"/>
              </a:xfrm>
              <a:prstGeom prst="rect">
                <a:avLst/>
              </a:prstGeom>
              <a:blipFill rotWithShape="0">
                <a:blip r:embed="rId3"/>
                <a:stretch>
                  <a:fillRect t="-7042" b="-84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79512" y="3937434"/>
                <a:ext cx="9145016" cy="114775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b="1" i="1" smtClean="0">
                          <a:latin typeface="Cambria Math" panose="02040503050406030204" pitchFamily="18" charset="0"/>
                        </a:rPr>
                        <m:t>=</m:t>
                      </m:r>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r>
                            <a:rPr lang="en-GB" sz="2000" b="0">
                              <a:latin typeface="Cambria Math" panose="02040503050406030204" pitchFamily="18" charset="0"/>
                            </a:rPr>
                            <m:t>𝑖</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1</m:t>
                              </m:r>
                            </m:sub>
                          </m:sSub>
                          <m:r>
                            <a:rPr lang="en-GB" sz="2000" b="0" i="1" smtClean="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2</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2</m:t>
                                  </m:r>
                                </m:sub>
                              </m:sSub>
                            </m:e>
                          </m:d>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3</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3</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4</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4</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8" name="Rectangle 7"/>
              <p:cNvSpPr>
                <a:spLocks noRot="1" noChangeAspect="1" noMove="1" noResize="1" noEditPoints="1" noAdjustHandles="1" noChangeArrowheads="1" noChangeShapeType="1" noTextEdit="1"/>
              </p:cNvSpPr>
              <p:nvPr/>
            </p:nvSpPr>
            <p:spPr>
              <a:xfrm>
                <a:off x="179512" y="3937434"/>
                <a:ext cx="9145016" cy="1147750"/>
              </a:xfrm>
              <a:prstGeom prst="rect">
                <a:avLst/>
              </a:prstGeom>
              <a:blipFill rotWithShape="0">
                <a:blip r:embed="rId4"/>
                <a:stretch>
                  <a:fillRect/>
                </a:stretch>
              </a:blipFill>
            </p:spPr>
            <p:txBody>
              <a:bodyPr/>
              <a:lstStyle/>
              <a:p>
                <a:r>
                  <a:rPr lang="en-GB">
                    <a:noFill/>
                  </a:rPr>
                  <a:t> </a:t>
                </a:r>
              </a:p>
            </p:txBody>
          </p:sp>
        </mc:Fallback>
      </mc:AlternateContent>
      <p:sp>
        <p:nvSpPr>
          <p:cNvPr id="9" name="TextBox 8"/>
          <p:cNvSpPr txBox="1"/>
          <p:nvPr/>
        </p:nvSpPr>
        <p:spPr>
          <a:xfrm>
            <a:off x="1902346" y="1556792"/>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(normal) dipole</a:t>
            </a:r>
          </a:p>
        </p:txBody>
      </p:sp>
      <mc:AlternateContent xmlns:mc="http://schemas.openxmlformats.org/markup-compatibility/2006" xmlns:a14="http://schemas.microsoft.com/office/drawing/2010/main">
        <mc:Choice Requires="a14">
          <p:sp>
            <p:nvSpPr>
              <p:cNvPr id="11" name="Rectangle 10"/>
              <p:cNvSpPr/>
              <p:nvPr/>
            </p:nvSpPr>
            <p:spPr>
              <a:xfrm>
                <a:off x="467544" y="5660490"/>
                <a:ext cx="881182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r>
                        <a:rPr lang="en-GB" sz="2000" b="0" i="1" smtClean="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3</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3</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1</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𝐴</m:t>
                              </m:r>
                            </m:e>
                            <m:sub>
                              <m:r>
                                <a:rPr lang="en-GB" sz="2000" b="0" i="1" smtClean="0">
                                  <a:latin typeface="Cambria Math" panose="02040503050406030204" pitchFamily="18" charset="0"/>
                                </a:rPr>
                                <m:t>1</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𝑎</m:t>
                          </m:r>
                        </m:e>
                        <m:sub>
                          <m:r>
                            <a:rPr lang="en-GB" sz="2000" b="0">
                              <a:latin typeface="Cambria Math" panose="02040503050406030204" pitchFamily="18" charset="0"/>
                            </a:rPr>
                            <m:t>2</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𝐴</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oMath>
                  </m:oMathPara>
                </a14:m>
                <a:endParaRPr lang="en-GB" sz="2000" b="0" dirty="0"/>
              </a:p>
            </p:txBody>
          </p:sp>
        </mc:Choice>
        <mc:Fallback xmlns="">
          <p:sp>
            <p:nvSpPr>
              <p:cNvPr id="11" name="Rectangle 10"/>
              <p:cNvSpPr>
                <a:spLocks noRot="1" noChangeAspect="1" noMove="1" noResize="1" noEditPoints="1" noAdjustHandles="1" noChangeArrowheads="1" noChangeShapeType="1" noTextEdit="1"/>
              </p:cNvSpPr>
              <p:nvPr/>
            </p:nvSpPr>
            <p:spPr>
              <a:xfrm>
                <a:off x="467544" y="5660490"/>
                <a:ext cx="8811822" cy="720838"/>
              </a:xfrm>
              <a:prstGeom prst="rect">
                <a:avLst/>
              </a:prstGeom>
              <a:blipFill rotWithShape="0">
                <a:blip r:embed="rId5"/>
                <a:stretch>
                  <a:fillRect/>
                </a:stretch>
              </a:blipFill>
            </p:spPr>
            <p:txBody>
              <a:bodyPr/>
              <a:lstStyle/>
              <a:p>
                <a:r>
                  <a:rPr lang="en-GB">
                    <a:noFill/>
                  </a:rPr>
                  <a:t> </a:t>
                </a:r>
              </a:p>
            </p:txBody>
          </p:sp>
        </mc:Fallback>
      </mc:AlternateContent>
      <p:grpSp>
        <p:nvGrpSpPr>
          <p:cNvPr id="3" name="Group 2"/>
          <p:cNvGrpSpPr/>
          <p:nvPr/>
        </p:nvGrpSpPr>
        <p:grpSpPr>
          <a:xfrm>
            <a:off x="2267744" y="1999764"/>
            <a:ext cx="2347692" cy="2088232"/>
            <a:chOff x="2267744" y="1710393"/>
            <a:chExt cx="2347692" cy="2088232"/>
          </a:xfrm>
        </p:grpSpPr>
        <p:pic>
          <p:nvPicPr>
            <p:cNvPr id="10" name="Picture 9"/>
            <p:cNvPicPr>
              <a:picLocks noChangeAspect="1"/>
            </p:cNvPicPr>
            <p:nvPr/>
          </p:nvPicPr>
          <p:blipFill rotWithShape="1">
            <a:blip r:embed="rId6"/>
            <a:srcRect l="6363" t="9298" r="5000" b="2041"/>
            <a:stretch/>
          </p:blipFill>
          <p:spPr>
            <a:xfrm>
              <a:off x="2267744" y="1710393"/>
              <a:ext cx="1800200" cy="1800201"/>
            </a:xfrm>
            <a:prstGeom prst="rect">
              <a:avLst/>
            </a:prstGeom>
          </p:spPr>
        </p:pic>
        <p:sp>
          <p:nvSpPr>
            <p:cNvPr id="14" name="Rectangle 13"/>
            <p:cNvSpPr/>
            <p:nvPr/>
          </p:nvSpPr>
          <p:spPr bwMode="auto">
            <a:xfrm>
              <a:off x="4039372" y="1710393"/>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pic>
        <p:nvPicPr>
          <p:cNvPr id="13" name="Picture 12"/>
          <p:cNvPicPr>
            <a:picLocks noChangeAspect="1"/>
          </p:cNvPicPr>
          <p:nvPr/>
        </p:nvPicPr>
        <p:blipFill>
          <a:blip r:embed="rId7">
            <a:clrChange>
              <a:clrFrom>
                <a:srgbClr val="FFFFFF"/>
              </a:clrFrom>
              <a:clrTo>
                <a:srgbClr val="FFFFFF">
                  <a:alpha val="0"/>
                </a:srgbClr>
              </a:clrTo>
            </a:clrChange>
          </a:blip>
          <a:stretch>
            <a:fillRect/>
          </a:stretch>
        </p:blipFill>
        <p:spPr>
          <a:xfrm rot="964680">
            <a:off x="8051414" y="1125181"/>
            <a:ext cx="706600" cy="1113228"/>
          </a:xfrm>
          <a:prstGeom prst="rect">
            <a:avLst/>
          </a:prstGeom>
        </p:spPr>
      </p:pic>
    </p:spTree>
    <p:extLst>
      <p:ext uri="{BB962C8B-B14F-4D97-AF65-F5344CB8AC3E}">
        <p14:creationId xmlns:p14="http://schemas.microsoft.com/office/powerpoint/2010/main" val="374868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l="5687" t="9298" r="5688" b="2050"/>
          <a:stretch/>
        </p:blipFill>
        <p:spPr>
          <a:xfrm>
            <a:off x="2231840" y="1701008"/>
            <a:ext cx="1800000" cy="1800000"/>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same expression can be written for a quadrupole</a:t>
            </a:r>
          </a:p>
        </p:txBody>
      </p:sp>
      <mc:AlternateContent xmlns:mc="http://schemas.openxmlformats.org/markup-compatibility/2006" xmlns:a14="http://schemas.microsoft.com/office/drawing/2010/main">
        <mc:Choice Requires="a14">
          <p:sp>
            <p:nvSpPr>
              <p:cNvPr id="11" name="Rectangle 10"/>
              <p:cNvSpPr/>
              <p:nvPr/>
            </p:nvSpPr>
            <p:spPr>
              <a:xfrm>
                <a:off x="1664834" y="5732498"/>
                <a:ext cx="737166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3</m:t>
                          </m:r>
                        </m:sub>
                      </m:sSub>
                      <m:r>
                        <a:rPr lang="en-GB" sz="2000" b="0" i="1" smtClean="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3</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4</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4</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𝑎</m:t>
                          </m:r>
                        </m:e>
                        <m:sub>
                          <m:r>
                            <a:rPr lang="en-GB" sz="2000" b="0">
                              <a:latin typeface="Cambria Math" panose="02040503050406030204" pitchFamily="18" charset="0"/>
                            </a:rPr>
                            <m:t>2</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𝐴</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oMath>
                  </m:oMathPara>
                </a14:m>
                <a:endParaRPr lang="en-GB" sz="2000" b="0" dirty="0"/>
              </a:p>
            </p:txBody>
          </p:sp>
        </mc:Choice>
        <mc:Fallback xmlns="">
          <p:sp>
            <p:nvSpPr>
              <p:cNvPr id="11" name="Rectangle 10"/>
              <p:cNvSpPr>
                <a:spLocks noRot="1" noChangeAspect="1" noMove="1" noResize="1" noEditPoints="1" noAdjustHandles="1" noChangeArrowheads="1" noChangeShapeType="1" noTextEdit="1"/>
              </p:cNvSpPr>
              <p:nvPr/>
            </p:nvSpPr>
            <p:spPr>
              <a:xfrm>
                <a:off x="1664834" y="5732498"/>
                <a:ext cx="7371662" cy="720838"/>
              </a:xfrm>
              <a:prstGeom prst="rect">
                <a:avLst/>
              </a:prstGeom>
              <a:blipFill rotWithShape="0">
                <a:blip r:embed="rId4"/>
                <a:stretch>
                  <a:fillRect/>
                </a:stretch>
              </a:blipFill>
            </p:spPr>
            <p:txBody>
              <a:bodyPr/>
              <a:lstStyle/>
              <a:p>
                <a:r>
                  <a:rPr lang="en-GB">
                    <a:noFill/>
                  </a:rPr>
                  <a:t> </a:t>
                </a:r>
              </a:p>
            </p:txBody>
          </p:sp>
        </mc:Fallback>
      </mc:AlternateContent>
      <p:sp>
        <p:nvSpPr>
          <p:cNvPr id="13" name="TextBox 12"/>
          <p:cNvSpPr txBox="1"/>
          <p:nvPr/>
        </p:nvSpPr>
        <p:spPr>
          <a:xfrm>
            <a:off x="1907704" y="1258036"/>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(normal) quadrupole</a:t>
            </a:r>
          </a:p>
        </p:txBody>
      </p:sp>
      <mc:AlternateContent xmlns:mc="http://schemas.openxmlformats.org/markup-compatibility/2006" xmlns:a14="http://schemas.microsoft.com/office/drawing/2010/main">
        <mc:Choice Requires="a14">
          <p:sp>
            <p:nvSpPr>
              <p:cNvPr id="14" name="Rectangle 13"/>
              <p:cNvSpPr/>
              <p:nvPr/>
            </p:nvSpPr>
            <p:spPr>
              <a:xfrm>
                <a:off x="5220072" y="2210545"/>
                <a:ext cx="3168352" cy="69506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acc>
                            <m:accPr>
                              <m:chr m:val="⃗"/>
                              <m:ctrlPr>
                                <a:rPr lang="en-GB" sz="2000" b="0" i="1" smtClean="0">
                                  <a:latin typeface="Cambria Math" panose="02040503050406030204" pitchFamily="18" charset="0"/>
                                </a:rPr>
                              </m:ctrlPr>
                            </m:accPr>
                            <m:e>
                              <m:r>
                                <a:rPr lang="en-GB" sz="2000" b="0" i="1" smtClean="0">
                                  <a:latin typeface="Cambria Math" panose="02040503050406030204" pitchFamily="18" charset="0"/>
                                </a:rPr>
                                <m:t>𝐵</m:t>
                              </m:r>
                            </m:e>
                          </m:acc>
                        </m:e>
                        <m:sub>
                          <m:r>
                            <a:rPr lang="en-GB" sz="2000" b="0" i="1" smtClean="0">
                              <a:latin typeface="Cambria Math" panose="02040503050406030204" pitchFamily="18" charset="0"/>
                            </a:rPr>
                            <m:t>𝑖𝑑</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r>
                            <a:rPr lang="en-GB" sz="2000" b="0" i="1" smtClean="0">
                              <a:latin typeface="Cambria Math" panose="02040503050406030204" pitchFamily="18" charset="0"/>
                            </a:rPr>
                            <m:t>,</m:t>
                          </m:r>
                          <m:r>
                            <a:rPr lang="en-GB" sz="2000" b="0" i="1" smtClean="0">
                              <a:latin typeface="Cambria Math" panose="02040503050406030204" pitchFamily="18" charset="0"/>
                            </a:rPr>
                            <m:t>𝑦</m:t>
                          </m:r>
                        </m:e>
                      </m:d>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b="0">
                              <a:latin typeface="Cambria Math" panose="02040503050406030204" pitchFamily="18" charset="0"/>
                            </a:rPr>
                            <m:t>2</m:t>
                          </m:r>
                        </m:sub>
                      </m:sSub>
                      <m:d>
                        <m:dPr>
                          <m:begChr m:val="["/>
                          <m:endChr m:val="]"/>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acc>
                            <m:accPr>
                              <m:chr m:val="⃗"/>
                              <m:ctrlPr>
                                <a:rPr lang="en-GB" sz="2000" b="0" i="1">
                                  <a:latin typeface="Cambria Math" panose="02040503050406030204" pitchFamily="18" charset="0"/>
                                </a:rPr>
                              </m:ctrlPr>
                            </m:accPr>
                            <m:e>
                              <m:r>
                                <a:rPr lang="en-GB" sz="2000" b="0">
                                  <a:latin typeface="Cambria Math" panose="02040503050406030204" pitchFamily="18" charset="0"/>
                                </a:rPr>
                                <m:t>𝑗</m:t>
                              </m:r>
                            </m:e>
                          </m:acc>
                          <m:r>
                            <a:rPr lang="en-GB" sz="2000" b="0" i="1" smtClean="0">
                              <a:latin typeface="Cambria Math" panose="02040503050406030204" pitchFamily="18" charset="0"/>
                            </a:rPr>
                            <m:t>+</m:t>
                          </m:r>
                          <m:r>
                            <a:rPr lang="en-GB" sz="2000" b="0" i="1" smtClean="0">
                              <a:latin typeface="Cambria Math" panose="02040503050406030204" pitchFamily="18" charset="0"/>
                            </a:rPr>
                            <m:t>𝑦</m:t>
                          </m:r>
                          <m:acc>
                            <m:accPr>
                              <m:chr m:val="⃗"/>
                              <m:ctrlPr>
                                <a:rPr lang="en-GB" sz="2000" b="0" i="1">
                                  <a:latin typeface="Cambria Math" panose="02040503050406030204" pitchFamily="18" charset="0"/>
                                </a:rPr>
                              </m:ctrlPr>
                            </m:accPr>
                            <m:e>
                              <m:r>
                                <a:rPr lang="en-GB" sz="2000" b="0">
                                  <a:latin typeface="Cambria Math" panose="02040503050406030204" pitchFamily="18" charset="0"/>
                                </a:rPr>
                                <m:t>𝑖</m:t>
                              </m:r>
                            </m:e>
                          </m:acc>
                        </m:e>
                      </m:d>
                      <m:f>
                        <m:fPr>
                          <m:ctrlPr>
                            <a:rPr lang="en-GB" sz="2000" b="0" i="1">
                              <a:latin typeface="Cambria Math" panose="02040503050406030204" pitchFamily="18" charset="0"/>
                            </a:rPr>
                          </m:ctrlPr>
                        </m:fPr>
                        <m:num>
                          <m:r>
                            <a:rPr lang="en-GB" sz="2000" b="0" i="1" smtClean="0">
                              <a:latin typeface="Cambria Math" panose="02040503050406030204" pitchFamily="18" charset="0"/>
                            </a:rPr>
                            <m:t>1</m:t>
                          </m:r>
                        </m:num>
                        <m:den>
                          <m:r>
                            <a:rPr lang="en-GB" sz="2000" b="0">
                              <a:latin typeface="Cambria Math" panose="02040503050406030204" pitchFamily="18" charset="0"/>
                            </a:rPr>
                            <m:t>𝑅</m:t>
                          </m:r>
                        </m:den>
                      </m:f>
                    </m:oMath>
                  </m:oMathPara>
                </a14:m>
                <a:endParaRPr lang="en-GB" sz="2000" b="0" dirty="0"/>
              </a:p>
            </p:txBody>
          </p:sp>
        </mc:Choice>
        <mc:Fallback xmlns="">
          <p:sp>
            <p:nvSpPr>
              <p:cNvPr id="14" name="Rectangle 13"/>
              <p:cNvSpPr>
                <a:spLocks noRot="1" noChangeAspect="1" noMove="1" noResize="1" noEditPoints="1" noAdjustHandles="1" noChangeArrowheads="1" noChangeShapeType="1" noTextEdit="1"/>
              </p:cNvSpPr>
              <p:nvPr/>
            </p:nvSpPr>
            <p:spPr>
              <a:xfrm>
                <a:off x="5220072" y="2210545"/>
                <a:ext cx="3168352" cy="695062"/>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755576" y="4140000"/>
                <a:ext cx="9145016" cy="11092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b="1" i="1" smtClean="0">
                          <a:latin typeface="Cambria Math" panose="02040503050406030204" pitchFamily="18" charset="0"/>
                        </a:rPr>
                        <m:t>=</m:t>
                      </m:r>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2</m:t>
                          </m:r>
                        </m:sub>
                      </m:sSub>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𝑧</m:t>
                          </m:r>
                        </m:num>
                        <m:den>
                          <m:r>
                            <a:rPr lang="en-GB" sz="2000" b="0" i="1" smtClean="0">
                              <a:latin typeface="Cambria Math" panose="02040503050406030204" pitchFamily="18" charset="0"/>
                            </a:rPr>
                            <m:t>𝑅</m:t>
                          </m:r>
                        </m:den>
                      </m:f>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2</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r>
                            <a:rPr lang="en-GB" sz="2000" b="0">
                              <a:latin typeface="Cambria Math" panose="02040503050406030204" pitchFamily="18" charset="0"/>
                            </a:rPr>
                            <m:t>𝑖</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a:latin typeface="Cambria Math" panose="02040503050406030204" pitchFamily="18" charset="0"/>
                                    </a:rPr>
                                    <m:t>𝑧</m:t>
                                  </m:r>
                                </m:num>
                                <m:den>
                                  <m:r>
                                    <a:rPr lang="en-GB" sz="2000" b="0">
                                      <a:latin typeface="Cambria Math" panose="02040503050406030204" pitchFamily="18" charset="0"/>
                                    </a:rPr>
                                    <m:t>𝑅</m:t>
                                  </m:r>
                                </m:den>
                              </m:f>
                            </m:e>
                          </m:d>
                          <m:r>
                            <a:rPr lang="en-GB" sz="2000" b="0" i="1" smtClean="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3</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3</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4</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4</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5" name="Rectangle 14"/>
              <p:cNvSpPr>
                <a:spLocks noRot="1" noChangeAspect="1" noMove="1" noResize="1" noEditPoints="1" noAdjustHandles="1" noChangeArrowheads="1" noChangeShapeType="1" noTextEdit="1"/>
              </p:cNvSpPr>
              <p:nvPr/>
            </p:nvSpPr>
            <p:spPr>
              <a:xfrm>
                <a:off x="755576" y="4140000"/>
                <a:ext cx="9145016" cy="1109214"/>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7952693" y="480738"/>
            <a:ext cx="706600" cy="1113228"/>
          </a:xfrm>
          <a:prstGeom prst="rect">
            <a:avLst/>
          </a:prstGeom>
        </p:spPr>
      </p:pic>
    </p:spTree>
    <p:extLst>
      <p:ext uri="{BB962C8B-B14F-4D97-AF65-F5344CB8AC3E}">
        <p14:creationId xmlns:p14="http://schemas.microsoft.com/office/powerpoint/2010/main" val="18718363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a:t>
            </a:r>
            <a:r>
              <a:rPr lang="en-US" sz="2800" b="0" kern="0" dirty="0">
                <a:solidFill>
                  <a:srgbClr val="0033CC"/>
                </a:solidFill>
                <a:latin typeface="Calibri" panose="020F0502020204030204" pitchFamily="34" charset="0"/>
                <a:cs typeface="Calibri" panose="020F0502020204030204" pitchFamily="34" charset="0"/>
              </a:rPr>
              <a:t>allowed </a:t>
            </a:r>
            <a:r>
              <a:rPr lang="en-US" sz="2800" b="0" i="0" kern="0" dirty="0">
                <a:solidFill>
                  <a:srgbClr val="0033CC"/>
                </a:solidFill>
                <a:latin typeface="Calibri" panose="020F0502020204030204" pitchFamily="34" charset="0"/>
                <a:cs typeface="Calibri" panose="020F0502020204030204" pitchFamily="34" charset="0"/>
              </a:rPr>
              <a:t>/</a:t>
            </a:r>
            <a:r>
              <a:rPr lang="en-US" sz="2800" b="0" kern="0" dirty="0">
                <a:solidFill>
                  <a:srgbClr val="0033CC"/>
                </a:solidFill>
                <a:latin typeface="Calibri" panose="020F0502020204030204" pitchFamily="34" charset="0"/>
                <a:cs typeface="Calibri" panose="020F0502020204030204" pitchFamily="34" charset="0"/>
              </a:rPr>
              <a:t> not-allowed </a:t>
            </a:r>
            <a:r>
              <a:rPr lang="en-US" sz="2800" b="0" i="0" kern="0" dirty="0">
                <a:solidFill>
                  <a:srgbClr val="0033CC"/>
                </a:solidFill>
                <a:latin typeface="Calibri" panose="020F0502020204030204" pitchFamily="34" charset="0"/>
                <a:cs typeface="Calibri" panose="020F0502020204030204" pitchFamily="34" charset="0"/>
              </a:rPr>
              <a:t>harmonics refer to some terms that shall / shall not cancel out thanks to design symmetries</a:t>
            </a:r>
          </a:p>
        </p:txBody>
      </p:sp>
      <p:sp>
        <p:nvSpPr>
          <p:cNvPr id="4" name="TextBox 3"/>
          <p:cNvSpPr txBox="1"/>
          <p:nvPr/>
        </p:nvSpPr>
        <p:spPr>
          <a:xfrm>
            <a:off x="251520" y="1196752"/>
            <a:ext cx="8640960" cy="5632311"/>
          </a:xfrm>
          <a:prstGeom prst="rect">
            <a:avLst/>
          </a:prstGeom>
          <a:solidFill>
            <a:srgbClr val="FFFFFF"/>
          </a:solidFill>
          <a:ln w="12700">
            <a:noFill/>
          </a:ln>
        </p:spPr>
        <p:txBody>
          <a:bodyPr wrap="square" rtlCol="0">
            <a:spAutoFit/>
          </a:bodyPr>
          <a:lstStyle/>
          <a:p>
            <a:r>
              <a:rPr lang="en-US" i="0" dirty="0">
                <a:latin typeface="Calibri Light" panose="020F0302020204030204" pitchFamily="34" charset="0"/>
              </a:rPr>
              <a:t>	</a:t>
            </a:r>
            <a:r>
              <a:rPr lang="en-US" b="0" i="0" u="sng" dirty="0">
                <a:latin typeface="Calibri" panose="020F0502020204030204" pitchFamily="34" charset="0"/>
                <a:cs typeface="Calibri" panose="020F0502020204030204" pitchFamily="34" charset="0"/>
              </a:rPr>
              <a:t>fully symmetric dipoles</a:t>
            </a:r>
            <a:endParaRPr lang="en-US"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	allowed: B</a:t>
            </a:r>
            <a:r>
              <a:rPr lang="en-US" b="0" i="0" baseline="-25000" dirty="0">
                <a:latin typeface="Calibri" panose="020F0502020204030204" pitchFamily="34" charset="0"/>
                <a:cs typeface="Calibri" panose="020F0502020204030204" pitchFamily="34" charset="0"/>
              </a:rPr>
              <a:t>1</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3</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5</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7</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9</a:t>
            </a:r>
            <a:r>
              <a:rPr lang="en-US" b="0" i="0" dirty="0">
                <a:latin typeface="Calibri" panose="020F0502020204030204" pitchFamily="34" charset="0"/>
                <a:cs typeface="Calibri" panose="020F0502020204030204" pitchFamily="34" charset="0"/>
              </a:rPr>
              <a:t>, etc.</a:t>
            </a:r>
          </a:p>
          <a:p>
            <a:r>
              <a:rPr lang="en-US" b="0" i="0" dirty="0">
                <a:latin typeface="Calibri" panose="020F0502020204030204" pitchFamily="34" charset="0"/>
                <a:cs typeface="Calibri" panose="020F0502020204030204" pitchFamily="34" charset="0"/>
              </a:rPr>
              <a:t>	not-allowed: all the others</a:t>
            </a:r>
          </a:p>
          <a:p>
            <a:endParaRPr lang="en-US" sz="2000"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				</a:t>
            </a:r>
            <a:r>
              <a:rPr lang="en-US" b="0" i="0" u="sng" dirty="0">
                <a:latin typeface="Calibri" panose="020F0502020204030204" pitchFamily="34" charset="0"/>
                <a:cs typeface="Calibri" panose="020F0502020204030204" pitchFamily="34" charset="0"/>
              </a:rPr>
              <a:t>half symmetric dipoles</a:t>
            </a:r>
            <a:endParaRPr lang="en-US"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				allowed: B</a:t>
            </a:r>
            <a:r>
              <a:rPr lang="en-US" b="0" i="0" baseline="-25000" dirty="0">
                <a:latin typeface="Calibri" panose="020F0502020204030204" pitchFamily="34" charset="0"/>
                <a:cs typeface="Calibri" panose="020F0502020204030204" pitchFamily="34" charset="0"/>
              </a:rPr>
              <a:t>1</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3</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4</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5</a:t>
            </a:r>
            <a:r>
              <a:rPr lang="en-US" b="0" i="0" dirty="0">
                <a:latin typeface="Calibri" panose="020F0502020204030204" pitchFamily="34" charset="0"/>
                <a:cs typeface="Calibri" panose="020F0502020204030204" pitchFamily="34" charset="0"/>
              </a:rPr>
              <a:t>, etc.</a:t>
            </a:r>
          </a:p>
          <a:p>
            <a:r>
              <a:rPr lang="en-US" b="0" i="0" dirty="0">
                <a:latin typeface="Calibri" panose="020F0502020204030204" pitchFamily="34" charset="0"/>
                <a:cs typeface="Calibri" panose="020F0502020204030204" pitchFamily="34" charset="0"/>
              </a:rPr>
              <a:t>				not-allowed: all the others </a:t>
            </a:r>
          </a:p>
          <a:p>
            <a:endParaRPr lang="en-US" sz="2000"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	</a:t>
            </a:r>
            <a:r>
              <a:rPr lang="en-US" b="0" i="0" u="sng" dirty="0">
                <a:latin typeface="Calibri" panose="020F0502020204030204" pitchFamily="34" charset="0"/>
                <a:cs typeface="Calibri" panose="020F0502020204030204" pitchFamily="34" charset="0"/>
              </a:rPr>
              <a:t>fully symmetric quadrupoles</a:t>
            </a:r>
          </a:p>
          <a:p>
            <a:r>
              <a:rPr lang="en-US" b="0" i="0" dirty="0">
                <a:latin typeface="Calibri" panose="020F0502020204030204" pitchFamily="34" charset="0"/>
                <a:cs typeface="Calibri" panose="020F0502020204030204" pitchFamily="34" charset="0"/>
              </a:rPr>
              <a:t>	allowed: B</a:t>
            </a:r>
            <a:r>
              <a:rPr lang="en-US" b="0" i="0" baseline="-25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6</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10</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14</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18</a:t>
            </a:r>
            <a:r>
              <a:rPr lang="en-US" b="0" i="0" dirty="0">
                <a:latin typeface="Calibri" panose="020F0502020204030204" pitchFamily="34" charset="0"/>
                <a:cs typeface="Calibri" panose="020F0502020204030204" pitchFamily="34" charset="0"/>
              </a:rPr>
              <a:t>, etc.</a:t>
            </a:r>
          </a:p>
          <a:p>
            <a:r>
              <a:rPr lang="en-US" b="0" i="0" dirty="0">
                <a:latin typeface="Calibri" panose="020F0502020204030204" pitchFamily="34" charset="0"/>
                <a:cs typeface="Calibri" panose="020F0502020204030204" pitchFamily="34" charset="0"/>
              </a:rPr>
              <a:t>	not-allowed: all the others</a:t>
            </a:r>
          </a:p>
          <a:p>
            <a:endParaRPr lang="en-US" sz="2000"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				</a:t>
            </a:r>
            <a:r>
              <a:rPr lang="en-US" b="0" i="0" u="sng" dirty="0">
                <a:latin typeface="Calibri" panose="020F0502020204030204" pitchFamily="34" charset="0"/>
                <a:cs typeface="Calibri" panose="020F0502020204030204" pitchFamily="34" charset="0"/>
              </a:rPr>
              <a:t>fully symmetric sextupoles</a:t>
            </a:r>
          </a:p>
          <a:p>
            <a:r>
              <a:rPr lang="en-US" b="0" i="0" dirty="0">
                <a:latin typeface="Calibri" panose="020F0502020204030204" pitchFamily="34" charset="0"/>
                <a:cs typeface="Calibri" panose="020F0502020204030204" pitchFamily="34" charset="0"/>
              </a:rPr>
              <a:t>				allowed: B</a:t>
            </a:r>
            <a:r>
              <a:rPr lang="en-US" b="0" i="0" baseline="-25000" dirty="0">
                <a:latin typeface="Calibri" panose="020F0502020204030204" pitchFamily="34" charset="0"/>
                <a:cs typeface="Calibri" panose="020F0502020204030204" pitchFamily="34" charset="0"/>
              </a:rPr>
              <a:t>3</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9</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15</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21</a:t>
            </a:r>
            <a:r>
              <a:rPr lang="en-US" b="0" i="0" dirty="0">
                <a:latin typeface="Calibri" panose="020F0502020204030204" pitchFamily="34" charset="0"/>
                <a:cs typeface="Calibri" panose="020F0502020204030204" pitchFamily="34" charset="0"/>
              </a:rPr>
              <a:t>, etc.</a:t>
            </a:r>
          </a:p>
          <a:p>
            <a:r>
              <a:rPr lang="en-US" b="0" i="0" dirty="0">
                <a:latin typeface="Calibri" panose="020F0502020204030204" pitchFamily="34" charset="0"/>
                <a:cs typeface="Calibri" panose="020F0502020204030204" pitchFamily="34" charset="0"/>
              </a:rPr>
              <a:t>				not-allowed: all the others</a:t>
            </a:r>
          </a:p>
        </p:txBody>
      </p:sp>
      <p:grpSp>
        <p:nvGrpSpPr>
          <p:cNvPr id="11" name="Group 10"/>
          <p:cNvGrpSpPr>
            <a:grpSpLocks noChangeAspect="1"/>
          </p:cNvGrpSpPr>
          <p:nvPr/>
        </p:nvGrpSpPr>
        <p:grpSpPr>
          <a:xfrm>
            <a:off x="5940152" y="1268760"/>
            <a:ext cx="1117800" cy="1117800"/>
            <a:chOff x="5760000" y="1008000"/>
            <a:chExt cx="1620000" cy="1620000"/>
          </a:xfrm>
        </p:grpSpPr>
        <p:cxnSp>
          <p:nvCxnSpPr>
            <p:cNvPr id="5" name="Straight Connector 4"/>
            <p:cNvCxnSpPr/>
            <p:nvPr/>
          </p:nvCxnSpPr>
          <p:spPr bwMode="auto">
            <a:xfrm>
              <a:off x="5760000" y="1818000"/>
              <a:ext cx="16200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0" name="Straight Connector 9"/>
            <p:cNvCxnSpPr/>
            <p:nvPr/>
          </p:nvCxnSpPr>
          <p:spPr bwMode="auto">
            <a:xfrm>
              <a:off x="6570000" y="1008000"/>
              <a:ext cx="0" cy="16200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cxnSp>
        <p:nvCxnSpPr>
          <p:cNvPr id="13" name="Straight Connector 12"/>
          <p:cNvCxnSpPr/>
          <p:nvPr/>
        </p:nvCxnSpPr>
        <p:spPr bwMode="auto">
          <a:xfrm>
            <a:off x="2411760" y="3212976"/>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nvGrpSpPr>
          <p:cNvPr id="20" name="Group 19"/>
          <p:cNvGrpSpPr/>
          <p:nvPr/>
        </p:nvGrpSpPr>
        <p:grpSpPr>
          <a:xfrm>
            <a:off x="5940152" y="4039392"/>
            <a:ext cx="1119547" cy="1117800"/>
            <a:chOff x="5940152" y="3987483"/>
            <a:chExt cx="1119547" cy="1117800"/>
          </a:xfrm>
        </p:grpSpPr>
        <p:cxnSp>
          <p:nvCxnSpPr>
            <p:cNvPr id="16" name="Straight Connector 15"/>
            <p:cNvCxnSpPr/>
            <p:nvPr/>
          </p:nvCxnSpPr>
          <p:spPr bwMode="auto">
            <a:xfrm>
              <a:off x="5940152" y="4546383"/>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7" name="Straight Connector 16"/>
            <p:cNvCxnSpPr/>
            <p:nvPr/>
          </p:nvCxnSpPr>
          <p:spPr bwMode="auto">
            <a:xfrm>
              <a:off x="6499052" y="3987483"/>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8" name="Straight Connector 17"/>
            <p:cNvCxnSpPr/>
            <p:nvPr/>
          </p:nvCxnSpPr>
          <p:spPr bwMode="auto">
            <a:xfrm rot="2700000">
              <a:off x="5941899" y="4546383"/>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9" name="Straight Connector 18"/>
            <p:cNvCxnSpPr/>
            <p:nvPr/>
          </p:nvCxnSpPr>
          <p:spPr bwMode="auto">
            <a:xfrm rot="2700000">
              <a:off x="6500799" y="3987483"/>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grpSp>
        <p:nvGrpSpPr>
          <p:cNvPr id="28" name="Group 27"/>
          <p:cNvGrpSpPr/>
          <p:nvPr/>
        </p:nvGrpSpPr>
        <p:grpSpPr>
          <a:xfrm>
            <a:off x="2401596" y="5464274"/>
            <a:ext cx="1129711" cy="1117802"/>
            <a:chOff x="2401596" y="5551558"/>
            <a:chExt cx="1129711" cy="1117802"/>
          </a:xfrm>
        </p:grpSpPr>
        <p:cxnSp>
          <p:nvCxnSpPr>
            <p:cNvPr id="22" name="Straight Connector 21"/>
            <p:cNvCxnSpPr/>
            <p:nvPr/>
          </p:nvCxnSpPr>
          <p:spPr bwMode="auto">
            <a:xfrm>
              <a:off x="2411760" y="6110460"/>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3" name="Straight Connector 22"/>
            <p:cNvCxnSpPr/>
            <p:nvPr/>
          </p:nvCxnSpPr>
          <p:spPr bwMode="auto">
            <a:xfrm>
              <a:off x="2970660" y="5551560"/>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4" name="Straight Connector 23"/>
            <p:cNvCxnSpPr/>
            <p:nvPr/>
          </p:nvCxnSpPr>
          <p:spPr bwMode="auto">
            <a:xfrm rot="3600000">
              <a:off x="2413507" y="6110460"/>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5" name="Straight Connector 24"/>
            <p:cNvCxnSpPr/>
            <p:nvPr/>
          </p:nvCxnSpPr>
          <p:spPr bwMode="auto">
            <a:xfrm rot="3600000">
              <a:off x="2972407" y="5551560"/>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6" name="Straight Connector 25"/>
            <p:cNvCxnSpPr/>
            <p:nvPr/>
          </p:nvCxnSpPr>
          <p:spPr bwMode="auto">
            <a:xfrm rot="7200000">
              <a:off x="2401596" y="6110458"/>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7" name="Straight Connector 26"/>
            <p:cNvCxnSpPr/>
            <p:nvPr/>
          </p:nvCxnSpPr>
          <p:spPr bwMode="auto">
            <a:xfrm rot="7200000">
              <a:off x="2960496" y="5551558"/>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pic>
        <p:nvPicPr>
          <p:cNvPr id="21" name="Picture 20"/>
          <p:cNvPicPr>
            <a:picLocks noChangeAspect="1"/>
          </p:cNvPicPr>
          <p:nvPr/>
        </p:nvPicPr>
        <p:blipFill>
          <a:blip r:embed="rId3">
            <a:clrChange>
              <a:clrFrom>
                <a:srgbClr val="FFFFFF"/>
              </a:clrFrom>
              <a:clrTo>
                <a:srgbClr val="FFFFFF">
                  <a:alpha val="0"/>
                </a:srgbClr>
              </a:clrTo>
            </a:clrChange>
          </a:blip>
          <a:stretch>
            <a:fillRect/>
          </a:stretch>
        </p:blipFill>
        <p:spPr>
          <a:xfrm rot="964680">
            <a:off x="7841480" y="1344833"/>
            <a:ext cx="706600" cy="1113228"/>
          </a:xfrm>
          <a:prstGeom prst="rect">
            <a:avLst/>
          </a:prstGeom>
        </p:spPr>
      </p:pic>
    </p:spTree>
    <p:extLst>
      <p:ext uri="{BB962C8B-B14F-4D97-AF65-F5344CB8AC3E}">
        <p14:creationId xmlns:p14="http://schemas.microsoft.com/office/powerpoint/2010/main" val="1272692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field quality is often also shown with a </a:t>
            </a:r>
            <a:r>
              <a:rPr lang="en-US" sz="2800" b="0" i="0" kern="0" dirty="0">
                <a:solidFill>
                  <a:srgbClr val="0033CC"/>
                </a:solidFill>
                <a:latin typeface="Symbol" panose="05050102010706020507" pitchFamily="18" charset="2"/>
                <a:cs typeface="Calibri" panose="020F0502020204030204" pitchFamily="34" charset="0"/>
              </a:rPr>
              <a:t>D</a:t>
            </a:r>
            <a:r>
              <a:rPr lang="en-US" sz="2800" b="0" i="0" kern="0" dirty="0">
                <a:solidFill>
                  <a:srgbClr val="0033CC"/>
                </a:solidFill>
                <a:latin typeface="Calibri" panose="020F0502020204030204" pitchFamily="34" charset="0"/>
                <a:cs typeface="Calibri" panose="020F0502020204030204" pitchFamily="34" charset="0"/>
              </a:rPr>
              <a:t>B/B plot</a:t>
            </a:r>
          </a:p>
        </p:txBody>
      </p:sp>
      <mc:AlternateContent xmlns:mc="http://schemas.openxmlformats.org/markup-compatibility/2006" xmlns:a14="http://schemas.microsoft.com/office/drawing/2010/main">
        <mc:Choice Requires="a14">
          <p:sp>
            <p:nvSpPr>
              <p:cNvPr id="12" name="Rectangle 11"/>
              <p:cNvSpPr/>
              <p:nvPr/>
            </p:nvSpPr>
            <p:spPr>
              <a:xfrm>
                <a:off x="2627784" y="1412776"/>
                <a:ext cx="3888432" cy="742254"/>
              </a:xfrm>
              <a:prstGeom prst="rect">
                <a:avLst/>
              </a:prstGeom>
            </p:spPr>
            <p:txBody>
              <a:bodyPr wrap="square">
                <a:spAutoFit/>
              </a:bodyPr>
              <a:lstStyle/>
              <a:p>
                <a:pPr/>
                <a14:m>
                  <m:oMathPara xmlns:m="http://schemas.openxmlformats.org/officeDocument/2006/math">
                    <m:oMathParaPr>
                      <m:jc m:val="center"/>
                    </m:oMathParaPr>
                    <m:oMath xmlns:m="http://schemas.openxmlformats.org/officeDocument/2006/math">
                      <m:f>
                        <m:fPr>
                          <m:ctrlPr>
                            <a:rPr lang="el-GR" sz="2000" b="0" i="1" smtClean="0">
                              <a:latin typeface="Cambria Math" panose="02040503050406030204" pitchFamily="18" charset="0"/>
                              <a:ea typeface="Cambria Math" panose="02040503050406030204" pitchFamily="18" charset="0"/>
                            </a:rPr>
                          </m:ctrlPr>
                        </m:fPr>
                        <m:num>
                          <m:r>
                            <m:rPr>
                              <m:sty m:val="p"/>
                            </m:rPr>
                            <a:rPr lang="el-GR" sz="2000" b="0">
                              <a:latin typeface="Cambria Math" panose="02040503050406030204" pitchFamily="18" charset="0"/>
                              <a:ea typeface="Cambria Math" panose="02040503050406030204" pitchFamily="18" charset="0"/>
                            </a:rPr>
                            <m:t>Δ</m:t>
                          </m:r>
                          <m:r>
                            <a:rPr lang="en-GB" sz="2000" b="0">
                              <a:latin typeface="Cambria Math" panose="02040503050406030204" pitchFamily="18" charset="0"/>
                              <a:ea typeface="Cambria Math" panose="02040503050406030204" pitchFamily="18" charset="0"/>
                            </a:rPr>
                            <m:t>𝐵</m:t>
                          </m:r>
                        </m:num>
                        <m:den>
                          <m:r>
                            <a:rPr lang="en-GB" sz="2000" b="0" i="1" smtClean="0">
                              <a:latin typeface="Cambria Math" panose="02040503050406030204" pitchFamily="18" charset="0"/>
                              <a:ea typeface="Cambria Math" panose="02040503050406030204" pitchFamily="18" charset="0"/>
                            </a:rPr>
                            <m:t>𝐵</m:t>
                          </m:r>
                        </m:den>
                      </m:f>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a:latin typeface="Cambria Math" panose="02040503050406030204" pitchFamily="18" charset="0"/>
                            </a:rPr>
                            <m:t>𝐵</m:t>
                          </m:r>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den>
                      </m:f>
                    </m:oMath>
                  </m:oMathPara>
                </a14:m>
                <a:endParaRPr lang="en-GB" sz="2000" dirty="0"/>
              </a:p>
            </p:txBody>
          </p:sp>
        </mc:Choice>
        <mc:Fallback xmlns="">
          <p:sp>
            <p:nvSpPr>
              <p:cNvPr id="12" name="Rectangle 11"/>
              <p:cNvSpPr>
                <a:spLocks noRot="1" noChangeAspect="1" noMove="1" noResize="1" noEditPoints="1" noAdjustHandles="1" noChangeArrowheads="1" noChangeShapeType="1" noTextEdit="1"/>
              </p:cNvSpPr>
              <p:nvPr/>
            </p:nvSpPr>
            <p:spPr>
              <a:xfrm>
                <a:off x="2627784" y="1412776"/>
                <a:ext cx="3888432" cy="742254"/>
              </a:xfrm>
              <a:prstGeom prst="rect">
                <a:avLst/>
              </a:prstGeom>
              <a:blipFill rotWithShape="0">
                <a:blip r:embed="rId3"/>
                <a:stretch>
                  <a:fillRect/>
                </a:stretch>
              </a:blipFill>
            </p:spPr>
            <p:txBody>
              <a:bodyPr/>
              <a:lstStyle/>
              <a:p>
                <a:r>
                  <a:rPr lang="en-GB">
                    <a:noFill/>
                  </a:rPr>
                  <a:t> </a:t>
                </a:r>
              </a:p>
            </p:txBody>
          </p:sp>
        </mc:Fallback>
      </mc:AlternateContent>
      <p:pic>
        <p:nvPicPr>
          <p:cNvPr id="3" name="Picture 2"/>
          <p:cNvPicPr>
            <a:picLocks noChangeAspect="1"/>
          </p:cNvPicPr>
          <p:nvPr/>
        </p:nvPicPr>
        <p:blipFill rotWithShape="1">
          <a:blip r:embed="rId4"/>
          <a:srcRect l="14805" t="9392" r="51111" b="7983"/>
          <a:stretch/>
        </p:blipFill>
        <p:spPr>
          <a:xfrm rot="5400000">
            <a:off x="3284045" y="-220635"/>
            <a:ext cx="2690755" cy="9217026"/>
          </a:xfrm>
          <a:prstGeom prst="rect">
            <a:avLst/>
          </a:prstGeom>
        </p:spPr>
      </p:pic>
      <p:pic>
        <p:nvPicPr>
          <p:cNvPr id="7" name="Picture 6"/>
          <p:cNvPicPr>
            <a:picLocks noChangeAspect="1"/>
          </p:cNvPicPr>
          <p:nvPr/>
        </p:nvPicPr>
        <p:blipFill>
          <a:blip r:embed="rId5">
            <a:clrChange>
              <a:clrFrom>
                <a:srgbClr val="FFFFFF"/>
              </a:clrFrom>
              <a:clrTo>
                <a:srgbClr val="FFFFFF">
                  <a:alpha val="0"/>
                </a:srgbClr>
              </a:clrTo>
            </a:clrChange>
          </a:blip>
          <a:stretch>
            <a:fillRect/>
          </a:stretch>
        </p:blipFill>
        <p:spPr>
          <a:xfrm rot="964680">
            <a:off x="8128693" y="372073"/>
            <a:ext cx="706600" cy="1113228"/>
          </a:xfrm>
          <a:prstGeom prst="rect">
            <a:avLst/>
          </a:prstGeom>
        </p:spPr>
      </p:pic>
      <p:sp>
        <p:nvSpPr>
          <p:cNvPr id="8" name="TextBox 7"/>
          <p:cNvSpPr txBox="1"/>
          <p:nvPr/>
        </p:nvSpPr>
        <p:spPr>
          <a:xfrm>
            <a:off x="5738810" y="2055870"/>
            <a:ext cx="3395514" cy="707886"/>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done on one component, usually B</a:t>
            </a:r>
            <a:r>
              <a:rPr lang="en-US" sz="2000" b="0" i="0" baseline="-25000" dirty="0">
                <a:latin typeface="Calibri" panose="020F0502020204030204" pitchFamily="34" charset="0"/>
                <a:cs typeface="Calibri" panose="020F0502020204030204" pitchFamily="34" charset="0"/>
              </a:rPr>
              <a:t>y</a:t>
            </a:r>
            <a:r>
              <a:rPr lang="en-US" sz="2000" b="0" i="0" dirty="0">
                <a:latin typeface="Calibri" panose="020F0502020204030204" pitchFamily="34" charset="0"/>
                <a:cs typeface="Calibri" panose="020F0502020204030204" pitchFamily="34" charset="0"/>
              </a:rPr>
              <a:t> for a dipole</a:t>
            </a:r>
          </a:p>
        </p:txBody>
      </p:sp>
    </p:spTree>
    <p:extLst>
      <p:ext uri="{BB962C8B-B14F-4D97-AF65-F5344CB8AC3E}">
        <p14:creationId xmlns:p14="http://schemas.microsoft.com/office/powerpoint/2010/main" val="38322421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Symbol" panose="05050102010706020507" pitchFamily="18" charset="2"/>
                <a:cs typeface="Calibri" panose="020F0502020204030204" pitchFamily="34" charset="0"/>
              </a:rPr>
              <a:t>D</a:t>
            </a:r>
            <a:r>
              <a:rPr lang="en-US" sz="2800" b="0" i="0" kern="0" dirty="0">
                <a:solidFill>
                  <a:srgbClr val="0033CC"/>
                </a:solidFill>
                <a:latin typeface="Calibri" panose="020F0502020204030204" pitchFamily="34" charset="0"/>
                <a:cs typeface="Calibri" panose="020F0502020204030204" pitchFamily="34" charset="0"/>
              </a:rPr>
              <a:t>B/B can (at least locally) be expressed from the harmonics: this is the expansion for a dipole</a:t>
            </a:r>
          </a:p>
        </p:txBody>
      </p:sp>
      <mc:AlternateContent xmlns:mc="http://schemas.openxmlformats.org/markup-compatibility/2006" xmlns:a14="http://schemas.microsoft.com/office/drawing/2010/main">
        <mc:Choice Requires="a14">
          <p:sp>
            <p:nvSpPr>
              <p:cNvPr id="14" name="Rectangle 13"/>
              <p:cNvSpPr/>
              <p:nvPr/>
            </p:nvSpPr>
            <p:spPr>
              <a:xfrm>
                <a:off x="1115616" y="3212976"/>
                <a:ext cx="9145016" cy="77726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e>
                      </m:d>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3</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4</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4" name="Rectangle 13"/>
              <p:cNvSpPr>
                <a:spLocks noRot="1" noChangeAspect="1" noMove="1" noResize="1" noEditPoints="1" noAdjustHandles="1" noChangeArrowheads="1" noChangeShapeType="1" noTextEdit="1"/>
              </p:cNvSpPr>
              <p:nvPr/>
            </p:nvSpPr>
            <p:spPr>
              <a:xfrm>
                <a:off x="1115616" y="3212976"/>
                <a:ext cx="9145016" cy="777264"/>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115616" y="2204864"/>
                <a:ext cx="2434849" cy="42428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r>
                            <a:rPr lang="en-GB" sz="2000" b="0" i="1" smtClean="0">
                              <a:latin typeface="Cambria Math" panose="02040503050406030204" pitchFamily="18" charset="0"/>
                            </a:rPr>
                            <m:t>,</m:t>
                          </m:r>
                          <m:r>
                            <a:rPr lang="en-GB" sz="2000" b="0" i="1" smtClean="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i="1" smtClean="0">
                              <a:latin typeface="Cambria Math" panose="02040503050406030204" pitchFamily="18" charset="0"/>
                            </a:rPr>
                            <m:t>𝑥</m:t>
                          </m:r>
                        </m:e>
                      </m:d>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oMath>
                  </m:oMathPara>
                </a14:m>
                <a:endParaRPr lang="en-GB" sz="2000" b="0" dirty="0"/>
              </a:p>
            </p:txBody>
          </p:sp>
        </mc:Choice>
        <mc:Fallback xmlns="">
          <p:sp>
            <p:nvSpPr>
              <p:cNvPr id="15" name="Rectangle 14"/>
              <p:cNvSpPr>
                <a:spLocks noRot="1" noChangeAspect="1" noMove="1" noResize="1" noEditPoints="1" noAdjustHandles="1" noChangeArrowheads="1" noChangeShapeType="1" noTextEdit="1"/>
              </p:cNvSpPr>
              <p:nvPr/>
            </p:nvSpPr>
            <p:spPr>
              <a:xfrm>
                <a:off x="1115616" y="2204864"/>
                <a:ext cx="2434849" cy="424283"/>
              </a:xfrm>
              <a:prstGeom prst="rect">
                <a:avLst/>
              </a:prstGeom>
              <a:blipFill rotWithShape="0">
                <a:blip r:embed="rId4"/>
                <a:stretch>
                  <a:fillRect b="-57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1115616" y="4437112"/>
                <a:ext cx="9145016" cy="77726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f>
                        <m:fPr>
                          <m:ctrlPr>
                            <a:rPr lang="en-GB" sz="2000" b="0" i="1" smtClean="0">
                              <a:latin typeface="Cambria Math" panose="02040503050406030204" pitchFamily="18" charset="0"/>
                            </a:rPr>
                          </m:ctrlPr>
                        </m:fPr>
                        <m:num>
                          <m:r>
                            <m:rPr>
                              <m:sty m:val="p"/>
                            </m:rPr>
                            <a:rPr lang="el-GR" sz="2000" b="0">
                              <a:latin typeface="Cambria Math" panose="02040503050406030204" pitchFamily="18" charset="0"/>
                              <a:ea typeface="Cambria Math" panose="02040503050406030204" pitchFamily="18" charset="0"/>
                            </a:rPr>
                            <m:t>Δ</m:t>
                          </m:r>
                          <m:r>
                            <a:rPr lang="en-GB" sz="2000" b="0" i="1" smtClean="0">
                              <a:latin typeface="Cambria Math" panose="02040503050406030204" pitchFamily="18" charset="0"/>
                              <a:ea typeface="Cambria Math" panose="02040503050406030204" pitchFamily="18" charset="0"/>
                            </a:rPr>
                            <m:t>𝐵</m:t>
                          </m:r>
                        </m:num>
                        <m:den>
                          <m:r>
                            <a:rPr lang="en-GB" sz="2000" b="0" i="1" smtClean="0">
                              <a:latin typeface="Cambria Math" panose="02040503050406030204" pitchFamily="18" charset="0"/>
                            </a:rPr>
                            <m:t>𝐵</m:t>
                          </m:r>
                        </m:den>
                      </m:f>
                      <m:r>
                        <a:rPr lang="en-GB" sz="2000" b="0" i="1" smtClean="0">
                          <a:latin typeface="Cambria Math" panose="02040503050406030204" pitchFamily="18" charset="0"/>
                        </a:rPr>
                        <m:t>(</m:t>
                      </m:r>
                      <m:r>
                        <a:rPr lang="en-GB" sz="2000" b="0" i="1" smtClean="0">
                          <a:latin typeface="Cambria Math" panose="02040503050406030204" pitchFamily="18" charset="0"/>
                        </a:rPr>
                        <m:t>𝑥</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3</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4</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6" name="Rectangle 15"/>
              <p:cNvSpPr>
                <a:spLocks noRot="1" noChangeAspect="1" noMove="1" noResize="1" noEditPoints="1" noAdjustHandles="1" noChangeArrowheads="1" noChangeShapeType="1" noTextEdit="1"/>
              </p:cNvSpPr>
              <p:nvPr/>
            </p:nvSpPr>
            <p:spPr>
              <a:xfrm>
                <a:off x="1115616" y="4437112"/>
                <a:ext cx="9145016" cy="777264"/>
              </a:xfrm>
              <a:prstGeom prst="rect">
                <a:avLst/>
              </a:prstGeom>
              <a:blipFill rotWithShape="0">
                <a:blip r:embed="rId5"/>
                <a:stretch>
                  <a:fillRect/>
                </a:stretch>
              </a:blipFill>
            </p:spPr>
            <p:txBody>
              <a:bodyPr/>
              <a:lstStyle/>
              <a:p>
                <a:r>
                  <a:rPr lang="en-GB">
                    <a:noFill/>
                  </a:rPr>
                  <a:t> </a:t>
                </a:r>
              </a:p>
            </p:txBody>
          </p:sp>
        </mc:Fallback>
      </mc:AlternateContent>
      <p:pic>
        <p:nvPicPr>
          <p:cNvPr id="7" name="Picture 6"/>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8737420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516717"/>
            <a:ext cx="8136904" cy="3831818"/>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Introduction, jargon, general concepts and formulae</a:t>
            </a:r>
          </a:p>
          <a:p>
            <a:pPr marL="514350" indent="-514350">
              <a:spcBef>
                <a:spcPts val="3000"/>
              </a:spcBef>
              <a:buAutoNum type="arabicPeriod"/>
            </a:pPr>
            <a:r>
              <a:rPr lang="en-US" sz="2800" b="0" i="0" dirty="0">
                <a:solidFill>
                  <a:srgbClr val="0033CC"/>
                </a:solidFill>
                <a:latin typeface="Calibri" panose="020F0502020204030204" pitchFamily="34" charset="0"/>
                <a:cs typeface="Calibri" panose="020F0502020204030204" pitchFamily="34" charset="0"/>
              </a:rPr>
              <a:t>Resistive magnets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Superconducting magnets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Tutorial with FEMM</a:t>
            </a:r>
          </a:p>
          <a:p>
            <a:pPr marL="514350" indent="-514350">
              <a:buAutoNum type="arabicPeriod"/>
            </a:pP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416826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If you want to know more…</a:t>
            </a:r>
          </a:p>
        </p:txBody>
      </p:sp>
      <p:sp>
        <p:nvSpPr>
          <p:cNvPr id="4" name="TextBox 3"/>
          <p:cNvSpPr txBox="1"/>
          <p:nvPr/>
        </p:nvSpPr>
        <p:spPr>
          <a:xfrm>
            <a:off x="251520" y="764704"/>
            <a:ext cx="8136904" cy="5909310"/>
          </a:xfrm>
          <a:prstGeom prst="rect">
            <a:avLst/>
          </a:prstGeom>
          <a:noFill/>
          <a:ln w="12700">
            <a:noFill/>
          </a:ln>
        </p:spPr>
        <p:txBody>
          <a:bodyPr wrap="square" rtlCol="0">
            <a:spAutoFit/>
          </a:bodyPr>
          <a:lstStyle/>
          <a:p>
            <a:pPr marL="514350" indent="-514350">
              <a:spcBef>
                <a:spcPts val="0"/>
              </a:spcBef>
              <a:buFontTx/>
              <a:buAutoNum type="arabicPeriod"/>
            </a:pPr>
            <a:r>
              <a:rPr lang="en-US" sz="2100" b="0" i="0" dirty="0">
                <a:latin typeface="Calibri" panose="020F0502020204030204" pitchFamily="34" charset="0"/>
                <a:cs typeface="Calibri" panose="020F0502020204030204" pitchFamily="34" charset="0"/>
              </a:rPr>
              <a:t>Special CAS edition on magnets, St. </a:t>
            </a:r>
            <a:r>
              <a:rPr lang="en-US" sz="2100" b="0" i="0" dirty="0" err="1">
                <a:latin typeface="Calibri" panose="020F0502020204030204" pitchFamily="34" charset="0"/>
                <a:cs typeface="Calibri" panose="020F0502020204030204" pitchFamily="34" charset="0"/>
              </a:rPr>
              <a:t>Pölten</a:t>
            </a:r>
            <a:r>
              <a:rPr lang="en-US" sz="2100" b="0" i="0" dirty="0">
                <a:latin typeface="Calibri" panose="020F0502020204030204" pitchFamily="34" charset="0"/>
                <a:cs typeface="Calibri" panose="020F0502020204030204" pitchFamily="34" charset="0"/>
              </a:rPr>
              <a:t>, Nov.-Dec. 2023</a:t>
            </a:r>
          </a:p>
          <a:p>
            <a:pPr marL="514350" indent="-514350">
              <a:spcBef>
                <a:spcPts val="0"/>
              </a:spcBef>
              <a:buFontTx/>
              <a:buAutoNum type="arabicPeriod"/>
            </a:pPr>
            <a:r>
              <a:rPr lang="en-US" sz="2100" b="0" i="0" dirty="0">
                <a:latin typeface="Calibri" panose="020F0502020204030204" pitchFamily="34" charset="0"/>
                <a:cs typeface="Calibri" panose="020F0502020204030204" pitchFamily="34" charset="0"/>
              </a:rPr>
              <a:t>Special CAS edition on magnets, Bruges, Jun. 2009</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N. Marks, Magnets for Accelerators, JAI (John Adams Institute) course, Jan. 2015</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D. Tommasini, Practical Definitions &amp; Formulae for Normal Conducting Magnets</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Lectures about magnets in CERN Accelerator Schools</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Superconducting magnets for particle accelerators in USPAS (U.S. Particle Accelerator Schools)</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J. Tanabe, Iron Dominated Electromagnets</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P. Campbell, Permanent Magnet Materials and their Application</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K.-H. Mess, P. </a:t>
            </a:r>
            <a:r>
              <a:rPr lang="en-US" sz="2100" b="0" i="0" dirty="0" err="1">
                <a:latin typeface="Calibri" panose="020F0502020204030204" pitchFamily="34" charset="0"/>
                <a:cs typeface="Calibri" panose="020F0502020204030204" pitchFamily="34" charset="0"/>
              </a:rPr>
              <a:t>Schmüser</a:t>
            </a:r>
            <a:r>
              <a:rPr lang="en-US" sz="2100" b="0" i="0" dirty="0">
                <a:latin typeface="Calibri" panose="020F0502020204030204" pitchFamily="34" charset="0"/>
                <a:cs typeface="Calibri" panose="020F0502020204030204" pitchFamily="34" charset="0"/>
              </a:rPr>
              <a:t>, S. Wolff, Superconducting Accelerator Magnets</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M. N. Wilson, Superconducting Magnets</a:t>
            </a:r>
          </a:p>
          <a:p>
            <a:pPr marL="514350" indent="-514350">
              <a:spcBef>
                <a:spcPts val="0"/>
              </a:spcBef>
              <a:buAutoNum type="arabicPeriod"/>
            </a:pPr>
            <a:r>
              <a:rPr lang="en-GB" sz="2100" b="0" i="0" dirty="0">
                <a:latin typeface="Calibri" panose="020F0502020204030204" pitchFamily="34" charset="0"/>
                <a:cs typeface="Calibri" panose="020F0502020204030204" pitchFamily="34" charset="0"/>
              </a:rPr>
              <a:t>A. Devred, Practical Low-Temperature Superconductors for Electromagnets</a:t>
            </a:r>
          </a:p>
          <a:p>
            <a:pPr marL="514350" indent="-514350">
              <a:spcBef>
                <a:spcPts val="0"/>
              </a:spcBef>
              <a:buAutoNum type="arabicPeriod"/>
            </a:pPr>
            <a:r>
              <a:rPr lang="en-GB" sz="2100" b="0" i="0" dirty="0">
                <a:latin typeface="Calibri" panose="020F0502020204030204" pitchFamily="34" charset="0"/>
                <a:cs typeface="Calibri" panose="020F0502020204030204" pitchFamily="34" charset="0"/>
              </a:rPr>
              <a:t>L. Rossi and E. </a:t>
            </a:r>
            <a:r>
              <a:rPr lang="en-GB" sz="2100" b="0" i="0" dirty="0" err="1">
                <a:latin typeface="Calibri" panose="020F0502020204030204" pitchFamily="34" charset="0"/>
                <a:cs typeface="Calibri" panose="020F0502020204030204" pitchFamily="34" charset="0"/>
              </a:rPr>
              <a:t>Todesco</a:t>
            </a:r>
            <a:r>
              <a:rPr lang="en-GB" sz="2100" b="0" i="0" dirty="0">
                <a:latin typeface="Calibri" panose="020F0502020204030204" pitchFamily="34" charset="0"/>
                <a:cs typeface="Calibri" panose="020F0502020204030204" pitchFamily="34" charset="0"/>
              </a:rPr>
              <a:t>, Electromagnetic design of superconducting dipoles based on sector coils</a:t>
            </a:r>
            <a:endParaRPr lang="en-US" sz="2100" b="0" i="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841508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Resistive magnets are in most cases “iron-dominated”: the BH response of the yoke material is important</a:t>
            </a:r>
          </a:p>
        </p:txBody>
      </p:sp>
      <p:sp>
        <p:nvSpPr>
          <p:cNvPr id="5" name="Text Box 36"/>
          <p:cNvSpPr txBox="1">
            <a:spLocks noChangeArrowheads="1"/>
          </p:cNvSpPr>
          <p:nvPr/>
        </p:nvSpPr>
        <p:spPr bwMode="auto">
          <a:xfrm>
            <a:off x="2102947" y="5909210"/>
            <a:ext cx="5061341"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curves for typical M1200-100 A electrical steel</a:t>
            </a:r>
          </a:p>
        </p:txBody>
      </p:sp>
      <p:pic>
        <p:nvPicPr>
          <p:cNvPr id="4" name="Picture 3"/>
          <p:cNvPicPr>
            <a:picLocks noChangeAspect="1"/>
          </p:cNvPicPr>
          <p:nvPr/>
        </p:nvPicPr>
        <p:blipFill>
          <a:blip r:embed="rId3"/>
          <a:stretch>
            <a:fillRect/>
          </a:stretch>
        </p:blipFill>
        <p:spPr>
          <a:xfrm>
            <a:off x="1586099" y="1776571"/>
            <a:ext cx="5971802" cy="3956685"/>
          </a:xfrm>
          <a:prstGeom prst="rect">
            <a:avLst/>
          </a:prstGeom>
        </p:spPr>
      </p:pic>
    </p:spTree>
    <p:extLst>
      <p:ext uri="{BB962C8B-B14F-4D97-AF65-F5344CB8AC3E}">
        <p14:creationId xmlns:p14="http://schemas.microsoft.com/office/powerpoint/2010/main" val="17179654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typical fields for resistive dipoles and quadrupoles, taken from machines at CERN</a:t>
            </a:r>
          </a:p>
        </p:txBody>
      </p:sp>
      <p:sp>
        <p:nvSpPr>
          <p:cNvPr id="7" name="Text Box 36"/>
          <p:cNvSpPr txBox="1">
            <a:spLocks noChangeArrowheads="1"/>
          </p:cNvSpPr>
          <p:nvPr/>
        </p:nvSpPr>
        <p:spPr bwMode="auto">
          <a:xfrm>
            <a:off x="395536" y="1487681"/>
            <a:ext cx="8424936" cy="4893647"/>
          </a:xfrm>
          <a:prstGeom prst="rect">
            <a:avLst/>
          </a:prstGeom>
          <a:noFill/>
          <a:ln w="9525" algn="ctr">
            <a:noFill/>
            <a:miter lim="800000"/>
            <a:headEnd/>
            <a:tailEnd/>
          </a:ln>
        </p:spPr>
        <p:txBody>
          <a:bodyPr wrap="square">
            <a:spAutoFit/>
          </a:bodyPr>
          <a:lstStyle/>
          <a:p>
            <a:pPr eaLnBrk="0" hangingPunct="0"/>
            <a:r>
              <a:rPr lang="en-US" b="0" i="0" u="sng" dirty="0">
                <a:latin typeface="Calibri" panose="020F0502020204030204" pitchFamily="34" charset="0"/>
                <a:ea typeface="ＭＳ Ｐゴシック" pitchFamily="34" charset="-128"/>
                <a:cs typeface="Calibri" panose="020F0502020204030204" pitchFamily="34" charset="0"/>
              </a:rPr>
              <a:t>PS @ 26 GeV</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combined function bending 	B = 1.5 T</a:t>
            </a:r>
          </a:p>
          <a:p>
            <a:pPr eaLnBrk="0" hangingPunct="0"/>
            <a:endParaRPr lang="en-US" b="0" i="0" u="sng"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u="sng"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SPS @ 450 GeV</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bending			B = 2.0 T</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quadrupole			</a:t>
            </a:r>
            <a:r>
              <a:rPr lang="en-US" b="0" i="0" dirty="0" err="1">
                <a:latin typeface="Calibri" panose="020F0502020204030204" pitchFamily="34" charset="0"/>
                <a:ea typeface="ＭＳ Ｐゴシック" pitchFamily="34" charset="-128"/>
                <a:cs typeface="Calibri" panose="020F0502020204030204" pitchFamily="34" charset="0"/>
              </a:rPr>
              <a:t>B</a:t>
            </a:r>
            <a:r>
              <a:rPr lang="en-US" b="0" i="0" baseline="-25000" dirty="0" err="1">
                <a:latin typeface="Calibri" panose="020F0502020204030204" pitchFamily="34" charset="0"/>
                <a:ea typeface="ＭＳ Ｐゴシック" pitchFamily="34" charset="-128"/>
                <a:cs typeface="Calibri" panose="020F0502020204030204" pitchFamily="34" charset="0"/>
              </a:rPr>
              <a:t>pole</a:t>
            </a:r>
            <a:r>
              <a:rPr lang="en-US" b="0" i="0" dirty="0">
                <a:latin typeface="Calibri" panose="020F0502020204030204" pitchFamily="34" charset="0"/>
                <a:ea typeface="ＭＳ Ｐゴシック" pitchFamily="34" charset="-128"/>
                <a:cs typeface="Calibri" panose="020F0502020204030204" pitchFamily="34" charset="0"/>
              </a:rPr>
              <a:t> = 21.7*0.044 = 0.95 T</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TI2 / TI8 (transfer lines SPS to LHC, @ 450 GeV)</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bending			B = 1.8 T</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quadrupole			</a:t>
            </a:r>
            <a:r>
              <a:rPr lang="en-US" b="0" i="0" dirty="0" err="1">
                <a:latin typeface="Calibri" panose="020F0502020204030204" pitchFamily="34" charset="0"/>
                <a:ea typeface="ＭＳ Ｐゴシック" pitchFamily="34" charset="-128"/>
                <a:cs typeface="Calibri" panose="020F0502020204030204" pitchFamily="34" charset="0"/>
              </a:rPr>
              <a:t>B</a:t>
            </a:r>
            <a:r>
              <a:rPr lang="en-US" b="0" i="0" baseline="-25000" dirty="0" err="1">
                <a:latin typeface="Calibri" panose="020F0502020204030204" pitchFamily="34" charset="0"/>
                <a:ea typeface="ＭＳ Ｐゴシック" pitchFamily="34" charset="-128"/>
                <a:cs typeface="Calibri" panose="020F0502020204030204" pitchFamily="34" charset="0"/>
              </a:rPr>
              <a:t>pole</a:t>
            </a:r>
            <a:r>
              <a:rPr lang="en-US" b="0" i="0" dirty="0">
                <a:latin typeface="Calibri" panose="020F0502020204030204" pitchFamily="34" charset="0"/>
                <a:ea typeface="ＭＳ Ｐゴシック" pitchFamily="34" charset="-128"/>
                <a:cs typeface="Calibri" panose="020F0502020204030204" pitchFamily="34" charset="0"/>
              </a:rPr>
              <a:t> = 53.5*0.016 = 0.86 T</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p:txBody>
      </p:sp>
    </p:spTree>
    <p:extLst>
      <p:ext uri="{BB962C8B-B14F-4D97-AF65-F5344CB8AC3E}">
        <p14:creationId xmlns:p14="http://schemas.microsoft.com/office/powerpoint/2010/main" val="17378581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the (average) transfer function field B vs. current I for the SPS main dipoles</a:t>
            </a:r>
          </a:p>
        </p:txBody>
      </p:sp>
      <p:pic>
        <p:nvPicPr>
          <p:cNvPr id="3" name="Picture 2"/>
          <p:cNvPicPr>
            <a:picLocks noChangeAspect="1"/>
          </p:cNvPicPr>
          <p:nvPr/>
        </p:nvPicPr>
        <p:blipFill>
          <a:blip r:embed="rId3"/>
          <a:stretch>
            <a:fillRect/>
          </a:stretch>
        </p:blipFill>
        <p:spPr>
          <a:xfrm>
            <a:off x="820233" y="1409775"/>
            <a:ext cx="7503535" cy="4971553"/>
          </a:xfrm>
          <a:prstGeom prst="rect">
            <a:avLst/>
          </a:prstGeom>
        </p:spPr>
      </p:pic>
      <p:pic>
        <p:nvPicPr>
          <p:cNvPr id="4" name="Picture 3"/>
          <p:cNvPicPr>
            <a:picLocks noChangeAspect="1"/>
          </p:cNvPicPr>
          <p:nvPr/>
        </p:nvPicPr>
        <p:blipFill rotWithShape="1">
          <a:blip r:embed="rId4"/>
          <a:srcRect r="23684"/>
          <a:stretch/>
        </p:blipFill>
        <p:spPr>
          <a:xfrm>
            <a:off x="5913228" y="2996952"/>
            <a:ext cx="2047340" cy="2587858"/>
          </a:xfrm>
          <a:prstGeom prst="rect">
            <a:avLst/>
          </a:prstGeom>
        </p:spPr>
      </p:pic>
      <p:pic>
        <p:nvPicPr>
          <p:cNvPr id="5" name="Picture 4"/>
          <p:cNvPicPr>
            <a:picLocks noChangeAspect="1"/>
          </p:cNvPicPr>
          <p:nvPr/>
        </p:nvPicPr>
        <p:blipFill>
          <a:blip r:embed="rId5">
            <a:clrChange>
              <a:clrFrom>
                <a:srgbClr val="FFFFFF"/>
              </a:clrFrom>
              <a:clrTo>
                <a:srgbClr val="FFFFFF">
                  <a:alpha val="0"/>
                </a:srgbClr>
              </a:clrTo>
            </a:clrChange>
          </a:blip>
          <a:stretch>
            <a:fillRect/>
          </a:stretch>
        </p:blipFill>
        <p:spPr>
          <a:xfrm rot="964680">
            <a:off x="8118229" y="618106"/>
            <a:ext cx="706600" cy="1113228"/>
          </a:xfrm>
          <a:prstGeom prst="rect">
            <a:avLst/>
          </a:prstGeom>
        </p:spPr>
      </p:pic>
    </p:spTree>
    <p:extLst>
      <p:ext uri="{BB962C8B-B14F-4D97-AF65-F5344CB8AC3E}">
        <p14:creationId xmlns:p14="http://schemas.microsoft.com/office/powerpoint/2010/main" val="3401984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If the magnet is not dc, then an rms power / current is taken, considering the duty cycle</a:t>
            </a:r>
          </a:p>
          <a:p>
            <a:pPr algn="l">
              <a:lnSpc>
                <a:spcPct val="110000"/>
              </a:lnSpc>
            </a:pPr>
            <a:endParaRPr lang="en-US" sz="2800" b="0" i="0" kern="0" dirty="0">
              <a:solidFill>
                <a:srgbClr val="0033CC"/>
              </a:solidFill>
              <a:latin typeface="Calibri" panose="020F0502020204030204" pitchFamily="34" charset="0"/>
              <a:cs typeface="Calibri" panose="020F0502020204030204" pitchFamily="34" charset="0"/>
            </a:endParaRPr>
          </a:p>
          <a:p>
            <a:pPr algn="l">
              <a:lnSpc>
                <a:spcPct val="110000"/>
              </a:lnSpc>
            </a:pPr>
            <a:endParaRPr lang="en-US" sz="2800" b="0" i="0" kern="0" dirty="0">
              <a:solidFill>
                <a:srgbClr val="0033CC"/>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459370" y="2171794"/>
                <a:ext cx="4225259" cy="111319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i="1" smtClean="0">
                              <a:latin typeface="Cambria Math" panose="02040503050406030204" pitchFamily="18" charset="0"/>
                              <a:ea typeface="Cambria Math" panose="02040503050406030204" pitchFamily="18" charset="0"/>
                            </a:rPr>
                            <m:t>𝑟𝑚𝑠</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𝐼</m:t>
                          </m:r>
                        </m:e>
                        <m:sub>
                          <m:r>
                            <a:rPr lang="en-GB" b="0" i="1" smtClean="0">
                              <a:latin typeface="Cambria Math" panose="02040503050406030204" pitchFamily="18" charset="0"/>
                              <a:ea typeface="Cambria Math" panose="02040503050406030204" pitchFamily="18" charset="0"/>
                            </a:rPr>
                            <m:t>𝑟𝑚𝑠</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𝑇</m:t>
                          </m:r>
                        </m:den>
                      </m:f>
                      <m:nary>
                        <m:naryPr>
                          <m:limLoc m:val="undOvr"/>
                          <m:ctrlPr>
                            <a:rPr lang="en-GB" b="0" i="1" smtClean="0">
                              <a:latin typeface="Cambria Math" panose="02040503050406030204" pitchFamily="18" charset="0"/>
                              <a:ea typeface="Cambria Math" panose="02040503050406030204" pitchFamily="18" charset="0"/>
                            </a:rPr>
                          </m:ctrlPr>
                        </m:naryPr>
                        <m:sub>
                          <m:r>
                            <m:rPr>
                              <m:brk m:alnAt="24"/>
                            </m:rPr>
                            <a:rPr lang="en-GB" b="0" i="1" smtClean="0">
                              <a:latin typeface="Cambria Math" panose="02040503050406030204" pitchFamily="18" charset="0"/>
                              <a:ea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𝑇</m:t>
                          </m:r>
                        </m:sup>
                        <m:e>
                          <m:r>
                            <a:rPr lang="en-GB" b="0" i="1" smtClean="0">
                              <a:latin typeface="Cambria Math" panose="02040503050406030204" pitchFamily="18" charset="0"/>
                              <a:ea typeface="Cambria Math" panose="02040503050406030204" pitchFamily="18" charset="0"/>
                            </a:rPr>
                            <m:t>𝑅</m:t>
                          </m:r>
                          <m:sSup>
                            <m:sSupPr>
                              <m:ctrlPr>
                                <a:rPr lang="en-GB" b="0" i="1" smtClean="0">
                                  <a:latin typeface="Cambria Math" panose="02040503050406030204" pitchFamily="18" charset="0"/>
                                  <a:ea typeface="Cambria Math" panose="02040503050406030204" pitchFamily="18" charset="0"/>
                                </a:rPr>
                              </m:ctrlPr>
                            </m:sSupPr>
                            <m:e>
                              <m:d>
                                <m:dPr>
                                  <m:begChr m:val="["/>
                                  <m:endChr m:val="]"/>
                                  <m:ctrlPr>
                                    <a:rPr lang="en-GB" b="0" i="1" smtClean="0">
                                      <a:latin typeface="Cambria Math" panose="02040503050406030204" pitchFamily="18" charset="0"/>
                                      <a:ea typeface="Cambria Math" panose="02040503050406030204" pitchFamily="18" charset="0"/>
                                    </a:rPr>
                                  </m:ctrlPr>
                                </m:dPr>
                                <m:e>
                                  <m:r>
                                    <a:rPr lang="en-GB" b="0">
                                      <a:latin typeface="Cambria Math" panose="02040503050406030204" pitchFamily="18" charset="0"/>
                                      <a:ea typeface="Cambria Math" panose="02040503050406030204" pitchFamily="18" charset="0"/>
                                    </a:rPr>
                                    <m:t>𝐼</m:t>
                                  </m:r>
                                  <m:d>
                                    <m:dPr>
                                      <m:ctrlPr>
                                        <a:rPr lang="en-GB" b="0" i="1">
                                          <a:latin typeface="Cambria Math" panose="02040503050406030204" pitchFamily="18" charset="0"/>
                                          <a:ea typeface="Cambria Math" panose="02040503050406030204" pitchFamily="18" charset="0"/>
                                        </a:rPr>
                                      </m:ctrlPr>
                                    </m:dPr>
                                    <m:e>
                                      <m:r>
                                        <a:rPr lang="en-GB" b="0">
                                          <a:latin typeface="Cambria Math" panose="02040503050406030204" pitchFamily="18" charset="0"/>
                                          <a:ea typeface="Cambria Math" panose="02040503050406030204" pitchFamily="18" charset="0"/>
                                        </a:rPr>
                                        <m:t>𝑡</m:t>
                                      </m:r>
                                    </m:e>
                                  </m:d>
                                </m:e>
                              </m:d>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𝑑𝑡</m:t>
                          </m:r>
                        </m:e>
                      </m:nary>
                    </m:oMath>
                  </m:oMathPara>
                </a14:m>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2459370" y="2171794"/>
                <a:ext cx="4225259" cy="1113190"/>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052165" y="3789040"/>
                <a:ext cx="1680075" cy="77001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𝑝𝑒𝑎𝑘</m:t>
                              </m:r>
                            </m:sub>
                          </m:sSub>
                        </m:num>
                        <m:den>
                          <m:rad>
                            <m:radPr>
                              <m:degHide m:val="on"/>
                              <m:ctrlPr>
                                <a:rPr lang="en-GB" b="0" i="1" smtClean="0">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2</m:t>
                              </m:r>
                            </m:e>
                          </m:rad>
                        </m:den>
                      </m:f>
                    </m:oMath>
                  </m:oMathPara>
                </a14:m>
                <a:br>
                  <a:rPr lang="en-GB" b="0" i="1" dirty="0">
                    <a:latin typeface="Cambria Math" panose="02040503050406030204" pitchFamily="18" charset="0"/>
                  </a:rPr>
                </a:br>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5052165" y="3789040"/>
                <a:ext cx="1680075" cy="770019"/>
              </a:xfrm>
              <a:prstGeom prst="rect">
                <a:avLst/>
              </a:prstGeom>
              <a:blipFill>
                <a:blip r:embed="rId4"/>
                <a:stretch>
                  <a:fillRect/>
                </a:stretch>
              </a:blipFill>
            </p:spPr>
            <p:txBody>
              <a:bodyPr/>
              <a:lstStyle/>
              <a:p>
                <a:r>
                  <a:rPr lang="en-GB">
                    <a:noFill/>
                  </a:rPr>
                  <a:t> </a:t>
                </a:r>
              </a:p>
            </p:txBody>
          </p:sp>
        </mc:Fallback>
      </mc:AlternateContent>
      <p:sp>
        <p:nvSpPr>
          <p:cNvPr id="8" name="Text Box 36"/>
          <p:cNvSpPr txBox="1">
            <a:spLocks noChangeArrowheads="1"/>
          </p:cNvSpPr>
          <p:nvPr/>
        </p:nvSpPr>
        <p:spPr bwMode="auto">
          <a:xfrm>
            <a:off x="1338146" y="4009634"/>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for a pure sine wave</a:t>
            </a:r>
          </a:p>
        </p:txBody>
      </p:sp>
      <mc:AlternateContent xmlns:mc="http://schemas.openxmlformats.org/markup-compatibility/2006" xmlns:a14="http://schemas.microsoft.com/office/drawing/2010/main">
        <mc:Choice Requires="a14">
          <p:sp>
            <p:nvSpPr>
              <p:cNvPr id="7" name="TextBox 6"/>
              <p:cNvSpPr txBox="1"/>
              <p:nvPr/>
            </p:nvSpPr>
            <p:spPr>
              <a:xfrm>
                <a:off x="5052165" y="5122962"/>
                <a:ext cx="1680075" cy="77001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𝑝𝑒𝑎𝑘</m:t>
                              </m:r>
                            </m:sub>
                          </m:sSub>
                        </m:num>
                        <m:den>
                          <m:rad>
                            <m:radPr>
                              <m:degHide m:val="on"/>
                              <m:ctrlPr>
                                <a:rPr lang="en-GB" b="0" i="1">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3</m:t>
                              </m:r>
                            </m:e>
                          </m:rad>
                        </m:den>
                      </m:f>
                    </m:oMath>
                  </m:oMathPara>
                </a14:m>
                <a:br>
                  <a:rPr lang="en-GB" b="0" i="1" dirty="0">
                    <a:latin typeface="Cambria Math" panose="02040503050406030204" pitchFamily="18" charset="0"/>
                  </a:rPr>
                </a:br>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5052165" y="5122962"/>
                <a:ext cx="1680075" cy="770019"/>
              </a:xfrm>
              <a:prstGeom prst="rect">
                <a:avLst/>
              </a:prstGeom>
              <a:blipFill>
                <a:blip r:embed="rId5"/>
                <a:stretch>
                  <a:fillRect/>
                </a:stretch>
              </a:blipFill>
            </p:spPr>
            <p:txBody>
              <a:bodyPr/>
              <a:lstStyle/>
              <a:p>
                <a:r>
                  <a:rPr lang="en-GB">
                    <a:noFill/>
                  </a:rPr>
                  <a:t> </a:t>
                </a:r>
              </a:p>
            </p:txBody>
          </p:sp>
        </mc:Fallback>
      </mc:AlternateContent>
      <p:sp>
        <p:nvSpPr>
          <p:cNvPr id="9" name="Text Box 36"/>
          <p:cNvSpPr txBox="1">
            <a:spLocks noChangeArrowheads="1"/>
          </p:cNvSpPr>
          <p:nvPr/>
        </p:nvSpPr>
        <p:spPr bwMode="auto">
          <a:xfrm>
            <a:off x="1338146" y="5343556"/>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for a linear ramp from 0</a:t>
            </a:r>
          </a:p>
        </p:txBody>
      </p:sp>
      <p:pic>
        <p:nvPicPr>
          <p:cNvPr id="10" name="Picture 9"/>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442096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cycle to 2.0 GeV of the PSB at CERN</a:t>
            </a:r>
          </a:p>
        </p:txBody>
      </p:sp>
      <p:pic>
        <p:nvPicPr>
          <p:cNvPr id="3" name="Picture 2"/>
          <p:cNvPicPr>
            <a:picLocks noChangeAspect="1"/>
          </p:cNvPicPr>
          <p:nvPr/>
        </p:nvPicPr>
        <p:blipFill>
          <a:blip r:embed="rId3"/>
          <a:stretch>
            <a:fillRect/>
          </a:stretch>
        </p:blipFill>
        <p:spPr>
          <a:xfrm>
            <a:off x="820233" y="1409775"/>
            <a:ext cx="7503535" cy="4971553"/>
          </a:xfrm>
          <a:prstGeom prst="rect">
            <a:avLst/>
          </a:prstGeom>
        </p:spPr>
      </p:pic>
      <p:sp>
        <p:nvSpPr>
          <p:cNvPr id="5" name="Text Box 36"/>
          <p:cNvSpPr txBox="1">
            <a:spLocks noChangeArrowheads="1"/>
          </p:cNvSpPr>
          <p:nvPr/>
        </p:nvSpPr>
        <p:spPr bwMode="auto">
          <a:xfrm>
            <a:off x="7220715" y="3864021"/>
            <a:ext cx="2101001" cy="476845"/>
          </a:xfrm>
          <a:prstGeom prst="rect">
            <a:avLst/>
          </a:prstGeom>
          <a:noFill/>
          <a:ln w="9525" algn="ctr">
            <a:noFill/>
            <a:miter lim="800000"/>
            <a:headEnd/>
            <a:tailEnd/>
          </a:ln>
        </p:spPr>
        <p:txBody>
          <a:bodyPr wrap="square">
            <a:spAutoFit/>
          </a:bodyPr>
          <a:lstStyle/>
          <a:p>
            <a:pPr algn="ctr" eaLnBrk="0" hangingPunct="0"/>
            <a:r>
              <a:rPr lang="en-US" b="0" i="0" dirty="0" err="1">
                <a:solidFill>
                  <a:srgbClr val="F6860A"/>
                </a:solidFill>
                <a:latin typeface="Calibri" panose="020F0502020204030204" pitchFamily="34" charset="0"/>
                <a:ea typeface="ＭＳ Ｐゴシック" pitchFamily="34" charset="-128"/>
                <a:cs typeface="Calibri" panose="020F0502020204030204" pitchFamily="34" charset="0"/>
              </a:rPr>
              <a:t>rms</a:t>
            </a:r>
            <a:endParaRPr lang="en-US" b="0" i="0" dirty="0">
              <a:solidFill>
                <a:srgbClr val="F6860A"/>
              </a:solidFill>
              <a:latin typeface="Calibri" panose="020F0502020204030204" pitchFamily="34" charset="0"/>
              <a:ea typeface="ＭＳ Ｐゴシック" pitchFamily="34" charset="-128"/>
              <a:cs typeface="Calibri" panose="020F0502020204030204" pitchFamily="34" charset="0"/>
            </a:endParaRPr>
          </a:p>
        </p:txBody>
      </p:sp>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rot="964680">
            <a:off x="8269315" y="657530"/>
            <a:ext cx="706600" cy="1113228"/>
          </a:xfrm>
          <a:prstGeom prst="rect">
            <a:avLst/>
          </a:prstGeom>
        </p:spPr>
      </p:pic>
    </p:spTree>
    <p:extLst>
      <p:ext uri="{BB962C8B-B14F-4D97-AF65-F5344CB8AC3E}">
        <p14:creationId xmlns:p14="http://schemas.microsoft.com/office/powerpoint/2010/main" val="23794743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For resistive coils, the material is most often copper, sometimes aluminum</a:t>
            </a:r>
          </a:p>
        </p:txBody>
      </p:sp>
      <p:sp>
        <p:nvSpPr>
          <p:cNvPr id="4" name="Content Placeholder 2"/>
          <p:cNvSpPr txBox="1">
            <a:spLocks/>
          </p:cNvSpPr>
          <p:nvPr/>
        </p:nvSpPr>
        <p:spPr bwMode="auto">
          <a:xfrm>
            <a:off x="1043608" y="884970"/>
            <a:ext cx="9144000"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tabLst>
                <a:tab pos="2514600" algn="l"/>
                <a:tab pos="5470525" algn="l"/>
                <a:tab pos="7527925" algn="l"/>
              </a:tabLst>
            </a:pPr>
            <a:r>
              <a:rPr lang="en-GB" sz="2400" i="0" kern="0" dirty="0">
                <a:latin typeface="Calibri Light" panose="020F0302020204030204" pitchFamily="34" charset="0"/>
              </a:rPr>
              <a:t>	</a:t>
            </a:r>
            <a:r>
              <a:rPr lang="en-GB" sz="2400" b="0" i="0" kern="0" dirty="0">
                <a:latin typeface="Calibri" panose="020F0502020204030204" pitchFamily="34" charset="0"/>
                <a:cs typeface="Calibri" panose="020F0502020204030204" pitchFamily="34" charset="0"/>
              </a:rPr>
              <a:t>Cu	Al	</a:t>
            </a:r>
          </a:p>
          <a:p>
            <a:pPr marL="0" indent="0">
              <a:buNone/>
              <a:tabLst>
                <a:tab pos="2514600" algn="l"/>
                <a:tab pos="5197475" algn="l"/>
              </a:tabLst>
            </a:pPr>
            <a:r>
              <a:rPr lang="en-GB" sz="2400" b="0" i="0" kern="0" dirty="0">
                <a:latin typeface="Calibri" panose="020F0502020204030204" pitchFamily="34" charset="0"/>
                <a:cs typeface="Calibri" panose="020F0502020204030204" pitchFamily="34" charset="0"/>
              </a:rPr>
              <a:t>raw metal price	≈ 8400 $/ton 	 	≈ 2300 $/ton</a:t>
            </a:r>
          </a:p>
          <a:p>
            <a:pPr marL="0" indent="0">
              <a:buNone/>
              <a:tabLst>
                <a:tab pos="2514600" algn="l"/>
                <a:tab pos="5197475" algn="l"/>
              </a:tabLst>
            </a:pPr>
            <a:r>
              <a:rPr lang="en-GB" sz="2400" b="0" i="0" kern="0" dirty="0">
                <a:latin typeface="Calibri" panose="020F0502020204030204" pitchFamily="34" charset="0"/>
                <a:cs typeface="Calibri" panose="020F0502020204030204" pitchFamily="34" charset="0"/>
              </a:rPr>
              <a:t>electrical resistivity 	1.72∙10</a:t>
            </a:r>
            <a:r>
              <a:rPr lang="en-GB" sz="2400" b="0" i="0" kern="0" baseline="30000" dirty="0">
                <a:latin typeface="Calibri" panose="020F0502020204030204" pitchFamily="34" charset="0"/>
                <a:cs typeface="Calibri" panose="020F0502020204030204" pitchFamily="34" charset="0"/>
              </a:rPr>
              <a:t>-8</a:t>
            </a:r>
            <a:r>
              <a:rPr lang="en-GB" sz="2400" b="0" i="0" kern="0" dirty="0">
                <a:latin typeface="Calibri" panose="020F0502020204030204" pitchFamily="34" charset="0"/>
                <a:cs typeface="Calibri" panose="020F0502020204030204" pitchFamily="34" charset="0"/>
              </a:rPr>
              <a:t> </a:t>
            </a:r>
            <a:r>
              <a:rPr lang="en-GB" sz="2400" b="0" i="0" kern="0" dirty="0">
                <a:latin typeface="Symbol" panose="05050102010706020507" pitchFamily="18" charset="2"/>
                <a:cs typeface="Calibri" panose="020F0502020204030204" pitchFamily="34" charset="0"/>
              </a:rPr>
              <a:t>W</a:t>
            </a:r>
            <a:r>
              <a:rPr lang="en-GB" sz="2400" b="0" i="0" kern="0" dirty="0">
                <a:latin typeface="Calibri" panose="020F0502020204030204" pitchFamily="34" charset="0"/>
                <a:cs typeface="Calibri" panose="020F0502020204030204" pitchFamily="34" charset="0"/>
              </a:rPr>
              <a:t>/m </a:t>
            </a:r>
            <a:r>
              <a:rPr lang="en-GB" sz="2400" b="0" i="0" kern="0" baseline="30000" dirty="0">
                <a:latin typeface="Calibri" panose="020F0502020204030204" pitchFamily="34" charset="0"/>
                <a:cs typeface="Calibri" panose="020F0502020204030204" pitchFamily="34" charset="0"/>
              </a:rPr>
              <a:t>		</a:t>
            </a:r>
            <a:r>
              <a:rPr lang="en-GB" sz="2400" b="0" i="0" kern="0" dirty="0">
                <a:latin typeface="Calibri" panose="020F0502020204030204" pitchFamily="34" charset="0"/>
                <a:cs typeface="Calibri" panose="020F0502020204030204" pitchFamily="34" charset="0"/>
              </a:rPr>
              <a:t>2.65∙10</a:t>
            </a:r>
            <a:r>
              <a:rPr lang="en-GB" sz="2400" b="0" i="0" kern="0" baseline="30000" dirty="0">
                <a:latin typeface="Calibri" panose="020F0502020204030204" pitchFamily="34" charset="0"/>
                <a:cs typeface="Calibri" panose="020F0502020204030204" pitchFamily="34" charset="0"/>
              </a:rPr>
              <a:t>-8</a:t>
            </a:r>
            <a:r>
              <a:rPr lang="en-GB" sz="2400" b="0" i="0" kern="0" dirty="0">
                <a:latin typeface="Calibri" panose="020F0502020204030204" pitchFamily="34" charset="0"/>
                <a:cs typeface="Calibri" panose="020F0502020204030204" pitchFamily="34" charset="0"/>
              </a:rPr>
              <a:t> </a:t>
            </a:r>
            <a:r>
              <a:rPr lang="en-GB" sz="2400" b="0" i="0" kern="0" dirty="0">
                <a:latin typeface="Symbol" panose="05050102010706020507" pitchFamily="18" charset="2"/>
                <a:cs typeface="Calibri" panose="020F0502020204030204" pitchFamily="34" charset="0"/>
              </a:rPr>
              <a:t>W</a:t>
            </a:r>
            <a:r>
              <a:rPr lang="en-GB" sz="2400" b="0" i="0" kern="0" dirty="0">
                <a:latin typeface="Calibri" panose="020F0502020204030204" pitchFamily="34" charset="0"/>
                <a:cs typeface="Calibri" panose="020F0502020204030204" pitchFamily="34" charset="0"/>
              </a:rPr>
              <a:t>/m</a:t>
            </a:r>
          </a:p>
          <a:p>
            <a:pPr marL="0" indent="0">
              <a:buNone/>
              <a:tabLst>
                <a:tab pos="2514600" algn="l"/>
                <a:tab pos="5197475" algn="l"/>
              </a:tabLst>
            </a:pPr>
            <a:r>
              <a:rPr lang="en-GB" sz="2400" b="0" i="0" kern="0" dirty="0">
                <a:latin typeface="Calibri" panose="020F0502020204030204" pitchFamily="34" charset="0"/>
                <a:cs typeface="Calibri" panose="020F0502020204030204" pitchFamily="34" charset="0"/>
              </a:rPr>
              <a:t>density	8.9 kg/dm</a:t>
            </a:r>
            <a:r>
              <a:rPr lang="en-GB" sz="2400" b="0" i="0" kern="0" baseline="30000" dirty="0">
                <a:latin typeface="Calibri" panose="020F0502020204030204" pitchFamily="34" charset="0"/>
                <a:cs typeface="Calibri" panose="020F0502020204030204" pitchFamily="34" charset="0"/>
              </a:rPr>
              <a:t>3		</a:t>
            </a:r>
            <a:r>
              <a:rPr lang="en-GB" sz="2400" b="0" i="0" kern="0" dirty="0">
                <a:latin typeface="Calibri" panose="020F0502020204030204" pitchFamily="34" charset="0"/>
                <a:cs typeface="Calibri" panose="020F0502020204030204" pitchFamily="34" charset="0"/>
              </a:rPr>
              <a:t>2.7 kg/dm</a:t>
            </a:r>
            <a:r>
              <a:rPr lang="en-GB" sz="2400" b="0" i="0" kern="0" baseline="30000" dirty="0">
                <a:latin typeface="Calibri" panose="020F0502020204030204" pitchFamily="34" charset="0"/>
                <a:cs typeface="Calibri" panose="020F0502020204030204" pitchFamily="34" charset="0"/>
              </a:rPr>
              <a:t>3</a:t>
            </a:r>
          </a:p>
          <a:p>
            <a:pPr marL="0" indent="0">
              <a:buNone/>
            </a:pPr>
            <a:endParaRPr lang="en-GB" sz="2400" i="0" kern="0" baseline="30000" dirty="0">
              <a:latin typeface="Calibri Light" panose="020F0302020204030204"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764328"/>
            <a:ext cx="5976664" cy="3891472"/>
          </a:xfrm>
          <a:prstGeom prst="rect">
            <a:avLst/>
          </a:prstGeom>
        </p:spPr>
      </p:pic>
      <p:sp>
        <p:nvSpPr>
          <p:cNvPr id="8" name="Content Placeholder 2"/>
          <p:cNvSpPr txBox="1">
            <a:spLocks/>
          </p:cNvSpPr>
          <p:nvPr/>
        </p:nvSpPr>
        <p:spPr bwMode="auto">
          <a:xfrm>
            <a:off x="6372152" y="4005064"/>
            <a:ext cx="2819473"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pPr>
            <a:r>
              <a:rPr lang="en-GB" sz="2400" b="0" i="0" kern="0" dirty="0" err="1">
                <a:latin typeface="Calibri" panose="020F0502020204030204" pitchFamily="34" charset="0"/>
                <a:cs typeface="Calibri" panose="020F0502020204030204" pitchFamily="34" charset="0"/>
              </a:rPr>
              <a:t>LHCb</a:t>
            </a:r>
            <a:r>
              <a:rPr lang="en-GB" sz="2400" b="0" i="0" kern="0" dirty="0">
                <a:latin typeface="Calibri" panose="020F0502020204030204" pitchFamily="34" charset="0"/>
                <a:cs typeface="Calibri" panose="020F0502020204030204" pitchFamily="34" charset="0"/>
              </a:rPr>
              <a:t> detector dipole</a:t>
            </a:r>
          </a:p>
          <a:p>
            <a:pPr marL="0" indent="0">
              <a:buNone/>
            </a:pPr>
            <a:r>
              <a:rPr lang="en-GB" sz="2400" b="0" i="0" kern="0" dirty="0">
                <a:latin typeface="Calibri" panose="020F0502020204030204" pitchFamily="34" charset="0"/>
                <a:cs typeface="Calibri" panose="020F0502020204030204" pitchFamily="34" charset="0"/>
              </a:rPr>
              <a:t>Al coils</a:t>
            </a:r>
          </a:p>
          <a:p>
            <a:pPr marL="0" indent="0">
              <a:buNone/>
            </a:pPr>
            <a:r>
              <a:rPr lang="en-GB" sz="2400" b="0" i="0" kern="0" dirty="0">
                <a:latin typeface="Calibri" panose="020F0502020204030204" pitchFamily="34" charset="0"/>
                <a:cs typeface="Calibri" panose="020F0502020204030204" pitchFamily="34" charset="0"/>
              </a:rPr>
              <a:t>coil mass 2 × 25 t </a:t>
            </a:r>
          </a:p>
          <a:p>
            <a:pPr marL="0" indent="0">
              <a:buNone/>
            </a:pPr>
            <a:r>
              <a:rPr lang="en-GB" sz="2400" b="0" i="0" kern="0" dirty="0">
                <a:latin typeface="Calibri" panose="020F0502020204030204" pitchFamily="34" charset="0"/>
                <a:cs typeface="Calibri" panose="020F0502020204030204" pitchFamily="34" charset="0"/>
              </a:rPr>
              <a:t>power 2 × 2.1 MW</a:t>
            </a:r>
            <a:endParaRPr lang="en-GB" sz="2400" b="0" i="0" kern="0" baseline="30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623848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28349" t="18068" r="31867" b="26471"/>
          <a:stretch/>
        </p:blipFill>
        <p:spPr>
          <a:xfrm>
            <a:off x="4860032" y="1273751"/>
            <a:ext cx="3200902" cy="2070755"/>
          </a:xfrm>
          <a:prstGeom prst="rect">
            <a:avLst/>
          </a:prstGeom>
        </p:spPr>
      </p:pic>
      <p:pic>
        <p:nvPicPr>
          <p:cNvPr id="3" name="Picture 2"/>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1415593" y="1273620"/>
            <a:ext cx="2724359" cy="2071017"/>
          </a:xfrm>
          <a:prstGeom prst="rect">
            <a:avLst/>
          </a:prstGeom>
        </p:spPr>
      </p:pic>
      <p:sp>
        <p:nvSpPr>
          <p:cNvPr id="8" name="Rectangle 7"/>
          <p:cNvSpPr/>
          <p:nvPr/>
        </p:nvSpPr>
        <p:spPr bwMode="auto">
          <a:xfrm>
            <a:off x="107504" y="1052736"/>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 name="Rectangle 8"/>
          <p:cNvSpPr/>
          <p:nvPr/>
        </p:nvSpPr>
        <p:spPr bwMode="auto">
          <a:xfrm>
            <a:off x="71500" y="1052736"/>
            <a:ext cx="9154684"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 name="Rectangle 11"/>
          <p:cNvSpPr/>
          <p:nvPr/>
        </p:nvSpPr>
        <p:spPr bwMode="auto">
          <a:xfrm>
            <a:off x="5811183" y="869000"/>
            <a:ext cx="446524" cy="3516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 name="Rectangle 9"/>
          <p:cNvSpPr/>
          <p:nvPr/>
        </p:nvSpPr>
        <p:spPr bwMode="auto">
          <a:xfrm>
            <a:off x="8060426" y="1203945"/>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 name="Text Box 36"/>
          <p:cNvSpPr txBox="1">
            <a:spLocks noChangeArrowheads="1"/>
          </p:cNvSpPr>
          <p:nvPr/>
        </p:nvSpPr>
        <p:spPr bwMode="auto">
          <a:xfrm>
            <a:off x="1835696" y="3316922"/>
            <a:ext cx="1447501"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C</a:t>
            </a: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the most common types of resistive dipoles</a:t>
            </a:r>
          </a:p>
        </p:txBody>
      </p:sp>
      <p:sp>
        <p:nvSpPr>
          <p:cNvPr id="22" name="Text Box 36"/>
          <p:cNvSpPr txBox="1">
            <a:spLocks noChangeArrowheads="1"/>
          </p:cNvSpPr>
          <p:nvPr/>
        </p:nvSpPr>
        <p:spPr bwMode="auto">
          <a:xfrm>
            <a:off x="5729611" y="3316922"/>
            <a:ext cx="1447501"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H</a:t>
            </a:r>
          </a:p>
        </p:txBody>
      </p:sp>
      <p:sp>
        <p:nvSpPr>
          <p:cNvPr id="4" name="Rectangle 3"/>
          <p:cNvSpPr/>
          <p:nvPr/>
        </p:nvSpPr>
        <p:spPr bwMode="auto">
          <a:xfrm>
            <a:off x="4067944" y="1203945"/>
            <a:ext cx="288032"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 name="Rectangle 15"/>
          <p:cNvSpPr/>
          <p:nvPr/>
        </p:nvSpPr>
        <p:spPr bwMode="auto">
          <a:xfrm>
            <a:off x="7916410" y="1166919"/>
            <a:ext cx="288032"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pic>
        <p:nvPicPr>
          <p:cNvPr id="26" name="Picture 25"/>
          <p:cNvPicPr>
            <a:picLocks noChangeAspect="1"/>
          </p:cNvPicPr>
          <p:nvPr/>
        </p:nvPicPr>
        <p:blipFill rotWithShape="1">
          <a:blip r:embed="rId5">
            <a:clrChange>
              <a:clrFrom>
                <a:srgbClr val="B2B2B2"/>
              </a:clrFrom>
              <a:clrTo>
                <a:srgbClr val="B2B2B2">
                  <a:alpha val="0"/>
                </a:srgbClr>
              </a:clrTo>
            </a:clrChange>
            <a:extLst>
              <a:ext uri="{28A0092B-C50C-407E-A947-70E740481C1C}">
                <a14:useLocalDpi xmlns:a14="http://schemas.microsoft.com/office/drawing/2010/main" val="0"/>
              </a:ext>
            </a:extLst>
          </a:blip>
          <a:srcRect l="14341" t="19238" r="17652" b="28688"/>
          <a:stretch/>
        </p:blipFill>
        <p:spPr>
          <a:xfrm>
            <a:off x="-1044624" y="3940321"/>
            <a:ext cx="5472000" cy="1944000"/>
          </a:xfrm>
          <a:prstGeom prst="rect">
            <a:avLst/>
          </a:prstGeom>
        </p:spPr>
      </p:pic>
      <p:sp>
        <p:nvSpPr>
          <p:cNvPr id="27" name="Text Box 36"/>
          <p:cNvSpPr txBox="1">
            <a:spLocks noChangeArrowheads="1"/>
          </p:cNvSpPr>
          <p:nvPr/>
        </p:nvSpPr>
        <p:spPr bwMode="auto">
          <a:xfrm>
            <a:off x="395536" y="5668405"/>
            <a:ext cx="2520000"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window frame              (O)</a:t>
            </a:r>
          </a:p>
        </p:txBody>
      </p:sp>
      <p:sp>
        <p:nvSpPr>
          <p:cNvPr id="29" name="Text Box 36"/>
          <p:cNvSpPr txBox="1">
            <a:spLocks noChangeArrowheads="1"/>
          </p:cNvSpPr>
          <p:nvPr/>
        </p:nvSpPr>
        <p:spPr bwMode="auto">
          <a:xfrm>
            <a:off x="4517888" y="5673442"/>
            <a:ext cx="3564000"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window frame (O)</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with windings on both </a:t>
            </a:r>
            <a:r>
              <a:rPr lang="en-US" sz="2000" b="0" i="0" dirty="0" err="1">
                <a:latin typeface="Calibri" panose="020F0502020204030204" pitchFamily="34" charset="0"/>
                <a:ea typeface="ＭＳ Ｐゴシック" pitchFamily="34" charset="-128"/>
                <a:cs typeface="Calibri" panose="020F0502020204030204" pitchFamily="34" charset="0"/>
              </a:rPr>
              <a:t>backlegs</a:t>
            </a:r>
            <a:endParaRPr lang="en-US" sz="2000" b="0" i="0" dirty="0">
              <a:latin typeface="Calibri" panose="020F0502020204030204" pitchFamily="34" charset="0"/>
              <a:ea typeface="ＭＳ Ｐゴシック" pitchFamily="34" charset="-128"/>
              <a:cs typeface="Calibri" panose="020F0502020204030204" pitchFamily="34" charset="0"/>
            </a:endParaRPr>
          </a:p>
        </p:txBody>
      </p:sp>
      <p:sp>
        <p:nvSpPr>
          <p:cNvPr id="7" name="Rectangle 6"/>
          <p:cNvSpPr/>
          <p:nvPr/>
        </p:nvSpPr>
        <p:spPr bwMode="auto">
          <a:xfrm>
            <a:off x="4355976" y="3717032"/>
            <a:ext cx="144016" cy="252028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pic>
        <p:nvPicPr>
          <p:cNvPr id="28" name="Picture 27"/>
          <p:cNvPicPr>
            <a:picLocks noChangeAspect="1"/>
          </p:cNvPicPr>
          <p:nvPr/>
        </p:nvPicPr>
        <p:blipFill rotWithShape="1">
          <a:blip r:embed="rId6">
            <a:clrChange>
              <a:clrFrom>
                <a:srgbClr val="B2B2B2"/>
              </a:clrFrom>
              <a:clrTo>
                <a:srgbClr val="B2B2B2">
                  <a:alpha val="0"/>
                </a:srgbClr>
              </a:clrTo>
            </a:clrChange>
            <a:extLst>
              <a:ext uri="{28A0092B-C50C-407E-A947-70E740481C1C}">
                <a14:useLocalDpi xmlns:a14="http://schemas.microsoft.com/office/drawing/2010/main" val="0"/>
              </a:ext>
            </a:extLst>
          </a:blip>
          <a:srcRect l="14320" t="19286" r="17661" b="28642"/>
          <a:stretch/>
        </p:blipFill>
        <p:spPr>
          <a:xfrm>
            <a:off x="3563888" y="3940213"/>
            <a:ext cx="5472608" cy="1944216"/>
          </a:xfrm>
          <a:prstGeom prst="rect">
            <a:avLst/>
          </a:prstGeom>
        </p:spPr>
      </p:pic>
    </p:spTree>
    <p:extLst>
      <p:ext uri="{BB962C8B-B14F-4D97-AF65-F5344CB8AC3E}">
        <p14:creationId xmlns:p14="http://schemas.microsoft.com/office/powerpoint/2010/main" val="6746905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3275856" y="1913608"/>
            <a:ext cx="2859635" cy="2173851"/>
          </a:xfrm>
          <a:prstGeom prst="rect">
            <a:avLst/>
          </a:prstGeom>
        </p:spPr>
      </p:pic>
      <p:sp>
        <p:nvSpPr>
          <p:cNvPr id="8" name="Rectangle 7"/>
          <p:cNvSpPr/>
          <p:nvPr/>
        </p:nvSpPr>
        <p:spPr bwMode="auto">
          <a:xfrm>
            <a:off x="-36512" y="836712"/>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 name="Rectangle 11"/>
          <p:cNvSpPr/>
          <p:nvPr/>
        </p:nvSpPr>
        <p:spPr bwMode="auto">
          <a:xfrm>
            <a:off x="5811183" y="869000"/>
            <a:ext cx="446524" cy="3516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magnetic circuit is dimensioned so that the pole is wide enough for field quality, and there is enough room for the flux in the return legs</a:t>
            </a:r>
          </a:p>
        </p:txBody>
      </p:sp>
      <mc:AlternateContent xmlns:mc="http://schemas.openxmlformats.org/markup-compatibility/2006" xmlns:a14="http://schemas.microsoft.com/office/drawing/2010/main">
        <mc:Choice Requires="a14">
          <p:sp>
            <p:nvSpPr>
              <p:cNvPr id="15" name="TextBox 14"/>
              <p:cNvSpPr txBox="1"/>
              <p:nvPr/>
            </p:nvSpPr>
            <p:spPr>
              <a:xfrm>
                <a:off x="2894388" y="5566040"/>
                <a:ext cx="3405804" cy="8152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𝑙𝑒𝑔</m:t>
                          </m:r>
                        </m:sub>
                      </m:sSub>
                      <m:r>
                        <a:rPr lang="en-GB" b="0" i="1" smtClean="0">
                          <a:latin typeface="Cambria Math" panose="02040503050406030204" pitchFamily="18" charset="0"/>
                          <a:ea typeface="Cambria Math" panose="02040503050406030204" pitchFamily="18" charset="0"/>
                        </a:rPr>
                        <m:t> ≅</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𝑔𝑎𝑝</m:t>
                          </m:r>
                        </m:sub>
                      </m:sSub>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+1.2</m:t>
                          </m:r>
                          <m:r>
                            <a:rPr lang="en-GB" b="0" i="1" smtClean="0">
                              <a:latin typeface="Cambria Math" panose="02040503050406030204" pitchFamily="18" charset="0"/>
                              <a:ea typeface="Cambria Math" panose="02040503050406030204" pitchFamily="18" charset="0"/>
                            </a:rPr>
                            <m:t>h</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𝑙𝑒𝑔</m:t>
                              </m:r>
                            </m:sub>
                          </m:sSub>
                        </m:den>
                      </m:f>
                    </m:oMath>
                  </m:oMathPara>
                </a14:m>
                <a:br>
                  <a:rPr lang="en-GB" b="0" i="1" dirty="0">
                    <a:latin typeface="Cambria Math" panose="02040503050406030204" pitchFamily="18" charset="0"/>
                  </a:rPr>
                </a:br>
                <a:endParaRPr lang="en-GB" b="0" dirty="0"/>
              </a:p>
            </p:txBody>
          </p:sp>
        </mc:Choice>
        <mc:Fallback xmlns="">
          <p:sp>
            <p:nvSpPr>
              <p:cNvPr id="15" name="TextBox 14"/>
              <p:cNvSpPr txBox="1">
                <a:spLocks noRot="1" noChangeAspect="1" noMove="1" noResize="1" noEditPoints="1" noAdjustHandles="1" noChangeArrowheads="1" noChangeShapeType="1" noTextEdit="1"/>
              </p:cNvSpPr>
              <p:nvPr/>
            </p:nvSpPr>
            <p:spPr>
              <a:xfrm>
                <a:off x="2894388" y="5566040"/>
                <a:ext cx="3405804" cy="815288"/>
              </a:xfrm>
              <a:prstGeom prst="rect">
                <a:avLst/>
              </a:prstGeom>
              <a:blipFill rotWithShape="0">
                <a:blip r:embed="rId4"/>
                <a:stretch>
                  <a:fillRect/>
                </a:stretch>
              </a:blipFill>
            </p:spPr>
            <p:txBody>
              <a:bodyPr/>
              <a:lstStyle/>
              <a:p>
                <a:r>
                  <a:rPr lang="en-GB">
                    <a:noFill/>
                  </a:rPr>
                  <a:t> </a:t>
                </a:r>
              </a:p>
            </p:txBody>
          </p:sp>
        </mc:Fallback>
      </mc:AlternateContent>
      <p:cxnSp>
        <p:nvCxnSpPr>
          <p:cNvPr id="17" name="Straight Connector 16"/>
          <p:cNvCxnSpPr/>
          <p:nvPr/>
        </p:nvCxnSpPr>
        <p:spPr bwMode="auto">
          <a:xfrm>
            <a:off x="3320616" y="2989523"/>
            <a:ext cx="804721" cy="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p:cxnSp>
        <p:nvCxnSpPr>
          <p:cNvPr id="35" name="Straight Connector 34"/>
          <p:cNvCxnSpPr/>
          <p:nvPr/>
        </p:nvCxnSpPr>
        <p:spPr bwMode="auto">
          <a:xfrm>
            <a:off x="4427984" y="2004645"/>
            <a:ext cx="0" cy="50400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mc:AlternateContent xmlns:mc="http://schemas.openxmlformats.org/markup-compatibility/2006" xmlns:a14="http://schemas.microsoft.com/office/drawing/2010/main">
        <mc:Choice Requires="a14">
          <p:sp>
            <p:nvSpPr>
              <p:cNvPr id="36" name="TextBox 35"/>
              <p:cNvSpPr txBox="1"/>
              <p:nvPr/>
            </p:nvSpPr>
            <p:spPr>
              <a:xfrm>
                <a:off x="2635244" y="2719612"/>
                <a:ext cx="696216" cy="33272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chemeClr val="tx1"/>
                              </a:solidFill>
                              <a:latin typeface="Cambria Math" panose="02040503050406030204" pitchFamily="18" charset="0"/>
                              <a:ea typeface="Cambria Math" panose="02040503050406030204" pitchFamily="18" charset="0"/>
                            </a:rPr>
                          </m:ctrlPr>
                        </m:sSubPr>
                        <m:e>
                          <m:r>
                            <a:rPr lang="en-GB" sz="2000" b="0">
                              <a:solidFill>
                                <a:schemeClr val="tx1"/>
                              </a:solidFill>
                              <a:latin typeface="Cambria Math" panose="02040503050406030204" pitchFamily="18" charset="0"/>
                              <a:ea typeface="Cambria Math" panose="02040503050406030204" pitchFamily="18" charset="0"/>
                            </a:rPr>
                            <m:t>𝑤</m:t>
                          </m:r>
                        </m:e>
                        <m:sub>
                          <m:r>
                            <a:rPr lang="en-GB" sz="2000" b="0">
                              <a:solidFill>
                                <a:schemeClr val="tx1"/>
                              </a:solidFill>
                              <a:latin typeface="Cambria Math" panose="02040503050406030204" pitchFamily="18" charset="0"/>
                              <a:ea typeface="Cambria Math" panose="02040503050406030204" pitchFamily="18" charset="0"/>
                            </a:rPr>
                            <m:t>𝑙𝑒𝑔</m:t>
                          </m:r>
                          <m:r>
                            <a:rPr lang="en-GB" sz="2000" b="0" i="1" smtClean="0">
                              <a:solidFill>
                                <a:schemeClr val="tx1"/>
                              </a:solidFill>
                              <a:latin typeface="Cambria Math" panose="02040503050406030204" pitchFamily="18" charset="0"/>
                              <a:ea typeface="Cambria Math" panose="02040503050406030204" pitchFamily="18" charset="0"/>
                            </a:rPr>
                            <m:t>,2</m:t>
                          </m:r>
                        </m:sub>
                      </m:sSub>
                    </m:oMath>
                  </m:oMathPara>
                </a14:m>
                <a:endParaRPr lang="en-GB" b="0" dirty="0"/>
              </a:p>
            </p:txBody>
          </p:sp>
        </mc:Choice>
        <mc:Fallback xmlns="">
          <p:sp>
            <p:nvSpPr>
              <p:cNvPr id="36" name="TextBox 35"/>
              <p:cNvSpPr txBox="1">
                <a:spLocks noRot="1" noChangeAspect="1" noMove="1" noResize="1" noEditPoints="1" noAdjustHandles="1" noChangeArrowheads="1" noChangeShapeType="1" noTextEdit="1"/>
              </p:cNvSpPr>
              <p:nvPr/>
            </p:nvSpPr>
            <p:spPr>
              <a:xfrm>
                <a:off x="2635244" y="2719612"/>
                <a:ext cx="696216" cy="332720"/>
              </a:xfrm>
              <a:prstGeom prst="rect">
                <a:avLst/>
              </a:prstGeom>
              <a:blipFill rotWithShape="0">
                <a:blip r:embed="rId5"/>
                <a:stretch>
                  <a:fillRect l="-8772" b="-25455"/>
                </a:stretch>
              </a:blipFill>
            </p:spPr>
            <p:txBody>
              <a:bodyPr/>
              <a:lstStyle/>
              <a:p>
                <a:r>
                  <a:rPr lang="en-GB">
                    <a:noFill/>
                  </a:rPr>
                  <a:t> </a:t>
                </a:r>
              </a:p>
            </p:txBody>
          </p:sp>
        </mc:Fallback>
      </mc:AlternateContent>
      <p:cxnSp>
        <p:nvCxnSpPr>
          <p:cNvPr id="37" name="Straight Connector 36"/>
          <p:cNvCxnSpPr/>
          <p:nvPr/>
        </p:nvCxnSpPr>
        <p:spPr bwMode="auto">
          <a:xfrm>
            <a:off x="4679242" y="3358061"/>
            <a:ext cx="810000" cy="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mc:AlternateContent xmlns:mc="http://schemas.openxmlformats.org/markup-compatibility/2006" xmlns:a14="http://schemas.microsoft.com/office/drawing/2010/main">
        <mc:Choice Requires="a14">
          <p:sp>
            <p:nvSpPr>
              <p:cNvPr id="38" name="TextBox 37"/>
              <p:cNvSpPr txBox="1"/>
              <p:nvPr/>
            </p:nvSpPr>
            <p:spPr>
              <a:xfrm>
                <a:off x="4832267" y="3297006"/>
                <a:ext cx="656975" cy="33143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rgbClr val="FFC000"/>
                              </a:solidFill>
                              <a:latin typeface="Cambria Math" panose="02040503050406030204" pitchFamily="18" charset="0"/>
                              <a:ea typeface="Cambria Math" panose="02040503050406030204" pitchFamily="18" charset="0"/>
                            </a:rPr>
                          </m:ctrlPr>
                        </m:sSubPr>
                        <m:e>
                          <m:r>
                            <a:rPr lang="en-GB" sz="2000" b="0">
                              <a:solidFill>
                                <a:srgbClr val="FFC000"/>
                              </a:solidFill>
                              <a:latin typeface="Cambria Math" panose="02040503050406030204" pitchFamily="18" charset="0"/>
                              <a:ea typeface="Cambria Math" panose="02040503050406030204" pitchFamily="18" charset="0"/>
                            </a:rPr>
                            <m:t>𝑤</m:t>
                          </m:r>
                        </m:e>
                        <m:sub>
                          <m:r>
                            <a:rPr lang="en-GB" sz="2000" b="0" i="1" smtClean="0">
                              <a:solidFill>
                                <a:srgbClr val="FFC000"/>
                              </a:solidFill>
                              <a:latin typeface="Cambria Math" panose="02040503050406030204" pitchFamily="18" charset="0"/>
                              <a:ea typeface="Cambria Math" panose="02040503050406030204" pitchFamily="18" charset="0"/>
                            </a:rPr>
                            <m:t>𝑝𝑜𝑙𝑒</m:t>
                          </m:r>
                        </m:sub>
                      </m:sSub>
                    </m:oMath>
                  </m:oMathPara>
                </a14:m>
                <a:endParaRPr lang="en-GB" b="0" dirty="0"/>
              </a:p>
            </p:txBody>
          </p:sp>
        </mc:Choice>
        <mc:Fallback xmlns="">
          <p:sp>
            <p:nvSpPr>
              <p:cNvPr id="38" name="TextBox 37"/>
              <p:cNvSpPr txBox="1">
                <a:spLocks noRot="1" noChangeAspect="1" noMove="1" noResize="1" noEditPoints="1" noAdjustHandles="1" noChangeArrowheads="1" noChangeShapeType="1" noTextEdit="1"/>
              </p:cNvSpPr>
              <p:nvPr/>
            </p:nvSpPr>
            <p:spPr>
              <a:xfrm>
                <a:off x="4832267" y="3297006"/>
                <a:ext cx="656975" cy="331437"/>
              </a:xfrm>
              <a:prstGeom prst="rect">
                <a:avLst/>
              </a:prstGeom>
              <a:blipFill rotWithShape="0">
                <a:blip r:embed="rId6"/>
                <a:stretch>
                  <a:fillRect l="-10280" r="-1869" b="-27778"/>
                </a:stretch>
              </a:blipFill>
            </p:spPr>
            <p:txBody>
              <a:bodyPr/>
              <a:lstStyle/>
              <a:p>
                <a:r>
                  <a:rPr lang="en-GB">
                    <a:noFill/>
                  </a:rPr>
                  <a:t> </a:t>
                </a:r>
              </a:p>
            </p:txBody>
          </p:sp>
        </mc:Fallback>
      </mc:AlternateContent>
      <p:cxnSp>
        <p:nvCxnSpPr>
          <p:cNvPr id="39" name="Straight Connector 38"/>
          <p:cNvCxnSpPr/>
          <p:nvPr/>
        </p:nvCxnSpPr>
        <p:spPr bwMode="auto">
          <a:xfrm>
            <a:off x="5292080" y="2736006"/>
            <a:ext cx="0" cy="50400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1" name="TextBox 40"/>
          <p:cNvSpPr txBox="1"/>
          <p:nvPr/>
        </p:nvSpPr>
        <p:spPr>
          <a:xfrm>
            <a:off x="5375850" y="2830192"/>
            <a:ext cx="128240" cy="307777"/>
          </a:xfrm>
          <a:prstGeom prst="rect">
            <a:avLst/>
          </a:prstGeom>
          <a:solidFill>
            <a:srgbClr val="FFFFFF"/>
          </a:solidFill>
        </p:spPr>
        <p:txBody>
          <a:bodyPr wrap="none" lIns="0" tIns="0" rIns="0" bIns="0" rtlCol="0">
            <a:spAutoFit/>
          </a:bodyPr>
          <a:lstStyle/>
          <a:p>
            <a:r>
              <a:rPr lang="en-GB" sz="2000" b="0" dirty="0"/>
              <a:t>h</a:t>
            </a:r>
          </a:p>
        </p:txBody>
      </p:sp>
      <p:sp>
        <p:nvSpPr>
          <p:cNvPr id="4" name="Rectangle 3"/>
          <p:cNvSpPr/>
          <p:nvPr/>
        </p:nvSpPr>
        <p:spPr bwMode="auto">
          <a:xfrm>
            <a:off x="7409866" y="928688"/>
            <a:ext cx="258478" cy="473256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 name="Rectangle 6"/>
          <p:cNvSpPr/>
          <p:nvPr/>
        </p:nvSpPr>
        <p:spPr bwMode="auto">
          <a:xfrm>
            <a:off x="2915816" y="1685032"/>
            <a:ext cx="3744416"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 name="Rectangle 31"/>
          <p:cNvSpPr/>
          <p:nvPr/>
        </p:nvSpPr>
        <p:spPr bwMode="auto">
          <a:xfrm>
            <a:off x="6055676" y="1781200"/>
            <a:ext cx="351656" cy="236788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33" name="TextBox 32"/>
              <p:cNvSpPr txBox="1"/>
              <p:nvPr/>
            </p:nvSpPr>
            <p:spPr>
              <a:xfrm>
                <a:off x="4211376" y="1599108"/>
                <a:ext cx="696216" cy="33272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chemeClr val="tx1"/>
                              </a:solidFill>
                              <a:latin typeface="Cambria Math" panose="02040503050406030204" pitchFamily="18" charset="0"/>
                              <a:ea typeface="Cambria Math" panose="02040503050406030204" pitchFamily="18" charset="0"/>
                            </a:rPr>
                          </m:ctrlPr>
                        </m:sSubPr>
                        <m:e>
                          <m:r>
                            <a:rPr lang="en-GB" sz="2000" b="0">
                              <a:solidFill>
                                <a:schemeClr val="tx1"/>
                              </a:solidFill>
                              <a:latin typeface="Cambria Math" panose="02040503050406030204" pitchFamily="18" charset="0"/>
                              <a:ea typeface="Cambria Math" panose="02040503050406030204" pitchFamily="18" charset="0"/>
                            </a:rPr>
                            <m:t>𝑤</m:t>
                          </m:r>
                        </m:e>
                        <m:sub>
                          <m:r>
                            <a:rPr lang="en-GB" sz="2000" b="0">
                              <a:solidFill>
                                <a:schemeClr val="tx1"/>
                              </a:solidFill>
                              <a:latin typeface="Cambria Math" panose="02040503050406030204" pitchFamily="18" charset="0"/>
                              <a:ea typeface="Cambria Math" panose="02040503050406030204" pitchFamily="18" charset="0"/>
                            </a:rPr>
                            <m:t>𝑙𝑒𝑔</m:t>
                          </m:r>
                          <m:r>
                            <a:rPr lang="en-GB" sz="2000" b="0" i="1" smtClean="0">
                              <a:solidFill>
                                <a:schemeClr val="tx1"/>
                              </a:solidFill>
                              <a:latin typeface="Cambria Math" panose="02040503050406030204" pitchFamily="18" charset="0"/>
                              <a:ea typeface="Cambria Math" panose="02040503050406030204" pitchFamily="18" charset="0"/>
                            </a:rPr>
                            <m:t>,1</m:t>
                          </m:r>
                        </m:sub>
                      </m:sSub>
                    </m:oMath>
                  </m:oMathPara>
                </a14:m>
                <a:endParaRPr lang="en-GB" b="0" dirty="0"/>
              </a:p>
            </p:txBody>
          </p:sp>
        </mc:Choice>
        <mc:Fallback xmlns="">
          <p:sp>
            <p:nvSpPr>
              <p:cNvPr id="33" name="TextBox 32"/>
              <p:cNvSpPr txBox="1">
                <a:spLocks noRot="1" noChangeAspect="1" noMove="1" noResize="1" noEditPoints="1" noAdjustHandles="1" noChangeArrowheads="1" noChangeShapeType="1" noTextEdit="1"/>
              </p:cNvSpPr>
              <p:nvPr/>
            </p:nvSpPr>
            <p:spPr>
              <a:xfrm>
                <a:off x="4211376" y="1599108"/>
                <a:ext cx="696216" cy="332720"/>
              </a:xfrm>
              <a:prstGeom prst="rect">
                <a:avLst/>
              </a:prstGeom>
              <a:blipFill rotWithShape="0">
                <a:blip r:embed="rId7"/>
                <a:stretch>
                  <a:fillRect l="-9649" b="-2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2894388" y="4640452"/>
                <a:ext cx="2864502"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 ≅</m:t>
                      </m:r>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𝐺𝐹𝑅</m:t>
                          </m:r>
                        </m:sub>
                      </m:sSub>
                      <m:r>
                        <a:rPr lang="en-GB" b="0" i="1" smtClean="0">
                          <a:latin typeface="Cambria Math" panose="02040503050406030204" pitchFamily="18" charset="0"/>
                          <a:ea typeface="Cambria Math" panose="02040503050406030204" pitchFamily="18" charset="0"/>
                        </a:rPr>
                        <m:t>+2.5</m:t>
                      </m:r>
                      <m:r>
                        <a:rPr lang="en-GB" b="0" i="1" smtClean="0">
                          <a:latin typeface="Cambria Math" panose="02040503050406030204" pitchFamily="18" charset="0"/>
                          <a:ea typeface="Cambria Math" panose="02040503050406030204" pitchFamily="18" charset="0"/>
                        </a:rPr>
                        <m:t>h</m:t>
                      </m:r>
                    </m:oMath>
                  </m:oMathPara>
                </a14:m>
                <a:br>
                  <a:rPr lang="en-GB" b="0" i="1" dirty="0">
                    <a:latin typeface="Cambria Math" panose="02040503050406030204" pitchFamily="18" charset="0"/>
                  </a:rPr>
                </a:br>
                <a:endParaRPr lang="en-GB"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2894388" y="4640452"/>
                <a:ext cx="2864502" cy="397929"/>
              </a:xfrm>
              <a:prstGeom prst="rect">
                <a:avLst/>
              </a:prstGeom>
              <a:blipFill rotWithShape="0">
                <a:blip r:embed="rId8"/>
                <a:stretch>
                  <a:fillRect l="-2766" r="-426" b="-24242"/>
                </a:stretch>
              </a:blipFill>
            </p:spPr>
            <p:txBody>
              <a:bodyPr/>
              <a:lstStyle/>
              <a:p>
                <a:r>
                  <a:rPr lang="en-GB">
                    <a:noFill/>
                  </a:rPr>
                  <a:t> </a:t>
                </a:r>
              </a:p>
            </p:txBody>
          </p:sp>
        </mc:Fallback>
      </mc:AlternateContent>
    </p:spTree>
    <p:extLst>
      <p:ext uri="{BB962C8B-B14F-4D97-AF65-F5344CB8AC3E}">
        <p14:creationId xmlns:p14="http://schemas.microsoft.com/office/powerpoint/2010/main" val="32993698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Ampere-turns are a linear function of the gap and of the B field (at least up to saturation)</a:t>
            </a:r>
          </a:p>
        </p:txBody>
      </p:sp>
      <mc:AlternateContent xmlns:mc="http://schemas.openxmlformats.org/markup-compatibility/2006" xmlns:a14="http://schemas.microsoft.com/office/drawing/2010/main">
        <mc:Choice Requires="a14">
          <p:sp>
            <p:nvSpPr>
              <p:cNvPr id="32" name="TextBox 31"/>
              <p:cNvSpPr txBox="1"/>
              <p:nvPr/>
            </p:nvSpPr>
            <p:spPr>
              <a:xfrm>
                <a:off x="1619672" y="4322918"/>
                <a:ext cx="6009722" cy="96879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ary>
                        <m:naryPr>
                          <m:chr m:val="∮"/>
                          <m:limLoc m:val="undOvr"/>
                          <m:subHide m:val="on"/>
                          <m:supHide m:val="on"/>
                          <m:ctrlPr>
                            <a:rPr lang="en-GB" b="0" i="1" smtClean="0">
                              <a:latin typeface="Cambria Math" panose="02040503050406030204" pitchFamily="18" charset="0"/>
                              <a:ea typeface="Cambria Math" panose="02040503050406030204" pitchFamily="18" charset="0"/>
                            </a:rPr>
                          </m:ctrlPr>
                        </m:naryPr>
                        <m:sub/>
                        <m:sup/>
                        <m:e>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𝐻</m:t>
                              </m:r>
                            </m:e>
                          </m:acc>
                          <m:r>
                            <a:rPr lang="en-GB" b="0" i="1" smtClean="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𝑑𝑙</m:t>
                              </m:r>
                            </m:e>
                          </m:acc>
                          <m:r>
                            <a:rPr lang="en-GB" b="0" i="1" smtClean="0">
                              <a:latin typeface="Cambria Math" panose="02040503050406030204" pitchFamily="18" charset="0"/>
                              <a:ea typeface="Cambria Math" panose="02040503050406030204" pitchFamily="18" charset="0"/>
                            </a:rPr>
                            <m:t>=</m:t>
                          </m:r>
                        </m:e>
                      </m:nary>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a:latin typeface="Cambria Math" panose="02040503050406030204" pitchFamily="18" charset="0"/>
                                  <a:ea typeface="Cambria Math" panose="02040503050406030204" pitchFamily="18" charset="0"/>
                                </a:rPr>
                                <m:t>𝐹𝑒</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𝑟</m:t>
                              </m:r>
                            </m:sub>
                          </m:sSub>
                        </m:den>
                      </m:f>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𝑔𝑎𝑝</m:t>
                              </m:r>
                            </m:sub>
                          </m:sSub>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a:latin typeface="Cambria Math" panose="02040503050406030204" pitchFamily="18" charset="0"/>
                                  <a:ea typeface="Cambria Math" panose="02040503050406030204" pitchFamily="18" charset="0"/>
                                </a:rPr>
                                <m:t>𝑔𝑎𝑝</m:t>
                              </m:r>
                            </m:sub>
                          </m:sSub>
                          <m:r>
                            <a:rPr lang="en-GB" b="0" i="1" smtClean="0">
                              <a:latin typeface="Cambria Math" panose="02040503050406030204" pitchFamily="18" charset="0"/>
                              <a:ea typeface="Cambria Math" panose="02040503050406030204" pitchFamily="18" charset="0"/>
                            </a:rPr>
                            <m:t>h</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br>
                  <a:rPr lang="en-GB" b="0" i="1" dirty="0">
                    <a:latin typeface="Cambria Math" panose="02040503050406030204" pitchFamily="18" charset="0"/>
                  </a:rPr>
                </a:br>
                <a:endParaRPr lang="en-GB" b="0" dirty="0"/>
              </a:p>
            </p:txBody>
          </p:sp>
        </mc:Choice>
        <mc:Fallback xmlns="">
          <p:sp>
            <p:nvSpPr>
              <p:cNvPr id="32" name="TextBox 31"/>
              <p:cNvSpPr txBox="1">
                <a:spLocks noRot="1" noChangeAspect="1" noMove="1" noResize="1" noEditPoints="1" noAdjustHandles="1" noChangeArrowheads="1" noChangeShapeType="1" noTextEdit="1"/>
              </p:cNvSpPr>
              <p:nvPr/>
            </p:nvSpPr>
            <p:spPr>
              <a:xfrm>
                <a:off x="1619672" y="4322918"/>
                <a:ext cx="6009722" cy="968791"/>
              </a:xfrm>
              <a:prstGeom prst="rect">
                <a:avLst/>
              </a:prstGeom>
              <a:blipFill rotWithShape="0">
                <a:blip r:embed="rId3"/>
                <a:stretch>
                  <a:fillRect/>
                </a:stretch>
              </a:blipFill>
            </p:spPr>
            <p:txBody>
              <a:bodyPr/>
              <a:lstStyle/>
              <a:p>
                <a:r>
                  <a:rPr lang="en-GB">
                    <a:noFill/>
                  </a:rPr>
                  <a:t> </a:t>
                </a:r>
              </a:p>
            </p:txBody>
          </p:sp>
        </mc:Fallback>
      </mc:AlternateContent>
      <p:grpSp>
        <p:nvGrpSpPr>
          <p:cNvPr id="37" name="Group 36"/>
          <p:cNvGrpSpPr>
            <a:grpSpLocks noChangeAspect="1"/>
          </p:cNvGrpSpPr>
          <p:nvPr/>
        </p:nvGrpSpPr>
        <p:grpSpPr>
          <a:xfrm>
            <a:off x="2708909" y="1412777"/>
            <a:ext cx="3373783" cy="2304255"/>
            <a:chOff x="2094706" y="946740"/>
            <a:chExt cx="5120896" cy="3497513"/>
          </a:xfrm>
        </p:grpSpPr>
        <p:grpSp>
          <p:nvGrpSpPr>
            <p:cNvPr id="31" name="Group 30"/>
            <p:cNvGrpSpPr/>
            <p:nvPr/>
          </p:nvGrpSpPr>
          <p:grpSpPr>
            <a:xfrm>
              <a:off x="2094706" y="946740"/>
              <a:ext cx="4781550" cy="3497513"/>
              <a:chOff x="1374626" y="946740"/>
              <a:chExt cx="4781550" cy="3497513"/>
            </a:xfrm>
          </p:grpSpPr>
          <p:pic>
            <p:nvPicPr>
              <p:cNvPr id="20" name="Picture 19"/>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1486741" y="1127487"/>
                <a:ext cx="4258988" cy="3237618"/>
              </a:xfrm>
              <a:prstGeom prst="rect">
                <a:avLst/>
              </a:prstGeom>
            </p:spPr>
          </p:pic>
          <p:cxnSp>
            <p:nvCxnSpPr>
              <p:cNvPr id="21" name="Straight Connector 20"/>
              <p:cNvCxnSpPr/>
              <p:nvPr/>
            </p:nvCxnSpPr>
            <p:spPr bwMode="auto">
              <a:xfrm flipH="1">
                <a:off x="4237205" y="2384423"/>
                <a:ext cx="0" cy="702000"/>
              </a:xfrm>
              <a:prstGeom prst="line">
                <a:avLst/>
              </a:prstGeom>
              <a:solidFill>
                <a:schemeClr val="accent1"/>
              </a:solidFill>
              <a:ln w="19050" cap="flat" cmpd="sng" algn="ctr">
                <a:solidFill>
                  <a:srgbClr val="FFC000"/>
                </a:solidFill>
                <a:prstDash val="solid"/>
                <a:round/>
                <a:headEnd type="none" w="med" len="med"/>
                <a:tailEnd type="none" w="med" len="med"/>
              </a:ln>
              <a:effectLst/>
            </p:spPr>
          </p:cxnSp>
          <p:sp>
            <p:nvSpPr>
              <p:cNvPr id="27" name="Freeform 26"/>
              <p:cNvSpPr/>
              <p:nvPr/>
            </p:nvSpPr>
            <p:spPr bwMode="auto">
              <a:xfrm>
                <a:off x="2164740" y="1606514"/>
                <a:ext cx="2080235" cy="1130336"/>
              </a:xfrm>
              <a:custGeom>
                <a:avLst/>
                <a:gdLst>
                  <a:gd name="connsiteX0" fmla="*/ 2080235 w 2080235"/>
                  <a:gd name="connsiteY0" fmla="*/ 771561 h 1130336"/>
                  <a:gd name="connsiteX1" fmla="*/ 2010385 w 2080235"/>
                  <a:gd name="connsiteY1" fmla="*/ 635036 h 1130336"/>
                  <a:gd name="connsiteX2" fmla="*/ 1953235 w 2080235"/>
                  <a:gd name="connsiteY2" fmla="*/ 520736 h 1130336"/>
                  <a:gd name="connsiteX3" fmla="*/ 1870685 w 2080235"/>
                  <a:gd name="connsiteY3" fmla="*/ 371511 h 1130336"/>
                  <a:gd name="connsiteX4" fmla="*/ 1791310 w 2080235"/>
                  <a:gd name="connsiteY4" fmla="*/ 244511 h 1130336"/>
                  <a:gd name="connsiteX5" fmla="*/ 1699235 w 2080235"/>
                  <a:gd name="connsiteY5" fmla="*/ 152436 h 1130336"/>
                  <a:gd name="connsiteX6" fmla="*/ 1575410 w 2080235"/>
                  <a:gd name="connsiteY6" fmla="*/ 73061 h 1130336"/>
                  <a:gd name="connsiteX7" fmla="*/ 1413485 w 2080235"/>
                  <a:gd name="connsiteY7" fmla="*/ 28611 h 1130336"/>
                  <a:gd name="connsiteX8" fmla="*/ 1003910 w 2080235"/>
                  <a:gd name="connsiteY8" fmla="*/ 9561 h 1130336"/>
                  <a:gd name="connsiteX9" fmla="*/ 730860 w 2080235"/>
                  <a:gd name="connsiteY9" fmla="*/ 36 h 1130336"/>
                  <a:gd name="connsiteX10" fmla="*/ 591160 w 2080235"/>
                  <a:gd name="connsiteY10" fmla="*/ 12736 h 1130336"/>
                  <a:gd name="connsiteX11" fmla="*/ 457810 w 2080235"/>
                  <a:gd name="connsiteY11" fmla="*/ 38136 h 1130336"/>
                  <a:gd name="connsiteX12" fmla="*/ 340335 w 2080235"/>
                  <a:gd name="connsiteY12" fmla="*/ 88936 h 1130336"/>
                  <a:gd name="connsiteX13" fmla="*/ 241910 w 2080235"/>
                  <a:gd name="connsiteY13" fmla="*/ 168311 h 1130336"/>
                  <a:gd name="connsiteX14" fmla="*/ 178410 w 2080235"/>
                  <a:gd name="connsiteY14" fmla="*/ 241336 h 1130336"/>
                  <a:gd name="connsiteX15" fmla="*/ 133960 w 2080235"/>
                  <a:gd name="connsiteY15" fmla="*/ 327061 h 1130336"/>
                  <a:gd name="connsiteX16" fmla="*/ 95860 w 2080235"/>
                  <a:gd name="connsiteY16" fmla="*/ 431836 h 1130336"/>
                  <a:gd name="connsiteX17" fmla="*/ 57760 w 2080235"/>
                  <a:gd name="connsiteY17" fmla="*/ 555661 h 1130336"/>
                  <a:gd name="connsiteX18" fmla="*/ 29185 w 2080235"/>
                  <a:gd name="connsiteY18" fmla="*/ 708061 h 1130336"/>
                  <a:gd name="connsiteX19" fmla="*/ 13310 w 2080235"/>
                  <a:gd name="connsiteY19" fmla="*/ 831886 h 1130336"/>
                  <a:gd name="connsiteX20" fmla="*/ 6960 w 2080235"/>
                  <a:gd name="connsiteY20" fmla="*/ 933486 h 1130336"/>
                  <a:gd name="connsiteX21" fmla="*/ 610 w 2080235"/>
                  <a:gd name="connsiteY21" fmla="*/ 1019211 h 1130336"/>
                  <a:gd name="connsiteX22" fmla="*/ 610 w 2080235"/>
                  <a:gd name="connsiteY22" fmla="*/ 1130336 h 113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0235" h="1130336">
                    <a:moveTo>
                      <a:pt x="2080235" y="771561"/>
                    </a:moveTo>
                    <a:lnTo>
                      <a:pt x="2010385" y="635036"/>
                    </a:lnTo>
                    <a:cubicBezTo>
                      <a:pt x="1989218" y="593232"/>
                      <a:pt x="1976518" y="564657"/>
                      <a:pt x="1953235" y="520736"/>
                    </a:cubicBezTo>
                    <a:cubicBezTo>
                      <a:pt x="1929952" y="476815"/>
                      <a:pt x="1897673" y="417549"/>
                      <a:pt x="1870685" y="371511"/>
                    </a:cubicBezTo>
                    <a:cubicBezTo>
                      <a:pt x="1843697" y="325473"/>
                      <a:pt x="1819885" y="281023"/>
                      <a:pt x="1791310" y="244511"/>
                    </a:cubicBezTo>
                    <a:cubicBezTo>
                      <a:pt x="1762735" y="207999"/>
                      <a:pt x="1735218" y="181011"/>
                      <a:pt x="1699235" y="152436"/>
                    </a:cubicBezTo>
                    <a:cubicBezTo>
                      <a:pt x="1663252" y="123861"/>
                      <a:pt x="1623035" y="93698"/>
                      <a:pt x="1575410" y="73061"/>
                    </a:cubicBezTo>
                    <a:cubicBezTo>
                      <a:pt x="1527785" y="52423"/>
                      <a:pt x="1508735" y="39194"/>
                      <a:pt x="1413485" y="28611"/>
                    </a:cubicBezTo>
                    <a:cubicBezTo>
                      <a:pt x="1318235" y="18028"/>
                      <a:pt x="1003910" y="9561"/>
                      <a:pt x="1003910" y="9561"/>
                    </a:cubicBezTo>
                    <a:cubicBezTo>
                      <a:pt x="890139" y="4799"/>
                      <a:pt x="799652" y="-493"/>
                      <a:pt x="730860" y="36"/>
                    </a:cubicBezTo>
                    <a:cubicBezTo>
                      <a:pt x="662068" y="565"/>
                      <a:pt x="636668" y="6386"/>
                      <a:pt x="591160" y="12736"/>
                    </a:cubicBezTo>
                    <a:cubicBezTo>
                      <a:pt x="545652" y="19086"/>
                      <a:pt x="499614" y="25436"/>
                      <a:pt x="457810" y="38136"/>
                    </a:cubicBezTo>
                    <a:cubicBezTo>
                      <a:pt x="416006" y="50836"/>
                      <a:pt x="376318" y="67240"/>
                      <a:pt x="340335" y="88936"/>
                    </a:cubicBezTo>
                    <a:cubicBezTo>
                      <a:pt x="304352" y="110632"/>
                      <a:pt x="268897" y="142911"/>
                      <a:pt x="241910" y="168311"/>
                    </a:cubicBezTo>
                    <a:cubicBezTo>
                      <a:pt x="214922" y="193711"/>
                      <a:pt x="196402" y="214878"/>
                      <a:pt x="178410" y="241336"/>
                    </a:cubicBezTo>
                    <a:cubicBezTo>
                      <a:pt x="160418" y="267794"/>
                      <a:pt x="147718" y="295311"/>
                      <a:pt x="133960" y="327061"/>
                    </a:cubicBezTo>
                    <a:cubicBezTo>
                      <a:pt x="120202" y="358811"/>
                      <a:pt x="108560" y="393736"/>
                      <a:pt x="95860" y="431836"/>
                    </a:cubicBezTo>
                    <a:cubicBezTo>
                      <a:pt x="83160" y="469936"/>
                      <a:pt x="68872" y="509624"/>
                      <a:pt x="57760" y="555661"/>
                    </a:cubicBezTo>
                    <a:cubicBezTo>
                      <a:pt x="46648" y="601698"/>
                      <a:pt x="36593" y="662023"/>
                      <a:pt x="29185" y="708061"/>
                    </a:cubicBezTo>
                    <a:cubicBezTo>
                      <a:pt x="21777" y="754098"/>
                      <a:pt x="17014" y="794315"/>
                      <a:pt x="13310" y="831886"/>
                    </a:cubicBezTo>
                    <a:cubicBezTo>
                      <a:pt x="9606" y="869457"/>
                      <a:pt x="9077" y="902265"/>
                      <a:pt x="6960" y="933486"/>
                    </a:cubicBezTo>
                    <a:cubicBezTo>
                      <a:pt x="4843" y="964707"/>
                      <a:pt x="1668" y="986403"/>
                      <a:pt x="610" y="1019211"/>
                    </a:cubicBezTo>
                    <a:cubicBezTo>
                      <a:pt x="-448" y="1052019"/>
                      <a:pt x="81" y="1091177"/>
                      <a:pt x="610" y="1130336"/>
                    </a:cubicBezTo>
                  </a:path>
                </a:pathLst>
              </a:custGeom>
              <a:no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 name="Freeform 27"/>
              <p:cNvSpPr/>
              <p:nvPr/>
            </p:nvSpPr>
            <p:spPr bwMode="auto">
              <a:xfrm flipV="1">
                <a:off x="2164740" y="2738423"/>
                <a:ext cx="2080235" cy="1130336"/>
              </a:xfrm>
              <a:custGeom>
                <a:avLst/>
                <a:gdLst>
                  <a:gd name="connsiteX0" fmla="*/ 2080235 w 2080235"/>
                  <a:gd name="connsiteY0" fmla="*/ 771561 h 1130336"/>
                  <a:gd name="connsiteX1" fmla="*/ 2010385 w 2080235"/>
                  <a:gd name="connsiteY1" fmla="*/ 635036 h 1130336"/>
                  <a:gd name="connsiteX2" fmla="*/ 1953235 w 2080235"/>
                  <a:gd name="connsiteY2" fmla="*/ 520736 h 1130336"/>
                  <a:gd name="connsiteX3" fmla="*/ 1870685 w 2080235"/>
                  <a:gd name="connsiteY3" fmla="*/ 371511 h 1130336"/>
                  <a:gd name="connsiteX4" fmla="*/ 1791310 w 2080235"/>
                  <a:gd name="connsiteY4" fmla="*/ 244511 h 1130336"/>
                  <a:gd name="connsiteX5" fmla="*/ 1699235 w 2080235"/>
                  <a:gd name="connsiteY5" fmla="*/ 152436 h 1130336"/>
                  <a:gd name="connsiteX6" fmla="*/ 1575410 w 2080235"/>
                  <a:gd name="connsiteY6" fmla="*/ 73061 h 1130336"/>
                  <a:gd name="connsiteX7" fmla="*/ 1413485 w 2080235"/>
                  <a:gd name="connsiteY7" fmla="*/ 28611 h 1130336"/>
                  <a:gd name="connsiteX8" fmla="*/ 1003910 w 2080235"/>
                  <a:gd name="connsiteY8" fmla="*/ 9561 h 1130336"/>
                  <a:gd name="connsiteX9" fmla="*/ 730860 w 2080235"/>
                  <a:gd name="connsiteY9" fmla="*/ 36 h 1130336"/>
                  <a:gd name="connsiteX10" fmla="*/ 591160 w 2080235"/>
                  <a:gd name="connsiteY10" fmla="*/ 12736 h 1130336"/>
                  <a:gd name="connsiteX11" fmla="*/ 457810 w 2080235"/>
                  <a:gd name="connsiteY11" fmla="*/ 38136 h 1130336"/>
                  <a:gd name="connsiteX12" fmla="*/ 340335 w 2080235"/>
                  <a:gd name="connsiteY12" fmla="*/ 88936 h 1130336"/>
                  <a:gd name="connsiteX13" fmla="*/ 241910 w 2080235"/>
                  <a:gd name="connsiteY13" fmla="*/ 168311 h 1130336"/>
                  <a:gd name="connsiteX14" fmla="*/ 178410 w 2080235"/>
                  <a:gd name="connsiteY14" fmla="*/ 241336 h 1130336"/>
                  <a:gd name="connsiteX15" fmla="*/ 133960 w 2080235"/>
                  <a:gd name="connsiteY15" fmla="*/ 327061 h 1130336"/>
                  <a:gd name="connsiteX16" fmla="*/ 95860 w 2080235"/>
                  <a:gd name="connsiteY16" fmla="*/ 431836 h 1130336"/>
                  <a:gd name="connsiteX17" fmla="*/ 57760 w 2080235"/>
                  <a:gd name="connsiteY17" fmla="*/ 555661 h 1130336"/>
                  <a:gd name="connsiteX18" fmla="*/ 29185 w 2080235"/>
                  <a:gd name="connsiteY18" fmla="*/ 708061 h 1130336"/>
                  <a:gd name="connsiteX19" fmla="*/ 13310 w 2080235"/>
                  <a:gd name="connsiteY19" fmla="*/ 831886 h 1130336"/>
                  <a:gd name="connsiteX20" fmla="*/ 6960 w 2080235"/>
                  <a:gd name="connsiteY20" fmla="*/ 933486 h 1130336"/>
                  <a:gd name="connsiteX21" fmla="*/ 610 w 2080235"/>
                  <a:gd name="connsiteY21" fmla="*/ 1019211 h 1130336"/>
                  <a:gd name="connsiteX22" fmla="*/ 610 w 2080235"/>
                  <a:gd name="connsiteY22" fmla="*/ 1130336 h 113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0235" h="1130336">
                    <a:moveTo>
                      <a:pt x="2080235" y="771561"/>
                    </a:moveTo>
                    <a:lnTo>
                      <a:pt x="2010385" y="635036"/>
                    </a:lnTo>
                    <a:cubicBezTo>
                      <a:pt x="1989218" y="593232"/>
                      <a:pt x="1976518" y="564657"/>
                      <a:pt x="1953235" y="520736"/>
                    </a:cubicBezTo>
                    <a:cubicBezTo>
                      <a:pt x="1929952" y="476815"/>
                      <a:pt x="1897673" y="417549"/>
                      <a:pt x="1870685" y="371511"/>
                    </a:cubicBezTo>
                    <a:cubicBezTo>
                      <a:pt x="1843697" y="325473"/>
                      <a:pt x="1819885" y="281023"/>
                      <a:pt x="1791310" y="244511"/>
                    </a:cubicBezTo>
                    <a:cubicBezTo>
                      <a:pt x="1762735" y="207999"/>
                      <a:pt x="1735218" y="181011"/>
                      <a:pt x="1699235" y="152436"/>
                    </a:cubicBezTo>
                    <a:cubicBezTo>
                      <a:pt x="1663252" y="123861"/>
                      <a:pt x="1623035" y="93698"/>
                      <a:pt x="1575410" y="73061"/>
                    </a:cubicBezTo>
                    <a:cubicBezTo>
                      <a:pt x="1527785" y="52423"/>
                      <a:pt x="1508735" y="39194"/>
                      <a:pt x="1413485" y="28611"/>
                    </a:cubicBezTo>
                    <a:cubicBezTo>
                      <a:pt x="1318235" y="18028"/>
                      <a:pt x="1003910" y="9561"/>
                      <a:pt x="1003910" y="9561"/>
                    </a:cubicBezTo>
                    <a:cubicBezTo>
                      <a:pt x="890139" y="4799"/>
                      <a:pt x="799652" y="-493"/>
                      <a:pt x="730860" y="36"/>
                    </a:cubicBezTo>
                    <a:cubicBezTo>
                      <a:pt x="662068" y="565"/>
                      <a:pt x="636668" y="6386"/>
                      <a:pt x="591160" y="12736"/>
                    </a:cubicBezTo>
                    <a:cubicBezTo>
                      <a:pt x="545652" y="19086"/>
                      <a:pt x="499614" y="25436"/>
                      <a:pt x="457810" y="38136"/>
                    </a:cubicBezTo>
                    <a:cubicBezTo>
                      <a:pt x="416006" y="50836"/>
                      <a:pt x="376318" y="67240"/>
                      <a:pt x="340335" y="88936"/>
                    </a:cubicBezTo>
                    <a:cubicBezTo>
                      <a:pt x="304352" y="110632"/>
                      <a:pt x="268897" y="142911"/>
                      <a:pt x="241910" y="168311"/>
                    </a:cubicBezTo>
                    <a:cubicBezTo>
                      <a:pt x="214922" y="193711"/>
                      <a:pt x="196402" y="214878"/>
                      <a:pt x="178410" y="241336"/>
                    </a:cubicBezTo>
                    <a:cubicBezTo>
                      <a:pt x="160418" y="267794"/>
                      <a:pt x="147718" y="295311"/>
                      <a:pt x="133960" y="327061"/>
                    </a:cubicBezTo>
                    <a:cubicBezTo>
                      <a:pt x="120202" y="358811"/>
                      <a:pt x="108560" y="393736"/>
                      <a:pt x="95860" y="431836"/>
                    </a:cubicBezTo>
                    <a:cubicBezTo>
                      <a:pt x="83160" y="469936"/>
                      <a:pt x="68872" y="509624"/>
                      <a:pt x="57760" y="555661"/>
                    </a:cubicBezTo>
                    <a:cubicBezTo>
                      <a:pt x="46648" y="601698"/>
                      <a:pt x="36593" y="662023"/>
                      <a:pt x="29185" y="708061"/>
                    </a:cubicBezTo>
                    <a:cubicBezTo>
                      <a:pt x="21777" y="754098"/>
                      <a:pt x="17014" y="794315"/>
                      <a:pt x="13310" y="831886"/>
                    </a:cubicBezTo>
                    <a:cubicBezTo>
                      <a:pt x="9606" y="869457"/>
                      <a:pt x="9077" y="902265"/>
                      <a:pt x="6960" y="933486"/>
                    </a:cubicBezTo>
                    <a:cubicBezTo>
                      <a:pt x="4843" y="964707"/>
                      <a:pt x="1668" y="986403"/>
                      <a:pt x="610" y="1019211"/>
                    </a:cubicBezTo>
                    <a:cubicBezTo>
                      <a:pt x="-448" y="1052019"/>
                      <a:pt x="81" y="1091177"/>
                      <a:pt x="610" y="1130336"/>
                    </a:cubicBezTo>
                  </a:path>
                </a:pathLst>
              </a:custGeom>
              <a:no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 name="Rectangle 28"/>
              <p:cNvSpPr/>
              <p:nvPr/>
            </p:nvSpPr>
            <p:spPr bwMode="auto">
              <a:xfrm>
                <a:off x="1374626" y="1059121"/>
                <a:ext cx="4781550" cy="11408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 name="Rectangle 29"/>
              <p:cNvSpPr/>
              <p:nvPr/>
            </p:nvSpPr>
            <p:spPr bwMode="auto">
              <a:xfrm>
                <a:off x="5662603" y="946740"/>
                <a:ext cx="266431" cy="3497513"/>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33" name="TextBox 32"/>
            <p:cNvSpPr txBox="1"/>
            <p:nvPr/>
          </p:nvSpPr>
          <p:spPr>
            <a:xfrm>
              <a:off x="5439152" y="2550757"/>
              <a:ext cx="194649" cy="467159"/>
            </a:xfrm>
            <a:prstGeom prst="rect">
              <a:avLst/>
            </a:prstGeom>
            <a:solidFill>
              <a:srgbClr val="FFFFFF"/>
            </a:solidFill>
          </p:spPr>
          <p:txBody>
            <a:bodyPr wrap="none" lIns="0" tIns="0" rIns="0" bIns="0" rtlCol="0">
              <a:spAutoFit/>
            </a:bodyPr>
            <a:lstStyle/>
            <a:p>
              <a:r>
                <a:rPr lang="en-GB" sz="2000" b="0" dirty="0"/>
                <a:t>h</a:t>
              </a:r>
            </a:p>
          </p:txBody>
        </p:sp>
        <p:cxnSp>
          <p:nvCxnSpPr>
            <p:cNvPr id="34" name="Straight Connector 33"/>
            <p:cNvCxnSpPr/>
            <p:nvPr/>
          </p:nvCxnSpPr>
          <p:spPr bwMode="auto">
            <a:xfrm>
              <a:off x="5330180" y="2368018"/>
              <a:ext cx="0" cy="72000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35" name="TextBox 34"/>
            <p:cNvSpPr txBox="1"/>
            <p:nvPr/>
          </p:nvSpPr>
          <p:spPr>
            <a:xfrm>
              <a:off x="6417539" y="1987017"/>
              <a:ext cx="798063" cy="467159"/>
            </a:xfrm>
            <a:prstGeom prst="rect">
              <a:avLst/>
            </a:prstGeom>
            <a:solidFill>
              <a:srgbClr val="FFFFFF"/>
            </a:solidFill>
          </p:spPr>
          <p:txBody>
            <a:bodyPr wrap="none" lIns="0" tIns="0" rIns="0" bIns="0" rtlCol="0">
              <a:spAutoFit/>
            </a:bodyPr>
            <a:lstStyle/>
            <a:p>
              <a:r>
                <a:rPr lang="en-GB" sz="2000" b="0" dirty="0">
                  <a:latin typeface="Cambria Math" panose="02040503050406030204" pitchFamily="18" charset="0"/>
                  <a:ea typeface="Cambria Math" panose="02040503050406030204" pitchFamily="18" charset="0"/>
                </a:rPr>
                <a:t>NI</a:t>
              </a:r>
              <a:r>
                <a:rPr lang="en-GB" sz="2000" b="0" i="0" dirty="0">
                  <a:latin typeface="Cambria Math" panose="02040503050406030204" pitchFamily="18" charset="0"/>
                  <a:ea typeface="Cambria Math" panose="02040503050406030204" pitchFamily="18" charset="0"/>
                </a:rPr>
                <a:t>/2</a:t>
              </a:r>
            </a:p>
          </p:txBody>
        </p:sp>
        <p:sp>
          <p:nvSpPr>
            <p:cNvPr id="36" name="TextBox 35"/>
            <p:cNvSpPr txBox="1"/>
            <p:nvPr/>
          </p:nvSpPr>
          <p:spPr>
            <a:xfrm>
              <a:off x="6417539" y="3086423"/>
              <a:ext cx="798063" cy="467159"/>
            </a:xfrm>
            <a:prstGeom prst="rect">
              <a:avLst/>
            </a:prstGeom>
            <a:solidFill>
              <a:srgbClr val="FFFFFF"/>
            </a:solidFill>
          </p:spPr>
          <p:txBody>
            <a:bodyPr wrap="none" lIns="0" tIns="0" rIns="0" bIns="0" rtlCol="0">
              <a:spAutoFit/>
            </a:bodyPr>
            <a:lstStyle/>
            <a:p>
              <a:r>
                <a:rPr lang="en-GB" sz="2000" b="0" dirty="0">
                  <a:latin typeface="Cambria Math" panose="02040503050406030204" pitchFamily="18" charset="0"/>
                  <a:ea typeface="Cambria Math" panose="02040503050406030204" pitchFamily="18" charset="0"/>
                </a:rPr>
                <a:t>NI</a:t>
              </a:r>
              <a:r>
                <a:rPr lang="en-GB" sz="2000" b="0" i="0" dirty="0">
                  <a:latin typeface="Cambria Math" panose="02040503050406030204" pitchFamily="18" charset="0"/>
                  <a:ea typeface="Cambria Math" panose="02040503050406030204" pitchFamily="18" charset="0"/>
                </a:rPr>
                <a:t>/2</a:t>
              </a:r>
            </a:p>
          </p:txBody>
        </p:sp>
      </p:grpSp>
      <mc:AlternateContent xmlns:mc="http://schemas.openxmlformats.org/markup-compatibility/2006" xmlns:a14="http://schemas.microsoft.com/office/drawing/2010/main">
        <mc:Choice Requires="a14">
          <p:sp>
            <p:nvSpPr>
              <p:cNvPr id="39" name="TextBox 38"/>
              <p:cNvSpPr txBox="1"/>
              <p:nvPr/>
            </p:nvSpPr>
            <p:spPr>
              <a:xfrm>
                <a:off x="4455143" y="1694460"/>
                <a:ext cx="380169" cy="30777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rgbClr val="FFC000"/>
                              </a:solidFill>
                              <a:latin typeface="Cambria Math" panose="02040503050406030204" pitchFamily="18" charset="0"/>
                              <a:ea typeface="Cambria Math" panose="02040503050406030204" pitchFamily="18" charset="0"/>
                            </a:rPr>
                          </m:ctrlPr>
                        </m:sSubPr>
                        <m:e>
                          <m:r>
                            <a:rPr lang="en-GB" sz="2000" b="0" i="1" smtClean="0">
                              <a:solidFill>
                                <a:srgbClr val="FFC000"/>
                              </a:solidFill>
                              <a:latin typeface="Cambria Math" panose="02040503050406030204" pitchFamily="18" charset="0"/>
                              <a:ea typeface="Cambria Math" panose="02040503050406030204" pitchFamily="18" charset="0"/>
                            </a:rPr>
                            <m:t>𝑙</m:t>
                          </m:r>
                        </m:e>
                        <m:sub>
                          <m:r>
                            <a:rPr lang="en-GB" sz="2000" b="0" i="1" smtClean="0">
                              <a:solidFill>
                                <a:srgbClr val="FFC000"/>
                              </a:solidFill>
                              <a:latin typeface="Cambria Math" panose="02040503050406030204" pitchFamily="18" charset="0"/>
                              <a:ea typeface="Cambria Math" panose="02040503050406030204" pitchFamily="18" charset="0"/>
                            </a:rPr>
                            <m:t>𝐹𝑒</m:t>
                          </m:r>
                        </m:sub>
                      </m:sSub>
                    </m:oMath>
                  </m:oMathPara>
                </a14:m>
                <a:endParaRPr lang="en-GB" b="0" dirty="0"/>
              </a:p>
            </p:txBody>
          </p:sp>
        </mc:Choice>
        <mc:Fallback xmlns="">
          <p:sp>
            <p:nvSpPr>
              <p:cNvPr id="39" name="TextBox 38"/>
              <p:cNvSpPr txBox="1">
                <a:spLocks noRot="1" noChangeAspect="1" noMove="1" noResize="1" noEditPoints="1" noAdjustHandles="1" noChangeArrowheads="1" noChangeShapeType="1" noTextEdit="1"/>
              </p:cNvSpPr>
              <p:nvPr/>
            </p:nvSpPr>
            <p:spPr>
              <a:xfrm>
                <a:off x="4455143" y="1694460"/>
                <a:ext cx="380169" cy="307777"/>
              </a:xfrm>
              <a:prstGeom prst="rect">
                <a:avLst/>
              </a:prstGeom>
              <a:blipFill rotWithShape="0">
                <a:blip r:embed="rId5"/>
                <a:stretch>
                  <a:fillRect l="-24194" b="-1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2386299" y="5431558"/>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𝐵h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br>
                  <a:rPr lang="en-GB" b="0" i="1" dirty="0">
                    <a:latin typeface="Cambria Math" panose="02040503050406030204" pitchFamily="18" charset="0"/>
                  </a:rPr>
                </a:br>
                <a:endParaRPr lang="en-GB" b="0" dirty="0"/>
              </a:p>
            </p:txBody>
          </p:sp>
        </mc:Choice>
        <mc:Fallback xmlns="">
          <p:sp>
            <p:nvSpPr>
              <p:cNvPr id="43" name="TextBox 42"/>
              <p:cNvSpPr txBox="1">
                <a:spLocks noRot="1" noChangeAspect="1" noMove="1" noResize="1" noEditPoints="1" noAdjustHandles="1" noChangeArrowheads="1" noChangeShapeType="1" noTextEdit="1"/>
              </p:cNvSpPr>
              <p:nvPr/>
            </p:nvSpPr>
            <p:spPr>
              <a:xfrm>
                <a:off x="2386299" y="5431558"/>
                <a:ext cx="1302151" cy="764055"/>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p:cNvSpPr txBox="1"/>
              <p:nvPr/>
            </p:nvSpPr>
            <p:spPr>
              <a:xfrm>
                <a:off x="4018107" y="5431558"/>
                <a:ext cx="1912768" cy="106208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smtClean="0">
                          <a:latin typeface="Cambria Math" panose="02040503050406030204" pitchFamily="18" charset="0"/>
                          <a:ea typeface="Cambria Math" panose="02040503050406030204" pitchFamily="18" charset="0"/>
                        </a:rPr>
                        <m:t>𝜂</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1+</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𝑟</m:t>
                                  </m:r>
                                </m:sub>
                              </m:sSub>
                            </m:den>
                          </m:f>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num>
                            <m:den>
                              <m:r>
                                <a:rPr lang="en-GB" b="0">
                                  <a:latin typeface="Cambria Math" panose="02040503050406030204" pitchFamily="18" charset="0"/>
                                  <a:ea typeface="Cambria Math" panose="02040503050406030204" pitchFamily="18" charset="0"/>
                                </a:rPr>
                                <m:t>h</m:t>
                              </m:r>
                            </m:den>
                          </m:f>
                        </m:den>
                      </m:f>
                    </m:oMath>
                  </m:oMathPara>
                </a14:m>
                <a:br>
                  <a:rPr lang="en-GB" b="0" i="1" dirty="0">
                    <a:latin typeface="Cambria Math" panose="02040503050406030204" pitchFamily="18" charset="0"/>
                  </a:rPr>
                </a:br>
                <a:endParaRPr lang="en-GB" b="0" dirty="0"/>
              </a:p>
            </p:txBody>
          </p:sp>
        </mc:Choice>
        <mc:Fallback xmlns="">
          <p:sp>
            <p:nvSpPr>
              <p:cNvPr id="44" name="TextBox 43"/>
              <p:cNvSpPr txBox="1">
                <a:spLocks noRot="1" noChangeAspect="1" noMove="1" noResize="1" noEditPoints="1" noAdjustHandles="1" noChangeArrowheads="1" noChangeShapeType="1" noTextEdit="1"/>
              </p:cNvSpPr>
              <p:nvPr/>
            </p:nvSpPr>
            <p:spPr>
              <a:xfrm>
                <a:off x="4018107" y="5431558"/>
                <a:ext cx="1912768" cy="1062086"/>
              </a:xfrm>
              <a:prstGeom prst="rect">
                <a:avLst/>
              </a:prstGeom>
              <a:blipFill rotWithShape="0">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5654718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same can be solved using magnetic reluctances and Hopkinson’s law, which is a parallel of Ohm’s law</a:t>
            </a:r>
          </a:p>
        </p:txBody>
      </p:sp>
      <mc:AlternateContent xmlns:mc="http://schemas.openxmlformats.org/markup-compatibility/2006" xmlns:a14="http://schemas.microsoft.com/office/drawing/2010/main">
        <mc:Choice Requires="a14">
          <p:sp>
            <p:nvSpPr>
              <p:cNvPr id="409" name="TextBox 408"/>
              <p:cNvSpPr txBox="1"/>
              <p:nvPr/>
            </p:nvSpPr>
            <p:spPr>
              <a:xfrm>
                <a:off x="2195736" y="3360531"/>
                <a:ext cx="1567673" cy="78854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ℛ</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𝑙</m:t>
                          </m:r>
                        </m:num>
                        <m:den>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𝑟</m:t>
                              </m:r>
                            </m:sub>
                          </m:sSub>
                          <m:r>
                            <a:rPr lang="en-GB" b="0" i="1" smtClean="0">
                              <a:latin typeface="Cambria Math" panose="02040503050406030204" pitchFamily="18" charset="0"/>
                              <a:ea typeface="Cambria Math" panose="02040503050406030204" pitchFamily="18" charset="0"/>
                            </a:rPr>
                            <m:t>𝐴</m:t>
                          </m:r>
                        </m:den>
                      </m:f>
                    </m:oMath>
                  </m:oMathPara>
                </a14:m>
                <a:br>
                  <a:rPr lang="en-GB" b="0" i="1" dirty="0">
                    <a:latin typeface="Cambria Math" panose="02040503050406030204" pitchFamily="18" charset="0"/>
                  </a:rPr>
                </a:br>
                <a:endParaRPr lang="en-GB" b="0" dirty="0"/>
              </a:p>
            </p:txBody>
          </p:sp>
        </mc:Choice>
        <mc:Fallback xmlns="">
          <p:sp>
            <p:nvSpPr>
              <p:cNvPr id="409" name="TextBox 408"/>
              <p:cNvSpPr txBox="1">
                <a:spLocks noRot="1" noChangeAspect="1" noMove="1" noResize="1" noEditPoints="1" noAdjustHandles="1" noChangeArrowheads="1" noChangeShapeType="1" noTextEdit="1"/>
              </p:cNvSpPr>
              <p:nvPr/>
            </p:nvSpPr>
            <p:spPr>
              <a:xfrm>
                <a:off x="2195736" y="3360531"/>
                <a:ext cx="1567673" cy="788549"/>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5" name="TextBox 124"/>
              <p:cNvSpPr txBox="1"/>
              <p:nvPr/>
            </p:nvSpPr>
            <p:spPr>
              <a:xfrm>
                <a:off x="2195736" y="2060849"/>
                <a:ext cx="1014252"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a:latin typeface="Cambria Math" panose="02040503050406030204" pitchFamily="18" charset="0"/>
                          <a:ea typeface="Cambria Math" panose="02040503050406030204" pitchFamily="18" charset="0"/>
                        </a:rPr>
                        <m:t>ℛ</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m:rPr>
                              <m:nor/>
                            </m:rPr>
                            <a:rPr lang="en-GB" b="0" i="0">
                              <a:latin typeface="Cambria Math" panose="02040503050406030204" pitchFamily="18" charset="0"/>
                            </a:rPr>
                            <m:t>NI</m:t>
                          </m:r>
                        </m:num>
                        <m:den>
                          <m:r>
                            <m:rPr>
                              <m:sty m:val="p"/>
                            </m:rPr>
                            <a:rPr lang="el-GR" b="0">
                              <a:latin typeface="Cambria Math" panose="02040503050406030204" pitchFamily="18" charset="0"/>
                              <a:ea typeface="Cambria Math" panose="02040503050406030204" pitchFamily="18" charset="0"/>
                            </a:rPr>
                            <m:t>Φ</m:t>
                          </m:r>
                        </m:den>
                      </m:f>
                    </m:oMath>
                  </m:oMathPara>
                </a14:m>
                <a:br>
                  <a:rPr lang="en-GB" b="0" i="1" dirty="0">
                    <a:latin typeface="Cambria Math" panose="02040503050406030204" pitchFamily="18" charset="0"/>
                  </a:rPr>
                </a:br>
                <a:endParaRPr lang="en-GB" b="0" dirty="0"/>
              </a:p>
            </p:txBody>
          </p:sp>
        </mc:Choice>
        <mc:Fallback xmlns="">
          <p:sp>
            <p:nvSpPr>
              <p:cNvPr id="125" name="TextBox 124"/>
              <p:cNvSpPr txBox="1">
                <a:spLocks noRot="1" noChangeAspect="1" noMove="1" noResize="1" noEditPoints="1" noAdjustHandles="1" noChangeArrowheads="1" noChangeShapeType="1" noTextEdit="1"/>
              </p:cNvSpPr>
              <p:nvPr/>
            </p:nvSpPr>
            <p:spPr>
              <a:xfrm>
                <a:off x="2195736" y="2060849"/>
                <a:ext cx="1014252" cy="689099"/>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6" name="TextBox 125"/>
              <p:cNvSpPr txBox="1"/>
              <p:nvPr/>
            </p:nvSpPr>
            <p:spPr>
              <a:xfrm>
                <a:off x="4932040" y="2060848"/>
                <a:ext cx="844205"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n-GB" b="0" smtClean="0">
                          <a:solidFill>
                            <a:srgbClr val="969696"/>
                          </a:solidFill>
                          <a:latin typeface="Cambria Math" panose="02040503050406030204" pitchFamily="18" charset="0"/>
                          <a:ea typeface="Cambria Math" panose="02040503050406030204" pitchFamily="18" charset="0"/>
                        </a:rPr>
                        <m:t>R</m:t>
                      </m:r>
                      <m:r>
                        <a:rPr lang="en-GB" b="0" i="1" smtClean="0">
                          <a:solidFill>
                            <a:srgbClr val="969696"/>
                          </a:solidFill>
                          <a:latin typeface="Cambria Math" panose="02040503050406030204" pitchFamily="18" charset="0"/>
                        </a:rPr>
                        <m:t>=</m:t>
                      </m:r>
                      <m:f>
                        <m:fPr>
                          <m:ctrlPr>
                            <a:rPr lang="en-GB" b="0" i="1" smtClean="0">
                              <a:solidFill>
                                <a:srgbClr val="969696"/>
                              </a:solidFill>
                              <a:latin typeface="Cambria Math" panose="02040503050406030204" pitchFamily="18" charset="0"/>
                            </a:rPr>
                          </m:ctrlPr>
                        </m:fPr>
                        <m:num>
                          <m:r>
                            <m:rPr>
                              <m:nor/>
                            </m:rPr>
                            <a:rPr lang="en-GB" b="0" i="0" smtClean="0">
                              <a:solidFill>
                                <a:srgbClr val="969696"/>
                              </a:solidFill>
                              <a:latin typeface="Cambria Math" panose="02040503050406030204" pitchFamily="18" charset="0"/>
                            </a:rPr>
                            <m:t>V</m:t>
                          </m:r>
                        </m:num>
                        <m:den>
                          <m:r>
                            <a:rPr lang="en-GB" b="0" i="1" smtClean="0">
                              <a:solidFill>
                                <a:srgbClr val="969696"/>
                              </a:solidFill>
                              <a:latin typeface="Cambria Math" panose="02040503050406030204" pitchFamily="18" charset="0"/>
                              <a:ea typeface="Cambria Math" panose="02040503050406030204" pitchFamily="18" charset="0"/>
                            </a:rPr>
                            <m:t>𝐼</m:t>
                          </m:r>
                        </m:den>
                      </m:f>
                    </m:oMath>
                  </m:oMathPara>
                </a14:m>
                <a:br>
                  <a:rPr lang="en-GB" b="0" i="1" dirty="0">
                    <a:solidFill>
                      <a:srgbClr val="969696"/>
                    </a:solidFill>
                    <a:latin typeface="Cambria Math" panose="02040503050406030204" pitchFamily="18" charset="0"/>
                  </a:rPr>
                </a:br>
                <a:endParaRPr lang="en-GB" b="0" dirty="0">
                  <a:solidFill>
                    <a:srgbClr val="969696"/>
                  </a:solidFill>
                </a:endParaRPr>
              </a:p>
            </p:txBody>
          </p:sp>
        </mc:Choice>
        <mc:Fallback xmlns="">
          <p:sp>
            <p:nvSpPr>
              <p:cNvPr id="126" name="TextBox 125"/>
              <p:cNvSpPr txBox="1">
                <a:spLocks noRot="1" noChangeAspect="1" noMove="1" noResize="1" noEditPoints="1" noAdjustHandles="1" noChangeArrowheads="1" noChangeShapeType="1" noTextEdit="1"/>
              </p:cNvSpPr>
              <p:nvPr/>
            </p:nvSpPr>
            <p:spPr>
              <a:xfrm>
                <a:off x="4932040" y="2060848"/>
                <a:ext cx="844205" cy="689099"/>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9" name="TextBox 128"/>
              <p:cNvSpPr txBox="1"/>
              <p:nvPr/>
            </p:nvSpPr>
            <p:spPr>
              <a:xfrm>
                <a:off x="2195736" y="4707976"/>
                <a:ext cx="1842877" cy="10972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smtClean="0">
                          <a:latin typeface="Cambria Math" panose="02040503050406030204" pitchFamily="18" charset="0"/>
                          <a:ea typeface="Cambria Math" panose="02040503050406030204" pitchFamily="18" charset="0"/>
                        </a:rPr>
                        <m:t>𝜂</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1+</m:t>
                          </m:r>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ℛ</m:t>
                                  </m:r>
                                </m:e>
                                <m:sub>
                                  <m:r>
                                    <a:rPr lang="en-GB" b="0">
                                      <a:latin typeface="Cambria Math" panose="02040503050406030204" pitchFamily="18" charset="0"/>
                                      <a:ea typeface="Cambria Math" panose="02040503050406030204" pitchFamily="18" charset="0"/>
                                    </a:rPr>
                                    <m:t>𝐹𝑒</m:t>
                                  </m:r>
                                </m:sub>
                              </m:sSub>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ℛ</m:t>
                                  </m:r>
                                </m:e>
                                <m:sub>
                                  <m:r>
                                    <a:rPr lang="en-GB" b="0" i="1" smtClean="0">
                                      <a:latin typeface="Cambria Math" panose="02040503050406030204" pitchFamily="18" charset="0"/>
                                      <a:ea typeface="Cambria Math" panose="02040503050406030204" pitchFamily="18" charset="0"/>
                                    </a:rPr>
                                    <m:t>𝑔𝑎𝑝</m:t>
                                  </m:r>
                                </m:sub>
                              </m:sSub>
                            </m:den>
                          </m:f>
                        </m:den>
                      </m:f>
                    </m:oMath>
                  </m:oMathPara>
                </a14:m>
                <a:br>
                  <a:rPr lang="en-GB" b="0" i="1" dirty="0">
                    <a:latin typeface="Cambria Math" panose="02040503050406030204" pitchFamily="18" charset="0"/>
                  </a:rPr>
                </a:br>
                <a:endParaRPr lang="en-GB" b="0" dirty="0"/>
              </a:p>
            </p:txBody>
          </p:sp>
        </mc:Choice>
        <mc:Fallback xmlns="">
          <p:sp>
            <p:nvSpPr>
              <p:cNvPr id="129" name="TextBox 128"/>
              <p:cNvSpPr txBox="1">
                <a:spLocks noRot="1" noChangeAspect="1" noMove="1" noResize="1" noEditPoints="1" noAdjustHandles="1" noChangeArrowheads="1" noChangeShapeType="1" noTextEdit="1"/>
              </p:cNvSpPr>
              <p:nvPr/>
            </p:nvSpPr>
            <p:spPr>
              <a:xfrm>
                <a:off x="2195736" y="4707976"/>
                <a:ext cx="1842877" cy="1097288"/>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932040" y="3360531"/>
                <a:ext cx="1007327" cy="70147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n-GB" b="0" smtClean="0">
                          <a:solidFill>
                            <a:srgbClr val="969696"/>
                          </a:solidFill>
                          <a:latin typeface="Cambria Math" panose="02040503050406030204" pitchFamily="18" charset="0"/>
                          <a:ea typeface="Cambria Math" panose="02040503050406030204" pitchFamily="18" charset="0"/>
                        </a:rPr>
                        <m:t>R</m:t>
                      </m:r>
                      <m:r>
                        <a:rPr lang="en-GB" b="0" i="1" smtClean="0">
                          <a:solidFill>
                            <a:srgbClr val="969696"/>
                          </a:solidFill>
                          <a:latin typeface="Cambria Math" panose="02040503050406030204" pitchFamily="18" charset="0"/>
                        </a:rPr>
                        <m:t>=</m:t>
                      </m:r>
                      <m:f>
                        <m:fPr>
                          <m:ctrlPr>
                            <a:rPr lang="en-GB" b="0" i="1" smtClean="0">
                              <a:solidFill>
                                <a:srgbClr val="969696"/>
                              </a:solidFill>
                              <a:latin typeface="Cambria Math" panose="02040503050406030204" pitchFamily="18" charset="0"/>
                            </a:rPr>
                          </m:ctrlPr>
                        </m:fPr>
                        <m:num>
                          <m:r>
                            <a:rPr lang="en-GB" b="0" i="1" smtClean="0">
                              <a:solidFill>
                                <a:srgbClr val="969696"/>
                              </a:solidFill>
                              <a:latin typeface="Cambria Math" panose="02040503050406030204" pitchFamily="18" charset="0"/>
                            </a:rPr>
                            <m:t>𝑙</m:t>
                          </m:r>
                        </m:num>
                        <m:den>
                          <m:r>
                            <a:rPr lang="en-GB" b="0" i="1" smtClean="0">
                              <a:solidFill>
                                <a:srgbClr val="969696"/>
                              </a:solidFill>
                              <a:latin typeface="Cambria Math" panose="02040503050406030204" pitchFamily="18" charset="0"/>
                            </a:rPr>
                            <m:t>𝜎</m:t>
                          </m:r>
                          <m:r>
                            <a:rPr lang="en-GB" b="0" i="1" smtClean="0">
                              <a:solidFill>
                                <a:srgbClr val="969696"/>
                              </a:solidFill>
                              <a:latin typeface="Cambria Math" panose="02040503050406030204" pitchFamily="18" charset="0"/>
                            </a:rPr>
                            <m:t>𝑆</m:t>
                          </m:r>
                        </m:den>
                      </m:f>
                    </m:oMath>
                  </m:oMathPara>
                </a14:m>
                <a:br>
                  <a:rPr lang="en-GB" b="0" i="1" dirty="0">
                    <a:solidFill>
                      <a:srgbClr val="969696"/>
                    </a:solidFill>
                    <a:latin typeface="Cambria Math" panose="02040503050406030204" pitchFamily="18" charset="0"/>
                  </a:rPr>
                </a:br>
                <a:endParaRPr lang="en-GB" b="0" dirty="0">
                  <a:solidFill>
                    <a:srgbClr val="969696"/>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932040" y="3360531"/>
                <a:ext cx="1007327" cy="701474"/>
              </a:xfrm>
              <a:prstGeom prst="rect">
                <a:avLst/>
              </a:prstGeom>
              <a:blipFill rotWithShape="0">
                <a:blip r:embed="rId7"/>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8">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1337036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According to history, the first electromagnet (not for an accelerator) was built in England in 1824 by William Sturgeon</a:t>
            </a:r>
          </a:p>
          <a:p>
            <a:pPr algn="l">
              <a:lnSpc>
                <a:spcPct val="110000"/>
              </a:lnSpc>
            </a:pPr>
            <a:endParaRPr lang="en-US" sz="2800" b="0" i="0" kern="0" dirty="0">
              <a:solidFill>
                <a:srgbClr val="0033CC"/>
              </a:solidFill>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2439" t="3431" r="4878" b="2220"/>
          <a:stretch/>
        </p:blipFill>
        <p:spPr>
          <a:xfrm>
            <a:off x="899592" y="1210017"/>
            <a:ext cx="3672408" cy="531532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136" y="2092785"/>
            <a:ext cx="2376264" cy="3391251"/>
          </a:xfrm>
          <a:prstGeom prst="rect">
            <a:avLst/>
          </a:prstGeom>
        </p:spPr>
      </p:pic>
      <p:sp>
        <p:nvSpPr>
          <p:cNvPr id="7" name="Text Box 36"/>
          <p:cNvSpPr txBox="1">
            <a:spLocks noChangeArrowheads="1"/>
          </p:cNvSpPr>
          <p:nvPr/>
        </p:nvSpPr>
        <p:spPr bwMode="auto">
          <a:xfrm>
            <a:off x="4860032" y="5477162"/>
            <a:ext cx="4248472"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 William Sturgeon</a:t>
            </a:r>
          </a:p>
        </p:txBody>
      </p:sp>
      <p:pic>
        <p:nvPicPr>
          <p:cNvPr id="8" name="Picture 7"/>
          <p:cNvPicPr>
            <a:picLocks noChangeAspect="1"/>
          </p:cNvPicPr>
          <p:nvPr/>
        </p:nvPicPr>
        <p:blipFill>
          <a:blip r:embed="rId5">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13195748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Example of computation of Ampere-turns and current</a:t>
            </a:r>
          </a:p>
        </p:txBody>
      </p:sp>
      <mc:AlternateContent xmlns:mc="http://schemas.openxmlformats.org/markup-compatibility/2006" xmlns:a14="http://schemas.microsoft.com/office/drawing/2010/main">
        <mc:Choice Requires="a14">
          <p:sp>
            <p:nvSpPr>
              <p:cNvPr id="48" name="Text Box 36"/>
              <p:cNvSpPr txBox="1">
                <a:spLocks noChangeArrowheads="1"/>
              </p:cNvSpPr>
              <p:nvPr/>
            </p:nvSpPr>
            <p:spPr bwMode="auto">
              <a:xfrm>
                <a:off x="179512" y="903486"/>
                <a:ext cx="8424936" cy="532453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central field	B = 1.5 T</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total gap	80 mm</a:t>
                </a:r>
              </a:p>
              <a:p>
                <a:pPr eaLnBrk="0" hangingPunct="0"/>
                <a:endParaRPr lang="en-US" sz="2000" b="0" i="0" dirty="0">
                  <a:latin typeface="Calibri" panose="020F0502020204030204" pitchFamily="34" charset="0"/>
                  <a:ea typeface="ＭＳ Ｐゴシック" pitchFamily="34" charset="-128"/>
                  <a:cs typeface="Calibri" panose="020F0502020204030204" pitchFamily="34" charset="0"/>
                </a:endParaRPr>
              </a:p>
              <a:p>
                <a:pPr eaLnBrk="0" hangingPunct="0"/>
                <a:r>
                  <a:rPr lang="en-GB" b="0" i="0" dirty="0">
                    <a:latin typeface="Symbol" panose="05050102010706020507" pitchFamily="18" charset="2"/>
                    <a:ea typeface="Cambria Math" panose="02040503050406030204" pitchFamily="18" charset="0"/>
                    <a:cs typeface="Calibri" panose="020F0502020204030204" pitchFamily="34" charset="0"/>
                  </a:rPr>
                  <a:t>h</a:t>
                </a:r>
                <a:r>
                  <a:rPr lang="en-GB" b="0" dirty="0">
                    <a:latin typeface="Calibri" panose="020F0502020204030204" pitchFamily="34" charset="0"/>
                    <a:ea typeface="Cambria Math" panose="02040503050406030204" pitchFamily="18" charset="0"/>
                    <a:cs typeface="Calibri" panose="020F0502020204030204" pitchFamily="34" charset="0"/>
                  </a:rPr>
                  <a:t> </a:t>
                </a:r>
                <a14:m>
                  <m:oMath xmlns:m="http://schemas.openxmlformats.org/officeDocument/2006/math">
                    <m:r>
                      <a:rPr lang="en-GB" b="0" smtClean="0">
                        <a:latin typeface="Cambria Math" panose="02040503050406030204" pitchFamily="18" charset="0"/>
                        <a:ea typeface="Cambria Math" panose="02040503050406030204" pitchFamily="18" charset="0"/>
                      </a:rPr>
                      <m:t>≅</m:t>
                    </m:r>
                  </m:oMath>
                </a14:m>
                <a:r>
                  <a:rPr lang="en-US" b="0" i="0" dirty="0">
                    <a:latin typeface="Calibri" panose="020F0502020204030204" pitchFamily="34" charset="0"/>
                    <a:ea typeface="ＭＳ Ｐゴシック" pitchFamily="34" charset="-128"/>
                    <a:cs typeface="Calibri" panose="020F0502020204030204" pitchFamily="34" charset="0"/>
                  </a:rPr>
                  <a:t> 0.97 </a:t>
                </a:r>
              </a:p>
              <a:p>
                <a:pPr eaLnBrk="0" hangingPunct="0"/>
                <a:endParaRPr lang="en-US" sz="2000"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NI = (1.5*0.080)/(0.97*4*pi*10^-7) = 98446 A   total</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low inductance option</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64 turns, I </a:t>
                </a:r>
                <a14:m>
                  <m:oMath xmlns:m="http://schemas.openxmlformats.org/officeDocument/2006/math">
                    <m:r>
                      <a:rPr lang="en-GB" b="0" smtClean="0">
                        <a:latin typeface="Cambria Math" panose="02040503050406030204" pitchFamily="18" charset="0"/>
                        <a:ea typeface="Cambria Math" panose="02040503050406030204" pitchFamily="18" charset="0"/>
                      </a:rPr>
                      <m:t>≅</m:t>
                    </m:r>
                  </m:oMath>
                </a14:m>
                <a:r>
                  <a:rPr lang="en-US" b="0" i="0" dirty="0">
                    <a:latin typeface="Calibri" panose="020F0502020204030204" pitchFamily="34" charset="0"/>
                    <a:ea typeface="ＭＳ Ｐゴシック" pitchFamily="34" charset="-128"/>
                    <a:cs typeface="Calibri" panose="020F0502020204030204" pitchFamily="34" charset="0"/>
                  </a:rPr>
                  <a:t> 98500/64 = 1540 A</a:t>
                </a:r>
              </a:p>
              <a:p>
                <a:pPr eaLnBrk="0" hangingPunct="0"/>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L = 62.9 </a:t>
                </a:r>
                <a:r>
                  <a:rPr lang="en-US" b="0" i="0" dirty="0" err="1">
                    <a:solidFill>
                      <a:srgbClr val="969696"/>
                    </a:solidFill>
                    <a:latin typeface="Calibri" panose="020F0502020204030204" pitchFamily="34" charset="0"/>
                    <a:ea typeface="ＭＳ Ｐゴシック" pitchFamily="34" charset="-128"/>
                    <a:cs typeface="Calibri" panose="020F0502020204030204" pitchFamily="34" charset="0"/>
                  </a:rPr>
                  <a:t>mH</a:t>
                </a:r>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 R = 15.0 </a:t>
                </a:r>
                <a:r>
                  <a:rPr lang="en-US" b="0" i="0" dirty="0" err="1">
                    <a:solidFill>
                      <a:srgbClr val="969696"/>
                    </a:solidFill>
                    <a:latin typeface="Calibri" panose="020F0502020204030204" pitchFamily="34" charset="0"/>
                    <a:ea typeface="ＭＳ Ｐゴシック" pitchFamily="34" charset="-128"/>
                    <a:cs typeface="Calibri" panose="020F0502020204030204" pitchFamily="34" charset="0"/>
                  </a:rPr>
                  <a:t>m</a:t>
                </a:r>
                <a:r>
                  <a:rPr lang="en-US" b="0" i="0" dirty="0" err="1">
                    <a:solidFill>
                      <a:srgbClr val="969696"/>
                    </a:solidFill>
                    <a:latin typeface="Symbol" panose="05050102010706020507" pitchFamily="18" charset="2"/>
                    <a:ea typeface="ＭＳ Ｐゴシック" pitchFamily="34" charset="-128"/>
                    <a:cs typeface="Calibri" panose="020F0502020204030204" pitchFamily="34" charset="0"/>
                  </a:rPr>
                  <a:t>W</a:t>
                </a:r>
                <a:endParaRPr lang="en-US" b="0" i="0" dirty="0">
                  <a:solidFill>
                    <a:srgbClr val="969696"/>
                  </a:solidFill>
                  <a:latin typeface="Symbol" panose="05050102010706020507" pitchFamily="18" charset="2"/>
                  <a:ea typeface="ＭＳ Ｐゴシック" pitchFamily="34" charset="-128"/>
                  <a:cs typeface="Calibri" panose="020F0502020204030204" pitchFamily="34" charset="0"/>
                </a:endParaRPr>
              </a:p>
              <a:p>
                <a:pPr eaLnBrk="0" hangingPunct="0"/>
                <a:endParaRPr lang="en-US" sz="1200"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low current option</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204 turns, I </a:t>
                </a:r>
                <a14:m>
                  <m:oMath xmlns:m="http://schemas.openxmlformats.org/officeDocument/2006/math">
                    <m:r>
                      <a:rPr lang="en-GB" b="0" smtClean="0">
                        <a:latin typeface="Cambria Math" panose="02040503050406030204" pitchFamily="18" charset="0"/>
                        <a:ea typeface="Cambria Math" panose="02040503050406030204" pitchFamily="18" charset="0"/>
                      </a:rPr>
                      <m:t>≅</m:t>
                    </m:r>
                  </m:oMath>
                </a14:m>
                <a:r>
                  <a:rPr lang="en-US" b="0" i="0" dirty="0">
                    <a:latin typeface="Calibri" panose="020F0502020204030204" pitchFamily="34" charset="0"/>
                    <a:ea typeface="ＭＳ Ｐゴシック" pitchFamily="34" charset="-128"/>
                    <a:cs typeface="Calibri" panose="020F0502020204030204" pitchFamily="34" charset="0"/>
                  </a:rPr>
                  <a:t> 98500/204 = 483 A</a:t>
                </a:r>
              </a:p>
              <a:p>
                <a:pPr eaLnBrk="0" hangingPunct="0"/>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L = 639 </a:t>
                </a:r>
                <a:r>
                  <a:rPr lang="en-US" b="0" i="0" dirty="0" err="1">
                    <a:solidFill>
                      <a:srgbClr val="969696"/>
                    </a:solidFill>
                    <a:latin typeface="Calibri" panose="020F0502020204030204" pitchFamily="34" charset="0"/>
                    <a:ea typeface="ＭＳ Ｐゴシック" pitchFamily="34" charset="-128"/>
                    <a:cs typeface="Calibri" panose="020F0502020204030204" pitchFamily="34" charset="0"/>
                  </a:rPr>
                  <a:t>mH</a:t>
                </a:r>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 R = 160 </a:t>
                </a:r>
                <a:r>
                  <a:rPr lang="en-US" b="0" i="0" dirty="0" err="1">
                    <a:solidFill>
                      <a:srgbClr val="969696"/>
                    </a:solidFill>
                    <a:latin typeface="Calibri" panose="020F0502020204030204" pitchFamily="34" charset="0"/>
                    <a:ea typeface="ＭＳ Ｐゴシック" pitchFamily="34" charset="-128"/>
                    <a:cs typeface="Calibri" panose="020F0502020204030204" pitchFamily="34" charset="0"/>
                  </a:rPr>
                  <a:t>m</a:t>
                </a:r>
                <a:r>
                  <a:rPr lang="en-US" b="0" i="0" dirty="0" err="1">
                    <a:solidFill>
                      <a:srgbClr val="969696"/>
                    </a:solidFill>
                    <a:latin typeface="Symbol" panose="05050102010706020507" pitchFamily="18" charset="2"/>
                    <a:ea typeface="ＭＳ Ｐゴシック" pitchFamily="34" charset="-128"/>
                    <a:cs typeface="Calibri" panose="020F0502020204030204" pitchFamily="34" charset="0"/>
                  </a:rPr>
                  <a:t>W</a:t>
                </a:r>
                <a:endParaRPr lang="en-US" b="0" i="0" dirty="0">
                  <a:solidFill>
                    <a:srgbClr val="969696"/>
                  </a:solidFill>
                  <a:latin typeface="Symbol" panose="05050102010706020507" pitchFamily="18" charset="2"/>
                  <a:ea typeface="ＭＳ Ｐゴシック" pitchFamily="34" charset="-128"/>
                  <a:cs typeface="Calibri" panose="020F0502020204030204" pitchFamily="34" charset="0"/>
                </a:endParaRPr>
              </a:p>
            </p:txBody>
          </p:sp>
        </mc:Choice>
        <mc:Fallback xmlns="">
          <p:sp>
            <p:nvSpPr>
              <p:cNvPr id="48" name="Text Box 36"/>
              <p:cNvSpPr txBox="1">
                <a:spLocks noRot="1" noChangeAspect="1" noMove="1" noResize="1" noEditPoints="1" noAdjustHandles="1" noChangeArrowheads="1" noChangeShapeType="1" noTextEdit="1"/>
              </p:cNvSpPr>
              <p:nvPr/>
            </p:nvSpPr>
            <p:spPr bwMode="auto">
              <a:xfrm>
                <a:off x="179512" y="903486"/>
                <a:ext cx="8424936" cy="5324535"/>
              </a:xfrm>
              <a:prstGeom prst="rect">
                <a:avLst/>
              </a:prstGeom>
              <a:blipFill>
                <a:blip r:embed="rId3"/>
                <a:stretch>
                  <a:fillRect l="-1085" t="-915" b="-1602"/>
                </a:stretch>
              </a:blipFill>
              <a:ln w="9525" algn="ctr">
                <a:noFill/>
                <a:miter lim="800000"/>
                <a:headEnd/>
                <a:tailEnd/>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940152" y="1196752"/>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𝑁𝐼</m:t>
                      </m:r>
                      <m:r>
                        <a:rPr lang="en-GB" b="0" i="1" smtClean="0">
                          <a:solidFill>
                            <a:srgbClr val="969696"/>
                          </a:solidFill>
                          <a:latin typeface="Cambria Math" panose="02040503050406030204" pitchFamily="18" charset="0"/>
                          <a:ea typeface="Cambria Math" panose="02040503050406030204" pitchFamily="18" charset="0"/>
                        </a:rPr>
                        <m:t>=</m:t>
                      </m:r>
                      <m:f>
                        <m:fPr>
                          <m:ctrlPr>
                            <a:rPr lang="en-GB" b="0" i="1">
                              <a:solidFill>
                                <a:srgbClr val="969696"/>
                              </a:solidFill>
                              <a:latin typeface="Cambria Math" panose="02040503050406030204" pitchFamily="18" charset="0"/>
                              <a:ea typeface="Cambria Math" panose="02040503050406030204" pitchFamily="18" charset="0"/>
                            </a:rPr>
                          </m:ctrlPr>
                        </m:fPr>
                        <m:num>
                          <m:r>
                            <a:rPr lang="en-GB" b="0" i="1" smtClean="0">
                              <a:solidFill>
                                <a:srgbClr val="969696"/>
                              </a:solidFill>
                              <a:latin typeface="Cambria Math" panose="02040503050406030204" pitchFamily="18" charset="0"/>
                              <a:ea typeface="Cambria Math" panose="02040503050406030204" pitchFamily="18" charset="0"/>
                            </a:rPr>
                            <m:t>𝐵h</m:t>
                          </m:r>
                        </m:num>
                        <m:den>
                          <m:r>
                            <a:rPr lang="en-GB" b="0">
                              <a:solidFill>
                                <a:srgbClr val="969696"/>
                              </a:solidFill>
                              <a:latin typeface="Cambria Math" panose="02040503050406030204" pitchFamily="18" charset="0"/>
                              <a:ea typeface="Cambria Math" panose="02040503050406030204" pitchFamily="18" charset="0"/>
                            </a:rPr>
                            <m:t>𝜂</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a:solidFill>
                                    <a:srgbClr val="969696"/>
                                  </a:solidFill>
                                  <a:latin typeface="Cambria Math" panose="02040503050406030204" pitchFamily="18" charset="0"/>
                                  <a:ea typeface="Cambria Math" panose="02040503050406030204" pitchFamily="18" charset="0"/>
                                </a:rPr>
                                <m:t>𝜇</m:t>
                              </m:r>
                            </m:e>
                            <m:sub>
                              <m:r>
                                <a:rPr lang="en-GB" b="0">
                                  <a:solidFill>
                                    <a:srgbClr val="969696"/>
                                  </a:solidFill>
                                  <a:latin typeface="Cambria Math" panose="02040503050406030204" pitchFamily="18" charset="0"/>
                                  <a:ea typeface="Cambria Math" panose="02040503050406030204" pitchFamily="18" charset="0"/>
                                </a:rPr>
                                <m:t>0</m:t>
                              </m:r>
                            </m:sub>
                          </m:sSub>
                        </m:den>
                      </m:f>
                    </m:oMath>
                  </m:oMathPara>
                </a14:m>
                <a:br>
                  <a:rPr lang="en-GB" b="0" i="1" dirty="0">
                    <a:latin typeface="Cambria Math" panose="02040503050406030204" pitchFamily="18" charset="0"/>
                  </a:rPr>
                </a:br>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5940152" y="1196752"/>
                <a:ext cx="1302151" cy="764055"/>
              </a:xfrm>
              <a:prstGeom prst="rect">
                <a:avLst/>
              </a:prstGeom>
              <a:blipFill rotWithShape="0">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790482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Besides the number of turns, the overall size of the coil depends on the current density, which drives the resistive power consumption (linearly)</a:t>
            </a:r>
            <a:endParaRPr lang="en-US" sz="2800" b="0" i="0" kern="0" dirty="0">
              <a:solidFill>
                <a:srgbClr val="FF0000"/>
              </a:solidFill>
              <a:latin typeface="Calibri" panose="020F0502020204030204" pitchFamily="34" charset="0"/>
              <a:cs typeface="Calibri" panose="020F05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p:txBody>
      </p:sp>
      <p:sp>
        <p:nvSpPr>
          <p:cNvPr id="555" name="Text Box 36"/>
          <p:cNvSpPr txBox="1">
            <a:spLocks noChangeArrowheads="1"/>
          </p:cNvSpPr>
          <p:nvPr/>
        </p:nvSpPr>
        <p:spPr bwMode="auto">
          <a:xfrm>
            <a:off x="3897016" y="1598866"/>
            <a:ext cx="4923456"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ex. NI = 50000 A (</a:t>
            </a:r>
            <a:r>
              <a:rPr lang="en-US" sz="2000" b="0" i="0" dirty="0" err="1">
                <a:latin typeface="Calibri" panose="020F0502020204030204" pitchFamily="34" charset="0"/>
                <a:ea typeface="ＭＳ Ｐゴシック" pitchFamily="34" charset="-128"/>
                <a:cs typeface="Calibri" panose="020F0502020204030204" pitchFamily="34" charset="0"/>
              </a:rPr>
              <a:t>rms</a:t>
            </a:r>
            <a:r>
              <a:rPr lang="en-US" sz="2000" b="0" i="0" dirty="0">
                <a:latin typeface="Calibri" panose="020F0502020204030204" pitchFamily="34" charset="0"/>
                <a:ea typeface="ＭＳ Ｐゴシック" pitchFamily="34" charset="-128"/>
                <a:cs typeface="Calibri" panose="020F0502020204030204" pitchFamily="34" charset="0"/>
              </a:rPr>
              <a:t>)</a:t>
            </a:r>
          </a:p>
        </p:txBody>
      </p:sp>
      <p:sp>
        <p:nvSpPr>
          <p:cNvPr id="554" name="Rounded Rectangle 553"/>
          <p:cNvSpPr/>
          <p:nvPr/>
        </p:nvSpPr>
        <p:spPr bwMode="auto">
          <a:xfrm>
            <a:off x="5399344" y="4889970"/>
            <a:ext cx="1918800" cy="1080000"/>
          </a:xfrm>
          <a:prstGeom prst="roundRect">
            <a:avLst>
              <a:gd name="adj" fmla="val 0"/>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cxnSp>
        <p:nvCxnSpPr>
          <p:cNvPr id="7" name="Straight Arrow Connector 6"/>
          <p:cNvCxnSpPr/>
          <p:nvPr/>
        </p:nvCxnSpPr>
        <p:spPr bwMode="auto">
          <a:xfrm>
            <a:off x="2483768" y="2060848"/>
            <a:ext cx="0" cy="4242415"/>
          </a:xfrm>
          <a:prstGeom prst="straightConnector1">
            <a:avLst/>
          </a:prstGeom>
          <a:solidFill>
            <a:schemeClr val="accent1"/>
          </a:solidFill>
          <a:ln w="12700" cap="flat" cmpd="sng" algn="ctr">
            <a:solidFill>
              <a:schemeClr val="tx1"/>
            </a:solidFill>
            <a:prstDash val="solid"/>
            <a:round/>
            <a:headEnd type="none" w="med" len="med"/>
            <a:tailEnd type="triangle" w="med" len="lg"/>
          </a:ln>
          <a:effectLst/>
        </p:spPr>
      </p:cxnSp>
      <p:sp>
        <p:nvSpPr>
          <p:cNvPr id="13" name="Text Box 36"/>
          <p:cNvSpPr txBox="1">
            <a:spLocks noChangeArrowheads="1"/>
          </p:cNvSpPr>
          <p:nvPr/>
        </p:nvSpPr>
        <p:spPr bwMode="auto">
          <a:xfrm>
            <a:off x="-36512" y="2736123"/>
            <a:ext cx="2726624"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air cooled</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(on external surface)</a:t>
            </a:r>
          </a:p>
        </p:txBody>
      </p:sp>
      <p:sp>
        <p:nvSpPr>
          <p:cNvPr id="16" name="Text Box 36"/>
          <p:cNvSpPr txBox="1">
            <a:spLocks noChangeArrowheads="1"/>
          </p:cNvSpPr>
          <p:nvPr/>
        </p:nvSpPr>
        <p:spPr bwMode="auto">
          <a:xfrm>
            <a:off x="1766936" y="6144428"/>
            <a:ext cx="1146807"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j</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a:t>
            </a:r>
            <a:r>
              <a:rPr lang="en-US" sz="2000" b="0" i="0" dirty="0" err="1">
                <a:latin typeface="Calibri" panose="020F0502020204030204" pitchFamily="34" charset="0"/>
                <a:ea typeface="ＭＳ Ｐゴシック" pitchFamily="34" charset="-128"/>
                <a:cs typeface="Calibri" panose="020F0502020204030204" pitchFamily="34" charset="0"/>
              </a:rPr>
              <a:t>rms</a:t>
            </a:r>
            <a:r>
              <a:rPr lang="en-US" sz="2000" b="0" i="0" dirty="0">
                <a:latin typeface="Calibri" panose="020F0502020204030204" pitchFamily="34" charset="0"/>
                <a:ea typeface="ＭＳ Ｐゴシック" pitchFamily="34" charset="-128"/>
                <a:cs typeface="Calibri" panose="020F0502020204030204" pitchFamily="34" charset="0"/>
              </a:rPr>
              <a:t>)</a:t>
            </a:r>
          </a:p>
        </p:txBody>
      </p:sp>
      <p:cxnSp>
        <p:nvCxnSpPr>
          <p:cNvPr id="9" name="Straight Connector 8"/>
          <p:cNvCxnSpPr/>
          <p:nvPr/>
        </p:nvCxnSpPr>
        <p:spPr bwMode="auto">
          <a:xfrm>
            <a:off x="683568" y="4122274"/>
            <a:ext cx="2556730" cy="0"/>
          </a:xfrm>
          <a:prstGeom prst="line">
            <a:avLst/>
          </a:prstGeom>
          <a:solidFill>
            <a:schemeClr val="accent1"/>
          </a:solidFill>
          <a:ln w="12700" cap="flat" cmpd="sng" algn="ctr">
            <a:solidFill>
              <a:schemeClr val="tx1"/>
            </a:solidFill>
            <a:prstDash val="dash"/>
            <a:round/>
            <a:headEnd type="none" w="med" len="med"/>
            <a:tailEnd type="none" w="med" len="med"/>
          </a:ln>
          <a:effectLst/>
        </p:spPr>
      </p:cxnSp>
      <p:sp>
        <p:nvSpPr>
          <p:cNvPr id="15" name="Text Box 36"/>
          <p:cNvSpPr txBox="1">
            <a:spLocks noChangeArrowheads="1"/>
          </p:cNvSpPr>
          <p:nvPr/>
        </p:nvSpPr>
        <p:spPr bwMode="auto">
          <a:xfrm>
            <a:off x="1027501" y="3906064"/>
            <a:ext cx="1692000" cy="707886"/>
          </a:xfrm>
          <a:prstGeom prst="rect">
            <a:avLst/>
          </a:prstGeom>
          <a:solidFill>
            <a:srgbClr val="FFFFFF"/>
          </a:solid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1 – 1.5 A/mm</a:t>
            </a:r>
            <a:r>
              <a:rPr lang="en-US" sz="2000" b="0" i="0" baseline="30000" dirty="0">
                <a:latin typeface="Calibri" panose="020F0502020204030204" pitchFamily="34" charset="0"/>
                <a:ea typeface="ＭＳ Ｐゴシック" pitchFamily="34" charset="-128"/>
                <a:cs typeface="Calibri" panose="020F0502020204030204" pitchFamily="34" charset="0"/>
              </a:rPr>
              <a:t>2</a:t>
            </a:r>
          </a:p>
        </p:txBody>
      </p:sp>
      <p:sp>
        <p:nvSpPr>
          <p:cNvPr id="23" name="Text Box 36"/>
          <p:cNvSpPr txBox="1">
            <a:spLocks noChangeArrowheads="1"/>
          </p:cNvSpPr>
          <p:nvPr/>
        </p:nvSpPr>
        <p:spPr bwMode="auto">
          <a:xfrm>
            <a:off x="-36512" y="4737338"/>
            <a:ext cx="2726624"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water-cooled</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(hollow conductor)</a:t>
            </a:r>
          </a:p>
        </p:txBody>
      </p:sp>
      <p:sp>
        <p:nvSpPr>
          <p:cNvPr id="24" name="Rounded Rectangle 23"/>
          <p:cNvSpPr/>
          <p:nvPr/>
        </p:nvSpPr>
        <p:spPr bwMode="auto">
          <a:xfrm>
            <a:off x="1000411" y="5534287"/>
            <a:ext cx="589091" cy="589091"/>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 name="Oval 24"/>
          <p:cNvSpPr/>
          <p:nvPr/>
        </p:nvSpPr>
        <p:spPr bwMode="auto">
          <a:xfrm>
            <a:off x="1164047" y="5697242"/>
            <a:ext cx="261818" cy="261818"/>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 name="Rounded Rectangle 25"/>
          <p:cNvSpPr/>
          <p:nvPr/>
        </p:nvSpPr>
        <p:spPr bwMode="auto">
          <a:xfrm>
            <a:off x="1161454" y="2027927"/>
            <a:ext cx="267004" cy="524297"/>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 name="Text Box 36"/>
          <p:cNvSpPr txBox="1">
            <a:spLocks noChangeArrowheads="1"/>
          </p:cNvSpPr>
          <p:nvPr/>
        </p:nvSpPr>
        <p:spPr bwMode="auto">
          <a:xfrm>
            <a:off x="1441501" y="4211338"/>
            <a:ext cx="828000" cy="338554"/>
          </a:xfrm>
          <a:prstGeom prst="rect">
            <a:avLst/>
          </a:prstGeom>
          <a:solidFill>
            <a:srgbClr val="FFFFFF"/>
          </a:solidFill>
          <a:ln w="9525" algn="ctr">
            <a:noFill/>
            <a:miter lim="800000"/>
            <a:headEnd/>
            <a:tailEnd/>
          </a:ln>
        </p:spPr>
        <p:txBody>
          <a:bodyPr wrap="square">
            <a:spAutoFit/>
          </a:bodyPr>
          <a:lstStyle/>
          <a:p>
            <a:pPr algn="ctr" eaLnBrk="0" hangingPunct="0"/>
            <a:r>
              <a:rPr lang="en-US" sz="1600" b="0" i="0" dirty="0">
                <a:latin typeface="Calibri" panose="020F0502020204030204" pitchFamily="34" charset="0"/>
                <a:ea typeface="ＭＳ Ｐゴシック" pitchFamily="34" charset="-128"/>
                <a:cs typeface="Calibri" panose="020F0502020204030204" pitchFamily="34" charset="0"/>
              </a:rPr>
              <a:t>(for Cu)</a:t>
            </a:r>
            <a:endParaRPr lang="en-US" sz="1600" b="0" i="0" baseline="30000" dirty="0">
              <a:latin typeface="Calibri" panose="020F0502020204030204" pitchFamily="34" charset="0"/>
              <a:ea typeface="ＭＳ Ｐゴシック" pitchFamily="34" charset="-128"/>
              <a:cs typeface="Calibri" panose="020F0502020204030204" pitchFamily="34" charset="0"/>
            </a:endParaRPr>
          </a:p>
        </p:txBody>
      </p:sp>
      <p:grpSp>
        <p:nvGrpSpPr>
          <p:cNvPr id="8" name="Group 7"/>
          <p:cNvGrpSpPr/>
          <p:nvPr/>
        </p:nvGrpSpPr>
        <p:grpSpPr>
          <a:xfrm>
            <a:off x="3897016" y="2226151"/>
            <a:ext cx="4923456" cy="2160000"/>
            <a:chOff x="3897016" y="2226151"/>
            <a:chExt cx="4923456" cy="2160000"/>
          </a:xfrm>
        </p:grpSpPr>
        <p:sp>
          <p:nvSpPr>
            <p:cNvPr id="288" name="Rounded Rectangle 287"/>
            <p:cNvSpPr/>
            <p:nvPr/>
          </p:nvSpPr>
          <p:spPr bwMode="auto">
            <a:xfrm>
              <a:off x="3959344" y="2226151"/>
              <a:ext cx="4798800" cy="2160000"/>
            </a:xfrm>
            <a:prstGeom prst="roundRect">
              <a:avLst>
                <a:gd name="adj" fmla="val 0"/>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cxnSp>
          <p:nvCxnSpPr>
            <p:cNvPr id="27" name="Straight Connector 26"/>
            <p:cNvCxnSpPr/>
            <p:nvPr/>
          </p:nvCxnSpPr>
          <p:spPr bwMode="auto">
            <a:xfrm>
              <a:off x="3959344" y="258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28" name="Straight Connector 27"/>
            <p:cNvCxnSpPr/>
            <p:nvPr/>
          </p:nvCxnSpPr>
          <p:spPr bwMode="auto">
            <a:xfrm>
              <a:off x="3959344" y="294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29" name="Straight Connector 28"/>
            <p:cNvCxnSpPr/>
            <p:nvPr/>
          </p:nvCxnSpPr>
          <p:spPr bwMode="auto">
            <a:xfrm>
              <a:off x="3959344" y="330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0" name="Straight Connector 29"/>
            <p:cNvCxnSpPr/>
            <p:nvPr/>
          </p:nvCxnSpPr>
          <p:spPr bwMode="auto">
            <a:xfrm>
              <a:off x="3959344" y="366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1" name="Straight Connector 30"/>
            <p:cNvCxnSpPr/>
            <p:nvPr/>
          </p:nvCxnSpPr>
          <p:spPr bwMode="auto">
            <a:xfrm>
              <a:off x="3959344" y="402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4" name="Straight Connector 33"/>
            <p:cNvCxnSpPr/>
            <p:nvPr/>
          </p:nvCxnSpPr>
          <p:spPr bwMode="auto">
            <a:xfrm flipV="1">
              <a:off x="45591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5" name="Straight Connector 34"/>
            <p:cNvCxnSpPr/>
            <p:nvPr/>
          </p:nvCxnSpPr>
          <p:spPr bwMode="auto">
            <a:xfrm flipV="1">
              <a:off x="51590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6" name="Straight Connector 35"/>
            <p:cNvCxnSpPr/>
            <p:nvPr/>
          </p:nvCxnSpPr>
          <p:spPr bwMode="auto">
            <a:xfrm flipV="1">
              <a:off x="57588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7" name="Straight Connector 36"/>
            <p:cNvCxnSpPr/>
            <p:nvPr/>
          </p:nvCxnSpPr>
          <p:spPr bwMode="auto">
            <a:xfrm flipV="1">
              <a:off x="63587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8" name="Straight Connector 37"/>
            <p:cNvCxnSpPr/>
            <p:nvPr/>
          </p:nvCxnSpPr>
          <p:spPr bwMode="auto">
            <a:xfrm flipV="1">
              <a:off x="69585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9" name="Straight Connector 38"/>
            <p:cNvCxnSpPr/>
            <p:nvPr/>
          </p:nvCxnSpPr>
          <p:spPr bwMode="auto">
            <a:xfrm flipV="1">
              <a:off x="75584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0" name="Straight Connector 39"/>
            <p:cNvCxnSpPr/>
            <p:nvPr/>
          </p:nvCxnSpPr>
          <p:spPr bwMode="auto">
            <a:xfrm flipV="1">
              <a:off x="81582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sp>
          <p:nvSpPr>
            <p:cNvPr id="556" name="Text Box 36"/>
            <p:cNvSpPr txBox="1">
              <a:spLocks noChangeArrowheads="1"/>
            </p:cNvSpPr>
            <p:nvPr/>
          </p:nvSpPr>
          <p:spPr bwMode="auto">
            <a:xfrm>
              <a:off x="3897016" y="2952208"/>
              <a:ext cx="4923456" cy="78483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j = 1 A/mm</a:t>
              </a:r>
              <a:r>
                <a:rPr lang="en-US" sz="2000" b="0" i="0" baseline="30000" dirty="0">
                  <a:latin typeface="Calibri" panose="020F0502020204030204" pitchFamily="34" charset="0"/>
                  <a:ea typeface="ＭＳ Ｐゴシック" pitchFamily="34" charset="-128"/>
                  <a:cs typeface="Calibri" panose="020F0502020204030204" pitchFamily="34" charset="0"/>
                </a:rPr>
                <a:t>2</a:t>
              </a:r>
            </a:p>
            <a:p>
              <a:pPr algn="ctr" eaLnBrk="0" hangingPunct="0"/>
              <a:endParaRPr lang="en-US" sz="500" b="0" i="0" dirty="0">
                <a:latin typeface="Calibri" panose="020F0502020204030204" pitchFamily="34" charset="0"/>
                <a:ea typeface="ＭＳ Ｐゴシック" pitchFamily="34" charset="-128"/>
                <a:cs typeface="Calibri" panose="020F0502020204030204" pitchFamily="34" charset="0"/>
              </a:endParaRP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A = 50000/1 = 50000 mm</a:t>
              </a:r>
              <a:r>
                <a:rPr lang="en-US" sz="2000" b="0" i="0" baseline="30000" dirty="0">
                  <a:latin typeface="Calibri" panose="020F0502020204030204" pitchFamily="34" charset="0"/>
                  <a:ea typeface="ＭＳ Ｐゴシック" pitchFamily="34" charset="-128"/>
                  <a:cs typeface="Calibri" panose="020F0502020204030204" pitchFamily="34" charset="0"/>
                </a:rPr>
                <a:t>2</a:t>
              </a:r>
              <a:endParaRPr lang="en-US" sz="2000" b="0" i="0" dirty="0">
                <a:latin typeface="Calibri" panose="020F0502020204030204" pitchFamily="34" charset="0"/>
                <a:ea typeface="ＭＳ Ｐゴシック" pitchFamily="34" charset="-128"/>
                <a:cs typeface="Calibri" panose="020F0502020204030204" pitchFamily="34" charset="0"/>
              </a:endParaRPr>
            </a:p>
          </p:txBody>
        </p:sp>
      </p:grpSp>
      <p:cxnSp>
        <p:nvCxnSpPr>
          <p:cNvPr id="42" name="Straight Connector 41"/>
          <p:cNvCxnSpPr/>
          <p:nvPr/>
        </p:nvCxnSpPr>
        <p:spPr bwMode="auto">
          <a:xfrm>
            <a:off x="5399344" y="515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3" name="Straight Connector 42"/>
          <p:cNvCxnSpPr/>
          <p:nvPr/>
        </p:nvCxnSpPr>
        <p:spPr bwMode="auto">
          <a:xfrm>
            <a:off x="5399344" y="542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4" name="Straight Connector 43"/>
          <p:cNvCxnSpPr/>
          <p:nvPr/>
        </p:nvCxnSpPr>
        <p:spPr bwMode="auto">
          <a:xfrm>
            <a:off x="5399344" y="569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6" name="Straight Connector 45"/>
          <p:cNvCxnSpPr/>
          <p:nvPr/>
        </p:nvCxnSpPr>
        <p:spPr bwMode="auto">
          <a:xfrm>
            <a:off x="63587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7" name="Straight Connector 46"/>
          <p:cNvCxnSpPr/>
          <p:nvPr/>
        </p:nvCxnSpPr>
        <p:spPr bwMode="auto">
          <a:xfrm>
            <a:off x="68384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8" name="Straight Connector 47"/>
          <p:cNvCxnSpPr/>
          <p:nvPr/>
        </p:nvCxnSpPr>
        <p:spPr bwMode="auto">
          <a:xfrm>
            <a:off x="58790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sp>
        <p:nvSpPr>
          <p:cNvPr id="557" name="Text Box 36"/>
          <p:cNvSpPr txBox="1">
            <a:spLocks noChangeArrowheads="1"/>
          </p:cNvSpPr>
          <p:nvPr/>
        </p:nvSpPr>
        <p:spPr bwMode="auto">
          <a:xfrm>
            <a:off x="3897016" y="4883667"/>
            <a:ext cx="4923456" cy="1092607"/>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j = 5 A/mm</a:t>
            </a:r>
            <a:r>
              <a:rPr lang="en-US" sz="2000" b="0" i="0" baseline="30000" dirty="0">
                <a:latin typeface="Calibri" panose="020F0502020204030204" pitchFamily="34" charset="0"/>
                <a:ea typeface="ＭＳ Ｐゴシック" pitchFamily="34" charset="-128"/>
                <a:cs typeface="Calibri" panose="020F0502020204030204" pitchFamily="34" charset="0"/>
              </a:rPr>
              <a:t>2</a:t>
            </a:r>
            <a:r>
              <a:rPr lang="en-US" sz="2000" b="0" i="0" dirty="0">
                <a:latin typeface="Calibri" panose="020F0502020204030204" pitchFamily="34" charset="0"/>
                <a:ea typeface="ＭＳ Ｐゴシック" pitchFamily="34" charset="-128"/>
                <a:cs typeface="Calibri" panose="020F0502020204030204" pitchFamily="34" charset="0"/>
              </a:rPr>
              <a:t> </a:t>
            </a:r>
          </a:p>
          <a:p>
            <a:pPr algn="ctr" eaLnBrk="0" hangingPunct="0"/>
            <a:endParaRPr lang="en-US" sz="500" b="0" i="0" dirty="0">
              <a:latin typeface="Calibri" panose="020F0502020204030204" pitchFamily="34" charset="0"/>
              <a:ea typeface="ＭＳ Ｐゴシック" pitchFamily="34" charset="-128"/>
              <a:cs typeface="Calibri" panose="020F0502020204030204" pitchFamily="34" charset="0"/>
            </a:endParaRP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A = 50000/5 = </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 10000 mm</a:t>
            </a:r>
            <a:r>
              <a:rPr lang="en-US" sz="2000" b="0" i="0" baseline="30000" dirty="0">
                <a:latin typeface="Calibri" panose="020F0502020204030204" pitchFamily="34" charset="0"/>
                <a:ea typeface="ＭＳ Ｐゴシック" pitchFamily="34" charset="-128"/>
                <a:cs typeface="Calibri" panose="020F0502020204030204" pitchFamily="34" charset="0"/>
              </a:rPr>
              <a:t>2</a:t>
            </a:r>
            <a:endParaRPr lang="en-US" sz="2000" b="0" i="0" dirty="0">
              <a:latin typeface="Calibri" panose="020F0502020204030204" pitchFamily="34" charset="0"/>
              <a:ea typeface="ＭＳ Ｐゴシック" pitchFamily="34" charset="-128"/>
              <a:cs typeface="Calibri" panose="020F0502020204030204" pitchFamily="34" charset="0"/>
            </a:endParaRPr>
          </a:p>
        </p:txBody>
      </p:sp>
    </p:spTree>
    <p:extLst>
      <p:ext uri="{BB962C8B-B14F-4D97-AF65-F5344CB8AC3E}">
        <p14:creationId xmlns:p14="http://schemas.microsoft.com/office/powerpoint/2010/main" val="23245214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common formulae for the main electric parameters of a resistive dipole (1/2)</a:t>
            </a: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3921264" y="1618328"/>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𝐵h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br>
                  <a:rPr lang="en-GB" b="0" i="1" dirty="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3921264" y="1618328"/>
                <a:ext cx="1302151" cy="764055"/>
              </a:xfrm>
              <a:prstGeom prst="rect">
                <a:avLst/>
              </a:prstGeom>
              <a:blipFill rotWithShape="0">
                <a:blip r:embed="rId3"/>
                <a:stretch>
                  <a:fillRect/>
                </a:stretch>
              </a:blipFill>
            </p:spPr>
            <p:txBody>
              <a:bodyPr/>
              <a:lstStyle/>
              <a:p>
                <a:r>
                  <a:rPr lang="en-GB">
                    <a:noFill/>
                  </a:rPr>
                  <a:t> </a:t>
                </a:r>
              </a:p>
            </p:txBody>
          </p:sp>
        </mc:Fallback>
      </mc:AlternateContent>
      <p:sp>
        <p:nvSpPr>
          <p:cNvPr id="7" name="Text Box 36"/>
          <p:cNvSpPr txBox="1">
            <a:spLocks noChangeArrowheads="1"/>
          </p:cNvSpPr>
          <p:nvPr/>
        </p:nvSpPr>
        <p:spPr bwMode="auto">
          <a:xfrm>
            <a:off x="827584" y="1757129"/>
            <a:ext cx="3528392" cy="5632311"/>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Ampere-turns (total)</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current</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resistance (total)</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inductance</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18" name="TextBox 17"/>
              <p:cNvSpPr txBox="1"/>
              <p:nvPr/>
            </p:nvSpPr>
            <p:spPr>
              <a:xfrm>
                <a:off x="3921264" y="2689181"/>
                <a:ext cx="1203535" cy="70115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𝑁</m:t>
                          </m:r>
                        </m:den>
                      </m:f>
                    </m:oMath>
                  </m:oMathPara>
                </a14:m>
                <a:br>
                  <a:rPr lang="en-GB" b="0" i="1" dirty="0">
                    <a:latin typeface="Cambria Math" panose="02040503050406030204" pitchFamily="18" charset="0"/>
                  </a:rPr>
                </a:br>
                <a:endParaRPr lang="en-GB" b="0" dirty="0"/>
              </a:p>
            </p:txBody>
          </p:sp>
        </mc:Choice>
        <mc:Fallback xmlns="">
          <p:sp>
            <p:nvSpPr>
              <p:cNvPr id="18" name="TextBox 17"/>
              <p:cNvSpPr txBox="1">
                <a:spLocks noRot="1" noChangeAspect="1" noMove="1" noResize="1" noEditPoints="1" noAdjustHandles="1" noChangeArrowheads="1" noChangeShapeType="1" noTextEdit="1"/>
              </p:cNvSpPr>
              <p:nvPr/>
            </p:nvSpPr>
            <p:spPr>
              <a:xfrm>
                <a:off x="3921264" y="2689181"/>
                <a:ext cx="1203535" cy="701154"/>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845064" y="3777992"/>
                <a:ext cx="1768626" cy="75392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𝑁</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𝑡𝑢𝑟𝑛</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𝐴</m:t>
                              </m:r>
                            </m:e>
                            <m:sub>
                              <m:r>
                                <a:rPr lang="en-GB" b="0" i="1" smtClean="0">
                                  <a:latin typeface="Cambria Math" panose="02040503050406030204" pitchFamily="18" charset="0"/>
                                  <a:ea typeface="Cambria Math" panose="02040503050406030204" pitchFamily="18" charset="0"/>
                                </a:rPr>
                                <m:t>𝑐𝑜𝑛𝑑</m:t>
                              </m:r>
                            </m:sub>
                          </m:sSub>
                        </m:den>
                      </m:f>
                    </m:oMath>
                  </m:oMathPara>
                </a14:m>
                <a:br>
                  <a:rPr lang="en-GB" b="0" i="1" dirty="0">
                    <a:latin typeface="Cambria Math" panose="02040503050406030204" pitchFamily="18" charset="0"/>
                  </a:rPr>
                </a:br>
                <a:endParaRPr lang="en-GB"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3845064" y="3777992"/>
                <a:ext cx="1768626" cy="753924"/>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3889734" y="5123615"/>
                <a:ext cx="2030620"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𝐿</m:t>
                      </m:r>
                      <m:r>
                        <a:rPr lang="en-GB" b="0">
                          <a:solidFill>
                            <a:srgbClr val="969696"/>
                          </a:solidFill>
                          <a:latin typeface="Cambria Math" panose="02040503050406030204" pitchFamily="18" charset="0"/>
                          <a:ea typeface="Cambria Math" panose="02040503050406030204" pitchFamily="18" charset="0"/>
                        </a:rPr>
                        <m:t>≅</m:t>
                      </m:r>
                      <m:r>
                        <a:rPr lang="en-GB" b="0">
                          <a:solidFill>
                            <a:srgbClr val="969696"/>
                          </a:solidFill>
                          <a:latin typeface="Cambria Math" panose="02040503050406030204" pitchFamily="18" charset="0"/>
                          <a:ea typeface="Cambria Math" panose="02040503050406030204" pitchFamily="18" charset="0"/>
                        </a:rPr>
                        <m:t>𝜂</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a:solidFill>
                                <a:srgbClr val="969696"/>
                              </a:solidFill>
                              <a:latin typeface="Cambria Math" panose="02040503050406030204" pitchFamily="18" charset="0"/>
                              <a:ea typeface="Cambria Math" panose="02040503050406030204" pitchFamily="18" charset="0"/>
                            </a:rPr>
                            <m:t>𝜇</m:t>
                          </m:r>
                        </m:e>
                        <m:sub>
                          <m:r>
                            <a:rPr lang="en-GB" b="0">
                              <a:solidFill>
                                <a:srgbClr val="969696"/>
                              </a:solidFill>
                              <a:latin typeface="Cambria Math" panose="02040503050406030204" pitchFamily="18" charset="0"/>
                              <a:ea typeface="Cambria Math" panose="02040503050406030204" pitchFamily="18" charset="0"/>
                            </a:rPr>
                            <m:t>0</m:t>
                          </m:r>
                        </m:sub>
                      </m:sSub>
                      <m:sSup>
                        <m:sSupPr>
                          <m:ctrlPr>
                            <a:rPr lang="en-GB" b="0" i="1" smtClean="0">
                              <a:solidFill>
                                <a:srgbClr val="969696"/>
                              </a:solidFill>
                              <a:latin typeface="Cambria Math" panose="02040503050406030204" pitchFamily="18" charset="0"/>
                              <a:ea typeface="Cambria Math" panose="02040503050406030204" pitchFamily="18" charset="0"/>
                            </a:rPr>
                          </m:ctrlPr>
                        </m:sSupPr>
                        <m:e>
                          <m:r>
                            <a:rPr lang="en-GB" b="0" i="1" smtClean="0">
                              <a:solidFill>
                                <a:srgbClr val="969696"/>
                              </a:solidFill>
                              <a:latin typeface="Cambria Math" panose="02040503050406030204" pitchFamily="18" charset="0"/>
                              <a:ea typeface="Cambria Math" panose="02040503050406030204" pitchFamily="18" charset="0"/>
                            </a:rPr>
                            <m:t>𝑁</m:t>
                          </m:r>
                        </m:e>
                        <m:sup>
                          <m:r>
                            <a:rPr lang="en-GB" b="0" i="1" smtClean="0">
                              <a:solidFill>
                                <a:srgbClr val="969696"/>
                              </a:solidFill>
                              <a:latin typeface="Cambria Math" panose="02040503050406030204" pitchFamily="18" charset="0"/>
                              <a:ea typeface="Cambria Math" panose="02040503050406030204" pitchFamily="18" charset="0"/>
                            </a:rPr>
                            <m:t>2</m:t>
                          </m:r>
                        </m:sup>
                      </m:sSup>
                      <m:r>
                        <a:rPr lang="en-GB" b="0" i="1" smtClean="0">
                          <a:solidFill>
                            <a:srgbClr val="969696"/>
                          </a:solidFill>
                          <a:latin typeface="Cambria Math" panose="02040503050406030204" pitchFamily="18" charset="0"/>
                          <a:ea typeface="Cambria Math" panose="02040503050406030204" pitchFamily="18" charset="0"/>
                        </a:rPr>
                        <m:t>𝐴</m:t>
                      </m:r>
                      <m:r>
                        <a:rPr lang="en-GB" b="0" i="1" smtClean="0">
                          <a:solidFill>
                            <a:srgbClr val="969696"/>
                          </a:solidFill>
                          <a:latin typeface="Cambria Math" panose="02040503050406030204" pitchFamily="18" charset="0"/>
                          <a:ea typeface="Cambria Math" panose="02040503050406030204" pitchFamily="18" charset="0"/>
                        </a:rPr>
                        <m:t>/</m:t>
                      </m:r>
                      <m:r>
                        <a:rPr lang="en-GB" b="0" i="1" smtClean="0">
                          <a:solidFill>
                            <a:srgbClr val="969696"/>
                          </a:solidFill>
                          <a:latin typeface="Cambria Math" panose="02040503050406030204" pitchFamily="18" charset="0"/>
                          <a:ea typeface="Cambria Math" panose="02040503050406030204" pitchFamily="18" charset="0"/>
                        </a:rPr>
                        <m:t>h</m:t>
                      </m:r>
                    </m:oMath>
                  </m:oMathPara>
                </a14:m>
                <a:br>
                  <a:rPr lang="en-GB" b="0" i="1" dirty="0">
                    <a:solidFill>
                      <a:srgbClr val="969696"/>
                    </a:solidFill>
                    <a:latin typeface="Cambria Math" panose="02040503050406030204" pitchFamily="18" charset="0"/>
                  </a:rPr>
                </a:br>
                <a:endParaRPr lang="en-GB" b="0" dirty="0">
                  <a:solidFill>
                    <a:srgbClr val="969696"/>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3889734" y="5123615"/>
                <a:ext cx="2030620" cy="369397"/>
              </a:xfrm>
              <a:prstGeom prst="rect">
                <a:avLst/>
              </a:prstGeom>
              <a:blipFill rotWithShape="0">
                <a:blip r:embed="rId6"/>
                <a:stretch>
                  <a:fillRect l="-5105" r="-1201"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4322832" y="5754112"/>
                <a:ext cx="3729482"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𝐴</m:t>
                      </m:r>
                      <m:r>
                        <a:rPr lang="en-GB" b="0">
                          <a:solidFill>
                            <a:srgbClr val="969696"/>
                          </a:solidFill>
                          <a:latin typeface="Cambria Math" panose="02040503050406030204" pitchFamily="18" charset="0"/>
                          <a:ea typeface="Cambria Math" panose="02040503050406030204" pitchFamily="18" charset="0"/>
                        </a:rPr>
                        <m:t>≅</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m:t>
                          </m:r>
                          <m:r>
                            <a:rPr lang="en-GB" b="0">
                              <a:solidFill>
                                <a:srgbClr val="969696"/>
                              </a:solidFill>
                              <a:latin typeface="Cambria Math" panose="02040503050406030204" pitchFamily="18" charset="0"/>
                              <a:ea typeface="Cambria Math" panose="02040503050406030204" pitchFamily="18" charset="0"/>
                            </a:rPr>
                            <m:t>𝑤</m:t>
                          </m:r>
                        </m:e>
                        <m:sub>
                          <m:r>
                            <a:rPr lang="en-GB" b="0">
                              <a:solidFill>
                                <a:srgbClr val="969696"/>
                              </a:solidFill>
                              <a:latin typeface="Cambria Math" panose="02040503050406030204" pitchFamily="18" charset="0"/>
                              <a:ea typeface="Cambria Math" panose="02040503050406030204" pitchFamily="18" charset="0"/>
                            </a:rPr>
                            <m:t>𝑝𝑜𝑙𝑒</m:t>
                          </m:r>
                        </m:sub>
                      </m:sSub>
                      <m:r>
                        <a:rPr lang="en-GB" b="0">
                          <a:solidFill>
                            <a:srgbClr val="969696"/>
                          </a:solidFill>
                          <a:latin typeface="Cambria Math" panose="02040503050406030204" pitchFamily="18" charset="0"/>
                          <a:ea typeface="Cambria Math" panose="02040503050406030204" pitchFamily="18" charset="0"/>
                        </a:rPr>
                        <m:t>+1.2</m:t>
                      </m:r>
                      <m:r>
                        <a:rPr lang="en-GB" b="0">
                          <a:solidFill>
                            <a:srgbClr val="969696"/>
                          </a:solidFill>
                          <a:latin typeface="Cambria Math" panose="02040503050406030204" pitchFamily="18" charset="0"/>
                          <a:ea typeface="Cambria Math" panose="02040503050406030204" pitchFamily="18" charset="0"/>
                        </a:rPr>
                        <m:t>h</m:t>
                      </m:r>
                      <m:r>
                        <a:rPr lang="en-GB" b="0" i="1" smtClean="0">
                          <a:solidFill>
                            <a:srgbClr val="969696"/>
                          </a:solidFill>
                          <a:latin typeface="Cambria Math" panose="02040503050406030204" pitchFamily="18" charset="0"/>
                          <a:ea typeface="Cambria Math" panose="02040503050406030204" pitchFamily="18" charset="0"/>
                        </a:rPr>
                        <m:t>)(</m:t>
                      </m:r>
                      <m:sSub>
                        <m:sSubPr>
                          <m:ctrlPr>
                            <a:rPr lang="en-GB" b="0" i="1" smtClean="0">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𝑙</m:t>
                          </m:r>
                        </m:e>
                        <m:sub>
                          <m:r>
                            <a:rPr lang="en-GB" b="0" i="1" smtClean="0">
                              <a:solidFill>
                                <a:srgbClr val="969696"/>
                              </a:solidFill>
                              <a:latin typeface="Cambria Math" panose="02040503050406030204" pitchFamily="18" charset="0"/>
                              <a:ea typeface="Cambria Math" panose="02040503050406030204" pitchFamily="18" charset="0"/>
                            </a:rPr>
                            <m:t>𝐹𝑒</m:t>
                          </m:r>
                        </m:sub>
                      </m:sSub>
                      <m:r>
                        <a:rPr lang="en-GB" b="0" i="1" smtClean="0">
                          <a:solidFill>
                            <a:srgbClr val="969696"/>
                          </a:solidFill>
                          <a:latin typeface="Cambria Math" panose="02040503050406030204" pitchFamily="18" charset="0"/>
                          <a:ea typeface="Cambria Math" panose="02040503050406030204" pitchFamily="18" charset="0"/>
                        </a:rPr>
                        <m:t>+</m:t>
                      </m:r>
                      <m:r>
                        <a:rPr lang="en-GB" b="0" i="1" smtClean="0">
                          <a:solidFill>
                            <a:srgbClr val="969696"/>
                          </a:solidFill>
                          <a:latin typeface="Cambria Math" panose="02040503050406030204" pitchFamily="18" charset="0"/>
                          <a:ea typeface="Cambria Math" panose="02040503050406030204" pitchFamily="18" charset="0"/>
                        </a:rPr>
                        <m:t>h</m:t>
                      </m:r>
                      <m:r>
                        <a:rPr lang="en-GB" b="0" i="1" smtClean="0">
                          <a:solidFill>
                            <a:srgbClr val="969696"/>
                          </a:solidFill>
                          <a:latin typeface="Cambria Math" panose="02040503050406030204" pitchFamily="18" charset="0"/>
                          <a:ea typeface="Cambria Math" panose="02040503050406030204" pitchFamily="18" charset="0"/>
                        </a:rPr>
                        <m:t>)</m:t>
                      </m:r>
                    </m:oMath>
                  </m:oMathPara>
                </a14:m>
                <a:br>
                  <a:rPr lang="en-GB" b="0" i="1" dirty="0">
                    <a:solidFill>
                      <a:srgbClr val="969696"/>
                    </a:solidFill>
                    <a:latin typeface="Cambria Math" panose="02040503050406030204" pitchFamily="18" charset="0"/>
                  </a:rPr>
                </a:br>
                <a:endParaRPr lang="en-GB" b="0" dirty="0">
                  <a:solidFill>
                    <a:srgbClr val="969696"/>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322832" y="5754112"/>
                <a:ext cx="3729482" cy="397929"/>
              </a:xfrm>
              <a:prstGeom prst="rect">
                <a:avLst/>
              </a:prstGeom>
              <a:blipFill rotWithShape="0">
                <a:blip r:embed="rId7"/>
                <a:stretch>
                  <a:fillRect l="-2778" b="-26154"/>
                </a:stretch>
              </a:blipFill>
            </p:spPr>
            <p:txBody>
              <a:bodyPr/>
              <a:lstStyle/>
              <a:p>
                <a:r>
                  <a:rPr lang="en-GB">
                    <a:noFill/>
                  </a:rPr>
                  <a:t> </a:t>
                </a:r>
              </a:p>
            </p:txBody>
          </p:sp>
        </mc:Fallback>
      </mc:AlternateContent>
      <p:pic>
        <p:nvPicPr>
          <p:cNvPr id="10" name="Picture 9"/>
          <p:cNvPicPr>
            <a:picLocks noChangeAspect="1"/>
          </p:cNvPicPr>
          <p:nvPr/>
        </p:nvPicPr>
        <p:blipFill>
          <a:blip r:embed="rId8">
            <a:clrChange>
              <a:clrFrom>
                <a:srgbClr val="FFFFFF"/>
              </a:clrFrom>
              <a:clrTo>
                <a:srgbClr val="FFFFFF">
                  <a:alpha val="0"/>
                </a:srgbClr>
              </a:clrTo>
            </a:clrChange>
          </a:blip>
          <a:stretch>
            <a:fillRect/>
          </a:stretch>
        </p:blipFill>
        <p:spPr>
          <a:xfrm rot="964680">
            <a:off x="8122159" y="696762"/>
            <a:ext cx="706600" cy="1113228"/>
          </a:xfrm>
          <a:prstGeom prst="rect">
            <a:avLst/>
          </a:prstGeom>
        </p:spPr>
      </p:pic>
    </p:spTree>
    <p:extLst>
      <p:ext uri="{BB962C8B-B14F-4D97-AF65-F5344CB8AC3E}">
        <p14:creationId xmlns:p14="http://schemas.microsoft.com/office/powerpoint/2010/main" val="30207454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common formulae for the main electric parameters of a resistive dipole (2/2)</a:t>
            </a: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p:txBody>
      </p:sp>
      <p:sp>
        <p:nvSpPr>
          <p:cNvPr id="7" name="Text Box 36"/>
          <p:cNvSpPr txBox="1">
            <a:spLocks noChangeArrowheads="1"/>
          </p:cNvSpPr>
          <p:nvPr/>
        </p:nvSpPr>
        <p:spPr bwMode="auto">
          <a:xfrm>
            <a:off x="827584" y="1757129"/>
            <a:ext cx="3528392" cy="4801314"/>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voltage</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resistive power (</a:t>
            </a:r>
            <a:r>
              <a:rPr lang="en-US" b="0" i="0" dirty="0" err="1">
                <a:latin typeface="Calibri" panose="020F0502020204030204" pitchFamily="34" charset="0"/>
                <a:ea typeface="ＭＳ Ｐゴシック" pitchFamily="34" charset="-128"/>
                <a:cs typeface="Calibri" panose="020F0502020204030204" pitchFamily="34" charset="0"/>
              </a:rPr>
              <a:t>rms</a:t>
            </a:r>
            <a:r>
              <a:rPr lang="en-US" b="0" i="0" dirty="0">
                <a:latin typeface="Calibri" panose="020F0502020204030204" pitchFamily="34" charset="0"/>
                <a:ea typeface="ＭＳ Ｐゴシック" pitchFamily="34" charset="-128"/>
                <a:cs typeface="Calibri" panose="020F0502020204030204" pitchFamily="34" charset="0"/>
              </a:rPr>
              <a:t>)</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sz="1200"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sz="1200"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sz="1200"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sz="1200"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sz="1800"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magnetic stored energy</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21" name="TextBox 20"/>
              <p:cNvSpPr txBox="1"/>
              <p:nvPr/>
            </p:nvSpPr>
            <p:spPr>
              <a:xfrm>
                <a:off x="4225433" y="1618328"/>
                <a:ext cx="1883785" cy="69890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𝑉</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𝑅𝐼</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𝐿</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𝑑𝐼</m:t>
                          </m:r>
                        </m:num>
                        <m:den>
                          <m:r>
                            <a:rPr lang="en-GB" b="0" i="1" smtClean="0">
                              <a:latin typeface="Cambria Math" panose="02040503050406030204" pitchFamily="18" charset="0"/>
                              <a:ea typeface="Cambria Math" panose="02040503050406030204" pitchFamily="18" charset="0"/>
                            </a:rPr>
                            <m:t>𝑑𝑡</m:t>
                          </m:r>
                        </m:den>
                      </m:f>
                    </m:oMath>
                  </m:oMathPara>
                </a14:m>
                <a:br>
                  <a:rPr lang="en-GB" b="0" i="1" dirty="0">
                    <a:latin typeface="Cambria Math" panose="02040503050406030204" pitchFamily="18" charset="0"/>
                  </a:rPr>
                </a:br>
                <a:endParaRPr lang="en-GB" b="0" dirty="0"/>
              </a:p>
            </p:txBody>
          </p:sp>
        </mc:Choice>
        <mc:Fallback xmlns="">
          <p:sp>
            <p:nvSpPr>
              <p:cNvPr id="21" name="TextBox 20"/>
              <p:cNvSpPr txBox="1">
                <a:spLocks noRot="1" noChangeAspect="1" noMove="1" noResize="1" noEditPoints="1" noAdjustHandles="1" noChangeArrowheads="1" noChangeShapeType="1" noTextEdit="1"/>
              </p:cNvSpPr>
              <p:nvPr/>
            </p:nvSpPr>
            <p:spPr>
              <a:xfrm>
                <a:off x="4225433" y="1618328"/>
                <a:ext cx="1883785" cy="698909"/>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225433" y="2871677"/>
                <a:ext cx="3327642" cy="196438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a:latin typeface="Cambria Math" panose="02040503050406030204" pitchFamily="18" charset="0"/>
                              <a:ea typeface="Cambria Math" panose="02040503050406030204" pitchFamily="18" charset="0"/>
                            </a:rPr>
                            <m:t>𝑟𝑚𝑠</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𝐼</m:t>
                          </m:r>
                        </m:e>
                        <m:sub>
                          <m:r>
                            <a:rPr lang="en-GB" b="0" i="1" smtClean="0">
                              <a:latin typeface="Cambria Math" panose="02040503050406030204" pitchFamily="18" charset="0"/>
                              <a:ea typeface="Cambria Math" panose="02040503050406030204" pitchFamily="18" charset="0"/>
                            </a:rPr>
                            <m:t>𝑟𝑚𝑠</m:t>
                          </m:r>
                        </m:sub>
                        <m:sup>
                          <m:r>
                            <a:rPr lang="en-GB" b="0" i="1" smtClean="0">
                              <a:latin typeface="Cambria Math" panose="02040503050406030204" pitchFamily="18" charset="0"/>
                              <a:ea typeface="Cambria Math" panose="02040503050406030204" pitchFamily="18" charset="0"/>
                            </a:rPr>
                            <m:t>2</m:t>
                          </m:r>
                        </m:sup>
                      </m:sSubSup>
                    </m:oMath>
                  </m:oMathPara>
                </a14:m>
                <a:endParaRPr lang="en-GB" b="0" i="1" dirty="0">
                  <a:latin typeface="Cambria Math" panose="02040503050406030204" pitchFamily="18" charset="0"/>
                  <a:ea typeface="Cambria Math" panose="02040503050406030204" pitchFamily="18" charset="0"/>
                </a:endParaRPr>
              </a:p>
              <a:p>
                <a:endParaRPr lang="en-GB" sz="15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          =</m:t>
                      </m:r>
                      <m:r>
                        <a:rPr lang="en-GB" b="0">
                          <a:latin typeface="Cambria Math" panose="02040503050406030204" pitchFamily="18" charset="0"/>
                          <a:ea typeface="Cambria Math" panose="02040503050406030204" pitchFamily="18" charset="0"/>
                        </a:rPr>
                        <m:t>𝜌</m:t>
                      </m:r>
                      <m:sSubSup>
                        <m:sSubSupPr>
                          <m:ctrlPr>
                            <a:rPr lang="en-GB" b="0" i="1">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𝑗</m:t>
                          </m:r>
                        </m:e>
                        <m:sub>
                          <m:r>
                            <a:rPr lang="en-GB" b="0">
                              <a:latin typeface="Cambria Math" panose="02040503050406030204" pitchFamily="18" charset="0"/>
                              <a:ea typeface="Cambria Math" panose="02040503050406030204" pitchFamily="18" charset="0"/>
                            </a:rPr>
                            <m:t>𝑟𝑚𝑠</m:t>
                          </m:r>
                        </m:sub>
                        <m:sup>
                          <m:r>
                            <a:rPr lang="en-GB" b="0">
                              <a:latin typeface="Cambria Math" panose="02040503050406030204" pitchFamily="18" charset="0"/>
                              <a:ea typeface="Cambria Math" panose="02040503050406030204" pitchFamily="18" charset="0"/>
                            </a:rPr>
                            <m:t>2</m:t>
                          </m:r>
                        </m:sup>
                      </m:sSubSup>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𝑉</m:t>
                          </m:r>
                        </m:e>
                        <m:sub>
                          <m:r>
                            <a:rPr lang="en-GB" b="0">
                              <a:latin typeface="Cambria Math" panose="02040503050406030204" pitchFamily="18" charset="0"/>
                              <a:ea typeface="Cambria Math" panose="02040503050406030204" pitchFamily="18" charset="0"/>
                            </a:rPr>
                            <m:t>𝑐𝑜𝑛𝑑</m:t>
                          </m:r>
                        </m:sub>
                      </m:sSub>
                    </m:oMath>
                  </m:oMathPara>
                </a14:m>
                <a:endParaRPr lang="en-GB" b="0" i="1" dirty="0">
                  <a:latin typeface="Cambria Math" panose="02040503050406030204" pitchFamily="18" charset="0"/>
                </a:endParaRPr>
              </a:p>
              <a:p>
                <a:endParaRPr lang="en-GB" sz="1500" b="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          </m:t>
                      </m:r>
                      <m:r>
                        <a:rPr lang="en-GB" b="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𝐿</m:t>
                              </m:r>
                            </m:e>
                            <m:sub>
                              <m:r>
                                <a:rPr lang="en-GB" b="0">
                                  <a:latin typeface="Cambria Math" panose="02040503050406030204" pitchFamily="18" charset="0"/>
                                  <a:ea typeface="Cambria Math" panose="02040503050406030204" pitchFamily="18" charset="0"/>
                                </a:rPr>
                                <m:t>𝑡𝑢𝑟𝑛</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𝑗</m:t>
                          </m:r>
                        </m:e>
                        <m:sub>
                          <m:r>
                            <a:rPr lang="en-GB" b="0">
                              <a:latin typeface="Cambria Math" panose="02040503050406030204" pitchFamily="18" charset="0"/>
                              <a:ea typeface="Cambria Math" panose="02040503050406030204" pitchFamily="18" charset="0"/>
                            </a:rPr>
                            <m:t>𝑟𝑚𝑠</m:t>
                          </m:r>
                        </m:sub>
                      </m:sSub>
                    </m:oMath>
                  </m:oMathPara>
                </a14:m>
                <a:br>
                  <a:rPr lang="en-GB" b="0" i="1" dirty="0">
                    <a:latin typeface="Cambria Math" panose="02040503050406030204" pitchFamily="18" charset="0"/>
                  </a:rPr>
                </a:br>
                <a:endParaRPr lang="en-GB" b="0" dirty="0"/>
              </a:p>
            </p:txBody>
          </p:sp>
        </mc:Choice>
        <mc:Fallback xmlns="">
          <p:sp>
            <p:nvSpPr>
              <p:cNvPr id="22" name="TextBox 21"/>
              <p:cNvSpPr txBox="1">
                <a:spLocks noRot="1" noChangeAspect="1" noMove="1" noResize="1" noEditPoints="1" noAdjustHandles="1" noChangeArrowheads="1" noChangeShapeType="1" noTextEdit="1"/>
              </p:cNvSpPr>
              <p:nvPr/>
            </p:nvSpPr>
            <p:spPr>
              <a:xfrm>
                <a:off x="4225433" y="2871677"/>
                <a:ext cx="3327642" cy="1964384"/>
              </a:xfrm>
              <a:prstGeom prst="rect">
                <a:avLst/>
              </a:prstGeom>
              <a:blipFill>
                <a:blip r:embed="rId4"/>
                <a:stretch>
                  <a:fillRect l="-31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4149233" y="5185736"/>
                <a:ext cx="1530291" cy="69153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𝐸</m:t>
                          </m:r>
                        </m:e>
                        <m:sub>
                          <m:r>
                            <a:rPr lang="en-GB" b="0" i="1" smtClean="0">
                              <a:solidFill>
                                <a:srgbClr val="969696"/>
                              </a:solidFill>
                              <a:latin typeface="Cambria Math" panose="02040503050406030204" pitchFamily="18" charset="0"/>
                              <a:ea typeface="Cambria Math" panose="02040503050406030204" pitchFamily="18" charset="0"/>
                            </a:rPr>
                            <m:t>𝑚</m:t>
                          </m:r>
                        </m:sub>
                      </m:sSub>
                      <m:r>
                        <a:rPr lang="en-GB" b="0" i="1" smtClean="0">
                          <a:solidFill>
                            <a:srgbClr val="969696"/>
                          </a:solidFill>
                          <a:latin typeface="Cambria Math" panose="02040503050406030204" pitchFamily="18" charset="0"/>
                          <a:ea typeface="Cambria Math" panose="02040503050406030204" pitchFamily="18" charset="0"/>
                        </a:rPr>
                        <m:t>=</m:t>
                      </m:r>
                      <m:f>
                        <m:fPr>
                          <m:ctrlPr>
                            <a:rPr lang="en-GB" b="0" i="1">
                              <a:solidFill>
                                <a:srgbClr val="969696"/>
                              </a:solidFill>
                              <a:latin typeface="Cambria Math" panose="02040503050406030204" pitchFamily="18" charset="0"/>
                              <a:ea typeface="Cambria Math" panose="02040503050406030204" pitchFamily="18" charset="0"/>
                            </a:rPr>
                          </m:ctrlPr>
                        </m:fPr>
                        <m:num>
                          <m:r>
                            <a:rPr lang="en-GB" b="0" i="1" smtClean="0">
                              <a:solidFill>
                                <a:srgbClr val="969696"/>
                              </a:solidFill>
                              <a:latin typeface="Cambria Math" panose="02040503050406030204" pitchFamily="18" charset="0"/>
                              <a:ea typeface="Cambria Math" panose="02040503050406030204" pitchFamily="18" charset="0"/>
                            </a:rPr>
                            <m:t>1</m:t>
                          </m:r>
                        </m:num>
                        <m:den>
                          <m:r>
                            <a:rPr lang="en-GB" b="0" i="1" smtClean="0">
                              <a:solidFill>
                                <a:srgbClr val="969696"/>
                              </a:solidFill>
                              <a:latin typeface="Cambria Math" panose="02040503050406030204" pitchFamily="18" charset="0"/>
                              <a:ea typeface="Cambria Math" panose="02040503050406030204" pitchFamily="18" charset="0"/>
                            </a:rPr>
                            <m:t>2</m:t>
                          </m:r>
                        </m:den>
                      </m:f>
                      <m:r>
                        <a:rPr lang="en-GB" b="0" i="1" smtClean="0">
                          <a:solidFill>
                            <a:srgbClr val="969696"/>
                          </a:solidFill>
                          <a:latin typeface="Cambria Math" panose="02040503050406030204" pitchFamily="18" charset="0"/>
                          <a:ea typeface="Cambria Math" panose="02040503050406030204" pitchFamily="18" charset="0"/>
                        </a:rPr>
                        <m:t>𝐿</m:t>
                      </m:r>
                      <m:sSup>
                        <m:sSupPr>
                          <m:ctrlPr>
                            <a:rPr lang="en-GB" b="0" i="1" smtClean="0">
                              <a:solidFill>
                                <a:srgbClr val="969696"/>
                              </a:solidFill>
                              <a:latin typeface="Cambria Math" panose="02040503050406030204" pitchFamily="18" charset="0"/>
                              <a:ea typeface="Cambria Math" panose="02040503050406030204" pitchFamily="18" charset="0"/>
                            </a:rPr>
                          </m:ctrlPr>
                        </m:sSupPr>
                        <m:e>
                          <m:r>
                            <a:rPr lang="en-GB" b="0" i="1" smtClean="0">
                              <a:solidFill>
                                <a:srgbClr val="969696"/>
                              </a:solidFill>
                              <a:latin typeface="Cambria Math" panose="02040503050406030204" pitchFamily="18" charset="0"/>
                              <a:ea typeface="Cambria Math" panose="02040503050406030204" pitchFamily="18" charset="0"/>
                            </a:rPr>
                            <m:t>𝐼</m:t>
                          </m:r>
                        </m:e>
                        <m:sup>
                          <m:r>
                            <a:rPr lang="en-GB" b="0" i="1" smtClean="0">
                              <a:solidFill>
                                <a:srgbClr val="969696"/>
                              </a:solidFill>
                              <a:latin typeface="Cambria Math" panose="02040503050406030204" pitchFamily="18" charset="0"/>
                              <a:ea typeface="Cambria Math" panose="02040503050406030204" pitchFamily="18" charset="0"/>
                            </a:rPr>
                            <m:t>2</m:t>
                          </m:r>
                        </m:sup>
                      </m:sSup>
                    </m:oMath>
                  </m:oMathPara>
                </a14:m>
                <a:br>
                  <a:rPr lang="en-GB" b="0" i="1" dirty="0">
                    <a:solidFill>
                      <a:srgbClr val="969696"/>
                    </a:solidFill>
                    <a:latin typeface="Cambria Math" panose="02040503050406030204" pitchFamily="18" charset="0"/>
                  </a:rPr>
                </a:br>
                <a:endParaRPr lang="en-GB" b="0" dirty="0">
                  <a:solidFill>
                    <a:srgbClr val="969696"/>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149233" y="5185736"/>
                <a:ext cx="1530291" cy="691536"/>
              </a:xfrm>
              <a:prstGeom prst="rect">
                <a:avLst/>
              </a:prstGeom>
              <a:blipFill rotWithShape="0">
                <a:blip r:embed="rId5"/>
                <a:stretch>
                  <a:fillRect/>
                </a:stretch>
              </a:blipFill>
            </p:spPr>
            <p:txBody>
              <a:bodyPr/>
              <a:lstStyle/>
              <a:p>
                <a:r>
                  <a:rPr lang="en-GB">
                    <a:noFill/>
                  </a:rPr>
                  <a:t> </a:t>
                </a:r>
              </a:p>
            </p:txBody>
          </p:sp>
        </mc:Fallback>
      </mc:AlternateContent>
      <p:pic>
        <p:nvPicPr>
          <p:cNvPr id="8" name="Picture 7"/>
          <p:cNvPicPr>
            <a:picLocks noChangeAspect="1"/>
          </p:cNvPicPr>
          <p:nvPr/>
        </p:nvPicPr>
        <p:blipFill>
          <a:blip r:embed="rId6">
            <a:clrChange>
              <a:clrFrom>
                <a:srgbClr val="FFFFFF"/>
              </a:clrFrom>
              <a:clrTo>
                <a:srgbClr val="FFFFFF">
                  <a:alpha val="0"/>
                </a:srgbClr>
              </a:clrTo>
            </a:clrChange>
          </a:blip>
          <a:stretch>
            <a:fillRect/>
          </a:stretch>
        </p:blipFill>
        <p:spPr>
          <a:xfrm rot="964680">
            <a:off x="8122159" y="696762"/>
            <a:ext cx="706600" cy="1113228"/>
          </a:xfrm>
          <a:prstGeom prst="rect">
            <a:avLst/>
          </a:prstGeom>
        </p:spPr>
      </p:pic>
    </p:spTree>
    <p:extLst>
      <p:ext uri="{BB962C8B-B14F-4D97-AF65-F5344CB8AC3E}">
        <p14:creationId xmlns:p14="http://schemas.microsoft.com/office/powerpoint/2010/main" val="16993994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table describes the field quality – in terms of allowed multipoles – for the different layouts of these examples</a:t>
            </a:r>
            <a:endParaRPr lang="en-US" sz="2800" b="0" i="0" kern="0" dirty="0">
              <a:solidFill>
                <a:srgbClr val="FF0000"/>
              </a:solidFill>
              <a:latin typeface="Calibri" panose="020F0502020204030204" pitchFamily="34" charset="0"/>
              <a:cs typeface="Calibri" panose="020F0502020204030204" pitchFamily="34" charset="0"/>
            </a:endParaRPr>
          </a:p>
        </p:txBody>
      </p:sp>
      <p:sp>
        <p:nvSpPr>
          <p:cNvPr id="20" name="Text Box 36"/>
          <p:cNvSpPr txBox="1">
            <a:spLocks noChangeArrowheads="1"/>
          </p:cNvSpPr>
          <p:nvPr/>
        </p:nvSpPr>
        <p:spPr bwMode="auto">
          <a:xfrm>
            <a:off x="2232000" y="5782643"/>
            <a:ext cx="6984776" cy="400110"/>
          </a:xfrm>
          <a:prstGeom prst="rect">
            <a:avLst/>
          </a:prstGeom>
          <a:noFill/>
          <a:ln w="9525" algn="ctr">
            <a:noFill/>
            <a:miter lim="800000"/>
            <a:headEnd/>
            <a:tailEnd/>
          </a:ln>
        </p:spPr>
        <p:txBody>
          <a:bodyPr wrap="square">
            <a:spAutoFit/>
          </a:bodyPr>
          <a:lstStyle/>
          <a:p>
            <a:pPr eaLnBrk="0" hangingPunct="0"/>
            <a:r>
              <a:rPr lang="en-US" sz="2000" b="0" i="0" dirty="0">
                <a:solidFill>
                  <a:srgbClr val="777777"/>
                </a:solidFill>
                <a:latin typeface="Calibri" panose="020F0502020204030204" pitchFamily="34" charset="0"/>
                <a:ea typeface="ＭＳ Ｐゴシック" pitchFamily="34" charset="-128"/>
                <a:cs typeface="Calibri" panose="020F0502020204030204" pitchFamily="34" charset="0"/>
              </a:rPr>
              <a:t>NI = 20 kA, h = 50 mm, </a:t>
            </a:r>
            <a:r>
              <a:rPr lang="en-US" sz="2000" b="0" i="0" dirty="0" err="1">
                <a:solidFill>
                  <a:srgbClr val="777777"/>
                </a:solidFill>
                <a:latin typeface="Calibri" panose="020F0502020204030204" pitchFamily="34" charset="0"/>
                <a:ea typeface="ＭＳ Ｐゴシック" pitchFamily="34" charset="-128"/>
                <a:cs typeface="Calibri" panose="020F0502020204030204" pitchFamily="34" charset="0"/>
              </a:rPr>
              <a:t>w</a:t>
            </a:r>
            <a:r>
              <a:rPr lang="en-US" sz="2000" b="0" i="0" baseline="-25000" dirty="0" err="1">
                <a:solidFill>
                  <a:srgbClr val="777777"/>
                </a:solidFill>
                <a:latin typeface="Calibri" panose="020F0502020204030204" pitchFamily="34" charset="0"/>
                <a:ea typeface="ＭＳ Ｐゴシック" pitchFamily="34" charset="-128"/>
                <a:cs typeface="Calibri" panose="020F0502020204030204" pitchFamily="34" charset="0"/>
              </a:rPr>
              <a:t>pole</a:t>
            </a:r>
            <a:r>
              <a:rPr lang="en-US" sz="2000" b="0" i="0" baseline="-25000" dirty="0">
                <a:solidFill>
                  <a:srgbClr val="777777"/>
                </a:solidFill>
                <a:latin typeface="Calibri" panose="020F0502020204030204" pitchFamily="34" charset="0"/>
                <a:ea typeface="ＭＳ Ｐゴシック" pitchFamily="34" charset="-128"/>
                <a:cs typeface="Calibri" panose="020F0502020204030204" pitchFamily="34" charset="0"/>
              </a:rPr>
              <a:t> </a:t>
            </a:r>
            <a:r>
              <a:rPr lang="en-US" sz="2000" b="0" i="0" dirty="0">
                <a:solidFill>
                  <a:srgbClr val="777777"/>
                </a:solidFill>
                <a:latin typeface="Calibri" panose="020F0502020204030204" pitchFamily="34" charset="0"/>
                <a:ea typeface="ＭＳ Ｐゴシック" pitchFamily="34" charset="-128"/>
                <a:cs typeface="Calibri" panose="020F0502020204030204" pitchFamily="34" charset="0"/>
              </a:rPr>
              <a:t>= 80 mm</a:t>
            </a:r>
          </a:p>
        </p:txBody>
      </p:sp>
      <p:graphicFrame>
        <p:nvGraphicFramePr>
          <p:cNvPr id="13" name="Table 12"/>
          <p:cNvGraphicFramePr>
            <a:graphicFrameLocks noGrp="1"/>
          </p:cNvGraphicFramePr>
          <p:nvPr>
            <p:extLst>
              <p:ext uri="{D42A27DB-BD31-4B8C-83A1-F6EECF244321}">
                <p14:modId xmlns:p14="http://schemas.microsoft.com/office/powerpoint/2010/main" val="4013813913"/>
              </p:ext>
            </p:extLst>
          </p:nvPr>
        </p:nvGraphicFramePr>
        <p:xfrm>
          <a:off x="2232000" y="1484784"/>
          <a:ext cx="4680000" cy="3888000"/>
        </p:xfrm>
        <a:graphic>
          <a:graphicData uri="http://schemas.openxmlformats.org/drawingml/2006/table">
            <a:tbl>
              <a:tblPr>
                <a:tableStyleId>{5C22544A-7EE6-4342-B048-85BDC9FD1C3A}</a:tableStyleId>
              </a:tblPr>
              <a:tblGrid>
                <a:gridCol w="900000">
                  <a:extLst>
                    <a:ext uri="{9D8B030D-6E8A-4147-A177-3AD203B41FA5}">
                      <a16:colId xmlns:a16="http://schemas.microsoft.com/office/drawing/2014/main" val="20000"/>
                    </a:ext>
                  </a:extLst>
                </a:gridCol>
                <a:gridCol w="1260000">
                  <a:extLst>
                    <a:ext uri="{9D8B030D-6E8A-4147-A177-3AD203B41FA5}">
                      <a16:colId xmlns:a16="http://schemas.microsoft.com/office/drawing/2014/main" val="20001"/>
                    </a:ext>
                  </a:extLst>
                </a:gridCol>
                <a:gridCol w="1260000">
                  <a:extLst>
                    <a:ext uri="{9D8B030D-6E8A-4147-A177-3AD203B41FA5}">
                      <a16:colId xmlns:a16="http://schemas.microsoft.com/office/drawing/2014/main" val="20002"/>
                    </a:ext>
                  </a:extLst>
                </a:gridCol>
                <a:gridCol w="1260000">
                  <a:extLst>
                    <a:ext uri="{9D8B030D-6E8A-4147-A177-3AD203B41FA5}">
                      <a16:colId xmlns:a16="http://schemas.microsoft.com/office/drawing/2014/main" val="20003"/>
                    </a:ext>
                  </a:extLst>
                </a:gridCol>
              </a:tblGrid>
              <a:tr h="432000">
                <a:tc>
                  <a:txBody>
                    <a:bodyPr/>
                    <a:lstStyle/>
                    <a:p>
                      <a:pPr algn="ctr" fontAlgn="ct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C-shaped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H-shaped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O-shaped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0"/>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2</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1.4</a:t>
                      </a:r>
                      <a:endParaRPr lang="en-GB" sz="2000" b="0" i="0" u="none" strike="noStrike"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1"/>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3</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-88.2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-87.0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2"/>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4</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3"/>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5</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-31.6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4"/>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6</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5"/>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7</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6"/>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8</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7"/>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9</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8"/>
                  </a:ext>
                </a:extLst>
              </a:tr>
            </a:tbl>
          </a:graphicData>
        </a:graphic>
      </p:graphicFrame>
      <p:sp>
        <p:nvSpPr>
          <p:cNvPr id="7" name="Rectangle 6"/>
          <p:cNvSpPr/>
          <p:nvPr/>
        </p:nvSpPr>
        <p:spPr>
          <a:xfrm>
            <a:off x="2358446" y="5405576"/>
            <a:ext cx="4553554" cy="400110"/>
          </a:xfrm>
          <a:prstGeom prst="rect">
            <a:avLst/>
          </a:prstGeom>
        </p:spPr>
        <p:txBody>
          <a:bodyPr wrap="none">
            <a:spAutoFit/>
          </a:bodyPr>
          <a:lstStyle/>
          <a:p>
            <a:pPr algn="r" eaLnBrk="0" hangingPunct="0"/>
            <a:r>
              <a:rPr lang="en-US" sz="2000" b="0" i="0" dirty="0" err="1">
                <a:solidFill>
                  <a:srgbClr val="777777"/>
                </a:solidFill>
                <a:latin typeface="Calibri" panose="020F0502020204030204" pitchFamily="34" charset="0"/>
                <a:ea typeface="ＭＳ Ｐゴシック" pitchFamily="34" charset="-128"/>
                <a:cs typeface="Calibri" panose="020F0502020204030204" pitchFamily="34" charset="0"/>
              </a:rPr>
              <a:t>b</a:t>
            </a:r>
            <a:r>
              <a:rPr lang="en-US" sz="2000" b="0" i="0" baseline="-25000" dirty="0" err="1">
                <a:solidFill>
                  <a:srgbClr val="777777"/>
                </a:solidFill>
                <a:latin typeface="Calibri" panose="020F0502020204030204" pitchFamily="34" charset="0"/>
                <a:ea typeface="ＭＳ Ｐゴシック" pitchFamily="34" charset="-128"/>
                <a:cs typeface="Calibri" panose="020F0502020204030204" pitchFamily="34" charset="0"/>
              </a:rPr>
              <a:t>n</a:t>
            </a:r>
            <a:r>
              <a:rPr lang="en-US" sz="2000" b="0" i="0" dirty="0">
                <a:solidFill>
                  <a:srgbClr val="777777"/>
                </a:solidFill>
                <a:latin typeface="Calibri" panose="020F0502020204030204" pitchFamily="34" charset="0"/>
                <a:ea typeface="ＭＳ Ｐゴシック" pitchFamily="34" charset="-128"/>
                <a:cs typeface="Calibri" panose="020F0502020204030204" pitchFamily="34" charset="0"/>
              </a:rPr>
              <a:t> multipoles in units of 10</a:t>
            </a:r>
            <a:r>
              <a:rPr lang="en-US" sz="2000" b="0" i="0" baseline="30000" dirty="0">
                <a:solidFill>
                  <a:srgbClr val="777777"/>
                </a:solidFill>
                <a:latin typeface="Calibri" panose="020F0502020204030204" pitchFamily="34" charset="0"/>
                <a:ea typeface="ＭＳ Ｐゴシック" pitchFamily="34" charset="-128"/>
                <a:cs typeface="Calibri" panose="020F0502020204030204" pitchFamily="34" charset="0"/>
              </a:rPr>
              <a:t>-4</a:t>
            </a:r>
            <a:r>
              <a:rPr lang="en-US" sz="2000" b="0" i="0" dirty="0">
                <a:solidFill>
                  <a:srgbClr val="777777"/>
                </a:solidFill>
                <a:latin typeface="Calibri" panose="020F0502020204030204" pitchFamily="34" charset="0"/>
                <a:ea typeface="ＭＳ Ｐゴシック" pitchFamily="34" charset="-128"/>
                <a:cs typeface="Calibri" panose="020F0502020204030204" pitchFamily="34" charset="0"/>
              </a:rPr>
              <a:t> at R = 17 mm</a:t>
            </a:r>
          </a:p>
        </p:txBody>
      </p:sp>
      <p:pic>
        <p:nvPicPr>
          <p:cNvPr id="8" name="Picture 7"/>
          <p:cNvPicPr>
            <a:picLocks noChangeAspect="1"/>
          </p:cNvPicPr>
          <p:nvPr/>
        </p:nvPicPr>
        <p:blipFill>
          <a:blip r:embed="rId3">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5871443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33870" t="16590" r="36208" b="27422"/>
          <a:stretch/>
        </p:blipFill>
        <p:spPr>
          <a:xfrm>
            <a:off x="3049200" y="770249"/>
            <a:ext cx="3042000" cy="2642400"/>
          </a:xfrm>
          <a:prstGeom prst="rect">
            <a:avLst/>
          </a:prstGeom>
        </p:spPr>
      </p:pic>
      <p:pic>
        <p:nvPicPr>
          <p:cNvPr id="17" name="Picture 16"/>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871" t="16590" r="36207" b="27422"/>
          <a:stretch/>
        </p:blipFill>
        <p:spPr>
          <a:xfrm>
            <a:off x="5436000" y="3247049"/>
            <a:ext cx="3042000" cy="2642400"/>
          </a:xfrm>
          <a:prstGeom prst="rect">
            <a:avLst/>
          </a:prstGeom>
        </p:spPr>
      </p:pic>
      <p:sp>
        <p:nvSpPr>
          <p:cNvPr id="11" name="Right Triangle 10"/>
          <p:cNvSpPr/>
          <p:nvPr/>
        </p:nvSpPr>
        <p:spPr bwMode="auto">
          <a:xfrm rot="11423605">
            <a:off x="5414316" y="443249"/>
            <a:ext cx="1331069" cy="1154871"/>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8" name="Group 17"/>
          <p:cNvGrpSpPr/>
          <p:nvPr/>
        </p:nvGrpSpPr>
        <p:grpSpPr>
          <a:xfrm>
            <a:off x="4142333" y="2912154"/>
            <a:ext cx="5367458" cy="3256205"/>
            <a:chOff x="1758926" y="617316"/>
            <a:chExt cx="5367458" cy="3256205"/>
          </a:xfrm>
        </p:grpSpPr>
        <p:sp>
          <p:nvSpPr>
            <p:cNvPr id="13" name="Right Triangle 12"/>
            <p:cNvSpPr/>
            <p:nvPr/>
          </p:nvSpPr>
          <p:spPr bwMode="auto">
            <a:xfrm>
              <a:off x="5262560" y="619697"/>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 name="Right Triangle 13"/>
            <p:cNvSpPr/>
            <p:nvPr/>
          </p:nvSpPr>
          <p:spPr bwMode="auto">
            <a:xfrm flipH="1">
              <a:off x="2198117" y="617316"/>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 name="Right Triangle 14"/>
            <p:cNvSpPr/>
            <p:nvPr/>
          </p:nvSpPr>
          <p:spPr bwMode="auto">
            <a:xfrm flipH="1" flipV="1">
              <a:off x="1758926" y="3003028"/>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 name="Right Triangle 15"/>
            <p:cNvSpPr/>
            <p:nvPr/>
          </p:nvSpPr>
          <p:spPr bwMode="auto">
            <a:xfrm flipV="1">
              <a:off x="5262560" y="3012056"/>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24" name="Group 23"/>
          <p:cNvGrpSpPr/>
          <p:nvPr/>
        </p:nvGrpSpPr>
        <p:grpSpPr>
          <a:xfrm>
            <a:off x="1758926" y="433565"/>
            <a:ext cx="5367458" cy="3256205"/>
            <a:chOff x="1758926" y="617316"/>
            <a:chExt cx="5367458" cy="3256205"/>
          </a:xfrm>
        </p:grpSpPr>
        <p:sp>
          <p:nvSpPr>
            <p:cNvPr id="25" name="Right Triangle 24"/>
            <p:cNvSpPr/>
            <p:nvPr/>
          </p:nvSpPr>
          <p:spPr bwMode="auto">
            <a:xfrm>
              <a:off x="5262560" y="619697"/>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 name="Right Triangle 25"/>
            <p:cNvSpPr/>
            <p:nvPr/>
          </p:nvSpPr>
          <p:spPr bwMode="auto">
            <a:xfrm flipH="1">
              <a:off x="2198117" y="617316"/>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 name="Right Triangle 26"/>
            <p:cNvSpPr/>
            <p:nvPr/>
          </p:nvSpPr>
          <p:spPr bwMode="auto">
            <a:xfrm flipH="1" flipV="1">
              <a:off x="1758926" y="3003028"/>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 name="Right Triangle 27"/>
            <p:cNvSpPr/>
            <p:nvPr/>
          </p:nvSpPr>
          <p:spPr bwMode="auto">
            <a:xfrm flipV="1">
              <a:off x="5262560" y="3012056"/>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9" name="Text Box 36"/>
          <p:cNvSpPr txBox="1">
            <a:spLocks noChangeArrowheads="1"/>
          </p:cNvSpPr>
          <p:nvPr/>
        </p:nvSpPr>
        <p:spPr bwMode="auto">
          <a:xfrm>
            <a:off x="1028368" y="5658462"/>
            <a:ext cx="2628000" cy="1015663"/>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figure-of-8</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(useful because narrow)</a:t>
            </a:r>
          </a:p>
        </p:txBody>
      </p:sp>
      <p:sp>
        <p:nvSpPr>
          <p:cNvPr id="10" name="Text Box 36"/>
          <p:cNvSpPr txBox="1">
            <a:spLocks noChangeArrowheads="1"/>
          </p:cNvSpPr>
          <p:nvPr/>
        </p:nvSpPr>
        <p:spPr bwMode="auto">
          <a:xfrm>
            <a:off x="5531753" y="5658461"/>
            <a:ext cx="2736000" cy="133200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quadrupole                       with half the coils</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(maybe not so common)</a:t>
            </a:r>
          </a:p>
        </p:txBody>
      </p:sp>
      <p:grpSp>
        <p:nvGrpSpPr>
          <p:cNvPr id="4" name="Group 3"/>
          <p:cNvGrpSpPr/>
          <p:nvPr/>
        </p:nvGrpSpPr>
        <p:grpSpPr>
          <a:xfrm>
            <a:off x="-466526" y="2779743"/>
            <a:ext cx="5470574" cy="3345826"/>
            <a:chOff x="-4538662" y="301821"/>
            <a:chExt cx="5470574" cy="3345826"/>
          </a:xfrm>
        </p:grpSpPr>
        <p:pic>
          <p:nvPicPr>
            <p:cNvPr id="3" name="Picture 2"/>
            <p:cNvPicPr>
              <a:picLocks noChangeAspect="1"/>
            </p:cNvPicPr>
            <p:nvPr/>
          </p:nvPicPr>
          <p:blipFill rotWithShape="1">
            <a:blip r:embed="rId5">
              <a:clrChange>
                <a:clrFrom>
                  <a:srgbClr val="B2B2B2"/>
                </a:clrFrom>
                <a:clrTo>
                  <a:srgbClr val="B2B2B2">
                    <a:alpha val="0"/>
                  </a:srgbClr>
                </a:clrTo>
              </a:clrChange>
            </a:blip>
            <a:srcRect l="16734" t="21032" r="70241" b="29309"/>
            <a:stretch/>
          </p:blipFill>
          <p:spPr>
            <a:xfrm>
              <a:off x="-2628800" y="764704"/>
              <a:ext cx="1899766" cy="2592288"/>
            </a:xfrm>
            <a:prstGeom prst="rect">
              <a:avLst/>
            </a:prstGeom>
          </p:spPr>
        </p:pic>
        <p:sp>
          <p:nvSpPr>
            <p:cNvPr id="30" name="Right Triangle 29"/>
            <p:cNvSpPr/>
            <p:nvPr/>
          </p:nvSpPr>
          <p:spPr bwMode="auto">
            <a:xfrm>
              <a:off x="-921752" y="301821"/>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 name="Right Triangle 30"/>
            <p:cNvSpPr/>
            <p:nvPr/>
          </p:nvSpPr>
          <p:spPr bwMode="auto">
            <a:xfrm flipH="1">
              <a:off x="-4110475" y="301821"/>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 name="Right Triangle 31"/>
            <p:cNvSpPr/>
            <p:nvPr/>
          </p:nvSpPr>
          <p:spPr bwMode="auto">
            <a:xfrm flipH="1" flipV="1">
              <a:off x="-4538662" y="2782902"/>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 name="Right Triangle 32"/>
            <p:cNvSpPr/>
            <p:nvPr/>
          </p:nvSpPr>
          <p:spPr bwMode="auto">
            <a:xfrm flipV="1">
              <a:off x="-931912" y="2786182"/>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8" name="Text Box 36"/>
          <p:cNvSpPr txBox="1">
            <a:spLocks noChangeArrowheads="1"/>
          </p:cNvSpPr>
          <p:nvPr/>
        </p:nvSpPr>
        <p:spPr bwMode="auto">
          <a:xfrm>
            <a:off x="3779912" y="3173241"/>
            <a:ext cx="1447501"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standard quadrupole</a:t>
            </a: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the most common types of resistive quadrupoles</a:t>
            </a:r>
            <a:endParaRPr lang="en-US" sz="2800" b="0" i="0" kern="0" dirty="0">
              <a:solidFill>
                <a:srgbClr val="FF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00446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useful formulae for standard resistive quadrupoles</a:t>
            </a:r>
          </a:p>
          <a:p>
            <a:pPr algn="l">
              <a:lnSpc>
                <a:spcPct val="110000"/>
              </a:lnSpc>
            </a:pPr>
            <a:endParaRPr lang="en-US" sz="2800" b="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9" name="TextBox 18"/>
              <p:cNvSpPr txBox="1"/>
              <p:nvPr/>
            </p:nvSpPr>
            <p:spPr>
              <a:xfrm>
                <a:off x="4329382" y="1700808"/>
                <a:ext cx="1496564"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𝐺𝑟</m:t>
                      </m:r>
                    </m:oMath>
                  </m:oMathPara>
                </a14:m>
                <a:br>
                  <a:rPr lang="en-GB" b="0" i="1" dirty="0">
                    <a:latin typeface="Cambria Math" panose="02040503050406030204" pitchFamily="18" charset="0"/>
                  </a:rPr>
                </a:br>
                <a:endParaRPr lang="en-GB"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4329382" y="1700808"/>
                <a:ext cx="1496564" cy="397929"/>
              </a:xfrm>
              <a:prstGeom prst="rect">
                <a:avLst/>
              </a:prstGeom>
              <a:blipFill rotWithShape="0">
                <a:blip r:embed="rId3"/>
                <a:stretch>
                  <a:fillRect l="-6911" r="-1626" b="-2615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4329382" y="2606827"/>
                <a:ext cx="1472070" cy="80393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𝐺</m:t>
                          </m:r>
                          <m:sSup>
                            <m:sSupPr>
                              <m:ctrlPr>
                                <a:rPr lang="en-GB" b="0" i="1">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𝑟</m:t>
                              </m:r>
                            </m:e>
                            <m:sup>
                              <m:r>
                                <a:rPr lang="en-GB" b="0">
                                  <a:latin typeface="Cambria Math" panose="02040503050406030204" pitchFamily="18" charset="0"/>
                                  <a:ea typeface="Cambria Math" panose="02040503050406030204" pitchFamily="18" charset="0"/>
                                </a:rPr>
                                <m:t>2</m:t>
                              </m:r>
                            </m:sup>
                          </m:sSup>
                        </m:num>
                        <m:den>
                          <m:r>
                            <a:rPr lang="en-GB" b="0">
                              <a:latin typeface="Cambria Math" panose="02040503050406030204" pitchFamily="18" charset="0"/>
                              <a:ea typeface="Cambria Math" panose="02040503050406030204" pitchFamily="18" charset="0"/>
                            </a:rPr>
                            <m:t>2</m:t>
                          </m:r>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br>
                  <a:rPr lang="en-GB" b="0" dirty="0">
                    <a:latin typeface="Cambria Math" panose="02040503050406030204" pitchFamily="18" charset="0"/>
                  </a:rPr>
                </a:br>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4329382" y="2606827"/>
                <a:ext cx="1472070" cy="803938"/>
              </a:xfrm>
              <a:prstGeom prst="rect">
                <a:avLst/>
              </a:prstGeom>
              <a:blipFill rotWithShape="0">
                <a:blip r:embed="rId4"/>
                <a:stretch>
                  <a:fillRect/>
                </a:stretch>
              </a:blipFill>
            </p:spPr>
            <p:txBody>
              <a:bodyPr/>
              <a:lstStyle/>
              <a:p>
                <a:r>
                  <a:rPr lang="en-GB">
                    <a:noFill/>
                  </a:rPr>
                  <a:t> </a:t>
                </a:r>
              </a:p>
            </p:txBody>
          </p:sp>
        </mc:Fallback>
      </mc:AlternateContent>
      <p:sp>
        <p:nvSpPr>
          <p:cNvPr id="26" name="Text Box 36"/>
          <p:cNvSpPr txBox="1">
            <a:spLocks noChangeArrowheads="1"/>
          </p:cNvSpPr>
          <p:nvPr/>
        </p:nvSpPr>
        <p:spPr bwMode="auto">
          <a:xfrm>
            <a:off x="827584" y="1701913"/>
            <a:ext cx="3528392" cy="637097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pole tip field</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Ampere-turns (per pole)</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current</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resistance (total)</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4329382" y="3786265"/>
                <a:ext cx="1203535" cy="70115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𝑁</m:t>
                          </m:r>
                        </m:den>
                      </m:f>
                    </m:oMath>
                  </m:oMathPara>
                </a14:m>
                <a:br>
                  <a:rPr lang="en-GB" b="0" i="1" dirty="0">
                    <a:latin typeface="Cambria Math" panose="02040503050406030204" pitchFamily="18" charset="0"/>
                  </a:rPr>
                </a:br>
                <a:endParaRPr lang="en-GB" b="0" dirty="0"/>
              </a:p>
            </p:txBody>
          </p:sp>
        </mc:Choice>
        <mc:Fallback xmlns="">
          <p:sp>
            <p:nvSpPr>
              <p:cNvPr id="27" name="TextBox 26"/>
              <p:cNvSpPr txBox="1">
                <a:spLocks noRot="1" noChangeAspect="1" noMove="1" noResize="1" noEditPoints="1" noAdjustHandles="1" noChangeArrowheads="1" noChangeShapeType="1" noTextEdit="1"/>
              </p:cNvSpPr>
              <p:nvPr/>
            </p:nvSpPr>
            <p:spPr>
              <a:xfrm>
                <a:off x="4329382" y="3786265"/>
                <a:ext cx="1203535" cy="701154"/>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4253182" y="4871770"/>
                <a:ext cx="1989840" cy="75392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m:t>
                      </m:r>
                      <m:r>
                        <a:rPr lang="en-GB" b="0" i="1" smtClean="0">
                          <a:latin typeface="Cambria Math" panose="02040503050406030204" pitchFamily="18" charset="0"/>
                          <a:ea typeface="Cambria Math" panose="02040503050406030204" pitchFamily="18" charset="0"/>
                        </a:rPr>
                        <m:t>=4</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𝑁</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𝑡𝑢𝑟𝑛</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𝐴</m:t>
                              </m:r>
                            </m:e>
                            <m:sub>
                              <m:r>
                                <a:rPr lang="en-GB" b="0" i="1" smtClean="0">
                                  <a:latin typeface="Cambria Math" panose="02040503050406030204" pitchFamily="18" charset="0"/>
                                  <a:ea typeface="Cambria Math" panose="02040503050406030204" pitchFamily="18" charset="0"/>
                                </a:rPr>
                                <m:t>𝑐𝑜𝑛𝑑</m:t>
                              </m:r>
                            </m:sub>
                          </m:sSub>
                        </m:den>
                      </m:f>
                    </m:oMath>
                  </m:oMathPara>
                </a14:m>
                <a:br>
                  <a:rPr lang="en-GB" b="0" i="1" dirty="0">
                    <a:latin typeface="Cambria Math" panose="02040503050406030204" pitchFamily="18" charset="0"/>
                  </a:rPr>
                </a:br>
                <a:endParaRPr lang="en-GB" b="0" dirty="0"/>
              </a:p>
            </p:txBody>
          </p:sp>
        </mc:Choice>
        <mc:Fallback xmlns="">
          <p:sp>
            <p:nvSpPr>
              <p:cNvPr id="28" name="TextBox 27"/>
              <p:cNvSpPr txBox="1">
                <a:spLocks noRot="1" noChangeAspect="1" noMove="1" noResize="1" noEditPoints="1" noAdjustHandles="1" noChangeArrowheads="1" noChangeShapeType="1" noTextEdit="1"/>
              </p:cNvSpPr>
              <p:nvPr/>
            </p:nvSpPr>
            <p:spPr>
              <a:xfrm>
                <a:off x="4253182" y="4871770"/>
                <a:ext cx="1989840" cy="753924"/>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6521925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useful formulae for the main cooling                      parameters of a water-cooled resistive magnet</a:t>
            </a:r>
          </a:p>
          <a:p>
            <a:pPr algn="l">
              <a:lnSpc>
                <a:spcPct val="110000"/>
              </a:lnSpc>
            </a:pPr>
            <a:endParaRPr lang="en-US" sz="2800" b="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3845064" y="1588012"/>
                <a:ext cx="2012539"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𝑄</m:t>
                          </m:r>
                        </m:e>
                        <m:sub>
                          <m:r>
                            <a:rPr lang="en-GB" b="0" i="1" smtClean="0">
                              <a:latin typeface="Cambria Math" panose="02040503050406030204" pitchFamily="18" charset="0"/>
                              <a:ea typeface="Cambria Math" panose="02040503050406030204" pitchFamily="18" charset="0"/>
                            </a:rPr>
                            <m:t>𝑡𝑜𝑡</m:t>
                          </m:r>
                        </m:sub>
                      </m:sSub>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14.3</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𝑃</m:t>
                          </m:r>
                        </m:num>
                        <m:den>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𝑇</m:t>
                          </m:r>
                        </m:den>
                      </m:f>
                    </m:oMath>
                  </m:oMathPara>
                </a14:m>
                <a:br>
                  <a:rPr lang="en-GB" b="0" i="1" dirty="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3845064" y="1588012"/>
                <a:ext cx="2012539" cy="689099"/>
              </a:xfrm>
              <a:prstGeom prst="rect">
                <a:avLst/>
              </a:prstGeom>
              <a:blipFill rotWithShape="0">
                <a:blip r:embed="rId3"/>
                <a:stretch>
                  <a:fillRect/>
                </a:stretch>
              </a:blipFill>
            </p:spPr>
            <p:txBody>
              <a:bodyPr/>
              <a:lstStyle/>
              <a:p>
                <a:r>
                  <a:rPr lang="en-GB">
                    <a:noFill/>
                  </a:rPr>
                  <a:t> </a:t>
                </a:r>
              </a:p>
            </p:txBody>
          </p:sp>
        </mc:Fallback>
      </mc:AlternateContent>
      <p:sp>
        <p:nvSpPr>
          <p:cNvPr id="13" name="Text Box 36"/>
          <p:cNvSpPr txBox="1">
            <a:spLocks noChangeArrowheads="1"/>
          </p:cNvSpPr>
          <p:nvPr/>
        </p:nvSpPr>
        <p:spPr bwMode="auto">
          <a:xfrm>
            <a:off x="827584" y="1757129"/>
            <a:ext cx="3528392" cy="5632311"/>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cooling flow </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water velocity</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Reynolds number</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pressure drop</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4" name="TextBox 13"/>
              <p:cNvSpPr txBox="1"/>
              <p:nvPr/>
            </p:nvSpPr>
            <p:spPr>
              <a:xfrm>
                <a:off x="3845064" y="2738708"/>
                <a:ext cx="1771447" cy="6939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𝑣</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1000</m:t>
                          </m:r>
                        </m:num>
                        <m:den>
                          <m:r>
                            <a:rPr lang="en-GB" b="0" i="1" smtClean="0">
                              <a:latin typeface="Cambria Math" panose="02040503050406030204" pitchFamily="18" charset="0"/>
                              <a:ea typeface="Cambria Math" panose="02040503050406030204" pitchFamily="18" charset="0"/>
                            </a:rPr>
                            <m:t>15</m:t>
                          </m:r>
                          <m:r>
                            <a:rPr lang="en-GB" b="0" i="1" smtClean="0">
                              <a:latin typeface="Cambria Math" panose="02040503050406030204" pitchFamily="18" charset="0"/>
                              <a:ea typeface="Cambria Math" panose="02040503050406030204" pitchFamily="18" charset="0"/>
                            </a:rPr>
                            <m:t>𝜋</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𝑑</m:t>
                              </m:r>
                            </m:e>
                            <m:sup>
                              <m:r>
                                <a:rPr lang="en-GB" b="0" i="1" smtClean="0">
                                  <a:latin typeface="Cambria Math" panose="02040503050406030204" pitchFamily="18" charset="0"/>
                                  <a:ea typeface="Cambria Math" panose="02040503050406030204" pitchFamily="18" charset="0"/>
                                </a:rPr>
                                <m:t>2</m:t>
                              </m:r>
                            </m:sup>
                          </m:sSup>
                        </m:den>
                      </m:f>
                      <m:r>
                        <a:rPr lang="en-GB" b="0" i="1" smtClean="0">
                          <a:latin typeface="Cambria Math" panose="02040503050406030204" pitchFamily="18" charset="0"/>
                          <a:ea typeface="Cambria Math" panose="02040503050406030204" pitchFamily="18" charset="0"/>
                        </a:rPr>
                        <m:t>𝑄</m:t>
                      </m:r>
                    </m:oMath>
                  </m:oMathPara>
                </a14:m>
                <a:br>
                  <a:rPr lang="en-GB" b="0" i="1" dirty="0">
                    <a:latin typeface="Cambria Math" panose="02040503050406030204" pitchFamily="18" charset="0"/>
                  </a:rPr>
                </a:br>
                <a:endParaRPr lang="en-GB" b="0" dirty="0"/>
              </a:p>
            </p:txBody>
          </p:sp>
        </mc:Choice>
        <mc:Fallback xmlns="">
          <p:sp>
            <p:nvSpPr>
              <p:cNvPr id="14" name="TextBox 13"/>
              <p:cNvSpPr txBox="1">
                <a:spLocks noRot="1" noChangeAspect="1" noMove="1" noResize="1" noEditPoints="1" noAdjustHandles="1" noChangeArrowheads="1" noChangeShapeType="1" noTextEdit="1"/>
              </p:cNvSpPr>
              <p:nvPr/>
            </p:nvSpPr>
            <p:spPr>
              <a:xfrm>
                <a:off x="3845064" y="2738708"/>
                <a:ext cx="1771447" cy="693908"/>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3845064" y="4005064"/>
                <a:ext cx="1855444"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𝑅𝑒</m:t>
                      </m:r>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1400</m:t>
                      </m:r>
                      <m:r>
                        <a:rPr lang="en-GB" b="0" i="1" smtClean="0">
                          <a:latin typeface="Cambria Math" panose="02040503050406030204" pitchFamily="18" charset="0"/>
                          <a:ea typeface="Cambria Math" panose="02040503050406030204" pitchFamily="18" charset="0"/>
                        </a:rPr>
                        <m:t>𝑑𝑣</m:t>
                      </m:r>
                    </m:oMath>
                  </m:oMathPara>
                </a14:m>
                <a:endParaRPr lang="en-GB" b="0" dirty="0"/>
              </a:p>
            </p:txBody>
          </p:sp>
        </mc:Choice>
        <mc:Fallback xmlns="">
          <p:sp>
            <p:nvSpPr>
              <p:cNvPr id="15" name="TextBox 14"/>
              <p:cNvSpPr txBox="1">
                <a:spLocks noRot="1" noChangeAspect="1" noMove="1" noResize="1" noEditPoints="1" noAdjustHandles="1" noChangeArrowheads="1" noChangeShapeType="1" noTextEdit="1"/>
              </p:cNvSpPr>
              <p:nvPr/>
            </p:nvSpPr>
            <p:spPr>
              <a:xfrm>
                <a:off x="3845064" y="4005064"/>
                <a:ext cx="1855444" cy="369397"/>
              </a:xfrm>
              <a:prstGeom prst="rect">
                <a:avLst/>
              </a:prstGeom>
              <a:blipFill rotWithShape="0">
                <a:blip r:embed="rId5"/>
                <a:stretch>
                  <a:fillRect l="-5921" r="-1316" b="-98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3845064" y="4871368"/>
                <a:ext cx="2604687" cy="74642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𝑝</m:t>
                      </m:r>
                      <m:r>
                        <a:rPr lang="en-GB" b="0" i="1" smtClean="0">
                          <a:latin typeface="Cambria Math" panose="02040503050406030204" pitchFamily="18" charset="0"/>
                          <a:ea typeface="Cambria Math" panose="02040503050406030204" pitchFamily="18" charset="0"/>
                        </a:rPr>
                        <m:t>=60</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h𝑦𝑑𝑟</m:t>
                          </m:r>
                        </m:sub>
                      </m:sSub>
                      <m:f>
                        <m:fPr>
                          <m:ctrlPr>
                            <a:rPr lang="en-GB" b="0" i="1" smtClean="0">
                              <a:latin typeface="Cambria Math" panose="02040503050406030204" pitchFamily="18" charset="0"/>
                              <a:ea typeface="Cambria Math" panose="02040503050406030204" pitchFamily="18" charset="0"/>
                            </a:rPr>
                          </m:ctrlPr>
                        </m:fPr>
                        <m:num>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𝑄</m:t>
                              </m:r>
                            </m:e>
                            <m:sup>
                              <m:r>
                                <a:rPr lang="en-GB" b="0" i="1" smtClean="0">
                                  <a:latin typeface="Cambria Math" panose="02040503050406030204" pitchFamily="18" charset="0"/>
                                  <a:ea typeface="Cambria Math" panose="02040503050406030204" pitchFamily="18" charset="0"/>
                                </a:rPr>
                                <m:t>1.75</m:t>
                              </m:r>
                            </m:sup>
                          </m:sSup>
                        </m:num>
                        <m:den>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𝑑</m:t>
                              </m:r>
                            </m:e>
                            <m:sup>
                              <m:r>
                                <a:rPr lang="en-GB" b="0" i="1" smtClean="0">
                                  <a:latin typeface="Cambria Math" panose="02040503050406030204" pitchFamily="18" charset="0"/>
                                  <a:ea typeface="Cambria Math" panose="02040503050406030204" pitchFamily="18" charset="0"/>
                                </a:rPr>
                                <m:t>4.75</m:t>
                              </m:r>
                            </m:sup>
                          </m:sSup>
                        </m:den>
                      </m:f>
                    </m:oMath>
                  </m:oMathPara>
                </a14:m>
                <a:br>
                  <a:rPr lang="en-GB" b="0" i="1" dirty="0">
                    <a:latin typeface="Cambria Math" panose="02040503050406030204" pitchFamily="18" charset="0"/>
                  </a:rPr>
                </a:br>
                <a:endParaRPr lang="en-GB" b="0" dirty="0"/>
              </a:p>
            </p:txBody>
          </p:sp>
        </mc:Choice>
        <mc:Fallback xmlns="">
          <p:sp>
            <p:nvSpPr>
              <p:cNvPr id="16" name="TextBox 15"/>
              <p:cNvSpPr txBox="1">
                <a:spLocks noRot="1" noChangeAspect="1" noMove="1" noResize="1" noEditPoints="1" noAdjustHandles="1" noChangeArrowheads="1" noChangeShapeType="1" noTextEdit="1"/>
              </p:cNvSpPr>
              <p:nvPr/>
            </p:nvSpPr>
            <p:spPr>
              <a:xfrm>
                <a:off x="3845064" y="4871368"/>
                <a:ext cx="2604687" cy="746423"/>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8122159" y="264712"/>
            <a:ext cx="706600" cy="1113228"/>
          </a:xfrm>
          <a:prstGeom prst="rect">
            <a:avLst/>
          </a:prstGeom>
        </p:spPr>
      </p:pic>
      <mc:AlternateContent xmlns:mc="http://schemas.openxmlformats.org/markup-compatibility/2006" xmlns:a14="http://schemas.microsoft.com/office/drawing/2010/main">
        <mc:Choice Requires="a14">
          <p:sp>
            <p:nvSpPr>
              <p:cNvPr id="10" name="TextBox 9"/>
              <p:cNvSpPr txBox="1"/>
              <p:nvPr/>
            </p:nvSpPr>
            <p:spPr>
              <a:xfrm>
                <a:off x="6416652" y="1764805"/>
                <a:ext cx="1999586" cy="39857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𝑄</m:t>
                          </m:r>
                        </m:e>
                        <m:sub>
                          <m:r>
                            <a:rPr lang="en-GB" b="0" i="1" smtClean="0">
                              <a:latin typeface="Cambria Math" panose="02040503050406030204" pitchFamily="18" charset="0"/>
                              <a:ea typeface="Cambria Math" panose="02040503050406030204" pitchFamily="18" charset="0"/>
                            </a:rPr>
                            <m:t>𝑡𝑜𝑡</m:t>
                          </m:r>
                        </m:sub>
                      </m:sSub>
                      <m:r>
                        <a:rPr lang="en-GB" b="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𝑁</m:t>
                          </m:r>
                        </m:e>
                        <m:sub>
                          <m:r>
                            <a:rPr lang="en-GB" b="0" i="1" smtClean="0">
                              <a:latin typeface="Cambria Math" panose="02040503050406030204" pitchFamily="18" charset="0"/>
                              <a:ea typeface="Cambria Math" panose="02040503050406030204" pitchFamily="18" charset="0"/>
                            </a:rPr>
                            <m:t>h𝑦𝑑𝑟</m:t>
                          </m:r>
                        </m:sub>
                      </m:sSub>
                      <m:r>
                        <a:rPr lang="en-GB" b="0" i="1" smtClean="0">
                          <a:latin typeface="Cambria Math" panose="02040503050406030204" pitchFamily="18" charset="0"/>
                          <a:ea typeface="Cambria Math" panose="02040503050406030204" pitchFamily="18" charset="0"/>
                        </a:rPr>
                        <m:t>𝑄</m:t>
                      </m:r>
                    </m:oMath>
                  </m:oMathPara>
                </a14:m>
                <a:br>
                  <a:rPr lang="en-GB" b="0" i="1" dirty="0">
                    <a:latin typeface="Cambria Math" panose="02040503050406030204" pitchFamily="18" charset="0"/>
                  </a:rPr>
                </a:br>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6416652" y="1764805"/>
                <a:ext cx="1999586" cy="398571"/>
              </a:xfrm>
              <a:prstGeom prst="rect">
                <a:avLst/>
              </a:prstGeom>
              <a:blipFill rotWithShape="0">
                <a:blip r:embed="rId8"/>
                <a:stretch>
                  <a:fillRect l="-6707" r="-2134" b="-24615"/>
                </a:stretch>
              </a:blipFill>
            </p:spPr>
            <p:txBody>
              <a:bodyPr/>
              <a:lstStyle/>
              <a:p>
                <a:r>
                  <a:rPr lang="en-GB">
                    <a:noFill/>
                  </a:rPr>
                  <a:t> </a:t>
                </a:r>
              </a:p>
            </p:txBody>
          </p:sp>
        </mc:Fallback>
      </mc:AlternateContent>
    </p:spTree>
    <p:extLst>
      <p:ext uri="{BB962C8B-B14F-4D97-AF65-F5344CB8AC3E}">
        <p14:creationId xmlns:p14="http://schemas.microsoft.com/office/powerpoint/2010/main" val="40402854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a:t>
            </a:r>
            <a:r>
              <a:rPr lang="en-US" sz="2800" b="0" kern="0" dirty="0">
                <a:solidFill>
                  <a:srgbClr val="0033CC"/>
                </a:solidFill>
                <a:latin typeface="Calibri" panose="020F0502020204030204" pitchFamily="34" charset="0"/>
                <a:cs typeface="Calibri" panose="020F0502020204030204" pitchFamily="34" charset="0"/>
              </a:rPr>
              <a:t>ideal</a:t>
            </a:r>
            <a:r>
              <a:rPr lang="en-US" sz="2800" b="0" i="0" kern="0" dirty="0">
                <a:solidFill>
                  <a:srgbClr val="0033CC"/>
                </a:solidFill>
                <a:latin typeface="Calibri" panose="020F0502020204030204" pitchFamily="34" charset="0"/>
                <a:cs typeface="Calibri" panose="020F0502020204030204" pitchFamily="34" charset="0"/>
              </a:rPr>
              <a:t> poles for dipole, quadrupole, sextupole, etc. are lines of constant scalar potential</a:t>
            </a:r>
          </a:p>
          <a:p>
            <a:pPr algn="l">
              <a:lnSpc>
                <a:spcPct val="110000"/>
              </a:lnSpc>
            </a:pPr>
            <a:endParaRPr lang="en-US" sz="2800" b="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3923928" y="2379382"/>
                <a:ext cx="137088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/2</m:t>
                      </m:r>
                    </m:oMath>
                  </m:oMathPara>
                </a14:m>
                <a:br>
                  <a:rPr lang="en-GB" b="0" i="1" dirty="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3923928" y="2379382"/>
                <a:ext cx="1370888" cy="369397"/>
              </a:xfrm>
              <a:prstGeom prst="rect">
                <a:avLst/>
              </a:prstGeom>
              <a:blipFill rotWithShape="0">
                <a:blip r:embed="rId3"/>
                <a:stretch>
                  <a:fillRect l="-8000" r="-2222"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923928" y="3696278"/>
                <a:ext cx="1510413"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𝑥𝑦</m:t>
                      </m:r>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𝑟</m:t>
                          </m:r>
                        </m:e>
                        <m:sup>
                          <m:r>
                            <a:rPr lang="en-GB" b="0">
                              <a:latin typeface="Cambria Math" panose="02040503050406030204" pitchFamily="18" charset="0"/>
                              <a:ea typeface="Cambria Math" panose="02040503050406030204" pitchFamily="18" charset="0"/>
                            </a:rPr>
                            <m:t>2</m:t>
                          </m:r>
                        </m:sup>
                      </m:sSup>
                    </m:oMath>
                  </m:oMathPara>
                </a14:m>
                <a:br>
                  <a:rPr lang="en-GB" b="0" i="1" dirty="0">
                    <a:latin typeface="Cambria Math" panose="02040503050406030204" pitchFamily="18" charset="0"/>
                  </a:rPr>
                </a:br>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3923928" y="3696278"/>
                <a:ext cx="1510413" cy="369397"/>
              </a:xfrm>
              <a:prstGeom prst="rect">
                <a:avLst/>
              </a:prstGeom>
              <a:blipFill rotWithShape="0">
                <a:blip r:embed="rId4"/>
                <a:stretch>
                  <a:fillRect l="-7287"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923928" y="5013174"/>
                <a:ext cx="2365006"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3</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𝑥</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𝑦</m:t>
                          </m:r>
                        </m:e>
                        <m:sup>
                          <m:r>
                            <a:rPr lang="en-GB" b="0" i="1" smtClean="0">
                              <a:latin typeface="Cambria Math" panose="02040503050406030204" pitchFamily="18" charset="0"/>
                              <a:ea typeface="Cambria Math" panose="02040503050406030204" pitchFamily="18" charset="0"/>
                            </a:rPr>
                            <m:t>3</m:t>
                          </m:r>
                        </m:sup>
                      </m:sSup>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3</m:t>
                          </m:r>
                        </m:sup>
                      </m:sSup>
                    </m:oMath>
                  </m:oMathPara>
                </a14:m>
                <a:br>
                  <a:rPr lang="en-GB" b="0" i="1" dirty="0">
                    <a:latin typeface="Cambria Math" panose="02040503050406030204" pitchFamily="18" charset="0"/>
                  </a:rPr>
                </a:br>
                <a:endParaRPr lang="en-GB" b="0" dirty="0"/>
              </a:p>
            </p:txBody>
          </p:sp>
        </mc:Choice>
        <mc:Fallback xmlns="">
          <p:sp>
            <p:nvSpPr>
              <p:cNvPr id="8" name="TextBox 7"/>
              <p:cNvSpPr txBox="1">
                <a:spLocks noRot="1" noChangeAspect="1" noMove="1" noResize="1" noEditPoints="1" noAdjustHandles="1" noChangeArrowheads="1" noChangeShapeType="1" noTextEdit="1"/>
              </p:cNvSpPr>
              <p:nvPr/>
            </p:nvSpPr>
            <p:spPr>
              <a:xfrm>
                <a:off x="3923928" y="5013174"/>
                <a:ext cx="2365006" cy="369397"/>
              </a:xfrm>
              <a:prstGeom prst="rect">
                <a:avLst/>
              </a:prstGeom>
              <a:blipFill rotWithShape="0">
                <a:blip r:embed="rId5"/>
                <a:stretch>
                  <a:fillRect l="-4639"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827584" y="2379381"/>
                <a:ext cx="2249462"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𝜌</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h</m:t>
                      </m:r>
                      <m:r>
                        <a:rPr lang="en-GB" b="0">
                          <a:latin typeface="Cambria Math" panose="02040503050406030204" pitchFamily="18" charset="0"/>
                          <a:ea typeface="Cambria Math" panose="02040503050406030204" pitchFamily="18" charset="0"/>
                        </a:rPr>
                        <m:t>/2</m:t>
                      </m:r>
                    </m:oMath>
                  </m:oMathPara>
                </a14:m>
                <a:br>
                  <a:rPr lang="en-GB" b="0" i="1" dirty="0">
                    <a:latin typeface="Cambria Math" panose="02040503050406030204" pitchFamily="18" charset="0"/>
                  </a:rPr>
                </a:br>
                <a:endParaRPr lang="en-GB" b="0" dirty="0"/>
              </a:p>
            </p:txBody>
          </p:sp>
        </mc:Choice>
        <mc:Fallback xmlns="">
          <p:sp>
            <p:nvSpPr>
              <p:cNvPr id="9" name="TextBox 8"/>
              <p:cNvSpPr txBox="1">
                <a:spLocks noRot="1" noChangeAspect="1" noMove="1" noResize="1" noEditPoints="1" noAdjustHandles="1" noChangeArrowheads="1" noChangeShapeType="1" noTextEdit="1"/>
              </p:cNvSpPr>
              <p:nvPr/>
            </p:nvSpPr>
            <p:spPr>
              <a:xfrm>
                <a:off x="827584" y="2379381"/>
                <a:ext cx="2249462" cy="369397"/>
              </a:xfrm>
              <a:prstGeom prst="rect">
                <a:avLst/>
              </a:prstGeom>
              <a:blipFill rotWithShape="0">
                <a:blip r:embed="rId6"/>
                <a:stretch>
                  <a:fillRect l="-4878" r="-813"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827584" y="3696278"/>
                <a:ext cx="237109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𝜌</m:t>
                          </m:r>
                        </m:e>
                        <m:sup>
                          <m:r>
                            <a:rPr lang="en-GB" b="0" i="1" smtClean="0">
                              <a:latin typeface="Cambria Math" panose="02040503050406030204" pitchFamily="18" charset="0"/>
                              <a:ea typeface="Cambria Math" panose="02040503050406030204" pitchFamily="18" charset="0"/>
                            </a:rPr>
                            <m:t>2</m:t>
                          </m:r>
                        </m:sup>
                      </m:sSup>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2</m:t>
                          </m:r>
                        </m:sup>
                      </m:sSup>
                    </m:oMath>
                  </m:oMathPara>
                </a14:m>
                <a:br>
                  <a:rPr lang="en-GB" b="0" i="1" dirty="0">
                    <a:latin typeface="Cambria Math" panose="02040503050406030204" pitchFamily="18" charset="0"/>
                  </a:rPr>
                </a:br>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827584" y="3696278"/>
                <a:ext cx="2371098" cy="369397"/>
              </a:xfrm>
              <a:prstGeom prst="rect">
                <a:avLst/>
              </a:prstGeom>
              <a:blipFill rotWithShape="0">
                <a:blip r:embed="rId7"/>
                <a:stretch>
                  <a:fillRect l="-4627"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827584" y="5013176"/>
                <a:ext cx="237109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𝜌</m:t>
                          </m:r>
                        </m:e>
                        <m:sup>
                          <m:r>
                            <a:rPr lang="en-GB" b="0" i="1" smtClean="0">
                              <a:latin typeface="Cambria Math" panose="02040503050406030204" pitchFamily="18" charset="0"/>
                              <a:ea typeface="Cambria Math" panose="02040503050406030204" pitchFamily="18" charset="0"/>
                            </a:rPr>
                            <m:t>3</m:t>
                          </m:r>
                        </m:sup>
                      </m:sSup>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3</m:t>
                              </m:r>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3</m:t>
                          </m:r>
                        </m:sup>
                      </m:sSup>
                    </m:oMath>
                  </m:oMathPara>
                </a14:m>
                <a:br>
                  <a:rPr lang="en-GB" b="0" i="1" dirty="0">
                    <a:latin typeface="Cambria Math" panose="02040503050406030204" pitchFamily="18" charset="0"/>
                  </a:rPr>
                </a:br>
                <a:endParaRPr lang="en-GB" b="0" dirty="0"/>
              </a:p>
            </p:txBody>
          </p:sp>
        </mc:Choice>
        <mc:Fallback xmlns="">
          <p:sp>
            <p:nvSpPr>
              <p:cNvPr id="11" name="TextBox 10"/>
              <p:cNvSpPr txBox="1">
                <a:spLocks noRot="1" noChangeAspect="1" noMove="1" noResize="1" noEditPoints="1" noAdjustHandles="1" noChangeArrowheads="1" noChangeShapeType="1" noTextEdit="1"/>
              </p:cNvSpPr>
              <p:nvPr/>
            </p:nvSpPr>
            <p:spPr>
              <a:xfrm>
                <a:off x="827584" y="5013176"/>
                <a:ext cx="2371098" cy="369397"/>
              </a:xfrm>
              <a:prstGeom prst="rect">
                <a:avLst/>
              </a:prstGeom>
              <a:blipFill rotWithShape="0">
                <a:blip r:embed="rId8"/>
                <a:stretch>
                  <a:fillRect l="-4627" b="-27869"/>
                </a:stretch>
              </a:blipFill>
            </p:spPr>
            <p:txBody>
              <a:bodyPr/>
              <a:lstStyle/>
              <a:p>
                <a:r>
                  <a:rPr lang="en-GB">
                    <a:noFill/>
                  </a:rPr>
                  <a:t> </a:t>
                </a:r>
              </a:p>
            </p:txBody>
          </p:sp>
        </mc:Fallback>
      </mc:AlternateContent>
      <p:sp>
        <p:nvSpPr>
          <p:cNvPr id="12" name="Text Box 36"/>
          <p:cNvSpPr txBox="1">
            <a:spLocks noChangeArrowheads="1"/>
          </p:cNvSpPr>
          <p:nvPr/>
        </p:nvSpPr>
        <p:spPr bwMode="auto">
          <a:xfrm>
            <a:off x="6444208" y="2333246"/>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straight line</a:t>
            </a:r>
          </a:p>
        </p:txBody>
      </p:sp>
      <p:sp>
        <p:nvSpPr>
          <p:cNvPr id="13" name="Text Box 36"/>
          <p:cNvSpPr txBox="1">
            <a:spLocks noChangeArrowheads="1"/>
          </p:cNvSpPr>
          <p:nvPr/>
        </p:nvSpPr>
        <p:spPr bwMode="auto">
          <a:xfrm>
            <a:off x="6444208" y="3650143"/>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hyperbola</a:t>
            </a:r>
          </a:p>
        </p:txBody>
      </p:sp>
      <p:sp>
        <p:nvSpPr>
          <p:cNvPr id="14" name="Text Box 36"/>
          <p:cNvSpPr txBox="1">
            <a:spLocks noChangeArrowheads="1"/>
          </p:cNvSpPr>
          <p:nvPr/>
        </p:nvSpPr>
        <p:spPr bwMode="auto">
          <a:xfrm>
            <a:off x="755576" y="1827750"/>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dipole</a:t>
            </a:r>
          </a:p>
        </p:txBody>
      </p:sp>
      <p:sp>
        <p:nvSpPr>
          <p:cNvPr id="15" name="Text Box 36"/>
          <p:cNvSpPr txBox="1">
            <a:spLocks noChangeArrowheads="1"/>
          </p:cNvSpPr>
          <p:nvPr/>
        </p:nvSpPr>
        <p:spPr bwMode="auto">
          <a:xfrm>
            <a:off x="755576" y="3255367"/>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quadrupole</a:t>
            </a:r>
          </a:p>
        </p:txBody>
      </p:sp>
      <p:sp>
        <p:nvSpPr>
          <p:cNvPr id="16" name="Text Box 36"/>
          <p:cNvSpPr txBox="1">
            <a:spLocks noChangeArrowheads="1"/>
          </p:cNvSpPr>
          <p:nvPr/>
        </p:nvSpPr>
        <p:spPr bwMode="auto">
          <a:xfrm>
            <a:off x="755576" y="4581128"/>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sextupole</a:t>
            </a:r>
          </a:p>
        </p:txBody>
      </p:sp>
    </p:spTree>
    <p:extLst>
      <p:ext uri="{BB962C8B-B14F-4D97-AF65-F5344CB8AC3E}">
        <p14:creationId xmlns:p14="http://schemas.microsoft.com/office/powerpoint/2010/main" val="31623886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As an example, this is the pole tip used in the SESAME quadrupoles vs. the theoretical hyperbola</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1651" t="16567" r="24800" b="14340"/>
          <a:stretch/>
        </p:blipFill>
        <p:spPr>
          <a:xfrm>
            <a:off x="683568" y="1272143"/>
            <a:ext cx="5904656" cy="5383657"/>
          </a:xfrm>
          <a:prstGeom prst="rect">
            <a:avLst/>
          </a:prstGeom>
        </p:spPr>
      </p:pic>
      <p:grpSp>
        <p:nvGrpSpPr>
          <p:cNvPr id="7" name="Group 6"/>
          <p:cNvGrpSpPr/>
          <p:nvPr/>
        </p:nvGrpSpPr>
        <p:grpSpPr>
          <a:xfrm>
            <a:off x="4860033" y="860785"/>
            <a:ext cx="4752527" cy="2928255"/>
            <a:chOff x="4860033" y="860785"/>
            <a:chExt cx="4752527" cy="2928255"/>
          </a:xfrm>
        </p:grpSpPr>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39374" t="36444" r="47929" b="51059"/>
            <a:stretch/>
          </p:blipFill>
          <p:spPr>
            <a:xfrm>
              <a:off x="4860033" y="860785"/>
              <a:ext cx="3744416" cy="2609230"/>
            </a:xfrm>
            <a:prstGeom prst="rect">
              <a:avLst/>
            </a:prstGeom>
          </p:spPr>
        </p:pic>
        <p:sp>
          <p:nvSpPr>
            <p:cNvPr id="5" name="Isosceles Triangle 4"/>
            <p:cNvSpPr/>
            <p:nvPr/>
          </p:nvSpPr>
          <p:spPr bwMode="auto">
            <a:xfrm>
              <a:off x="7524328" y="2564904"/>
              <a:ext cx="2088232" cy="1224136"/>
            </a:xfrm>
            <a:prstGeom prs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8" name="Oval 7"/>
          <p:cNvSpPr>
            <a:spLocks noChangeAspect="1"/>
          </p:cNvSpPr>
          <p:nvPr/>
        </p:nvSpPr>
        <p:spPr bwMode="auto">
          <a:xfrm>
            <a:off x="7092279" y="2280156"/>
            <a:ext cx="771208" cy="330517"/>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28788" t="75408" r="62038" b="18462"/>
          <a:stretch/>
        </p:blipFill>
        <p:spPr>
          <a:xfrm>
            <a:off x="5724128" y="3469758"/>
            <a:ext cx="3115927" cy="1471410"/>
          </a:xfrm>
          <a:prstGeom prst="rect">
            <a:avLst/>
          </a:prstGeom>
        </p:spPr>
      </p:pic>
    </p:spTree>
    <p:extLst>
      <p:ext uri="{BB962C8B-B14F-4D97-AF65-F5344CB8AC3E}">
        <p14:creationId xmlns:p14="http://schemas.microsoft.com/office/powerpoint/2010/main" val="3737697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working principle is the same as this large magnet, of the 184’’ (4.7 m) cyclotron at Berkeley (picture taken in 1942)</a:t>
            </a:r>
          </a:p>
          <a:p>
            <a:pPr algn="l">
              <a:lnSpc>
                <a:spcPct val="110000"/>
              </a:lnSpc>
            </a:pPr>
            <a:endParaRPr lang="en-US" sz="2800" b="0" i="0" kern="0" dirty="0">
              <a:solidFill>
                <a:srgbClr val="0033CC"/>
              </a:solidFill>
              <a:latin typeface="Calibri Light" panose="020F0302020204030204" pitchFamily="34" charset="0"/>
            </a:endParaRPr>
          </a:p>
        </p:txBody>
      </p:sp>
      <p:pic>
        <p:nvPicPr>
          <p:cNvPr id="12" name="Picture 4" descr="\\cern.ch\dfs\Users\t\tomma\Desktop\fig_1_12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198527"/>
            <a:ext cx="7340827" cy="525480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clrChange>
              <a:clrFrom>
                <a:srgbClr val="FFFFFF"/>
              </a:clrFrom>
              <a:clrTo>
                <a:srgbClr val="FFFFFF">
                  <a:alpha val="0"/>
                </a:srgbClr>
              </a:clrTo>
            </a:clrChange>
          </a:blip>
          <a:stretch>
            <a:fillRect/>
          </a:stretch>
        </p:blipFill>
        <p:spPr>
          <a:xfrm rot="964680">
            <a:off x="8297067" y="840778"/>
            <a:ext cx="706600" cy="1113228"/>
          </a:xfrm>
          <a:prstGeom prst="rect">
            <a:avLst/>
          </a:prstGeom>
        </p:spPr>
      </p:pic>
    </p:spTree>
    <p:extLst>
      <p:ext uri="{BB962C8B-B14F-4D97-AF65-F5344CB8AC3E}">
        <p14:creationId xmlns:p14="http://schemas.microsoft.com/office/powerpoint/2010/main" val="26569217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the lamination of the LEP main bending magnets, with the pole shims well visible</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242" y="1146940"/>
            <a:ext cx="8455383" cy="5164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bwMode="auto">
          <a:xfrm>
            <a:off x="3124220" y="3084200"/>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 name="Oval 6"/>
          <p:cNvSpPr/>
          <p:nvPr/>
        </p:nvSpPr>
        <p:spPr bwMode="auto">
          <a:xfrm>
            <a:off x="4427984" y="3084200"/>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 name="Oval 7"/>
          <p:cNvSpPr/>
          <p:nvPr/>
        </p:nvSpPr>
        <p:spPr bwMode="auto">
          <a:xfrm>
            <a:off x="3124220" y="3660264"/>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 name="Oval 8"/>
          <p:cNvSpPr/>
          <p:nvPr/>
        </p:nvSpPr>
        <p:spPr bwMode="auto">
          <a:xfrm>
            <a:off x="4427984" y="3660264"/>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4326712" y="516441"/>
            <a:ext cx="706600" cy="1113228"/>
          </a:xfrm>
          <a:prstGeom prst="rect">
            <a:avLst/>
          </a:prstGeom>
        </p:spPr>
      </p:pic>
    </p:spTree>
    <p:extLst>
      <p:ext uri="{BB962C8B-B14F-4D97-AF65-F5344CB8AC3E}">
        <p14:creationId xmlns:p14="http://schemas.microsoft.com/office/powerpoint/2010/main" val="36136401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In 3D, the longitudinal dimension of the magnet is described by a magnetic length</a:t>
            </a:r>
          </a:p>
        </p:txBody>
      </p:sp>
      <p:grpSp>
        <p:nvGrpSpPr>
          <p:cNvPr id="3" name="Group 2"/>
          <p:cNvGrpSpPr/>
          <p:nvPr/>
        </p:nvGrpSpPr>
        <p:grpSpPr>
          <a:xfrm>
            <a:off x="210706" y="1196752"/>
            <a:ext cx="8722588" cy="4350868"/>
            <a:chOff x="210706" y="1238372"/>
            <a:chExt cx="8722588" cy="4350868"/>
          </a:xfrm>
        </p:grpSpPr>
        <p:pic>
          <p:nvPicPr>
            <p:cNvPr id="5" name="Picture 4"/>
            <p:cNvPicPr>
              <a:picLocks noChangeAspect="1"/>
            </p:cNvPicPr>
            <p:nvPr/>
          </p:nvPicPr>
          <p:blipFill rotWithShape="1">
            <a:blip r:embed="rId3"/>
            <a:srcRect b="17775"/>
            <a:stretch/>
          </p:blipFill>
          <p:spPr>
            <a:xfrm>
              <a:off x="210706" y="1238372"/>
              <a:ext cx="8722588" cy="4350868"/>
            </a:xfrm>
            <a:prstGeom prst="rect">
              <a:avLst/>
            </a:prstGeom>
          </p:spPr>
        </p:pic>
        <p:pic>
          <p:nvPicPr>
            <p:cNvPr id="7" name="Picture 6"/>
            <p:cNvPicPr>
              <a:picLocks noChangeAspect="1"/>
            </p:cNvPicPr>
            <p:nvPr/>
          </p:nvPicPr>
          <p:blipFill rotWithShape="1">
            <a:blip r:embed="rId4"/>
            <a:srcRect l="48577" t="85943" r="49144" b="9534"/>
            <a:stretch/>
          </p:blipFill>
          <p:spPr>
            <a:xfrm>
              <a:off x="7878607" y="4029682"/>
              <a:ext cx="241948" cy="241946"/>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3389497" y="5661248"/>
                <a:ext cx="2528513" cy="107946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𝑙</m:t>
                          </m:r>
                        </m:e>
                        <m:sub>
                          <m:r>
                            <a:rPr lang="en-GB" b="0" i="1" smtClean="0">
                              <a:latin typeface="Cambria Math" panose="02040503050406030204" pitchFamily="18" charset="0"/>
                              <a:ea typeface="Cambria Math" panose="02040503050406030204" pitchFamily="18" charset="0"/>
                            </a:rPr>
                            <m:t>𝑚</m:t>
                          </m:r>
                        </m:sub>
                      </m:sSub>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m:t>
                      </m:r>
                      <m:nary>
                        <m:naryPr>
                          <m:limLoc m:val="undOvr"/>
                          <m:ctrlPr>
                            <a:rPr lang="en-GB" b="0" i="1" smtClean="0">
                              <a:latin typeface="Cambria Math" panose="02040503050406030204" pitchFamily="18" charset="0"/>
                              <a:ea typeface="Cambria Math" panose="02040503050406030204" pitchFamily="18" charset="0"/>
                            </a:rPr>
                          </m:ctrlPr>
                        </m:naryPr>
                        <m:sub>
                          <m:r>
                            <m:rPr>
                              <m:brk m:alnAt="24"/>
                            </m:rP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ub>
                        <m:sup>
                          <m:r>
                            <a:rPr lang="en-GB" b="0" i="1" smtClean="0">
                              <a:latin typeface="Cambria Math" panose="02040503050406030204" pitchFamily="18" charset="0"/>
                              <a:ea typeface="Cambria Math" panose="02040503050406030204" pitchFamily="18" charset="0"/>
                            </a:rPr>
                            <m:t>∞</m:t>
                          </m:r>
                        </m:sup>
                        <m:e>
                          <m:r>
                            <a:rPr lang="en-GB" b="0" i="1" smtClean="0">
                              <a:latin typeface="Cambria Math" panose="02040503050406030204" pitchFamily="18" charset="0"/>
                              <a:ea typeface="Cambria Math" panose="02040503050406030204" pitchFamily="18" charset="0"/>
                            </a:rPr>
                            <m:t>𝐵</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𝑧</m:t>
                              </m:r>
                            </m:e>
                          </m:d>
                          <m:r>
                            <a:rPr lang="en-GB" b="0" i="1" smtClean="0">
                              <a:latin typeface="Cambria Math" panose="02040503050406030204" pitchFamily="18" charset="0"/>
                              <a:ea typeface="Cambria Math" panose="02040503050406030204" pitchFamily="18" charset="0"/>
                            </a:rPr>
                            <m:t>𝑑𝑧</m:t>
                          </m:r>
                        </m:e>
                      </m:nary>
                    </m:oMath>
                  </m:oMathPara>
                </a14:m>
                <a:br>
                  <a:rPr lang="en-GB" b="0" i="1" dirty="0">
                    <a:latin typeface="Cambria Math" panose="02040503050406030204" pitchFamily="18" charset="0"/>
                  </a:rPr>
                </a:br>
                <a:endParaRPr lang="en-GB" b="0" dirty="0"/>
              </a:p>
            </p:txBody>
          </p:sp>
        </mc:Choice>
        <mc:Fallback xmlns="">
          <p:sp>
            <p:nvSpPr>
              <p:cNvPr id="8" name="TextBox 7"/>
              <p:cNvSpPr txBox="1">
                <a:spLocks noRot="1" noChangeAspect="1" noMove="1" noResize="1" noEditPoints="1" noAdjustHandles="1" noChangeArrowheads="1" noChangeShapeType="1" noTextEdit="1"/>
              </p:cNvSpPr>
              <p:nvPr/>
            </p:nvSpPr>
            <p:spPr>
              <a:xfrm>
                <a:off x="3389497" y="5661248"/>
                <a:ext cx="2528513" cy="1079463"/>
              </a:xfrm>
              <a:prstGeom prst="rect">
                <a:avLst/>
              </a:prstGeom>
              <a:blipFill rotWithShape="0">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0952150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magnetic length can be estimated at first order with simple formulae</a:t>
            </a:r>
          </a:p>
        </p:txBody>
      </p:sp>
      <mc:AlternateContent xmlns:mc="http://schemas.openxmlformats.org/markup-compatibility/2006" xmlns:a14="http://schemas.microsoft.com/office/drawing/2010/main">
        <mc:Choice Requires="a14">
          <p:sp>
            <p:nvSpPr>
              <p:cNvPr id="12" name="TextBox 11"/>
              <p:cNvSpPr txBox="1"/>
              <p:nvPr/>
            </p:nvSpPr>
            <p:spPr>
              <a:xfrm>
                <a:off x="1691680" y="3188543"/>
                <a:ext cx="1714957"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i="1" smtClean="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h</m:t>
                      </m:r>
                    </m:oMath>
                  </m:oMathPara>
                </a14:m>
                <a:br>
                  <a:rPr lang="en-GB" b="0" dirty="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1691680" y="3188543"/>
                <a:ext cx="1714957" cy="369397"/>
              </a:xfrm>
              <a:prstGeom prst="rect">
                <a:avLst/>
              </a:prstGeom>
              <a:blipFill rotWithShape="0">
                <a:blip r:embed="rId3"/>
                <a:stretch>
                  <a:fillRect l="-6406" r="-1423" b="-16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691680" y="4859803"/>
                <a:ext cx="2263055"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0.80</m:t>
                      </m:r>
                      <m:r>
                        <a:rPr lang="en-GB" b="0" i="1" smtClean="0">
                          <a:latin typeface="Cambria Math" panose="02040503050406030204" pitchFamily="18" charset="0"/>
                          <a:ea typeface="Cambria Math" panose="02040503050406030204" pitchFamily="18" charset="0"/>
                        </a:rPr>
                        <m:t>𝑟</m:t>
                      </m:r>
                    </m:oMath>
                  </m:oMathPara>
                </a14:m>
                <a:br>
                  <a:rPr lang="en-GB" b="0" dirty="0">
                    <a:latin typeface="Cambria Math" panose="02040503050406030204" pitchFamily="18" charset="0"/>
                  </a:rPr>
                </a:br>
                <a:endParaRPr lang="en-GB" b="0" dirty="0"/>
              </a:p>
            </p:txBody>
          </p:sp>
        </mc:Choice>
        <mc:Fallback xmlns="">
          <p:sp>
            <p:nvSpPr>
              <p:cNvPr id="13" name="TextBox 12"/>
              <p:cNvSpPr txBox="1">
                <a:spLocks noRot="1" noChangeAspect="1" noMove="1" noResize="1" noEditPoints="1" noAdjustHandles="1" noChangeArrowheads="1" noChangeShapeType="1" noTextEdit="1"/>
              </p:cNvSpPr>
              <p:nvPr/>
            </p:nvSpPr>
            <p:spPr>
              <a:xfrm>
                <a:off x="1691680" y="4859803"/>
                <a:ext cx="2263055" cy="369397"/>
              </a:xfrm>
              <a:prstGeom prst="rect">
                <a:avLst/>
              </a:prstGeom>
              <a:blipFill rotWithShape="0">
                <a:blip r:embed="rId4"/>
                <a:stretch>
                  <a:fillRect l="-4852" b="-16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3985140" y="1579293"/>
                <a:ext cx="1173719"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i="1" smtClean="0">
                          <a:latin typeface="Cambria Math" panose="02040503050406030204" pitchFamily="18" charset="0"/>
                          <a:ea typeface="Cambria Math" panose="02040503050406030204" pitchFamily="18" charset="0"/>
                        </a:rPr>
                        <m:t>&gt;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oMath>
                  </m:oMathPara>
                </a14:m>
                <a:br>
                  <a:rPr lang="en-GB" b="0" i="1" dirty="0">
                    <a:latin typeface="Cambria Math" panose="02040503050406030204" pitchFamily="18" charset="0"/>
                  </a:rPr>
                </a:br>
                <a:endParaRPr lang="en-GB" b="0" dirty="0"/>
              </a:p>
            </p:txBody>
          </p:sp>
        </mc:Choice>
        <mc:Fallback xmlns="">
          <p:sp>
            <p:nvSpPr>
              <p:cNvPr id="14" name="TextBox 13"/>
              <p:cNvSpPr txBox="1">
                <a:spLocks noRot="1" noChangeAspect="1" noMove="1" noResize="1" noEditPoints="1" noAdjustHandles="1" noChangeArrowheads="1" noChangeShapeType="1" noTextEdit="1"/>
              </p:cNvSpPr>
              <p:nvPr/>
            </p:nvSpPr>
            <p:spPr>
              <a:xfrm>
                <a:off x="3985140" y="1579293"/>
                <a:ext cx="1173719" cy="369397"/>
              </a:xfrm>
              <a:prstGeom prst="rect">
                <a:avLst/>
              </a:prstGeom>
              <a:blipFill rotWithShape="0">
                <a:blip r:embed="rId5"/>
                <a:stretch>
                  <a:fillRect l="-9375" b="-16393"/>
                </a:stretch>
              </a:blipFill>
            </p:spPr>
            <p:txBody>
              <a:bodyPr/>
              <a:lstStyle/>
              <a:p>
                <a:r>
                  <a:rPr lang="en-GB">
                    <a:noFill/>
                  </a:rPr>
                  <a:t> </a:t>
                </a:r>
              </a:p>
            </p:txBody>
          </p:sp>
        </mc:Fallback>
      </mc:AlternateContent>
      <p:sp>
        <p:nvSpPr>
          <p:cNvPr id="17" name="Text Box 36"/>
          <p:cNvSpPr txBox="1">
            <a:spLocks noChangeArrowheads="1"/>
          </p:cNvSpPr>
          <p:nvPr/>
        </p:nvSpPr>
        <p:spPr bwMode="auto">
          <a:xfrm>
            <a:off x="1619672" y="2636912"/>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dipole</a:t>
            </a:r>
          </a:p>
        </p:txBody>
      </p:sp>
      <p:sp>
        <p:nvSpPr>
          <p:cNvPr id="18" name="Text Box 36"/>
          <p:cNvSpPr txBox="1">
            <a:spLocks noChangeArrowheads="1"/>
          </p:cNvSpPr>
          <p:nvPr/>
        </p:nvSpPr>
        <p:spPr bwMode="auto">
          <a:xfrm>
            <a:off x="1619672" y="4352561"/>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quadrupole</a:t>
            </a:r>
          </a:p>
        </p:txBody>
      </p:sp>
      <p:pic>
        <p:nvPicPr>
          <p:cNvPr id="9" name="Picture 8"/>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5970871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There are many different options to terminate the pole ends, depending on the type of magnet, its field level, etc.</a:t>
            </a:r>
            <a:endParaRPr lang="en-US" sz="2800" b="0" i="0" kern="0" dirty="0">
              <a:solidFill>
                <a:srgbClr val="FF0000"/>
              </a:solidFill>
              <a:latin typeface="Calibri" panose="020F0502020204030204" pitchFamily="34" charset="0"/>
              <a:cs typeface="Calibri" panose="020F0502020204030204" pitchFamily="34" charset="0"/>
            </a:endParaRPr>
          </a:p>
        </p:txBody>
      </p:sp>
      <p:grpSp>
        <p:nvGrpSpPr>
          <p:cNvPr id="11" name="Group 10"/>
          <p:cNvGrpSpPr/>
          <p:nvPr/>
        </p:nvGrpSpPr>
        <p:grpSpPr>
          <a:xfrm>
            <a:off x="395536" y="1527940"/>
            <a:ext cx="3748303" cy="4421340"/>
            <a:chOff x="1391910" y="1440004"/>
            <a:chExt cx="3748303" cy="4421340"/>
          </a:xfrm>
        </p:grpSpPr>
        <p:grpSp>
          <p:nvGrpSpPr>
            <p:cNvPr id="5" name="Group 4"/>
            <p:cNvGrpSpPr>
              <a:grpSpLocks noChangeAspect="1"/>
            </p:cNvGrpSpPr>
            <p:nvPr/>
          </p:nvGrpSpPr>
          <p:grpSpPr>
            <a:xfrm>
              <a:off x="1551781" y="1440004"/>
              <a:ext cx="2974824" cy="4421340"/>
              <a:chOff x="1551780" y="1440000"/>
              <a:chExt cx="3863408" cy="5742000"/>
            </a:xfrm>
          </p:grpSpPr>
          <p:pic>
            <p:nvPicPr>
              <p:cNvPr id="3" name="Picture 2"/>
              <p:cNvPicPr>
                <a:picLocks noChangeAspect="1"/>
              </p:cNvPicPr>
              <p:nvPr/>
            </p:nvPicPr>
            <p:blipFill>
              <a:blip r:embed="rId3"/>
              <a:stretch>
                <a:fillRect/>
              </a:stretch>
            </p:blipFill>
            <p:spPr>
              <a:xfrm>
                <a:off x="1551780" y="1440000"/>
                <a:ext cx="3863408" cy="2880000"/>
              </a:xfrm>
              <a:prstGeom prst="rect">
                <a:avLst/>
              </a:prstGeom>
            </p:spPr>
          </p:pic>
          <p:pic>
            <p:nvPicPr>
              <p:cNvPr id="7" name="Picture 6"/>
              <p:cNvPicPr>
                <a:picLocks noChangeAspect="1"/>
              </p:cNvPicPr>
              <p:nvPr/>
            </p:nvPicPr>
            <p:blipFill>
              <a:blip r:embed="rId3"/>
              <a:stretch>
                <a:fillRect/>
              </a:stretch>
            </p:blipFill>
            <p:spPr>
              <a:xfrm flipV="1">
                <a:off x="1551780" y="4302000"/>
                <a:ext cx="3863408" cy="2880000"/>
              </a:xfrm>
              <a:prstGeom prst="rect">
                <a:avLst/>
              </a:prstGeom>
            </p:spPr>
          </p:pic>
        </p:grpSp>
        <p:cxnSp>
          <p:nvCxnSpPr>
            <p:cNvPr id="8" name="Straight Connector 7"/>
            <p:cNvCxnSpPr/>
            <p:nvPr/>
          </p:nvCxnSpPr>
          <p:spPr bwMode="auto">
            <a:xfrm>
              <a:off x="1391910" y="3647263"/>
              <a:ext cx="3672000"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sp>
          <p:nvSpPr>
            <p:cNvPr id="9" name="Rectangle 8"/>
            <p:cNvSpPr/>
            <p:nvPr/>
          </p:nvSpPr>
          <p:spPr>
            <a:xfrm>
              <a:off x="4865779" y="3634192"/>
              <a:ext cx="274434" cy="369332"/>
            </a:xfrm>
            <a:prstGeom prst="rect">
              <a:avLst/>
            </a:prstGeom>
          </p:spPr>
          <p:txBody>
            <a:bodyPr wrap="none">
              <a:spAutoFit/>
            </a:bodyPr>
            <a:lstStyle/>
            <a:p>
              <a:r>
                <a:rPr lang="en-GB" sz="1800" i="0" dirty="0">
                  <a:latin typeface="Calibri Light" panose="020F0302020204030204" pitchFamily="34" charset="0"/>
                </a:rPr>
                <a:t>z</a:t>
              </a:r>
            </a:p>
          </p:txBody>
        </p:sp>
      </p:grpSp>
      <p:grpSp>
        <p:nvGrpSpPr>
          <p:cNvPr id="21" name="Group 20"/>
          <p:cNvGrpSpPr/>
          <p:nvPr/>
        </p:nvGrpSpPr>
        <p:grpSpPr>
          <a:xfrm>
            <a:off x="4788024" y="3272284"/>
            <a:ext cx="3888432" cy="3430607"/>
            <a:chOff x="4788024" y="3272284"/>
            <a:chExt cx="3888432" cy="3430607"/>
          </a:xfrm>
        </p:grpSpPr>
        <p:pic>
          <p:nvPicPr>
            <p:cNvPr id="4" name="Picture 3"/>
            <p:cNvPicPr>
              <a:picLocks noChangeAspect="1"/>
            </p:cNvPicPr>
            <p:nvPr/>
          </p:nvPicPr>
          <p:blipFill rotWithShape="1">
            <a:blip r:embed="rId4"/>
            <a:srcRect l="20485" t="10138" r="19764" b="29413"/>
            <a:stretch/>
          </p:blipFill>
          <p:spPr>
            <a:xfrm>
              <a:off x="4788024" y="3678555"/>
              <a:ext cx="3647629" cy="3024336"/>
            </a:xfrm>
            <a:prstGeom prst="rect">
              <a:avLst/>
            </a:prstGeom>
          </p:spPr>
        </p:pic>
        <p:sp>
          <p:nvSpPr>
            <p:cNvPr id="13" name="Rectangle 12"/>
            <p:cNvSpPr/>
            <p:nvPr/>
          </p:nvSpPr>
          <p:spPr bwMode="auto">
            <a:xfrm>
              <a:off x="6378550" y="4771752"/>
              <a:ext cx="36004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 name="Rectangle 13"/>
            <p:cNvSpPr/>
            <p:nvPr/>
          </p:nvSpPr>
          <p:spPr bwMode="auto">
            <a:xfrm>
              <a:off x="6948264" y="5163352"/>
              <a:ext cx="48600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 name="Rectangle 14"/>
            <p:cNvSpPr/>
            <p:nvPr/>
          </p:nvSpPr>
          <p:spPr bwMode="auto">
            <a:xfrm>
              <a:off x="7594178" y="5504532"/>
              <a:ext cx="36004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 name="Text Box 36"/>
            <p:cNvSpPr txBox="1">
              <a:spLocks noChangeArrowheads="1"/>
            </p:cNvSpPr>
            <p:nvPr/>
          </p:nvSpPr>
          <p:spPr bwMode="auto">
            <a:xfrm>
              <a:off x="6349945" y="4690235"/>
              <a:ext cx="576000" cy="307777"/>
            </a:xfrm>
            <a:prstGeom prst="rect">
              <a:avLst/>
            </a:prstGeom>
            <a:noFill/>
            <a:ln w="9525" algn="ctr">
              <a:noFill/>
              <a:miter lim="800000"/>
              <a:headEnd/>
              <a:tailEnd/>
            </a:ln>
          </p:spPr>
          <p:txBody>
            <a:bodyPr wrap="square">
              <a:spAutoFit/>
            </a:bodyPr>
            <a:lstStyle/>
            <a:p>
              <a:pPr algn="ctr" eaLnBrk="0" hangingPunct="0"/>
              <a:r>
                <a:rPr lang="en-US" sz="1400" b="0" i="0" dirty="0">
                  <a:latin typeface="Calibri" panose="020F0502020204030204" pitchFamily="34" charset="0"/>
                  <a:ea typeface="ＭＳ Ｐゴシック" pitchFamily="34" charset="-128"/>
                  <a:cs typeface="Calibri" panose="020F0502020204030204" pitchFamily="34" charset="0"/>
                </a:rPr>
                <a:t>inner</a:t>
              </a:r>
              <a:endParaRPr lang="en-US" sz="2000" b="0" i="0" dirty="0">
                <a:latin typeface="Calibri" panose="020F0502020204030204" pitchFamily="34" charset="0"/>
                <a:ea typeface="ＭＳ Ｐゴシック" pitchFamily="34" charset="-128"/>
                <a:cs typeface="Calibri" panose="020F0502020204030204" pitchFamily="34" charset="0"/>
              </a:endParaRPr>
            </a:p>
          </p:txBody>
        </p:sp>
        <p:sp>
          <p:nvSpPr>
            <p:cNvPr id="16" name="Text Box 36"/>
            <p:cNvSpPr txBox="1">
              <a:spLocks noChangeArrowheads="1"/>
            </p:cNvSpPr>
            <p:nvPr/>
          </p:nvSpPr>
          <p:spPr bwMode="auto">
            <a:xfrm>
              <a:off x="6827490" y="5076405"/>
              <a:ext cx="720000" cy="523220"/>
            </a:xfrm>
            <a:prstGeom prst="rect">
              <a:avLst/>
            </a:prstGeom>
            <a:noFill/>
            <a:ln w="9525" algn="ctr">
              <a:noFill/>
              <a:miter lim="800000"/>
              <a:headEnd/>
              <a:tailEnd/>
            </a:ln>
          </p:spPr>
          <p:txBody>
            <a:bodyPr wrap="square">
              <a:spAutoFit/>
            </a:bodyPr>
            <a:lstStyle/>
            <a:p>
              <a:pPr algn="ctr" eaLnBrk="0" hangingPunct="0"/>
              <a:r>
                <a:rPr lang="en-US" sz="1400" b="0" i="0" dirty="0">
                  <a:latin typeface="Calibri" panose="020F0502020204030204" pitchFamily="34" charset="0"/>
                  <a:ea typeface="ＭＳ Ｐゴシック" pitchFamily="34" charset="-128"/>
                  <a:cs typeface="Calibri" panose="020F0502020204030204" pitchFamily="34" charset="0"/>
                </a:rPr>
                <a:t>central</a:t>
              </a:r>
              <a:endParaRPr lang="en-US" sz="2000" b="0" i="0" dirty="0">
                <a:latin typeface="Calibri" panose="020F0502020204030204" pitchFamily="34" charset="0"/>
                <a:ea typeface="ＭＳ Ｐゴシック" pitchFamily="34" charset="-128"/>
                <a:cs typeface="Calibri" panose="020F0502020204030204" pitchFamily="34" charset="0"/>
              </a:endParaRPr>
            </a:p>
          </p:txBody>
        </p:sp>
        <p:sp>
          <p:nvSpPr>
            <p:cNvPr id="17" name="Text Box 36"/>
            <p:cNvSpPr txBox="1">
              <a:spLocks noChangeArrowheads="1"/>
            </p:cNvSpPr>
            <p:nvPr/>
          </p:nvSpPr>
          <p:spPr bwMode="auto">
            <a:xfrm>
              <a:off x="7495723" y="5419824"/>
              <a:ext cx="612000" cy="523220"/>
            </a:xfrm>
            <a:prstGeom prst="rect">
              <a:avLst/>
            </a:prstGeom>
            <a:noFill/>
            <a:ln w="9525" algn="ctr">
              <a:noFill/>
              <a:miter lim="800000"/>
              <a:headEnd/>
              <a:tailEnd/>
            </a:ln>
          </p:spPr>
          <p:txBody>
            <a:bodyPr wrap="square">
              <a:spAutoFit/>
            </a:bodyPr>
            <a:lstStyle/>
            <a:p>
              <a:pPr algn="ctr" eaLnBrk="0" hangingPunct="0"/>
              <a:r>
                <a:rPr lang="en-US" sz="1400" b="0" i="0" dirty="0">
                  <a:latin typeface="Calibri" panose="020F0502020204030204" pitchFamily="34" charset="0"/>
                  <a:ea typeface="ＭＳ Ｐゴシック" pitchFamily="34" charset="-128"/>
                  <a:cs typeface="Calibri" panose="020F0502020204030204" pitchFamily="34" charset="0"/>
                </a:rPr>
                <a:t>outer</a:t>
              </a:r>
              <a:endParaRPr lang="en-US" sz="2000" b="0" i="0" dirty="0">
                <a:latin typeface="Calibri" panose="020F0502020204030204" pitchFamily="34" charset="0"/>
                <a:ea typeface="ＭＳ Ｐゴシック" pitchFamily="34" charset="-128"/>
                <a:cs typeface="Calibri" panose="020F0502020204030204" pitchFamily="34" charset="0"/>
              </a:endParaRPr>
            </a:p>
          </p:txBody>
        </p:sp>
        <p:sp>
          <p:nvSpPr>
            <p:cNvPr id="19" name="Isosceles Triangle 18"/>
            <p:cNvSpPr/>
            <p:nvPr/>
          </p:nvSpPr>
          <p:spPr bwMode="auto">
            <a:xfrm>
              <a:off x="6516217" y="3272284"/>
              <a:ext cx="2088232" cy="750974"/>
            </a:xfrm>
            <a:prstGeom prst="triangle">
              <a:avLst>
                <a:gd name="adj" fmla="val 18600"/>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 name="Rectangle 21"/>
            <p:cNvSpPr/>
            <p:nvPr/>
          </p:nvSpPr>
          <p:spPr bwMode="auto">
            <a:xfrm>
              <a:off x="7884368" y="3560316"/>
              <a:ext cx="792088" cy="1129919"/>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 name="Isosceles Triangle 17"/>
            <p:cNvSpPr/>
            <p:nvPr/>
          </p:nvSpPr>
          <p:spPr bwMode="auto">
            <a:xfrm rot="20921767">
              <a:off x="4816758" y="3348793"/>
              <a:ext cx="3139683" cy="288032"/>
            </a:xfrm>
            <a:prstGeom prst="triangle">
              <a:avLst>
                <a:gd name="adj" fmla="val 23653"/>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pic>
        <p:nvPicPr>
          <p:cNvPr id="10" name="Picture 9"/>
          <p:cNvPicPr>
            <a:picLocks noChangeAspect="1"/>
          </p:cNvPicPr>
          <p:nvPr/>
        </p:nvPicPr>
        <p:blipFill rotWithShape="1">
          <a:blip r:embed="rId5"/>
          <a:srcRect b="28878"/>
          <a:stretch/>
        </p:blipFill>
        <p:spPr>
          <a:xfrm>
            <a:off x="4572000" y="1397357"/>
            <a:ext cx="3359202" cy="1783324"/>
          </a:xfrm>
          <a:prstGeom prst="rect">
            <a:avLst/>
          </a:prstGeom>
        </p:spPr>
      </p:pic>
      <p:sp>
        <p:nvSpPr>
          <p:cNvPr id="23" name="Text Box 36"/>
          <p:cNvSpPr txBox="1">
            <a:spLocks noChangeArrowheads="1"/>
          </p:cNvSpPr>
          <p:nvPr/>
        </p:nvSpPr>
        <p:spPr bwMode="auto">
          <a:xfrm>
            <a:off x="4464052" y="6298967"/>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SESAME dipole</a:t>
            </a:r>
          </a:p>
        </p:txBody>
      </p:sp>
      <p:sp>
        <p:nvSpPr>
          <p:cNvPr id="26" name="Text Box 36"/>
          <p:cNvSpPr txBox="1">
            <a:spLocks noChangeArrowheads="1"/>
          </p:cNvSpPr>
          <p:nvPr/>
        </p:nvSpPr>
        <p:spPr bwMode="auto">
          <a:xfrm>
            <a:off x="6073695" y="3031365"/>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DIAMOND dipole</a:t>
            </a:r>
          </a:p>
        </p:txBody>
      </p:sp>
      <p:pic>
        <p:nvPicPr>
          <p:cNvPr id="24" name="Picture 23"/>
          <p:cNvPicPr>
            <a:picLocks noChangeAspect="1"/>
          </p:cNvPicPr>
          <p:nvPr/>
        </p:nvPicPr>
        <p:blipFill>
          <a:blip r:embed="rId6">
            <a:clrChange>
              <a:clrFrom>
                <a:srgbClr val="FFFFFF"/>
              </a:clrFrom>
              <a:clrTo>
                <a:srgbClr val="FFFFFF">
                  <a:alpha val="0"/>
                </a:srgbClr>
              </a:clrTo>
            </a:clrChange>
          </a:blip>
          <a:stretch>
            <a:fillRect/>
          </a:stretch>
        </p:blipFill>
        <p:spPr>
          <a:xfrm rot="964680">
            <a:off x="8240725" y="552746"/>
            <a:ext cx="706600" cy="1113228"/>
          </a:xfrm>
          <a:prstGeom prst="rect">
            <a:avLst/>
          </a:prstGeom>
        </p:spPr>
      </p:pic>
      <p:sp>
        <p:nvSpPr>
          <p:cNvPr id="25" name="Text Box 36"/>
          <p:cNvSpPr txBox="1">
            <a:spLocks noChangeArrowheads="1"/>
          </p:cNvSpPr>
          <p:nvPr/>
        </p:nvSpPr>
        <p:spPr bwMode="auto">
          <a:xfrm>
            <a:off x="281745" y="6068134"/>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abrupt</a:t>
            </a:r>
          </a:p>
        </p:txBody>
      </p:sp>
    </p:spTree>
    <p:extLst>
      <p:ext uri="{BB962C8B-B14F-4D97-AF65-F5344CB8AC3E}">
        <p14:creationId xmlns:p14="http://schemas.microsoft.com/office/powerpoint/2010/main" val="13128836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Usually two dipole elements are found in lattice codes: the sector dipole (SBEND) and the parallel faces dipole (RBEND)</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051" t="55572" r="63387" b="24368"/>
          <a:stretch/>
        </p:blipFill>
        <p:spPr>
          <a:xfrm>
            <a:off x="4609774" y="3717032"/>
            <a:ext cx="3920433" cy="2016224"/>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8218" t="55881" r="11407" b="24059"/>
          <a:stretch/>
        </p:blipFill>
        <p:spPr>
          <a:xfrm>
            <a:off x="467544" y="1556792"/>
            <a:ext cx="4320480" cy="2016224"/>
          </a:xfrm>
          <a:prstGeom prst="rect">
            <a:avLst/>
          </a:prstGeom>
        </p:spPr>
      </p:pic>
      <p:sp>
        <p:nvSpPr>
          <p:cNvPr id="9" name="Text Box 36"/>
          <p:cNvSpPr txBox="1">
            <a:spLocks noChangeArrowheads="1"/>
          </p:cNvSpPr>
          <p:nvPr/>
        </p:nvSpPr>
        <p:spPr bwMode="auto">
          <a:xfrm>
            <a:off x="4805794" y="2334071"/>
            <a:ext cx="3528392" cy="461665"/>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top</a:t>
            </a:r>
            <a:r>
              <a:rPr lang="en-US" i="0" dirty="0">
                <a:latin typeface="Calibri Light" panose="020F0302020204030204" pitchFamily="34" charset="0"/>
                <a:ea typeface="ＭＳ Ｐゴシック" pitchFamily="34" charset="-128"/>
              </a:rPr>
              <a:t> </a:t>
            </a:r>
            <a:r>
              <a:rPr lang="en-US" b="0" i="0" dirty="0">
                <a:latin typeface="Calibri" panose="020F0502020204030204" pitchFamily="34" charset="0"/>
                <a:ea typeface="ＭＳ Ｐゴシック" pitchFamily="34" charset="-128"/>
                <a:cs typeface="Calibri" panose="020F0502020204030204" pitchFamily="34" charset="0"/>
              </a:rPr>
              <a:t>views</a:t>
            </a:r>
          </a:p>
        </p:txBody>
      </p:sp>
      <p:sp>
        <p:nvSpPr>
          <p:cNvPr id="7" name="Text Box 36"/>
          <p:cNvSpPr txBox="1">
            <a:spLocks noChangeArrowheads="1"/>
          </p:cNvSpPr>
          <p:nvPr/>
        </p:nvSpPr>
        <p:spPr bwMode="auto">
          <a:xfrm>
            <a:off x="863588" y="2092027"/>
            <a:ext cx="3528392" cy="461665"/>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SBEND</a:t>
            </a:r>
          </a:p>
        </p:txBody>
      </p:sp>
      <p:sp>
        <p:nvSpPr>
          <p:cNvPr id="4" name="Rectangle 3"/>
          <p:cNvSpPr/>
          <p:nvPr/>
        </p:nvSpPr>
        <p:spPr>
          <a:xfrm>
            <a:off x="6045647" y="4275617"/>
            <a:ext cx="1048685" cy="461665"/>
          </a:xfrm>
          <a:prstGeom prst="rect">
            <a:avLst/>
          </a:prstGeom>
        </p:spPr>
        <p:txBody>
          <a:bodyPr wrap="non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RBEND</a:t>
            </a: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8240725" y="1231586"/>
            <a:ext cx="706600" cy="1113228"/>
          </a:xfrm>
          <a:prstGeom prst="rect">
            <a:avLst/>
          </a:prstGeom>
        </p:spPr>
      </p:pic>
    </p:spTree>
    <p:extLst>
      <p:ext uri="{BB962C8B-B14F-4D97-AF65-F5344CB8AC3E}">
        <p14:creationId xmlns:p14="http://schemas.microsoft.com/office/powerpoint/2010/main" val="2912341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two types of dipoles are slightly different in terms of focusing, for a geometric effect</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603" t="22259" r="54860" b="47650"/>
          <a:stretch/>
        </p:blipFill>
        <p:spPr>
          <a:xfrm>
            <a:off x="2411760" y="3212976"/>
            <a:ext cx="6192688" cy="3024336"/>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3154" t="26150" r="4321" b="46985"/>
          <a:stretch/>
        </p:blipFill>
        <p:spPr>
          <a:xfrm>
            <a:off x="251520" y="1088740"/>
            <a:ext cx="6048672" cy="2700300"/>
          </a:xfrm>
          <a:prstGeom prst="rect">
            <a:avLst/>
          </a:prstGeom>
        </p:spPr>
      </p:pic>
      <p:sp>
        <p:nvSpPr>
          <p:cNvPr id="7" name="Text Box 36"/>
          <p:cNvSpPr txBox="1">
            <a:spLocks noChangeArrowheads="1"/>
          </p:cNvSpPr>
          <p:nvPr/>
        </p:nvSpPr>
        <p:spPr bwMode="auto">
          <a:xfrm>
            <a:off x="4788024" y="1600933"/>
            <a:ext cx="3528392" cy="830997"/>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SBEND</a:t>
            </a:r>
          </a:p>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horizontal focusing</a:t>
            </a:r>
          </a:p>
        </p:txBody>
      </p:sp>
      <p:sp>
        <p:nvSpPr>
          <p:cNvPr id="8" name="Text Box 36"/>
          <p:cNvSpPr txBox="1">
            <a:spLocks noChangeArrowheads="1"/>
          </p:cNvSpPr>
          <p:nvPr/>
        </p:nvSpPr>
        <p:spPr bwMode="auto">
          <a:xfrm>
            <a:off x="107504" y="4154587"/>
            <a:ext cx="3528392" cy="830997"/>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RBEND</a:t>
            </a:r>
          </a:p>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vertical edge focusing</a:t>
            </a:r>
          </a:p>
        </p:txBody>
      </p:sp>
      <p:sp>
        <p:nvSpPr>
          <p:cNvPr id="9" name="Text Box 36"/>
          <p:cNvSpPr txBox="1">
            <a:spLocks noChangeArrowheads="1"/>
          </p:cNvSpPr>
          <p:nvPr/>
        </p:nvSpPr>
        <p:spPr bwMode="auto">
          <a:xfrm>
            <a:off x="263352" y="6236136"/>
            <a:ext cx="7416000" cy="830997"/>
          </a:xfrm>
          <a:prstGeom prst="rect">
            <a:avLst/>
          </a:prstGeom>
          <a:noFill/>
          <a:ln w="9525" algn="ctr">
            <a:noFill/>
            <a:miter lim="800000"/>
            <a:headEnd/>
            <a:tailEnd/>
          </a:ln>
        </p:spPr>
        <p:txBody>
          <a:bodyPr wrap="square">
            <a:spAutoFit/>
          </a:bodyPr>
          <a:lstStyle/>
          <a:p>
            <a:pPr algn="ctr" eaLnBrk="0" hangingPunct="0"/>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 and anything in between (playing with the edge angles) -</a:t>
            </a: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8024701" y="655522"/>
            <a:ext cx="706600" cy="1113228"/>
          </a:xfrm>
          <a:prstGeom prst="rect">
            <a:avLst/>
          </a:prstGeom>
        </p:spPr>
      </p:pic>
    </p:spTree>
    <p:extLst>
      <p:ext uri="{BB962C8B-B14F-4D97-AF65-F5344CB8AC3E}">
        <p14:creationId xmlns:p14="http://schemas.microsoft.com/office/powerpoint/2010/main" val="26905384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endParaRPr lang="en-US" sz="2800" b="0" i="0" kern="0" dirty="0">
              <a:solidFill>
                <a:srgbClr val="0033CC"/>
              </a:solidFill>
              <a:latin typeface="Calibri Light" panose="020F0302020204030204" pitchFamily="34" charset="0"/>
            </a:endParaRPr>
          </a:p>
        </p:txBody>
      </p:sp>
      <p:sp>
        <p:nvSpPr>
          <p:cNvPr id="4" name="TextBox 3"/>
          <p:cNvSpPr txBox="1"/>
          <p:nvPr/>
        </p:nvSpPr>
        <p:spPr>
          <a:xfrm>
            <a:off x="251520" y="1516717"/>
            <a:ext cx="8136904" cy="4262705"/>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Introduction, jargon, general concepts and formulae</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Resistive magnets</a:t>
            </a:r>
          </a:p>
          <a:p>
            <a:pPr marL="514350" indent="-514350">
              <a:spcBef>
                <a:spcPts val="3000"/>
              </a:spcBef>
              <a:buFontTx/>
              <a:buAutoNum type="arabicPeriod"/>
            </a:pPr>
            <a:r>
              <a:rPr lang="en-US" sz="2800" b="0" i="0" dirty="0">
                <a:solidFill>
                  <a:srgbClr val="0033CC"/>
                </a:solidFill>
                <a:latin typeface="Calibri" panose="020F0502020204030204" pitchFamily="34" charset="0"/>
                <a:cs typeface="Calibri" panose="020F0502020204030204" pitchFamily="34" charset="0"/>
              </a:rPr>
              <a:t>Superconducting magnets </a:t>
            </a:r>
            <a:r>
              <a:rPr lang="en-US" sz="2800" b="0" i="0" dirty="0">
                <a:solidFill>
                  <a:schemeClr val="bg1">
                    <a:lumMod val="10000"/>
                  </a:schemeClr>
                </a:solidFill>
                <a:latin typeface="Calibri" panose="020F0502020204030204" pitchFamily="34" charset="0"/>
                <a:cs typeface="Calibri" panose="020F0502020204030204" pitchFamily="34" charset="0"/>
              </a:rPr>
              <a:t>(thanks to </a:t>
            </a:r>
            <a:r>
              <a:rPr lang="en-US" sz="2800" b="0" i="0" dirty="0">
                <a:solidFill>
                  <a:srgbClr val="0033CC"/>
                </a:solidFill>
                <a:latin typeface="Calibri" panose="020F0502020204030204" pitchFamily="34" charset="0"/>
                <a:cs typeface="Calibri" panose="020F0502020204030204" pitchFamily="34" charset="0"/>
              </a:rPr>
              <a:t>Luca Bottura</a:t>
            </a:r>
            <a:r>
              <a:rPr lang="en-US" sz="2800" b="0" i="0" dirty="0">
                <a:solidFill>
                  <a:schemeClr val="bg1">
                    <a:lumMod val="10000"/>
                  </a:schemeClr>
                </a:solidFill>
                <a:latin typeface="Calibri" panose="020F0502020204030204" pitchFamily="34" charset="0"/>
                <a:cs typeface="Calibri" panose="020F0502020204030204" pitchFamily="34" charset="0"/>
              </a:rPr>
              <a:t> for the material of many slides)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Tutorial with FEMM</a:t>
            </a:r>
          </a:p>
          <a:p>
            <a:pPr marL="514350" indent="-514350">
              <a:buAutoNum type="arabicPeriod"/>
            </a:pPr>
            <a:endParaRPr lang="en-US" sz="2800" b="0" i="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632150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history chart of superconductors, starting with Hg all the way to HTS (High Temperature Superconductors)</a:t>
            </a:r>
          </a:p>
        </p:txBody>
      </p:sp>
      <p:grpSp>
        <p:nvGrpSpPr>
          <p:cNvPr id="2" name="Group 1">
            <a:extLst>
              <a:ext uri="{FF2B5EF4-FFF2-40B4-BE49-F238E27FC236}">
                <a16:creationId xmlns:a16="http://schemas.microsoft.com/office/drawing/2014/main" id="{8D62CDC4-8164-4248-E980-09C653DD76BF}"/>
              </a:ext>
            </a:extLst>
          </p:cNvPr>
          <p:cNvGrpSpPr/>
          <p:nvPr/>
        </p:nvGrpSpPr>
        <p:grpSpPr>
          <a:xfrm>
            <a:off x="1187624" y="1412776"/>
            <a:ext cx="7308304" cy="5089220"/>
            <a:chOff x="1187624" y="1628800"/>
            <a:chExt cx="7308304" cy="5089220"/>
          </a:xfrm>
        </p:grpSpPr>
        <p:pic>
          <p:nvPicPr>
            <p:cNvPr id="14" name="Picture 13" descr="Screen Shot 2014-08-27 at 9.36.2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628800"/>
              <a:ext cx="7308304" cy="5089220"/>
            </a:xfrm>
            <a:prstGeom prst="rect">
              <a:avLst/>
            </a:prstGeom>
          </p:spPr>
        </p:pic>
        <p:sp>
          <p:nvSpPr>
            <p:cNvPr id="16" name="Rectangle 15"/>
            <p:cNvSpPr/>
            <p:nvPr/>
          </p:nvSpPr>
          <p:spPr bwMode="auto">
            <a:xfrm>
              <a:off x="2555776" y="5589240"/>
              <a:ext cx="288032" cy="288032"/>
            </a:xfrm>
            <a:prstGeom prst="rect">
              <a:avLst/>
            </a:prstGeom>
            <a:noFill/>
            <a:ln w="28575" cap="flat" cmpd="sng" algn="ctr">
              <a:solidFill>
                <a:srgbClr val="0033C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7" name="Rectangle 16"/>
            <p:cNvSpPr/>
            <p:nvPr/>
          </p:nvSpPr>
          <p:spPr bwMode="auto">
            <a:xfrm>
              <a:off x="2483768" y="4797152"/>
              <a:ext cx="576064" cy="360040"/>
            </a:xfrm>
            <a:prstGeom prst="rect">
              <a:avLst/>
            </a:prstGeom>
            <a:noFill/>
            <a:ln w="28575" cap="flat" cmpd="sng" algn="ctr">
              <a:solidFill>
                <a:srgbClr val="0033C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8" name="Rectangle 17"/>
            <p:cNvSpPr/>
            <p:nvPr/>
          </p:nvSpPr>
          <p:spPr bwMode="auto">
            <a:xfrm>
              <a:off x="4139952" y="2780928"/>
              <a:ext cx="792088" cy="288032"/>
            </a:xfrm>
            <a:prstGeom prst="rect">
              <a:avLst/>
            </a:prstGeom>
            <a:noFill/>
            <a:ln w="28575" cap="flat" cmpd="sng" algn="ctr">
              <a:solidFill>
                <a:srgbClr val="0033C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9" name="Rectangle 18"/>
            <p:cNvSpPr/>
            <p:nvPr/>
          </p:nvSpPr>
          <p:spPr bwMode="auto">
            <a:xfrm>
              <a:off x="3635896" y="2420888"/>
              <a:ext cx="1008112" cy="288032"/>
            </a:xfrm>
            <a:prstGeom prst="rect">
              <a:avLst/>
            </a:prstGeom>
            <a:noFill/>
            <a:ln w="28575" cap="flat" cmpd="sng" algn="ctr">
              <a:solidFill>
                <a:srgbClr val="0033C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20" name="Rectangle 19"/>
            <p:cNvSpPr/>
            <p:nvPr/>
          </p:nvSpPr>
          <p:spPr bwMode="auto">
            <a:xfrm>
              <a:off x="6156176" y="3573016"/>
              <a:ext cx="576064" cy="288032"/>
            </a:xfrm>
            <a:prstGeom prst="rect">
              <a:avLst/>
            </a:prstGeom>
            <a:noFill/>
            <a:ln w="28575" cap="flat" cmpd="sng" algn="ctr">
              <a:solidFill>
                <a:srgbClr val="0033C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grpSp>
    </p:spTree>
    <p:extLst>
      <p:ext uri="{BB962C8B-B14F-4D97-AF65-F5344CB8AC3E}">
        <p14:creationId xmlns:p14="http://schemas.microsoft.com/office/powerpoint/2010/main" val="14537261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Superconductivity makes possible large accelerators with fields well above 2 T</a:t>
            </a:r>
          </a:p>
        </p:txBody>
      </p:sp>
      <p:pic>
        <p:nvPicPr>
          <p:cNvPr id="13"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l="1795" t="2532" r="3109" b="1639"/>
          <a:stretch/>
        </p:blipFill>
        <p:spPr bwMode="auto">
          <a:xfrm>
            <a:off x="2771800" y="1484785"/>
            <a:ext cx="3816424" cy="45365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4" name="Freeform 8"/>
          <p:cNvSpPr>
            <a:spLocks/>
          </p:cNvSpPr>
          <p:nvPr/>
        </p:nvSpPr>
        <p:spPr bwMode="auto">
          <a:xfrm>
            <a:off x="3476080" y="4466893"/>
            <a:ext cx="552450" cy="914400"/>
          </a:xfrm>
          <a:custGeom>
            <a:avLst/>
            <a:gdLst>
              <a:gd name="T0" fmla="*/ 0 w 383"/>
              <a:gd name="T1" fmla="*/ 3 h 600"/>
              <a:gd name="T2" fmla="*/ 124 w 383"/>
              <a:gd name="T3" fmla="*/ 3 h 600"/>
              <a:gd name="T4" fmla="*/ 264 w 383"/>
              <a:gd name="T5" fmla="*/ 23 h 600"/>
              <a:gd name="T6" fmla="*/ 364 w 383"/>
              <a:gd name="T7" fmla="*/ 75 h 600"/>
              <a:gd name="T8" fmla="*/ 376 w 383"/>
              <a:gd name="T9" fmla="*/ 239 h 600"/>
              <a:gd name="T10" fmla="*/ 376 w 383"/>
              <a:gd name="T11" fmla="*/ 347 h 600"/>
              <a:gd name="T12" fmla="*/ 368 w 383"/>
              <a:gd name="T13" fmla="*/ 503 h 600"/>
              <a:gd name="T14" fmla="*/ 312 w 383"/>
              <a:gd name="T15" fmla="*/ 567 h 600"/>
              <a:gd name="T16" fmla="*/ 128 w 383"/>
              <a:gd name="T17" fmla="*/ 595 h 600"/>
              <a:gd name="T18" fmla="*/ 0 w 383"/>
              <a:gd name="T19" fmla="*/ 59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3" h="600">
                <a:moveTo>
                  <a:pt x="0" y="3"/>
                </a:moveTo>
                <a:cubicBezTo>
                  <a:pt x="40" y="1"/>
                  <a:pt x="80" y="0"/>
                  <a:pt x="124" y="3"/>
                </a:cubicBezTo>
                <a:cubicBezTo>
                  <a:pt x="168" y="6"/>
                  <a:pt x="224" y="11"/>
                  <a:pt x="264" y="23"/>
                </a:cubicBezTo>
                <a:cubicBezTo>
                  <a:pt x="304" y="35"/>
                  <a:pt x="345" y="39"/>
                  <a:pt x="364" y="75"/>
                </a:cubicBezTo>
                <a:cubicBezTo>
                  <a:pt x="383" y="111"/>
                  <a:pt x="374" y="194"/>
                  <a:pt x="376" y="239"/>
                </a:cubicBezTo>
                <a:cubicBezTo>
                  <a:pt x="378" y="284"/>
                  <a:pt x="377" y="303"/>
                  <a:pt x="376" y="347"/>
                </a:cubicBezTo>
                <a:cubicBezTo>
                  <a:pt x="375" y="391"/>
                  <a:pt x="379" y="466"/>
                  <a:pt x="368" y="503"/>
                </a:cubicBezTo>
                <a:cubicBezTo>
                  <a:pt x="357" y="540"/>
                  <a:pt x="352" y="552"/>
                  <a:pt x="312" y="567"/>
                </a:cubicBezTo>
                <a:cubicBezTo>
                  <a:pt x="272" y="582"/>
                  <a:pt x="180" y="590"/>
                  <a:pt x="128" y="595"/>
                </a:cubicBezTo>
                <a:cubicBezTo>
                  <a:pt x="76" y="600"/>
                  <a:pt x="38" y="597"/>
                  <a:pt x="0" y="595"/>
                </a:cubicBezTo>
              </a:path>
            </a:pathLst>
          </a:custGeom>
          <a:solidFill>
            <a:srgbClr val="7EC5CA"/>
          </a:solidFill>
          <a:ln>
            <a:noFill/>
          </a:ln>
          <a:effectLst/>
          <a:extLst>
            <a:ext uri="{91240B29-F687-4f45-9708-019B960494DF}">
              <a14:hiddenLine xmlns=""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 name="Text Box 9"/>
          <p:cNvSpPr txBox="1">
            <a:spLocks noChangeArrowheads="1"/>
          </p:cNvSpPr>
          <p:nvPr/>
        </p:nvSpPr>
        <p:spPr bwMode="auto">
          <a:xfrm>
            <a:off x="4426993" y="3736643"/>
            <a:ext cx="1656000" cy="584775"/>
          </a:xfrm>
          <a:prstGeom prst="rect">
            <a:avLst/>
          </a:prstGeom>
          <a:solidFill>
            <a:srgbClr val="FFFFFF"/>
          </a:solid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0" i="0" kern="0" dirty="0">
                <a:solidFill>
                  <a:srgbClr val="000000"/>
                </a:solidFill>
                <a:latin typeface="Calibri" panose="020F0502020204030204" pitchFamily="34" charset="0"/>
                <a:ea typeface="ＭＳ Ｐゴシック" charset="0"/>
                <a:cs typeface="Calibri" panose="020F0502020204030204" pitchFamily="34" charset="0"/>
              </a:rPr>
              <a:t>c</a:t>
            </a:r>
            <a:r>
              <a:rPr kumimoji="0" lang="en-US" sz="1600" b="0" i="0" u="none" strike="noStrike" kern="0" cap="none" spc="0" normalizeH="0" baseline="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onventional iron electromagnets</a:t>
            </a:r>
          </a:p>
        </p:txBody>
      </p:sp>
      <p:sp>
        <p:nvSpPr>
          <p:cNvPr id="16" name="Line 10"/>
          <p:cNvSpPr>
            <a:spLocks noChangeShapeType="1"/>
          </p:cNvSpPr>
          <p:nvPr/>
        </p:nvSpPr>
        <p:spPr bwMode="auto">
          <a:xfrm flipH="1">
            <a:off x="4045992" y="4270043"/>
            <a:ext cx="381000" cy="304800"/>
          </a:xfrm>
          <a:prstGeom prst="line">
            <a:avLst/>
          </a:prstGeom>
          <a:noFill/>
          <a:ln w="12700">
            <a:solidFill>
              <a:srgbClr val="000000"/>
            </a:solidFill>
            <a:round/>
            <a:headEnd/>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 name="Text Box 11"/>
          <p:cNvSpPr txBox="1">
            <a:spLocks noChangeArrowheads="1"/>
          </p:cNvSpPr>
          <p:nvPr/>
        </p:nvSpPr>
        <p:spPr bwMode="auto">
          <a:xfrm>
            <a:off x="4534272" y="2780928"/>
            <a:ext cx="685800" cy="336550"/>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defRPr/>
            </a:pPr>
            <a:r>
              <a:rPr lang="en-GB" sz="1600" b="0" i="0" kern="0" noProof="1">
                <a:solidFill>
                  <a:srgbClr val="000000"/>
                </a:solidFill>
                <a:latin typeface="Calibri" panose="020F0502020204030204" pitchFamily="34" charset="0"/>
                <a:ea typeface="ＭＳ Ｐゴシック" charset="0"/>
                <a:cs typeface="Calibri" panose="020F0502020204030204" pitchFamily="34" charset="0"/>
              </a:rPr>
              <a:t>Nb-Ti</a:t>
            </a:r>
          </a:p>
        </p:txBody>
      </p:sp>
      <p:sp>
        <p:nvSpPr>
          <p:cNvPr id="18" name="Line 12"/>
          <p:cNvSpPr>
            <a:spLocks noChangeShapeType="1"/>
          </p:cNvSpPr>
          <p:nvPr/>
        </p:nvSpPr>
        <p:spPr bwMode="auto">
          <a:xfrm flipV="1">
            <a:off x="5133430" y="2553956"/>
            <a:ext cx="531813" cy="257175"/>
          </a:xfrm>
          <a:prstGeom prst="line">
            <a:avLst/>
          </a:prstGeom>
          <a:noFill/>
          <a:ln w="12700">
            <a:solidFill>
              <a:srgbClr val="000000"/>
            </a:solidFill>
            <a:round/>
            <a:headEnd/>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Tree>
    <p:extLst>
      <p:ext uri="{BB962C8B-B14F-4D97-AF65-F5344CB8AC3E}">
        <p14:creationId xmlns:p14="http://schemas.microsoft.com/office/powerpoint/2010/main" val="20544830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summary of (somehow) practical superconductors</a:t>
            </a:r>
          </a:p>
        </p:txBody>
      </p:sp>
      <p:graphicFrame>
        <p:nvGraphicFramePr>
          <p:cNvPr id="7" name="Table 6"/>
          <p:cNvGraphicFramePr>
            <a:graphicFrameLocks noGrp="1"/>
          </p:cNvGraphicFramePr>
          <p:nvPr>
            <p:extLst>
              <p:ext uri="{D42A27DB-BD31-4B8C-83A1-F6EECF244321}">
                <p14:modId xmlns:p14="http://schemas.microsoft.com/office/powerpoint/2010/main" val="2836418535"/>
              </p:ext>
            </p:extLst>
          </p:nvPr>
        </p:nvGraphicFramePr>
        <p:xfrm>
          <a:off x="270001" y="2241168"/>
          <a:ext cx="8603999" cy="2840085"/>
        </p:xfrm>
        <a:graphic>
          <a:graphicData uri="http://schemas.openxmlformats.org/drawingml/2006/table">
            <a:tbl>
              <a:tblPr firstRow="1" bandRow="1">
                <a:tableStyleId>{5C22544A-7EE6-4342-B048-85BDC9FD1C3A}</a:tableStyleId>
              </a:tblPr>
              <a:tblGrid>
                <a:gridCol w="2009693">
                  <a:extLst>
                    <a:ext uri="{9D8B030D-6E8A-4147-A177-3AD203B41FA5}">
                      <a16:colId xmlns:a16="http://schemas.microsoft.com/office/drawing/2014/main" val="20000"/>
                    </a:ext>
                  </a:extLst>
                </a:gridCol>
                <a:gridCol w="1099051">
                  <a:extLst>
                    <a:ext uri="{9D8B030D-6E8A-4147-A177-3AD203B41FA5}">
                      <a16:colId xmlns:a16="http://schemas.microsoft.com/office/drawing/2014/main" val="20001"/>
                    </a:ext>
                  </a:extLst>
                </a:gridCol>
                <a:gridCol w="1099051">
                  <a:extLst>
                    <a:ext uri="{9D8B030D-6E8A-4147-A177-3AD203B41FA5}">
                      <a16:colId xmlns:a16="http://schemas.microsoft.com/office/drawing/2014/main" val="20002"/>
                    </a:ext>
                  </a:extLst>
                </a:gridCol>
                <a:gridCol w="1099051">
                  <a:extLst>
                    <a:ext uri="{9D8B030D-6E8A-4147-A177-3AD203B41FA5}">
                      <a16:colId xmlns:a16="http://schemas.microsoft.com/office/drawing/2014/main" val="20003"/>
                    </a:ext>
                  </a:extLst>
                </a:gridCol>
                <a:gridCol w="1099051">
                  <a:extLst>
                    <a:ext uri="{9D8B030D-6E8A-4147-A177-3AD203B41FA5}">
                      <a16:colId xmlns:a16="http://schemas.microsoft.com/office/drawing/2014/main" val="20004"/>
                    </a:ext>
                  </a:extLst>
                </a:gridCol>
                <a:gridCol w="1099051">
                  <a:extLst>
                    <a:ext uri="{9D8B030D-6E8A-4147-A177-3AD203B41FA5}">
                      <a16:colId xmlns:a16="http://schemas.microsoft.com/office/drawing/2014/main" val="20005"/>
                    </a:ext>
                  </a:extLst>
                </a:gridCol>
                <a:gridCol w="1099051">
                  <a:extLst>
                    <a:ext uri="{9D8B030D-6E8A-4147-A177-3AD203B41FA5}">
                      <a16:colId xmlns:a16="http://schemas.microsoft.com/office/drawing/2014/main" val="3732520944"/>
                    </a:ext>
                  </a:extLst>
                </a:gridCol>
              </a:tblGrid>
              <a:tr h="540000">
                <a:tc>
                  <a:txBody>
                    <a:bodyPr/>
                    <a:lstStyle/>
                    <a:p>
                      <a:pPr algn="l"/>
                      <a:endParaRPr lang="en-GB" sz="2200" dirty="0">
                        <a:latin typeface="Calibri" panose="020F0502020204030204" pitchFamily="34" charset="0"/>
                        <a:cs typeface="Calibri" panose="020F050202020403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gridSpan="3">
                  <a:txBody>
                    <a:bodyPr/>
                    <a:lstStyle/>
                    <a:p>
                      <a:pPr algn="ctr" fontAlgn="ctr"/>
                      <a:r>
                        <a:rPr lang="en-GB" sz="2200" b="0" u="none" strike="noStrike" dirty="0">
                          <a:solidFill>
                            <a:schemeClr val="tx1"/>
                          </a:solidFill>
                          <a:effectLst/>
                          <a:latin typeface="Calibri" panose="020F0502020204030204" pitchFamily="34" charset="0"/>
                          <a:cs typeface="Calibri" panose="020F0502020204030204" pitchFamily="34" charset="0"/>
                        </a:rPr>
                        <a:t>LTS</a:t>
                      </a:r>
                      <a:endParaRPr lang="en-GB" sz="2200" b="0" i="0" u="none" strike="noStrike"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50000"/>
                      </a:srgbClr>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gridSpan="3">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HTS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50000"/>
                      </a:srgbClr>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hMerge="1">
                  <a:txBody>
                    <a:bodyPr/>
                    <a:lstStyle/>
                    <a:p>
                      <a:pPr algn="ctr" fontAlgn="ct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0000"/>
                  </a:ext>
                </a:extLst>
              </a:tr>
              <a:tr h="540000">
                <a:tc>
                  <a:txBody>
                    <a:bodyPr/>
                    <a:lstStyle/>
                    <a:p>
                      <a:pPr algn="ctr" fontAlgn="ctr"/>
                      <a:r>
                        <a:rPr lang="en-GB" sz="2200" u="none" strike="noStrike" dirty="0">
                          <a:effectLst/>
                          <a:latin typeface="Calibri" panose="020F0502020204030204" pitchFamily="34" charset="0"/>
                          <a:cs typeface="Calibri" panose="020F0502020204030204" pitchFamily="34" charset="0"/>
                        </a:rPr>
                        <a:t>  material</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err="1">
                          <a:solidFill>
                            <a:srgbClr val="000000"/>
                          </a:solidFill>
                          <a:effectLst/>
                          <a:latin typeface="Calibri" panose="020F0502020204030204" pitchFamily="34" charset="0"/>
                          <a:cs typeface="Calibri" panose="020F0502020204030204" pitchFamily="34" charset="0"/>
                        </a:rPr>
                        <a:t>Nb-Ti</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Nb</a:t>
                      </a:r>
                      <a:r>
                        <a:rPr lang="en-GB" sz="2200" b="0" i="0" u="none" strike="noStrike" baseline="-25000" dirty="0">
                          <a:solidFill>
                            <a:srgbClr val="000000"/>
                          </a:solidFill>
                          <a:effectLst/>
                          <a:latin typeface="Calibri" panose="020F0502020204030204" pitchFamily="34" charset="0"/>
                          <a:cs typeface="Calibri" panose="020F0502020204030204" pitchFamily="34" charset="0"/>
                        </a:rPr>
                        <a:t>3</a:t>
                      </a:r>
                      <a:r>
                        <a:rPr lang="en-GB" sz="2200" b="0" i="0" u="none" strike="noStrike" dirty="0">
                          <a:solidFill>
                            <a:srgbClr val="000000"/>
                          </a:solidFill>
                          <a:effectLst/>
                          <a:latin typeface="Calibri" panose="020F0502020204030204" pitchFamily="34" charset="0"/>
                          <a:cs typeface="Calibri" panose="020F0502020204030204" pitchFamily="34" charset="0"/>
                        </a:rPr>
                        <a:t>Sn</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MgB</a:t>
                      </a:r>
                      <a:r>
                        <a:rPr lang="en-GB" sz="2200" b="0" i="0" u="none" strike="noStrike" baseline="-25000" dirty="0">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REBCO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BSCCO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Fe based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1"/>
                  </a:ext>
                </a:extLst>
              </a:tr>
              <a:tr h="540000">
                <a:tc>
                  <a:txBody>
                    <a:bodyPr/>
                    <a:lstStyle/>
                    <a:p>
                      <a:pPr algn="ctr" fontAlgn="ctr"/>
                      <a:r>
                        <a:rPr lang="en-GB" sz="2200" u="none" strike="noStrike" dirty="0">
                          <a:effectLst/>
                          <a:latin typeface="Calibri" panose="020F0502020204030204" pitchFamily="34" charset="0"/>
                          <a:cs typeface="Calibri" panose="020F0502020204030204" pitchFamily="34" charset="0"/>
                        </a:rPr>
                        <a:t>  year of discovery</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1961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1954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2001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1987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1988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2008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2"/>
                  </a:ext>
                </a:extLst>
              </a:tr>
              <a:tr h="540000">
                <a:tc>
                  <a:txBody>
                    <a:bodyPr/>
                    <a:lstStyle/>
                    <a:p>
                      <a:pPr algn="ctr" fontAlgn="ctr"/>
                      <a:r>
                        <a:rPr lang="en-GB" sz="2200" u="none" strike="noStrike" dirty="0">
                          <a:effectLst/>
                          <a:latin typeface="Calibri" panose="020F0502020204030204" pitchFamily="34" charset="0"/>
                          <a:cs typeface="Calibri" panose="020F0502020204030204" pitchFamily="34" charset="0"/>
                        </a:rPr>
                        <a:t>  T</a:t>
                      </a:r>
                      <a:r>
                        <a:rPr lang="en-GB" sz="2200" u="none" strike="noStrike" baseline="-25000" dirty="0">
                          <a:effectLst/>
                          <a:latin typeface="Calibri" panose="020F0502020204030204" pitchFamily="34" charset="0"/>
                          <a:cs typeface="Calibri" panose="020F0502020204030204" pitchFamily="34" charset="0"/>
                        </a:rPr>
                        <a:t>c</a:t>
                      </a:r>
                      <a:r>
                        <a:rPr lang="en-GB" sz="2200" u="none" strike="noStrike" dirty="0">
                          <a:effectLst/>
                          <a:latin typeface="Calibri" panose="020F0502020204030204" pitchFamily="34" charset="0"/>
                          <a:cs typeface="Calibri" panose="020F0502020204030204" pitchFamily="34" charset="0"/>
                        </a:rPr>
                        <a:t> [K]</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95 / 108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up</a:t>
                      </a:r>
                      <a:r>
                        <a:rPr lang="en-GB" sz="2200" b="0" i="0" u="none" strike="noStrike" baseline="0" dirty="0">
                          <a:solidFill>
                            <a:srgbClr val="000000"/>
                          </a:solidFill>
                          <a:effectLst/>
                          <a:latin typeface="Calibri" panose="020F0502020204030204" pitchFamily="34" charset="0"/>
                          <a:cs typeface="Calibri" panose="020F0502020204030204" pitchFamily="34" charset="0"/>
                        </a:rPr>
                        <a:t> to 58</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3"/>
                  </a:ext>
                </a:extLst>
              </a:tr>
              <a:tr h="540000">
                <a:tc>
                  <a:txBody>
                    <a:bodyPr/>
                    <a:lstStyle/>
                    <a:p>
                      <a:pPr algn="ctr" fontAlgn="ctr"/>
                      <a:r>
                        <a:rPr lang="en-GB" sz="2200" u="none" strike="noStrike" dirty="0">
                          <a:effectLst/>
                          <a:latin typeface="Calibri" panose="020F0502020204030204" pitchFamily="34" charset="0"/>
                          <a:cs typeface="Calibri" panose="020F0502020204030204" pitchFamily="34" charset="0"/>
                        </a:rPr>
                        <a:t>  B</a:t>
                      </a:r>
                      <a:r>
                        <a:rPr lang="en-GB" sz="2200" u="none" strike="noStrike" baseline="-25000" dirty="0">
                          <a:effectLst/>
                          <a:latin typeface="Calibri" panose="020F0502020204030204" pitchFamily="34" charset="0"/>
                          <a:cs typeface="Calibri" panose="020F0502020204030204" pitchFamily="34" charset="0"/>
                        </a:rPr>
                        <a:t>c2</a:t>
                      </a:r>
                      <a:r>
                        <a:rPr lang="en-GB" sz="2200" u="none" strike="noStrike" dirty="0">
                          <a:effectLst/>
                          <a:latin typeface="Calibri" panose="020F0502020204030204" pitchFamily="34" charset="0"/>
                          <a:cs typeface="Calibri" panose="020F0502020204030204" pitchFamily="34" charset="0"/>
                        </a:rPr>
                        <a:t> [T]</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&gt;30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120…250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&gt;100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368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short course is organized in several blocks</a:t>
            </a:r>
          </a:p>
        </p:txBody>
      </p:sp>
      <p:sp>
        <p:nvSpPr>
          <p:cNvPr id="4" name="TextBox 3"/>
          <p:cNvSpPr txBox="1"/>
          <p:nvPr/>
        </p:nvSpPr>
        <p:spPr>
          <a:xfrm>
            <a:off x="251520" y="1516717"/>
            <a:ext cx="8136904" cy="3831818"/>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b="0" i="0" dirty="0">
                <a:solidFill>
                  <a:srgbClr val="0033CC"/>
                </a:solidFill>
                <a:latin typeface="Calibri" panose="020F0502020204030204" pitchFamily="34" charset="0"/>
                <a:cs typeface="Calibri" panose="020F0502020204030204" pitchFamily="34" charset="0"/>
              </a:rPr>
              <a:t>Introduction, jargon, general concepts and formulae</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Resistive magnets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Superconducting magnets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Tutorial with FEMM</a:t>
            </a:r>
          </a:p>
          <a:p>
            <a:pPr marL="514350" indent="-514350">
              <a:buAutoNum type="arabicPeriod"/>
            </a:pP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12932262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field in the aperture of a superconducting dipole can be derived using </a:t>
            </a:r>
            <a:r>
              <a:rPr lang="en-US" sz="2800" b="0" i="0" kern="0" noProof="1">
                <a:solidFill>
                  <a:srgbClr val="0033CC"/>
                </a:solidFill>
                <a:latin typeface="Calibri" panose="020F0502020204030204" pitchFamily="34" charset="0"/>
                <a:cs typeface="Calibri" panose="020F0502020204030204" pitchFamily="34" charset="0"/>
              </a:rPr>
              <a:t>Biot-Savart</a:t>
            </a:r>
            <a:r>
              <a:rPr lang="en-US" sz="2800" b="0" i="0" kern="0" dirty="0">
                <a:solidFill>
                  <a:srgbClr val="0033CC"/>
                </a:solidFill>
                <a:latin typeface="Calibri" panose="020F0502020204030204" pitchFamily="34" charset="0"/>
                <a:cs typeface="Calibri" panose="020F0502020204030204" pitchFamily="34" charset="0"/>
              </a:rPr>
              <a:t> law (in 2D)</a:t>
            </a:r>
          </a:p>
        </p:txBody>
      </p:sp>
      <mc:AlternateContent xmlns:mc="http://schemas.openxmlformats.org/markup-compatibility/2006" xmlns:a14="http://schemas.microsoft.com/office/drawing/2010/main">
        <mc:Choice Requires="a14">
          <p:sp>
            <p:nvSpPr>
              <p:cNvPr id="20" name="TextBox 19"/>
              <p:cNvSpPr txBox="1"/>
              <p:nvPr/>
            </p:nvSpPr>
            <p:spPr>
              <a:xfrm>
                <a:off x="6299834" y="4697970"/>
                <a:ext cx="1768882" cy="7770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ad>
                            <m:radPr>
                              <m:degHide m:val="on"/>
                              <m:ctrlPr>
                                <a:rPr lang="en-GB" b="0" i="1">
                                  <a:latin typeface="Cambria Math" panose="02040503050406030204" pitchFamily="18" charset="0"/>
                                  <a:ea typeface="Cambria Math" panose="02040503050406030204" pitchFamily="18" charset="0"/>
                                </a:rPr>
                              </m:ctrlPr>
                            </m:radPr>
                            <m:deg/>
                            <m:e>
                              <m:r>
                                <a:rPr lang="en-GB" b="0">
                                  <a:latin typeface="Cambria Math" panose="02040503050406030204" pitchFamily="18" charset="0"/>
                                  <a:ea typeface="Cambria Math" panose="02040503050406030204" pitchFamily="18" charset="0"/>
                                </a:rPr>
                                <m:t>3</m:t>
                              </m:r>
                            </m:e>
                          </m:ra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num>
                        <m:den>
                          <m:r>
                            <a:rPr lang="en-GB" b="0" i="1" smtClean="0">
                              <a:latin typeface="Cambria Math" panose="02040503050406030204" pitchFamily="18" charset="0"/>
                              <a:ea typeface="Cambria Math" panose="02040503050406030204" pitchFamily="18" charset="0"/>
                            </a:rPr>
                            <m:t>𝜋</m:t>
                          </m:r>
                        </m:den>
                      </m:f>
                      <m:r>
                        <a:rPr lang="en-GB" b="0" i="1" smtClean="0">
                          <a:latin typeface="Cambria Math" panose="02040503050406030204" pitchFamily="18" charset="0"/>
                          <a:ea typeface="Cambria Math" panose="02040503050406030204" pitchFamily="18" charset="0"/>
                        </a:rPr>
                        <m:t>𝑗𝑤</m:t>
                      </m:r>
                    </m:oMath>
                  </m:oMathPara>
                </a14:m>
                <a:endParaRPr lang="en-GB"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6299834" y="4697970"/>
                <a:ext cx="1768882" cy="777008"/>
              </a:xfrm>
              <a:prstGeom prst="rect">
                <a:avLst/>
              </a:prstGeom>
              <a:blipFill rotWithShape="0">
                <a:blip r:embed="rId3"/>
                <a:stretch>
                  <a:fillRect/>
                </a:stretch>
              </a:blipFill>
            </p:spPr>
            <p:txBody>
              <a:bodyPr/>
              <a:lstStyle/>
              <a:p>
                <a:r>
                  <a:rPr lang="en-GB">
                    <a:noFill/>
                  </a:rPr>
                  <a:t> </a:t>
                </a:r>
              </a:p>
            </p:txBody>
          </p:sp>
        </mc:Fallback>
      </mc:AlternateContent>
      <p:sp>
        <p:nvSpPr>
          <p:cNvPr id="21" name="Text Box 36"/>
          <p:cNvSpPr txBox="1">
            <a:spLocks noChangeArrowheads="1"/>
          </p:cNvSpPr>
          <p:nvPr/>
        </p:nvSpPr>
        <p:spPr bwMode="auto">
          <a:xfrm>
            <a:off x="5456902" y="5506240"/>
            <a:ext cx="3528392" cy="461665"/>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for a 60 </a:t>
            </a:r>
            <a:r>
              <a:rPr lang="en-US" b="0" i="0" noProof="1">
                <a:latin typeface="Calibri" panose="020F0502020204030204" pitchFamily="34" charset="0"/>
                <a:ea typeface="ＭＳ Ｐゴシック" pitchFamily="34" charset="-128"/>
                <a:cs typeface="Calibri" panose="020F0502020204030204" pitchFamily="34" charset="0"/>
              </a:rPr>
              <a:t>deg</a:t>
            </a:r>
            <a:r>
              <a:rPr lang="en-US" b="0" i="0" dirty="0">
                <a:latin typeface="Calibri" panose="020F0502020204030204" pitchFamily="34" charset="0"/>
                <a:ea typeface="ＭＳ Ｐゴシック" pitchFamily="34" charset="-128"/>
                <a:cs typeface="Calibri" panose="020F0502020204030204" pitchFamily="34" charset="0"/>
              </a:rPr>
              <a:t> sector coil</a:t>
            </a:r>
            <a:endParaRPr lang="en-US" sz="2800" b="0" i="0" dirty="0">
              <a:latin typeface="Calibri" panose="020F0502020204030204" pitchFamily="34" charset="0"/>
              <a:ea typeface="ＭＳ Ｐゴシック" pitchFamily="34" charset="-128"/>
              <a:cs typeface="Calibri" panose="020F0502020204030204" pitchFamily="34" charset="0"/>
            </a:endParaRPr>
          </a:p>
        </p:txBody>
      </p:sp>
      <p:grpSp>
        <p:nvGrpSpPr>
          <p:cNvPr id="4" name="Group 3"/>
          <p:cNvGrpSpPr/>
          <p:nvPr/>
        </p:nvGrpSpPr>
        <p:grpSpPr>
          <a:xfrm>
            <a:off x="1300555" y="1317562"/>
            <a:ext cx="6542891" cy="753989"/>
            <a:chOff x="923402" y="1317562"/>
            <a:chExt cx="6542891" cy="753989"/>
          </a:xfrm>
        </p:grpSpPr>
        <mc:AlternateContent xmlns:mc="http://schemas.openxmlformats.org/markup-compatibility/2006" xmlns:a14="http://schemas.microsoft.com/office/drawing/2010/main">
          <mc:Choice Requires="a14">
            <p:sp>
              <p:nvSpPr>
                <p:cNvPr id="24" name="TextBox 23"/>
                <p:cNvSpPr txBox="1"/>
                <p:nvPr/>
              </p:nvSpPr>
              <p:spPr>
                <a:xfrm>
                  <a:off x="923402" y="1317562"/>
                  <a:ext cx="1357166" cy="75398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𝜃</m:t>
                            </m:r>
                          </m:sub>
                        </m:sSub>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𝐼</m:t>
                            </m:r>
                          </m:num>
                          <m:den>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𝜋𝜌</m:t>
                            </m:r>
                          </m:den>
                        </m:f>
                      </m:oMath>
                    </m:oMathPara>
                  </a14:m>
                  <a:endParaRPr lang="en-GB" b="0" dirty="0"/>
                </a:p>
              </p:txBody>
            </p:sp>
          </mc:Choice>
          <mc:Fallback xmlns="">
            <p:sp>
              <p:nvSpPr>
                <p:cNvPr id="24" name="TextBox 23"/>
                <p:cNvSpPr txBox="1">
                  <a:spLocks noRot="1" noChangeAspect="1" noMove="1" noResize="1" noEditPoints="1" noAdjustHandles="1" noChangeArrowheads="1" noChangeShapeType="1" noTextEdit="1"/>
                </p:cNvSpPr>
                <p:nvPr/>
              </p:nvSpPr>
              <p:spPr>
                <a:xfrm>
                  <a:off x="923402" y="1317562"/>
                  <a:ext cx="1357166" cy="753989"/>
                </a:xfrm>
                <a:prstGeom prst="rect">
                  <a:avLst/>
                </a:prstGeom>
                <a:blipFill rotWithShape="0">
                  <a:blip r:embed="rId4"/>
                  <a:stretch>
                    <a:fillRect/>
                  </a:stretch>
                </a:blipFill>
              </p:spPr>
              <p:txBody>
                <a:bodyPr/>
                <a:lstStyle/>
                <a:p>
                  <a:r>
                    <a:rPr lang="en-GB">
                      <a:noFill/>
                    </a:rPr>
                    <a:t> </a:t>
                  </a:r>
                </a:p>
              </p:txBody>
            </p:sp>
          </mc:Fallback>
        </mc:AlternateContent>
        <p:sp>
          <p:nvSpPr>
            <p:cNvPr id="25" name="Text Box 36"/>
            <p:cNvSpPr txBox="1">
              <a:spLocks noChangeArrowheads="1"/>
            </p:cNvSpPr>
            <p:nvPr/>
          </p:nvSpPr>
          <p:spPr bwMode="auto">
            <a:xfrm>
              <a:off x="3073162" y="1463723"/>
              <a:ext cx="4393131" cy="461665"/>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Biot-Savart law for an infinite wire</a:t>
              </a:r>
              <a:endParaRPr lang="en-US" sz="2800" b="0" i="0" dirty="0">
                <a:latin typeface="Calibri" panose="020F0502020204030204" pitchFamily="34" charset="0"/>
                <a:ea typeface="ＭＳ Ｐゴシック" pitchFamily="34" charset="-128"/>
                <a:cs typeface="Calibri" panose="020F0502020204030204" pitchFamily="34" charset="0"/>
              </a:endParaRPr>
            </a:p>
          </p:txBody>
        </p:sp>
      </p:grpSp>
      <p:sp>
        <p:nvSpPr>
          <p:cNvPr id="26" name="Text Box 36"/>
          <p:cNvSpPr txBox="1">
            <a:spLocks noChangeArrowheads="1"/>
          </p:cNvSpPr>
          <p:nvPr/>
        </p:nvSpPr>
        <p:spPr bwMode="auto">
          <a:xfrm>
            <a:off x="5420079" y="3445476"/>
            <a:ext cx="3528392" cy="461665"/>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for a sector coil</a:t>
            </a:r>
            <a:endParaRPr lang="en-US" sz="2800" b="0" i="0" dirty="0">
              <a:latin typeface="Calibri" panose="020F0502020204030204" pitchFamily="34" charset="0"/>
              <a:ea typeface="ＭＳ Ｐゴシック" pitchFamily="34" charset="-128"/>
              <a:cs typeface="Calibri" panose="020F0502020204030204" pitchFamily="34" charset="0"/>
            </a:endParaRPr>
          </a:p>
        </p:txBody>
      </p:sp>
      <p:grpSp>
        <p:nvGrpSpPr>
          <p:cNvPr id="3" name="Group 2"/>
          <p:cNvGrpSpPr/>
          <p:nvPr/>
        </p:nvGrpSpPr>
        <p:grpSpPr>
          <a:xfrm>
            <a:off x="885300" y="2648246"/>
            <a:ext cx="3974732" cy="3373042"/>
            <a:chOff x="1475656" y="2808773"/>
            <a:chExt cx="3974732" cy="3373042"/>
          </a:xfrm>
        </p:grpSpPr>
        <p:sp>
          <p:nvSpPr>
            <p:cNvPr id="169" name="AutoShape 2"/>
            <p:cNvSpPr>
              <a:spLocks noChangeArrowheads="1"/>
            </p:cNvSpPr>
            <p:nvPr/>
          </p:nvSpPr>
          <p:spPr bwMode="auto">
            <a:xfrm rot="5400000">
              <a:off x="1723380" y="2926378"/>
              <a:ext cx="3122816" cy="3147839"/>
            </a:xfrm>
            <a:custGeom>
              <a:avLst/>
              <a:gdLst>
                <a:gd name="G0" fmla="+- 6845 0 0"/>
                <a:gd name="G1" fmla="+- -9503513 0 0"/>
                <a:gd name="G2" fmla="+- 0 0 -9503513"/>
                <a:gd name="T0" fmla="*/ 0 256 1"/>
                <a:gd name="T1" fmla="*/ 180 256 1"/>
                <a:gd name="G3" fmla="+- -9503513 T0 T1"/>
                <a:gd name="T2" fmla="*/ 0 256 1"/>
                <a:gd name="T3" fmla="*/ 90 256 1"/>
                <a:gd name="G4" fmla="+- -9503513 T2 T3"/>
                <a:gd name="G5" fmla="*/ G4 2 1"/>
                <a:gd name="T4" fmla="*/ 90 256 1"/>
                <a:gd name="T5" fmla="*/ 0 256 1"/>
                <a:gd name="G6" fmla="+- -9503513 T4 T5"/>
                <a:gd name="G7" fmla="*/ G6 2 1"/>
                <a:gd name="G8" fmla="abs -950351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45"/>
                <a:gd name="G18" fmla="*/ 6845 1 2"/>
                <a:gd name="G19" fmla="+- G18 5400 0"/>
                <a:gd name="G20" fmla="cos G19 -9503513"/>
                <a:gd name="G21" fmla="sin G19 -9503513"/>
                <a:gd name="G22" fmla="+- G20 10800 0"/>
                <a:gd name="G23" fmla="+- G21 10800 0"/>
                <a:gd name="G24" fmla="+- 10800 0 G20"/>
                <a:gd name="G25" fmla="+- 6845 10800 0"/>
                <a:gd name="G26" fmla="?: G9 G17 G25"/>
                <a:gd name="G27" fmla="?: G9 0 21600"/>
                <a:gd name="G28" fmla="cos 10800 -9503513"/>
                <a:gd name="G29" fmla="sin 10800 -9503513"/>
                <a:gd name="G30" fmla="sin 6845 -9503513"/>
                <a:gd name="G31" fmla="+- G28 10800 0"/>
                <a:gd name="G32" fmla="+- G29 10800 0"/>
                <a:gd name="G33" fmla="+- G30 10800 0"/>
                <a:gd name="G34" fmla="?: G4 0 G31"/>
                <a:gd name="G35" fmla="?: -9503513 G34 0"/>
                <a:gd name="G36" fmla="?: G6 G35 G31"/>
                <a:gd name="G37" fmla="+- 21600 0 G36"/>
                <a:gd name="G38" fmla="?: G4 0 G33"/>
                <a:gd name="G39" fmla="?: -9503513 G38 G32"/>
                <a:gd name="G40" fmla="?: G6 G39 0"/>
                <a:gd name="G41" fmla="?: G4 G32 21600"/>
                <a:gd name="G42" fmla="?: G6 G41 G33"/>
                <a:gd name="T12" fmla="*/ 10800 w 21600"/>
                <a:gd name="T13" fmla="*/ 0 h 21600"/>
                <a:gd name="T14" fmla="*/ 3571 w 21600"/>
                <a:gd name="T15" fmla="*/ 5740 h 21600"/>
                <a:gd name="T16" fmla="*/ 10800 w 21600"/>
                <a:gd name="T17" fmla="*/ 3955 h 21600"/>
                <a:gd name="T18" fmla="*/ 18029 w 21600"/>
                <a:gd name="T19" fmla="*/ 574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192" y="6875"/>
                  </a:moveTo>
                  <a:cubicBezTo>
                    <a:pt x="6472" y="5044"/>
                    <a:pt x="8566" y="3954"/>
                    <a:pt x="10800" y="3954"/>
                  </a:cubicBezTo>
                  <a:cubicBezTo>
                    <a:pt x="13033" y="3954"/>
                    <a:pt x="15127" y="5044"/>
                    <a:pt x="16407" y="6875"/>
                  </a:cubicBezTo>
                  <a:lnTo>
                    <a:pt x="19648" y="4607"/>
                  </a:lnTo>
                  <a:cubicBezTo>
                    <a:pt x="17627" y="1719"/>
                    <a:pt x="14324" y="0"/>
                    <a:pt x="10799" y="0"/>
                  </a:cubicBezTo>
                  <a:cubicBezTo>
                    <a:pt x="7275" y="0"/>
                    <a:pt x="3972" y="1719"/>
                    <a:pt x="1951" y="4607"/>
                  </a:cubicBezTo>
                  <a:close/>
                </a:path>
              </a:pathLst>
            </a:custGeom>
            <a:solidFill>
              <a:srgbClr val="C0C0C0"/>
            </a:solidFill>
            <a:ln w="19050">
              <a:solidFill>
                <a:srgbClr val="000000"/>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0" name="Line 3"/>
            <p:cNvSpPr>
              <a:spLocks noChangeShapeType="1"/>
            </p:cNvSpPr>
            <p:nvPr/>
          </p:nvSpPr>
          <p:spPr bwMode="auto">
            <a:xfrm flipV="1">
              <a:off x="3277281" y="3058999"/>
              <a:ext cx="0" cy="3122816"/>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1" name="Line 4"/>
            <p:cNvSpPr>
              <a:spLocks noChangeShapeType="1"/>
            </p:cNvSpPr>
            <p:nvPr/>
          </p:nvSpPr>
          <p:spPr bwMode="auto">
            <a:xfrm>
              <a:off x="3277281" y="4500299"/>
              <a:ext cx="765691" cy="650587"/>
            </a:xfrm>
            <a:prstGeom prst="line">
              <a:avLst/>
            </a:prstGeom>
            <a:noFill/>
            <a:ln w="9525">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2" name="Line 5"/>
            <p:cNvSpPr>
              <a:spLocks noChangeShapeType="1"/>
            </p:cNvSpPr>
            <p:nvPr/>
          </p:nvSpPr>
          <p:spPr bwMode="auto">
            <a:xfrm>
              <a:off x="3277281" y="4500299"/>
              <a:ext cx="1506359" cy="475429"/>
            </a:xfrm>
            <a:prstGeom prst="line">
              <a:avLst/>
            </a:prstGeom>
            <a:noFill/>
            <a:ln w="9525">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5" name="Line 8"/>
            <p:cNvSpPr>
              <a:spLocks noChangeShapeType="1"/>
            </p:cNvSpPr>
            <p:nvPr/>
          </p:nvSpPr>
          <p:spPr bwMode="auto">
            <a:xfrm flipV="1">
              <a:off x="3277281" y="2808773"/>
              <a:ext cx="1191074" cy="1691526"/>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8" name="Arc 11"/>
            <p:cNvSpPr>
              <a:spLocks/>
            </p:cNvSpPr>
            <p:nvPr/>
          </p:nvSpPr>
          <p:spPr bwMode="auto">
            <a:xfrm>
              <a:off x="3277281" y="2936389"/>
              <a:ext cx="1921733" cy="1571417"/>
            </a:xfrm>
            <a:custGeom>
              <a:avLst/>
              <a:gdLst>
                <a:gd name="G0" fmla="+- 0 0 0"/>
                <a:gd name="G1" fmla="+- 17649 0 0"/>
                <a:gd name="G2" fmla="+- 21600 0 0"/>
                <a:gd name="T0" fmla="*/ 12452 w 21600"/>
                <a:gd name="T1" fmla="*/ 0 h 17649"/>
                <a:gd name="T2" fmla="*/ 21600 w 21600"/>
                <a:gd name="T3" fmla="*/ 17649 h 17649"/>
                <a:gd name="T4" fmla="*/ 0 w 21600"/>
                <a:gd name="T5" fmla="*/ 17649 h 17649"/>
              </a:gdLst>
              <a:ahLst/>
              <a:cxnLst>
                <a:cxn ang="0">
                  <a:pos x="T0" y="T1"/>
                </a:cxn>
                <a:cxn ang="0">
                  <a:pos x="T2" y="T3"/>
                </a:cxn>
                <a:cxn ang="0">
                  <a:pos x="T4" y="T5"/>
                </a:cxn>
              </a:cxnLst>
              <a:rect l="0" t="0" r="r" b="b"/>
              <a:pathLst>
                <a:path w="21600" h="17649" fill="none" extrusionOk="0">
                  <a:moveTo>
                    <a:pt x="12452" y="-1"/>
                  </a:moveTo>
                  <a:cubicBezTo>
                    <a:pt x="18188" y="4046"/>
                    <a:pt x="21600" y="10628"/>
                    <a:pt x="21600" y="17649"/>
                  </a:cubicBezTo>
                </a:path>
                <a:path w="21600" h="17649" stroke="0" extrusionOk="0">
                  <a:moveTo>
                    <a:pt x="12452" y="-1"/>
                  </a:moveTo>
                  <a:cubicBezTo>
                    <a:pt x="18188" y="4046"/>
                    <a:pt x="21600" y="10628"/>
                    <a:pt x="21600" y="17649"/>
                  </a:cubicBezTo>
                  <a:lnTo>
                    <a:pt x="0" y="17649"/>
                  </a:lnTo>
                  <a:close/>
                </a:path>
              </a:pathLst>
            </a:custGeom>
            <a:noFill/>
            <a:ln w="9525">
              <a:solidFill>
                <a:srgbClr val="000000"/>
              </a:solidFill>
              <a:round/>
              <a:headEnd type="triangle" w="sm" len="lg"/>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80" name="AutoShape 25"/>
            <p:cNvSpPr>
              <a:spLocks noChangeArrowheads="1"/>
            </p:cNvSpPr>
            <p:nvPr/>
          </p:nvSpPr>
          <p:spPr bwMode="auto">
            <a:xfrm rot="16200000" flipH="1">
              <a:off x="1723380" y="2916369"/>
              <a:ext cx="3122816" cy="3147839"/>
            </a:xfrm>
            <a:custGeom>
              <a:avLst/>
              <a:gdLst>
                <a:gd name="G0" fmla="+- 6845 0 0"/>
                <a:gd name="G1" fmla="+- -9503513 0 0"/>
                <a:gd name="G2" fmla="+- 0 0 -9503513"/>
                <a:gd name="T0" fmla="*/ 0 256 1"/>
                <a:gd name="T1" fmla="*/ 180 256 1"/>
                <a:gd name="G3" fmla="+- -9503513 T0 T1"/>
                <a:gd name="T2" fmla="*/ 0 256 1"/>
                <a:gd name="T3" fmla="*/ 90 256 1"/>
                <a:gd name="G4" fmla="+- -9503513 T2 T3"/>
                <a:gd name="G5" fmla="*/ G4 2 1"/>
                <a:gd name="T4" fmla="*/ 90 256 1"/>
                <a:gd name="T5" fmla="*/ 0 256 1"/>
                <a:gd name="G6" fmla="+- -9503513 T4 T5"/>
                <a:gd name="G7" fmla="*/ G6 2 1"/>
                <a:gd name="G8" fmla="abs -950351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45"/>
                <a:gd name="G18" fmla="*/ 6845 1 2"/>
                <a:gd name="G19" fmla="+- G18 5400 0"/>
                <a:gd name="G20" fmla="cos G19 -9503513"/>
                <a:gd name="G21" fmla="sin G19 -9503513"/>
                <a:gd name="G22" fmla="+- G20 10800 0"/>
                <a:gd name="G23" fmla="+- G21 10800 0"/>
                <a:gd name="G24" fmla="+- 10800 0 G20"/>
                <a:gd name="G25" fmla="+- 6845 10800 0"/>
                <a:gd name="G26" fmla="?: G9 G17 G25"/>
                <a:gd name="G27" fmla="?: G9 0 21600"/>
                <a:gd name="G28" fmla="cos 10800 -9503513"/>
                <a:gd name="G29" fmla="sin 10800 -9503513"/>
                <a:gd name="G30" fmla="sin 6845 -9503513"/>
                <a:gd name="G31" fmla="+- G28 10800 0"/>
                <a:gd name="G32" fmla="+- G29 10800 0"/>
                <a:gd name="G33" fmla="+- G30 10800 0"/>
                <a:gd name="G34" fmla="?: G4 0 G31"/>
                <a:gd name="G35" fmla="?: -9503513 G34 0"/>
                <a:gd name="G36" fmla="?: G6 G35 G31"/>
                <a:gd name="G37" fmla="+- 21600 0 G36"/>
                <a:gd name="G38" fmla="?: G4 0 G33"/>
                <a:gd name="G39" fmla="?: -9503513 G38 G32"/>
                <a:gd name="G40" fmla="?: G6 G39 0"/>
                <a:gd name="G41" fmla="?: G4 G32 21600"/>
                <a:gd name="G42" fmla="?: G6 G41 G33"/>
                <a:gd name="T12" fmla="*/ 10800 w 21600"/>
                <a:gd name="T13" fmla="*/ 0 h 21600"/>
                <a:gd name="T14" fmla="*/ 3571 w 21600"/>
                <a:gd name="T15" fmla="*/ 5740 h 21600"/>
                <a:gd name="T16" fmla="*/ 10800 w 21600"/>
                <a:gd name="T17" fmla="*/ 3955 h 21600"/>
                <a:gd name="T18" fmla="*/ 18029 w 21600"/>
                <a:gd name="T19" fmla="*/ 574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192" y="6875"/>
                  </a:moveTo>
                  <a:cubicBezTo>
                    <a:pt x="6472" y="5044"/>
                    <a:pt x="8566" y="3954"/>
                    <a:pt x="10800" y="3954"/>
                  </a:cubicBezTo>
                  <a:cubicBezTo>
                    <a:pt x="13033" y="3954"/>
                    <a:pt x="15127" y="5044"/>
                    <a:pt x="16407" y="6875"/>
                  </a:cubicBezTo>
                  <a:lnTo>
                    <a:pt x="19648" y="4607"/>
                  </a:lnTo>
                  <a:cubicBezTo>
                    <a:pt x="17627" y="1719"/>
                    <a:pt x="14324" y="0"/>
                    <a:pt x="10799" y="0"/>
                  </a:cubicBezTo>
                  <a:cubicBezTo>
                    <a:pt x="7275" y="0"/>
                    <a:pt x="3972" y="1719"/>
                    <a:pt x="1951" y="4607"/>
                  </a:cubicBezTo>
                  <a:close/>
                </a:path>
              </a:pathLst>
            </a:custGeom>
            <a:solidFill>
              <a:srgbClr val="FFFFFF"/>
            </a:solidFill>
            <a:ln w="19050">
              <a:solidFill>
                <a:srgbClr val="000000"/>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81" name="Line 26"/>
            <p:cNvSpPr>
              <a:spLocks noChangeShapeType="1"/>
            </p:cNvSpPr>
            <p:nvPr/>
          </p:nvSpPr>
          <p:spPr bwMode="auto">
            <a:xfrm>
              <a:off x="1475656" y="4500299"/>
              <a:ext cx="3963575" cy="0"/>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28" name="TextBox 27"/>
                <p:cNvSpPr txBox="1"/>
                <p:nvPr/>
              </p:nvSpPr>
              <p:spPr>
                <a:xfrm>
                  <a:off x="3517033" y="4808591"/>
                  <a:ext cx="229550"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𝑟</m:t>
                        </m:r>
                      </m:oMath>
                    </m:oMathPara>
                  </a14:m>
                  <a:endParaRPr lang="en-GB" b="0" dirty="0"/>
                </a:p>
              </p:txBody>
            </p:sp>
          </mc:Choice>
          <mc:Fallback xmlns="">
            <p:sp>
              <p:nvSpPr>
                <p:cNvPr id="28" name="TextBox 27"/>
                <p:cNvSpPr txBox="1">
                  <a:spLocks noRot="1" noChangeAspect="1" noMove="1" noResize="1" noEditPoints="1" noAdjustHandles="1" noChangeArrowheads="1" noChangeShapeType="1" noTextEdit="1"/>
                </p:cNvSpPr>
                <p:nvPr/>
              </p:nvSpPr>
              <p:spPr>
                <a:xfrm>
                  <a:off x="3517033" y="4808591"/>
                  <a:ext cx="229550" cy="369332"/>
                </a:xfrm>
                <a:prstGeom prst="rect">
                  <a:avLst/>
                </a:prstGeom>
                <a:blipFill>
                  <a:blip r:embed="rId5"/>
                  <a:stretch>
                    <a:fillRect l="-315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4879270" y="4780016"/>
                  <a:ext cx="571118" cy="369332"/>
                </a:xfrm>
                <a:prstGeom prst="rect">
                  <a:avLst/>
                </a:prstGeom>
                <a:noFill/>
              </p:spPr>
              <p:txBody>
                <a:bodyPr wrap="square" lIns="0" tIns="0" rIns="0" bIns="0" rtlCol="0">
                  <a:spAutoFit/>
                </a:bodyPr>
                <a:lstStyle/>
                <a:p>
                  <a14:m>
                    <m:oMath xmlns:m="http://schemas.openxmlformats.org/officeDocument/2006/math">
                      <m:r>
                        <a:rPr lang="en-GB" b="0" i="1" smtClean="0">
                          <a:latin typeface="Cambria Math" panose="02040503050406030204" pitchFamily="18" charset="0"/>
                          <a:ea typeface="Cambria Math" panose="02040503050406030204" pitchFamily="18" charset="0"/>
                        </a:rPr>
                        <m:t>𝑟</m:t>
                      </m:r>
                    </m:oMath>
                  </a14:m>
                  <a:r>
                    <a:rPr lang="en-GB" b="0" dirty="0"/>
                    <a:t>+w</a:t>
                  </a:r>
                </a:p>
              </p:txBody>
            </p:sp>
          </mc:Choice>
          <mc:Fallback xmlns="">
            <p:sp>
              <p:nvSpPr>
                <p:cNvPr id="29" name="TextBox 28"/>
                <p:cNvSpPr txBox="1">
                  <a:spLocks noRot="1" noChangeAspect="1" noMove="1" noResize="1" noEditPoints="1" noAdjustHandles="1" noChangeArrowheads="1" noChangeShapeType="1" noTextEdit="1"/>
                </p:cNvSpPr>
                <p:nvPr/>
              </p:nvSpPr>
              <p:spPr>
                <a:xfrm>
                  <a:off x="4879270" y="4780016"/>
                  <a:ext cx="571118" cy="369332"/>
                </a:xfrm>
                <a:prstGeom prst="rect">
                  <a:avLst/>
                </a:prstGeom>
                <a:blipFill>
                  <a:blip r:embed="rId6"/>
                  <a:stretch>
                    <a:fillRect l="-13978" t="-26667" r="-29032" b="-5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053045" y="3246742"/>
                  <a:ext cx="291939"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𝜑</m:t>
                        </m:r>
                      </m:oMath>
                    </m:oMathPara>
                  </a14:m>
                  <a:endParaRPr lang="en-GB" b="0" dirty="0"/>
                </a:p>
              </p:txBody>
            </p:sp>
          </mc:Choice>
          <mc:Fallback xmlns="">
            <p:sp>
              <p:nvSpPr>
                <p:cNvPr id="30" name="TextBox 29"/>
                <p:cNvSpPr txBox="1">
                  <a:spLocks noRot="1" noChangeAspect="1" noMove="1" noResize="1" noEditPoints="1" noAdjustHandles="1" noChangeArrowheads="1" noChangeShapeType="1" noTextEdit="1"/>
                </p:cNvSpPr>
                <p:nvPr/>
              </p:nvSpPr>
              <p:spPr>
                <a:xfrm>
                  <a:off x="5053045" y="3246742"/>
                  <a:ext cx="291939" cy="369332"/>
                </a:xfrm>
                <a:prstGeom prst="rect">
                  <a:avLst/>
                </a:prstGeom>
                <a:blipFill>
                  <a:blip r:embed="rId7"/>
                  <a:stretch>
                    <a:fillRect l="-37500" r="-8333" b="-262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4468355" y="5666767"/>
                  <a:ext cx="192810"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𝑗</m:t>
                        </m:r>
                      </m:oMath>
                    </m:oMathPara>
                  </a14:m>
                  <a:endParaRPr lang="en-GB" b="0" dirty="0"/>
                </a:p>
              </p:txBody>
            </p:sp>
          </mc:Choice>
          <mc:Fallback xmlns="">
            <p:sp>
              <p:nvSpPr>
                <p:cNvPr id="31" name="TextBox 30"/>
                <p:cNvSpPr txBox="1">
                  <a:spLocks noRot="1" noChangeAspect="1" noMove="1" noResize="1" noEditPoints="1" noAdjustHandles="1" noChangeArrowheads="1" noChangeShapeType="1" noTextEdit="1"/>
                </p:cNvSpPr>
                <p:nvPr/>
              </p:nvSpPr>
              <p:spPr>
                <a:xfrm>
                  <a:off x="4468355" y="5666767"/>
                  <a:ext cx="192810" cy="369332"/>
                </a:xfrm>
                <a:prstGeom prst="rect">
                  <a:avLst/>
                </a:prstGeom>
                <a:blipFill>
                  <a:blip r:embed="rId8"/>
                  <a:stretch>
                    <a:fillRect l="-71875" r="-28125" b="-34426"/>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32" name="TextBox 31"/>
              <p:cNvSpPr txBox="1"/>
              <p:nvPr/>
            </p:nvSpPr>
            <p:spPr>
              <a:xfrm>
                <a:off x="6012160" y="2739293"/>
                <a:ext cx="2344231" cy="69384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2</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r>
                                <a:rPr lang="en-GB" b="0">
                                  <a:latin typeface="Cambria Math" panose="02040503050406030204" pitchFamily="18" charset="0"/>
                                  <a:ea typeface="Cambria Math" panose="02040503050406030204" pitchFamily="18" charset="0"/>
                                </a:rPr>
                                <m:t>𝜑</m:t>
                              </m:r>
                              <m:r>
                                <m:rPr>
                                  <m:nor/>
                                </m:rPr>
                                <a:rPr lang="en-GB" b="0" dirty="0"/>
                                <m:t> </m:t>
                              </m:r>
                            </m:e>
                          </m:func>
                        </m:num>
                        <m:den>
                          <m:r>
                            <a:rPr lang="en-GB" b="0" i="1" smtClean="0">
                              <a:latin typeface="Cambria Math" panose="02040503050406030204" pitchFamily="18" charset="0"/>
                              <a:ea typeface="Cambria Math" panose="02040503050406030204" pitchFamily="18" charset="0"/>
                            </a:rPr>
                            <m:t>𝜋</m:t>
                          </m:r>
                        </m:den>
                      </m:f>
                      <m:r>
                        <a:rPr lang="en-GB" b="0" i="1" smtClean="0">
                          <a:latin typeface="Cambria Math" panose="02040503050406030204" pitchFamily="18" charset="0"/>
                          <a:ea typeface="Cambria Math" panose="02040503050406030204" pitchFamily="18" charset="0"/>
                        </a:rPr>
                        <m:t>𝑗𝑤</m:t>
                      </m:r>
                    </m:oMath>
                  </m:oMathPara>
                </a14:m>
                <a:endParaRPr lang="en-GB" b="0" dirty="0"/>
              </a:p>
            </p:txBody>
          </p:sp>
        </mc:Choice>
        <mc:Fallback xmlns="">
          <p:sp>
            <p:nvSpPr>
              <p:cNvPr id="32" name="TextBox 31"/>
              <p:cNvSpPr txBox="1">
                <a:spLocks noRot="1" noChangeAspect="1" noMove="1" noResize="1" noEditPoints="1" noAdjustHandles="1" noChangeArrowheads="1" noChangeShapeType="1" noTextEdit="1"/>
              </p:cNvSpPr>
              <p:nvPr/>
            </p:nvSpPr>
            <p:spPr>
              <a:xfrm>
                <a:off x="6012160" y="2739293"/>
                <a:ext cx="2344231" cy="693844"/>
              </a:xfrm>
              <a:prstGeom prst="rect">
                <a:avLst/>
              </a:prstGeom>
              <a:blipFill rotWithShape="0">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961642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how it would look like one aperture of the LHC dipoles at 8.3 T, with two different current densities (without iron)</a:t>
            </a:r>
            <a:endParaRPr lang="en-US" sz="2800" b="0" i="0" kern="0" dirty="0">
              <a:solidFill>
                <a:srgbClr val="FF0000"/>
              </a:solidFill>
              <a:latin typeface="Calibri" panose="020F0502020204030204" pitchFamily="34" charset="0"/>
              <a:cs typeface="Calibri" panose="020F0502020204030204" pitchFamily="34" charset="0"/>
            </a:endParaRPr>
          </a:p>
        </p:txBody>
      </p:sp>
      <p:pic>
        <p:nvPicPr>
          <p:cNvPr id="27" name="Picture 26"/>
          <p:cNvPicPr>
            <a:picLocks noChangeAspect="1"/>
          </p:cNvPicPr>
          <p:nvPr/>
        </p:nvPicPr>
        <p:blipFill rotWithShape="1">
          <a:blip r:embed="rId3" cstate="print">
            <a:clrChange>
              <a:clrFrom>
                <a:srgbClr val="B2B2B2"/>
              </a:clrFrom>
              <a:clrTo>
                <a:srgbClr val="B2B2B2">
                  <a:alpha val="0"/>
                </a:srgbClr>
              </a:clrTo>
            </a:clrChange>
            <a:extLst>
              <a:ext uri="{28A0092B-C50C-407E-A947-70E740481C1C}">
                <a14:useLocalDpi xmlns:a14="http://schemas.microsoft.com/office/drawing/2010/main" val="0"/>
              </a:ext>
            </a:extLst>
          </a:blip>
          <a:srcRect l="19719" t="-51" r="23094" b="8636"/>
          <a:stretch/>
        </p:blipFill>
        <p:spPr>
          <a:xfrm>
            <a:off x="180000" y="1483200"/>
            <a:ext cx="4392000" cy="3258000"/>
          </a:xfrm>
          <a:prstGeom prst="rect">
            <a:avLst/>
          </a:prstGeom>
        </p:spPr>
      </p:pic>
      <p:pic>
        <p:nvPicPr>
          <p:cNvPr id="33" name="Picture 32"/>
          <p:cNvPicPr>
            <a:picLocks noChangeAspect="1"/>
          </p:cNvPicPr>
          <p:nvPr/>
        </p:nvPicPr>
        <p:blipFill rotWithShape="1">
          <a:blip r:embed="rId4" cstate="print">
            <a:clrChange>
              <a:clrFrom>
                <a:srgbClr val="B2B2B2"/>
              </a:clrFrom>
              <a:clrTo>
                <a:srgbClr val="B2B2B2">
                  <a:alpha val="0"/>
                </a:srgbClr>
              </a:clrTo>
            </a:clrChange>
            <a:extLst>
              <a:ext uri="{28A0092B-C50C-407E-A947-70E740481C1C}">
                <a14:useLocalDpi xmlns:a14="http://schemas.microsoft.com/office/drawing/2010/main" val="0"/>
              </a:ext>
            </a:extLst>
          </a:blip>
          <a:srcRect l="19719" t="-51" r="23094" b="8636"/>
          <a:stretch/>
        </p:blipFill>
        <p:spPr>
          <a:xfrm>
            <a:off x="4500000" y="1483200"/>
            <a:ext cx="4392000" cy="3258000"/>
          </a:xfrm>
          <a:prstGeom prst="rect">
            <a:avLst/>
          </a:prstGeom>
        </p:spPr>
      </p:pic>
      <p:sp>
        <p:nvSpPr>
          <p:cNvPr id="34" name="Text Box 36"/>
          <p:cNvSpPr txBox="1">
            <a:spLocks noChangeArrowheads="1"/>
          </p:cNvSpPr>
          <p:nvPr/>
        </p:nvSpPr>
        <p:spPr bwMode="auto">
          <a:xfrm>
            <a:off x="479809" y="5445224"/>
            <a:ext cx="4032000" cy="1631216"/>
          </a:xfrm>
          <a:prstGeom prst="rect">
            <a:avLst/>
          </a:prstGeom>
          <a:noFill/>
          <a:ln w="9525" algn="ctr">
            <a:noFill/>
            <a:miter lim="800000"/>
            <a:headEnd/>
            <a:tailEnd/>
          </a:ln>
        </p:spPr>
        <p:txBody>
          <a:bodyPr wrap="square">
            <a:spAutoFit/>
          </a:bodyPr>
          <a:lstStyle/>
          <a:p>
            <a:pPr eaLnBrk="0" hangingPunct="0"/>
            <a:r>
              <a:rPr lang="en-US" sz="2000" b="0" i="0" dirty="0">
                <a:latin typeface="Calibri" panose="020F0502020204030204" pitchFamily="34" charset="0"/>
                <a:ea typeface="ＭＳ Ｐゴシック" pitchFamily="34" charset="-128"/>
                <a:cs typeface="Calibri" panose="020F0502020204030204" pitchFamily="34" charset="0"/>
              </a:rPr>
              <a:t>j = 400 A/mm</a:t>
            </a:r>
            <a:r>
              <a:rPr lang="en-US" sz="2000" b="0" i="0" baseline="30000" dirty="0">
                <a:latin typeface="Calibri" panose="020F0502020204030204" pitchFamily="34" charset="0"/>
                <a:ea typeface="ＭＳ Ｐゴシック" pitchFamily="34" charset="-128"/>
                <a:cs typeface="Calibri" panose="020F0502020204030204" pitchFamily="34" charset="0"/>
              </a:rPr>
              <a:t>2</a:t>
            </a:r>
          </a:p>
          <a:p>
            <a:pPr eaLnBrk="0" hangingPunct="0"/>
            <a:r>
              <a:rPr lang="en-US" sz="2000" b="0" i="0" dirty="0">
                <a:latin typeface="Calibri" panose="020F0502020204030204" pitchFamily="34" charset="0"/>
                <a:ea typeface="ＭＳ Ｐゴシック" pitchFamily="34" charset="-128"/>
                <a:cs typeface="Calibri" panose="020F0502020204030204" pitchFamily="34" charset="0"/>
              </a:rPr>
              <a:t>w = 30 mm</a:t>
            </a:r>
          </a:p>
          <a:p>
            <a:pPr eaLnBrk="0" hangingPunct="0"/>
            <a:r>
              <a:rPr lang="en-US" sz="2000" b="0" i="0" dirty="0">
                <a:latin typeface="Calibri" panose="020F0502020204030204" pitchFamily="34" charset="0"/>
                <a:ea typeface="ＭＳ Ｐゴシック" pitchFamily="34" charset="-128"/>
                <a:cs typeface="Calibri" panose="020F0502020204030204" pitchFamily="34" charset="0"/>
              </a:rPr>
              <a:t>NI = 1.2 MA</a:t>
            </a:r>
          </a:p>
          <a:p>
            <a:pPr eaLnBrk="0" hangingPunct="0"/>
            <a:r>
              <a:rPr lang="en-US" sz="2000" b="0" i="0" dirty="0">
                <a:solidFill>
                  <a:srgbClr val="969696"/>
                </a:solidFill>
                <a:latin typeface="Calibri" panose="020F0502020204030204" pitchFamily="34" charset="0"/>
                <a:ea typeface="ＭＳ Ｐゴシック" pitchFamily="34" charset="-128"/>
                <a:cs typeface="Calibri" panose="020F0502020204030204" pitchFamily="34" charset="0"/>
              </a:rPr>
              <a:t>P = 14.9 MW/m (if Cu at room temp.)</a:t>
            </a:r>
            <a:endParaRPr lang="en-US" b="0" i="0" dirty="0">
              <a:solidFill>
                <a:srgbClr val="969696"/>
              </a:solidFill>
              <a:latin typeface="Calibri" panose="020F0502020204030204" pitchFamily="34" charset="0"/>
              <a:ea typeface="ＭＳ Ｐゴシック" pitchFamily="34" charset="-128"/>
              <a:cs typeface="Calibri" panose="020F0502020204030204" pitchFamily="34" charset="0"/>
            </a:endParaRPr>
          </a:p>
        </p:txBody>
      </p:sp>
      <p:sp>
        <p:nvSpPr>
          <p:cNvPr id="35" name="Text Box 36"/>
          <p:cNvSpPr txBox="1">
            <a:spLocks noChangeArrowheads="1"/>
          </p:cNvSpPr>
          <p:nvPr/>
        </p:nvSpPr>
        <p:spPr bwMode="auto">
          <a:xfrm>
            <a:off x="5011337" y="5445224"/>
            <a:ext cx="4032000" cy="1631216"/>
          </a:xfrm>
          <a:prstGeom prst="rect">
            <a:avLst/>
          </a:prstGeom>
          <a:noFill/>
          <a:ln w="9525" algn="ctr">
            <a:noFill/>
            <a:miter lim="800000"/>
            <a:headEnd/>
            <a:tailEnd/>
          </a:ln>
        </p:spPr>
        <p:txBody>
          <a:bodyPr wrap="square">
            <a:spAutoFit/>
          </a:bodyPr>
          <a:lstStyle/>
          <a:p>
            <a:pPr eaLnBrk="0" hangingPunct="0"/>
            <a:r>
              <a:rPr lang="en-US" sz="2000" b="0" i="0" dirty="0">
                <a:latin typeface="Calibri" panose="020F0502020204030204" pitchFamily="34" charset="0"/>
                <a:ea typeface="ＭＳ Ｐゴシック" pitchFamily="34" charset="-128"/>
                <a:cs typeface="Calibri" panose="020F0502020204030204" pitchFamily="34" charset="0"/>
              </a:rPr>
              <a:t>j = 40 A/mm</a:t>
            </a:r>
            <a:r>
              <a:rPr lang="en-US" sz="2000" b="0" i="0" baseline="30000" dirty="0">
                <a:latin typeface="Calibri" panose="020F0502020204030204" pitchFamily="34" charset="0"/>
                <a:ea typeface="ＭＳ Ｐゴシック" pitchFamily="34" charset="-128"/>
                <a:cs typeface="Calibri" panose="020F0502020204030204" pitchFamily="34" charset="0"/>
              </a:rPr>
              <a:t>2</a:t>
            </a:r>
          </a:p>
          <a:p>
            <a:pPr eaLnBrk="0" hangingPunct="0"/>
            <a:r>
              <a:rPr lang="en-US" sz="2000" b="0" i="0" dirty="0">
                <a:latin typeface="Calibri" panose="020F0502020204030204" pitchFamily="34" charset="0"/>
                <a:ea typeface="ＭＳ Ｐゴシック" pitchFamily="34" charset="-128"/>
                <a:cs typeface="Calibri" panose="020F0502020204030204" pitchFamily="34" charset="0"/>
              </a:rPr>
              <a:t>w = 300 mm</a:t>
            </a:r>
          </a:p>
          <a:p>
            <a:pPr eaLnBrk="0" hangingPunct="0"/>
            <a:r>
              <a:rPr lang="en-US" sz="2000" b="0" i="0" dirty="0">
                <a:latin typeface="Calibri" panose="020F0502020204030204" pitchFamily="34" charset="0"/>
                <a:ea typeface="ＭＳ Ｐゴシック" pitchFamily="34" charset="-128"/>
                <a:cs typeface="Calibri" panose="020F0502020204030204" pitchFamily="34" charset="0"/>
              </a:rPr>
              <a:t>NI = 4.5 MA</a:t>
            </a:r>
          </a:p>
          <a:p>
            <a:pPr eaLnBrk="0" hangingPunct="0"/>
            <a:r>
              <a:rPr lang="en-US" sz="2000" b="0" i="0" dirty="0">
                <a:solidFill>
                  <a:srgbClr val="969696"/>
                </a:solidFill>
                <a:latin typeface="Calibri" panose="020F0502020204030204" pitchFamily="34" charset="0"/>
                <a:ea typeface="ＭＳ Ｐゴシック" pitchFamily="34" charset="-128"/>
                <a:cs typeface="Calibri" panose="020F0502020204030204" pitchFamily="34" charset="0"/>
              </a:rPr>
              <a:t>P = 6.2 MW/m (if Cu at room temp.)</a:t>
            </a:r>
            <a:endParaRPr lang="en-US" b="0" i="0" dirty="0">
              <a:solidFill>
                <a:srgbClr val="969696"/>
              </a:solidFill>
              <a:latin typeface="Calibri" panose="020F0502020204030204" pitchFamily="34" charset="0"/>
              <a:ea typeface="ＭＳ Ｐゴシック" pitchFamily="34" charset="-128"/>
              <a:cs typeface="Calibri" panose="020F0502020204030204" pitchFamily="34" charset="0"/>
            </a:endParaRPr>
          </a:p>
        </p:txBody>
      </p:sp>
      <p:sp>
        <p:nvSpPr>
          <p:cNvPr id="36" name="Line 20"/>
          <p:cNvSpPr>
            <a:spLocks noChangeShapeType="1"/>
          </p:cNvSpPr>
          <p:nvPr/>
        </p:nvSpPr>
        <p:spPr bwMode="auto">
          <a:xfrm>
            <a:off x="2042194"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7" name="Line 20"/>
          <p:cNvSpPr>
            <a:spLocks noChangeShapeType="1"/>
          </p:cNvSpPr>
          <p:nvPr/>
        </p:nvSpPr>
        <p:spPr bwMode="auto">
          <a:xfrm>
            <a:off x="2706935"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8" name="Line 20"/>
          <p:cNvSpPr>
            <a:spLocks noChangeShapeType="1"/>
          </p:cNvSpPr>
          <p:nvPr/>
        </p:nvSpPr>
        <p:spPr bwMode="auto">
          <a:xfrm>
            <a:off x="4819548"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9" name="Line 20"/>
          <p:cNvSpPr>
            <a:spLocks noChangeShapeType="1"/>
          </p:cNvSpPr>
          <p:nvPr/>
        </p:nvSpPr>
        <p:spPr bwMode="auto">
          <a:xfrm>
            <a:off x="8571109"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cxnSp>
        <p:nvCxnSpPr>
          <p:cNvPr id="40" name="Straight Connector 39"/>
          <p:cNvCxnSpPr/>
          <p:nvPr/>
        </p:nvCxnSpPr>
        <p:spPr bwMode="auto">
          <a:xfrm>
            <a:off x="2037432" y="5006354"/>
            <a:ext cx="676800" cy="6822"/>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1" name="Text Box 36"/>
          <p:cNvSpPr txBox="1">
            <a:spLocks noChangeArrowheads="1"/>
          </p:cNvSpPr>
          <p:nvPr/>
        </p:nvSpPr>
        <p:spPr bwMode="auto">
          <a:xfrm>
            <a:off x="2690285" y="4813121"/>
            <a:ext cx="1044000"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116 mm</a:t>
            </a:r>
            <a:endParaRPr lang="en-US" b="0" i="0" dirty="0">
              <a:latin typeface="Calibri" panose="020F0502020204030204" pitchFamily="34" charset="0"/>
              <a:ea typeface="ＭＳ Ｐゴシック" pitchFamily="34" charset="-128"/>
              <a:cs typeface="Calibri" panose="020F0502020204030204" pitchFamily="34" charset="0"/>
            </a:endParaRPr>
          </a:p>
        </p:txBody>
      </p:sp>
      <p:cxnSp>
        <p:nvCxnSpPr>
          <p:cNvPr id="42" name="Straight Connector 41"/>
          <p:cNvCxnSpPr/>
          <p:nvPr/>
        </p:nvCxnSpPr>
        <p:spPr bwMode="auto">
          <a:xfrm>
            <a:off x="4804315" y="5013176"/>
            <a:ext cx="3780000" cy="6822"/>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3" name="Text Box 36"/>
          <p:cNvSpPr txBox="1">
            <a:spLocks noChangeArrowheads="1"/>
          </p:cNvSpPr>
          <p:nvPr/>
        </p:nvSpPr>
        <p:spPr bwMode="auto">
          <a:xfrm>
            <a:off x="6264304" y="4816202"/>
            <a:ext cx="1044000" cy="400110"/>
          </a:xfrm>
          <a:prstGeom prst="rect">
            <a:avLst/>
          </a:prstGeom>
          <a:solidFill>
            <a:srgbClr val="FFFFFF"/>
          </a:solid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656 mm</a:t>
            </a:r>
            <a:endParaRPr lang="en-US" b="0" i="0" dirty="0">
              <a:latin typeface="Calibri" panose="020F0502020204030204" pitchFamily="34" charset="0"/>
              <a:ea typeface="ＭＳ Ｐゴシック" pitchFamily="34" charset="-128"/>
              <a:cs typeface="Calibri" panose="020F0502020204030204" pitchFamily="34" charset="0"/>
            </a:endParaRPr>
          </a:p>
        </p:txBody>
      </p:sp>
      <p:sp>
        <p:nvSpPr>
          <p:cNvPr id="44" name="Rectangle 43"/>
          <p:cNvSpPr/>
          <p:nvPr/>
        </p:nvSpPr>
        <p:spPr bwMode="auto">
          <a:xfrm>
            <a:off x="35496" y="1340768"/>
            <a:ext cx="9001000" cy="216024"/>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 name="Rectangle 44"/>
          <p:cNvSpPr/>
          <p:nvPr/>
        </p:nvSpPr>
        <p:spPr bwMode="auto">
          <a:xfrm>
            <a:off x="4354835" y="1259751"/>
            <a:ext cx="207640" cy="3720063"/>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6257178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the actual coil of the LHC main dipoles (one aperture), showing the position of the superconducting cables</a:t>
            </a:r>
          </a:p>
        </p:txBody>
      </p:sp>
      <p:pic>
        <p:nvPicPr>
          <p:cNvPr id="3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1479268"/>
            <a:ext cx="3602038" cy="34655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34" name="Rectangle 18"/>
          <p:cNvSpPr>
            <a:spLocks noChangeArrowheads="1"/>
          </p:cNvSpPr>
          <p:nvPr/>
        </p:nvSpPr>
        <p:spPr bwMode="auto">
          <a:xfrm>
            <a:off x="3654326" y="3141008"/>
            <a:ext cx="1548000" cy="360000"/>
          </a:xfrm>
          <a:prstGeom prst="rect">
            <a:avLst/>
          </a:prstGeom>
          <a:solidFill>
            <a:srgbClr val="FFFFFF"/>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nchor="ctr">
            <a:spAutoFit/>
          </a:bodyPr>
          <a:lstStyle/>
          <a:p>
            <a:pPr fontAlgn="auto">
              <a:spcBef>
                <a:spcPts val="0"/>
              </a:spcBef>
              <a:spcAft>
                <a:spcPts val="0"/>
              </a:spcAft>
              <a:defRPr/>
            </a:pPr>
            <a:r>
              <a:rPr lang="en-US" sz="2000" b="0" i="0" kern="0" dirty="0">
                <a:solidFill>
                  <a:srgbClr val="000000"/>
                </a:solidFill>
                <a:latin typeface="Calibri" panose="020F0502020204030204" pitchFamily="34" charset="0"/>
                <a:ea typeface="ＭＳ Ｐゴシック" charset="0"/>
                <a:cs typeface="Calibri" panose="020F0502020204030204" pitchFamily="34" charset="0"/>
              </a:rPr>
              <a:t>Magnet bore</a:t>
            </a:r>
          </a:p>
        </p:txBody>
      </p:sp>
      <p:grpSp>
        <p:nvGrpSpPr>
          <p:cNvPr id="35" name="Group 36"/>
          <p:cNvGrpSpPr>
            <a:grpSpLocks/>
          </p:cNvGrpSpPr>
          <p:nvPr/>
        </p:nvGrpSpPr>
        <p:grpSpPr bwMode="auto">
          <a:xfrm>
            <a:off x="3257451" y="4409793"/>
            <a:ext cx="3336925" cy="1654175"/>
            <a:chOff x="710" y="3094"/>
            <a:chExt cx="2102" cy="1042"/>
          </a:xfrm>
        </p:grpSpPr>
        <p:pic>
          <p:nvPicPr>
            <p:cNvPr id="36"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2" y="3888"/>
              <a:ext cx="1680" cy="2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7" name="Group 20"/>
            <p:cNvGrpSpPr>
              <a:grpSpLocks/>
            </p:cNvGrpSpPr>
            <p:nvPr/>
          </p:nvGrpSpPr>
          <p:grpSpPr bwMode="auto">
            <a:xfrm>
              <a:off x="710" y="3094"/>
              <a:ext cx="1843" cy="710"/>
              <a:chOff x="710" y="3094"/>
              <a:chExt cx="1843" cy="710"/>
            </a:xfrm>
          </p:grpSpPr>
          <p:sp>
            <p:nvSpPr>
              <p:cNvPr id="38" name="AutoShape 5"/>
              <p:cNvSpPr>
                <a:spLocks/>
              </p:cNvSpPr>
              <p:nvPr/>
            </p:nvSpPr>
            <p:spPr bwMode="auto">
              <a:xfrm>
                <a:off x="940" y="3552"/>
                <a:ext cx="1613" cy="252"/>
              </a:xfrm>
              <a:prstGeom prst="accentCallout2">
                <a:avLst>
                  <a:gd name="adj1" fmla="val 24491"/>
                  <a:gd name="adj2" fmla="val -2356"/>
                  <a:gd name="adj3" fmla="val 24491"/>
                  <a:gd name="adj4" fmla="val -3634"/>
                  <a:gd name="adj5" fmla="val -101699"/>
                  <a:gd name="adj6" fmla="val -8250"/>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0" i="0" kern="0" dirty="0">
                    <a:solidFill>
                      <a:srgbClr val="000000"/>
                    </a:solidFill>
                    <a:latin typeface="Calibri" panose="020F0502020204030204" pitchFamily="34" charset="0"/>
                    <a:ea typeface="ＭＳ Ｐゴシック" charset="0"/>
                    <a:cs typeface="Calibri" panose="020F0502020204030204" pitchFamily="34" charset="0"/>
                  </a:rPr>
                  <a:t>Superconducting cable</a:t>
                </a:r>
              </a:p>
            </p:txBody>
          </p:sp>
          <p:sp>
            <p:nvSpPr>
              <p:cNvPr id="39" name="Freeform 19"/>
              <p:cNvSpPr>
                <a:spLocks/>
              </p:cNvSpPr>
              <p:nvPr/>
            </p:nvSpPr>
            <p:spPr bwMode="auto">
              <a:xfrm>
                <a:off x="710" y="3094"/>
                <a:ext cx="230" cy="202"/>
              </a:xfrm>
              <a:custGeom>
                <a:avLst/>
                <a:gdLst>
                  <a:gd name="T0" fmla="*/ 216 w 230"/>
                  <a:gd name="T1" fmla="*/ 0 h 202"/>
                  <a:gd name="T2" fmla="*/ 0 w 230"/>
                  <a:gd name="T3" fmla="*/ 178 h 202"/>
                  <a:gd name="T4" fmla="*/ 24 w 230"/>
                  <a:gd name="T5" fmla="*/ 202 h 202"/>
                  <a:gd name="T6" fmla="*/ 230 w 230"/>
                  <a:gd name="T7" fmla="*/ 18 h 202"/>
                  <a:gd name="T8" fmla="*/ 216 w 230"/>
                  <a:gd name="T9" fmla="*/ 0 h 202"/>
                </a:gdLst>
                <a:ahLst/>
                <a:cxnLst>
                  <a:cxn ang="0">
                    <a:pos x="T0" y="T1"/>
                  </a:cxn>
                  <a:cxn ang="0">
                    <a:pos x="T2" y="T3"/>
                  </a:cxn>
                  <a:cxn ang="0">
                    <a:pos x="T4" y="T5"/>
                  </a:cxn>
                  <a:cxn ang="0">
                    <a:pos x="T6" y="T7"/>
                  </a:cxn>
                  <a:cxn ang="0">
                    <a:pos x="T8" y="T9"/>
                  </a:cxn>
                </a:cxnLst>
                <a:rect l="0" t="0" r="r" b="b"/>
                <a:pathLst>
                  <a:path w="230" h="202">
                    <a:moveTo>
                      <a:pt x="216" y="0"/>
                    </a:moveTo>
                    <a:lnTo>
                      <a:pt x="0" y="178"/>
                    </a:lnTo>
                    <a:lnTo>
                      <a:pt x="24" y="202"/>
                    </a:lnTo>
                    <a:lnTo>
                      <a:pt x="230" y="18"/>
                    </a:lnTo>
                    <a:lnTo>
                      <a:pt x="216" y="0"/>
                    </a:lnTo>
                    <a:close/>
                  </a:path>
                </a:pathLst>
              </a:custGeom>
              <a:solidFill>
                <a:srgbClr val="FF0000"/>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grpSp>
      <p:sp>
        <p:nvSpPr>
          <p:cNvPr id="41" name="Freeform 21"/>
          <p:cNvSpPr>
            <a:spLocks/>
          </p:cNvSpPr>
          <p:nvPr/>
        </p:nvSpPr>
        <p:spPr bwMode="auto">
          <a:xfrm>
            <a:off x="5152926" y="3019143"/>
            <a:ext cx="492125" cy="323850"/>
          </a:xfrm>
          <a:custGeom>
            <a:avLst/>
            <a:gdLst>
              <a:gd name="T0" fmla="*/ 0 w 310"/>
              <a:gd name="T1" fmla="*/ 22 h 204"/>
              <a:gd name="T2" fmla="*/ 30 w 310"/>
              <a:gd name="T3" fmla="*/ 204 h 204"/>
              <a:gd name="T4" fmla="*/ 310 w 310"/>
              <a:gd name="T5" fmla="*/ 204 h 204"/>
              <a:gd name="T6" fmla="*/ 280 w 310"/>
              <a:gd name="T7" fmla="*/ 0 h 204"/>
              <a:gd name="T8" fmla="*/ 0 w 310"/>
              <a:gd name="T9" fmla="*/ 22 h 204"/>
            </a:gdLst>
            <a:ahLst/>
            <a:cxnLst>
              <a:cxn ang="0">
                <a:pos x="T0" y="T1"/>
              </a:cxn>
              <a:cxn ang="0">
                <a:pos x="T2" y="T3"/>
              </a:cxn>
              <a:cxn ang="0">
                <a:pos x="T4" y="T5"/>
              </a:cxn>
              <a:cxn ang="0">
                <a:pos x="T6" y="T7"/>
              </a:cxn>
              <a:cxn ang="0">
                <a:pos x="T8" y="T9"/>
              </a:cxn>
            </a:cxnLst>
            <a:rect l="0" t="0" r="r" b="b"/>
            <a:pathLst>
              <a:path w="310" h="204">
                <a:moveTo>
                  <a:pt x="0" y="22"/>
                </a:moveTo>
                <a:lnTo>
                  <a:pt x="30" y="204"/>
                </a:lnTo>
                <a:lnTo>
                  <a:pt x="310" y="204"/>
                </a:lnTo>
                <a:lnTo>
                  <a:pt x="280" y="0"/>
                </a:lnTo>
                <a:lnTo>
                  <a:pt x="0" y="22"/>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2" name="Freeform 22"/>
          <p:cNvSpPr>
            <a:spLocks/>
          </p:cNvSpPr>
          <p:nvPr/>
        </p:nvSpPr>
        <p:spPr bwMode="auto">
          <a:xfrm>
            <a:off x="4984651" y="2565118"/>
            <a:ext cx="558800" cy="473075"/>
          </a:xfrm>
          <a:custGeom>
            <a:avLst/>
            <a:gdLst>
              <a:gd name="T0" fmla="*/ 0 w 352"/>
              <a:gd name="T1" fmla="*/ 138 h 298"/>
              <a:gd name="T2" fmla="*/ 96 w 352"/>
              <a:gd name="T3" fmla="*/ 298 h 298"/>
              <a:gd name="T4" fmla="*/ 352 w 352"/>
              <a:gd name="T5" fmla="*/ 182 h 298"/>
              <a:gd name="T6" fmla="*/ 250 w 352"/>
              <a:gd name="T7" fmla="*/ 0 h 298"/>
              <a:gd name="T8" fmla="*/ 0 w 352"/>
              <a:gd name="T9" fmla="*/ 138 h 298"/>
            </a:gdLst>
            <a:ahLst/>
            <a:cxnLst>
              <a:cxn ang="0">
                <a:pos x="T0" y="T1"/>
              </a:cxn>
              <a:cxn ang="0">
                <a:pos x="T2" y="T3"/>
              </a:cxn>
              <a:cxn ang="0">
                <a:pos x="T4" y="T5"/>
              </a:cxn>
              <a:cxn ang="0">
                <a:pos x="T6" y="T7"/>
              </a:cxn>
              <a:cxn ang="0">
                <a:pos x="T8" y="T9"/>
              </a:cxn>
            </a:cxnLst>
            <a:rect l="0" t="0" r="r" b="b"/>
            <a:pathLst>
              <a:path w="352" h="298">
                <a:moveTo>
                  <a:pt x="0" y="138"/>
                </a:moveTo>
                <a:lnTo>
                  <a:pt x="96" y="298"/>
                </a:lnTo>
                <a:lnTo>
                  <a:pt x="352" y="182"/>
                </a:lnTo>
                <a:lnTo>
                  <a:pt x="250" y="0"/>
                </a:lnTo>
                <a:lnTo>
                  <a:pt x="0" y="13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3" name="Freeform 23"/>
          <p:cNvSpPr>
            <a:spLocks/>
          </p:cNvSpPr>
          <p:nvPr/>
        </p:nvSpPr>
        <p:spPr bwMode="auto">
          <a:xfrm>
            <a:off x="4790976" y="2282543"/>
            <a:ext cx="428625" cy="463550"/>
          </a:xfrm>
          <a:custGeom>
            <a:avLst/>
            <a:gdLst>
              <a:gd name="T0" fmla="*/ 0 w 270"/>
              <a:gd name="T1" fmla="*/ 218 h 292"/>
              <a:gd name="T2" fmla="*/ 82 w 270"/>
              <a:gd name="T3" fmla="*/ 292 h 292"/>
              <a:gd name="T4" fmla="*/ 270 w 270"/>
              <a:gd name="T5" fmla="*/ 74 h 292"/>
              <a:gd name="T6" fmla="*/ 174 w 270"/>
              <a:gd name="T7" fmla="*/ 0 h 292"/>
              <a:gd name="T8" fmla="*/ 0 w 270"/>
              <a:gd name="T9" fmla="*/ 218 h 292"/>
            </a:gdLst>
            <a:ahLst/>
            <a:cxnLst>
              <a:cxn ang="0">
                <a:pos x="T0" y="T1"/>
              </a:cxn>
              <a:cxn ang="0">
                <a:pos x="T2" y="T3"/>
              </a:cxn>
              <a:cxn ang="0">
                <a:pos x="T4" y="T5"/>
              </a:cxn>
              <a:cxn ang="0">
                <a:pos x="T6" y="T7"/>
              </a:cxn>
              <a:cxn ang="0">
                <a:pos x="T8" y="T9"/>
              </a:cxn>
            </a:cxnLst>
            <a:rect l="0" t="0" r="r" b="b"/>
            <a:pathLst>
              <a:path w="270" h="292">
                <a:moveTo>
                  <a:pt x="0" y="218"/>
                </a:moveTo>
                <a:lnTo>
                  <a:pt x="82" y="292"/>
                </a:lnTo>
                <a:lnTo>
                  <a:pt x="270" y="74"/>
                </a:lnTo>
                <a:lnTo>
                  <a:pt x="174" y="0"/>
                </a:lnTo>
                <a:lnTo>
                  <a:pt x="0" y="21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4" name="Freeform 24"/>
          <p:cNvSpPr>
            <a:spLocks/>
          </p:cNvSpPr>
          <p:nvPr/>
        </p:nvSpPr>
        <p:spPr bwMode="auto">
          <a:xfrm>
            <a:off x="4587776" y="2130143"/>
            <a:ext cx="263525" cy="460375"/>
          </a:xfrm>
          <a:custGeom>
            <a:avLst/>
            <a:gdLst>
              <a:gd name="T0" fmla="*/ 0 w 166"/>
              <a:gd name="T1" fmla="*/ 268 h 290"/>
              <a:gd name="T2" fmla="*/ 64 w 166"/>
              <a:gd name="T3" fmla="*/ 290 h 290"/>
              <a:gd name="T4" fmla="*/ 166 w 166"/>
              <a:gd name="T5" fmla="*/ 26 h 290"/>
              <a:gd name="T6" fmla="*/ 88 w 166"/>
              <a:gd name="T7" fmla="*/ 0 h 290"/>
              <a:gd name="T8" fmla="*/ 0 w 166"/>
              <a:gd name="T9" fmla="*/ 268 h 290"/>
            </a:gdLst>
            <a:ahLst/>
            <a:cxnLst>
              <a:cxn ang="0">
                <a:pos x="T0" y="T1"/>
              </a:cxn>
              <a:cxn ang="0">
                <a:pos x="T2" y="T3"/>
              </a:cxn>
              <a:cxn ang="0">
                <a:pos x="T4" y="T5"/>
              </a:cxn>
              <a:cxn ang="0">
                <a:pos x="T6" y="T7"/>
              </a:cxn>
              <a:cxn ang="0">
                <a:pos x="T8" y="T9"/>
              </a:cxn>
            </a:cxnLst>
            <a:rect l="0" t="0" r="r" b="b"/>
            <a:pathLst>
              <a:path w="166" h="290">
                <a:moveTo>
                  <a:pt x="0" y="268"/>
                </a:moveTo>
                <a:lnTo>
                  <a:pt x="64" y="290"/>
                </a:lnTo>
                <a:lnTo>
                  <a:pt x="166" y="26"/>
                </a:lnTo>
                <a:lnTo>
                  <a:pt x="88" y="0"/>
                </a:lnTo>
                <a:lnTo>
                  <a:pt x="0" y="26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5" name="Freeform 26"/>
          <p:cNvSpPr>
            <a:spLocks/>
          </p:cNvSpPr>
          <p:nvPr/>
        </p:nvSpPr>
        <p:spPr bwMode="auto">
          <a:xfrm>
            <a:off x="5594251" y="2847693"/>
            <a:ext cx="520700" cy="495300"/>
          </a:xfrm>
          <a:custGeom>
            <a:avLst/>
            <a:gdLst>
              <a:gd name="T0" fmla="*/ 0 w 328"/>
              <a:gd name="T1" fmla="*/ 46 h 312"/>
              <a:gd name="T2" fmla="*/ 34 w 328"/>
              <a:gd name="T3" fmla="*/ 180 h 312"/>
              <a:gd name="T4" fmla="*/ 48 w 328"/>
              <a:gd name="T5" fmla="*/ 310 h 312"/>
              <a:gd name="T6" fmla="*/ 328 w 328"/>
              <a:gd name="T7" fmla="*/ 312 h 312"/>
              <a:gd name="T8" fmla="*/ 318 w 328"/>
              <a:gd name="T9" fmla="*/ 174 h 312"/>
              <a:gd name="T10" fmla="*/ 280 w 328"/>
              <a:gd name="T11" fmla="*/ 0 h 312"/>
              <a:gd name="T12" fmla="*/ 0 w 328"/>
              <a:gd name="T13" fmla="*/ 46 h 312"/>
            </a:gdLst>
            <a:ahLst/>
            <a:cxnLst>
              <a:cxn ang="0">
                <a:pos x="T0" y="T1"/>
              </a:cxn>
              <a:cxn ang="0">
                <a:pos x="T2" y="T3"/>
              </a:cxn>
              <a:cxn ang="0">
                <a:pos x="T4" y="T5"/>
              </a:cxn>
              <a:cxn ang="0">
                <a:pos x="T6" y="T7"/>
              </a:cxn>
              <a:cxn ang="0">
                <a:pos x="T8" y="T9"/>
              </a:cxn>
              <a:cxn ang="0">
                <a:pos x="T10" y="T11"/>
              </a:cxn>
              <a:cxn ang="0">
                <a:pos x="T12" y="T13"/>
              </a:cxn>
            </a:cxnLst>
            <a:rect l="0" t="0" r="r" b="b"/>
            <a:pathLst>
              <a:path w="328" h="312">
                <a:moveTo>
                  <a:pt x="0" y="46"/>
                </a:moveTo>
                <a:lnTo>
                  <a:pt x="34" y="180"/>
                </a:lnTo>
                <a:lnTo>
                  <a:pt x="48" y="310"/>
                </a:lnTo>
                <a:lnTo>
                  <a:pt x="328" y="312"/>
                </a:lnTo>
                <a:lnTo>
                  <a:pt x="318" y="174"/>
                </a:lnTo>
                <a:lnTo>
                  <a:pt x="280" y="0"/>
                </a:lnTo>
                <a:lnTo>
                  <a:pt x="0" y="46"/>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6" name="Freeform 28"/>
          <p:cNvSpPr>
            <a:spLocks/>
          </p:cNvSpPr>
          <p:nvPr/>
        </p:nvSpPr>
        <p:spPr bwMode="auto">
          <a:xfrm>
            <a:off x="5105301" y="1980918"/>
            <a:ext cx="866775" cy="873125"/>
          </a:xfrm>
          <a:custGeom>
            <a:avLst/>
            <a:gdLst>
              <a:gd name="T0" fmla="*/ 292 w 546"/>
              <a:gd name="T1" fmla="*/ 550 h 550"/>
              <a:gd name="T2" fmla="*/ 546 w 546"/>
              <a:gd name="T3" fmla="*/ 430 h 550"/>
              <a:gd name="T4" fmla="*/ 446 w 546"/>
              <a:gd name="T5" fmla="*/ 246 h 550"/>
              <a:gd name="T6" fmla="*/ 314 w 546"/>
              <a:gd name="T7" fmla="*/ 90 h 550"/>
              <a:gd name="T8" fmla="*/ 214 w 546"/>
              <a:gd name="T9" fmla="*/ 0 h 550"/>
              <a:gd name="T10" fmla="*/ 0 w 546"/>
              <a:gd name="T11" fmla="*/ 182 h 550"/>
              <a:gd name="T12" fmla="*/ 112 w 546"/>
              <a:gd name="T13" fmla="*/ 284 h 550"/>
              <a:gd name="T14" fmla="*/ 216 w 546"/>
              <a:gd name="T15" fmla="*/ 410 h 550"/>
              <a:gd name="T16" fmla="*/ 292 w 546"/>
              <a:gd name="T17" fmla="*/ 55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550">
                <a:moveTo>
                  <a:pt x="292" y="550"/>
                </a:moveTo>
                <a:lnTo>
                  <a:pt x="546" y="430"/>
                </a:lnTo>
                <a:lnTo>
                  <a:pt x="446" y="246"/>
                </a:lnTo>
                <a:lnTo>
                  <a:pt x="314" y="90"/>
                </a:lnTo>
                <a:lnTo>
                  <a:pt x="214" y="0"/>
                </a:lnTo>
                <a:lnTo>
                  <a:pt x="0" y="182"/>
                </a:lnTo>
                <a:lnTo>
                  <a:pt x="112" y="284"/>
                </a:lnTo>
                <a:lnTo>
                  <a:pt x="216" y="410"/>
                </a:lnTo>
                <a:lnTo>
                  <a:pt x="292" y="550"/>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7" name="AutoShape 8"/>
          <p:cNvSpPr>
            <a:spLocks/>
          </p:cNvSpPr>
          <p:nvPr/>
        </p:nvSpPr>
        <p:spPr bwMode="auto">
          <a:xfrm>
            <a:off x="6372200" y="2049181"/>
            <a:ext cx="1403350" cy="400050"/>
          </a:xfrm>
          <a:prstGeom prst="accentCallout2">
            <a:avLst>
              <a:gd name="adj1" fmla="val 13741"/>
              <a:gd name="adj2" fmla="val -5431"/>
              <a:gd name="adj3" fmla="val 13741"/>
              <a:gd name="adj4" fmla="val -22060"/>
              <a:gd name="adj5" fmla="val 82824"/>
              <a:gd name="adj6" fmla="val -72398"/>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Coil blocks</a:t>
            </a:r>
          </a:p>
        </p:txBody>
      </p:sp>
      <p:grpSp>
        <p:nvGrpSpPr>
          <p:cNvPr id="49" name="Group 34"/>
          <p:cNvGrpSpPr>
            <a:grpSpLocks/>
          </p:cNvGrpSpPr>
          <p:nvPr/>
        </p:nvGrpSpPr>
        <p:grpSpPr bwMode="auto">
          <a:xfrm>
            <a:off x="4683026" y="3644622"/>
            <a:ext cx="1352550" cy="882651"/>
            <a:chOff x="1608" y="2612"/>
            <a:chExt cx="852" cy="556"/>
          </a:xfrm>
        </p:grpSpPr>
        <p:sp>
          <p:nvSpPr>
            <p:cNvPr id="51" name="Freeform 30"/>
            <p:cNvSpPr>
              <a:spLocks/>
            </p:cNvSpPr>
            <p:nvPr/>
          </p:nvSpPr>
          <p:spPr bwMode="auto">
            <a:xfrm>
              <a:off x="1896" y="2612"/>
              <a:ext cx="286" cy="128"/>
            </a:xfrm>
            <a:custGeom>
              <a:avLst/>
              <a:gdLst>
                <a:gd name="T0" fmla="*/ 6 w 286"/>
                <a:gd name="T1" fmla="*/ 0 h 128"/>
                <a:gd name="T2" fmla="*/ 0 w 286"/>
                <a:gd name="T3" fmla="*/ 14 h 128"/>
                <a:gd name="T4" fmla="*/ 254 w 286"/>
                <a:gd name="T5" fmla="*/ 128 h 128"/>
                <a:gd name="T6" fmla="*/ 286 w 286"/>
                <a:gd name="T7" fmla="*/ 30 h 128"/>
                <a:gd name="T8" fmla="*/ 6 w 286"/>
                <a:gd name="T9" fmla="*/ 0 h 128"/>
              </a:gdLst>
              <a:ahLst/>
              <a:cxnLst>
                <a:cxn ang="0">
                  <a:pos x="T0" y="T1"/>
                </a:cxn>
                <a:cxn ang="0">
                  <a:pos x="T2" y="T3"/>
                </a:cxn>
                <a:cxn ang="0">
                  <a:pos x="T4" y="T5"/>
                </a:cxn>
                <a:cxn ang="0">
                  <a:pos x="T6" y="T7"/>
                </a:cxn>
                <a:cxn ang="0">
                  <a:pos x="T8" y="T9"/>
                </a:cxn>
              </a:cxnLst>
              <a:rect l="0" t="0" r="r" b="b"/>
              <a:pathLst>
                <a:path w="286" h="128">
                  <a:moveTo>
                    <a:pt x="6" y="0"/>
                  </a:moveTo>
                  <a:lnTo>
                    <a:pt x="0" y="14"/>
                  </a:lnTo>
                  <a:lnTo>
                    <a:pt x="254" y="128"/>
                  </a:lnTo>
                  <a:lnTo>
                    <a:pt x="286" y="30"/>
                  </a:lnTo>
                  <a:lnTo>
                    <a:pt x="6"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2" name="Freeform 31"/>
            <p:cNvSpPr>
              <a:spLocks/>
            </p:cNvSpPr>
            <p:nvPr/>
          </p:nvSpPr>
          <p:spPr bwMode="auto">
            <a:xfrm>
              <a:off x="1758" y="2780"/>
              <a:ext cx="286" cy="242"/>
            </a:xfrm>
            <a:custGeom>
              <a:avLst/>
              <a:gdLst>
                <a:gd name="T0" fmla="*/ 42 w 286"/>
                <a:gd name="T1" fmla="*/ 0 h 242"/>
                <a:gd name="T2" fmla="*/ 0 w 286"/>
                <a:gd name="T3" fmla="*/ 32 h 242"/>
                <a:gd name="T4" fmla="*/ 190 w 286"/>
                <a:gd name="T5" fmla="*/ 242 h 242"/>
                <a:gd name="T6" fmla="*/ 286 w 286"/>
                <a:gd name="T7" fmla="*/ 142 h 242"/>
                <a:gd name="T8" fmla="*/ 42 w 286"/>
                <a:gd name="T9" fmla="*/ 0 h 242"/>
              </a:gdLst>
              <a:ahLst/>
              <a:cxnLst>
                <a:cxn ang="0">
                  <a:pos x="T0" y="T1"/>
                </a:cxn>
                <a:cxn ang="0">
                  <a:pos x="T2" y="T3"/>
                </a:cxn>
                <a:cxn ang="0">
                  <a:pos x="T4" y="T5"/>
                </a:cxn>
                <a:cxn ang="0">
                  <a:pos x="T6" y="T7"/>
                </a:cxn>
                <a:cxn ang="0">
                  <a:pos x="T8" y="T9"/>
                </a:cxn>
              </a:cxnLst>
              <a:rect l="0" t="0" r="r" b="b"/>
              <a:pathLst>
                <a:path w="286" h="242">
                  <a:moveTo>
                    <a:pt x="42" y="0"/>
                  </a:moveTo>
                  <a:lnTo>
                    <a:pt x="0" y="32"/>
                  </a:lnTo>
                  <a:lnTo>
                    <a:pt x="190" y="242"/>
                  </a:lnTo>
                  <a:lnTo>
                    <a:pt x="286" y="142"/>
                  </a:lnTo>
                  <a:lnTo>
                    <a:pt x="42"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3" name="Freeform 32"/>
            <p:cNvSpPr>
              <a:spLocks/>
            </p:cNvSpPr>
            <p:nvPr/>
          </p:nvSpPr>
          <p:spPr bwMode="auto">
            <a:xfrm>
              <a:off x="1608" y="2880"/>
              <a:ext cx="242" cy="288"/>
            </a:xfrm>
            <a:custGeom>
              <a:avLst/>
              <a:gdLst>
                <a:gd name="T0" fmla="*/ 68 w 242"/>
                <a:gd name="T1" fmla="*/ 0 h 288"/>
                <a:gd name="T2" fmla="*/ 0 w 242"/>
                <a:gd name="T3" fmla="*/ 32 h 288"/>
                <a:gd name="T4" fmla="*/ 108 w 242"/>
                <a:gd name="T5" fmla="*/ 288 h 288"/>
                <a:gd name="T6" fmla="*/ 242 w 242"/>
                <a:gd name="T7" fmla="*/ 218 h 288"/>
                <a:gd name="T8" fmla="*/ 68 w 242"/>
                <a:gd name="T9" fmla="*/ 0 h 288"/>
              </a:gdLst>
              <a:ahLst/>
              <a:cxnLst>
                <a:cxn ang="0">
                  <a:pos x="T0" y="T1"/>
                </a:cxn>
                <a:cxn ang="0">
                  <a:pos x="T2" y="T3"/>
                </a:cxn>
                <a:cxn ang="0">
                  <a:pos x="T4" y="T5"/>
                </a:cxn>
                <a:cxn ang="0">
                  <a:pos x="T6" y="T7"/>
                </a:cxn>
                <a:cxn ang="0">
                  <a:pos x="T8" y="T9"/>
                </a:cxn>
              </a:cxnLst>
              <a:rect l="0" t="0" r="r" b="b"/>
              <a:pathLst>
                <a:path w="242" h="288">
                  <a:moveTo>
                    <a:pt x="68" y="0"/>
                  </a:moveTo>
                  <a:lnTo>
                    <a:pt x="0" y="32"/>
                  </a:lnTo>
                  <a:lnTo>
                    <a:pt x="108" y="288"/>
                  </a:lnTo>
                  <a:lnTo>
                    <a:pt x="242" y="218"/>
                  </a:lnTo>
                  <a:lnTo>
                    <a:pt x="68"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4" name="Freeform 33"/>
            <p:cNvSpPr>
              <a:spLocks/>
            </p:cNvSpPr>
            <p:nvPr/>
          </p:nvSpPr>
          <p:spPr bwMode="auto">
            <a:xfrm>
              <a:off x="2170" y="2694"/>
              <a:ext cx="290" cy="164"/>
            </a:xfrm>
            <a:custGeom>
              <a:avLst/>
              <a:gdLst>
                <a:gd name="T0" fmla="*/ 14 w 290"/>
                <a:gd name="T1" fmla="*/ 0 h 164"/>
                <a:gd name="T2" fmla="*/ 0 w 290"/>
                <a:gd name="T3" fmla="*/ 38 h 164"/>
                <a:gd name="T4" fmla="*/ 252 w 290"/>
                <a:gd name="T5" fmla="*/ 164 h 164"/>
                <a:gd name="T6" fmla="*/ 290 w 290"/>
                <a:gd name="T7" fmla="*/ 44 h 164"/>
                <a:gd name="T8" fmla="*/ 14 w 290"/>
                <a:gd name="T9" fmla="*/ 0 h 164"/>
              </a:gdLst>
              <a:ahLst/>
              <a:cxnLst>
                <a:cxn ang="0">
                  <a:pos x="T0" y="T1"/>
                </a:cxn>
                <a:cxn ang="0">
                  <a:pos x="T2" y="T3"/>
                </a:cxn>
                <a:cxn ang="0">
                  <a:pos x="T4" y="T5"/>
                </a:cxn>
                <a:cxn ang="0">
                  <a:pos x="T6" y="T7"/>
                </a:cxn>
                <a:cxn ang="0">
                  <a:pos x="T8" y="T9"/>
                </a:cxn>
              </a:cxnLst>
              <a:rect l="0" t="0" r="r" b="b"/>
              <a:pathLst>
                <a:path w="290" h="164">
                  <a:moveTo>
                    <a:pt x="14" y="0"/>
                  </a:moveTo>
                  <a:lnTo>
                    <a:pt x="0" y="38"/>
                  </a:lnTo>
                  <a:lnTo>
                    <a:pt x="252" y="164"/>
                  </a:lnTo>
                  <a:lnTo>
                    <a:pt x="290" y="44"/>
                  </a:lnTo>
                  <a:lnTo>
                    <a:pt x="14"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sp>
        <p:nvSpPr>
          <p:cNvPr id="50" name="AutoShape 7"/>
          <p:cNvSpPr>
            <a:spLocks/>
          </p:cNvSpPr>
          <p:nvPr/>
        </p:nvSpPr>
        <p:spPr bwMode="auto">
          <a:xfrm>
            <a:off x="6448400" y="4485998"/>
            <a:ext cx="989373" cy="400110"/>
          </a:xfrm>
          <a:prstGeom prst="accentCallout2">
            <a:avLst>
              <a:gd name="adj1" fmla="val 24491"/>
              <a:gd name="adj2" fmla="val -6153"/>
              <a:gd name="adj3" fmla="val 24491"/>
              <a:gd name="adj4" fmla="val -25255"/>
              <a:gd name="adj5" fmla="val -161565"/>
              <a:gd name="adj6" fmla="val -80639"/>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fontAlgn="auto">
              <a:spcBef>
                <a:spcPts val="0"/>
              </a:spcBef>
              <a:spcAft>
                <a:spcPts val="0"/>
              </a:spcAft>
              <a:defRPr/>
            </a:pPr>
            <a:r>
              <a:rPr lang="en-US" sz="2000" b="0" i="0" kern="0" dirty="0">
                <a:solidFill>
                  <a:srgbClr val="000000"/>
                </a:solidFill>
                <a:latin typeface="Calibri" panose="020F0502020204030204" pitchFamily="34" charset="0"/>
                <a:ea typeface="ＭＳ Ｐゴシック" charset="0"/>
                <a:cs typeface="Calibri" panose="020F0502020204030204" pitchFamily="34" charset="0"/>
              </a:rPr>
              <a:t>Spacers</a:t>
            </a:r>
          </a:p>
        </p:txBody>
      </p:sp>
      <p:sp>
        <p:nvSpPr>
          <p:cNvPr id="3" name="Rectangle 2"/>
          <p:cNvSpPr/>
          <p:nvPr/>
        </p:nvSpPr>
        <p:spPr bwMode="auto">
          <a:xfrm>
            <a:off x="2411760" y="1412776"/>
            <a:ext cx="1728192"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9362536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b="0" i="0" kern="0" dirty="0">
                <a:solidFill>
                  <a:srgbClr val="0033CC"/>
                </a:solidFill>
                <a:latin typeface="Calibri" panose="020F0502020204030204" pitchFamily="34" charset="0"/>
                <a:cs typeface="Calibri" panose="020F0502020204030204" pitchFamily="34" charset="0"/>
              </a:rPr>
              <a:t>Around the coils, iron is used to close the magnetic circuit</a:t>
            </a:r>
          </a:p>
        </p:txBody>
      </p:sp>
      <p:pic>
        <p:nvPicPr>
          <p:cNvPr id="27" name="Picture 26" descr="Screen shot 2011-12-05 at 10.49.4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5790" y="1609220"/>
            <a:ext cx="5442554" cy="4340060"/>
          </a:xfrm>
          <a:prstGeom prst="rect">
            <a:avLst/>
          </a:prstGeom>
        </p:spPr>
      </p:pic>
      <p:sp>
        <p:nvSpPr>
          <p:cNvPr id="30" name="AutoShape 8"/>
          <p:cNvSpPr>
            <a:spLocks/>
          </p:cNvSpPr>
          <p:nvPr/>
        </p:nvSpPr>
        <p:spPr bwMode="auto">
          <a:xfrm>
            <a:off x="482565" y="2617332"/>
            <a:ext cx="2057400" cy="762000"/>
          </a:xfrm>
          <a:prstGeom prst="accentCallout2">
            <a:avLst>
              <a:gd name="adj1" fmla="val 15000"/>
              <a:gd name="adj2" fmla="val 103704"/>
              <a:gd name="adj3" fmla="val 15000"/>
              <a:gd name="adj4" fmla="val 144986"/>
              <a:gd name="adj5" fmla="val 71543"/>
              <a:gd name="adj6" fmla="val 165934"/>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defRPr/>
            </a:pPr>
            <a:r>
              <a:rPr lang="en-US" sz="2000" b="0" i="0" kern="0" dirty="0">
                <a:solidFill>
                  <a:srgbClr val="000000"/>
                </a:solidFill>
                <a:latin typeface="Calibri" panose="020F0502020204030204" pitchFamily="34" charset="0"/>
                <a:ea typeface="ＭＳ Ｐゴシック" charset="0"/>
                <a:cs typeface="Calibri" panose="020F0502020204030204" pitchFamily="34" charset="0"/>
              </a:rPr>
              <a:t>gap between coil and yoke</a:t>
            </a:r>
          </a:p>
        </p:txBody>
      </p:sp>
      <p:sp>
        <p:nvSpPr>
          <p:cNvPr id="31" name="AutoShape 8"/>
          <p:cNvSpPr>
            <a:spLocks/>
          </p:cNvSpPr>
          <p:nvPr/>
        </p:nvSpPr>
        <p:spPr bwMode="auto">
          <a:xfrm>
            <a:off x="1742197" y="5137612"/>
            <a:ext cx="831446" cy="576064"/>
          </a:xfrm>
          <a:prstGeom prst="accentCallout2">
            <a:avLst>
              <a:gd name="adj1" fmla="val 15000"/>
              <a:gd name="adj2" fmla="val 103704"/>
              <a:gd name="adj3" fmla="val 15000"/>
              <a:gd name="adj4" fmla="val 144986"/>
              <a:gd name="adj5" fmla="val -204010"/>
              <a:gd name="adj6" fmla="val 249376"/>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r" fontAlgn="auto">
              <a:spcBef>
                <a:spcPts val="0"/>
              </a:spcBef>
              <a:spcAft>
                <a:spcPts val="0"/>
              </a:spcAft>
              <a:defRPr/>
            </a:pPr>
            <a:r>
              <a:rPr lang="en-US" sz="2000" b="0" i="0" kern="0" dirty="0">
                <a:solidFill>
                  <a:srgbClr val="000000"/>
                </a:solidFill>
                <a:latin typeface="Calibri" panose="020F0502020204030204" pitchFamily="34" charset="0"/>
                <a:ea typeface="ＭＳ Ｐゴシック" charset="0"/>
                <a:cs typeface="Calibri" panose="020F0502020204030204" pitchFamily="34" charset="0"/>
              </a:rPr>
              <a:t>coil</a:t>
            </a:r>
          </a:p>
        </p:txBody>
      </p:sp>
      <p:grpSp>
        <p:nvGrpSpPr>
          <p:cNvPr id="35" name="Group 34"/>
          <p:cNvGrpSpPr/>
          <p:nvPr/>
        </p:nvGrpSpPr>
        <p:grpSpPr>
          <a:xfrm>
            <a:off x="3456969" y="3248718"/>
            <a:ext cx="1185332" cy="1071032"/>
            <a:chOff x="3009900" y="2980266"/>
            <a:chExt cx="1185332" cy="1071032"/>
          </a:xfrm>
        </p:grpSpPr>
        <p:grpSp>
          <p:nvGrpSpPr>
            <p:cNvPr id="36" name="Group 35"/>
            <p:cNvGrpSpPr/>
            <p:nvPr/>
          </p:nvGrpSpPr>
          <p:grpSpPr>
            <a:xfrm>
              <a:off x="3009900" y="2980266"/>
              <a:ext cx="1181100" cy="1071032"/>
              <a:chOff x="3009900" y="2980267"/>
              <a:chExt cx="1181100" cy="1071032"/>
            </a:xfrm>
          </p:grpSpPr>
          <p:sp>
            <p:nvSpPr>
              <p:cNvPr id="40" name="Block Arc 39"/>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sp>
            <p:nvSpPr>
              <p:cNvPr id="41" name="Block Arc 40"/>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grpSp>
        <p:grpSp>
          <p:nvGrpSpPr>
            <p:cNvPr id="37" name="Group 36"/>
            <p:cNvGrpSpPr/>
            <p:nvPr/>
          </p:nvGrpSpPr>
          <p:grpSpPr>
            <a:xfrm flipH="1">
              <a:off x="3014132" y="2980266"/>
              <a:ext cx="1181100" cy="1071032"/>
              <a:chOff x="3009900" y="2980267"/>
              <a:chExt cx="1181100" cy="1071032"/>
            </a:xfrm>
          </p:grpSpPr>
          <p:sp>
            <p:nvSpPr>
              <p:cNvPr id="38" name="Block Arc 37"/>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sp>
            <p:nvSpPr>
              <p:cNvPr id="39" name="Block Arc 38"/>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grpSp>
      </p:grpSp>
      <p:grpSp>
        <p:nvGrpSpPr>
          <p:cNvPr id="42" name="Group 41"/>
          <p:cNvGrpSpPr/>
          <p:nvPr/>
        </p:nvGrpSpPr>
        <p:grpSpPr>
          <a:xfrm>
            <a:off x="5260371" y="3236018"/>
            <a:ext cx="1185332" cy="1071032"/>
            <a:chOff x="3009900" y="2980266"/>
            <a:chExt cx="1185332" cy="1071032"/>
          </a:xfrm>
        </p:grpSpPr>
        <p:grpSp>
          <p:nvGrpSpPr>
            <p:cNvPr id="43" name="Group 42"/>
            <p:cNvGrpSpPr/>
            <p:nvPr/>
          </p:nvGrpSpPr>
          <p:grpSpPr>
            <a:xfrm>
              <a:off x="3009900" y="2980266"/>
              <a:ext cx="1181100" cy="1071032"/>
              <a:chOff x="3009900" y="2980267"/>
              <a:chExt cx="1181100" cy="1071032"/>
            </a:xfrm>
          </p:grpSpPr>
          <p:sp>
            <p:nvSpPr>
              <p:cNvPr id="47" name="Block Arc 46"/>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sp>
            <p:nvSpPr>
              <p:cNvPr id="48" name="Block Arc 47"/>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grpSp>
        <p:grpSp>
          <p:nvGrpSpPr>
            <p:cNvPr id="44" name="Group 43"/>
            <p:cNvGrpSpPr/>
            <p:nvPr/>
          </p:nvGrpSpPr>
          <p:grpSpPr>
            <a:xfrm flipH="1">
              <a:off x="3014132" y="2980266"/>
              <a:ext cx="1181100" cy="1071032"/>
              <a:chOff x="3009900" y="2980267"/>
              <a:chExt cx="1181100" cy="1071032"/>
            </a:xfrm>
          </p:grpSpPr>
          <p:sp>
            <p:nvSpPr>
              <p:cNvPr id="45" name="Block Arc 44"/>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sp>
            <p:nvSpPr>
              <p:cNvPr id="46" name="Block Arc 45"/>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grpSp>
      </p:grpSp>
    </p:spTree>
    <p:extLst>
      <p:ext uri="{BB962C8B-B14F-4D97-AF65-F5344CB8AC3E}">
        <p14:creationId xmlns:p14="http://schemas.microsoft.com/office/powerpoint/2010/main" val="325738462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allowable current density is high – though finite – and it depends on the temperature and the field</a:t>
            </a:r>
          </a:p>
        </p:txBody>
      </p:sp>
      <p:grpSp>
        <p:nvGrpSpPr>
          <p:cNvPr id="41" name="Group 3"/>
          <p:cNvGrpSpPr>
            <a:grpSpLocks noChangeAspect="1"/>
          </p:cNvGrpSpPr>
          <p:nvPr/>
        </p:nvGrpSpPr>
        <p:grpSpPr bwMode="auto">
          <a:xfrm>
            <a:off x="2050617" y="1052736"/>
            <a:ext cx="6923806" cy="5777628"/>
            <a:chOff x="2208" y="70"/>
            <a:chExt cx="4591" cy="3831"/>
          </a:xfrm>
        </p:grpSpPr>
        <p:pic>
          <p:nvPicPr>
            <p:cNvPr id="42" name="Picture 4" descr="Jcmatlab"/>
            <p:cNvPicPr>
              <a:picLocks noChangeAspect="1" noChangeArrowheads="1"/>
            </p:cNvPicPr>
            <p:nvPr/>
          </p:nvPicPr>
          <p:blipFill>
            <a:blip r:embed="rId3">
              <a:extLst>
                <a:ext uri="{28A0092B-C50C-407E-A947-70E740481C1C}">
                  <a14:useLocalDpi xmlns:a14="http://schemas.microsoft.com/office/drawing/2010/main" val="0"/>
                </a:ext>
              </a:extLst>
            </a:blip>
            <a:srcRect b="7863"/>
            <a:stretch>
              <a:fillRect/>
            </a:stretch>
          </p:blipFill>
          <p:spPr bwMode="auto">
            <a:xfrm>
              <a:off x="2268" y="91"/>
              <a:ext cx="3184" cy="37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3" name="Rectangle 5"/>
            <p:cNvSpPr>
              <a:spLocks noChangeArrowheads="1"/>
            </p:cNvSpPr>
            <p:nvPr/>
          </p:nvSpPr>
          <p:spPr bwMode="auto">
            <a:xfrm>
              <a:off x="2558" y="2785"/>
              <a:ext cx="191"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4" name="Rectangle 6"/>
            <p:cNvSpPr>
              <a:spLocks noChangeArrowheads="1"/>
            </p:cNvSpPr>
            <p:nvPr/>
          </p:nvSpPr>
          <p:spPr bwMode="auto">
            <a:xfrm>
              <a:off x="2415" y="1908"/>
              <a:ext cx="334"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5" name="Rectangle 7"/>
            <p:cNvSpPr>
              <a:spLocks noChangeArrowheads="1"/>
            </p:cNvSpPr>
            <p:nvPr/>
          </p:nvSpPr>
          <p:spPr bwMode="auto">
            <a:xfrm>
              <a:off x="2362" y="1460"/>
              <a:ext cx="385"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6" name="Rectangle 8"/>
            <p:cNvSpPr>
              <a:spLocks noChangeArrowheads="1"/>
            </p:cNvSpPr>
            <p:nvPr/>
          </p:nvSpPr>
          <p:spPr bwMode="auto">
            <a:xfrm>
              <a:off x="2482" y="2341"/>
              <a:ext cx="272"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7" name="Rectangle 9"/>
            <p:cNvSpPr>
              <a:spLocks noChangeArrowheads="1"/>
            </p:cNvSpPr>
            <p:nvPr/>
          </p:nvSpPr>
          <p:spPr bwMode="auto">
            <a:xfrm rot="1116376">
              <a:off x="3130" y="3451"/>
              <a:ext cx="191"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8" name="Rectangle 10"/>
            <p:cNvSpPr>
              <a:spLocks noChangeArrowheads="1"/>
            </p:cNvSpPr>
            <p:nvPr/>
          </p:nvSpPr>
          <p:spPr bwMode="auto">
            <a:xfrm rot="18863245">
              <a:off x="4647" y="3318"/>
              <a:ext cx="191"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9" name="Line 11"/>
            <p:cNvSpPr>
              <a:spLocks noChangeShapeType="1"/>
            </p:cNvSpPr>
            <p:nvPr/>
          </p:nvSpPr>
          <p:spPr bwMode="auto">
            <a:xfrm>
              <a:off x="3523" y="2535"/>
              <a:ext cx="1747" cy="43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0" name="Line 12"/>
            <p:cNvSpPr>
              <a:spLocks noChangeShapeType="1"/>
            </p:cNvSpPr>
            <p:nvPr/>
          </p:nvSpPr>
          <p:spPr bwMode="auto">
            <a:xfrm flipH="1">
              <a:off x="2586" y="2535"/>
              <a:ext cx="934" cy="96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1" name="Line 13"/>
            <p:cNvSpPr>
              <a:spLocks noChangeShapeType="1"/>
            </p:cNvSpPr>
            <p:nvPr/>
          </p:nvSpPr>
          <p:spPr bwMode="auto">
            <a:xfrm flipH="1" flipV="1">
              <a:off x="3521" y="102"/>
              <a:ext cx="0" cy="243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2" name="Rectangle 14"/>
            <p:cNvSpPr>
              <a:spLocks noChangeArrowheads="1"/>
            </p:cNvSpPr>
            <p:nvPr/>
          </p:nvSpPr>
          <p:spPr bwMode="auto">
            <a:xfrm>
              <a:off x="5097" y="2670"/>
              <a:ext cx="454"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B [T]</a:t>
              </a:r>
            </a:p>
          </p:txBody>
        </p:sp>
        <p:sp>
          <p:nvSpPr>
            <p:cNvPr id="53" name="Rectangle 15"/>
            <p:cNvSpPr>
              <a:spLocks noChangeArrowheads="1"/>
            </p:cNvSpPr>
            <p:nvPr/>
          </p:nvSpPr>
          <p:spPr bwMode="auto">
            <a:xfrm>
              <a:off x="2229" y="3141"/>
              <a:ext cx="454" cy="250"/>
            </a:xfrm>
            <a:prstGeom prst="rect">
              <a:avLst/>
            </a:prstGeom>
            <a:noFill/>
            <a:ln>
              <a:noFill/>
            </a:ln>
            <a:effectLst>
              <a:outerShdw blurRad="38100" dist="25399" dir="2700000" algn="ctr" rotWithShape="0">
                <a:srgbClr val="000000">
                  <a:alpha val="85999"/>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a:ln>
                    <a:noFill/>
                  </a:ln>
                  <a:solidFill>
                    <a:srgbClr val="000000"/>
                  </a:solidFill>
                  <a:effectLst/>
                  <a:uLnTx/>
                  <a:uFillTx/>
                  <a:latin typeface="Arial" charset="0"/>
                  <a:ea typeface="ＭＳ Ｐゴシック" charset="0"/>
                </a:rPr>
                <a:t>T [K]</a:t>
              </a:r>
            </a:p>
          </p:txBody>
        </p:sp>
        <p:sp>
          <p:nvSpPr>
            <p:cNvPr id="54" name="Rectangle 16"/>
            <p:cNvSpPr>
              <a:spLocks noChangeArrowheads="1"/>
            </p:cNvSpPr>
            <p:nvPr/>
          </p:nvSpPr>
          <p:spPr bwMode="auto">
            <a:xfrm>
              <a:off x="3503" y="70"/>
              <a:ext cx="857"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dirty="0" err="1">
                  <a:ln>
                    <a:noFill/>
                  </a:ln>
                  <a:solidFill>
                    <a:srgbClr val="000000"/>
                  </a:solidFill>
                  <a:effectLst/>
                  <a:uLnTx/>
                  <a:uFillTx/>
                  <a:latin typeface="Arial" charset="0"/>
                  <a:ea typeface="ＭＳ Ｐゴシック" charset="0"/>
                </a:rPr>
                <a:t>J</a:t>
              </a:r>
              <a:r>
                <a:rPr kumimoji="0" lang="en-US" sz="2000" b="0" i="0" u="none" strike="noStrike" kern="0" cap="none" spc="0" normalizeH="0" baseline="-25000" noProof="0" dirty="0" err="1">
                  <a:ln>
                    <a:noFill/>
                  </a:ln>
                  <a:solidFill>
                    <a:srgbClr val="000000"/>
                  </a:solidFill>
                  <a:effectLst/>
                  <a:uLnTx/>
                  <a:uFillTx/>
                  <a:latin typeface="Arial" charset="0"/>
                  <a:ea typeface="ＭＳ Ｐゴシック" charset="0"/>
                </a:rPr>
                <a:t>c</a:t>
              </a: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 [A/mm</a:t>
              </a:r>
              <a:r>
                <a:rPr kumimoji="0" lang="en-US" sz="2000" b="0" i="0" u="none" strike="noStrike" kern="0" cap="none" spc="0" normalizeH="0" baseline="30000" noProof="0" dirty="0">
                  <a:ln>
                    <a:noFill/>
                  </a:ln>
                  <a:solidFill>
                    <a:srgbClr val="000000"/>
                  </a:solidFill>
                  <a:effectLst/>
                  <a:uLnTx/>
                  <a:uFillTx/>
                  <a:latin typeface="Arial" charset="0"/>
                  <a:ea typeface="ＭＳ Ｐゴシック" charset="0"/>
                </a:rPr>
                <a:t>2</a:t>
              </a: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a:t>
              </a:r>
            </a:p>
          </p:txBody>
        </p:sp>
        <p:sp>
          <p:nvSpPr>
            <p:cNvPr id="55" name="Rectangle 17"/>
            <p:cNvSpPr>
              <a:spLocks noChangeArrowheads="1"/>
            </p:cNvSpPr>
            <p:nvPr/>
          </p:nvSpPr>
          <p:spPr bwMode="auto">
            <a:xfrm>
              <a:off x="3130" y="3416"/>
              <a:ext cx="187"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5</a:t>
              </a:r>
            </a:p>
          </p:txBody>
        </p:sp>
        <p:sp>
          <p:nvSpPr>
            <p:cNvPr id="56" name="Rectangle 18"/>
            <p:cNvSpPr>
              <a:spLocks noChangeArrowheads="1"/>
            </p:cNvSpPr>
            <p:nvPr/>
          </p:nvSpPr>
          <p:spPr bwMode="auto">
            <a:xfrm>
              <a:off x="4714" y="3254"/>
              <a:ext cx="187"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5</a:t>
              </a:r>
            </a:p>
          </p:txBody>
        </p:sp>
        <p:sp>
          <p:nvSpPr>
            <p:cNvPr id="57" name="Rectangle 19"/>
            <p:cNvSpPr>
              <a:spLocks noChangeArrowheads="1"/>
            </p:cNvSpPr>
            <p:nvPr/>
          </p:nvSpPr>
          <p:spPr bwMode="auto">
            <a:xfrm>
              <a:off x="2457" y="2757"/>
              <a:ext cx="330"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100</a:t>
              </a:r>
            </a:p>
          </p:txBody>
        </p:sp>
        <p:sp>
          <p:nvSpPr>
            <p:cNvPr id="58" name="Rectangle 20"/>
            <p:cNvSpPr>
              <a:spLocks noChangeArrowheads="1"/>
            </p:cNvSpPr>
            <p:nvPr/>
          </p:nvSpPr>
          <p:spPr bwMode="auto">
            <a:xfrm>
              <a:off x="2351" y="2317"/>
              <a:ext cx="436"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1,000</a:t>
              </a:r>
            </a:p>
          </p:txBody>
        </p:sp>
        <p:sp>
          <p:nvSpPr>
            <p:cNvPr id="59" name="Rectangle 21"/>
            <p:cNvSpPr>
              <a:spLocks noChangeArrowheads="1"/>
            </p:cNvSpPr>
            <p:nvPr/>
          </p:nvSpPr>
          <p:spPr bwMode="auto">
            <a:xfrm>
              <a:off x="2279" y="1872"/>
              <a:ext cx="508"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10,000</a:t>
              </a:r>
            </a:p>
          </p:txBody>
        </p:sp>
        <p:sp>
          <p:nvSpPr>
            <p:cNvPr id="60" name="Rectangle 22"/>
            <p:cNvSpPr>
              <a:spLocks noChangeArrowheads="1"/>
            </p:cNvSpPr>
            <p:nvPr/>
          </p:nvSpPr>
          <p:spPr bwMode="auto">
            <a:xfrm>
              <a:off x="2208" y="1426"/>
              <a:ext cx="579"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100,000</a:t>
              </a:r>
            </a:p>
          </p:txBody>
        </p:sp>
        <p:sp>
          <p:nvSpPr>
            <p:cNvPr id="61" name="Oval 23"/>
            <p:cNvSpPr>
              <a:spLocks noChangeArrowheads="1"/>
            </p:cNvSpPr>
            <p:nvPr/>
          </p:nvSpPr>
          <p:spPr bwMode="auto">
            <a:xfrm>
              <a:off x="3691" y="1862"/>
              <a:ext cx="58" cy="58"/>
            </a:xfrm>
            <a:prstGeom prst="ellipse">
              <a:avLst/>
            </a:prstGeom>
            <a:noFill/>
            <a:ln w="19050">
              <a:solidFill>
                <a:srgbClr val="000000"/>
              </a:solidFill>
              <a:round/>
              <a:headEnd/>
              <a:tailEnd/>
            </a:ln>
            <a:extLst>
              <a:ext uri="{909E8E84-426E-40dd-AFC4-6F175D3DCCD1}">
                <a14:hiddenFill xmlns="" xmlns:a14="http://schemas.microsoft.com/office/drawing/2010/main">
                  <a:solidFill>
                    <a:schemeClr val="accent1"/>
                  </a:solid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2" name="Rectangle 24"/>
            <p:cNvSpPr>
              <a:spLocks noChangeArrowheads="1"/>
            </p:cNvSpPr>
            <p:nvPr/>
          </p:nvSpPr>
          <p:spPr bwMode="auto">
            <a:xfrm rot="18863245">
              <a:off x="4298" y="3688"/>
              <a:ext cx="191"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3" name="Rectangle 25"/>
            <p:cNvSpPr>
              <a:spLocks noChangeArrowheads="1"/>
            </p:cNvSpPr>
            <p:nvPr/>
          </p:nvSpPr>
          <p:spPr bwMode="auto">
            <a:xfrm rot="1116376">
              <a:off x="3644" y="3578"/>
              <a:ext cx="191"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4" name="Rectangle 26"/>
            <p:cNvSpPr>
              <a:spLocks noChangeArrowheads="1"/>
            </p:cNvSpPr>
            <p:nvPr/>
          </p:nvSpPr>
          <p:spPr bwMode="auto">
            <a:xfrm rot="1116376">
              <a:off x="4143" y="3709"/>
              <a:ext cx="191"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5" name="Rectangle 27"/>
            <p:cNvSpPr>
              <a:spLocks noChangeArrowheads="1"/>
            </p:cNvSpPr>
            <p:nvPr/>
          </p:nvSpPr>
          <p:spPr bwMode="auto">
            <a:xfrm>
              <a:off x="4336" y="3637"/>
              <a:ext cx="258"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10</a:t>
              </a:r>
            </a:p>
          </p:txBody>
        </p:sp>
        <p:sp>
          <p:nvSpPr>
            <p:cNvPr id="66" name="Rectangle 28"/>
            <p:cNvSpPr>
              <a:spLocks noChangeArrowheads="1"/>
            </p:cNvSpPr>
            <p:nvPr/>
          </p:nvSpPr>
          <p:spPr bwMode="auto">
            <a:xfrm>
              <a:off x="3583" y="3553"/>
              <a:ext cx="258"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Arial" charset="0"/>
                  <a:ea typeface="ＭＳ Ｐゴシック" charset="0"/>
                </a:rPr>
                <a:t>10</a:t>
              </a:r>
            </a:p>
          </p:txBody>
        </p:sp>
        <p:sp>
          <p:nvSpPr>
            <p:cNvPr id="67" name="Rectangle 29"/>
            <p:cNvSpPr>
              <a:spLocks noChangeArrowheads="1"/>
            </p:cNvSpPr>
            <p:nvPr/>
          </p:nvSpPr>
          <p:spPr bwMode="auto">
            <a:xfrm>
              <a:off x="4107" y="3689"/>
              <a:ext cx="258"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15</a:t>
              </a:r>
            </a:p>
          </p:txBody>
        </p:sp>
        <p:grpSp>
          <p:nvGrpSpPr>
            <p:cNvPr id="68" name="Group 30"/>
            <p:cNvGrpSpPr>
              <a:grpSpLocks/>
            </p:cNvGrpSpPr>
            <p:nvPr/>
          </p:nvGrpSpPr>
          <p:grpSpPr bwMode="auto">
            <a:xfrm>
              <a:off x="3945" y="677"/>
              <a:ext cx="2854" cy="762"/>
              <a:chOff x="4301" y="792"/>
              <a:chExt cx="2854" cy="762"/>
            </a:xfrm>
          </p:grpSpPr>
          <p:sp>
            <p:nvSpPr>
              <p:cNvPr id="75" name="Rectangle 31"/>
              <p:cNvSpPr>
                <a:spLocks noChangeArrowheads="1"/>
              </p:cNvSpPr>
              <p:nvPr/>
            </p:nvSpPr>
            <p:spPr bwMode="auto">
              <a:xfrm>
                <a:off x="4348" y="1373"/>
                <a:ext cx="508" cy="148"/>
              </a:xfrm>
              <a:prstGeom prst="rect">
                <a:avLst/>
              </a:prstGeom>
              <a:solidFill>
                <a:srgbClr val="FFFFFF"/>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6" name="Rectangle 32"/>
              <p:cNvSpPr>
                <a:spLocks noChangeArrowheads="1"/>
              </p:cNvSpPr>
              <p:nvPr/>
            </p:nvSpPr>
            <p:spPr bwMode="auto">
              <a:xfrm rot="21582786">
                <a:off x="4301" y="1342"/>
                <a:ext cx="603" cy="212"/>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0000"/>
                    </a:solidFill>
                    <a:effectLst/>
                    <a:uLnTx/>
                    <a:uFillTx/>
                    <a:latin typeface="Arial" charset="0"/>
                    <a:ea typeface="ＭＳ Ｐゴシック" charset="0"/>
                  </a:rPr>
                  <a:t>B = 5 [T]</a:t>
                </a:r>
              </a:p>
            </p:txBody>
          </p:sp>
          <p:sp>
            <p:nvSpPr>
              <p:cNvPr id="78" name="Rectangle 32"/>
              <p:cNvSpPr>
                <a:spLocks noChangeArrowheads="1"/>
              </p:cNvSpPr>
              <p:nvPr/>
            </p:nvSpPr>
            <p:spPr bwMode="auto">
              <a:xfrm rot="21582786">
                <a:off x="6585" y="792"/>
                <a:ext cx="570" cy="224"/>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eaLnBrk="0" fontAlgn="auto" hangingPunct="0">
                  <a:spcBef>
                    <a:spcPts val="0"/>
                  </a:spcBef>
                  <a:spcAft>
                    <a:spcPts val="0"/>
                  </a:spcAft>
                  <a:defRPr/>
                </a:pPr>
                <a:r>
                  <a:rPr lang="en-US" sz="1600" b="0" i="0" kern="0" dirty="0" err="1">
                    <a:solidFill>
                      <a:schemeClr val="accent1"/>
                    </a:solidFill>
                    <a:latin typeface="Arial" charset="0"/>
                    <a:ea typeface="ＭＳ Ｐゴシック" charset="0"/>
                  </a:rPr>
                  <a:t>J</a:t>
                </a:r>
                <a:r>
                  <a:rPr lang="en-US" sz="1600" b="0" i="0" kern="0" baseline="-25000" dirty="0" err="1">
                    <a:solidFill>
                      <a:schemeClr val="accent1"/>
                    </a:solidFill>
                    <a:latin typeface="Arial" charset="0"/>
                    <a:ea typeface="ＭＳ Ｐゴシック" charset="0"/>
                  </a:rPr>
                  <a:t>c</a:t>
                </a:r>
                <a:r>
                  <a:rPr lang="en-US" sz="1600" b="0" i="0" kern="0" dirty="0">
                    <a:solidFill>
                      <a:schemeClr val="accent1"/>
                    </a:solidFill>
                    <a:latin typeface="Arial" charset="0"/>
                    <a:ea typeface="ＭＳ Ｐゴシック" charset="0"/>
                  </a:rPr>
                  <a:t> not J</a:t>
                </a:r>
              </a:p>
            </p:txBody>
          </p:sp>
        </p:grpSp>
        <p:grpSp>
          <p:nvGrpSpPr>
            <p:cNvPr id="69" name="Group 33"/>
            <p:cNvGrpSpPr>
              <a:grpSpLocks/>
            </p:cNvGrpSpPr>
            <p:nvPr/>
          </p:nvGrpSpPr>
          <p:grpSpPr bwMode="auto">
            <a:xfrm>
              <a:off x="2841" y="570"/>
              <a:ext cx="568" cy="212"/>
              <a:chOff x="1001" y="401"/>
              <a:chExt cx="568" cy="212"/>
            </a:xfrm>
          </p:grpSpPr>
          <p:sp>
            <p:nvSpPr>
              <p:cNvPr id="73" name="Rectangle 34"/>
              <p:cNvSpPr>
                <a:spLocks noChangeArrowheads="1"/>
              </p:cNvSpPr>
              <p:nvPr/>
            </p:nvSpPr>
            <p:spPr bwMode="auto">
              <a:xfrm>
                <a:off x="1049" y="445"/>
                <a:ext cx="472" cy="125"/>
              </a:xfrm>
              <a:prstGeom prst="rect">
                <a:avLst/>
              </a:prstGeom>
              <a:solidFill>
                <a:srgbClr val="FFFFFF"/>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4" name="Rectangle 35"/>
              <p:cNvSpPr>
                <a:spLocks noChangeArrowheads="1"/>
              </p:cNvSpPr>
              <p:nvPr/>
            </p:nvSpPr>
            <p:spPr bwMode="auto">
              <a:xfrm>
                <a:off x="1001" y="401"/>
                <a:ext cx="568" cy="212"/>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FF"/>
                    </a:solidFill>
                    <a:effectLst/>
                    <a:uLnTx/>
                    <a:uFillTx/>
                    <a:latin typeface="Arial" charset="0"/>
                    <a:ea typeface="ＭＳ Ｐゴシック" charset="0"/>
                  </a:rPr>
                  <a:t>T=1.9 K</a:t>
                </a:r>
              </a:p>
            </p:txBody>
          </p:sp>
        </p:grpSp>
        <p:grpSp>
          <p:nvGrpSpPr>
            <p:cNvPr id="70" name="Group 36"/>
            <p:cNvGrpSpPr>
              <a:grpSpLocks/>
            </p:cNvGrpSpPr>
            <p:nvPr/>
          </p:nvGrpSpPr>
          <p:grpSpPr bwMode="auto">
            <a:xfrm>
              <a:off x="2663" y="805"/>
              <a:ext cx="568" cy="212"/>
              <a:chOff x="1001" y="401"/>
              <a:chExt cx="568" cy="212"/>
            </a:xfrm>
          </p:grpSpPr>
          <p:sp>
            <p:nvSpPr>
              <p:cNvPr id="71" name="Rectangle 37"/>
              <p:cNvSpPr>
                <a:spLocks noChangeArrowheads="1"/>
              </p:cNvSpPr>
              <p:nvPr/>
            </p:nvSpPr>
            <p:spPr bwMode="auto">
              <a:xfrm>
                <a:off x="1049" y="445"/>
                <a:ext cx="472" cy="125"/>
              </a:xfrm>
              <a:prstGeom prst="rect">
                <a:avLst/>
              </a:prstGeom>
              <a:solidFill>
                <a:srgbClr val="FFFFFF"/>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2" name="Rectangle 38"/>
              <p:cNvSpPr>
                <a:spLocks noChangeArrowheads="1"/>
              </p:cNvSpPr>
              <p:nvPr/>
            </p:nvSpPr>
            <p:spPr bwMode="auto">
              <a:xfrm>
                <a:off x="1001" y="401"/>
                <a:ext cx="568" cy="212"/>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FF"/>
                    </a:solidFill>
                    <a:effectLst/>
                    <a:uLnTx/>
                    <a:uFillTx/>
                    <a:latin typeface="Arial" charset="0"/>
                    <a:ea typeface="ＭＳ Ｐゴシック" charset="0"/>
                  </a:rPr>
                  <a:t>T=4.2 K</a:t>
                </a:r>
              </a:p>
            </p:txBody>
          </p:sp>
        </p:grpSp>
      </p:grpSp>
      <p:sp>
        <p:nvSpPr>
          <p:cNvPr id="3" name="Oval 2"/>
          <p:cNvSpPr/>
          <p:nvPr/>
        </p:nvSpPr>
        <p:spPr bwMode="auto">
          <a:xfrm>
            <a:off x="3970266" y="1052736"/>
            <a:ext cx="444208" cy="444257"/>
          </a:xfrm>
          <a:prstGeom prst="ellipse">
            <a:avLst/>
          </a:prstGeom>
          <a:no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cxnSp>
        <p:nvCxnSpPr>
          <p:cNvPr id="5" name="Straight Connector 4"/>
          <p:cNvCxnSpPr/>
          <p:nvPr/>
        </p:nvCxnSpPr>
        <p:spPr bwMode="auto">
          <a:xfrm>
            <a:off x="4374638" y="1404676"/>
            <a:ext cx="3884097" cy="919089"/>
          </a:xfrm>
          <a:prstGeom prst="line">
            <a:avLst/>
          </a:prstGeom>
          <a:solidFill>
            <a:schemeClr val="accent1"/>
          </a:solidFill>
          <a:ln w="12700" cap="flat" cmpd="sng" algn="ctr">
            <a:solidFill>
              <a:srgbClr val="00B050"/>
            </a:solidFill>
            <a:prstDash val="solid"/>
            <a:round/>
            <a:headEnd type="none" w="med" len="med"/>
            <a:tailEnd type="none" w="med" len="med"/>
          </a:ln>
          <a:effectLst/>
        </p:spPr>
      </p:cxnSp>
    </p:spTree>
    <p:extLst>
      <p:ext uri="{BB962C8B-B14F-4D97-AF65-F5344CB8AC3E}">
        <p14:creationId xmlns:p14="http://schemas.microsoft.com/office/powerpoint/2010/main" val="3686868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maximum achievable field (on paper) depends on                   the amount of conductor and on the superconductor’s          critical line</a:t>
            </a:r>
          </a:p>
        </p:txBody>
      </p:sp>
      <p:pic>
        <p:nvPicPr>
          <p:cNvPr id="55" name="Picture 8" descr="NbTi surface2"/>
          <p:cNvPicPr>
            <a:picLocks noChangeAspect="1" noChangeArrowheads="1"/>
          </p:cNvPicPr>
          <p:nvPr/>
        </p:nvPicPr>
        <p:blipFill>
          <a:blip r:embed="rId3" cstate="print">
            <a:extLst>
              <a:ext uri="{28A0092B-C50C-407E-A947-70E740481C1C}">
                <a14:useLocalDpi xmlns:a14="http://schemas.microsoft.com/office/drawing/2010/main" val="0"/>
              </a:ext>
            </a:extLst>
          </a:blip>
          <a:srcRect t="1349" b="13557"/>
          <a:stretch>
            <a:fillRect/>
          </a:stretch>
        </p:blipFill>
        <p:spPr bwMode="auto">
          <a:xfrm>
            <a:off x="419100" y="1981200"/>
            <a:ext cx="4308475" cy="4705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6" name="Text Box 9"/>
          <p:cNvSpPr txBox="1">
            <a:spLocks noChangeArrowheads="1"/>
          </p:cNvSpPr>
          <p:nvPr/>
        </p:nvSpPr>
        <p:spPr bwMode="auto">
          <a:xfrm>
            <a:off x="681038" y="533082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8</a:t>
            </a:r>
            <a:endParaRPr lang="en-US" sz="1200" b="0" i="0">
              <a:solidFill>
                <a:srgbClr val="000000"/>
              </a:solidFill>
              <a:latin typeface="Times New Roman" charset="0"/>
              <a:ea typeface="ＭＳ Ｐゴシック" charset="0"/>
            </a:endParaRPr>
          </a:p>
        </p:txBody>
      </p:sp>
      <p:sp>
        <p:nvSpPr>
          <p:cNvPr id="57" name="Text Box 10"/>
          <p:cNvSpPr txBox="1">
            <a:spLocks noChangeArrowheads="1"/>
          </p:cNvSpPr>
          <p:nvPr/>
        </p:nvSpPr>
        <p:spPr bwMode="auto">
          <a:xfrm>
            <a:off x="977900" y="514508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58" name="Text Box 11"/>
          <p:cNvSpPr txBox="1">
            <a:spLocks noChangeArrowheads="1"/>
          </p:cNvSpPr>
          <p:nvPr/>
        </p:nvSpPr>
        <p:spPr bwMode="auto">
          <a:xfrm>
            <a:off x="1281113" y="4959350"/>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59" name="Text Box 12"/>
          <p:cNvSpPr txBox="1">
            <a:spLocks noChangeArrowheads="1"/>
          </p:cNvSpPr>
          <p:nvPr/>
        </p:nvSpPr>
        <p:spPr bwMode="auto">
          <a:xfrm>
            <a:off x="1639888" y="482758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60" name="Text Box 13"/>
          <p:cNvSpPr txBox="1">
            <a:spLocks noChangeArrowheads="1"/>
          </p:cNvSpPr>
          <p:nvPr/>
        </p:nvSpPr>
        <p:spPr bwMode="auto">
          <a:xfrm>
            <a:off x="2405063" y="476408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61" name="Text Box 14"/>
          <p:cNvSpPr txBox="1">
            <a:spLocks noChangeArrowheads="1"/>
          </p:cNvSpPr>
          <p:nvPr/>
        </p:nvSpPr>
        <p:spPr bwMode="auto">
          <a:xfrm>
            <a:off x="2673350" y="4938713"/>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62" name="Text Box 15"/>
          <p:cNvSpPr txBox="1">
            <a:spLocks noChangeArrowheads="1"/>
          </p:cNvSpPr>
          <p:nvPr/>
        </p:nvSpPr>
        <p:spPr bwMode="auto">
          <a:xfrm>
            <a:off x="2998788" y="512127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63" name="Text Box 16"/>
          <p:cNvSpPr txBox="1">
            <a:spLocks noChangeArrowheads="1"/>
          </p:cNvSpPr>
          <p:nvPr/>
        </p:nvSpPr>
        <p:spPr bwMode="auto">
          <a:xfrm>
            <a:off x="3335338" y="531812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8</a:t>
            </a:r>
            <a:endParaRPr lang="en-US" sz="1200" b="0" i="0">
              <a:solidFill>
                <a:srgbClr val="000000"/>
              </a:solidFill>
              <a:latin typeface="Times New Roman" charset="0"/>
              <a:ea typeface="ＭＳ Ｐゴシック" charset="0"/>
            </a:endParaRPr>
          </a:p>
        </p:txBody>
      </p:sp>
      <p:sp>
        <p:nvSpPr>
          <p:cNvPr id="64" name="Text Box 17"/>
          <p:cNvSpPr txBox="1">
            <a:spLocks noChangeArrowheads="1"/>
          </p:cNvSpPr>
          <p:nvPr/>
        </p:nvSpPr>
        <p:spPr bwMode="auto">
          <a:xfrm>
            <a:off x="3611563" y="5470525"/>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10</a:t>
            </a:r>
            <a:endParaRPr lang="en-US" sz="1200" b="0" i="0">
              <a:solidFill>
                <a:srgbClr val="000000"/>
              </a:solidFill>
              <a:latin typeface="Times New Roman" charset="0"/>
              <a:ea typeface="ＭＳ Ｐゴシック" charset="0"/>
            </a:endParaRPr>
          </a:p>
        </p:txBody>
      </p:sp>
      <p:sp>
        <p:nvSpPr>
          <p:cNvPr id="65" name="Text Box 18"/>
          <p:cNvSpPr txBox="1">
            <a:spLocks noChangeArrowheads="1"/>
          </p:cNvSpPr>
          <p:nvPr/>
        </p:nvSpPr>
        <p:spPr bwMode="auto">
          <a:xfrm>
            <a:off x="3938588" y="5683250"/>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12</a:t>
            </a:r>
            <a:endParaRPr lang="en-US" sz="1200" b="0" i="0">
              <a:solidFill>
                <a:srgbClr val="000000"/>
              </a:solidFill>
              <a:latin typeface="Times New Roman" charset="0"/>
              <a:ea typeface="ＭＳ Ｐゴシック" charset="0"/>
            </a:endParaRPr>
          </a:p>
        </p:txBody>
      </p:sp>
      <p:sp>
        <p:nvSpPr>
          <p:cNvPr id="66" name="Text Box 19"/>
          <p:cNvSpPr txBox="1">
            <a:spLocks noChangeArrowheads="1"/>
          </p:cNvSpPr>
          <p:nvPr/>
        </p:nvSpPr>
        <p:spPr bwMode="auto">
          <a:xfrm>
            <a:off x="4283075" y="5819775"/>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14</a:t>
            </a:r>
            <a:endParaRPr lang="en-US" sz="1200" b="0" i="0">
              <a:solidFill>
                <a:srgbClr val="000000"/>
              </a:solidFill>
              <a:latin typeface="Times New Roman" charset="0"/>
              <a:ea typeface="ＭＳ Ｐゴシック" charset="0"/>
            </a:endParaRPr>
          </a:p>
        </p:txBody>
      </p:sp>
      <p:sp>
        <p:nvSpPr>
          <p:cNvPr id="67" name="Rectangle 20"/>
          <p:cNvSpPr>
            <a:spLocks noChangeArrowheads="1"/>
          </p:cNvSpPr>
          <p:nvPr/>
        </p:nvSpPr>
        <p:spPr bwMode="auto">
          <a:xfrm>
            <a:off x="1776413" y="4300538"/>
            <a:ext cx="68262" cy="268287"/>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8" name="AutoShape 21"/>
          <p:cNvSpPr>
            <a:spLocks noChangeArrowheads="1"/>
          </p:cNvSpPr>
          <p:nvPr/>
        </p:nvSpPr>
        <p:spPr bwMode="auto">
          <a:xfrm rot="1706844" flipH="1">
            <a:off x="4106763" y="5575300"/>
            <a:ext cx="432000" cy="231775"/>
          </a:xfrm>
          <a:prstGeom prst="parallelogram">
            <a:avLst>
              <a:gd name="adj" fmla="val 63189"/>
            </a:avLst>
          </a:prstGeom>
          <a:solidFill>
            <a:srgbClr val="FFFFFF">
              <a:alpha val="50000"/>
            </a:srgb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Field [T]</a:t>
            </a:r>
            <a:endParaRPr kumimoji="0" lang="en-US" sz="1200" b="0" i="0" u="none" strike="noStrike" kern="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endParaRPr>
          </a:p>
        </p:txBody>
      </p:sp>
      <p:sp>
        <p:nvSpPr>
          <p:cNvPr id="69" name="Text Box 22"/>
          <p:cNvSpPr txBox="1">
            <a:spLocks noChangeArrowheads="1"/>
          </p:cNvSpPr>
          <p:nvPr/>
        </p:nvSpPr>
        <p:spPr bwMode="auto">
          <a:xfrm>
            <a:off x="2090738" y="425767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a:t>
            </a:r>
            <a:endParaRPr lang="en-US" sz="1200" b="0" i="0">
              <a:solidFill>
                <a:srgbClr val="000000"/>
              </a:solidFill>
              <a:latin typeface="Times New Roman" charset="0"/>
              <a:ea typeface="ＭＳ Ｐゴシック" charset="0"/>
            </a:endParaRPr>
          </a:p>
        </p:txBody>
      </p:sp>
      <p:sp>
        <p:nvSpPr>
          <p:cNvPr id="70" name="Text Box 23"/>
          <p:cNvSpPr txBox="1">
            <a:spLocks noChangeArrowheads="1"/>
          </p:cNvSpPr>
          <p:nvPr/>
        </p:nvSpPr>
        <p:spPr bwMode="auto">
          <a:xfrm>
            <a:off x="2060575" y="3871913"/>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71" name="Text Box 24"/>
          <p:cNvSpPr txBox="1">
            <a:spLocks noChangeArrowheads="1"/>
          </p:cNvSpPr>
          <p:nvPr/>
        </p:nvSpPr>
        <p:spPr bwMode="auto">
          <a:xfrm>
            <a:off x="2066925" y="350202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3</a:t>
            </a:r>
            <a:endParaRPr lang="en-US" sz="1200" b="0" i="0">
              <a:solidFill>
                <a:srgbClr val="000000"/>
              </a:solidFill>
              <a:latin typeface="Times New Roman" charset="0"/>
              <a:ea typeface="ＭＳ Ｐゴシック" charset="0"/>
            </a:endParaRPr>
          </a:p>
        </p:txBody>
      </p:sp>
      <p:sp>
        <p:nvSpPr>
          <p:cNvPr id="72" name="Text Box 25"/>
          <p:cNvSpPr txBox="1">
            <a:spLocks noChangeArrowheads="1"/>
          </p:cNvSpPr>
          <p:nvPr/>
        </p:nvSpPr>
        <p:spPr bwMode="auto">
          <a:xfrm>
            <a:off x="1887538" y="311467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73" name="Text Box 26"/>
          <p:cNvSpPr txBox="1">
            <a:spLocks noChangeArrowheads="1"/>
          </p:cNvSpPr>
          <p:nvPr/>
        </p:nvSpPr>
        <p:spPr bwMode="auto">
          <a:xfrm>
            <a:off x="2092325" y="277653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5</a:t>
            </a:r>
            <a:endParaRPr lang="en-US" sz="1200" b="0" i="0">
              <a:solidFill>
                <a:srgbClr val="000000"/>
              </a:solidFill>
              <a:latin typeface="Times New Roman" charset="0"/>
              <a:ea typeface="ＭＳ Ｐゴシック" charset="0"/>
            </a:endParaRPr>
          </a:p>
        </p:txBody>
      </p:sp>
      <p:sp>
        <p:nvSpPr>
          <p:cNvPr id="74" name="Text Box 27"/>
          <p:cNvSpPr txBox="1">
            <a:spLocks noChangeArrowheads="1"/>
          </p:cNvSpPr>
          <p:nvPr/>
        </p:nvSpPr>
        <p:spPr bwMode="auto">
          <a:xfrm>
            <a:off x="2092325" y="2403475"/>
            <a:ext cx="260350" cy="274638"/>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75" name="Text Box 28"/>
          <p:cNvSpPr txBox="1">
            <a:spLocks noChangeArrowheads="1"/>
          </p:cNvSpPr>
          <p:nvPr/>
        </p:nvSpPr>
        <p:spPr bwMode="auto">
          <a:xfrm>
            <a:off x="2106613" y="205263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7</a:t>
            </a:r>
            <a:endParaRPr lang="en-US" sz="1200" b="0" i="0">
              <a:solidFill>
                <a:srgbClr val="000000"/>
              </a:solidFill>
              <a:latin typeface="Times New Roman" charset="0"/>
              <a:ea typeface="ＭＳ Ｐゴシック" charset="0"/>
            </a:endParaRPr>
          </a:p>
        </p:txBody>
      </p:sp>
      <p:sp>
        <p:nvSpPr>
          <p:cNvPr id="76" name="Text Box 29"/>
          <p:cNvSpPr txBox="1">
            <a:spLocks noChangeArrowheads="1"/>
          </p:cNvSpPr>
          <p:nvPr/>
        </p:nvSpPr>
        <p:spPr bwMode="auto">
          <a:xfrm rot="16200000">
            <a:off x="2363678" y="3369876"/>
            <a:ext cx="1795684" cy="276999"/>
          </a:xfrm>
          <a:prstGeom prst="rect">
            <a:avLst/>
          </a:prstGeom>
          <a:solidFill>
            <a:srgbClr val="FFFFFF">
              <a:alpha val="50000"/>
            </a:srgb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defRPr/>
            </a:pPr>
            <a:r>
              <a:rPr lang="en-GB" sz="1200" b="0" i="0" kern="0" dirty="0">
                <a:solidFill>
                  <a:srgbClr val="000000"/>
                </a:solidFill>
                <a:latin typeface="Calibri" panose="020F0502020204030204" pitchFamily="34" charset="0"/>
                <a:ea typeface="ＭＳ Ｐゴシック" charset="0"/>
                <a:cs typeface="Calibri" panose="020F0502020204030204" pitchFamily="34" charset="0"/>
              </a:rPr>
              <a:t>Current density [kA/mm</a:t>
            </a:r>
            <a:r>
              <a:rPr lang="en-GB" sz="1200" b="0" i="0" kern="0" baseline="30000" dirty="0">
                <a:solidFill>
                  <a:srgbClr val="000000"/>
                </a:solidFill>
                <a:latin typeface="Calibri" panose="020F0502020204030204" pitchFamily="34" charset="0"/>
                <a:ea typeface="ＭＳ Ｐゴシック" charset="0"/>
                <a:cs typeface="Calibri" panose="020F0502020204030204" pitchFamily="34" charset="0"/>
              </a:rPr>
              <a:t>2</a:t>
            </a:r>
            <a:r>
              <a:rPr lang="en-GB" sz="1200" b="0" i="0" kern="0" dirty="0">
                <a:solidFill>
                  <a:srgbClr val="000000"/>
                </a:solidFill>
                <a:latin typeface="Calibri" panose="020F0502020204030204" pitchFamily="34" charset="0"/>
                <a:ea typeface="ＭＳ Ｐゴシック" charset="0"/>
                <a:cs typeface="Calibri" panose="020F0502020204030204" pitchFamily="34" charset="0"/>
              </a:rPr>
              <a:t>]</a:t>
            </a:r>
            <a:endParaRPr lang="en-US" sz="1200" b="0" i="0" kern="0" baseline="30000" dirty="0">
              <a:solidFill>
                <a:srgbClr val="000000"/>
              </a:solidFill>
              <a:latin typeface="Calibri" panose="020F0502020204030204" pitchFamily="34" charset="0"/>
              <a:ea typeface="ＭＳ Ｐゴシック" charset="0"/>
              <a:cs typeface="Calibri" panose="020F0502020204030204" pitchFamily="34" charset="0"/>
            </a:endParaRPr>
          </a:p>
        </p:txBody>
      </p:sp>
      <p:sp>
        <p:nvSpPr>
          <p:cNvPr id="77" name="Line 30"/>
          <p:cNvSpPr>
            <a:spLocks noChangeShapeType="1"/>
          </p:cNvSpPr>
          <p:nvPr/>
        </p:nvSpPr>
        <p:spPr bwMode="auto">
          <a:xfrm flipH="1" flipV="1">
            <a:off x="3429000" y="3276600"/>
            <a:ext cx="0" cy="838200"/>
          </a:xfrm>
          <a:prstGeom prst="line">
            <a:avLst/>
          </a:prstGeom>
          <a:noFill/>
          <a:ln w="9525">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8" name="Line 31"/>
          <p:cNvSpPr>
            <a:spLocks noChangeShapeType="1"/>
          </p:cNvSpPr>
          <p:nvPr/>
        </p:nvSpPr>
        <p:spPr bwMode="auto">
          <a:xfrm>
            <a:off x="2195513" y="4483100"/>
            <a:ext cx="153987" cy="90488"/>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9" name="Line 32"/>
          <p:cNvSpPr>
            <a:spLocks noChangeShapeType="1"/>
          </p:cNvSpPr>
          <p:nvPr/>
        </p:nvSpPr>
        <p:spPr bwMode="auto">
          <a:xfrm>
            <a:off x="2711450" y="4799013"/>
            <a:ext cx="3175" cy="373062"/>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0" name="Line 33"/>
          <p:cNvSpPr>
            <a:spLocks noChangeShapeType="1"/>
          </p:cNvSpPr>
          <p:nvPr/>
        </p:nvSpPr>
        <p:spPr bwMode="auto">
          <a:xfrm>
            <a:off x="2159000" y="4100513"/>
            <a:ext cx="204788" cy="114300"/>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1" name="Line 34"/>
          <p:cNvSpPr>
            <a:spLocks noChangeShapeType="1"/>
          </p:cNvSpPr>
          <p:nvPr/>
        </p:nvSpPr>
        <p:spPr bwMode="auto">
          <a:xfrm>
            <a:off x="2147888" y="2649538"/>
            <a:ext cx="225425" cy="133350"/>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2" name="Freeform 35"/>
          <p:cNvSpPr>
            <a:spLocks/>
          </p:cNvSpPr>
          <p:nvPr/>
        </p:nvSpPr>
        <p:spPr bwMode="auto">
          <a:xfrm>
            <a:off x="1465263" y="2767013"/>
            <a:ext cx="1746250" cy="3549650"/>
          </a:xfrm>
          <a:custGeom>
            <a:avLst/>
            <a:gdLst>
              <a:gd name="T0" fmla="*/ 0 w 1440"/>
              <a:gd name="T1" fmla="*/ 0 h 2856"/>
              <a:gd name="T2" fmla="*/ 144 w 1440"/>
              <a:gd name="T3" fmla="*/ 84 h 2856"/>
              <a:gd name="T4" fmla="*/ 174 w 1440"/>
              <a:gd name="T5" fmla="*/ 330 h 2856"/>
              <a:gd name="T6" fmla="*/ 222 w 1440"/>
              <a:gd name="T7" fmla="*/ 516 h 2856"/>
              <a:gd name="T8" fmla="*/ 306 w 1440"/>
              <a:gd name="T9" fmla="*/ 834 h 2856"/>
              <a:gd name="T10" fmla="*/ 402 w 1440"/>
              <a:gd name="T11" fmla="*/ 1104 h 2856"/>
              <a:gd name="T12" fmla="*/ 528 w 1440"/>
              <a:gd name="T13" fmla="*/ 1446 h 2856"/>
              <a:gd name="T14" fmla="*/ 714 w 1440"/>
              <a:gd name="T15" fmla="*/ 1866 h 2856"/>
              <a:gd name="T16" fmla="*/ 876 w 1440"/>
              <a:gd name="T17" fmla="*/ 2148 h 2856"/>
              <a:gd name="T18" fmla="*/ 996 w 1440"/>
              <a:gd name="T19" fmla="*/ 2340 h 2856"/>
              <a:gd name="T20" fmla="*/ 1194 w 1440"/>
              <a:gd name="T21" fmla="*/ 2586 h 2856"/>
              <a:gd name="T22" fmla="*/ 1338 w 1440"/>
              <a:gd name="T23" fmla="*/ 2766 h 2856"/>
              <a:gd name="T24" fmla="*/ 1440 w 1440"/>
              <a:gd name="T25" fmla="*/ 2856 h 2856"/>
              <a:gd name="T26" fmla="*/ 18 w 1440"/>
              <a:gd name="T27" fmla="*/ 2040 h 2856"/>
              <a:gd name="T28" fmla="*/ 0 w 1440"/>
              <a:gd name="T29" fmla="*/ 0 h 2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0" h="2856">
                <a:moveTo>
                  <a:pt x="0" y="0"/>
                </a:moveTo>
                <a:lnTo>
                  <a:pt x="144" y="84"/>
                </a:lnTo>
                <a:lnTo>
                  <a:pt x="174" y="330"/>
                </a:lnTo>
                <a:lnTo>
                  <a:pt x="222" y="516"/>
                </a:lnTo>
                <a:lnTo>
                  <a:pt x="306" y="834"/>
                </a:lnTo>
                <a:lnTo>
                  <a:pt x="402" y="1104"/>
                </a:lnTo>
                <a:lnTo>
                  <a:pt x="528" y="1446"/>
                </a:lnTo>
                <a:lnTo>
                  <a:pt x="714" y="1866"/>
                </a:lnTo>
                <a:lnTo>
                  <a:pt x="876" y="2148"/>
                </a:lnTo>
                <a:lnTo>
                  <a:pt x="996" y="2340"/>
                </a:lnTo>
                <a:lnTo>
                  <a:pt x="1194" y="2586"/>
                </a:lnTo>
                <a:lnTo>
                  <a:pt x="1338" y="2766"/>
                </a:lnTo>
                <a:lnTo>
                  <a:pt x="1440" y="2856"/>
                </a:lnTo>
                <a:lnTo>
                  <a:pt x="18" y="2040"/>
                </a:lnTo>
                <a:lnTo>
                  <a:pt x="0" y="0"/>
                </a:lnTo>
                <a:close/>
              </a:path>
            </a:pathLst>
          </a:custGeom>
          <a:solidFill>
            <a:srgbClr val="FFC5F7"/>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3" name="Line 36"/>
          <p:cNvSpPr>
            <a:spLocks noChangeShapeType="1"/>
          </p:cNvSpPr>
          <p:nvPr/>
        </p:nvSpPr>
        <p:spPr bwMode="auto">
          <a:xfrm>
            <a:off x="1466850" y="2751138"/>
            <a:ext cx="11113" cy="2560637"/>
          </a:xfrm>
          <a:prstGeom prst="line">
            <a:avLst/>
          </a:prstGeom>
          <a:noFill/>
          <a:ln w="1587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4" name="Line 37"/>
          <p:cNvSpPr>
            <a:spLocks noChangeShapeType="1"/>
          </p:cNvSpPr>
          <p:nvPr/>
        </p:nvSpPr>
        <p:spPr bwMode="auto">
          <a:xfrm>
            <a:off x="1481138" y="5292725"/>
            <a:ext cx="334962" cy="193675"/>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5" name="Line 38"/>
          <p:cNvSpPr>
            <a:spLocks noChangeShapeType="1"/>
          </p:cNvSpPr>
          <p:nvPr/>
        </p:nvSpPr>
        <p:spPr bwMode="auto">
          <a:xfrm>
            <a:off x="1979613" y="5588000"/>
            <a:ext cx="1182687" cy="704850"/>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6" name="Freeform 40"/>
          <p:cNvSpPr>
            <a:spLocks/>
          </p:cNvSpPr>
          <p:nvPr/>
        </p:nvSpPr>
        <p:spPr bwMode="auto">
          <a:xfrm>
            <a:off x="1627188" y="2849563"/>
            <a:ext cx="1557337" cy="3430587"/>
          </a:xfrm>
          <a:custGeom>
            <a:avLst/>
            <a:gdLst>
              <a:gd name="T0" fmla="*/ 0 w 1284"/>
              <a:gd name="T1" fmla="*/ 0 h 2760"/>
              <a:gd name="T2" fmla="*/ 30 w 1284"/>
              <a:gd name="T3" fmla="*/ 210 h 2760"/>
              <a:gd name="T4" fmla="*/ 102 w 1284"/>
              <a:gd name="T5" fmla="*/ 504 h 2760"/>
              <a:gd name="T6" fmla="*/ 180 w 1284"/>
              <a:gd name="T7" fmla="*/ 774 h 2760"/>
              <a:gd name="T8" fmla="*/ 330 w 1284"/>
              <a:gd name="T9" fmla="*/ 1218 h 2760"/>
              <a:gd name="T10" fmla="*/ 474 w 1284"/>
              <a:gd name="T11" fmla="*/ 1578 h 2760"/>
              <a:gd name="T12" fmla="*/ 600 w 1284"/>
              <a:gd name="T13" fmla="*/ 1842 h 2760"/>
              <a:gd name="T14" fmla="*/ 714 w 1284"/>
              <a:gd name="T15" fmla="*/ 2028 h 2760"/>
              <a:gd name="T16" fmla="*/ 846 w 1284"/>
              <a:gd name="T17" fmla="*/ 2238 h 2760"/>
              <a:gd name="T18" fmla="*/ 996 w 1284"/>
              <a:gd name="T19" fmla="*/ 2430 h 2760"/>
              <a:gd name="T20" fmla="*/ 1146 w 1284"/>
              <a:gd name="T21" fmla="*/ 2616 h 2760"/>
              <a:gd name="T22" fmla="*/ 1284 w 1284"/>
              <a:gd name="T23" fmla="*/ 276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4" h="2760">
                <a:moveTo>
                  <a:pt x="0" y="0"/>
                </a:moveTo>
                <a:cubicBezTo>
                  <a:pt x="6" y="63"/>
                  <a:pt x="13" y="126"/>
                  <a:pt x="30" y="210"/>
                </a:cubicBezTo>
                <a:cubicBezTo>
                  <a:pt x="47" y="294"/>
                  <a:pt x="77" y="410"/>
                  <a:pt x="102" y="504"/>
                </a:cubicBezTo>
                <a:cubicBezTo>
                  <a:pt x="127" y="598"/>
                  <a:pt x="142" y="655"/>
                  <a:pt x="180" y="774"/>
                </a:cubicBezTo>
                <a:cubicBezTo>
                  <a:pt x="218" y="893"/>
                  <a:pt x="281" y="1084"/>
                  <a:pt x="330" y="1218"/>
                </a:cubicBezTo>
                <a:cubicBezTo>
                  <a:pt x="379" y="1352"/>
                  <a:pt x="429" y="1474"/>
                  <a:pt x="474" y="1578"/>
                </a:cubicBezTo>
                <a:cubicBezTo>
                  <a:pt x="519" y="1682"/>
                  <a:pt x="560" y="1767"/>
                  <a:pt x="600" y="1842"/>
                </a:cubicBezTo>
                <a:cubicBezTo>
                  <a:pt x="640" y="1917"/>
                  <a:pt x="673" y="1962"/>
                  <a:pt x="714" y="2028"/>
                </a:cubicBezTo>
                <a:cubicBezTo>
                  <a:pt x="755" y="2094"/>
                  <a:pt x="799" y="2171"/>
                  <a:pt x="846" y="2238"/>
                </a:cubicBezTo>
                <a:cubicBezTo>
                  <a:pt x="893" y="2305"/>
                  <a:pt x="946" y="2367"/>
                  <a:pt x="996" y="2430"/>
                </a:cubicBezTo>
                <a:cubicBezTo>
                  <a:pt x="1046" y="2493"/>
                  <a:pt x="1098" y="2561"/>
                  <a:pt x="1146" y="2616"/>
                </a:cubicBezTo>
                <a:cubicBezTo>
                  <a:pt x="1194" y="2671"/>
                  <a:pt x="1239" y="2715"/>
                  <a:pt x="1284" y="2760"/>
                </a:cubicBezTo>
              </a:path>
            </a:pathLst>
          </a:custGeom>
          <a:noFill/>
          <a:ln w="28575" cmpd="sng">
            <a:solidFill>
              <a:srgbClr val="FF00FF"/>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ctr">
              <a:defRPr/>
            </a:pPr>
            <a:endParaRPr lang="en-US" b="0" i="0">
              <a:solidFill>
                <a:srgbClr val="000000"/>
              </a:solidFill>
              <a:latin typeface="Tahoma" charset="0"/>
              <a:ea typeface="ＭＳ Ｐゴシック" charset="0"/>
            </a:endParaRPr>
          </a:p>
        </p:txBody>
      </p:sp>
      <p:sp>
        <p:nvSpPr>
          <p:cNvPr id="87" name="Freeform 41"/>
          <p:cNvSpPr>
            <a:spLocks/>
          </p:cNvSpPr>
          <p:nvPr/>
        </p:nvSpPr>
        <p:spPr bwMode="auto">
          <a:xfrm>
            <a:off x="1358900" y="4295775"/>
            <a:ext cx="679450" cy="1524000"/>
          </a:xfrm>
          <a:custGeom>
            <a:avLst/>
            <a:gdLst>
              <a:gd name="T0" fmla="*/ 0 w 560"/>
              <a:gd name="T1" fmla="*/ 0 h 1216"/>
              <a:gd name="T2" fmla="*/ 28 w 560"/>
              <a:gd name="T3" fmla="*/ 112 h 1216"/>
              <a:gd name="T4" fmla="*/ 60 w 560"/>
              <a:gd name="T5" fmla="*/ 212 h 1216"/>
              <a:gd name="T6" fmla="*/ 96 w 560"/>
              <a:gd name="T7" fmla="*/ 312 h 1216"/>
              <a:gd name="T8" fmla="*/ 184 w 560"/>
              <a:gd name="T9" fmla="*/ 544 h 1216"/>
              <a:gd name="T10" fmla="*/ 456 w 560"/>
              <a:gd name="T11" fmla="*/ 1048 h 1216"/>
              <a:gd name="T12" fmla="*/ 560 w 560"/>
              <a:gd name="T13" fmla="*/ 1216 h 1216"/>
            </a:gdLst>
            <a:ahLst/>
            <a:cxnLst>
              <a:cxn ang="0">
                <a:pos x="T0" y="T1"/>
              </a:cxn>
              <a:cxn ang="0">
                <a:pos x="T2" y="T3"/>
              </a:cxn>
              <a:cxn ang="0">
                <a:pos x="T4" y="T5"/>
              </a:cxn>
              <a:cxn ang="0">
                <a:pos x="T6" y="T7"/>
              </a:cxn>
              <a:cxn ang="0">
                <a:pos x="T8" y="T9"/>
              </a:cxn>
              <a:cxn ang="0">
                <a:pos x="T10" y="T11"/>
              </a:cxn>
              <a:cxn ang="0">
                <a:pos x="T12" y="T13"/>
              </a:cxn>
            </a:cxnLst>
            <a:rect l="0" t="0" r="r" b="b"/>
            <a:pathLst>
              <a:path w="560" h="1216">
                <a:moveTo>
                  <a:pt x="0" y="0"/>
                </a:moveTo>
                <a:cubicBezTo>
                  <a:pt x="9" y="38"/>
                  <a:pt x="18" y="77"/>
                  <a:pt x="28" y="112"/>
                </a:cubicBezTo>
                <a:cubicBezTo>
                  <a:pt x="38" y="147"/>
                  <a:pt x="49" y="179"/>
                  <a:pt x="60" y="212"/>
                </a:cubicBezTo>
                <a:cubicBezTo>
                  <a:pt x="71" y="245"/>
                  <a:pt x="75" y="257"/>
                  <a:pt x="96" y="312"/>
                </a:cubicBezTo>
                <a:cubicBezTo>
                  <a:pt x="117" y="367"/>
                  <a:pt x="124" y="421"/>
                  <a:pt x="184" y="544"/>
                </a:cubicBezTo>
                <a:cubicBezTo>
                  <a:pt x="244" y="667"/>
                  <a:pt x="393" y="936"/>
                  <a:pt x="456" y="1048"/>
                </a:cubicBezTo>
                <a:cubicBezTo>
                  <a:pt x="519" y="1160"/>
                  <a:pt x="543" y="1188"/>
                  <a:pt x="560" y="1216"/>
                </a:cubicBezTo>
              </a:path>
            </a:pathLst>
          </a:custGeom>
          <a:noFill/>
          <a:ln w="15875" cmpd="sng">
            <a:solidFill>
              <a:srgbClr val="00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8" name="Text Box 42"/>
          <p:cNvSpPr txBox="1">
            <a:spLocks noChangeArrowheads="1"/>
          </p:cNvSpPr>
          <p:nvPr/>
        </p:nvSpPr>
        <p:spPr bwMode="auto">
          <a:xfrm>
            <a:off x="292100" y="5591175"/>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10</a:t>
            </a:r>
            <a:endParaRPr lang="en-US" sz="1200" b="0" i="0">
              <a:solidFill>
                <a:srgbClr val="000000"/>
              </a:solidFill>
              <a:latin typeface="Times New Roman" charset="0"/>
              <a:ea typeface="ＭＳ Ｐゴシック" charset="0"/>
            </a:endParaRPr>
          </a:p>
        </p:txBody>
      </p:sp>
      <p:sp>
        <p:nvSpPr>
          <p:cNvPr id="89" name="Text Box 44"/>
          <p:cNvSpPr txBox="1">
            <a:spLocks noChangeArrowheads="1"/>
          </p:cNvSpPr>
          <p:nvPr/>
        </p:nvSpPr>
        <p:spPr bwMode="auto">
          <a:xfrm rot="-1923899">
            <a:off x="36716" y="4925913"/>
            <a:ext cx="1296000" cy="288000"/>
          </a:xfrm>
          <a:prstGeom prst="rect">
            <a:avLst/>
          </a:prstGeom>
          <a:solidFill>
            <a:srgbClr val="FFFFFF">
              <a:alpha val="50000"/>
            </a:srgb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  Temperature [K]</a:t>
            </a:r>
            <a:endParaRPr kumimoji="0" lang="en-US" sz="1200" b="0" i="0" u="none" strike="noStrike" kern="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endParaRPr>
          </a:p>
        </p:txBody>
      </p:sp>
      <p:sp>
        <p:nvSpPr>
          <p:cNvPr id="93" name="Rectangle 54"/>
          <p:cNvSpPr>
            <a:spLocks noChangeArrowheads="1"/>
          </p:cNvSpPr>
          <p:nvPr/>
        </p:nvSpPr>
        <p:spPr bwMode="auto">
          <a:xfrm>
            <a:off x="5580111" y="1508247"/>
            <a:ext cx="2880000" cy="707886"/>
          </a:xfrm>
          <a:prstGeom prst="rect">
            <a:avLst/>
          </a:prstGeom>
          <a:solidFill>
            <a:srgbClr val="FFFFFF"/>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lgn="ctr">
              <a:defRPr/>
            </a:pPr>
            <a:r>
              <a:rPr lang="en-US" sz="2000" b="0" i="0" dirty="0" err="1">
                <a:solidFill>
                  <a:srgbClr val="000000"/>
                </a:solidFill>
                <a:latin typeface="Calibri" panose="020F0502020204030204" pitchFamily="34" charset="0"/>
                <a:ea typeface="ＭＳ Ｐゴシック" charset="0"/>
                <a:cs typeface="Calibri" panose="020F0502020204030204" pitchFamily="34" charset="0"/>
              </a:rPr>
              <a:t>Nb-Ti</a:t>
            </a:r>
            <a:r>
              <a:rPr lang="en-US" sz="2000" b="0" i="0" dirty="0">
                <a:solidFill>
                  <a:srgbClr val="000000"/>
                </a:solidFill>
                <a:latin typeface="Calibri" panose="020F0502020204030204" pitchFamily="34" charset="0"/>
                <a:ea typeface="ＭＳ Ｐゴシック" charset="0"/>
                <a:cs typeface="Calibri" panose="020F0502020204030204" pitchFamily="34" charset="0"/>
              </a:rPr>
              <a:t> critical current I</a:t>
            </a:r>
            <a:r>
              <a:rPr lang="en-US" sz="2000" b="0" i="0" baseline="-25000" dirty="0">
                <a:solidFill>
                  <a:srgbClr val="000000"/>
                </a:solidFill>
                <a:latin typeface="Calibri" panose="020F0502020204030204" pitchFamily="34" charset="0"/>
                <a:ea typeface="ＭＳ Ｐゴシック" charset="0"/>
                <a:cs typeface="Calibri" panose="020F0502020204030204" pitchFamily="34" charset="0"/>
              </a:rPr>
              <a:t>C </a:t>
            </a:r>
            <a:r>
              <a:rPr lang="en-US" sz="2000" b="0" i="0" dirty="0">
                <a:solidFill>
                  <a:srgbClr val="000000"/>
                </a:solidFill>
                <a:latin typeface="Calibri" panose="020F0502020204030204" pitchFamily="34" charset="0"/>
                <a:ea typeface="ＭＳ Ｐゴシック" charset="0"/>
                <a:cs typeface="Calibri" panose="020F0502020204030204" pitchFamily="34" charset="0"/>
              </a:rPr>
              <a:t>(B)</a:t>
            </a:r>
          </a:p>
        </p:txBody>
      </p:sp>
      <p:grpSp>
        <p:nvGrpSpPr>
          <p:cNvPr id="4" name="Group 3"/>
          <p:cNvGrpSpPr/>
          <p:nvPr/>
        </p:nvGrpSpPr>
        <p:grpSpPr>
          <a:xfrm>
            <a:off x="4889500" y="1988840"/>
            <a:ext cx="3930650" cy="4114800"/>
            <a:chOff x="4889500" y="1988840"/>
            <a:chExt cx="3930650" cy="4114800"/>
          </a:xfrm>
        </p:grpSpPr>
        <p:pic>
          <p:nvPicPr>
            <p:cNvPr id="53" name="Picture 56" descr="Picture 2"/>
            <p:cNvPicPr>
              <a:picLocks noChangeAspect="1" noChangeArrowheads="1"/>
            </p:cNvPicPr>
            <p:nvPr/>
          </p:nvPicPr>
          <p:blipFill>
            <a:blip r:embed="rId4">
              <a:extLst>
                <a:ext uri="{28A0092B-C50C-407E-A947-70E740481C1C}">
                  <a14:useLocalDpi xmlns:a14="http://schemas.microsoft.com/office/drawing/2010/main" val="0"/>
                </a:ext>
              </a:extLst>
            </a:blip>
            <a:srcRect b="1141"/>
            <a:stretch>
              <a:fillRect/>
            </a:stretch>
          </p:blipFill>
          <p:spPr bwMode="auto">
            <a:xfrm>
              <a:off x="4889500" y="1988840"/>
              <a:ext cx="393065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0" name="AutoShape 48"/>
            <p:cNvSpPr>
              <a:spLocks noChangeArrowheads="1"/>
            </p:cNvSpPr>
            <p:nvPr/>
          </p:nvSpPr>
          <p:spPr bwMode="auto">
            <a:xfrm>
              <a:off x="7315200" y="3792240"/>
              <a:ext cx="228600" cy="228600"/>
            </a:xfrm>
            <a:prstGeom prst="star4">
              <a:avLst>
                <a:gd name="adj" fmla="val 12500"/>
              </a:avLst>
            </a:prstGeom>
            <a:solidFill>
              <a:srgbClr val="FF6666"/>
            </a:solidFill>
            <a:ln w="9525">
              <a:solidFill>
                <a:srgbClr val="FF0000"/>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91" name="Rectangle 49"/>
            <p:cNvSpPr>
              <a:spLocks noChangeArrowheads="1"/>
            </p:cNvSpPr>
            <p:nvPr/>
          </p:nvSpPr>
          <p:spPr bwMode="auto">
            <a:xfrm>
              <a:off x="6588224" y="4669232"/>
              <a:ext cx="684000" cy="707886"/>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ctr">
                <a:defRPr/>
              </a:pPr>
              <a:r>
                <a:rPr lang="en-US" sz="2000" b="0" i="0" dirty="0">
                  <a:solidFill>
                    <a:srgbClr val="FF0000"/>
                  </a:solidFill>
                  <a:latin typeface="Calibri" panose="020F0502020204030204" pitchFamily="34" charset="0"/>
                  <a:ea typeface="ＭＳ Ｐゴシック" charset="0"/>
                  <a:cs typeface="Calibri" panose="020F0502020204030204" pitchFamily="34" charset="0"/>
                </a:rPr>
                <a:t>peak field</a:t>
              </a:r>
            </a:p>
          </p:txBody>
        </p:sp>
        <p:sp>
          <p:nvSpPr>
            <p:cNvPr id="92" name="Rectangle 50"/>
            <p:cNvSpPr>
              <a:spLocks noChangeArrowheads="1"/>
            </p:cNvSpPr>
            <p:nvPr/>
          </p:nvSpPr>
          <p:spPr bwMode="auto">
            <a:xfrm>
              <a:off x="5796136" y="3445024"/>
              <a:ext cx="1044000" cy="707886"/>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lgn="ctr">
                <a:defRPr/>
              </a:pPr>
              <a:r>
                <a:rPr lang="en-US" sz="2000" b="0" i="0" dirty="0">
                  <a:solidFill>
                    <a:srgbClr val="0033CC"/>
                  </a:solidFill>
                  <a:latin typeface="Calibri" panose="020F0502020204030204" pitchFamily="34" charset="0"/>
                  <a:ea typeface="ＭＳ Ｐゴシック" charset="0"/>
                  <a:cs typeface="Calibri" panose="020F0502020204030204" pitchFamily="34" charset="0"/>
                </a:rPr>
                <a:t>5 T bore field</a:t>
              </a:r>
            </a:p>
          </p:txBody>
        </p:sp>
        <p:sp>
          <p:nvSpPr>
            <p:cNvPr id="94" name="Rectangle 55"/>
            <p:cNvSpPr>
              <a:spLocks noChangeArrowheads="1"/>
            </p:cNvSpPr>
            <p:nvPr/>
          </p:nvSpPr>
          <p:spPr bwMode="auto">
            <a:xfrm>
              <a:off x="7461845" y="3430166"/>
              <a:ext cx="1044000" cy="396875"/>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ctr">
                <a:defRPr/>
              </a:pPr>
              <a:r>
                <a:rPr lang="en-US" sz="2000" b="0" i="0" dirty="0">
                  <a:solidFill>
                    <a:srgbClr val="FF0000"/>
                  </a:solidFill>
                  <a:latin typeface="Calibri" panose="020F0502020204030204" pitchFamily="34" charset="0"/>
                  <a:ea typeface="ＭＳ Ｐゴシック" charset="0"/>
                  <a:cs typeface="Calibri" panose="020F0502020204030204" pitchFamily="34" charset="0"/>
                </a:rPr>
                <a:t>quench!</a:t>
              </a:r>
            </a:p>
          </p:txBody>
        </p:sp>
        <p:sp>
          <p:nvSpPr>
            <p:cNvPr id="95" name="Oval 57"/>
            <p:cNvSpPr>
              <a:spLocks noChangeArrowheads="1"/>
            </p:cNvSpPr>
            <p:nvPr/>
          </p:nvSpPr>
          <p:spPr bwMode="auto">
            <a:xfrm>
              <a:off x="6629400" y="4206578"/>
              <a:ext cx="152400" cy="152400"/>
            </a:xfrm>
            <a:prstGeom prst="ellipse">
              <a:avLst/>
            </a:prstGeom>
            <a:noFill/>
            <a:ln w="19050">
              <a:solidFill>
                <a:srgbClr val="0000FF"/>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lgn="ctr">
                <a:defRPr/>
              </a:pPr>
              <a:endParaRPr lang="en-US" b="0" i="0">
                <a:solidFill>
                  <a:srgbClr val="000000"/>
                </a:solidFill>
                <a:latin typeface="Tahoma" charset="0"/>
                <a:ea typeface="ＭＳ Ｐゴシック" charset="0"/>
              </a:endParaRPr>
            </a:p>
          </p:txBody>
        </p:sp>
      </p:grpSp>
      <p:sp>
        <p:nvSpPr>
          <p:cNvPr id="96" name="Rectangle 59"/>
          <p:cNvSpPr>
            <a:spLocks noChangeArrowheads="1"/>
          </p:cNvSpPr>
          <p:nvPr/>
        </p:nvSpPr>
        <p:spPr bwMode="auto">
          <a:xfrm>
            <a:off x="1050056" y="1508247"/>
            <a:ext cx="2315955"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ctr">
              <a:defRPr/>
            </a:pPr>
            <a:r>
              <a:rPr lang="en-US" sz="2000" b="0" i="0" dirty="0" err="1">
                <a:solidFill>
                  <a:srgbClr val="000000"/>
                </a:solidFill>
                <a:latin typeface="Calibri" panose="020F0502020204030204" pitchFamily="34" charset="0"/>
                <a:ea typeface="ＭＳ Ｐゴシック" charset="0"/>
                <a:cs typeface="Calibri" panose="020F0502020204030204" pitchFamily="34" charset="0"/>
              </a:rPr>
              <a:t>Nb-Ti</a:t>
            </a:r>
            <a:r>
              <a:rPr lang="en-US" sz="2000" b="0" i="0" dirty="0">
                <a:solidFill>
                  <a:srgbClr val="000000"/>
                </a:solidFill>
                <a:latin typeface="Calibri" panose="020F0502020204030204" pitchFamily="34" charset="0"/>
                <a:ea typeface="ＭＳ Ｐゴシック" charset="0"/>
                <a:cs typeface="Calibri" panose="020F0502020204030204" pitchFamily="34" charset="0"/>
              </a:rPr>
              <a:t> critical surface</a:t>
            </a:r>
          </a:p>
        </p:txBody>
      </p:sp>
      <p:sp>
        <p:nvSpPr>
          <p:cNvPr id="99" name="Line 64"/>
          <p:cNvSpPr>
            <a:spLocks noChangeShapeType="1"/>
          </p:cNvSpPr>
          <p:nvPr/>
        </p:nvSpPr>
        <p:spPr bwMode="auto">
          <a:xfrm>
            <a:off x="3373438" y="1715220"/>
            <a:ext cx="2286000" cy="0"/>
          </a:xfrm>
          <a:prstGeom prst="line">
            <a:avLst/>
          </a:prstGeom>
          <a:noFill/>
          <a:ln w="19050">
            <a:solidFill>
              <a:schemeClr val="tx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00" name="Rectangle 61"/>
          <p:cNvSpPr>
            <a:spLocks noChangeArrowheads="1"/>
          </p:cNvSpPr>
          <p:nvPr/>
        </p:nvSpPr>
        <p:spPr bwMode="auto">
          <a:xfrm>
            <a:off x="3824459" y="1516782"/>
            <a:ext cx="1301959" cy="400110"/>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marL="0" marR="0" lvl="0" indent="0" algn="ctr" defTabSz="914400" eaLnBrk="1" latinLnBrk="0" hangingPunct="1">
              <a:lnSpc>
                <a:spcPct val="100000"/>
              </a:lnSpc>
              <a:buClrTx/>
              <a:buSzTx/>
              <a:buFontTx/>
              <a:buNone/>
              <a:tabLst/>
              <a:defRPr/>
            </a:pPr>
            <a:r>
              <a:rPr lang="en-US" sz="2000" b="0" i="0" dirty="0">
                <a:latin typeface="Calibri" panose="020F0502020204030204" pitchFamily="34" charset="0"/>
                <a:ea typeface="ＭＳ Ｐゴシック" charset="0"/>
                <a:cs typeface="Calibri" panose="020F0502020204030204" pitchFamily="34" charset="0"/>
              </a:rPr>
              <a:t>I</a:t>
            </a:r>
            <a:r>
              <a:rPr lang="en-US" sz="2000" b="0" i="0" baseline="-25000" dirty="0">
                <a:latin typeface="Calibri" panose="020F0502020204030204" pitchFamily="34" charset="0"/>
                <a:ea typeface="ＭＳ Ｐゴシック" charset="0"/>
                <a:cs typeface="Calibri" panose="020F0502020204030204" pitchFamily="34" charset="0"/>
              </a:rPr>
              <a:t>C</a:t>
            </a:r>
            <a:r>
              <a:rPr lang="en-US" sz="2000" b="0" i="0" dirty="0">
                <a:latin typeface="Calibri" panose="020F0502020204030204" pitchFamily="34" charset="0"/>
                <a:ea typeface="ＭＳ Ｐゴシック" charset="0"/>
                <a:cs typeface="Calibri" panose="020F0502020204030204" pitchFamily="34" charset="0"/>
              </a:rPr>
              <a:t> = J</a:t>
            </a:r>
            <a:r>
              <a:rPr lang="en-US" sz="2000" b="0" i="0" baseline="-25000" dirty="0">
                <a:latin typeface="Calibri" panose="020F0502020204030204" pitchFamily="34" charset="0"/>
                <a:ea typeface="ＭＳ Ｐゴシック" charset="0"/>
                <a:cs typeface="Calibri" panose="020F0502020204030204" pitchFamily="34" charset="0"/>
              </a:rPr>
              <a:t>C</a:t>
            </a:r>
            <a:r>
              <a:rPr lang="en-US" sz="2000" b="0" i="0" dirty="0">
                <a:latin typeface="Calibri" panose="020F0502020204030204" pitchFamily="34" charset="0"/>
                <a:ea typeface="ＭＳ Ｐゴシック" charset="0"/>
                <a:cs typeface="Calibri" panose="020F0502020204030204" pitchFamily="34" charset="0"/>
              </a:rPr>
              <a:t> x A</a:t>
            </a:r>
            <a:r>
              <a:rPr lang="en-US" sz="2000" b="0" i="0" baseline="-25000" dirty="0">
                <a:latin typeface="Calibri" panose="020F0502020204030204" pitchFamily="34" charset="0"/>
                <a:ea typeface="ＭＳ Ｐゴシック" charset="0"/>
                <a:cs typeface="Calibri" panose="020F0502020204030204" pitchFamily="34" charset="0"/>
              </a:rPr>
              <a:t>SC</a:t>
            </a:r>
          </a:p>
        </p:txBody>
      </p:sp>
    </p:spTree>
    <p:extLst>
      <p:ext uri="{BB962C8B-B14F-4D97-AF65-F5344CB8AC3E}">
        <p14:creationId xmlns:p14="http://schemas.microsoft.com/office/powerpoint/2010/main" val="211473270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In practical operation, margins are needed with respect to this short sample limit</a:t>
            </a:r>
          </a:p>
        </p:txBody>
      </p:sp>
      <p:grpSp>
        <p:nvGrpSpPr>
          <p:cNvPr id="3" name="Group 2"/>
          <p:cNvGrpSpPr/>
          <p:nvPr/>
        </p:nvGrpSpPr>
        <p:grpSpPr>
          <a:xfrm>
            <a:off x="2022584" y="1351682"/>
            <a:ext cx="5717768" cy="5173662"/>
            <a:chOff x="2022584" y="1351682"/>
            <a:chExt cx="5717768" cy="5173662"/>
          </a:xfrm>
        </p:grpSpPr>
        <p:pic>
          <p:nvPicPr>
            <p:cNvPr id="21" name="Picture 75" descr="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22584" y="1351682"/>
              <a:ext cx="5048250" cy="5173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 name="Oval 76"/>
            <p:cNvSpPr>
              <a:spLocks noChangeArrowheads="1"/>
            </p:cNvSpPr>
            <p:nvPr/>
          </p:nvSpPr>
          <p:spPr bwMode="auto">
            <a:xfrm>
              <a:off x="4227621" y="4159969"/>
              <a:ext cx="152400" cy="152400"/>
            </a:xfrm>
            <a:prstGeom prst="ellipse">
              <a:avLst/>
            </a:prstGeom>
            <a:noFill/>
            <a:ln w="19050">
              <a:solidFill>
                <a:srgbClr val="0000FF"/>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lgn="ctr">
                <a:defRPr/>
              </a:pPr>
              <a:endParaRPr lang="en-US" b="0" i="0">
                <a:solidFill>
                  <a:srgbClr val="000000"/>
                </a:solidFill>
                <a:latin typeface="Tahoma" charset="0"/>
                <a:ea typeface="ＭＳ Ｐゴシック" charset="0"/>
              </a:endParaRPr>
            </a:p>
          </p:txBody>
        </p:sp>
        <p:sp>
          <p:nvSpPr>
            <p:cNvPr id="23" name="Oval 78"/>
            <p:cNvSpPr>
              <a:spLocks noChangeArrowheads="1"/>
            </p:cNvSpPr>
            <p:nvPr/>
          </p:nvSpPr>
          <p:spPr bwMode="auto">
            <a:xfrm>
              <a:off x="4554646" y="4159969"/>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4" name="Line 79"/>
            <p:cNvSpPr>
              <a:spLocks noChangeShapeType="1"/>
            </p:cNvSpPr>
            <p:nvPr/>
          </p:nvSpPr>
          <p:spPr bwMode="auto">
            <a:xfrm flipV="1">
              <a:off x="4630846" y="4237757"/>
              <a:ext cx="774700" cy="3175"/>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5" name="Line 80"/>
            <p:cNvSpPr>
              <a:spLocks noChangeShapeType="1"/>
            </p:cNvSpPr>
            <p:nvPr/>
          </p:nvSpPr>
          <p:spPr bwMode="auto">
            <a:xfrm flipV="1">
              <a:off x="4632434" y="2239094"/>
              <a:ext cx="3175" cy="2003425"/>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6" name="Oval 84"/>
            <p:cNvSpPr>
              <a:spLocks noChangeArrowheads="1"/>
            </p:cNvSpPr>
            <p:nvPr/>
          </p:nvSpPr>
          <p:spPr bwMode="auto">
            <a:xfrm>
              <a:off x="5334109" y="4164732"/>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7" name="Oval 85"/>
            <p:cNvSpPr>
              <a:spLocks noChangeArrowheads="1"/>
            </p:cNvSpPr>
            <p:nvPr/>
          </p:nvSpPr>
          <p:spPr bwMode="auto">
            <a:xfrm>
              <a:off x="4567346" y="2154957"/>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8" name="Oval 86"/>
            <p:cNvSpPr>
              <a:spLocks noChangeArrowheads="1"/>
            </p:cNvSpPr>
            <p:nvPr/>
          </p:nvSpPr>
          <p:spPr bwMode="auto">
            <a:xfrm>
              <a:off x="5134084" y="3686894"/>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9" name="Line 87"/>
            <p:cNvSpPr>
              <a:spLocks noChangeShapeType="1"/>
            </p:cNvSpPr>
            <p:nvPr/>
          </p:nvSpPr>
          <p:spPr bwMode="auto">
            <a:xfrm flipV="1">
              <a:off x="4643546" y="3763094"/>
              <a:ext cx="558800" cy="469900"/>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0" name="Rectangle 88"/>
            <p:cNvSpPr>
              <a:spLocks noChangeArrowheads="1"/>
            </p:cNvSpPr>
            <p:nvPr/>
          </p:nvSpPr>
          <p:spPr bwMode="auto">
            <a:xfrm>
              <a:off x="4644232" y="1772816"/>
              <a:ext cx="2016000" cy="40011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sz="2000" b="0" i="0" dirty="0">
                  <a:solidFill>
                    <a:srgbClr val="000000"/>
                  </a:solidFill>
                  <a:latin typeface="Calibri" panose="020F0502020204030204" pitchFamily="34" charset="0"/>
                  <a:ea typeface="ＭＳ Ｐゴシック" charset="0"/>
                  <a:cs typeface="Calibri" panose="020F0502020204030204" pitchFamily="34" charset="0"/>
                </a:rPr>
                <a:t>current quench I</a:t>
              </a:r>
              <a:r>
                <a:rPr lang="en-US" sz="2000" b="0" i="0" baseline="-25000" dirty="0">
                  <a:solidFill>
                    <a:srgbClr val="000000"/>
                  </a:solidFill>
                  <a:latin typeface="Calibri" panose="020F0502020204030204" pitchFamily="34" charset="0"/>
                  <a:ea typeface="ＭＳ Ｐゴシック" charset="0"/>
                  <a:cs typeface="Calibri" panose="020F0502020204030204" pitchFamily="34" charset="0"/>
                </a:rPr>
                <a:t>Q</a:t>
              </a:r>
              <a:endParaRPr lang="en-US" sz="2000" b="0" i="0" dirty="0">
                <a:solidFill>
                  <a:srgbClr val="000000"/>
                </a:solidFill>
                <a:latin typeface="Calibri" panose="020F0502020204030204" pitchFamily="34" charset="0"/>
                <a:ea typeface="ＭＳ Ｐゴシック" charset="0"/>
                <a:cs typeface="Calibri" panose="020F0502020204030204" pitchFamily="34" charset="0"/>
              </a:endParaRPr>
            </a:p>
          </p:txBody>
        </p:sp>
        <p:sp>
          <p:nvSpPr>
            <p:cNvPr id="31" name="Rectangle 89"/>
            <p:cNvSpPr>
              <a:spLocks noChangeArrowheads="1"/>
            </p:cNvSpPr>
            <p:nvPr/>
          </p:nvSpPr>
          <p:spPr bwMode="auto">
            <a:xfrm>
              <a:off x="5508104" y="4017258"/>
              <a:ext cx="1800000" cy="707886"/>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sz="2000" b="0" i="0" dirty="0">
                  <a:solidFill>
                    <a:srgbClr val="000000"/>
                  </a:solidFill>
                  <a:latin typeface="Calibri" panose="020F0502020204030204" pitchFamily="34" charset="0"/>
                  <a:ea typeface="ＭＳ Ｐゴシック" charset="0"/>
                  <a:cs typeface="Calibri" panose="020F0502020204030204" pitchFamily="34" charset="0"/>
                </a:rPr>
                <a:t>field quench B</a:t>
              </a:r>
              <a:r>
                <a:rPr lang="en-US" sz="2000" b="0" i="0" baseline="-25000" dirty="0">
                  <a:solidFill>
                    <a:srgbClr val="000000"/>
                  </a:solidFill>
                  <a:latin typeface="Calibri" panose="020F0502020204030204" pitchFamily="34" charset="0"/>
                  <a:ea typeface="ＭＳ Ｐゴシック" charset="0"/>
                  <a:cs typeface="Calibri" panose="020F0502020204030204" pitchFamily="34" charset="0"/>
                </a:rPr>
                <a:t>Q</a:t>
              </a:r>
            </a:p>
          </p:txBody>
        </p:sp>
        <p:sp>
          <p:nvSpPr>
            <p:cNvPr id="32" name="Rectangle 90"/>
            <p:cNvSpPr>
              <a:spLocks noChangeArrowheads="1"/>
            </p:cNvSpPr>
            <p:nvPr/>
          </p:nvSpPr>
          <p:spPr bwMode="auto">
            <a:xfrm>
              <a:off x="5256320" y="3316922"/>
              <a:ext cx="2484032" cy="40011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defRPr/>
              </a:pPr>
              <a:r>
                <a:rPr lang="en-US" sz="2000" b="0" i="0" dirty="0">
                  <a:solidFill>
                    <a:srgbClr val="000000"/>
                  </a:solidFill>
                  <a:latin typeface="Calibri" panose="020F0502020204030204" pitchFamily="34" charset="0"/>
                  <a:ea typeface="ＭＳ Ｐゴシック" charset="0"/>
                  <a:cs typeface="Calibri" panose="020F0502020204030204" pitchFamily="34" charset="0"/>
                </a:rPr>
                <a:t>load line quench I</a:t>
              </a:r>
              <a:r>
                <a:rPr lang="en-US" sz="2000" b="0" i="0" baseline="-25000" dirty="0">
                  <a:solidFill>
                    <a:srgbClr val="000000"/>
                  </a:solidFill>
                  <a:latin typeface="Calibri" panose="020F0502020204030204" pitchFamily="34" charset="0"/>
                  <a:ea typeface="ＭＳ Ｐゴシック" charset="0"/>
                  <a:cs typeface="Calibri" panose="020F0502020204030204" pitchFamily="34" charset="0"/>
                </a:rPr>
                <a:t>max</a:t>
              </a:r>
            </a:p>
          </p:txBody>
        </p:sp>
        <p:sp>
          <p:nvSpPr>
            <p:cNvPr id="33" name="Line 91"/>
            <p:cNvSpPr>
              <a:spLocks noChangeShapeType="1"/>
            </p:cNvSpPr>
            <p:nvPr/>
          </p:nvSpPr>
          <p:spPr bwMode="auto">
            <a:xfrm flipH="1">
              <a:off x="5045184" y="4691782"/>
              <a:ext cx="558800" cy="469900"/>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4" name="Rectangle 92"/>
            <p:cNvSpPr>
              <a:spLocks noChangeArrowheads="1"/>
            </p:cNvSpPr>
            <p:nvPr/>
          </p:nvSpPr>
          <p:spPr bwMode="auto">
            <a:xfrm>
              <a:off x="3512719" y="5035739"/>
              <a:ext cx="1512000" cy="720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ctr">
                <a:defRPr/>
              </a:pPr>
              <a:r>
                <a:rPr lang="en-US" sz="2000" b="0" i="0" dirty="0">
                  <a:solidFill>
                    <a:srgbClr val="000000"/>
                  </a:solidFill>
                  <a:latin typeface="Calibri" panose="020F0502020204030204" pitchFamily="34" charset="0"/>
                  <a:ea typeface="ＭＳ Ｐゴシック" charset="0"/>
                  <a:cs typeface="Calibri" panose="020F0502020204030204" pitchFamily="34" charset="0"/>
                </a:rPr>
                <a:t>temperature quench T</a:t>
              </a:r>
              <a:r>
                <a:rPr lang="en-US" sz="2000" b="0" i="0" baseline="-25000" dirty="0">
                  <a:solidFill>
                    <a:srgbClr val="000000"/>
                  </a:solidFill>
                  <a:latin typeface="Calibri" panose="020F0502020204030204" pitchFamily="34" charset="0"/>
                  <a:ea typeface="ＭＳ Ｐゴシック" charset="0"/>
                  <a:cs typeface="Calibri" panose="020F0502020204030204" pitchFamily="34" charset="0"/>
                </a:rPr>
                <a:t>CS</a:t>
              </a:r>
            </a:p>
          </p:txBody>
        </p:sp>
        <p:sp>
          <p:nvSpPr>
            <p:cNvPr id="18" name="Rectangle 90"/>
            <p:cNvSpPr>
              <a:spLocks noChangeArrowheads="1"/>
            </p:cNvSpPr>
            <p:nvPr/>
          </p:nvSpPr>
          <p:spPr bwMode="auto">
            <a:xfrm>
              <a:off x="2723813" y="3079491"/>
              <a:ext cx="1474383" cy="707886"/>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defRPr/>
              </a:pPr>
              <a:r>
                <a:rPr lang="en-US" sz="2000" b="0" i="0" dirty="0">
                  <a:solidFill>
                    <a:srgbClr val="0000FF"/>
                  </a:solidFill>
                  <a:latin typeface="Calibri" panose="020F0502020204030204" pitchFamily="34" charset="0"/>
                  <a:ea typeface="ＭＳ Ｐゴシック" charset="0"/>
                  <a:cs typeface="Calibri" panose="020F0502020204030204" pitchFamily="34" charset="0"/>
                </a:rPr>
                <a:t>central field</a:t>
              </a:r>
            </a:p>
            <a:p>
              <a:pPr>
                <a:defRPr/>
              </a:pPr>
              <a:r>
                <a:rPr lang="en-US" sz="2000" b="0" i="0" dirty="0">
                  <a:solidFill>
                    <a:srgbClr val="FF0000"/>
                  </a:solidFill>
                  <a:latin typeface="Calibri" panose="020F0502020204030204" pitchFamily="34" charset="0"/>
                  <a:ea typeface="ＭＳ Ｐゴシック" charset="0"/>
                  <a:cs typeface="Calibri" panose="020F0502020204030204" pitchFamily="34" charset="0"/>
                </a:rPr>
                <a:t>coil field</a:t>
              </a:r>
            </a:p>
          </p:txBody>
        </p:sp>
      </p:grpSp>
      <p:pic>
        <p:nvPicPr>
          <p:cNvPr id="19" name="Picture 18">
            <a:extLst>
              <a:ext uri="{FF2B5EF4-FFF2-40B4-BE49-F238E27FC236}">
                <a16:creationId xmlns:a16="http://schemas.microsoft.com/office/drawing/2014/main" id="{541CCDCC-1F8F-4D66-827D-6D54B9855F52}"/>
              </a:ext>
            </a:extLst>
          </p:cNvPr>
          <p:cNvPicPr>
            <a:picLocks noChangeAspect="1"/>
          </p:cNvPicPr>
          <p:nvPr/>
        </p:nvPicPr>
        <p:blipFill>
          <a:blip r:embed="rId4">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14613669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the best (Apr. 2018) critical current for several superconductors</a:t>
            </a:r>
          </a:p>
        </p:txBody>
      </p:sp>
      <p:pic>
        <p:nvPicPr>
          <p:cNvPr id="4" name="Picture 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1560" y="1102426"/>
            <a:ext cx="7770418" cy="5637600"/>
          </a:xfrm>
          <a:prstGeom prst="rect">
            <a:avLst/>
          </a:prstGeom>
        </p:spPr>
      </p:pic>
      <p:sp>
        <p:nvSpPr>
          <p:cNvPr id="13" name="Rectangle 4"/>
          <p:cNvSpPr>
            <a:spLocks noChangeArrowheads="1"/>
          </p:cNvSpPr>
          <p:nvPr/>
        </p:nvSpPr>
        <p:spPr bwMode="auto">
          <a:xfrm>
            <a:off x="4211960" y="728633"/>
            <a:ext cx="4752000" cy="396000"/>
          </a:xfrm>
          <a:prstGeom prst="rect">
            <a:avLst/>
          </a:prstGeom>
          <a:solidFill>
            <a:srgbClr val="FFFFFF"/>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lgn="ctr">
              <a:defRPr/>
            </a:pPr>
            <a:r>
              <a:rPr lang="en-US" sz="2000" b="0" i="0" dirty="0">
                <a:solidFill>
                  <a:srgbClr val="777777"/>
                </a:solidFill>
                <a:latin typeface="Calibri" panose="020F0502020204030204" pitchFamily="34" charset="0"/>
                <a:ea typeface="ＭＳ Ｐゴシック" charset="0"/>
                <a:cs typeface="Calibri" panose="020F0502020204030204" pitchFamily="34" charset="0"/>
              </a:rPr>
              <a:t>Applied Superconductivity Center at NHMFL</a:t>
            </a:r>
          </a:p>
        </p:txBody>
      </p:sp>
      <p:pic>
        <p:nvPicPr>
          <p:cNvPr id="5" name="Picture 4"/>
          <p:cNvPicPr>
            <a:picLocks noChangeAspect="1"/>
          </p:cNvPicPr>
          <p:nvPr/>
        </p:nvPicPr>
        <p:blipFill>
          <a:blip r:embed="rId4">
            <a:clrChange>
              <a:clrFrom>
                <a:srgbClr val="FFFFFF"/>
              </a:clrFrom>
              <a:clrTo>
                <a:srgbClr val="FFFFFF">
                  <a:alpha val="0"/>
                </a:srgbClr>
              </a:clrTo>
            </a:clrChange>
          </a:blip>
          <a:stretch>
            <a:fillRect/>
          </a:stretch>
        </p:blipFill>
        <p:spPr>
          <a:xfrm rot="964680">
            <a:off x="8189563" y="1231586"/>
            <a:ext cx="706600" cy="1113228"/>
          </a:xfrm>
          <a:prstGeom prst="rect">
            <a:avLst/>
          </a:prstGeom>
        </p:spPr>
      </p:pic>
    </p:spTree>
    <p:extLst>
      <p:ext uri="{BB962C8B-B14F-4D97-AF65-F5344CB8AC3E}">
        <p14:creationId xmlns:p14="http://schemas.microsoft.com/office/powerpoint/2010/main" val="70450934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00FF"/>
                </a:solidFill>
                <a:latin typeface="Calibri" panose="020F0502020204030204" pitchFamily="34" charset="0"/>
                <a:cs typeface="Calibri" panose="020F0502020204030204" pitchFamily="34" charset="0"/>
              </a:rPr>
              <a:t>The overall current density is lower than the current                            density on the superconductor</a:t>
            </a:r>
          </a:p>
        </p:txBody>
      </p:sp>
      <mc:AlternateContent xmlns:mc="http://schemas.openxmlformats.org/markup-compatibility/2006" xmlns:a14="http://schemas.microsoft.com/office/drawing/2010/main">
        <mc:Choice Requires="a14">
          <p:sp>
            <p:nvSpPr>
              <p:cNvPr id="1534" name="TextBox 1533"/>
              <p:cNvSpPr txBox="1"/>
              <p:nvPr/>
            </p:nvSpPr>
            <p:spPr>
              <a:xfrm>
                <a:off x="5799137" y="1240690"/>
                <a:ext cx="2456891" cy="628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𝑗</m:t>
                          </m:r>
                        </m:e>
                        <m:sub>
                          <m:r>
                            <a:rPr lang="en-GB" sz="2000" b="0" i="1" smtClean="0">
                              <a:latin typeface="Cambria Math" panose="02040503050406030204" pitchFamily="18" charset="0"/>
                              <a:ea typeface="Cambria Math" panose="02040503050406030204" pitchFamily="18" charset="0"/>
                            </a:rPr>
                            <m:t>𝑜𝑣𝑒𝑟𝑎𝑙𝑙</m:t>
                          </m:r>
                        </m:sub>
                      </m:sSub>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𝐼</m:t>
                          </m:r>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𝑤</m:t>
                              </m:r>
                            </m:e>
                            <m:sub>
                              <m:r>
                                <a:rPr lang="en-GB" sz="2000" b="0" i="1" dirty="0" smtClean="0">
                                  <a:latin typeface="Cambria Math" panose="02040503050406030204" pitchFamily="18" charset="0"/>
                                </a:rPr>
                                <m:t>𝑐𝑎𝑏𝑙𝑒</m:t>
                              </m:r>
                            </m:sub>
                          </m:sSub>
                          <m:sSub>
                            <m:sSubPr>
                              <m:ctrlPr>
                                <a:rPr lang="en-GB" sz="2000" b="0" i="1" dirty="0">
                                  <a:latin typeface="Cambria Math" panose="02040503050406030204" pitchFamily="18" charset="0"/>
                                </a:rPr>
                              </m:ctrlPr>
                            </m:sSubPr>
                            <m:e>
                              <m:r>
                                <a:rPr lang="en-GB" sz="2000" b="0" i="1" dirty="0" smtClean="0">
                                  <a:latin typeface="Cambria Math" panose="02040503050406030204" pitchFamily="18" charset="0"/>
                                </a:rPr>
                                <m:t>𝑡</m:t>
                              </m:r>
                            </m:e>
                            <m:sub>
                              <m:r>
                                <a:rPr lang="en-GB" sz="2000" b="0" dirty="0">
                                  <a:latin typeface="Cambria Math" panose="02040503050406030204" pitchFamily="18" charset="0"/>
                                </a:rPr>
                                <m:t>𝑐𝑎𝑏𝑙𝑒</m:t>
                              </m:r>
                            </m:sub>
                          </m:sSub>
                        </m:den>
                      </m:f>
                    </m:oMath>
                  </m:oMathPara>
                </a14:m>
                <a:endParaRPr lang="en-GB" sz="2000" b="0" dirty="0"/>
              </a:p>
            </p:txBody>
          </p:sp>
        </mc:Choice>
        <mc:Fallback xmlns="">
          <p:sp>
            <p:nvSpPr>
              <p:cNvPr id="1534" name="TextBox 1533"/>
              <p:cNvSpPr txBox="1">
                <a:spLocks noRot="1" noChangeAspect="1" noMove="1" noResize="1" noEditPoints="1" noAdjustHandles="1" noChangeArrowheads="1" noChangeShapeType="1" noTextEdit="1"/>
              </p:cNvSpPr>
              <p:nvPr/>
            </p:nvSpPr>
            <p:spPr>
              <a:xfrm>
                <a:off x="5799137" y="1240690"/>
                <a:ext cx="2456891" cy="628185"/>
              </a:xfrm>
              <a:prstGeom prst="rect">
                <a:avLst/>
              </a:prstGeom>
              <a:blipFill>
                <a:blip r:embed="rId3"/>
                <a:stretch>
                  <a:fillRect l="-744"/>
                </a:stretch>
              </a:blipFill>
            </p:spPr>
            <p:txBody>
              <a:bodyPr/>
              <a:lstStyle/>
              <a:p>
                <a:r>
                  <a:rPr lang="en-GB">
                    <a:noFill/>
                  </a:rPr>
                  <a:t> </a:t>
                </a:r>
              </a:p>
            </p:txBody>
          </p:sp>
        </mc:Fallback>
      </mc:AlternateContent>
      <p:grpSp>
        <p:nvGrpSpPr>
          <p:cNvPr id="20" name="Group 19"/>
          <p:cNvGrpSpPr/>
          <p:nvPr/>
        </p:nvGrpSpPr>
        <p:grpSpPr>
          <a:xfrm>
            <a:off x="653626" y="1355943"/>
            <a:ext cx="4196015" cy="2901658"/>
            <a:chOff x="1017220" y="989371"/>
            <a:chExt cx="4196015" cy="2901658"/>
          </a:xfrm>
        </p:grpSpPr>
        <p:grpSp>
          <p:nvGrpSpPr>
            <p:cNvPr id="5" name="Group 4"/>
            <p:cNvGrpSpPr/>
            <p:nvPr/>
          </p:nvGrpSpPr>
          <p:grpSpPr>
            <a:xfrm>
              <a:off x="1078472" y="1226733"/>
              <a:ext cx="2664296" cy="2664296"/>
              <a:chOff x="1043608" y="2060848"/>
              <a:chExt cx="3672408" cy="3672408"/>
            </a:xfrm>
          </p:grpSpPr>
          <p:sp>
            <p:nvSpPr>
              <p:cNvPr id="3" name="Oval 2"/>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4" name="Group 3"/>
              <p:cNvGrpSpPr/>
              <p:nvPr/>
            </p:nvGrpSpPr>
            <p:grpSpPr>
              <a:xfrm>
                <a:off x="1115616" y="2135912"/>
                <a:ext cx="1940024" cy="1936968"/>
                <a:chOff x="1115616" y="2135912"/>
                <a:chExt cx="1940024" cy="1936968"/>
              </a:xfrm>
            </p:grpSpPr>
            <p:sp>
              <p:nvSpPr>
                <p:cNvPr id="7" name="Oval 6"/>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 name="Oval 7"/>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 name="Oval 8"/>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 name="Oval 9"/>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 name="Oval 10"/>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 name="Oval 11"/>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 name="Oval 13"/>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 name="Oval 14"/>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 name="Oval 15"/>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 name="Oval 16"/>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 name="Oval 17"/>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 name="Oval 2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 name="Oval 2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 name="Oval 2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26" name="Oval 25"/>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 name="Oval 26"/>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 name="Oval 29"/>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 name="Oval 30"/>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 name="Oval 31"/>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 name="Oval 32"/>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 name="Oval 33"/>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 name="Oval 34"/>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 name="Oval 35"/>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 name="Oval 36"/>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 name="Oval 37"/>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 name="Oval 39"/>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 name="Oval 40"/>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 name="Oval 41"/>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 name="Oval 42"/>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 name="Oval 43"/>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 name="Oval 45"/>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 name="Oval 46"/>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 name="Oval 47"/>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 name="Oval 48"/>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 name="Oval 52"/>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 name="Oval 55"/>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 name="Oval 56"/>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 name="Oval 60"/>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 name="Oval 61"/>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 name="Oval 62"/>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 name="Oval 63"/>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 name="Oval 67"/>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mc:AlternateContent xmlns:mc="http://schemas.openxmlformats.org/markup-compatibility/2006" xmlns:a14="http://schemas.microsoft.com/office/drawing/2010/main">
          <mc:Choice Requires="a14">
            <p:sp>
              <p:nvSpPr>
                <p:cNvPr id="1520" name="TextBox 1519"/>
                <p:cNvSpPr txBox="1"/>
                <p:nvPr/>
              </p:nvSpPr>
              <p:spPr>
                <a:xfrm>
                  <a:off x="4548624" y="1510128"/>
                  <a:ext cx="655757" cy="307777"/>
                </a:xfrm>
                <a:prstGeom prst="rect">
                  <a:avLst/>
                </a:prstGeom>
                <a:noFill/>
              </p:spPr>
              <p:txBody>
                <a:bodyPr wrap="none" lIns="0" tIns="0" rIns="0" bIns="0" rtlCol="0">
                  <a:spAutoFit/>
                </a:bodyPr>
                <a:lstStyle/>
                <a:p>
                  <a:r>
                    <a:rPr lang="en-GB" sz="2000" b="0" dirty="0">
                      <a:ea typeface="Cambria Math" panose="02040503050406030204" pitchFamily="18" charset="0"/>
                    </a:rPr>
                    <a:t>d</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𝑠𝑡𝑟𝑎𝑛𝑑</m:t>
                      </m:r>
                    </m:oMath>
                  </a14:m>
                  <a:endParaRPr lang="en-GB" sz="2000" b="0" baseline="-25000" dirty="0"/>
                </a:p>
              </p:txBody>
            </p:sp>
          </mc:Choice>
          <mc:Fallback xmlns="">
            <p:sp>
              <p:nvSpPr>
                <p:cNvPr id="1520" name="TextBox 1519"/>
                <p:cNvSpPr txBox="1">
                  <a:spLocks noRot="1" noChangeAspect="1" noMove="1" noResize="1" noEditPoints="1" noAdjustHandles="1" noChangeArrowheads="1" noChangeShapeType="1" noTextEdit="1"/>
                </p:cNvSpPr>
                <p:nvPr/>
              </p:nvSpPr>
              <p:spPr>
                <a:xfrm>
                  <a:off x="4548624" y="1510128"/>
                  <a:ext cx="655757" cy="307777"/>
                </a:xfrm>
                <a:prstGeom prst="rect">
                  <a:avLst/>
                </a:prstGeom>
                <a:blipFill>
                  <a:blip r:embed="rId4"/>
                  <a:stretch>
                    <a:fillRect l="-24299" t="-26000" r="-8411" b="-50000"/>
                  </a:stretch>
                </a:blipFill>
              </p:spPr>
              <p:txBody>
                <a:bodyPr/>
                <a:lstStyle/>
                <a:p>
                  <a:r>
                    <a:rPr lang="en-GB">
                      <a:noFill/>
                    </a:rPr>
                    <a:t> </a:t>
                  </a:r>
                </a:p>
              </p:txBody>
            </p:sp>
          </mc:Fallback>
        </mc:AlternateContent>
        <p:sp>
          <p:nvSpPr>
            <p:cNvPr id="1524" name="Line 4"/>
            <p:cNvSpPr>
              <a:spLocks noChangeShapeType="1"/>
            </p:cNvSpPr>
            <p:nvPr/>
          </p:nvSpPr>
          <p:spPr bwMode="auto">
            <a:xfrm flipH="1">
              <a:off x="3684983" y="1766283"/>
              <a:ext cx="799747" cy="310975"/>
            </a:xfrm>
            <a:prstGeom prst="line">
              <a:avLst/>
            </a:prstGeom>
            <a:noFill/>
            <a:ln w="9525">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142" name="Line 4"/>
            <p:cNvSpPr>
              <a:spLocks noChangeShapeType="1"/>
            </p:cNvSpPr>
            <p:nvPr/>
          </p:nvSpPr>
          <p:spPr bwMode="auto">
            <a:xfrm flipH="1">
              <a:off x="2718348" y="1218947"/>
              <a:ext cx="799747" cy="310975"/>
            </a:xfrm>
            <a:prstGeom prst="line">
              <a:avLst/>
            </a:prstGeom>
            <a:noFill/>
            <a:ln w="9525">
              <a:solidFill>
                <a:srgbClr val="000000"/>
              </a:solidFill>
              <a:round/>
              <a:headEn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143" name="TextBox 1142"/>
            <p:cNvSpPr txBox="1"/>
            <p:nvPr/>
          </p:nvSpPr>
          <p:spPr>
            <a:xfrm>
              <a:off x="3565733" y="989371"/>
              <a:ext cx="1647502" cy="307777"/>
            </a:xfrm>
            <a:prstGeom prst="rect">
              <a:avLst/>
            </a:prstGeom>
            <a:noFill/>
          </p:spPr>
          <p:txBody>
            <a:bodyPr wrap="none" lIns="0" tIns="0" rIns="0" bIns="0" rtlCol="0">
              <a:spAutoFit/>
            </a:bodyPr>
            <a:lstStyle/>
            <a:p>
              <a:r>
                <a:rPr lang="en-GB" sz="2000" b="0" i="0" dirty="0">
                  <a:latin typeface="Calibri" panose="020F0502020204030204" pitchFamily="34" charset="0"/>
                  <a:ea typeface="Cambria Math" panose="02040503050406030204" pitchFamily="18" charset="0"/>
                  <a:cs typeface="Calibri" panose="020F0502020204030204" pitchFamily="34" charset="0"/>
                </a:rPr>
                <a:t>superconductor</a:t>
              </a:r>
              <a:endParaRPr lang="en-GB" sz="2000" b="0" i="0" baseline="-25000" dirty="0">
                <a:latin typeface="Calibri" panose="020F0502020204030204" pitchFamily="34" charset="0"/>
                <a:cs typeface="Calibri" panose="020F0502020204030204" pitchFamily="34" charset="0"/>
              </a:endParaRPr>
            </a:p>
          </p:txBody>
        </p:sp>
        <p:sp>
          <p:nvSpPr>
            <p:cNvPr id="1144" name="TextBox 1143"/>
            <p:cNvSpPr txBox="1"/>
            <p:nvPr/>
          </p:nvSpPr>
          <p:spPr>
            <a:xfrm>
              <a:off x="1017220" y="1072887"/>
              <a:ext cx="270908" cy="307777"/>
            </a:xfrm>
            <a:prstGeom prst="rect">
              <a:avLst/>
            </a:prstGeom>
            <a:noFill/>
          </p:spPr>
          <p:txBody>
            <a:bodyPr wrap="none" lIns="0" tIns="0" rIns="0" bIns="0" rtlCol="0">
              <a:spAutoFit/>
            </a:bodyPr>
            <a:lstStyle/>
            <a:p>
              <a:r>
                <a:rPr lang="en-GB" sz="2000" b="0" i="0" dirty="0">
                  <a:latin typeface="Calibri" panose="020F0502020204030204" pitchFamily="34" charset="0"/>
                  <a:ea typeface="Cambria Math" panose="02040503050406030204" pitchFamily="18" charset="0"/>
                  <a:cs typeface="Calibri" panose="020F0502020204030204" pitchFamily="34" charset="0"/>
                </a:rPr>
                <a:t>Cu</a:t>
              </a:r>
              <a:endParaRPr lang="en-GB" sz="2000" b="0" i="0" baseline="-25000" dirty="0">
                <a:latin typeface="Calibri" panose="020F0502020204030204" pitchFamily="34" charset="0"/>
                <a:cs typeface="Calibri" panose="020F0502020204030204" pitchFamily="34" charset="0"/>
              </a:endParaRPr>
            </a:p>
          </p:txBody>
        </p:sp>
        <p:sp>
          <p:nvSpPr>
            <p:cNvPr id="1145" name="Line 4"/>
            <p:cNvSpPr>
              <a:spLocks noChangeShapeType="1"/>
            </p:cNvSpPr>
            <p:nvPr/>
          </p:nvSpPr>
          <p:spPr bwMode="auto">
            <a:xfrm>
              <a:off x="1395669" y="1410543"/>
              <a:ext cx="373358" cy="529055"/>
            </a:xfrm>
            <a:prstGeom prst="line">
              <a:avLst/>
            </a:prstGeom>
            <a:noFill/>
            <a:ln w="9525">
              <a:solidFill>
                <a:srgbClr val="000000"/>
              </a:solidFill>
              <a:round/>
              <a:headEn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sp>
        <p:nvSpPr>
          <p:cNvPr id="1510" name="Rectangle 1509"/>
          <p:cNvSpPr/>
          <p:nvPr/>
        </p:nvSpPr>
        <p:spPr bwMode="auto">
          <a:xfrm>
            <a:off x="299137" y="4638984"/>
            <a:ext cx="7920880" cy="153065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509" name="Group 1508"/>
          <p:cNvGrpSpPr/>
          <p:nvPr/>
        </p:nvGrpSpPr>
        <p:grpSpPr>
          <a:xfrm rot="5400000">
            <a:off x="3608386" y="1644954"/>
            <a:ext cx="1267442" cy="7533264"/>
            <a:chOff x="5292080" y="2115306"/>
            <a:chExt cx="1955335" cy="11621886"/>
          </a:xfrm>
        </p:grpSpPr>
        <p:grpSp>
          <p:nvGrpSpPr>
            <p:cNvPr id="69" name="Group 68"/>
            <p:cNvGrpSpPr/>
            <p:nvPr/>
          </p:nvGrpSpPr>
          <p:grpSpPr>
            <a:xfrm>
              <a:off x="5302053" y="2115306"/>
              <a:ext cx="961627" cy="961627"/>
              <a:chOff x="1043608" y="2060848"/>
              <a:chExt cx="3672408" cy="3672408"/>
            </a:xfrm>
          </p:grpSpPr>
          <p:sp>
            <p:nvSpPr>
              <p:cNvPr id="70" name="Oval 6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71" name="Group 70"/>
              <p:cNvGrpSpPr/>
              <p:nvPr/>
            </p:nvGrpSpPr>
            <p:grpSpPr>
              <a:xfrm>
                <a:off x="1115616" y="2135912"/>
                <a:ext cx="1940024" cy="1936968"/>
                <a:chOff x="1115616" y="2135912"/>
                <a:chExt cx="1940024" cy="1936968"/>
              </a:xfrm>
            </p:grpSpPr>
            <p:sp>
              <p:nvSpPr>
                <p:cNvPr id="100" name="Oval 9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1" name="Oval 10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2" name="Oval 10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3" name="Oval 10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4" name="Oval 10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5" name="Oval 10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6" name="Oval 10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7" name="Oval 10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8" name="Oval 10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9" name="Oval 10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0" name="Oval 10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1" name="Oval 11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2" name="Oval 11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3" name="Oval 11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72" name="Oval 7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 name="Oval 7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 name="Oval 7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 name="Oval 7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 name="Oval 7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 name="Oval 7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 name="Oval 7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9" name="Oval 7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0" name="Oval 7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1" name="Oval 8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2" name="Oval 8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3" name="Oval 8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4" name="Oval 8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5" name="Oval 8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6" name="Oval 8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7" name="Oval 8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8" name="Oval 8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9" name="Oval 8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0" name="Oval 8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1" name="Oval 9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2" name="Oval 9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3" name="Oval 9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4" name="Oval 9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5" name="Oval 9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6" name="Oval 9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7" name="Oval 9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8" name="Oval 9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9" name="Oval 9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14" name="Group 113"/>
            <p:cNvGrpSpPr/>
            <p:nvPr/>
          </p:nvGrpSpPr>
          <p:grpSpPr>
            <a:xfrm>
              <a:off x="6273904" y="2121389"/>
              <a:ext cx="961627" cy="961627"/>
              <a:chOff x="1043608" y="2060848"/>
              <a:chExt cx="3672408" cy="3672408"/>
            </a:xfrm>
          </p:grpSpPr>
          <p:sp>
            <p:nvSpPr>
              <p:cNvPr id="115" name="Oval 11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16" name="Group 115"/>
              <p:cNvGrpSpPr/>
              <p:nvPr/>
            </p:nvGrpSpPr>
            <p:grpSpPr>
              <a:xfrm>
                <a:off x="1115616" y="2135912"/>
                <a:ext cx="1940024" cy="1936968"/>
                <a:chOff x="1115616" y="2135912"/>
                <a:chExt cx="1940024" cy="1936968"/>
              </a:xfrm>
            </p:grpSpPr>
            <p:sp>
              <p:nvSpPr>
                <p:cNvPr id="145" name="Oval 14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 name="Oval 14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 name="Oval 14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 name="Oval 14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 name="Oval 14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 name="Oval 14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1" name="Oval 15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2" name="Oval 15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3" name="Oval 15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4" name="Oval 15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5" name="Oval 15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6" name="Oval 15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7" name="Oval 15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8" name="Oval 15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17" name="Oval 11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 name="Oval 11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 name="Oval 11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 name="Oval 11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 name="Oval 12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 name="Oval 12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 name="Oval 12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 name="Oval 12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 name="Oval 12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 name="Oval 12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 name="Oval 12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 name="Oval 12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 name="Oval 12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 name="Oval 12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 name="Oval 13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 name="Oval 13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 name="Oval 13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 name="Oval 13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 name="Oval 13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 name="Oval 13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 name="Oval 13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 name="Oval 13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 name="Oval 13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 name="Oval 13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 name="Oval 14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 name="Oval 14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 name="Oval 14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 name="Oval 14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59" name="Group 158"/>
            <p:cNvGrpSpPr/>
            <p:nvPr/>
          </p:nvGrpSpPr>
          <p:grpSpPr>
            <a:xfrm>
              <a:off x="5305029" y="3082471"/>
              <a:ext cx="961627" cy="961627"/>
              <a:chOff x="1043608" y="2060848"/>
              <a:chExt cx="3672408" cy="3672408"/>
            </a:xfrm>
          </p:grpSpPr>
          <p:sp>
            <p:nvSpPr>
              <p:cNvPr id="160" name="Oval 15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61" name="Group 160"/>
              <p:cNvGrpSpPr/>
              <p:nvPr/>
            </p:nvGrpSpPr>
            <p:grpSpPr>
              <a:xfrm>
                <a:off x="1115616" y="2135912"/>
                <a:ext cx="1940024" cy="1936968"/>
                <a:chOff x="1115616" y="2135912"/>
                <a:chExt cx="1940024" cy="1936968"/>
              </a:xfrm>
            </p:grpSpPr>
            <p:sp>
              <p:nvSpPr>
                <p:cNvPr id="190" name="Oval 18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1" name="Oval 19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2" name="Oval 19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3" name="Oval 19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4" name="Oval 19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5" name="Oval 19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6" name="Oval 19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7" name="Oval 19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8" name="Oval 19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9" name="Oval 19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0" name="Oval 19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1" name="Oval 20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2" name="Oval 20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3" name="Oval 20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62" name="Oval 16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3" name="Oval 16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4" name="Oval 16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5" name="Oval 16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6" name="Oval 16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7" name="Oval 16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8" name="Oval 16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9" name="Oval 16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0" name="Oval 16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1" name="Oval 17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2" name="Oval 17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3" name="Oval 17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4" name="Oval 17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5" name="Oval 17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6" name="Oval 17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7" name="Oval 17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8" name="Oval 17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9" name="Oval 17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0" name="Oval 17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1" name="Oval 18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2" name="Oval 18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3" name="Oval 18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4" name="Oval 18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5" name="Oval 18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6" name="Oval 18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7" name="Oval 18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8" name="Oval 18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9" name="Oval 18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204" name="Group 203"/>
            <p:cNvGrpSpPr/>
            <p:nvPr/>
          </p:nvGrpSpPr>
          <p:grpSpPr>
            <a:xfrm>
              <a:off x="6276880" y="3088554"/>
              <a:ext cx="961627" cy="961627"/>
              <a:chOff x="1043608" y="2060848"/>
              <a:chExt cx="3672408" cy="3672408"/>
            </a:xfrm>
          </p:grpSpPr>
          <p:sp>
            <p:nvSpPr>
              <p:cNvPr id="205" name="Oval 20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206" name="Group 205"/>
              <p:cNvGrpSpPr/>
              <p:nvPr/>
            </p:nvGrpSpPr>
            <p:grpSpPr>
              <a:xfrm>
                <a:off x="1115616" y="2135912"/>
                <a:ext cx="1940024" cy="1936968"/>
                <a:chOff x="1115616" y="2135912"/>
                <a:chExt cx="1940024" cy="1936968"/>
              </a:xfrm>
            </p:grpSpPr>
            <p:sp>
              <p:nvSpPr>
                <p:cNvPr id="235" name="Oval 23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6" name="Oval 23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7" name="Oval 23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8" name="Oval 23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9" name="Oval 23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0" name="Oval 23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1" name="Oval 24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2" name="Oval 24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3" name="Oval 24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4" name="Oval 24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5" name="Oval 24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6" name="Oval 24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7" name="Oval 24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8" name="Oval 24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207" name="Oval 20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8" name="Oval 20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9" name="Oval 20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0" name="Oval 20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1" name="Oval 21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2" name="Oval 21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3" name="Oval 21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4" name="Oval 21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5" name="Oval 21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6" name="Oval 21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7" name="Oval 21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8" name="Oval 21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9" name="Oval 21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0" name="Oval 21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1" name="Oval 22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2" name="Oval 22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3" name="Oval 22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4" name="Oval 22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5" name="Oval 22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6" name="Oval 22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7" name="Oval 22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8" name="Oval 22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9" name="Oval 22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0" name="Oval 22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1" name="Oval 23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2" name="Oval 23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3" name="Oval 23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4" name="Oval 23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249" name="Group 248"/>
            <p:cNvGrpSpPr/>
            <p:nvPr/>
          </p:nvGrpSpPr>
          <p:grpSpPr>
            <a:xfrm>
              <a:off x="5310748" y="4050786"/>
              <a:ext cx="961627" cy="961627"/>
              <a:chOff x="1043608" y="2060848"/>
              <a:chExt cx="3672408" cy="3672408"/>
            </a:xfrm>
          </p:grpSpPr>
          <p:sp>
            <p:nvSpPr>
              <p:cNvPr id="250" name="Oval 24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251" name="Group 250"/>
              <p:cNvGrpSpPr/>
              <p:nvPr/>
            </p:nvGrpSpPr>
            <p:grpSpPr>
              <a:xfrm>
                <a:off x="1115616" y="2135912"/>
                <a:ext cx="1940024" cy="1936968"/>
                <a:chOff x="1115616" y="2135912"/>
                <a:chExt cx="1940024" cy="1936968"/>
              </a:xfrm>
            </p:grpSpPr>
            <p:sp>
              <p:nvSpPr>
                <p:cNvPr id="280" name="Oval 27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1" name="Oval 28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2" name="Oval 28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3" name="Oval 28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4" name="Oval 28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5" name="Oval 28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6" name="Oval 28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7" name="Oval 28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8" name="Oval 28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9" name="Oval 28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0" name="Oval 28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1" name="Oval 29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2" name="Oval 29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3" name="Oval 29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252" name="Oval 25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3" name="Oval 25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4" name="Oval 25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5" name="Oval 25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6" name="Oval 25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7" name="Oval 25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8" name="Oval 25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9" name="Oval 25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0" name="Oval 25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1" name="Oval 26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2" name="Oval 26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3" name="Oval 26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4" name="Oval 26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5" name="Oval 26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6" name="Oval 26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7" name="Oval 26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8" name="Oval 26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9" name="Oval 26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0" name="Oval 26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1" name="Oval 27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2" name="Oval 27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3" name="Oval 27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4" name="Oval 27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5" name="Oval 27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6" name="Oval 27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7" name="Oval 27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8" name="Oval 27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9" name="Oval 27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294" name="Group 293"/>
            <p:cNvGrpSpPr/>
            <p:nvPr/>
          </p:nvGrpSpPr>
          <p:grpSpPr>
            <a:xfrm>
              <a:off x="6282599" y="4056869"/>
              <a:ext cx="961627" cy="961627"/>
              <a:chOff x="1043608" y="2060848"/>
              <a:chExt cx="3672408" cy="3672408"/>
            </a:xfrm>
          </p:grpSpPr>
          <p:sp>
            <p:nvSpPr>
              <p:cNvPr id="295" name="Oval 29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296" name="Group 295"/>
              <p:cNvGrpSpPr/>
              <p:nvPr/>
            </p:nvGrpSpPr>
            <p:grpSpPr>
              <a:xfrm>
                <a:off x="1115616" y="2135912"/>
                <a:ext cx="1940024" cy="1936968"/>
                <a:chOff x="1115616" y="2135912"/>
                <a:chExt cx="1940024" cy="1936968"/>
              </a:xfrm>
            </p:grpSpPr>
            <p:sp>
              <p:nvSpPr>
                <p:cNvPr id="325" name="Oval 32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6" name="Oval 32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7" name="Oval 32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8" name="Oval 32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9" name="Oval 32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0" name="Oval 32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1" name="Oval 33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2" name="Oval 33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3" name="Oval 33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4" name="Oval 33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5" name="Oval 33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6" name="Oval 33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7" name="Oval 33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8" name="Oval 33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297" name="Oval 29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8" name="Oval 29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9" name="Oval 29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0" name="Oval 29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1" name="Oval 30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2" name="Oval 30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3" name="Oval 30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4" name="Oval 30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5" name="Oval 30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6" name="Oval 30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7" name="Oval 30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8" name="Oval 30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9" name="Oval 30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0" name="Oval 30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1" name="Oval 31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2" name="Oval 31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3" name="Oval 31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4" name="Oval 31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5" name="Oval 31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6" name="Oval 31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7" name="Oval 31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8" name="Oval 31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9" name="Oval 31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0" name="Oval 31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1" name="Oval 32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2" name="Oval 32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3" name="Oval 32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4" name="Oval 32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339" name="Group 338"/>
            <p:cNvGrpSpPr/>
            <p:nvPr/>
          </p:nvGrpSpPr>
          <p:grpSpPr>
            <a:xfrm>
              <a:off x="5313724" y="5017951"/>
              <a:ext cx="961627" cy="961627"/>
              <a:chOff x="1043608" y="2060848"/>
              <a:chExt cx="3672408" cy="3672408"/>
            </a:xfrm>
          </p:grpSpPr>
          <p:sp>
            <p:nvSpPr>
              <p:cNvPr id="340" name="Oval 33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341" name="Group 340"/>
              <p:cNvGrpSpPr/>
              <p:nvPr/>
            </p:nvGrpSpPr>
            <p:grpSpPr>
              <a:xfrm>
                <a:off x="1115616" y="2135912"/>
                <a:ext cx="1940024" cy="1936968"/>
                <a:chOff x="1115616" y="2135912"/>
                <a:chExt cx="1940024" cy="1936968"/>
              </a:xfrm>
            </p:grpSpPr>
            <p:sp>
              <p:nvSpPr>
                <p:cNvPr id="370" name="Oval 36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1" name="Oval 37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2" name="Oval 37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3" name="Oval 37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4" name="Oval 37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5" name="Oval 37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6" name="Oval 37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7" name="Oval 37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8" name="Oval 37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9" name="Oval 37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0" name="Oval 37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1" name="Oval 38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2" name="Oval 38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3" name="Oval 38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342" name="Oval 34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3" name="Oval 34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4" name="Oval 34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5" name="Oval 34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6" name="Oval 34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7" name="Oval 34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8" name="Oval 34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9" name="Oval 34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0" name="Oval 34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1" name="Oval 35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2" name="Oval 35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3" name="Oval 35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4" name="Oval 35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5" name="Oval 35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6" name="Oval 35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7" name="Oval 35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8" name="Oval 35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9" name="Oval 35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0" name="Oval 35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1" name="Oval 36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2" name="Oval 36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3" name="Oval 36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4" name="Oval 36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5" name="Oval 36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6" name="Oval 36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7" name="Oval 36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8" name="Oval 36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9" name="Oval 36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384" name="Group 383"/>
            <p:cNvGrpSpPr/>
            <p:nvPr/>
          </p:nvGrpSpPr>
          <p:grpSpPr>
            <a:xfrm>
              <a:off x="6285575" y="5024034"/>
              <a:ext cx="961627" cy="961627"/>
              <a:chOff x="1043608" y="2060848"/>
              <a:chExt cx="3672408" cy="3672408"/>
            </a:xfrm>
          </p:grpSpPr>
          <p:sp>
            <p:nvSpPr>
              <p:cNvPr id="385" name="Oval 38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386" name="Group 385"/>
              <p:cNvGrpSpPr/>
              <p:nvPr/>
            </p:nvGrpSpPr>
            <p:grpSpPr>
              <a:xfrm>
                <a:off x="1115616" y="2135912"/>
                <a:ext cx="1940024" cy="1936968"/>
                <a:chOff x="1115616" y="2135912"/>
                <a:chExt cx="1940024" cy="1936968"/>
              </a:xfrm>
            </p:grpSpPr>
            <p:sp>
              <p:nvSpPr>
                <p:cNvPr id="415" name="Oval 41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6" name="Oval 41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7" name="Oval 41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8" name="Oval 41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9" name="Oval 41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0" name="Oval 41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1" name="Oval 42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2" name="Oval 42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3" name="Oval 42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4" name="Oval 42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5" name="Oval 42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6" name="Oval 42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7" name="Oval 42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8" name="Oval 42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387" name="Oval 38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8" name="Oval 38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9" name="Oval 38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0" name="Oval 38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1" name="Oval 39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2" name="Oval 39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3" name="Oval 39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4" name="Oval 39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5" name="Oval 39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6" name="Oval 39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7" name="Oval 39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8" name="Oval 39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9" name="Oval 39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0" name="Oval 39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1" name="Oval 40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2" name="Oval 40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3" name="Oval 40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4" name="Oval 40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5" name="Oval 40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6" name="Oval 40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7" name="Oval 40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8" name="Oval 40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9" name="Oval 40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0" name="Oval 40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1" name="Oval 41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2" name="Oval 41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3" name="Oval 41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4" name="Oval 41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429" name="Group 428"/>
            <p:cNvGrpSpPr/>
            <p:nvPr/>
          </p:nvGrpSpPr>
          <p:grpSpPr>
            <a:xfrm>
              <a:off x="5302266" y="5990860"/>
              <a:ext cx="961627" cy="961627"/>
              <a:chOff x="1043608" y="2060848"/>
              <a:chExt cx="3672408" cy="3672408"/>
            </a:xfrm>
          </p:grpSpPr>
          <p:sp>
            <p:nvSpPr>
              <p:cNvPr id="430" name="Oval 42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431" name="Group 430"/>
              <p:cNvGrpSpPr/>
              <p:nvPr/>
            </p:nvGrpSpPr>
            <p:grpSpPr>
              <a:xfrm>
                <a:off x="1115616" y="2135912"/>
                <a:ext cx="1940024" cy="1936968"/>
                <a:chOff x="1115616" y="2135912"/>
                <a:chExt cx="1940024" cy="1936968"/>
              </a:xfrm>
            </p:grpSpPr>
            <p:sp>
              <p:nvSpPr>
                <p:cNvPr id="460" name="Oval 45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1" name="Oval 46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2" name="Oval 46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3" name="Oval 46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4" name="Oval 46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5" name="Oval 46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6" name="Oval 46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7" name="Oval 46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8" name="Oval 46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9" name="Oval 46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0" name="Oval 46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1" name="Oval 47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2" name="Oval 47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3" name="Oval 47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432" name="Oval 43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3" name="Oval 43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4" name="Oval 43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5" name="Oval 43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6" name="Oval 43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7" name="Oval 43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8" name="Oval 43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9" name="Oval 43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0" name="Oval 43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1" name="Oval 44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2" name="Oval 44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3" name="Oval 44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4" name="Oval 44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5" name="Oval 44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6" name="Oval 44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7" name="Oval 44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8" name="Oval 44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9" name="Oval 44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0" name="Oval 44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1" name="Oval 45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2" name="Oval 45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3" name="Oval 45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4" name="Oval 45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5" name="Oval 45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6" name="Oval 45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7" name="Oval 45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8" name="Oval 45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9" name="Oval 45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474" name="Group 473"/>
            <p:cNvGrpSpPr/>
            <p:nvPr/>
          </p:nvGrpSpPr>
          <p:grpSpPr>
            <a:xfrm>
              <a:off x="6274117" y="5996943"/>
              <a:ext cx="961627" cy="961627"/>
              <a:chOff x="1043608" y="2060848"/>
              <a:chExt cx="3672408" cy="3672408"/>
            </a:xfrm>
          </p:grpSpPr>
          <p:sp>
            <p:nvSpPr>
              <p:cNvPr id="475" name="Oval 47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476" name="Group 475"/>
              <p:cNvGrpSpPr/>
              <p:nvPr/>
            </p:nvGrpSpPr>
            <p:grpSpPr>
              <a:xfrm>
                <a:off x="1115616" y="2135912"/>
                <a:ext cx="1940024" cy="1936968"/>
                <a:chOff x="1115616" y="2135912"/>
                <a:chExt cx="1940024" cy="1936968"/>
              </a:xfrm>
            </p:grpSpPr>
            <p:sp>
              <p:nvSpPr>
                <p:cNvPr id="505" name="Oval 50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6" name="Oval 50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7" name="Oval 50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8" name="Oval 50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9" name="Oval 50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0" name="Oval 50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1" name="Oval 51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2" name="Oval 51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3" name="Oval 51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4" name="Oval 51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5" name="Oval 51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6" name="Oval 51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7" name="Oval 51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8" name="Oval 51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477" name="Oval 47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8" name="Oval 47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9" name="Oval 47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0" name="Oval 47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1" name="Oval 48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2" name="Oval 48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3" name="Oval 48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4" name="Oval 48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5" name="Oval 48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6" name="Oval 48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7" name="Oval 48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8" name="Oval 48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9" name="Oval 48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0" name="Oval 48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1" name="Oval 49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2" name="Oval 49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3" name="Oval 49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4" name="Oval 49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5" name="Oval 49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6" name="Oval 49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7" name="Oval 49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8" name="Oval 49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9" name="Oval 49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0" name="Oval 49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1" name="Oval 50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2" name="Oval 50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3" name="Oval 50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4" name="Oval 50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519" name="Group 518"/>
            <p:cNvGrpSpPr/>
            <p:nvPr/>
          </p:nvGrpSpPr>
          <p:grpSpPr>
            <a:xfrm>
              <a:off x="5305242" y="6958025"/>
              <a:ext cx="961627" cy="961627"/>
              <a:chOff x="1043608" y="2060848"/>
              <a:chExt cx="3672408" cy="3672408"/>
            </a:xfrm>
          </p:grpSpPr>
          <p:sp>
            <p:nvSpPr>
              <p:cNvPr id="520" name="Oval 51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521" name="Group 520"/>
              <p:cNvGrpSpPr/>
              <p:nvPr/>
            </p:nvGrpSpPr>
            <p:grpSpPr>
              <a:xfrm>
                <a:off x="1115616" y="2135912"/>
                <a:ext cx="1940024" cy="1936968"/>
                <a:chOff x="1115616" y="2135912"/>
                <a:chExt cx="1940024" cy="1936968"/>
              </a:xfrm>
            </p:grpSpPr>
            <p:sp>
              <p:nvSpPr>
                <p:cNvPr id="550" name="Oval 54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1" name="Oval 55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2" name="Oval 55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3" name="Oval 55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4" name="Oval 55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5" name="Oval 55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6" name="Oval 55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7" name="Oval 55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8" name="Oval 55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9" name="Oval 55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0" name="Oval 55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1" name="Oval 56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2" name="Oval 56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3" name="Oval 56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522" name="Oval 52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3" name="Oval 52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4" name="Oval 52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5" name="Oval 52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6" name="Oval 52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7" name="Oval 52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8" name="Oval 52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9" name="Oval 52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0" name="Oval 52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1" name="Oval 53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2" name="Oval 53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3" name="Oval 53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4" name="Oval 53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5" name="Oval 53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6" name="Oval 53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7" name="Oval 53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8" name="Oval 53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9" name="Oval 53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0" name="Oval 53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1" name="Oval 54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2" name="Oval 54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3" name="Oval 54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4" name="Oval 54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5" name="Oval 54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6" name="Oval 54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7" name="Oval 54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8" name="Oval 54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9" name="Oval 54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564" name="Group 563"/>
            <p:cNvGrpSpPr/>
            <p:nvPr/>
          </p:nvGrpSpPr>
          <p:grpSpPr>
            <a:xfrm>
              <a:off x="6277093" y="6964108"/>
              <a:ext cx="961627" cy="961627"/>
              <a:chOff x="1043608" y="2060848"/>
              <a:chExt cx="3672408" cy="3672408"/>
            </a:xfrm>
          </p:grpSpPr>
          <p:sp>
            <p:nvSpPr>
              <p:cNvPr id="565" name="Oval 56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566" name="Group 565"/>
              <p:cNvGrpSpPr/>
              <p:nvPr/>
            </p:nvGrpSpPr>
            <p:grpSpPr>
              <a:xfrm>
                <a:off x="1115616" y="2135912"/>
                <a:ext cx="1940024" cy="1936968"/>
                <a:chOff x="1115616" y="2135912"/>
                <a:chExt cx="1940024" cy="1936968"/>
              </a:xfrm>
            </p:grpSpPr>
            <p:sp>
              <p:nvSpPr>
                <p:cNvPr id="595" name="Oval 59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6" name="Oval 59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7" name="Oval 59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8" name="Oval 59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9" name="Oval 59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0" name="Oval 59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1" name="Oval 60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2" name="Oval 60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3" name="Oval 60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4" name="Oval 60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5" name="Oval 60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6" name="Oval 60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7" name="Oval 60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8" name="Oval 60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567" name="Oval 56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8" name="Oval 56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9" name="Oval 56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0" name="Oval 56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1" name="Oval 57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2" name="Oval 57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3" name="Oval 57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4" name="Oval 57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5" name="Oval 57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6" name="Oval 57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7" name="Oval 57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8" name="Oval 57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9" name="Oval 57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0" name="Oval 57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1" name="Oval 58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2" name="Oval 58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3" name="Oval 58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4" name="Oval 58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5" name="Oval 58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6" name="Oval 58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7" name="Oval 58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8" name="Oval 58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9" name="Oval 58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0" name="Oval 58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1" name="Oval 59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2" name="Oval 59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3" name="Oval 59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4" name="Oval 59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609" name="Group 608"/>
            <p:cNvGrpSpPr/>
            <p:nvPr/>
          </p:nvGrpSpPr>
          <p:grpSpPr>
            <a:xfrm>
              <a:off x="5310961" y="7926340"/>
              <a:ext cx="961627" cy="961627"/>
              <a:chOff x="1043608" y="2060848"/>
              <a:chExt cx="3672408" cy="3672408"/>
            </a:xfrm>
          </p:grpSpPr>
          <p:sp>
            <p:nvSpPr>
              <p:cNvPr id="610" name="Oval 60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611" name="Group 610"/>
              <p:cNvGrpSpPr/>
              <p:nvPr/>
            </p:nvGrpSpPr>
            <p:grpSpPr>
              <a:xfrm>
                <a:off x="1115616" y="2135912"/>
                <a:ext cx="1940024" cy="1936968"/>
                <a:chOff x="1115616" y="2135912"/>
                <a:chExt cx="1940024" cy="1936968"/>
              </a:xfrm>
            </p:grpSpPr>
            <p:sp>
              <p:nvSpPr>
                <p:cNvPr id="640" name="Oval 63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1" name="Oval 64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2" name="Oval 64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3" name="Oval 64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4" name="Oval 64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5" name="Oval 64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6" name="Oval 64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7" name="Oval 64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8" name="Oval 64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9" name="Oval 64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0" name="Oval 64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1" name="Oval 65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2" name="Oval 65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3" name="Oval 65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612" name="Oval 61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3" name="Oval 61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4" name="Oval 61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5" name="Oval 61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6" name="Oval 61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7" name="Oval 61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8" name="Oval 61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9" name="Oval 61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0" name="Oval 61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1" name="Oval 62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2" name="Oval 62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3" name="Oval 62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4" name="Oval 62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5" name="Oval 62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6" name="Oval 62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7" name="Oval 62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8" name="Oval 62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9" name="Oval 62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0" name="Oval 62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1" name="Oval 63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2" name="Oval 63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3" name="Oval 63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4" name="Oval 63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5" name="Oval 63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6" name="Oval 63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7" name="Oval 63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8" name="Oval 63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9" name="Oval 63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654" name="Group 653"/>
            <p:cNvGrpSpPr/>
            <p:nvPr/>
          </p:nvGrpSpPr>
          <p:grpSpPr>
            <a:xfrm>
              <a:off x="6282812" y="7932423"/>
              <a:ext cx="961627" cy="961627"/>
              <a:chOff x="1043608" y="2060848"/>
              <a:chExt cx="3672408" cy="3672408"/>
            </a:xfrm>
          </p:grpSpPr>
          <p:sp>
            <p:nvSpPr>
              <p:cNvPr id="655" name="Oval 65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656" name="Group 655"/>
              <p:cNvGrpSpPr/>
              <p:nvPr/>
            </p:nvGrpSpPr>
            <p:grpSpPr>
              <a:xfrm>
                <a:off x="1115616" y="2135912"/>
                <a:ext cx="1940024" cy="1936968"/>
                <a:chOff x="1115616" y="2135912"/>
                <a:chExt cx="1940024" cy="1936968"/>
              </a:xfrm>
            </p:grpSpPr>
            <p:sp>
              <p:nvSpPr>
                <p:cNvPr id="685" name="Oval 68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6" name="Oval 68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7" name="Oval 68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8" name="Oval 68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9" name="Oval 68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0" name="Oval 68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1" name="Oval 69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2" name="Oval 69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3" name="Oval 69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4" name="Oval 69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5" name="Oval 69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6" name="Oval 69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7" name="Oval 69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8" name="Oval 69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657" name="Oval 65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8" name="Oval 65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9" name="Oval 65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0" name="Oval 65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1" name="Oval 66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2" name="Oval 66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3" name="Oval 66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4" name="Oval 66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5" name="Oval 66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6" name="Oval 66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7" name="Oval 66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8" name="Oval 66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9" name="Oval 66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0" name="Oval 66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1" name="Oval 67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2" name="Oval 67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3" name="Oval 67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4" name="Oval 67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5" name="Oval 67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6" name="Oval 67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7" name="Oval 67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8" name="Oval 67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9" name="Oval 67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0" name="Oval 67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1" name="Oval 68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2" name="Oval 68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3" name="Oval 68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4" name="Oval 68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699" name="Group 698"/>
            <p:cNvGrpSpPr/>
            <p:nvPr/>
          </p:nvGrpSpPr>
          <p:grpSpPr>
            <a:xfrm>
              <a:off x="5313937" y="8893505"/>
              <a:ext cx="961627" cy="961627"/>
              <a:chOff x="1043608" y="2060848"/>
              <a:chExt cx="3672408" cy="3672408"/>
            </a:xfrm>
          </p:grpSpPr>
          <p:sp>
            <p:nvSpPr>
              <p:cNvPr id="700" name="Oval 69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701" name="Group 700"/>
              <p:cNvGrpSpPr/>
              <p:nvPr/>
            </p:nvGrpSpPr>
            <p:grpSpPr>
              <a:xfrm>
                <a:off x="1115616" y="2135912"/>
                <a:ext cx="1940024" cy="1936968"/>
                <a:chOff x="1115616" y="2135912"/>
                <a:chExt cx="1940024" cy="1936968"/>
              </a:xfrm>
            </p:grpSpPr>
            <p:sp>
              <p:nvSpPr>
                <p:cNvPr id="730" name="Oval 72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1" name="Oval 73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2" name="Oval 73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3" name="Oval 73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4" name="Oval 73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5" name="Oval 73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6" name="Oval 73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7" name="Oval 73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8" name="Oval 73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9" name="Oval 73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0" name="Oval 73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1" name="Oval 74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2" name="Oval 74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3" name="Oval 74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702" name="Oval 70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3" name="Oval 70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4" name="Oval 70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5" name="Oval 70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6" name="Oval 70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7" name="Oval 70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8" name="Oval 70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9" name="Oval 70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0" name="Oval 70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1" name="Oval 71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2" name="Oval 71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3" name="Oval 71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4" name="Oval 71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5" name="Oval 71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6" name="Oval 71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7" name="Oval 71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8" name="Oval 71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9" name="Oval 71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0" name="Oval 71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1" name="Oval 72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2" name="Oval 72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3" name="Oval 72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4" name="Oval 72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5" name="Oval 72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6" name="Oval 72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7" name="Oval 72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8" name="Oval 72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9" name="Oval 72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744" name="Group 743"/>
            <p:cNvGrpSpPr/>
            <p:nvPr/>
          </p:nvGrpSpPr>
          <p:grpSpPr>
            <a:xfrm>
              <a:off x="6285788" y="8899588"/>
              <a:ext cx="961627" cy="961627"/>
              <a:chOff x="1043608" y="2060848"/>
              <a:chExt cx="3672408" cy="3672408"/>
            </a:xfrm>
          </p:grpSpPr>
          <p:sp>
            <p:nvSpPr>
              <p:cNvPr id="745" name="Oval 74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746" name="Group 745"/>
              <p:cNvGrpSpPr/>
              <p:nvPr/>
            </p:nvGrpSpPr>
            <p:grpSpPr>
              <a:xfrm>
                <a:off x="1115616" y="2135912"/>
                <a:ext cx="1940024" cy="1936968"/>
                <a:chOff x="1115616" y="2135912"/>
                <a:chExt cx="1940024" cy="1936968"/>
              </a:xfrm>
            </p:grpSpPr>
            <p:sp>
              <p:nvSpPr>
                <p:cNvPr id="775" name="Oval 77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6" name="Oval 77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7" name="Oval 77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8" name="Oval 77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9" name="Oval 77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0" name="Oval 77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1" name="Oval 78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2" name="Oval 78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3" name="Oval 78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4" name="Oval 78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5" name="Oval 78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6" name="Oval 78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7" name="Oval 78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8" name="Oval 78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747" name="Oval 74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8" name="Oval 74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9" name="Oval 74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0" name="Oval 74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1" name="Oval 75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2" name="Oval 75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3" name="Oval 75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4" name="Oval 75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5" name="Oval 75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6" name="Oval 75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7" name="Oval 75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8" name="Oval 75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9" name="Oval 75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0" name="Oval 75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1" name="Oval 76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2" name="Oval 76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3" name="Oval 76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4" name="Oval 76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5" name="Oval 76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6" name="Oval 76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7" name="Oval 76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8" name="Oval 76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9" name="Oval 76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0" name="Oval 76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1" name="Oval 77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2" name="Oval 77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3" name="Oval 77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4" name="Oval 77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149" name="Group 1148"/>
            <p:cNvGrpSpPr/>
            <p:nvPr/>
          </p:nvGrpSpPr>
          <p:grpSpPr>
            <a:xfrm>
              <a:off x="5292080" y="9866837"/>
              <a:ext cx="961627" cy="961627"/>
              <a:chOff x="1043608" y="2060848"/>
              <a:chExt cx="3672408" cy="3672408"/>
            </a:xfrm>
          </p:grpSpPr>
          <p:sp>
            <p:nvSpPr>
              <p:cNvPr id="1150" name="Oval 114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151" name="Group 1150"/>
              <p:cNvGrpSpPr/>
              <p:nvPr/>
            </p:nvGrpSpPr>
            <p:grpSpPr>
              <a:xfrm>
                <a:off x="1115616" y="2135912"/>
                <a:ext cx="1940024" cy="1936968"/>
                <a:chOff x="1115616" y="2135912"/>
                <a:chExt cx="1940024" cy="1936968"/>
              </a:xfrm>
            </p:grpSpPr>
            <p:sp>
              <p:nvSpPr>
                <p:cNvPr id="1180" name="Oval 117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1" name="Oval 118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2" name="Oval 118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3" name="Oval 118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4" name="Oval 118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5" name="Oval 118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6" name="Oval 118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7" name="Oval 118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8" name="Oval 118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9" name="Oval 118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0" name="Oval 118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1" name="Oval 119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2" name="Oval 119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3" name="Oval 119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152" name="Oval 115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3" name="Oval 115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4" name="Oval 115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5" name="Oval 115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6" name="Oval 115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7" name="Oval 115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8" name="Oval 115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9" name="Oval 115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0" name="Oval 115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1" name="Oval 116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2" name="Oval 116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3" name="Oval 116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4" name="Oval 116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5" name="Oval 116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6" name="Oval 116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7" name="Oval 116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8" name="Oval 116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9" name="Oval 116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0" name="Oval 116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1" name="Oval 117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2" name="Oval 117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3" name="Oval 117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4" name="Oval 117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5" name="Oval 117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6" name="Oval 117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7" name="Oval 117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8" name="Oval 117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9" name="Oval 117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194" name="Group 1193"/>
            <p:cNvGrpSpPr/>
            <p:nvPr/>
          </p:nvGrpSpPr>
          <p:grpSpPr>
            <a:xfrm>
              <a:off x="6263931" y="9872920"/>
              <a:ext cx="961627" cy="961627"/>
              <a:chOff x="1043608" y="2060848"/>
              <a:chExt cx="3672408" cy="3672408"/>
            </a:xfrm>
          </p:grpSpPr>
          <p:sp>
            <p:nvSpPr>
              <p:cNvPr id="1195" name="Oval 119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196" name="Group 1195"/>
              <p:cNvGrpSpPr/>
              <p:nvPr/>
            </p:nvGrpSpPr>
            <p:grpSpPr>
              <a:xfrm>
                <a:off x="1115616" y="2135912"/>
                <a:ext cx="1940024" cy="1936968"/>
                <a:chOff x="1115616" y="2135912"/>
                <a:chExt cx="1940024" cy="1936968"/>
              </a:xfrm>
            </p:grpSpPr>
            <p:sp>
              <p:nvSpPr>
                <p:cNvPr id="1225" name="Oval 122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6" name="Oval 122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7" name="Oval 122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8" name="Oval 122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9" name="Oval 122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0" name="Oval 122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1" name="Oval 123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2" name="Oval 123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3" name="Oval 123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4" name="Oval 123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5" name="Oval 123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6" name="Oval 123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7" name="Oval 123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8" name="Oval 123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197" name="Oval 119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8" name="Oval 119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9" name="Oval 119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0" name="Oval 119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1" name="Oval 120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2" name="Oval 120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3" name="Oval 120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4" name="Oval 120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5" name="Oval 120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6" name="Oval 120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7" name="Oval 120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8" name="Oval 120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9" name="Oval 120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0" name="Oval 120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1" name="Oval 121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2" name="Oval 121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3" name="Oval 121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4" name="Oval 121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5" name="Oval 121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6" name="Oval 121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7" name="Oval 121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8" name="Oval 121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9" name="Oval 121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0" name="Oval 121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1" name="Oval 122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2" name="Oval 122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3" name="Oval 122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4" name="Oval 122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239" name="Group 1238"/>
            <p:cNvGrpSpPr/>
            <p:nvPr/>
          </p:nvGrpSpPr>
          <p:grpSpPr>
            <a:xfrm>
              <a:off x="5295056" y="10834002"/>
              <a:ext cx="961627" cy="961627"/>
              <a:chOff x="1043608" y="2060848"/>
              <a:chExt cx="3672408" cy="3672408"/>
            </a:xfrm>
          </p:grpSpPr>
          <p:sp>
            <p:nvSpPr>
              <p:cNvPr id="1240" name="Oval 123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241" name="Group 1240"/>
              <p:cNvGrpSpPr/>
              <p:nvPr/>
            </p:nvGrpSpPr>
            <p:grpSpPr>
              <a:xfrm>
                <a:off x="1115616" y="2135912"/>
                <a:ext cx="1940024" cy="1936968"/>
                <a:chOff x="1115616" y="2135912"/>
                <a:chExt cx="1940024" cy="1936968"/>
              </a:xfrm>
            </p:grpSpPr>
            <p:sp>
              <p:nvSpPr>
                <p:cNvPr id="1270" name="Oval 126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1" name="Oval 127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2" name="Oval 127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3" name="Oval 127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4" name="Oval 127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5" name="Oval 127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6" name="Oval 127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7" name="Oval 127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8" name="Oval 127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9" name="Oval 127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0" name="Oval 127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1" name="Oval 128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2" name="Oval 128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3" name="Oval 128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242" name="Oval 124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3" name="Oval 124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4" name="Oval 124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5" name="Oval 124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6" name="Oval 124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7" name="Oval 124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8" name="Oval 124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9" name="Oval 124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0" name="Oval 124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1" name="Oval 125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2" name="Oval 125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3" name="Oval 125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4" name="Oval 125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5" name="Oval 125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6" name="Oval 125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7" name="Oval 125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8" name="Oval 125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9" name="Oval 125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0" name="Oval 125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1" name="Oval 126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2" name="Oval 126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3" name="Oval 126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4" name="Oval 126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5" name="Oval 126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6" name="Oval 126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7" name="Oval 126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8" name="Oval 126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9" name="Oval 126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284" name="Group 1283"/>
            <p:cNvGrpSpPr/>
            <p:nvPr/>
          </p:nvGrpSpPr>
          <p:grpSpPr>
            <a:xfrm>
              <a:off x="6266907" y="10840085"/>
              <a:ext cx="961627" cy="961627"/>
              <a:chOff x="1043608" y="2060848"/>
              <a:chExt cx="3672408" cy="3672408"/>
            </a:xfrm>
          </p:grpSpPr>
          <p:sp>
            <p:nvSpPr>
              <p:cNvPr id="1285" name="Oval 128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286" name="Group 1285"/>
              <p:cNvGrpSpPr/>
              <p:nvPr/>
            </p:nvGrpSpPr>
            <p:grpSpPr>
              <a:xfrm>
                <a:off x="1115616" y="2135912"/>
                <a:ext cx="1940024" cy="1936968"/>
                <a:chOff x="1115616" y="2135912"/>
                <a:chExt cx="1940024" cy="1936968"/>
              </a:xfrm>
            </p:grpSpPr>
            <p:sp>
              <p:nvSpPr>
                <p:cNvPr id="1315" name="Oval 131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6" name="Oval 131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7" name="Oval 131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8" name="Oval 131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9" name="Oval 131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0" name="Oval 131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1" name="Oval 132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2" name="Oval 132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3" name="Oval 132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4" name="Oval 132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5" name="Oval 132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6" name="Oval 132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7" name="Oval 132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8" name="Oval 132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287" name="Oval 128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8" name="Oval 128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9" name="Oval 128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0" name="Oval 128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1" name="Oval 129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2" name="Oval 129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3" name="Oval 129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4" name="Oval 129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5" name="Oval 129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6" name="Oval 129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7" name="Oval 129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8" name="Oval 129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9" name="Oval 129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0" name="Oval 129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1" name="Oval 130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2" name="Oval 130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3" name="Oval 130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4" name="Oval 130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5" name="Oval 130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6" name="Oval 130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7" name="Oval 130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8" name="Oval 130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9" name="Oval 130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0" name="Oval 130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1" name="Oval 131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2" name="Oval 131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3" name="Oval 131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4" name="Oval 131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329" name="Group 1328"/>
            <p:cNvGrpSpPr/>
            <p:nvPr/>
          </p:nvGrpSpPr>
          <p:grpSpPr>
            <a:xfrm>
              <a:off x="5300775" y="11802317"/>
              <a:ext cx="961627" cy="961627"/>
              <a:chOff x="1043608" y="2060848"/>
              <a:chExt cx="3672408" cy="3672408"/>
            </a:xfrm>
          </p:grpSpPr>
          <p:sp>
            <p:nvSpPr>
              <p:cNvPr id="1330" name="Oval 132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331" name="Group 1330"/>
              <p:cNvGrpSpPr/>
              <p:nvPr/>
            </p:nvGrpSpPr>
            <p:grpSpPr>
              <a:xfrm>
                <a:off x="1115616" y="2135912"/>
                <a:ext cx="1940024" cy="1936968"/>
                <a:chOff x="1115616" y="2135912"/>
                <a:chExt cx="1940024" cy="1936968"/>
              </a:xfrm>
            </p:grpSpPr>
            <p:sp>
              <p:nvSpPr>
                <p:cNvPr id="1360" name="Oval 135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1" name="Oval 136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2" name="Oval 136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3" name="Oval 136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4" name="Oval 136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5" name="Oval 136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6" name="Oval 136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7" name="Oval 136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8" name="Oval 136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9" name="Oval 136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0" name="Oval 136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1" name="Oval 137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2" name="Oval 137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3" name="Oval 137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332" name="Oval 133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3" name="Oval 133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4" name="Oval 133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5" name="Oval 133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6" name="Oval 133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7" name="Oval 133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8" name="Oval 133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9" name="Oval 133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0" name="Oval 133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1" name="Oval 134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2" name="Oval 134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3" name="Oval 134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4" name="Oval 134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5" name="Oval 134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6" name="Oval 134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7" name="Oval 134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8" name="Oval 134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9" name="Oval 134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0" name="Oval 134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1" name="Oval 135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2" name="Oval 135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3" name="Oval 135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4" name="Oval 135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5" name="Oval 135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6" name="Oval 135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7" name="Oval 135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8" name="Oval 135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9" name="Oval 135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374" name="Group 1373"/>
            <p:cNvGrpSpPr/>
            <p:nvPr/>
          </p:nvGrpSpPr>
          <p:grpSpPr>
            <a:xfrm>
              <a:off x="6272626" y="11808400"/>
              <a:ext cx="961627" cy="961627"/>
              <a:chOff x="1043608" y="2060848"/>
              <a:chExt cx="3672408" cy="3672408"/>
            </a:xfrm>
          </p:grpSpPr>
          <p:sp>
            <p:nvSpPr>
              <p:cNvPr id="1375" name="Oval 137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376" name="Group 1375"/>
              <p:cNvGrpSpPr/>
              <p:nvPr/>
            </p:nvGrpSpPr>
            <p:grpSpPr>
              <a:xfrm>
                <a:off x="1115616" y="2135912"/>
                <a:ext cx="1940024" cy="1936968"/>
                <a:chOff x="1115616" y="2135912"/>
                <a:chExt cx="1940024" cy="1936968"/>
              </a:xfrm>
            </p:grpSpPr>
            <p:sp>
              <p:nvSpPr>
                <p:cNvPr id="1405" name="Oval 140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6" name="Oval 140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7" name="Oval 140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8" name="Oval 140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9" name="Oval 140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0" name="Oval 140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1" name="Oval 141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2" name="Oval 141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3" name="Oval 141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4" name="Oval 141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5" name="Oval 141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6" name="Oval 141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7" name="Oval 141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8" name="Oval 141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377" name="Oval 137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8" name="Oval 137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9" name="Oval 137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0" name="Oval 137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1" name="Oval 138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2" name="Oval 138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3" name="Oval 138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4" name="Oval 138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5" name="Oval 138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6" name="Oval 138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7" name="Oval 138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8" name="Oval 138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9" name="Oval 138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0" name="Oval 138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1" name="Oval 139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2" name="Oval 139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3" name="Oval 139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4" name="Oval 139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5" name="Oval 139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6" name="Oval 139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7" name="Oval 139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8" name="Oval 139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9" name="Oval 139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0" name="Oval 139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1" name="Oval 140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2" name="Oval 140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3" name="Oval 140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4" name="Oval 140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419" name="Group 1418"/>
            <p:cNvGrpSpPr/>
            <p:nvPr/>
          </p:nvGrpSpPr>
          <p:grpSpPr>
            <a:xfrm>
              <a:off x="5303751" y="12769482"/>
              <a:ext cx="961627" cy="961627"/>
              <a:chOff x="1043608" y="2060848"/>
              <a:chExt cx="3672408" cy="3672408"/>
            </a:xfrm>
          </p:grpSpPr>
          <p:sp>
            <p:nvSpPr>
              <p:cNvPr id="1420" name="Oval 141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421" name="Group 1420"/>
              <p:cNvGrpSpPr/>
              <p:nvPr/>
            </p:nvGrpSpPr>
            <p:grpSpPr>
              <a:xfrm>
                <a:off x="1115616" y="2135912"/>
                <a:ext cx="1940024" cy="1936968"/>
                <a:chOff x="1115616" y="2135912"/>
                <a:chExt cx="1940024" cy="1936968"/>
              </a:xfrm>
            </p:grpSpPr>
            <p:sp>
              <p:nvSpPr>
                <p:cNvPr id="1450" name="Oval 144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1" name="Oval 145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2" name="Oval 145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3" name="Oval 145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4" name="Oval 145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5" name="Oval 145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6" name="Oval 145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7" name="Oval 145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8" name="Oval 145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9" name="Oval 145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0" name="Oval 145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1" name="Oval 146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2" name="Oval 146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3" name="Oval 146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422" name="Oval 142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3" name="Oval 142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4" name="Oval 142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5" name="Oval 142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6" name="Oval 142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7" name="Oval 142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8" name="Oval 142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9" name="Oval 142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0" name="Oval 142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1" name="Oval 143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2" name="Oval 143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3" name="Oval 143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4" name="Oval 143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5" name="Oval 143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6" name="Oval 143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7" name="Oval 143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8" name="Oval 143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9" name="Oval 143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0" name="Oval 143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1" name="Oval 144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2" name="Oval 144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3" name="Oval 144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4" name="Oval 144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5" name="Oval 144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6" name="Oval 144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7" name="Oval 144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8" name="Oval 144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9" name="Oval 144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464" name="Group 1463"/>
            <p:cNvGrpSpPr/>
            <p:nvPr/>
          </p:nvGrpSpPr>
          <p:grpSpPr>
            <a:xfrm>
              <a:off x="6275602" y="12775565"/>
              <a:ext cx="961627" cy="961627"/>
              <a:chOff x="1043608" y="2060848"/>
              <a:chExt cx="3672408" cy="3672408"/>
            </a:xfrm>
          </p:grpSpPr>
          <p:sp>
            <p:nvSpPr>
              <p:cNvPr id="1465" name="Oval 146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466" name="Group 1465"/>
              <p:cNvGrpSpPr/>
              <p:nvPr/>
            </p:nvGrpSpPr>
            <p:grpSpPr>
              <a:xfrm>
                <a:off x="1115616" y="2135912"/>
                <a:ext cx="1940024" cy="1936968"/>
                <a:chOff x="1115616" y="2135912"/>
                <a:chExt cx="1940024" cy="1936968"/>
              </a:xfrm>
            </p:grpSpPr>
            <p:sp>
              <p:nvSpPr>
                <p:cNvPr id="1495" name="Oval 149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6" name="Oval 149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7" name="Oval 149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8" name="Oval 149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9" name="Oval 149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0" name="Oval 149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1" name="Oval 150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2" name="Oval 150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3" name="Oval 150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4" name="Oval 150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5" name="Oval 150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6" name="Oval 150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7" name="Oval 150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8" name="Oval 150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467" name="Oval 146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8" name="Oval 146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9" name="Oval 146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0" name="Oval 146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1" name="Oval 147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2" name="Oval 147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3" name="Oval 147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4" name="Oval 147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5" name="Oval 147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6" name="Oval 147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7" name="Oval 147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8" name="Oval 147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9" name="Oval 147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0" name="Oval 147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1" name="Oval 148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2" name="Oval 148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3" name="Oval 148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4" name="Oval 148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5" name="Oval 148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6" name="Oval 148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7" name="Oval 148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8" name="Oval 148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9" name="Oval 148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0" name="Oval 148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1" name="Oval 149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2" name="Oval 149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3" name="Oval 149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4" name="Oval 149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sp>
        <p:nvSpPr>
          <p:cNvPr id="1525" name="Line 4"/>
          <p:cNvSpPr>
            <a:spLocks noChangeShapeType="1"/>
          </p:cNvSpPr>
          <p:nvPr/>
        </p:nvSpPr>
        <p:spPr bwMode="auto">
          <a:xfrm flipH="1">
            <a:off x="299137" y="6415079"/>
            <a:ext cx="7920000" cy="0"/>
          </a:xfrm>
          <a:prstGeom prst="line">
            <a:avLst/>
          </a:prstGeom>
          <a:noFill/>
          <a:ln w="9525">
            <a:solidFill>
              <a:srgbClr val="000000"/>
            </a:solidFill>
            <a:round/>
            <a:headEnd type="triangl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6" name="Line 4"/>
          <p:cNvSpPr>
            <a:spLocks noChangeShapeType="1"/>
          </p:cNvSpPr>
          <p:nvPr/>
        </p:nvSpPr>
        <p:spPr bwMode="auto">
          <a:xfrm flipH="1">
            <a:off x="8447616" y="4638984"/>
            <a:ext cx="0" cy="1530000"/>
          </a:xfrm>
          <a:prstGeom prst="line">
            <a:avLst/>
          </a:prstGeom>
          <a:noFill/>
          <a:ln w="9525">
            <a:solidFill>
              <a:srgbClr val="000000"/>
            </a:solidFill>
            <a:round/>
            <a:headEnd type="triangl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7" name="Line 4"/>
          <p:cNvSpPr>
            <a:spLocks noChangeShapeType="1"/>
          </p:cNvSpPr>
          <p:nvPr/>
        </p:nvSpPr>
        <p:spPr bwMode="auto">
          <a:xfrm flipH="1">
            <a:off x="8220017" y="6188007"/>
            <a:ext cx="0" cy="28800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8" name="Line 4"/>
          <p:cNvSpPr>
            <a:spLocks noChangeShapeType="1"/>
          </p:cNvSpPr>
          <p:nvPr/>
        </p:nvSpPr>
        <p:spPr bwMode="auto">
          <a:xfrm flipH="1">
            <a:off x="299137" y="6188007"/>
            <a:ext cx="0" cy="28800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9" name="Line 4"/>
          <p:cNvSpPr>
            <a:spLocks noChangeShapeType="1"/>
          </p:cNvSpPr>
          <p:nvPr/>
        </p:nvSpPr>
        <p:spPr bwMode="auto">
          <a:xfrm flipH="1">
            <a:off x="8234377" y="4638984"/>
            <a:ext cx="288000" cy="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30" name="Line 4"/>
          <p:cNvSpPr>
            <a:spLocks noChangeShapeType="1"/>
          </p:cNvSpPr>
          <p:nvPr/>
        </p:nvSpPr>
        <p:spPr bwMode="auto">
          <a:xfrm flipH="1">
            <a:off x="8234377" y="6169639"/>
            <a:ext cx="288000" cy="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1531" name="TextBox 1530"/>
              <p:cNvSpPr txBox="1"/>
              <p:nvPr/>
            </p:nvSpPr>
            <p:spPr>
              <a:xfrm>
                <a:off x="8497669" y="5174938"/>
                <a:ext cx="539443" cy="307777"/>
              </a:xfrm>
              <a:prstGeom prst="rect">
                <a:avLst/>
              </a:prstGeom>
              <a:noFill/>
            </p:spPr>
            <p:txBody>
              <a:bodyPr wrap="none" lIns="0" tIns="0" rIns="0" bIns="0" rtlCol="0">
                <a:spAutoFit/>
              </a:bodyPr>
              <a:lstStyle/>
              <a:p>
                <a:r>
                  <a:rPr lang="en-GB" sz="2000" b="0" dirty="0">
                    <a:ea typeface="Cambria Math" panose="02040503050406030204" pitchFamily="18" charset="0"/>
                  </a:rPr>
                  <a:t>h</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𝑐𝑎𝑏𝑙𝑒</m:t>
                    </m:r>
                  </m:oMath>
                </a14:m>
                <a:endParaRPr lang="en-GB" sz="2000" b="0" baseline="-25000" dirty="0"/>
              </a:p>
            </p:txBody>
          </p:sp>
        </mc:Choice>
        <mc:Fallback xmlns="">
          <p:sp>
            <p:nvSpPr>
              <p:cNvPr id="1531" name="TextBox 1530"/>
              <p:cNvSpPr txBox="1">
                <a:spLocks noRot="1" noChangeAspect="1" noMove="1" noResize="1" noEditPoints="1" noAdjustHandles="1" noChangeArrowheads="1" noChangeShapeType="1" noTextEdit="1"/>
              </p:cNvSpPr>
              <p:nvPr/>
            </p:nvSpPr>
            <p:spPr>
              <a:xfrm>
                <a:off x="8497669" y="5174938"/>
                <a:ext cx="539443" cy="307777"/>
              </a:xfrm>
              <a:prstGeom prst="rect">
                <a:avLst/>
              </a:prstGeom>
              <a:blipFill>
                <a:blip r:embed="rId5"/>
                <a:stretch>
                  <a:fillRect l="-29545" t="-26000" r="-11364" b="-5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33" name="TextBox 1532"/>
              <p:cNvSpPr txBox="1"/>
              <p:nvPr/>
            </p:nvSpPr>
            <p:spPr>
              <a:xfrm>
                <a:off x="3871936" y="6414255"/>
                <a:ext cx="582724" cy="307777"/>
              </a:xfrm>
              <a:prstGeom prst="rect">
                <a:avLst/>
              </a:prstGeom>
              <a:noFill/>
            </p:spPr>
            <p:txBody>
              <a:bodyPr wrap="none" lIns="0" tIns="0" rIns="0" bIns="0" rtlCol="0">
                <a:spAutoFit/>
              </a:bodyPr>
              <a:lstStyle/>
              <a:p>
                <a:r>
                  <a:rPr lang="en-GB" sz="2000" b="0" dirty="0">
                    <a:ea typeface="Cambria Math" panose="02040503050406030204" pitchFamily="18" charset="0"/>
                  </a:rPr>
                  <a:t>w</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𝑐𝑎𝑏𝑙𝑒</m:t>
                    </m:r>
                  </m:oMath>
                </a14:m>
                <a:endParaRPr lang="en-GB" sz="2000" b="0" baseline="-25000" dirty="0"/>
              </a:p>
            </p:txBody>
          </p:sp>
        </mc:Choice>
        <mc:Fallback xmlns="">
          <p:sp>
            <p:nvSpPr>
              <p:cNvPr id="1533" name="TextBox 1532"/>
              <p:cNvSpPr txBox="1">
                <a:spLocks noRot="1" noChangeAspect="1" noMove="1" noResize="1" noEditPoints="1" noAdjustHandles="1" noChangeArrowheads="1" noChangeShapeType="1" noTextEdit="1"/>
              </p:cNvSpPr>
              <p:nvPr/>
            </p:nvSpPr>
            <p:spPr>
              <a:xfrm>
                <a:off x="3871936" y="6414255"/>
                <a:ext cx="582724" cy="307777"/>
              </a:xfrm>
              <a:prstGeom prst="rect">
                <a:avLst/>
              </a:prstGeom>
              <a:blipFill>
                <a:blip r:embed="rId6"/>
                <a:stretch>
                  <a:fillRect l="-26042" t="-25490" r="-8333" b="-49020"/>
                </a:stretch>
              </a:blipFill>
            </p:spPr>
            <p:txBody>
              <a:bodyPr/>
              <a:lstStyle/>
              <a:p>
                <a:r>
                  <a:rPr lang="en-GB">
                    <a:noFill/>
                  </a:rPr>
                  <a:t> </a:t>
                </a:r>
              </a:p>
            </p:txBody>
          </p:sp>
        </mc:Fallback>
      </mc:AlternateContent>
      <p:sp>
        <p:nvSpPr>
          <p:cNvPr id="1146" name="TextBox 1145"/>
          <p:cNvSpPr txBox="1"/>
          <p:nvPr/>
        </p:nvSpPr>
        <p:spPr>
          <a:xfrm>
            <a:off x="3484962" y="3989784"/>
            <a:ext cx="1737720" cy="307777"/>
          </a:xfrm>
          <a:prstGeom prst="rect">
            <a:avLst/>
          </a:prstGeom>
          <a:noFill/>
        </p:spPr>
        <p:txBody>
          <a:bodyPr wrap="none" lIns="0" tIns="0" rIns="0" bIns="0" rtlCol="0">
            <a:spAutoFit/>
          </a:bodyPr>
          <a:lstStyle/>
          <a:p>
            <a:r>
              <a:rPr lang="en-GB" sz="2000" b="0" i="0" dirty="0">
                <a:latin typeface="Calibri" panose="020F0502020204030204" pitchFamily="34" charset="0"/>
                <a:ea typeface="Cambria Math" panose="02040503050406030204" pitchFamily="18" charset="0"/>
                <a:cs typeface="Calibri" panose="020F0502020204030204" pitchFamily="34" charset="0"/>
              </a:rPr>
              <a:t>insulation / void</a:t>
            </a:r>
            <a:endParaRPr lang="en-GB" sz="2000" b="0" i="0" baseline="-25000" dirty="0">
              <a:latin typeface="Calibri" panose="020F0502020204030204" pitchFamily="34" charset="0"/>
              <a:cs typeface="Calibri" panose="020F0502020204030204" pitchFamily="34" charset="0"/>
            </a:endParaRPr>
          </a:p>
        </p:txBody>
      </p:sp>
      <p:sp>
        <p:nvSpPr>
          <p:cNvPr id="1147" name="Line 4"/>
          <p:cNvSpPr>
            <a:spLocks noChangeShapeType="1"/>
          </p:cNvSpPr>
          <p:nvPr/>
        </p:nvSpPr>
        <p:spPr bwMode="auto">
          <a:xfrm>
            <a:off x="4238106" y="4331177"/>
            <a:ext cx="49405" cy="394292"/>
          </a:xfrm>
          <a:prstGeom prst="line">
            <a:avLst/>
          </a:prstGeom>
          <a:noFill/>
          <a:ln w="9525">
            <a:solidFill>
              <a:srgbClr val="000000"/>
            </a:solidFill>
            <a:round/>
            <a:headEn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1511" name="TextBox 1510"/>
              <p:cNvSpPr txBox="1"/>
              <p:nvPr/>
            </p:nvSpPr>
            <p:spPr>
              <a:xfrm>
                <a:off x="5799137" y="2080696"/>
                <a:ext cx="2759282" cy="8822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𝑗</m:t>
                          </m:r>
                        </m:e>
                        <m:sub>
                          <m:r>
                            <a:rPr lang="en-GB" sz="2000" b="0" i="1" smtClean="0">
                              <a:latin typeface="Cambria Math" panose="02040503050406030204" pitchFamily="18" charset="0"/>
                              <a:ea typeface="Cambria Math" panose="02040503050406030204" pitchFamily="18" charset="0"/>
                            </a:rPr>
                            <m:t>𝑐𝑜𝑛𝑑</m:t>
                          </m:r>
                        </m:sub>
                      </m:sSub>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𝐼</m:t>
                          </m:r>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𝑁</m:t>
                              </m:r>
                            </m:e>
                            <m:sub>
                              <m:r>
                                <a:rPr lang="en-GB" sz="2000" b="0" i="1" dirty="0" smtClean="0">
                                  <a:latin typeface="Cambria Math" panose="02040503050406030204" pitchFamily="18" charset="0"/>
                                </a:rPr>
                                <m:t>𝑠𝑡𝑟𝑎𝑛𝑑</m:t>
                              </m:r>
                            </m:sub>
                          </m:sSub>
                          <m:f>
                            <m:fPr>
                              <m:ctrlPr>
                                <a:rPr lang="en-GB" sz="2000" b="0" i="1" dirty="0" smtClean="0">
                                  <a:latin typeface="Cambria Math" panose="02040503050406030204" pitchFamily="18" charset="0"/>
                                </a:rPr>
                              </m:ctrlPr>
                            </m:fPr>
                            <m:num>
                              <m:r>
                                <a:rPr lang="en-GB" sz="2000" b="0" i="1" dirty="0" smtClean="0">
                                  <a:latin typeface="Cambria Math" panose="02040503050406030204" pitchFamily="18" charset="0"/>
                                  <a:ea typeface="Cambria Math" panose="02040503050406030204" pitchFamily="18" charset="0"/>
                                </a:rPr>
                                <m:t>𝜋</m:t>
                              </m:r>
                              <m:sSubSup>
                                <m:sSubSupPr>
                                  <m:ctrlPr>
                                    <a:rPr lang="en-GB" sz="2000" b="0" i="1" dirty="0" smtClean="0">
                                      <a:latin typeface="Cambria Math" panose="02040503050406030204" pitchFamily="18" charset="0"/>
                                      <a:ea typeface="Cambria Math" panose="02040503050406030204" pitchFamily="18" charset="0"/>
                                    </a:rPr>
                                  </m:ctrlPr>
                                </m:sSubSupPr>
                                <m:e>
                                  <m:r>
                                    <a:rPr lang="en-GB" sz="2000" b="0" i="1" dirty="0" smtClean="0">
                                      <a:latin typeface="Cambria Math" panose="02040503050406030204" pitchFamily="18" charset="0"/>
                                      <a:ea typeface="Cambria Math" panose="02040503050406030204" pitchFamily="18" charset="0"/>
                                    </a:rPr>
                                    <m:t>𝑑</m:t>
                                  </m:r>
                                </m:e>
                                <m:sub>
                                  <m:r>
                                    <a:rPr lang="en-GB" sz="2000" b="0" i="1" dirty="0" smtClean="0">
                                      <a:latin typeface="Cambria Math" panose="02040503050406030204" pitchFamily="18" charset="0"/>
                                      <a:ea typeface="Cambria Math" panose="02040503050406030204" pitchFamily="18" charset="0"/>
                                    </a:rPr>
                                    <m:t>𝑠𝑡𝑟𝑎𝑛𝑑</m:t>
                                  </m:r>
                                </m:sub>
                                <m:sup>
                                  <m:r>
                                    <a:rPr lang="en-GB" sz="2000" b="0" i="1" dirty="0" smtClean="0">
                                      <a:latin typeface="Cambria Math" panose="02040503050406030204" pitchFamily="18" charset="0"/>
                                      <a:ea typeface="Cambria Math" panose="02040503050406030204" pitchFamily="18" charset="0"/>
                                    </a:rPr>
                                    <m:t>2</m:t>
                                  </m:r>
                                </m:sup>
                              </m:sSubSup>
                            </m:num>
                            <m:den>
                              <m:r>
                                <a:rPr lang="en-GB" sz="2000" b="0" i="1" dirty="0" smtClean="0">
                                  <a:latin typeface="Cambria Math" panose="02040503050406030204" pitchFamily="18" charset="0"/>
                                </a:rPr>
                                <m:t>4</m:t>
                              </m:r>
                            </m:den>
                          </m:f>
                        </m:den>
                      </m:f>
                    </m:oMath>
                  </m:oMathPara>
                </a14:m>
                <a:endParaRPr lang="en-GB" sz="2000" b="0" dirty="0"/>
              </a:p>
            </p:txBody>
          </p:sp>
        </mc:Choice>
        <mc:Fallback xmlns="">
          <p:sp>
            <p:nvSpPr>
              <p:cNvPr id="1511" name="TextBox 1510"/>
              <p:cNvSpPr txBox="1">
                <a:spLocks noRot="1" noChangeAspect="1" noMove="1" noResize="1" noEditPoints="1" noAdjustHandles="1" noChangeArrowheads="1" noChangeShapeType="1" noTextEdit="1"/>
              </p:cNvSpPr>
              <p:nvPr/>
            </p:nvSpPr>
            <p:spPr>
              <a:xfrm>
                <a:off x="5799137" y="2080696"/>
                <a:ext cx="2759282" cy="882229"/>
              </a:xfrm>
              <a:prstGeom prst="rect">
                <a:avLst/>
              </a:prstGeom>
              <a:blipFill>
                <a:blip r:embed="rId7"/>
                <a:stretch>
                  <a:fillRect l="-6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5692457" y="3174746"/>
                <a:ext cx="2776594" cy="40011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𝑗</m:t>
                          </m:r>
                        </m:e>
                        <m:sub>
                          <m:r>
                            <a:rPr lang="en-GB" sz="2000" b="0" i="1" dirty="0" smtClean="0">
                              <a:latin typeface="Cambria Math" panose="02040503050406030204" pitchFamily="18" charset="0"/>
                            </a:rPr>
                            <m:t>𝑠𝑐</m:t>
                          </m:r>
                        </m:sub>
                      </m:sSub>
                      <m:r>
                        <a:rPr lang="en-GB" sz="2000" b="0" i="1" dirty="0" smtClean="0">
                          <a:latin typeface="Cambria Math" panose="02040503050406030204" pitchFamily="18" charset="0"/>
                        </a:rPr>
                        <m:t>=</m:t>
                      </m:r>
                      <m:d>
                        <m:dPr>
                          <m:ctrlPr>
                            <a:rPr lang="en-GB" sz="2000" b="0" i="1" dirty="0" smtClean="0">
                              <a:latin typeface="Cambria Math" panose="02040503050406030204" pitchFamily="18" charset="0"/>
                            </a:rPr>
                          </m:ctrlPr>
                        </m:dPr>
                        <m:e>
                          <m:r>
                            <a:rPr lang="en-GB" sz="2000" b="0" i="1" dirty="0" smtClean="0">
                              <a:latin typeface="Cambria Math" panose="02040503050406030204" pitchFamily="18" charset="0"/>
                            </a:rPr>
                            <m:t>1+</m:t>
                          </m:r>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ea typeface="Cambria Math" panose="02040503050406030204" pitchFamily="18" charset="0"/>
                                </a:rPr>
                                <m:t>𝜐</m:t>
                              </m:r>
                            </m:e>
                            <m:sub>
                              <m:r>
                                <a:rPr lang="en-GB" sz="2000" b="0" i="1" dirty="0" smtClean="0">
                                  <a:latin typeface="Cambria Math" panose="02040503050406030204" pitchFamily="18" charset="0"/>
                                </a:rPr>
                                <m:t>𝐶𝑢</m:t>
                              </m:r>
                              <m:r>
                                <a:rPr lang="en-GB" sz="2000" b="0" i="1" dirty="0" smtClean="0">
                                  <a:latin typeface="Cambria Math" panose="02040503050406030204" pitchFamily="18" charset="0"/>
                                </a:rPr>
                                <m:t>−</m:t>
                              </m:r>
                              <m:r>
                                <a:rPr lang="en-GB" sz="2000" b="0" i="1" dirty="0" smtClean="0">
                                  <a:latin typeface="Cambria Math" panose="02040503050406030204" pitchFamily="18" charset="0"/>
                                </a:rPr>
                                <m:t>𝑠𝑐</m:t>
                              </m:r>
                            </m:sub>
                          </m:sSub>
                        </m:e>
                      </m:d>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𝑗</m:t>
                          </m:r>
                        </m:e>
                        <m:sub>
                          <m:r>
                            <a:rPr lang="en-GB" sz="2000" b="0" i="1" dirty="0" smtClean="0">
                              <a:latin typeface="Cambria Math" panose="02040503050406030204" pitchFamily="18" charset="0"/>
                            </a:rPr>
                            <m:t>𝑐𝑜𝑛𝑑</m:t>
                          </m:r>
                        </m:sub>
                      </m:sSub>
                    </m:oMath>
                  </m:oMathPara>
                </a14:m>
                <a:endParaRPr lang="en-GB" sz="2000" dirty="0"/>
              </a:p>
            </p:txBody>
          </p:sp>
        </mc:Choice>
        <mc:Fallback xmlns="">
          <p:sp>
            <p:nvSpPr>
              <p:cNvPr id="25" name="Rectangle 24"/>
              <p:cNvSpPr>
                <a:spLocks noRot="1" noChangeAspect="1" noMove="1" noResize="1" noEditPoints="1" noAdjustHandles="1" noChangeArrowheads="1" noChangeShapeType="1" noTextEdit="1"/>
              </p:cNvSpPr>
              <p:nvPr/>
            </p:nvSpPr>
            <p:spPr>
              <a:xfrm>
                <a:off x="5692457" y="3174746"/>
                <a:ext cx="2776594" cy="400110"/>
              </a:xfrm>
              <a:prstGeom prst="rect">
                <a:avLst/>
              </a:prstGeom>
              <a:blipFill>
                <a:blip r:embed="rId8"/>
                <a:stretch>
                  <a:fillRect l="-879" b="-1538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12" name="Rectangle 1511"/>
              <p:cNvSpPr/>
              <p:nvPr/>
            </p:nvSpPr>
            <p:spPr>
              <a:xfrm>
                <a:off x="6390698" y="3786678"/>
                <a:ext cx="1697516" cy="72244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GB" sz="2000" b="0" i="1" dirty="0" smtClean="0">
                              <a:latin typeface="Cambria Math" panose="02040503050406030204" pitchFamily="18" charset="0"/>
                            </a:rPr>
                          </m:ctrlPr>
                        </m:sSubPr>
                        <m:e>
                          <m:r>
                            <a:rPr lang="en-GB" sz="2000" b="0" dirty="0">
                              <a:latin typeface="Cambria Math" panose="02040503050406030204" pitchFamily="18" charset="0"/>
                              <a:ea typeface="Cambria Math" panose="02040503050406030204" pitchFamily="18" charset="0"/>
                            </a:rPr>
                            <m:t>𝜐</m:t>
                          </m:r>
                        </m:e>
                        <m:sub>
                          <m:r>
                            <a:rPr lang="en-GB" sz="2000" b="0" dirty="0">
                              <a:latin typeface="Cambria Math" panose="02040503050406030204" pitchFamily="18" charset="0"/>
                            </a:rPr>
                            <m:t>𝐶𝑢</m:t>
                          </m:r>
                          <m:r>
                            <a:rPr lang="en-GB" sz="2000" b="0" dirty="0">
                              <a:latin typeface="Cambria Math" panose="02040503050406030204" pitchFamily="18" charset="0"/>
                            </a:rPr>
                            <m:t>−</m:t>
                          </m:r>
                          <m:r>
                            <a:rPr lang="en-GB" sz="2000" b="0" dirty="0">
                              <a:latin typeface="Cambria Math" panose="02040503050406030204" pitchFamily="18" charset="0"/>
                            </a:rPr>
                            <m:t>𝑠𝑐</m:t>
                          </m:r>
                        </m:sub>
                      </m:sSub>
                      <m:r>
                        <a:rPr lang="en-GB" sz="2000" b="0" i="1" dirty="0" smtClean="0">
                          <a:latin typeface="Cambria Math" panose="02040503050406030204" pitchFamily="18" charset="0"/>
                        </a:rPr>
                        <m:t>=</m:t>
                      </m:r>
                      <m:f>
                        <m:fPr>
                          <m:ctrlPr>
                            <a:rPr lang="en-GB" sz="2000" b="0" i="1" dirty="0" smtClean="0">
                              <a:latin typeface="Cambria Math" panose="02040503050406030204" pitchFamily="18" charset="0"/>
                            </a:rPr>
                          </m:ctrlPr>
                        </m:fPr>
                        <m:num>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𝐴</m:t>
                              </m:r>
                            </m:e>
                            <m:sub>
                              <m:r>
                                <a:rPr lang="en-GB" sz="2000" b="0" i="1" dirty="0" smtClean="0">
                                  <a:latin typeface="Cambria Math" panose="02040503050406030204" pitchFamily="18" charset="0"/>
                                </a:rPr>
                                <m:t>𝐶𝑢</m:t>
                              </m:r>
                            </m:sub>
                          </m:sSub>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𝐴</m:t>
                              </m:r>
                            </m:e>
                            <m:sub>
                              <m:r>
                                <a:rPr lang="en-GB" sz="2000" b="0" i="1" dirty="0" smtClean="0">
                                  <a:latin typeface="Cambria Math" panose="02040503050406030204" pitchFamily="18" charset="0"/>
                                </a:rPr>
                                <m:t>𝑠𝑐</m:t>
                              </m:r>
                            </m:sub>
                          </m:sSub>
                        </m:den>
                      </m:f>
                    </m:oMath>
                  </m:oMathPara>
                </a14:m>
                <a:endParaRPr lang="en-GB" sz="2000" dirty="0"/>
              </a:p>
            </p:txBody>
          </p:sp>
        </mc:Choice>
        <mc:Fallback xmlns="">
          <p:sp>
            <p:nvSpPr>
              <p:cNvPr id="1512" name="Rectangle 1511"/>
              <p:cNvSpPr>
                <a:spLocks noRot="1" noChangeAspect="1" noMove="1" noResize="1" noEditPoints="1" noAdjustHandles="1" noChangeArrowheads="1" noChangeShapeType="1" noTextEdit="1"/>
              </p:cNvSpPr>
              <p:nvPr/>
            </p:nvSpPr>
            <p:spPr>
              <a:xfrm>
                <a:off x="6390698" y="3786678"/>
                <a:ext cx="1697516" cy="722442"/>
              </a:xfrm>
              <a:prstGeom prst="rect">
                <a:avLst/>
              </a:prstGeom>
              <a:blipFill>
                <a:blip r:embed="rId9"/>
                <a:stretch>
                  <a:fillRect/>
                </a:stretch>
              </a:blipFill>
            </p:spPr>
            <p:txBody>
              <a:bodyPr/>
              <a:lstStyle/>
              <a:p>
                <a:r>
                  <a:rPr lang="en-GB">
                    <a:noFill/>
                  </a:rPr>
                  <a:t> </a:t>
                </a:r>
              </a:p>
            </p:txBody>
          </p:sp>
        </mc:Fallback>
      </mc:AlternateContent>
      <p:pic>
        <p:nvPicPr>
          <p:cNvPr id="1513" name="Picture 1512"/>
          <p:cNvPicPr>
            <a:picLocks noChangeAspect="1"/>
          </p:cNvPicPr>
          <p:nvPr/>
        </p:nvPicPr>
        <p:blipFill>
          <a:blip r:embed="rId10">
            <a:clrChange>
              <a:clrFrom>
                <a:srgbClr val="FFFFFF"/>
              </a:clrFrom>
              <a:clrTo>
                <a:srgbClr val="FFFFFF">
                  <a:alpha val="0"/>
                </a:srgbClr>
              </a:clrTo>
            </a:clrChange>
          </a:blip>
          <a:stretch>
            <a:fillRect/>
          </a:stretch>
        </p:blipFill>
        <p:spPr>
          <a:xfrm rot="964680">
            <a:off x="8169077" y="166642"/>
            <a:ext cx="706600" cy="1113228"/>
          </a:xfrm>
          <a:prstGeom prst="rect">
            <a:avLst/>
          </a:prstGeom>
        </p:spPr>
      </p:pic>
    </p:spTree>
    <p:extLst>
      <p:ext uri="{BB962C8B-B14F-4D97-AF65-F5344CB8AC3E}">
        <p14:creationId xmlns:p14="http://schemas.microsoft.com/office/powerpoint/2010/main" val="243539869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forces can be very large, so the mechanical                               design is important</a:t>
            </a:r>
          </a:p>
        </p:txBody>
      </p:sp>
      <p:sp>
        <p:nvSpPr>
          <p:cNvPr id="5" name="Content Placeholder 2"/>
          <p:cNvSpPr txBox="1">
            <a:spLocks/>
          </p:cNvSpPr>
          <p:nvPr/>
        </p:nvSpPr>
        <p:spPr>
          <a:xfrm>
            <a:off x="221849" y="1247174"/>
            <a:ext cx="5715000" cy="5334000"/>
          </a:xfrm>
          <a:prstGeom prst="rect">
            <a:avLst/>
          </a:prstGeom>
        </p:spPr>
        <p:txBody>
          <a:bodyPr>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defRPr/>
            </a:pPr>
            <a:r>
              <a:rPr lang="en-GB" sz="2200" b="0" i="0" kern="0" dirty="0" err="1">
                <a:latin typeface="Calibri" panose="020F0502020204030204" pitchFamily="34" charset="0"/>
                <a:cs typeface="Calibri" panose="020F0502020204030204" pitchFamily="34" charset="0"/>
              </a:rPr>
              <a:t>Nb-Ti</a:t>
            </a:r>
            <a:r>
              <a:rPr lang="en-GB" sz="2200" b="0" i="0" kern="0" dirty="0">
                <a:latin typeface="Calibri" panose="020F0502020204030204" pitchFamily="34" charset="0"/>
                <a:cs typeface="Calibri" panose="020F0502020204030204" pitchFamily="34" charset="0"/>
              </a:rPr>
              <a:t> LHC MB @ 8.3 T</a:t>
            </a:r>
          </a:p>
          <a:p>
            <a:pPr marL="0" indent="0">
              <a:buNone/>
              <a:defRPr/>
            </a:pPr>
            <a:endParaRPr lang="en-GB" sz="2000" b="0" i="1" kern="0" dirty="0">
              <a:latin typeface="Calibri" panose="020F0502020204030204" pitchFamily="34" charset="0"/>
              <a:cs typeface="Calibri" panose="020F0502020204030204" pitchFamily="34" charset="0"/>
            </a:endParaRPr>
          </a:p>
          <a:p>
            <a:pPr marL="0" indent="0">
              <a:buNone/>
              <a:defRPr/>
            </a:pPr>
            <a:r>
              <a:rPr lang="en-GB" sz="2200" b="0" i="1" kern="0" dirty="0" err="1">
                <a:latin typeface="Calibri" panose="020F0502020204030204" pitchFamily="34" charset="0"/>
                <a:cs typeface="Calibri" panose="020F0502020204030204" pitchFamily="34" charset="0"/>
              </a:rPr>
              <a:t>F</a:t>
            </a:r>
            <a:r>
              <a:rPr lang="en-GB" sz="2200" b="0" i="1" kern="0" baseline="-25000" dirty="0" err="1">
                <a:latin typeface="Calibri" panose="020F0502020204030204" pitchFamily="34" charset="0"/>
                <a:cs typeface="Calibri" panose="020F0502020204030204" pitchFamily="34" charset="0"/>
              </a:rPr>
              <a:t>x</a:t>
            </a:r>
            <a:r>
              <a:rPr lang="en-GB" sz="2200" b="0" i="0" kern="0" dirty="0">
                <a:latin typeface="Calibri" panose="020F0502020204030204" pitchFamily="34" charset="0"/>
                <a:cs typeface="Calibri" panose="020F0502020204030204" pitchFamily="34" charset="0"/>
              </a:rPr>
              <a:t> ≈ 350 t per meter</a:t>
            </a:r>
          </a:p>
          <a:p>
            <a:pPr marL="0" indent="0">
              <a:buNone/>
              <a:defRPr/>
            </a:pPr>
            <a:endParaRPr lang="en-GB" sz="2000" b="0" i="0" kern="0" dirty="0">
              <a:latin typeface="Calibri" panose="020F0502020204030204" pitchFamily="34" charset="0"/>
              <a:cs typeface="Calibri" panose="020F0502020204030204" pitchFamily="34" charset="0"/>
            </a:endParaRPr>
          </a:p>
          <a:p>
            <a:pPr marL="0" indent="0">
              <a:buNone/>
              <a:defRPr/>
            </a:pPr>
            <a:r>
              <a:rPr lang="en-GB" sz="2200" b="0" i="0" kern="0" dirty="0">
                <a:latin typeface="Calibri" panose="020F0502020204030204" pitchFamily="34" charset="0"/>
                <a:cs typeface="Calibri" panose="020F0502020204030204" pitchFamily="34" charset="0"/>
              </a:rPr>
              <a:t>precision of coil positioning: 20-50 </a:t>
            </a:r>
            <a:r>
              <a:rPr lang="el-GR" sz="2200" b="0" i="0" kern="0" dirty="0">
                <a:latin typeface="Calibri" panose="020F0502020204030204" pitchFamily="34" charset="0"/>
                <a:cs typeface="Calibri" panose="020F0502020204030204" pitchFamily="34" charset="0"/>
              </a:rPr>
              <a:t>μ</a:t>
            </a:r>
            <a:r>
              <a:rPr lang="en-GB" sz="2200" b="0" i="0" kern="0" dirty="0">
                <a:latin typeface="Calibri" panose="020F0502020204030204" pitchFamily="34" charset="0"/>
                <a:cs typeface="Calibri" panose="020F0502020204030204" pitchFamily="34" charset="0"/>
              </a:rPr>
              <a:t>m</a:t>
            </a:r>
          </a:p>
          <a:p>
            <a:pPr marL="0" indent="0">
              <a:buNone/>
              <a:defRPr/>
            </a:pPr>
            <a:endParaRPr lang="en-GB" sz="2000" b="0" i="1" kern="0" dirty="0">
              <a:latin typeface="Calibri" panose="020F0502020204030204" pitchFamily="34" charset="0"/>
              <a:cs typeface="Calibri" panose="020F0502020204030204" pitchFamily="34" charset="0"/>
            </a:endParaRPr>
          </a:p>
          <a:p>
            <a:pPr marL="0" indent="0">
              <a:buNone/>
              <a:defRPr/>
            </a:pPr>
            <a:r>
              <a:rPr lang="en-GB" sz="2200" b="0" i="1" kern="0" dirty="0" err="1">
                <a:latin typeface="Calibri" panose="020F0502020204030204" pitchFamily="34" charset="0"/>
                <a:cs typeface="Calibri" panose="020F0502020204030204" pitchFamily="34" charset="0"/>
              </a:rPr>
              <a:t>F</a:t>
            </a:r>
            <a:r>
              <a:rPr lang="en-GB" sz="2200" b="0" i="1" kern="0" baseline="-25000" dirty="0" err="1">
                <a:latin typeface="Calibri" panose="020F0502020204030204" pitchFamily="34" charset="0"/>
                <a:cs typeface="Calibri" panose="020F0502020204030204" pitchFamily="34" charset="0"/>
              </a:rPr>
              <a:t>z</a:t>
            </a:r>
            <a:r>
              <a:rPr lang="en-GB" sz="2200" b="0" i="0" kern="0" dirty="0">
                <a:latin typeface="Calibri" panose="020F0502020204030204" pitchFamily="34" charset="0"/>
                <a:cs typeface="Calibri" panose="020F0502020204030204" pitchFamily="34" charset="0"/>
              </a:rPr>
              <a:t> ≈ 40 t</a:t>
            </a:r>
          </a:p>
          <a:p>
            <a:pPr marL="0" indent="0">
              <a:buNone/>
              <a:defRPr/>
            </a:pPr>
            <a:endParaRPr lang="en-GB" b="0" i="0" kern="0" dirty="0"/>
          </a:p>
          <a:p>
            <a:pPr>
              <a:buFontTx/>
              <a:buBlip>
                <a:blip r:embed="rId3"/>
              </a:buBlip>
              <a:defRPr/>
            </a:pPr>
            <a:endParaRPr lang="en-GB" b="0" i="0" kern="0" dirty="0"/>
          </a:p>
        </p:txBody>
      </p:sp>
      <p:pic>
        <p:nvPicPr>
          <p:cNvPr id="11" name="Picture 4" descr="LHC_collared_coi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2682" y="1651793"/>
            <a:ext cx="3812976" cy="1986977"/>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pic>
      <p:pic>
        <p:nvPicPr>
          <p:cNvPr id="12" name="Picture 12" descr="http://3.bp.blogspot.com/-GzQ-zSXBkSQ/UmagcXlZCfI/AAAAAAAACg8/OIaRuMwZhc4/s1600/DSC00254.JPG"/>
          <p:cNvPicPr>
            <a:picLocks noChangeAspect="1" noChangeArrowheads="1"/>
          </p:cNvPicPr>
          <p:nvPr/>
        </p:nvPicPr>
        <p:blipFill>
          <a:blip r:embed="rId5">
            <a:extLst>
              <a:ext uri="{28A0092B-C50C-407E-A947-70E740481C1C}">
                <a14:useLocalDpi xmlns:a14="http://schemas.microsoft.com/office/drawing/2010/main" val="0"/>
              </a:ext>
            </a:extLst>
          </a:blip>
          <a:srcRect t="40579" b="27855"/>
          <a:stretch>
            <a:fillRect/>
          </a:stretch>
        </p:blipFill>
        <p:spPr bwMode="auto">
          <a:xfrm>
            <a:off x="504569" y="4293096"/>
            <a:ext cx="8134863" cy="1927353"/>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6">
            <a:clrChange>
              <a:clrFrom>
                <a:srgbClr val="FFFFFF"/>
              </a:clrFrom>
              <a:clrTo>
                <a:srgbClr val="FFFFFF">
                  <a:alpha val="0"/>
                </a:srgbClr>
              </a:clrTo>
            </a:clrChange>
          </a:blip>
          <a:stretch>
            <a:fillRect/>
          </a:stretch>
        </p:blipFill>
        <p:spPr>
          <a:xfrm rot="964680">
            <a:off x="8168716" y="260183"/>
            <a:ext cx="706600" cy="1113228"/>
          </a:xfrm>
          <a:prstGeom prst="rect">
            <a:avLst/>
          </a:prstGeom>
        </p:spPr>
      </p:pic>
    </p:spTree>
    <p:extLst>
      <p:ext uri="{BB962C8B-B14F-4D97-AF65-F5344CB8AC3E}">
        <p14:creationId xmlns:p14="http://schemas.microsoft.com/office/powerpoint/2010/main" val="1049297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Magnets can be classified based on their geometry / what they do to the beam</a:t>
            </a:r>
          </a:p>
        </p:txBody>
      </p:sp>
      <p:sp>
        <p:nvSpPr>
          <p:cNvPr id="17" name="TextBox 16"/>
          <p:cNvSpPr txBox="1"/>
          <p:nvPr/>
        </p:nvSpPr>
        <p:spPr>
          <a:xfrm>
            <a:off x="1286848" y="3568134"/>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sextupole</a:t>
            </a:r>
          </a:p>
        </p:txBody>
      </p:sp>
      <p:sp>
        <p:nvSpPr>
          <p:cNvPr id="19" name="TextBox 18"/>
          <p:cNvSpPr txBox="1"/>
          <p:nvPr/>
        </p:nvSpPr>
        <p:spPr>
          <a:xfrm>
            <a:off x="1286848" y="2547005"/>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quadrupole</a:t>
            </a:r>
          </a:p>
        </p:txBody>
      </p:sp>
      <p:sp>
        <p:nvSpPr>
          <p:cNvPr id="20" name="TextBox 19"/>
          <p:cNvSpPr txBox="1"/>
          <p:nvPr/>
        </p:nvSpPr>
        <p:spPr>
          <a:xfrm>
            <a:off x="1286848" y="4589263"/>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octupole</a:t>
            </a:r>
          </a:p>
        </p:txBody>
      </p:sp>
      <p:sp>
        <p:nvSpPr>
          <p:cNvPr id="21" name="TextBox 20"/>
          <p:cNvSpPr txBox="1"/>
          <p:nvPr/>
        </p:nvSpPr>
        <p:spPr>
          <a:xfrm>
            <a:off x="5301152" y="2547005"/>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combined function bending</a:t>
            </a:r>
          </a:p>
        </p:txBody>
      </p:sp>
      <p:sp>
        <p:nvSpPr>
          <p:cNvPr id="18" name="TextBox 17"/>
          <p:cNvSpPr txBox="1"/>
          <p:nvPr/>
        </p:nvSpPr>
        <p:spPr>
          <a:xfrm>
            <a:off x="1286848" y="1525876"/>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dipole</a:t>
            </a:r>
          </a:p>
        </p:txBody>
      </p:sp>
      <p:sp>
        <p:nvSpPr>
          <p:cNvPr id="22" name="TextBox 21"/>
          <p:cNvSpPr txBox="1"/>
          <p:nvPr/>
        </p:nvSpPr>
        <p:spPr>
          <a:xfrm>
            <a:off x="5301152" y="1525876"/>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solenoid</a:t>
            </a:r>
          </a:p>
        </p:txBody>
      </p:sp>
      <p:sp>
        <p:nvSpPr>
          <p:cNvPr id="10" name="TextBox 9"/>
          <p:cNvSpPr txBox="1"/>
          <p:nvPr/>
        </p:nvSpPr>
        <p:spPr>
          <a:xfrm>
            <a:off x="5301152" y="5610390"/>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undulator / wiggler</a:t>
            </a:r>
          </a:p>
        </p:txBody>
      </p:sp>
      <p:sp>
        <p:nvSpPr>
          <p:cNvPr id="15" name="TextBox 14"/>
          <p:cNvSpPr txBox="1"/>
          <p:nvPr/>
        </p:nvSpPr>
        <p:spPr>
          <a:xfrm>
            <a:off x="1286848" y="5610390"/>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kicker</a:t>
            </a:r>
          </a:p>
        </p:txBody>
      </p:sp>
      <p:sp>
        <p:nvSpPr>
          <p:cNvPr id="16" name="TextBox 15"/>
          <p:cNvSpPr txBox="1"/>
          <p:nvPr/>
        </p:nvSpPr>
        <p:spPr>
          <a:xfrm>
            <a:off x="5301152" y="3568134"/>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corrector</a:t>
            </a:r>
          </a:p>
        </p:txBody>
      </p:sp>
      <p:sp>
        <p:nvSpPr>
          <p:cNvPr id="23" name="TextBox 22"/>
          <p:cNvSpPr txBox="1"/>
          <p:nvPr/>
        </p:nvSpPr>
        <p:spPr>
          <a:xfrm>
            <a:off x="5301152" y="4589263"/>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skew magnet</a:t>
            </a:r>
          </a:p>
        </p:txBody>
      </p:sp>
    </p:spTree>
    <p:extLst>
      <p:ext uri="{BB962C8B-B14F-4D97-AF65-F5344CB8AC3E}">
        <p14:creationId xmlns:p14="http://schemas.microsoft.com/office/powerpoint/2010/main" val="33614727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coil cross sections of several superconducting dipoles show a certain evolution; all were (are) based on Nb-Ti</a:t>
            </a:r>
          </a:p>
        </p:txBody>
      </p:sp>
      <p:pic>
        <p:nvPicPr>
          <p:cNvPr id="14" name="Picture 13" descr="Fig5new_Coils_Tevat_Hera_RHIC_LH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721694"/>
            <a:ext cx="8510016" cy="1773936"/>
          </a:xfrm>
          <a:prstGeom prst="rect">
            <a:avLst/>
          </a:prstGeom>
        </p:spPr>
      </p:pic>
      <p:sp>
        <p:nvSpPr>
          <p:cNvPr id="15" name="TextBox 14"/>
          <p:cNvSpPr txBox="1"/>
          <p:nvPr/>
        </p:nvSpPr>
        <p:spPr>
          <a:xfrm>
            <a:off x="798702" y="4479503"/>
            <a:ext cx="1268809" cy="461665"/>
          </a:xfrm>
          <a:prstGeom prst="rect">
            <a:avLst/>
          </a:prstGeom>
          <a:noFill/>
        </p:spPr>
        <p:txBody>
          <a:bodyPr wrap="none" rtlCol="0">
            <a:spAutoFit/>
          </a:bodyPr>
          <a:lstStyle/>
          <a:p>
            <a:pPr algn="ctr"/>
            <a:r>
              <a:rPr lang="en-US" b="0" i="0" noProof="1">
                <a:latin typeface="Calibri" panose="020F0502020204030204" pitchFamily="34" charset="0"/>
                <a:ea typeface="ＭＳ Ｐゴシック" charset="0"/>
                <a:cs typeface="Calibri" panose="020F0502020204030204" pitchFamily="34" charset="0"/>
              </a:rPr>
              <a:t>Tevatron</a:t>
            </a:r>
          </a:p>
        </p:txBody>
      </p:sp>
      <p:sp>
        <p:nvSpPr>
          <p:cNvPr id="16" name="TextBox 15"/>
          <p:cNvSpPr txBox="1"/>
          <p:nvPr/>
        </p:nvSpPr>
        <p:spPr>
          <a:xfrm>
            <a:off x="3242270" y="4479503"/>
            <a:ext cx="872355" cy="461665"/>
          </a:xfrm>
          <a:prstGeom prst="rect">
            <a:avLst/>
          </a:prstGeom>
          <a:noFill/>
        </p:spPr>
        <p:txBody>
          <a:bodyPr wrap="none" rtlCol="0">
            <a:spAutoFit/>
          </a:bodyPr>
          <a:lstStyle/>
          <a:p>
            <a:pPr algn="ctr"/>
            <a:r>
              <a:rPr lang="en-US" b="0" i="0" dirty="0">
                <a:latin typeface="Calibri" panose="020F0502020204030204" pitchFamily="34" charset="0"/>
                <a:ea typeface="ＭＳ Ｐゴシック" charset="0"/>
                <a:cs typeface="Calibri" panose="020F0502020204030204" pitchFamily="34" charset="0"/>
              </a:rPr>
              <a:t>HERA</a:t>
            </a:r>
          </a:p>
        </p:txBody>
      </p:sp>
      <p:sp>
        <p:nvSpPr>
          <p:cNvPr id="17" name="TextBox 16"/>
          <p:cNvSpPr txBox="1"/>
          <p:nvPr/>
        </p:nvSpPr>
        <p:spPr>
          <a:xfrm>
            <a:off x="5363896" y="4479503"/>
            <a:ext cx="779381" cy="461665"/>
          </a:xfrm>
          <a:prstGeom prst="rect">
            <a:avLst/>
          </a:prstGeom>
          <a:noFill/>
        </p:spPr>
        <p:txBody>
          <a:bodyPr wrap="none" rtlCol="0">
            <a:spAutoFit/>
          </a:bodyPr>
          <a:lstStyle/>
          <a:p>
            <a:pPr algn="ctr"/>
            <a:r>
              <a:rPr lang="en-US" b="0" i="0" dirty="0">
                <a:latin typeface="Calibri" panose="020F0502020204030204" pitchFamily="34" charset="0"/>
                <a:ea typeface="ＭＳ Ｐゴシック" charset="0"/>
                <a:cs typeface="Calibri" panose="020F0502020204030204" pitchFamily="34" charset="0"/>
              </a:rPr>
              <a:t>RHIC</a:t>
            </a:r>
          </a:p>
        </p:txBody>
      </p:sp>
      <p:sp>
        <p:nvSpPr>
          <p:cNvPr id="9" name="TextBox 8"/>
          <p:cNvSpPr txBox="1"/>
          <p:nvPr/>
        </p:nvSpPr>
        <p:spPr>
          <a:xfrm>
            <a:off x="6836990" y="4479503"/>
            <a:ext cx="2009654" cy="830997"/>
          </a:xfrm>
          <a:prstGeom prst="rect">
            <a:avLst/>
          </a:prstGeom>
          <a:noFill/>
        </p:spPr>
        <p:txBody>
          <a:bodyPr wrap="none" rtlCol="0">
            <a:spAutoFit/>
          </a:bodyPr>
          <a:lstStyle/>
          <a:p>
            <a:pPr algn="ctr"/>
            <a:r>
              <a:rPr lang="en-US" b="0" i="0" dirty="0">
                <a:latin typeface="Calibri" panose="020F0502020204030204" pitchFamily="34" charset="0"/>
                <a:ea typeface="ＭＳ Ｐゴシック" charset="0"/>
                <a:cs typeface="Calibri" panose="020F0502020204030204" pitchFamily="34" charset="0"/>
              </a:rPr>
              <a:t>LHC</a:t>
            </a:r>
          </a:p>
          <a:p>
            <a:pPr algn="ctr"/>
            <a:r>
              <a:rPr lang="en-US" b="0" i="0" dirty="0">
                <a:latin typeface="Calibri" panose="020F0502020204030204" pitchFamily="34" charset="0"/>
                <a:ea typeface="ＭＳ Ｐゴシック" charset="0"/>
                <a:cs typeface="Calibri" panose="020F0502020204030204" pitchFamily="34" charset="0"/>
              </a:rPr>
              <a:t>(one aperture)</a:t>
            </a:r>
          </a:p>
        </p:txBody>
      </p:sp>
    </p:spTree>
    <p:extLst>
      <p:ext uri="{BB962C8B-B14F-4D97-AF65-F5344CB8AC3E}">
        <p14:creationId xmlns:p14="http://schemas.microsoft.com/office/powerpoint/2010/main" val="428992987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Also the iron, the mechanical structure and the operating temperature can be quite diverse</a:t>
            </a:r>
          </a:p>
        </p:txBody>
      </p:sp>
      <p:pic>
        <p:nvPicPr>
          <p:cNvPr id="15" name="Picture 2" descr="Tevatron_dipole_I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2499" y="2240264"/>
            <a:ext cx="1578864" cy="10728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3" descr="LHC_dipole_II"/>
          <p:cNvPicPr>
            <a:picLocks noChangeAspect="1" noChangeArrowheads="1"/>
          </p:cNvPicPr>
          <p:nvPr/>
        </p:nvPicPr>
        <p:blipFill>
          <a:blip r:embed="rId4">
            <a:extLst>
              <a:ext uri="{28A0092B-C50C-407E-A947-70E740481C1C}">
                <a14:useLocalDpi xmlns:a14="http://schemas.microsoft.com/office/drawing/2010/main" val="0"/>
              </a:ext>
            </a:extLst>
          </a:blip>
          <a:srcRect l="3423" t="5096" r="1607"/>
          <a:stretch>
            <a:fillRect/>
          </a:stretch>
        </p:blipFill>
        <p:spPr bwMode="auto">
          <a:xfrm>
            <a:off x="5908842" y="1332336"/>
            <a:ext cx="2914316" cy="28887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 name="Picture 4" descr="RHIC_dipole_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69417" y="2128679"/>
            <a:ext cx="1337876" cy="12960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 name="Picture 5" descr="HERA_dipole_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19575" y="1838649"/>
            <a:ext cx="1884947" cy="18761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Rectangle 6"/>
          <p:cNvSpPr>
            <a:spLocks noChangeArrowheads="1"/>
          </p:cNvSpPr>
          <p:nvPr/>
        </p:nvSpPr>
        <p:spPr bwMode="auto">
          <a:xfrm>
            <a:off x="2323808" y="4442336"/>
            <a:ext cx="1676485" cy="19082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b="0" i="0" dirty="0">
                <a:latin typeface="Calibri" panose="020F0502020204030204" pitchFamily="34" charset="0"/>
                <a:ea typeface="ＭＳ Ｐゴシック" charset="0"/>
                <a:cs typeface="Calibri" panose="020F0502020204030204" pitchFamily="34" charset="0"/>
              </a:rPr>
              <a:t>HERA</a:t>
            </a:r>
          </a:p>
          <a:p>
            <a:pPr algn="ctr"/>
            <a:endParaRPr lang="en-US" sz="2000" b="0" i="0" dirty="0">
              <a:latin typeface="Calibri" panose="020F0502020204030204" pitchFamily="34" charset="0"/>
              <a:ea typeface="ＭＳ Ｐゴシック" charset="0"/>
              <a:cs typeface="Calibri" panose="020F0502020204030204" pitchFamily="34" charset="0"/>
            </a:endParaRPr>
          </a:p>
          <a:p>
            <a:r>
              <a:rPr lang="en-US" sz="2000" b="0" i="0" dirty="0">
                <a:latin typeface="Calibri" panose="020F0502020204030204" pitchFamily="34" charset="0"/>
                <a:ea typeface="ＭＳ Ｐゴシック" charset="0"/>
                <a:cs typeface="Calibri" panose="020F0502020204030204" pitchFamily="34" charset="0"/>
              </a:rPr>
              <a:t>75 mm bore</a:t>
            </a:r>
          </a:p>
          <a:p>
            <a:r>
              <a:rPr lang="en-US" sz="2000" b="0" i="0" dirty="0">
                <a:latin typeface="Calibri" panose="020F0502020204030204" pitchFamily="34" charset="0"/>
                <a:ea typeface="ＭＳ Ｐゴシック" charset="0"/>
                <a:cs typeface="Calibri" panose="020F0502020204030204" pitchFamily="34" charset="0"/>
              </a:rPr>
              <a:t>B = 5.0 T</a:t>
            </a:r>
          </a:p>
          <a:p>
            <a:r>
              <a:rPr lang="en-US" sz="2000" b="0" i="0" dirty="0">
                <a:latin typeface="Calibri" panose="020F0502020204030204" pitchFamily="34" charset="0"/>
                <a:ea typeface="ＭＳ Ｐゴシック" charset="0"/>
                <a:cs typeface="Calibri" panose="020F0502020204030204" pitchFamily="34" charset="0"/>
              </a:rPr>
              <a:t>T = 4.5 K</a:t>
            </a:r>
          </a:p>
          <a:p>
            <a:r>
              <a:rPr lang="en-US" sz="1800" b="0" i="0" dirty="0">
                <a:latin typeface="Calibri" panose="020F0502020204030204" pitchFamily="34" charset="0"/>
                <a:ea typeface="ＭＳ Ｐゴシック" charset="0"/>
                <a:cs typeface="Calibri" panose="020F0502020204030204" pitchFamily="34" charset="0"/>
              </a:rPr>
              <a:t>first beam 1991</a:t>
            </a:r>
            <a:endParaRPr lang="en-US" sz="2000" b="0" i="0" dirty="0">
              <a:solidFill>
                <a:srgbClr val="000000"/>
              </a:solidFill>
              <a:latin typeface="Calibri" panose="020F0502020204030204" pitchFamily="34" charset="0"/>
              <a:ea typeface="ＭＳ Ｐゴシック" charset="0"/>
              <a:cs typeface="Calibri" panose="020F0502020204030204" pitchFamily="34" charset="0"/>
            </a:endParaRPr>
          </a:p>
        </p:txBody>
      </p:sp>
      <p:sp>
        <p:nvSpPr>
          <p:cNvPr id="20" name="Rectangle 7"/>
          <p:cNvSpPr>
            <a:spLocks noChangeArrowheads="1"/>
          </p:cNvSpPr>
          <p:nvPr/>
        </p:nvSpPr>
        <p:spPr bwMode="auto">
          <a:xfrm>
            <a:off x="236419" y="4442336"/>
            <a:ext cx="2031325" cy="193899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b="0" i="0" noProof="1">
                <a:latin typeface="Calibri" panose="020F0502020204030204" pitchFamily="34" charset="0"/>
                <a:ea typeface="ＭＳ Ｐゴシック" charset="0"/>
                <a:cs typeface="Calibri" panose="020F0502020204030204" pitchFamily="34" charset="0"/>
              </a:rPr>
              <a:t>Tevatron</a:t>
            </a:r>
          </a:p>
          <a:p>
            <a:pPr algn="ctr"/>
            <a:endParaRPr lang="en-US" sz="2000" b="0" i="0" dirty="0">
              <a:latin typeface="Calibri" panose="020F0502020204030204" pitchFamily="34" charset="0"/>
              <a:ea typeface="ＭＳ Ｐゴシック" charset="0"/>
              <a:cs typeface="Calibri" panose="020F0502020204030204" pitchFamily="34" charset="0"/>
            </a:endParaRPr>
          </a:p>
          <a:p>
            <a:r>
              <a:rPr lang="en-US" sz="2000" b="0" i="0" dirty="0">
                <a:latin typeface="Calibri" panose="020F0502020204030204" pitchFamily="34" charset="0"/>
                <a:ea typeface="ＭＳ Ｐゴシック" charset="0"/>
                <a:cs typeface="Calibri" panose="020F0502020204030204" pitchFamily="34" charset="0"/>
              </a:rPr>
              <a:t>  76 mm bore</a:t>
            </a:r>
          </a:p>
          <a:p>
            <a:r>
              <a:rPr lang="en-US" sz="2000" b="0" i="0" dirty="0">
                <a:latin typeface="Calibri" panose="020F0502020204030204" pitchFamily="34" charset="0"/>
                <a:ea typeface="ＭＳ Ｐゴシック" charset="0"/>
                <a:cs typeface="Calibri" panose="020F0502020204030204" pitchFamily="34" charset="0"/>
              </a:rPr>
              <a:t>  B = 4.3 T</a:t>
            </a:r>
          </a:p>
          <a:p>
            <a:r>
              <a:rPr lang="en-US" sz="2000" b="0" i="0" dirty="0">
                <a:latin typeface="Calibri" panose="020F0502020204030204" pitchFamily="34" charset="0"/>
                <a:ea typeface="ＭＳ Ｐゴシック" charset="0"/>
                <a:cs typeface="Calibri" panose="020F0502020204030204" pitchFamily="34" charset="0"/>
              </a:rPr>
              <a:t>  T = 4.2 K</a:t>
            </a:r>
          </a:p>
          <a:p>
            <a:r>
              <a:rPr lang="en-US" sz="1800" b="0" i="0" dirty="0">
                <a:latin typeface="Calibri" panose="020F0502020204030204" pitchFamily="34" charset="0"/>
                <a:ea typeface="ＭＳ Ｐゴシック" charset="0"/>
                <a:cs typeface="Calibri" panose="020F0502020204030204" pitchFamily="34" charset="0"/>
              </a:rPr>
              <a:t>  first beam 1983</a:t>
            </a:r>
            <a:r>
              <a:rPr lang="en-US" sz="2000" b="0" i="0" dirty="0">
                <a:solidFill>
                  <a:srgbClr val="000000"/>
                </a:solidFill>
                <a:latin typeface="Calibri" panose="020F0502020204030204" pitchFamily="34" charset="0"/>
                <a:ea typeface="ＭＳ Ｐゴシック" charset="0"/>
                <a:cs typeface="Calibri" panose="020F0502020204030204" pitchFamily="34" charset="0"/>
              </a:rPr>
              <a:t>	</a:t>
            </a:r>
          </a:p>
        </p:txBody>
      </p:sp>
      <p:sp>
        <p:nvSpPr>
          <p:cNvPr id="21" name="Rectangle 8"/>
          <p:cNvSpPr>
            <a:spLocks noChangeArrowheads="1"/>
          </p:cNvSpPr>
          <p:nvPr/>
        </p:nvSpPr>
        <p:spPr bwMode="auto">
          <a:xfrm>
            <a:off x="4200114" y="4442336"/>
            <a:ext cx="1676485" cy="19082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b="0" i="0" dirty="0">
                <a:latin typeface="Calibri" panose="020F0502020204030204" pitchFamily="34" charset="0"/>
                <a:ea typeface="ＭＳ Ｐゴシック" charset="0"/>
                <a:cs typeface="Calibri" panose="020F0502020204030204" pitchFamily="34" charset="0"/>
              </a:rPr>
              <a:t>RHIC</a:t>
            </a:r>
          </a:p>
          <a:p>
            <a:pPr algn="ctr"/>
            <a:endParaRPr lang="en-US" sz="2000" b="0" i="0" dirty="0">
              <a:latin typeface="Calibri" panose="020F0502020204030204" pitchFamily="34" charset="0"/>
              <a:ea typeface="ＭＳ Ｐゴシック" charset="0"/>
              <a:cs typeface="Calibri" panose="020F0502020204030204" pitchFamily="34" charset="0"/>
            </a:endParaRPr>
          </a:p>
          <a:p>
            <a:r>
              <a:rPr lang="en-US" sz="2000" b="0" i="0" dirty="0">
                <a:latin typeface="Calibri" panose="020F0502020204030204" pitchFamily="34" charset="0"/>
                <a:ea typeface="ＭＳ Ｐゴシック" charset="0"/>
                <a:cs typeface="Calibri" panose="020F0502020204030204" pitchFamily="34" charset="0"/>
              </a:rPr>
              <a:t>80 mm bore</a:t>
            </a:r>
          </a:p>
          <a:p>
            <a:r>
              <a:rPr lang="en-US" sz="2000" b="0" i="0" dirty="0">
                <a:latin typeface="Calibri" panose="020F0502020204030204" pitchFamily="34" charset="0"/>
                <a:ea typeface="ＭＳ Ｐゴシック" charset="0"/>
                <a:cs typeface="Calibri" panose="020F0502020204030204" pitchFamily="34" charset="0"/>
              </a:rPr>
              <a:t>B = 3.5 T</a:t>
            </a:r>
          </a:p>
          <a:p>
            <a:r>
              <a:rPr lang="en-US" sz="2000" b="0" i="0" dirty="0">
                <a:latin typeface="Calibri" panose="020F0502020204030204" pitchFamily="34" charset="0"/>
                <a:ea typeface="ＭＳ Ｐゴシック" charset="0"/>
                <a:cs typeface="Calibri" panose="020F0502020204030204" pitchFamily="34" charset="0"/>
              </a:rPr>
              <a:t>T = 4.3-4.6 K</a:t>
            </a:r>
          </a:p>
          <a:p>
            <a:r>
              <a:rPr lang="en-US" sz="1800" b="0" i="0" dirty="0">
                <a:latin typeface="Calibri" panose="020F0502020204030204" pitchFamily="34" charset="0"/>
                <a:ea typeface="ＭＳ Ｐゴシック" charset="0"/>
                <a:cs typeface="Calibri" panose="020F0502020204030204" pitchFamily="34" charset="0"/>
              </a:rPr>
              <a:t>first beam 2000</a:t>
            </a:r>
            <a:endParaRPr lang="en-US" sz="2000" b="0" i="0" dirty="0">
              <a:solidFill>
                <a:srgbClr val="000000"/>
              </a:solidFill>
              <a:latin typeface="Calibri" panose="020F0502020204030204" pitchFamily="34" charset="0"/>
              <a:ea typeface="ＭＳ Ｐゴシック" charset="0"/>
              <a:cs typeface="Calibri" panose="020F0502020204030204" pitchFamily="34" charset="0"/>
            </a:endParaRPr>
          </a:p>
        </p:txBody>
      </p:sp>
      <p:sp>
        <p:nvSpPr>
          <p:cNvPr id="22" name="Rectangle 9"/>
          <p:cNvSpPr>
            <a:spLocks noChangeArrowheads="1"/>
          </p:cNvSpPr>
          <p:nvPr/>
        </p:nvSpPr>
        <p:spPr bwMode="auto">
          <a:xfrm>
            <a:off x="6527759" y="4442336"/>
            <a:ext cx="1676485" cy="19082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b="0" i="0" dirty="0">
                <a:latin typeface="Calibri" panose="020F0502020204030204" pitchFamily="34" charset="0"/>
                <a:ea typeface="ＭＳ Ｐゴシック" charset="0"/>
                <a:cs typeface="Calibri" panose="020F0502020204030204" pitchFamily="34" charset="0"/>
              </a:rPr>
              <a:t>LHC</a:t>
            </a:r>
          </a:p>
          <a:p>
            <a:pPr algn="ctr"/>
            <a:endParaRPr lang="en-US" sz="2000" b="0" i="0" dirty="0">
              <a:latin typeface="Calibri" panose="020F0502020204030204" pitchFamily="34" charset="0"/>
              <a:ea typeface="ＭＳ Ｐゴシック" charset="0"/>
              <a:cs typeface="Calibri" panose="020F0502020204030204" pitchFamily="34" charset="0"/>
            </a:endParaRPr>
          </a:p>
          <a:p>
            <a:r>
              <a:rPr lang="en-US" sz="2000" b="0" i="0" dirty="0">
                <a:latin typeface="Calibri" panose="020F0502020204030204" pitchFamily="34" charset="0"/>
                <a:ea typeface="ＭＳ Ｐゴシック" charset="0"/>
                <a:cs typeface="Calibri" panose="020F0502020204030204" pitchFamily="34" charset="0"/>
              </a:rPr>
              <a:t>56 mm bore</a:t>
            </a:r>
          </a:p>
          <a:p>
            <a:r>
              <a:rPr lang="en-US" sz="2000" b="0" i="0" dirty="0">
                <a:latin typeface="Calibri" panose="020F0502020204030204" pitchFamily="34" charset="0"/>
                <a:ea typeface="ＭＳ Ｐゴシック" charset="0"/>
                <a:cs typeface="Calibri" panose="020F0502020204030204" pitchFamily="34" charset="0"/>
              </a:rPr>
              <a:t>B = 8.3 T</a:t>
            </a:r>
          </a:p>
          <a:p>
            <a:r>
              <a:rPr lang="en-US" sz="2000" b="0" i="0" dirty="0">
                <a:latin typeface="Calibri" panose="020F0502020204030204" pitchFamily="34" charset="0"/>
                <a:ea typeface="ＭＳ Ｐゴシック" charset="0"/>
                <a:cs typeface="Calibri" panose="020F0502020204030204" pitchFamily="34" charset="0"/>
              </a:rPr>
              <a:t>T = 1.9 K</a:t>
            </a:r>
          </a:p>
          <a:p>
            <a:r>
              <a:rPr lang="en-US" sz="1800" b="0" i="0" dirty="0">
                <a:latin typeface="Calibri" panose="020F0502020204030204" pitchFamily="34" charset="0"/>
                <a:ea typeface="ＭＳ Ｐゴシック" charset="0"/>
                <a:cs typeface="Calibri" panose="020F0502020204030204" pitchFamily="34" charset="0"/>
              </a:rPr>
              <a:t>first beam 2008</a:t>
            </a:r>
            <a:endParaRPr lang="en-US" sz="2000" b="0" i="0" dirty="0">
              <a:solidFill>
                <a:srgbClr val="000000"/>
              </a:solidFill>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189376643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how they look in their machines</a:t>
            </a:r>
          </a:p>
        </p:txBody>
      </p:sp>
      <p:pic>
        <p:nvPicPr>
          <p:cNvPr id="9" name="Picture 8" descr="09-0313-15D.jpg"/>
          <p:cNvPicPr>
            <a:picLocks noChangeAspect="1"/>
          </p:cNvPicPr>
          <p:nvPr/>
        </p:nvPicPr>
        <p:blipFill rotWithShape="1">
          <a:blip r:embed="rId3">
            <a:extLst>
              <a:ext uri="{28A0092B-C50C-407E-A947-70E740481C1C}">
                <a14:useLocalDpi xmlns:a14="http://schemas.microsoft.com/office/drawing/2010/main"/>
              </a:ext>
            </a:extLst>
          </a:blip>
          <a:srcRect l="1" r="1562"/>
          <a:stretch/>
        </p:blipFill>
        <p:spPr>
          <a:xfrm>
            <a:off x="575976" y="750633"/>
            <a:ext cx="3780000" cy="2880000"/>
          </a:xfrm>
          <a:prstGeom prst="rect">
            <a:avLst/>
          </a:prstGeom>
        </p:spPr>
      </p:pic>
      <p:sp>
        <p:nvSpPr>
          <p:cNvPr id="10" name="Title 1"/>
          <p:cNvSpPr txBox="1">
            <a:spLocks/>
          </p:cNvSpPr>
          <p:nvPr/>
        </p:nvSpPr>
        <p:spPr bwMode="auto">
          <a:xfrm>
            <a:off x="2375976" y="2946633"/>
            <a:ext cx="2016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a:ln>
                  <a:noFill/>
                </a:ln>
                <a:solidFill>
                  <a:schemeClr val="tx1"/>
                </a:solidFill>
                <a:effectLst/>
                <a:uLnTx/>
                <a:uFillTx/>
                <a:latin typeface="Calibri" panose="020F0502020204030204" pitchFamily="34" charset="0"/>
                <a:ea typeface="ＭＳ Ｐゴシック"/>
                <a:cs typeface="Calibri" panose="020F0502020204030204" pitchFamily="34" charset="0"/>
              </a:rPr>
              <a:t>Tevatron</a:t>
            </a:r>
            <a:r>
              <a:rPr kumimoji="0" lang="en-US" sz="2000" b="0" i="0" u="none" strike="noStrike" kern="0" cap="none" spc="0" normalizeH="0" baseline="0" noProof="0" dirty="0">
                <a:ln>
                  <a:noFill/>
                </a:ln>
                <a:solidFill>
                  <a:schemeClr val="tx1"/>
                </a:solidFill>
                <a:effectLst/>
                <a:uLnTx/>
                <a:uFillTx/>
                <a:latin typeface="Calibri" panose="020F0502020204030204" pitchFamily="34" charset="0"/>
                <a:ea typeface="ＭＳ Ｐゴシック"/>
                <a:cs typeface="Calibri" panose="020F0502020204030204" pitchFamily="34" charset="0"/>
              </a:rPr>
              <a:t> @ FNAL</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chemeClr val="tx1"/>
                </a:solidFill>
                <a:effectLst/>
                <a:uLnTx/>
                <a:uFillTx/>
                <a:latin typeface="Calibri" panose="020F0502020204030204" pitchFamily="34" charset="0"/>
                <a:ea typeface="ＭＳ Ｐゴシック"/>
                <a:cs typeface="Calibri" panose="020F0502020204030204" pitchFamily="34" charset="0"/>
              </a:rPr>
              <a:t>(Chicago, IL, USA)</a:t>
            </a:r>
          </a:p>
        </p:txBody>
      </p:sp>
      <p:pic>
        <p:nvPicPr>
          <p:cNvPr id="8" name="Picture 7" descr="Screen shot 2011-03-31 at 10.21.26 AM.png"/>
          <p:cNvPicPr>
            <a:picLocks noChangeAspect="1"/>
          </p:cNvPicPr>
          <p:nvPr/>
        </p:nvPicPr>
        <p:blipFill rotWithShape="1">
          <a:blip r:embed="rId4">
            <a:extLst>
              <a:ext uri="{28A0092B-C50C-407E-A947-70E740481C1C}">
                <a14:useLocalDpi xmlns:a14="http://schemas.microsoft.com/office/drawing/2010/main"/>
              </a:ext>
            </a:extLst>
          </a:blip>
          <a:srcRect l="1877" r="420"/>
          <a:stretch/>
        </p:blipFill>
        <p:spPr>
          <a:xfrm>
            <a:off x="576436" y="3823541"/>
            <a:ext cx="3816000" cy="2880000"/>
          </a:xfrm>
          <a:prstGeom prst="rect">
            <a:avLst/>
          </a:prstGeom>
        </p:spPr>
      </p:pic>
      <p:pic>
        <p:nvPicPr>
          <p:cNvPr id="13" name="Picture 12" descr="Rhictunnel.jpg"/>
          <p:cNvPicPr>
            <a:picLocks noChangeAspect="1"/>
          </p:cNvPicPr>
          <p:nvPr/>
        </p:nvPicPr>
        <p:blipFill rotWithShape="1">
          <a:blip r:embed="rId5">
            <a:extLst>
              <a:ext uri="{28A0092B-C50C-407E-A947-70E740481C1C}">
                <a14:useLocalDpi xmlns:a14="http://schemas.microsoft.com/office/drawing/2010/main"/>
              </a:ext>
            </a:extLst>
          </a:blip>
          <a:srcRect l="4462" r="4127"/>
          <a:stretch/>
        </p:blipFill>
        <p:spPr>
          <a:xfrm>
            <a:off x="4680432" y="750633"/>
            <a:ext cx="3780000" cy="2880000"/>
          </a:xfrm>
          <a:prstGeom prst="rect">
            <a:avLst/>
          </a:prstGeom>
        </p:spPr>
      </p:pic>
      <p:pic>
        <p:nvPicPr>
          <p:cNvPr id="14" name="Content Placeholder 4" descr="Tunnel"/>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r="21406"/>
          <a:stretch/>
        </p:blipFill>
        <p:spPr bwMode="auto">
          <a:xfrm flipH="1">
            <a:off x="4680432" y="3823541"/>
            <a:ext cx="3780000" cy="2880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
        <p:nvSpPr>
          <p:cNvPr id="19" name="Title 1"/>
          <p:cNvSpPr txBox="1">
            <a:spLocks/>
          </p:cNvSpPr>
          <p:nvPr/>
        </p:nvSpPr>
        <p:spPr bwMode="auto">
          <a:xfrm>
            <a:off x="4680432" y="2946633"/>
            <a:ext cx="1980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da-DK" sz="2000" b="0" i="0" kern="0" dirty="0">
                <a:solidFill>
                  <a:schemeClr val="tx1"/>
                </a:solidFill>
                <a:latin typeface="Calibri" panose="020F0502020204030204" pitchFamily="34" charset="0"/>
                <a:ea typeface="ＭＳ Ｐゴシック"/>
                <a:cs typeface="Calibri" panose="020F0502020204030204" pitchFamily="34" charset="0"/>
              </a:rPr>
              <a:t>RHIC @ BNL</a:t>
            </a:r>
          </a:p>
          <a:p>
            <a:pPr lvl="0">
              <a:defRPr/>
            </a:pPr>
            <a:r>
              <a:rPr lang="da-DK" sz="2000" b="0" i="0" kern="0" dirty="0">
                <a:solidFill>
                  <a:schemeClr val="tx1"/>
                </a:solidFill>
                <a:latin typeface="Calibri" panose="020F0502020204030204" pitchFamily="34" charset="0"/>
                <a:ea typeface="ＭＳ Ｐゴシック"/>
                <a:cs typeface="Calibri" panose="020F0502020204030204" pitchFamily="34" charset="0"/>
              </a:rPr>
              <a:t>(Upton, NY, USA)</a:t>
            </a:r>
          </a:p>
        </p:txBody>
      </p:sp>
      <p:sp>
        <p:nvSpPr>
          <p:cNvPr id="20" name="Title 1"/>
          <p:cNvSpPr txBox="1">
            <a:spLocks/>
          </p:cNvSpPr>
          <p:nvPr/>
        </p:nvSpPr>
        <p:spPr bwMode="auto">
          <a:xfrm>
            <a:off x="2772436" y="6057368"/>
            <a:ext cx="1620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en-US" sz="2000" b="0" i="0" kern="0" dirty="0">
                <a:solidFill>
                  <a:schemeClr val="tx1"/>
                </a:solidFill>
                <a:latin typeface="Calibri" panose="020F0502020204030204" pitchFamily="34" charset="0"/>
                <a:ea typeface="ＭＳ Ｐゴシック"/>
                <a:cs typeface="Calibri" panose="020F0502020204030204" pitchFamily="34" charset="0"/>
              </a:rPr>
              <a:t>HERA @ DESY (Hamburg, D)</a:t>
            </a:r>
          </a:p>
        </p:txBody>
      </p:sp>
      <p:sp>
        <p:nvSpPr>
          <p:cNvPr id="21" name="Title 1"/>
          <p:cNvSpPr txBox="1">
            <a:spLocks/>
          </p:cNvSpPr>
          <p:nvPr/>
        </p:nvSpPr>
        <p:spPr bwMode="auto">
          <a:xfrm>
            <a:off x="4680432" y="6019541"/>
            <a:ext cx="1908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en-GB" sz="2000" b="0" i="0" kern="0" dirty="0">
                <a:solidFill>
                  <a:schemeClr val="tx1"/>
                </a:solidFill>
                <a:latin typeface="Calibri" panose="020F0502020204030204" pitchFamily="34" charset="0"/>
                <a:ea typeface="ＭＳ Ｐゴシック"/>
                <a:cs typeface="Calibri" panose="020F0502020204030204" pitchFamily="34" charset="0"/>
              </a:rPr>
              <a:t>LHC @ CERN (Geneva, CH/FR)</a:t>
            </a:r>
          </a:p>
        </p:txBody>
      </p:sp>
    </p:spTree>
    <p:extLst>
      <p:ext uri="{BB962C8B-B14F-4D97-AF65-F5344CB8AC3E}">
        <p14:creationId xmlns:p14="http://schemas.microsoft.com/office/powerpoint/2010/main" val="36372104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836712"/>
            <a:ext cx="8136904" cy="4216539"/>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Introduction, jargon, general concepts and formulae</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Resistive magnets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Superconducting magnets</a:t>
            </a:r>
          </a:p>
          <a:p>
            <a:pPr marL="514350" indent="-514350">
              <a:spcBef>
                <a:spcPts val="3000"/>
              </a:spcBef>
              <a:buAutoNum type="arabicPeriod"/>
            </a:pPr>
            <a:r>
              <a:rPr lang="en-US" sz="2800" b="0" i="0" dirty="0">
                <a:solidFill>
                  <a:srgbClr val="0033CC"/>
                </a:solidFill>
                <a:latin typeface="Calibri" panose="020F0502020204030204" pitchFamily="34" charset="0"/>
                <a:cs typeface="Calibri" panose="020F0502020204030204" pitchFamily="34" charset="0"/>
              </a:rPr>
              <a:t>Tutorial with FEMM</a:t>
            </a:r>
          </a:p>
          <a:p>
            <a:pPr>
              <a:spcBef>
                <a:spcPts val="3000"/>
              </a:spcBef>
            </a:pPr>
            <a:r>
              <a:rPr lang="en-US" sz="2800" b="0" i="0" dirty="0">
                <a:solidFill>
                  <a:schemeClr val="accent4"/>
                </a:solidFill>
                <a:latin typeface="Calibri" panose="020F0502020204030204" pitchFamily="34" charset="0"/>
                <a:cs typeface="Calibri" panose="020F0502020204030204" pitchFamily="34" charset="0"/>
              </a:rPr>
              <a:t>See </a:t>
            </a:r>
            <a:r>
              <a:rPr lang="en-US" sz="2800" b="0" i="0" dirty="0" err="1">
                <a:solidFill>
                  <a:schemeClr val="accent4"/>
                </a:solidFill>
                <a:latin typeface="Calibri" panose="020F0502020204030204" pitchFamily="34" charset="0"/>
                <a:cs typeface="Calibri" panose="020F0502020204030204" pitchFamily="34" charset="0"/>
              </a:rPr>
              <a:t>Jérémie</a:t>
            </a:r>
            <a:r>
              <a:rPr lang="en-US" sz="2800" b="0" i="0" dirty="0">
                <a:solidFill>
                  <a:schemeClr val="accent4"/>
                </a:solidFill>
                <a:latin typeface="Calibri" panose="020F0502020204030204" pitchFamily="34" charset="0"/>
                <a:cs typeface="Calibri" panose="020F0502020204030204" pitchFamily="34" charset="0"/>
              </a:rPr>
              <a:t> Bauche, this afternoon</a:t>
            </a:r>
            <a:endParaRPr lang="en-US" sz="2800" b="0" i="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9450521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There are different programs used for magnetic simulations</a:t>
            </a:r>
          </a:p>
        </p:txBody>
      </p:sp>
      <p:sp>
        <p:nvSpPr>
          <p:cNvPr id="5" name="TextBox 4"/>
          <p:cNvSpPr txBox="1"/>
          <p:nvPr/>
        </p:nvSpPr>
        <p:spPr>
          <a:xfrm>
            <a:off x="251520" y="1476940"/>
            <a:ext cx="8136904" cy="4483279"/>
          </a:xfrm>
          <a:prstGeom prst="rect">
            <a:avLst/>
          </a:prstGeom>
          <a:solidFill>
            <a:srgbClr val="FFFFFF"/>
          </a:solidFill>
          <a:ln w="12700">
            <a:noFill/>
          </a:ln>
        </p:spPr>
        <p:txBody>
          <a:bodyPr wrap="square" rtlCol="0">
            <a:spAutoFit/>
          </a:bodyPr>
          <a:lstStyle/>
          <a:p>
            <a:pPr marL="514350" indent="-514350">
              <a:spcBef>
                <a:spcPts val="1600"/>
              </a:spcBef>
              <a:buAutoNum type="arabicPeriod"/>
            </a:pPr>
            <a:r>
              <a:rPr lang="en-GB" b="0" i="0" dirty="0">
                <a:latin typeface="Calibri" panose="020F0502020204030204" pitchFamily="34" charset="0"/>
                <a:cs typeface="Calibri" panose="020F0502020204030204" pitchFamily="34" charset="0"/>
              </a:rPr>
              <a:t>OPERA-2D and OPERA-3D, by Dassault </a:t>
            </a:r>
            <a:r>
              <a:rPr lang="en-GB" b="0" i="0" dirty="0" err="1">
                <a:latin typeface="Calibri" panose="020F0502020204030204" pitchFamily="34" charset="0"/>
                <a:cs typeface="Calibri" panose="020F0502020204030204" pitchFamily="34" charset="0"/>
              </a:rPr>
              <a:t>Systèmes</a:t>
            </a:r>
            <a:endParaRPr lang="en-GB" b="0" i="0" dirty="0">
              <a:latin typeface="Calibri" panose="020F0502020204030204" pitchFamily="34" charset="0"/>
              <a:cs typeface="Calibri" panose="020F0502020204030204" pitchFamily="34" charset="0"/>
            </a:endParaRPr>
          </a:p>
          <a:p>
            <a:pPr marL="514350" indent="-514350">
              <a:spcBef>
                <a:spcPts val="1600"/>
              </a:spcBef>
              <a:buFont typeface="+mj-lt"/>
              <a:buAutoNum type="arabicPeriod" startAt="2"/>
            </a:pPr>
            <a:r>
              <a:rPr lang="en-US" b="0" i="0" dirty="0">
                <a:latin typeface="Calibri" panose="020F0502020204030204" pitchFamily="34" charset="0"/>
                <a:cs typeface="Calibri" panose="020F0502020204030204" pitchFamily="34" charset="0"/>
              </a:rPr>
              <a:t>ROXIE, by CERN</a:t>
            </a:r>
          </a:p>
          <a:p>
            <a:pPr marL="514350" indent="-514350">
              <a:spcBef>
                <a:spcPts val="1600"/>
              </a:spcBef>
              <a:buFont typeface="+mj-lt"/>
              <a:buAutoNum type="arabicPeriod" startAt="2"/>
            </a:pPr>
            <a:r>
              <a:rPr lang="en-US" b="0" i="0" dirty="0">
                <a:latin typeface="Calibri" panose="020F0502020204030204" pitchFamily="34" charset="0"/>
                <a:cs typeface="Calibri" panose="020F0502020204030204" pitchFamily="34" charset="0"/>
              </a:rPr>
              <a:t>POISSON, by Los Alamos</a:t>
            </a:r>
          </a:p>
          <a:p>
            <a:pPr marL="514350" indent="-514350">
              <a:spcBef>
                <a:spcPts val="1600"/>
              </a:spcBef>
              <a:buFont typeface="+mj-lt"/>
              <a:buAutoNum type="arabicPeriod" startAt="2"/>
            </a:pPr>
            <a:r>
              <a:rPr lang="en-US" b="0" i="0" dirty="0">
                <a:latin typeface="Calibri" panose="020F0502020204030204" pitchFamily="34" charset="0"/>
                <a:cs typeface="Calibri" panose="020F0502020204030204" pitchFamily="34" charset="0"/>
              </a:rPr>
              <a:t>FEMM</a:t>
            </a:r>
          </a:p>
          <a:p>
            <a:pPr marL="514350" indent="-514350">
              <a:spcBef>
                <a:spcPts val="1600"/>
              </a:spcBef>
              <a:buFont typeface="+mj-lt"/>
              <a:buAutoNum type="arabicPeriod" startAt="2"/>
            </a:pPr>
            <a:r>
              <a:rPr lang="en-US" b="0" i="0" dirty="0">
                <a:latin typeface="Calibri" panose="020F0502020204030204" pitchFamily="34" charset="0"/>
                <a:cs typeface="Calibri" panose="020F0502020204030204" pitchFamily="34" charset="0"/>
              </a:rPr>
              <a:t>RADIA, by ESRF</a:t>
            </a:r>
          </a:p>
          <a:p>
            <a:pPr marL="514350" indent="-514350">
              <a:spcBef>
                <a:spcPts val="1600"/>
              </a:spcBef>
              <a:buFont typeface="+mj-lt"/>
              <a:buAutoNum type="arabicPeriod" startAt="2"/>
            </a:pPr>
            <a:r>
              <a:rPr lang="en-US" b="0" i="0" dirty="0">
                <a:latin typeface="Calibri" panose="020F0502020204030204" pitchFamily="34" charset="0"/>
                <a:cs typeface="Calibri" panose="020F0502020204030204" pitchFamily="34" charset="0"/>
              </a:rPr>
              <a:t>ANSYS</a:t>
            </a:r>
          </a:p>
          <a:p>
            <a:pPr marL="514350" indent="-514350">
              <a:spcBef>
                <a:spcPts val="1600"/>
              </a:spcBef>
              <a:buFont typeface="+mj-lt"/>
              <a:buAutoNum type="arabicPeriod" startAt="2"/>
            </a:pPr>
            <a:r>
              <a:rPr lang="en-GB" b="0" i="0" dirty="0">
                <a:latin typeface="Calibri" panose="020F0502020204030204" pitchFamily="34" charset="0"/>
                <a:cs typeface="Calibri" panose="020F0502020204030204" pitchFamily="34" charset="0"/>
              </a:rPr>
              <a:t>Mermaid, by BINP</a:t>
            </a:r>
          </a:p>
          <a:p>
            <a:pPr marL="514350" indent="-514350">
              <a:spcBef>
                <a:spcPts val="1600"/>
              </a:spcBef>
              <a:buFont typeface="+mj-lt"/>
              <a:buAutoNum type="arabicPeriod" startAt="2"/>
            </a:pPr>
            <a:r>
              <a:rPr lang="en-GB" b="0" i="0" dirty="0">
                <a:latin typeface="Calibri" panose="020F0502020204030204" pitchFamily="34" charset="0"/>
                <a:cs typeface="Calibri" panose="020F0502020204030204" pitchFamily="34" charset="0"/>
              </a:rPr>
              <a:t>COMSOL</a:t>
            </a:r>
            <a:endParaRPr lang="en-US" b="0" i="0" dirty="0">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2406202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main dipole of the LHC at CERN: 8.3 T × 14.3 m</a:t>
            </a: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1" r="5955" b="1111"/>
          <a:stretch/>
        </p:blipFill>
        <p:spPr>
          <a:xfrm>
            <a:off x="972000" y="1197272"/>
            <a:ext cx="7200000" cy="4680000"/>
          </a:xfrm>
          <a:prstGeom prst="rect">
            <a:avLst/>
          </a:prstGeom>
        </p:spPr>
      </p:pic>
    </p:spTree>
    <p:extLst>
      <p:ext uri="{BB962C8B-B14F-4D97-AF65-F5344CB8AC3E}">
        <p14:creationId xmlns:p14="http://schemas.microsoft.com/office/powerpoint/2010/main" val="1401900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main dipoles of the SPS at CERN: 2.0 T × 6.3 m</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250"/>
          <a:stretch/>
        </p:blipFill>
        <p:spPr>
          <a:xfrm>
            <a:off x="972000" y="1161280"/>
            <a:ext cx="7200000" cy="4788000"/>
          </a:xfrm>
          <a:prstGeom prst="rect">
            <a:avLst/>
          </a:prstGeom>
        </p:spPr>
      </p:pic>
    </p:spTree>
    <p:extLst>
      <p:ext uri="{BB962C8B-B14F-4D97-AF65-F5344CB8AC3E}">
        <p14:creationId xmlns:p14="http://schemas.microsoft.com/office/powerpoint/2010/main" val="2439659753"/>
      </p:ext>
    </p:extLst>
  </p:cSld>
  <p:clrMapOvr>
    <a:masterClrMapping/>
  </p:clrMapOvr>
</p:sld>
</file>

<file path=ppt/theme/theme1.xml><?xml version="1.0" encoding="utf-8"?>
<a:theme xmlns:a="http://schemas.openxmlformats.org/drawingml/2006/main" name="Default Design">
  <a:themeElements>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45572</TotalTime>
  <Words>15718</Words>
  <Application>Microsoft Office PowerPoint</Application>
  <PresentationFormat>On-screen Show (4:3)</PresentationFormat>
  <Paragraphs>1204</Paragraphs>
  <Slides>74</Slides>
  <Notes>74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74</vt:i4>
      </vt:variant>
    </vt:vector>
  </HeadingPairs>
  <TitlesOfParts>
    <vt:vector size="83" baseType="lpstr">
      <vt:lpstr>Arial</vt:lpstr>
      <vt:lpstr>Calibri</vt:lpstr>
      <vt:lpstr>Calibri Light</vt:lpstr>
      <vt:lpstr>Cambria Math</vt:lpstr>
      <vt:lpstr>Courier New</vt:lpstr>
      <vt:lpstr>Symbol</vt:lpstr>
      <vt:lpstr>Tahoma</vt:lpstr>
      <vt:lpstr>Times New Roman</vt:lpstr>
      <vt:lpstr>Default Design</vt:lpstr>
      <vt:lpstr>An introduction to                      Magnets for Accelerators  Attilio Milanese              John Adams Institute Accelerator Course   18 Jan. 2024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magnets</dc:title>
  <dc:creator>NICE</dc:creator>
  <cp:lastModifiedBy>Attilio Milanese</cp:lastModifiedBy>
  <cp:revision>2540</cp:revision>
  <cp:lastPrinted>2024-01-14T16:40:38Z</cp:lastPrinted>
  <dcterms:created xsi:type="dcterms:W3CDTF">2011-12-01T09:32:40Z</dcterms:created>
  <dcterms:modified xsi:type="dcterms:W3CDTF">2024-01-14T16:41:52Z</dcterms:modified>
</cp:coreProperties>
</file>