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34"/>
  </p:notesMasterIdLst>
  <p:handoutMasterIdLst>
    <p:handoutMasterId r:id="rId35"/>
  </p:handoutMasterIdLst>
  <p:sldIdLst>
    <p:sldId id="256" r:id="rId3"/>
    <p:sldId id="257" r:id="rId4"/>
    <p:sldId id="281" r:id="rId5"/>
    <p:sldId id="259" r:id="rId6"/>
    <p:sldId id="260" r:id="rId7"/>
    <p:sldId id="261" r:id="rId8"/>
    <p:sldId id="263" r:id="rId9"/>
    <p:sldId id="262" r:id="rId10"/>
    <p:sldId id="264" r:id="rId11"/>
    <p:sldId id="270" r:id="rId12"/>
    <p:sldId id="265" r:id="rId13"/>
    <p:sldId id="266" r:id="rId14"/>
    <p:sldId id="268" r:id="rId15"/>
    <p:sldId id="275" r:id="rId16"/>
    <p:sldId id="269" r:id="rId17"/>
    <p:sldId id="271" r:id="rId18"/>
    <p:sldId id="276" r:id="rId19"/>
    <p:sldId id="277" r:id="rId20"/>
    <p:sldId id="278" r:id="rId21"/>
    <p:sldId id="272" r:id="rId22"/>
    <p:sldId id="273" r:id="rId23"/>
    <p:sldId id="279" r:id="rId24"/>
    <p:sldId id="287" r:id="rId25"/>
    <p:sldId id="283" r:id="rId26"/>
    <p:sldId id="284" r:id="rId27"/>
    <p:sldId id="285" r:id="rId28"/>
    <p:sldId id="286" r:id="rId29"/>
    <p:sldId id="288" r:id="rId30"/>
    <p:sldId id="289" r:id="rId31"/>
    <p:sldId id="290" r:id="rId32"/>
    <p:sldId id="291" r:id="rId33"/>
  </p:sldIdLst>
  <p:sldSz cx="10077450" cy="7562850"/>
  <p:notesSz cx="9856788" cy="6731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1813">
          <p15:clr>
            <a:srgbClr val="A4A3A4"/>
          </p15:clr>
        </p15:guide>
        <p15:guide id="2" pos="281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12"/>
    <p:restoredTop sz="94547"/>
  </p:normalViewPr>
  <p:slideViewPr>
    <p:cSldViewPr snapToGrid="0">
      <p:cViewPr varScale="1">
        <p:scale>
          <a:sx n="83" d="100"/>
          <a:sy n="83" d="100"/>
        </p:scale>
        <p:origin x="208" y="2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1813"/>
        <p:guide pos="2819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583238" y="0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t" anchorCtr="0" compatLnSpc="1">
            <a:prstTxWarp prst="textNoShape">
              <a:avLst/>
            </a:prstTxWarp>
          </a:bodyPr>
          <a:lstStyle>
            <a:lvl1pPr algn="r"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392863"/>
            <a:ext cx="4271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defTabSz="830263">
              <a:defRPr sz="11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583238" y="6392863"/>
            <a:ext cx="4271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100" tIns="41550" rIns="83100" bIns="41550" numCol="1" anchor="b" anchorCtr="0" compatLnSpc="1">
            <a:prstTxWarp prst="textNoShape">
              <a:avLst/>
            </a:prstTxWarp>
          </a:bodyPr>
          <a:lstStyle>
            <a:lvl1pPr algn="r" defTabSz="830263">
              <a:defRPr sz="1100"/>
            </a:lvl1pPr>
          </a:lstStyle>
          <a:p>
            <a:fld id="{A6DC26DF-C8CE-544F-8676-87DC830486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94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378200" y="646113"/>
            <a:ext cx="3105150" cy="23304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7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525588" y="3201988"/>
            <a:ext cx="6815137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57790034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65" charset="-128"/>
        <a:cs typeface="ＭＳ Ｐゴシック" pitchFamily="-65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75025" y="646113"/>
            <a:ext cx="3105150" cy="2330450"/>
          </a:xfrm>
          <a:ln/>
        </p:spPr>
      </p:sp>
      <p:sp>
        <p:nvSpPr>
          <p:cNvPr id="31747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3100" tIns="41550" rIns="83100" bIns="41550" anchor="ctr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028928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503308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13" y="307975"/>
            <a:ext cx="1606550" cy="68294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52588" y="307975"/>
            <a:ext cx="4670425" cy="68294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49947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9500"/>
            <a:ext cx="8566150" cy="16208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1300" y="4286250"/>
            <a:ext cx="7054850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21583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84027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808477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025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36763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08080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04617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39644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980997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42814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20579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89825" y="119063"/>
            <a:ext cx="2443163" cy="69151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338" y="119063"/>
            <a:ext cx="7177087" cy="69151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9738890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8425" y="119063"/>
            <a:ext cx="7737475" cy="5619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160338" y="1214438"/>
            <a:ext cx="4810125" cy="5819775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2863" y="1214438"/>
            <a:ext cx="4810125" cy="58197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54923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5338" y="4859338"/>
            <a:ext cx="85661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5338" y="3205163"/>
            <a:ext cx="85661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70615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2588" y="3935413"/>
            <a:ext cx="3055937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925" y="3935413"/>
            <a:ext cx="3057525" cy="320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17604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3213"/>
            <a:ext cx="9070975" cy="12604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238" y="1692275"/>
            <a:ext cx="4452937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238" y="2398713"/>
            <a:ext cx="4452937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19688" y="1692275"/>
            <a:ext cx="445452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19688" y="2398713"/>
            <a:ext cx="445452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2887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701381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9877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3316287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0175" y="301625"/>
            <a:ext cx="5634038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238" y="1582738"/>
            <a:ext cx="3316287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6761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4850" y="5294313"/>
            <a:ext cx="6046788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4850" y="676275"/>
            <a:ext cx="6046788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4850" y="5918200"/>
            <a:ext cx="6046788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7558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8063" y="782638"/>
            <a:ext cx="1006475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9" name="Group 5"/>
          <p:cNvGrpSpPr>
            <a:grpSpLocks/>
          </p:cNvGrpSpPr>
          <p:nvPr/>
        </p:nvGrpSpPr>
        <p:grpSpPr bwMode="auto">
          <a:xfrm>
            <a:off x="427038" y="7310438"/>
            <a:ext cx="9061450" cy="179387"/>
            <a:chOff x="176" y="4619"/>
            <a:chExt cx="5920" cy="72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83" y="4623"/>
              <a:ext cx="1013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176" y="4622"/>
              <a:ext cx="618" cy="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547" y="4619"/>
              <a:ext cx="75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Linear Colliders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3576638" y="3243263"/>
            <a:ext cx="2749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defTabSz="912813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/>
            </a:pPr>
            <a:r>
              <a:rPr lang="en-GB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Frank Tecker – CERN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2492375" y="307975"/>
            <a:ext cx="5589588" cy="2057400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2588" y="3935413"/>
            <a:ext cx="6265862" cy="32019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4" name="Picture 13" descr="John_Adams_Institute_logo_1_medium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627063"/>
            <a:ext cx="2160588" cy="146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288" y="7243429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1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2013" indent="-285750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6"/>
        </a:buBlip>
        <a:defRPr sz="28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6"/>
        </a:buBlip>
        <a:defRPr sz="24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4488" y="95250"/>
            <a:ext cx="604837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297738"/>
            <a:ext cx="9815513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Group 14"/>
          <p:cNvGrpSpPr>
            <a:grpSpLocks/>
          </p:cNvGrpSpPr>
          <p:nvPr userDrawn="1"/>
        </p:nvGrpSpPr>
        <p:grpSpPr bwMode="auto">
          <a:xfrm>
            <a:off x="466725" y="7351713"/>
            <a:ext cx="9043988" cy="173037"/>
            <a:chOff x="337" y="4655"/>
            <a:chExt cx="5697" cy="109"/>
          </a:xfrm>
        </p:grpSpPr>
        <p:sp>
          <p:nvSpPr>
            <p:cNvPr id="2054" name="Text Box 6"/>
            <p:cNvSpPr txBox="1">
              <a:spLocks noChangeArrowheads="1"/>
            </p:cNvSpPr>
            <p:nvPr userDrawn="1"/>
          </p:nvSpPr>
          <p:spPr bwMode="auto">
            <a:xfrm>
              <a:off x="5057" y="4655"/>
              <a:ext cx="977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  <a:tab pos="14478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John Adams Institute</a:t>
              </a:r>
            </a:p>
          </p:txBody>
        </p:sp>
        <p:sp>
          <p:nvSpPr>
            <p:cNvPr id="2055" name="Text Box 7"/>
            <p:cNvSpPr txBox="1">
              <a:spLocks noChangeArrowheads="1"/>
            </p:cNvSpPr>
            <p:nvPr userDrawn="1"/>
          </p:nvSpPr>
          <p:spPr bwMode="auto">
            <a:xfrm>
              <a:off x="337" y="4655"/>
              <a:ext cx="596" cy="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spAutoFit/>
            </a:bodyPr>
            <a:lstStyle/>
            <a:p>
              <a:pPr defTabSz="912813" eaLnBrk="1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723900" algn="l"/>
                </a:tabLst>
                <a:defRPr/>
              </a:pPr>
              <a:r>
                <a:rPr lang="en-GB" sz="1200" b="1">
                  <a:solidFill>
                    <a:srgbClr val="000000"/>
                  </a:solidFill>
                  <a:latin typeface="Arial" charset="0"/>
                  <a:ea typeface="ＭＳ Ｐゴシック" charset="-128"/>
                  <a:cs typeface="ＭＳ Ｐゴシック" charset="-128"/>
                </a:rPr>
                <a:t>Frank Tecker</a:t>
              </a: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368425" y="119063"/>
            <a:ext cx="7737475" cy="5619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1214438"/>
            <a:ext cx="9772650" cy="58197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320" name="Picture 12" descr="John_Adams_Institute_logo_1_medium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53975"/>
            <a:ext cx="1073150" cy="72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Slide Number Placeholder 11"/>
          <p:cNvSpPr txBox="1">
            <a:spLocks/>
          </p:cNvSpPr>
          <p:nvPr userDrawn="1"/>
        </p:nvSpPr>
        <p:spPr>
          <a:xfrm>
            <a:off x="4437063" y="7313613"/>
            <a:ext cx="825500" cy="255587"/>
          </a:xfrm>
          <a:prstGeom prst="rect">
            <a:avLst/>
          </a:prstGeom>
        </p:spPr>
        <p:txBody>
          <a:bodyPr tIns="36000" bIns="3600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buFont typeface="StarSymbol" charset="0"/>
              <a:buNone/>
            </a:pPr>
            <a:r>
              <a:rPr lang="en-US" sz="1200" b="1">
                <a:latin typeface="Arial" charset="0"/>
                <a:cs typeface="Arial" charset="0"/>
              </a:rPr>
              <a:t>Slide </a:t>
            </a:r>
            <a:fld id="{2817E0C6-96E8-6C4A-87BA-AAA6DB217C6E}" type="slidenum">
              <a:rPr lang="en-US" sz="1200" b="1">
                <a:latin typeface="Arial" charset="0"/>
                <a:cs typeface="Arial" charset="0"/>
              </a:rPr>
              <a:pPr algn="r">
                <a:buFont typeface="StarSymbol" charset="0"/>
                <a:buNone/>
              </a:pPr>
              <a:t>‹#›</a:t>
            </a:fld>
            <a:endParaRPr lang="en-US" sz="1200" b="1">
              <a:latin typeface="Arial" charset="0"/>
              <a:cs typeface="Arial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02" y="770732"/>
            <a:ext cx="9815512" cy="3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7488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7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7"/>
        </a:buBlip>
        <a:defRPr sz="2600">
          <a:solidFill>
            <a:srgbClr val="000000"/>
          </a:solidFill>
          <a:latin typeface="+mn-lt"/>
          <a:ea typeface="ＭＳ Ｐゴシック" pitchFamily="-109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7"/>
        </a:buBlip>
        <a:defRPr sz="2200">
          <a:solidFill>
            <a:srgbClr val="000000"/>
          </a:solidFill>
          <a:latin typeface="+mn-lt"/>
          <a:ea typeface="ＭＳ Ｐゴシック" pitchFamily="-109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pitchFamily="-109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pitchFamily="-109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8.emf"/><Relationship Id="rId18" Type="http://schemas.openxmlformats.org/officeDocument/2006/relationships/image" Target="../media/image33.emf"/><Relationship Id="rId26" Type="http://schemas.openxmlformats.org/officeDocument/2006/relationships/image" Target="../media/image41.emf"/><Relationship Id="rId21" Type="http://schemas.openxmlformats.org/officeDocument/2006/relationships/image" Target="../media/image36.emf"/><Relationship Id="rId34" Type="http://schemas.openxmlformats.org/officeDocument/2006/relationships/image" Target="../media/image49.emf"/><Relationship Id="rId7" Type="http://schemas.openxmlformats.org/officeDocument/2006/relationships/image" Target="../media/image22.wmf"/><Relationship Id="rId12" Type="http://schemas.openxmlformats.org/officeDocument/2006/relationships/image" Target="../media/image27.emf"/><Relationship Id="rId17" Type="http://schemas.openxmlformats.org/officeDocument/2006/relationships/image" Target="../media/image32.emf"/><Relationship Id="rId25" Type="http://schemas.openxmlformats.org/officeDocument/2006/relationships/image" Target="../media/image40.emf"/><Relationship Id="rId33" Type="http://schemas.openxmlformats.org/officeDocument/2006/relationships/image" Target="../media/image48.emf"/><Relationship Id="rId2" Type="http://schemas.openxmlformats.org/officeDocument/2006/relationships/oleObject" Target="../embeddings/oleObject11.bin"/><Relationship Id="rId16" Type="http://schemas.openxmlformats.org/officeDocument/2006/relationships/image" Target="../media/image31.emf"/><Relationship Id="rId20" Type="http://schemas.openxmlformats.org/officeDocument/2006/relationships/image" Target="../media/image35.emf"/><Relationship Id="rId29" Type="http://schemas.openxmlformats.org/officeDocument/2006/relationships/image" Target="../media/image44.emf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13.bin"/><Relationship Id="rId11" Type="http://schemas.openxmlformats.org/officeDocument/2006/relationships/image" Target="../media/image26.emf"/><Relationship Id="rId24" Type="http://schemas.openxmlformats.org/officeDocument/2006/relationships/image" Target="../media/image39.emf"/><Relationship Id="rId32" Type="http://schemas.openxmlformats.org/officeDocument/2006/relationships/image" Target="../media/image47.emf"/><Relationship Id="rId37" Type="http://schemas.openxmlformats.org/officeDocument/2006/relationships/image" Target="../media/image52.emf"/><Relationship Id="rId5" Type="http://schemas.openxmlformats.org/officeDocument/2006/relationships/image" Target="../media/image21.wmf"/><Relationship Id="rId15" Type="http://schemas.openxmlformats.org/officeDocument/2006/relationships/image" Target="../media/image30.emf"/><Relationship Id="rId23" Type="http://schemas.openxmlformats.org/officeDocument/2006/relationships/image" Target="../media/image38.emf"/><Relationship Id="rId28" Type="http://schemas.openxmlformats.org/officeDocument/2006/relationships/image" Target="../media/image43.emf"/><Relationship Id="rId36" Type="http://schemas.openxmlformats.org/officeDocument/2006/relationships/image" Target="../media/image51.emf"/><Relationship Id="rId10" Type="http://schemas.openxmlformats.org/officeDocument/2006/relationships/image" Target="../media/image25.emf"/><Relationship Id="rId19" Type="http://schemas.openxmlformats.org/officeDocument/2006/relationships/image" Target="../media/image34.emf"/><Relationship Id="rId31" Type="http://schemas.openxmlformats.org/officeDocument/2006/relationships/image" Target="../media/image46.e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24.emf"/><Relationship Id="rId14" Type="http://schemas.openxmlformats.org/officeDocument/2006/relationships/image" Target="../media/image29.emf"/><Relationship Id="rId22" Type="http://schemas.openxmlformats.org/officeDocument/2006/relationships/image" Target="../media/image37.emf"/><Relationship Id="rId27" Type="http://schemas.openxmlformats.org/officeDocument/2006/relationships/image" Target="../media/image42.emf"/><Relationship Id="rId30" Type="http://schemas.openxmlformats.org/officeDocument/2006/relationships/image" Target="../media/image45.emf"/><Relationship Id="rId35" Type="http://schemas.openxmlformats.org/officeDocument/2006/relationships/image" Target="../media/image50.emf"/><Relationship Id="rId8" Type="http://schemas.openxmlformats.org/officeDocument/2006/relationships/image" Target="../media/image23.emf"/><Relationship Id="rId3" Type="http://schemas.openxmlformats.org/officeDocument/2006/relationships/image" Target="../media/image2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oleObject" Target="../embeddings/oleObject14.bin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oleObject" Target="../embeddings/oleObject15.bin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6.wmf"/><Relationship Id="rId4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62.wmf"/><Relationship Id="rId3" Type="http://schemas.openxmlformats.org/officeDocument/2006/relationships/image" Target="../media/image57.wmf"/><Relationship Id="rId7" Type="http://schemas.openxmlformats.org/officeDocument/2006/relationships/image" Target="../media/image59.wmf"/><Relationship Id="rId12" Type="http://schemas.openxmlformats.org/officeDocument/2006/relationships/oleObject" Target="../embeddings/oleObject22.bin"/><Relationship Id="rId2" Type="http://schemas.openxmlformats.org/officeDocument/2006/relationships/oleObject" Target="../embeddings/oleObject17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61.wmf"/><Relationship Id="rId5" Type="http://schemas.openxmlformats.org/officeDocument/2006/relationships/image" Target="../media/image58.wmf"/><Relationship Id="rId10" Type="http://schemas.openxmlformats.org/officeDocument/2006/relationships/oleObject" Target="../embeddings/oleObject21.bin"/><Relationship Id="rId4" Type="http://schemas.openxmlformats.org/officeDocument/2006/relationships/oleObject" Target="../embeddings/oleObject18.bin"/><Relationship Id="rId9" Type="http://schemas.openxmlformats.org/officeDocument/2006/relationships/image" Target="../media/image6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oleObject" Target="../embeddings/oleObject23.bin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4.png"/><Relationship Id="rId5" Type="http://schemas.openxmlformats.org/officeDocument/2006/relationships/image" Target="../media/image64.emf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67.wmf"/><Relationship Id="rId4" Type="http://schemas.openxmlformats.org/officeDocument/2006/relationships/oleObject" Target="../embeddings/oleObject25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4.png"/><Relationship Id="rId4" Type="http://schemas.openxmlformats.org/officeDocument/2006/relationships/image" Target="../media/image5.wmf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3" Type="http://schemas.openxmlformats.org/officeDocument/2006/relationships/image" Target="../media/image71.wmf"/><Relationship Id="rId7" Type="http://schemas.openxmlformats.org/officeDocument/2006/relationships/oleObject" Target="../embeddings/oleObject28.bin"/><Relationship Id="rId2" Type="http://schemas.openxmlformats.org/officeDocument/2006/relationships/oleObject" Target="../embeddings/oleObject26.bin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3.wmf"/><Relationship Id="rId5" Type="http://schemas.openxmlformats.org/officeDocument/2006/relationships/oleObject" Target="../embeddings/oleObject27.bin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9.bin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4.png"/><Relationship Id="rId4" Type="http://schemas.openxmlformats.org/officeDocument/2006/relationships/image" Target="../media/image83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wmf"/><Relationship Id="rId2" Type="http://schemas.openxmlformats.org/officeDocument/2006/relationships/oleObject" Target="../embeddings/oleObject30.bin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6.wmf"/><Relationship Id="rId4" Type="http://schemas.openxmlformats.org/officeDocument/2006/relationships/oleObject" Target="../embeddings/oleObject31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7" Type="http://schemas.openxmlformats.org/officeDocument/2006/relationships/image" Target="../media/image89.wmf"/><Relationship Id="rId2" Type="http://schemas.openxmlformats.org/officeDocument/2006/relationships/oleObject" Target="../embeddings/oleObject32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34.bin"/><Relationship Id="rId5" Type="http://schemas.openxmlformats.org/officeDocument/2006/relationships/image" Target="../media/image88.wmf"/><Relationship Id="rId4" Type="http://schemas.openxmlformats.org/officeDocument/2006/relationships/oleObject" Target="../embeddings/oleObject33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image" Target="../media/image15.wmf"/><Relationship Id="rId7" Type="http://schemas.openxmlformats.org/officeDocument/2006/relationships/image" Target="../media/image17.wmf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9.wmf"/><Relationship Id="rId5" Type="http://schemas.openxmlformats.org/officeDocument/2006/relationships/image" Target="../media/image16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492375" y="307975"/>
            <a:ext cx="5591175" cy="2058988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</a:tabLst>
              <a:defRPr/>
            </a:pPr>
            <a:r>
              <a:rPr lang="en-GB">
                <a:ea typeface="ＭＳ Ｐゴシック" charset="-128"/>
                <a:cs typeface="ＭＳ Ｐゴシック" charset="-128"/>
              </a:rPr>
              <a:t>Linear Colliders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Lecture 2</a:t>
            </a:r>
            <a:br>
              <a:rPr lang="en-GB">
                <a:ea typeface="ＭＳ Ｐゴシック" charset="-128"/>
                <a:cs typeface="ＭＳ Ｐゴシック" charset="-128"/>
              </a:rPr>
            </a:br>
            <a:r>
              <a:rPr lang="en-GB">
                <a:ea typeface="ＭＳ Ｐゴシック" charset="-128"/>
                <a:cs typeface="ＭＳ Ｐゴシック" charset="-128"/>
              </a:rPr>
              <a:t>Subsystems I</a:t>
            </a: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28888" y="4233863"/>
            <a:ext cx="4953000" cy="2647950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Particle Sources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Main Linac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Wigglers</a:t>
            </a:r>
          </a:p>
        </p:txBody>
      </p:sp>
      <p:sp>
        <p:nvSpPr>
          <p:cNvPr id="399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25525"/>
            <a:ext cx="9772650" cy="600868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Insert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straight sections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in the damping ring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Average power radiated per electron with wiggler straight section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Energy loss in wiggler: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&lt;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B</a:t>
            </a:r>
            <a:r>
              <a:rPr lang="en-US" baseline="30000" dirty="0"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&gt; is the field square averaged over the wiggler length</a:t>
            </a:r>
          </a:p>
        </p:txBody>
      </p:sp>
      <p:graphicFrame>
        <p:nvGraphicFramePr>
          <p:cNvPr id="39938" name="Object 4"/>
          <p:cNvGraphicFramePr>
            <a:graphicFrameLocks noChangeAspect="1"/>
          </p:cNvGraphicFramePr>
          <p:nvPr/>
        </p:nvGraphicFramePr>
        <p:xfrm>
          <a:off x="860425" y="3629025"/>
          <a:ext cx="3249613" cy="105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47560" imgH="469800" progId="Equation.DSMT4">
                  <p:embed/>
                </p:oleObj>
              </mc:Choice>
              <mc:Fallback>
                <p:oleObj name="Equation" r:id="rId2" imgW="1447560" imgH="469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0425" y="3629025"/>
                        <a:ext cx="3249613" cy="105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39" name="Object 5"/>
          <p:cNvGraphicFramePr>
            <a:graphicFrameLocks noChangeAspect="1"/>
          </p:cNvGraphicFramePr>
          <p:nvPr/>
        </p:nvGraphicFramePr>
        <p:xfrm>
          <a:off x="1512888" y="5454650"/>
          <a:ext cx="8304212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000320" imgH="419040" progId="Equation.DSMT4">
                  <p:embed/>
                </p:oleObj>
              </mc:Choice>
              <mc:Fallback>
                <p:oleObj name="Equation" r:id="rId4" imgW="40003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12888" y="5454650"/>
                        <a:ext cx="8304212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0" name="Object 6"/>
          <p:cNvGraphicFramePr>
            <a:graphicFrameLocks noChangeAspect="1"/>
          </p:cNvGraphicFramePr>
          <p:nvPr/>
        </p:nvGraphicFramePr>
        <p:xfrm>
          <a:off x="5683250" y="3713163"/>
          <a:ext cx="3240088" cy="1187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942920" imgH="711000" progId="Equation.DSMT4">
                  <p:embed/>
                </p:oleObj>
              </mc:Choice>
              <mc:Fallback>
                <p:oleObj name="Equation" r:id="rId6" imgW="1942920" imgH="7110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3250" y="3713163"/>
                        <a:ext cx="3240088" cy="1187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3" name="Text Box 8"/>
          <p:cNvSpPr txBox="1">
            <a:spLocks noChangeArrowheads="1"/>
          </p:cNvSpPr>
          <p:nvPr/>
        </p:nvSpPr>
        <p:spPr bwMode="auto">
          <a:xfrm>
            <a:off x="7237413" y="1708150"/>
            <a:ext cx="12334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wigglers</a:t>
            </a:r>
          </a:p>
        </p:txBody>
      </p:sp>
      <p:sp>
        <p:nvSpPr>
          <p:cNvPr id="39944" name="Line 10"/>
          <p:cNvSpPr>
            <a:spLocks noChangeShapeType="1"/>
          </p:cNvSpPr>
          <p:nvPr/>
        </p:nvSpPr>
        <p:spPr bwMode="auto">
          <a:xfrm flipH="1" flipV="1">
            <a:off x="7778750" y="1270000"/>
            <a:ext cx="14288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9945" name="Line 11"/>
          <p:cNvSpPr>
            <a:spLocks noChangeShapeType="1"/>
          </p:cNvSpPr>
          <p:nvPr/>
        </p:nvSpPr>
        <p:spPr bwMode="auto">
          <a:xfrm flipH="1">
            <a:off x="7751763" y="2224088"/>
            <a:ext cx="53975" cy="465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39946" name="Group 13"/>
          <p:cNvGrpSpPr>
            <a:grpSpLocks noChangeAspect="1"/>
          </p:cNvGrpSpPr>
          <p:nvPr/>
        </p:nvGrpSpPr>
        <p:grpSpPr bwMode="auto">
          <a:xfrm>
            <a:off x="5851525" y="1076325"/>
            <a:ext cx="3743325" cy="1806575"/>
            <a:chOff x="3686" y="678"/>
            <a:chExt cx="2358" cy="1138"/>
          </a:xfrm>
        </p:grpSpPr>
        <p:sp>
          <p:nvSpPr>
            <p:cNvPr id="39947" name="AutoShape 12"/>
            <p:cNvSpPr>
              <a:spLocks noChangeAspect="1" noChangeArrowheads="1" noTextEdit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8" name="Rectangle 14"/>
            <p:cNvSpPr>
              <a:spLocks noChangeArrowheads="1"/>
            </p:cNvSpPr>
            <p:nvPr/>
          </p:nvSpPr>
          <p:spPr bwMode="auto">
            <a:xfrm>
              <a:off x="3686" y="678"/>
              <a:ext cx="2358" cy="1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49" name="Freeform 15"/>
            <p:cNvSpPr>
              <a:spLocks/>
            </p:cNvSpPr>
            <p:nvPr/>
          </p:nvSpPr>
          <p:spPr bwMode="auto">
            <a:xfrm>
              <a:off x="3688" y="706"/>
              <a:ext cx="569" cy="1082"/>
            </a:xfrm>
            <a:custGeom>
              <a:avLst/>
              <a:gdLst>
                <a:gd name="T0" fmla="*/ 569 w 569"/>
                <a:gd name="T1" fmla="*/ 0 h 1082"/>
                <a:gd name="T2" fmla="*/ 491 w 569"/>
                <a:gd name="T3" fmla="*/ 6 h 1082"/>
                <a:gd name="T4" fmla="*/ 418 w 569"/>
                <a:gd name="T5" fmla="*/ 21 h 1082"/>
                <a:gd name="T6" fmla="*/ 348 w 569"/>
                <a:gd name="T7" fmla="*/ 44 h 1082"/>
                <a:gd name="T8" fmla="*/ 282 w 569"/>
                <a:gd name="T9" fmla="*/ 76 h 1082"/>
                <a:gd name="T10" fmla="*/ 222 w 569"/>
                <a:gd name="T11" fmla="*/ 113 h 1082"/>
                <a:gd name="T12" fmla="*/ 168 w 569"/>
                <a:gd name="T13" fmla="*/ 159 h 1082"/>
                <a:gd name="T14" fmla="*/ 119 w 569"/>
                <a:gd name="T15" fmla="*/ 211 h 1082"/>
                <a:gd name="T16" fmla="*/ 79 w 569"/>
                <a:gd name="T17" fmla="*/ 270 h 1082"/>
                <a:gd name="T18" fmla="*/ 45 w 569"/>
                <a:gd name="T19" fmla="*/ 332 h 1082"/>
                <a:gd name="T20" fmla="*/ 21 w 569"/>
                <a:gd name="T21" fmla="*/ 398 h 1082"/>
                <a:gd name="T22" fmla="*/ 6 w 569"/>
                <a:gd name="T23" fmla="*/ 468 h 1082"/>
                <a:gd name="T24" fmla="*/ 0 w 569"/>
                <a:gd name="T25" fmla="*/ 541 h 1082"/>
                <a:gd name="T26" fmla="*/ 6 w 569"/>
                <a:gd name="T27" fmla="*/ 614 h 1082"/>
                <a:gd name="T28" fmla="*/ 21 w 569"/>
                <a:gd name="T29" fmla="*/ 684 h 1082"/>
                <a:gd name="T30" fmla="*/ 45 w 569"/>
                <a:gd name="T31" fmla="*/ 750 h 1082"/>
                <a:gd name="T32" fmla="*/ 79 w 569"/>
                <a:gd name="T33" fmla="*/ 814 h 1082"/>
                <a:gd name="T34" fmla="*/ 119 w 569"/>
                <a:gd name="T35" fmla="*/ 871 h 1082"/>
                <a:gd name="T36" fmla="*/ 168 w 569"/>
                <a:gd name="T37" fmla="*/ 923 h 1082"/>
                <a:gd name="T38" fmla="*/ 222 w 569"/>
                <a:gd name="T39" fmla="*/ 969 h 1082"/>
                <a:gd name="T40" fmla="*/ 282 w 569"/>
                <a:gd name="T41" fmla="*/ 1008 h 1082"/>
                <a:gd name="T42" fmla="*/ 348 w 569"/>
                <a:gd name="T43" fmla="*/ 1038 h 1082"/>
                <a:gd name="T44" fmla="*/ 418 w 569"/>
                <a:gd name="T45" fmla="*/ 1063 h 1082"/>
                <a:gd name="T46" fmla="*/ 491 w 569"/>
                <a:gd name="T47" fmla="*/ 1076 h 1082"/>
                <a:gd name="T48" fmla="*/ 569 w 569"/>
                <a:gd name="T49" fmla="*/ 1082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9"/>
                <a:gd name="T76" fmla="*/ 0 h 1082"/>
                <a:gd name="T77" fmla="*/ 569 w 569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9" h="1082">
                  <a:moveTo>
                    <a:pt x="569" y="0"/>
                  </a:moveTo>
                  <a:lnTo>
                    <a:pt x="491" y="6"/>
                  </a:lnTo>
                  <a:lnTo>
                    <a:pt x="418" y="21"/>
                  </a:lnTo>
                  <a:lnTo>
                    <a:pt x="348" y="44"/>
                  </a:lnTo>
                  <a:lnTo>
                    <a:pt x="282" y="76"/>
                  </a:lnTo>
                  <a:lnTo>
                    <a:pt x="222" y="113"/>
                  </a:lnTo>
                  <a:lnTo>
                    <a:pt x="168" y="159"/>
                  </a:lnTo>
                  <a:lnTo>
                    <a:pt x="119" y="211"/>
                  </a:lnTo>
                  <a:lnTo>
                    <a:pt x="79" y="270"/>
                  </a:lnTo>
                  <a:lnTo>
                    <a:pt x="45" y="332"/>
                  </a:lnTo>
                  <a:lnTo>
                    <a:pt x="21" y="398"/>
                  </a:lnTo>
                  <a:lnTo>
                    <a:pt x="6" y="468"/>
                  </a:lnTo>
                  <a:lnTo>
                    <a:pt x="0" y="541"/>
                  </a:lnTo>
                  <a:lnTo>
                    <a:pt x="6" y="614"/>
                  </a:lnTo>
                  <a:lnTo>
                    <a:pt x="21" y="684"/>
                  </a:lnTo>
                  <a:lnTo>
                    <a:pt x="45" y="750"/>
                  </a:lnTo>
                  <a:lnTo>
                    <a:pt x="79" y="814"/>
                  </a:lnTo>
                  <a:lnTo>
                    <a:pt x="119" y="871"/>
                  </a:lnTo>
                  <a:lnTo>
                    <a:pt x="168" y="923"/>
                  </a:lnTo>
                  <a:lnTo>
                    <a:pt x="222" y="969"/>
                  </a:lnTo>
                  <a:lnTo>
                    <a:pt x="282" y="1008"/>
                  </a:lnTo>
                  <a:lnTo>
                    <a:pt x="348" y="1038"/>
                  </a:lnTo>
                  <a:lnTo>
                    <a:pt x="418" y="1063"/>
                  </a:lnTo>
                  <a:lnTo>
                    <a:pt x="491" y="1076"/>
                  </a:lnTo>
                  <a:lnTo>
                    <a:pt x="569" y="1082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9950" name="Freeform 16"/>
            <p:cNvSpPr>
              <a:spLocks/>
            </p:cNvSpPr>
            <p:nvPr/>
          </p:nvSpPr>
          <p:spPr bwMode="auto">
            <a:xfrm>
              <a:off x="5473" y="704"/>
              <a:ext cx="567" cy="1082"/>
            </a:xfrm>
            <a:custGeom>
              <a:avLst/>
              <a:gdLst>
                <a:gd name="T0" fmla="*/ 0 w 567"/>
                <a:gd name="T1" fmla="*/ 1082 h 1082"/>
                <a:gd name="T2" fmla="*/ 78 w 567"/>
                <a:gd name="T3" fmla="*/ 1076 h 1082"/>
                <a:gd name="T4" fmla="*/ 151 w 567"/>
                <a:gd name="T5" fmla="*/ 1061 h 1082"/>
                <a:gd name="T6" fmla="*/ 221 w 567"/>
                <a:gd name="T7" fmla="*/ 1039 h 1082"/>
                <a:gd name="T8" fmla="*/ 287 w 567"/>
                <a:gd name="T9" fmla="*/ 1006 h 1082"/>
                <a:gd name="T10" fmla="*/ 347 w 567"/>
                <a:gd name="T11" fmla="*/ 969 h 1082"/>
                <a:gd name="T12" fmla="*/ 401 w 567"/>
                <a:gd name="T13" fmla="*/ 922 h 1082"/>
                <a:gd name="T14" fmla="*/ 449 w 567"/>
                <a:gd name="T15" fmla="*/ 871 h 1082"/>
                <a:gd name="T16" fmla="*/ 490 w 567"/>
                <a:gd name="T17" fmla="*/ 812 h 1082"/>
                <a:gd name="T18" fmla="*/ 522 w 567"/>
                <a:gd name="T19" fmla="*/ 750 h 1082"/>
                <a:gd name="T20" fmla="*/ 547 w 567"/>
                <a:gd name="T21" fmla="*/ 684 h 1082"/>
                <a:gd name="T22" fmla="*/ 562 w 567"/>
                <a:gd name="T23" fmla="*/ 615 h 1082"/>
                <a:gd name="T24" fmla="*/ 567 w 567"/>
                <a:gd name="T25" fmla="*/ 541 h 1082"/>
                <a:gd name="T26" fmla="*/ 562 w 567"/>
                <a:gd name="T27" fmla="*/ 468 h 1082"/>
                <a:gd name="T28" fmla="*/ 547 w 567"/>
                <a:gd name="T29" fmla="*/ 398 h 1082"/>
                <a:gd name="T30" fmla="*/ 522 w 567"/>
                <a:gd name="T31" fmla="*/ 330 h 1082"/>
                <a:gd name="T32" fmla="*/ 490 w 567"/>
                <a:gd name="T33" fmla="*/ 268 h 1082"/>
                <a:gd name="T34" fmla="*/ 449 w 567"/>
                <a:gd name="T35" fmla="*/ 211 h 1082"/>
                <a:gd name="T36" fmla="*/ 401 w 567"/>
                <a:gd name="T37" fmla="*/ 159 h 1082"/>
                <a:gd name="T38" fmla="*/ 347 w 567"/>
                <a:gd name="T39" fmla="*/ 113 h 1082"/>
                <a:gd name="T40" fmla="*/ 287 w 567"/>
                <a:gd name="T41" fmla="*/ 74 h 1082"/>
                <a:gd name="T42" fmla="*/ 221 w 567"/>
                <a:gd name="T43" fmla="*/ 44 h 1082"/>
                <a:gd name="T44" fmla="*/ 151 w 567"/>
                <a:gd name="T45" fmla="*/ 19 h 1082"/>
                <a:gd name="T46" fmla="*/ 78 w 567"/>
                <a:gd name="T47" fmla="*/ 6 h 1082"/>
                <a:gd name="T48" fmla="*/ 0 w 567"/>
                <a:gd name="T49" fmla="*/ 0 h 108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67"/>
                <a:gd name="T76" fmla="*/ 0 h 1082"/>
                <a:gd name="T77" fmla="*/ 567 w 567"/>
                <a:gd name="T78" fmla="*/ 1082 h 108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67" h="1082">
                  <a:moveTo>
                    <a:pt x="0" y="1082"/>
                  </a:moveTo>
                  <a:lnTo>
                    <a:pt x="78" y="1076"/>
                  </a:lnTo>
                  <a:lnTo>
                    <a:pt x="151" y="1061"/>
                  </a:lnTo>
                  <a:lnTo>
                    <a:pt x="221" y="1039"/>
                  </a:lnTo>
                  <a:lnTo>
                    <a:pt x="287" y="1006"/>
                  </a:lnTo>
                  <a:lnTo>
                    <a:pt x="347" y="969"/>
                  </a:lnTo>
                  <a:lnTo>
                    <a:pt x="401" y="922"/>
                  </a:lnTo>
                  <a:lnTo>
                    <a:pt x="449" y="871"/>
                  </a:lnTo>
                  <a:lnTo>
                    <a:pt x="490" y="812"/>
                  </a:lnTo>
                  <a:lnTo>
                    <a:pt x="522" y="750"/>
                  </a:lnTo>
                  <a:lnTo>
                    <a:pt x="547" y="684"/>
                  </a:lnTo>
                  <a:lnTo>
                    <a:pt x="562" y="615"/>
                  </a:lnTo>
                  <a:lnTo>
                    <a:pt x="567" y="541"/>
                  </a:lnTo>
                  <a:lnTo>
                    <a:pt x="562" y="468"/>
                  </a:lnTo>
                  <a:lnTo>
                    <a:pt x="547" y="398"/>
                  </a:lnTo>
                  <a:lnTo>
                    <a:pt x="522" y="330"/>
                  </a:lnTo>
                  <a:lnTo>
                    <a:pt x="490" y="268"/>
                  </a:lnTo>
                  <a:lnTo>
                    <a:pt x="449" y="211"/>
                  </a:lnTo>
                  <a:lnTo>
                    <a:pt x="401" y="159"/>
                  </a:lnTo>
                  <a:lnTo>
                    <a:pt x="347" y="113"/>
                  </a:lnTo>
                  <a:lnTo>
                    <a:pt x="287" y="74"/>
                  </a:lnTo>
                  <a:lnTo>
                    <a:pt x="221" y="44"/>
                  </a:lnTo>
                  <a:lnTo>
                    <a:pt x="151" y="19"/>
                  </a:lnTo>
                  <a:lnTo>
                    <a:pt x="78" y="6"/>
                  </a:lnTo>
                  <a:lnTo>
                    <a:pt x="0" y="0"/>
                  </a:lnTo>
                </a:path>
              </a:pathLst>
            </a:custGeom>
            <a:noFill/>
            <a:ln w="31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39951" name="Picture 17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2" name="Picture 18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2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3" name="Picture 1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4" name="Picture 2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5" name="Picture 21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6" name="Picture 22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7" name="Picture 2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8" name="Picture 2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59" name="Picture 25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0" name="Picture 26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1" name="Picture 2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2" name="Picture 2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3" name="Picture 29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4" name="Picture 3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5" name="Picture 3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6" name="Picture 3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7" name="Picture 33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8" name="Picture 34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69" name="Picture 3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0" name="Picture 3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1" name="Picture 37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2" name="Picture 38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3" name="Picture 3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4" name="Picture 4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5" name="Picture 4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6" name="Picture 4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7" name="Picture 4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8" name="Picture 4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79" name="Picture 4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0" name="Picture 4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1" name="Picture 4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2" name="Picture 4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3" name="Picture 49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4" name="Picture 5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5" name="Picture 51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6" name="Picture 52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7" name="Picture 53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8" name="Picture 54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89" name="Picture 55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0" name="Picture 5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1" name="Picture 57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2" name="Picture 58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3" name="Picture 5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4" name="Picture 6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5" name="Picture 6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6" name="Picture 6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7" name="Picture 6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8" name="Picture 6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99" name="Picture 65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0" name="Picture 66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1" name="Picture 6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2" name="Picture 6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3" name="Picture 69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4" name="Picture 70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5" name="Picture 7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6" name="Picture 7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7" name="Picture 7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8" name="Picture 7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09" name="Picture 7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0" name="Picture 7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29"/>
              <a:ext cx="54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1" name="Picture 77"/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2" name="Picture 78"/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684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3" name="Picture 7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4" name="Picture 8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5" name="Picture 8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6" name="Picture 8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7" name="Picture 8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8" name="Picture 8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19" name="Picture 85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0" name="Picture 86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1" name="Picture 8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2" name="Picture 8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3" name="Picture 89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4" name="Picture 90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5" name="Picture 91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6" name="Picture 9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7" name="Picture 93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8" name="Picture 94"/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29" name="Picture 95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0" name="Picture 96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29"/>
              <a:ext cx="55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1" name="Picture 97"/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2" name="Picture 98"/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684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3" name="Picture 99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4" name="Picture 100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5" name="Picture 101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6" name="Picture 102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7" name="Picture 103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8" name="Picture 104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29"/>
              <a:ext cx="57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39" name="Picture 105"/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0" name="Picture 106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684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1" name="Picture 107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2" name="Picture 108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29"/>
              <a:ext cx="56" cy="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3" name="Picture 109"/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4" name="Picture 110"/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684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045" name="Rectangle 111"/>
            <p:cNvSpPr>
              <a:spLocks noChangeArrowheads="1"/>
            </p:cNvSpPr>
            <p:nvPr/>
          </p:nvSpPr>
          <p:spPr bwMode="auto">
            <a:xfrm>
              <a:off x="4253" y="680"/>
              <a:ext cx="1224" cy="55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40046" name="Picture 112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7" name="Picture 113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6"/>
              <a:ext cx="122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8" name="Picture 11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49" name="Picture 11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0" name="Picture 116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1" name="Picture 117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3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2" name="Picture 11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3" name="Picture 11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4" name="Picture 120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5" name="Picture 121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0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6" name="Picture 12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7" name="Picture 12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8" name="Picture 12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59" name="Picture 125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0" name="Picture 12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1" name="Picture 12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2" name="Picture 128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3" name="Picture 129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7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4" name="Picture 13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5" name="Picture 13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6" name="Picture 13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7" name="Picture 13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6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8" name="Picture 13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69" name="Picture 13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0" name="Picture 13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1" name="Picture 137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24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2" name="Picture 13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3" name="Picture 13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4" name="Picture 140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5" name="Picture 14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9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6" name="Picture 14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7" name="Picture 14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8" name="Picture 14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79" name="Picture 145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33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0" name="Picture 146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1" name="Picture 147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2" name="Picture 148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3" name="Picture 149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8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4" name="Picture 15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5" name="Picture 151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6" name="Picture 152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7" name="Picture 153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1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8" name="Picture 15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89" name="Picture 15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0" name="Picture 15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1" name="Picture 157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5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2" name="Picture 15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3" name="Picture 15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4" name="Picture 160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5" name="Picture 161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0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6" name="Picture 16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7" name="Picture 16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8" name="Picture 164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099" name="Picture 165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5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0" name="Picture 16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1" name="Picture 16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2" name="Picture 168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3" name="Picture 169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9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4" name="Picture 17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5" name="Picture 17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03"/>
              <a:ext cx="54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6" name="Picture 172"/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7" name="Picture 173"/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4" y="1758"/>
              <a:ext cx="54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8" name="Picture 17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09" name="Picture 17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0" name="Picture 17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1" name="Picture 177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2" name="Picture 17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3" name="Picture 17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4" name="Picture 180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5" name="Picture 181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21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6" name="Picture 18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7" name="Picture 18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8" name="Picture 184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19" name="Picture 185"/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6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0" name="Picture 186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1" name="Picture 187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2" name="Picture 188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3" name="Picture 189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30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4" name="Picture 190"/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5" name="Picture 191"/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03"/>
              <a:ext cx="55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6" name="Picture 192"/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7" name="Picture 193"/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5" y="1758"/>
              <a:ext cx="55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8" name="Picture 194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29" name="Picture 195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0" name="Picture 196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1" name="Picture 197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8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2" name="Picture 198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3" name="Picture 199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03"/>
              <a:ext cx="57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4" name="Picture 200"/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5" name="Picture 201"/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2" y="1758"/>
              <a:ext cx="5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6" name="Picture 20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7" name="Picture 20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03"/>
              <a:ext cx="56" cy="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8" name="Picture 204"/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139" name="Picture 205"/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7" y="1758"/>
              <a:ext cx="56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140" name="Rectangle 206"/>
            <p:cNvSpPr>
              <a:spLocks noChangeArrowheads="1"/>
            </p:cNvSpPr>
            <p:nvPr/>
          </p:nvSpPr>
          <p:spPr bwMode="auto">
            <a:xfrm>
              <a:off x="4253" y="1754"/>
              <a:ext cx="1224" cy="5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stedGraphic-2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9" t="1828" r="1550" b="2598"/>
          <a:stretch/>
        </p:blipFill>
        <p:spPr>
          <a:xfrm>
            <a:off x="4479038" y="865546"/>
            <a:ext cx="5598412" cy="3421446"/>
          </a:xfrm>
          <a:prstGeom prst="rect">
            <a:avLst/>
          </a:prstGeom>
        </p:spPr>
      </p:pic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ring: emittance limits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106488"/>
            <a:ext cx="5100431" cy="3436937"/>
          </a:xfrm>
        </p:spPr>
        <p:txBody>
          <a:bodyPr>
            <a:normAutofit lnSpcReduction="10000"/>
          </a:bodyPr>
          <a:lstStyle/>
          <a:p>
            <a:pPr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Horizontal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l-GR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x</a:t>
            </a:r>
            <a:r>
              <a:rPr lang="en-US" baseline="-2500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baseline="-2500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defined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by lattice</a:t>
            </a:r>
          </a:p>
          <a:p>
            <a:pPr eaLnBrk="1">
              <a:lnSpc>
                <a:spcPct val="100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theoretical vertical </a:t>
            </a:r>
            <a:b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limited by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space charge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intra-beam scattering (IBS)</a:t>
            </a:r>
          </a:p>
          <a:p>
            <a:pPr lvl="1" eaLnBrk="1">
              <a:lnSpc>
                <a:spcPct val="100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photon emission opening angle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60338" y="4543426"/>
            <a:ext cx="9772650" cy="267677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31800" indent="-32385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3"/>
              </a:buBlip>
              <a:defRPr sz="280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defRPr>
            </a:lvl1pPr>
            <a:lvl2pPr marL="769938" indent="-287338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3"/>
              </a:buBlip>
              <a:defRPr sz="26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2pPr>
            <a:lvl3pPr marL="1158875" indent="-265113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850"/>
              </a:spcAft>
              <a:buClr>
                <a:srgbClr val="000000"/>
              </a:buClr>
              <a:buSzPct val="57000"/>
              <a:buFont typeface="StarSymbol" charset="0"/>
              <a:buBlip>
                <a:blip r:embed="rId3"/>
              </a:buBlip>
              <a:defRPr sz="22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3pPr>
            <a:lvl4pPr marL="1501775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575"/>
              </a:spcAft>
              <a:buClr>
                <a:srgbClr val="000000"/>
              </a:buClr>
              <a:buSzPct val="75000"/>
              <a:buFont typeface="StarSymbol" charset="0"/>
              <a:buChar char="–"/>
              <a:defRPr sz="20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4pPr>
            <a:lvl5pPr marL="2159000" indent="-215900" algn="l" defTabSz="457200" rtl="0" eaLnBrk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  <a:ea typeface="ＭＳ Ｐゴシック" pitchFamily="-109" charset="-128"/>
              </a:defRPr>
            </a:lvl5pPr>
            <a:lvl6pPr marL="26162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6pPr>
            <a:lvl7pPr marL="30734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7pPr>
            <a:lvl8pPr marL="3530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8pPr>
            <a:lvl9pPr marL="3987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ts val="288"/>
              </a:spcAft>
              <a:buClr>
                <a:srgbClr val="000000"/>
              </a:buClr>
              <a:buSzPct val="45000"/>
              <a:buFont typeface="StarSymbol" charset="0"/>
              <a:buChar char="●"/>
              <a:defRPr sz="2000">
                <a:solidFill>
                  <a:srgbClr val="000000"/>
                </a:solidFill>
                <a:latin typeface="+mn-lt"/>
              </a:defRPr>
            </a:lvl9pPr>
          </a:lstStyle>
          <a:p>
            <a:pPr eaLnBrk="1">
              <a:lnSpc>
                <a:spcPct val="100000"/>
              </a:lnSpc>
            </a:pP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DR emittance in the range of existing/planned light sources</a:t>
            </a:r>
          </a:p>
          <a:p>
            <a:pPr eaLnBrk="1">
              <a:lnSpc>
                <a:spcPct val="100000"/>
              </a:lnSpc>
            </a:pP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In practice, </a:t>
            </a:r>
            <a:r>
              <a:rPr lang="el-GR" i="1" kern="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Times New Roman" charset="0"/>
              </a:rPr>
              <a:t>ε</a:t>
            </a:r>
            <a:r>
              <a:rPr lang="en-US" i="1" kern="0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kern="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limited by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magnet </a:t>
            </a:r>
            <a:r>
              <a:rPr lang="en-US" kern="0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alignment errors</a:t>
            </a:r>
            <a:b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[cross plane coupling by tilted magnets]</a:t>
            </a:r>
          </a:p>
          <a:p>
            <a:pPr eaLnBrk="1">
              <a:lnSpc>
                <a:spcPct val="100000"/>
              </a:lnSpc>
            </a:pP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typical vertical alignment tolerance: </a:t>
            </a:r>
            <a:r>
              <a:rPr lang="el-GR" kern="0" dirty="0">
                <a:latin typeface="Times New Roman" charset="0"/>
                <a:ea typeface="ＭＳ Ｐゴシック" charset="0"/>
                <a:cs typeface="Times New Roman" charset="0"/>
              </a:rPr>
              <a:t>Δ</a:t>
            </a:r>
            <a:r>
              <a:rPr lang="en-US" i="1" kern="0" dirty="0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kern="0" dirty="0">
                <a:solidFill>
                  <a:schemeClr val="tx1"/>
                </a:solidFill>
                <a:latin typeface="Symbol" charset="0"/>
                <a:ea typeface="ＭＳ Ｐゴシック" charset="0"/>
                <a:cs typeface="ＭＳ Ｐゴシック" charset="0"/>
              </a:rPr>
              <a:t>≈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30 µm</a:t>
            </a:r>
            <a:b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kern="0" dirty="0">
                <a:latin typeface="Times New Roman" charset="0"/>
                <a:ea typeface="ＭＳ Ｐゴシック" charset="0"/>
                <a:cs typeface="ＭＳ Ｐゴシック" charset="0"/>
              </a:rPr>
              <a:t> ⇒</a:t>
            </a:r>
            <a:r>
              <a:rPr lang="en-US" kern="0" dirty="0">
                <a:latin typeface="Times New Roman" charset="0"/>
                <a:ea typeface="ＭＳ Ｐゴシック" charset="0"/>
                <a:cs typeface="ＭＳ Ｐゴシック" charset="0"/>
              </a:rPr>
              <a:t> requires beam-based alignment techniques!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Bunch compression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14438"/>
            <a:ext cx="9772650" cy="1589087"/>
          </a:xfrm>
        </p:spPr>
        <p:txBody>
          <a:bodyPr/>
          <a:lstStyle/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length from damping ring: ~ few mm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required at IP: ~ few 100 μm or shorter</a:t>
            </a:r>
          </a:p>
          <a:p>
            <a:pPr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solution: introduce energy/time correlation with chicane:</a:t>
            </a: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1101725" y="3003550"/>
          <a:ext cx="8797925" cy="422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7890120" imgH="3793320" progId="CorelDRAW.Graphic.10">
                  <p:embed/>
                </p:oleObj>
              </mc:Choice>
              <mc:Fallback>
                <p:oleObj name="CorelDRAW" r:id="rId2" imgW="7890120" imgH="3793320" progId="CorelDRAW.Graphic.1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01725" y="3003550"/>
                        <a:ext cx="8797925" cy="422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tx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206375" y="3203575"/>
            <a:ext cx="7620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000"/>
              <a:t>long.</a:t>
            </a:r>
          </a:p>
          <a:p>
            <a:r>
              <a:rPr lang="en-US" sz="2000"/>
              <a:t>phase</a:t>
            </a:r>
          </a:p>
          <a:p>
            <a:r>
              <a:rPr lang="en-US" sz="2000"/>
              <a:t>space</a:t>
            </a:r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85725" y="6884988"/>
            <a:ext cx="10795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/>
              <a:t>N.Walker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Object 3"/>
          <p:cNvGraphicFramePr>
            <a:graphicFrameLocks noChangeAspect="1"/>
          </p:cNvGraphicFramePr>
          <p:nvPr/>
        </p:nvGraphicFramePr>
        <p:xfrm>
          <a:off x="1984375" y="5473700"/>
          <a:ext cx="7888288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530520" imgH="507960" progId="Equation.DSMT4">
                  <p:embed/>
                </p:oleObj>
              </mc:Choice>
              <mc:Fallback>
                <p:oleObj name="Equation" r:id="rId2" imgW="3530520" imgH="50796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4375" y="5473700"/>
                        <a:ext cx="7888288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1" name="Object 4"/>
          <p:cNvGraphicFramePr>
            <a:graphicFrameLocks noChangeAspect="1"/>
          </p:cNvGraphicFramePr>
          <p:nvPr/>
        </p:nvGraphicFramePr>
        <p:xfrm>
          <a:off x="4975225" y="3825875"/>
          <a:ext cx="4773613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133360" imgH="507960" progId="Equation.DSMT4">
                  <p:embed/>
                </p:oleObj>
              </mc:Choice>
              <mc:Fallback>
                <p:oleObj name="Equation" r:id="rId4" imgW="2133360" imgH="50796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5225" y="3825875"/>
                        <a:ext cx="4773613" cy="113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233363" y="4056063"/>
            <a:ext cx="4535487" cy="89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 dirty="0"/>
              <a:t>conservation of longitudinal emittance (</a:t>
            </a:r>
            <a:r>
              <a:rPr lang="el-GR" dirty="0"/>
              <a:t>σ</a:t>
            </a:r>
            <a:r>
              <a:rPr lang="en-GB" sz="2600" i="1" baseline="-25000" dirty="0"/>
              <a:t>z</a:t>
            </a:r>
            <a:r>
              <a:rPr lang="en-GB" sz="2600" dirty="0"/>
              <a:t>  </a:t>
            </a:r>
            <a:r>
              <a:rPr lang="el-GR" dirty="0"/>
              <a:t>δ</a:t>
            </a:r>
            <a:r>
              <a:rPr lang="en-GB" sz="2600" i="1" dirty="0">
                <a:latin typeface="Symbol" charset="0"/>
              </a:rPr>
              <a:t> </a:t>
            </a:r>
            <a:r>
              <a:rPr lang="en-GB" sz="2600" dirty="0"/>
              <a:t>= const.):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193675" y="5773738"/>
            <a:ext cx="15176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600"/>
              <a:t>RF cavity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476250" y="1071563"/>
            <a:ext cx="7935913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2000" dirty="0"/>
              <a:t>initial (uncorrelated) momentum spread: 		</a:t>
            </a:r>
            <a:r>
              <a:rPr lang="el-GR" sz="2000" dirty="0">
                <a:cs typeface="Times New Roman" charset="0"/>
              </a:rPr>
              <a:t>δ</a:t>
            </a:r>
            <a:r>
              <a:rPr lang="en-GB" sz="2000" i="1" baseline="-25000" dirty="0"/>
              <a:t>u</a:t>
            </a:r>
            <a:br>
              <a:rPr lang="en-GB" sz="2000" i="1" dirty="0"/>
            </a:br>
            <a:r>
              <a:rPr lang="en-GB" sz="2000" dirty="0"/>
              <a:t>initial bunch length 				</a:t>
            </a:r>
            <a:r>
              <a:rPr lang="el-GR" sz="2000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br>
              <a:rPr lang="en-GB" sz="2000" dirty="0"/>
            </a:br>
            <a:r>
              <a:rPr lang="en-GB" sz="2000" dirty="0"/>
              <a:t>compression ratio					</a:t>
            </a:r>
            <a:r>
              <a:rPr lang="en-GB" sz="2000" i="1" dirty="0"/>
              <a:t>F</a:t>
            </a:r>
            <a:r>
              <a:rPr lang="en-GB" sz="2000" i="1" baseline="-25000" dirty="0"/>
              <a:t>c</a:t>
            </a:r>
            <a:r>
              <a:rPr lang="en-GB" sz="2000" i="1" dirty="0"/>
              <a:t>=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z,0</a:t>
            </a:r>
            <a:r>
              <a:rPr lang="en-GB" sz="2000" i="1" dirty="0"/>
              <a:t>/ </a:t>
            </a:r>
            <a:r>
              <a:rPr lang="el-GR" dirty="0">
                <a:cs typeface="Times New Roman" charset="0"/>
              </a:rPr>
              <a:t>σ</a:t>
            </a:r>
            <a:r>
              <a:rPr lang="en-GB" sz="2000" i="1" baseline="-25000" dirty="0"/>
              <a:t>z</a:t>
            </a:r>
            <a:br>
              <a:rPr lang="en-GB" sz="2000" dirty="0"/>
            </a:br>
            <a:r>
              <a:rPr lang="en-GB" sz="2000" dirty="0"/>
              <a:t>beam energy					</a:t>
            </a:r>
            <a:r>
              <a:rPr lang="en-GB" sz="2000" i="1" dirty="0"/>
              <a:t>E</a:t>
            </a:r>
            <a:br>
              <a:rPr lang="en-GB" sz="2000" dirty="0"/>
            </a:br>
            <a:r>
              <a:rPr lang="en-GB" sz="2000" dirty="0"/>
              <a:t>RF induced (correlated) momentum spread:		</a:t>
            </a:r>
            <a:r>
              <a:rPr lang="en-GB" sz="2000" i="1" dirty="0" err="1">
                <a:latin typeface="Symbol" charset="0"/>
              </a:rPr>
              <a:t>δ</a:t>
            </a:r>
            <a:r>
              <a:rPr lang="en-GB" sz="2000" i="1" baseline="-25000" dirty="0" err="1"/>
              <a:t>c</a:t>
            </a:r>
            <a:br>
              <a:rPr lang="en-GB" sz="2000" i="1" baseline="-25000" dirty="0"/>
            </a:br>
            <a:r>
              <a:rPr lang="en-GB" sz="2000" dirty="0"/>
              <a:t>RF voltage					</a:t>
            </a:r>
            <a:r>
              <a:rPr lang="en-GB" sz="2000" i="1" dirty="0"/>
              <a:t>V</a:t>
            </a:r>
            <a:r>
              <a:rPr lang="en-GB" sz="2000" i="1" baseline="-25000" dirty="0"/>
              <a:t>RF</a:t>
            </a:r>
            <a:br>
              <a:rPr lang="en-GB" sz="2000" i="1" dirty="0"/>
            </a:br>
            <a:r>
              <a:rPr lang="en-GB" sz="2000" dirty="0"/>
              <a:t>RF wavelength					</a:t>
            </a:r>
            <a:r>
              <a:rPr lang="el-GR" sz="2000" dirty="0">
                <a:cs typeface="Times New Roman" charset="0"/>
              </a:rPr>
              <a:t>λ</a:t>
            </a:r>
            <a:r>
              <a:rPr lang="en-GB" sz="2000" i="1" baseline="-25000" dirty="0"/>
              <a:t>RF</a:t>
            </a:r>
            <a:r>
              <a:rPr lang="en-GB" sz="2000" i="1" dirty="0"/>
              <a:t> </a:t>
            </a:r>
            <a:r>
              <a:rPr lang="en-GB" sz="2000" dirty="0"/>
              <a:t>=</a:t>
            </a:r>
            <a:r>
              <a:rPr lang="en-GB" sz="2000" i="1" dirty="0"/>
              <a:t> 2</a:t>
            </a:r>
            <a:r>
              <a:rPr lang="el-GR" sz="2000" dirty="0">
                <a:cs typeface="Times New Roman" charset="0"/>
              </a:rPr>
              <a:t>π</a:t>
            </a:r>
            <a:r>
              <a:rPr lang="en-GB" sz="2000" i="1" dirty="0">
                <a:latin typeface="Symbol" charset="0"/>
              </a:rPr>
              <a:t> </a:t>
            </a:r>
            <a:r>
              <a:rPr lang="en-GB" sz="2000" i="1" dirty="0"/>
              <a:t>/ </a:t>
            </a:r>
            <a:r>
              <a:rPr lang="en-GB" sz="2000" i="1" dirty="0" err="1"/>
              <a:t>k</a:t>
            </a:r>
            <a:r>
              <a:rPr lang="en-GB" sz="2000" i="1" baseline="-25000" dirty="0" err="1"/>
              <a:t>RF</a:t>
            </a:r>
            <a:r>
              <a:rPr lang="en-GB" sz="2000" dirty="0"/>
              <a:t> </a:t>
            </a:r>
            <a:br>
              <a:rPr lang="en-GB" sz="2000" i="1" baseline="-25000" dirty="0"/>
            </a:br>
            <a:r>
              <a:rPr lang="en-GB" sz="2000" dirty="0"/>
              <a:t>longitudinal dispersion (transfer matrix element): 	</a:t>
            </a:r>
            <a:r>
              <a:rPr lang="en-GB" sz="2000" i="1" dirty="0"/>
              <a:t>R</a:t>
            </a:r>
            <a:r>
              <a:rPr lang="en-GB" sz="2000" baseline="-25000" dirty="0"/>
              <a:t>56</a:t>
            </a:r>
            <a:br>
              <a:rPr lang="en-GB" sz="2000" i="1" dirty="0"/>
            </a:br>
            <a:endParaRPr lang="en-GB" sz="2000" i="1" dirty="0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7442200" y="5010150"/>
            <a:ext cx="1690688" cy="1649413"/>
            <a:chOff x="4482" y="3165"/>
            <a:chExt cx="1065" cy="1039"/>
          </a:xfrm>
        </p:grpSpPr>
        <p:sp>
          <p:nvSpPr>
            <p:cNvPr id="43020" name="Oval 9"/>
            <p:cNvSpPr>
              <a:spLocks noChangeArrowheads="1"/>
            </p:cNvSpPr>
            <p:nvPr/>
          </p:nvSpPr>
          <p:spPr bwMode="auto">
            <a:xfrm>
              <a:off x="4729" y="3482"/>
              <a:ext cx="507" cy="722"/>
            </a:xfrm>
            <a:prstGeom prst="ellips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chemeClr val="accent2"/>
                </a:solidFill>
              </a:endParaRPr>
            </a:p>
          </p:txBody>
        </p:sp>
        <p:sp>
          <p:nvSpPr>
            <p:cNvPr id="43021" name="Text Box 11"/>
            <p:cNvSpPr txBox="1">
              <a:spLocks noChangeArrowheads="1"/>
            </p:cNvSpPr>
            <p:nvPr/>
          </p:nvSpPr>
          <p:spPr bwMode="auto">
            <a:xfrm>
              <a:off x="4482" y="3165"/>
              <a:ext cx="106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chemeClr val="accent2"/>
                  </a:solidFill>
                </a:rPr>
                <a:t>fixed by DR</a:t>
              </a:r>
            </a:p>
          </p:txBody>
        </p:sp>
      </p:grp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5886450" y="5621338"/>
            <a:ext cx="3068638" cy="1538287"/>
            <a:chOff x="3476" y="3533"/>
            <a:chExt cx="1933" cy="969"/>
          </a:xfrm>
        </p:grpSpPr>
        <p:sp>
          <p:nvSpPr>
            <p:cNvPr id="43018" name="Oval 14"/>
            <p:cNvSpPr>
              <a:spLocks noChangeArrowheads="1"/>
            </p:cNvSpPr>
            <p:nvPr/>
          </p:nvSpPr>
          <p:spPr bwMode="auto">
            <a:xfrm>
              <a:off x="4342" y="3533"/>
              <a:ext cx="249" cy="259"/>
            </a:xfrm>
            <a:prstGeom prst="ellips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 defTabSz="912813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43019" name="Text Box 15"/>
            <p:cNvSpPr txBox="1">
              <a:spLocks noChangeArrowheads="1"/>
            </p:cNvSpPr>
            <p:nvPr/>
          </p:nvSpPr>
          <p:spPr bwMode="auto">
            <a:xfrm>
              <a:off x="3476" y="4214"/>
              <a:ext cx="19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>
                  <a:solidFill>
                    <a:srgbClr val="FF0000"/>
                  </a:solidFill>
                </a:rPr>
                <a:t>compress at low energy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sz="4000">
                <a:latin typeface="Times New Roman" charset="0"/>
                <a:ea typeface="ＭＳ Ｐゴシック" charset="0"/>
                <a:cs typeface="ＭＳ Ｐゴシック" charset="0"/>
              </a:rPr>
              <a:t>The linear bunch compressor</a:t>
            </a:r>
            <a:endParaRPr lang="en-US" sz="40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40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chicane (dispersive section) linear part</a:t>
            </a: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Minimum bunch length for upright ellipse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correlation 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Initial correlation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+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GB" baseline="30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2 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we get</a:t>
            </a: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GB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For high compression ratio (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c</a:t>
            </a:r>
            <a:r>
              <a:rPr lang="en-US" dirty="0">
                <a:latin typeface="Arial Unicode MS" charset="0"/>
                <a:ea typeface="ＭＳ Ｐゴシック" charset="0"/>
                <a:cs typeface="Arial Unicode MS" charset="0"/>
                <a:sym typeface="Mathematica1" charset="0"/>
              </a:rPr>
              <a:t>≫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GB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u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)</a:t>
            </a: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  <p:graphicFrame>
        <p:nvGraphicFramePr>
          <p:cNvPr id="44034" name="Object 5"/>
          <p:cNvGraphicFramePr>
            <a:graphicFrameLocks noChangeAspect="1"/>
          </p:cNvGraphicFramePr>
          <p:nvPr/>
        </p:nvGraphicFramePr>
        <p:xfrm>
          <a:off x="2487613" y="2808288"/>
          <a:ext cx="399256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88760" imgH="279360" progId="Equation.DSMT4">
                  <p:embed/>
                </p:oleObj>
              </mc:Choice>
              <mc:Fallback>
                <p:oleObj name="Equation" r:id="rId2" imgW="1688760" imgH="27936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7613" y="2808288"/>
                        <a:ext cx="3992562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5" name="Object 6"/>
          <p:cNvGraphicFramePr>
            <a:graphicFrameLocks noChangeAspect="1"/>
          </p:cNvGraphicFramePr>
          <p:nvPr/>
        </p:nvGraphicFramePr>
        <p:xfrm>
          <a:off x="3990975" y="3690938"/>
          <a:ext cx="4232275" cy="89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54000" imgH="393480" progId="Equation.DSMT4">
                  <p:embed/>
                </p:oleObj>
              </mc:Choice>
              <mc:Fallback>
                <p:oleObj name="Equation" r:id="rId4" imgW="1854000" imgH="39348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0975" y="3690938"/>
                        <a:ext cx="4232275" cy="898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6" name="Object 7"/>
          <p:cNvGraphicFramePr>
            <a:graphicFrameLocks noChangeAspect="1"/>
          </p:cNvGraphicFramePr>
          <p:nvPr/>
        </p:nvGraphicFramePr>
        <p:xfrm>
          <a:off x="4833938" y="4881563"/>
          <a:ext cx="24907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17440" imgH="444240" progId="Equation.DSMT4">
                  <p:embed/>
                </p:oleObj>
              </mc:Choice>
              <mc:Fallback>
                <p:oleObj name="Equation" r:id="rId6" imgW="1117440" imgH="444240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33938" y="4881563"/>
                        <a:ext cx="24907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87507998"/>
              </p:ext>
            </p:extLst>
          </p:nvPr>
        </p:nvGraphicFramePr>
        <p:xfrm>
          <a:off x="6657818" y="6203046"/>
          <a:ext cx="1754187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87320" imgH="444240" progId="Equation.DSMT4">
                  <p:embed/>
                </p:oleObj>
              </mc:Choice>
              <mc:Fallback>
                <p:oleObj name="Equation" r:id="rId8" imgW="787320" imgH="4442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7818" y="6203046"/>
                        <a:ext cx="1754187" cy="990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8" name="Object 9"/>
          <p:cNvGraphicFramePr>
            <a:graphicFrameLocks noChangeAspect="1"/>
          </p:cNvGraphicFramePr>
          <p:nvPr/>
        </p:nvGraphicFramePr>
        <p:xfrm>
          <a:off x="2797175" y="2139950"/>
          <a:ext cx="1274763" cy="554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83920" imgH="253800" progId="Equation.DSMT4">
                  <p:embed/>
                </p:oleObj>
              </mc:Choice>
              <mc:Fallback>
                <p:oleObj name="Equation" r:id="rId10" imgW="583920" imgH="25380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7175" y="2139950"/>
                        <a:ext cx="1274763" cy="554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39" name="Object 4"/>
          <p:cNvGraphicFramePr>
            <a:graphicFrameLocks noChangeAspect="1"/>
          </p:cNvGraphicFramePr>
          <p:nvPr/>
        </p:nvGraphicFramePr>
        <p:xfrm>
          <a:off x="7005638" y="1152525"/>
          <a:ext cx="2111375" cy="542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888840" imgH="228600" progId="Equation.DSMT4">
                  <p:embed/>
                </p:oleObj>
              </mc:Choice>
              <mc:Fallback>
                <p:oleObj name="Equation" r:id="rId12" imgW="888840" imgH="228600" progId="Equation.DSMT4">
                  <p:embed/>
                  <p:pic>
                    <p:nvPicPr>
                      <p:cNvPr id="0" name="Object 4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5638" y="1152525"/>
                        <a:ext cx="2111375" cy="542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7439018" y="1829294"/>
            <a:ext cx="196560" cy="786144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effectLst/>
              <a:latin typeface="Times New Roman" pitchFamily="18" charset="0"/>
            </a:endParaRPr>
          </a:p>
        </p:txBody>
      </p:sp>
      <p:sp>
        <p:nvSpPr>
          <p:cNvPr id="11" name="Oval 10"/>
          <p:cNvSpPr>
            <a:spLocks/>
          </p:cNvSpPr>
          <p:nvPr/>
        </p:nvSpPr>
        <p:spPr bwMode="auto">
          <a:xfrm rot="18900000">
            <a:off x="8856602" y="3546075"/>
            <a:ext cx="196560" cy="943373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281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effectLst/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8" name="Object 7"/>
          <p:cNvGraphicFramePr>
            <a:graphicFrameLocks noChangeAspect="1"/>
          </p:cNvGraphicFramePr>
          <p:nvPr/>
        </p:nvGraphicFramePr>
        <p:xfrm>
          <a:off x="6784975" y="1960563"/>
          <a:ext cx="2071688" cy="153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27000" imgH="685800" progId="Equation.DSMT4">
                  <p:embed/>
                </p:oleObj>
              </mc:Choice>
              <mc:Fallback>
                <p:oleObj name="Equation" r:id="rId2" imgW="927000" imgH="685800" progId="Equation.DSMT4">
                  <p:embed/>
                  <p:pic>
                    <p:nvPicPr>
                      <p:cNvPr id="0" name="Object 7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4975" y="1960563"/>
                        <a:ext cx="2071688" cy="1531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 eaLnBrk="1"/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Bunch compressor - Example</a:t>
            </a:r>
          </a:p>
        </p:txBody>
      </p:sp>
      <p:graphicFrame>
        <p:nvGraphicFramePr>
          <p:cNvPr id="45059" name="Object 6"/>
          <p:cNvGraphicFramePr>
            <a:graphicFrameLocks noChangeAspect="1"/>
          </p:cNvGraphicFramePr>
          <p:nvPr/>
        </p:nvGraphicFramePr>
        <p:xfrm>
          <a:off x="695325" y="1281113"/>
          <a:ext cx="4514850" cy="2859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55800" imgH="1231900" progId="Equation.DSMT4">
                  <p:embed/>
                </p:oleObj>
              </mc:Choice>
              <mc:Fallback>
                <p:oleObj name="Equation" r:id="rId4" imgW="1955800" imgH="1231900" progId="Equation.DSMT4">
                  <p:embed/>
                  <p:pic>
                    <p:nvPicPr>
                      <p:cNvPr id="0" name="Object 6"/>
                      <p:cNvPicPr preferRelativeResize="0"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325" y="1281113"/>
                        <a:ext cx="4514850" cy="2859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1" name="AutoShape 8"/>
          <p:cNvSpPr>
            <a:spLocks/>
          </p:cNvSpPr>
          <p:nvPr/>
        </p:nvSpPr>
        <p:spPr bwMode="auto">
          <a:xfrm>
            <a:off x="5578475" y="1489075"/>
            <a:ext cx="350838" cy="2701925"/>
          </a:xfrm>
          <a:prstGeom prst="rightBrace">
            <a:avLst>
              <a:gd name="adj1" fmla="val 64178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5062" name="Rectangle 10"/>
          <p:cNvSpPr>
            <a:spLocks noChangeArrowheads="1"/>
          </p:cNvSpPr>
          <p:nvPr/>
        </p:nvSpPr>
        <p:spPr bwMode="auto">
          <a:xfrm>
            <a:off x="176213" y="4872037"/>
            <a:ext cx="9621837" cy="22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US" sz="2800" dirty="0">
                <a:solidFill>
                  <a:srgbClr val="000000"/>
                </a:solidFill>
              </a:rPr>
              <a:t>Remark: we get a </a:t>
            </a:r>
            <a:r>
              <a:rPr lang="en-US" sz="2800" dirty="0">
                <a:solidFill>
                  <a:srgbClr val="FF0000"/>
                </a:solidFill>
              </a:rPr>
              <a:t>large energy spread</a:t>
            </a:r>
            <a:r>
              <a:rPr lang="en-US" sz="2800" dirty="0">
                <a:solidFill>
                  <a:srgbClr val="000000"/>
                </a:solidFill>
              </a:rPr>
              <a:t> after compression</a:t>
            </a: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GB" sz="2800" dirty="0"/>
              <a:t>⇒</a:t>
            </a:r>
            <a:r>
              <a:rPr lang="en-US" sz="2800" dirty="0">
                <a:solidFill>
                  <a:srgbClr val="000000"/>
                </a:solidFill>
                <a:sym typeface="Symbol" charset="0"/>
              </a:rPr>
              <a:t> large chromatic effects in the </a:t>
            </a:r>
            <a:r>
              <a:rPr lang="en-US" sz="2800" dirty="0" err="1">
                <a:solidFill>
                  <a:srgbClr val="000000"/>
                </a:solidFill>
                <a:sym typeface="Symbol" charset="0"/>
              </a:rPr>
              <a:t>linac</a:t>
            </a:r>
            <a:endParaRPr lang="en-US" sz="2800" dirty="0">
              <a:solidFill>
                <a:srgbClr val="000000"/>
              </a:solidFill>
              <a:sym typeface="Symbol" charset="0"/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6"/>
              </a:buBlip>
            </a:pPr>
            <a:r>
              <a:rPr lang="en-US" sz="2800" dirty="0">
                <a:solidFill>
                  <a:srgbClr val="000000"/>
                </a:solidFill>
                <a:sym typeface="Symbol" charset="0"/>
              </a:rPr>
              <a:t>Consider a two stage compression with acceleration in between</a:t>
            </a:r>
            <a:br>
              <a:rPr lang="en-US" sz="2800" dirty="0">
                <a:solidFill>
                  <a:srgbClr val="000000"/>
                </a:solidFill>
                <a:sym typeface="Symbol" charset="0"/>
              </a:rPr>
            </a:br>
            <a:r>
              <a:rPr lang="en-US" sz="2800" dirty="0">
                <a:solidFill>
                  <a:srgbClr val="000000"/>
                </a:solidFill>
                <a:sym typeface="Symbol" charset="0"/>
              </a:rPr>
              <a:t>to reduce relative energy spread along the line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763" y="5527675"/>
            <a:ext cx="2741612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3725863" y="5507038"/>
            <a:ext cx="74612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4608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75" y="3041650"/>
            <a:ext cx="2741613" cy="1595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The Main Linac</a:t>
            </a:r>
          </a:p>
        </p:txBody>
      </p:sp>
      <p:sp>
        <p:nvSpPr>
          <p:cNvPr id="460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Now we got small, short bunches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we </a:t>
            </a:r>
            <a:r>
              <a:rPr lang="en-US" b="1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”only”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have to accelerate them to collision energy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Accelerating cavities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46088" name="Group 7"/>
          <p:cNvGrpSpPr>
            <a:grpSpLocks/>
          </p:cNvGrpSpPr>
          <p:nvPr/>
        </p:nvGrpSpPr>
        <p:grpSpPr bwMode="auto">
          <a:xfrm>
            <a:off x="885825" y="5114925"/>
            <a:ext cx="3778250" cy="1490663"/>
            <a:chOff x="163" y="615"/>
            <a:chExt cx="2813" cy="1172"/>
          </a:xfrm>
        </p:grpSpPr>
        <p:sp>
          <p:nvSpPr>
            <p:cNvPr id="46113" name="Line 8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4" name="Line 9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5" name="Text Box 10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6" name="Text Box 11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89" name="Rectangle 13"/>
          <p:cNvSpPr>
            <a:spLocks noChangeArrowheads="1"/>
          </p:cNvSpPr>
          <p:nvPr/>
        </p:nvSpPr>
        <p:spPr bwMode="auto">
          <a:xfrm>
            <a:off x="3759200" y="2990850"/>
            <a:ext cx="74613" cy="168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0" name="Group 14"/>
          <p:cNvGrpSpPr>
            <a:grpSpLocks/>
          </p:cNvGrpSpPr>
          <p:nvPr/>
        </p:nvGrpSpPr>
        <p:grpSpPr bwMode="auto">
          <a:xfrm>
            <a:off x="887413" y="2628900"/>
            <a:ext cx="3778250" cy="1490663"/>
            <a:chOff x="163" y="615"/>
            <a:chExt cx="2813" cy="1172"/>
          </a:xfrm>
        </p:grpSpPr>
        <p:sp>
          <p:nvSpPr>
            <p:cNvPr id="46109" name="Line 15"/>
            <p:cNvSpPr>
              <a:spLocks noChangeShapeType="1"/>
            </p:cNvSpPr>
            <p:nvPr/>
          </p:nvSpPr>
          <p:spPr bwMode="auto">
            <a:xfrm flipV="1">
              <a:off x="308" y="900"/>
              <a:ext cx="0" cy="67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0" name="Line 16"/>
            <p:cNvSpPr>
              <a:spLocks noChangeShapeType="1"/>
            </p:cNvSpPr>
            <p:nvPr/>
          </p:nvSpPr>
          <p:spPr bwMode="auto">
            <a:xfrm>
              <a:off x="300" y="1570"/>
              <a:ext cx="243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11" name="Text Box 17"/>
            <p:cNvSpPr txBox="1">
              <a:spLocks noChangeArrowheads="1"/>
            </p:cNvSpPr>
            <p:nvPr/>
          </p:nvSpPr>
          <p:spPr bwMode="auto">
            <a:xfrm>
              <a:off x="163" y="615"/>
              <a:ext cx="334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E</a:t>
              </a:r>
              <a:r>
                <a:rPr lang="en-GB" i="1" baseline="-25000"/>
                <a:t>z</a:t>
              </a:r>
            </a:p>
          </p:txBody>
        </p:sp>
        <p:sp>
          <p:nvSpPr>
            <p:cNvPr id="46112" name="Text Box 18"/>
            <p:cNvSpPr txBox="1">
              <a:spLocks noChangeArrowheads="1"/>
            </p:cNvSpPr>
            <p:nvPr/>
          </p:nvSpPr>
          <p:spPr bwMode="auto">
            <a:xfrm>
              <a:off x="2751" y="1428"/>
              <a:ext cx="225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z</a:t>
              </a:r>
            </a:p>
          </p:txBody>
        </p:sp>
      </p:grpSp>
      <p:sp>
        <p:nvSpPr>
          <p:cNvPr id="46091" name="Oval 19"/>
          <p:cNvSpPr>
            <a:spLocks noChangeArrowheads="1"/>
          </p:cNvSpPr>
          <p:nvPr/>
        </p:nvSpPr>
        <p:spPr bwMode="auto">
          <a:xfrm>
            <a:off x="2289175" y="3041650"/>
            <a:ext cx="95250" cy="88900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2" name="Oval 20"/>
          <p:cNvSpPr>
            <a:spLocks noChangeArrowheads="1"/>
          </p:cNvSpPr>
          <p:nvPr/>
        </p:nvSpPr>
        <p:spPr bwMode="auto">
          <a:xfrm>
            <a:off x="2451100" y="3041650"/>
            <a:ext cx="95250" cy="90488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3" name="Text Box 21"/>
          <p:cNvSpPr txBox="1">
            <a:spLocks noChangeArrowheads="1"/>
          </p:cNvSpPr>
          <p:nvPr/>
        </p:nvSpPr>
        <p:spPr bwMode="auto">
          <a:xfrm>
            <a:off x="5068888" y="2714625"/>
            <a:ext cx="4352925" cy="210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travelling wave structure</a:t>
            </a:r>
            <a:r>
              <a:rPr lang="en-GB"/>
              <a:t>:</a:t>
            </a:r>
            <a:br>
              <a:rPr lang="en-GB"/>
            </a:br>
            <a:r>
              <a:rPr lang="en-GB"/>
              <a:t>need </a:t>
            </a:r>
            <a:r>
              <a:rPr lang="en-GB" i="1"/>
              <a:t>phase velocity = c</a:t>
            </a:r>
            <a:br>
              <a:rPr lang="en-GB" i="1"/>
            </a:br>
            <a:r>
              <a:rPr lang="en-GB"/>
              <a:t>(</a:t>
            </a:r>
            <a:r>
              <a:rPr lang="en-GB" i="1"/>
              <a:t>disk-loaded structure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bunch sees constant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cos(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</a:t>
            </a:r>
          </a:p>
        </p:txBody>
      </p:sp>
      <p:grpSp>
        <p:nvGrpSpPr>
          <p:cNvPr id="46094" name="Group 22"/>
          <p:cNvGrpSpPr>
            <a:grpSpLocks/>
          </p:cNvGrpSpPr>
          <p:nvPr/>
        </p:nvGrpSpPr>
        <p:grpSpPr bwMode="auto">
          <a:xfrm>
            <a:off x="2335213" y="2851150"/>
            <a:ext cx="665162" cy="366713"/>
            <a:chOff x="1241" y="790"/>
            <a:chExt cx="495" cy="288"/>
          </a:xfrm>
        </p:grpSpPr>
        <p:sp>
          <p:nvSpPr>
            <p:cNvPr id="46107" name="Line 23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8" name="Text Box 24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5" name="Oval 25"/>
          <p:cNvSpPr>
            <a:spLocks noChangeArrowheads="1"/>
          </p:cNvSpPr>
          <p:nvPr/>
        </p:nvSpPr>
        <p:spPr bwMode="auto">
          <a:xfrm>
            <a:off x="1681163" y="5510213"/>
            <a:ext cx="119062" cy="112712"/>
          </a:xfrm>
          <a:prstGeom prst="ellipse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6" name="Oval 26"/>
          <p:cNvSpPr>
            <a:spLocks noChangeArrowheads="1"/>
          </p:cNvSpPr>
          <p:nvPr/>
        </p:nvSpPr>
        <p:spPr bwMode="auto">
          <a:xfrm>
            <a:off x="1831975" y="5692775"/>
            <a:ext cx="119063" cy="114300"/>
          </a:xfrm>
          <a:prstGeom prst="ellipse">
            <a:avLst/>
          </a:prstGeom>
          <a:solidFill>
            <a:srgbClr val="00FFFF"/>
          </a:solidFill>
          <a:ln w="9525">
            <a:solidFill>
              <a:srgbClr val="00FFFF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46097" name="Group 27"/>
          <p:cNvGrpSpPr>
            <a:grpSpLocks/>
          </p:cNvGrpSpPr>
          <p:nvPr/>
        </p:nvGrpSpPr>
        <p:grpSpPr bwMode="auto">
          <a:xfrm>
            <a:off x="1744663" y="5326063"/>
            <a:ext cx="665162" cy="365125"/>
            <a:chOff x="1241" y="790"/>
            <a:chExt cx="495" cy="287"/>
          </a:xfrm>
        </p:grpSpPr>
        <p:sp>
          <p:nvSpPr>
            <p:cNvPr id="46105" name="Line 28"/>
            <p:cNvSpPr>
              <a:spLocks noChangeShapeType="1"/>
            </p:cNvSpPr>
            <p:nvPr/>
          </p:nvSpPr>
          <p:spPr bwMode="auto">
            <a:xfrm>
              <a:off x="1241" y="973"/>
              <a:ext cx="4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46106" name="Text Box 29"/>
            <p:cNvSpPr txBox="1">
              <a:spLocks noChangeArrowheads="1"/>
            </p:cNvSpPr>
            <p:nvPr/>
          </p:nvSpPr>
          <p:spPr bwMode="auto">
            <a:xfrm>
              <a:off x="1435" y="790"/>
              <a:ext cx="212" cy="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sz="1800" i="1"/>
                <a:t>c</a:t>
              </a:r>
            </a:p>
          </p:txBody>
        </p:sp>
      </p:grpSp>
      <p:sp>
        <p:nvSpPr>
          <p:cNvPr id="46098" name="Oval 30"/>
          <p:cNvSpPr>
            <a:spLocks noChangeArrowheads="1"/>
          </p:cNvSpPr>
          <p:nvPr/>
        </p:nvSpPr>
        <p:spPr bwMode="auto">
          <a:xfrm>
            <a:off x="2962275" y="5495925"/>
            <a:ext cx="119063" cy="112713"/>
          </a:xfrm>
          <a:prstGeom prst="ellipse">
            <a:avLst/>
          </a:prstGeom>
          <a:solidFill>
            <a:srgbClr val="FF66CC"/>
          </a:solidFill>
          <a:ln w="9525">
            <a:solidFill>
              <a:srgbClr val="FF66CC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099" name="Line 31"/>
          <p:cNvSpPr>
            <a:spLocks noChangeShapeType="1"/>
          </p:cNvSpPr>
          <p:nvPr/>
        </p:nvSpPr>
        <p:spPr bwMode="auto">
          <a:xfrm>
            <a:off x="1703388" y="5045075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0" name="Line 32"/>
          <p:cNvSpPr>
            <a:spLocks noChangeShapeType="1"/>
          </p:cNvSpPr>
          <p:nvPr/>
        </p:nvSpPr>
        <p:spPr bwMode="auto">
          <a:xfrm>
            <a:off x="3032125" y="5075238"/>
            <a:ext cx="0" cy="371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1" name="Line 33"/>
          <p:cNvSpPr>
            <a:spLocks noChangeShapeType="1"/>
          </p:cNvSpPr>
          <p:nvPr/>
        </p:nvSpPr>
        <p:spPr bwMode="auto">
          <a:xfrm>
            <a:off x="1703388" y="5191125"/>
            <a:ext cx="1317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graphicFrame>
        <p:nvGraphicFramePr>
          <p:cNvPr id="46082" name="Object 34"/>
          <p:cNvGraphicFramePr>
            <a:graphicFrameLocks noChangeAspect="1"/>
          </p:cNvGraphicFramePr>
          <p:nvPr/>
        </p:nvGraphicFramePr>
        <p:xfrm>
          <a:off x="2082800" y="4987925"/>
          <a:ext cx="558800" cy="417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60240" imgH="520560" progId="Equation.DSMT4">
                  <p:embed/>
                </p:oleObj>
              </mc:Choice>
              <mc:Fallback>
                <p:oleObj name="Equation" r:id="rId4" imgW="660240" imgH="520560" progId="Equation.DSMT4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2800" y="4987925"/>
                        <a:ext cx="558800" cy="417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102" name="Text Box 35"/>
          <p:cNvSpPr txBox="1">
            <a:spLocks noChangeArrowheads="1"/>
          </p:cNvSpPr>
          <p:nvPr/>
        </p:nvSpPr>
        <p:spPr bwMode="auto">
          <a:xfrm>
            <a:off x="5083175" y="5311775"/>
            <a:ext cx="4624388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376238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u="sng"/>
              <a:t>standing wave cavity</a:t>
            </a:r>
            <a:r>
              <a:rPr lang="en-GB"/>
              <a:t>:</a:t>
            </a:r>
            <a:endParaRPr lang="en-GB" i="1"/>
          </a:p>
          <a:p>
            <a:pPr>
              <a:spcBef>
                <a:spcPct val="50000"/>
              </a:spcBef>
            </a:pPr>
            <a:r>
              <a:rPr lang="en-GB"/>
              <a:t>bunch sees field:</a:t>
            </a:r>
            <a:br>
              <a:rPr lang="en-GB"/>
            </a:br>
            <a:r>
              <a:rPr lang="en-GB" i="1"/>
              <a:t>E</a:t>
            </a:r>
            <a:r>
              <a:rPr lang="en-GB" i="1" baseline="-25000"/>
              <a:t>z	</a:t>
            </a:r>
            <a:r>
              <a:rPr lang="en-GB" i="1"/>
              <a:t>=E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l-GR">
                <a:cs typeface="Times New Roman" charset="0"/>
              </a:rPr>
              <a:t>ω</a:t>
            </a:r>
            <a:r>
              <a:rPr lang="en-GB" i="1"/>
              <a:t>t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  <a:p>
            <a:pPr>
              <a:spcBef>
                <a:spcPct val="50000"/>
              </a:spcBef>
            </a:pPr>
            <a:r>
              <a:rPr lang="en-GB"/>
              <a:t>	=</a:t>
            </a:r>
            <a:r>
              <a:rPr lang="en-GB" i="1"/>
              <a:t>E</a:t>
            </a:r>
            <a:r>
              <a:rPr lang="en-GB" baseline="-25000"/>
              <a:t>0</a:t>
            </a:r>
            <a:r>
              <a:rPr lang="en-GB" i="1"/>
              <a:t> </a:t>
            </a:r>
            <a:r>
              <a:rPr lang="en-GB"/>
              <a:t>sin(</a:t>
            </a:r>
            <a:r>
              <a:rPr lang="en-GB" i="1"/>
              <a:t>kz</a:t>
            </a:r>
            <a:r>
              <a:rPr lang="en-GB"/>
              <a:t>+</a:t>
            </a:r>
            <a:r>
              <a:rPr lang="el-GR">
                <a:cs typeface="Times New Roman" charset="0"/>
              </a:rPr>
              <a:t>φ</a:t>
            </a:r>
            <a:r>
              <a:rPr lang="en-GB"/>
              <a:t>)sin(</a:t>
            </a:r>
            <a:r>
              <a:rPr lang="en-GB" i="1"/>
              <a:t>kz</a:t>
            </a:r>
            <a:r>
              <a:rPr lang="en-GB"/>
              <a:t>)</a:t>
            </a:r>
          </a:p>
        </p:txBody>
      </p:sp>
      <p:sp>
        <p:nvSpPr>
          <p:cNvPr id="46103" name="Line 36"/>
          <p:cNvSpPr>
            <a:spLocks noChangeShapeType="1"/>
          </p:cNvSpPr>
          <p:nvPr/>
        </p:nvSpPr>
        <p:spPr bwMode="auto">
          <a:xfrm>
            <a:off x="3051175" y="5557838"/>
            <a:ext cx="663575" cy="0"/>
          </a:xfrm>
          <a:prstGeom prst="line">
            <a:avLst/>
          </a:prstGeom>
          <a:noFill/>
          <a:ln w="9525">
            <a:solidFill>
              <a:srgbClr val="FF66CC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6104" name="Text Box 37"/>
          <p:cNvSpPr txBox="1">
            <a:spLocks noChangeArrowheads="1"/>
          </p:cNvSpPr>
          <p:nvPr/>
        </p:nvSpPr>
        <p:spPr bwMode="auto">
          <a:xfrm>
            <a:off x="3311525" y="5326063"/>
            <a:ext cx="2857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sz="1800" i="1">
                <a:solidFill>
                  <a:srgbClr val="FF66CC"/>
                </a:solidFill>
              </a:rPr>
              <a:t>c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effects: longitudinal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63625"/>
            <a:ext cx="9772650" cy="2135188"/>
          </a:xfrm>
        </p:spPr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Beam absorbs RF power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decreasing RF field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in cavities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Single bunch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beam loading: longitudinal wake field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Particles within a bunch see a decreasing field</a:t>
            </a:r>
            <a:br>
              <a:rPr lang="en-US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GB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energy gain different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within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 bunch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563" y="3335338"/>
            <a:ext cx="6348412" cy="39179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Run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off crest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and use RF curvature to compensate single bunch beam-loading</a:t>
            </a:r>
          </a:p>
          <a:p>
            <a:pPr eaLnBrk="1"/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Reduces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effective gradient</a:t>
            </a:r>
          </a:p>
        </p:txBody>
      </p:sp>
      <p:grpSp>
        <p:nvGrpSpPr>
          <p:cNvPr id="48132" name="Group 10"/>
          <p:cNvGrpSpPr>
            <a:grpSpLocks/>
          </p:cNvGrpSpPr>
          <p:nvPr/>
        </p:nvGrpSpPr>
        <p:grpSpPr bwMode="auto">
          <a:xfrm>
            <a:off x="1576388" y="2932113"/>
            <a:ext cx="6865937" cy="4246562"/>
            <a:chOff x="786" y="1073"/>
            <a:chExt cx="4325" cy="2675"/>
          </a:xfrm>
        </p:grpSpPr>
        <p:pic>
          <p:nvPicPr>
            <p:cNvPr id="48133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" y="1073"/>
              <a:ext cx="4325" cy="267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134" name="Text Box 6"/>
            <p:cNvSpPr txBox="1">
              <a:spLocks noChangeArrowheads="1"/>
            </p:cNvSpPr>
            <p:nvPr/>
          </p:nvSpPr>
          <p:spPr bwMode="auto">
            <a:xfrm>
              <a:off x="3277" y="1393"/>
              <a:ext cx="872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wakefield</a:t>
              </a:r>
            </a:p>
          </p:txBody>
        </p:sp>
        <p:sp>
          <p:nvSpPr>
            <p:cNvPr id="48135" name="Text Box 7"/>
            <p:cNvSpPr txBox="1">
              <a:spLocks noChangeArrowheads="1"/>
            </p:cNvSpPr>
            <p:nvPr/>
          </p:nvSpPr>
          <p:spPr bwMode="auto">
            <a:xfrm>
              <a:off x="2351" y="1878"/>
              <a:ext cx="351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chemeClr val="accent2"/>
                  </a:solidFill>
                </a:rPr>
                <a:t>RF</a:t>
              </a:r>
            </a:p>
          </p:txBody>
        </p:sp>
        <p:sp>
          <p:nvSpPr>
            <p:cNvPr id="48136" name="Text Box 8"/>
            <p:cNvSpPr txBox="1">
              <a:spLocks noChangeArrowheads="1"/>
            </p:cNvSpPr>
            <p:nvPr/>
          </p:nvSpPr>
          <p:spPr bwMode="auto">
            <a:xfrm>
              <a:off x="2107" y="2713"/>
              <a:ext cx="5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Total</a:t>
              </a:r>
            </a:p>
          </p:txBody>
        </p:sp>
        <p:sp>
          <p:nvSpPr>
            <p:cNvPr id="48137" name="Text Box 9"/>
            <p:cNvSpPr txBox="1">
              <a:spLocks noChangeArrowheads="1"/>
            </p:cNvSpPr>
            <p:nvPr/>
          </p:nvSpPr>
          <p:spPr bwMode="auto">
            <a:xfrm>
              <a:off x="3981" y="2022"/>
              <a:ext cx="834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cs typeface="Times New Roman" charset="0"/>
                </a:rPr>
                <a:t>φ</a:t>
              </a:r>
              <a:r>
                <a:rPr lang="en-GB"/>
                <a:t> = 15.5</a:t>
              </a:r>
              <a:r>
                <a:rPr lang="en-GB">
                  <a:cs typeface="Times New Roman" charset="0"/>
                </a:rPr>
                <a:t>º</a:t>
              </a:r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Beam-loading compensation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Minimize momentum spread</a:t>
            </a:r>
          </a:p>
        </p:txBody>
      </p:sp>
      <p:grpSp>
        <p:nvGrpSpPr>
          <p:cNvPr id="49156" name="Group 14"/>
          <p:cNvGrpSpPr>
            <a:grpSpLocks/>
          </p:cNvGrpSpPr>
          <p:nvPr/>
        </p:nvGrpSpPr>
        <p:grpSpPr bwMode="auto">
          <a:xfrm>
            <a:off x="1481138" y="2214563"/>
            <a:ext cx="6769100" cy="4478337"/>
            <a:chOff x="563" y="1206"/>
            <a:chExt cx="3928" cy="2426"/>
          </a:xfrm>
        </p:grpSpPr>
        <p:pic>
          <p:nvPicPr>
            <p:cNvPr id="49157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" y="1206"/>
              <a:ext cx="3928" cy="24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9158" name="Text Box 10"/>
            <p:cNvSpPr txBox="1">
              <a:spLocks noChangeArrowheads="1"/>
            </p:cNvSpPr>
            <p:nvPr/>
          </p:nvSpPr>
          <p:spPr bwMode="auto">
            <a:xfrm>
              <a:off x="1175" y="1493"/>
              <a:ext cx="952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FF0000"/>
                  </a:solidFill>
                </a:rPr>
                <a:t>RMS </a:t>
              </a:r>
              <a:r>
                <a:rPr lang="en-GB" i="1">
                  <a:solidFill>
                    <a:srgbClr val="FF0000"/>
                  </a:solidFill>
                  <a:latin typeface="Symbol" charset="0"/>
                </a:rPr>
                <a:t>Δ</a:t>
              </a:r>
              <a:r>
                <a:rPr lang="en-GB" i="1">
                  <a:solidFill>
                    <a:srgbClr val="FF0000"/>
                  </a:solidFill>
                </a:rPr>
                <a:t>E/E</a:t>
              </a:r>
            </a:p>
          </p:txBody>
        </p:sp>
        <p:sp>
          <p:nvSpPr>
            <p:cNvPr id="49159" name="Text Box 11"/>
            <p:cNvSpPr txBox="1">
              <a:spLocks noChangeArrowheads="1"/>
            </p:cNvSpPr>
            <p:nvPr/>
          </p:nvSpPr>
          <p:spPr bwMode="auto">
            <a:xfrm>
              <a:off x="1029" y="2370"/>
              <a:ext cx="454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  <a:latin typeface="Symbol" charset="0"/>
                </a:rPr>
                <a:t>&lt;</a:t>
              </a:r>
              <a:r>
                <a:rPr lang="en-GB" i="1">
                  <a:solidFill>
                    <a:srgbClr val="0000FF"/>
                  </a:solidFill>
                </a:rPr>
                <a:t>E</a:t>
              </a:r>
              <a:r>
                <a:rPr lang="en-GB" i="1" baseline="-25000">
                  <a:solidFill>
                    <a:srgbClr val="0000FF"/>
                  </a:solidFill>
                </a:rPr>
                <a:t>z</a:t>
              </a:r>
              <a:r>
                <a:rPr lang="en-GB">
                  <a:solidFill>
                    <a:srgbClr val="0000FF"/>
                  </a:solidFill>
                  <a:latin typeface="Symbol" charset="0"/>
                </a:rPr>
                <a:t>&gt;</a:t>
              </a:r>
            </a:p>
          </p:txBody>
        </p:sp>
        <p:sp>
          <p:nvSpPr>
            <p:cNvPr id="49160" name="Text Box 12"/>
            <p:cNvSpPr txBox="1">
              <a:spLocks noChangeArrowheads="1"/>
            </p:cNvSpPr>
            <p:nvPr/>
          </p:nvSpPr>
          <p:spPr bwMode="auto">
            <a:xfrm>
              <a:off x="2051" y="2994"/>
              <a:ext cx="955" cy="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l-GR">
                  <a:solidFill>
                    <a:srgbClr val="FF0000"/>
                  </a:solidFill>
                  <a:cs typeface="Times New Roman" charset="0"/>
                </a:rPr>
                <a:t>φ</a:t>
              </a:r>
              <a:r>
                <a:rPr lang="en-GB" baseline="-25000">
                  <a:solidFill>
                    <a:srgbClr val="FF0000"/>
                  </a:solidFill>
                </a:rPr>
                <a:t>min</a:t>
              </a:r>
              <a:r>
                <a:rPr lang="en-GB">
                  <a:solidFill>
                    <a:srgbClr val="FF0000"/>
                  </a:solidFill>
                </a:rPr>
                <a:t> = 15.5</a:t>
              </a:r>
              <a:r>
                <a:rPr lang="en-GB">
                  <a:solidFill>
                    <a:srgbClr val="FF0000"/>
                  </a:solidFill>
                  <a:cs typeface="Times New Roman" charset="0"/>
                </a:rPr>
                <a:t>º</a:t>
              </a:r>
            </a:p>
          </p:txBody>
        </p:sp>
        <p:sp>
          <p:nvSpPr>
            <p:cNvPr id="49161" name="Line 13"/>
            <p:cNvSpPr>
              <a:spLocks noChangeShapeType="1"/>
            </p:cNvSpPr>
            <p:nvPr/>
          </p:nvSpPr>
          <p:spPr bwMode="auto">
            <a:xfrm flipV="1">
              <a:off x="2515" y="2815"/>
              <a:ext cx="0" cy="235"/>
            </a:xfrm>
            <a:prstGeom prst="line">
              <a:avLst/>
            </a:prstGeom>
            <a:noFill/>
            <a:ln w="9525">
              <a:solidFill>
                <a:srgbClr val="FF33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2" name="Object 4"/>
          <p:cNvGraphicFramePr>
            <a:graphicFrameLocks noChangeAspect="1"/>
          </p:cNvGraphicFramePr>
          <p:nvPr/>
        </p:nvGraphicFramePr>
        <p:xfrm>
          <a:off x="3313113" y="2306638"/>
          <a:ext cx="3462337" cy="1285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33440" imgH="495000" progId="Equation.DSMT4">
                  <p:embed/>
                </p:oleObj>
              </mc:Choice>
              <mc:Fallback>
                <p:oleObj name="Equation" r:id="rId3" imgW="1333440" imgH="4950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3113" y="2306638"/>
                        <a:ext cx="3462337" cy="128587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317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9158288" y="5611813"/>
            <a:ext cx="434975" cy="614362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6" name="Oval 26"/>
          <p:cNvSpPr>
            <a:spLocks noChangeArrowheads="1"/>
          </p:cNvSpPr>
          <p:nvPr/>
        </p:nvSpPr>
        <p:spPr bwMode="auto">
          <a:xfrm>
            <a:off x="5611813" y="5038725"/>
            <a:ext cx="544512" cy="614363"/>
          </a:xfrm>
          <a:prstGeom prst="ellipse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144" name="Oval 24"/>
          <p:cNvSpPr>
            <a:spLocks noChangeArrowheads="1"/>
          </p:cNvSpPr>
          <p:nvPr/>
        </p:nvSpPr>
        <p:spPr bwMode="auto">
          <a:xfrm>
            <a:off x="5457825" y="2925763"/>
            <a:ext cx="790575" cy="64135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1"/>
          <p:cNvSpPr>
            <a:spLocks noGrp="1" noChangeArrowheads="1"/>
          </p:cNvSpPr>
          <p:nvPr>
            <p:ph type="title"/>
          </p:nvPr>
        </p:nvSpPr>
        <p:spPr>
          <a:xfrm>
            <a:off x="1368425" y="92075"/>
            <a:ext cx="7739063" cy="619125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5713" algn="l"/>
                <a:tab pos="5791200" algn="l"/>
                <a:tab pos="6515100" algn="l"/>
                <a:tab pos="7235825" algn="l"/>
              </a:tabLst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Reminder: Luminosity</a:t>
            </a:r>
          </a:p>
        </p:txBody>
      </p:sp>
      <p:sp>
        <p:nvSpPr>
          <p:cNvPr id="30727" name="Rectangle 20"/>
          <p:cNvSpPr>
            <a:spLocks noChangeArrowheads="1"/>
          </p:cNvSpPr>
          <p:nvPr/>
        </p:nvSpPr>
        <p:spPr bwMode="auto">
          <a:xfrm>
            <a:off x="160338" y="3967163"/>
            <a:ext cx="9772650" cy="324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GB" sz="2800"/>
              <a:t>we want </a:t>
            </a:r>
            <a:r>
              <a:rPr lang="en-GB" sz="2800">
                <a:solidFill>
                  <a:srgbClr val="FF0000"/>
                </a:solidFill>
              </a:rPr>
              <a:t>high RF-beam</a:t>
            </a:r>
            <a:r>
              <a:rPr lang="en-GB" sz="2800"/>
              <a:t> conversion </a:t>
            </a:r>
            <a:r>
              <a:rPr lang="en-GB" sz="2800">
                <a:solidFill>
                  <a:srgbClr val="FF0000"/>
                </a:solidFill>
              </a:rPr>
              <a:t>efficiency</a:t>
            </a:r>
            <a:r>
              <a:rPr lang="en-GB" sz="2800"/>
              <a:t> </a:t>
            </a:r>
            <a:r>
              <a:rPr lang="el-GR" sz="2800" i="1"/>
              <a:t>η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GB" sz="2800"/>
              <a:t>need </a:t>
            </a:r>
            <a:r>
              <a:rPr lang="en-GB" sz="2800">
                <a:solidFill>
                  <a:srgbClr val="FF0000"/>
                </a:solidFill>
              </a:rPr>
              <a:t>high RF power</a:t>
            </a:r>
            <a:r>
              <a:rPr lang="en-GB" sz="2800"/>
              <a:t> </a:t>
            </a:r>
            <a:r>
              <a:rPr lang="en-GB" sz="2800" i="1">
                <a:solidFill>
                  <a:schemeClr val="tx2"/>
                </a:solidFill>
              </a:rPr>
              <a:t>P</a:t>
            </a:r>
            <a:r>
              <a:rPr lang="en-GB" sz="2800" i="1" baseline="-25000">
                <a:solidFill>
                  <a:schemeClr val="tx2"/>
                </a:solidFill>
              </a:rPr>
              <a:t>RF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GB" sz="2800">
                <a:solidFill>
                  <a:srgbClr val="FF0000"/>
                </a:solidFill>
              </a:rPr>
              <a:t>small</a:t>
            </a:r>
            <a:r>
              <a:rPr lang="en-GB" sz="2800"/>
              <a:t> normalised </a:t>
            </a:r>
            <a:r>
              <a:rPr lang="en-GB" sz="2800">
                <a:solidFill>
                  <a:srgbClr val="FF0000"/>
                </a:solidFill>
              </a:rPr>
              <a:t>vertical emittance</a:t>
            </a:r>
            <a:r>
              <a:rPr lang="en-GB" sz="2800"/>
              <a:t> </a:t>
            </a:r>
            <a:r>
              <a:rPr lang="el-GR" sz="2800"/>
              <a:t>ε</a:t>
            </a:r>
            <a:r>
              <a:rPr lang="en-GB" sz="2800" i="1" baseline="-25000">
                <a:solidFill>
                  <a:schemeClr val="tx2"/>
                </a:solidFill>
              </a:rPr>
              <a:t>n,y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Tx/>
              <a:buBlip>
                <a:blip r:embed="rId5"/>
              </a:buBlip>
            </a:pPr>
            <a:r>
              <a:rPr lang="en-GB" sz="2800">
                <a:solidFill>
                  <a:srgbClr val="FF0000"/>
                </a:solidFill>
              </a:rPr>
              <a:t>strong focusing at IP</a:t>
            </a:r>
            <a:r>
              <a:rPr lang="en-GB" sz="2800"/>
              <a:t> (</a:t>
            </a:r>
            <a:r>
              <a:rPr lang="en-GB" sz="2800">
                <a:solidFill>
                  <a:srgbClr val="FF0000"/>
                </a:solidFill>
              </a:rPr>
              <a:t>small </a:t>
            </a:r>
            <a:r>
              <a:rPr lang="en-US" sz="2800" i="1">
                <a:solidFill>
                  <a:srgbClr val="FF0000"/>
                </a:solidFill>
              </a:rPr>
              <a:t>β</a:t>
            </a:r>
            <a:r>
              <a:rPr lang="en-GB" sz="2800" i="1" baseline="-25000">
                <a:solidFill>
                  <a:srgbClr val="FF0000"/>
                </a:solidFill>
              </a:rPr>
              <a:t>y</a:t>
            </a:r>
            <a:r>
              <a:rPr lang="en-GB" sz="2800"/>
              <a:t> and hence </a:t>
            </a:r>
            <a:r>
              <a:rPr lang="en-GB" sz="2800">
                <a:solidFill>
                  <a:srgbClr val="FF0000"/>
                </a:solidFill>
              </a:rPr>
              <a:t>small bunch length </a:t>
            </a:r>
            <a:r>
              <a:rPr lang="el-GR" sz="2800"/>
              <a:t>σ</a:t>
            </a:r>
            <a:r>
              <a:rPr lang="en-GB" sz="2800" i="1" baseline="-25000"/>
              <a:t>z</a:t>
            </a:r>
            <a:r>
              <a:rPr lang="en-GB" sz="2800"/>
              <a:t>)</a:t>
            </a:r>
          </a:p>
          <a:p>
            <a:pPr marL="342900" indent="-342900" defTabSz="912813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5"/>
              </a:buBlip>
            </a:pPr>
            <a:r>
              <a:rPr lang="en-GB" sz="2800"/>
              <a:t>could also allow higher beamstrahlung </a:t>
            </a:r>
            <a:r>
              <a:rPr lang="en-US" sz="2800" i="1"/>
              <a:t>δ</a:t>
            </a:r>
            <a:r>
              <a:rPr lang="en-GB" sz="2800" i="1" baseline="-25000">
                <a:solidFill>
                  <a:schemeClr val="tx2"/>
                </a:solidFill>
              </a:rPr>
              <a:t>BS</a:t>
            </a:r>
            <a:r>
              <a:rPr lang="en-GB" sz="2800" i="1"/>
              <a:t> </a:t>
            </a:r>
            <a:r>
              <a:rPr lang="en-GB" sz="2800"/>
              <a:t>if willing to live with the consequences (Luminosity spread and background)</a:t>
            </a: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30728" name="Text Box 22"/>
          <p:cNvSpPr txBox="1">
            <a:spLocks noChangeArrowheads="1"/>
          </p:cNvSpPr>
          <p:nvPr/>
        </p:nvSpPr>
        <p:spPr bwMode="auto">
          <a:xfrm>
            <a:off x="609600" y="1346200"/>
            <a:ext cx="3524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0" tIns="45711" rIns="91420" bIns="45711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2800"/>
              <a:t>Last</a:t>
            </a:r>
            <a:r>
              <a:rPr lang="en-US"/>
              <a:t> lecture, we arrived at: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45" grpId="0" animBg="1"/>
      <p:bldP spid="5146" grpId="0" animBg="1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8" name="Object 9"/>
          <p:cNvGraphicFramePr>
            <a:graphicFrameLocks noChangeAspect="1"/>
          </p:cNvGraphicFramePr>
          <p:nvPr/>
        </p:nvGraphicFramePr>
        <p:xfrm>
          <a:off x="2687638" y="4397375"/>
          <a:ext cx="2997200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997000" imgH="838080" progId="Equation.DSMT4">
                  <p:embed/>
                </p:oleObj>
              </mc:Choice>
              <mc:Fallback>
                <p:oleObj name="Equation" r:id="rId2" imgW="2997000" imgH="83808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87638" y="4397375"/>
                        <a:ext cx="2997200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01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09650"/>
            <a:ext cx="9772650" cy="6024563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Beam absorbs RF power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gradient reduced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along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TW cavity for steady state</a:t>
            </a:r>
          </a:p>
        </p:txBody>
      </p:sp>
      <p:pic>
        <p:nvPicPr>
          <p:cNvPr id="5018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3200" y="3257550"/>
            <a:ext cx="6383338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5" name="Text Box 7"/>
          <p:cNvSpPr txBox="1">
            <a:spLocks noChangeArrowheads="1"/>
          </p:cNvSpPr>
          <p:nvPr/>
        </p:nvSpPr>
        <p:spPr bwMode="auto">
          <a:xfrm>
            <a:off x="5662613" y="3605213"/>
            <a:ext cx="13001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/>
              <a:t>unloaded</a:t>
            </a:r>
          </a:p>
        </p:txBody>
      </p:sp>
      <p:sp>
        <p:nvSpPr>
          <p:cNvPr id="50186" name="Text Box 8"/>
          <p:cNvSpPr txBox="1">
            <a:spLocks noChangeArrowheads="1"/>
          </p:cNvSpPr>
          <p:nvPr/>
        </p:nvSpPr>
        <p:spPr bwMode="auto">
          <a:xfrm>
            <a:off x="6146800" y="4225925"/>
            <a:ext cx="1435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dirty="0"/>
              <a:t>av. loaded</a:t>
            </a:r>
          </a:p>
        </p:txBody>
      </p:sp>
      <p:graphicFrame>
        <p:nvGraphicFramePr>
          <p:cNvPr id="50179" name="Object 10"/>
          <p:cNvGraphicFramePr>
            <a:graphicFrameLocks noChangeAspect="1"/>
          </p:cNvGraphicFramePr>
          <p:nvPr/>
        </p:nvGraphicFramePr>
        <p:xfrm>
          <a:off x="641350" y="1901825"/>
          <a:ext cx="2479675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06360" imgH="457200" progId="Equation.DSMT4">
                  <p:embed/>
                </p:oleObj>
              </mc:Choice>
              <mc:Fallback>
                <p:oleObj name="Equation" r:id="rId5" imgW="1206360" imgH="457200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" y="1901825"/>
                        <a:ext cx="2479675" cy="939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0" name="Object 11"/>
          <p:cNvGraphicFramePr>
            <a:graphicFrameLocks noChangeAspect="1"/>
          </p:cNvGraphicFramePr>
          <p:nvPr/>
        </p:nvGraphicFramePr>
        <p:xfrm>
          <a:off x="4235450" y="1981200"/>
          <a:ext cx="2503488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33440" imgH="457200" progId="Equation.DSMT4">
                  <p:embed/>
                </p:oleObj>
              </mc:Choice>
              <mc:Fallback>
                <p:oleObj name="Equation" r:id="rId7" imgW="1333440" imgH="457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450" y="1981200"/>
                        <a:ext cx="2503488" cy="858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14B69267-3D32-0F4A-922D-580283DA98A1}"/>
              </a:ext>
            </a:extLst>
          </p:cNvPr>
          <p:cNvSpPr/>
          <p:nvPr/>
        </p:nvSpPr>
        <p:spPr>
          <a:xfrm>
            <a:off x="2577346" y="5888663"/>
            <a:ext cx="27863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ym typeface="Symbol" charset="0"/>
              </a:rPr>
              <a:t>field along the cavity</a:t>
            </a:r>
            <a:endParaRPr lang="en-FR" dirty="0"/>
          </a:p>
        </p:txBody>
      </p:sp>
      <p:sp>
        <p:nvSpPr>
          <p:cNvPr id="11" name="Text Box 8">
            <a:extLst>
              <a:ext uri="{FF2B5EF4-FFF2-40B4-BE49-F238E27FC236}">
                <a16:creationId xmlns:a16="http://schemas.microsoft.com/office/drawing/2014/main" id="{9855F6A6-1DEF-C44D-8380-A33710A4D5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2694" y="5240338"/>
            <a:ext cx="100380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GB" dirty="0"/>
              <a:t>loaded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 Cavity: Beam loading</a:t>
            </a:r>
          </a:p>
        </p:txBody>
      </p:sp>
      <p:sp>
        <p:nvSpPr>
          <p:cNvPr id="51203" name="Rectangle 4"/>
          <p:cNvSpPr>
            <a:spLocks noChangeArrowheads="1"/>
          </p:cNvSpPr>
          <p:nvPr/>
        </p:nvSpPr>
        <p:spPr bwMode="auto">
          <a:xfrm>
            <a:off x="265113" y="1054100"/>
            <a:ext cx="9574212" cy="317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GB" sz="2800" dirty="0">
                <a:solidFill>
                  <a:srgbClr val="FF0000"/>
                </a:solidFill>
              </a:rPr>
              <a:t>Transient beam loading (multi bunch effect):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first bunches see the full unloaded field, energy gain different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In the LC design, long bunch trains achieve steady state quickly, and previous results very good approximation.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en-GB" sz="2600" dirty="0">
                <a:solidFill>
                  <a:srgbClr val="000000"/>
                </a:solidFill>
              </a:rPr>
              <a:t>However, transient over first bunches needs to be compensated</a:t>
            </a:r>
          </a:p>
          <a:p>
            <a:pPr marL="742950" lvl="1" indent="-285750" eaLnBrk="1">
              <a:lnSpc>
                <a:spcPct val="93000"/>
              </a:lnSpc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Blip>
                <a:blip r:embed="rId2"/>
              </a:buBlip>
            </a:pPr>
            <a:r>
              <a:rPr lang="ja-JP" altLang="en-GB" sz="2600" dirty="0">
                <a:solidFill>
                  <a:srgbClr val="000000"/>
                </a:solidFill>
              </a:rPr>
              <a:t>‘</a:t>
            </a:r>
            <a:r>
              <a:rPr lang="en-GB" sz="2600" dirty="0">
                <a:solidFill>
                  <a:srgbClr val="000000"/>
                </a:solidFill>
              </a:rPr>
              <a:t>Delayed filling</a:t>
            </a:r>
            <a:r>
              <a:rPr lang="ja-JP" altLang="en-GB" sz="2600" dirty="0">
                <a:solidFill>
                  <a:srgbClr val="000000"/>
                </a:solidFill>
              </a:rPr>
              <a:t>’</a:t>
            </a:r>
            <a:r>
              <a:rPr lang="en-GB" sz="2600" dirty="0">
                <a:solidFill>
                  <a:srgbClr val="000000"/>
                </a:solidFill>
              </a:rPr>
              <a:t> of the structure</a:t>
            </a:r>
            <a:endParaRPr lang="en-GB" sz="2600" baseline="-25000" dirty="0">
              <a:solidFill>
                <a:srgbClr val="000000"/>
              </a:solidFill>
            </a:endParaRPr>
          </a:p>
        </p:txBody>
      </p:sp>
      <p:grpSp>
        <p:nvGrpSpPr>
          <p:cNvPr id="51204" name="Group 26"/>
          <p:cNvGrpSpPr>
            <a:grpSpLocks/>
          </p:cNvGrpSpPr>
          <p:nvPr/>
        </p:nvGrpSpPr>
        <p:grpSpPr bwMode="auto">
          <a:xfrm>
            <a:off x="1631950" y="4543425"/>
            <a:ext cx="6172200" cy="2590800"/>
            <a:chOff x="960" y="2544"/>
            <a:chExt cx="3888" cy="1632"/>
          </a:xfrm>
        </p:grpSpPr>
        <p:sp>
          <p:nvSpPr>
            <p:cNvPr id="51205" name="Freeform 5"/>
            <p:cNvSpPr>
              <a:spLocks/>
            </p:cNvSpPr>
            <p:nvPr/>
          </p:nvSpPr>
          <p:spPr bwMode="auto">
            <a:xfrm>
              <a:off x="1237" y="2712"/>
              <a:ext cx="2543" cy="1376"/>
            </a:xfrm>
            <a:custGeom>
              <a:avLst/>
              <a:gdLst>
                <a:gd name="T0" fmla="*/ 0 w 2544"/>
                <a:gd name="T1" fmla="*/ 0 h 1248"/>
                <a:gd name="T2" fmla="*/ 0 w 2544"/>
                <a:gd name="T3" fmla="*/ 1248 h 1248"/>
                <a:gd name="T4" fmla="*/ 2544 w 2544"/>
                <a:gd name="T5" fmla="*/ 1248 h 1248"/>
                <a:gd name="T6" fmla="*/ 0 60000 65536"/>
                <a:gd name="T7" fmla="*/ 0 60000 65536"/>
                <a:gd name="T8" fmla="*/ 0 60000 65536"/>
                <a:gd name="T9" fmla="*/ 0 w 2544"/>
                <a:gd name="T10" fmla="*/ 0 h 1248"/>
                <a:gd name="T11" fmla="*/ 2544 w 2544"/>
                <a:gd name="T12" fmla="*/ 1248 h 12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4" h="1248">
                  <a:moveTo>
                    <a:pt x="0" y="0"/>
                  </a:moveTo>
                  <a:lnTo>
                    <a:pt x="0" y="1248"/>
                  </a:lnTo>
                  <a:lnTo>
                    <a:pt x="2544" y="1248"/>
                  </a:lnTo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/>
            <a:p>
              <a:endParaRPr lang="en-US"/>
            </a:p>
          </p:txBody>
        </p:sp>
        <p:sp>
          <p:nvSpPr>
            <p:cNvPr id="51206" name="Line 6"/>
            <p:cNvSpPr>
              <a:spLocks noChangeShapeType="1"/>
            </p:cNvSpPr>
            <p:nvPr/>
          </p:nvSpPr>
          <p:spPr bwMode="auto">
            <a:xfrm>
              <a:off x="1248" y="2880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7" name="Line 7"/>
            <p:cNvSpPr>
              <a:spLocks noChangeShapeType="1"/>
            </p:cNvSpPr>
            <p:nvPr/>
          </p:nvSpPr>
          <p:spPr bwMode="auto">
            <a:xfrm>
              <a:off x="1248" y="3456"/>
              <a:ext cx="24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51208" name="Text Box 8"/>
            <p:cNvSpPr txBox="1">
              <a:spLocks noChangeArrowheads="1"/>
            </p:cNvSpPr>
            <p:nvPr/>
          </p:nvSpPr>
          <p:spPr bwMode="auto">
            <a:xfrm>
              <a:off x="3792" y="2688"/>
              <a:ext cx="864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unloaded</a:t>
              </a:r>
            </a:p>
          </p:txBody>
        </p:sp>
        <p:sp>
          <p:nvSpPr>
            <p:cNvPr id="51209" name="Text Box 9"/>
            <p:cNvSpPr txBox="1">
              <a:spLocks noChangeArrowheads="1"/>
            </p:cNvSpPr>
            <p:nvPr/>
          </p:nvSpPr>
          <p:spPr bwMode="auto">
            <a:xfrm>
              <a:off x="3792" y="3312"/>
              <a:ext cx="1056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/>
                <a:t>av. loaded</a:t>
              </a:r>
            </a:p>
          </p:txBody>
        </p:sp>
        <p:sp>
          <p:nvSpPr>
            <p:cNvPr id="51210" name="Text Box 10"/>
            <p:cNvSpPr txBox="1">
              <a:spLocks noChangeArrowheads="1"/>
            </p:cNvSpPr>
            <p:nvPr/>
          </p:nvSpPr>
          <p:spPr bwMode="auto">
            <a:xfrm>
              <a:off x="3792" y="3888"/>
              <a:ext cx="16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t</a:t>
              </a:r>
            </a:p>
          </p:txBody>
        </p:sp>
        <p:sp>
          <p:nvSpPr>
            <p:cNvPr id="51211" name="Text Box 11"/>
            <p:cNvSpPr txBox="1">
              <a:spLocks noChangeArrowheads="1"/>
            </p:cNvSpPr>
            <p:nvPr/>
          </p:nvSpPr>
          <p:spPr bwMode="auto">
            <a:xfrm>
              <a:off x="960" y="2544"/>
              <a:ext cx="233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GB" i="1"/>
                <a:t>V</a:t>
              </a:r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auto">
            <a:xfrm>
              <a:off x="1344" y="2832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3" name="Oval 13"/>
            <p:cNvSpPr>
              <a:spLocks noChangeArrowheads="1"/>
            </p:cNvSpPr>
            <p:nvPr/>
          </p:nvSpPr>
          <p:spPr bwMode="auto">
            <a:xfrm>
              <a:off x="1513" y="2976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1683" y="3120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5" name="Oval 15"/>
            <p:cNvSpPr>
              <a:spLocks noChangeArrowheads="1"/>
            </p:cNvSpPr>
            <p:nvPr/>
          </p:nvSpPr>
          <p:spPr bwMode="auto">
            <a:xfrm>
              <a:off x="1853" y="323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6" name="Oval 16"/>
            <p:cNvSpPr>
              <a:spLocks noChangeArrowheads="1"/>
            </p:cNvSpPr>
            <p:nvPr/>
          </p:nvSpPr>
          <p:spPr bwMode="auto">
            <a:xfrm>
              <a:off x="2023" y="3324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auto">
            <a:xfrm>
              <a:off x="2193" y="337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2363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19" name="Oval 19"/>
            <p:cNvSpPr>
              <a:spLocks noChangeArrowheads="1"/>
            </p:cNvSpPr>
            <p:nvPr/>
          </p:nvSpPr>
          <p:spPr bwMode="auto">
            <a:xfrm>
              <a:off x="253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0" name="Oval 20"/>
            <p:cNvSpPr>
              <a:spLocks noChangeArrowheads="1"/>
            </p:cNvSpPr>
            <p:nvPr/>
          </p:nvSpPr>
          <p:spPr bwMode="auto">
            <a:xfrm>
              <a:off x="270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1" name="Oval 21"/>
            <p:cNvSpPr>
              <a:spLocks noChangeArrowheads="1"/>
            </p:cNvSpPr>
            <p:nvPr/>
          </p:nvSpPr>
          <p:spPr bwMode="auto">
            <a:xfrm>
              <a:off x="287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2" name="Oval 22"/>
            <p:cNvSpPr>
              <a:spLocks noChangeArrowheads="1"/>
            </p:cNvSpPr>
            <p:nvPr/>
          </p:nvSpPr>
          <p:spPr bwMode="auto">
            <a:xfrm>
              <a:off x="304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3" name="Oval 23"/>
            <p:cNvSpPr>
              <a:spLocks noChangeArrowheads="1"/>
            </p:cNvSpPr>
            <p:nvPr/>
          </p:nvSpPr>
          <p:spPr bwMode="auto">
            <a:xfrm>
              <a:off x="321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4" name="Oval 24"/>
            <p:cNvSpPr>
              <a:spLocks noChangeArrowheads="1"/>
            </p:cNvSpPr>
            <p:nvPr/>
          </p:nvSpPr>
          <p:spPr bwMode="auto">
            <a:xfrm>
              <a:off x="338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51225" name="Oval 25"/>
            <p:cNvSpPr>
              <a:spLocks noChangeArrowheads="1"/>
            </p:cNvSpPr>
            <p:nvPr/>
          </p:nvSpPr>
          <p:spPr bwMode="auto">
            <a:xfrm>
              <a:off x="3552" y="3408"/>
              <a:ext cx="96" cy="96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SW cavity: multi-bunch BL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0763" y="1451610"/>
            <a:ext cx="8251825" cy="524287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With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superconducting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standing wave (SW) cavities: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Little losses to cavity walls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You can have afford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 RF pulse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with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Many bunches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Large time between the bunches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RF feed-back to compensate beam-loading before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 next bunch arrives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r>
              <a:rPr lang="en-US" dirty="0">
                <a:latin typeface="Times New Roman" charset="0"/>
                <a:ea typeface="ＭＳ Ｐゴシック" charset="0"/>
              </a:rPr>
              <a:t>=&gt; long bunch trains in SC linear collider design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emittance dilution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9225" y="1373188"/>
            <a:ext cx="9772650" cy="5245100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Linac must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preserve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the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small beam sizes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particular in 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Possible sources for emittance dilutions are: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Dispersive errors: (ΔE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Transverse </a:t>
            </a:r>
            <a:r>
              <a:rPr lang="en-US" dirty="0" err="1">
                <a:latin typeface="Times New Roman" charset="0"/>
                <a:ea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</a:rPr>
              <a:t>: (z → y)</a:t>
            </a:r>
          </a:p>
          <a:p>
            <a:pPr lvl="1" eaLnBrk="1"/>
            <a:r>
              <a:rPr lang="en-US" dirty="0" err="1">
                <a:latin typeface="Times New Roman" charset="0"/>
                <a:ea typeface="ＭＳ Ｐゴシック" charset="0"/>
              </a:rPr>
              <a:t>Betatron</a:t>
            </a:r>
            <a:r>
              <a:rPr lang="en-US" dirty="0">
                <a:latin typeface="Times New Roman" charset="0"/>
                <a:ea typeface="ＭＳ Ｐゴシック" charset="0"/>
              </a:rPr>
              <a:t> coupling: (x, </a:t>
            </a:r>
            <a:r>
              <a:rPr lang="en-US" dirty="0" err="1">
                <a:latin typeface="Times New Roman" charset="0"/>
                <a:ea typeface="ＭＳ Ｐゴシック" charset="0"/>
              </a:rPr>
              <a:t>px</a:t>
            </a:r>
            <a:r>
              <a:rPr lang="en-US" dirty="0">
                <a:latin typeface="Times New Roman" charset="0"/>
                <a:ea typeface="ＭＳ Ｐゴシック" charset="0"/>
              </a:rPr>
              <a:t> → y)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Jitter: (t → y)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All can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projection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of the beam size at the IP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Projection determines luminosity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Linac: transverse wakefields</a:t>
            </a: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1344613" y="1216025"/>
            <a:ext cx="6324600" cy="2362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427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563" y="931863"/>
            <a:ext cx="5737225" cy="17510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27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2884488"/>
            <a:ext cx="9772650" cy="4233862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induce 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the cavities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Later bunches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are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perturbed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by these fields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Bunches passing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off-centre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excite transverse higher order modes (HOM)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Fields can build up resonantly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Later bunches are kicked transversely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GB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multi- and single-bunch beam break-up (MBBU, SBBU)</a:t>
            </a:r>
          </a:p>
          <a:p>
            <a:pPr eaLnBrk="1">
              <a:lnSpc>
                <a:spcPct val="83000"/>
              </a:lnSpc>
            </a:pPr>
            <a:r>
              <a:rPr lang="en-GB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Emittance growth!!!</a:t>
            </a:r>
            <a:endParaRPr lang="en-US" dirty="0">
              <a:solidFill>
                <a:srgbClr val="FF0000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Transverse wakefields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41388"/>
            <a:ext cx="9772650" cy="4060825"/>
          </a:xfrm>
        </p:spPr>
        <p:txBody>
          <a:bodyPr/>
          <a:lstStyle/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Effect depends on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</a:rPr>
              <a:t>a/</a:t>
            </a:r>
            <a:r>
              <a:rPr lang="el-GR" sz="2400" i="1">
                <a:latin typeface="Times New Roman" charset="0"/>
                <a:ea typeface="ＭＳ Ｐゴシック" charset="0"/>
                <a:cs typeface="Times New Roman" charset="0"/>
              </a:rPr>
              <a:t>λ</a:t>
            </a:r>
            <a:r>
              <a:rPr lang="el-GR" sz="2400">
                <a:latin typeface="Times New Roman" charset="0"/>
                <a:ea typeface="ＭＳ Ｐゴシック" charset="0"/>
                <a:cs typeface="Times New Roman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(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</a:rPr>
              <a:t>a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</a:rPr>
              <a:t> iris aperture) and structure design details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transverse wakefields roughly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scale </a:t>
            </a: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as </a:t>
            </a:r>
            <a:r>
              <a:rPr lang="en-US" sz="2400" i="1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W</a:t>
            </a:r>
            <a:r>
              <a:rPr lang="en-US" sz="2400" i="1" baseline="-36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 </a:t>
            </a:r>
            <a:r>
              <a:rPr lang="en-US" sz="24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∝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Mathematica1" charset="0"/>
              </a:rPr>
              <a:t> </a:t>
            </a:r>
            <a:r>
              <a:rPr lang="en-US" sz="2400" i="1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f </a:t>
            </a:r>
            <a:r>
              <a:rPr lang="en-US" sz="2400" i="1" baseline="3000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3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less important for lower frequency:</a:t>
            </a:r>
            <a:b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Super-Conducting (SW) cavities suffer less from wakefields</a:t>
            </a:r>
          </a:p>
          <a:p>
            <a:pPr eaLnBrk="1"/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minimised by </a:t>
            </a:r>
            <a:r>
              <a:rPr lang="en-US"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structure</a:t>
            </a:r>
            <a:r>
              <a:rPr lang="en-US" sz="240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design</a:t>
            </a:r>
          </a:p>
          <a:p>
            <a:pPr eaLnBrk="1"/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Dipole mode detuning</a:t>
            </a:r>
          </a:p>
        </p:txBody>
      </p:sp>
      <p:grpSp>
        <p:nvGrpSpPr>
          <p:cNvPr id="55300" name="Group 90"/>
          <p:cNvGrpSpPr>
            <a:grpSpLocks/>
          </p:cNvGrpSpPr>
          <p:nvPr/>
        </p:nvGrpSpPr>
        <p:grpSpPr bwMode="auto">
          <a:xfrm>
            <a:off x="936625" y="4051300"/>
            <a:ext cx="4379913" cy="3001963"/>
            <a:chOff x="209" y="1353"/>
            <a:chExt cx="2982" cy="2421"/>
          </a:xfrm>
        </p:grpSpPr>
        <p:sp>
          <p:nvSpPr>
            <p:cNvPr id="55305" name="Line 49"/>
            <p:cNvSpPr>
              <a:spLocks noChangeShapeType="1"/>
            </p:cNvSpPr>
            <p:nvPr/>
          </p:nvSpPr>
          <p:spPr bwMode="auto">
            <a:xfrm>
              <a:off x="270" y="1353"/>
              <a:ext cx="2774" cy="2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6" name="Line 50"/>
            <p:cNvSpPr>
              <a:spLocks noChangeShapeType="1"/>
            </p:cNvSpPr>
            <p:nvPr/>
          </p:nvSpPr>
          <p:spPr bwMode="auto">
            <a:xfrm flipV="1">
              <a:off x="530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7" name="Line 51"/>
            <p:cNvSpPr>
              <a:spLocks noChangeShapeType="1"/>
            </p:cNvSpPr>
            <p:nvPr/>
          </p:nvSpPr>
          <p:spPr bwMode="auto">
            <a:xfrm flipV="1">
              <a:off x="636" y="138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08" name="Arc 52"/>
            <p:cNvSpPr>
              <a:spLocks/>
            </p:cNvSpPr>
            <p:nvPr/>
          </p:nvSpPr>
          <p:spPr bwMode="auto">
            <a:xfrm rot="5400000" flipV="1">
              <a:off x="542" y="20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09" name="Line 53"/>
            <p:cNvSpPr>
              <a:spLocks noChangeShapeType="1"/>
            </p:cNvSpPr>
            <p:nvPr/>
          </p:nvSpPr>
          <p:spPr bwMode="auto">
            <a:xfrm flipV="1">
              <a:off x="1112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0" name="Line 54"/>
            <p:cNvSpPr>
              <a:spLocks noChangeShapeType="1"/>
            </p:cNvSpPr>
            <p:nvPr/>
          </p:nvSpPr>
          <p:spPr bwMode="auto">
            <a:xfrm flipV="1">
              <a:off x="1218" y="1418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1" name="Arc 55"/>
            <p:cNvSpPr>
              <a:spLocks/>
            </p:cNvSpPr>
            <p:nvPr/>
          </p:nvSpPr>
          <p:spPr bwMode="auto">
            <a:xfrm rot="5400000" flipV="1">
              <a:off x="1124" y="207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2" name="Line 56"/>
            <p:cNvSpPr>
              <a:spLocks noChangeShapeType="1"/>
            </p:cNvSpPr>
            <p:nvPr/>
          </p:nvSpPr>
          <p:spPr bwMode="auto">
            <a:xfrm flipV="1">
              <a:off x="1675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3" name="Line 57"/>
            <p:cNvSpPr>
              <a:spLocks noChangeShapeType="1"/>
            </p:cNvSpPr>
            <p:nvPr/>
          </p:nvSpPr>
          <p:spPr bwMode="auto">
            <a:xfrm flipV="1">
              <a:off x="1781" y="1463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4" name="Arc 58"/>
            <p:cNvSpPr>
              <a:spLocks/>
            </p:cNvSpPr>
            <p:nvPr/>
          </p:nvSpPr>
          <p:spPr bwMode="auto">
            <a:xfrm rot="5400000" flipV="1">
              <a:off x="1687" y="2121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5" name="Line 59"/>
            <p:cNvSpPr>
              <a:spLocks noChangeShapeType="1"/>
            </p:cNvSpPr>
            <p:nvPr/>
          </p:nvSpPr>
          <p:spPr bwMode="auto">
            <a:xfrm flipV="1">
              <a:off x="2270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6" name="Line 60"/>
            <p:cNvSpPr>
              <a:spLocks noChangeShapeType="1"/>
            </p:cNvSpPr>
            <p:nvPr/>
          </p:nvSpPr>
          <p:spPr bwMode="auto">
            <a:xfrm flipV="1">
              <a:off x="2376" y="1500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7" name="Arc 61"/>
            <p:cNvSpPr>
              <a:spLocks/>
            </p:cNvSpPr>
            <p:nvPr/>
          </p:nvSpPr>
          <p:spPr bwMode="auto">
            <a:xfrm rot="5400000" flipV="1">
              <a:off x="2282" y="2157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18" name="Line 62"/>
            <p:cNvSpPr>
              <a:spLocks noChangeShapeType="1"/>
            </p:cNvSpPr>
            <p:nvPr/>
          </p:nvSpPr>
          <p:spPr bwMode="auto">
            <a:xfrm flipV="1">
              <a:off x="2858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19" name="Line 63"/>
            <p:cNvSpPr>
              <a:spLocks noChangeShapeType="1"/>
            </p:cNvSpPr>
            <p:nvPr/>
          </p:nvSpPr>
          <p:spPr bwMode="auto">
            <a:xfrm flipV="1">
              <a:off x="2964" y="1553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0" name="Arc 64"/>
            <p:cNvSpPr>
              <a:spLocks/>
            </p:cNvSpPr>
            <p:nvPr/>
          </p:nvSpPr>
          <p:spPr bwMode="auto">
            <a:xfrm rot="5400000" flipV="1">
              <a:off x="2870" y="221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21" name="Line 65"/>
            <p:cNvSpPr>
              <a:spLocks noChangeShapeType="1"/>
            </p:cNvSpPr>
            <p:nvPr/>
          </p:nvSpPr>
          <p:spPr bwMode="auto">
            <a:xfrm flipV="1">
              <a:off x="397" y="2571"/>
              <a:ext cx="2747" cy="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2" name="Line 66"/>
            <p:cNvSpPr>
              <a:spLocks noChangeShapeType="1"/>
            </p:cNvSpPr>
            <p:nvPr/>
          </p:nvSpPr>
          <p:spPr bwMode="auto">
            <a:xfrm>
              <a:off x="2905" y="2567"/>
              <a:ext cx="2" cy="2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3" name="Text Box 67"/>
            <p:cNvSpPr txBox="1">
              <a:spLocks noChangeArrowheads="1"/>
            </p:cNvSpPr>
            <p:nvPr/>
          </p:nvSpPr>
          <p:spPr bwMode="auto">
            <a:xfrm>
              <a:off x="2915" y="2601"/>
              <a:ext cx="276" cy="2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N</a:t>
              </a:r>
              <a:endParaRPr lang="en-US" sz="1800"/>
            </a:p>
          </p:txBody>
        </p:sp>
        <p:sp>
          <p:nvSpPr>
            <p:cNvPr id="55324" name="Line 68"/>
            <p:cNvSpPr>
              <a:spLocks noChangeShapeType="1"/>
            </p:cNvSpPr>
            <p:nvPr/>
          </p:nvSpPr>
          <p:spPr bwMode="auto">
            <a:xfrm flipH="1">
              <a:off x="2614" y="2585"/>
              <a:ext cx="3" cy="10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5" name="Text Box 69"/>
            <p:cNvSpPr txBox="1">
              <a:spLocks noChangeArrowheads="1"/>
            </p:cNvSpPr>
            <p:nvPr/>
          </p:nvSpPr>
          <p:spPr bwMode="auto">
            <a:xfrm>
              <a:off x="2627" y="2955"/>
              <a:ext cx="169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N</a:t>
              </a:r>
              <a:endParaRPr lang="en-US" sz="1800" baseline="-25000"/>
            </a:p>
          </p:txBody>
        </p:sp>
        <p:sp>
          <p:nvSpPr>
            <p:cNvPr id="55326" name="Line 70"/>
            <p:cNvSpPr>
              <a:spLocks noChangeShapeType="1"/>
            </p:cNvSpPr>
            <p:nvPr/>
          </p:nvSpPr>
          <p:spPr bwMode="auto">
            <a:xfrm flipV="1">
              <a:off x="209" y="3569"/>
              <a:ext cx="2828" cy="20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7" name="Line 71"/>
            <p:cNvSpPr>
              <a:spLocks noChangeShapeType="1"/>
            </p:cNvSpPr>
            <p:nvPr/>
          </p:nvSpPr>
          <p:spPr bwMode="auto">
            <a:xfrm>
              <a:off x="523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8" name="Line 72"/>
            <p:cNvSpPr>
              <a:spLocks noChangeShapeType="1"/>
            </p:cNvSpPr>
            <p:nvPr/>
          </p:nvSpPr>
          <p:spPr bwMode="auto">
            <a:xfrm>
              <a:off x="629" y="3056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29" name="Arc 73"/>
            <p:cNvSpPr>
              <a:spLocks/>
            </p:cNvSpPr>
            <p:nvPr/>
          </p:nvSpPr>
          <p:spPr bwMode="auto">
            <a:xfrm rot="-5400000">
              <a:off x="535" y="2975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0" name="Line 74"/>
            <p:cNvSpPr>
              <a:spLocks noChangeShapeType="1"/>
            </p:cNvSpPr>
            <p:nvPr/>
          </p:nvSpPr>
          <p:spPr bwMode="auto">
            <a:xfrm>
              <a:off x="1105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1" name="Line 75"/>
            <p:cNvSpPr>
              <a:spLocks noChangeShapeType="1"/>
            </p:cNvSpPr>
            <p:nvPr/>
          </p:nvSpPr>
          <p:spPr bwMode="auto">
            <a:xfrm>
              <a:off x="1211" y="3021"/>
              <a:ext cx="0" cy="68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2" name="Arc 76"/>
            <p:cNvSpPr>
              <a:spLocks/>
            </p:cNvSpPr>
            <p:nvPr/>
          </p:nvSpPr>
          <p:spPr bwMode="auto">
            <a:xfrm rot="-5400000">
              <a:off x="1117" y="2940"/>
              <a:ext cx="82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3" name="Line 77"/>
            <p:cNvSpPr>
              <a:spLocks noChangeShapeType="1"/>
            </p:cNvSpPr>
            <p:nvPr/>
          </p:nvSpPr>
          <p:spPr bwMode="auto">
            <a:xfrm>
              <a:off x="1669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4" name="Line 78"/>
            <p:cNvSpPr>
              <a:spLocks noChangeShapeType="1"/>
            </p:cNvSpPr>
            <p:nvPr/>
          </p:nvSpPr>
          <p:spPr bwMode="auto">
            <a:xfrm>
              <a:off x="1774" y="2975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5" name="Arc 79"/>
            <p:cNvSpPr>
              <a:spLocks/>
            </p:cNvSpPr>
            <p:nvPr/>
          </p:nvSpPr>
          <p:spPr bwMode="auto">
            <a:xfrm rot="-5400000">
              <a:off x="1681" y="2895"/>
              <a:ext cx="82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6" name="Line 80"/>
            <p:cNvSpPr>
              <a:spLocks noChangeShapeType="1"/>
            </p:cNvSpPr>
            <p:nvPr/>
          </p:nvSpPr>
          <p:spPr bwMode="auto">
            <a:xfrm>
              <a:off x="2264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7" name="Line 81"/>
            <p:cNvSpPr>
              <a:spLocks noChangeShapeType="1"/>
            </p:cNvSpPr>
            <p:nvPr/>
          </p:nvSpPr>
          <p:spPr bwMode="auto">
            <a:xfrm>
              <a:off x="2369" y="2939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38" name="Arc 82"/>
            <p:cNvSpPr>
              <a:spLocks/>
            </p:cNvSpPr>
            <p:nvPr/>
          </p:nvSpPr>
          <p:spPr bwMode="auto">
            <a:xfrm rot="-5400000">
              <a:off x="2276" y="2859"/>
              <a:ext cx="81" cy="105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39" name="Line 83"/>
            <p:cNvSpPr>
              <a:spLocks noChangeShapeType="1"/>
            </p:cNvSpPr>
            <p:nvPr/>
          </p:nvSpPr>
          <p:spPr bwMode="auto">
            <a:xfrm>
              <a:off x="2851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0" name="Line 84"/>
            <p:cNvSpPr>
              <a:spLocks noChangeShapeType="1"/>
            </p:cNvSpPr>
            <p:nvPr/>
          </p:nvSpPr>
          <p:spPr bwMode="auto">
            <a:xfrm>
              <a:off x="2957" y="2886"/>
              <a:ext cx="0" cy="68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1" name="Arc 85"/>
            <p:cNvSpPr>
              <a:spLocks/>
            </p:cNvSpPr>
            <p:nvPr/>
          </p:nvSpPr>
          <p:spPr bwMode="auto">
            <a:xfrm rot="-5400000">
              <a:off x="2863" y="2806"/>
              <a:ext cx="81" cy="106"/>
            </a:xfrm>
            <a:custGeom>
              <a:avLst/>
              <a:gdLst>
                <a:gd name="T0" fmla="*/ 0 w 25464"/>
                <a:gd name="T1" fmla="*/ 0 h 43200"/>
                <a:gd name="T2" fmla="*/ 0 w 25464"/>
                <a:gd name="T3" fmla="*/ 0 h 43200"/>
                <a:gd name="T4" fmla="*/ 0 w 25464"/>
                <a:gd name="T5" fmla="*/ 0 h 43200"/>
                <a:gd name="T6" fmla="*/ 0 60000 65536"/>
                <a:gd name="T7" fmla="*/ 0 60000 65536"/>
                <a:gd name="T8" fmla="*/ 0 60000 65536"/>
                <a:gd name="T9" fmla="*/ 0 w 25464"/>
                <a:gd name="T10" fmla="*/ 0 h 43200"/>
                <a:gd name="T11" fmla="*/ 25464 w 25464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5464" h="43200" fill="none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</a:path>
                <a:path w="25464" h="43200" stroke="0" extrusionOk="0">
                  <a:moveTo>
                    <a:pt x="3864" y="-1"/>
                  </a:moveTo>
                  <a:cubicBezTo>
                    <a:pt x="15793" y="0"/>
                    <a:pt x="25464" y="9670"/>
                    <a:pt x="25464" y="21600"/>
                  </a:cubicBezTo>
                  <a:cubicBezTo>
                    <a:pt x="25464" y="33529"/>
                    <a:pt x="15793" y="43200"/>
                    <a:pt x="3864" y="43200"/>
                  </a:cubicBezTo>
                  <a:cubicBezTo>
                    <a:pt x="2568" y="43199"/>
                    <a:pt x="1274" y="43083"/>
                    <a:pt x="0" y="42851"/>
                  </a:cubicBezTo>
                  <a:lnTo>
                    <a:pt x="3864" y="21600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342" name="Line 86"/>
            <p:cNvSpPr>
              <a:spLocks noChangeShapeType="1"/>
            </p:cNvSpPr>
            <p:nvPr/>
          </p:nvSpPr>
          <p:spPr bwMode="auto">
            <a:xfrm>
              <a:off x="566" y="2579"/>
              <a:ext cx="3" cy="38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3" name="Text Box 87"/>
            <p:cNvSpPr txBox="1">
              <a:spLocks noChangeArrowheads="1"/>
            </p:cNvSpPr>
            <p:nvPr/>
          </p:nvSpPr>
          <p:spPr bwMode="auto">
            <a:xfrm>
              <a:off x="576" y="2614"/>
              <a:ext cx="123" cy="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a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  <p:sp>
          <p:nvSpPr>
            <p:cNvPr id="55344" name="Line 88"/>
            <p:cNvSpPr>
              <a:spLocks noChangeShapeType="1"/>
            </p:cNvSpPr>
            <p:nvPr/>
          </p:nvSpPr>
          <p:spPr bwMode="auto">
            <a:xfrm flipH="1">
              <a:off x="345" y="2590"/>
              <a:ext cx="3" cy="111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oval" w="sm" len="sm"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55345" name="Text Box 89"/>
            <p:cNvSpPr txBox="1">
              <a:spLocks noChangeArrowheads="1"/>
            </p:cNvSpPr>
            <p:nvPr/>
          </p:nvSpPr>
          <p:spPr bwMode="auto">
            <a:xfrm>
              <a:off x="358" y="2960"/>
              <a:ext cx="222" cy="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100806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800" i="1"/>
                <a:t>R</a:t>
              </a:r>
              <a:r>
                <a:rPr lang="en-US" sz="1800" i="1" baseline="-25000"/>
                <a:t>1</a:t>
              </a:r>
              <a:endParaRPr lang="en-US" sz="1800"/>
            </a:p>
          </p:txBody>
        </p:sp>
      </p:grpSp>
      <p:pic>
        <p:nvPicPr>
          <p:cNvPr id="55301" name="Picture 9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113" y="3627438"/>
            <a:ext cx="3248025" cy="1773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2" name="Text Box 95"/>
          <p:cNvSpPr txBox="1">
            <a:spLocks noChangeArrowheads="1"/>
          </p:cNvSpPr>
          <p:nvPr/>
        </p:nvSpPr>
        <p:spPr bwMode="auto">
          <a:xfrm>
            <a:off x="6407150" y="3063875"/>
            <a:ext cx="342741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latin typeface="Arial" charset="0"/>
              </a:rPr>
              <a:t>Long range wake of a dipole mode </a:t>
            </a:r>
            <a:br>
              <a:rPr lang="en-US" sz="1600">
                <a:latin typeface="Arial" charset="0"/>
              </a:rPr>
            </a:br>
            <a:r>
              <a:rPr lang="en-US" sz="1600">
                <a:latin typeface="Arial" charset="0"/>
              </a:rPr>
              <a:t>spread over </a:t>
            </a:r>
            <a:r>
              <a:rPr lang="en-US" sz="1600" b="1">
                <a:solidFill>
                  <a:srgbClr val="800000"/>
                </a:solidFill>
                <a:latin typeface="Arial" charset="0"/>
              </a:rPr>
              <a:t>2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  <p:pic>
        <p:nvPicPr>
          <p:cNvPr id="55303" name="Picture 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75" y="5427663"/>
            <a:ext cx="3227388" cy="176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304" name="Text Box 97"/>
          <p:cNvSpPr txBox="1">
            <a:spLocks noChangeArrowheads="1"/>
          </p:cNvSpPr>
          <p:nvPr/>
        </p:nvSpPr>
        <p:spPr bwMode="auto">
          <a:xfrm>
            <a:off x="7494588" y="5535613"/>
            <a:ext cx="2211387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>
                <a:solidFill>
                  <a:srgbClr val="800000"/>
                </a:solidFill>
                <a:latin typeface="Arial" charset="0"/>
              </a:rPr>
              <a:t>6</a:t>
            </a:r>
            <a:r>
              <a:rPr lang="en-US" sz="1600">
                <a:latin typeface="Arial" charset="0"/>
              </a:rPr>
              <a:t> different frequencies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3" y="1987550"/>
            <a:ext cx="7978775" cy="524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7521575" y="7042150"/>
            <a:ext cx="2009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00794" tIns="50397" rIns="100794" bIns="50397">
            <a:spAutoFit/>
          </a:bodyPr>
          <a:lstStyle>
            <a:lvl1pPr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10080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500" b="1">
                <a:solidFill>
                  <a:srgbClr val="000066"/>
                </a:solidFill>
              </a:rPr>
              <a:t>C. Adolphsen / SLAC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and detuning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60338" y="949325"/>
            <a:ext cx="9772650" cy="6084888"/>
          </a:xfrm>
        </p:spPr>
        <p:txBody>
          <a:bodyPr/>
          <a:lstStyle/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Slight random detuning between cells makes HOMs decohere quickly</a:t>
            </a:r>
          </a:p>
          <a:p>
            <a:pPr lvl="1" eaLnBrk="1"/>
            <a:r>
              <a:rPr lang="en-GB" sz="240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Will recohere later: need to be damped (HOM dampers)</a:t>
            </a:r>
            <a:endParaRPr lang="en-US" sz="2400">
              <a:solidFill>
                <a:schemeClr val="tx1"/>
              </a:solidFill>
              <a:latin typeface="Times New Roman" charset="0"/>
              <a:ea typeface="ＭＳ Ｐゴシック" charset="0"/>
            </a:endParaRPr>
          </a:p>
          <a:p>
            <a:pPr eaLnBrk="1"/>
            <a:endParaRPr lang="en-US" sz="24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HOM damping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4086225"/>
            <a:ext cx="9772650" cy="2947988"/>
          </a:xfrm>
        </p:spPr>
        <p:txBody>
          <a:bodyPr/>
          <a:lstStyle/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Each cell damped by 4 radial WGs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terminated by SiC RF loads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HOM enter WG </a:t>
            </a:r>
          </a:p>
          <a:p>
            <a:pPr eaLnBrk="1"/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Long-range wake</a:t>
            </a:r>
            <a:b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efficiently damped</a:t>
            </a:r>
          </a:p>
          <a:p>
            <a:pPr eaLnBrk="1"/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7348" name="Picture 4" descr="IMG003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35" r="12500" b="15628"/>
          <a:stretch>
            <a:fillRect/>
          </a:stretch>
        </p:blipFill>
        <p:spPr bwMode="auto">
          <a:xfrm>
            <a:off x="2130425" y="1087438"/>
            <a:ext cx="2940050" cy="2665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1300" y="963613"/>
            <a:ext cx="2971800" cy="294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7350" name="Group 9"/>
          <p:cNvGrpSpPr>
            <a:grpSpLocks/>
          </p:cNvGrpSpPr>
          <p:nvPr/>
        </p:nvGrpSpPr>
        <p:grpSpPr bwMode="auto">
          <a:xfrm>
            <a:off x="5389563" y="4030663"/>
            <a:ext cx="4687887" cy="3200400"/>
            <a:chOff x="2967" y="2465"/>
            <a:chExt cx="2793" cy="1855"/>
          </a:xfrm>
        </p:grpSpPr>
        <p:pic>
          <p:nvPicPr>
            <p:cNvPr id="5735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7" y="2465"/>
              <a:ext cx="2793" cy="18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2" name="Rectangle 8"/>
            <p:cNvSpPr>
              <a:spLocks noChangeArrowheads="1"/>
            </p:cNvSpPr>
            <p:nvPr/>
          </p:nvSpPr>
          <p:spPr bwMode="auto">
            <a:xfrm>
              <a:off x="4204" y="2641"/>
              <a:ext cx="741" cy="1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b="1">
                  <a:solidFill>
                    <a:srgbClr val="0000FF"/>
                  </a:solidFill>
                  <a:latin typeface="Comic Sans MS" charset="0"/>
                </a:rPr>
                <a:t>Test results</a:t>
              </a:r>
              <a:endParaRPr sz="1400" b="1" noProof="1">
                <a:solidFill>
                  <a:srgbClr val="0000FF"/>
                </a:solidFill>
                <a:latin typeface="Comic Sans MS" charset="0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Single bunch wakefields</a:t>
            </a:r>
          </a:p>
        </p:txBody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Head particle wakefields deflect tail particles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Particle perform coherent betatron oscillations</a:t>
            </a:r>
          </a:p>
          <a:p>
            <a:pPr eaLnBrk="1"/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head </a:t>
            </a:r>
            <a:r>
              <a:rPr lang="en-US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resonantly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drives the tail</a:t>
            </a:r>
          </a:p>
        </p:txBody>
      </p:sp>
      <p:grpSp>
        <p:nvGrpSpPr>
          <p:cNvPr id="35845" name="Group 12"/>
          <p:cNvGrpSpPr>
            <a:grpSpLocks/>
          </p:cNvGrpSpPr>
          <p:nvPr/>
        </p:nvGrpSpPr>
        <p:grpSpPr bwMode="auto">
          <a:xfrm>
            <a:off x="346075" y="3136900"/>
            <a:ext cx="5048250" cy="3114675"/>
            <a:chOff x="675" y="1786"/>
            <a:chExt cx="3180" cy="1962"/>
          </a:xfrm>
        </p:grpSpPr>
        <p:pic>
          <p:nvPicPr>
            <p:cNvPr id="35850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5" y="1786"/>
              <a:ext cx="3180" cy="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1" name="Text Box 14"/>
            <p:cNvSpPr txBox="1">
              <a:spLocks noChangeArrowheads="1"/>
            </p:cNvSpPr>
            <p:nvPr/>
          </p:nvSpPr>
          <p:spPr bwMode="auto">
            <a:xfrm>
              <a:off x="2649" y="2460"/>
              <a:ext cx="478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head</a:t>
              </a:r>
            </a:p>
          </p:txBody>
        </p:sp>
        <p:sp>
          <p:nvSpPr>
            <p:cNvPr id="35852" name="Text Box 15"/>
            <p:cNvSpPr txBox="1">
              <a:spLocks noChangeArrowheads="1"/>
            </p:cNvSpPr>
            <p:nvPr/>
          </p:nvSpPr>
          <p:spPr bwMode="auto">
            <a:xfrm>
              <a:off x="2367" y="2060"/>
              <a:ext cx="36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spcBef>
                  <a:spcPct val="50000"/>
                </a:spcBef>
              </a:pPr>
              <a:r>
                <a:rPr lang="en-GB">
                  <a:solidFill>
                    <a:srgbClr val="0000FF"/>
                  </a:solidFill>
                </a:rPr>
                <a:t>tail</a:t>
              </a:r>
            </a:p>
          </p:txBody>
        </p:sp>
      </p:grpSp>
      <p:graphicFrame>
        <p:nvGraphicFramePr>
          <p:cNvPr id="35842" name="Object 2"/>
          <p:cNvGraphicFramePr>
            <a:graphicFrameLocks noChangeAspect="1"/>
          </p:cNvGraphicFramePr>
          <p:nvPr/>
        </p:nvGraphicFramePr>
        <p:xfrm>
          <a:off x="6184900" y="4454525"/>
          <a:ext cx="32258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447560" imgH="419040" progId="Equation.3">
                  <p:embed/>
                </p:oleObj>
              </mc:Choice>
              <mc:Fallback>
                <p:oleObj name="Equation" r:id="rId3" imgW="144756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84900" y="4454525"/>
                        <a:ext cx="3225800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17"/>
          <p:cNvSpPr txBox="1">
            <a:spLocks noChangeArrowheads="1"/>
          </p:cNvSpPr>
          <p:nvPr/>
        </p:nvSpPr>
        <p:spPr bwMode="auto">
          <a:xfrm>
            <a:off x="6286500" y="3327400"/>
            <a:ext cx="26352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Tail particle</a:t>
            </a:r>
          </a:p>
          <a:p>
            <a:r>
              <a:rPr lang="en-US"/>
              <a:t>Equation of motion:</a:t>
            </a:r>
          </a:p>
        </p:txBody>
      </p:sp>
      <p:sp>
        <p:nvSpPr>
          <p:cNvPr id="35847" name="Text Box 18"/>
          <p:cNvSpPr txBox="1">
            <a:spLocks noChangeArrowheads="1"/>
          </p:cNvSpPr>
          <p:nvPr/>
        </p:nvSpPr>
        <p:spPr bwMode="auto">
          <a:xfrm>
            <a:off x="6543675" y="5561013"/>
            <a:ext cx="2586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>
                <a:solidFill>
                  <a:srgbClr val="FF0000"/>
                </a:solidFill>
              </a:rPr>
              <a:t>Driven Oscillator !!</a:t>
            </a:r>
          </a:p>
        </p:txBody>
      </p:sp>
      <p:pic>
        <p:nvPicPr>
          <p:cNvPr id="35848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6850" y="6423025"/>
            <a:ext cx="67722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9" name="Text Box 22"/>
          <p:cNvSpPr txBox="1">
            <a:spLocks noChangeArrowheads="1"/>
          </p:cNvSpPr>
          <p:nvPr/>
        </p:nvSpPr>
        <p:spPr bwMode="auto">
          <a:xfrm>
            <a:off x="355600" y="6527800"/>
            <a:ext cx="19161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More explicit:</a:t>
            </a:r>
          </a:p>
        </p:txBody>
      </p:sp>
    </p:spTree>
    <p:extLst>
      <p:ext uri="{BB962C8B-B14F-4D97-AF65-F5344CB8AC3E}">
        <p14:creationId xmlns:p14="http://schemas.microsoft.com/office/powerpoint/2010/main" val="190752459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14438"/>
            <a:ext cx="9772650" cy="5819775"/>
          </a:xfrm>
        </p:spPr>
        <p:txBody>
          <a:bodyPr>
            <a:scene3d>
              <a:camera prst="orthographicFront"/>
              <a:lightRig rig="threePt" dir="t"/>
            </a:scene3d>
            <a:sp3d contourW="12700">
              <a:contourClr>
                <a:schemeClr val="bg1"/>
              </a:contourClr>
            </a:sp3d>
          </a:bodyPr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2 particles: charge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Q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each, 2σ</a:t>
            </a:r>
            <a:r>
              <a:rPr lang="en-US" i="1" baseline="-25000" dirty="0">
                <a:latin typeface="Times New Roman" charset="0"/>
                <a:ea typeface="ＭＳ Ｐゴシック" charset="0"/>
                <a:cs typeface="ＭＳ Ｐゴシック" charset="0"/>
              </a:rPr>
              <a:t>z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apart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Bunch at max. displacement x: 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tail receives kick 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r>
              <a:rPr lang="en-US" dirty="0">
                <a:latin typeface="Times New Roman" charset="0"/>
                <a:ea typeface="ＭＳ Ｐゴシック" charset="0"/>
              </a:rPr>
              <a:t> from head</a:t>
            </a: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in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betatron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phase downstream: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 tail displacement </a:t>
            </a:r>
            <a:r>
              <a:rPr lang="en-US" dirty="0">
                <a:latin typeface="Times New Roman" charset="0"/>
                <a:ea typeface="ＭＳ Ｐゴシック" charset="0"/>
                <a:cs typeface="Times New Roman" charset="0"/>
              </a:rPr>
              <a:t>≈β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endParaRPr lang="en-US" i="1" dirty="0">
              <a:latin typeface="Symbol" charset="0"/>
              <a:ea typeface="ＭＳ Ｐゴシック" charset="0"/>
            </a:endParaRPr>
          </a:p>
          <a:p>
            <a:pPr eaLnBrk="1"/>
            <a:r>
              <a:rPr lang="en-US" i="1" dirty="0">
                <a:latin typeface="Symbol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 in phase further (π in total):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-x displacement, tail kicked by –</a:t>
            </a:r>
            <a:r>
              <a:rPr lang="en-US" dirty="0" err="1">
                <a:latin typeface="Times New Roman" charset="0"/>
                <a:ea typeface="ＭＳ Ｐゴシック" charset="0"/>
              </a:rPr>
              <a:t>θ</a:t>
            </a:r>
            <a:endParaRPr lang="en-US" i="1" dirty="0">
              <a:latin typeface="Symbol" charset="0"/>
              <a:ea typeface="ＭＳ Ｐゴシック" charset="0"/>
            </a:endParaRP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</a:rPr>
              <a:t>but initial kick has changed sign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kicks add coherently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=&gt;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tail amplitude grows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along the linac</a:t>
            </a:r>
          </a:p>
        </p:txBody>
      </p:sp>
      <p:sp>
        <p:nvSpPr>
          <p:cNvPr id="36866" name="Line 21"/>
          <p:cNvSpPr>
            <a:spLocks noChangeShapeType="1"/>
          </p:cNvSpPr>
          <p:nvPr/>
        </p:nvSpPr>
        <p:spPr bwMode="auto">
          <a:xfrm flipV="1">
            <a:off x="7481888" y="4359275"/>
            <a:ext cx="473075" cy="263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7" name="Line 10"/>
          <p:cNvSpPr>
            <a:spLocks noChangeShapeType="1"/>
          </p:cNvSpPr>
          <p:nvPr/>
        </p:nvSpPr>
        <p:spPr bwMode="auto">
          <a:xfrm>
            <a:off x="7551738" y="1697038"/>
            <a:ext cx="487362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8" name="Line 7"/>
          <p:cNvSpPr>
            <a:spLocks noChangeShapeType="1"/>
          </p:cNvSpPr>
          <p:nvPr/>
        </p:nvSpPr>
        <p:spPr bwMode="auto">
          <a:xfrm>
            <a:off x="7183438" y="17113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Two particle model</a:t>
            </a:r>
          </a:p>
        </p:txBody>
      </p:sp>
      <p:sp>
        <p:nvSpPr>
          <p:cNvPr id="36872" name="AutoShape 6"/>
          <p:cNvSpPr>
            <a:spLocks noChangeArrowheads="1"/>
          </p:cNvSpPr>
          <p:nvPr/>
        </p:nvSpPr>
        <p:spPr bwMode="auto">
          <a:xfrm>
            <a:off x="7523163" y="16668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AutoShape 8"/>
          <p:cNvSpPr>
            <a:spLocks noChangeArrowheads="1"/>
          </p:cNvSpPr>
          <p:nvPr/>
        </p:nvSpPr>
        <p:spPr bwMode="auto">
          <a:xfrm>
            <a:off x="8513763" y="14192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12"/>
          <p:cNvSpPr>
            <a:spLocks noChangeShapeType="1"/>
          </p:cNvSpPr>
          <p:nvPr/>
        </p:nvSpPr>
        <p:spPr bwMode="auto">
          <a:xfrm>
            <a:off x="7170738" y="2967038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5" name="AutoShape 15"/>
          <p:cNvSpPr>
            <a:spLocks noChangeArrowheads="1"/>
          </p:cNvSpPr>
          <p:nvPr/>
        </p:nvSpPr>
        <p:spPr bwMode="auto">
          <a:xfrm>
            <a:off x="7553325" y="317182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AutoShape 16"/>
          <p:cNvSpPr>
            <a:spLocks noChangeArrowheads="1"/>
          </p:cNvSpPr>
          <p:nvPr/>
        </p:nvSpPr>
        <p:spPr bwMode="auto">
          <a:xfrm>
            <a:off x="8543925" y="2924175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Line 17"/>
          <p:cNvSpPr>
            <a:spLocks noChangeShapeType="1"/>
          </p:cNvSpPr>
          <p:nvPr/>
        </p:nvSpPr>
        <p:spPr bwMode="auto">
          <a:xfrm flipV="1">
            <a:off x="7508875" y="4487863"/>
            <a:ext cx="487363" cy="117475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8" name="Line 18"/>
          <p:cNvSpPr>
            <a:spLocks noChangeShapeType="1"/>
          </p:cNvSpPr>
          <p:nvPr/>
        </p:nvSpPr>
        <p:spPr bwMode="auto">
          <a:xfrm>
            <a:off x="7126288" y="4619625"/>
            <a:ext cx="1901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6879" name="AutoShape 19"/>
          <p:cNvSpPr>
            <a:spLocks noChangeArrowheads="1"/>
          </p:cNvSpPr>
          <p:nvPr/>
        </p:nvSpPr>
        <p:spPr bwMode="auto">
          <a:xfrm>
            <a:off x="7466013" y="4591050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AutoShape 20"/>
          <p:cNvSpPr>
            <a:spLocks noChangeArrowheads="1"/>
          </p:cNvSpPr>
          <p:nvPr/>
        </p:nvSpPr>
        <p:spPr bwMode="auto">
          <a:xfrm>
            <a:off x="8456613" y="4814888"/>
            <a:ext cx="88900" cy="88900"/>
          </a:xfrm>
          <a:prstGeom prst="flowChartConnector">
            <a:avLst/>
          </a:prstGeom>
          <a:solidFill>
            <a:srgbClr val="00B8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Text Box 22"/>
          <p:cNvSpPr txBox="1">
            <a:spLocks noChangeArrowheads="1"/>
          </p:cNvSpPr>
          <p:nvPr/>
        </p:nvSpPr>
        <p:spPr bwMode="auto">
          <a:xfrm>
            <a:off x="8255000" y="1038225"/>
            <a:ext cx="568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head</a:t>
            </a:r>
          </a:p>
        </p:txBody>
      </p:sp>
      <p:sp>
        <p:nvSpPr>
          <p:cNvPr id="36882" name="Text Box 23"/>
          <p:cNvSpPr txBox="1">
            <a:spLocks noChangeArrowheads="1"/>
          </p:cNvSpPr>
          <p:nvPr/>
        </p:nvSpPr>
        <p:spPr bwMode="auto">
          <a:xfrm>
            <a:off x="7329488" y="1290638"/>
            <a:ext cx="446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600"/>
              <a:t>tail</a:t>
            </a:r>
          </a:p>
        </p:txBody>
      </p:sp>
    </p:spTree>
    <p:extLst>
      <p:ext uri="{BB962C8B-B14F-4D97-AF65-F5344CB8AC3E}">
        <p14:creationId xmlns:p14="http://schemas.microsoft.com/office/powerpoint/2010/main" val="7403091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Generic Linear Collider</a:t>
            </a:r>
          </a:p>
        </p:txBody>
      </p:sp>
      <p:grpSp>
        <p:nvGrpSpPr>
          <p:cNvPr id="32771" name="Group 146"/>
          <p:cNvGrpSpPr>
            <a:grpSpLocks/>
          </p:cNvGrpSpPr>
          <p:nvPr/>
        </p:nvGrpSpPr>
        <p:grpSpPr bwMode="auto">
          <a:xfrm>
            <a:off x="466725" y="801688"/>
            <a:ext cx="9358313" cy="5883275"/>
            <a:chOff x="466725" y="800923"/>
            <a:chExt cx="9810158" cy="6293351"/>
          </a:xfrm>
        </p:grpSpPr>
        <p:sp>
          <p:nvSpPr>
            <p:cNvPr id="32773" name="Text Box 4"/>
            <p:cNvSpPr txBox="1">
              <a:spLocks noChangeArrowheads="1"/>
            </p:cNvSpPr>
            <p:nvPr/>
          </p:nvSpPr>
          <p:spPr bwMode="auto">
            <a:xfrm>
              <a:off x="8785225" y="800923"/>
              <a:ext cx="1491658" cy="493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44" tIns="45673" rIns="91344" bIns="45673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/>
                <a:t>C.Pagani</a:t>
              </a:r>
            </a:p>
          </p:txBody>
        </p:sp>
        <p:pic>
          <p:nvPicPr>
            <p:cNvPr id="32774" name="Picture 4" descr="sld_event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8690" y="1296190"/>
              <a:ext cx="861975" cy="6415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2775" name="Group 5"/>
            <p:cNvGrpSpPr>
              <a:grpSpLocks/>
            </p:cNvGrpSpPr>
            <p:nvPr/>
          </p:nvGrpSpPr>
          <p:grpSpPr bwMode="auto">
            <a:xfrm>
              <a:off x="1424475" y="1391241"/>
              <a:ext cx="2681700" cy="380202"/>
              <a:chOff x="672" y="1248"/>
              <a:chExt cx="1344" cy="192"/>
            </a:xfrm>
          </p:grpSpPr>
          <p:sp>
            <p:nvSpPr>
              <p:cNvPr id="32875" name="Rectangle 6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76" name="Group 7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913" name="Line 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4" name="Line 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7" name="Group 10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911" name="Line 1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2" name="Line 1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8" name="Group 13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909" name="Line 1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10" name="Line 1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79" name="Group 16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907" name="Line 1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8" name="Line 1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0" name="Group 19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905" name="Line 2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6" name="Line 2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1" name="Group 22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903" name="Line 2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4" name="Line 2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2" name="Group 25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901" name="Line 2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2" name="Line 2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3" name="Group 28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99" name="Line 2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900" name="Line 3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4" name="Group 31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97" name="Line 3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8" name="Line 3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5" name="Group 34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95" name="Line 3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6" name="Line 3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6" name="Group 37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93" name="Line 3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4" name="Line 3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7" name="Group 40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91" name="Line 4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2" name="Line 4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88" name="Group 43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89" name="Line 4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90" name="Line 4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2776" name="Group 46"/>
            <p:cNvGrpSpPr>
              <a:grpSpLocks/>
            </p:cNvGrpSpPr>
            <p:nvPr/>
          </p:nvGrpSpPr>
          <p:grpSpPr bwMode="auto">
            <a:xfrm>
              <a:off x="6117451" y="1391241"/>
              <a:ext cx="2681700" cy="380202"/>
              <a:chOff x="672" y="1248"/>
              <a:chExt cx="1344" cy="192"/>
            </a:xfrm>
          </p:grpSpPr>
          <p:sp>
            <p:nvSpPr>
              <p:cNvPr id="32835" name="Rectangle 47"/>
              <p:cNvSpPr>
                <a:spLocks noChangeArrowheads="1"/>
              </p:cNvSpPr>
              <p:nvPr/>
            </p:nvSpPr>
            <p:spPr bwMode="auto">
              <a:xfrm>
                <a:off x="672" y="1248"/>
                <a:ext cx="1344" cy="192"/>
              </a:xfrm>
              <a:prstGeom prst="rect">
                <a:avLst/>
              </a:prstGeom>
              <a:solidFill>
                <a:schemeClr val="accent2"/>
              </a:solidFill>
              <a:ln w="190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32836" name="Group 48"/>
              <p:cNvGrpSpPr>
                <a:grpSpLocks/>
              </p:cNvGrpSpPr>
              <p:nvPr/>
            </p:nvGrpSpPr>
            <p:grpSpPr bwMode="auto">
              <a:xfrm>
                <a:off x="768" y="1248"/>
                <a:ext cx="0" cy="192"/>
                <a:chOff x="768" y="1248"/>
                <a:chExt cx="0" cy="192"/>
              </a:xfrm>
            </p:grpSpPr>
            <p:sp>
              <p:nvSpPr>
                <p:cNvPr id="32873" name="Line 4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4" name="Line 5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7" name="Group 51"/>
              <p:cNvGrpSpPr>
                <a:grpSpLocks/>
              </p:cNvGrpSpPr>
              <p:nvPr/>
            </p:nvGrpSpPr>
            <p:grpSpPr bwMode="auto">
              <a:xfrm>
                <a:off x="864" y="1248"/>
                <a:ext cx="0" cy="192"/>
                <a:chOff x="768" y="1248"/>
                <a:chExt cx="0" cy="192"/>
              </a:xfrm>
            </p:grpSpPr>
            <p:sp>
              <p:nvSpPr>
                <p:cNvPr id="32871" name="Line 5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2" name="Line 5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8" name="Group 54"/>
              <p:cNvGrpSpPr>
                <a:grpSpLocks/>
              </p:cNvGrpSpPr>
              <p:nvPr/>
            </p:nvGrpSpPr>
            <p:grpSpPr bwMode="auto">
              <a:xfrm>
                <a:off x="960" y="1248"/>
                <a:ext cx="0" cy="192"/>
                <a:chOff x="768" y="1248"/>
                <a:chExt cx="0" cy="192"/>
              </a:xfrm>
            </p:grpSpPr>
            <p:sp>
              <p:nvSpPr>
                <p:cNvPr id="32869" name="Line 5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70" name="Line 5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39" name="Group 57"/>
              <p:cNvGrpSpPr>
                <a:grpSpLocks/>
              </p:cNvGrpSpPr>
              <p:nvPr/>
            </p:nvGrpSpPr>
            <p:grpSpPr bwMode="auto">
              <a:xfrm>
                <a:off x="1056" y="1248"/>
                <a:ext cx="0" cy="192"/>
                <a:chOff x="768" y="1248"/>
                <a:chExt cx="0" cy="192"/>
              </a:xfrm>
            </p:grpSpPr>
            <p:sp>
              <p:nvSpPr>
                <p:cNvPr id="32867" name="Line 58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8" name="Line 59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0" name="Group 60"/>
              <p:cNvGrpSpPr>
                <a:grpSpLocks/>
              </p:cNvGrpSpPr>
              <p:nvPr/>
            </p:nvGrpSpPr>
            <p:grpSpPr bwMode="auto">
              <a:xfrm>
                <a:off x="1152" y="1248"/>
                <a:ext cx="0" cy="192"/>
                <a:chOff x="768" y="1248"/>
                <a:chExt cx="0" cy="192"/>
              </a:xfrm>
            </p:grpSpPr>
            <p:sp>
              <p:nvSpPr>
                <p:cNvPr id="32865" name="Line 61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6" name="Line 62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1" name="Group 63"/>
              <p:cNvGrpSpPr>
                <a:grpSpLocks/>
              </p:cNvGrpSpPr>
              <p:nvPr/>
            </p:nvGrpSpPr>
            <p:grpSpPr bwMode="auto">
              <a:xfrm>
                <a:off x="1248" y="1248"/>
                <a:ext cx="0" cy="192"/>
                <a:chOff x="768" y="1248"/>
                <a:chExt cx="0" cy="192"/>
              </a:xfrm>
            </p:grpSpPr>
            <p:sp>
              <p:nvSpPr>
                <p:cNvPr id="32863" name="Line 64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4" name="Line 65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2" name="Group 66"/>
              <p:cNvGrpSpPr>
                <a:grpSpLocks/>
              </p:cNvGrpSpPr>
              <p:nvPr/>
            </p:nvGrpSpPr>
            <p:grpSpPr bwMode="auto">
              <a:xfrm>
                <a:off x="1344" y="1248"/>
                <a:ext cx="0" cy="192"/>
                <a:chOff x="768" y="1248"/>
                <a:chExt cx="0" cy="192"/>
              </a:xfrm>
            </p:grpSpPr>
            <p:sp>
              <p:nvSpPr>
                <p:cNvPr id="32861" name="Line 67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2" name="Line 68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3" name="Group 69"/>
              <p:cNvGrpSpPr>
                <a:grpSpLocks/>
              </p:cNvGrpSpPr>
              <p:nvPr/>
            </p:nvGrpSpPr>
            <p:grpSpPr bwMode="auto">
              <a:xfrm>
                <a:off x="1440" y="1248"/>
                <a:ext cx="0" cy="192"/>
                <a:chOff x="768" y="1248"/>
                <a:chExt cx="0" cy="192"/>
              </a:xfrm>
            </p:grpSpPr>
            <p:sp>
              <p:nvSpPr>
                <p:cNvPr id="32859" name="Line 70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60" name="Line 71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4" name="Group 72"/>
              <p:cNvGrpSpPr>
                <a:grpSpLocks/>
              </p:cNvGrpSpPr>
              <p:nvPr/>
            </p:nvGrpSpPr>
            <p:grpSpPr bwMode="auto">
              <a:xfrm>
                <a:off x="1536" y="1248"/>
                <a:ext cx="0" cy="192"/>
                <a:chOff x="768" y="1248"/>
                <a:chExt cx="0" cy="192"/>
              </a:xfrm>
            </p:grpSpPr>
            <p:sp>
              <p:nvSpPr>
                <p:cNvPr id="32857" name="Line 73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8" name="Line 74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5" name="Group 75"/>
              <p:cNvGrpSpPr>
                <a:grpSpLocks/>
              </p:cNvGrpSpPr>
              <p:nvPr/>
            </p:nvGrpSpPr>
            <p:grpSpPr bwMode="auto">
              <a:xfrm>
                <a:off x="1632" y="1248"/>
                <a:ext cx="0" cy="192"/>
                <a:chOff x="768" y="1248"/>
                <a:chExt cx="0" cy="192"/>
              </a:xfrm>
            </p:grpSpPr>
            <p:sp>
              <p:nvSpPr>
                <p:cNvPr id="32855" name="Line 76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6" name="Line 77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6" name="Group 78"/>
              <p:cNvGrpSpPr>
                <a:grpSpLocks/>
              </p:cNvGrpSpPr>
              <p:nvPr/>
            </p:nvGrpSpPr>
            <p:grpSpPr bwMode="auto">
              <a:xfrm>
                <a:off x="1728" y="1248"/>
                <a:ext cx="0" cy="192"/>
                <a:chOff x="768" y="1248"/>
                <a:chExt cx="0" cy="192"/>
              </a:xfrm>
            </p:grpSpPr>
            <p:sp>
              <p:nvSpPr>
                <p:cNvPr id="32853" name="Line 79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4" name="Line 80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7" name="Group 81"/>
              <p:cNvGrpSpPr>
                <a:grpSpLocks/>
              </p:cNvGrpSpPr>
              <p:nvPr/>
            </p:nvGrpSpPr>
            <p:grpSpPr bwMode="auto">
              <a:xfrm>
                <a:off x="1824" y="1248"/>
                <a:ext cx="0" cy="192"/>
                <a:chOff x="768" y="1248"/>
                <a:chExt cx="0" cy="192"/>
              </a:xfrm>
            </p:grpSpPr>
            <p:sp>
              <p:nvSpPr>
                <p:cNvPr id="32851" name="Line 82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2" name="Line 83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  <p:grpSp>
            <p:nvGrpSpPr>
              <p:cNvPr id="32848" name="Group 84"/>
              <p:cNvGrpSpPr>
                <a:grpSpLocks/>
              </p:cNvGrpSpPr>
              <p:nvPr/>
            </p:nvGrpSpPr>
            <p:grpSpPr bwMode="auto">
              <a:xfrm>
                <a:off x="1920" y="1248"/>
                <a:ext cx="0" cy="192"/>
                <a:chOff x="768" y="1248"/>
                <a:chExt cx="0" cy="192"/>
              </a:xfrm>
            </p:grpSpPr>
            <p:sp>
              <p:nvSpPr>
                <p:cNvPr id="32849" name="Line 85"/>
                <p:cNvSpPr>
                  <a:spLocks noChangeShapeType="1"/>
                </p:cNvSpPr>
                <p:nvPr/>
              </p:nvSpPr>
              <p:spPr bwMode="auto">
                <a:xfrm>
                  <a:off x="768" y="1248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  <p:sp>
              <p:nvSpPr>
                <p:cNvPr id="32850" name="Line 86"/>
                <p:cNvSpPr>
                  <a:spLocks noChangeShapeType="1"/>
                </p:cNvSpPr>
                <p:nvPr/>
              </p:nvSpPr>
              <p:spPr bwMode="auto">
                <a:xfrm>
                  <a:off x="768" y="1392"/>
                  <a:ext cx="0" cy="4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/>
                </a:p>
              </p:txBody>
            </p:sp>
          </p:grpSp>
        </p:grpSp>
        <p:sp>
          <p:nvSpPr>
            <p:cNvPr id="32777" name="Line 97"/>
            <p:cNvSpPr>
              <a:spLocks noChangeShapeType="1"/>
            </p:cNvSpPr>
            <p:nvPr/>
          </p:nvSpPr>
          <p:spPr bwMode="auto">
            <a:xfrm>
              <a:off x="4393500" y="1201140"/>
              <a:ext cx="1436625" cy="7604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8" name="Line 98"/>
            <p:cNvSpPr>
              <a:spLocks noChangeShapeType="1"/>
            </p:cNvSpPr>
            <p:nvPr/>
          </p:nvSpPr>
          <p:spPr bwMode="auto">
            <a:xfrm flipH="1">
              <a:off x="4393500" y="1201140"/>
              <a:ext cx="1436625" cy="85545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79" name="Arc 99"/>
            <p:cNvSpPr>
              <a:spLocks/>
            </p:cNvSpPr>
            <p:nvPr/>
          </p:nvSpPr>
          <p:spPr bwMode="auto">
            <a:xfrm flipH="1">
              <a:off x="754050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780" name="Group 100"/>
            <p:cNvGrpSpPr>
              <a:grpSpLocks/>
            </p:cNvGrpSpPr>
            <p:nvPr/>
          </p:nvGrpSpPr>
          <p:grpSpPr bwMode="auto">
            <a:xfrm>
              <a:off x="466725" y="2912050"/>
              <a:ext cx="766200" cy="1257439"/>
              <a:chOff x="432" y="1584"/>
              <a:chExt cx="384" cy="635"/>
            </a:xfrm>
          </p:grpSpPr>
          <p:sp>
            <p:nvSpPr>
              <p:cNvPr id="32831" name="AutoShape 101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47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2" name="AutoShape 102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614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3" name="AutoShape 103"/>
              <p:cNvSpPr>
                <a:spLocks noChangeAspect="1" noChangeArrowheads="1"/>
              </p:cNvSpPr>
              <p:nvPr/>
            </p:nvSpPr>
            <p:spPr bwMode="auto">
              <a:xfrm rot="16200000" flipV="1">
                <a:off x="546" y="1950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4" name="AutoShape 104"/>
              <p:cNvSpPr>
                <a:spLocks noChangeAspect="1" noChangeArrowheads="1"/>
              </p:cNvSpPr>
              <p:nvPr/>
            </p:nvSpPr>
            <p:spPr bwMode="auto">
              <a:xfrm rot="5400000" flipV="1">
                <a:off x="546" y="1806"/>
                <a:ext cx="155" cy="384"/>
              </a:xfrm>
              <a:prstGeom prst="triangle">
                <a:avLst>
                  <a:gd name="adj" fmla="val 50000"/>
                </a:avLst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1" name="Oval 105"/>
            <p:cNvSpPr>
              <a:spLocks noChangeArrowheads="1"/>
            </p:cNvSpPr>
            <p:nvPr/>
          </p:nvSpPr>
          <p:spPr bwMode="auto">
            <a:xfrm>
              <a:off x="754050" y="4527909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Line 106"/>
            <p:cNvSpPr>
              <a:spLocks noChangeShapeType="1"/>
            </p:cNvSpPr>
            <p:nvPr/>
          </p:nvSpPr>
          <p:spPr bwMode="auto">
            <a:xfrm flipV="1">
              <a:off x="754050" y="4147707"/>
              <a:ext cx="0" cy="38020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83" name="Line 107"/>
            <p:cNvSpPr>
              <a:spLocks noChangeShapeType="1"/>
            </p:cNvSpPr>
            <p:nvPr/>
          </p:nvSpPr>
          <p:spPr bwMode="auto">
            <a:xfrm flipV="1">
              <a:off x="754050" y="4527909"/>
              <a:ext cx="0" cy="142575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84" name="Group 108"/>
            <p:cNvGrpSpPr>
              <a:grpSpLocks/>
            </p:cNvGrpSpPr>
            <p:nvPr/>
          </p:nvGrpSpPr>
          <p:grpSpPr bwMode="auto">
            <a:xfrm rot="16200000" flipH="1">
              <a:off x="616189" y="6047631"/>
              <a:ext cx="475253" cy="287325"/>
              <a:chOff x="1392" y="3264"/>
              <a:chExt cx="240" cy="144"/>
            </a:xfrm>
          </p:grpSpPr>
          <p:sp>
            <p:nvSpPr>
              <p:cNvPr id="32829" name="Rectangle 109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30" name="AutoShape 110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85" name="Arc 111"/>
            <p:cNvSpPr>
              <a:spLocks/>
            </p:cNvSpPr>
            <p:nvPr/>
          </p:nvSpPr>
          <p:spPr bwMode="auto">
            <a:xfrm>
              <a:off x="8799151" y="1581342"/>
              <a:ext cx="670425" cy="76040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6" name="AutoShape 112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2112113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7" name="AutoShape 113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397265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AutoShape 114"/>
            <p:cNvSpPr>
              <a:spLocks noChangeAspect="1" noChangeArrowheads="1"/>
            </p:cNvSpPr>
            <p:nvPr/>
          </p:nvSpPr>
          <p:spPr bwMode="auto">
            <a:xfrm rot="5400000" flipH="1" flipV="1">
              <a:off x="9220334" y="3062619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9" name="AutoShape 115"/>
            <p:cNvSpPr>
              <a:spLocks noChangeAspect="1" noChangeArrowheads="1"/>
            </p:cNvSpPr>
            <p:nvPr/>
          </p:nvSpPr>
          <p:spPr bwMode="auto">
            <a:xfrm rot="-5400000" flipH="1" flipV="1">
              <a:off x="9220334" y="2777467"/>
              <a:ext cx="306933" cy="766200"/>
            </a:xfrm>
            <a:prstGeom prst="triangle">
              <a:avLst>
                <a:gd name="adj" fmla="val 50000"/>
              </a:avLst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Oval 116"/>
            <p:cNvSpPr>
              <a:spLocks noChangeArrowheads="1"/>
            </p:cNvSpPr>
            <p:nvPr/>
          </p:nvSpPr>
          <p:spPr bwMode="auto">
            <a:xfrm flipH="1">
              <a:off x="8320276" y="3862555"/>
              <a:ext cx="1149300" cy="1140607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Line 117"/>
            <p:cNvSpPr>
              <a:spLocks noChangeShapeType="1"/>
            </p:cNvSpPr>
            <p:nvPr/>
          </p:nvSpPr>
          <p:spPr bwMode="auto">
            <a:xfrm flipH="1" flipV="1">
              <a:off x="9469576" y="3577404"/>
              <a:ext cx="0" cy="7604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2" name="Line 118"/>
            <p:cNvSpPr>
              <a:spLocks noChangeShapeType="1"/>
            </p:cNvSpPr>
            <p:nvPr/>
          </p:nvSpPr>
          <p:spPr bwMode="auto">
            <a:xfrm flipH="1" flipV="1">
              <a:off x="9469576" y="4527909"/>
              <a:ext cx="0" cy="209111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793" name="Group 119"/>
            <p:cNvGrpSpPr>
              <a:grpSpLocks/>
            </p:cNvGrpSpPr>
            <p:nvPr/>
          </p:nvGrpSpPr>
          <p:grpSpPr bwMode="auto">
            <a:xfrm rot="5400000">
              <a:off x="9142161" y="6712985"/>
              <a:ext cx="475253" cy="287325"/>
              <a:chOff x="1392" y="3264"/>
              <a:chExt cx="240" cy="144"/>
            </a:xfrm>
          </p:grpSpPr>
          <p:sp>
            <p:nvSpPr>
              <p:cNvPr id="32827" name="Rectangle 120"/>
              <p:cNvSpPr>
                <a:spLocks noChangeArrowheads="1"/>
              </p:cNvSpPr>
              <p:nvPr/>
            </p:nvSpPr>
            <p:spPr bwMode="auto">
              <a:xfrm>
                <a:off x="1392" y="3264"/>
                <a:ext cx="240" cy="48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8" name="AutoShape 121"/>
              <p:cNvSpPr>
                <a:spLocks noChangeArrowheads="1"/>
              </p:cNvSpPr>
              <p:nvPr/>
            </p:nvSpPr>
            <p:spPr bwMode="auto">
              <a:xfrm flipH="1">
                <a:off x="1584" y="3312"/>
                <a:ext cx="48" cy="96"/>
              </a:xfrm>
              <a:prstGeom prst="parallelogram">
                <a:avLst>
                  <a:gd name="adj" fmla="val 25000"/>
                </a:avLst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794" name="Group 122"/>
            <p:cNvGrpSpPr>
              <a:grpSpLocks/>
            </p:cNvGrpSpPr>
            <p:nvPr/>
          </p:nvGrpSpPr>
          <p:grpSpPr bwMode="auto">
            <a:xfrm>
              <a:off x="9278026" y="5858617"/>
              <a:ext cx="458922" cy="455451"/>
              <a:chOff x="2160" y="2784"/>
              <a:chExt cx="230" cy="230"/>
            </a:xfrm>
          </p:grpSpPr>
          <p:sp>
            <p:nvSpPr>
              <p:cNvPr id="32824" name="Oval 123"/>
              <p:cNvSpPr>
                <a:spLocks noChangeArrowheads="1"/>
              </p:cNvSpPr>
              <p:nvPr/>
            </p:nvSpPr>
            <p:spPr bwMode="auto">
              <a:xfrm>
                <a:off x="2160" y="2784"/>
                <a:ext cx="230" cy="230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5" name="Oval 124"/>
              <p:cNvSpPr>
                <a:spLocks noChangeArrowheads="1"/>
              </p:cNvSpPr>
              <p:nvPr/>
            </p:nvSpPr>
            <p:spPr bwMode="auto">
              <a:xfrm>
                <a:off x="2199" y="2827"/>
                <a:ext cx="144" cy="144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6" name="Oval 125"/>
              <p:cNvSpPr>
                <a:spLocks noChangeArrowheads="1"/>
              </p:cNvSpPr>
              <p:nvPr/>
            </p:nvSpPr>
            <p:spPr bwMode="auto">
              <a:xfrm>
                <a:off x="2245" y="2867"/>
                <a:ext cx="58" cy="58"/>
              </a:xfrm>
              <a:prstGeom prst="ellipse">
                <a:avLst/>
              </a:prstGeom>
              <a:solidFill>
                <a:schemeClr val="hlink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795" name="Text Box 126"/>
            <p:cNvSpPr txBox="1">
              <a:spLocks noChangeArrowheads="1"/>
            </p:cNvSpPr>
            <p:nvPr/>
          </p:nvSpPr>
          <p:spPr bwMode="auto">
            <a:xfrm>
              <a:off x="1520250" y="6143768"/>
              <a:ext cx="2585925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Electron Gun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Deliver stable beam current</a:t>
              </a:r>
            </a:p>
          </p:txBody>
        </p:sp>
        <p:sp>
          <p:nvSpPr>
            <p:cNvPr id="32796" name="Line 127"/>
            <p:cNvSpPr>
              <a:spLocks noChangeShapeType="1"/>
            </p:cNvSpPr>
            <p:nvPr/>
          </p:nvSpPr>
          <p:spPr bwMode="auto">
            <a:xfrm flipH="1" flipV="1">
              <a:off x="849825" y="6143768"/>
              <a:ext cx="6704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7" name="Text Box 128"/>
            <p:cNvSpPr txBox="1">
              <a:spLocks noChangeArrowheads="1"/>
            </p:cNvSpPr>
            <p:nvPr/>
          </p:nvSpPr>
          <p:spPr bwMode="auto">
            <a:xfrm>
              <a:off x="2334338" y="4480384"/>
              <a:ext cx="3368381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Damping Ring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transverse phase space (emittance) so smaller transverse IP size achievable</a:t>
              </a:r>
            </a:p>
          </p:txBody>
        </p:sp>
        <p:sp>
          <p:nvSpPr>
            <p:cNvPr id="32798" name="Line 129"/>
            <p:cNvSpPr>
              <a:spLocks noChangeShapeType="1"/>
            </p:cNvSpPr>
            <p:nvPr/>
          </p:nvSpPr>
          <p:spPr bwMode="auto">
            <a:xfrm flipH="1">
              <a:off x="1949958" y="4789759"/>
              <a:ext cx="287325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799" name="Text Box 130"/>
            <p:cNvSpPr txBox="1">
              <a:spLocks noChangeArrowheads="1"/>
            </p:cNvSpPr>
            <p:nvPr/>
          </p:nvSpPr>
          <p:spPr bwMode="auto">
            <a:xfrm>
              <a:off x="1695838" y="3123933"/>
              <a:ext cx="3042183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Bunch Compressor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Reduce σ</a:t>
              </a:r>
              <a:r>
                <a:rPr lang="en-US" sz="1600" baseline="-25000">
                  <a:latin typeface="Arial" charset="0"/>
                </a:rPr>
                <a:t>z</a:t>
              </a:r>
              <a:r>
                <a:rPr lang="en-US" sz="1600">
                  <a:latin typeface="Arial" charset="0"/>
                </a:rPr>
                <a:t> to eliminate hourglass effect at IP</a:t>
              </a:r>
            </a:p>
          </p:txBody>
        </p:sp>
        <p:sp>
          <p:nvSpPr>
            <p:cNvPr id="32800" name="Line 131"/>
            <p:cNvSpPr>
              <a:spLocks noChangeShapeType="1"/>
            </p:cNvSpPr>
            <p:nvPr/>
          </p:nvSpPr>
          <p:spPr bwMode="auto">
            <a:xfrm flipH="1">
              <a:off x="1305013" y="3387302"/>
              <a:ext cx="406786" cy="309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1" name="Text Box 132"/>
            <p:cNvSpPr txBox="1">
              <a:spLocks noChangeArrowheads="1"/>
            </p:cNvSpPr>
            <p:nvPr/>
          </p:nvSpPr>
          <p:spPr bwMode="auto">
            <a:xfrm>
              <a:off x="5742332" y="6070501"/>
              <a:ext cx="2777475" cy="9287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Positron Target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Use electrons to </a:t>
              </a:r>
              <a:br>
                <a:rPr lang="en-US" sz="1600">
                  <a:latin typeface="Arial" charset="0"/>
                </a:rPr>
              </a:br>
              <a:r>
                <a:rPr lang="en-US" sz="1600">
                  <a:latin typeface="Arial" charset="0"/>
                </a:rPr>
                <a:t>pair-produce positrons</a:t>
              </a:r>
              <a:r>
                <a:rPr lang="en-US" sz="1800">
                  <a:latin typeface="Arial" charset="0"/>
                </a:rPr>
                <a:t> </a:t>
              </a:r>
            </a:p>
          </p:txBody>
        </p:sp>
        <p:sp>
          <p:nvSpPr>
            <p:cNvPr id="32802" name="Line 133"/>
            <p:cNvSpPr>
              <a:spLocks noChangeShapeType="1"/>
            </p:cNvSpPr>
            <p:nvPr/>
          </p:nvSpPr>
          <p:spPr bwMode="auto">
            <a:xfrm flipV="1">
              <a:off x="8424032" y="6165550"/>
              <a:ext cx="766200" cy="190101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3" name="Text Box 134"/>
            <p:cNvSpPr txBox="1">
              <a:spLocks noChangeArrowheads="1"/>
            </p:cNvSpPr>
            <p:nvPr/>
          </p:nvSpPr>
          <p:spPr bwMode="auto">
            <a:xfrm>
              <a:off x="1130732" y="1912835"/>
              <a:ext cx="2873250" cy="11426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Main Linac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Accelerate beam to IP energy without spoiling DR emittance</a:t>
              </a:r>
            </a:p>
          </p:txBody>
        </p:sp>
        <p:sp>
          <p:nvSpPr>
            <p:cNvPr id="32804" name="Line 135"/>
            <p:cNvSpPr>
              <a:spLocks noChangeShapeType="1"/>
            </p:cNvSpPr>
            <p:nvPr/>
          </p:nvSpPr>
          <p:spPr bwMode="auto">
            <a:xfrm flipH="1" flipV="1">
              <a:off x="5860912" y="2225309"/>
              <a:ext cx="501033" cy="279619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5" name="Line 136"/>
            <p:cNvSpPr>
              <a:spLocks noChangeShapeType="1"/>
            </p:cNvSpPr>
            <p:nvPr/>
          </p:nvSpPr>
          <p:spPr bwMode="auto">
            <a:xfrm>
              <a:off x="754050" y="2341746"/>
              <a:ext cx="0" cy="5703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32806" name="Text Box 137"/>
            <p:cNvSpPr txBox="1">
              <a:spLocks noChangeArrowheads="1"/>
            </p:cNvSpPr>
            <p:nvPr/>
          </p:nvSpPr>
          <p:spPr bwMode="auto">
            <a:xfrm>
              <a:off x="6322287" y="2389261"/>
              <a:ext cx="2306581" cy="8977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Final Focus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Demagnify and collide beams</a:t>
              </a:r>
            </a:p>
          </p:txBody>
        </p:sp>
        <p:sp>
          <p:nvSpPr>
            <p:cNvPr id="32807" name="Line 138"/>
            <p:cNvSpPr>
              <a:spLocks noChangeShapeType="1"/>
            </p:cNvSpPr>
            <p:nvPr/>
          </p:nvSpPr>
          <p:spPr bwMode="auto">
            <a:xfrm flipV="1">
              <a:off x="2342035" y="1840830"/>
              <a:ext cx="221387" cy="151462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32808" name="Group 87"/>
            <p:cNvGrpSpPr>
              <a:grpSpLocks/>
            </p:cNvGrpSpPr>
            <p:nvPr/>
          </p:nvGrpSpPr>
          <p:grpSpPr bwMode="auto">
            <a:xfrm>
              <a:off x="4376730" y="915988"/>
              <a:ext cx="191550" cy="1330708"/>
              <a:chOff x="1872" y="1392"/>
              <a:chExt cx="288" cy="1056"/>
            </a:xfrm>
          </p:grpSpPr>
          <p:sp>
            <p:nvSpPr>
              <p:cNvPr id="32820" name="Arc 88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1" name="Arc 89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2" name="Arc 90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23" name="Arc 91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809" name="Group 92"/>
            <p:cNvGrpSpPr>
              <a:grpSpLocks/>
            </p:cNvGrpSpPr>
            <p:nvPr/>
          </p:nvGrpSpPr>
          <p:grpSpPr bwMode="auto">
            <a:xfrm>
              <a:off x="5678650" y="915988"/>
              <a:ext cx="191550" cy="1330708"/>
              <a:chOff x="1872" y="1392"/>
              <a:chExt cx="288" cy="1056"/>
            </a:xfrm>
          </p:grpSpPr>
          <p:sp>
            <p:nvSpPr>
              <p:cNvPr id="32816" name="Arc 93"/>
              <p:cNvSpPr>
                <a:spLocks/>
              </p:cNvSpPr>
              <p:nvPr/>
            </p:nvSpPr>
            <p:spPr bwMode="auto">
              <a:xfrm>
                <a:off x="2016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7" name="Arc 94"/>
              <p:cNvSpPr>
                <a:spLocks/>
              </p:cNvSpPr>
              <p:nvPr/>
            </p:nvSpPr>
            <p:spPr bwMode="auto">
              <a:xfrm flipH="1">
                <a:off x="1872" y="1392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8" name="Arc 95"/>
              <p:cNvSpPr>
                <a:spLocks/>
              </p:cNvSpPr>
              <p:nvPr/>
            </p:nvSpPr>
            <p:spPr bwMode="auto">
              <a:xfrm flipV="1">
                <a:off x="2016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819" name="Arc 96"/>
              <p:cNvSpPr>
                <a:spLocks/>
              </p:cNvSpPr>
              <p:nvPr/>
            </p:nvSpPr>
            <p:spPr bwMode="auto">
              <a:xfrm flipH="1" flipV="1">
                <a:off x="1872" y="1920"/>
                <a:ext cx="144" cy="528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0" y="-1"/>
                    </a:moveTo>
                    <a:cubicBezTo>
                      <a:pt x="11929" y="-1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810" name="Rectangle 139"/>
            <p:cNvSpPr>
              <a:spLocks noChangeArrowheads="1"/>
            </p:cNvSpPr>
            <p:nvPr/>
          </p:nvSpPr>
          <p:spPr bwMode="auto">
            <a:xfrm>
              <a:off x="4171386" y="1095179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1" name="Rectangle 140"/>
            <p:cNvSpPr>
              <a:spLocks noChangeArrowheads="1"/>
            </p:cNvSpPr>
            <p:nvPr/>
          </p:nvSpPr>
          <p:spPr bwMode="auto">
            <a:xfrm>
              <a:off x="4172310" y="1608760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2" name="Rectangle 141"/>
            <p:cNvSpPr>
              <a:spLocks noChangeArrowheads="1"/>
            </p:cNvSpPr>
            <p:nvPr/>
          </p:nvSpPr>
          <p:spPr bwMode="auto">
            <a:xfrm>
              <a:off x="5920110" y="1096116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3" name="Rectangle 142"/>
            <p:cNvSpPr>
              <a:spLocks noChangeArrowheads="1"/>
            </p:cNvSpPr>
            <p:nvPr/>
          </p:nvSpPr>
          <p:spPr bwMode="auto">
            <a:xfrm>
              <a:off x="5921034" y="1609697"/>
              <a:ext cx="139823" cy="41943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marL="457200" algn="ctr" defTabSz="457200">
                <a:spcBef>
                  <a:spcPct val="50000"/>
                </a:spcBef>
                <a:buFont typeface="StarSymbol" charset="0"/>
                <a:buNone/>
              </a:pPr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32814" name="Text Box 137"/>
            <p:cNvSpPr txBox="1">
              <a:spLocks noChangeArrowheads="1"/>
            </p:cNvSpPr>
            <p:nvPr/>
          </p:nvSpPr>
          <p:spPr bwMode="auto">
            <a:xfrm>
              <a:off x="4214217" y="2413501"/>
              <a:ext cx="2306581" cy="1203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buFont typeface="StarSymbol" charset="0"/>
                <a:buNone/>
              </a:pPr>
              <a:r>
                <a:rPr lang="en-US" sz="2000" b="1">
                  <a:solidFill>
                    <a:srgbClr val="CC3300"/>
                  </a:solidFill>
                  <a:latin typeface="Arial" charset="0"/>
                </a:rPr>
                <a:t>Collimation System</a:t>
              </a:r>
              <a:br>
                <a:rPr lang="en-US" sz="2000" b="1">
                  <a:solidFill>
                    <a:srgbClr val="CC3300"/>
                  </a:solidFill>
                  <a:latin typeface="Arial" charset="0"/>
                </a:rPr>
              </a:br>
              <a:r>
                <a:rPr lang="en-US" sz="1600">
                  <a:latin typeface="Arial" charset="0"/>
                </a:rPr>
                <a:t>Clean off-energy and off-orbit particles</a:t>
              </a:r>
            </a:p>
          </p:txBody>
        </p:sp>
        <p:sp>
          <p:nvSpPr>
            <p:cNvPr id="32815" name="Line 135"/>
            <p:cNvSpPr>
              <a:spLocks noChangeShapeType="1"/>
            </p:cNvSpPr>
            <p:nvPr/>
          </p:nvSpPr>
          <p:spPr bwMode="auto">
            <a:xfrm flipH="1" flipV="1">
              <a:off x="4241296" y="2085499"/>
              <a:ext cx="116519" cy="361175"/>
            </a:xfrm>
            <a:prstGeom prst="line">
              <a:avLst/>
            </a:prstGeom>
            <a:noFill/>
            <a:ln w="19050">
              <a:solidFill>
                <a:schemeClr val="tx2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148" name="Rectangle 6"/>
          <p:cNvSpPr txBox="1">
            <a:spLocks noChangeArrowheads="1"/>
          </p:cNvSpPr>
          <p:nvPr/>
        </p:nvSpPr>
        <p:spPr bwMode="auto">
          <a:xfrm>
            <a:off x="84138" y="6902450"/>
            <a:ext cx="977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>
            <a:lvl1pPr marL="431800" indent="-323850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/>
              <a:t>will see the different elements in the following…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BNS damping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Counteract effective defocusing of tail by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increased focusing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(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Balakin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Novokhatski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, and Smirnov)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Done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decreasing tail energy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with respect to head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By longitudinally correlated energy spread (less off-crest than longitudinal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compensation)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Transverse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wakefields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balanced by lattice chromaticity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2 particle model: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W</a:t>
            </a:r>
            <a:r>
              <a:rPr lang="en-US" i="1" baseline="-36000" dirty="0"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┴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non linear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Good compensation achievable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at the price of l</a:t>
            </a:r>
            <a:r>
              <a:rPr lang="en-US" dirty="0">
                <a:latin typeface="Times New Roman" charset="0"/>
                <a:ea typeface="ＭＳ Ｐゴシック" charset="0"/>
              </a:rPr>
              <a:t>arger energy spread</a:t>
            </a:r>
          </a:p>
        </p:txBody>
      </p:sp>
      <p:graphicFrame>
        <p:nvGraphicFramePr>
          <p:cNvPr id="3789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1193021"/>
              </p:ext>
            </p:extLst>
          </p:nvPr>
        </p:nvGraphicFramePr>
        <p:xfrm>
          <a:off x="3170238" y="4330016"/>
          <a:ext cx="2947987" cy="101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473120" imgH="507960" progId="Equation.DSMT4">
                  <p:embed/>
                </p:oleObj>
              </mc:Choice>
              <mc:Fallback>
                <p:oleObj name="Equation" r:id="rId2" imgW="1473120" imgH="5079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0238" y="4330016"/>
                        <a:ext cx="2947987" cy="101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4351179"/>
              </p:ext>
            </p:extLst>
          </p:nvPr>
        </p:nvGraphicFramePr>
        <p:xfrm>
          <a:off x="6464300" y="4541153"/>
          <a:ext cx="3613150" cy="73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361960" imgH="482400" progId="Equation.3">
                  <p:embed/>
                </p:oleObj>
              </mc:Choice>
              <mc:Fallback>
                <p:oleObj name="Equation" r:id="rId4" imgW="236196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4300" y="4541153"/>
                        <a:ext cx="3613150" cy="738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380487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Random misalignments</a:t>
            </a:r>
          </a:p>
        </p:txBody>
      </p:sp>
      <p:sp>
        <p:nvSpPr>
          <p:cNvPr id="3891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BNS damping does not cure random cavity misalignment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Emittance growth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For given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Δε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it scales as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Higher frequency requires better structure alignment 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δ</a:t>
            </a:r>
            <a:r>
              <a:rPr lang="en-US" i="1" dirty="0" err="1">
                <a:latin typeface="Times New Roman" charset="0"/>
                <a:ea typeface="ＭＳ Ｐゴシック" charset="0"/>
                <a:cs typeface="ＭＳ Ｐゴシック" charset="0"/>
              </a:rPr>
              <a:t>Y</a:t>
            </a:r>
            <a:r>
              <a:rPr lang="en-US" i="1" baseline="-25000" dirty="0" err="1">
                <a:latin typeface="Times New Roman" charset="0"/>
                <a:ea typeface="ＭＳ Ｐゴシック" charset="0"/>
                <a:cs typeface="ＭＳ Ｐゴシック" charset="0"/>
              </a:rPr>
              <a:t>rms</a:t>
            </a:r>
            <a:endParaRPr lang="en-US" i="1" baseline="-2500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Partially compensated by: higher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, lower β, lower </a:t>
            </a:r>
            <a:r>
              <a:rPr lang="en-US" i="1" dirty="0">
                <a:latin typeface="Times New Roman" charset="0"/>
                <a:ea typeface="ＭＳ Ｐゴシック" charset="0"/>
                <a:cs typeface="ＭＳ Ｐゴシック" charset="0"/>
              </a:rPr>
              <a:t>N</a:t>
            </a:r>
          </a:p>
        </p:txBody>
      </p:sp>
      <p:graphicFrame>
        <p:nvGraphicFramePr>
          <p:cNvPr id="38914" name="Object 2"/>
          <p:cNvGraphicFramePr>
            <a:graphicFrameLocks noChangeAspect="1"/>
          </p:cNvGraphicFramePr>
          <p:nvPr/>
        </p:nvGraphicFramePr>
        <p:xfrm>
          <a:off x="3694113" y="1565275"/>
          <a:ext cx="6234112" cy="1133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073320" imgH="558720" progId="Equation.DSMT4">
                  <p:embed/>
                </p:oleObj>
              </mc:Choice>
              <mc:Fallback>
                <p:oleObj name="Equation" r:id="rId2" imgW="3073320" imgH="558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4113" y="1565275"/>
                        <a:ext cx="6234112" cy="1133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4906963" y="4556125"/>
          <a:ext cx="3506787" cy="877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879560" imgH="469800" progId="Equation.DSMT4">
                  <p:embed/>
                </p:oleObj>
              </mc:Choice>
              <mc:Fallback>
                <p:oleObj name="Equation" r:id="rId4" imgW="1879560" imgH="469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6963" y="4556125"/>
                        <a:ext cx="3506787" cy="8778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8919" name="Group 8"/>
          <p:cNvGrpSpPr>
            <a:grpSpLocks/>
          </p:cNvGrpSpPr>
          <p:nvPr/>
        </p:nvGrpSpPr>
        <p:grpSpPr bwMode="auto">
          <a:xfrm>
            <a:off x="966788" y="2573338"/>
            <a:ext cx="4143375" cy="1758950"/>
            <a:chOff x="609" y="1621"/>
            <a:chExt cx="2610" cy="1108"/>
          </a:xfrm>
        </p:grpSpPr>
        <p:graphicFrame>
          <p:nvGraphicFramePr>
            <p:cNvPr id="38916" name="Object 4"/>
            <p:cNvGraphicFramePr>
              <a:graphicFrameLocks noChangeAspect="1"/>
            </p:cNvGraphicFramePr>
            <p:nvPr/>
          </p:nvGraphicFramePr>
          <p:xfrm>
            <a:off x="609" y="1621"/>
            <a:ext cx="2610" cy="110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2692080" imgH="1143000" progId="Equation.3">
                    <p:embed/>
                  </p:oleObj>
                </mc:Choice>
                <mc:Fallback>
                  <p:oleObj name="Equation" r:id="rId6" imgW="2692080" imgH="11430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" y="1621"/>
                          <a:ext cx="2610" cy="110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=""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=""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8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920" name="Text Box 7"/>
            <p:cNvSpPr txBox="1">
              <a:spLocks noChangeArrowheads="1"/>
            </p:cNvSpPr>
            <p:nvPr/>
          </p:nvSpPr>
          <p:spPr bwMode="auto">
            <a:xfrm>
              <a:off x="2840" y="2061"/>
              <a:ext cx="78" cy="1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 defTabSz="912813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800"/>
                <a:t>~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00055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e- sources</a:t>
            </a:r>
          </a:p>
        </p:txBody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37326"/>
            <a:ext cx="9772650" cy="6274028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we need large number of bunches of (polarized) leptons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electron sources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laser-driven DC photo injector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circularly polarized photons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on </a:t>
            </a:r>
            <a:r>
              <a:rPr lang="en-US" dirty="0" err="1">
                <a:latin typeface="Times New Roman" charset="0"/>
                <a:ea typeface="ＭＳ Ｐゴシック" charset="0"/>
              </a:rPr>
              <a:t>GaAs</a:t>
            </a:r>
            <a:r>
              <a:rPr lang="en-US" dirty="0">
                <a:latin typeface="Times New Roman" charset="0"/>
                <a:ea typeface="ＭＳ Ｐゴシック" charset="0"/>
              </a:rPr>
              <a:t> cathode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</a:rPr>
              <a:t>(incompatible with RF gun)</a:t>
            </a:r>
            <a:endParaRPr lang="en-US" dirty="0">
              <a:latin typeface="Times New Roman" charset="0"/>
              <a:ea typeface="ＭＳ Ｐゴシック" charset="0"/>
              <a:cs typeface="Times New Roman" charset="0"/>
            </a:endParaRPr>
          </a:p>
          <a:p>
            <a:pPr lvl="1" eaLnBrk="1"/>
            <a:r>
              <a:rPr lang="el-GR" sz="24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ε</a:t>
            </a:r>
            <a:r>
              <a:rPr lang="en-US" baseline="-25000" dirty="0">
                <a:solidFill>
                  <a:srgbClr val="FF0000"/>
                </a:solidFill>
                <a:latin typeface="Times New Roman" charset="0"/>
                <a:ea typeface="ＭＳ Ｐゴシック" charset="0"/>
              </a:rPr>
              <a:t>n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50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~10   in x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factor ~500 in y plane</a:t>
            </a:r>
            <a:b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</a:b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too large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dominated by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space charge</a:t>
            </a:r>
            <a:br>
              <a:rPr lang="en-US" sz="1800" dirty="0">
                <a:solidFill>
                  <a:srgbClr val="FF0000"/>
                </a:solidFill>
                <a:latin typeface="Times New Roman" charset="0"/>
                <a:ea typeface="新細明體" charset="0"/>
                <a:cs typeface="新細明體" charset="0"/>
                <a:sym typeface="Mathematica1" charset="0"/>
              </a:rPr>
            </a:br>
            <a:endParaRPr lang="en-US" sz="1800" dirty="0">
              <a:solidFill>
                <a:srgbClr val="FF0000"/>
              </a:solidFill>
              <a:latin typeface="Times New Roman" charset="0"/>
              <a:ea typeface="ＭＳ Ｐゴシック" charset="0"/>
              <a:sym typeface="Mathematica1" charset="0"/>
            </a:endParaRP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RF bunching system to generate bunch structure for the linac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(or laser with bunch time structure =&gt; even higher space charge)</a:t>
            </a:r>
          </a:p>
          <a:p>
            <a:pPr lvl="1" eaLnBrk="1"/>
            <a:endParaRPr lang="en-US" dirty="0">
              <a:latin typeface="Times New Roman" charset="0"/>
              <a:ea typeface="ＭＳ Ｐゴシック" charset="0"/>
              <a:sym typeface="Mathematica1" charset="0"/>
            </a:endParaRPr>
          </a:p>
        </p:txBody>
      </p:sp>
      <p:graphicFrame>
        <p:nvGraphicFramePr>
          <p:cNvPr id="33794" name="Object 4"/>
          <p:cNvGraphicFramePr>
            <a:graphicFrameLocks noChangeAspect="1"/>
          </p:cNvGraphicFramePr>
          <p:nvPr/>
        </p:nvGraphicFramePr>
        <p:xfrm>
          <a:off x="5106988" y="1889125"/>
          <a:ext cx="4527550" cy="305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DRAW" r:id="rId2" imgW="4421880" imgH="2981880" progId="CorelDRAW.Graphic.10">
                  <p:embed/>
                </p:oleObj>
              </mc:Choice>
              <mc:Fallback>
                <p:oleObj name="CorelDRAW" r:id="rId2" imgW="4421880" imgH="2981880" progId="CorelDRAW.Graphic.1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6988" y="1889125"/>
                        <a:ext cx="4527550" cy="3052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145426"/>
            <a:ext cx="9772650" cy="6066256"/>
          </a:xfrm>
        </p:spPr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basic mechanism: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pair production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in target material</a:t>
            </a: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standard method: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‘thick’ target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primary e- generate photons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these convert into pairs</a:t>
            </a:r>
          </a:p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Hybrid source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crystal + 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amorphous target</a:t>
            </a:r>
          </a:p>
          <a:p>
            <a:pPr eaLnBrk="1"/>
            <a:r>
              <a:rPr lang="en-US" dirty="0"/>
              <a:t>enhanced photon flux</a:t>
            </a:r>
            <a:br>
              <a:rPr lang="en-US" dirty="0"/>
            </a:br>
            <a:r>
              <a:rPr lang="en-US" dirty="0"/>
              <a:t>by channeling effect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107950" indent="0" eaLnBrk="1">
              <a:buNone/>
            </a:pP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positrons are captured in accelerating structure inside solenoid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  <a:sym typeface="Mathematica1" charset="0"/>
              </a:rPr>
              <a:t>and accelerated</a:t>
            </a:r>
          </a:p>
          <a:p>
            <a:pPr eaLnBrk="1"/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34821" name="Picture 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984" y="1447768"/>
            <a:ext cx="4073465" cy="1803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7C4C6E7-F9E0-3049-A326-B91C061EBC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8246"/>
          <a:stretch/>
        </p:blipFill>
        <p:spPr>
          <a:xfrm>
            <a:off x="3630373" y="3329395"/>
            <a:ext cx="6285362" cy="276085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00A1FCF-944C-BC4E-A429-123A90A658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2744" t="91489"/>
          <a:stretch/>
        </p:blipFill>
        <p:spPr>
          <a:xfrm>
            <a:off x="6849373" y="5759148"/>
            <a:ext cx="3159064" cy="34831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2">
            <a:extLst>
              <a:ext uri="{FF2B5EF4-FFF2-40B4-BE49-F238E27FC236}">
                <a16:creationId xmlns:a16="http://schemas.microsoft.com/office/drawing/2014/main" id="{4FF9E6BE-1E32-B646-BF6F-39ADD5202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770" y="830679"/>
            <a:ext cx="5196007" cy="262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e+ source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086928"/>
            <a:ext cx="9772650" cy="6154321"/>
          </a:xfrm>
        </p:spPr>
        <p:txBody>
          <a:bodyPr/>
          <a:lstStyle/>
          <a:p>
            <a:pPr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undulator source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high energy e- produce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photons in wiggler magnet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+ thin conversion target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</a:rPr>
              <a:t>~0.4 rad. length 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much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less energy deposition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in 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the target (5 kW compared to 20 kW)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no parallel targets needed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Symbol" charset="0"/>
              </a:rPr>
              <a:t>smaller emittance</a:t>
            </a: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due to less coulomb scattering (factor ~2)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but still much bigger than needed!!!</a:t>
            </a:r>
            <a:br>
              <a:rPr lang="en-US" dirty="0">
                <a:latin typeface="Times New Roman" charset="0"/>
                <a:ea typeface="ＭＳ Ｐゴシック" charset="0"/>
                <a:sym typeface="Symbol" charset="0"/>
              </a:rPr>
            </a:br>
            <a:r>
              <a:rPr lang="en-US" dirty="0">
                <a:latin typeface="Times New Roman" charset="0"/>
                <a:ea typeface="ＭＳ Ｐゴシック" charset="0"/>
                <a:sym typeface="Symbol" charset="0"/>
              </a:rPr>
              <a:t> </a:t>
            </a:r>
            <a:r>
              <a:rPr lang="en-US" sz="2400" dirty="0" err="1">
                <a:latin typeface="Symbol" charset="2"/>
                <a:ea typeface="ＭＳ Ｐゴシック" charset="0"/>
                <a:cs typeface="Symbol" charset="2"/>
              </a:rPr>
              <a:t>e</a:t>
            </a:r>
            <a:r>
              <a:rPr lang="en-US" baseline="-25000" dirty="0" err="1">
                <a:latin typeface="Times New Roman" charset="0"/>
                <a:ea typeface="ＭＳ Ｐゴシック" charset="0"/>
              </a:rPr>
              <a:t>n</a:t>
            </a:r>
            <a:r>
              <a:rPr lang="en-US" baseline="-25000" dirty="0"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~ 10.000 </a:t>
            </a:r>
            <a:r>
              <a:rPr lang="el-GR" dirty="0">
                <a:latin typeface="Times New Roman" charset="0"/>
                <a:ea typeface="ＭＳ Ｐゴシック" charset="0"/>
                <a:sym typeface="Mathematica1" charset="0"/>
              </a:rPr>
              <a:t>μ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m rad !!!</a:t>
            </a:r>
          </a:p>
          <a:p>
            <a:pPr lvl="1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could produce </a:t>
            </a:r>
            <a:r>
              <a:rPr lang="en-US" dirty="0" err="1">
                <a:latin typeface="Times New Roman" charset="0"/>
                <a:ea typeface="ＭＳ Ｐゴシック" charset="0"/>
                <a:sym typeface="Mathematica1" charset="0"/>
              </a:rPr>
              <a:t>polarised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e+ by helical undulator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but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: need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sym typeface="Mathematica1" charset="0"/>
              </a:rPr>
              <a:t>very high initial electron energy</a:t>
            </a:r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 &gt; 150 GeV !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use primary e- beam</a:t>
            </a:r>
          </a:p>
          <a:p>
            <a:pPr lvl="2" eaLnBrk="1"/>
            <a:r>
              <a:rPr lang="en-US" dirty="0">
                <a:latin typeface="Times New Roman" charset="0"/>
                <a:ea typeface="ＭＳ Ｐゴシック" charset="0"/>
                <a:sym typeface="Mathematica1" charset="0"/>
              </a:rPr>
              <a:t>consequences for the commissioning and operation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/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e- and particularly e+ from the source have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much too high </a:t>
            </a:r>
            <a:r>
              <a:rPr lang="el-GR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ε</a:t>
            </a:r>
            <a:br>
              <a:rPr lang="en-US" dirty="0">
                <a:solidFill>
                  <a:srgbClr val="FF0000"/>
                </a:solidFill>
                <a:latin typeface="Symbol" charset="0"/>
                <a:ea typeface="ＭＳ Ｐゴシック" charset="0"/>
                <a:cs typeface="ＭＳ Ｐゴシック" charset="0"/>
              </a:rPr>
            </a:b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⇒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we have to reduce the transverse bunch size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solution: use synchrotron radiation in a 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damping ring</a:t>
            </a:r>
            <a:b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(remember lectures Synchrotron Radiation + damping)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</a:b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cs typeface="ＭＳ Ｐゴシック" charset="0"/>
              <a:sym typeface="Symbol" charset="0"/>
            </a:endParaRPr>
          </a:p>
          <a:p>
            <a:pPr eaLnBrk="1"/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  <a:sym typeface="Symbol" charset="0"/>
              </a:rPr>
              <a:t>γ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 emission with transverse component</a:t>
            </a:r>
          </a:p>
          <a:p>
            <a:pPr eaLnBrk="1"/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  <a:sym typeface="Symbol" charset="0"/>
              </a:rPr>
              <a:t>acceleration only in longitudinal direction</a:t>
            </a:r>
          </a:p>
        </p:txBody>
      </p:sp>
      <p:sp>
        <p:nvSpPr>
          <p:cNvPr id="36868" name="AutoShape 5"/>
          <p:cNvSpPr>
            <a:spLocks/>
          </p:cNvSpPr>
          <p:nvPr/>
        </p:nvSpPr>
        <p:spPr bwMode="auto">
          <a:xfrm>
            <a:off x="6888163" y="5962650"/>
            <a:ext cx="88900" cy="914400"/>
          </a:xfrm>
          <a:prstGeom prst="rightBrace">
            <a:avLst>
              <a:gd name="adj1" fmla="val 8571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869" name="Text Box 6"/>
          <p:cNvSpPr txBox="1">
            <a:spLocks noChangeArrowheads="1"/>
          </p:cNvSpPr>
          <p:nvPr/>
        </p:nvSpPr>
        <p:spPr bwMode="auto">
          <a:xfrm>
            <a:off x="7716838" y="6032500"/>
            <a:ext cx="15541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FF0000"/>
                </a:solidFill>
              </a:rPr>
              <a:t>radiation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damping!!!</a:t>
            </a:r>
          </a:p>
        </p:txBody>
      </p:sp>
      <p:pic>
        <p:nvPicPr>
          <p:cNvPr id="3687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5813" y="3163888"/>
            <a:ext cx="5822950" cy="230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Rectangle 44"/>
          <p:cNvSpPr>
            <a:spLocks noChangeArrowheads="1"/>
          </p:cNvSpPr>
          <p:nvPr/>
        </p:nvSpPr>
        <p:spPr bwMode="auto">
          <a:xfrm>
            <a:off x="149225" y="4008438"/>
            <a:ext cx="9771063" cy="296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for </a:t>
            </a:r>
            <a:r>
              <a:rPr lang="en-US" sz="2800" dirty="0">
                <a:solidFill>
                  <a:srgbClr val="FF0000"/>
                </a:solidFill>
              </a:rPr>
              <a:t>e+</a:t>
            </a:r>
            <a:r>
              <a:rPr lang="en-US" sz="2800" dirty="0">
                <a:solidFill>
                  <a:srgbClr val="000000"/>
                </a:solidFill>
              </a:rPr>
              <a:t> we need emittance </a:t>
            </a:r>
            <a:r>
              <a:rPr lang="en-US" sz="2800" dirty="0">
                <a:solidFill>
                  <a:srgbClr val="FF0000"/>
                </a:solidFill>
              </a:rPr>
              <a:t>reduction</a:t>
            </a:r>
            <a:r>
              <a:rPr lang="en-US" sz="2800" dirty="0">
                <a:solidFill>
                  <a:srgbClr val="000000"/>
                </a:solidFill>
              </a:rPr>
              <a:t> by </a:t>
            </a:r>
            <a:r>
              <a:rPr lang="en-US" sz="2800" dirty="0">
                <a:solidFill>
                  <a:srgbClr val="FF0000"/>
                </a:solidFill>
              </a:rPr>
              <a:t>few 10</a:t>
            </a:r>
            <a:r>
              <a:rPr lang="en-US" sz="2800" baseline="30000" dirty="0">
                <a:solidFill>
                  <a:srgbClr val="FF0000"/>
                </a:solidFill>
              </a:rPr>
              <a:t>5</a:t>
            </a:r>
            <a:endParaRPr lang="en-US" sz="2800" dirty="0"/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/>
              <a:t>~7-8 damping times required</a:t>
            </a:r>
            <a:endParaRPr lang="en-US" sz="2800" baseline="30000" dirty="0">
              <a:solidFill>
                <a:srgbClr val="FF0000"/>
              </a:solidFill>
            </a:endParaRPr>
          </a:p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damping time:</a:t>
            </a: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378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sp>
        <p:nvSpPr>
          <p:cNvPr id="37895" name="Text Box 6"/>
          <p:cNvSpPr txBox="1">
            <a:spLocks noChangeArrowheads="1"/>
          </p:cNvSpPr>
          <p:nvPr/>
        </p:nvSpPr>
        <p:spPr bwMode="auto">
          <a:xfrm>
            <a:off x="3124099" y="2900550"/>
            <a:ext cx="165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>
                <a:latin typeface="Arial" charset="0"/>
              </a:rPr>
              <a:t>final emittance</a:t>
            </a:r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4194074" y="2400488"/>
            <a:ext cx="492125" cy="4921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7" name="Text Box 8"/>
          <p:cNvSpPr txBox="1">
            <a:spLocks noChangeArrowheads="1"/>
          </p:cNvSpPr>
          <p:nvPr/>
        </p:nvSpPr>
        <p:spPr bwMode="auto">
          <a:xfrm>
            <a:off x="5605361" y="3133913"/>
            <a:ext cx="12890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equilibrium</a:t>
            </a:r>
            <a:br>
              <a:rPr lang="en-US" sz="1800">
                <a:latin typeface="Arial" charset="0"/>
              </a:rPr>
            </a:br>
            <a:r>
              <a:rPr lang="en-US" sz="1800">
                <a:latin typeface="Arial" charset="0"/>
              </a:rPr>
              <a:t>emittance</a:t>
            </a:r>
          </a:p>
        </p:txBody>
      </p:sp>
      <p:sp>
        <p:nvSpPr>
          <p:cNvPr id="37898" name="Line 9"/>
          <p:cNvSpPr>
            <a:spLocks noChangeShapeType="1"/>
          </p:cNvSpPr>
          <p:nvPr/>
        </p:nvSpPr>
        <p:spPr bwMode="auto">
          <a:xfrm flipH="1" flipV="1">
            <a:off x="5625999" y="2594163"/>
            <a:ext cx="400050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9" name="Line 10"/>
          <p:cNvSpPr>
            <a:spLocks noChangeShapeType="1"/>
          </p:cNvSpPr>
          <p:nvPr/>
        </p:nvSpPr>
        <p:spPr bwMode="auto">
          <a:xfrm flipV="1">
            <a:off x="6421336" y="2476688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0" name="Text Box 11"/>
          <p:cNvSpPr txBox="1">
            <a:spLocks noChangeArrowheads="1"/>
          </p:cNvSpPr>
          <p:nvPr/>
        </p:nvSpPr>
        <p:spPr bwMode="auto">
          <a:xfrm>
            <a:off x="5322786" y="954275"/>
            <a:ext cx="21717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initial emittance</a:t>
            </a:r>
            <a:br>
              <a:rPr lang="en-US" sz="1800">
                <a:latin typeface="Arial" charset="0"/>
              </a:rPr>
            </a:br>
            <a:r>
              <a:rPr lang="en-US" sz="1800">
                <a:solidFill>
                  <a:srgbClr val="FF0000"/>
                </a:solidFill>
                <a:latin typeface="Arial" charset="0"/>
              </a:rPr>
              <a:t>(~0.01 m rad for e</a:t>
            </a:r>
            <a:r>
              <a:rPr lang="en-US" sz="1800" baseline="30000">
                <a:solidFill>
                  <a:srgbClr val="FF0000"/>
                </a:solidFill>
                <a:latin typeface="Arial" charset="0"/>
              </a:rPr>
              <a:t>+</a:t>
            </a:r>
            <a:r>
              <a:rPr lang="en-US" sz="1800">
                <a:solidFill>
                  <a:srgbClr val="FF0000"/>
                </a:solidFill>
                <a:latin typeface="Arial" charset="0"/>
              </a:rPr>
              <a:t>)</a:t>
            </a:r>
          </a:p>
        </p:txBody>
      </p:sp>
      <p:sp>
        <p:nvSpPr>
          <p:cNvPr id="37901" name="Line 12"/>
          <p:cNvSpPr>
            <a:spLocks noChangeShapeType="1"/>
          </p:cNvSpPr>
          <p:nvPr/>
        </p:nvSpPr>
        <p:spPr bwMode="auto">
          <a:xfrm flipH="1">
            <a:off x="6400699" y="1576575"/>
            <a:ext cx="3175" cy="511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902" name="Text Box 13"/>
          <p:cNvSpPr txBox="1">
            <a:spLocks noChangeArrowheads="1"/>
          </p:cNvSpPr>
          <p:nvPr/>
        </p:nvSpPr>
        <p:spPr bwMode="auto">
          <a:xfrm>
            <a:off x="8250136" y="2910075"/>
            <a:ext cx="155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latin typeface="Arial" charset="0"/>
              </a:rPr>
              <a:t>damping time</a:t>
            </a:r>
          </a:p>
        </p:txBody>
      </p:sp>
      <p:sp>
        <p:nvSpPr>
          <p:cNvPr id="37903" name="Line 14"/>
          <p:cNvSpPr>
            <a:spLocks noChangeShapeType="1"/>
          </p:cNvSpPr>
          <p:nvPr/>
        </p:nvSpPr>
        <p:spPr bwMode="auto">
          <a:xfrm flipH="1" flipV="1">
            <a:off x="8275536" y="2298888"/>
            <a:ext cx="427038" cy="573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7904" name="Group 16"/>
          <p:cNvGrpSpPr>
            <a:grpSpLocks noChangeAspect="1"/>
          </p:cNvGrpSpPr>
          <p:nvPr/>
        </p:nvGrpSpPr>
        <p:grpSpPr bwMode="auto">
          <a:xfrm>
            <a:off x="5453063" y="5300663"/>
            <a:ext cx="2359025" cy="993775"/>
            <a:chOff x="2083" y="1103"/>
            <a:chExt cx="1384" cy="583"/>
          </a:xfrm>
        </p:grpSpPr>
        <p:sp>
          <p:nvSpPr>
            <p:cNvPr id="37908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083" y="1118"/>
              <a:ext cx="1384" cy="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09" name="Rectangle 18"/>
            <p:cNvSpPr>
              <a:spLocks noChangeArrowheads="1"/>
            </p:cNvSpPr>
            <p:nvPr/>
          </p:nvSpPr>
          <p:spPr bwMode="auto">
            <a:xfrm>
              <a:off x="2115" y="1229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P</a:t>
              </a:r>
              <a:endParaRPr lang="en-US"/>
            </a:p>
          </p:txBody>
        </p:sp>
        <p:sp>
          <p:nvSpPr>
            <p:cNvPr id="37910" name="Rectangle 19"/>
            <p:cNvSpPr>
              <a:spLocks noChangeArrowheads="1"/>
            </p:cNvSpPr>
            <p:nvPr/>
          </p:nvSpPr>
          <p:spPr bwMode="auto">
            <a:xfrm>
              <a:off x="2274" y="1229"/>
              <a:ext cx="98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Symbol" charset="0"/>
                </a:rPr>
                <a:t>=</a:t>
              </a:r>
              <a:endParaRPr lang="en-US"/>
            </a:p>
          </p:txBody>
        </p:sp>
        <p:sp>
          <p:nvSpPr>
            <p:cNvPr id="37911" name="Rectangle 20"/>
            <p:cNvSpPr>
              <a:spLocks noChangeArrowheads="1"/>
            </p:cNvSpPr>
            <p:nvPr/>
          </p:nvSpPr>
          <p:spPr bwMode="auto">
            <a:xfrm>
              <a:off x="2449" y="1103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12" name="Rectangle 21"/>
            <p:cNvSpPr>
              <a:spLocks noChangeArrowheads="1"/>
            </p:cNvSpPr>
            <p:nvPr/>
          </p:nvSpPr>
          <p:spPr bwMode="auto">
            <a:xfrm>
              <a:off x="2449" y="1371"/>
              <a:ext cx="8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13" name="Line 22"/>
            <p:cNvSpPr>
              <a:spLocks noChangeShapeType="1"/>
            </p:cNvSpPr>
            <p:nvPr/>
          </p:nvSpPr>
          <p:spPr bwMode="auto">
            <a:xfrm>
              <a:off x="2433" y="1355"/>
              <a:ext cx="95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14" name="Rectangle 23"/>
            <p:cNvSpPr>
              <a:spLocks noChangeArrowheads="1"/>
            </p:cNvSpPr>
            <p:nvPr/>
          </p:nvSpPr>
          <p:spPr bwMode="auto">
            <a:xfrm>
              <a:off x="2767" y="1103"/>
              <a:ext cx="6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r</a:t>
              </a:r>
              <a:endParaRPr lang="en-US"/>
            </a:p>
          </p:txBody>
        </p:sp>
        <p:sp>
          <p:nvSpPr>
            <p:cNvPr id="37915" name="Rectangle 24"/>
            <p:cNvSpPr>
              <a:spLocks noChangeArrowheads="1"/>
            </p:cNvSpPr>
            <p:nvPr/>
          </p:nvSpPr>
          <p:spPr bwMode="auto">
            <a:xfrm>
              <a:off x="2847" y="1244"/>
              <a:ext cx="46" cy="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16" name="Rectangle 25"/>
            <p:cNvSpPr>
              <a:spLocks noChangeArrowheads="1"/>
            </p:cNvSpPr>
            <p:nvPr/>
          </p:nvSpPr>
          <p:spPr bwMode="auto">
            <a:xfrm>
              <a:off x="2894" y="1103"/>
              <a:ext cx="7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17" name="Rectangle 26"/>
            <p:cNvSpPr>
              <a:spLocks noChangeArrowheads="1"/>
            </p:cNvSpPr>
            <p:nvPr/>
          </p:nvSpPr>
          <p:spPr bwMode="auto">
            <a:xfrm>
              <a:off x="2656" y="1402"/>
              <a:ext cx="12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m</a:t>
              </a:r>
              <a:endParaRPr lang="en-US"/>
            </a:p>
          </p:txBody>
        </p:sp>
        <p:sp>
          <p:nvSpPr>
            <p:cNvPr id="37918" name="Rectangle 27"/>
            <p:cNvSpPr>
              <a:spLocks noChangeArrowheads="1"/>
            </p:cNvSpPr>
            <p:nvPr/>
          </p:nvSpPr>
          <p:spPr bwMode="auto">
            <a:xfrm>
              <a:off x="2799" y="154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latin typeface="Times" charset="0"/>
                </a:rPr>
                <a:t>o</a:t>
              </a:r>
              <a:endParaRPr lang="en-US"/>
            </a:p>
          </p:txBody>
        </p:sp>
        <p:sp>
          <p:nvSpPr>
            <p:cNvPr id="37919" name="Rectangle 28"/>
            <p:cNvSpPr>
              <a:spLocks noChangeArrowheads="1"/>
            </p:cNvSpPr>
            <p:nvPr/>
          </p:nvSpPr>
          <p:spPr bwMode="auto">
            <a:xfrm>
              <a:off x="2862" y="1402"/>
              <a:ext cx="85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c</a:t>
              </a:r>
              <a:endParaRPr lang="en-US"/>
            </a:p>
          </p:txBody>
        </p:sp>
        <p:sp>
          <p:nvSpPr>
            <p:cNvPr id="37920" name="Rectangle 29"/>
            <p:cNvSpPr>
              <a:spLocks noChangeArrowheads="1"/>
            </p:cNvSpPr>
            <p:nvPr/>
          </p:nvSpPr>
          <p:spPr bwMode="auto">
            <a:xfrm>
              <a:off x="2942" y="1402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1" name="Rectangle 30"/>
            <p:cNvSpPr>
              <a:spLocks noChangeArrowheads="1"/>
            </p:cNvSpPr>
            <p:nvPr/>
          </p:nvSpPr>
          <p:spPr bwMode="auto">
            <a:xfrm>
              <a:off x="2592" y="1323"/>
              <a:ext cx="90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(</a:t>
              </a:r>
              <a:endParaRPr lang="en-US"/>
            </a:p>
          </p:txBody>
        </p:sp>
        <p:sp>
          <p:nvSpPr>
            <p:cNvPr id="37922" name="Rectangle 31"/>
            <p:cNvSpPr>
              <a:spLocks noChangeArrowheads="1"/>
            </p:cNvSpPr>
            <p:nvPr/>
          </p:nvSpPr>
          <p:spPr bwMode="auto">
            <a:xfrm>
              <a:off x="3022" y="1323"/>
              <a:ext cx="89" cy="3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3600">
                  <a:latin typeface="Symbol" charset="0"/>
                </a:rPr>
                <a:t>)</a:t>
              </a:r>
              <a:endParaRPr lang="en-US"/>
            </a:p>
          </p:txBody>
        </p:sp>
        <p:sp>
          <p:nvSpPr>
            <p:cNvPr id="37923" name="Rectangle 32"/>
            <p:cNvSpPr>
              <a:spLocks noChangeArrowheads="1"/>
            </p:cNvSpPr>
            <p:nvPr/>
          </p:nvSpPr>
          <p:spPr bwMode="auto">
            <a:xfrm>
              <a:off x="3085" y="1354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3</a:t>
              </a:r>
              <a:endParaRPr lang="en-US"/>
            </a:p>
          </p:txBody>
        </p:sp>
        <p:sp>
          <p:nvSpPr>
            <p:cNvPr id="37924" name="Line 33"/>
            <p:cNvSpPr>
              <a:spLocks noChangeShapeType="1"/>
            </p:cNvSpPr>
            <p:nvPr/>
          </p:nvSpPr>
          <p:spPr bwMode="auto">
            <a:xfrm>
              <a:off x="2576" y="1355"/>
              <a:ext cx="573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7925" name="Rectangle 34"/>
            <p:cNvSpPr>
              <a:spLocks noChangeArrowheads="1"/>
            </p:cNvSpPr>
            <p:nvPr/>
          </p:nvSpPr>
          <p:spPr bwMode="auto">
            <a:xfrm>
              <a:off x="3228" y="1103"/>
              <a:ext cx="109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i="1">
                  <a:latin typeface="Times" charset="0"/>
                </a:rPr>
                <a:t>E</a:t>
              </a:r>
              <a:endParaRPr lang="en-US"/>
            </a:p>
          </p:txBody>
        </p:sp>
        <p:sp>
          <p:nvSpPr>
            <p:cNvPr id="37926" name="Rectangle 35"/>
            <p:cNvSpPr>
              <a:spLocks noChangeArrowheads="1"/>
            </p:cNvSpPr>
            <p:nvPr/>
          </p:nvSpPr>
          <p:spPr bwMode="auto">
            <a:xfrm>
              <a:off x="3356" y="1118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4</a:t>
              </a:r>
              <a:endParaRPr lang="en-US"/>
            </a:p>
          </p:txBody>
        </p:sp>
        <p:sp>
          <p:nvSpPr>
            <p:cNvPr id="37927" name="Rectangle 36"/>
            <p:cNvSpPr>
              <a:spLocks noChangeArrowheads="1"/>
            </p:cNvSpPr>
            <p:nvPr/>
          </p:nvSpPr>
          <p:spPr bwMode="auto">
            <a:xfrm>
              <a:off x="3228" y="1371"/>
              <a:ext cx="90" cy="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/>
                <a:t>ρ</a:t>
              </a:r>
            </a:p>
          </p:txBody>
        </p:sp>
        <p:sp>
          <p:nvSpPr>
            <p:cNvPr id="37928" name="Rectangle 37"/>
            <p:cNvSpPr>
              <a:spLocks noChangeArrowheads="1"/>
            </p:cNvSpPr>
            <p:nvPr/>
          </p:nvSpPr>
          <p:spPr bwMode="auto">
            <a:xfrm>
              <a:off x="3340" y="1370"/>
              <a:ext cx="52" cy="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latin typeface="Times" charset="0"/>
                </a:rPr>
                <a:t>2</a:t>
              </a:r>
              <a:endParaRPr lang="en-US"/>
            </a:p>
          </p:txBody>
        </p:sp>
        <p:sp>
          <p:nvSpPr>
            <p:cNvPr id="37929" name="Line 38"/>
            <p:cNvSpPr>
              <a:spLocks noChangeShapeType="1"/>
            </p:cNvSpPr>
            <p:nvPr/>
          </p:nvSpPr>
          <p:spPr bwMode="auto">
            <a:xfrm>
              <a:off x="3197" y="1355"/>
              <a:ext cx="222" cy="1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7905" name="Rectangle 42"/>
          <p:cNvSpPr>
            <a:spLocks noChangeArrowheads="1"/>
          </p:cNvSpPr>
          <p:nvPr/>
        </p:nvSpPr>
        <p:spPr bwMode="auto">
          <a:xfrm>
            <a:off x="0" y="0"/>
            <a:ext cx="1007745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7890" name="Object 41"/>
          <p:cNvGraphicFramePr>
            <a:graphicFrameLocks noChangeAspect="1"/>
          </p:cNvGraphicFramePr>
          <p:nvPr/>
        </p:nvGraphicFramePr>
        <p:xfrm>
          <a:off x="2995613" y="5265738"/>
          <a:ext cx="1558925" cy="1014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596880" imgH="393480" progId="Equation.DSMT4">
                  <p:embed/>
                </p:oleObj>
              </mc:Choice>
              <mc:Fallback>
                <p:oleObj name="Equation" r:id="rId3" imgW="596880" imgH="393480" progId="Equation.DSMT4">
                  <p:embed/>
                  <p:pic>
                    <p:nvPicPr>
                      <p:cNvPr id="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5613" y="5265738"/>
                        <a:ext cx="1558925" cy="10144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906" name="Text Box 43"/>
          <p:cNvSpPr txBox="1">
            <a:spLocks noChangeArrowheads="1"/>
          </p:cNvSpPr>
          <p:nvPr/>
        </p:nvSpPr>
        <p:spPr bwMode="auto">
          <a:xfrm>
            <a:off x="974725" y="4754563"/>
            <a:ext cx="2159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defTabSz="9128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7907" name="Text Box 47"/>
          <p:cNvSpPr txBox="1">
            <a:spLocks noChangeArrowheads="1"/>
          </p:cNvSpPr>
          <p:nvPr/>
        </p:nvSpPr>
        <p:spPr bwMode="auto">
          <a:xfrm>
            <a:off x="1703388" y="6624638"/>
            <a:ext cx="65389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accent2"/>
                </a:solidFill>
              </a:rPr>
              <a:t>LEP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: </a:t>
            </a:r>
            <a:r>
              <a:rPr lang="en-US" i="1">
                <a:solidFill>
                  <a:schemeClr val="accent2"/>
                </a:solidFill>
              </a:rPr>
              <a:t>E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~ </a:t>
            </a:r>
            <a:r>
              <a:rPr lang="en-US">
                <a:solidFill>
                  <a:schemeClr val="accent2"/>
                </a:solidFill>
              </a:rPr>
              <a:t>90 GeV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n-US" i="1">
                <a:solidFill>
                  <a:schemeClr val="accent2"/>
                </a:solidFill>
              </a:rPr>
              <a:t>P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15000 GeV/s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, </a:t>
            </a:r>
            <a:r>
              <a:rPr lang="el-GR">
                <a:solidFill>
                  <a:schemeClr val="accent2"/>
                </a:solidFill>
              </a:rPr>
              <a:t>τ</a:t>
            </a:r>
            <a:r>
              <a:rPr lang="en-US" i="1" baseline="-25000">
                <a:solidFill>
                  <a:schemeClr val="accent2"/>
                </a:solidFill>
              </a:rPr>
              <a:t>D</a:t>
            </a:r>
            <a:r>
              <a:rPr lang="en-US">
                <a:solidFill>
                  <a:schemeClr val="accent2"/>
                </a:solidFill>
                <a:latin typeface="Arial" charset="0"/>
              </a:rPr>
              <a:t> </a:t>
            </a:r>
            <a:r>
              <a:rPr lang="en-US">
                <a:solidFill>
                  <a:schemeClr val="accent2"/>
                </a:solidFill>
              </a:rPr>
              <a:t>~ 12 ms</a:t>
            </a:r>
          </a:p>
        </p:txBody>
      </p:sp>
      <p:graphicFrame>
        <p:nvGraphicFramePr>
          <p:cNvPr id="37891" name="Object 39"/>
          <p:cNvGraphicFramePr>
            <a:graphicFrameLocks noChangeAspect="1"/>
          </p:cNvGraphicFramePr>
          <p:nvPr/>
        </p:nvGraphicFramePr>
        <p:xfrm>
          <a:off x="8335963" y="5151438"/>
          <a:ext cx="1427162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58720" imgH="419040" progId="Equation.DSMT4">
                  <p:embed/>
                </p:oleObj>
              </mc:Choice>
              <mc:Fallback>
                <p:oleObj name="Equation" r:id="rId5" imgW="558720" imgH="419040" progId="Equation.DSMT4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35963" y="5151438"/>
                        <a:ext cx="1427162" cy="106997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39903815"/>
              </p:ext>
            </p:extLst>
          </p:nvPr>
        </p:nvGraphicFramePr>
        <p:xfrm>
          <a:off x="4459186" y="1889313"/>
          <a:ext cx="4124325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574640" imgH="253800" progId="Equation.DSMT4">
                  <p:embed/>
                </p:oleObj>
              </mc:Choice>
              <mc:Fallback>
                <p:oleObj name="Equation" r:id="rId7" imgW="1574640" imgH="2538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9186" y="1889313"/>
                        <a:ext cx="4124325" cy="665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CCCC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FF33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276621" y="6153894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i="1" dirty="0">
                <a:solidFill>
                  <a:srgbClr val="000000"/>
                </a:solidFill>
              </a:rPr>
              <a:t>P</a:t>
            </a:r>
            <a:r>
              <a:rPr lang="en-US" sz="1800" dirty="0">
                <a:solidFill>
                  <a:srgbClr val="000000"/>
                </a:solidFill>
              </a:rPr>
              <a:t> - </a:t>
            </a:r>
            <a:r>
              <a:rPr lang="en-US" sz="1800">
                <a:solidFill>
                  <a:srgbClr val="000000"/>
                </a:solidFill>
              </a:rPr>
              <a:t>emitted radiation power</a:t>
            </a:r>
            <a:endParaRPr lang="en-US" sz="1800" dirty="0"/>
          </a:p>
        </p:txBody>
      </p:sp>
      <p:sp>
        <p:nvSpPr>
          <p:cNvPr id="43" name="Rectangle 44"/>
          <p:cNvSpPr>
            <a:spLocks noChangeArrowheads="1"/>
          </p:cNvSpPr>
          <p:nvPr/>
        </p:nvSpPr>
        <p:spPr bwMode="auto">
          <a:xfrm>
            <a:off x="149224" y="1037612"/>
            <a:ext cx="4309962" cy="98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marL="431800" indent="-323850" defTabSz="457200" eaLnBrk="1">
              <a:lnSpc>
                <a:spcPct val="93000"/>
              </a:lnSpc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2"/>
              </a:buBlip>
            </a:pPr>
            <a:r>
              <a:rPr lang="en-US" sz="2800" dirty="0">
                <a:solidFill>
                  <a:srgbClr val="000000"/>
                </a:solidFill>
              </a:rPr>
              <a:t>exponential damping to equilibrium emittance: </a:t>
            </a:r>
            <a:br>
              <a:rPr lang="en-US" sz="2800" dirty="0">
                <a:solidFill>
                  <a:srgbClr val="000000"/>
                </a:solidFill>
              </a:rPr>
            </a:br>
            <a:br>
              <a:rPr lang="en-US" sz="2800" dirty="0">
                <a:solidFill>
                  <a:srgbClr val="000000"/>
                </a:solidFill>
              </a:rPr>
            </a:br>
            <a:endParaRPr lang="en-US" sz="28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233488"/>
            <a:ext cx="9917112" cy="5883275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                suggests high-energy for a small ring. But</a:t>
            </a:r>
            <a:b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required RF power:</a:t>
            </a:r>
            <a:br>
              <a:rPr lang="en-US" dirty="0">
                <a:latin typeface="Times New Roman" charset="0"/>
                <a:ea typeface="ＭＳ Ｐゴシック" charset="0"/>
              </a:rPr>
            </a:br>
            <a:br>
              <a:rPr lang="en-US" sz="2000" dirty="0">
                <a:latin typeface="Times New Roman" charset="0"/>
                <a:ea typeface="ＭＳ Ｐゴシック" charset="0"/>
              </a:rPr>
            </a:br>
            <a:endParaRPr lang="en-US" sz="2000" dirty="0">
              <a:latin typeface="Times New Roman" charset="0"/>
              <a:ea typeface="ＭＳ Ｐゴシック" charset="0"/>
            </a:endParaRPr>
          </a:p>
          <a:p>
            <a:pPr lvl="1"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</a:rPr>
              <a:t>equilibrium emittance:                              limit </a:t>
            </a:r>
            <a:r>
              <a:rPr lang="en-US" i="1" dirty="0">
                <a:latin typeface="Times New Roman" charset="0"/>
                <a:ea typeface="ＭＳ Ｐゴシック" charset="0"/>
              </a:rPr>
              <a:t>E</a:t>
            </a:r>
            <a:r>
              <a:rPr lang="en-US" dirty="0">
                <a:latin typeface="Times New Roman" charset="0"/>
                <a:ea typeface="ＭＳ Ｐゴシック" charset="0"/>
              </a:rPr>
              <a:t> and </a:t>
            </a: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 dirty="0">
                <a:latin typeface="Symbol" charset="0"/>
                <a:ea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</a:rPr>
              <a:t>in practice</a:t>
            </a:r>
            <a:br>
              <a:rPr lang="en-US" sz="2200" dirty="0">
                <a:latin typeface="Times New Roman" charset="0"/>
                <a:ea typeface="ＭＳ Ｐゴシック" charset="0"/>
              </a:rPr>
            </a:br>
            <a:endParaRPr lang="en-US" sz="2200" dirty="0">
              <a:latin typeface="Times New Roman" charset="0"/>
              <a:ea typeface="ＭＳ Ｐゴシック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DR example: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Take </a:t>
            </a: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E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2 GeV</a:t>
            </a:r>
          </a:p>
          <a:p>
            <a:pPr lvl="2" eaLnBrk="1">
              <a:lnSpc>
                <a:spcPct val="83000"/>
              </a:lnSpc>
            </a:pPr>
            <a:r>
              <a:rPr lang="el-GR" dirty="0">
                <a:latin typeface="Times New Roman" charset="0"/>
                <a:ea typeface="ＭＳ Ｐゴシック" charset="0"/>
                <a:cs typeface="Times New Roman" charset="0"/>
              </a:rPr>
              <a:t>ρ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50 m</a:t>
            </a:r>
          </a:p>
          <a:p>
            <a:pPr lvl="2" eaLnBrk="1">
              <a:lnSpc>
                <a:spcPct val="83000"/>
              </a:lnSpc>
            </a:pP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P</a:t>
            </a:r>
            <a:r>
              <a:rPr lang="el-GR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γ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= 27 GeV/s [28 kV/turn]</a:t>
            </a:r>
          </a:p>
          <a:p>
            <a:pPr lvl="2"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hence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</a:t>
            </a:r>
            <a:r>
              <a:rPr lang="en-US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≈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150 </a:t>
            </a:r>
            <a:r>
              <a:rPr lang="en-US" dirty="0" err="1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ms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-  we need 7-8 </a:t>
            </a:r>
            <a:r>
              <a:rPr lang="el-GR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Times New Roman" charset="0"/>
              </a:rPr>
              <a:t>τ</a:t>
            </a:r>
            <a:r>
              <a:rPr lang="en-US" i="1" dirty="0">
                <a:solidFill>
                  <a:schemeClr val="tx1"/>
                </a:solidFill>
                <a:latin typeface="Symbol" charset="0"/>
                <a:ea typeface="ＭＳ Ｐゴシック" charset="0"/>
              </a:rPr>
              <a:t> </a:t>
            </a:r>
            <a:r>
              <a:rPr lang="en-US" i="1" baseline="-25000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D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</a:rPr>
              <a:t> !!! </a:t>
            </a:r>
            <a:r>
              <a:rPr lang="en-GB" dirty="0">
                <a:latin typeface="Times New Roman" charset="0"/>
                <a:ea typeface="ＭＳ Ｐゴシック" charset="0"/>
              </a:rPr>
              <a:t>⇒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  <a:t> store time too long !!!</a:t>
            </a:r>
            <a:b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sym typeface="Symbol" charset="0"/>
              </a:rPr>
            </a:br>
            <a:endParaRPr lang="en-US" dirty="0">
              <a:solidFill>
                <a:schemeClr val="tx1"/>
              </a:solidFill>
              <a:latin typeface="Times New Roman" charset="0"/>
              <a:ea typeface="ＭＳ Ｐゴシック" charset="0"/>
              <a:sym typeface="Symbol" charset="0"/>
            </a:endParaRP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Increase damping and </a:t>
            </a:r>
            <a:r>
              <a:rPr lang="en-US" i="1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r>
              <a:rPr lang="en-US" dirty="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using</a:t>
            </a:r>
            <a:r>
              <a:rPr lang="en-US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i="1" dirty="0">
                <a:solidFill>
                  <a:srgbClr val="FF000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wiggler magnets</a:t>
            </a:r>
          </a:p>
        </p:txBody>
      </p:sp>
      <p:graphicFrame>
        <p:nvGraphicFramePr>
          <p:cNvPr id="38914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4925575"/>
              </p:ext>
            </p:extLst>
          </p:nvPr>
        </p:nvGraphicFramePr>
        <p:xfrm>
          <a:off x="4271963" y="2684450"/>
          <a:ext cx="1581150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647640" imgH="444240" progId="Equation.DSMT4">
                  <p:embed/>
                </p:oleObj>
              </mc:Choice>
              <mc:Fallback>
                <p:oleObj name="Equation" r:id="rId2" imgW="647640" imgH="444240" progId="Equation.DSMT4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1963" y="2684450"/>
                        <a:ext cx="1581150" cy="1085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8131269"/>
              </p:ext>
            </p:extLst>
          </p:nvPr>
        </p:nvGraphicFramePr>
        <p:xfrm>
          <a:off x="4284663" y="1777550"/>
          <a:ext cx="2166937" cy="936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028520" imgH="444240" progId="Equation.DSMT4">
                  <p:embed/>
                </p:oleObj>
              </mc:Choice>
              <mc:Fallback>
                <p:oleObj name="Equation" r:id="rId4" imgW="1028520" imgH="4442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4663" y="1777550"/>
                        <a:ext cx="2166937" cy="936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latin typeface="Times New Roman" charset="0"/>
                <a:ea typeface="ＭＳ Ｐゴシック" charset="0"/>
                <a:cs typeface="ＭＳ Ｐゴシック" charset="0"/>
              </a:rPr>
              <a:t>Damping rings</a:t>
            </a:r>
          </a:p>
        </p:txBody>
      </p:sp>
      <p:graphicFrame>
        <p:nvGraphicFramePr>
          <p:cNvPr id="38916" name="Object 12"/>
          <p:cNvGraphicFramePr>
            <a:graphicFrameLocks noChangeAspect="1"/>
          </p:cNvGraphicFramePr>
          <p:nvPr/>
        </p:nvGraphicFramePr>
        <p:xfrm>
          <a:off x="6973888" y="3749675"/>
          <a:ext cx="13970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396800" imgH="342720" progId="Equation.DSMT4">
                  <p:embed/>
                </p:oleObj>
              </mc:Choice>
              <mc:Fallback>
                <p:oleObj name="Equation" r:id="rId6" imgW="1396800" imgH="342720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3888" y="3749675"/>
                        <a:ext cx="13970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7" name="Object 13"/>
          <p:cNvGraphicFramePr>
            <a:graphicFrameLocks noChangeAspect="1"/>
          </p:cNvGraphicFramePr>
          <p:nvPr/>
        </p:nvGraphicFramePr>
        <p:xfrm>
          <a:off x="6904038" y="4818063"/>
          <a:ext cx="15494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549080" imgH="558720" progId="Equation.DSMT4">
                  <p:embed/>
                </p:oleObj>
              </mc:Choice>
              <mc:Fallback>
                <p:oleObj name="Equation" r:id="rId8" imgW="1549080" imgH="558720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04038" y="4818063"/>
                        <a:ext cx="1549400" cy="558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8" name="Object 5"/>
          <p:cNvGraphicFramePr>
            <a:graphicFrameLocks noChangeAspect="1"/>
          </p:cNvGraphicFramePr>
          <p:nvPr/>
        </p:nvGraphicFramePr>
        <p:xfrm>
          <a:off x="703263" y="922338"/>
          <a:ext cx="1195387" cy="896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558720" imgH="419040" progId="Equation.DSMT4">
                  <p:embed/>
                </p:oleObj>
              </mc:Choice>
              <mc:Fallback>
                <p:oleObj name="Equation" r:id="rId10" imgW="558720" imgH="41904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263" y="922338"/>
                        <a:ext cx="1195387" cy="8969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57542</TotalTime>
  <Words>1832</Words>
  <Application>Microsoft Macintosh PowerPoint</Application>
  <PresentationFormat>Custom</PresentationFormat>
  <Paragraphs>264</Paragraphs>
  <Slides>31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 Unicode MS</vt:lpstr>
      <vt:lpstr>Arial</vt:lpstr>
      <vt:lpstr>Comic Sans MS</vt:lpstr>
      <vt:lpstr>StarSymbol</vt:lpstr>
      <vt:lpstr>Symbol</vt:lpstr>
      <vt:lpstr>Times</vt:lpstr>
      <vt:lpstr>Times New Roman</vt:lpstr>
      <vt:lpstr>Default Design</vt:lpstr>
      <vt:lpstr>1_Default Design</vt:lpstr>
      <vt:lpstr>Equation</vt:lpstr>
      <vt:lpstr>CorelDRAW</vt:lpstr>
      <vt:lpstr>Linear Colliders Lecture 2 Subsystems I</vt:lpstr>
      <vt:lpstr>Reminder: Luminosity</vt:lpstr>
      <vt:lpstr>Generic Linear Collider</vt:lpstr>
      <vt:lpstr>e+ e- sources</vt:lpstr>
      <vt:lpstr>e+ source</vt:lpstr>
      <vt:lpstr>e+ source</vt:lpstr>
      <vt:lpstr>Damping rings</vt:lpstr>
      <vt:lpstr>Damping rings</vt:lpstr>
      <vt:lpstr>Damping rings</vt:lpstr>
      <vt:lpstr>Damping Wigglers</vt:lpstr>
      <vt:lpstr>Damping ring: emittance limits</vt:lpstr>
      <vt:lpstr>Bunch compression</vt:lpstr>
      <vt:lpstr>The linear bunch compressor</vt:lpstr>
      <vt:lpstr>The linear bunch compressor</vt:lpstr>
      <vt:lpstr>Bunch compressor - Example</vt:lpstr>
      <vt:lpstr>The Main Linac</vt:lpstr>
      <vt:lpstr>Single bunch effects: longitudinal</vt:lpstr>
      <vt:lpstr>Beam-loading compensation</vt:lpstr>
      <vt:lpstr>Beam-loading compensation</vt:lpstr>
      <vt:lpstr>TW Cavity: Beam Loading</vt:lpstr>
      <vt:lpstr>TW Cavity: Beam loading</vt:lpstr>
      <vt:lpstr>SW cavity: multi-bunch BL</vt:lpstr>
      <vt:lpstr>Linac: emittance dilution</vt:lpstr>
      <vt:lpstr>Linac: transverse wakefields</vt:lpstr>
      <vt:lpstr>Transverse wakefields</vt:lpstr>
      <vt:lpstr>Damping and detuning</vt:lpstr>
      <vt:lpstr>HOM damping</vt:lpstr>
      <vt:lpstr>Single bunch wakefields</vt:lpstr>
      <vt:lpstr>Two particle model</vt:lpstr>
      <vt:lpstr>BNS damping</vt:lpstr>
      <vt:lpstr>Random misalignments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 lecture</dc:title>
  <cp:lastModifiedBy>Frank Tecker</cp:lastModifiedBy>
  <cp:revision>127</cp:revision>
  <cp:lastPrinted>2012-01-20T10:24:11Z</cp:lastPrinted>
  <dcterms:created xsi:type="dcterms:W3CDTF">2011-02-27T19:00:48Z</dcterms:created>
  <dcterms:modified xsi:type="dcterms:W3CDTF">2024-02-13T08:28:03Z</dcterms:modified>
</cp:coreProperties>
</file>