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9" r:id="rId2"/>
    <p:sldId id="368" r:id="rId3"/>
    <p:sldId id="322" r:id="rId4"/>
    <p:sldId id="369" r:id="rId5"/>
    <p:sldId id="371" r:id="rId6"/>
    <p:sldId id="384" r:id="rId7"/>
    <p:sldId id="323" r:id="rId8"/>
    <p:sldId id="373" r:id="rId9"/>
    <p:sldId id="330" r:id="rId10"/>
    <p:sldId id="317" r:id="rId11"/>
    <p:sldId id="321" r:id="rId12"/>
    <p:sldId id="385" r:id="rId13"/>
    <p:sldId id="386" r:id="rId14"/>
    <p:sldId id="320" r:id="rId15"/>
    <p:sldId id="387" r:id="rId16"/>
    <p:sldId id="328" r:id="rId17"/>
    <p:sldId id="378" r:id="rId18"/>
    <p:sldId id="362" r:id="rId19"/>
    <p:sldId id="333" r:id="rId20"/>
    <p:sldId id="367" r:id="rId21"/>
    <p:sldId id="338" r:id="rId22"/>
    <p:sldId id="339" r:id="rId23"/>
    <p:sldId id="343" r:id="rId24"/>
    <p:sldId id="380" r:id="rId25"/>
    <p:sldId id="344" r:id="rId26"/>
    <p:sldId id="381" r:id="rId27"/>
    <p:sldId id="392" r:id="rId28"/>
    <p:sldId id="396" r:id="rId29"/>
    <p:sldId id="388" r:id="rId30"/>
    <p:sldId id="389" r:id="rId31"/>
    <p:sldId id="390" r:id="rId32"/>
    <p:sldId id="391" r:id="rId33"/>
    <p:sldId id="395" r:id="rId34"/>
    <p:sldId id="393" r:id="rId35"/>
    <p:sldId id="394" r:id="rId36"/>
    <p:sldId id="28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C646F"/>
    <a:srgbClr val="0033A0"/>
    <a:srgbClr val="FFFFFF"/>
    <a:srgbClr val="616F81"/>
    <a:srgbClr val="303030"/>
    <a:srgbClr val="44546A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24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7F10F8-5C04-46F8-B20E-4E1DDD431984}" type="doc">
      <dgm:prSet loTypeId="urn:microsoft.com/office/officeart/2005/8/layout/hProcess9" loCatId="process" qsTypeId="urn:microsoft.com/office/officeart/2005/8/quickstyle/simple2" qsCatId="simple" csTypeId="urn:microsoft.com/office/officeart/2005/8/colors/accent1_2" csCatId="accent1" phldr="1"/>
      <dgm:spPr/>
    </dgm:pt>
    <dgm:pt modelId="{B07BB025-37E6-4A30-8CF1-61BD570F120E}">
      <dgm:prSet phldrT="[Text]"/>
      <dgm:spPr/>
      <dgm:t>
        <a:bodyPr/>
        <a:lstStyle/>
        <a:p>
          <a:r>
            <a:rPr lang="en-US" b="1" dirty="0"/>
            <a:t>Stage 1</a:t>
          </a:r>
        </a:p>
        <a:p>
          <a:r>
            <a:rPr lang="en-US" dirty="0"/>
            <a:t>Technical requirement collection for I/</a:t>
          </a:r>
          <a:r>
            <a:rPr lang="en-US" dirty="0" err="1"/>
            <a:t>Os</a:t>
          </a:r>
          <a:endParaRPr lang="en-GB" dirty="0"/>
        </a:p>
      </dgm:t>
    </dgm:pt>
    <dgm:pt modelId="{5F96807D-2D91-49B8-9C0B-2FE74362EEB2}" type="parTrans" cxnId="{EEBFDCFB-5418-408B-A742-09EED9D8C9A8}">
      <dgm:prSet/>
      <dgm:spPr/>
      <dgm:t>
        <a:bodyPr/>
        <a:lstStyle/>
        <a:p>
          <a:endParaRPr lang="en-GB"/>
        </a:p>
      </dgm:t>
    </dgm:pt>
    <dgm:pt modelId="{24311E1E-207D-4AD3-B9F1-3E0E0361DAAC}" type="sibTrans" cxnId="{EEBFDCFB-5418-408B-A742-09EED9D8C9A8}">
      <dgm:prSet/>
      <dgm:spPr/>
      <dgm:t>
        <a:bodyPr/>
        <a:lstStyle/>
        <a:p>
          <a:endParaRPr lang="en-GB"/>
        </a:p>
      </dgm:t>
    </dgm:pt>
    <dgm:pt modelId="{ACECF967-D072-4B4D-9561-A12A4803D918}">
      <dgm:prSet phldrT="[Text]"/>
      <dgm:spPr/>
      <dgm:t>
        <a:bodyPr/>
        <a:lstStyle/>
        <a:p>
          <a:r>
            <a:rPr lang="en-US" b="1" dirty="0"/>
            <a:t>Stage 3</a:t>
          </a:r>
          <a:endParaRPr lang="en-US" dirty="0"/>
        </a:p>
        <a:p>
          <a:r>
            <a:rPr lang="en-US" dirty="0"/>
            <a:t>Prototype and testing</a:t>
          </a:r>
          <a:endParaRPr lang="en-GB" dirty="0"/>
        </a:p>
      </dgm:t>
    </dgm:pt>
    <dgm:pt modelId="{AAF54858-6DA3-423E-8EA5-D5B18F814C3E}" type="parTrans" cxnId="{148CA07A-BD47-4DCC-AD1F-E0CEFEFB6228}">
      <dgm:prSet/>
      <dgm:spPr/>
      <dgm:t>
        <a:bodyPr/>
        <a:lstStyle/>
        <a:p>
          <a:endParaRPr lang="en-GB"/>
        </a:p>
      </dgm:t>
    </dgm:pt>
    <dgm:pt modelId="{F601E814-CA50-4F11-B146-800A2A6B9972}" type="sibTrans" cxnId="{148CA07A-BD47-4DCC-AD1F-E0CEFEFB6228}">
      <dgm:prSet/>
      <dgm:spPr/>
      <dgm:t>
        <a:bodyPr/>
        <a:lstStyle/>
        <a:p>
          <a:endParaRPr lang="en-GB"/>
        </a:p>
      </dgm:t>
    </dgm:pt>
    <dgm:pt modelId="{C71C092A-3921-454C-9EC5-5993E672647C}">
      <dgm:prSet phldrT="[Text]"/>
      <dgm:spPr/>
      <dgm:t>
        <a:bodyPr/>
        <a:lstStyle/>
        <a:p>
          <a:r>
            <a:rPr lang="en-US" b="1" dirty="0"/>
            <a:t>Stage 2</a:t>
          </a:r>
          <a:endParaRPr lang="en-US" dirty="0"/>
        </a:p>
        <a:p>
          <a:r>
            <a:rPr lang="en-US" dirty="0"/>
            <a:t>Design and components selection</a:t>
          </a:r>
          <a:endParaRPr lang="en-GB" dirty="0"/>
        </a:p>
      </dgm:t>
    </dgm:pt>
    <dgm:pt modelId="{8B32D011-727B-4996-9049-D57DCC9A9523}" type="parTrans" cxnId="{4A8AE54D-C88A-4C48-A8AE-C9E94CBC59ED}">
      <dgm:prSet/>
      <dgm:spPr/>
      <dgm:t>
        <a:bodyPr/>
        <a:lstStyle/>
        <a:p>
          <a:endParaRPr lang="en-GB"/>
        </a:p>
      </dgm:t>
    </dgm:pt>
    <dgm:pt modelId="{7F9FFDEC-B15E-45B9-AFB7-3425EF5D2958}" type="sibTrans" cxnId="{4A8AE54D-C88A-4C48-A8AE-C9E94CBC59ED}">
      <dgm:prSet/>
      <dgm:spPr/>
      <dgm:t>
        <a:bodyPr/>
        <a:lstStyle/>
        <a:p>
          <a:endParaRPr lang="en-GB"/>
        </a:p>
      </dgm:t>
    </dgm:pt>
    <dgm:pt modelId="{070CF4E4-BBC1-47E0-9309-C055827E2F09}" type="pres">
      <dgm:prSet presAssocID="{A87F10F8-5C04-46F8-B20E-4E1DDD431984}" presName="CompostProcess" presStyleCnt="0">
        <dgm:presLayoutVars>
          <dgm:dir/>
          <dgm:resizeHandles val="exact"/>
        </dgm:presLayoutVars>
      </dgm:prSet>
      <dgm:spPr/>
    </dgm:pt>
    <dgm:pt modelId="{5AF326EE-24C6-49B7-BC6A-39A24089123E}" type="pres">
      <dgm:prSet presAssocID="{A87F10F8-5C04-46F8-B20E-4E1DDD431984}" presName="arrow" presStyleLbl="bgShp" presStyleIdx="0" presStyleCnt="1"/>
      <dgm:spPr/>
    </dgm:pt>
    <dgm:pt modelId="{793DFED1-3B56-42A8-8F40-FC00B73184FD}" type="pres">
      <dgm:prSet presAssocID="{A87F10F8-5C04-46F8-B20E-4E1DDD431984}" presName="linearProcess" presStyleCnt="0"/>
      <dgm:spPr/>
    </dgm:pt>
    <dgm:pt modelId="{60B06284-3A56-4609-981C-23A33FB3EDE7}" type="pres">
      <dgm:prSet presAssocID="{B07BB025-37E6-4A30-8CF1-61BD570F120E}" presName="textNode" presStyleLbl="node1" presStyleIdx="0" presStyleCnt="3">
        <dgm:presLayoutVars>
          <dgm:bulletEnabled val="1"/>
        </dgm:presLayoutVars>
      </dgm:prSet>
      <dgm:spPr/>
    </dgm:pt>
    <dgm:pt modelId="{65FF8097-2B3C-4B3D-8497-38029FC39ADF}" type="pres">
      <dgm:prSet presAssocID="{24311E1E-207D-4AD3-B9F1-3E0E0361DAAC}" presName="sibTrans" presStyleCnt="0"/>
      <dgm:spPr/>
    </dgm:pt>
    <dgm:pt modelId="{95136138-C79E-4D8C-A0E5-9535C4A652AC}" type="pres">
      <dgm:prSet presAssocID="{C71C092A-3921-454C-9EC5-5993E672647C}" presName="textNode" presStyleLbl="node1" presStyleIdx="1" presStyleCnt="3">
        <dgm:presLayoutVars>
          <dgm:bulletEnabled val="1"/>
        </dgm:presLayoutVars>
      </dgm:prSet>
      <dgm:spPr/>
    </dgm:pt>
    <dgm:pt modelId="{4C0E5087-D479-46C4-97A2-2A95DC9F73A6}" type="pres">
      <dgm:prSet presAssocID="{7F9FFDEC-B15E-45B9-AFB7-3425EF5D2958}" presName="sibTrans" presStyleCnt="0"/>
      <dgm:spPr/>
    </dgm:pt>
    <dgm:pt modelId="{085DF12A-E23B-4093-8575-134835F315FA}" type="pres">
      <dgm:prSet presAssocID="{ACECF967-D072-4B4D-9561-A12A4803D91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A8AE54D-C88A-4C48-A8AE-C9E94CBC59ED}" srcId="{A87F10F8-5C04-46F8-B20E-4E1DDD431984}" destId="{C71C092A-3921-454C-9EC5-5993E672647C}" srcOrd="1" destOrd="0" parTransId="{8B32D011-727B-4996-9049-D57DCC9A9523}" sibTransId="{7F9FFDEC-B15E-45B9-AFB7-3425EF5D2958}"/>
    <dgm:cxn modelId="{DB0C156F-984B-4EE3-896E-562A0A4139E5}" type="presOf" srcId="{ACECF967-D072-4B4D-9561-A12A4803D918}" destId="{085DF12A-E23B-4093-8575-134835F315FA}" srcOrd="0" destOrd="0" presId="urn:microsoft.com/office/officeart/2005/8/layout/hProcess9"/>
    <dgm:cxn modelId="{148CA07A-BD47-4DCC-AD1F-E0CEFEFB6228}" srcId="{A87F10F8-5C04-46F8-B20E-4E1DDD431984}" destId="{ACECF967-D072-4B4D-9561-A12A4803D918}" srcOrd="2" destOrd="0" parTransId="{AAF54858-6DA3-423E-8EA5-D5B18F814C3E}" sibTransId="{F601E814-CA50-4F11-B146-800A2A6B9972}"/>
    <dgm:cxn modelId="{ACEF9DB0-BDB8-438B-A190-2C105FE4449F}" type="presOf" srcId="{B07BB025-37E6-4A30-8CF1-61BD570F120E}" destId="{60B06284-3A56-4609-981C-23A33FB3EDE7}" srcOrd="0" destOrd="0" presId="urn:microsoft.com/office/officeart/2005/8/layout/hProcess9"/>
    <dgm:cxn modelId="{DC6702D7-6947-4695-ACA4-EB3B73610501}" type="presOf" srcId="{C71C092A-3921-454C-9EC5-5993E672647C}" destId="{95136138-C79E-4D8C-A0E5-9535C4A652AC}" srcOrd="0" destOrd="0" presId="urn:microsoft.com/office/officeart/2005/8/layout/hProcess9"/>
    <dgm:cxn modelId="{7B7D66F0-3FEC-4161-950B-BEE8F08DF323}" type="presOf" srcId="{A87F10F8-5C04-46F8-B20E-4E1DDD431984}" destId="{070CF4E4-BBC1-47E0-9309-C055827E2F09}" srcOrd="0" destOrd="0" presId="urn:microsoft.com/office/officeart/2005/8/layout/hProcess9"/>
    <dgm:cxn modelId="{EEBFDCFB-5418-408B-A742-09EED9D8C9A8}" srcId="{A87F10F8-5C04-46F8-B20E-4E1DDD431984}" destId="{B07BB025-37E6-4A30-8CF1-61BD570F120E}" srcOrd="0" destOrd="0" parTransId="{5F96807D-2D91-49B8-9C0B-2FE74362EEB2}" sibTransId="{24311E1E-207D-4AD3-B9F1-3E0E0361DAAC}"/>
    <dgm:cxn modelId="{1819568F-7ED1-440D-B6AA-12C8E56EB516}" type="presParOf" srcId="{070CF4E4-BBC1-47E0-9309-C055827E2F09}" destId="{5AF326EE-24C6-49B7-BC6A-39A24089123E}" srcOrd="0" destOrd="0" presId="urn:microsoft.com/office/officeart/2005/8/layout/hProcess9"/>
    <dgm:cxn modelId="{AB721300-40FB-469E-8C94-C5DD1D153A0E}" type="presParOf" srcId="{070CF4E4-BBC1-47E0-9309-C055827E2F09}" destId="{793DFED1-3B56-42A8-8F40-FC00B73184FD}" srcOrd="1" destOrd="0" presId="urn:microsoft.com/office/officeart/2005/8/layout/hProcess9"/>
    <dgm:cxn modelId="{68818C73-BACB-4B2A-AFED-88A45A91698C}" type="presParOf" srcId="{793DFED1-3B56-42A8-8F40-FC00B73184FD}" destId="{60B06284-3A56-4609-981C-23A33FB3EDE7}" srcOrd="0" destOrd="0" presId="urn:microsoft.com/office/officeart/2005/8/layout/hProcess9"/>
    <dgm:cxn modelId="{8F4DBC9D-0A7D-4B8F-94A2-696665F06429}" type="presParOf" srcId="{793DFED1-3B56-42A8-8F40-FC00B73184FD}" destId="{65FF8097-2B3C-4B3D-8497-38029FC39ADF}" srcOrd="1" destOrd="0" presId="urn:microsoft.com/office/officeart/2005/8/layout/hProcess9"/>
    <dgm:cxn modelId="{820E9C4B-08CE-4E73-872C-90B383D39B5B}" type="presParOf" srcId="{793DFED1-3B56-42A8-8F40-FC00B73184FD}" destId="{95136138-C79E-4D8C-A0E5-9535C4A652AC}" srcOrd="2" destOrd="0" presId="urn:microsoft.com/office/officeart/2005/8/layout/hProcess9"/>
    <dgm:cxn modelId="{5596F031-F5C3-483A-A36C-C51C993F36BE}" type="presParOf" srcId="{793DFED1-3B56-42A8-8F40-FC00B73184FD}" destId="{4C0E5087-D479-46C4-97A2-2A95DC9F73A6}" srcOrd="3" destOrd="0" presId="urn:microsoft.com/office/officeart/2005/8/layout/hProcess9"/>
    <dgm:cxn modelId="{D93D8D90-6BA5-4A0E-A4C6-2B4067AB4934}" type="presParOf" srcId="{793DFED1-3B56-42A8-8F40-FC00B73184FD}" destId="{085DF12A-E23B-4093-8575-134835F315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326EE-24C6-49B7-BC6A-39A24089123E}">
      <dsp:nvSpPr>
        <dsp:cNvPr id="0" name=""/>
        <dsp:cNvSpPr/>
      </dsp:nvSpPr>
      <dsp:spPr>
        <a:xfrm>
          <a:off x="868878" y="0"/>
          <a:ext cx="9847292" cy="543044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06284-3A56-4609-981C-23A33FB3EDE7}">
      <dsp:nvSpPr>
        <dsp:cNvPr id="0" name=""/>
        <dsp:cNvSpPr/>
      </dsp:nvSpPr>
      <dsp:spPr>
        <a:xfrm>
          <a:off x="392579" y="1629134"/>
          <a:ext cx="3475515" cy="21721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/>
            <a:t>Stage 1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Technical requirement collection for I/</a:t>
          </a:r>
          <a:r>
            <a:rPr lang="en-US" sz="3000" kern="1200" dirty="0" err="1"/>
            <a:t>Os</a:t>
          </a:r>
          <a:endParaRPr lang="en-GB" sz="3000" kern="1200" dirty="0"/>
        </a:p>
      </dsp:txBody>
      <dsp:txXfrm>
        <a:off x="498616" y="1735171"/>
        <a:ext cx="3263441" cy="1960104"/>
      </dsp:txXfrm>
    </dsp:sp>
    <dsp:sp modelId="{95136138-C79E-4D8C-A0E5-9535C4A652AC}">
      <dsp:nvSpPr>
        <dsp:cNvPr id="0" name=""/>
        <dsp:cNvSpPr/>
      </dsp:nvSpPr>
      <dsp:spPr>
        <a:xfrm>
          <a:off x="4054767" y="1629134"/>
          <a:ext cx="3475515" cy="21721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/>
            <a:t>Stage 2</a:t>
          </a:r>
          <a:endParaRPr lang="en-US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Design and components selection</a:t>
          </a:r>
          <a:endParaRPr lang="en-GB" sz="3000" kern="1200" dirty="0"/>
        </a:p>
      </dsp:txBody>
      <dsp:txXfrm>
        <a:off x="4160804" y="1735171"/>
        <a:ext cx="3263441" cy="1960104"/>
      </dsp:txXfrm>
    </dsp:sp>
    <dsp:sp modelId="{085DF12A-E23B-4093-8575-134835F315FA}">
      <dsp:nvSpPr>
        <dsp:cNvPr id="0" name=""/>
        <dsp:cNvSpPr/>
      </dsp:nvSpPr>
      <dsp:spPr>
        <a:xfrm>
          <a:off x="7716955" y="1629134"/>
          <a:ext cx="3475515" cy="21721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/>
            <a:t>Stage 3</a:t>
          </a:r>
          <a:endParaRPr lang="en-US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Prototype and testing</a:t>
          </a:r>
          <a:endParaRPr lang="en-GB" sz="3000" kern="1200" dirty="0"/>
        </a:p>
      </dsp:txBody>
      <dsp:txXfrm>
        <a:off x="7822992" y="1735171"/>
        <a:ext cx="3263441" cy="1960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6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87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53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12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02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17 January 2024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pt-BR"/>
              <a:t>Francesco Poziello | Investigation of a rad-tol peripheral card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3000" dirty="0"/>
              <a:t>Preliminary investigation for the design and implementation of a Rad-Tol analog output peripheral card</a:t>
            </a: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2519660" cy="803787"/>
          </a:xfrm>
        </p:spPr>
        <p:txBody>
          <a:bodyPr/>
          <a:lstStyle/>
          <a:p>
            <a:pPr algn="l"/>
            <a:r>
              <a:rPr lang="en-US" sz="1800" b="1" dirty="0"/>
              <a:t>Author</a:t>
            </a:r>
          </a:p>
          <a:p>
            <a:pPr algn="l"/>
            <a:r>
              <a:rPr lang="en-US" sz="1800" dirty="0"/>
              <a:t>Francesco POZIELLO</a:t>
            </a:r>
          </a:p>
          <a:p>
            <a:pPr algn="l"/>
            <a:endParaRPr lang="en-US" sz="18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C911E9-34DF-E227-8098-874378A29387}"/>
              </a:ext>
            </a:extLst>
          </p:cNvPr>
          <p:cNvSpPr txBox="1">
            <a:spLocks/>
          </p:cNvSpPr>
          <p:nvPr/>
        </p:nvSpPr>
        <p:spPr>
          <a:xfrm>
            <a:off x="3071664" y="5700251"/>
            <a:ext cx="2895467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Supervisor</a:t>
            </a:r>
          </a:p>
          <a:p>
            <a:r>
              <a:rPr lang="en-US" sz="1800" dirty="0"/>
              <a:t>Nikolaos TRIKOUPIS</a:t>
            </a:r>
          </a:p>
          <a:p>
            <a:endParaRPr lang="en-US" sz="1800" dirty="0"/>
          </a:p>
        </p:txBody>
      </p:sp>
      <p:sp>
        <p:nvSpPr>
          <p:cNvPr id="6" name="CasellaDiTesto 3">
            <a:extLst>
              <a:ext uri="{FF2B5EF4-FFF2-40B4-BE49-F238E27FC236}">
                <a16:creationId xmlns:a16="http://schemas.microsoft.com/office/drawing/2014/main" id="{5E2580E0-6B36-E8F7-423B-50611B1FAFBD}"/>
              </a:ext>
            </a:extLst>
          </p:cNvPr>
          <p:cNvSpPr txBox="1"/>
          <p:nvPr/>
        </p:nvSpPr>
        <p:spPr>
          <a:xfrm>
            <a:off x="6744073" y="5474314"/>
            <a:ext cx="5291968" cy="12618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"/>
              </a:rPr>
              <a:t>TE-CRG-IC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"/>
              </a:rPr>
              <a:t>Instrumentation &amp; Control for Cryogenics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186796"/>
            <a:ext cx="11376025" cy="106574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RoadMap developments for R&amp;D card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416AD08-5294-6939-EC66-1A721935D5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8292144"/>
              </p:ext>
            </p:extLst>
          </p:nvPr>
        </p:nvGraphicFramePr>
        <p:xfrm>
          <a:off x="365760" y="707886"/>
          <a:ext cx="11585050" cy="5430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967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85" y="1124744"/>
            <a:ext cx="6866803" cy="3816424"/>
          </a:xfrm>
        </p:spPr>
        <p:txBody>
          <a:bodyPr/>
          <a:lstStyle/>
          <a:p>
            <a:pPr marL="366712" lvl="1" indent="0" algn="just">
              <a:buNone/>
            </a:pPr>
            <a:r>
              <a:rPr lang="en-GB" b="1" dirty="0">
                <a:solidFill>
                  <a:srgbClr val="303030"/>
                </a:solidFill>
              </a:rPr>
              <a:t>BMX-AMI-0810</a:t>
            </a:r>
            <a:r>
              <a:rPr lang="en-GB" dirty="0">
                <a:solidFill>
                  <a:srgbClr val="303030"/>
                </a:solidFill>
              </a:rPr>
              <a:t> isolated analog input module.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28 ways, 1 connector.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Analog input type: 4-20 mA and 0 – 10 V.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Analog input number: 8.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ADC: 16 bit.</a:t>
            </a:r>
          </a:p>
          <a:p>
            <a:pPr marL="366712" lvl="1" indent="0" algn="just">
              <a:buNone/>
            </a:pPr>
            <a:endParaRPr lang="en-GB" dirty="0">
              <a:solidFill>
                <a:srgbClr val="303030"/>
              </a:solidFill>
            </a:endParaRPr>
          </a:p>
          <a:p>
            <a:pPr marL="366712" lvl="1" indent="0" algn="just">
              <a:buNone/>
            </a:pPr>
            <a:r>
              <a:rPr lang="en-GB" b="1" dirty="0">
                <a:solidFill>
                  <a:srgbClr val="303030"/>
                </a:solidFill>
              </a:rPr>
              <a:t>BMX-AMI-0802 </a:t>
            </a:r>
            <a:r>
              <a:rPr lang="en-GB" dirty="0">
                <a:solidFill>
                  <a:srgbClr val="303030"/>
                </a:solidFill>
              </a:rPr>
              <a:t>non-isolated </a:t>
            </a:r>
            <a:r>
              <a:rPr lang="en-US" dirty="0">
                <a:solidFill>
                  <a:srgbClr val="303030"/>
                </a:solidFill>
              </a:rPr>
              <a:t>analog</a:t>
            </a:r>
            <a:r>
              <a:rPr lang="en-GB" dirty="0">
                <a:solidFill>
                  <a:srgbClr val="303030"/>
                </a:solidFill>
              </a:rPr>
              <a:t> output module.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20 ways, 1 connector.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Analog output type: 4-20 mA.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Analog output number: 8.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>
                <a:solidFill>
                  <a:srgbClr val="303030"/>
                </a:solidFill>
              </a:rPr>
              <a:t>Resolution</a:t>
            </a:r>
            <a:r>
              <a:rPr lang="en-GB" dirty="0">
                <a:solidFill>
                  <a:srgbClr val="303030"/>
                </a:solidFill>
              </a:rPr>
              <a:t>: 16 bit.</a:t>
            </a:r>
          </a:p>
          <a:p>
            <a:pPr marL="366712" lvl="1" indent="0" algn="just">
              <a:buNone/>
            </a:pP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1: </a:t>
            </a:r>
            <a:r>
              <a:rPr lang="en-US" dirty="0"/>
              <a:t>Technical requirement collection for I/</a:t>
            </a:r>
            <a:r>
              <a:rPr lang="en-US" dirty="0" err="1"/>
              <a:t>Os</a:t>
            </a:r>
            <a:br>
              <a:rPr lang="en-GB" dirty="0"/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white electronic device with buttons&#10;&#10;Description automatically generated">
            <a:extLst>
              <a:ext uri="{FF2B5EF4-FFF2-40B4-BE49-F238E27FC236}">
                <a16:creationId xmlns:a16="http://schemas.microsoft.com/office/drawing/2014/main" id="{DF2AF253-BC9E-7E5A-EC2F-7185A81BC2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97" t="15096" r="27787" b="17221"/>
          <a:stretch/>
        </p:blipFill>
        <p:spPr>
          <a:xfrm>
            <a:off x="9997127" y="1480215"/>
            <a:ext cx="659097" cy="9652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C5F6DE-B2B3-9842-CC32-0FBBA409F341}"/>
              </a:ext>
            </a:extLst>
          </p:cNvPr>
          <p:cNvSpPr txBox="1"/>
          <p:nvPr/>
        </p:nvSpPr>
        <p:spPr>
          <a:xfrm>
            <a:off x="9240479" y="2464975"/>
            <a:ext cx="23226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14: Schneider new channel isolated BMX AMI 0810 input</a:t>
            </a:r>
            <a:r>
              <a:rPr lang="en-GB" sz="1200" dirty="0">
                <a:solidFill>
                  <a:srgbClr val="5C646F"/>
                </a:solidFill>
              </a:rPr>
              <a:t> </a:t>
            </a:r>
            <a:r>
              <a:rPr lang="en-US" sz="1200" dirty="0">
                <a:solidFill>
                  <a:srgbClr val="5C646F"/>
                </a:solidFill>
              </a:rPr>
              <a:t>module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10" name="Picture 9" descr="A close-up of a computer device&#10;&#10;Description automatically generated">
            <a:extLst>
              <a:ext uri="{FF2B5EF4-FFF2-40B4-BE49-F238E27FC236}">
                <a16:creationId xmlns:a16="http://schemas.microsoft.com/office/drawing/2014/main" id="{C026A354-B379-624A-0CE9-BFD1B63BC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151" y="1490535"/>
            <a:ext cx="457232" cy="8944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73266D-C468-6F85-ECD0-B766F6B3D109}"/>
              </a:ext>
            </a:extLst>
          </p:cNvPr>
          <p:cNvSpPr txBox="1"/>
          <p:nvPr/>
        </p:nvSpPr>
        <p:spPr>
          <a:xfrm>
            <a:off x="6808753" y="2464975"/>
            <a:ext cx="23187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13: Schneider obsolete not channel isolated </a:t>
            </a:r>
            <a:r>
              <a:rPr lang="en-GB" sz="1200" dirty="0">
                <a:solidFill>
                  <a:srgbClr val="5C646F"/>
                </a:solidFill>
              </a:rPr>
              <a:t>TSXAEY1600 </a:t>
            </a:r>
            <a:r>
              <a:rPr lang="en-US" sz="1200" dirty="0">
                <a:solidFill>
                  <a:srgbClr val="5C646F"/>
                </a:solidFill>
              </a:rPr>
              <a:t>input</a:t>
            </a:r>
            <a:r>
              <a:rPr lang="en-GB" sz="1200" dirty="0">
                <a:solidFill>
                  <a:srgbClr val="5C646F"/>
                </a:solidFill>
              </a:rPr>
              <a:t> </a:t>
            </a:r>
            <a:r>
              <a:rPr lang="en-US" sz="1200" dirty="0">
                <a:solidFill>
                  <a:srgbClr val="5C646F"/>
                </a:solidFill>
              </a:rPr>
              <a:t>module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12" name="Picture 11" descr="A close-up of a computer device&#10;&#10;Description automatically generated">
            <a:extLst>
              <a:ext uri="{FF2B5EF4-FFF2-40B4-BE49-F238E27FC236}">
                <a16:creationId xmlns:a16="http://schemas.microsoft.com/office/drawing/2014/main" id="{0949B9CB-0129-1D99-4468-C45A9E31D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7151" y="3034123"/>
            <a:ext cx="417160" cy="823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00150E-8546-A475-E61B-0F974C5B39A9}"/>
              </a:ext>
            </a:extLst>
          </p:cNvPr>
          <p:cNvSpPr txBox="1"/>
          <p:nvPr/>
        </p:nvSpPr>
        <p:spPr>
          <a:xfrm>
            <a:off x="6804895" y="3917927"/>
            <a:ext cx="23226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15: Schneider obsolete not channel isolated </a:t>
            </a:r>
            <a:r>
              <a:rPr lang="en-GB" sz="1200" dirty="0">
                <a:solidFill>
                  <a:srgbClr val="5C646F"/>
                </a:solidFill>
              </a:rPr>
              <a:t>TSXASY800 </a:t>
            </a:r>
            <a:r>
              <a:rPr lang="en-US" sz="1200" dirty="0">
                <a:solidFill>
                  <a:srgbClr val="5C646F"/>
                </a:solidFill>
              </a:rPr>
              <a:t>output</a:t>
            </a:r>
            <a:r>
              <a:rPr lang="en-GB" sz="1200" dirty="0">
                <a:solidFill>
                  <a:srgbClr val="5C646F"/>
                </a:solidFill>
              </a:rPr>
              <a:t> </a:t>
            </a:r>
            <a:r>
              <a:rPr lang="en-US" sz="1200" dirty="0">
                <a:solidFill>
                  <a:srgbClr val="5C646F"/>
                </a:solidFill>
              </a:rPr>
              <a:t>module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14" name="Picture 13" descr="A black electronic device with a black panel&#10;&#10;Description automatically generated">
            <a:extLst>
              <a:ext uri="{FF2B5EF4-FFF2-40B4-BE49-F238E27FC236}">
                <a16:creationId xmlns:a16="http://schemas.microsoft.com/office/drawing/2014/main" id="{642E425B-1484-A4C1-60F7-4757F2FD1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6817" y="3082672"/>
            <a:ext cx="459718" cy="8230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8E28D6-646E-8226-E3A4-625DADBF34A3}"/>
              </a:ext>
            </a:extLst>
          </p:cNvPr>
          <p:cNvSpPr txBox="1"/>
          <p:nvPr/>
        </p:nvSpPr>
        <p:spPr>
          <a:xfrm>
            <a:off x="9240479" y="3920037"/>
            <a:ext cx="23226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16: Schneider new not channel isolated BMX AMI 0802 output</a:t>
            </a:r>
            <a:r>
              <a:rPr lang="en-GB" sz="1200" dirty="0">
                <a:solidFill>
                  <a:srgbClr val="5C646F"/>
                </a:solidFill>
              </a:rPr>
              <a:t> </a:t>
            </a:r>
            <a:r>
              <a:rPr lang="en-US" sz="1200" dirty="0">
                <a:solidFill>
                  <a:srgbClr val="5C646F"/>
                </a:solidFill>
              </a:rPr>
              <a:t>module</a:t>
            </a:r>
            <a:endParaRPr lang="en-GB" sz="1200" dirty="0">
              <a:solidFill>
                <a:srgbClr val="5C646F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EE91DFD-6B1A-BB1B-15E5-0F1118732743}"/>
              </a:ext>
            </a:extLst>
          </p:cNvPr>
          <p:cNvCxnSpPr>
            <a:cxnSpLocks/>
          </p:cNvCxnSpPr>
          <p:nvPr/>
        </p:nvCxnSpPr>
        <p:spPr>
          <a:xfrm>
            <a:off x="8458358" y="2033648"/>
            <a:ext cx="13491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303098A-5860-DB2B-FFA5-331DE296AE46}"/>
              </a:ext>
            </a:extLst>
          </p:cNvPr>
          <p:cNvCxnSpPr>
            <a:cxnSpLocks/>
          </p:cNvCxnSpPr>
          <p:nvPr/>
        </p:nvCxnSpPr>
        <p:spPr>
          <a:xfrm>
            <a:off x="8486304" y="3517959"/>
            <a:ext cx="13491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E9B126E-76DF-C23B-5259-D1E225A83C78}"/>
              </a:ext>
            </a:extLst>
          </p:cNvPr>
          <p:cNvSpPr txBox="1"/>
          <p:nvPr/>
        </p:nvSpPr>
        <p:spPr>
          <a:xfrm>
            <a:off x="8432427" y="1815330"/>
            <a:ext cx="14054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Replacement during LS3</a:t>
            </a:r>
            <a:endParaRPr lang="en-GB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E0E2F9-E000-7721-7694-A1BA71AF4D41}"/>
              </a:ext>
            </a:extLst>
          </p:cNvPr>
          <p:cNvSpPr txBox="1"/>
          <p:nvPr/>
        </p:nvSpPr>
        <p:spPr>
          <a:xfrm>
            <a:off x="8454536" y="3341270"/>
            <a:ext cx="14054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Replacement during LS3</a:t>
            </a:r>
            <a:endParaRPr lang="en-GB" sz="10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A0E33BE-898F-1DCD-CD5C-A924FA9C34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4382" y="4488769"/>
            <a:ext cx="4708476" cy="145659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B1F2E38-5BD0-AFD5-F908-2C5D003E6EA9}"/>
              </a:ext>
            </a:extLst>
          </p:cNvPr>
          <p:cNvSpPr txBox="1"/>
          <p:nvPr/>
        </p:nvSpPr>
        <p:spPr>
          <a:xfrm>
            <a:off x="6808752" y="5945368"/>
            <a:ext cx="478410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17: Modules which would be placed in the free radiated area</a:t>
            </a:r>
            <a:endParaRPr lang="en-GB" sz="1200" dirty="0">
              <a:solidFill>
                <a:srgbClr val="5C64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2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1: </a:t>
            </a:r>
            <a:r>
              <a:rPr lang="en-US" sz="3400" dirty="0"/>
              <a:t>Reverse engineer of I/</a:t>
            </a:r>
            <a:r>
              <a:rPr lang="en-US" sz="3400" dirty="0" err="1"/>
              <a:t>Os</a:t>
            </a:r>
            <a:r>
              <a:rPr lang="en-US" sz="3400" dirty="0"/>
              <a:t> industrial modules</a:t>
            </a:r>
            <a:br>
              <a:rPr lang="en-GB" sz="3400" dirty="0"/>
            </a:br>
            <a:endParaRPr lang="en-US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1" name="Picture 20" descr="A close-up of a circuit board&#10;&#10;Description automatically generated">
            <a:extLst>
              <a:ext uri="{FF2B5EF4-FFF2-40B4-BE49-F238E27FC236}">
                <a16:creationId xmlns:a16="http://schemas.microsoft.com/office/drawing/2014/main" id="{5DA1C1CB-EADB-3491-BAC5-2B945BFE9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45" y="2564904"/>
            <a:ext cx="2715618" cy="308660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C4D687B-FB9F-9AB0-168A-6FBCB019868F}"/>
              </a:ext>
            </a:extLst>
          </p:cNvPr>
          <p:cNvSpPr txBox="1"/>
          <p:nvPr/>
        </p:nvSpPr>
        <p:spPr>
          <a:xfrm>
            <a:off x="371073" y="5713403"/>
            <a:ext cx="271561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19: Top view of BMX AMI 0810 PCB</a:t>
            </a:r>
            <a:endParaRPr lang="en-GB" sz="1200" dirty="0">
              <a:solidFill>
                <a:srgbClr val="5C646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643849-CD8E-9BF4-B7F0-8E705479D8D3}"/>
              </a:ext>
            </a:extLst>
          </p:cNvPr>
          <p:cNvSpPr txBox="1"/>
          <p:nvPr/>
        </p:nvSpPr>
        <p:spPr>
          <a:xfrm>
            <a:off x="3591609" y="5696526"/>
            <a:ext cx="271561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20: Bottom view of BMX AMI 0810 PCB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24" name="Picture 23" descr="A circuit board with many components&#10;&#10;Description automatically generated">
            <a:extLst>
              <a:ext uri="{FF2B5EF4-FFF2-40B4-BE49-F238E27FC236}">
                <a16:creationId xmlns:a16="http://schemas.microsoft.com/office/drawing/2014/main" id="{BB1AA799-65CC-34A8-071B-495D85FF9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553" y="2636913"/>
            <a:ext cx="3198352" cy="3014596"/>
          </a:xfrm>
          <a:prstGeom prst="rect">
            <a:avLst/>
          </a:prstGeom>
        </p:spPr>
      </p:pic>
      <p:pic>
        <p:nvPicPr>
          <p:cNvPr id="25" name="Picture 24" descr="A diagram of a machine&#10;&#10;Description automatically generated">
            <a:extLst>
              <a:ext uri="{FF2B5EF4-FFF2-40B4-BE49-F238E27FC236}">
                <a16:creationId xmlns:a16="http://schemas.microsoft.com/office/drawing/2014/main" id="{6FD94B48-9B4F-907C-1F53-5D11F2115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843" y="2487900"/>
            <a:ext cx="3805884" cy="32101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91332CA-7D5D-1F07-27D1-E66D5B0DFD8C}"/>
              </a:ext>
            </a:extLst>
          </p:cNvPr>
          <p:cNvSpPr txBox="1"/>
          <p:nvPr/>
        </p:nvSpPr>
        <p:spPr>
          <a:xfrm>
            <a:off x="7782271" y="5680606"/>
            <a:ext cx="27509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21: High level block diagram of BMX AMI 0810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27" name="Picture 26" descr="A white electronic device with black and white buttons&#10;&#10;Description automatically generated with medium confidence">
            <a:extLst>
              <a:ext uri="{FF2B5EF4-FFF2-40B4-BE49-F238E27FC236}">
                <a16:creationId xmlns:a16="http://schemas.microsoft.com/office/drawing/2014/main" id="{7A056711-7E7D-3D7D-D90B-EDF325F9A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5372" y="910105"/>
            <a:ext cx="879641" cy="13954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FF330F1-DF3B-E793-7D67-1C2F878C49FE}"/>
              </a:ext>
            </a:extLst>
          </p:cNvPr>
          <p:cNvSpPr txBox="1"/>
          <p:nvPr/>
        </p:nvSpPr>
        <p:spPr>
          <a:xfrm>
            <a:off x="8526525" y="1480398"/>
            <a:ext cx="19271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18: Schneider new channel isolated BMX AMI 0810 input</a:t>
            </a:r>
            <a:r>
              <a:rPr lang="en-GB" sz="1200" dirty="0">
                <a:solidFill>
                  <a:srgbClr val="5C646F"/>
                </a:solidFill>
              </a:rPr>
              <a:t> </a:t>
            </a:r>
            <a:r>
              <a:rPr lang="en-US" sz="1200" dirty="0">
                <a:solidFill>
                  <a:srgbClr val="5C646F"/>
                </a:solidFill>
              </a:rPr>
              <a:t>module</a:t>
            </a:r>
            <a:endParaRPr lang="en-GB" sz="1200" dirty="0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673D9047-1FE0-3EB0-EEE7-27DEDDDB727D}"/>
              </a:ext>
            </a:extLst>
          </p:cNvPr>
          <p:cNvSpPr txBox="1">
            <a:spLocks/>
          </p:cNvSpPr>
          <p:nvPr/>
        </p:nvSpPr>
        <p:spPr>
          <a:xfrm>
            <a:off x="45955" y="1052736"/>
            <a:ext cx="7629483" cy="47525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Isolation </a:t>
            </a:r>
            <a:r>
              <a:rPr lang="en-GB" b="0" i="0" dirty="0">
                <a:solidFill>
                  <a:srgbClr val="040C28"/>
                </a:solidFill>
                <a:effectLst/>
                <a:latin typeface="Google Sans"/>
              </a:rPr>
              <a:t>→</a:t>
            </a:r>
            <a:r>
              <a:rPr lang="en-US" dirty="0"/>
              <a:t> static multiplexing through </a:t>
            </a:r>
            <a:r>
              <a:rPr lang="en-US" b="1" dirty="0"/>
              <a:t>optoswitches.</a:t>
            </a:r>
            <a:r>
              <a:rPr lang="en-US" dirty="0"/>
              <a:t>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Between channels </a:t>
            </a:r>
            <a:r>
              <a:rPr lang="en-GB" dirty="0"/>
              <a:t>± 300 V</a:t>
            </a:r>
            <a:r>
              <a:rPr lang="en-GB" baseline="-25000" dirty="0"/>
              <a:t>DC</a:t>
            </a:r>
            <a:r>
              <a:rPr lang="en-GB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Between channels and ground ± 1400 V</a:t>
            </a:r>
            <a:r>
              <a:rPr lang="en-GB" baseline="-25000" dirty="0"/>
              <a:t>DC</a:t>
            </a:r>
            <a:r>
              <a:rPr lang="en-GB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GB" dirty="0">
              <a:solidFill>
                <a:srgbClr val="040C28"/>
              </a:solidFill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0998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1: </a:t>
            </a:r>
            <a:r>
              <a:rPr lang="en-US" sz="3400" dirty="0"/>
              <a:t>Reverse engineer of I/</a:t>
            </a:r>
            <a:r>
              <a:rPr lang="en-US" sz="3400" dirty="0" err="1"/>
              <a:t>Os</a:t>
            </a:r>
            <a:r>
              <a:rPr lang="en-US" sz="3400" dirty="0"/>
              <a:t> industrial modules</a:t>
            </a:r>
            <a:br>
              <a:rPr lang="en-GB" sz="3400" dirty="0"/>
            </a:br>
            <a:endParaRPr lang="en-US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DA1C1CB-EADB-3491-BAC5-2B945BFE9E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2529" y="2564904"/>
            <a:ext cx="2563450" cy="308660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C4D687B-FB9F-9AB0-168A-6FBCB019868F}"/>
              </a:ext>
            </a:extLst>
          </p:cNvPr>
          <p:cNvSpPr txBox="1"/>
          <p:nvPr/>
        </p:nvSpPr>
        <p:spPr>
          <a:xfrm>
            <a:off x="371073" y="5713403"/>
            <a:ext cx="27509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23: Top view of TSXASY800 output module PCB</a:t>
            </a:r>
            <a:endParaRPr lang="en-GB" sz="1200" dirty="0">
              <a:solidFill>
                <a:srgbClr val="5C646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643849-CD8E-9BF4-B7F0-8E705479D8D3}"/>
              </a:ext>
            </a:extLst>
          </p:cNvPr>
          <p:cNvSpPr txBox="1"/>
          <p:nvPr/>
        </p:nvSpPr>
        <p:spPr>
          <a:xfrm>
            <a:off x="3791745" y="5696526"/>
            <a:ext cx="23873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24: Top view of TSXASY800 output module, vertical mini-PCB</a:t>
            </a:r>
            <a:endParaRPr lang="en-GB" sz="1200" dirty="0">
              <a:solidFill>
                <a:srgbClr val="5C646F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B1AA799-65CC-34A8-071B-495D85FF9C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791744" y="2636913"/>
            <a:ext cx="2387366" cy="30145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FD94B48-9B4F-907C-1F53-5D11F2115A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84372" y="2698807"/>
            <a:ext cx="4368212" cy="298179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91332CA-7D5D-1F07-27D1-E66D5B0DFD8C}"/>
              </a:ext>
            </a:extLst>
          </p:cNvPr>
          <p:cNvSpPr txBox="1"/>
          <p:nvPr/>
        </p:nvSpPr>
        <p:spPr>
          <a:xfrm>
            <a:off x="7782271" y="5680606"/>
            <a:ext cx="27509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25: High level block diagram of </a:t>
            </a:r>
            <a:r>
              <a:rPr lang="en-GB" sz="1200" dirty="0">
                <a:solidFill>
                  <a:srgbClr val="5C646F"/>
                </a:solidFill>
              </a:rPr>
              <a:t>TSXASY800 output module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A056711-7E7D-3D7D-D90B-EDF325F9A86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628577" y="910105"/>
            <a:ext cx="713230" cy="13954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FF330F1-DF3B-E793-7D67-1C2F878C49FE}"/>
              </a:ext>
            </a:extLst>
          </p:cNvPr>
          <p:cNvSpPr txBox="1"/>
          <p:nvPr/>
        </p:nvSpPr>
        <p:spPr>
          <a:xfrm>
            <a:off x="8526525" y="1480398"/>
            <a:ext cx="192717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22: </a:t>
            </a:r>
            <a:r>
              <a:rPr lang="en-GB" sz="1200" dirty="0">
                <a:solidFill>
                  <a:srgbClr val="5C646F"/>
                </a:solidFill>
              </a:rPr>
              <a:t>Schneider obsolete not channel isolated TSXASY800 output module</a:t>
            </a:r>
            <a:endParaRPr lang="en-GB" sz="1200" dirty="0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673D9047-1FE0-3EB0-EEE7-27DEDDDB727D}"/>
              </a:ext>
            </a:extLst>
          </p:cNvPr>
          <p:cNvSpPr txBox="1">
            <a:spLocks/>
          </p:cNvSpPr>
          <p:nvPr/>
        </p:nvSpPr>
        <p:spPr>
          <a:xfrm>
            <a:off x="45955" y="1052736"/>
            <a:ext cx="7629483" cy="47525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No isolation.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Between channels and bus  </a:t>
            </a:r>
            <a:r>
              <a:rPr lang="en-GB" dirty="0"/>
              <a:t>± 1000 V</a:t>
            </a:r>
            <a:r>
              <a:rPr lang="en-GB" baseline="-25000" dirty="0"/>
              <a:t>RMS</a:t>
            </a:r>
            <a:r>
              <a:rPr lang="en-GB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Between channels and ground ± 1000 V</a:t>
            </a:r>
            <a:r>
              <a:rPr lang="en-GB" baseline="-25000" dirty="0"/>
              <a:t>RMS</a:t>
            </a:r>
            <a:r>
              <a:rPr lang="en-GB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GB" dirty="0">
              <a:solidFill>
                <a:srgbClr val="040C28"/>
              </a:solidFill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05510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85" y="1124744"/>
            <a:ext cx="6506763" cy="4464496"/>
          </a:xfrm>
        </p:spPr>
        <p:txBody>
          <a:bodyPr/>
          <a:lstStyle/>
          <a:p>
            <a:pPr lvl="1"/>
            <a:r>
              <a:rPr lang="en-GB" b="1" dirty="0">
                <a:solidFill>
                  <a:srgbClr val="303030"/>
                </a:solidFill>
              </a:rPr>
              <a:t>Bottom-up approach</a:t>
            </a:r>
            <a:r>
              <a:rPr lang="en-GB" dirty="0">
                <a:solidFill>
                  <a:srgbClr val="303030"/>
                </a:solidFill>
              </a:rPr>
              <a:t>.</a:t>
            </a:r>
          </a:p>
          <a:p>
            <a:pPr lvl="1"/>
            <a:r>
              <a:rPr lang="en-GB" b="1" dirty="0">
                <a:solidFill>
                  <a:srgbClr val="303030"/>
                </a:solidFill>
              </a:rPr>
              <a:t>Radiation Tolerant components</a:t>
            </a:r>
            <a:r>
              <a:rPr lang="en-GB" dirty="0">
                <a:solidFill>
                  <a:srgbClr val="303030"/>
                </a:solidFill>
              </a:rPr>
              <a:t>.</a:t>
            </a:r>
          </a:p>
          <a:p>
            <a:pPr lvl="2"/>
            <a:r>
              <a:rPr lang="en-GB" dirty="0">
                <a:solidFill>
                  <a:srgbClr val="303030"/>
                </a:solidFill>
              </a:rPr>
              <a:t>RADWG database.</a:t>
            </a:r>
          </a:p>
          <a:p>
            <a:pPr lvl="2"/>
            <a:r>
              <a:rPr lang="en-GB" dirty="0">
                <a:solidFill>
                  <a:srgbClr val="303030"/>
                </a:solidFill>
              </a:rPr>
              <a:t>Cooperation with </a:t>
            </a:r>
            <a:r>
              <a:rPr lang="en-GB" b="1" dirty="0">
                <a:solidFill>
                  <a:srgbClr val="303030"/>
                </a:solidFill>
              </a:rPr>
              <a:t>BE-CEM-EPR</a:t>
            </a:r>
            <a:r>
              <a:rPr lang="en-GB" dirty="0">
                <a:solidFill>
                  <a:srgbClr val="303030"/>
                </a:solidFill>
              </a:rPr>
              <a:t> section.</a:t>
            </a:r>
          </a:p>
          <a:p>
            <a:pPr lvl="1"/>
            <a:r>
              <a:rPr lang="en-GB" b="1" dirty="0">
                <a:solidFill>
                  <a:srgbClr val="303030"/>
                </a:solidFill>
              </a:rPr>
              <a:t>Connectivity</a:t>
            </a:r>
            <a:r>
              <a:rPr lang="en-GB" dirty="0">
                <a:solidFill>
                  <a:srgbClr val="303030"/>
                </a:solidFill>
              </a:rPr>
              <a:t>.</a:t>
            </a:r>
            <a:endParaRPr lang="en-GB" b="1" dirty="0">
              <a:solidFill>
                <a:srgbClr val="303030"/>
              </a:solidFill>
            </a:endParaRPr>
          </a:p>
          <a:p>
            <a:pPr lvl="2"/>
            <a:r>
              <a:rPr lang="en-GB" dirty="0">
                <a:solidFill>
                  <a:srgbClr val="303030"/>
                </a:solidFill>
              </a:rPr>
              <a:t>SUB-D connector.</a:t>
            </a:r>
          </a:p>
          <a:p>
            <a:pPr lvl="1"/>
            <a:r>
              <a:rPr lang="en-GB" b="1" dirty="0">
                <a:solidFill>
                  <a:srgbClr val="303030"/>
                </a:solidFill>
              </a:rPr>
              <a:t>Simple </a:t>
            </a:r>
            <a:r>
              <a:rPr lang="en-GB" dirty="0">
                <a:solidFill>
                  <a:srgbClr val="303030"/>
                </a:solidFill>
              </a:rPr>
              <a:t>design.</a:t>
            </a:r>
          </a:p>
          <a:p>
            <a:pPr lvl="2"/>
            <a:r>
              <a:rPr lang="en-GB" dirty="0">
                <a:solidFill>
                  <a:srgbClr val="303030"/>
                </a:solidFill>
              </a:rPr>
              <a:t>Minimize the number of active components.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Tested industrial design.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DI/OT standards.</a:t>
            </a:r>
          </a:p>
          <a:p>
            <a:pPr lvl="2"/>
            <a:r>
              <a:rPr lang="en-GB" dirty="0">
                <a:solidFill>
                  <a:srgbClr val="303030"/>
                </a:solidFill>
              </a:rPr>
              <a:t>Cooperation with </a:t>
            </a:r>
            <a:r>
              <a:rPr lang="en-GB" b="1" dirty="0">
                <a:solidFill>
                  <a:srgbClr val="303030"/>
                </a:solidFill>
              </a:rPr>
              <a:t>BE-CEM</a:t>
            </a:r>
            <a:r>
              <a:rPr lang="en-GB" dirty="0">
                <a:solidFill>
                  <a:srgbClr val="303030"/>
                </a:solidFill>
              </a:rPr>
              <a:t>, DIOT project leader.</a:t>
            </a:r>
          </a:p>
          <a:p>
            <a:pPr marL="366712" lvl="1" indent="0">
              <a:buNone/>
            </a:pPr>
            <a:endParaRPr lang="en-GB" b="1" dirty="0">
              <a:solidFill>
                <a:srgbClr val="0033A0"/>
              </a:solidFill>
              <a:latin typeface="Arial Rounded "/>
            </a:endParaRPr>
          </a:p>
          <a:p>
            <a:pPr marL="366712" lvl="1" indent="0">
              <a:buNone/>
            </a:pPr>
            <a:endParaRPr lang="en-GB" b="1" dirty="0">
              <a:solidFill>
                <a:srgbClr val="0033A0"/>
              </a:solidFill>
              <a:latin typeface="Arial Rounded 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2: Design and components choice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purple pyramid with white text&#10;&#10;Description automatically generated">
            <a:extLst>
              <a:ext uri="{FF2B5EF4-FFF2-40B4-BE49-F238E27FC236}">
                <a16:creationId xmlns:a16="http://schemas.microsoft.com/office/drawing/2014/main" id="{0883D8CB-466E-FDB3-080E-6852256DA2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80" t="9393" r="1998" b="3686"/>
          <a:stretch/>
        </p:blipFill>
        <p:spPr>
          <a:xfrm>
            <a:off x="5869075" y="1471733"/>
            <a:ext cx="6048053" cy="2717737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47A2AA-D259-5F56-C3FE-B2D2E935B47C}"/>
              </a:ext>
            </a:extLst>
          </p:cNvPr>
          <p:cNvSpPr txBox="1"/>
          <p:nvPr/>
        </p:nvSpPr>
        <p:spPr>
          <a:xfrm>
            <a:off x="6002193" y="4225927"/>
            <a:ext cx="578181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26: Components selecting approach for R&amp;D project design</a:t>
            </a:r>
            <a:endParaRPr lang="en-GB" sz="1200" dirty="0">
              <a:solidFill>
                <a:srgbClr val="5C64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4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Design and components choice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7C37CE-8266-C853-7418-D5CEA8445D8E}"/>
              </a:ext>
            </a:extLst>
          </p:cNvPr>
          <p:cNvSpPr txBox="1"/>
          <p:nvPr/>
        </p:nvSpPr>
        <p:spPr>
          <a:xfrm>
            <a:off x="3531777" y="1107259"/>
            <a:ext cx="5128446" cy="553998"/>
          </a:xfrm>
          <a:prstGeom prst="rect">
            <a:avLst/>
          </a:prstGeom>
          <a:noFill/>
          <a:ln w="285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 mixed block diagram</a:t>
            </a:r>
          </a:p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8805F-53F5-8728-6FE5-56C194099522}"/>
              </a:ext>
            </a:extLst>
          </p:cNvPr>
          <p:cNvSpPr txBox="1"/>
          <p:nvPr/>
        </p:nvSpPr>
        <p:spPr>
          <a:xfrm>
            <a:off x="9336360" y="2173001"/>
            <a:ext cx="2736304" cy="1938992"/>
          </a:xfrm>
          <a:prstGeom prst="rect">
            <a:avLst/>
          </a:prstGeom>
          <a:noFill/>
          <a:ln w="285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DAC: cons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×"/>
            </a:pPr>
            <a:r>
              <a:rPr lang="en-US" b="1" dirty="0"/>
              <a:t>Active component</a:t>
            </a:r>
            <a:r>
              <a:rPr lang="en-US" dirty="0"/>
              <a:t>: suffers radiations</a:t>
            </a:r>
          </a:p>
          <a:p>
            <a:pPr marL="285750" indent="-285750">
              <a:buFont typeface="Arial" panose="020B0604020202020204" pitchFamily="34" charset="0"/>
              <a:buChar char="×"/>
            </a:pPr>
            <a:r>
              <a:rPr lang="en-US" b="1" dirty="0"/>
              <a:t>Less space</a:t>
            </a:r>
          </a:p>
          <a:p>
            <a:pPr marL="285750" indent="-285750">
              <a:buFont typeface="Arial" panose="020B0604020202020204" pitchFamily="34" charset="0"/>
              <a:buChar char="×"/>
            </a:pPr>
            <a:r>
              <a:rPr lang="en-US" b="1" dirty="0"/>
              <a:t>Costs</a:t>
            </a:r>
          </a:p>
          <a:p>
            <a:pPr marL="285750" indent="-285750">
              <a:buFont typeface="Arial" panose="020B0604020202020204" pitchFamily="34" charset="0"/>
              <a:buChar char="×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F388C2-34C7-739F-ADC5-40044F74F7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7528" y="1861815"/>
            <a:ext cx="8871693" cy="38646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C2DFAA-0983-A868-C446-209B2364A40E}"/>
              </a:ext>
            </a:extLst>
          </p:cNvPr>
          <p:cNvSpPr txBox="1"/>
          <p:nvPr/>
        </p:nvSpPr>
        <p:spPr>
          <a:xfrm>
            <a:off x="207527" y="5802245"/>
            <a:ext cx="88716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5C646F"/>
                </a:solidFill>
              </a:rPr>
              <a:t>Figure 27: High level block diagram of the R&amp;D card for </a:t>
            </a:r>
            <a:r>
              <a:rPr lang="en-US" sz="1200" dirty="0" err="1">
                <a:solidFill>
                  <a:srgbClr val="5C646F"/>
                </a:solidFill>
              </a:rPr>
              <a:t>LHCb</a:t>
            </a:r>
            <a:endParaRPr lang="en-GB" sz="1200" dirty="0">
              <a:solidFill>
                <a:srgbClr val="5C64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5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2: Design and components choice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3C4BBCC7-8271-02DD-C75C-4FF95B49033D}"/>
              </a:ext>
            </a:extLst>
          </p:cNvPr>
          <p:cNvSpPr txBox="1"/>
          <p:nvPr/>
        </p:nvSpPr>
        <p:spPr>
          <a:xfrm>
            <a:off x="1703512" y="5445224"/>
            <a:ext cx="8280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28: High level design for the R&amp;D card. </a:t>
            </a:r>
            <a:r>
              <a:rPr lang="en-GB" sz="1200">
                <a:solidFill>
                  <a:srgbClr val="44546A"/>
                </a:solidFill>
                <a:ea typeface="Calibri" panose="020F0502020204030204" pitchFamily="34" charset="0"/>
              </a:rPr>
              <a:t>It is possible to observe that there is no DAC in output, since we will use a VCCS to produce directly the 4-20 mA loop</a:t>
            </a:r>
            <a:endParaRPr lang="en-GB" sz="1200" dirty="0">
              <a:solidFill>
                <a:srgbClr val="44546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9B0D5A-84A7-8FEB-6C00-34F3496E93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6" y="1124744"/>
            <a:ext cx="8208911" cy="400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8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Design | Input side: channel isolation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5FB725-8A7E-B7B5-3AE7-6D82F2889B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26999" y="1093515"/>
            <a:ext cx="3880547" cy="2143151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A108B01-9B6B-7FF6-BAA5-DEE9B7805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" y="1737542"/>
            <a:ext cx="6744098" cy="3816424"/>
          </a:xfrm>
        </p:spPr>
        <p:txBody>
          <a:bodyPr/>
          <a:lstStyle/>
          <a:p>
            <a:pPr marL="709612" lvl="1" indent="-342900" algn="just"/>
            <a:r>
              <a:rPr lang="it-IT" b="1" dirty="0"/>
              <a:t>Space-channel isolation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trade-off</a:t>
            </a:r>
          </a:p>
          <a:p>
            <a:pPr marL="1033612" lvl="2" indent="-342900" algn="just"/>
            <a:r>
              <a:rPr lang="it-IT" sz="1800" dirty="0"/>
              <a:t>Channel-to-channel isolation</a:t>
            </a:r>
          </a:p>
          <a:p>
            <a:pPr marL="1033612" lvl="2" indent="-342900" algn="just"/>
            <a:r>
              <a:rPr lang="it-IT" sz="1800" dirty="0"/>
              <a:t>No isolation</a:t>
            </a:r>
          </a:p>
          <a:p>
            <a:pPr marL="1033612" lvl="2" indent="-342900" algn="just"/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Group isolation</a:t>
            </a:r>
          </a:p>
          <a:p>
            <a:pPr marL="1033612" lvl="2" indent="-342900" algn="just"/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  <a:p>
            <a:pPr marL="1033612" lvl="2" indent="-342900" algn="just"/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  <a:p>
            <a:pPr marL="709612" lvl="1" indent="-342900" algn="just">
              <a:buFont typeface="Wingdings" panose="05000000000000000000" pitchFamily="2" charset="2"/>
              <a:buChar char="Ø"/>
            </a:pPr>
            <a:r>
              <a:rPr lang="it-IT" b="1" dirty="0"/>
              <a:t>Isolation</a:t>
            </a:r>
            <a:r>
              <a:rPr lang="it-IT" dirty="0"/>
              <a:t> </a:t>
            </a:r>
            <a:r>
              <a:rPr lang="it-IT" b="1" dirty="0"/>
              <a:t>between</a:t>
            </a:r>
            <a:r>
              <a:rPr lang="it-IT" dirty="0"/>
              <a:t> </a:t>
            </a:r>
            <a:r>
              <a:rPr lang="it-IT" b="1" dirty="0"/>
              <a:t>different zones </a:t>
            </a:r>
            <a:r>
              <a:rPr lang="it-IT" dirty="0"/>
              <a:t>into the cavern.</a:t>
            </a:r>
          </a:p>
          <a:p>
            <a:pPr marL="1033612" lvl="2" indent="-342900" algn="just">
              <a:buFont typeface="Wingdings" panose="05000000000000000000" pitchFamily="2" charset="2"/>
              <a:buChar char="ü"/>
            </a:pPr>
            <a:endParaRPr lang="it-IT" b="0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984AECBF-DA2B-025B-5634-9026001B8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152" y="3956588"/>
            <a:ext cx="4218893" cy="2158976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682AC105-667E-566E-7A8D-746874AE87E9}"/>
              </a:ext>
            </a:extLst>
          </p:cNvPr>
          <p:cNvSpPr txBox="1"/>
          <p:nvPr/>
        </p:nvSpPr>
        <p:spPr>
          <a:xfrm>
            <a:off x="7226999" y="3284985"/>
            <a:ext cx="38805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29: Group isolation between 8 channels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C27749B3-6FA8-B2B9-D4B2-AE0DE3F0FDD4}"/>
              </a:ext>
            </a:extLst>
          </p:cNvPr>
          <p:cNvSpPr txBox="1"/>
          <p:nvPr/>
        </p:nvSpPr>
        <p:spPr>
          <a:xfrm>
            <a:off x="7226998" y="3642330"/>
            <a:ext cx="38805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30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Different zones with group isolation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9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Design | Output side: isolation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8" name="Ovale 6">
            <a:extLst>
              <a:ext uri="{FF2B5EF4-FFF2-40B4-BE49-F238E27FC236}">
                <a16:creationId xmlns:a16="http://schemas.microsoft.com/office/drawing/2014/main" id="{7106E86C-C7ED-AD9D-21EC-612DFB52F30B}"/>
              </a:ext>
            </a:extLst>
          </p:cNvPr>
          <p:cNvSpPr/>
          <p:nvPr/>
        </p:nvSpPr>
        <p:spPr>
          <a:xfrm>
            <a:off x="3072283" y="1970101"/>
            <a:ext cx="466765" cy="9540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2A0EC9-61F1-7843-11E8-A8FC0E479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334987"/>
            <a:ext cx="3471717" cy="3105212"/>
          </a:xfrm>
          <a:prstGeom prst="rect">
            <a:avLst/>
          </a:prstGeom>
        </p:spPr>
      </p:pic>
      <p:sp>
        <p:nvSpPr>
          <p:cNvPr id="9" name="Ovale 6">
            <a:extLst>
              <a:ext uri="{FF2B5EF4-FFF2-40B4-BE49-F238E27FC236}">
                <a16:creationId xmlns:a16="http://schemas.microsoft.com/office/drawing/2014/main" id="{15707671-74CA-6B15-C982-C29D2D7C8507}"/>
              </a:ext>
            </a:extLst>
          </p:cNvPr>
          <p:cNvSpPr/>
          <p:nvPr/>
        </p:nvSpPr>
        <p:spPr>
          <a:xfrm>
            <a:off x="1991544" y="1556792"/>
            <a:ext cx="827742" cy="2446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9A07D9-1D29-6300-2F52-AE077999A0E0}"/>
              </a:ext>
            </a:extLst>
          </p:cNvPr>
          <p:cNvSpPr txBox="1"/>
          <p:nvPr/>
        </p:nvSpPr>
        <p:spPr>
          <a:xfrm>
            <a:off x="1055440" y="4527020"/>
            <a:ext cx="2584173" cy="1107996"/>
          </a:xfrm>
          <a:prstGeom prst="rect">
            <a:avLst/>
          </a:prstGeom>
          <a:noFill/>
          <a:ln w="285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REMARK</a:t>
            </a:r>
          </a:p>
          <a:p>
            <a:pPr algn="just"/>
            <a:r>
              <a:rPr lang="en-US" dirty="0"/>
              <a:t>The galvanic isolation in output may be made externally.</a:t>
            </a:r>
          </a:p>
        </p:txBody>
      </p:sp>
      <p:pic>
        <p:nvPicPr>
          <p:cNvPr id="281" name="Picture 280">
            <a:extLst>
              <a:ext uri="{FF2B5EF4-FFF2-40B4-BE49-F238E27FC236}">
                <a16:creationId xmlns:a16="http://schemas.microsoft.com/office/drawing/2014/main" id="{A530189E-E634-B23F-AE92-74AE51D6F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65" y="1439335"/>
            <a:ext cx="5000081" cy="3930997"/>
          </a:xfrm>
          <a:prstGeom prst="rect">
            <a:avLst/>
          </a:prstGeom>
        </p:spPr>
      </p:pic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86D74FDA-92F1-4BEB-51C3-64F2C8280C61}"/>
              </a:ext>
            </a:extLst>
          </p:cNvPr>
          <p:cNvCxnSpPr/>
          <p:nvPr/>
        </p:nvCxnSpPr>
        <p:spPr>
          <a:xfrm>
            <a:off x="3935760" y="2887593"/>
            <a:ext cx="1656184" cy="0"/>
          </a:xfrm>
          <a:prstGeom prst="straightConnector1">
            <a:avLst/>
          </a:prstGeom>
          <a:ln w="762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Ovale 6">
            <a:extLst>
              <a:ext uri="{FF2B5EF4-FFF2-40B4-BE49-F238E27FC236}">
                <a16:creationId xmlns:a16="http://schemas.microsoft.com/office/drawing/2014/main" id="{4FD4A888-0252-8B21-5905-FDF4181452E4}"/>
              </a:ext>
            </a:extLst>
          </p:cNvPr>
          <p:cNvSpPr/>
          <p:nvPr/>
        </p:nvSpPr>
        <p:spPr>
          <a:xfrm>
            <a:off x="8832304" y="2924120"/>
            <a:ext cx="710574" cy="1303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5" name="Straight Arrow Connector 284">
            <a:extLst>
              <a:ext uri="{FF2B5EF4-FFF2-40B4-BE49-F238E27FC236}">
                <a16:creationId xmlns:a16="http://schemas.microsoft.com/office/drawing/2014/main" id="{01F14475-94EB-0C44-C99E-78B8292818AA}"/>
              </a:ext>
            </a:extLst>
          </p:cNvPr>
          <p:cNvCxnSpPr>
            <a:cxnSpLocks/>
          </p:cNvCxnSpPr>
          <p:nvPr/>
        </p:nvCxnSpPr>
        <p:spPr>
          <a:xfrm flipH="1">
            <a:off x="9370992" y="2208635"/>
            <a:ext cx="135632" cy="59288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1471275F-AA9B-C575-50D4-777B41D1F531}"/>
              </a:ext>
            </a:extLst>
          </p:cNvPr>
          <p:cNvCxnSpPr>
            <a:cxnSpLocks/>
          </p:cNvCxnSpPr>
          <p:nvPr/>
        </p:nvCxnSpPr>
        <p:spPr>
          <a:xfrm flipH="1">
            <a:off x="2683655" y="1142893"/>
            <a:ext cx="468898" cy="59288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978D56D7-A306-7227-0A59-F25868D4032D}"/>
              </a:ext>
            </a:extLst>
          </p:cNvPr>
          <p:cNvSpPr txBox="1"/>
          <p:nvPr/>
        </p:nvSpPr>
        <p:spPr>
          <a:xfrm>
            <a:off x="5591944" y="5773515"/>
            <a:ext cx="53899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31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External galvanic isolation for output (</a:t>
            </a:r>
            <a:r>
              <a:rPr lang="en-GB" sz="1200" i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Simon Francois Martin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’s credits)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 dirty="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3FDA22C-597B-ADD8-EDD5-3974C8F2F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5" y="1043248"/>
            <a:ext cx="10899251" cy="3816424"/>
          </a:xfrm>
        </p:spPr>
        <p:txBody>
          <a:bodyPr/>
          <a:lstStyle/>
          <a:p>
            <a:pPr lvl="1" algn="just"/>
            <a:r>
              <a:rPr lang="en-US" dirty="0"/>
              <a:t>Our primary goal was to generate a </a:t>
            </a:r>
            <a:r>
              <a:rPr lang="en-US" b="1" dirty="0"/>
              <a:t>4-20 mA output </a:t>
            </a:r>
            <a:r>
              <a:rPr lang="en-US" dirty="0"/>
              <a:t>using a voltage-controlled current source (VCSS). To minimize the use of active components, we opted for the enhanced version of the </a:t>
            </a:r>
            <a:r>
              <a:rPr lang="en-US" b="1" dirty="0"/>
              <a:t>Howland Current Pump</a:t>
            </a:r>
            <a:r>
              <a:rPr lang="en-US" dirty="0"/>
              <a:t>, which gives in output a </a:t>
            </a:r>
            <a:r>
              <a:rPr lang="en-US" b="1" dirty="0"/>
              <a:t>fixed current </a:t>
            </a:r>
            <a:r>
              <a:rPr lang="en-US" dirty="0"/>
              <a:t>for a </a:t>
            </a:r>
            <a:r>
              <a:rPr lang="en-US" b="1" dirty="0"/>
              <a:t>certain DC voltage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4208BD0E-EFFF-D5D5-685A-1414CB62DFF2}"/>
              </a:ext>
            </a:extLst>
          </p:cNvPr>
          <p:cNvSpPr/>
          <p:nvPr/>
        </p:nvSpPr>
        <p:spPr>
          <a:xfrm>
            <a:off x="3331126" y="3827152"/>
            <a:ext cx="1620788" cy="365125"/>
          </a:xfrm>
          <a:prstGeom prst="rightArrow">
            <a:avLst/>
          </a:prstGeom>
          <a:solidFill>
            <a:srgbClr val="0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Immagine 16" descr="Immagine che contiene diagramma, Disegno tecnico, cerchio, Piano&#10;&#10;Descrizione generata automaticamente">
            <a:extLst>
              <a:ext uri="{FF2B5EF4-FFF2-40B4-BE49-F238E27FC236}">
                <a16:creationId xmlns:a16="http://schemas.microsoft.com/office/drawing/2014/main" id="{153A64CB-2EC7-5F21-C433-72F0C0AE9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143" y="1961706"/>
            <a:ext cx="2374645" cy="1674099"/>
          </a:xfrm>
          <a:prstGeom prst="rect">
            <a:avLst/>
          </a:prstGeom>
        </p:spPr>
      </p:pic>
      <p:pic>
        <p:nvPicPr>
          <p:cNvPr id="19" name="Immagine 18" descr="Immagine che contiene diagramma, testo, linea, Disegno tecnico&#10;&#10;Descrizione generata automaticamente">
            <a:extLst>
              <a:ext uri="{FF2B5EF4-FFF2-40B4-BE49-F238E27FC236}">
                <a16:creationId xmlns:a16="http://schemas.microsoft.com/office/drawing/2014/main" id="{F3E8C30E-0448-6391-687E-722505E2F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4" y="4192277"/>
            <a:ext cx="2545794" cy="163689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04C3699-91B0-CD57-02B2-93899E9EF226}"/>
              </a:ext>
            </a:extLst>
          </p:cNvPr>
          <p:cNvSpPr txBox="1"/>
          <p:nvPr/>
        </p:nvSpPr>
        <p:spPr>
          <a:xfrm>
            <a:off x="5879976" y="2560511"/>
            <a:ext cx="1296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Simple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4F810CD-B249-9F4F-3F68-C074F2AD84D9}"/>
              </a:ext>
            </a:extLst>
          </p:cNvPr>
          <p:cNvSpPr txBox="1"/>
          <p:nvPr/>
        </p:nvSpPr>
        <p:spPr>
          <a:xfrm>
            <a:off x="5879976" y="4701386"/>
            <a:ext cx="1296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Improved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69496A-75FA-AB8A-BB73-454F70591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73" y="2628908"/>
            <a:ext cx="2918521" cy="2761611"/>
          </a:xfrm>
          <a:prstGeom prst="rect">
            <a:avLst/>
          </a:prstGeom>
        </p:spPr>
      </p:pic>
      <p:sp>
        <p:nvSpPr>
          <p:cNvPr id="7" name="TextBox 11">
            <a:extLst>
              <a:ext uri="{FF2B5EF4-FFF2-40B4-BE49-F238E27FC236}">
                <a16:creationId xmlns:a16="http://schemas.microsoft.com/office/drawing/2014/main" id="{AB75C995-79FD-72E2-D8C0-EC1F12CBC6C9}"/>
              </a:ext>
            </a:extLst>
          </p:cNvPr>
          <p:cNvSpPr txBox="1"/>
          <p:nvPr/>
        </p:nvSpPr>
        <p:spPr>
          <a:xfrm>
            <a:off x="5879976" y="3827152"/>
            <a:ext cx="53285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32: Howland Current Pump for 4-20 mA standard, simple version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3DDAD601-1F89-051F-951C-41AA301DD887}"/>
              </a:ext>
            </a:extLst>
          </p:cNvPr>
          <p:cNvSpPr txBox="1"/>
          <p:nvPr/>
        </p:nvSpPr>
        <p:spPr>
          <a:xfrm>
            <a:off x="5879976" y="5880773"/>
            <a:ext cx="53285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33: Howland Current Pump for 4-20 mA standard, improved version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3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Introduction – Contents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The purpose of this presentation is to describe the process and all the phases for the development of the </a:t>
            </a:r>
            <a:r>
              <a:rPr lang="en-US" b="1" dirty="0"/>
              <a:t>R&amp;D peripheral card </a:t>
            </a:r>
            <a:r>
              <a:rPr lang="en-US" dirty="0"/>
              <a:t>for the </a:t>
            </a:r>
            <a:r>
              <a:rPr lang="en-US" b="1" dirty="0" err="1"/>
              <a:t>LHCb</a:t>
            </a:r>
            <a:r>
              <a:rPr lang="en-US" dirty="0"/>
              <a:t> upgrade for the </a:t>
            </a:r>
            <a:r>
              <a:rPr lang="en-US" b="1" dirty="0"/>
              <a:t>Long Shutdown 4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For </a:t>
            </a:r>
            <a:r>
              <a:rPr lang="en-US" b="1" dirty="0"/>
              <a:t>Digital Input and Digital Output card</a:t>
            </a:r>
            <a:r>
              <a:rPr lang="en-US" dirty="0"/>
              <a:t>, the design has been </a:t>
            </a:r>
            <a:r>
              <a:rPr lang="en-US" b="1" dirty="0"/>
              <a:t>validated</a:t>
            </a:r>
            <a:r>
              <a:rPr lang="en-US" dirty="0"/>
              <a:t> and </a:t>
            </a:r>
            <a:r>
              <a:rPr lang="en-US" b="1" dirty="0"/>
              <a:t>tested</a:t>
            </a:r>
            <a:r>
              <a:rPr lang="en-US" dirty="0"/>
              <a:t> </a:t>
            </a:r>
            <a:r>
              <a:rPr lang="en-US" b="1" dirty="0"/>
              <a:t>under radiation </a:t>
            </a:r>
            <a:r>
              <a:rPr lang="en-US" dirty="0"/>
              <a:t>this fall.</a:t>
            </a:r>
          </a:p>
          <a:p>
            <a:pPr lvl="1"/>
            <a:r>
              <a:rPr lang="en-US" dirty="0"/>
              <a:t>The “new” R&amp;D card design has started in the </a:t>
            </a:r>
            <a:r>
              <a:rPr lang="en-US" b="1" dirty="0"/>
              <a:t>beginning of October 2023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selection of radiation tolerant components has been validated by the </a:t>
            </a:r>
            <a:r>
              <a:rPr lang="en-US" b="1" dirty="0"/>
              <a:t>BE-CEM-EPR</a:t>
            </a:r>
            <a:r>
              <a:rPr lang="en-US" dirty="0"/>
              <a:t> section.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TE-VSC-ISC</a:t>
            </a:r>
            <a:r>
              <a:rPr lang="en-US" dirty="0"/>
              <a:t> section gave support for the output topology.</a:t>
            </a:r>
          </a:p>
          <a:p>
            <a:pPr marL="366712" lvl="1" indent="0">
              <a:buNone/>
            </a:pPr>
            <a:endParaRPr lang="en-US" dirty="0"/>
          </a:p>
          <a:p>
            <a:pPr marL="366712" lvl="1" indent="0">
              <a:buNone/>
            </a:pPr>
            <a:endParaRPr lang="en-US" b="1" dirty="0"/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100741-9B39-F411-4439-ABA7E3136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425" y="396848"/>
            <a:ext cx="3794067" cy="2869527"/>
          </a:xfrm>
          <a:prstGeom prst="rect">
            <a:avLst/>
          </a:prstGeom>
        </p:spPr>
      </p:pic>
      <p:pic>
        <p:nvPicPr>
          <p:cNvPr id="7" name="Immagine 8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5A11E046-E6AE-9908-38EB-03E5DC492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1425" y="3698068"/>
            <a:ext cx="3918174" cy="20569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674172-0C81-ED61-395F-52D126D3FE2D}"/>
              </a:ext>
            </a:extLst>
          </p:cNvPr>
          <p:cNvSpPr txBox="1"/>
          <p:nvPr/>
        </p:nvSpPr>
        <p:spPr>
          <a:xfrm>
            <a:off x="7251424" y="3253385"/>
            <a:ext cx="37940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1: CERN’s Large Hadron Collider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0849C4-BA07-5E46-2B52-C0A77E6747FC}"/>
              </a:ext>
            </a:extLst>
          </p:cNvPr>
          <p:cNvSpPr txBox="1"/>
          <p:nvPr/>
        </p:nvSpPr>
        <p:spPr>
          <a:xfrm>
            <a:off x="7057077" y="5765631"/>
            <a:ext cx="41125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2: DI/DO card proposed solution for crate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6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1422CF-14F4-1073-0BA6-A7CAEA6632AE}"/>
              </a:ext>
            </a:extLst>
          </p:cNvPr>
          <p:cNvCxnSpPr>
            <a:cxnSpLocks/>
          </p:cNvCxnSpPr>
          <p:nvPr/>
        </p:nvCxnSpPr>
        <p:spPr>
          <a:xfrm>
            <a:off x="1965995" y="2734147"/>
            <a:ext cx="0" cy="12065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A60A160-FEBC-5DFA-3972-9C89BFBA869D}"/>
              </a:ext>
            </a:extLst>
          </p:cNvPr>
          <p:cNvSpPr txBox="1"/>
          <p:nvPr/>
        </p:nvSpPr>
        <p:spPr>
          <a:xfrm>
            <a:off x="2680516" y="1750986"/>
            <a:ext cx="13186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FPGA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4" descr="IGLOO® 2 FPGAs | FPGA et PLD, Optique et numérique | Produits Milexia">
            <a:extLst>
              <a:ext uri="{FF2B5EF4-FFF2-40B4-BE49-F238E27FC236}">
                <a16:creationId xmlns:a16="http://schemas.microsoft.com/office/drawing/2014/main" id="{0C9157E4-9455-04CE-A653-E8D3A4E35B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0" r="19995"/>
          <a:stretch/>
        </p:blipFill>
        <p:spPr bwMode="auto">
          <a:xfrm>
            <a:off x="911001" y="1237580"/>
            <a:ext cx="1898496" cy="157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3CE60D-A62B-E444-E56E-C8289E314471}"/>
                  </a:ext>
                </a:extLst>
              </p:cNvPr>
              <p:cNvSpPr txBox="1"/>
              <p:nvPr/>
            </p:nvSpPr>
            <p:spPr>
              <a:xfrm>
                <a:off x="204569" y="4933244"/>
                <a:ext cx="4235006" cy="5167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𝐷𝐶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𝐴𝑚𝑝𝑙𝑖𝑡𝑢𝑑𝑒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it-IT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𝑫𝒖𝒕𝒚</m:t>
                      </m:r>
                      <m:r>
                        <a:rPr lang="it-IT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𝑪𝒚𝒄𝒍𝒆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𝑂𝑁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it-IT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3CE60D-A62B-E444-E56E-C8289E314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69" y="4933244"/>
                <a:ext cx="4235006" cy="5167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4AB7B3-AF1C-E460-AAE2-DB173E6EC5FB}"/>
                  </a:ext>
                </a:extLst>
              </p:cNvPr>
              <p:cNvSpPr txBox="1"/>
              <p:nvPr/>
            </p:nvSpPr>
            <p:spPr>
              <a:xfrm>
                <a:off x="546621" y="5528105"/>
                <a:ext cx="29808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0.6 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; 3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⇾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4 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𝑚𝐴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;20 </m:t>
                          </m:r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𝑚𝐴</m:t>
                          </m:r>
                        </m:e>
                      </m:d>
                    </m:oMath>
                  </m:oMathPara>
                </a14:m>
                <a:endParaRPr lang="it-IT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4AB7B3-AF1C-E460-AAE2-DB173E6EC5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21" y="5528105"/>
                <a:ext cx="2980816" cy="276999"/>
              </a:xfrm>
              <a:prstGeom prst="rect">
                <a:avLst/>
              </a:prstGeom>
              <a:blipFill>
                <a:blip r:embed="rId5"/>
                <a:stretch>
                  <a:fillRect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30E992CD-8CDE-16E4-9FCC-55CEE849924D}"/>
              </a:ext>
            </a:extLst>
          </p:cNvPr>
          <p:cNvSpPr/>
          <p:nvPr/>
        </p:nvSpPr>
        <p:spPr>
          <a:xfrm>
            <a:off x="911001" y="4044755"/>
            <a:ext cx="2188257" cy="81914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Low-Pass Filter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4A520C-8EF7-C140-58BA-036FF54866A1}"/>
              </a:ext>
            </a:extLst>
          </p:cNvPr>
          <p:cNvCxnSpPr>
            <a:cxnSpLocks/>
          </p:cNvCxnSpPr>
          <p:nvPr/>
        </p:nvCxnSpPr>
        <p:spPr>
          <a:xfrm>
            <a:off x="3212623" y="4454329"/>
            <a:ext cx="1659717" cy="486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9F3AE61-C0B5-1496-E7D5-353011797CE6}"/>
              </a:ext>
            </a:extLst>
          </p:cNvPr>
          <p:cNvSpPr/>
          <p:nvPr/>
        </p:nvSpPr>
        <p:spPr>
          <a:xfrm>
            <a:off x="4950623" y="4044755"/>
            <a:ext cx="2188257" cy="81914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Howland Current Pump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01C6D9-C18F-46CA-F266-3A63D39B858C}"/>
              </a:ext>
            </a:extLst>
          </p:cNvPr>
          <p:cNvSpPr txBox="1"/>
          <p:nvPr/>
        </p:nvSpPr>
        <p:spPr>
          <a:xfrm>
            <a:off x="3721272" y="4082321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V</a:t>
            </a:r>
            <a:r>
              <a:rPr lang="en-US" sz="1600" b="1" baseline="-25000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DC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F04801-839F-4D5A-3D52-4DE760B3DB43}"/>
              </a:ext>
            </a:extLst>
          </p:cNvPr>
          <p:cNvSpPr txBox="1"/>
          <p:nvPr/>
        </p:nvSpPr>
        <p:spPr>
          <a:xfrm>
            <a:off x="2111547" y="3134333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PWM [3.3 V]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C526BC-B5B5-0173-AAFE-9A766F6A27F5}"/>
              </a:ext>
            </a:extLst>
          </p:cNvPr>
          <p:cNvCxnSpPr>
            <a:cxnSpLocks/>
          </p:cNvCxnSpPr>
          <p:nvPr/>
        </p:nvCxnSpPr>
        <p:spPr>
          <a:xfrm>
            <a:off x="7247547" y="4454329"/>
            <a:ext cx="1659717" cy="486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A8ED784-52F5-9CB8-E1CA-41709A6663A2}"/>
              </a:ext>
            </a:extLst>
          </p:cNvPr>
          <p:cNvSpPr txBox="1"/>
          <p:nvPr/>
        </p:nvSpPr>
        <p:spPr>
          <a:xfrm>
            <a:off x="7562736" y="4082321"/>
            <a:ext cx="9815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4-20 mA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E5E5428-E519-13F9-A300-08F8DCE102BE}"/>
              </a:ext>
            </a:extLst>
          </p:cNvPr>
          <p:cNvCxnSpPr>
            <a:cxnSpLocks/>
          </p:cNvCxnSpPr>
          <p:nvPr/>
        </p:nvCxnSpPr>
        <p:spPr>
          <a:xfrm flipV="1">
            <a:off x="3195501" y="3401970"/>
            <a:ext cx="743401" cy="60291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24947113-7F6C-26A8-1AB9-BB9F315FAB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5773" y="1434301"/>
            <a:ext cx="5826754" cy="201619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 descr="A screenshot of a computer&#10;&#10;Description automatically generated">
            <a:extLst>
              <a:ext uri="{FF2B5EF4-FFF2-40B4-BE49-F238E27FC236}">
                <a16:creationId xmlns:a16="http://schemas.microsoft.com/office/drawing/2014/main" id="{9C7BC561-8B0B-CAEC-1510-183BC4626D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670" t="79247" r="36518"/>
          <a:stretch/>
        </p:blipFill>
        <p:spPr>
          <a:xfrm>
            <a:off x="9042694" y="4004884"/>
            <a:ext cx="2330744" cy="129136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578D5FB-EEE1-CFD0-51EF-020BF9158CAC}"/>
              </a:ext>
            </a:extLst>
          </p:cNvPr>
          <p:cNvSpPr txBox="1"/>
          <p:nvPr/>
        </p:nvSpPr>
        <p:spPr>
          <a:xfrm>
            <a:off x="9042694" y="3795948"/>
            <a:ext cx="21882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Phoenix Block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923443-6C96-1802-64B0-2094A7FB2AF0}"/>
              </a:ext>
            </a:extLst>
          </p:cNvPr>
          <p:cNvSpPr txBox="1"/>
          <p:nvPr/>
        </p:nvSpPr>
        <p:spPr>
          <a:xfrm>
            <a:off x="9113937" y="5376588"/>
            <a:ext cx="218825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Actuators and transmitters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F395377-6905-9A7A-99F5-DD7FBBC37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1691"/>
          <a:stretch/>
        </p:blipFill>
        <p:spPr>
          <a:xfrm>
            <a:off x="4681266" y="5044133"/>
            <a:ext cx="2548620" cy="1204303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ACD0F901-A0B6-09CC-3DBD-9A6EFE22FCFE}"/>
              </a:ext>
            </a:extLst>
          </p:cNvPr>
          <p:cNvSpPr txBox="1"/>
          <p:nvPr/>
        </p:nvSpPr>
        <p:spPr>
          <a:xfrm>
            <a:off x="4259262" y="3512852"/>
            <a:ext cx="583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34: Low-pass filter with unity gain to filter the DC component from PWM signal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A1E7C52B-AD40-327D-7F53-4529FDDE7B4F}"/>
              </a:ext>
            </a:extLst>
          </p:cNvPr>
          <p:cNvSpPr txBox="1"/>
          <p:nvPr/>
        </p:nvSpPr>
        <p:spPr>
          <a:xfrm>
            <a:off x="7297477" y="5213496"/>
            <a:ext cx="14123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35: PWM signal, in blue the DC component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231598-37A7-C667-5010-816C6F444B52}"/>
              </a:ext>
            </a:extLst>
          </p:cNvPr>
          <p:cNvSpPr txBox="1"/>
          <p:nvPr/>
        </p:nvSpPr>
        <p:spPr>
          <a:xfrm>
            <a:off x="11018100" y="4463456"/>
            <a:ext cx="9815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Output</a:t>
            </a:r>
            <a:endParaRPr lang="en-GB" sz="1600" b="1" baseline="-250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85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design: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3FDA22C-597B-ADD8-EDD5-3974C8F2F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5" y="1124744"/>
            <a:ext cx="12170715" cy="3816424"/>
          </a:xfrm>
        </p:spPr>
        <p:txBody>
          <a:bodyPr/>
          <a:lstStyle/>
          <a:p>
            <a:pPr lvl="1" algn="just"/>
            <a:r>
              <a:rPr lang="en-US" b="0" i="0" dirty="0">
                <a:effectLst/>
                <a:latin typeface="Arial" panose="020B0604020202020204" pitchFamily="34" charset="0"/>
              </a:rPr>
              <a:t>We performed several simulations on LTSpice to test the efficiency of these circuits. </a:t>
            </a:r>
          </a:p>
          <a:p>
            <a:pPr lvl="2" algn="just"/>
            <a:r>
              <a:rPr lang="en-GB" b="0" i="0" dirty="0">
                <a:effectLst/>
                <a:latin typeface="Arial" panose="020B0604020202020204" pitchFamily="34" charset="0"/>
              </a:rPr>
              <a:t>Best results are achieved from the </a:t>
            </a:r>
            <a:r>
              <a:rPr lang="en-GB" b="1" i="0" dirty="0">
                <a:effectLst/>
                <a:latin typeface="Arial" panose="020B0604020202020204" pitchFamily="34" charset="0"/>
              </a:rPr>
              <a:t>improved configuration</a:t>
            </a:r>
            <a:r>
              <a:rPr lang="en-GB" b="0" i="0" dirty="0">
                <a:effectLst/>
                <a:latin typeface="Arial" panose="020B0604020202020204" pitchFamily="34" charset="0"/>
              </a:rPr>
              <a:t>.</a:t>
            </a:r>
          </a:p>
          <a:p>
            <a:pPr lvl="2" algn="just"/>
            <a:r>
              <a:rPr lang="en-GB" dirty="0">
                <a:latin typeface="Arial" panose="020B0604020202020204" pitchFamily="34" charset="0"/>
              </a:rPr>
              <a:t>Different radiation tolerant components tested.</a:t>
            </a:r>
          </a:p>
          <a:p>
            <a:pPr lvl="2" algn="just"/>
            <a:r>
              <a:rPr lang="en-GB" dirty="0">
                <a:latin typeface="Arial" panose="020B0604020202020204" pitchFamily="34" charset="0"/>
              </a:rPr>
              <a:t>The </a:t>
            </a:r>
            <a:r>
              <a:rPr lang="en-GB" b="1" dirty="0">
                <a:latin typeface="Arial" panose="020B0604020202020204" pitchFamily="34" charset="0"/>
              </a:rPr>
              <a:t>simulations</a:t>
            </a:r>
            <a:r>
              <a:rPr lang="en-GB" dirty="0">
                <a:latin typeface="Arial" panose="020B0604020202020204" pitchFamily="34" charset="0"/>
              </a:rPr>
              <a:t> has been </a:t>
            </a:r>
            <a:r>
              <a:rPr lang="en-GB" b="1" dirty="0">
                <a:latin typeface="Arial" panose="020B0604020202020204" pitchFamily="34" charset="0"/>
              </a:rPr>
              <a:t>validated</a:t>
            </a:r>
            <a:r>
              <a:rPr lang="en-GB" dirty="0">
                <a:latin typeface="Arial" panose="020B0604020202020204" pitchFamily="34" charset="0"/>
              </a:rPr>
              <a:t> from measurements in the </a:t>
            </a:r>
            <a:r>
              <a:rPr lang="en-GB" b="1" dirty="0">
                <a:latin typeface="Arial" panose="020B0604020202020204" pitchFamily="34" charset="0"/>
              </a:rPr>
              <a:t>laboratory</a:t>
            </a:r>
            <a:r>
              <a:rPr lang="en-GB" dirty="0">
                <a:latin typeface="Arial" panose="020B0604020202020204" pitchFamily="34" charset="0"/>
              </a:rPr>
              <a:t>.</a:t>
            </a:r>
          </a:p>
          <a:p>
            <a:pPr marL="628650" lvl="2" indent="0" algn="just">
              <a:buNone/>
            </a:pPr>
            <a:endParaRPr lang="en-GB" b="0" i="0" dirty="0">
              <a:effectLst/>
              <a:latin typeface="Arial" panose="020B0604020202020204" pitchFamily="34" charset="0"/>
            </a:endParaRPr>
          </a:p>
          <a:p>
            <a:pPr marL="368300" lvl="1" indent="0" algn="just">
              <a:buNone/>
            </a:pPr>
            <a:endParaRPr lang="en-US" dirty="0">
              <a:latin typeface="Arial" panose="020B0604020202020204" pitchFamily="34" charset="0"/>
            </a:endParaRPr>
          </a:p>
          <a:p>
            <a:pPr marL="366712" lvl="1" indent="0" algn="just">
              <a:buNone/>
            </a:pPr>
            <a:endParaRPr lang="it-IT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AA11E0-5E7C-5153-B301-B3763D35B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55"/>
          <a:stretch/>
        </p:blipFill>
        <p:spPr>
          <a:xfrm>
            <a:off x="6384032" y="3401129"/>
            <a:ext cx="5141246" cy="24623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FFDE0F-CF37-9E59-61A6-FAA8236A2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89" y="3401129"/>
            <a:ext cx="5141246" cy="2462386"/>
          </a:xfrm>
          <a:prstGeom prst="rect">
            <a:avLst/>
          </a:prstGeom>
        </p:spPr>
      </p:pic>
      <p:sp>
        <p:nvSpPr>
          <p:cNvPr id="14" name="TextBox 11">
            <a:extLst>
              <a:ext uri="{FF2B5EF4-FFF2-40B4-BE49-F238E27FC236}">
                <a16:creationId xmlns:a16="http://schemas.microsoft.com/office/drawing/2014/main" id="{D4184B6F-9C4C-3EFA-06B9-A7B85EF44EF7}"/>
              </a:ext>
            </a:extLst>
          </p:cNvPr>
          <p:cNvSpPr txBox="1"/>
          <p:nvPr/>
        </p:nvSpPr>
        <p:spPr>
          <a:xfrm>
            <a:off x="696689" y="3032956"/>
            <a:ext cx="51412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36: LTSpice improved Howland current pump for 4-20 mA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616ADC61-64C4-3757-9A2E-4AC210E36EB3}"/>
              </a:ext>
            </a:extLst>
          </p:cNvPr>
          <p:cNvSpPr txBox="1"/>
          <p:nvPr/>
        </p:nvSpPr>
        <p:spPr>
          <a:xfrm>
            <a:off x="6384032" y="3051752"/>
            <a:ext cx="51112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37: LTSpice simple Howland current pump for 4-20 mA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3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design: PCB designing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3FDA22C-597B-ADD8-EDD5-3974C8F2F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5" y="1124744"/>
            <a:ext cx="5282627" cy="3816424"/>
          </a:xfrm>
        </p:spPr>
        <p:txBody>
          <a:bodyPr/>
          <a:lstStyle/>
          <a:p>
            <a:pPr lvl="1" algn="just"/>
            <a:r>
              <a:rPr lang="en-US" dirty="0">
                <a:latin typeface="Arial" panose="020B0604020202020204" pitchFamily="34" charset="0"/>
              </a:rPr>
              <a:t>Instrumentation for the measurements.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</a:rPr>
              <a:t>Power supply </a:t>
            </a:r>
            <a:r>
              <a:rPr lang="en-US" dirty="0">
                <a:latin typeface="Arial" panose="020B0604020202020204" pitchFamily="34" charset="0"/>
              </a:rPr>
              <a:t>for op-amps.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</a:rPr>
              <a:t>Function generator </a:t>
            </a:r>
            <a:r>
              <a:rPr lang="en-US" dirty="0">
                <a:latin typeface="Arial" panose="020B0604020202020204" pitchFamily="34" charset="0"/>
              </a:rPr>
              <a:t>for the PWM signal.</a:t>
            </a:r>
          </a:p>
          <a:p>
            <a:pPr lvl="3" algn="just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</a:rPr>
              <a:t>Frequency of 50 kHz for current resolution.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</a:rPr>
              <a:t>Digital multimeter </a:t>
            </a:r>
            <a:r>
              <a:rPr lang="en-US" dirty="0">
                <a:latin typeface="Arial" panose="020B0604020202020204" pitchFamily="34" charset="0"/>
              </a:rPr>
              <a:t>for measurements.</a:t>
            </a:r>
            <a:endParaRPr lang="en-US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D8E2180-E089-79ED-C638-18FF5C518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042" y="1268760"/>
            <a:ext cx="2796230" cy="272312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FBA8D76-0121-C789-38B0-B086B4FC7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7975" y="1273195"/>
            <a:ext cx="2796230" cy="2718691"/>
          </a:xfrm>
          <a:prstGeom prst="rect">
            <a:avLst/>
          </a:prstGeom>
        </p:spPr>
      </p:pic>
      <p:pic>
        <p:nvPicPr>
          <p:cNvPr id="2" name="Picture 1" descr="A green circuit board with many different colored buttons&#10;&#10;Description automatically generated">
            <a:extLst>
              <a:ext uri="{FF2B5EF4-FFF2-40B4-BE49-F238E27FC236}">
                <a16:creationId xmlns:a16="http://schemas.microsoft.com/office/drawing/2014/main" id="{6CA34EA0-7D90-68F4-875E-17414E1221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42" t="11815" r="6419" b="17139"/>
          <a:stretch/>
        </p:blipFill>
        <p:spPr>
          <a:xfrm>
            <a:off x="7779863" y="4172348"/>
            <a:ext cx="2016224" cy="1854927"/>
          </a:xfrm>
          <a:prstGeom prst="rect">
            <a:avLst/>
          </a:prstGeom>
          <a:noFill/>
        </p:spPr>
      </p:pic>
      <p:pic>
        <p:nvPicPr>
          <p:cNvPr id="10" name="Picture 9" descr="A close-up of a circuit board&#10;&#10;Description automatically generated">
            <a:extLst>
              <a:ext uri="{FF2B5EF4-FFF2-40B4-BE49-F238E27FC236}">
                <a16:creationId xmlns:a16="http://schemas.microsoft.com/office/drawing/2014/main" id="{90A6ECD9-03E9-97CD-08A2-FEC28FD0A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73" y="3442995"/>
            <a:ext cx="4838043" cy="22997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1001AC-32A6-CCC4-4350-88939931B88C}"/>
              </a:ext>
            </a:extLst>
          </p:cNvPr>
          <p:cNvSpPr txBox="1"/>
          <p:nvPr/>
        </p:nvSpPr>
        <p:spPr>
          <a:xfrm>
            <a:off x="565774" y="5788073"/>
            <a:ext cx="4838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38: Top and Bottom view of the output prototype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3E9267-8A86-56B4-9F85-0C910F10C972}"/>
              </a:ext>
            </a:extLst>
          </p:cNvPr>
          <p:cNvSpPr txBox="1"/>
          <p:nvPr/>
        </p:nvSpPr>
        <p:spPr>
          <a:xfrm>
            <a:off x="6111728" y="3991886"/>
            <a:ext cx="4838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39: 3D view of the PCB prototype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23D0E7-9938-703B-AAF1-1E156FF86BEE}"/>
              </a:ext>
            </a:extLst>
          </p:cNvPr>
          <p:cNvSpPr txBox="1"/>
          <p:nvPr/>
        </p:nvSpPr>
        <p:spPr>
          <a:xfrm>
            <a:off x="6368954" y="5924779"/>
            <a:ext cx="4838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40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Picture of the PCB during the testing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8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design: 4-20 mA testing results</a:t>
            </a:r>
          </a:p>
        </p:txBody>
      </p:sp>
      <p:sp>
        <p:nvSpPr>
          <p:cNvPr id="81" name="Date Placeholder 2">
            <a:extLst>
              <a:ext uri="{FF2B5EF4-FFF2-40B4-BE49-F238E27FC236}">
                <a16:creationId xmlns:a16="http://schemas.microsoft.com/office/drawing/2014/main" id="{D6248C52-AF15-BCDE-0FBD-4F0C026A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82" name="Footer Placeholder 3">
            <a:extLst>
              <a:ext uri="{FF2B5EF4-FFF2-40B4-BE49-F238E27FC236}">
                <a16:creationId xmlns:a16="http://schemas.microsoft.com/office/drawing/2014/main" id="{06F2EA59-3336-1BAD-0FCD-DC203A90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 dirty="0"/>
          </a:p>
        </p:txBody>
      </p:sp>
      <p:sp>
        <p:nvSpPr>
          <p:cNvPr id="83" name="Slide Number Placeholder 4">
            <a:extLst>
              <a:ext uri="{FF2B5EF4-FFF2-40B4-BE49-F238E27FC236}">
                <a16:creationId xmlns:a16="http://schemas.microsoft.com/office/drawing/2014/main" id="{2E3BED83-B668-AD77-2BCF-801B46CA0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4" name="Date Placeholder 3"/>
          <p:cNvSpPr>
            <a:spLocks/>
          </p:cNvSpPr>
          <p:nvPr/>
        </p:nvSpPr>
        <p:spPr>
          <a:xfrm>
            <a:off x="3058784" y="3769416"/>
            <a:ext cx="1343979" cy="3027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749808">
              <a:lnSpc>
                <a:spcPct val="90000"/>
              </a:lnSpc>
              <a:spcAft>
                <a:spcPts val="492"/>
              </a:spcAft>
            </a:pPr>
            <a:endParaRPr lang="en-US" sz="1500" dirty="0"/>
          </a:p>
        </p:txBody>
      </p: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C1DC0D73-B83C-EA00-5529-F0687605D4FE}"/>
              </a:ext>
            </a:extLst>
          </p:cNvPr>
          <p:cNvSpPr txBox="1">
            <a:spLocks/>
          </p:cNvSpPr>
          <p:nvPr/>
        </p:nvSpPr>
        <p:spPr>
          <a:xfrm>
            <a:off x="0" y="5960482"/>
            <a:ext cx="4095103" cy="43204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 algn="just">
              <a:buFont typeface="Arial" charset="0"/>
              <a:buNone/>
            </a:pPr>
            <a:r>
              <a:rPr lang="en-US" sz="1000" dirty="0">
                <a:latin typeface="Arial" panose="020B0604020202020204" pitchFamily="34" charset="0"/>
              </a:rPr>
              <a:t>Results obtained with </a:t>
            </a:r>
            <a:r>
              <a:rPr lang="en-US" sz="1000" b="1" dirty="0">
                <a:latin typeface="Arial" panose="020B0604020202020204" pitchFamily="34" charset="0"/>
              </a:rPr>
              <a:t>5% of resistance tolerances</a:t>
            </a:r>
            <a:r>
              <a:rPr lang="en-US" sz="1000" dirty="0">
                <a:latin typeface="Arial" panose="020B0604020202020204" pitchFamily="34" charset="0"/>
              </a:rPr>
              <a:t>.</a:t>
            </a:r>
            <a:endParaRPr lang="it-IT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EB8B1F-FE40-8AB6-77C3-D9A1F7367316}"/>
              </a:ext>
            </a:extLst>
          </p:cNvPr>
          <p:cNvSpPr txBox="1"/>
          <p:nvPr/>
        </p:nvSpPr>
        <p:spPr>
          <a:xfrm>
            <a:off x="569840" y="4498648"/>
            <a:ext cx="35819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41: Load current vs Duty cycle for output prototype for different loads</a:t>
            </a:r>
            <a:endParaRPr lang="en-GB" sz="1200" dirty="0">
              <a:solidFill>
                <a:srgbClr val="44546A"/>
              </a:solidFill>
            </a:endParaRPr>
          </a:p>
        </p:txBody>
      </p:sp>
      <p:pic>
        <p:nvPicPr>
          <p:cNvPr id="7" name="Picture 6" descr="A chart with numbers and a line graph&#10;&#10;Description automatically generated">
            <a:extLst>
              <a:ext uri="{FF2B5EF4-FFF2-40B4-BE49-F238E27FC236}">
                <a16:creationId xmlns:a16="http://schemas.microsoft.com/office/drawing/2014/main" id="{AEED78AB-9D10-564E-1C41-17C7E9C95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83" y="1580296"/>
            <a:ext cx="3891136" cy="2918352"/>
          </a:xfrm>
          <a:prstGeom prst="rect">
            <a:avLst/>
          </a:prstGeom>
        </p:spPr>
      </p:pic>
      <p:pic>
        <p:nvPicPr>
          <p:cNvPr id="11" name="Picture 10" descr="A chart of a load cycle&#10;&#10;Description automatically generated">
            <a:extLst>
              <a:ext uri="{FF2B5EF4-FFF2-40B4-BE49-F238E27FC236}">
                <a16:creationId xmlns:a16="http://schemas.microsoft.com/office/drawing/2014/main" id="{33A0E0CA-D48F-1B92-3CC1-370AC4E84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580" y="1575671"/>
            <a:ext cx="3891136" cy="29183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0712F5-7BB8-3837-E8E5-3136EA20A67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222292" y="1575671"/>
            <a:ext cx="3891136" cy="29183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3593F4-F818-76DF-0AD6-7C475FFB0916}"/>
              </a:ext>
            </a:extLst>
          </p:cNvPr>
          <p:cNvSpPr txBox="1"/>
          <p:nvPr/>
        </p:nvSpPr>
        <p:spPr>
          <a:xfrm>
            <a:off x="4167580" y="4512548"/>
            <a:ext cx="3891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42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Load current vs Duty cycle for output prototype for different loads (zoomed)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312361-A0C9-A6E2-8255-5319B2667DEA}"/>
              </a:ext>
            </a:extLst>
          </p:cNvPr>
          <p:cNvSpPr txBox="1"/>
          <p:nvPr/>
        </p:nvSpPr>
        <p:spPr>
          <a:xfrm>
            <a:off x="8222292" y="4525738"/>
            <a:ext cx="3891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43: Load current vs load resistance for output prototype for a fixed duty cycle (78%)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6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design: testing results</a:t>
            </a:r>
          </a:p>
        </p:txBody>
      </p:sp>
      <p:sp>
        <p:nvSpPr>
          <p:cNvPr id="81" name="Date Placeholder 2">
            <a:extLst>
              <a:ext uri="{FF2B5EF4-FFF2-40B4-BE49-F238E27FC236}">
                <a16:creationId xmlns:a16="http://schemas.microsoft.com/office/drawing/2014/main" id="{D6248C52-AF15-BCDE-0FBD-4F0C026A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82" name="Footer Placeholder 3">
            <a:extLst>
              <a:ext uri="{FF2B5EF4-FFF2-40B4-BE49-F238E27FC236}">
                <a16:creationId xmlns:a16="http://schemas.microsoft.com/office/drawing/2014/main" id="{06F2EA59-3336-1BAD-0FCD-DC203A90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83" name="Slide Number Placeholder 4">
            <a:extLst>
              <a:ext uri="{FF2B5EF4-FFF2-40B4-BE49-F238E27FC236}">
                <a16:creationId xmlns:a16="http://schemas.microsoft.com/office/drawing/2014/main" id="{2E3BED83-B668-AD77-2BCF-801B46CA0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B55806-AC02-CF56-7C6D-BD30112F9F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56040" y="1831320"/>
            <a:ext cx="3891136" cy="29183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E3FB7F-85D6-341F-D5B6-E0BB26F2DF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7556" y="1831320"/>
            <a:ext cx="3891136" cy="29183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82D484-1F32-3529-D25F-3A358CA39DB2}"/>
              </a:ext>
            </a:extLst>
          </p:cNvPr>
          <p:cNvSpPr txBox="1"/>
          <p:nvPr/>
        </p:nvSpPr>
        <p:spPr>
          <a:xfrm>
            <a:off x="1087556" y="4749672"/>
            <a:ext cx="3891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44: Load current vs load resistance for output prototype for fixed duty cycle (78%), with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5% of resistance tolerances</a:t>
            </a:r>
            <a:endParaRPr lang="en-GB" sz="1200" b="1" dirty="0">
              <a:solidFill>
                <a:srgbClr val="44546A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C4A360-C76E-E87C-4FBB-BB36C3E00F08}"/>
              </a:ext>
            </a:extLst>
          </p:cNvPr>
          <p:cNvSpPr txBox="1"/>
          <p:nvPr/>
        </p:nvSpPr>
        <p:spPr>
          <a:xfrm>
            <a:off x="6456040" y="4749672"/>
            <a:ext cx="3891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45: Load current vs load resistance for output prototype for fixed duty cycle, with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0.1% of resistance tolerances</a:t>
            </a:r>
            <a:endParaRPr lang="en-GB" sz="1200" b="1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7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2 – Output design: final remarks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E5A80F-1C8F-F63C-653F-7E1AF4A97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6" y="1124744"/>
            <a:ext cx="7110794" cy="3816424"/>
          </a:xfrm>
        </p:spPr>
        <p:txBody>
          <a:bodyPr/>
          <a:lstStyle/>
          <a:p>
            <a:pPr marL="709612" lvl="1" indent="-342900" algn="just">
              <a:buFont typeface="+mj-lt"/>
              <a:buAutoNum type="arabicPeriod"/>
            </a:pPr>
            <a:r>
              <a:rPr lang="it-IT" sz="2400" b="1" dirty="0"/>
              <a:t>The improved version is necessary </a:t>
            </a:r>
            <a:r>
              <a:rPr lang="it-IT" sz="2400" b="0" dirty="0"/>
              <a:t>if we use resistors with high tolerances.</a:t>
            </a:r>
            <a:r>
              <a:rPr lang="it-IT" sz="2400" dirty="0"/>
              <a:t> </a:t>
            </a:r>
          </a:p>
          <a:p>
            <a:pPr marL="709612" lvl="1" indent="-342900" algn="just">
              <a:buFont typeface="+mj-lt"/>
              <a:buAutoNum type="arabicPeriod"/>
            </a:pPr>
            <a:r>
              <a:rPr lang="it-IT" sz="2400" b="1" dirty="0"/>
              <a:t>The buffer is necessary</a:t>
            </a:r>
            <a:r>
              <a:rPr lang="it-IT" sz="2400" dirty="0"/>
              <a:t>.</a:t>
            </a:r>
          </a:p>
          <a:p>
            <a:pPr marL="709612" lvl="1" indent="-342900" algn="just">
              <a:buFont typeface="+mj-lt"/>
              <a:buAutoNum type="arabicPeriod"/>
            </a:pPr>
            <a:r>
              <a:rPr lang="it-IT" sz="2400" b="0" dirty="0"/>
              <a:t>The </a:t>
            </a:r>
            <a:r>
              <a:rPr lang="it-IT" sz="2400" b="1" dirty="0"/>
              <a:t>improved version requires more supply current</a:t>
            </a:r>
            <a:r>
              <a:rPr lang="it-IT" sz="2400" b="0" dirty="0"/>
              <a:t> from the backplane.</a:t>
            </a:r>
          </a:p>
          <a:p>
            <a:pPr marL="709612" lvl="1" indent="-342900" algn="just">
              <a:buFont typeface="+mj-lt"/>
              <a:buAutoNum type="arabicPeriod"/>
            </a:pPr>
            <a:r>
              <a:rPr lang="it-IT" sz="2400" dirty="0"/>
              <a:t>The tests have been conducted with the operational amplifier </a:t>
            </a:r>
            <a:r>
              <a:rPr lang="it-IT" sz="2400" i="1" dirty="0"/>
              <a:t>OPA192</a:t>
            </a:r>
            <a:r>
              <a:rPr lang="it-IT" sz="2400" dirty="0"/>
              <a:t>. </a:t>
            </a:r>
          </a:p>
          <a:p>
            <a:pPr marL="1033612" lvl="2" indent="-342900" algn="just"/>
            <a:r>
              <a:rPr lang="it-IT" sz="2000" dirty="0"/>
              <a:t>The operational amplifier </a:t>
            </a:r>
            <a:r>
              <a:rPr lang="it-IT" sz="2000" b="1" i="1" dirty="0"/>
              <a:t>OPA602</a:t>
            </a:r>
            <a:r>
              <a:rPr lang="it-IT" sz="2000" b="1" dirty="0"/>
              <a:t> has to be tested</a:t>
            </a:r>
            <a:r>
              <a:rPr lang="it-IT" sz="2000" dirty="0"/>
              <a:t>.</a:t>
            </a:r>
          </a:p>
          <a:p>
            <a:pPr marL="709612" lvl="1" indent="-342900" algn="just">
              <a:buFont typeface="+mj-lt"/>
              <a:buAutoNum type="arabicPeriod"/>
            </a:pPr>
            <a:r>
              <a:rPr lang="it-IT" sz="2400" b="0" dirty="0"/>
              <a:t>The tolerance of feedback resistors must be taken in account.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E459E0-5FA8-CD8E-52BA-5156207470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258384" y="787441"/>
            <a:ext cx="2969491" cy="22271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08723A-6C20-D50C-608B-743C5CD9FF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58384" y="3476224"/>
            <a:ext cx="2969490" cy="22271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3DF963-A7E0-0D1C-3523-18515A65A55F}"/>
              </a:ext>
            </a:extLst>
          </p:cNvPr>
          <p:cNvSpPr txBox="1"/>
          <p:nvPr/>
        </p:nvSpPr>
        <p:spPr>
          <a:xfrm>
            <a:off x="8272329" y="3014559"/>
            <a:ext cx="2839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44: Results with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5% of resistance tolerances</a:t>
            </a:r>
            <a:endParaRPr lang="en-GB" sz="1200" b="1" dirty="0">
              <a:solidFill>
                <a:srgbClr val="44546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97AEF1-C4EB-1C2A-6E1C-3EF31DA795BB}"/>
              </a:ext>
            </a:extLst>
          </p:cNvPr>
          <p:cNvSpPr txBox="1"/>
          <p:nvPr/>
        </p:nvSpPr>
        <p:spPr>
          <a:xfrm>
            <a:off x="8272330" y="5703342"/>
            <a:ext cx="29555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45: Results with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0.1% of resistance tolerances</a:t>
            </a:r>
            <a:endParaRPr lang="en-GB" sz="1200" b="1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6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R&amp;D prototype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3FDA22C-597B-ADD8-EDD5-3974C8F2F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5" y="1043248"/>
            <a:ext cx="10899251" cy="3816424"/>
          </a:xfrm>
        </p:spPr>
        <p:txBody>
          <a:bodyPr/>
          <a:lstStyle/>
          <a:p>
            <a:pPr lvl="1" algn="just"/>
            <a:r>
              <a:rPr lang="en-US" sz="1600" dirty="0"/>
              <a:t>The project has led to a meeting between the CRG-IC section with other CERN’s sections.</a:t>
            </a:r>
          </a:p>
          <a:p>
            <a:pPr lvl="2" algn="just"/>
            <a:r>
              <a:rPr lang="en-US" sz="1600" dirty="0"/>
              <a:t>BE-CEM-EDL: </a:t>
            </a:r>
            <a:r>
              <a:rPr lang="en-US" sz="1600" i="1" dirty="0"/>
              <a:t>Greg </a:t>
            </a:r>
            <a:r>
              <a:rPr lang="en-US" sz="1600" i="1" dirty="0" err="1"/>
              <a:t>Daniluk</a:t>
            </a:r>
            <a:r>
              <a:rPr lang="en-US" sz="1600" i="1" dirty="0"/>
              <a:t> </a:t>
            </a:r>
            <a:r>
              <a:rPr lang="en-US" sz="1600" dirty="0"/>
              <a:t>(DI/OT project leader).</a:t>
            </a:r>
          </a:p>
          <a:p>
            <a:pPr lvl="2" algn="just"/>
            <a:r>
              <a:rPr lang="en-US" sz="1600" dirty="0"/>
              <a:t>BE-CEM-EPR: </a:t>
            </a:r>
            <a:r>
              <a:rPr lang="en-US" sz="1600" i="1" dirty="0"/>
              <a:t>Salvatore </a:t>
            </a:r>
            <a:r>
              <a:rPr lang="en-US" sz="1600" i="1" dirty="0" err="1"/>
              <a:t>Danzeca</a:t>
            </a:r>
            <a:r>
              <a:rPr lang="en-US" sz="1600" i="1" dirty="0"/>
              <a:t> </a:t>
            </a:r>
            <a:r>
              <a:rPr lang="en-US" sz="1600" dirty="0"/>
              <a:t>(section leader)</a:t>
            </a:r>
            <a:r>
              <a:rPr lang="en-US" sz="1600" i="1" dirty="0"/>
              <a:t>, Raphael </a:t>
            </a:r>
            <a:r>
              <a:rPr lang="en-US" sz="1600" i="1" dirty="0" err="1"/>
              <a:t>Berberat</a:t>
            </a:r>
            <a:r>
              <a:rPr lang="en-US" sz="1600" i="1" dirty="0"/>
              <a:t>, Salvatore Fiore, Rudy Ferraro</a:t>
            </a:r>
            <a:r>
              <a:rPr lang="en-US" sz="1600" dirty="0"/>
              <a:t>.</a:t>
            </a:r>
          </a:p>
          <a:p>
            <a:pPr lvl="2" algn="just"/>
            <a:endParaRPr lang="en-US" sz="1600" dirty="0"/>
          </a:p>
          <a:p>
            <a:pPr lvl="1" algn="just"/>
            <a:r>
              <a:rPr lang="en-US" sz="1600" dirty="0"/>
              <a:t>An output design for </a:t>
            </a:r>
            <a:r>
              <a:rPr lang="en-US" sz="1600" b="1" dirty="0"/>
              <a:t>4-20 mA </a:t>
            </a:r>
            <a:r>
              <a:rPr lang="en-US" sz="1600" dirty="0"/>
              <a:t>from </a:t>
            </a:r>
            <a:r>
              <a:rPr lang="en-US" sz="1600" b="1" dirty="0"/>
              <a:t>TE-VSC-ICM section </a:t>
            </a:r>
            <a:r>
              <a:rPr lang="en-US" sz="1600" dirty="0"/>
              <a:t>has been already validated and tested (</a:t>
            </a:r>
            <a:r>
              <a:rPr lang="en-US" sz="1600" i="1" dirty="0"/>
              <a:t>Nikolaos </a:t>
            </a:r>
            <a:r>
              <a:rPr lang="en-US" sz="1600" i="1" dirty="0" err="1"/>
              <a:t>Chatzigeorgiou</a:t>
            </a:r>
            <a:r>
              <a:rPr lang="en-US" sz="1600" dirty="0"/>
              <a:t>).</a:t>
            </a:r>
          </a:p>
          <a:p>
            <a:pPr lvl="2" algn="just"/>
            <a:r>
              <a:rPr lang="en-US" sz="1600" dirty="0"/>
              <a:t>It is based on the </a:t>
            </a:r>
            <a:r>
              <a:rPr lang="en-US" sz="1600" b="1" dirty="0"/>
              <a:t>Howland Current Pump</a:t>
            </a:r>
            <a:r>
              <a:rPr lang="en-US" sz="1600" dirty="0"/>
              <a:t>.</a:t>
            </a:r>
          </a:p>
          <a:p>
            <a:pPr lvl="2" algn="just"/>
            <a:r>
              <a:rPr lang="en-US" sz="1600" b="1" dirty="0"/>
              <a:t>Validated radiation tolerant design </a:t>
            </a:r>
            <a:r>
              <a:rPr lang="en-US" sz="1600" dirty="0"/>
              <a:t>(e.g. EDA-03944).</a:t>
            </a:r>
          </a:p>
          <a:p>
            <a:pPr lvl="2" algn="just"/>
            <a:r>
              <a:rPr lang="en-US" sz="1600" dirty="0"/>
              <a:t>Tested and used in several designs from the VSC group.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R&amp;D prototype has been designed and on-going testing.</a:t>
            </a:r>
          </a:p>
          <a:p>
            <a:pPr lvl="2" algn="just"/>
            <a:r>
              <a:rPr lang="en-US" sz="1600" dirty="0"/>
              <a:t>Testing of the output design from VSC group for the </a:t>
            </a:r>
            <a:r>
              <a:rPr lang="en-US" sz="1600" b="1" dirty="0"/>
              <a:t>4-20 mA</a:t>
            </a:r>
            <a:r>
              <a:rPr lang="en-US" sz="1600" dirty="0"/>
              <a:t>.</a:t>
            </a:r>
          </a:p>
          <a:p>
            <a:pPr lvl="2" algn="just"/>
            <a:r>
              <a:rPr lang="en-US" sz="1600" dirty="0"/>
              <a:t>Testing of an </a:t>
            </a:r>
            <a:r>
              <a:rPr lang="en-US" sz="1600" b="1" dirty="0"/>
              <a:t>ADS7852</a:t>
            </a:r>
            <a:r>
              <a:rPr lang="en-US" sz="1600" dirty="0"/>
              <a:t> (ADC) radiation tolerant from EPR section’s advice.</a:t>
            </a:r>
          </a:p>
          <a:p>
            <a:pPr lvl="2" algn="just"/>
            <a:r>
              <a:rPr lang="en-US" sz="1600" dirty="0"/>
              <a:t>Testing of a </a:t>
            </a:r>
            <a:r>
              <a:rPr lang="en-US" sz="1600" b="1" dirty="0"/>
              <a:t>negative charge power supply</a:t>
            </a:r>
            <a:r>
              <a:rPr lang="en-US" sz="1600" dirty="0"/>
              <a:t>.</a:t>
            </a:r>
          </a:p>
          <a:p>
            <a:pPr lvl="2" algn="just"/>
            <a:r>
              <a:rPr lang="en-US" sz="1600" dirty="0"/>
              <a:t>Testing of </a:t>
            </a:r>
            <a:r>
              <a:rPr lang="en-US" sz="1600" b="1" dirty="0"/>
              <a:t>general-purpose component measurement circuits</a:t>
            </a:r>
            <a:r>
              <a:rPr lang="en-US" sz="1600" dirty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0474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R&amp;D Prototype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B42B3C-35F0-920D-8E7A-DC6624742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1183601"/>
            <a:ext cx="4549462" cy="44722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6240D4-0202-D5B8-0425-93D1949D8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066" y="1183602"/>
            <a:ext cx="4549462" cy="44722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9071F6-D496-03F3-17A3-D91B35015453}"/>
              </a:ext>
            </a:extLst>
          </p:cNvPr>
          <p:cNvSpPr txBox="1"/>
          <p:nvPr/>
        </p:nvSpPr>
        <p:spPr>
          <a:xfrm>
            <a:off x="2277314" y="5788743"/>
            <a:ext cx="80694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46: Top and Bottom view of R&amp;D prototype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6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R&amp;D Prototype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 descr="A green circuit board with many different components&#10;&#10;Description automatically generated">
            <a:extLst>
              <a:ext uri="{FF2B5EF4-FFF2-40B4-BE49-F238E27FC236}">
                <a16:creationId xmlns:a16="http://schemas.microsoft.com/office/drawing/2014/main" id="{ADB27E2D-A49E-73D3-2A1B-DFA0338E74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00" b="17450"/>
          <a:stretch/>
        </p:blipFill>
        <p:spPr>
          <a:xfrm>
            <a:off x="3524250" y="1376772"/>
            <a:ext cx="5143500" cy="4104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224B47-B642-6DAD-2D9B-4D53EC580947}"/>
              </a:ext>
            </a:extLst>
          </p:cNvPr>
          <p:cNvSpPr txBox="1"/>
          <p:nvPr/>
        </p:nvSpPr>
        <p:spPr>
          <a:xfrm>
            <a:off x="2277314" y="5788743"/>
            <a:ext cx="80694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47: Picture of the R&amp;D PCB realized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8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Output design from VSC group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1E9466-FAA5-B374-5997-9E3F43A79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980728"/>
            <a:ext cx="8112224" cy="2514743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9BEC380-E2E6-7B5D-EA7B-BF65A14DB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717032"/>
            <a:ext cx="4850579" cy="2330133"/>
          </a:xfrm>
        </p:spPr>
        <p:txBody>
          <a:bodyPr/>
          <a:lstStyle/>
          <a:p>
            <a:pPr lvl="1" algn="just"/>
            <a:r>
              <a:rPr lang="en-US" b="1" dirty="0"/>
              <a:t>Pros</a:t>
            </a:r>
          </a:p>
          <a:p>
            <a:pPr lvl="2" algn="just"/>
            <a:r>
              <a:rPr lang="en-US" b="1" dirty="0"/>
              <a:t>4-20 mA transmitter tested and validated</a:t>
            </a:r>
            <a:r>
              <a:rPr lang="en-US" dirty="0"/>
              <a:t>.</a:t>
            </a:r>
            <a:endParaRPr lang="en-US" b="1" dirty="0"/>
          </a:p>
          <a:p>
            <a:pPr lvl="2" algn="just"/>
            <a:r>
              <a:rPr lang="en-US" b="1" dirty="0"/>
              <a:t>Radiation Tolerant</a:t>
            </a:r>
            <a:r>
              <a:rPr lang="en-US" dirty="0"/>
              <a:t>.</a:t>
            </a:r>
            <a:endParaRPr lang="en-US" b="1" dirty="0"/>
          </a:p>
          <a:p>
            <a:pPr lvl="2" algn="just"/>
            <a:r>
              <a:rPr lang="en-US" dirty="0"/>
              <a:t>Support from VSC group.</a:t>
            </a:r>
          </a:p>
          <a:p>
            <a:pPr lvl="2" algn="just"/>
            <a:r>
              <a:rPr lang="en-US" b="1" dirty="0"/>
              <a:t>Simple design</a:t>
            </a:r>
            <a:r>
              <a:rPr lang="en-US" dirty="0"/>
              <a:t>.</a:t>
            </a:r>
            <a:endParaRPr lang="en-US" b="1" dirty="0"/>
          </a:p>
          <a:p>
            <a:pPr lvl="2" algn="just"/>
            <a:r>
              <a:rPr lang="en-US" dirty="0"/>
              <a:t>Howland Current Pump with a BJT.</a:t>
            </a:r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2DE179B-F5A6-13EF-610C-3879A0F058E0}"/>
              </a:ext>
            </a:extLst>
          </p:cNvPr>
          <p:cNvSpPr txBox="1">
            <a:spLocks/>
          </p:cNvSpPr>
          <p:nvPr/>
        </p:nvSpPr>
        <p:spPr>
          <a:xfrm>
            <a:off x="5120082" y="3717032"/>
            <a:ext cx="4850579" cy="23301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b="1" dirty="0"/>
              <a:t>Cons</a:t>
            </a:r>
          </a:p>
          <a:p>
            <a:pPr lvl="2" algn="just"/>
            <a:r>
              <a:rPr lang="en-US" dirty="0"/>
              <a:t>More components.</a:t>
            </a:r>
          </a:p>
          <a:p>
            <a:pPr lvl="2" algn="just"/>
            <a:r>
              <a:rPr lang="en-US" dirty="0"/>
              <a:t>More supply.</a:t>
            </a:r>
          </a:p>
          <a:p>
            <a:pPr lvl="2" algn="just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4FE2A0-FE1C-F4CD-0C6D-D055D475F89E}"/>
              </a:ext>
            </a:extLst>
          </p:cNvPr>
          <p:cNvSpPr txBox="1"/>
          <p:nvPr/>
        </p:nvSpPr>
        <p:spPr>
          <a:xfrm>
            <a:off x="1756074" y="3498739"/>
            <a:ext cx="80694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48: 4-20 mA loop transmitter from VSC group </a:t>
            </a:r>
            <a:r>
              <a:rPr lang="en-GB" sz="1200" i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(Nikolaos </a:t>
            </a:r>
            <a:r>
              <a:rPr lang="en-GB" sz="1200" i="1" dirty="0" err="1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Chatzigeorgiou</a:t>
            </a:r>
            <a:r>
              <a:rPr lang="en-GB" sz="1200" i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)</a:t>
            </a:r>
            <a:endParaRPr lang="en-GB" sz="1200" i="1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7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85" y="1124744"/>
            <a:ext cx="6794795" cy="4104456"/>
          </a:xfrm>
        </p:spPr>
        <p:txBody>
          <a:bodyPr/>
          <a:lstStyle/>
          <a:p>
            <a:pPr lvl="1"/>
            <a:r>
              <a:rPr lang="en-US" b="1" dirty="0">
                <a:solidFill>
                  <a:srgbClr val="000000"/>
                </a:solidFill>
              </a:rPr>
              <a:t>Guaranteed and certified Rad-Tol </a:t>
            </a:r>
            <a:r>
              <a:rPr lang="en-US" dirty="0">
                <a:solidFill>
                  <a:srgbClr val="000000"/>
                </a:solidFill>
              </a:rPr>
              <a:t>(Radiation Tolerant)</a:t>
            </a:r>
            <a:r>
              <a:rPr lang="en-US" b="1" dirty="0">
                <a:solidFill>
                  <a:srgbClr val="000000"/>
                </a:solidFill>
              </a:rPr>
              <a:t> system </a:t>
            </a:r>
            <a:r>
              <a:rPr lang="en-US" dirty="0">
                <a:solidFill>
                  <a:srgbClr val="000000"/>
                </a:solidFill>
              </a:rPr>
              <a:t>(CERN standard) for the </a:t>
            </a:r>
            <a:r>
              <a:rPr lang="en-US" dirty="0" err="1">
                <a:solidFill>
                  <a:srgbClr val="000000"/>
                </a:solidFill>
              </a:rPr>
              <a:t>LHCb</a:t>
            </a:r>
            <a:r>
              <a:rPr lang="en-US" dirty="0">
                <a:solidFill>
                  <a:srgbClr val="000000"/>
                </a:solidFill>
              </a:rPr>
              <a:t> (point 8) for LS4. 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Currently, the I/O PLC modules are in the free radiated areas.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QURA, QURC-A, QURC-B and QUIC.</a:t>
            </a:r>
          </a:p>
          <a:p>
            <a:pPr lvl="3"/>
            <a:r>
              <a:rPr lang="en-GB" sz="1800" dirty="0">
                <a:solidFill>
                  <a:srgbClr val="000000"/>
                </a:solidFill>
              </a:rPr>
              <a:t>≈ 450 input channels.</a:t>
            </a:r>
          </a:p>
          <a:p>
            <a:pPr lvl="3"/>
            <a:r>
              <a:rPr lang="en-GB" sz="1800" dirty="0">
                <a:solidFill>
                  <a:srgbClr val="000000"/>
                </a:solidFill>
              </a:rPr>
              <a:t>≈ 80 output channels.</a:t>
            </a:r>
          </a:p>
          <a:p>
            <a:pPr marL="630000" lvl="2" indent="-342900"/>
            <a:r>
              <a:rPr lang="en-GB" b="1" dirty="0">
                <a:solidFill>
                  <a:srgbClr val="000000"/>
                </a:solidFill>
              </a:rPr>
              <a:t>Pros</a:t>
            </a:r>
            <a:r>
              <a:rPr lang="en-GB" dirty="0">
                <a:solidFill>
                  <a:srgbClr val="000000"/>
                </a:solidFill>
              </a:rPr>
              <a:t>: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0000"/>
                </a:solidFill>
              </a:rPr>
              <a:t>Input/Output rad-</a:t>
            </a:r>
            <a:r>
              <a:rPr lang="en-GB" sz="1800" dirty="0" err="1">
                <a:solidFill>
                  <a:srgbClr val="000000"/>
                </a:solidFill>
              </a:rPr>
              <a:t>tol</a:t>
            </a:r>
            <a:r>
              <a:rPr lang="en-GB" sz="1800" dirty="0">
                <a:solidFill>
                  <a:srgbClr val="000000"/>
                </a:solidFill>
              </a:rPr>
              <a:t> card (up to 450 </a:t>
            </a:r>
            <a:r>
              <a:rPr lang="en-GB" sz="1800" dirty="0" err="1">
                <a:solidFill>
                  <a:srgbClr val="000000"/>
                </a:solidFill>
              </a:rPr>
              <a:t>Gy</a:t>
            </a:r>
            <a:r>
              <a:rPr lang="en-GB" sz="1800" dirty="0">
                <a:solidFill>
                  <a:srgbClr val="000000"/>
                </a:solidFill>
              </a:rPr>
              <a:t>).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0000"/>
                </a:solidFill>
              </a:rPr>
              <a:t>Free space in ULs zones.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0000"/>
                </a:solidFill>
              </a:rPr>
              <a:t>Design control.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0000"/>
                </a:solidFill>
              </a:rPr>
              <a:t>Compliance with cryogenic IC’s CERN new standard.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0000"/>
                </a:solidFill>
              </a:rPr>
              <a:t>3 versions.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and goal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3AEAF4C7-C4F9-B62F-4844-4F874CA00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109027"/>
            <a:ext cx="4478092" cy="30265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605497-0969-B29A-C0B2-A21CCD3E2C55}"/>
              </a:ext>
            </a:extLst>
          </p:cNvPr>
          <p:cNvSpPr txBox="1"/>
          <p:nvPr/>
        </p:nvSpPr>
        <p:spPr>
          <a:xfrm>
            <a:off x="7248128" y="3135619"/>
            <a:ext cx="4478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200" i="1" kern="100" dirty="0">
                <a:solidFill>
                  <a:srgbClr val="44546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Figure 3: EDMS 2311633, Long Term Schedule for CERN’s accelerator complex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C4B9BC-360D-F24E-FDD9-BC86A0E56C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801725" y="3741693"/>
            <a:ext cx="5150038" cy="17479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42EC56-4184-6E65-D363-48DE2A91DAF6}"/>
              </a:ext>
            </a:extLst>
          </p:cNvPr>
          <p:cNvSpPr txBox="1"/>
          <p:nvPr/>
        </p:nvSpPr>
        <p:spPr>
          <a:xfrm>
            <a:off x="6801725" y="5591081"/>
            <a:ext cx="5150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200" i="1" kern="100" dirty="0">
                <a:solidFill>
                  <a:srgbClr val="44546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Figure 4: Chronology of </a:t>
            </a:r>
            <a:r>
              <a:rPr lang="en-GB" sz="1200" i="1" kern="100" dirty="0" err="1">
                <a:solidFill>
                  <a:srgbClr val="44546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upgoming</a:t>
            </a:r>
            <a:r>
              <a:rPr lang="en-GB" sz="1200" i="1" kern="100" dirty="0">
                <a:solidFill>
                  <a:srgbClr val="44546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events for R&amp;D design for DIOT from CRG-IC</a:t>
            </a:r>
          </a:p>
        </p:txBody>
      </p:sp>
    </p:spTree>
    <p:extLst>
      <p:ext uri="{BB962C8B-B14F-4D97-AF65-F5344CB8AC3E}">
        <p14:creationId xmlns:p14="http://schemas.microsoft.com/office/powerpoint/2010/main" val="251614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Negative Charge Pump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26" name="Picture 2" descr="BJT charge pump">
            <a:extLst>
              <a:ext uri="{FF2B5EF4-FFF2-40B4-BE49-F238E27FC236}">
                <a16:creationId xmlns:a16="http://schemas.microsoft.com/office/drawing/2014/main" id="{5AF7CC19-BE67-A43E-59FB-CC6CF00E8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167" y="1895303"/>
            <a:ext cx="5735960" cy="306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D065CC-C367-D688-C9E7-02359F0D96CB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2495600" y="2168860"/>
            <a:ext cx="0" cy="93610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16FB373-9B27-04D9-5F9E-0EA778B2130E}"/>
              </a:ext>
            </a:extLst>
          </p:cNvPr>
          <p:cNvSpPr/>
          <p:nvPr/>
        </p:nvSpPr>
        <p:spPr>
          <a:xfrm>
            <a:off x="1271464" y="3127222"/>
            <a:ext cx="2448272" cy="93610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Negative Charge Pump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180AA2-0850-C3C6-C757-873A094234DF}"/>
              </a:ext>
            </a:extLst>
          </p:cNvPr>
          <p:cNvSpPr/>
          <p:nvPr/>
        </p:nvSpPr>
        <p:spPr>
          <a:xfrm>
            <a:off x="1271464" y="5021688"/>
            <a:ext cx="2448272" cy="9361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Negative Power Supply [-V</a:t>
            </a:r>
            <a:r>
              <a:rPr lang="en-US" baseline="-25000" dirty="0">
                <a:solidFill>
                  <a:schemeClr val="tx2"/>
                </a:solidFill>
              </a:rPr>
              <a:t>DC</a:t>
            </a:r>
            <a:r>
              <a:rPr lang="en-US" dirty="0">
                <a:solidFill>
                  <a:schemeClr val="tx2"/>
                </a:solidFill>
              </a:rPr>
              <a:t>]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B65980-4451-7B01-A158-E6B5174B89FE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2495600" y="4063326"/>
            <a:ext cx="0" cy="958362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757C754F-E036-C9D9-C562-79585B5EAF78}"/>
              </a:ext>
            </a:extLst>
          </p:cNvPr>
          <p:cNvSpPr/>
          <p:nvPr/>
        </p:nvSpPr>
        <p:spPr>
          <a:xfrm>
            <a:off x="8451129" y="1797224"/>
            <a:ext cx="360036" cy="32403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832104-43C3-8A35-C394-3840E401AEA9}"/>
              </a:ext>
            </a:extLst>
          </p:cNvPr>
          <p:cNvSpPr/>
          <p:nvPr/>
        </p:nvSpPr>
        <p:spPr>
          <a:xfrm>
            <a:off x="10847331" y="2276872"/>
            <a:ext cx="360036" cy="3240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C037E48-F20E-024E-EDA8-65FA3099098F}"/>
              </a:ext>
            </a:extLst>
          </p:cNvPr>
          <p:cNvSpPr/>
          <p:nvPr/>
        </p:nvSpPr>
        <p:spPr>
          <a:xfrm>
            <a:off x="5591944" y="1321060"/>
            <a:ext cx="6120680" cy="4196171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E4E7B60-C893-9C97-F821-75554E5564BF}"/>
              </a:ext>
            </a:extLst>
          </p:cNvPr>
          <p:cNvCxnSpPr>
            <a:cxnSpLocks/>
          </p:cNvCxnSpPr>
          <p:nvPr/>
        </p:nvCxnSpPr>
        <p:spPr>
          <a:xfrm flipV="1">
            <a:off x="3719736" y="1321060"/>
            <a:ext cx="1872208" cy="178390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3A37A77-0DD4-9544-0C91-725CCA0C3D6D}"/>
              </a:ext>
            </a:extLst>
          </p:cNvPr>
          <p:cNvCxnSpPr>
            <a:cxnSpLocks/>
          </p:cNvCxnSpPr>
          <p:nvPr/>
        </p:nvCxnSpPr>
        <p:spPr>
          <a:xfrm>
            <a:off x="3719736" y="4063326"/>
            <a:ext cx="1872208" cy="147361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BABD8B5-69F4-D946-9CE7-027681B5BF9C}"/>
              </a:ext>
            </a:extLst>
          </p:cNvPr>
          <p:cNvSpPr txBox="1"/>
          <p:nvPr/>
        </p:nvSpPr>
        <p:spPr>
          <a:xfrm>
            <a:off x="5591944" y="5566148"/>
            <a:ext cx="61968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49: Negative Charge Pump to produce negative power supply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E6A30D-7F5F-46EB-EB6A-49642D1AD62F}"/>
              </a:ext>
            </a:extLst>
          </p:cNvPr>
          <p:cNvSpPr/>
          <p:nvPr/>
        </p:nvSpPr>
        <p:spPr>
          <a:xfrm>
            <a:off x="1271464" y="1232756"/>
            <a:ext cx="2448272" cy="93610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Positive Power Supply [+V</a:t>
            </a:r>
            <a:r>
              <a:rPr lang="en-US" baseline="-25000" dirty="0">
                <a:solidFill>
                  <a:schemeClr val="tx2"/>
                </a:solidFill>
              </a:rPr>
              <a:t>DC</a:t>
            </a:r>
            <a:r>
              <a:rPr lang="en-US" dirty="0">
                <a:solidFill>
                  <a:schemeClr val="tx2"/>
                </a:solidFill>
              </a:rPr>
              <a:t>]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9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4-wire resistance measurements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79B428-C18E-35A1-8C29-CCE491A30F39}"/>
              </a:ext>
            </a:extLst>
          </p:cNvPr>
          <p:cNvSpPr txBox="1"/>
          <p:nvPr/>
        </p:nvSpPr>
        <p:spPr>
          <a:xfrm>
            <a:off x="215185" y="1439335"/>
            <a:ext cx="4560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In </a:t>
            </a:r>
            <a:r>
              <a:rPr lang="en-GB" sz="1600" b="1" dirty="0">
                <a:solidFill>
                  <a:srgbClr val="000000"/>
                </a:solidFill>
              </a:rPr>
              <a:t>4-wire resistance measurements</a:t>
            </a:r>
            <a:r>
              <a:rPr lang="en-GB" sz="1600" dirty="0">
                <a:solidFill>
                  <a:srgbClr val="000000"/>
                </a:solidFill>
              </a:rPr>
              <a:t>, current is forced through the source terminals (HI, LO). The sense terminals (HISENSE, LOSENSE) are configured for high impedance, and this configuration directs current through the resistance.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We will use the </a:t>
            </a:r>
            <a:r>
              <a:rPr lang="en-GB" sz="1600" b="1" dirty="0">
                <a:solidFill>
                  <a:srgbClr val="000000"/>
                </a:solidFill>
              </a:rPr>
              <a:t>output design from VSC </a:t>
            </a:r>
            <a:r>
              <a:rPr lang="en-GB" sz="1600" dirty="0">
                <a:solidFill>
                  <a:srgbClr val="000000"/>
                </a:solidFill>
              </a:rPr>
              <a:t>group to produce this current, with a </a:t>
            </a:r>
            <a:r>
              <a:rPr lang="en-GB" sz="1600" b="1" dirty="0">
                <a:solidFill>
                  <a:srgbClr val="000000"/>
                </a:solidFill>
              </a:rPr>
              <a:t>different current span</a:t>
            </a:r>
            <a:r>
              <a:rPr lang="en-GB" sz="1600" dirty="0">
                <a:solidFill>
                  <a:srgbClr val="000000"/>
                </a:solidFill>
              </a:rPr>
              <a:t>.</a:t>
            </a:r>
            <a:endParaRPr lang="it-IT" sz="1600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DCF373-6995-2250-E299-8F6BC9BEE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26" y="3869942"/>
            <a:ext cx="5508742" cy="20829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3B4589-12AA-559A-0A9A-6E9AD1281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805" y="1401664"/>
            <a:ext cx="5841324" cy="36539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61C446D-52CF-9A77-E318-E667844A2871}"/>
              </a:ext>
            </a:extLst>
          </p:cNvPr>
          <p:cNvSpPr txBox="1"/>
          <p:nvPr/>
        </p:nvSpPr>
        <p:spPr>
          <a:xfrm>
            <a:off x="5879977" y="5060985"/>
            <a:ext cx="58413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51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4-wire resistance measurements circuit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8043C2-1C60-6B74-C0E1-DE80D0EC51E7}"/>
              </a:ext>
            </a:extLst>
          </p:cNvPr>
          <p:cNvSpPr txBox="1"/>
          <p:nvPr/>
        </p:nvSpPr>
        <p:spPr>
          <a:xfrm>
            <a:off x="371235" y="5982894"/>
            <a:ext cx="54945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50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Current generator from the VSC group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03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3 – Capacitance measurement circuit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79B428-C18E-35A1-8C29-CCE491A30F39}"/>
              </a:ext>
            </a:extLst>
          </p:cNvPr>
          <p:cNvSpPr txBox="1"/>
          <p:nvPr/>
        </p:nvSpPr>
        <p:spPr>
          <a:xfrm>
            <a:off x="215185" y="1439335"/>
            <a:ext cx="456083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We also added a </a:t>
            </a:r>
            <a:r>
              <a:rPr lang="en-GB" sz="1600" b="1" dirty="0">
                <a:solidFill>
                  <a:srgbClr val="000000"/>
                </a:solidFill>
              </a:rPr>
              <a:t>measuring capacitance circuit</a:t>
            </a:r>
            <a:r>
              <a:rPr lang="en-GB" sz="1600" dirty="0">
                <a:solidFill>
                  <a:srgbClr val="000000"/>
                </a:solidFill>
              </a:rPr>
              <a:t>, which works just like as a digital multimeter.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The method is based on the </a:t>
            </a:r>
            <a:r>
              <a:rPr lang="en-GB" sz="1600" b="1" dirty="0">
                <a:solidFill>
                  <a:srgbClr val="000000"/>
                </a:solidFill>
              </a:rPr>
              <a:t>rise time measurement</a:t>
            </a:r>
            <a:r>
              <a:rPr lang="en-GB" sz="1600" dirty="0">
                <a:solidFill>
                  <a:srgbClr val="000000"/>
                </a:solidFill>
              </a:rPr>
              <a:t>.</a:t>
            </a:r>
            <a:endParaRPr lang="it-IT" sz="1600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8310CF-E654-21D8-C95B-438332997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2981942"/>
            <a:ext cx="2042748" cy="30606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7385A-5B1C-490F-586C-5681A6E2B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340" y="1287869"/>
            <a:ext cx="4970786" cy="29223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349E7D-893D-CD4A-746B-B96909C40CFF}"/>
                  </a:ext>
                </a:extLst>
              </p:cNvPr>
              <p:cNvSpPr txBox="1"/>
              <p:nvPr/>
            </p:nvSpPr>
            <p:spPr>
              <a:xfrm>
                <a:off x="5893340" y="4515306"/>
                <a:ext cx="4970786" cy="5241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𝒅𝑽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it-IT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349E7D-893D-CD4A-746B-B96909C40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340" y="4515306"/>
                <a:ext cx="4970786" cy="524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FA7EBE-BCDE-142F-7847-F1B9429B43F2}"/>
              </a:ext>
            </a:extLst>
          </p:cNvPr>
          <p:cNvCxnSpPr>
            <a:cxnSpLocks/>
          </p:cNvCxnSpPr>
          <p:nvPr/>
        </p:nvCxnSpPr>
        <p:spPr>
          <a:xfrm>
            <a:off x="8472264" y="5106498"/>
            <a:ext cx="0" cy="410734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C0140C-C448-1A81-E76D-BB1A7A62C40C}"/>
              </a:ext>
            </a:extLst>
          </p:cNvPr>
          <p:cNvSpPr txBox="1"/>
          <p:nvPr/>
        </p:nvSpPr>
        <p:spPr>
          <a:xfrm>
            <a:off x="6096000" y="5589240"/>
            <a:ext cx="47681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Measuring the time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Calculate capacitance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898B52-FAD5-CD01-BF22-32B802D286FB}"/>
              </a:ext>
            </a:extLst>
          </p:cNvPr>
          <p:cNvSpPr txBox="1"/>
          <p:nvPr/>
        </p:nvSpPr>
        <p:spPr>
          <a:xfrm>
            <a:off x="5893340" y="4231574"/>
            <a:ext cx="49707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53: Circuit to measure the capacitance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D23B13-5BCD-4410-83CE-9FBD4A4A5EF7}"/>
              </a:ext>
            </a:extLst>
          </p:cNvPr>
          <p:cNvSpPr txBox="1"/>
          <p:nvPr/>
        </p:nvSpPr>
        <p:spPr>
          <a:xfrm>
            <a:off x="288290" y="5904102"/>
            <a:ext cx="49436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52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: Circuit to measure the capacitance on the R&amp;D prototype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2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and remarks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79B428-C18E-35A1-8C29-CCE491A30F39}"/>
              </a:ext>
            </a:extLst>
          </p:cNvPr>
          <p:cNvSpPr txBox="1"/>
          <p:nvPr/>
        </p:nvSpPr>
        <p:spPr>
          <a:xfrm>
            <a:off x="215184" y="1439335"/>
            <a:ext cx="739298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The investigation regarding of the custom card is </a:t>
            </a:r>
            <a:r>
              <a:rPr lang="en-GB" b="1" dirty="0">
                <a:solidFill>
                  <a:srgbClr val="000000"/>
                </a:solidFill>
              </a:rPr>
              <a:t>on-going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Tests</a:t>
            </a:r>
            <a:r>
              <a:rPr lang="en-GB" dirty="0">
                <a:solidFill>
                  <a:srgbClr val="000000"/>
                </a:solidFill>
              </a:rPr>
              <a:t> will be made on the </a:t>
            </a:r>
            <a:r>
              <a:rPr lang="en-GB" b="1" dirty="0">
                <a:solidFill>
                  <a:srgbClr val="000000"/>
                </a:solidFill>
              </a:rPr>
              <a:t>R&amp;D prototype </a:t>
            </a:r>
            <a:r>
              <a:rPr lang="en-GB" dirty="0">
                <a:solidFill>
                  <a:srgbClr val="000000"/>
                </a:solidFill>
              </a:rPr>
              <a:t>PCB to validate the topologies showed.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The output design based on the </a:t>
            </a:r>
            <a:r>
              <a:rPr lang="en-GB" b="1" dirty="0">
                <a:solidFill>
                  <a:srgbClr val="000000"/>
                </a:solidFill>
              </a:rPr>
              <a:t>Howland Current Pump from the VSC group</a:t>
            </a:r>
            <a:r>
              <a:rPr lang="en-GB" dirty="0">
                <a:solidFill>
                  <a:srgbClr val="000000"/>
                </a:solidFill>
              </a:rPr>
              <a:t> for the </a:t>
            </a:r>
            <a:r>
              <a:rPr lang="en-GB" b="1" dirty="0">
                <a:solidFill>
                  <a:srgbClr val="000000"/>
                </a:solidFill>
              </a:rPr>
              <a:t>4-20 mA</a:t>
            </a:r>
            <a:r>
              <a:rPr lang="en-GB" dirty="0">
                <a:solidFill>
                  <a:srgbClr val="000000"/>
                </a:solidFill>
              </a:rPr>
              <a:t> generation is 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validated and tested</a:t>
            </a:r>
            <a:r>
              <a:rPr lang="it-IT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under radiations</a:t>
            </a:r>
            <a:r>
              <a:rPr lang="it-IT" dirty="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0000"/>
                </a:solidFill>
              </a:rPr>
              <a:t>This study has been interesting and fascinating, showing all the aspects regarding the radiation tolerance compliance and the hardware design with the best rule of thumbs.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0000"/>
                </a:solidFill>
              </a:rPr>
              <a:t>From this work I wrote my Master’s Thesis, graduating with honors at </a:t>
            </a:r>
            <a:r>
              <a:rPr lang="it-IT" b="1" i="1" dirty="0">
                <a:solidFill>
                  <a:srgbClr val="000000"/>
                </a:solidFill>
              </a:rPr>
              <a:t>Università degli studi di Napoli ‘Federico II’ </a:t>
            </a:r>
            <a:r>
              <a:rPr lang="it-IT" dirty="0">
                <a:solidFill>
                  <a:srgbClr val="000000"/>
                </a:solidFill>
              </a:rPr>
              <a:t>and at </a:t>
            </a:r>
            <a:r>
              <a:rPr lang="it-IT" b="1" i="1" dirty="0">
                <a:solidFill>
                  <a:srgbClr val="000000"/>
                </a:solidFill>
              </a:rPr>
              <a:t>Politechnika Łódzka </a:t>
            </a:r>
            <a:r>
              <a:rPr lang="it-IT" dirty="0">
                <a:solidFill>
                  <a:srgbClr val="000000"/>
                </a:solidFill>
              </a:rPr>
              <a:t>on December 2023.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4B36DB-F33F-117C-D727-D82267D24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7368" y="725814"/>
            <a:ext cx="3769863" cy="50131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9A5B61-00C8-F15E-0DEF-E011D8274D4B}"/>
              </a:ext>
            </a:extLst>
          </p:cNvPr>
          <p:cNvSpPr txBox="1"/>
          <p:nvPr/>
        </p:nvSpPr>
        <p:spPr>
          <a:xfrm>
            <a:off x="7687368" y="5784419"/>
            <a:ext cx="37698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54: Title page of my MSc’s thesis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7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924944"/>
            <a:ext cx="12191999" cy="784635"/>
          </a:xfrm>
        </p:spPr>
        <p:txBody>
          <a:bodyPr/>
          <a:lstStyle/>
          <a:p>
            <a:pPr algn="ctr"/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70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Question marks in a line and one question mark is lit">
            <a:extLst>
              <a:ext uri="{FF2B5EF4-FFF2-40B4-BE49-F238E27FC236}">
                <a16:creationId xmlns:a16="http://schemas.microsoft.com/office/drawing/2014/main" id="{B7CFF160-9F36-E33E-4613-ACFC03EF5A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13846" b="25464"/>
          <a:stretch/>
        </p:blipFill>
        <p:spPr>
          <a:xfrm>
            <a:off x="407989" y="1592263"/>
            <a:ext cx="11376024" cy="4608512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Francesco Poziello | Investigation of a rad-tol peripheral card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8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and goal | Current situation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 dirty="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4BB904-933E-7C29-7B27-1B94A26DF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560" y="2696411"/>
            <a:ext cx="3859418" cy="1851743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09CEFA3-6D5B-0F6F-1348-8F2DB8758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924727"/>
            <a:ext cx="6286953" cy="251733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5391370-A77D-6E0D-EF5C-28903DF4BAB7}"/>
              </a:ext>
            </a:extLst>
          </p:cNvPr>
          <p:cNvSpPr/>
          <p:nvPr/>
        </p:nvSpPr>
        <p:spPr>
          <a:xfrm>
            <a:off x="7368982" y="3465974"/>
            <a:ext cx="648072" cy="2456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78D6E4-DBFD-8D05-D597-610FC1FA92F7}"/>
              </a:ext>
            </a:extLst>
          </p:cNvPr>
          <p:cNvCxnSpPr>
            <a:cxnSpLocks/>
          </p:cNvCxnSpPr>
          <p:nvPr/>
        </p:nvCxnSpPr>
        <p:spPr>
          <a:xfrm flipH="1" flipV="1">
            <a:off x="4947300" y="2068743"/>
            <a:ext cx="2434977" cy="16428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FCA33D-16CF-38E0-2C6D-8A56371C2139}"/>
              </a:ext>
            </a:extLst>
          </p:cNvPr>
          <p:cNvCxnSpPr>
            <a:cxnSpLocks/>
          </p:cNvCxnSpPr>
          <p:nvPr/>
        </p:nvCxnSpPr>
        <p:spPr>
          <a:xfrm flipH="1" flipV="1">
            <a:off x="6736973" y="2039163"/>
            <a:ext cx="1280081" cy="14268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BDA1445-0282-B115-1327-FB1F0F131F3F}"/>
              </a:ext>
            </a:extLst>
          </p:cNvPr>
          <p:cNvSpPr/>
          <p:nvPr/>
        </p:nvSpPr>
        <p:spPr>
          <a:xfrm>
            <a:off x="4947300" y="2039163"/>
            <a:ext cx="1800200" cy="19017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2EA776-4633-06D6-7475-66026BCD53F4}"/>
              </a:ext>
            </a:extLst>
          </p:cNvPr>
          <p:cNvSpPr txBox="1"/>
          <p:nvPr/>
        </p:nvSpPr>
        <p:spPr>
          <a:xfrm>
            <a:off x="4949964" y="1684639"/>
            <a:ext cx="18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PLC &amp; PLC I/O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532F0-0470-E932-0AA8-70E0FF68D553}"/>
              </a:ext>
            </a:extLst>
          </p:cNvPr>
          <p:cNvSpPr txBox="1"/>
          <p:nvPr/>
        </p:nvSpPr>
        <p:spPr>
          <a:xfrm>
            <a:off x="767408" y="4409654"/>
            <a:ext cx="59827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(UL84 &amp; UL86)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4AAAB-38FB-30EF-21D1-F425D5D68263}"/>
              </a:ext>
            </a:extLst>
          </p:cNvPr>
          <p:cNvSpPr txBox="1"/>
          <p:nvPr/>
        </p:nvSpPr>
        <p:spPr>
          <a:xfrm>
            <a:off x="7176120" y="4717553"/>
            <a:ext cx="4104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6: Point 8 underground scenario. UX85 is the cavern, QURA is in US85. In UL84 and UL86 there are </a:t>
            </a:r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the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AI/AO modules</a:t>
            </a:r>
            <a:endParaRPr lang="en-GB" sz="1200" dirty="0">
              <a:solidFill>
                <a:srgbClr val="44546A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C657D9-31C6-7A11-670A-92B748666DEC}"/>
              </a:ext>
            </a:extLst>
          </p:cNvPr>
          <p:cNvSpPr txBox="1"/>
          <p:nvPr/>
        </p:nvSpPr>
        <p:spPr>
          <a:xfrm>
            <a:off x="767408" y="4708900"/>
            <a:ext cx="59827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5: Electrical cabinet current strategy according to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EDMS 1970931  </a:t>
            </a:r>
            <a:endParaRPr lang="en-GB" sz="1200" b="1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5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and goal | Proposal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09CEFA3-6D5B-0F6F-1348-8F2DB8758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89" y="1355105"/>
            <a:ext cx="4560560" cy="1826078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BDA1445-0282-B115-1327-FB1F0F131F3F}"/>
              </a:ext>
            </a:extLst>
          </p:cNvPr>
          <p:cNvSpPr/>
          <p:nvPr/>
        </p:nvSpPr>
        <p:spPr>
          <a:xfrm>
            <a:off x="2927649" y="1355105"/>
            <a:ext cx="1620788" cy="1539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Content Placeholder 9">
            <a:extLst>
              <a:ext uri="{FF2B5EF4-FFF2-40B4-BE49-F238E27FC236}">
                <a16:creationId xmlns:a16="http://schemas.microsoft.com/office/drawing/2014/main" id="{2C46B3ED-6731-17F0-61AA-3EC78DB03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35960" y="1081206"/>
            <a:ext cx="5569074" cy="424147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DA2039-49D0-75D7-78EA-159EECE91306}"/>
              </a:ext>
            </a:extLst>
          </p:cNvPr>
          <p:cNvSpPr txBox="1"/>
          <p:nvPr/>
        </p:nvSpPr>
        <p:spPr>
          <a:xfrm>
            <a:off x="167290" y="3243913"/>
            <a:ext cx="43811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(UL84 &amp; UL86)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6F64F6C-4F8E-9B77-7EF3-729D7DAE2048}"/>
              </a:ext>
            </a:extLst>
          </p:cNvPr>
          <p:cNvCxnSpPr>
            <a:cxnSpLocks/>
          </p:cNvCxnSpPr>
          <p:nvPr/>
        </p:nvCxnSpPr>
        <p:spPr>
          <a:xfrm flipH="1" flipV="1">
            <a:off x="2927649" y="1355105"/>
            <a:ext cx="3888431" cy="21658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6447835-EA49-B7B7-34DC-F90B9AE3B0AC}"/>
              </a:ext>
            </a:extLst>
          </p:cNvPr>
          <p:cNvCxnSpPr>
            <a:cxnSpLocks/>
          </p:cNvCxnSpPr>
          <p:nvPr/>
        </p:nvCxnSpPr>
        <p:spPr>
          <a:xfrm flipH="1" flipV="1">
            <a:off x="4548437" y="1355105"/>
            <a:ext cx="2339651" cy="17656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718BEB1-9F1E-0EEB-24E8-5FA278205F13}"/>
              </a:ext>
            </a:extLst>
          </p:cNvPr>
          <p:cNvSpPr txBox="1"/>
          <p:nvPr/>
        </p:nvSpPr>
        <p:spPr>
          <a:xfrm>
            <a:off x="2927649" y="1062123"/>
            <a:ext cx="16207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2EA776-4633-06D6-7475-66026BCD53F4}"/>
              </a:ext>
            </a:extLst>
          </p:cNvPr>
          <p:cNvSpPr txBox="1"/>
          <p:nvPr/>
        </p:nvSpPr>
        <p:spPr>
          <a:xfrm>
            <a:off x="8943429" y="4633512"/>
            <a:ext cx="1620788" cy="276999"/>
          </a:xfrm>
          <a:prstGeom prst="rect">
            <a:avLst/>
          </a:prstGeom>
          <a:solidFill>
            <a:srgbClr val="0033A0">
              <a:alpha val="60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UL84/86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16AFF1-D56B-8391-59E1-D87924D7D26F}"/>
              </a:ext>
            </a:extLst>
          </p:cNvPr>
          <p:cNvSpPr txBox="1"/>
          <p:nvPr/>
        </p:nvSpPr>
        <p:spPr>
          <a:xfrm>
            <a:off x="6780832" y="3189900"/>
            <a:ext cx="658961" cy="276999"/>
          </a:xfrm>
          <a:prstGeom prst="rect">
            <a:avLst/>
          </a:prstGeom>
          <a:solidFill>
            <a:srgbClr val="0033A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UX85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479B5D-175F-1D9E-0B14-1984DE480525}"/>
              </a:ext>
            </a:extLst>
          </p:cNvPr>
          <p:cNvSpPr txBox="1"/>
          <p:nvPr/>
        </p:nvSpPr>
        <p:spPr>
          <a:xfrm>
            <a:off x="8284468" y="2678263"/>
            <a:ext cx="658961" cy="276999"/>
          </a:xfrm>
          <a:prstGeom prst="rect">
            <a:avLst/>
          </a:prstGeom>
          <a:solidFill>
            <a:srgbClr val="0033A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US85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4E7C3F2-FB4F-B516-45F0-DD3A9089B3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633"/>
          <a:stretch/>
        </p:blipFill>
        <p:spPr>
          <a:xfrm>
            <a:off x="955677" y="3811774"/>
            <a:ext cx="3563215" cy="1452642"/>
          </a:xfrm>
          <a:prstGeom prst="rect">
            <a:avLst/>
          </a:prstGeom>
        </p:spPr>
      </p:pic>
      <p:sp>
        <p:nvSpPr>
          <p:cNvPr id="31" name="Text Box 8">
            <a:extLst>
              <a:ext uri="{FF2B5EF4-FFF2-40B4-BE49-F238E27FC236}">
                <a16:creationId xmlns:a16="http://schemas.microsoft.com/office/drawing/2014/main" id="{BA608CB4-B17D-8012-60D5-706A7E654A57}"/>
              </a:ext>
            </a:extLst>
          </p:cNvPr>
          <p:cNvSpPr txBox="1"/>
          <p:nvPr/>
        </p:nvSpPr>
        <p:spPr>
          <a:xfrm>
            <a:off x="955677" y="5544153"/>
            <a:ext cx="2376611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dirty="0"/>
              <a:t>R&amp;D </a:t>
            </a:r>
            <a:r>
              <a:rPr dirty="0"/>
              <a:t>card</a:t>
            </a:r>
            <a:r>
              <a:rPr lang="en-US" dirty="0"/>
              <a:t> (Analog and Digital)</a:t>
            </a:r>
            <a:endParaRPr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EED8606-B593-5525-4617-D9C7539F7D76}"/>
              </a:ext>
            </a:extLst>
          </p:cNvPr>
          <p:cNvCxnSpPr/>
          <p:nvPr/>
        </p:nvCxnSpPr>
        <p:spPr>
          <a:xfrm flipV="1">
            <a:off x="1415480" y="4910511"/>
            <a:ext cx="0" cy="53462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D200619-3D17-4ACD-D697-01A761D727C9}"/>
              </a:ext>
            </a:extLst>
          </p:cNvPr>
          <p:cNvCxnSpPr>
            <a:cxnSpLocks/>
          </p:cNvCxnSpPr>
          <p:nvPr/>
        </p:nvCxnSpPr>
        <p:spPr>
          <a:xfrm flipV="1">
            <a:off x="4310397" y="3765209"/>
            <a:ext cx="2217651" cy="42522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5AE035-A752-B2D7-60D4-37ACCEDC5D84}"/>
              </a:ext>
            </a:extLst>
          </p:cNvPr>
          <p:cNvSpPr txBox="1"/>
          <p:nvPr/>
        </p:nvSpPr>
        <p:spPr>
          <a:xfrm>
            <a:off x="407987" y="5900195"/>
            <a:ext cx="113760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7: Proposed Solution with the DI/OT in </a:t>
            </a:r>
            <a:r>
              <a:rPr lang="en-GB" sz="1200" dirty="0" err="1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LHCb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6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and goal | Proposal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E16B50-4267-6C37-0207-A05B383370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03534" y="908720"/>
            <a:ext cx="4802285" cy="47406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65520D-375C-1EBA-2C8E-5E3495E669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89725" y="908720"/>
            <a:ext cx="4690597" cy="4740663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B63EC80-69C2-C460-8896-D98739822893}"/>
              </a:ext>
            </a:extLst>
          </p:cNvPr>
          <p:cNvSpPr/>
          <p:nvPr/>
        </p:nvSpPr>
        <p:spPr>
          <a:xfrm>
            <a:off x="767408" y="3034322"/>
            <a:ext cx="2232248" cy="21228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9776E6-4D0D-950B-EA77-44FE491603B2}"/>
              </a:ext>
            </a:extLst>
          </p:cNvPr>
          <p:cNvSpPr/>
          <p:nvPr/>
        </p:nvSpPr>
        <p:spPr>
          <a:xfrm>
            <a:off x="8273448" y="3066626"/>
            <a:ext cx="2232248" cy="20905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4FF6289-F6D5-93F7-1F3A-F039CDD84E22}"/>
              </a:ext>
            </a:extLst>
          </p:cNvPr>
          <p:cNvCxnSpPr>
            <a:cxnSpLocks/>
          </p:cNvCxnSpPr>
          <p:nvPr/>
        </p:nvCxnSpPr>
        <p:spPr>
          <a:xfrm>
            <a:off x="4764474" y="4272904"/>
            <a:ext cx="22322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4D3D726-276E-915B-3259-564CACD3CFD6}"/>
              </a:ext>
            </a:extLst>
          </p:cNvPr>
          <p:cNvSpPr txBox="1"/>
          <p:nvPr/>
        </p:nvSpPr>
        <p:spPr>
          <a:xfrm>
            <a:off x="889724" y="5900195"/>
            <a:ext cx="102160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8: Proposed Solution from a control system point of view. On the left: The current solution. On the right: the proposed solution with the DI/OT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7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85" y="1124744"/>
            <a:ext cx="11979371" cy="2232248"/>
          </a:xfrm>
        </p:spPr>
        <p:txBody>
          <a:bodyPr/>
          <a:lstStyle/>
          <a:p>
            <a:pPr lvl="1"/>
            <a:r>
              <a:rPr lang="en-US" dirty="0">
                <a:solidFill>
                  <a:srgbClr val="000000"/>
                </a:solidFill>
              </a:rPr>
              <a:t>The designed cards will be placed inside the </a:t>
            </a:r>
            <a:r>
              <a:rPr lang="en-US" b="1" dirty="0">
                <a:solidFill>
                  <a:srgbClr val="000000"/>
                </a:solidFill>
              </a:rPr>
              <a:t>DIOT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Distributed Input/Output Tier</a:t>
            </a:r>
            <a:r>
              <a:rPr lang="en-US" dirty="0">
                <a:solidFill>
                  <a:srgbClr val="000000"/>
                </a:solidFill>
              </a:rPr>
              <a:t>), which comprises electronics modules near a particle accelerator, controlled by the master in the Front-end tier via a fieldbus. 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Typically feature FPGA-based boards for data sampling, output control, and safety-critical tasks in radiation-exposed or radiation-free areas.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and goal | Proposal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HL-LHC_WP18">
            <a:extLst>
              <a:ext uri="{FF2B5EF4-FFF2-40B4-BE49-F238E27FC236}">
                <a16:creationId xmlns:a16="http://schemas.microsoft.com/office/drawing/2014/main" id="{7B856C66-DCF8-D55B-AFF8-227F4A09D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41445"/>
            <a:ext cx="609600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D8B9EF-9BE7-301A-DB88-8A780C33A951}"/>
              </a:ext>
            </a:extLst>
          </p:cNvPr>
          <p:cNvSpPr txBox="1"/>
          <p:nvPr/>
        </p:nvSpPr>
        <p:spPr>
          <a:xfrm>
            <a:off x="3048000" y="5301208"/>
            <a:ext cx="60959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9: The DI/OT tier from BE-CEM group</a:t>
            </a:r>
            <a:endParaRPr lang="en-GB" sz="12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29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 January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C74D06-A6D8-D0FA-DA8D-89A0B40217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11662" y="3212976"/>
            <a:ext cx="8768676" cy="2716321"/>
          </a:xfrm>
          <a:prstGeom prst="rect">
            <a:avLst/>
          </a:prstGeom>
          <a:noFill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F3BEB4-3A70-E021-5706-39D500DF6D89}"/>
              </a:ext>
            </a:extLst>
          </p:cNvPr>
          <p:cNvSpPr txBox="1">
            <a:spLocks/>
          </p:cNvSpPr>
          <p:nvPr/>
        </p:nvSpPr>
        <p:spPr>
          <a:xfrm>
            <a:off x="21285" y="1124744"/>
            <a:ext cx="11376025" cy="3816424"/>
          </a:xfrm>
          <a:prstGeom prst="rect">
            <a:avLst/>
          </a:prstGeom>
        </p:spPr>
        <p:txBody>
          <a:bodyPr numCol="2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 algn="just">
              <a:buFont typeface="Arial" charset="0"/>
              <a:buNone/>
            </a:pPr>
            <a:r>
              <a:rPr lang="en-US" b="1" dirty="0">
                <a:solidFill>
                  <a:srgbClr val="303030"/>
                </a:solidFill>
              </a:rPr>
              <a:t>Connectors</a:t>
            </a:r>
            <a:r>
              <a:rPr lang="en-US" dirty="0">
                <a:solidFill>
                  <a:srgbClr val="303030"/>
                </a:solidFill>
              </a:rPr>
              <a:t>: </a:t>
            </a:r>
          </a:p>
          <a:p>
            <a:pPr marL="652462" lvl="1" indent="-285750" algn="just"/>
            <a:r>
              <a:rPr lang="en-GB" dirty="0">
                <a:solidFill>
                  <a:srgbClr val="303030"/>
                </a:solidFill>
              </a:rPr>
              <a:t>Female pins to power side</a:t>
            </a:r>
          </a:p>
          <a:p>
            <a:pPr marL="976612" lvl="2" indent="-285750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Safety</a:t>
            </a:r>
          </a:p>
          <a:p>
            <a:pPr marL="976612" lvl="2" indent="-285750" algn="just">
              <a:buFont typeface="Wingdings" panose="05000000000000000000" pitchFamily="2" charset="2"/>
              <a:buChar char="ü"/>
            </a:pPr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endParaRPr lang="en-GB" dirty="0">
              <a:solidFill>
                <a:srgbClr val="303030"/>
              </a:solidFill>
            </a:endParaRPr>
          </a:p>
          <a:p>
            <a:pPr marL="652462" lvl="1" indent="-285750" algn="just"/>
            <a:r>
              <a:rPr lang="en-GB" dirty="0">
                <a:solidFill>
                  <a:srgbClr val="303030"/>
                </a:solidFill>
              </a:rPr>
              <a:t>D-SUB type</a:t>
            </a:r>
          </a:p>
          <a:p>
            <a:pPr marL="976612" lvl="2" indent="-285750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Widely used</a:t>
            </a:r>
          </a:p>
          <a:p>
            <a:pPr marL="976612" lvl="2" indent="-285750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Easy buying</a:t>
            </a:r>
          </a:p>
          <a:p>
            <a:pPr marL="976612" lvl="2" indent="-285750" algn="just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303030"/>
                </a:solidFill>
              </a:rPr>
              <a:t>Compact (</a:t>
            </a:r>
            <a:r>
              <a:rPr lang="en-GB" dirty="0">
                <a:solidFill>
                  <a:srgbClr val="303030"/>
                </a:solidFill>
                <a:sym typeface="Wingdings" panose="05000000000000000000" pitchFamily="2" charset="2"/>
              </a:rPr>
              <a:t> more channels)</a:t>
            </a:r>
            <a:endParaRPr lang="en-GB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4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January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200"/>
              <a:t>Francesco Poziello | Investigation of a rad-tol peripheral card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1188AB8A-C763-B5B1-4A52-314914CF9341}"/>
              </a:ext>
            </a:extLst>
          </p:cNvPr>
          <p:cNvSpPr txBox="1"/>
          <p:nvPr/>
        </p:nvSpPr>
        <p:spPr>
          <a:xfrm>
            <a:off x="407988" y="3320863"/>
            <a:ext cx="5039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10: Front Panel DIOT with D-SUB connectors</a:t>
            </a:r>
          </a:p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15 pins SUB-D connector case: here we will have a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maximum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of 7 channels (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mixed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version)</a:t>
            </a:r>
            <a:endParaRPr lang="en-GB" sz="1200" dirty="0">
              <a:solidFill>
                <a:srgbClr val="44546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532FF7-2C46-2C3A-28AA-82339E1CC0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4079" y="1464660"/>
            <a:ext cx="5043849" cy="1749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803245-2FAC-03DE-1886-FD9DED870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1444166"/>
            <a:ext cx="5039940" cy="1769806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AFA28CA1-AF8F-2B78-CD04-378066D018B3}"/>
              </a:ext>
            </a:extLst>
          </p:cNvPr>
          <p:cNvSpPr txBox="1"/>
          <p:nvPr/>
        </p:nvSpPr>
        <p:spPr>
          <a:xfrm>
            <a:off x="6168008" y="3320863"/>
            <a:ext cx="5039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Figure 11: Front Panel DIOT with D-SUB connectors</a:t>
            </a:r>
          </a:p>
          <a:p>
            <a:pPr algn="ctr"/>
            <a:r>
              <a:rPr lang="en-GB" sz="1200" dirty="0">
                <a:solidFill>
                  <a:srgbClr val="44546A"/>
                </a:solidFill>
                <a:ea typeface="Calibri" panose="020F0502020204030204" pitchFamily="34" charset="0"/>
              </a:rPr>
              <a:t>26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pins SUB-D connector case: here we will have a 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maximum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of 13 channels (</a:t>
            </a:r>
            <a:r>
              <a:rPr lang="en-GB" sz="1200" b="1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mixed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 version)</a:t>
            </a:r>
            <a:endParaRPr lang="en-GB" sz="1200" dirty="0">
              <a:solidFill>
                <a:srgbClr val="44546A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985E325-28BA-519B-8913-184DC640D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4145610"/>
            <a:ext cx="3520516" cy="16419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515271-80BD-8C4B-6053-5637E0DEBF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36961" y="3967194"/>
            <a:ext cx="4302034" cy="1483674"/>
          </a:xfrm>
          <a:prstGeom prst="rect">
            <a:avLst/>
          </a:prstGeom>
        </p:spPr>
      </p:pic>
      <p:sp>
        <p:nvSpPr>
          <p:cNvPr id="31" name="TextBox 11">
            <a:extLst>
              <a:ext uri="{FF2B5EF4-FFF2-40B4-BE49-F238E27FC236}">
                <a16:creationId xmlns:a16="http://schemas.microsoft.com/office/drawing/2014/main" id="{8032B0E9-6552-045F-1FFC-F9130091F6AE}"/>
              </a:ext>
            </a:extLst>
          </p:cNvPr>
          <p:cNvSpPr txBox="1"/>
          <p:nvPr/>
        </p:nvSpPr>
        <p:spPr>
          <a:xfrm>
            <a:off x="6168009" y="5493252"/>
            <a:ext cx="5039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Figure 12: Front Panel DIOT with </a:t>
            </a:r>
            <a:r>
              <a:rPr lang="en-GB" sz="1200" dirty="0">
                <a:solidFill>
                  <a:srgbClr val="44546A"/>
                </a:solidFill>
                <a:effectLst/>
                <a:ea typeface="Calibri" panose="020F0502020204030204" pitchFamily="34" charset="0"/>
              </a:rPr>
              <a:t>D-SUB</a:t>
            </a:r>
            <a:r>
              <a:rPr lang="en-GB" sz="1200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 connectors</a:t>
            </a:r>
          </a:p>
          <a:p>
            <a:pPr algn="ctr"/>
            <a:r>
              <a:rPr lang="en-GB" sz="1200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104 pins SUB-D connector case: here we will have a </a:t>
            </a:r>
            <a:r>
              <a:rPr lang="en-GB" sz="1200" b="1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maximum</a:t>
            </a:r>
            <a:r>
              <a:rPr lang="en-GB" sz="1200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 of </a:t>
            </a:r>
            <a:r>
              <a:rPr lang="en-GB" sz="1200" dirty="0">
                <a:solidFill>
                  <a:srgbClr val="5C646F"/>
                </a:solidFill>
                <a:ea typeface="Calibri" panose="020F0502020204030204" pitchFamily="34" charset="0"/>
              </a:rPr>
              <a:t>52</a:t>
            </a:r>
            <a:r>
              <a:rPr lang="en-GB" sz="1200" dirty="0">
                <a:solidFill>
                  <a:srgbClr val="5C646F"/>
                </a:solidFill>
                <a:effectLst/>
                <a:ea typeface="Calibri" panose="020F0502020204030204" pitchFamily="34" charset="0"/>
              </a:rPr>
              <a:t> channels </a:t>
            </a:r>
            <a:endParaRPr lang="en-GB" sz="1200" dirty="0">
              <a:solidFill>
                <a:srgbClr val="5C646F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668B44A-4BDB-46A6-79A0-3DF8CBD48F3C}"/>
              </a:ext>
            </a:extLst>
          </p:cNvPr>
          <p:cNvCxnSpPr>
            <a:cxnSpLocks/>
          </p:cNvCxnSpPr>
          <p:nvPr/>
        </p:nvCxnSpPr>
        <p:spPr>
          <a:xfrm>
            <a:off x="407988" y="3967194"/>
            <a:ext cx="113808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99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10136</TotalTime>
  <Words>2614</Words>
  <Application>Microsoft Office PowerPoint</Application>
  <PresentationFormat>Widescreen</PresentationFormat>
  <Paragraphs>372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Arial Rounded </vt:lpstr>
      <vt:lpstr>Calibri</vt:lpstr>
      <vt:lpstr>Cambria Math</vt:lpstr>
      <vt:lpstr>Century Gothic</vt:lpstr>
      <vt:lpstr>Courier New</vt:lpstr>
      <vt:lpstr>Google Sans</vt:lpstr>
      <vt:lpstr>Times New Roman</vt:lpstr>
      <vt:lpstr>Wingdings</vt:lpstr>
      <vt:lpstr>Office Theme</vt:lpstr>
      <vt:lpstr>Preliminary investigation for the design and implementation of a Rad-Tol analog output peripheral card</vt:lpstr>
      <vt:lpstr>Introduction – Contents</vt:lpstr>
      <vt:lpstr>Context and goal</vt:lpstr>
      <vt:lpstr>Context and goal | Current situation</vt:lpstr>
      <vt:lpstr>Context and goal | Proposal</vt:lpstr>
      <vt:lpstr>Context and goal | Proposal</vt:lpstr>
      <vt:lpstr>Context and goal | Proposal</vt:lpstr>
      <vt:lpstr>Requirements</vt:lpstr>
      <vt:lpstr>Connectors</vt:lpstr>
      <vt:lpstr>RoadMap developments for R&amp;D card</vt:lpstr>
      <vt:lpstr>Stage 1: Technical requirement collection for I/Os </vt:lpstr>
      <vt:lpstr>Stage 1: Reverse engineer of I/Os industrial modules </vt:lpstr>
      <vt:lpstr>Stage 1: Reverse engineer of I/Os industrial modules </vt:lpstr>
      <vt:lpstr>Stage 2: Design and components choice</vt:lpstr>
      <vt:lpstr>Stage 2 – Design and components choice</vt:lpstr>
      <vt:lpstr>Stage 2: Design and components choice</vt:lpstr>
      <vt:lpstr>Stage 2 – Design | Input side: channel isolation</vt:lpstr>
      <vt:lpstr>Stage 2 – Design | Output side: isolation</vt:lpstr>
      <vt:lpstr>Stage 2 – Output design</vt:lpstr>
      <vt:lpstr>Stage 2 – Output design</vt:lpstr>
      <vt:lpstr>Stage 2 – Output design: simulations</vt:lpstr>
      <vt:lpstr>Stage 2 – Output design: PCB designing</vt:lpstr>
      <vt:lpstr>Stage 2 – Output design: 4-20 mA testing results</vt:lpstr>
      <vt:lpstr>Stage 2 – Output design: testing results</vt:lpstr>
      <vt:lpstr>Stage 2 – Output design: final remarks</vt:lpstr>
      <vt:lpstr>Stage 3 – R&amp;D prototype </vt:lpstr>
      <vt:lpstr>Stage 3 – R&amp;D Prototype</vt:lpstr>
      <vt:lpstr>Stage 3 – R&amp;D Prototype</vt:lpstr>
      <vt:lpstr>Stage 3 – Output design from VSC group</vt:lpstr>
      <vt:lpstr>Stage 3 – Negative Charge Pump</vt:lpstr>
      <vt:lpstr>Stage 3 – 4-wire resistance measurements</vt:lpstr>
      <vt:lpstr>Stage 3 – Capacitance measurement circuit</vt:lpstr>
      <vt:lpstr>Conclusions and remarks</vt:lpstr>
      <vt:lpstr>Thanks for your attention!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Νικολαος Χατζηπαπας</dc:creator>
  <cp:lastModifiedBy>Francesco Poziello</cp:lastModifiedBy>
  <cp:revision>404</cp:revision>
  <cp:lastPrinted>2020-01-30T13:49:18Z</cp:lastPrinted>
  <dcterms:created xsi:type="dcterms:W3CDTF">2022-09-05T19:33:06Z</dcterms:created>
  <dcterms:modified xsi:type="dcterms:W3CDTF">2024-01-17T08:38:15Z</dcterms:modified>
</cp:coreProperties>
</file>