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418" r:id="rId4"/>
    <p:sldId id="426" r:id="rId5"/>
    <p:sldId id="479" r:id="rId6"/>
    <p:sldId id="419" r:id="rId7"/>
    <p:sldId id="422" r:id="rId8"/>
    <p:sldId id="481" r:id="rId9"/>
    <p:sldId id="421" r:id="rId10"/>
    <p:sldId id="423" r:id="rId11"/>
    <p:sldId id="425" r:id="rId12"/>
    <p:sldId id="42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09" d="100"/>
          <a:sy n="109" d="100"/>
        </p:scale>
        <p:origin x="2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3426D-6B8A-ED45-838B-7281EB704EBA}" type="datetimeFigureOut">
              <a:rPr lang="en-US" smtClean="0"/>
              <a:t>3/8/24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C3411-AE1B-094C-B027-1AE80A028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75A5A-1449-DE43-A89F-BFA3961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D9B78-C0E7-8748-A8BB-93A1740BC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0AC4D-1A21-7242-B61E-AAAB8ECF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9E24-43D8-1743-86A7-8353D81C11EB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670EC-F2B2-F84E-8E15-6EC65A8E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69FCE-D337-FB47-B000-91C709CF1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623A7-FB3E-CC41-9218-0F6996A4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E20C0-6813-EC48-B08A-ABFC15204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C1C40-515D-D94F-9293-24295394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C6F8-AD08-8044-B719-A7527BC1281B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57A31-43F5-C44C-8DA5-BA407F18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C1B17-81BE-4546-A6CD-D926F8FB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7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9500DF-B7CB-4840-B1A1-1678A9671A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86ABC-32F3-B742-BD3D-787EF2C6A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D36E-DF7E-EF45-A60F-1A759F2D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DC32-268B-AA49-9F3A-C193DAD7F333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9E068-3BBF-064F-8BC7-7A09BFBD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EE86A-940D-9A42-881E-DBCF89B1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49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56B4D-2866-E844-893F-D1280EBE6E3F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0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3755-B70C-BD4C-ADF6-3B42806AB228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127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37F3-F3F2-5E43-949D-D9EAD6154E67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0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2EEB-D098-4C4B-A8ED-EC6D79799C9F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62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C445-0CEA-3C45-B28D-53322F2E5915}" type="datetime1">
              <a:rPr lang="en-GB" smtClean="0"/>
              <a:t>08/03/2024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92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EA97-928A-8844-84F1-278D7FFEA3A4}" type="datetime1">
              <a:rPr lang="en-GB" smtClean="0"/>
              <a:t>08/03/2024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76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8FE53-6BF7-1245-A03B-4C10C26C197D}" type="datetime1">
              <a:rPr lang="en-GB" smtClean="0"/>
              <a:t>08/03/2024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46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5485-63BA-A54E-96EE-0828DA0EB561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7EBF-684A-C448-B97B-79F9DAC9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FCBD4-0D77-BC4F-8F49-B9321ACB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981BF-52B7-C64B-99A6-5C72CADF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933B6-D6F5-A348-8EE9-B80E4902BBBD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62DC0-FA52-C246-909A-C14A5523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BC495-2567-4A40-9BD5-369DBE03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73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8A3F2-57A3-C442-AAA7-DC6F8D300CD5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5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ED6F-2ED2-8B4B-A2FD-F28BDF1488AB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2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360B-C20B-0A48-A5C8-C23DAD23BFE5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0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B677-8417-1149-B198-96107F4B2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A3D0A-90D9-E24A-A5BB-91DA3D507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D129-93DF-8F4E-99F9-87A736527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9F71-00AD-6341-B624-92382485F51B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5523-159D-534C-812F-CF1C3844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C3C84-275E-9F44-8958-7E9BD130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0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FAB9-E846-1C44-A6DB-555CA5C1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47D2-68A3-EC41-A5A2-BEC17B8C1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1850E-5E31-0846-92CF-9A444BC43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4EDFF-E8F3-044C-90CC-583AEC21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7C278-5473-3D4C-A93B-CF3EE0DDDEAB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5A1C6-8A27-2248-801A-B1B3364AB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3C202-F35A-4649-B0E4-273ADED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4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229-979D-4149-A3A4-E9FDECEA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4D728-0FBC-D849-91DC-1B5872FEE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C717-9147-754D-9CE1-0C084EDC6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CEDC56-1577-D34E-9CDC-442D41EF3B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892B0-BC08-CC47-8BAB-E3A7AE76D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58220-C193-A549-95FC-51F60819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CF76-C1A5-124C-B8F7-665C0C436A5B}" type="datetime1">
              <a:rPr lang="en-GB" smtClean="0"/>
              <a:t>08/03/2024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DAC4FC-643A-F847-AFAC-7DF2CDBF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8109E2-2C7F-6E4F-BD4E-807859E1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1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7679-8170-5142-8570-5C4D7C2B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CB5CD-53EE-3946-BAC3-1A2E4285A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4F58-74B3-614C-8B5F-AE9C54AA6E46}" type="datetime1">
              <a:rPr lang="en-GB" smtClean="0"/>
              <a:t>08/03/2024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0F21C-27A2-7B41-89FC-F49ED241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5CD16-D981-CA46-8A22-74799599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5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58FFB4-C548-6F49-A9DF-8BB749A2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F0B0-F0D8-7B4E-8F88-69FD6C2A8BFB}" type="datetime1">
              <a:rPr lang="en-GB" smtClean="0"/>
              <a:t>08/03/2024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C0BB5-308E-0D49-B63D-E47EFC40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9EF9B-2062-FF42-B9E1-0C9C87DCA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2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AE747-1819-5D49-AF17-78A5524DB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40F20-32BD-A541-858A-FEDD0C110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C5A46-527B-F54F-A929-21DADFE06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8D10A-8E69-1846-BAEB-9F60D476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357F-A683-6B4B-B88B-22B0B665F239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70C62-BEDF-B74A-8444-CDB7AE98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6078-D416-1E4B-A259-9C56971D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0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187A-1B95-5B4B-AAEF-BCC592CA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F9048-6041-3641-B8F9-54E4272C5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C081C-A8E8-DC43-9ED9-9CA153C53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E35FE-18F4-8D47-87A5-A67F3D64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688C9-3ABC-A44F-9312-A8B3A1682FF1}" type="datetime1">
              <a:rPr lang="en-GB" smtClean="0"/>
              <a:t>08/03/2024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6B4D8-A018-4749-8FF9-1EDA45F2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8B017-FA7B-B146-B443-4FD094C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1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025C6E-2D3A-BF42-9C9A-696227C7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E7D11-B4E4-FC48-AC08-EFCFDDCB2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2612-5DF0-A648-9902-DE49C87F2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A4C0-9777-EA47-A416-5C581DA2CDF0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3F60-8A6B-394A-B92D-74F864AF0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Opening CAS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0B12C-A71C-2146-A2DD-21E31990B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0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3D87E-581F-E545-93B6-770CB7CE8D22}" type="datetime1">
              <a:rPr lang="en-GB" smtClean="0"/>
              <a:t>08/03/2024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Opening CAS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cern-cas/" TargetMode="External"/><Relationship Id="rId2" Type="http://schemas.openxmlformats.org/officeDocument/2006/relationships/hyperlink" Target="https://cas.web.cern.ch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cas.web.cern.ch/evaluation/ferney-voltaire-2024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44374"/>
            <a:ext cx="9144000" cy="1058593"/>
          </a:xfrm>
        </p:spPr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3044757"/>
            <a:ext cx="10466962" cy="179961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Basics of Accelerator Physics and Technology</a:t>
            </a:r>
          </a:p>
          <a:p>
            <a:r>
              <a:rPr lang="en-US" sz="2800" dirty="0"/>
              <a:t>11-15 March 2024</a:t>
            </a:r>
          </a:p>
          <a:p>
            <a:r>
              <a:rPr lang="en-US" sz="2800" dirty="0" err="1"/>
              <a:t>Appart’City</a:t>
            </a:r>
            <a:r>
              <a:rPr lang="en-US" sz="2800" dirty="0"/>
              <a:t>, </a:t>
            </a:r>
            <a:r>
              <a:rPr lang="en-US" sz="2800" dirty="0" err="1"/>
              <a:t>Ferney</a:t>
            </a:r>
            <a:r>
              <a:rPr lang="en-US" sz="2800" dirty="0"/>
              <a:t> Voltaire, France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91AAB5-EC6A-7247-B966-7E9B5AB5D0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3320890" y="693467"/>
            <a:ext cx="5258389" cy="22373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9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50906"/>
            <a:ext cx="9144000" cy="1058593"/>
          </a:xfrm>
        </p:spPr>
        <p:txBody>
          <a:bodyPr/>
          <a:lstStyle/>
          <a:p>
            <a:r>
              <a:rPr lang="en-US" b="1" dirty="0"/>
              <a:t>Enjoy the course!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3044758"/>
            <a:ext cx="10466962" cy="72405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Basics of Accelerator Physics and Technology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91AAB5-EC6A-7247-B966-7E9B5AB5D0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3320890" y="693467"/>
            <a:ext cx="5258389" cy="22373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5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endParaRPr lang="en-US" sz="3600" b="1" dirty="0">
              <a:solidFill>
                <a:srgbClr val="00A3DA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5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1396610" cy="479411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Established at the beginning of 1983 – Just celebrated 40 years of CAS</a:t>
            </a:r>
          </a:p>
          <a:p>
            <a:pPr lvl="1"/>
            <a:r>
              <a:rPr lang="en-US" dirty="0"/>
              <a:t>To preserve and transmit knowledge accumulated, at CERN and elsewhere, on particle accelerators and colliders of all kinds</a:t>
            </a:r>
          </a:p>
          <a:p>
            <a:r>
              <a:rPr lang="en-US" dirty="0"/>
              <a:t>This provided a framework for a series of courses</a:t>
            </a:r>
          </a:p>
          <a:p>
            <a:pPr lvl="1"/>
            <a:r>
              <a:rPr lang="en-US" dirty="0"/>
              <a:t>General accelerator physics</a:t>
            </a:r>
          </a:p>
          <a:p>
            <a:pPr lvl="2"/>
            <a:r>
              <a:rPr lang="en-US" dirty="0">
                <a:solidFill>
                  <a:srgbClr val="00A3DA"/>
                </a:solidFill>
              </a:rPr>
              <a:t>Introduction to Accelerator Physics</a:t>
            </a:r>
          </a:p>
          <a:p>
            <a:pPr lvl="2"/>
            <a:r>
              <a:rPr lang="en-US" dirty="0">
                <a:solidFill>
                  <a:srgbClr val="00A3DA"/>
                </a:solidFill>
              </a:rPr>
              <a:t>Advanced Accelerator Physics</a:t>
            </a:r>
          </a:p>
          <a:p>
            <a:pPr lvl="1"/>
            <a:r>
              <a:rPr lang="en-US" dirty="0"/>
              <a:t>Specialized topics in the field (RF, BI, magnets, vacuum, colliders, beam dynamics, plasma,…)</a:t>
            </a:r>
          </a:p>
          <a:p>
            <a:pPr lvl="1"/>
            <a:r>
              <a:rPr lang="en-US" dirty="0"/>
              <a:t>50 to 70 hours teaching in </a:t>
            </a:r>
            <a:r>
              <a:rPr lang="en-US" dirty="0">
                <a:solidFill>
                  <a:srgbClr val="FF0000"/>
                </a:solidFill>
              </a:rPr>
              <a:t>~2 week intensive residential courses</a:t>
            </a:r>
          </a:p>
          <a:p>
            <a:r>
              <a:rPr lang="en-US" dirty="0"/>
              <a:t>About 90 courses held so far</a:t>
            </a:r>
          </a:p>
          <a:p>
            <a:r>
              <a:rPr lang="en-US" sz="2400" dirty="0"/>
              <a:t>Occasional courses in the framework of the US-CERN-Japan-Russia Joint Accelerator School (JAS), from 2022: IAS (International Accelerator School)</a:t>
            </a:r>
          </a:p>
          <a:p>
            <a:pPr lvl="1"/>
            <a:r>
              <a:rPr lang="en-US" dirty="0"/>
              <a:t>15 schools held so far (since 1985), Superconductivity course in July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739196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CERN Accelerator School - CAS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1396610" cy="501099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Introduction to Accelerator Physics </a:t>
            </a:r>
            <a:r>
              <a:rPr lang="en-US" dirty="0"/>
              <a:t>(yearly – in September)</a:t>
            </a:r>
          </a:p>
          <a:p>
            <a:pPr lvl="1"/>
            <a:r>
              <a:rPr lang="en-US" dirty="0"/>
              <a:t>22 Sep – 5 Oct 2024 (Santa Susanna, Spain)</a:t>
            </a:r>
          </a:p>
          <a:p>
            <a:pPr lvl="1"/>
            <a:r>
              <a:rPr lang="en-US" dirty="0"/>
              <a:t>Hands-on in transverse and longitudinal beam dynamics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Advanced Accelerator Physics </a:t>
            </a:r>
            <a:r>
              <a:rPr lang="en-US" dirty="0"/>
              <a:t>(every two years)</a:t>
            </a:r>
            <a:endParaRPr lang="en-US" b="1" dirty="0"/>
          </a:p>
          <a:p>
            <a:pPr lvl="1"/>
            <a:r>
              <a:rPr lang="en-US" dirty="0"/>
              <a:t>10 – 22 Nov 2024 in Spa, Belgium</a:t>
            </a:r>
          </a:p>
          <a:p>
            <a:pPr lvl="1"/>
            <a:r>
              <a:rPr lang="en-US" dirty="0"/>
              <a:t>Hands-on in RF, Beam Instrumentation and Beam Dynamics</a:t>
            </a:r>
          </a:p>
          <a:p>
            <a:pPr lvl="1"/>
            <a:endParaRPr lang="en-US" dirty="0"/>
          </a:p>
          <a:p>
            <a:r>
              <a:rPr lang="en-US" b="1" dirty="0"/>
              <a:t>Topical courses </a:t>
            </a:r>
            <a:r>
              <a:rPr lang="en-US" dirty="0"/>
              <a:t>2024+: Mechanical and Materials Engineering, </a:t>
            </a:r>
            <a:br>
              <a:rPr lang="en-US" dirty="0"/>
            </a:br>
            <a:r>
              <a:rPr lang="en-US" dirty="0"/>
              <a:t>High Intensity Hadrons, Beam Instrumentation, …</a:t>
            </a:r>
          </a:p>
          <a:p>
            <a:endParaRPr lang="en-US" dirty="0"/>
          </a:p>
          <a:p>
            <a:r>
              <a:rPr lang="en-GB" dirty="0"/>
              <a:t>Networking is an essential part of each CAS course!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6989464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Upcoming Residential CAS Courses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2D90EF4-9406-BDF2-8A50-7C245C9E6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831" y="136522"/>
            <a:ext cx="2938037" cy="413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9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121528"/>
            <a:ext cx="10836612" cy="523482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Next to the course teaching the most important aspect of the school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“digital training cannot replace CAS courses”</a:t>
            </a:r>
            <a:br>
              <a:rPr lang="en-GB" dirty="0">
                <a:solidFill>
                  <a:srgbClr val="FF0000"/>
                </a:solidFill>
              </a:rPr>
            </a:br>
            <a:br>
              <a:rPr lang="en-GB" dirty="0"/>
            </a:br>
            <a:r>
              <a:rPr lang="en-GB" dirty="0"/>
              <a:t>- people socialising (and even working) </a:t>
            </a:r>
            <a:br>
              <a:rPr lang="en-GB" dirty="0"/>
            </a:br>
            <a:r>
              <a:rPr lang="en-GB" dirty="0"/>
              <a:t>  up to late in the evenings</a:t>
            </a:r>
            <a:br>
              <a:rPr lang="en-GB" dirty="0"/>
            </a:br>
            <a:r>
              <a:rPr lang="en-GB" dirty="0"/>
              <a:t>- lots of interactions students &lt;-&gt; teachers</a:t>
            </a:r>
            <a:br>
              <a:rPr lang="en-GB" dirty="0"/>
            </a:br>
            <a:r>
              <a:rPr lang="en-GB" dirty="0"/>
              <a:t>- cinema evening, </a:t>
            </a:r>
            <a:r>
              <a:rPr lang="en-GB" strike="sngStrike" dirty="0"/>
              <a:t>karaoke</a:t>
            </a:r>
            <a:r>
              <a:rPr lang="en-GB" dirty="0"/>
              <a:t> </a:t>
            </a:r>
            <a:r>
              <a:rPr lang="en-US" sz="2800" b="1" dirty="0">
                <a:solidFill>
                  <a:srgbClr val="00A3DA"/>
                </a:solidFill>
              </a:rPr>
              <a:t>CAS</a:t>
            </a:r>
            <a:r>
              <a:rPr lang="en-GB" dirty="0" err="1"/>
              <a:t>aoke</a:t>
            </a:r>
            <a:br>
              <a:rPr lang="en-GB" dirty="0"/>
            </a:br>
            <a:r>
              <a:rPr lang="en-GB" dirty="0"/>
              <a:t>- excursion</a:t>
            </a:r>
          </a:p>
          <a:p>
            <a:endParaRPr lang="en-US" dirty="0"/>
          </a:p>
          <a:p>
            <a:r>
              <a:rPr lang="en-US" dirty="0"/>
              <a:t>LinkedIn</a:t>
            </a:r>
          </a:p>
          <a:p>
            <a:pPr lvl="1"/>
            <a:r>
              <a:rPr lang="en-US" dirty="0"/>
              <a:t>From the CAS web page 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cas.web.cern.ch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pPr lvl="1"/>
            <a:r>
              <a:rPr lang="en-GB" dirty="0"/>
              <a:t>CAS profile: </a:t>
            </a:r>
            <a:r>
              <a:rPr lang="en-GB" dirty="0">
                <a:hlinkClick r:id="rId3"/>
              </a:rPr>
              <a:t>https://www.linkedin.com/in/cern-cas/</a:t>
            </a:r>
            <a:endParaRPr lang="en-GB" dirty="0"/>
          </a:p>
          <a:p>
            <a:pPr lvl="1"/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525187" cy="5635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A3DA"/>
                </a:solidFill>
              </a:rPr>
              <a:t>Networking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2A1681-4D56-B9CD-C201-03C2690160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462" y="2155064"/>
            <a:ext cx="4958373" cy="29225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00178A-6C5C-3A6C-56F2-09766BFCB8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9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0836612" cy="4794115"/>
          </a:xfrm>
        </p:spPr>
        <p:txBody>
          <a:bodyPr>
            <a:normAutofit fontScale="92500"/>
          </a:bodyPr>
          <a:lstStyle/>
          <a:p>
            <a:r>
              <a:rPr lang="en-US" dirty="0"/>
              <a:t>Course established in 2013</a:t>
            </a:r>
          </a:p>
          <a:p>
            <a:r>
              <a:rPr lang="en-GB" b="1" dirty="0"/>
              <a:t>Introductory level training in General Accelerator Physics</a:t>
            </a:r>
          </a:p>
          <a:p>
            <a:pPr lvl="1"/>
            <a:r>
              <a:rPr lang="en-GB" dirty="0"/>
              <a:t>reviews the </a:t>
            </a:r>
            <a:r>
              <a:rPr lang="en-GB" b="1" dirty="0"/>
              <a:t>core topics of accelerator physics </a:t>
            </a:r>
          </a:p>
          <a:p>
            <a:pPr lvl="1"/>
            <a:r>
              <a:rPr lang="en-GB" dirty="0"/>
              <a:t>special </a:t>
            </a:r>
            <a:r>
              <a:rPr lang="en-GB" b="1" dirty="0"/>
              <a:t>emphasis on CERN </a:t>
            </a:r>
            <a:r>
              <a:rPr lang="en-GB" dirty="0"/>
              <a:t>machines</a:t>
            </a:r>
          </a:p>
          <a:p>
            <a:r>
              <a:rPr lang="en-GB" dirty="0"/>
              <a:t>mainly for engineers and technical engineers, who have not yet attended one of the regular CERN Accelerator School Introductory courses</a:t>
            </a:r>
          </a:p>
          <a:p>
            <a:r>
              <a:rPr lang="en-GB" dirty="0"/>
              <a:t>slightly </a:t>
            </a:r>
            <a:r>
              <a:rPr lang="en-GB" b="1" dirty="0"/>
              <a:t>easier level</a:t>
            </a:r>
            <a:r>
              <a:rPr lang="en-GB" dirty="0"/>
              <a:t> than the Introductory Course</a:t>
            </a:r>
          </a:p>
          <a:p>
            <a:pPr lvl="1"/>
            <a:r>
              <a:rPr lang="en-GB" dirty="0"/>
              <a:t>subset of topics (five days only)</a:t>
            </a:r>
          </a:p>
          <a:p>
            <a:pPr lvl="1"/>
            <a:r>
              <a:rPr lang="en-GB" dirty="0"/>
              <a:t>no hands-on exercises </a:t>
            </a:r>
          </a:p>
          <a:p>
            <a:r>
              <a:rPr lang="en-GB" dirty="0"/>
              <a:t>Originally this course was for CERN participation only, but since 2018 it is also available for anyone not working for CERN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Basics of Accelerator Physics and Technology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8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7023" y="1225684"/>
            <a:ext cx="5786406" cy="508344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82 participants (60 male/22 female)</a:t>
            </a:r>
          </a:p>
          <a:p>
            <a:r>
              <a:rPr lang="en-US" dirty="0"/>
              <a:t>20 nationalities!!!</a:t>
            </a:r>
          </a:p>
          <a:p>
            <a:endParaRPr lang="en-US" dirty="0"/>
          </a:p>
          <a:p>
            <a:r>
              <a:rPr lang="en-US" dirty="0"/>
              <a:t>Lectures 45-50 minutes + discussion</a:t>
            </a:r>
          </a:p>
          <a:p>
            <a:r>
              <a:rPr lang="en-US" dirty="0"/>
              <a:t>Discussion sessions with lecturers</a:t>
            </a:r>
          </a:p>
          <a:p>
            <a:endParaRPr lang="en-US" dirty="0"/>
          </a:p>
          <a:p>
            <a:r>
              <a:rPr lang="en-US" dirty="0"/>
              <a:t>Lunch and coffee breaks on the other side of reception (left from coming in)</a:t>
            </a:r>
          </a:p>
          <a:p>
            <a:r>
              <a:rPr lang="en-US" dirty="0"/>
              <a:t>use them for networking</a:t>
            </a:r>
          </a:p>
          <a:p>
            <a:r>
              <a:rPr lang="en-US" dirty="0"/>
              <a:t>Welcome drink tonight!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3792549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This course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4C43DC-3BD7-5BCC-1963-8CE5531FBF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89" t="6307" r="7758" b="32072"/>
          <a:stretch/>
        </p:blipFill>
        <p:spPr>
          <a:xfrm>
            <a:off x="6096000" y="42241"/>
            <a:ext cx="6083643" cy="626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7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5EA774-6BB1-743F-7065-EEA6E8CA04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35"/>
          <a:stretch/>
        </p:blipFill>
        <p:spPr>
          <a:xfrm>
            <a:off x="7405839" y="990922"/>
            <a:ext cx="3461339" cy="35866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7489" y="4590297"/>
            <a:ext cx="3588846" cy="868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Noemi </a:t>
            </a:r>
            <a:r>
              <a:rPr lang="en-US" sz="2400" b="1" dirty="0" err="1"/>
              <a:t>Caraban</a:t>
            </a:r>
            <a:r>
              <a:rPr lang="en-US" sz="2400" b="1" dirty="0"/>
              <a:t> Gonzalez</a:t>
            </a:r>
          </a:p>
          <a:p>
            <a:pPr marL="0" indent="0">
              <a:buNone/>
            </a:pPr>
            <a:r>
              <a:rPr lang="en-US" sz="2000" dirty="0" err="1"/>
              <a:t>CASopedia</a:t>
            </a:r>
            <a:r>
              <a:rPr lang="en-US" sz="2000" dirty="0"/>
              <a:t>, Social media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255556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CAS Team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06760-0A93-2649-A15D-D02D1C5D5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5" t="16589" r="20304" b="27747"/>
          <a:stretch/>
        </p:blipFill>
        <p:spPr>
          <a:xfrm>
            <a:off x="941427" y="988952"/>
            <a:ext cx="7075619" cy="358865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BEDCA1-3FCA-D343-BF3B-4C4B6F224025}"/>
              </a:ext>
            </a:extLst>
          </p:cNvPr>
          <p:cNvSpPr txBox="1">
            <a:spLocks/>
          </p:cNvSpPr>
          <p:nvPr/>
        </p:nvSpPr>
        <p:spPr>
          <a:xfrm>
            <a:off x="2944728" y="5438576"/>
            <a:ext cx="1910783" cy="868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Frank Tecker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Director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9E28FC8-7B64-5146-8E4E-F14990DC2280}"/>
              </a:ext>
            </a:extLst>
          </p:cNvPr>
          <p:cNvSpPr txBox="1">
            <a:spLocks/>
          </p:cNvSpPr>
          <p:nvPr/>
        </p:nvSpPr>
        <p:spPr>
          <a:xfrm>
            <a:off x="4567584" y="4590297"/>
            <a:ext cx="3461339" cy="868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Christine </a:t>
            </a:r>
            <a:r>
              <a:rPr lang="en-US" sz="2400" b="1" dirty="0" err="1"/>
              <a:t>Völlinger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Deputy Director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EB951EC-9491-0E49-B387-38488CB5E677}"/>
              </a:ext>
            </a:extLst>
          </p:cNvPr>
          <p:cNvSpPr txBox="1">
            <a:spLocks/>
          </p:cNvSpPr>
          <p:nvPr/>
        </p:nvSpPr>
        <p:spPr>
          <a:xfrm>
            <a:off x="5974197" y="5437185"/>
            <a:ext cx="3461339" cy="868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Delphine </a:t>
            </a:r>
            <a:r>
              <a:rPr lang="en-US" sz="2400" b="1" dirty="0" err="1"/>
              <a:t>Rivoiron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Administrative Manager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4A09B23-ADA6-A645-9071-EF62955B4241}"/>
              </a:ext>
            </a:extLst>
          </p:cNvPr>
          <p:cNvSpPr txBox="1">
            <a:spLocks/>
          </p:cNvSpPr>
          <p:nvPr/>
        </p:nvSpPr>
        <p:spPr>
          <a:xfrm>
            <a:off x="8142042" y="4590296"/>
            <a:ext cx="2810377" cy="868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Maria </a:t>
            </a:r>
            <a:r>
              <a:rPr lang="en-US" sz="2400" b="1" dirty="0" err="1"/>
              <a:t>Filippova</a:t>
            </a:r>
            <a:endParaRPr lang="en-US" sz="2400" b="1" dirty="0"/>
          </a:p>
          <a:p>
            <a:pPr marL="0" indent="0">
              <a:buNone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Assistant</a:t>
            </a:r>
            <a:endParaRPr lang="en-US" sz="2400" b="1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B0E39C65-2A9C-7F44-AC7A-163C8B8F1CA9}"/>
              </a:ext>
            </a:extLst>
          </p:cNvPr>
          <p:cNvSpPr txBox="1">
            <a:spLocks/>
          </p:cNvSpPr>
          <p:nvPr/>
        </p:nvSpPr>
        <p:spPr>
          <a:xfrm>
            <a:off x="45458" y="6011110"/>
            <a:ext cx="2385465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Ron </a:t>
            </a:r>
            <a:r>
              <a:rPr lang="en-US" sz="2400" b="1" dirty="0" err="1"/>
              <a:t>Suykerbuyk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Filming setup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529FFD-B1CA-D919-8CF8-1F86282BDE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9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5130669"/>
          </a:xfrm>
        </p:spPr>
        <p:txBody>
          <a:bodyPr>
            <a:normAutofit/>
          </a:bodyPr>
          <a:lstStyle/>
          <a:p>
            <a:r>
              <a:rPr lang="en-US" dirty="0"/>
              <a:t>Important to maintain / improve the high quality of teaching</a:t>
            </a:r>
          </a:p>
          <a:p>
            <a:r>
              <a:rPr lang="en-GB" dirty="0">
                <a:hlinkClick r:id="rId2"/>
              </a:rPr>
              <a:t>https://cas.web.cern.ch/evaluation/ferney-voltaire-2024</a:t>
            </a:r>
            <a:endParaRPr lang="en-GB" dirty="0"/>
          </a:p>
          <a:p>
            <a:r>
              <a:rPr lang="en-GB" dirty="0"/>
              <a:t>Log in with CERN account</a:t>
            </a:r>
            <a:br>
              <a:rPr lang="en-GB" dirty="0"/>
            </a:br>
            <a:r>
              <a:rPr lang="en-GB" dirty="0"/>
              <a:t>or many other ways</a:t>
            </a:r>
            <a:br>
              <a:rPr lang="en-GB" dirty="0"/>
            </a:br>
            <a:r>
              <a:rPr lang="en-GB" dirty="0"/>
              <a:t>(Google, LinkedIn, …)</a:t>
            </a:r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B80970-9353-814B-A7B2-E535635A6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71" t="5957" r="5056" b="22270"/>
          <a:stretch/>
        </p:blipFill>
        <p:spPr>
          <a:xfrm>
            <a:off x="5040551" y="2409221"/>
            <a:ext cx="6546714" cy="36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8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3413" y="4010762"/>
            <a:ext cx="11413787" cy="1994170"/>
          </a:xfrm>
        </p:spPr>
        <p:txBody>
          <a:bodyPr>
            <a:normAutofit/>
          </a:bodyPr>
          <a:lstStyle/>
          <a:p>
            <a:r>
              <a:rPr lang="en-GB" dirty="0"/>
              <a:t>Please </a:t>
            </a:r>
            <a:r>
              <a:rPr lang="en-GB" b="1" dirty="0"/>
              <a:t>fill it in </a:t>
            </a:r>
            <a:r>
              <a:rPr lang="en-GB" dirty="0"/>
              <a:t>ideally </a:t>
            </a:r>
            <a:r>
              <a:rPr lang="en-GB" b="1" dirty="0"/>
              <a:t>daily</a:t>
            </a:r>
            <a:r>
              <a:rPr lang="en-GB" dirty="0"/>
              <a:t> during the course, when your memory is fresh </a:t>
            </a:r>
          </a:p>
          <a:p>
            <a:r>
              <a:rPr lang="en-GB" dirty="0"/>
              <a:t>You can </a:t>
            </a:r>
            <a:r>
              <a:rPr lang="en-GB" b="1" dirty="0"/>
              <a:t>save it</a:t>
            </a:r>
            <a:r>
              <a:rPr lang="en-GB" dirty="0"/>
              <a:t> and come back to it later at any time</a:t>
            </a:r>
          </a:p>
          <a:p>
            <a:r>
              <a:rPr lang="en-GB" dirty="0"/>
              <a:t>Just </a:t>
            </a:r>
            <a:r>
              <a:rPr lang="en-GB" b="1" dirty="0"/>
              <a:t>DON’T submit it until </a:t>
            </a:r>
            <a:r>
              <a:rPr lang="en-GB" dirty="0"/>
              <a:t>you have completed your evaluation at </a:t>
            </a:r>
            <a:r>
              <a:rPr lang="en-GB" b="1" dirty="0"/>
              <a:t>the end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DA7222-5AB0-0043-B21B-FA965304D8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39" b="4496"/>
          <a:stretch/>
        </p:blipFill>
        <p:spPr>
          <a:xfrm>
            <a:off x="505838" y="1121528"/>
            <a:ext cx="10710153" cy="2062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E356B6-998C-154C-AEAD-AEAAE6F03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89" y="3239077"/>
            <a:ext cx="33401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58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668</Words>
  <Application>Microsoft Macintosh PowerPoint</Application>
  <PresentationFormat>Widescreen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1_Office Theme</vt:lpstr>
      <vt:lpstr>WELCOME!</vt:lpstr>
      <vt:lpstr>The CERN Accelerator School - CAS</vt:lpstr>
      <vt:lpstr>Upcoming Residential CAS Courses</vt:lpstr>
      <vt:lpstr>Networking</vt:lpstr>
      <vt:lpstr>Basics of Accelerator Physics and Technology</vt:lpstr>
      <vt:lpstr>This course</vt:lpstr>
      <vt:lpstr>The CAS Team</vt:lpstr>
      <vt:lpstr>Online Evaluation Form</vt:lpstr>
      <vt:lpstr>Online Evaluation Form</vt:lpstr>
      <vt:lpstr>Enjoy the course!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Frank Tecker</dc:creator>
  <cp:lastModifiedBy>Frank Tecker</cp:lastModifiedBy>
  <cp:revision>18</cp:revision>
  <dcterms:created xsi:type="dcterms:W3CDTF">2022-05-07T15:39:52Z</dcterms:created>
  <dcterms:modified xsi:type="dcterms:W3CDTF">2024-03-08T08:07:33Z</dcterms:modified>
</cp:coreProperties>
</file>