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6"/>
  </p:notesMasterIdLst>
  <p:handoutMasterIdLst>
    <p:handoutMasterId r:id="rId47"/>
  </p:handoutMasterIdLst>
  <p:sldIdLst>
    <p:sldId id="397" r:id="rId2"/>
    <p:sldId id="377" r:id="rId3"/>
    <p:sldId id="259" r:id="rId4"/>
    <p:sldId id="361" r:id="rId5"/>
    <p:sldId id="378" r:id="rId6"/>
    <p:sldId id="380" r:id="rId7"/>
    <p:sldId id="381" r:id="rId8"/>
    <p:sldId id="382" r:id="rId9"/>
    <p:sldId id="384" r:id="rId10"/>
    <p:sldId id="296" r:id="rId11"/>
    <p:sldId id="353" r:id="rId12"/>
    <p:sldId id="354" r:id="rId13"/>
    <p:sldId id="355" r:id="rId14"/>
    <p:sldId id="346" r:id="rId15"/>
    <p:sldId id="349" r:id="rId16"/>
    <p:sldId id="356" r:id="rId17"/>
    <p:sldId id="351" r:id="rId18"/>
    <p:sldId id="352" r:id="rId19"/>
    <p:sldId id="388" r:id="rId20"/>
    <p:sldId id="385" r:id="rId21"/>
    <p:sldId id="359" r:id="rId22"/>
    <p:sldId id="316" r:id="rId23"/>
    <p:sldId id="360" r:id="rId24"/>
    <p:sldId id="386" r:id="rId25"/>
    <p:sldId id="365" r:id="rId26"/>
    <p:sldId id="389" r:id="rId27"/>
    <p:sldId id="390" r:id="rId28"/>
    <p:sldId id="391" r:id="rId29"/>
    <p:sldId id="392" r:id="rId30"/>
    <p:sldId id="366" r:id="rId31"/>
    <p:sldId id="367" r:id="rId32"/>
    <p:sldId id="368" r:id="rId33"/>
    <p:sldId id="369" r:id="rId34"/>
    <p:sldId id="370" r:id="rId35"/>
    <p:sldId id="371" r:id="rId36"/>
    <p:sldId id="372" r:id="rId37"/>
    <p:sldId id="373" r:id="rId38"/>
    <p:sldId id="393" r:id="rId39"/>
    <p:sldId id="394" r:id="rId40"/>
    <p:sldId id="288" r:id="rId41"/>
    <p:sldId id="345" r:id="rId42"/>
    <p:sldId id="348" r:id="rId43"/>
    <p:sldId id="395" r:id="rId44"/>
    <p:sldId id="396" r:id="rId4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066"/>
    <p:restoredTop sz="94686"/>
  </p:normalViewPr>
  <p:slideViewPr>
    <p:cSldViewPr snapToGrid="0" snapToObjects="1">
      <p:cViewPr varScale="1">
        <p:scale>
          <a:sx n="126" d="100"/>
          <a:sy n="126" d="100"/>
        </p:scale>
        <p:origin x="232" y="24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3/11/24</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3/11/24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40</a:t>
            </a:fld>
            <a:endParaRPr lang="en-US"/>
          </a:p>
        </p:txBody>
      </p:sp>
    </p:spTree>
    <p:extLst>
      <p:ext uri="{BB962C8B-B14F-4D97-AF65-F5344CB8AC3E}">
        <p14:creationId xmlns:p14="http://schemas.microsoft.com/office/powerpoint/2010/main" val="39738760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11.03.2024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Rende Steerenberg | Basics of Accelerator Physics and Technology</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11.03.2024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Rende Steerenberg | Basics of Accelerator Physics and Technology</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11.03.2024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Rende Steerenberg | Basics of Accelerator Physics and Technology</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de-CH"/>
              <a:t>11.03.2024</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Rende Steerenberg | Basics of Accelerator Physics and Technology</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de-CH"/>
              <a:t>11.03.2024</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Rende Steerenberg | Basics of Accelerator Physics and Technology</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de-CH"/>
              <a:t>11.03.2024</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Rende Steerenberg | Basics of Accelerator Physics and Technology</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de-CH"/>
              <a:t>11.03.2024</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Rende Steerenberg | Basics of Accelerator Physics and Technology</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de-CH"/>
              <a:t>11.03.2024</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Rende Steerenberg | Basics of Accelerator Physics and Technology</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de-CH"/>
              <a:t>11.03.2024</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de-CH"/>
              <a:t>11.03.2024</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de-CH"/>
              <a:t>11.03.2024</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de-CH"/>
              <a:t>11.03.2024</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11.03.2024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11.03.2024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11.03.2024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11.03.2024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de-CH"/>
              <a:t>11.03.2024</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de-CH"/>
              <a:t>11.03.2024</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GB"/>
              <a:t>Click to edit Master title style</a:t>
            </a:r>
            <a:endParaRPr lang="en-US" dirty="0"/>
          </a:p>
        </p:txBody>
      </p:sp>
      <p:pic>
        <p:nvPicPr>
          <p:cNvPr id="5" name="Picture 4"/>
          <p:cNvPicPr>
            <a:picLocks noChangeAspect="1"/>
          </p:cNvPicPr>
          <p:nvPr userDrawn="1"/>
        </p:nvPicPr>
        <p:blipFill>
          <a:blip r:embed="rId23">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r>
              <a:rPr lang="de-CH"/>
              <a:t>11.03.2024</a:t>
            </a:r>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a:t>Rende Steerenberg | Basics of Accelerator Physics and Technology</a:t>
            </a:r>
            <a:endParaRPr lang="en-US" dirty="0"/>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10.png"/><Relationship Id="rId7" Type="http://schemas.openxmlformats.org/officeDocument/2006/relationships/image" Target="../media/image23.tiff"/><Relationship Id="rId2" Type="http://schemas.openxmlformats.org/officeDocument/2006/relationships/image" Target="../media/image22.tiff"/><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7.png"/><Relationship Id="rId10" Type="http://schemas.openxmlformats.org/officeDocument/2006/relationships/image" Target="../media/image26.jpeg"/><Relationship Id="rId4" Type="http://schemas.openxmlformats.org/officeDocument/2006/relationships/image" Target="../media/image8.png"/><Relationship Id="rId9" Type="http://schemas.openxmlformats.org/officeDocument/2006/relationships/image" Target="../media/image25.jpeg"/></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3.tif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10.png"/><Relationship Id="rId7" Type="http://schemas.openxmlformats.org/officeDocument/2006/relationships/image" Target="../media/image23.tiff"/><Relationship Id="rId2" Type="http://schemas.openxmlformats.org/officeDocument/2006/relationships/image" Target="../media/image22.tiff"/><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7.png"/><Relationship Id="rId10" Type="http://schemas.openxmlformats.org/officeDocument/2006/relationships/image" Target="../media/image26.jpeg"/><Relationship Id="rId4" Type="http://schemas.openxmlformats.org/officeDocument/2006/relationships/image" Target="../media/image8.png"/><Relationship Id="rId9" Type="http://schemas.openxmlformats.org/officeDocument/2006/relationships/image" Target="../media/image25.jpeg"/></Relationships>
</file>

<file path=ppt/slides/_rels/slide14.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10.png"/><Relationship Id="rId7" Type="http://schemas.openxmlformats.org/officeDocument/2006/relationships/image" Target="../media/image23.tiff"/><Relationship Id="rId2" Type="http://schemas.openxmlformats.org/officeDocument/2006/relationships/image" Target="../media/image22.tiff"/><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7.png"/><Relationship Id="rId10" Type="http://schemas.openxmlformats.org/officeDocument/2006/relationships/image" Target="../media/image26.jpeg"/><Relationship Id="rId4" Type="http://schemas.openxmlformats.org/officeDocument/2006/relationships/image" Target="../media/image8.png"/><Relationship Id="rId9" Type="http://schemas.openxmlformats.org/officeDocument/2006/relationships/image" Target="../media/image25.jpeg"/></Relationships>
</file>

<file path=ppt/slides/_rels/slide1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oleObject" Target="../embeddings/oleObject3.bin"/><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37.tiff"/><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9.png"/></Relationships>
</file>

<file path=ppt/slides/_rels/slide25.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jp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8.jpg"/><Relationship Id="rId1" Type="http://schemas.openxmlformats.org/officeDocument/2006/relationships/slideLayout" Target="../slideLayouts/slideLayout4.xml"/><Relationship Id="rId5" Type="http://schemas.openxmlformats.org/officeDocument/2006/relationships/image" Target="../media/image42.png"/><Relationship Id="rId4" Type="http://schemas.openxmlformats.org/officeDocument/2006/relationships/image" Target="../media/image41.png"/></Relationships>
</file>

<file path=ppt/slides/_rels/slide2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tiff"/><Relationship Id="rId1" Type="http://schemas.openxmlformats.org/officeDocument/2006/relationships/slideLayout" Target="../slideLayouts/slideLayout3.xml"/><Relationship Id="rId4" Type="http://schemas.microsoft.com/office/2007/relationships/hdphoto" Target="../media/hdphoto1.wdp"/></Relationships>
</file>

<file path=ppt/slides/_rels/slide30.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44.tiff"/><Relationship Id="rId7" Type="http://schemas.openxmlformats.org/officeDocument/2006/relationships/image" Target="../media/image47.tiff"/><Relationship Id="rId2" Type="http://schemas.openxmlformats.org/officeDocument/2006/relationships/image" Target="../media/image43.png"/><Relationship Id="rId1" Type="http://schemas.openxmlformats.org/officeDocument/2006/relationships/slideLayout" Target="../slideLayouts/slideLayout19.xml"/><Relationship Id="rId6" Type="http://schemas.openxmlformats.org/officeDocument/2006/relationships/image" Target="../media/image46.tiff"/><Relationship Id="rId5" Type="http://schemas.openxmlformats.org/officeDocument/2006/relationships/image" Target="../media/image45.emf"/><Relationship Id="rId4" Type="http://schemas.openxmlformats.org/officeDocument/2006/relationships/oleObject" Target="../embeddings/oleObject4.bin"/></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3" Type="http://schemas.openxmlformats.org/officeDocument/2006/relationships/image" Target="../media/image49.wmf"/><Relationship Id="rId2" Type="http://schemas.openxmlformats.org/officeDocument/2006/relationships/image" Target="../media/image48.png"/><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38.jpg"/><Relationship Id="rId1" Type="http://schemas.openxmlformats.org/officeDocument/2006/relationships/slideLayout" Target="../slideLayouts/slideLayout19.xml"/></Relationships>
</file>

<file path=ppt/slides/_rels/slide37.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9.xml"/></Relationships>
</file>

<file path=ppt/slides/_rels/slide38.xml.rels><?xml version="1.0" encoding="UTF-8" standalone="yes"?>
<Relationships xmlns="http://schemas.openxmlformats.org/package/2006/relationships"><Relationship Id="rId3" Type="http://schemas.openxmlformats.org/officeDocument/2006/relationships/hyperlink" Target="http://ab-dep-op.web.cern.ch/ab-dep-op/dokuwiki/lib/exe/fetch.php?cache=cache&amp;media=cps:sftpro:sem-fils-v-tt2-sftpro.gif" TargetMode="External"/><Relationship Id="rId2" Type="http://schemas.openxmlformats.org/officeDocument/2006/relationships/image" Target="../media/image39.png"/><Relationship Id="rId1" Type="http://schemas.openxmlformats.org/officeDocument/2006/relationships/slideLayout" Target="../slideLayouts/slideLayout19.xml"/><Relationship Id="rId5" Type="http://schemas.openxmlformats.org/officeDocument/2006/relationships/image" Target="../media/image53.png"/><Relationship Id="rId4" Type="http://schemas.openxmlformats.org/officeDocument/2006/relationships/image" Target="../media/image52.png"/></Relationships>
</file>

<file path=ppt/slides/_rels/slide3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9.png"/></Relationships>
</file>

<file path=ppt/slides/_rels/slide40.xml.rels><?xml version="1.0" encoding="UTF-8" standalone="yes"?>
<Relationships xmlns="http://schemas.openxmlformats.org/package/2006/relationships"><Relationship Id="rId3" Type="http://schemas.openxmlformats.org/officeDocument/2006/relationships/image" Target="../media/image56.tiff"/><Relationship Id="rId2" Type="http://schemas.openxmlformats.org/officeDocument/2006/relationships/notesSlide" Target="../notesSlides/notesSlide1.xml"/><Relationship Id="rId1" Type="http://schemas.openxmlformats.org/officeDocument/2006/relationships/slideLayout" Target="../slideLayouts/slideLayout21.xml"/></Relationships>
</file>

<file path=ppt/slides/_rels/slide4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57.jpe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60.png"/><Relationship Id="rId7" Type="http://schemas.openxmlformats.org/officeDocument/2006/relationships/image" Target="../media/image64.png"/><Relationship Id="rId2" Type="http://schemas.openxmlformats.org/officeDocument/2006/relationships/image" Target="../media/image59.png"/><Relationship Id="rId1" Type="http://schemas.openxmlformats.org/officeDocument/2006/relationships/slideLayout" Target="../slideLayouts/slideLayout5.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s>
</file>

<file path=ppt/slides/_rels/slide44.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5.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21.emf"/><Relationship Id="rId2" Type="http://schemas.openxmlformats.org/officeDocument/2006/relationships/image" Target="../media/image18.png"/><Relationship Id="rId1" Type="http://schemas.openxmlformats.org/officeDocument/2006/relationships/slideLayout" Target="../slideLayouts/slideLayout5.xml"/><Relationship Id="rId6" Type="http://schemas.openxmlformats.org/officeDocument/2006/relationships/oleObject" Target="../embeddings/oleObject2.bin"/><Relationship Id="rId5" Type="http://schemas.openxmlformats.org/officeDocument/2006/relationships/image" Target="../media/image20.png"/><Relationship Id="rId4" Type="http://schemas.openxmlformats.org/officeDocument/2006/relationships/image" Target="../media/image19.emf"/></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5324692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F055140-1918-E74B-95AE-F1273F76FF68}"/>
              </a:ext>
            </a:extLst>
          </p:cNvPr>
          <p:cNvPicPr>
            <a:picLocks noChangeAspect="1"/>
          </p:cNvPicPr>
          <p:nvPr/>
        </p:nvPicPr>
        <p:blipFill>
          <a:blip r:embed="rId2"/>
          <a:stretch>
            <a:fillRect/>
          </a:stretch>
        </p:blipFill>
        <p:spPr>
          <a:xfrm>
            <a:off x="2414129" y="1129143"/>
            <a:ext cx="7354285" cy="4599713"/>
          </a:xfrm>
          <a:prstGeom prst="rect">
            <a:avLst/>
          </a:prstGeom>
        </p:spPr>
      </p:pic>
      <p:sp>
        <p:nvSpPr>
          <p:cNvPr id="14" name="Rectangle 13">
            <a:extLst>
              <a:ext uri="{FF2B5EF4-FFF2-40B4-BE49-F238E27FC236}">
                <a16:creationId xmlns:a16="http://schemas.microsoft.com/office/drawing/2014/main" id="{2CD68372-EE9C-594B-8B7B-962F4D60A41E}"/>
              </a:ext>
            </a:extLst>
          </p:cNvPr>
          <p:cNvSpPr/>
          <p:nvPr/>
        </p:nvSpPr>
        <p:spPr>
          <a:xfrm>
            <a:off x="-52996" y="0"/>
            <a:ext cx="2450194" cy="6350851"/>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44E67E4B-C86F-D642-9A83-B35ABD24447B}"/>
              </a:ext>
            </a:extLst>
          </p:cNvPr>
          <p:cNvSpPr/>
          <p:nvPr/>
        </p:nvSpPr>
        <p:spPr>
          <a:xfrm>
            <a:off x="9781309" y="0"/>
            <a:ext cx="2410691" cy="6350851"/>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a:extLst>
              <a:ext uri="{FF2B5EF4-FFF2-40B4-BE49-F238E27FC236}">
                <a16:creationId xmlns:a16="http://schemas.microsoft.com/office/drawing/2014/main" id="{CD5009E8-3F35-8E45-99FB-729585CE7796}"/>
              </a:ext>
            </a:extLst>
          </p:cNvPr>
          <p:cNvSpPr>
            <a:spLocks noGrp="1"/>
          </p:cNvSpPr>
          <p:nvPr>
            <p:ph type="title"/>
          </p:nvPr>
        </p:nvSpPr>
        <p:spPr>
          <a:xfrm>
            <a:off x="2507675" y="277620"/>
            <a:ext cx="7201283" cy="1065742"/>
          </a:xfrm>
        </p:spPr>
        <p:txBody>
          <a:bodyPr/>
          <a:lstStyle/>
          <a:p>
            <a:r>
              <a:rPr lang="en-GB" dirty="0"/>
              <a:t>The CERN Accelerator Complex</a:t>
            </a:r>
          </a:p>
        </p:txBody>
      </p:sp>
      <p:sp>
        <p:nvSpPr>
          <p:cNvPr id="4" name="Date Placeholder 3">
            <a:extLst>
              <a:ext uri="{FF2B5EF4-FFF2-40B4-BE49-F238E27FC236}">
                <a16:creationId xmlns:a16="http://schemas.microsoft.com/office/drawing/2014/main" id="{FCAFED1E-1DEC-204E-8CEC-CEA036FE8472}"/>
              </a:ext>
            </a:extLst>
          </p:cNvPr>
          <p:cNvSpPr>
            <a:spLocks noGrp="1"/>
          </p:cNvSpPr>
          <p:nvPr>
            <p:ph type="dt" sz="half" idx="10"/>
          </p:nvPr>
        </p:nvSpPr>
        <p:spPr/>
        <p:txBody>
          <a:bodyPr/>
          <a:lstStyle/>
          <a:p>
            <a:r>
              <a:rPr lang="de-CH"/>
              <a:t>11.03.2024</a:t>
            </a:r>
            <a:endParaRPr lang="en-US" dirty="0"/>
          </a:p>
        </p:txBody>
      </p:sp>
      <p:sp>
        <p:nvSpPr>
          <p:cNvPr id="5" name="Footer Placeholder 4">
            <a:extLst>
              <a:ext uri="{FF2B5EF4-FFF2-40B4-BE49-F238E27FC236}">
                <a16:creationId xmlns:a16="http://schemas.microsoft.com/office/drawing/2014/main" id="{EE3EF67F-123D-AA44-9854-FCA54074A61D}"/>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0AD0390B-6687-F844-B2E1-558612EBF981}"/>
              </a:ext>
            </a:extLst>
          </p:cNvPr>
          <p:cNvSpPr>
            <a:spLocks noGrp="1"/>
          </p:cNvSpPr>
          <p:nvPr>
            <p:ph type="sldNum" sz="quarter" idx="12"/>
          </p:nvPr>
        </p:nvSpPr>
        <p:spPr/>
        <p:txBody>
          <a:bodyPr/>
          <a:lstStyle/>
          <a:p>
            <a:fld id="{36B5EA5A-BC32-A742-B11B-8E7414D5B535}" type="slidenum">
              <a:rPr lang="en-US" smtClean="0"/>
              <a:pPr/>
              <a:t>10</a:t>
            </a:fld>
            <a:endParaRPr lang="en-US" dirty="0"/>
          </a:p>
        </p:txBody>
      </p:sp>
      <p:pic>
        <p:nvPicPr>
          <p:cNvPr id="8" name="Picture 7">
            <a:extLst>
              <a:ext uri="{FF2B5EF4-FFF2-40B4-BE49-F238E27FC236}">
                <a16:creationId xmlns:a16="http://schemas.microsoft.com/office/drawing/2014/main" id="{59A9251A-833D-8147-913B-8D41DAA9EFA1}"/>
              </a:ext>
            </a:extLst>
          </p:cNvPr>
          <p:cNvPicPr>
            <a:picLocks noChangeAspect="1"/>
          </p:cNvPicPr>
          <p:nvPr/>
        </p:nvPicPr>
        <p:blipFill>
          <a:blip r:embed="rId3"/>
          <a:stretch>
            <a:fillRect/>
          </a:stretch>
        </p:blipFill>
        <p:spPr>
          <a:xfrm>
            <a:off x="9906654" y="147695"/>
            <a:ext cx="2160000" cy="1406700"/>
          </a:xfrm>
          <a:prstGeom prst="rect">
            <a:avLst/>
          </a:prstGeom>
        </p:spPr>
      </p:pic>
      <p:pic>
        <p:nvPicPr>
          <p:cNvPr id="9" name="Picture 8">
            <a:extLst>
              <a:ext uri="{FF2B5EF4-FFF2-40B4-BE49-F238E27FC236}">
                <a16:creationId xmlns:a16="http://schemas.microsoft.com/office/drawing/2014/main" id="{874B97AB-FD14-3D4F-959C-AA97ADCC2982}"/>
              </a:ext>
            </a:extLst>
          </p:cNvPr>
          <p:cNvPicPr>
            <a:picLocks noChangeAspect="1"/>
          </p:cNvPicPr>
          <p:nvPr/>
        </p:nvPicPr>
        <p:blipFill>
          <a:blip r:embed="rId4"/>
          <a:stretch>
            <a:fillRect/>
          </a:stretch>
        </p:blipFill>
        <p:spPr>
          <a:xfrm>
            <a:off x="81945" y="99081"/>
            <a:ext cx="2160000" cy="1620000"/>
          </a:xfrm>
          <a:prstGeom prst="rect">
            <a:avLst/>
          </a:prstGeom>
        </p:spPr>
      </p:pic>
      <p:pic>
        <p:nvPicPr>
          <p:cNvPr id="10" name="Picture 9">
            <a:extLst>
              <a:ext uri="{FF2B5EF4-FFF2-40B4-BE49-F238E27FC236}">
                <a16:creationId xmlns:a16="http://schemas.microsoft.com/office/drawing/2014/main" id="{5A83E2F8-63E7-B24E-ACF4-13D90B6FE708}"/>
              </a:ext>
            </a:extLst>
          </p:cNvPr>
          <p:cNvPicPr>
            <a:picLocks noChangeAspect="1"/>
          </p:cNvPicPr>
          <p:nvPr/>
        </p:nvPicPr>
        <p:blipFill>
          <a:blip r:embed="rId5"/>
          <a:stretch>
            <a:fillRect/>
          </a:stretch>
        </p:blipFill>
        <p:spPr>
          <a:xfrm>
            <a:off x="81945" y="1791757"/>
            <a:ext cx="2160000" cy="1455300"/>
          </a:xfrm>
          <a:prstGeom prst="rect">
            <a:avLst/>
          </a:prstGeom>
        </p:spPr>
      </p:pic>
      <p:pic>
        <p:nvPicPr>
          <p:cNvPr id="11" name="Picture 10">
            <a:extLst>
              <a:ext uri="{FF2B5EF4-FFF2-40B4-BE49-F238E27FC236}">
                <a16:creationId xmlns:a16="http://schemas.microsoft.com/office/drawing/2014/main" id="{BE35008D-8D5C-DB44-8A8A-1F79B2F6E7D5}"/>
              </a:ext>
            </a:extLst>
          </p:cNvPr>
          <p:cNvPicPr>
            <a:picLocks noChangeAspect="1"/>
          </p:cNvPicPr>
          <p:nvPr/>
        </p:nvPicPr>
        <p:blipFill>
          <a:blip r:embed="rId6"/>
          <a:stretch>
            <a:fillRect/>
          </a:stretch>
        </p:blipFill>
        <p:spPr>
          <a:xfrm>
            <a:off x="9906654" y="1660097"/>
            <a:ext cx="2160000" cy="1663200"/>
          </a:xfrm>
          <a:prstGeom prst="rect">
            <a:avLst/>
          </a:prstGeom>
        </p:spPr>
      </p:pic>
      <p:pic>
        <p:nvPicPr>
          <p:cNvPr id="12" name="Picture 11">
            <a:extLst>
              <a:ext uri="{FF2B5EF4-FFF2-40B4-BE49-F238E27FC236}">
                <a16:creationId xmlns:a16="http://schemas.microsoft.com/office/drawing/2014/main" id="{1474C9B3-FEDD-ED40-98EE-A3CCB4E9DE83}"/>
              </a:ext>
            </a:extLst>
          </p:cNvPr>
          <p:cNvPicPr>
            <a:picLocks noChangeAspect="1"/>
          </p:cNvPicPr>
          <p:nvPr/>
        </p:nvPicPr>
        <p:blipFill>
          <a:blip r:embed="rId7"/>
          <a:stretch>
            <a:fillRect/>
          </a:stretch>
        </p:blipFill>
        <p:spPr>
          <a:xfrm>
            <a:off x="9896185" y="3428999"/>
            <a:ext cx="2160000" cy="1440000"/>
          </a:xfrm>
          <a:prstGeom prst="rect">
            <a:avLst/>
          </a:prstGeom>
        </p:spPr>
      </p:pic>
      <p:pic>
        <p:nvPicPr>
          <p:cNvPr id="15" name="Picture 2" descr="HIE-ISOLDE 3rd cryomodule transported to ISOLDE hall | ISOLDE">
            <a:extLst>
              <a:ext uri="{FF2B5EF4-FFF2-40B4-BE49-F238E27FC236}">
                <a16:creationId xmlns:a16="http://schemas.microsoft.com/office/drawing/2014/main" id="{DF7EA9D2-C818-5D48-839D-C7BE60F82BB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906654" y="4974701"/>
            <a:ext cx="2160000" cy="1212353"/>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Exceptionally slow antiprotons | CERN">
            <a:extLst>
              <a:ext uri="{FF2B5EF4-FFF2-40B4-BE49-F238E27FC236}">
                <a16:creationId xmlns:a16="http://schemas.microsoft.com/office/drawing/2014/main" id="{1A83382C-35A9-1247-B2E8-18737CC94FD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1945" y="3345090"/>
            <a:ext cx="2160000" cy="144155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Low Energy Ion Ring (LEIR) | Open Days 2019">
            <a:extLst>
              <a:ext uri="{FF2B5EF4-FFF2-40B4-BE49-F238E27FC236}">
                <a16:creationId xmlns:a16="http://schemas.microsoft.com/office/drawing/2014/main" id="{615AACEA-9A9E-5C45-8B03-82EA1A85C237}"/>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1383" y="4844539"/>
            <a:ext cx="2160000" cy="14069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1743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D2E70E03-F626-B847-A845-EC1053E25674}"/>
              </a:ext>
            </a:extLst>
          </p:cNvPr>
          <p:cNvPicPr>
            <a:picLocks noGrp="1" noChangeAspect="1"/>
          </p:cNvPicPr>
          <p:nvPr>
            <p:ph type="pic" sz="quarter" idx="13"/>
          </p:nvPr>
        </p:nvPicPr>
        <p:blipFill rotWithShape="1">
          <a:blip r:embed="rId2"/>
          <a:srcRect t="10968" b="10968"/>
          <a:stretch/>
        </p:blipFill>
        <p:spPr>
          <a:prstGeom prst="rect">
            <a:avLst/>
          </a:prstGeom>
          <a:noFill/>
        </p:spPr>
      </p:pic>
      <p:sp>
        <p:nvSpPr>
          <p:cNvPr id="3" name="Content Placeholder 2">
            <a:extLst>
              <a:ext uri="{FF2B5EF4-FFF2-40B4-BE49-F238E27FC236}">
                <a16:creationId xmlns:a16="http://schemas.microsoft.com/office/drawing/2014/main" id="{E7072445-0C8E-9C45-BF74-3094A427A88F}"/>
              </a:ext>
            </a:extLst>
          </p:cNvPr>
          <p:cNvSpPr>
            <a:spLocks noGrp="1"/>
          </p:cNvSpPr>
          <p:nvPr>
            <p:ph idx="1"/>
          </p:nvPr>
        </p:nvSpPr>
        <p:spPr>
          <a:xfrm>
            <a:off x="8075612" y="-44971"/>
            <a:ext cx="4116387" cy="6370820"/>
          </a:xfrm>
        </p:spPr>
        <p:txBody>
          <a:bodyPr/>
          <a:lstStyle/>
          <a:p>
            <a:r>
              <a:rPr lang="en-US" dirty="0" err="1"/>
              <a:t>Linac</a:t>
            </a:r>
            <a:r>
              <a:rPr lang="en-US" dirty="0"/>
              <a:t> 4</a:t>
            </a:r>
          </a:p>
          <a:p>
            <a:pPr marL="285750" indent="-285750">
              <a:buFont typeface="Arial" charset="0"/>
              <a:buChar char="•"/>
            </a:pPr>
            <a:r>
              <a:rPr lang="en-US" sz="2000" b="0" dirty="0"/>
              <a:t>H</a:t>
            </a:r>
            <a:r>
              <a:rPr lang="en-US" sz="2000" b="0" baseline="30000" dirty="0"/>
              <a:t>-</a:t>
            </a:r>
            <a:r>
              <a:rPr lang="en-US" sz="2000" b="0" dirty="0"/>
              <a:t> ion source at 45 keV</a:t>
            </a:r>
          </a:p>
          <a:p>
            <a:pPr marL="285750" indent="-285750">
              <a:spcBef>
                <a:spcPts val="600"/>
              </a:spcBef>
              <a:buFont typeface="Arial" charset="0"/>
              <a:buChar char="•"/>
            </a:pPr>
            <a:r>
              <a:rPr lang="en-US" sz="2000" b="0" dirty="0"/>
              <a:t>Accelerates beam up to 160 MeV</a:t>
            </a:r>
          </a:p>
          <a:p>
            <a:pPr marL="285750" indent="-285750">
              <a:spcBef>
                <a:spcPts val="600"/>
              </a:spcBef>
              <a:buFont typeface="Arial" charset="0"/>
              <a:buChar char="•"/>
            </a:pPr>
            <a:r>
              <a:rPr lang="en-US" sz="2000" b="0" dirty="0"/>
              <a:t>The chopping scheme allows removing some of the </a:t>
            </a:r>
            <a:r>
              <a:rPr lang="en-US" sz="2000" b="0" dirty="0" err="1"/>
              <a:t>Linac</a:t>
            </a:r>
            <a:r>
              <a:rPr lang="en-US" sz="2000" b="0" dirty="0"/>
              <a:t> bunches to make the beam fit into the PS Booster RF buckets</a:t>
            </a:r>
          </a:p>
          <a:p>
            <a:pPr marL="285750" indent="-285750">
              <a:spcBef>
                <a:spcPts val="600"/>
              </a:spcBef>
              <a:buFont typeface="Arial" charset="0"/>
              <a:buChar char="•"/>
            </a:pPr>
            <a:r>
              <a:rPr lang="en-US" sz="2000" b="0" dirty="0"/>
              <a:t>Pulse rate 1.2 s</a:t>
            </a:r>
          </a:p>
          <a:p>
            <a:endParaRPr lang="en-US" dirty="0"/>
          </a:p>
        </p:txBody>
      </p:sp>
      <p:sp>
        <p:nvSpPr>
          <p:cNvPr id="4" name="Date Placeholder 3">
            <a:extLst>
              <a:ext uri="{FF2B5EF4-FFF2-40B4-BE49-F238E27FC236}">
                <a16:creationId xmlns:a16="http://schemas.microsoft.com/office/drawing/2014/main" id="{B762B1FD-B902-FD41-9FFC-8AA8A3962BC3}"/>
              </a:ext>
            </a:extLst>
          </p:cNvPr>
          <p:cNvSpPr>
            <a:spLocks noGrp="1"/>
          </p:cNvSpPr>
          <p:nvPr>
            <p:ph type="dt" sz="half" idx="10"/>
          </p:nvPr>
        </p:nvSpPr>
        <p:spPr/>
        <p:txBody>
          <a:bodyPr/>
          <a:lstStyle/>
          <a:p>
            <a:r>
              <a:rPr lang="de-CH"/>
              <a:t>11.03.2024</a:t>
            </a:r>
            <a:endParaRPr lang="en-US" dirty="0"/>
          </a:p>
        </p:txBody>
      </p:sp>
      <p:sp>
        <p:nvSpPr>
          <p:cNvPr id="5" name="Footer Placeholder 4">
            <a:extLst>
              <a:ext uri="{FF2B5EF4-FFF2-40B4-BE49-F238E27FC236}">
                <a16:creationId xmlns:a16="http://schemas.microsoft.com/office/drawing/2014/main" id="{F02532D4-7DCE-C84D-B991-67BBF70A23EE}"/>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EDF9FB47-03E7-8C40-9592-F28A48DC28E7}"/>
              </a:ext>
            </a:extLst>
          </p:cNvPr>
          <p:cNvSpPr>
            <a:spLocks noGrp="1"/>
          </p:cNvSpPr>
          <p:nvPr>
            <p:ph type="sldNum" sz="quarter" idx="12"/>
          </p:nvPr>
        </p:nvSpPr>
        <p:spPr/>
        <p:txBody>
          <a:bodyPr/>
          <a:lstStyle/>
          <a:p>
            <a:fld id="{36B5EA5A-BC32-A742-B11B-8E7414D5B535}" type="slidenum">
              <a:rPr lang="en-US" smtClean="0"/>
              <a:pPr/>
              <a:t>11</a:t>
            </a:fld>
            <a:endParaRPr lang="en-US" dirty="0"/>
          </a:p>
        </p:txBody>
      </p:sp>
      <p:pic>
        <p:nvPicPr>
          <p:cNvPr id="2" name="Picture 1">
            <a:extLst>
              <a:ext uri="{FF2B5EF4-FFF2-40B4-BE49-F238E27FC236}">
                <a16:creationId xmlns:a16="http://schemas.microsoft.com/office/drawing/2014/main" id="{1DC67D1D-BF3C-1AE1-1C3C-C7679C349AAF}"/>
              </a:ext>
            </a:extLst>
          </p:cNvPr>
          <p:cNvPicPr>
            <a:picLocks noChangeAspect="1"/>
          </p:cNvPicPr>
          <p:nvPr/>
        </p:nvPicPr>
        <p:blipFill>
          <a:blip r:embed="rId3"/>
          <a:stretch>
            <a:fillRect/>
          </a:stretch>
        </p:blipFill>
        <p:spPr>
          <a:xfrm>
            <a:off x="4189412" y="4442183"/>
            <a:ext cx="7772400" cy="1699582"/>
          </a:xfrm>
          <a:prstGeom prst="rect">
            <a:avLst/>
          </a:prstGeom>
        </p:spPr>
      </p:pic>
    </p:spTree>
    <p:extLst>
      <p:ext uri="{BB962C8B-B14F-4D97-AF65-F5344CB8AC3E}">
        <p14:creationId xmlns:p14="http://schemas.microsoft.com/office/powerpoint/2010/main" val="4914308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519F341-7D8A-7B45-AB7B-9E2395C9057F}"/>
              </a:ext>
            </a:extLst>
          </p:cNvPr>
          <p:cNvSpPr/>
          <p:nvPr/>
        </p:nvSpPr>
        <p:spPr>
          <a:xfrm>
            <a:off x="5054832" y="1775349"/>
            <a:ext cx="2525307" cy="2108915"/>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Placeholder 6">
            <a:extLst>
              <a:ext uri="{FF2B5EF4-FFF2-40B4-BE49-F238E27FC236}">
                <a16:creationId xmlns:a16="http://schemas.microsoft.com/office/drawing/2014/main" id="{BB23A965-B7A5-9140-B009-430E4281EA6C}"/>
              </a:ext>
            </a:extLst>
          </p:cNvPr>
          <p:cNvPicPr>
            <a:picLocks noGrp="1" noChangeAspect="1"/>
          </p:cNvPicPr>
          <p:nvPr>
            <p:ph type="pic" sz="quarter" idx="13"/>
          </p:nvPr>
        </p:nvPicPr>
        <p:blipFill rotWithShape="1">
          <a:blip r:embed="rId2" cstate="print">
            <a:extLst>
              <a:ext uri="{28A0092B-C50C-407E-A947-70E740481C1C}">
                <a14:useLocalDpi xmlns:a14="http://schemas.microsoft.com/office/drawing/2010/main"/>
              </a:ext>
            </a:extLst>
          </a:blip>
          <a:srcRect t="14758" b="14758"/>
          <a:stretch/>
        </p:blipFill>
        <p:spPr>
          <a:prstGeom prst="rect">
            <a:avLst/>
          </a:prstGeom>
          <a:pattFill prst="pct5"/>
        </p:spPr>
      </p:pic>
      <p:sp>
        <p:nvSpPr>
          <p:cNvPr id="3" name="Content Placeholder 2">
            <a:extLst>
              <a:ext uri="{FF2B5EF4-FFF2-40B4-BE49-F238E27FC236}">
                <a16:creationId xmlns:a16="http://schemas.microsoft.com/office/drawing/2014/main" id="{E7072445-0C8E-9C45-BF74-3094A427A88F}"/>
              </a:ext>
            </a:extLst>
          </p:cNvPr>
          <p:cNvSpPr>
            <a:spLocks noGrp="1"/>
          </p:cNvSpPr>
          <p:nvPr>
            <p:ph idx="1"/>
          </p:nvPr>
        </p:nvSpPr>
        <p:spPr>
          <a:xfrm>
            <a:off x="1" y="-64722"/>
            <a:ext cx="4317842" cy="6370820"/>
          </a:xfrm>
        </p:spPr>
        <p:txBody>
          <a:bodyPr/>
          <a:lstStyle/>
          <a:p>
            <a:r>
              <a:rPr lang="en-US" dirty="0"/>
              <a:t>PS Booster</a:t>
            </a:r>
          </a:p>
          <a:p>
            <a:pPr marL="285750" indent="-285750">
              <a:spcBef>
                <a:spcPts val="600"/>
              </a:spcBef>
              <a:buFont typeface="Arial" charset="0"/>
              <a:buChar char="•"/>
            </a:pPr>
            <a:r>
              <a:rPr lang="en-US" sz="2000" b="0" dirty="0"/>
              <a:t>1</a:t>
            </a:r>
            <a:r>
              <a:rPr lang="en-US" sz="2000" b="0" baseline="30000" dirty="0"/>
              <a:t>st</a:t>
            </a:r>
            <a:r>
              <a:rPr lang="en-US" sz="2000" b="0" dirty="0"/>
              <a:t> Synchrotron with 4 superposed rings</a:t>
            </a:r>
          </a:p>
          <a:p>
            <a:pPr marL="285750" indent="-285750">
              <a:spcBef>
                <a:spcPts val="600"/>
              </a:spcBef>
              <a:buFont typeface="Arial" charset="0"/>
              <a:buChar char="•"/>
            </a:pPr>
            <a:r>
              <a:rPr lang="en-US" sz="2000" b="0" dirty="0"/>
              <a:t>Circumference of 157 m</a:t>
            </a:r>
          </a:p>
          <a:p>
            <a:pPr marL="285750" indent="-285750">
              <a:spcBef>
                <a:spcPts val="600"/>
              </a:spcBef>
              <a:buFont typeface="Arial" charset="0"/>
              <a:buChar char="•"/>
            </a:pPr>
            <a:r>
              <a:rPr lang="en-US" sz="2000" b="0" dirty="0"/>
              <a:t>Proton energy from 160 MeV to 2 GeV</a:t>
            </a:r>
          </a:p>
          <a:p>
            <a:pPr marL="285750" indent="-285750">
              <a:spcBef>
                <a:spcPts val="600"/>
              </a:spcBef>
              <a:buFont typeface="Arial" charset="0"/>
              <a:buChar char="•"/>
            </a:pPr>
            <a:r>
              <a:rPr lang="en-US" sz="2000" b="0" dirty="0"/>
              <a:t>Can cycle every 1.2 s</a:t>
            </a:r>
          </a:p>
          <a:p>
            <a:pPr marL="285750" indent="-285750">
              <a:spcBef>
                <a:spcPts val="600"/>
              </a:spcBef>
              <a:buFont typeface="Arial" charset="0"/>
              <a:buChar char="•"/>
            </a:pPr>
            <a:r>
              <a:rPr lang="en-US" sz="2000" b="0" dirty="0"/>
              <a:t>Each ring will inject over multi-turns, using charge exchange injection</a:t>
            </a:r>
          </a:p>
          <a:p>
            <a:endParaRPr lang="en-US" dirty="0"/>
          </a:p>
        </p:txBody>
      </p:sp>
      <p:sp>
        <p:nvSpPr>
          <p:cNvPr id="4" name="Date Placeholder 3">
            <a:extLst>
              <a:ext uri="{FF2B5EF4-FFF2-40B4-BE49-F238E27FC236}">
                <a16:creationId xmlns:a16="http://schemas.microsoft.com/office/drawing/2014/main" id="{B762B1FD-B902-FD41-9FFC-8AA8A3962BC3}"/>
              </a:ext>
            </a:extLst>
          </p:cNvPr>
          <p:cNvSpPr>
            <a:spLocks noGrp="1"/>
          </p:cNvSpPr>
          <p:nvPr>
            <p:ph type="dt" sz="half" idx="10"/>
          </p:nvPr>
        </p:nvSpPr>
        <p:spPr/>
        <p:txBody>
          <a:bodyPr/>
          <a:lstStyle/>
          <a:p>
            <a:r>
              <a:rPr lang="de-CH"/>
              <a:t>11.03.2024</a:t>
            </a:r>
            <a:endParaRPr lang="en-US" dirty="0"/>
          </a:p>
        </p:txBody>
      </p:sp>
      <p:sp>
        <p:nvSpPr>
          <p:cNvPr id="5" name="Footer Placeholder 4">
            <a:extLst>
              <a:ext uri="{FF2B5EF4-FFF2-40B4-BE49-F238E27FC236}">
                <a16:creationId xmlns:a16="http://schemas.microsoft.com/office/drawing/2014/main" id="{F02532D4-7DCE-C84D-B991-67BBF70A23EE}"/>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EDF9FB47-03E7-8C40-9592-F28A48DC28E7}"/>
              </a:ext>
            </a:extLst>
          </p:cNvPr>
          <p:cNvSpPr>
            <a:spLocks noGrp="1"/>
          </p:cNvSpPr>
          <p:nvPr>
            <p:ph type="sldNum" sz="quarter" idx="12"/>
          </p:nvPr>
        </p:nvSpPr>
        <p:spPr/>
        <p:txBody>
          <a:bodyPr/>
          <a:lstStyle/>
          <a:p>
            <a:fld id="{36B5EA5A-BC32-A742-B11B-8E7414D5B535}" type="slidenum">
              <a:rPr lang="en-US" smtClean="0"/>
              <a:pPr/>
              <a:t>12</a:t>
            </a:fld>
            <a:endParaRPr lang="en-US" dirty="0"/>
          </a:p>
        </p:txBody>
      </p:sp>
      <p:pic>
        <p:nvPicPr>
          <p:cNvPr id="8" name="Picture 7">
            <a:extLst>
              <a:ext uri="{FF2B5EF4-FFF2-40B4-BE49-F238E27FC236}">
                <a16:creationId xmlns:a16="http://schemas.microsoft.com/office/drawing/2014/main" id="{BBCB7670-0BDA-8648-86CD-63864F1A1BC7}"/>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65291" y="3667728"/>
            <a:ext cx="3660409" cy="2562992"/>
          </a:xfrm>
          <a:prstGeom prst="rect">
            <a:avLst/>
          </a:prstGeom>
          <a:solidFill>
            <a:schemeClr val="bg1">
              <a:lumMod val="95000"/>
            </a:schemeClr>
          </a:solidFill>
          <a:ln w="9525">
            <a:noFill/>
            <a:miter lim="800000"/>
            <a:headEnd/>
            <a:tailEnd/>
          </a:ln>
          <a:effectLst/>
        </p:spPr>
      </p:pic>
      <p:grpSp>
        <p:nvGrpSpPr>
          <p:cNvPr id="113" name="Group 112">
            <a:extLst>
              <a:ext uri="{FF2B5EF4-FFF2-40B4-BE49-F238E27FC236}">
                <a16:creationId xmlns:a16="http://schemas.microsoft.com/office/drawing/2014/main" id="{45B6F645-6B45-0741-812C-83AF9D469570}"/>
              </a:ext>
            </a:extLst>
          </p:cNvPr>
          <p:cNvGrpSpPr/>
          <p:nvPr/>
        </p:nvGrpSpPr>
        <p:grpSpPr>
          <a:xfrm>
            <a:off x="5036863" y="3678787"/>
            <a:ext cx="2770909" cy="2521527"/>
            <a:chOff x="5036863" y="3678787"/>
            <a:chExt cx="2770909" cy="2521527"/>
          </a:xfrm>
        </p:grpSpPr>
        <p:sp>
          <p:nvSpPr>
            <p:cNvPr id="112" name="Rectangle 111">
              <a:extLst>
                <a:ext uri="{FF2B5EF4-FFF2-40B4-BE49-F238E27FC236}">
                  <a16:creationId xmlns:a16="http://schemas.microsoft.com/office/drawing/2014/main" id="{BCD1833E-C877-D945-9CAE-0C8A8710BA30}"/>
                </a:ext>
              </a:extLst>
            </p:cNvPr>
            <p:cNvSpPr/>
            <p:nvPr/>
          </p:nvSpPr>
          <p:spPr>
            <a:xfrm>
              <a:off x="5036863" y="3678787"/>
              <a:ext cx="2770909" cy="25215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8" name="Group 77">
              <a:extLst>
                <a:ext uri="{FF2B5EF4-FFF2-40B4-BE49-F238E27FC236}">
                  <a16:creationId xmlns:a16="http://schemas.microsoft.com/office/drawing/2014/main" id="{6E3F7FFA-CB11-F642-84AE-B7FC752B319F}"/>
                </a:ext>
              </a:extLst>
            </p:cNvPr>
            <p:cNvGrpSpPr/>
            <p:nvPr/>
          </p:nvGrpSpPr>
          <p:grpSpPr>
            <a:xfrm>
              <a:off x="5315176" y="3766328"/>
              <a:ext cx="2389561" cy="2219333"/>
              <a:chOff x="6468330" y="1355327"/>
              <a:chExt cx="2389561" cy="2219333"/>
            </a:xfrm>
          </p:grpSpPr>
          <p:grpSp>
            <p:nvGrpSpPr>
              <p:cNvPr id="79" name="Group 78">
                <a:extLst>
                  <a:ext uri="{FF2B5EF4-FFF2-40B4-BE49-F238E27FC236}">
                    <a16:creationId xmlns:a16="http://schemas.microsoft.com/office/drawing/2014/main" id="{F1AA79B7-FABB-D449-82C8-20935F63AF62}"/>
                  </a:ext>
                </a:extLst>
              </p:cNvPr>
              <p:cNvGrpSpPr/>
              <p:nvPr/>
            </p:nvGrpSpPr>
            <p:grpSpPr>
              <a:xfrm>
                <a:off x="6468330" y="1677852"/>
                <a:ext cx="2389561" cy="1896808"/>
                <a:chOff x="6394354" y="1173935"/>
                <a:chExt cx="2389561" cy="1896808"/>
              </a:xfrm>
            </p:grpSpPr>
            <p:grpSp>
              <p:nvGrpSpPr>
                <p:cNvPr id="81" name="Group 1081">
                  <a:extLst>
                    <a:ext uri="{FF2B5EF4-FFF2-40B4-BE49-F238E27FC236}">
                      <a16:creationId xmlns:a16="http://schemas.microsoft.com/office/drawing/2014/main" id="{C9189734-4106-2B40-A7A4-55F11E1DD7D4}"/>
                    </a:ext>
                  </a:extLst>
                </p:cNvPr>
                <p:cNvGrpSpPr>
                  <a:grpSpLocks/>
                </p:cNvGrpSpPr>
                <p:nvPr/>
              </p:nvGrpSpPr>
              <p:grpSpPr bwMode="auto">
                <a:xfrm>
                  <a:off x="6394354" y="1173935"/>
                  <a:ext cx="2389561" cy="1896808"/>
                  <a:chOff x="803" y="965"/>
                  <a:chExt cx="1628" cy="1329"/>
                </a:xfrm>
              </p:grpSpPr>
              <p:sp>
                <p:nvSpPr>
                  <p:cNvPr id="107" name="Text Box 1029">
                    <a:extLst>
                      <a:ext uri="{FF2B5EF4-FFF2-40B4-BE49-F238E27FC236}">
                        <a16:creationId xmlns:a16="http://schemas.microsoft.com/office/drawing/2014/main" id="{ACD280CF-B994-6A43-B6B7-F01D3121943D}"/>
                      </a:ext>
                    </a:extLst>
                  </p:cNvPr>
                  <p:cNvSpPr txBox="1">
                    <a:spLocks noChangeAspect="1" noChangeArrowheads="1"/>
                  </p:cNvSpPr>
                  <p:nvPr/>
                </p:nvSpPr>
                <p:spPr bwMode="auto">
                  <a:xfrm>
                    <a:off x="1599" y="965"/>
                    <a:ext cx="266" cy="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600">
                        <a:latin typeface="Times New Roman" charset="0"/>
                      </a:rPr>
                      <a:t>x</a:t>
                    </a:r>
                    <a:r>
                      <a:rPr lang="ja-JP" altLang="en-US" sz="1600" dirty="0">
                        <a:latin typeface="Times New Roman" charset="0"/>
                      </a:rPr>
                      <a:t>’</a:t>
                    </a:r>
                    <a:endParaRPr lang="en-US" sz="1600" dirty="0">
                      <a:latin typeface="Times New Roman" charset="0"/>
                    </a:endParaRPr>
                  </a:p>
                </p:txBody>
              </p:sp>
              <p:sp>
                <p:nvSpPr>
                  <p:cNvPr id="108" name="Text Box 1030">
                    <a:extLst>
                      <a:ext uri="{FF2B5EF4-FFF2-40B4-BE49-F238E27FC236}">
                        <a16:creationId xmlns:a16="http://schemas.microsoft.com/office/drawing/2014/main" id="{832FF795-870C-7042-AE8A-1410502222E1}"/>
                      </a:ext>
                    </a:extLst>
                  </p:cNvPr>
                  <p:cNvSpPr txBox="1">
                    <a:spLocks noChangeAspect="1" noChangeArrowheads="1"/>
                  </p:cNvSpPr>
                  <p:nvPr/>
                </p:nvSpPr>
                <p:spPr bwMode="auto">
                  <a:xfrm>
                    <a:off x="2235" y="1668"/>
                    <a:ext cx="196" cy="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600">
                        <a:latin typeface="Times New Roman" charset="0"/>
                      </a:rPr>
                      <a:t>x</a:t>
                    </a:r>
                  </a:p>
                </p:txBody>
              </p:sp>
              <p:sp>
                <p:nvSpPr>
                  <p:cNvPr id="109" name="Oval 1031">
                    <a:extLst>
                      <a:ext uri="{FF2B5EF4-FFF2-40B4-BE49-F238E27FC236}">
                        <a16:creationId xmlns:a16="http://schemas.microsoft.com/office/drawing/2014/main" id="{AD195B25-3B49-BB49-9968-75BA50EC5A17}"/>
                      </a:ext>
                    </a:extLst>
                  </p:cNvPr>
                  <p:cNvSpPr>
                    <a:spLocks noChangeAspect="1" noChangeArrowheads="1"/>
                  </p:cNvSpPr>
                  <p:nvPr/>
                </p:nvSpPr>
                <p:spPr bwMode="auto">
                  <a:xfrm rot="19925711">
                    <a:off x="854" y="1367"/>
                    <a:ext cx="1491" cy="603"/>
                  </a:xfrm>
                  <a:prstGeom prst="ellipse">
                    <a:avLst/>
                  </a:prstGeom>
                  <a:noFill/>
                  <a:ln w="19050">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pPr algn="ctr" eaLnBrk="0" hangingPunct="0"/>
                    <a:endParaRPr lang="fr-FR" sz="1600">
                      <a:latin typeface="Times New Roman" charset="0"/>
                    </a:endParaRPr>
                  </a:p>
                </p:txBody>
              </p:sp>
              <p:sp>
                <p:nvSpPr>
                  <p:cNvPr id="110" name="Line 1032">
                    <a:extLst>
                      <a:ext uri="{FF2B5EF4-FFF2-40B4-BE49-F238E27FC236}">
                        <a16:creationId xmlns:a16="http://schemas.microsoft.com/office/drawing/2014/main" id="{558CB6C7-2BF8-804B-8F73-26D8BAC0FE05}"/>
                      </a:ext>
                    </a:extLst>
                  </p:cNvPr>
                  <p:cNvSpPr>
                    <a:spLocks noChangeAspect="1" noChangeShapeType="1"/>
                  </p:cNvSpPr>
                  <p:nvPr/>
                </p:nvSpPr>
                <p:spPr bwMode="auto">
                  <a:xfrm flipV="1">
                    <a:off x="1599" y="1043"/>
                    <a:ext cx="0" cy="1251"/>
                  </a:xfrm>
                  <a:prstGeom prst="line">
                    <a:avLst/>
                  </a:prstGeom>
                  <a:noFill/>
                  <a:ln w="28575">
                    <a:solidFill>
                      <a:srgbClr val="007EEA"/>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11" name="Line 1037">
                    <a:extLst>
                      <a:ext uri="{FF2B5EF4-FFF2-40B4-BE49-F238E27FC236}">
                        <a16:creationId xmlns:a16="http://schemas.microsoft.com/office/drawing/2014/main" id="{2632D0DE-CB15-9147-947F-AFDE87AFCCB8}"/>
                      </a:ext>
                    </a:extLst>
                  </p:cNvPr>
                  <p:cNvSpPr>
                    <a:spLocks noChangeAspect="1" noChangeShapeType="1"/>
                  </p:cNvSpPr>
                  <p:nvPr/>
                </p:nvSpPr>
                <p:spPr bwMode="auto">
                  <a:xfrm>
                    <a:off x="803" y="1660"/>
                    <a:ext cx="1593" cy="0"/>
                  </a:xfrm>
                  <a:prstGeom prst="line">
                    <a:avLst/>
                  </a:prstGeom>
                  <a:noFill/>
                  <a:ln w="28575">
                    <a:solidFill>
                      <a:srgbClr val="007EEA"/>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grpSp>
            <p:sp>
              <p:nvSpPr>
                <p:cNvPr id="82" name="TextBox 81">
                  <a:extLst>
                    <a:ext uri="{FF2B5EF4-FFF2-40B4-BE49-F238E27FC236}">
                      <a16:creationId xmlns:a16="http://schemas.microsoft.com/office/drawing/2014/main" id="{3EA4F1F7-E145-3848-B3BE-1D275381A8B2}"/>
                    </a:ext>
                  </a:extLst>
                </p:cNvPr>
                <p:cNvSpPr txBox="1"/>
                <p:nvPr/>
              </p:nvSpPr>
              <p:spPr>
                <a:xfrm>
                  <a:off x="6847644" y="2388530"/>
                  <a:ext cx="304892" cy="338554"/>
                </a:xfrm>
                <a:prstGeom prst="rect">
                  <a:avLst/>
                </a:prstGeom>
                <a:noFill/>
              </p:spPr>
              <p:txBody>
                <a:bodyPr wrap="none" rtlCol="0">
                  <a:spAutoFit/>
                </a:bodyPr>
                <a:lstStyle/>
                <a:p>
                  <a:r>
                    <a:rPr lang="en-US" sz="1600">
                      <a:solidFill>
                        <a:srgbClr val="C00000"/>
                      </a:solidFill>
                    </a:rPr>
                    <a:t>+</a:t>
                  </a:r>
                </a:p>
              </p:txBody>
            </p:sp>
            <p:sp>
              <p:nvSpPr>
                <p:cNvPr id="83" name="TextBox 82">
                  <a:extLst>
                    <a:ext uri="{FF2B5EF4-FFF2-40B4-BE49-F238E27FC236}">
                      <a16:creationId xmlns:a16="http://schemas.microsoft.com/office/drawing/2014/main" id="{A97AB008-253D-4449-B864-88769C2577E8}"/>
                    </a:ext>
                  </a:extLst>
                </p:cNvPr>
                <p:cNvSpPr txBox="1"/>
                <p:nvPr/>
              </p:nvSpPr>
              <p:spPr>
                <a:xfrm>
                  <a:off x="7901251" y="1542972"/>
                  <a:ext cx="253596" cy="338554"/>
                </a:xfrm>
                <a:prstGeom prst="rect">
                  <a:avLst/>
                </a:prstGeom>
                <a:noFill/>
              </p:spPr>
              <p:txBody>
                <a:bodyPr wrap="none" rtlCol="0">
                  <a:spAutoFit/>
                </a:bodyPr>
                <a:lstStyle/>
                <a:p>
                  <a:r>
                    <a:rPr lang="en-US" sz="1600"/>
                    <a:t>-</a:t>
                  </a:r>
                </a:p>
              </p:txBody>
            </p:sp>
            <p:sp>
              <p:nvSpPr>
                <p:cNvPr id="84" name="TextBox 83">
                  <a:extLst>
                    <a:ext uri="{FF2B5EF4-FFF2-40B4-BE49-F238E27FC236}">
                      <a16:creationId xmlns:a16="http://schemas.microsoft.com/office/drawing/2014/main" id="{3A3C1791-D639-9140-9D7E-9822F9A8A0B7}"/>
                    </a:ext>
                  </a:extLst>
                </p:cNvPr>
                <p:cNvSpPr txBox="1"/>
                <p:nvPr/>
              </p:nvSpPr>
              <p:spPr>
                <a:xfrm>
                  <a:off x="7000044" y="2478938"/>
                  <a:ext cx="304892" cy="338554"/>
                </a:xfrm>
                <a:prstGeom prst="rect">
                  <a:avLst/>
                </a:prstGeom>
                <a:noFill/>
              </p:spPr>
              <p:txBody>
                <a:bodyPr wrap="none" rtlCol="0">
                  <a:spAutoFit/>
                </a:bodyPr>
                <a:lstStyle/>
                <a:p>
                  <a:r>
                    <a:rPr lang="en-US" sz="1600">
                      <a:solidFill>
                        <a:srgbClr val="C00000"/>
                      </a:solidFill>
                    </a:rPr>
                    <a:t>+</a:t>
                  </a:r>
                </a:p>
              </p:txBody>
            </p:sp>
            <p:sp>
              <p:nvSpPr>
                <p:cNvPr id="85" name="TextBox 84">
                  <a:extLst>
                    <a:ext uri="{FF2B5EF4-FFF2-40B4-BE49-F238E27FC236}">
                      <a16:creationId xmlns:a16="http://schemas.microsoft.com/office/drawing/2014/main" id="{F250DD94-DEB3-7A4B-9321-D44205FC0C35}"/>
                    </a:ext>
                  </a:extLst>
                </p:cNvPr>
                <p:cNvSpPr txBox="1"/>
                <p:nvPr/>
              </p:nvSpPr>
              <p:spPr>
                <a:xfrm>
                  <a:off x="7000044" y="2223217"/>
                  <a:ext cx="304892" cy="338554"/>
                </a:xfrm>
                <a:prstGeom prst="rect">
                  <a:avLst/>
                </a:prstGeom>
                <a:noFill/>
              </p:spPr>
              <p:txBody>
                <a:bodyPr wrap="none" rtlCol="0">
                  <a:spAutoFit/>
                </a:bodyPr>
                <a:lstStyle/>
                <a:p>
                  <a:r>
                    <a:rPr lang="en-US" sz="1600">
                      <a:solidFill>
                        <a:srgbClr val="C00000"/>
                      </a:solidFill>
                    </a:rPr>
                    <a:t>+</a:t>
                  </a:r>
                </a:p>
              </p:txBody>
            </p:sp>
            <p:sp>
              <p:nvSpPr>
                <p:cNvPr id="86" name="TextBox 85">
                  <a:extLst>
                    <a:ext uri="{FF2B5EF4-FFF2-40B4-BE49-F238E27FC236}">
                      <a16:creationId xmlns:a16="http://schemas.microsoft.com/office/drawing/2014/main" id="{EF21B355-E237-C340-8D90-ABB11C821D7E}"/>
                    </a:ext>
                  </a:extLst>
                </p:cNvPr>
                <p:cNvSpPr txBox="1"/>
                <p:nvPr/>
              </p:nvSpPr>
              <p:spPr>
                <a:xfrm>
                  <a:off x="7000044" y="1920999"/>
                  <a:ext cx="304892" cy="338554"/>
                </a:xfrm>
                <a:prstGeom prst="rect">
                  <a:avLst/>
                </a:prstGeom>
                <a:noFill/>
              </p:spPr>
              <p:txBody>
                <a:bodyPr wrap="none" rtlCol="0">
                  <a:spAutoFit/>
                </a:bodyPr>
                <a:lstStyle/>
                <a:p>
                  <a:r>
                    <a:rPr lang="en-US" sz="1600">
                      <a:solidFill>
                        <a:srgbClr val="C00000"/>
                      </a:solidFill>
                    </a:rPr>
                    <a:t>+</a:t>
                  </a:r>
                </a:p>
              </p:txBody>
            </p:sp>
            <p:sp>
              <p:nvSpPr>
                <p:cNvPr id="87" name="TextBox 86">
                  <a:extLst>
                    <a:ext uri="{FF2B5EF4-FFF2-40B4-BE49-F238E27FC236}">
                      <a16:creationId xmlns:a16="http://schemas.microsoft.com/office/drawing/2014/main" id="{6445CE35-0AC4-A446-89CD-913D562A7072}"/>
                    </a:ext>
                  </a:extLst>
                </p:cNvPr>
                <p:cNvSpPr txBox="1"/>
                <p:nvPr/>
              </p:nvSpPr>
              <p:spPr>
                <a:xfrm>
                  <a:off x="7209269" y="2354953"/>
                  <a:ext cx="304892" cy="338554"/>
                </a:xfrm>
                <a:prstGeom prst="rect">
                  <a:avLst/>
                </a:prstGeom>
                <a:noFill/>
              </p:spPr>
              <p:txBody>
                <a:bodyPr wrap="none" rtlCol="0">
                  <a:spAutoFit/>
                </a:bodyPr>
                <a:lstStyle/>
                <a:p>
                  <a:r>
                    <a:rPr lang="en-US" sz="1600">
                      <a:solidFill>
                        <a:srgbClr val="C00000"/>
                      </a:solidFill>
                    </a:rPr>
                    <a:t>+</a:t>
                  </a:r>
                </a:p>
              </p:txBody>
            </p:sp>
            <p:sp>
              <p:nvSpPr>
                <p:cNvPr id="88" name="TextBox 87">
                  <a:extLst>
                    <a:ext uri="{FF2B5EF4-FFF2-40B4-BE49-F238E27FC236}">
                      <a16:creationId xmlns:a16="http://schemas.microsoft.com/office/drawing/2014/main" id="{3CD8B575-A69D-D04E-A996-268D4F3F7A6A}"/>
                    </a:ext>
                  </a:extLst>
                </p:cNvPr>
                <p:cNvSpPr txBox="1"/>
                <p:nvPr/>
              </p:nvSpPr>
              <p:spPr>
                <a:xfrm>
                  <a:off x="7232509" y="2099232"/>
                  <a:ext cx="304892" cy="338554"/>
                </a:xfrm>
                <a:prstGeom prst="rect">
                  <a:avLst/>
                </a:prstGeom>
                <a:noFill/>
              </p:spPr>
              <p:txBody>
                <a:bodyPr wrap="none" rtlCol="0">
                  <a:spAutoFit/>
                </a:bodyPr>
                <a:lstStyle/>
                <a:p>
                  <a:r>
                    <a:rPr lang="en-US" sz="1600">
                      <a:solidFill>
                        <a:srgbClr val="C00000"/>
                      </a:solidFill>
                    </a:rPr>
                    <a:t>+</a:t>
                  </a:r>
                </a:p>
              </p:txBody>
            </p:sp>
            <p:sp>
              <p:nvSpPr>
                <p:cNvPr id="89" name="TextBox 88">
                  <a:extLst>
                    <a:ext uri="{FF2B5EF4-FFF2-40B4-BE49-F238E27FC236}">
                      <a16:creationId xmlns:a16="http://schemas.microsoft.com/office/drawing/2014/main" id="{3C1AF93F-7D72-0540-A533-4C67819627CD}"/>
                    </a:ext>
                  </a:extLst>
                </p:cNvPr>
                <p:cNvSpPr txBox="1"/>
                <p:nvPr/>
              </p:nvSpPr>
              <p:spPr>
                <a:xfrm>
                  <a:off x="7283929" y="1732384"/>
                  <a:ext cx="304892" cy="338554"/>
                </a:xfrm>
                <a:prstGeom prst="rect">
                  <a:avLst/>
                </a:prstGeom>
                <a:noFill/>
              </p:spPr>
              <p:txBody>
                <a:bodyPr wrap="none" rtlCol="0">
                  <a:spAutoFit/>
                </a:bodyPr>
                <a:lstStyle/>
                <a:p>
                  <a:r>
                    <a:rPr lang="en-US" sz="1600">
                      <a:solidFill>
                        <a:srgbClr val="C00000"/>
                      </a:solidFill>
                    </a:rPr>
                    <a:t>+</a:t>
                  </a:r>
                </a:p>
              </p:txBody>
            </p:sp>
            <p:sp>
              <p:nvSpPr>
                <p:cNvPr id="90" name="TextBox 89">
                  <a:extLst>
                    <a:ext uri="{FF2B5EF4-FFF2-40B4-BE49-F238E27FC236}">
                      <a16:creationId xmlns:a16="http://schemas.microsoft.com/office/drawing/2014/main" id="{C421259C-D2B9-A641-B0F9-FF19A3ADDBB0}"/>
                    </a:ext>
                  </a:extLst>
                </p:cNvPr>
                <p:cNvSpPr txBox="1"/>
                <p:nvPr/>
              </p:nvSpPr>
              <p:spPr>
                <a:xfrm>
                  <a:off x="6698362" y="2178110"/>
                  <a:ext cx="304892" cy="338554"/>
                </a:xfrm>
                <a:prstGeom prst="rect">
                  <a:avLst/>
                </a:prstGeom>
                <a:noFill/>
              </p:spPr>
              <p:txBody>
                <a:bodyPr wrap="none" rtlCol="0">
                  <a:spAutoFit/>
                </a:bodyPr>
                <a:lstStyle/>
                <a:p>
                  <a:r>
                    <a:rPr lang="en-US" sz="1600">
                      <a:solidFill>
                        <a:srgbClr val="C00000"/>
                      </a:solidFill>
                    </a:rPr>
                    <a:t>+</a:t>
                  </a:r>
                </a:p>
              </p:txBody>
            </p:sp>
            <p:sp>
              <p:nvSpPr>
                <p:cNvPr id="91" name="TextBox 90">
                  <a:extLst>
                    <a:ext uri="{FF2B5EF4-FFF2-40B4-BE49-F238E27FC236}">
                      <a16:creationId xmlns:a16="http://schemas.microsoft.com/office/drawing/2014/main" id="{D56D35D3-2DF7-954F-8BB0-B62A095BA1BC}"/>
                    </a:ext>
                  </a:extLst>
                </p:cNvPr>
                <p:cNvSpPr txBox="1"/>
                <p:nvPr/>
              </p:nvSpPr>
              <p:spPr>
                <a:xfrm>
                  <a:off x="7666046" y="1620041"/>
                  <a:ext cx="304892" cy="338554"/>
                </a:xfrm>
                <a:prstGeom prst="rect">
                  <a:avLst/>
                </a:prstGeom>
                <a:noFill/>
              </p:spPr>
              <p:txBody>
                <a:bodyPr wrap="none" rtlCol="0">
                  <a:spAutoFit/>
                </a:bodyPr>
                <a:lstStyle/>
                <a:p>
                  <a:r>
                    <a:rPr lang="en-US" sz="1600">
                      <a:solidFill>
                        <a:srgbClr val="C00000"/>
                      </a:solidFill>
                    </a:rPr>
                    <a:t>+</a:t>
                  </a:r>
                </a:p>
              </p:txBody>
            </p:sp>
            <p:sp>
              <p:nvSpPr>
                <p:cNvPr id="92" name="TextBox 91">
                  <a:extLst>
                    <a:ext uri="{FF2B5EF4-FFF2-40B4-BE49-F238E27FC236}">
                      <a16:creationId xmlns:a16="http://schemas.microsoft.com/office/drawing/2014/main" id="{12772286-E66C-BB47-96DE-A5C0043EF869}"/>
                    </a:ext>
                  </a:extLst>
                </p:cNvPr>
                <p:cNvSpPr txBox="1"/>
                <p:nvPr/>
              </p:nvSpPr>
              <p:spPr>
                <a:xfrm>
                  <a:off x="8046498" y="1540502"/>
                  <a:ext cx="304892" cy="338554"/>
                </a:xfrm>
                <a:prstGeom prst="rect">
                  <a:avLst/>
                </a:prstGeom>
                <a:noFill/>
              </p:spPr>
              <p:txBody>
                <a:bodyPr wrap="none" rtlCol="0">
                  <a:spAutoFit/>
                </a:bodyPr>
                <a:lstStyle/>
                <a:p>
                  <a:r>
                    <a:rPr lang="en-US" sz="1600">
                      <a:solidFill>
                        <a:srgbClr val="C00000"/>
                      </a:solidFill>
                    </a:rPr>
                    <a:t>+</a:t>
                  </a:r>
                </a:p>
              </p:txBody>
            </p:sp>
            <p:sp>
              <p:nvSpPr>
                <p:cNvPr id="93" name="TextBox 92">
                  <a:extLst>
                    <a:ext uri="{FF2B5EF4-FFF2-40B4-BE49-F238E27FC236}">
                      <a16:creationId xmlns:a16="http://schemas.microsoft.com/office/drawing/2014/main" id="{D2E2E597-C9B5-EB4D-840A-476F14755DAE}"/>
                    </a:ext>
                  </a:extLst>
                </p:cNvPr>
                <p:cNvSpPr txBox="1"/>
                <p:nvPr/>
              </p:nvSpPr>
              <p:spPr>
                <a:xfrm>
                  <a:off x="7912486" y="1853186"/>
                  <a:ext cx="304892" cy="338554"/>
                </a:xfrm>
                <a:prstGeom prst="rect">
                  <a:avLst/>
                </a:prstGeom>
                <a:noFill/>
              </p:spPr>
              <p:txBody>
                <a:bodyPr wrap="none" rtlCol="0">
                  <a:spAutoFit/>
                </a:bodyPr>
                <a:lstStyle/>
                <a:p>
                  <a:r>
                    <a:rPr lang="en-US" sz="1600">
                      <a:solidFill>
                        <a:srgbClr val="C00000"/>
                      </a:solidFill>
                    </a:rPr>
                    <a:t>+</a:t>
                  </a:r>
                </a:p>
              </p:txBody>
            </p:sp>
            <p:sp>
              <p:nvSpPr>
                <p:cNvPr id="94" name="TextBox 93">
                  <a:extLst>
                    <a:ext uri="{FF2B5EF4-FFF2-40B4-BE49-F238E27FC236}">
                      <a16:creationId xmlns:a16="http://schemas.microsoft.com/office/drawing/2014/main" id="{5A78558F-ABCA-754F-A73E-6999B2C02CED}"/>
                    </a:ext>
                  </a:extLst>
                </p:cNvPr>
                <p:cNvSpPr txBox="1"/>
                <p:nvPr/>
              </p:nvSpPr>
              <p:spPr>
                <a:xfrm>
                  <a:off x="7766656" y="2123233"/>
                  <a:ext cx="304892" cy="338554"/>
                </a:xfrm>
                <a:prstGeom prst="rect">
                  <a:avLst/>
                </a:prstGeom>
                <a:noFill/>
              </p:spPr>
              <p:txBody>
                <a:bodyPr wrap="none" rtlCol="0">
                  <a:spAutoFit/>
                </a:bodyPr>
                <a:lstStyle/>
                <a:p>
                  <a:r>
                    <a:rPr lang="en-US" sz="1600" dirty="0">
                      <a:solidFill>
                        <a:srgbClr val="C00000"/>
                      </a:solidFill>
                    </a:rPr>
                    <a:t>+</a:t>
                  </a:r>
                </a:p>
              </p:txBody>
            </p:sp>
            <p:sp>
              <p:nvSpPr>
                <p:cNvPr id="95" name="TextBox 94">
                  <a:extLst>
                    <a:ext uri="{FF2B5EF4-FFF2-40B4-BE49-F238E27FC236}">
                      <a16:creationId xmlns:a16="http://schemas.microsoft.com/office/drawing/2014/main" id="{1A8AD823-A7A2-FE4F-89FE-DDAEC0E7E3A9}"/>
                    </a:ext>
                  </a:extLst>
                </p:cNvPr>
                <p:cNvSpPr txBox="1"/>
                <p:nvPr/>
              </p:nvSpPr>
              <p:spPr>
                <a:xfrm>
                  <a:off x="7620615" y="1872450"/>
                  <a:ext cx="304892" cy="338554"/>
                </a:xfrm>
                <a:prstGeom prst="rect">
                  <a:avLst/>
                </a:prstGeom>
                <a:noFill/>
              </p:spPr>
              <p:txBody>
                <a:bodyPr wrap="none" rtlCol="0">
                  <a:spAutoFit/>
                </a:bodyPr>
                <a:lstStyle/>
                <a:p>
                  <a:r>
                    <a:rPr lang="en-US" sz="1600">
                      <a:solidFill>
                        <a:srgbClr val="C00000"/>
                      </a:solidFill>
                    </a:rPr>
                    <a:t>+</a:t>
                  </a:r>
                </a:p>
              </p:txBody>
            </p:sp>
            <p:sp>
              <p:nvSpPr>
                <p:cNvPr id="96" name="TextBox 95">
                  <a:extLst>
                    <a:ext uri="{FF2B5EF4-FFF2-40B4-BE49-F238E27FC236}">
                      <a16:creationId xmlns:a16="http://schemas.microsoft.com/office/drawing/2014/main" id="{D99CE9DE-86D1-1A4E-9D5F-0BD6D1EECFB6}"/>
                    </a:ext>
                  </a:extLst>
                </p:cNvPr>
                <p:cNvSpPr txBox="1"/>
                <p:nvPr/>
              </p:nvSpPr>
              <p:spPr>
                <a:xfrm>
                  <a:off x="7552919" y="2241465"/>
                  <a:ext cx="304892" cy="338554"/>
                </a:xfrm>
                <a:prstGeom prst="rect">
                  <a:avLst/>
                </a:prstGeom>
                <a:noFill/>
              </p:spPr>
              <p:txBody>
                <a:bodyPr wrap="none" rtlCol="0">
                  <a:spAutoFit/>
                </a:bodyPr>
                <a:lstStyle/>
                <a:p>
                  <a:r>
                    <a:rPr lang="en-US" sz="1600">
                      <a:solidFill>
                        <a:srgbClr val="C00000"/>
                      </a:solidFill>
                    </a:rPr>
                    <a:t>+</a:t>
                  </a:r>
                </a:p>
              </p:txBody>
            </p:sp>
            <p:sp>
              <p:nvSpPr>
                <p:cNvPr id="97" name="TextBox 96">
                  <a:extLst>
                    <a:ext uri="{FF2B5EF4-FFF2-40B4-BE49-F238E27FC236}">
                      <a16:creationId xmlns:a16="http://schemas.microsoft.com/office/drawing/2014/main" id="{57AD49EE-9A47-4146-B6B3-29BB01C36B2D}"/>
                    </a:ext>
                  </a:extLst>
                </p:cNvPr>
                <p:cNvSpPr txBox="1"/>
                <p:nvPr/>
              </p:nvSpPr>
              <p:spPr>
                <a:xfrm>
                  <a:off x="8217378" y="1657863"/>
                  <a:ext cx="253596" cy="338554"/>
                </a:xfrm>
                <a:prstGeom prst="rect">
                  <a:avLst/>
                </a:prstGeom>
                <a:noFill/>
              </p:spPr>
              <p:txBody>
                <a:bodyPr wrap="none" rtlCol="0">
                  <a:spAutoFit/>
                </a:bodyPr>
                <a:lstStyle/>
                <a:p>
                  <a:r>
                    <a:rPr lang="en-US" sz="1600"/>
                    <a:t>-</a:t>
                  </a:r>
                </a:p>
              </p:txBody>
            </p:sp>
            <p:sp>
              <p:nvSpPr>
                <p:cNvPr id="98" name="TextBox 97">
                  <a:extLst>
                    <a:ext uri="{FF2B5EF4-FFF2-40B4-BE49-F238E27FC236}">
                      <a16:creationId xmlns:a16="http://schemas.microsoft.com/office/drawing/2014/main" id="{6E021783-AF09-DB40-AC6D-5533CF6D6616}"/>
                    </a:ext>
                  </a:extLst>
                </p:cNvPr>
                <p:cNvSpPr txBox="1"/>
                <p:nvPr/>
              </p:nvSpPr>
              <p:spPr>
                <a:xfrm>
                  <a:off x="8104946" y="1854839"/>
                  <a:ext cx="253596" cy="338554"/>
                </a:xfrm>
                <a:prstGeom prst="rect">
                  <a:avLst/>
                </a:prstGeom>
                <a:noFill/>
              </p:spPr>
              <p:txBody>
                <a:bodyPr wrap="none" rtlCol="0">
                  <a:spAutoFit/>
                </a:bodyPr>
                <a:lstStyle/>
                <a:p>
                  <a:r>
                    <a:rPr lang="en-US" sz="1600"/>
                    <a:t>-</a:t>
                  </a:r>
                </a:p>
              </p:txBody>
            </p:sp>
            <p:sp>
              <p:nvSpPr>
                <p:cNvPr id="99" name="TextBox 98">
                  <a:extLst>
                    <a:ext uri="{FF2B5EF4-FFF2-40B4-BE49-F238E27FC236}">
                      <a16:creationId xmlns:a16="http://schemas.microsoft.com/office/drawing/2014/main" id="{7811B5B3-570D-1B43-ACD9-047BB9CC15BD}"/>
                    </a:ext>
                  </a:extLst>
                </p:cNvPr>
                <p:cNvSpPr txBox="1"/>
                <p:nvPr/>
              </p:nvSpPr>
              <p:spPr>
                <a:xfrm>
                  <a:off x="7572608" y="1703173"/>
                  <a:ext cx="253596" cy="338554"/>
                </a:xfrm>
                <a:prstGeom prst="rect">
                  <a:avLst/>
                </a:prstGeom>
                <a:noFill/>
              </p:spPr>
              <p:txBody>
                <a:bodyPr wrap="none" rtlCol="0">
                  <a:spAutoFit/>
                </a:bodyPr>
                <a:lstStyle/>
                <a:p>
                  <a:r>
                    <a:rPr lang="en-US" sz="1600"/>
                    <a:t>-</a:t>
                  </a:r>
                </a:p>
              </p:txBody>
            </p:sp>
            <p:sp>
              <p:nvSpPr>
                <p:cNvPr id="100" name="TextBox 99">
                  <a:extLst>
                    <a:ext uri="{FF2B5EF4-FFF2-40B4-BE49-F238E27FC236}">
                      <a16:creationId xmlns:a16="http://schemas.microsoft.com/office/drawing/2014/main" id="{A5B3DDA4-4F67-B14A-9E7F-B2B852B48DAA}"/>
                    </a:ext>
                  </a:extLst>
                </p:cNvPr>
                <p:cNvSpPr txBox="1"/>
                <p:nvPr/>
              </p:nvSpPr>
              <p:spPr>
                <a:xfrm>
                  <a:off x="7790064" y="1770143"/>
                  <a:ext cx="253596" cy="338554"/>
                </a:xfrm>
                <a:prstGeom prst="rect">
                  <a:avLst/>
                </a:prstGeom>
                <a:noFill/>
              </p:spPr>
              <p:txBody>
                <a:bodyPr wrap="none" rtlCol="0">
                  <a:spAutoFit/>
                </a:bodyPr>
                <a:lstStyle/>
                <a:p>
                  <a:r>
                    <a:rPr lang="en-US" sz="1600"/>
                    <a:t>-</a:t>
                  </a:r>
                </a:p>
              </p:txBody>
            </p:sp>
            <p:sp>
              <p:nvSpPr>
                <p:cNvPr id="101" name="TextBox 100">
                  <a:extLst>
                    <a:ext uri="{FF2B5EF4-FFF2-40B4-BE49-F238E27FC236}">
                      <a16:creationId xmlns:a16="http://schemas.microsoft.com/office/drawing/2014/main" id="{9D320A8E-DC1F-8246-976E-0B61E61E34CD}"/>
                    </a:ext>
                  </a:extLst>
                </p:cNvPr>
                <p:cNvSpPr txBox="1"/>
                <p:nvPr/>
              </p:nvSpPr>
              <p:spPr>
                <a:xfrm>
                  <a:off x="7612122" y="2097868"/>
                  <a:ext cx="253596" cy="338554"/>
                </a:xfrm>
                <a:prstGeom prst="rect">
                  <a:avLst/>
                </a:prstGeom>
                <a:noFill/>
              </p:spPr>
              <p:txBody>
                <a:bodyPr wrap="none" rtlCol="0">
                  <a:spAutoFit/>
                </a:bodyPr>
                <a:lstStyle/>
                <a:p>
                  <a:r>
                    <a:rPr lang="en-US" sz="1600"/>
                    <a:t>-</a:t>
                  </a:r>
                </a:p>
              </p:txBody>
            </p:sp>
            <p:sp>
              <p:nvSpPr>
                <p:cNvPr id="102" name="TextBox 101">
                  <a:extLst>
                    <a:ext uri="{FF2B5EF4-FFF2-40B4-BE49-F238E27FC236}">
                      <a16:creationId xmlns:a16="http://schemas.microsoft.com/office/drawing/2014/main" id="{537E32EF-CE55-E048-B288-49DB4FF85351}"/>
                    </a:ext>
                  </a:extLst>
                </p:cNvPr>
                <p:cNvSpPr txBox="1"/>
                <p:nvPr/>
              </p:nvSpPr>
              <p:spPr>
                <a:xfrm>
                  <a:off x="7301845" y="1858977"/>
                  <a:ext cx="253596" cy="338554"/>
                </a:xfrm>
                <a:prstGeom prst="rect">
                  <a:avLst/>
                </a:prstGeom>
                <a:noFill/>
              </p:spPr>
              <p:txBody>
                <a:bodyPr wrap="none" rtlCol="0">
                  <a:spAutoFit/>
                </a:bodyPr>
                <a:lstStyle/>
                <a:p>
                  <a:r>
                    <a:rPr lang="en-US" sz="1600"/>
                    <a:t>-</a:t>
                  </a:r>
                </a:p>
              </p:txBody>
            </p:sp>
            <p:sp>
              <p:nvSpPr>
                <p:cNvPr id="103" name="TextBox 102">
                  <a:extLst>
                    <a:ext uri="{FF2B5EF4-FFF2-40B4-BE49-F238E27FC236}">
                      <a16:creationId xmlns:a16="http://schemas.microsoft.com/office/drawing/2014/main" id="{5BF95758-54E1-E24F-BAD2-F2A254405815}"/>
                    </a:ext>
                  </a:extLst>
                </p:cNvPr>
                <p:cNvSpPr txBox="1"/>
                <p:nvPr/>
              </p:nvSpPr>
              <p:spPr>
                <a:xfrm>
                  <a:off x="7310232" y="2214745"/>
                  <a:ext cx="253596" cy="338554"/>
                </a:xfrm>
                <a:prstGeom prst="rect">
                  <a:avLst/>
                </a:prstGeom>
                <a:noFill/>
              </p:spPr>
              <p:txBody>
                <a:bodyPr wrap="none" rtlCol="0">
                  <a:spAutoFit/>
                </a:bodyPr>
                <a:lstStyle/>
                <a:p>
                  <a:r>
                    <a:rPr lang="en-US" sz="1600"/>
                    <a:t>-</a:t>
                  </a:r>
                </a:p>
              </p:txBody>
            </p:sp>
            <p:sp>
              <p:nvSpPr>
                <p:cNvPr id="104" name="TextBox 103">
                  <a:extLst>
                    <a:ext uri="{FF2B5EF4-FFF2-40B4-BE49-F238E27FC236}">
                      <a16:creationId xmlns:a16="http://schemas.microsoft.com/office/drawing/2014/main" id="{E41C5B5A-14C3-114F-8636-541BEF1DF747}"/>
                    </a:ext>
                  </a:extLst>
                </p:cNvPr>
                <p:cNvSpPr txBox="1"/>
                <p:nvPr/>
              </p:nvSpPr>
              <p:spPr>
                <a:xfrm>
                  <a:off x="6906351" y="2065900"/>
                  <a:ext cx="253596" cy="338554"/>
                </a:xfrm>
                <a:prstGeom prst="rect">
                  <a:avLst/>
                </a:prstGeom>
                <a:noFill/>
              </p:spPr>
              <p:txBody>
                <a:bodyPr wrap="none" rtlCol="0">
                  <a:spAutoFit/>
                </a:bodyPr>
                <a:lstStyle/>
                <a:p>
                  <a:r>
                    <a:rPr lang="en-US" sz="1600"/>
                    <a:t>-</a:t>
                  </a:r>
                </a:p>
              </p:txBody>
            </p:sp>
            <p:sp>
              <p:nvSpPr>
                <p:cNvPr id="105" name="TextBox 104">
                  <a:extLst>
                    <a:ext uri="{FF2B5EF4-FFF2-40B4-BE49-F238E27FC236}">
                      <a16:creationId xmlns:a16="http://schemas.microsoft.com/office/drawing/2014/main" id="{85DD3A0D-A7AB-E646-B6D5-BFAE56C0E244}"/>
                    </a:ext>
                  </a:extLst>
                </p:cNvPr>
                <p:cNvSpPr txBox="1"/>
                <p:nvPr/>
              </p:nvSpPr>
              <p:spPr>
                <a:xfrm>
                  <a:off x="6636465" y="2403090"/>
                  <a:ext cx="253596" cy="338554"/>
                </a:xfrm>
                <a:prstGeom prst="rect">
                  <a:avLst/>
                </a:prstGeom>
                <a:noFill/>
              </p:spPr>
              <p:txBody>
                <a:bodyPr wrap="none" rtlCol="0">
                  <a:spAutoFit/>
                </a:bodyPr>
                <a:lstStyle/>
                <a:p>
                  <a:r>
                    <a:rPr lang="en-US" sz="1600"/>
                    <a:t>-</a:t>
                  </a:r>
                </a:p>
              </p:txBody>
            </p:sp>
            <p:sp>
              <p:nvSpPr>
                <p:cNvPr id="106" name="TextBox 105">
                  <a:extLst>
                    <a:ext uri="{FF2B5EF4-FFF2-40B4-BE49-F238E27FC236}">
                      <a16:creationId xmlns:a16="http://schemas.microsoft.com/office/drawing/2014/main" id="{0EB717FD-6478-8E4B-8A95-CF9DF4644A21}"/>
                    </a:ext>
                  </a:extLst>
                </p:cNvPr>
                <p:cNvSpPr txBox="1"/>
                <p:nvPr/>
              </p:nvSpPr>
              <p:spPr>
                <a:xfrm>
                  <a:off x="6844659" y="2518943"/>
                  <a:ext cx="253596" cy="338554"/>
                </a:xfrm>
                <a:prstGeom prst="rect">
                  <a:avLst/>
                </a:prstGeom>
                <a:noFill/>
              </p:spPr>
              <p:txBody>
                <a:bodyPr wrap="none" rtlCol="0">
                  <a:spAutoFit/>
                </a:bodyPr>
                <a:lstStyle/>
                <a:p>
                  <a:r>
                    <a:rPr lang="en-US" sz="1600"/>
                    <a:t>-</a:t>
                  </a:r>
                </a:p>
              </p:txBody>
            </p:sp>
          </p:grpSp>
          <p:sp>
            <p:nvSpPr>
              <p:cNvPr id="80" name="TextBox 79">
                <a:extLst>
                  <a:ext uri="{FF2B5EF4-FFF2-40B4-BE49-F238E27FC236}">
                    <a16:creationId xmlns:a16="http://schemas.microsoft.com/office/drawing/2014/main" id="{36AAEBAB-3E59-7047-98AD-268B990306A3}"/>
                  </a:ext>
                </a:extLst>
              </p:cNvPr>
              <p:cNvSpPr txBox="1"/>
              <p:nvPr/>
            </p:nvSpPr>
            <p:spPr>
              <a:xfrm>
                <a:off x="6531594" y="1355327"/>
                <a:ext cx="2159566" cy="369332"/>
              </a:xfrm>
              <a:prstGeom prst="rect">
                <a:avLst/>
              </a:prstGeom>
              <a:noFill/>
            </p:spPr>
            <p:txBody>
              <a:bodyPr wrap="none" rtlCol="0">
                <a:spAutoFit/>
              </a:bodyPr>
              <a:lstStyle/>
              <a:p>
                <a:r>
                  <a:rPr lang="en-US" dirty="0"/>
                  <a:t>Before stripping foil</a:t>
                </a:r>
              </a:p>
            </p:txBody>
          </p:sp>
        </p:grpSp>
      </p:grpSp>
      <p:sp>
        <p:nvSpPr>
          <p:cNvPr id="114" name="Rectangle 113">
            <a:extLst>
              <a:ext uri="{FF2B5EF4-FFF2-40B4-BE49-F238E27FC236}">
                <a16:creationId xmlns:a16="http://schemas.microsoft.com/office/drawing/2014/main" id="{2B6C8D17-BACB-F143-8731-886FC4CDA437}"/>
              </a:ext>
            </a:extLst>
          </p:cNvPr>
          <p:cNvSpPr/>
          <p:nvPr/>
        </p:nvSpPr>
        <p:spPr>
          <a:xfrm>
            <a:off x="8238991" y="3695881"/>
            <a:ext cx="2770909" cy="25215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16" name="Group 115">
            <a:extLst>
              <a:ext uri="{FF2B5EF4-FFF2-40B4-BE49-F238E27FC236}">
                <a16:creationId xmlns:a16="http://schemas.microsoft.com/office/drawing/2014/main" id="{195D0A1A-E95B-E242-BEC7-5CBDA12FA326}"/>
              </a:ext>
            </a:extLst>
          </p:cNvPr>
          <p:cNvGrpSpPr/>
          <p:nvPr/>
        </p:nvGrpSpPr>
        <p:grpSpPr>
          <a:xfrm>
            <a:off x="8496069" y="3818323"/>
            <a:ext cx="2389561" cy="2164425"/>
            <a:chOff x="6483008" y="3878068"/>
            <a:chExt cx="2389561" cy="2164425"/>
          </a:xfrm>
        </p:grpSpPr>
        <p:grpSp>
          <p:nvGrpSpPr>
            <p:cNvPr id="117" name="Group 116">
              <a:extLst>
                <a:ext uri="{FF2B5EF4-FFF2-40B4-BE49-F238E27FC236}">
                  <a16:creationId xmlns:a16="http://schemas.microsoft.com/office/drawing/2014/main" id="{AFD05DCA-E07A-9548-9181-33FBA3E3F967}"/>
                </a:ext>
              </a:extLst>
            </p:cNvPr>
            <p:cNvGrpSpPr/>
            <p:nvPr/>
          </p:nvGrpSpPr>
          <p:grpSpPr>
            <a:xfrm>
              <a:off x="6483008" y="4145685"/>
              <a:ext cx="2389561" cy="1896808"/>
              <a:chOff x="6389570" y="3551289"/>
              <a:chExt cx="2389561" cy="1896808"/>
            </a:xfrm>
          </p:grpSpPr>
          <p:grpSp>
            <p:nvGrpSpPr>
              <p:cNvPr id="119" name="Group 1081">
                <a:extLst>
                  <a:ext uri="{FF2B5EF4-FFF2-40B4-BE49-F238E27FC236}">
                    <a16:creationId xmlns:a16="http://schemas.microsoft.com/office/drawing/2014/main" id="{D113E49F-243B-CE4E-B0BB-86B3D52742C1}"/>
                  </a:ext>
                </a:extLst>
              </p:cNvPr>
              <p:cNvGrpSpPr>
                <a:grpSpLocks/>
              </p:cNvGrpSpPr>
              <p:nvPr/>
            </p:nvGrpSpPr>
            <p:grpSpPr bwMode="auto">
              <a:xfrm>
                <a:off x="6389570" y="3551289"/>
                <a:ext cx="2389561" cy="1896808"/>
                <a:chOff x="803" y="965"/>
                <a:chExt cx="1628" cy="1329"/>
              </a:xfrm>
            </p:grpSpPr>
            <p:sp>
              <p:nvSpPr>
                <p:cNvPr id="145" name="Text Box 1029">
                  <a:extLst>
                    <a:ext uri="{FF2B5EF4-FFF2-40B4-BE49-F238E27FC236}">
                      <a16:creationId xmlns:a16="http://schemas.microsoft.com/office/drawing/2014/main" id="{2C6C0E46-7EB2-0047-8AD6-E9B849F79D78}"/>
                    </a:ext>
                  </a:extLst>
                </p:cNvPr>
                <p:cNvSpPr txBox="1">
                  <a:spLocks noChangeAspect="1" noChangeArrowheads="1"/>
                </p:cNvSpPr>
                <p:nvPr/>
              </p:nvSpPr>
              <p:spPr bwMode="auto">
                <a:xfrm>
                  <a:off x="1599" y="965"/>
                  <a:ext cx="266" cy="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600">
                      <a:latin typeface="Times New Roman" charset="0"/>
                    </a:rPr>
                    <a:t>x</a:t>
                  </a:r>
                  <a:r>
                    <a:rPr lang="ja-JP" altLang="en-US" sz="1600" dirty="0">
                      <a:latin typeface="Times New Roman" charset="0"/>
                    </a:rPr>
                    <a:t>’</a:t>
                  </a:r>
                  <a:endParaRPr lang="en-US" sz="1600" dirty="0">
                    <a:latin typeface="Times New Roman" charset="0"/>
                  </a:endParaRPr>
                </a:p>
              </p:txBody>
            </p:sp>
            <p:sp>
              <p:nvSpPr>
                <p:cNvPr id="146" name="Text Box 1030">
                  <a:extLst>
                    <a:ext uri="{FF2B5EF4-FFF2-40B4-BE49-F238E27FC236}">
                      <a16:creationId xmlns:a16="http://schemas.microsoft.com/office/drawing/2014/main" id="{2AA58541-B5E8-1848-AC8C-1244C822A675}"/>
                    </a:ext>
                  </a:extLst>
                </p:cNvPr>
                <p:cNvSpPr txBox="1">
                  <a:spLocks noChangeAspect="1" noChangeArrowheads="1"/>
                </p:cNvSpPr>
                <p:nvPr/>
              </p:nvSpPr>
              <p:spPr bwMode="auto">
                <a:xfrm>
                  <a:off x="2235" y="1668"/>
                  <a:ext cx="196" cy="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600">
                      <a:latin typeface="Times New Roman" charset="0"/>
                    </a:rPr>
                    <a:t>x</a:t>
                  </a:r>
                </a:p>
              </p:txBody>
            </p:sp>
            <p:sp>
              <p:nvSpPr>
                <p:cNvPr id="147" name="Oval 1031">
                  <a:extLst>
                    <a:ext uri="{FF2B5EF4-FFF2-40B4-BE49-F238E27FC236}">
                      <a16:creationId xmlns:a16="http://schemas.microsoft.com/office/drawing/2014/main" id="{0A54EA6A-6731-034E-A904-272E446725D4}"/>
                    </a:ext>
                  </a:extLst>
                </p:cNvPr>
                <p:cNvSpPr>
                  <a:spLocks noChangeAspect="1" noChangeArrowheads="1"/>
                </p:cNvSpPr>
                <p:nvPr/>
              </p:nvSpPr>
              <p:spPr bwMode="auto">
                <a:xfrm rot="19925711">
                  <a:off x="854" y="1367"/>
                  <a:ext cx="1491" cy="603"/>
                </a:xfrm>
                <a:prstGeom prst="ellipse">
                  <a:avLst/>
                </a:prstGeom>
                <a:noFill/>
                <a:ln w="19050">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pPr algn="ctr" eaLnBrk="0" hangingPunct="0"/>
                  <a:endParaRPr lang="fr-FR" sz="1600">
                    <a:latin typeface="Times New Roman" charset="0"/>
                  </a:endParaRPr>
                </a:p>
              </p:txBody>
            </p:sp>
            <p:sp>
              <p:nvSpPr>
                <p:cNvPr id="148" name="Line 1032">
                  <a:extLst>
                    <a:ext uri="{FF2B5EF4-FFF2-40B4-BE49-F238E27FC236}">
                      <a16:creationId xmlns:a16="http://schemas.microsoft.com/office/drawing/2014/main" id="{46FBA710-4C1E-FB4E-8B8B-868D7B781A77}"/>
                    </a:ext>
                  </a:extLst>
                </p:cNvPr>
                <p:cNvSpPr>
                  <a:spLocks noChangeAspect="1" noChangeShapeType="1"/>
                </p:cNvSpPr>
                <p:nvPr/>
              </p:nvSpPr>
              <p:spPr bwMode="auto">
                <a:xfrm flipV="1">
                  <a:off x="1599" y="1043"/>
                  <a:ext cx="0" cy="1251"/>
                </a:xfrm>
                <a:prstGeom prst="line">
                  <a:avLst/>
                </a:prstGeom>
                <a:noFill/>
                <a:ln w="28575">
                  <a:solidFill>
                    <a:srgbClr val="007EEA"/>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49" name="Line 1037">
                  <a:extLst>
                    <a:ext uri="{FF2B5EF4-FFF2-40B4-BE49-F238E27FC236}">
                      <a16:creationId xmlns:a16="http://schemas.microsoft.com/office/drawing/2014/main" id="{F27252BC-991E-DD48-B19E-C1348512F8C1}"/>
                    </a:ext>
                  </a:extLst>
                </p:cNvPr>
                <p:cNvSpPr>
                  <a:spLocks noChangeAspect="1" noChangeShapeType="1"/>
                </p:cNvSpPr>
                <p:nvPr/>
              </p:nvSpPr>
              <p:spPr bwMode="auto">
                <a:xfrm>
                  <a:off x="803" y="1660"/>
                  <a:ext cx="1593" cy="0"/>
                </a:xfrm>
                <a:prstGeom prst="line">
                  <a:avLst/>
                </a:prstGeom>
                <a:noFill/>
                <a:ln w="28575">
                  <a:solidFill>
                    <a:srgbClr val="007EEA"/>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grpSp>
          <p:sp>
            <p:nvSpPr>
              <p:cNvPr id="120" name="TextBox 119">
                <a:extLst>
                  <a:ext uri="{FF2B5EF4-FFF2-40B4-BE49-F238E27FC236}">
                    <a16:creationId xmlns:a16="http://schemas.microsoft.com/office/drawing/2014/main" id="{5C621F0D-76CF-ED45-9812-558C4608336C}"/>
                  </a:ext>
                </a:extLst>
              </p:cNvPr>
              <p:cNvSpPr txBox="1"/>
              <p:nvPr/>
            </p:nvSpPr>
            <p:spPr>
              <a:xfrm>
                <a:off x="6842860" y="4765884"/>
                <a:ext cx="304892" cy="338554"/>
              </a:xfrm>
              <a:prstGeom prst="rect">
                <a:avLst/>
              </a:prstGeom>
              <a:noFill/>
            </p:spPr>
            <p:txBody>
              <a:bodyPr wrap="none" rtlCol="0">
                <a:spAutoFit/>
              </a:bodyPr>
              <a:lstStyle/>
              <a:p>
                <a:r>
                  <a:rPr lang="en-US" sz="1600">
                    <a:solidFill>
                      <a:srgbClr val="C00000"/>
                    </a:solidFill>
                  </a:rPr>
                  <a:t>+</a:t>
                </a:r>
              </a:p>
            </p:txBody>
          </p:sp>
          <p:sp>
            <p:nvSpPr>
              <p:cNvPr id="121" name="TextBox 120">
                <a:extLst>
                  <a:ext uri="{FF2B5EF4-FFF2-40B4-BE49-F238E27FC236}">
                    <a16:creationId xmlns:a16="http://schemas.microsoft.com/office/drawing/2014/main" id="{B22FB014-CCFC-C64B-8752-71220B1A0CC8}"/>
                  </a:ext>
                </a:extLst>
              </p:cNvPr>
              <p:cNvSpPr txBox="1"/>
              <p:nvPr/>
            </p:nvSpPr>
            <p:spPr>
              <a:xfrm>
                <a:off x="7896467" y="3920326"/>
                <a:ext cx="304892" cy="338554"/>
              </a:xfrm>
              <a:prstGeom prst="rect">
                <a:avLst/>
              </a:prstGeom>
              <a:noFill/>
            </p:spPr>
            <p:txBody>
              <a:bodyPr wrap="none" rtlCol="0">
                <a:spAutoFit/>
              </a:bodyPr>
              <a:lstStyle/>
              <a:p>
                <a:r>
                  <a:rPr lang="en-US" sz="1600" dirty="0">
                    <a:solidFill>
                      <a:srgbClr val="C00000"/>
                    </a:solidFill>
                  </a:rPr>
                  <a:t>+</a:t>
                </a:r>
              </a:p>
            </p:txBody>
          </p:sp>
          <p:sp>
            <p:nvSpPr>
              <p:cNvPr id="122" name="TextBox 121">
                <a:extLst>
                  <a:ext uri="{FF2B5EF4-FFF2-40B4-BE49-F238E27FC236}">
                    <a16:creationId xmlns:a16="http://schemas.microsoft.com/office/drawing/2014/main" id="{093DCCB6-4096-2D40-908B-F76799B96951}"/>
                  </a:ext>
                </a:extLst>
              </p:cNvPr>
              <p:cNvSpPr txBox="1"/>
              <p:nvPr/>
            </p:nvSpPr>
            <p:spPr>
              <a:xfrm>
                <a:off x="6995260" y="4856292"/>
                <a:ext cx="304892" cy="338554"/>
              </a:xfrm>
              <a:prstGeom prst="rect">
                <a:avLst/>
              </a:prstGeom>
              <a:noFill/>
            </p:spPr>
            <p:txBody>
              <a:bodyPr wrap="none" rtlCol="0">
                <a:spAutoFit/>
              </a:bodyPr>
              <a:lstStyle/>
              <a:p>
                <a:r>
                  <a:rPr lang="en-US" sz="1600">
                    <a:solidFill>
                      <a:srgbClr val="C00000"/>
                    </a:solidFill>
                  </a:rPr>
                  <a:t>+</a:t>
                </a:r>
              </a:p>
            </p:txBody>
          </p:sp>
          <p:sp>
            <p:nvSpPr>
              <p:cNvPr id="123" name="TextBox 122">
                <a:extLst>
                  <a:ext uri="{FF2B5EF4-FFF2-40B4-BE49-F238E27FC236}">
                    <a16:creationId xmlns:a16="http://schemas.microsoft.com/office/drawing/2014/main" id="{0103E51A-3C79-0941-AFC2-3EAD062EA8B9}"/>
                  </a:ext>
                </a:extLst>
              </p:cNvPr>
              <p:cNvSpPr txBox="1"/>
              <p:nvPr/>
            </p:nvSpPr>
            <p:spPr>
              <a:xfrm>
                <a:off x="6995260" y="4600571"/>
                <a:ext cx="304892" cy="338554"/>
              </a:xfrm>
              <a:prstGeom prst="rect">
                <a:avLst/>
              </a:prstGeom>
              <a:noFill/>
            </p:spPr>
            <p:txBody>
              <a:bodyPr wrap="none" rtlCol="0">
                <a:spAutoFit/>
              </a:bodyPr>
              <a:lstStyle/>
              <a:p>
                <a:r>
                  <a:rPr lang="en-US" sz="1600">
                    <a:solidFill>
                      <a:srgbClr val="C00000"/>
                    </a:solidFill>
                  </a:rPr>
                  <a:t>+</a:t>
                </a:r>
              </a:p>
            </p:txBody>
          </p:sp>
          <p:sp>
            <p:nvSpPr>
              <p:cNvPr id="124" name="TextBox 123">
                <a:extLst>
                  <a:ext uri="{FF2B5EF4-FFF2-40B4-BE49-F238E27FC236}">
                    <a16:creationId xmlns:a16="http://schemas.microsoft.com/office/drawing/2014/main" id="{9DD36279-5F09-2B4C-A3ED-40003772A114}"/>
                  </a:ext>
                </a:extLst>
              </p:cNvPr>
              <p:cNvSpPr txBox="1"/>
              <p:nvPr/>
            </p:nvSpPr>
            <p:spPr>
              <a:xfrm>
                <a:off x="6995260" y="4298353"/>
                <a:ext cx="304892" cy="338554"/>
              </a:xfrm>
              <a:prstGeom prst="rect">
                <a:avLst/>
              </a:prstGeom>
              <a:noFill/>
            </p:spPr>
            <p:txBody>
              <a:bodyPr wrap="none" rtlCol="0">
                <a:spAutoFit/>
              </a:bodyPr>
              <a:lstStyle/>
              <a:p>
                <a:r>
                  <a:rPr lang="en-US" sz="1600">
                    <a:solidFill>
                      <a:srgbClr val="C00000"/>
                    </a:solidFill>
                  </a:rPr>
                  <a:t>+</a:t>
                </a:r>
              </a:p>
            </p:txBody>
          </p:sp>
          <p:sp>
            <p:nvSpPr>
              <p:cNvPr id="125" name="TextBox 124">
                <a:extLst>
                  <a:ext uri="{FF2B5EF4-FFF2-40B4-BE49-F238E27FC236}">
                    <a16:creationId xmlns:a16="http://schemas.microsoft.com/office/drawing/2014/main" id="{C5591DB7-5E1D-6E46-8E9F-864B1DBED311}"/>
                  </a:ext>
                </a:extLst>
              </p:cNvPr>
              <p:cNvSpPr txBox="1"/>
              <p:nvPr/>
            </p:nvSpPr>
            <p:spPr>
              <a:xfrm>
                <a:off x="7204485" y="4732307"/>
                <a:ext cx="304892" cy="338554"/>
              </a:xfrm>
              <a:prstGeom prst="rect">
                <a:avLst/>
              </a:prstGeom>
              <a:noFill/>
            </p:spPr>
            <p:txBody>
              <a:bodyPr wrap="none" rtlCol="0">
                <a:spAutoFit/>
              </a:bodyPr>
              <a:lstStyle/>
              <a:p>
                <a:r>
                  <a:rPr lang="en-US" sz="1600">
                    <a:solidFill>
                      <a:srgbClr val="C00000"/>
                    </a:solidFill>
                  </a:rPr>
                  <a:t>+</a:t>
                </a:r>
              </a:p>
            </p:txBody>
          </p:sp>
          <p:sp>
            <p:nvSpPr>
              <p:cNvPr id="126" name="TextBox 125">
                <a:extLst>
                  <a:ext uri="{FF2B5EF4-FFF2-40B4-BE49-F238E27FC236}">
                    <a16:creationId xmlns:a16="http://schemas.microsoft.com/office/drawing/2014/main" id="{E015E809-A363-8D40-B23D-6CD8CAF787CF}"/>
                  </a:ext>
                </a:extLst>
              </p:cNvPr>
              <p:cNvSpPr txBox="1"/>
              <p:nvPr/>
            </p:nvSpPr>
            <p:spPr>
              <a:xfrm>
                <a:off x="7227725" y="4476586"/>
                <a:ext cx="304892" cy="338554"/>
              </a:xfrm>
              <a:prstGeom prst="rect">
                <a:avLst/>
              </a:prstGeom>
              <a:noFill/>
            </p:spPr>
            <p:txBody>
              <a:bodyPr wrap="none" rtlCol="0">
                <a:spAutoFit/>
              </a:bodyPr>
              <a:lstStyle/>
              <a:p>
                <a:r>
                  <a:rPr lang="en-US" sz="1600">
                    <a:solidFill>
                      <a:srgbClr val="C00000"/>
                    </a:solidFill>
                  </a:rPr>
                  <a:t>+</a:t>
                </a:r>
              </a:p>
            </p:txBody>
          </p:sp>
          <p:sp>
            <p:nvSpPr>
              <p:cNvPr id="127" name="TextBox 126">
                <a:extLst>
                  <a:ext uri="{FF2B5EF4-FFF2-40B4-BE49-F238E27FC236}">
                    <a16:creationId xmlns:a16="http://schemas.microsoft.com/office/drawing/2014/main" id="{FAF04C74-FBCF-3841-8779-CF06198D55DA}"/>
                  </a:ext>
                </a:extLst>
              </p:cNvPr>
              <p:cNvSpPr txBox="1"/>
              <p:nvPr/>
            </p:nvSpPr>
            <p:spPr>
              <a:xfrm>
                <a:off x="7279145" y="4109738"/>
                <a:ext cx="304892" cy="338554"/>
              </a:xfrm>
              <a:prstGeom prst="rect">
                <a:avLst/>
              </a:prstGeom>
              <a:noFill/>
            </p:spPr>
            <p:txBody>
              <a:bodyPr wrap="none" rtlCol="0">
                <a:spAutoFit/>
              </a:bodyPr>
              <a:lstStyle/>
              <a:p>
                <a:r>
                  <a:rPr lang="en-US" sz="1600">
                    <a:solidFill>
                      <a:srgbClr val="C00000"/>
                    </a:solidFill>
                  </a:rPr>
                  <a:t>+</a:t>
                </a:r>
              </a:p>
            </p:txBody>
          </p:sp>
          <p:sp>
            <p:nvSpPr>
              <p:cNvPr id="128" name="TextBox 127">
                <a:extLst>
                  <a:ext uri="{FF2B5EF4-FFF2-40B4-BE49-F238E27FC236}">
                    <a16:creationId xmlns:a16="http://schemas.microsoft.com/office/drawing/2014/main" id="{E2A0555C-9D0F-7443-9B77-95A24EB04362}"/>
                  </a:ext>
                </a:extLst>
              </p:cNvPr>
              <p:cNvSpPr txBox="1"/>
              <p:nvPr/>
            </p:nvSpPr>
            <p:spPr>
              <a:xfrm>
                <a:off x="6693578" y="4555464"/>
                <a:ext cx="304892" cy="338554"/>
              </a:xfrm>
              <a:prstGeom prst="rect">
                <a:avLst/>
              </a:prstGeom>
              <a:noFill/>
            </p:spPr>
            <p:txBody>
              <a:bodyPr wrap="none" rtlCol="0">
                <a:spAutoFit/>
              </a:bodyPr>
              <a:lstStyle/>
              <a:p>
                <a:r>
                  <a:rPr lang="en-US" sz="1600">
                    <a:solidFill>
                      <a:srgbClr val="C00000"/>
                    </a:solidFill>
                  </a:rPr>
                  <a:t>+</a:t>
                </a:r>
              </a:p>
            </p:txBody>
          </p:sp>
          <p:sp>
            <p:nvSpPr>
              <p:cNvPr id="129" name="TextBox 128">
                <a:extLst>
                  <a:ext uri="{FF2B5EF4-FFF2-40B4-BE49-F238E27FC236}">
                    <a16:creationId xmlns:a16="http://schemas.microsoft.com/office/drawing/2014/main" id="{C4F03F24-D26A-0D41-8245-8DCBD78AB471}"/>
                  </a:ext>
                </a:extLst>
              </p:cNvPr>
              <p:cNvSpPr txBox="1"/>
              <p:nvPr/>
            </p:nvSpPr>
            <p:spPr>
              <a:xfrm>
                <a:off x="7661262" y="3997395"/>
                <a:ext cx="304892" cy="338554"/>
              </a:xfrm>
              <a:prstGeom prst="rect">
                <a:avLst/>
              </a:prstGeom>
              <a:noFill/>
            </p:spPr>
            <p:txBody>
              <a:bodyPr wrap="none" rtlCol="0">
                <a:spAutoFit/>
              </a:bodyPr>
              <a:lstStyle/>
              <a:p>
                <a:r>
                  <a:rPr lang="en-US" sz="1600">
                    <a:solidFill>
                      <a:srgbClr val="C00000"/>
                    </a:solidFill>
                  </a:rPr>
                  <a:t>+</a:t>
                </a:r>
              </a:p>
            </p:txBody>
          </p:sp>
          <p:sp>
            <p:nvSpPr>
              <p:cNvPr id="130" name="TextBox 129">
                <a:extLst>
                  <a:ext uri="{FF2B5EF4-FFF2-40B4-BE49-F238E27FC236}">
                    <a16:creationId xmlns:a16="http://schemas.microsoft.com/office/drawing/2014/main" id="{465B4AA6-42FB-F241-BE36-0A5E1571D1A9}"/>
                  </a:ext>
                </a:extLst>
              </p:cNvPr>
              <p:cNvSpPr txBox="1"/>
              <p:nvPr/>
            </p:nvSpPr>
            <p:spPr>
              <a:xfrm>
                <a:off x="8041714" y="3917856"/>
                <a:ext cx="304892" cy="338554"/>
              </a:xfrm>
              <a:prstGeom prst="rect">
                <a:avLst/>
              </a:prstGeom>
              <a:noFill/>
            </p:spPr>
            <p:txBody>
              <a:bodyPr wrap="none" rtlCol="0">
                <a:spAutoFit/>
              </a:bodyPr>
              <a:lstStyle/>
              <a:p>
                <a:r>
                  <a:rPr lang="en-US" sz="1600">
                    <a:solidFill>
                      <a:srgbClr val="C00000"/>
                    </a:solidFill>
                  </a:rPr>
                  <a:t>+</a:t>
                </a:r>
              </a:p>
            </p:txBody>
          </p:sp>
          <p:sp>
            <p:nvSpPr>
              <p:cNvPr id="131" name="TextBox 130">
                <a:extLst>
                  <a:ext uri="{FF2B5EF4-FFF2-40B4-BE49-F238E27FC236}">
                    <a16:creationId xmlns:a16="http://schemas.microsoft.com/office/drawing/2014/main" id="{6499FB27-CC50-974B-90B0-9D29082DB1D8}"/>
                  </a:ext>
                </a:extLst>
              </p:cNvPr>
              <p:cNvSpPr txBox="1"/>
              <p:nvPr/>
            </p:nvSpPr>
            <p:spPr>
              <a:xfrm>
                <a:off x="7907702" y="4230540"/>
                <a:ext cx="304892" cy="338554"/>
              </a:xfrm>
              <a:prstGeom prst="rect">
                <a:avLst/>
              </a:prstGeom>
              <a:noFill/>
            </p:spPr>
            <p:txBody>
              <a:bodyPr wrap="none" rtlCol="0">
                <a:spAutoFit/>
              </a:bodyPr>
              <a:lstStyle/>
              <a:p>
                <a:r>
                  <a:rPr lang="en-US" sz="1600">
                    <a:solidFill>
                      <a:srgbClr val="C00000"/>
                    </a:solidFill>
                  </a:rPr>
                  <a:t>+</a:t>
                </a:r>
              </a:p>
            </p:txBody>
          </p:sp>
          <p:sp>
            <p:nvSpPr>
              <p:cNvPr id="132" name="TextBox 131">
                <a:extLst>
                  <a:ext uri="{FF2B5EF4-FFF2-40B4-BE49-F238E27FC236}">
                    <a16:creationId xmlns:a16="http://schemas.microsoft.com/office/drawing/2014/main" id="{97806F71-5B6F-8641-AEEE-E3912A95F14D}"/>
                  </a:ext>
                </a:extLst>
              </p:cNvPr>
              <p:cNvSpPr txBox="1"/>
              <p:nvPr/>
            </p:nvSpPr>
            <p:spPr>
              <a:xfrm>
                <a:off x="7761872" y="4500587"/>
                <a:ext cx="304892" cy="338554"/>
              </a:xfrm>
              <a:prstGeom prst="rect">
                <a:avLst/>
              </a:prstGeom>
              <a:noFill/>
            </p:spPr>
            <p:txBody>
              <a:bodyPr wrap="none" rtlCol="0">
                <a:spAutoFit/>
              </a:bodyPr>
              <a:lstStyle/>
              <a:p>
                <a:r>
                  <a:rPr lang="en-US" sz="1600">
                    <a:solidFill>
                      <a:srgbClr val="C00000"/>
                    </a:solidFill>
                  </a:rPr>
                  <a:t>+</a:t>
                </a:r>
              </a:p>
            </p:txBody>
          </p:sp>
          <p:sp>
            <p:nvSpPr>
              <p:cNvPr id="133" name="TextBox 132">
                <a:extLst>
                  <a:ext uri="{FF2B5EF4-FFF2-40B4-BE49-F238E27FC236}">
                    <a16:creationId xmlns:a16="http://schemas.microsoft.com/office/drawing/2014/main" id="{102FA1A2-1C41-3440-A3DB-7CBC647A6B76}"/>
                  </a:ext>
                </a:extLst>
              </p:cNvPr>
              <p:cNvSpPr txBox="1"/>
              <p:nvPr/>
            </p:nvSpPr>
            <p:spPr>
              <a:xfrm>
                <a:off x="7615831" y="4249804"/>
                <a:ext cx="304892" cy="338554"/>
              </a:xfrm>
              <a:prstGeom prst="rect">
                <a:avLst/>
              </a:prstGeom>
              <a:noFill/>
            </p:spPr>
            <p:txBody>
              <a:bodyPr wrap="none" rtlCol="0">
                <a:spAutoFit/>
              </a:bodyPr>
              <a:lstStyle/>
              <a:p>
                <a:r>
                  <a:rPr lang="en-US" sz="1600">
                    <a:solidFill>
                      <a:srgbClr val="C00000"/>
                    </a:solidFill>
                  </a:rPr>
                  <a:t>+</a:t>
                </a:r>
              </a:p>
            </p:txBody>
          </p:sp>
          <p:sp>
            <p:nvSpPr>
              <p:cNvPr id="134" name="TextBox 133">
                <a:extLst>
                  <a:ext uri="{FF2B5EF4-FFF2-40B4-BE49-F238E27FC236}">
                    <a16:creationId xmlns:a16="http://schemas.microsoft.com/office/drawing/2014/main" id="{51EB82A0-932D-4C46-B7D9-25FBBB04DAB3}"/>
                  </a:ext>
                </a:extLst>
              </p:cNvPr>
              <p:cNvSpPr txBox="1"/>
              <p:nvPr/>
            </p:nvSpPr>
            <p:spPr>
              <a:xfrm>
                <a:off x="7548135" y="4618819"/>
                <a:ext cx="304892" cy="338554"/>
              </a:xfrm>
              <a:prstGeom prst="rect">
                <a:avLst/>
              </a:prstGeom>
              <a:noFill/>
            </p:spPr>
            <p:txBody>
              <a:bodyPr wrap="none" rtlCol="0">
                <a:spAutoFit/>
              </a:bodyPr>
              <a:lstStyle/>
              <a:p>
                <a:r>
                  <a:rPr lang="en-US" sz="1600">
                    <a:solidFill>
                      <a:srgbClr val="C00000"/>
                    </a:solidFill>
                  </a:rPr>
                  <a:t>+</a:t>
                </a:r>
              </a:p>
            </p:txBody>
          </p:sp>
          <p:sp>
            <p:nvSpPr>
              <p:cNvPr id="135" name="TextBox 134">
                <a:extLst>
                  <a:ext uri="{FF2B5EF4-FFF2-40B4-BE49-F238E27FC236}">
                    <a16:creationId xmlns:a16="http://schemas.microsoft.com/office/drawing/2014/main" id="{6A2497F0-A520-354C-B23B-7678A45EE62B}"/>
                  </a:ext>
                </a:extLst>
              </p:cNvPr>
              <p:cNvSpPr txBox="1"/>
              <p:nvPr/>
            </p:nvSpPr>
            <p:spPr>
              <a:xfrm>
                <a:off x="8212594" y="4035217"/>
                <a:ext cx="304892" cy="338554"/>
              </a:xfrm>
              <a:prstGeom prst="rect">
                <a:avLst/>
              </a:prstGeom>
              <a:noFill/>
            </p:spPr>
            <p:txBody>
              <a:bodyPr wrap="none" rtlCol="0">
                <a:spAutoFit/>
              </a:bodyPr>
              <a:lstStyle/>
              <a:p>
                <a:r>
                  <a:rPr lang="en-US" sz="1600" dirty="0">
                    <a:solidFill>
                      <a:srgbClr val="C00000"/>
                    </a:solidFill>
                  </a:rPr>
                  <a:t>+</a:t>
                </a:r>
              </a:p>
            </p:txBody>
          </p:sp>
          <p:sp>
            <p:nvSpPr>
              <p:cNvPr id="136" name="TextBox 135">
                <a:extLst>
                  <a:ext uri="{FF2B5EF4-FFF2-40B4-BE49-F238E27FC236}">
                    <a16:creationId xmlns:a16="http://schemas.microsoft.com/office/drawing/2014/main" id="{F4BB88F1-68DA-3E41-8C11-F43312F90C5C}"/>
                  </a:ext>
                </a:extLst>
              </p:cNvPr>
              <p:cNvSpPr txBox="1"/>
              <p:nvPr/>
            </p:nvSpPr>
            <p:spPr>
              <a:xfrm>
                <a:off x="8100162" y="4232193"/>
                <a:ext cx="304892" cy="338554"/>
              </a:xfrm>
              <a:prstGeom prst="rect">
                <a:avLst/>
              </a:prstGeom>
              <a:noFill/>
            </p:spPr>
            <p:txBody>
              <a:bodyPr wrap="none" rtlCol="0">
                <a:spAutoFit/>
              </a:bodyPr>
              <a:lstStyle/>
              <a:p>
                <a:r>
                  <a:rPr lang="en-US" sz="1600" dirty="0">
                    <a:solidFill>
                      <a:srgbClr val="C00000"/>
                    </a:solidFill>
                  </a:rPr>
                  <a:t>+</a:t>
                </a:r>
              </a:p>
            </p:txBody>
          </p:sp>
          <p:sp>
            <p:nvSpPr>
              <p:cNvPr id="137" name="TextBox 136">
                <a:extLst>
                  <a:ext uri="{FF2B5EF4-FFF2-40B4-BE49-F238E27FC236}">
                    <a16:creationId xmlns:a16="http://schemas.microsoft.com/office/drawing/2014/main" id="{5DF437AA-C442-7146-8E12-A1F8D57D3A40}"/>
                  </a:ext>
                </a:extLst>
              </p:cNvPr>
              <p:cNvSpPr txBox="1"/>
              <p:nvPr/>
            </p:nvSpPr>
            <p:spPr>
              <a:xfrm>
                <a:off x="7567824" y="4080527"/>
                <a:ext cx="304892" cy="338554"/>
              </a:xfrm>
              <a:prstGeom prst="rect">
                <a:avLst/>
              </a:prstGeom>
              <a:noFill/>
            </p:spPr>
            <p:txBody>
              <a:bodyPr wrap="none" rtlCol="0">
                <a:spAutoFit/>
              </a:bodyPr>
              <a:lstStyle/>
              <a:p>
                <a:r>
                  <a:rPr lang="en-US" sz="1600" dirty="0">
                    <a:solidFill>
                      <a:srgbClr val="C00000"/>
                    </a:solidFill>
                  </a:rPr>
                  <a:t>+</a:t>
                </a:r>
              </a:p>
            </p:txBody>
          </p:sp>
          <p:sp>
            <p:nvSpPr>
              <p:cNvPr id="138" name="TextBox 137">
                <a:extLst>
                  <a:ext uri="{FF2B5EF4-FFF2-40B4-BE49-F238E27FC236}">
                    <a16:creationId xmlns:a16="http://schemas.microsoft.com/office/drawing/2014/main" id="{F1BFC024-EC80-404D-ABE7-F37DD5A0BB8E}"/>
                  </a:ext>
                </a:extLst>
              </p:cNvPr>
              <p:cNvSpPr txBox="1"/>
              <p:nvPr/>
            </p:nvSpPr>
            <p:spPr>
              <a:xfrm>
                <a:off x="7785280" y="4147497"/>
                <a:ext cx="304892" cy="338554"/>
              </a:xfrm>
              <a:prstGeom prst="rect">
                <a:avLst/>
              </a:prstGeom>
              <a:noFill/>
            </p:spPr>
            <p:txBody>
              <a:bodyPr wrap="none" rtlCol="0">
                <a:spAutoFit/>
              </a:bodyPr>
              <a:lstStyle/>
              <a:p>
                <a:r>
                  <a:rPr lang="en-US" sz="1600" dirty="0">
                    <a:solidFill>
                      <a:srgbClr val="C00000"/>
                    </a:solidFill>
                  </a:rPr>
                  <a:t>+</a:t>
                </a:r>
              </a:p>
            </p:txBody>
          </p:sp>
          <p:sp>
            <p:nvSpPr>
              <p:cNvPr id="139" name="TextBox 138">
                <a:extLst>
                  <a:ext uri="{FF2B5EF4-FFF2-40B4-BE49-F238E27FC236}">
                    <a16:creationId xmlns:a16="http://schemas.microsoft.com/office/drawing/2014/main" id="{BFDB7333-1B87-6F45-8DD9-FEEFA7D421FA}"/>
                  </a:ext>
                </a:extLst>
              </p:cNvPr>
              <p:cNvSpPr txBox="1"/>
              <p:nvPr/>
            </p:nvSpPr>
            <p:spPr>
              <a:xfrm>
                <a:off x="7607338" y="4475222"/>
                <a:ext cx="304892" cy="338554"/>
              </a:xfrm>
              <a:prstGeom prst="rect">
                <a:avLst/>
              </a:prstGeom>
              <a:noFill/>
            </p:spPr>
            <p:txBody>
              <a:bodyPr wrap="none" rtlCol="0">
                <a:spAutoFit/>
              </a:bodyPr>
              <a:lstStyle/>
              <a:p>
                <a:r>
                  <a:rPr lang="en-US" sz="1600" dirty="0">
                    <a:solidFill>
                      <a:srgbClr val="C00000"/>
                    </a:solidFill>
                  </a:rPr>
                  <a:t>+</a:t>
                </a:r>
              </a:p>
            </p:txBody>
          </p:sp>
          <p:sp>
            <p:nvSpPr>
              <p:cNvPr id="140" name="TextBox 139">
                <a:extLst>
                  <a:ext uri="{FF2B5EF4-FFF2-40B4-BE49-F238E27FC236}">
                    <a16:creationId xmlns:a16="http://schemas.microsoft.com/office/drawing/2014/main" id="{B28AC1F6-6F54-A54A-A68A-F9388A686D3E}"/>
                  </a:ext>
                </a:extLst>
              </p:cNvPr>
              <p:cNvSpPr txBox="1"/>
              <p:nvPr/>
            </p:nvSpPr>
            <p:spPr>
              <a:xfrm>
                <a:off x="7297061" y="4236331"/>
                <a:ext cx="304892" cy="338554"/>
              </a:xfrm>
              <a:prstGeom prst="rect">
                <a:avLst/>
              </a:prstGeom>
              <a:noFill/>
            </p:spPr>
            <p:txBody>
              <a:bodyPr wrap="none" rtlCol="0">
                <a:spAutoFit/>
              </a:bodyPr>
              <a:lstStyle/>
              <a:p>
                <a:r>
                  <a:rPr lang="en-US" sz="1600" dirty="0">
                    <a:solidFill>
                      <a:srgbClr val="C00000"/>
                    </a:solidFill>
                  </a:rPr>
                  <a:t>+</a:t>
                </a:r>
              </a:p>
            </p:txBody>
          </p:sp>
          <p:sp>
            <p:nvSpPr>
              <p:cNvPr id="141" name="TextBox 140">
                <a:extLst>
                  <a:ext uri="{FF2B5EF4-FFF2-40B4-BE49-F238E27FC236}">
                    <a16:creationId xmlns:a16="http://schemas.microsoft.com/office/drawing/2014/main" id="{7D140881-E088-2947-B0C7-D79CAD26F97E}"/>
                  </a:ext>
                </a:extLst>
              </p:cNvPr>
              <p:cNvSpPr txBox="1"/>
              <p:nvPr/>
            </p:nvSpPr>
            <p:spPr>
              <a:xfrm>
                <a:off x="7305448" y="4592099"/>
                <a:ext cx="304892" cy="338554"/>
              </a:xfrm>
              <a:prstGeom prst="rect">
                <a:avLst/>
              </a:prstGeom>
              <a:noFill/>
            </p:spPr>
            <p:txBody>
              <a:bodyPr wrap="none" rtlCol="0">
                <a:spAutoFit/>
              </a:bodyPr>
              <a:lstStyle/>
              <a:p>
                <a:r>
                  <a:rPr lang="en-US" sz="1600" dirty="0">
                    <a:solidFill>
                      <a:srgbClr val="C00000"/>
                    </a:solidFill>
                  </a:rPr>
                  <a:t>+</a:t>
                </a:r>
              </a:p>
            </p:txBody>
          </p:sp>
          <p:sp>
            <p:nvSpPr>
              <p:cNvPr id="142" name="TextBox 141">
                <a:extLst>
                  <a:ext uri="{FF2B5EF4-FFF2-40B4-BE49-F238E27FC236}">
                    <a16:creationId xmlns:a16="http://schemas.microsoft.com/office/drawing/2014/main" id="{FC0F6D07-2C48-534E-ACDA-1F4B4DADF6D6}"/>
                  </a:ext>
                </a:extLst>
              </p:cNvPr>
              <p:cNvSpPr txBox="1"/>
              <p:nvPr/>
            </p:nvSpPr>
            <p:spPr>
              <a:xfrm>
                <a:off x="6901567" y="4443254"/>
                <a:ext cx="304892" cy="338554"/>
              </a:xfrm>
              <a:prstGeom prst="rect">
                <a:avLst/>
              </a:prstGeom>
              <a:noFill/>
            </p:spPr>
            <p:txBody>
              <a:bodyPr wrap="none" rtlCol="0">
                <a:spAutoFit/>
              </a:bodyPr>
              <a:lstStyle/>
              <a:p>
                <a:r>
                  <a:rPr lang="en-US" sz="1600" dirty="0">
                    <a:solidFill>
                      <a:srgbClr val="C00000"/>
                    </a:solidFill>
                  </a:rPr>
                  <a:t>+</a:t>
                </a:r>
              </a:p>
            </p:txBody>
          </p:sp>
          <p:sp>
            <p:nvSpPr>
              <p:cNvPr id="143" name="TextBox 142">
                <a:extLst>
                  <a:ext uri="{FF2B5EF4-FFF2-40B4-BE49-F238E27FC236}">
                    <a16:creationId xmlns:a16="http://schemas.microsoft.com/office/drawing/2014/main" id="{E972E1A9-59BC-6A42-8EB3-03833F396AEE}"/>
                  </a:ext>
                </a:extLst>
              </p:cNvPr>
              <p:cNvSpPr txBox="1"/>
              <p:nvPr/>
            </p:nvSpPr>
            <p:spPr>
              <a:xfrm>
                <a:off x="6631681" y="4780444"/>
                <a:ext cx="304892" cy="338554"/>
              </a:xfrm>
              <a:prstGeom prst="rect">
                <a:avLst/>
              </a:prstGeom>
              <a:noFill/>
            </p:spPr>
            <p:txBody>
              <a:bodyPr wrap="none" rtlCol="0">
                <a:spAutoFit/>
              </a:bodyPr>
              <a:lstStyle/>
              <a:p>
                <a:r>
                  <a:rPr lang="en-US" sz="1600" dirty="0">
                    <a:solidFill>
                      <a:srgbClr val="C00000"/>
                    </a:solidFill>
                  </a:rPr>
                  <a:t>+</a:t>
                </a:r>
              </a:p>
            </p:txBody>
          </p:sp>
          <p:sp>
            <p:nvSpPr>
              <p:cNvPr id="144" name="TextBox 143">
                <a:extLst>
                  <a:ext uri="{FF2B5EF4-FFF2-40B4-BE49-F238E27FC236}">
                    <a16:creationId xmlns:a16="http://schemas.microsoft.com/office/drawing/2014/main" id="{08EF2404-9E8B-0F44-9AAB-DA4E9F893B66}"/>
                  </a:ext>
                </a:extLst>
              </p:cNvPr>
              <p:cNvSpPr txBox="1"/>
              <p:nvPr/>
            </p:nvSpPr>
            <p:spPr>
              <a:xfrm>
                <a:off x="6839875" y="4896297"/>
                <a:ext cx="304892" cy="338554"/>
              </a:xfrm>
              <a:prstGeom prst="rect">
                <a:avLst/>
              </a:prstGeom>
              <a:noFill/>
            </p:spPr>
            <p:txBody>
              <a:bodyPr wrap="none" rtlCol="0">
                <a:spAutoFit/>
              </a:bodyPr>
              <a:lstStyle/>
              <a:p>
                <a:r>
                  <a:rPr lang="en-US" sz="1600" dirty="0">
                    <a:solidFill>
                      <a:srgbClr val="C00000"/>
                    </a:solidFill>
                  </a:rPr>
                  <a:t>+</a:t>
                </a:r>
              </a:p>
            </p:txBody>
          </p:sp>
        </p:grpSp>
        <p:sp>
          <p:nvSpPr>
            <p:cNvPr id="118" name="TextBox 117">
              <a:extLst>
                <a:ext uri="{FF2B5EF4-FFF2-40B4-BE49-F238E27FC236}">
                  <a16:creationId xmlns:a16="http://schemas.microsoft.com/office/drawing/2014/main" id="{7B060742-1F78-3E41-B71E-1029360864E0}"/>
                </a:ext>
              </a:extLst>
            </p:cNvPr>
            <p:cNvSpPr txBox="1"/>
            <p:nvPr/>
          </p:nvSpPr>
          <p:spPr>
            <a:xfrm>
              <a:off x="6557417" y="3878068"/>
              <a:ext cx="2198038" cy="369332"/>
            </a:xfrm>
            <a:prstGeom prst="rect">
              <a:avLst/>
            </a:prstGeom>
            <a:noFill/>
          </p:spPr>
          <p:txBody>
            <a:bodyPr wrap="none" rtlCol="0">
              <a:spAutoFit/>
            </a:bodyPr>
            <a:lstStyle/>
            <a:p>
              <a:r>
                <a:rPr lang="en-US" dirty="0"/>
                <a:t>Behind stripping foil</a:t>
              </a:r>
            </a:p>
          </p:txBody>
        </p:sp>
      </p:grpSp>
    </p:spTree>
    <p:extLst>
      <p:ext uri="{BB962C8B-B14F-4D97-AF65-F5344CB8AC3E}">
        <p14:creationId xmlns:p14="http://schemas.microsoft.com/office/powerpoint/2010/main" val="3224398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par>
                                <p:cTn id="8" presetID="9" presetClass="entr" presetSubtype="0" fill="hold" nodeType="withEffect">
                                  <p:stCondLst>
                                    <p:cond delay="0"/>
                                  </p:stCondLst>
                                  <p:childTnLst>
                                    <p:set>
                                      <p:cBhvr>
                                        <p:cTn id="9" dur="1" fill="hold">
                                          <p:stCondLst>
                                            <p:cond delay="0"/>
                                          </p:stCondLst>
                                        </p:cTn>
                                        <p:tgtEl>
                                          <p:spTgt spid="113"/>
                                        </p:tgtEl>
                                        <p:attrNameLst>
                                          <p:attrName>style.visibility</p:attrName>
                                        </p:attrNameLst>
                                      </p:cBhvr>
                                      <p:to>
                                        <p:strVal val="visible"/>
                                      </p:to>
                                    </p:set>
                                    <p:animEffect transition="in" filter="dissolve">
                                      <p:cBhvr>
                                        <p:cTn id="10" dur="500"/>
                                        <p:tgtEl>
                                          <p:spTgt spid="113"/>
                                        </p:tgtEl>
                                      </p:cBhvr>
                                    </p:animEffect>
                                  </p:childTnLst>
                                </p:cTn>
                              </p:par>
                              <p:par>
                                <p:cTn id="11" presetID="9" presetClass="entr" presetSubtype="0" fill="hold" nodeType="withEffect">
                                  <p:stCondLst>
                                    <p:cond delay="0"/>
                                  </p:stCondLst>
                                  <p:childTnLst>
                                    <p:set>
                                      <p:cBhvr>
                                        <p:cTn id="12" dur="1" fill="hold">
                                          <p:stCondLst>
                                            <p:cond delay="0"/>
                                          </p:stCondLst>
                                        </p:cTn>
                                        <p:tgtEl>
                                          <p:spTgt spid="116"/>
                                        </p:tgtEl>
                                        <p:attrNameLst>
                                          <p:attrName>style.visibility</p:attrName>
                                        </p:attrNameLst>
                                      </p:cBhvr>
                                      <p:to>
                                        <p:strVal val="visible"/>
                                      </p:to>
                                    </p:set>
                                    <p:animEffect transition="in" filter="dissolve">
                                      <p:cBhvr>
                                        <p:cTn id="13" dur="5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F055140-1918-E74B-95AE-F1273F76FF68}"/>
              </a:ext>
            </a:extLst>
          </p:cNvPr>
          <p:cNvPicPr>
            <a:picLocks noChangeAspect="1"/>
          </p:cNvPicPr>
          <p:nvPr/>
        </p:nvPicPr>
        <p:blipFill>
          <a:blip r:embed="rId2"/>
          <a:stretch>
            <a:fillRect/>
          </a:stretch>
        </p:blipFill>
        <p:spPr>
          <a:xfrm>
            <a:off x="2414129" y="1129143"/>
            <a:ext cx="7354285" cy="4599713"/>
          </a:xfrm>
          <a:prstGeom prst="rect">
            <a:avLst/>
          </a:prstGeom>
        </p:spPr>
      </p:pic>
      <p:sp>
        <p:nvSpPr>
          <p:cNvPr id="14" name="Rectangle 13">
            <a:extLst>
              <a:ext uri="{FF2B5EF4-FFF2-40B4-BE49-F238E27FC236}">
                <a16:creationId xmlns:a16="http://schemas.microsoft.com/office/drawing/2014/main" id="{2CD68372-EE9C-594B-8B7B-962F4D60A41E}"/>
              </a:ext>
            </a:extLst>
          </p:cNvPr>
          <p:cNvSpPr/>
          <p:nvPr/>
        </p:nvSpPr>
        <p:spPr>
          <a:xfrm>
            <a:off x="-52996" y="0"/>
            <a:ext cx="2450194" cy="6350851"/>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44E67E4B-C86F-D642-9A83-B35ABD24447B}"/>
              </a:ext>
            </a:extLst>
          </p:cNvPr>
          <p:cNvSpPr/>
          <p:nvPr/>
        </p:nvSpPr>
        <p:spPr>
          <a:xfrm>
            <a:off x="9781309" y="0"/>
            <a:ext cx="2410691" cy="6350851"/>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a:extLst>
              <a:ext uri="{FF2B5EF4-FFF2-40B4-BE49-F238E27FC236}">
                <a16:creationId xmlns:a16="http://schemas.microsoft.com/office/drawing/2014/main" id="{CD5009E8-3F35-8E45-99FB-729585CE7796}"/>
              </a:ext>
            </a:extLst>
          </p:cNvPr>
          <p:cNvSpPr>
            <a:spLocks noGrp="1"/>
          </p:cNvSpPr>
          <p:nvPr>
            <p:ph type="title"/>
          </p:nvPr>
        </p:nvSpPr>
        <p:spPr>
          <a:xfrm>
            <a:off x="2507675" y="277620"/>
            <a:ext cx="7201283" cy="1065742"/>
          </a:xfrm>
        </p:spPr>
        <p:txBody>
          <a:bodyPr/>
          <a:lstStyle/>
          <a:p>
            <a:r>
              <a:rPr lang="en-GB" dirty="0"/>
              <a:t>The CERN Accelerator Complex</a:t>
            </a:r>
          </a:p>
        </p:txBody>
      </p:sp>
      <p:sp>
        <p:nvSpPr>
          <p:cNvPr id="4" name="Date Placeholder 3">
            <a:extLst>
              <a:ext uri="{FF2B5EF4-FFF2-40B4-BE49-F238E27FC236}">
                <a16:creationId xmlns:a16="http://schemas.microsoft.com/office/drawing/2014/main" id="{FCAFED1E-1DEC-204E-8CEC-CEA036FE8472}"/>
              </a:ext>
            </a:extLst>
          </p:cNvPr>
          <p:cNvSpPr>
            <a:spLocks noGrp="1"/>
          </p:cNvSpPr>
          <p:nvPr>
            <p:ph type="dt" sz="half" idx="10"/>
          </p:nvPr>
        </p:nvSpPr>
        <p:spPr/>
        <p:txBody>
          <a:bodyPr/>
          <a:lstStyle/>
          <a:p>
            <a:r>
              <a:rPr lang="de-CH"/>
              <a:t>11.03.2024</a:t>
            </a:r>
            <a:endParaRPr lang="en-US" dirty="0"/>
          </a:p>
        </p:txBody>
      </p:sp>
      <p:sp>
        <p:nvSpPr>
          <p:cNvPr id="5" name="Footer Placeholder 4">
            <a:extLst>
              <a:ext uri="{FF2B5EF4-FFF2-40B4-BE49-F238E27FC236}">
                <a16:creationId xmlns:a16="http://schemas.microsoft.com/office/drawing/2014/main" id="{EE3EF67F-123D-AA44-9854-FCA54074A61D}"/>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0AD0390B-6687-F844-B2E1-558612EBF981}"/>
              </a:ext>
            </a:extLst>
          </p:cNvPr>
          <p:cNvSpPr>
            <a:spLocks noGrp="1"/>
          </p:cNvSpPr>
          <p:nvPr>
            <p:ph type="sldNum" sz="quarter" idx="12"/>
          </p:nvPr>
        </p:nvSpPr>
        <p:spPr/>
        <p:txBody>
          <a:bodyPr/>
          <a:lstStyle/>
          <a:p>
            <a:fld id="{36B5EA5A-BC32-A742-B11B-8E7414D5B535}" type="slidenum">
              <a:rPr lang="en-US" smtClean="0"/>
              <a:pPr/>
              <a:t>13</a:t>
            </a:fld>
            <a:endParaRPr lang="en-US" dirty="0"/>
          </a:p>
        </p:txBody>
      </p:sp>
      <p:pic>
        <p:nvPicPr>
          <p:cNvPr id="8" name="Picture 7">
            <a:extLst>
              <a:ext uri="{FF2B5EF4-FFF2-40B4-BE49-F238E27FC236}">
                <a16:creationId xmlns:a16="http://schemas.microsoft.com/office/drawing/2014/main" id="{59A9251A-833D-8147-913B-8D41DAA9EFA1}"/>
              </a:ext>
            </a:extLst>
          </p:cNvPr>
          <p:cNvPicPr>
            <a:picLocks noChangeAspect="1"/>
          </p:cNvPicPr>
          <p:nvPr/>
        </p:nvPicPr>
        <p:blipFill>
          <a:blip r:embed="rId3"/>
          <a:stretch>
            <a:fillRect/>
          </a:stretch>
        </p:blipFill>
        <p:spPr>
          <a:xfrm>
            <a:off x="9906654" y="147695"/>
            <a:ext cx="2160000" cy="1406700"/>
          </a:xfrm>
          <a:prstGeom prst="rect">
            <a:avLst/>
          </a:prstGeom>
        </p:spPr>
      </p:pic>
      <p:pic>
        <p:nvPicPr>
          <p:cNvPr id="9" name="Picture 8">
            <a:extLst>
              <a:ext uri="{FF2B5EF4-FFF2-40B4-BE49-F238E27FC236}">
                <a16:creationId xmlns:a16="http://schemas.microsoft.com/office/drawing/2014/main" id="{874B97AB-FD14-3D4F-959C-AA97ADCC2982}"/>
              </a:ext>
            </a:extLst>
          </p:cNvPr>
          <p:cNvPicPr>
            <a:picLocks noChangeAspect="1"/>
          </p:cNvPicPr>
          <p:nvPr/>
        </p:nvPicPr>
        <p:blipFill>
          <a:blip r:embed="rId4"/>
          <a:stretch>
            <a:fillRect/>
          </a:stretch>
        </p:blipFill>
        <p:spPr>
          <a:xfrm>
            <a:off x="81945" y="99081"/>
            <a:ext cx="2160000" cy="1620000"/>
          </a:xfrm>
          <a:prstGeom prst="rect">
            <a:avLst/>
          </a:prstGeom>
        </p:spPr>
      </p:pic>
      <p:pic>
        <p:nvPicPr>
          <p:cNvPr id="10" name="Picture 9">
            <a:extLst>
              <a:ext uri="{FF2B5EF4-FFF2-40B4-BE49-F238E27FC236}">
                <a16:creationId xmlns:a16="http://schemas.microsoft.com/office/drawing/2014/main" id="{5A83E2F8-63E7-B24E-ACF4-13D90B6FE708}"/>
              </a:ext>
            </a:extLst>
          </p:cNvPr>
          <p:cNvPicPr>
            <a:picLocks noChangeAspect="1"/>
          </p:cNvPicPr>
          <p:nvPr/>
        </p:nvPicPr>
        <p:blipFill>
          <a:blip r:embed="rId5"/>
          <a:stretch>
            <a:fillRect/>
          </a:stretch>
        </p:blipFill>
        <p:spPr>
          <a:xfrm>
            <a:off x="81945" y="1791757"/>
            <a:ext cx="2160000" cy="1455300"/>
          </a:xfrm>
          <a:prstGeom prst="rect">
            <a:avLst/>
          </a:prstGeom>
        </p:spPr>
      </p:pic>
      <p:pic>
        <p:nvPicPr>
          <p:cNvPr id="11" name="Picture 10">
            <a:extLst>
              <a:ext uri="{FF2B5EF4-FFF2-40B4-BE49-F238E27FC236}">
                <a16:creationId xmlns:a16="http://schemas.microsoft.com/office/drawing/2014/main" id="{BE35008D-8D5C-DB44-8A8A-1F79B2F6E7D5}"/>
              </a:ext>
            </a:extLst>
          </p:cNvPr>
          <p:cNvPicPr>
            <a:picLocks noChangeAspect="1"/>
          </p:cNvPicPr>
          <p:nvPr/>
        </p:nvPicPr>
        <p:blipFill>
          <a:blip r:embed="rId6"/>
          <a:stretch>
            <a:fillRect/>
          </a:stretch>
        </p:blipFill>
        <p:spPr>
          <a:xfrm>
            <a:off x="9906654" y="1660097"/>
            <a:ext cx="2160000" cy="1663200"/>
          </a:xfrm>
          <a:prstGeom prst="rect">
            <a:avLst/>
          </a:prstGeom>
        </p:spPr>
      </p:pic>
      <p:pic>
        <p:nvPicPr>
          <p:cNvPr id="12" name="Picture 11">
            <a:extLst>
              <a:ext uri="{FF2B5EF4-FFF2-40B4-BE49-F238E27FC236}">
                <a16:creationId xmlns:a16="http://schemas.microsoft.com/office/drawing/2014/main" id="{1474C9B3-FEDD-ED40-98EE-A3CCB4E9DE83}"/>
              </a:ext>
            </a:extLst>
          </p:cNvPr>
          <p:cNvPicPr>
            <a:picLocks noChangeAspect="1"/>
          </p:cNvPicPr>
          <p:nvPr/>
        </p:nvPicPr>
        <p:blipFill>
          <a:blip r:embed="rId7"/>
          <a:stretch>
            <a:fillRect/>
          </a:stretch>
        </p:blipFill>
        <p:spPr>
          <a:xfrm>
            <a:off x="9896185" y="3428999"/>
            <a:ext cx="2160000" cy="1440000"/>
          </a:xfrm>
          <a:prstGeom prst="rect">
            <a:avLst/>
          </a:prstGeom>
        </p:spPr>
      </p:pic>
      <p:pic>
        <p:nvPicPr>
          <p:cNvPr id="15" name="Picture 2" descr="HIE-ISOLDE 3rd cryomodule transported to ISOLDE hall | ISOLDE">
            <a:extLst>
              <a:ext uri="{FF2B5EF4-FFF2-40B4-BE49-F238E27FC236}">
                <a16:creationId xmlns:a16="http://schemas.microsoft.com/office/drawing/2014/main" id="{DF7EA9D2-C818-5D48-839D-C7BE60F82BB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906654" y="4974701"/>
            <a:ext cx="2160000" cy="1212353"/>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Exceptionally slow antiprotons | CERN">
            <a:extLst>
              <a:ext uri="{FF2B5EF4-FFF2-40B4-BE49-F238E27FC236}">
                <a16:creationId xmlns:a16="http://schemas.microsoft.com/office/drawing/2014/main" id="{1A83382C-35A9-1247-B2E8-18737CC94FD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1945" y="3345090"/>
            <a:ext cx="2160000" cy="144155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Low Energy Ion Ring (LEIR) | Open Days 2019">
            <a:extLst>
              <a:ext uri="{FF2B5EF4-FFF2-40B4-BE49-F238E27FC236}">
                <a16:creationId xmlns:a16="http://schemas.microsoft.com/office/drawing/2014/main" id="{615AACEA-9A9E-5C45-8B03-82EA1A85C237}"/>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1383" y="4844539"/>
            <a:ext cx="2160000" cy="14069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39754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B529D42-0A67-0549-A127-087D7F6AD1C1}"/>
              </a:ext>
            </a:extLst>
          </p:cNvPr>
          <p:cNvSpPr>
            <a:spLocks noGrp="1"/>
          </p:cNvSpPr>
          <p:nvPr>
            <p:ph type="title"/>
          </p:nvPr>
        </p:nvSpPr>
        <p:spPr>
          <a:xfrm>
            <a:off x="407989" y="373593"/>
            <a:ext cx="5616574" cy="1065742"/>
          </a:xfrm>
        </p:spPr>
        <p:txBody>
          <a:bodyPr anchor="t">
            <a:normAutofit/>
          </a:bodyPr>
          <a:lstStyle/>
          <a:p>
            <a:r>
              <a:rPr lang="en-GB" dirty="0"/>
              <a:t>PS</a:t>
            </a:r>
          </a:p>
        </p:txBody>
      </p:sp>
      <p:sp>
        <p:nvSpPr>
          <p:cNvPr id="2" name="Content Placeholder 1">
            <a:extLst>
              <a:ext uri="{FF2B5EF4-FFF2-40B4-BE49-F238E27FC236}">
                <a16:creationId xmlns:a16="http://schemas.microsoft.com/office/drawing/2014/main" id="{1CBA94B8-73B8-A846-A168-484E2FFB780E}"/>
              </a:ext>
            </a:extLst>
          </p:cNvPr>
          <p:cNvSpPr>
            <a:spLocks noGrp="1"/>
          </p:cNvSpPr>
          <p:nvPr>
            <p:ph sz="half" idx="1"/>
          </p:nvPr>
        </p:nvSpPr>
        <p:spPr>
          <a:xfrm>
            <a:off x="265114" y="1439334"/>
            <a:ext cx="5616575" cy="4407617"/>
          </a:xfrm>
        </p:spPr>
        <p:txBody>
          <a:bodyPr>
            <a:normAutofit/>
          </a:bodyPr>
          <a:lstStyle/>
          <a:p>
            <a:pPr marL="285750" indent="-285750">
              <a:buFont typeface="Arial" charset="0"/>
              <a:buChar char="•"/>
            </a:pPr>
            <a:r>
              <a:rPr lang="en-US" sz="1600" dirty="0"/>
              <a:t>The oldest operating synchrotron at CERN</a:t>
            </a:r>
          </a:p>
          <a:p>
            <a:pPr marL="285750" indent="-285750">
              <a:buFont typeface="Arial" charset="0"/>
              <a:buChar char="•"/>
            </a:pPr>
            <a:r>
              <a:rPr lang="en-US" sz="1600" dirty="0"/>
              <a:t>Circumference of 628m</a:t>
            </a:r>
          </a:p>
          <a:p>
            <a:pPr marL="742950" lvl="1" indent="-285750"/>
            <a:r>
              <a:rPr lang="en-US" sz="1600" dirty="0"/>
              <a:t>4 x PSB circumference</a:t>
            </a:r>
          </a:p>
          <a:p>
            <a:pPr marL="285750" indent="-285750">
              <a:buFont typeface="Arial" charset="0"/>
              <a:buChar char="•"/>
            </a:pPr>
            <a:r>
              <a:rPr lang="en-US" sz="1600" dirty="0"/>
              <a:t>Increases proton energy from 2 GeV to max. 26 GeV</a:t>
            </a:r>
          </a:p>
          <a:p>
            <a:pPr marL="285750" indent="-285750">
              <a:buFont typeface="Arial" charset="0"/>
              <a:buChar char="•"/>
            </a:pPr>
            <a:r>
              <a:rPr lang="en-US" sz="1600" dirty="0"/>
              <a:t>Cycle length ranges from 1.2s to 3.6s</a:t>
            </a:r>
          </a:p>
          <a:p>
            <a:pPr marL="285750" indent="-285750">
              <a:buFont typeface="Arial" charset="0"/>
              <a:buChar char="•"/>
            </a:pPr>
            <a:r>
              <a:rPr lang="en-US" sz="1600" dirty="0"/>
              <a:t>Many RF systems allow for complex </a:t>
            </a:r>
            <a:r>
              <a:rPr lang="en-US" sz="1600"/>
              <a:t>RF gymnastics</a:t>
            </a:r>
            <a:endParaRPr lang="en-US" sz="1600" dirty="0"/>
          </a:p>
          <a:p>
            <a:pPr marL="285750" indent="-285750">
              <a:buFont typeface="Arial" charset="0"/>
              <a:buChar char="•"/>
            </a:pPr>
            <a:r>
              <a:rPr lang="en-US" sz="1600" dirty="0"/>
              <a:t>Various types of extractions:</a:t>
            </a:r>
          </a:p>
          <a:p>
            <a:pPr marL="742950" lvl="1" indent="-285750"/>
            <a:r>
              <a:rPr lang="en-US" sz="1600" dirty="0"/>
              <a:t>Fast extraction</a:t>
            </a:r>
          </a:p>
          <a:p>
            <a:pPr marL="742950" lvl="1" indent="-285750"/>
            <a:r>
              <a:rPr lang="en-US" sz="1600" dirty="0"/>
              <a:t>Multi-turn extraction (MTE)</a:t>
            </a:r>
          </a:p>
          <a:p>
            <a:pPr marL="742950" lvl="1" indent="-285750"/>
            <a:r>
              <a:rPr lang="en-US" sz="1600" dirty="0"/>
              <a:t>Slow extraction </a:t>
            </a:r>
          </a:p>
          <a:p>
            <a:endParaRPr lang="en-GB" sz="1600" dirty="0"/>
          </a:p>
        </p:txBody>
      </p:sp>
      <p:pic>
        <p:nvPicPr>
          <p:cNvPr id="7" name="Picture 4" descr="benedikt-alvarez_Page_32">
            <a:extLst>
              <a:ext uri="{FF2B5EF4-FFF2-40B4-BE49-F238E27FC236}">
                <a16:creationId xmlns:a16="http://schemas.microsoft.com/office/drawing/2014/main" id="{2D7096D0-67B9-C441-83A8-991E3B49474A}"/>
              </a:ext>
            </a:extLst>
          </p:cNvPr>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r="4405"/>
          <a:stretch/>
        </p:blipFill>
        <p:spPr bwMode="auto">
          <a:xfrm>
            <a:off x="6167438" y="10"/>
            <a:ext cx="6024562" cy="6317976"/>
          </a:xfrm>
          <a:prstGeom prst="rect">
            <a:avLst/>
          </a:prstGeom>
          <a:noFill/>
          <a:extLst>
            <a:ext uri="{909E8E84-426E-40dd-AFC4-6F175D3DCCD1}">
              <a14:hiddenFill xmlns="" xmlns:a14="http://schemas.microsoft.com/office/drawing/2010/main">
                <a:solidFill>
                  <a:srgbClr val="FFFFFF"/>
                </a:solidFill>
              </a14:hiddenFill>
            </a:ext>
          </a:extLst>
        </p:spPr>
      </p:pic>
      <p:sp>
        <p:nvSpPr>
          <p:cNvPr id="4" name="Date Placeholder 3">
            <a:extLst>
              <a:ext uri="{FF2B5EF4-FFF2-40B4-BE49-F238E27FC236}">
                <a16:creationId xmlns:a16="http://schemas.microsoft.com/office/drawing/2014/main" id="{14A1ED46-B5D3-2F4D-BD49-EFD9DD28E817}"/>
              </a:ext>
            </a:extLst>
          </p:cNvPr>
          <p:cNvSpPr>
            <a:spLocks noGrp="1"/>
          </p:cNvSpPr>
          <p:nvPr>
            <p:ph type="dt" sz="half" idx="14"/>
          </p:nvPr>
        </p:nvSpPr>
        <p:spPr>
          <a:xfrm>
            <a:off x="3485228" y="6350851"/>
            <a:ext cx="631160" cy="365125"/>
          </a:xfrm>
        </p:spPr>
        <p:txBody>
          <a:bodyPr anchor="ctr">
            <a:normAutofit/>
          </a:bodyPr>
          <a:lstStyle/>
          <a:p>
            <a:pPr>
              <a:spcAft>
                <a:spcPts val="600"/>
              </a:spcAft>
            </a:pPr>
            <a:r>
              <a:rPr lang="de-CH"/>
              <a:t>11.03.2024</a:t>
            </a:r>
            <a:endParaRPr lang="en-US"/>
          </a:p>
        </p:txBody>
      </p:sp>
      <p:sp>
        <p:nvSpPr>
          <p:cNvPr id="5" name="Footer Placeholder 4">
            <a:extLst>
              <a:ext uri="{FF2B5EF4-FFF2-40B4-BE49-F238E27FC236}">
                <a16:creationId xmlns:a16="http://schemas.microsoft.com/office/drawing/2014/main" id="{637D4CAE-75FC-4C4D-9BC1-321785EB2C57}"/>
              </a:ext>
            </a:extLst>
          </p:cNvPr>
          <p:cNvSpPr>
            <a:spLocks noGrp="1"/>
          </p:cNvSpPr>
          <p:nvPr>
            <p:ph type="ftr" sz="quarter" idx="15"/>
          </p:nvPr>
        </p:nvSpPr>
        <p:spPr>
          <a:xfrm>
            <a:off x="4259262" y="6356350"/>
            <a:ext cx="6572221" cy="365125"/>
          </a:xfrm>
        </p:spPr>
        <p:txBody>
          <a:bodyPr anchor="ctr">
            <a:normAutofit/>
          </a:bodyPr>
          <a:lstStyle/>
          <a:p>
            <a:pPr>
              <a:spcAft>
                <a:spcPts val="600"/>
              </a:spcAft>
            </a:pPr>
            <a:r>
              <a:rPr lang="en-US"/>
              <a:t>Rende Steerenberg | Basics of Accelerator Physics and Technology</a:t>
            </a:r>
          </a:p>
        </p:txBody>
      </p:sp>
      <p:sp>
        <p:nvSpPr>
          <p:cNvPr id="6" name="Slide Number Placeholder 5">
            <a:extLst>
              <a:ext uri="{FF2B5EF4-FFF2-40B4-BE49-F238E27FC236}">
                <a16:creationId xmlns:a16="http://schemas.microsoft.com/office/drawing/2014/main" id="{0D48EA80-658B-2049-B144-DDA61E494763}"/>
              </a:ext>
            </a:extLst>
          </p:cNvPr>
          <p:cNvSpPr>
            <a:spLocks noGrp="1"/>
          </p:cNvSpPr>
          <p:nvPr>
            <p:ph type="sldNum" sz="quarter" idx="16"/>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14</a:t>
            </a:fld>
            <a:endParaRPr lang="en-US"/>
          </a:p>
        </p:txBody>
      </p:sp>
    </p:spTree>
    <p:extLst>
      <p:ext uri="{BB962C8B-B14F-4D97-AF65-F5344CB8AC3E}">
        <p14:creationId xmlns:p14="http://schemas.microsoft.com/office/powerpoint/2010/main" val="37607748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D486D93-3987-1041-8790-F3A180EF4D3E}"/>
              </a:ext>
            </a:extLst>
          </p:cNvPr>
          <p:cNvSpPr>
            <a:spLocks noGrp="1"/>
          </p:cNvSpPr>
          <p:nvPr>
            <p:ph idx="1"/>
          </p:nvPr>
        </p:nvSpPr>
        <p:spPr>
          <a:xfrm>
            <a:off x="394134" y="1385116"/>
            <a:ext cx="6590167" cy="4608512"/>
          </a:xfrm>
        </p:spPr>
        <p:txBody>
          <a:bodyPr/>
          <a:lstStyle/>
          <a:p>
            <a:pPr marL="285750" indent="-285750">
              <a:buFont typeface="Arial" charset="0"/>
              <a:buChar char="•"/>
            </a:pPr>
            <a:r>
              <a:rPr lang="en-US" sz="2400" dirty="0"/>
              <a:t>The first synchrotron in the chain at ~30m under ground</a:t>
            </a:r>
          </a:p>
          <a:p>
            <a:pPr marL="285750" indent="-285750">
              <a:buFont typeface="Arial" charset="0"/>
              <a:buChar char="•"/>
            </a:pPr>
            <a:r>
              <a:rPr lang="en-US" sz="2400" dirty="0"/>
              <a:t>Circumference of 6.9 km</a:t>
            </a:r>
          </a:p>
          <a:p>
            <a:pPr marL="742950" lvl="1" indent="-285750"/>
            <a:r>
              <a:rPr lang="en-US" sz="2000" dirty="0"/>
              <a:t>11 x PS circumference</a:t>
            </a:r>
          </a:p>
          <a:p>
            <a:pPr marL="285750" indent="-285750">
              <a:buFont typeface="Arial" charset="0"/>
              <a:buChar char="•"/>
            </a:pPr>
            <a:r>
              <a:rPr lang="en-US" sz="2400" dirty="0"/>
              <a:t>Increases proton beam energy up to 450 GeV with up to ~5x10</a:t>
            </a:r>
            <a:r>
              <a:rPr lang="en-US" sz="2400" baseline="30000" dirty="0"/>
              <a:t>13</a:t>
            </a:r>
            <a:r>
              <a:rPr lang="en-US" sz="2400" dirty="0"/>
              <a:t> protons per cycle</a:t>
            </a:r>
          </a:p>
          <a:p>
            <a:pPr marL="285750" indent="-285750">
              <a:buFont typeface="Arial" charset="0"/>
              <a:buChar char="•"/>
            </a:pPr>
            <a:r>
              <a:rPr lang="en-US" sz="2400" dirty="0"/>
              <a:t>Provides slow extracted beam to the North Area</a:t>
            </a:r>
          </a:p>
          <a:p>
            <a:pPr marL="285750" indent="-285750">
              <a:buFont typeface="Arial" charset="0"/>
              <a:buChar char="•"/>
            </a:pPr>
            <a:r>
              <a:rPr lang="en-US" sz="2400" dirty="0"/>
              <a:t>Provides fast extracted beam to LHC, AWAKE and </a:t>
            </a:r>
            <a:r>
              <a:rPr lang="en-US" sz="2400" dirty="0" err="1"/>
              <a:t>HiRadMat</a:t>
            </a:r>
            <a:endParaRPr lang="en-US" sz="2400" dirty="0"/>
          </a:p>
          <a:p>
            <a:endParaRPr lang="en-GB" sz="2400" dirty="0"/>
          </a:p>
        </p:txBody>
      </p:sp>
      <p:sp>
        <p:nvSpPr>
          <p:cNvPr id="3" name="Title 2">
            <a:extLst>
              <a:ext uri="{FF2B5EF4-FFF2-40B4-BE49-F238E27FC236}">
                <a16:creationId xmlns:a16="http://schemas.microsoft.com/office/drawing/2014/main" id="{6935F924-0644-EF46-B73F-6F8214264D95}"/>
              </a:ext>
            </a:extLst>
          </p:cNvPr>
          <p:cNvSpPr>
            <a:spLocks noGrp="1"/>
          </p:cNvSpPr>
          <p:nvPr>
            <p:ph type="title"/>
          </p:nvPr>
        </p:nvSpPr>
        <p:spPr/>
        <p:txBody>
          <a:bodyPr/>
          <a:lstStyle/>
          <a:p>
            <a:r>
              <a:rPr lang="en-GB" dirty="0"/>
              <a:t>SPS</a:t>
            </a:r>
          </a:p>
        </p:txBody>
      </p:sp>
      <p:sp>
        <p:nvSpPr>
          <p:cNvPr id="4" name="Date Placeholder 3">
            <a:extLst>
              <a:ext uri="{FF2B5EF4-FFF2-40B4-BE49-F238E27FC236}">
                <a16:creationId xmlns:a16="http://schemas.microsoft.com/office/drawing/2014/main" id="{0760E38A-ADDB-B047-9ECF-8AFE47DD9AE1}"/>
              </a:ext>
            </a:extLst>
          </p:cNvPr>
          <p:cNvSpPr>
            <a:spLocks noGrp="1"/>
          </p:cNvSpPr>
          <p:nvPr>
            <p:ph type="dt" sz="half" idx="10"/>
          </p:nvPr>
        </p:nvSpPr>
        <p:spPr/>
        <p:txBody>
          <a:bodyPr/>
          <a:lstStyle/>
          <a:p>
            <a:r>
              <a:rPr lang="de-CH"/>
              <a:t>11.03.2024</a:t>
            </a:r>
            <a:endParaRPr lang="en-US" dirty="0"/>
          </a:p>
        </p:txBody>
      </p:sp>
      <p:sp>
        <p:nvSpPr>
          <p:cNvPr id="5" name="Footer Placeholder 4">
            <a:extLst>
              <a:ext uri="{FF2B5EF4-FFF2-40B4-BE49-F238E27FC236}">
                <a16:creationId xmlns:a16="http://schemas.microsoft.com/office/drawing/2014/main" id="{2AF804A7-7536-804C-9A2A-90689DF68761}"/>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E1CE3A27-F49F-1547-AC11-8B784EC4DE52}"/>
              </a:ext>
            </a:extLst>
          </p:cNvPr>
          <p:cNvSpPr>
            <a:spLocks noGrp="1"/>
          </p:cNvSpPr>
          <p:nvPr>
            <p:ph type="sldNum" sz="quarter" idx="12"/>
          </p:nvPr>
        </p:nvSpPr>
        <p:spPr/>
        <p:txBody>
          <a:bodyPr/>
          <a:lstStyle/>
          <a:p>
            <a:fld id="{36B5EA5A-BC32-A742-B11B-8E7414D5B535}" type="slidenum">
              <a:rPr lang="en-US" smtClean="0"/>
              <a:pPr/>
              <a:t>15</a:t>
            </a:fld>
            <a:endParaRPr lang="en-US" dirty="0"/>
          </a:p>
        </p:txBody>
      </p:sp>
      <p:pic>
        <p:nvPicPr>
          <p:cNvPr id="7" name="Picture 6" descr="sps">
            <a:extLst>
              <a:ext uri="{FF2B5EF4-FFF2-40B4-BE49-F238E27FC236}">
                <a16:creationId xmlns:a16="http://schemas.microsoft.com/office/drawing/2014/main" id="{1F42AC49-E359-5542-B993-4AD74786788D}"/>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998156" y="136525"/>
            <a:ext cx="5037053" cy="3455862"/>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7">
            <a:extLst>
              <a:ext uri="{FF2B5EF4-FFF2-40B4-BE49-F238E27FC236}">
                <a16:creationId xmlns:a16="http://schemas.microsoft.com/office/drawing/2014/main" id="{AF9873C9-160C-2249-AEDF-F2F4E99AC14D}"/>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322624" y="3736840"/>
            <a:ext cx="3712585" cy="2475056"/>
          </a:xfrm>
          <a:prstGeom prst="rect">
            <a:avLst/>
          </a:prstGeom>
        </p:spPr>
      </p:pic>
    </p:spTree>
    <p:extLst>
      <p:ext uri="{BB962C8B-B14F-4D97-AF65-F5344CB8AC3E}">
        <p14:creationId xmlns:p14="http://schemas.microsoft.com/office/powerpoint/2010/main" val="3238414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F055140-1918-E74B-95AE-F1273F76FF68}"/>
              </a:ext>
            </a:extLst>
          </p:cNvPr>
          <p:cNvPicPr>
            <a:picLocks noChangeAspect="1"/>
          </p:cNvPicPr>
          <p:nvPr/>
        </p:nvPicPr>
        <p:blipFill>
          <a:blip r:embed="rId2"/>
          <a:stretch>
            <a:fillRect/>
          </a:stretch>
        </p:blipFill>
        <p:spPr>
          <a:xfrm>
            <a:off x="2414129" y="1129143"/>
            <a:ext cx="7354285" cy="4599713"/>
          </a:xfrm>
          <a:prstGeom prst="rect">
            <a:avLst/>
          </a:prstGeom>
        </p:spPr>
      </p:pic>
      <p:sp>
        <p:nvSpPr>
          <p:cNvPr id="14" name="Rectangle 13">
            <a:extLst>
              <a:ext uri="{FF2B5EF4-FFF2-40B4-BE49-F238E27FC236}">
                <a16:creationId xmlns:a16="http://schemas.microsoft.com/office/drawing/2014/main" id="{2CD68372-EE9C-594B-8B7B-962F4D60A41E}"/>
              </a:ext>
            </a:extLst>
          </p:cNvPr>
          <p:cNvSpPr/>
          <p:nvPr/>
        </p:nvSpPr>
        <p:spPr>
          <a:xfrm>
            <a:off x="-52996" y="0"/>
            <a:ext cx="2450194" cy="6350851"/>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44E67E4B-C86F-D642-9A83-B35ABD24447B}"/>
              </a:ext>
            </a:extLst>
          </p:cNvPr>
          <p:cNvSpPr/>
          <p:nvPr/>
        </p:nvSpPr>
        <p:spPr>
          <a:xfrm>
            <a:off x="9781309" y="0"/>
            <a:ext cx="2410691" cy="6350851"/>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a:extLst>
              <a:ext uri="{FF2B5EF4-FFF2-40B4-BE49-F238E27FC236}">
                <a16:creationId xmlns:a16="http://schemas.microsoft.com/office/drawing/2014/main" id="{CD5009E8-3F35-8E45-99FB-729585CE7796}"/>
              </a:ext>
            </a:extLst>
          </p:cNvPr>
          <p:cNvSpPr>
            <a:spLocks noGrp="1"/>
          </p:cNvSpPr>
          <p:nvPr>
            <p:ph type="title"/>
          </p:nvPr>
        </p:nvSpPr>
        <p:spPr>
          <a:xfrm>
            <a:off x="2507675" y="277620"/>
            <a:ext cx="7201283" cy="1065742"/>
          </a:xfrm>
        </p:spPr>
        <p:txBody>
          <a:bodyPr/>
          <a:lstStyle/>
          <a:p>
            <a:r>
              <a:rPr lang="en-GB" dirty="0"/>
              <a:t>The CERN Accelerator Complex</a:t>
            </a:r>
          </a:p>
        </p:txBody>
      </p:sp>
      <p:sp>
        <p:nvSpPr>
          <p:cNvPr id="4" name="Date Placeholder 3">
            <a:extLst>
              <a:ext uri="{FF2B5EF4-FFF2-40B4-BE49-F238E27FC236}">
                <a16:creationId xmlns:a16="http://schemas.microsoft.com/office/drawing/2014/main" id="{FCAFED1E-1DEC-204E-8CEC-CEA036FE8472}"/>
              </a:ext>
            </a:extLst>
          </p:cNvPr>
          <p:cNvSpPr>
            <a:spLocks noGrp="1"/>
          </p:cNvSpPr>
          <p:nvPr>
            <p:ph type="dt" sz="half" idx="10"/>
          </p:nvPr>
        </p:nvSpPr>
        <p:spPr/>
        <p:txBody>
          <a:bodyPr/>
          <a:lstStyle/>
          <a:p>
            <a:r>
              <a:rPr lang="de-CH"/>
              <a:t>11.03.2024</a:t>
            </a:r>
            <a:endParaRPr lang="en-US" dirty="0"/>
          </a:p>
        </p:txBody>
      </p:sp>
      <p:sp>
        <p:nvSpPr>
          <p:cNvPr id="5" name="Footer Placeholder 4">
            <a:extLst>
              <a:ext uri="{FF2B5EF4-FFF2-40B4-BE49-F238E27FC236}">
                <a16:creationId xmlns:a16="http://schemas.microsoft.com/office/drawing/2014/main" id="{EE3EF67F-123D-AA44-9854-FCA54074A61D}"/>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0AD0390B-6687-F844-B2E1-558612EBF981}"/>
              </a:ext>
            </a:extLst>
          </p:cNvPr>
          <p:cNvSpPr>
            <a:spLocks noGrp="1"/>
          </p:cNvSpPr>
          <p:nvPr>
            <p:ph type="sldNum" sz="quarter" idx="12"/>
          </p:nvPr>
        </p:nvSpPr>
        <p:spPr/>
        <p:txBody>
          <a:bodyPr/>
          <a:lstStyle/>
          <a:p>
            <a:fld id="{36B5EA5A-BC32-A742-B11B-8E7414D5B535}" type="slidenum">
              <a:rPr lang="en-US" smtClean="0"/>
              <a:pPr/>
              <a:t>16</a:t>
            </a:fld>
            <a:endParaRPr lang="en-US" dirty="0"/>
          </a:p>
        </p:txBody>
      </p:sp>
      <p:pic>
        <p:nvPicPr>
          <p:cNvPr id="8" name="Picture 7">
            <a:extLst>
              <a:ext uri="{FF2B5EF4-FFF2-40B4-BE49-F238E27FC236}">
                <a16:creationId xmlns:a16="http://schemas.microsoft.com/office/drawing/2014/main" id="{59A9251A-833D-8147-913B-8D41DAA9EFA1}"/>
              </a:ext>
            </a:extLst>
          </p:cNvPr>
          <p:cNvPicPr>
            <a:picLocks noChangeAspect="1"/>
          </p:cNvPicPr>
          <p:nvPr/>
        </p:nvPicPr>
        <p:blipFill>
          <a:blip r:embed="rId3"/>
          <a:stretch>
            <a:fillRect/>
          </a:stretch>
        </p:blipFill>
        <p:spPr>
          <a:xfrm>
            <a:off x="9906654" y="147695"/>
            <a:ext cx="2160000" cy="1406700"/>
          </a:xfrm>
          <a:prstGeom prst="rect">
            <a:avLst/>
          </a:prstGeom>
        </p:spPr>
      </p:pic>
      <p:pic>
        <p:nvPicPr>
          <p:cNvPr id="9" name="Picture 8">
            <a:extLst>
              <a:ext uri="{FF2B5EF4-FFF2-40B4-BE49-F238E27FC236}">
                <a16:creationId xmlns:a16="http://schemas.microsoft.com/office/drawing/2014/main" id="{874B97AB-FD14-3D4F-959C-AA97ADCC2982}"/>
              </a:ext>
            </a:extLst>
          </p:cNvPr>
          <p:cNvPicPr>
            <a:picLocks noChangeAspect="1"/>
          </p:cNvPicPr>
          <p:nvPr/>
        </p:nvPicPr>
        <p:blipFill>
          <a:blip r:embed="rId4"/>
          <a:stretch>
            <a:fillRect/>
          </a:stretch>
        </p:blipFill>
        <p:spPr>
          <a:xfrm>
            <a:off x="81945" y="99081"/>
            <a:ext cx="2160000" cy="1620000"/>
          </a:xfrm>
          <a:prstGeom prst="rect">
            <a:avLst/>
          </a:prstGeom>
        </p:spPr>
      </p:pic>
      <p:pic>
        <p:nvPicPr>
          <p:cNvPr id="10" name="Picture 9">
            <a:extLst>
              <a:ext uri="{FF2B5EF4-FFF2-40B4-BE49-F238E27FC236}">
                <a16:creationId xmlns:a16="http://schemas.microsoft.com/office/drawing/2014/main" id="{5A83E2F8-63E7-B24E-ACF4-13D90B6FE708}"/>
              </a:ext>
            </a:extLst>
          </p:cNvPr>
          <p:cNvPicPr>
            <a:picLocks noChangeAspect="1"/>
          </p:cNvPicPr>
          <p:nvPr/>
        </p:nvPicPr>
        <p:blipFill>
          <a:blip r:embed="rId5"/>
          <a:stretch>
            <a:fillRect/>
          </a:stretch>
        </p:blipFill>
        <p:spPr>
          <a:xfrm>
            <a:off x="81945" y="1791757"/>
            <a:ext cx="2160000" cy="1455300"/>
          </a:xfrm>
          <a:prstGeom prst="rect">
            <a:avLst/>
          </a:prstGeom>
        </p:spPr>
      </p:pic>
      <p:pic>
        <p:nvPicPr>
          <p:cNvPr id="11" name="Picture 10">
            <a:extLst>
              <a:ext uri="{FF2B5EF4-FFF2-40B4-BE49-F238E27FC236}">
                <a16:creationId xmlns:a16="http://schemas.microsoft.com/office/drawing/2014/main" id="{BE35008D-8D5C-DB44-8A8A-1F79B2F6E7D5}"/>
              </a:ext>
            </a:extLst>
          </p:cNvPr>
          <p:cNvPicPr>
            <a:picLocks noChangeAspect="1"/>
          </p:cNvPicPr>
          <p:nvPr/>
        </p:nvPicPr>
        <p:blipFill>
          <a:blip r:embed="rId6"/>
          <a:stretch>
            <a:fillRect/>
          </a:stretch>
        </p:blipFill>
        <p:spPr>
          <a:xfrm>
            <a:off x="9906654" y="1660097"/>
            <a:ext cx="2160000" cy="1663200"/>
          </a:xfrm>
          <a:prstGeom prst="rect">
            <a:avLst/>
          </a:prstGeom>
        </p:spPr>
      </p:pic>
      <p:pic>
        <p:nvPicPr>
          <p:cNvPr id="12" name="Picture 11">
            <a:extLst>
              <a:ext uri="{FF2B5EF4-FFF2-40B4-BE49-F238E27FC236}">
                <a16:creationId xmlns:a16="http://schemas.microsoft.com/office/drawing/2014/main" id="{1474C9B3-FEDD-ED40-98EE-A3CCB4E9DE83}"/>
              </a:ext>
            </a:extLst>
          </p:cNvPr>
          <p:cNvPicPr>
            <a:picLocks noChangeAspect="1"/>
          </p:cNvPicPr>
          <p:nvPr/>
        </p:nvPicPr>
        <p:blipFill>
          <a:blip r:embed="rId7"/>
          <a:stretch>
            <a:fillRect/>
          </a:stretch>
        </p:blipFill>
        <p:spPr>
          <a:xfrm>
            <a:off x="9896185" y="3428999"/>
            <a:ext cx="2160000" cy="1440000"/>
          </a:xfrm>
          <a:prstGeom prst="rect">
            <a:avLst/>
          </a:prstGeom>
        </p:spPr>
      </p:pic>
      <p:pic>
        <p:nvPicPr>
          <p:cNvPr id="15" name="Picture 2" descr="HIE-ISOLDE 3rd cryomodule transported to ISOLDE hall | ISOLDE">
            <a:extLst>
              <a:ext uri="{FF2B5EF4-FFF2-40B4-BE49-F238E27FC236}">
                <a16:creationId xmlns:a16="http://schemas.microsoft.com/office/drawing/2014/main" id="{DF7EA9D2-C818-5D48-839D-C7BE60F82BB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906654" y="4974701"/>
            <a:ext cx="2160000" cy="1212353"/>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Exceptionally slow antiprotons | CERN">
            <a:extLst>
              <a:ext uri="{FF2B5EF4-FFF2-40B4-BE49-F238E27FC236}">
                <a16:creationId xmlns:a16="http://schemas.microsoft.com/office/drawing/2014/main" id="{1A83382C-35A9-1247-B2E8-18737CC94FD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1945" y="3345090"/>
            <a:ext cx="2160000" cy="144155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Low Energy Ion Ring (LEIR) | Open Days 2019">
            <a:extLst>
              <a:ext uri="{FF2B5EF4-FFF2-40B4-BE49-F238E27FC236}">
                <a16:creationId xmlns:a16="http://schemas.microsoft.com/office/drawing/2014/main" id="{615AACEA-9A9E-5C45-8B03-82EA1A85C237}"/>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1383" y="4844539"/>
            <a:ext cx="2160000" cy="14069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56764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073F309-69FD-C54A-8D88-2ACC2FE7243A}"/>
              </a:ext>
            </a:extLst>
          </p:cNvPr>
          <p:cNvSpPr>
            <a:spLocks noGrp="1"/>
          </p:cNvSpPr>
          <p:nvPr>
            <p:ph idx="1"/>
          </p:nvPr>
        </p:nvSpPr>
        <p:spPr>
          <a:xfrm>
            <a:off x="407989" y="4197927"/>
            <a:ext cx="11376024" cy="2002848"/>
          </a:xfrm>
        </p:spPr>
        <p:txBody>
          <a:bodyPr/>
          <a:lstStyle/>
          <a:p>
            <a:pPr marL="285750" indent="-285750">
              <a:spcBef>
                <a:spcPts val="600"/>
              </a:spcBef>
              <a:buFont typeface="Arial" charset="0"/>
              <a:buChar char="•"/>
            </a:pPr>
            <a:r>
              <a:rPr lang="en-US" dirty="0"/>
              <a:t>Situated on average ~100 m under ground</a:t>
            </a:r>
          </a:p>
          <a:p>
            <a:pPr marL="285750" indent="-285750">
              <a:spcBef>
                <a:spcPts val="600"/>
              </a:spcBef>
              <a:buFont typeface="Arial" charset="0"/>
              <a:buChar char="•"/>
            </a:pPr>
            <a:r>
              <a:rPr lang="en-US" dirty="0"/>
              <a:t>Four major experiments</a:t>
            </a:r>
          </a:p>
          <a:p>
            <a:pPr marL="285750" indent="-285750">
              <a:spcBef>
                <a:spcPts val="600"/>
              </a:spcBef>
              <a:buFont typeface="Arial" charset="0"/>
              <a:buChar char="•"/>
            </a:pPr>
            <a:r>
              <a:rPr lang="en-US" dirty="0"/>
              <a:t>Circumference 26.7 km</a:t>
            </a:r>
          </a:p>
          <a:p>
            <a:pPr marL="285750" indent="-285750">
              <a:spcBef>
                <a:spcPts val="600"/>
              </a:spcBef>
              <a:buFont typeface="Arial" charset="0"/>
              <a:buChar char="•"/>
            </a:pPr>
            <a:r>
              <a:rPr lang="en-US" dirty="0"/>
              <a:t>Two separate beam pipes going through the same cold mass 19.4 cm apart</a:t>
            </a:r>
          </a:p>
          <a:p>
            <a:pPr marL="285750" indent="-285750">
              <a:spcBef>
                <a:spcPts val="600"/>
              </a:spcBef>
              <a:buFont typeface="Arial" charset="0"/>
              <a:buChar char="•"/>
            </a:pPr>
            <a:r>
              <a:rPr lang="en-US" dirty="0"/>
              <a:t>150 tons of liquid helium to keep the magnets cold and superconducting</a:t>
            </a:r>
          </a:p>
        </p:txBody>
      </p:sp>
      <p:sp>
        <p:nvSpPr>
          <p:cNvPr id="3" name="Title 2">
            <a:extLst>
              <a:ext uri="{FF2B5EF4-FFF2-40B4-BE49-F238E27FC236}">
                <a16:creationId xmlns:a16="http://schemas.microsoft.com/office/drawing/2014/main" id="{AC7248D1-F706-D94F-A0F6-1FECDF0A73B9}"/>
              </a:ext>
            </a:extLst>
          </p:cNvPr>
          <p:cNvSpPr>
            <a:spLocks noGrp="1"/>
          </p:cNvSpPr>
          <p:nvPr>
            <p:ph type="title"/>
          </p:nvPr>
        </p:nvSpPr>
        <p:spPr/>
        <p:txBody>
          <a:bodyPr/>
          <a:lstStyle/>
          <a:p>
            <a:r>
              <a:rPr lang="en-GB" dirty="0"/>
              <a:t>LHC</a:t>
            </a:r>
          </a:p>
        </p:txBody>
      </p:sp>
      <p:sp>
        <p:nvSpPr>
          <p:cNvPr id="4" name="Date Placeholder 3">
            <a:extLst>
              <a:ext uri="{FF2B5EF4-FFF2-40B4-BE49-F238E27FC236}">
                <a16:creationId xmlns:a16="http://schemas.microsoft.com/office/drawing/2014/main" id="{1F7BFE42-37D7-D849-A0A6-0F126C7DC779}"/>
              </a:ext>
            </a:extLst>
          </p:cNvPr>
          <p:cNvSpPr>
            <a:spLocks noGrp="1"/>
          </p:cNvSpPr>
          <p:nvPr>
            <p:ph type="dt" sz="half" idx="10"/>
          </p:nvPr>
        </p:nvSpPr>
        <p:spPr/>
        <p:txBody>
          <a:bodyPr/>
          <a:lstStyle/>
          <a:p>
            <a:r>
              <a:rPr lang="de-CH"/>
              <a:t>11.03.2024</a:t>
            </a:r>
            <a:endParaRPr lang="en-US" dirty="0"/>
          </a:p>
        </p:txBody>
      </p:sp>
      <p:sp>
        <p:nvSpPr>
          <p:cNvPr id="5" name="Footer Placeholder 4">
            <a:extLst>
              <a:ext uri="{FF2B5EF4-FFF2-40B4-BE49-F238E27FC236}">
                <a16:creationId xmlns:a16="http://schemas.microsoft.com/office/drawing/2014/main" id="{8FB8D411-47AF-384F-A235-020F19BB16FE}"/>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25491F50-8EF5-854B-B3E2-32CFF95B0B86}"/>
              </a:ext>
            </a:extLst>
          </p:cNvPr>
          <p:cNvSpPr>
            <a:spLocks noGrp="1"/>
          </p:cNvSpPr>
          <p:nvPr>
            <p:ph type="sldNum" sz="quarter" idx="12"/>
          </p:nvPr>
        </p:nvSpPr>
        <p:spPr/>
        <p:txBody>
          <a:bodyPr/>
          <a:lstStyle/>
          <a:p>
            <a:fld id="{36B5EA5A-BC32-A742-B11B-8E7414D5B535}" type="slidenum">
              <a:rPr lang="en-US" smtClean="0"/>
              <a:pPr/>
              <a:t>17</a:t>
            </a:fld>
            <a:endParaRPr lang="en-US" dirty="0"/>
          </a:p>
        </p:txBody>
      </p:sp>
      <p:pic>
        <p:nvPicPr>
          <p:cNvPr id="7" name="Picture 2" descr="Aerial view">
            <a:extLst>
              <a:ext uri="{FF2B5EF4-FFF2-40B4-BE49-F238E27FC236}">
                <a16:creationId xmlns:a16="http://schemas.microsoft.com/office/drawing/2014/main" id="{2E899626-79C9-1544-922F-93FDA211731E}"/>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746037" y="240818"/>
            <a:ext cx="5157348" cy="3879321"/>
          </a:xfrm>
          <a:prstGeom prst="rect">
            <a:avLst/>
          </a:prstGeom>
          <a:noFill/>
        </p:spPr>
      </p:pic>
      <p:pic>
        <p:nvPicPr>
          <p:cNvPr id="8" name="Picture 4" descr="Picture1.jpg">
            <a:extLst>
              <a:ext uri="{FF2B5EF4-FFF2-40B4-BE49-F238E27FC236}">
                <a16:creationId xmlns:a16="http://schemas.microsoft.com/office/drawing/2014/main" id="{BAB6A3FC-F1BA-7E42-9DBF-2FF0F58368DB}"/>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000370" y="240818"/>
            <a:ext cx="4983812" cy="5081014"/>
          </a:xfrm>
          <a:prstGeom prst="rect">
            <a:avLst/>
          </a:prstGeom>
          <a:noFill/>
          <a:ln w="9525">
            <a:solidFill>
              <a:srgbClr val="002774"/>
            </a:solidFill>
            <a:miter lim="800000"/>
            <a:headEnd/>
            <a:tailEnd/>
          </a:ln>
        </p:spPr>
      </p:pic>
    </p:spTree>
    <p:extLst>
      <p:ext uri="{BB962C8B-B14F-4D97-AF65-F5344CB8AC3E}">
        <p14:creationId xmlns:p14="http://schemas.microsoft.com/office/powerpoint/2010/main" val="5922600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LHC_tunnel">
            <a:extLst>
              <a:ext uri="{FF2B5EF4-FFF2-40B4-BE49-F238E27FC236}">
                <a16:creationId xmlns:a16="http://schemas.microsoft.com/office/drawing/2014/main" id="{ED57478D-6911-C246-81DB-9835FD109574}"/>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t="7389" b="14270"/>
          <a:stretch/>
        </p:blipFill>
        <p:spPr bwMode="auto">
          <a:xfrm>
            <a:off x="20" y="-29980"/>
            <a:ext cx="12191980" cy="6351588"/>
          </a:xfrm>
          <a:prstGeom prst="rect">
            <a:avLst/>
          </a:prstGeom>
          <a:noFill/>
        </p:spPr>
      </p:pic>
      <p:sp>
        <p:nvSpPr>
          <p:cNvPr id="12" name="Content Placeholder 2">
            <a:extLst>
              <a:ext uri="{FF2B5EF4-FFF2-40B4-BE49-F238E27FC236}">
                <a16:creationId xmlns:a16="http://schemas.microsoft.com/office/drawing/2014/main" id="{CA27D66B-8895-4D8A-ABBB-739E796154DD}"/>
              </a:ext>
            </a:extLst>
          </p:cNvPr>
          <p:cNvSpPr>
            <a:spLocks noGrp="1"/>
          </p:cNvSpPr>
          <p:nvPr>
            <p:ph idx="1"/>
          </p:nvPr>
        </p:nvSpPr>
        <p:spPr>
          <a:xfrm>
            <a:off x="7287492" y="-52466"/>
            <a:ext cx="4904508" cy="6370820"/>
          </a:xfrm>
        </p:spPr>
        <p:txBody>
          <a:bodyPr/>
          <a:lstStyle/>
          <a:p>
            <a:r>
              <a:rPr lang="en-US" dirty="0"/>
              <a:t>LHC</a:t>
            </a:r>
          </a:p>
          <a:p>
            <a:pPr marL="273050" indent="-273050">
              <a:buFont typeface="Arial" charset="0"/>
              <a:buChar char="•"/>
            </a:pPr>
            <a:r>
              <a:rPr lang="en-US" sz="2000" b="0" dirty="0"/>
              <a:t>1232 main dipoles of 15 m each that deviate the beams around the 27 km circumference</a:t>
            </a:r>
          </a:p>
          <a:p>
            <a:pPr marL="273050" indent="-273050">
              <a:buFont typeface="Arial" charset="0"/>
              <a:buChar char="•"/>
            </a:pPr>
            <a:r>
              <a:rPr lang="en-US" sz="2000" b="0" dirty="0"/>
              <a:t>858 main quadrupoles that keep the beam focused</a:t>
            </a:r>
          </a:p>
          <a:p>
            <a:pPr marL="273050" indent="-273050">
              <a:buFont typeface="Arial" charset="0"/>
              <a:buChar char="•"/>
            </a:pPr>
            <a:r>
              <a:rPr lang="en-US" sz="2000" b="0" dirty="0"/>
              <a:t>6000 corrector magnets to preserve the beam quality</a:t>
            </a:r>
          </a:p>
          <a:p>
            <a:pPr marL="273050" indent="-273050">
              <a:buFont typeface="Arial" charset="0"/>
              <a:buChar char="•"/>
            </a:pPr>
            <a:r>
              <a:rPr lang="en-US" sz="2000" b="0" dirty="0"/>
              <a:t>Main magnets use superconducting cables (Cu-clad Nb-</a:t>
            </a:r>
            <a:r>
              <a:rPr lang="en-US" sz="2000" b="0" dirty="0" err="1"/>
              <a:t>Ti</a:t>
            </a:r>
            <a:r>
              <a:rPr lang="en-US" sz="2000" b="0" dirty="0"/>
              <a:t>) </a:t>
            </a:r>
          </a:p>
          <a:p>
            <a:pPr marL="273050" indent="-273050">
              <a:buFont typeface="Arial" charset="0"/>
              <a:buChar char="•"/>
            </a:pPr>
            <a:r>
              <a:rPr lang="en-US" sz="2000" b="0" dirty="0"/>
              <a:t>12’000 A provides a nominal field of 8.33 Tesla</a:t>
            </a:r>
          </a:p>
          <a:p>
            <a:pPr marL="273050" indent="-273050">
              <a:buFont typeface="Arial" charset="0"/>
              <a:buChar char="•"/>
            </a:pPr>
            <a:r>
              <a:rPr lang="en-US" sz="2000" b="0" dirty="0"/>
              <a:t>Operating in superfluid helium at 1.9K</a:t>
            </a:r>
          </a:p>
        </p:txBody>
      </p:sp>
      <p:sp>
        <p:nvSpPr>
          <p:cNvPr id="4" name="Date Placeholder 3">
            <a:extLst>
              <a:ext uri="{FF2B5EF4-FFF2-40B4-BE49-F238E27FC236}">
                <a16:creationId xmlns:a16="http://schemas.microsoft.com/office/drawing/2014/main" id="{48A2997B-6E9D-CC41-BA93-050587286335}"/>
              </a:ext>
            </a:extLst>
          </p:cNvPr>
          <p:cNvSpPr>
            <a:spLocks noGrp="1"/>
          </p:cNvSpPr>
          <p:nvPr>
            <p:ph type="dt" sz="half" idx="10"/>
          </p:nvPr>
        </p:nvSpPr>
        <p:spPr>
          <a:xfrm>
            <a:off x="3485228" y="6350851"/>
            <a:ext cx="631160" cy="365125"/>
          </a:xfrm>
        </p:spPr>
        <p:txBody>
          <a:bodyPr anchor="ctr">
            <a:normAutofit/>
          </a:bodyPr>
          <a:lstStyle/>
          <a:p>
            <a:pPr>
              <a:spcAft>
                <a:spcPts val="600"/>
              </a:spcAft>
            </a:pPr>
            <a:r>
              <a:rPr lang="de-CH"/>
              <a:t>11.03.2024</a:t>
            </a:r>
            <a:endParaRPr lang="en-US"/>
          </a:p>
        </p:txBody>
      </p:sp>
      <p:sp>
        <p:nvSpPr>
          <p:cNvPr id="5" name="Footer Placeholder 4">
            <a:extLst>
              <a:ext uri="{FF2B5EF4-FFF2-40B4-BE49-F238E27FC236}">
                <a16:creationId xmlns:a16="http://schemas.microsoft.com/office/drawing/2014/main" id="{13EA886D-1827-044E-8BD2-2A73CF27A3DB}"/>
              </a:ext>
            </a:extLst>
          </p:cNvPr>
          <p:cNvSpPr>
            <a:spLocks noGrp="1"/>
          </p:cNvSpPr>
          <p:nvPr>
            <p:ph type="ftr" sz="quarter" idx="11"/>
          </p:nvPr>
        </p:nvSpPr>
        <p:spPr>
          <a:xfrm>
            <a:off x="4259262" y="6356350"/>
            <a:ext cx="6572221" cy="365125"/>
          </a:xfrm>
        </p:spPr>
        <p:txBody>
          <a:bodyPr anchor="ctr">
            <a:normAutofit/>
          </a:bodyPr>
          <a:lstStyle/>
          <a:p>
            <a:pPr>
              <a:spcAft>
                <a:spcPts val="600"/>
              </a:spcAft>
            </a:pPr>
            <a:r>
              <a:rPr lang="en-US"/>
              <a:t>Rende Steerenberg | Basics of Accelerator Physics and Technology</a:t>
            </a:r>
          </a:p>
        </p:txBody>
      </p:sp>
      <p:sp>
        <p:nvSpPr>
          <p:cNvPr id="6" name="Slide Number Placeholder 5">
            <a:extLst>
              <a:ext uri="{FF2B5EF4-FFF2-40B4-BE49-F238E27FC236}">
                <a16:creationId xmlns:a16="http://schemas.microsoft.com/office/drawing/2014/main" id="{D697B9FF-D8E7-3A4E-B3CA-5D36AB711B93}"/>
              </a:ext>
            </a:extLst>
          </p:cNvPr>
          <p:cNvSpPr>
            <a:spLocks noGrp="1"/>
          </p:cNvSpPr>
          <p:nvPr>
            <p:ph type="sldNum" sz="quarter" idx="12"/>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18</a:t>
            </a:fld>
            <a:endParaRPr lang="en-US"/>
          </a:p>
        </p:txBody>
      </p:sp>
    </p:spTree>
    <p:extLst>
      <p:ext uri="{BB962C8B-B14F-4D97-AF65-F5344CB8AC3E}">
        <p14:creationId xmlns:p14="http://schemas.microsoft.com/office/powerpoint/2010/main" val="41728643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F94907F-C1D1-A535-9ADA-5D86DA33DC2E}"/>
              </a:ext>
            </a:extLst>
          </p:cNvPr>
          <p:cNvSpPr>
            <a:spLocks noGrp="1"/>
          </p:cNvSpPr>
          <p:nvPr>
            <p:ph type="title"/>
          </p:nvPr>
        </p:nvSpPr>
        <p:spPr/>
        <p:txBody>
          <a:bodyPr/>
          <a:lstStyle/>
          <a:p>
            <a:r>
              <a:rPr lang="en-GB" dirty="0"/>
              <a:t>LHC: Luminosity the Figure of Merit</a:t>
            </a:r>
          </a:p>
        </p:txBody>
      </p:sp>
      <p:sp>
        <p:nvSpPr>
          <p:cNvPr id="4" name="Date Placeholder 3">
            <a:extLst>
              <a:ext uri="{FF2B5EF4-FFF2-40B4-BE49-F238E27FC236}">
                <a16:creationId xmlns:a16="http://schemas.microsoft.com/office/drawing/2014/main" id="{664BE43C-FF8E-4AFB-8BB4-65A4EAB8AB90}"/>
              </a:ext>
            </a:extLst>
          </p:cNvPr>
          <p:cNvSpPr>
            <a:spLocks noGrp="1"/>
          </p:cNvSpPr>
          <p:nvPr>
            <p:ph type="dt" sz="half" idx="10"/>
          </p:nvPr>
        </p:nvSpPr>
        <p:spPr/>
        <p:txBody>
          <a:bodyPr/>
          <a:lstStyle/>
          <a:p>
            <a:r>
              <a:rPr lang="de-CH"/>
              <a:t>11.03.2024</a:t>
            </a:r>
            <a:endParaRPr lang="en-US" dirty="0"/>
          </a:p>
        </p:txBody>
      </p:sp>
      <p:sp>
        <p:nvSpPr>
          <p:cNvPr id="5" name="Footer Placeholder 4">
            <a:extLst>
              <a:ext uri="{FF2B5EF4-FFF2-40B4-BE49-F238E27FC236}">
                <a16:creationId xmlns:a16="http://schemas.microsoft.com/office/drawing/2014/main" id="{E5B17F5E-3A76-B018-56C3-486C53B39153}"/>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FF6EC9CC-3CC3-8E7F-C7DF-6FC469401A12}"/>
              </a:ext>
            </a:extLst>
          </p:cNvPr>
          <p:cNvSpPr>
            <a:spLocks noGrp="1"/>
          </p:cNvSpPr>
          <p:nvPr>
            <p:ph type="sldNum" sz="quarter" idx="12"/>
          </p:nvPr>
        </p:nvSpPr>
        <p:spPr/>
        <p:txBody>
          <a:bodyPr/>
          <a:lstStyle/>
          <a:p>
            <a:fld id="{36B5EA5A-BC32-A742-B11B-8E7414D5B535}" type="slidenum">
              <a:rPr lang="en-US" smtClean="0"/>
              <a:pPr/>
              <a:t>19</a:t>
            </a:fld>
            <a:endParaRPr lang="en-US" dirty="0"/>
          </a:p>
        </p:txBody>
      </p:sp>
      <p:graphicFrame>
        <p:nvGraphicFramePr>
          <p:cNvPr id="7" name="Object 6">
            <a:extLst>
              <a:ext uri="{FF2B5EF4-FFF2-40B4-BE49-F238E27FC236}">
                <a16:creationId xmlns:a16="http://schemas.microsoft.com/office/drawing/2014/main" id="{3B51703F-5214-FD93-84CE-66AE10A95D04}"/>
              </a:ext>
            </a:extLst>
          </p:cNvPr>
          <p:cNvGraphicFramePr>
            <a:graphicFrameLocks noChangeAspect="1"/>
          </p:cNvGraphicFramePr>
          <p:nvPr>
            <p:extLst>
              <p:ext uri="{D42A27DB-BD31-4B8C-83A1-F6EECF244321}">
                <p14:modId xmlns:p14="http://schemas.microsoft.com/office/powerpoint/2010/main" val="1184652028"/>
              </p:ext>
            </p:extLst>
          </p:nvPr>
        </p:nvGraphicFramePr>
        <p:xfrm>
          <a:off x="1845436" y="1396436"/>
          <a:ext cx="6774805" cy="1360487"/>
        </p:xfrm>
        <a:graphic>
          <a:graphicData uri="http://schemas.openxmlformats.org/presentationml/2006/ole">
            <mc:AlternateContent xmlns:mc="http://schemas.openxmlformats.org/markup-compatibility/2006">
              <mc:Choice xmlns:v="urn:schemas-microsoft-com:vml" Requires="v">
                <p:oleObj name="Equation" r:id="rId2" imgW="2489200" imgH="508000" progId="Equation.3">
                  <p:embed/>
                </p:oleObj>
              </mc:Choice>
              <mc:Fallback>
                <p:oleObj name="Equation" r:id="rId2" imgW="2489200" imgH="508000" progId="Equation.3">
                  <p:embed/>
                  <p:pic>
                    <p:nvPicPr>
                      <p:cNvPr id="6" name="Object 5"/>
                      <p:cNvPicPr/>
                      <p:nvPr/>
                    </p:nvPicPr>
                    <p:blipFill>
                      <a:blip r:embed="rId3"/>
                      <a:stretch>
                        <a:fillRect/>
                      </a:stretch>
                    </p:blipFill>
                    <p:spPr>
                      <a:xfrm>
                        <a:off x="1845436" y="1396436"/>
                        <a:ext cx="6774805" cy="1360487"/>
                      </a:xfrm>
                      <a:prstGeom prst="rect">
                        <a:avLst/>
                      </a:prstGeom>
                      <a:solidFill>
                        <a:srgbClr val="C6D9F1"/>
                      </a:solidFill>
                      <a:ln>
                        <a:solidFill>
                          <a:srgbClr val="1F497D"/>
                        </a:solidFill>
                      </a:ln>
                    </p:spPr>
                  </p:pic>
                </p:oleObj>
              </mc:Fallback>
            </mc:AlternateContent>
          </a:graphicData>
        </a:graphic>
      </p:graphicFrame>
      <p:sp>
        <p:nvSpPr>
          <p:cNvPr id="8" name="Oval 7">
            <a:extLst>
              <a:ext uri="{FF2B5EF4-FFF2-40B4-BE49-F238E27FC236}">
                <a16:creationId xmlns:a16="http://schemas.microsoft.com/office/drawing/2014/main" id="{6425B178-A0C7-BD11-E360-F7692CE15708}"/>
              </a:ext>
            </a:extLst>
          </p:cNvPr>
          <p:cNvSpPr/>
          <p:nvPr/>
        </p:nvSpPr>
        <p:spPr>
          <a:xfrm>
            <a:off x="6404093" y="1524534"/>
            <a:ext cx="1004959" cy="611339"/>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Line Callout 2 8">
            <a:extLst>
              <a:ext uri="{FF2B5EF4-FFF2-40B4-BE49-F238E27FC236}">
                <a16:creationId xmlns:a16="http://schemas.microsoft.com/office/drawing/2014/main" id="{73D5436D-3BCD-41AC-45BD-5A48610D11D6}"/>
              </a:ext>
            </a:extLst>
          </p:cNvPr>
          <p:cNvSpPr/>
          <p:nvPr/>
        </p:nvSpPr>
        <p:spPr>
          <a:xfrm>
            <a:off x="5303107" y="927350"/>
            <a:ext cx="1315616" cy="635097"/>
          </a:xfrm>
          <a:prstGeom prst="borderCallout2">
            <a:avLst>
              <a:gd name="adj1" fmla="val 21688"/>
              <a:gd name="adj2" fmla="val 110816"/>
              <a:gd name="adj3" fmla="val 19410"/>
              <a:gd name="adj4" fmla="val 121877"/>
              <a:gd name="adj5" fmla="val 102365"/>
              <a:gd name="adj6" fmla="val 139902"/>
            </a:avLst>
          </a:prstGeom>
          <a:solidFill>
            <a:srgbClr val="FFFF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a:solidFill>
                  <a:srgbClr val="FF0000"/>
                </a:solidFill>
              </a:rPr>
              <a:t>Intensity per bunch</a:t>
            </a:r>
          </a:p>
        </p:txBody>
      </p:sp>
      <p:sp>
        <p:nvSpPr>
          <p:cNvPr id="10" name="Oval 9">
            <a:extLst>
              <a:ext uri="{FF2B5EF4-FFF2-40B4-BE49-F238E27FC236}">
                <a16:creationId xmlns:a16="http://schemas.microsoft.com/office/drawing/2014/main" id="{7035AD69-BAFB-47EF-FF74-89E52EEEEA44}"/>
              </a:ext>
            </a:extLst>
          </p:cNvPr>
          <p:cNvSpPr/>
          <p:nvPr/>
        </p:nvSpPr>
        <p:spPr>
          <a:xfrm>
            <a:off x="6978815" y="2231772"/>
            <a:ext cx="1069315" cy="491207"/>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Line Callout 2 10">
            <a:extLst>
              <a:ext uri="{FF2B5EF4-FFF2-40B4-BE49-F238E27FC236}">
                <a16:creationId xmlns:a16="http://schemas.microsoft.com/office/drawing/2014/main" id="{D332F47D-1CCF-B538-ABA6-3A16F9349C36}"/>
              </a:ext>
            </a:extLst>
          </p:cNvPr>
          <p:cNvSpPr/>
          <p:nvPr/>
        </p:nvSpPr>
        <p:spPr>
          <a:xfrm>
            <a:off x="8620240" y="2524073"/>
            <a:ext cx="1315616" cy="635097"/>
          </a:xfrm>
          <a:prstGeom prst="borderCallout2">
            <a:avLst>
              <a:gd name="adj1" fmla="val 23427"/>
              <a:gd name="adj2" fmla="val -7542"/>
              <a:gd name="adj3" fmla="val 23048"/>
              <a:gd name="adj4" fmla="val -20183"/>
              <a:gd name="adj5" fmla="val 10550"/>
              <a:gd name="adj6" fmla="val -49087"/>
            </a:avLst>
          </a:prstGeom>
          <a:solidFill>
            <a:srgbClr val="FFFF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dirty="0">
                <a:solidFill>
                  <a:srgbClr val="FF0000"/>
                </a:solidFill>
              </a:rPr>
              <a:t>Beam dimensions</a:t>
            </a:r>
          </a:p>
        </p:txBody>
      </p:sp>
      <p:sp>
        <p:nvSpPr>
          <p:cNvPr id="12" name="Oval 11">
            <a:extLst>
              <a:ext uri="{FF2B5EF4-FFF2-40B4-BE49-F238E27FC236}">
                <a16:creationId xmlns:a16="http://schemas.microsoft.com/office/drawing/2014/main" id="{F0E0B3D1-237B-B1E3-FC67-4E0B64932949}"/>
              </a:ext>
            </a:extLst>
          </p:cNvPr>
          <p:cNvSpPr/>
          <p:nvPr/>
        </p:nvSpPr>
        <p:spPr>
          <a:xfrm>
            <a:off x="7731489" y="1665960"/>
            <a:ext cx="397324" cy="469912"/>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Line Callout 2 12">
            <a:extLst>
              <a:ext uri="{FF2B5EF4-FFF2-40B4-BE49-F238E27FC236}">
                <a16:creationId xmlns:a16="http://schemas.microsoft.com/office/drawing/2014/main" id="{C2C2289A-4F9B-7145-9FC6-716835C57640}"/>
              </a:ext>
            </a:extLst>
          </p:cNvPr>
          <p:cNvSpPr/>
          <p:nvPr/>
        </p:nvSpPr>
        <p:spPr>
          <a:xfrm>
            <a:off x="8603460" y="761339"/>
            <a:ext cx="1173885" cy="635097"/>
          </a:xfrm>
          <a:prstGeom prst="borderCallout2">
            <a:avLst>
              <a:gd name="adj1" fmla="val 24626"/>
              <a:gd name="adj2" fmla="val -5496"/>
              <a:gd name="adj3" fmla="val 24627"/>
              <a:gd name="adj4" fmla="val -22341"/>
              <a:gd name="adj5" fmla="val 135588"/>
              <a:gd name="adj6" fmla="val -54628"/>
            </a:avLst>
          </a:prstGeom>
          <a:solidFill>
            <a:srgbClr val="FFFF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dirty="0">
                <a:solidFill>
                  <a:srgbClr val="FF0000"/>
                </a:solidFill>
              </a:rPr>
              <a:t>Number of bunches</a:t>
            </a:r>
          </a:p>
        </p:txBody>
      </p:sp>
      <p:sp>
        <p:nvSpPr>
          <p:cNvPr id="14" name="Oval 13">
            <a:extLst>
              <a:ext uri="{FF2B5EF4-FFF2-40B4-BE49-F238E27FC236}">
                <a16:creationId xmlns:a16="http://schemas.microsoft.com/office/drawing/2014/main" id="{66BA768A-1C3E-1727-A113-5C97091E9F0B}"/>
              </a:ext>
            </a:extLst>
          </p:cNvPr>
          <p:cNvSpPr/>
          <p:nvPr/>
        </p:nvSpPr>
        <p:spPr>
          <a:xfrm>
            <a:off x="8206137" y="1856744"/>
            <a:ext cx="397324" cy="469912"/>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Line Callout 2 14">
            <a:extLst>
              <a:ext uri="{FF2B5EF4-FFF2-40B4-BE49-F238E27FC236}">
                <a16:creationId xmlns:a16="http://schemas.microsoft.com/office/drawing/2014/main" id="{E598F511-1BE4-F263-AB0C-A399835C9E7B}"/>
              </a:ext>
            </a:extLst>
          </p:cNvPr>
          <p:cNvSpPr/>
          <p:nvPr/>
        </p:nvSpPr>
        <p:spPr>
          <a:xfrm>
            <a:off x="9261268" y="1599078"/>
            <a:ext cx="1315616" cy="727579"/>
          </a:xfrm>
          <a:prstGeom prst="borderCallout2">
            <a:avLst>
              <a:gd name="adj1" fmla="val 23427"/>
              <a:gd name="adj2" fmla="val -7542"/>
              <a:gd name="adj3" fmla="val 23048"/>
              <a:gd name="adj4" fmla="val -20183"/>
              <a:gd name="adj5" fmla="val 45328"/>
              <a:gd name="adj6" fmla="val -54123"/>
            </a:avLst>
          </a:prstGeom>
          <a:solidFill>
            <a:srgbClr val="FFFF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dirty="0">
                <a:solidFill>
                  <a:srgbClr val="FF0000"/>
                </a:solidFill>
              </a:rPr>
              <a:t>Geometrical</a:t>
            </a:r>
          </a:p>
          <a:p>
            <a:pPr algn="ctr"/>
            <a:r>
              <a:rPr lang="en-GB" sz="1600" dirty="0">
                <a:solidFill>
                  <a:srgbClr val="FF0000"/>
                </a:solidFill>
              </a:rPr>
              <a:t>Correction </a:t>
            </a:r>
          </a:p>
          <a:p>
            <a:pPr algn="ctr"/>
            <a:r>
              <a:rPr lang="en-GB" sz="1600" dirty="0">
                <a:solidFill>
                  <a:srgbClr val="FF0000"/>
                </a:solidFill>
              </a:rPr>
              <a:t>factors</a:t>
            </a:r>
          </a:p>
        </p:txBody>
      </p:sp>
      <p:sp>
        <p:nvSpPr>
          <p:cNvPr id="16" name="TextBox 15">
            <a:extLst>
              <a:ext uri="{FF2B5EF4-FFF2-40B4-BE49-F238E27FC236}">
                <a16:creationId xmlns:a16="http://schemas.microsoft.com/office/drawing/2014/main" id="{6301241A-95CF-8AA4-E5D5-F58EB8B462D9}"/>
              </a:ext>
            </a:extLst>
          </p:cNvPr>
          <p:cNvSpPr txBox="1"/>
          <p:nvPr/>
        </p:nvSpPr>
        <p:spPr>
          <a:xfrm>
            <a:off x="2305907" y="3487909"/>
            <a:ext cx="6797849" cy="2677656"/>
          </a:xfrm>
          <a:prstGeom prst="rect">
            <a:avLst/>
          </a:prstGeom>
          <a:noFill/>
        </p:spPr>
        <p:txBody>
          <a:bodyPr wrap="square" rtlCol="0">
            <a:spAutoFit/>
          </a:bodyPr>
          <a:lstStyle/>
          <a:p>
            <a:r>
              <a:rPr lang="en-GB" sz="2400" dirty="0"/>
              <a:t>Maximise Luminosity:</a:t>
            </a:r>
          </a:p>
          <a:p>
            <a:pPr marL="285750" indent="-285750">
              <a:buFont typeface="Arial" charset="0"/>
              <a:buChar char="•"/>
            </a:pPr>
            <a:r>
              <a:rPr lang="en-GB" sz="2400" dirty="0"/>
              <a:t>Bunch intensity</a:t>
            </a:r>
          </a:p>
          <a:p>
            <a:pPr marL="285750" indent="-285750">
              <a:buFont typeface="Arial" charset="0"/>
              <a:buChar char="•"/>
            </a:pPr>
            <a:r>
              <a:rPr lang="en-GB" sz="2400" dirty="0"/>
              <a:t>Transverse beam size</a:t>
            </a:r>
          </a:p>
          <a:p>
            <a:pPr marL="285750" indent="-285750">
              <a:buFont typeface="Arial" charset="0"/>
              <a:buChar char="•"/>
            </a:pPr>
            <a:r>
              <a:rPr lang="en-GB" sz="2400" dirty="0"/>
              <a:t>Beam size at collision points (optics functions)</a:t>
            </a:r>
          </a:p>
          <a:p>
            <a:pPr marL="285750" indent="-285750">
              <a:buFont typeface="Arial" charset="0"/>
              <a:buChar char="•"/>
            </a:pPr>
            <a:r>
              <a:rPr lang="en-GB" sz="2400" dirty="0"/>
              <a:t>Crossing angle </a:t>
            </a:r>
          </a:p>
          <a:p>
            <a:pPr marL="285750" indent="-285750">
              <a:buFont typeface="Arial" charset="0"/>
              <a:buChar char="•"/>
            </a:pPr>
            <a:r>
              <a:rPr lang="en-GB" sz="2400" dirty="0"/>
              <a:t>Machine availability</a:t>
            </a:r>
          </a:p>
          <a:p>
            <a:pPr marL="285750" indent="-285750">
              <a:buFont typeface="Arial" charset="0"/>
              <a:buChar char="•"/>
            </a:pPr>
            <a:endParaRPr lang="en-GB" sz="2400" dirty="0"/>
          </a:p>
        </p:txBody>
      </p:sp>
    </p:spTree>
    <p:extLst>
      <p:ext uri="{BB962C8B-B14F-4D97-AF65-F5344CB8AC3E}">
        <p14:creationId xmlns:p14="http://schemas.microsoft.com/office/powerpoint/2010/main" val="10545516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0AA6930-7F86-3A1E-F6FD-23C59464C1F5}"/>
              </a:ext>
            </a:extLst>
          </p:cNvPr>
          <p:cNvSpPr>
            <a:spLocks noGrp="1"/>
          </p:cNvSpPr>
          <p:nvPr>
            <p:ph idx="1"/>
          </p:nvPr>
        </p:nvSpPr>
        <p:spPr>
          <a:xfrm>
            <a:off x="407989" y="3028208"/>
            <a:ext cx="11376024" cy="3172567"/>
          </a:xfrm>
        </p:spPr>
        <p:txBody>
          <a:bodyPr/>
          <a:lstStyle/>
          <a:p>
            <a:pPr lvl="0"/>
            <a:r>
              <a:rPr lang="en-US" sz="1800" dirty="0"/>
              <a:t>The author consents to the photographic, audio and video recording of this lecture at the CERN Accelerator School. The term “lecture” includes any material incorporated therein including but not limited to text, images and references. </a:t>
            </a:r>
            <a:endParaRPr lang="fr-FR" sz="1800" dirty="0"/>
          </a:p>
          <a:p>
            <a:pPr lvl="0"/>
            <a:r>
              <a:rPr lang="en-US" sz="1800" dirty="0"/>
              <a:t>The author hereby grants CERN a royalty-free license to use his image and name as well as the recordings mentioned above, in order to broadcast them online to all registered students and to post them without any further processing on the CAS website.</a:t>
            </a:r>
            <a:endParaRPr lang="fr-FR" sz="1800" dirty="0"/>
          </a:p>
          <a:p>
            <a:pPr lvl="0"/>
            <a:r>
              <a:rPr lang="en-US" sz="1800" dirty="0"/>
              <a:t>The author hereby confirms that the content of the lecture does not infringe the copyright, intellectual property or privacy rights of any third party. The author has cited and credited any third-party contribution in accordance with applicable professional standards and legislation in matters of attribution. </a:t>
            </a:r>
            <a:endParaRPr lang="fr-FR" sz="1800" dirty="0"/>
          </a:p>
          <a:p>
            <a:endParaRPr lang="en-GB" sz="1800" dirty="0"/>
          </a:p>
        </p:txBody>
      </p:sp>
      <p:sp>
        <p:nvSpPr>
          <p:cNvPr id="3" name="Title 2">
            <a:extLst>
              <a:ext uri="{FF2B5EF4-FFF2-40B4-BE49-F238E27FC236}">
                <a16:creationId xmlns:a16="http://schemas.microsoft.com/office/drawing/2014/main" id="{82426509-C181-9DF9-6FBC-07CC933A0FB3}"/>
              </a:ext>
            </a:extLst>
          </p:cNvPr>
          <p:cNvSpPr>
            <a:spLocks noGrp="1"/>
          </p:cNvSpPr>
          <p:nvPr>
            <p:ph type="title"/>
          </p:nvPr>
        </p:nvSpPr>
        <p:spPr>
          <a:xfrm>
            <a:off x="407990" y="1733796"/>
            <a:ext cx="11376024" cy="603005"/>
          </a:xfrm>
        </p:spPr>
        <p:txBody>
          <a:bodyPr/>
          <a:lstStyle/>
          <a:p>
            <a:pPr algn="ctr"/>
            <a:r>
              <a:rPr lang="en-GB" sz="2800" dirty="0"/>
              <a:t>Copyright statement and speaker’s release for video publishing</a:t>
            </a:r>
            <a:br>
              <a:rPr lang="en-GB" sz="2800" dirty="0"/>
            </a:br>
            <a:endParaRPr lang="en-GB" sz="2800" dirty="0"/>
          </a:p>
        </p:txBody>
      </p:sp>
      <p:sp>
        <p:nvSpPr>
          <p:cNvPr id="4" name="Date Placeholder 3">
            <a:extLst>
              <a:ext uri="{FF2B5EF4-FFF2-40B4-BE49-F238E27FC236}">
                <a16:creationId xmlns:a16="http://schemas.microsoft.com/office/drawing/2014/main" id="{93D8FA36-F321-8029-0E83-FA31D98553BF}"/>
              </a:ext>
            </a:extLst>
          </p:cNvPr>
          <p:cNvSpPr>
            <a:spLocks noGrp="1"/>
          </p:cNvSpPr>
          <p:nvPr>
            <p:ph type="dt" sz="half" idx="10"/>
          </p:nvPr>
        </p:nvSpPr>
        <p:spPr/>
        <p:txBody>
          <a:bodyPr/>
          <a:lstStyle/>
          <a:p>
            <a:r>
              <a:rPr lang="de-CH"/>
              <a:t>11.03.2024</a:t>
            </a:r>
            <a:endParaRPr lang="en-US" dirty="0"/>
          </a:p>
        </p:txBody>
      </p:sp>
      <p:sp>
        <p:nvSpPr>
          <p:cNvPr id="5" name="Footer Placeholder 4">
            <a:extLst>
              <a:ext uri="{FF2B5EF4-FFF2-40B4-BE49-F238E27FC236}">
                <a16:creationId xmlns:a16="http://schemas.microsoft.com/office/drawing/2014/main" id="{CF45EAC2-C284-9005-A4B5-C79B20831E49}"/>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D6B85655-42AF-8251-556D-24E928CBCC59}"/>
              </a:ext>
            </a:extLst>
          </p:cNvPr>
          <p:cNvSpPr>
            <a:spLocks noGrp="1"/>
          </p:cNvSpPr>
          <p:nvPr>
            <p:ph type="sldNum" sz="quarter" idx="12"/>
          </p:nvPr>
        </p:nvSpPr>
        <p:spPr/>
        <p:txBody>
          <a:bodyPr/>
          <a:lstStyle/>
          <a:p>
            <a:fld id="{36B5EA5A-BC32-A742-B11B-8E7414D5B535}" type="slidenum">
              <a:rPr lang="en-US" smtClean="0"/>
              <a:pPr/>
              <a:t>2</a:t>
            </a:fld>
            <a:endParaRPr lang="en-US" dirty="0"/>
          </a:p>
        </p:txBody>
      </p:sp>
      <p:pic>
        <p:nvPicPr>
          <p:cNvPr id="7" name="Picture 2" descr="caschool-logo">
            <a:extLst>
              <a:ext uri="{FF2B5EF4-FFF2-40B4-BE49-F238E27FC236}">
                <a16:creationId xmlns:a16="http://schemas.microsoft.com/office/drawing/2014/main" id="{5F0CD1B9-F090-3B96-F30E-EEC15DA5FDE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54009" y="3179"/>
            <a:ext cx="16764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285483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95D22F0-BF19-2649-97C2-19B0D68E7028}"/>
              </a:ext>
            </a:extLst>
          </p:cNvPr>
          <p:cNvSpPr>
            <a:spLocks noGrp="1"/>
          </p:cNvSpPr>
          <p:nvPr>
            <p:ph idx="1"/>
          </p:nvPr>
        </p:nvSpPr>
        <p:spPr>
          <a:xfrm>
            <a:off x="2812472" y="1856509"/>
            <a:ext cx="8971540" cy="4344266"/>
          </a:xfrm>
        </p:spPr>
        <p:txBody>
          <a:bodyPr/>
          <a:lstStyle/>
          <a:p>
            <a:pPr marL="457200" indent="-457200">
              <a:spcBef>
                <a:spcPts val="3600"/>
              </a:spcBef>
              <a:buFont typeface="Arial" panose="020B0604020202020204" pitchFamily="34" charset="0"/>
              <a:buChar char="•"/>
            </a:pPr>
            <a:r>
              <a:rPr lang="en-GB" sz="2800" dirty="0">
                <a:solidFill>
                  <a:schemeClr val="bg1">
                    <a:lumMod val="75000"/>
                  </a:schemeClr>
                </a:solidFill>
              </a:rPr>
              <a:t>Why Accelerators and Colliders ?</a:t>
            </a:r>
          </a:p>
          <a:p>
            <a:pPr marL="457200" indent="-457200">
              <a:spcBef>
                <a:spcPts val="3600"/>
              </a:spcBef>
              <a:buFont typeface="Arial" panose="020B0604020202020204" pitchFamily="34" charset="0"/>
              <a:buChar char="•"/>
            </a:pPr>
            <a:r>
              <a:rPr lang="en-GB" sz="2800" dirty="0">
                <a:solidFill>
                  <a:schemeClr val="bg1">
                    <a:lumMod val="75000"/>
                  </a:schemeClr>
                </a:solidFill>
              </a:rPr>
              <a:t>The CERN Accelerator Complex</a:t>
            </a:r>
          </a:p>
          <a:p>
            <a:pPr marL="457200" indent="-457200">
              <a:spcBef>
                <a:spcPts val="3600"/>
              </a:spcBef>
              <a:buFont typeface="Arial" panose="020B0604020202020204" pitchFamily="34" charset="0"/>
              <a:buChar char="•"/>
            </a:pPr>
            <a:r>
              <a:rPr lang="en-GB" sz="2800" dirty="0"/>
              <a:t>Cycling the Accelerators &amp; Satisfying Users</a:t>
            </a:r>
          </a:p>
          <a:p>
            <a:pPr marL="457200" indent="-457200">
              <a:spcBef>
                <a:spcPts val="3600"/>
              </a:spcBef>
              <a:buFont typeface="Arial" panose="020B0604020202020204" pitchFamily="34" charset="0"/>
              <a:buChar char="•"/>
            </a:pPr>
            <a:r>
              <a:rPr lang="en-GB" sz="2800" dirty="0">
                <a:solidFill>
                  <a:schemeClr val="bg1">
                    <a:lumMod val="75000"/>
                  </a:schemeClr>
                </a:solidFill>
              </a:rPr>
              <a:t>The Main Ingredients of an Accelerator</a:t>
            </a:r>
          </a:p>
          <a:p>
            <a:pPr marL="342900" indent="-342900">
              <a:spcBef>
                <a:spcPts val="3600"/>
              </a:spcBef>
              <a:buFont typeface="Arial" panose="020B0604020202020204" pitchFamily="34" charset="0"/>
              <a:buChar char="•"/>
            </a:pPr>
            <a:endParaRPr lang="en-GB" sz="2000" dirty="0"/>
          </a:p>
        </p:txBody>
      </p:sp>
      <p:sp>
        <p:nvSpPr>
          <p:cNvPr id="3" name="Title 2">
            <a:extLst>
              <a:ext uri="{FF2B5EF4-FFF2-40B4-BE49-F238E27FC236}">
                <a16:creationId xmlns:a16="http://schemas.microsoft.com/office/drawing/2014/main" id="{56DBF500-E0A7-1A4B-A6A8-1D262C377FCE}"/>
              </a:ext>
            </a:extLst>
          </p:cNvPr>
          <p:cNvSpPr>
            <a:spLocks noGrp="1"/>
          </p:cNvSpPr>
          <p:nvPr>
            <p:ph type="title"/>
          </p:nvPr>
        </p:nvSpPr>
        <p:spPr>
          <a:xfrm>
            <a:off x="2812473" y="373593"/>
            <a:ext cx="8971540" cy="1065742"/>
          </a:xfrm>
        </p:spPr>
        <p:txBody>
          <a:bodyPr/>
          <a:lstStyle/>
          <a:p>
            <a:r>
              <a:rPr lang="en-GB" dirty="0"/>
              <a:t>Content</a:t>
            </a:r>
          </a:p>
        </p:txBody>
      </p:sp>
      <p:sp>
        <p:nvSpPr>
          <p:cNvPr id="4" name="Date Placeholder 3">
            <a:extLst>
              <a:ext uri="{FF2B5EF4-FFF2-40B4-BE49-F238E27FC236}">
                <a16:creationId xmlns:a16="http://schemas.microsoft.com/office/drawing/2014/main" id="{B730B4BE-01FD-9143-B6B8-9D951A0AABD5}"/>
              </a:ext>
            </a:extLst>
          </p:cNvPr>
          <p:cNvSpPr>
            <a:spLocks noGrp="1"/>
          </p:cNvSpPr>
          <p:nvPr>
            <p:ph type="dt" sz="half" idx="10"/>
          </p:nvPr>
        </p:nvSpPr>
        <p:spPr/>
        <p:txBody>
          <a:bodyPr/>
          <a:lstStyle/>
          <a:p>
            <a:r>
              <a:rPr lang="de-CH"/>
              <a:t>11.03.2024</a:t>
            </a:r>
            <a:endParaRPr lang="en-US" dirty="0"/>
          </a:p>
        </p:txBody>
      </p:sp>
      <p:sp>
        <p:nvSpPr>
          <p:cNvPr id="5" name="Footer Placeholder 4">
            <a:extLst>
              <a:ext uri="{FF2B5EF4-FFF2-40B4-BE49-F238E27FC236}">
                <a16:creationId xmlns:a16="http://schemas.microsoft.com/office/drawing/2014/main" id="{2C4AE638-3365-7B45-8803-33E50C5DE406}"/>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E269B17B-AC98-654B-8E00-C8B2A5FD8C4A}"/>
              </a:ext>
            </a:extLst>
          </p:cNvPr>
          <p:cNvSpPr>
            <a:spLocks noGrp="1"/>
          </p:cNvSpPr>
          <p:nvPr>
            <p:ph type="sldNum" sz="quarter" idx="12"/>
          </p:nvPr>
        </p:nvSpPr>
        <p:spPr/>
        <p:txBody>
          <a:bodyPr/>
          <a:lstStyle/>
          <a:p>
            <a:fld id="{36B5EA5A-BC32-A742-B11B-8E7414D5B535}" type="slidenum">
              <a:rPr lang="en-US" smtClean="0"/>
              <a:pPr/>
              <a:t>20</a:t>
            </a:fld>
            <a:endParaRPr lang="en-US" dirty="0"/>
          </a:p>
        </p:txBody>
      </p:sp>
      <p:pic>
        <p:nvPicPr>
          <p:cNvPr id="7" name="Picture 6">
            <a:extLst>
              <a:ext uri="{FF2B5EF4-FFF2-40B4-BE49-F238E27FC236}">
                <a16:creationId xmlns:a16="http://schemas.microsoft.com/office/drawing/2014/main" id="{C8490D3C-0539-694B-9ED4-7737AD7D03ED}"/>
              </a:ext>
            </a:extLst>
          </p:cNvPr>
          <p:cNvPicPr>
            <a:picLocks noChangeAspect="1"/>
          </p:cNvPicPr>
          <p:nvPr/>
        </p:nvPicPr>
        <p:blipFill>
          <a:blip r:embed="rId2"/>
          <a:stretch>
            <a:fillRect/>
          </a:stretch>
        </p:blipFill>
        <p:spPr>
          <a:xfrm>
            <a:off x="1608" y="4667169"/>
            <a:ext cx="2444178" cy="1646764"/>
          </a:xfrm>
          <a:prstGeom prst="rect">
            <a:avLst/>
          </a:prstGeom>
        </p:spPr>
      </p:pic>
      <p:pic>
        <p:nvPicPr>
          <p:cNvPr id="8" name="Picture 7">
            <a:extLst>
              <a:ext uri="{FF2B5EF4-FFF2-40B4-BE49-F238E27FC236}">
                <a16:creationId xmlns:a16="http://schemas.microsoft.com/office/drawing/2014/main" id="{B21F2F19-DD60-F645-B64F-952B9FE5001E}"/>
              </a:ext>
            </a:extLst>
          </p:cNvPr>
          <p:cNvPicPr>
            <a:picLocks noChangeAspect="1"/>
          </p:cNvPicPr>
          <p:nvPr/>
        </p:nvPicPr>
        <p:blipFill>
          <a:blip r:embed="rId3"/>
          <a:stretch>
            <a:fillRect/>
          </a:stretch>
        </p:blipFill>
        <p:spPr>
          <a:xfrm>
            <a:off x="0" y="3084745"/>
            <a:ext cx="2445786" cy="1834339"/>
          </a:xfrm>
          <a:prstGeom prst="rect">
            <a:avLst/>
          </a:prstGeom>
        </p:spPr>
      </p:pic>
      <p:pic>
        <p:nvPicPr>
          <p:cNvPr id="9" name="Picture 8">
            <a:extLst>
              <a:ext uri="{FF2B5EF4-FFF2-40B4-BE49-F238E27FC236}">
                <a16:creationId xmlns:a16="http://schemas.microsoft.com/office/drawing/2014/main" id="{796E5E33-BD32-9440-A020-50F2F72AAF5C}"/>
              </a:ext>
            </a:extLst>
          </p:cNvPr>
          <p:cNvPicPr>
            <a:picLocks noChangeAspect="1"/>
          </p:cNvPicPr>
          <p:nvPr/>
        </p:nvPicPr>
        <p:blipFill>
          <a:blip r:embed="rId4"/>
          <a:stretch>
            <a:fillRect/>
          </a:stretch>
        </p:blipFill>
        <p:spPr>
          <a:xfrm>
            <a:off x="0" y="1296701"/>
            <a:ext cx="2445786" cy="1883254"/>
          </a:xfrm>
          <a:prstGeom prst="rect">
            <a:avLst/>
          </a:prstGeom>
        </p:spPr>
      </p:pic>
      <p:pic>
        <p:nvPicPr>
          <p:cNvPr id="10" name="Picture 9">
            <a:extLst>
              <a:ext uri="{FF2B5EF4-FFF2-40B4-BE49-F238E27FC236}">
                <a16:creationId xmlns:a16="http://schemas.microsoft.com/office/drawing/2014/main" id="{F34C6E44-2961-9347-9455-D90BEBE98D7A}"/>
              </a:ext>
            </a:extLst>
          </p:cNvPr>
          <p:cNvPicPr>
            <a:picLocks noChangeAspect="1"/>
          </p:cNvPicPr>
          <p:nvPr/>
        </p:nvPicPr>
        <p:blipFill>
          <a:blip r:embed="rId5"/>
          <a:stretch>
            <a:fillRect/>
          </a:stretch>
        </p:blipFill>
        <p:spPr>
          <a:xfrm>
            <a:off x="0" y="-27709"/>
            <a:ext cx="2445786" cy="1592819"/>
          </a:xfrm>
          <a:prstGeom prst="rect">
            <a:avLst/>
          </a:prstGeom>
        </p:spPr>
      </p:pic>
    </p:spTree>
    <p:extLst>
      <p:ext uri="{BB962C8B-B14F-4D97-AF65-F5344CB8AC3E}">
        <p14:creationId xmlns:p14="http://schemas.microsoft.com/office/powerpoint/2010/main" val="9853360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6D258F3-DCB4-0C45-942A-17F71A5AE3D3}"/>
              </a:ext>
            </a:extLst>
          </p:cNvPr>
          <p:cNvSpPr>
            <a:spLocks noGrp="1"/>
          </p:cNvSpPr>
          <p:nvPr>
            <p:ph type="title"/>
          </p:nvPr>
        </p:nvSpPr>
        <p:spPr/>
        <p:txBody>
          <a:bodyPr/>
          <a:lstStyle/>
          <a:p>
            <a:r>
              <a:rPr lang="en-GB" dirty="0"/>
              <a:t>The LHC Cycle</a:t>
            </a:r>
          </a:p>
        </p:txBody>
      </p:sp>
      <p:sp>
        <p:nvSpPr>
          <p:cNvPr id="4" name="Date Placeholder 3">
            <a:extLst>
              <a:ext uri="{FF2B5EF4-FFF2-40B4-BE49-F238E27FC236}">
                <a16:creationId xmlns:a16="http://schemas.microsoft.com/office/drawing/2014/main" id="{DEDF08F5-FB22-984F-9A1B-E42B9EA3B640}"/>
              </a:ext>
            </a:extLst>
          </p:cNvPr>
          <p:cNvSpPr>
            <a:spLocks noGrp="1"/>
          </p:cNvSpPr>
          <p:nvPr>
            <p:ph type="dt" sz="half" idx="10"/>
          </p:nvPr>
        </p:nvSpPr>
        <p:spPr/>
        <p:txBody>
          <a:bodyPr/>
          <a:lstStyle/>
          <a:p>
            <a:r>
              <a:rPr lang="de-CH"/>
              <a:t>11.03.2024</a:t>
            </a:r>
            <a:endParaRPr lang="en-US" dirty="0"/>
          </a:p>
        </p:txBody>
      </p:sp>
      <p:sp>
        <p:nvSpPr>
          <p:cNvPr id="5" name="Footer Placeholder 4">
            <a:extLst>
              <a:ext uri="{FF2B5EF4-FFF2-40B4-BE49-F238E27FC236}">
                <a16:creationId xmlns:a16="http://schemas.microsoft.com/office/drawing/2014/main" id="{19BEB5D6-1C47-EE49-8480-6EC64175295C}"/>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C27A0935-64C5-7543-AEC1-9B82FA0E933E}"/>
              </a:ext>
            </a:extLst>
          </p:cNvPr>
          <p:cNvSpPr>
            <a:spLocks noGrp="1"/>
          </p:cNvSpPr>
          <p:nvPr>
            <p:ph type="sldNum" sz="quarter" idx="12"/>
          </p:nvPr>
        </p:nvSpPr>
        <p:spPr/>
        <p:txBody>
          <a:bodyPr/>
          <a:lstStyle/>
          <a:p>
            <a:fld id="{36B5EA5A-BC32-A742-B11B-8E7414D5B535}" type="slidenum">
              <a:rPr lang="en-US" smtClean="0"/>
              <a:pPr/>
              <a:t>21</a:t>
            </a:fld>
            <a:endParaRPr lang="en-US" dirty="0"/>
          </a:p>
        </p:txBody>
      </p:sp>
      <p:grpSp>
        <p:nvGrpSpPr>
          <p:cNvPr id="7" name="Group 6">
            <a:extLst>
              <a:ext uri="{FF2B5EF4-FFF2-40B4-BE49-F238E27FC236}">
                <a16:creationId xmlns:a16="http://schemas.microsoft.com/office/drawing/2014/main" id="{70DA7513-0AF9-3140-9E8A-FC1D41A90811}"/>
              </a:ext>
            </a:extLst>
          </p:cNvPr>
          <p:cNvGrpSpPr/>
          <p:nvPr/>
        </p:nvGrpSpPr>
        <p:grpSpPr>
          <a:xfrm>
            <a:off x="407986" y="1305292"/>
            <a:ext cx="11118995" cy="4953429"/>
            <a:chOff x="340822" y="2199449"/>
            <a:chExt cx="8701724" cy="3436936"/>
          </a:xfrm>
        </p:grpSpPr>
        <p:grpSp>
          <p:nvGrpSpPr>
            <p:cNvPr id="8" name="Group 7">
              <a:extLst>
                <a:ext uri="{FF2B5EF4-FFF2-40B4-BE49-F238E27FC236}">
                  <a16:creationId xmlns:a16="http://schemas.microsoft.com/office/drawing/2014/main" id="{8D47341A-E96B-804F-B159-F9381D1E266D}"/>
                </a:ext>
              </a:extLst>
            </p:cNvPr>
            <p:cNvGrpSpPr/>
            <p:nvPr/>
          </p:nvGrpSpPr>
          <p:grpSpPr>
            <a:xfrm>
              <a:off x="340822" y="2199449"/>
              <a:ext cx="8701724" cy="2739906"/>
              <a:chOff x="461080" y="2482383"/>
              <a:chExt cx="8701724" cy="2739906"/>
            </a:xfrm>
          </p:grpSpPr>
          <p:sp>
            <p:nvSpPr>
              <p:cNvPr id="102" name="TextBox 101">
                <a:extLst>
                  <a:ext uri="{FF2B5EF4-FFF2-40B4-BE49-F238E27FC236}">
                    <a16:creationId xmlns:a16="http://schemas.microsoft.com/office/drawing/2014/main" id="{80D7261F-24DF-7F43-83A8-AA38F536DA57}"/>
                  </a:ext>
                </a:extLst>
              </p:cNvPr>
              <p:cNvSpPr txBox="1"/>
              <p:nvPr/>
            </p:nvSpPr>
            <p:spPr>
              <a:xfrm>
                <a:off x="8184861" y="3044782"/>
                <a:ext cx="977943" cy="213551"/>
              </a:xfrm>
              <a:prstGeom prst="rect">
                <a:avLst/>
              </a:prstGeom>
              <a:noFill/>
            </p:spPr>
            <p:txBody>
              <a:bodyPr wrap="square" rtlCol="0">
                <a:spAutoFit/>
              </a:bodyPr>
              <a:lstStyle/>
              <a:p>
                <a:r>
                  <a:rPr lang="en-GB" sz="1400" dirty="0"/>
                  <a:t>6.8 </a:t>
                </a:r>
                <a:r>
                  <a:rPr lang="en-GB" sz="1400" dirty="0" err="1"/>
                  <a:t>TeV</a:t>
                </a:r>
                <a:endParaRPr lang="en-GB" sz="1400" dirty="0"/>
              </a:p>
            </p:txBody>
          </p:sp>
          <p:sp>
            <p:nvSpPr>
              <p:cNvPr id="103" name="TextBox 102">
                <a:extLst>
                  <a:ext uri="{FF2B5EF4-FFF2-40B4-BE49-F238E27FC236}">
                    <a16:creationId xmlns:a16="http://schemas.microsoft.com/office/drawing/2014/main" id="{7E6207BC-C9DD-9648-9CE9-925997B6DBD2}"/>
                  </a:ext>
                </a:extLst>
              </p:cNvPr>
              <p:cNvSpPr txBox="1"/>
              <p:nvPr/>
            </p:nvSpPr>
            <p:spPr>
              <a:xfrm>
                <a:off x="461080" y="4874886"/>
                <a:ext cx="977943" cy="307777"/>
              </a:xfrm>
              <a:prstGeom prst="rect">
                <a:avLst/>
              </a:prstGeom>
              <a:noFill/>
            </p:spPr>
            <p:txBody>
              <a:bodyPr wrap="square" rtlCol="0">
                <a:spAutoFit/>
              </a:bodyPr>
              <a:lstStyle/>
              <a:p>
                <a:r>
                  <a:rPr lang="en-GB" sz="1400" dirty="0"/>
                  <a:t>450 </a:t>
                </a:r>
                <a:r>
                  <a:rPr lang="en-GB" sz="1400" dirty="0" err="1"/>
                  <a:t>GeV</a:t>
                </a:r>
                <a:endParaRPr lang="en-GB" sz="1400" dirty="0"/>
              </a:p>
            </p:txBody>
          </p:sp>
          <p:grpSp>
            <p:nvGrpSpPr>
              <p:cNvPr id="104" name="Group 103">
                <a:extLst>
                  <a:ext uri="{FF2B5EF4-FFF2-40B4-BE49-F238E27FC236}">
                    <a16:creationId xmlns:a16="http://schemas.microsoft.com/office/drawing/2014/main" id="{416400AE-C36F-4E40-AF61-D86C605B4043}"/>
                  </a:ext>
                </a:extLst>
              </p:cNvPr>
              <p:cNvGrpSpPr/>
              <p:nvPr/>
            </p:nvGrpSpPr>
            <p:grpSpPr>
              <a:xfrm>
                <a:off x="962184" y="2482383"/>
                <a:ext cx="7946414" cy="2739906"/>
                <a:chOff x="962184" y="2482383"/>
                <a:chExt cx="7946414" cy="2739906"/>
              </a:xfrm>
            </p:grpSpPr>
            <p:grpSp>
              <p:nvGrpSpPr>
                <p:cNvPr id="105" name="Group 104">
                  <a:extLst>
                    <a:ext uri="{FF2B5EF4-FFF2-40B4-BE49-F238E27FC236}">
                      <a16:creationId xmlns:a16="http://schemas.microsoft.com/office/drawing/2014/main" id="{FEF1E1A3-B507-4B4E-BC97-F480F8BB97F8}"/>
                    </a:ext>
                  </a:extLst>
                </p:cNvPr>
                <p:cNvGrpSpPr/>
                <p:nvPr/>
              </p:nvGrpSpPr>
              <p:grpSpPr>
                <a:xfrm>
                  <a:off x="7529913" y="2482383"/>
                  <a:ext cx="1214508" cy="307777"/>
                  <a:chOff x="6857479" y="5760589"/>
                  <a:chExt cx="1214508" cy="307777"/>
                </a:xfrm>
              </p:grpSpPr>
              <p:cxnSp>
                <p:nvCxnSpPr>
                  <p:cNvPr id="117" name="Straight Arrow Connector 116">
                    <a:extLst>
                      <a:ext uri="{FF2B5EF4-FFF2-40B4-BE49-F238E27FC236}">
                        <a16:creationId xmlns:a16="http://schemas.microsoft.com/office/drawing/2014/main" id="{D6319642-3DE7-694F-8943-80CE6F1D6C27}"/>
                      </a:ext>
                    </a:extLst>
                  </p:cNvPr>
                  <p:cNvCxnSpPr/>
                  <p:nvPr/>
                </p:nvCxnSpPr>
                <p:spPr>
                  <a:xfrm>
                    <a:off x="7507072" y="5992516"/>
                    <a:ext cx="564915" cy="0"/>
                  </a:xfrm>
                  <a:prstGeom prst="straightConnector1">
                    <a:avLst/>
                  </a:prstGeom>
                  <a:ln>
                    <a:solidFill>
                      <a:schemeClr val="tx1">
                        <a:lumMod val="60000"/>
                        <a:lumOff val="40000"/>
                      </a:schemeClr>
                    </a:solidFill>
                    <a:tailEnd type="stealth" w="lg" len="lg"/>
                  </a:ln>
                </p:spPr>
                <p:style>
                  <a:lnRef idx="2">
                    <a:schemeClr val="accent1"/>
                  </a:lnRef>
                  <a:fillRef idx="0">
                    <a:schemeClr val="accent1"/>
                  </a:fillRef>
                  <a:effectRef idx="1">
                    <a:schemeClr val="accent1"/>
                  </a:effectRef>
                  <a:fontRef idx="minor">
                    <a:schemeClr val="tx1"/>
                  </a:fontRef>
                </p:style>
              </p:cxnSp>
              <p:sp>
                <p:nvSpPr>
                  <p:cNvPr id="118" name="TextBox 117">
                    <a:extLst>
                      <a:ext uri="{FF2B5EF4-FFF2-40B4-BE49-F238E27FC236}">
                        <a16:creationId xmlns:a16="http://schemas.microsoft.com/office/drawing/2014/main" id="{F1F8FC9A-851C-824D-8511-7E04E2098645}"/>
                      </a:ext>
                    </a:extLst>
                  </p:cNvPr>
                  <p:cNvSpPr txBox="1"/>
                  <p:nvPr/>
                </p:nvSpPr>
                <p:spPr>
                  <a:xfrm>
                    <a:off x="6857479" y="5760589"/>
                    <a:ext cx="677333" cy="307777"/>
                  </a:xfrm>
                  <a:prstGeom prst="rect">
                    <a:avLst/>
                  </a:prstGeom>
                  <a:noFill/>
                </p:spPr>
                <p:txBody>
                  <a:bodyPr wrap="square" rtlCol="0">
                    <a:spAutoFit/>
                  </a:bodyPr>
                  <a:lstStyle/>
                  <a:p>
                    <a:r>
                      <a:rPr lang="en-GB" sz="1400" dirty="0"/>
                      <a:t>Time</a:t>
                    </a:r>
                  </a:p>
                </p:txBody>
              </p:sp>
            </p:grpSp>
            <p:grpSp>
              <p:nvGrpSpPr>
                <p:cNvPr id="106" name="Group 105">
                  <a:extLst>
                    <a:ext uri="{FF2B5EF4-FFF2-40B4-BE49-F238E27FC236}">
                      <a16:creationId xmlns:a16="http://schemas.microsoft.com/office/drawing/2014/main" id="{013EF97A-9A58-6344-8FA6-B367728FFD00}"/>
                    </a:ext>
                  </a:extLst>
                </p:cNvPr>
                <p:cNvGrpSpPr/>
                <p:nvPr/>
              </p:nvGrpSpPr>
              <p:grpSpPr>
                <a:xfrm>
                  <a:off x="962184" y="3009019"/>
                  <a:ext cx="7946414" cy="2213270"/>
                  <a:chOff x="962184" y="3009019"/>
                  <a:chExt cx="7946414" cy="2213270"/>
                </a:xfrm>
              </p:grpSpPr>
              <p:grpSp>
                <p:nvGrpSpPr>
                  <p:cNvPr id="107" name="Group 106">
                    <a:extLst>
                      <a:ext uri="{FF2B5EF4-FFF2-40B4-BE49-F238E27FC236}">
                        <a16:creationId xmlns:a16="http://schemas.microsoft.com/office/drawing/2014/main" id="{97370F3D-D1EF-1E46-B4B2-BE2883847EAE}"/>
                      </a:ext>
                    </a:extLst>
                  </p:cNvPr>
                  <p:cNvGrpSpPr/>
                  <p:nvPr/>
                </p:nvGrpSpPr>
                <p:grpSpPr>
                  <a:xfrm>
                    <a:off x="962184" y="3185774"/>
                    <a:ext cx="7946414" cy="2036515"/>
                    <a:chOff x="962184" y="3185774"/>
                    <a:chExt cx="7946414" cy="2036515"/>
                  </a:xfrm>
                </p:grpSpPr>
                <p:grpSp>
                  <p:nvGrpSpPr>
                    <p:cNvPr id="110" name="Group 109">
                      <a:extLst>
                        <a:ext uri="{FF2B5EF4-FFF2-40B4-BE49-F238E27FC236}">
                          <a16:creationId xmlns:a16="http://schemas.microsoft.com/office/drawing/2014/main" id="{79C476FC-7A4A-0946-839C-74DDADDBF7D4}"/>
                        </a:ext>
                      </a:extLst>
                    </p:cNvPr>
                    <p:cNvGrpSpPr/>
                    <p:nvPr/>
                  </p:nvGrpSpPr>
                  <p:grpSpPr>
                    <a:xfrm>
                      <a:off x="962184" y="3185774"/>
                      <a:ext cx="7946414" cy="2036515"/>
                      <a:chOff x="1962771" y="1728501"/>
                      <a:chExt cx="7946414" cy="2036515"/>
                    </a:xfrm>
                  </p:grpSpPr>
                  <p:cxnSp>
                    <p:nvCxnSpPr>
                      <p:cNvPr id="112" name="Straight Connector 111">
                        <a:extLst>
                          <a:ext uri="{FF2B5EF4-FFF2-40B4-BE49-F238E27FC236}">
                            <a16:creationId xmlns:a16="http://schemas.microsoft.com/office/drawing/2014/main" id="{F986424D-613F-7144-A90F-BA54997C6228}"/>
                          </a:ext>
                        </a:extLst>
                      </p:cNvPr>
                      <p:cNvCxnSpPr/>
                      <p:nvPr/>
                    </p:nvCxnSpPr>
                    <p:spPr>
                      <a:xfrm flipV="1">
                        <a:off x="1962771" y="3758270"/>
                        <a:ext cx="1628616" cy="6746"/>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113" name="Straight Connector 112">
                        <a:extLst>
                          <a:ext uri="{FF2B5EF4-FFF2-40B4-BE49-F238E27FC236}">
                            <a16:creationId xmlns:a16="http://schemas.microsoft.com/office/drawing/2014/main" id="{011F0053-AEF8-164E-AF86-7E1709D048CD}"/>
                          </a:ext>
                        </a:extLst>
                      </p:cNvPr>
                      <p:cNvCxnSpPr/>
                      <p:nvPr/>
                    </p:nvCxnSpPr>
                    <p:spPr>
                      <a:xfrm flipV="1">
                        <a:off x="3599541" y="1728501"/>
                        <a:ext cx="1149156" cy="202976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114" name="Straight Connector 113">
                        <a:extLst>
                          <a:ext uri="{FF2B5EF4-FFF2-40B4-BE49-F238E27FC236}">
                            <a16:creationId xmlns:a16="http://schemas.microsoft.com/office/drawing/2014/main" id="{85735C03-2F56-8444-93C9-54F77A5FE3FE}"/>
                          </a:ext>
                        </a:extLst>
                      </p:cNvPr>
                      <p:cNvCxnSpPr/>
                      <p:nvPr/>
                    </p:nvCxnSpPr>
                    <p:spPr>
                      <a:xfrm>
                        <a:off x="4748697" y="1748061"/>
                        <a:ext cx="2035120"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115" name="Straight Connector 114">
                        <a:extLst>
                          <a:ext uri="{FF2B5EF4-FFF2-40B4-BE49-F238E27FC236}">
                            <a16:creationId xmlns:a16="http://schemas.microsoft.com/office/drawing/2014/main" id="{CA37E7E3-F0DE-CB44-B80F-8539CA39F624}"/>
                          </a:ext>
                        </a:extLst>
                      </p:cNvPr>
                      <p:cNvCxnSpPr/>
                      <p:nvPr/>
                    </p:nvCxnSpPr>
                    <p:spPr>
                      <a:xfrm>
                        <a:off x="9086463" y="1772174"/>
                        <a:ext cx="568936" cy="1987203"/>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116" name="Straight Connector 115">
                        <a:extLst>
                          <a:ext uri="{FF2B5EF4-FFF2-40B4-BE49-F238E27FC236}">
                            <a16:creationId xmlns:a16="http://schemas.microsoft.com/office/drawing/2014/main" id="{7ACBF8B6-0C75-D84C-9703-6AA011984A73}"/>
                          </a:ext>
                        </a:extLst>
                      </p:cNvPr>
                      <p:cNvCxnSpPr/>
                      <p:nvPr/>
                    </p:nvCxnSpPr>
                    <p:spPr>
                      <a:xfrm>
                        <a:off x="9645778" y="3759377"/>
                        <a:ext cx="263407" cy="1"/>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cxnSp>
                  <p:nvCxnSpPr>
                    <p:cNvPr id="111" name="Straight Connector 110">
                      <a:extLst>
                        <a:ext uri="{FF2B5EF4-FFF2-40B4-BE49-F238E27FC236}">
                          <a16:creationId xmlns:a16="http://schemas.microsoft.com/office/drawing/2014/main" id="{A9E0D36A-3C33-4544-821A-D89012925BB5}"/>
                        </a:ext>
                      </a:extLst>
                    </p:cNvPr>
                    <p:cNvCxnSpPr/>
                    <p:nvPr/>
                  </p:nvCxnSpPr>
                  <p:spPr>
                    <a:xfrm>
                      <a:off x="6011311" y="3229447"/>
                      <a:ext cx="2074565"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cxnSp>
                <p:nvCxnSpPr>
                  <p:cNvPr id="108" name="Straight Connector 107">
                    <a:extLst>
                      <a:ext uri="{FF2B5EF4-FFF2-40B4-BE49-F238E27FC236}">
                        <a16:creationId xmlns:a16="http://schemas.microsoft.com/office/drawing/2014/main" id="{7BFDC1D3-C467-A544-A6DF-C27E111784B2}"/>
                      </a:ext>
                    </a:extLst>
                  </p:cNvPr>
                  <p:cNvCxnSpPr/>
                  <p:nvPr/>
                </p:nvCxnSpPr>
                <p:spPr>
                  <a:xfrm flipH="1">
                    <a:off x="5879630" y="3009019"/>
                    <a:ext cx="156132" cy="405094"/>
                  </a:xfrm>
                  <a:prstGeom prst="line">
                    <a:avLst/>
                  </a:prstGeom>
                </p:spPr>
                <p:style>
                  <a:lnRef idx="2">
                    <a:schemeClr val="accent1"/>
                  </a:lnRef>
                  <a:fillRef idx="0">
                    <a:schemeClr val="accent1"/>
                  </a:fillRef>
                  <a:effectRef idx="1">
                    <a:schemeClr val="accent1"/>
                  </a:effectRef>
                  <a:fontRef idx="minor">
                    <a:schemeClr val="tx1"/>
                  </a:fontRef>
                </p:style>
              </p:cxnSp>
              <p:cxnSp>
                <p:nvCxnSpPr>
                  <p:cNvPr id="109" name="Straight Connector 108">
                    <a:extLst>
                      <a:ext uri="{FF2B5EF4-FFF2-40B4-BE49-F238E27FC236}">
                        <a16:creationId xmlns:a16="http://schemas.microsoft.com/office/drawing/2014/main" id="{0527BB92-8CA0-3F4C-90D0-0CD04D1D3C94}"/>
                      </a:ext>
                    </a:extLst>
                  </p:cNvPr>
                  <p:cNvCxnSpPr/>
                  <p:nvPr/>
                </p:nvCxnSpPr>
                <p:spPr>
                  <a:xfrm flipH="1">
                    <a:off x="5783230" y="3009151"/>
                    <a:ext cx="156132" cy="405094"/>
                  </a:xfrm>
                  <a:prstGeom prst="line">
                    <a:avLst/>
                  </a:prstGeom>
                </p:spPr>
                <p:style>
                  <a:lnRef idx="2">
                    <a:schemeClr val="accent1"/>
                  </a:lnRef>
                  <a:fillRef idx="0">
                    <a:schemeClr val="accent1"/>
                  </a:fillRef>
                  <a:effectRef idx="1">
                    <a:schemeClr val="accent1"/>
                  </a:effectRef>
                  <a:fontRef idx="minor">
                    <a:schemeClr val="tx1"/>
                  </a:fontRef>
                </p:style>
              </p:cxnSp>
            </p:grpSp>
          </p:grpSp>
        </p:grpSp>
        <p:grpSp>
          <p:nvGrpSpPr>
            <p:cNvPr id="9" name="Group 8">
              <a:extLst>
                <a:ext uri="{FF2B5EF4-FFF2-40B4-BE49-F238E27FC236}">
                  <a16:creationId xmlns:a16="http://schemas.microsoft.com/office/drawing/2014/main" id="{61534027-8010-3E43-B40C-208F5D33B5F3}"/>
                </a:ext>
              </a:extLst>
            </p:cNvPr>
            <p:cNvGrpSpPr/>
            <p:nvPr/>
          </p:nvGrpSpPr>
          <p:grpSpPr>
            <a:xfrm>
              <a:off x="933372" y="2675566"/>
              <a:ext cx="7988916" cy="2960819"/>
              <a:chOff x="1053630" y="2958500"/>
              <a:chExt cx="7988916" cy="2960819"/>
            </a:xfrm>
          </p:grpSpPr>
          <p:grpSp>
            <p:nvGrpSpPr>
              <p:cNvPr id="86" name="Group 85">
                <a:extLst>
                  <a:ext uri="{FF2B5EF4-FFF2-40B4-BE49-F238E27FC236}">
                    <a16:creationId xmlns:a16="http://schemas.microsoft.com/office/drawing/2014/main" id="{B67C6974-8D0B-FE46-97E2-4F1882D05C49}"/>
                  </a:ext>
                </a:extLst>
              </p:cNvPr>
              <p:cNvGrpSpPr/>
              <p:nvPr/>
            </p:nvGrpSpPr>
            <p:grpSpPr>
              <a:xfrm>
                <a:off x="1159393" y="5298615"/>
                <a:ext cx="7883153" cy="620704"/>
                <a:chOff x="1167408" y="5303376"/>
                <a:chExt cx="7883153" cy="620704"/>
              </a:xfrm>
            </p:grpSpPr>
            <p:sp>
              <p:nvSpPr>
                <p:cNvPr id="97" name="TextBox 96">
                  <a:extLst>
                    <a:ext uri="{FF2B5EF4-FFF2-40B4-BE49-F238E27FC236}">
                      <a16:creationId xmlns:a16="http://schemas.microsoft.com/office/drawing/2014/main" id="{94691600-7546-A94C-B8E4-62B37A6A5CD8}"/>
                    </a:ext>
                  </a:extLst>
                </p:cNvPr>
                <p:cNvSpPr txBox="1"/>
                <p:nvPr/>
              </p:nvSpPr>
              <p:spPr>
                <a:xfrm>
                  <a:off x="1167408" y="5318716"/>
                  <a:ext cx="1293580" cy="307777"/>
                </a:xfrm>
                <a:prstGeom prst="rect">
                  <a:avLst/>
                </a:prstGeom>
                <a:noFill/>
              </p:spPr>
              <p:txBody>
                <a:bodyPr wrap="square" rtlCol="0">
                  <a:spAutoFit/>
                </a:bodyPr>
                <a:lstStyle/>
                <a:p>
                  <a:pPr algn="ctr"/>
                  <a:r>
                    <a:rPr lang="en-GB" sz="1400" dirty="0"/>
                    <a:t>Injection</a:t>
                  </a:r>
                </a:p>
              </p:txBody>
            </p:sp>
            <p:sp>
              <p:nvSpPr>
                <p:cNvPr id="98" name="TextBox 97">
                  <a:extLst>
                    <a:ext uri="{FF2B5EF4-FFF2-40B4-BE49-F238E27FC236}">
                      <a16:creationId xmlns:a16="http://schemas.microsoft.com/office/drawing/2014/main" id="{8A20ECAB-61C6-F342-8749-DEDF248E88DC}"/>
                    </a:ext>
                  </a:extLst>
                </p:cNvPr>
                <p:cNvSpPr txBox="1"/>
                <p:nvPr/>
              </p:nvSpPr>
              <p:spPr>
                <a:xfrm>
                  <a:off x="2460988" y="5303376"/>
                  <a:ext cx="1335951" cy="307777"/>
                </a:xfrm>
                <a:prstGeom prst="rect">
                  <a:avLst/>
                </a:prstGeom>
                <a:noFill/>
              </p:spPr>
              <p:txBody>
                <a:bodyPr wrap="square" rtlCol="0">
                  <a:spAutoFit/>
                </a:bodyPr>
                <a:lstStyle/>
                <a:p>
                  <a:pPr algn="ctr"/>
                  <a:r>
                    <a:rPr lang="en-GB" sz="1400" dirty="0"/>
                    <a:t>Ramp</a:t>
                  </a:r>
                </a:p>
              </p:txBody>
            </p:sp>
            <p:sp>
              <p:nvSpPr>
                <p:cNvPr id="99" name="TextBox 98">
                  <a:extLst>
                    <a:ext uri="{FF2B5EF4-FFF2-40B4-BE49-F238E27FC236}">
                      <a16:creationId xmlns:a16="http://schemas.microsoft.com/office/drawing/2014/main" id="{A520D54D-86EC-094C-B14A-F41E91A22FC3}"/>
                    </a:ext>
                  </a:extLst>
                </p:cNvPr>
                <p:cNvSpPr txBox="1"/>
                <p:nvPr/>
              </p:nvSpPr>
              <p:spPr>
                <a:xfrm>
                  <a:off x="3598296" y="5378391"/>
                  <a:ext cx="1365453" cy="544765"/>
                </a:xfrm>
                <a:prstGeom prst="rect">
                  <a:avLst/>
                </a:prstGeom>
                <a:noFill/>
              </p:spPr>
              <p:txBody>
                <a:bodyPr wrap="square" rtlCol="0">
                  <a:spAutoFit/>
                </a:bodyPr>
                <a:lstStyle/>
                <a:p>
                  <a:pPr algn="ctr">
                    <a:lnSpc>
                      <a:spcPct val="70000"/>
                    </a:lnSpc>
                  </a:pPr>
                  <a:r>
                    <a:rPr lang="en-GB" sz="1400" dirty="0"/>
                    <a:t>Squeeze </a:t>
                  </a:r>
                </a:p>
                <a:p>
                  <a:pPr algn="ctr">
                    <a:lnSpc>
                      <a:spcPct val="70000"/>
                    </a:lnSpc>
                  </a:pPr>
                  <a:r>
                    <a:rPr lang="en-GB" sz="1400" dirty="0"/>
                    <a:t>&amp; </a:t>
                  </a:r>
                </a:p>
                <a:p>
                  <a:pPr algn="ctr">
                    <a:lnSpc>
                      <a:spcPct val="70000"/>
                    </a:lnSpc>
                  </a:pPr>
                  <a:r>
                    <a:rPr lang="en-GB" sz="1400" dirty="0"/>
                    <a:t>Adjust</a:t>
                  </a:r>
                </a:p>
              </p:txBody>
            </p:sp>
            <p:sp>
              <p:nvSpPr>
                <p:cNvPr id="100" name="TextBox 99">
                  <a:extLst>
                    <a:ext uri="{FF2B5EF4-FFF2-40B4-BE49-F238E27FC236}">
                      <a16:creationId xmlns:a16="http://schemas.microsoft.com/office/drawing/2014/main" id="{35C6F63B-D780-3844-8C30-AC160E68F4AB}"/>
                    </a:ext>
                  </a:extLst>
                </p:cNvPr>
                <p:cNvSpPr txBox="1"/>
                <p:nvPr/>
              </p:nvSpPr>
              <p:spPr>
                <a:xfrm>
                  <a:off x="4770135" y="5319117"/>
                  <a:ext cx="2754407" cy="307777"/>
                </a:xfrm>
                <a:prstGeom prst="rect">
                  <a:avLst/>
                </a:prstGeom>
                <a:noFill/>
              </p:spPr>
              <p:txBody>
                <a:bodyPr wrap="square" rtlCol="0">
                  <a:spAutoFit/>
                </a:bodyPr>
                <a:lstStyle/>
                <a:p>
                  <a:pPr algn="ctr"/>
                  <a:r>
                    <a:rPr lang="en-GB" sz="1400" dirty="0"/>
                    <a:t>Stable beams for physics</a:t>
                  </a:r>
                </a:p>
              </p:txBody>
            </p:sp>
            <p:sp>
              <p:nvSpPr>
                <p:cNvPr id="101" name="TextBox 100">
                  <a:extLst>
                    <a:ext uri="{FF2B5EF4-FFF2-40B4-BE49-F238E27FC236}">
                      <a16:creationId xmlns:a16="http://schemas.microsoft.com/office/drawing/2014/main" id="{235EBE42-2525-634F-BBB1-3CB2625C5DB7}"/>
                    </a:ext>
                  </a:extLst>
                </p:cNvPr>
                <p:cNvSpPr txBox="1"/>
                <p:nvPr/>
              </p:nvSpPr>
              <p:spPr>
                <a:xfrm>
                  <a:off x="7529913" y="5379315"/>
                  <a:ext cx="1520648" cy="544765"/>
                </a:xfrm>
                <a:prstGeom prst="rect">
                  <a:avLst/>
                </a:prstGeom>
                <a:noFill/>
              </p:spPr>
              <p:txBody>
                <a:bodyPr wrap="square" rtlCol="0">
                  <a:spAutoFit/>
                </a:bodyPr>
                <a:lstStyle/>
                <a:p>
                  <a:pPr algn="ctr">
                    <a:lnSpc>
                      <a:spcPct val="70000"/>
                    </a:lnSpc>
                  </a:pPr>
                  <a:r>
                    <a:rPr lang="en-GB" sz="1400" dirty="0"/>
                    <a:t>Dump</a:t>
                  </a:r>
                </a:p>
                <a:p>
                  <a:pPr algn="ctr">
                    <a:lnSpc>
                      <a:spcPct val="70000"/>
                    </a:lnSpc>
                  </a:pPr>
                  <a:r>
                    <a:rPr lang="en-GB" sz="1400" dirty="0"/>
                    <a:t>&amp; </a:t>
                  </a:r>
                </a:p>
                <a:p>
                  <a:pPr algn="ctr">
                    <a:lnSpc>
                      <a:spcPct val="70000"/>
                    </a:lnSpc>
                  </a:pPr>
                  <a:r>
                    <a:rPr lang="en-GB" sz="1400" dirty="0"/>
                    <a:t>Ramp down</a:t>
                  </a:r>
                </a:p>
              </p:txBody>
            </p:sp>
          </p:grpSp>
          <p:grpSp>
            <p:nvGrpSpPr>
              <p:cNvPr id="87" name="Group 86">
                <a:extLst>
                  <a:ext uri="{FF2B5EF4-FFF2-40B4-BE49-F238E27FC236}">
                    <a16:creationId xmlns:a16="http://schemas.microsoft.com/office/drawing/2014/main" id="{E14931F5-9829-CF48-B1F1-5DEE9B1F6672}"/>
                  </a:ext>
                </a:extLst>
              </p:cNvPr>
              <p:cNvGrpSpPr/>
              <p:nvPr/>
            </p:nvGrpSpPr>
            <p:grpSpPr>
              <a:xfrm>
                <a:off x="1053630" y="2958500"/>
                <a:ext cx="7824634" cy="2789464"/>
                <a:chOff x="1053630" y="2958500"/>
                <a:chExt cx="7824634" cy="2789464"/>
              </a:xfrm>
            </p:grpSpPr>
            <p:cxnSp>
              <p:nvCxnSpPr>
                <p:cNvPr id="88" name="Straight Arrow Connector 87">
                  <a:extLst>
                    <a:ext uri="{FF2B5EF4-FFF2-40B4-BE49-F238E27FC236}">
                      <a16:creationId xmlns:a16="http://schemas.microsoft.com/office/drawing/2014/main" id="{678027C3-D842-B140-9EDE-18CBE1C93D45}"/>
                    </a:ext>
                  </a:extLst>
                </p:cNvPr>
                <p:cNvCxnSpPr/>
                <p:nvPr/>
              </p:nvCxnSpPr>
              <p:spPr>
                <a:xfrm>
                  <a:off x="1053630" y="5365751"/>
                  <a:ext cx="1386807" cy="0"/>
                </a:xfrm>
                <a:prstGeom prst="straightConnector1">
                  <a:avLst/>
                </a:prstGeom>
                <a:ln>
                  <a:solidFill>
                    <a:schemeClr val="tx1">
                      <a:lumMod val="50000"/>
                      <a:lumOff val="50000"/>
                    </a:schemeClr>
                  </a:solidFill>
                  <a:headEnd type="arrow"/>
                  <a:tailEnd type="stealth" w="lg" len="lg"/>
                </a:ln>
              </p:spPr>
              <p:style>
                <a:lnRef idx="2">
                  <a:schemeClr val="accent1"/>
                </a:lnRef>
                <a:fillRef idx="0">
                  <a:schemeClr val="accent1"/>
                </a:fillRef>
                <a:effectRef idx="1">
                  <a:schemeClr val="accent1"/>
                </a:effectRef>
                <a:fontRef idx="minor">
                  <a:schemeClr val="tx1"/>
                </a:fontRef>
              </p:style>
            </p:cxnSp>
            <p:cxnSp>
              <p:nvCxnSpPr>
                <p:cNvPr id="89" name="Straight Connector 88">
                  <a:extLst>
                    <a:ext uri="{FF2B5EF4-FFF2-40B4-BE49-F238E27FC236}">
                      <a16:creationId xmlns:a16="http://schemas.microsoft.com/office/drawing/2014/main" id="{3AC393F0-638A-384A-AB9D-8684FD89E1A5}"/>
                    </a:ext>
                  </a:extLst>
                </p:cNvPr>
                <p:cNvCxnSpPr/>
                <p:nvPr/>
              </p:nvCxnSpPr>
              <p:spPr>
                <a:xfrm>
                  <a:off x="2440437" y="3023177"/>
                  <a:ext cx="0" cy="2724787"/>
                </a:xfrm>
                <a:prstGeom prst="line">
                  <a:avLst/>
                </a:prstGeom>
                <a:ln w="38100">
                  <a:solidFill>
                    <a:schemeClr val="tx1">
                      <a:lumMod val="50000"/>
                      <a:lumOff val="50000"/>
                    </a:schemeClr>
                  </a:solidFill>
                  <a:prstDash val="sysDash"/>
                </a:ln>
              </p:spPr>
              <p:style>
                <a:lnRef idx="2">
                  <a:schemeClr val="accent1"/>
                </a:lnRef>
                <a:fillRef idx="0">
                  <a:schemeClr val="accent1"/>
                </a:fillRef>
                <a:effectRef idx="1">
                  <a:schemeClr val="accent1"/>
                </a:effectRef>
                <a:fontRef idx="minor">
                  <a:schemeClr val="tx1"/>
                </a:fontRef>
              </p:style>
            </p:cxnSp>
            <p:cxnSp>
              <p:nvCxnSpPr>
                <p:cNvPr id="90" name="Straight Connector 89">
                  <a:extLst>
                    <a:ext uri="{FF2B5EF4-FFF2-40B4-BE49-F238E27FC236}">
                      <a16:creationId xmlns:a16="http://schemas.microsoft.com/office/drawing/2014/main" id="{F5F6D80A-97CD-B24E-8483-7D1AC1716CB8}"/>
                    </a:ext>
                  </a:extLst>
                </p:cNvPr>
                <p:cNvCxnSpPr/>
                <p:nvPr/>
              </p:nvCxnSpPr>
              <p:spPr>
                <a:xfrm>
                  <a:off x="3788923" y="3023177"/>
                  <a:ext cx="0" cy="2724787"/>
                </a:xfrm>
                <a:prstGeom prst="line">
                  <a:avLst/>
                </a:prstGeom>
                <a:ln w="38100">
                  <a:solidFill>
                    <a:srgbClr val="7F7F7F"/>
                  </a:solidFill>
                  <a:prstDash val="sysDash"/>
                </a:ln>
              </p:spPr>
              <p:style>
                <a:lnRef idx="2">
                  <a:schemeClr val="accent1"/>
                </a:lnRef>
                <a:fillRef idx="0">
                  <a:schemeClr val="accent1"/>
                </a:fillRef>
                <a:effectRef idx="1">
                  <a:schemeClr val="accent1"/>
                </a:effectRef>
                <a:fontRef idx="minor">
                  <a:schemeClr val="tx1"/>
                </a:fontRef>
              </p:style>
            </p:cxnSp>
            <p:cxnSp>
              <p:nvCxnSpPr>
                <p:cNvPr id="91" name="Straight Connector 90">
                  <a:extLst>
                    <a:ext uri="{FF2B5EF4-FFF2-40B4-BE49-F238E27FC236}">
                      <a16:creationId xmlns:a16="http://schemas.microsoft.com/office/drawing/2014/main" id="{1BA8B730-DA5A-3C41-A634-B4FD671A9AEE}"/>
                    </a:ext>
                  </a:extLst>
                </p:cNvPr>
                <p:cNvCxnSpPr/>
                <p:nvPr/>
              </p:nvCxnSpPr>
              <p:spPr>
                <a:xfrm>
                  <a:off x="4762119" y="3023177"/>
                  <a:ext cx="0" cy="2724787"/>
                </a:xfrm>
                <a:prstGeom prst="line">
                  <a:avLst/>
                </a:prstGeom>
                <a:ln w="38100">
                  <a:solidFill>
                    <a:srgbClr val="7F7F7F"/>
                  </a:solidFill>
                  <a:prstDash val="sysDash"/>
                </a:ln>
              </p:spPr>
              <p:style>
                <a:lnRef idx="2">
                  <a:schemeClr val="accent1"/>
                </a:lnRef>
                <a:fillRef idx="0">
                  <a:schemeClr val="accent1"/>
                </a:fillRef>
                <a:effectRef idx="1">
                  <a:schemeClr val="accent1"/>
                </a:effectRef>
                <a:fontRef idx="minor">
                  <a:schemeClr val="tx1"/>
                </a:fontRef>
              </p:style>
            </p:cxnSp>
            <p:cxnSp>
              <p:nvCxnSpPr>
                <p:cNvPr id="92" name="Straight Connector 91">
                  <a:extLst>
                    <a:ext uri="{FF2B5EF4-FFF2-40B4-BE49-F238E27FC236}">
                      <a16:creationId xmlns:a16="http://schemas.microsoft.com/office/drawing/2014/main" id="{EB89990C-05ED-F245-A692-3F027D66A9D2}"/>
                    </a:ext>
                  </a:extLst>
                </p:cNvPr>
                <p:cNvCxnSpPr/>
                <p:nvPr/>
              </p:nvCxnSpPr>
              <p:spPr>
                <a:xfrm>
                  <a:off x="7497738" y="2958500"/>
                  <a:ext cx="0" cy="2724787"/>
                </a:xfrm>
                <a:prstGeom prst="line">
                  <a:avLst/>
                </a:prstGeom>
                <a:ln w="38100">
                  <a:solidFill>
                    <a:srgbClr val="7F7F7F"/>
                  </a:solidFill>
                  <a:prstDash val="sysDash"/>
                </a:ln>
              </p:spPr>
              <p:style>
                <a:lnRef idx="2">
                  <a:schemeClr val="accent1"/>
                </a:lnRef>
                <a:fillRef idx="0">
                  <a:schemeClr val="accent1"/>
                </a:fillRef>
                <a:effectRef idx="1">
                  <a:schemeClr val="accent1"/>
                </a:effectRef>
                <a:fontRef idx="minor">
                  <a:schemeClr val="tx1"/>
                </a:fontRef>
              </p:style>
            </p:cxnSp>
            <p:cxnSp>
              <p:nvCxnSpPr>
                <p:cNvPr id="93" name="Straight Arrow Connector 92">
                  <a:extLst>
                    <a:ext uri="{FF2B5EF4-FFF2-40B4-BE49-F238E27FC236}">
                      <a16:creationId xmlns:a16="http://schemas.microsoft.com/office/drawing/2014/main" id="{C06B9093-F7BB-774F-9D22-910D5BD9FFF3}"/>
                    </a:ext>
                  </a:extLst>
                </p:cNvPr>
                <p:cNvCxnSpPr/>
                <p:nvPr/>
              </p:nvCxnSpPr>
              <p:spPr>
                <a:xfrm>
                  <a:off x="2440437" y="5362153"/>
                  <a:ext cx="1348486" cy="0"/>
                </a:xfrm>
                <a:prstGeom prst="straightConnector1">
                  <a:avLst/>
                </a:prstGeom>
                <a:ln>
                  <a:solidFill>
                    <a:schemeClr val="tx1">
                      <a:lumMod val="50000"/>
                      <a:lumOff val="50000"/>
                    </a:schemeClr>
                  </a:solidFill>
                  <a:headEnd type="arrow"/>
                  <a:tailEnd type="stealth" w="lg" len="lg"/>
                </a:ln>
              </p:spPr>
              <p:style>
                <a:lnRef idx="2">
                  <a:schemeClr val="accent1"/>
                </a:lnRef>
                <a:fillRef idx="0">
                  <a:schemeClr val="accent1"/>
                </a:fillRef>
                <a:effectRef idx="1">
                  <a:schemeClr val="accent1"/>
                </a:effectRef>
                <a:fontRef idx="minor">
                  <a:schemeClr val="tx1"/>
                </a:fontRef>
              </p:style>
            </p:cxnSp>
            <p:cxnSp>
              <p:nvCxnSpPr>
                <p:cNvPr id="94" name="Straight Arrow Connector 93">
                  <a:extLst>
                    <a:ext uri="{FF2B5EF4-FFF2-40B4-BE49-F238E27FC236}">
                      <a16:creationId xmlns:a16="http://schemas.microsoft.com/office/drawing/2014/main" id="{2EED6F4B-1291-2649-9723-68C49E87EEC0}"/>
                    </a:ext>
                  </a:extLst>
                </p:cNvPr>
                <p:cNvCxnSpPr/>
                <p:nvPr/>
              </p:nvCxnSpPr>
              <p:spPr>
                <a:xfrm flipV="1">
                  <a:off x="3788923" y="5356344"/>
                  <a:ext cx="982249" cy="5809"/>
                </a:xfrm>
                <a:prstGeom prst="straightConnector1">
                  <a:avLst/>
                </a:prstGeom>
                <a:ln>
                  <a:solidFill>
                    <a:schemeClr val="tx1">
                      <a:lumMod val="50000"/>
                      <a:lumOff val="50000"/>
                    </a:schemeClr>
                  </a:solidFill>
                  <a:headEnd type="arrow"/>
                  <a:tailEnd type="stealth" w="lg" len="lg"/>
                </a:ln>
              </p:spPr>
              <p:style>
                <a:lnRef idx="2">
                  <a:schemeClr val="accent1"/>
                </a:lnRef>
                <a:fillRef idx="0">
                  <a:schemeClr val="accent1"/>
                </a:fillRef>
                <a:effectRef idx="1">
                  <a:schemeClr val="accent1"/>
                </a:effectRef>
                <a:fontRef idx="minor">
                  <a:schemeClr val="tx1"/>
                </a:fontRef>
              </p:style>
            </p:cxnSp>
            <p:cxnSp>
              <p:nvCxnSpPr>
                <p:cNvPr id="95" name="Straight Arrow Connector 94">
                  <a:extLst>
                    <a:ext uri="{FF2B5EF4-FFF2-40B4-BE49-F238E27FC236}">
                      <a16:creationId xmlns:a16="http://schemas.microsoft.com/office/drawing/2014/main" id="{CAA7D64E-7C6F-5D49-BF16-EA3DB4FFB5A7}"/>
                    </a:ext>
                  </a:extLst>
                </p:cNvPr>
                <p:cNvCxnSpPr/>
                <p:nvPr/>
              </p:nvCxnSpPr>
              <p:spPr>
                <a:xfrm>
                  <a:off x="4771172" y="5356745"/>
                  <a:ext cx="2755017" cy="5408"/>
                </a:xfrm>
                <a:prstGeom prst="straightConnector1">
                  <a:avLst/>
                </a:prstGeom>
                <a:ln>
                  <a:solidFill>
                    <a:schemeClr val="tx1">
                      <a:lumMod val="50000"/>
                      <a:lumOff val="50000"/>
                    </a:schemeClr>
                  </a:solidFill>
                  <a:headEnd type="arrow"/>
                  <a:tailEnd type="stealth" w="lg" len="lg"/>
                </a:ln>
              </p:spPr>
              <p:style>
                <a:lnRef idx="2">
                  <a:schemeClr val="accent1"/>
                </a:lnRef>
                <a:fillRef idx="0">
                  <a:schemeClr val="accent1"/>
                </a:fillRef>
                <a:effectRef idx="1">
                  <a:schemeClr val="accent1"/>
                </a:effectRef>
                <a:fontRef idx="minor">
                  <a:schemeClr val="tx1"/>
                </a:fontRef>
              </p:style>
            </p:cxnSp>
            <p:cxnSp>
              <p:nvCxnSpPr>
                <p:cNvPr id="96" name="Straight Arrow Connector 95">
                  <a:extLst>
                    <a:ext uri="{FF2B5EF4-FFF2-40B4-BE49-F238E27FC236}">
                      <a16:creationId xmlns:a16="http://schemas.microsoft.com/office/drawing/2014/main" id="{38436219-A716-AE41-860D-9954B1D8C532}"/>
                    </a:ext>
                  </a:extLst>
                </p:cNvPr>
                <p:cNvCxnSpPr/>
                <p:nvPr/>
              </p:nvCxnSpPr>
              <p:spPr>
                <a:xfrm>
                  <a:off x="7491457" y="5356502"/>
                  <a:ext cx="1386807" cy="0"/>
                </a:xfrm>
                <a:prstGeom prst="straightConnector1">
                  <a:avLst/>
                </a:prstGeom>
                <a:ln>
                  <a:solidFill>
                    <a:schemeClr val="tx1">
                      <a:lumMod val="50000"/>
                      <a:lumOff val="50000"/>
                    </a:schemeClr>
                  </a:solidFill>
                  <a:headEnd type="arrow"/>
                  <a:tailEnd type="stealth" w="lg" len="lg"/>
                </a:ln>
              </p:spPr>
              <p:style>
                <a:lnRef idx="2">
                  <a:schemeClr val="accent1"/>
                </a:lnRef>
                <a:fillRef idx="0">
                  <a:schemeClr val="accent1"/>
                </a:fillRef>
                <a:effectRef idx="1">
                  <a:schemeClr val="accent1"/>
                </a:effectRef>
                <a:fontRef idx="minor">
                  <a:schemeClr val="tx1"/>
                </a:fontRef>
              </p:style>
            </p:cxnSp>
          </p:grpSp>
        </p:grpSp>
        <p:grpSp>
          <p:nvGrpSpPr>
            <p:cNvPr id="10" name="Group 9">
              <a:extLst>
                <a:ext uri="{FF2B5EF4-FFF2-40B4-BE49-F238E27FC236}">
                  <a16:creationId xmlns:a16="http://schemas.microsoft.com/office/drawing/2014/main" id="{20B7D961-9CCB-8F47-86B9-337A906FE09D}"/>
                </a:ext>
              </a:extLst>
            </p:cNvPr>
            <p:cNvGrpSpPr/>
            <p:nvPr/>
          </p:nvGrpSpPr>
          <p:grpSpPr>
            <a:xfrm>
              <a:off x="1002849" y="3093766"/>
              <a:ext cx="6403082" cy="1853279"/>
              <a:chOff x="1123107" y="3376700"/>
              <a:chExt cx="6403082" cy="1853279"/>
            </a:xfrm>
          </p:grpSpPr>
          <p:cxnSp>
            <p:nvCxnSpPr>
              <p:cNvPr id="13" name="Straight Connector 12">
                <a:extLst>
                  <a:ext uri="{FF2B5EF4-FFF2-40B4-BE49-F238E27FC236}">
                    <a16:creationId xmlns:a16="http://schemas.microsoft.com/office/drawing/2014/main" id="{21814821-9C7F-6B4D-BD64-7BF21ACC9166}"/>
                  </a:ext>
                </a:extLst>
              </p:cNvPr>
              <p:cNvCxnSpPr>
                <a:stCxn id="64" idx="2"/>
              </p:cNvCxnSpPr>
              <p:nvPr/>
            </p:nvCxnSpPr>
            <p:spPr>
              <a:xfrm>
                <a:off x="7526189" y="4522235"/>
                <a:ext cx="0" cy="707744"/>
              </a:xfrm>
              <a:prstGeom prst="line">
                <a:avLst/>
              </a:prstGeom>
              <a:ln w="38100">
                <a:solidFill>
                  <a:srgbClr val="3366FF"/>
                </a:solidFill>
              </a:ln>
            </p:spPr>
            <p:style>
              <a:lnRef idx="2">
                <a:schemeClr val="accent1"/>
              </a:lnRef>
              <a:fillRef idx="0">
                <a:schemeClr val="accent1"/>
              </a:fillRef>
              <a:effectRef idx="1">
                <a:schemeClr val="accent1"/>
              </a:effectRef>
              <a:fontRef idx="minor">
                <a:schemeClr val="tx1"/>
              </a:fontRef>
            </p:style>
          </p:cxnSp>
          <p:grpSp>
            <p:nvGrpSpPr>
              <p:cNvPr id="14" name="Group 13">
                <a:extLst>
                  <a:ext uri="{FF2B5EF4-FFF2-40B4-BE49-F238E27FC236}">
                    <a16:creationId xmlns:a16="http://schemas.microsoft.com/office/drawing/2014/main" id="{2BA39BEA-E6C9-5B43-9FC6-409410472058}"/>
                  </a:ext>
                </a:extLst>
              </p:cNvPr>
              <p:cNvGrpSpPr/>
              <p:nvPr/>
            </p:nvGrpSpPr>
            <p:grpSpPr>
              <a:xfrm>
                <a:off x="1123107" y="3376700"/>
                <a:ext cx="6403082" cy="1847641"/>
                <a:chOff x="1123107" y="3376700"/>
                <a:chExt cx="6403082" cy="1847641"/>
              </a:xfrm>
            </p:grpSpPr>
            <p:grpSp>
              <p:nvGrpSpPr>
                <p:cNvPr id="15" name="Group 14">
                  <a:extLst>
                    <a:ext uri="{FF2B5EF4-FFF2-40B4-BE49-F238E27FC236}">
                      <a16:creationId xmlns:a16="http://schemas.microsoft.com/office/drawing/2014/main" id="{704451ED-65F9-6547-B02F-28D206851DE1}"/>
                    </a:ext>
                  </a:extLst>
                </p:cNvPr>
                <p:cNvGrpSpPr/>
                <p:nvPr/>
              </p:nvGrpSpPr>
              <p:grpSpPr>
                <a:xfrm>
                  <a:off x="1159393" y="3395844"/>
                  <a:ext cx="6366796" cy="1828497"/>
                  <a:chOff x="1159393" y="3388154"/>
                  <a:chExt cx="6366796" cy="1828497"/>
                </a:xfrm>
              </p:grpSpPr>
              <p:cxnSp>
                <p:nvCxnSpPr>
                  <p:cNvPr id="52" name="Straight Connector 51">
                    <a:extLst>
                      <a:ext uri="{FF2B5EF4-FFF2-40B4-BE49-F238E27FC236}">
                        <a16:creationId xmlns:a16="http://schemas.microsoft.com/office/drawing/2014/main" id="{C9EDDC66-331B-414E-B98D-3B1F8B317CE6}"/>
                      </a:ext>
                    </a:extLst>
                  </p:cNvPr>
                  <p:cNvCxnSpPr>
                    <a:endCxn id="64" idx="0"/>
                  </p:cNvCxnSpPr>
                  <p:nvPr/>
                </p:nvCxnSpPr>
                <p:spPr>
                  <a:xfrm>
                    <a:off x="2393239" y="3395816"/>
                    <a:ext cx="2215442" cy="5312"/>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grpSp>
                <p:nvGrpSpPr>
                  <p:cNvPr id="53" name="Group 52">
                    <a:extLst>
                      <a:ext uri="{FF2B5EF4-FFF2-40B4-BE49-F238E27FC236}">
                        <a16:creationId xmlns:a16="http://schemas.microsoft.com/office/drawing/2014/main" id="{9AD4A3B8-4AA3-9745-A7C2-25BA1DB80A53}"/>
                      </a:ext>
                    </a:extLst>
                  </p:cNvPr>
                  <p:cNvGrpSpPr/>
                  <p:nvPr/>
                </p:nvGrpSpPr>
                <p:grpSpPr>
                  <a:xfrm>
                    <a:off x="1159393" y="3388154"/>
                    <a:ext cx="1281044" cy="1828497"/>
                    <a:chOff x="1891496" y="3657569"/>
                    <a:chExt cx="1281044" cy="1828497"/>
                  </a:xfrm>
                </p:grpSpPr>
                <p:grpSp>
                  <p:nvGrpSpPr>
                    <p:cNvPr id="55" name="Group 54">
                      <a:extLst>
                        <a:ext uri="{FF2B5EF4-FFF2-40B4-BE49-F238E27FC236}">
                          <a16:creationId xmlns:a16="http://schemas.microsoft.com/office/drawing/2014/main" id="{D1949E07-24D0-7C40-97C4-73A0C22B03F5}"/>
                        </a:ext>
                      </a:extLst>
                    </p:cNvPr>
                    <p:cNvGrpSpPr/>
                    <p:nvPr/>
                  </p:nvGrpSpPr>
                  <p:grpSpPr>
                    <a:xfrm>
                      <a:off x="2198726" y="5305778"/>
                      <a:ext cx="96681" cy="180288"/>
                      <a:chOff x="2198726" y="5305778"/>
                      <a:chExt cx="96681" cy="180288"/>
                    </a:xfrm>
                  </p:grpSpPr>
                  <p:cxnSp>
                    <p:nvCxnSpPr>
                      <p:cNvPr id="84" name="Straight Connector 83">
                        <a:extLst>
                          <a:ext uri="{FF2B5EF4-FFF2-40B4-BE49-F238E27FC236}">
                            <a16:creationId xmlns:a16="http://schemas.microsoft.com/office/drawing/2014/main" id="{60B615A3-D7D4-5945-93C3-6D5E3C6444DA}"/>
                          </a:ext>
                        </a:extLst>
                      </p:cNvPr>
                      <p:cNvCxnSpPr/>
                      <p:nvPr/>
                    </p:nvCxnSpPr>
                    <p:spPr>
                      <a:xfrm flipV="1">
                        <a:off x="2198726" y="5305778"/>
                        <a:ext cx="0" cy="180288"/>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cxnSp>
                    <p:nvCxnSpPr>
                      <p:cNvPr id="85" name="Straight Connector 84">
                        <a:extLst>
                          <a:ext uri="{FF2B5EF4-FFF2-40B4-BE49-F238E27FC236}">
                            <a16:creationId xmlns:a16="http://schemas.microsoft.com/office/drawing/2014/main" id="{2E1069A3-6096-5D4B-AEE0-085132AD79FE}"/>
                          </a:ext>
                        </a:extLst>
                      </p:cNvPr>
                      <p:cNvCxnSpPr/>
                      <p:nvPr/>
                    </p:nvCxnSpPr>
                    <p:spPr>
                      <a:xfrm>
                        <a:off x="2198726" y="5305778"/>
                        <a:ext cx="96681" cy="0"/>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grpSp>
                <p:cxnSp>
                  <p:nvCxnSpPr>
                    <p:cNvPr id="56" name="Straight Connector 55">
                      <a:extLst>
                        <a:ext uri="{FF2B5EF4-FFF2-40B4-BE49-F238E27FC236}">
                          <a16:creationId xmlns:a16="http://schemas.microsoft.com/office/drawing/2014/main" id="{B6F8D0C2-BBD5-8D40-82CD-CD90A29D6DCB}"/>
                        </a:ext>
                      </a:extLst>
                    </p:cNvPr>
                    <p:cNvCxnSpPr/>
                    <p:nvPr/>
                  </p:nvCxnSpPr>
                  <p:spPr>
                    <a:xfrm>
                      <a:off x="1891496" y="5480428"/>
                      <a:ext cx="307230" cy="5638"/>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grpSp>
                  <p:nvGrpSpPr>
                    <p:cNvPr id="57" name="Group 56">
                      <a:extLst>
                        <a:ext uri="{FF2B5EF4-FFF2-40B4-BE49-F238E27FC236}">
                          <a16:creationId xmlns:a16="http://schemas.microsoft.com/office/drawing/2014/main" id="{D74DEADC-7DCF-4B44-AFE5-4E21589C1DAC}"/>
                        </a:ext>
                      </a:extLst>
                    </p:cNvPr>
                    <p:cNvGrpSpPr/>
                    <p:nvPr/>
                  </p:nvGrpSpPr>
                  <p:grpSpPr>
                    <a:xfrm>
                      <a:off x="2295407" y="5125490"/>
                      <a:ext cx="96681" cy="180288"/>
                      <a:chOff x="2198726" y="5305778"/>
                      <a:chExt cx="96681" cy="180288"/>
                    </a:xfrm>
                  </p:grpSpPr>
                  <p:cxnSp>
                    <p:nvCxnSpPr>
                      <p:cNvPr id="82" name="Straight Connector 81">
                        <a:extLst>
                          <a:ext uri="{FF2B5EF4-FFF2-40B4-BE49-F238E27FC236}">
                            <a16:creationId xmlns:a16="http://schemas.microsoft.com/office/drawing/2014/main" id="{5276392E-890C-BE4B-8AB1-EF121E6CAA34}"/>
                          </a:ext>
                        </a:extLst>
                      </p:cNvPr>
                      <p:cNvCxnSpPr/>
                      <p:nvPr/>
                    </p:nvCxnSpPr>
                    <p:spPr>
                      <a:xfrm flipV="1">
                        <a:off x="2198726" y="5305778"/>
                        <a:ext cx="0" cy="180288"/>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cxnSp>
                    <p:nvCxnSpPr>
                      <p:cNvPr id="83" name="Straight Connector 82">
                        <a:extLst>
                          <a:ext uri="{FF2B5EF4-FFF2-40B4-BE49-F238E27FC236}">
                            <a16:creationId xmlns:a16="http://schemas.microsoft.com/office/drawing/2014/main" id="{1A28EFD7-2899-B147-9EAA-2F37CAEEA255}"/>
                          </a:ext>
                        </a:extLst>
                      </p:cNvPr>
                      <p:cNvCxnSpPr/>
                      <p:nvPr/>
                    </p:nvCxnSpPr>
                    <p:spPr>
                      <a:xfrm>
                        <a:off x="2198726" y="5305778"/>
                        <a:ext cx="96681" cy="0"/>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grpSp>
                <p:grpSp>
                  <p:nvGrpSpPr>
                    <p:cNvPr id="58" name="Group 57">
                      <a:extLst>
                        <a:ext uri="{FF2B5EF4-FFF2-40B4-BE49-F238E27FC236}">
                          <a16:creationId xmlns:a16="http://schemas.microsoft.com/office/drawing/2014/main" id="{5DF3699A-E667-2145-803A-B48C54D69215}"/>
                        </a:ext>
                      </a:extLst>
                    </p:cNvPr>
                    <p:cNvGrpSpPr/>
                    <p:nvPr/>
                  </p:nvGrpSpPr>
                  <p:grpSpPr>
                    <a:xfrm>
                      <a:off x="2399466" y="4945202"/>
                      <a:ext cx="96681" cy="180288"/>
                      <a:chOff x="2198726" y="5305778"/>
                      <a:chExt cx="96681" cy="180288"/>
                    </a:xfrm>
                  </p:grpSpPr>
                  <p:cxnSp>
                    <p:nvCxnSpPr>
                      <p:cNvPr id="80" name="Straight Connector 79">
                        <a:extLst>
                          <a:ext uri="{FF2B5EF4-FFF2-40B4-BE49-F238E27FC236}">
                            <a16:creationId xmlns:a16="http://schemas.microsoft.com/office/drawing/2014/main" id="{BAEB2F13-B238-9848-AD47-C48E1B30AB06}"/>
                          </a:ext>
                        </a:extLst>
                      </p:cNvPr>
                      <p:cNvCxnSpPr/>
                      <p:nvPr/>
                    </p:nvCxnSpPr>
                    <p:spPr>
                      <a:xfrm flipV="1">
                        <a:off x="2198726" y="5305778"/>
                        <a:ext cx="0" cy="180288"/>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cxnSp>
                    <p:nvCxnSpPr>
                      <p:cNvPr id="81" name="Straight Connector 80">
                        <a:extLst>
                          <a:ext uri="{FF2B5EF4-FFF2-40B4-BE49-F238E27FC236}">
                            <a16:creationId xmlns:a16="http://schemas.microsoft.com/office/drawing/2014/main" id="{DBC584F3-B2FF-ED4F-901D-6D5F137F8411}"/>
                          </a:ext>
                        </a:extLst>
                      </p:cNvPr>
                      <p:cNvCxnSpPr/>
                      <p:nvPr/>
                    </p:nvCxnSpPr>
                    <p:spPr>
                      <a:xfrm>
                        <a:off x="2198726" y="5305778"/>
                        <a:ext cx="96681" cy="0"/>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grpSp>
                <p:grpSp>
                  <p:nvGrpSpPr>
                    <p:cNvPr id="59" name="Group 58">
                      <a:extLst>
                        <a:ext uri="{FF2B5EF4-FFF2-40B4-BE49-F238E27FC236}">
                          <a16:creationId xmlns:a16="http://schemas.microsoft.com/office/drawing/2014/main" id="{C47FA7DB-BE7B-C740-A449-4EDE427D9168}"/>
                        </a:ext>
                      </a:extLst>
                    </p:cNvPr>
                    <p:cNvGrpSpPr/>
                    <p:nvPr/>
                  </p:nvGrpSpPr>
                  <p:grpSpPr>
                    <a:xfrm>
                      <a:off x="2494119" y="4764914"/>
                      <a:ext cx="96681" cy="180288"/>
                      <a:chOff x="2198726" y="5305778"/>
                      <a:chExt cx="96681" cy="180288"/>
                    </a:xfrm>
                  </p:grpSpPr>
                  <p:cxnSp>
                    <p:nvCxnSpPr>
                      <p:cNvPr id="78" name="Straight Connector 77">
                        <a:extLst>
                          <a:ext uri="{FF2B5EF4-FFF2-40B4-BE49-F238E27FC236}">
                            <a16:creationId xmlns:a16="http://schemas.microsoft.com/office/drawing/2014/main" id="{1DBE025E-EF5C-CC4B-858E-764521815AEE}"/>
                          </a:ext>
                        </a:extLst>
                      </p:cNvPr>
                      <p:cNvCxnSpPr/>
                      <p:nvPr/>
                    </p:nvCxnSpPr>
                    <p:spPr>
                      <a:xfrm flipV="1">
                        <a:off x="2198726" y="5305778"/>
                        <a:ext cx="0" cy="180288"/>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cxnSp>
                    <p:nvCxnSpPr>
                      <p:cNvPr id="79" name="Straight Connector 78">
                        <a:extLst>
                          <a:ext uri="{FF2B5EF4-FFF2-40B4-BE49-F238E27FC236}">
                            <a16:creationId xmlns:a16="http://schemas.microsoft.com/office/drawing/2014/main" id="{2C601AF2-0BF8-5743-8558-CDE4FD98AB66}"/>
                          </a:ext>
                        </a:extLst>
                      </p:cNvPr>
                      <p:cNvCxnSpPr/>
                      <p:nvPr/>
                    </p:nvCxnSpPr>
                    <p:spPr>
                      <a:xfrm>
                        <a:off x="2198726" y="5305778"/>
                        <a:ext cx="96681" cy="0"/>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grpSp>
                <p:grpSp>
                  <p:nvGrpSpPr>
                    <p:cNvPr id="60" name="Group 59">
                      <a:extLst>
                        <a:ext uri="{FF2B5EF4-FFF2-40B4-BE49-F238E27FC236}">
                          <a16:creationId xmlns:a16="http://schemas.microsoft.com/office/drawing/2014/main" id="{40851EFF-56F9-7341-9DF5-F42096A4670B}"/>
                        </a:ext>
                      </a:extLst>
                    </p:cNvPr>
                    <p:cNvGrpSpPr/>
                    <p:nvPr/>
                  </p:nvGrpSpPr>
                  <p:grpSpPr>
                    <a:xfrm>
                      <a:off x="2590800" y="4584626"/>
                      <a:ext cx="96681" cy="180288"/>
                      <a:chOff x="2198726" y="5305778"/>
                      <a:chExt cx="96681" cy="180288"/>
                    </a:xfrm>
                  </p:grpSpPr>
                  <p:cxnSp>
                    <p:nvCxnSpPr>
                      <p:cNvPr id="76" name="Straight Connector 75">
                        <a:extLst>
                          <a:ext uri="{FF2B5EF4-FFF2-40B4-BE49-F238E27FC236}">
                            <a16:creationId xmlns:a16="http://schemas.microsoft.com/office/drawing/2014/main" id="{D27E4A93-046C-8F4D-B9D3-976DE842B232}"/>
                          </a:ext>
                        </a:extLst>
                      </p:cNvPr>
                      <p:cNvCxnSpPr/>
                      <p:nvPr/>
                    </p:nvCxnSpPr>
                    <p:spPr>
                      <a:xfrm flipV="1">
                        <a:off x="2198726" y="5305778"/>
                        <a:ext cx="0" cy="180288"/>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cxnSp>
                    <p:nvCxnSpPr>
                      <p:cNvPr id="77" name="Straight Connector 76">
                        <a:extLst>
                          <a:ext uri="{FF2B5EF4-FFF2-40B4-BE49-F238E27FC236}">
                            <a16:creationId xmlns:a16="http://schemas.microsoft.com/office/drawing/2014/main" id="{865652B2-3C9B-FB47-A62F-56A38750C1DA}"/>
                          </a:ext>
                        </a:extLst>
                      </p:cNvPr>
                      <p:cNvCxnSpPr/>
                      <p:nvPr/>
                    </p:nvCxnSpPr>
                    <p:spPr>
                      <a:xfrm>
                        <a:off x="2198726" y="5305778"/>
                        <a:ext cx="96681" cy="0"/>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grpSp>
                <p:grpSp>
                  <p:nvGrpSpPr>
                    <p:cNvPr id="61" name="Group 60">
                      <a:extLst>
                        <a:ext uri="{FF2B5EF4-FFF2-40B4-BE49-F238E27FC236}">
                          <a16:creationId xmlns:a16="http://schemas.microsoft.com/office/drawing/2014/main" id="{CCB7D576-638B-6A43-9023-FA869BD589BE}"/>
                        </a:ext>
                      </a:extLst>
                    </p:cNvPr>
                    <p:cNvGrpSpPr/>
                    <p:nvPr/>
                  </p:nvGrpSpPr>
                  <p:grpSpPr>
                    <a:xfrm>
                      <a:off x="2687481" y="4404338"/>
                      <a:ext cx="96681" cy="180288"/>
                      <a:chOff x="2198726" y="5305778"/>
                      <a:chExt cx="96681" cy="180288"/>
                    </a:xfrm>
                  </p:grpSpPr>
                  <p:cxnSp>
                    <p:nvCxnSpPr>
                      <p:cNvPr id="74" name="Straight Connector 73">
                        <a:extLst>
                          <a:ext uri="{FF2B5EF4-FFF2-40B4-BE49-F238E27FC236}">
                            <a16:creationId xmlns:a16="http://schemas.microsoft.com/office/drawing/2014/main" id="{007127A3-BE4B-C845-B8AD-75265190DF94}"/>
                          </a:ext>
                        </a:extLst>
                      </p:cNvPr>
                      <p:cNvCxnSpPr/>
                      <p:nvPr/>
                    </p:nvCxnSpPr>
                    <p:spPr>
                      <a:xfrm flipV="1">
                        <a:off x="2198726" y="5305778"/>
                        <a:ext cx="0" cy="180288"/>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cxnSp>
                    <p:nvCxnSpPr>
                      <p:cNvPr id="75" name="Straight Connector 74">
                        <a:extLst>
                          <a:ext uri="{FF2B5EF4-FFF2-40B4-BE49-F238E27FC236}">
                            <a16:creationId xmlns:a16="http://schemas.microsoft.com/office/drawing/2014/main" id="{CB190188-6E3C-F541-8DAA-16B6F0DBD968}"/>
                          </a:ext>
                        </a:extLst>
                      </p:cNvPr>
                      <p:cNvCxnSpPr/>
                      <p:nvPr/>
                    </p:nvCxnSpPr>
                    <p:spPr>
                      <a:xfrm>
                        <a:off x="2198726" y="5305778"/>
                        <a:ext cx="96681" cy="0"/>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grpSp>
                <p:grpSp>
                  <p:nvGrpSpPr>
                    <p:cNvPr id="62" name="Group 61">
                      <a:extLst>
                        <a:ext uri="{FF2B5EF4-FFF2-40B4-BE49-F238E27FC236}">
                          <a16:creationId xmlns:a16="http://schemas.microsoft.com/office/drawing/2014/main" id="{1708412F-FFD8-3748-A3F6-DC6522006961}"/>
                        </a:ext>
                      </a:extLst>
                    </p:cNvPr>
                    <p:cNvGrpSpPr/>
                    <p:nvPr/>
                  </p:nvGrpSpPr>
                  <p:grpSpPr>
                    <a:xfrm>
                      <a:off x="2784162" y="4211957"/>
                      <a:ext cx="96681" cy="180288"/>
                      <a:chOff x="2198726" y="5305778"/>
                      <a:chExt cx="96681" cy="180288"/>
                    </a:xfrm>
                  </p:grpSpPr>
                  <p:cxnSp>
                    <p:nvCxnSpPr>
                      <p:cNvPr id="72" name="Straight Connector 71">
                        <a:extLst>
                          <a:ext uri="{FF2B5EF4-FFF2-40B4-BE49-F238E27FC236}">
                            <a16:creationId xmlns:a16="http://schemas.microsoft.com/office/drawing/2014/main" id="{EB2CD3FA-8B2A-BD4E-9C43-4931B9B76D51}"/>
                          </a:ext>
                        </a:extLst>
                      </p:cNvPr>
                      <p:cNvCxnSpPr/>
                      <p:nvPr/>
                    </p:nvCxnSpPr>
                    <p:spPr>
                      <a:xfrm flipV="1">
                        <a:off x="2198726" y="5305778"/>
                        <a:ext cx="0" cy="180288"/>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cxnSp>
                    <p:nvCxnSpPr>
                      <p:cNvPr id="73" name="Straight Connector 72">
                        <a:extLst>
                          <a:ext uri="{FF2B5EF4-FFF2-40B4-BE49-F238E27FC236}">
                            <a16:creationId xmlns:a16="http://schemas.microsoft.com/office/drawing/2014/main" id="{89E4502D-8ABB-B94A-A522-DC8085E58DA0}"/>
                          </a:ext>
                        </a:extLst>
                      </p:cNvPr>
                      <p:cNvCxnSpPr/>
                      <p:nvPr/>
                    </p:nvCxnSpPr>
                    <p:spPr>
                      <a:xfrm>
                        <a:off x="2198726" y="5305778"/>
                        <a:ext cx="96681" cy="0"/>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grpSp>
                <p:grpSp>
                  <p:nvGrpSpPr>
                    <p:cNvPr id="63" name="Group 62">
                      <a:extLst>
                        <a:ext uri="{FF2B5EF4-FFF2-40B4-BE49-F238E27FC236}">
                          <a16:creationId xmlns:a16="http://schemas.microsoft.com/office/drawing/2014/main" id="{23A197B2-648D-EF45-A022-6C9AC089C0BE}"/>
                        </a:ext>
                      </a:extLst>
                    </p:cNvPr>
                    <p:cNvGrpSpPr/>
                    <p:nvPr/>
                  </p:nvGrpSpPr>
                  <p:grpSpPr>
                    <a:xfrm>
                      <a:off x="2880843" y="4018145"/>
                      <a:ext cx="96681" cy="180288"/>
                      <a:chOff x="2198726" y="5305778"/>
                      <a:chExt cx="96681" cy="180288"/>
                    </a:xfrm>
                  </p:grpSpPr>
                  <p:cxnSp>
                    <p:nvCxnSpPr>
                      <p:cNvPr id="70" name="Straight Connector 69">
                        <a:extLst>
                          <a:ext uri="{FF2B5EF4-FFF2-40B4-BE49-F238E27FC236}">
                            <a16:creationId xmlns:a16="http://schemas.microsoft.com/office/drawing/2014/main" id="{F867465A-D0ED-F940-BCAC-5E0958CF5C47}"/>
                          </a:ext>
                        </a:extLst>
                      </p:cNvPr>
                      <p:cNvCxnSpPr/>
                      <p:nvPr/>
                    </p:nvCxnSpPr>
                    <p:spPr>
                      <a:xfrm flipV="1">
                        <a:off x="2198726" y="5305778"/>
                        <a:ext cx="0" cy="180288"/>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cxnSp>
                    <p:nvCxnSpPr>
                      <p:cNvPr id="71" name="Straight Connector 70">
                        <a:extLst>
                          <a:ext uri="{FF2B5EF4-FFF2-40B4-BE49-F238E27FC236}">
                            <a16:creationId xmlns:a16="http://schemas.microsoft.com/office/drawing/2014/main" id="{67C1BF07-9127-CC4B-B2E3-F45ECFECDA96}"/>
                          </a:ext>
                        </a:extLst>
                      </p:cNvPr>
                      <p:cNvCxnSpPr/>
                      <p:nvPr/>
                    </p:nvCxnSpPr>
                    <p:spPr>
                      <a:xfrm>
                        <a:off x="2198726" y="5305778"/>
                        <a:ext cx="96681" cy="0"/>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grpSp>
                <p:grpSp>
                  <p:nvGrpSpPr>
                    <p:cNvPr id="64" name="Group 63">
                      <a:extLst>
                        <a:ext uri="{FF2B5EF4-FFF2-40B4-BE49-F238E27FC236}">
                          <a16:creationId xmlns:a16="http://schemas.microsoft.com/office/drawing/2014/main" id="{03327367-02AF-6641-9639-5F2EA96E2050}"/>
                        </a:ext>
                      </a:extLst>
                    </p:cNvPr>
                    <p:cNvGrpSpPr/>
                    <p:nvPr/>
                  </p:nvGrpSpPr>
                  <p:grpSpPr>
                    <a:xfrm>
                      <a:off x="2977524" y="3837857"/>
                      <a:ext cx="96681" cy="180288"/>
                      <a:chOff x="2198726" y="5305778"/>
                      <a:chExt cx="96681" cy="180288"/>
                    </a:xfrm>
                  </p:grpSpPr>
                  <p:cxnSp>
                    <p:nvCxnSpPr>
                      <p:cNvPr id="68" name="Straight Connector 67">
                        <a:extLst>
                          <a:ext uri="{FF2B5EF4-FFF2-40B4-BE49-F238E27FC236}">
                            <a16:creationId xmlns:a16="http://schemas.microsoft.com/office/drawing/2014/main" id="{AD01C268-7780-3F40-BE08-216E139CAF60}"/>
                          </a:ext>
                        </a:extLst>
                      </p:cNvPr>
                      <p:cNvCxnSpPr/>
                      <p:nvPr/>
                    </p:nvCxnSpPr>
                    <p:spPr>
                      <a:xfrm flipV="1">
                        <a:off x="2198726" y="5305778"/>
                        <a:ext cx="0" cy="180288"/>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cxnSp>
                    <p:nvCxnSpPr>
                      <p:cNvPr id="69" name="Straight Connector 68">
                        <a:extLst>
                          <a:ext uri="{FF2B5EF4-FFF2-40B4-BE49-F238E27FC236}">
                            <a16:creationId xmlns:a16="http://schemas.microsoft.com/office/drawing/2014/main" id="{62CF427E-133D-8B41-876A-98A741C0DCE4}"/>
                          </a:ext>
                        </a:extLst>
                      </p:cNvPr>
                      <p:cNvCxnSpPr/>
                      <p:nvPr/>
                    </p:nvCxnSpPr>
                    <p:spPr>
                      <a:xfrm>
                        <a:off x="2198726" y="5305778"/>
                        <a:ext cx="96681" cy="0"/>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grpSp>
                <p:grpSp>
                  <p:nvGrpSpPr>
                    <p:cNvPr id="65" name="Group 64">
                      <a:extLst>
                        <a:ext uri="{FF2B5EF4-FFF2-40B4-BE49-F238E27FC236}">
                          <a16:creationId xmlns:a16="http://schemas.microsoft.com/office/drawing/2014/main" id="{5E181F16-1182-FD44-ACD8-A698F167B67B}"/>
                        </a:ext>
                      </a:extLst>
                    </p:cNvPr>
                    <p:cNvGrpSpPr/>
                    <p:nvPr/>
                  </p:nvGrpSpPr>
                  <p:grpSpPr>
                    <a:xfrm>
                      <a:off x="3075859" y="3657569"/>
                      <a:ext cx="96681" cy="180288"/>
                      <a:chOff x="2198726" y="5305778"/>
                      <a:chExt cx="96681" cy="180288"/>
                    </a:xfrm>
                  </p:grpSpPr>
                  <p:cxnSp>
                    <p:nvCxnSpPr>
                      <p:cNvPr id="66" name="Straight Connector 65">
                        <a:extLst>
                          <a:ext uri="{FF2B5EF4-FFF2-40B4-BE49-F238E27FC236}">
                            <a16:creationId xmlns:a16="http://schemas.microsoft.com/office/drawing/2014/main" id="{973438E0-5885-7D40-AF1B-1952B505EFB3}"/>
                          </a:ext>
                        </a:extLst>
                      </p:cNvPr>
                      <p:cNvCxnSpPr/>
                      <p:nvPr/>
                    </p:nvCxnSpPr>
                    <p:spPr>
                      <a:xfrm flipV="1">
                        <a:off x="2198726" y="5305778"/>
                        <a:ext cx="0" cy="180288"/>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cxnSp>
                    <p:nvCxnSpPr>
                      <p:cNvPr id="67" name="Straight Connector 66">
                        <a:extLst>
                          <a:ext uri="{FF2B5EF4-FFF2-40B4-BE49-F238E27FC236}">
                            <a16:creationId xmlns:a16="http://schemas.microsoft.com/office/drawing/2014/main" id="{EF1BD2E2-D6BD-4346-A34D-11191825D6E7}"/>
                          </a:ext>
                        </a:extLst>
                      </p:cNvPr>
                      <p:cNvCxnSpPr/>
                      <p:nvPr/>
                    </p:nvCxnSpPr>
                    <p:spPr>
                      <a:xfrm>
                        <a:off x="2198726" y="5305778"/>
                        <a:ext cx="96681" cy="0"/>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grpSp>
              </p:grpSp>
              <p:sp>
                <p:nvSpPr>
                  <p:cNvPr id="54" name="Freeform 53">
                    <a:extLst>
                      <a:ext uri="{FF2B5EF4-FFF2-40B4-BE49-F238E27FC236}">
                        <a16:creationId xmlns:a16="http://schemas.microsoft.com/office/drawing/2014/main" id="{F0D884E3-4B06-8A49-B90F-23A57798C768}"/>
                      </a:ext>
                    </a:extLst>
                  </p:cNvPr>
                  <p:cNvSpPr/>
                  <p:nvPr/>
                </p:nvSpPr>
                <p:spPr>
                  <a:xfrm>
                    <a:off x="4608681" y="3401128"/>
                    <a:ext cx="2917508" cy="1113417"/>
                  </a:xfrm>
                  <a:custGeom>
                    <a:avLst/>
                    <a:gdLst>
                      <a:gd name="connsiteX0" fmla="*/ 0 w 3445690"/>
                      <a:gd name="connsiteY0" fmla="*/ 0 h 349483"/>
                      <a:gd name="connsiteX1" fmla="*/ 1968965 w 3445690"/>
                      <a:gd name="connsiteY1" fmla="*/ 280571 h 349483"/>
                      <a:gd name="connsiteX2" fmla="*/ 3445690 w 3445690"/>
                      <a:gd name="connsiteY2" fmla="*/ 349483 h 349483"/>
                    </a:gdLst>
                    <a:ahLst/>
                    <a:cxnLst>
                      <a:cxn ang="0">
                        <a:pos x="connsiteX0" y="connsiteY0"/>
                      </a:cxn>
                      <a:cxn ang="0">
                        <a:pos x="connsiteX1" y="connsiteY1"/>
                      </a:cxn>
                      <a:cxn ang="0">
                        <a:pos x="connsiteX2" y="connsiteY2"/>
                      </a:cxn>
                    </a:cxnLst>
                    <a:rect l="l" t="t" r="r" b="b"/>
                    <a:pathLst>
                      <a:path w="3445690" h="349483">
                        <a:moveTo>
                          <a:pt x="0" y="0"/>
                        </a:moveTo>
                        <a:cubicBezTo>
                          <a:pt x="697341" y="111162"/>
                          <a:pt x="1394683" y="222324"/>
                          <a:pt x="1968965" y="280571"/>
                        </a:cubicBezTo>
                        <a:cubicBezTo>
                          <a:pt x="2543247" y="338818"/>
                          <a:pt x="3184802" y="341279"/>
                          <a:pt x="3445690" y="349483"/>
                        </a:cubicBezTo>
                      </a:path>
                    </a:pathLst>
                  </a:custGeom>
                  <a:ln>
                    <a:solidFill>
                      <a:srgbClr val="3366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sz="1400"/>
                  </a:p>
                </p:txBody>
              </p:sp>
            </p:grpSp>
            <p:grpSp>
              <p:nvGrpSpPr>
                <p:cNvPr id="16" name="Group 15">
                  <a:extLst>
                    <a:ext uri="{FF2B5EF4-FFF2-40B4-BE49-F238E27FC236}">
                      <a16:creationId xmlns:a16="http://schemas.microsoft.com/office/drawing/2014/main" id="{D7B48EDF-1003-0D4C-B5B1-16145E174DAD}"/>
                    </a:ext>
                  </a:extLst>
                </p:cNvPr>
                <p:cNvGrpSpPr/>
                <p:nvPr/>
              </p:nvGrpSpPr>
              <p:grpSpPr>
                <a:xfrm>
                  <a:off x="1123107" y="3376700"/>
                  <a:ext cx="6393419" cy="1834569"/>
                  <a:chOff x="1123107" y="3376700"/>
                  <a:chExt cx="6393419" cy="1834569"/>
                </a:xfrm>
              </p:grpSpPr>
              <p:cxnSp>
                <p:nvCxnSpPr>
                  <p:cNvPr id="17" name="Straight Connector 16">
                    <a:extLst>
                      <a:ext uri="{FF2B5EF4-FFF2-40B4-BE49-F238E27FC236}">
                        <a16:creationId xmlns:a16="http://schemas.microsoft.com/office/drawing/2014/main" id="{BB5AF486-1392-3046-B00F-7AF5D764956D}"/>
                      </a:ext>
                    </a:extLst>
                  </p:cNvPr>
                  <p:cNvCxnSpPr>
                    <a:endCxn id="29" idx="0"/>
                  </p:cNvCxnSpPr>
                  <p:nvPr/>
                </p:nvCxnSpPr>
                <p:spPr>
                  <a:xfrm flipV="1">
                    <a:off x="2393239" y="3376700"/>
                    <a:ext cx="2215442" cy="69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nvGrpSpPr>
                  <p:cNvPr id="18" name="Group 17">
                    <a:extLst>
                      <a:ext uri="{FF2B5EF4-FFF2-40B4-BE49-F238E27FC236}">
                        <a16:creationId xmlns:a16="http://schemas.microsoft.com/office/drawing/2014/main" id="{302EE059-3BB8-BB43-9A86-09BCAE60DF14}"/>
                      </a:ext>
                    </a:extLst>
                  </p:cNvPr>
                  <p:cNvGrpSpPr/>
                  <p:nvPr/>
                </p:nvGrpSpPr>
                <p:grpSpPr>
                  <a:xfrm>
                    <a:off x="1123107" y="3382772"/>
                    <a:ext cx="1270132" cy="1828497"/>
                    <a:chOff x="1902408" y="3657569"/>
                    <a:chExt cx="1270132" cy="1828497"/>
                  </a:xfrm>
                </p:grpSpPr>
                <p:grpSp>
                  <p:nvGrpSpPr>
                    <p:cNvPr id="21" name="Group 20">
                      <a:extLst>
                        <a:ext uri="{FF2B5EF4-FFF2-40B4-BE49-F238E27FC236}">
                          <a16:creationId xmlns:a16="http://schemas.microsoft.com/office/drawing/2014/main" id="{518AA7EC-F9E8-D04E-9DD7-0660B2C6D675}"/>
                        </a:ext>
                      </a:extLst>
                    </p:cNvPr>
                    <p:cNvGrpSpPr/>
                    <p:nvPr/>
                  </p:nvGrpSpPr>
                  <p:grpSpPr>
                    <a:xfrm>
                      <a:off x="2198726" y="5305778"/>
                      <a:ext cx="96681" cy="180288"/>
                      <a:chOff x="2198726" y="5305778"/>
                      <a:chExt cx="96681" cy="180288"/>
                    </a:xfrm>
                  </p:grpSpPr>
                  <p:cxnSp>
                    <p:nvCxnSpPr>
                      <p:cNvPr id="50" name="Straight Connector 49">
                        <a:extLst>
                          <a:ext uri="{FF2B5EF4-FFF2-40B4-BE49-F238E27FC236}">
                            <a16:creationId xmlns:a16="http://schemas.microsoft.com/office/drawing/2014/main" id="{E80ABF3E-D3EB-3544-9C1B-F5A94BAA8322}"/>
                          </a:ext>
                        </a:extLst>
                      </p:cNvPr>
                      <p:cNvCxnSpPr/>
                      <p:nvPr/>
                    </p:nvCxnSpPr>
                    <p:spPr>
                      <a:xfrm flipV="1">
                        <a:off x="2198726" y="5305778"/>
                        <a:ext cx="0" cy="18028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51" name="Straight Connector 50">
                        <a:extLst>
                          <a:ext uri="{FF2B5EF4-FFF2-40B4-BE49-F238E27FC236}">
                            <a16:creationId xmlns:a16="http://schemas.microsoft.com/office/drawing/2014/main" id="{F525050E-EDE7-E34F-96E7-31EF887DCC08}"/>
                          </a:ext>
                        </a:extLst>
                      </p:cNvPr>
                      <p:cNvCxnSpPr/>
                      <p:nvPr/>
                    </p:nvCxnSpPr>
                    <p:spPr>
                      <a:xfrm>
                        <a:off x="2198726" y="5305778"/>
                        <a:ext cx="96681"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cxnSp>
                  <p:nvCxnSpPr>
                    <p:cNvPr id="22" name="Straight Connector 21">
                      <a:extLst>
                        <a:ext uri="{FF2B5EF4-FFF2-40B4-BE49-F238E27FC236}">
                          <a16:creationId xmlns:a16="http://schemas.microsoft.com/office/drawing/2014/main" id="{A35ACD4F-AE96-174D-B926-65CDF73DB35D}"/>
                        </a:ext>
                      </a:extLst>
                    </p:cNvPr>
                    <p:cNvCxnSpPr/>
                    <p:nvPr/>
                  </p:nvCxnSpPr>
                  <p:spPr>
                    <a:xfrm>
                      <a:off x="1902408" y="5480428"/>
                      <a:ext cx="296318" cy="563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nvGrpSpPr>
                    <p:cNvPr id="23" name="Group 22">
                      <a:extLst>
                        <a:ext uri="{FF2B5EF4-FFF2-40B4-BE49-F238E27FC236}">
                          <a16:creationId xmlns:a16="http://schemas.microsoft.com/office/drawing/2014/main" id="{F33BAABC-7FBE-5944-AC74-9D2273AFC3BA}"/>
                        </a:ext>
                      </a:extLst>
                    </p:cNvPr>
                    <p:cNvGrpSpPr/>
                    <p:nvPr/>
                  </p:nvGrpSpPr>
                  <p:grpSpPr>
                    <a:xfrm>
                      <a:off x="2295407" y="5125490"/>
                      <a:ext cx="96681" cy="180288"/>
                      <a:chOff x="2198726" y="5305778"/>
                      <a:chExt cx="96681" cy="180288"/>
                    </a:xfrm>
                  </p:grpSpPr>
                  <p:cxnSp>
                    <p:nvCxnSpPr>
                      <p:cNvPr id="48" name="Straight Connector 47">
                        <a:extLst>
                          <a:ext uri="{FF2B5EF4-FFF2-40B4-BE49-F238E27FC236}">
                            <a16:creationId xmlns:a16="http://schemas.microsoft.com/office/drawing/2014/main" id="{26BE973A-86DA-6945-A242-4FC4BF039569}"/>
                          </a:ext>
                        </a:extLst>
                      </p:cNvPr>
                      <p:cNvCxnSpPr/>
                      <p:nvPr/>
                    </p:nvCxnSpPr>
                    <p:spPr>
                      <a:xfrm flipV="1">
                        <a:off x="2198726" y="5305778"/>
                        <a:ext cx="0" cy="18028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9" name="Straight Connector 48">
                        <a:extLst>
                          <a:ext uri="{FF2B5EF4-FFF2-40B4-BE49-F238E27FC236}">
                            <a16:creationId xmlns:a16="http://schemas.microsoft.com/office/drawing/2014/main" id="{4F0D2D57-450E-6A40-9E22-9E816EC6B55D}"/>
                          </a:ext>
                        </a:extLst>
                      </p:cNvPr>
                      <p:cNvCxnSpPr/>
                      <p:nvPr/>
                    </p:nvCxnSpPr>
                    <p:spPr>
                      <a:xfrm>
                        <a:off x="2198726" y="5305778"/>
                        <a:ext cx="96681"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24" name="Group 23">
                      <a:extLst>
                        <a:ext uri="{FF2B5EF4-FFF2-40B4-BE49-F238E27FC236}">
                          <a16:creationId xmlns:a16="http://schemas.microsoft.com/office/drawing/2014/main" id="{48E138C5-E937-B34F-982C-9EB097867496}"/>
                        </a:ext>
                      </a:extLst>
                    </p:cNvPr>
                    <p:cNvGrpSpPr/>
                    <p:nvPr/>
                  </p:nvGrpSpPr>
                  <p:grpSpPr>
                    <a:xfrm>
                      <a:off x="2399466" y="4945202"/>
                      <a:ext cx="96681" cy="180288"/>
                      <a:chOff x="2198726" y="5305778"/>
                      <a:chExt cx="96681" cy="180288"/>
                    </a:xfrm>
                  </p:grpSpPr>
                  <p:cxnSp>
                    <p:nvCxnSpPr>
                      <p:cNvPr id="46" name="Straight Connector 45">
                        <a:extLst>
                          <a:ext uri="{FF2B5EF4-FFF2-40B4-BE49-F238E27FC236}">
                            <a16:creationId xmlns:a16="http://schemas.microsoft.com/office/drawing/2014/main" id="{E5CE5DAB-890F-F54B-A37A-CEBF8A930039}"/>
                          </a:ext>
                        </a:extLst>
                      </p:cNvPr>
                      <p:cNvCxnSpPr/>
                      <p:nvPr/>
                    </p:nvCxnSpPr>
                    <p:spPr>
                      <a:xfrm flipV="1">
                        <a:off x="2198726" y="5305778"/>
                        <a:ext cx="0" cy="18028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7" name="Straight Connector 46">
                        <a:extLst>
                          <a:ext uri="{FF2B5EF4-FFF2-40B4-BE49-F238E27FC236}">
                            <a16:creationId xmlns:a16="http://schemas.microsoft.com/office/drawing/2014/main" id="{1133282C-53E5-CB4E-9AA2-6DF1A30A7C47}"/>
                          </a:ext>
                        </a:extLst>
                      </p:cNvPr>
                      <p:cNvCxnSpPr/>
                      <p:nvPr/>
                    </p:nvCxnSpPr>
                    <p:spPr>
                      <a:xfrm>
                        <a:off x="2198726" y="5305778"/>
                        <a:ext cx="96681"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25" name="Group 24">
                      <a:extLst>
                        <a:ext uri="{FF2B5EF4-FFF2-40B4-BE49-F238E27FC236}">
                          <a16:creationId xmlns:a16="http://schemas.microsoft.com/office/drawing/2014/main" id="{7CA2C006-CAEF-914B-A0F9-A3A6F5B8407F}"/>
                        </a:ext>
                      </a:extLst>
                    </p:cNvPr>
                    <p:cNvGrpSpPr/>
                    <p:nvPr/>
                  </p:nvGrpSpPr>
                  <p:grpSpPr>
                    <a:xfrm>
                      <a:off x="2494119" y="4764914"/>
                      <a:ext cx="96681" cy="180288"/>
                      <a:chOff x="2198726" y="5305778"/>
                      <a:chExt cx="96681" cy="180288"/>
                    </a:xfrm>
                  </p:grpSpPr>
                  <p:cxnSp>
                    <p:nvCxnSpPr>
                      <p:cNvPr id="44" name="Straight Connector 43">
                        <a:extLst>
                          <a:ext uri="{FF2B5EF4-FFF2-40B4-BE49-F238E27FC236}">
                            <a16:creationId xmlns:a16="http://schemas.microsoft.com/office/drawing/2014/main" id="{9AC2E2BE-D24F-6D42-A243-9FB9933BF098}"/>
                          </a:ext>
                        </a:extLst>
                      </p:cNvPr>
                      <p:cNvCxnSpPr/>
                      <p:nvPr/>
                    </p:nvCxnSpPr>
                    <p:spPr>
                      <a:xfrm flipV="1">
                        <a:off x="2198726" y="5305778"/>
                        <a:ext cx="0" cy="18028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5" name="Straight Connector 44">
                        <a:extLst>
                          <a:ext uri="{FF2B5EF4-FFF2-40B4-BE49-F238E27FC236}">
                            <a16:creationId xmlns:a16="http://schemas.microsoft.com/office/drawing/2014/main" id="{0CAE79C2-2597-4A46-B361-19CCBE3D7366}"/>
                          </a:ext>
                        </a:extLst>
                      </p:cNvPr>
                      <p:cNvCxnSpPr/>
                      <p:nvPr/>
                    </p:nvCxnSpPr>
                    <p:spPr>
                      <a:xfrm>
                        <a:off x="2198726" y="5305778"/>
                        <a:ext cx="96681"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26" name="Group 25">
                      <a:extLst>
                        <a:ext uri="{FF2B5EF4-FFF2-40B4-BE49-F238E27FC236}">
                          <a16:creationId xmlns:a16="http://schemas.microsoft.com/office/drawing/2014/main" id="{26F5A4D9-613D-A243-9550-55490D1A371C}"/>
                        </a:ext>
                      </a:extLst>
                    </p:cNvPr>
                    <p:cNvGrpSpPr/>
                    <p:nvPr/>
                  </p:nvGrpSpPr>
                  <p:grpSpPr>
                    <a:xfrm>
                      <a:off x="2590800" y="4584626"/>
                      <a:ext cx="96681" cy="180288"/>
                      <a:chOff x="2198726" y="5305778"/>
                      <a:chExt cx="96681" cy="180288"/>
                    </a:xfrm>
                  </p:grpSpPr>
                  <p:cxnSp>
                    <p:nvCxnSpPr>
                      <p:cNvPr id="42" name="Straight Connector 41">
                        <a:extLst>
                          <a:ext uri="{FF2B5EF4-FFF2-40B4-BE49-F238E27FC236}">
                            <a16:creationId xmlns:a16="http://schemas.microsoft.com/office/drawing/2014/main" id="{CC0DBC51-5DF0-1D4E-887E-45D7FDCE15FC}"/>
                          </a:ext>
                        </a:extLst>
                      </p:cNvPr>
                      <p:cNvCxnSpPr/>
                      <p:nvPr/>
                    </p:nvCxnSpPr>
                    <p:spPr>
                      <a:xfrm flipV="1">
                        <a:off x="2198726" y="5305778"/>
                        <a:ext cx="0" cy="18028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3" name="Straight Connector 42">
                        <a:extLst>
                          <a:ext uri="{FF2B5EF4-FFF2-40B4-BE49-F238E27FC236}">
                            <a16:creationId xmlns:a16="http://schemas.microsoft.com/office/drawing/2014/main" id="{66FB922C-9D75-974B-B74E-E5C830F6B07C}"/>
                          </a:ext>
                        </a:extLst>
                      </p:cNvPr>
                      <p:cNvCxnSpPr/>
                      <p:nvPr/>
                    </p:nvCxnSpPr>
                    <p:spPr>
                      <a:xfrm>
                        <a:off x="2198726" y="5305778"/>
                        <a:ext cx="96681"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27" name="Group 26">
                      <a:extLst>
                        <a:ext uri="{FF2B5EF4-FFF2-40B4-BE49-F238E27FC236}">
                          <a16:creationId xmlns:a16="http://schemas.microsoft.com/office/drawing/2014/main" id="{240C61E2-F301-394B-8898-9BD1E7AEBD35}"/>
                        </a:ext>
                      </a:extLst>
                    </p:cNvPr>
                    <p:cNvGrpSpPr/>
                    <p:nvPr/>
                  </p:nvGrpSpPr>
                  <p:grpSpPr>
                    <a:xfrm>
                      <a:off x="2687481" y="4404338"/>
                      <a:ext cx="96681" cy="180288"/>
                      <a:chOff x="2198726" y="5305778"/>
                      <a:chExt cx="96681" cy="180288"/>
                    </a:xfrm>
                  </p:grpSpPr>
                  <p:cxnSp>
                    <p:nvCxnSpPr>
                      <p:cNvPr id="40" name="Straight Connector 39">
                        <a:extLst>
                          <a:ext uri="{FF2B5EF4-FFF2-40B4-BE49-F238E27FC236}">
                            <a16:creationId xmlns:a16="http://schemas.microsoft.com/office/drawing/2014/main" id="{C767C245-B1FC-EA4D-908D-B376442ACFE4}"/>
                          </a:ext>
                        </a:extLst>
                      </p:cNvPr>
                      <p:cNvCxnSpPr/>
                      <p:nvPr/>
                    </p:nvCxnSpPr>
                    <p:spPr>
                      <a:xfrm flipV="1">
                        <a:off x="2198726" y="5305778"/>
                        <a:ext cx="0" cy="18028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1" name="Straight Connector 40">
                        <a:extLst>
                          <a:ext uri="{FF2B5EF4-FFF2-40B4-BE49-F238E27FC236}">
                            <a16:creationId xmlns:a16="http://schemas.microsoft.com/office/drawing/2014/main" id="{F09B1CB0-2E0E-A445-AA72-777B570E4D2C}"/>
                          </a:ext>
                        </a:extLst>
                      </p:cNvPr>
                      <p:cNvCxnSpPr/>
                      <p:nvPr/>
                    </p:nvCxnSpPr>
                    <p:spPr>
                      <a:xfrm>
                        <a:off x="2198726" y="5305778"/>
                        <a:ext cx="96681"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28" name="Group 27">
                      <a:extLst>
                        <a:ext uri="{FF2B5EF4-FFF2-40B4-BE49-F238E27FC236}">
                          <a16:creationId xmlns:a16="http://schemas.microsoft.com/office/drawing/2014/main" id="{D5BB476B-10AD-E048-849F-288D0BEE062D}"/>
                        </a:ext>
                      </a:extLst>
                    </p:cNvPr>
                    <p:cNvGrpSpPr/>
                    <p:nvPr/>
                  </p:nvGrpSpPr>
                  <p:grpSpPr>
                    <a:xfrm>
                      <a:off x="2784162" y="4211957"/>
                      <a:ext cx="96681" cy="180288"/>
                      <a:chOff x="2198726" y="5305778"/>
                      <a:chExt cx="96681" cy="180288"/>
                    </a:xfrm>
                  </p:grpSpPr>
                  <p:cxnSp>
                    <p:nvCxnSpPr>
                      <p:cNvPr id="38" name="Straight Connector 37">
                        <a:extLst>
                          <a:ext uri="{FF2B5EF4-FFF2-40B4-BE49-F238E27FC236}">
                            <a16:creationId xmlns:a16="http://schemas.microsoft.com/office/drawing/2014/main" id="{F997F5CC-FF3A-CF44-AB29-77CE501DD4E4}"/>
                          </a:ext>
                        </a:extLst>
                      </p:cNvPr>
                      <p:cNvCxnSpPr/>
                      <p:nvPr/>
                    </p:nvCxnSpPr>
                    <p:spPr>
                      <a:xfrm flipV="1">
                        <a:off x="2198726" y="5305778"/>
                        <a:ext cx="0" cy="18028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9" name="Straight Connector 38">
                        <a:extLst>
                          <a:ext uri="{FF2B5EF4-FFF2-40B4-BE49-F238E27FC236}">
                            <a16:creationId xmlns:a16="http://schemas.microsoft.com/office/drawing/2014/main" id="{B35AA93C-0F6F-4644-ADC2-5F15FFD66B25}"/>
                          </a:ext>
                        </a:extLst>
                      </p:cNvPr>
                      <p:cNvCxnSpPr/>
                      <p:nvPr/>
                    </p:nvCxnSpPr>
                    <p:spPr>
                      <a:xfrm>
                        <a:off x="2198726" y="5305778"/>
                        <a:ext cx="96681"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29" name="Group 28">
                      <a:extLst>
                        <a:ext uri="{FF2B5EF4-FFF2-40B4-BE49-F238E27FC236}">
                          <a16:creationId xmlns:a16="http://schemas.microsoft.com/office/drawing/2014/main" id="{5E0C36C4-FEB2-734C-8C2D-F23F901B3F9A}"/>
                        </a:ext>
                      </a:extLst>
                    </p:cNvPr>
                    <p:cNvGrpSpPr/>
                    <p:nvPr/>
                  </p:nvGrpSpPr>
                  <p:grpSpPr>
                    <a:xfrm>
                      <a:off x="2880843" y="4018145"/>
                      <a:ext cx="96681" cy="180288"/>
                      <a:chOff x="2198726" y="5305778"/>
                      <a:chExt cx="96681" cy="180288"/>
                    </a:xfrm>
                  </p:grpSpPr>
                  <p:cxnSp>
                    <p:nvCxnSpPr>
                      <p:cNvPr id="36" name="Straight Connector 35">
                        <a:extLst>
                          <a:ext uri="{FF2B5EF4-FFF2-40B4-BE49-F238E27FC236}">
                            <a16:creationId xmlns:a16="http://schemas.microsoft.com/office/drawing/2014/main" id="{A3099DF3-521C-7A43-B08C-8296E0B87968}"/>
                          </a:ext>
                        </a:extLst>
                      </p:cNvPr>
                      <p:cNvCxnSpPr/>
                      <p:nvPr/>
                    </p:nvCxnSpPr>
                    <p:spPr>
                      <a:xfrm flipV="1">
                        <a:off x="2198726" y="5305778"/>
                        <a:ext cx="0" cy="18028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7" name="Straight Connector 36">
                        <a:extLst>
                          <a:ext uri="{FF2B5EF4-FFF2-40B4-BE49-F238E27FC236}">
                            <a16:creationId xmlns:a16="http://schemas.microsoft.com/office/drawing/2014/main" id="{C645750E-987A-C344-8282-FB12B7E492B4}"/>
                          </a:ext>
                        </a:extLst>
                      </p:cNvPr>
                      <p:cNvCxnSpPr/>
                      <p:nvPr/>
                    </p:nvCxnSpPr>
                    <p:spPr>
                      <a:xfrm>
                        <a:off x="2198726" y="5305778"/>
                        <a:ext cx="96681"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30" name="Group 29">
                      <a:extLst>
                        <a:ext uri="{FF2B5EF4-FFF2-40B4-BE49-F238E27FC236}">
                          <a16:creationId xmlns:a16="http://schemas.microsoft.com/office/drawing/2014/main" id="{5291148C-A355-424E-AD75-677B171CB212}"/>
                        </a:ext>
                      </a:extLst>
                    </p:cNvPr>
                    <p:cNvGrpSpPr/>
                    <p:nvPr/>
                  </p:nvGrpSpPr>
                  <p:grpSpPr>
                    <a:xfrm>
                      <a:off x="2977524" y="3837857"/>
                      <a:ext cx="96681" cy="180288"/>
                      <a:chOff x="2198726" y="5305778"/>
                      <a:chExt cx="96681" cy="180288"/>
                    </a:xfrm>
                  </p:grpSpPr>
                  <p:cxnSp>
                    <p:nvCxnSpPr>
                      <p:cNvPr id="34" name="Straight Connector 33">
                        <a:extLst>
                          <a:ext uri="{FF2B5EF4-FFF2-40B4-BE49-F238E27FC236}">
                            <a16:creationId xmlns:a16="http://schemas.microsoft.com/office/drawing/2014/main" id="{84D949F4-290A-2A44-88C2-DFA750437A92}"/>
                          </a:ext>
                        </a:extLst>
                      </p:cNvPr>
                      <p:cNvCxnSpPr/>
                      <p:nvPr/>
                    </p:nvCxnSpPr>
                    <p:spPr>
                      <a:xfrm flipV="1">
                        <a:off x="2198726" y="5305778"/>
                        <a:ext cx="0" cy="18028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5" name="Straight Connector 34">
                        <a:extLst>
                          <a:ext uri="{FF2B5EF4-FFF2-40B4-BE49-F238E27FC236}">
                            <a16:creationId xmlns:a16="http://schemas.microsoft.com/office/drawing/2014/main" id="{FB68E87B-6E4E-A341-BFA0-92F21D79FE34}"/>
                          </a:ext>
                        </a:extLst>
                      </p:cNvPr>
                      <p:cNvCxnSpPr/>
                      <p:nvPr/>
                    </p:nvCxnSpPr>
                    <p:spPr>
                      <a:xfrm>
                        <a:off x="2198726" y="5305778"/>
                        <a:ext cx="96681"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31" name="Group 30">
                      <a:extLst>
                        <a:ext uri="{FF2B5EF4-FFF2-40B4-BE49-F238E27FC236}">
                          <a16:creationId xmlns:a16="http://schemas.microsoft.com/office/drawing/2014/main" id="{7BB7FC87-2086-5C47-A793-474FACDCEDC9}"/>
                        </a:ext>
                      </a:extLst>
                    </p:cNvPr>
                    <p:cNvGrpSpPr/>
                    <p:nvPr/>
                  </p:nvGrpSpPr>
                  <p:grpSpPr>
                    <a:xfrm>
                      <a:off x="3075859" y="3657569"/>
                      <a:ext cx="96681" cy="180288"/>
                      <a:chOff x="2198726" y="5305778"/>
                      <a:chExt cx="96681" cy="180288"/>
                    </a:xfrm>
                  </p:grpSpPr>
                  <p:cxnSp>
                    <p:nvCxnSpPr>
                      <p:cNvPr id="32" name="Straight Connector 31">
                        <a:extLst>
                          <a:ext uri="{FF2B5EF4-FFF2-40B4-BE49-F238E27FC236}">
                            <a16:creationId xmlns:a16="http://schemas.microsoft.com/office/drawing/2014/main" id="{56BEF5F3-2398-4547-B581-E9E62FF32288}"/>
                          </a:ext>
                        </a:extLst>
                      </p:cNvPr>
                      <p:cNvCxnSpPr/>
                      <p:nvPr/>
                    </p:nvCxnSpPr>
                    <p:spPr>
                      <a:xfrm flipV="1">
                        <a:off x="2198726" y="5305778"/>
                        <a:ext cx="0" cy="18028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3" name="Straight Connector 32">
                        <a:extLst>
                          <a:ext uri="{FF2B5EF4-FFF2-40B4-BE49-F238E27FC236}">
                            <a16:creationId xmlns:a16="http://schemas.microsoft.com/office/drawing/2014/main" id="{65A7AE9F-9AB1-5746-A36E-6D2B891E2E9A}"/>
                          </a:ext>
                        </a:extLst>
                      </p:cNvPr>
                      <p:cNvCxnSpPr/>
                      <p:nvPr/>
                    </p:nvCxnSpPr>
                    <p:spPr>
                      <a:xfrm>
                        <a:off x="2198726" y="5305778"/>
                        <a:ext cx="96681"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sp>
                <p:nvSpPr>
                  <p:cNvPr id="19" name="Freeform 18">
                    <a:extLst>
                      <a:ext uri="{FF2B5EF4-FFF2-40B4-BE49-F238E27FC236}">
                        <a16:creationId xmlns:a16="http://schemas.microsoft.com/office/drawing/2014/main" id="{8CC2AEA1-945A-6245-B776-B6DD249BEF22}"/>
                      </a:ext>
                    </a:extLst>
                  </p:cNvPr>
                  <p:cNvSpPr/>
                  <p:nvPr/>
                </p:nvSpPr>
                <p:spPr>
                  <a:xfrm>
                    <a:off x="4608681" y="3376700"/>
                    <a:ext cx="2907845" cy="1113417"/>
                  </a:xfrm>
                  <a:custGeom>
                    <a:avLst/>
                    <a:gdLst>
                      <a:gd name="connsiteX0" fmla="*/ 0 w 3445690"/>
                      <a:gd name="connsiteY0" fmla="*/ 0 h 349483"/>
                      <a:gd name="connsiteX1" fmla="*/ 1968965 w 3445690"/>
                      <a:gd name="connsiteY1" fmla="*/ 280571 h 349483"/>
                      <a:gd name="connsiteX2" fmla="*/ 3445690 w 3445690"/>
                      <a:gd name="connsiteY2" fmla="*/ 349483 h 349483"/>
                    </a:gdLst>
                    <a:ahLst/>
                    <a:cxnLst>
                      <a:cxn ang="0">
                        <a:pos x="connsiteX0" y="connsiteY0"/>
                      </a:cxn>
                      <a:cxn ang="0">
                        <a:pos x="connsiteX1" y="connsiteY1"/>
                      </a:cxn>
                      <a:cxn ang="0">
                        <a:pos x="connsiteX2" y="connsiteY2"/>
                      </a:cxn>
                    </a:cxnLst>
                    <a:rect l="l" t="t" r="r" b="b"/>
                    <a:pathLst>
                      <a:path w="3445690" h="349483">
                        <a:moveTo>
                          <a:pt x="0" y="0"/>
                        </a:moveTo>
                        <a:cubicBezTo>
                          <a:pt x="697341" y="111162"/>
                          <a:pt x="1394683" y="222324"/>
                          <a:pt x="1968965" y="280571"/>
                        </a:cubicBezTo>
                        <a:cubicBezTo>
                          <a:pt x="2543247" y="338818"/>
                          <a:pt x="3184802" y="341279"/>
                          <a:pt x="3445690" y="349483"/>
                        </a:cubicBezTo>
                      </a:path>
                    </a:pathLst>
                  </a:cu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sz="1400"/>
                  </a:p>
                </p:txBody>
              </p:sp>
              <p:cxnSp>
                <p:nvCxnSpPr>
                  <p:cNvPr id="20" name="Straight Connector 19">
                    <a:extLst>
                      <a:ext uri="{FF2B5EF4-FFF2-40B4-BE49-F238E27FC236}">
                        <a16:creationId xmlns:a16="http://schemas.microsoft.com/office/drawing/2014/main" id="{25CF2503-DFF4-694D-B03B-8347C2A1423F}"/>
                      </a:ext>
                    </a:extLst>
                  </p:cNvPr>
                  <p:cNvCxnSpPr/>
                  <p:nvPr/>
                </p:nvCxnSpPr>
                <p:spPr>
                  <a:xfrm>
                    <a:off x="7497738" y="4502174"/>
                    <a:ext cx="0" cy="707744"/>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grpSp>
          </p:grpSp>
        </p:grpSp>
        <p:cxnSp>
          <p:nvCxnSpPr>
            <p:cNvPr id="11" name="Straight Connector 10">
              <a:extLst>
                <a:ext uri="{FF2B5EF4-FFF2-40B4-BE49-F238E27FC236}">
                  <a16:creationId xmlns:a16="http://schemas.microsoft.com/office/drawing/2014/main" id="{8702F9B2-4864-2044-BF00-56B60AAD7275}"/>
                </a:ext>
              </a:extLst>
            </p:cNvPr>
            <p:cNvCxnSpPr/>
            <p:nvPr/>
          </p:nvCxnSpPr>
          <p:spPr>
            <a:xfrm flipH="1">
              <a:off x="5458735" y="3521705"/>
              <a:ext cx="156132" cy="405094"/>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52CDB075-2F08-1445-9272-43D182AA5D0A}"/>
                </a:ext>
              </a:extLst>
            </p:cNvPr>
            <p:cNvCxnSpPr/>
            <p:nvPr/>
          </p:nvCxnSpPr>
          <p:spPr>
            <a:xfrm flipH="1">
              <a:off x="5536801" y="3524557"/>
              <a:ext cx="156132" cy="405094"/>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19" name="Group 118">
            <a:extLst>
              <a:ext uri="{FF2B5EF4-FFF2-40B4-BE49-F238E27FC236}">
                <a16:creationId xmlns:a16="http://schemas.microsoft.com/office/drawing/2014/main" id="{EEDF0329-BFF1-7640-BE01-E6954D4455B2}"/>
              </a:ext>
            </a:extLst>
          </p:cNvPr>
          <p:cNvGrpSpPr/>
          <p:nvPr/>
        </p:nvGrpSpPr>
        <p:grpSpPr>
          <a:xfrm>
            <a:off x="8489853" y="134058"/>
            <a:ext cx="4283199" cy="958398"/>
            <a:chOff x="653240" y="1372762"/>
            <a:chExt cx="4283199" cy="958398"/>
          </a:xfrm>
        </p:grpSpPr>
        <p:grpSp>
          <p:nvGrpSpPr>
            <p:cNvPr id="120" name="Group 119">
              <a:extLst>
                <a:ext uri="{FF2B5EF4-FFF2-40B4-BE49-F238E27FC236}">
                  <a16:creationId xmlns:a16="http://schemas.microsoft.com/office/drawing/2014/main" id="{59F15338-CDAE-7E4F-9BAC-F22D7EF06E97}"/>
                </a:ext>
              </a:extLst>
            </p:cNvPr>
            <p:cNvGrpSpPr/>
            <p:nvPr/>
          </p:nvGrpSpPr>
          <p:grpSpPr>
            <a:xfrm>
              <a:off x="655361" y="1372762"/>
              <a:ext cx="4281077" cy="369332"/>
              <a:chOff x="929775" y="1674522"/>
              <a:chExt cx="4281077" cy="369332"/>
            </a:xfrm>
          </p:grpSpPr>
          <p:cxnSp>
            <p:nvCxnSpPr>
              <p:cNvPr id="126" name="Straight Connector 125">
                <a:extLst>
                  <a:ext uri="{FF2B5EF4-FFF2-40B4-BE49-F238E27FC236}">
                    <a16:creationId xmlns:a16="http://schemas.microsoft.com/office/drawing/2014/main" id="{FE32B5CF-6BBD-5248-B725-E9DD44CDF493}"/>
                  </a:ext>
                </a:extLst>
              </p:cNvPr>
              <p:cNvCxnSpPr/>
              <p:nvPr/>
            </p:nvCxnSpPr>
            <p:spPr>
              <a:xfrm>
                <a:off x="929775" y="1862667"/>
                <a:ext cx="359467" cy="0"/>
              </a:xfrm>
              <a:prstGeom prst="line">
                <a:avLst/>
              </a:prstGeom>
              <a:ln>
                <a:solidFill>
                  <a:srgbClr val="9BBB59"/>
                </a:solidFill>
              </a:ln>
            </p:spPr>
            <p:style>
              <a:lnRef idx="2">
                <a:schemeClr val="accent1"/>
              </a:lnRef>
              <a:fillRef idx="0">
                <a:schemeClr val="accent1"/>
              </a:fillRef>
              <a:effectRef idx="1">
                <a:schemeClr val="accent1"/>
              </a:effectRef>
              <a:fontRef idx="minor">
                <a:schemeClr val="tx1"/>
              </a:fontRef>
            </p:style>
          </p:cxnSp>
          <p:sp>
            <p:nvSpPr>
              <p:cNvPr id="127" name="TextBox 126">
                <a:extLst>
                  <a:ext uri="{FF2B5EF4-FFF2-40B4-BE49-F238E27FC236}">
                    <a16:creationId xmlns:a16="http://schemas.microsoft.com/office/drawing/2014/main" id="{E19D9B29-1EE9-8D42-B34B-24D83A3FC2F2}"/>
                  </a:ext>
                </a:extLst>
              </p:cNvPr>
              <p:cNvSpPr txBox="1"/>
              <p:nvPr/>
            </p:nvSpPr>
            <p:spPr>
              <a:xfrm>
                <a:off x="1371651" y="1674522"/>
                <a:ext cx="3839201" cy="369332"/>
              </a:xfrm>
              <a:prstGeom prst="rect">
                <a:avLst/>
              </a:prstGeom>
              <a:noFill/>
              <a:ln>
                <a:noFill/>
              </a:ln>
            </p:spPr>
            <p:txBody>
              <a:bodyPr wrap="square" rtlCol="0">
                <a:spAutoFit/>
              </a:bodyPr>
              <a:lstStyle/>
              <a:p>
                <a:r>
                  <a:rPr lang="en-GB" dirty="0"/>
                  <a:t>= Field in main magnets</a:t>
                </a:r>
              </a:p>
            </p:txBody>
          </p:sp>
        </p:grpSp>
        <p:grpSp>
          <p:nvGrpSpPr>
            <p:cNvPr id="121" name="Group 120">
              <a:extLst>
                <a:ext uri="{FF2B5EF4-FFF2-40B4-BE49-F238E27FC236}">
                  <a16:creationId xmlns:a16="http://schemas.microsoft.com/office/drawing/2014/main" id="{A3BDD5D6-3608-7849-8981-A36BCEB2E1C2}"/>
                </a:ext>
              </a:extLst>
            </p:cNvPr>
            <p:cNvGrpSpPr/>
            <p:nvPr/>
          </p:nvGrpSpPr>
          <p:grpSpPr>
            <a:xfrm>
              <a:off x="660370" y="1685652"/>
              <a:ext cx="4276069" cy="645508"/>
              <a:chOff x="929775" y="1945739"/>
              <a:chExt cx="4276069" cy="645508"/>
            </a:xfrm>
          </p:grpSpPr>
          <p:cxnSp>
            <p:nvCxnSpPr>
              <p:cNvPr id="123" name="Straight Connector 122">
                <a:extLst>
                  <a:ext uri="{FF2B5EF4-FFF2-40B4-BE49-F238E27FC236}">
                    <a16:creationId xmlns:a16="http://schemas.microsoft.com/office/drawing/2014/main" id="{16AE28F3-AFC8-B74D-8FD2-9EE4D4B40516}"/>
                  </a:ext>
                </a:extLst>
              </p:cNvPr>
              <p:cNvCxnSpPr/>
              <p:nvPr/>
            </p:nvCxnSpPr>
            <p:spPr>
              <a:xfrm>
                <a:off x="929775" y="2144887"/>
                <a:ext cx="359467" cy="0"/>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sp>
            <p:nvSpPr>
              <p:cNvPr id="124" name="TextBox 123">
                <a:extLst>
                  <a:ext uri="{FF2B5EF4-FFF2-40B4-BE49-F238E27FC236}">
                    <a16:creationId xmlns:a16="http://schemas.microsoft.com/office/drawing/2014/main" id="{C83D5A22-4FF3-FC4E-8D7C-E3CE9250DE78}"/>
                  </a:ext>
                </a:extLst>
              </p:cNvPr>
              <p:cNvSpPr txBox="1"/>
              <p:nvPr/>
            </p:nvSpPr>
            <p:spPr>
              <a:xfrm>
                <a:off x="1361351" y="1945739"/>
                <a:ext cx="3841746" cy="369332"/>
              </a:xfrm>
              <a:prstGeom prst="rect">
                <a:avLst/>
              </a:prstGeom>
              <a:noFill/>
            </p:spPr>
            <p:txBody>
              <a:bodyPr wrap="square" rtlCol="0">
                <a:spAutoFit/>
              </a:bodyPr>
              <a:lstStyle/>
              <a:p>
                <a:r>
                  <a:rPr lang="en-GB" dirty="0"/>
                  <a:t>= Beam 1 intensity (current)</a:t>
                </a:r>
              </a:p>
            </p:txBody>
          </p:sp>
          <p:sp>
            <p:nvSpPr>
              <p:cNvPr id="125" name="TextBox 124">
                <a:extLst>
                  <a:ext uri="{FF2B5EF4-FFF2-40B4-BE49-F238E27FC236}">
                    <a16:creationId xmlns:a16="http://schemas.microsoft.com/office/drawing/2014/main" id="{2ABACE78-9981-9E43-AC43-19FEF15A1BEE}"/>
                  </a:ext>
                </a:extLst>
              </p:cNvPr>
              <p:cNvSpPr txBox="1"/>
              <p:nvPr/>
            </p:nvSpPr>
            <p:spPr>
              <a:xfrm>
                <a:off x="1364098" y="2221915"/>
                <a:ext cx="3841746" cy="369332"/>
              </a:xfrm>
              <a:prstGeom prst="rect">
                <a:avLst/>
              </a:prstGeom>
              <a:noFill/>
            </p:spPr>
            <p:txBody>
              <a:bodyPr wrap="square" rtlCol="0">
                <a:spAutoFit/>
              </a:bodyPr>
              <a:lstStyle/>
              <a:p>
                <a:r>
                  <a:rPr lang="en-GB" dirty="0"/>
                  <a:t>= Beam 2 intensity (current)</a:t>
                </a:r>
              </a:p>
            </p:txBody>
          </p:sp>
        </p:grpSp>
        <p:cxnSp>
          <p:nvCxnSpPr>
            <p:cNvPr id="122" name="Straight Connector 121">
              <a:extLst>
                <a:ext uri="{FF2B5EF4-FFF2-40B4-BE49-F238E27FC236}">
                  <a16:creationId xmlns:a16="http://schemas.microsoft.com/office/drawing/2014/main" id="{5F6E7BD9-1906-AF4C-B9A8-BA8048D672E3}"/>
                </a:ext>
              </a:extLst>
            </p:cNvPr>
            <p:cNvCxnSpPr/>
            <p:nvPr/>
          </p:nvCxnSpPr>
          <p:spPr>
            <a:xfrm>
              <a:off x="653240" y="2170583"/>
              <a:ext cx="359467"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9052846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de-CH"/>
              <a:t>11.03.2024</a:t>
            </a:r>
            <a:endParaRPr lang="en-GB"/>
          </a:p>
        </p:txBody>
      </p:sp>
      <p:sp>
        <p:nvSpPr>
          <p:cNvPr id="4" name="Footer Placeholder 3"/>
          <p:cNvSpPr>
            <a:spLocks noGrp="1"/>
          </p:cNvSpPr>
          <p:nvPr>
            <p:ph type="ftr" sz="quarter" idx="11"/>
          </p:nvPr>
        </p:nvSpPr>
        <p:spPr/>
        <p:txBody>
          <a:bodyPr/>
          <a:lstStyle/>
          <a:p>
            <a:r>
              <a:rPr lang="de-DE"/>
              <a:t>Rende Steerenberg | Basics of Accelerator Physics and Technology</a:t>
            </a:r>
            <a:endParaRPr lang="en-GB"/>
          </a:p>
        </p:txBody>
      </p:sp>
      <p:sp>
        <p:nvSpPr>
          <p:cNvPr id="5" name="Slide Number Placeholder 4"/>
          <p:cNvSpPr>
            <a:spLocks noGrp="1"/>
          </p:cNvSpPr>
          <p:nvPr>
            <p:ph type="sldNum" sz="quarter" idx="12"/>
          </p:nvPr>
        </p:nvSpPr>
        <p:spPr/>
        <p:txBody>
          <a:bodyPr/>
          <a:lstStyle/>
          <a:p>
            <a:fld id="{D86EDE86-EC12-9345-82F6-36BD1B27AF79}" type="slidenum">
              <a:rPr lang="en-GB" smtClean="0"/>
              <a:t>22</a:t>
            </a:fld>
            <a:endParaRPr lang="en-GB"/>
          </a:p>
        </p:txBody>
      </p:sp>
      <p:pic>
        <p:nvPicPr>
          <p:cNvPr id="7" name="Picture 6"/>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909731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5BFEA8-6524-3A44-A47C-D14000DDD0B8}"/>
              </a:ext>
            </a:extLst>
          </p:cNvPr>
          <p:cNvSpPr>
            <a:spLocks noGrp="1"/>
          </p:cNvSpPr>
          <p:nvPr>
            <p:ph type="title"/>
          </p:nvPr>
        </p:nvSpPr>
        <p:spPr/>
        <p:txBody>
          <a:bodyPr/>
          <a:lstStyle/>
          <a:p>
            <a:r>
              <a:rPr lang="en-US" dirty="0"/>
              <a:t>Filling the LHC &amp; Satisfying Fixed Target users</a:t>
            </a:r>
            <a:endParaRPr lang="en-GB" dirty="0"/>
          </a:p>
        </p:txBody>
      </p:sp>
      <p:sp>
        <p:nvSpPr>
          <p:cNvPr id="4" name="Date Placeholder 3">
            <a:extLst>
              <a:ext uri="{FF2B5EF4-FFF2-40B4-BE49-F238E27FC236}">
                <a16:creationId xmlns:a16="http://schemas.microsoft.com/office/drawing/2014/main" id="{E14F5D26-A51A-A140-820A-4F225EEFB7EE}"/>
              </a:ext>
            </a:extLst>
          </p:cNvPr>
          <p:cNvSpPr>
            <a:spLocks noGrp="1"/>
          </p:cNvSpPr>
          <p:nvPr>
            <p:ph type="dt" sz="half" idx="10"/>
          </p:nvPr>
        </p:nvSpPr>
        <p:spPr/>
        <p:txBody>
          <a:bodyPr/>
          <a:lstStyle/>
          <a:p>
            <a:r>
              <a:rPr lang="de-CH"/>
              <a:t>11.03.2024</a:t>
            </a:r>
            <a:endParaRPr lang="en-US" dirty="0"/>
          </a:p>
        </p:txBody>
      </p:sp>
      <p:sp>
        <p:nvSpPr>
          <p:cNvPr id="5" name="Footer Placeholder 4">
            <a:extLst>
              <a:ext uri="{FF2B5EF4-FFF2-40B4-BE49-F238E27FC236}">
                <a16:creationId xmlns:a16="http://schemas.microsoft.com/office/drawing/2014/main" id="{37B266A9-775E-7D4F-9421-376EC6926FC4}"/>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BFC16874-CFC1-6949-90F4-FB086ABCCA6B}"/>
              </a:ext>
            </a:extLst>
          </p:cNvPr>
          <p:cNvSpPr>
            <a:spLocks noGrp="1"/>
          </p:cNvSpPr>
          <p:nvPr>
            <p:ph type="sldNum" sz="quarter" idx="12"/>
          </p:nvPr>
        </p:nvSpPr>
        <p:spPr/>
        <p:txBody>
          <a:bodyPr/>
          <a:lstStyle/>
          <a:p>
            <a:fld id="{36B5EA5A-BC32-A742-B11B-8E7414D5B535}" type="slidenum">
              <a:rPr lang="en-US" smtClean="0"/>
              <a:pPr/>
              <a:t>23</a:t>
            </a:fld>
            <a:endParaRPr lang="en-US" dirty="0"/>
          </a:p>
        </p:txBody>
      </p:sp>
      <p:grpSp>
        <p:nvGrpSpPr>
          <p:cNvPr id="7" name="Group 6">
            <a:extLst>
              <a:ext uri="{FF2B5EF4-FFF2-40B4-BE49-F238E27FC236}">
                <a16:creationId xmlns:a16="http://schemas.microsoft.com/office/drawing/2014/main" id="{14A2418A-37C2-F24B-82BF-308FD050B229}"/>
              </a:ext>
            </a:extLst>
          </p:cNvPr>
          <p:cNvGrpSpPr/>
          <p:nvPr/>
        </p:nvGrpSpPr>
        <p:grpSpPr>
          <a:xfrm>
            <a:off x="3458631" y="5742798"/>
            <a:ext cx="1523259" cy="378255"/>
            <a:chOff x="2426239" y="5734900"/>
            <a:chExt cx="1523258" cy="378255"/>
          </a:xfrm>
        </p:grpSpPr>
        <p:cxnSp>
          <p:nvCxnSpPr>
            <p:cNvPr id="8" name="Straight Arrow Connector 7">
              <a:extLst>
                <a:ext uri="{FF2B5EF4-FFF2-40B4-BE49-F238E27FC236}">
                  <a16:creationId xmlns:a16="http://schemas.microsoft.com/office/drawing/2014/main" id="{BFA42F71-3E62-F545-AB0A-50356B573CF6}"/>
                </a:ext>
              </a:extLst>
            </p:cNvPr>
            <p:cNvCxnSpPr/>
            <p:nvPr/>
          </p:nvCxnSpPr>
          <p:spPr>
            <a:xfrm>
              <a:off x="2912876" y="5734900"/>
              <a:ext cx="503830" cy="0"/>
            </a:xfrm>
            <a:prstGeom prst="straightConnector1">
              <a:avLst/>
            </a:prstGeom>
            <a:ln>
              <a:solidFill>
                <a:srgbClr val="00B0F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9" name="TextBox 8">
              <a:extLst>
                <a:ext uri="{FF2B5EF4-FFF2-40B4-BE49-F238E27FC236}">
                  <a16:creationId xmlns:a16="http://schemas.microsoft.com/office/drawing/2014/main" id="{E21FFCD1-4633-9A43-BFC3-0EA1D7D1E54E}"/>
                </a:ext>
              </a:extLst>
            </p:cNvPr>
            <p:cNvSpPr txBox="1"/>
            <p:nvPr/>
          </p:nvSpPr>
          <p:spPr>
            <a:xfrm>
              <a:off x="2426239" y="5743823"/>
              <a:ext cx="1523258" cy="369332"/>
            </a:xfrm>
            <a:prstGeom prst="rect">
              <a:avLst/>
            </a:prstGeom>
            <a:noFill/>
          </p:spPr>
          <p:txBody>
            <a:bodyPr wrap="square" rtlCol="0">
              <a:spAutoFit/>
            </a:bodyPr>
            <a:lstStyle/>
            <a:p>
              <a:pPr algn="ctr"/>
              <a:r>
                <a:rPr lang="en-GB" dirty="0"/>
                <a:t>1.2 seconds</a:t>
              </a:r>
            </a:p>
          </p:txBody>
        </p:sp>
      </p:grpSp>
      <p:sp>
        <p:nvSpPr>
          <p:cNvPr id="10" name="TextBox 9">
            <a:extLst>
              <a:ext uri="{FF2B5EF4-FFF2-40B4-BE49-F238E27FC236}">
                <a16:creationId xmlns:a16="http://schemas.microsoft.com/office/drawing/2014/main" id="{3F40E1A1-93AA-6843-A4BD-16CD9DCDEF22}"/>
              </a:ext>
            </a:extLst>
          </p:cNvPr>
          <p:cNvSpPr txBox="1"/>
          <p:nvPr/>
        </p:nvSpPr>
        <p:spPr>
          <a:xfrm>
            <a:off x="1480432" y="5161732"/>
            <a:ext cx="665804" cy="369332"/>
          </a:xfrm>
          <a:prstGeom prst="rect">
            <a:avLst/>
          </a:prstGeom>
          <a:noFill/>
        </p:spPr>
        <p:txBody>
          <a:bodyPr wrap="square" rtlCol="0">
            <a:spAutoFit/>
          </a:bodyPr>
          <a:lstStyle/>
          <a:p>
            <a:r>
              <a:rPr lang="en-GB" dirty="0"/>
              <a:t>PSB</a:t>
            </a:r>
          </a:p>
        </p:txBody>
      </p:sp>
      <p:sp>
        <p:nvSpPr>
          <p:cNvPr id="11" name="TextBox 10">
            <a:extLst>
              <a:ext uri="{FF2B5EF4-FFF2-40B4-BE49-F238E27FC236}">
                <a16:creationId xmlns:a16="http://schemas.microsoft.com/office/drawing/2014/main" id="{97711BDE-3AF9-934B-8D84-B2885F1E62D2}"/>
              </a:ext>
            </a:extLst>
          </p:cNvPr>
          <p:cNvSpPr txBox="1"/>
          <p:nvPr/>
        </p:nvSpPr>
        <p:spPr>
          <a:xfrm>
            <a:off x="1475345" y="4416260"/>
            <a:ext cx="543751" cy="369332"/>
          </a:xfrm>
          <a:prstGeom prst="rect">
            <a:avLst/>
          </a:prstGeom>
          <a:noFill/>
        </p:spPr>
        <p:txBody>
          <a:bodyPr wrap="square" rtlCol="0">
            <a:spAutoFit/>
          </a:bodyPr>
          <a:lstStyle/>
          <a:p>
            <a:r>
              <a:rPr lang="en-GB" dirty="0"/>
              <a:t>PS</a:t>
            </a:r>
          </a:p>
        </p:txBody>
      </p:sp>
      <p:sp>
        <p:nvSpPr>
          <p:cNvPr id="12" name="TextBox 11">
            <a:extLst>
              <a:ext uri="{FF2B5EF4-FFF2-40B4-BE49-F238E27FC236}">
                <a16:creationId xmlns:a16="http://schemas.microsoft.com/office/drawing/2014/main" id="{4EDC2142-B0BD-D746-85AC-13A1DE0BFB2A}"/>
              </a:ext>
            </a:extLst>
          </p:cNvPr>
          <p:cNvSpPr txBox="1"/>
          <p:nvPr/>
        </p:nvSpPr>
        <p:spPr>
          <a:xfrm>
            <a:off x="1428496" y="3488621"/>
            <a:ext cx="731620" cy="369332"/>
          </a:xfrm>
          <a:prstGeom prst="rect">
            <a:avLst/>
          </a:prstGeom>
          <a:noFill/>
        </p:spPr>
        <p:txBody>
          <a:bodyPr wrap="square" rtlCol="0">
            <a:spAutoFit/>
          </a:bodyPr>
          <a:lstStyle/>
          <a:p>
            <a:r>
              <a:rPr lang="en-GB" dirty="0"/>
              <a:t>SPS</a:t>
            </a:r>
          </a:p>
        </p:txBody>
      </p:sp>
      <p:grpSp>
        <p:nvGrpSpPr>
          <p:cNvPr id="13" name="Group 12">
            <a:extLst>
              <a:ext uri="{FF2B5EF4-FFF2-40B4-BE49-F238E27FC236}">
                <a16:creationId xmlns:a16="http://schemas.microsoft.com/office/drawing/2014/main" id="{44D52860-FB7E-E844-B565-538E4F3CFBE4}"/>
              </a:ext>
            </a:extLst>
          </p:cNvPr>
          <p:cNvGrpSpPr/>
          <p:nvPr/>
        </p:nvGrpSpPr>
        <p:grpSpPr>
          <a:xfrm>
            <a:off x="2495883" y="2543469"/>
            <a:ext cx="7544729" cy="1324576"/>
            <a:chOff x="1373493" y="2434802"/>
            <a:chExt cx="7544729" cy="1324576"/>
          </a:xfrm>
        </p:grpSpPr>
        <p:cxnSp>
          <p:nvCxnSpPr>
            <p:cNvPr id="14" name="Straight Connector 13">
              <a:extLst>
                <a:ext uri="{FF2B5EF4-FFF2-40B4-BE49-F238E27FC236}">
                  <a16:creationId xmlns:a16="http://schemas.microsoft.com/office/drawing/2014/main" id="{E142E693-38A8-D04D-84F3-222FB659FC35}"/>
                </a:ext>
              </a:extLst>
            </p:cNvPr>
            <p:cNvCxnSpPr/>
            <p:nvPr/>
          </p:nvCxnSpPr>
          <p:spPr>
            <a:xfrm>
              <a:off x="1373493" y="3759378"/>
              <a:ext cx="5559766"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661F14F1-691B-3846-AC8F-23FFB58889E5}"/>
                </a:ext>
              </a:extLst>
            </p:cNvPr>
            <p:cNvCxnSpPr/>
            <p:nvPr/>
          </p:nvCxnSpPr>
          <p:spPr>
            <a:xfrm flipV="1">
              <a:off x="6933259" y="2434802"/>
              <a:ext cx="997185" cy="1324576"/>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DD55C2B7-6F8E-F944-B360-554465DC6CB4}"/>
                </a:ext>
              </a:extLst>
            </p:cNvPr>
            <p:cNvCxnSpPr/>
            <p:nvPr/>
          </p:nvCxnSpPr>
          <p:spPr>
            <a:xfrm>
              <a:off x="7930444" y="2434802"/>
              <a:ext cx="331400"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7634BA20-97D7-804A-8046-73A23282A3CB}"/>
                </a:ext>
              </a:extLst>
            </p:cNvPr>
            <p:cNvCxnSpPr/>
            <p:nvPr/>
          </p:nvCxnSpPr>
          <p:spPr>
            <a:xfrm>
              <a:off x="8261844" y="2434802"/>
              <a:ext cx="392971" cy="1324575"/>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68509EBA-8244-4846-BF0B-56F9E5306D96}"/>
                </a:ext>
              </a:extLst>
            </p:cNvPr>
            <p:cNvCxnSpPr/>
            <p:nvPr/>
          </p:nvCxnSpPr>
          <p:spPr>
            <a:xfrm>
              <a:off x="8654815" y="3759377"/>
              <a:ext cx="263407" cy="1"/>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9" name="Group 18">
            <a:extLst>
              <a:ext uri="{FF2B5EF4-FFF2-40B4-BE49-F238E27FC236}">
                <a16:creationId xmlns:a16="http://schemas.microsoft.com/office/drawing/2014/main" id="{6C087026-09F9-2A41-8E72-0941D5347BC8}"/>
              </a:ext>
            </a:extLst>
          </p:cNvPr>
          <p:cNvGrpSpPr/>
          <p:nvPr/>
        </p:nvGrpSpPr>
        <p:grpSpPr>
          <a:xfrm>
            <a:off x="2011201" y="5163080"/>
            <a:ext cx="8029411" cy="418277"/>
            <a:chOff x="888811" y="5054413"/>
            <a:chExt cx="8029411" cy="418277"/>
          </a:xfrm>
        </p:grpSpPr>
        <p:cxnSp>
          <p:nvCxnSpPr>
            <p:cNvPr id="20" name="Straight Connector 19">
              <a:extLst>
                <a:ext uri="{FF2B5EF4-FFF2-40B4-BE49-F238E27FC236}">
                  <a16:creationId xmlns:a16="http://schemas.microsoft.com/office/drawing/2014/main" id="{C5562581-85F4-1B43-B042-F5085A94EA37}"/>
                </a:ext>
              </a:extLst>
            </p:cNvPr>
            <p:cNvCxnSpPr/>
            <p:nvPr/>
          </p:nvCxnSpPr>
          <p:spPr>
            <a:xfrm flipV="1">
              <a:off x="1845731" y="5457584"/>
              <a:ext cx="475303" cy="1888"/>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21" name="Straight Connector 20">
              <a:extLst>
                <a:ext uri="{FF2B5EF4-FFF2-40B4-BE49-F238E27FC236}">
                  <a16:creationId xmlns:a16="http://schemas.microsoft.com/office/drawing/2014/main" id="{C28D264A-9472-2047-B47E-4942BC309178}"/>
                </a:ext>
              </a:extLst>
            </p:cNvPr>
            <p:cNvCxnSpPr/>
            <p:nvPr/>
          </p:nvCxnSpPr>
          <p:spPr>
            <a:xfrm flipV="1">
              <a:off x="3297079" y="5459472"/>
              <a:ext cx="475303" cy="1888"/>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22" name="Straight Connector 21">
              <a:extLst>
                <a:ext uri="{FF2B5EF4-FFF2-40B4-BE49-F238E27FC236}">
                  <a16:creationId xmlns:a16="http://schemas.microsoft.com/office/drawing/2014/main" id="{172AAB37-BD2C-9243-BD32-796B7C716070}"/>
                </a:ext>
              </a:extLst>
            </p:cNvPr>
            <p:cNvCxnSpPr/>
            <p:nvPr/>
          </p:nvCxnSpPr>
          <p:spPr>
            <a:xfrm flipV="1">
              <a:off x="4766931" y="5461360"/>
              <a:ext cx="475303" cy="1888"/>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nvGrpSpPr>
            <p:cNvPr id="23" name="Group 22">
              <a:extLst>
                <a:ext uri="{FF2B5EF4-FFF2-40B4-BE49-F238E27FC236}">
                  <a16:creationId xmlns:a16="http://schemas.microsoft.com/office/drawing/2014/main" id="{906E998E-881A-8245-B53E-C50BE02C6596}"/>
                </a:ext>
              </a:extLst>
            </p:cNvPr>
            <p:cNvGrpSpPr/>
            <p:nvPr/>
          </p:nvGrpSpPr>
          <p:grpSpPr>
            <a:xfrm>
              <a:off x="888811" y="5054413"/>
              <a:ext cx="8029411" cy="418277"/>
              <a:chOff x="888811" y="5053065"/>
              <a:chExt cx="8029411" cy="418277"/>
            </a:xfrm>
          </p:grpSpPr>
          <p:grpSp>
            <p:nvGrpSpPr>
              <p:cNvPr id="24" name="Group 23">
                <a:extLst>
                  <a:ext uri="{FF2B5EF4-FFF2-40B4-BE49-F238E27FC236}">
                    <a16:creationId xmlns:a16="http://schemas.microsoft.com/office/drawing/2014/main" id="{719B2B94-45E8-7541-89D4-26CC90A66BE5}"/>
                  </a:ext>
                </a:extLst>
              </p:cNvPr>
              <p:cNvGrpSpPr/>
              <p:nvPr/>
            </p:nvGrpSpPr>
            <p:grpSpPr>
              <a:xfrm>
                <a:off x="888811" y="5053065"/>
                <a:ext cx="484682" cy="404519"/>
                <a:chOff x="1152207" y="4995333"/>
                <a:chExt cx="484682" cy="404519"/>
              </a:xfrm>
            </p:grpSpPr>
            <p:cxnSp>
              <p:nvCxnSpPr>
                <p:cNvPr id="61" name="Straight Connector 60">
                  <a:extLst>
                    <a:ext uri="{FF2B5EF4-FFF2-40B4-BE49-F238E27FC236}">
                      <a16:creationId xmlns:a16="http://schemas.microsoft.com/office/drawing/2014/main" id="{7C8FBEFD-CF9A-8242-B5B0-FD783B1F0618}"/>
                    </a:ext>
                  </a:extLst>
                </p:cNvPr>
                <p:cNvCxnSpPr/>
                <p:nvPr/>
              </p:nvCxnSpPr>
              <p:spPr>
                <a:xfrm>
                  <a:off x="1152207" y="5399852"/>
                  <a:ext cx="174237"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62" name="Straight Connector 61">
                  <a:extLst>
                    <a:ext uri="{FF2B5EF4-FFF2-40B4-BE49-F238E27FC236}">
                      <a16:creationId xmlns:a16="http://schemas.microsoft.com/office/drawing/2014/main" id="{D0F2EDC1-2807-354E-8E60-A2696B9E7F2D}"/>
                    </a:ext>
                  </a:extLst>
                </p:cNvPr>
                <p:cNvCxnSpPr/>
                <p:nvPr/>
              </p:nvCxnSpPr>
              <p:spPr>
                <a:xfrm flipV="1">
                  <a:off x="1326444" y="4995333"/>
                  <a:ext cx="148666" cy="40451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63" name="Straight Connector 62">
                  <a:extLst>
                    <a:ext uri="{FF2B5EF4-FFF2-40B4-BE49-F238E27FC236}">
                      <a16:creationId xmlns:a16="http://schemas.microsoft.com/office/drawing/2014/main" id="{5D3E3CFB-CC54-B34E-A15A-15C9C3236B9A}"/>
                    </a:ext>
                  </a:extLst>
                </p:cNvPr>
                <p:cNvCxnSpPr/>
                <p:nvPr/>
              </p:nvCxnSpPr>
              <p:spPr>
                <a:xfrm>
                  <a:off x="1475110" y="4995333"/>
                  <a:ext cx="86520"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64" name="Straight Connector 63">
                  <a:extLst>
                    <a:ext uri="{FF2B5EF4-FFF2-40B4-BE49-F238E27FC236}">
                      <a16:creationId xmlns:a16="http://schemas.microsoft.com/office/drawing/2014/main" id="{22241C67-59E0-CE44-9007-A576C9BA98DE}"/>
                    </a:ext>
                  </a:extLst>
                </p:cNvPr>
                <p:cNvCxnSpPr/>
                <p:nvPr/>
              </p:nvCxnSpPr>
              <p:spPr>
                <a:xfrm>
                  <a:off x="1561630" y="4995333"/>
                  <a:ext cx="75259" cy="40451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grpSp>
            <p:nvGrpSpPr>
              <p:cNvPr id="25" name="Group 24">
                <a:extLst>
                  <a:ext uri="{FF2B5EF4-FFF2-40B4-BE49-F238E27FC236}">
                    <a16:creationId xmlns:a16="http://schemas.microsoft.com/office/drawing/2014/main" id="{3DAD71AD-E8B0-3F4B-8CB2-6F72AB4D2ED0}"/>
                  </a:ext>
                </a:extLst>
              </p:cNvPr>
              <p:cNvGrpSpPr/>
              <p:nvPr/>
            </p:nvGrpSpPr>
            <p:grpSpPr>
              <a:xfrm>
                <a:off x="1361049" y="5054953"/>
                <a:ext cx="484682" cy="404519"/>
                <a:chOff x="1152207" y="4995333"/>
                <a:chExt cx="484682" cy="404519"/>
              </a:xfrm>
            </p:grpSpPr>
            <p:cxnSp>
              <p:nvCxnSpPr>
                <p:cNvPr id="57" name="Straight Connector 56">
                  <a:extLst>
                    <a:ext uri="{FF2B5EF4-FFF2-40B4-BE49-F238E27FC236}">
                      <a16:creationId xmlns:a16="http://schemas.microsoft.com/office/drawing/2014/main" id="{57E1F4AB-AA49-4F42-B324-96068CE9100B}"/>
                    </a:ext>
                  </a:extLst>
                </p:cNvPr>
                <p:cNvCxnSpPr/>
                <p:nvPr/>
              </p:nvCxnSpPr>
              <p:spPr>
                <a:xfrm>
                  <a:off x="1152207" y="5399852"/>
                  <a:ext cx="174237"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58" name="Straight Connector 57">
                  <a:extLst>
                    <a:ext uri="{FF2B5EF4-FFF2-40B4-BE49-F238E27FC236}">
                      <a16:creationId xmlns:a16="http://schemas.microsoft.com/office/drawing/2014/main" id="{37B23D88-166A-6047-B11C-A24BEF71FA49}"/>
                    </a:ext>
                  </a:extLst>
                </p:cNvPr>
                <p:cNvCxnSpPr/>
                <p:nvPr/>
              </p:nvCxnSpPr>
              <p:spPr>
                <a:xfrm flipV="1">
                  <a:off x="1326444" y="4995333"/>
                  <a:ext cx="148666" cy="40451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59" name="Straight Connector 58">
                  <a:extLst>
                    <a:ext uri="{FF2B5EF4-FFF2-40B4-BE49-F238E27FC236}">
                      <a16:creationId xmlns:a16="http://schemas.microsoft.com/office/drawing/2014/main" id="{C1DD81ED-971C-F247-B520-2BFC26E7B5B1}"/>
                    </a:ext>
                  </a:extLst>
                </p:cNvPr>
                <p:cNvCxnSpPr/>
                <p:nvPr/>
              </p:nvCxnSpPr>
              <p:spPr>
                <a:xfrm>
                  <a:off x="1475110" y="4995333"/>
                  <a:ext cx="86520"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60" name="Straight Connector 59">
                  <a:extLst>
                    <a:ext uri="{FF2B5EF4-FFF2-40B4-BE49-F238E27FC236}">
                      <a16:creationId xmlns:a16="http://schemas.microsoft.com/office/drawing/2014/main" id="{ADC22D0A-91F2-B34F-9FDA-5F61B02C4DA1}"/>
                    </a:ext>
                  </a:extLst>
                </p:cNvPr>
                <p:cNvCxnSpPr/>
                <p:nvPr/>
              </p:nvCxnSpPr>
              <p:spPr>
                <a:xfrm>
                  <a:off x="1561630" y="4995333"/>
                  <a:ext cx="75259" cy="40451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grpSp>
            <p:nvGrpSpPr>
              <p:cNvPr id="26" name="Group 25">
                <a:extLst>
                  <a:ext uri="{FF2B5EF4-FFF2-40B4-BE49-F238E27FC236}">
                    <a16:creationId xmlns:a16="http://schemas.microsoft.com/office/drawing/2014/main" id="{385DEBB2-4E50-7047-AFAD-71AA78FA9055}"/>
                  </a:ext>
                </a:extLst>
              </p:cNvPr>
              <p:cNvGrpSpPr/>
              <p:nvPr/>
            </p:nvGrpSpPr>
            <p:grpSpPr>
              <a:xfrm>
                <a:off x="2321034" y="5053065"/>
                <a:ext cx="484682" cy="404519"/>
                <a:chOff x="1152207" y="4995333"/>
                <a:chExt cx="484682" cy="404519"/>
              </a:xfrm>
            </p:grpSpPr>
            <p:cxnSp>
              <p:nvCxnSpPr>
                <p:cNvPr id="53" name="Straight Connector 52">
                  <a:extLst>
                    <a:ext uri="{FF2B5EF4-FFF2-40B4-BE49-F238E27FC236}">
                      <a16:creationId xmlns:a16="http://schemas.microsoft.com/office/drawing/2014/main" id="{F4B4F0D4-E844-1A47-83D3-51320FDA2CF5}"/>
                    </a:ext>
                  </a:extLst>
                </p:cNvPr>
                <p:cNvCxnSpPr/>
                <p:nvPr/>
              </p:nvCxnSpPr>
              <p:spPr>
                <a:xfrm>
                  <a:off x="1152207" y="5399852"/>
                  <a:ext cx="174237"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54" name="Straight Connector 53">
                  <a:extLst>
                    <a:ext uri="{FF2B5EF4-FFF2-40B4-BE49-F238E27FC236}">
                      <a16:creationId xmlns:a16="http://schemas.microsoft.com/office/drawing/2014/main" id="{88208873-B5CB-6644-80A3-A31B2B54FDFF}"/>
                    </a:ext>
                  </a:extLst>
                </p:cNvPr>
                <p:cNvCxnSpPr/>
                <p:nvPr/>
              </p:nvCxnSpPr>
              <p:spPr>
                <a:xfrm flipV="1">
                  <a:off x="1326444" y="4995333"/>
                  <a:ext cx="148666" cy="40451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55" name="Straight Connector 54">
                  <a:extLst>
                    <a:ext uri="{FF2B5EF4-FFF2-40B4-BE49-F238E27FC236}">
                      <a16:creationId xmlns:a16="http://schemas.microsoft.com/office/drawing/2014/main" id="{A8E62A3C-1100-5B46-9DB8-5BAFF8C2890B}"/>
                    </a:ext>
                  </a:extLst>
                </p:cNvPr>
                <p:cNvCxnSpPr/>
                <p:nvPr/>
              </p:nvCxnSpPr>
              <p:spPr>
                <a:xfrm>
                  <a:off x="1475110" y="4995333"/>
                  <a:ext cx="86520"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56" name="Straight Connector 55">
                  <a:extLst>
                    <a:ext uri="{FF2B5EF4-FFF2-40B4-BE49-F238E27FC236}">
                      <a16:creationId xmlns:a16="http://schemas.microsoft.com/office/drawing/2014/main" id="{14628999-8371-F341-83DF-C75D926ABF7C}"/>
                    </a:ext>
                  </a:extLst>
                </p:cNvPr>
                <p:cNvCxnSpPr/>
                <p:nvPr/>
              </p:nvCxnSpPr>
              <p:spPr>
                <a:xfrm>
                  <a:off x="1561630" y="4995333"/>
                  <a:ext cx="75259" cy="40451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grpSp>
            <p:nvGrpSpPr>
              <p:cNvPr id="27" name="Group 26">
                <a:extLst>
                  <a:ext uri="{FF2B5EF4-FFF2-40B4-BE49-F238E27FC236}">
                    <a16:creationId xmlns:a16="http://schemas.microsoft.com/office/drawing/2014/main" id="{A631A921-4AB9-B148-B3EA-7E62A139E626}"/>
                  </a:ext>
                </a:extLst>
              </p:cNvPr>
              <p:cNvGrpSpPr/>
              <p:nvPr/>
            </p:nvGrpSpPr>
            <p:grpSpPr>
              <a:xfrm>
                <a:off x="2821184" y="5054953"/>
                <a:ext cx="484682" cy="404519"/>
                <a:chOff x="1152207" y="4995333"/>
                <a:chExt cx="484682" cy="404519"/>
              </a:xfrm>
            </p:grpSpPr>
            <p:cxnSp>
              <p:nvCxnSpPr>
                <p:cNvPr id="49" name="Straight Connector 48">
                  <a:extLst>
                    <a:ext uri="{FF2B5EF4-FFF2-40B4-BE49-F238E27FC236}">
                      <a16:creationId xmlns:a16="http://schemas.microsoft.com/office/drawing/2014/main" id="{ECCFC291-2091-4941-BF8B-250E80FE54A1}"/>
                    </a:ext>
                  </a:extLst>
                </p:cNvPr>
                <p:cNvCxnSpPr/>
                <p:nvPr/>
              </p:nvCxnSpPr>
              <p:spPr>
                <a:xfrm>
                  <a:off x="1152207" y="5399852"/>
                  <a:ext cx="174237"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50" name="Straight Connector 49">
                  <a:extLst>
                    <a:ext uri="{FF2B5EF4-FFF2-40B4-BE49-F238E27FC236}">
                      <a16:creationId xmlns:a16="http://schemas.microsoft.com/office/drawing/2014/main" id="{087FD7A4-BDFA-444E-B04E-877F6DF46299}"/>
                    </a:ext>
                  </a:extLst>
                </p:cNvPr>
                <p:cNvCxnSpPr/>
                <p:nvPr/>
              </p:nvCxnSpPr>
              <p:spPr>
                <a:xfrm flipV="1">
                  <a:off x="1326444" y="4995333"/>
                  <a:ext cx="148666" cy="40451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51" name="Straight Connector 50">
                  <a:extLst>
                    <a:ext uri="{FF2B5EF4-FFF2-40B4-BE49-F238E27FC236}">
                      <a16:creationId xmlns:a16="http://schemas.microsoft.com/office/drawing/2014/main" id="{B156C292-66FC-8542-9142-D4DBBFE80C61}"/>
                    </a:ext>
                  </a:extLst>
                </p:cNvPr>
                <p:cNvCxnSpPr/>
                <p:nvPr/>
              </p:nvCxnSpPr>
              <p:spPr>
                <a:xfrm>
                  <a:off x="1475110" y="4995333"/>
                  <a:ext cx="86520"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52" name="Straight Connector 51">
                  <a:extLst>
                    <a:ext uri="{FF2B5EF4-FFF2-40B4-BE49-F238E27FC236}">
                      <a16:creationId xmlns:a16="http://schemas.microsoft.com/office/drawing/2014/main" id="{143365B2-D940-CF48-8F1E-294A382EB34F}"/>
                    </a:ext>
                  </a:extLst>
                </p:cNvPr>
                <p:cNvCxnSpPr/>
                <p:nvPr/>
              </p:nvCxnSpPr>
              <p:spPr>
                <a:xfrm>
                  <a:off x="1561630" y="4995333"/>
                  <a:ext cx="75259" cy="40451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grpSp>
            <p:nvGrpSpPr>
              <p:cNvPr id="28" name="Group 27">
                <a:extLst>
                  <a:ext uri="{FF2B5EF4-FFF2-40B4-BE49-F238E27FC236}">
                    <a16:creationId xmlns:a16="http://schemas.microsoft.com/office/drawing/2014/main" id="{A39F543F-1C37-B341-A3E6-CB0766C53D7B}"/>
                  </a:ext>
                </a:extLst>
              </p:cNvPr>
              <p:cNvGrpSpPr/>
              <p:nvPr/>
            </p:nvGrpSpPr>
            <p:grpSpPr>
              <a:xfrm>
                <a:off x="3772382" y="5054953"/>
                <a:ext cx="484682" cy="404519"/>
                <a:chOff x="1152207" y="4995333"/>
                <a:chExt cx="484682" cy="404519"/>
              </a:xfrm>
            </p:grpSpPr>
            <p:cxnSp>
              <p:nvCxnSpPr>
                <p:cNvPr id="45" name="Straight Connector 44">
                  <a:extLst>
                    <a:ext uri="{FF2B5EF4-FFF2-40B4-BE49-F238E27FC236}">
                      <a16:creationId xmlns:a16="http://schemas.microsoft.com/office/drawing/2014/main" id="{40D2640B-1D5A-7F4A-829A-CD9F88A215AC}"/>
                    </a:ext>
                  </a:extLst>
                </p:cNvPr>
                <p:cNvCxnSpPr/>
                <p:nvPr/>
              </p:nvCxnSpPr>
              <p:spPr>
                <a:xfrm>
                  <a:off x="1152207" y="5399852"/>
                  <a:ext cx="174237"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46" name="Straight Connector 45">
                  <a:extLst>
                    <a:ext uri="{FF2B5EF4-FFF2-40B4-BE49-F238E27FC236}">
                      <a16:creationId xmlns:a16="http://schemas.microsoft.com/office/drawing/2014/main" id="{B5090D1C-3C03-FA41-AEA2-0A3EB899BC3E}"/>
                    </a:ext>
                  </a:extLst>
                </p:cNvPr>
                <p:cNvCxnSpPr/>
                <p:nvPr/>
              </p:nvCxnSpPr>
              <p:spPr>
                <a:xfrm flipV="1">
                  <a:off x="1326444" y="4995333"/>
                  <a:ext cx="148666" cy="40451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47" name="Straight Connector 46">
                  <a:extLst>
                    <a:ext uri="{FF2B5EF4-FFF2-40B4-BE49-F238E27FC236}">
                      <a16:creationId xmlns:a16="http://schemas.microsoft.com/office/drawing/2014/main" id="{FFE9BA13-139A-C44C-9015-50378D29F08E}"/>
                    </a:ext>
                  </a:extLst>
                </p:cNvPr>
                <p:cNvCxnSpPr/>
                <p:nvPr/>
              </p:nvCxnSpPr>
              <p:spPr>
                <a:xfrm>
                  <a:off x="1475110" y="4995333"/>
                  <a:ext cx="86520"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48" name="Straight Connector 47">
                  <a:extLst>
                    <a:ext uri="{FF2B5EF4-FFF2-40B4-BE49-F238E27FC236}">
                      <a16:creationId xmlns:a16="http://schemas.microsoft.com/office/drawing/2014/main" id="{9341160A-DAC7-5D40-A609-998A3AE59766}"/>
                    </a:ext>
                  </a:extLst>
                </p:cNvPr>
                <p:cNvCxnSpPr/>
                <p:nvPr/>
              </p:nvCxnSpPr>
              <p:spPr>
                <a:xfrm>
                  <a:off x="1561630" y="4995333"/>
                  <a:ext cx="75259" cy="40451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grpSp>
            <p:nvGrpSpPr>
              <p:cNvPr id="29" name="Group 28">
                <a:extLst>
                  <a:ext uri="{FF2B5EF4-FFF2-40B4-BE49-F238E27FC236}">
                    <a16:creationId xmlns:a16="http://schemas.microsoft.com/office/drawing/2014/main" id="{B400D1B5-4C6B-ED46-BD8F-8F99CDA6E2B4}"/>
                  </a:ext>
                </a:extLst>
              </p:cNvPr>
              <p:cNvGrpSpPr/>
              <p:nvPr/>
            </p:nvGrpSpPr>
            <p:grpSpPr>
              <a:xfrm>
                <a:off x="4263434" y="5056841"/>
                <a:ext cx="484682" cy="404519"/>
                <a:chOff x="1152207" y="4995333"/>
                <a:chExt cx="484682" cy="404519"/>
              </a:xfrm>
            </p:grpSpPr>
            <p:cxnSp>
              <p:nvCxnSpPr>
                <p:cNvPr id="41" name="Straight Connector 40">
                  <a:extLst>
                    <a:ext uri="{FF2B5EF4-FFF2-40B4-BE49-F238E27FC236}">
                      <a16:creationId xmlns:a16="http://schemas.microsoft.com/office/drawing/2014/main" id="{1428D7CB-12C0-D040-90B4-9F2559385BBD}"/>
                    </a:ext>
                  </a:extLst>
                </p:cNvPr>
                <p:cNvCxnSpPr/>
                <p:nvPr/>
              </p:nvCxnSpPr>
              <p:spPr>
                <a:xfrm>
                  <a:off x="1152207" y="5399852"/>
                  <a:ext cx="174237"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42" name="Straight Connector 41">
                  <a:extLst>
                    <a:ext uri="{FF2B5EF4-FFF2-40B4-BE49-F238E27FC236}">
                      <a16:creationId xmlns:a16="http://schemas.microsoft.com/office/drawing/2014/main" id="{21007701-9685-9645-ABAE-A15C670BB469}"/>
                    </a:ext>
                  </a:extLst>
                </p:cNvPr>
                <p:cNvCxnSpPr/>
                <p:nvPr/>
              </p:nvCxnSpPr>
              <p:spPr>
                <a:xfrm flipV="1">
                  <a:off x="1326444" y="4995333"/>
                  <a:ext cx="148666" cy="40451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43" name="Straight Connector 42">
                  <a:extLst>
                    <a:ext uri="{FF2B5EF4-FFF2-40B4-BE49-F238E27FC236}">
                      <a16:creationId xmlns:a16="http://schemas.microsoft.com/office/drawing/2014/main" id="{B314646A-FD30-7040-9437-2CE592D589E3}"/>
                    </a:ext>
                  </a:extLst>
                </p:cNvPr>
                <p:cNvCxnSpPr/>
                <p:nvPr/>
              </p:nvCxnSpPr>
              <p:spPr>
                <a:xfrm>
                  <a:off x="1475110" y="4995333"/>
                  <a:ext cx="86520"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44" name="Straight Connector 43">
                  <a:extLst>
                    <a:ext uri="{FF2B5EF4-FFF2-40B4-BE49-F238E27FC236}">
                      <a16:creationId xmlns:a16="http://schemas.microsoft.com/office/drawing/2014/main" id="{3EC45BA9-A24F-7147-BBB5-B9C94393B7C3}"/>
                    </a:ext>
                  </a:extLst>
                </p:cNvPr>
                <p:cNvCxnSpPr/>
                <p:nvPr/>
              </p:nvCxnSpPr>
              <p:spPr>
                <a:xfrm>
                  <a:off x="1561630" y="4995333"/>
                  <a:ext cx="75259" cy="40451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grpSp>
            <p:nvGrpSpPr>
              <p:cNvPr id="30" name="Group 29">
                <a:extLst>
                  <a:ext uri="{FF2B5EF4-FFF2-40B4-BE49-F238E27FC236}">
                    <a16:creationId xmlns:a16="http://schemas.microsoft.com/office/drawing/2014/main" id="{98079104-6ED2-4442-AE6A-2BDEA980C5CF}"/>
                  </a:ext>
                </a:extLst>
              </p:cNvPr>
              <p:cNvGrpSpPr/>
              <p:nvPr/>
            </p:nvGrpSpPr>
            <p:grpSpPr>
              <a:xfrm>
                <a:off x="5239625" y="5058729"/>
                <a:ext cx="484682" cy="404519"/>
                <a:chOff x="1152207" y="4995333"/>
                <a:chExt cx="484682" cy="404519"/>
              </a:xfrm>
            </p:grpSpPr>
            <p:cxnSp>
              <p:nvCxnSpPr>
                <p:cNvPr id="37" name="Straight Connector 36">
                  <a:extLst>
                    <a:ext uri="{FF2B5EF4-FFF2-40B4-BE49-F238E27FC236}">
                      <a16:creationId xmlns:a16="http://schemas.microsoft.com/office/drawing/2014/main" id="{FD1BFA43-8540-0048-BAC3-18429137B6B8}"/>
                    </a:ext>
                  </a:extLst>
                </p:cNvPr>
                <p:cNvCxnSpPr/>
                <p:nvPr/>
              </p:nvCxnSpPr>
              <p:spPr>
                <a:xfrm>
                  <a:off x="1152207" y="5399852"/>
                  <a:ext cx="174237"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38" name="Straight Connector 37">
                  <a:extLst>
                    <a:ext uri="{FF2B5EF4-FFF2-40B4-BE49-F238E27FC236}">
                      <a16:creationId xmlns:a16="http://schemas.microsoft.com/office/drawing/2014/main" id="{170D5E11-80B5-464D-A902-5650EFC3A624}"/>
                    </a:ext>
                  </a:extLst>
                </p:cNvPr>
                <p:cNvCxnSpPr/>
                <p:nvPr/>
              </p:nvCxnSpPr>
              <p:spPr>
                <a:xfrm flipV="1">
                  <a:off x="1326444" y="4995333"/>
                  <a:ext cx="148666" cy="40451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39" name="Straight Connector 38">
                  <a:extLst>
                    <a:ext uri="{FF2B5EF4-FFF2-40B4-BE49-F238E27FC236}">
                      <a16:creationId xmlns:a16="http://schemas.microsoft.com/office/drawing/2014/main" id="{CFD90604-E4F5-E640-A82E-52C4D9774220}"/>
                    </a:ext>
                  </a:extLst>
                </p:cNvPr>
                <p:cNvCxnSpPr/>
                <p:nvPr/>
              </p:nvCxnSpPr>
              <p:spPr>
                <a:xfrm>
                  <a:off x="1475110" y="4995333"/>
                  <a:ext cx="86520"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40" name="Straight Connector 39">
                  <a:extLst>
                    <a:ext uri="{FF2B5EF4-FFF2-40B4-BE49-F238E27FC236}">
                      <a16:creationId xmlns:a16="http://schemas.microsoft.com/office/drawing/2014/main" id="{81B8D645-177E-DA4F-BE16-04F3AC0C4015}"/>
                    </a:ext>
                  </a:extLst>
                </p:cNvPr>
                <p:cNvCxnSpPr/>
                <p:nvPr/>
              </p:nvCxnSpPr>
              <p:spPr>
                <a:xfrm>
                  <a:off x="1561630" y="4995333"/>
                  <a:ext cx="75259" cy="40451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grpSp>
            <p:nvGrpSpPr>
              <p:cNvPr id="31" name="Group 30">
                <a:extLst>
                  <a:ext uri="{FF2B5EF4-FFF2-40B4-BE49-F238E27FC236}">
                    <a16:creationId xmlns:a16="http://schemas.microsoft.com/office/drawing/2014/main" id="{ABB5323B-2EB9-0C44-9FC3-CAE6E311AEDF}"/>
                  </a:ext>
                </a:extLst>
              </p:cNvPr>
              <p:cNvGrpSpPr/>
              <p:nvPr/>
            </p:nvGrpSpPr>
            <p:grpSpPr>
              <a:xfrm>
                <a:off x="5726722" y="5059277"/>
                <a:ext cx="484682" cy="404519"/>
                <a:chOff x="1152207" y="4995333"/>
                <a:chExt cx="484682" cy="404519"/>
              </a:xfrm>
            </p:grpSpPr>
            <p:cxnSp>
              <p:nvCxnSpPr>
                <p:cNvPr id="33" name="Straight Connector 32">
                  <a:extLst>
                    <a:ext uri="{FF2B5EF4-FFF2-40B4-BE49-F238E27FC236}">
                      <a16:creationId xmlns:a16="http://schemas.microsoft.com/office/drawing/2014/main" id="{980847A9-3C22-D34C-BF82-FFB3AB42C8E7}"/>
                    </a:ext>
                  </a:extLst>
                </p:cNvPr>
                <p:cNvCxnSpPr/>
                <p:nvPr/>
              </p:nvCxnSpPr>
              <p:spPr>
                <a:xfrm>
                  <a:off x="1152207" y="5399852"/>
                  <a:ext cx="174237"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34" name="Straight Connector 33">
                  <a:extLst>
                    <a:ext uri="{FF2B5EF4-FFF2-40B4-BE49-F238E27FC236}">
                      <a16:creationId xmlns:a16="http://schemas.microsoft.com/office/drawing/2014/main" id="{201D73DB-F52C-9446-A1F6-BFB74E4DAB1C}"/>
                    </a:ext>
                  </a:extLst>
                </p:cNvPr>
                <p:cNvCxnSpPr/>
                <p:nvPr/>
              </p:nvCxnSpPr>
              <p:spPr>
                <a:xfrm flipV="1">
                  <a:off x="1326444" y="4995333"/>
                  <a:ext cx="148666" cy="40451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35" name="Straight Connector 34">
                  <a:extLst>
                    <a:ext uri="{FF2B5EF4-FFF2-40B4-BE49-F238E27FC236}">
                      <a16:creationId xmlns:a16="http://schemas.microsoft.com/office/drawing/2014/main" id="{2A725401-FF29-6E48-87E0-4C3B4903BAE4}"/>
                    </a:ext>
                  </a:extLst>
                </p:cNvPr>
                <p:cNvCxnSpPr/>
                <p:nvPr/>
              </p:nvCxnSpPr>
              <p:spPr>
                <a:xfrm>
                  <a:off x="1475110" y="4995333"/>
                  <a:ext cx="86520"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36" name="Straight Connector 35">
                  <a:extLst>
                    <a:ext uri="{FF2B5EF4-FFF2-40B4-BE49-F238E27FC236}">
                      <a16:creationId xmlns:a16="http://schemas.microsoft.com/office/drawing/2014/main" id="{A97F797C-69BC-6D49-9A62-6BBEBFE96657}"/>
                    </a:ext>
                  </a:extLst>
                </p:cNvPr>
                <p:cNvCxnSpPr/>
                <p:nvPr/>
              </p:nvCxnSpPr>
              <p:spPr>
                <a:xfrm>
                  <a:off x="1561630" y="4995333"/>
                  <a:ext cx="75259" cy="40451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cxnSp>
            <p:nvCxnSpPr>
              <p:cNvPr id="32" name="Straight Connector 31">
                <a:extLst>
                  <a:ext uri="{FF2B5EF4-FFF2-40B4-BE49-F238E27FC236}">
                    <a16:creationId xmlns:a16="http://schemas.microsoft.com/office/drawing/2014/main" id="{1A63F3D5-1BD2-F84C-83FB-FF86A75AF9B4}"/>
                  </a:ext>
                </a:extLst>
              </p:cNvPr>
              <p:cNvCxnSpPr/>
              <p:nvPr/>
            </p:nvCxnSpPr>
            <p:spPr>
              <a:xfrm>
                <a:off x="6211404" y="5471342"/>
                <a:ext cx="2706818"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grpSp>
      <p:grpSp>
        <p:nvGrpSpPr>
          <p:cNvPr id="65" name="Group 64">
            <a:extLst>
              <a:ext uri="{FF2B5EF4-FFF2-40B4-BE49-F238E27FC236}">
                <a16:creationId xmlns:a16="http://schemas.microsoft.com/office/drawing/2014/main" id="{F163191B-CD35-CE46-88FF-86A1CDA5F590}"/>
              </a:ext>
            </a:extLst>
          </p:cNvPr>
          <p:cNvGrpSpPr/>
          <p:nvPr/>
        </p:nvGrpSpPr>
        <p:grpSpPr>
          <a:xfrm>
            <a:off x="8027265" y="5624901"/>
            <a:ext cx="1392880" cy="369332"/>
            <a:chOff x="6679107" y="5807850"/>
            <a:chExt cx="1392880" cy="369331"/>
          </a:xfrm>
        </p:grpSpPr>
        <p:cxnSp>
          <p:nvCxnSpPr>
            <p:cNvPr id="66" name="Straight Arrow Connector 65">
              <a:extLst>
                <a:ext uri="{FF2B5EF4-FFF2-40B4-BE49-F238E27FC236}">
                  <a16:creationId xmlns:a16="http://schemas.microsoft.com/office/drawing/2014/main" id="{940CFC66-3D75-3F48-BE94-BF27B2929C12}"/>
                </a:ext>
              </a:extLst>
            </p:cNvPr>
            <p:cNvCxnSpPr/>
            <p:nvPr/>
          </p:nvCxnSpPr>
          <p:spPr>
            <a:xfrm>
              <a:off x="7507072" y="5992516"/>
              <a:ext cx="564915" cy="0"/>
            </a:xfrm>
            <a:prstGeom prst="straightConnector1">
              <a:avLst/>
            </a:prstGeom>
            <a:ln>
              <a:solidFill>
                <a:srgbClr val="00B0F0"/>
              </a:solidFill>
              <a:tailEnd type="stealth" w="lg" len="lg"/>
            </a:ln>
          </p:spPr>
          <p:style>
            <a:lnRef idx="2">
              <a:schemeClr val="accent1"/>
            </a:lnRef>
            <a:fillRef idx="0">
              <a:schemeClr val="accent1"/>
            </a:fillRef>
            <a:effectRef idx="1">
              <a:schemeClr val="accent1"/>
            </a:effectRef>
            <a:fontRef idx="minor">
              <a:schemeClr val="tx1"/>
            </a:fontRef>
          </p:style>
        </p:cxnSp>
        <p:sp>
          <p:nvSpPr>
            <p:cNvPr id="67" name="TextBox 66">
              <a:extLst>
                <a:ext uri="{FF2B5EF4-FFF2-40B4-BE49-F238E27FC236}">
                  <a16:creationId xmlns:a16="http://schemas.microsoft.com/office/drawing/2014/main" id="{3FC4A644-BFB7-8540-A8B1-32C6F269732A}"/>
                </a:ext>
              </a:extLst>
            </p:cNvPr>
            <p:cNvSpPr txBox="1"/>
            <p:nvPr/>
          </p:nvSpPr>
          <p:spPr>
            <a:xfrm>
              <a:off x="6679107" y="5807850"/>
              <a:ext cx="842244" cy="369331"/>
            </a:xfrm>
            <a:prstGeom prst="rect">
              <a:avLst/>
            </a:prstGeom>
            <a:noFill/>
          </p:spPr>
          <p:txBody>
            <a:bodyPr wrap="square" rtlCol="0">
              <a:spAutoFit/>
            </a:bodyPr>
            <a:lstStyle/>
            <a:p>
              <a:r>
                <a:rPr lang="en-GB" dirty="0"/>
                <a:t>Time</a:t>
              </a:r>
            </a:p>
          </p:txBody>
        </p:sp>
      </p:grpSp>
      <p:grpSp>
        <p:nvGrpSpPr>
          <p:cNvPr id="68" name="Group 67">
            <a:extLst>
              <a:ext uri="{FF2B5EF4-FFF2-40B4-BE49-F238E27FC236}">
                <a16:creationId xmlns:a16="http://schemas.microsoft.com/office/drawing/2014/main" id="{6683274B-723B-4243-9BFA-4C39B61192D0}"/>
              </a:ext>
            </a:extLst>
          </p:cNvPr>
          <p:cNvGrpSpPr/>
          <p:nvPr/>
        </p:nvGrpSpPr>
        <p:grpSpPr>
          <a:xfrm>
            <a:off x="2011201" y="4121881"/>
            <a:ext cx="8029411" cy="790221"/>
            <a:chOff x="888811" y="4013214"/>
            <a:chExt cx="8029411" cy="790221"/>
          </a:xfrm>
        </p:grpSpPr>
        <p:grpSp>
          <p:nvGrpSpPr>
            <p:cNvPr id="69" name="Group 68">
              <a:extLst>
                <a:ext uri="{FF2B5EF4-FFF2-40B4-BE49-F238E27FC236}">
                  <a16:creationId xmlns:a16="http://schemas.microsoft.com/office/drawing/2014/main" id="{4972FD6E-904C-C441-B24C-1755FCB5B453}"/>
                </a:ext>
              </a:extLst>
            </p:cNvPr>
            <p:cNvGrpSpPr/>
            <p:nvPr/>
          </p:nvGrpSpPr>
          <p:grpSpPr>
            <a:xfrm>
              <a:off x="888811" y="4016963"/>
              <a:ext cx="1755126" cy="786472"/>
              <a:chOff x="888811" y="4016963"/>
              <a:chExt cx="1755126" cy="786472"/>
            </a:xfrm>
          </p:grpSpPr>
          <p:cxnSp>
            <p:nvCxnSpPr>
              <p:cNvPr id="86" name="Straight Connector 85">
                <a:extLst>
                  <a:ext uri="{FF2B5EF4-FFF2-40B4-BE49-F238E27FC236}">
                    <a16:creationId xmlns:a16="http://schemas.microsoft.com/office/drawing/2014/main" id="{36B0D170-454E-BD4E-AEF1-979C100CFB2B}"/>
                  </a:ext>
                </a:extLst>
              </p:cNvPr>
              <p:cNvCxnSpPr/>
              <p:nvPr/>
            </p:nvCxnSpPr>
            <p:spPr>
              <a:xfrm>
                <a:off x="888811" y="4797777"/>
                <a:ext cx="1039719" cy="5658"/>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87" name="Straight Connector 86">
                <a:extLst>
                  <a:ext uri="{FF2B5EF4-FFF2-40B4-BE49-F238E27FC236}">
                    <a16:creationId xmlns:a16="http://schemas.microsoft.com/office/drawing/2014/main" id="{3A5DA1D3-9F83-E748-ADDC-40A10BCE5B0A}"/>
                  </a:ext>
                </a:extLst>
              </p:cNvPr>
              <p:cNvCxnSpPr/>
              <p:nvPr/>
            </p:nvCxnSpPr>
            <p:spPr>
              <a:xfrm flipV="1">
                <a:off x="1928530" y="4016963"/>
                <a:ext cx="392504" cy="786472"/>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88" name="Straight Connector 87">
                <a:extLst>
                  <a:ext uri="{FF2B5EF4-FFF2-40B4-BE49-F238E27FC236}">
                    <a16:creationId xmlns:a16="http://schemas.microsoft.com/office/drawing/2014/main" id="{91C14F0D-8DA8-2E4B-82B0-F12AD05F9198}"/>
                  </a:ext>
                </a:extLst>
              </p:cNvPr>
              <p:cNvCxnSpPr/>
              <p:nvPr/>
            </p:nvCxnSpPr>
            <p:spPr>
              <a:xfrm>
                <a:off x="2327404" y="4016963"/>
                <a:ext cx="167867"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89" name="Straight Connector 88">
                <a:extLst>
                  <a:ext uri="{FF2B5EF4-FFF2-40B4-BE49-F238E27FC236}">
                    <a16:creationId xmlns:a16="http://schemas.microsoft.com/office/drawing/2014/main" id="{B54295B7-057A-1149-9B44-9849DC73CC38}"/>
                  </a:ext>
                </a:extLst>
              </p:cNvPr>
              <p:cNvCxnSpPr/>
              <p:nvPr/>
            </p:nvCxnSpPr>
            <p:spPr>
              <a:xfrm>
                <a:off x="2495271" y="4016963"/>
                <a:ext cx="148666" cy="786472"/>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grpSp>
          <p:nvGrpSpPr>
            <p:cNvPr id="70" name="Group 69">
              <a:extLst>
                <a:ext uri="{FF2B5EF4-FFF2-40B4-BE49-F238E27FC236}">
                  <a16:creationId xmlns:a16="http://schemas.microsoft.com/office/drawing/2014/main" id="{25FE6AC6-502C-E14C-889E-BFEF79FBD425}"/>
                </a:ext>
              </a:extLst>
            </p:cNvPr>
            <p:cNvGrpSpPr/>
            <p:nvPr/>
          </p:nvGrpSpPr>
          <p:grpSpPr>
            <a:xfrm>
              <a:off x="2643937" y="4016963"/>
              <a:ext cx="1451348" cy="780814"/>
              <a:chOff x="2643937" y="4016963"/>
              <a:chExt cx="1451348" cy="780814"/>
            </a:xfrm>
          </p:grpSpPr>
          <p:cxnSp>
            <p:nvCxnSpPr>
              <p:cNvPr id="82" name="Straight Connector 81">
                <a:extLst>
                  <a:ext uri="{FF2B5EF4-FFF2-40B4-BE49-F238E27FC236}">
                    <a16:creationId xmlns:a16="http://schemas.microsoft.com/office/drawing/2014/main" id="{F7A5884B-D181-BC4A-ADE4-5E5820A799AC}"/>
                  </a:ext>
                </a:extLst>
              </p:cNvPr>
              <p:cNvCxnSpPr/>
              <p:nvPr/>
            </p:nvCxnSpPr>
            <p:spPr>
              <a:xfrm>
                <a:off x="2643937" y="4797777"/>
                <a:ext cx="720573"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83" name="Straight Connector 82">
                <a:extLst>
                  <a:ext uri="{FF2B5EF4-FFF2-40B4-BE49-F238E27FC236}">
                    <a16:creationId xmlns:a16="http://schemas.microsoft.com/office/drawing/2014/main" id="{28BB14C5-2783-B848-88FA-0372DAD28113}"/>
                  </a:ext>
                </a:extLst>
              </p:cNvPr>
              <p:cNvCxnSpPr/>
              <p:nvPr/>
            </p:nvCxnSpPr>
            <p:spPr>
              <a:xfrm flipV="1">
                <a:off x="3364510" y="4016963"/>
                <a:ext cx="392504" cy="780814"/>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84" name="Straight Connector 83">
                <a:extLst>
                  <a:ext uri="{FF2B5EF4-FFF2-40B4-BE49-F238E27FC236}">
                    <a16:creationId xmlns:a16="http://schemas.microsoft.com/office/drawing/2014/main" id="{88CC4BBF-9FCF-114A-A48A-F808F270E31C}"/>
                  </a:ext>
                </a:extLst>
              </p:cNvPr>
              <p:cNvCxnSpPr/>
              <p:nvPr/>
            </p:nvCxnSpPr>
            <p:spPr>
              <a:xfrm>
                <a:off x="3763384" y="4016963"/>
                <a:ext cx="167867"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85" name="Straight Connector 84">
                <a:extLst>
                  <a:ext uri="{FF2B5EF4-FFF2-40B4-BE49-F238E27FC236}">
                    <a16:creationId xmlns:a16="http://schemas.microsoft.com/office/drawing/2014/main" id="{9CF03752-7714-AF45-8EE6-35043061A198}"/>
                  </a:ext>
                </a:extLst>
              </p:cNvPr>
              <p:cNvCxnSpPr/>
              <p:nvPr/>
            </p:nvCxnSpPr>
            <p:spPr>
              <a:xfrm>
                <a:off x="3931251" y="4016963"/>
                <a:ext cx="164034" cy="780814"/>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cxnSp>
          <p:nvCxnSpPr>
            <p:cNvPr id="71" name="Straight Connector 70">
              <a:extLst>
                <a:ext uri="{FF2B5EF4-FFF2-40B4-BE49-F238E27FC236}">
                  <a16:creationId xmlns:a16="http://schemas.microsoft.com/office/drawing/2014/main" id="{DA1F6457-FC8C-0445-BBD0-DB879B6C804C}"/>
                </a:ext>
              </a:extLst>
            </p:cNvPr>
            <p:cNvCxnSpPr/>
            <p:nvPr/>
          </p:nvCxnSpPr>
          <p:spPr>
            <a:xfrm>
              <a:off x="6986347" y="4803435"/>
              <a:ext cx="1931875"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nvGrpSpPr>
            <p:cNvPr id="72" name="Group 71">
              <a:extLst>
                <a:ext uri="{FF2B5EF4-FFF2-40B4-BE49-F238E27FC236}">
                  <a16:creationId xmlns:a16="http://schemas.microsoft.com/office/drawing/2014/main" id="{8F26F08B-1D8A-1E4F-94BE-F9B0AD8D3801}"/>
                </a:ext>
              </a:extLst>
            </p:cNvPr>
            <p:cNvGrpSpPr/>
            <p:nvPr/>
          </p:nvGrpSpPr>
          <p:grpSpPr>
            <a:xfrm>
              <a:off x="4083651" y="4022621"/>
              <a:ext cx="1451348" cy="780814"/>
              <a:chOff x="2643937" y="4016963"/>
              <a:chExt cx="1451348" cy="780814"/>
            </a:xfrm>
          </p:grpSpPr>
          <p:cxnSp>
            <p:nvCxnSpPr>
              <p:cNvPr id="78" name="Straight Connector 77">
                <a:extLst>
                  <a:ext uri="{FF2B5EF4-FFF2-40B4-BE49-F238E27FC236}">
                    <a16:creationId xmlns:a16="http://schemas.microsoft.com/office/drawing/2014/main" id="{18F28BC8-4013-5841-9727-732FB8D7BD63}"/>
                  </a:ext>
                </a:extLst>
              </p:cNvPr>
              <p:cNvCxnSpPr/>
              <p:nvPr/>
            </p:nvCxnSpPr>
            <p:spPr>
              <a:xfrm>
                <a:off x="2643937" y="4797777"/>
                <a:ext cx="720573"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79" name="Straight Connector 78">
                <a:extLst>
                  <a:ext uri="{FF2B5EF4-FFF2-40B4-BE49-F238E27FC236}">
                    <a16:creationId xmlns:a16="http://schemas.microsoft.com/office/drawing/2014/main" id="{A92F80B2-27B2-3140-88EF-A3983F4068E3}"/>
                  </a:ext>
                </a:extLst>
              </p:cNvPr>
              <p:cNvCxnSpPr/>
              <p:nvPr/>
            </p:nvCxnSpPr>
            <p:spPr>
              <a:xfrm flipV="1">
                <a:off x="3364510" y="4016963"/>
                <a:ext cx="392504" cy="780814"/>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80" name="Straight Connector 79">
                <a:extLst>
                  <a:ext uri="{FF2B5EF4-FFF2-40B4-BE49-F238E27FC236}">
                    <a16:creationId xmlns:a16="http://schemas.microsoft.com/office/drawing/2014/main" id="{5D2C2B84-074D-9141-B755-5354A45754C9}"/>
                  </a:ext>
                </a:extLst>
              </p:cNvPr>
              <p:cNvCxnSpPr/>
              <p:nvPr/>
            </p:nvCxnSpPr>
            <p:spPr>
              <a:xfrm>
                <a:off x="3763384" y="4016963"/>
                <a:ext cx="167867"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81" name="Straight Connector 80">
                <a:extLst>
                  <a:ext uri="{FF2B5EF4-FFF2-40B4-BE49-F238E27FC236}">
                    <a16:creationId xmlns:a16="http://schemas.microsoft.com/office/drawing/2014/main" id="{E3FB9C29-19FB-4048-B430-CDAF487F4E35}"/>
                  </a:ext>
                </a:extLst>
              </p:cNvPr>
              <p:cNvCxnSpPr/>
              <p:nvPr/>
            </p:nvCxnSpPr>
            <p:spPr>
              <a:xfrm>
                <a:off x="3931251" y="4016963"/>
                <a:ext cx="164034" cy="780814"/>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grpSp>
          <p:nvGrpSpPr>
            <p:cNvPr id="73" name="Group 72">
              <a:extLst>
                <a:ext uri="{FF2B5EF4-FFF2-40B4-BE49-F238E27FC236}">
                  <a16:creationId xmlns:a16="http://schemas.microsoft.com/office/drawing/2014/main" id="{45B67D91-A001-5C42-811C-D268B1116E13}"/>
                </a:ext>
              </a:extLst>
            </p:cNvPr>
            <p:cNvGrpSpPr/>
            <p:nvPr/>
          </p:nvGrpSpPr>
          <p:grpSpPr>
            <a:xfrm>
              <a:off x="5534999" y="4013214"/>
              <a:ext cx="1451348" cy="780814"/>
              <a:chOff x="2643937" y="4016963"/>
              <a:chExt cx="1451348" cy="780814"/>
            </a:xfrm>
          </p:grpSpPr>
          <p:cxnSp>
            <p:nvCxnSpPr>
              <p:cNvPr id="74" name="Straight Connector 73">
                <a:extLst>
                  <a:ext uri="{FF2B5EF4-FFF2-40B4-BE49-F238E27FC236}">
                    <a16:creationId xmlns:a16="http://schemas.microsoft.com/office/drawing/2014/main" id="{918824CB-0885-C144-A9C9-DEF083C705DB}"/>
                  </a:ext>
                </a:extLst>
              </p:cNvPr>
              <p:cNvCxnSpPr/>
              <p:nvPr/>
            </p:nvCxnSpPr>
            <p:spPr>
              <a:xfrm>
                <a:off x="2643937" y="4797777"/>
                <a:ext cx="720573"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75" name="Straight Connector 74">
                <a:extLst>
                  <a:ext uri="{FF2B5EF4-FFF2-40B4-BE49-F238E27FC236}">
                    <a16:creationId xmlns:a16="http://schemas.microsoft.com/office/drawing/2014/main" id="{F73796AD-CA4B-BA45-B429-154A64C2DBCD}"/>
                  </a:ext>
                </a:extLst>
              </p:cNvPr>
              <p:cNvCxnSpPr/>
              <p:nvPr/>
            </p:nvCxnSpPr>
            <p:spPr>
              <a:xfrm flipV="1">
                <a:off x="3364510" y="4016963"/>
                <a:ext cx="392504" cy="780814"/>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76" name="Straight Connector 75">
                <a:extLst>
                  <a:ext uri="{FF2B5EF4-FFF2-40B4-BE49-F238E27FC236}">
                    <a16:creationId xmlns:a16="http://schemas.microsoft.com/office/drawing/2014/main" id="{928F8218-56D4-B044-8357-40BD20F24036}"/>
                  </a:ext>
                </a:extLst>
              </p:cNvPr>
              <p:cNvCxnSpPr/>
              <p:nvPr/>
            </p:nvCxnSpPr>
            <p:spPr>
              <a:xfrm>
                <a:off x="3763384" y="4016963"/>
                <a:ext cx="167867"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77" name="Straight Connector 76">
                <a:extLst>
                  <a:ext uri="{FF2B5EF4-FFF2-40B4-BE49-F238E27FC236}">
                    <a16:creationId xmlns:a16="http://schemas.microsoft.com/office/drawing/2014/main" id="{9D48B321-BD69-F74E-AAE3-1FB9EC954C46}"/>
                  </a:ext>
                </a:extLst>
              </p:cNvPr>
              <p:cNvCxnSpPr/>
              <p:nvPr/>
            </p:nvCxnSpPr>
            <p:spPr>
              <a:xfrm>
                <a:off x="3931251" y="4016963"/>
                <a:ext cx="164034" cy="780814"/>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grpSp>
      <p:grpSp>
        <p:nvGrpSpPr>
          <p:cNvPr id="90" name="Group 89">
            <a:extLst>
              <a:ext uri="{FF2B5EF4-FFF2-40B4-BE49-F238E27FC236}">
                <a16:creationId xmlns:a16="http://schemas.microsoft.com/office/drawing/2014/main" id="{FB9173A6-18F5-9D43-8930-06B30FDF3AD6}"/>
              </a:ext>
            </a:extLst>
          </p:cNvPr>
          <p:cNvGrpSpPr/>
          <p:nvPr/>
        </p:nvGrpSpPr>
        <p:grpSpPr>
          <a:xfrm>
            <a:off x="2860916" y="2390716"/>
            <a:ext cx="7095031" cy="1482967"/>
            <a:chOff x="1738526" y="2282049"/>
            <a:chExt cx="7095030" cy="1482967"/>
          </a:xfrm>
        </p:grpSpPr>
        <p:cxnSp>
          <p:nvCxnSpPr>
            <p:cNvPr id="91" name="Straight Connector 90">
              <a:extLst>
                <a:ext uri="{FF2B5EF4-FFF2-40B4-BE49-F238E27FC236}">
                  <a16:creationId xmlns:a16="http://schemas.microsoft.com/office/drawing/2014/main" id="{D9319D57-204D-C445-9188-50352CFAEB42}"/>
                </a:ext>
              </a:extLst>
            </p:cNvPr>
            <p:cNvCxnSpPr/>
            <p:nvPr/>
          </p:nvCxnSpPr>
          <p:spPr>
            <a:xfrm flipV="1">
              <a:off x="2420012" y="3390045"/>
              <a:ext cx="0" cy="36933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2" name="Straight Connector 91">
              <a:extLst>
                <a:ext uri="{FF2B5EF4-FFF2-40B4-BE49-F238E27FC236}">
                  <a16:creationId xmlns:a16="http://schemas.microsoft.com/office/drawing/2014/main" id="{25A2C9CB-129A-B447-96F9-5817F2B8EE9C}"/>
                </a:ext>
              </a:extLst>
            </p:cNvPr>
            <p:cNvCxnSpPr/>
            <p:nvPr/>
          </p:nvCxnSpPr>
          <p:spPr>
            <a:xfrm flipV="1">
              <a:off x="3861227" y="3020713"/>
              <a:ext cx="0" cy="36933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3" name="Straight Connector 92">
              <a:extLst>
                <a:ext uri="{FF2B5EF4-FFF2-40B4-BE49-F238E27FC236}">
                  <a16:creationId xmlns:a16="http://schemas.microsoft.com/office/drawing/2014/main" id="{2EAC9C6E-03F0-DB44-9C04-79E94DF177C1}"/>
                </a:ext>
              </a:extLst>
            </p:cNvPr>
            <p:cNvCxnSpPr/>
            <p:nvPr/>
          </p:nvCxnSpPr>
          <p:spPr>
            <a:xfrm flipV="1">
              <a:off x="5283627" y="2651381"/>
              <a:ext cx="0" cy="36933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4" name="Straight Connector 93">
              <a:extLst>
                <a:ext uri="{FF2B5EF4-FFF2-40B4-BE49-F238E27FC236}">
                  <a16:creationId xmlns:a16="http://schemas.microsoft.com/office/drawing/2014/main" id="{7ADF2F75-93F5-B64A-A42D-E2CF1122C83E}"/>
                </a:ext>
              </a:extLst>
            </p:cNvPr>
            <p:cNvCxnSpPr/>
            <p:nvPr/>
          </p:nvCxnSpPr>
          <p:spPr>
            <a:xfrm flipV="1">
              <a:off x="6724842" y="2282049"/>
              <a:ext cx="0" cy="36933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5" name="Straight Connector 94">
              <a:extLst>
                <a:ext uri="{FF2B5EF4-FFF2-40B4-BE49-F238E27FC236}">
                  <a16:creationId xmlns:a16="http://schemas.microsoft.com/office/drawing/2014/main" id="{4873ADBC-B60D-EE41-9CD2-4569C8D8D743}"/>
                </a:ext>
              </a:extLst>
            </p:cNvPr>
            <p:cNvCxnSpPr/>
            <p:nvPr/>
          </p:nvCxnSpPr>
          <p:spPr>
            <a:xfrm>
              <a:off x="2420012" y="3390045"/>
              <a:ext cx="1441215"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6" name="Straight Connector 95">
              <a:extLst>
                <a:ext uri="{FF2B5EF4-FFF2-40B4-BE49-F238E27FC236}">
                  <a16:creationId xmlns:a16="http://schemas.microsoft.com/office/drawing/2014/main" id="{DD31F99D-B39A-CC40-B8CE-071BA000AA95}"/>
                </a:ext>
              </a:extLst>
            </p:cNvPr>
            <p:cNvCxnSpPr/>
            <p:nvPr/>
          </p:nvCxnSpPr>
          <p:spPr>
            <a:xfrm>
              <a:off x="3842412" y="3020713"/>
              <a:ext cx="1441215"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7" name="Straight Connector 96">
              <a:extLst>
                <a:ext uri="{FF2B5EF4-FFF2-40B4-BE49-F238E27FC236}">
                  <a16:creationId xmlns:a16="http://schemas.microsoft.com/office/drawing/2014/main" id="{9D9099C5-EE32-1D4D-AC82-A36419EA964D}"/>
                </a:ext>
              </a:extLst>
            </p:cNvPr>
            <p:cNvCxnSpPr/>
            <p:nvPr/>
          </p:nvCxnSpPr>
          <p:spPr>
            <a:xfrm>
              <a:off x="5283627" y="2651381"/>
              <a:ext cx="1441215"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8" name="Straight Connector 97">
              <a:extLst>
                <a:ext uri="{FF2B5EF4-FFF2-40B4-BE49-F238E27FC236}">
                  <a16:creationId xmlns:a16="http://schemas.microsoft.com/office/drawing/2014/main" id="{E47C2F81-B398-C14C-B9BF-9BF62664C77C}"/>
                </a:ext>
              </a:extLst>
            </p:cNvPr>
            <p:cNvCxnSpPr/>
            <p:nvPr/>
          </p:nvCxnSpPr>
          <p:spPr>
            <a:xfrm>
              <a:off x="6724842" y="2284139"/>
              <a:ext cx="1441215"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9" name="Straight Connector 98">
              <a:extLst>
                <a:ext uri="{FF2B5EF4-FFF2-40B4-BE49-F238E27FC236}">
                  <a16:creationId xmlns:a16="http://schemas.microsoft.com/office/drawing/2014/main" id="{1484EA37-6F5D-B244-98C0-1158DEDE858A}"/>
                </a:ext>
              </a:extLst>
            </p:cNvPr>
            <p:cNvCxnSpPr/>
            <p:nvPr/>
          </p:nvCxnSpPr>
          <p:spPr>
            <a:xfrm>
              <a:off x="8166057" y="2284139"/>
              <a:ext cx="0" cy="1475239"/>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00" name="Straight Connector 99">
              <a:extLst>
                <a:ext uri="{FF2B5EF4-FFF2-40B4-BE49-F238E27FC236}">
                  <a16:creationId xmlns:a16="http://schemas.microsoft.com/office/drawing/2014/main" id="{B762691B-1B40-8246-927C-C40038603F21}"/>
                </a:ext>
              </a:extLst>
            </p:cNvPr>
            <p:cNvCxnSpPr/>
            <p:nvPr/>
          </p:nvCxnSpPr>
          <p:spPr>
            <a:xfrm>
              <a:off x="8152070" y="3759378"/>
              <a:ext cx="681486" cy="563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01" name="Straight Connector 100">
              <a:extLst>
                <a:ext uri="{FF2B5EF4-FFF2-40B4-BE49-F238E27FC236}">
                  <a16:creationId xmlns:a16="http://schemas.microsoft.com/office/drawing/2014/main" id="{6AA4F8D3-34A1-7547-89C9-643ECC69422C}"/>
                </a:ext>
              </a:extLst>
            </p:cNvPr>
            <p:cNvCxnSpPr/>
            <p:nvPr/>
          </p:nvCxnSpPr>
          <p:spPr>
            <a:xfrm>
              <a:off x="1738526" y="3753739"/>
              <a:ext cx="681486" cy="563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102" name="Group 101">
            <a:extLst>
              <a:ext uri="{FF2B5EF4-FFF2-40B4-BE49-F238E27FC236}">
                <a16:creationId xmlns:a16="http://schemas.microsoft.com/office/drawing/2014/main" id="{749B2812-3976-7F48-8165-4EE2841CF8AA}"/>
              </a:ext>
            </a:extLst>
          </p:cNvPr>
          <p:cNvGrpSpPr/>
          <p:nvPr/>
        </p:nvGrpSpPr>
        <p:grpSpPr>
          <a:xfrm>
            <a:off x="2098549" y="4821812"/>
            <a:ext cx="6349517" cy="759545"/>
            <a:chOff x="957171" y="4710723"/>
            <a:chExt cx="6349517" cy="759545"/>
          </a:xfrm>
        </p:grpSpPr>
        <p:grpSp>
          <p:nvGrpSpPr>
            <p:cNvPr id="103" name="Group 102">
              <a:extLst>
                <a:ext uri="{FF2B5EF4-FFF2-40B4-BE49-F238E27FC236}">
                  <a16:creationId xmlns:a16="http://schemas.microsoft.com/office/drawing/2014/main" id="{621424FF-845B-7C4E-A964-85333AC45C11}"/>
                </a:ext>
              </a:extLst>
            </p:cNvPr>
            <p:cNvGrpSpPr/>
            <p:nvPr/>
          </p:nvGrpSpPr>
          <p:grpSpPr>
            <a:xfrm>
              <a:off x="957171" y="4710723"/>
              <a:ext cx="1389321" cy="759401"/>
              <a:chOff x="957171" y="4654281"/>
              <a:chExt cx="1389321" cy="759401"/>
            </a:xfrm>
          </p:grpSpPr>
          <p:grpSp>
            <p:nvGrpSpPr>
              <p:cNvPr id="143" name="Group 142">
                <a:extLst>
                  <a:ext uri="{FF2B5EF4-FFF2-40B4-BE49-F238E27FC236}">
                    <a16:creationId xmlns:a16="http://schemas.microsoft.com/office/drawing/2014/main" id="{D75F9421-CF6A-B940-84D6-E87106704C55}"/>
                  </a:ext>
                </a:extLst>
              </p:cNvPr>
              <p:cNvGrpSpPr/>
              <p:nvPr/>
            </p:nvGrpSpPr>
            <p:grpSpPr>
              <a:xfrm>
                <a:off x="957171" y="4841542"/>
                <a:ext cx="476249" cy="564522"/>
                <a:chOff x="957171" y="4841542"/>
                <a:chExt cx="476249" cy="564522"/>
              </a:xfrm>
            </p:grpSpPr>
            <p:cxnSp>
              <p:nvCxnSpPr>
                <p:cNvPr id="150" name="Straight Connector 149">
                  <a:extLst>
                    <a:ext uri="{FF2B5EF4-FFF2-40B4-BE49-F238E27FC236}">
                      <a16:creationId xmlns:a16="http://schemas.microsoft.com/office/drawing/2014/main" id="{E3E69518-95BB-C442-838D-9D5CB0ED5C75}"/>
                    </a:ext>
                  </a:extLst>
                </p:cNvPr>
                <p:cNvCxnSpPr/>
                <p:nvPr/>
              </p:nvCxnSpPr>
              <p:spPr>
                <a:xfrm flipV="1">
                  <a:off x="957171" y="5277349"/>
                  <a:ext cx="0" cy="1225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51" name="Straight Connector 150">
                  <a:extLst>
                    <a:ext uri="{FF2B5EF4-FFF2-40B4-BE49-F238E27FC236}">
                      <a16:creationId xmlns:a16="http://schemas.microsoft.com/office/drawing/2014/main" id="{1D3075C4-58B3-BC4E-8689-56855AB3EA80}"/>
                    </a:ext>
                  </a:extLst>
                </p:cNvPr>
                <p:cNvCxnSpPr/>
                <p:nvPr/>
              </p:nvCxnSpPr>
              <p:spPr>
                <a:xfrm flipV="1">
                  <a:off x="957171" y="5289126"/>
                  <a:ext cx="332071" cy="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52" name="Straight Connector 151">
                  <a:extLst>
                    <a:ext uri="{FF2B5EF4-FFF2-40B4-BE49-F238E27FC236}">
                      <a16:creationId xmlns:a16="http://schemas.microsoft.com/office/drawing/2014/main" id="{01F2F079-3897-A942-84C4-DA0AECC1ACFD}"/>
                    </a:ext>
                  </a:extLst>
                </p:cNvPr>
                <p:cNvCxnSpPr/>
                <p:nvPr/>
              </p:nvCxnSpPr>
              <p:spPr>
                <a:xfrm flipV="1">
                  <a:off x="1276799" y="5283560"/>
                  <a:ext cx="0" cy="1225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53" name="Straight Arrow Connector 152">
                  <a:extLst>
                    <a:ext uri="{FF2B5EF4-FFF2-40B4-BE49-F238E27FC236}">
                      <a16:creationId xmlns:a16="http://schemas.microsoft.com/office/drawing/2014/main" id="{946C50C0-5801-A543-B1E6-4AE9A9F028A5}"/>
                    </a:ext>
                  </a:extLst>
                </p:cNvPr>
                <p:cNvCxnSpPr/>
                <p:nvPr/>
              </p:nvCxnSpPr>
              <p:spPr>
                <a:xfrm flipV="1">
                  <a:off x="1283609" y="4841542"/>
                  <a:ext cx="0" cy="384736"/>
                </a:xfrm>
                <a:prstGeom prst="straightConnector1">
                  <a:avLst/>
                </a:prstGeom>
                <a:ln>
                  <a:solidFill>
                    <a:schemeClr val="tx1"/>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54" name="Straight Connector 153">
                  <a:extLst>
                    <a:ext uri="{FF2B5EF4-FFF2-40B4-BE49-F238E27FC236}">
                      <a16:creationId xmlns:a16="http://schemas.microsoft.com/office/drawing/2014/main" id="{A9F524F1-7439-914F-A27D-90C0F1FA9DB2}"/>
                    </a:ext>
                  </a:extLst>
                </p:cNvPr>
                <p:cNvCxnSpPr/>
                <p:nvPr/>
              </p:nvCxnSpPr>
              <p:spPr>
                <a:xfrm flipV="1">
                  <a:off x="1273394" y="5399853"/>
                  <a:ext cx="160026" cy="354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144" name="Group 143">
                <a:extLst>
                  <a:ext uri="{FF2B5EF4-FFF2-40B4-BE49-F238E27FC236}">
                    <a16:creationId xmlns:a16="http://schemas.microsoft.com/office/drawing/2014/main" id="{7C44BDD3-150B-9041-A532-EA3FF488520A}"/>
                  </a:ext>
                </a:extLst>
              </p:cNvPr>
              <p:cNvGrpSpPr/>
              <p:nvPr/>
            </p:nvGrpSpPr>
            <p:grpSpPr>
              <a:xfrm>
                <a:off x="1433420" y="4654281"/>
                <a:ext cx="913072" cy="759401"/>
                <a:chOff x="957171" y="4646663"/>
                <a:chExt cx="913072" cy="759401"/>
              </a:xfrm>
            </p:grpSpPr>
            <p:cxnSp>
              <p:nvCxnSpPr>
                <p:cNvPr id="145" name="Straight Connector 144">
                  <a:extLst>
                    <a:ext uri="{FF2B5EF4-FFF2-40B4-BE49-F238E27FC236}">
                      <a16:creationId xmlns:a16="http://schemas.microsoft.com/office/drawing/2014/main" id="{17F0D7A5-4B87-3341-82A5-CB427324EADE}"/>
                    </a:ext>
                  </a:extLst>
                </p:cNvPr>
                <p:cNvCxnSpPr/>
                <p:nvPr/>
              </p:nvCxnSpPr>
              <p:spPr>
                <a:xfrm flipV="1">
                  <a:off x="957171" y="5277349"/>
                  <a:ext cx="0" cy="1225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46" name="Straight Connector 145">
                  <a:extLst>
                    <a:ext uri="{FF2B5EF4-FFF2-40B4-BE49-F238E27FC236}">
                      <a16:creationId xmlns:a16="http://schemas.microsoft.com/office/drawing/2014/main" id="{59190967-8265-8149-8E99-6E16AF694A27}"/>
                    </a:ext>
                  </a:extLst>
                </p:cNvPr>
                <p:cNvCxnSpPr/>
                <p:nvPr/>
              </p:nvCxnSpPr>
              <p:spPr>
                <a:xfrm flipV="1">
                  <a:off x="957171" y="5289126"/>
                  <a:ext cx="332071" cy="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47" name="Straight Connector 146">
                  <a:extLst>
                    <a:ext uri="{FF2B5EF4-FFF2-40B4-BE49-F238E27FC236}">
                      <a16:creationId xmlns:a16="http://schemas.microsoft.com/office/drawing/2014/main" id="{C74794D1-F563-5C4C-B423-17AB8B0B6380}"/>
                    </a:ext>
                  </a:extLst>
                </p:cNvPr>
                <p:cNvCxnSpPr/>
                <p:nvPr/>
              </p:nvCxnSpPr>
              <p:spPr>
                <a:xfrm flipV="1">
                  <a:off x="1276799" y="5283560"/>
                  <a:ext cx="0" cy="1225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48" name="Straight Arrow Connector 147">
                  <a:extLst>
                    <a:ext uri="{FF2B5EF4-FFF2-40B4-BE49-F238E27FC236}">
                      <a16:creationId xmlns:a16="http://schemas.microsoft.com/office/drawing/2014/main" id="{14ABE63E-68CB-F842-93D8-F5F6346C851A}"/>
                    </a:ext>
                  </a:extLst>
                </p:cNvPr>
                <p:cNvCxnSpPr/>
                <p:nvPr/>
              </p:nvCxnSpPr>
              <p:spPr>
                <a:xfrm flipH="1" flipV="1">
                  <a:off x="1273394" y="4646663"/>
                  <a:ext cx="10215" cy="579615"/>
                </a:xfrm>
                <a:prstGeom prst="straightConnector1">
                  <a:avLst/>
                </a:prstGeom>
                <a:ln>
                  <a:solidFill>
                    <a:schemeClr val="tx1"/>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49" name="Straight Connector 148">
                  <a:extLst>
                    <a:ext uri="{FF2B5EF4-FFF2-40B4-BE49-F238E27FC236}">
                      <a16:creationId xmlns:a16="http://schemas.microsoft.com/office/drawing/2014/main" id="{DDBD0F86-7F99-B041-9262-94F14B4120DB}"/>
                    </a:ext>
                  </a:extLst>
                </p:cNvPr>
                <p:cNvCxnSpPr/>
                <p:nvPr/>
              </p:nvCxnSpPr>
              <p:spPr>
                <a:xfrm flipV="1">
                  <a:off x="1273394" y="5395777"/>
                  <a:ext cx="596849" cy="7619"/>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grpSp>
          <p:nvGrpSpPr>
            <p:cNvPr id="104" name="Group 103">
              <a:extLst>
                <a:ext uri="{FF2B5EF4-FFF2-40B4-BE49-F238E27FC236}">
                  <a16:creationId xmlns:a16="http://schemas.microsoft.com/office/drawing/2014/main" id="{6FA18D27-E6EE-2541-89D9-F0B3A9F635CF}"/>
                </a:ext>
              </a:extLst>
            </p:cNvPr>
            <p:cNvGrpSpPr/>
            <p:nvPr/>
          </p:nvGrpSpPr>
          <p:grpSpPr>
            <a:xfrm>
              <a:off x="2346492" y="4710723"/>
              <a:ext cx="1496796" cy="759401"/>
              <a:chOff x="957171" y="4654281"/>
              <a:chExt cx="1496796" cy="759401"/>
            </a:xfrm>
          </p:grpSpPr>
          <p:grpSp>
            <p:nvGrpSpPr>
              <p:cNvPr id="131" name="Group 130">
                <a:extLst>
                  <a:ext uri="{FF2B5EF4-FFF2-40B4-BE49-F238E27FC236}">
                    <a16:creationId xmlns:a16="http://schemas.microsoft.com/office/drawing/2014/main" id="{EC5C6F09-622C-9C4B-9B6F-D7A60A2F3597}"/>
                  </a:ext>
                </a:extLst>
              </p:cNvPr>
              <p:cNvGrpSpPr/>
              <p:nvPr/>
            </p:nvGrpSpPr>
            <p:grpSpPr>
              <a:xfrm>
                <a:off x="957171" y="4841542"/>
                <a:ext cx="476249" cy="564522"/>
                <a:chOff x="957171" y="4841542"/>
                <a:chExt cx="476249" cy="564522"/>
              </a:xfrm>
            </p:grpSpPr>
            <p:cxnSp>
              <p:nvCxnSpPr>
                <p:cNvPr id="138" name="Straight Connector 137">
                  <a:extLst>
                    <a:ext uri="{FF2B5EF4-FFF2-40B4-BE49-F238E27FC236}">
                      <a16:creationId xmlns:a16="http://schemas.microsoft.com/office/drawing/2014/main" id="{CF910E35-3E4E-9646-B2FF-E47214C92FD4}"/>
                    </a:ext>
                  </a:extLst>
                </p:cNvPr>
                <p:cNvCxnSpPr/>
                <p:nvPr/>
              </p:nvCxnSpPr>
              <p:spPr>
                <a:xfrm flipV="1">
                  <a:off x="957171" y="5277349"/>
                  <a:ext cx="0" cy="1225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39" name="Straight Connector 138">
                  <a:extLst>
                    <a:ext uri="{FF2B5EF4-FFF2-40B4-BE49-F238E27FC236}">
                      <a16:creationId xmlns:a16="http://schemas.microsoft.com/office/drawing/2014/main" id="{1F54C76E-AB1F-3C4D-A526-B55B67CE2EDA}"/>
                    </a:ext>
                  </a:extLst>
                </p:cNvPr>
                <p:cNvCxnSpPr/>
                <p:nvPr/>
              </p:nvCxnSpPr>
              <p:spPr>
                <a:xfrm flipV="1">
                  <a:off x="957171" y="5289126"/>
                  <a:ext cx="332071" cy="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40" name="Straight Connector 139">
                  <a:extLst>
                    <a:ext uri="{FF2B5EF4-FFF2-40B4-BE49-F238E27FC236}">
                      <a16:creationId xmlns:a16="http://schemas.microsoft.com/office/drawing/2014/main" id="{C1FB14D1-7187-4A49-AB44-ABF1892D5E00}"/>
                    </a:ext>
                  </a:extLst>
                </p:cNvPr>
                <p:cNvCxnSpPr/>
                <p:nvPr/>
              </p:nvCxnSpPr>
              <p:spPr>
                <a:xfrm flipV="1">
                  <a:off x="1276799" y="5283560"/>
                  <a:ext cx="0" cy="1225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41" name="Straight Arrow Connector 140">
                  <a:extLst>
                    <a:ext uri="{FF2B5EF4-FFF2-40B4-BE49-F238E27FC236}">
                      <a16:creationId xmlns:a16="http://schemas.microsoft.com/office/drawing/2014/main" id="{E85F9B9E-8C28-9340-B6C7-15B716FD398C}"/>
                    </a:ext>
                  </a:extLst>
                </p:cNvPr>
                <p:cNvCxnSpPr/>
                <p:nvPr/>
              </p:nvCxnSpPr>
              <p:spPr>
                <a:xfrm flipV="1">
                  <a:off x="1283609" y="4841542"/>
                  <a:ext cx="0" cy="384736"/>
                </a:xfrm>
                <a:prstGeom prst="straightConnector1">
                  <a:avLst/>
                </a:prstGeom>
                <a:ln>
                  <a:solidFill>
                    <a:schemeClr val="tx1"/>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42" name="Straight Connector 141">
                  <a:extLst>
                    <a:ext uri="{FF2B5EF4-FFF2-40B4-BE49-F238E27FC236}">
                      <a16:creationId xmlns:a16="http://schemas.microsoft.com/office/drawing/2014/main" id="{47F0A562-68BE-4345-BE01-CCDD145D74F5}"/>
                    </a:ext>
                  </a:extLst>
                </p:cNvPr>
                <p:cNvCxnSpPr/>
                <p:nvPr/>
              </p:nvCxnSpPr>
              <p:spPr>
                <a:xfrm flipV="1">
                  <a:off x="1273394" y="5399853"/>
                  <a:ext cx="160026" cy="354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132" name="Group 131">
                <a:extLst>
                  <a:ext uri="{FF2B5EF4-FFF2-40B4-BE49-F238E27FC236}">
                    <a16:creationId xmlns:a16="http://schemas.microsoft.com/office/drawing/2014/main" id="{31E04675-6536-3D43-BE46-263A2AA02E48}"/>
                  </a:ext>
                </a:extLst>
              </p:cNvPr>
              <p:cNvGrpSpPr/>
              <p:nvPr/>
            </p:nvGrpSpPr>
            <p:grpSpPr>
              <a:xfrm>
                <a:off x="1433420" y="4654281"/>
                <a:ext cx="1020547" cy="759401"/>
                <a:chOff x="957171" y="4646663"/>
                <a:chExt cx="1020547" cy="759401"/>
              </a:xfrm>
            </p:grpSpPr>
            <p:cxnSp>
              <p:nvCxnSpPr>
                <p:cNvPr id="133" name="Straight Connector 132">
                  <a:extLst>
                    <a:ext uri="{FF2B5EF4-FFF2-40B4-BE49-F238E27FC236}">
                      <a16:creationId xmlns:a16="http://schemas.microsoft.com/office/drawing/2014/main" id="{6D663D6B-5044-AC4B-B823-82B875B368A3}"/>
                    </a:ext>
                  </a:extLst>
                </p:cNvPr>
                <p:cNvCxnSpPr/>
                <p:nvPr/>
              </p:nvCxnSpPr>
              <p:spPr>
                <a:xfrm flipV="1">
                  <a:off x="957171" y="5277349"/>
                  <a:ext cx="0" cy="1225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34" name="Straight Connector 133">
                  <a:extLst>
                    <a:ext uri="{FF2B5EF4-FFF2-40B4-BE49-F238E27FC236}">
                      <a16:creationId xmlns:a16="http://schemas.microsoft.com/office/drawing/2014/main" id="{0B56BACC-4012-6945-8093-7B14F4F28C5D}"/>
                    </a:ext>
                  </a:extLst>
                </p:cNvPr>
                <p:cNvCxnSpPr/>
                <p:nvPr/>
              </p:nvCxnSpPr>
              <p:spPr>
                <a:xfrm flipV="1">
                  <a:off x="957171" y="5289126"/>
                  <a:ext cx="332071" cy="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35" name="Straight Connector 134">
                  <a:extLst>
                    <a:ext uri="{FF2B5EF4-FFF2-40B4-BE49-F238E27FC236}">
                      <a16:creationId xmlns:a16="http://schemas.microsoft.com/office/drawing/2014/main" id="{864EDE29-BC6B-204B-891A-0184B547E88E}"/>
                    </a:ext>
                  </a:extLst>
                </p:cNvPr>
                <p:cNvCxnSpPr/>
                <p:nvPr/>
              </p:nvCxnSpPr>
              <p:spPr>
                <a:xfrm flipV="1">
                  <a:off x="1276799" y="5283560"/>
                  <a:ext cx="0" cy="1225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36" name="Straight Arrow Connector 135">
                  <a:extLst>
                    <a:ext uri="{FF2B5EF4-FFF2-40B4-BE49-F238E27FC236}">
                      <a16:creationId xmlns:a16="http://schemas.microsoft.com/office/drawing/2014/main" id="{12573C81-270E-0C4B-92C3-153486141951}"/>
                    </a:ext>
                  </a:extLst>
                </p:cNvPr>
                <p:cNvCxnSpPr/>
                <p:nvPr/>
              </p:nvCxnSpPr>
              <p:spPr>
                <a:xfrm flipH="1" flipV="1">
                  <a:off x="1273394" y="4646663"/>
                  <a:ext cx="10215" cy="579615"/>
                </a:xfrm>
                <a:prstGeom prst="straightConnector1">
                  <a:avLst/>
                </a:prstGeom>
                <a:ln>
                  <a:solidFill>
                    <a:schemeClr val="tx1"/>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37" name="Straight Connector 136">
                  <a:extLst>
                    <a:ext uri="{FF2B5EF4-FFF2-40B4-BE49-F238E27FC236}">
                      <a16:creationId xmlns:a16="http://schemas.microsoft.com/office/drawing/2014/main" id="{03C527A1-1844-2742-B30F-E3E879DFF63A}"/>
                    </a:ext>
                  </a:extLst>
                </p:cNvPr>
                <p:cNvCxnSpPr/>
                <p:nvPr/>
              </p:nvCxnSpPr>
              <p:spPr>
                <a:xfrm flipV="1">
                  <a:off x="1273394" y="5395777"/>
                  <a:ext cx="704324" cy="761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grpSp>
          <p:nvGrpSpPr>
            <p:cNvPr id="105" name="Group 104">
              <a:extLst>
                <a:ext uri="{FF2B5EF4-FFF2-40B4-BE49-F238E27FC236}">
                  <a16:creationId xmlns:a16="http://schemas.microsoft.com/office/drawing/2014/main" id="{828E98C6-CD3D-5F49-8667-B254BC4B44A2}"/>
                </a:ext>
              </a:extLst>
            </p:cNvPr>
            <p:cNvGrpSpPr/>
            <p:nvPr/>
          </p:nvGrpSpPr>
          <p:grpSpPr>
            <a:xfrm>
              <a:off x="3843288" y="4710723"/>
              <a:ext cx="1424210" cy="759401"/>
              <a:chOff x="957171" y="4654281"/>
              <a:chExt cx="1424210" cy="759401"/>
            </a:xfrm>
          </p:grpSpPr>
          <p:grpSp>
            <p:nvGrpSpPr>
              <p:cNvPr id="119" name="Group 118">
                <a:extLst>
                  <a:ext uri="{FF2B5EF4-FFF2-40B4-BE49-F238E27FC236}">
                    <a16:creationId xmlns:a16="http://schemas.microsoft.com/office/drawing/2014/main" id="{D173831C-33B5-7642-A6ED-F5EBC3C82041}"/>
                  </a:ext>
                </a:extLst>
              </p:cNvPr>
              <p:cNvGrpSpPr/>
              <p:nvPr/>
            </p:nvGrpSpPr>
            <p:grpSpPr>
              <a:xfrm>
                <a:off x="957171" y="4841542"/>
                <a:ext cx="476249" cy="564522"/>
                <a:chOff x="957171" y="4841542"/>
                <a:chExt cx="476249" cy="564522"/>
              </a:xfrm>
            </p:grpSpPr>
            <p:cxnSp>
              <p:nvCxnSpPr>
                <p:cNvPr id="126" name="Straight Connector 125">
                  <a:extLst>
                    <a:ext uri="{FF2B5EF4-FFF2-40B4-BE49-F238E27FC236}">
                      <a16:creationId xmlns:a16="http://schemas.microsoft.com/office/drawing/2014/main" id="{D92C05E6-83BA-C543-8538-B5E8343319F0}"/>
                    </a:ext>
                  </a:extLst>
                </p:cNvPr>
                <p:cNvCxnSpPr/>
                <p:nvPr/>
              </p:nvCxnSpPr>
              <p:spPr>
                <a:xfrm flipV="1">
                  <a:off x="957171" y="5277349"/>
                  <a:ext cx="0" cy="1225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27" name="Straight Connector 126">
                  <a:extLst>
                    <a:ext uri="{FF2B5EF4-FFF2-40B4-BE49-F238E27FC236}">
                      <a16:creationId xmlns:a16="http://schemas.microsoft.com/office/drawing/2014/main" id="{85CD630B-2D64-6B42-BA5E-E084E0C46551}"/>
                    </a:ext>
                  </a:extLst>
                </p:cNvPr>
                <p:cNvCxnSpPr/>
                <p:nvPr/>
              </p:nvCxnSpPr>
              <p:spPr>
                <a:xfrm flipV="1">
                  <a:off x="957171" y="5289126"/>
                  <a:ext cx="332071" cy="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28" name="Straight Connector 127">
                  <a:extLst>
                    <a:ext uri="{FF2B5EF4-FFF2-40B4-BE49-F238E27FC236}">
                      <a16:creationId xmlns:a16="http://schemas.microsoft.com/office/drawing/2014/main" id="{F6B375A3-6AE2-F74C-908F-BE7F36838866}"/>
                    </a:ext>
                  </a:extLst>
                </p:cNvPr>
                <p:cNvCxnSpPr/>
                <p:nvPr/>
              </p:nvCxnSpPr>
              <p:spPr>
                <a:xfrm flipV="1">
                  <a:off x="1276799" y="5283560"/>
                  <a:ext cx="0" cy="1225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29" name="Straight Arrow Connector 128">
                  <a:extLst>
                    <a:ext uri="{FF2B5EF4-FFF2-40B4-BE49-F238E27FC236}">
                      <a16:creationId xmlns:a16="http://schemas.microsoft.com/office/drawing/2014/main" id="{25FD5530-C009-7945-AD66-EC5684314DAA}"/>
                    </a:ext>
                  </a:extLst>
                </p:cNvPr>
                <p:cNvCxnSpPr/>
                <p:nvPr/>
              </p:nvCxnSpPr>
              <p:spPr>
                <a:xfrm flipV="1">
                  <a:off x="1283609" y="4841542"/>
                  <a:ext cx="0" cy="384736"/>
                </a:xfrm>
                <a:prstGeom prst="straightConnector1">
                  <a:avLst/>
                </a:prstGeom>
                <a:ln>
                  <a:solidFill>
                    <a:schemeClr val="tx1"/>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30" name="Straight Connector 129">
                  <a:extLst>
                    <a:ext uri="{FF2B5EF4-FFF2-40B4-BE49-F238E27FC236}">
                      <a16:creationId xmlns:a16="http://schemas.microsoft.com/office/drawing/2014/main" id="{D0D6473A-906B-0E49-9C67-3B9E3E995661}"/>
                    </a:ext>
                  </a:extLst>
                </p:cNvPr>
                <p:cNvCxnSpPr/>
                <p:nvPr/>
              </p:nvCxnSpPr>
              <p:spPr>
                <a:xfrm flipV="1">
                  <a:off x="1273394" y="5399853"/>
                  <a:ext cx="160026" cy="354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120" name="Group 119">
                <a:extLst>
                  <a:ext uri="{FF2B5EF4-FFF2-40B4-BE49-F238E27FC236}">
                    <a16:creationId xmlns:a16="http://schemas.microsoft.com/office/drawing/2014/main" id="{713F3E18-E91C-9C4E-89FA-C07877983EE7}"/>
                  </a:ext>
                </a:extLst>
              </p:cNvPr>
              <p:cNvGrpSpPr/>
              <p:nvPr/>
            </p:nvGrpSpPr>
            <p:grpSpPr>
              <a:xfrm>
                <a:off x="1433420" y="4654281"/>
                <a:ext cx="947961" cy="759401"/>
                <a:chOff x="957171" y="4646663"/>
                <a:chExt cx="947961" cy="759401"/>
              </a:xfrm>
            </p:grpSpPr>
            <p:cxnSp>
              <p:nvCxnSpPr>
                <p:cNvPr id="121" name="Straight Connector 120">
                  <a:extLst>
                    <a:ext uri="{FF2B5EF4-FFF2-40B4-BE49-F238E27FC236}">
                      <a16:creationId xmlns:a16="http://schemas.microsoft.com/office/drawing/2014/main" id="{CA218108-8400-6E4D-ADBB-6ED890858A19}"/>
                    </a:ext>
                  </a:extLst>
                </p:cNvPr>
                <p:cNvCxnSpPr/>
                <p:nvPr/>
              </p:nvCxnSpPr>
              <p:spPr>
                <a:xfrm flipV="1">
                  <a:off x="957171" y="5277349"/>
                  <a:ext cx="0" cy="1225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22" name="Straight Connector 121">
                  <a:extLst>
                    <a:ext uri="{FF2B5EF4-FFF2-40B4-BE49-F238E27FC236}">
                      <a16:creationId xmlns:a16="http://schemas.microsoft.com/office/drawing/2014/main" id="{711514B1-6CC4-3B41-9F4C-57DC0ED6A90E}"/>
                    </a:ext>
                  </a:extLst>
                </p:cNvPr>
                <p:cNvCxnSpPr/>
                <p:nvPr/>
              </p:nvCxnSpPr>
              <p:spPr>
                <a:xfrm flipV="1">
                  <a:off x="957171" y="5289126"/>
                  <a:ext cx="332071" cy="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23" name="Straight Connector 122">
                  <a:extLst>
                    <a:ext uri="{FF2B5EF4-FFF2-40B4-BE49-F238E27FC236}">
                      <a16:creationId xmlns:a16="http://schemas.microsoft.com/office/drawing/2014/main" id="{DB3D4F39-A174-084B-842E-D674264674BC}"/>
                    </a:ext>
                  </a:extLst>
                </p:cNvPr>
                <p:cNvCxnSpPr/>
                <p:nvPr/>
              </p:nvCxnSpPr>
              <p:spPr>
                <a:xfrm flipV="1">
                  <a:off x="1276799" y="5283560"/>
                  <a:ext cx="0" cy="1225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24" name="Straight Arrow Connector 123">
                  <a:extLst>
                    <a:ext uri="{FF2B5EF4-FFF2-40B4-BE49-F238E27FC236}">
                      <a16:creationId xmlns:a16="http://schemas.microsoft.com/office/drawing/2014/main" id="{CFCE16E8-D206-5845-9997-0A521F7843CD}"/>
                    </a:ext>
                  </a:extLst>
                </p:cNvPr>
                <p:cNvCxnSpPr/>
                <p:nvPr/>
              </p:nvCxnSpPr>
              <p:spPr>
                <a:xfrm flipH="1" flipV="1">
                  <a:off x="1273394" y="4646663"/>
                  <a:ext cx="10215" cy="579615"/>
                </a:xfrm>
                <a:prstGeom prst="straightConnector1">
                  <a:avLst/>
                </a:prstGeom>
                <a:ln>
                  <a:solidFill>
                    <a:schemeClr val="tx1"/>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25" name="Straight Connector 124">
                  <a:extLst>
                    <a:ext uri="{FF2B5EF4-FFF2-40B4-BE49-F238E27FC236}">
                      <a16:creationId xmlns:a16="http://schemas.microsoft.com/office/drawing/2014/main" id="{17C81136-311F-6442-A065-A2049B1E2F03}"/>
                    </a:ext>
                  </a:extLst>
                </p:cNvPr>
                <p:cNvCxnSpPr/>
                <p:nvPr/>
              </p:nvCxnSpPr>
              <p:spPr>
                <a:xfrm>
                  <a:off x="1273394" y="5403395"/>
                  <a:ext cx="631738"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grpSp>
          <p:nvGrpSpPr>
            <p:cNvPr id="106" name="Group 105">
              <a:extLst>
                <a:ext uri="{FF2B5EF4-FFF2-40B4-BE49-F238E27FC236}">
                  <a16:creationId xmlns:a16="http://schemas.microsoft.com/office/drawing/2014/main" id="{987613E7-D3F8-0B44-AAB3-4B4BADFF9D3D}"/>
                </a:ext>
              </a:extLst>
            </p:cNvPr>
            <p:cNvGrpSpPr/>
            <p:nvPr/>
          </p:nvGrpSpPr>
          <p:grpSpPr>
            <a:xfrm>
              <a:off x="5267498" y="4710867"/>
              <a:ext cx="2039190" cy="759401"/>
              <a:chOff x="957171" y="4654281"/>
              <a:chExt cx="2039190" cy="759401"/>
            </a:xfrm>
          </p:grpSpPr>
          <p:grpSp>
            <p:nvGrpSpPr>
              <p:cNvPr id="107" name="Group 106">
                <a:extLst>
                  <a:ext uri="{FF2B5EF4-FFF2-40B4-BE49-F238E27FC236}">
                    <a16:creationId xmlns:a16="http://schemas.microsoft.com/office/drawing/2014/main" id="{CA3A5A7F-AFA4-F54E-9113-B4556589B884}"/>
                  </a:ext>
                </a:extLst>
              </p:cNvPr>
              <p:cNvGrpSpPr/>
              <p:nvPr/>
            </p:nvGrpSpPr>
            <p:grpSpPr>
              <a:xfrm>
                <a:off x="957171" y="4841542"/>
                <a:ext cx="476249" cy="564522"/>
                <a:chOff x="957171" y="4841542"/>
                <a:chExt cx="476249" cy="564522"/>
              </a:xfrm>
            </p:grpSpPr>
            <p:cxnSp>
              <p:nvCxnSpPr>
                <p:cNvPr id="114" name="Straight Connector 113">
                  <a:extLst>
                    <a:ext uri="{FF2B5EF4-FFF2-40B4-BE49-F238E27FC236}">
                      <a16:creationId xmlns:a16="http://schemas.microsoft.com/office/drawing/2014/main" id="{9967712D-A815-4147-86DF-C1023E47E12D}"/>
                    </a:ext>
                  </a:extLst>
                </p:cNvPr>
                <p:cNvCxnSpPr/>
                <p:nvPr/>
              </p:nvCxnSpPr>
              <p:spPr>
                <a:xfrm flipV="1">
                  <a:off x="957171" y="5277349"/>
                  <a:ext cx="0" cy="1225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15" name="Straight Connector 114">
                  <a:extLst>
                    <a:ext uri="{FF2B5EF4-FFF2-40B4-BE49-F238E27FC236}">
                      <a16:creationId xmlns:a16="http://schemas.microsoft.com/office/drawing/2014/main" id="{46CCEABF-9A2F-5F48-8E67-0FA85BE5FF13}"/>
                    </a:ext>
                  </a:extLst>
                </p:cNvPr>
                <p:cNvCxnSpPr/>
                <p:nvPr/>
              </p:nvCxnSpPr>
              <p:spPr>
                <a:xfrm flipV="1">
                  <a:off x="957171" y="5289126"/>
                  <a:ext cx="332071" cy="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16" name="Straight Connector 115">
                  <a:extLst>
                    <a:ext uri="{FF2B5EF4-FFF2-40B4-BE49-F238E27FC236}">
                      <a16:creationId xmlns:a16="http://schemas.microsoft.com/office/drawing/2014/main" id="{C6DF2F83-7D8C-9549-B0BB-7C67C86B991A}"/>
                    </a:ext>
                  </a:extLst>
                </p:cNvPr>
                <p:cNvCxnSpPr/>
                <p:nvPr/>
              </p:nvCxnSpPr>
              <p:spPr>
                <a:xfrm flipV="1">
                  <a:off x="1276799" y="5283560"/>
                  <a:ext cx="0" cy="1225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17" name="Straight Arrow Connector 116">
                  <a:extLst>
                    <a:ext uri="{FF2B5EF4-FFF2-40B4-BE49-F238E27FC236}">
                      <a16:creationId xmlns:a16="http://schemas.microsoft.com/office/drawing/2014/main" id="{FC21BDFB-B5B9-CC4D-B6AA-626B776DC002}"/>
                    </a:ext>
                  </a:extLst>
                </p:cNvPr>
                <p:cNvCxnSpPr/>
                <p:nvPr/>
              </p:nvCxnSpPr>
              <p:spPr>
                <a:xfrm flipV="1">
                  <a:off x="1283609" y="4841542"/>
                  <a:ext cx="0" cy="384736"/>
                </a:xfrm>
                <a:prstGeom prst="straightConnector1">
                  <a:avLst/>
                </a:prstGeom>
                <a:ln>
                  <a:solidFill>
                    <a:schemeClr val="tx1"/>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18" name="Straight Connector 117">
                  <a:extLst>
                    <a:ext uri="{FF2B5EF4-FFF2-40B4-BE49-F238E27FC236}">
                      <a16:creationId xmlns:a16="http://schemas.microsoft.com/office/drawing/2014/main" id="{FE7F2559-0C22-1C4D-B141-B4CBE2659A35}"/>
                    </a:ext>
                  </a:extLst>
                </p:cNvPr>
                <p:cNvCxnSpPr/>
                <p:nvPr/>
              </p:nvCxnSpPr>
              <p:spPr>
                <a:xfrm flipV="1">
                  <a:off x="1273394" y="5399853"/>
                  <a:ext cx="160026" cy="354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108" name="Group 107">
                <a:extLst>
                  <a:ext uri="{FF2B5EF4-FFF2-40B4-BE49-F238E27FC236}">
                    <a16:creationId xmlns:a16="http://schemas.microsoft.com/office/drawing/2014/main" id="{25C50AA9-581F-A44E-8BF3-CEC1664C5D7A}"/>
                  </a:ext>
                </a:extLst>
              </p:cNvPr>
              <p:cNvGrpSpPr/>
              <p:nvPr/>
            </p:nvGrpSpPr>
            <p:grpSpPr>
              <a:xfrm>
                <a:off x="1433420" y="4654281"/>
                <a:ext cx="1562941" cy="759401"/>
                <a:chOff x="957171" y="4646663"/>
                <a:chExt cx="1562941" cy="759401"/>
              </a:xfrm>
            </p:grpSpPr>
            <p:cxnSp>
              <p:nvCxnSpPr>
                <p:cNvPr id="109" name="Straight Connector 108">
                  <a:extLst>
                    <a:ext uri="{FF2B5EF4-FFF2-40B4-BE49-F238E27FC236}">
                      <a16:creationId xmlns:a16="http://schemas.microsoft.com/office/drawing/2014/main" id="{5AFCBDC5-7AB2-D94C-92E8-5EE802E6CE43}"/>
                    </a:ext>
                  </a:extLst>
                </p:cNvPr>
                <p:cNvCxnSpPr/>
                <p:nvPr/>
              </p:nvCxnSpPr>
              <p:spPr>
                <a:xfrm flipV="1">
                  <a:off x="957171" y="5277349"/>
                  <a:ext cx="0" cy="1225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10" name="Straight Connector 109">
                  <a:extLst>
                    <a:ext uri="{FF2B5EF4-FFF2-40B4-BE49-F238E27FC236}">
                      <a16:creationId xmlns:a16="http://schemas.microsoft.com/office/drawing/2014/main" id="{228E7231-455F-E140-BC5D-4820BAD4ACBD}"/>
                    </a:ext>
                  </a:extLst>
                </p:cNvPr>
                <p:cNvCxnSpPr/>
                <p:nvPr/>
              </p:nvCxnSpPr>
              <p:spPr>
                <a:xfrm flipV="1">
                  <a:off x="957171" y="5289126"/>
                  <a:ext cx="332071" cy="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11" name="Straight Connector 110">
                  <a:extLst>
                    <a:ext uri="{FF2B5EF4-FFF2-40B4-BE49-F238E27FC236}">
                      <a16:creationId xmlns:a16="http://schemas.microsoft.com/office/drawing/2014/main" id="{983A15C1-E5E4-AC4F-ACE4-95054A8B4B28}"/>
                    </a:ext>
                  </a:extLst>
                </p:cNvPr>
                <p:cNvCxnSpPr/>
                <p:nvPr/>
              </p:nvCxnSpPr>
              <p:spPr>
                <a:xfrm flipV="1">
                  <a:off x="1276799" y="5283560"/>
                  <a:ext cx="0" cy="1225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12" name="Straight Arrow Connector 111">
                  <a:extLst>
                    <a:ext uri="{FF2B5EF4-FFF2-40B4-BE49-F238E27FC236}">
                      <a16:creationId xmlns:a16="http://schemas.microsoft.com/office/drawing/2014/main" id="{C87D3D04-C271-3C4D-9CBF-B84FBEA3FE61}"/>
                    </a:ext>
                  </a:extLst>
                </p:cNvPr>
                <p:cNvCxnSpPr/>
                <p:nvPr/>
              </p:nvCxnSpPr>
              <p:spPr>
                <a:xfrm flipH="1" flipV="1">
                  <a:off x="1273394" y="4646663"/>
                  <a:ext cx="10215" cy="579615"/>
                </a:xfrm>
                <a:prstGeom prst="straightConnector1">
                  <a:avLst/>
                </a:prstGeom>
                <a:ln>
                  <a:solidFill>
                    <a:schemeClr val="tx1"/>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13" name="Straight Connector 112">
                  <a:extLst>
                    <a:ext uri="{FF2B5EF4-FFF2-40B4-BE49-F238E27FC236}">
                      <a16:creationId xmlns:a16="http://schemas.microsoft.com/office/drawing/2014/main" id="{1391F542-0BC9-264F-8A89-04DBE1751767}"/>
                    </a:ext>
                  </a:extLst>
                </p:cNvPr>
                <p:cNvCxnSpPr/>
                <p:nvPr/>
              </p:nvCxnSpPr>
              <p:spPr>
                <a:xfrm>
                  <a:off x="1273394" y="5403395"/>
                  <a:ext cx="1246718" cy="2669"/>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grpSp>
      <p:grpSp>
        <p:nvGrpSpPr>
          <p:cNvPr id="155" name="Group 154">
            <a:extLst>
              <a:ext uri="{FF2B5EF4-FFF2-40B4-BE49-F238E27FC236}">
                <a16:creationId xmlns:a16="http://schemas.microsoft.com/office/drawing/2014/main" id="{9F4BB604-F711-9641-BFA9-BCB9148E5E76}"/>
              </a:ext>
            </a:extLst>
          </p:cNvPr>
          <p:cNvGrpSpPr/>
          <p:nvPr/>
        </p:nvGrpSpPr>
        <p:grpSpPr>
          <a:xfrm>
            <a:off x="2411631" y="2850903"/>
            <a:ext cx="5992091" cy="2063875"/>
            <a:chOff x="1289242" y="2742238"/>
            <a:chExt cx="5992091" cy="2063874"/>
          </a:xfrm>
        </p:grpSpPr>
        <p:grpSp>
          <p:nvGrpSpPr>
            <p:cNvPr id="156" name="Group 155">
              <a:extLst>
                <a:ext uri="{FF2B5EF4-FFF2-40B4-BE49-F238E27FC236}">
                  <a16:creationId xmlns:a16="http://schemas.microsoft.com/office/drawing/2014/main" id="{8D5151BD-3F9F-0441-AAEF-3565EA8AB52E}"/>
                </a:ext>
              </a:extLst>
            </p:cNvPr>
            <p:cNvGrpSpPr/>
            <p:nvPr/>
          </p:nvGrpSpPr>
          <p:grpSpPr>
            <a:xfrm>
              <a:off x="1289242" y="4444046"/>
              <a:ext cx="5992091" cy="362066"/>
              <a:chOff x="1289242" y="4444046"/>
              <a:chExt cx="5992091" cy="362066"/>
            </a:xfrm>
          </p:grpSpPr>
          <p:grpSp>
            <p:nvGrpSpPr>
              <p:cNvPr id="161" name="Group 160">
                <a:extLst>
                  <a:ext uri="{FF2B5EF4-FFF2-40B4-BE49-F238E27FC236}">
                    <a16:creationId xmlns:a16="http://schemas.microsoft.com/office/drawing/2014/main" id="{45A475A3-596B-0F4E-BB9F-E58A53D52D06}"/>
                  </a:ext>
                </a:extLst>
              </p:cNvPr>
              <p:cNvGrpSpPr/>
              <p:nvPr/>
            </p:nvGrpSpPr>
            <p:grpSpPr>
              <a:xfrm>
                <a:off x="1289242" y="4444046"/>
                <a:ext cx="1130770" cy="359389"/>
                <a:chOff x="1289242" y="4444046"/>
                <a:chExt cx="1130770" cy="359389"/>
              </a:xfrm>
            </p:grpSpPr>
            <p:cxnSp>
              <p:nvCxnSpPr>
                <p:cNvPr id="184" name="Straight Connector 183">
                  <a:extLst>
                    <a:ext uri="{FF2B5EF4-FFF2-40B4-BE49-F238E27FC236}">
                      <a16:creationId xmlns:a16="http://schemas.microsoft.com/office/drawing/2014/main" id="{36F9A7CB-0C58-AC42-9022-FA7A96F9DC10}"/>
                    </a:ext>
                  </a:extLst>
                </p:cNvPr>
                <p:cNvCxnSpPr/>
                <p:nvPr/>
              </p:nvCxnSpPr>
              <p:spPr>
                <a:xfrm flipV="1">
                  <a:off x="1293016" y="4619037"/>
                  <a:ext cx="0" cy="17499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5" name="Straight Connector 184">
                  <a:extLst>
                    <a:ext uri="{FF2B5EF4-FFF2-40B4-BE49-F238E27FC236}">
                      <a16:creationId xmlns:a16="http://schemas.microsoft.com/office/drawing/2014/main" id="{B6572916-AEAE-AA42-9F3F-83F8B054278C}"/>
                    </a:ext>
                  </a:extLst>
                </p:cNvPr>
                <p:cNvCxnSpPr/>
                <p:nvPr/>
              </p:nvCxnSpPr>
              <p:spPr>
                <a:xfrm flipV="1">
                  <a:off x="1757740" y="4444046"/>
                  <a:ext cx="0" cy="17499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6" name="Straight Connector 185">
                  <a:extLst>
                    <a:ext uri="{FF2B5EF4-FFF2-40B4-BE49-F238E27FC236}">
                      <a16:creationId xmlns:a16="http://schemas.microsoft.com/office/drawing/2014/main" id="{D47398C3-EA29-1543-862F-066F6DBED37C}"/>
                    </a:ext>
                  </a:extLst>
                </p:cNvPr>
                <p:cNvCxnSpPr/>
                <p:nvPr/>
              </p:nvCxnSpPr>
              <p:spPr>
                <a:xfrm flipV="1">
                  <a:off x="1289242" y="4619037"/>
                  <a:ext cx="468498" cy="6977"/>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7" name="Straight Connector 186">
                  <a:extLst>
                    <a:ext uri="{FF2B5EF4-FFF2-40B4-BE49-F238E27FC236}">
                      <a16:creationId xmlns:a16="http://schemas.microsoft.com/office/drawing/2014/main" id="{BACA435E-74EE-9A48-817E-6F2B723C8B91}"/>
                    </a:ext>
                  </a:extLst>
                </p:cNvPr>
                <p:cNvCxnSpPr/>
                <p:nvPr/>
              </p:nvCxnSpPr>
              <p:spPr>
                <a:xfrm>
                  <a:off x="1770472" y="4444046"/>
                  <a:ext cx="649540"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8" name="Straight Connector 187">
                  <a:extLst>
                    <a:ext uri="{FF2B5EF4-FFF2-40B4-BE49-F238E27FC236}">
                      <a16:creationId xmlns:a16="http://schemas.microsoft.com/office/drawing/2014/main" id="{BBB92456-9C08-1148-8201-9088DA0B770E}"/>
                    </a:ext>
                  </a:extLst>
                </p:cNvPr>
                <p:cNvCxnSpPr/>
                <p:nvPr/>
              </p:nvCxnSpPr>
              <p:spPr>
                <a:xfrm>
                  <a:off x="2420012" y="4444046"/>
                  <a:ext cx="0" cy="359389"/>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162" name="Group 161">
                <a:extLst>
                  <a:ext uri="{FF2B5EF4-FFF2-40B4-BE49-F238E27FC236}">
                    <a16:creationId xmlns:a16="http://schemas.microsoft.com/office/drawing/2014/main" id="{F9309110-1BF5-C14A-ADE8-0A55C361620D}"/>
                  </a:ext>
                </a:extLst>
              </p:cNvPr>
              <p:cNvGrpSpPr/>
              <p:nvPr/>
            </p:nvGrpSpPr>
            <p:grpSpPr>
              <a:xfrm>
                <a:off x="2711642" y="4444046"/>
                <a:ext cx="1130770" cy="359389"/>
                <a:chOff x="1289242" y="4444046"/>
                <a:chExt cx="1130770" cy="359389"/>
              </a:xfrm>
            </p:grpSpPr>
            <p:cxnSp>
              <p:nvCxnSpPr>
                <p:cNvPr id="179" name="Straight Connector 178">
                  <a:extLst>
                    <a:ext uri="{FF2B5EF4-FFF2-40B4-BE49-F238E27FC236}">
                      <a16:creationId xmlns:a16="http://schemas.microsoft.com/office/drawing/2014/main" id="{299FC4E9-36B9-F94D-9EE0-28DF31793B8D}"/>
                    </a:ext>
                  </a:extLst>
                </p:cNvPr>
                <p:cNvCxnSpPr/>
                <p:nvPr/>
              </p:nvCxnSpPr>
              <p:spPr>
                <a:xfrm flipV="1">
                  <a:off x="1293016" y="4619037"/>
                  <a:ext cx="0" cy="17499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0" name="Straight Connector 179">
                  <a:extLst>
                    <a:ext uri="{FF2B5EF4-FFF2-40B4-BE49-F238E27FC236}">
                      <a16:creationId xmlns:a16="http://schemas.microsoft.com/office/drawing/2014/main" id="{FC11E20E-9DE0-A64D-B8C4-AAC3C2BD850A}"/>
                    </a:ext>
                  </a:extLst>
                </p:cNvPr>
                <p:cNvCxnSpPr/>
                <p:nvPr/>
              </p:nvCxnSpPr>
              <p:spPr>
                <a:xfrm flipV="1">
                  <a:off x="1757740" y="4444046"/>
                  <a:ext cx="0" cy="17499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1" name="Straight Connector 180">
                  <a:extLst>
                    <a:ext uri="{FF2B5EF4-FFF2-40B4-BE49-F238E27FC236}">
                      <a16:creationId xmlns:a16="http://schemas.microsoft.com/office/drawing/2014/main" id="{8B15FC8D-36F1-9C49-AAF7-16DD26C4EDD0}"/>
                    </a:ext>
                  </a:extLst>
                </p:cNvPr>
                <p:cNvCxnSpPr/>
                <p:nvPr/>
              </p:nvCxnSpPr>
              <p:spPr>
                <a:xfrm flipV="1">
                  <a:off x="1289242" y="4619037"/>
                  <a:ext cx="468498" cy="6977"/>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2" name="Straight Connector 181">
                  <a:extLst>
                    <a:ext uri="{FF2B5EF4-FFF2-40B4-BE49-F238E27FC236}">
                      <a16:creationId xmlns:a16="http://schemas.microsoft.com/office/drawing/2014/main" id="{F0759961-9337-9644-B326-A0BA8C40D9DF}"/>
                    </a:ext>
                  </a:extLst>
                </p:cNvPr>
                <p:cNvCxnSpPr/>
                <p:nvPr/>
              </p:nvCxnSpPr>
              <p:spPr>
                <a:xfrm>
                  <a:off x="1770472" y="4444046"/>
                  <a:ext cx="649540"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3" name="Straight Connector 182">
                  <a:extLst>
                    <a:ext uri="{FF2B5EF4-FFF2-40B4-BE49-F238E27FC236}">
                      <a16:creationId xmlns:a16="http://schemas.microsoft.com/office/drawing/2014/main" id="{93A1EC81-2B20-7A40-9EFB-98C83D8BEAA2}"/>
                    </a:ext>
                  </a:extLst>
                </p:cNvPr>
                <p:cNvCxnSpPr/>
                <p:nvPr/>
              </p:nvCxnSpPr>
              <p:spPr>
                <a:xfrm>
                  <a:off x="2420012" y="4444046"/>
                  <a:ext cx="0" cy="359389"/>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163" name="Group 162">
                <a:extLst>
                  <a:ext uri="{FF2B5EF4-FFF2-40B4-BE49-F238E27FC236}">
                    <a16:creationId xmlns:a16="http://schemas.microsoft.com/office/drawing/2014/main" id="{440A9C07-F04D-834D-8348-BC1BD268F213}"/>
                  </a:ext>
                </a:extLst>
              </p:cNvPr>
              <p:cNvGrpSpPr/>
              <p:nvPr/>
            </p:nvGrpSpPr>
            <p:grpSpPr>
              <a:xfrm>
                <a:off x="4164573" y="4446319"/>
                <a:ext cx="1130770" cy="359389"/>
                <a:chOff x="1289242" y="4444046"/>
                <a:chExt cx="1130770" cy="359389"/>
              </a:xfrm>
            </p:grpSpPr>
            <p:cxnSp>
              <p:nvCxnSpPr>
                <p:cNvPr id="174" name="Straight Connector 173">
                  <a:extLst>
                    <a:ext uri="{FF2B5EF4-FFF2-40B4-BE49-F238E27FC236}">
                      <a16:creationId xmlns:a16="http://schemas.microsoft.com/office/drawing/2014/main" id="{D05270DA-467B-4A4D-AB27-14D998C91687}"/>
                    </a:ext>
                  </a:extLst>
                </p:cNvPr>
                <p:cNvCxnSpPr/>
                <p:nvPr/>
              </p:nvCxnSpPr>
              <p:spPr>
                <a:xfrm flipV="1">
                  <a:off x="1293016" y="4619037"/>
                  <a:ext cx="0" cy="17499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5" name="Straight Connector 174">
                  <a:extLst>
                    <a:ext uri="{FF2B5EF4-FFF2-40B4-BE49-F238E27FC236}">
                      <a16:creationId xmlns:a16="http://schemas.microsoft.com/office/drawing/2014/main" id="{26FE67AD-7335-AA4A-8196-1CD56B17217E}"/>
                    </a:ext>
                  </a:extLst>
                </p:cNvPr>
                <p:cNvCxnSpPr/>
                <p:nvPr/>
              </p:nvCxnSpPr>
              <p:spPr>
                <a:xfrm flipV="1">
                  <a:off x="1757740" y="4444046"/>
                  <a:ext cx="0" cy="17499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6" name="Straight Connector 175">
                  <a:extLst>
                    <a:ext uri="{FF2B5EF4-FFF2-40B4-BE49-F238E27FC236}">
                      <a16:creationId xmlns:a16="http://schemas.microsoft.com/office/drawing/2014/main" id="{3EEF9C84-2BC5-2742-83ED-26585BDC86AE}"/>
                    </a:ext>
                  </a:extLst>
                </p:cNvPr>
                <p:cNvCxnSpPr/>
                <p:nvPr/>
              </p:nvCxnSpPr>
              <p:spPr>
                <a:xfrm flipV="1">
                  <a:off x="1289242" y="4619037"/>
                  <a:ext cx="468498" cy="6977"/>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7" name="Straight Connector 176">
                  <a:extLst>
                    <a:ext uri="{FF2B5EF4-FFF2-40B4-BE49-F238E27FC236}">
                      <a16:creationId xmlns:a16="http://schemas.microsoft.com/office/drawing/2014/main" id="{B112C850-12CC-314D-895C-48F58A29EC3B}"/>
                    </a:ext>
                  </a:extLst>
                </p:cNvPr>
                <p:cNvCxnSpPr/>
                <p:nvPr/>
              </p:nvCxnSpPr>
              <p:spPr>
                <a:xfrm>
                  <a:off x="1770472" y="4444046"/>
                  <a:ext cx="649540"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8" name="Straight Connector 177">
                  <a:extLst>
                    <a:ext uri="{FF2B5EF4-FFF2-40B4-BE49-F238E27FC236}">
                      <a16:creationId xmlns:a16="http://schemas.microsoft.com/office/drawing/2014/main" id="{A197D7BD-A8F3-954D-9E2A-14F5B4C8BAD4}"/>
                    </a:ext>
                  </a:extLst>
                </p:cNvPr>
                <p:cNvCxnSpPr/>
                <p:nvPr/>
              </p:nvCxnSpPr>
              <p:spPr>
                <a:xfrm>
                  <a:off x="2420012" y="4444046"/>
                  <a:ext cx="0" cy="359389"/>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164" name="Group 163">
                <a:extLst>
                  <a:ext uri="{FF2B5EF4-FFF2-40B4-BE49-F238E27FC236}">
                    <a16:creationId xmlns:a16="http://schemas.microsoft.com/office/drawing/2014/main" id="{5A618601-9D14-3F4C-AAD4-F3A3532933D2}"/>
                  </a:ext>
                </a:extLst>
              </p:cNvPr>
              <p:cNvGrpSpPr/>
              <p:nvPr/>
            </p:nvGrpSpPr>
            <p:grpSpPr>
              <a:xfrm>
                <a:off x="5596380" y="4446319"/>
                <a:ext cx="1130770" cy="359389"/>
                <a:chOff x="1289242" y="4444046"/>
                <a:chExt cx="1130770" cy="359389"/>
              </a:xfrm>
            </p:grpSpPr>
            <p:cxnSp>
              <p:nvCxnSpPr>
                <p:cNvPr id="169" name="Straight Connector 168">
                  <a:extLst>
                    <a:ext uri="{FF2B5EF4-FFF2-40B4-BE49-F238E27FC236}">
                      <a16:creationId xmlns:a16="http://schemas.microsoft.com/office/drawing/2014/main" id="{D5874C44-BBCB-F548-8D59-44EAC04F541B}"/>
                    </a:ext>
                  </a:extLst>
                </p:cNvPr>
                <p:cNvCxnSpPr/>
                <p:nvPr/>
              </p:nvCxnSpPr>
              <p:spPr>
                <a:xfrm flipV="1">
                  <a:off x="1293016" y="4619037"/>
                  <a:ext cx="0" cy="17499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0" name="Straight Connector 169">
                  <a:extLst>
                    <a:ext uri="{FF2B5EF4-FFF2-40B4-BE49-F238E27FC236}">
                      <a16:creationId xmlns:a16="http://schemas.microsoft.com/office/drawing/2014/main" id="{2788BDC7-03BA-F547-BE35-E0235B04E9EA}"/>
                    </a:ext>
                  </a:extLst>
                </p:cNvPr>
                <p:cNvCxnSpPr/>
                <p:nvPr/>
              </p:nvCxnSpPr>
              <p:spPr>
                <a:xfrm flipV="1">
                  <a:off x="1757740" y="4444046"/>
                  <a:ext cx="0" cy="17499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1" name="Straight Connector 170">
                  <a:extLst>
                    <a:ext uri="{FF2B5EF4-FFF2-40B4-BE49-F238E27FC236}">
                      <a16:creationId xmlns:a16="http://schemas.microsoft.com/office/drawing/2014/main" id="{AB4D05E5-27CB-6F49-8F93-FE3B9CE54094}"/>
                    </a:ext>
                  </a:extLst>
                </p:cNvPr>
                <p:cNvCxnSpPr/>
                <p:nvPr/>
              </p:nvCxnSpPr>
              <p:spPr>
                <a:xfrm flipV="1">
                  <a:off x="1289242" y="4619037"/>
                  <a:ext cx="468498" cy="6977"/>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2" name="Straight Connector 171">
                  <a:extLst>
                    <a:ext uri="{FF2B5EF4-FFF2-40B4-BE49-F238E27FC236}">
                      <a16:creationId xmlns:a16="http://schemas.microsoft.com/office/drawing/2014/main" id="{4E899896-AD31-E74A-A3C6-C827BA07EA02}"/>
                    </a:ext>
                  </a:extLst>
                </p:cNvPr>
                <p:cNvCxnSpPr/>
                <p:nvPr/>
              </p:nvCxnSpPr>
              <p:spPr>
                <a:xfrm>
                  <a:off x="1770472" y="4444046"/>
                  <a:ext cx="649540"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3" name="Straight Connector 172">
                  <a:extLst>
                    <a:ext uri="{FF2B5EF4-FFF2-40B4-BE49-F238E27FC236}">
                      <a16:creationId xmlns:a16="http://schemas.microsoft.com/office/drawing/2014/main" id="{3AA33F20-D992-C84E-BC09-5A0725F2BE47}"/>
                    </a:ext>
                  </a:extLst>
                </p:cNvPr>
                <p:cNvCxnSpPr/>
                <p:nvPr/>
              </p:nvCxnSpPr>
              <p:spPr>
                <a:xfrm>
                  <a:off x="2420012" y="4444046"/>
                  <a:ext cx="0" cy="359389"/>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cxnSp>
            <p:nvCxnSpPr>
              <p:cNvPr id="165" name="Straight Connector 164">
                <a:extLst>
                  <a:ext uri="{FF2B5EF4-FFF2-40B4-BE49-F238E27FC236}">
                    <a16:creationId xmlns:a16="http://schemas.microsoft.com/office/drawing/2014/main" id="{D9EF8FF3-9548-054C-8668-609C9F29D776}"/>
                  </a:ext>
                </a:extLst>
              </p:cNvPr>
              <p:cNvCxnSpPr/>
              <p:nvPr/>
            </p:nvCxnSpPr>
            <p:spPr>
              <a:xfrm>
                <a:off x="2420012" y="4805708"/>
                <a:ext cx="295404"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66" name="Straight Connector 165">
                <a:extLst>
                  <a:ext uri="{FF2B5EF4-FFF2-40B4-BE49-F238E27FC236}">
                    <a16:creationId xmlns:a16="http://schemas.microsoft.com/office/drawing/2014/main" id="{978BB14F-C01D-6042-80D9-4E15353CB08F}"/>
                  </a:ext>
                </a:extLst>
              </p:cNvPr>
              <p:cNvCxnSpPr/>
              <p:nvPr/>
            </p:nvCxnSpPr>
            <p:spPr>
              <a:xfrm>
                <a:off x="3842412" y="4805708"/>
                <a:ext cx="325935" cy="4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67" name="Straight Connector 166">
                <a:extLst>
                  <a:ext uri="{FF2B5EF4-FFF2-40B4-BE49-F238E27FC236}">
                    <a16:creationId xmlns:a16="http://schemas.microsoft.com/office/drawing/2014/main" id="{E2D78775-8514-284B-A04B-2A8B78AF56B1}"/>
                  </a:ext>
                </a:extLst>
              </p:cNvPr>
              <p:cNvCxnSpPr/>
              <p:nvPr/>
            </p:nvCxnSpPr>
            <p:spPr>
              <a:xfrm>
                <a:off x="5304750" y="4805708"/>
                <a:ext cx="295404"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68" name="Straight Connector 167">
                <a:extLst>
                  <a:ext uri="{FF2B5EF4-FFF2-40B4-BE49-F238E27FC236}">
                    <a16:creationId xmlns:a16="http://schemas.microsoft.com/office/drawing/2014/main" id="{3A69D609-EA81-1347-91BE-89FDFBBCAC58}"/>
                  </a:ext>
                </a:extLst>
              </p:cNvPr>
              <p:cNvCxnSpPr/>
              <p:nvPr/>
            </p:nvCxnSpPr>
            <p:spPr>
              <a:xfrm flipV="1">
                <a:off x="6709777" y="4797777"/>
                <a:ext cx="571556" cy="833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cxnSp>
          <p:nvCxnSpPr>
            <p:cNvPr id="157" name="Straight Arrow Connector 156">
              <a:extLst>
                <a:ext uri="{FF2B5EF4-FFF2-40B4-BE49-F238E27FC236}">
                  <a16:creationId xmlns:a16="http://schemas.microsoft.com/office/drawing/2014/main" id="{88B3DB15-F639-9F46-8825-37003D002C9E}"/>
                </a:ext>
              </a:extLst>
            </p:cNvPr>
            <p:cNvCxnSpPr/>
            <p:nvPr/>
          </p:nvCxnSpPr>
          <p:spPr>
            <a:xfrm flipH="1" flipV="1">
              <a:off x="2397673" y="3793882"/>
              <a:ext cx="10216" cy="616450"/>
            </a:xfrm>
            <a:prstGeom prst="straightConnector1">
              <a:avLst/>
            </a:prstGeom>
            <a:ln>
              <a:solidFill>
                <a:schemeClr val="tx1"/>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58" name="Straight Arrow Connector 157">
              <a:extLst>
                <a:ext uri="{FF2B5EF4-FFF2-40B4-BE49-F238E27FC236}">
                  <a16:creationId xmlns:a16="http://schemas.microsoft.com/office/drawing/2014/main" id="{C4B19A27-EF7B-4E40-B427-5100E59304CF}"/>
                </a:ext>
              </a:extLst>
            </p:cNvPr>
            <p:cNvCxnSpPr/>
            <p:nvPr/>
          </p:nvCxnSpPr>
          <p:spPr>
            <a:xfrm flipV="1">
              <a:off x="3832196" y="3485657"/>
              <a:ext cx="0" cy="924675"/>
            </a:xfrm>
            <a:prstGeom prst="straightConnector1">
              <a:avLst/>
            </a:prstGeom>
            <a:ln>
              <a:solidFill>
                <a:schemeClr val="tx1"/>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59" name="Straight Arrow Connector 158">
              <a:extLst>
                <a:ext uri="{FF2B5EF4-FFF2-40B4-BE49-F238E27FC236}">
                  <a16:creationId xmlns:a16="http://schemas.microsoft.com/office/drawing/2014/main" id="{C2626049-B308-DF4E-B09F-249D1B4FFBE1}"/>
                </a:ext>
              </a:extLst>
            </p:cNvPr>
            <p:cNvCxnSpPr/>
            <p:nvPr/>
          </p:nvCxnSpPr>
          <p:spPr>
            <a:xfrm flipV="1">
              <a:off x="5267498" y="3097947"/>
              <a:ext cx="0" cy="1312385"/>
            </a:xfrm>
            <a:prstGeom prst="straightConnector1">
              <a:avLst/>
            </a:prstGeom>
            <a:ln>
              <a:solidFill>
                <a:schemeClr val="tx1"/>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60" name="Straight Arrow Connector 159">
              <a:extLst>
                <a:ext uri="{FF2B5EF4-FFF2-40B4-BE49-F238E27FC236}">
                  <a16:creationId xmlns:a16="http://schemas.microsoft.com/office/drawing/2014/main" id="{6220452D-87AF-DF41-802E-51107D068EAA}"/>
                </a:ext>
              </a:extLst>
            </p:cNvPr>
            <p:cNvCxnSpPr/>
            <p:nvPr/>
          </p:nvCxnSpPr>
          <p:spPr>
            <a:xfrm flipV="1">
              <a:off x="6709777" y="2742238"/>
              <a:ext cx="0" cy="1590861"/>
            </a:xfrm>
            <a:prstGeom prst="straightConnector1">
              <a:avLst/>
            </a:prstGeom>
            <a:ln>
              <a:solidFill>
                <a:schemeClr val="tx1"/>
              </a:solidFill>
              <a:tailEnd type="stealth" w="lg" len="lg"/>
            </a:ln>
          </p:spPr>
          <p:style>
            <a:lnRef idx="2">
              <a:schemeClr val="accent1"/>
            </a:lnRef>
            <a:fillRef idx="0">
              <a:schemeClr val="accent1"/>
            </a:fillRef>
            <a:effectRef idx="1">
              <a:schemeClr val="accent1"/>
            </a:effectRef>
            <a:fontRef idx="minor">
              <a:schemeClr val="tx1"/>
            </a:fontRef>
          </p:style>
        </p:cxnSp>
      </p:grpSp>
      <p:grpSp>
        <p:nvGrpSpPr>
          <p:cNvPr id="189" name="Group 188">
            <a:extLst>
              <a:ext uri="{FF2B5EF4-FFF2-40B4-BE49-F238E27FC236}">
                <a16:creationId xmlns:a16="http://schemas.microsoft.com/office/drawing/2014/main" id="{AAF0D73F-BC75-F345-8558-C56C286884A3}"/>
              </a:ext>
            </a:extLst>
          </p:cNvPr>
          <p:cNvGrpSpPr/>
          <p:nvPr/>
        </p:nvGrpSpPr>
        <p:grpSpPr>
          <a:xfrm>
            <a:off x="1874358" y="1691969"/>
            <a:ext cx="4459125" cy="369333"/>
            <a:chOff x="963502" y="1674522"/>
            <a:chExt cx="3008150" cy="369331"/>
          </a:xfrm>
        </p:grpSpPr>
        <p:cxnSp>
          <p:nvCxnSpPr>
            <p:cNvPr id="190" name="Straight Connector 189">
              <a:extLst>
                <a:ext uri="{FF2B5EF4-FFF2-40B4-BE49-F238E27FC236}">
                  <a16:creationId xmlns:a16="http://schemas.microsoft.com/office/drawing/2014/main" id="{F7E15C10-8057-2547-A888-05BFE6CA3D90}"/>
                </a:ext>
              </a:extLst>
            </p:cNvPr>
            <p:cNvCxnSpPr/>
            <p:nvPr/>
          </p:nvCxnSpPr>
          <p:spPr>
            <a:xfrm>
              <a:off x="963502" y="1859188"/>
              <a:ext cx="325740" cy="347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sp>
          <p:nvSpPr>
            <p:cNvPr id="191" name="TextBox 190">
              <a:extLst>
                <a:ext uri="{FF2B5EF4-FFF2-40B4-BE49-F238E27FC236}">
                  <a16:creationId xmlns:a16="http://schemas.microsoft.com/office/drawing/2014/main" id="{C637B719-9DD7-4840-9B00-9AD7A361AC6F}"/>
                </a:ext>
              </a:extLst>
            </p:cNvPr>
            <p:cNvSpPr txBox="1"/>
            <p:nvPr/>
          </p:nvSpPr>
          <p:spPr>
            <a:xfrm>
              <a:off x="1371652" y="1674522"/>
              <a:ext cx="2600000" cy="369331"/>
            </a:xfrm>
            <a:prstGeom prst="rect">
              <a:avLst/>
            </a:prstGeom>
            <a:noFill/>
          </p:spPr>
          <p:txBody>
            <a:bodyPr wrap="square" rtlCol="0">
              <a:spAutoFit/>
            </a:bodyPr>
            <a:lstStyle/>
            <a:p>
              <a:r>
                <a:rPr lang="en-GB" dirty="0"/>
                <a:t>= Field in main magnets</a:t>
              </a:r>
            </a:p>
          </p:txBody>
        </p:sp>
      </p:grpSp>
      <p:grpSp>
        <p:nvGrpSpPr>
          <p:cNvPr id="192" name="Group 191">
            <a:extLst>
              <a:ext uri="{FF2B5EF4-FFF2-40B4-BE49-F238E27FC236}">
                <a16:creationId xmlns:a16="http://schemas.microsoft.com/office/drawing/2014/main" id="{C36AB648-BC2F-4B4F-BB8E-3D46C8E93B16}"/>
              </a:ext>
            </a:extLst>
          </p:cNvPr>
          <p:cNvGrpSpPr/>
          <p:nvPr/>
        </p:nvGrpSpPr>
        <p:grpSpPr>
          <a:xfrm>
            <a:off x="1874359" y="2054404"/>
            <a:ext cx="4451129" cy="737613"/>
            <a:chOff x="751969" y="1945739"/>
            <a:chExt cx="4451129" cy="737612"/>
          </a:xfrm>
        </p:grpSpPr>
        <p:cxnSp>
          <p:nvCxnSpPr>
            <p:cNvPr id="193" name="Straight Connector 192">
              <a:extLst>
                <a:ext uri="{FF2B5EF4-FFF2-40B4-BE49-F238E27FC236}">
                  <a16:creationId xmlns:a16="http://schemas.microsoft.com/office/drawing/2014/main" id="{FDE111B0-2F24-8D4C-BC6F-6D78B58C567B}"/>
                </a:ext>
              </a:extLst>
            </p:cNvPr>
            <p:cNvCxnSpPr/>
            <p:nvPr/>
          </p:nvCxnSpPr>
          <p:spPr>
            <a:xfrm>
              <a:off x="751969" y="2130405"/>
              <a:ext cx="503005"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94" name="Straight Arrow Connector 193">
              <a:extLst>
                <a:ext uri="{FF2B5EF4-FFF2-40B4-BE49-F238E27FC236}">
                  <a16:creationId xmlns:a16="http://schemas.microsoft.com/office/drawing/2014/main" id="{44A17CE7-28AF-224E-B30A-053B004E1571}"/>
                </a:ext>
              </a:extLst>
            </p:cNvPr>
            <p:cNvCxnSpPr/>
            <p:nvPr/>
          </p:nvCxnSpPr>
          <p:spPr>
            <a:xfrm flipV="1">
              <a:off x="993399" y="2350344"/>
              <a:ext cx="0" cy="301037"/>
            </a:xfrm>
            <a:prstGeom prst="straightConnector1">
              <a:avLst/>
            </a:prstGeom>
            <a:ln>
              <a:solidFill>
                <a:schemeClr val="tx1"/>
              </a:solidFill>
              <a:tailEnd type="stealth" w="lg" len="lg"/>
            </a:ln>
          </p:spPr>
          <p:style>
            <a:lnRef idx="2">
              <a:schemeClr val="accent1"/>
            </a:lnRef>
            <a:fillRef idx="0">
              <a:schemeClr val="accent1"/>
            </a:fillRef>
            <a:effectRef idx="1">
              <a:schemeClr val="accent1"/>
            </a:effectRef>
            <a:fontRef idx="minor">
              <a:schemeClr val="tx1"/>
            </a:fontRef>
          </p:style>
        </p:cxnSp>
        <p:sp>
          <p:nvSpPr>
            <p:cNvPr id="195" name="TextBox 194">
              <a:extLst>
                <a:ext uri="{FF2B5EF4-FFF2-40B4-BE49-F238E27FC236}">
                  <a16:creationId xmlns:a16="http://schemas.microsoft.com/office/drawing/2014/main" id="{8CE1A06C-48CE-9B43-BD36-8DF3F40BBEAD}"/>
                </a:ext>
              </a:extLst>
            </p:cNvPr>
            <p:cNvSpPr txBox="1"/>
            <p:nvPr/>
          </p:nvSpPr>
          <p:spPr>
            <a:xfrm>
              <a:off x="1361352" y="1945739"/>
              <a:ext cx="3841746" cy="369332"/>
            </a:xfrm>
            <a:prstGeom prst="rect">
              <a:avLst/>
            </a:prstGeom>
            <a:noFill/>
          </p:spPr>
          <p:txBody>
            <a:bodyPr wrap="square" rtlCol="0">
              <a:spAutoFit/>
            </a:bodyPr>
            <a:lstStyle/>
            <a:p>
              <a:r>
                <a:rPr lang="en-GB" dirty="0"/>
                <a:t>= Proton beam intensity (current)</a:t>
              </a:r>
            </a:p>
          </p:txBody>
        </p:sp>
        <p:sp>
          <p:nvSpPr>
            <p:cNvPr id="196" name="TextBox 195">
              <a:extLst>
                <a:ext uri="{FF2B5EF4-FFF2-40B4-BE49-F238E27FC236}">
                  <a16:creationId xmlns:a16="http://schemas.microsoft.com/office/drawing/2014/main" id="{825F36FE-0993-1C4E-AAEC-5B2392D3B19F}"/>
                </a:ext>
              </a:extLst>
            </p:cNvPr>
            <p:cNvSpPr txBox="1"/>
            <p:nvPr/>
          </p:nvSpPr>
          <p:spPr>
            <a:xfrm>
              <a:off x="1361352" y="2314019"/>
              <a:ext cx="3841746" cy="369332"/>
            </a:xfrm>
            <a:prstGeom prst="rect">
              <a:avLst/>
            </a:prstGeom>
            <a:noFill/>
          </p:spPr>
          <p:txBody>
            <a:bodyPr wrap="square" rtlCol="0">
              <a:spAutoFit/>
            </a:bodyPr>
            <a:lstStyle/>
            <a:p>
              <a:r>
                <a:rPr lang="en-GB" dirty="0"/>
                <a:t>= Beam transfer</a:t>
              </a:r>
            </a:p>
          </p:txBody>
        </p:sp>
      </p:grpSp>
      <p:grpSp>
        <p:nvGrpSpPr>
          <p:cNvPr id="197" name="Group 196">
            <a:extLst>
              <a:ext uri="{FF2B5EF4-FFF2-40B4-BE49-F238E27FC236}">
                <a16:creationId xmlns:a16="http://schemas.microsoft.com/office/drawing/2014/main" id="{83065B53-FB1D-E348-B9F3-0E963EB1D110}"/>
              </a:ext>
            </a:extLst>
          </p:cNvPr>
          <p:cNvGrpSpPr/>
          <p:nvPr/>
        </p:nvGrpSpPr>
        <p:grpSpPr>
          <a:xfrm>
            <a:off x="7684965" y="1317879"/>
            <a:ext cx="2640056" cy="1037299"/>
            <a:chOff x="6430877" y="1472610"/>
            <a:chExt cx="2640056" cy="1037298"/>
          </a:xfrm>
        </p:grpSpPr>
        <p:cxnSp>
          <p:nvCxnSpPr>
            <p:cNvPr id="198" name="Straight Arrow Connector 197">
              <a:extLst>
                <a:ext uri="{FF2B5EF4-FFF2-40B4-BE49-F238E27FC236}">
                  <a16:creationId xmlns:a16="http://schemas.microsoft.com/office/drawing/2014/main" id="{7AD09D25-FEF1-EE47-9D0A-7DB536D88534}"/>
                </a:ext>
              </a:extLst>
            </p:cNvPr>
            <p:cNvCxnSpPr/>
            <p:nvPr/>
          </p:nvCxnSpPr>
          <p:spPr>
            <a:xfrm flipV="1">
              <a:off x="8025480" y="2088435"/>
              <a:ext cx="8879" cy="421473"/>
            </a:xfrm>
            <a:prstGeom prst="straightConnector1">
              <a:avLst/>
            </a:prstGeom>
            <a:ln>
              <a:solidFill>
                <a:srgbClr val="008000"/>
              </a:solidFill>
              <a:tailEnd type="stealth" w="lg" len="lg"/>
            </a:ln>
          </p:spPr>
          <p:style>
            <a:lnRef idx="2">
              <a:schemeClr val="accent1"/>
            </a:lnRef>
            <a:fillRef idx="0">
              <a:schemeClr val="accent1"/>
            </a:fillRef>
            <a:effectRef idx="1">
              <a:schemeClr val="accent1"/>
            </a:effectRef>
            <a:fontRef idx="minor">
              <a:schemeClr val="tx1"/>
            </a:fontRef>
          </p:style>
        </p:cxnSp>
        <p:sp>
          <p:nvSpPr>
            <p:cNvPr id="199" name="TextBox 198">
              <a:extLst>
                <a:ext uri="{FF2B5EF4-FFF2-40B4-BE49-F238E27FC236}">
                  <a16:creationId xmlns:a16="http://schemas.microsoft.com/office/drawing/2014/main" id="{68B145A1-0001-3D46-A2E5-A5AE88B1235A}"/>
                </a:ext>
              </a:extLst>
            </p:cNvPr>
            <p:cNvSpPr txBox="1"/>
            <p:nvPr/>
          </p:nvSpPr>
          <p:spPr>
            <a:xfrm>
              <a:off x="6430877" y="1472610"/>
              <a:ext cx="2640056" cy="646330"/>
            </a:xfrm>
            <a:prstGeom prst="rect">
              <a:avLst/>
            </a:prstGeom>
            <a:noFill/>
          </p:spPr>
          <p:txBody>
            <a:bodyPr wrap="square" rtlCol="0">
              <a:spAutoFit/>
            </a:bodyPr>
            <a:lstStyle/>
            <a:p>
              <a:pPr algn="ctr"/>
              <a:r>
                <a:rPr lang="en-GB" dirty="0"/>
                <a:t>To LHC clock-wise or counter clock-wise</a:t>
              </a:r>
            </a:p>
          </p:txBody>
        </p:sp>
      </p:grpSp>
      <p:sp>
        <p:nvSpPr>
          <p:cNvPr id="200" name="TextBox 199">
            <a:extLst>
              <a:ext uri="{FF2B5EF4-FFF2-40B4-BE49-F238E27FC236}">
                <a16:creationId xmlns:a16="http://schemas.microsoft.com/office/drawing/2014/main" id="{5E05F770-0CBE-CC4D-8E48-1473B8363A89}"/>
              </a:ext>
            </a:extLst>
          </p:cNvPr>
          <p:cNvSpPr txBox="1"/>
          <p:nvPr/>
        </p:nvSpPr>
        <p:spPr>
          <a:xfrm>
            <a:off x="9328436" y="2231849"/>
            <a:ext cx="1240041" cy="369332"/>
          </a:xfrm>
          <a:prstGeom prst="rect">
            <a:avLst/>
          </a:prstGeom>
          <a:noFill/>
        </p:spPr>
        <p:txBody>
          <a:bodyPr wrap="square" rtlCol="0">
            <a:spAutoFit/>
          </a:bodyPr>
          <a:lstStyle/>
          <a:p>
            <a:r>
              <a:rPr lang="en-GB" dirty="0"/>
              <a:t>450 </a:t>
            </a:r>
            <a:r>
              <a:rPr lang="en-GB" dirty="0" err="1"/>
              <a:t>GeV</a:t>
            </a:r>
            <a:endParaRPr lang="en-GB" dirty="0"/>
          </a:p>
        </p:txBody>
      </p:sp>
      <p:sp>
        <p:nvSpPr>
          <p:cNvPr id="201" name="TextBox 200">
            <a:extLst>
              <a:ext uri="{FF2B5EF4-FFF2-40B4-BE49-F238E27FC236}">
                <a16:creationId xmlns:a16="http://schemas.microsoft.com/office/drawing/2014/main" id="{673E41B1-543A-3D4C-A6BB-C5F111518368}"/>
              </a:ext>
            </a:extLst>
          </p:cNvPr>
          <p:cNvSpPr txBox="1"/>
          <p:nvPr/>
        </p:nvSpPr>
        <p:spPr>
          <a:xfrm>
            <a:off x="7951648" y="3946621"/>
            <a:ext cx="1244967" cy="369332"/>
          </a:xfrm>
          <a:prstGeom prst="rect">
            <a:avLst/>
          </a:prstGeom>
          <a:noFill/>
        </p:spPr>
        <p:txBody>
          <a:bodyPr wrap="square" rtlCol="0">
            <a:spAutoFit/>
          </a:bodyPr>
          <a:lstStyle/>
          <a:p>
            <a:r>
              <a:rPr lang="en-GB" dirty="0"/>
              <a:t>26 </a:t>
            </a:r>
            <a:r>
              <a:rPr lang="en-GB" dirty="0" err="1"/>
              <a:t>GeV</a:t>
            </a:r>
            <a:endParaRPr lang="en-GB" dirty="0"/>
          </a:p>
        </p:txBody>
      </p:sp>
      <p:sp>
        <p:nvSpPr>
          <p:cNvPr id="202" name="TextBox 201">
            <a:extLst>
              <a:ext uri="{FF2B5EF4-FFF2-40B4-BE49-F238E27FC236}">
                <a16:creationId xmlns:a16="http://schemas.microsoft.com/office/drawing/2014/main" id="{FC05C97C-EAFB-F240-9671-312C4BBF64A1}"/>
              </a:ext>
            </a:extLst>
          </p:cNvPr>
          <p:cNvSpPr txBox="1"/>
          <p:nvPr/>
        </p:nvSpPr>
        <p:spPr>
          <a:xfrm>
            <a:off x="7247047" y="4970894"/>
            <a:ext cx="1425483" cy="369332"/>
          </a:xfrm>
          <a:prstGeom prst="rect">
            <a:avLst/>
          </a:prstGeom>
          <a:noFill/>
        </p:spPr>
        <p:txBody>
          <a:bodyPr wrap="square" rtlCol="0">
            <a:spAutoFit/>
          </a:bodyPr>
          <a:lstStyle/>
          <a:p>
            <a:r>
              <a:rPr lang="en-GB" dirty="0"/>
              <a:t>1.4 </a:t>
            </a:r>
            <a:r>
              <a:rPr lang="en-GB" dirty="0" err="1"/>
              <a:t>GeV</a:t>
            </a:r>
            <a:endParaRPr lang="en-GB" dirty="0"/>
          </a:p>
        </p:txBody>
      </p:sp>
    </p:spTree>
    <p:extLst>
      <p:ext uri="{BB962C8B-B14F-4D97-AF65-F5344CB8AC3E}">
        <p14:creationId xmlns:p14="http://schemas.microsoft.com/office/powerpoint/2010/main" val="13366902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95D22F0-BF19-2649-97C2-19B0D68E7028}"/>
              </a:ext>
            </a:extLst>
          </p:cNvPr>
          <p:cNvSpPr>
            <a:spLocks noGrp="1"/>
          </p:cNvSpPr>
          <p:nvPr>
            <p:ph idx="1"/>
          </p:nvPr>
        </p:nvSpPr>
        <p:spPr>
          <a:xfrm>
            <a:off x="2812472" y="1856509"/>
            <a:ext cx="8971540" cy="4344266"/>
          </a:xfrm>
        </p:spPr>
        <p:txBody>
          <a:bodyPr/>
          <a:lstStyle/>
          <a:p>
            <a:pPr marL="457200" indent="-457200">
              <a:spcBef>
                <a:spcPts val="3600"/>
              </a:spcBef>
              <a:buFont typeface="Arial" panose="020B0604020202020204" pitchFamily="34" charset="0"/>
              <a:buChar char="•"/>
            </a:pPr>
            <a:r>
              <a:rPr lang="en-GB" sz="2800" dirty="0">
                <a:solidFill>
                  <a:schemeClr val="bg1">
                    <a:lumMod val="75000"/>
                  </a:schemeClr>
                </a:solidFill>
              </a:rPr>
              <a:t>Why Accelerators and Colliders ?</a:t>
            </a:r>
          </a:p>
          <a:p>
            <a:pPr marL="457200" indent="-457200">
              <a:spcBef>
                <a:spcPts val="3600"/>
              </a:spcBef>
              <a:buFont typeface="Arial" panose="020B0604020202020204" pitchFamily="34" charset="0"/>
              <a:buChar char="•"/>
            </a:pPr>
            <a:r>
              <a:rPr lang="en-GB" sz="2800" dirty="0">
                <a:solidFill>
                  <a:schemeClr val="bg1">
                    <a:lumMod val="75000"/>
                  </a:schemeClr>
                </a:solidFill>
              </a:rPr>
              <a:t>The CERN Accelerator Complex</a:t>
            </a:r>
          </a:p>
          <a:p>
            <a:pPr marL="457200" indent="-457200">
              <a:spcBef>
                <a:spcPts val="3600"/>
              </a:spcBef>
              <a:buFont typeface="Arial" panose="020B0604020202020204" pitchFamily="34" charset="0"/>
              <a:buChar char="•"/>
            </a:pPr>
            <a:r>
              <a:rPr lang="en-GB" sz="2800" dirty="0">
                <a:solidFill>
                  <a:schemeClr val="bg1">
                    <a:lumMod val="75000"/>
                  </a:schemeClr>
                </a:solidFill>
              </a:rPr>
              <a:t>Cycling the Accelerators &amp; Satisfying Users</a:t>
            </a:r>
          </a:p>
          <a:p>
            <a:pPr marL="457200" indent="-457200">
              <a:spcBef>
                <a:spcPts val="3600"/>
              </a:spcBef>
              <a:buFont typeface="Arial" panose="020B0604020202020204" pitchFamily="34" charset="0"/>
              <a:buChar char="•"/>
            </a:pPr>
            <a:r>
              <a:rPr lang="en-GB" sz="2800" dirty="0"/>
              <a:t>The Main Ingredients of an Accelerator</a:t>
            </a:r>
          </a:p>
          <a:p>
            <a:pPr marL="342900" indent="-342900">
              <a:spcBef>
                <a:spcPts val="3600"/>
              </a:spcBef>
              <a:buFont typeface="Arial" panose="020B0604020202020204" pitchFamily="34" charset="0"/>
              <a:buChar char="•"/>
            </a:pPr>
            <a:endParaRPr lang="en-GB" sz="2000" dirty="0"/>
          </a:p>
        </p:txBody>
      </p:sp>
      <p:sp>
        <p:nvSpPr>
          <p:cNvPr id="3" name="Title 2">
            <a:extLst>
              <a:ext uri="{FF2B5EF4-FFF2-40B4-BE49-F238E27FC236}">
                <a16:creationId xmlns:a16="http://schemas.microsoft.com/office/drawing/2014/main" id="{56DBF500-E0A7-1A4B-A6A8-1D262C377FCE}"/>
              </a:ext>
            </a:extLst>
          </p:cNvPr>
          <p:cNvSpPr>
            <a:spLocks noGrp="1"/>
          </p:cNvSpPr>
          <p:nvPr>
            <p:ph type="title"/>
          </p:nvPr>
        </p:nvSpPr>
        <p:spPr>
          <a:xfrm>
            <a:off x="2812473" y="373593"/>
            <a:ext cx="8971540" cy="1065742"/>
          </a:xfrm>
        </p:spPr>
        <p:txBody>
          <a:bodyPr/>
          <a:lstStyle/>
          <a:p>
            <a:r>
              <a:rPr lang="en-GB" dirty="0"/>
              <a:t>Content</a:t>
            </a:r>
          </a:p>
        </p:txBody>
      </p:sp>
      <p:sp>
        <p:nvSpPr>
          <p:cNvPr id="4" name="Date Placeholder 3">
            <a:extLst>
              <a:ext uri="{FF2B5EF4-FFF2-40B4-BE49-F238E27FC236}">
                <a16:creationId xmlns:a16="http://schemas.microsoft.com/office/drawing/2014/main" id="{B730B4BE-01FD-9143-B6B8-9D951A0AABD5}"/>
              </a:ext>
            </a:extLst>
          </p:cNvPr>
          <p:cNvSpPr>
            <a:spLocks noGrp="1"/>
          </p:cNvSpPr>
          <p:nvPr>
            <p:ph type="dt" sz="half" idx="10"/>
          </p:nvPr>
        </p:nvSpPr>
        <p:spPr/>
        <p:txBody>
          <a:bodyPr/>
          <a:lstStyle/>
          <a:p>
            <a:r>
              <a:rPr lang="de-CH"/>
              <a:t>11.03.2024</a:t>
            </a:r>
            <a:endParaRPr lang="en-US" dirty="0"/>
          </a:p>
        </p:txBody>
      </p:sp>
      <p:sp>
        <p:nvSpPr>
          <p:cNvPr id="5" name="Footer Placeholder 4">
            <a:extLst>
              <a:ext uri="{FF2B5EF4-FFF2-40B4-BE49-F238E27FC236}">
                <a16:creationId xmlns:a16="http://schemas.microsoft.com/office/drawing/2014/main" id="{2C4AE638-3365-7B45-8803-33E50C5DE406}"/>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E269B17B-AC98-654B-8E00-C8B2A5FD8C4A}"/>
              </a:ext>
            </a:extLst>
          </p:cNvPr>
          <p:cNvSpPr>
            <a:spLocks noGrp="1"/>
          </p:cNvSpPr>
          <p:nvPr>
            <p:ph type="sldNum" sz="quarter" idx="12"/>
          </p:nvPr>
        </p:nvSpPr>
        <p:spPr/>
        <p:txBody>
          <a:bodyPr/>
          <a:lstStyle/>
          <a:p>
            <a:fld id="{36B5EA5A-BC32-A742-B11B-8E7414D5B535}" type="slidenum">
              <a:rPr lang="en-US" smtClean="0"/>
              <a:pPr/>
              <a:t>24</a:t>
            </a:fld>
            <a:endParaRPr lang="en-US" dirty="0"/>
          </a:p>
        </p:txBody>
      </p:sp>
      <p:pic>
        <p:nvPicPr>
          <p:cNvPr id="7" name="Picture 6">
            <a:extLst>
              <a:ext uri="{FF2B5EF4-FFF2-40B4-BE49-F238E27FC236}">
                <a16:creationId xmlns:a16="http://schemas.microsoft.com/office/drawing/2014/main" id="{C8490D3C-0539-694B-9ED4-7737AD7D03ED}"/>
              </a:ext>
            </a:extLst>
          </p:cNvPr>
          <p:cNvPicPr>
            <a:picLocks noChangeAspect="1"/>
          </p:cNvPicPr>
          <p:nvPr/>
        </p:nvPicPr>
        <p:blipFill>
          <a:blip r:embed="rId2"/>
          <a:stretch>
            <a:fillRect/>
          </a:stretch>
        </p:blipFill>
        <p:spPr>
          <a:xfrm>
            <a:off x="1608" y="4667169"/>
            <a:ext cx="2444178" cy="1646764"/>
          </a:xfrm>
          <a:prstGeom prst="rect">
            <a:avLst/>
          </a:prstGeom>
        </p:spPr>
      </p:pic>
      <p:pic>
        <p:nvPicPr>
          <p:cNvPr id="8" name="Picture 7">
            <a:extLst>
              <a:ext uri="{FF2B5EF4-FFF2-40B4-BE49-F238E27FC236}">
                <a16:creationId xmlns:a16="http://schemas.microsoft.com/office/drawing/2014/main" id="{B21F2F19-DD60-F645-B64F-952B9FE5001E}"/>
              </a:ext>
            </a:extLst>
          </p:cNvPr>
          <p:cNvPicPr>
            <a:picLocks noChangeAspect="1"/>
          </p:cNvPicPr>
          <p:nvPr/>
        </p:nvPicPr>
        <p:blipFill>
          <a:blip r:embed="rId3"/>
          <a:stretch>
            <a:fillRect/>
          </a:stretch>
        </p:blipFill>
        <p:spPr>
          <a:xfrm>
            <a:off x="0" y="3084745"/>
            <a:ext cx="2445786" cy="1834339"/>
          </a:xfrm>
          <a:prstGeom prst="rect">
            <a:avLst/>
          </a:prstGeom>
        </p:spPr>
      </p:pic>
      <p:pic>
        <p:nvPicPr>
          <p:cNvPr id="9" name="Picture 8">
            <a:extLst>
              <a:ext uri="{FF2B5EF4-FFF2-40B4-BE49-F238E27FC236}">
                <a16:creationId xmlns:a16="http://schemas.microsoft.com/office/drawing/2014/main" id="{796E5E33-BD32-9440-A020-50F2F72AAF5C}"/>
              </a:ext>
            </a:extLst>
          </p:cNvPr>
          <p:cNvPicPr>
            <a:picLocks noChangeAspect="1"/>
          </p:cNvPicPr>
          <p:nvPr/>
        </p:nvPicPr>
        <p:blipFill>
          <a:blip r:embed="rId4"/>
          <a:stretch>
            <a:fillRect/>
          </a:stretch>
        </p:blipFill>
        <p:spPr>
          <a:xfrm>
            <a:off x="0" y="1296701"/>
            <a:ext cx="2445786" cy="1883254"/>
          </a:xfrm>
          <a:prstGeom prst="rect">
            <a:avLst/>
          </a:prstGeom>
        </p:spPr>
      </p:pic>
      <p:pic>
        <p:nvPicPr>
          <p:cNvPr id="10" name="Picture 9">
            <a:extLst>
              <a:ext uri="{FF2B5EF4-FFF2-40B4-BE49-F238E27FC236}">
                <a16:creationId xmlns:a16="http://schemas.microsoft.com/office/drawing/2014/main" id="{F34C6E44-2961-9347-9455-D90BEBE98D7A}"/>
              </a:ext>
            </a:extLst>
          </p:cNvPr>
          <p:cNvPicPr>
            <a:picLocks noChangeAspect="1"/>
          </p:cNvPicPr>
          <p:nvPr/>
        </p:nvPicPr>
        <p:blipFill>
          <a:blip r:embed="rId5"/>
          <a:stretch>
            <a:fillRect/>
          </a:stretch>
        </p:blipFill>
        <p:spPr>
          <a:xfrm>
            <a:off x="0" y="-27709"/>
            <a:ext cx="2445786" cy="1592819"/>
          </a:xfrm>
          <a:prstGeom prst="rect">
            <a:avLst/>
          </a:prstGeom>
        </p:spPr>
      </p:pic>
    </p:spTree>
    <p:extLst>
      <p:ext uri="{BB962C8B-B14F-4D97-AF65-F5344CB8AC3E}">
        <p14:creationId xmlns:p14="http://schemas.microsoft.com/office/powerpoint/2010/main" val="15711298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CDE2D52-9C5D-E547-8F2B-B424D744AB04}"/>
              </a:ext>
            </a:extLst>
          </p:cNvPr>
          <p:cNvSpPr>
            <a:spLocks noGrp="1"/>
          </p:cNvSpPr>
          <p:nvPr>
            <p:ph type="title"/>
          </p:nvPr>
        </p:nvSpPr>
        <p:spPr/>
        <p:txBody>
          <a:bodyPr/>
          <a:lstStyle/>
          <a:p>
            <a:r>
              <a:rPr lang="en-GB" dirty="0"/>
              <a:t>The LEIR Accelerator as Example</a:t>
            </a:r>
          </a:p>
        </p:txBody>
      </p:sp>
      <p:sp>
        <p:nvSpPr>
          <p:cNvPr id="4" name="Date Placeholder 3">
            <a:extLst>
              <a:ext uri="{FF2B5EF4-FFF2-40B4-BE49-F238E27FC236}">
                <a16:creationId xmlns:a16="http://schemas.microsoft.com/office/drawing/2014/main" id="{782F21FC-6CBE-2B4E-BCEE-D050E33D278A}"/>
              </a:ext>
            </a:extLst>
          </p:cNvPr>
          <p:cNvSpPr>
            <a:spLocks noGrp="1"/>
          </p:cNvSpPr>
          <p:nvPr>
            <p:ph type="dt" sz="half" idx="10"/>
          </p:nvPr>
        </p:nvSpPr>
        <p:spPr/>
        <p:txBody>
          <a:bodyPr/>
          <a:lstStyle/>
          <a:p>
            <a:r>
              <a:rPr lang="de-CH"/>
              <a:t>11.03.2024</a:t>
            </a:r>
            <a:endParaRPr lang="en-US" dirty="0"/>
          </a:p>
        </p:txBody>
      </p:sp>
      <p:sp>
        <p:nvSpPr>
          <p:cNvPr id="5" name="Footer Placeholder 4">
            <a:extLst>
              <a:ext uri="{FF2B5EF4-FFF2-40B4-BE49-F238E27FC236}">
                <a16:creationId xmlns:a16="http://schemas.microsoft.com/office/drawing/2014/main" id="{8CC89A24-6804-B244-AE9E-28621B9C3F28}"/>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2D6950B2-D5AF-EE46-BF29-7D9CDB318F09}"/>
              </a:ext>
            </a:extLst>
          </p:cNvPr>
          <p:cNvSpPr>
            <a:spLocks noGrp="1"/>
          </p:cNvSpPr>
          <p:nvPr>
            <p:ph type="sldNum" sz="quarter" idx="12"/>
          </p:nvPr>
        </p:nvSpPr>
        <p:spPr/>
        <p:txBody>
          <a:bodyPr/>
          <a:lstStyle/>
          <a:p>
            <a:fld id="{36B5EA5A-BC32-A742-B11B-8E7414D5B535}" type="slidenum">
              <a:rPr lang="en-US" smtClean="0"/>
              <a:pPr/>
              <a:t>25</a:t>
            </a:fld>
            <a:endParaRPr lang="en-US" dirty="0"/>
          </a:p>
        </p:txBody>
      </p:sp>
      <p:pic>
        <p:nvPicPr>
          <p:cNvPr id="7" name="Picture 6" descr="LEIR-A5-at-72-dpi.jpg">
            <a:extLst>
              <a:ext uri="{FF2B5EF4-FFF2-40B4-BE49-F238E27FC236}">
                <a16:creationId xmlns:a16="http://schemas.microsoft.com/office/drawing/2014/main" id="{C72BA3B8-A230-F248-998E-E8349C007D9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0826" y="1095159"/>
            <a:ext cx="7780423" cy="5076000"/>
          </a:xfrm>
          <a:prstGeom prst="rect">
            <a:avLst/>
          </a:prstGeom>
        </p:spPr>
      </p:pic>
      <p:cxnSp>
        <p:nvCxnSpPr>
          <p:cNvPr id="8" name="Straight Connector 7">
            <a:extLst>
              <a:ext uri="{FF2B5EF4-FFF2-40B4-BE49-F238E27FC236}">
                <a16:creationId xmlns:a16="http://schemas.microsoft.com/office/drawing/2014/main" id="{5FE62C33-C540-0E4C-8143-766D2A586D5B}"/>
              </a:ext>
            </a:extLst>
          </p:cNvPr>
          <p:cNvCxnSpPr/>
          <p:nvPr/>
        </p:nvCxnSpPr>
        <p:spPr>
          <a:xfrm flipH="1">
            <a:off x="3062081" y="2340303"/>
            <a:ext cx="1815089" cy="0"/>
          </a:xfrm>
          <a:prstGeom prst="line">
            <a:avLst/>
          </a:prstGeom>
          <a:ln w="63500">
            <a:solidFill>
              <a:srgbClr val="FF0000"/>
            </a:solidFill>
            <a:tailEnd type="stealth" w="lg" len="lg"/>
          </a:ln>
          <a:effectLst>
            <a:glow rad="76200">
              <a:srgbClr val="FFFF00">
                <a:alpha val="75000"/>
              </a:srgb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sp>
        <p:nvSpPr>
          <p:cNvPr id="9" name="Oval 8">
            <a:extLst>
              <a:ext uri="{FF2B5EF4-FFF2-40B4-BE49-F238E27FC236}">
                <a16:creationId xmlns:a16="http://schemas.microsoft.com/office/drawing/2014/main" id="{E069762C-832B-2644-9C1C-8240C660BD25}"/>
              </a:ext>
            </a:extLst>
          </p:cNvPr>
          <p:cNvSpPr/>
          <p:nvPr/>
        </p:nvSpPr>
        <p:spPr>
          <a:xfrm>
            <a:off x="3592576" y="2184761"/>
            <a:ext cx="5889975" cy="1709307"/>
          </a:xfrm>
          <a:prstGeom prst="ellipse">
            <a:avLst/>
          </a:prstGeom>
          <a:noFill/>
          <a:ln w="63500">
            <a:solidFill>
              <a:srgbClr val="FF0000"/>
            </a:solidFill>
          </a:ln>
          <a:effectLst>
            <a:glow rad="101600">
              <a:srgbClr val="FFFF00">
                <a:alpha val="75000"/>
              </a:srgb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0" name="Straight Connector 9">
            <a:extLst>
              <a:ext uri="{FF2B5EF4-FFF2-40B4-BE49-F238E27FC236}">
                <a16:creationId xmlns:a16="http://schemas.microsoft.com/office/drawing/2014/main" id="{16A21948-A7D1-9049-B638-6D18DADF71B5}"/>
              </a:ext>
            </a:extLst>
          </p:cNvPr>
          <p:cNvCxnSpPr/>
          <p:nvPr/>
        </p:nvCxnSpPr>
        <p:spPr>
          <a:xfrm>
            <a:off x="2610087" y="2340303"/>
            <a:ext cx="1127607" cy="890264"/>
          </a:xfrm>
          <a:prstGeom prst="line">
            <a:avLst/>
          </a:prstGeom>
          <a:ln w="63500">
            <a:solidFill>
              <a:srgbClr val="FF0000"/>
            </a:solidFill>
            <a:tailEnd type="stealth" w="lg" len="lg"/>
          </a:ln>
          <a:effectLst>
            <a:glow rad="76200">
              <a:srgbClr val="FFFF00">
                <a:alpha val="75000"/>
              </a:srgb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6EDBE375-4C47-9E4B-A3FD-D38C162A0714}"/>
              </a:ext>
            </a:extLst>
          </p:cNvPr>
          <p:cNvSpPr txBox="1"/>
          <p:nvPr/>
        </p:nvSpPr>
        <p:spPr>
          <a:xfrm>
            <a:off x="7920514" y="1178296"/>
            <a:ext cx="2081139" cy="461665"/>
          </a:xfrm>
          <a:prstGeom prst="rect">
            <a:avLst/>
          </a:prstGeom>
          <a:solidFill>
            <a:srgbClr val="FFFF00"/>
          </a:solidFill>
        </p:spPr>
        <p:txBody>
          <a:bodyPr wrap="square" rtlCol="0">
            <a:spAutoFit/>
          </a:bodyPr>
          <a:lstStyle/>
          <a:p>
            <a:pPr algn="ctr"/>
            <a:r>
              <a:rPr lang="en-US" sz="2400" b="1" dirty="0">
                <a:solidFill>
                  <a:srgbClr val="FF0000"/>
                </a:solidFill>
              </a:rPr>
              <a:t>Building 150</a:t>
            </a:r>
          </a:p>
        </p:txBody>
      </p:sp>
    </p:spTree>
    <p:extLst>
      <p:ext uri="{BB962C8B-B14F-4D97-AF65-F5344CB8AC3E}">
        <p14:creationId xmlns:p14="http://schemas.microsoft.com/office/powerpoint/2010/main" val="1303095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in)">
                                      <p:cBhvr>
                                        <p:cTn id="7" dur="1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repeatCount="1000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circle(in)">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circle(in)">
                                      <p:cBhvr>
                                        <p:cTn id="1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9E5EF33-608D-D2E6-B9EB-49C684540466}"/>
              </a:ext>
            </a:extLst>
          </p:cNvPr>
          <p:cNvSpPr>
            <a:spLocks noGrp="1"/>
          </p:cNvSpPr>
          <p:nvPr>
            <p:ph type="title"/>
          </p:nvPr>
        </p:nvSpPr>
        <p:spPr/>
        <p:txBody>
          <a:bodyPr/>
          <a:lstStyle/>
          <a:p>
            <a:r>
              <a:rPr lang="en-GB" dirty="0"/>
              <a:t>Vacuum Chamber</a:t>
            </a:r>
          </a:p>
        </p:txBody>
      </p:sp>
      <p:sp>
        <p:nvSpPr>
          <p:cNvPr id="4" name="Date Placeholder 3">
            <a:extLst>
              <a:ext uri="{FF2B5EF4-FFF2-40B4-BE49-F238E27FC236}">
                <a16:creationId xmlns:a16="http://schemas.microsoft.com/office/drawing/2014/main" id="{F774AB52-1094-236F-34C8-F73976A396DD}"/>
              </a:ext>
            </a:extLst>
          </p:cNvPr>
          <p:cNvSpPr>
            <a:spLocks noGrp="1"/>
          </p:cNvSpPr>
          <p:nvPr>
            <p:ph type="dt" sz="half" idx="10"/>
          </p:nvPr>
        </p:nvSpPr>
        <p:spPr/>
        <p:txBody>
          <a:bodyPr/>
          <a:lstStyle/>
          <a:p>
            <a:r>
              <a:rPr lang="de-CH"/>
              <a:t>11.03.2024</a:t>
            </a:r>
            <a:endParaRPr lang="en-US" dirty="0"/>
          </a:p>
        </p:txBody>
      </p:sp>
      <p:sp>
        <p:nvSpPr>
          <p:cNvPr id="5" name="Footer Placeholder 4">
            <a:extLst>
              <a:ext uri="{FF2B5EF4-FFF2-40B4-BE49-F238E27FC236}">
                <a16:creationId xmlns:a16="http://schemas.microsoft.com/office/drawing/2014/main" id="{3EB1E363-A196-6CF2-36FB-4619DAB0AF48}"/>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67E7237B-115A-E7E6-D922-BC726812AF89}"/>
              </a:ext>
            </a:extLst>
          </p:cNvPr>
          <p:cNvSpPr>
            <a:spLocks noGrp="1"/>
          </p:cNvSpPr>
          <p:nvPr>
            <p:ph type="sldNum" sz="quarter" idx="12"/>
          </p:nvPr>
        </p:nvSpPr>
        <p:spPr/>
        <p:txBody>
          <a:bodyPr/>
          <a:lstStyle/>
          <a:p>
            <a:fld id="{36B5EA5A-BC32-A742-B11B-8E7414D5B535}" type="slidenum">
              <a:rPr lang="en-US" smtClean="0"/>
              <a:pPr/>
              <a:t>26</a:t>
            </a:fld>
            <a:endParaRPr lang="en-US" dirty="0"/>
          </a:p>
        </p:txBody>
      </p:sp>
      <p:pic>
        <p:nvPicPr>
          <p:cNvPr id="7" name="Picture 6" descr="LEIR-A5-at-72-dpi.jpg">
            <a:extLst>
              <a:ext uri="{FF2B5EF4-FFF2-40B4-BE49-F238E27FC236}">
                <a16:creationId xmlns:a16="http://schemas.microsoft.com/office/drawing/2014/main" id="{CF830448-5034-8D39-962D-A426DC62A7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7987" y="1057555"/>
            <a:ext cx="7780423" cy="5076000"/>
          </a:xfrm>
          <a:prstGeom prst="rect">
            <a:avLst/>
          </a:prstGeom>
        </p:spPr>
      </p:pic>
      <p:sp>
        <p:nvSpPr>
          <p:cNvPr id="8" name="TextBox 7">
            <a:extLst>
              <a:ext uri="{FF2B5EF4-FFF2-40B4-BE49-F238E27FC236}">
                <a16:creationId xmlns:a16="http://schemas.microsoft.com/office/drawing/2014/main" id="{3AE48035-EE29-402F-E2A1-441131FD457A}"/>
              </a:ext>
            </a:extLst>
          </p:cNvPr>
          <p:cNvSpPr txBox="1"/>
          <p:nvPr/>
        </p:nvSpPr>
        <p:spPr>
          <a:xfrm>
            <a:off x="621637" y="1199998"/>
            <a:ext cx="7284400" cy="2000548"/>
          </a:xfrm>
          <a:prstGeom prst="rect">
            <a:avLst/>
          </a:prstGeom>
          <a:solidFill>
            <a:srgbClr val="C6D9F1"/>
          </a:solidFill>
          <a:ln>
            <a:solidFill>
              <a:srgbClr val="4F81BD"/>
            </a:solidFill>
          </a:ln>
        </p:spPr>
        <p:txBody>
          <a:bodyPr wrap="square" rtlCol="0">
            <a:spAutoFit/>
          </a:bodyPr>
          <a:lstStyle/>
          <a:p>
            <a:r>
              <a:rPr lang="en-GB" sz="2400" dirty="0">
                <a:solidFill>
                  <a:srgbClr val="1F497D"/>
                </a:solidFill>
              </a:rPr>
              <a:t>The particle beam:</a:t>
            </a:r>
          </a:p>
          <a:p>
            <a:pPr marL="285744" indent="-285744">
              <a:buFont typeface="Arial"/>
              <a:buChar char="•"/>
            </a:pPr>
            <a:r>
              <a:rPr lang="en-GB" sz="2000" dirty="0">
                <a:solidFill>
                  <a:srgbClr val="1F497D"/>
                </a:solidFill>
              </a:rPr>
              <a:t>arrives through a transfer line</a:t>
            </a:r>
          </a:p>
          <a:p>
            <a:pPr marL="285744" indent="-285744">
              <a:buFont typeface="Arial"/>
              <a:buChar char="•"/>
            </a:pPr>
            <a:r>
              <a:rPr lang="en-GB" sz="2000" dirty="0">
                <a:solidFill>
                  <a:srgbClr val="1F497D"/>
                </a:solidFill>
              </a:rPr>
              <a:t>is injected</a:t>
            </a:r>
          </a:p>
          <a:p>
            <a:pPr marL="285744" indent="-285744">
              <a:buFont typeface="Arial"/>
              <a:buChar char="•"/>
            </a:pPr>
            <a:r>
              <a:rPr lang="en-GB" sz="2000" dirty="0">
                <a:solidFill>
                  <a:srgbClr val="1F497D"/>
                </a:solidFill>
              </a:rPr>
              <a:t>is accelerated over many turns in a “circular” machine</a:t>
            </a:r>
          </a:p>
          <a:p>
            <a:pPr marL="285744" indent="-285744">
              <a:buFont typeface="Arial"/>
              <a:buChar char="•"/>
            </a:pPr>
            <a:r>
              <a:rPr lang="en-GB" sz="2000" dirty="0">
                <a:solidFill>
                  <a:srgbClr val="1F497D"/>
                </a:solidFill>
              </a:rPr>
              <a:t>is extracted</a:t>
            </a:r>
          </a:p>
          <a:p>
            <a:pPr marL="285744" indent="-285744">
              <a:buFont typeface="Arial"/>
              <a:buChar char="•"/>
            </a:pPr>
            <a:r>
              <a:rPr lang="en-GB" sz="2000" dirty="0">
                <a:solidFill>
                  <a:srgbClr val="1F497D"/>
                </a:solidFill>
              </a:rPr>
              <a:t>leaves through a transfer line</a:t>
            </a:r>
          </a:p>
        </p:txBody>
      </p:sp>
      <p:pic>
        <p:nvPicPr>
          <p:cNvPr id="9" name="Picture 2">
            <a:extLst>
              <a:ext uri="{FF2B5EF4-FFF2-40B4-BE49-F238E27FC236}">
                <a16:creationId xmlns:a16="http://schemas.microsoft.com/office/drawing/2014/main" id="{CDFE1A1B-BBE1-02A0-2620-7988C39400B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55738" y="2016715"/>
            <a:ext cx="2714625" cy="30718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type="none" w="sm" len="sm"/>
                <a:tailEnd type="none" w="sm" len="sm"/>
              </a14:hiddenLine>
            </a:ext>
          </a:extLst>
        </p:spPr>
      </p:pic>
      <p:sp>
        <p:nvSpPr>
          <p:cNvPr id="10" name="Rectangular Callout 9">
            <a:extLst>
              <a:ext uri="{FF2B5EF4-FFF2-40B4-BE49-F238E27FC236}">
                <a16:creationId xmlns:a16="http://schemas.microsoft.com/office/drawing/2014/main" id="{9B083E0C-D4DD-28FF-CB58-735617ED4240}"/>
              </a:ext>
            </a:extLst>
          </p:cNvPr>
          <p:cNvSpPr/>
          <p:nvPr/>
        </p:nvSpPr>
        <p:spPr>
          <a:xfrm>
            <a:off x="7300826" y="2857713"/>
            <a:ext cx="1353128" cy="415456"/>
          </a:xfrm>
          <a:prstGeom prst="wedgeRectCallout">
            <a:avLst>
              <a:gd name="adj1" fmla="val 104606"/>
              <a:gd name="adj2" fmla="val 70596"/>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solidFill>
                  <a:srgbClr val="FF0000"/>
                </a:solidFill>
              </a:rPr>
              <a:t>Injection(s)</a:t>
            </a:r>
          </a:p>
        </p:txBody>
      </p:sp>
      <p:sp>
        <p:nvSpPr>
          <p:cNvPr id="11" name="Oval 10">
            <a:extLst>
              <a:ext uri="{FF2B5EF4-FFF2-40B4-BE49-F238E27FC236}">
                <a16:creationId xmlns:a16="http://schemas.microsoft.com/office/drawing/2014/main" id="{A1B2FD1C-B0A5-778F-084A-C333B61ED305}"/>
              </a:ext>
            </a:extLst>
          </p:cNvPr>
          <p:cNvSpPr/>
          <p:nvPr/>
        </p:nvSpPr>
        <p:spPr>
          <a:xfrm rot="2002351">
            <a:off x="9476771" y="2477689"/>
            <a:ext cx="520259" cy="1808051"/>
          </a:xfrm>
          <a:prstGeom prst="ellipse">
            <a:avLst/>
          </a:prstGeom>
          <a:noFill/>
          <a:ln w="25400">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Rectangular Callout 11">
            <a:extLst>
              <a:ext uri="{FF2B5EF4-FFF2-40B4-BE49-F238E27FC236}">
                <a16:creationId xmlns:a16="http://schemas.microsoft.com/office/drawing/2014/main" id="{E957B3B4-AD5E-0E6B-E0F2-3485CDB0BA46}"/>
              </a:ext>
            </a:extLst>
          </p:cNvPr>
          <p:cNvSpPr/>
          <p:nvPr/>
        </p:nvSpPr>
        <p:spPr>
          <a:xfrm>
            <a:off x="6553044" y="3765784"/>
            <a:ext cx="1727039" cy="1204041"/>
          </a:xfrm>
          <a:prstGeom prst="wedgeRectCallout">
            <a:avLst>
              <a:gd name="adj1" fmla="val 182848"/>
              <a:gd name="adj2" fmla="val -53495"/>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solidFill>
                  <a:srgbClr val="FF0000"/>
                </a:solidFill>
              </a:rPr>
              <a:t>Acceleration</a:t>
            </a:r>
          </a:p>
          <a:p>
            <a:pPr algn="ctr"/>
            <a:r>
              <a:rPr lang="en-GB" dirty="0">
                <a:solidFill>
                  <a:srgbClr val="FF0000"/>
                </a:solidFill>
              </a:rPr>
              <a:t>&amp;</a:t>
            </a:r>
          </a:p>
          <a:p>
            <a:pPr algn="ctr"/>
            <a:r>
              <a:rPr lang="en-GB" dirty="0">
                <a:solidFill>
                  <a:srgbClr val="FF0000"/>
                </a:solidFill>
              </a:rPr>
              <a:t>Increase of magnetic field</a:t>
            </a:r>
          </a:p>
        </p:txBody>
      </p:sp>
      <p:sp>
        <p:nvSpPr>
          <p:cNvPr id="13" name="Rectangular Callout 12">
            <a:extLst>
              <a:ext uri="{FF2B5EF4-FFF2-40B4-BE49-F238E27FC236}">
                <a16:creationId xmlns:a16="http://schemas.microsoft.com/office/drawing/2014/main" id="{0A73CB98-508F-EDE8-6031-99D6DB2D9E2F}"/>
              </a:ext>
            </a:extLst>
          </p:cNvPr>
          <p:cNvSpPr/>
          <p:nvPr/>
        </p:nvSpPr>
        <p:spPr>
          <a:xfrm>
            <a:off x="9304877" y="1902165"/>
            <a:ext cx="1353128" cy="423047"/>
          </a:xfrm>
          <a:prstGeom prst="wedgeRectCallout">
            <a:avLst>
              <a:gd name="adj1" fmla="val 63378"/>
              <a:gd name="adj2" fmla="val 199166"/>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solidFill>
                  <a:srgbClr val="FF0000"/>
                </a:solidFill>
              </a:rPr>
              <a:t>Extraction</a:t>
            </a:r>
          </a:p>
        </p:txBody>
      </p:sp>
    </p:spTree>
    <p:extLst>
      <p:ext uri="{BB962C8B-B14F-4D97-AF65-F5344CB8AC3E}">
        <p14:creationId xmlns:p14="http://schemas.microsoft.com/office/powerpoint/2010/main" val="9335340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15C7656-4A39-E654-8F8D-D5370C201792}"/>
              </a:ext>
            </a:extLst>
          </p:cNvPr>
          <p:cNvSpPr>
            <a:spLocks noGrp="1"/>
          </p:cNvSpPr>
          <p:nvPr>
            <p:ph type="title"/>
          </p:nvPr>
        </p:nvSpPr>
        <p:spPr/>
        <p:txBody>
          <a:bodyPr/>
          <a:lstStyle/>
          <a:p>
            <a:r>
              <a:rPr lang="en-GB" dirty="0"/>
              <a:t>Injecting &amp; Extracting Particles</a:t>
            </a:r>
          </a:p>
        </p:txBody>
      </p:sp>
      <p:sp>
        <p:nvSpPr>
          <p:cNvPr id="4" name="Date Placeholder 3">
            <a:extLst>
              <a:ext uri="{FF2B5EF4-FFF2-40B4-BE49-F238E27FC236}">
                <a16:creationId xmlns:a16="http://schemas.microsoft.com/office/drawing/2014/main" id="{AFA11892-7B04-E009-BF83-D8D76C6E8728}"/>
              </a:ext>
            </a:extLst>
          </p:cNvPr>
          <p:cNvSpPr>
            <a:spLocks noGrp="1"/>
          </p:cNvSpPr>
          <p:nvPr>
            <p:ph type="dt" sz="half" idx="10"/>
          </p:nvPr>
        </p:nvSpPr>
        <p:spPr/>
        <p:txBody>
          <a:bodyPr/>
          <a:lstStyle/>
          <a:p>
            <a:r>
              <a:rPr lang="de-CH"/>
              <a:t>11.03.2024</a:t>
            </a:r>
            <a:endParaRPr lang="en-US" dirty="0"/>
          </a:p>
        </p:txBody>
      </p:sp>
      <p:sp>
        <p:nvSpPr>
          <p:cNvPr id="5" name="Footer Placeholder 4">
            <a:extLst>
              <a:ext uri="{FF2B5EF4-FFF2-40B4-BE49-F238E27FC236}">
                <a16:creationId xmlns:a16="http://schemas.microsoft.com/office/drawing/2014/main" id="{8A235D96-5A59-8DFE-D8A4-F59C7244372C}"/>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3FEF9195-87FA-3137-2BB5-35DAA0F677FF}"/>
              </a:ext>
            </a:extLst>
          </p:cNvPr>
          <p:cNvSpPr>
            <a:spLocks noGrp="1"/>
          </p:cNvSpPr>
          <p:nvPr>
            <p:ph type="sldNum" sz="quarter" idx="12"/>
          </p:nvPr>
        </p:nvSpPr>
        <p:spPr/>
        <p:txBody>
          <a:bodyPr/>
          <a:lstStyle/>
          <a:p>
            <a:fld id="{36B5EA5A-BC32-A742-B11B-8E7414D5B535}" type="slidenum">
              <a:rPr lang="en-US" smtClean="0"/>
              <a:pPr/>
              <a:t>27</a:t>
            </a:fld>
            <a:endParaRPr lang="en-US" dirty="0"/>
          </a:p>
        </p:txBody>
      </p:sp>
      <p:grpSp>
        <p:nvGrpSpPr>
          <p:cNvPr id="20" name="Group 19">
            <a:extLst>
              <a:ext uri="{FF2B5EF4-FFF2-40B4-BE49-F238E27FC236}">
                <a16:creationId xmlns:a16="http://schemas.microsoft.com/office/drawing/2014/main" id="{113E4211-CFB9-A83A-857C-25C78E57431A}"/>
              </a:ext>
            </a:extLst>
          </p:cNvPr>
          <p:cNvGrpSpPr/>
          <p:nvPr/>
        </p:nvGrpSpPr>
        <p:grpSpPr>
          <a:xfrm>
            <a:off x="3249903" y="1154044"/>
            <a:ext cx="7780423" cy="5076000"/>
            <a:chOff x="2205788" y="1177795"/>
            <a:chExt cx="7780423" cy="5076000"/>
          </a:xfrm>
        </p:grpSpPr>
        <p:grpSp>
          <p:nvGrpSpPr>
            <p:cNvPr id="7" name="Group 6">
              <a:extLst>
                <a:ext uri="{FF2B5EF4-FFF2-40B4-BE49-F238E27FC236}">
                  <a16:creationId xmlns:a16="http://schemas.microsoft.com/office/drawing/2014/main" id="{143B7B57-4191-358E-B8E7-E07348AD1DDC}"/>
                </a:ext>
              </a:extLst>
            </p:cNvPr>
            <p:cNvGrpSpPr/>
            <p:nvPr/>
          </p:nvGrpSpPr>
          <p:grpSpPr>
            <a:xfrm>
              <a:off x="2205788" y="1177795"/>
              <a:ext cx="7780423" cy="5076000"/>
              <a:chOff x="800971" y="1284160"/>
              <a:chExt cx="7780423" cy="5076000"/>
            </a:xfrm>
          </p:grpSpPr>
          <p:pic>
            <p:nvPicPr>
              <p:cNvPr id="8" name="Picture 7" descr="LEIR-A5-at-72-dpi.jpg">
                <a:extLst>
                  <a:ext uri="{FF2B5EF4-FFF2-40B4-BE49-F238E27FC236}">
                    <a16:creationId xmlns:a16="http://schemas.microsoft.com/office/drawing/2014/main" id="{7DB9F383-076F-76B1-1648-801A172DDC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971" y="1284160"/>
                <a:ext cx="7780423" cy="5076000"/>
              </a:xfrm>
              <a:prstGeom prst="rect">
                <a:avLst/>
              </a:prstGeom>
            </p:spPr>
          </p:pic>
          <p:sp>
            <p:nvSpPr>
              <p:cNvPr id="9" name="Rectangular Callout 8">
                <a:extLst>
                  <a:ext uri="{FF2B5EF4-FFF2-40B4-BE49-F238E27FC236}">
                    <a16:creationId xmlns:a16="http://schemas.microsoft.com/office/drawing/2014/main" id="{D7D4712B-896D-96CA-3A54-2C031AB66604}"/>
                  </a:ext>
                </a:extLst>
              </p:cNvPr>
              <p:cNvSpPr/>
              <p:nvPr/>
            </p:nvSpPr>
            <p:spPr>
              <a:xfrm>
                <a:off x="1240386" y="1710689"/>
                <a:ext cx="1548957" cy="532342"/>
              </a:xfrm>
              <a:prstGeom prst="wedgeRectCallout">
                <a:avLst>
                  <a:gd name="adj1" fmla="val 5313"/>
                  <a:gd name="adj2" fmla="val 236121"/>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a:solidFill>
                      <a:srgbClr val="FF0000"/>
                    </a:solidFill>
                  </a:rPr>
                  <a:t>Injection</a:t>
                </a:r>
              </a:p>
            </p:txBody>
          </p:sp>
          <p:sp>
            <p:nvSpPr>
              <p:cNvPr id="10" name="Rectangular Callout 9">
                <a:extLst>
                  <a:ext uri="{FF2B5EF4-FFF2-40B4-BE49-F238E27FC236}">
                    <a16:creationId xmlns:a16="http://schemas.microsoft.com/office/drawing/2014/main" id="{0AACA014-4351-68F5-D023-BF6E090A77FD}"/>
                  </a:ext>
                </a:extLst>
              </p:cNvPr>
              <p:cNvSpPr/>
              <p:nvPr/>
            </p:nvSpPr>
            <p:spPr>
              <a:xfrm>
                <a:off x="2590800" y="3580252"/>
                <a:ext cx="1548957" cy="532342"/>
              </a:xfrm>
              <a:prstGeom prst="wedgeRectCallout">
                <a:avLst>
                  <a:gd name="adj1" fmla="val 1482"/>
                  <a:gd name="adj2" fmla="val -187542"/>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a:t>Extraction</a:t>
                </a:r>
              </a:p>
            </p:txBody>
          </p:sp>
        </p:grpSp>
        <p:sp>
          <p:nvSpPr>
            <p:cNvPr id="11" name="Rectangular Callout 10">
              <a:extLst>
                <a:ext uri="{FF2B5EF4-FFF2-40B4-BE49-F238E27FC236}">
                  <a16:creationId xmlns:a16="http://schemas.microsoft.com/office/drawing/2014/main" id="{FC312B52-6FDE-4CCA-C18A-9F21625E75DA}"/>
                </a:ext>
              </a:extLst>
            </p:cNvPr>
            <p:cNvSpPr/>
            <p:nvPr/>
          </p:nvSpPr>
          <p:spPr>
            <a:xfrm>
              <a:off x="3995615" y="3449624"/>
              <a:ext cx="1548957" cy="532343"/>
            </a:xfrm>
            <a:prstGeom prst="wedgeRectCallout">
              <a:avLst>
                <a:gd name="adj1" fmla="val 160105"/>
                <a:gd name="adj2" fmla="val -200921"/>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a:solidFill>
                    <a:srgbClr val="FF0000"/>
                  </a:solidFill>
                </a:rPr>
                <a:t>Extraction</a:t>
              </a:r>
            </a:p>
          </p:txBody>
        </p:sp>
      </p:grpSp>
      <p:grpSp>
        <p:nvGrpSpPr>
          <p:cNvPr id="12" name="Group 11">
            <a:extLst>
              <a:ext uri="{FF2B5EF4-FFF2-40B4-BE49-F238E27FC236}">
                <a16:creationId xmlns:a16="http://schemas.microsoft.com/office/drawing/2014/main" id="{3E7DD70D-5A1E-5DEE-707C-5C8FFD6EDD10}"/>
              </a:ext>
            </a:extLst>
          </p:cNvPr>
          <p:cNvGrpSpPr/>
          <p:nvPr/>
        </p:nvGrpSpPr>
        <p:grpSpPr>
          <a:xfrm>
            <a:off x="661392" y="2331842"/>
            <a:ext cx="3669647" cy="3132000"/>
            <a:chOff x="567059" y="1710690"/>
            <a:chExt cx="3669646" cy="3132000"/>
          </a:xfrm>
        </p:grpSpPr>
        <p:sp>
          <p:nvSpPr>
            <p:cNvPr id="13" name="TextBox 12">
              <a:extLst>
                <a:ext uri="{FF2B5EF4-FFF2-40B4-BE49-F238E27FC236}">
                  <a16:creationId xmlns:a16="http://schemas.microsoft.com/office/drawing/2014/main" id="{AD919F42-A2E7-384F-562D-3ED846878D2F}"/>
                </a:ext>
              </a:extLst>
            </p:cNvPr>
            <p:cNvSpPr txBox="1"/>
            <p:nvPr/>
          </p:nvSpPr>
          <p:spPr>
            <a:xfrm>
              <a:off x="1044520" y="4124465"/>
              <a:ext cx="2599430" cy="461665"/>
            </a:xfrm>
            <a:prstGeom prst="rect">
              <a:avLst/>
            </a:prstGeom>
            <a:solidFill>
              <a:schemeClr val="tx2">
                <a:lumMod val="20000"/>
                <a:lumOff val="80000"/>
              </a:schemeClr>
            </a:solidFill>
            <a:ln>
              <a:solidFill>
                <a:schemeClr val="tx2"/>
              </a:solidFill>
            </a:ln>
          </p:spPr>
          <p:txBody>
            <a:bodyPr wrap="square" rtlCol="0">
              <a:spAutoFit/>
            </a:bodyPr>
            <a:lstStyle/>
            <a:p>
              <a:pPr algn="ctr"/>
              <a:r>
                <a:rPr lang="en-GB" sz="2400" dirty="0">
                  <a:solidFill>
                    <a:srgbClr val="1F497D"/>
                  </a:solidFill>
                </a:rPr>
                <a:t>Injection</a:t>
              </a:r>
            </a:p>
          </p:txBody>
        </p:sp>
        <p:pic>
          <p:nvPicPr>
            <p:cNvPr id="14" name="Picture 13">
              <a:extLst>
                <a:ext uri="{FF2B5EF4-FFF2-40B4-BE49-F238E27FC236}">
                  <a16:creationId xmlns:a16="http://schemas.microsoft.com/office/drawing/2014/main" id="{CFFF26B6-1EF5-50EC-912E-32FA9F340700}"/>
                </a:ext>
              </a:extLst>
            </p:cNvPr>
            <p:cNvPicPr>
              <a:picLocks noChangeAspect="1"/>
            </p:cNvPicPr>
            <p:nvPr/>
          </p:nvPicPr>
          <p:blipFill>
            <a:blip r:embed="rId3"/>
            <a:stretch>
              <a:fillRect/>
            </a:stretch>
          </p:blipFill>
          <p:spPr>
            <a:xfrm>
              <a:off x="567059" y="1710690"/>
              <a:ext cx="3669646" cy="31320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grpSp>
      <p:grpSp>
        <p:nvGrpSpPr>
          <p:cNvPr id="15" name="Group 14">
            <a:extLst>
              <a:ext uri="{FF2B5EF4-FFF2-40B4-BE49-F238E27FC236}">
                <a16:creationId xmlns:a16="http://schemas.microsoft.com/office/drawing/2014/main" id="{9A92B635-22CB-167D-0C0D-A33722009CE2}"/>
              </a:ext>
            </a:extLst>
          </p:cNvPr>
          <p:cNvGrpSpPr/>
          <p:nvPr/>
        </p:nvGrpSpPr>
        <p:grpSpPr>
          <a:xfrm>
            <a:off x="7115805" y="1439335"/>
            <a:ext cx="4668207" cy="4219578"/>
            <a:chOff x="4018593" y="1503940"/>
            <a:chExt cx="4668207" cy="4219578"/>
          </a:xfrm>
        </p:grpSpPr>
        <p:grpSp>
          <p:nvGrpSpPr>
            <p:cNvPr id="16" name="Group 15">
              <a:extLst>
                <a:ext uri="{FF2B5EF4-FFF2-40B4-BE49-F238E27FC236}">
                  <a16:creationId xmlns:a16="http://schemas.microsoft.com/office/drawing/2014/main" id="{2BEC06BC-4A25-75B1-3AF6-80AF1FA2F81E}"/>
                </a:ext>
              </a:extLst>
            </p:cNvPr>
            <p:cNvGrpSpPr/>
            <p:nvPr/>
          </p:nvGrpSpPr>
          <p:grpSpPr>
            <a:xfrm>
              <a:off x="5192178" y="1503940"/>
              <a:ext cx="3494622" cy="2757457"/>
              <a:chOff x="4746419" y="1710690"/>
              <a:chExt cx="3935194" cy="3082189"/>
            </a:xfrm>
          </p:grpSpPr>
          <p:pic>
            <p:nvPicPr>
              <p:cNvPr id="18" name="Picture 17">
                <a:extLst>
                  <a:ext uri="{FF2B5EF4-FFF2-40B4-BE49-F238E27FC236}">
                    <a16:creationId xmlns:a16="http://schemas.microsoft.com/office/drawing/2014/main" id="{17294DB3-C19B-C618-F2BF-74F9859C3F82}"/>
                  </a:ext>
                </a:extLst>
              </p:cNvPr>
              <p:cNvPicPr>
                <a:picLocks noChangeAspect="1"/>
              </p:cNvPicPr>
              <p:nvPr/>
            </p:nvPicPr>
            <p:blipFill>
              <a:blip r:embed="rId4"/>
              <a:stretch>
                <a:fillRect/>
              </a:stretch>
            </p:blipFill>
            <p:spPr>
              <a:xfrm>
                <a:off x="4746419" y="1710690"/>
                <a:ext cx="3935194" cy="3082189"/>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19" name="TextBox 18">
                <a:extLst>
                  <a:ext uri="{FF2B5EF4-FFF2-40B4-BE49-F238E27FC236}">
                    <a16:creationId xmlns:a16="http://schemas.microsoft.com/office/drawing/2014/main" id="{09DC89A7-E44D-5635-A1AC-825C20D0E585}"/>
                  </a:ext>
                </a:extLst>
              </p:cNvPr>
              <p:cNvSpPr txBox="1"/>
              <p:nvPr/>
            </p:nvSpPr>
            <p:spPr>
              <a:xfrm>
                <a:off x="5422479" y="1926568"/>
                <a:ext cx="2599430" cy="516033"/>
              </a:xfrm>
              <a:prstGeom prst="rect">
                <a:avLst/>
              </a:prstGeom>
              <a:solidFill>
                <a:schemeClr val="tx2">
                  <a:lumMod val="20000"/>
                  <a:lumOff val="80000"/>
                </a:schemeClr>
              </a:solidFill>
              <a:ln>
                <a:solidFill>
                  <a:schemeClr val="tx2"/>
                </a:solidFill>
              </a:ln>
            </p:spPr>
            <p:txBody>
              <a:bodyPr wrap="square" rtlCol="0">
                <a:spAutoFit/>
              </a:bodyPr>
              <a:lstStyle/>
              <a:p>
                <a:pPr algn="ctr"/>
                <a:r>
                  <a:rPr lang="en-GB" sz="2400" dirty="0">
                    <a:solidFill>
                      <a:srgbClr val="1F497D"/>
                    </a:solidFill>
                  </a:rPr>
                  <a:t>Extraction</a:t>
                </a:r>
              </a:p>
            </p:txBody>
          </p:sp>
        </p:grpSp>
        <p:pic>
          <p:nvPicPr>
            <p:cNvPr id="17" name="Picture 16">
              <a:extLst>
                <a:ext uri="{FF2B5EF4-FFF2-40B4-BE49-F238E27FC236}">
                  <a16:creationId xmlns:a16="http://schemas.microsoft.com/office/drawing/2014/main" id="{B2F191B4-6469-A763-931C-814C9CF3AF1C}"/>
                </a:ext>
              </a:extLst>
            </p:cNvPr>
            <p:cNvPicPr>
              <a:picLocks noChangeAspect="1"/>
            </p:cNvPicPr>
            <p:nvPr/>
          </p:nvPicPr>
          <p:blipFill>
            <a:blip r:embed="rId5"/>
            <a:stretch>
              <a:fillRect/>
            </a:stretch>
          </p:blipFill>
          <p:spPr>
            <a:xfrm>
              <a:off x="4018593" y="3933426"/>
              <a:ext cx="3383786" cy="1790092"/>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grpSp>
    </p:spTree>
    <p:extLst>
      <p:ext uri="{BB962C8B-B14F-4D97-AF65-F5344CB8AC3E}">
        <p14:creationId xmlns:p14="http://schemas.microsoft.com/office/powerpoint/2010/main" val="2942324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500" fill="hold"/>
                                        <p:tgtEl>
                                          <p:spTgt spid="15"/>
                                        </p:tgtEl>
                                        <p:attrNameLst>
                                          <p:attrName>ppt_w</p:attrName>
                                        </p:attrNameLst>
                                      </p:cBhvr>
                                      <p:tavLst>
                                        <p:tav tm="0">
                                          <p:val>
                                            <p:fltVal val="0"/>
                                          </p:val>
                                        </p:tav>
                                        <p:tav tm="100000">
                                          <p:val>
                                            <p:strVal val="#ppt_w"/>
                                          </p:val>
                                        </p:tav>
                                      </p:tavLst>
                                    </p:anim>
                                    <p:anim calcmode="lin" valueType="num">
                                      <p:cBhvr>
                                        <p:cTn id="12" dur="500" fill="hold"/>
                                        <p:tgtEl>
                                          <p:spTgt spid="1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FED6478-B1EF-5B04-02EF-5B4214A3E2BB}"/>
              </a:ext>
            </a:extLst>
          </p:cNvPr>
          <p:cNvSpPr>
            <a:spLocks noGrp="1"/>
          </p:cNvSpPr>
          <p:nvPr>
            <p:ph type="title"/>
          </p:nvPr>
        </p:nvSpPr>
        <p:spPr/>
        <p:txBody>
          <a:bodyPr/>
          <a:lstStyle/>
          <a:p>
            <a:r>
              <a:rPr lang="en-GB" u="sng" dirty="0"/>
              <a:t>Injecting</a:t>
            </a:r>
            <a:r>
              <a:rPr lang="en-GB" dirty="0"/>
              <a:t> &amp; Extracting Particles</a:t>
            </a:r>
          </a:p>
        </p:txBody>
      </p:sp>
      <p:sp>
        <p:nvSpPr>
          <p:cNvPr id="4" name="Date Placeholder 3">
            <a:extLst>
              <a:ext uri="{FF2B5EF4-FFF2-40B4-BE49-F238E27FC236}">
                <a16:creationId xmlns:a16="http://schemas.microsoft.com/office/drawing/2014/main" id="{214CDA99-5AE7-D1F0-8CB9-B34A453B8148}"/>
              </a:ext>
            </a:extLst>
          </p:cNvPr>
          <p:cNvSpPr>
            <a:spLocks noGrp="1"/>
          </p:cNvSpPr>
          <p:nvPr>
            <p:ph type="dt" sz="half" idx="10"/>
          </p:nvPr>
        </p:nvSpPr>
        <p:spPr/>
        <p:txBody>
          <a:bodyPr/>
          <a:lstStyle/>
          <a:p>
            <a:r>
              <a:rPr lang="de-CH"/>
              <a:t>11.03.2024</a:t>
            </a:r>
            <a:endParaRPr lang="en-US" dirty="0"/>
          </a:p>
        </p:txBody>
      </p:sp>
      <p:sp>
        <p:nvSpPr>
          <p:cNvPr id="5" name="Footer Placeholder 4">
            <a:extLst>
              <a:ext uri="{FF2B5EF4-FFF2-40B4-BE49-F238E27FC236}">
                <a16:creationId xmlns:a16="http://schemas.microsoft.com/office/drawing/2014/main" id="{70ADE6AD-1222-6E0A-2110-96560F15E028}"/>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E2DB4117-87C0-6416-5AF3-B793C802CD81}"/>
              </a:ext>
            </a:extLst>
          </p:cNvPr>
          <p:cNvSpPr>
            <a:spLocks noGrp="1"/>
          </p:cNvSpPr>
          <p:nvPr>
            <p:ph type="sldNum" sz="quarter" idx="12"/>
          </p:nvPr>
        </p:nvSpPr>
        <p:spPr/>
        <p:txBody>
          <a:bodyPr/>
          <a:lstStyle/>
          <a:p>
            <a:fld id="{36B5EA5A-BC32-A742-B11B-8E7414D5B535}" type="slidenum">
              <a:rPr lang="en-US" smtClean="0"/>
              <a:pPr/>
              <a:t>28</a:t>
            </a:fld>
            <a:endParaRPr lang="en-US" dirty="0"/>
          </a:p>
        </p:txBody>
      </p:sp>
      <p:grpSp>
        <p:nvGrpSpPr>
          <p:cNvPr id="7" name="Group 6">
            <a:extLst>
              <a:ext uri="{FF2B5EF4-FFF2-40B4-BE49-F238E27FC236}">
                <a16:creationId xmlns:a16="http://schemas.microsoft.com/office/drawing/2014/main" id="{02A3BE47-7DAF-D928-B6FD-A0FE5B67B8EE}"/>
              </a:ext>
            </a:extLst>
          </p:cNvPr>
          <p:cNvGrpSpPr/>
          <p:nvPr/>
        </p:nvGrpSpPr>
        <p:grpSpPr>
          <a:xfrm>
            <a:off x="1929714" y="1885724"/>
            <a:ext cx="8332571" cy="3518774"/>
            <a:chOff x="551754" y="1380473"/>
            <a:chExt cx="8332570" cy="3518774"/>
          </a:xfrm>
          <a:effectLst>
            <a:glow>
              <a:schemeClr val="accent1">
                <a:alpha val="40000"/>
              </a:schemeClr>
            </a:glow>
          </a:effectLst>
        </p:grpSpPr>
        <p:sp>
          <p:nvSpPr>
            <p:cNvPr id="8" name="Down Arrow 7">
              <a:extLst>
                <a:ext uri="{FF2B5EF4-FFF2-40B4-BE49-F238E27FC236}">
                  <a16:creationId xmlns:a16="http://schemas.microsoft.com/office/drawing/2014/main" id="{213DC4A7-3E60-F069-52EC-5649A3F89A30}"/>
                </a:ext>
              </a:extLst>
            </p:cNvPr>
            <p:cNvSpPr/>
            <p:nvPr/>
          </p:nvSpPr>
          <p:spPr>
            <a:xfrm rot="20033118">
              <a:off x="2576278" y="1575840"/>
              <a:ext cx="425805" cy="776090"/>
            </a:xfrm>
            <a:prstGeom prst="down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9" name="Group 8">
              <a:extLst>
                <a:ext uri="{FF2B5EF4-FFF2-40B4-BE49-F238E27FC236}">
                  <a16:creationId xmlns:a16="http://schemas.microsoft.com/office/drawing/2014/main" id="{2A815E05-63C3-319D-813D-D26FA5AC7B1E}"/>
                </a:ext>
              </a:extLst>
            </p:cNvPr>
            <p:cNvGrpSpPr/>
            <p:nvPr/>
          </p:nvGrpSpPr>
          <p:grpSpPr>
            <a:xfrm>
              <a:off x="551754" y="1380473"/>
              <a:ext cx="8332570" cy="3518774"/>
              <a:chOff x="541888" y="1356725"/>
              <a:chExt cx="8332570" cy="3518774"/>
            </a:xfrm>
          </p:grpSpPr>
          <p:grpSp>
            <p:nvGrpSpPr>
              <p:cNvPr id="10" name="Group 9">
                <a:extLst>
                  <a:ext uri="{FF2B5EF4-FFF2-40B4-BE49-F238E27FC236}">
                    <a16:creationId xmlns:a16="http://schemas.microsoft.com/office/drawing/2014/main" id="{E2CFD709-770D-D723-E039-098813097222}"/>
                  </a:ext>
                </a:extLst>
              </p:cNvPr>
              <p:cNvGrpSpPr/>
              <p:nvPr/>
            </p:nvGrpSpPr>
            <p:grpSpPr>
              <a:xfrm>
                <a:off x="541888" y="1439371"/>
                <a:ext cx="8332570" cy="3436128"/>
                <a:chOff x="541888" y="1439371"/>
                <a:chExt cx="8332570" cy="3436128"/>
              </a:xfrm>
            </p:grpSpPr>
            <p:sp>
              <p:nvSpPr>
                <p:cNvPr id="12" name="Parallelogram 11">
                  <a:extLst>
                    <a:ext uri="{FF2B5EF4-FFF2-40B4-BE49-F238E27FC236}">
                      <a16:creationId xmlns:a16="http://schemas.microsoft.com/office/drawing/2014/main" id="{C1DDBE8A-4CFF-F4B4-988D-3D342FD9F39E}"/>
                    </a:ext>
                  </a:extLst>
                </p:cNvPr>
                <p:cNvSpPr/>
                <p:nvPr/>
              </p:nvSpPr>
              <p:spPr>
                <a:xfrm rot="5400000">
                  <a:off x="2551963" y="2578126"/>
                  <a:ext cx="1424423" cy="1068305"/>
                </a:xfrm>
                <a:prstGeom prst="parallelogram">
                  <a:avLst/>
                </a:prstGeom>
                <a:solidFill>
                  <a:srgbClr val="FF0000">
                    <a:alpha val="2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3" name="Straight Connector 12">
                  <a:extLst>
                    <a:ext uri="{FF2B5EF4-FFF2-40B4-BE49-F238E27FC236}">
                      <a16:creationId xmlns:a16="http://schemas.microsoft.com/office/drawing/2014/main" id="{E1FD7738-AA34-EDAB-FE4D-0FD46BDA42B1}"/>
                    </a:ext>
                  </a:extLst>
                </p:cNvPr>
                <p:cNvCxnSpPr/>
                <p:nvPr/>
              </p:nvCxnSpPr>
              <p:spPr>
                <a:xfrm>
                  <a:off x="6265354" y="4023997"/>
                  <a:ext cx="1532957" cy="367976"/>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sp>
              <p:nvSpPr>
                <p:cNvPr id="14" name="Freeform 13">
                  <a:extLst>
                    <a:ext uri="{FF2B5EF4-FFF2-40B4-BE49-F238E27FC236}">
                      <a16:creationId xmlns:a16="http://schemas.microsoft.com/office/drawing/2014/main" id="{B195CC2A-2650-6D56-41A3-D23EFBB5115A}"/>
                    </a:ext>
                  </a:extLst>
                </p:cNvPr>
                <p:cNvSpPr/>
                <p:nvPr/>
              </p:nvSpPr>
              <p:spPr>
                <a:xfrm rot="21287797">
                  <a:off x="2769392" y="2710840"/>
                  <a:ext cx="961433" cy="842783"/>
                </a:xfrm>
                <a:custGeom>
                  <a:avLst/>
                  <a:gdLst>
                    <a:gd name="connsiteX0" fmla="*/ 0 w 961433"/>
                    <a:gd name="connsiteY0" fmla="*/ 0 h 842783"/>
                    <a:gd name="connsiteX1" fmla="*/ 367956 w 961433"/>
                    <a:gd name="connsiteY1" fmla="*/ 569769 h 842783"/>
                    <a:gd name="connsiteX2" fmla="*/ 961433 w 961433"/>
                    <a:gd name="connsiteY2" fmla="*/ 842783 h 842783"/>
                    <a:gd name="connsiteX3" fmla="*/ 961433 w 961433"/>
                    <a:gd name="connsiteY3" fmla="*/ 842783 h 842783"/>
                    <a:gd name="connsiteX4" fmla="*/ 961433 w 961433"/>
                    <a:gd name="connsiteY4" fmla="*/ 842783 h 842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1433" h="842783">
                      <a:moveTo>
                        <a:pt x="0" y="0"/>
                      </a:moveTo>
                      <a:cubicBezTo>
                        <a:pt x="103858" y="214652"/>
                        <a:pt x="207717" y="429305"/>
                        <a:pt x="367956" y="569769"/>
                      </a:cubicBezTo>
                      <a:cubicBezTo>
                        <a:pt x="528195" y="710233"/>
                        <a:pt x="961433" y="842783"/>
                        <a:pt x="961433" y="842783"/>
                      </a:cubicBezTo>
                      <a:lnTo>
                        <a:pt x="961433" y="842783"/>
                      </a:lnTo>
                      <a:lnTo>
                        <a:pt x="961433" y="842783"/>
                      </a:lnTo>
                    </a:path>
                  </a:pathLst>
                </a:custGeom>
                <a:ln w="63500">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15" name="Straight Connector 14">
                  <a:extLst>
                    <a:ext uri="{FF2B5EF4-FFF2-40B4-BE49-F238E27FC236}">
                      <a16:creationId xmlns:a16="http://schemas.microsoft.com/office/drawing/2014/main" id="{D02F5FA5-C50B-CEFD-C7BA-4BA3F1DD1135}"/>
                    </a:ext>
                  </a:extLst>
                </p:cNvPr>
                <p:cNvCxnSpPr>
                  <a:endCxn id="14" idx="0"/>
                </p:cNvCxnSpPr>
                <p:nvPr/>
              </p:nvCxnSpPr>
              <p:spPr>
                <a:xfrm>
                  <a:off x="2360804" y="1946714"/>
                  <a:ext cx="372352" cy="809459"/>
                </a:xfrm>
                <a:prstGeom prst="line">
                  <a:avLst/>
                </a:prstGeom>
                <a:ln w="635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35627C89-41BA-AB9B-076F-ED706A4D1206}"/>
                    </a:ext>
                  </a:extLst>
                </p:cNvPr>
                <p:cNvCxnSpPr/>
                <p:nvPr/>
              </p:nvCxnSpPr>
              <p:spPr>
                <a:xfrm>
                  <a:off x="3755191" y="3508086"/>
                  <a:ext cx="2510163" cy="515911"/>
                </a:xfrm>
                <a:prstGeom prst="line">
                  <a:avLst/>
                </a:prstGeom>
                <a:ln w="635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B873BF04-2348-2009-9813-0244736509DB}"/>
                    </a:ext>
                  </a:extLst>
                </p:cNvPr>
                <p:cNvCxnSpPr/>
                <p:nvPr/>
              </p:nvCxnSpPr>
              <p:spPr>
                <a:xfrm>
                  <a:off x="6265354" y="4023997"/>
                  <a:ext cx="2534647" cy="0"/>
                </a:xfrm>
                <a:prstGeom prst="line">
                  <a:avLst/>
                </a:prstGeom>
                <a:ln w="635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F1836DEF-B96D-9267-ED94-F4F2852E17EA}"/>
                    </a:ext>
                  </a:extLst>
                </p:cNvPr>
                <p:cNvCxnSpPr/>
                <p:nvPr/>
              </p:nvCxnSpPr>
              <p:spPr>
                <a:xfrm>
                  <a:off x="712176" y="4023997"/>
                  <a:ext cx="5553178" cy="0"/>
                </a:xfrm>
                <a:prstGeom prst="line">
                  <a:avLst/>
                </a:prstGeom>
                <a:ln>
                  <a:solidFill>
                    <a:schemeClr val="bg1">
                      <a:lumMod val="65000"/>
                    </a:schemeClr>
                  </a:solidFill>
                  <a:prstDash val="dash"/>
                </a:ln>
                <a:effectLst>
                  <a:glow rad="38100">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sp>
              <p:nvSpPr>
                <p:cNvPr id="19" name="Parallelogram 18">
                  <a:extLst>
                    <a:ext uri="{FF2B5EF4-FFF2-40B4-BE49-F238E27FC236}">
                      <a16:creationId xmlns:a16="http://schemas.microsoft.com/office/drawing/2014/main" id="{D36B4FE5-79DA-8863-834F-B2EA15757114}"/>
                    </a:ext>
                  </a:extLst>
                </p:cNvPr>
                <p:cNvSpPr/>
                <p:nvPr/>
              </p:nvSpPr>
              <p:spPr>
                <a:xfrm rot="5400000">
                  <a:off x="2849921" y="3443570"/>
                  <a:ext cx="836036" cy="1060777"/>
                </a:xfrm>
                <a:prstGeom prst="parallelogram">
                  <a:avLst/>
                </a:prstGeom>
                <a:solidFill>
                  <a:schemeClr val="accent3">
                    <a:alpha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0" name="Straight Connector 19">
                  <a:extLst>
                    <a:ext uri="{FF2B5EF4-FFF2-40B4-BE49-F238E27FC236}">
                      <a16:creationId xmlns:a16="http://schemas.microsoft.com/office/drawing/2014/main" id="{C97D98B7-9937-4EB8-2707-494864F2AA18}"/>
                    </a:ext>
                  </a:extLst>
                </p:cNvPr>
                <p:cNvCxnSpPr/>
                <p:nvPr/>
              </p:nvCxnSpPr>
              <p:spPr>
                <a:xfrm>
                  <a:off x="2737550" y="3555940"/>
                  <a:ext cx="1060778" cy="198350"/>
                </a:xfrm>
                <a:prstGeom prst="line">
                  <a:avLst/>
                </a:prstGeom>
                <a:ln w="9525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EE48D938-738A-DFA1-47E8-03A43058EF6A}"/>
                    </a:ext>
                  </a:extLst>
                </p:cNvPr>
                <p:cNvCxnSpPr>
                  <a:stCxn id="22" idx="2"/>
                </p:cNvCxnSpPr>
                <p:nvPr/>
              </p:nvCxnSpPr>
              <p:spPr>
                <a:xfrm>
                  <a:off x="1451346" y="1777925"/>
                  <a:ext cx="846948" cy="358712"/>
                </a:xfrm>
                <a:prstGeom prst="straightConnector1">
                  <a:avLst/>
                </a:prstGeom>
                <a:ln>
                  <a:solidFill>
                    <a:srgbClr val="92D050"/>
                  </a:solidFill>
                  <a:prstDash val="dash"/>
                  <a:tailEnd type="stealth" w="lg" len="lg"/>
                </a:ln>
                <a:effectLst>
                  <a:glow>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011998E5-58E0-9DC1-605B-306E9B1FA281}"/>
                    </a:ext>
                  </a:extLst>
                </p:cNvPr>
                <p:cNvSpPr txBox="1"/>
                <p:nvPr/>
              </p:nvSpPr>
              <p:spPr>
                <a:xfrm>
                  <a:off x="541888" y="1439371"/>
                  <a:ext cx="1818916" cy="338554"/>
                </a:xfrm>
                <a:prstGeom prst="rect">
                  <a:avLst/>
                </a:prstGeom>
                <a:solidFill>
                  <a:schemeClr val="tx1">
                    <a:lumMod val="20000"/>
                    <a:lumOff val="80000"/>
                  </a:schemeClr>
                </a:solidFill>
                <a:ln>
                  <a:solidFill>
                    <a:schemeClr val="tx2"/>
                  </a:solidFill>
                </a:ln>
              </p:spPr>
              <p:txBody>
                <a:bodyPr wrap="square" rtlCol="0">
                  <a:spAutoFit/>
                </a:bodyPr>
                <a:lstStyle/>
                <a:p>
                  <a:pPr algn="ctr"/>
                  <a:r>
                    <a:rPr lang="en-GB" sz="1600" dirty="0">
                      <a:solidFill>
                        <a:srgbClr val="1F497D"/>
                      </a:solidFill>
                    </a:rPr>
                    <a:t>Incoming beam</a:t>
                  </a:r>
                </a:p>
              </p:txBody>
            </p:sp>
            <p:sp>
              <p:nvSpPr>
                <p:cNvPr id="23" name="TextBox 22">
                  <a:extLst>
                    <a:ext uri="{FF2B5EF4-FFF2-40B4-BE49-F238E27FC236}">
                      <a16:creationId xmlns:a16="http://schemas.microsoft.com/office/drawing/2014/main" id="{54A341E6-3F57-ADCF-2FCD-D8CE5E02CA92}"/>
                    </a:ext>
                  </a:extLst>
                </p:cNvPr>
                <p:cNvSpPr txBox="1"/>
                <p:nvPr/>
              </p:nvSpPr>
              <p:spPr>
                <a:xfrm>
                  <a:off x="3284409" y="1678134"/>
                  <a:ext cx="1590467" cy="338554"/>
                </a:xfrm>
                <a:prstGeom prst="rect">
                  <a:avLst/>
                </a:prstGeom>
                <a:solidFill>
                  <a:schemeClr val="tx1">
                    <a:lumMod val="20000"/>
                    <a:lumOff val="80000"/>
                  </a:schemeClr>
                </a:solidFill>
                <a:ln>
                  <a:solidFill>
                    <a:srgbClr val="1F497D"/>
                  </a:solidFill>
                </a:ln>
              </p:spPr>
              <p:txBody>
                <a:bodyPr wrap="square" rtlCol="0">
                  <a:spAutoFit/>
                </a:bodyPr>
                <a:lstStyle/>
                <a:p>
                  <a:pPr algn="ctr"/>
                  <a:r>
                    <a:rPr lang="en-GB" sz="1600" dirty="0">
                      <a:solidFill>
                        <a:srgbClr val="1F497D"/>
                      </a:solidFill>
                    </a:rPr>
                    <a:t>Magnetic field</a:t>
                  </a:r>
                </a:p>
              </p:txBody>
            </p:sp>
            <p:cxnSp>
              <p:nvCxnSpPr>
                <p:cNvPr id="24" name="Straight Arrow Connector 23">
                  <a:extLst>
                    <a:ext uri="{FF2B5EF4-FFF2-40B4-BE49-F238E27FC236}">
                      <a16:creationId xmlns:a16="http://schemas.microsoft.com/office/drawing/2014/main" id="{B930F1FE-B34A-6E39-1DAB-A44236176D98}"/>
                    </a:ext>
                  </a:extLst>
                </p:cNvPr>
                <p:cNvCxnSpPr>
                  <a:stCxn id="23" idx="2"/>
                </p:cNvCxnSpPr>
                <p:nvPr/>
              </p:nvCxnSpPr>
              <p:spPr>
                <a:xfrm flipH="1">
                  <a:off x="3465913" y="2016688"/>
                  <a:ext cx="613730" cy="739485"/>
                </a:xfrm>
                <a:prstGeom prst="straightConnector1">
                  <a:avLst/>
                </a:prstGeom>
                <a:ln>
                  <a:solidFill>
                    <a:srgbClr val="92D050"/>
                  </a:solidFill>
                  <a:prstDash val="dash"/>
                  <a:tailEnd type="stealth" w="lg" len="lg"/>
                </a:ln>
                <a:effectLst>
                  <a:glow>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sp>
              <p:nvSpPr>
                <p:cNvPr id="25" name="TextBox 24">
                  <a:extLst>
                    <a:ext uri="{FF2B5EF4-FFF2-40B4-BE49-F238E27FC236}">
                      <a16:creationId xmlns:a16="http://schemas.microsoft.com/office/drawing/2014/main" id="{A69D40C6-2F35-AF7F-8E8B-27B6C2AE5C3D}"/>
                    </a:ext>
                  </a:extLst>
                </p:cNvPr>
                <p:cNvSpPr txBox="1"/>
                <p:nvPr/>
              </p:nvSpPr>
              <p:spPr>
                <a:xfrm>
                  <a:off x="7055542" y="3595484"/>
                  <a:ext cx="1818916" cy="338554"/>
                </a:xfrm>
                <a:prstGeom prst="rect">
                  <a:avLst/>
                </a:prstGeom>
                <a:solidFill>
                  <a:schemeClr val="tx2">
                    <a:lumMod val="20000"/>
                    <a:lumOff val="80000"/>
                  </a:schemeClr>
                </a:solidFill>
                <a:ln>
                  <a:solidFill>
                    <a:schemeClr val="tx2"/>
                  </a:solidFill>
                </a:ln>
              </p:spPr>
              <p:txBody>
                <a:bodyPr wrap="square" rtlCol="0">
                  <a:spAutoFit/>
                </a:bodyPr>
                <a:lstStyle/>
                <a:p>
                  <a:pPr algn="ctr"/>
                  <a:r>
                    <a:rPr lang="en-GB" sz="1600" dirty="0">
                      <a:solidFill>
                        <a:srgbClr val="1F497D"/>
                      </a:solidFill>
                    </a:rPr>
                    <a:t>Injected beam</a:t>
                  </a:r>
                </a:p>
              </p:txBody>
            </p:sp>
            <p:sp>
              <p:nvSpPr>
                <p:cNvPr id="26" name="TextBox 25">
                  <a:extLst>
                    <a:ext uri="{FF2B5EF4-FFF2-40B4-BE49-F238E27FC236}">
                      <a16:creationId xmlns:a16="http://schemas.microsoft.com/office/drawing/2014/main" id="{67DBC96B-F36D-38BC-7049-BDFF8A530DB8}"/>
                    </a:ext>
                  </a:extLst>
                </p:cNvPr>
                <p:cNvSpPr txBox="1"/>
                <p:nvPr/>
              </p:nvSpPr>
              <p:spPr>
                <a:xfrm>
                  <a:off x="541888" y="3595484"/>
                  <a:ext cx="1818916" cy="338554"/>
                </a:xfrm>
                <a:prstGeom prst="rect">
                  <a:avLst/>
                </a:prstGeom>
                <a:solidFill>
                  <a:schemeClr val="tx1">
                    <a:lumMod val="20000"/>
                    <a:lumOff val="80000"/>
                  </a:schemeClr>
                </a:solidFill>
                <a:ln>
                  <a:solidFill>
                    <a:schemeClr val="tx2"/>
                  </a:solidFill>
                </a:ln>
              </p:spPr>
              <p:txBody>
                <a:bodyPr wrap="square" rtlCol="0">
                  <a:spAutoFit/>
                </a:bodyPr>
                <a:lstStyle/>
                <a:p>
                  <a:pPr algn="ctr"/>
                  <a:r>
                    <a:rPr lang="en-GB" sz="1600" dirty="0">
                      <a:solidFill>
                        <a:srgbClr val="1F497D"/>
                      </a:solidFill>
                    </a:rPr>
                    <a:t>Circulating beam</a:t>
                  </a:r>
                </a:p>
              </p:txBody>
            </p:sp>
            <p:sp>
              <p:nvSpPr>
                <p:cNvPr id="27" name="TextBox 26">
                  <a:extLst>
                    <a:ext uri="{FF2B5EF4-FFF2-40B4-BE49-F238E27FC236}">
                      <a16:creationId xmlns:a16="http://schemas.microsoft.com/office/drawing/2014/main" id="{217C0EC3-8D5D-212F-86B4-F7B4FF4B8015}"/>
                    </a:ext>
                  </a:extLst>
                </p:cNvPr>
                <p:cNvSpPr txBox="1"/>
                <p:nvPr/>
              </p:nvSpPr>
              <p:spPr>
                <a:xfrm>
                  <a:off x="541888" y="2571507"/>
                  <a:ext cx="1902323" cy="338554"/>
                </a:xfrm>
                <a:prstGeom prst="rect">
                  <a:avLst/>
                </a:prstGeom>
                <a:solidFill>
                  <a:schemeClr val="tx1">
                    <a:lumMod val="20000"/>
                    <a:lumOff val="80000"/>
                  </a:schemeClr>
                </a:solidFill>
                <a:ln>
                  <a:solidFill>
                    <a:srgbClr val="1F497D"/>
                  </a:solidFill>
                </a:ln>
              </p:spPr>
              <p:txBody>
                <a:bodyPr wrap="square" rtlCol="0">
                  <a:spAutoFit/>
                </a:bodyPr>
                <a:lstStyle/>
                <a:p>
                  <a:pPr algn="ctr"/>
                  <a:r>
                    <a:rPr lang="en-GB" sz="1600" dirty="0">
                      <a:solidFill>
                        <a:srgbClr val="1F497D"/>
                      </a:solidFill>
                    </a:rPr>
                    <a:t>No magnetic field</a:t>
                  </a:r>
                </a:p>
              </p:txBody>
            </p:sp>
            <p:cxnSp>
              <p:nvCxnSpPr>
                <p:cNvPr id="28" name="Straight Arrow Connector 27">
                  <a:extLst>
                    <a:ext uri="{FF2B5EF4-FFF2-40B4-BE49-F238E27FC236}">
                      <a16:creationId xmlns:a16="http://schemas.microsoft.com/office/drawing/2014/main" id="{4386AA25-FA16-5C04-92DB-1CA248FB10CF}"/>
                    </a:ext>
                  </a:extLst>
                </p:cNvPr>
                <p:cNvCxnSpPr/>
                <p:nvPr/>
              </p:nvCxnSpPr>
              <p:spPr>
                <a:xfrm>
                  <a:off x="1393775" y="2940839"/>
                  <a:ext cx="1558217" cy="883651"/>
                </a:xfrm>
                <a:prstGeom prst="straightConnector1">
                  <a:avLst/>
                </a:prstGeom>
                <a:ln>
                  <a:solidFill>
                    <a:srgbClr val="92D050"/>
                  </a:solidFill>
                  <a:prstDash val="dash"/>
                  <a:tailEnd type="stealth" w="lg" len="lg"/>
                </a:ln>
                <a:effectLst>
                  <a:glow>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sp>
              <p:nvSpPr>
                <p:cNvPr id="29" name="TextBox 28">
                  <a:extLst>
                    <a:ext uri="{FF2B5EF4-FFF2-40B4-BE49-F238E27FC236}">
                      <a16:creationId xmlns:a16="http://schemas.microsoft.com/office/drawing/2014/main" id="{CD610D82-57E4-D90C-352E-8B9B6B5326FF}"/>
                    </a:ext>
                  </a:extLst>
                </p:cNvPr>
                <p:cNvSpPr txBox="1"/>
                <p:nvPr/>
              </p:nvSpPr>
              <p:spPr>
                <a:xfrm>
                  <a:off x="2298292" y="4536945"/>
                  <a:ext cx="1781351" cy="338554"/>
                </a:xfrm>
                <a:prstGeom prst="rect">
                  <a:avLst/>
                </a:prstGeom>
                <a:solidFill>
                  <a:schemeClr val="tx1">
                    <a:lumMod val="20000"/>
                    <a:lumOff val="80000"/>
                  </a:schemeClr>
                </a:solidFill>
                <a:ln>
                  <a:solidFill>
                    <a:srgbClr val="1F497D"/>
                  </a:solidFill>
                </a:ln>
              </p:spPr>
              <p:txBody>
                <a:bodyPr wrap="square" rtlCol="0">
                  <a:spAutoFit/>
                </a:bodyPr>
                <a:lstStyle/>
                <a:p>
                  <a:pPr algn="ctr"/>
                  <a:r>
                    <a:rPr lang="en-GB" sz="1600" dirty="0">
                      <a:solidFill>
                        <a:srgbClr val="1F497D"/>
                      </a:solidFill>
                    </a:rPr>
                    <a:t>Septum Magnet</a:t>
                  </a:r>
                </a:p>
              </p:txBody>
            </p:sp>
            <p:sp>
              <p:nvSpPr>
                <p:cNvPr id="30" name="Rectangle 29">
                  <a:extLst>
                    <a:ext uri="{FF2B5EF4-FFF2-40B4-BE49-F238E27FC236}">
                      <a16:creationId xmlns:a16="http://schemas.microsoft.com/office/drawing/2014/main" id="{085FEFE7-6A54-637C-9925-09E592261E57}"/>
                    </a:ext>
                  </a:extLst>
                </p:cNvPr>
                <p:cNvSpPr/>
                <p:nvPr/>
              </p:nvSpPr>
              <p:spPr>
                <a:xfrm>
                  <a:off x="5875428" y="3595484"/>
                  <a:ext cx="772732" cy="784625"/>
                </a:xfrm>
                <a:prstGeom prst="rect">
                  <a:avLst/>
                </a:prstGeom>
                <a:solidFill>
                  <a:srgbClr val="FF0000">
                    <a:alpha val="2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42B45B3E-5D81-D708-B430-5F6F744A41DE}"/>
                    </a:ext>
                  </a:extLst>
                </p:cNvPr>
                <p:cNvSpPr/>
                <p:nvPr/>
              </p:nvSpPr>
              <p:spPr>
                <a:xfrm>
                  <a:off x="5875428" y="4225793"/>
                  <a:ext cx="772732" cy="15820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 name="TextBox 31">
                  <a:extLst>
                    <a:ext uri="{FF2B5EF4-FFF2-40B4-BE49-F238E27FC236}">
                      <a16:creationId xmlns:a16="http://schemas.microsoft.com/office/drawing/2014/main" id="{DC4459E5-84C0-02C8-7812-61D0F87DF762}"/>
                    </a:ext>
                  </a:extLst>
                </p:cNvPr>
                <p:cNvSpPr txBox="1"/>
                <p:nvPr/>
              </p:nvSpPr>
              <p:spPr>
                <a:xfrm>
                  <a:off x="5374680" y="4522549"/>
                  <a:ext cx="1781351" cy="338554"/>
                </a:xfrm>
                <a:prstGeom prst="rect">
                  <a:avLst/>
                </a:prstGeom>
                <a:solidFill>
                  <a:schemeClr val="tx1">
                    <a:lumMod val="20000"/>
                    <a:lumOff val="80000"/>
                  </a:schemeClr>
                </a:solidFill>
                <a:ln>
                  <a:solidFill>
                    <a:srgbClr val="1F497D"/>
                  </a:solidFill>
                </a:ln>
              </p:spPr>
              <p:txBody>
                <a:bodyPr wrap="square" rtlCol="0">
                  <a:spAutoFit/>
                </a:bodyPr>
                <a:lstStyle/>
                <a:p>
                  <a:pPr algn="ctr"/>
                  <a:r>
                    <a:rPr lang="en-GB" sz="1600" dirty="0">
                      <a:solidFill>
                        <a:srgbClr val="1F497D"/>
                      </a:solidFill>
                    </a:rPr>
                    <a:t>Kicker Magnet</a:t>
                  </a:r>
                </a:p>
              </p:txBody>
            </p:sp>
            <p:sp>
              <p:nvSpPr>
                <p:cNvPr id="33" name="Rectangle 32">
                  <a:extLst>
                    <a:ext uri="{FF2B5EF4-FFF2-40B4-BE49-F238E27FC236}">
                      <a16:creationId xmlns:a16="http://schemas.microsoft.com/office/drawing/2014/main" id="{6FB09D56-28B3-92CE-E694-8734A25860BA}"/>
                    </a:ext>
                  </a:extLst>
                </p:cNvPr>
                <p:cNvSpPr/>
                <p:nvPr/>
              </p:nvSpPr>
              <p:spPr>
                <a:xfrm>
                  <a:off x="5875428" y="3596088"/>
                  <a:ext cx="772732" cy="15820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11" name="Picture 10">
                <a:extLst>
                  <a:ext uri="{FF2B5EF4-FFF2-40B4-BE49-F238E27FC236}">
                    <a16:creationId xmlns:a16="http://schemas.microsoft.com/office/drawing/2014/main" id="{8CA995BA-4AC6-4C1C-87DC-7C236034697E}"/>
                  </a:ext>
                </a:extLst>
              </p:cNvPr>
              <p:cNvPicPr>
                <a:picLocks noChangeAspect="1"/>
              </p:cNvPicPr>
              <p:nvPr/>
            </p:nvPicPr>
            <p:blipFill>
              <a:blip r:embed="rId2"/>
              <a:stretch>
                <a:fillRect/>
              </a:stretch>
            </p:blipFill>
            <p:spPr>
              <a:xfrm>
                <a:off x="6089076" y="1356725"/>
                <a:ext cx="2507203" cy="2139868"/>
              </a:xfrm>
              <a:prstGeom prst="rect">
                <a:avLst/>
              </a:prstGeom>
            </p:spPr>
          </p:pic>
        </p:grpSp>
      </p:grpSp>
    </p:spTree>
    <p:extLst>
      <p:ext uri="{BB962C8B-B14F-4D97-AF65-F5344CB8AC3E}">
        <p14:creationId xmlns:p14="http://schemas.microsoft.com/office/powerpoint/2010/main" val="6640635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C48B1EA-DEA7-49D8-252A-FBF2721CA1D4}"/>
              </a:ext>
            </a:extLst>
          </p:cNvPr>
          <p:cNvSpPr>
            <a:spLocks noGrp="1"/>
          </p:cNvSpPr>
          <p:nvPr>
            <p:ph type="title"/>
          </p:nvPr>
        </p:nvSpPr>
        <p:spPr/>
        <p:txBody>
          <a:bodyPr/>
          <a:lstStyle/>
          <a:p>
            <a:r>
              <a:rPr lang="en-GB" dirty="0"/>
              <a:t>Injecting &amp; </a:t>
            </a:r>
            <a:r>
              <a:rPr lang="en-GB" u="sng" dirty="0"/>
              <a:t>Extracting</a:t>
            </a:r>
            <a:r>
              <a:rPr lang="en-GB" dirty="0"/>
              <a:t> Particles</a:t>
            </a:r>
          </a:p>
        </p:txBody>
      </p:sp>
      <p:sp>
        <p:nvSpPr>
          <p:cNvPr id="4" name="Date Placeholder 3">
            <a:extLst>
              <a:ext uri="{FF2B5EF4-FFF2-40B4-BE49-F238E27FC236}">
                <a16:creationId xmlns:a16="http://schemas.microsoft.com/office/drawing/2014/main" id="{AC2A0DD1-B370-973A-79C2-5F011646A896}"/>
              </a:ext>
            </a:extLst>
          </p:cNvPr>
          <p:cNvSpPr>
            <a:spLocks noGrp="1"/>
          </p:cNvSpPr>
          <p:nvPr>
            <p:ph type="dt" sz="half" idx="10"/>
          </p:nvPr>
        </p:nvSpPr>
        <p:spPr/>
        <p:txBody>
          <a:bodyPr/>
          <a:lstStyle/>
          <a:p>
            <a:r>
              <a:rPr lang="de-CH"/>
              <a:t>11.03.2024</a:t>
            </a:r>
            <a:endParaRPr lang="en-US" dirty="0"/>
          </a:p>
        </p:txBody>
      </p:sp>
      <p:sp>
        <p:nvSpPr>
          <p:cNvPr id="5" name="Footer Placeholder 4">
            <a:extLst>
              <a:ext uri="{FF2B5EF4-FFF2-40B4-BE49-F238E27FC236}">
                <a16:creationId xmlns:a16="http://schemas.microsoft.com/office/drawing/2014/main" id="{3C9F0473-FBD2-5526-05A6-1832C1DD71BC}"/>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AFFD1D9A-B298-8AC9-A7B7-B9A639428DDF}"/>
              </a:ext>
            </a:extLst>
          </p:cNvPr>
          <p:cNvSpPr>
            <a:spLocks noGrp="1"/>
          </p:cNvSpPr>
          <p:nvPr>
            <p:ph type="sldNum" sz="quarter" idx="12"/>
          </p:nvPr>
        </p:nvSpPr>
        <p:spPr/>
        <p:txBody>
          <a:bodyPr/>
          <a:lstStyle/>
          <a:p>
            <a:fld id="{36B5EA5A-BC32-A742-B11B-8E7414D5B535}" type="slidenum">
              <a:rPr lang="en-US" smtClean="0"/>
              <a:pPr/>
              <a:t>29</a:t>
            </a:fld>
            <a:endParaRPr lang="en-US" dirty="0"/>
          </a:p>
        </p:txBody>
      </p:sp>
      <p:grpSp>
        <p:nvGrpSpPr>
          <p:cNvPr id="7" name="Group 6">
            <a:extLst>
              <a:ext uri="{FF2B5EF4-FFF2-40B4-BE49-F238E27FC236}">
                <a16:creationId xmlns:a16="http://schemas.microsoft.com/office/drawing/2014/main" id="{836EDD8A-4649-B2EE-A9E4-1CB022BBB2F3}"/>
              </a:ext>
            </a:extLst>
          </p:cNvPr>
          <p:cNvGrpSpPr/>
          <p:nvPr/>
        </p:nvGrpSpPr>
        <p:grpSpPr>
          <a:xfrm>
            <a:off x="1867646" y="1867234"/>
            <a:ext cx="8456707" cy="3436129"/>
            <a:chOff x="551754" y="1463119"/>
            <a:chExt cx="8456706" cy="3436128"/>
          </a:xfrm>
        </p:grpSpPr>
        <p:sp>
          <p:nvSpPr>
            <p:cNvPr id="8" name="Down Arrow 7">
              <a:extLst>
                <a:ext uri="{FF2B5EF4-FFF2-40B4-BE49-F238E27FC236}">
                  <a16:creationId xmlns:a16="http://schemas.microsoft.com/office/drawing/2014/main" id="{1C6DC658-2ED9-F623-A3F9-3A32AED9669C}"/>
                </a:ext>
              </a:extLst>
            </p:cNvPr>
            <p:cNvSpPr/>
            <p:nvPr/>
          </p:nvSpPr>
          <p:spPr>
            <a:xfrm rot="9384446">
              <a:off x="2538620" y="1567387"/>
              <a:ext cx="410322" cy="782006"/>
            </a:xfrm>
            <a:prstGeom prst="down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9" name="Group 8">
              <a:extLst>
                <a:ext uri="{FF2B5EF4-FFF2-40B4-BE49-F238E27FC236}">
                  <a16:creationId xmlns:a16="http://schemas.microsoft.com/office/drawing/2014/main" id="{0CB12132-AF6D-7BA7-2768-30A4DEB8503A}"/>
                </a:ext>
              </a:extLst>
            </p:cNvPr>
            <p:cNvGrpSpPr/>
            <p:nvPr/>
          </p:nvGrpSpPr>
          <p:grpSpPr>
            <a:xfrm>
              <a:off x="551754" y="1463119"/>
              <a:ext cx="8456706" cy="3436128"/>
              <a:chOff x="541888" y="1439371"/>
              <a:chExt cx="8456706" cy="3436128"/>
            </a:xfrm>
          </p:grpSpPr>
          <p:sp>
            <p:nvSpPr>
              <p:cNvPr id="10" name="Parallelogram 9">
                <a:extLst>
                  <a:ext uri="{FF2B5EF4-FFF2-40B4-BE49-F238E27FC236}">
                    <a16:creationId xmlns:a16="http://schemas.microsoft.com/office/drawing/2014/main" id="{EE1D284B-B77B-85A7-BC5B-5715B7F37828}"/>
                  </a:ext>
                </a:extLst>
              </p:cNvPr>
              <p:cNvSpPr/>
              <p:nvPr/>
            </p:nvSpPr>
            <p:spPr>
              <a:xfrm rot="5400000">
                <a:off x="2551963" y="2578126"/>
                <a:ext cx="1424423" cy="1068305"/>
              </a:xfrm>
              <a:prstGeom prst="parallelogram">
                <a:avLst/>
              </a:prstGeom>
              <a:solidFill>
                <a:srgbClr val="FF0000">
                  <a:alpha val="2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1" name="Straight Connector 10">
                <a:extLst>
                  <a:ext uri="{FF2B5EF4-FFF2-40B4-BE49-F238E27FC236}">
                    <a16:creationId xmlns:a16="http://schemas.microsoft.com/office/drawing/2014/main" id="{2DCB37F7-736B-1CEB-EE7D-1A74734CDAB4}"/>
                  </a:ext>
                </a:extLst>
              </p:cNvPr>
              <p:cNvCxnSpPr/>
              <p:nvPr/>
            </p:nvCxnSpPr>
            <p:spPr>
              <a:xfrm>
                <a:off x="6265354" y="4023997"/>
                <a:ext cx="1532957" cy="367976"/>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sp>
            <p:nvSpPr>
              <p:cNvPr id="12" name="Freeform 11">
                <a:extLst>
                  <a:ext uri="{FF2B5EF4-FFF2-40B4-BE49-F238E27FC236}">
                    <a16:creationId xmlns:a16="http://schemas.microsoft.com/office/drawing/2014/main" id="{5650A253-2DF0-8EB3-E3CD-B5F2D39ED754}"/>
                  </a:ext>
                </a:extLst>
              </p:cNvPr>
              <p:cNvSpPr/>
              <p:nvPr/>
            </p:nvSpPr>
            <p:spPr>
              <a:xfrm rot="21287797">
                <a:off x="2769392" y="2710840"/>
                <a:ext cx="961433" cy="842783"/>
              </a:xfrm>
              <a:custGeom>
                <a:avLst/>
                <a:gdLst>
                  <a:gd name="connsiteX0" fmla="*/ 0 w 961433"/>
                  <a:gd name="connsiteY0" fmla="*/ 0 h 842783"/>
                  <a:gd name="connsiteX1" fmla="*/ 367956 w 961433"/>
                  <a:gd name="connsiteY1" fmla="*/ 569769 h 842783"/>
                  <a:gd name="connsiteX2" fmla="*/ 961433 w 961433"/>
                  <a:gd name="connsiteY2" fmla="*/ 842783 h 842783"/>
                  <a:gd name="connsiteX3" fmla="*/ 961433 w 961433"/>
                  <a:gd name="connsiteY3" fmla="*/ 842783 h 842783"/>
                  <a:gd name="connsiteX4" fmla="*/ 961433 w 961433"/>
                  <a:gd name="connsiteY4" fmla="*/ 842783 h 842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1433" h="842783">
                    <a:moveTo>
                      <a:pt x="0" y="0"/>
                    </a:moveTo>
                    <a:cubicBezTo>
                      <a:pt x="103858" y="214652"/>
                      <a:pt x="207717" y="429305"/>
                      <a:pt x="367956" y="569769"/>
                    </a:cubicBezTo>
                    <a:cubicBezTo>
                      <a:pt x="528195" y="710233"/>
                      <a:pt x="961433" y="842783"/>
                      <a:pt x="961433" y="842783"/>
                    </a:cubicBezTo>
                    <a:lnTo>
                      <a:pt x="961433" y="842783"/>
                    </a:lnTo>
                    <a:lnTo>
                      <a:pt x="961433" y="842783"/>
                    </a:lnTo>
                  </a:path>
                </a:pathLst>
              </a:custGeom>
              <a:ln w="63500">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13" name="Straight Connector 12">
                <a:extLst>
                  <a:ext uri="{FF2B5EF4-FFF2-40B4-BE49-F238E27FC236}">
                    <a16:creationId xmlns:a16="http://schemas.microsoft.com/office/drawing/2014/main" id="{0FF98198-DD43-096B-CB05-1FC7589ABB2D}"/>
                  </a:ext>
                </a:extLst>
              </p:cNvPr>
              <p:cNvCxnSpPr>
                <a:endCxn id="12" idx="0"/>
              </p:cNvCxnSpPr>
              <p:nvPr/>
            </p:nvCxnSpPr>
            <p:spPr>
              <a:xfrm>
                <a:off x="2360804" y="1946714"/>
                <a:ext cx="372352" cy="809459"/>
              </a:xfrm>
              <a:prstGeom prst="line">
                <a:avLst/>
              </a:prstGeom>
              <a:ln w="635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C9098E0D-4133-0026-9133-992172F8BC20}"/>
                  </a:ext>
                </a:extLst>
              </p:cNvPr>
              <p:cNvCxnSpPr/>
              <p:nvPr/>
            </p:nvCxnSpPr>
            <p:spPr>
              <a:xfrm>
                <a:off x="3755191" y="3508086"/>
                <a:ext cx="2510163" cy="515911"/>
              </a:xfrm>
              <a:prstGeom prst="line">
                <a:avLst/>
              </a:prstGeom>
              <a:ln w="635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9C05A172-FE50-2B93-9115-863236E38644}"/>
                  </a:ext>
                </a:extLst>
              </p:cNvPr>
              <p:cNvCxnSpPr/>
              <p:nvPr/>
            </p:nvCxnSpPr>
            <p:spPr>
              <a:xfrm>
                <a:off x="6265354" y="4023997"/>
                <a:ext cx="2534647" cy="0"/>
              </a:xfrm>
              <a:prstGeom prst="line">
                <a:avLst/>
              </a:prstGeom>
              <a:ln w="635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2322C3D1-E4D0-E0E3-7EBC-38660218EDBB}"/>
                  </a:ext>
                </a:extLst>
              </p:cNvPr>
              <p:cNvCxnSpPr/>
              <p:nvPr/>
            </p:nvCxnSpPr>
            <p:spPr>
              <a:xfrm>
                <a:off x="712176" y="4023997"/>
                <a:ext cx="5553178" cy="0"/>
              </a:xfrm>
              <a:prstGeom prst="line">
                <a:avLst/>
              </a:prstGeom>
              <a:ln>
                <a:solidFill>
                  <a:schemeClr val="bg1">
                    <a:lumMod val="65000"/>
                  </a:schemeClr>
                </a:solidFill>
                <a:prstDash val="dash"/>
              </a:ln>
              <a:effectLst>
                <a:glow>
                  <a:schemeClr val="bg1">
                    <a:lumMod val="75000"/>
                    <a:alpha val="50000"/>
                  </a:schemeClr>
                </a:glow>
              </a:effectLst>
            </p:spPr>
            <p:style>
              <a:lnRef idx="2">
                <a:schemeClr val="accent1"/>
              </a:lnRef>
              <a:fillRef idx="0">
                <a:schemeClr val="accent1"/>
              </a:fillRef>
              <a:effectRef idx="1">
                <a:schemeClr val="accent1"/>
              </a:effectRef>
              <a:fontRef idx="minor">
                <a:schemeClr val="tx1"/>
              </a:fontRef>
            </p:style>
          </p:cxnSp>
          <p:sp>
            <p:nvSpPr>
              <p:cNvPr id="17" name="Parallelogram 16">
                <a:extLst>
                  <a:ext uri="{FF2B5EF4-FFF2-40B4-BE49-F238E27FC236}">
                    <a16:creationId xmlns:a16="http://schemas.microsoft.com/office/drawing/2014/main" id="{EDBD678B-3257-6076-4251-24298FC1EACE}"/>
                  </a:ext>
                </a:extLst>
              </p:cNvPr>
              <p:cNvSpPr/>
              <p:nvPr/>
            </p:nvSpPr>
            <p:spPr>
              <a:xfrm rot="5400000">
                <a:off x="2849921" y="3443570"/>
                <a:ext cx="836036" cy="1060777"/>
              </a:xfrm>
              <a:prstGeom prst="parallelogram">
                <a:avLst/>
              </a:prstGeom>
              <a:solidFill>
                <a:schemeClr val="accent3">
                  <a:alpha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8" name="Straight Connector 17">
                <a:extLst>
                  <a:ext uri="{FF2B5EF4-FFF2-40B4-BE49-F238E27FC236}">
                    <a16:creationId xmlns:a16="http://schemas.microsoft.com/office/drawing/2014/main" id="{79E4B10C-4A5F-01B3-2E39-6925408AB2B0}"/>
                  </a:ext>
                </a:extLst>
              </p:cNvPr>
              <p:cNvCxnSpPr/>
              <p:nvPr/>
            </p:nvCxnSpPr>
            <p:spPr>
              <a:xfrm>
                <a:off x="2737550" y="3555940"/>
                <a:ext cx="1060778" cy="198350"/>
              </a:xfrm>
              <a:prstGeom prst="line">
                <a:avLst/>
              </a:prstGeom>
              <a:ln w="9525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A1B3B1D4-5A14-D75C-4B4F-EA49FF0BBD3F}"/>
                  </a:ext>
                </a:extLst>
              </p:cNvPr>
              <p:cNvCxnSpPr>
                <a:stCxn id="20" idx="2"/>
              </p:cNvCxnSpPr>
              <p:nvPr/>
            </p:nvCxnSpPr>
            <p:spPr>
              <a:xfrm>
                <a:off x="1451346" y="1777925"/>
                <a:ext cx="846948" cy="358712"/>
              </a:xfrm>
              <a:prstGeom prst="straightConnector1">
                <a:avLst/>
              </a:prstGeom>
              <a:ln>
                <a:solidFill>
                  <a:srgbClr val="92D050"/>
                </a:solidFill>
                <a:prstDash val="dash"/>
                <a:tailEnd type="stealth" w="lg" len="lg"/>
              </a:ln>
              <a:effectLst>
                <a:glow>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65FFFCDB-6846-BFB8-76B7-EA9A21680D68}"/>
                  </a:ext>
                </a:extLst>
              </p:cNvPr>
              <p:cNvSpPr txBox="1"/>
              <p:nvPr/>
            </p:nvSpPr>
            <p:spPr>
              <a:xfrm>
                <a:off x="541888" y="1439371"/>
                <a:ext cx="1818916" cy="338554"/>
              </a:xfrm>
              <a:prstGeom prst="rect">
                <a:avLst/>
              </a:prstGeom>
              <a:solidFill>
                <a:schemeClr val="tx1">
                  <a:lumMod val="20000"/>
                  <a:lumOff val="80000"/>
                </a:schemeClr>
              </a:solidFill>
              <a:ln>
                <a:solidFill>
                  <a:schemeClr val="tx2"/>
                </a:solidFill>
              </a:ln>
            </p:spPr>
            <p:txBody>
              <a:bodyPr wrap="square" rtlCol="0">
                <a:spAutoFit/>
              </a:bodyPr>
              <a:lstStyle/>
              <a:p>
                <a:pPr algn="ctr"/>
                <a:r>
                  <a:rPr lang="en-GB" sz="1600" dirty="0">
                    <a:solidFill>
                      <a:srgbClr val="1F497D"/>
                    </a:solidFill>
                  </a:rPr>
                  <a:t>Extracted beam</a:t>
                </a:r>
              </a:p>
            </p:txBody>
          </p:sp>
          <p:sp>
            <p:nvSpPr>
              <p:cNvPr id="21" name="TextBox 20">
                <a:extLst>
                  <a:ext uri="{FF2B5EF4-FFF2-40B4-BE49-F238E27FC236}">
                    <a16:creationId xmlns:a16="http://schemas.microsoft.com/office/drawing/2014/main" id="{58EA7E42-2992-8BF1-CC92-56BB3E682D97}"/>
                  </a:ext>
                </a:extLst>
              </p:cNvPr>
              <p:cNvSpPr txBox="1"/>
              <p:nvPr/>
            </p:nvSpPr>
            <p:spPr>
              <a:xfrm>
                <a:off x="3284409" y="1678134"/>
                <a:ext cx="1590467" cy="338554"/>
              </a:xfrm>
              <a:prstGeom prst="rect">
                <a:avLst/>
              </a:prstGeom>
              <a:solidFill>
                <a:schemeClr val="tx1">
                  <a:lumMod val="20000"/>
                  <a:lumOff val="80000"/>
                </a:schemeClr>
              </a:solidFill>
              <a:ln>
                <a:solidFill>
                  <a:srgbClr val="1F497D"/>
                </a:solidFill>
              </a:ln>
            </p:spPr>
            <p:txBody>
              <a:bodyPr wrap="square" rtlCol="0">
                <a:spAutoFit/>
              </a:bodyPr>
              <a:lstStyle/>
              <a:p>
                <a:pPr algn="ctr"/>
                <a:r>
                  <a:rPr lang="en-GB" sz="1600" dirty="0">
                    <a:solidFill>
                      <a:srgbClr val="1F497D"/>
                    </a:solidFill>
                  </a:rPr>
                  <a:t>Magnetic field</a:t>
                </a:r>
              </a:p>
            </p:txBody>
          </p:sp>
          <p:cxnSp>
            <p:nvCxnSpPr>
              <p:cNvPr id="22" name="Straight Arrow Connector 21">
                <a:extLst>
                  <a:ext uri="{FF2B5EF4-FFF2-40B4-BE49-F238E27FC236}">
                    <a16:creationId xmlns:a16="http://schemas.microsoft.com/office/drawing/2014/main" id="{42AD731A-3683-3C72-DEC9-0F81D362A54D}"/>
                  </a:ext>
                </a:extLst>
              </p:cNvPr>
              <p:cNvCxnSpPr>
                <a:stCxn id="21" idx="2"/>
              </p:cNvCxnSpPr>
              <p:nvPr/>
            </p:nvCxnSpPr>
            <p:spPr>
              <a:xfrm flipH="1">
                <a:off x="3465913" y="2016688"/>
                <a:ext cx="613730" cy="739485"/>
              </a:xfrm>
              <a:prstGeom prst="straightConnector1">
                <a:avLst/>
              </a:prstGeom>
              <a:ln>
                <a:solidFill>
                  <a:srgbClr val="92D050"/>
                </a:solidFill>
                <a:prstDash val="dash"/>
                <a:tailEnd type="stealth" w="lg" len="lg"/>
              </a:ln>
              <a:effectLst>
                <a:glow>
                  <a:srgbClr val="92D050">
                    <a:alpha val="50000"/>
                  </a:srgbClr>
                </a:glow>
              </a:effectLst>
            </p:spPr>
            <p:style>
              <a:lnRef idx="2">
                <a:schemeClr val="accent1"/>
              </a:lnRef>
              <a:fillRef idx="0">
                <a:schemeClr val="accent1"/>
              </a:fillRef>
              <a:effectRef idx="1">
                <a:schemeClr val="accent1"/>
              </a:effectRef>
              <a:fontRef idx="minor">
                <a:schemeClr val="tx1"/>
              </a:fontRef>
            </p:style>
          </p:cxnSp>
          <p:sp>
            <p:nvSpPr>
              <p:cNvPr id="23" name="TextBox 22">
                <a:extLst>
                  <a:ext uri="{FF2B5EF4-FFF2-40B4-BE49-F238E27FC236}">
                    <a16:creationId xmlns:a16="http://schemas.microsoft.com/office/drawing/2014/main" id="{2DDB568A-4024-F7D4-7D5B-3D60819BA1F4}"/>
                  </a:ext>
                </a:extLst>
              </p:cNvPr>
              <p:cNvSpPr txBox="1"/>
              <p:nvPr/>
            </p:nvSpPr>
            <p:spPr>
              <a:xfrm>
                <a:off x="6767120" y="3595484"/>
                <a:ext cx="2231474" cy="338554"/>
              </a:xfrm>
              <a:prstGeom prst="rect">
                <a:avLst/>
              </a:prstGeom>
              <a:solidFill>
                <a:schemeClr val="tx2">
                  <a:lumMod val="20000"/>
                  <a:lumOff val="80000"/>
                </a:schemeClr>
              </a:solidFill>
              <a:ln>
                <a:solidFill>
                  <a:schemeClr val="tx2"/>
                </a:solidFill>
              </a:ln>
            </p:spPr>
            <p:txBody>
              <a:bodyPr wrap="square" rtlCol="0">
                <a:spAutoFit/>
              </a:bodyPr>
              <a:lstStyle/>
              <a:p>
                <a:pPr algn="ctr"/>
                <a:r>
                  <a:rPr lang="en-GB" sz="1600" dirty="0">
                    <a:solidFill>
                      <a:srgbClr val="1F497D"/>
                    </a:solidFill>
                  </a:rPr>
                  <a:t>Beam to be extracted</a:t>
                </a:r>
              </a:p>
            </p:txBody>
          </p:sp>
          <p:sp>
            <p:nvSpPr>
              <p:cNvPr id="24" name="TextBox 23">
                <a:extLst>
                  <a:ext uri="{FF2B5EF4-FFF2-40B4-BE49-F238E27FC236}">
                    <a16:creationId xmlns:a16="http://schemas.microsoft.com/office/drawing/2014/main" id="{6E5C94FF-F807-1F35-0A6B-DBAED4C9AF91}"/>
                  </a:ext>
                </a:extLst>
              </p:cNvPr>
              <p:cNvSpPr txBox="1"/>
              <p:nvPr/>
            </p:nvSpPr>
            <p:spPr>
              <a:xfrm>
                <a:off x="541888" y="3595484"/>
                <a:ext cx="1818916" cy="338554"/>
              </a:xfrm>
              <a:prstGeom prst="rect">
                <a:avLst/>
              </a:prstGeom>
              <a:solidFill>
                <a:schemeClr val="tx1">
                  <a:lumMod val="20000"/>
                  <a:lumOff val="80000"/>
                </a:schemeClr>
              </a:solidFill>
              <a:ln>
                <a:solidFill>
                  <a:schemeClr val="tx2"/>
                </a:solidFill>
              </a:ln>
            </p:spPr>
            <p:txBody>
              <a:bodyPr wrap="square" rtlCol="0">
                <a:spAutoFit/>
              </a:bodyPr>
              <a:lstStyle/>
              <a:p>
                <a:pPr algn="ctr"/>
                <a:r>
                  <a:rPr lang="en-GB" sz="1600" dirty="0">
                    <a:solidFill>
                      <a:srgbClr val="1F497D"/>
                    </a:solidFill>
                  </a:rPr>
                  <a:t>Circulating beam</a:t>
                </a:r>
              </a:p>
            </p:txBody>
          </p:sp>
          <p:sp>
            <p:nvSpPr>
              <p:cNvPr id="25" name="TextBox 24">
                <a:extLst>
                  <a:ext uri="{FF2B5EF4-FFF2-40B4-BE49-F238E27FC236}">
                    <a16:creationId xmlns:a16="http://schemas.microsoft.com/office/drawing/2014/main" id="{3E7EF7A1-56B4-8068-63E7-4ACB62EB2DD9}"/>
                  </a:ext>
                </a:extLst>
              </p:cNvPr>
              <p:cNvSpPr txBox="1"/>
              <p:nvPr/>
            </p:nvSpPr>
            <p:spPr>
              <a:xfrm>
                <a:off x="541888" y="2571507"/>
                <a:ext cx="1902323" cy="338554"/>
              </a:xfrm>
              <a:prstGeom prst="rect">
                <a:avLst/>
              </a:prstGeom>
              <a:solidFill>
                <a:schemeClr val="tx1">
                  <a:lumMod val="20000"/>
                  <a:lumOff val="80000"/>
                </a:schemeClr>
              </a:solidFill>
              <a:ln>
                <a:solidFill>
                  <a:srgbClr val="1F497D"/>
                </a:solidFill>
              </a:ln>
            </p:spPr>
            <p:txBody>
              <a:bodyPr wrap="square" rtlCol="0">
                <a:spAutoFit/>
              </a:bodyPr>
              <a:lstStyle/>
              <a:p>
                <a:pPr algn="ctr"/>
                <a:r>
                  <a:rPr lang="en-GB" sz="1600" dirty="0">
                    <a:solidFill>
                      <a:srgbClr val="1F497D"/>
                    </a:solidFill>
                  </a:rPr>
                  <a:t>No magnetic field</a:t>
                </a:r>
              </a:p>
            </p:txBody>
          </p:sp>
          <p:cxnSp>
            <p:nvCxnSpPr>
              <p:cNvPr id="26" name="Straight Arrow Connector 25">
                <a:extLst>
                  <a:ext uri="{FF2B5EF4-FFF2-40B4-BE49-F238E27FC236}">
                    <a16:creationId xmlns:a16="http://schemas.microsoft.com/office/drawing/2014/main" id="{711A68E0-C0F5-F280-8167-2FBAEEC7699B}"/>
                  </a:ext>
                </a:extLst>
              </p:cNvPr>
              <p:cNvCxnSpPr/>
              <p:nvPr/>
            </p:nvCxnSpPr>
            <p:spPr>
              <a:xfrm>
                <a:off x="1393775" y="2940839"/>
                <a:ext cx="1558217" cy="883651"/>
              </a:xfrm>
              <a:prstGeom prst="straightConnector1">
                <a:avLst/>
              </a:prstGeom>
              <a:ln>
                <a:solidFill>
                  <a:srgbClr val="92D050"/>
                </a:solidFill>
                <a:prstDash val="dash"/>
                <a:tailEnd type="stealth" w="lg" len="lg"/>
              </a:ln>
              <a:effectLst>
                <a:glow>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sp>
            <p:nvSpPr>
              <p:cNvPr id="27" name="TextBox 26">
                <a:extLst>
                  <a:ext uri="{FF2B5EF4-FFF2-40B4-BE49-F238E27FC236}">
                    <a16:creationId xmlns:a16="http://schemas.microsoft.com/office/drawing/2014/main" id="{3255A8A1-DCC4-B7E2-E963-8AF248112BBF}"/>
                  </a:ext>
                </a:extLst>
              </p:cNvPr>
              <p:cNvSpPr txBox="1"/>
              <p:nvPr/>
            </p:nvSpPr>
            <p:spPr>
              <a:xfrm>
                <a:off x="2298292" y="4536945"/>
                <a:ext cx="1781351" cy="338554"/>
              </a:xfrm>
              <a:prstGeom prst="rect">
                <a:avLst/>
              </a:prstGeom>
              <a:solidFill>
                <a:schemeClr val="tx1">
                  <a:lumMod val="20000"/>
                  <a:lumOff val="80000"/>
                </a:schemeClr>
              </a:solidFill>
              <a:ln>
                <a:solidFill>
                  <a:srgbClr val="1F497D"/>
                </a:solidFill>
              </a:ln>
            </p:spPr>
            <p:txBody>
              <a:bodyPr wrap="square" rtlCol="0">
                <a:spAutoFit/>
              </a:bodyPr>
              <a:lstStyle/>
              <a:p>
                <a:pPr algn="ctr"/>
                <a:r>
                  <a:rPr lang="en-GB" sz="1600" dirty="0">
                    <a:solidFill>
                      <a:srgbClr val="1F497D"/>
                    </a:solidFill>
                  </a:rPr>
                  <a:t>Septum Magnet</a:t>
                </a:r>
              </a:p>
            </p:txBody>
          </p:sp>
          <p:sp>
            <p:nvSpPr>
              <p:cNvPr id="28" name="Rectangle 27">
                <a:extLst>
                  <a:ext uri="{FF2B5EF4-FFF2-40B4-BE49-F238E27FC236}">
                    <a16:creationId xmlns:a16="http://schemas.microsoft.com/office/drawing/2014/main" id="{5B07F931-B5A9-A0AC-43A5-59AA5962BCA2}"/>
                  </a:ext>
                </a:extLst>
              </p:cNvPr>
              <p:cNvSpPr/>
              <p:nvPr/>
            </p:nvSpPr>
            <p:spPr>
              <a:xfrm>
                <a:off x="5875428" y="3595484"/>
                <a:ext cx="772732" cy="784625"/>
              </a:xfrm>
              <a:prstGeom prst="rect">
                <a:avLst/>
              </a:prstGeom>
              <a:solidFill>
                <a:srgbClr val="FF0000">
                  <a:alpha val="2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ACFC4D0D-9BAB-3949-7C59-3743F301C5E8}"/>
                  </a:ext>
                </a:extLst>
              </p:cNvPr>
              <p:cNvSpPr/>
              <p:nvPr/>
            </p:nvSpPr>
            <p:spPr>
              <a:xfrm>
                <a:off x="5875428" y="4225793"/>
                <a:ext cx="772732" cy="15820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 name="TextBox 29">
                <a:extLst>
                  <a:ext uri="{FF2B5EF4-FFF2-40B4-BE49-F238E27FC236}">
                    <a16:creationId xmlns:a16="http://schemas.microsoft.com/office/drawing/2014/main" id="{8D75BE2E-DBBE-CAEC-2349-FA5A074EC107}"/>
                  </a:ext>
                </a:extLst>
              </p:cNvPr>
              <p:cNvSpPr txBox="1"/>
              <p:nvPr/>
            </p:nvSpPr>
            <p:spPr>
              <a:xfrm>
                <a:off x="5374680" y="4522549"/>
                <a:ext cx="1781351" cy="338554"/>
              </a:xfrm>
              <a:prstGeom prst="rect">
                <a:avLst/>
              </a:prstGeom>
              <a:solidFill>
                <a:schemeClr val="tx1">
                  <a:lumMod val="20000"/>
                  <a:lumOff val="80000"/>
                </a:schemeClr>
              </a:solidFill>
              <a:ln>
                <a:solidFill>
                  <a:srgbClr val="1F497D"/>
                </a:solidFill>
              </a:ln>
            </p:spPr>
            <p:txBody>
              <a:bodyPr wrap="square" rtlCol="0">
                <a:spAutoFit/>
              </a:bodyPr>
              <a:lstStyle/>
              <a:p>
                <a:pPr algn="ctr"/>
                <a:r>
                  <a:rPr lang="en-GB" sz="1600" dirty="0">
                    <a:solidFill>
                      <a:srgbClr val="1F497D"/>
                    </a:solidFill>
                  </a:rPr>
                  <a:t>Kicker Magnet</a:t>
                </a:r>
              </a:p>
            </p:txBody>
          </p:sp>
          <p:sp>
            <p:nvSpPr>
              <p:cNvPr id="31" name="Rectangle 30">
                <a:extLst>
                  <a:ext uri="{FF2B5EF4-FFF2-40B4-BE49-F238E27FC236}">
                    <a16:creationId xmlns:a16="http://schemas.microsoft.com/office/drawing/2014/main" id="{12FC4E41-3335-7AB7-36D6-727340CFCDF5}"/>
                  </a:ext>
                </a:extLst>
              </p:cNvPr>
              <p:cNvSpPr/>
              <p:nvPr/>
            </p:nvSpPr>
            <p:spPr>
              <a:xfrm>
                <a:off x="5875428" y="3596088"/>
                <a:ext cx="772732" cy="15820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pic>
        <p:nvPicPr>
          <p:cNvPr id="32" name="Picture 31">
            <a:extLst>
              <a:ext uri="{FF2B5EF4-FFF2-40B4-BE49-F238E27FC236}">
                <a16:creationId xmlns:a16="http://schemas.microsoft.com/office/drawing/2014/main" id="{005B85AC-07A3-2CEE-67A7-5EB7EB2BF37C}"/>
              </a:ext>
            </a:extLst>
          </p:cNvPr>
          <p:cNvPicPr>
            <a:picLocks noChangeAspect="1"/>
          </p:cNvPicPr>
          <p:nvPr/>
        </p:nvPicPr>
        <p:blipFill>
          <a:blip r:embed="rId2"/>
          <a:stretch>
            <a:fillRect/>
          </a:stretch>
        </p:blipFill>
        <p:spPr>
          <a:xfrm>
            <a:off x="7236871" y="1771954"/>
            <a:ext cx="2757787" cy="2160000"/>
          </a:xfrm>
          <a:prstGeom prst="rect">
            <a:avLst/>
          </a:prstGeom>
        </p:spPr>
      </p:pic>
    </p:spTree>
    <p:extLst>
      <p:ext uri="{BB962C8B-B14F-4D97-AF65-F5344CB8AC3E}">
        <p14:creationId xmlns:p14="http://schemas.microsoft.com/office/powerpoint/2010/main" val="41069495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1EC39E6-63D8-5E46-B4B7-B1B332990CC3}"/>
              </a:ext>
            </a:extLst>
          </p:cNvPr>
          <p:cNvPicPr>
            <a:picLocks/>
          </p:cNvPicPr>
          <p:nvPr/>
        </p:nvPicPr>
        <p:blipFill>
          <a:blip r:embed="rId2"/>
          <a:stretch>
            <a:fillRect/>
          </a:stretch>
        </p:blipFill>
        <p:spPr>
          <a:xfrm>
            <a:off x="-14110" y="-1"/>
            <a:ext cx="12206110" cy="2715492"/>
          </a:xfrm>
          <a:prstGeom prst="rect">
            <a:avLst/>
          </a:prstGeom>
        </p:spPr>
      </p:pic>
      <p:pic>
        <p:nvPicPr>
          <p:cNvPr id="5" name="Picture 4">
            <a:extLst>
              <a:ext uri="{FF2B5EF4-FFF2-40B4-BE49-F238E27FC236}">
                <a16:creationId xmlns:a16="http://schemas.microsoft.com/office/drawing/2014/main" id="{F13D305F-C51C-B9FA-2692-71427E28B332}"/>
              </a:ext>
            </a:extLst>
          </p:cNvPr>
          <p:cNvPicPr>
            <a:picLocks noChangeAspect="1"/>
          </p:cNvPicPr>
          <p:nvPr/>
        </p:nvPicPr>
        <p:blipFill>
          <a:blip r:embed="rId3">
            <a:extLst>
              <a:ext uri="{BEBA8EAE-BF5A-486C-A8C5-ECC9F3942E4B}">
                <a14:imgProps xmlns:a14="http://schemas.microsoft.com/office/drawing/2010/main">
                  <a14:imgLayer r:embed="rId4">
                    <a14:imgEffect>
                      <a14:artisticGlowDiffused/>
                    </a14:imgEffect>
                  </a14:imgLayer>
                </a14:imgProps>
              </a:ext>
            </a:extLst>
          </a:blip>
          <a:stretch>
            <a:fillRect/>
          </a:stretch>
        </p:blipFill>
        <p:spPr>
          <a:xfrm>
            <a:off x="-14110" y="2208810"/>
            <a:ext cx="12206110" cy="4649189"/>
          </a:xfrm>
          <a:prstGeom prst="rect">
            <a:avLst/>
          </a:prstGeom>
        </p:spPr>
      </p:pic>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lstStyle/>
          <a:p>
            <a:pPr algn="l"/>
            <a:r>
              <a:rPr lang="en-US" sz="1800" dirty="0">
                <a:solidFill>
                  <a:schemeClr val="tx1"/>
                </a:solidFill>
              </a:rPr>
              <a:t>Rende Steerenberg – CERN BE/OP</a:t>
            </a:r>
          </a:p>
          <a:p>
            <a:pPr algn="l"/>
            <a:r>
              <a:rPr lang="en-US" sz="1800" dirty="0">
                <a:solidFill>
                  <a:schemeClr val="tx1"/>
                </a:solidFill>
              </a:rPr>
              <a:t>11 March 2024</a:t>
            </a:r>
          </a:p>
        </p:txBody>
      </p:sp>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p:txBody>
          <a:bodyPr/>
          <a:lstStyle/>
          <a:p>
            <a:pPr algn="r"/>
            <a:r>
              <a:rPr lang="en-US" sz="5400" dirty="0">
                <a:solidFill>
                  <a:schemeClr val="tx1"/>
                </a:solidFill>
              </a:rPr>
              <a:t>Accelerators for Beginners and the CERN Complex</a:t>
            </a:r>
            <a:endParaRPr lang="en-US" dirty="0">
              <a:solidFill>
                <a:schemeClr val="tx1"/>
              </a:solidFill>
            </a:endParaRPr>
          </a:p>
        </p:txBody>
      </p:sp>
    </p:spTree>
    <p:extLst>
      <p:ext uri="{BB962C8B-B14F-4D97-AF65-F5344CB8AC3E}">
        <p14:creationId xmlns:p14="http://schemas.microsoft.com/office/powerpoint/2010/main" val="21599439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74E00A0-E57C-6045-A148-0F5A1F492E53}"/>
              </a:ext>
            </a:extLst>
          </p:cNvPr>
          <p:cNvSpPr>
            <a:spLocks noGrp="1"/>
          </p:cNvSpPr>
          <p:nvPr>
            <p:ph type="title"/>
          </p:nvPr>
        </p:nvSpPr>
        <p:spPr/>
        <p:txBody>
          <a:bodyPr/>
          <a:lstStyle/>
          <a:p>
            <a:r>
              <a:rPr lang="en-GB" dirty="0"/>
              <a:t>Make Particles Circulate</a:t>
            </a:r>
          </a:p>
        </p:txBody>
      </p:sp>
      <p:sp>
        <p:nvSpPr>
          <p:cNvPr id="4" name="Date Placeholder 3">
            <a:extLst>
              <a:ext uri="{FF2B5EF4-FFF2-40B4-BE49-F238E27FC236}">
                <a16:creationId xmlns:a16="http://schemas.microsoft.com/office/drawing/2014/main" id="{5D3BD7CF-E2CD-7F4A-9EB2-5C5F8D019B31}"/>
              </a:ext>
            </a:extLst>
          </p:cNvPr>
          <p:cNvSpPr>
            <a:spLocks noGrp="1"/>
          </p:cNvSpPr>
          <p:nvPr>
            <p:ph type="dt" sz="half" idx="10"/>
          </p:nvPr>
        </p:nvSpPr>
        <p:spPr/>
        <p:txBody>
          <a:bodyPr/>
          <a:lstStyle/>
          <a:p>
            <a:r>
              <a:rPr lang="de-CH"/>
              <a:t>11.03.2024</a:t>
            </a:r>
            <a:endParaRPr lang="en-US" dirty="0"/>
          </a:p>
        </p:txBody>
      </p:sp>
      <p:sp>
        <p:nvSpPr>
          <p:cNvPr id="5" name="Footer Placeholder 4">
            <a:extLst>
              <a:ext uri="{FF2B5EF4-FFF2-40B4-BE49-F238E27FC236}">
                <a16:creationId xmlns:a16="http://schemas.microsoft.com/office/drawing/2014/main" id="{6AAA75D5-50D5-CB42-8836-5ACC2811E40A}"/>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A2305CB7-5B01-1349-A51C-DE1D8AF87DB5}"/>
              </a:ext>
            </a:extLst>
          </p:cNvPr>
          <p:cNvSpPr>
            <a:spLocks noGrp="1"/>
          </p:cNvSpPr>
          <p:nvPr>
            <p:ph type="sldNum" sz="quarter" idx="12"/>
          </p:nvPr>
        </p:nvSpPr>
        <p:spPr/>
        <p:txBody>
          <a:bodyPr/>
          <a:lstStyle/>
          <a:p>
            <a:fld id="{36B5EA5A-BC32-A742-B11B-8E7414D5B535}" type="slidenum">
              <a:rPr lang="en-US" smtClean="0"/>
              <a:pPr/>
              <a:t>30</a:t>
            </a:fld>
            <a:endParaRPr lang="en-US" dirty="0"/>
          </a:p>
        </p:txBody>
      </p:sp>
      <p:grpSp>
        <p:nvGrpSpPr>
          <p:cNvPr id="7" name="Group 6">
            <a:extLst>
              <a:ext uri="{FF2B5EF4-FFF2-40B4-BE49-F238E27FC236}">
                <a16:creationId xmlns:a16="http://schemas.microsoft.com/office/drawing/2014/main" id="{054D6203-4D21-7F49-98BB-F73C8E9E778F}"/>
              </a:ext>
            </a:extLst>
          </p:cNvPr>
          <p:cNvGrpSpPr/>
          <p:nvPr/>
        </p:nvGrpSpPr>
        <p:grpSpPr>
          <a:xfrm>
            <a:off x="2205788" y="1090196"/>
            <a:ext cx="7780423" cy="5076000"/>
            <a:chOff x="800971" y="1284160"/>
            <a:chExt cx="7780423" cy="5076000"/>
          </a:xfrm>
          <a:solidFill>
            <a:srgbClr val="FFFF00"/>
          </a:solidFill>
        </p:grpSpPr>
        <p:pic>
          <p:nvPicPr>
            <p:cNvPr id="8" name="Picture 7" descr="LEIR-A5-at-72-dpi.jpg">
              <a:extLst>
                <a:ext uri="{FF2B5EF4-FFF2-40B4-BE49-F238E27FC236}">
                  <a16:creationId xmlns:a16="http://schemas.microsoft.com/office/drawing/2014/main" id="{15D14404-6535-6546-ABCD-E0CE13AC5E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971" y="1284160"/>
              <a:ext cx="7780423" cy="5076000"/>
            </a:xfrm>
            <a:prstGeom prst="rect">
              <a:avLst/>
            </a:prstGeom>
            <a:grpFill/>
          </p:spPr>
        </p:pic>
        <p:sp>
          <p:nvSpPr>
            <p:cNvPr id="9" name="Rectangular Callout 8">
              <a:extLst>
                <a:ext uri="{FF2B5EF4-FFF2-40B4-BE49-F238E27FC236}">
                  <a16:creationId xmlns:a16="http://schemas.microsoft.com/office/drawing/2014/main" id="{67A609B6-803B-E34B-B44E-966613B83BC8}"/>
                </a:ext>
              </a:extLst>
            </p:cNvPr>
            <p:cNvSpPr/>
            <p:nvPr/>
          </p:nvSpPr>
          <p:spPr>
            <a:xfrm>
              <a:off x="3673642" y="3170719"/>
              <a:ext cx="2035609" cy="532342"/>
            </a:xfrm>
            <a:prstGeom prst="wedgeRectCallout">
              <a:avLst>
                <a:gd name="adj1" fmla="val -54746"/>
                <a:gd name="adj2" fmla="val 144699"/>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a:t>Main Dipoles</a:t>
              </a:r>
            </a:p>
          </p:txBody>
        </p:sp>
      </p:grpSp>
      <p:sp>
        <p:nvSpPr>
          <p:cNvPr id="10" name="Rectangular Callout 9">
            <a:extLst>
              <a:ext uri="{FF2B5EF4-FFF2-40B4-BE49-F238E27FC236}">
                <a16:creationId xmlns:a16="http://schemas.microsoft.com/office/drawing/2014/main" id="{A4D2A6CE-DBB5-3749-A6A8-38A354AB4156}"/>
              </a:ext>
            </a:extLst>
          </p:cNvPr>
          <p:cNvSpPr/>
          <p:nvPr/>
        </p:nvSpPr>
        <p:spPr>
          <a:xfrm>
            <a:off x="5078459" y="2976755"/>
            <a:ext cx="2035609" cy="532343"/>
          </a:xfrm>
          <a:prstGeom prst="wedgeRectCallout">
            <a:avLst>
              <a:gd name="adj1" fmla="val 139425"/>
              <a:gd name="adj2" fmla="val -73822"/>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a:t>Main Dipoles</a:t>
            </a:r>
          </a:p>
        </p:txBody>
      </p:sp>
      <p:sp>
        <p:nvSpPr>
          <p:cNvPr id="11" name="Rectangular Callout 10">
            <a:extLst>
              <a:ext uri="{FF2B5EF4-FFF2-40B4-BE49-F238E27FC236}">
                <a16:creationId xmlns:a16="http://schemas.microsoft.com/office/drawing/2014/main" id="{BFFD93F6-1CC6-1741-AAF9-35B25573DAE3}"/>
              </a:ext>
            </a:extLst>
          </p:cNvPr>
          <p:cNvSpPr/>
          <p:nvPr/>
        </p:nvSpPr>
        <p:spPr>
          <a:xfrm>
            <a:off x="5078459" y="2976222"/>
            <a:ext cx="2035609" cy="532343"/>
          </a:xfrm>
          <a:prstGeom prst="wedgeRectCallout">
            <a:avLst>
              <a:gd name="adj1" fmla="val 10561"/>
              <a:gd name="adj2" fmla="val -16301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a:t>Main Dipoles</a:t>
            </a:r>
          </a:p>
        </p:txBody>
      </p:sp>
      <p:sp>
        <p:nvSpPr>
          <p:cNvPr id="12" name="Rectangular Callout 11">
            <a:extLst>
              <a:ext uri="{FF2B5EF4-FFF2-40B4-BE49-F238E27FC236}">
                <a16:creationId xmlns:a16="http://schemas.microsoft.com/office/drawing/2014/main" id="{FEFEF6D4-20E5-534F-9EEC-22E1BEC8DF0F}"/>
              </a:ext>
            </a:extLst>
          </p:cNvPr>
          <p:cNvSpPr/>
          <p:nvPr/>
        </p:nvSpPr>
        <p:spPr>
          <a:xfrm>
            <a:off x="5078459" y="2976755"/>
            <a:ext cx="2035609" cy="532343"/>
          </a:xfrm>
          <a:prstGeom prst="wedgeRectCallout">
            <a:avLst>
              <a:gd name="adj1" fmla="val -112472"/>
              <a:gd name="adj2" fmla="val -102809"/>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a:solidFill>
                  <a:srgbClr val="FF0000"/>
                </a:solidFill>
              </a:rPr>
              <a:t>Main Dipoles</a:t>
            </a:r>
          </a:p>
        </p:txBody>
      </p:sp>
    </p:spTree>
    <p:extLst>
      <p:ext uri="{BB962C8B-B14F-4D97-AF65-F5344CB8AC3E}">
        <p14:creationId xmlns:p14="http://schemas.microsoft.com/office/powerpoint/2010/main" val="23461857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E106936-FDDA-404D-B1F9-13718DEE0A23}"/>
              </a:ext>
            </a:extLst>
          </p:cNvPr>
          <p:cNvSpPr/>
          <p:nvPr/>
        </p:nvSpPr>
        <p:spPr>
          <a:xfrm>
            <a:off x="8257315" y="0"/>
            <a:ext cx="3934686" cy="6350851"/>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211EC24B-A106-ED4E-9F1C-FD03DD886C6E}"/>
              </a:ext>
            </a:extLst>
          </p:cNvPr>
          <p:cNvSpPr>
            <a:spLocks noGrp="1"/>
          </p:cNvSpPr>
          <p:nvPr>
            <p:ph type="title"/>
          </p:nvPr>
        </p:nvSpPr>
        <p:spPr/>
        <p:txBody>
          <a:bodyPr/>
          <a:lstStyle/>
          <a:p>
            <a:r>
              <a:rPr lang="en-GB" dirty="0"/>
              <a:t>Deviating Charged Particles</a:t>
            </a:r>
          </a:p>
        </p:txBody>
      </p:sp>
      <p:sp>
        <p:nvSpPr>
          <p:cNvPr id="3" name="Date Placeholder 2">
            <a:extLst>
              <a:ext uri="{FF2B5EF4-FFF2-40B4-BE49-F238E27FC236}">
                <a16:creationId xmlns:a16="http://schemas.microsoft.com/office/drawing/2014/main" id="{9CE8414F-D6B1-4C4A-9AEF-8190D475D9E9}"/>
              </a:ext>
            </a:extLst>
          </p:cNvPr>
          <p:cNvSpPr>
            <a:spLocks noGrp="1"/>
          </p:cNvSpPr>
          <p:nvPr>
            <p:ph type="dt" sz="half" idx="10"/>
          </p:nvPr>
        </p:nvSpPr>
        <p:spPr/>
        <p:txBody>
          <a:bodyPr/>
          <a:lstStyle/>
          <a:p>
            <a:r>
              <a:rPr lang="de-CH"/>
              <a:t>11.03.2024</a:t>
            </a:r>
            <a:endParaRPr lang="en-US" dirty="0"/>
          </a:p>
        </p:txBody>
      </p:sp>
      <p:sp>
        <p:nvSpPr>
          <p:cNvPr id="4" name="Footer Placeholder 3">
            <a:extLst>
              <a:ext uri="{FF2B5EF4-FFF2-40B4-BE49-F238E27FC236}">
                <a16:creationId xmlns:a16="http://schemas.microsoft.com/office/drawing/2014/main" id="{412EDA59-06F3-164B-93C5-CA2BA9351113}"/>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5" name="Slide Number Placeholder 4">
            <a:extLst>
              <a:ext uri="{FF2B5EF4-FFF2-40B4-BE49-F238E27FC236}">
                <a16:creationId xmlns:a16="http://schemas.microsoft.com/office/drawing/2014/main" id="{2416E114-3CAF-4144-8CF1-332251C68D67}"/>
              </a:ext>
            </a:extLst>
          </p:cNvPr>
          <p:cNvSpPr>
            <a:spLocks noGrp="1"/>
          </p:cNvSpPr>
          <p:nvPr>
            <p:ph type="sldNum" sz="quarter" idx="12"/>
          </p:nvPr>
        </p:nvSpPr>
        <p:spPr/>
        <p:txBody>
          <a:bodyPr/>
          <a:lstStyle/>
          <a:p>
            <a:fld id="{36B5EA5A-BC32-A742-B11B-8E7414D5B535}" type="slidenum">
              <a:rPr lang="en-US" smtClean="0"/>
              <a:pPr/>
              <a:t>31</a:t>
            </a:fld>
            <a:endParaRPr lang="en-US" dirty="0"/>
          </a:p>
        </p:txBody>
      </p:sp>
      <p:pic>
        <p:nvPicPr>
          <p:cNvPr id="6" name="Picture 5">
            <a:extLst>
              <a:ext uri="{FF2B5EF4-FFF2-40B4-BE49-F238E27FC236}">
                <a16:creationId xmlns:a16="http://schemas.microsoft.com/office/drawing/2014/main" id="{209D864A-B12F-9B4C-9DDD-54281211C27E}"/>
              </a:ext>
            </a:extLst>
          </p:cNvPr>
          <p:cNvPicPr>
            <a:picLocks noChangeAspect="1"/>
          </p:cNvPicPr>
          <p:nvPr/>
        </p:nvPicPr>
        <p:blipFill>
          <a:blip r:embed="rId2"/>
          <a:stretch>
            <a:fillRect/>
          </a:stretch>
        </p:blipFill>
        <p:spPr>
          <a:xfrm>
            <a:off x="8466878" y="577060"/>
            <a:ext cx="3580536" cy="2911209"/>
          </a:xfrm>
          <a:prstGeom prst="rect">
            <a:avLst/>
          </a:prstGeom>
        </p:spPr>
      </p:pic>
      <p:pic>
        <p:nvPicPr>
          <p:cNvPr id="7" name="Picture 6">
            <a:extLst>
              <a:ext uri="{FF2B5EF4-FFF2-40B4-BE49-F238E27FC236}">
                <a16:creationId xmlns:a16="http://schemas.microsoft.com/office/drawing/2014/main" id="{25E00728-BE0E-0F45-AA58-4D448E119570}"/>
              </a:ext>
            </a:extLst>
          </p:cNvPr>
          <p:cNvPicPr>
            <a:picLocks noChangeAspect="1"/>
          </p:cNvPicPr>
          <p:nvPr/>
        </p:nvPicPr>
        <p:blipFill>
          <a:blip r:embed="rId3"/>
          <a:stretch>
            <a:fillRect/>
          </a:stretch>
        </p:blipFill>
        <p:spPr>
          <a:xfrm>
            <a:off x="8456096" y="3789807"/>
            <a:ext cx="3591318" cy="2020116"/>
          </a:xfrm>
          <a:prstGeom prst="rect">
            <a:avLst/>
          </a:prstGeom>
        </p:spPr>
      </p:pic>
      <p:graphicFrame>
        <p:nvGraphicFramePr>
          <p:cNvPr id="8" name="Object 7">
            <a:extLst>
              <a:ext uri="{FF2B5EF4-FFF2-40B4-BE49-F238E27FC236}">
                <a16:creationId xmlns:a16="http://schemas.microsoft.com/office/drawing/2014/main" id="{FF0ACE20-34E8-E243-8F0D-8D1773C053A4}"/>
              </a:ext>
            </a:extLst>
          </p:cNvPr>
          <p:cNvGraphicFramePr>
            <a:graphicFrameLocks noChangeAspect="1"/>
          </p:cNvGraphicFramePr>
          <p:nvPr>
            <p:extLst>
              <p:ext uri="{D42A27DB-BD31-4B8C-83A1-F6EECF244321}">
                <p14:modId xmlns:p14="http://schemas.microsoft.com/office/powerpoint/2010/main" val="88626966"/>
              </p:ext>
            </p:extLst>
          </p:nvPr>
        </p:nvGraphicFramePr>
        <p:xfrm>
          <a:off x="5015909" y="4969910"/>
          <a:ext cx="2673364" cy="789214"/>
        </p:xfrm>
        <a:graphic>
          <a:graphicData uri="http://schemas.openxmlformats.org/presentationml/2006/ole">
            <mc:AlternateContent xmlns:mc="http://schemas.openxmlformats.org/markup-compatibility/2006">
              <mc:Choice xmlns:v="urn:schemas-microsoft-com:vml" Requires="v">
                <p:oleObj name="Equation" r:id="rId4" imgW="774700" imgH="228600" progId="Equation.3">
                  <p:embed/>
                </p:oleObj>
              </mc:Choice>
              <mc:Fallback>
                <p:oleObj name="Equation" r:id="rId4" imgW="774700" imgH="228600" progId="Equation.3">
                  <p:embed/>
                  <p:pic>
                    <p:nvPicPr>
                      <p:cNvPr id="15" name="Object 14"/>
                      <p:cNvPicPr/>
                      <p:nvPr/>
                    </p:nvPicPr>
                    <p:blipFill>
                      <a:blip r:embed="rId5"/>
                      <a:stretch>
                        <a:fillRect/>
                      </a:stretch>
                    </p:blipFill>
                    <p:spPr>
                      <a:xfrm>
                        <a:off x="5015909" y="4969910"/>
                        <a:ext cx="2673364" cy="789214"/>
                      </a:xfrm>
                      <a:prstGeom prst="rect">
                        <a:avLst/>
                      </a:prstGeom>
                      <a:solidFill>
                        <a:schemeClr val="accent1">
                          <a:lumMod val="20000"/>
                          <a:lumOff val="80000"/>
                        </a:schemeClr>
                      </a:solidFill>
                    </p:spPr>
                  </p:pic>
                </p:oleObj>
              </mc:Fallback>
            </mc:AlternateContent>
          </a:graphicData>
        </a:graphic>
      </p:graphicFrame>
      <p:sp>
        <p:nvSpPr>
          <p:cNvPr id="9" name="TextBox 8">
            <a:extLst>
              <a:ext uri="{FF2B5EF4-FFF2-40B4-BE49-F238E27FC236}">
                <a16:creationId xmlns:a16="http://schemas.microsoft.com/office/drawing/2014/main" id="{F40595B6-6172-3A44-BB62-04546FB8110A}"/>
              </a:ext>
            </a:extLst>
          </p:cNvPr>
          <p:cNvSpPr txBox="1"/>
          <p:nvPr/>
        </p:nvSpPr>
        <p:spPr>
          <a:xfrm>
            <a:off x="746518" y="5075537"/>
            <a:ext cx="3978653" cy="430887"/>
          </a:xfrm>
          <a:prstGeom prst="rect">
            <a:avLst/>
          </a:prstGeom>
          <a:noFill/>
        </p:spPr>
        <p:txBody>
          <a:bodyPr wrap="none" lIns="0" tIns="0" rIns="0" bIns="0" rtlCol="0">
            <a:spAutoFit/>
          </a:bodyPr>
          <a:lstStyle/>
          <a:p>
            <a:pPr algn="l"/>
            <a:r>
              <a:rPr lang="en-GB" sz="2800" dirty="0"/>
              <a:t>Magnetic Lorentz Force: </a:t>
            </a:r>
          </a:p>
        </p:txBody>
      </p:sp>
      <p:pic>
        <p:nvPicPr>
          <p:cNvPr id="10" name="Picture 9">
            <a:extLst>
              <a:ext uri="{FF2B5EF4-FFF2-40B4-BE49-F238E27FC236}">
                <a16:creationId xmlns:a16="http://schemas.microsoft.com/office/drawing/2014/main" id="{00F55339-7839-D449-9F88-0DC0A6AD7E42}"/>
              </a:ext>
            </a:extLst>
          </p:cNvPr>
          <p:cNvPicPr>
            <a:picLocks noChangeAspect="1"/>
          </p:cNvPicPr>
          <p:nvPr/>
        </p:nvPicPr>
        <p:blipFill>
          <a:blip r:embed="rId6"/>
          <a:stretch>
            <a:fillRect/>
          </a:stretch>
        </p:blipFill>
        <p:spPr>
          <a:xfrm>
            <a:off x="1483199" y="2788062"/>
            <a:ext cx="2505289" cy="1908391"/>
          </a:xfrm>
          <a:prstGeom prst="rect">
            <a:avLst/>
          </a:prstGeom>
        </p:spPr>
      </p:pic>
      <p:pic>
        <p:nvPicPr>
          <p:cNvPr id="11" name="Picture 10">
            <a:extLst>
              <a:ext uri="{FF2B5EF4-FFF2-40B4-BE49-F238E27FC236}">
                <a16:creationId xmlns:a16="http://schemas.microsoft.com/office/drawing/2014/main" id="{04D9799C-5F84-B94E-9F1E-C63A65ABEC5D}"/>
              </a:ext>
            </a:extLst>
          </p:cNvPr>
          <p:cNvPicPr>
            <a:picLocks noChangeAspect="1"/>
          </p:cNvPicPr>
          <p:nvPr/>
        </p:nvPicPr>
        <p:blipFill>
          <a:blip r:embed="rId7"/>
          <a:stretch>
            <a:fillRect/>
          </a:stretch>
        </p:blipFill>
        <p:spPr>
          <a:xfrm>
            <a:off x="5140653" y="2788062"/>
            <a:ext cx="2147629" cy="1794165"/>
          </a:xfrm>
          <a:prstGeom prst="rect">
            <a:avLst/>
          </a:prstGeom>
          <a:ln>
            <a:noFill/>
          </a:ln>
          <a:effectLst>
            <a:softEdge rad="112500"/>
          </a:effectLst>
        </p:spPr>
      </p:pic>
      <p:sp>
        <p:nvSpPr>
          <p:cNvPr id="12" name="TextBox 11">
            <a:extLst>
              <a:ext uri="{FF2B5EF4-FFF2-40B4-BE49-F238E27FC236}">
                <a16:creationId xmlns:a16="http://schemas.microsoft.com/office/drawing/2014/main" id="{550501E3-B93E-EA4A-995B-65EBE92DAC2B}"/>
              </a:ext>
            </a:extLst>
          </p:cNvPr>
          <p:cNvSpPr txBox="1"/>
          <p:nvPr/>
        </p:nvSpPr>
        <p:spPr>
          <a:xfrm>
            <a:off x="538093" y="1488058"/>
            <a:ext cx="7156589" cy="861774"/>
          </a:xfrm>
          <a:prstGeom prst="rect">
            <a:avLst/>
          </a:prstGeom>
          <a:solidFill>
            <a:schemeClr val="accent1">
              <a:lumMod val="20000"/>
              <a:lumOff val="80000"/>
            </a:schemeClr>
          </a:solidFill>
        </p:spPr>
        <p:txBody>
          <a:bodyPr wrap="square" lIns="0" tIns="0" rIns="0" bIns="0" rtlCol="0">
            <a:spAutoFit/>
          </a:bodyPr>
          <a:lstStyle/>
          <a:p>
            <a:pPr algn="ctr"/>
            <a:r>
              <a:rPr lang="en-GB" sz="2800" dirty="0"/>
              <a:t>Moving charged particles are deviated </a:t>
            </a:r>
          </a:p>
          <a:p>
            <a:pPr algn="ctr"/>
            <a:r>
              <a:rPr lang="en-GB" sz="2800" dirty="0"/>
              <a:t>in a magnetic field</a:t>
            </a:r>
          </a:p>
        </p:txBody>
      </p:sp>
    </p:spTree>
    <p:extLst>
      <p:ext uri="{BB962C8B-B14F-4D97-AF65-F5344CB8AC3E}">
        <p14:creationId xmlns:p14="http://schemas.microsoft.com/office/powerpoint/2010/main" val="11569739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A66D95-4706-E741-BFBD-3BAF16344C39}"/>
              </a:ext>
            </a:extLst>
          </p:cNvPr>
          <p:cNvSpPr>
            <a:spLocks noGrp="1"/>
          </p:cNvSpPr>
          <p:nvPr>
            <p:ph type="title"/>
          </p:nvPr>
        </p:nvSpPr>
        <p:spPr/>
        <p:txBody>
          <a:bodyPr/>
          <a:lstStyle/>
          <a:p>
            <a:r>
              <a:rPr lang="en-GB" dirty="0"/>
              <a:t>Oscillatory Motion in the Horizontal Plane</a:t>
            </a:r>
          </a:p>
        </p:txBody>
      </p:sp>
      <p:sp>
        <p:nvSpPr>
          <p:cNvPr id="3" name="Date Placeholder 2">
            <a:extLst>
              <a:ext uri="{FF2B5EF4-FFF2-40B4-BE49-F238E27FC236}">
                <a16:creationId xmlns:a16="http://schemas.microsoft.com/office/drawing/2014/main" id="{1899BB4F-95C1-4240-9176-A238CB23821E}"/>
              </a:ext>
            </a:extLst>
          </p:cNvPr>
          <p:cNvSpPr>
            <a:spLocks noGrp="1"/>
          </p:cNvSpPr>
          <p:nvPr>
            <p:ph type="dt" sz="half" idx="10"/>
          </p:nvPr>
        </p:nvSpPr>
        <p:spPr/>
        <p:txBody>
          <a:bodyPr/>
          <a:lstStyle/>
          <a:p>
            <a:r>
              <a:rPr lang="de-CH"/>
              <a:t>11.03.2024</a:t>
            </a:r>
            <a:endParaRPr lang="en-US" dirty="0"/>
          </a:p>
        </p:txBody>
      </p:sp>
      <p:sp>
        <p:nvSpPr>
          <p:cNvPr id="4" name="Footer Placeholder 3">
            <a:extLst>
              <a:ext uri="{FF2B5EF4-FFF2-40B4-BE49-F238E27FC236}">
                <a16:creationId xmlns:a16="http://schemas.microsoft.com/office/drawing/2014/main" id="{388E1B82-D07A-4843-84D8-F068A373A8D2}"/>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5" name="Slide Number Placeholder 4">
            <a:extLst>
              <a:ext uri="{FF2B5EF4-FFF2-40B4-BE49-F238E27FC236}">
                <a16:creationId xmlns:a16="http://schemas.microsoft.com/office/drawing/2014/main" id="{4BC846C4-14FC-5B43-89BC-4C9DA2619BEF}"/>
              </a:ext>
            </a:extLst>
          </p:cNvPr>
          <p:cNvSpPr>
            <a:spLocks noGrp="1"/>
          </p:cNvSpPr>
          <p:nvPr>
            <p:ph type="sldNum" sz="quarter" idx="12"/>
          </p:nvPr>
        </p:nvSpPr>
        <p:spPr/>
        <p:txBody>
          <a:bodyPr/>
          <a:lstStyle/>
          <a:p>
            <a:fld id="{36B5EA5A-BC32-A742-B11B-8E7414D5B535}" type="slidenum">
              <a:rPr lang="en-US" smtClean="0"/>
              <a:pPr/>
              <a:t>32</a:t>
            </a:fld>
            <a:endParaRPr lang="en-US" dirty="0"/>
          </a:p>
        </p:txBody>
      </p:sp>
      <p:sp>
        <p:nvSpPr>
          <p:cNvPr id="6" name="TextBox 5">
            <a:extLst>
              <a:ext uri="{FF2B5EF4-FFF2-40B4-BE49-F238E27FC236}">
                <a16:creationId xmlns:a16="http://schemas.microsoft.com/office/drawing/2014/main" id="{210FEFE3-0ABA-6D48-B344-8FB33A73254B}"/>
              </a:ext>
            </a:extLst>
          </p:cNvPr>
          <p:cNvSpPr txBox="1"/>
          <p:nvPr/>
        </p:nvSpPr>
        <p:spPr>
          <a:xfrm>
            <a:off x="7433996" y="1224958"/>
            <a:ext cx="2611299" cy="461665"/>
          </a:xfrm>
          <a:prstGeom prst="rect">
            <a:avLst/>
          </a:prstGeom>
          <a:solidFill>
            <a:schemeClr val="accent1">
              <a:lumMod val="20000"/>
              <a:lumOff val="80000"/>
            </a:schemeClr>
          </a:solidFill>
          <a:ln>
            <a:solidFill>
              <a:srgbClr val="1F497D"/>
            </a:solidFill>
          </a:ln>
        </p:spPr>
        <p:txBody>
          <a:bodyPr wrap="square" rtlCol="0">
            <a:spAutoFit/>
          </a:bodyPr>
          <a:lstStyle/>
          <a:p>
            <a:pPr algn="ctr"/>
            <a:r>
              <a:rPr lang="en-GB" sz="2400" dirty="0">
                <a:solidFill>
                  <a:srgbClr val="1F497D"/>
                </a:solidFill>
              </a:rPr>
              <a:t>Horizontal motion</a:t>
            </a:r>
          </a:p>
        </p:txBody>
      </p:sp>
      <p:sp>
        <p:nvSpPr>
          <p:cNvPr id="7" name="TextBox 6">
            <a:extLst>
              <a:ext uri="{FF2B5EF4-FFF2-40B4-BE49-F238E27FC236}">
                <a16:creationId xmlns:a16="http://schemas.microsoft.com/office/drawing/2014/main" id="{FF8BE1EE-285D-9E43-93E9-6F248ACAC66D}"/>
              </a:ext>
            </a:extLst>
          </p:cNvPr>
          <p:cNvSpPr txBox="1"/>
          <p:nvPr/>
        </p:nvSpPr>
        <p:spPr>
          <a:xfrm>
            <a:off x="383438" y="5132627"/>
            <a:ext cx="11376024" cy="830997"/>
          </a:xfrm>
          <a:prstGeom prst="rect">
            <a:avLst/>
          </a:prstGeom>
          <a:solidFill>
            <a:schemeClr val="accent1">
              <a:lumMod val="20000"/>
              <a:lumOff val="80000"/>
            </a:schemeClr>
          </a:solidFill>
          <a:ln>
            <a:solidFill>
              <a:srgbClr val="1F497D"/>
            </a:solidFill>
          </a:ln>
        </p:spPr>
        <p:txBody>
          <a:bodyPr wrap="square" rtlCol="0">
            <a:spAutoFit/>
          </a:bodyPr>
          <a:lstStyle/>
          <a:p>
            <a:pPr algn="ctr"/>
            <a:r>
              <a:rPr lang="en-GB" sz="2400" dirty="0">
                <a:solidFill>
                  <a:srgbClr val="1F497D"/>
                </a:solidFill>
              </a:rPr>
              <a:t>Different particles with different initial conditions in a homogeneous magnetic field will cause oscillatory motion in the horizontal plane </a:t>
            </a:r>
            <a:r>
              <a:rPr lang="en-GB" sz="2400" dirty="0">
                <a:solidFill>
                  <a:srgbClr val="1F497D"/>
                </a:solidFill>
                <a:sym typeface="Wingdings"/>
              </a:rPr>
              <a:t> </a:t>
            </a:r>
            <a:r>
              <a:rPr lang="en-GB" sz="2400" b="1" u="sng" dirty="0" err="1">
                <a:solidFill>
                  <a:schemeClr val="accent3"/>
                </a:solidFill>
                <a:sym typeface="Wingdings"/>
              </a:rPr>
              <a:t>Betatron</a:t>
            </a:r>
            <a:r>
              <a:rPr lang="en-GB" sz="2400" b="1" u="sng" dirty="0">
                <a:solidFill>
                  <a:schemeClr val="accent3"/>
                </a:solidFill>
                <a:sym typeface="Wingdings"/>
              </a:rPr>
              <a:t> Oscillations</a:t>
            </a:r>
            <a:endParaRPr lang="en-GB" sz="2400" b="1" u="sng" dirty="0">
              <a:solidFill>
                <a:schemeClr val="accent3"/>
              </a:solidFill>
            </a:endParaRPr>
          </a:p>
        </p:txBody>
      </p:sp>
      <p:grpSp>
        <p:nvGrpSpPr>
          <p:cNvPr id="8" name="Group 7">
            <a:extLst>
              <a:ext uri="{FF2B5EF4-FFF2-40B4-BE49-F238E27FC236}">
                <a16:creationId xmlns:a16="http://schemas.microsoft.com/office/drawing/2014/main" id="{FFCBE5F3-5698-AF4C-895E-DBE57A69E772}"/>
              </a:ext>
            </a:extLst>
          </p:cNvPr>
          <p:cNvGrpSpPr/>
          <p:nvPr/>
        </p:nvGrpSpPr>
        <p:grpSpPr>
          <a:xfrm>
            <a:off x="6096000" y="2130344"/>
            <a:ext cx="5052435" cy="2402739"/>
            <a:chOff x="1215539" y="2292419"/>
            <a:chExt cx="5052436" cy="2402739"/>
          </a:xfrm>
        </p:grpSpPr>
        <p:sp>
          <p:nvSpPr>
            <p:cNvPr id="9" name="Rectangle 105">
              <a:extLst>
                <a:ext uri="{FF2B5EF4-FFF2-40B4-BE49-F238E27FC236}">
                  <a16:creationId xmlns:a16="http://schemas.microsoft.com/office/drawing/2014/main" id="{F35D770E-88F2-584D-BA8B-E3B5BF66C2AE}"/>
                </a:ext>
              </a:extLst>
            </p:cNvPr>
            <p:cNvSpPr>
              <a:spLocks noChangeAspect="1" noChangeArrowheads="1"/>
            </p:cNvSpPr>
            <p:nvPr/>
          </p:nvSpPr>
          <p:spPr bwMode="auto">
            <a:xfrm>
              <a:off x="5594755" y="4631600"/>
              <a:ext cx="1587" cy="1588"/>
            </a:xfrm>
            <a:prstGeom prst="rect">
              <a:avLst/>
            </a:prstGeom>
            <a:solidFill>
              <a:schemeClr val="tx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fr-FR"/>
            </a:p>
          </p:txBody>
        </p:sp>
        <p:sp>
          <p:nvSpPr>
            <p:cNvPr id="10" name="Line 310">
              <a:extLst>
                <a:ext uri="{FF2B5EF4-FFF2-40B4-BE49-F238E27FC236}">
                  <a16:creationId xmlns:a16="http://schemas.microsoft.com/office/drawing/2014/main" id="{1678490A-B3F1-3B47-9D1D-529904E29477}"/>
                </a:ext>
              </a:extLst>
            </p:cNvPr>
            <p:cNvSpPr>
              <a:spLocks noChangeShapeType="1"/>
            </p:cNvSpPr>
            <p:nvPr/>
          </p:nvSpPr>
          <p:spPr bwMode="auto">
            <a:xfrm flipV="1">
              <a:off x="1948280" y="2747237"/>
              <a:ext cx="0" cy="1587498"/>
            </a:xfrm>
            <a:prstGeom prst="line">
              <a:avLst/>
            </a:prstGeom>
            <a:noFill/>
            <a:ln w="25400">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11" name="Line 311">
              <a:extLst>
                <a:ext uri="{FF2B5EF4-FFF2-40B4-BE49-F238E27FC236}">
                  <a16:creationId xmlns:a16="http://schemas.microsoft.com/office/drawing/2014/main" id="{2F880D0A-5410-A64A-95F6-D2FB4599C7AA}"/>
                </a:ext>
              </a:extLst>
            </p:cNvPr>
            <p:cNvSpPr>
              <a:spLocks noChangeShapeType="1"/>
            </p:cNvSpPr>
            <p:nvPr/>
          </p:nvSpPr>
          <p:spPr bwMode="auto">
            <a:xfrm flipV="1">
              <a:off x="5817667" y="2802799"/>
              <a:ext cx="0" cy="1492249"/>
            </a:xfrm>
            <a:prstGeom prst="line">
              <a:avLst/>
            </a:prstGeom>
            <a:noFill/>
            <a:ln w="254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12" name="Line 312">
              <a:extLst>
                <a:ext uri="{FF2B5EF4-FFF2-40B4-BE49-F238E27FC236}">
                  <a16:creationId xmlns:a16="http://schemas.microsoft.com/office/drawing/2014/main" id="{5F7EC691-1B5D-E645-B88B-DCE5F5D1C75B}"/>
                </a:ext>
              </a:extLst>
            </p:cNvPr>
            <p:cNvSpPr>
              <a:spLocks noChangeShapeType="1"/>
            </p:cNvSpPr>
            <p:nvPr/>
          </p:nvSpPr>
          <p:spPr bwMode="auto">
            <a:xfrm>
              <a:off x="1948280" y="3525112"/>
              <a:ext cx="3869387" cy="0"/>
            </a:xfrm>
            <a:prstGeom prst="line">
              <a:avLst/>
            </a:prstGeom>
            <a:noFill/>
            <a:ln w="50800">
              <a:solidFill>
                <a:srgbClr val="FF0000"/>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13" name="Freeform 326">
              <a:extLst>
                <a:ext uri="{FF2B5EF4-FFF2-40B4-BE49-F238E27FC236}">
                  <a16:creationId xmlns:a16="http://schemas.microsoft.com/office/drawing/2014/main" id="{EF69BD7F-5A09-A648-ADCD-24DC0E3CDD54}"/>
                </a:ext>
              </a:extLst>
            </p:cNvPr>
            <p:cNvSpPr>
              <a:spLocks/>
            </p:cNvSpPr>
            <p:nvPr/>
          </p:nvSpPr>
          <p:spPr bwMode="auto">
            <a:xfrm>
              <a:off x="1948280" y="2850425"/>
              <a:ext cx="3869387" cy="1381124"/>
            </a:xfrm>
            <a:custGeom>
              <a:avLst/>
              <a:gdLst>
                <a:gd name="T0" fmla="*/ 0 w 2939"/>
                <a:gd name="T1" fmla="*/ 425 h 870"/>
                <a:gd name="T2" fmla="*/ 735 w 2939"/>
                <a:gd name="T3" fmla="*/ 1 h 870"/>
                <a:gd name="T4" fmla="*/ 1470 w 2939"/>
                <a:gd name="T5" fmla="*/ 418 h 870"/>
                <a:gd name="T6" fmla="*/ 2211 w 2939"/>
                <a:gd name="T7" fmla="*/ 869 h 870"/>
                <a:gd name="T8" fmla="*/ 2939 w 2939"/>
                <a:gd name="T9" fmla="*/ 425 h 870"/>
                <a:gd name="T10" fmla="*/ 0 60000 65536"/>
                <a:gd name="T11" fmla="*/ 0 60000 65536"/>
                <a:gd name="T12" fmla="*/ 0 60000 65536"/>
                <a:gd name="T13" fmla="*/ 0 60000 65536"/>
                <a:gd name="T14" fmla="*/ 0 60000 65536"/>
                <a:gd name="T15" fmla="*/ 0 w 2939"/>
                <a:gd name="T16" fmla="*/ 0 h 870"/>
                <a:gd name="T17" fmla="*/ 2939 w 2939"/>
                <a:gd name="T18" fmla="*/ 870 h 870"/>
              </a:gdLst>
              <a:ahLst/>
              <a:cxnLst>
                <a:cxn ang="T10">
                  <a:pos x="T0" y="T1"/>
                </a:cxn>
                <a:cxn ang="T11">
                  <a:pos x="T2" y="T3"/>
                </a:cxn>
                <a:cxn ang="T12">
                  <a:pos x="T4" y="T5"/>
                </a:cxn>
                <a:cxn ang="T13">
                  <a:pos x="T6" y="T7"/>
                </a:cxn>
                <a:cxn ang="T14">
                  <a:pos x="T8" y="T9"/>
                </a:cxn>
              </a:cxnLst>
              <a:rect l="T15" t="T16" r="T17" b="T18"/>
              <a:pathLst>
                <a:path w="2939" h="870">
                  <a:moveTo>
                    <a:pt x="0" y="425"/>
                  </a:moveTo>
                  <a:cubicBezTo>
                    <a:pt x="245" y="213"/>
                    <a:pt x="490" y="2"/>
                    <a:pt x="735" y="1"/>
                  </a:cubicBezTo>
                  <a:cubicBezTo>
                    <a:pt x="980" y="0"/>
                    <a:pt x="1224" y="273"/>
                    <a:pt x="1470" y="418"/>
                  </a:cubicBezTo>
                  <a:cubicBezTo>
                    <a:pt x="1716" y="563"/>
                    <a:pt x="1966" y="868"/>
                    <a:pt x="2211" y="869"/>
                  </a:cubicBezTo>
                  <a:cubicBezTo>
                    <a:pt x="2456" y="870"/>
                    <a:pt x="2697" y="647"/>
                    <a:pt x="2939" y="425"/>
                  </a:cubicBezTo>
                </a:path>
              </a:pathLst>
            </a:custGeom>
            <a:noFill/>
            <a:ln w="50800">
              <a:solidFill>
                <a:schemeClr val="tx1">
                  <a:lumMod val="60000"/>
                  <a:lumOff val="40000"/>
                </a:schemeClr>
              </a:solidFill>
              <a:prstDash val="dash"/>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14" name="AutoShape 329">
              <a:extLst>
                <a:ext uri="{FF2B5EF4-FFF2-40B4-BE49-F238E27FC236}">
                  <a16:creationId xmlns:a16="http://schemas.microsoft.com/office/drawing/2014/main" id="{B1E187A5-7FB7-3248-BD45-FBA93313AC01}"/>
                </a:ext>
              </a:extLst>
            </p:cNvPr>
            <p:cNvSpPr>
              <a:spLocks/>
            </p:cNvSpPr>
            <p:nvPr/>
          </p:nvSpPr>
          <p:spPr bwMode="auto">
            <a:xfrm>
              <a:off x="3101421" y="2292419"/>
              <a:ext cx="1304364" cy="441325"/>
            </a:xfrm>
            <a:prstGeom prst="borderCallout2">
              <a:avLst>
                <a:gd name="adj1" fmla="val 25898"/>
                <a:gd name="adj2" fmla="val -7463"/>
                <a:gd name="adj3" fmla="val 25898"/>
                <a:gd name="adj4" fmla="val -36404"/>
                <a:gd name="adj5" fmla="val 196575"/>
                <a:gd name="adj6" fmla="val -60948"/>
              </a:avLst>
            </a:prstGeom>
            <a:solidFill>
              <a:schemeClr val="accent1">
                <a:lumMod val="20000"/>
                <a:lumOff val="80000"/>
              </a:schemeClr>
            </a:solidFill>
            <a:ln w="9525">
              <a:solidFill>
                <a:srgbClr val="1F497D"/>
              </a:solidFill>
              <a:miter lim="800000"/>
              <a:headEnd/>
              <a:tailEnd/>
            </a:ln>
          </p:spPr>
          <p:txBody>
            <a:bodyPr anchor="ctr"/>
            <a:lstStyle/>
            <a:p>
              <a:pPr algn="ctr" eaLnBrk="0" hangingPunct="0"/>
              <a:r>
                <a:rPr lang="en-US" b="1" dirty="0">
                  <a:solidFill>
                    <a:schemeClr val="tx1">
                      <a:lumMod val="60000"/>
                      <a:lumOff val="40000"/>
                    </a:schemeClr>
                  </a:solidFill>
                </a:rPr>
                <a:t>Particle B</a:t>
              </a:r>
            </a:p>
          </p:txBody>
        </p:sp>
        <p:sp>
          <p:nvSpPr>
            <p:cNvPr id="15" name="AutoShape 330">
              <a:extLst>
                <a:ext uri="{FF2B5EF4-FFF2-40B4-BE49-F238E27FC236}">
                  <a16:creationId xmlns:a16="http://schemas.microsoft.com/office/drawing/2014/main" id="{3672AF4A-DC2A-8044-8996-9E73F3ACA522}"/>
                </a:ext>
              </a:extLst>
            </p:cNvPr>
            <p:cNvSpPr>
              <a:spLocks/>
            </p:cNvSpPr>
            <p:nvPr/>
          </p:nvSpPr>
          <p:spPr bwMode="auto">
            <a:xfrm>
              <a:off x="5025890" y="2298417"/>
              <a:ext cx="1242085" cy="441325"/>
            </a:xfrm>
            <a:prstGeom prst="borderCallout2">
              <a:avLst>
                <a:gd name="adj1" fmla="val 25898"/>
                <a:gd name="adj2" fmla="val -7477"/>
                <a:gd name="adj3" fmla="val 25541"/>
                <a:gd name="adj4" fmla="val -22131"/>
                <a:gd name="adj5" fmla="val 272003"/>
                <a:gd name="adj6" fmla="val -54568"/>
              </a:avLst>
            </a:prstGeom>
            <a:solidFill>
              <a:schemeClr val="accent1">
                <a:lumMod val="20000"/>
                <a:lumOff val="80000"/>
              </a:schemeClr>
            </a:solidFill>
            <a:ln w="9525">
              <a:solidFill>
                <a:schemeClr val="tx2"/>
              </a:solidFill>
              <a:miter lim="800000"/>
              <a:headEnd/>
              <a:tailEnd/>
            </a:ln>
          </p:spPr>
          <p:txBody>
            <a:bodyPr anchor="ctr"/>
            <a:lstStyle/>
            <a:p>
              <a:pPr algn="ctr" eaLnBrk="0" hangingPunct="0"/>
              <a:r>
                <a:rPr lang="en-US" b="1" dirty="0">
                  <a:solidFill>
                    <a:srgbClr val="FF0000"/>
                  </a:solidFill>
                </a:rPr>
                <a:t>Particle A</a:t>
              </a:r>
            </a:p>
          </p:txBody>
        </p:sp>
        <p:sp>
          <p:nvSpPr>
            <p:cNvPr id="16" name="Text Box 331">
              <a:extLst>
                <a:ext uri="{FF2B5EF4-FFF2-40B4-BE49-F238E27FC236}">
                  <a16:creationId xmlns:a16="http://schemas.microsoft.com/office/drawing/2014/main" id="{6B9F638E-CAE9-CE47-B083-5D2EBA0ED479}"/>
                </a:ext>
              </a:extLst>
            </p:cNvPr>
            <p:cNvSpPr txBox="1">
              <a:spLocks noChangeArrowheads="1"/>
            </p:cNvSpPr>
            <p:nvPr/>
          </p:nvSpPr>
          <p:spPr bwMode="auto">
            <a:xfrm>
              <a:off x="5528075" y="4231548"/>
              <a:ext cx="598489"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algn="ctr">
                <a:spcBef>
                  <a:spcPct val="50000"/>
                </a:spcBef>
              </a:pPr>
              <a:r>
                <a:rPr lang="en-US" sz="2000" dirty="0">
                  <a:latin typeface="Times New Roman" charset="0"/>
                  <a:sym typeface="Math1" charset="0"/>
                </a:rPr>
                <a:t>2π</a:t>
              </a:r>
              <a:endParaRPr lang="en-US" sz="2000" dirty="0">
                <a:latin typeface="Times New Roman" charset="0"/>
              </a:endParaRPr>
            </a:p>
          </p:txBody>
        </p:sp>
        <p:sp>
          <p:nvSpPr>
            <p:cNvPr id="17" name="Text Box 332">
              <a:extLst>
                <a:ext uri="{FF2B5EF4-FFF2-40B4-BE49-F238E27FC236}">
                  <a16:creationId xmlns:a16="http://schemas.microsoft.com/office/drawing/2014/main" id="{944D7CA5-AA4F-8F4A-9512-809AF578B837}"/>
                </a:ext>
              </a:extLst>
            </p:cNvPr>
            <p:cNvSpPr txBox="1">
              <a:spLocks noChangeArrowheads="1"/>
            </p:cNvSpPr>
            <p:nvPr/>
          </p:nvSpPr>
          <p:spPr bwMode="auto">
            <a:xfrm>
              <a:off x="1779126" y="4295048"/>
              <a:ext cx="312906"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algn="ctr"/>
              <a:r>
                <a:rPr lang="en-US" sz="2000">
                  <a:latin typeface="Times New Roman" charset="0"/>
                </a:rPr>
                <a:t>0</a:t>
              </a:r>
            </a:p>
          </p:txBody>
        </p:sp>
        <p:sp>
          <p:nvSpPr>
            <p:cNvPr id="18" name="Text Box 335">
              <a:extLst>
                <a:ext uri="{FF2B5EF4-FFF2-40B4-BE49-F238E27FC236}">
                  <a16:creationId xmlns:a16="http://schemas.microsoft.com/office/drawing/2014/main" id="{BBEB0D0D-E512-BF4C-A749-7D756569534B}"/>
                </a:ext>
              </a:extLst>
            </p:cNvPr>
            <p:cNvSpPr txBox="1">
              <a:spLocks noChangeArrowheads="1"/>
            </p:cNvSpPr>
            <p:nvPr/>
          </p:nvSpPr>
          <p:spPr bwMode="auto">
            <a:xfrm rot="16200000">
              <a:off x="639664" y="3378673"/>
              <a:ext cx="1798081"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algn="ctr"/>
              <a:r>
                <a:rPr lang="en-US" sz="1800" dirty="0">
                  <a:latin typeface="+mn-lt"/>
                </a:rPr>
                <a:t>Horizontal </a:t>
              </a:r>
            </a:p>
            <a:p>
              <a:pPr algn="ctr"/>
              <a:r>
                <a:rPr lang="en-US" sz="1800" dirty="0">
                  <a:latin typeface="+mn-lt"/>
                </a:rPr>
                <a:t>displacement</a:t>
              </a:r>
            </a:p>
          </p:txBody>
        </p:sp>
        <p:sp>
          <p:nvSpPr>
            <p:cNvPr id="19" name="TextBox 18">
              <a:extLst>
                <a:ext uri="{FF2B5EF4-FFF2-40B4-BE49-F238E27FC236}">
                  <a16:creationId xmlns:a16="http://schemas.microsoft.com/office/drawing/2014/main" id="{40B8D2F2-FFDB-4948-AFE0-AA7345D9DE9D}"/>
                </a:ext>
              </a:extLst>
            </p:cNvPr>
            <p:cNvSpPr txBox="1"/>
            <p:nvPr/>
          </p:nvSpPr>
          <p:spPr>
            <a:xfrm>
              <a:off x="2094962" y="4231549"/>
              <a:ext cx="3528448" cy="369332"/>
            </a:xfrm>
            <a:prstGeom prst="rect">
              <a:avLst/>
            </a:prstGeom>
            <a:noFill/>
          </p:spPr>
          <p:txBody>
            <a:bodyPr wrap="square" rtlCol="0">
              <a:spAutoFit/>
            </a:bodyPr>
            <a:lstStyle/>
            <a:p>
              <a:pPr algn="ctr"/>
              <a:r>
                <a:rPr lang="en-GB" dirty="0"/>
                <a:t>Machine circumference</a:t>
              </a:r>
            </a:p>
          </p:txBody>
        </p:sp>
      </p:grpSp>
      <p:grpSp>
        <p:nvGrpSpPr>
          <p:cNvPr id="20" name="Group 19">
            <a:extLst>
              <a:ext uri="{FF2B5EF4-FFF2-40B4-BE49-F238E27FC236}">
                <a16:creationId xmlns:a16="http://schemas.microsoft.com/office/drawing/2014/main" id="{10CE662B-B8A3-8A4D-B787-97AC32ABA231}"/>
              </a:ext>
            </a:extLst>
          </p:cNvPr>
          <p:cNvGrpSpPr/>
          <p:nvPr/>
        </p:nvGrpSpPr>
        <p:grpSpPr>
          <a:xfrm>
            <a:off x="403959" y="1221569"/>
            <a:ext cx="5347855" cy="3714695"/>
            <a:chOff x="4166611" y="1397357"/>
            <a:chExt cx="5347855" cy="3714694"/>
          </a:xfrm>
        </p:grpSpPr>
        <p:grpSp>
          <p:nvGrpSpPr>
            <p:cNvPr id="21" name="Group 20">
              <a:extLst>
                <a:ext uri="{FF2B5EF4-FFF2-40B4-BE49-F238E27FC236}">
                  <a16:creationId xmlns:a16="http://schemas.microsoft.com/office/drawing/2014/main" id="{5DC9C350-71D2-DA4C-84BC-DE04130BC179}"/>
                </a:ext>
              </a:extLst>
            </p:cNvPr>
            <p:cNvGrpSpPr>
              <a:grpSpLocks noChangeAspect="1"/>
            </p:cNvGrpSpPr>
            <p:nvPr/>
          </p:nvGrpSpPr>
          <p:grpSpPr bwMode="auto">
            <a:xfrm>
              <a:off x="5472032" y="2470254"/>
              <a:ext cx="2671577" cy="2484000"/>
              <a:chOff x="3293" y="1449"/>
              <a:chExt cx="1878" cy="1801"/>
            </a:xfrm>
          </p:grpSpPr>
          <p:sp>
            <p:nvSpPr>
              <p:cNvPr id="26" name="Oval 7">
                <a:extLst>
                  <a:ext uri="{FF2B5EF4-FFF2-40B4-BE49-F238E27FC236}">
                    <a16:creationId xmlns:a16="http://schemas.microsoft.com/office/drawing/2014/main" id="{321B2FA6-03DF-6A40-96AD-9DCFF2AAFDE8}"/>
                  </a:ext>
                </a:extLst>
              </p:cNvPr>
              <p:cNvSpPr>
                <a:spLocks noChangeArrowheads="1"/>
              </p:cNvSpPr>
              <p:nvPr/>
            </p:nvSpPr>
            <p:spPr bwMode="auto">
              <a:xfrm>
                <a:off x="3540" y="1449"/>
                <a:ext cx="1631" cy="1580"/>
              </a:xfrm>
              <a:prstGeom prst="ellipse">
                <a:avLst/>
              </a:prstGeom>
              <a:noFill/>
              <a:ln w="50800">
                <a:solidFill>
                  <a:srgbClr val="FF0000"/>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fr-FR"/>
              </a:p>
            </p:txBody>
          </p:sp>
          <p:sp>
            <p:nvSpPr>
              <p:cNvPr id="27" name="Oval 8">
                <a:extLst>
                  <a:ext uri="{FF2B5EF4-FFF2-40B4-BE49-F238E27FC236}">
                    <a16:creationId xmlns:a16="http://schemas.microsoft.com/office/drawing/2014/main" id="{6AB257F3-B661-0B49-BFEA-3EDE101634DF}"/>
                  </a:ext>
                </a:extLst>
              </p:cNvPr>
              <p:cNvSpPr>
                <a:spLocks noChangeArrowheads="1"/>
              </p:cNvSpPr>
              <p:nvPr/>
            </p:nvSpPr>
            <p:spPr bwMode="auto">
              <a:xfrm>
                <a:off x="3293" y="1454"/>
                <a:ext cx="1631" cy="1580"/>
              </a:xfrm>
              <a:prstGeom prst="ellipse">
                <a:avLst/>
              </a:prstGeom>
              <a:noFill/>
              <a:ln w="50800">
                <a:solidFill>
                  <a:schemeClr val="tx1">
                    <a:lumMod val="60000"/>
                    <a:lumOff val="40000"/>
                  </a:schemeClr>
                </a:solidFill>
                <a:prstDash val="dash"/>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fr-FR"/>
              </a:p>
            </p:txBody>
          </p:sp>
          <p:sp>
            <p:nvSpPr>
              <p:cNvPr id="28" name="Line 9">
                <a:extLst>
                  <a:ext uri="{FF2B5EF4-FFF2-40B4-BE49-F238E27FC236}">
                    <a16:creationId xmlns:a16="http://schemas.microsoft.com/office/drawing/2014/main" id="{B9A7B3A9-2308-2447-8762-7C131C2FAE4D}"/>
                  </a:ext>
                </a:extLst>
              </p:cNvPr>
              <p:cNvSpPr>
                <a:spLocks noChangeShapeType="1"/>
              </p:cNvSpPr>
              <p:nvPr/>
            </p:nvSpPr>
            <p:spPr bwMode="auto">
              <a:xfrm>
                <a:off x="4255" y="2277"/>
                <a:ext cx="0" cy="973"/>
              </a:xfrm>
              <a:prstGeom prst="line">
                <a:avLst/>
              </a:prstGeom>
              <a:noFill/>
              <a:ln w="25400">
                <a:solidFill>
                  <a:schemeClr val="tx2"/>
                </a:solidFill>
                <a:prstDash val="dash"/>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29" name="Freeform 10">
                <a:extLst>
                  <a:ext uri="{FF2B5EF4-FFF2-40B4-BE49-F238E27FC236}">
                    <a16:creationId xmlns:a16="http://schemas.microsoft.com/office/drawing/2014/main" id="{7720A02E-09CF-9A44-BB04-6859F9C09B7A}"/>
                  </a:ext>
                </a:extLst>
              </p:cNvPr>
              <p:cNvSpPr>
                <a:spLocks/>
              </p:cNvSpPr>
              <p:nvPr/>
            </p:nvSpPr>
            <p:spPr bwMode="auto">
              <a:xfrm>
                <a:off x="4003" y="2423"/>
                <a:ext cx="239" cy="159"/>
              </a:xfrm>
              <a:custGeom>
                <a:avLst/>
                <a:gdLst>
                  <a:gd name="T0" fmla="*/ 239 w 239"/>
                  <a:gd name="T1" fmla="*/ 145 h 159"/>
                  <a:gd name="T2" fmla="*/ 186 w 239"/>
                  <a:gd name="T3" fmla="*/ 159 h 159"/>
                  <a:gd name="T4" fmla="*/ 139 w 239"/>
                  <a:gd name="T5" fmla="*/ 145 h 159"/>
                  <a:gd name="T6" fmla="*/ 100 w 239"/>
                  <a:gd name="T7" fmla="*/ 132 h 159"/>
                  <a:gd name="T8" fmla="*/ 66 w 239"/>
                  <a:gd name="T9" fmla="*/ 99 h 159"/>
                  <a:gd name="T10" fmla="*/ 27 w 239"/>
                  <a:gd name="T11" fmla="*/ 53 h 159"/>
                  <a:gd name="T12" fmla="*/ 0 w 239"/>
                  <a:gd name="T13" fmla="*/ 0 h 159"/>
                  <a:gd name="T14" fmla="*/ 0 60000 65536"/>
                  <a:gd name="T15" fmla="*/ 0 60000 65536"/>
                  <a:gd name="T16" fmla="*/ 0 60000 65536"/>
                  <a:gd name="T17" fmla="*/ 0 60000 65536"/>
                  <a:gd name="T18" fmla="*/ 0 60000 65536"/>
                  <a:gd name="T19" fmla="*/ 0 60000 65536"/>
                  <a:gd name="T20" fmla="*/ 0 60000 65536"/>
                  <a:gd name="T21" fmla="*/ 0 w 239"/>
                  <a:gd name="T22" fmla="*/ 0 h 159"/>
                  <a:gd name="T23" fmla="*/ 239 w 239"/>
                  <a:gd name="T24" fmla="*/ 159 h 15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9" h="159">
                    <a:moveTo>
                      <a:pt x="239" y="145"/>
                    </a:moveTo>
                    <a:cubicBezTo>
                      <a:pt x="221" y="152"/>
                      <a:pt x="203" y="159"/>
                      <a:pt x="186" y="159"/>
                    </a:cubicBezTo>
                    <a:cubicBezTo>
                      <a:pt x="169" y="159"/>
                      <a:pt x="153" y="150"/>
                      <a:pt x="139" y="145"/>
                    </a:cubicBezTo>
                    <a:cubicBezTo>
                      <a:pt x="125" y="140"/>
                      <a:pt x="112" y="140"/>
                      <a:pt x="100" y="132"/>
                    </a:cubicBezTo>
                    <a:cubicBezTo>
                      <a:pt x="88" y="124"/>
                      <a:pt x="78" y="112"/>
                      <a:pt x="66" y="99"/>
                    </a:cubicBezTo>
                    <a:cubicBezTo>
                      <a:pt x="54" y="86"/>
                      <a:pt x="38" y="70"/>
                      <a:pt x="27" y="53"/>
                    </a:cubicBezTo>
                    <a:cubicBezTo>
                      <a:pt x="16" y="36"/>
                      <a:pt x="4" y="9"/>
                      <a:pt x="0" y="0"/>
                    </a:cubicBezTo>
                  </a:path>
                </a:pathLst>
              </a:custGeom>
              <a:noFill/>
              <a:ln w="25400">
                <a:solidFill>
                  <a:srgbClr val="1F497D"/>
                </a:solidFill>
                <a:round/>
                <a:headEnd/>
                <a:tailEnd type="stealth" w="med" len="lg"/>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grpSp>
        <p:sp>
          <p:nvSpPr>
            <p:cNvPr id="22" name="TextBox 21">
              <a:extLst>
                <a:ext uri="{FF2B5EF4-FFF2-40B4-BE49-F238E27FC236}">
                  <a16:creationId xmlns:a16="http://schemas.microsoft.com/office/drawing/2014/main" id="{A2F4F446-E105-B74C-B2AD-1496E7B1A391}"/>
                </a:ext>
              </a:extLst>
            </p:cNvPr>
            <p:cNvSpPr txBox="1"/>
            <p:nvPr/>
          </p:nvSpPr>
          <p:spPr>
            <a:xfrm>
              <a:off x="4166611" y="1397357"/>
              <a:ext cx="5347855" cy="830997"/>
            </a:xfrm>
            <a:prstGeom prst="rect">
              <a:avLst/>
            </a:prstGeom>
            <a:solidFill>
              <a:schemeClr val="accent1">
                <a:lumMod val="20000"/>
                <a:lumOff val="80000"/>
              </a:schemeClr>
            </a:solidFill>
            <a:ln>
              <a:solidFill>
                <a:srgbClr val="1F497D"/>
              </a:solidFill>
            </a:ln>
          </p:spPr>
          <p:txBody>
            <a:bodyPr wrap="square" rtlCol="0">
              <a:spAutoFit/>
            </a:bodyPr>
            <a:lstStyle/>
            <a:p>
              <a:pPr algn="ctr"/>
              <a:r>
                <a:rPr lang="en-GB" sz="2400" dirty="0">
                  <a:solidFill>
                    <a:srgbClr val="1F497D"/>
                  </a:solidFill>
                </a:rPr>
                <a:t>Two charged Particles in a homogeneous magnetic field</a:t>
              </a:r>
            </a:p>
          </p:txBody>
        </p:sp>
        <p:grpSp>
          <p:nvGrpSpPr>
            <p:cNvPr id="23" name="Group 22">
              <a:extLst>
                <a:ext uri="{FF2B5EF4-FFF2-40B4-BE49-F238E27FC236}">
                  <a16:creationId xmlns:a16="http://schemas.microsoft.com/office/drawing/2014/main" id="{FEAF53B4-799E-4647-B336-DBFABFDC5EC7}"/>
                </a:ext>
              </a:extLst>
            </p:cNvPr>
            <p:cNvGrpSpPr>
              <a:grpSpLocks/>
            </p:cNvGrpSpPr>
            <p:nvPr/>
          </p:nvGrpSpPr>
          <p:grpSpPr bwMode="auto">
            <a:xfrm>
              <a:off x="5413672" y="4697712"/>
              <a:ext cx="2816227" cy="414339"/>
              <a:chOff x="1066" y="1734"/>
              <a:chExt cx="1774" cy="261"/>
            </a:xfrm>
          </p:grpSpPr>
          <p:sp>
            <p:nvSpPr>
              <p:cNvPr id="24" name="Text Box 13">
                <a:extLst>
                  <a:ext uri="{FF2B5EF4-FFF2-40B4-BE49-F238E27FC236}">
                    <a16:creationId xmlns:a16="http://schemas.microsoft.com/office/drawing/2014/main" id="{8267DD88-CA77-1243-91B8-D1BA672DAA50}"/>
                  </a:ext>
                </a:extLst>
              </p:cNvPr>
              <p:cNvSpPr txBox="1">
                <a:spLocks noChangeArrowheads="1"/>
              </p:cNvSpPr>
              <p:nvPr/>
            </p:nvSpPr>
            <p:spPr bwMode="auto">
              <a:xfrm>
                <a:off x="1985" y="1734"/>
                <a:ext cx="855" cy="2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algn="ctr"/>
                <a:r>
                  <a:rPr lang="en-US" sz="2000" b="1" dirty="0">
                    <a:solidFill>
                      <a:srgbClr val="FF0000"/>
                    </a:solidFill>
                    <a:latin typeface="+mn-lt"/>
                  </a:rPr>
                  <a:t>Particle A</a:t>
                </a:r>
              </a:p>
            </p:txBody>
          </p:sp>
          <p:sp>
            <p:nvSpPr>
              <p:cNvPr id="25" name="Text Box 14">
                <a:extLst>
                  <a:ext uri="{FF2B5EF4-FFF2-40B4-BE49-F238E27FC236}">
                    <a16:creationId xmlns:a16="http://schemas.microsoft.com/office/drawing/2014/main" id="{AC1D41B8-1029-6148-BEAA-56A9D5C186BA}"/>
                  </a:ext>
                </a:extLst>
              </p:cNvPr>
              <p:cNvSpPr txBox="1">
                <a:spLocks noChangeArrowheads="1"/>
              </p:cNvSpPr>
              <p:nvPr/>
            </p:nvSpPr>
            <p:spPr bwMode="auto">
              <a:xfrm>
                <a:off x="1066" y="1743"/>
                <a:ext cx="861" cy="2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algn="ctr"/>
                <a:r>
                  <a:rPr lang="en-US" sz="2000" b="1" dirty="0">
                    <a:solidFill>
                      <a:schemeClr val="tx1">
                        <a:lumMod val="60000"/>
                        <a:lumOff val="40000"/>
                      </a:schemeClr>
                    </a:solidFill>
                    <a:latin typeface="+mn-lt"/>
                  </a:rPr>
                  <a:t>Particle B</a:t>
                </a:r>
              </a:p>
            </p:txBody>
          </p:sp>
        </p:grpSp>
      </p:grpSp>
    </p:spTree>
    <p:extLst>
      <p:ext uri="{BB962C8B-B14F-4D97-AF65-F5344CB8AC3E}">
        <p14:creationId xmlns:p14="http://schemas.microsoft.com/office/powerpoint/2010/main" val="240362236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91CF49-3E17-1643-A6B5-3EEEF37CC1AA}"/>
              </a:ext>
            </a:extLst>
          </p:cNvPr>
          <p:cNvSpPr>
            <a:spLocks noGrp="1"/>
          </p:cNvSpPr>
          <p:nvPr>
            <p:ph type="title"/>
          </p:nvPr>
        </p:nvSpPr>
        <p:spPr/>
        <p:txBody>
          <a:bodyPr/>
          <a:lstStyle/>
          <a:p>
            <a:r>
              <a:rPr lang="en-GB" dirty="0"/>
              <a:t>Oscillatory Motion in the Vertical Plane</a:t>
            </a:r>
          </a:p>
        </p:txBody>
      </p:sp>
      <p:sp>
        <p:nvSpPr>
          <p:cNvPr id="3" name="Date Placeholder 2">
            <a:extLst>
              <a:ext uri="{FF2B5EF4-FFF2-40B4-BE49-F238E27FC236}">
                <a16:creationId xmlns:a16="http://schemas.microsoft.com/office/drawing/2014/main" id="{422674FA-6F66-5444-9F39-EE88C1CDFB73}"/>
              </a:ext>
            </a:extLst>
          </p:cNvPr>
          <p:cNvSpPr>
            <a:spLocks noGrp="1"/>
          </p:cNvSpPr>
          <p:nvPr>
            <p:ph type="dt" sz="half" idx="10"/>
          </p:nvPr>
        </p:nvSpPr>
        <p:spPr/>
        <p:txBody>
          <a:bodyPr/>
          <a:lstStyle/>
          <a:p>
            <a:r>
              <a:rPr lang="de-CH"/>
              <a:t>11.03.2024</a:t>
            </a:r>
            <a:endParaRPr lang="en-US" dirty="0"/>
          </a:p>
        </p:txBody>
      </p:sp>
      <p:sp>
        <p:nvSpPr>
          <p:cNvPr id="4" name="Footer Placeholder 3">
            <a:extLst>
              <a:ext uri="{FF2B5EF4-FFF2-40B4-BE49-F238E27FC236}">
                <a16:creationId xmlns:a16="http://schemas.microsoft.com/office/drawing/2014/main" id="{28E05244-AC94-104A-87BC-DDCDEF914EDD}"/>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5" name="Slide Number Placeholder 4">
            <a:extLst>
              <a:ext uri="{FF2B5EF4-FFF2-40B4-BE49-F238E27FC236}">
                <a16:creationId xmlns:a16="http://schemas.microsoft.com/office/drawing/2014/main" id="{4EB09813-65C9-634C-B6ED-F43AB36860E3}"/>
              </a:ext>
            </a:extLst>
          </p:cNvPr>
          <p:cNvSpPr>
            <a:spLocks noGrp="1"/>
          </p:cNvSpPr>
          <p:nvPr>
            <p:ph type="sldNum" sz="quarter" idx="12"/>
          </p:nvPr>
        </p:nvSpPr>
        <p:spPr/>
        <p:txBody>
          <a:bodyPr/>
          <a:lstStyle/>
          <a:p>
            <a:fld id="{36B5EA5A-BC32-A742-B11B-8E7414D5B535}" type="slidenum">
              <a:rPr lang="en-US" smtClean="0"/>
              <a:pPr/>
              <a:t>33</a:t>
            </a:fld>
            <a:endParaRPr lang="en-US" dirty="0"/>
          </a:p>
        </p:txBody>
      </p:sp>
      <p:sp>
        <p:nvSpPr>
          <p:cNvPr id="6" name="TextBox 5">
            <a:extLst>
              <a:ext uri="{FF2B5EF4-FFF2-40B4-BE49-F238E27FC236}">
                <a16:creationId xmlns:a16="http://schemas.microsoft.com/office/drawing/2014/main" id="{2CB7E680-125D-1944-89DD-49A0708D3655}"/>
              </a:ext>
            </a:extLst>
          </p:cNvPr>
          <p:cNvSpPr txBox="1"/>
          <p:nvPr/>
        </p:nvSpPr>
        <p:spPr>
          <a:xfrm>
            <a:off x="409704" y="1386821"/>
            <a:ext cx="11505202" cy="461665"/>
          </a:xfrm>
          <a:prstGeom prst="rect">
            <a:avLst/>
          </a:prstGeom>
          <a:solidFill>
            <a:schemeClr val="accent1">
              <a:lumMod val="20000"/>
              <a:lumOff val="80000"/>
            </a:schemeClr>
          </a:solidFill>
          <a:ln>
            <a:solidFill>
              <a:srgbClr val="1F497D"/>
            </a:solidFill>
          </a:ln>
        </p:spPr>
        <p:txBody>
          <a:bodyPr wrap="square" rtlCol="0">
            <a:spAutoFit/>
          </a:bodyPr>
          <a:lstStyle/>
          <a:p>
            <a:r>
              <a:rPr lang="en-GB" sz="2400" b="1" dirty="0">
                <a:solidFill>
                  <a:srgbClr val="1F497D"/>
                </a:solidFill>
              </a:rPr>
              <a:t>The horizontal motion seems to be “stable”…. What about the vertical plane ?</a:t>
            </a:r>
          </a:p>
        </p:txBody>
      </p:sp>
      <p:grpSp>
        <p:nvGrpSpPr>
          <p:cNvPr id="7" name="Group 6">
            <a:extLst>
              <a:ext uri="{FF2B5EF4-FFF2-40B4-BE49-F238E27FC236}">
                <a16:creationId xmlns:a16="http://schemas.microsoft.com/office/drawing/2014/main" id="{51B2A444-E178-6648-BF5A-AC388D6A97A7}"/>
              </a:ext>
            </a:extLst>
          </p:cNvPr>
          <p:cNvGrpSpPr/>
          <p:nvPr/>
        </p:nvGrpSpPr>
        <p:grpSpPr>
          <a:xfrm>
            <a:off x="3780993" y="2190272"/>
            <a:ext cx="5418425" cy="3751428"/>
            <a:chOff x="532256" y="2523683"/>
            <a:chExt cx="3747795" cy="2208378"/>
          </a:xfrm>
        </p:grpSpPr>
        <p:cxnSp>
          <p:nvCxnSpPr>
            <p:cNvPr id="8" name="Straight Connector 7">
              <a:extLst>
                <a:ext uri="{FF2B5EF4-FFF2-40B4-BE49-F238E27FC236}">
                  <a16:creationId xmlns:a16="http://schemas.microsoft.com/office/drawing/2014/main" id="{3AE4DFC8-EED3-5740-8A08-6E577A7D578D}"/>
                </a:ext>
              </a:extLst>
            </p:cNvPr>
            <p:cNvCxnSpPr/>
            <p:nvPr/>
          </p:nvCxnSpPr>
          <p:spPr>
            <a:xfrm>
              <a:off x="1496514" y="3701592"/>
              <a:ext cx="2338301" cy="0"/>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9" name="Straight Arrow Connector 8">
              <a:extLst>
                <a:ext uri="{FF2B5EF4-FFF2-40B4-BE49-F238E27FC236}">
                  <a16:creationId xmlns:a16="http://schemas.microsoft.com/office/drawing/2014/main" id="{E0D7664F-426F-EE49-A0EB-E468DE9E4B8D}"/>
                </a:ext>
              </a:extLst>
            </p:cNvPr>
            <p:cNvCxnSpPr/>
            <p:nvPr/>
          </p:nvCxnSpPr>
          <p:spPr>
            <a:xfrm flipV="1">
              <a:off x="1496514" y="3250525"/>
              <a:ext cx="1554911" cy="451068"/>
            </a:xfrm>
            <a:prstGeom prst="straightConnector1">
              <a:avLst/>
            </a:prstGeom>
            <a:ln w="31750">
              <a:solidFill>
                <a:srgbClr val="FF0000"/>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0" name="Straight Arrow Connector 9">
              <a:extLst>
                <a:ext uri="{FF2B5EF4-FFF2-40B4-BE49-F238E27FC236}">
                  <a16:creationId xmlns:a16="http://schemas.microsoft.com/office/drawing/2014/main" id="{AD4661EE-A401-A049-8574-BCAB04311FD2}"/>
                </a:ext>
              </a:extLst>
            </p:cNvPr>
            <p:cNvCxnSpPr/>
            <p:nvPr/>
          </p:nvCxnSpPr>
          <p:spPr>
            <a:xfrm>
              <a:off x="1496514" y="3402925"/>
              <a:ext cx="1707311" cy="108744"/>
            </a:xfrm>
            <a:prstGeom prst="straightConnector1">
              <a:avLst/>
            </a:prstGeom>
            <a:ln w="31750">
              <a:solidFill>
                <a:srgbClr val="FF0000"/>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1" name="Straight Arrow Connector 10">
              <a:extLst>
                <a:ext uri="{FF2B5EF4-FFF2-40B4-BE49-F238E27FC236}">
                  <a16:creationId xmlns:a16="http://schemas.microsoft.com/office/drawing/2014/main" id="{B074C10C-EA78-304D-B63E-3379425D56DA}"/>
                </a:ext>
              </a:extLst>
            </p:cNvPr>
            <p:cNvCxnSpPr/>
            <p:nvPr/>
          </p:nvCxnSpPr>
          <p:spPr>
            <a:xfrm flipV="1">
              <a:off x="1496514" y="3808425"/>
              <a:ext cx="1707311" cy="346146"/>
            </a:xfrm>
            <a:prstGeom prst="straightConnector1">
              <a:avLst/>
            </a:prstGeom>
            <a:ln w="31750">
              <a:solidFill>
                <a:srgbClr val="FF0000"/>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A57EC345-DC42-F943-9D60-3BC839A41FE2}"/>
                </a:ext>
              </a:extLst>
            </p:cNvPr>
            <p:cNvCxnSpPr/>
            <p:nvPr/>
          </p:nvCxnSpPr>
          <p:spPr>
            <a:xfrm flipV="1">
              <a:off x="1496514" y="3618501"/>
              <a:ext cx="1819280" cy="83092"/>
            </a:xfrm>
            <a:prstGeom prst="straightConnector1">
              <a:avLst/>
            </a:prstGeom>
            <a:ln w="31750">
              <a:solidFill>
                <a:srgbClr val="FF0000"/>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679B5D08-7DC6-FC4A-B2FC-520EE5A5BB66}"/>
                </a:ext>
              </a:extLst>
            </p:cNvPr>
            <p:cNvCxnSpPr/>
            <p:nvPr/>
          </p:nvCxnSpPr>
          <p:spPr>
            <a:xfrm>
              <a:off x="1496514" y="3853993"/>
              <a:ext cx="1554911" cy="597332"/>
            </a:xfrm>
            <a:prstGeom prst="straightConnector1">
              <a:avLst/>
            </a:prstGeom>
            <a:ln w="31750">
              <a:solidFill>
                <a:srgbClr val="FF0000"/>
              </a:solidFill>
              <a:tailEnd type="stealth" w="lg" len="lg"/>
            </a:ln>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B63A3A04-79B6-A34C-A6DF-7E9A9F8DD26F}"/>
                </a:ext>
              </a:extLst>
            </p:cNvPr>
            <p:cNvSpPr txBox="1"/>
            <p:nvPr/>
          </p:nvSpPr>
          <p:spPr>
            <a:xfrm>
              <a:off x="532256" y="2523683"/>
              <a:ext cx="3747795" cy="292606"/>
            </a:xfrm>
            <a:prstGeom prst="rect">
              <a:avLst/>
            </a:prstGeom>
            <a:solidFill>
              <a:schemeClr val="accent1">
                <a:lumMod val="20000"/>
                <a:lumOff val="80000"/>
              </a:schemeClr>
            </a:solidFill>
            <a:ln>
              <a:solidFill>
                <a:schemeClr val="tx2"/>
              </a:solidFill>
            </a:ln>
          </p:spPr>
          <p:txBody>
            <a:bodyPr wrap="square" rtlCol="0">
              <a:spAutoFit/>
            </a:bodyPr>
            <a:lstStyle/>
            <a:p>
              <a:pPr algn="ctr"/>
              <a:r>
                <a:rPr lang="en-GB" sz="2000" dirty="0">
                  <a:solidFill>
                    <a:srgbClr val="1F497D"/>
                  </a:solidFill>
                </a:rPr>
                <a:t>Many particles many initial conditions</a:t>
              </a:r>
            </a:p>
          </p:txBody>
        </p:sp>
        <p:cxnSp>
          <p:nvCxnSpPr>
            <p:cNvPr id="15" name="Straight Arrow Connector 14">
              <a:extLst>
                <a:ext uri="{FF2B5EF4-FFF2-40B4-BE49-F238E27FC236}">
                  <a16:creationId xmlns:a16="http://schemas.microsoft.com/office/drawing/2014/main" id="{54A034D9-812C-5541-B741-9BD406B52AA2}"/>
                </a:ext>
              </a:extLst>
            </p:cNvPr>
            <p:cNvCxnSpPr/>
            <p:nvPr/>
          </p:nvCxnSpPr>
          <p:spPr>
            <a:xfrm>
              <a:off x="1496514" y="3555325"/>
              <a:ext cx="1707311" cy="599246"/>
            </a:xfrm>
            <a:prstGeom prst="straightConnector1">
              <a:avLst/>
            </a:prstGeom>
            <a:ln w="31750">
              <a:solidFill>
                <a:srgbClr val="FF0000"/>
              </a:solidFill>
              <a:tailEnd type="stealth" w="lg" len="lg"/>
            </a:ln>
          </p:spPr>
          <p:style>
            <a:lnRef idx="2">
              <a:schemeClr val="accent1"/>
            </a:lnRef>
            <a:fillRef idx="0">
              <a:schemeClr val="accent1"/>
            </a:fillRef>
            <a:effectRef idx="1">
              <a:schemeClr val="accent1"/>
            </a:effectRef>
            <a:fontRef idx="minor">
              <a:schemeClr val="tx1"/>
            </a:fontRef>
          </p:style>
        </p:cxnSp>
        <p:sp>
          <p:nvSpPr>
            <p:cNvPr id="16" name="Text Box 335">
              <a:extLst>
                <a:ext uri="{FF2B5EF4-FFF2-40B4-BE49-F238E27FC236}">
                  <a16:creationId xmlns:a16="http://schemas.microsoft.com/office/drawing/2014/main" id="{958FD271-222E-F248-9F36-33D0EAEE6241}"/>
                </a:ext>
              </a:extLst>
            </p:cNvPr>
            <p:cNvSpPr txBox="1">
              <a:spLocks noChangeArrowheads="1"/>
            </p:cNvSpPr>
            <p:nvPr/>
          </p:nvSpPr>
          <p:spPr bwMode="auto">
            <a:xfrm rot="16200000">
              <a:off x="440787" y="3503735"/>
              <a:ext cx="1240527" cy="57300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algn="ctr"/>
              <a:r>
                <a:rPr lang="en-US" sz="2000" dirty="0">
                  <a:latin typeface="+mn-lt"/>
                </a:rPr>
                <a:t>Vertical </a:t>
              </a:r>
            </a:p>
            <a:p>
              <a:pPr algn="ctr"/>
              <a:r>
                <a:rPr lang="en-US" sz="2000" dirty="0">
                  <a:latin typeface="+mn-lt"/>
                </a:rPr>
                <a:t>displacement</a:t>
              </a:r>
            </a:p>
          </p:txBody>
        </p:sp>
        <p:sp>
          <p:nvSpPr>
            <p:cNvPr id="17" name="Text Box 335">
              <a:extLst>
                <a:ext uri="{FF2B5EF4-FFF2-40B4-BE49-F238E27FC236}">
                  <a16:creationId xmlns:a16="http://schemas.microsoft.com/office/drawing/2014/main" id="{59CA5107-BAED-6542-85E4-1ADC556FDA75}"/>
                </a:ext>
              </a:extLst>
            </p:cNvPr>
            <p:cNvSpPr txBox="1">
              <a:spLocks noChangeArrowheads="1"/>
            </p:cNvSpPr>
            <p:nvPr/>
          </p:nvSpPr>
          <p:spPr bwMode="auto">
            <a:xfrm>
              <a:off x="1237012" y="4439455"/>
              <a:ext cx="2798626" cy="29260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algn="ctr"/>
              <a:r>
                <a:rPr lang="en-US" sz="2000" dirty="0">
                  <a:latin typeface="+mn-lt"/>
                </a:rPr>
                <a:t>Many different angles</a:t>
              </a:r>
            </a:p>
          </p:txBody>
        </p:sp>
        <p:sp>
          <p:nvSpPr>
            <p:cNvPr id="18" name="TextBox 17">
              <a:extLst>
                <a:ext uri="{FF2B5EF4-FFF2-40B4-BE49-F238E27FC236}">
                  <a16:creationId xmlns:a16="http://schemas.microsoft.com/office/drawing/2014/main" id="{DC1F4EDA-690A-3646-9FC3-35C8DA10DFF2}"/>
                </a:ext>
              </a:extLst>
            </p:cNvPr>
            <p:cNvSpPr txBox="1"/>
            <p:nvPr/>
          </p:nvSpPr>
          <p:spPr>
            <a:xfrm>
              <a:off x="3351403" y="3675943"/>
              <a:ext cx="672364" cy="270098"/>
            </a:xfrm>
            <a:prstGeom prst="rect">
              <a:avLst/>
            </a:prstGeom>
            <a:noFill/>
          </p:spPr>
          <p:txBody>
            <a:bodyPr wrap="square" rtlCol="0">
              <a:spAutoFit/>
            </a:bodyPr>
            <a:lstStyle/>
            <a:p>
              <a:r>
                <a:rPr lang="en-GB" dirty="0">
                  <a:sym typeface="Wingdings"/>
                </a:rPr>
                <a:t> </a:t>
              </a:r>
              <a:r>
                <a:rPr lang="en-GB" dirty="0"/>
                <a:t>s</a:t>
              </a:r>
            </a:p>
          </p:txBody>
        </p:sp>
        <p:sp>
          <p:nvSpPr>
            <p:cNvPr id="19" name="Oval 18">
              <a:extLst>
                <a:ext uri="{FF2B5EF4-FFF2-40B4-BE49-F238E27FC236}">
                  <a16:creationId xmlns:a16="http://schemas.microsoft.com/office/drawing/2014/main" id="{B24E874A-6742-7141-8B2B-73220E51108A}"/>
                </a:ext>
              </a:extLst>
            </p:cNvPr>
            <p:cNvSpPr/>
            <p:nvPr/>
          </p:nvSpPr>
          <p:spPr>
            <a:xfrm>
              <a:off x="1437772" y="3507844"/>
              <a:ext cx="117484" cy="94961"/>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605741FB-A7D5-3F48-A89F-7ECB8F55CCF0}"/>
                </a:ext>
              </a:extLst>
            </p:cNvPr>
            <p:cNvSpPr/>
            <p:nvPr/>
          </p:nvSpPr>
          <p:spPr>
            <a:xfrm>
              <a:off x="1437772" y="3355444"/>
              <a:ext cx="117484" cy="94961"/>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CC253E0A-7AA8-C545-BA29-0B917F4CEF7A}"/>
                </a:ext>
              </a:extLst>
            </p:cNvPr>
            <p:cNvSpPr/>
            <p:nvPr/>
          </p:nvSpPr>
          <p:spPr>
            <a:xfrm>
              <a:off x="1442284" y="3654111"/>
              <a:ext cx="117484" cy="94961"/>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4243AAE4-C5FE-D94D-B19C-94F210AB12E9}"/>
                </a:ext>
              </a:extLst>
            </p:cNvPr>
            <p:cNvSpPr/>
            <p:nvPr/>
          </p:nvSpPr>
          <p:spPr>
            <a:xfrm>
              <a:off x="1442284" y="3806384"/>
              <a:ext cx="117484" cy="94961"/>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4EE94038-CDA6-A44E-8D9E-12B9B677F310}"/>
                </a:ext>
              </a:extLst>
            </p:cNvPr>
            <p:cNvSpPr/>
            <p:nvPr/>
          </p:nvSpPr>
          <p:spPr>
            <a:xfrm>
              <a:off x="1437772" y="4107090"/>
              <a:ext cx="117484" cy="94961"/>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56853098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Rectangle 68">
            <a:extLst>
              <a:ext uri="{FF2B5EF4-FFF2-40B4-BE49-F238E27FC236}">
                <a16:creationId xmlns:a16="http://schemas.microsoft.com/office/drawing/2014/main" id="{620850B8-227F-0546-8A87-8FE0D53734B3}"/>
              </a:ext>
            </a:extLst>
          </p:cNvPr>
          <p:cNvSpPr/>
          <p:nvPr/>
        </p:nvSpPr>
        <p:spPr>
          <a:xfrm>
            <a:off x="-683" y="-32408"/>
            <a:ext cx="3934686" cy="6350851"/>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0FF79B46-8629-E649-9C5F-B69F05961240}"/>
              </a:ext>
            </a:extLst>
          </p:cNvPr>
          <p:cNvSpPr>
            <a:spLocks noGrp="1"/>
          </p:cNvSpPr>
          <p:nvPr>
            <p:ph type="title"/>
          </p:nvPr>
        </p:nvSpPr>
        <p:spPr>
          <a:xfrm>
            <a:off x="4116388" y="373593"/>
            <a:ext cx="7867794" cy="1065742"/>
          </a:xfrm>
        </p:spPr>
        <p:txBody>
          <a:bodyPr/>
          <a:lstStyle/>
          <a:p>
            <a:r>
              <a:rPr lang="en-GB" sz="3200" dirty="0"/>
              <a:t>Focusing Particle Beams, </a:t>
            </a:r>
            <a:r>
              <a:rPr lang="en-GB" sz="2800" dirty="0"/>
              <a:t>a bit like a lens</a:t>
            </a:r>
            <a:endParaRPr lang="en-GB" dirty="0"/>
          </a:p>
        </p:txBody>
      </p:sp>
      <p:sp>
        <p:nvSpPr>
          <p:cNvPr id="3" name="Date Placeholder 2">
            <a:extLst>
              <a:ext uri="{FF2B5EF4-FFF2-40B4-BE49-F238E27FC236}">
                <a16:creationId xmlns:a16="http://schemas.microsoft.com/office/drawing/2014/main" id="{849E3519-5BA6-0443-84C2-87C9A5CACC99}"/>
              </a:ext>
            </a:extLst>
          </p:cNvPr>
          <p:cNvSpPr>
            <a:spLocks noGrp="1"/>
          </p:cNvSpPr>
          <p:nvPr>
            <p:ph type="dt" sz="half" idx="10"/>
          </p:nvPr>
        </p:nvSpPr>
        <p:spPr/>
        <p:txBody>
          <a:bodyPr/>
          <a:lstStyle/>
          <a:p>
            <a:r>
              <a:rPr lang="de-CH"/>
              <a:t>11.03.2024</a:t>
            </a:r>
            <a:endParaRPr lang="en-US" dirty="0"/>
          </a:p>
        </p:txBody>
      </p:sp>
      <p:sp>
        <p:nvSpPr>
          <p:cNvPr id="4" name="Footer Placeholder 3">
            <a:extLst>
              <a:ext uri="{FF2B5EF4-FFF2-40B4-BE49-F238E27FC236}">
                <a16:creationId xmlns:a16="http://schemas.microsoft.com/office/drawing/2014/main" id="{5C71FB71-10EB-AB42-A080-0B7D56C5C01B}"/>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5" name="Slide Number Placeholder 4">
            <a:extLst>
              <a:ext uri="{FF2B5EF4-FFF2-40B4-BE49-F238E27FC236}">
                <a16:creationId xmlns:a16="http://schemas.microsoft.com/office/drawing/2014/main" id="{55C0FDCD-EC40-6042-9715-5DFEF7BCC96B}"/>
              </a:ext>
            </a:extLst>
          </p:cNvPr>
          <p:cNvSpPr>
            <a:spLocks noGrp="1"/>
          </p:cNvSpPr>
          <p:nvPr>
            <p:ph type="sldNum" sz="quarter" idx="12"/>
          </p:nvPr>
        </p:nvSpPr>
        <p:spPr/>
        <p:txBody>
          <a:bodyPr/>
          <a:lstStyle/>
          <a:p>
            <a:fld id="{36B5EA5A-BC32-A742-B11B-8E7414D5B535}" type="slidenum">
              <a:rPr lang="en-US" smtClean="0"/>
              <a:pPr/>
              <a:t>34</a:t>
            </a:fld>
            <a:endParaRPr lang="en-US" dirty="0"/>
          </a:p>
        </p:txBody>
      </p:sp>
      <p:pic>
        <p:nvPicPr>
          <p:cNvPr id="35" name="Picture 34">
            <a:extLst>
              <a:ext uri="{FF2B5EF4-FFF2-40B4-BE49-F238E27FC236}">
                <a16:creationId xmlns:a16="http://schemas.microsoft.com/office/drawing/2014/main" id="{CA532C08-43C7-994E-BAE2-7A80F7A736CA}"/>
              </a:ext>
            </a:extLst>
          </p:cNvPr>
          <p:cNvPicPr>
            <a:picLocks noChangeAspect="1"/>
          </p:cNvPicPr>
          <p:nvPr/>
        </p:nvPicPr>
        <p:blipFill>
          <a:blip r:embed="rId2"/>
          <a:stretch>
            <a:fillRect/>
          </a:stretch>
        </p:blipFill>
        <p:spPr>
          <a:xfrm>
            <a:off x="478683" y="539931"/>
            <a:ext cx="2857380" cy="3127807"/>
          </a:xfrm>
          <a:prstGeom prst="rect">
            <a:avLst/>
          </a:prstGeom>
        </p:spPr>
      </p:pic>
      <p:grpSp>
        <p:nvGrpSpPr>
          <p:cNvPr id="48" name="Group 47">
            <a:extLst>
              <a:ext uri="{FF2B5EF4-FFF2-40B4-BE49-F238E27FC236}">
                <a16:creationId xmlns:a16="http://schemas.microsoft.com/office/drawing/2014/main" id="{139B3F57-4390-AF44-8795-D37D23C5731F}"/>
              </a:ext>
            </a:extLst>
          </p:cNvPr>
          <p:cNvGrpSpPr>
            <a:grpSpLocks noChangeAspect="1"/>
          </p:cNvGrpSpPr>
          <p:nvPr/>
        </p:nvGrpSpPr>
        <p:grpSpPr>
          <a:xfrm rot="5400000">
            <a:off x="5683813" y="3816079"/>
            <a:ext cx="2480776" cy="2088000"/>
            <a:chOff x="4458539" y="3938800"/>
            <a:chExt cx="2350113" cy="1978025"/>
          </a:xfrm>
        </p:grpSpPr>
        <p:pic>
          <p:nvPicPr>
            <p:cNvPr id="49" name="Picture 21" descr="Graphic6">
              <a:extLst>
                <a:ext uri="{FF2B5EF4-FFF2-40B4-BE49-F238E27FC236}">
                  <a16:creationId xmlns:a16="http://schemas.microsoft.com/office/drawing/2014/main" id="{A8449DC6-BA37-1C43-9F6D-5FDE82297F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58539" y="3938800"/>
              <a:ext cx="2350113" cy="1978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0" name="Oval 49">
              <a:extLst>
                <a:ext uri="{FF2B5EF4-FFF2-40B4-BE49-F238E27FC236}">
                  <a16:creationId xmlns:a16="http://schemas.microsoft.com/office/drawing/2014/main" id="{54A0ECB6-B7C6-CD47-B1A8-07042E2D057E}"/>
                </a:ext>
              </a:extLst>
            </p:cNvPr>
            <p:cNvSpPr/>
            <p:nvPr/>
          </p:nvSpPr>
          <p:spPr bwMode="auto">
            <a:xfrm>
              <a:off x="5496067" y="4667576"/>
              <a:ext cx="137965" cy="625259"/>
            </a:xfrm>
            <a:prstGeom prst="ellipse">
              <a:avLst/>
            </a:prstGeom>
            <a:gradFill flip="none" rotWithShape="1">
              <a:gsLst>
                <a:gs pos="0">
                  <a:srgbClr val="7030A0">
                    <a:alpha val="50000"/>
                  </a:srgbClr>
                </a:gs>
                <a:gs pos="50000">
                  <a:schemeClr val="accent1">
                    <a:tint val="44500"/>
                    <a:satMod val="160000"/>
                  </a:schemeClr>
                </a:gs>
                <a:gs pos="100000">
                  <a:schemeClr val="accent1">
                    <a:tint val="23500"/>
                    <a:satMod val="160000"/>
                  </a:schemeClr>
                </a:gs>
              </a:gsLst>
              <a:path path="circle">
                <a:fillToRect l="50000" t="50000" r="50000" b="50000"/>
              </a:path>
              <a:tileRect/>
            </a:gradFill>
            <a:ln w="9525" cap="flat" cmpd="sng" algn="ctr">
              <a:solidFill>
                <a:schemeClr val="tx1"/>
              </a:solidFill>
              <a:prstDash val="solid"/>
              <a:round/>
              <a:headEnd type="none" w="med" len="med"/>
              <a:tailEnd type="none" w="med" len="med"/>
            </a:ln>
            <a:effectLst/>
          </p:spPr>
          <p:txBody>
            <a:bodyPr wrap="none"/>
            <a:lstStyle/>
            <a:p>
              <a:pPr>
                <a:defRPr/>
              </a:pPr>
              <a:endParaRPr lang="en-GB">
                <a:latin typeface="Comic Sans MS" pitchFamily="66" charset="0"/>
              </a:endParaRPr>
            </a:p>
          </p:txBody>
        </p:sp>
        <p:sp>
          <p:nvSpPr>
            <p:cNvPr id="51" name="Down Arrow 17">
              <a:extLst>
                <a:ext uri="{FF2B5EF4-FFF2-40B4-BE49-F238E27FC236}">
                  <a16:creationId xmlns:a16="http://schemas.microsoft.com/office/drawing/2014/main" id="{D90FE77E-3CA8-0140-BB9C-6C8B32310925}"/>
                </a:ext>
              </a:extLst>
            </p:cNvPr>
            <p:cNvSpPr>
              <a:spLocks noChangeArrowheads="1"/>
            </p:cNvSpPr>
            <p:nvPr/>
          </p:nvSpPr>
          <p:spPr bwMode="auto">
            <a:xfrm>
              <a:off x="5504002" y="5408709"/>
              <a:ext cx="108844" cy="282690"/>
            </a:xfrm>
            <a:prstGeom prst="downArrow">
              <a:avLst>
                <a:gd name="adj1" fmla="val 50000"/>
                <a:gd name="adj2" fmla="val 49986"/>
              </a:avLst>
            </a:prstGeom>
            <a:solidFill>
              <a:srgbClr val="7030A0">
                <a:alpha val="50195"/>
              </a:srgbClr>
            </a:solidFill>
            <a:ln w="9525">
              <a:solidFill>
                <a:schemeClr val="tx1"/>
              </a:solidFill>
              <a:round/>
              <a:headEnd/>
              <a:tailEnd/>
            </a:ln>
          </p:spPr>
          <p:txBody>
            <a:bodyPr wrap="none"/>
            <a:lstStyle/>
            <a:p>
              <a:endParaRPr lang="en-GB"/>
            </a:p>
          </p:txBody>
        </p:sp>
        <p:sp>
          <p:nvSpPr>
            <p:cNvPr id="52" name="Down Arrow 18">
              <a:extLst>
                <a:ext uri="{FF2B5EF4-FFF2-40B4-BE49-F238E27FC236}">
                  <a16:creationId xmlns:a16="http://schemas.microsoft.com/office/drawing/2014/main" id="{25198EF6-E773-A149-9AE1-C7C97033E59F}"/>
                </a:ext>
              </a:extLst>
            </p:cNvPr>
            <p:cNvSpPr>
              <a:spLocks noChangeArrowheads="1"/>
            </p:cNvSpPr>
            <p:nvPr/>
          </p:nvSpPr>
          <p:spPr bwMode="auto">
            <a:xfrm rot="10800000">
              <a:off x="5511730" y="4213976"/>
              <a:ext cx="108844" cy="282690"/>
            </a:xfrm>
            <a:prstGeom prst="downArrow">
              <a:avLst>
                <a:gd name="adj1" fmla="val 50000"/>
                <a:gd name="adj2" fmla="val 49986"/>
              </a:avLst>
            </a:prstGeom>
            <a:solidFill>
              <a:srgbClr val="7030A0">
                <a:alpha val="50195"/>
              </a:srgbClr>
            </a:solidFill>
            <a:ln w="9525">
              <a:solidFill>
                <a:schemeClr val="tx1"/>
              </a:solidFill>
              <a:round/>
              <a:headEnd/>
              <a:tailEnd/>
            </a:ln>
          </p:spPr>
          <p:txBody>
            <a:bodyPr wrap="none"/>
            <a:lstStyle/>
            <a:p>
              <a:endParaRPr lang="en-GB"/>
            </a:p>
          </p:txBody>
        </p:sp>
        <p:sp>
          <p:nvSpPr>
            <p:cNvPr id="53" name="Down Arrow 19">
              <a:extLst>
                <a:ext uri="{FF2B5EF4-FFF2-40B4-BE49-F238E27FC236}">
                  <a16:creationId xmlns:a16="http://schemas.microsoft.com/office/drawing/2014/main" id="{9311CE0D-BFF0-8347-8655-CCC800C35FA6}"/>
                </a:ext>
              </a:extLst>
            </p:cNvPr>
            <p:cNvSpPr>
              <a:spLocks noChangeArrowheads="1"/>
            </p:cNvSpPr>
            <p:nvPr/>
          </p:nvSpPr>
          <p:spPr bwMode="auto">
            <a:xfrm rot="5400000">
              <a:off x="5828038" y="4858102"/>
              <a:ext cx="131275" cy="234383"/>
            </a:xfrm>
            <a:prstGeom prst="downArrow">
              <a:avLst>
                <a:gd name="adj1" fmla="val 50000"/>
                <a:gd name="adj2" fmla="val 49986"/>
              </a:avLst>
            </a:prstGeom>
            <a:solidFill>
              <a:srgbClr val="7030A0">
                <a:alpha val="50195"/>
              </a:srgbClr>
            </a:solidFill>
            <a:ln w="9525">
              <a:solidFill>
                <a:schemeClr val="tx1"/>
              </a:solidFill>
              <a:round/>
              <a:headEnd/>
              <a:tailEnd/>
            </a:ln>
          </p:spPr>
          <p:txBody>
            <a:bodyPr wrap="none"/>
            <a:lstStyle/>
            <a:p>
              <a:endParaRPr lang="en-GB"/>
            </a:p>
          </p:txBody>
        </p:sp>
        <p:sp>
          <p:nvSpPr>
            <p:cNvPr id="54" name="Down Arrow 20">
              <a:extLst>
                <a:ext uri="{FF2B5EF4-FFF2-40B4-BE49-F238E27FC236}">
                  <a16:creationId xmlns:a16="http://schemas.microsoft.com/office/drawing/2014/main" id="{644538A1-B595-7942-B5FB-580AC0B219A6}"/>
                </a:ext>
              </a:extLst>
            </p:cNvPr>
            <p:cNvSpPr>
              <a:spLocks noChangeArrowheads="1"/>
            </p:cNvSpPr>
            <p:nvPr/>
          </p:nvSpPr>
          <p:spPr bwMode="auto">
            <a:xfrm rot="16200000">
              <a:off x="5212054" y="4862081"/>
              <a:ext cx="130472" cy="234381"/>
            </a:xfrm>
            <a:prstGeom prst="downArrow">
              <a:avLst>
                <a:gd name="adj1" fmla="val 50000"/>
                <a:gd name="adj2" fmla="val 50295"/>
              </a:avLst>
            </a:prstGeom>
            <a:solidFill>
              <a:srgbClr val="7030A0">
                <a:alpha val="50195"/>
              </a:srgbClr>
            </a:solidFill>
            <a:ln w="9525">
              <a:solidFill>
                <a:schemeClr val="tx1"/>
              </a:solidFill>
              <a:round/>
              <a:headEnd/>
              <a:tailEnd/>
            </a:ln>
          </p:spPr>
          <p:txBody>
            <a:bodyPr wrap="none"/>
            <a:lstStyle/>
            <a:p>
              <a:endParaRPr lang="en-GB"/>
            </a:p>
          </p:txBody>
        </p:sp>
      </p:grpSp>
      <p:grpSp>
        <p:nvGrpSpPr>
          <p:cNvPr id="55" name="Group 54">
            <a:extLst>
              <a:ext uri="{FF2B5EF4-FFF2-40B4-BE49-F238E27FC236}">
                <a16:creationId xmlns:a16="http://schemas.microsoft.com/office/drawing/2014/main" id="{616D4AE8-21FF-A846-9FF4-C5CECDDEAEBD}"/>
              </a:ext>
            </a:extLst>
          </p:cNvPr>
          <p:cNvGrpSpPr>
            <a:grpSpLocks noChangeAspect="1"/>
          </p:cNvGrpSpPr>
          <p:nvPr/>
        </p:nvGrpSpPr>
        <p:grpSpPr>
          <a:xfrm>
            <a:off x="5699981" y="1341000"/>
            <a:ext cx="2480776" cy="2088000"/>
            <a:chOff x="4458539" y="3938800"/>
            <a:chExt cx="2350113" cy="1978025"/>
          </a:xfrm>
        </p:grpSpPr>
        <p:pic>
          <p:nvPicPr>
            <p:cNvPr id="56" name="Picture 21" descr="Graphic6">
              <a:extLst>
                <a:ext uri="{FF2B5EF4-FFF2-40B4-BE49-F238E27FC236}">
                  <a16:creationId xmlns:a16="http://schemas.microsoft.com/office/drawing/2014/main" id="{8B5FEA17-A10F-B241-B89E-7EBBE2225F1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58539" y="3938800"/>
              <a:ext cx="2350113" cy="1978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7" name="Oval 56">
              <a:extLst>
                <a:ext uri="{FF2B5EF4-FFF2-40B4-BE49-F238E27FC236}">
                  <a16:creationId xmlns:a16="http://schemas.microsoft.com/office/drawing/2014/main" id="{A4041FE1-3413-C84E-A429-D348D7E6C9AD}"/>
                </a:ext>
              </a:extLst>
            </p:cNvPr>
            <p:cNvSpPr/>
            <p:nvPr/>
          </p:nvSpPr>
          <p:spPr bwMode="auto">
            <a:xfrm>
              <a:off x="5496067" y="4667576"/>
              <a:ext cx="137965" cy="625259"/>
            </a:xfrm>
            <a:prstGeom prst="ellipse">
              <a:avLst/>
            </a:prstGeom>
            <a:gradFill flip="none" rotWithShape="1">
              <a:gsLst>
                <a:gs pos="0">
                  <a:srgbClr val="7030A0">
                    <a:alpha val="50000"/>
                  </a:srgbClr>
                </a:gs>
                <a:gs pos="50000">
                  <a:schemeClr val="accent1">
                    <a:tint val="44500"/>
                    <a:satMod val="160000"/>
                  </a:schemeClr>
                </a:gs>
                <a:gs pos="100000">
                  <a:schemeClr val="accent1">
                    <a:tint val="23500"/>
                    <a:satMod val="160000"/>
                  </a:schemeClr>
                </a:gs>
              </a:gsLst>
              <a:path path="circle">
                <a:fillToRect l="50000" t="50000" r="50000" b="50000"/>
              </a:path>
              <a:tileRect/>
            </a:gradFill>
            <a:ln w="9525" cap="flat" cmpd="sng" algn="ctr">
              <a:solidFill>
                <a:schemeClr val="tx1"/>
              </a:solidFill>
              <a:prstDash val="solid"/>
              <a:round/>
              <a:headEnd type="none" w="med" len="med"/>
              <a:tailEnd type="none" w="med" len="med"/>
            </a:ln>
            <a:effectLst/>
          </p:spPr>
          <p:txBody>
            <a:bodyPr wrap="none"/>
            <a:lstStyle/>
            <a:p>
              <a:pPr>
                <a:defRPr/>
              </a:pPr>
              <a:endParaRPr lang="en-GB">
                <a:latin typeface="Comic Sans MS" pitchFamily="66" charset="0"/>
              </a:endParaRPr>
            </a:p>
          </p:txBody>
        </p:sp>
        <p:sp>
          <p:nvSpPr>
            <p:cNvPr id="58" name="Down Arrow 17">
              <a:extLst>
                <a:ext uri="{FF2B5EF4-FFF2-40B4-BE49-F238E27FC236}">
                  <a16:creationId xmlns:a16="http://schemas.microsoft.com/office/drawing/2014/main" id="{184A48FF-B596-0542-8D70-658519EFB550}"/>
                </a:ext>
              </a:extLst>
            </p:cNvPr>
            <p:cNvSpPr>
              <a:spLocks noChangeArrowheads="1"/>
            </p:cNvSpPr>
            <p:nvPr/>
          </p:nvSpPr>
          <p:spPr bwMode="auto">
            <a:xfrm>
              <a:off x="5504002" y="5408709"/>
              <a:ext cx="108844" cy="282690"/>
            </a:xfrm>
            <a:prstGeom prst="downArrow">
              <a:avLst>
                <a:gd name="adj1" fmla="val 50000"/>
                <a:gd name="adj2" fmla="val 49986"/>
              </a:avLst>
            </a:prstGeom>
            <a:solidFill>
              <a:srgbClr val="7030A0">
                <a:alpha val="50195"/>
              </a:srgbClr>
            </a:solidFill>
            <a:ln w="9525">
              <a:solidFill>
                <a:schemeClr val="tx1"/>
              </a:solidFill>
              <a:round/>
              <a:headEnd/>
              <a:tailEnd/>
            </a:ln>
          </p:spPr>
          <p:txBody>
            <a:bodyPr wrap="none"/>
            <a:lstStyle/>
            <a:p>
              <a:endParaRPr lang="en-GB"/>
            </a:p>
          </p:txBody>
        </p:sp>
        <p:sp>
          <p:nvSpPr>
            <p:cNvPr id="59" name="Down Arrow 18">
              <a:extLst>
                <a:ext uri="{FF2B5EF4-FFF2-40B4-BE49-F238E27FC236}">
                  <a16:creationId xmlns:a16="http://schemas.microsoft.com/office/drawing/2014/main" id="{7F420FEB-7898-B143-AF42-D9612D97EDC3}"/>
                </a:ext>
              </a:extLst>
            </p:cNvPr>
            <p:cNvSpPr>
              <a:spLocks noChangeArrowheads="1"/>
            </p:cNvSpPr>
            <p:nvPr/>
          </p:nvSpPr>
          <p:spPr bwMode="auto">
            <a:xfrm rot="10800000">
              <a:off x="5511730" y="4213976"/>
              <a:ext cx="108844" cy="282690"/>
            </a:xfrm>
            <a:prstGeom prst="downArrow">
              <a:avLst>
                <a:gd name="adj1" fmla="val 50000"/>
                <a:gd name="adj2" fmla="val 49986"/>
              </a:avLst>
            </a:prstGeom>
            <a:solidFill>
              <a:srgbClr val="7030A0">
                <a:alpha val="50195"/>
              </a:srgbClr>
            </a:solidFill>
            <a:ln w="9525">
              <a:solidFill>
                <a:schemeClr val="tx1"/>
              </a:solidFill>
              <a:round/>
              <a:headEnd/>
              <a:tailEnd/>
            </a:ln>
          </p:spPr>
          <p:txBody>
            <a:bodyPr wrap="none"/>
            <a:lstStyle/>
            <a:p>
              <a:endParaRPr lang="en-GB"/>
            </a:p>
          </p:txBody>
        </p:sp>
        <p:sp>
          <p:nvSpPr>
            <p:cNvPr id="60" name="Down Arrow 19">
              <a:extLst>
                <a:ext uri="{FF2B5EF4-FFF2-40B4-BE49-F238E27FC236}">
                  <a16:creationId xmlns:a16="http://schemas.microsoft.com/office/drawing/2014/main" id="{2CADE706-3C01-DA40-B6C3-11BAEA97150C}"/>
                </a:ext>
              </a:extLst>
            </p:cNvPr>
            <p:cNvSpPr>
              <a:spLocks noChangeArrowheads="1"/>
            </p:cNvSpPr>
            <p:nvPr/>
          </p:nvSpPr>
          <p:spPr bwMode="auto">
            <a:xfrm rot="5400000">
              <a:off x="5828038" y="4858102"/>
              <a:ext cx="131275" cy="234383"/>
            </a:xfrm>
            <a:prstGeom prst="downArrow">
              <a:avLst>
                <a:gd name="adj1" fmla="val 50000"/>
                <a:gd name="adj2" fmla="val 49986"/>
              </a:avLst>
            </a:prstGeom>
            <a:solidFill>
              <a:srgbClr val="7030A0">
                <a:alpha val="50195"/>
              </a:srgbClr>
            </a:solidFill>
            <a:ln w="9525">
              <a:solidFill>
                <a:schemeClr val="tx1"/>
              </a:solidFill>
              <a:round/>
              <a:headEnd/>
              <a:tailEnd/>
            </a:ln>
          </p:spPr>
          <p:txBody>
            <a:bodyPr wrap="none"/>
            <a:lstStyle/>
            <a:p>
              <a:endParaRPr lang="en-GB"/>
            </a:p>
          </p:txBody>
        </p:sp>
        <p:sp>
          <p:nvSpPr>
            <p:cNvPr id="61" name="Down Arrow 20">
              <a:extLst>
                <a:ext uri="{FF2B5EF4-FFF2-40B4-BE49-F238E27FC236}">
                  <a16:creationId xmlns:a16="http://schemas.microsoft.com/office/drawing/2014/main" id="{69827051-FD7B-E04F-AE7F-1AD573C54BB4}"/>
                </a:ext>
              </a:extLst>
            </p:cNvPr>
            <p:cNvSpPr>
              <a:spLocks noChangeArrowheads="1"/>
            </p:cNvSpPr>
            <p:nvPr/>
          </p:nvSpPr>
          <p:spPr bwMode="auto">
            <a:xfrm rot="16200000">
              <a:off x="5212054" y="4862081"/>
              <a:ext cx="130472" cy="234381"/>
            </a:xfrm>
            <a:prstGeom prst="downArrow">
              <a:avLst>
                <a:gd name="adj1" fmla="val 50000"/>
                <a:gd name="adj2" fmla="val 50295"/>
              </a:avLst>
            </a:prstGeom>
            <a:solidFill>
              <a:srgbClr val="7030A0">
                <a:alpha val="50195"/>
              </a:srgbClr>
            </a:solidFill>
            <a:ln w="9525">
              <a:solidFill>
                <a:schemeClr val="tx1"/>
              </a:solidFill>
              <a:round/>
              <a:headEnd/>
              <a:tailEnd/>
            </a:ln>
          </p:spPr>
          <p:txBody>
            <a:bodyPr wrap="none"/>
            <a:lstStyle/>
            <a:p>
              <a:endParaRPr lang="en-GB"/>
            </a:p>
          </p:txBody>
        </p:sp>
      </p:grpSp>
      <p:sp>
        <p:nvSpPr>
          <p:cNvPr id="62" name="AutoShape 8">
            <a:extLst>
              <a:ext uri="{FF2B5EF4-FFF2-40B4-BE49-F238E27FC236}">
                <a16:creationId xmlns:a16="http://schemas.microsoft.com/office/drawing/2014/main" id="{32F10027-551C-BE44-A5BD-41AECF03BB0E}"/>
              </a:ext>
            </a:extLst>
          </p:cNvPr>
          <p:cNvSpPr>
            <a:spLocks/>
          </p:cNvSpPr>
          <p:nvPr/>
        </p:nvSpPr>
        <p:spPr bwMode="auto">
          <a:xfrm>
            <a:off x="7955007" y="1354866"/>
            <a:ext cx="1044017" cy="528924"/>
          </a:xfrm>
          <a:prstGeom prst="borderCallout2">
            <a:avLst>
              <a:gd name="adj1" fmla="val 18750"/>
              <a:gd name="adj2" fmla="val -6265"/>
              <a:gd name="adj3" fmla="val 18750"/>
              <a:gd name="adj4" fmla="val -14816"/>
              <a:gd name="adj5" fmla="val 184834"/>
              <a:gd name="adj6" fmla="val -77905"/>
            </a:avLst>
          </a:prstGeom>
          <a:solidFill>
            <a:schemeClr val="tx2">
              <a:lumMod val="20000"/>
              <a:lumOff val="80000"/>
            </a:schemeClr>
          </a:solidFill>
          <a:ln w="12700">
            <a:solidFill>
              <a:schemeClr val="tx2"/>
            </a:solidFill>
            <a:miter lim="800000"/>
            <a:headEnd/>
            <a:tailEnd type="stealth" w="lg" len="lg"/>
          </a:ln>
        </p:spPr>
        <p:txBody>
          <a:bodyPr anchor="ctr"/>
          <a:lstStyle/>
          <a:p>
            <a:pPr algn="ctr" eaLnBrk="0" hangingPunct="0"/>
            <a:r>
              <a:rPr lang="en-US" sz="1400" dirty="0">
                <a:solidFill>
                  <a:schemeClr val="tx2"/>
                </a:solidFill>
              </a:rPr>
              <a:t>Force on particles</a:t>
            </a:r>
          </a:p>
        </p:txBody>
      </p:sp>
      <p:grpSp>
        <p:nvGrpSpPr>
          <p:cNvPr id="63" name="Group 62">
            <a:extLst>
              <a:ext uri="{FF2B5EF4-FFF2-40B4-BE49-F238E27FC236}">
                <a16:creationId xmlns:a16="http://schemas.microsoft.com/office/drawing/2014/main" id="{0FE805D8-FEA9-A34B-A1C2-A976998BC237}"/>
              </a:ext>
            </a:extLst>
          </p:cNvPr>
          <p:cNvGrpSpPr/>
          <p:nvPr/>
        </p:nvGrpSpPr>
        <p:grpSpPr>
          <a:xfrm>
            <a:off x="8106677" y="2207966"/>
            <a:ext cx="3028511" cy="2793943"/>
            <a:chOff x="2751013" y="3163140"/>
            <a:chExt cx="3028511" cy="2793943"/>
          </a:xfrm>
        </p:grpSpPr>
        <p:sp>
          <p:nvSpPr>
            <p:cNvPr id="64" name="TextBox 63">
              <a:extLst>
                <a:ext uri="{FF2B5EF4-FFF2-40B4-BE49-F238E27FC236}">
                  <a16:creationId xmlns:a16="http://schemas.microsoft.com/office/drawing/2014/main" id="{1C45B5C5-59E6-FC4C-A126-E0FBA45A3BFD}"/>
                </a:ext>
              </a:extLst>
            </p:cNvPr>
            <p:cNvSpPr txBox="1"/>
            <p:nvPr/>
          </p:nvSpPr>
          <p:spPr>
            <a:xfrm>
              <a:off x="2777906" y="3163140"/>
              <a:ext cx="3001618" cy="400110"/>
            </a:xfrm>
            <a:prstGeom prst="rect">
              <a:avLst/>
            </a:prstGeom>
            <a:solidFill>
              <a:srgbClr val="C6D9F1"/>
            </a:solidFill>
            <a:ln>
              <a:solidFill>
                <a:schemeClr val="tx2"/>
              </a:solidFill>
            </a:ln>
          </p:spPr>
          <p:txBody>
            <a:bodyPr wrap="square" rtlCol="0">
              <a:spAutoFit/>
            </a:bodyPr>
            <a:lstStyle/>
            <a:p>
              <a:pPr algn="ctr"/>
              <a:r>
                <a:rPr lang="en-GB" sz="2000" dirty="0">
                  <a:solidFill>
                    <a:srgbClr val="1F497D"/>
                  </a:solidFill>
                </a:rPr>
                <a:t>Focusing </a:t>
              </a:r>
              <a:r>
                <a:rPr lang="en-GB" sz="2000" dirty="0" err="1">
                  <a:solidFill>
                    <a:srgbClr val="1F497D"/>
                  </a:solidFill>
                </a:rPr>
                <a:t>Quadrupole</a:t>
              </a:r>
              <a:endParaRPr lang="en-GB" sz="2000" dirty="0">
                <a:solidFill>
                  <a:srgbClr val="1F497D"/>
                </a:solidFill>
              </a:endParaRPr>
            </a:p>
          </p:txBody>
        </p:sp>
        <p:sp>
          <p:nvSpPr>
            <p:cNvPr id="65" name="TextBox 64">
              <a:extLst>
                <a:ext uri="{FF2B5EF4-FFF2-40B4-BE49-F238E27FC236}">
                  <a16:creationId xmlns:a16="http://schemas.microsoft.com/office/drawing/2014/main" id="{73FBCECF-12D9-7F48-B199-47528E0F22EE}"/>
                </a:ext>
              </a:extLst>
            </p:cNvPr>
            <p:cNvSpPr txBox="1"/>
            <p:nvPr/>
          </p:nvSpPr>
          <p:spPr>
            <a:xfrm>
              <a:off x="2751013" y="5556973"/>
              <a:ext cx="3001618" cy="400110"/>
            </a:xfrm>
            <a:prstGeom prst="rect">
              <a:avLst/>
            </a:prstGeom>
            <a:solidFill>
              <a:srgbClr val="C6D9F1"/>
            </a:solidFill>
            <a:ln>
              <a:solidFill>
                <a:schemeClr val="tx2"/>
              </a:solidFill>
            </a:ln>
          </p:spPr>
          <p:txBody>
            <a:bodyPr wrap="square" rtlCol="0">
              <a:spAutoFit/>
            </a:bodyPr>
            <a:lstStyle/>
            <a:p>
              <a:pPr algn="ctr"/>
              <a:r>
                <a:rPr lang="en-GB" sz="2000" dirty="0">
                  <a:solidFill>
                    <a:srgbClr val="1F497D"/>
                  </a:solidFill>
                </a:rPr>
                <a:t>De-focusing </a:t>
              </a:r>
              <a:r>
                <a:rPr lang="en-GB" sz="2000" dirty="0" err="1">
                  <a:solidFill>
                    <a:srgbClr val="1F497D"/>
                  </a:solidFill>
                </a:rPr>
                <a:t>Quadrupole</a:t>
              </a:r>
              <a:endParaRPr lang="en-GB" sz="2000" dirty="0">
                <a:solidFill>
                  <a:srgbClr val="1F497D"/>
                </a:solidFill>
              </a:endParaRPr>
            </a:p>
          </p:txBody>
        </p:sp>
        <p:sp>
          <p:nvSpPr>
            <p:cNvPr id="66" name="TextBox 65">
              <a:extLst>
                <a:ext uri="{FF2B5EF4-FFF2-40B4-BE49-F238E27FC236}">
                  <a16:creationId xmlns:a16="http://schemas.microsoft.com/office/drawing/2014/main" id="{7DFFC13D-2327-2A4D-B711-F3CFF2E584D3}"/>
                </a:ext>
              </a:extLst>
            </p:cNvPr>
            <p:cNvSpPr txBox="1"/>
            <p:nvPr/>
          </p:nvSpPr>
          <p:spPr>
            <a:xfrm>
              <a:off x="3282118" y="4358755"/>
              <a:ext cx="1959082" cy="400110"/>
            </a:xfrm>
            <a:prstGeom prst="rect">
              <a:avLst/>
            </a:prstGeom>
            <a:solidFill>
              <a:srgbClr val="C6D9F1"/>
            </a:solidFill>
            <a:ln>
              <a:solidFill>
                <a:schemeClr val="tx2"/>
              </a:solidFill>
            </a:ln>
          </p:spPr>
          <p:txBody>
            <a:bodyPr wrap="square" rtlCol="0">
              <a:spAutoFit/>
            </a:bodyPr>
            <a:lstStyle/>
            <a:p>
              <a:pPr algn="ctr"/>
              <a:r>
                <a:rPr lang="en-GB" sz="2000">
                  <a:solidFill>
                    <a:srgbClr val="1F497D"/>
                  </a:solidFill>
                </a:rPr>
                <a:t>Rotated by 90º</a:t>
              </a:r>
              <a:endParaRPr lang="en-GB" sz="2000" dirty="0">
                <a:solidFill>
                  <a:srgbClr val="1F497D"/>
                </a:solidFill>
              </a:endParaRPr>
            </a:p>
          </p:txBody>
        </p:sp>
        <p:sp>
          <p:nvSpPr>
            <p:cNvPr id="67" name="Up-Down Arrow 5">
              <a:extLst>
                <a:ext uri="{FF2B5EF4-FFF2-40B4-BE49-F238E27FC236}">
                  <a16:creationId xmlns:a16="http://schemas.microsoft.com/office/drawing/2014/main" id="{498378D9-45C7-724C-BEA3-73CBC2A1A809}"/>
                </a:ext>
              </a:extLst>
            </p:cNvPr>
            <p:cNvSpPr/>
            <p:nvPr/>
          </p:nvSpPr>
          <p:spPr>
            <a:xfrm>
              <a:off x="4109733" y="3737257"/>
              <a:ext cx="303851" cy="486620"/>
            </a:xfrm>
            <a:prstGeom prst="up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 name="Up-Down Arrow 104">
              <a:extLst>
                <a:ext uri="{FF2B5EF4-FFF2-40B4-BE49-F238E27FC236}">
                  <a16:creationId xmlns:a16="http://schemas.microsoft.com/office/drawing/2014/main" id="{9A52F1F5-F871-E14F-8F4A-8021769BF3EE}"/>
                </a:ext>
              </a:extLst>
            </p:cNvPr>
            <p:cNvSpPr/>
            <p:nvPr/>
          </p:nvSpPr>
          <p:spPr>
            <a:xfrm>
              <a:off x="4099895" y="4914609"/>
              <a:ext cx="303851" cy="486620"/>
            </a:xfrm>
            <a:prstGeom prst="up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0" name="Rectangle 69">
            <a:extLst>
              <a:ext uri="{FF2B5EF4-FFF2-40B4-BE49-F238E27FC236}">
                <a16:creationId xmlns:a16="http://schemas.microsoft.com/office/drawing/2014/main" id="{6CBBAE55-2FC8-8249-A637-FE316ECAA71F}"/>
              </a:ext>
            </a:extLst>
          </p:cNvPr>
          <p:cNvSpPr/>
          <p:nvPr/>
        </p:nvSpPr>
        <p:spPr>
          <a:xfrm>
            <a:off x="263236" y="4184072"/>
            <a:ext cx="3374986" cy="178723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6" name="Group 35">
            <a:extLst>
              <a:ext uri="{FF2B5EF4-FFF2-40B4-BE49-F238E27FC236}">
                <a16:creationId xmlns:a16="http://schemas.microsoft.com/office/drawing/2014/main" id="{AAEC1CA6-783E-7C41-9EED-653B7F05E18F}"/>
              </a:ext>
            </a:extLst>
          </p:cNvPr>
          <p:cNvGrpSpPr/>
          <p:nvPr/>
        </p:nvGrpSpPr>
        <p:grpSpPr>
          <a:xfrm>
            <a:off x="484583" y="4352682"/>
            <a:ext cx="3030236" cy="1515562"/>
            <a:chOff x="1264834" y="4735032"/>
            <a:chExt cx="2772326" cy="1373923"/>
          </a:xfrm>
        </p:grpSpPr>
        <p:sp>
          <p:nvSpPr>
            <p:cNvPr id="37" name="Oval 28">
              <a:extLst>
                <a:ext uri="{FF2B5EF4-FFF2-40B4-BE49-F238E27FC236}">
                  <a16:creationId xmlns:a16="http://schemas.microsoft.com/office/drawing/2014/main" id="{F7E792BB-A1D7-9744-9161-7351A9743C2C}"/>
                </a:ext>
              </a:extLst>
            </p:cNvPr>
            <p:cNvSpPr>
              <a:spLocks noChangeArrowheads="1"/>
            </p:cNvSpPr>
            <p:nvPr/>
          </p:nvSpPr>
          <p:spPr bwMode="auto">
            <a:xfrm rot="16202507">
              <a:off x="1955374" y="5183169"/>
              <a:ext cx="1054184" cy="215900"/>
            </a:xfrm>
            <a:prstGeom prst="ellipse">
              <a:avLst/>
            </a:prstGeom>
            <a:solidFill>
              <a:schemeClr val="accent3">
                <a:alpha val="50195"/>
              </a:schemeClr>
            </a:solidFill>
            <a:ln w="12700">
              <a:solidFill>
                <a:schemeClr val="tx1"/>
              </a:solidFill>
              <a:round/>
              <a:headEnd/>
              <a:tailEnd/>
            </a:ln>
          </p:spPr>
          <p:txBody>
            <a:bodyPr wrap="none" anchor="ctr"/>
            <a:lstStyle/>
            <a:p>
              <a:endParaRPr lang="en-GB"/>
            </a:p>
          </p:txBody>
        </p:sp>
        <p:sp>
          <p:nvSpPr>
            <p:cNvPr id="38" name="Freeform 30">
              <a:extLst>
                <a:ext uri="{FF2B5EF4-FFF2-40B4-BE49-F238E27FC236}">
                  <a16:creationId xmlns:a16="http://schemas.microsoft.com/office/drawing/2014/main" id="{3C390FA4-C16D-C943-857B-3B1AF20AC605}"/>
                </a:ext>
              </a:extLst>
            </p:cNvPr>
            <p:cNvSpPr>
              <a:spLocks/>
            </p:cNvSpPr>
            <p:nvPr/>
          </p:nvSpPr>
          <p:spPr bwMode="auto">
            <a:xfrm rot="16190672">
              <a:off x="924869" y="5094644"/>
              <a:ext cx="1081174" cy="361950"/>
            </a:xfrm>
            <a:custGeom>
              <a:avLst/>
              <a:gdLst>
                <a:gd name="T0" fmla="*/ 2147483647 w 681"/>
                <a:gd name="T1" fmla="*/ 2147483647 h 228"/>
                <a:gd name="T2" fmla="*/ 2147483647 w 681"/>
                <a:gd name="T3" fmla="*/ 2147483647 h 228"/>
                <a:gd name="T4" fmla="*/ 2147483647 w 681"/>
                <a:gd name="T5" fmla="*/ 2147483647 h 228"/>
                <a:gd name="T6" fmla="*/ 2147483647 w 681"/>
                <a:gd name="T7" fmla="*/ 2147483647 h 228"/>
                <a:gd name="T8" fmla="*/ 2147483647 w 681"/>
                <a:gd name="T9" fmla="*/ 2147483647 h 228"/>
                <a:gd name="T10" fmla="*/ 2147483647 w 681"/>
                <a:gd name="T11" fmla="*/ 2147483647 h 228"/>
                <a:gd name="T12" fmla="*/ 2147483647 w 681"/>
                <a:gd name="T13" fmla="*/ 2147483647 h 228"/>
                <a:gd name="T14" fmla="*/ 2147483647 w 681"/>
                <a:gd name="T15" fmla="*/ 2147483647 h 228"/>
                <a:gd name="T16" fmla="*/ 2147483647 w 681"/>
                <a:gd name="T17" fmla="*/ 2147483647 h 228"/>
                <a:gd name="T18" fmla="*/ 2147483647 w 681"/>
                <a:gd name="T19" fmla="*/ 2147483647 h 228"/>
                <a:gd name="T20" fmla="*/ 2147483647 w 681"/>
                <a:gd name="T21" fmla="*/ 2147483647 h 228"/>
                <a:gd name="T22" fmla="*/ 2147483647 w 681"/>
                <a:gd name="T23" fmla="*/ 2147483647 h 228"/>
                <a:gd name="T24" fmla="*/ 2147483647 w 681"/>
                <a:gd name="T25" fmla="*/ 2147483647 h 228"/>
                <a:gd name="T26" fmla="*/ 2147483647 w 681"/>
                <a:gd name="T27" fmla="*/ 2147483647 h 228"/>
                <a:gd name="T28" fmla="*/ 2147483647 w 681"/>
                <a:gd name="T29" fmla="*/ 2147483647 h 228"/>
                <a:gd name="T30" fmla="*/ 2147483647 w 681"/>
                <a:gd name="T31" fmla="*/ 2147483647 h 228"/>
                <a:gd name="T32" fmla="*/ 2147483647 w 681"/>
                <a:gd name="T33" fmla="*/ 2147483647 h 228"/>
                <a:gd name="T34" fmla="*/ 2147483647 w 681"/>
                <a:gd name="T35" fmla="*/ 2147483647 h 228"/>
                <a:gd name="T36" fmla="*/ 2147483647 w 681"/>
                <a:gd name="T37" fmla="*/ 2147483647 h 228"/>
                <a:gd name="T38" fmla="*/ 2147483647 w 681"/>
                <a:gd name="T39" fmla="*/ 2147483647 h 228"/>
                <a:gd name="T40" fmla="*/ 2147483647 w 681"/>
                <a:gd name="T41" fmla="*/ 2147483647 h 228"/>
                <a:gd name="T42" fmla="*/ 2147483647 w 681"/>
                <a:gd name="T43" fmla="*/ 2147483647 h 228"/>
                <a:gd name="T44" fmla="*/ 2147483647 w 681"/>
                <a:gd name="T45" fmla="*/ 2147483647 h 228"/>
                <a:gd name="T46" fmla="*/ 2147483647 w 681"/>
                <a:gd name="T47" fmla="*/ 2147483647 h 228"/>
                <a:gd name="T48" fmla="*/ 2147483647 w 681"/>
                <a:gd name="T49" fmla="*/ 2147483647 h 228"/>
                <a:gd name="T50" fmla="*/ 2147483647 w 681"/>
                <a:gd name="T51" fmla="*/ 2147483647 h 228"/>
                <a:gd name="T52" fmla="*/ 2147483647 w 681"/>
                <a:gd name="T53" fmla="*/ 2147483647 h 228"/>
                <a:gd name="T54" fmla="*/ 2147483647 w 681"/>
                <a:gd name="T55" fmla="*/ 2147483647 h 228"/>
                <a:gd name="T56" fmla="*/ 2147483647 w 681"/>
                <a:gd name="T57" fmla="*/ 2147483647 h 228"/>
                <a:gd name="T58" fmla="*/ 2147483647 w 681"/>
                <a:gd name="T59" fmla="*/ 2147483647 h 228"/>
                <a:gd name="T60" fmla="*/ 2147483647 w 681"/>
                <a:gd name="T61" fmla="*/ 2147483647 h 228"/>
                <a:gd name="T62" fmla="*/ 2147483647 w 681"/>
                <a:gd name="T63" fmla="*/ 2147483647 h 228"/>
                <a:gd name="T64" fmla="*/ 2147483647 w 681"/>
                <a:gd name="T65" fmla="*/ 2147483647 h 228"/>
                <a:gd name="T66" fmla="*/ 2147483647 w 681"/>
                <a:gd name="T67" fmla="*/ 2147483647 h 228"/>
                <a:gd name="T68" fmla="*/ 2147483647 w 681"/>
                <a:gd name="T69" fmla="*/ 2147483647 h 228"/>
                <a:gd name="T70" fmla="*/ 2147483647 w 681"/>
                <a:gd name="T71" fmla="*/ 2147483647 h 228"/>
                <a:gd name="T72" fmla="*/ 2147483647 w 681"/>
                <a:gd name="T73" fmla="*/ 2147483647 h 228"/>
                <a:gd name="T74" fmla="*/ 2147483647 w 681"/>
                <a:gd name="T75" fmla="*/ 2147483647 h 228"/>
                <a:gd name="T76" fmla="*/ 2147483647 w 681"/>
                <a:gd name="T77" fmla="*/ 2147483647 h 228"/>
                <a:gd name="T78" fmla="*/ 2147483647 w 681"/>
                <a:gd name="T79" fmla="*/ 2147483647 h 228"/>
                <a:gd name="T80" fmla="*/ 2147483647 w 681"/>
                <a:gd name="T81" fmla="*/ 2147483647 h 228"/>
                <a:gd name="T82" fmla="*/ 2147483647 w 681"/>
                <a:gd name="T83" fmla="*/ 2147483647 h 2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81"/>
                <a:gd name="T127" fmla="*/ 0 h 228"/>
                <a:gd name="T128" fmla="*/ 681 w 681"/>
                <a:gd name="T129" fmla="*/ 228 h 2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81" h="228">
                  <a:moveTo>
                    <a:pt x="1" y="19"/>
                  </a:moveTo>
                  <a:lnTo>
                    <a:pt x="1" y="19"/>
                  </a:lnTo>
                  <a:lnTo>
                    <a:pt x="0" y="0"/>
                  </a:lnTo>
                  <a:lnTo>
                    <a:pt x="8" y="19"/>
                  </a:lnTo>
                  <a:lnTo>
                    <a:pt x="19" y="30"/>
                  </a:lnTo>
                  <a:lnTo>
                    <a:pt x="46" y="42"/>
                  </a:lnTo>
                  <a:lnTo>
                    <a:pt x="68" y="48"/>
                  </a:lnTo>
                  <a:lnTo>
                    <a:pt x="90" y="55"/>
                  </a:lnTo>
                  <a:lnTo>
                    <a:pt x="104" y="59"/>
                  </a:lnTo>
                  <a:lnTo>
                    <a:pt x="126" y="64"/>
                  </a:lnTo>
                  <a:lnTo>
                    <a:pt x="140" y="67"/>
                  </a:lnTo>
                  <a:lnTo>
                    <a:pt x="166" y="72"/>
                  </a:lnTo>
                  <a:lnTo>
                    <a:pt x="188" y="71"/>
                  </a:lnTo>
                  <a:lnTo>
                    <a:pt x="211" y="72"/>
                  </a:lnTo>
                  <a:lnTo>
                    <a:pt x="232" y="74"/>
                  </a:lnTo>
                  <a:lnTo>
                    <a:pt x="254" y="76"/>
                  </a:lnTo>
                  <a:lnTo>
                    <a:pt x="274" y="78"/>
                  </a:lnTo>
                  <a:lnTo>
                    <a:pt x="295" y="76"/>
                  </a:lnTo>
                  <a:lnTo>
                    <a:pt x="312" y="73"/>
                  </a:lnTo>
                  <a:lnTo>
                    <a:pt x="331" y="74"/>
                  </a:lnTo>
                  <a:lnTo>
                    <a:pt x="350" y="73"/>
                  </a:lnTo>
                  <a:lnTo>
                    <a:pt x="368" y="73"/>
                  </a:lnTo>
                  <a:lnTo>
                    <a:pt x="389" y="73"/>
                  </a:lnTo>
                  <a:lnTo>
                    <a:pt x="403" y="73"/>
                  </a:lnTo>
                  <a:lnTo>
                    <a:pt x="420" y="72"/>
                  </a:lnTo>
                  <a:lnTo>
                    <a:pt x="438" y="71"/>
                  </a:lnTo>
                  <a:lnTo>
                    <a:pt x="460" y="71"/>
                  </a:lnTo>
                  <a:lnTo>
                    <a:pt x="476" y="68"/>
                  </a:lnTo>
                  <a:lnTo>
                    <a:pt x="488" y="70"/>
                  </a:lnTo>
                  <a:lnTo>
                    <a:pt x="502" y="65"/>
                  </a:lnTo>
                  <a:lnTo>
                    <a:pt x="516" y="64"/>
                  </a:lnTo>
                  <a:lnTo>
                    <a:pt x="532" y="61"/>
                  </a:lnTo>
                  <a:lnTo>
                    <a:pt x="551" y="58"/>
                  </a:lnTo>
                  <a:lnTo>
                    <a:pt x="576" y="56"/>
                  </a:lnTo>
                  <a:lnTo>
                    <a:pt x="593" y="52"/>
                  </a:lnTo>
                  <a:lnTo>
                    <a:pt x="617" y="47"/>
                  </a:lnTo>
                  <a:lnTo>
                    <a:pt x="635" y="43"/>
                  </a:lnTo>
                  <a:lnTo>
                    <a:pt x="644" y="40"/>
                  </a:lnTo>
                  <a:lnTo>
                    <a:pt x="653" y="34"/>
                  </a:lnTo>
                  <a:lnTo>
                    <a:pt x="662" y="29"/>
                  </a:lnTo>
                  <a:lnTo>
                    <a:pt x="671" y="20"/>
                  </a:lnTo>
                  <a:lnTo>
                    <a:pt x="680" y="13"/>
                  </a:lnTo>
                  <a:lnTo>
                    <a:pt x="680" y="227"/>
                  </a:lnTo>
                  <a:lnTo>
                    <a:pt x="673" y="211"/>
                  </a:lnTo>
                  <a:lnTo>
                    <a:pt x="664" y="206"/>
                  </a:lnTo>
                  <a:lnTo>
                    <a:pt x="673" y="211"/>
                  </a:lnTo>
                  <a:lnTo>
                    <a:pt x="656" y="197"/>
                  </a:lnTo>
                  <a:lnTo>
                    <a:pt x="647" y="194"/>
                  </a:lnTo>
                  <a:lnTo>
                    <a:pt x="636" y="186"/>
                  </a:lnTo>
                  <a:lnTo>
                    <a:pt x="610" y="178"/>
                  </a:lnTo>
                  <a:lnTo>
                    <a:pt x="595" y="172"/>
                  </a:lnTo>
                  <a:lnTo>
                    <a:pt x="580" y="169"/>
                  </a:lnTo>
                  <a:lnTo>
                    <a:pt x="565" y="167"/>
                  </a:lnTo>
                  <a:lnTo>
                    <a:pt x="547" y="164"/>
                  </a:lnTo>
                  <a:lnTo>
                    <a:pt x="526" y="161"/>
                  </a:lnTo>
                  <a:lnTo>
                    <a:pt x="505" y="156"/>
                  </a:lnTo>
                  <a:lnTo>
                    <a:pt x="497" y="156"/>
                  </a:lnTo>
                  <a:lnTo>
                    <a:pt x="479" y="154"/>
                  </a:lnTo>
                  <a:lnTo>
                    <a:pt x="460" y="151"/>
                  </a:lnTo>
                  <a:lnTo>
                    <a:pt x="433" y="149"/>
                  </a:lnTo>
                  <a:lnTo>
                    <a:pt x="418" y="148"/>
                  </a:lnTo>
                  <a:lnTo>
                    <a:pt x="395" y="146"/>
                  </a:lnTo>
                  <a:lnTo>
                    <a:pt x="371" y="146"/>
                  </a:lnTo>
                  <a:lnTo>
                    <a:pt x="352" y="146"/>
                  </a:lnTo>
                  <a:lnTo>
                    <a:pt x="337" y="146"/>
                  </a:lnTo>
                  <a:lnTo>
                    <a:pt x="322" y="146"/>
                  </a:lnTo>
                  <a:lnTo>
                    <a:pt x="303" y="148"/>
                  </a:lnTo>
                  <a:lnTo>
                    <a:pt x="274" y="148"/>
                  </a:lnTo>
                  <a:lnTo>
                    <a:pt x="249" y="151"/>
                  </a:lnTo>
                  <a:lnTo>
                    <a:pt x="220" y="151"/>
                  </a:lnTo>
                  <a:lnTo>
                    <a:pt x="202" y="152"/>
                  </a:lnTo>
                  <a:lnTo>
                    <a:pt x="188" y="155"/>
                  </a:lnTo>
                  <a:lnTo>
                    <a:pt x="176" y="154"/>
                  </a:lnTo>
                  <a:lnTo>
                    <a:pt x="157" y="156"/>
                  </a:lnTo>
                  <a:lnTo>
                    <a:pt x="142" y="157"/>
                  </a:lnTo>
                  <a:lnTo>
                    <a:pt x="123" y="164"/>
                  </a:lnTo>
                  <a:lnTo>
                    <a:pt x="110" y="166"/>
                  </a:lnTo>
                  <a:lnTo>
                    <a:pt x="96" y="168"/>
                  </a:lnTo>
                  <a:lnTo>
                    <a:pt x="74" y="172"/>
                  </a:lnTo>
                  <a:lnTo>
                    <a:pt x="56" y="175"/>
                  </a:lnTo>
                  <a:lnTo>
                    <a:pt x="46" y="178"/>
                  </a:lnTo>
                  <a:lnTo>
                    <a:pt x="27" y="187"/>
                  </a:lnTo>
                  <a:lnTo>
                    <a:pt x="9" y="194"/>
                  </a:lnTo>
                  <a:lnTo>
                    <a:pt x="1" y="212"/>
                  </a:lnTo>
                  <a:lnTo>
                    <a:pt x="1" y="19"/>
                  </a:lnTo>
                </a:path>
              </a:pathLst>
            </a:custGeom>
            <a:solidFill>
              <a:schemeClr val="tx2">
                <a:alpha val="50195"/>
              </a:schemeClr>
            </a:solidFill>
            <a:ln w="12700" cap="rnd">
              <a:solidFill>
                <a:schemeClr val="tx1"/>
              </a:solidFill>
              <a:round/>
              <a:headEnd/>
              <a:tailEnd/>
            </a:ln>
          </p:spPr>
          <p:txBody>
            <a:bodyPr/>
            <a:lstStyle/>
            <a:p>
              <a:endParaRPr lang="en-US"/>
            </a:p>
          </p:txBody>
        </p:sp>
        <p:sp>
          <p:nvSpPr>
            <p:cNvPr id="39" name="Line 31">
              <a:extLst>
                <a:ext uri="{FF2B5EF4-FFF2-40B4-BE49-F238E27FC236}">
                  <a16:creationId xmlns:a16="http://schemas.microsoft.com/office/drawing/2014/main" id="{8D35C469-2853-2F4E-ADF2-1B690582AE56}"/>
                </a:ext>
              </a:extLst>
            </p:cNvPr>
            <p:cNvSpPr>
              <a:spLocks noChangeShapeType="1"/>
            </p:cNvSpPr>
            <p:nvPr/>
          </p:nvSpPr>
          <p:spPr bwMode="auto">
            <a:xfrm>
              <a:off x="1264834" y="5276368"/>
              <a:ext cx="2614184" cy="15893"/>
            </a:xfrm>
            <a:prstGeom prst="line">
              <a:avLst/>
            </a:prstGeom>
            <a:noFill/>
            <a:ln w="12700">
              <a:solidFill>
                <a:schemeClr val="tx1"/>
              </a:solidFill>
              <a:prstDash val="sysDash"/>
              <a:round/>
              <a:headEnd/>
              <a:tailEnd/>
            </a:ln>
            <a:extLst>
              <a:ext uri="{909E8E84-426E-40dd-AFC4-6F175D3DCCD1}">
                <a14:hiddenFill xmlns="" xmlns:a14="http://schemas.microsoft.com/office/drawing/2010/main">
                  <a:noFill/>
                </a14:hiddenFill>
              </a:ext>
            </a:extLst>
          </p:spPr>
          <p:txBody>
            <a:bodyPr wrap="square">
              <a:spAutoFit/>
            </a:bodyPr>
            <a:lstStyle/>
            <a:p>
              <a:endParaRPr lang="en-US"/>
            </a:p>
          </p:txBody>
        </p:sp>
        <p:sp>
          <p:nvSpPr>
            <p:cNvPr id="40" name="Text Box 48">
              <a:extLst>
                <a:ext uri="{FF2B5EF4-FFF2-40B4-BE49-F238E27FC236}">
                  <a16:creationId xmlns:a16="http://schemas.microsoft.com/office/drawing/2014/main" id="{B00AF731-763E-3041-B668-07B57FC54AF4}"/>
                </a:ext>
              </a:extLst>
            </p:cNvPr>
            <p:cNvSpPr txBox="1">
              <a:spLocks noChangeArrowheads="1"/>
            </p:cNvSpPr>
            <p:nvPr/>
          </p:nvSpPr>
          <p:spPr bwMode="auto">
            <a:xfrm>
              <a:off x="1432434" y="5746238"/>
              <a:ext cx="494527" cy="362717"/>
            </a:xfrm>
            <a:prstGeom prst="rect">
              <a:avLst/>
            </a:prstGeom>
            <a:noFill/>
            <a:ln w="12700">
              <a:noFill/>
              <a:miter lim="800000"/>
              <a:headEnd/>
              <a:tailEnd/>
            </a:ln>
            <a:effectLst/>
          </p:spPr>
          <p:txBody>
            <a:bodyPr wrap="none">
              <a:spAutoFit/>
            </a:bodyPr>
            <a:lstStyle/>
            <a:p>
              <a:pPr eaLnBrk="0" hangingPunct="0">
                <a:defRPr/>
              </a:pPr>
              <a:r>
                <a:rPr lang="en-US" sz="2000" dirty="0">
                  <a:effectLst>
                    <a:outerShdw blurRad="38100" dist="38100" dir="2700000" algn="tl">
                      <a:srgbClr val="C0C0C0"/>
                    </a:outerShdw>
                  </a:effectLst>
                </a:rPr>
                <a:t>QF</a:t>
              </a:r>
            </a:p>
          </p:txBody>
        </p:sp>
        <p:sp>
          <p:nvSpPr>
            <p:cNvPr id="41" name="Text Box 48">
              <a:extLst>
                <a:ext uri="{FF2B5EF4-FFF2-40B4-BE49-F238E27FC236}">
                  <a16:creationId xmlns:a16="http://schemas.microsoft.com/office/drawing/2014/main" id="{06D2E253-12A7-E44C-AD28-DBDFEBEB16F2}"/>
                </a:ext>
              </a:extLst>
            </p:cNvPr>
            <p:cNvSpPr txBox="1">
              <a:spLocks noChangeArrowheads="1"/>
            </p:cNvSpPr>
            <p:nvPr/>
          </p:nvSpPr>
          <p:spPr bwMode="auto">
            <a:xfrm>
              <a:off x="2376693" y="5733343"/>
              <a:ext cx="520925" cy="362717"/>
            </a:xfrm>
            <a:prstGeom prst="rect">
              <a:avLst/>
            </a:prstGeom>
            <a:noFill/>
            <a:ln w="12700">
              <a:noFill/>
              <a:miter lim="800000"/>
              <a:headEnd/>
              <a:tailEnd/>
            </a:ln>
            <a:effectLst/>
          </p:spPr>
          <p:txBody>
            <a:bodyPr wrap="none">
              <a:spAutoFit/>
            </a:bodyPr>
            <a:lstStyle/>
            <a:p>
              <a:pPr eaLnBrk="0" hangingPunct="0">
                <a:defRPr/>
              </a:pPr>
              <a:r>
                <a:rPr lang="en-US" sz="2000" dirty="0">
                  <a:effectLst>
                    <a:outerShdw blurRad="38100" dist="38100" dir="2700000" algn="tl">
                      <a:srgbClr val="C0C0C0"/>
                    </a:outerShdw>
                  </a:effectLst>
                </a:rPr>
                <a:t>QD</a:t>
              </a:r>
            </a:p>
          </p:txBody>
        </p:sp>
        <p:sp>
          <p:nvSpPr>
            <p:cNvPr id="42" name="Text Box 48">
              <a:extLst>
                <a:ext uri="{FF2B5EF4-FFF2-40B4-BE49-F238E27FC236}">
                  <a16:creationId xmlns:a16="http://schemas.microsoft.com/office/drawing/2014/main" id="{8F1A1874-4C60-A646-B8CA-A9B37F60FB99}"/>
                </a:ext>
              </a:extLst>
            </p:cNvPr>
            <p:cNvSpPr txBox="1">
              <a:spLocks noChangeArrowheads="1"/>
            </p:cNvSpPr>
            <p:nvPr/>
          </p:nvSpPr>
          <p:spPr bwMode="auto">
            <a:xfrm>
              <a:off x="3542633" y="5739673"/>
              <a:ext cx="494527" cy="362717"/>
            </a:xfrm>
            <a:prstGeom prst="rect">
              <a:avLst/>
            </a:prstGeom>
            <a:noFill/>
            <a:ln w="12700">
              <a:noFill/>
              <a:miter lim="800000"/>
              <a:headEnd/>
              <a:tailEnd/>
            </a:ln>
            <a:effectLst/>
          </p:spPr>
          <p:txBody>
            <a:bodyPr wrap="none">
              <a:spAutoFit/>
            </a:bodyPr>
            <a:lstStyle/>
            <a:p>
              <a:pPr eaLnBrk="0" hangingPunct="0">
                <a:defRPr/>
              </a:pPr>
              <a:r>
                <a:rPr lang="en-US" sz="2000" dirty="0">
                  <a:effectLst>
                    <a:outerShdw blurRad="38100" dist="38100" dir="2700000" algn="tl">
                      <a:srgbClr val="C0C0C0"/>
                    </a:outerShdw>
                  </a:effectLst>
                </a:rPr>
                <a:t>QF</a:t>
              </a:r>
            </a:p>
          </p:txBody>
        </p:sp>
        <p:sp>
          <p:nvSpPr>
            <p:cNvPr id="43" name="Freeform 30">
              <a:extLst>
                <a:ext uri="{FF2B5EF4-FFF2-40B4-BE49-F238E27FC236}">
                  <a16:creationId xmlns:a16="http://schemas.microsoft.com/office/drawing/2014/main" id="{3B3EF78B-631A-EE49-A649-2BBF4DF84556}"/>
                </a:ext>
              </a:extLst>
            </p:cNvPr>
            <p:cNvSpPr>
              <a:spLocks/>
            </p:cNvSpPr>
            <p:nvPr/>
          </p:nvSpPr>
          <p:spPr bwMode="auto">
            <a:xfrm rot="16190672">
              <a:off x="2896068" y="5124007"/>
              <a:ext cx="1081088" cy="361950"/>
            </a:xfrm>
            <a:custGeom>
              <a:avLst/>
              <a:gdLst>
                <a:gd name="T0" fmla="*/ 2147483647 w 681"/>
                <a:gd name="T1" fmla="*/ 2147483647 h 228"/>
                <a:gd name="T2" fmla="*/ 2147483647 w 681"/>
                <a:gd name="T3" fmla="*/ 2147483647 h 228"/>
                <a:gd name="T4" fmla="*/ 2147483647 w 681"/>
                <a:gd name="T5" fmla="*/ 2147483647 h 228"/>
                <a:gd name="T6" fmla="*/ 2147483647 w 681"/>
                <a:gd name="T7" fmla="*/ 2147483647 h 228"/>
                <a:gd name="T8" fmla="*/ 2147483647 w 681"/>
                <a:gd name="T9" fmla="*/ 2147483647 h 228"/>
                <a:gd name="T10" fmla="*/ 2147483647 w 681"/>
                <a:gd name="T11" fmla="*/ 2147483647 h 228"/>
                <a:gd name="T12" fmla="*/ 2147483647 w 681"/>
                <a:gd name="T13" fmla="*/ 2147483647 h 228"/>
                <a:gd name="T14" fmla="*/ 2147483647 w 681"/>
                <a:gd name="T15" fmla="*/ 2147483647 h 228"/>
                <a:gd name="T16" fmla="*/ 2147483647 w 681"/>
                <a:gd name="T17" fmla="*/ 2147483647 h 228"/>
                <a:gd name="T18" fmla="*/ 2147483647 w 681"/>
                <a:gd name="T19" fmla="*/ 2147483647 h 228"/>
                <a:gd name="T20" fmla="*/ 2147483647 w 681"/>
                <a:gd name="T21" fmla="*/ 2147483647 h 228"/>
                <a:gd name="T22" fmla="*/ 2147483647 w 681"/>
                <a:gd name="T23" fmla="*/ 2147483647 h 228"/>
                <a:gd name="T24" fmla="*/ 2147483647 w 681"/>
                <a:gd name="T25" fmla="*/ 2147483647 h 228"/>
                <a:gd name="T26" fmla="*/ 2147483647 w 681"/>
                <a:gd name="T27" fmla="*/ 2147483647 h 228"/>
                <a:gd name="T28" fmla="*/ 2147483647 w 681"/>
                <a:gd name="T29" fmla="*/ 2147483647 h 228"/>
                <a:gd name="T30" fmla="*/ 2147483647 w 681"/>
                <a:gd name="T31" fmla="*/ 2147483647 h 228"/>
                <a:gd name="T32" fmla="*/ 2147483647 w 681"/>
                <a:gd name="T33" fmla="*/ 2147483647 h 228"/>
                <a:gd name="T34" fmla="*/ 2147483647 w 681"/>
                <a:gd name="T35" fmla="*/ 2147483647 h 228"/>
                <a:gd name="T36" fmla="*/ 2147483647 w 681"/>
                <a:gd name="T37" fmla="*/ 2147483647 h 228"/>
                <a:gd name="T38" fmla="*/ 2147483647 w 681"/>
                <a:gd name="T39" fmla="*/ 2147483647 h 228"/>
                <a:gd name="T40" fmla="*/ 2147483647 w 681"/>
                <a:gd name="T41" fmla="*/ 2147483647 h 228"/>
                <a:gd name="T42" fmla="*/ 2147483647 w 681"/>
                <a:gd name="T43" fmla="*/ 2147483647 h 228"/>
                <a:gd name="T44" fmla="*/ 2147483647 w 681"/>
                <a:gd name="T45" fmla="*/ 2147483647 h 228"/>
                <a:gd name="T46" fmla="*/ 2147483647 w 681"/>
                <a:gd name="T47" fmla="*/ 2147483647 h 228"/>
                <a:gd name="T48" fmla="*/ 2147483647 w 681"/>
                <a:gd name="T49" fmla="*/ 2147483647 h 228"/>
                <a:gd name="T50" fmla="*/ 2147483647 w 681"/>
                <a:gd name="T51" fmla="*/ 2147483647 h 228"/>
                <a:gd name="T52" fmla="*/ 2147483647 w 681"/>
                <a:gd name="T53" fmla="*/ 2147483647 h 228"/>
                <a:gd name="T54" fmla="*/ 2147483647 w 681"/>
                <a:gd name="T55" fmla="*/ 2147483647 h 228"/>
                <a:gd name="T56" fmla="*/ 2147483647 w 681"/>
                <a:gd name="T57" fmla="*/ 2147483647 h 228"/>
                <a:gd name="T58" fmla="*/ 2147483647 w 681"/>
                <a:gd name="T59" fmla="*/ 2147483647 h 228"/>
                <a:gd name="T60" fmla="*/ 2147483647 w 681"/>
                <a:gd name="T61" fmla="*/ 2147483647 h 228"/>
                <a:gd name="T62" fmla="*/ 2147483647 w 681"/>
                <a:gd name="T63" fmla="*/ 2147483647 h 228"/>
                <a:gd name="T64" fmla="*/ 2147483647 w 681"/>
                <a:gd name="T65" fmla="*/ 2147483647 h 228"/>
                <a:gd name="T66" fmla="*/ 2147483647 w 681"/>
                <a:gd name="T67" fmla="*/ 2147483647 h 228"/>
                <a:gd name="T68" fmla="*/ 2147483647 w 681"/>
                <a:gd name="T69" fmla="*/ 2147483647 h 228"/>
                <a:gd name="T70" fmla="*/ 2147483647 w 681"/>
                <a:gd name="T71" fmla="*/ 2147483647 h 228"/>
                <a:gd name="T72" fmla="*/ 2147483647 w 681"/>
                <a:gd name="T73" fmla="*/ 2147483647 h 228"/>
                <a:gd name="T74" fmla="*/ 2147483647 w 681"/>
                <a:gd name="T75" fmla="*/ 2147483647 h 228"/>
                <a:gd name="T76" fmla="*/ 2147483647 w 681"/>
                <a:gd name="T77" fmla="*/ 2147483647 h 228"/>
                <a:gd name="T78" fmla="*/ 2147483647 w 681"/>
                <a:gd name="T79" fmla="*/ 2147483647 h 228"/>
                <a:gd name="T80" fmla="*/ 2147483647 w 681"/>
                <a:gd name="T81" fmla="*/ 2147483647 h 228"/>
                <a:gd name="T82" fmla="*/ 2147483647 w 681"/>
                <a:gd name="T83" fmla="*/ 2147483647 h 2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81"/>
                <a:gd name="T127" fmla="*/ 0 h 228"/>
                <a:gd name="T128" fmla="*/ 681 w 681"/>
                <a:gd name="T129" fmla="*/ 228 h 2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81" h="228">
                  <a:moveTo>
                    <a:pt x="1" y="19"/>
                  </a:moveTo>
                  <a:lnTo>
                    <a:pt x="1" y="19"/>
                  </a:lnTo>
                  <a:lnTo>
                    <a:pt x="0" y="0"/>
                  </a:lnTo>
                  <a:lnTo>
                    <a:pt x="8" y="19"/>
                  </a:lnTo>
                  <a:lnTo>
                    <a:pt x="19" y="30"/>
                  </a:lnTo>
                  <a:lnTo>
                    <a:pt x="46" y="42"/>
                  </a:lnTo>
                  <a:lnTo>
                    <a:pt x="68" y="48"/>
                  </a:lnTo>
                  <a:lnTo>
                    <a:pt x="90" y="55"/>
                  </a:lnTo>
                  <a:lnTo>
                    <a:pt x="104" y="59"/>
                  </a:lnTo>
                  <a:lnTo>
                    <a:pt x="126" y="64"/>
                  </a:lnTo>
                  <a:lnTo>
                    <a:pt x="140" y="67"/>
                  </a:lnTo>
                  <a:lnTo>
                    <a:pt x="166" y="72"/>
                  </a:lnTo>
                  <a:lnTo>
                    <a:pt x="188" y="71"/>
                  </a:lnTo>
                  <a:lnTo>
                    <a:pt x="211" y="72"/>
                  </a:lnTo>
                  <a:lnTo>
                    <a:pt x="232" y="74"/>
                  </a:lnTo>
                  <a:lnTo>
                    <a:pt x="254" y="76"/>
                  </a:lnTo>
                  <a:lnTo>
                    <a:pt x="274" y="78"/>
                  </a:lnTo>
                  <a:lnTo>
                    <a:pt x="295" y="76"/>
                  </a:lnTo>
                  <a:lnTo>
                    <a:pt x="312" y="73"/>
                  </a:lnTo>
                  <a:lnTo>
                    <a:pt x="331" y="74"/>
                  </a:lnTo>
                  <a:lnTo>
                    <a:pt x="350" y="73"/>
                  </a:lnTo>
                  <a:lnTo>
                    <a:pt x="368" y="73"/>
                  </a:lnTo>
                  <a:lnTo>
                    <a:pt x="389" y="73"/>
                  </a:lnTo>
                  <a:lnTo>
                    <a:pt x="403" y="73"/>
                  </a:lnTo>
                  <a:lnTo>
                    <a:pt x="420" y="72"/>
                  </a:lnTo>
                  <a:lnTo>
                    <a:pt x="438" y="71"/>
                  </a:lnTo>
                  <a:lnTo>
                    <a:pt x="460" y="71"/>
                  </a:lnTo>
                  <a:lnTo>
                    <a:pt x="476" y="68"/>
                  </a:lnTo>
                  <a:lnTo>
                    <a:pt x="488" y="70"/>
                  </a:lnTo>
                  <a:lnTo>
                    <a:pt x="502" y="65"/>
                  </a:lnTo>
                  <a:lnTo>
                    <a:pt x="516" y="64"/>
                  </a:lnTo>
                  <a:lnTo>
                    <a:pt x="532" y="61"/>
                  </a:lnTo>
                  <a:lnTo>
                    <a:pt x="551" y="58"/>
                  </a:lnTo>
                  <a:lnTo>
                    <a:pt x="576" y="56"/>
                  </a:lnTo>
                  <a:lnTo>
                    <a:pt x="593" y="52"/>
                  </a:lnTo>
                  <a:lnTo>
                    <a:pt x="617" y="47"/>
                  </a:lnTo>
                  <a:lnTo>
                    <a:pt x="635" y="43"/>
                  </a:lnTo>
                  <a:lnTo>
                    <a:pt x="644" y="40"/>
                  </a:lnTo>
                  <a:lnTo>
                    <a:pt x="653" y="34"/>
                  </a:lnTo>
                  <a:lnTo>
                    <a:pt x="662" y="29"/>
                  </a:lnTo>
                  <a:lnTo>
                    <a:pt x="671" y="20"/>
                  </a:lnTo>
                  <a:lnTo>
                    <a:pt x="680" y="13"/>
                  </a:lnTo>
                  <a:lnTo>
                    <a:pt x="680" y="227"/>
                  </a:lnTo>
                  <a:lnTo>
                    <a:pt x="673" y="211"/>
                  </a:lnTo>
                  <a:lnTo>
                    <a:pt x="664" y="206"/>
                  </a:lnTo>
                  <a:lnTo>
                    <a:pt x="673" y="211"/>
                  </a:lnTo>
                  <a:lnTo>
                    <a:pt x="656" y="197"/>
                  </a:lnTo>
                  <a:lnTo>
                    <a:pt x="647" y="194"/>
                  </a:lnTo>
                  <a:lnTo>
                    <a:pt x="636" y="186"/>
                  </a:lnTo>
                  <a:lnTo>
                    <a:pt x="610" y="178"/>
                  </a:lnTo>
                  <a:lnTo>
                    <a:pt x="595" y="172"/>
                  </a:lnTo>
                  <a:lnTo>
                    <a:pt x="580" y="169"/>
                  </a:lnTo>
                  <a:lnTo>
                    <a:pt x="565" y="167"/>
                  </a:lnTo>
                  <a:lnTo>
                    <a:pt x="547" y="164"/>
                  </a:lnTo>
                  <a:lnTo>
                    <a:pt x="526" y="161"/>
                  </a:lnTo>
                  <a:lnTo>
                    <a:pt x="505" y="156"/>
                  </a:lnTo>
                  <a:lnTo>
                    <a:pt x="497" y="156"/>
                  </a:lnTo>
                  <a:lnTo>
                    <a:pt x="479" y="154"/>
                  </a:lnTo>
                  <a:lnTo>
                    <a:pt x="460" y="151"/>
                  </a:lnTo>
                  <a:lnTo>
                    <a:pt x="433" y="149"/>
                  </a:lnTo>
                  <a:lnTo>
                    <a:pt x="418" y="148"/>
                  </a:lnTo>
                  <a:lnTo>
                    <a:pt x="395" y="146"/>
                  </a:lnTo>
                  <a:lnTo>
                    <a:pt x="371" y="146"/>
                  </a:lnTo>
                  <a:lnTo>
                    <a:pt x="352" y="146"/>
                  </a:lnTo>
                  <a:lnTo>
                    <a:pt x="337" y="146"/>
                  </a:lnTo>
                  <a:lnTo>
                    <a:pt x="322" y="146"/>
                  </a:lnTo>
                  <a:lnTo>
                    <a:pt x="303" y="148"/>
                  </a:lnTo>
                  <a:lnTo>
                    <a:pt x="274" y="148"/>
                  </a:lnTo>
                  <a:lnTo>
                    <a:pt x="249" y="151"/>
                  </a:lnTo>
                  <a:lnTo>
                    <a:pt x="220" y="151"/>
                  </a:lnTo>
                  <a:lnTo>
                    <a:pt x="202" y="152"/>
                  </a:lnTo>
                  <a:lnTo>
                    <a:pt x="188" y="155"/>
                  </a:lnTo>
                  <a:lnTo>
                    <a:pt x="176" y="154"/>
                  </a:lnTo>
                  <a:lnTo>
                    <a:pt x="157" y="156"/>
                  </a:lnTo>
                  <a:lnTo>
                    <a:pt x="142" y="157"/>
                  </a:lnTo>
                  <a:lnTo>
                    <a:pt x="123" y="164"/>
                  </a:lnTo>
                  <a:lnTo>
                    <a:pt x="110" y="166"/>
                  </a:lnTo>
                  <a:lnTo>
                    <a:pt x="96" y="168"/>
                  </a:lnTo>
                  <a:lnTo>
                    <a:pt x="74" y="172"/>
                  </a:lnTo>
                  <a:lnTo>
                    <a:pt x="56" y="175"/>
                  </a:lnTo>
                  <a:lnTo>
                    <a:pt x="46" y="178"/>
                  </a:lnTo>
                  <a:lnTo>
                    <a:pt x="27" y="187"/>
                  </a:lnTo>
                  <a:lnTo>
                    <a:pt x="9" y="194"/>
                  </a:lnTo>
                  <a:lnTo>
                    <a:pt x="1" y="212"/>
                  </a:lnTo>
                  <a:lnTo>
                    <a:pt x="1" y="19"/>
                  </a:lnTo>
                </a:path>
              </a:pathLst>
            </a:custGeom>
            <a:solidFill>
              <a:schemeClr val="tx2">
                <a:alpha val="50195"/>
              </a:schemeClr>
            </a:solidFill>
            <a:ln w="12700" cap="rnd">
              <a:solidFill>
                <a:schemeClr val="tx1"/>
              </a:solidFill>
              <a:round/>
              <a:headEnd/>
              <a:tailEnd/>
            </a:ln>
          </p:spPr>
          <p:txBody>
            <a:bodyPr/>
            <a:lstStyle/>
            <a:p>
              <a:endParaRPr lang="en-US"/>
            </a:p>
          </p:txBody>
        </p:sp>
        <p:sp>
          <p:nvSpPr>
            <p:cNvPr id="44" name="Line 31">
              <a:extLst>
                <a:ext uri="{FF2B5EF4-FFF2-40B4-BE49-F238E27FC236}">
                  <a16:creationId xmlns:a16="http://schemas.microsoft.com/office/drawing/2014/main" id="{CA30F42F-B656-344C-AC51-D78E5DF5DC94}"/>
                </a:ext>
              </a:extLst>
            </p:cNvPr>
            <p:cNvSpPr>
              <a:spLocks noChangeShapeType="1"/>
            </p:cNvSpPr>
            <p:nvPr/>
          </p:nvSpPr>
          <p:spPr bwMode="auto">
            <a:xfrm>
              <a:off x="1524001" y="4877125"/>
              <a:ext cx="971058" cy="256664"/>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square">
              <a:spAutoFit/>
            </a:bodyPr>
            <a:lstStyle/>
            <a:p>
              <a:endParaRPr lang="en-US"/>
            </a:p>
          </p:txBody>
        </p:sp>
        <p:sp>
          <p:nvSpPr>
            <p:cNvPr id="45" name="Line 31">
              <a:extLst>
                <a:ext uri="{FF2B5EF4-FFF2-40B4-BE49-F238E27FC236}">
                  <a16:creationId xmlns:a16="http://schemas.microsoft.com/office/drawing/2014/main" id="{9972D481-ACE7-7644-A364-B9BC67AFB9BD}"/>
                </a:ext>
              </a:extLst>
            </p:cNvPr>
            <p:cNvSpPr>
              <a:spLocks noChangeShapeType="1"/>
            </p:cNvSpPr>
            <p:nvPr/>
          </p:nvSpPr>
          <p:spPr bwMode="auto">
            <a:xfrm flipV="1">
              <a:off x="1554043" y="5390476"/>
              <a:ext cx="941015" cy="234169"/>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square">
              <a:spAutoFit/>
            </a:bodyPr>
            <a:lstStyle/>
            <a:p>
              <a:endParaRPr lang="en-US"/>
            </a:p>
          </p:txBody>
        </p:sp>
        <p:sp>
          <p:nvSpPr>
            <p:cNvPr id="46" name="Line 31">
              <a:extLst>
                <a:ext uri="{FF2B5EF4-FFF2-40B4-BE49-F238E27FC236}">
                  <a16:creationId xmlns:a16="http://schemas.microsoft.com/office/drawing/2014/main" id="{461C6CA2-8C55-204A-9895-E78A61C50DC2}"/>
                </a:ext>
              </a:extLst>
            </p:cNvPr>
            <p:cNvSpPr>
              <a:spLocks noChangeShapeType="1"/>
            </p:cNvSpPr>
            <p:nvPr/>
          </p:nvSpPr>
          <p:spPr bwMode="auto">
            <a:xfrm flipV="1">
              <a:off x="2495059" y="5025709"/>
              <a:ext cx="972129" cy="108078"/>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square">
              <a:spAutoFit/>
            </a:bodyPr>
            <a:lstStyle/>
            <a:p>
              <a:endParaRPr lang="en-US"/>
            </a:p>
          </p:txBody>
        </p:sp>
        <p:sp>
          <p:nvSpPr>
            <p:cNvPr id="47" name="Line 31">
              <a:extLst>
                <a:ext uri="{FF2B5EF4-FFF2-40B4-BE49-F238E27FC236}">
                  <a16:creationId xmlns:a16="http://schemas.microsoft.com/office/drawing/2014/main" id="{66ACEEA7-C683-E441-8029-913FCF9D3883}"/>
                </a:ext>
              </a:extLst>
            </p:cNvPr>
            <p:cNvSpPr>
              <a:spLocks noChangeShapeType="1"/>
            </p:cNvSpPr>
            <p:nvPr/>
          </p:nvSpPr>
          <p:spPr bwMode="auto">
            <a:xfrm>
              <a:off x="2495058" y="5390476"/>
              <a:ext cx="972130" cy="15240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square">
              <a:spAutoFit/>
            </a:bodyPr>
            <a:lstStyle/>
            <a:p>
              <a:endParaRPr lang="en-US"/>
            </a:p>
          </p:txBody>
        </p:sp>
      </p:grpSp>
    </p:spTree>
    <p:extLst>
      <p:ext uri="{BB962C8B-B14F-4D97-AF65-F5344CB8AC3E}">
        <p14:creationId xmlns:p14="http://schemas.microsoft.com/office/powerpoint/2010/main" val="39217506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B6132A-9163-394B-ABC5-AAAED16F5D31}"/>
              </a:ext>
            </a:extLst>
          </p:cNvPr>
          <p:cNvSpPr>
            <a:spLocks noGrp="1"/>
          </p:cNvSpPr>
          <p:nvPr>
            <p:ph type="title"/>
          </p:nvPr>
        </p:nvSpPr>
        <p:spPr/>
        <p:txBody>
          <a:bodyPr/>
          <a:lstStyle/>
          <a:p>
            <a:r>
              <a:rPr lang="en-GB" dirty="0"/>
              <a:t>Focusing Particle Beams in LEIR</a:t>
            </a:r>
          </a:p>
        </p:txBody>
      </p:sp>
      <p:sp>
        <p:nvSpPr>
          <p:cNvPr id="3" name="Date Placeholder 2">
            <a:extLst>
              <a:ext uri="{FF2B5EF4-FFF2-40B4-BE49-F238E27FC236}">
                <a16:creationId xmlns:a16="http://schemas.microsoft.com/office/drawing/2014/main" id="{DA28B2A6-AD4B-044E-8AFD-40245BBD1B45}"/>
              </a:ext>
            </a:extLst>
          </p:cNvPr>
          <p:cNvSpPr>
            <a:spLocks noGrp="1"/>
          </p:cNvSpPr>
          <p:nvPr>
            <p:ph type="dt" sz="half" idx="10"/>
          </p:nvPr>
        </p:nvSpPr>
        <p:spPr/>
        <p:txBody>
          <a:bodyPr/>
          <a:lstStyle/>
          <a:p>
            <a:r>
              <a:rPr lang="de-CH"/>
              <a:t>11.03.2024</a:t>
            </a:r>
            <a:endParaRPr lang="en-US" dirty="0"/>
          </a:p>
        </p:txBody>
      </p:sp>
      <p:sp>
        <p:nvSpPr>
          <p:cNvPr id="4" name="Footer Placeholder 3">
            <a:extLst>
              <a:ext uri="{FF2B5EF4-FFF2-40B4-BE49-F238E27FC236}">
                <a16:creationId xmlns:a16="http://schemas.microsoft.com/office/drawing/2014/main" id="{632A050A-FB13-774F-9C91-77093EAD0235}"/>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5" name="Slide Number Placeholder 4">
            <a:extLst>
              <a:ext uri="{FF2B5EF4-FFF2-40B4-BE49-F238E27FC236}">
                <a16:creationId xmlns:a16="http://schemas.microsoft.com/office/drawing/2014/main" id="{75456FE9-85BF-A448-8797-0102E5200C22}"/>
              </a:ext>
            </a:extLst>
          </p:cNvPr>
          <p:cNvSpPr>
            <a:spLocks noGrp="1"/>
          </p:cNvSpPr>
          <p:nvPr>
            <p:ph type="sldNum" sz="quarter" idx="12"/>
          </p:nvPr>
        </p:nvSpPr>
        <p:spPr/>
        <p:txBody>
          <a:bodyPr/>
          <a:lstStyle/>
          <a:p>
            <a:fld id="{36B5EA5A-BC32-A742-B11B-8E7414D5B535}" type="slidenum">
              <a:rPr lang="en-US" smtClean="0"/>
              <a:pPr/>
              <a:t>35</a:t>
            </a:fld>
            <a:endParaRPr lang="en-US" dirty="0"/>
          </a:p>
        </p:txBody>
      </p:sp>
      <p:grpSp>
        <p:nvGrpSpPr>
          <p:cNvPr id="6" name="Group 5">
            <a:extLst>
              <a:ext uri="{FF2B5EF4-FFF2-40B4-BE49-F238E27FC236}">
                <a16:creationId xmlns:a16="http://schemas.microsoft.com/office/drawing/2014/main" id="{755C5427-E001-9444-8C7D-8BC13700DC8E}"/>
              </a:ext>
            </a:extLst>
          </p:cNvPr>
          <p:cNvGrpSpPr/>
          <p:nvPr/>
        </p:nvGrpSpPr>
        <p:grpSpPr>
          <a:xfrm>
            <a:off x="2205788" y="1104051"/>
            <a:ext cx="7780423" cy="5076000"/>
            <a:chOff x="800971" y="1284160"/>
            <a:chExt cx="7780423" cy="5076000"/>
          </a:xfrm>
          <a:solidFill>
            <a:srgbClr val="FFFF00"/>
          </a:solidFill>
        </p:grpSpPr>
        <p:pic>
          <p:nvPicPr>
            <p:cNvPr id="7" name="Picture 6" descr="LEIR-A5-at-72-dpi.jpg">
              <a:extLst>
                <a:ext uri="{FF2B5EF4-FFF2-40B4-BE49-F238E27FC236}">
                  <a16:creationId xmlns:a16="http://schemas.microsoft.com/office/drawing/2014/main" id="{D7D419EA-1A1D-EE49-A449-B5FAEAFEEE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971" y="1284160"/>
              <a:ext cx="7780423" cy="5076000"/>
            </a:xfrm>
            <a:prstGeom prst="rect">
              <a:avLst/>
            </a:prstGeom>
            <a:grpFill/>
          </p:spPr>
        </p:pic>
        <p:sp>
          <p:nvSpPr>
            <p:cNvPr id="8" name="Rectangular Callout 7">
              <a:extLst>
                <a:ext uri="{FF2B5EF4-FFF2-40B4-BE49-F238E27FC236}">
                  <a16:creationId xmlns:a16="http://schemas.microsoft.com/office/drawing/2014/main" id="{17909803-5274-9D43-81E0-C1F002D63FF2}"/>
                </a:ext>
              </a:extLst>
            </p:cNvPr>
            <p:cNvSpPr/>
            <p:nvPr/>
          </p:nvSpPr>
          <p:spPr>
            <a:xfrm>
              <a:off x="3673642" y="3170719"/>
              <a:ext cx="2035609" cy="532342"/>
            </a:xfrm>
            <a:prstGeom prst="wedgeRectCallout">
              <a:avLst>
                <a:gd name="adj1" fmla="val -105475"/>
                <a:gd name="adj2" fmla="val 24290"/>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a:t>Main Dipoles</a:t>
              </a:r>
            </a:p>
          </p:txBody>
        </p:sp>
      </p:grpSp>
      <p:sp>
        <p:nvSpPr>
          <p:cNvPr id="9" name="Rectangular Callout 8">
            <a:extLst>
              <a:ext uri="{FF2B5EF4-FFF2-40B4-BE49-F238E27FC236}">
                <a16:creationId xmlns:a16="http://schemas.microsoft.com/office/drawing/2014/main" id="{245F8E58-AE8F-4840-B3DC-E11A536E6718}"/>
              </a:ext>
            </a:extLst>
          </p:cNvPr>
          <p:cNvSpPr/>
          <p:nvPr/>
        </p:nvSpPr>
        <p:spPr>
          <a:xfrm>
            <a:off x="5078459" y="2990610"/>
            <a:ext cx="2035609" cy="532343"/>
          </a:xfrm>
          <a:prstGeom prst="wedgeRectCallout">
            <a:avLst>
              <a:gd name="adj1" fmla="val 79366"/>
              <a:gd name="adj2" fmla="val 88954"/>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a:t>Main Dipoles</a:t>
            </a:r>
          </a:p>
        </p:txBody>
      </p:sp>
      <p:sp>
        <p:nvSpPr>
          <p:cNvPr id="10" name="Rectangular Callout 9">
            <a:extLst>
              <a:ext uri="{FF2B5EF4-FFF2-40B4-BE49-F238E27FC236}">
                <a16:creationId xmlns:a16="http://schemas.microsoft.com/office/drawing/2014/main" id="{3777772D-F489-9C41-B7D4-314D907CD555}"/>
              </a:ext>
            </a:extLst>
          </p:cNvPr>
          <p:cNvSpPr/>
          <p:nvPr/>
        </p:nvSpPr>
        <p:spPr>
          <a:xfrm>
            <a:off x="5078459" y="2990077"/>
            <a:ext cx="2035609" cy="532343"/>
          </a:xfrm>
          <a:prstGeom prst="wedgeRectCallout">
            <a:avLst>
              <a:gd name="adj1" fmla="val 106189"/>
              <a:gd name="adj2" fmla="val -107269"/>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a:t>Main Dipoles</a:t>
            </a:r>
          </a:p>
        </p:txBody>
      </p:sp>
      <p:sp>
        <p:nvSpPr>
          <p:cNvPr id="11" name="Rectangular Callout 10">
            <a:extLst>
              <a:ext uri="{FF2B5EF4-FFF2-40B4-BE49-F238E27FC236}">
                <a16:creationId xmlns:a16="http://schemas.microsoft.com/office/drawing/2014/main" id="{06F4A0A7-05C5-0D4D-967A-774F28526C42}"/>
              </a:ext>
            </a:extLst>
          </p:cNvPr>
          <p:cNvSpPr/>
          <p:nvPr/>
        </p:nvSpPr>
        <p:spPr>
          <a:xfrm>
            <a:off x="5078459" y="2990610"/>
            <a:ext cx="2035609" cy="532343"/>
          </a:xfrm>
          <a:prstGeom prst="wedgeRectCallout">
            <a:avLst>
              <a:gd name="adj1" fmla="val -73404"/>
              <a:gd name="adj2" fmla="val -140716"/>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err="1">
                <a:solidFill>
                  <a:srgbClr val="FF0000"/>
                </a:solidFill>
              </a:rPr>
              <a:t>Quadrupoles</a:t>
            </a:r>
            <a:endParaRPr lang="en-GB" sz="2400" dirty="0">
              <a:solidFill>
                <a:srgbClr val="FF0000"/>
              </a:solidFill>
            </a:endParaRPr>
          </a:p>
        </p:txBody>
      </p:sp>
    </p:spTree>
    <p:extLst>
      <p:ext uri="{BB962C8B-B14F-4D97-AF65-F5344CB8AC3E}">
        <p14:creationId xmlns:p14="http://schemas.microsoft.com/office/powerpoint/2010/main" val="28489082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C049FC-AE24-AF4C-AB59-CE893F3DA506}"/>
              </a:ext>
            </a:extLst>
          </p:cNvPr>
          <p:cNvSpPr>
            <a:spLocks noGrp="1"/>
          </p:cNvSpPr>
          <p:nvPr>
            <p:ph type="title"/>
          </p:nvPr>
        </p:nvSpPr>
        <p:spPr/>
        <p:txBody>
          <a:bodyPr/>
          <a:lstStyle/>
          <a:p>
            <a:r>
              <a:rPr lang="en-GB" dirty="0"/>
              <a:t>Accelerating Particles, Using Electrical Fields</a:t>
            </a:r>
          </a:p>
        </p:txBody>
      </p:sp>
      <p:sp>
        <p:nvSpPr>
          <p:cNvPr id="3" name="Date Placeholder 2">
            <a:extLst>
              <a:ext uri="{FF2B5EF4-FFF2-40B4-BE49-F238E27FC236}">
                <a16:creationId xmlns:a16="http://schemas.microsoft.com/office/drawing/2014/main" id="{1E36497E-4E89-DD42-99BE-64600A57A6BA}"/>
              </a:ext>
            </a:extLst>
          </p:cNvPr>
          <p:cNvSpPr>
            <a:spLocks noGrp="1"/>
          </p:cNvSpPr>
          <p:nvPr>
            <p:ph type="dt" sz="half" idx="10"/>
          </p:nvPr>
        </p:nvSpPr>
        <p:spPr/>
        <p:txBody>
          <a:bodyPr/>
          <a:lstStyle/>
          <a:p>
            <a:r>
              <a:rPr lang="de-CH"/>
              <a:t>11.03.2024</a:t>
            </a:r>
            <a:endParaRPr lang="en-US" dirty="0"/>
          </a:p>
        </p:txBody>
      </p:sp>
      <p:sp>
        <p:nvSpPr>
          <p:cNvPr id="4" name="Footer Placeholder 3">
            <a:extLst>
              <a:ext uri="{FF2B5EF4-FFF2-40B4-BE49-F238E27FC236}">
                <a16:creationId xmlns:a16="http://schemas.microsoft.com/office/drawing/2014/main" id="{75D10565-E7CA-3B4C-BD71-1CDAC70C18B5}"/>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5" name="Slide Number Placeholder 4">
            <a:extLst>
              <a:ext uri="{FF2B5EF4-FFF2-40B4-BE49-F238E27FC236}">
                <a16:creationId xmlns:a16="http://schemas.microsoft.com/office/drawing/2014/main" id="{CD9BC6B6-8F6F-8D4A-B2EE-C78D57B04476}"/>
              </a:ext>
            </a:extLst>
          </p:cNvPr>
          <p:cNvSpPr>
            <a:spLocks noGrp="1"/>
          </p:cNvSpPr>
          <p:nvPr>
            <p:ph type="sldNum" sz="quarter" idx="12"/>
          </p:nvPr>
        </p:nvSpPr>
        <p:spPr/>
        <p:txBody>
          <a:bodyPr/>
          <a:lstStyle/>
          <a:p>
            <a:fld id="{36B5EA5A-BC32-A742-B11B-8E7414D5B535}" type="slidenum">
              <a:rPr lang="en-US" smtClean="0"/>
              <a:pPr/>
              <a:t>36</a:t>
            </a:fld>
            <a:endParaRPr lang="en-US" dirty="0"/>
          </a:p>
        </p:txBody>
      </p:sp>
      <p:grpSp>
        <p:nvGrpSpPr>
          <p:cNvPr id="6" name="Group 5">
            <a:extLst>
              <a:ext uri="{FF2B5EF4-FFF2-40B4-BE49-F238E27FC236}">
                <a16:creationId xmlns:a16="http://schemas.microsoft.com/office/drawing/2014/main" id="{B2D44CC5-98BD-F349-884F-551134C8419E}"/>
              </a:ext>
            </a:extLst>
          </p:cNvPr>
          <p:cNvGrpSpPr/>
          <p:nvPr/>
        </p:nvGrpSpPr>
        <p:grpSpPr>
          <a:xfrm>
            <a:off x="2071985" y="1090196"/>
            <a:ext cx="7780423" cy="5076000"/>
            <a:chOff x="800971" y="1284160"/>
            <a:chExt cx="7780423" cy="5076000"/>
          </a:xfrm>
        </p:grpSpPr>
        <p:pic>
          <p:nvPicPr>
            <p:cNvPr id="7" name="Picture 6" descr="LEIR-A5-at-72-dpi.jpg">
              <a:extLst>
                <a:ext uri="{FF2B5EF4-FFF2-40B4-BE49-F238E27FC236}">
                  <a16:creationId xmlns:a16="http://schemas.microsoft.com/office/drawing/2014/main" id="{6369F54E-B8F6-3C45-A9DA-DEC98DA6EB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971" y="1284160"/>
              <a:ext cx="7780423" cy="5076000"/>
            </a:xfrm>
            <a:prstGeom prst="rect">
              <a:avLst/>
            </a:prstGeom>
          </p:spPr>
        </p:pic>
        <p:sp>
          <p:nvSpPr>
            <p:cNvPr id="8" name="Rectangular Callout 7">
              <a:extLst>
                <a:ext uri="{FF2B5EF4-FFF2-40B4-BE49-F238E27FC236}">
                  <a16:creationId xmlns:a16="http://schemas.microsoft.com/office/drawing/2014/main" id="{1961FB6C-B55D-6F41-A484-C03BB8157F1F}"/>
                </a:ext>
              </a:extLst>
            </p:cNvPr>
            <p:cNvSpPr/>
            <p:nvPr/>
          </p:nvSpPr>
          <p:spPr>
            <a:xfrm>
              <a:off x="4824988" y="3620406"/>
              <a:ext cx="2035609" cy="735952"/>
            </a:xfrm>
            <a:prstGeom prst="wedgeRectCallout">
              <a:avLst>
                <a:gd name="adj1" fmla="val -81477"/>
                <a:gd name="adj2" fmla="val -175989"/>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a:solidFill>
                    <a:srgbClr val="FF0000"/>
                  </a:solidFill>
                </a:rPr>
                <a:t>Accelerating</a:t>
              </a:r>
            </a:p>
            <a:p>
              <a:pPr algn="ctr"/>
              <a:r>
                <a:rPr lang="en-GB" sz="2400" dirty="0">
                  <a:solidFill>
                    <a:srgbClr val="FF0000"/>
                  </a:solidFill>
                </a:rPr>
                <a:t>Cavity</a:t>
              </a:r>
            </a:p>
          </p:txBody>
        </p:sp>
      </p:grpSp>
      <p:pic>
        <p:nvPicPr>
          <p:cNvPr id="9" name="Picture 8">
            <a:extLst>
              <a:ext uri="{FF2B5EF4-FFF2-40B4-BE49-F238E27FC236}">
                <a16:creationId xmlns:a16="http://schemas.microsoft.com/office/drawing/2014/main" id="{68BD5FC7-53EC-8746-92D3-ADC793E7FCFE}"/>
              </a:ext>
            </a:extLst>
          </p:cNvPr>
          <p:cNvPicPr>
            <a:picLocks noChangeAspect="1"/>
          </p:cNvPicPr>
          <p:nvPr/>
        </p:nvPicPr>
        <p:blipFill>
          <a:blip r:embed="rId3"/>
          <a:stretch>
            <a:fillRect/>
          </a:stretch>
        </p:blipFill>
        <p:spPr>
          <a:xfrm>
            <a:off x="3200400" y="1627946"/>
            <a:ext cx="5791200" cy="40005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4229824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3D73DF-C39C-6744-B292-B699BC14A934}"/>
              </a:ext>
            </a:extLst>
          </p:cNvPr>
          <p:cNvSpPr>
            <a:spLocks noGrp="1"/>
          </p:cNvSpPr>
          <p:nvPr>
            <p:ph type="title"/>
          </p:nvPr>
        </p:nvSpPr>
        <p:spPr/>
        <p:txBody>
          <a:bodyPr/>
          <a:lstStyle/>
          <a:p>
            <a:r>
              <a:rPr lang="en-GB" sz="4400" dirty="0"/>
              <a:t>Radio Frequency Cavity</a:t>
            </a:r>
          </a:p>
        </p:txBody>
      </p:sp>
      <p:sp>
        <p:nvSpPr>
          <p:cNvPr id="3" name="Date Placeholder 2">
            <a:extLst>
              <a:ext uri="{FF2B5EF4-FFF2-40B4-BE49-F238E27FC236}">
                <a16:creationId xmlns:a16="http://schemas.microsoft.com/office/drawing/2014/main" id="{96D59AE1-3CA0-F844-9FF7-F531DDC82932}"/>
              </a:ext>
            </a:extLst>
          </p:cNvPr>
          <p:cNvSpPr>
            <a:spLocks noGrp="1"/>
          </p:cNvSpPr>
          <p:nvPr>
            <p:ph type="dt" sz="half" idx="10"/>
          </p:nvPr>
        </p:nvSpPr>
        <p:spPr/>
        <p:txBody>
          <a:bodyPr/>
          <a:lstStyle/>
          <a:p>
            <a:r>
              <a:rPr lang="de-CH"/>
              <a:t>11.03.2024</a:t>
            </a:r>
            <a:endParaRPr lang="en-US" dirty="0"/>
          </a:p>
        </p:txBody>
      </p:sp>
      <p:sp>
        <p:nvSpPr>
          <p:cNvPr id="4" name="Footer Placeholder 3">
            <a:extLst>
              <a:ext uri="{FF2B5EF4-FFF2-40B4-BE49-F238E27FC236}">
                <a16:creationId xmlns:a16="http://schemas.microsoft.com/office/drawing/2014/main" id="{7C1C8D8A-BE8E-FD42-9B6B-563D824D4A70}"/>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5" name="Slide Number Placeholder 4">
            <a:extLst>
              <a:ext uri="{FF2B5EF4-FFF2-40B4-BE49-F238E27FC236}">
                <a16:creationId xmlns:a16="http://schemas.microsoft.com/office/drawing/2014/main" id="{35D4EB0B-5DFC-534F-865E-5CEB0D144A18}"/>
              </a:ext>
            </a:extLst>
          </p:cNvPr>
          <p:cNvSpPr>
            <a:spLocks noGrp="1"/>
          </p:cNvSpPr>
          <p:nvPr>
            <p:ph type="sldNum" sz="quarter" idx="12"/>
          </p:nvPr>
        </p:nvSpPr>
        <p:spPr/>
        <p:txBody>
          <a:bodyPr/>
          <a:lstStyle/>
          <a:p>
            <a:fld id="{36B5EA5A-BC32-A742-B11B-8E7414D5B535}" type="slidenum">
              <a:rPr lang="en-US" smtClean="0"/>
              <a:pPr/>
              <a:t>37</a:t>
            </a:fld>
            <a:endParaRPr lang="en-US" dirty="0"/>
          </a:p>
        </p:txBody>
      </p:sp>
      <p:sp>
        <p:nvSpPr>
          <p:cNvPr id="11" name="Content Placeholder 2">
            <a:extLst>
              <a:ext uri="{FF2B5EF4-FFF2-40B4-BE49-F238E27FC236}">
                <a16:creationId xmlns:a16="http://schemas.microsoft.com/office/drawing/2014/main" id="{4E0D7C9E-CB16-7E40-9049-E1B2FB7BE88D}"/>
              </a:ext>
            </a:extLst>
          </p:cNvPr>
          <p:cNvSpPr txBox="1">
            <a:spLocks/>
          </p:cNvSpPr>
          <p:nvPr/>
        </p:nvSpPr>
        <p:spPr>
          <a:xfrm>
            <a:off x="8506690" y="-52466"/>
            <a:ext cx="3685309" cy="6370820"/>
          </a:xfrm>
          <a:prstGeom prst="rect">
            <a:avLst/>
          </a:prstGeom>
          <a:solidFill>
            <a:schemeClr val="tx1">
              <a:alpha val="80000"/>
            </a:schemeClr>
          </a:solidFill>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endParaRPr lang="en-US" dirty="0">
              <a:solidFill>
                <a:schemeClr val="bg1"/>
              </a:solidFill>
            </a:endParaRPr>
          </a:p>
          <a:p>
            <a:endParaRPr lang="en-US" dirty="0">
              <a:solidFill>
                <a:schemeClr val="bg1"/>
              </a:solidFill>
            </a:endParaRPr>
          </a:p>
          <a:p>
            <a:pPr marL="314325" indent="-277813">
              <a:lnSpc>
                <a:spcPct val="120000"/>
              </a:lnSpc>
            </a:pPr>
            <a:r>
              <a:rPr lang="en-US" sz="2400" dirty="0">
                <a:solidFill>
                  <a:schemeClr val="bg1"/>
                </a:solidFill>
              </a:rPr>
              <a:t>Charged particles are accelerated by a longitudinal electric field</a:t>
            </a:r>
          </a:p>
          <a:p>
            <a:pPr marL="314325" indent="-277813">
              <a:lnSpc>
                <a:spcPct val="120000"/>
              </a:lnSpc>
            </a:pPr>
            <a:endParaRPr lang="en-US" sz="2400" dirty="0">
              <a:solidFill>
                <a:schemeClr val="bg1"/>
              </a:solidFill>
            </a:endParaRPr>
          </a:p>
          <a:p>
            <a:pPr marL="314325" indent="-277813">
              <a:lnSpc>
                <a:spcPct val="120000"/>
              </a:lnSpc>
            </a:pPr>
            <a:r>
              <a:rPr lang="en-US" sz="2400" dirty="0">
                <a:solidFill>
                  <a:schemeClr val="bg1"/>
                </a:solidFill>
              </a:rPr>
              <a:t>The electric field needs to alternate with a harmonic of the revolution frequency</a:t>
            </a:r>
          </a:p>
          <a:p>
            <a:endParaRPr lang="en-US" dirty="0">
              <a:solidFill>
                <a:schemeClr val="bg1"/>
              </a:solidFill>
            </a:endParaRPr>
          </a:p>
        </p:txBody>
      </p:sp>
      <p:pic>
        <p:nvPicPr>
          <p:cNvPr id="8" name="Picture 7">
            <a:extLst>
              <a:ext uri="{FF2B5EF4-FFF2-40B4-BE49-F238E27FC236}">
                <a16:creationId xmlns:a16="http://schemas.microsoft.com/office/drawing/2014/main" id="{4FE8D0FF-71B8-AD61-E3F8-DC7018055ED0}"/>
              </a:ext>
            </a:extLst>
          </p:cNvPr>
          <p:cNvPicPr>
            <a:picLocks noChangeAspect="1"/>
          </p:cNvPicPr>
          <p:nvPr/>
        </p:nvPicPr>
        <p:blipFill>
          <a:blip r:embed="rId2"/>
          <a:stretch>
            <a:fillRect/>
          </a:stretch>
        </p:blipFill>
        <p:spPr>
          <a:xfrm>
            <a:off x="411938" y="1439335"/>
            <a:ext cx="7754499" cy="4044339"/>
          </a:xfrm>
          <a:prstGeom prst="rect">
            <a:avLst/>
          </a:prstGeom>
        </p:spPr>
      </p:pic>
    </p:spTree>
    <p:extLst>
      <p:ext uri="{BB962C8B-B14F-4D97-AF65-F5344CB8AC3E}">
        <p14:creationId xmlns:p14="http://schemas.microsoft.com/office/powerpoint/2010/main" val="422889526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343A22-230A-FF00-06E5-CDDA0C0B74A3}"/>
              </a:ext>
            </a:extLst>
          </p:cNvPr>
          <p:cNvSpPr>
            <a:spLocks noGrp="1"/>
          </p:cNvSpPr>
          <p:nvPr>
            <p:ph type="title"/>
          </p:nvPr>
        </p:nvSpPr>
        <p:spPr/>
        <p:txBody>
          <a:bodyPr/>
          <a:lstStyle/>
          <a:p>
            <a:r>
              <a:rPr lang="en-GB" sz="4000" dirty="0"/>
              <a:t>The Eyes of Operations</a:t>
            </a:r>
          </a:p>
        </p:txBody>
      </p:sp>
      <p:sp>
        <p:nvSpPr>
          <p:cNvPr id="3" name="Date Placeholder 2">
            <a:extLst>
              <a:ext uri="{FF2B5EF4-FFF2-40B4-BE49-F238E27FC236}">
                <a16:creationId xmlns:a16="http://schemas.microsoft.com/office/drawing/2014/main" id="{14E4796D-5754-08E9-647F-131B3637A68B}"/>
              </a:ext>
            </a:extLst>
          </p:cNvPr>
          <p:cNvSpPr>
            <a:spLocks noGrp="1"/>
          </p:cNvSpPr>
          <p:nvPr>
            <p:ph type="dt" sz="half" idx="10"/>
          </p:nvPr>
        </p:nvSpPr>
        <p:spPr/>
        <p:txBody>
          <a:bodyPr/>
          <a:lstStyle/>
          <a:p>
            <a:r>
              <a:rPr lang="de-CH"/>
              <a:t>11.03.2024</a:t>
            </a:r>
            <a:endParaRPr lang="en-US" dirty="0"/>
          </a:p>
        </p:txBody>
      </p:sp>
      <p:sp>
        <p:nvSpPr>
          <p:cNvPr id="4" name="Footer Placeholder 3">
            <a:extLst>
              <a:ext uri="{FF2B5EF4-FFF2-40B4-BE49-F238E27FC236}">
                <a16:creationId xmlns:a16="http://schemas.microsoft.com/office/drawing/2014/main" id="{43361306-2863-9A87-9C11-3850FDE305FC}"/>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5" name="Slide Number Placeholder 4">
            <a:extLst>
              <a:ext uri="{FF2B5EF4-FFF2-40B4-BE49-F238E27FC236}">
                <a16:creationId xmlns:a16="http://schemas.microsoft.com/office/drawing/2014/main" id="{30C58247-9A92-264D-98D8-2D15FD0A0A9F}"/>
              </a:ext>
            </a:extLst>
          </p:cNvPr>
          <p:cNvSpPr>
            <a:spLocks noGrp="1"/>
          </p:cNvSpPr>
          <p:nvPr>
            <p:ph type="sldNum" sz="quarter" idx="12"/>
          </p:nvPr>
        </p:nvSpPr>
        <p:spPr/>
        <p:txBody>
          <a:bodyPr/>
          <a:lstStyle/>
          <a:p>
            <a:fld id="{36B5EA5A-BC32-A742-B11B-8E7414D5B535}" type="slidenum">
              <a:rPr lang="en-US" smtClean="0"/>
              <a:pPr/>
              <a:t>38</a:t>
            </a:fld>
            <a:endParaRPr lang="en-US" dirty="0"/>
          </a:p>
        </p:txBody>
      </p:sp>
      <p:sp>
        <p:nvSpPr>
          <p:cNvPr id="6" name="TextBox 5">
            <a:extLst>
              <a:ext uri="{FF2B5EF4-FFF2-40B4-BE49-F238E27FC236}">
                <a16:creationId xmlns:a16="http://schemas.microsoft.com/office/drawing/2014/main" id="{DA978A50-3FBA-D102-9F15-23A8DB635451}"/>
              </a:ext>
            </a:extLst>
          </p:cNvPr>
          <p:cNvSpPr txBox="1"/>
          <p:nvPr/>
        </p:nvSpPr>
        <p:spPr>
          <a:xfrm>
            <a:off x="829733" y="5616683"/>
            <a:ext cx="10718800" cy="400110"/>
          </a:xfrm>
          <a:prstGeom prst="rect">
            <a:avLst/>
          </a:prstGeom>
          <a:solidFill>
            <a:schemeClr val="tx1">
              <a:lumMod val="20000"/>
              <a:lumOff val="80000"/>
            </a:schemeClr>
          </a:solidFill>
          <a:ln>
            <a:solidFill>
              <a:srgbClr val="1F497D"/>
            </a:solidFill>
          </a:ln>
        </p:spPr>
        <p:txBody>
          <a:bodyPr wrap="square" rtlCol="0">
            <a:spAutoFit/>
          </a:bodyPr>
          <a:lstStyle/>
          <a:p>
            <a:r>
              <a:rPr lang="en-GB" sz="2000" dirty="0"/>
              <a:t>Any many more beam properties…..</a:t>
            </a:r>
          </a:p>
        </p:txBody>
      </p:sp>
      <p:grpSp>
        <p:nvGrpSpPr>
          <p:cNvPr id="7" name="Group 6">
            <a:extLst>
              <a:ext uri="{FF2B5EF4-FFF2-40B4-BE49-F238E27FC236}">
                <a16:creationId xmlns:a16="http://schemas.microsoft.com/office/drawing/2014/main" id="{9D5CA47E-4C5C-B419-8C09-122D72E53583}"/>
              </a:ext>
            </a:extLst>
          </p:cNvPr>
          <p:cNvGrpSpPr/>
          <p:nvPr/>
        </p:nvGrpSpPr>
        <p:grpSpPr>
          <a:xfrm>
            <a:off x="829733" y="1329268"/>
            <a:ext cx="10718800" cy="2321258"/>
            <a:chOff x="224832" y="1372791"/>
            <a:chExt cx="10718800" cy="2321258"/>
          </a:xfrm>
        </p:grpSpPr>
        <p:pic>
          <p:nvPicPr>
            <p:cNvPr id="8" name="Picture 2">
              <a:extLst>
                <a:ext uri="{FF2B5EF4-FFF2-40B4-BE49-F238E27FC236}">
                  <a16:creationId xmlns:a16="http://schemas.microsoft.com/office/drawing/2014/main" id="{30A97CA8-9173-AD6F-7F71-68147847966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4832" y="1372791"/>
              <a:ext cx="2051345" cy="23212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type="none" w="sm" len="sm"/>
                  <a:tailEnd type="none" w="sm" len="sm"/>
                </a14:hiddenLine>
              </a:ext>
            </a:extLst>
          </p:spPr>
        </p:pic>
        <p:sp>
          <p:nvSpPr>
            <p:cNvPr id="9" name="TextBox 8">
              <a:extLst>
                <a:ext uri="{FF2B5EF4-FFF2-40B4-BE49-F238E27FC236}">
                  <a16:creationId xmlns:a16="http://schemas.microsoft.com/office/drawing/2014/main" id="{697FD155-9AB3-2B69-DD34-4034CC92180D}"/>
                </a:ext>
              </a:extLst>
            </p:cNvPr>
            <p:cNvSpPr txBox="1"/>
            <p:nvPr/>
          </p:nvSpPr>
          <p:spPr>
            <a:xfrm>
              <a:off x="2362038" y="1372791"/>
              <a:ext cx="8581594" cy="461665"/>
            </a:xfrm>
            <a:prstGeom prst="rect">
              <a:avLst/>
            </a:prstGeom>
            <a:solidFill>
              <a:schemeClr val="tx1">
                <a:lumMod val="20000"/>
                <a:lumOff val="80000"/>
              </a:schemeClr>
            </a:solidFill>
            <a:ln>
              <a:solidFill>
                <a:schemeClr val="tx2"/>
              </a:solidFill>
            </a:ln>
          </p:spPr>
          <p:txBody>
            <a:bodyPr wrap="square" rtlCol="0">
              <a:spAutoFit/>
            </a:bodyPr>
            <a:lstStyle/>
            <a:p>
              <a:r>
                <a:rPr lang="en-GB" sz="2400" dirty="0"/>
                <a:t>Beam intensity or current measurement</a:t>
              </a:r>
            </a:p>
          </p:txBody>
        </p:sp>
      </p:grpSp>
      <p:grpSp>
        <p:nvGrpSpPr>
          <p:cNvPr id="10" name="Group 9">
            <a:extLst>
              <a:ext uri="{FF2B5EF4-FFF2-40B4-BE49-F238E27FC236}">
                <a16:creationId xmlns:a16="http://schemas.microsoft.com/office/drawing/2014/main" id="{DAB8EEFB-E121-6BC4-8EE0-493B0536A1E0}"/>
              </a:ext>
            </a:extLst>
          </p:cNvPr>
          <p:cNvGrpSpPr/>
          <p:nvPr/>
        </p:nvGrpSpPr>
        <p:grpSpPr>
          <a:xfrm>
            <a:off x="2999771" y="1979967"/>
            <a:ext cx="8548762" cy="2284230"/>
            <a:chOff x="2394871" y="2023490"/>
            <a:chExt cx="8548761" cy="2284230"/>
          </a:xfrm>
        </p:grpSpPr>
        <p:pic>
          <p:nvPicPr>
            <p:cNvPr id="11" name="Picture 7" descr="sem-fils-v-tt2-sftpro.gif">
              <a:hlinkClick r:id="rId3"/>
              <a:extLst>
                <a:ext uri="{FF2B5EF4-FFF2-40B4-BE49-F238E27FC236}">
                  <a16:creationId xmlns:a16="http://schemas.microsoft.com/office/drawing/2014/main" id="{85796F65-9CE2-DC9D-A9E6-D4B04AB1588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94871" y="2023490"/>
              <a:ext cx="2051345" cy="22842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 name="TextBox 11">
              <a:extLst>
                <a:ext uri="{FF2B5EF4-FFF2-40B4-BE49-F238E27FC236}">
                  <a16:creationId xmlns:a16="http://schemas.microsoft.com/office/drawing/2014/main" id="{2B59710C-CA85-78D8-B4A5-4F386A52FC96}"/>
                </a:ext>
              </a:extLst>
            </p:cNvPr>
            <p:cNvSpPr txBox="1"/>
            <p:nvPr/>
          </p:nvSpPr>
          <p:spPr>
            <a:xfrm>
              <a:off x="4564909" y="2028023"/>
              <a:ext cx="6378723" cy="461665"/>
            </a:xfrm>
            <a:prstGeom prst="rect">
              <a:avLst/>
            </a:prstGeom>
            <a:solidFill>
              <a:schemeClr val="tx1">
                <a:lumMod val="20000"/>
                <a:lumOff val="80000"/>
              </a:schemeClr>
            </a:solidFill>
            <a:ln>
              <a:solidFill>
                <a:schemeClr val="tx2"/>
              </a:solidFill>
            </a:ln>
          </p:spPr>
          <p:txBody>
            <a:bodyPr wrap="square" rtlCol="0">
              <a:spAutoFit/>
            </a:bodyPr>
            <a:lstStyle/>
            <a:p>
              <a:r>
                <a:rPr lang="en-GB" sz="2400" dirty="0"/>
                <a:t>Transverse beam profile/size measurement</a:t>
              </a:r>
            </a:p>
          </p:txBody>
        </p:sp>
      </p:grpSp>
      <p:grpSp>
        <p:nvGrpSpPr>
          <p:cNvPr id="13" name="Group 12">
            <a:extLst>
              <a:ext uri="{FF2B5EF4-FFF2-40B4-BE49-F238E27FC236}">
                <a16:creationId xmlns:a16="http://schemas.microsoft.com/office/drawing/2014/main" id="{C40AB910-21B1-F4E0-D315-9FD2DDC4CE0E}"/>
              </a:ext>
            </a:extLst>
          </p:cNvPr>
          <p:cNvGrpSpPr/>
          <p:nvPr/>
        </p:nvGrpSpPr>
        <p:grpSpPr>
          <a:xfrm>
            <a:off x="829734" y="2691291"/>
            <a:ext cx="10718799" cy="2218142"/>
            <a:chOff x="-1889758" y="2464178"/>
            <a:chExt cx="10718800" cy="2661982"/>
          </a:xfrm>
        </p:grpSpPr>
        <p:pic>
          <p:nvPicPr>
            <p:cNvPr id="14" name="Picture 13">
              <a:extLst>
                <a:ext uri="{FF2B5EF4-FFF2-40B4-BE49-F238E27FC236}">
                  <a16:creationId xmlns:a16="http://schemas.microsoft.com/office/drawing/2014/main" id="{960AC66F-4FCD-1397-9599-6F91CD08580A}"/>
                </a:ext>
              </a:extLst>
            </p:cNvPr>
            <p:cNvPicPr>
              <a:picLocks noChangeAspect="1"/>
            </p:cNvPicPr>
            <p:nvPr/>
          </p:nvPicPr>
          <p:blipFill>
            <a:blip r:embed="rId5"/>
            <a:stretch>
              <a:fillRect/>
            </a:stretch>
          </p:blipFill>
          <p:spPr>
            <a:xfrm>
              <a:off x="5911400" y="2464178"/>
              <a:ext cx="2917642" cy="2599605"/>
            </a:xfrm>
            <a:prstGeom prst="rect">
              <a:avLst/>
            </a:prstGeom>
          </p:spPr>
        </p:pic>
        <p:sp>
          <p:nvSpPr>
            <p:cNvPr id="15" name="TextBox 14">
              <a:extLst>
                <a:ext uri="{FF2B5EF4-FFF2-40B4-BE49-F238E27FC236}">
                  <a16:creationId xmlns:a16="http://schemas.microsoft.com/office/drawing/2014/main" id="{79E474AF-4B02-39A2-A934-2BDDCBAB002F}"/>
                </a:ext>
              </a:extLst>
            </p:cNvPr>
            <p:cNvSpPr txBox="1"/>
            <p:nvPr/>
          </p:nvSpPr>
          <p:spPr>
            <a:xfrm>
              <a:off x="-1889758" y="4645990"/>
              <a:ext cx="7801159" cy="480170"/>
            </a:xfrm>
            <a:prstGeom prst="rect">
              <a:avLst/>
            </a:prstGeom>
            <a:solidFill>
              <a:schemeClr val="tx1">
                <a:lumMod val="20000"/>
                <a:lumOff val="80000"/>
              </a:schemeClr>
            </a:solidFill>
            <a:ln>
              <a:solidFill>
                <a:schemeClr val="tx2"/>
              </a:solidFill>
            </a:ln>
          </p:spPr>
          <p:txBody>
            <a:bodyPr wrap="square" rtlCol="0">
              <a:spAutoFit/>
            </a:bodyPr>
            <a:lstStyle/>
            <a:p>
              <a:r>
                <a:rPr lang="en-GB" sz="2000" dirty="0"/>
                <a:t>Longitudinal beam profile measurements</a:t>
              </a:r>
            </a:p>
          </p:txBody>
        </p:sp>
      </p:grpSp>
      <p:sp>
        <p:nvSpPr>
          <p:cNvPr id="16" name="TextBox 15">
            <a:extLst>
              <a:ext uri="{FF2B5EF4-FFF2-40B4-BE49-F238E27FC236}">
                <a16:creationId xmlns:a16="http://schemas.microsoft.com/office/drawing/2014/main" id="{3B06A78E-B9BB-68FF-0B63-E379D8C3F205}"/>
              </a:ext>
            </a:extLst>
          </p:cNvPr>
          <p:cNvSpPr txBox="1"/>
          <p:nvPr/>
        </p:nvSpPr>
        <p:spPr>
          <a:xfrm>
            <a:off x="829733" y="5035308"/>
            <a:ext cx="10718800" cy="379753"/>
          </a:xfrm>
          <a:prstGeom prst="rect">
            <a:avLst/>
          </a:prstGeom>
          <a:solidFill>
            <a:schemeClr val="tx1">
              <a:lumMod val="20000"/>
              <a:lumOff val="80000"/>
            </a:schemeClr>
          </a:solidFill>
          <a:ln>
            <a:solidFill>
              <a:srgbClr val="1F497D"/>
            </a:solidFill>
          </a:ln>
        </p:spPr>
        <p:txBody>
          <a:bodyPr wrap="square" rtlCol="0">
            <a:spAutoFit/>
          </a:bodyPr>
          <a:lstStyle/>
          <a:p>
            <a:r>
              <a:rPr lang="en-GB" dirty="0"/>
              <a:t>Measure the LHC luminosity, number of events per surface and time unit.</a:t>
            </a:r>
          </a:p>
        </p:txBody>
      </p:sp>
    </p:spTree>
    <p:extLst>
      <p:ext uri="{BB962C8B-B14F-4D97-AF65-F5344CB8AC3E}">
        <p14:creationId xmlns:p14="http://schemas.microsoft.com/office/powerpoint/2010/main" val="574459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p:cTn id="19" dur="500" fill="hold"/>
                                        <p:tgtEl>
                                          <p:spTgt spid="16"/>
                                        </p:tgtEl>
                                        <p:attrNameLst>
                                          <p:attrName>ppt_w</p:attrName>
                                        </p:attrNameLst>
                                      </p:cBhvr>
                                      <p:tavLst>
                                        <p:tav tm="0">
                                          <p:val>
                                            <p:fltVal val="0"/>
                                          </p:val>
                                        </p:tav>
                                        <p:tav tm="100000">
                                          <p:val>
                                            <p:strVal val="#ppt_w"/>
                                          </p:val>
                                        </p:tav>
                                      </p:tavLst>
                                    </p:anim>
                                    <p:anim calcmode="lin" valueType="num">
                                      <p:cBhvr>
                                        <p:cTn id="20" dur="500" fill="hold"/>
                                        <p:tgtEl>
                                          <p:spTgt spid="16"/>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6"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8C256F3-46D4-E660-4FF6-5553A5B4F5B3}"/>
              </a:ext>
            </a:extLst>
          </p:cNvPr>
          <p:cNvSpPr>
            <a:spLocks noGrp="1"/>
          </p:cNvSpPr>
          <p:nvPr>
            <p:ph type="title"/>
          </p:nvPr>
        </p:nvSpPr>
        <p:spPr/>
        <p:txBody>
          <a:bodyPr/>
          <a:lstStyle/>
          <a:p>
            <a:r>
              <a:rPr lang="en-GB" dirty="0"/>
              <a:t>Possible Limitations</a:t>
            </a:r>
          </a:p>
        </p:txBody>
      </p:sp>
      <p:sp>
        <p:nvSpPr>
          <p:cNvPr id="4" name="Date Placeholder 3">
            <a:extLst>
              <a:ext uri="{FF2B5EF4-FFF2-40B4-BE49-F238E27FC236}">
                <a16:creationId xmlns:a16="http://schemas.microsoft.com/office/drawing/2014/main" id="{44B54E1D-49CC-7D2F-CC38-A1A025C0DE93}"/>
              </a:ext>
            </a:extLst>
          </p:cNvPr>
          <p:cNvSpPr>
            <a:spLocks noGrp="1"/>
          </p:cNvSpPr>
          <p:nvPr>
            <p:ph type="dt" sz="half" idx="10"/>
          </p:nvPr>
        </p:nvSpPr>
        <p:spPr/>
        <p:txBody>
          <a:bodyPr/>
          <a:lstStyle/>
          <a:p>
            <a:r>
              <a:rPr lang="de-CH"/>
              <a:t>11.03.2024</a:t>
            </a:r>
            <a:endParaRPr lang="en-US" dirty="0"/>
          </a:p>
        </p:txBody>
      </p:sp>
      <p:sp>
        <p:nvSpPr>
          <p:cNvPr id="5" name="Footer Placeholder 4">
            <a:extLst>
              <a:ext uri="{FF2B5EF4-FFF2-40B4-BE49-F238E27FC236}">
                <a16:creationId xmlns:a16="http://schemas.microsoft.com/office/drawing/2014/main" id="{0F6381AB-4B94-9B8C-BCA3-E2F3455520C7}"/>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70F115C3-2B22-A9DF-FAE9-8297BA5769F5}"/>
              </a:ext>
            </a:extLst>
          </p:cNvPr>
          <p:cNvSpPr>
            <a:spLocks noGrp="1"/>
          </p:cNvSpPr>
          <p:nvPr>
            <p:ph type="sldNum" sz="quarter" idx="12"/>
          </p:nvPr>
        </p:nvSpPr>
        <p:spPr/>
        <p:txBody>
          <a:bodyPr/>
          <a:lstStyle/>
          <a:p>
            <a:fld id="{36B5EA5A-BC32-A742-B11B-8E7414D5B535}" type="slidenum">
              <a:rPr lang="en-US" smtClean="0"/>
              <a:pPr/>
              <a:t>39</a:t>
            </a:fld>
            <a:endParaRPr lang="en-US" dirty="0"/>
          </a:p>
        </p:txBody>
      </p:sp>
      <p:grpSp>
        <p:nvGrpSpPr>
          <p:cNvPr id="35" name="Group 34">
            <a:extLst>
              <a:ext uri="{FF2B5EF4-FFF2-40B4-BE49-F238E27FC236}">
                <a16:creationId xmlns:a16="http://schemas.microsoft.com/office/drawing/2014/main" id="{A7EFDF56-2274-E74C-6F07-734B84ABD3A6}"/>
              </a:ext>
            </a:extLst>
          </p:cNvPr>
          <p:cNvGrpSpPr/>
          <p:nvPr/>
        </p:nvGrpSpPr>
        <p:grpSpPr>
          <a:xfrm>
            <a:off x="588428" y="1672980"/>
            <a:ext cx="11195583" cy="1945318"/>
            <a:chOff x="517501" y="1356883"/>
            <a:chExt cx="11195583" cy="1945319"/>
          </a:xfrm>
        </p:grpSpPr>
        <p:pic>
          <p:nvPicPr>
            <p:cNvPr id="36" name="Picture 35">
              <a:extLst>
                <a:ext uri="{FF2B5EF4-FFF2-40B4-BE49-F238E27FC236}">
                  <a16:creationId xmlns:a16="http://schemas.microsoft.com/office/drawing/2014/main" id="{D40DA67A-8600-9C70-4398-ECCA1C9D4922}"/>
                </a:ext>
              </a:extLst>
            </p:cNvPr>
            <p:cNvPicPr>
              <a:picLocks noChangeAspect="1"/>
            </p:cNvPicPr>
            <p:nvPr/>
          </p:nvPicPr>
          <p:blipFill>
            <a:blip r:embed="rId2"/>
            <a:stretch>
              <a:fillRect/>
            </a:stretch>
          </p:blipFill>
          <p:spPr>
            <a:xfrm>
              <a:off x="517501" y="1356883"/>
              <a:ext cx="2784586" cy="1945319"/>
            </a:xfrm>
            <a:prstGeom prst="rect">
              <a:avLst/>
            </a:prstGeom>
          </p:spPr>
        </p:pic>
        <p:sp>
          <p:nvSpPr>
            <p:cNvPr id="37" name="TextBox 36">
              <a:extLst>
                <a:ext uri="{FF2B5EF4-FFF2-40B4-BE49-F238E27FC236}">
                  <a16:creationId xmlns:a16="http://schemas.microsoft.com/office/drawing/2014/main" id="{FB9517A1-E2B4-7F23-D9C2-853B04E012AA}"/>
                </a:ext>
              </a:extLst>
            </p:cNvPr>
            <p:cNvSpPr txBox="1"/>
            <p:nvPr/>
          </p:nvSpPr>
          <p:spPr>
            <a:xfrm>
              <a:off x="3563271" y="1873207"/>
              <a:ext cx="8149813" cy="707886"/>
            </a:xfrm>
            <a:prstGeom prst="rect">
              <a:avLst/>
            </a:prstGeom>
            <a:solidFill>
              <a:schemeClr val="tx1">
                <a:lumMod val="20000"/>
                <a:lumOff val="80000"/>
              </a:schemeClr>
            </a:solidFill>
            <a:ln>
              <a:solidFill>
                <a:srgbClr val="1F497D"/>
              </a:solidFill>
            </a:ln>
          </p:spPr>
          <p:txBody>
            <a:bodyPr wrap="square" rtlCol="0">
              <a:spAutoFit/>
            </a:bodyPr>
            <a:lstStyle/>
            <a:p>
              <a:r>
                <a:rPr lang="en-GB" sz="2000" dirty="0"/>
                <a:t>Same phase and frequency for driving force and the system can cause resonances and be destructive</a:t>
              </a:r>
            </a:p>
          </p:txBody>
        </p:sp>
      </p:grpSp>
      <p:grpSp>
        <p:nvGrpSpPr>
          <p:cNvPr id="38" name="Group 37">
            <a:extLst>
              <a:ext uri="{FF2B5EF4-FFF2-40B4-BE49-F238E27FC236}">
                <a16:creationId xmlns:a16="http://schemas.microsoft.com/office/drawing/2014/main" id="{12E2F935-0C9C-7B51-DD28-3205A90B336D}"/>
              </a:ext>
            </a:extLst>
          </p:cNvPr>
          <p:cNvGrpSpPr/>
          <p:nvPr/>
        </p:nvGrpSpPr>
        <p:grpSpPr>
          <a:xfrm>
            <a:off x="711201" y="3910948"/>
            <a:ext cx="8645519" cy="707886"/>
            <a:chOff x="517501" y="3268958"/>
            <a:chExt cx="8645519" cy="707886"/>
          </a:xfrm>
        </p:grpSpPr>
        <p:sp>
          <p:nvSpPr>
            <p:cNvPr id="39" name="TextBox 38">
              <a:extLst>
                <a:ext uri="{FF2B5EF4-FFF2-40B4-BE49-F238E27FC236}">
                  <a16:creationId xmlns:a16="http://schemas.microsoft.com/office/drawing/2014/main" id="{4E27565B-7D4B-F024-CB5B-FAFF05FD5C27}"/>
                </a:ext>
              </a:extLst>
            </p:cNvPr>
            <p:cNvSpPr txBox="1"/>
            <p:nvPr/>
          </p:nvSpPr>
          <p:spPr>
            <a:xfrm>
              <a:off x="2590799" y="3268958"/>
              <a:ext cx="6572221" cy="707886"/>
            </a:xfrm>
            <a:prstGeom prst="rect">
              <a:avLst/>
            </a:prstGeom>
            <a:solidFill>
              <a:schemeClr val="tx1">
                <a:lumMod val="20000"/>
                <a:lumOff val="80000"/>
              </a:schemeClr>
            </a:solidFill>
            <a:ln>
              <a:solidFill>
                <a:srgbClr val="1F497D"/>
              </a:solidFill>
            </a:ln>
          </p:spPr>
          <p:txBody>
            <a:bodyPr wrap="square" rtlCol="0">
              <a:spAutoFit/>
            </a:bodyPr>
            <a:lstStyle/>
            <a:p>
              <a:r>
                <a:rPr lang="en-GB" sz="2000" dirty="0"/>
                <a:t>Neighbouring charges with the same polarity experience repelling forces</a:t>
              </a:r>
            </a:p>
          </p:txBody>
        </p:sp>
        <p:grpSp>
          <p:nvGrpSpPr>
            <p:cNvPr id="40" name="Group 39">
              <a:extLst>
                <a:ext uri="{FF2B5EF4-FFF2-40B4-BE49-F238E27FC236}">
                  <a16:creationId xmlns:a16="http://schemas.microsoft.com/office/drawing/2014/main" id="{ED2EE4AB-F778-CCA1-B445-13AE02B5D393}"/>
                </a:ext>
              </a:extLst>
            </p:cNvPr>
            <p:cNvGrpSpPr/>
            <p:nvPr/>
          </p:nvGrpSpPr>
          <p:grpSpPr>
            <a:xfrm>
              <a:off x="517501" y="3344185"/>
              <a:ext cx="2040137" cy="617250"/>
              <a:chOff x="6490741" y="3228691"/>
              <a:chExt cx="2040137" cy="617250"/>
            </a:xfrm>
          </p:grpSpPr>
          <p:sp>
            <p:nvSpPr>
              <p:cNvPr id="41" name="Left-Right Arrow 13">
                <a:extLst>
                  <a:ext uri="{FF2B5EF4-FFF2-40B4-BE49-F238E27FC236}">
                    <a16:creationId xmlns:a16="http://schemas.microsoft.com/office/drawing/2014/main" id="{171965CD-8A8D-4355-663E-AF17ADFF780E}"/>
                  </a:ext>
                </a:extLst>
              </p:cNvPr>
              <p:cNvSpPr/>
              <p:nvPr/>
            </p:nvSpPr>
            <p:spPr>
              <a:xfrm>
                <a:off x="7121441" y="3338731"/>
                <a:ext cx="727188" cy="452601"/>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600" dirty="0"/>
              </a:p>
            </p:txBody>
          </p:sp>
          <p:grpSp>
            <p:nvGrpSpPr>
              <p:cNvPr id="42" name="Group 41">
                <a:extLst>
                  <a:ext uri="{FF2B5EF4-FFF2-40B4-BE49-F238E27FC236}">
                    <a16:creationId xmlns:a16="http://schemas.microsoft.com/office/drawing/2014/main" id="{EE7EEC38-CB01-35B5-2508-8B332F432907}"/>
                  </a:ext>
                </a:extLst>
              </p:cNvPr>
              <p:cNvGrpSpPr/>
              <p:nvPr/>
            </p:nvGrpSpPr>
            <p:grpSpPr>
              <a:xfrm>
                <a:off x="7940713" y="3242166"/>
                <a:ext cx="590165" cy="603775"/>
                <a:chOff x="7952583" y="3230296"/>
                <a:chExt cx="590165" cy="603775"/>
              </a:xfrm>
            </p:grpSpPr>
            <p:sp>
              <p:nvSpPr>
                <p:cNvPr id="46" name="Oval 45">
                  <a:extLst>
                    <a:ext uri="{FF2B5EF4-FFF2-40B4-BE49-F238E27FC236}">
                      <a16:creationId xmlns:a16="http://schemas.microsoft.com/office/drawing/2014/main" id="{8CEBB0B0-39FF-164B-2EEC-3EF19DFF5548}"/>
                    </a:ext>
                  </a:extLst>
                </p:cNvPr>
                <p:cNvSpPr/>
                <p:nvPr/>
              </p:nvSpPr>
              <p:spPr>
                <a:xfrm>
                  <a:off x="7952583" y="3311783"/>
                  <a:ext cx="545047" cy="522288"/>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4400" dirty="0"/>
                </a:p>
              </p:txBody>
            </p:sp>
            <p:sp>
              <p:nvSpPr>
                <p:cNvPr id="47" name="TextBox 46">
                  <a:extLst>
                    <a:ext uri="{FF2B5EF4-FFF2-40B4-BE49-F238E27FC236}">
                      <a16:creationId xmlns:a16="http://schemas.microsoft.com/office/drawing/2014/main" id="{DAC2C14E-7ED7-BCC7-8D7E-2B252F4F602F}"/>
                    </a:ext>
                  </a:extLst>
                </p:cNvPr>
                <p:cNvSpPr txBox="1"/>
                <p:nvPr/>
              </p:nvSpPr>
              <p:spPr>
                <a:xfrm>
                  <a:off x="8050859" y="3230296"/>
                  <a:ext cx="491889" cy="523220"/>
                </a:xfrm>
                <a:prstGeom prst="rect">
                  <a:avLst/>
                </a:prstGeom>
                <a:noFill/>
              </p:spPr>
              <p:txBody>
                <a:bodyPr wrap="square" rtlCol="0">
                  <a:spAutoFit/>
                </a:bodyPr>
                <a:lstStyle/>
                <a:p>
                  <a:r>
                    <a:rPr lang="en-GB" sz="2800" dirty="0">
                      <a:solidFill>
                        <a:schemeClr val="bg1"/>
                      </a:solidFill>
                    </a:rPr>
                    <a:t>+</a:t>
                  </a:r>
                </a:p>
              </p:txBody>
            </p:sp>
          </p:grpSp>
          <p:grpSp>
            <p:nvGrpSpPr>
              <p:cNvPr id="43" name="Group 42">
                <a:extLst>
                  <a:ext uri="{FF2B5EF4-FFF2-40B4-BE49-F238E27FC236}">
                    <a16:creationId xmlns:a16="http://schemas.microsoft.com/office/drawing/2014/main" id="{6CD368A7-C5C5-43B4-F681-7C59C00274DA}"/>
                  </a:ext>
                </a:extLst>
              </p:cNvPr>
              <p:cNvGrpSpPr/>
              <p:nvPr/>
            </p:nvGrpSpPr>
            <p:grpSpPr>
              <a:xfrm>
                <a:off x="6490741" y="3228691"/>
                <a:ext cx="590165" cy="603775"/>
                <a:chOff x="8237463" y="3230296"/>
                <a:chExt cx="590165" cy="603775"/>
              </a:xfrm>
            </p:grpSpPr>
            <p:sp>
              <p:nvSpPr>
                <p:cNvPr id="44" name="Oval 43">
                  <a:extLst>
                    <a:ext uri="{FF2B5EF4-FFF2-40B4-BE49-F238E27FC236}">
                      <a16:creationId xmlns:a16="http://schemas.microsoft.com/office/drawing/2014/main" id="{F41CE5C8-E708-8649-58D5-07B85266F034}"/>
                    </a:ext>
                  </a:extLst>
                </p:cNvPr>
                <p:cNvSpPr/>
                <p:nvPr/>
              </p:nvSpPr>
              <p:spPr>
                <a:xfrm>
                  <a:off x="8237463" y="3311783"/>
                  <a:ext cx="545047" cy="522288"/>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4400" dirty="0"/>
                </a:p>
              </p:txBody>
            </p:sp>
            <p:sp>
              <p:nvSpPr>
                <p:cNvPr id="45" name="TextBox 44">
                  <a:extLst>
                    <a:ext uri="{FF2B5EF4-FFF2-40B4-BE49-F238E27FC236}">
                      <a16:creationId xmlns:a16="http://schemas.microsoft.com/office/drawing/2014/main" id="{07739C50-35F9-F067-4370-06424B59DEFB}"/>
                    </a:ext>
                  </a:extLst>
                </p:cNvPr>
                <p:cNvSpPr txBox="1"/>
                <p:nvPr/>
              </p:nvSpPr>
              <p:spPr>
                <a:xfrm>
                  <a:off x="8335739" y="3230296"/>
                  <a:ext cx="491889" cy="523220"/>
                </a:xfrm>
                <a:prstGeom prst="rect">
                  <a:avLst/>
                </a:prstGeom>
                <a:noFill/>
              </p:spPr>
              <p:txBody>
                <a:bodyPr wrap="square" rtlCol="0">
                  <a:spAutoFit/>
                </a:bodyPr>
                <a:lstStyle/>
                <a:p>
                  <a:r>
                    <a:rPr lang="en-GB" sz="2800" dirty="0">
                      <a:solidFill>
                        <a:schemeClr val="bg1"/>
                      </a:solidFill>
                    </a:rPr>
                    <a:t>+</a:t>
                  </a:r>
                </a:p>
              </p:txBody>
            </p:sp>
          </p:grpSp>
        </p:grpSp>
      </p:grpSp>
      <p:grpSp>
        <p:nvGrpSpPr>
          <p:cNvPr id="48" name="Group 47">
            <a:extLst>
              <a:ext uri="{FF2B5EF4-FFF2-40B4-BE49-F238E27FC236}">
                <a16:creationId xmlns:a16="http://schemas.microsoft.com/office/drawing/2014/main" id="{C28246ED-C91B-E69B-E3E9-3C9E96F7FD38}"/>
              </a:ext>
            </a:extLst>
          </p:cNvPr>
          <p:cNvGrpSpPr/>
          <p:nvPr/>
        </p:nvGrpSpPr>
        <p:grpSpPr>
          <a:xfrm>
            <a:off x="781711" y="3213814"/>
            <a:ext cx="11002301" cy="2762657"/>
            <a:chOff x="517500" y="2359724"/>
            <a:chExt cx="11002301" cy="2762657"/>
          </a:xfrm>
        </p:grpSpPr>
        <p:sp>
          <p:nvSpPr>
            <p:cNvPr id="49" name="TextBox 48">
              <a:extLst>
                <a:ext uri="{FF2B5EF4-FFF2-40B4-BE49-F238E27FC236}">
                  <a16:creationId xmlns:a16="http://schemas.microsoft.com/office/drawing/2014/main" id="{F494B19F-ADFC-B8E2-2A01-5561E28F5FDB}"/>
                </a:ext>
              </a:extLst>
            </p:cNvPr>
            <p:cNvSpPr txBox="1"/>
            <p:nvPr/>
          </p:nvSpPr>
          <p:spPr>
            <a:xfrm>
              <a:off x="517500" y="4284764"/>
              <a:ext cx="8575009" cy="707886"/>
            </a:xfrm>
            <a:prstGeom prst="rect">
              <a:avLst/>
            </a:prstGeom>
            <a:solidFill>
              <a:schemeClr val="tx1">
                <a:lumMod val="20000"/>
                <a:lumOff val="80000"/>
              </a:schemeClr>
            </a:solidFill>
            <a:ln>
              <a:solidFill>
                <a:srgbClr val="1F497D"/>
              </a:solidFill>
            </a:ln>
          </p:spPr>
          <p:txBody>
            <a:bodyPr wrap="square" rtlCol="0">
              <a:spAutoFit/>
            </a:bodyPr>
            <a:lstStyle/>
            <a:p>
              <a:r>
                <a:rPr lang="en-GB" sz="2000" dirty="0"/>
                <a:t>Moving particles create currents, These currents  result in attracting or repelling magnetic fields</a:t>
              </a:r>
            </a:p>
          </p:txBody>
        </p:sp>
        <p:pic>
          <p:nvPicPr>
            <p:cNvPr id="50" name="Picture 49">
              <a:extLst>
                <a:ext uri="{FF2B5EF4-FFF2-40B4-BE49-F238E27FC236}">
                  <a16:creationId xmlns:a16="http://schemas.microsoft.com/office/drawing/2014/main" id="{B89A69E7-B35C-F728-F1D5-629843714513}"/>
                </a:ext>
              </a:extLst>
            </p:cNvPr>
            <p:cNvPicPr>
              <a:picLocks noChangeAspect="1"/>
            </p:cNvPicPr>
            <p:nvPr/>
          </p:nvPicPr>
          <p:blipFill>
            <a:blip r:embed="rId3"/>
            <a:stretch>
              <a:fillRect/>
            </a:stretch>
          </p:blipFill>
          <p:spPr>
            <a:xfrm>
              <a:off x="9523257" y="2359724"/>
              <a:ext cx="1996544" cy="2762657"/>
            </a:xfrm>
            <a:prstGeom prst="rect">
              <a:avLst/>
            </a:prstGeom>
          </p:spPr>
        </p:pic>
      </p:grpSp>
      <p:sp>
        <p:nvSpPr>
          <p:cNvPr id="51" name="TextBox 50">
            <a:extLst>
              <a:ext uri="{FF2B5EF4-FFF2-40B4-BE49-F238E27FC236}">
                <a16:creationId xmlns:a16="http://schemas.microsoft.com/office/drawing/2014/main" id="{84D894BF-9316-D42A-19F7-AE25B38433FE}"/>
              </a:ext>
            </a:extLst>
          </p:cNvPr>
          <p:cNvSpPr txBox="1"/>
          <p:nvPr/>
        </p:nvSpPr>
        <p:spPr>
          <a:xfrm>
            <a:off x="588429" y="1070849"/>
            <a:ext cx="11195583" cy="461665"/>
          </a:xfrm>
          <a:prstGeom prst="rect">
            <a:avLst/>
          </a:prstGeom>
          <a:solidFill>
            <a:schemeClr val="tx1">
              <a:lumMod val="20000"/>
              <a:lumOff val="80000"/>
            </a:schemeClr>
          </a:solidFill>
          <a:ln>
            <a:solidFill>
              <a:srgbClr val="1F497D"/>
            </a:solidFill>
          </a:ln>
        </p:spPr>
        <p:txBody>
          <a:bodyPr wrap="square" rtlCol="0">
            <a:spAutoFit/>
          </a:bodyPr>
          <a:lstStyle/>
          <a:p>
            <a:r>
              <a:rPr lang="en-GB" sz="2400" dirty="0"/>
              <a:t>Machines and elements cannot be built with infinite perfection</a:t>
            </a:r>
          </a:p>
        </p:txBody>
      </p:sp>
    </p:spTree>
    <p:extLst>
      <p:ext uri="{BB962C8B-B14F-4D97-AF65-F5344CB8AC3E}">
        <p14:creationId xmlns:p14="http://schemas.microsoft.com/office/powerpoint/2010/main" val="1922612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ppt_w</p:attrName>
                                        </p:attrNameLst>
                                      </p:cBhvr>
                                      <p:tavLst>
                                        <p:tav tm="0">
                                          <p:val>
                                            <p:fltVal val="0"/>
                                          </p:val>
                                        </p:tav>
                                        <p:tav tm="100000">
                                          <p:val>
                                            <p:strVal val="#ppt_w"/>
                                          </p:val>
                                        </p:tav>
                                      </p:tavLst>
                                    </p:anim>
                                    <p:anim calcmode="lin" valueType="num">
                                      <p:cBhvr>
                                        <p:cTn id="8" dur="500" fill="hold"/>
                                        <p:tgtEl>
                                          <p:spTgt spid="38"/>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48"/>
                                        </p:tgtEl>
                                        <p:attrNameLst>
                                          <p:attrName>style.visibility</p:attrName>
                                        </p:attrNameLst>
                                      </p:cBhvr>
                                      <p:to>
                                        <p:strVal val="visible"/>
                                      </p:to>
                                    </p:set>
                                    <p:anim calcmode="lin" valueType="num">
                                      <p:cBhvr>
                                        <p:cTn id="13" dur="500" fill="hold"/>
                                        <p:tgtEl>
                                          <p:spTgt spid="48"/>
                                        </p:tgtEl>
                                        <p:attrNameLst>
                                          <p:attrName>ppt_w</p:attrName>
                                        </p:attrNameLst>
                                      </p:cBhvr>
                                      <p:tavLst>
                                        <p:tav tm="0">
                                          <p:val>
                                            <p:fltVal val="0"/>
                                          </p:val>
                                        </p:tav>
                                        <p:tav tm="100000">
                                          <p:val>
                                            <p:strVal val="#ppt_w"/>
                                          </p:val>
                                        </p:tav>
                                      </p:tavLst>
                                    </p:anim>
                                    <p:anim calcmode="lin" valueType="num">
                                      <p:cBhvr>
                                        <p:cTn id="14" dur="500" fill="hold"/>
                                        <p:tgtEl>
                                          <p:spTgt spid="4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95D22F0-BF19-2649-97C2-19B0D68E7028}"/>
              </a:ext>
            </a:extLst>
          </p:cNvPr>
          <p:cNvSpPr>
            <a:spLocks noGrp="1"/>
          </p:cNvSpPr>
          <p:nvPr>
            <p:ph idx="1"/>
          </p:nvPr>
        </p:nvSpPr>
        <p:spPr>
          <a:xfrm>
            <a:off x="2812472" y="1856509"/>
            <a:ext cx="8971540" cy="4344266"/>
          </a:xfrm>
        </p:spPr>
        <p:txBody>
          <a:bodyPr/>
          <a:lstStyle/>
          <a:p>
            <a:pPr marL="457200" indent="-457200">
              <a:spcBef>
                <a:spcPts val="3600"/>
              </a:spcBef>
              <a:buFont typeface="Arial" panose="020B0604020202020204" pitchFamily="34" charset="0"/>
              <a:buChar char="•"/>
            </a:pPr>
            <a:r>
              <a:rPr lang="en-GB" sz="2800" dirty="0"/>
              <a:t>Why Accelerators and Colliders ?</a:t>
            </a:r>
          </a:p>
          <a:p>
            <a:pPr marL="457200" indent="-457200">
              <a:spcBef>
                <a:spcPts val="3600"/>
              </a:spcBef>
              <a:buFont typeface="Arial" panose="020B0604020202020204" pitchFamily="34" charset="0"/>
              <a:buChar char="•"/>
            </a:pPr>
            <a:r>
              <a:rPr lang="en-GB" sz="2800" dirty="0"/>
              <a:t>The CERN Accelerator Complex</a:t>
            </a:r>
          </a:p>
          <a:p>
            <a:pPr marL="457200" indent="-457200">
              <a:spcBef>
                <a:spcPts val="3600"/>
              </a:spcBef>
              <a:buFont typeface="Arial" panose="020B0604020202020204" pitchFamily="34" charset="0"/>
              <a:buChar char="•"/>
            </a:pPr>
            <a:r>
              <a:rPr lang="en-GB" sz="2800" dirty="0"/>
              <a:t>Cycling the Accelerators &amp; Satisfying Users</a:t>
            </a:r>
          </a:p>
          <a:p>
            <a:pPr marL="457200" indent="-457200">
              <a:spcBef>
                <a:spcPts val="3600"/>
              </a:spcBef>
              <a:buFont typeface="Arial" panose="020B0604020202020204" pitchFamily="34" charset="0"/>
              <a:buChar char="•"/>
            </a:pPr>
            <a:r>
              <a:rPr lang="en-GB" sz="2800" dirty="0"/>
              <a:t>The Main Ingredients of an Accelerator</a:t>
            </a:r>
          </a:p>
          <a:p>
            <a:pPr marL="342900" indent="-342900">
              <a:spcBef>
                <a:spcPts val="3600"/>
              </a:spcBef>
              <a:buFont typeface="Arial" panose="020B0604020202020204" pitchFamily="34" charset="0"/>
              <a:buChar char="•"/>
            </a:pPr>
            <a:endParaRPr lang="en-GB" sz="2000" dirty="0"/>
          </a:p>
        </p:txBody>
      </p:sp>
      <p:sp>
        <p:nvSpPr>
          <p:cNvPr id="3" name="Title 2">
            <a:extLst>
              <a:ext uri="{FF2B5EF4-FFF2-40B4-BE49-F238E27FC236}">
                <a16:creationId xmlns:a16="http://schemas.microsoft.com/office/drawing/2014/main" id="{56DBF500-E0A7-1A4B-A6A8-1D262C377FCE}"/>
              </a:ext>
            </a:extLst>
          </p:cNvPr>
          <p:cNvSpPr>
            <a:spLocks noGrp="1"/>
          </p:cNvSpPr>
          <p:nvPr>
            <p:ph type="title"/>
          </p:nvPr>
        </p:nvSpPr>
        <p:spPr>
          <a:xfrm>
            <a:off x="2812473" y="373593"/>
            <a:ext cx="8971540" cy="1065742"/>
          </a:xfrm>
        </p:spPr>
        <p:txBody>
          <a:bodyPr/>
          <a:lstStyle/>
          <a:p>
            <a:r>
              <a:rPr lang="en-GB" dirty="0"/>
              <a:t>Content</a:t>
            </a:r>
          </a:p>
        </p:txBody>
      </p:sp>
      <p:sp>
        <p:nvSpPr>
          <p:cNvPr id="4" name="Date Placeholder 3">
            <a:extLst>
              <a:ext uri="{FF2B5EF4-FFF2-40B4-BE49-F238E27FC236}">
                <a16:creationId xmlns:a16="http://schemas.microsoft.com/office/drawing/2014/main" id="{B730B4BE-01FD-9143-B6B8-9D951A0AABD5}"/>
              </a:ext>
            </a:extLst>
          </p:cNvPr>
          <p:cNvSpPr>
            <a:spLocks noGrp="1"/>
          </p:cNvSpPr>
          <p:nvPr>
            <p:ph type="dt" sz="half" idx="10"/>
          </p:nvPr>
        </p:nvSpPr>
        <p:spPr/>
        <p:txBody>
          <a:bodyPr/>
          <a:lstStyle/>
          <a:p>
            <a:r>
              <a:rPr lang="de-CH"/>
              <a:t>11.03.2024</a:t>
            </a:r>
            <a:endParaRPr lang="en-US" dirty="0"/>
          </a:p>
        </p:txBody>
      </p:sp>
      <p:sp>
        <p:nvSpPr>
          <p:cNvPr id="5" name="Footer Placeholder 4">
            <a:extLst>
              <a:ext uri="{FF2B5EF4-FFF2-40B4-BE49-F238E27FC236}">
                <a16:creationId xmlns:a16="http://schemas.microsoft.com/office/drawing/2014/main" id="{2C4AE638-3365-7B45-8803-33E50C5DE406}"/>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E269B17B-AC98-654B-8E00-C8B2A5FD8C4A}"/>
              </a:ext>
            </a:extLst>
          </p:cNvPr>
          <p:cNvSpPr>
            <a:spLocks noGrp="1"/>
          </p:cNvSpPr>
          <p:nvPr>
            <p:ph type="sldNum" sz="quarter" idx="12"/>
          </p:nvPr>
        </p:nvSpPr>
        <p:spPr/>
        <p:txBody>
          <a:bodyPr/>
          <a:lstStyle/>
          <a:p>
            <a:fld id="{36B5EA5A-BC32-A742-B11B-8E7414D5B535}" type="slidenum">
              <a:rPr lang="en-US" smtClean="0"/>
              <a:pPr/>
              <a:t>4</a:t>
            </a:fld>
            <a:endParaRPr lang="en-US" dirty="0"/>
          </a:p>
        </p:txBody>
      </p:sp>
      <p:pic>
        <p:nvPicPr>
          <p:cNvPr id="7" name="Picture 6">
            <a:extLst>
              <a:ext uri="{FF2B5EF4-FFF2-40B4-BE49-F238E27FC236}">
                <a16:creationId xmlns:a16="http://schemas.microsoft.com/office/drawing/2014/main" id="{C8490D3C-0539-694B-9ED4-7737AD7D03ED}"/>
              </a:ext>
            </a:extLst>
          </p:cNvPr>
          <p:cNvPicPr>
            <a:picLocks noChangeAspect="1"/>
          </p:cNvPicPr>
          <p:nvPr/>
        </p:nvPicPr>
        <p:blipFill>
          <a:blip r:embed="rId2"/>
          <a:stretch>
            <a:fillRect/>
          </a:stretch>
        </p:blipFill>
        <p:spPr>
          <a:xfrm>
            <a:off x="1608" y="4667169"/>
            <a:ext cx="2444178" cy="1646764"/>
          </a:xfrm>
          <a:prstGeom prst="rect">
            <a:avLst/>
          </a:prstGeom>
        </p:spPr>
      </p:pic>
      <p:pic>
        <p:nvPicPr>
          <p:cNvPr id="8" name="Picture 7">
            <a:extLst>
              <a:ext uri="{FF2B5EF4-FFF2-40B4-BE49-F238E27FC236}">
                <a16:creationId xmlns:a16="http://schemas.microsoft.com/office/drawing/2014/main" id="{B21F2F19-DD60-F645-B64F-952B9FE5001E}"/>
              </a:ext>
            </a:extLst>
          </p:cNvPr>
          <p:cNvPicPr>
            <a:picLocks noChangeAspect="1"/>
          </p:cNvPicPr>
          <p:nvPr/>
        </p:nvPicPr>
        <p:blipFill>
          <a:blip r:embed="rId3"/>
          <a:stretch>
            <a:fillRect/>
          </a:stretch>
        </p:blipFill>
        <p:spPr>
          <a:xfrm>
            <a:off x="0" y="3084745"/>
            <a:ext cx="2445786" cy="1834339"/>
          </a:xfrm>
          <a:prstGeom prst="rect">
            <a:avLst/>
          </a:prstGeom>
        </p:spPr>
      </p:pic>
      <p:pic>
        <p:nvPicPr>
          <p:cNvPr id="9" name="Picture 8">
            <a:extLst>
              <a:ext uri="{FF2B5EF4-FFF2-40B4-BE49-F238E27FC236}">
                <a16:creationId xmlns:a16="http://schemas.microsoft.com/office/drawing/2014/main" id="{796E5E33-BD32-9440-A020-50F2F72AAF5C}"/>
              </a:ext>
            </a:extLst>
          </p:cNvPr>
          <p:cNvPicPr>
            <a:picLocks noChangeAspect="1"/>
          </p:cNvPicPr>
          <p:nvPr/>
        </p:nvPicPr>
        <p:blipFill>
          <a:blip r:embed="rId4"/>
          <a:stretch>
            <a:fillRect/>
          </a:stretch>
        </p:blipFill>
        <p:spPr>
          <a:xfrm>
            <a:off x="0" y="1296701"/>
            <a:ext cx="2445786" cy="1883254"/>
          </a:xfrm>
          <a:prstGeom prst="rect">
            <a:avLst/>
          </a:prstGeom>
        </p:spPr>
      </p:pic>
      <p:pic>
        <p:nvPicPr>
          <p:cNvPr id="10" name="Picture 9">
            <a:extLst>
              <a:ext uri="{FF2B5EF4-FFF2-40B4-BE49-F238E27FC236}">
                <a16:creationId xmlns:a16="http://schemas.microsoft.com/office/drawing/2014/main" id="{F34C6E44-2961-9347-9455-D90BEBE98D7A}"/>
              </a:ext>
            </a:extLst>
          </p:cNvPr>
          <p:cNvPicPr>
            <a:picLocks noChangeAspect="1"/>
          </p:cNvPicPr>
          <p:nvPr/>
        </p:nvPicPr>
        <p:blipFill>
          <a:blip r:embed="rId5"/>
          <a:stretch>
            <a:fillRect/>
          </a:stretch>
        </p:blipFill>
        <p:spPr>
          <a:xfrm>
            <a:off x="0" y="-27709"/>
            <a:ext cx="2445786" cy="1592819"/>
          </a:xfrm>
          <a:prstGeom prst="rect">
            <a:avLst/>
          </a:prstGeom>
        </p:spPr>
      </p:pic>
    </p:spTree>
    <p:extLst>
      <p:ext uri="{BB962C8B-B14F-4D97-AF65-F5344CB8AC3E}">
        <p14:creationId xmlns:p14="http://schemas.microsoft.com/office/powerpoint/2010/main" val="350338383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72F18EC-CD3B-2A47-AA59-C8EE67D91A0D}"/>
              </a:ext>
            </a:extLst>
          </p:cNvPr>
          <p:cNvPicPr>
            <a:picLocks noChangeAspect="1"/>
          </p:cNvPicPr>
          <p:nvPr/>
        </p:nvPicPr>
        <p:blipFill>
          <a:blip r:embed="rId3"/>
          <a:stretch>
            <a:fillRect/>
          </a:stretch>
        </p:blipFill>
        <p:spPr>
          <a:xfrm>
            <a:off x="1792999" y="1201450"/>
            <a:ext cx="8906360" cy="4257240"/>
          </a:xfrm>
          <a:prstGeom prst="rect">
            <a:avLst/>
          </a:prstGeom>
          <a:ln>
            <a:noFill/>
          </a:ln>
          <a:effectLst>
            <a:softEdge rad="112500"/>
          </a:effectLst>
        </p:spPr>
      </p:pic>
    </p:spTree>
    <p:extLst>
      <p:ext uri="{BB962C8B-B14F-4D97-AF65-F5344CB8AC3E}">
        <p14:creationId xmlns:p14="http://schemas.microsoft.com/office/powerpoint/2010/main" val="314263667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7FE88AE-F748-2C46-AF31-FDF7EB1236C6}"/>
              </a:ext>
            </a:extLst>
          </p:cNvPr>
          <p:cNvSpPr>
            <a:spLocks noGrp="1"/>
          </p:cNvSpPr>
          <p:nvPr>
            <p:ph idx="1"/>
          </p:nvPr>
        </p:nvSpPr>
        <p:spPr>
          <a:xfrm>
            <a:off x="540325" y="3990109"/>
            <a:ext cx="11243687" cy="2210665"/>
          </a:xfrm>
        </p:spPr>
        <p:txBody>
          <a:bodyPr/>
          <a:lstStyle/>
          <a:p>
            <a:pPr marL="285750" indent="-285750">
              <a:buFont typeface="Arial" charset="0"/>
              <a:buChar char="•"/>
            </a:pPr>
            <a:r>
              <a:rPr lang="en-US" sz="2000" dirty="0"/>
              <a:t>The PSB proton beam impinges on a target producing a range of isotopes</a:t>
            </a:r>
          </a:p>
          <a:p>
            <a:pPr marL="285750" indent="-285750">
              <a:spcBef>
                <a:spcPts val="1200"/>
              </a:spcBef>
              <a:buFont typeface="Arial" charset="0"/>
              <a:buChar char="•"/>
            </a:pPr>
            <a:r>
              <a:rPr lang="en-US" sz="2000" dirty="0"/>
              <a:t>Two mass separators (GPS &amp; HRS) allow selection of isotopes</a:t>
            </a:r>
          </a:p>
          <a:p>
            <a:pPr marL="285750" indent="-285750">
              <a:spcBef>
                <a:spcPts val="1200"/>
              </a:spcBef>
              <a:buFont typeface="Arial" charset="0"/>
              <a:buChar char="•"/>
            </a:pPr>
            <a:r>
              <a:rPr lang="en-US" sz="2000" dirty="0"/>
              <a:t>The post acceleration of isotopes is being extended</a:t>
            </a:r>
          </a:p>
          <a:p>
            <a:pPr marL="742950" lvl="1" indent="-285750"/>
            <a:r>
              <a:rPr lang="en-US" sz="2000" dirty="0"/>
              <a:t>REX, normal conducting accelerating structures</a:t>
            </a:r>
          </a:p>
          <a:p>
            <a:pPr marL="742950" lvl="1" indent="-285750"/>
            <a:r>
              <a:rPr lang="en-US" sz="2000" dirty="0"/>
              <a:t>HIE-ISOLDE, super conducting LINAC</a:t>
            </a:r>
            <a:endParaRPr lang="en-GB" dirty="0"/>
          </a:p>
        </p:txBody>
      </p:sp>
      <p:sp>
        <p:nvSpPr>
          <p:cNvPr id="3" name="Title 2">
            <a:extLst>
              <a:ext uri="{FF2B5EF4-FFF2-40B4-BE49-F238E27FC236}">
                <a16:creationId xmlns:a16="http://schemas.microsoft.com/office/drawing/2014/main" id="{E28B6CF4-BA77-3E40-967D-9C65B5FE9524}"/>
              </a:ext>
            </a:extLst>
          </p:cNvPr>
          <p:cNvSpPr>
            <a:spLocks noGrp="1"/>
          </p:cNvSpPr>
          <p:nvPr>
            <p:ph type="title"/>
          </p:nvPr>
        </p:nvSpPr>
        <p:spPr/>
        <p:txBody>
          <a:bodyPr/>
          <a:lstStyle/>
          <a:p>
            <a:r>
              <a:rPr lang="en-GB" dirty="0"/>
              <a:t>ISOLDE / HIE-ISOLDE</a:t>
            </a:r>
          </a:p>
        </p:txBody>
      </p:sp>
      <p:sp>
        <p:nvSpPr>
          <p:cNvPr id="4" name="Date Placeholder 3">
            <a:extLst>
              <a:ext uri="{FF2B5EF4-FFF2-40B4-BE49-F238E27FC236}">
                <a16:creationId xmlns:a16="http://schemas.microsoft.com/office/drawing/2014/main" id="{832D5B64-20C7-1C4E-91AD-4609558D84FC}"/>
              </a:ext>
            </a:extLst>
          </p:cNvPr>
          <p:cNvSpPr>
            <a:spLocks noGrp="1"/>
          </p:cNvSpPr>
          <p:nvPr>
            <p:ph type="dt" sz="half" idx="10"/>
          </p:nvPr>
        </p:nvSpPr>
        <p:spPr/>
        <p:txBody>
          <a:bodyPr/>
          <a:lstStyle/>
          <a:p>
            <a:r>
              <a:rPr lang="de-CH"/>
              <a:t>11.03.2024</a:t>
            </a:r>
            <a:endParaRPr lang="en-US" dirty="0"/>
          </a:p>
        </p:txBody>
      </p:sp>
      <p:sp>
        <p:nvSpPr>
          <p:cNvPr id="5" name="Footer Placeholder 4">
            <a:extLst>
              <a:ext uri="{FF2B5EF4-FFF2-40B4-BE49-F238E27FC236}">
                <a16:creationId xmlns:a16="http://schemas.microsoft.com/office/drawing/2014/main" id="{13674E99-7498-2940-86B3-ADAD5F688B9B}"/>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5D48C4CF-9B2F-6A41-AAD4-E4B8ED325860}"/>
              </a:ext>
            </a:extLst>
          </p:cNvPr>
          <p:cNvSpPr>
            <a:spLocks noGrp="1"/>
          </p:cNvSpPr>
          <p:nvPr>
            <p:ph type="sldNum" sz="quarter" idx="12"/>
          </p:nvPr>
        </p:nvSpPr>
        <p:spPr/>
        <p:txBody>
          <a:bodyPr/>
          <a:lstStyle/>
          <a:p>
            <a:fld id="{36B5EA5A-BC32-A742-B11B-8E7414D5B535}" type="slidenum">
              <a:rPr lang="en-US" smtClean="0"/>
              <a:pPr/>
              <a:t>41</a:t>
            </a:fld>
            <a:endParaRPr lang="en-US" dirty="0"/>
          </a:p>
        </p:txBody>
      </p:sp>
      <p:pic>
        <p:nvPicPr>
          <p:cNvPr id="7" name="Picture 4">
            <a:extLst>
              <a:ext uri="{FF2B5EF4-FFF2-40B4-BE49-F238E27FC236}">
                <a16:creationId xmlns:a16="http://schemas.microsoft.com/office/drawing/2014/main" id="{ABBB9398-AB31-314D-9476-E62367521C2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53795" y="121032"/>
            <a:ext cx="6588449" cy="361651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026" name="Picture 2" descr="HIE-ISOLDE 3rd cryomodule transported to ISOLDE hall | ISOLDE">
            <a:extLst>
              <a:ext uri="{FF2B5EF4-FFF2-40B4-BE49-F238E27FC236}">
                <a16:creationId xmlns:a16="http://schemas.microsoft.com/office/drawing/2014/main" id="{E7D5BB12-A7C5-844C-B0F6-8A62947F06E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0326" y="1185448"/>
            <a:ext cx="4488873" cy="2519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173665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BF31D5A-A7BD-E844-876F-109C85382A51}"/>
              </a:ext>
            </a:extLst>
          </p:cNvPr>
          <p:cNvSpPr>
            <a:spLocks noGrp="1"/>
          </p:cNvSpPr>
          <p:nvPr>
            <p:ph idx="1"/>
          </p:nvPr>
        </p:nvSpPr>
        <p:spPr>
          <a:xfrm>
            <a:off x="502677" y="1315172"/>
            <a:ext cx="5965102" cy="4608512"/>
          </a:xfrm>
        </p:spPr>
        <p:txBody>
          <a:bodyPr/>
          <a:lstStyle/>
          <a:p>
            <a:pPr marL="285750" indent="-285750">
              <a:buFont typeface="Arial" charset="0"/>
              <a:buChar char="•"/>
            </a:pPr>
            <a:r>
              <a:rPr lang="en-US" sz="2000" dirty="0"/>
              <a:t>Receives fast extracted proton beam from PS at 26 GeV/c on a target</a:t>
            </a:r>
          </a:p>
          <a:p>
            <a:pPr marL="285750" indent="-285750">
              <a:buFont typeface="Arial" charset="0"/>
              <a:buChar char="•"/>
            </a:pPr>
            <a:r>
              <a:rPr lang="en-US" sz="2000" dirty="0"/>
              <a:t>Every million protons yields about one usable antiproton at 3.5 GeV/c.</a:t>
            </a:r>
          </a:p>
          <a:p>
            <a:pPr marL="285750" indent="-285750">
              <a:buFont typeface="Arial" charset="0"/>
              <a:buChar char="•"/>
            </a:pPr>
            <a:r>
              <a:rPr lang="en-US" sz="2000" dirty="0"/>
              <a:t>AD decelerates beam in stages down to 5.3 MeV</a:t>
            </a:r>
          </a:p>
          <a:p>
            <a:pPr marL="285750" indent="-285750">
              <a:buFont typeface="Arial" charset="0"/>
              <a:buChar char="•"/>
            </a:pPr>
            <a:r>
              <a:rPr lang="en-US" sz="2000" dirty="0"/>
              <a:t>ELENA will further decelerate down to 100 keV</a:t>
            </a:r>
          </a:p>
          <a:p>
            <a:pPr marL="285750" indent="-285750">
              <a:buFont typeface="Arial" charset="0"/>
              <a:buChar char="•"/>
            </a:pPr>
            <a:r>
              <a:rPr lang="en-US" sz="2000" dirty="0"/>
              <a:t>Experiments:</a:t>
            </a:r>
          </a:p>
          <a:p>
            <a:pPr marL="742950" lvl="1" indent="-285750"/>
            <a:r>
              <a:rPr lang="en-US" sz="2000" dirty="0"/>
              <a:t>ASACUSA, ALPHA, AEGIS, BASE, GBAR</a:t>
            </a:r>
          </a:p>
          <a:p>
            <a:endParaRPr lang="en-GB" dirty="0"/>
          </a:p>
        </p:txBody>
      </p:sp>
      <p:sp>
        <p:nvSpPr>
          <p:cNvPr id="3" name="Title 2">
            <a:extLst>
              <a:ext uri="{FF2B5EF4-FFF2-40B4-BE49-F238E27FC236}">
                <a16:creationId xmlns:a16="http://schemas.microsoft.com/office/drawing/2014/main" id="{2FA546EE-D75E-4A49-8563-32B113D819C4}"/>
              </a:ext>
            </a:extLst>
          </p:cNvPr>
          <p:cNvSpPr>
            <a:spLocks noGrp="1"/>
          </p:cNvSpPr>
          <p:nvPr>
            <p:ph type="title"/>
          </p:nvPr>
        </p:nvSpPr>
        <p:spPr/>
        <p:txBody>
          <a:bodyPr/>
          <a:lstStyle/>
          <a:p>
            <a:r>
              <a:rPr lang="en-GB" dirty="0"/>
              <a:t>AD-ELENA</a:t>
            </a:r>
          </a:p>
        </p:txBody>
      </p:sp>
      <p:sp>
        <p:nvSpPr>
          <p:cNvPr id="4" name="Date Placeholder 3">
            <a:extLst>
              <a:ext uri="{FF2B5EF4-FFF2-40B4-BE49-F238E27FC236}">
                <a16:creationId xmlns:a16="http://schemas.microsoft.com/office/drawing/2014/main" id="{71B10E45-F6BE-854B-972F-A2048DB118E3}"/>
              </a:ext>
            </a:extLst>
          </p:cNvPr>
          <p:cNvSpPr>
            <a:spLocks noGrp="1"/>
          </p:cNvSpPr>
          <p:nvPr>
            <p:ph type="dt" sz="half" idx="10"/>
          </p:nvPr>
        </p:nvSpPr>
        <p:spPr/>
        <p:txBody>
          <a:bodyPr/>
          <a:lstStyle/>
          <a:p>
            <a:r>
              <a:rPr lang="de-CH"/>
              <a:t>11.03.2024</a:t>
            </a:r>
            <a:endParaRPr lang="en-US" dirty="0"/>
          </a:p>
        </p:txBody>
      </p:sp>
      <p:sp>
        <p:nvSpPr>
          <p:cNvPr id="5" name="Footer Placeholder 4">
            <a:extLst>
              <a:ext uri="{FF2B5EF4-FFF2-40B4-BE49-F238E27FC236}">
                <a16:creationId xmlns:a16="http://schemas.microsoft.com/office/drawing/2014/main" id="{F63F18CD-2FE1-584A-A0F9-67A9CDF6B9F9}"/>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D1AED066-3023-9048-8D1B-12719A97FF76}"/>
              </a:ext>
            </a:extLst>
          </p:cNvPr>
          <p:cNvSpPr>
            <a:spLocks noGrp="1"/>
          </p:cNvSpPr>
          <p:nvPr>
            <p:ph type="sldNum" sz="quarter" idx="12"/>
          </p:nvPr>
        </p:nvSpPr>
        <p:spPr/>
        <p:txBody>
          <a:bodyPr/>
          <a:lstStyle/>
          <a:p>
            <a:fld id="{36B5EA5A-BC32-A742-B11B-8E7414D5B535}" type="slidenum">
              <a:rPr lang="en-US" smtClean="0"/>
              <a:pPr/>
              <a:t>42</a:t>
            </a:fld>
            <a:endParaRPr lang="en-US" dirty="0"/>
          </a:p>
        </p:txBody>
      </p:sp>
      <p:pic>
        <p:nvPicPr>
          <p:cNvPr id="7" name="Picture 6" descr="ELENA_new_layout_4.jpg">
            <a:extLst>
              <a:ext uri="{FF2B5EF4-FFF2-40B4-BE49-F238E27FC236}">
                <a16:creationId xmlns:a16="http://schemas.microsoft.com/office/drawing/2014/main" id="{F3FC8152-E7B3-3A48-8314-0D377D9E3370}"/>
              </a:ext>
            </a:extLst>
          </p:cNvPr>
          <p:cNvPicPr>
            <a:picLocks noChangeAspect="1"/>
          </p:cNvPicPr>
          <p:nvPr/>
        </p:nvPicPr>
        <p:blipFill>
          <a:blip r:embed="rId2" cstate="print"/>
          <a:stretch>
            <a:fillRect/>
          </a:stretch>
        </p:blipFill>
        <p:spPr>
          <a:xfrm>
            <a:off x="6794404" y="1052946"/>
            <a:ext cx="5203632" cy="4377581"/>
          </a:xfrm>
          <a:prstGeom prst="rect">
            <a:avLst/>
          </a:prstGeom>
        </p:spPr>
      </p:pic>
    </p:spTree>
    <p:extLst>
      <p:ext uri="{BB962C8B-B14F-4D97-AF65-F5344CB8AC3E}">
        <p14:creationId xmlns:p14="http://schemas.microsoft.com/office/powerpoint/2010/main" val="239994588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274E68F-696E-BABB-E248-2DEBCF206381}"/>
              </a:ext>
            </a:extLst>
          </p:cNvPr>
          <p:cNvSpPr>
            <a:spLocks noGrp="1"/>
          </p:cNvSpPr>
          <p:nvPr>
            <p:ph type="title"/>
          </p:nvPr>
        </p:nvSpPr>
        <p:spPr/>
        <p:txBody>
          <a:bodyPr/>
          <a:lstStyle/>
          <a:p>
            <a:r>
              <a:rPr lang="en-US" dirty="0"/>
              <a:t>PS for LHC</a:t>
            </a:r>
            <a:endParaRPr lang="en-GB" dirty="0"/>
          </a:p>
        </p:txBody>
      </p:sp>
      <p:sp>
        <p:nvSpPr>
          <p:cNvPr id="4" name="Date Placeholder 3">
            <a:extLst>
              <a:ext uri="{FF2B5EF4-FFF2-40B4-BE49-F238E27FC236}">
                <a16:creationId xmlns:a16="http://schemas.microsoft.com/office/drawing/2014/main" id="{3B5DB530-CC33-3353-C1BE-57CBAB2F665D}"/>
              </a:ext>
            </a:extLst>
          </p:cNvPr>
          <p:cNvSpPr>
            <a:spLocks noGrp="1"/>
          </p:cNvSpPr>
          <p:nvPr>
            <p:ph type="dt" sz="half" idx="10"/>
          </p:nvPr>
        </p:nvSpPr>
        <p:spPr/>
        <p:txBody>
          <a:bodyPr/>
          <a:lstStyle/>
          <a:p>
            <a:r>
              <a:rPr lang="de-CH"/>
              <a:t>11.03.2024</a:t>
            </a:r>
            <a:endParaRPr lang="en-US" dirty="0"/>
          </a:p>
        </p:txBody>
      </p:sp>
      <p:sp>
        <p:nvSpPr>
          <p:cNvPr id="5" name="Footer Placeholder 4">
            <a:extLst>
              <a:ext uri="{FF2B5EF4-FFF2-40B4-BE49-F238E27FC236}">
                <a16:creationId xmlns:a16="http://schemas.microsoft.com/office/drawing/2014/main" id="{1FF1DC5E-F60E-5C55-E5F6-8BD0095B4F5A}"/>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F03366D6-89C6-3A32-79D9-F18A66300A32}"/>
              </a:ext>
            </a:extLst>
          </p:cNvPr>
          <p:cNvSpPr>
            <a:spLocks noGrp="1"/>
          </p:cNvSpPr>
          <p:nvPr>
            <p:ph type="sldNum" sz="quarter" idx="12"/>
          </p:nvPr>
        </p:nvSpPr>
        <p:spPr/>
        <p:txBody>
          <a:bodyPr/>
          <a:lstStyle/>
          <a:p>
            <a:fld id="{36B5EA5A-BC32-A742-B11B-8E7414D5B535}" type="slidenum">
              <a:rPr lang="en-US" smtClean="0"/>
              <a:pPr/>
              <a:t>43</a:t>
            </a:fld>
            <a:endParaRPr lang="en-US" dirty="0"/>
          </a:p>
        </p:txBody>
      </p:sp>
      <p:sp>
        <p:nvSpPr>
          <p:cNvPr id="7" name="TextBox 6">
            <a:extLst>
              <a:ext uri="{FF2B5EF4-FFF2-40B4-BE49-F238E27FC236}">
                <a16:creationId xmlns:a16="http://schemas.microsoft.com/office/drawing/2014/main" id="{8F527507-D9AF-E188-B30E-B78CA3FEF046}"/>
              </a:ext>
            </a:extLst>
          </p:cNvPr>
          <p:cNvSpPr txBox="1"/>
          <p:nvPr/>
        </p:nvSpPr>
        <p:spPr>
          <a:xfrm>
            <a:off x="8458016" y="736285"/>
            <a:ext cx="1269683" cy="360419"/>
          </a:xfrm>
          <a:prstGeom prst="rect">
            <a:avLst/>
          </a:prstGeom>
          <a:solidFill>
            <a:schemeClr val="bg1"/>
          </a:solidFill>
        </p:spPr>
        <p:txBody>
          <a:bodyPr wrap="square" rtlCol="0">
            <a:spAutoFit/>
          </a:bodyPr>
          <a:lstStyle/>
          <a:p>
            <a:r>
              <a:rPr lang="en-US" sz="1000" dirty="0">
                <a:solidFill>
                  <a:schemeClr val="accent1">
                    <a:lumMod val="10000"/>
                  </a:schemeClr>
                </a:solidFill>
              </a:rPr>
              <a:t>72 bunches</a:t>
            </a:r>
          </a:p>
        </p:txBody>
      </p:sp>
      <p:sp>
        <p:nvSpPr>
          <p:cNvPr id="8" name="TextBox 7">
            <a:extLst>
              <a:ext uri="{FF2B5EF4-FFF2-40B4-BE49-F238E27FC236}">
                <a16:creationId xmlns:a16="http://schemas.microsoft.com/office/drawing/2014/main" id="{4FEDB398-2E26-64FC-6734-A29C4957A0B3}"/>
              </a:ext>
            </a:extLst>
          </p:cNvPr>
          <p:cNvSpPr txBox="1"/>
          <p:nvPr/>
        </p:nvSpPr>
        <p:spPr>
          <a:xfrm>
            <a:off x="8250238" y="481496"/>
            <a:ext cx="1428786" cy="360419"/>
          </a:xfrm>
          <a:prstGeom prst="rect">
            <a:avLst/>
          </a:prstGeom>
          <a:solidFill>
            <a:schemeClr val="bg1"/>
          </a:solidFill>
        </p:spPr>
        <p:txBody>
          <a:bodyPr wrap="square" rtlCol="0">
            <a:spAutoFit/>
          </a:bodyPr>
          <a:lstStyle/>
          <a:p>
            <a:r>
              <a:rPr lang="en-US" sz="1000" dirty="0">
                <a:solidFill>
                  <a:schemeClr val="accent1">
                    <a:lumMod val="10000"/>
                  </a:schemeClr>
                </a:solidFill>
              </a:rPr>
              <a:t>Eject 36 or</a:t>
            </a:r>
          </a:p>
        </p:txBody>
      </p:sp>
      <p:pic>
        <p:nvPicPr>
          <p:cNvPr id="9" name="Picture 2" descr="C:\Heiko\Presentations\2014-11_RFUpgradesHB2014\2012-01_LHCBeamSlides\LHC25cycle_small.png">
            <a:extLst>
              <a:ext uri="{FF2B5EF4-FFF2-40B4-BE49-F238E27FC236}">
                <a16:creationId xmlns:a16="http://schemas.microsoft.com/office/drawing/2014/main" id="{A8CFC3A0-5AFD-5BF1-271E-4799B7E595A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97653" y="373593"/>
            <a:ext cx="6919011" cy="1780460"/>
          </a:xfrm>
          <a:prstGeom prst="rect">
            <a:avLst/>
          </a:prstGeom>
          <a:noFill/>
          <a:extLst>
            <a:ext uri="{909E8E84-426E-40dd-AFC4-6F175D3DCCD1}">
              <a14:hiddenFill xmlns=""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B2AC1C16-8781-D2C3-B1BE-129699C14E70}"/>
              </a:ext>
            </a:extLst>
          </p:cNvPr>
          <p:cNvSpPr txBox="1"/>
          <p:nvPr/>
        </p:nvSpPr>
        <p:spPr>
          <a:xfrm>
            <a:off x="5239195" y="842487"/>
            <a:ext cx="784602" cy="261610"/>
          </a:xfrm>
          <a:prstGeom prst="rect">
            <a:avLst/>
          </a:prstGeom>
          <a:noFill/>
        </p:spPr>
        <p:txBody>
          <a:bodyPr wrap="none" rtlCol="0">
            <a:spAutoFit/>
          </a:bodyPr>
          <a:lstStyle/>
          <a:p>
            <a:r>
              <a:rPr lang="en-US" sz="1100" dirty="0">
                <a:solidFill>
                  <a:srgbClr val="FF0000"/>
                </a:solidFill>
              </a:rPr>
              <a:t>h = 7 or 9</a:t>
            </a:r>
          </a:p>
        </p:txBody>
      </p:sp>
      <p:sp>
        <p:nvSpPr>
          <p:cNvPr id="11" name="TextBox 10">
            <a:extLst>
              <a:ext uri="{FF2B5EF4-FFF2-40B4-BE49-F238E27FC236}">
                <a16:creationId xmlns:a16="http://schemas.microsoft.com/office/drawing/2014/main" id="{59E67A09-889E-3FCE-8DB0-55DFC9E7394F}"/>
              </a:ext>
            </a:extLst>
          </p:cNvPr>
          <p:cNvSpPr txBox="1"/>
          <p:nvPr/>
        </p:nvSpPr>
        <p:spPr>
          <a:xfrm>
            <a:off x="7643675" y="535503"/>
            <a:ext cx="847548" cy="382945"/>
          </a:xfrm>
          <a:prstGeom prst="rect">
            <a:avLst/>
          </a:prstGeom>
          <a:noFill/>
        </p:spPr>
        <p:txBody>
          <a:bodyPr wrap="none" rtlCol="0">
            <a:spAutoFit/>
          </a:bodyPr>
          <a:lstStyle/>
          <a:p>
            <a:r>
              <a:rPr lang="en-US" sz="1100" i="1" dirty="0">
                <a:solidFill>
                  <a:srgbClr val="FF0000"/>
                </a:solidFill>
              </a:rPr>
              <a:t>h = 21</a:t>
            </a:r>
          </a:p>
        </p:txBody>
      </p:sp>
      <p:sp>
        <p:nvSpPr>
          <p:cNvPr id="12" name="TextBox 11">
            <a:extLst>
              <a:ext uri="{FF2B5EF4-FFF2-40B4-BE49-F238E27FC236}">
                <a16:creationId xmlns:a16="http://schemas.microsoft.com/office/drawing/2014/main" id="{4A852CDC-A08D-9443-C328-13EFAC8DD328}"/>
              </a:ext>
            </a:extLst>
          </p:cNvPr>
          <p:cNvSpPr txBox="1"/>
          <p:nvPr/>
        </p:nvSpPr>
        <p:spPr>
          <a:xfrm rot="5400000">
            <a:off x="8540855" y="1067049"/>
            <a:ext cx="847548" cy="382945"/>
          </a:xfrm>
          <a:prstGeom prst="rect">
            <a:avLst/>
          </a:prstGeom>
          <a:noFill/>
        </p:spPr>
        <p:txBody>
          <a:bodyPr wrap="none" rtlCol="0">
            <a:spAutoFit/>
          </a:bodyPr>
          <a:lstStyle/>
          <a:p>
            <a:r>
              <a:rPr lang="en-US" sz="1100" i="1" dirty="0">
                <a:solidFill>
                  <a:srgbClr val="FF0000"/>
                </a:solidFill>
              </a:rPr>
              <a:t>h = 84</a:t>
            </a:r>
          </a:p>
        </p:txBody>
      </p:sp>
      <p:sp>
        <p:nvSpPr>
          <p:cNvPr id="13" name="TextBox 12">
            <a:extLst>
              <a:ext uri="{FF2B5EF4-FFF2-40B4-BE49-F238E27FC236}">
                <a16:creationId xmlns:a16="http://schemas.microsoft.com/office/drawing/2014/main" id="{07E14B95-D42F-EC8F-9B4D-A3C911330580}"/>
              </a:ext>
            </a:extLst>
          </p:cNvPr>
          <p:cNvSpPr txBox="1"/>
          <p:nvPr/>
        </p:nvSpPr>
        <p:spPr>
          <a:xfrm>
            <a:off x="9205158" y="393665"/>
            <a:ext cx="1104933" cy="495576"/>
          </a:xfrm>
          <a:prstGeom prst="rect">
            <a:avLst/>
          </a:prstGeom>
          <a:noFill/>
        </p:spPr>
        <p:txBody>
          <a:bodyPr wrap="square" rtlCol="0">
            <a:spAutoFit/>
          </a:bodyPr>
          <a:lstStyle/>
          <a:p>
            <a:r>
              <a:rPr lang="en-US" sz="800" dirty="0">
                <a:solidFill>
                  <a:schemeClr val="accent1">
                    <a:lumMod val="10000"/>
                  </a:schemeClr>
                </a:solidFill>
              </a:rPr>
              <a:t>Eject 24 or</a:t>
            </a:r>
          </a:p>
          <a:p>
            <a:r>
              <a:rPr lang="en-US" sz="800" dirty="0">
                <a:solidFill>
                  <a:schemeClr val="accent1">
                    <a:lumMod val="10000"/>
                  </a:schemeClr>
                </a:solidFill>
              </a:rPr>
              <a:t>48 bunches</a:t>
            </a:r>
          </a:p>
        </p:txBody>
      </p:sp>
      <p:cxnSp>
        <p:nvCxnSpPr>
          <p:cNvPr id="14" name="Straight Arrow Connector 13">
            <a:extLst>
              <a:ext uri="{FF2B5EF4-FFF2-40B4-BE49-F238E27FC236}">
                <a16:creationId xmlns:a16="http://schemas.microsoft.com/office/drawing/2014/main" id="{5AEF4563-BE9A-D9B1-C1FF-6755115D19E8}"/>
              </a:ext>
            </a:extLst>
          </p:cNvPr>
          <p:cNvCxnSpPr/>
          <p:nvPr/>
        </p:nvCxnSpPr>
        <p:spPr>
          <a:xfrm flipV="1">
            <a:off x="8845330" y="641453"/>
            <a:ext cx="359827" cy="131375"/>
          </a:xfrm>
          <a:prstGeom prst="straightConnector1">
            <a:avLst/>
          </a:prstGeom>
          <a:ln>
            <a:solidFill>
              <a:schemeClr val="accent1">
                <a:lumMod val="10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15" name="Text Box 21">
            <a:extLst>
              <a:ext uri="{FF2B5EF4-FFF2-40B4-BE49-F238E27FC236}">
                <a16:creationId xmlns:a16="http://schemas.microsoft.com/office/drawing/2014/main" id="{6187E308-36D4-3825-F2AA-FCF6F13B4A6E}"/>
              </a:ext>
            </a:extLst>
          </p:cNvPr>
          <p:cNvSpPr txBox="1">
            <a:spLocks noChangeArrowheads="1"/>
          </p:cNvSpPr>
          <p:nvPr/>
        </p:nvSpPr>
        <p:spPr bwMode="auto">
          <a:xfrm>
            <a:off x="5936079" y="392994"/>
            <a:ext cx="2015816" cy="382945"/>
          </a:xfrm>
          <a:prstGeom prst="rect">
            <a:avLst/>
          </a:prstGeom>
          <a:noFill/>
          <a:ln w="9525">
            <a:noFill/>
            <a:miter lim="800000"/>
            <a:headEnd/>
            <a:tailEnd/>
          </a:ln>
        </p:spPr>
        <p:txBody>
          <a:bodyPr wrap="square">
            <a:spAutoFit/>
          </a:bodyPr>
          <a:lstStyle/>
          <a:p>
            <a:pPr algn="ctr"/>
            <a:r>
              <a:rPr lang="en-US" sz="1050" dirty="0">
                <a:solidFill>
                  <a:schemeClr val="bg1">
                    <a:lumMod val="50000"/>
                  </a:schemeClr>
                </a:solidFill>
                <a:latin typeface="+mj-lt"/>
              </a:rPr>
              <a:t>Controlled blow-ups</a:t>
            </a:r>
          </a:p>
        </p:txBody>
      </p:sp>
      <p:sp>
        <p:nvSpPr>
          <p:cNvPr id="16" name="Text Box 19">
            <a:extLst>
              <a:ext uri="{FF2B5EF4-FFF2-40B4-BE49-F238E27FC236}">
                <a16:creationId xmlns:a16="http://schemas.microsoft.com/office/drawing/2014/main" id="{D1D4B362-4F86-C082-C3A9-2E17B42078BD}"/>
              </a:ext>
            </a:extLst>
          </p:cNvPr>
          <p:cNvSpPr txBox="1">
            <a:spLocks noChangeArrowheads="1"/>
          </p:cNvSpPr>
          <p:nvPr/>
        </p:nvSpPr>
        <p:spPr bwMode="auto">
          <a:xfrm>
            <a:off x="6937904" y="791115"/>
            <a:ext cx="991413" cy="276999"/>
          </a:xfrm>
          <a:prstGeom prst="rect">
            <a:avLst/>
          </a:prstGeom>
          <a:noFill/>
          <a:ln w="9525">
            <a:noFill/>
            <a:miter lim="800000"/>
            <a:headEnd/>
            <a:tailEnd/>
          </a:ln>
        </p:spPr>
        <p:txBody>
          <a:bodyPr wrap="square">
            <a:spAutoFit/>
          </a:bodyPr>
          <a:lstStyle/>
          <a:p>
            <a:pPr algn="ctr"/>
            <a:r>
              <a:rPr lang="en-US" sz="1200" b="1" dirty="0" err="1">
                <a:latin typeface="Symbol" pitchFamily="18" charset="2"/>
              </a:rPr>
              <a:t>g</a:t>
            </a:r>
            <a:r>
              <a:rPr lang="en-US" sz="1200" b="1" baseline="-25000" dirty="0" err="1">
                <a:latin typeface="Constantia" pitchFamily="18" charset="0"/>
              </a:rPr>
              <a:t>tr</a:t>
            </a:r>
            <a:endParaRPr lang="en-US" sz="1200" b="1" baseline="-25000" dirty="0">
              <a:latin typeface="Constantia" pitchFamily="18" charset="0"/>
            </a:endParaRPr>
          </a:p>
        </p:txBody>
      </p:sp>
      <p:cxnSp>
        <p:nvCxnSpPr>
          <p:cNvPr id="17" name="Straight Arrow Connector 16">
            <a:extLst>
              <a:ext uri="{FF2B5EF4-FFF2-40B4-BE49-F238E27FC236}">
                <a16:creationId xmlns:a16="http://schemas.microsoft.com/office/drawing/2014/main" id="{35CF6B38-2FD6-923A-3648-30AE094008C7}"/>
              </a:ext>
            </a:extLst>
          </p:cNvPr>
          <p:cNvCxnSpPr/>
          <p:nvPr/>
        </p:nvCxnSpPr>
        <p:spPr>
          <a:xfrm>
            <a:off x="7443554" y="1139583"/>
            <a:ext cx="0" cy="300372"/>
          </a:xfrm>
          <a:prstGeom prst="straightConnector1">
            <a:avLst/>
          </a:prstGeom>
          <a:ln>
            <a:solidFill>
              <a:schemeClr val="accent1">
                <a:lumMod val="10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18" name="Rectangle 17">
            <a:extLst>
              <a:ext uri="{FF2B5EF4-FFF2-40B4-BE49-F238E27FC236}">
                <a16:creationId xmlns:a16="http://schemas.microsoft.com/office/drawing/2014/main" id="{4456FB83-9B67-713F-2129-5A7AA1C26F90}"/>
              </a:ext>
            </a:extLst>
          </p:cNvPr>
          <p:cNvSpPr/>
          <p:nvPr/>
        </p:nvSpPr>
        <p:spPr>
          <a:xfrm>
            <a:off x="8461028" y="424393"/>
            <a:ext cx="316262" cy="1457118"/>
          </a:xfrm>
          <a:prstGeom prst="rect">
            <a:avLst/>
          </a:prstGeom>
          <a:solidFill>
            <a:schemeClr val="accent6">
              <a:lumMod val="50000"/>
              <a:alpha val="26000"/>
            </a:schemeClr>
          </a:solidFill>
          <a:ln w="6350">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19" name="Group 18">
            <a:extLst>
              <a:ext uri="{FF2B5EF4-FFF2-40B4-BE49-F238E27FC236}">
                <a16:creationId xmlns:a16="http://schemas.microsoft.com/office/drawing/2014/main" id="{C4BAD113-FAB4-6D43-02F4-A9C7DCA61018}"/>
              </a:ext>
            </a:extLst>
          </p:cNvPr>
          <p:cNvGrpSpPr/>
          <p:nvPr/>
        </p:nvGrpSpPr>
        <p:grpSpPr>
          <a:xfrm>
            <a:off x="8069997" y="2123389"/>
            <a:ext cx="2761486" cy="1921714"/>
            <a:chOff x="5681696" y="3079017"/>
            <a:chExt cx="2761486" cy="1921714"/>
          </a:xfrm>
        </p:grpSpPr>
        <p:sp>
          <p:nvSpPr>
            <p:cNvPr id="20" name="Rectangle 19">
              <a:extLst>
                <a:ext uri="{FF2B5EF4-FFF2-40B4-BE49-F238E27FC236}">
                  <a16:creationId xmlns:a16="http://schemas.microsoft.com/office/drawing/2014/main" id="{67B0B3B1-093A-5B21-D56F-D5BCC9665866}"/>
                </a:ext>
              </a:extLst>
            </p:cNvPr>
            <p:cNvSpPr/>
            <p:nvPr/>
          </p:nvSpPr>
          <p:spPr>
            <a:xfrm>
              <a:off x="5681696" y="3079018"/>
              <a:ext cx="2461447" cy="1921713"/>
            </a:xfrm>
            <a:prstGeom prst="rect">
              <a:avLst/>
            </a:prstGeom>
            <a:solidFill>
              <a:schemeClr val="bg1"/>
            </a:solidFill>
            <a:ln>
              <a:solidFill>
                <a:schemeClr val="accent6">
                  <a:lumMod val="50000"/>
                </a:schemeClr>
              </a:solidFill>
            </a:ln>
            <a:effectLst>
              <a:outerShdw blurRad="50800" dist="76200" dir="270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1" name="Group 20">
              <a:extLst>
                <a:ext uri="{FF2B5EF4-FFF2-40B4-BE49-F238E27FC236}">
                  <a16:creationId xmlns:a16="http://schemas.microsoft.com/office/drawing/2014/main" id="{C2C357B3-FD08-21BB-8CB1-B6033B69DC14}"/>
                </a:ext>
              </a:extLst>
            </p:cNvPr>
            <p:cNvGrpSpPr/>
            <p:nvPr/>
          </p:nvGrpSpPr>
          <p:grpSpPr>
            <a:xfrm>
              <a:off x="5752215" y="3079017"/>
              <a:ext cx="2690967" cy="1868987"/>
              <a:chOff x="5032680" y="2671704"/>
              <a:chExt cx="2690967" cy="1868987"/>
            </a:xfrm>
          </p:grpSpPr>
          <p:sp>
            <p:nvSpPr>
              <p:cNvPr id="22" name="Text Box 7">
                <a:extLst>
                  <a:ext uri="{FF2B5EF4-FFF2-40B4-BE49-F238E27FC236}">
                    <a16:creationId xmlns:a16="http://schemas.microsoft.com/office/drawing/2014/main" id="{22517EEE-ACCE-15CD-CB50-7D6D54BCBF39}"/>
                  </a:ext>
                </a:extLst>
              </p:cNvPr>
              <p:cNvSpPr txBox="1">
                <a:spLocks noChangeArrowheads="1"/>
              </p:cNvSpPr>
              <p:nvPr/>
            </p:nvSpPr>
            <p:spPr bwMode="auto">
              <a:xfrm>
                <a:off x="5194396" y="2671704"/>
                <a:ext cx="1908939" cy="307777"/>
              </a:xfrm>
              <a:prstGeom prst="rect">
                <a:avLst/>
              </a:prstGeom>
              <a:noFill/>
              <a:ln w="9525">
                <a:noFill/>
                <a:miter lim="800000"/>
                <a:headEnd/>
                <a:tailEnd/>
              </a:ln>
            </p:spPr>
            <p:txBody>
              <a:bodyPr wrap="square">
                <a:spAutoFit/>
              </a:bodyPr>
              <a:lstStyle/>
              <a:p>
                <a:pPr algn="ctr"/>
                <a:r>
                  <a:rPr lang="en-US" sz="1400" b="1" dirty="0">
                    <a:solidFill>
                      <a:schemeClr val="accent1">
                        <a:lumMod val="10000"/>
                      </a:schemeClr>
                    </a:solidFill>
                    <a:latin typeface="Calibri"/>
                    <a:cs typeface="Calibri"/>
                  </a:rPr>
                  <a:t>Split in four at flat top</a:t>
                </a:r>
              </a:p>
            </p:txBody>
          </p:sp>
          <p:sp>
            <p:nvSpPr>
              <p:cNvPr id="23" name="TextBox 22">
                <a:extLst>
                  <a:ext uri="{FF2B5EF4-FFF2-40B4-BE49-F238E27FC236}">
                    <a16:creationId xmlns:a16="http://schemas.microsoft.com/office/drawing/2014/main" id="{D6A9CA3E-EABD-6518-03B1-26AC686286F8}"/>
                  </a:ext>
                </a:extLst>
              </p:cNvPr>
              <p:cNvSpPr txBox="1"/>
              <p:nvPr/>
            </p:nvSpPr>
            <p:spPr>
              <a:xfrm>
                <a:off x="6627372" y="2941112"/>
                <a:ext cx="1096275" cy="540629"/>
              </a:xfrm>
              <a:prstGeom prst="rect">
                <a:avLst/>
              </a:prstGeom>
              <a:noFill/>
            </p:spPr>
            <p:txBody>
              <a:bodyPr wrap="none" rtlCol="0">
                <a:spAutoFit/>
              </a:bodyPr>
              <a:lstStyle/>
              <a:p>
                <a:r>
                  <a:rPr lang="en-US" dirty="0">
                    <a:solidFill>
                      <a:srgbClr val="FF0000"/>
                    </a:solidFill>
                  </a:rPr>
                  <a:t>25 ns</a:t>
                </a:r>
              </a:p>
            </p:txBody>
          </p:sp>
          <p:pic>
            <p:nvPicPr>
              <p:cNvPr id="24" name="Picture 5" descr="C:\Heiko\Presentations\2014-11_RFUpgradesHB2014\2012-01_LHCBeamSlides\LHC25\foursplitb12.png">
                <a:extLst>
                  <a:ext uri="{FF2B5EF4-FFF2-40B4-BE49-F238E27FC236}">
                    <a16:creationId xmlns:a16="http://schemas.microsoft.com/office/drawing/2014/main" id="{849E8D89-33A3-7B77-1F93-4349D9A42F9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32680" y="2920691"/>
                <a:ext cx="1646755" cy="1620000"/>
              </a:xfrm>
              <a:prstGeom prst="rect">
                <a:avLst/>
              </a:prstGeom>
              <a:noFill/>
              <a:extLst>
                <a:ext uri="{909E8E84-426E-40dd-AFC4-6F175D3DCCD1}">
                  <a14:hiddenFill xmlns="" xmlns:a14="http://schemas.microsoft.com/office/drawing/2010/main">
                    <a:solidFill>
                      <a:srgbClr val="FFFFFF"/>
                    </a:solidFill>
                  </a14:hiddenFill>
                </a:ext>
              </a:extLst>
            </p:spPr>
          </p:pic>
          <p:sp>
            <p:nvSpPr>
              <p:cNvPr id="25" name="Text Box 8">
                <a:extLst>
                  <a:ext uri="{FF2B5EF4-FFF2-40B4-BE49-F238E27FC236}">
                    <a16:creationId xmlns:a16="http://schemas.microsoft.com/office/drawing/2014/main" id="{6365E174-1CA6-E035-2363-969629C647BD}"/>
                  </a:ext>
                </a:extLst>
              </p:cNvPr>
              <p:cNvSpPr txBox="1">
                <a:spLocks noChangeArrowheads="1"/>
              </p:cNvSpPr>
              <p:nvPr/>
            </p:nvSpPr>
            <p:spPr bwMode="auto">
              <a:xfrm rot="16200000">
                <a:off x="6227750" y="3647523"/>
                <a:ext cx="1196658" cy="382945"/>
              </a:xfrm>
              <a:prstGeom prst="rect">
                <a:avLst/>
              </a:prstGeom>
              <a:noFill/>
              <a:ln w="9525">
                <a:noFill/>
                <a:miter lim="800000"/>
                <a:headEnd/>
                <a:tailEnd/>
              </a:ln>
            </p:spPr>
            <p:txBody>
              <a:bodyPr wrap="square">
                <a:spAutoFit/>
              </a:bodyPr>
              <a:lstStyle/>
              <a:p>
                <a:pPr algn="l"/>
                <a:r>
                  <a:rPr lang="en-US" sz="1100" b="1" dirty="0">
                    <a:solidFill>
                      <a:schemeClr val="accent1">
                        <a:lumMod val="10000"/>
                      </a:schemeClr>
                    </a:solidFill>
                    <a:latin typeface="+mj-lt"/>
                  </a:rPr>
                  <a:t>26 </a:t>
                </a:r>
                <a:r>
                  <a:rPr lang="en-US" sz="1100" b="1" dirty="0" err="1">
                    <a:solidFill>
                      <a:schemeClr val="accent1">
                        <a:lumMod val="10000"/>
                      </a:schemeClr>
                    </a:solidFill>
                    <a:latin typeface="+mj-lt"/>
                  </a:rPr>
                  <a:t>GeV</a:t>
                </a:r>
                <a:r>
                  <a:rPr lang="en-US" sz="1100" b="1" dirty="0">
                    <a:solidFill>
                      <a:schemeClr val="accent1">
                        <a:lumMod val="10000"/>
                      </a:schemeClr>
                    </a:solidFill>
                    <a:latin typeface="+mj-lt"/>
                  </a:rPr>
                  <a:t>/c</a:t>
                </a:r>
              </a:p>
            </p:txBody>
          </p:sp>
          <p:cxnSp>
            <p:nvCxnSpPr>
              <p:cNvPr id="26" name="Straight Connector 25">
                <a:extLst>
                  <a:ext uri="{FF2B5EF4-FFF2-40B4-BE49-F238E27FC236}">
                    <a16:creationId xmlns:a16="http://schemas.microsoft.com/office/drawing/2014/main" id="{220754DB-9770-4425-09B8-27B6CBB5C410}"/>
                  </a:ext>
                </a:extLst>
              </p:cNvPr>
              <p:cNvCxnSpPr/>
              <p:nvPr/>
            </p:nvCxnSpPr>
            <p:spPr>
              <a:xfrm>
                <a:off x="5194396" y="2979481"/>
                <a:ext cx="2007859" cy="0"/>
              </a:xfrm>
              <a:prstGeom prst="line">
                <a:avLst/>
              </a:prstGeom>
              <a:ln w="25400">
                <a:solidFill>
                  <a:srgbClr val="FF0000"/>
                </a:solidFill>
                <a:prstDash val="dash"/>
              </a:ln>
              <a:effectLst/>
            </p:spPr>
            <p:style>
              <a:lnRef idx="2">
                <a:schemeClr val="accent1"/>
              </a:lnRef>
              <a:fillRef idx="0">
                <a:schemeClr val="accent1"/>
              </a:fillRef>
              <a:effectRef idx="1">
                <a:schemeClr val="accent1"/>
              </a:effectRef>
              <a:fontRef idx="minor">
                <a:schemeClr val="tx1"/>
              </a:fontRef>
            </p:style>
          </p:cxnSp>
        </p:grpSp>
      </p:grpSp>
      <p:cxnSp>
        <p:nvCxnSpPr>
          <p:cNvPr id="27" name="Straight Connector 26">
            <a:extLst>
              <a:ext uri="{FF2B5EF4-FFF2-40B4-BE49-F238E27FC236}">
                <a16:creationId xmlns:a16="http://schemas.microsoft.com/office/drawing/2014/main" id="{870D3F5C-13CE-6B0F-E47E-AAA19D12C1EB}"/>
              </a:ext>
            </a:extLst>
          </p:cNvPr>
          <p:cNvCxnSpPr/>
          <p:nvPr/>
        </p:nvCxnSpPr>
        <p:spPr>
          <a:xfrm flipV="1">
            <a:off x="8090433" y="1152952"/>
            <a:ext cx="370595" cy="943966"/>
          </a:xfrm>
          <a:prstGeom prst="line">
            <a:avLst/>
          </a:prstGeom>
          <a:ln w="6350">
            <a:solidFill>
              <a:schemeClr val="accent6">
                <a:lumMod val="50000"/>
              </a:schemeClr>
            </a:solidFill>
            <a:tailEnd type="none"/>
          </a:ln>
          <a:effectLst/>
        </p:spPr>
        <p:style>
          <a:lnRef idx="2">
            <a:schemeClr val="accent1"/>
          </a:lnRef>
          <a:fillRef idx="0">
            <a:schemeClr val="accent1"/>
          </a:fillRef>
          <a:effectRef idx="1">
            <a:schemeClr val="accent1"/>
          </a:effectRef>
          <a:fontRef idx="minor">
            <a:schemeClr val="tx1"/>
          </a:fontRef>
        </p:style>
      </p:cxnSp>
      <p:cxnSp>
        <p:nvCxnSpPr>
          <p:cNvPr id="28" name="Straight Connector 27">
            <a:extLst>
              <a:ext uri="{FF2B5EF4-FFF2-40B4-BE49-F238E27FC236}">
                <a16:creationId xmlns:a16="http://schemas.microsoft.com/office/drawing/2014/main" id="{D2FAC7AB-0756-C97E-0CD4-766D240CCF0B}"/>
              </a:ext>
            </a:extLst>
          </p:cNvPr>
          <p:cNvCxnSpPr/>
          <p:nvPr/>
        </p:nvCxnSpPr>
        <p:spPr>
          <a:xfrm flipH="1" flipV="1">
            <a:off x="8777292" y="1152952"/>
            <a:ext cx="1739372" cy="989743"/>
          </a:xfrm>
          <a:prstGeom prst="line">
            <a:avLst/>
          </a:prstGeom>
          <a:ln w="6350">
            <a:solidFill>
              <a:schemeClr val="accent6">
                <a:lumMod val="50000"/>
              </a:schemeClr>
            </a:solidFill>
            <a:tailEnd type="none"/>
          </a:ln>
          <a:effectLst/>
        </p:spPr>
        <p:style>
          <a:lnRef idx="2">
            <a:schemeClr val="accent1"/>
          </a:lnRef>
          <a:fillRef idx="0">
            <a:schemeClr val="accent1"/>
          </a:fillRef>
          <a:effectRef idx="1">
            <a:schemeClr val="accent1"/>
          </a:effectRef>
          <a:fontRef idx="minor">
            <a:schemeClr val="tx1"/>
          </a:fontRef>
        </p:style>
      </p:cxnSp>
      <p:sp>
        <p:nvSpPr>
          <p:cNvPr id="29" name="Rectangle 28">
            <a:extLst>
              <a:ext uri="{FF2B5EF4-FFF2-40B4-BE49-F238E27FC236}">
                <a16:creationId xmlns:a16="http://schemas.microsoft.com/office/drawing/2014/main" id="{D56C2AFE-4EC5-8A1E-071D-59D4A1AB07E9}"/>
              </a:ext>
            </a:extLst>
          </p:cNvPr>
          <p:cNvSpPr/>
          <p:nvPr/>
        </p:nvSpPr>
        <p:spPr>
          <a:xfrm>
            <a:off x="3378511" y="2096972"/>
            <a:ext cx="4065043" cy="3848107"/>
          </a:xfrm>
          <a:prstGeom prst="rect">
            <a:avLst/>
          </a:prstGeom>
          <a:solidFill>
            <a:schemeClr val="bg1"/>
          </a:solidFill>
          <a:ln>
            <a:solidFill>
              <a:schemeClr val="accent6">
                <a:lumMod val="50000"/>
              </a:schemeClr>
            </a:solidFill>
          </a:ln>
          <a:effectLst>
            <a:outerShdw blurRad="50800" dist="76200" dir="270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0" name="Picture 2" descr="C:\Heiko\Presentations\2013-10_InjectorChainExoticOptionsRLIUP\TomoscopeImages\PS\inj2allb.png">
            <a:extLst>
              <a:ext uri="{FF2B5EF4-FFF2-40B4-BE49-F238E27FC236}">
                <a16:creationId xmlns:a16="http://schemas.microsoft.com/office/drawing/2014/main" id="{5DE653F4-01E8-2F06-7093-23DB945B7E9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93342" y="2392048"/>
            <a:ext cx="1683114" cy="1620000"/>
          </a:xfrm>
          <a:prstGeom prst="rect">
            <a:avLst/>
          </a:prstGeom>
          <a:noFill/>
          <a:extLst>
            <a:ext uri="{909E8E84-426E-40dd-AFC4-6F175D3DCCD1}">
              <a14:hiddenFill xmlns="" xmlns:a14="http://schemas.microsoft.com/office/drawing/2010/main">
                <a:solidFill>
                  <a:srgbClr val="FFFFFF"/>
                </a:solidFill>
              </a14:hiddenFill>
            </a:ext>
          </a:extLst>
        </p:spPr>
      </p:pic>
      <p:sp>
        <p:nvSpPr>
          <p:cNvPr id="31" name="Text Box 6">
            <a:extLst>
              <a:ext uri="{FF2B5EF4-FFF2-40B4-BE49-F238E27FC236}">
                <a16:creationId xmlns:a16="http://schemas.microsoft.com/office/drawing/2014/main" id="{2C881DDC-DDA6-2859-9C8B-B8AA337C6945}"/>
              </a:ext>
            </a:extLst>
          </p:cNvPr>
          <p:cNvSpPr txBox="1">
            <a:spLocks noChangeArrowheads="1"/>
          </p:cNvSpPr>
          <p:nvPr/>
        </p:nvSpPr>
        <p:spPr bwMode="auto">
          <a:xfrm>
            <a:off x="5806319" y="2096971"/>
            <a:ext cx="1532632" cy="307777"/>
          </a:xfrm>
          <a:prstGeom prst="rect">
            <a:avLst/>
          </a:prstGeom>
          <a:noFill/>
          <a:ln w="9525">
            <a:noFill/>
            <a:miter lim="800000"/>
            <a:headEnd/>
            <a:tailEnd/>
          </a:ln>
        </p:spPr>
        <p:txBody>
          <a:bodyPr wrap="square">
            <a:spAutoFit/>
          </a:bodyPr>
          <a:lstStyle/>
          <a:p>
            <a:pPr algn="ctr"/>
            <a:r>
              <a:rPr lang="en-US" sz="1400" b="1" dirty="0">
                <a:solidFill>
                  <a:schemeClr val="accent1">
                    <a:lumMod val="10000"/>
                  </a:schemeClr>
                </a:solidFill>
                <a:latin typeface="Calibri"/>
                <a:cs typeface="Calibri"/>
              </a:rPr>
              <a:t>BCMS (8 PSB b.)</a:t>
            </a:r>
          </a:p>
        </p:txBody>
      </p:sp>
      <p:pic>
        <p:nvPicPr>
          <p:cNvPr id="32" name="Picture 3" descr="C:\Heiko\Presentations\2014-11_RFUpgradesHB2014\2012-01_LHCBeamSlides\LHC25\inj2allb.png">
            <a:extLst>
              <a:ext uri="{FF2B5EF4-FFF2-40B4-BE49-F238E27FC236}">
                <a16:creationId xmlns:a16="http://schemas.microsoft.com/office/drawing/2014/main" id="{FA15C297-8915-2F53-DDD8-6E0E4D4F38BA}"/>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441226" y="2096918"/>
            <a:ext cx="1683115" cy="1620000"/>
          </a:xfrm>
          <a:prstGeom prst="rect">
            <a:avLst/>
          </a:prstGeom>
          <a:noFill/>
          <a:extLst>
            <a:ext uri="{909E8E84-426E-40dd-AFC4-6F175D3DCCD1}">
              <a14:hiddenFill xmlns="" xmlns:a14="http://schemas.microsoft.com/office/drawing/2010/main">
                <a:solidFill>
                  <a:srgbClr val="FFFFFF"/>
                </a:solidFill>
              </a14:hiddenFill>
            </a:ext>
          </a:extLst>
        </p:spPr>
      </p:pic>
      <p:sp>
        <p:nvSpPr>
          <p:cNvPr id="33" name="Text Box 6">
            <a:extLst>
              <a:ext uri="{FF2B5EF4-FFF2-40B4-BE49-F238E27FC236}">
                <a16:creationId xmlns:a16="http://schemas.microsoft.com/office/drawing/2014/main" id="{C73B67DD-80E3-2637-3D7D-C47D58D5B17D}"/>
              </a:ext>
            </a:extLst>
          </p:cNvPr>
          <p:cNvSpPr txBox="1">
            <a:spLocks noChangeArrowheads="1"/>
          </p:cNvSpPr>
          <p:nvPr/>
        </p:nvSpPr>
        <p:spPr bwMode="auto">
          <a:xfrm>
            <a:off x="3571119" y="2096971"/>
            <a:ext cx="1662252" cy="307777"/>
          </a:xfrm>
          <a:prstGeom prst="rect">
            <a:avLst/>
          </a:prstGeom>
          <a:noFill/>
          <a:ln w="9525">
            <a:noFill/>
            <a:miter lim="800000"/>
            <a:headEnd/>
            <a:tailEnd/>
          </a:ln>
        </p:spPr>
        <p:txBody>
          <a:bodyPr wrap="square">
            <a:spAutoFit/>
          </a:bodyPr>
          <a:lstStyle/>
          <a:p>
            <a:pPr algn="ctr"/>
            <a:r>
              <a:rPr lang="en-US" sz="1400" b="1" dirty="0">
                <a:solidFill>
                  <a:schemeClr val="accent1">
                    <a:lumMod val="10000"/>
                  </a:schemeClr>
                </a:solidFill>
                <a:latin typeface="Calibri"/>
                <a:cs typeface="Calibri"/>
              </a:rPr>
              <a:t>Standard (6 PSB b.)</a:t>
            </a:r>
          </a:p>
        </p:txBody>
      </p:sp>
      <p:pic>
        <p:nvPicPr>
          <p:cNvPr id="34" name="Picture 33">
            <a:extLst>
              <a:ext uri="{FF2B5EF4-FFF2-40B4-BE49-F238E27FC236}">
                <a16:creationId xmlns:a16="http://schemas.microsoft.com/office/drawing/2014/main" id="{33D9E74F-83DB-11F7-99EE-F8F1D0A880CC}"/>
              </a:ext>
            </a:extLst>
          </p:cNvPr>
          <p:cNvPicPr>
            <a:picLocks noChangeAspect="1"/>
          </p:cNvPicPr>
          <p:nvPr/>
        </p:nvPicPr>
        <p:blipFill>
          <a:blip r:embed="rId6"/>
          <a:stretch>
            <a:fillRect/>
          </a:stretch>
        </p:blipFill>
        <p:spPr>
          <a:xfrm>
            <a:off x="3441226" y="4290681"/>
            <a:ext cx="1650255" cy="1620000"/>
          </a:xfrm>
          <a:prstGeom prst="rect">
            <a:avLst/>
          </a:prstGeom>
        </p:spPr>
      </p:pic>
      <p:sp>
        <p:nvSpPr>
          <p:cNvPr id="35" name="Text Box 6">
            <a:extLst>
              <a:ext uri="{FF2B5EF4-FFF2-40B4-BE49-F238E27FC236}">
                <a16:creationId xmlns:a16="http://schemas.microsoft.com/office/drawing/2014/main" id="{437F272A-F2BD-0907-7F92-9564B57B68ED}"/>
              </a:ext>
            </a:extLst>
          </p:cNvPr>
          <p:cNvSpPr txBox="1">
            <a:spLocks noChangeArrowheads="1"/>
          </p:cNvSpPr>
          <p:nvPr/>
        </p:nvSpPr>
        <p:spPr bwMode="auto">
          <a:xfrm>
            <a:off x="3691093" y="4018685"/>
            <a:ext cx="1454826" cy="307777"/>
          </a:xfrm>
          <a:prstGeom prst="rect">
            <a:avLst/>
          </a:prstGeom>
          <a:noFill/>
          <a:ln w="9525">
            <a:noFill/>
            <a:miter lim="800000"/>
            <a:headEnd/>
            <a:tailEnd/>
          </a:ln>
        </p:spPr>
        <p:txBody>
          <a:bodyPr wrap="square">
            <a:spAutoFit/>
          </a:bodyPr>
          <a:lstStyle/>
          <a:p>
            <a:pPr algn="ctr"/>
            <a:r>
              <a:rPr lang="en-US" sz="1400" b="1" dirty="0">
                <a:solidFill>
                  <a:schemeClr val="accent1">
                    <a:lumMod val="10000"/>
                  </a:schemeClr>
                </a:solidFill>
                <a:latin typeface="Calibri"/>
                <a:cs typeface="Calibri"/>
              </a:rPr>
              <a:t>8b4e (7 PSB b.)</a:t>
            </a:r>
          </a:p>
        </p:txBody>
      </p:sp>
      <p:sp>
        <p:nvSpPr>
          <p:cNvPr id="36" name="Text Box 6">
            <a:extLst>
              <a:ext uri="{FF2B5EF4-FFF2-40B4-BE49-F238E27FC236}">
                <a16:creationId xmlns:a16="http://schemas.microsoft.com/office/drawing/2014/main" id="{71916A46-368F-B2BD-83D4-3054260F883F}"/>
              </a:ext>
            </a:extLst>
          </p:cNvPr>
          <p:cNvSpPr txBox="1">
            <a:spLocks noChangeArrowheads="1"/>
          </p:cNvSpPr>
          <p:nvPr/>
        </p:nvSpPr>
        <p:spPr bwMode="auto">
          <a:xfrm>
            <a:off x="5717418" y="4018685"/>
            <a:ext cx="1768776" cy="307777"/>
          </a:xfrm>
          <a:prstGeom prst="rect">
            <a:avLst/>
          </a:prstGeom>
          <a:noFill/>
          <a:ln w="9525">
            <a:noFill/>
            <a:miter lim="800000"/>
            <a:headEnd/>
            <a:tailEnd/>
          </a:ln>
        </p:spPr>
        <p:txBody>
          <a:bodyPr wrap="square">
            <a:spAutoFit/>
          </a:bodyPr>
          <a:lstStyle/>
          <a:p>
            <a:pPr algn="ctr"/>
            <a:r>
              <a:rPr lang="en-US" sz="1400" b="1" dirty="0">
                <a:solidFill>
                  <a:schemeClr val="accent1">
                    <a:lumMod val="10000"/>
                  </a:schemeClr>
                </a:solidFill>
                <a:latin typeface="Calibri"/>
                <a:cs typeface="Calibri"/>
              </a:rPr>
              <a:t>80 bunches (7 PSB b.)</a:t>
            </a:r>
          </a:p>
        </p:txBody>
      </p:sp>
      <p:sp>
        <p:nvSpPr>
          <p:cNvPr id="37" name="Rectangle 36">
            <a:extLst>
              <a:ext uri="{FF2B5EF4-FFF2-40B4-BE49-F238E27FC236}">
                <a16:creationId xmlns:a16="http://schemas.microsoft.com/office/drawing/2014/main" id="{C92D20E4-DBA7-481F-BFB8-5F6B451A5D5D}"/>
              </a:ext>
            </a:extLst>
          </p:cNvPr>
          <p:cNvSpPr/>
          <p:nvPr/>
        </p:nvSpPr>
        <p:spPr>
          <a:xfrm>
            <a:off x="6379972" y="424393"/>
            <a:ext cx="936518" cy="1457118"/>
          </a:xfrm>
          <a:prstGeom prst="rect">
            <a:avLst/>
          </a:prstGeom>
          <a:solidFill>
            <a:schemeClr val="accent6">
              <a:lumMod val="50000"/>
              <a:alpha val="26000"/>
            </a:schemeClr>
          </a:solidFill>
          <a:ln w="6350">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cxnSp>
        <p:nvCxnSpPr>
          <p:cNvPr id="38" name="Straight Connector 37">
            <a:extLst>
              <a:ext uri="{FF2B5EF4-FFF2-40B4-BE49-F238E27FC236}">
                <a16:creationId xmlns:a16="http://schemas.microsoft.com/office/drawing/2014/main" id="{CDFEDCE4-40D6-740D-AF9C-B8F2196654FA}"/>
              </a:ext>
            </a:extLst>
          </p:cNvPr>
          <p:cNvCxnSpPr/>
          <p:nvPr/>
        </p:nvCxnSpPr>
        <p:spPr>
          <a:xfrm flipV="1">
            <a:off x="3378511" y="1152952"/>
            <a:ext cx="3001461" cy="944020"/>
          </a:xfrm>
          <a:prstGeom prst="line">
            <a:avLst/>
          </a:prstGeom>
          <a:ln w="6350">
            <a:solidFill>
              <a:schemeClr val="accent6">
                <a:lumMod val="50000"/>
              </a:schemeClr>
            </a:solidFill>
            <a:tailEnd type="none"/>
          </a:ln>
          <a:effectLst/>
        </p:spPr>
        <p:style>
          <a:lnRef idx="2">
            <a:schemeClr val="accent1"/>
          </a:lnRef>
          <a:fillRef idx="0">
            <a:schemeClr val="accent1"/>
          </a:fillRef>
          <a:effectRef idx="1">
            <a:schemeClr val="accent1"/>
          </a:effectRef>
          <a:fontRef idx="minor">
            <a:schemeClr val="tx1"/>
          </a:fontRef>
        </p:style>
      </p:cxnSp>
      <p:cxnSp>
        <p:nvCxnSpPr>
          <p:cNvPr id="39" name="Straight Connector 38">
            <a:extLst>
              <a:ext uri="{FF2B5EF4-FFF2-40B4-BE49-F238E27FC236}">
                <a16:creationId xmlns:a16="http://schemas.microsoft.com/office/drawing/2014/main" id="{2EA9C8FD-3A25-7B5F-CBEA-4ECB02358EB9}"/>
              </a:ext>
            </a:extLst>
          </p:cNvPr>
          <p:cNvCxnSpPr/>
          <p:nvPr/>
        </p:nvCxnSpPr>
        <p:spPr>
          <a:xfrm flipH="1" flipV="1">
            <a:off x="7316490" y="1152952"/>
            <a:ext cx="153598" cy="943966"/>
          </a:xfrm>
          <a:prstGeom prst="line">
            <a:avLst/>
          </a:prstGeom>
          <a:ln w="6350">
            <a:solidFill>
              <a:schemeClr val="accent6">
                <a:lumMod val="50000"/>
              </a:schemeClr>
            </a:solidFill>
            <a:tailEnd type="none"/>
          </a:ln>
          <a:effectLst/>
        </p:spPr>
        <p:style>
          <a:lnRef idx="2">
            <a:schemeClr val="accent1"/>
          </a:lnRef>
          <a:fillRef idx="0">
            <a:schemeClr val="accent1"/>
          </a:fillRef>
          <a:effectRef idx="1">
            <a:schemeClr val="accent1"/>
          </a:effectRef>
          <a:fontRef idx="minor">
            <a:schemeClr val="tx1"/>
          </a:fontRef>
        </p:style>
      </p:cxnSp>
      <p:pic>
        <p:nvPicPr>
          <p:cNvPr id="40" name="Content Placeholder 90">
            <a:extLst>
              <a:ext uri="{FF2B5EF4-FFF2-40B4-BE49-F238E27FC236}">
                <a16:creationId xmlns:a16="http://schemas.microsoft.com/office/drawing/2014/main" id="{0D3E9490-747B-8677-23DC-7B37CA618C1D}"/>
              </a:ext>
            </a:extLst>
          </p:cNvPr>
          <p:cNvPicPr>
            <a:picLocks noChangeAspect="1"/>
          </p:cNvPicPr>
          <p:nvPr/>
        </p:nvPicPr>
        <p:blipFill rotWithShape="1">
          <a:blip r:embed="rId7">
            <a:clrChange>
              <a:clrFrom>
                <a:srgbClr val="EAEAEA"/>
              </a:clrFrom>
              <a:clrTo>
                <a:srgbClr val="EAEAEA">
                  <a:alpha val="0"/>
                </a:srgbClr>
              </a:clrTo>
            </a:clrChange>
          </a:blip>
          <a:srcRect l="1687" t="16159" r="20711" b="16159"/>
          <a:stretch/>
        </p:blipFill>
        <p:spPr>
          <a:xfrm>
            <a:off x="5770084" y="4326462"/>
            <a:ext cx="1489138" cy="1512000"/>
          </a:xfrm>
          <a:prstGeom prst="rect">
            <a:avLst/>
          </a:prstGeom>
        </p:spPr>
      </p:pic>
      <p:sp>
        <p:nvSpPr>
          <p:cNvPr id="41" name="TextBox 40">
            <a:extLst>
              <a:ext uri="{FF2B5EF4-FFF2-40B4-BE49-F238E27FC236}">
                <a16:creationId xmlns:a16="http://schemas.microsoft.com/office/drawing/2014/main" id="{6B128B3A-CE27-3EEF-C2FB-C0C6CAA99C78}"/>
              </a:ext>
            </a:extLst>
          </p:cNvPr>
          <p:cNvSpPr txBox="1"/>
          <p:nvPr/>
        </p:nvSpPr>
        <p:spPr>
          <a:xfrm>
            <a:off x="7776573" y="4165893"/>
            <a:ext cx="3368230" cy="646331"/>
          </a:xfrm>
          <a:prstGeom prst="rect">
            <a:avLst/>
          </a:prstGeom>
          <a:noFill/>
        </p:spPr>
        <p:txBody>
          <a:bodyPr wrap="none" rtlCol="0">
            <a:spAutoFit/>
          </a:bodyPr>
          <a:lstStyle/>
          <a:p>
            <a:r>
              <a:rPr lang="en-US" dirty="0"/>
              <a:t>Standard: 72 bunches @ 25 ns</a:t>
            </a:r>
          </a:p>
          <a:p>
            <a:r>
              <a:rPr lang="en-US" dirty="0"/>
              <a:t>BCMS: 48 bunches @ 25 ns</a:t>
            </a:r>
          </a:p>
        </p:txBody>
      </p:sp>
      <p:sp>
        <p:nvSpPr>
          <p:cNvPr id="42" name="TextBox 41">
            <a:extLst>
              <a:ext uri="{FF2B5EF4-FFF2-40B4-BE49-F238E27FC236}">
                <a16:creationId xmlns:a16="http://schemas.microsoft.com/office/drawing/2014/main" id="{CF7C51D8-592B-C9E3-D6CA-5B49FD971EA5}"/>
              </a:ext>
            </a:extLst>
          </p:cNvPr>
          <p:cNvSpPr txBox="1"/>
          <p:nvPr/>
        </p:nvSpPr>
        <p:spPr>
          <a:xfrm>
            <a:off x="7776573" y="5100681"/>
            <a:ext cx="3647520" cy="646331"/>
          </a:xfrm>
          <a:prstGeom prst="rect">
            <a:avLst/>
          </a:prstGeom>
          <a:solidFill>
            <a:srgbClr val="FFFF00"/>
          </a:solidFill>
        </p:spPr>
        <p:txBody>
          <a:bodyPr wrap="square" rtlCol="0">
            <a:spAutoFit/>
          </a:bodyPr>
          <a:lstStyle/>
          <a:p>
            <a:pPr algn="ctr"/>
            <a:r>
              <a:rPr lang="en-US" dirty="0">
                <a:solidFill>
                  <a:srgbClr val="FF0000"/>
                </a:solidFill>
              </a:rPr>
              <a:t>The PS defines the longitudinal beam characteristics</a:t>
            </a:r>
          </a:p>
        </p:txBody>
      </p:sp>
    </p:spTree>
    <p:extLst>
      <p:ext uri="{BB962C8B-B14F-4D97-AF65-F5344CB8AC3E}">
        <p14:creationId xmlns:p14="http://schemas.microsoft.com/office/powerpoint/2010/main" val="15866716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C9B7CB5-27D9-95CF-E352-E881AB5810C4}"/>
              </a:ext>
            </a:extLst>
          </p:cNvPr>
          <p:cNvSpPr>
            <a:spLocks noGrp="1"/>
          </p:cNvSpPr>
          <p:nvPr>
            <p:ph type="title"/>
          </p:nvPr>
        </p:nvSpPr>
        <p:spPr/>
        <p:txBody>
          <a:bodyPr/>
          <a:lstStyle/>
          <a:p>
            <a:r>
              <a:rPr lang="en-US" sz="4400" dirty="0"/>
              <a:t>Example: Wall Current Monitor</a:t>
            </a:r>
            <a:endParaRPr lang="en-GB" sz="4400" dirty="0"/>
          </a:p>
        </p:txBody>
      </p:sp>
      <p:sp>
        <p:nvSpPr>
          <p:cNvPr id="4" name="Date Placeholder 3">
            <a:extLst>
              <a:ext uri="{FF2B5EF4-FFF2-40B4-BE49-F238E27FC236}">
                <a16:creationId xmlns:a16="http://schemas.microsoft.com/office/drawing/2014/main" id="{A1FB31E7-F928-C7BC-696A-3D89B6CBFA30}"/>
              </a:ext>
            </a:extLst>
          </p:cNvPr>
          <p:cNvSpPr>
            <a:spLocks noGrp="1"/>
          </p:cNvSpPr>
          <p:nvPr>
            <p:ph type="dt" sz="half" idx="10"/>
          </p:nvPr>
        </p:nvSpPr>
        <p:spPr/>
        <p:txBody>
          <a:bodyPr/>
          <a:lstStyle/>
          <a:p>
            <a:r>
              <a:rPr lang="de-CH"/>
              <a:t>11.03.2024</a:t>
            </a:r>
            <a:endParaRPr lang="en-US" dirty="0"/>
          </a:p>
        </p:txBody>
      </p:sp>
      <p:sp>
        <p:nvSpPr>
          <p:cNvPr id="5" name="Footer Placeholder 4">
            <a:extLst>
              <a:ext uri="{FF2B5EF4-FFF2-40B4-BE49-F238E27FC236}">
                <a16:creationId xmlns:a16="http://schemas.microsoft.com/office/drawing/2014/main" id="{257F7EEF-93C4-2302-03D7-DF36FA971DF9}"/>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E1893F1E-BAD9-550D-1A21-61E82208F461}"/>
              </a:ext>
            </a:extLst>
          </p:cNvPr>
          <p:cNvSpPr>
            <a:spLocks noGrp="1"/>
          </p:cNvSpPr>
          <p:nvPr>
            <p:ph type="sldNum" sz="quarter" idx="12"/>
          </p:nvPr>
        </p:nvSpPr>
        <p:spPr/>
        <p:txBody>
          <a:bodyPr/>
          <a:lstStyle/>
          <a:p>
            <a:fld id="{36B5EA5A-BC32-A742-B11B-8E7414D5B535}" type="slidenum">
              <a:rPr lang="en-US" smtClean="0"/>
              <a:pPr/>
              <a:t>44</a:t>
            </a:fld>
            <a:endParaRPr lang="en-US" dirty="0"/>
          </a:p>
        </p:txBody>
      </p:sp>
      <p:sp>
        <p:nvSpPr>
          <p:cNvPr id="7" name="Content Placeholder 2">
            <a:extLst>
              <a:ext uri="{FF2B5EF4-FFF2-40B4-BE49-F238E27FC236}">
                <a16:creationId xmlns:a16="http://schemas.microsoft.com/office/drawing/2014/main" id="{C2C4653C-34F9-86C2-8AA5-364C6EF5C020}"/>
              </a:ext>
            </a:extLst>
          </p:cNvPr>
          <p:cNvSpPr txBox="1">
            <a:spLocks/>
          </p:cNvSpPr>
          <p:nvPr/>
        </p:nvSpPr>
        <p:spPr>
          <a:xfrm>
            <a:off x="399269" y="1144446"/>
            <a:ext cx="11530011" cy="581057"/>
          </a:xfrm>
          <a:prstGeom prst="rect">
            <a:avLst/>
          </a:prstGeom>
          <a:solidFill>
            <a:schemeClr val="tx1">
              <a:lumMod val="20000"/>
              <a:lumOff val="80000"/>
            </a:schemeClr>
          </a:solidFill>
        </p:spPr>
        <p:txBody>
          <a:bodyPr>
            <a:normAutofit fontScale="92500"/>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None/>
            </a:pPr>
            <a:r>
              <a:rPr lang="en-US" sz="3200" dirty="0"/>
              <a:t>A circulating bunch creates an image current in vacuum chamber.</a:t>
            </a:r>
          </a:p>
        </p:txBody>
      </p:sp>
      <p:grpSp>
        <p:nvGrpSpPr>
          <p:cNvPr id="8" name="Group 50">
            <a:extLst>
              <a:ext uri="{FF2B5EF4-FFF2-40B4-BE49-F238E27FC236}">
                <a16:creationId xmlns:a16="http://schemas.microsoft.com/office/drawing/2014/main" id="{73BBE33F-4F8C-F57F-7729-E5EB410F990E}"/>
              </a:ext>
            </a:extLst>
          </p:cNvPr>
          <p:cNvGrpSpPr>
            <a:grpSpLocks/>
          </p:cNvGrpSpPr>
          <p:nvPr/>
        </p:nvGrpSpPr>
        <p:grpSpPr bwMode="auto">
          <a:xfrm>
            <a:off x="1598578" y="2315934"/>
            <a:ext cx="4500563" cy="3262313"/>
            <a:chOff x="1152" y="1392"/>
            <a:chExt cx="2835" cy="2055"/>
          </a:xfrm>
        </p:grpSpPr>
        <p:sp>
          <p:nvSpPr>
            <p:cNvPr id="9" name="Oval 6">
              <a:extLst>
                <a:ext uri="{FF2B5EF4-FFF2-40B4-BE49-F238E27FC236}">
                  <a16:creationId xmlns:a16="http://schemas.microsoft.com/office/drawing/2014/main" id="{C39767D7-5275-8637-0527-61447B5459DF}"/>
                </a:ext>
              </a:extLst>
            </p:cNvPr>
            <p:cNvSpPr>
              <a:spLocks noChangeArrowheads="1"/>
            </p:cNvSpPr>
            <p:nvPr/>
          </p:nvSpPr>
          <p:spPr bwMode="auto">
            <a:xfrm>
              <a:off x="1536" y="2160"/>
              <a:ext cx="672" cy="240"/>
            </a:xfrm>
            <a:prstGeom prst="ellipse">
              <a:avLst/>
            </a:prstGeom>
            <a:gradFill rotWithShape="0">
              <a:gsLst>
                <a:gs pos="0">
                  <a:srgbClr val="5E5E76"/>
                </a:gs>
                <a:gs pos="100000">
                  <a:srgbClr val="CCCCFF"/>
                </a:gs>
              </a:gsLst>
              <a:path path="shape">
                <a:fillToRect l="50000" t="50000" r="50000" b="50000"/>
              </a:path>
            </a:gradFill>
            <a:ln w="9525">
              <a:solidFill>
                <a:srgbClr val="CCCCFF"/>
              </a:solidFill>
              <a:round/>
              <a:headEnd/>
              <a:tailEnd/>
            </a:ln>
          </p:spPr>
          <p:txBody>
            <a:bodyPr wrap="none" anchor="ctr"/>
            <a:lstStyle/>
            <a:p>
              <a:endParaRPr lang="fr-FR"/>
            </a:p>
          </p:txBody>
        </p:sp>
        <p:sp>
          <p:nvSpPr>
            <p:cNvPr id="10" name="Line 11">
              <a:extLst>
                <a:ext uri="{FF2B5EF4-FFF2-40B4-BE49-F238E27FC236}">
                  <a16:creationId xmlns:a16="http://schemas.microsoft.com/office/drawing/2014/main" id="{954A4513-01DD-9242-BCAF-8CFB213F3BFC}"/>
                </a:ext>
              </a:extLst>
            </p:cNvPr>
            <p:cNvSpPr>
              <a:spLocks noChangeShapeType="1"/>
            </p:cNvSpPr>
            <p:nvPr/>
          </p:nvSpPr>
          <p:spPr bwMode="auto">
            <a:xfrm>
              <a:off x="2256" y="2304"/>
              <a:ext cx="768" cy="0"/>
            </a:xfrm>
            <a:prstGeom prst="line">
              <a:avLst/>
            </a:prstGeom>
            <a:noFill/>
            <a:ln w="2857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11" name="Freeform 9">
              <a:extLst>
                <a:ext uri="{FF2B5EF4-FFF2-40B4-BE49-F238E27FC236}">
                  <a16:creationId xmlns:a16="http://schemas.microsoft.com/office/drawing/2014/main" id="{F1F36D2B-FA7A-0225-FF60-FFEA1D414E4C}"/>
                </a:ext>
              </a:extLst>
            </p:cNvPr>
            <p:cNvSpPr>
              <a:spLocks/>
            </p:cNvSpPr>
            <p:nvPr/>
          </p:nvSpPr>
          <p:spPr bwMode="auto">
            <a:xfrm>
              <a:off x="1536" y="1584"/>
              <a:ext cx="624" cy="344"/>
            </a:xfrm>
            <a:custGeom>
              <a:avLst/>
              <a:gdLst>
                <a:gd name="T0" fmla="*/ 0 w 624"/>
                <a:gd name="T1" fmla="*/ 336 h 344"/>
                <a:gd name="T2" fmla="*/ 144 w 624"/>
                <a:gd name="T3" fmla="*/ 288 h 344"/>
                <a:gd name="T4" fmla="*/ 336 w 624"/>
                <a:gd name="T5" fmla="*/ 0 h 344"/>
                <a:gd name="T6" fmla="*/ 528 w 624"/>
                <a:gd name="T7" fmla="*/ 288 h 344"/>
                <a:gd name="T8" fmla="*/ 624 w 624"/>
                <a:gd name="T9" fmla="*/ 336 h 344"/>
                <a:gd name="T10" fmla="*/ 0 60000 65536"/>
                <a:gd name="T11" fmla="*/ 0 60000 65536"/>
                <a:gd name="T12" fmla="*/ 0 60000 65536"/>
                <a:gd name="T13" fmla="*/ 0 60000 65536"/>
                <a:gd name="T14" fmla="*/ 0 60000 65536"/>
                <a:gd name="T15" fmla="*/ 0 w 624"/>
                <a:gd name="T16" fmla="*/ 0 h 344"/>
                <a:gd name="T17" fmla="*/ 624 w 624"/>
                <a:gd name="T18" fmla="*/ 344 h 344"/>
              </a:gdLst>
              <a:ahLst/>
              <a:cxnLst>
                <a:cxn ang="T10">
                  <a:pos x="T0" y="T1"/>
                </a:cxn>
                <a:cxn ang="T11">
                  <a:pos x="T2" y="T3"/>
                </a:cxn>
                <a:cxn ang="T12">
                  <a:pos x="T4" y="T5"/>
                </a:cxn>
                <a:cxn ang="T13">
                  <a:pos x="T6" y="T7"/>
                </a:cxn>
                <a:cxn ang="T14">
                  <a:pos x="T8" y="T9"/>
                </a:cxn>
              </a:cxnLst>
              <a:rect l="T15" t="T16" r="T17" b="T18"/>
              <a:pathLst>
                <a:path w="624" h="344">
                  <a:moveTo>
                    <a:pt x="0" y="336"/>
                  </a:moveTo>
                  <a:cubicBezTo>
                    <a:pt x="44" y="340"/>
                    <a:pt x="88" y="344"/>
                    <a:pt x="144" y="288"/>
                  </a:cubicBezTo>
                  <a:cubicBezTo>
                    <a:pt x="200" y="232"/>
                    <a:pt x="272" y="0"/>
                    <a:pt x="336" y="0"/>
                  </a:cubicBezTo>
                  <a:cubicBezTo>
                    <a:pt x="400" y="0"/>
                    <a:pt x="480" y="232"/>
                    <a:pt x="528" y="288"/>
                  </a:cubicBezTo>
                  <a:cubicBezTo>
                    <a:pt x="576" y="344"/>
                    <a:pt x="600" y="340"/>
                    <a:pt x="624" y="336"/>
                  </a:cubicBezTo>
                </a:path>
              </a:pathLst>
            </a:custGeom>
            <a:solidFill>
              <a:srgbClr val="CCCCFF"/>
            </a:solidFill>
            <a:ln w="28575">
              <a:solidFill>
                <a:schemeClr val="tx2"/>
              </a:solidFill>
              <a:round/>
              <a:headEnd/>
              <a:tailEnd/>
            </a:ln>
          </p:spPr>
          <p:txBody>
            <a:bodyPr wrap="none" anchor="ctr"/>
            <a:lstStyle/>
            <a:p>
              <a:endParaRPr lang="en-US"/>
            </a:p>
          </p:txBody>
        </p:sp>
        <p:sp>
          <p:nvSpPr>
            <p:cNvPr id="12" name="Text Box 13">
              <a:extLst>
                <a:ext uri="{FF2B5EF4-FFF2-40B4-BE49-F238E27FC236}">
                  <a16:creationId xmlns:a16="http://schemas.microsoft.com/office/drawing/2014/main" id="{79C52587-FE55-269B-A1A4-F16A4D02C42F}"/>
                </a:ext>
              </a:extLst>
            </p:cNvPr>
            <p:cNvSpPr txBox="1">
              <a:spLocks noChangeArrowheads="1"/>
            </p:cNvSpPr>
            <p:nvPr/>
          </p:nvSpPr>
          <p:spPr bwMode="auto">
            <a:xfrm>
              <a:off x="2064" y="1680"/>
              <a:ext cx="189" cy="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600" b="1">
                  <a:latin typeface="Times New Roman" charset="0"/>
                </a:rPr>
                <a:t>+</a:t>
              </a:r>
              <a:endParaRPr lang="en-US">
                <a:latin typeface="Times New Roman" charset="0"/>
              </a:endParaRPr>
            </a:p>
          </p:txBody>
        </p:sp>
        <p:sp>
          <p:nvSpPr>
            <p:cNvPr id="13" name="Text Box 15">
              <a:extLst>
                <a:ext uri="{FF2B5EF4-FFF2-40B4-BE49-F238E27FC236}">
                  <a16:creationId xmlns:a16="http://schemas.microsoft.com/office/drawing/2014/main" id="{A69F70EA-A6A8-68EE-77CF-1B524A8F1446}"/>
                </a:ext>
              </a:extLst>
            </p:cNvPr>
            <p:cNvSpPr txBox="1">
              <a:spLocks noChangeArrowheads="1"/>
            </p:cNvSpPr>
            <p:nvPr/>
          </p:nvSpPr>
          <p:spPr bwMode="auto">
            <a:xfrm>
              <a:off x="1536" y="1680"/>
              <a:ext cx="189" cy="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600" b="1">
                  <a:latin typeface="Times New Roman" charset="0"/>
                </a:rPr>
                <a:t>+</a:t>
              </a:r>
              <a:endParaRPr lang="en-US">
                <a:latin typeface="Times New Roman" charset="0"/>
              </a:endParaRPr>
            </a:p>
          </p:txBody>
        </p:sp>
        <p:grpSp>
          <p:nvGrpSpPr>
            <p:cNvPr id="14" name="Group 13">
              <a:extLst>
                <a:ext uri="{FF2B5EF4-FFF2-40B4-BE49-F238E27FC236}">
                  <a16:creationId xmlns:a16="http://schemas.microsoft.com/office/drawing/2014/main" id="{A5584812-2FE3-3B08-CFED-FB2ECBA28B5A}"/>
                </a:ext>
              </a:extLst>
            </p:cNvPr>
            <p:cNvGrpSpPr>
              <a:grpSpLocks/>
            </p:cNvGrpSpPr>
            <p:nvPr/>
          </p:nvGrpSpPr>
          <p:grpSpPr bwMode="auto">
            <a:xfrm>
              <a:off x="1632" y="1392"/>
              <a:ext cx="525" cy="356"/>
              <a:chOff x="1632" y="1536"/>
              <a:chExt cx="525" cy="356"/>
            </a:xfrm>
          </p:grpSpPr>
          <p:sp>
            <p:nvSpPr>
              <p:cNvPr id="36" name="Text Box 12">
                <a:extLst>
                  <a:ext uri="{FF2B5EF4-FFF2-40B4-BE49-F238E27FC236}">
                    <a16:creationId xmlns:a16="http://schemas.microsoft.com/office/drawing/2014/main" id="{722119C0-2749-305D-31BC-47962806B684}"/>
                  </a:ext>
                </a:extLst>
              </p:cNvPr>
              <p:cNvSpPr txBox="1">
                <a:spLocks noChangeArrowheads="1"/>
              </p:cNvSpPr>
              <p:nvPr/>
            </p:nvSpPr>
            <p:spPr bwMode="auto">
              <a:xfrm>
                <a:off x="1968" y="1680"/>
                <a:ext cx="189" cy="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600" b="1">
                    <a:latin typeface="Times New Roman" charset="0"/>
                  </a:rPr>
                  <a:t>+</a:t>
                </a:r>
                <a:endParaRPr lang="en-US">
                  <a:latin typeface="Times New Roman" charset="0"/>
                </a:endParaRPr>
              </a:p>
            </p:txBody>
          </p:sp>
          <p:sp>
            <p:nvSpPr>
              <p:cNvPr id="37" name="Text Box 14">
                <a:extLst>
                  <a:ext uri="{FF2B5EF4-FFF2-40B4-BE49-F238E27FC236}">
                    <a16:creationId xmlns:a16="http://schemas.microsoft.com/office/drawing/2014/main" id="{6F1CBBB6-F92B-EAFD-A7D1-3526E3E781F3}"/>
                  </a:ext>
                </a:extLst>
              </p:cNvPr>
              <p:cNvSpPr txBox="1">
                <a:spLocks noChangeArrowheads="1"/>
              </p:cNvSpPr>
              <p:nvPr/>
            </p:nvSpPr>
            <p:spPr bwMode="auto">
              <a:xfrm>
                <a:off x="1632" y="1680"/>
                <a:ext cx="189" cy="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600" b="1">
                    <a:latin typeface="Times New Roman" charset="0"/>
                  </a:rPr>
                  <a:t>+</a:t>
                </a:r>
                <a:endParaRPr lang="en-US">
                  <a:latin typeface="Times New Roman" charset="0"/>
                </a:endParaRPr>
              </a:p>
            </p:txBody>
          </p:sp>
          <p:sp>
            <p:nvSpPr>
              <p:cNvPr id="38" name="Text Box 16">
                <a:extLst>
                  <a:ext uri="{FF2B5EF4-FFF2-40B4-BE49-F238E27FC236}">
                    <a16:creationId xmlns:a16="http://schemas.microsoft.com/office/drawing/2014/main" id="{87D6BF7B-4BCD-7D40-2973-AC0CE9C5D0FE}"/>
                  </a:ext>
                </a:extLst>
              </p:cNvPr>
              <p:cNvSpPr txBox="1">
                <a:spLocks noChangeArrowheads="1"/>
              </p:cNvSpPr>
              <p:nvPr/>
            </p:nvSpPr>
            <p:spPr bwMode="auto">
              <a:xfrm>
                <a:off x="1776" y="1536"/>
                <a:ext cx="189" cy="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600" b="1">
                    <a:latin typeface="Times New Roman" charset="0"/>
                  </a:rPr>
                  <a:t>+</a:t>
                </a:r>
                <a:endParaRPr lang="en-US">
                  <a:latin typeface="Times New Roman" charset="0"/>
                </a:endParaRPr>
              </a:p>
            </p:txBody>
          </p:sp>
        </p:grpSp>
        <p:sp>
          <p:nvSpPr>
            <p:cNvPr id="15" name="Freeform 24">
              <a:extLst>
                <a:ext uri="{FF2B5EF4-FFF2-40B4-BE49-F238E27FC236}">
                  <a16:creationId xmlns:a16="http://schemas.microsoft.com/office/drawing/2014/main" id="{80FD221B-3215-2538-FD5C-E239210C3EA0}"/>
                </a:ext>
              </a:extLst>
            </p:cNvPr>
            <p:cNvSpPr>
              <a:spLocks/>
            </p:cNvSpPr>
            <p:nvPr/>
          </p:nvSpPr>
          <p:spPr bwMode="auto">
            <a:xfrm rot="10783906">
              <a:off x="1581" y="2688"/>
              <a:ext cx="624" cy="344"/>
            </a:xfrm>
            <a:custGeom>
              <a:avLst/>
              <a:gdLst>
                <a:gd name="T0" fmla="*/ 0 w 624"/>
                <a:gd name="T1" fmla="*/ 336 h 344"/>
                <a:gd name="T2" fmla="*/ 144 w 624"/>
                <a:gd name="T3" fmla="*/ 288 h 344"/>
                <a:gd name="T4" fmla="*/ 336 w 624"/>
                <a:gd name="T5" fmla="*/ 0 h 344"/>
                <a:gd name="T6" fmla="*/ 528 w 624"/>
                <a:gd name="T7" fmla="*/ 288 h 344"/>
                <a:gd name="T8" fmla="*/ 624 w 624"/>
                <a:gd name="T9" fmla="*/ 336 h 344"/>
                <a:gd name="T10" fmla="*/ 0 60000 65536"/>
                <a:gd name="T11" fmla="*/ 0 60000 65536"/>
                <a:gd name="T12" fmla="*/ 0 60000 65536"/>
                <a:gd name="T13" fmla="*/ 0 60000 65536"/>
                <a:gd name="T14" fmla="*/ 0 60000 65536"/>
                <a:gd name="T15" fmla="*/ 0 w 624"/>
                <a:gd name="T16" fmla="*/ 0 h 344"/>
                <a:gd name="T17" fmla="*/ 624 w 624"/>
                <a:gd name="T18" fmla="*/ 344 h 344"/>
              </a:gdLst>
              <a:ahLst/>
              <a:cxnLst>
                <a:cxn ang="T10">
                  <a:pos x="T0" y="T1"/>
                </a:cxn>
                <a:cxn ang="T11">
                  <a:pos x="T2" y="T3"/>
                </a:cxn>
                <a:cxn ang="T12">
                  <a:pos x="T4" y="T5"/>
                </a:cxn>
                <a:cxn ang="T13">
                  <a:pos x="T6" y="T7"/>
                </a:cxn>
                <a:cxn ang="T14">
                  <a:pos x="T8" y="T9"/>
                </a:cxn>
              </a:cxnLst>
              <a:rect l="T15" t="T16" r="T17" b="T18"/>
              <a:pathLst>
                <a:path w="624" h="344">
                  <a:moveTo>
                    <a:pt x="0" y="336"/>
                  </a:moveTo>
                  <a:cubicBezTo>
                    <a:pt x="44" y="340"/>
                    <a:pt x="88" y="344"/>
                    <a:pt x="144" y="288"/>
                  </a:cubicBezTo>
                  <a:cubicBezTo>
                    <a:pt x="200" y="232"/>
                    <a:pt x="272" y="0"/>
                    <a:pt x="336" y="0"/>
                  </a:cubicBezTo>
                  <a:cubicBezTo>
                    <a:pt x="400" y="0"/>
                    <a:pt x="480" y="232"/>
                    <a:pt x="528" y="288"/>
                  </a:cubicBezTo>
                  <a:cubicBezTo>
                    <a:pt x="576" y="344"/>
                    <a:pt x="600" y="340"/>
                    <a:pt x="624" y="336"/>
                  </a:cubicBezTo>
                </a:path>
              </a:pathLst>
            </a:custGeom>
            <a:solidFill>
              <a:srgbClr val="CCCCFF"/>
            </a:solidFill>
            <a:ln w="28575">
              <a:solidFill>
                <a:schemeClr val="tx2"/>
              </a:solidFill>
              <a:round/>
              <a:headEnd/>
              <a:tailEnd/>
            </a:ln>
          </p:spPr>
          <p:txBody>
            <a:bodyPr wrap="none" anchor="ctr"/>
            <a:lstStyle/>
            <a:p>
              <a:endParaRPr lang="en-US"/>
            </a:p>
          </p:txBody>
        </p:sp>
        <p:sp>
          <p:nvSpPr>
            <p:cNvPr id="16" name="Text Box 25">
              <a:extLst>
                <a:ext uri="{FF2B5EF4-FFF2-40B4-BE49-F238E27FC236}">
                  <a16:creationId xmlns:a16="http://schemas.microsoft.com/office/drawing/2014/main" id="{3B959C9D-4BF2-AE7D-C7A9-E488AFDD53E8}"/>
                </a:ext>
              </a:extLst>
            </p:cNvPr>
            <p:cNvSpPr txBox="1">
              <a:spLocks noChangeArrowheads="1"/>
            </p:cNvSpPr>
            <p:nvPr/>
          </p:nvSpPr>
          <p:spPr bwMode="auto">
            <a:xfrm rot="10783906">
              <a:off x="1488" y="2737"/>
              <a:ext cx="189" cy="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600" b="1">
                  <a:latin typeface="Times New Roman" charset="0"/>
                </a:rPr>
                <a:t>+</a:t>
              </a:r>
              <a:endParaRPr lang="en-US">
                <a:latin typeface="Times New Roman" charset="0"/>
              </a:endParaRPr>
            </a:p>
          </p:txBody>
        </p:sp>
        <p:sp>
          <p:nvSpPr>
            <p:cNvPr id="17" name="Text Box 26">
              <a:extLst>
                <a:ext uri="{FF2B5EF4-FFF2-40B4-BE49-F238E27FC236}">
                  <a16:creationId xmlns:a16="http://schemas.microsoft.com/office/drawing/2014/main" id="{8E67E75D-D3EA-2495-1CB6-05C4EA293999}"/>
                </a:ext>
              </a:extLst>
            </p:cNvPr>
            <p:cNvSpPr txBox="1">
              <a:spLocks noChangeArrowheads="1"/>
            </p:cNvSpPr>
            <p:nvPr/>
          </p:nvSpPr>
          <p:spPr bwMode="auto">
            <a:xfrm rot="10783906">
              <a:off x="2015" y="2723"/>
              <a:ext cx="189" cy="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600" b="1">
                  <a:latin typeface="Times New Roman" charset="0"/>
                </a:rPr>
                <a:t>+</a:t>
              </a:r>
              <a:endParaRPr lang="en-US">
                <a:latin typeface="Times New Roman" charset="0"/>
              </a:endParaRPr>
            </a:p>
          </p:txBody>
        </p:sp>
        <p:sp>
          <p:nvSpPr>
            <p:cNvPr id="18" name="Text Box 28">
              <a:extLst>
                <a:ext uri="{FF2B5EF4-FFF2-40B4-BE49-F238E27FC236}">
                  <a16:creationId xmlns:a16="http://schemas.microsoft.com/office/drawing/2014/main" id="{7F6F2D69-6433-3137-4FCA-1B33375C2029}"/>
                </a:ext>
              </a:extLst>
            </p:cNvPr>
            <p:cNvSpPr txBox="1">
              <a:spLocks noChangeArrowheads="1"/>
            </p:cNvSpPr>
            <p:nvPr/>
          </p:nvSpPr>
          <p:spPr bwMode="auto">
            <a:xfrm rot="10783906">
              <a:off x="1583" y="2868"/>
              <a:ext cx="189" cy="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600" b="1">
                  <a:latin typeface="Times New Roman" charset="0"/>
                </a:rPr>
                <a:t>+</a:t>
              </a:r>
              <a:endParaRPr lang="en-US">
                <a:latin typeface="Times New Roman" charset="0"/>
              </a:endParaRPr>
            </a:p>
          </p:txBody>
        </p:sp>
        <p:sp>
          <p:nvSpPr>
            <p:cNvPr id="19" name="Text Box 29">
              <a:extLst>
                <a:ext uri="{FF2B5EF4-FFF2-40B4-BE49-F238E27FC236}">
                  <a16:creationId xmlns:a16="http://schemas.microsoft.com/office/drawing/2014/main" id="{BEB8FB7C-07BF-07A3-DC24-AD1E3A86DE7F}"/>
                </a:ext>
              </a:extLst>
            </p:cNvPr>
            <p:cNvSpPr txBox="1">
              <a:spLocks noChangeArrowheads="1"/>
            </p:cNvSpPr>
            <p:nvPr/>
          </p:nvSpPr>
          <p:spPr bwMode="auto">
            <a:xfrm rot="10783906">
              <a:off x="1919" y="2867"/>
              <a:ext cx="189" cy="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600" b="1">
                  <a:latin typeface="Times New Roman" charset="0"/>
                </a:rPr>
                <a:t>+</a:t>
              </a:r>
              <a:endParaRPr lang="en-US">
                <a:latin typeface="Times New Roman" charset="0"/>
              </a:endParaRPr>
            </a:p>
          </p:txBody>
        </p:sp>
        <p:sp>
          <p:nvSpPr>
            <p:cNvPr id="20" name="Text Box 30">
              <a:extLst>
                <a:ext uri="{FF2B5EF4-FFF2-40B4-BE49-F238E27FC236}">
                  <a16:creationId xmlns:a16="http://schemas.microsoft.com/office/drawing/2014/main" id="{FBDEA66B-57B2-1159-7E42-2CF52CD734F2}"/>
                </a:ext>
              </a:extLst>
            </p:cNvPr>
            <p:cNvSpPr txBox="1">
              <a:spLocks noChangeArrowheads="1"/>
            </p:cNvSpPr>
            <p:nvPr/>
          </p:nvSpPr>
          <p:spPr bwMode="auto">
            <a:xfrm rot="10783906">
              <a:off x="1776" y="3011"/>
              <a:ext cx="189" cy="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600" b="1">
                  <a:latin typeface="Times New Roman" charset="0"/>
                </a:rPr>
                <a:t>+</a:t>
              </a:r>
              <a:endParaRPr lang="en-US">
                <a:latin typeface="Times New Roman" charset="0"/>
              </a:endParaRPr>
            </a:p>
          </p:txBody>
        </p:sp>
        <p:sp>
          <p:nvSpPr>
            <p:cNvPr id="21" name="Text Box 31">
              <a:extLst>
                <a:ext uri="{FF2B5EF4-FFF2-40B4-BE49-F238E27FC236}">
                  <a16:creationId xmlns:a16="http://schemas.microsoft.com/office/drawing/2014/main" id="{B93B529C-9E58-D59A-28A2-5A1E201C6434}"/>
                </a:ext>
              </a:extLst>
            </p:cNvPr>
            <p:cNvSpPr txBox="1">
              <a:spLocks noChangeArrowheads="1"/>
            </p:cNvSpPr>
            <p:nvPr/>
          </p:nvSpPr>
          <p:spPr bwMode="auto">
            <a:xfrm>
              <a:off x="1968" y="1968"/>
              <a:ext cx="180" cy="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dirty="0">
                  <a:latin typeface="Times New Roman" charset="0"/>
                </a:rPr>
                <a:t>-</a:t>
              </a:r>
            </a:p>
          </p:txBody>
        </p:sp>
        <p:sp>
          <p:nvSpPr>
            <p:cNvPr id="22" name="Text Box 32">
              <a:extLst>
                <a:ext uri="{FF2B5EF4-FFF2-40B4-BE49-F238E27FC236}">
                  <a16:creationId xmlns:a16="http://schemas.microsoft.com/office/drawing/2014/main" id="{BE2D5C7B-AE01-D4BC-EFB6-B5D895986727}"/>
                </a:ext>
              </a:extLst>
            </p:cNvPr>
            <p:cNvSpPr txBox="1">
              <a:spLocks noChangeArrowheads="1"/>
            </p:cNvSpPr>
            <p:nvPr/>
          </p:nvSpPr>
          <p:spPr bwMode="auto">
            <a:xfrm>
              <a:off x="1776" y="1920"/>
              <a:ext cx="180" cy="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a:latin typeface="Times New Roman" charset="0"/>
                </a:rPr>
                <a:t>-</a:t>
              </a:r>
            </a:p>
          </p:txBody>
        </p:sp>
        <p:sp>
          <p:nvSpPr>
            <p:cNvPr id="23" name="Text Box 33">
              <a:extLst>
                <a:ext uri="{FF2B5EF4-FFF2-40B4-BE49-F238E27FC236}">
                  <a16:creationId xmlns:a16="http://schemas.microsoft.com/office/drawing/2014/main" id="{C78A1549-803C-1B89-EA74-14A521D31D8A}"/>
                </a:ext>
              </a:extLst>
            </p:cNvPr>
            <p:cNvSpPr txBox="1">
              <a:spLocks noChangeArrowheads="1"/>
            </p:cNvSpPr>
            <p:nvPr/>
          </p:nvSpPr>
          <p:spPr bwMode="auto">
            <a:xfrm>
              <a:off x="1776" y="2304"/>
              <a:ext cx="180" cy="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a:latin typeface="Times New Roman" charset="0"/>
                </a:rPr>
                <a:t>-</a:t>
              </a:r>
            </a:p>
          </p:txBody>
        </p:sp>
        <p:sp>
          <p:nvSpPr>
            <p:cNvPr id="24" name="Text Box 34">
              <a:extLst>
                <a:ext uri="{FF2B5EF4-FFF2-40B4-BE49-F238E27FC236}">
                  <a16:creationId xmlns:a16="http://schemas.microsoft.com/office/drawing/2014/main" id="{E20524FD-4F20-51F0-40BF-9D05F8FE62E1}"/>
                </a:ext>
              </a:extLst>
            </p:cNvPr>
            <p:cNvSpPr txBox="1">
              <a:spLocks noChangeArrowheads="1"/>
            </p:cNvSpPr>
            <p:nvPr/>
          </p:nvSpPr>
          <p:spPr bwMode="auto">
            <a:xfrm>
              <a:off x="2016" y="2256"/>
              <a:ext cx="180" cy="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a:latin typeface="Times New Roman" charset="0"/>
                </a:rPr>
                <a:t>-</a:t>
              </a:r>
            </a:p>
          </p:txBody>
        </p:sp>
        <p:sp>
          <p:nvSpPr>
            <p:cNvPr id="25" name="Text Box 35">
              <a:extLst>
                <a:ext uri="{FF2B5EF4-FFF2-40B4-BE49-F238E27FC236}">
                  <a16:creationId xmlns:a16="http://schemas.microsoft.com/office/drawing/2014/main" id="{F84C28B1-E372-5706-61B1-8D8D0918EBC7}"/>
                </a:ext>
              </a:extLst>
            </p:cNvPr>
            <p:cNvSpPr txBox="1">
              <a:spLocks noChangeArrowheads="1"/>
            </p:cNvSpPr>
            <p:nvPr/>
          </p:nvSpPr>
          <p:spPr bwMode="auto">
            <a:xfrm>
              <a:off x="1584" y="2256"/>
              <a:ext cx="180" cy="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a:latin typeface="Times New Roman" charset="0"/>
                </a:rPr>
                <a:t>-</a:t>
              </a:r>
            </a:p>
          </p:txBody>
        </p:sp>
        <p:sp>
          <p:nvSpPr>
            <p:cNvPr id="26" name="Text Box 36">
              <a:extLst>
                <a:ext uri="{FF2B5EF4-FFF2-40B4-BE49-F238E27FC236}">
                  <a16:creationId xmlns:a16="http://schemas.microsoft.com/office/drawing/2014/main" id="{C9F37AE8-74C3-70BC-48FF-13F1844B4C20}"/>
                </a:ext>
              </a:extLst>
            </p:cNvPr>
            <p:cNvSpPr txBox="1">
              <a:spLocks noChangeArrowheads="1"/>
            </p:cNvSpPr>
            <p:nvPr/>
          </p:nvSpPr>
          <p:spPr bwMode="auto">
            <a:xfrm>
              <a:off x="1584" y="1968"/>
              <a:ext cx="180" cy="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a:latin typeface="Times New Roman" charset="0"/>
                </a:rPr>
                <a:t>-</a:t>
              </a:r>
            </a:p>
          </p:txBody>
        </p:sp>
        <p:sp>
          <p:nvSpPr>
            <p:cNvPr id="27" name="Text Box 37">
              <a:extLst>
                <a:ext uri="{FF2B5EF4-FFF2-40B4-BE49-F238E27FC236}">
                  <a16:creationId xmlns:a16="http://schemas.microsoft.com/office/drawing/2014/main" id="{A7349673-4DD8-FF04-3FA3-98D9118DEE35}"/>
                </a:ext>
              </a:extLst>
            </p:cNvPr>
            <p:cNvSpPr txBox="1">
              <a:spLocks noChangeArrowheads="1"/>
            </p:cNvSpPr>
            <p:nvPr/>
          </p:nvSpPr>
          <p:spPr bwMode="auto">
            <a:xfrm>
              <a:off x="1632" y="2160"/>
              <a:ext cx="500" cy="2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800" b="1">
                  <a:latin typeface="Times New Roman" charset="0"/>
                </a:rPr>
                <a:t>bunch</a:t>
              </a:r>
              <a:endParaRPr lang="en-US">
                <a:latin typeface="Times New Roman" charset="0"/>
              </a:endParaRPr>
            </a:p>
          </p:txBody>
        </p:sp>
        <p:sp>
          <p:nvSpPr>
            <p:cNvPr id="28" name="Text Box 39">
              <a:extLst>
                <a:ext uri="{FF2B5EF4-FFF2-40B4-BE49-F238E27FC236}">
                  <a16:creationId xmlns:a16="http://schemas.microsoft.com/office/drawing/2014/main" id="{5CE7CE14-83F9-CF24-112B-EABA44AA1ECE}"/>
                </a:ext>
              </a:extLst>
            </p:cNvPr>
            <p:cNvSpPr txBox="1">
              <a:spLocks noChangeArrowheads="1"/>
            </p:cNvSpPr>
            <p:nvPr/>
          </p:nvSpPr>
          <p:spPr bwMode="auto">
            <a:xfrm>
              <a:off x="2456" y="2398"/>
              <a:ext cx="1184" cy="2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800" b="1" dirty="0">
                  <a:latin typeface="Times New Roman" charset="0"/>
                </a:rPr>
                <a:t>vacuum chamber</a:t>
              </a:r>
              <a:endParaRPr lang="en-US" dirty="0">
                <a:latin typeface="Times New Roman" charset="0"/>
              </a:endParaRPr>
            </a:p>
          </p:txBody>
        </p:sp>
        <p:sp>
          <p:nvSpPr>
            <p:cNvPr id="29" name="Line 40">
              <a:extLst>
                <a:ext uri="{FF2B5EF4-FFF2-40B4-BE49-F238E27FC236}">
                  <a16:creationId xmlns:a16="http://schemas.microsoft.com/office/drawing/2014/main" id="{8ED54DE4-F19C-18F3-4B33-C6463B4FAA07}"/>
                </a:ext>
              </a:extLst>
            </p:cNvPr>
            <p:cNvSpPr>
              <a:spLocks noChangeShapeType="1"/>
            </p:cNvSpPr>
            <p:nvPr/>
          </p:nvSpPr>
          <p:spPr bwMode="auto">
            <a:xfrm flipV="1">
              <a:off x="3335" y="2001"/>
              <a:ext cx="198" cy="425"/>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30" name="Line 41">
              <a:extLst>
                <a:ext uri="{FF2B5EF4-FFF2-40B4-BE49-F238E27FC236}">
                  <a16:creationId xmlns:a16="http://schemas.microsoft.com/office/drawing/2014/main" id="{ACE90E6B-4A0C-683B-C067-C60D99BEA6DB}"/>
                </a:ext>
              </a:extLst>
            </p:cNvPr>
            <p:cNvSpPr>
              <a:spLocks noChangeShapeType="1"/>
            </p:cNvSpPr>
            <p:nvPr/>
          </p:nvSpPr>
          <p:spPr bwMode="auto">
            <a:xfrm>
              <a:off x="2208" y="1680"/>
              <a:ext cx="528" cy="0"/>
            </a:xfrm>
            <a:prstGeom prst="line">
              <a:avLst/>
            </a:prstGeom>
            <a:noFill/>
            <a:ln w="2857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31" name="Line 42">
              <a:extLst>
                <a:ext uri="{FF2B5EF4-FFF2-40B4-BE49-F238E27FC236}">
                  <a16:creationId xmlns:a16="http://schemas.microsoft.com/office/drawing/2014/main" id="{AC146FD7-FDD7-DA7F-437F-D89000C02680}"/>
                </a:ext>
              </a:extLst>
            </p:cNvPr>
            <p:cNvSpPr>
              <a:spLocks noChangeShapeType="1"/>
            </p:cNvSpPr>
            <p:nvPr/>
          </p:nvSpPr>
          <p:spPr bwMode="auto">
            <a:xfrm>
              <a:off x="2304" y="2977"/>
              <a:ext cx="528" cy="0"/>
            </a:xfrm>
            <a:prstGeom prst="line">
              <a:avLst/>
            </a:prstGeom>
            <a:noFill/>
            <a:ln w="2857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32" name="Text Box 43">
              <a:extLst>
                <a:ext uri="{FF2B5EF4-FFF2-40B4-BE49-F238E27FC236}">
                  <a16:creationId xmlns:a16="http://schemas.microsoft.com/office/drawing/2014/main" id="{785343AB-AA26-EDE6-3CA5-3CF8E7BC280C}"/>
                </a:ext>
              </a:extLst>
            </p:cNvPr>
            <p:cNvSpPr txBox="1">
              <a:spLocks noChangeArrowheads="1"/>
            </p:cNvSpPr>
            <p:nvPr/>
          </p:nvSpPr>
          <p:spPr bwMode="auto">
            <a:xfrm>
              <a:off x="2112" y="3216"/>
              <a:ext cx="1056" cy="2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800" b="1">
                  <a:latin typeface="Times New Roman" charset="0"/>
                </a:rPr>
                <a:t>induced charge</a:t>
              </a:r>
            </a:p>
          </p:txBody>
        </p:sp>
        <p:sp>
          <p:nvSpPr>
            <p:cNvPr id="33" name="Line 44">
              <a:extLst>
                <a:ext uri="{FF2B5EF4-FFF2-40B4-BE49-F238E27FC236}">
                  <a16:creationId xmlns:a16="http://schemas.microsoft.com/office/drawing/2014/main" id="{7FE33C75-807E-3958-034D-1C6D63BC2CF7}"/>
                </a:ext>
              </a:extLst>
            </p:cNvPr>
            <p:cNvSpPr>
              <a:spLocks noChangeShapeType="1"/>
            </p:cNvSpPr>
            <p:nvPr/>
          </p:nvSpPr>
          <p:spPr bwMode="auto">
            <a:xfrm flipH="1" flipV="1">
              <a:off x="2064" y="2977"/>
              <a:ext cx="384" cy="287"/>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34" name="Line 4">
              <a:extLst>
                <a:ext uri="{FF2B5EF4-FFF2-40B4-BE49-F238E27FC236}">
                  <a16:creationId xmlns:a16="http://schemas.microsoft.com/office/drawing/2014/main" id="{3DA7EC8E-5B4B-C130-CD8A-58614C80A11A}"/>
                </a:ext>
              </a:extLst>
            </p:cNvPr>
            <p:cNvSpPr>
              <a:spLocks noChangeShapeType="1"/>
            </p:cNvSpPr>
            <p:nvPr/>
          </p:nvSpPr>
          <p:spPr bwMode="auto">
            <a:xfrm flipV="1">
              <a:off x="1152" y="1916"/>
              <a:ext cx="2835" cy="4"/>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35" name="Line 5">
              <a:extLst>
                <a:ext uri="{FF2B5EF4-FFF2-40B4-BE49-F238E27FC236}">
                  <a16:creationId xmlns:a16="http://schemas.microsoft.com/office/drawing/2014/main" id="{ACCAB734-E1B8-8715-B08B-C03F8E9A0862}"/>
                </a:ext>
              </a:extLst>
            </p:cNvPr>
            <p:cNvSpPr>
              <a:spLocks noChangeShapeType="1"/>
            </p:cNvSpPr>
            <p:nvPr/>
          </p:nvSpPr>
          <p:spPr bwMode="auto">
            <a:xfrm flipV="1">
              <a:off x="1200" y="2682"/>
              <a:ext cx="2787" cy="7"/>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grpSp>
      <p:sp>
        <p:nvSpPr>
          <p:cNvPr id="39" name="Content Placeholder 2">
            <a:extLst>
              <a:ext uri="{FF2B5EF4-FFF2-40B4-BE49-F238E27FC236}">
                <a16:creationId xmlns:a16="http://schemas.microsoft.com/office/drawing/2014/main" id="{88FE631E-D506-8DAE-CFAC-FDCDDB6B04B3}"/>
              </a:ext>
            </a:extLst>
          </p:cNvPr>
          <p:cNvSpPr txBox="1">
            <a:spLocks/>
          </p:cNvSpPr>
          <p:nvPr/>
        </p:nvSpPr>
        <p:spPr>
          <a:xfrm>
            <a:off x="399268" y="5703641"/>
            <a:ext cx="11530012" cy="509442"/>
          </a:xfrm>
          <a:prstGeom prst="rect">
            <a:avLst/>
          </a:prstGeom>
          <a:solidFill>
            <a:schemeClr val="tx1">
              <a:lumMod val="20000"/>
              <a:lumOff val="80000"/>
            </a:schemeClr>
          </a:solidFill>
        </p:spPr>
        <p:txBody>
          <a:bodyPr vert="horz">
            <a:normAutofit fontScale="92500"/>
          </a:bodyPr>
          <a:lst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a:lstStyle>
          <a:p>
            <a:pPr marL="68580" indent="0">
              <a:buNone/>
            </a:pPr>
            <a:r>
              <a:rPr lang="en-US" sz="2400" dirty="0"/>
              <a:t>The induced image current is the same size but has the opposite sign to the bunch current.</a:t>
            </a:r>
          </a:p>
        </p:txBody>
      </p:sp>
      <p:grpSp>
        <p:nvGrpSpPr>
          <p:cNvPr id="40" name="Group 39">
            <a:extLst>
              <a:ext uri="{FF2B5EF4-FFF2-40B4-BE49-F238E27FC236}">
                <a16:creationId xmlns:a16="http://schemas.microsoft.com/office/drawing/2014/main" id="{8B567827-F2F1-3CD5-098D-D00604878FDB}"/>
              </a:ext>
            </a:extLst>
          </p:cNvPr>
          <p:cNvGrpSpPr/>
          <p:nvPr/>
        </p:nvGrpSpPr>
        <p:grpSpPr>
          <a:xfrm>
            <a:off x="5343680" y="1797827"/>
            <a:ext cx="4427298" cy="3624991"/>
            <a:chOff x="4581687" y="1718810"/>
            <a:chExt cx="4427298" cy="3624991"/>
          </a:xfrm>
        </p:grpSpPr>
        <p:grpSp>
          <p:nvGrpSpPr>
            <p:cNvPr id="41" name="Group 40">
              <a:extLst>
                <a:ext uri="{FF2B5EF4-FFF2-40B4-BE49-F238E27FC236}">
                  <a16:creationId xmlns:a16="http://schemas.microsoft.com/office/drawing/2014/main" id="{ED7A3EDE-56D2-7D8F-D10B-3628CB26272C}"/>
                </a:ext>
              </a:extLst>
            </p:cNvPr>
            <p:cNvGrpSpPr/>
            <p:nvPr/>
          </p:nvGrpSpPr>
          <p:grpSpPr>
            <a:xfrm>
              <a:off x="4581687" y="1718810"/>
              <a:ext cx="4427298" cy="3624991"/>
              <a:chOff x="4581687" y="1718810"/>
              <a:chExt cx="4427298" cy="3624991"/>
            </a:xfrm>
          </p:grpSpPr>
          <p:grpSp>
            <p:nvGrpSpPr>
              <p:cNvPr id="49" name="Group 48">
                <a:extLst>
                  <a:ext uri="{FF2B5EF4-FFF2-40B4-BE49-F238E27FC236}">
                    <a16:creationId xmlns:a16="http://schemas.microsoft.com/office/drawing/2014/main" id="{91EDD96F-7981-1151-06C1-AA6C38F88F59}"/>
                  </a:ext>
                </a:extLst>
              </p:cNvPr>
              <p:cNvGrpSpPr/>
              <p:nvPr/>
            </p:nvGrpSpPr>
            <p:grpSpPr>
              <a:xfrm>
                <a:off x="4593377" y="1718810"/>
                <a:ext cx="4415608" cy="3624991"/>
                <a:chOff x="4593377" y="1718810"/>
                <a:chExt cx="4415608" cy="3624991"/>
              </a:xfrm>
            </p:grpSpPr>
            <p:grpSp>
              <p:nvGrpSpPr>
                <p:cNvPr id="51" name="Group 50">
                  <a:extLst>
                    <a:ext uri="{FF2B5EF4-FFF2-40B4-BE49-F238E27FC236}">
                      <a16:creationId xmlns:a16="http://schemas.microsoft.com/office/drawing/2014/main" id="{2DEDB216-1D47-393D-5F48-9C20C39881AF}"/>
                    </a:ext>
                  </a:extLst>
                </p:cNvPr>
                <p:cNvGrpSpPr/>
                <p:nvPr/>
              </p:nvGrpSpPr>
              <p:grpSpPr>
                <a:xfrm>
                  <a:off x="4593377" y="1718810"/>
                  <a:ext cx="4415608" cy="3624991"/>
                  <a:chOff x="4593377" y="1718810"/>
                  <a:chExt cx="4415608" cy="3624991"/>
                </a:xfrm>
              </p:grpSpPr>
              <p:sp>
                <p:nvSpPr>
                  <p:cNvPr id="53" name="Line 4">
                    <a:extLst>
                      <a:ext uri="{FF2B5EF4-FFF2-40B4-BE49-F238E27FC236}">
                        <a16:creationId xmlns:a16="http://schemas.microsoft.com/office/drawing/2014/main" id="{AE8ED7B1-94FC-06E6-57C1-4CF17FBD38F5}"/>
                      </a:ext>
                    </a:extLst>
                  </p:cNvPr>
                  <p:cNvSpPr>
                    <a:spLocks noChangeShapeType="1"/>
                  </p:cNvSpPr>
                  <p:nvPr/>
                </p:nvSpPr>
                <p:spPr bwMode="auto">
                  <a:xfrm flipV="1">
                    <a:off x="5787135" y="3068960"/>
                    <a:ext cx="1440160" cy="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54" name="Line 4">
                    <a:extLst>
                      <a:ext uri="{FF2B5EF4-FFF2-40B4-BE49-F238E27FC236}">
                        <a16:creationId xmlns:a16="http://schemas.microsoft.com/office/drawing/2014/main" id="{6C5201B5-A05D-833D-431E-C7B6C7A32D32}"/>
                      </a:ext>
                    </a:extLst>
                  </p:cNvPr>
                  <p:cNvSpPr>
                    <a:spLocks noChangeShapeType="1"/>
                  </p:cNvSpPr>
                  <p:nvPr/>
                </p:nvSpPr>
                <p:spPr bwMode="auto">
                  <a:xfrm flipV="1">
                    <a:off x="5787135" y="4284095"/>
                    <a:ext cx="1440160" cy="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pic>
                <p:nvPicPr>
                  <p:cNvPr id="55" name="Picture 54">
                    <a:extLst>
                      <a:ext uri="{FF2B5EF4-FFF2-40B4-BE49-F238E27FC236}">
                        <a16:creationId xmlns:a16="http://schemas.microsoft.com/office/drawing/2014/main" id="{92BC3DA6-FE76-7E5E-2CB0-5754C814EA5D}"/>
                      </a:ext>
                    </a:extLst>
                  </p:cNvPr>
                  <p:cNvPicPr>
                    <a:picLocks noChangeAspect="1"/>
                  </p:cNvPicPr>
                  <p:nvPr/>
                </p:nvPicPr>
                <p:blipFill>
                  <a:blip r:embed="rId2"/>
                  <a:stretch>
                    <a:fillRect/>
                  </a:stretch>
                </p:blipFill>
                <p:spPr>
                  <a:xfrm>
                    <a:off x="6642230" y="1718810"/>
                    <a:ext cx="2366755" cy="1277048"/>
                  </a:xfrm>
                  <a:prstGeom prst="rect">
                    <a:avLst/>
                  </a:prstGeom>
                </p:spPr>
              </p:pic>
              <p:cxnSp>
                <p:nvCxnSpPr>
                  <p:cNvPr id="56" name="Elbow Connector 55">
                    <a:extLst>
                      <a:ext uri="{FF2B5EF4-FFF2-40B4-BE49-F238E27FC236}">
                        <a16:creationId xmlns:a16="http://schemas.microsoft.com/office/drawing/2014/main" id="{341FA444-3167-497B-68DA-23EAEF50E1DB}"/>
                      </a:ext>
                    </a:extLst>
                  </p:cNvPr>
                  <p:cNvCxnSpPr/>
                  <p:nvPr/>
                </p:nvCxnSpPr>
                <p:spPr>
                  <a:xfrm>
                    <a:off x="4744571" y="4313801"/>
                    <a:ext cx="443700" cy="353690"/>
                  </a:xfrm>
                  <a:prstGeom prst="bentConnector3">
                    <a:avLst>
                      <a:gd name="adj1" fmla="val 1341"/>
                    </a:avLst>
                  </a:prstGeom>
                  <a:ln>
                    <a:solidFill>
                      <a:srgbClr val="007EEA"/>
                    </a:solidFill>
                  </a:ln>
                  <a:effectLst/>
                </p:spPr>
                <p:style>
                  <a:lnRef idx="2">
                    <a:schemeClr val="accent1"/>
                  </a:lnRef>
                  <a:fillRef idx="0">
                    <a:schemeClr val="accent1"/>
                  </a:fillRef>
                  <a:effectRef idx="1">
                    <a:schemeClr val="accent1"/>
                  </a:effectRef>
                  <a:fontRef idx="minor">
                    <a:schemeClr val="tx1"/>
                  </a:fontRef>
                </p:style>
              </p:cxnSp>
              <p:cxnSp>
                <p:nvCxnSpPr>
                  <p:cNvPr id="57" name="Elbow Connector 56">
                    <a:extLst>
                      <a:ext uri="{FF2B5EF4-FFF2-40B4-BE49-F238E27FC236}">
                        <a16:creationId xmlns:a16="http://schemas.microsoft.com/office/drawing/2014/main" id="{550A7EBB-2D30-B2B1-E325-E23FCED9D084}"/>
                      </a:ext>
                    </a:extLst>
                  </p:cNvPr>
                  <p:cNvCxnSpPr/>
                  <p:nvPr/>
                </p:nvCxnSpPr>
                <p:spPr>
                  <a:xfrm rot="10800000" flipV="1">
                    <a:off x="5787136" y="4290445"/>
                    <a:ext cx="546410" cy="353690"/>
                  </a:xfrm>
                  <a:prstGeom prst="bentConnector3">
                    <a:avLst>
                      <a:gd name="adj1" fmla="val -3458"/>
                    </a:avLst>
                  </a:prstGeom>
                  <a:ln>
                    <a:solidFill>
                      <a:srgbClr val="007EEA"/>
                    </a:solidFill>
                  </a:ln>
                  <a:effectLst/>
                </p:spPr>
                <p:style>
                  <a:lnRef idx="2">
                    <a:schemeClr val="accent1"/>
                  </a:lnRef>
                  <a:fillRef idx="0">
                    <a:schemeClr val="accent1"/>
                  </a:fillRef>
                  <a:effectRef idx="1">
                    <a:schemeClr val="accent1"/>
                  </a:effectRef>
                  <a:fontRef idx="minor">
                    <a:schemeClr val="tx1"/>
                  </a:fontRef>
                </p:style>
              </p:cxnSp>
              <p:sp>
                <p:nvSpPr>
                  <p:cNvPr id="58" name="Rectangle 57">
                    <a:extLst>
                      <a:ext uri="{FF2B5EF4-FFF2-40B4-BE49-F238E27FC236}">
                        <a16:creationId xmlns:a16="http://schemas.microsoft.com/office/drawing/2014/main" id="{35E5FF20-6A7E-8D71-C58F-33AA735280F7}"/>
                      </a:ext>
                    </a:extLst>
                  </p:cNvPr>
                  <p:cNvSpPr/>
                  <p:nvPr/>
                </p:nvSpPr>
                <p:spPr>
                  <a:xfrm>
                    <a:off x="5202070" y="4554125"/>
                    <a:ext cx="675075" cy="180020"/>
                  </a:xfrm>
                  <a:prstGeom prst="rect">
                    <a:avLst/>
                  </a:prstGeom>
                  <a:solidFill>
                    <a:schemeClr val="tx2"/>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 name="Freeform 9">
                    <a:extLst>
                      <a:ext uri="{FF2B5EF4-FFF2-40B4-BE49-F238E27FC236}">
                        <a16:creationId xmlns:a16="http://schemas.microsoft.com/office/drawing/2014/main" id="{07CD5059-E392-B6CB-19C0-442F9C9EDD9D}"/>
                      </a:ext>
                    </a:extLst>
                  </p:cNvPr>
                  <p:cNvSpPr>
                    <a:spLocks/>
                  </p:cNvSpPr>
                  <p:nvPr/>
                </p:nvSpPr>
                <p:spPr bwMode="auto">
                  <a:xfrm>
                    <a:off x="6867255" y="2033845"/>
                    <a:ext cx="765575" cy="456090"/>
                  </a:xfrm>
                  <a:custGeom>
                    <a:avLst/>
                    <a:gdLst>
                      <a:gd name="T0" fmla="*/ 0 w 624"/>
                      <a:gd name="T1" fmla="*/ 336 h 344"/>
                      <a:gd name="T2" fmla="*/ 144 w 624"/>
                      <a:gd name="T3" fmla="*/ 288 h 344"/>
                      <a:gd name="T4" fmla="*/ 336 w 624"/>
                      <a:gd name="T5" fmla="*/ 0 h 344"/>
                      <a:gd name="T6" fmla="*/ 528 w 624"/>
                      <a:gd name="T7" fmla="*/ 288 h 344"/>
                      <a:gd name="T8" fmla="*/ 624 w 624"/>
                      <a:gd name="T9" fmla="*/ 336 h 344"/>
                      <a:gd name="T10" fmla="*/ 0 60000 65536"/>
                      <a:gd name="T11" fmla="*/ 0 60000 65536"/>
                      <a:gd name="T12" fmla="*/ 0 60000 65536"/>
                      <a:gd name="T13" fmla="*/ 0 60000 65536"/>
                      <a:gd name="T14" fmla="*/ 0 60000 65536"/>
                      <a:gd name="T15" fmla="*/ 0 w 624"/>
                      <a:gd name="T16" fmla="*/ 0 h 344"/>
                      <a:gd name="T17" fmla="*/ 624 w 624"/>
                      <a:gd name="T18" fmla="*/ 344 h 344"/>
                    </a:gdLst>
                    <a:ahLst/>
                    <a:cxnLst>
                      <a:cxn ang="T10">
                        <a:pos x="T0" y="T1"/>
                      </a:cxn>
                      <a:cxn ang="T11">
                        <a:pos x="T2" y="T3"/>
                      </a:cxn>
                      <a:cxn ang="T12">
                        <a:pos x="T4" y="T5"/>
                      </a:cxn>
                      <a:cxn ang="T13">
                        <a:pos x="T6" y="T7"/>
                      </a:cxn>
                      <a:cxn ang="T14">
                        <a:pos x="T8" y="T9"/>
                      </a:cxn>
                    </a:cxnLst>
                    <a:rect l="T15" t="T16" r="T17" b="T18"/>
                    <a:pathLst>
                      <a:path w="624" h="344">
                        <a:moveTo>
                          <a:pt x="0" y="336"/>
                        </a:moveTo>
                        <a:cubicBezTo>
                          <a:pt x="44" y="340"/>
                          <a:pt x="88" y="344"/>
                          <a:pt x="144" y="288"/>
                        </a:cubicBezTo>
                        <a:cubicBezTo>
                          <a:pt x="200" y="232"/>
                          <a:pt x="272" y="0"/>
                          <a:pt x="336" y="0"/>
                        </a:cubicBezTo>
                        <a:cubicBezTo>
                          <a:pt x="400" y="0"/>
                          <a:pt x="480" y="232"/>
                          <a:pt x="528" y="288"/>
                        </a:cubicBezTo>
                        <a:cubicBezTo>
                          <a:pt x="576" y="344"/>
                          <a:pt x="600" y="340"/>
                          <a:pt x="624" y="336"/>
                        </a:cubicBezTo>
                      </a:path>
                    </a:pathLst>
                  </a:custGeom>
                  <a:noFill/>
                  <a:ln w="28575">
                    <a:solidFill>
                      <a:srgbClr val="FF0000"/>
                    </a:solidFill>
                    <a:round/>
                    <a:headEnd/>
                    <a:tailEnd/>
                  </a:ln>
                  <a:effectLst>
                    <a:glow rad="25400">
                      <a:schemeClr val="accent2">
                        <a:alpha val="75000"/>
                      </a:schemeClr>
                    </a:glow>
                  </a:effectLst>
                </p:spPr>
                <p:txBody>
                  <a:bodyPr wrap="none" anchor="ctr"/>
                  <a:lstStyle/>
                  <a:p>
                    <a:endParaRPr lang="en-US"/>
                  </a:p>
                </p:txBody>
              </p:sp>
              <p:sp>
                <p:nvSpPr>
                  <p:cNvPr id="60" name="Freeform 59">
                    <a:extLst>
                      <a:ext uri="{FF2B5EF4-FFF2-40B4-BE49-F238E27FC236}">
                        <a16:creationId xmlns:a16="http://schemas.microsoft.com/office/drawing/2014/main" id="{1CAF8DA1-04D4-5DC4-303E-AB9B9809364C}"/>
                      </a:ext>
                    </a:extLst>
                  </p:cNvPr>
                  <p:cNvSpPr/>
                  <p:nvPr/>
                </p:nvSpPr>
                <p:spPr>
                  <a:xfrm>
                    <a:off x="4593377" y="2814715"/>
                    <a:ext cx="3725123" cy="2529086"/>
                  </a:xfrm>
                  <a:custGeom>
                    <a:avLst/>
                    <a:gdLst>
                      <a:gd name="connsiteX0" fmla="*/ 156423 w 3725123"/>
                      <a:gd name="connsiteY0" fmla="*/ 1816100 h 2529086"/>
                      <a:gd name="connsiteX1" fmla="*/ 156423 w 3725123"/>
                      <a:gd name="connsiteY1" fmla="*/ 2425700 h 2529086"/>
                      <a:gd name="connsiteX2" fmla="*/ 1782023 w 3725123"/>
                      <a:gd name="connsiteY2" fmla="*/ 2463800 h 2529086"/>
                      <a:gd name="connsiteX3" fmla="*/ 3217123 w 3725123"/>
                      <a:gd name="connsiteY3" fmla="*/ 1765300 h 2529086"/>
                      <a:gd name="connsiteX4" fmla="*/ 3725123 w 3725123"/>
                      <a:gd name="connsiteY4" fmla="*/ 0 h 2529086"/>
                      <a:gd name="connsiteX5" fmla="*/ 3725123 w 3725123"/>
                      <a:gd name="connsiteY5" fmla="*/ 0 h 2529086"/>
                      <a:gd name="connsiteX6" fmla="*/ 3725123 w 3725123"/>
                      <a:gd name="connsiteY6" fmla="*/ 0 h 2529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5123" h="2529086">
                        <a:moveTo>
                          <a:pt x="156423" y="1816100"/>
                        </a:moveTo>
                        <a:cubicBezTo>
                          <a:pt x="20956" y="2066925"/>
                          <a:pt x="-114510" y="2317750"/>
                          <a:pt x="156423" y="2425700"/>
                        </a:cubicBezTo>
                        <a:cubicBezTo>
                          <a:pt x="427356" y="2533650"/>
                          <a:pt x="1271906" y="2573867"/>
                          <a:pt x="1782023" y="2463800"/>
                        </a:cubicBezTo>
                        <a:cubicBezTo>
                          <a:pt x="2292140" y="2353733"/>
                          <a:pt x="2893273" y="2175933"/>
                          <a:pt x="3217123" y="1765300"/>
                        </a:cubicBezTo>
                        <a:cubicBezTo>
                          <a:pt x="3540973" y="1354667"/>
                          <a:pt x="3725123" y="0"/>
                          <a:pt x="3725123" y="0"/>
                        </a:cubicBezTo>
                        <a:lnTo>
                          <a:pt x="3725123" y="0"/>
                        </a:lnTo>
                        <a:lnTo>
                          <a:pt x="3725123" y="0"/>
                        </a:lnTo>
                      </a:path>
                    </a:pathLst>
                  </a:custGeom>
                  <a:ln>
                    <a:solidFill>
                      <a:schemeClr val="tx2">
                        <a:lumMod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61" name="Freeform 60">
                    <a:extLst>
                      <a:ext uri="{FF2B5EF4-FFF2-40B4-BE49-F238E27FC236}">
                        <a16:creationId xmlns:a16="http://schemas.microsoft.com/office/drawing/2014/main" id="{E5DD8F48-088E-C33A-8852-6E7AC0ECE498}"/>
                      </a:ext>
                    </a:extLst>
                  </p:cNvPr>
                  <p:cNvSpPr/>
                  <p:nvPr/>
                </p:nvSpPr>
                <p:spPr>
                  <a:xfrm>
                    <a:off x="6342490" y="2789315"/>
                    <a:ext cx="1739900" cy="2095620"/>
                  </a:xfrm>
                  <a:custGeom>
                    <a:avLst/>
                    <a:gdLst>
                      <a:gd name="connsiteX0" fmla="*/ 0 w 1739900"/>
                      <a:gd name="connsiteY0" fmla="*/ 1841500 h 2095620"/>
                      <a:gd name="connsiteX1" fmla="*/ 228600 w 1739900"/>
                      <a:gd name="connsiteY1" fmla="*/ 2095500 h 2095620"/>
                      <a:gd name="connsiteX2" fmla="*/ 939800 w 1739900"/>
                      <a:gd name="connsiteY2" fmla="*/ 1866900 h 2095620"/>
                      <a:gd name="connsiteX3" fmla="*/ 1358900 w 1739900"/>
                      <a:gd name="connsiteY3" fmla="*/ 1346200 h 2095620"/>
                      <a:gd name="connsiteX4" fmla="*/ 1739900 w 1739900"/>
                      <a:gd name="connsiteY4" fmla="*/ 0 h 2095620"/>
                      <a:gd name="connsiteX5" fmla="*/ 1739900 w 1739900"/>
                      <a:gd name="connsiteY5" fmla="*/ 0 h 2095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9900" h="2095620">
                        <a:moveTo>
                          <a:pt x="0" y="1841500"/>
                        </a:moveTo>
                        <a:cubicBezTo>
                          <a:pt x="35983" y="1966383"/>
                          <a:pt x="71967" y="2091267"/>
                          <a:pt x="228600" y="2095500"/>
                        </a:cubicBezTo>
                        <a:cubicBezTo>
                          <a:pt x="385233" y="2099733"/>
                          <a:pt x="751417" y="1991783"/>
                          <a:pt x="939800" y="1866900"/>
                        </a:cubicBezTo>
                        <a:cubicBezTo>
                          <a:pt x="1128183" y="1742017"/>
                          <a:pt x="1225550" y="1657350"/>
                          <a:pt x="1358900" y="1346200"/>
                        </a:cubicBezTo>
                        <a:cubicBezTo>
                          <a:pt x="1492250" y="1035050"/>
                          <a:pt x="1739900" y="0"/>
                          <a:pt x="1739900" y="0"/>
                        </a:cubicBezTo>
                        <a:lnTo>
                          <a:pt x="1739900" y="0"/>
                        </a:lnTo>
                      </a:path>
                    </a:pathLst>
                  </a:custGeom>
                  <a:ln>
                    <a:solidFill>
                      <a:srgbClr val="007EEA"/>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
              <p:nvSpPr>
                <p:cNvPr id="52" name="Text Box 39">
                  <a:extLst>
                    <a:ext uri="{FF2B5EF4-FFF2-40B4-BE49-F238E27FC236}">
                      <a16:creationId xmlns:a16="http://schemas.microsoft.com/office/drawing/2014/main" id="{C282ABE2-80D1-8052-E171-1897CAFCCF57}"/>
                    </a:ext>
                  </a:extLst>
                </p:cNvPr>
                <p:cNvSpPr txBox="1">
                  <a:spLocks noChangeArrowheads="1"/>
                </p:cNvSpPr>
                <p:nvPr/>
              </p:nvSpPr>
              <p:spPr bwMode="auto">
                <a:xfrm>
                  <a:off x="5088222" y="4644135"/>
                  <a:ext cx="923938"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800" b="1" dirty="0">
                      <a:latin typeface="Times New Roman" charset="0"/>
                    </a:rPr>
                    <a:t>resistor</a:t>
                  </a:r>
                  <a:endParaRPr lang="en-US" dirty="0">
                    <a:latin typeface="Times New Roman" charset="0"/>
                  </a:endParaRPr>
                </a:p>
              </p:txBody>
            </p:sp>
          </p:grpSp>
          <p:sp>
            <p:nvSpPr>
              <p:cNvPr id="50" name="TextBox 49">
                <a:extLst>
                  <a:ext uri="{FF2B5EF4-FFF2-40B4-BE49-F238E27FC236}">
                    <a16:creationId xmlns:a16="http://schemas.microsoft.com/office/drawing/2014/main" id="{FCC5912A-B92E-B91E-783A-617311F2098C}"/>
                  </a:ext>
                </a:extLst>
              </p:cNvPr>
              <p:cNvSpPr txBox="1"/>
              <p:nvPr/>
            </p:nvSpPr>
            <p:spPr>
              <a:xfrm>
                <a:off x="4581687" y="2171171"/>
                <a:ext cx="1845205" cy="646331"/>
              </a:xfrm>
              <a:prstGeom prst="rect">
                <a:avLst/>
              </a:prstGeom>
              <a:noFill/>
            </p:spPr>
            <p:txBody>
              <a:bodyPr wrap="square" rtlCol="0">
                <a:spAutoFit/>
              </a:bodyPr>
              <a:lstStyle/>
              <a:p>
                <a:pPr algn="ctr"/>
                <a:r>
                  <a:rPr lang="en-US" dirty="0">
                    <a:solidFill>
                      <a:srgbClr val="00B050"/>
                    </a:solidFill>
                    <a:latin typeface="Comic Sans MS"/>
                    <a:cs typeface="Comic Sans MS"/>
                  </a:rPr>
                  <a:t>Wall Current Monitor (WCM)</a:t>
                </a:r>
              </a:p>
            </p:txBody>
          </p:sp>
        </p:grpSp>
        <p:sp>
          <p:nvSpPr>
            <p:cNvPr id="42" name="Line 9">
              <a:extLst>
                <a:ext uri="{FF2B5EF4-FFF2-40B4-BE49-F238E27FC236}">
                  <a16:creationId xmlns:a16="http://schemas.microsoft.com/office/drawing/2014/main" id="{8FB79E99-3927-8472-5BA8-28DACBE9A915}"/>
                </a:ext>
              </a:extLst>
            </p:cNvPr>
            <p:cNvSpPr>
              <a:spLocks noChangeShapeType="1"/>
            </p:cNvSpPr>
            <p:nvPr/>
          </p:nvSpPr>
          <p:spPr bwMode="auto">
            <a:xfrm>
              <a:off x="5112060" y="2888940"/>
              <a:ext cx="855095" cy="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43" name="Line 8">
              <a:extLst>
                <a:ext uri="{FF2B5EF4-FFF2-40B4-BE49-F238E27FC236}">
                  <a16:creationId xmlns:a16="http://schemas.microsoft.com/office/drawing/2014/main" id="{B295694C-63EA-E57D-6FF1-F2EBC6E97F19}"/>
                </a:ext>
              </a:extLst>
            </p:cNvPr>
            <p:cNvSpPr>
              <a:spLocks noChangeShapeType="1"/>
            </p:cNvSpPr>
            <p:nvPr/>
          </p:nvSpPr>
          <p:spPr bwMode="auto">
            <a:xfrm flipV="1">
              <a:off x="5112060" y="2888940"/>
              <a:ext cx="0" cy="18002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44" name="Line 8">
              <a:extLst>
                <a:ext uri="{FF2B5EF4-FFF2-40B4-BE49-F238E27FC236}">
                  <a16:creationId xmlns:a16="http://schemas.microsoft.com/office/drawing/2014/main" id="{D2AF1A7F-8FAA-667C-5574-088F9AE07614}"/>
                </a:ext>
              </a:extLst>
            </p:cNvPr>
            <p:cNvSpPr>
              <a:spLocks noChangeShapeType="1"/>
            </p:cNvSpPr>
            <p:nvPr/>
          </p:nvSpPr>
          <p:spPr bwMode="auto">
            <a:xfrm flipV="1">
              <a:off x="5967155" y="2888940"/>
              <a:ext cx="0" cy="18002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45" name="Line 9">
              <a:extLst>
                <a:ext uri="{FF2B5EF4-FFF2-40B4-BE49-F238E27FC236}">
                  <a16:creationId xmlns:a16="http://schemas.microsoft.com/office/drawing/2014/main" id="{11A3C609-215F-751F-F925-6A468B032215}"/>
                </a:ext>
              </a:extLst>
            </p:cNvPr>
            <p:cNvSpPr>
              <a:spLocks noChangeShapeType="1"/>
            </p:cNvSpPr>
            <p:nvPr/>
          </p:nvSpPr>
          <p:spPr bwMode="auto">
            <a:xfrm>
              <a:off x="5112060" y="4464115"/>
              <a:ext cx="855095" cy="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46" name="Line 8">
              <a:extLst>
                <a:ext uri="{FF2B5EF4-FFF2-40B4-BE49-F238E27FC236}">
                  <a16:creationId xmlns:a16="http://schemas.microsoft.com/office/drawing/2014/main" id="{7519B00C-C2DA-1035-AC6E-BAA1D221931C}"/>
                </a:ext>
              </a:extLst>
            </p:cNvPr>
            <p:cNvSpPr>
              <a:spLocks noChangeShapeType="1"/>
            </p:cNvSpPr>
            <p:nvPr/>
          </p:nvSpPr>
          <p:spPr bwMode="auto">
            <a:xfrm flipV="1">
              <a:off x="5112060" y="4284095"/>
              <a:ext cx="0" cy="18002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47" name="Line 8">
              <a:extLst>
                <a:ext uri="{FF2B5EF4-FFF2-40B4-BE49-F238E27FC236}">
                  <a16:creationId xmlns:a16="http://schemas.microsoft.com/office/drawing/2014/main" id="{F70636B6-54B8-6948-53A3-5EF16F145649}"/>
                </a:ext>
              </a:extLst>
            </p:cNvPr>
            <p:cNvSpPr>
              <a:spLocks noChangeShapeType="1"/>
            </p:cNvSpPr>
            <p:nvPr/>
          </p:nvSpPr>
          <p:spPr bwMode="auto">
            <a:xfrm flipV="1">
              <a:off x="5967155" y="4284095"/>
              <a:ext cx="0" cy="18002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48" name="AutoShape 28">
              <a:extLst>
                <a:ext uri="{FF2B5EF4-FFF2-40B4-BE49-F238E27FC236}">
                  <a16:creationId xmlns:a16="http://schemas.microsoft.com/office/drawing/2014/main" id="{632EC859-582B-0C99-2E21-1B6B95218B9C}"/>
                </a:ext>
              </a:extLst>
            </p:cNvPr>
            <p:cNvSpPr>
              <a:spLocks/>
            </p:cNvSpPr>
            <p:nvPr/>
          </p:nvSpPr>
          <p:spPr bwMode="auto">
            <a:xfrm>
              <a:off x="6147175" y="3248979"/>
              <a:ext cx="1341438" cy="675075"/>
            </a:xfrm>
            <a:prstGeom prst="borderCallout2">
              <a:avLst>
                <a:gd name="adj1" fmla="val 22797"/>
                <a:gd name="adj2" fmla="val -4899"/>
                <a:gd name="adj3" fmla="val 22797"/>
                <a:gd name="adj4" fmla="val -20874"/>
                <a:gd name="adj5" fmla="val -45699"/>
                <a:gd name="adj6" fmla="val -45939"/>
              </a:avLst>
            </a:prstGeom>
            <a:noFill/>
            <a:ln w="9525">
              <a:solidFill>
                <a:schemeClr val="tx1"/>
              </a:solidFill>
              <a:miter lim="800000"/>
              <a:headEnd/>
              <a:tailEnd/>
            </a:ln>
          </p:spPr>
          <p:txBody>
            <a:bodyPr/>
            <a:lstStyle/>
            <a:p>
              <a:pPr algn="ctr"/>
              <a:r>
                <a:rPr lang="en-US" sz="1800" b="0" dirty="0">
                  <a:solidFill>
                    <a:srgbClr val="00B050"/>
                  </a:solidFill>
                  <a:latin typeface="Comic Sans MS"/>
                  <a:cs typeface="Comic Sans MS"/>
                </a:rPr>
                <a:t>Insulator</a:t>
              </a:r>
            </a:p>
            <a:p>
              <a:pPr algn="ctr"/>
              <a:r>
                <a:rPr lang="en-US" sz="1800" b="0" dirty="0">
                  <a:solidFill>
                    <a:srgbClr val="00B050"/>
                  </a:solidFill>
                  <a:latin typeface="Comic Sans MS"/>
                  <a:cs typeface="Comic Sans MS"/>
                </a:rPr>
                <a:t>(ceramic</a:t>
              </a:r>
              <a:r>
                <a:rPr lang="en-US" sz="1800" b="0" dirty="0">
                  <a:solidFill>
                    <a:srgbClr val="00B050"/>
                  </a:solidFill>
                </a:rPr>
                <a:t>)</a:t>
              </a:r>
            </a:p>
          </p:txBody>
        </p:sp>
      </p:grpSp>
    </p:spTree>
    <p:extLst>
      <p:ext uri="{BB962C8B-B14F-4D97-AF65-F5344CB8AC3E}">
        <p14:creationId xmlns:p14="http://schemas.microsoft.com/office/powerpoint/2010/main" val="3881911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dissolve">
                                      <p:cBhvr>
                                        <p:cTn id="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95D22F0-BF19-2649-97C2-19B0D68E7028}"/>
              </a:ext>
            </a:extLst>
          </p:cNvPr>
          <p:cNvSpPr>
            <a:spLocks noGrp="1"/>
          </p:cNvSpPr>
          <p:nvPr>
            <p:ph idx="1"/>
          </p:nvPr>
        </p:nvSpPr>
        <p:spPr>
          <a:xfrm>
            <a:off x="2812472" y="1856509"/>
            <a:ext cx="8971540" cy="4344266"/>
          </a:xfrm>
        </p:spPr>
        <p:txBody>
          <a:bodyPr/>
          <a:lstStyle/>
          <a:p>
            <a:pPr marL="457200" indent="-457200">
              <a:spcBef>
                <a:spcPts val="3600"/>
              </a:spcBef>
              <a:buFont typeface="Arial" panose="020B0604020202020204" pitchFamily="34" charset="0"/>
              <a:buChar char="•"/>
            </a:pPr>
            <a:r>
              <a:rPr lang="en-GB" sz="2800" dirty="0"/>
              <a:t>Why Accelerators and Colliders ?</a:t>
            </a:r>
          </a:p>
          <a:p>
            <a:pPr marL="457200" indent="-457200">
              <a:spcBef>
                <a:spcPts val="3600"/>
              </a:spcBef>
              <a:buFont typeface="Arial" panose="020B0604020202020204" pitchFamily="34" charset="0"/>
              <a:buChar char="•"/>
            </a:pPr>
            <a:r>
              <a:rPr lang="en-GB" sz="2800" dirty="0">
                <a:solidFill>
                  <a:schemeClr val="bg1">
                    <a:lumMod val="75000"/>
                  </a:schemeClr>
                </a:solidFill>
              </a:rPr>
              <a:t>The CERN Accelerator Complex</a:t>
            </a:r>
          </a:p>
          <a:p>
            <a:pPr marL="457200" indent="-457200">
              <a:spcBef>
                <a:spcPts val="3600"/>
              </a:spcBef>
              <a:buFont typeface="Arial" panose="020B0604020202020204" pitchFamily="34" charset="0"/>
              <a:buChar char="•"/>
            </a:pPr>
            <a:r>
              <a:rPr lang="en-GB" sz="2800" dirty="0">
                <a:solidFill>
                  <a:schemeClr val="bg1">
                    <a:lumMod val="75000"/>
                  </a:schemeClr>
                </a:solidFill>
              </a:rPr>
              <a:t>Cycling the Accelerators &amp; Satisfying Users</a:t>
            </a:r>
          </a:p>
          <a:p>
            <a:pPr marL="457200" indent="-457200">
              <a:spcBef>
                <a:spcPts val="3600"/>
              </a:spcBef>
              <a:buFont typeface="Arial" panose="020B0604020202020204" pitchFamily="34" charset="0"/>
              <a:buChar char="•"/>
            </a:pPr>
            <a:r>
              <a:rPr lang="en-GB" sz="2800" dirty="0">
                <a:solidFill>
                  <a:schemeClr val="bg1">
                    <a:lumMod val="75000"/>
                  </a:schemeClr>
                </a:solidFill>
              </a:rPr>
              <a:t>The Main Ingredients of an Accelerator</a:t>
            </a:r>
          </a:p>
          <a:p>
            <a:pPr marL="342900" indent="-342900">
              <a:spcBef>
                <a:spcPts val="3600"/>
              </a:spcBef>
              <a:buFont typeface="Arial" panose="020B0604020202020204" pitchFamily="34" charset="0"/>
              <a:buChar char="•"/>
            </a:pPr>
            <a:endParaRPr lang="en-GB" sz="2000" dirty="0"/>
          </a:p>
        </p:txBody>
      </p:sp>
      <p:sp>
        <p:nvSpPr>
          <p:cNvPr id="3" name="Title 2">
            <a:extLst>
              <a:ext uri="{FF2B5EF4-FFF2-40B4-BE49-F238E27FC236}">
                <a16:creationId xmlns:a16="http://schemas.microsoft.com/office/drawing/2014/main" id="{56DBF500-E0A7-1A4B-A6A8-1D262C377FCE}"/>
              </a:ext>
            </a:extLst>
          </p:cNvPr>
          <p:cNvSpPr>
            <a:spLocks noGrp="1"/>
          </p:cNvSpPr>
          <p:nvPr>
            <p:ph type="title"/>
          </p:nvPr>
        </p:nvSpPr>
        <p:spPr>
          <a:xfrm>
            <a:off x="2812473" y="373593"/>
            <a:ext cx="8971540" cy="1065742"/>
          </a:xfrm>
        </p:spPr>
        <p:txBody>
          <a:bodyPr/>
          <a:lstStyle/>
          <a:p>
            <a:r>
              <a:rPr lang="en-GB" dirty="0"/>
              <a:t>Content</a:t>
            </a:r>
          </a:p>
        </p:txBody>
      </p:sp>
      <p:sp>
        <p:nvSpPr>
          <p:cNvPr id="4" name="Date Placeholder 3">
            <a:extLst>
              <a:ext uri="{FF2B5EF4-FFF2-40B4-BE49-F238E27FC236}">
                <a16:creationId xmlns:a16="http://schemas.microsoft.com/office/drawing/2014/main" id="{B730B4BE-01FD-9143-B6B8-9D951A0AABD5}"/>
              </a:ext>
            </a:extLst>
          </p:cNvPr>
          <p:cNvSpPr>
            <a:spLocks noGrp="1"/>
          </p:cNvSpPr>
          <p:nvPr>
            <p:ph type="dt" sz="half" idx="10"/>
          </p:nvPr>
        </p:nvSpPr>
        <p:spPr/>
        <p:txBody>
          <a:bodyPr/>
          <a:lstStyle/>
          <a:p>
            <a:r>
              <a:rPr lang="de-CH"/>
              <a:t>11.03.2024</a:t>
            </a:r>
            <a:endParaRPr lang="en-US" dirty="0"/>
          </a:p>
        </p:txBody>
      </p:sp>
      <p:sp>
        <p:nvSpPr>
          <p:cNvPr id="5" name="Footer Placeholder 4">
            <a:extLst>
              <a:ext uri="{FF2B5EF4-FFF2-40B4-BE49-F238E27FC236}">
                <a16:creationId xmlns:a16="http://schemas.microsoft.com/office/drawing/2014/main" id="{2C4AE638-3365-7B45-8803-33E50C5DE406}"/>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E269B17B-AC98-654B-8E00-C8B2A5FD8C4A}"/>
              </a:ext>
            </a:extLst>
          </p:cNvPr>
          <p:cNvSpPr>
            <a:spLocks noGrp="1"/>
          </p:cNvSpPr>
          <p:nvPr>
            <p:ph type="sldNum" sz="quarter" idx="12"/>
          </p:nvPr>
        </p:nvSpPr>
        <p:spPr/>
        <p:txBody>
          <a:bodyPr/>
          <a:lstStyle/>
          <a:p>
            <a:fld id="{36B5EA5A-BC32-A742-B11B-8E7414D5B535}" type="slidenum">
              <a:rPr lang="en-US" smtClean="0"/>
              <a:pPr/>
              <a:t>5</a:t>
            </a:fld>
            <a:endParaRPr lang="en-US" dirty="0"/>
          </a:p>
        </p:txBody>
      </p:sp>
      <p:pic>
        <p:nvPicPr>
          <p:cNvPr id="7" name="Picture 6">
            <a:extLst>
              <a:ext uri="{FF2B5EF4-FFF2-40B4-BE49-F238E27FC236}">
                <a16:creationId xmlns:a16="http://schemas.microsoft.com/office/drawing/2014/main" id="{C8490D3C-0539-694B-9ED4-7737AD7D03ED}"/>
              </a:ext>
            </a:extLst>
          </p:cNvPr>
          <p:cNvPicPr>
            <a:picLocks noChangeAspect="1"/>
          </p:cNvPicPr>
          <p:nvPr/>
        </p:nvPicPr>
        <p:blipFill>
          <a:blip r:embed="rId2"/>
          <a:stretch>
            <a:fillRect/>
          </a:stretch>
        </p:blipFill>
        <p:spPr>
          <a:xfrm>
            <a:off x="1608" y="4667169"/>
            <a:ext cx="2444178" cy="1646764"/>
          </a:xfrm>
          <a:prstGeom prst="rect">
            <a:avLst/>
          </a:prstGeom>
        </p:spPr>
      </p:pic>
      <p:pic>
        <p:nvPicPr>
          <p:cNvPr id="8" name="Picture 7">
            <a:extLst>
              <a:ext uri="{FF2B5EF4-FFF2-40B4-BE49-F238E27FC236}">
                <a16:creationId xmlns:a16="http://schemas.microsoft.com/office/drawing/2014/main" id="{B21F2F19-DD60-F645-B64F-952B9FE5001E}"/>
              </a:ext>
            </a:extLst>
          </p:cNvPr>
          <p:cNvPicPr>
            <a:picLocks noChangeAspect="1"/>
          </p:cNvPicPr>
          <p:nvPr/>
        </p:nvPicPr>
        <p:blipFill>
          <a:blip r:embed="rId3"/>
          <a:stretch>
            <a:fillRect/>
          </a:stretch>
        </p:blipFill>
        <p:spPr>
          <a:xfrm>
            <a:off x="0" y="3084745"/>
            <a:ext cx="2445786" cy="1834339"/>
          </a:xfrm>
          <a:prstGeom prst="rect">
            <a:avLst/>
          </a:prstGeom>
        </p:spPr>
      </p:pic>
      <p:pic>
        <p:nvPicPr>
          <p:cNvPr id="9" name="Picture 8">
            <a:extLst>
              <a:ext uri="{FF2B5EF4-FFF2-40B4-BE49-F238E27FC236}">
                <a16:creationId xmlns:a16="http://schemas.microsoft.com/office/drawing/2014/main" id="{796E5E33-BD32-9440-A020-50F2F72AAF5C}"/>
              </a:ext>
            </a:extLst>
          </p:cNvPr>
          <p:cNvPicPr>
            <a:picLocks noChangeAspect="1"/>
          </p:cNvPicPr>
          <p:nvPr/>
        </p:nvPicPr>
        <p:blipFill>
          <a:blip r:embed="rId4"/>
          <a:stretch>
            <a:fillRect/>
          </a:stretch>
        </p:blipFill>
        <p:spPr>
          <a:xfrm>
            <a:off x="0" y="1296701"/>
            <a:ext cx="2445786" cy="1883254"/>
          </a:xfrm>
          <a:prstGeom prst="rect">
            <a:avLst/>
          </a:prstGeom>
        </p:spPr>
      </p:pic>
      <p:pic>
        <p:nvPicPr>
          <p:cNvPr id="10" name="Picture 9">
            <a:extLst>
              <a:ext uri="{FF2B5EF4-FFF2-40B4-BE49-F238E27FC236}">
                <a16:creationId xmlns:a16="http://schemas.microsoft.com/office/drawing/2014/main" id="{F34C6E44-2961-9347-9455-D90BEBE98D7A}"/>
              </a:ext>
            </a:extLst>
          </p:cNvPr>
          <p:cNvPicPr>
            <a:picLocks noChangeAspect="1"/>
          </p:cNvPicPr>
          <p:nvPr/>
        </p:nvPicPr>
        <p:blipFill>
          <a:blip r:embed="rId5"/>
          <a:stretch>
            <a:fillRect/>
          </a:stretch>
        </p:blipFill>
        <p:spPr>
          <a:xfrm>
            <a:off x="0" y="-27709"/>
            <a:ext cx="2445786" cy="1592819"/>
          </a:xfrm>
          <a:prstGeom prst="rect">
            <a:avLst/>
          </a:prstGeom>
        </p:spPr>
      </p:pic>
    </p:spTree>
    <p:extLst>
      <p:ext uri="{BB962C8B-B14F-4D97-AF65-F5344CB8AC3E}">
        <p14:creationId xmlns:p14="http://schemas.microsoft.com/office/powerpoint/2010/main" val="1347709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9A0BB8B3-53E6-2241-BC28-1CE325E5B9EC}"/>
              </a:ext>
            </a:extLst>
          </p:cNvPr>
          <p:cNvSpPr/>
          <p:nvPr/>
        </p:nvSpPr>
        <p:spPr>
          <a:xfrm>
            <a:off x="308225" y="1439335"/>
            <a:ext cx="2517168" cy="83099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 name="Title 2">
            <a:extLst>
              <a:ext uri="{FF2B5EF4-FFF2-40B4-BE49-F238E27FC236}">
                <a16:creationId xmlns:a16="http://schemas.microsoft.com/office/drawing/2014/main" id="{31B89CFF-C805-6A43-A1C4-EC3E79B773B2}"/>
              </a:ext>
            </a:extLst>
          </p:cNvPr>
          <p:cNvSpPr>
            <a:spLocks noGrp="1"/>
          </p:cNvSpPr>
          <p:nvPr>
            <p:ph type="title"/>
          </p:nvPr>
        </p:nvSpPr>
        <p:spPr/>
        <p:txBody>
          <a:bodyPr/>
          <a:lstStyle/>
          <a:p>
            <a:r>
              <a:rPr lang="en-GB" dirty="0"/>
              <a:t>Creating Matter from Energy</a:t>
            </a:r>
          </a:p>
        </p:txBody>
      </p:sp>
      <p:sp>
        <p:nvSpPr>
          <p:cNvPr id="4" name="Date Placeholder 3">
            <a:extLst>
              <a:ext uri="{FF2B5EF4-FFF2-40B4-BE49-F238E27FC236}">
                <a16:creationId xmlns:a16="http://schemas.microsoft.com/office/drawing/2014/main" id="{3742110A-EF5B-0B44-8557-7DA5E59C30D2}"/>
              </a:ext>
            </a:extLst>
          </p:cNvPr>
          <p:cNvSpPr>
            <a:spLocks noGrp="1"/>
          </p:cNvSpPr>
          <p:nvPr>
            <p:ph type="dt" sz="half" idx="10"/>
          </p:nvPr>
        </p:nvSpPr>
        <p:spPr/>
        <p:txBody>
          <a:bodyPr/>
          <a:lstStyle/>
          <a:p>
            <a:r>
              <a:rPr lang="de-CH"/>
              <a:t>11.03.2024</a:t>
            </a:r>
            <a:endParaRPr lang="en-US" dirty="0"/>
          </a:p>
        </p:txBody>
      </p:sp>
      <p:sp>
        <p:nvSpPr>
          <p:cNvPr id="5" name="Footer Placeholder 4">
            <a:extLst>
              <a:ext uri="{FF2B5EF4-FFF2-40B4-BE49-F238E27FC236}">
                <a16:creationId xmlns:a16="http://schemas.microsoft.com/office/drawing/2014/main" id="{E1C1E424-3071-324D-B287-FF77A9FBD5FD}"/>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EA9A35A7-CA17-C840-B7C7-51C7C93461F0}"/>
              </a:ext>
            </a:extLst>
          </p:cNvPr>
          <p:cNvSpPr>
            <a:spLocks noGrp="1"/>
          </p:cNvSpPr>
          <p:nvPr>
            <p:ph type="sldNum" sz="quarter" idx="12"/>
          </p:nvPr>
        </p:nvSpPr>
        <p:spPr/>
        <p:txBody>
          <a:bodyPr/>
          <a:lstStyle/>
          <a:p>
            <a:fld id="{36B5EA5A-BC32-A742-B11B-8E7414D5B535}" type="slidenum">
              <a:rPr lang="en-US" smtClean="0"/>
              <a:pPr/>
              <a:t>6</a:t>
            </a:fld>
            <a:endParaRPr lang="en-US" dirty="0"/>
          </a:p>
        </p:txBody>
      </p:sp>
      <p:pic>
        <p:nvPicPr>
          <p:cNvPr id="7" name="Picture 6">
            <a:extLst>
              <a:ext uri="{FF2B5EF4-FFF2-40B4-BE49-F238E27FC236}">
                <a16:creationId xmlns:a16="http://schemas.microsoft.com/office/drawing/2014/main" id="{53218622-B31B-7F4E-8C2B-BA6B84D20634}"/>
              </a:ext>
            </a:extLst>
          </p:cNvPr>
          <p:cNvPicPr>
            <a:picLocks noChangeAspect="1"/>
          </p:cNvPicPr>
          <p:nvPr/>
        </p:nvPicPr>
        <p:blipFill>
          <a:blip r:embed="rId2"/>
          <a:stretch>
            <a:fillRect/>
          </a:stretch>
        </p:blipFill>
        <p:spPr>
          <a:xfrm>
            <a:off x="2996358" y="2463413"/>
            <a:ext cx="1910248" cy="2222500"/>
          </a:xfrm>
          <a:prstGeom prst="rect">
            <a:avLst/>
          </a:prstGeom>
        </p:spPr>
      </p:pic>
      <p:sp>
        <p:nvSpPr>
          <p:cNvPr id="8" name="TextBox 7">
            <a:extLst>
              <a:ext uri="{FF2B5EF4-FFF2-40B4-BE49-F238E27FC236}">
                <a16:creationId xmlns:a16="http://schemas.microsoft.com/office/drawing/2014/main" id="{06C1D5D9-1AAB-B641-AF97-40E08C7F6C8D}"/>
              </a:ext>
            </a:extLst>
          </p:cNvPr>
          <p:cNvSpPr txBox="1"/>
          <p:nvPr/>
        </p:nvSpPr>
        <p:spPr>
          <a:xfrm>
            <a:off x="407988" y="1593223"/>
            <a:ext cx="2339237" cy="523220"/>
          </a:xfrm>
          <a:prstGeom prst="rect">
            <a:avLst/>
          </a:prstGeom>
          <a:solidFill>
            <a:schemeClr val="accent1">
              <a:lumMod val="20000"/>
              <a:lumOff val="80000"/>
            </a:schemeClr>
          </a:solidFill>
          <a:ln>
            <a:solidFill>
              <a:schemeClr val="tx1">
                <a:lumMod val="20000"/>
                <a:lumOff val="80000"/>
              </a:schemeClr>
            </a:solidFill>
          </a:ln>
        </p:spPr>
        <p:txBody>
          <a:bodyPr wrap="square" rtlCol="0">
            <a:spAutoFit/>
          </a:bodyPr>
          <a:lstStyle/>
          <a:p>
            <a:pPr algn="ctr"/>
            <a:r>
              <a:rPr lang="en-GB" sz="2800" dirty="0"/>
              <a:t>E = m・c</a:t>
            </a:r>
            <a:r>
              <a:rPr lang="en-GB" sz="2800" baseline="30000" dirty="0"/>
              <a:t>2</a:t>
            </a:r>
          </a:p>
        </p:txBody>
      </p:sp>
      <p:sp>
        <p:nvSpPr>
          <p:cNvPr id="9" name="TextBox 8">
            <a:extLst>
              <a:ext uri="{FF2B5EF4-FFF2-40B4-BE49-F238E27FC236}">
                <a16:creationId xmlns:a16="http://schemas.microsoft.com/office/drawing/2014/main" id="{BFF4C93A-DCE4-3140-A535-237503F7E984}"/>
              </a:ext>
            </a:extLst>
          </p:cNvPr>
          <p:cNvSpPr txBox="1"/>
          <p:nvPr/>
        </p:nvSpPr>
        <p:spPr>
          <a:xfrm>
            <a:off x="187073" y="4802268"/>
            <a:ext cx="7528818" cy="1354217"/>
          </a:xfrm>
          <a:prstGeom prst="rect">
            <a:avLst/>
          </a:prstGeom>
          <a:solidFill>
            <a:schemeClr val="accent1">
              <a:lumMod val="20000"/>
              <a:lumOff val="80000"/>
            </a:schemeClr>
          </a:solidFill>
          <a:ln>
            <a:solidFill>
              <a:schemeClr val="tx1">
                <a:lumMod val="20000"/>
                <a:lumOff val="80000"/>
              </a:schemeClr>
            </a:solidFill>
          </a:ln>
        </p:spPr>
        <p:txBody>
          <a:bodyPr wrap="square" rtlCol="0">
            <a:spAutoFit/>
          </a:bodyPr>
          <a:lstStyle/>
          <a:p>
            <a:pPr algn="ctr"/>
            <a:r>
              <a:rPr lang="en-GB" sz="2400" dirty="0"/>
              <a:t>In our accelerators we provide energy to the particles we accelerate.</a:t>
            </a:r>
          </a:p>
          <a:p>
            <a:pPr algn="ctr"/>
            <a:endParaRPr lang="en-GB" sz="1000" dirty="0"/>
          </a:p>
          <a:p>
            <a:pPr algn="ctr"/>
            <a:r>
              <a:rPr lang="en-GB" sz="2400" dirty="0"/>
              <a:t>In the detectors we observe the matter created</a:t>
            </a:r>
          </a:p>
        </p:txBody>
      </p:sp>
      <p:sp>
        <p:nvSpPr>
          <p:cNvPr id="10" name="TextBox 9">
            <a:extLst>
              <a:ext uri="{FF2B5EF4-FFF2-40B4-BE49-F238E27FC236}">
                <a16:creationId xmlns:a16="http://schemas.microsoft.com/office/drawing/2014/main" id="{68B7E1D9-A783-7645-A5FD-D6C09D5BA4BF}"/>
              </a:ext>
            </a:extLst>
          </p:cNvPr>
          <p:cNvSpPr txBox="1"/>
          <p:nvPr/>
        </p:nvSpPr>
        <p:spPr>
          <a:xfrm>
            <a:off x="3055769" y="1439335"/>
            <a:ext cx="4660122" cy="830997"/>
          </a:xfrm>
          <a:prstGeom prst="rect">
            <a:avLst/>
          </a:prstGeom>
          <a:solidFill>
            <a:schemeClr val="accent1">
              <a:lumMod val="20000"/>
              <a:lumOff val="80000"/>
            </a:schemeClr>
          </a:solidFill>
          <a:ln>
            <a:solidFill>
              <a:schemeClr val="tx1">
                <a:lumMod val="20000"/>
                <a:lumOff val="80000"/>
              </a:schemeClr>
            </a:solidFill>
          </a:ln>
        </p:spPr>
        <p:txBody>
          <a:bodyPr wrap="square" rtlCol="0">
            <a:spAutoFit/>
          </a:bodyPr>
          <a:lstStyle/>
          <a:p>
            <a:pPr algn="ctr"/>
            <a:r>
              <a:rPr lang="en-GB" sz="2400" dirty="0"/>
              <a:t>During the Big Bang Energy was transformed in matter</a:t>
            </a:r>
          </a:p>
        </p:txBody>
      </p:sp>
      <p:pic>
        <p:nvPicPr>
          <p:cNvPr id="11" name="Picture 10">
            <a:extLst>
              <a:ext uri="{FF2B5EF4-FFF2-40B4-BE49-F238E27FC236}">
                <a16:creationId xmlns:a16="http://schemas.microsoft.com/office/drawing/2014/main" id="{04418D36-EB74-6445-AB38-67E20951AAC3}"/>
              </a:ext>
            </a:extLst>
          </p:cNvPr>
          <p:cNvPicPr>
            <a:picLocks noChangeAspect="1"/>
          </p:cNvPicPr>
          <p:nvPr/>
        </p:nvPicPr>
        <p:blipFill>
          <a:blip r:embed="rId3"/>
          <a:stretch>
            <a:fillRect/>
          </a:stretch>
        </p:blipFill>
        <p:spPr>
          <a:xfrm>
            <a:off x="7839182" y="96870"/>
            <a:ext cx="4253376" cy="6063148"/>
          </a:xfrm>
          <a:prstGeom prst="rect">
            <a:avLst/>
          </a:prstGeom>
        </p:spPr>
      </p:pic>
    </p:spTree>
    <p:extLst>
      <p:ext uri="{BB962C8B-B14F-4D97-AF65-F5344CB8AC3E}">
        <p14:creationId xmlns:p14="http://schemas.microsoft.com/office/powerpoint/2010/main" val="20985310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B9B7D46-EC46-254B-829F-09851C7FF280}"/>
              </a:ext>
            </a:extLst>
          </p:cNvPr>
          <p:cNvSpPr>
            <a:spLocks noGrp="1"/>
          </p:cNvSpPr>
          <p:nvPr>
            <p:ph type="title"/>
          </p:nvPr>
        </p:nvSpPr>
        <p:spPr/>
        <p:txBody>
          <a:bodyPr/>
          <a:lstStyle/>
          <a:p>
            <a:r>
              <a:rPr lang="en-GB" sz="4400" dirty="0"/>
              <a:t>Looking to smaller dimensions</a:t>
            </a:r>
          </a:p>
        </p:txBody>
      </p:sp>
      <p:sp>
        <p:nvSpPr>
          <p:cNvPr id="4" name="Date Placeholder 3">
            <a:extLst>
              <a:ext uri="{FF2B5EF4-FFF2-40B4-BE49-F238E27FC236}">
                <a16:creationId xmlns:a16="http://schemas.microsoft.com/office/drawing/2014/main" id="{F1DE805F-28F6-634A-8CD6-87CD1294BF54}"/>
              </a:ext>
            </a:extLst>
          </p:cNvPr>
          <p:cNvSpPr>
            <a:spLocks noGrp="1"/>
          </p:cNvSpPr>
          <p:nvPr>
            <p:ph type="dt" sz="half" idx="10"/>
          </p:nvPr>
        </p:nvSpPr>
        <p:spPr/>
        <p:txBody>
          <a:bodyPr/>
          <a:lstStyle/>
          <a:p>
            <a:r>
              <a:rPr lang="de-CH"/>
              <a:t>11.03.2024</a:t>
            </a:r>
            <a:endParaRPr lang="en-US" dirty="0"/>
          </a:p>
        </p:txBody>
      </p:sp>
      <p:sp>
        <p:nvSpPr>
          <p:cNvPr id="5" name="Footer Placeholder 4">
            <a:extLst>
              <a:ext uri="{FF2B5EF4-FFF2-40B4-BE49-F238E27FC236}">
                <a16:creationId xmlns:a16="http://schemas.microsoft.com/office/drawing/2014/main" id="{5D4458D1-6D58-1F47-A861-9D70C7E5853E}"/>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49CC367A-A780-D34E-880E-BF1E507BADF7}"/>
              </a:ext>
            </a:extLst>
          </p:cNvPr>
          <p:cNvSpPr>
            <a:spLocks noGrp="1"/>
          </p:cNvSpPr>
          <p:nvPr>
            <p:ph type="sldNum" sz="quarter" idx="12"/>
          </p:nvPr>
        </p:nvSpPr>
        <p:spPr/>
        <p:txBody>
          <a:bodyPr/>
          <a:lstStyle/>
          <a:p>
            <a:fld id="{36B5EA5A-BC32-A742-B11B-8E7414D5B535}" type="slidenum">
              <a:rPr lang="en-US" smtClean="0"/>
              <a:pPr/>
              <a:t>7</a:t>
            </a:fld>
            <a:endParaRPr lang="en-US" dirty="0"/>
          </a:p>
        </p:txBody>
      </p:sp>
      <p:grpSp>
        <p:nvGrpSpPr>
          <p:cNvPr id="7" name="Group 6">
            <a:extLst>
              <a:ext uri="{FF2B5EF4-FFF2-40B4-BE49-F238E27FC236}">
                <a16:creationId xmlns:a16="http://schemas.microsoft.com/office/drawing/2014/main" id="{58E8CF01-4AB8-ED43-8102-3F92E55A17B3}"/>
              </a:ext>
            </a:extLst>
          </p:cNvPr>
          <p:cNvGrpSpPr/>
          <p:nvPr/>
        </p:nvGrpSpPr>
        <p:grpSpPr>
          <a:xfrm>
            <a:off x="806073" y="5175896"/>
            <a:ext cx="1976349" cy="969077"/>
            <a:chOff x="5864087" y="2237826"/>
            <a:chExt cx="1645478" cy="881481"/>
          </a:xfrm>
          <a:solidFill>
            <a:schemeClr val="accent1">
              <a:lumMod val="20000"/>
              <a:lumOff val="80000"/>
            </a:schemeClr>
          </a:solidFill>
        </p:grpSpPr>
        <p:sp>
          <p:nvSpPr>
            <p:cNvPr id="8" name="Rectangle 7">
              <a:extLst>
                <a:ext uri="{FF2B5EF4-FFF2-40B4-BE49-F238E27FC236}">
                  <a16:creationId xmlns:a16="http://schemas.microsoft.com/office/drawing/2014/main" id="{6C15DD54-D8DF-364B-876D-F7563BAA719C}"/>
                </a:ext>
              </a:extLst>
            </p:cNvPr>
            <p:cNvSpPr/>
            <p:nvPr/>
          </p:nvSpPr>
          <p:spPr>
            <a:xfrm>
              <a:off x="5864087" y="2237826"/>
              <a:ext cx="1645478" cy="881481"/>
            </a:xfrm>
            <a:prstGeom prst="rect">
              <a:avLst/>
            </a:prstGeom>
            <a:grpFill/>
            <a:ln>
              <a:solidFill>
                <a:srgbClr val="1F497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b="1">
                <a:solidFill>
                  <a:schemeClr val="tx1"/>
                </a:solidFill>
              </a:endParaRPr>
            </a:p>
          </p:txBody>
        </p:sp>
        <p:sp>
          <p:nvSpPr>
            <p:cNvPr id="9" name="TextBox 8">
              <a:extLst>
                <a:ext uri="{FF2B5EF4-FFF2-40B4-BE49-F238E27FC236}">
                  <a16:creationId xmlns:a16="http://schemas.microsoft.com/office/drawing/2014/main" id="{70D884D5-4567-CE44-84F9-27444C79E2FC}"/>
                </a:ext>
              </a:extLst>
            </p:cNvPr>
            <p:cNvSpPr txBox="1"/>
            <p:nvPr/>
          </p:nvSpPr>
          <p:spPr>
            <a:xfrm>
              <a:off x="6070555" y="2356678"/>
              <a:ext cx="694634" cy="531917"/>
            </a:xfrm>
            <a:prstGeom prst="rect">
              <a:avLst/>
            </a:prstGeom>
            <a:grpFill/>
          </p:spPr>
          <p:txBody>
            <a:bodyPr wrap="square" rtlCol="0">
              <a:spAutoFit/>
            </a:bodyPr>
            <a:lstStyle/>
            <a:p>
              <a:r>
                <a:rPr lang="el-GR" sz="3200" b="1" dirty="0"/>
                <a:t>λ</a:t>
              </a:r>
              <a:r>
                <a:rPr lang="en-GB" sz="3200" b="1" dirty="0"/>
                <a:t> =</a:t>
              </a:r>
            </a:p>
          </p:txBody>
        </p:sp>
        <p:sp>
          <p:nvSpPr>
            <p:cNvPr id="10" name="TextBox 9">
              <a:extLst>
                <a:ext uri="{FF2B5EF4-FFF2-40B4-BE49-F238E27FC236}">
                  <a16:creationId xmlns:a16="http://schemas.microsoft.com/office/drawing/2014/main" id="{2C043BF7-A2A9-BC46-BA93-198E4B26FAE9}"/>
                </a:ext>
              </a:extLst>
            </p:cNvPr>
            <p:cNvSpPr txBox="1"/>
            <p:nvPr/>
          </p:nvSpPr>
          <p:spPr>
            <a:xfrm>
              <a:off x="6681321" y="2245551"/>
              <a:ext cx="694634" cy="475926"/>
            </a:xfrm>
            <a:prstGeom prst="rect">
              <a:avLst/>
            </a:prstGeom>
            <a:grpFill/>
          </p:spPr>
          <p:txBody>
            <a:bodyPr wrap="square" rtlCol="0">
              <a:spAutoFit/>
            </a:bodyPr>
            <a:lstStyle/>
            <a:p>
              <a:r>
                <a:rPr lang="en-US" sz="2800" b="1" dirty="0"/>
                <a:t>h c</a:t>
              </a:r>
              <a:endParaRPr lang="en-GB" sz="2800" b="1" dirty="0"/>
            </a:p>
          </p:txBody>
        </p:sp>
        <p:sp>
          <p:nvSpPr>
            <p:cNvPr id="11" name="TextBox 10">
              <a:extLst>
                <a:ext uri="{FF2B5EF4-FFF2-40B4-BE49-F238E27FC236}">
                  <a16:creationId xmlns:a16="http://schemas.microsoft.com/office/drawing/2014/main" id="{DF64E56B-8BD6-0C43-ADB4-14739AAC447C}"/>
                </a:ext>
              </a:extLst>
            </p:cNvPr>
            <p:cNvSpPr txBox="1"/>
            <p:nvPr/>
          </p:nvSpPr>
          <p:spPr>
            <a:xfrm>
              <a:off x="6782245" y="2664674"/>
              <a:ext cx="432904" cy="419934"/>
            </a:xfrm>
            <a:prstGeom prst="rect">
              <a:avLst/>
            </a:prstGeom>
            <a:grpFill/>
          </p:spPr>
          <p:txBody>
            <a:bodyPr wrap="square" rtlCol="0">
              <a:spAutoFit/>
            </a:bodyPr>
            <a:lstStyle/>
            <a:p>
              <a:r>
                <a:rPr lang="en-US" sz="2400" b="1" dirty="0"/>
                <a:t>E</a:t>
              </a:r>
              <a:endParaRPr lang="en-GB" sz="2400" b="1" dirty="0"/>
            </a:p>
          </p:txBody>
        </p:sp>
        <p:cxnSp>
          <p:nvCxnSpPr>
            <p:cNvPr id="12" name="Straight Connector 11">
              <a:extLst>
                <a:ext uri="{FF2B5EF4-FFF2-40B4-BE49-F238E27FC236}">
                  <a16:creationId xmlns:a16="http://schemas.microsoft.com/office/drawing/2014/main" id="{3024D901-F8E7-1F40-A4F7-AA5E5CFC7D93}"/>
                </a:ext>
              </a:extLst>
            </p:cNvPr>
            <p:cNvCxnSpPr/>
            <p:nvPr/>
          </p:nvCxnSpPr>
          <p:spPr>
            <a:xfrm>
              <a:off x="6664061" y="2699866"/>
              <a:ext cx="585304" cy="5965"/>
            </a:xfrm>
            <a:prstGeom prst="line">
              <a:avLst/>
            </a:prstGeom>
            <a:grpFill/>
            <a:ln>
              <a:solidFill>
                <a:srgbClr val="1F497D"/>
              </a:solidFill>
            </a:ln>
            <a:effectLst>
              <a:glow>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grpSp>
      <p:sp>
        <p:nvSpPr>
          <p:cNvPr id="13" name="TextBox 12">
            <a:extLst>
              <a:ext uri="{FF2B5EF4-FFF2-40B4-BE49-F238E27FC236}">
                <a16:creationId xmlns:a16="http://schemas.microsoft.com/office/drawing/2014/main" id="{65E473DE-395E-1F43-B88E-98C5679514E1}"/>
              </a:ext>
            </a:extLst>
          </p:cNvPr>
          <p:cNvSpPr txBox="1"/>
          <p:nvPr/>
        </p:nvSpPr>
        <p:spPr>
          <a:xfrm>
            <a:off x="2991147" y="5175896"/>
            <a:ext cx="8106239" cy="995790"/>
          </a:xfrm>
          <a:prstGeom prst="rect">
            <a:avLst/>
          </a:prstGeom>
          <a:solidFill>
            <a:schemeClr val="accent1">
              <a:lumMod val="20000"/>
              <a:lumOff val="80000"/>
            </a:schemeClr>
          </a:solidFill>
          <a:ln>
            <a:solidFill>
              <a:srgbClr val="1F497D"/>
            </a:solidFill>
          </a:ln>
        </p:spPr>
        <p:txBody>
          <a:bodyPr wrap="square" tIns="288000" bIns="144000" rtlCol="0">
            <a:spAutoFit/>
          </a:bodyPr>
          <a:lstStyle/>
          <a:p>
            <a:pPr algn="ctr"/>
            <a:r>
              <a:rPr lang="en-GB" sz="2400" dirty="0"/>
              <a:t>Increasing the energy will reduce the wavelength </a:t>
            </a:r>
          </a:p>
          <a:p>
            <a:pPr algn="ctr"/>
            <a:endParaRPr lang="en-GB" sz="1000" dirty="0"/>
          </a:p>
        </p:txBody>
      </p:sp>
      <p:pic>
        <p:nvPicPr>
          <p:cNvPr id="14" name="Picture 13">
            <a:extLst>
              <a:ext uri="{FF2B5EF4-FFF2-40B4-BE49-F238E27FC236}">
                <a16:creationId xmlns:a16="http://schemas.microsoft.com/office/drawing/2014/main" id="{7A24790A-221C-8B49-BB6F-4A3738A2EF4B}"/>
              </a:ext>
            </a:extLst>
          </p:cNvPr>
          <p:cNvPicPr>
            <a:picLocks noChangeAspect="1"/>
          </p:cNvPicPr>
          <p:nvPr/>
        </p:nvPicPr>
        <p:blipFill>
          <a:blip r:embed="rId2"/>
          <a:stretch>
            <a:fillRect/>
          </a:stretch>
        </p:blipFill>
        <p:spPr>
          <a:xfrm>
            <a:off x="1302590" y="2050874"/>
            <a:ext cx="982870" cy="1632468"/>
          </a:xfrm>
          <a:prstGeom prst="rect">
            <a:avLst/>
          </a:prstGeom>
        </p:spPr>
      </p:pic>
      <p:pic>
        <p:nvPicPr>
          <p:cNvPr id="15" name="Picture 14">
            <a:extLst>
              <a:ext uri="{FF2B5EF4-FFF2-40B4-BE49-F238E27FC236}">
                <a16:creationId xmlns:a16="http://schemas.microsoft.com/office/drawing/2014/main" id="{32259052-AA2A-C44E-B4EE-5D710CAEF05B}"/>
              </a:ext>
            </a:extLst>
          </p:cNvPr>
          <p:cNvPicPr>
            <a:picLocks noChangeAspect="1"/>
          </p:cNvPicPr>
          <p:nvPr/>
        </p:nvPicPr>
        <p:blipFill>
          <a:blip r:embed="rId3"/>
          <a:stretch>
            <a:fillRect/>
          </a:stretch>
        </p:blipFill>
        <p:spPr>
          <a:xfrm>
            <a:off x="845831" y="3773655"/>
            <a:ext cx="1893442" cy="1260000"/>
          </a:xfrm>
          <a:prstGeom prst="rect">
            <a:avLst/>
          </a:prstGeom>
        </p:spPr>
      </p:pic>
      <p:pic>
        <p:nvPicPr>
          <p:cNvPr id="16" name="Picture 15">
            <a:extLst>
              <a:ext uri="{FF2B5EF4-FFF2-40B4-BE49-F238E27FC236}">
                <a16:creationId xmlns:a16="http://schemas.microsoft.com/office/drawing/2014/main" id="{C80D2662-0CEC-F342-BF36-2AE2A8A61AD7}"/>
              </a:ext>
            </a:extLst>
          </p:cNvPr>
          <p:cNvPicPr>
            <a:picLocks noChangeAspect="1"/>
          </p:cNvPicPr>
          <p:nvPr/>
        </p:nvPicPr>
        <p:blipFill>
          <a:blip r:embed="rId4"/>
          <a:stretch>
            <a:fillRect/>
          </a:stretch>
        </p:blipFill>
        <p:spPr>
          <a:xfrm rot="5400000">
            <a:off x="4762197" y="3553876"/>
            <a:ext cx="1261099" cy="1660018"/>
          </a:xfrm>
          <a:prstGeom prst="rect">
            <a:avLst/>
          </a:prstGeom>
        </p:spPr>
      </p:pic>
      <p:pic>
        <p:nvPicPr>
          <p:cNvPr id="17" name="Picture 16">
            <a:extLst>
              <a:ext uri="{FF2B5EF4-FFF2-40B4-BE49-F238E27FC236}">
                <a16:creationId xmlns:a16="http://schemas.microsoft.com/office/drawing/2014/main" id="{210A45C5-5467-5A44-A414-87D13B986BA9}"/>
              </a:ext>
            </a:extLst>
          </p:cNvPr>
          <p:cNvPicPr>
            <a:picLocks noChangeAspect="1"/>
          </p:cNvPicPr>
          <p:nvPr/>
        </p:nvPicPr>
        <p:blipFill>
          <a:blip r:embed="rId5"/>
          <a:stretch>
            <a:fillRect/>
          </a:stretch>
        </p:blipFill>
        <p:spPr>
          <a:xfrm>
            <a:off x="4708106" y="2096690"/>
            <a:ext cx="1367165" cy="1576491"/>
          </a:xfrm>
          <a:prstGeom prst="rect">
            <a:avLst/>
          </a:prstGeom>
        </p:spPr>
      </p:pic>
      <p:sp>
        <p:nvSpPr>
          <p:cNvPr id="18" name="TextBox 17">
            <a:extLst>
              <a:ext uri="{FF2B5EF4-FFF2-40B4-BE49-F238E27FC236}">
                <a16:creationId xmlns:a16="http://schemas.microsoft.com/office/drawing/2014/main" id="{792EBA02-97BD-814D-91A0-233D5CA55168}"/>
              </a:ext>
            </a:extLst>
          </p:cNvPr>
          <p:cNvSpPr txBox="1"/>
          <p:nvPr/>
        </p:nvSpPr>
        <p:spPr>
          <a:xfrm>
            <a:off x="802274" y="1227071"/>
            <a:ext cx="1976349" cy="646331"/>
          </a:xfrm>
          <a:prstGeom prst="rect">
            <a:avLst/>
          </a:prstGeom>
          <a:solidFill>
            <a:schemeClr val="tx1">
              <a:lumMod val="20000"/>
              <a:lumOff val="80000"/>
            </a:schemeClr>
          </a:solidFill>
          <a:ln>
            <a:solidFill>
              <a:srgbClr val="1F497D"/>
            </a:solidFill>
          </a:ln>
        </p:spPr>
        <p:txBody>
          <a:bodyPr wrap="square" rtlCol="0">
            <a:spAutoFit/>
          </a:bodyPr>
          <a:lstStyle/>
          <a:p>
            <a:pPr algn="ctr"/>
            <a:r>
              <a:rPr lang="en-GB" sz="2000" b="1" dirty="0"/>
              <a:t>Visible light</a:t>
            </a:r>
          </a:p>
          <a:p>
            <a:pPr algn="ctr"/>
            <a:r>
              <a:rPr lang="en-GB" sz="1600" dirty="0"/>
              <a:t> </a:t>
            </a:r>
            <a:r>
              <a:rPr lang="en-GB" sz="1600" dirty="0" err="1"/>
              <a:t>λ</a:t>
            </a:r>
            <a:r>
              <a:rPr lang="en-GB" sz="1600" dirty="0"/>
              <a:t> =</a:t>
            </a:r>
            <a:r>
              <a:rPr lang="en-GB" sz="1600" dirty="0">
                <a:sym typeface="Wingdings"/>
              </a:rPr>
              <a:t> </a:t>
            </a:r>
            <a:r>
              <a:rPr lang="en-GB" sz="1600" dirty="0"/>
              <a:t>400 </a:t>
            </a:r>
            <a:r>
              <a:rPr lang="en-GB" sz="1600" dirty="0">
                <a:latin typeface="Wingdings"/>
                <a:ea typeface="Wingdings"/>
                <a:cs typeface="Wingdings"/>
                <a:sym typeface="Wingdings"/>
              </a:rPr>
              <a:t></a:t>
            </a:r>
            <a:r>
              <a:rPr lang="en-GB" sz="1600" dirty="0"/>
              <a:t> 700 nm</a:t>
            </a:r>
          </a:p>
        </p:txBody>
      </p:sp>
      <p:sp>
        <p:nvSpPr>
          <p:cNvPr id="19" name="TextBox 18">
            <a:extLst>
              <a:ext uri="{FF2B5EF4-FFF2-40B4-BE49-F238E27FC236}">
                <a16:creationId xmlns:a16="http://schemas.microsoft.com/office/drawing/2014/main" id="{1E0062F8-CE31-6E44-A46D-65FA8ABFA5F2}"/>
              </a:ext>
            </a:extLst>
          </p:cNvPr>
          <p:cNvSpPr txBox="1"/>
          <p:nvPr/>
        </p:nvSpPr>
        <p:spPr>
          <a:xfrm>
            <a:off x="4378532" y="1227071"/>
            <a:ext cx="1893442" cy="646331"/>
          </a:xfrm>
          <a:prstGeom prst="rect">
            <a:avLst/>
          </a:prstGeom>
          <a:solidFill>
            <a:schemeClr val="accent1">
              <a:lumMod val="20000"/>
              <a:lumOff val="80000"/>
            </a:schemeClr>
          </a:solidFill>
          <a:ln>
            <a:solidFill>
              <a:srgbClr val="1F497D"/>
            </a:solidFill>
          </a:ln>
        </p:spPr>
        <p:txBody>
          <a:bodyPr wrap="square" rtlCol="0">
            <a:spAutoFit/>
          </a:bodyPr>
          <a:lstStyle/>
          <a:p>
            <a:pPr algn="ctr"/>
            <a:r>
              <a:rPr lang="en-GB" sz="2000" b="1" dirty="0"/>
              <a:t>X-ray</a:t>
            </a:r>
          </a:p>
          <a:p>
            <a:pPr algn="ctr"/>
            <a:r>
              <a:rPr lang="en-GB" sz="1600" dirty="0"/>
              <a:t> </a:t>
            </a:r>
            <a:r>
              <a:rPr lang="en-GB" sz="1600" dirty="0" err="1"/>
              <a:t>λ</a:t>
            </a:r>
            <a:r>
              <a:rPr lang="en-GB" sz="1600" dirty="0"/>
              <a:t> =</a:t>
            </a:r>
            <a:r>
              <a:rPr lang="en-GB" sz="1600" dirty="0">
                <a:sym typeface="Wingdings"/>
              </a:rPr>
              <a:t> </a:t>
            </a:r>
            <a:r>
              <a:rPr lang="en-GB" sz="1600" dirty="0"/>
              <a:t>0.01 </a:t>
            </a:r>
            <a:r>
              <a:rPr lang="en-GB" sz="1600" dirty="0">
                <a:latin typeface="Wingdings"/>
                <a:ea typeface="Wingdings"/>
                <a:cs typeface="Wingdings"/>
                <a:sym typeface="Wingdings"/>
              </a:rPr>
              <a:t></a:t>
            </a:r>
            <a:r>
              <a:rPr lang="en-GB" sz="1600" dirty="0"/>
              <a:t> 10 nm</a:t>
            </a:r>
          </a:p>
        </p:txBody>
      </p:sp>
      <p:pic>
        <p:nvPicPr>
          <p:cNvPr id="20" name="Picture 19">
            <a:extLst>
              <a:ext uri="{FF2B5EF4-FFF2-40B4-BE49-F238E27FC236}">
                <a16:creationId xmlns:a16="http://schemas.microsoft.com/office/drawing/2014/main" id="{7DBC4AED-174D-C341-AFA8-56CBA2BB3E31}"/>
              </a:ext>
            </a:extLst>
          </p:cNvPr>
          <p:cNvPicPr>
            <a:picLocks noChangeAspect="1"/>
          </p:cNvPicPr>
          <p:nvPr/>
        </p:nvPicPr>
        <p:blipFill>
          <a:blip r:embed="rId6"/>
          <a:stretch>
            <a:fillRect/>
          </a:stretch>
        </p:blipFill>
        <p:spPr>
          <a:xfrm>
            <a:off x="8136381" y="2050874"/>
            <a:ext cx="2971165" cy="2988000"/>
          </a:xfrm>
          <a:prstGeom prst="rect">
            <a:avLst/>
          </a:prstGeom>
        </p:spPr>
      </p:pic>
      <p:sp>
        <p:nvSpPr>
          <p:cNvPr id="21" name="TextBox 20">
            <a:extLst>
              <a:ext uri="{FF2B5EF4-FFF2-40B4-BE49-F238E27FC236}">
                <a16:creationId xmlns:a16="http://schemas.microsoft.com/office/drawing/2014/main" id="{D1F27C22-F2D6-BE4A-9273-50F23517AD73}"/>
              </a:ext>
            </a:extLst>
          </p:cNvPr>
          <p:cNvSpPr txBox="1"/>
          <p:nvPr/>
        </p:nvSpPr>
        <p:spPr>
          <a:xfrm>
            <a:off x="8126221" y="1231284"/>
            <a:ext cx="2971165" cy="646331"/>
          </a:xfrm>
          <a:prstGeom prst="rect">
            <a:avLst/>
          </a:prstGeom>
          <a:solidFill>
            <a:schemeClr val="accent1">
              <a:lumMod val="20000"/>
              <a:lumOff val="80000"/>
            </a:schemeClr>
          </a:solidFill>
          <a:ln>
            <a:solidFill>
              <a:srgbClr val="1F497D"/>
            </a:solidFill>
          </a:ln>
        </p:spPr>
        <p:txBody>
          <a:bodyPr wrap="square" rtlCol="0">
            <a:spAutoFit/>
          </a:bodyPr>
          <a:lstStyle/>
          <a:p>
            <a:pPr algn="ctr"/>
            <a:r>
              <a:rPr lang="en-GB" sz="2000" b="1" dirty="0"/>
              <a:t>Particle accelerators</a:t>
            </a:r>
          </a:p>
          <a:p>
            <a:pPr algn="ctr"/>
            <a:r>
              <a:rPr lang="en-GB" sz="1600" dirty="0"/>
              <a:t> </a:t>
            </a:r>
            <a:r>
              <a:rPr lang="en-GB" sz="1600" dirty="0" err="1"/>
              <a:t>λ</a:t>
            </a:r>
            <a:r>
              <a:rPr lang="en-GB" sz="1600" dirty="0">
                <a:sym typeface="Wingdings"/>
              </a:rPr>
              <a:t> </a:t>
            </a:r>
            <a:r>
              <a:rPr lang="en-GB" sz="1600" dirty="0"/>
              <a:t>&lt; 0.01 nm</a:t>
            </a:r>
          </a:p>
        </p:txBody>
      </p:sp>
    </p:spTree>
    <p:extLst>
      <p:ext uri="{BB962C8B-B14F-4D97-AF65-F5344CB8AC3E}">
        <p14:creationId xmlns:p14="http://schemas.microsoft.com/office/powerpoint/2010/main" val="35854487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01C64BB-5CA3-3E48-A705-95D5A7402A88}"/>
              </a:ext>
            </a:extLst>
          </p:cNvPr>
          <p:cNvSpPr>
            <a:spLocks noGrp="1"/>
          </p:cNvSpPr>
          <p:nvPr>
            <p:ph type="title"/>
          </p:nvPr>
        </p:nvSpPr>
        <p:spPr/>
        <p:txBody>
          <a:bodyPr/>
          <a:lstStyle/>
          <a:p>
            <a:r>
              <a:rPr lang="en-GB" sz="4800" dirty="0"/>
              <a:t>Fixed Target vs. Colliders</a:t>
            </a:r>
          </a:p>
        </p:txBody>
      </p:sp>
      <p:sp>
        <p:nvSpPr>
          <p:cNvPr id="4" name="Date Placeholder 3">
            <a:extLst>
              <a:ext uri="{FF2B5EF4-FFF2-40B4-BE49-F238E27FC236}">
                <a16:creationId xmlns:a16="http://schemas.microsoft.com/office/drawing/2014/main" id="{78E7876C-3E7B-1C4F-85A1-9FCE97EFB016}"/>
              </a:ext>
            </a:extLst>
          </p:cNvPr>
          <p:cNvSpPr>
            <a:spLocks noGrp="1"/>
          </p:cNvSpPr>
          <p:nvPr>
            <p:ph type="dt" sz="half" idx="10"/>
          </p:nvPr>
        </p:nvSpPr>
        <p:spPr/>
        <p:txBody>
          <a:bodyPr/>
          <a:lstStyle/>
          <a:p>
            <a:r>
              <a:rPr lang="de-CH"/>
              <a:t>11.03.2024</a:t>
            </a:r>
            <a:endParaRPr lang="en-US" dirty="0"/>
          </a:p>
        </p:txBody>
      </p:sp>
      <p:sp>
        <p:nvSpPr>
          <p:cNvPr id="5" name="Footer Placeholder 4">
            <a:extLst>
              <a:ext uri="{FF2B5EF4-FFF2-40B4-BE49-F238E27FC236}">
                <a16:creationId xmlns:a16="http://schemas.microsoft.com/office/drawing/2014/main" id="{22C24343-96FD-4F4A-A88F-9048F0EE8548}"/>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CBEDAB95-1C98-1D48-9224-0AE2B460DF9F}"/>
              </a:ext>
            </a:extLst>
          </p:cNvPr>
          <p:cNvSpPr>
            <a:spLocks noGrp="1"/>
          </p:cNvSpPr>
          <p:nvPr>
            <p:ph type="sldNum" sz="quarter" idx="12"/>
          </p:nvPr>
        </p:nvSpPr>
        <p:spPr/>
        <p:txBody>
          <a:bodyPr/>
          <a:lstStyle/>
          <a:p>
            <a:fld id="{36B5EA5A-BC32-A742-B11B-8E7414D5B535}" type="slidenum">
              <a:rPr lang="en-US" smtClean="0"/>
              <a:pPr/>
              <a:t>8</a:t>
            </a:fld>
            <a:endParaRPr lang="en-US" dirty="0"/>
          </a:p>
        </p:txBody>
      </p:sp>
      <p:grpSp>
        <p:nvGrpSpPr>
          <p:cNvPr id="17" name="Group 16">
            <a:extLst>
              <a:ext uri="{FF2B5EF4-FFF2-40B4-BE49-F238E27FC236}">
                <a16:creationId xmlns:a16="http://schemas.microsoft.com/office/drawing/2014/main" id="{758E7DA2-8C49-6B46-8379-99559E828779}"/>
              </a:ext>
            </a:extLst>
          </p:cNvPr>
          <p:cNvGrpSpPr/>
          <p:nvPr/>
        </p:nvGrpSpPr>
        <p:grpSpPr>
          <a:xfrm>
            <a:off x="6458578" y="1404617"/>
            <a:ext cx="4479465" cy="4660482"/>
            <a:chOff x="6458578" y="1182937"/>
            <a:chExt cx="4479465" cy="4660482"/>
          </a:xfrm>
        </p:grpSpPr>
        <p:pic>
          <p:nvPicPr>
            <p:cNvPr id="8" name="Picture 7">
              <a:extLst>
                <a:ext uri="{FF2B5EF4-FFF2-40B4-BE49-F238E27FC236}">
                  <a16:creationId xmlns:a16="http://schemas.microsoft.com/office/drawing/2014/main" id="{235F24E7-8D25-2543-9DBA-559F397F559B}"/>
                </a:ext>
              </a:extLst>
            </p:cNvPr>
            <p:cNvPicPr>
              <a:picLocks noChangeAspect="1"/>
            </p:cNvPicPr>
            <p:nvPr/>
          </p:nvPicPr>
          <p:blipFill>
            <a:blip r:embed="rId2"/>
            <a:stretch>
              <a:fillRect/>
            </a:stretch>
          </p:blipFill>
          <p:spPr>
            <a:xfrm>
              <a:off x="7437025" y="1868749"/>
              <a:ext cx="2522569" cy="1619998"/>
            </a:xfrm>
            <a:prstGeom prst="rect">
              <a:avLst/>
            </a:prstGeom>
          </p:spPr>
        </p:pic>
        <p:sp>
          <p:nvSpPr>
            <p:cNvPr id="9" name="TextBox 8">
              <a:extLst>
                <a:ext uri="{FF2B5EF4-FFF2-40B4-BE49-F238E27FC236}">
                  <a16:creationId xmlns:a16="http://schemas.microsoft.com/office/drawing/2014/main" id="{2589F8B8-9C94-334E-AB62-D9DDCE57ACF1}"/>
                </a:ext>
              </a:extLst>
            </p:cNvPr>
            <p:cNvSpPr txBox="1"/>
            <p:nvPr/>
          </p:nvSpPr>
          <p:spPr>
            <a:xfrm>
              <a:off x="6458579" y="1182937"/>
              <a:ext cx="4479464" cy="461665"/>
            </a:xfrm>
            <a:prstGeom prst="rect">
              <a:avLst/>
            </a:prstGeom>
            <a:solidFill>
              <a:schemeClr val="accent1">
                <a:lumMod val="20000"/>
                <a:lumOff val="80000"/>
              </a:schemeClr>
            </a:solidFill>
            <a:ln>
              <a:solidFill>
                <a:srgbClr val="1F497D"/>
              </a:solidFill>
            </a:ln>
          </p:spPr>
          <p:txBody>
            <a:bodyPr wrap="square" rtlCol="0">
              <a:spAutoFit/>
            </a:bodyPr>
            <a:lstStyle/>
            <a:p>
              <a:pPr algn="ctr"/>
              <a:r>
                <a:rPr lang="en-GB" sz="2400" b="1" dirty="0"/>
                <a:t>Collider</a:t>
              </a:r>
            </a:p>
          </p:txBody>
        </p:sp>
        <p:sp>
          <p:nvSpPr>
            <p:cNvPr id="10" name="TextBox 9">
              <a:extLst>
                <a:ext uri="{FF2B5EF4-FFF2-40B4-BE49-F238E27FC236}">
                  <a16:creationId xmlns:a16="http://schemas.microsoft.com/office/drawing/2014/main" id="{0B667A81-F454-C146-98C6-67A4EB172ABD}"/>
                </a:ext>
              </a:extLst>
            </p:cNvPr>
            <p:cNvSpPr txBox="1"/>
            <p:nvPr/>
          </p:nvSpPr>
          <p:spPr>
            <a:xfrm>
              <a:off x="6458578" y="4632186"/>
              <a:ext cx="4479465" cy="1211233"/>
            </a:xfrm>
            <a:prstGeom prst="rect">
              <a:avLst/>
            </a:prstGeom>
            <a:solidFill>
              <a:schemeClr val="accent1">
                <a:lumMod val="20000"/>
                <a:lumOff val="80000"/>
              </a:schemeClr>
            </a:solidFill>
            <a:ln>
              <a:solidFill>
                <a:srgbClr val="1F497D"/>
              </a:solidFill>
            </a:ln>
          </p:spPr>
          <p:txBody>
            <a:bodyPr wrap="square" tIns="216000" bIns="251999" rtlCol="0">
              <a:spAutoFit/>
            </a:bodyPr>
            <a:lstStyle/>
            <a:p>
              <a:pPr algn="ctr"/>
              <a:r>
                <a:rPr lang="en-GB" sz="2400" dirty="0"/>
                <a:t>All energy will be available for particle production</a:t>
              </a:r>
              <a:endParaRPr lang="en-GB" sz="2400" baseline="-25000" dirty="0"/>
            </a:p>
          </p:txBody>
        </p:sp>
        <p:graphicFrame>
          <p:nvGraphicFramePr>
            <p:cNvPr id="11" name="Object 10">
              <a:extLst>
                <a:ext uri="{FF2B5EF4-FFF2-40B4-BE49-F238E27FC236}">
                  <a16:creationId xmlns:a16="http://schemas.microsoft.com/office/drawing/2014/main" id="{2288EE60-4F44-D641-A7B1-D2379B560325}"/>
                </a:ext>
              </a:extLst>
            </p:cNvPr>
            <p:cNvGraphicFramePr>
              <a:graphicFrameLocks noChangeAspect="1"/>
            </p:cNvGraphicFramePr>
            <p:nvPr/>
          </p:nvGraphicFramePr>
          <p:xfrm>
            <a:off x="6748030" y="3598674"/>
            <a:ext cx="3755641" cy="719419"/>
          </p:xfrm>
          <a:graphic>
            <a:graphicData uri="http://schemas.openxmlformats.org/presentationml/2006/ole">
              <mc:AlternateContent xmlns:mc="http://schemas.openxmlformats.org/markup-compatibility/2006">
                <mc:Choice xmlns:v="urn:schemas-microsoft-com:vml" Requires="v">
                  <p:oleObj name="Equation" r:id="rId3" imgW="1104900" imgH="215900" progId="Equation.3">
                    <p:embed/>
                  </p:oleObj>
                </mc:Choice>
                <mc:Fallback>
                  <p:oleObj name="Equation" r:id="rId3" imgW="1104900" imgH="215900" progId="Equation.3">
                    <p:embed/>
                    <p:pic>
                      <p:nvPicPr>
                        <p:cNvPr id="11" name="Object 10">
                          <a:extLst>
                            <a:ext uri="{FF2B5EF4-FFF2-40B4-BE49-F238E27FC236}">
                              <a16:creationId xmlns:a16="http://schemas.microsoft.com/office/drawing/2014/main" id="{2288EE60-4F44-D641-A7B1-D2379B560325}"/>
                            </a:ext>
                          </a:extLst>
                        </p:cNvPr>
                        <p:cNvPicPr/>
                        <p:nvPr/>
                      </p:nvPicPr>
                      <p:blipFill>
                        <a:blip r:embed="rId4"/>
                        <a:stretch>
                          <a:fillRect/>
                        </a:stretch>
                      </p:blipFill>
                      <p:spPr>
                        <a:xfrm>
                          <a:off x="6748030" y="3598674"/>
                          <a:ext cx="3755641" cy="719419"/>
                        </a:xfrm>
                        <a:prstGeom prst="rect">
                          <a:avLst/>
                        </a:prstGeom>
                        <a:solidFill>
                          <a:schemeClr val="accent1">
                            <a:lumMod val="20000"/>
                            <a:lumOff val="80000"/>
                          </a:schemeClr>
                        </a:solidFill>
                        <a:ln>
                          <a:solidFill>
                            <a:srgbClr val="1F497D"/>
                          </a:solidFill>
                        </a:ln>
                      </p:spPr>
                    </p:pic>
                  </p:oleObj>
                </mc:Fallback>
              </mc:AlternateContent>
            </a:graphicData>
          </a:graphic>
        </p:graphicFrame>
      </p:grpSp>
      <p:grpSp>
        <p:nvGrpSpPr>
          <p:cNvPr id="12" name="Group 11">
            <a:extLst>
              <a:ext uri="{FF2B5EF4-FFF2-40B4-BE49-F238E27FC236}">
                <a16:creationId xmlns:a16="http://schemas.microsoft.com/office/drawing/2014/main" id="{82B53D26-26EE-5645-864A-8F8A1E780FED}"/>
              </a:ext>
            </a:extLst>
          </p:cNvPr>
          <p:cNvGrpSpPr/>
          <p:nvPr/>
        </p:nvGrpSpPr>
        <p:grpSpPr>
          <a:xfrm>
            <a:off x="1102348" y="1404617"/>
            <a:ext cx="4479467" cy="4643339"/>
            <a:chOff x="4980173" y="1380836"/>
            <a:chExt cx="4479467" cy="4643339"/>
          </a:xfrm>
          <a:solidFill>
            <a:schemeClr val="accent1">
              <a:lumMod val="20000"/>
              <a:lumOff val="80000"/>
            </a:schemeClr>
          </a:solidFill>
        </p:grpSpPr>
        <p:pic>
          <p:nvPicPr>
            <p:cNvPr id="13" name="Picture 12">
              <a:extLst>
                <a:ext uri="{FF2B5EF4-FFF2-40B4-BE49-F238E27FC236}">
                  <a16:creationId xmlns:a16="http://schemas.microsoft.com/office/drawing/2014/main" id="{BA95D5CF-E1AD-654D-B856-FA0A1966FEE1}"/>
                </a:ext>
              </a:extLst>
            </p:cNvPr>
            <p:cNvPicPr>
              <a:picLocks noChangeAspect="1"/>
            </p:cNvPicPr>
            <p:nvPr/>
          </p:nvPicPr>
          <p:blipFill>
            <a:blip r:embed="rId5"/>
            <a:stretch>
              <a:fillRect/>
            </a:stretch>
          </p:blipFill>
          <p:spPr>
            <a:xfrm>
              <a:off x="5547361" y="2066646"/>
              <a:ext cx="2918918" cy="1620000"/>
            </a:xfrm>
            <a:prstGeom prst="rect">
              <a:avLst/>
            </a:prstGeom>
            <a:grpFill/>
          </p:spPr>
        </p:pic>
        <p:sp>
          <p:nvSpPr>
            <p:cNvPr id="14" name="TextBox 13">
              <a:extLst>
                <a:ext uri="{FF2B5EF4-FFF2-40B4-BE49-F238E27FC236}">
                  <a16:creationId xmlns:a16="http://schemas.microsoft.com/office/drawing/2014/main" id="{15603A12-3992-474C-9AEA-76A687489EE3}"/>
                </a:ext>
              </a:extLst>
            </p:cNvPr>
            <p:cNvSpPr txBox="1"/>
            <p:nvPr/>
          </p:nvSpPr>
          <p:spPr>
            <a:xfrm>
              <a:off x="4980174" y="1380836"/>
              <a:ext cx="4479466" cy="461665"/>
            </a:xfrm>
            <a:prstGeom prst="rect">
              <a:avLst/>
            </a:prstGeom>
            <a:solidFill>
              <a:schemeClr val="accent1">
                <a:lumMod val="20000"/>
                <a:lumOff val="80000"/>
              </a:schemeClr>
            </a:solidFill>
            <a:ln>
              <a:solidFill>
                <a:srgbClr val="1F497D"/>
              </a:solidFill>
            </a:ln>
          </p:spPr>
          <p:txBody>
            <a:bodyPr wrap="square" rtlCol="0">
              <a:spAutoFit/>
            </a:bodyPr>
            <a:lstStyle/>
            <a:p>
              <a:pPr algn="ctr"/>
              <a:r>
                <a:rPr lang="en-GB" sz="2400" b="1" dirty="0"/>
                <a:t>Fixed Target</a:t>
              </a:r>
            </a:p>
          </p:txBody>
        </p:sp>
        <p:graphicFrame>
          <p:nvGraphicFramePr>
            <p:cNvPr id="15" name="Object 14">
              <a:extLst>
                <a:ext uri="{FF2B5EF4-FFF2-40B4-BE49-F238E27FC236}">
                  <a16:creationId xmlns:a16="http://schemas.microsoft.com/office/drawing/2014/main" id="{13660010-C6FC-6246-AA74-1507388B9AFA}"/>
                </a:ext>
              </a:extLst>
            </p:cNvPr>
            <p:cNvGraphicFramePr>
              <a:graphicFrameLocks noChangeAspect="1"/>
            </p:cNvGraphicFramePr>
            <p:nvPr/>
          </p:nvGraphicFramePr>
          <p:xfrm>
            <a:off x="6075037" y="3821033"/>
            <a:ext cx="2067184" cy="712937"/>
          </p:xfrm>
          <a:graphic>
            <a:graphicData uri="http://schemas.openxmlformats.org/presentationml/2006/ole">
              <mc:AlternateContent xmlns:mc="http://schemas.openxmlformats.org/markup-compatibility/2006">
                <mc:Choice xmlns:v="urn:schemas-microsoft-com:vml" Requires="v">
                  <p:oleObj name="Equation" r:id="rId6" imgW="723900" imgH="254000" progId="Equation.3">
                    <p:embed/>
                  </p:oleObj>
                </mc:Choice>
                <mc:Fallback>
                  <p:oleObj name="Equation" r:id="rId6" imgW="723900" imgH="254000" progId="Equation.3">
                    <p:embed/>
                    <p:pic>
                      <p:nvPicPr>
                        <p:cNvPr id="15" name="Object 14">
                          <a:extLst>
                            <a:ext uri="{FF2B5EF4-FFF2-40B4-BE49-F238E27FC236}">
                              <a16:creationId xmlns:a16="http://schemas.microsoft.com/office/drawing/2014/main" id="{13660010-C6FC-6246-AA74-1507388B9AFA}"/>
                            </a:ext>
                          </a:extLst>
                        </p:cNvPr>
                        <p:cNvPicPr/>
                        <p:nvPr/>
                      </p:nvPicPr>
                      <p:blipFill>
                        <a:blip r:embed="rId7"/>
                        <a:stretch>
                          <a:fillRect/>
                        </a:stretch>
                      </p:blipFill>
                      <p:spPr>
                        <a:xfrm>
                          <a:off x="6075037" y="3821033"/>
                          <a:ext cx="2067184" cy="712937"/>
                        </a:xfrm>
                        <a:prstGeom prst="rect">
                          <a:avLst/>
                        </a:prstGeom>
                        <a:solidFill>
                          <a:schemeClr val="accent1">
                            <a:lumMod val="20000"/>
                            <a:lumOff val="80000"/>
                          </a:schemeClr>
                        </a:solidFill>
                        <a:ln>
                          <a:solidFill>
                            <a:srgbClr val="1F497D"/>
                          </a:solidFill>
                        </a:ln>
                      </p:spPr>
                    </p:pic>
                  </p:oleObj>
                </mc:Fallback>
              </mc:AlternateContent>
            </a:graphicData>
          </a:graphic>
        </p:graphicFrame>
        <p:sp>
          <p:nvSpPr>
            <p:cNvPr id="16" name="TextBox 15">
              <a:extLst>
                <a:ext uri="{FF2B5EF4-FFF2-40B4-BE49-F238E27FC236}">
                  <a16:creationId xmlns:a16="http://schemas.microsoft.com/office/drawing/2014/main" id="{6828BD76-5BAA-0A46-AD55-DD17BCCA5E30}"/>
                </a:ext>
              </a:extLst>
            </p:cNvPr>
            <p:cNvSpPr txBox="1"/>
            <p:nvPr/>
          </p:nvSpPr>
          <p:spPr>
            <a:xfrm>
              <a:off x="4980173" y="4823846"/>
              <a:ext cx="4479467" cy="1200329"/>
            </a:xfrm>
            <a:prstGeom prst="rect">
              <a:avLst/>
            </a:prstGeom>
            <a:solidFill>
              <a:schemeClr val="accent1">
                <a:lumMod val="20000"/>
                <a:lumOff val="80000"/>
              </a:schemeClr>
            </a:solidFill>
            <a:ln>
              <a:solidFill>
                <a:srgbClr val="1F497D"/>
              </a:solidFill>
            </a:ln>
          </p:spPr>
          <p:txBody>
            <a:bodyPr wrap="square" rtlCol="0">
              <a:spAutoFit/>
            </a:bodyPr>
            <a:lstStyle/>
            <a:p>
              <a:pPr algn="ctr"/>
              <a:r>
                <a:rPr lang="en-GB" sz="2400" dirty="0"/>
                <a:t>Much of the energy is lost in the target and only part is used to produce secondary particles</a:t>
              </a:r>
              <a:endParaRPr lang="en-GB" sz="2400" baseline="-25000" dirty="0"/>
            </a:p>
          </p:txBody>
        </p:sp>
      </p:grpSp>
    </p:spTree>
    <p:extLst>
      <p:ext uri="{BB962C8B-B14F-4D97-AF65-F5344CB8AC3E}">
        <p14:creationId xmlns:p14="http://schemas.microsoft.com/office/powerpoint/2010/main" val="37091451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95D22F0-BF19-2649-97C2-19B0D68E7028}"/>
              </a:ext>
            </a:extLst>
          </p:cNvPr>
          <p:cNvSpPr>
            <a:spLocks noGrp="1"/>
          </p:cNvSpPr>
          <p:nvPr>
            <p:ph idx="1"/>
          </p:nvPr>
        </p:nvSpPr>
        <p:spPr>
          <a:xfrm>
            <a:off x="2812472" y="1856509"/>
            <a:ext cx="8971540" cy="4344266"/>
          </a:xfrm>
        </p:spPr>
        <p:txBody>
          <a:bodyPr/>
          <a:lstStyle/>
          <a:p>
            <a:pPr marL="457200" indent="-457200">
              <a:spcBef>
                <a:spcPts val="3600"/>
              </a:spcBef>
              <a:buFont typeface="Arial" panose="020B0604020202020204" pitchFamily="34" charset="0"/>
              <a:buChar char="•"/>
            </a:pPr>
            <a:r>
              <a:rPr lang="en-GB" sz="2800" dirty="0">
                <a:solidFill>
                  <a:schemeClr val="bg1">
                    <a:lumMod val="75000"/>
                  </a:schemeClr>
                </a:solidFill>
              </a:rPr>
              <a:t>Why Accelerators and Colliders ?</a:t>
            </a:r>
          </a:p>
          <a:p>
            <a:pPr marL="457200" indent="-457200">
              <a:spcBef>
                <a:spcPts val="3600"/>
              </a:spcBef>
              <a:buFont typeface="Arial" panose="020B0604020202020204" pitchFamily="34" charset="0"/>
              <a:buChar char="•"/>
            </a:pPr>
            <a:r>
              <a:rPr lang="en-GB" sz="2800" dirty="0"/>
              <a:t>The CERN Accelerator Complex</a:t>
            </a:r>
          </a:p>
          <a:p>
            <a:pPr marL="457200" indent="-457200">
              <a:spcBef>
                <a:spcPts val="3600"/>
              </a:spcBef>
              <a:buFont typeface="Arial" panose="020B0604020202020204" pitchFamily="34" charset="0"/>
              <a:buChar char="•"/>
            </a:pPr>
            <a:r>
              <a:rPr lang="en-GB" sz="2800" dirty="0">
                <a:solidFill>
                  <a:schemeClr val="bg1">
                    <a:lumMod val="75000"/>
                  </a:schemeClr>
                </a:solidFill>
              </a:rPr>
              <a:t>Cycling the Accelerators &amp; Satisfying Users</a:t>
            </a:r>
          </a:p>
          <a:p>
            <a:pPr marL="457200" indent="-457200">
              <a:spcBef>
                <a:spcPts val="3600"/>
              </a:spcBef>
              <a:buFont typeface="Arial" panose="020B0604020202020204" pitchFamily="34" charset="0"/>
              <a:buChar char="•"/>
            </a:pPr>
            <a:r>
              <a:rPr lang="en-GB" sz="2800" dirty="0">
                <a:solidFill>
                  <a:schemeClr val="bg1">
                    <a:lumMod val="75000"/>
                  </a:schemeClr>
                </a:solidFill>
              </a:rPr>
              <a:t>The Main Ingredients of an Accelerator</a:t>
            </a:r>
          </a:p>
          <a:p>
            <a:pPr marL="342900" indent="-342900">
              <a:spcBef>
                <a:spcPts val="3600"/>
              </a:spcBef>
              <a:buFont typeface="Arial" panose="020B0604020202020204" pitchFamily="34" charset="0"/>
              <a:buChar char="•"/>
            </a:pPr>
            <a:endParaRPr lang="en-GB" sz="2000" dirty="0"/>
          </a:p>
        </p:txBody>
      </p:sp>
      <p:sp>
        <p:nvSpPr>
          <p:cNvPr id="3" name="Title 2">
            <a:extLst>
              <a:ext uri="{FF2B5EF4-FFF2-40B4-BE49-F238E27FC236}">
                <a16:creationId xmlns:a16="http://schemas.microsoft.com/office/drawing/2014/main" id="{56DBF500-E0A7-1A4B-A6A8-1D262C377FCE}"/>
              </a:ext>
            </a:extLst>
          </p:cNvPr>
          <p:cNvSpPr>
            <a:spLocks noGrp="1"/>
          </p:cNvSpPr>
          <p:nvPr>
            <p:ph type="title"/>
          </p:nvPr>
        </p:nvSpPr>
        <p:spPr>
          <a:xfrm>
            <a:off x="2812473" y="373593"/>
            <a:ext cx="8971540" cy="1065742"/>
          </a:xfrm>
        </p:spPr>
        <p:txBody>
          <a:bodyPr/>
          <a:lstStyle/>
          <a:p>
            <a:r>
              <a:rPr lang="en-GB" dirty="0"/>
              <a:t>Content</a:t>
            </a:r>
          </a:p>
        </p:txBody>
      </p:sp>
      <p:sp>
        <p:nvSpPr>
          <p:cNvPr id="4" name="Date Placeholder 3">
            <a:extLst>
              <a:ext uri="{FF2B5EF4-FFF2-40B4-BE49-F238E27FC236}">
                <a16:creationId xmlns:a16="http://schemas.microsoft.com/office/drawing/2014/main" id="{B730B4BE-01FD-9143-B6B8-9D951A0AABD5}"/>
              </a:ext>
            </a:extLst>
          </p:cNvPr>
          <p:cNvSpPr>
            <a:spLocks noGrp="1"/>
          </p:cNvSpPr>
          <p:nvPr>
            <p:ph type="dt" sz="half" idx="10"/>
          </p:nvPr>
        </p:nvSpPr>
        <p:spPr/>
        <p:txBody>
          <a:bodyPr/>
          <a:lstStyle/>
          <a:p>
            <a:r>
              <a:rPr lang="de-CH"/>
              <a:t>11.03.2024</a:t>
            </a:r>
            <a:endParaRPr lang="en-US" dirty="0"/>
          </a:p>
        </p:txBody>
      </p:sp>
      <p:sp>
        <p:nvSpPr>
          <p:cNvPr id="5" name="Footer Placeholder 4">
            <a:extLst>
              <a:ext uri="{FF2B5EF4-FFF2-40B4-BE49-F238E27FC236}">
                <a16:creationId xmlns:a16="http://schemas.microsoft.com/office/drawing/2014/main" id="{2C4AE638-3365-7B45-8803-33E50C5DE406}"/>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E269B17B-AC98-654B-8E00-C8B2A5FD8C4A}"/>
              </a:ext>
            </a:extLst>
          </p:cNvPr>
          <p:cNvSpPr>
            <a:spLocks noGrp="1"/>
          </p:cNvSpPr>
          <p:nvPr>
            <p:ph type="sldNum" sz="quarter" idx="12"/>
          </p:nvPr>
        </p:nvSpPr>
        <p:spPr/>
        <p:txBody>
          <a:bodyPr/>
          <a:lstStyle/>
          <a:p>
            <a:fld id="{36B5EA5A-BC32-A742-B11B-8E7414D5B535}" type="slidenum">
              <a:rPr lang="en-US" smtClean="0"/>
              <a:pPr/>
              <a:t>9</a:t>
            </a:fld>
            <a:endParaRPr lang="en-US" dirty="0"/>
          </a:p>
        </p:txBody>
      </p:sp>
      <p:pic>
        <p:nvPicPr>
          <p:cNvPr id="7" name="Picture 6">
            <a:extLst>
              <a:ext uri="{FF2B5EF4-FFF2-40B4-BE49-F238E27FC236}">
                <a16:creationId xmlns:a16="http://schemas.microsoft.com/office/drawing/2014/main" id="{C8490D3C-0539-694B-9ED4-7737AD7D03ED}"/>
              </a:ext>
            </a:extLst>
          </p:cNvPr>
          <p:cNvPicPr>
            <a:picLocks noChangeAspect="1"/>
          </p:cNvPicPr>
          <p:nvPr/>
        </p:nvPicPr>
        <p:blipFill>
          <a:blip r:embed="rId2"/>
          <a:stretch>
            <a:fillRect/>
          </a:stretch>
        </p:blipFill>
        <p:spPr>
          <a:xfrm>
            <a:off x="1608" y="4667169"/>
            <a:ext cx="2444178" cy="1646764"/>
          </a:xfrm>
          <a:prstGeom prst="rect">
            <a:avLst/>
          </a:prstGeom>
        </p:spPr>
      </p:pic>
      <p:pic>
        <p:nvPicPr>
          <p:cNvPr id="8" name="Picture 7">
            <a:extLst>
              <a:ext uri="{FF2B5EF4-FFF2-40B4-BE49-F238E27FC236}">
                <a16:creationId xmlns:a16="http://schemas.microsoft.com/office/drawing/2014/main" id="{B21F2F19-DD60-F645-B64F-952B9FE5001E}"/>
              </a:ext>
            </a:extLst>
          </p:cNvPr>
          <p:cNvPicPr>
            <a:picLocks noChangeAspect="1"/>
          </p:cNvPicPr>
          <p:nvPr/>
        </p:nvPicPr>
        <p:blipFill>
          <a:blip r:embed="rId3"/>
          <a:stretch>
            <a:fillRect/>
          </a:stretch>
        </p:blipFill>
        <p:spPr>
          <a:xfrm>
            <a:off x="0" y="3084745"/>
            <a:ext cx="2445786" cy="1834339"/>
          </a:xfrm>
          <a:prstGeom prst="rect">
            <a:avLst/>
          </a:prstGeom>
        </p:spPr>
      </p:pic>
      <p:pic>
        <p:nvPicPr>
          <p:cNvPr id="9" name="Picture 8">
            <a:extLst>
              <a:ext uri="{FF2B5EF4-FFF2-40B4-BE49-F238E27FC236}">
                <a16:creationId xmlns:a16="http://schemas.microsoft.com/office/drawing/2014/main" id="{796E5E33-BD32-9440-A020-50F2F72AAF5C}"/>
              </a:ext>
            </a:extLst>
          </p:cNvPr>
          <p:cNvPicPr>
            <a:picLocks noChangeAspect="1"/>
          </p:cNvPicPr>
          <p:nvPr/>
        </p:nvPicPr>
        <p:blipFill>
          <a:blip r:embed="rId4"/>
          <a:stretch>
            <a:fillRect/>
          </a:stretch>
        </p:blipFill>
        <p:spPr>
          <a:xfrm>
            <a:off x="0" y="1296701"/>
            <a:ext cx="2445786" cy="1883254"/>
          </a:xfrm>
          <a:prstGeom prst="rect">
            <a:avLst/>
          </a:prstGeom>
        </p:spPr>
      </p:pic>
      <p:pic>
        <p:nvPicPr>
          <p:cNvPr id="10" name="Picture 9">
            <a:extLst>
              <a:ext uri="{FF2B5EF4-FFF2-40B4-BE49-F238E27FC236}">
                <a16:creationId xmlns:a16="http://schemas.microsoft.com/office/drawing/2014/main" id="{F34C6E44-2961-9347-9455-D90BEBE98D7A}"/>
              </a:ext>
            </a:extLst>
          </p:cNvPr>
          <p:cNvPicPr>
            <a:picLocks noChangeAspect="1"/>
          </p:cNvPicPr>
          <p:nvPr/>
        </p:nvPicPr>
        <p:blipFill>
          <a:blip r:embed="rId5"/>
          <a:stretch>
            <a:fillRect/>
          </a:stretch>
        </p:blipFill>
        <p:spPr>
          <a:xfrm>
            <a:off x="0" y="-27709"/>
            <a:ext cx="2445786" cy="1592819"/>
          </a:xfrm>
          <a:prstGeom prst="rect">
            <a:avLst/>
          </a:prstGeom>
        </p:spPr>
      </p:pic>
    </p:spTree>
    <p:extLst>
      <p:ext uri="{BB962C8B-B14F-4D97-AF65-F5344CB8AC3E}">
        <p14:creationId xmlns:p14="http://schemas.microsoft.com/office/powerpoint/2010/main" val="290104049"/>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 16x9_PPT_Arial" id="{569F216B-1B24-6141-93CF-C73AF1D64B76}" vid="{4EA1D941-2A3C-524E-9DAF-1A4982674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561</TotalTime>
  <Words>1932</Words>
  <Application>Microsoft Macintosh PowerPoint</Application>
  <PresentationFormat>Widescreen</PresentationFormat>
  <Paragraphs>480</Paragraphs>
  <Slides>44</Slides>
  <Notes>1</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44</vt:i4>
      </vt:variant>
    </vt:vector>
  </HeadingPairs>
  <TitlesOfParts>
    <vt:vector size="53" baseType="lpstr">
      <vt:lpstr>Arial</vt:lpstr>
      <vt:lpstr>Calibri</vt:lpstr>
      <vt:lpstr>Comic Sans MS</vt:lpstr>
      <vt:lpstr>Constantia</vt:lpstr>
      <vt:lpstr>Symbol</vt:lpstr>
      <vt:lpstr>Times New Roman</vt:lpstr>
      <vt:lpstr>Wingdings</vt:lpstr>
      <vt:lpstr>Office Theme</vt:lpstr>
      <vt:lpstr>Equation</vt:lpstr>
      <vt:lpstr>PowerPoint Presentation</vt:lpstr>
      <vt:lpstr>Copyright statement and speaker’s release for video publishing </vt:lpstr>
      <vt:lpstr>Accelerators for Beginners and the CERN Complex</vt:lpstr>
      <vt:lpstr>Content</vt:lpstr>
      <vt:lpstr>Content</vt:lpstr>
      <vt:lpstr>Creating Matter from Energy</vt:lpstr>
      <vt:lpstr>Looking to smaller dimensions</vt:lpstr>
      <vt:lpstr>Fixed Target vs. Colliders</vt:lpstr>
      <vt:lpstr>Content</vt:lpstr>
      <vt:lpstr>The CERN Accelerator Complex</vt:lpstr>
      <vt:lpstr>PowerPoint Presentation</vt:lpstr>
      <vt:lpstr>PowerPoint Presentation</vt:lpstr>
      <vt:lpstr>The CERN Accelerator Complex</vt:lpstr>
      <vt:lpstr>PS</vt:lpstr>
      <vt:lpstr>SPS</vt:lpstr>
      <vt:lpstr>The CERN Accelerator Complex</vt:lpstr>
      <vt:lpstr>LHC</vt:lpstr>
      <vt:lpstr>PowerPoint Presentation</vt:lpstr>
      <vt:lpstr>LHC: Luminosity the Figure of Merit</vt:lpstr>
      <vt:lpstr>Content</vt:lpstr>
      <vt:lpstr>The LHC Cycle</vt:lpstr>
      <vt:lpstr>PowerPoint Presentation</vt:lpstr>
      <vt:lpstr>Filling the LHC &amp; Satisfying Fixed Target users</vt:lpstr>
      <vt:lpstr>Content</vt:lpstr>
      <vt:lpstr>The LEIR Accelerator as Example</vt:lpstr>
      <vt:lpstr>Vacuum Chamber</vt:lpstr>
      <vt:lpstr>Injecting &amp; Extracting Particles</vt:lpstr>
      <vt:lpstr>Injecting &amp; Extracting Particles</vt:lpstr>
      <vt:lpstr>Injecting &amp; Extracting Particles</vt:lpstr>
      <vt:lpstr>Make Particles Circulate</vt:lpstr>
      <vt:lpstr>Deviating Charged Particles</vt:lpstr>
      <vt:lpstr>Oscillatory Motion in the Horizontal Plane</vt:lpstr>
      <vt:lpstr>Oscillatory Motion in the Vertical Plane</vt:lpstr>
      <vt:lpstr>Focusing Particle Beams, a bit like a lens</vt:lpstr>
      <vt:lpstr>Focusing Particle Beams in LEIR</vt:lpstr>
      <vt:lpstr>Accelerating Particles, Using Electrical Fields</vt:lpstr>
      <vt:lpstr>Radio Frequency Cavity</vt:lpstr>
      <vt:lpstr>The Eyes of Operations</vt:lpstr>
      <vt:lpstr>Possible Limitations</vt:lpstr>
      <vt:lpstr>PowerPoint Presentation</vt:lpstr>
      <vt:lpstr>ISOLDE / HIE-ISOLDE</vt:lpstr>
      <vt:lpstr>AD-ELENA</vt:lpstr>
      <vt:lpstr>PS for LHC</vt:lpstr>
      <vt:lpstr>Example: Wall Current Monitor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Rende Steerenberg</dc:creator>
  <cp:lastModifiedBy>Rende Steerenberg</cp:lastModifiedBy>
  <cp:revision>67</cp:revision>
  <dcterms:created xsi:type="dcterms:W3CDTF">2021-05-17T19:21:29Z</dcterms:created>
  <dcterms:modified xsi:type="dcterms:W3CDTF">2024-03-11T11:41:06Z</dcterms:modified>
</cp:coreProperties>
</file>