
<file path=[Content_Types].xml><?xml version="1.0" encoding="utf-8"?>
<Types xmlns="http://schemas.openxmlformats.org/package/2006/content-types">
  <Default Extension="avi" ContentType="video/x-msvideo"/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326" r:id="rId2"/>
    <p:sldId id="256" r:id="rId3"/>
    <p:sldId id="292" r:id="rId4"/>
    <p:sldId id="319" r:id="rId5"/>
    <p:sldId id="305" r:id="rId6"/>
    <p:sldId id="314" r:id="rId7"/>
    <p:sldId id="313" r:id="rId8"/>
    <p:sldId id="293" r:id="rId9"/>
    <p:sldId id="259" r:id="rId10"/>
    <p:sldId id="260" r:id="rId11"/>
    <p:sldId id="322" r:id="rId12"/>
    <p:sldId id="306" r:id="rId13"/>
    <p:sldId id="261" r:id="rId14"/>
    <p:sldId id="331" r:id="rId15"/>
    <p:sldId id="332" r:id="rId16"/>
    <p:sldId id="295" r:id="rId17"/>
    <p:sldId id="294" r:id="rId18"/>
    <p:sldId id="328" r:id="rId19"/>
    <p:sldId id="307" r:id="rId20"/>
    <p:sldId id="268" r:id="rId21"/>
    <p:sldId id="315" r:id="rId22"/>
    <p:sldId id="317" r:id="rId23"/>
    <p:sldId id="308" r:id="rId24"/>
    <p:sldId id="270" r:id="rId25"/>
    <p:sldId id="324" r:id="rId26"/>
    <p:sldId id="304" r:id="rId27"/>
    <p:sldId id="325" r:id="rId28"/>
    <p:sldId id="282" r:id="rId29"/>
    <p:sldId id="320" r:id="rId30"/>
    <p:sldId id="281" r:id="rId31"/>
    <p:sldId id="309" r:id="rId32"/>
    <p:sldId id="288" r:id="rId33"/>
    <p:sldId id="311" r:id="rId34"/>
    <p:sldId id="267" r:id="rId35"/>
    <p:sldId id="280" r:id="rId36"/>
    <p:sldId id="323" r:id="rId37"/>
    <p:sldId id="275" r:id="rId38"/>
    <p:sldId id="318" r:id="rId39"/>
    <p:sldId id="310" r:id="rId40"/>
    <p:sldId id="271" r:id="rId41"/>
    <p:sldId id="272" r:id="rId42"/>
    <p:sldId id="273" r:id="rId43"/>
    <p:sldId id="287" r:id="rId44"/>
    <p:sldId id="316" r:id="rId45"/>
    <p:sldId id="312" r:id="rId46"/>
    <p:sldId id="289" r:id="rId47"/>
    <p:sldId id="301" r:id="rId48"/>
    <p:sldId id="276" r:id="rId49"/>
    <p:sldId id="277" r:id="rId50"/>
    <p:sldId id="302" r:id="rId51"/>
    <p:sldId id="286" r:id="rId52"/>
    <p:sldId id="291" r:id="rId53"/>
    <p:sldId id="258" r:id="rId54"/>
    <p:sldId id="274" r:id="rId55"/>
    <p:sldId id="300" r:id="rId56"/>
  </p:sldIdLst>
  <p:sldSz cx="9144000" cy="6858000" type="screen4x3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rgbClr val="00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CC0000"/>
    <a:srgbClr val="FFFF00"/>
    <a:srgbClr val="FF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87905" autoAdjust="0"/>
  </p:normalViewPr>
  <p:slideViewPr>
    <p:cSldViewPr snapToGrid="0">
      <p:cViewPr varScale="1">
        <p:scale>
          <a:sx n="65" d="100"/>
          <a:sy n="65" d="100"/>
        </p:scale>
        <p:origin x="124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4.xml"/><Relationship Id="rId13" Type="http://schemas.openxmlformats.org/officeDocument/2006/relationships/slide" Target="slides/slide53.xml"/><Relationship Id="rId3" Type="http://schemas.openxmlformats.org/officeDocument/2006/relationships/slide" Target="slides/slide10.xml"/><Relationship Id="rId7" Type="http://schemas.openxmlformats.org/officeDocument/2006/relationships/slide" Target="slides/slide20.xml"/><Relationship Id="rId12" Type="http://schemas.openxmlformats.org/officeDocument/2006/relationships/slide" Target="slides/slide52.xml"/><Relationship Id="rId2" Type="http://schemas.openxmlformats.org/officeDocument/2006/relationships/slide" Target="slides/slide9.xml"/><Relationship Id="rId1" Type="http://schemas.openxmlformats.org/officeDocument/2006/relationships/slide" Target="slides/slide2.xml"/><Relationship Id="rId6" Type="http://schemas.openxmlformats.org/officeDocument/2006/relationships/slide" Target="slides/slide15.xml"/><Relationship Id="rId11" Type="http://schemas.openxmlformats.org/officeDocument/2006/relationships/slide" Target="slides/slide46.xml"/><Relationship Id="rId5" Type="http://schemas.openxmlformats.org/officeDocument/2006/relationships/slide" Target="slides/slide14.xml"/><Relationship Id="rId10" Type="http://schemas.openxmlformats.org/officeDocument/2006/relationships/slide" Target="slides/slide34.xml"/><Relationship Id="rId4" Type="http://schemas.openxmlformats.org/officeDocument/2006/relationships/slide" Target="slides/slide13.xml"/><Relationship Id="rId9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8" tIns="45524" rIns="91048" bIns="45524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8" tIns="45524" rIns="91048" bIns="45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557"/>
            <a:ext cx="2944813" cy="49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8" tIns="45524" rIns="91048" bIns="45524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78557"/>
            <a:ext cx="2944813" cy="49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8" tIns="45524" rIns="91048" bIns="45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928E995-476D-49E8-A71D-D900E67D1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83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722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ns.cornell.edu/~hoff/LECTURES/08S_688/08S_688_080225.pdf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 dirty="0"/>
              <a:t>Essential part of Particle Accelerators</a:t>
            </a:r>
          </a:p>
          <a:p>
            <a:r>
              <a:rPr lang="en-US" altLang="en-US" dirty="0"/>
              <a:t>Will talk about e and Ion Source.</a:t>
            </a:r>
          </a:p>
          <a:p>
            <a:r>
              <a:rPr lang="en-US" altLang="en-US" dirty="0"/>
              <a:t>Will NOT talk about exotic sources (p-, e+, </a:t>
            </a:r>
            <a:r>
              <a:rPr lang="en-US" altLang="en-US" dirty="0" err="1"/>
              <a:t>muon</a:t>
            </a:r>
            <a:r>
              <a:rPr lang="en-US" altLang="en-US" dirty="0"/>
              <a:t>, pion </a:t>
            </a:r>
            <a:r>
              <a:rPr lang="en-US" altLang="en-US" dirty="0" err="1"/>
              <a:t>etc</a:t>
            </a:r>
            <a:r>
              <a:rPr lang="en-US" altLang="en-US" dirty="0"/>
              <a:t>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 dirty="0"/>
              <a:t>Magnetic = 2 ROLES. Stop electrons to walls. Increase path length.</a:t>
            </a:r>
          </a:p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2813" y="766763"/>
            <a:ext cx="4970462" cy="37290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20063"/>
            <a:ext cx="4984750" cy="438539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/>
              <a:t>Dissociative attachment		Atomic Double charge transfer</a:t>
            </a:r>
          </a:p>
          <a:p>
            <a:r>
              <a:rPr lang="en-US" altLang="en-US"/>
              <a:t>Dissociative  attachment	to vibrationally excited state	Atomic Two electron capture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64" y="4689017"/>
            <a:ext cx="5438748" cy="4442469"/>
          </a:xfrm>
          <a:prstGeom prst="rect">
            <a:avLst/>
          </a:prstGeom>
        </p:spPr>
        <p:txBody>
          <a:bodyPr lIns="87938" tIns="43969" rIns="87938" bIns="43969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84171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/>
              <a:t>After Fecr – go to drawing</a:t>
            </a:r>
          </a:p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/>
              <a:t>Magnetic = 2 ROLES. Stop electrons to walls. Increase path length</a:t>
            </a:r>
          </a:p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 dirty="0"/>
              <a:t>2 non-integer spin particles cannot occupy same energy level (Pauli exclusion)</a:t>
            </a:r>
          </a:p>
          <a:p>
            <a:r>
              <a:rPr lang="en-US" altLang="en-US" dirty="0"/>
              <a:t>Hence Fermi-Dirac equation gives the occupation of conduction electrons at different energy levels.</a:t>
            </a:r>
          </a:p>
          <a:p>
            <a:r>
              <a:rPr lang="en-US" altLang="en-US" dirty="0"/>
              <a:t>Integrate the equation above the work-function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64" y="4689017"/>
            <a:ext cx="5438748" cy="4442469"/>
          </a:xfrm>
          <a:prstGeom prst="rect">
            <a:avLst/>
          </a:prstGeom>
        </p:spPr>
        <p:txBody>
          <a:bodyPr lIns="87938" tIns="43969" rIns="87938" bIns="43969"/>
          <a:lstStyle/>
          <a:p>
            <a:r>
              <a:rPr lang="en-GB" dirty="0"/>
              <a:t>What is shown is a Crookes Tube. Electrons come from the cathode</a:t>
            </a:r>
            <a:r>
              <a:rPr lang="en-GB" baseline="0" dirty="0"/>
              <a:t> from back ion acceleration, they ionise the residual gas, and </a:t>
            </a:r>
            <a:r>
              <a:rPr lang="en-GB" baseline="0" dirty="0" err="1"/>
              <a:t>fluoress</a:t>
            </a:r>
            <a:r>
              <a:rPr lang="en-GB" baseline="0" dirty="0"/>
              <a:t> the glass.</a:t>
            </a:r>
          </a:p>
          <a:p>
            <a:r>
              <a:rPr lang="en-GB" dirty="0"/>
              <a:t>Used by the likes of Hittorf, Goldstein and Thompson to explain</a:t>
            </a:r>
            <a:r>
              <a:rPr lang="en-GB" baseline="0" dirty="0"/>
              <a:t> what cathode rays are, and discover the electron.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753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/>
              <a:t>Available electrons are those above the work function.</a:t>
            </a:r>
          </a:p>
          <a:p>
            <a:r>
              <a:rPr lang="en-US" altLang="en-US"/>
              <a:t>“A” is a pseudo constant – but NOT temperature dependent.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688490"/>
            <a:ext cx="4984750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 dirty="0">
                <a:solidFill>
                  <a:srgbClr val="008000"/>
                </a:solidFill>
                <a:latin typeface="Arial" charset="0"/>
                <a:cs typeface="Arial" charset="0"/>
              </a:rPr>
              <a:t>www.peakpeak.com/~jdavis/boron/LaB.htm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 for LaB6 melting point -  Richardson-</a:t>
            </a:r>
            <a:r>
              <a:rPr lang="en-US" altLang="en-US" dirty="0" err="1">
                <a:solidFill>
                  <a:srgbClr val="000000"/>
                </a:solidFill>
                <a:latin typeface="Arial" charset="0"/>
                <a:cs typeface="Arial" charset="0"/>
              </a:rPr>
              <a:t>Dushmann</a:t>
            </a:r>
            <a:r>
              <a:rPr lang="en-US" alt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 A for LaB6 from Charged Particle Beams book, chp7</a:t>
            </a:r>
          </a:p>
          <a:p>
            <a:r>
              <a:rPr lang="en-US" alt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Metal melting point v work function from (</a:t>
            </a:r>
            <a:r>
              <a:rPr lang="en-US" altLang="en-US" u="sng" dirty="0">
                <a:hlinkClick r:id="rId3"/>
              </a:rPr>
              <a:t>http://www.lns.cornell.edu/~hoff/LECTURES/08S_688/08S_688_080225.pdf</a:t>
            </a:r>
            <a:endParaRPr lang="en-US" altLang="en-US" dirty="0"/>
          </a:p>
          <a:p>
            <a:r>
              <a:rPr lang="en-US" alt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)</a:t>
            </a:r>
          </a:p>
          <a:p>
            <a:r>
              <a:rPr lang="en-US" alt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Very hot cathodes can lead to a thermal limited emittance.</a:t>
            </a:r>
          </a:p>
          <a:p>
            <a:endParaRPr lang="en-US" alt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/>
              <a:t>K2CsSb is bialkali, used as the photo cathode in photo multiplier tubes – Sb=Antimony. K=Potassium.</a:t>
            </a:r>
          </a:p>
          <a:p>
            <a:r>
              <a:rPr lang="en-US" altLang="en-US"/>
              <a:t>Cs2Te requires UV laser (highest powers are not yet available), Cs:GaAs and K2CsSb can work with green lasers.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r>
              <a:rPr lang="en-US" altLang="en-US" dirty="0"/>
              <a:t>K2CsSb is </a:t>
            </a:r>
            <a:r>
              <a:rPr lang="en-US" altLang="en-US" dirty="0" err="1"/>
              <a:t>bialkali</a:t>
            </a:r>
            <a:r>
              <a:rPr lang="en-US" altLang="en-US" dirty="0"/>
              <a:t>, used as the photo cathode in photo multiplier tubes – Sb=Antimony. K=Potassium.</a:t>
            </a:r>
          </a:p>
          <a:p>
            <a:r>
              <a:rPr lang="en-US" altLang="en-US" dirty="0"/>
              <a:t>Cs2Te requires UV laser (highest powers are not yet available), </a:t>
            </a:r>
            <a:r>
              <a:rPr lang="en-US" altLang="en-US" dirty="0" err="1"/>
              <a:t>Cs:GaAs</a:t>
            </a:r>
            <a:r>
              <a:rPr lang="en-US" altLang="en-US" dirty="0"/>
              <a:t> and K2CsSb can work with green lasers.</a:t>
            </a:r>
          </a:p>
          <a:p>
            <a:r>
              <a:rPr lang="en-GB" dirty="0" err="1"/>
              <a:t>PhotoCathode</a:t>
            </a:r>
            <a:r>
              <a:rPr lang="en-GB" dirty="0"/>
              <a:t> Response plot:</a:t>
            </a:r>
          </a:p>
          <a:p>
            <a:r>
              <a:rPr lang="en-GB" dirty="0"/>
              <a:t>https://indico.cern.ch/event/759878/contributions/3151886/attachments/1733384/2806102/P3_2018_Cs2Te__BNLtemplate.pdf</a:t>
            </a:r>
            <a:r>
              <a:rPr lang="en-US" dirty="0"/>
              <a:t>Metals:</a:t>
            </a:r>
            <a:r>
              <a:rPr lang="en-US" baseline="0" dirty="0"/>
              <a:t> 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1961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1863" y="742950"/>
            <a:ext cx="4932362" cy="37004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688490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48" tIns="45524" rIns="91048" bIns="45524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34430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31863" y="739775"/>
            <a:ext cx="4933950" cy="37020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79451" y="4690069"/>
            <a:ext cx="5438775" cy="4442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30" tIns="45565" rIns="91130" bIns="45565"/>
          <a:lstStyle/>
          <a:p>
            <a:r>
              <a:rPr lang="en-GB" altLang="en-US" b="1" dirty="0"/>
              <a:t>CONSTRUCTION OF THE PROBE BEAM PHOTO-INJECTOR OF CTF3, </a:t>
            </a:r>
            <a:r>
              <a:rPr lang="en-GB" altLang="en-US" dirty="0"/>
              <a:t>Proceedings of EPAC 2006, Edinburgh, Scotland, MOPLS114</a:t>
            </a:r>
          </a:p>
          <a:p>
            <a:r>
              <a:rPr lang="en-GB" altLang="en-US" dirty="0"/>
              <a:t>See also https://indico.cern.ch/getFile.py/access?contribId=28&amp;resId=22&amp;materialId=poster&amp;confId=177701</a:t>
            </a:r>
          </a:p>
          <a:p>
            <a:endParaRPr lang="en-GB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1863" y="739775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1" y="4690069"/>
            <a:ext cx="5438775" cy="4442225"/>
          </a:xfrm>
          <a:prstGeom prst="rect">
            <a:avLst/>
          </a:prstGeom>
        </p:spPr>
        <p:txBody>
          <a:bodyPr lIns="91130" tIns="45565" rIns="91130" bIns="45565"/>
          <a:lstStyle/>
          <a:p>
            <a:r>
              <a:rPr lang="en-GB" dirty="0"/>
              <a:t>Status and progress of the CTF3 probe beam: http://indico.cern.ch/getFile.py/access?contribId=26&amp;sessionId=1&amp;resId=2&amp;materialId=slides&amp;confId=45580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511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8305800" y="6400800"/>
            <a:ext cx="650875" cy="225425"/>
            <a:chOff x="4861" y="4030"/>
            <a:chExt cx="410" cy="142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4880" y="4036"/>
              <a:ext cx="136" cy="133"/>
            </a:xfrm>
            <a:custGeom>
              <a:avLst/>
              <a:gdLst>
                <a:gd name="T0" fmla="*/ 27 w 545"/>
                <a:gd name="T1" fmla="*/ 33 h 535"/>
                <a:gd name="T2" fmla="*/ 20 w 545"/>
                <a:gd name="T3" fmla="*/ 33 h 535"/>
                <a:gd name="T4" fmla="*/ 11 w 545"/>
                <a:gd name="T5" fmla="*/ 11 h 535"/>
                <a:gd name="T6" fmla="*/ 6 w 545"/>
                <a:gd name="T7" fmla="*/ 33 h 535"/>
                <a:gd name="T8" fmla="*/ 0 w 545"/>
                <a:gd name="T9" fmla="*/ 33 h 535"/>
                <a:gd name="T10" fmla="*/ 7 w 545"/>
                <a:gd name="T11" fmla="*/ 0 h 535"/>
                <a:gd name="T12" fmla="*/ 13 w 545"/>
                <a:gd name="T13" fmla="*/ 0 h 535"/>
                <a:gd name="T14" fmla="*/ 23 w 545"/>
                <a:gd name="T15" fmla="*/ 22 h 535"/>
                <a:gd name="T16" fmla="*/ 27 w 545"/>
                <a:gd name="T17" fmla="*/ 0 h 535"/>
                <a:gd name="T18" fmla="*/ 34 w 545"/>
                <a:gd name="T19" fmla="*/ 0 h 535"/>
                <a:gd name="T20" fmla="*/ 27 w 545"/>
                <a:gd name="T21" fmla="*/ 33 h 5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5" h="535">
                  <a:moveTo>
                    <a:pt x="433" y="535"/>
                  </a:moveTo>
                  <a:lnTo>
                    <a:pt x="329" y="535"/>
                  </a:lnTo>
                  <a:lnTo>
                    <a:pt x="181" y="175"/>
                  </a:lnTo>
                  <a:lnTo>
                    <a:pt x="103" y="535"/>
                  </a:lnTo>
                  <a:lnTo>
                    <a:pt x="0" y="535"/>
                  </a:lnTo>
                  <a:lnTo>
                    <a:pt x="115" y="0"/>
                  </a:lnTo>
                  <a:lnTo>
                    <a:pt x="216" y="0"/>
                  </a:lnTo>
                  <a:lnTo>
                    <a:pt x="365" y="359"/>
                  </a:lnTo>
                  <a:lnTo>
                    <a:pt x="440" y="0"/>
                  </a:lnTo>
                  <a:lnTo>
                    <a:pt x="545" y="0"/>
                  </a:lnTo>
                  <a:lnTo>
                    <a:pt x="433" y="5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5016" y="4036"/>
              <a:ext cx="54" cy="133"/>
            </a:xfrm>
            <a:custGeom>
              <a:avLst/>
              <a:gdLst>
                <a:gd name="T0" fmla="*/ 7 w 219"/>
                <a:gd name="T1" fmla="*/ 0 h 535"/>
                <a:gd name="T2" fmla="*/ 13 w 219"/>
                <a:gd name="T3" fmla="*/ 0 h 535"/>
                <a:gd name="T4" fmla="*/ 12 w 219"/>
                <a:gd name="T5" fmla="*/ 6 h 535"/>
                <a:gd name="T6" fmla="*/ 6 w 219"/>
                <a:gd name="T7" fmla="*/ 6 h 535"/>
                <a:gd name="T8" fmla="*/ 7 w 219"/>
                <a:gd name="T9" fmla="*/ 0 h 535"/>
                <a:gd name="T10" fmla="*/ 5 w 219"/>
                <a:gd name="T11" fmla="*/ 9 h 535"/>
                <a:gd name="T12" fmla="*/ 12 w 219"/>
                <a:gd name="T13" fmla="*/ 9 h 535"/>
                <a:gd name="T14" fmla="*/ 6 w 219"/>
                <a:gd name="T15" fmla="*/ 33 h 535"/>
                <a:gd name="T16" fmla="*/ 0 w 219"/>
                <a:gd name="T17" fmla="*/ 33 h 535"/>
                <a:gd name="T18" fmla="*/ 5 w 219"/>
                <a:gd name="T19" fmla="*/ 9 h 5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9" h="535">
                  <a:moveTo>
                    <a:pt x="114" y="0"/>
                  </a:moveTo>
                  <a:lnTo>
                    <a:pt x="219" y="0"/>
                  </a:lnTo>
                  <a:lnTo>
                    <a:pt x="200" y="94"/>
                  </a:lnTo>
                  <a:lnTo>
                    <a:pt x="93" y="94"/>
                  </a:lnTo>
                  <a:lnTo>
                    <a:pt x="114" y="0"/>
                  </a:lnTo>
                  <a:close/>
                  <a:moveTo>
                    <a:pt x="81" y="148"/>
                  </a:moveTo>
                  <a:lnTo>
                    <a:pt x="189" y="148"/>
                  </a:lnTo>
                  <a:lnTo>
                    <a:pt x="104" y="535"/>
                  </a:lnTo>
                  <a:lnTo>
                    <a:pt x="0" y="535"/>
                  </a:lnTo>
                  <a:lnTo>
                    <a:pt x="81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5073" y="4070"/>
              <a:ext cx="95" cy="102"/>
            </a:xfrm>
            <a:custGeom>
              <a:avLst/>
              <a:gdLst>
                <a:gd name="T0" fmla="*/ 21 w 383"/>
                <a:gd name="T1" fmla="*/ 18 h 405"/>
                <a:gd name="T2" fmla="*/ 20 w 383"/>
                <a:gd name="T3" fmla="*/ 21 h 405"/>
                <a:gd name="T4" fmla="*/ 18 w 383"/>
                <a:gd name="T5" fmla="*/ 23 h 405"/>
                <a:gd name="T6" fmla="*/ 16 w 383"/>
                <a:gd name="T7" fmla="*/ 24 h 405"/>
                <a:gd name="T8" fmla="*/ 13 w 383"/>
                <a:gd name="T9" fmla="*/ 25 h 405"/>
                <a:gd name="T10" fmla="*/ 10 w 383"/>
                <a:gd name="T11" fmla="*/ 26 h 405"/>
                <a:gd name="T12" fmla="*/ 7 w 383"/>
                <a:gd name="T13" fmla="*/ 25 h 405"/>
                <a:gd name="T14" fmla="*/ 4 w 383"/>
                <a:gd name="T15" fmla="*/ 24 h 405"/>
                <a:gd name="T16" fmla="*/ 2 w 383"/>
                <a:gd name="T17" fmla="*/ 22 h 405"/>
                <a:gd name="T18" fmla="*/ 0 w 383"/>
                <a:gd name="T19" fmla="*/ 20 h 405"/>
                <a:gd name="T20" fmla="*/ 0 w 383"/>
                <a:gd name="T21" fmla="*/ 16 h 405"/>
                <a:gd name="T22" fmla="*/ 0 w 383"/>
                <a:gd name="T23" fmla="*/ 13 h 405"/>
                <a:gd name="T24" fmla="*/ 0 w 383"/>
                <a:gd name="T25" fmla="*/ 10 h 405"/>
                <a:gd name="T26" fmla="*/ 1 w 383"/>
                <a:gd name="T27" fmla="*/ 8 h 405"/>
                <a:gd name="T28" fmla="*/ 3 w 383"/>
                <a:gd name="T29" fmla="*/ 5 h 405"/>
                <a:gd name="T30" fmla="*/ 5 w 383"/>
                <a:gd name="T31" fmla="*/ 3 h 405"/>
                <a:gd name="T32" fmla="*/ 7 w 383"/>
                <a:gd name="T33" fmla="*/ 2 h 405"/>
                <a:gd name="T34" fmla="*/ 10 w 383"/>
                <a:gd name="T35" fmla="*/ 1 h 405"/>
                <a:gd name="T36" fmla="*/ 13 w 383"/>
                <a:gd name="T37" fmla="*/ 0 h 405"/>
                <a:gd name="T38" fmla="*/ 16 w 383"/>
                <a:gd name="T39" fmla="*/ 0 h 405"/>
                <a:gd name="T40" fmla="*/ 18 w 383"/>
                <a:gd name="T41" fmla="*/ 1 h 405"/>
                <a:gd name="T42" fmla="*/ 21 w 383"/>
                <a:gd name="T43" fmla="*/ 2 h 405"/>
                <a:gd name="T44" fmla="*/ 22 w 383"/>
                <a:gd name="T45" fmla="*/ 4 h 405"/>
                <a:gd name="T46" fmla="*/ 23 w 383"/>
                <a:gd name="T47" fmla="*/ 7 h 405"/>
                <a:gd name="T48" fmla="*/ 17 w 383"/>
                <a:gd name="T49" fmla="*/ 9 h 405"/>
                <a:gd name="T50" fmla="*/ 17 w 383"/>
                <a:gd name="T51" fmla="*/ 8 h 405"/>
                <a:gd name="T52" fmla="*/ 17 w 383"/>
                <a:gd name="T53" fmla="*/ 7 h 405"/>
                <a:gd name="T54" fmla="*/ 16 w 383"/>
                <a:gd name="T55" fmla="*/ 6 h 405"/>
                <a:gd name="T56" fmla="*/ 15 w 383"/>
                <a:gd name="T57" fmla="*/ 5 h 405"/>
                <a:gd name="T58" fmla="*/ 14 w 383"/>
                <a:gd name="T59" fmla="*/ 5 h 405"/>
                <a:gd name="T60" fmla="*/ 12 w 383"/>
                <a:gd name="T61" fmla="*/ 5 h 405"/>
                <a:gd name="T62" fmla="*/ 11 w 383"/>
                <a:gd name="T63" fmla="*/ 6 h 405"/>
                <a:gd name="T64" fmla="*/ 10 w 383"/>
                <a:gd name="T65" fmla="*/ 6 h 405"/>
                <a:gd name="T66" fmla="*/ 9 w 383"/>
                <a:gd name="T67" fmla="*/ 8 h 405"/>
                <a:gd name="T68" fmla="*/ 8 w 383"/>
                <a:gd name="T69" fmla="*/ 9 h 405"/>
                <a:gd name="T70" fmla="*/ 7 w 383"/>
                <a:gd name="T71" fmla="*/ 11 h 405"/>
                <a:gd name="T72" fmla="*/ 7 w 383"/>
                <a:gd name="T73" fmla="*/ 13 h 405"/>
                <a:gd name="T74" fmla="*/ 6 w 383"/>
                <a:gd name="T75" fmla="*/ 15 h 405"/>
                <a:gd name="T76" fmla="*/ 6 w 383"/>
                <a:gd name="T77" fmla="*/ 17 h 405"/>
                <a:gd name="T78" fmla="*/ 7 w 383"/>
                <a:gd name="T79" fmla="*/ 18 h 405"/>
                <a:gd name="T80" fmla="*/ 7 w 383"/>
                <a:gd name="T81" fmla="*/ 19 h 405"/>
                <a:gd name="T82" fmla="*/ 8 w 383"/>
                <a:gd name="T83" fmla="*/ 20 h 405"/>
                <a:gd name="T84" fmla="*/ 9 w 383"/>
                <a:gd name="T85" fmla="*/ 20 h 405"/>
                <a:gd name="T86" fmla="*/ 10 w 383"/>
                <a:gd name="T87" fmla="*/ 20 h 405"/>
                <a:gd name="T88" fmla="*/ 12 w 383"/>
                <a:gd name="T89" fmla="*/ 20 h 405"/>
                <a:gd name="T90" fmla="*/ 13 w 383"/>
                <a:gd name="T91" fmla="*/ 20 h 405"/>
                <a:gd name="T92" fmla="*/ 14 w 383"/>
                <a:gd name="T93" fmla="*/ 19 h 405"/>
                <a:gd name="T94" fmla="*/ 15 w 383"/>
                <a:gd name="T95" fmla="*/ 17 h 405"/>
                <a:gd name="T96" fmla="*/ 15 w 383"/>
                <a:gd name="T97" fmla="*/ 16 h 40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83" h="405">
                  <a:moveTo>
                    <a:pt x="251" y="250"/>
                  </a:moveTo>
                  <a:lnTo>
                    <a:pt x="355" y="267"/>
                  </a:lnTo>
                  <a:lnTo>
                    <a:pt x="348" y="283"/>
                  </a:lnTo>
                  <a:lnTo>
                    <a:pt x="341" y="298"/>
                  </a:lnTo>
                  <a:lnTo>
                    <a:pt x="331" y="313"/>
                  </a:lnTo>
                  <a:lnTo>
                    <a:pt x="323" y="327"/>
                  </a:lnTo>
                  <a:lnTo>
                    <a:pt x="312" y="338"/>
                  </a:lnTo>
                  <a:lnTo>
                    <a:pt x="301" y="350"/>
                  </a:lnTo>
                  <a:lnTo>
                    <a:pt x="290" y="360"/>
                  </a:lnTo>
                  <a:lnTo>
                    <a:pt x="277" y="369"/>
                  </a:lnTo>
                  <a:lnTo>
                    <a:pt x="265" y="377"/>
                  </a:lnTo>
                  <a:lnTo>
                    <a:pt x="252" y="385"/>
                  </a:lnTo>
                  <a:lnTo>
                    <a:pt x="238" y="391"/>
                  </a:lnTo>
                  <a:lnTo>
                    <a:pt x="223" y="396"/>
                  </a:lnTo>
                  <a:lnTo>
                    <a:pt x="209" y="401"/>
                  </a:lnTo>
                  <a:lnTo>
                    <a:pt x="193" y="403"/>
                  </a:lnTo>
                  <a:lnTo>
                    <a:pt x="177" y="405"/>
                  </a:lnTo>
                  <a:lnTo>
                    <a:pt x="161" y="405"/>
                  </a:lnTo>
                  <a:lnTo>
                    <a:pt x="143" y="404"/>
                  </a:lnTo>
                  <a:lnTo>
                    <a:pt x="125" y="403"/>
                  </a:lnTo>
                  <a:lnTo>
                    <a:pt x="110" y="399"/>
                  </a:lnTo>
                  <a:lnTo>
                    <a:pt x="94" y="395"/>
                  </a:lnTo>
                  <a:lnTo>
                    <a:pt x="80" y="388"/>
                  </a:lnTo>
                  <a:lnTo>
                    <a:pt x="67" y="381"/>
                  </a:lnTo>
                  <a:lnTo>
                    <a:pt x="55" y="372"/>
                  </a:lnTo>
                  <a:lnTo>
                    <a:pt x="43" y="363"/>
                  </a:lnTo>
                  <a:lnTo>
                    <a:pt x="33" y="351"/>
                  </a:lnTo>
                  <a:lnTo>
                    <a:pt x="25" y="338"/>
                  </a:lnTo>
                  <a:lnTo>
                    <a:pt x="18" y="324"/>
                  </a:lnTo>
                  <a:lnTo>
                    <a:pt x="10" y="310"/>
                  </a:lnTo>
                  <a:lnTo>
                    <a:pt x="6" y="294"/>
                  </a:lnTo>
                  <a:lnTo>
                    <a:pt x="2" y="276"/>
                  </a:lnTo>
                  <a:lnTo>
                    <a:pt x="1" y="258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1" y="208"/>
                  </a:lnTo>
                  <a:lnTo>
                    <a:pt x="3" y="193"/>
                  </a:lnTo>
                  <a:lnTo>
                    <a:pt x="7" y="177"/>
                  </a:lnTo>
                  <a:lnTo>
                    <a:pt x="10" y="163"/>
                  </a:lnTo>
                  <a:lnTo>
                    <a:pt x="14" y="148"/>
                  </a:lnTo>
                  <a:lnTo>
                    <a:pt x="19" y="134"/>
                  </a:lnTo>
                  <a:lnTo>
                    <a:pt x="25" y="121"/>
                  </a:lnTo>
                  <a:lnTo>
                    <a:pt x="32" y="107"/>
                  </a:lnTo>
                  <a:lnTo>
                    <a:pt x="40" y="94"/>
                  </a:lnTo>
                  <a:lnTo>
                    <a:pt x="49" y="82"/>
                  </a:lnTo>
                  <a:lnTo>
                    <a:pt x="59" y="70"/>
                  </a:lnTo>
                  <a:lnTo>
                    <a:pt x="70" y="60"/>
                  </a:lnTo>
                  <a:lnTo>
                    <a:pt x="81" y="49"/>
                  </a:lnTo>
                  <a:lnTo>
                    <a:pt x="94" y="40"/>
                  </a:lnTo>
                  <a:lnTo>
                    <a:pt x="107" y="32"/>
                  </a:lnTo>
                  <a:lnTo>
                    <a:pt x="120" y="25"/>
                  </a:lnTo>
                  <a:lnTo>
                    <a:pt x="134" y="19"/>
                  </a:lnTo>
                  <a:lnTo>
                    <a:pt x="148" y="13"/>
                  </a:lnTo>
                  <a:lnTo>
                    <a:pt x="162" y="8"/>
                  </a:lnTo>
                  <a:lnTo>
                    <a:pt x="178" y="5"/>
                  </a:lnTo>
                  <a:lnTo>
                    <a:pt x="193" y="2"/>
                  </a:lnTo>
                  <a:lnTo>
                    <a:pt x="209" y="0"/>
                  </a:lnTo>
                  <a:lnTo>
                    <a:pt x="226" y="0"/>
                  </a:lnTo>
                  <a:lnTo>
                    <a:pt x="243" y="0"/>
                  </a:lnTo>
                  <a:lnTo>
                    <a:pt x="258" y="2"/>
                  </a:lnTo>
                  <a:lnTo>
                    <a:pt x="272" y="5"/>
                  </a:lnTo>
                  <a:lnTo>
                    <a:pt x="287" y="9"/>
                  </a:lnTo>
                  <a:lnTo>
                    <a:pt x="300" y="14"/>
                  </a:lnTo>
                  <a:lnTo>
                    <a:pt x="312" y="20"/>
                  </a:lnTo>
                  <a:lnTo>
                    <a:pt x="324" y="28"/>
                  </a:lnTo>
                  <a:lnTo>
                    <a:pt x="335" y="36"/>
                  </a:lnTo>
                  <a:lnTo>
                    <a:pt x="344" y="46"/>
                  </a:lnTo>
                  <a:lnTo>
                    <a:pt x="353" y="55"/>
                  </a:lnTo>
                  <a:lnTo>
                    <a:pt x="361" y="66"/>
                  </a:lnTo>
                  <a:lnTo>
                    <a:pt x="367" y="78"/>
                  </a:lnTo>
                  <a:lnTo>
                    <a:pt x="373" y="89"/>
                  </a:lnTo>
                  <a:lnTo>
                    <a:pt x="377" y="102"/>
                  </a:lnTo>
                  <a:lnTo>
                    <a:pt x="380" y="116"/>
                  </a:lnTo>
                  <a:lnTo>
                    <a:pt x="383" y="130"/>
                  </a:lnTo>
                  <a:lnTo>
                    <a:pt x="282" y="141"/>
                  </a:lnTo>
                  <a:lnTo>
                    <a:pt x="281" y="134"/>
                  </a:lnTo>
                  <a:lnTo>
                    <a:pt x="280" y="127"/>
                  </a:lnTo>
                  <a:lnTo>
                    <a:pt x="277" y="120"/>
                  </a:lnTo>
                  <a:lnTo>
                    <a:pt x="275" y="114"/>
                  </a:lnTo>
                  <a:lnTo>
                    <a:pt x="271" y="108"/>
                  </a:lnTo>
                  <a:lnTo>
                    <a:pt x="269" y="102"/>
                  </a:lnTo>
                  <a:lnTo>
                    <a:pt x="265" y="97"/>
                  </a:lnTo>
                  <a:lnTo>
                    <a:pt x="262" y="94"/>
                  </a:lnTo>
                  <a:lnTo>
                    <a:pt x="257" y="90"/>
                  </a:lnTo>
                  <a:lnTo>
                    <a:pt x="252" y="87"/>
                  </a:lnTo>
                  <a:lnTo>
                    <a:pt x="247" y="85"/>
                  </a:lnTo>
                  <a:lnTo>
                    <a:pt x="241" y="82"/>
                  </a:lnTo>
                  <a:lnTo>
                    <a:pt x="235" y="81"/>
                  </a:lnTo>
                  <a:lnTo>
                    <a:pt x="229" y="80"/>
                  </a:lnTo>
                  <a:lnTo>
                    <a:pt x="223" y="79"/>
                  </a:lnTo>
                  <a:lnTo>
                    <a:pt x="216" y="79"/>
                  </a:lnTo>
                  <a:lnTo>
                    <a:pt x="209" y="79"/>
                  </a:lnTo>
                  <a:lnTo>
                    <a:pt x="202" y="80"/>
                  </a:lnTo>
                  <a:lnTo>
                    <a:pt x="195" y="81"/>
                  </a:lnTo>
                  <a:lnTo>
                    <a:pt x="187" y="83"/>
                  </a:lnTo>
                  <a:lnTo>
                    <a:pt x="180" y="87"/>
                  </a:lnTo>
                  <a:lnTo>
                    <a:pt x="173" y="90"/>
                  </a:lnTo>
                  <a:lnTo>
                    <a:pt x="166" y="95"/>
                  </a:lnTo>
                  <a:lnTo>
                    <a:pt x="159" y="101"/>
                  </a:lnTo>
                  <a:lnTo>
                    <a:pt x="153" y="107"/>
                  </a:lnTo>
                  <a:lnTo>
                    <a:pt x="146" y="114"/>
                  </a:lnTo>
                  <a:lnTo>
                    <a:pt x="141" y="121"/>
                  </a:lnTo>
                  <a:lnTo>
                    <a:pt x="135" y="129"/>
                  </a:lnTo>
                  <a:lnTo>
                    <a:pt x="130" y="137"/>
                  </a:lnTo>
                  <a:lnTo>
                    <a:pt x="126" y="147"/>
                  </a:lnTo>
                  <a:lnTo>
                    <a:pt x="122" y="157"/>
                  </a:lnTo>
                  <a:lnTo>
                    <a:pt x="118" y="168"/>
                  </a:lnTo>
                  <a:lnTo>
                    <a:pt x="114" y="179"/>
                  </a:lnTo>
                  <a:lnTo>
                    <a:pt x="112" y="190"/>
                  </a:lnTo>
                  <a:lnTo>
                    <a:pt x="110" y="201"/>
                  </a:lnTo>
                  <a:lnTo>
                    <a:pt x="109" y="211"/>
                  </a:lnTo>
                  <a:lnTo>
                    <a:pt x="106" y="222"/>
                  </a:lnTo>
                  <a:lnTo>
                    <a:pt x="106" y="233"/>
                  </a:lnTo>
                  <a:lnTo>
                    <a:pt x="105" y="242"/>
                  </a:lnTo>
                  <a:lnTo>
                    <a:pt x="105" y="253"/>
                  </a:lnTo>
                  <a:lnTo>
                    <a:pt x="105" y="261"/>
                  </a:lnTo>
                  <a:lnTo>
                    <a:pt x="106" y="269"/>
                  </a:lnTo>
                  <a:lnTo>
                    <a:pt x="107" y="276"/>
                  </a:lnTo>
                  <a:lnTo>
                    <a:pt x="110" y="283"/>
                  </a:lnTo>
                  <a:lnTo>
                    <a:pt x="111" y="289"/>
                  </a:lnTo>
                  <a:lnTo>
                    <a:pt x="114" y="295"/>
                  </a:lnTo>
                  <a:lnTo>
                    <a:pt x="117" y="300"/>
                  </a:lnTo>
                  <a:lnTo>
                    <a:pt x="120" y="304"/>
                  </a:lnTo>
                  <a:lnTo>
                    <a:pt x="125" y="309"/>
                  </a:lnTo>
                  <a:lnTo>
                    <a:pt x="130" y="313"/>
                  </a:lnTo>
                  <a:lnTo>
                    <a:pt x="135" y="315"/>
                  </a:lnTo>
                  <a:lnTo>
                    <a:pt x="140" y="317"/>
                  </a:lnTo>
                  <a:lnTo>
                    <a:pt x="146" y="320"/>
                  </a:lnTo>
                  <a:lnTo>
                    <a:pt x="150" y="321"/>
                  </a:lnTo>
                  <a:lnTo>
                    <a:pt x="158" y="322"/>
                  </a:lnTo>
                  <a:lnTo>
                    <a:pt x="164" y="322"/>
                  </a:lnTo>
                  <a:lnTo>
                    <a:pt x="170" y="322"/>
                  </a:lnTo>
                  <a:lnTo>
                    <a:pt x="177" y="321"/>
                  </a:lnTo>
                  <a:lnTo>
                    <a:pt x="183" y="321"/>
                  </a:lnTo>
                  <a:lnTo>
                    <a:pt x="189" y="318"/>
                  </a:lnTo>
                  <a:lnTo>
                    <a:pt x="195" y="317"/>
                  </a:lnTo>
                  <a:lnTo>
                    <a:pt x="201" y="314"/>
                  </a:lnTo>
                  <a:lnTo>
                    <a:pt x="207" y="310"/>
                  </a:lnTo>
                  <a:lnTo>
                    <a:pt x="211" y="307"/>
                  </a:lnTo>
                  <a:lnTo>
                    <a:pt x="217" y="302"/>
                  </a:lnTo>
                  <a:lnTo>
                    <a:pt x="223" y="296"/>
                  </a:lnTo>
                  <a:lnTo>
                    <a:pt x="228" y="289"/>
                  </a:lnTo>
                  <a:lnTo>
                    <a:pt x="234" y="282"/>
                  </a:lnTo>
                  <a:lnTo>
                    <a:pt x="239" y="275"/>
                  </a:lnTo>
                  <a:lnTo>
                    <a:pt x="243" y="267"/>
                  </a:lnTo>
                  <a:lnTo>
                    <a:pt x="247" y="258"/>
                  </a:lnTo>
                  <a:lnTo>
                    <a:pt x="251" y="2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5177" y="4070"/>
              <a:ext cx="94" cy="102"/>
            </a:xfrm>
            <a:custGeom>
              <a:avLst/>
              <a:gdLst>
                <a:gd name="T0" fmla="*/ 7 w 376"/>
                <a:gd name="T1" fmla="*/ 15 h 405"/>
                <a:gd name="T2" fmla="*/ 7 w 376"/>
                <a:gd name="T3" fmla="*/ 16 h 405"/>
                <a:gd name="T4" fmla="*/ 7 w 376"/>
                <a:gd name="T5" fmla="*/ 17 h 405"/>
                <a:gd name="T6" fmla="*/ 7 w 376"/>
                <a:gd name="T7" fmla="*/ 19 h 405"/>
                <a:gd name="T8" fmla="*/ 8 w 376"/>
                <a:gd name="T9" fmla="*/ 20 h 405"/>
                <a:gd name="T10" fmla="*/ 10 w 376"/>
                <a:gd name="T11" fmla="*/ 21 h 405"/>
                <a:gd name="T12" fmla="*/ 11 w 376"/>
                <a:gd name="T13" fmla="*/ 21 h 405"/>
                <a:gd name="T14" fmla="*/ 13 w 376"/>
                <a:gd name="T15" fmla="*/ 21 h 405"/>
                <a:gd name="T16" fmla="*/ 15 w 376"/>
                <a:gd name="T17" fmla="*/ 20 h 405"/>
                <a:gd name="T18" fmla="*/ 17 w 376"/>
                <a:gd name="T19" fmla="*/ 17 h 405"/>
                <a:gd name="T20" fmla="*/ 22 w 376"/>
                <a:gd name="T21" fmla="*/ 20 h 405"/>
                <a:gd name="T22" fmla="*/ 20 w 376"/>
                <a:gd name="T23" fmla="*/ 22 h 405"/>
                <a:gd name="T24" fmla="*/ 18 w 376"/>
                <a:gd name="T25" fmla="*/ 24 h 405"/>
                <a:gd name="T26" fmla="*/ 16 w 376"/>
                <a:gd name="T27" fmla="*/ 25 h 405"/>
                <a:gd name="T28" fmla="*/ 13 w 376"/>
                <a:gd name="T29" fmla="*/ 26 h 405"/>
                <a:gd name="T30" fmla="*/ 10 w 376"/>
                <a:gd name="T31" fmla="*/ 26 h 405"/>
                <a:gd name="T32" fmla="*/ 7 w 376"/>
                <a:gd name="T33" fmla="*/ 25 h 405"/>
                <a:gd name="T34" fmla="*/ 4 w 376"/>
                <a:gd name="T35" fmla="*/ 23 h 405"/>
                <a:gd name="T36" fmla="*/ 2 w 376"/>
                <a:gd name="T37" fmla="*/ 21 h 405"/>
                <a:gd name="T38" fmla="*/ 1 w 376"/>
                <a:gd name="T39" fmla="*/ 18 h 405"/>
                <a:gd name="T40" fmla="*/ 0 w 376"/>
                <a:gd name="T41" fmla="*/ 14 h 405"/>
                <a:gd name="T42" fmla="*/ 1 w 376"/>
                <a:gd name="T43" fmla="*/ 11 h 405"/>
                <a:gd name="T44" fmla="*/ 2 w 376"/>
                <a:gd name="T45" fmla="*/ 7 h 405"/>
                <a:gd name="T46" fmla="*/ 4 w 376"/>
                <a:gd name="T47" fmla="*/ 4 h 405"/>
                <a:gd name="T48" fmla="*/ 8 w 376"/>
                <a:gd name="T49" fmla="*/ 1 h 405"/>
                <a:gd name="T50" fmla="*/ 12 w 376"/>
                <a:gd name="T51" fmla="*/ 0 h 405"/>
                <a:gd name="T52" fmla="*/ 16 w 376"/>
                <a:gd name="T53" fmla="*/ 0 h 405"/>
                <a:gd name="T54" fmla="*/ 19 w 376"/>
                <a:gd name="T55" fmla="*/ 1 h 405"/>
                <a:gd name="T56" fmla="*/ 21 w 376"/>
                <a:gd name="T57" fmla="*/ 3 h 405"/>
                <a:gd name="T58" fmla="*/ 23 w 376"/>
                <a:gd name="T59" fmla="*/ 5 h 405"/>
                <a:gd name="T60" fmla="*/ 24 w 376"/>
                <a:gd name="T61" fmla="*/ 8 h 405"/>
                <a:gd name="T62" fmla="*/ 24 w 376"/>
                <a:gd name="T63" fmla="*/ 11 h 405"/>
                <a:gd name="T64" fmla="*/ 24 w 376"/>
                <a:gd name="T65" fmla="*/ 13 h 405"/>
                <a:gd name="T66" fmla="*/ 23 w 376"/>
                <a:gd name="T67" fmla="*/ 14 h 405"/>
                <a:gd name="T68" fmla="*/ 18 w 376"/>
                <a:gd name="T69" fmla="*/ 11 h 405"/>
                <a:gd name="T70" fmla="*/ 18 w 376"/>
                <a:gd name="T71" fmla="*/ 10 h 405"/>
                <a:gd name="T72" fmla="*/ 18 w 376"/>
                <a:gd name="T73" fmla="*/ 9 h 405"/>
                <a:gd name="T74" fmla="*/ 17 w 376"/>
                <a:gd name="T75" fmla="*/ 7 h 405"/>
                <a:gd name="T76" fmla="*/ 16 w 376"/>
                <a:gd name="T77" fmla="*/ 6 h 405"/>
                <a:gd name="T78" fmla="*/ 15 w 376"/>
                <a:gd name="T79" fmla="*/ 5 h 405"/>
                <a:gd name="T80" fmla="*/ 14 w 376"/>
                <a:gd name="T81" fmla="*/ 5 h 405"/>
                <a:gd name="T82" fmla="*/ 13 w 376"/>
                <a:gd name="T83" fmla="*/ 5 h 405"/>
                <a:gd name="T84" fmla="*/ 11 w 376"/>
                <a:gd name="T85" fmla="*/ 5 h 405"/>
                <a:gd name="T86" fmla="*/ 10 w 376"/>
                <a:gd name="T87" fmla="*/ 6 h 405"/>
                <a:gd name="T88" fmla="*/ 9 w 376"/>
                <a:gd name="T89" fmla="*/ 7 h 405"/>
                <a:gd name="T90" fmla="*/ 8 w 376"/>
                <a:gd name="T91" fmla="*/ 9 h 405"/>
                <a:gd name="T92" fmla="*/ 7 w 376"/>
                <a:gd name="T93" fmla="*/ 11 h 40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76" h="405">
                  <a:moveTo>
                    <a:pt x="370" y="235"/>
                  </a:moveTo>
                  <a:lnTo>
                    <a:pt x="106" y="235"/>
                  </a:lnTo>
                  <a:lnTo>
                    <a:pt x="106" y="239"/>
                  </a:lnTo>
                  <a:lnTo>
                    <a:pt x="105" y="242"/>
                  </a:lnTo>
                  <a:lnTo>
                    <a:pt x="103" y="244"/>
                  </a:lnTo>
                  <a:lnTo>
                    <a:pt x="103" y="247"/>
                  </a:lnTo>
                  <a:lnTo>
                    <a:pt x="103" y="256"/>
                  </a:lnTo>
                  <a:lnTo>
                    <a:pt x="105" y="264"/>
                  </a:lnTo>
                  <a:lnTo>
                    <a:pt x="106" y="273"/>
                  </a:lnTo>
                  <a:lnTo>
                    <a:pt x="108" y="280"/>
                  </a:lnTo>
                  <a:lnTo>
                    <a:pt x="112" y="288"/>
                  </a:lnTo>
                  <a:lnTo>
                    <a:pt x="115" y="294"/>
                  </a:lnTo>
                  <a:lnTo>
                    <a:pt x="119" y="301"/>
                  </a:lnTo>
                  <a:lnTo>
                    <a:pt x="124" y="307"/>
                  </a:lnTo>
                  <a:lnTo>
                    <a:pt x="130" y="313"/>
                  </a:lnTo>
                  <a:lnTo>
                    <a:pt x="136" y="317"/>
                  </a:lnTo>
                  <a:lnTo>
                    <a:pt x="143" y="321"/>
                  </a:lnTo>
                  <a:lnTo>
                    <a:pt x="150" y="324"/>
                  </a:lnTo>
                  <a:lnTo>
                    <a:pt x="157" y="328"/>
                  </a:lnTo>
                  <a:lnTo>
                    <a:pt x="164" y="330"/>
                  </a:lnTo>
                  <a:lnTo>
                    <a:pt x="173" y="331"/>
                  </a:lnTo>
                  <a:lnTo>
                    <a:pt x="181" y="331"/>
                  </a:lnTo>
                  <a:lnTo>
                    <a:pt x="193" y="330"/>
                  </a:lnTo>
                  <a:lnTo>
                    <a:pt x="205" y="328"/>
                  </a:lnTo>
                  <a:lnTo>
                    <a:pt x="216" y="323"/>
                  </a:lnTo>
                  <a:lnTo>
                    <a:pt x="227" y="317"/>
                  </a:lnTo>
                  <a:lnTo>
                    <a:pt x="236" y="309"/>
                  </a:lnTo>
                  <a:lnTo>
                    <a:pt x="246" y="300"/>
                  </a:lnTo>
                  <a:lnTo>
                    <a:pt x="254" y="288"/>
                  </a:lnTo>
                  <a:lnTo>
                    <a:pt x="262" y="275"/>
                  </a:lnTo>
                  <a:lnTo>
                    <a:pt x="358" y="291"/>
                  </a:lnTo>
                  <a:lnTo>
                    <a:pt x="350" y="305"/>
                  </a:lnTo>
                  <a:lnTo>
                    <a:pt x="343" y="318"/>
                  </a:lnTo>
                  <a:lnTo>
                    <a:pt x="333" y="330"/>
                  </a:lnTo>
                  <a:lnTo>
                    <a:pt x="325" y="342"/>
                  </a:lnTo>
                  <a:lnTo>
                    <a:pt x="314" y="352"/>
                  </a:lnTo>
                  <a:lnTo>
                    <a:pt x="304" y="362"/>
                  </a:lnTo>
                  <a:lnTo>
                    <a:pt x="294" y="370"/>
                  </a:lnTo>
                  <a:lnTo>
                    <a:pt x="283" y="378"/>
                  </a:lnTo>
                  <a:lnTo>
                    <a:pt x="272" y="384"/>
                  </a:lnTo>
                  <a:lnTo>
                    <a:pt x="260" y="390"/>
                  </a:lnTo>
                  <a:lnTo>
                    <a:pt x="247" y="395"/>
                  </a:lnTo>
                  <a:lnTo>
                    <a:pt x="235" y="398"/>
                  </a:lnTo>
                  <a:lnTo>
                    <a:pt x="222" y="402"/>
                  </a:lnTo>
                  <a:lnTo>
                    <a:pt x="209" y="404"/>
                  </a:lnTo>
                  <a:lnTo>
                    <a:pt x="194" y="405"/>
                  </a:lnTo>
                  <a:lnTo>
                    <a:pt x="181" y="405"/>
                  </a:lnTo>
                  <a:lnTo>
                    <a:pt x="162" y="404"/>
                  </a:lnTo>
                  <a:lnTo>
                    <a:pt x="143" y="403"/>
                  </a:lnTo>
                  <a:lnTo>
                    <a:pt x="125" y="398"/>
                  </a:lnTo>
                  <a:lnTo>
                    <a:pt x="108" y="394"/>
                  </a:lnTo>
                  <a:lnTo>
                    <a:pt x="93" y="387"/>
                  </a:lnTo>
                  <a:lnTo>
                    <a:pt x="77" y="378"/>
                  </a:lnTo>
                  <a:lnTo>
                    <a:pt x="64" y="368"/>
                  </a:lnTo>
                  <a:lnTo>
                    <a:pt x="51" y="356"/>
                  </a:lnTo>
                  <a:lnTo>
                    <a:pt x="39" y="343"/>
                  </a:lnTo>
                  <a:lnTo>
                    <a:pt x="29" y="329"/>
                  </a:lnTo>
                  <a:lnTo>
                    <a:pt x="21" y="314"/>
                  </a:lnTo>
                  <a:lnTo>
                    <a:pt x="14" y="298"/>
                  </a:lnTo>
                  <a:lnTo>
                    <a:pt x="8" y="282"/>
                  </a:lnTo>
                  <a:lnTo>
                    <a:pt x="4" y="264"/>
                  </a:lnTo>
                  <a:lnTo>
                    <a:pt x="2" y="246"/>
                  </a:lnTo>
                  <a:lnTo>
                    <a:pt x="0" y="226"/>
                  </a:lnTo>
                  <a:lnTo>
                    <a:pt x="2" y="206"/>
                  </a:lnTo>
                  <a:lnTo>
                    <a:pt x="3" y="187"/>
                  </a:lnTo>
                  <a:lnTo>
                    <a:pt x="6" y="168"/>
                  </a:lnTo>
                  <a:lnTo>
                    <a:pt x="12" y="150"/>
                  </a:lnTo>
                  <a:lnTo>
                    <a:pt x="18" y="133"/>
                  </a:lnTo>
                  <a:lnTo>
                    <a:pt x="27" y="116"/>
                  </a:lnTo>
                  <a:lnTo>
                    <a:pt x="35" y="100"/>
                  </a:lnTo>
                  <a:lnTo>
                    <a:pt x="46" y="83"/>
                  </a:lnTo>
                  <a:lnTo>
                    <a:pt x="61" y="63"/>
                  </a:lnTo>
                  <a:lnTo>
                    <a:pt x="79" y="47"/>
                  </a:lnTo>
                  <a:lnTo>
                    <a:pt x="99" y="32"/>
                  </a:lnTo>
                  <a:lnTo>
                    <a:pt x="120" y="20"/>
                  </a:lnTo>
                  <a:lnTo>
                    <a:pt x="142" y="12"/>
                  </a:lnTo>
                  <a:lnTo>
                    <a:pt x="167" y="5"/>
                  </a:lnTo>
                  <a:lnTo>
                    <a:pt x="192" y="1"/>
                  </a:lnTo>
                  <a:lnTo>
                    <a:pt x="219" y="0"/>
                  </a:lnTo>
                  <a:lnTo>
                    <a:pt x="237" y="1"/>
                  </a:lnTo>
                  <a:lnTo>
                    <a:pt x="253" y="2"/>
                  </a:lnTo>
                  <a:lnTo>
                    <a:pt x="270" y="6"/>
                  </a:lnTo>
                  <a:lnTo>
                    <a:pt x="284" y="11"/>
                  </a:lnTo>
                  <a:lnTo>
                    <a:pt x="297" y="16"/>
                  </a:lnTo>
                  <a:lnTo>
                    <a:pt x="310" y="25"/>
                  </a:lnTo>
                  <a:lnTo>
                    <a:pt x="322" y="34"/>
                  </a:lnTo>
                  <a:lnTo>
                    <a:pt x="333" y="45"/>
                  </a:lnTo>
                  <a:lnTo>
                    <a:pt x="344" y="56"/>
                  </a:lnTo>
                  <a:lnTo>
                    <a:pt x="352" y="69"/>
                  </a:lnTo>
                  <a:lnTo>
                    <a:pt x="359" y="83"/>
                  </a:lnTo>
                  <a:lnTo>
                    <a:pt x="365" y="97"/>
                  </a:lnTo>
                  <a:lnTo>
                    <a:pt x="370" y="114"/>
                  </a:lnTo>
                  <a:lnTo>
                    <a:pt x="374" y="132"/>
                  </a:lnTo>
                  <a:lnTo>
                    <a:pt x="375" y="149"/>
                  </a:lnTo>
                  <a:lnTo>
                    <a:pt x="376" y="168"/>
                  </a:lnTo>
                  <a:lnTo>
                    <a:pt x="376" y="177"/>
                  </a:lnTo>
                  <a:lnTo>
                    <a:pt x="376" y="187"/>
                  </a:lnTo>
                  <a:lnTo>
                    <a:pt x="375" y="195"/>
                  </a:lnTo>
                  <a:lnTo>
                    <a:pt x="375" y="204"/>
                  </a:lnTo>
                  <a:lnTo>
                    <a:pt x="374" y="213"/>
                  </a:lnTo>
                  <a:lnTo>
                    <a:pt x="373" y="221"/>
                  </a:lnTo>
                  <a:lnTo>
                    <a:pt x="371" y="228"/>
                  </a:lnTo>
                  <a:lnTo>
                    <a:pt x="370" y="235"/>
                  </a:lnTo>
                  <a:close/>
                  <a:moveTo>
                    <a:pt x="280" y="173"/>
                  </a:moveTo>
                  <a:lnTo>
                    <a:pt x="280" y="169"/>
                  </a:lnTo>
                  <a:lnTo>
                    <a:pt x="280" y="166"/>
                  </a:lnTo>
                  <a:lnTo>
                    <a:pt x="280" y="163"/>
                  </a:lnTo>
                  <a:lnTo>
                    <a:pt x="280" y="161"/>
                  </a:lnTo>
                  <a:lnTo>
                    <a:pt x="280" y="150"/>
                  </a:lnTo>
                  <a:lnTo>
                    <a:pt x="279" y="140"/>
                  </a:lnTo>
                  <a:lnTo>
                    <a:pt x="278" y="132"/>
                  </a:lnTo>
                  <a:lnTo>
                    <a:pt x="276" y="122"/>
                  </a:lnTo>
                  <a:lnTo>
                    <a:pt x="273" y="115"/>
                  </a:lnTo>
                  <a:lnTo>
                    <a:pt x="270" y="108"/>
                  </a:lnTo>
                  <a:lnTo>
                    <a:pt x="265" y="101"/>
                  </a:lnTo>
                  <a:lnTo>
                    <a:pt x="260" y="96"/>
                  </a:lnTo>
                  <a:lnTo>
                    <a:pt x="255" y="92"/>
                  </a:lnTo>
                  <a:lnTo>
                    <a:pt x="251" y="87"/>
                  </a:lnTo>
                  <a:lnTo>
                    <a:pt x="245" y="83"/>
                  </a:lnTo>
                  <a:lnTo>
                    <a:pt x="239" y="80"/>
                  </a:lnTo>
                  <a:lnTo>
                    <a:pt x="231" y="78"/>
                  </a:lnTo>
                  <a:lnTo>
                    <a:pt x="224" y="75"/>
                  </a:lnTo>
                  <a:lnTo>
                    <a:pt x="216" y="74"/>
                  </a:lnTo>
                  <a:lnTo>
                    <a:pt x="207" y="74"/>
                  </a:lnTo>
                  <a:lnTo>
                    <a:pt x="200" y="74"/>
                  </a:lnTo>
                  <a:lnTo>
                    <a:pt x="192" y="75"/>
                  </a:lnTo>
                  <a:lnTo>
                    <a:pt x="185" y="78"/>
                  </a:lnTo>
                  <a:lnTo>
                    <a:pt x="178" y="81"/>
                  </a:lnTo>
                  <a:lnTo>
                    <a:pt x="170" y="85"/>
                  </a:lnTo>
                  <a:lnTo>
                    <a:pt x="163" y="88"/>
                  </a:lnTo>
                  <a:lnTo>
                    <a:pt x="156" y="93"/>
                  </a:lnTo>
                  <a:lnTo>
                    <a:pt x="149" y="99"/>
                  </a:lnTo>
                  <a:lnTo>
                    <a:pt x="143" y="106"/>
                  </a:lnTo>
                  <a:lnTo>
                    <a:pt x="138" y="113"/>
                  </a:lnTo>
                  <a:lnTo>
                    <a:pt x="132" y="121"/>
                  </a:lnTo>
                  <a:lnTo>
                    <a:pt x="127" y="130"/>
                  </a:lnTo>
                  <a:lnTo>
                    <a:pt x="124" y="140"/>
                  </a:lnTo>
                  <a:lnTo>
                    <a:pt x="119" y="150"/>
                  </a:lnTo>
                  <a:lnTo>
                    <a:pt x="116" y="161"/>
                  </a:lnTo>
                  <a:lnTo>
                    <a:pt x="114" y="173"/>
                  </a:lnTo>
                  <a:lnTo>
                    <a:pt x="280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4861" y="4030"/>
              <a:ext cx="136" cy="134"/>
            </a:xfrm>
            <a:custGeom>
              <a:avLst/>
              <a:gdLst>
                <a:gd name="T0" fmla="*/ 27 w 546"/>
                <a:gd name="T1" fmla="*/ 34 h 535"/>
                <a:gd name="T2" fmla="*/ 20 w 546"/>
                <a:gd name="T3" fmla="*/ 34 h 535"/>
                <a:gd name="T4" fmla="*/ 11 w 546"/>
                <a:gd name="T5" fmla="*/ 11 h 535"/>
                <a:gd name="T6" fmla="*/ 6 w 546"/>
                <a:gd name="T7" fmla="*/ 34 h 535"/>
                <a:gd name="T8" fmla="*/ 0 w 546"/>
                <a:gd name="T9" fmla="*/ 34 h 535"/>
                <a:gd name="T10" fmla="*/ 7 w 546"/>
                <a:gd name="T11" fmla="*/ 0 h 535"/>
                <a:gd name="T12" fmla="*/ 13 w 546"/>
                <a:gd name="T13" fmla="*/ 0 h 535"/>
                <a:gd name="T14" fmla="*/ 23 w 546"/>
                <a:gd name="T15" fmla="*/ 23 h 535"/>
                <a:gd name="T16" fmla="*/ 27 w 546"/>
                <a:gd name="T17" fmla="*/ 0 h 535"/>
                <a:gd name="T18" fmla="*/ 34 w 546"/>
                <a:gd name="T19" fmla="*/ 0 h 535"/>
                <a:gd name="T20" fmla="*/ 27 w 546"/>
                <a:gd name="T21" fmla="*/ 34 h 5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6" h="535">
                  <a:moveTo>
                    <a:pt x="434" y="535"/>
                  </a:moveTo>
                  <a:lnTo>
                    <a:pt x="330" y="535"/>
                  </a:lnTo>
                  <a:lnTo>
                    <a:pt x="181" y="175"/>
                  </a:lnTo>
                  <a:lnTo>
                    <a:pt x="103" y="535"/>
                  </a:lnTo>
                  <a:lnTo>
                    <a:pt x="0" y="535"/>
                  </a:lnTo>
                  <a:lnTo>
                    <a:pt x="115" y="0"/>
                  </a:lnTo>
                  <a:lnTo>
                    <a:pt x="217" y="0"/>
                  </a:lnTo>
                  <a:lnTo>
                    <a:pt x="365" y="358"/>
                  </a:lnTo>
                  <a:lnTo>
                    <a:pt x="441" y="0"/>
                  </a:lnTo>
                  <a:lnTo>
                    <a:pt x="546" y="0"/>
                  </a:lnTo>
                  <a:lnTo>
                    <a:pt x="434" y="53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997" y="4030"/>
              <a:ext cx="54" cy="134"/>
            </a:xfrm>
            <a:custGeom>
              <a:avLst/>
              <a:gdLst>
                <a:gd name="T0" fmla="*/ 7 w 219"/>
                <a:gd name="T1" fmla="*/ 0 h 535"/>
                <a:gd name="T2" fmla="*/ 13 w 219"/>
                <a:gd name="T3" fmla="*/ 0 h 535"/>
                <a:gd name="T4" fmla="*/ 12 w 219"/>
                <a:gd name="T5" fmla="*/ 6 h 535"/>
                <a:gd name="T6" fmla="*/ 6 w 219"/>
                <a:gd name="T7" fmla="*/ 6 h 535"/>
                <a:gd name="T8" fmla="*/ 7 w 219"/>
                <a:gd name="T9" fmla="*/ 0 h 535"/>
                <a:gd name="T10" fmla="*/ 5 w 219"/>
                <a:gd name="T11" fmla="*/ 9 h 535"/>
                <a:gd name="T12" fmla="*/ 12 w 219"/>
                <a:gd name="T13" fmla="*/ 9 h 535"/>
                <a:gd name="T14" fmla="*/ 6 w 219"/>
                <a:gd name="T15" fmla="*/ 34 h 535"/>
                <a:gd name="T16" fmla="*/ 0 w 219"/>
                <a:gd name="T17" fmla="*/ 34 h 535"/>
                <a:gd name="T18" fmla="*/ 5 w 219"/>
                <a:gd name="T19" fmla="*/ 9 h 5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9" h="535">
                  <a:moveTo>
                    <a:pt x="113" y="0"/>
                  </a:moveTo>
                  <a:lnTo>
                    <a:pt x="219" y="0"/>
                  </a:lnTo>
                  <a:lnTo>
                    <a:pt x="200" y="94"/>
                  </a:lnTo>
                  <a:lnTo>
                    <a:pt x="93" y="94"/>
                  </a:lnTo>
                  <a:lnTo>
                    <a:pt x="113" y="0"/>
                  </a:lnTo>
                  <a:close/>
                  <a:moveTo>
                    <a:pt x="81" y="148"/>
                  </a:moveTo>
                  <a:lnTo>
                    <a:pt x="189" y="148"/>
                  </a:lnTo>
                  <a:lnTo>
                    <a:pt x="104" y="535"/>
                  </a:lnTo>
                  <a:lnTo>
                    <a:pt x="0" y="535"/>
                  </a:lnTo>
                  <a:lnTo>
                    <a:pt x="81" y="14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5054" y="4065"/>
              <a:ext cx="96" cy="101"/>
            </a:xfrm>
            <a:custGeom>
              <a:avLst/>
              <a:gdLst>
                <a:gd name="T0" fmla="*/ 22 w 383"/>
                <a:gd name="T1" fmla="*/ 18 h 405"/>
                <a:gd name="T2" fmla="*/ 20 w 383"/>
                <a:gd name="T3" fmla="*/ 20 h 405"/>
                <a:gd name="T4" fmla="*/ 18 w 383"/>
                <a:gd name="T5" fmla="*/ 22 h 405"/>
                <a:gd name="T6" fmla="*/ 16 w 383"/>
                <a:gd name="T7" fmla="*/ 24 h 405"/>
                <a:gd name="T8" fmla="*/ 13 w 383"/>
                <a:gd name="T9" fmla="*/ 25 h 405"/>
                <a:gd name="T10" fmla="*/ 10 w 383"/>
                <a:gd name="T11" fmla="*/ 25 h 405"/>
                <a:gd name="T12" fmla="*/ 7 w 383"/>
                <a:gd name="T13" fmla="*/ 25 h 405"/>
                <a:gd name="T14" fmla="*/ 4 w 383"/>
                <a:gd name="T15" fmla="*/ 24 h 405"/>
                <a:gd name="T16" fmla="*/ 2 w 383"/>
                <a:gd name="T17" fmla="*/ 22 h 405"/>
                <a:gd name="T18" fmla="*/ 1 w 383"/>
                <a:gd name="T19" fmla="*/ 19 h 405"/>
                <a:gd name="T20" fmla="*/ 0 w 383"/>
                <a:gd name="T21" fmla="*/ 16 h 405"/>
                <a:gd name="T22" fmla="*/ 0 w 383"/>
                <a:gd name="T23" fmla="*/ 13 h 405"/>
                <a:gd name="T24" fmla="*/ 1 w 383"/>
                <a:gd name="T25" fmla="*/ 10 h 405"/>
                <a:gd name="T26" fmla="*/ 2 w 383"/>
                <a:gd name="T27" fmla="*/ 7 h 405"/>
                <a:gd name="T28" fmla="*/ 3 w 383"/>
                <a:gd name="T29" fmla="*/ 5 h 405"/>
                <a:gd name="T30" fmla="*/ 5 w 383"/>
                <a:gd name="T31" fmla="*/ 3 h 405"/>
                <a:gd name="T32" fmla="*/ 8 w 383"/>
                <a:gd name="T33" fmla="*/ 1 h 405"/>
                <a:gd name="T34" fmla="*/ 10 w 383"/>
                <a:gd name="T35" fmla="*/ 0 h 405"/>
                <a:gd name="T36" fmla="*/ 13 w 383"/>
                <a:gd name="T37" fmla="*/ 0 h 405"/>
                <a:gd name="T38" fmla="*/ 16 w 383"/>
                <a:gd name="T39" fmla="*/ 0 h 405"/>
                <a:gd name="T40" fmla="*/ 19 w 383"/>
                <a:gd name="T41" fmla="*/ 1 h 405"/>
                <a:gd name="T42" fmla="*/ 21 w 383"/>
                <a:gd name="T43" fmla="*/ 2 h 405"/>
                <a:gd name="T44" fmla="*/ 23 w 383"/>
                <a:gd name="T45" fmla="*/ 4 h 405"/>
                <a:gd name="T46" fmla="*/ 24 w 383"/>
                <a:gd name="T47" fmla="*/ 6 h 405"/>
                <a:gd name="T48" fmla="*/ 18 w 383"/>
                <a:gd name="T49" fmla="*/ 9 h 405"/>
                <a:gd name="T50" fmla="*/ 18 w 383"/>
                <a:gd name="T51" fmla="*/ 7 h 405"/>
                <a:gd name="T52" fmla="*/ 17 w 383"/>
                <a:gd name="T53" fmla="*/ 6 h 405"/>
                <a:gd name="T54" fmla="*/ 16 w 383"/>
                <a:gd name="T55" fmla="*/ 5 h 405"/>
                <a:gd name="T56" fmla="*/ 15 w 383"/>
                <a:gd name="T57" fmla="*/ 5 h 405"/>
                <a:gd name="T58" fmla="*/ 14 w 383"/>
                <a:gd name="T59" fmla="*/ 5 h 405"/>
                <a:gd name="T60" fmla="*/ 13 w 383"/>
                <a:gd name="T61" fmla="*/ 5 h 405"/>
                <a:gd name="T62" fmla="*/ 11 w 383"/>
                <a:gd name="T63" fmla="*/ 5 h 405"/>
                <a:gd name="T64" fmla="*/ 10 w 383"/>
                <a:gd name="T65" fmla="*/ 6 h 405"/>
                <a:gd name="T66" fmla="*/ 9 w 383"/>
                <a:gd name="T67" fmla="*/ 7 h 405"/>
                <a:gd name="T68" fmla="*/ 8 w 383"/>
                <a:gd name="T69" fmla="*/ 9 h 405"/>
                <a:gd name="T70" fmla="*/ 7 w 383"/>
                <a:gd name="T71" fmla="*/ 11 h 405"/>
                <a:gd name="T72" fmla="*/ 7 w 383"/>
                <a:gd name="T73" fmla="*/ 13 h 405"/>
                <a:gd name="T74" fmla="*/ 7 w 383"/>
                <a:gd name="T75" fmla="*/ 15 h 405"/>
                <a:gd name="T76" fmla="*/ 7 w 383"/>
                <a:gd name="T77" fmla="*/ 17 h 405"/>
                <a:gd name="T78" fmla="*/ 7 w 383"/>
                <a:gd name="T79" fmla="*/ 18 h 405"/>
                <a:gd name="T80" fmla="*/ 8 w 383"/>
                <a:gd name="T81" fmla="*/ 19 h 405"/>
                <a:gd name="T82" fmla="*/ 9 w 383"/>
                <a:gd name="T83" fmla="*/ 20 h 405"/>
                <a:gd name="T84" fmla="*/ 10 w 383"/>
                <a:gd name="T85" fmla="*/ 20 h 405"/>
                <a:gd name="T86" fmla="*/ 11 w 383"/>
                <a:gd name="T87" fmla="*/ 20 h 405"/>
                <a:gd name="T88" fmla="*/ 12 w 383"/>
                <a:gd name="T89" fmla="*/ 20 h 405"/>
                <a:gd name="T90" fmla="*/ 13 w 383"/>
                <a:gd name="T91" fmla="*/ 19 h 405"/>
                <a:gd name="T92" fmla="*/ 14 w 383"/>
                <a:gd name="T93" fmla="*/ 18 h 405"/>
                <a:gd name="T94" fmla="*/ 15 w 383"/>
                <a:gd name="T95" fmla="*/ 17 h 405"/>
                <a:gd name="T96" fmla="*/ 16 w 383"/>
                <a:gd name="T97" fmla="*/ 15 h 40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83" h="405">
                  <a:moveTo>
                    <a:pt x="252" y="250"/>
                  </a:moveTo>
                  <a:lnTo>
                    <a:pt x="356" y="266"/>
                  </a:lnTo>
                  <a:lnTo>
                    <a:pt x="348" y="283"/>
                  </a:lnTo>
                  <a:lnTo>
                    <a:pt x="341" y="298"/>
                  </a:lnTo>
                  <a:lnTo>
                    <a:pt x="332" y="312"/>
                  </a:lnTo>
                  <a:lnTo>
                    <a:pt x="323" y="326"/>
                  </a:lnTo>
                  <a:lnTo>
                    <a:pt x="313" y="338"/>
                  </a:lnTo>
                  <a:lnTo>
                    <a:pt x="302" y="350"/>
                  </a:lnTo>
                  <a:lnTo>
                    <a:pt x="291" y="359"/>
                  </a:lnTo>
                  <a:lnTo>
                    <a:pt x="278" y="369"/>
                  </a:lnTo>
                  <a:lnTo>
                    <a:pt x="266" y="377"/>
                  </a:lnTo>
                  <a:lnTo>
                    <a:pt x="253" y="385"/>
                  </a:lnTo>
                  <a:lnTo>
                    <a:pt x="238" y="391"/>
                  </a:lnTo>
                  <a:lnTo>
                    <a:pt x="224" y="396"/>
                  </a:lnTo>
                  <a:lnTo>
                    <a:pt x="210" y="400"/>
                  </a:lnTo>
                  <a:lnTo>
                    <a:pt x="194" y="403"/>
                  </a:lnTo>
                  <a:lnTo>
                    <a:pt x="177" y="405"/>
                  </a:lnTo>
                  <a:lnTo>
                    <a:pt x="162" y="405"/>
                  </a:lnTo>
                  <a:lnTo>
                    <a:pt x="144" y="404"/>
                  </a:lnTo>
                  <a:lnTo>
                    <a:pt x="126" y="403"/>
                  </a:lnTo>
                  <a:lnTo>
                    <a:pt x="110" y="399"/>
                  </a:lnTo>
                  <a:lnTo>
                    <a:pt x="95" y="394"/>
                  </a:lnTo>
                  <a:lnTo>
                    <a:pt x="80" y="387"/>
                  </a:lnTo>
                  <a:lnTo>
                    <a:pt x="67" y="380"/>
                  </a:lnTo>
                  <a:lnTo>
                    <a:pt x="55" y="372"/>
                  </a:lnTo>
                  <a:lnTo>
                    <a:pt x="43" y="363"/>
                  </a:lnTo>
                  <a:lnTo>
                    <a:pt x="34" y="351"/>
                  </a:lnTo>
                  <a:lnTo>
                    <a:pt x="25" y="338"/>
                  </a:lnTo>
                  <a:lnTo>
                    <a:pt x="18" y="324"/>
                  </a:lnTo>
                  <a:lnTo>
                    <a:pt x="11" y="310"/>
                  </a:lnTo>
                  <a:lnTo>
                    <a:pt x="6" y="293"/>
                  </a:lnTo>
                  <a:lnTo>
                    <a:pt x="3" y="276"/>
                  </a:lnTo>
                  <a:lnTo>
                    <a:pt x="1" y="258"/>
                  </a:lnTo>
                  <a:lnTo>
                    <a:pt x="0" y="239"/>
                  </a:lnTo>
                  <a:lnTo>
                    <a:pt x="0" y="224"/>
                  </a:lnTo>
                  <a:lnTo>
                    <a:pt x="1" y="208"/>
                  </a:lnTo>
                  <a:lnTo>
                    <a:pt x="4" y="192"/>
                  </a:lnTo>
                  <a:lnTo>
                    <a:pt x="7" y="177"/>
                  </a:lnTo>
                  <a:lnTo>
                    <a:pt x="11" y="163"/>
                  </a:lnTo>
                  <a:lnTo>
                    <a:pt x="15" y="148"/>
                  </a:lnTo>
                  <a:lnTo>
                    <a:pt x="19" y="134"/>
                  </a:lnTo>
                  <a:lnTo>
                    <a:pt x="25" y="121"/>
                  </a:lnTo>
                  <a:lnTo>
                    <a:pt x="33" y="107"/>
                  </a:lnTo>
                  <a:lnTo>
                    <a:pt x="41" y="94"/>
                  </a:lnTo>
                  <a:lnTo>
                    <a:pt x="49" y="82"/>
                  </a:lnTo>
                  <a:lnTo>
                    <a:pt x="60" y="70"/>
                  </a:lnTo>
                  <a:lnTo>
                    <a:pt x="71" y="60"/>
                  </a:lnTo>
                  <a:lnTo>
                    <a:pt x="82" y="49"/>
                  </a:lnTo>
                  <a:lnTo>
                    <a:pt x="95" y="40"/>
                  </a:lnTo>
                  <a:lnTo>
                    <a:pt x="108" y="31"/>
                  </a:lnTo>
                  <a:lnTo>
                    <a:pt x="121" y="24"/>
                  </a:lnTo>
                  <a:lnTo>
                    <a:pt x="134" y="18"/>
                  </a:lnTo>
                  <a:lnTo>
                    <a:pt x="149" y="13"/>
                  </a:lnTo>
                  <a:lnTo>
                    <a:pt x="163" y="8"/>
                  </a:lnTo>
                  <a:lnTo>
                    <a:pt x="179" y="4"/>
                  </a:lnTo>
                  <a:lnTo>
                    <a:pt x="194" y="2"/>
                  </a:lnTo>
                  <a:lnTo>
                    <a:pt x="210" y="0"/>
                  </a:lnTo>
                  <a:lnTo>
                    <a:pt x="226" y="0"/>
                  </a:lnTo>
                  <a:lnTo>
                    <a:pt x="243" y="0"/>
                  </a:lnTo>
                  <a:lnTo>
                    <a:pt x="259" y="2"/>
                  </a:lnTo>
                  <a:lnTo>
                    <a:pt x="273" y="4"/>
                  </a:lnTo>
                  <a:lnTo>
                    <a:pt x="287" y="9"/>
                  </a:lnTo>
                  <a:lnTo>
                    <a:pt x="301" y="14"/>
                  </a:lnTo>
                  <a:lnTo>
                    <a:pt x="313" y="20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5" y="45"/>
                  </a:lnTo>
                  <a:lnTo>
                    <a:pt x="353" y="55"/>
                  </a:lnTo>
                  <a:lnTo>
                    <a:pt x="362" y="65"/>
                  </a:lnTo>
                  <a:lnTo>
                    <a:pt x="368" y="77"/>
                  </a:lnTo>
                  <a:lnTo>
                    <a:pt x="374" y="89"/>
                  </a:lnTo>
                  <a:lnTo>
                    <a:pt x="377" y="102"/>
                  </a:lnTo>
                  <a:lnTo>
                    <a:pt x="381" y="116"/>
                  </a:lnTo>
                  <a:lnTo>
                    <a:pt x="383" y="130"/>
                  </a:lnTo>
                  <a:lnTo>
                    <a:pt x="283" y="141"/>
                  </a:lnTo>
                  <a:lnTo>
                    <a:pt x="281" y="134"/>
                  </a:lnTo>
                  <a:lnTo>
                    <a:pt x="280" y="127"/>
                  </a:lnTo>
                  <a:lnTo>
                    <a:pt x="278" y="119"/>
                  </a:lnTo>
                  <a:lnTo>
                    <a:pt x="275" y="114"/>
                  </a:lnTo>
                  <a:lnTo>
                    <a:pt x="272" y="108"/>
                  </a:lnTo>
                  <a:lnTo>
                    <a:pt x="269" y="102"/>
                  </a:lnTo>
                  <a:lnTo>
                    <a:pt x="266" y="97"/>
                  </a:lnTo>
                  <a:lnTo>
                    <a:pt x="262" y="94"/>
                  </a:lnTo>
                  <a:lnTo>
                    <a:pt x="257" y="90"/>
                  </a:lnTo>
                  <a:lnTo>
                    <a:pt x="253" y="87"/>
                  </a:lnTo>
                  <a:lnTo>
                    <a:pt x="248" y="84"/>
                  </a:lnTo>
                  <a:lnTo>
                    <a:pt x="242" y="82"/>
                  </a:lnTo>
                  <a:lnTo>
                    <a:pt x="236" y="81"/>
                  </a:lnTo>
                  <a:lnTo>
                    <a:pt x="230" y="80"/>
                  </a:lnTo>
                  <a:lnTo>
                    <a:pt x="224" y="78"/>
                  </a:lnTo>
                  <a:lnTo>
                    <a:pt x="217" y="78"/>
                  </a:lnTo>
                  <a:lnTo>
                    <a:pt x="210" y="78"/>
                  </a:lnTo>
                  <a:lnTo>
                    <a:pt x="202" y="80"/>
                  </a:lnTo>
                  <a:lnTo>
                    <a:pt x="195" y="81"/>
                  </a:lnTo>
                  <a:lnTo>
                    <a:pt x="188" y="83"/>
                  </a:lnTo>
                  <a:lnTo>
                    <a:pt x="181" y="87"/>
                  </a:lnTo>
                  <a:lnTo>
                    <a:pt x="174" y="90"/>
                  </a:lnTo>
                  <a:lnTo>
                    <a:pt x="167" y="95"/>
                  </a:lnTo>
                  <a:lnTo>
                    <a:pt x="159" y="101"/>
                  </a:lnTo>
                  <a:lnTo>
                    <a:pt x="153" y="107"/>
                  </a:lnTo>
                  <a:lnTo>
                    <a:pt x="146" y="114"/>
                  </a:lnTo>
                  <a:lnTo>
                    <a:pt x="141" y="121"/>
                  </a:lnTo>
                  <a:lnTo>
                    <a:pt x="135" y="129"/>
                  </a:lnTo>
                  <a:lnTo>
                    <a:pt x="131" y="137"/>
                  </a:lnTo>
                  <a:lnTo>
                    <a:pt x="127" y="147"/>
                  </a:lnTo>
                  <a:lnTo>
                    <a:pt x="122" y="157"/>
                  </a:lnTo>
                  <a:lnTo>
                    <a:pt x="119" y="168"/>
                  </a:lnTo>
                  <a:lnTo>
                    <a:pt x="115" y="178"/>
                  </a:lnTo>
                  <a:lnTo>
                    <a:pt x="113" y="190"/>
                  </a:lnTo>
                  <a:lnTo>
                    <a:pt x="110" y="201"/>
                  </a:lnTo>
                  <a:lnTo>
                    <a:pt x="109" y="211"/>
                  </a:lnTo>
                  <a:lnTo>
                    <a:pt x="107" y="222"/>
                  </a:lnTo>
                  <a:lnTo>
                    <a:pt x="107" y="232"/>
                  </a:lnTo>
                  <a:lnTo>
                    <a:pt x="106" y="242"/>
                  </a:lnTo>
                  <a:lnTo>
                    <a:pt x="106" y="252"/>
                  </a:lnTo>
                  <a:lnTo>
                    <a:pt x="106" y="261"/>
                  </a:lnTo>
                  <a:lnTo>
                    <a:pt x="107" y="269"/>
                  </a:lnTo>
                  <a:lnTo>
                    <a:pt x="108" y="276"/>
                  </a:lnTo>
                  <a:lnTo>
                    <a:pt x="110" y="283"/>
                  </a:lnTo>
                  <a:lnTo>
                    <a:pt x="112" y="289"/>
                  </a:lnTo>
                  <a:lnTo>
                    <a:pt x="115" y="295"/>
                  </a:lnTo>
                  <a:lnTo>
                    <a:pt x="118" y="299"/>
                  </a:lnTo>
                  <a:lnTo>
                    <a:pt x="121" y="304"/>
                  </a:lnTo>
                  <a:lnTo>
                    <a:pt x="126" y="309"/>
                  </a:lnTo>
                  <a:lnTo>
                    <a:pt x="131" y="312"/>
                  </a:lnTo>
                  <a:lnTo>
                    <a:pt x="135" y="315"/>
                  </a:lnTo>
                  <a:lnTo>
                    <a:pt x="140" y="317"/>
                  </a:lnTo>
                  <a:lnTo>
                    <a:pt x="146" y="319"/>
                  </a:lnTo>
                  <a:lnTo>
                    <a:pt x="151" y="320"/>
                  </a:lnTo>
                  <a:lnTo>
                    <a:pt x="158" y="322"/>
                  </a:lnTo>
                  <a:lnTo>
                    <a:pt x="164" y="322"/>
                  </a:lnTo>
                  <a:lnTo>
                    <a:pt x="170" y="322"/>
                  </a:lnTo>
                  <a:lnTo>
                    <a:pt x="177" y="320"/>
                  </a:lnTo>
                  <a:lnTo>
                    <a:pt x="183" y="320"/>
                  </a:lnTo>
                  <a:lnTo>
                    <a:pt x="189" y="318"/>
                  </a:lnTo>
                  <a:lnTo>
                    <a:pt x="195" y="317"/>
                  </a:lnTo>
                  <a:lnTo>
                    <a:pt x="201" y="313"/>
                  </a:lnTo>
                  <a:lnTo>
                    <a:pt x="207" y="310"/>
                  </a:lnTo>
                  <a:lnTo>
                    <a:pt x="212" y="306"/>
                  </a:lnTo>
                  <a:lnTo>
                    <a:pt x="218" y="302"/>
                  </a:lnTo>
                  <a:lnTo>
                    <a:pt x="224" y="296"/>
                  </a:lnTo>
                  <a:lnTo>
                    <a:pt x="229" y="289"/>
                  </a:lnTo>
                  <a:lnTo>
                    <a:pt x="235" y="282"/>
                  </a:lnTo>
                  <a:lnTo>
                    <a:pt x="240" y="275"/>
                  </a:lnTo>
                  <a:lnTo>
                    <a:pt x="243" y="266"/>
                  </a:lnTo>
                  <a:lnTo>
                    <a:pt x="248" y="258"/>
                  </a:lnTo>
                  <a:lnTo>
                    <a:pt x="252" y="25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5159" y="4065"/>
              <a:ext cx="93" cy="101"/>
            </a:xfrm>
            <a:custGeom>
              <a:avLst/>
              <a:gdLst>
                <a:gd name="T0" fmla="*/ 6 w 376"/>
                <a:gd name="T1" fmla="*/ 15 h 405"/>
                <a:gd name="T2" fmla="*/ 6 w 376"/>
                <a:gd name="T3" fmla="*/ 15 h 405"/>
                <a:gd name="T4" fmla="*/ 6 w 376"/>
                <a:gd name="T5" fmla="*/ 17 h 405"/>
                <a:gd name="T6" fmla="*/ 7 w 376"/>
                <a:gd name="T7" fmla="*/ 18 h 405"/>
                <a:gd name="T8" fmla="*/ 8 w 376"/>
                <a:gd name="T9" fmla="*/ 19 h 405"/>
                <a:gd name="T10" fmla="*/ 9 w 376"/>
                <a:gd name="T11" fmla="*/ 20 h 405"/>
                <a:gd name="T12" fmla="*/ 11 w 376"/>
                <a:gd name="T13" fmla="*/ 21 h 405"/>
                <a:gd name="T14" fmla="*/ 13 w 376"/>
                <a:gd name="T15" fmla="*/ 20 h 405"/>
                <a:gd name="T16" fmla="*/ 14 w 376"/>
                <a:gd name="T17" fmla="*/ 19 h 405"/>
                <a:gd name="T18" fmla="*/ 16 w 376"/>
                <a:gd name="T19" fmla="*/ 17 h 405"/>
                <a:gd name="T20" fmla="*/ 21 w 376"/>
                <a:gd name="T21" fmla="*/ 20 h 405"/>
                <a:gd name="T22" fmla="*/ 19 w 376"/>
                <a:gd name="T23" fmla="*/ 22 h 405"/>
                <a:gd name="T24" fmla="*/ 17 w 376"/>
                <a:gd name="T25" fmla="*/ 23 h 405"/>
                <a:gd name="T26" fmla="*/ 15 w 376"/>
                <a:gd name="T27" fmla="*/ 24 h 405"/>
                <a:gd name="T28" fmla="*/ 13 w 376"/>
                <a:gd name="T29" fmla="*/ 25 h 405"/>
                <a:gd name="T30" fmla="*/ 10 w 376"/>
                <a:gd name="T31" fmla="*/ 25 h 405"/>
                <a:gd name="T32" fmla="*/ 7 w 376"/>
                <a:gd name="T33" fmla="*/ 24 h 405"/>
                <a:gd name="T34" fmla="*/ 4 w 376"/>
                <a:gd name="T35" fmla="*/ 23 h 405"/>
                <a:gd name="T36" fmla="*/ 2 w 376"/>
                <a:gd name="T37" fmla="*/ 20 h 405"/>
                <a:gd name="T38" fmla="*/ 0 w 376"/>
                <a:gd name="T39" fmla="*/ 17 h 405"/>
                <a:gd name="T40" fmla="*/ 0 w 376"/>
                <a:gd name="T41" fmla="*/ 14 h 405"/>
                <a:gd name="T42" fmla="*/ 0 w 376"/>
                <a:gd name="T43" fmla="*/ 10 h 405"/>
                <a:gd name="T44" fmla="*/ 1 w 376"/>
                <a:gd name="T45" fmla="*/ 7 h 405"/>
                <a:gd name="T46" fmla="*/ 4 w 376"/>
                <a:gd name="T47" fmla="*/ 4 h 405"/>
                <a:gd name="T48" fmla="*/ 7 w 376"/>
                <a:gd name="T49" fmla="*/ 1 h 405"/>
                <a:gd name="T50" fmla="*/ 12 w 376"/>
                <a:gd name="T51" fmla="*/ 0 h 405"/>
                <a:gd name="T52" fmla="*/ 16 w 376"/>
                <a:gd name="T53" fmla="*/ 0 h 405"/>
                <a:gd name="T54" fmla="*/ 18 w 376"/>
                <a:gd name="T55" fmla="*/ 1 h 405"/>
                <a:gd name="T56" fmla="*/ 20 w 376"/>
                <a:gd name="T57" fmla="*/ 3 h 405"/>
                <a:gd name="T58" fmla="*/ 22 w 376"/>
                <a:gd name="T59" fmla="*/ 5 h 405"/>
                <a:gd name="T60" fmla="*/ 23 w 376"/>
                <a:gd name="T61" fmla="*/ 8 h 405"/>
                <a:gd name="T62" fmla="*/ 23 w 376"/>
                <a:gd name="T63" fmla="*/ 11 h 405"/>
                <a:gd name="T64" fmla="*/ 23 w 376"/>
                <a:gd name="T65" fmla="*/ 13 h 405"/>
                <a:gd name="T66" fmla="*/ 23 w 376"/>
                <a:gd name="T67" fmla="*/ 14 h 405"/>
                <a:gd name="T68" fmla="*/ 17 w 376"/>
                <a:gd name="T69" fmla="*/ 11 h 405"/>
                <a:gd name="T70" fmla="*/ 17 w 376"/>
                <a:gd name="T71" fmla="*/ 10 h 405"/>
                <a:gd name="T72" fmla="*/ 17 w 376"/>
                <a:gd name="T73" fmla="*/ 9 h 405"/>
                <a:gd name="T74" fmla="*/ 17 w 376"/>
                <a:gd name="T75" fmla="*/ 7 h 405"/>
                <a:gd name="T76" fmla="*/ 16 w 376"/>
                <a:gd name="T77" fmla="*/ 6 h 405"/>
                <a:gd name="T78" fmla="*/ 15 w 376"/>
                <a:gd name="T79" fmla="*/ 5 h 405"/>
                <a:gd name="T80" fmla="*/ 14 w 376"/>
                <a:gd name="T81" fmla="*/ 5 h 405"/>
                <a:gd name="T82" fmla="*/ 12 w 376"/>
                <a:gd name="T83" fmla="*/ 4 h 405"/>
                <a:gd name="T84" fmla="*/ 11 w 376"/>
                <a:gd name="T85" fmla="*/ 5 h 405"/>
                <a:gd name="T86" fmla="*/ 10 w 376"/>
                <a:gd name="T87" fmla="*/ 6 h 405"/>
                <a:gd name="T88" fmla="*/ 8 w 376"/>
                <a:gd name="T89" fmla="*/ 7 h 405"/>
                <a:gd name="T90" fmla="*/ 7 w 376"/>
                <a:gd name="T91" fmla="*/ 9 h 405"/>
                <a:gd name="T92" fmla="*/ 7 w 376"/>
                <a:gd name="T93" fmla="*/ 11 h 40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76" h="405">
                  <a:moveTo>
                    <a:pt x="370" y="235"/>
                  </a:moveTo>
                  <a:lnTo>
                    <a:pt x="105" y="235"/>
                  </a:lnTo>
                  <a:lnTo>
                    <a:pt x="105" y="238"/>
                  </a:lnTo>
                  <a:lnTo>
                    <a:pt x="104" y="242"/>
                  </a:lnTo>
                  <a:lnTo>
                    <a:pt x="103" y="244"/>
                  </a:lnTo>
                  <a:lnTo>
                    <a:pt x="103" y="246"/>
                  </a:lnTo>
                  <a:lnTo>
                    <a:pt x="103" y="256"/>
                  </a:lnTo>
                  <a:lnTo>
                    <a:pt x="104" y="264"/>
                  </a:lnTo>
                  <a:lnTo>
                    <a:pt x="105" y="272"/>
                  </a:lnTo>
                  <a:lnTo>
                    <a:pt x="108" y="279"/>
                  </a:lnTo>
                  <a:lnTo>
                    <a:pt x="111" y="288"/>
                  </a:lnTo>
                  <a:lnTo>
                    <a:pt x="115" y="293"/>
                  </a:lnTo>
                  <a:lnTo>
                    <a:pt x="118" y="300"/>
                  </a:lnTo>
                  <a:lnTo>
                    <a:pt x="123" y="306"/>
                  </a:lnTo>
                  <a:lnTo>
                    <a:pt x="129" y="312"/>
                  </a:lnTo>
                  <a:lnTo>
                    <a:pt x="135" y="317"/>
                  </a:lnTo>
                  <a:lnTo>
                    <a:pt x="142" y="320"/>
                  </a:lnTo>
                  <a:lnTo>
                    <a:pt x="150" y="324"/>
                  </a:lnTo>
                  <a:lnTo>
                    <a:pt x="157" y="327"/>
                  </a:lnTo>
                  <a:lnTo>
                    <a:pt x="164" y="330"/>
                  </a:lnTo>
                  <a:lnTo>
                    <a:pt x="172" y="331"/>
                  </a:lnTo>
                  <a:lnTo>
                    <a:pt x="181" y="331"/>
                  </a:lnTo>
                  <a:lnTo>
                    <a:pt x="193" y="330"/>
                  </a:lnTo>
                  <a:lnTo>
                    <a:pt x="205" y="327"/>
                  </a:lnTo>
                  <a:lnTo>
                    <a:pt x="215" y="323"/>
                  </a:lnTo>
                  <a:lnTo>
                    <a:pt x="226" y="317"/>
                  </a:lnTo>
                  <a:lnTo>
                    <a:pt x="236" y="309"/>
                  </a:lnTo>
                  <a:lnTo>
                    <a:pt x="245" y="299"/>
                  </a:lnTo>
                  <a:lnTo>
                    <a:pt x="254" y="288"/>
                  </a:lnTo>
                  <a:lnTo>
                    <a:pt x="262" y="275"/>
                  </a:lnTo>
                  <a:lnTo>
                    <a:pt x="358" y="291"/>
                  </a:lnTo>
                  <a:lnTo>
                    <a:pt x="349" y="305"/>
                  </a:lnTo>
                  <a:lnTo>
                    <a:pt x="342" y="318"/>
                  </a:lnTo>
                  <a:lnTo>
                    <a:pt x="333" y="330"/>
                  </a:lnTo>
                  <a:lnTo>
                    <a:pt x="324" y="342"/>
                  </a:lnTo>
                  <a:lnTo>
                    <a:pt x="314" y="352"/>
                  </a:lnTo>
                  <a:lnTo>
                    <a:pt x="304" y="362"/>
                  </a:lnTo>
                  <a:lnTo>
                    <a:pt x="293" y="370"/>
                  </a:lnTo>
                  <a:lnTo>
                    <a:pt x="282" y="378"/>
                  </a:lnTo>
                  <a:lnTo>
                    <a:pt x="272" y="384"/>
                  </a:lnTo>
                  <a:lnTo>
                    <a:pt x="260" y="390"/>
                  </a:lnTo>
                  <a:lnTo>
                    <a:pt x="247" y="394"/>
                  </a:lnTo>
                  <a:lnTo>
                    <a:pt x="235" y="398"/>
                  </a:lnTo>
                  <a:lnTo>
                    <a:pt x="221" y="402"/>
                  </a:lnTo>
                  <a:lnTo>
                    <a:pt x="208" y="404"/>
                  </a:lnTo>
                  <a:lnTo>
                    <a:pt x="194" y="405"/>
                  </a:lnTo>
                  <a:lnTo>
                    <a:pt x="181" y="405"/>
                  </a:lnTo>
                  <a:lnTo>
                    <a:pt x="162" y="404"/>
                  </a:lnTo>
                  <a:lnTo>
                    <a:pt x="142" y="403"/>
                  </a:lnTo>
                  <a:lnTo>
                    <a:pt x="124" y="398"/>
                  </a:lnTo>
                  <a:lnTo>
                    <a:pt x="108" y="393"/>
                  </a:lnTo>
                  <a:lnTo>
                    <a:pt x="92" y="386"/>
                  </a:lnTo>
                  <a:lnTo>
                    <a:pt x="77" y="378"/>
                  </a:lnTo>
                  <a:lnTo>
                    <a:pt x="63" y="367"/>
                  </a:lnTo>
                  <a:lnTo>
                    <a:pt x="50" y="356"/>
                  </a:lnTo>
                  <a:lnTo>
                    <a:pt x="38" y="343"/>
                  </a:lnTo>
                  <a:lnTo>
                    <a:pt x="29" y="329"/>
                  </a:lnTo>
                  <a:lnTo>
                    <a:pt x="20" y="313"/>
                  </a:lnTo>
                  <a:lnTo>
                    <a:pt x="13" y="298"/>
                  </a:lnTo>
                  <a:lnTo>
                    <a:pt x="7" y="282"/>
                  </a:lnTo>
                  <a:lnTo>
                    <a:pt x="4" y="264"/>
                  </a:lnTo>
                  <a:lnTo>
                    <a:pt x="1" y="245"/>
                  </a:lnTo>
                  <a:lnTo>
                    <a:pt x="0" y="225"/>
                  </a:lnTo>
                  <a:lnTo>
                    <a:pt x="1" y="205"/>
                  </a:lnTo>
                  <a:lnTo>
                    <a:pt x="2" y="186"/>
                  </a:lnTo>
                  <a:lnTo>
                    <a:pt x="6" y="168"/>
                  </a:lnTo>
                  <a:lnTo>
                    <a:pt x="12" y="150"/>
                  </a:lnTo>
                  <a:lnTo>
                    <a:pt x="18" y="132"/>
                  </a:lnTo>
                  <a:lnTo>
                    <a:pt x="26" y="116"/>
                  </a:lnTo>
                  <a:lnTo>
                    <a:pt x="35" y="100"/>
                  </a:lnTo>
                  <a:lnTo>
                    <a:pt x="46" y="83"/>
                  </a:lnTo>
                  <a:lnTo>
                    <a:pt x="61" y="63"/>
                  </a:lnTo>
                  <a:lnTo>
                    <a:pt x="79" y="47"/>
                  </a:lnTo>
                  <a:lnTo>
                    <a:pt x="98" y="31"/>
                  </a:lnTo>
                  <a:lnTo>
                    <a:pt x="120" y="20"/>
                  </a:lnTo>
                  <a:lnTo>
                    <a:pt x="141" y="11"/>
                  </a:lnTo>
                  <a:lnTo>
                    <a:pt x="166" y="4"/>
                  </a:lnTo>
                  <a:lnTo>
                    <a:pt x="191" y="1"/>
                  </a:lnTo>
                  <a:lnTo>
                    <a:pt x="219" y="0"/>
                  </a:lnTo>
                  <a:lnTo>
                    <a:pt x="237" y="1"/>
                  </a:lnTo>
                  <a:lnTo>
                    <a:pt x="253" y="2"/>
                  </a:lnTo>
                  <a:lnTo>
                    <a:pt x="269" y="6"/>
                  </a:lnTo>
                  <a:lnTo>
                    <a:pt x="284" y="10"/>
                  </a:lnTo>
                  <a:lnTo>
                    <a:pt x="297" y="16"/>
                  </a:lnTo>
                  <a:lnTo>
                    <a:pt x="310" y="24"/>
                  </a:lnTo>
                  <a:lnTo>
                    <a:pt x="322" y="34"/>
                  </a:lnTo>
                  <a:lnTo>
                    <a:pt x="333" y="44"/>
                  </a:lnTo>
                  <a:lnTo>
                    <a:pt x="343" y="56"/>
                  </a:lnTo>
                  <a:lnTo>
                    <a:pt x="352" y="69"/>
                  </a:lnTo>
                  <a:lnTo>
                    <a:pt x="359" y="83"/>
                  </a:lnTo>
                  <a:lnTo>
                    <a:pt x="365" y="97"/>
                  </a:lnTo>
                  <a:lnTo>
                    <a:pt x="370" y="114"/>
                  </a:lnTo>
                  <a:lnTo>
                    <a:pt x="373" y="131"/>
                  </a:lnTo>
                  <a:lnTo>
                    <a:pt x="375" y="149"/>
                  </a:lnTo>
                  <a:lnTo>
                    <a:pt x="376" y="168"/>
                  </a:lnTo>
                  <a:lnTo>
                    <a:pt x="376" y="177"/>
                  </a:lnTo>
                  <a:lnTo>
                    <a:pt x="376" y="186"/>
                  </a:lnTo>
                  <a:lnTo>
                    <a:pt x="375" y="195"/>
                  </a:lnTo>
                  <a:lnTo>
                    <a:pt x="375" y="204"/>
                  </a:lnTo>
                  <a:lnTo>
                    <a:pt x="373" y="212"/>
                  </a:lnTo>
                  <a:lnTo>
                    <a:pt x="372" y="221"/>
                  </a:lnTo>
                  <a:lnTo>
                    <a:pt x="371" y="228"/>
                  </a:lnTo>
                  <a:lnTo>
                    <a:pt x="370" y="235"/>
                  </a:lnTo>
                  <a:close/>
                  <a:moveTo>
                    <a:pt x="280" y="172"/>
                  </a:moveTo>
                  <a:lnTo>
                    <a:pt x="280" y="169"/>
                  </a:lnTo>
                  <a:lnTo>
                    <a:pt x="280" y="165"/>
                  </a:lnTo>
                  <a:lnTo>
                    <a:pt x="280" y="163"/>
                  </a:lnTo>
                  <a:lnTo>
                    <a:pt x="280" y="161"/>
                  </a:lnTo>
                  <a:lnTo>
                    <a:pt x="280" y="150"/>
                  </a:lnTo>
                  <a:lnTo>
                    <a:pt x="279" y="139"/>
                  </a:lnTo>
                  <a:lnTo>
                    <a:pt x="278" y="131"/>
                  </a:lnTo>
                  <a:lnTo>
                    <a:pt x="275" y="122"/>
                  </a:lnTo>
                  <a:lnTo>
                    <a:pt x="273" y="115"/>
                  </a:lnTo>
                  <a:lnTo>
                    <a:pt x="269" y="108"/>
                  </a:lnTo>
                  <a:lnTo>
                    <a:pt x="264" y="101"/>
                  </a:lnTo>
                  <a:lnTo>
                    <a:pt x="260" y="96"/>
                  </a:lnTo>
                  <a:lnTo>
                    <a:pt x="255" y="91"/>
                  </a:lnTo>
                  <a:lnTo>
                    <a:pt x="250" y="87"/>
                  </a:lnTo>
                  <a:lnTo>
                    <a:pt x="244" y="83"/>
                  </a:lnTo>
                  <a:lnTo>
                    <a:pt x="238" y="80"/>
                  </a:lnTo>
                  <a:lnTo>
                    <a:pt x="231" y="77"/>
                  </a:lnTo>
                  <a:lnTo>
                    <a:pt x="224" y="75"/>
                  </a:lnTo>
                  <a:lnTo>
                    <a:pt x="215" y="74"/>
                  </a:lnTo>
                  <a:lnTo>
                    <a:pt x="207" y="74"/>
                  </a:lnTo>
                  <a:lnTo>
                    <a:pt x="200" y="74"/>
                  </a:lnTo>
                  <a:lnTo>
                    <a:pt x="191" y="75"/>
                  </a:lnTo>
                  <a:lnTo>
                    <a:pt x="184" y="77"/>
                  </a:lnTo>
                  <a:lnTo>
                    <a:pt x="177" y="81"/>
                  </a:lnTo>
                  <a:lnTo>
                    <a:pt x="170" y="84"/>
                  </a:lnTo>
                  <a:lnTo>
                    <a:pt x="163" y="88"/>
                  </a:lnTo>
                  <a:lnTo>
                    <a:pt x="156" y="92"/>
                  </a:lnTo>
                  <a:lnTo>
                    <a:pt x="148" y="98"/>
                  </a:lnTo>
                  <a:lnTo>
                    <a:pt x="142" y="105"/>
                  </a:lnTo>
                  <a:lnTo>
                    <a:pt x="138" y="112"/>
                  </a:lnTo>
                  <a:lnTo>
                    <a:pt x="132" y="121"/>
                  </a:lnTo>
                  <a:lnTo>
                    <a:pt x="127" y="130"/>
                  </a:lnTo>
                  <a:lnTo>
                    <a:pt x="123" y="139"/>
                  </a:lnTo>
                  <a:lnTo>
                    <a:pt x="118" y="150"/>
                  </a:lnTo>
                  <a:lnTo>
                    <a:pt x="116" y="161"/>
                  </a:lnTo>
                  <a:lnTo>
                    <a:pt x="114" y="172"/>
                  </a:lnTo>
                  <a:lnTo>
                    <a:pt x="280" y="17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4861" y="4030"/>
              <a:ext cx="136" cy="134"/>
            </a:xfrm>
            <a:custGeom>
              <a:avLst/>
              <a:gdLst>
                <a:gd name="T0" fmla="*/ 27 w 546"/>
                <a:gd name="T1" fmla="*/ 34 h 535"/>
                <a:gd name="T2" fmla="*/ 20 w 546"/>
                <a:gd name="T3" fmla="*/ 34 h 535"/>
                <a:gd name="T4" fmla="*/ 11 w 546"/>
                <a:gd name="T5" fmla="*/ 11 h 535"/>
                <a:gd name="T6" fmla="*/ 6 w 546"/>
                <a:gd name="T7" fmla="*/ 34 h 535"/>
                <a:gd name="T8" fmla="*/ 0 w 546"/>
                <a:gd name="T9" fmla="*/ 34 h 535"/>
                <a:gd name="T10" fmla="*/ 7 w 546"/>
                <a:gd name="T11" fmla="*/ 0 h 535"/>
                <a:gd name="T12" fmla="*/ 13 w 546"/>
                <a:gd name="T13" fmla="*/ 0 h 535"/>
                <a:gd name="T14" fmla="*/ 23 w 546"/>
                <a:gd name="T15" fmla="*/ 23 h 535"/>
                <a:gd name="T16" fmla="*/ 27 w 546"/>
                <a:gd name="T17" fmla="*/ 0 h 535"/>
                <a:gd name="T18" fmla="*/ 34 w 546"/>
                <a:gd name="T19" fmla="*/ 0 h 535"/>
                <a:gd name="T20" fmla="*/ 27 w 546"/>
                <a:gd name="T21" fmla="*/ 34 h 5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46" h="535">
                  <a:moveTo>
                    <a:pt x="434" y="535"/>
                  </a:moveTo>
                  <a:lnTo>
                    <a:pt x="330" y="535"/>
                  </a:lnTo>
                  <a:lnTo>
                    <a:pt x="181" y="175"/>
                  </a:lnTo>
                  <a:lnTo>
                    <a:pt x="103" y="535"/>
                  </a:lnTo>
                  <a:lnTo>
                    <a:pt x="0" y="535"/>
                  </a:lnTo>
                  <a:lnTo>
                    <a:pt x="115" y="0"/>
                  </a:lnTo>
                  <a:lnTo>
                    <a:pt x="217" y="0"/>
                  </a:lnTo>
                  <a:lnTo>
                    <a:pt x="365" y="358"/>
                  </a:lnTo>
                  <a:lnTo>
                    <a:pt x="441" y="0"/>
                  </a:lnTo>
                  <a:lnTo>
                    <a:pt x="546" y="0"/>
                  </a:lnTo>
                  <a:lnTo>
                    <a:pt x="434" y="5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5020" y="4030"/>
              <a:ext cx="31" cy="23"/>
            </a:xfrm>
            <a:custGeom>
              <a:avLst/>
              <a:gdLst>
                <a:gd name="T0" fmla="*/ 1 w 126"/>
                <a:gd name="T1" fmla="*/ 0 h 94"/>
                <a:gd name="T2" fmla="*/ 8 w 126"/>
                <a:gd name="T3" fmla="*/ 0 h 94"/>
                <a:gd name="T4" fmla="*/ 6 w 126"/>
                <a:gd name="T5" fmla="*/ 6 h 94"/>
                <a:gd name="T6" fmla="*/ 0 w 126"/>
                <a:gd name="T7" fmla="*/ 6 h 94"/>
                <a:gd name="T8" fmla="*/ 1 w 126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" h="94">
                  <a:moveTo>
                    <a:pt x="20" y="0"/>
                  </a:moveTo>
                  <a:lnTo>
                    <a:pt x="126" y="0"/>
                  </a:lnTo>
                  <a:lnTo>
                    <a:pt x="107" y="94"/>
                  </a:lnTo>
                  <a:lnTo>
                    <a:pt x="0" y="94"/>
                  </a:lnTo>
                  <a:lnTo>
                    <a:pt x="2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4997" y="4067"/>
              <a:ext cx="47" cy="97"/>
            </a:xfrm>
            <a:custGeom>
              <a:avLst/>
              <a:gdLst>
                <a:gd name="T0" fmla="*/ 5 w 189"/>
                <a:gd name="T1" fmla="*/ 0 h 387"/>
                <a:gd name="T2" fmla="*/ 12 w 189"/>
                <a:gd name="T3" fmla="*/ 0 h 387"/>
                <a:gd name="T4" fmla="*/ 6 w 189"/>
                <a:gd name="T5" fmla="*/ 24 h 387"/>
                <a:gd name="T6" fmla="*/ 0 w 189"/>
                <a:gd name="T7" fmla="*/ 24 h 387"/>
                <a:gd name="T8" fmla="*/ 5 w 189"/>
                <a:gd name="T9" fmla="*/ 0 h 3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9" h="387">
                  <a:moveTo>
                    <a:pt x="81" y="0"/>
                  </a:moveTo>
                  <a:lnTo>
                    <a:pt x="189" y="0"/>
                  </a:lnTo>
                  <a:lnTo>
                    <a:pt x="104" y="387"/>
                  </a:lnTo>
                  <a:lnTo>
                    <a:pt x="0" y="387"/>
                  </a:lnTo>
                  <a:lnTo>
                    <a:pt x="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5054" y="4065"/>
              <a:ext cx="96" cy="101"/>
            </a:xfrm>
            <a:custGeom>
              <a:avLst/>
              <a:gdLst>
                <a:gd name="T0" fmla="*/ 22 w 383"/>
                <a:gd name="T1" fmla="*/ 16 h 405"/>
                <a:gd name="T2" fmla="*/ 21 w 383"/>
                <a:gd name="T3" fmla="*/ 19 h 405"/>
                <a:gd name="T4" fmla="*/ 19 w 383"/>
                <a:gd name="T5" fmla="*/ 22 h 405"/>
                <a:gd name="T6" fmla="*/ 18 w 383"/>
                <a:gd name="T7" fmla="*/ 23 h 405"/>
                <a:gd name="T8" fmla="*/ 15 w 383"/>
                <a:gd name="T9" fmla="*/ 24 h 405"/>
                <a:gd name="T10" fmla="*/ 12 w 383"/>
                <a:gd name="T11" fmla="*/ 25 h 405"/>
                <a:gd name="T12" fmla="*/ 10 w 383"/>
                <a:gd name="T13" fmla="*/ 25 h 405"/>
                <a:gd name="T14" fmla="*/ 7 w 383"/>
                <a:gd name="T15" fmla="*/ 25 h 405"/>
                <a:gd name="T16" fmla="*/ 4 w 383"/>
                <a:gd name="T17" fmla="*/ 24 h 405"/>
                <a:gd name="T18" fmla="*/ 3 w 383"/>
                <a:gd name="T19" fmla="*/ 23 h 405"/>
                <a:gd name="T20" fmla="*/ 1 w 383"/>
                <a:gd name="T21" fmla="*/ 20 h 405"/>
                <a:gd name="T22" fmla="*/ 0 w 383"/>
                <a:gd name="T23" fmla="*/ 17 h 405"/>
                <a:gd name="T24" fmla="*/ 0 w 383"/>
                <a:gd name="T25" fmla="*/ 15 h 405"/>
                <a:gd name="T26" fmla="*/ 0 w 383"/>
                <a:gd name="T27" fmla="*/ 12 h 405"/>
                <a:gd name="T28" fmla="*/ 1 w 383"/>
                <a:gd name="T29" fmla="*/ 9 h 405"/>
                <a:gd name="T30" fmla="*/ 2 w 383"/>
                <a:gd name="T31" fmla="*/ 7 h 405"/>
                <a:gd name="T32" fmla="*/ 3 w 383"/>
                <a:gd name="T33" fmla="*/ 5 h 405"/>
                <a:gd name="T34" fmla="*/ 5 w 383"/>
                <a:gd name="T35" fmla="*/ 3 h 405"/>
                <a:gd name="T36" fmla="*/ 7 w 383"/>
                <a:gd name="T37" fmla="*/ 2 h 405"/>
                <a:gd name="T38" fmla="*/ 9 w 383"/>
                <a:gd name="T39" fmla="*/ 1 h 405"/>
                <a:gd name="T40" fmla="*/ 12 w 383"/>
                <a:gd name="T41" fmla="*/ 0 h 405"/>
                <a:gd name="T42" fmla="*/ 14 w 383"/>
                <a:gd name="T43" fmla="*/ 0 h 405"/>
                <a:gd name="T44" fmla="*/ 17 w 383"/>
                <a:gd name="T45" fmla="*/ 0 h 405"/>
                <a:gd name="T46" fmla="*/ 20 w 383"/>
                <a:gd name="T47" fmla="*/ 1 h 405"/>
                <a:gd name="T48" fmla="*/ 21 w 383"/>
                <a:gd name="T49" fmla="*/ 2 h 405"/>
                <a:gd name="T50" fmla="*/ 23 w 383"/>
                <a:gd name="T51" fmla="*/ 4 h 405"/>
                <a:gd name="T52" fmla="*/ 24 w 383"/>
                <a:gd name="T53" fmla="*/ 6 h 405"/>
                <a:gd name="T54" fmla="*/ 18 w 383"/>
                <a:gd name="T55" fmla="*/ 9 h 405"/>
                <a:gd name="T56" fmla="*/ 18 w 383"/>
                <a:gd name="T57" fmla="*/ 8 h 405"/>
                <a:gd name="T58" fmla="*/ 17 w 383"/>
                <a:gd name="T59" fmla="*/ 7 h 405"/>
                <a:gd name="T60" fmla="*/ 17 w 383"/>
                <a:gd name="T61" fmla="*/ 6 h 405"/>
                <a:gd name="T62" fmla="*/ 16 w 383"/>
                <a:gd name="T63" fmla="*/ 5 h 405"/>
                <a:gd name="T64" fmla="*/ 15 w 383"/>
                <a:gd name="T65" fmla="*/ 5 h 405"/>
                <a:gd name="T66" fmla="*/ 14 w 383"/>
                <a:gd name="T67" fmla="*/ 5 h 405"/>
                <a:gd name="T68" fmla="*/ 13 w 383"/>
                <a:gd name="T69" fmla="*/ 5 h 405"/>
                <a:gd name="T70" fmla="*/ 11 w 383"/>
                <a:gd name="T71" fmla="*/ 5 h 405"/>
                <a:gd name="T72" fmla="*/ 10 w 383"/>
                <a:gd name="T73" fmla="*/ 6 h 405"/>
                <a:gd name="T74" fmla="*/ 9 w 383"/>
                <a:gd name="T75" fmla="*/ 7 h 405"/>
                <a:gd name="T76" fmla="*/ 8 w 383"/>
                <a:gd name="T77" fmla="*/ 8 h 405"/>
                <a:gd name="T78" fmla="*/ 8 w 383"/>
                <a:gd name="T79" fmla="*/ 10 h 405"/>
                <a:gd name="T80" fmla="*/ 7 w 383"/>
                <a:gd name="T81" fmla="*/ 12 h 405"/>
                <a:gd name="T82" fmla="*/ 7 w 383"/>
                <a:gd name="T83" fmla="*/ 14 h 405"/>
                <a:gd name="T84" fmla="*/ 7 w 383"/>
                <a:gd name="T85" fmla="*/ 16 h 405"/>
                <a:gd name="T86" fmla="*/ 7 w 383"/>
                <a:gd name="T87" fmla="*/ 17 h 405"/>
                <a:gd name="T88" fmla="*/ 7 w 383"/>
                <a:gd name="T89" fmla="*/ 18 h 405"/>
                <a:gd name="T90" fmla="*/ 8 w 383"/>
                <a:gd name="T91" fmla="*/ 19 h 405"/>
                <a:gd name="T92" fmla="*/ 8 w 383"/>
                <a:gd name="T93" fmla="*/ 19 h 405"/>
                <a:gd name="T94" fmla="*/ 9 w 383"/>
                <a:gd name="T95" fmla="*/ 20 h 405"/>
                <a:gd name="T96" fmla="*/ 10 w 383"/>
                <a:gd name="T97" fmla="*/ 20 h 405"/>
                <a:gd name="T98" fmla="*/ 11 w 383"/>
                <a:gd name="T99" fmla="*/ 20 h 405"/>
                <a:gd name="T100" fmla="*/ 12 w 383"/>
                <a:gd name="T101" fmla="*/ 20 h 405"/>
                <a:gd name="T102" fmla="*/ 13 w 383"/>
                <a:gd name="T103" fmla="*/ 19 h 405"/>
                <a:gd name="T104" fmla="*/ 14 w 383"/>
                <a:gd name="T105" fmla="*/ 18 h 405"/>
                <a:gd name="T106" fmla="*/ 15 w 383"/>
                <a:gd name="T107" fmla="*/ 17 h 405"/>
                <a:gd name="T108" fmla="*/ 16 w 383"/>
                <a:gd name="T109" fmla="*/ 15 h 40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83" h="405">
                  <a:moveTo>
                    <a:pt x="252" y="250"/>
                  </a:moveTo>
                  <a:lnTo>
                    <a:pt x="356" y="266"/>
                  </a:lnTo>
                  <a:lnTo>
                    <a:pt x="348" y="283"/>
                  </a:lnTo>
                  <a:lnTo>
                    <a:pt x="341" y="298"/>
                  </a:lnTo>
                  <a:lnTo>
                    <a:pt x="332" y="312"/>
                  </a:lnTo>
                  <a:lnTo>
                    <a:pt x="323" y="326"/>
                  </a:lnTo>
                  <a:lnTo>
                    <a:pt x="313" y="338"/>
                  </a:lnTo>
                  <a:lnTo>
                    <a:pt x="302" y="350"/>
                  </a:lnTo>
                  <a:lnTo>
                    <a:pt x="291" y="359"/>
                  </a:lnTo>
                  <a:lnTo>
                    <a:pt x="278" y="369"/>
                  </a:lnTo>
                  <a:lnTo>
                    <a:pt x="266" y="377"/>
                  </a:lnTo>
                  <a:lnTo>
                    <a:pt x="253" y="385"/>
                  </a:lnTo>
                  <a:lnTo>
                    <a:pt x="238" y="391"/>
                  </a:lnTo>
                  <a:lnTo>
                    <a:pt x="224" y="396"/>
                  </a:lnTo>
                  <a:lnTo>
                    <a:pt x="210" y="400"/>
                  </a:lnTo>
                  <a:lnTo>
                    <a:pt x="194" y="403"/>
                  </a:lnTo>
                  <a:lnTo>
                    <a:pt x="177" y="405"/>
                  </a:lnTo>
                  <a:lnTo>
                    <a:pt x="162" y="405"/>
                  </a:lnTo>
                  <a:lnTo>
                    <a:pt x="144" y="404"/>
                  </a:lnTo>
                  <a:lnTo>
                    <a:pt x="126" y="403"/>
                  </a:lnTo>
                  <a:lnTo>
                    <a:pt x="110" y="399"/>
                  </a:lnTo>
                  <a:lnTo>
                    <a:pt x="95" y="394"/>
                  </a:lnTo>
                  <a:lnTo>
                    <a:pt x="80" y="387"/>
                  </a:lnTo>
                  <a:lnTo>
                    <a:pt x="67" y="380"/>
                  </a:lnTo>
                  <a:lnTo>
                    <a:pt x="55" y="372"/>
                  </a:lnTo>
                  <a:lnTo>
                    <a:pt x="43" y="363"/>
                  </a:lnTo>
                  <a:lnTo>
                    <a:pt x="34" y="351"/>
                  </a:lnTo>
                  <a:lnTo>
                    <a:pt x="25" y="338"/>
                  </a:lnTo>
                  <a:lnTo>
                    <a:pt x="18" y="324"/>
                  </a:lnTo>
                  <a:lnTo>
                    <a:pt x="11" y="310"/>
                  </a:lnTo>
                  <a:lnTo>
                    <a:pt x="6" y="293"/>
                  </a:lnTo>
                  <a:lnTo>
                    <a:pt x="3" y="276"/>
                  </a:lnTo>
                  <a:lnTo>
                    <a:pt x="1" y="258"/>
                  </a:lnTo>
                  <a:lnTo>
                    <a:pt x="0" y="239"/>
                  </a:lnTo>
                  <a:lnTo>
                    <a:pt x="0" y="224"/>
                  </a:lnTo>
                  <a:lnTo>
                    <a:pt x="1" y="208"/>
                  </a:lnTo>
                  <a:lnTo>
                    <a:pt x="4" y="192"/>
                  </a:lnTo>
                  <a:lnTo>
                    <a:pt x="7" y="177"/>
                  </a:lnTo>
                  <a:lnTo>
                    <a:pt x="11" y="163"/>
                  </a:lnTo>
                  <a:lnTo>
                    <a:pt x="15" y="148"/>
                  </a:lnTo>
                  <a:lnTo>
                    <a:pt x="19" y="134"/>
                  </a:lnTo>
                  <a:lnTo>
                    <a:pt x="25" y="121"/>
                  </a:lnTo>
                  <a:lnTo>
                    <a:pt x="33" y="107"/>
                  </a:lnTo>
                  <a:lnTo>
                    <a:pt x="41" y="94"/>
                  </a:lnTo>
                  <a:lnTo>
                    <a:pt x="49" y="82"/>
                  </a:lnTo>
                  <a:lnTo>
                    <a:pt x="60" y="70"/>
                  </a:lnTo>
                  <a:lnTo>
                    <a:pt x="71" y="60"/>
                  </a:lnTo>
                  <a:lnTo>
                    <a:pt x="82" y="49"/>
                  </a:lnTo>
                  <a:lnTo>
                    <a:pt x="95" y="40"/>
                  </a:lnTo>
                  <a:lnTo>
                    <a:pt x="108" y="31"/>
                  </a:lnTo>
                  <a:lnTo>
                    <a:pt x="121" y="24"/>
                  </a:lnTo>
                  <a:lnTo>
                    <a:pt x="134" y="18"/>
                  </a:lnTo>
                  <a:lnTo>
                    <a:pt x="149" y="13"/>
                  </a:lnTo>
                  <a:lnTo>
                    <a:pt x="163" y="8"/>
                  </a:lnTo>
                  <a:lnTo>
                    <a:pt x="179" y="4"/>
                  </a:lnTo>
                  <a:lnTo>
                    <a:pt x="194" y="2"/>
                  </a:lnTo>
                  <a:lnTo>
                    <a:pt x="210" y="0"/>
                  </a:lnTo>
                  <a:lnTo>
                    <a:pt x="226" y="0"/>
                  </a:lnTo>
                  <a:lnTo>
                    <a:pt x="243" y="0"/>
                  </a:lnTo>
                  <a:lnTo>
                    <a:pt x="259" y="2"/>
                  </a:lnTo>
                  <a:lnTo>
                    <a:pt x="273" y="4"/>
                  </a:lnTo>
                  <a:lnTo>
                    <a:pt x="287" y="9"/>
                  </a:lnTo>
                  <a:lnTo>
                    <a:pt x="301" y="14"/>
                  </a:lnTo>
                  <a:lnTo>
                    <a:pt x="313" y="20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5" y="45"/>
                  </a:lnTo>
                  <a:lnTo>
                    <a:pt x="353" y="55"/>
                  </a:lnTo>
                  <a:lnTo>
                    <a:pt x="362" y="65"/>
                  </a:lnTo>
                  <a:lnTo>
                    <a:pt x="368" y="77"/>
                  </a:lnTo>
                  <a:lnTo>
                    <a:pt x="374" y="89"/>
                  </a:lnTo>
                  <a:lnTo>
                    <a:pt x="377" y="102"/>
                  </a:lnTo>
                  <a:lnTo>
                    <a:pt x="381" y="116"/>
                  </a:lnTo>
                  <a:lnTo>
                    <a:pt x="383" y="130"/>
                  </a:lnTo>
                  <a:lnTo>
                    <a:pt x="283" y="141"/>
                  </a:lnTo>
                  <a:lnTo>
                    <a:pt x="281" y="134"/>
                  </a:lnTo>
                  <a:lnTo>
                    <a:pt x="280" y="127"/>
                  </a:lnTo>
                  <a:lnTo>
                    <a:pt x="278" y="119"/>
                  </a:lnTo>
                  <a:lnTo>
                    <a:pt x="275" y="114"/>
                  </a:lnTo>
                  <a:lnTo>
                    <a:pt x="272" y="108"/>
                  </a:lnTo>
                  <a:lnTo>
                    <a:pt x="269" y="102"/>
                  </a:lnTo>
                  <a:lnTo>
                    <a:pt x="266" y="97"/>
                  </a:lnTo>
                  <a:lnTo>
                    <a:pt x="262" y="94"/>
                  </a:lnTo>
                  <a:lnTo>
                    <a:pt x="257" y="90"/>
                  </a:lnTo>
                  <a:lnTo>
                    <a:pt x="253" y="87"/>
                  </a:lnTo>
                  <a:lnTo>
                    <a:pt x="248" y="84"/>
                  </a:lnTo>
                  <a:lnTo>
                    <a:pt x="242" y="82"/>
                  </a:lnTo>
                  <a:lnTo>
                    <a:pt x="236" y="81"/>
                  </a:lnTo>
                  <a:lnTo>
                    <a:pt x="230" y="80"/>
                  </a:lnTo>
                  <a:lnTo>
                    <a:pt x="224" y="78"/>
                  </a:lnTo>
                  <a:lnTo>
                    <a:pt x="217" y="78"/>
                  </a:lnTo>
                  <a:lnTo>
                    <a:pt x="210" y="78"/>
                  </a:lnTo>
                  <a:lnTo>
                    <a:pt x="202" y="80"/>
                  </a:lnTo>
                  <a:lnTo>
                    <a:pt x="195" y="81"/>
                  </a:lnTo>
                  <a:lnTo>
                    <a:pt x="188" y="83"/>
                  </a:lnTo>
                  <a:lnTo>
                    <a:pt x="181" y="87"/>
                  </a:lnTo>
                  <a:lnTo>
                    <a:pt x="174" y="90"/>
                  </a:lnTo>
                  <a:lnTo>
                    <a:pt x="167" y="95"/>
                  </a:lnTo>
                  <a:lnTo>
                    <a:pt x="159" y="101"/>
                  </a:lnTo>
                  <a:lnTo>
                    <a:pt x="153" y="107"/>
                  </a:lnTo>
                  <a:lnTo>
                    <a:pt x="146" y="114"/>
                  </a:lnTo>
                  <a:lnTo>
                    <a:pt x="141" y="121"/>
                  </a:lnTo>
                  <a:lnTo>
                    <a:pt x="135" y="129"/>
                  </a:lnTo>
                  <a:lnTo>
                    <a:pt x="131" y="137"/>
                  </a:lnTo>
                  <a:lnTo>
                    <a:pt x="127" y="147"/>
                  </a:lnTo>
                  <a:lnTo>
                    <a:pt x="122" y="157"/>
                  </a:lnTo>
                  <a:lnTo>
                    <a:pt x="119" y="168"/>
                  </a:lnTo>
                  <a:lnTo>
                    <a:pt x="115" y="178"/>
                  </a:lnTo>
                  <a:lnTo>
                    <a:pt x="113" y="190"/>
                  </a:lnTo>
                  <a:lnTo>
                    <a:pt x="110" y="201"/>
                  </a:lnTo>
                  <a:lnTo>
                    <a:pt x="109" y="211"/>
                  </a:lnTo>
                  <a:lnTo>
                    <a:pt x="107" y="222"/>
                  </a:lnTo>
                  <a:lnTo>
                    <a:pt x="107" y="232"/>
                  </a:lnTo>
                  <a:lnTo>
                    <a:pt x="106" y="242"/>
                  </a:lnTo>
                  <a:lnTo>
                    <a:pt x="106" y="252"/>
                  </a:lnTo>
                  <a:lnTo>
                    <a:pt x="106" y="261"/>
                  </a:lnTo>
                  <a:lnTo>
                    <a:pt x="107" y="269"/>
                  </a:lnTo>
                  <a:lnTo>
                    <a:pt x="108" y="276"/>
                  </a:lnTo>
                  <a:lnTo>
                    <a:pt x="110" y="283"/>
                  </a:lnTo>
                  <a:lnTo>
                    <a:pt x="112" y="289"/>
                  </a:lnTo>
                  <a:lnTo>
                    <a:pt x="115" y="295"/>
                  </a:lnTo>
                  <a:lnTo>
                    <a:pt x="118" y="299"/>
                  </a:lnTo>
                  <a:lnTo>
                    <a:pt x="121" y="304"/>
                  </a:lnTo>
                  <a:lnTo>
                    <a:pt x="126" y="309"/>
                  </a:lnTo>
                  <a:lnTo>
                    <a:pt x="131" y="312"/>
                  </a:lnTo>
                  <a:lnTo>
                    <a:pt x="135" y="315"/>
                  </a:lnTo>
                  <a:lnTo>
                    <a:pt x="140" y="317"/>
                  </a:lnTo>
                  <a:lnTo>
                    <a:pt x="146" y="319"/>
                  </a:lnTo>
                  <a:lnTo>
                    <a:pt x="151" y="320"/>
                  </a:lnTo>
                  <a:lnTo>
                    <a:pt x="158" y="322"/>
                  </a:lnTo>
                  <a:lnTo>
                    <a:pt x="164" y="322"/>
                  </a:lnTo>
                  <a:lnTo>
                    <a:pt x="170" y="322"/>
                  </a:lnTo>
                  <a:lnTo>
                    <a:pt x="177" y="320"/>
                  </a:lnTo>
                  <a:lnTo>
                    <a:pt x="183" y="320"/>
                  </a:lnTo>
                  <a:lnTo>
                    <a:pt x="189" y="318"/>
                  </a:lnTo>
                  <a:lnTo>
                    <a:pt x="195" y="317"/>
                  </a:lnTo>
                  <a:lnTo>
                    <a:pt x="201" y="313"/>
                  </a:lnTo>
                  <a:lnTo>
                    <a:pt x="207" y="310"/>
                  </a:lnTo>
                  <a:lnTo>
                    <a:pt x="212" y="306"/>
                  </a:lnTo>
                  <a:lnTo>
                    <a:pt x="218" y="302"/>
                  </a:lnTo>
                  <a:lnTo>
                    <a:pt x="224" y="296"/>
                  </a:lnTo>
                  <a:lnTo>
                    <a:pt x="229" y="289"/>
                  </a:lnTo>
                  <a:lnTo>
                    <a:pt x="235" y="282"/>
                  </a:lnTo>
                  <a:lnTo>
                    <a:pt x="240" y="275"/>
                  </a:lnTo>
                  <a:lnTo>
                    <a:pt x="243" y="266"/>
                  </a:lnTo>
                  <a:lnTo>
                    <a:pt x="248" y="258"/>
                  </a:lnTo>
                  <a:lnTo>
                    <a:pt x="252" y="2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5159" y="4065"/>
              <a:ext cx="93" cy="101"/>
            </a:xfrm>
            <a:custGeom>
              <a:avLst/>
              <a:gdLst>
                <a:gd name="T0" fmla="*/ 6 w 376"/>
                <a:gd name="T1" fmla="*/ 15 h 405"/>
                <a:gd name="T2" fmla="*/ 6 w 376"/>
                <a:gd name="T3" fmla="*/ 15 h 405"/>
                <a:gd name="T4" fmla="*/ 6 w 376"/>
                <a:gd name="T5" fmla="*/ 15 h 405"/>
                <a:gd name="T6" fmla="*/ 6 w 376"/>
                <a:gd name="T7" fmla="*/ 15 h 405"/>
                <a:gd name="T8" fmla="*/ 6 w 376"/>
                <a:gd name="T9" fmla="*/ 16 h 405"/>
                <a:gd name="T10" fmla="*/ 7 w 376"/>
                <a:gd name="T11" fmla="*/ 17 h 405"/>
                <a:gd name="T12" fmla="*/ 7 w 376"/>
                <a:gd name="T13" fmla="*/ 18 h 405"/>
                <a:gd name="T14" fmla="*/ 7 w 376"/>
                <a:gd name="T15" fmla="*/ 19 h 405"/>
                <a:gd name="T16" fmla="*/ 8 w 376"/>
                <a:gd name="T17" fmla="*/ 19 h 405"/>
                <a:gd name="T18" fmla="*/ 9 w 376"/>
                <a:gd name="T19" fmla="*/ 20 h 405"/>
                <a:gd name="T20" fmla="*/ 10 w 376"/>
                <a:gd name="T21" fmla="*/ 20 h 405"/>
                <a:gd name="T22" fmla="*/ 11 w 376"/>
                <a:gd name="T23" fmla="*/ 21 h 405"/>
                <a:gd name="T24" fmla="*/ 11 w 376"/>
                <a:gd name="T25" fmla="*/ 21 h 405"/>
                <a:gd name="T26" fmla="*/ 13 w 376"/>
                <a:gd name="T27" fmla="*/ 20 h 405"/>
                <a:gd name="T28" fmla="*/ 14 w 376"/>
                <a:gd name="T29" fmla="*/ 20 h 405"/>
                <a:gd name="T30" fmla="*/ 15 w 376"/>
                <a:gd name="T31" fmla="*/ 19 h 405"/>
                <a:gd name="T32" fmla="*/ 16 w 376"/>
                <a:gd name="T33" fmla="*/ 17 h 405"/>
                <a:gd name="T34" fmla="*/ 22 w 376"/>
                <a:gd name="T35" fmla="*/ 18 h 405"/>
                <a:gd name="T36" fmla="*/ 21 w 376"/>
                <a:gd name="T37" fmla="*/ 20 h 405"/>
                <a:gd name="T38" fmla="*/ 20 w 376"/>
                <a:gd name="T39" fmla="*/ 21 h 405"/>
                <a:gd name="T40" fmla="*/ 19 w 376"/>
                <a:gd name="T41" fmla="*/ 22 h 405"/>
                <a:gd name="T42" fmla="*/ 17 w 376"/>
                <a:gd name="T43" fmla="*/ 23 h 405"/>
                <a:gd name="T44" fmla="*/ 17 w 376"/>
                <a:gd name="T45" fmla="*/ 24 h 405"/>
                <a:gd name="T46" fmla="*/ 15 w 376"/>
                <a:gd name="T47" fmla="*/ 24 h 405"/>
                <a:gd name="T48" fmla="*/ 14 w 376"/>
                <a:gd name="T49" fmla="*/ 25 h 405"/>
                <a:gd name="T50" fmla="*/ 12 w 376"/>
                <a:gd name="T51" fmla="*/ 25 h 405"/>
                <a:gd name="T52" fmla="*/ 11 w 376"/>
                <a:gd name="T53" fmla="*/ 25 h 405"/>
                <a:gd name="T54" fmla="*/ 9 w 376"/>
                <a:gd name="T55" fmla="*/ 25 h 405"/>
                <a:gd name="T56" fmla="*/ 7 w 376"/>
                <a:gd name="T57" fmla="*/ 24 h 405"/>
                <a:gd name="T58" fmla="*/ 5 w 376"/>
                <a:gd name="T59" fmla="*/ 23 h 405"/>
                <a:gd name="T60" fmla="*/ 3 w 376"/>
                <a:gd name="T61" fmla="*/ 22 h 405"/>
                <a:gd name="T62" fmla="*/ 2 w 376"/>
                <a:gd name="T63" fmla="*/ 21 h 405"/>
                <a:gd name="T64" fmla="*/ 1 w 376"/>
                <a:gd name="T65" fmla="*/ 19 h 405"/>
                <a:gd name="T66" fmla="*/ 0 w 376"/>
                <a:gd name="T67" fmla="*/ 17 h 405"/>
                <a:gd name="T68" fmla="*/ 0 w 376"/>
                <a:gd name="T69" fmla="*/ 15 h 405"/>
                <a:gd name="T70" fmla="*/ 0 w 376"/>
                <a:gd name="T71" fmla="*/ 14 h 405"/>
                <a:gd name="T72" fmla="*/ 0 w 376"/>
                <a:gd name="T73" fmla="*/ 11 h 405"/>
                <a:gd name="T74" fmla="*/ 1 w 376"/>
                <a:gd name="T75" fmla="*/ 9 h 405"/>
                <a:gd name="T76" fmla="*/ 1 w 376"/>
                <a:gd name="T77" fmla="*/ 7 h 405"/>
                <a:gd name="T78" fmla="*/ 3 w 376"/>
                <a:gd name="T79" fmla="*/ 5 h 405"/>
                <a:gd name="T80" fmla="*/ 4 w 376"/>
                <a:gd name="T81" fmla="*/ 4 h 405"/>
                <a:gd name="T82" fmla="*/ 6 w 376"/>
                <a:gd name="T83" fmla="*/ 2 h 405"/>
                <a:gd name="T84" fmla="*/ 9 w 376"/>
                <a:gd name="T85" fmla="*/ 1 h 405"/>
                <a:gd name="T86" fmla="*/ 12 w 376"/>
                <a:gd name="T87" fmla="*/ 0 h 405"/>
                <a:gd name="T88" fmla="*/ 13 w 376"/>
                <a:gd name="T89" fmla="*/ 0 h 405"/>
                <a:gd name="T90" fmla="*/ 16 w 376"/>
                <a:gd name="T91" fmla="*/ 0 h 405"/>
                <a:gd name="T92" fmla="*/ 17 w 376"/>
                <a:gd name="T93" fmla="*/ 0 h 405"/>
                <a:gd name="T94" fmla="*/ 19 w 376"/>
                <a:gd name="T95" fmla="*/ 1 h 405"/>
                <a:gd name="T96" fmla="*/ 20 w 376"/>
                <a:gd name="T97" fmla="*/ 3 h 405"/>
                <a:gd name="T98" fmla="*/ 21 w 376"/>
                <a:gd name="T99" fmla="*/ 3 h 405"/>
                <a:gd name="T100" fmla="*/ 22 w 376"/>
                <a:gd name="T101" fmla="*/ 5 h 405"/>
                <a:gd name="T102" fmla="*/ 23 w 376"/>
                <a:gd name="T103" fmla="*/ 7 h 405"/>
                <a:gd name="T104" fmla="*/ 23 w 376"/>
                <a:gd name="T105" fmla="*/ 9 h 405"/>
                <a:gd name="T106" fmla="*/ 23 w 376"/>
                <a:gd name="T107" fmla="*/ 10 h 405"/>
                <a:gd name="T108" fmla="*/ 23 w 376"/>
                <a:gd name="T109" fmla="*/ 11 h 405"/>
                <a:gd name="T110" fmla="*/ 23 w 376"/>
                <a:gd name="T111" fmla="*/ 13 h 405"/>
                <a:gd name="T112" fmla="*/ 23 w 376"/>
                <a:gd name="T113" fmla="*/ 14 h 405"/>
                <a:gd name="T114" fmla="*/ 23 w 376"/>
                <a:gd name="T115" fmla="*/ 15 h 40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76" h="405">
                  <a:moveTo>
                    <a:pt x="370" y="235"/>
                  </a:moveTo>
                  <a:lnTo>
                    <a:pt x="105" y="235"/>
                  </a:lnTo>
                  <a:lnTo>
                    <a:pt x="105" y="238"/>
                  </a:lnTo>
                  <a:lnTo>
                    <a:pt x="104" y="242"/>
                  </a:lnTo>
                  <a:lnTo>
                    <a:pt x="103" y="244"/>
                  </a:lnTo>
                  <a:lnTo>
                    <a:pt x="103" y="246"/>
                  </a:lnTo>
                  <a:lnTo>
                    <a:pt x="103" y="256"/>
                  </a:lnTo>
                  <a:lnTo>
                    <a:pt x="104" y="264"/>
                  </a:lnTo>
                  <a:lnTo>
                    <a:pt x="105" y="272"/>
                  </a:lnTo>
                  <a:lnTo>
                    <a:pt x="108" y="279"/>
                  </a:lnTo>
                  <a:lnTo>
                    <a:pt x="111" y="288"/>
                  </a:lnTo>
                  <a:lnTo>
                    <a:pt x="115" y="293"/>
                  </a:lnTo>
                  <a:lnTo>
                    <a:pt x="118" y="300"/>
                  </a:lnTo>
                  <a:lnTo>
                    <a:pt x="123" y="306"/>
                  </a:lnTo>
                  <a:lnTo>
                    <a:pt x="129" y="312"/>
                  </a:lnTo>
                  <a:lnTo>
                    <a:pt x="135" y="317"/>
                  </a:lnTo>
                  <a:lnTo>
                    <a:pt x="142" y="320"/>
                  </a:lnTo>
                  <a:lnTo>
                    <a:pt x="150" y="324"/>
                  </a:lnTo>
                  <a:lnTo>
                    <a:pt x="157" y="327"/>
                  </a:lnTo>
                  <a:lnTo>
                    <a:pt x="164" y="330"/>
                  </a:lnTo>
                  <a:lnTo>
                    <a:pt x="172" y="331"/>
                  </a:lnTo>
                  <a:lnTo>
                    <a:pt x="181" y="331"/>
                  </a:lnTo>
                  <a:lnTo>
                    <a:pt x="193" y="330"/>
                  </a:lnTo>
                  <a:lnTo>
                    <a:pt x="205" y="327"/>
                  </a:lnTo>
                  <a:lnTo>
                    <a:pt x="215" y="323"/>
                  </a:lnTo>
                  <a:lnTo>
                    <a:pt x="226" y="317"/>
                  </a:lnTo>
                  <a:lnTo>
                    <a:pt x="236" y="309"/>
                  </a:lnTo>
                  <a:lnTo>
                    <a:pt x="245" y="299"/>
                  </a:lnTo>
                  <a:lnTo>
                    <a:pt x="254" y="288"/>
                  </a:lnTo>
                  <a:lnTo>
                    <a:pt x="262" y="275"/>
                  </a:lnTo>
                  <a:lnTo>
                    <a:pt x="358" y="291"/>
                  </a:lnTo>
                  <a:lnTo>
                    <a:pt x="349" y="305"/>
                  </a:lnTo>
                  <a:lnTo>
                    <a:pt x="342" y="318"/>
                  </a:lnTo>
                  <a:lnTo>
                    <a:pt x="333" y="330"/>
                  </a:lnTo>
                  <a:lnTo>
                    <a:pt x="324" y="342"/>
                  </a:lnTo>
                  <a:lnTo>
                    <a:pt x="314" y="352"/>
                  </a:lnTo>
                  <a:lnTo>
                    <a:pt x="304" y="362"/>
                  </a:lnTo>
                  <a:lnTo>
                    <a:pt x="293" y="370"/>
                  </a:lnTo>
                  <a:lnTo>
                    <a:pt x="282" y="378"/>
                  </a:lnTo>
                  <a:lnTo>
                    <a:pt x="272" y="384"/>
                  </a:lnTo>
                  <a:lnTo>
                    <a:pt x="260" y="390"/>
                  </a:lnTo>
                  <a:lnTo>
                    <a:pt x="247" y="394"/>
                  </a:lnTo>
                  <a:lnTo>
                    <a:pt x="235" y="398"/>
                  </a:lnTo>
                  <a:lnTo>
                    <a:pt x="221" y="402"/>
                  </a:lnTo>
                  <a:lnTo>
                    <a:pt x="208" y="404"/>
                  </a:lnTo>
                  <a:lnTo>
                    <a:pt x="194" y="405"/>
                  </a:lnTo>
                  <a:lnTo>
                    <a:pt x="181" y="405"/>
                  </a:lnTo>
                  <a:lnTo>
                    <a:pt x="162" y="404"/>
                  </a:lnTo>
                  <a:lnTo>
                    <a:pt x="142" y="403"/>
                  </a:lnTo>
                  <a:lnTo>
                    <a:pt x="124" y="398"/>
                  </a:lnTo>
                  <a:lnTo>
                    <a:pt x="108" y="393"/>
                  </a:lnTo>
                  <a:lnTo>
                    <a:pt x="92" y="386"/>
                  </a:lnTo>
                  <a:lnTo>
                    <a:pt x="77" y="378"/>
                  </a:lnTo>
                  <a:lnTo>
                    <a:pt x="63" y="367"/>
                  </a:lnTo>
                  <a:lnTo>
                    <a:pt x="50" y="356"/>
                  </a:lnTo>
                  <a:lnTo>
                    <a:pt x="38" y="343"/>
                  </a:lnTo>
                  <a:lnTo>
                    <a:pt x="29" y="329"/>
                  </a:lnTo>
                  <a:lnTo>
                    <a:pt x="20" y="313"/>
                  </a:lnTo>
                  <a:lnTo>
                    <a:pt x="13" y="298"/>
                  </a:lnTo>
                  <a:lnTo>
                    <a:pt x="7" y="282"/>
                  </a:lnTo>
                  <a:lnTo>
                    <a:pt x="4" y="264"/>
                  </a:lnTo>
                  <a:lnTo>
                    <a:pt x="1" y="245"/>
                  </a:lnTo>
                  <a:lnTo>
                    <a:pt x="0" y="225"/>
                  </a:lnTo>
                  <a:lnTo>
                    <a:pt x="1" y="205"/>
                  </a:lnTo>
                  <a:lnTo>
                    <a:pt x="2" y="186"/>
                  </a:lnTo>
                  <a:lnTo>
                    <a:pt x="6" y="168"/>
                  </a:lnTo>
                  <a:lnTo>
                    <a:pt x="12" y="150"/>
                  </a:lnTo>
                  <a:lnTo>
                    <a:pt x="18" y="132"/>
                  </a:lnTo>
                  <a:lnTo>
                    <a:pt x="26" y="116"/>
                  </a:lnTo>
                  <a:lnTo>
                    <a:pt x="35" y="100"/>
                  </a:lnTo>
                  <a:lnTo>
                    <a:pt x="46" y="83"/>
                  </a:lnTo>
                  <a:lnTo>
                    <a:pt x="61" y="63"/>
                  </a:lnTo>
                  <a:lnTo>
                    <a:pt x="79" y="47"/>
                  </a:lnTo>
                  <a:lnTo>
                    <a:pt x="98" y="31"/>
                  </a:lnTo>
                  <a:lnTo>
                    <a:pt x="120" y="20"/>
                  </a:lnTo>
                  <a:lnTo>
                    <a:pt x="141" y="11"/>
                  </a:lnTo>
                  <a:lnTo>
                    <a:pt x="166" y="4"/>
                  </a:lnTo>
                  <a:lnTo>
                    <a:pt x="191" y="1"/>
                  </a:lnTo>
                  <a:lnTo>
                    <a:pt x="219" y="0"/>
                  </a:lnTo>
                  <a:lnTo>
                    <a:pt x="237" y="1"/>
                  </a:lnTo>
                  <a:lnTo>
                    <a:pt x="253" y="2"/>
                  </a:lnTo>
                  <a:lnTo>
                    <a:pt x="269" y="6"/>
                  </a:lnTo>
                  <a:lnTo>
                    <a:pt x="284" y="10"/>
                  </a:lnTo>
                  <a:lnTo>
                    <a:pt x="297" y="16"/>
                  </a:lnTo>
                  <a:lnTo>
                    <a:pt x="310" y="24"/>
                  </a:lnTo>
                  <a:lnTo>
                    <a:pt x="322" y="34"/>
                  </a:lnTo>
                  <a:lnTo>
                    <a:pt x="333" y="44"/>
                  </a:lnTo>
                  <a:lnTo>
                    <a:pt x="343" y="56"/>
                  </a:lnTo>
                  <a:lnTo>
                    <a:pt x="352" y="69"/>
                  </a:lnTo>
                  <a:lnTo>
                    <a:pt x="359" y="83"/>
                  </a:lnTo>
                  <a:lnTo>
                    <a:pt x="365" y="97"/>
                  </a:lnTo>
                  <a:lnTo>
                    <a:pt x="370" y="114"/>
                  </a:lnTo>
                  <a:lnTo>
                    <a:pt x="373" y="131"/>
                  </a:lnTo>
                  <a:lnTo>
                    <a:pt x="375" y="149"/>
                  </a:lnTo>
                  <a:lnTo>
                    <a:pt x="376" y="168"/>
                  </a:lnTo>
                  <a:lnTo>
                    <a:pt x="376" y="177"/>
                  </a:lnTo>
                  <a:lnTo>
                    <a:pt x="376" y="186"/>
                  </a:lnTo>
                  <a:lnTo>
                    <a:pt x="375" y="195"/>
                  </a:lnTo>
                  <a:lnTo>
                    <a:pt x="375" y="204"/>
                  </a:lnTo>
                  <a:lnTo>
                    <a:pt x="373" y="212"/>
                  </a:lnTo>
                  <a:lnTo>
                    <a:pt x="372" y="221"/>
                  </a:lnTo>
                  <a:lnTo>
                    <a:pt x="371" y="228"/>
                  </a:lnTo>
                  <a:lnTo>
                    <a:pt x="370" y="2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5187" y="4083"/>
              <a:ext cx="42" cy="25"/>
            </a:xfrm>
            <a:custGeom>
              <a:avLst/>
              <a:gdLst>
                <a:gd name="T0" fmla="*/ 11 w 166"/>
                <a:gd name="T1" fmla="*/ 6 h 98"/>
                <a:gd name="T2" fmla="*/ 11 w 166"/>
                <a:gd name="T3" fmla="*/ 6 h 98"/>
                <a:gd name="T4" fmla="*/ 11 w 166"/>
                <a:gd name="T5" fmla="*/ 6 h 98"/>
                <a:gd name="T6" fmla="*/ 11 w 166"/>
                <a:gd name="T7" fmla="*/ 6 h 98"/>
                <a:gd name="T8" fmla="*/ 11 w 166"/>
                <a:gd name="T9" fmla="*/ 6 h 98"/>
                <a:gd name="T10" fmla="*/ 11 w 166"/>
                <a:gd name="T11" fmla="*/ 6 h 98"/>
                <a:gd name="T12" fmla="*/ 11 w 166"/>
                <a:gd name="T13" fmla="*/ 6 h 98"/>
                <a:gd name="T14" fmla="*/ 11 w 166"/>
                <a:gd name="T15" fmla="*/ 5 h 98"/>
                <a:gd name="T16" fmla="*/ 11 w 166"/>
                <a:gd name="T17" fmla="*/ 4 h 98"/>
                <a:gd name="T18" fmla="*/ 10 w 166"/>
                <a:gd name="T19" fmla="*/ 4 h 98"/>
                <a:gd name="T20" fmla="*/ 10 w 166"/>
                <a:gd name="T21" fmla="*/ 3 h 98"/>
                <a:gd name="T22" fmla="*/ 10 w 166"/>
                <a:gd name="T23" fmla="*/ 3 h 98"/>
                <a:gd name="T24" fmla="*/ 10 w 166"/>
                <a:gd name="T25" fmla="*/ 2 h 98"/>
                <a:gd name="T26" fmla="*/ 10 w 166"/>
                <a:gd name="T27" fmla="*/ 2 h 98"/>
                <a:gd name="T28" fmla="*/ 9 w 166"/>
                <a:gd name="T29" fmla="*/ 2 h 98"/>
                <a:gd name="T30" fmla="*/ 9 w 166"/>
                <a:gd name="T31" fmla="*/ 2 h 98"/>
                <a:gd name="T32" fmla="*/ 9 w 166"/>
                <a:gd name="T33" fmla="*/ 1 h 98"/>
                <a:gd name="T34" fmla="*/ 9 w 166"/>
                <a:gd name="T35" fmla="*/ 1 h 98"/>
                <a:gd name="T36" fmla="*/ 8 w 166"/>
                <a:gd name="T37" fmla="*/ 1 h 98"/>
                <a:gd name="T38" fmla="*/ 8 w 166"/>
                <a:gd name="T39" fmla="*/ 1 h 98"/>
                <a:gd name="T40" fmla="*/ 8 w 166"/>
                <a:gd name="T41" fmla="*/ 0 h 98"/>
                <a:gd name="T42" fmla="*/ 7 w 166"/>
                <a:gd name="T43" fmla="*/ 0 h 98"/>
                <a:gd name="T44" fmla="*/ 7 w 166"/>
                <a:gd name="T45" fmla="*/ 0 h 98"/>
                <a:gd name="T46" fmla="*/ 6 w 166"/>
                <a:gd name="T47" fmla="*/ 0 h 98"/>
                <a:gd name="T48" fmla="*/ 6 w 166"/>
                <a:gd name="T49" fmla="*/ 0 h 98"/>
                <a:gd name="T50" fmla="*/ 6 w 166"/>
                <a:gd name="T51" fmla="*/ 0 h 98"/>
                <a:gd name="T52" fmla="*/ 5 w 166"/>
                <a:gd name="T53" fmla="*/ 0 h 98"/>
                <a:gd name="T54" fmla="*/ 5 w 166"/>
                <a:gd name="T55" fmla="*/ 0 h 98"/>
                <a:gd name="T56" fmla="*/ 4 w 166"/>
                <a:gd name="T57" fmla="*/ 1 h 98"/>
                <a:gd name="T58" fmla="*/ 4 w 166"/>
                <a:gd name="T59" fmla="*/ 1 h 98"/>
                <a:gd name="T60" fmla="*/ 3 w 166"/>
                <a:gd name="T61" fmla="*/ 1 h 98"/>
                <a:gd name="T62" fmla="*/ 3 w 166"/>
                <a:gd name="T63" fmla="*/ 1 h 98"/>
                <a:gd name="T64" fmla="*/ 2 w 166"/>
                <a:gd name="T65" fmla="*/ 2 h 98"/>
                <a:gd name="T66" fmla="*/ 2 w 166"/>
                <a:gd name="T67" fmla="*/ 2 h 98"/>
                <a:gd name="T68" fmla="*/ 2 w 166"/>
                <a:gd name="T69" fmla="*/ 2 h 98"/>
                <a:gd name="T70" fmla="*/ 2 w 166"/>
                <a:gd name="T71" fmla="*/ 3 h 98"/>
                <a:gd name="T72" fmla="*/ 1 w 166"/>
                <a:gd name="T73" fmla="*/ 3 h 98"/>
                <a:gd name="T74" fmla="*/ 1 w 166"/>
                <a:gd name="T75" fmla="*/ 4 h 98"/>
                <a:gd name="T76" fmla="*/ 1 w 166"/>
                <a:gd name="T77" fmla="*/ 4 h 98"/>
                <a:gd name="T78" fmla="*/ 0 w 166"/>
                <a:gd name="T79" fmla="*/ 5 h 98"/>
                <a:gd name="T80" fmla="*/ 0 w 166"/>
                <a:gd name="T81" fmla="*/ 6 h 98"/>
                <a:gd name="T82" fmla="*/ 0 w 166"/>
                <a:gd name="T83" fmla="*/ 6 h 98"/>
                <a:gd name="T84" fmla="*/ 11 w 166"/>
                <a:gd name="T85" fmla="*/ 6 h 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66" h="98">
                  <a:moveTo>
                    <a:pt x="166" y="98"/>
                  </a:moveTo>
                  <a:lnTo>
                    <a:pt x="166" y="98"/>
                  </a:lnTo>
                  <a:lnTo>
                    <a:pt x="166" y="95"/>
                  </a:lnTo>
                  <a:lnTo>
                    <a:pt x="166" y="91"/>
                  </a:lnTo>
                  <a:lnTo>
                    <a:pt x="166" y="89"/>
                  </a:lnTo>
                  <a:lnTo>
                    <a:pt x="166" y="87"/>
                  </a:lnTo>
                  <a:lnTo>
                    <a:pt x="166" y="76"/>
                  </a:lnTo>
                  <a:lnTo>
                    <a:pt x="165" y="65"/>
                  </a:lnTo>
                  <a:lnTo>
                    <a:pt x="164" y="57"/>
                  </a:lnTo>
                  <a:lnTo>
                    <a:pt x="161" y="48"/>
                  </a:lnTo>
                  <a:lnTo>
                    <a:pt x="159" y="41"/>
                  </a:lnTo>
                  <a:lnTo>
                    <a:pt x="155" y="34"/>
                  </a:lnTo>
                  <a:lnTo>
                    <a:pt x="150" y="27"/>
                  </a:lnTo>
                  <a:lnTo>
                    <a:pt x="146" y="22"/>
                  </a:lnTo>
                  <a:lnTo>
                    <a:pt x="141" y="17"/>
                  </a:lnTo>
                  <a:lnTo>
                    <a:pt x="136" y="13"/>
                  </a:lnTo>
                  <a:lnTo>
                    <a:pt x="130" y="9"/>
                  </a:lnTo>
                  <a:lnTo>
                    <a:pt x="124" y="6"/>
                  </a:lnTo>
                  <a:lnTo>
                    <a:pt x="117" y="3"/>
                  </a:lnTo>
                  <a:lnTo>
                    <a:pt x="110" y="1"/>
                  </a:lnTo>
                  <a:lnTo>
                    <a:pt x="101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77" y="1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56" y="10"/>
                  </a:lnTo>
                  <a:lnTo>
                    <a:pt x="49" y="14"/>
                  </a:lnTo>
                  <a:lnTo>
                    <a:pt x="42" y="18"/>
                  </a:lnTo>
                  <a:lnTo>
                    <a:pt x="34" y="24"/>
                  </a:lnTo>
                  <a:lnTo>
                    <a:pt x="28" y="31"/>
                  </a:lnTo>
                  <a:lnTo>
                    <a:pt x="24" y="38"/>
                  </a:lnTo>
                  <a:lnTo>
                    <a:pt x="18" y="47"/>
                  </a:lnTo>
                  <a:lnTo>
                    <a:pt x="13" y="56"/>
                  </a:lnTo>
                  <a:lnTo>
                    <a:pt x="9" y="65"/>
                  </a:lnTo>
                  <a:lnTo>
                    <a:pt x="4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166" y="9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19" name="Picture 2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676400" y="2286000"/>
            <a:ext cx="716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0574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A1A05-7A6C-4891-88BF-2361269CD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7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AEB4E-E850-47D3-97E1-94C61E1E10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26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440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440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EB155-B67A-4D84-8AAD-F4C5EAFFA6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928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685800"/>
            <a:ext cx="5943600" cy="609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262AE-BD95-43FD-948C-5B221B16BC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91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53C36-2626-4DC9-9A45-0515C99D4E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744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A6D59-B767-4C29-906C-1E8B8B7AB4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40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DD7DD-1082-4156-B309-2323FC78C8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73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D5E2D-2684-4AED-BE76-919DD0E7E9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239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ED062-C748-4A3A-8A30-0B8736920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27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7609E-EFD5-4B23-882F-C41E992672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26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9BA54-765E-4DB4-ACD1-05E4AC18AA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972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288F9-5756-4491-9D41-E58679988E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0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38F3DCE-0634-5082-95D9-A3A84DC39C56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2" name="Picture 1" descr="A machine with a tube with a light coming out of it&#10;&#10;Description automatically generated">
            <a:extLst>
              <a:ext uri="{FF2B5EF4-FFF2-40B4-BE49-F238E27FC236}">
                <a16:creationId xmlns:a16="http://schemas.microsoft.com/office/drawing/2014/main" id="{1025605A-4392-3B8E-838A-AD91B1DE788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-79000"/>
                    </a14:imgEffect>
                    <a14:imgEffect>
                      <a14:brightnessContrast bright="-70000" contras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 b="0">
                <a:solidFill>
                  <a:schemeClr val="accent3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 b="0">
                <a:solidFill>
                  <a:schemeClr val="accent3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>
                <a:solidFill>
                  <a:schemeClr val="accent3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6094372-BE9D-4069-81BE-D80E7D294C9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685800"/>
            <a:ext cx="5943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pic>
        <p:nvPicPr>
          <p:cNvPr id="1030" name="Picture 8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5" name="Text Box 31"/>
          <p:cNvSpPr txBox="1">
            <a:spLocks noChangeArrowheads="1"/>
          </p:cNvSpPr>
          <p:nvPr/>
        </p:nvSpPr>
        <p:spPr bwMode="auto">
          <a:xfrm>
            <a:off x="2590800" y="228600"/>
            <a:ext cx="3962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400" dirty="0">
                <a:solidFill>
                  <a:schemeClr val="accent3"/>
                </a:solidFill>
                <a:effectLst/>
              </a:rPr>
              <a:t>Electron and Ion Sources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615CD5-CA94-2F44-051A-3CC6BE43D624}"/>
              </a:ext>
            </a:extLst>
          </p:cNvPr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accent3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3" Type="http://schemas.microsoft.com/office/2007/relationships/media" Target="../media/media4.avi"/><Relationship Id="rId7" Type="http://schemas.openxmlformats.org/officeDocument/2006/relationships/image" Target="../media/image36.png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6" Type="http://schemas.openxmlformats.org/officeDocument/2006/relationships/image" Target="../media/image35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avi"/><Relationship Id="rId9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7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machine with a tube with a light coming out of it&#10;&#10;Description automatically generated">
            <a:extLst>
              <a:ext uri="{FF2B5EF4-FFF2-40B4-BE49-F238E27FC236}">
                <a16:creationId xmlns:a16="http://schemas.microsoft.com/office/drawing/2014/main" id="{626EC7EC-882D-0748-A25A-F9B5754938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79000"/>
                    </a14:imgEffect>
                    <a14:imgEffect>
                      <a14:brightnessContrast bright="-38000" contras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6A0731-3E6B-3E32-B2AE-9D90C9FC0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B41EC-ABAC-B531-3581-8A2320BCF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78527E-FB89-9BA5-28F8-ED9F60BA1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5" name="Picture 12" descr="PHIN_CALIFES 19 June 2008 003">
            <a:extLst>
              <a:ext uri="{FF2B5EF4-FFF2-40B4-BE49-F238E27FC236}">
                <a16:creationId xmlns:a16="http://schemas.microsoft.com/office/drawing/2014/main" id="{446CDFD4-EBC1-12FB-F0AA-E0DD21AEF4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43"/>
          <a:stretch/>
        </p:blipFill>
        <p:spPr bwMode="auto">
          <a:xfrm>
            <a:off x="5685620" y="3226420"/>
            <a:ext cx="3458380" cy="2899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http://linac2.home.cern.ch/linac2/CF002521-ProtonSourceDuoplasmatronRichardChristianss.jpg">
            <a:extLst>
              <a:ext uri="{FF2B5EF4-FFF2-40B4-BE49-F238E27FC236}">
                <a16:creationId xmlns:a16="http://schemas.microsoft.com/office/drawing/2014/main" id="{B9AB0F7C-55D6-C9A2-54A1-3733FE16C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855" y="945356"/>
            <a:ext cx="3146146" cy="236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8EA86F1-BF4C-BF07-D27C-45FB7D599577}"/>
              </a:ext>
            </a:extLst>
          </p:cNvPr>
          <p:cNvSpPr/>
          <p:nvPr/>
        </p:nvSpPr>
        <p:spPr bwMode="auto">
          <a:xfrm>
            <a:off x="0" y="0"/>
            <a:ext cx="5997854" cy="6858000"/>
          </a:xfrm>
          <a:custGeom>
            <a:avLst/>
            <a:gdLst/>
            <a:ahLst/>
            <a:cxnLst/>
            <a:rect l="l" t="t" r="r" b="b"/>
            <a:pathLst>
              <a:path w="5997854" h="6858000">
                <a:moveTo>
                  <a:pt x="2850240" y="3834275"/>
                </a:moveTo>
                <a:cubicBezTo>
                  <a:pt x="2881277" y="3834275"/>
                  <a:pt x="2907306" y="3846126"/>
                  <a:pt x="2928326" y="3869826"/>
                </a:cubicBezTo>
                <a:cubicBezTo>
                  <a:pt x="2949346" y="3893527"/>
                  <a:pt x="2959857" y="3927386"/>
                  <a:pt x="2959857" y="3971402"/>
                </a:cubicBezTo>
                <a:cubicBezTo>
                  <a:pt x="2959857" y="4016546"/>
                  <a:pt x="2949346" y="4050969"/>
                  <a:pt x="2928326" y="4074670"/>
                </a:cubicBezTo>
                <a:cubicBezTo>
                  <a:pt x="2907306" y="4098371"/>
                  <a:pt x="2881277" y="4110221"/>
                  <a:pt x="2850240" y="4110221"/>
                </a:cubicBezTo>
                <a:cubicBezTo>
                  <a:pt x="2819203" y="4110221"/>
                  <a:pt x="2793104" y="4098371"/>
                  <a:pt x="2771943" y="4074670"/>
                </a:cubicBezTo>
                <a:cubicBezTo>
                  <a:pt x="2750781" y="4050969"/>
                  <a:pt x="2740200" y="4016828"/>
                  <a:pt x="2740200" y="3972248"/>
                </a:cubicBezTo>
                <a:cubicBezTo>
                  <a:pt x="2740200" y="3927668"/>
                  <a:pt x="2750781" y="3893527"/>
                  <a:pt x="2771943" y="3869826"/>
                </a:cubicBezTo>
                <a:cubicBezTo>
                  <a:pt x="2793104" y="3846126"/>
                  <a:pt x="2819203" y="3834275"/>
                  <a:pt x="2850240" y="3834275"/>
                </a:cubicBezTo>
                <a:close/>
                <a:moveTo>
                  <a:pt x="973815" y="3834275"/>
                </a:moveTo>
                <a:cubicBezTo>
                  <a:pt x="1004852" y="3834275"/>
                  <a:pt x="1030881" y="3846126"/>
                  <a:pt x="1051901" y="3869826"/>
                </a:cubicBezTo>
                <a:cubicBezTo>
                  <a:pt x="1072922" y="3893527"/>
                  <a:pt x="1083432" y="3927386"/>
                  <a:pt x="1083432" y="3971402"/>
                </a:cubicBezTo>
                <a:cubicBezTo>
                  <a:pt x="1083432" y="4016546"/>
                  <a:pt x="1072922" y="4050969"/>
                  <a:pt x="1051901" y="4074670"/>
                </a:cubicBezTo>
                <a:cubicBezTo>
                  <a:pt x="1030881" y="4098371"/>
                  <a:pt x="1004852" y="4110221"/>
                  <a:pt x="973815" y="4110221"/>
                </a:cubicBezTo>
                <a:cubicBezTo>
                  <a:pt x="942778" y="4110221"/>
                  <a:pt x="916679" y="4098371"/>
                  <a:pt x="895518" y="4074670"/>
                </a:cubicBezTo>
                <a:cubicBezTo>
                  <a:pt x="874356" y="4050969"/>
                  <a:pt x="863775" y="4016828"/>
                  <a:pt x="863775" y="3972248"/>
                </a:cubicBezTo>
                <a:cubicBezTo>
                  <a:pt x="863775" y="3927668"/>
                  <a:pt x="874356" y="3893527"/>
                  <a:pt x="895518" y="3869826"/>
                </a:cubicBezTo>
                <a:cubicBezTo>
                  <a:pt x="916679" y="3846126"/>
                  <a:pt x="942778" y="3834275"/>
                  <a:pt x="973815" y="3834275"/>
                </a:cubicBezTo>
                <a:close/>
                <a:moveTo>
                  <a:pt x="4710373" y="3828350"/>
                </a:moveTo>
                <a:cubicBezTo>
                  <a:pt x="4734638" y="3828350"/>
                  <a:pt x="4755236" y="3837308"/>
                  <a:pt x="4772165" y="3855225"/>
                </a:cubicBezTo>
                <a:cubicBezTo>
                  <a:pt x="4789094" y="3873142"/>
                  <a:pt x="4797982" y="3899311"/>
                  <a:pt x="4798828" y="3933734"/>
                </a:cubicBezTo>
                <a:lnTo>
                  <a:pt x="4621072" y="3933734"/>
                </a:lnTo>
                <a:cubicBezTo>
                  <a:pt x="4620789" y="3901286"/>
                  <a:pt x="4629113" y="3875611"/>
                  <a:pt x="4646042" y="3856706"/>
                </a:cubicBezTo>
                <a:cubicBezTo>
                  <a:pt x="4662971" y="3837802"/>
                  <a:pt x="4684415" y="3828350"/>
                  <a:pt x="4710373" y="3828350"/>
                </a:cubicBezTo>
                <a:close/>
                <a:moveTo>
                  <a:pt x="3176681" y="3747513"/>
                </a:moveTo>
                <a:lnTo>
                  <a:pt x="3176681" y="4031924"/>
                </a:lnTo>
                <a:cubicBezTo>
                  <a:pt x="3176681" y="4074247"/>
                  <a:pt x="3182042" y="4107399"/>
                  <a:pt x="3192763" y="4131383"/>
                </a:cubicBezTo>
                <a:cubicBezTo>
                  <a:pt x="3203485" y="4155366"/>
                  <a:pt x="3220838" y="4173988"/>
                  <a:pt x="3244821" y="4187249"/>
                </a:cubicBezTo>
                <a:cubicBezTo>
                  <a:pt x="3268804" y="4200510"/>
                  <a:pt x="3295890" y="4207141"/>
                  <a:pt x="3326081" y="4207141"/>
                </a:cubicBezTo>
                <a:cubicBezTo>
                  <a:pt x="3355707" y="4207141"/>
                  <a:pt x="3383852" y="4200228"/>
                  <a:pt x="3410515" y="4186402"/>
                </a:cubicBezTo>
                <a:cubicBezTo>
                  <a:pt x="3437179" y="4172577"/>
                  <a:pt x="3458693" y="4153673"/>
                  <a:pt x="3475058" y="4129690"/>
                </a:cubicBezTo>
                <a:lnTo>
                  <a:pt x="3475058" y="4196983"/>
                </a:lnTo>
                <a:lnTo>
                  <a:pt x="3585521" y="4196983"/>
                </a:lnTo>
                <a:lnTo>
                  <a:pt x="3585521" y="3747513"/>
                </a:lnTo>
                <a:lnTo>
                  <a:pt x="3466593" y="3747513"/>
                </a:lnTo>
                <a:lnTo>
                  <a:pt x="3466593" y="3937120"/>
                </a:lnTo>
                <a:cubicBezTo>
                  <a:pt x="3466593" y="4001451"/>
                  <a:pt x="3463631" y="4041869"/>
                  <a:pt x="3457705" y="4058375"/>
                </a:cubicBezTo>
                <a:cubicBezTo>
                  <a:pt x="3451780" y="4074881"/>
                  <a:pt x="3440776" y="4088707"/>
                  <a:pt x="3424693" y="4099852"/>
                </a:cubicBezTo>
                <a:cubicBezTo>
                  <a:pt x="3408611" y="4110997"/>
                  <a:pt x="3390412" y="4116570"/>
                  <a:pt x="3370097" y="4116570"/>
                </a:cubicBezTo>
                <a:cubicBezTo>
                  <a:pt x="3352321" y="4116570"/>
                  <a:pt x="3337649" y="4112408"/>
                  <a:pt x="3326081" y="4104084"/>
                </a:cubicBezTo>
                <a:cubicBezTo>
                  <a:pt x="3314513" y="4095761"/>
                  <a:pt x="3306542" y="4084475"/>
                  <a:pt x="3302168" y="4070226"/>
                </a:cubicBezTo>
                <a:cubicBezTo>
                  <a:pt x="3297795" y="4055977"/>
                  <a:pt x="3295608" y="4017252"/>
                  <a:pt x="3295608" y="3954049"/>
                </a:cubicBezTo>
                <a:lnTo>
                  <a:pt x="3295608" y="3747513"/>
                </a:lnTo>
                <a:close/>
                <a:moveTo>
                  <a:pt x="5181335" y="3737355"/>
                </a:moveTo>
                <a:cubicBezTo>
                  <a:pt x="5116722" y="3737355"/>
                  <a:pt x="5069038" y="3750617"/>
                  <a:pt x="5038283" y="3777139"/>
                </a:cubicBezTo>
                <a:cubicBezTo>
                  <a:pt x="5007529" y="3803661"/>
                  <a:pt x="4992151" y="3836391"/>
                  <a:pt x="4992151" y="3875328"/>
                </a:cubicBezTo>
                <a:cubicBezTo>
                  <a:pt x="4992151" y="3918498"/>
                  <a:pt x="5009927" y="3952215"/>
                  <a:pt x="5045478" y="3976480"/>
                </a:cubicBezTo>
                <a:cubicBezTo>
                  <a:pt x="5071154" y="3993974"/>
                  <a:pt x="5131958" y="4013301"/>
                  <a:pt x="5227890" y="4034463"/>
                </a:cubicBezTo>
                <a:cubicBezTo>
                  <a:pt x="5248488" y="4039260"/>
                  <a:pt x="5261749" y="4044479"/>
                  <a:pt x="5267674" y="4050122"/>
                </a:cubicBezTo>
                <a:cubicBezTo>
                  <a:pt x="5273317" y="4056048"/>
                  <a:pt x="5276138" y="4063525"/>
                  <a:pt x="5276138" y="4072554"/>
                </a:cubicBezTo>
                <a:cubicBezTo>
                  <a:pt x="5276138" y="4085815"/>
                  <a:pt x="5270919" y="4096395"/>
                  <a:pt x="5260479" y="4104296"/>
                </a:cubicBezTo>
                <a:cubicBezTo>
                  <a:pt x="5244961" y="4115582"/>
                  <a:pt x="5221824" y="4121225"/>
                  <a:pt x="5191069" y="4121225"/>
                </a:cubicBezTo>
                <a:cubicBezTo>
                  <a:pt x="5163136" y="4121225"/>
                  <a:pt x="5141411" y="4115229"/>
                  <a:pt x="5125892" y="4103238"/>
                </a:cubicBezTo>
                <a:cubicBezTo>
                  <a:pt x="5110373" y="4091246"/>
                  <a:pt x="5100075" y="4073682"/>
                  <a:pt x="5094996" y="4050546"/>
                </a:cubicBezTo>
                <a:lnTo>
                  <a:pt x="4975645" y="4068745"/>
                </a:lnTo>
                <a:cubicBezTo>
                  <a:pt x="4986649" y="4111350"/>
                  <a:pt x="5009998" y="4145067"/>
                  <a:pt x="5045690" y="4169896"/>
                </a:cubicBezTo>
                <a:cubicBezTo>
                  <a:pt x="5081382" y="4194726"/>
                  <a:pt x="5129842" y="4207141"/>
                  <a:pt x="5191069" y="4207141"/>
                </a:cubicBezTo>
                <a:cubicBezTo>
                  <a:pt x="5258504" y="4207141"/>
                  <a:pt x="5309433" y="4192328"/>
                  <a:pt x="5343855" y="4162702"/>
                </a:cubicBezTo>
                <a:cubicBezTo>
                  <a:pt x="5378277" y="4133075"/>
                  <a:pt x="5395489" y="4097665"/>
                  <a:pt x="5395489" y="4056471"/>
                </a:cubicBezTo>
                <a:cubicBezTo>
                  <a:pt x="5395489" y="4018662"/>
                  <a:pt x="5383075" y="3989177"/>
                  <a:pt x="5358245" y="3968016"/>
                </a:cubicBezTo>
                <a:cubicBezTo>
                  <a:pt x="5333134" y="3947136"/>
                  <a:pt x="5288906" y="3929502"/>
                  <a:pt x="5225563" y="3915112"/>
                </a:cubicBezTo>
                <a:cubicBezTo>
                  <a:pt x="5162219" y="3900722"/>
                  <a:pt x="5125187" y="3889577"/>
                  <a:pt x="5114465" y="3881677"/>
                </a:cubicBezTo>
                <a:cubicBezTo>
                  <a:pt x="5106564" y="3875752"/>
                  <a:pt x="5102614" y="3868557"/>
                  <a:pt x="5102614" y="3860092"/>
                </a:cubicBezTo>
                <a:cubicBezTo>
                  <a:pt x="5102614" y="3850217"/>
                  <a:pt x="5107129" y="3842175"/>
                  <a:pt x="5116158" y="3835968"/>
                </a:cubicBezTo>
                <a:cubicBezTo>
                  <a:pt x="5129701" y="3827221"/>
                  <a:pt x="5152132" y="3822848"/>
                  <a:pt x="5183451" y="3822848"/>
                </a:cubicBezTo>
                <a:cubicBezTo>
                  <a:pt x="5208281" y="3822848"/>
                  <a:pt x="5227397" y="3827503"/>
                  <a:pt x="5240799" y="3836815"/>
                </a:cubicBezTo>
                <a:cubicBezTo>
                  <a:pt x="5254201" y="3846126"/>
                  <a:pt x="5263301" y="3859528"/>
                  <a:pt x="5268097" y="3877021"/>
                </a:cubicBezTo>
                <a:lnTo>
                  <a:pt x="5380253" y="3856283"/>
                </a:lnTo>
                <a:cubicBezTo>
                  <a:pt x="5368966" y="3817064"/>
                  <a:pt x="5348370" y="3787438"/>
                  <a:pt x="5318461" y="3767405"/>
                </a:cubicBezTo>
                <a:cubicBezTo>
                  <a:pt x="5288553" y="3747372"/>
                  <a:pt x="5242844" y="3737355"/>
                  <a:pt x="5181335" y="3737355"/>
                </a:cubicBezTo>
                <a:close/>
                <a:moveTo>
                  <a:pt x="4703178" y="3737355"/>
                </a:moveTo>
                <a:cubicBezTo>
                  <a:pt x="4643644" y="3737355"/>
                  <a:pt x="4594408" y="3758446"/>
                  <a:pt x="4555471" y="3800628"/>
                </a:cubicBezTo>
                <a:cubicBezTo>
                  <a:pt x="4516534" y="3842810"/>
                  <a:pt x="4497065" y="3901145"/>
                  <a:pt x="4497065" y="3975634"/>
                </a:cubicBezTo>
                <a:cubicBezTo>
                  <a:pt x="4497065" y="4037990"/>
                  <a:pt x="4511878" y="4089624"/>
                  <a:pt x="4541504" y="4130536"/>
                </a:cubicBezTo>
                <a:cubicBezTo>
                  <a:pt x="4579031" y="4181606"/>
                  <a:pt x="4636872" y="4207141"/>
                  <a:pt x="4715029" y="4207141"/>
                </a:cubicBezTo>
                <a:cubicBezTo>
                  <a:pt x="4764406" y="4207141"/>
                  <a:pt x="4805529" y="4195784"/>
                  <a:pt x="4838400" y="4173071"/>
                </a:cubicBezTo>
                <a:cubicBezTo>
                  <a:pt x="4871271" y="4150357"/>
                  <a:pt x="4895325" y="4117275"/>
                  <a:pt x="4910561" y="4073823"/>
                </a:cubicBezTo>
                <a:lnTo>
                  <a:pt x="4792057" y="4053931"/>
                </a:lnTo>
                <a:cubicBezTo>
                  <a:pt x="4785567" y="4076504"/>
                  <a:pt x="4775974" y="4092869"/>
                  <a:pt x="4763277" y="4103026"/>
                </a:cubicBezTo>
                <a:cubicBezTo>
                  <a:pt x="4750580" y="4113184"/>
                  <a:pt x="4734921" y="4118262"/>
                  <a:pt x="4716298" y="4118262"/>
                </a:cubicBezTo>
                <a:cubicBezTo>
                  <a:pt x="4688929" y="4118262"/>
                  <a:pt x="4666075" y="4108458"/>
                  <a:pt x="4647735" y="4088848"/>
                </a:cubicBezTo>
                <a:cubicBezTo>
                  <a:pt x="4629395" y="4069238"/>
                  <a:pt x="4619802" y="4041799"/>
                  <a:pt x="4618955" y="4006530"/>
                </a:cubicBezTo>
                <a:lnTo>
                  <a:pt x="4916909" y="4006530"/>
                </a:lnTo>
                <a:cubicBezTo>
                  <a:pt x="4918602" y="3915394"/>
                  <a:pt x="4900121" y="3847748"/>
                  <a:pt x="4861466" y="3803591"/>
                </a:cubicBezTo>
                <a:cubicBezTo>
                  <a:pt x="4822811" y="3759434"/>
                  <a:pt x="4770049" y="3737355"/>
                  <a:pt x="4703178" y="3737355"/>
                </a:cubicBezTo>
                <a:close/>
                <a:moveTo>
                  <a:pt x="4237718" y="3737355"/>
                </a:moveTo>
                <a:cubicBezTo>
                  <a:pt x="4170848" y="3737355"/>
                  <a:pt x="4117803" y="3758023"/>
                  <a:pt x="4078584" y="3799359"/>
                </a:cubicBezTo>
                <a:cubicBezTo>
                  <a:pt x="4039364" y="3840694"/>
                  <a:pt x="4019755" y="3898465"/>
                  <a:pt x="4019755" y="3972671"/>
                </a:cubicBezTo>
                <a:cubicBezTo>
                  <a:pt x="4019755" y="4046031"/>
                  <a:pt x="4039294" y="4103449"/>
                  <a:pt x="4078372" y="4144926"/>
                </a:cubicBezTo>
                <a:cubicBezTo>
                  <a:pt x="4117450" y="4186402"/>
                  <a:pt x="4169860" y="4207141"/>
                  <a:pt x="4235602" y="4207141"/>
                </a:cubicBezTo>
                <a:cubicBezTo>
                  <a:pt x="4293444" y="4207141"/>
                  <a:pt x="4339576" y="4193456"/>
                  <a:pt x="4373998" y="4166087"/>
                </a:cubicBezTo>
                <a:cubicBezTo>
                  <a:pt x="4408421" y="4138718"/>
                  <a:pt x="4431698" y="4098230"/>
                  <a:pt x="4443831" y="4044620"/>
                </a:cubicBezTo>
                <a:lnTo>
                  <a:pt x="4327020" y="4024729"/>
                </a:lnTo>
                <a:cubicBezTo>
                  <a:pt x="4321094" y="4056048"/>
                  <a:pt x="4310937" y="4078126"/>
                  <a:pt x="4296547" y="4090964"/>
                </a:cubicBezTo>
                <a:cubicBezTo>
                  <a:pt x="4282157" y="4103802"/>
                  <a:pt x="4263676" y="4110221"/>
                  <a:pt x="4241104" y="4110221"/>
                </a:cubicBezTo>
                <a:cubicBezTo>
                  <a:pt x="4210914" y="4110221"/>
                  <a:pt x="4186860" y="4099217"/>
                  <a:pt x="4168943" y="4077209"/>
                </a:cubicBezTo>
                <a:cubicBezTo>
                  <a:pt x="4151027" y="4055201"/>
                  <a:pt x="4142068" y="4017534"/>
                  <a:pt x="4142068" y="3964207"/>
                </a:cubicBezTo>
                <a:cubicBezTo>
                  <a:pt x="4142068" y="3916241"/>
                  <a:pt x="4150885" y="3882029"/>
                  <a:pt x="4168520" y="3861573"/>
                </a:cubicBezTo>
                <a:cubicBezTo>
                  <a:pt x="4186155" y="3841117"/>
                  <a:pt x="4209785" y="3830889"/>
                  <a:pt x="4239411" y="3830889"/>
                </a:cubicBezTo>
                <a:cubicBezTo>
                  <a:pt x="4261701" y="3830889"/>
                  <a:pt x="4279830" y="3836815"/>
                  <a:pt x="4293796" y="3848665"/>
                </a:cubicBezTo>
                <a:cubicBezTo>
                  <a:pt x="4307763" y="3860515"/>
                  <a:pt x="4316721" y="3878150"/>
                  <a:pt x="4320671" y="3901569"/>
                </a:cubicBezTo>
                <a:lnTo>
                  <a:pt x="4437906" y="3880407"/>
                </a:lnTo>
                <a:cubicBezTo>
                  <a:pt x="4423798" y="3832159"/>
                  <a:pt x="4400591" y="3796255"/>
                  <a:pt x="4368285" y="3772695"/>
                </a:cubicBezTo>
                <a:cubicBezTo>
                  <a:pt x="4335978" y="3749135"/>
                  <a:pt x="4292456" y="3737355"/>
                  <a:pt x="4237718" y="3737355"/>
                </a:cubicBezTo>
                <a:close/>
                <a:moveTo>
                  <a:pt x="3920426" y="3737355"/>
                </a:moveTo>
                <a:cubicBezTo>
                  <a:pt x="3901240" y="3737355"/>
                  <a:pt x="3884099" y="3742152"/>
                  <a:pt x="3869003" y="3751745"/>
                </a:cubicBezTo>
                <a:cubicBezTo>
                  <a:pt x="3853908" y="3761338"/>
                  <a:pt x="3836909" y="3781230"/>
                  <a:pt x="3818004" y="3811421"/>
                </a:cubicBezTo>
                <a:lnTo>
                  <a:pt x="3818004" y="3747513"/>
                </a:lnTo>
                <a:lnTo>
                  <a:pt x="3707541" y="3747513"/>
                </a:lnTo>
                <a:lnTo>
                  <a:pt x="3707541" y="4196983"/>
                </a:lnTo>
                <a:lnTo>
                  <a:pt x="3826469" y="4196983"/>
                </a:lnTo>
                <a:lnTo>
                  <a:pt x="3826469" y="4058164"/>
                </a:lnTo>
                <a:cubicBezTo>
                  <a:pt x="3826469" y="3981700"/>
                  <a:pt x="3829784" y="3931477"/>
                  <a:pt x="3836415" y="3907494"/>
                </a:cubicBezTo>
                <a:cubicBezTo>
                  <a:pt x="3843045" y="3883511"/>
                  <a:pt x="3852145" y="3866934"/>
                  <a:pt x="3863713" y="3857764"/>
                </a:cubicBezTo>
                <a:cubicBezTo>
                  <a:pt x="3875281" y="3848594"/>
                  <a:pt x="3889389" y="3844009"/>
                  <a:pt x="3906036" y="3844009"/>
                </a:cubicBezTo>
                <a:cubicBezTo>
                  <a:pt x="3923248" y="3844009"/>
                  <a:pt x="3941870" y="3850499"/>
                  <a:pt x="3961902" y="3863478"/>
                </a:cubicBezTo>
                <a:lnTo>
                  <a:pt x="3998723" y="3759787"/>
                </a:lnTo>
                <a:cubicBezTo>
                  <a:pt x="3973612" y="3744832"/>
                  <a:pt x="3947513" y="3737355"/>
                  <a:pt x="3920426" y="3737355"/>
                </a:cubicBezTo>
                <a:close/>
                <a:moveTo>
                  <a:pt x="2849817" y="3737355"/>
                </a:moveTo>
                <a:cubicBezTo>
                  <a:pt x="2805801" y="3737355"/>
                  <a:pt x="2765947" y="3747090"/>
                  <a:pt x="2730254" y="3766558"/>
                </a:cubicBezTo>
                <a:cubicBezTo>
                  <a:pt x="2694562" y="3786027"/>
                  <a:pt x="2666982" y="3814242"/>
                  <a:pt x="2647513" y="3851204"/>
                </a:cubicBezTo>
                <a:cubicBezTo>
                  <a:pt x="2628044" y="3888166"/>
                  <a:pt x="2618310" y="3926398"/>
                  <a:pt x="2618310" y="3965900"/>
                </a:cubicBezTo>
                <a:cubicBezTo>
                  <a:pt x="2618310" y="4017534"/>
                  <a:pt x="2628044" y="4061338"/>
                  <a:pt x="2647513" y="4097313"/>
                </a:cubicBezTo>
                <a:cubicBezTo>
                  <a:pt x="2666982" y="4133287"/>
                  <a:pt x="2695409" y="4160585"/>
                  <a:pt x="2732794" y="4179208"/>
                </a:cubicBezTo>
                <a:cubicBezTo>
                  <a:pt x="2770179" y="4197830"/>
                  <a:pt x="2809469" y="4207141"/>
                  <a:pt x="2850663" y="4207141"/>
                </a:cubicBezTo>
                <a:cubicBezTo>
                  <a:pt x="2917251" y="4207141"/>
                  <a:pt x="2972483" y="4184780"/>
                  <a:pt x="3016358" y="4140059"/>
                </a:cubicBezTo>
                <a:cubicBezTo>
                  <a:pt x="3060232" y="4095337"/>
                  <a:pt x="3082170" y="4038977"/>
                  <a:pt x="3082170" y="3970978"/>
                </a:cubicBezTo>
                <a:cubicBezTo>
                  <a:pt x="3082170" y="3903544"/>
                  <a:pt x="3060444" y="3847748"/>
                  <a:pt x="3016993" y="3803591"/>
                </a:cubicBezTo>
                <a:cubicBezTo>
                  <a:pt x="2973541" y="3759434"/>
                  <a:pt x="2917816" y="3737355"/>
                  <a:pt x="2849817" y="3737355"/>
                </a:cubicBezTo>
                <a:close/>
                <a:moveTo>
                  <a:pt x="1560542" y="3737355"/>
                </a:moveTo>
                <a:cubicBezTo>
                  <a:pt x="1501008" y="3737355"/>
                  <a:pt x="1451631" y="3762749"/>
                  <a:pt x="1412412" y="3813537"/>
                </a:cubicBezTo>
                <a:lnTo>
                  <a:pt x="1412412" y="3747513"/>
                </a:lnTo>
                <a:lnTo>
                  <a:pt x="1301949" y="3747513"/>
                </a:lnTo>
                <a:lnTo>
                  <a:pt x="1301949" y="4196983"/>
                </a:lnTo>
                <a:lnTo>
                  <a:pt x="1420876" y="4196983"/>
                </a:lnTo>
                <a:lnTo>
                  <a:pt x="1420876" y="3993410"/>
                </a:lnTo>
                <a:cubicBezTo>
                  <a:pt x="1420876" y="3943186"/>
                  <a:pt x="1423910" y="3908764"/>
                  <a:pt x="1429976" y="3890141"/>
                </a:cubicBezTo>
                <a:cubicBezTo>
                  <a:pt x="1436042" y="3871519"/>
                  <a:pt x="1447258" y="3856565"/>
                  <a:pt x="1463622" y="3845279"/>
                </a:cubicBezTo>
                <a:cubicBezTo>
                  <a:pt x="1479987" y="3833993"/>
                  <a:pt x="1498468" y="3828350"/>
                  <a:pt x="1519066" y="3828350"/>
                </a:cubicBezTo>
                <a:cubicBezTo>
                  <a:pt x="1535148" y="3828350"/>
                  <a:pt x="1548903" y="3832300"/>
                  <a:pt x="1560330" y="3840200"/>
                </a:cubicBezTo>
                <a:cubicBezTo>
                  <a:pt x="1571758" y="3848101"/>
                  <a:pt x="1580011" y="3859175"/>
                  <a:pt x="1585090" y="3873424"/>
                </a:cubicBezTo>
                <a:cubicBezTo>
                  <a:pt x="1590168" y="3887673"/>
                  <a:pt x="1592708" y="3919062"/>
                  <a:pt x="1592708" y="3967593"/>
                </a:cubicBezTo>
                <a:lnTo>
                  <a:pt x="1592708" y="4196983"/>
                </a:lnTo>
                <a:lnTo>
                  <a:pt x="1711635" y="4196983"/>
                </a:lnTo>
                <a:lnTo>
                  <a:pt x="1711635" y="3917651"/>
                </a:lnTo>
                <a:cubicBezTo>
                  <a:pt x="1711635" y="3882947"/>
                  <a:pt x="1709448" y="3856283"/>
                  <a:pt x="1705075" y="3837661"/>
                </a:cubicBezTo>
                <a:cubicBezTo>
                  <a:pt x="1700702" y="3819039"/>
                  <a:pt x="1692943" y="3802392"/>
                  <a:pt x="1681798" y="3787720"/>
                </a:cubicBezTo>
                <a:cubicBezTo>
                  <a:pt x="1670653" y="3773048"/>
                  <a:pt x="1654217" y="3760986"/>
                  <a:pt x="1632491" y="3751534"/>
                </a:cubicBezTo>
                <a:cubicBezTo>
                  <a:pt x="1610765" y="3742081"/>
                  <a:pt x="1586782" y="3737355"/>
                  <a:pt x="1560542" y="3737355"/>
                </a:cubicBezTo>
                <a:close/>
                <a:moveTo>
                  <a:pt x="973392" y="3737355"/>
                </a:moveTo>
                <a:cubicBezTo>
                  <a:pt x="929376" y="3737355"/>
                  <a:pt x="889522" y="3747090"/>
                  <a:pt x="853830" y="3766558"/>
                </a:cubicBezTo>
                <a:cubicBezTo>
                  <a:pt x="818137" y="3786027"/>
                  <a:pt x="790557" y="3814242"/>
                  <a:pt x="771088" y="3851204"/>
                </a:cubicBezTo>
                <a:cubicBezTo>
                  <a:pt x="751619" y="3888166"/>
                  <a:pt x="741885" y="3926398"/>
                  <a:pt x="741885" y="3965900"/>
                </a:cubicBezTo>
                <a:cubicBezTo>
                  <a:pt x="741885" y="4017534"/>
                  <a:pt x="751619" y="4061338"/>
                  <a:pt x="771088" y="4097313"/>
                </a:cubicBezTo>
                <a:cubicBezTo>
                  <a:pt x="790557" y="4133287"/>
                  <a:pt x="818983" y="4160585"/>
                  <a:pt x="856369" y="4179208"/>
                </a:cubicBezTo>
                <a:cubicBezTo>
                  <a:pt x="893754" y="4197830"/>
                  <a:pt x="933044" y="4207141"/>
                  <a:pt x="974238" y="4207141"/>
                </a:cubicBezTo>
                <a:cubicBezTo>
                  <a:pt x="1040827" y="4207141"/>
                  <a:pt x="1096058" y="4184780"/>
                  <a:pt x="1139933" y="4140059"/>
                </a:cubicBezTo>
                <a:cubicBezTo>
                  <a:pt x="1183808" y="4095337"/>
                  <a:pt x="1205745" y="4038977"/>
                  <a:pt x="1205745" y="3970978"/>
                </a:cubicBezTo>
                <a:cubicBezTo>
                  <a:pt x="1205745" y="3903544"/>
                  <a:pt x="1184019" y="3847748"/>
                  <a:pt x="1140568" y="3803591"/>
                </a:cubicBezTo>
                <a:cubicBezTo>
                  <a:pt x="1097116" y="3759434"/>
                  <a:pt x="1041391" y="3737355"/>
                  <a:pt x="973392" y="3737355"/>
                </a:cubicBezTo>
                <a:close/>
                <a:moveTo>
                  <a:pt x="528307" y="3576528"/>
                </a:moveTo>
                <a:lnTo>
                  <a:pt x="528307" y="4196983"/>
                </a:lnTo>
                <a:lnTo>
                  <a:pt x="653584" y="4196983"/>
                </a:lnTo>
                <a:lnTo>
                  <a:pt x="653584" y="3576528"/>
                </a:lnTo>
                <a:close/>
                <a:moveTo>
                  <a:pt x="2282759" y="3565947"/>
                </a:moveTo>
                <a:cubicBezTo>
                  <a:pt x="2235075" y="3565947"/>
                  <a:pt x="2194374" y="3573142"/>
                  <a:pt x="2160657" y="3587532"/>
                </a:cubicBezTo>
                <a:cubicBezTo>
                  <a:pt x="2126939" y="3601922"/>
                  <a:pt x="2101122" y="3622872"/>
                  <a:pt x="2083205" y="3650382"/>
                </a:cubicBezTo>
                <a:cubicBezTo>
                  <a:pt x="2065289" y="3677892"/>
                  <a:pt x="2056331" y="3707447"/>
                  <a:pt x="2056331" y="3739048"/>
                </a:cubicBezTo>
                <a:cubicBezTo>
                  <a:pt x="2056331" y="3788143"/>
                  <a:pt x="2075376" y="3829761"/>
                  <a:pt x="2113467" y="3863901"/>
                </a:cubicBezTo>
                <a:cubicBezTo>
                  <a:pt x="2140553" y="3888166"/>
                  <a:pt x="2187673" y="3908622"/>
                  <a:pt x="2254825" y="3925270"/>
                </a:cubicBezTo>
                <a:cubicBezTo>
                  <a:pt x="2307024" y="3938249"/>
                  <a:pt x="2340459" y="3947278"/>
                  <a:pt x="2355131" y="3952356"/>
                </a:cubicBezTo>
                <a:cubicBezTo>
                  <a:pt x="2376575" y="3959974"/>
                  <a:pt x="2391599" y="3968933"/>
                  <a:pt x="2400205" y="3979231"/>
                </a:cubicBezTo>
                <a:cubicBezTo>
                  <a:pt x="2408810" y="3989530"/>
                  <a:pt x="2413113" y="4002015"/>
                  <a:pt x="2413113" y="4016687"/>
                </a:cubicBezTo>
                <a:cubicBezTo>
                  <a:pt x="2413113" y="4039542"/>
                  <a:pt x="2402885" y="4059504"/>
                  <a:pt x="2382429" y="4076574"/>
                </a:cubicBezTo>
                <a:cubicBezTo>
                  <a:pt x="2361973" y="4093644"/>
                  <a:pt x="2331571" y="4102180"/>
                  <a:pt x="2291223" y="4102180"/>
                </a:cubicBezTo>
                <a:cubicBezTo>
                  <a:pt x="2253133" y="4102180"/>
                  <a:pt x="2222871" y="4092586"/>
                  <a:pt x="2200440" y="4073400"/>
                </a:cubicBezTo>
                <a:cubicBezTo>
                  <a:pt x="2178009" y="4054214"/>
                  <a:pt x="2163126" y="4024164"/>
                  <a:pt x="2155790" y="3983252"/>
                </a:cubicBezTo>
                <a:lnTo>
                  <a:pt x="2033899" y="3995103"/>
                </a:lnTo>
                <a:cubicBezTo>
                  <a:pt x="2042082" y="4064512"/>
                  <a:pt x="2067194" y="4117345"/>
                  <a:pt x="2109234" y="4153602"/>
                </a:cubicBezTo>
                <a:cubicBezTo>
                  <a:pt x="2151275" y="4189859"/>
                  <a:pt x="2211515" y="4207987"/>
                  <a:pt x="2289953" y="4207987"/>
                </a:cubicBezTo>
                <a:cubicBezTo>
                  <a:pt x="2343845" y="4207987"/>
                  <a:pt x="2388848" y="4200440"/>
                  <a:pt x="2424964" y="4185344"/>
                </a:cubicBezTo>
                <a:cubicBezTo>
                  <a:pt x="2461079" y="4170249"/>
                  <a:pt x="2489012" y="4147183"/>
                  <a:pt x="2508763" y="4116146"/>
                </a:cubicBezTo>
                <a:cubicBezTo>
                  <a:pt x="2528514" y="4085109"/>
                  <a:pt x="2538389" y="4051815"/>
                  <a:pt x="2538389" y="4016264"/>
                </a:cubicBezTo>
                <a:cubicBezTo>
                  <a:pt x="2538389" y="3977045"/>
                  <a:pt x="2530136" y="3944103"/>
                  <a:pt x="2513631" y="3917440"/>
                </a:cubicBezTo>
                <a:cubicBezTo>
                  <a:pt x="2497125" y="3890776"/>
                  <a:pt x="2474270" y="3869756"/>
                  <a:pt x="2445067" y="3854379"/>
                </a:cubicBezTo>
                <a:cubicBezTo>
                  <a:pt x="2415864" y="3839001"/>
                  <a:pt x="2370790" y="3824118"/>
                  <a:pt x="2309845" y="3809728"/>
                </a:cubicBezTo>
                <a:cubicBezTo>
                  <a:pt x="2248900" y="3795338"/>
                  <a:pt x="2210527" y="3781512"/>
                  <a:pt x="2194727" y="3768251"/>
                </a:cubicBezTo>
                <a:cubicBezTo>
                  <a:pt x="2182312" y="3757812"/>
                  <a:pt x="2176105" y="3745256"/>
                  <a:pt x="2176105" y="3730584"/>
                </a:cubicBezTo>
                <a:cubicBezTo>
                  <a:pt x="2176105" y="3714501"/>
                  <a:pt x="2182735" y="3701663"/>
                  <a:pt x="2195996" y="3692070"/>
                </a:cubicBezTo>
                <a:cubicBezTo>
                  <a:pt x="2216593" y="3677116"/>
                  <a:pt x="2245091" y="3669639"/>
                  <a:pt x="2281489" y="3669639"/>
                </a:cubicBezTo>
                <a:cubicBezTo>
                  <a:pt x="2316758" y="3669639"/>
                  <a:pt x="2343210" y="3676622"/>
                  <a:pt x="2360845" y="3690589"/>
                </a:cubicBezTo>
                <a:cubicBezTo>
                  <a:pt x="2378479" y="3704555"/>
                  <a:pt x="2389977" y="3727480"/>
                  <a:pt x="2395338" y="3759363"/>
                </a:cubicBezTo>
                <a:lnTo>
                  <a:pt x="2520614" y="3753861"/>
                </a:lnTo>
                <a:cubicBezTo>
                  <a:pt x="2518639" y="3696867"/>
                  <a:pt x="2497971" y="3651299"/>
                  <a:pt x="2458611" y="3617158"/>
                </a:cubicBezTo>
                <a:cubicBezTo>
                  <a:pt x="2419250" y="3583018"/>
                  <a:pt x="2360633" y="3565947"/>
                  <a:pt x="2282759" y="3565947"/>
                </a:cubicBezTo>
                <a:close/>
                <a:moveTo>
                  <a:pt x="4474983" y="2942911"/>
                </a:moveTo>
                <a:lnTo>
                  <a:pt x="4474983" y="2966612"/>
                </a:lnTo>
                <a:cubicBezTo>
                  <a:pt x="4474983" y="2995109"/>
                  <a:pt x="4473431" y="3014437"/>
                  <a:pt x="4470327" y="3024594"/>
                </a:cubicBezTo>
                <a:cubicBezTo>
                  <a:pt x="4465813" y="3040113"/>
                  <a:pt x="4456361" y="3053233"/>
                  <a:pt x="4441971" y="3063955"/>
                </a:cubicBezTo>
                <a:cubicBezTo>
                  <a:pt x="4422502" y="3078062"/>
                  <a:pt x="4402046" y="3085116"/>
                  <a:pt x="4380602" y="3085116"/>
                </a:cubicBezTo>
                <a:cubicBezTo>
                  <a:pt x="4361416" y="3085116"/>
                  <a:pt x="4345615" y="3079050"/>
                  <a:pt x="4333201" y="3066917"/>
                </a:cubicBezTo>
                <a:cubicBezTo>
                  <a:pt x="4320786" y="3054785"/>
                  <a:pt x="4314579" y="3040395"/>
                  <a:pt x="4314579" y="3023748"/>
                </a:cubicBezTo>
                <a:cubicBezTo>
                  <a:pt x="4314579" y="3006819"/>
                  <a:pt x="4322338" y="2992852"/>
                  <a:pt x="4337856" y="2981848"/>
                </a:cubicBezTo>
                <a:cubicBezTo>
                  <a:pt x="4348014" y="2975076"/>
                  <a:pt x="4369598" y="2968164"/>
                  <a:pt x="4402610" y="2961110"/>
                </a:cubicBezTo>
                <a:cubicBezTo>
                  <a:pt x="4435622" y="2954056"/>
                  <a:pt x="4459746" y="2947990"/>
                  <a:pt x="4474983" y="2942911"/>
                </a:cubicBezTo>
                <a:close/>
                <a:moveTo>
                  <a:pt x="3145515" y="2796050"/>
                </a:moveTo>
                <a:cubicBezTo>
                  <a:pt x="3176552" y="2796050"/>
                  <a:pt x="3202581" y="2807900"/>
                  <a:pt x="3223601" y="2831601"/>
                </a:cubicBezTo>
                <a:cubicBezTo>
                  <a:pt x="3244621" y="2855302"/>
                  <a:pt x="3255132" y="2889161"/>
                  <a:pt x="3255132" y="2933177"/>
                </a:cubicBezTo>
                <a:cubicBezTo>
                  <a:pt x="3255132" y="2978321"/>
                  <a:pt x="3244621" y="3012744"/>
                  <a:pt x="3223601" y="3036445"/>
                </a:cubicBezTo>
                <a:cubicBezTo>
                  <a:pt x="3202581" y="3060146"/>
                  <a:pt x="3176552" y="3071996"/>
                  <a:pt x="3145515" y="3071996"/>
                </a:cubicBezTo>
                <a:cubicBezTo>
                  <a:pt x="3114478" y="3071996"/>
                  <a:pt x="3088379" y="3060146"/>
                  <a:pt x="3067218" y="3036445"/>
                </a:cubicBezTo>
                <a:cubicBezTo>
                  <a:pt x="3046056" y="3012744"/>
                  <a:pt x="3035475" y="2978603"/>
                  <a:pt x="3035475" y="2934023"/>
                </a:cubicBezTo>
                <a:cubicBezTo>
                  <a:pt x="3035475" y="2889443"/>
                  <a:pt x="3046056" y="2855302"/>
                  <a:pt x="3067218" y="2831601"/>
                </a:cubicBezTo>
                <a:cubicBezTo>
                  <a:pt x="3088379" y="2807900"/>
                  <a:pt x="3114478" y="2796050"/>
                  <a:pt x="3145515" y="2796050"/>
                </a:cubicBezTo>
                <a:close/>
                <a:moveTo>
                  <a:pt x="5440407" y="2790125"/>
                </a:moveTo>
                <a:cubicBezTo>
                  <a:pt x="5469470" y="2790125"/>
                  <a:pt x="5493311" y="2801481"/>
                  <a:pt x="5511933" y="2824195"/>
                </a:cubicBezTo>
                <a:cubicBezTo>
                  <a:pt x="5530555" y="2846908"/>
                  <a:pt x="5539866" y="2884082"/>
                  <a:pt x="5539866" y="2935716"/>
                </a:cubicBezTo>
                <a:cubicBezTo>
                  <a:pt x="5539866" y="2981989"/>
                  <a:pt x="5530273" y="3016765"/>
                  <a:pt x="5511087" y="3040042"/>
                </a:cubicBezTo>
                <a:cubicBezTo>
                  <a:pt x="5491901" y="3063320"/>
                  <a:pt x="5468623" y="3074959"/>
                  <a:pt x="5441254" y="3074959"/>
                </a:cubicBezTo>
                <a:cubicBezTo>
                  <a:pt x="5406832" y="3074959"/>
                  <a:pt x="5380026" y="3059440"/>
                  <a:pt x="5360840" y="3028403"/>
                </a:cubicBezTo>
                <a:cubicBezTo>
                  <a:pt x="5347579" y="3006960"/>
                  <a:pt x="5340948" y="2972255"/>
                  <a:pt x="5340948" y="2924289"/>
                </a:cubicBezTo>
                <a:cubicBezTo>
                  <a:pt x="5340948" y="2879709"/>
                  <a:pt x="5350471" y="2846203"/>
                  <a:pt x="5369516" y="2823772"/>
                </a:cubicBezTo>
                <a:cubicBezTo>
                  <a:pt x="5388562" y="2801340"/>
                  <a:pt x="5412192" y="2790125"/>
                  <a:pt x="5440407" y="2790125"/>
                </a:cubicBezTo>
                <a:close/>
                <a:moveTo>
                  <a:pt x="1529023" y="2790125"/>
                </a:moveTo>
                <a:cubicBezTo>
                  <a:pt x="1553288" y="2790125"/>
                  <a:pt x="1573885" y="2799083"/>
                  <a:pt x="1590815" y="2817000"/>
                </a:cubicBezTo>
                <a:cubicBezTo>
                  <a:pt x="1607744" y="2834917"/>
                  <a:pt x="1616632" y="2861086"/>
                  <a:pt x="1617478" y="2895509"/>
                </a:cubicBezTo>
                <a:lnTo>
                  <a:pt x="1439722" y="2895509"/>
                </a:lnTo>
                <a:cubicBezTo>
                  <a:pt x="1439439" y="2863061"/>
                  <a:pt x="1447763" y="2837386"/>
                  <a:pt x="1464692" y="2818481"/>
                </a:cubicBezTo>
                <a:cubicBezTo>
                  <a:pt x="1481621" y="2799577"/>
                  <a:pt x="1503065" y="2790125"/>
                  <a:pt x="1529023" y="2790125"/>
                </a:cubicBezTo>
                <a:close/>
                <a:moveTo>
                  <a:pt x="4970492" y="2699131"/>
                </a:moveTo>
                <a:cubicBezTo>
                  <a:pt x="4910958" y="2699131"/>
                  <a:pt x="4861581" y="2724524"/>
                  <a:pt x="4822362" y="2775312"/>
                </a:cubicBezTo>
                <a:lnTo>
                  <a:pt x="4822362" y="2709288"/>
                </a:lnTo>
                <a:lnTo>
                  <a:pt x="4711899" y="2709288"/>
                </a:lnTo>
                <a:lnTo>
                  <a:pt x="4711899" y="3158758"/>
                </a:lnTo>
                <a:lnTo>
                  <a:pt x="4830826" y="3158758"/>
                </a:lnTo>
                <a:lnTo>
                  <a:pt x="4830826" y="2955185"/>
                </a:lnTo>
                <a:cubicBezTo>
                  <a:pt x="4830826" y="2904961"/>
                  <a:pt x="4833860" y="2870539"/>
                  <a:pt x="4839926" y="2851916"/>
                </a:cubicBezTo>
                <a:cubicBezTo>
                  <a:pt x="4845992" y="2833294"/>
                  <a:pt x="4857208" y="2818340"/>
                  <a:pt x="4873573" y="2807054"/>
                </a:cubicBezTo>
                <a:cubicBezTo>
                  <a:pt x="4889937" y="2795768"/>
                  <a:pt x="4908418" y="2790125"/>
                  <a:pt x="4929016" y="2790125"/>
                </a:cubicBezTo>
                <a:cubicBezTo>
                  <a:pt x="4945098" y="2790125"/>
                  <a:pt x="4958853" y="2794075"/>
                  <a:pt x="4970281" y="2801975"/>
                </a:cubicBezTo>
                <a:cubicBezTo>
                  <a:pt x="4981708" y="2809876"/>
                  <a:pt x="4989961" y="2820950"/>
                  <a:pt x="4995040" y="2835199"/>
                </a:cubicBezTo>
                <a:cubicBezTo>
                  <a:pt x="5000118" y="2849448"/>
                  <a:pt x="5002658" y="2880837"/>
                  <a:pt x="5002658" y="2929368"/>
                </a:cubicBezTo>
                <a:lnTo>
                  <a:pt x="5002658" y="3158758"/>
                </a:lnTo>
                <a:lnTo>
                  <a:pt x="5121585" y="3158758"/>
                </a:lnTo>
                <a:lnTo>
                  <a:pt x="5121585" y="2879427"/>
                </a:lnTo>
                <a:cubicBezTo>
                  <a:pt x="5121585" y="2844722"/>
                  <a:pt x="5119398" y="2818058"/>
                  <a:pt x="5115025" y="2799436"/>
                </a:cubicBezTo>
                <a:cubicBezTo>
                  <a:pt x="5110652" y="2780814"/>
                  <a:pt x="5102893" y="2764167"/>
                  <a:pt x="5091748" y="2749495"/>
                </a:cubicBezTo>
                <a:cubicBezTo>
                  <a:pt x="5080603" y="2734823"/>
                  <a:pt x="5064167" y="2722761"/>
                  <a:pt x="5042441" y="2713309"/>
                </a:cubicBezTo>
                <a:cubicBezTo>
                  <a:pt x="5020716" y="2703856"/>
                  <a:pt x="4996732" y="2699131"/>
                  <a:pt x="4970492" y="2699131"/>
                </a:cubicBezTo>
                <a:close/>
                <a:moveTo>
                  <a:pt x="4402610" y="2699131"/>
                </a:moveTo>
                <a:cubicBezTo>
                  <a:pt x="4344205" y="2699131"/>
                  <a:pt x="4300189" y="2709570"/>
                  <a:pt x="4270563" y="2730449"/>
                </a:cubicBezTo>
                <a:cubicBezTo>
                  <a:pt x="4240937" y="2751329"/>
                  <a:pt x="4220057" y="2783494"/>
                  <a:pt x="4207925" y="2826946"/>
                </a:cubicBezTo>
                <a:lnTo>
                  <a:pt x="4315848" y="2846414"/>
                </a:lnTo>
                <a:cubicBezTo>
                  <a:pt x="4323184" y="2825535"/>
                  <a:pt x="4332777" y="2810934"/>
                  <a:pt x="4344628" y="2802610"/>
                </a:cubicBezTo>
                <a:cubicBezTo>
                  <a:pt x="4356478" y="2794287"/>
                  <a:pt x="4372984" y="2790125"/>
                  <a:pt x="4394146" y="2790125"/>
                </a:cubicBezTo>
                <a:cubicBezTo>
                  <a:pt x="4425465" y="2790125"/>
                  <a:pt x="4446767" y="2794992"/>
                  <a:pt x="4458054" y="2804726"/>
                </a:cubicBezTo>
                <a:cubicBezTo>
                  <a:pt x="4469340" y="2814461"/>
                  <a:pt x="4474983" y="2830755"/>
                  <a:pt x="4474983" y="2853609"/>
                </a:cubicBezTo>
                <a:lnTo>
                  <a:pt x="4474983" y="2865460"/>
                </a:lnTo>
                <a:cubicBezTo>
                  <a:pt x="4453539" y="2874489"/>
                  <a:pt x="4415025" y="2884223"/>
                  <a:pt x="4359441" y="2894663"/>
                </a:cubicBezTo>
                <a:cubicBezTo>
                  <a:pt x="4318247" y="2902563"/>
                  <a:pt x="4286716" y="2911803"/>
                  <a:pt x="4264849" y="2922384"/>
                </a:cubicBezTo>
                <a:cubicBezTo>
                  <a:pt x="4242982" y="2932965"/>
                  <a:pt x="4225983" y="2948201"/>
                  <a:pt x="4213850" y="2968093"/>
                </a:cubicBezTo>
                <a:cubicBezTo>
                  <a:pt x="4201717" y="2987985"/>
                  <a:pt x="4195651" y="3010628"/>
                  <a:pt x="4195651" y="3036021"/>
                </a:cubicBezTo>
                <a:cubicBezTo>
                  <a:pt x="4195651" y="3074394"/>
                  <a:pt x="4208983" y="3106137"/>
                  <a:pt x="4235646" y="3131248"/>
                </a:cubicBezTo>
                <a:cubicBezTo>
                  <a:pt x="4262310" y="3156360"/>
                  <a:pt x="4298778" y="3168916"/>
                  <a:pt x="4345051" y="3168916"/>
                </a:cubicBezTo>
                <a:cubicBezTo>
                  <a:pt x="4371291" y="3168916"/>
                  <a:pt x="4395980" y="3163978"/>
                  <a:pt x="4419116" y="3154103"/>
                </a:cubicBezTo>
                <a:cubicBezTo>
                  <a:pt x="4442253" y="3144227"/>
                  <a:pt x="4463979" y="3129414"/>
                  <a:pt x="4484294" y="3109664"/>
                </a:cubicBezTo>
                <a:cubicBezTo>
                  <a:pt x="4485140" y="3111921"/>
                  <a:pt x="4486551" y="3116576"/>
                  <a:pt x="4488526" y="3123630"/>
                </a:cubicBezTo>
                <a:cubicBezTo>
                  <a:pt x="4493041" y="3139149"/>
                  <a:pt x="4496850" y="3150858"/>
                  <a:pt x="4499953" y="3158758"/>
                </a:cubicBezTo>
                <a:lnTo>
                  <a:pt x="4617611" y="3158758"/>
                </a:lnTo>
                <a:cubicBezTo>
                  <a:pt x="4607172" y="3137315"/>
                  <a:pt x="4600047" y="3117211"/>
                  <a:pt x="4596238" y="3098448"/>
                </a:cubicBezTo>
                <a:cubicBezTo>
                  <a:pt x="4592429" y="3079685"/>
                  <a:pt x="4590525" y="3050552"/>
                  <a:pt x="4590525" y="3011051"/>
                </a:cubicBezTo>
                <a:lnTo>
                  <a:pt x="4591794" y="2872231"/>
                </a:lnTo>
                <a:cubicBezTo>
                  <a:pt x="4591794" y="2820597"/>
                  <a:pt x="4586504" y="2785117"/>
                  <a:pt x="4575923" y="2765789"/>
                </a:cubicBezTo>
                <a:cubicBezTo>
                  <a:pt x="4565342" y="2746462"/>
                  <a:pt x="4547073" y="2730520"/>
                  <a:pt x="4521115" y="2717964"/>
                </a:cubicBezTo>
                <a:cubicBezTo>
                  <a:pt x="4495157" y="2705408"/>
                  <a:pt x="4455655" y="2699131"/>
                  <a:pt x="4402610" y="2699131"/>
                </a:cubicBezTo>
                <a:close/>
                <a:moveTo>
                  <a:pt x="3732242" y="2699131"/>
                </a:moveTo>
                <a:cubicBezTo>
                  <a:pt x="3672708" y="2699131"/>
                  <a:pt x="3623331" y="2724524"/>
                  <a:pt x="3584112" y="2775312"/>
                </a:cubicBezTo>
                <a:lnTo>
                  <a:pt x="3584112" y="2709288"/>
                </a:lnTo>
                <a:lnTo>
                  <a:pt x="3473649" y="2709288"/>
                </a:lnTo>
                <a:lnTo>
                  <a:pt x="3473649" y="3158758"/>
                </a:lnTo>
                <a:lnTo>
                  <a:pt x="3592576" y="3158758"/>
                </a:lnTo>
                <a:lnTo>
                  <a:pt x="3592576" y="2955185"/>
                </a:lnTo>
                <a:cubicBezTo>
                  <a:pt x="3592576" y="2904961"/>
                  <a:pt x="3595609" y="2870539"/>
                  <a:pt x="3601676" y="2851916"/>
                </a:cubicBezTo>
                <a:cubicBezTo>
                  <a:pt x="3607742" y="2833294"/>
                  <a:pt x="3618958" y="2818340"/>
                  <a:pt x="3635322" y="2807054"/>
                </a:cubicBezTo>
                <a:cubicBezTo>
                  <a:pt x="3651687" y="2795768"/>
                  <a:pt x="3670169" y="2790125"/>
                  <a:pt x="3690766" y="2790125"/>
                </a:cubicBezTo>
                <a:cubicBezTo>
                  <a:pt x="3706848" y="2790125"/>
                  <a:pt x="3720603" y="2794075"/>
                  <a:pt x="3732030" y="2801975"/>
                </a:cubicBezTo>
                <a:cubicBezTo>
                  <a:pt x="3743458" y="2809876"/>
                  <a:pt x="3751711" y="2820950"/>
                  <a:pt x="3756789" y="2835199"/>
                </a:cubicBezTo>
                <a:cubicBezTo>
                  <a:pt x="3761868" y="2849448"/>
                  <a:pt x="3764408" y="2880837"/>
                  <a:pt x="3764408" y="2929368"/>
                </a:cubicBezTo>
                <a:lnTo>
                  <a:pt x="3764408" y="3158758"/>
                </a:lnTo>
                <a:lnTo>
                  <a:pt x="3883335" y="3158758"/>
                </a:lnTo>
                <a:lnTo>
                  <a:pt x="3883335" y="2879427"/>
                </a:lnTo>
                <a:cubicBezTo>
                  <a:pt x="3883335" y="2844722"/>
                  <a:pt x="3881149" y="2818058"/>
                  <a:pt x="3876775" y="2799436"/>
                </a:cubicBezTo>
                <a:cubicBezTo>
                  <a:pt x="3872402" y="2780814"/>
                  <a:pt x="3864643" y="2764167"/>
                  <a:pt x="3853497" y="2749495"/>
                </a:cubicBezTo>
                <a:cubicBezTo>
                  <a:pt x="3842352" y="2734823"/>
                  <a:pt x="3825917" y="2722761"/>
                  <a:pt x="3804191" y="2713309"/>
                </a:cubicBezTo>
                <a:cubicBezTo>
                  <a:pt x="3782465" y="2703856"/>
                  <a:pt x="3758482" y="2699131"/>
                  <a:pt x="3732242" y="2699131"/>
                </a:cubicBezTo>
                <a:close/>
                <a:moveTo>
                  <a:pt x="3145092" y="2699131"/>
                </a:moveTo>
                <a:cubicBezTo>
                  <a:pt x="3101076" y="2699131"/>
                  <a:pt x="3061222" y="2708865"/>
                  <a:pt x="3025529" y="2728333"/>
                </a:cubicBezTo>
                <a:cubicBezTo>
                  <a:pt x="2989837" y="2747802"/>
                  <a:pt x="2962256" y="2776017"/>
                  <a:pt x="2942788" y="2812979"/>
                </a:cubicBezTo>
                <a:cubicBezTo>
                  <a:pt x="2923319" y="2849942"/>
                  <a:pt x="2913585" y="2888173"/>
                  <a:pt x="2913585" y="2927675"/>
                </a:cubicBezTo>
                <a:cubicBezTo>
                  <a:pt x="2913585" y="2979309"/>
                  <a:pt x="2923319" y="3023113"/>
                  <a:pt x="2942788" y="3059088"/>
                </a:cubicBezTo>
                <a:cubicBezTo>
                  <a:pt x="2962256" y="3095062"/>
                  <a:pt x="2990683" y="3122360"/>
                  <a:pt x="3028069" y="3140983"/>
                </a:cubicBezTo>
                <a:cubicBezTo>
                  <a:pt x="3065454" y="3159605"/>
                  <a:pt x="3104744" y="3168916"/>
                  <a:pt x="3145938" y="3168916"/>
                </a:cubicBezTo>
                <a:cubicBezTo>
                  <a:pt x="3212527" y="3168916"/>
                  <a:pt x="3267758" y="3146555"/>
                  <a:pt x="3311633" y="3101834"/>
                </a:cubicBezTo>
                <a:cubicBezTo>
                  <a:pt x="3355507" y="3057113"/>
                  <a:pt x="3377445" y="3000752"/>
                  <a:pt x="3377445" y="2932753"/>
                </a:cubicBezTo>
                <a:cubicBezTo>
                  <a:pt x="3377445" y="2865319"/>
                  <a:pt x="3355719" y="2809523"/>
                  <a:pt x="3312268" y="2765366"/>
                </a:cubicBezTo>
                <a:cubicBezTo>
                  <a:pt x="3268816" y="2721209"/>
                  <a:pt x="3213091" y="2699131"/>
                  <a:pt x="3145092" y="2699131"/>
                </a:cubicBezTo>
                <a:close/>
                <a:moveTo>
                  <a:pt x="2815526" y="2699131"/>
                </a:moveTo>
                <a:cubicBezTo>
                  <a:pt x="2796340" y="2699131"/>
                  <a:pt x="2779199" y="2703927"/>
                  <a:pt x="2764103" y="2713520"/>
                </a:cubicBezTo>
                <a:cubicBezTo>
                  <a:pt x="2749008" y="2723113"/>
                  <a:pt x="2732008" y="2743005"/>
                  <a:pt x="2713104" y="2773196"/>
                </a:cubicBezTo>
                <a:lnTo>
                  <a:pt x="2713104" y="2709288"/>
                </a:lnTo>
                <a:lnTo>
                  <a:pt x="2602641" y="2709288"/>
                </a:lnTo>
                <a:lnTo>
                  <a:pt x="2602641" y="3158758"/>
                </a:lnTo>
                <a:lnTo>
                  <a:pt x="2721569" y="3158758"/>
                </a:lnTo>
                <a:lnTo>
                  <a:pt x="2721569" y="3019939"/>
                </a:lnTo>
                <a:cubicBezTo>
                  <a:pt x="2721569" y="2943475"/>
                  <a:pt x="2724884" y="2893252"/>
                  <a:pt x="2731515" y="2869269"/>
                </a:cubicBezTo>
                <a:cubicBezTo>
                  <a:pt x="2738145" y="2845286"/>
                  <a:pt x="2747245" y="2828709"/>
                  <a:pt x="2758813" y="2819539"/>
                </a:cubicBezTo>
                <a:cubicBezTo>
                  <a:pt x="2770381" y="2810369"/>
                  <a:pt x="2784489" y="2805784"/>
                  <a:pt x="2801136" y="2805784"/>
                </a:cubicBezTo>
                <a:cubicBezTo>
                  <a:pt x="2818348" y="2805784"/>
                  <a:pt x="2836970" y="2812274"/>
                  <a:pt x="2857003" y="2825253"/>
                </a:cubicBezTo>
                <a:lnTo>
                  <a:pt x="2893823" y="2721562"/>
                </a:lnTo>
                <a:cubicBezTo>
                  <a:pt x="2868712" y="2706608"/>
                  <a:pt x="2842613" y="2699131"/>
                  <a:pt x="2815526" y="2699131"/>
                </a:cubicBezTo>
                <a:close/>
                <a:moveTo>
                  <a:pt x="2027918" y="2699131"/>
                </a:moveTo>
                <a:cubicBezTo>
                  <a:pt x="1961048" y="2699131"/>
                  <a:pt x="1908003" y="2719798"/>
                  <a:pt x="1868784" y="2761134"/>
                </a:cubicBezTo>
                <a:cubicBezTo>
                  <a:pt x="1829565" y="2802469"/>
                  <a:pt x="1809955" y="2860240"/>
                  <a:pt x="1809955" y="2934446"/>
                </a:cubicBezTo>
                <a:cubicBezTo>
                  <a:pt x="1809955" y="3007806"/>
                  <a:pt x="1829494" y="3065224"/>
                  <a:pt x="1868572" y="3106701"/>
                </a:cubicBezTo>
                <a:cubicBezTo>
                  <a:pt x="1907651" y="3148177"/>
                  <a:pt x="1960060" y="3168916"/>
                  <a:pt x="2025802" y="3168916"/>
                </a:cubicBezTo>
                <a:cubicBezTo>
                  <a:pt x="2083643" y="3168916"/>
                  <a:pt x="2129776" y="3155231"/>
                  <a:pt x="2164199" y="3127863"/>
                </a:cubicBezTo>
                <a:cubicBezTo>
                  <a:pt x="2198621" y="3100494"/>
                  <a:pt x="2221899" y="3060004"/>
                  <a:pt x="2234032" y="3006395"/>
                </a:cubicBezTo>
                <a:lnTo>
                  <a:pt x="2117220" y="2986504"/>
                </a:lnTo>
                <a:cubicBezTo>
                  <a:pt x="2111295" y="3017823"/>
                  <a:pt x="2101137" y="3039901"/>
                  <a:pt x="2086747" y="3052739"/>
                </a:cubicBezTo>
                <a:cubicBezTo>
                  <a:pt x="2072358" y="3065577"/>
                  <a:pt x="2053877" y="3071996"/>
                  <a:pt x="2031304" y="3071996"/>
                </a:cubicBezTo>
                <a:cubicBezTo>
                  <a:pt x="2001114" y="3071996"/>
                  <a:pt x="1977060" y="3060992"/>
                  <a:pt x="1959143" y="3038984"/>
                </a:cubicBezTo>
                <a:cubicBezTo>
                  <a:pt x="1941227" y="3016976"/>
                  <a:pt x="1932269" y="2979309"/>
                  <a:pt x="1932269" y="2925982"/>
                </a:cubicBezTo>
                <a:cubicBezTo>
                  <a:pt x="1932269" y="2878016"/>
                  <a:pt x="1941085" y="2843804"/>
                  <a:pt x="1958720" y="2823348"/>
                </a:cubicBezTo>
                <a:cubicBezTo>
                  <a:pt x="1976355" y="2802892"/>
                  <a:pt x="1999985" y="2792664"/>
                  <a:pt x="2029611" y="2792664"/>
                </a:cubicBezTo>
                <a:cubicBezTo>
                  <a:pt x="2051901" y="2792664"/>
                  <a:pt x="2070030" y="2798589"/>
                  <a:pt x="2083996" y="2810440"/>
                </a:cubicBezTo>
                <a:cubicBezTo>
                  <a:pt x="2097963" y="2822290"/>
                  <a:pt x="2106921" y="2839925"/>
                  <a:pt x="2110871" y="2863344"/>
                </a:cubicBezTo>
                <a:lnTo>
                  <a:pt x="2228106" y="2842182"/>
                </a:lnTo>
                <a:cubicBezTo>
                  <a:pt x="2213998" y="2793934"/>
                  <a:pt x="2190791" y="2758030"/>
                  <a:pt x="2158485" y="2734470"/>
                </a:cubicBezTo>
                <a:cubicBezTo>
                  <a:pt x="2126178" y="2710911"/>
                  <a:pt x="2082656" y="2699131"/>
                  <a:pt x="2027918" y="2699131"/>
                </a:cubicBezTo>
                <a:close/>
                <a:moveTo>
                  <a:pt x="1521828" y="2699131"/>
                </a:moveTo>
                <a:cubicBezTo>
                  <a:pt x="1462294" y="2699131"/>
                  <a:pt x="1413058" y="2720221"/>
                  <a:pt x="1374121" y="2762403"/>
                </a:cubicBezTo>
                <a:cubicBezTo>
                  <a:pt x="1335184" y="2804585"/>
                  <a:pt x="1315715" y="2862920"/>
                  <a:pt x="1315715" y="2937409"/>
                </a:cubicBezTo>
                <a:cubicBezTo>
                  <a:pt x="1315715" y="2999765"/>
                  <a:pt x="1330528" y="3051399"/>
                  <a:pt x="1360154" y="3092311"/>
                </a:cubicBezTo>
                <a:cubicBezTo>
                  <a:pt x="1397681" y="3143381"/>
                  <a:pt x="1455522" y="3168916"/>
                  <a:pt x="1533679" y="3168916"/>
                </a:cubicBezTo>
                <a:cubicBezTo>
                  <a:pt x="1583055" y="3168916"/>
                  <a:pt x="1624179" y="3157559"/>
                  <a:pt x="1657050" y="3134846"/>
                </a:cubicBezTo>
                <a:cubicBezTo>
                  <a:pt x="1689921" y="3112132"/>
                  <a:pt x="1713975" y="3079050"/>
                  <a:pt x="1729211" y="3035598"/>
                </a:cubicBezTo>
                <a:lnTo>
                  <a:pt x="1610706" y="3015707"/>
                </a:lnTo>
                <a:cubicBezTo>
                  <a:pt x="1604217" y="3038279"/>
                  <a:pt x="1594624" y="3054644"/>
                  <a:pt x="1581927" y="3064801"/>
                </a:cubicBezTo>
                <a:cubicBezTo>
                  <a:pt x="1569230" y="3074959"/>
                  <a:pt x="1553570" y="3080037"/>
                  <a:pt x="1534948" y="3080037"/>
                </a:cubicBezTo>
                <a:cubicBezTo>
                  <a:pt x="1507580" y="3080037"/>
                  <a:pt x="1484725" y="3070233"/>
                  <a:pt x="1466385" y="3050623"/>
                </a:cubicBezTo>
                <a:cubicBezTo>
                  <a:pt x="1448045" y="3031013"/>
                  <a:pt x="1438452" y="3003574"/>
                  <a:pt x="1437605" y="2968305"/>
                </a:cubicBezTo>
                <a:lnTo>
                  <a:pt x="1735559" y="2968305"/>
                </a:lnTo>
                <a:cubicBezTo>
                  <a:pt x="1737253" y="2877169"/>
                  <a:pt x="1718771" y="2809523"/>
                  <a:pt x="1680116" y="2765366"/>
                </a:cubicBezTo>
                <a:cubicBezTo>
                  <a:pt x="1641461" y="2721209"/>
                  <a:pt x="1588699" y="2699131"/>
                  <a:pt x="1521828" y="2699131"/>
                </a:cubicBezTo>
                <a:close/>
                <a:moveTo>
                  <a:pt x="2446823" y="2550577"/>
                </a:moveTo>
                <a:lnTo>
                  <a:pt x="2327472" y="2619986"/>
                </a:lnTo>
                <a:lnTo>
                  <a:pt x="2327472" y="2709288"/>
                </a:lnTo>
                <a:lnTo>
                  <a:pt x="2272876" y="2709288"/>
                </a:lnTo>
                <a:lnTo>
                  <a:pt x="2272876" y="2804091"/>
                </a:lnTo>
                <a:lnTo>
                  <a:pt x="2327472" y="2804091"/>
                </a:lnTo>
                <a:lnTo>
                  <a:pt x="2327472" y="3000047"/>
                </a:lnTo>
                <a:cubicBezTo>
                  <a:pt x="2327472" y="3042088"/>
                  <a:pt x="2328742" y="3070021"/>
                  <a:pt x="2331281" y="3083847"/>
                </a:cubicBezTo>
                <a:cubicBezTo>
                  <a:pt x="2334385" y="3103315"/>
                  <a:pt x="2339958" y="3118763"/>
                  <a:pt x="2347999" y="3130190"/>
                </a:cubicBezTo>
                <a:cubicBezTo>
                  <a:pt x="2356040" y="3141617"/>
                  <a:pt x="2368666" y="3150929"/>
                  <a:pt x="2385878" y="3158123"/>
                </a:cubicBezTo>
                <a:cubicBezTo>
                  <a:pt x="2403089" y="3165318"/>
                  <a:pt x="2422417" y="3168916"/>
                  <a:pt x="2443860" y="3168916"/>
                </a:cubicBezTo>
                <a:cubicBezTo>
                  <a:pt x="2478847" y="3168916"/>
                  <a:pt x="2510167" y="3162990"/>
                  <a:pt x="2537818" y="3151140"/>
                </a:cubicBezTo>
                <a:lnTo>
                  <a:pt x="2527660" y="3058876"/>
                </a:lnTo>
                <a:cubicBezTo>
                  <a:pt x="2506781" y="3066494"/>
                  <a:pt x="2490839" y="3070303"/>
                  <a:pt x="2479835" y="3070303"/>
                </a:cubicBezTo>
                <a:cubicBezTo>
                  <a:pt x="2471935" y="3070303"/>
                  <a:pt x="2465234" y="3068328"/>
                  <a:pt x="2459732" y="3064378"/>
                </a:cubicBezTo>
                <a:cubicBezTo>
                  <a:pt x="2454230" y="3060428"/>
                  <a:pt x="2450703" y="3055420"/>
                  <a:pt x="2449151" y="3049353"/>
                </a:cubicBezTo>
                <a:cubicBezTo>
                  <a:pt x="2447599" y="3043287"/>
                  <a:pt x="2446823" y="3021914"/>
                  <a:pt x="2446823" y="2985234"/>
                </a:cubicBezTo>
                <a:lnTo>
                  <a:pt x="2446823" y="2804091"/>
                </a:lnTo>
                <a:lnTo>
                  <a:pt x="2528084" y="2804091"/>
                </a:lnTo>
                <a:lnTo>
                  <a:pt x="2528084" y="2709288"/>
                </a:lnTo>
                <a:lnTo>
                  <a:pt x="2446823" y="2709288"/>
                </a:lnTo>
                <a:close/>
                <a:moveTo>
                  <a:pt x="5539443" y="2538303"/>
                </a:moveTo>
                <a:lnTo>
                  <a:pt x="5539443" y="2761768"/>
                </a:lnTo>
                <a:cubicBezTo>
                  <a:pt x="5502763" y="2720010"/>
                  <a:pt x="5459312" y="2699131"/>
                  <a:pt x="5409088" y="2699131"/>
                </a:cubicBezTo>
                <a:cubicBezTo>
                  <a:pt x="5354351" y="2699131"/>
                  <a:pt x="5309065" y="2718952"/>
                  <a:pt x="5273232" y="2758594"/>
                </a:cubicBezTo>
                <a:cubicBezTo>
                  <a:pt x="5237398" y="2798237"/>
                  <a:pt x="5219482" y="2856149"/>
                  <a:pt x="5219482" y="2932330"/>
                </a:cubicBezTo>
                <a:cubicBezTo>
                  <a:pt x="5219482" y="3006819"/>
                  <a:pt x="5237892" y="3064872"/>
                  <a:pt x="5274713" y="3106489"/>
                </a:cubicBezTo>
                <a:cubicBezTo>
                  <a:pt x="5311534" y="3148107"/>
                  <a:pt x="5355761" y="3168916"/>
                  <a:pt x="5407395" y="3168916"/>
                </a:cubicBezTo>
                <a:cubicBezTo>
                  <a:pt x="5432789" y="3168916"/>
                  <a:pt x="5457971" y="3162638"/>
                  <a:pt x="5482942" y="3150082"/>
                </a:cubicBezTo>
                <a:cubicBezTo>
                  <a:pt x="5507913" y="3137526"/>
                  <a:pt x="5529568" y="3118410"/>
                  <a:pt x="5547908" y="3092734"/>
                </a:cubicBezTo>
                <a:lnTo>
                  <a:pt x="5547908" y="3158758"/>
                </a:lnTo>
                <a:lnTo>
                  <a:pt x="5658371" y="3158758"/>
                </a:lnTo>
                <a:lnTo>
                  <a:pt x="5658371" y="2538303"/>
                </a:lnTo>
                <a:close/>
                <a:moveTo>
                  <a:pt x="1112295" y="2538303"/>
                </a:moveTo>
                <a:lnTo>
                  <a:pt x="1112295" y="3158758"/>
                </a:lnTo>
                <a:lnTo>
                  <a:pt x="1231223" y="3158758"/>
                </a:lnTo>
                <a:lnTo>
                  <a:pt x="1231223" y="2538303"/>
                </a:lnTo>
                <a:close/>
                <a:moveTo>
                  <a:pt x="532116" y="2538303"/>
                </a:moveTo>
                <a:lnTo>
                  <a:pt x="532116" y="3158758"/>
                </a:lnTo>
                <a:lnTo>
                  <a:pt x="1004018" y="3158758"/>
                </a:lnTo>
                <a:lnTo>
                  <a:pt x="1004018" y="3054220"/>
                </a:lnTo>
                <a:lnTo>
                  <a:pt x="657393" y="3054220"/>
                </a:lnTo>
                <a:lnTo>
                  <a:pt x="657393" y="2885352"/>
                </a:lnTo>
                <a:lnTo>
                  <a:pt x="968890" y="2885352"/>
                </a:lnTo>
                <a:lnTo>
                  <a:pt x="968890" y="2780814"/>
                </a:lnTo>
                <a:lnTo>
                  <a:pt x="657393" y="2780814"/>
                </a:lnTo>
                <a:lnTo>
                  <a:pt x="657393" y="2643264"/>
                </a:lnTo>
                <a:lnTo>
                  <a:pt x="992168" y="2643264"/>
                </a:lnTo>
                <a:lnTo>
                  <a:pt x="992168" y="2538303"/>
                </a:lnTo>
                <a:close/>
                <a:moveTo>
                  <a:pt x="0" y="0"/>
                </a:moveTo>
                <a:lnTo>
                  <a:pt x="5997854" y="0"/>
                </a:lnTo>
                <a:lnTo>
                  <a:pt x="59978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097354" y="4741738"/>
            <a:ext cx="394811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chemeClr val="tx1"/>
                </a:solidFill>
              </a:rPr>
              <a:t>Richard Scrivens, BE </a:t>
            </a:r>
            <a:r>
              <a:rPr lang="en-US" altLang="en-US" sz="1800" dirty="0" err="1">
                <a:solidFill>
                  <a:schemeClr val="tx1"/>
                </a:solidFill>
              </a:rPr>
              <a:t>Dept</a:t>
            </a:r>
            <a:r>
              <a:rPr lang="en-US" altLang="en-US" sz="1800" dirty="0">
                <a:solidFill>
                  <a:schemeClr val="tx1"/>
                </a:solidFill>
              </a:rPr>
              <a:t>, CERN.</a:t>
            </a:r>
          </a:p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chemeClr val="tx1"/>
                </a:solidFill>
              </a:rPr>
              <a:t>CAS@CERN, March 2024</a:t>
            </a:r>
          </a:p>
        </p:txBody>
      </p:sp>
    </p:spTree>
    <p:extLst>
      <p:ext uri="{BB962C8B-B14F-4D97-AF65-F5344CB8AC3E}">
        <p14:creationId xmlns:p14="http://schemas.microsoft.com/office/powerpoint/2010/main" val="3060415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02199BC-D9B2-4601-A789-F14191AC7534}"/>
              </a:ext>
            </a:extLst>
          </p:cNvPr>
          <p:cNvSpPr/>
          <p:nvPr/>
        </p:nvSpPr>
        <p:spPr bwMode="auto">
          <a:xfrm>
            <a:off x="3880624" y="1103971"/>
            <a:ext cx="4806786" cy="5373030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Electrons – Thermionic Emission</a:t>
            </a:r>
          </a:p>
        </p:txBody>
      </p:sp>
      <p:graphicFrame>
        <p:nvGraphicFramePr>
          <p:cNvPr id="9290" name="Group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70533"/>
              </p:ext>
            </p:extLst>
          </p:nvPr>
        </p:nvGraphicFramePr>
        <p:xfrm>
          <a:off x="685800" y="1378676"/>
          <a:ext cx="2971800" cy="3962402"/>
        </p:xfrm>
        <a:graphic>
          <a:graphicData uri="http://schemas.openxmlformats.org/drawingml/2006/table">
            <a:tbl>
              <a:tblPr/>
              <a:tblGrid>
                <a:gridCol w="1189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0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Acm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-2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K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j-lt"/>
                        </a:rPr>
                        <a:t>U</a:t>
                      </a:r>
                      <a:r>
                        <a:rPr kumimoji="0" lang="en-US" sz="18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work</a:t>
                      </a:r>
                      <a:endParaRPr kumimoji="0" lang="en-US" sz="18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eV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4.54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W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Thoriated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2.63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3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Mixed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Oxide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0.01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Cesium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162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1.81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4.12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Cs/O/W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0.003*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0.72*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LaB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2.66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233" name="Text Box 77"/>
          <p:cNvSpPr txBox="1">
            <a:spLocks noChangeArrowheads="1"/>
          </p:cNvSpPr>
          <p:nvPr/>
        </p:nvSpPr>
        <p:spPr bwMode="auto">
          <a:xfrm>
            <a:off x="309563" y="5711882"/>
            <a:ext cx="33418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400" b="0" dirty="0">
                <a:solidFill>
                  <a:schemeClr val="accent3"/>
                </a:solidFill>
              </a:rPr>
              <a:t>*- A and work function depend on the Cs/O layer thickness and purity</a:t>
            </a:r>
          </a:p>
        </p:txBody>
      </p:sp>
      <p:pic>
        <p:nvPicPr>
          <p:cNvPr id="8234" name="Picture 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788" y="3949886"/>
            <a:ext cx="41529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35" name="Picture 1028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8" y="932363"/>
            <a:ext cx="4633912" cy="3470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36" name="Text Box 66"/>
          <p:cNvSpPr txBox="1">
            <a:spLocks noGrp="1" noChangeArrowheads="1"/>
          </p:cNvSpPr>
          <p:nvPr>
            <p:ph type="body" sz="half" idx="1"/>
          </p:nvPr>
        </p:nvSpPr>
        <p:spPr bwMode="auto">
          <a:xfrm>
            <a:off x="4184650" y="4237538"/>
            <a:ext cx="2682875" cy="1069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indent="0" algn="just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ffectLst/>
              </a:rPr>
              <a:t>Element melting point v work function for selected metals : Nature does not provide an ideal solution</a:t>
            </a:r>
          </a:p>
        </p:txBody>
      </p:sp>
      <p:sp>
        <p:nvSpPr>
          <p:cNvPr id="8237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166A5E1D-EA5C-4757-A7CA-CA4FFD3F5F13}" type="slidenum">
              <a:rPr lang="en-US" altLang="en-US" sz="1400" b="0" smtClean="0">
                <a:solidFill>
                  <a:schemeClr val="accent3"/>
                </a:solidFill>
                <a:latin typeface="Times New Roman" pitchFamily="18" charset="0"/>
              </a:rPr>
              <a:pPr/>
              <a:t>10</a:t>
            </a:fld>
            <a:endParaRPr lang="en-US" altLang="en-US" sz="1400" b="0">
              <a:solidFill>
                <a:schemeClr val="accent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00936DC-2467-D39B-F7B9-357979D957F3}"/>
              </a:ext>
            </a:extLst>
          </p:cNvPr>
          <p:cNvSpPr/>
          <p:nvPr/>
        </p:nvSpPr>
        <p:spPr bwMode="auto">
          <a:xfrm>
            <a:off x="172521" y="1357638"/>
            <a:ext cx="8798957" cy="4027400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Drive Beam Thermionic Gun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72962"/>
            <a:ext cx="4143914" cy="18642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03487" y="2458064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Cathode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275" y="3122857"/>
            <a:ext cx="3114675" cy="2110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77032" y="3214753"/>
            <a:ext cx="1466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>
                <a:solidFill>
                  <a:schemeClr val="tx1"/>
                </a:solidFill>
              </a:rPr>
              <a:t>Test Stand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5357406"/>
            <a:ext cx="762260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solidFill>
                  <a:schemeClr val="accent3"/>
                </a:solidFill>
              </a:rPr>
              <a:t>CLIC –  Compact Linear Collider.</a:t>
            </a:r>
          </a:p>
          <a:p>
            <a:r>
              <a:rPr lang="en-GB" sz="1800" b="0" dirty="0">
                <a:solidFill>
                  <a:schemeClr val="accent3"/>
                </a:solidFill>
              </a:rPr>
              <a:t>Drive Beam – High intensity e-beam used to drive the high energy beam.</a:t>
            </a:r>
          </a:p>
          <a:p>
            <a:r>
              <a:rPr lang="en-GB" sz="1800" b="0" dirty="0">
                <a:solidFill>
                  <a:schemeClr val="accent3"/>
                </a:solidFill>
              </a:rPr>
              <a:t>The CLIC Drive Beam Electron Gun is a </a:t>
            </a:r>
            <a:r>
              <a:rPr lang="en-GB" sz="1800" b="0" dirty="0" err="1">
                <a:solidFill>
                  <a:schemeClr val="accent3"/>
                </a:solidFill>
              </a:rPr>
              <a:t>Thermonic</a:t>
            </a:r>
            <a:r>
              <a:rPr lang="en-GB" sz="1800" b="0" dirty="0">
                <a:solidFill>
                  <a:schemeClr val="accent3"/>
                </a:solidFill>
              </a:rPr>
              <a:t> Gun.</a:t>
            </a:r>
          </a:p>
          <a:p>
            <a:r>
              <a:rPr lang="en-GB" sz="2000" b="0" dirty="0">
                <a:solidFill>
                  <a:schemeClr val="accent3"/>
                </a:solidFill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8427893-C49D-A3A0-7D20-58EA6B2AD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644" y="3337181"/>
            <a:ext cx="3668172" cy="17284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31601" y="321475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solidFill>
                  <a:schemeClr val="tx1"/>
                </a:solidFill>
              </a:rPr>
              <a:t>Cathode System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953C437-97F1-4101-D146-991116FF7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66349" y="1686043"/>
            <a:ext cx="2212531" cy="172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D60CDD9-9D77-FC19-73D4-A5E5F107BCBD}"/>
              </a:ext>
            </a:extLst>
          </p:cNvPr>
          <p:cNvSpPr txBox="1"/>
          <p:nvPr/>
        </p:nvSpPr>
        <p:spPr>
          <a:xfrm>
            <a:off x="6449526" y="1758652"/>
            <a:ext cx="801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Dispenser</a:t>
            </a:r>
          </a:p>
          <a:p>
            <a:r>
              <a:rPr lang="en-GB" dirty="0"/>
              <a:t>Cathode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EC2E763-BE93-114B-1358-8D5B4A0D9F2A}"/>
              </a:ext>
            </a:extLst>
          </p:cNvPr>
          <p:cNvCxnSpPr>
            <a:stCxn id="14" idx="1"/>
          </p:cNvCxnSpPr>
          <p:nvPr/>
        </p:nvCxnSpPr>
        <p:spPr bwMode="auto">
          <a:xfrm flipH="1">
            <a:off x="5972175" y="1958707"/>
            <a:ext cx="477351" cy="53241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32235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262AE-BD95-43FD-948C-5B221B16BCA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1655763"/>
            <a:ext cx="7162800" cy="3810000"/>
          </a:xfr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Photo-Cathodes</a:t>
            </a:r>
            <a:br>
              <a:rPr lang="en-US" sz="1800" kern="0" dirty="0">
                <a:solidFill>
                  <a:schemeClr val="bg1"/>
                </a:solidFill>
              </a:rPr>
            </a:br>
            <a:endParaRPr lang="en-US" sz="1800" kern="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accent3">
                    <a:lumMod val="65000"/>
                  </a:schemeClr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Radioactive Ions</a:t>
            </a:r>
          </a:p>
          <a:p>
            <a:pPr marL="762000" lvl="1" indent="0">
              <a:buClr>
                <a:schemeClr val="accent1">
                  <a:lumMod val="75000"/>
                </a:schemeClr>
              </a:buClr>
              <a:buSzPct val="50000"/>
              <a:buNone/>
              <a:defRPr/>
            </a:pP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790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6342A5E-51D9-FD79-8DD4-72B060B544A9}"/>
              </a:ext>
            </a:extLst>
          </p:cNvPr>
          <p:cNvSpPr/>
          <p:nvPr/>
        </p:nvSpPr>
        <p:spPr bwMode="auto">
          <a:xfrm>
            <a:off x="267629" y="1538203"/>
            <a:ext cx="8530683" cy="4862597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Electrons – Photo Emission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3748" y="2113634"/>
            <a:ext cx="3708377" cy="1054101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  <a:defRPr/>
            </a:pPr>
            <a:r>
              <a:rPr lang="en-US" sz="1800" b="0" dirty="0">
                <a:solidFill>
                  <a:schemeClr val="tx1"/>
                </a:solidFill>
                <a:effectLst/>
              </a:rPr>
              <a:t>The energy of an electron in a material can be increased above the vacuum energy by absorbing photons  - photoelectric effect.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4" name="Object 16"/>
              <p:cNvSpPr txBox="1"/>
              <p:nvPr/>
            </p:nvSpPr>
            <p:spPr bwMode="auto">
              <a:xfrm>
                <a:off x="1332882" y="4360025"/>
                <a:ext cx="3430236" cy="10335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GB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𝑤𝑜𝑟𝑘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1239.8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𝑤𝑜𝑟𝑘</m:t>
                              </m:r>
                            </m:sub>
                          </m:sSub>
                        </m:den>
                      </m:f>
                      <m:r>
                        <a:rPr lang="en-US" sz="1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600" b="1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𝐧𝐦</m:t>
                      </m:r>
                      <m:r>
                        <a:rPr lang="en-US" sz="1600" b="1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0244" name="Object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2882" y="4360025"/>
                <a:ext cx="3430236" cy="10335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289" name="Group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518191"/>
              </p:ext>
            </p:extLst>
          </p:nvPr>
        </p:nvGraphicFramePr>
        <p:xfrm>
          <a:off x="965200" y="5075530"/>
          <a:ext cx="3276600" cy="1133552"/>
        </p:xfrm>
        <a:graphic>
          <a:graphicData uri="http://schemas.openxmlformats.org/drawingml/2006/table">
            <a:tbl>
              <a:tblPr/>
              <a:tblGrid>
                <a:gridCol w="755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33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82" marB="456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</a:t>
                      </a:r>
                      <a:r>
                        <a:rPr kumimoji="0" lang="en-US" sz="14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l</a:t>
                      </a:r>
                      <a:r>
                        <a:rPr kumimoji="0" lang="en-US" sz="14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(nm)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3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</a:p>
                  </a:txBody>
                  <a:tcPr marT="45682" marB="456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4.5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275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3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Mg</a:t>
                      </a:r>
                    </a:p>
                  </a:txBody>
                  <a:tcPr marT="45682" marB="456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3.67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340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3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</a:t>
                      </a:r>
                    </a:p>
                  </a:txBody>
                  <a:tcPr marT="45682" marB="4568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4.65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267</a:t>
                      </a:r>
                    </a:p>
                  </a:txBody>
                  <a:tcPr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0267" name="Group 51"/>
          <p:cNvGrpSpPr>
            <a:grpSpLocks/>
          </p:cNvGrpSpPr>
          <p:nvPr/>
        </p:nvGrpSpPr>
        <p:grpSpPr bwMode="auto">
          <a:xfrm>
            <a:off x="1371600" y="2057400"/>
            <a:ext cx="2366963" cy="1524000"/>
            <a:chOff x="864" y="1584"/>
            <a:chExt cx="1491" cy="960"/>
          </a:xfrm>
        </p:grpSpPr>
        <p:sp>
          <p:nvSpPr>
            <p:cNvPr id="10311" name="Line 4"/>
            <p:cNvSpPr>
              <a:spLocks noChangeShapeType="1"/>
            </p:cNvSpPr>
            <p:nvPr/>
          </p:nvSpPr>
          <p:spPr bwMode="auto">
            <a:xfrm>
              <a:off x="1440" y="1584"/>
              <a:ext cx="0" cy="7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12" name="Line 5"/>
            <p:cNvSpPr>
              <a:spLocks noChangeShapeType="1"/>
            </p:cNvSpPr>
            <p:nvPr/>
          </p:nvSpPr>
          <p:spPr bwMode="auto">
            <a:xfrm>
              <a:off x="1008" y="2016"/>
              <a:ext cx="9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13" name="Line 6"/>
            <p:cNvSpPr>
              <a:spLocks noChangeShapeType="1"/>
            </p:cNvSpPr>
            <p:nvPr/>
          </p:nvSpPr>
          <p:spPr bwMode="auto">
            <a:xfrm flipH="1">
              <a:off x="1008" y="2064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14" name="Line 7"/>
            <p:cNvSpPr>
              <a:spLocks noChangeShapeType="1"/>
            </p:cNvSpPr>
            <p:nvPr/>
          </p:nvSpPr>
          <p:spPr bwMode="auto">
            <a:xfrm flipH="1">
              <a:off x="1008" y="2112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15" name="Line 8"/>
            <p:cNvSpPr>
              <a:spLocks noChangeShapeType="1"/>
            </p:cNvSpPr>
            <p:nvPr/>
          </p:nvSpPr>
          <p:spPr bwMode="auto">
            <a:xfrm flipH="1">
              <a:off x="1008" y="2160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16" name="Line 9"/>
            <p:cNvSpPr>
              <a:spLocks noChangeShapeType="1"/>
            </p:cNvSpPr>
            <p:nvPr/>
          </p:nvSpPr>
          <p:spPr bwMode="auto">
            <a:xfrm flipH="1">
              <a:off x="1008" y="2208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17" name="Line 10"/>
            <p:cNvSpPr>
              <a:spLocks noChangeShapeType="1"/>
            </p:cNvSpPr>
            <p:nvPr/>
          </p:nvSpPr>
          <p:spPr bwMode="auto">
            <a:xfrm flipH="1">
              <a:off x="1008" y="2256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18" name="Line 11"/>
            <p:cNvSpPr>
              <a:spLocks noChangeShapeType="1"/>
            </p:cNvSpPr>
            <p:nvPr/>
          </p:nvSpPr>
          <p:spPr bwMode="auto">
            <a:xfrm flipH="1">
              <a:off x="1440" y="1728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" name="Text Box 12"/>
            <p:cNvSpPr txBox="1">
              <a:spLocks noChangeArrowheads="1"/>
            </p:cNvSpPr>
            <p:nvPr/>
          </p:nvSpPr>
          <p:spPr bwMode="auto">
            <a:xfrm>
              <a:off x="1478" y="1749"/>
              <a:ext cx="490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800" i="1" dirty="0" err="1">
                  <a:solidFill>
                    <a:schemeClr val="tx1"/>
                  </a:solidFill>
                  <a:latin typeface="+mj-lt"/>
                </a:rPr>
                <a:t>U</a:t>
              </a:r>
              <a:r>
                <a:rPr lang="en-US" sz="1800" i="1" baseline="-25000" dirty="0" err="1">
                  <a:solidFill>
                    <a:schemeClr val="tx1"/>
                  </a:solidFill>
                </a:rPr>
                <a:t>work</a:t>
              </a:r>
              <a:endParaRPr lang="en-US" sz="1800" i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0320" name="Text Box 13"/>
            <p:cNvSpPr txBox="1">
              <a:spLocks noChangeArrowheads="1"/>
            </p:cNvSpPr>
            <p:nvPr/>
          </p:nvSpPr>
          <p:spPr bwMode="auto">
            <a:xfrm>
              <a:off x="864" y="2352"/>
              <a:ext cx="50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1400">
                  <a:solidFill>
                    <a:schemeClr val="tx1"/>
                  </a:solidFill>
                </a:rPr>
                <a:t>METAL</a:t>
              </a:r>
            </a:p>
          </p:txBody>
        </p:sp>
        <p:sp>
          <p:nvSpPr>
            <p:cNvPr id="10321" name="Text Box 14"/>
            <p:cNvSpPr txBox="1">
              <a:spLocks noChangeArrowheads="1"/>
            </p:cNvSpPr>
            <p:nvPr/>
          </p:nvSpPr>
          <p:spPr bwMode="auto">
            <a:xfrm>
              <a:off x="1632" y="2352"/>
              <a:ext cx="60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1400">
                  <a:solidFill>
                    <a:schemeClr val="tx1"/>
                  </a:solidFill>
                </a:rPr>
                <a:t>VACUUM</a:t>
              </a:r>
            </a:p>
          </p:txBody>
        </p:sp>
        <p:sp>
          <p:nvSpPr>
            <p:cNvPr id="10322" name="Text Box 15"/>
            <p:cNvSpPr txBox="1">
              <a:spLocks noChangeArrowheads="1"/>
            </p:cNvSpPr>
            <p:nvPr/>
          </p:nvSpPr>
          <p:spPr bwMode="auto">
            <a:xfrm>
              <a:off x="1190" y="1605"/>
              <a:ext cx="19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1400">
                  <a:solidFill>
                    <a:schemeClr val="tx1"/>
                  </a:solidFill>
                </a:rPr>
                <a:t>E</a:t>
              </a:r>
            </a:p>
          </p:txBody>
        </p:sp>
        <p:sp>
          <p:nvSpPr>
            <p:cNvPr id="10323" name="Text Box 50"/>
            <p:cNvSpPr txBox="1">
              <a:spLocks noChangeArrowheads="1"/>
            </p:cNvSpPr>
            <p:nvPr/>
          </p:nvSpPr>
          <p:spPr bwMode="auto">
            <a:xfrm>
              <a:off x="1968" y="1920"/>
              <a:ext cx="38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r>
                <a:rPr lang="en-US" altLang="en-US" sz="1400">
                  <a:solidFill>
                    <a:schemeClr val="tx1"/>
                  </a:solidFill>
                </a:rPr>
                <a:t>E</a:t>
              </a:r>
              <a:r>
                <a:rPr lang="en-US" altLang="en-US" sz="1400" baseline="-25000">
                  <a:solidFill>
                    <a:schemeClr val="tx1"/>
                  </a:solidFill>
                </a:rPr>
                <a:t>Fermi</a:t>
              </a:r>
            </a:p>
          </p:txBody>
        </p:sp>
      </p:grpSp>
      <p:sp>
        <p:nvSpPr>
          <p:cNvPr id="10310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05EEA0F6-F0D2-46FF-B646-DF8301FFEE2A}" type="slidenum">
              <a:rPr lang="en-US" altLang="en-US" sz="1400" b="0" smtClean="0">
                <a:solidFill>
                  <a:schemeClr val="accent3"/>
                </a:solidFill>
                <a:latin typeface="Times New Roman" pitchFamily="18" charset="0"/>
              </a:rPr>
              <a:pPr/>
              <a:t>13</a:t>
            </a:fld>
            <a:endParaRPr lang="en-US" altLang="en-US" sz="1400" b="0">
              <a:solidFill>
                <a:schemeClr val="accent3"/>
              </a:solidFill>
              <a:latin typeface="Times New Roman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3124200" y="3692452"/>
            <a:ext cx="189973" cy="46052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320515"/>
              </p:ext>
            </p:extLst>
          </p:nvPr>
        </p:nvGraphicFramePr>
        <p:xfrm>
          <a:off x="1134367" y="3683794"/>
          <a:ext cx="1816100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82680" imgH="393480" progId="Equation.3">
                  <p:embed/>
                </p:oleObj>
              </mc:Choice>
              <mc:Fallback>
                <p:oleObj name="Equation" r:id="rId4" imgW="1282680" imgH="393480" progId="Equation.3">
                  <p:embed/>
                  <p:pic>
                    <p:nvPicPr>
                      <p:cNvPr id="10244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4367" y="3683794"/>
                        <a:ext cx="1816100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/>
          <p:cNvSpPr/>
          <p:nvPr/>
        </p:nvSpPr>
        <p:spPr bwMode="auto">
          <a:xfrm>
            <a:off x="2074382" y="2716740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2179120" y="2719095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2113804" y="2793233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2218542" y="2795588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2070257" y="2867961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2174995" y="2870316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2117924" y="2945633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2222662" y="2947988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2069080" y="3023894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2173818" y="3026249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2119094" y="3098623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2223832" y="3100978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2345167" y="2270995"/>
            <a:ext cx="46566" cy="45719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7FD8D2-1F19-A3D3-5682-20CA0D4BB533}"/>
              </a:ext>
            </a:extLst>
          </p:cNvPr>
          <p:cNvSpPr txBox="1"/>
          <p:nvPr/>
        </p:nvSpPr>
        <p:spPr>
          <a:xfrm>
            <a:off x="4702561" y="4437769"/>
            <a:ext cx="404971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SzPct val="100000"/>
              <a:defRPr/>
            </a:pPr>
            <a:r>
              <a:rPr lang="en-US" sz="1800" b="0" dirty="0">
                <a:solidFill>
                  <a:schemeClr val="tx1"/>
                </a:solidFill>
              </a:rPr>
              <a:t>For metals:</a:t>
            </a:r>
          </a:p>
          <a:p>
            <a:pPr indent="-12700">
              <a:buClr>
                <a:schemeClr val="accent1">
                  <a:lumMod val="75000"/>
                </a:schemeClr>
              </a:buClr>
              <a:buSzPct val="50000"/>
              <a:defRPr/>
            </a:pPr>
            <a:r>
              <a:rPr lang="en-US" sz="1800" b="0" dirty="0">
                <a:solidFill>
                  <a:schemeClr val="tx1"/>
                </a:solidFill>
              </a:rPr>
              <a:t>Low quantum efficiency (</a:t>
            </a:r>
            <a:r>
              <a:rPr lang="en-US" sz="1800" b="0" i="1" dirty="0" err="1">
                <a:solidFill>
                  <a:schemeClr val="tx1"/>
                </a:solidFill>
              </a:rPr>
              <a:t>Q</a:t>
            </a:r>
            <a:r>
              <a:rPr lang="en-US" sz="1800" b="0" i="1" baseline="-25000" dirty="0" err="1">
                <a:solidFill>
                  <a:schemeClr val="tx1"/>
                </a:solidFill>
              </a:rPr>
              <a:t>eff</a:t>
            </a:r>
            <a:r>
              <a:rPr lang="en-US" sz="1800" b="0" dirty="0">
                <a:solidFill>
                  <a:schemeClr val="tx1"/>
                </a:solidFill>
              </a:rPr>
              <a:t>&lt;4x10</a:t>
            </a:r>
            <a:r>
              <a:rPr lang="en-US" sz="1800" b="0" baseline="30000" dirty="0">
                <a:solidFill>
                  <a:schemeClr val="tx1"/>
                </a:solidFill>
              </a:rPr>
              <a:t>-4</a:t>
            </a:r>
            <a:r>
              <a:rPr lang="en-US" sz="1800" b="0" dirty="0">
                <a:solidFill>
                  <a:schemeClr val="tx1"/>
                </a:solidFill>
              </a:rPr>
              <a:t>) requires high power lasers.</a:t>
            </a:r>
          </a:p>
          <a:p>
            <a:pPr indent="-12700">
              <a:buClr>
                <a:schemeClr val="accent1">
                  <a:lumMod val="75000"/>
                </a:schemeClr>
              </a:buClr>
              <a:buSzPct val="50000"/>
              <a:defRPr/>
            </a:pPr>
            <a:r>
              <a:rPr lang="en-US" sz="1800" b="0" dirty="0">
                <a:solidFill>
                  <a:schemeClr val="tx1"/>
                </a:solidFill>
              </a:rPr>
              <a:t>Very robust and simple to use cathode material.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16">
                <a:extLst>
                  <a:ext uri="{FF2B5EF4-FFF2-40B4-BE49-F238E27FC236}">
                    <a16:creationId xmlns:a16="http://schemas.microsoft.com/office/drawing/2014/main" id="{B8144CFF-5983-99C9-4CE0-6614948274CB}"/>
                  </a:ext>
                </a:extLst>
              </p:cNvPr>
              <p:cNvSpPr txBox="1"/>
              <p:nvPr/>
            </p:nvSpPr>
            <p:spPr bwMode="auto">
              <a:xfrm>
                <a:off x="5442338" y="3798028"/>
                <a:ext cx="1889125" cy="6111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n-GB" sz="1600" b="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𝑒𝑙𝑒𝑐𝑡𝑟𝑜𝑛𝑠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>
                                  <a:latin typeface="Cambria Math" panose="02040503050406030204" pitchFamily="18" charset="0"/>
                                </a:rPr>
                                <m:t>𝑝h𝑜𝑡𝑜𝑛𝑠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b="0" dirty="0"/>
              </a:p>
            </p:txBody>
          </p:sp>
        </mc:Choice>
        <mc:Fallback xmlns="">
          <p:sp>
            <p:nvSpPr>
              <p:cNvPr id="8" name="Object 16">
                <a:extLst>
                  <a:ext uri="{FF2B5EF4-FFF2-40B4-BE49-F238E27FC236}">
                    <a16:creationId xmlns:a16="http://schemas.microsoft.com/office/drawing/2014/main" id="{B8144CFF-5983-99C9-4CE0-6614948274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42338" y="3798028"/>
                <a:ext cx="1889125" cy="6111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776378B-0E1D-2971-B43D-83F7EBDB5292}"/>
              </a:ext>
            </a:extLst>
          </p:cNvPr>
          <p:cNvSpPr txBox="1"/>
          <p:nvPr/>
        </p:nvSpPr>
        <p:spPr>
          <a:xfrm>
            <a:off x="4763748" y="3383528"/>
            <a:ext cx="23950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dirty="0">
                <a:solidFill>
                  <a:schemeClr val="tx1"/>
                </a:solidFill>
                <a:latin typeface="+mn-lt"/>
              </a:rPr>
              <a:t>Quantum efficiency </a:t>
            </a:r>
            <a:endParaRPr lang="en-GB" sz="1800" b="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7.40741E-7 L -0.10208 -0.20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-1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6342A5E-51D9-FD79-8DD4-72B060B544A9}"/>
              </a:ext>
            </a:extLst>
          </p:cNvPr>
          <p:cNvSpPr/>
          <p:nvPr/>
        </p:nvSpPr>
        <p:spPr bwMode="auto">
          <a:xfrm>
            <a:off x="267629" y="1940312"/>
            <a:ext cx="8530683" cy="4460488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Electrons – Photo Emission</a:t>
            </a:r>
          </a:p>
        </p:txBody>
      </p:sp>
      <p:sp>
        <p:nvSpPr>
          <p:cNvPr id="10268" name="Line 53"/>
          <p:cNvSpPr>
            <a:spLocks noChangeShapeType="1"/>
          </p:cNvSpPr>
          <p:nvPr/>
        </p:nvSpPr>
        <p:spPr bwMode="auto">
          <a:xfrm>
            <a:off x="1885950" y="2057400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69" name="Line 54"/>
          <p:cNvSpPr>
            <a:spLocks noChangeShapeType="1"/>
          </p:cNvSpPr>
          <p:nvPr/>
        </p:nvSpPr>
        <p:spPr bwMode="auto">
          <a:xfrm>
            <a:off x="1200150" y="2743200"/>
            <a:ext cx="1447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70" name="Line 55"/>
          <p:cNvSpPr>
            <a:spLocks noChangeShapeType="1"/>
          </p:cNvSpPr>
          <p:nvPr/>
        </p:nvSpPr>
        <p:spPr bwMode="auto">
          <a:xfrm flipH="1">
            <a:off x="1187450" y="2466975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71" name="Line 58"/>
          <p:cNvSpPr>
            <a:spLocks noChangeShapeType="1"/>
          </p:cNvSpPr>
          <p:nvPr/>
        </p:nvSpPr>
        <p:spPr bwMode="auto">
          <a:xfrm flipH="1">
            <a:off x="1200150" y="30480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72" name="Line 60"/>
          <p:cNvSpPr>
            <a:spLocks noChangeShapeType="1"/>
          </p:cNvSpPr>
          <p:nvPr/>
        </p:nvSpPr>
        <p:spPr bwMode="auto">
          <a:xfrm flipH="1">
            <a:off x="1885950" y="22860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06" name="Text Box 61"/>
          <p:cNvSpPr txBox="1">
            <a:spLocks noChangeArrowheads="1"/>
          </p:cNvSpPr>
          <p:nvPr/>
        </p:nvSpPr>
        <p:spPr bwMode="auto">
          <a:xfrm>
            <a:off x="1946275" y="2319338"/>
            <a:ext cx="777875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800" i="1" dirty="0" err="1">
                <a:solidFill>
                  <a:schemeClr val="tx1"/>
                </a:solidFill>
                <a:latin typeface="+mj-lt"/>
              </a:rPr>
              <a:t>U</a:t>
            </a:r>
            <a:r>
              <a:rPr lang="en-US" sz="1800" i="1" baseline="-25000" dirty="0" err="1">
                <a:solidFill>
                  <a:schemeClr val="tx1"/>
                </a:solidFill>
              </a:rPr>
              <a:t>work</a:t>
            </a:r>
            <a:endParaRPr lang="en-US" sz="1800" i="1" baseline="-25000" dirty="0">
              <a:solidFill>
                <a:schemeClr val="tx1"/>
              </a:solidFill>
            </a:endParaRPr>
          </a:p>
        </p:txBody>
      </p:sp>
      <p:sp>
        <p:nvSpPr>
          <p:cNvPr id="10274" name="Text Box 62"/>
          <p:cNvSpPr txBox="1">
            <a:spLocks noChangeArrowheads="1"/>
          </p:cNvSpPr>
          <p:nvPr/>
        </p:nvSpPr>
        <p:spPr bwMode="auto">
          <a:xfrm>
            <a:off x="835025" y="3259138"/>
            <a:ext cx="1201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>
                <a:solidFill>
                  <a:schemeClr val="tx1"/>
                </a:solidFill>
              </a:rPr>
              <a:t>SEMI-COND</a:t>
            </a:r>
          </a:p>
        </p:txBody>
      </p:sp>
      <p:sp>
        <p:nvSpPr>
          <p:cNvPr id="10275" name="Text Box 63"/>
          <p:cNvSpPr txBox="1">
            <a:spLocks noChangeArrowheads="1"/>
          </p:cNvSpPr>
          <p:nvPr/>
        </p:nvSpPr>
        <p:spPr bwMode="auto">
          <a:xfrm>
            <a:off x="2190750" y="3276600"/>
            <a:ext cx="965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chemeClr val="tx1"/>
                </a:solidFill>
              </a:rPr>
              <a:t>VACUUM</a:t>
            </a:r>
          </a:p>
        </p:txBody>
      </p:sp>
      <p:sp>
        <p:nvSpPr>
          <p:cNvPr id="10276" name="Text Box 64"/>
          <p:cNvSpPr txBox="1">
            <a:spLocks noChangeArrowheads="1"/>
          </p:cNvSpPr>
          <p:nvPr/>
        </p:nvSpPr>
        <p:spPr bwMode="auto">
          <a:xfrm>
            <a:off x="1489075" y="2090738"/>
            <a:ext cx="303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277" name="Text Box 65"/>
          <p:cNvSpPr txBox="1">
            <a:spLocks noChangeArrowheads="1"/>
          </p:cNvSpPr>
          <p:nvPr/>
        </p:nvSpPr>
        <p:spPr bwMode="auto">
          <a:xfrm>
            <a:off x="2724150" y="2590800"/>
            <a:ext cx="6143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chemeClr val="tx1"/>
                </a:solidFill>
              </a:rPr>
              <a:t>E</a:t>
            </a:r>
            <a:r>
              <a:rPr lang="en-US" altLang="en-US" sz="1400" baseline="-25000">
                <a:solidFill>
                  <a:schemeClr val="tx1"/>
                </a:solidFill>
              </a:rPr>
              <a:t>Fermi</a:t>
            </a:r>
          </a:p>
        </p:txBody>
      </p:sp>
      <p:sp>
        <p:nvSpPr>
          <p:cNvPr id="10278" name="Text Box 66"/>
          <p:cNvSpPr txBox="1">
            <a:spLocks noChangeArrowheads="1"/>
          </p:cNvSpPr>
          <p:nvPr/>
        </p:nvSpPr>
        <p:spPr bwMode="auto">
          <a:xfrm>
            <a:off x="539750" y="2590800"/>
            <a:ext cx="5508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chemeClr val="tx1"/>
                </a:solidFill>
              </a:rPr>
              <a:t>E</a:t>
            </a:r>
            <a:r>
              <a:rPr lang="en-US" altLang="en-US" sz="1400" baseline="-25000">
                <a:solidFill>
                  <a:schemeClr val="tx1"/>
                </a:solidFill>
              </a:rPr>
              <a:t>GAP</a:t>
            </a:r>
          </a:p>
        </p:txBody>
      </p:sp>
      <p:sp>
        <p:nvSpPr>
          <p:cNvPr id="10279" name="Line 67"/>
          <p:cNvSpPr>
            <a:spLocks noChangeShapeType="1"/>
          </p:cNvSpPr>
          <p:nvPr/>
        </p:nvSpPr>
        <p:spPr bwMode="auto">
          <a:xfrm flipV="1">
            <a:off x="1116012" y="2466975"/>
            <a:ext cx="0" cy="5762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80" name="Text Box 68"/>
          <p:cNvSpPr txBox="1">
            <a:spLocks noChangeArrowheads="1"/>
          </p:cNvSpPr>
          <p:nvPr/>
        </p:nvSpPr>
        <p:spPr bwMode="auto">
          <a:xfrm>
            <a:off x="898525" y="2179638"/>
            <a:ext cx="3667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1400">
                <a:solidFill>
                  <a:schemeClr val="tx1"/>
                </a:solidFill>
              </a:rPr>
              <a:t>E</a:t>
            </a:r>
            <a:r>
              <a:rPr lang="en-US" altLang="en-US" sz="1400" baseline="-250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0281" name="Line 69"/>
          <p:cNvSpPr>
            <a:spLocks noChangeShapeType="1"/>
          </p:cNvSpPr>
          <p:nvPr/>
        </p:nvSpPr>
        <p:spPr bwMode="auto">
          <a:xfrm>
            <a:off x="1331912" y="2251075"/>
            <a:ext cx="0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graphicFrame>
        <p:nvGraphicFramePr>
          <p:cNvPr id="10282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9255221"/>
              </p:ext>
            </p:extLst>
          </p:nvPr>
        </p:nvGraphicFramePr>
        <p:xfrm>
          <a:off x="671512" y="3817938"/>
          <a:ext cx="2428875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714500" imgH="431800" progId="Equation.3">
                  <p:embed/>
                </p:oleObj>
              </mc:Choice>
              <mc:Fallback>
                <p:oleObj name="Equation" r:id="rId3" imgW="1714500" imgH="431800" progId="Equation.3">
                  <p:embed/>
                  <p:pic>
                    <p:nvPicPr>
                      <p:cNvPr id="10282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2" y="3817938"/>
                        <a:ext cx="2428875" cy="611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65" name="Group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235302"/>
              </p:ext>
            </p:extLst>
          </p:nvPr>
        </p:nvGraphicFramePr>
        <p:xfrm>
          <a:off x="345688" y="4665664"/>
          <a:ext cx="3816350" cy="1134112"/>
        </p:xfrm>
        <a:graphic>
          <a:graphicData uri="http://schemas.openxmlformats.org/drawingml/2006/table">
            <a:tbl>
              <a:tblPr/>
              <a:tblGrid>
                <a:gridCol w="1223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0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35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+E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eV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l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(nm)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5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GaAs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5.5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225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5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Cs</a:t>
                      </a:r>
                      <a:r>
                        <a:rPr kumimoji="0" lang="en-US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~3.5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5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</a:t>
                      </a:r>
                      <a:r>
                        <a:rPr kumimoji="0" lang="en-US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CsSb</a:t>
                      </a: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2.1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590</a:t>
                      </a:r>
                    </a:p>
                  </a:txBody>
                  <a:tcPr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310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05EEA0F6-F0D2-46FF-B646-DF8301FFEE2A}" type="slidenum">
              <a:rPr lang="en-US" altLang="en-US" sz="1400" b="0" smtClean="0">
                <a:solidFill>
                  <a:schemeClr val="accent3"/>
                </a:solidFill>
                <a:latin typeface="Times New Roman" pitchFamily="18" charset="0"/>
              </a:rPr>
              <a:pPr/>
              <a:t>14</a:t>
            </a:fld>
            <a:endParaRPr lang="en-US" altLang="en-US" sz="1400" b="0">
              <a:solidFill>
                <a:schemeClr val="accent3"/>
              </a:solidFill>
              <a:latin typeface="Times New Roman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9A6BA4C-B33F-B61D-D9A3-F6E0F97624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170" y="1420666"/>
            <a:ext cx="8229600" cy="42227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DEE62B3E-8D34-93A9-F4B5-A21C2EDFC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9625" y="2072433"/>
            <a:ext cx="5367338" cy="235669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marL="239713" indent="-239713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800" b="0" dirty="0">
                <a:solidFill>
                  <a:schemeClr val="tx1"/>
                </a:solidFill>
                <a:effectLst/>
              </a:rPr>
              <a:t>Semi-conductors can produce higher Quantum Efficiency at longer wavelengths.</a:t>
            </a:r>
          </a:p>
          <a:p>
            <a:pPr marL="239713" indent="-239713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800" b="0" dirty="0">
                <a:solidFill>
                  <a:schemeClr val="tx1"/>
                </a:solidFill>
                <a:effectLst/>
              </a:rPr>
              <a:t>Difficult to use in a high radiation area of an electron-gun (x-rays and ions cause decomposition and surface damage).</a:t>
            </a:r>
          </a:p>
          <a:p>
            <a:pPr marL="239713" indent="-239713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800" b="0" dirty="0">
                <a:solidFill>
                  <a:schemeClr val="tx1"/>
                </a:solidFill>
                <a:effectLst/>
              </a:rPr>
              <a:t>Cs</a:t>
            </a:r>
            <a:r>
              <a:rPr lang="en-US" sz="1800" b="0" baseline="-25000" dirty="0">
                <a:solidFill>
                  <a:schemeClr val="tx1"/>
                </a:solidFill>
                <a:effectLst/>
              </a:rPr>
              <a:t>2</a:t>
            </a:r>
            <a:r>
              <a:rPr lang="en-US" sz="1800" b="0" dirty="0">
                <a:solidFill>
                  <a:schemeClr val="tx1"/>
                </a:solidFill>
                <a:effectLst/>
              </a:rPr>
              <a:t>Te (Cesium Telluride) – High Quantum Efficiency in UV wavelength.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50B477-3A9E-69B8-ECDE-FA28513B21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038"/>
          <a:stretch/>
        </p:blipFill>
        <p:spPr>
          <a:xfrm>
            <a:off x="4572000" y="4074353"/>
            <a:ext cx="3475847" cy="22407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38EBCB-6E40-4126-13EE-83F7D580F717}"/>
              </a:ext>
            </a:extLst>
          </p:cNvPr>
          <p:cNvSpPr txBox="1"/>
          <p:nvPr/>
        </p:nvSpPr>
        <p:spPr>
          <a:xfrm>
            <a:off x="4724400" y="6144308"/>
            <a:ext cx="12202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0" dirty="0"/>
              <a:t>From: </a:t>
            </a:r>
            <a:r>
              <a:rPr lang="en-GB" sz="800" b="0" dirty="0" err="1"/>
              <a:t>Mengjia</a:t>
            </a:r>
            <a:r>
              <a:rPr lang="en-GB" sz="800" b="0" dirty="0"/>
              <a:t> </a:t>
            </a:r>
            <a:r>
              <a:rPr lang="en-GB" sz="800" b="0" dirty="0" err="1"/>
              <a:t>Gaowei</a:t>
            </a:r>
            <a:endParaRPr lang="en-GB" sz="800" b="0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9B3E82B-CCB0-059D-52E7-06EED683AE55}"/>
              </a:ext>
            </a:extLst>
          </p:cNvPr>
          <p:cNvCxnSpPr>
            <a:cxnSpLocks/>
          </p:cNvCxnSpPr>
          <p:nvPr/>
        </p:nvCxnSpPr>
        <p:spPr bwMode="auto">
          <a:xfrm flipV="1">
            <a:off x="1649180" y="2286660"/>
            <a:ext cx="349716" cy="77404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90245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6342A5E-51D9-FD79-8DD4-72B060B544A9}"/>
              </a:ext>
            </a:extLst>
          </p:cNvPr>
          <p:cNvSpPr/>
          <p:nvPr/>
        </p:nvSpPr>
        <p:spPr bwMode="auto">
          <a:xfrm>
            <a:off x="267629" y="1429407"/>
            <a:ext cx="8530683" cy="4971393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Electrons – Photo Emission</a:t>
            </a:r>
          </a:p>
        </p:txBody>
      </p:sp>
      <p:sp>
        <p:nvSpPr>
          <p:cNvPr id="10310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05EEA0F6-F0D2-46FF-B646-DF8301FFEE2A}" type="slidenum">
              <a:rPr lang="en-US" altLang="en-US" sz="1400" b="0" smtClean="0">
                <a:solidFill>
                  <a:schemeClr val="accent3"/>
                </a:solidFill>
                <a:latin typeface="Times New Roman" pitchFamily="18" charset="0"/>
              </a:rPr>
              <a:pPr/>
              <a:t>15</a:t>
            </a:fld>
            <a:endParaRPr lang="en-US" altLang="en-US" sz="1400" b="0">
              <a:solidFill>
                <a:schemeClr val="accent3"/>
              </a:solidFill>
              <a:latin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85FCFF-D487-72FE-CA95-681FF0B57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88" y="1709022"/>
            <a:ext cx="3585673" cy="2658278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70610ACE-0B4C-F914-A297-A2795DC5C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5217" y="1709022"/>
            <a:ext cx="4866951" cy="235669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marL="239713" indent="-239713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800" b="0" dirty="0">
                <a:solidFill>
                  <a:schemeClr val="tx1"/>
                </a:solidFill>
                <a:effectLst/>
              </a:rPr>
              <a:t>Cs</a:t>
            </a:r>
            <a:r>
              <a:rPr lang="en-US" sz="1800" b="0" baseline="-25000" dirty="0">
                <a:solidFill>
                  <a:schemeClr val="tx1"/>
                </a:solidFill>
                <a:effectLst/>
              </a:rPr>
              <a:t>2</a:t>
            </a:r>
            <a:r>
              <a:rPr lang="en-US" sz="1800" b="0" dirty="0">
                <a:solidFill>
                  <a:schemeClr val="tx1"/>
                </a:solidFill>
                <a:effectLst/>
              </a:rPr>
              <a:t>Te cathodes produced in house at CERN.</a:t>
            </a:r>
          </a:p>
          <a:p>
            <a:pPr marL="239713" indent="-239713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800" b="0" dirty="0">
                <a:solidFill>
                  <a:schemeClr val="tx1"/>
                </a:solidFill>
                <a:effectLst/>
              </a:rPr>
              <a:t>Cs and </a:t>
            </a:r>
            <a:r>
              <a:rPr lang="en-US" sz="1800" b="0" dirty="0" err="1">
                <a:solidFill>
                  <a:schemeClr val="tx1"/>
                </a:solidFill>
                <a:effectLst/>
              </a:rPr>
              <a:t>Te</a:t>
            </a:r>
            <a:r>
              <a:rPr lang="en-US" sz="1800" b="0" dirty="0">
                <a:solidFill>
                  <a:schemeClr val="tx1"/>
                </a:solidFill>
                <a:effectLst/>
              </a:rPr>
              <a:t> evaporators produce a </a:t>
            </a:r>
            <a:r>
              <a:rPr lang="en-US" sz="1800" b="0" dirty="0" err="1">
                <a:solidFill>
                  <a:schemeClr val="tx1"/>
                </a:solidFill>
                <a:effectLst/>
              </a:rPr>
              <a:t>vapour</a:t>
            </a:r>
            <a:r>
              <a:rPr lang="en-US" sz="1800" b="0" dirty="0">
                <a:solidFill>
                  <a:schemeClr val="tx1"/>
                </a:solidFill>
                <a:effectLst/>
              </a:rPr>
              <a:t>, which condenses on the Cu substrate.</a:t>
            </a:r>
          </a:p>
          <a:p>
            <a:pPr marL="239713" indent="-239713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800" b="0" dirty="0">
                <a:solidFill>
                  <a:schemeClr val="tx1"/>
                </a:solidFill>
                <a:effectLst/>
              </a:rPr>
              <a:t>Cathode must be stored and transported under vacuum – or produced in-situ.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B9B97B-FDF2-3654-C6D7-9131405AB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3421" y="3589158"/>
            <a:ext cx="4627179" cy="2803362"/>
          </a:xfrm>
          <a:prstGeom prst="rect">
            <a:avLst/>
          </a:prstGeom>
        </p:spPr>
      </p:pic>
      <p:sp>
        <p:nvSpPr>
          <p:cNvPr id="13" name="Rectangle 3">
            <a:extLst>
              <a:ext uri="{FF2B5EF4-FFF2-40B4-BE49-F238E27FC236}">
                <a16:creationId xmlns:a16="http://schemas.microsoft.com/office/drawing/2014/main" id="{67695D93-5E2B-9293-5A3E-5245C98F2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629" y="4501307"/>
            <a:ext cx="3529120" cy="235669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marL="239713" indent="-239713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800" b="0" dirty="0">
                <a:solidFill>
                  <a:schemeClr val="tx1"/>
                </a:solidFill>
                <a:effectLst/>
              </a:rPr>
              <a:t>During cathode production, control of ratio of the 2 elements in the </a:t>
            </a:r>
            <a:r>
              <a:rPr lang="en-US" sz="1800" b="0" dirty="0" err="1">
                <a:solidFill>
                  <a:schemeClr val="tx1"/>
                </a:solidFill>
                <a:effectLst/>
              </a:rPr>
              <a:t>vapour</a:t>
            </a:r>
            <a:r>
              <a:rPr lang="en-US" sz="1800" b="0" dirty="0">
                <a:solidFill>
                  <a:schemeClr val="tx1"/>
                </a:solidFill>
                <a:effectLst/>
              </a:rPr>
              <a:t> to produce the correct stoichiometry for the cathode, and the highest Quantum Efficiency.</a:t>
            </a:r>
          </a:p>
        </p:txBody>
      </p:sp>
    </p:spTree>
    <p:extLst>
      <p:ext uri="{BB962C8B-B14F-4D97-AF65-F5344CB8AC3E}">
        <p14:creationId xmlns:p14="http://schemas.microsoft.com/office/powerpoint/2010/main" val="438870167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75873CC-7520-C6E1-7CB9-A3BCF2D0B893}"/>
              </a:ext>
            </a:extLst>
          </p:cNvPr>
          <p:cNvSpPr/>
          <p:nvPr/>
        </p:nvSpPr>
        <p:spPr bwMode="auto">
          <a:xfrm>
            <a:off x="88887" y="1228494"/>
            <a:ext cx="8966225" cy="5562600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CLEAR RF Photo Electron Source</a:t>
            </a: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8D944C7F-F6B5-4D4C-939E-E696DC2D1E67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16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12292" name="Group 10"/>
          <p:cNvGrpSpPr>
            <a:grpSpLocks/>
          </p:cNvGrpSpPr>
          <p:nvPr/>
        </p:nvGrpSpPr>
        <p:grpSpPr bwMode="auto">
          <a:xfrm>
            <a:off x="531813" y="1355725"/>
            <a:ext cx="4157662" cy="5635625"/>
            <a:chOff x="532435" y="1355021"/>
            <a:chExt cx="4157543" cy="5636060"/>
          </a:xfrm>
        </p:grpSpPr>
        <p:pic>
          <p:nvPicPr>
            <p:cNvPr id="1229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435" y="1355021"/>
              <a:ext cx="4157543" cy="2953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017" b="10017"/>
            <a:stretch>
              <a:fillRect/>
            </a:stretch>
          </p:blipFill>
          <p:spPr bwMode="auto">
            <a:xfrm flipV="1">
              <a:off x="532435" y="4037190"/>
              <a:ext cx="4157543" cy="2953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1" name="Rectangle 4"/>
            <p:cNvSpPr>
              <a:spLocks noChangeArrowheads="1"/>
            </p:cNvSpPr>
            <p:nvPr/>
          </p:nvSpPr>
          <p:spPr bwMode="auto">
            <a:xfrm>
              <a:off x="2708476" y="4757195"/>
              <a:ext cx="1981502" cy="937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GB" altLang="en-US"/>
            </a:p>
          </p:txBody>
        </p:sp>
        <p:sp>
          <p:nvSpPr>
            <p:cNvPr id="12302" name="Rectangle 7"/>
            <p:cNvSpPr>
              <a:spLocks noChangeArrowheads="1"/>
            </p:cNvSpPr>
            <p:nvPr/>
          </p:nvSpPr>
          <p:spPr bwMode="auto">
            <a:xfrm>
              <a:off x="3851627" y="4469756"/>
              <a:ext cx="838351" cy="623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GB" altLang="en-US"/>
            </a:p>
          </p:txBody>
        </p:sp>
        <p:sp>
          <p:nvSpPr>
            <p:cNvPr id="12303" name="Rectangle 8"/>
            <p:cNvSpPr>
              <a:spLocks noChangeArrowheads="1"/>
            </p:cNvSpPr>
            <p:nvPr/>
          </p:nvSpPr>
          <p:spPr bwMode="auto">
            <a:xfrm>
              <a:off x="2657249" y="5694744"/>
              <a:ext cx="838351" cy="623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GB" altLang="en-US"/>
            </a:p>
          </p:txBody>
        </p:sp>
        <p:sp>
          <p:nvSpPr>
            <p:cNvPr id="12304" name="Rectangle 9"/>
            <p:cNvSpPr>
              <a:spLocks noChangeArrowheads="1"/>
            </p:cNvSpPr>
            <p:nvPr/>
          </p:nvSpPr>
          <p:spPr bwMode="auto">
            <a:xfrm>
              <a:off x="532435" y="5960960"/>
              <a:ext cx="1437237" cy="6231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GB" altLang="en-US"/>
            </a:p>
          </p:txBody>
        </p:sp>
      </p:grpSp>
      <p:sp>
        <p:nvSpPr>
          <p:cNvPr id="12293" name="TextBox 11"/>
          <p:cNvSpPr txBox="1">
            <a:spLocks noChangeArrowheads="1"/>
          </p:cNvSpPr>
          <p:nvPr/>
        </p:nvSpPr>
        <p:spPr bwMode="auto">
          <a:xfrm>
            <a:off x="2959100" y="4986338"/>
            <a:ext cx="1073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/>
              <a:t>Photo cathode</a:t>
            </a:r>
          </a:p>
        </p:txBody>
      </p:sp>
      <p:cxnSp>
        <p:nvCxnSpPr>
          <p:cNvPr id="12294" name="Straight Connector 13"/>
          <p:cNvCxnSpPr>
            <a:cxnSpLocks noChangeShapeType="1"/>
          </p:cNvCxnSpPr>
          <p:nvPr/>
        </p:nvCxnSpPr>
        <p:spPr bwMode="auto">
          <a:xfrm flipH="1" flipV="1">
            <a:off x="1677988" y="4037013"/>
            <a:ext cx="1398587" cy="9493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1439863"/>
            <a:ext cx="3871913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296" name="Straight Connector 16"/>
          <p:cNvCxnSpPr>
            <a:cxnSpLocks noChangeShapeType="1"/>
          </p:cNvCxnSpPr>
          <p:nvPr/>
        </p:nvCxnSpPr>
        <p:spPr bwMode="auto">
          <a:xfrm>
            <a:off x="1677988" y="4037013"/>
            <a:ext cx="4143375" cy="106362"/>
          </a:xfrm>
          <a:prstGeom prst="line">
            <a:avLst/>
          </a:prstGeom>
          <a:noFill/>
          <a:ln w="19050" algn="ctr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7" name="TextBox 17"/>
          <p:cNvSpPr txBox="1">
            <a:spLocks noChangeArrowheads="1"/>
          </p:cNvSpPr>
          <p:nvPr/>
        </p:nvSpPr>
        <p:spPr bwMode="auto">
          <a:xfrm>
            <a:off x="3327759" y="4561325"/>
            <a:ext cx="5640537" cy="2037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1047750" lvl="1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GB" altLang="en-US" sz="1600" b="0" dirty="0">
                <a:solidFill>
                  <a:schemeClr val="tx1"/>
                </a:solidFill>
                <a:latin typeface="+mn-lt"/>
              </a:rPr>
              <a:t>The RF gun accelerates to 5MeV in ~15cm, which combats space charge forces.</a:t>
            </a:r>
          </a:p>
          <a:p>
            <a:pPr marL="1047750" lvl="1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GB" altLang="en-US" sz="1600" b="0" dirty="0">
                <a:solidFill>
                  <a:schemeClr val="tx1"/>
                </a:solidFill>
                <a:latin typeface="+mn-lt"/>
              </a:rPr>
              <a:t>The short laser pulses (~6ps) generate short electron bunches from the Cs</a:t>
            </a:r>
            <a:r>
              <a:rPr lang="en-GB" altLang="en-US" sz="1600" b="0" baseline="-25000" dirty="0">
                <a:solidFill>
                  <a:schemeClr val="tx1"/>
                </a:solidFill>
                <a:latin typeface="+mn-lt"/>
              </a:rPr>
              <a:t>2</a:t>
            </a:r>
            <a:r>
              <a:rPr lang="en-GB" altLang="en-US" sz="1600" b="0" dirty="0">
                <a:solidFill>
                  <a:schemeClr val="tx1"/>
                </a:solidFill>
                <a:latin typeface="+mn-lt"/>
              </a:rPr>
              <a:t>Te photo cathode.</a:t>
            </a:r>
          </a:p>
          <a:p>
            <a:pPr marL="1047750" lvl="1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GB" altLang="en-US" sz="1600" b="0" dirty="0">
                <a:solidFill>
                  <a:schemeClr val="tx1"/>
                </a:solidFill>
                <a:latin typeface="+mn-lt"/>
              </a:rPr>
              <a:t>The laser can pulse at a different harmonic of the RF system. 1.5GHz laser-electron bunches are created, using RF 3GHz acceleration.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endParaRPr lang="en-GB" altLang="en-US" sz="1600" b="0" dirty="0"/>
          </a:p>
        </p:txBody>
      </p:sp>
      <p:sp>
        <p:nvSpPr>
          <p:cNvPr id="12298" name="TextBox 18"/>
          <p:cNvSpPr txBox="1">
            <a:spLocks noChangeArrowheads="1"/>
          </p:cNvSpPr>
          <p:nvPr/>
        </p:nvSpPr>
        <p:spPr bwMode="auto">
          <a:xfrm>
            <a:off x="5810250" y="3941763"/>
            <a:ext cx="2578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400" b="0"/>
              <a:t>Nd:YLF – 4x frequency -&gt; UV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2BA80F4-A160-2B6A-6C50-639378B70B95}"/>
              </a:ext>
            </a:extLst>
          </p:cNvPr>
          <p:cNvSpPr/>
          <p:nvPr/>
        </p:nvSpPr>
        <p:spPr bwMode="auto">
          <a:xfrm>
            <a:off x="177774" y="1170878"/>
            <a:ext cx="8966225" cy="5077522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CLEAR RF Photo Electron Source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D28864CF-4D3C-434E-8854-6F8A747C9299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17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4340" name="Picture 12" descr="PHIN_CALIFES 19 June 2008 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98" y="1617690"/>
            <a:ext cx="5937102" cy="445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065878"/>
              </p:ext>
            </p:extLst>
          </p:nvPr>
        </p:nvGraphicFramePr>
        <p:xfrm>
          <a:off x="5694681" y="1513015"/>
          <a:ext cx="3327120" cy="1379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57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4805">
                <a:tc>
                  <a:txBody>
                    <a:bodyPr/>
                    <a:lstStyle/>
                    <a:p>
                      <a:r>
                        <a:rPr lang="en-GB" sz="1400" dirty="0"/>
                        <a:t>Electron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0.9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805">
                <a:tc>
                  <a:txBody>
                    <a:bodyPr/>
                    <a:lstStyle/>
                    <a:p>
                      <a:r>
                        <a:rPr lang="en-GB" sz="1400" dirty="0"/>
                        <a:t>Electron</a:t>
                      </a:r>
                      <a:r>
                        <a:rPr lang="en-GB" sz="1400" baseline="0" dirty="0"/>
                        <a:t> Energy</a:t>
                      </a:r>
                      <a:r>
                        <a:rPr lang="en-GB" sz="1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5-6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805">
                <a:tc>
                  <a:txBody>
                    <a:bodyPr/>
                    <a:lstStyle/>
                    <a:p>
                      <a:r>
                        <a:rPr lang="en-GB" sz="1400" dirty="0"/>
                        <a:t>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 </a:t>
                      </a:r>
                      <a:r>
                        <a:rPr lang="en-GB" sz="1400" dirty="0" err="1"/>
                        <a:t>mm.mrad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805">
                <a:tc>
                  <a:txBody>
                    <a:bodyPr/>
                    <a:lstStyle/>
                    <a:p>
                      <a:r>
                        <a:rPr lang="en-GB" sz="1400" dirty="0"/>
                        <a:t>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150ns @ 5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D874877-67D9-5D24-45F3-740DDB9517C6}"/>
              </a:ext>
            </a:extLst>
          </p:cNvPr>
          <p:cNvSpPr/>
          <p:nvPr/>
        </p:nvSpPr>
        <p:spPr bwMode="auto">
          <a:xfrm>
            <a:off x="1318190" y="3124199"/>
            <a:ext cx="6378010" cy="3124201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047BC-5A64-AB86-5A7C-8204EF461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E34BF5-0627-F560-72F9-9ECE0903E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490" y="3238499"/>
            <a:ext cx="5988800" cy="2813843"/>
          </a:xfrm>
          <a:prstGeom prst="rect">
            <a:avLst/>
          </a:prstGeom>
        </p:spPr>
      </p:pic>
      <p:sp>
        <p:nvSpPr>
          <p:cNvPr id="4" name="TextBox 17">
            <a:extLst>
              <a:ext uri="{FF2B5EF4-FFF2-40B4-BE49-F238E27FC236}">
                <a16:creationId xmlns:a16="http://schemas.microsoft.com/office/drawing/2014/main" id="{174C14F3-5286-BA3F-6E12-A04B66F3A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038" y="1325737"/>
            <a:ext cx="7966183" cy="179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285750" lvl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altLang="en-US" sz="1600" b="0" dirty="0">
                <a:solidFill>
                  <a:schemeClr val="accent3"/>
                </a:solidFill>
                <a:latin typeface="+mn-lt"/>
              </a:rPr>
              <a:t>FCC-</a:t>
            </a:r>
            <a:r>
              <a:rPr lang="en-GB" altLang="en-US" sz="1600" b="0" dirty="0" err="1">
                <a:solidFill>
                  <a:schemeClr val="accent3"/>
                </a:solidFill>
                <a:latin typeface="+mn-lt"/>
              </a:rPr>
              <a:t>ee</a:t>
            </a:r>
            <a:r>
              <a:rPr lang="en-GB" altLang="en-US" sz="1600" b="0" dirty="0">
                <a:solidFill>
                  <a:schemeClr val="accent3"/>
                </a:solidFill>
                <a:latin typeface="+mn-lt"/>
              </a:rPr>
              <a:t> plans to use a photo-cathode based 2.8GHz RF electron gun.</a:t>
            </a:r>
          </a:p>
          <a:p>
            <a:pPr marL="285750" lvl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altLang="en-US" sz="1600" b="0" dirty="0">
                <a:solidFill>
                  <a:schemeClr val="accent3"/>
                </a:solidFill>
                <a:latin typeface="+mn-lt"/>
              </a:rPr>
              <a:t>Collaboration with PSI, ICJ lab (Orsay) and INFN (Frascati).</a:t>
            </a:r>
          </a:p>
          <a:p>
            <a:pPr marL="285750" lvl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altLang="en-US" sz="1600" b="0" dirty="0">
                <a:solidFill>
                  <a:schemeClr val="accent3"/>
                </a:solidFill>
                <a:latin typeface="+mn-lt"/>
              </a:rPr>
              <a:t>Cathode Type: Cs</a:t>
            </a:r>
            <a:r>
              <a:rPr lang="en-GB" altLang="en-US" sz="1600" b="0" baseline="-25000" dirty="0">
                <a:solidFill>
                  <a:schemeClr val="accent3"/>
                </a:solidFill>
                <a:latin typeface="+mn-lt"/>
              </a:rPr>
              <a:t>2</a:t>
            </a:r>
            <a:r>
              <a:rPr lang="en-GB" altLang="en-US" sz="1600" b="0" dirty="0">
                <a:solidFill>
                  <a:schemeClr val="accent3"/>
                </a:solidFill>
                <a:latin typeface="+mn-lt"/>
              </a:rPr>
              <a:t>Te</a:t>
            </a:r>
          </a:p>
          <a:p>
            <a:pPr marL="285750" lvl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altLang="en-US" sz="1600" b="0" dirty="0">
                <a:solidFill>
                  <a:schemeClr val="accent3"/>
                </a:solidFill>
                <a:latin typeface="+mn-lt"/>
              </a:rPr>
              <a:t>Bunch Structure: A train is 2 bunches length=7ps, spacing=25ns, repetition=200Hz.</a:t>
            </a:r>
          </a:p>
          <a:p>
            <a:pPr marL="285750" lvl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altLang="en-US" sz="1600" b="0" dirty="0">
                <a:solidFill>
                  <a:schemeClr val="accent3"/>
                </a:solidFill>
                <a:latin typeface="+mn-lt"/>
              </a:rPr>
              <a:t>FCC-</a:t>
            </a:r>
            <a:r>
              <a:rPr lang="en-GB" altLang="en-US" sz="1600" b="0" dirty="0" err="1">
                <a:solidFill>
                  <a:schemeClr val="accent3"/>
                </a:solidFill>
                <a:latin typeface="+mn-lt"/>
              </a:rPr>
              <a:t>ee</a:t>
            </a:r>
            <a:r>
              <a:rPr lang="en-GB" altLang="en-US" sz="1600" b="0" dirty="0">
                <a:solidFill>
                  <a:schemeClr val="accent3"/>
                </a:solidFill>
                <a:latin typeface="+mn-lt"/>
              </a:rPr>
              <a:t> top up injection scheme requires 100% variability of intensity on-demand.</a:t>
            </a:r>
          </a:p>
          <a:p>
            <a:pPr marL="285750" lvl="1">
              <a:lnSpc>
                <a:spcPct val="90000"/>
              </a:lnSpc>
              <a:spcBef>
                <a:spcPct val="3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GB" altLang="en-US" sz="1600" b="0" dirty="0">
                <a:solidFill>
                  <a:schemeClr val="accent3"/>
                </a:solidFill>
                <a:latin typeface="+mn-lt"/>
              </a:rPr>
              <a:t>Positrons created by shooting 6 GeV electrons on target.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2A34785-2BCD-4BE1-614A-887F03722975}"/>
              </a:ext>
            </a:extLst>
          </p:cNvPr>
          <p:cNvSpPr txBox="1">
            <a:spLocks/>
          </p:cNvSpPr>
          <p:nvPr/>
        </p:nvSpPr>
        <p:spPr>
          <a:xfrm>
            <a:off x="1752600" y="752475"/>
            <a:ext cx="5943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3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GB" kern="0" dirty="0"/>
              <a:t>FCC-</a:t>
            </a:r>
            <a:r>
              <a:rPr lang="en-GB" kern="0" dirty="0" err="1"/>
              <a:t>ee</a:t>
            </a:r>
            <a:r>
              <a:rPr lang="en-GB" kern="0" dirty="0"/>
              <a:t> Electron Gun</a:t>
            </a:r>
          </a:p>
        </p:txBody>
      </p:sp>
    </p:spTree>
    <p:extLst>
      <p:ext uri="{BB962C8B-B14F-4D97-AF65-F5344CB8AC3E}">
        <p14:creationId xmlns:p14="http://schemas.microsoft.com/office/powerpoint/2010/main" val="1683216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60400" y="1655763"/>
            <a:ext cx="7162800" cy="3810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accent3">
                    <a:lumMod val="65000"/>
                  </a:schemeClr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Photo-Cathodes</a:t>
            </a:r>
            <a:br>
              <a:rPr lang="en-US" sz="1800" kern="0" dirty="0">
                <a:solidFill>
                  <a:schemeClr val="bg1"/>
                </a:solidFill>
              </a:rPr>
            </a:br>
            <a:endParaRPr lang="en-US" sz="1800" kern="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Radioactive Ions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endParaRPr lang="en-US" sz="1800" kern="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538474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machine with a tube with a light coming out of it&#10;&#10;Description automatically generated">
            <a:extLst>
              <a:ext uri="{FF2B5EF4-FFF2-40B4-BE49-F238E27FC236}">
                <a16:creationId xmlns:a16="http://schemas.microsoft.com/office/drawing/2014/main" id="{4B292791-BDA7-7C9A-8C0F-9574411761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79000"/>
                    </a14:imgEffect>
                    <a14:imgEffect>
                      <a14:brightnessContrast bright="-38000" contras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582613"/>
            <a:ext cx="5943600" cy="609600"/>
          </a:xfrm>
        </p:spPr>
        <p:txBody>
          <a:bodyPr/>
          <a:lstStyle/>
          <a:p>
            <a:pPr>
              <a:defRPr/>
            </a:pPr>
            <a:r>
              <a:rPr lang="en-US" dirty="0"/>
              <a:t>Layout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1655763"/>
            <a:ext cx="7162800" cy="3810000"/>
          </a:xfr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Photo-Cathodes</a:t>
            </a:r>
            <a:br>
              <a:rPr lang="en-US" sz="1800" kern="0" dirty="0">
                <a:solidFill>
                  <a:schemeClr val="bg1"/>
                </a:solidFill>
              </a:rPr>
            </a:br>
            <a:endParaRPr lang="en-US" sz="1800" kern="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Radioactive Ions</a:t>
            </a: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  <p:pic>
        <p:nvPicPr>
          <p:cNvPr id="3076" name="Picture 5" descr="http://linac2.home.cern.ch/linac2/CF002521-ProtonSourceDuoplasmatronRichardChristians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138" y="3862355"/>
            <a:ext cx="3481387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2291E32B-1F48-4E6C-967D-6D974ECFAC82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2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8" name="Picture 12" descr="PHIN_CALIFES 19 June 2008 00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711" y="1221452"/>
            <a:ext cx="3460547" cy="259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1">
            <a:extLst>
              <a:ext uri="{FF2B5EF4-FFF2-40B4-BE49-F238E27FC236}">
                <a16:creationId xmlns:a16="http://schemas.microsoft.com/office/drawing/2014/main" id="{19A0E65B-2E01-2CA0-5D4A-6372DF7C2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228600"/>
            <a:ext cx="3962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400" dirty="0">
                <a:solidFill>
                  <a:schemeClr val="accent3"/>
                </a:solidFill>
                <a:effectLst/>
              </a:rPr>
              <a:t>Electron and Ion Sources</a:t>
            </a: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6145D45-C8DB-2E6F-ED49-C9D274011297}"/>
              </a:ext>
            </a:extLst>
          </p:cNvPr>
          <p:cNvSpPr/>
          <p:nvPr/>
        </p:nvSpPr>
        <p:spPr bwMode="auto">
          <a:xfrm>
            <a:off x="379141" y="2364059"/>
            <a:ext cx="8079059" cy="3808141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Ion Sources - Basics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5008"/>
            <a:ext cx="822960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000" b="0" dirty="0">
                <a:solidFill>
                  <a:schemeClr val="accent3"/>
                </a:solidFill>
                <a:effectLst/>
              </a:rPr>
              <a:t>An Ion Source requires an “ion production” region and an “ion extraction” system.</a:t>
            </a:r>
          </a:p>
          <a:p>
            <a:pPr>
              <a:defRPr/>
            </a:pPr>
            <a:r>
              <a:rPr lang="en-US" sz="2000" b="0" dirty="0">
                <a:solidFill>
                  <a:schemeClr val="accent3"/>
                </a:solidFill>
                <a:effectLst/>
              </a:rPr>
              <a:t>In most (but not all) cases, ion production occurs in a plasma.</a:t>
            </a:r>
          </a:p>
        </p:txBody>
      </p:sp>
      <p:sp>
        <p:nvSpPr>
          <p:cNvPr id="15365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5C918F74-F2B4-4276-9847-E97B8975CF93}" type="slidenum">
              <a:rPr lang="en-US" altLang="en-US" sz="1400" b="0" smtClean="0">
                <a:solidFill>
                  <a:schemeClr val="accent3"/>
                </a:solidFill>
                <a:latin typeface="Times New Roman" pitchFamily="18" charset="0"/>
              </a:rPr>
              <a:pPr/>
              <a:t>20</a:t>
            </a:fld>
            <a:endParaRPr lang="en-US" altLang="en-US" sz="1400" b="0" dirty="0">
              <a:solidFill>
                <a:schemeClr val="accent3"/>
              </a:solidFill>
              <a:latin typeface="Times New Roman" pitchFamily="18" charset="0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684" y="2548564"/>
            <a:ext cx="4682712" cy="336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822826" y="2904729"/>
            <a:ext cx="25113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 plasma or discharge chamber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94752" y="4325795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Material input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2826" y="5437273"/>
            <a:ext cx="2885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Power to create a plasma / discharge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84613" y="2918721"/>
            <a:ext cx="2032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 hole to let the ions out!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57040" y="5725846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An extraction system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810000" y="3997113"/>
            <a:ext cx="720080" cy="144016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810000" y="3533707"/>
            <a:ext cx="864096" cy="7920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170040" y="3200375"/>
            <a:ext cx="1534900" cy="54179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862228" y="3200375"/>
            <a:ext cx="1740616" cy="9924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314264" y="4429161"/>
            <a:ext cx="283149" cy="119277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DF2AB4C-7074-CB80-1B4C-823F29396CDD}"/>
              </a:ext>
            </a:extLst>
          </p:cNvPr>
          <p:cNvSpPr/>
          <p:nvPr/>
        </p:nvSpPr>
        <p:spPr bwMode="auto">
          <a:xfrm>
            <a:off x="1639229" y="1315843"/>
            <a:ext cx="5752171" cy="4215161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Sources - Basics</a:t>
            </a:r>
            <a:endParaRPr lang="en-GB" dirty="0"/>
          </a:p>
        </p:txBody>
      </p:sp>
      <p:pic>
        <p:nvPicPr>
          <p:cNvPr id="5" name="SourceAnimation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38522" y="1535610"/>
            <a:ext cx="5081917" cy="381177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03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6E5FF84-9408-CBEC-9847-356E0CE5B245}"/>
              </a:ext>
            </a:extLst>
          </p:cNvPr>
          <p:cNvSpPr/>
          <p:nvPr/>
        </p:nvSpPr>
        <p:spPr bwMode="auto">
          <a:xfrm>
            <a:off x="1159727" y="1215483"/>
            <a:ext cx="6757639" cy="3968638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Sources - Basics</a:t>
            </a:r>
            <a:endParaRPr lang="en-GB" dirty="0"/>
          </a:p>
        </p:txBody>
      </p:sp>
      <p:pic>
        <p:nvPicPr>
          <p:cNvPr id="5" name="DESYSourceRealPlasma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38679" y="1424763"/>
            <a:ext cx="6297138" cy="354245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62948" y="5184121"/>
            <a:ext cx="7848600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0850" indent="-450850" eaLnBrk="0" hangingPunct="0">
              <a:spcBef>
                <a:spcPct val="5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2000" b="0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 plasma (for  protons or H-) from an RF source.</a:t>
            </a:r>
          </a:p>
          <a:p>
            <a:pPr marL="450850" indent="-450850" eaLnBrk="0" hangingPunct="0">
              <a:spcBef>
                <a:spcPct val="5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2000" b="0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Hydrogen plasma emits a pink light from an atomic transition. </a:t>
            </a:r>
            <a:endParaRPr lang="en-US" sz="2000" b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60400" y="1655763"/>
            <a:ext cx="7162800" cy="3810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accent3">
                    <a:lumMod val="65000"/>
                  </a:schemeClr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Photo-Cathodes</a:t>
            </a:r>
            <a:br>
              <a:rPr lang="en-US" sz="1800" kern="0" dirty="0">
                <a:solidFill>
                  <a:schemeClr val="bg1"/>
                </a:solidFill>
              </a:rPr>
            </a:br>
            <a:endParaRPr lang="en-US" sz="1800" kern="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Radioactive Ions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endParaRPr lang="en-US" sz="1800" kern="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207217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622738"/>
            <a:ext cx="5943600" cy="609600"/>
          </a:xfrm>
        </p:spPr>
        <p:txBody>
          <a:bodyPr/>
          <a:lstStyle/>
          <a:p>
            <a:pPr>
              <a:defRPr/>
            </a:pPr>
            <a:r>
              <a:rPr lang="en-US" dirty="0"/>
              <a:t>Ion Source Essentials</a:t>
            </a:r>
          </a:p>
        </p:txBody>
      </p:sp>
      <p:sp>
        <p:nvSpPr>
          <p:cNvPr id="21507" name="Rectangle 58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1508" name="Slide Number Placeholder 17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C94C9D08-5B6D-43C2-BADF-AB5EBC49B039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24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87743"/>
            <a:ext cx="8229600" cy="342647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chemeClr val="accent3"/>
                </a:solidFill>
                <a:effectLst/>
              </a:rPr>
              <a:t>Many sources work on one of two electron heating techniques: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accent3"/>
                </a:solidFill>
                <a:effectLst/>
              </a:rPr>
              <a:t>Cathode – Anode Discharge: A DC voltage between the cathode and anode is used to accelerate the electrons.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chemeClr val="accent3"/>
                </a:solidFill>
                <a:effectLst/>
              </a:rPr>
              <a:t>RF Discharge: An RF electromatic wave is sent into the chamber, and the electric field can accelerate electrons.</a:t>
            </a:r>
            <a:r>
              <a:rPr lang="en-US" sz="1400" b="0" dirty="0">
                <a:solidFill>
                  <a:schemeClr val="accent3"/>
                </a:solidFill>
                <a:effectLst/>
              </a:rPr>
              <a:t> 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chemeClr val="accent3"/>
                </a:solidFill>
                <a:effectLst/>
              </a:rPr>
              <a:t>The electrons impact on the injected material in the source to produce ions. The gas can be a compound form (e.g. Carbon from CO) or from a </a:t>
            </a:r>
            <a:r>
              <a:rPr lang="en-US" sz="2000" b="0" dirty="0" err="1">
                <a:solidFill>
                  <a:schemeClr val="accent3"/>
                </a:solidFill>
                <a:effectLst/>
              </a:rPr>
              <a:t>vapour</a:t>
            </a:r>
            <a:r>
              <a:rPr lang="en-US" sz="2000" b="0" dirty="0">
                <a:solidFill>
                  <a:schemeClr val="accent3"/>
                </a:solidFill>
                <a:effectLst/>
              </a:rPr>
              <a:t> (e.g. lead </a:t>
            </a:r>
            <a:r>
              <a:rPr lang="en-US" sz="2000" b="0" dirty="0" err="1">
                <a:solidFill>
                  <a:schemeClr val="accent3"/>
                </a:solidFill>
                <a:effectLst/>
              </a:rPr>
              <a:t>vapour</a:t>
            </a:r>
            <a:r>
              <a:rPr lang="en-US" sz="2000" b="0" dirty="0">
                <a:solidFill>
                  <a:schemeClr val="accent3"/>
                </a:solidFill>
                <a:effectLst/>
              </a:rPr>
              <a:t> from an oven).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000" b="0" dirty="0">
              <a:solidFill>
                <a:schemeClr val="accent3"/>
              </a:solidFill>
              <a:effectLst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sz="2000" b="0" dirty="0">
              <a:effectLst/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9944F4E-3E34-3F8B-DF1E-67D54249B28B}"/>
              </a:ext>
            </a:extLst>
          </p:cNvPr>
          <p:cNvSpPr/>
          <p:nvPr/>
        </p:nvSpPr>
        <p:spPr bwMode="auto">
          <a:xfrm>
            <a:off x="177775" y="1170878"/>
            <a:ext cx="8888166" cy="5077522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66936"/>
            <a:ext cx="5943600" cy="609600"/>
          </a:xfrm>
        </p:spPr>
        <p:txBody>
          <a:bodyPr/>
          <a:lstStyle/>
          <a:p>
            <a:r>
              <a:rPr lang="en-US" dirty="0"/>
              <a:t>Ion Source Essentials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effectLst/>
              </a:rPr>
              <a:t>Electron impact ionization of atoms/molecules</a:t>
            </a:r>
            <a:endParaRPr lang="en-GB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458674" y="2944504"/>
            <a:ext cx="1761398" cy="176139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4075997" y="3426609"/>
            <a:ext cx="640019" cy="703229"/>
            <a:chOff x="4075997" y="3085811"/>
            <a:chExt cx="640019" cy="703229"/>
          </a:xfrm>
        </p:grpSpPr>
        <p:sp>
          <p:nvSpPr>
            <p:cNvPr id="8" name="Oval 7"/>
            <p:cNvSpPr/>
            <p:nvPr/>
          </p:nvSpPr>
          <p:spPr>
            <a:xfrm>
              <a:off x="4318661" y="3085811"/>
              <a:ext cx="288032" cy="288032"/>
            </a:xfrm>
            <a:prstGeom prst="ellipse">
              <a:avLst/>
            </a:prstGeom>
            <a:ln w="12700"/>
            <a:effectLst>
              <a:glow rad="101600">
                <a:schemeClr val="tx2">
                  <a:lumMod val="40000"/>
                  <a:lumOff val="60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contourW="12700" prstMaterial="dkEdge"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4427984" y="3340224"/>
              <a:ext cx="288032" cy="288032"/>
            </a:xfrm>
            <a:prstGeom prst="ellipse">
              <a:avLst/>
            </a:prstGeom>
            <a:ln w="12700"/>
            <a:effectLst>
              <a:glow rad="101600">
                <a:schemeClr val="tx2">
                  <a:lumMod val="40000"/>
                  <a:lumOff val="60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contourW="12700" prstMaterial="dkEdge"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4102637" y="3196208"/>
              <a:ext cx="288032" cy="288032"/>
            </a:xfrm>
            <a:prstGeom prst="ellipse">
              <a:avLst/>
            </a:prstGeom>
            <a:ln w="12700"/>
            <a:effectLst>
              <a:glow rad="101600">
                <a:schemeClr val="tx2">
                  <a:lumMod val="40000"/>
                  <a:lumOff val="60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contourW="12700" prstMaterial="dkEdge"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4075997" y="3348608"/>
              <a:ext cx="288032" cy="288032"/>
            </a:xfrm>
            <a:prstGeom prst="ellipse">
              <a:avLst/>
            </a:prstGeom>
            <a:ln w="12700"/>
            <a:effectLst>
              <a:glow rad="101600">
                <a:schemeClr val="tx2">
                  <a:lumMod val="40000"/>
                  <a:lumOff val="60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contourW="12700" prstMaterial="dkEdge"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4263421" y="3501008"/>
              <a:ext cx="288032" cy="288032"/>
            </a:xfrm>
            <a:prstGeom prst="ellipse">
              <a:avLst/>
            </a:prstGeom>
            <a:ln w="12700"/>
            <a:effectLst>
              <a:glow rad="101600">
                <a:schemeClr val="tx2">
                  <a:lumMod val="40000"/>
                  <a:lumOff val="60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contourW="12700" prstMaterial="dkEdge"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4228563" y="3348608"/>
              <a:ext cx="288032" cy="288032"/>
            </a:xfrm>
            <a:prstGeom prst="ellipse">
              <a:avLst/>
            </a:prstGeom>
            <a:ln w="12700"/>
            <a:effectLst>
              <a:glow rad="101600">
                <a:schemeClr val="tx2">
                  <a:lumMod val="40000"/>
                  <a:lumOff val="60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contourW="12700" prstMaterial="dkEdge"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4246653" y="3196208"/>
              <a:ext cx="288032" cy="288032"/>
            </a:xfrm>
            <a:prstGeom prst="ellipse">
              <a:avLst/>
            </a:prstGeom>
            <a:ln w="12700"/>
            <a:effectLst>
              <a:glow rad="101600">
                <a:schemeClr val="tx2">
                  <a:lumMod val="40000"/>
                  <a:lumOff val="60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contourW="12700" prstMaterial="dkEdge"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Oval 14"/>
          <p:cNvSpPr/>
          <p:nvPr/>
        </p:nvSpPr>
        <p:spPr>
          <a:xfrm>
            <a:off x="3093038" y="2545497"/>
            <a:ext cx="2559082" cy="255908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148064" y="3697790"/>
            <a:ext cx="144016" cy="144016"/>
          </a:xfrm>
          <a:prstGeom prst="ellips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283968" y="4993934"/>
            <a:ext cx="144016" cy="144016"/>
          </a:xfrm>
          <a:prstGeom prst="ellips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419872" y="3697790"/>
            <a:ext cx="144016" cy="144016"/>
          </a:xfrm>
          <a:prstGeom prst="ellips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355976" y="2473654"/>
            <a:ext cx="144016" cy="144016"/>
          </a:xfrm>
          <a:prstGeom prst="ellips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347864" y="2905702"/>
            <a:ext cx="144016" cy="144016"/>
          </a:xfrm>
          <a:prstGeom prst="ellips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5220072" y="2905702"/>
            <a:ext cx="144016" cy="144016"/>
          </a:xfrm>
          <a:prstGeom prst="ellips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220072" y="4633894"/>
            <a:ext cx="144016" cy="144016"/>
          </a:xfrm>
          <a:prstGeom prst="ellips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347864" y="4633894"/>
            <a:ext cx="144016" cy="144016"/>
          </a:xfrm>
          <a:prstGeom prst="ellips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25" name="Oval 24"/>
          <p:cNvSpPr/>
          <p:nvPr/>
        </p:nvSpPr>
        <p:spPr>
          <a:xfrm>
            <a:off x="1619672" y="5392776"/>
            <a:ext cx="144016" cy="144016"/>
          </a:xfrm>
          <a:prstGeom prst="ellipse">
            <a:avLst/>
          </a:prstGeom>
          <a:solidFill>
            <a:srgbClr val="92D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26" name="Oval 25"/>
          <p:cNvSpPr/>
          <p:nvPr/>
        </p:nvSpPr>
        <p:spPr>
          <a:xfrm>
            <a:off x="2699792" y="2185622"/>
            <a:ext cx="3279162" cy="32791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4644008" y="5320768"/>
            <a:ext cx="144016" cy="144016"/>
          </a:xfrm>
          <a:prstGeom prst="ellipse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7335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0.30329 0.00347 C 0.39739 0.00532 0.47222 0.11343 0.45034 0.08981 L 0.51927 0.1740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55" y="870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2.59259E-6 L 0.25001 -0.333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2F6A42D-1991-6914-A5BD-F4B2E8E1DF71}"/>
              </a:ext>
            </a:extLst>
          </p:cNvPr>
          <p:cNvSpPr/>
          <p:nvPr/>
        </p:nvSpPr>
        <p:spPr bwMode="auto">
          <a:xfrm>
            <a:off x="925551" y="2658777"/>
            <a:ext cx="6579220" cy="3842384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7029" y="6248400"/>
            <a:ext cx="1905000" cy="457200"/>
          </a:xfrm>
        </p:spPr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5454" y="2602149"/>
            <a:ext cx="6557702" cy="3842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987009" y="4957661"/>
            <a:ext cx="29643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R. </a:t>
            </a:r>
            <a:r>
              <a:rPr lang="en-US" sz="1100" dirty="0" err="1"/>
              <a:t>Rejoub</a:t>
            </a:r>
            <a:r>
              <a:rPr lang="en-US" sz="1100" dirty="0"/>
              <a:t>, B. G. Lindsay, and R. F. </a:t>
            </a:r>
            <a:r>
              <a:rPr lang="en-US" sz="1100" dirty="0" err="1"/>
              <a:t>Stebbings</a:t>
            </a:r>
            <a:r>
              <a:rPr lang="en-US" sz="1100" dirty="0"/>
              <a:t>, Phys. Rev. A 65, 042713 (2002)</a:t>
            </a:r>
          </a:p>
          <a:p>
            <a:r>
              <a:rPr lang="en-US" sz="1100" dirty="0"/>
              <a:t>Except H:  Y.-K. Kim and M.E. Rudd, Phys. Rev. A 50, 3954 (1994)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35247" y="2658777"/>
            <a:ext cx="421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Ionization Cross Section by Electron Impact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457200" y="1357120"/>
            <a:ext cx="8229600" cy="186195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chemeClr val="accent3"/>
                </a:solidFill>
                <a:effectLst/>
              </a:rPr>
              <a:t>We need to create electrons, accelerate them to a few times the ionization potential of the material, and get them to interact with atoms.</a:t>
            </a:r>
          </a:p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chemeClr val="accent3"/>
                </a:solidFill>
                <a:effectLst/>
              </a:rPr>
              <a:t>Highest probability is at ~3-5x the ionization potential.</a:t>
            </a:r>
          </a:p>
          <a:p>
            <a:pPr marL="534988" indent="-534988">
              <a:buFont typeface="Wingdings" pitchFamily="2" charset="2"/>
              <a:buNone/>
              <a:defRPr/>
            </a:pPr>
            <a:endParaRPr lang="en-US" sz="2000" b="0" kern="0" dirty="0">
              <a:solidFill>
                <a:schemeClr val="accent3"/>
              </a:solidFill>
              <a:effectLst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A1CA2D5-DC2C-8A30-057B-505783571761}"/>
              </a:ext>
            </a:extLst>
          </p:cNvPr>
          <p:cNvSpPr txBox="1">
            <a:spLocks/>
          </p:cNvSpPr>
          <p:nvPr/>
        </p:nvSpPr>
        <p:spPr>
          <a:xfrm>
            <a:off x="1752600" y="680239"/>
            <a:ext cx="5943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3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kern="0" dirty="0"/>
              <a:t>Ion Source Essentials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78183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622750-2A56-3D90-1372-C1E3C9D6C265}"/>
              </a:ext>
            </a:extLst>
          </p:cNvPr>
          <p:cNvSpPr/>
          <p:nvPr/>
        </p:nvSpPr>
        <p:spPr bwMode="auto">
          <a:xfrm>
            <a:off x="2040674" y="2118731"/>
            <a:ext cx="5140712" cy="3713357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7029" y="6248400"/>
            <a:ext cx="1905000" cy="457200"/>
          </a:xfrm>
        </p:spPr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457200" y="1412875"/>
            <a:ext cx="8229600" cy="186195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chemeClr val="accent3"/>
                </a:solidFill>
                <a:effectLst/>
              </a:rPr>
              <a:t>A simple source can produce electrons from a cathode, accelerate them to ~100eV, and let them strike atoms in a gas.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SzPct val="100000"/>
              <a:buNone/>
              <a:defRPr/>
            </a:pPr>
            <a:endParaRPr lang="en-US" sz="2000" b="0" kern="0" dirty="0">
              <a:solidFill>
                <a:schemeClr val="accent3"/>
              </a:solidFill>
              <a:effectLst/>
            </a:endParaRPr>
          </a:p>
          <a:p>
            <a:pPr marL="534988" indent="-534988">
              <a:buFont typeface="Wingdings" pitchFamily="2" charset="2"/>
              <a:buNone/>
              <a:defRPr/>
            </a:pPr>
            <a:endParaRPr lang="en-US" sz="2000" b="0" kern="0" dirty="0">
              <a:solidFill>
                <a:schemeClr val="accent3"/>
              </a:solidFill>
              <a:effectLst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752600" y="685800"/>
            <a:ext cx="5943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dirty="0">
                <a:solidFill>
                  <a:schemeClr val="accent3"/>
                </a:solidFill>
                <a:effectLst/>
              </a:rPr>
              <a:t>Ion Source Essentials</a:t>
            </a:r>
            <a:endParaRPr lang="en-US" kern="0" dirty="0">
              <a:solidFill>
                <a:schemeClr val="accent3"/>
              </a:solidFill>
              <a:effectLst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209" y="2299550"/>
            <a:ext cx="4273820" cy="334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821021" y="403839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Cathode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560323" y="3201242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Grid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3760107"/>
            <a:ext cx="78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Ionization</a:t>
            </a:r>
          </a:p>
          <a:p>
            <a:r>
              <a:rPr lang="en-US" dirty="0"/>
              <a:t>region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57200" y="5944229"/>
            <a:ext cx="46025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R.L. Gill, A. </a:t>
            </a:r>
            <a:r>
              <a:rPr lang="en-US" sz="1200" dirty="0" err="1">
                <a:solidFill>
                  <a:schemeClr val="accent3"/>
                </a:solidFill>
              </a:rPr>
              <a:t>Piotrowski</a:t>
            </a:r>
            <a:r>
              <a:rPr lang="en-US" sz="1200" dirty="0">
                <a:solidFill>
                  <a:schemeClr val="accent3"/>
                </a:solidFill>
              </a:rPr>
              <a:t>, NIM A, </a:t>
            </a:r>
            <a:r>
              <a:rPr lang="en-US" sz="1200" dirty="0" err="1">
                <a:solidFill>
                  <a:schemeClr val="accent3"/>
                </a:solidFill>
              </a:rPr>
              <a:t>Vol</a:t>
            </a:r>
            <a:r>
              <a:rPr lang="en-US" sz="1200" dirty="0">
                <a:solidFill>
                  <a:schemeClr val="accent3"/>
                </a:solidFill>
              </a:rPr>
              <a:t> 234 (2), p213, 1985.</a:t>
            </a:r>
          </a:p>
          <a:p>
            <a:r>
              <a:rPr lang="en-US" sz="1200" dirty="0">
                <a:solidFill>
                  <a:schemeClr val="accent3"/>
                </a:solidFill>
              </a:rPr>
              <a:t>http://dx.doi.org/10.1016/0168-9002(85)90907-6</a:t>
            </a:r>
          </a:p>
        </p:txBody>
      </p:sp>
    </p:spTree>
    <p:extLst>
      <p:ext uri="{BB962C8B-B14F-4D97-AF65-F5344CB8AC3E}">
        <p14:creationId xmlns:p14="http://schemas.microsoft.com/office/powerpoint/2010/main" val="36842835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61C95EE-B88A-E83C-8B35-22E898B1790B}"/>
              </a:ext>
            </a:extLst>
          </p:cNvPr>
          <p:cNvSpPr/>
          <p:nvPr/>
        </p:nvSpPr>
        <p:spPr bwMode="auto">
          <a:xfrm>
            <a:off x="441324" y="1374794"/>
            <a:ext cx="8356987" cy="3380156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Plasma Particle Motion</a:t>
            </a:r>
          </a:p>
        </p:txBody>
      </p:sp>
      <p:pic>
        <p:nvPicPr>
          <p:cNvPr id="71684" name="Anim2CAS.avi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1676400"/>
            <a:ext cx="2878137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Anim3CAS.avi">
            <a:hlinkClick r:id="" action="ppaction://media"/>
          </p:cNvPr>
          <p:cNvPicPr>
            <a:picLocks noChangeAspect="1" noChangeArrowheads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1854200"/>
            <a:ext cx="3554413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437" name="Object 6"/>
              <p:cNvSpPr txBox="1"/>
              <p:nvPr/>
            </p:nvSpPr>
            <p:spPr bwMode="auto">
              <a:xfrm>
                <a:off x="1024785" y="5056556"/>
                <a:ext cx="2969473" cy="106583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0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GB" sz="20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0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0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b>
                                <m:sSubPr>
                                  <m:ctrlPr>
                                    <a:rPr lang="en-GB" sz="20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solidFill>
                                        <a:schemeClr val="accent3"/>
                                      </a:solidFill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𝑒𝐵</m:t>
                          </m:r>
                        </m:den>
                      </m:f>
                      <m:r>
                        <a:rPr lang="en-GB" sz="20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20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𝑒𝐵</m:t>
                          </m:r>
                        </m:num>
                        <m:den>
                          <m:r>
                            <a:rPr lang="en-GB" sz="20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sz="2000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8437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24785" y="5056556"/>
                <a:ext cx="2969473" cy="10658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38" name="Line 7"/>
          <p:cNvSpPr>
            <a:spLocks noChangeShapeType="1"/>
          </p:cNvSpPr>
          <p:nvPr/>
        </p:nvSpPr>
        <p:spPr bwMode="auto">
          <a:xfrm>
            <a:off x="3702050" y="3230563"/>
            <a:ext cx="0" cy="8429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3779838" y="34925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/>
              <a:t>B</a:t>
            </a:r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 flipV="1">
            <a:off x="8175625" y="2662238"/>
            <a:ext cx="0" cy="8429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8366125" y="28733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/>
              <a:t>E</a:t>
            </a:r>
          </a:p>
        </p:txBody>
      </p:sp>
      <p:grpSp>
        <p:nvGrpSpPr>
          <p:cNvPr id="18442" name="Group 11"/>
          <p:cNvGrpSpPr>
            <a:grpSpLocks/>
          </p:cNvGrpSpPr>
          <p:nvPr/>
        </p:nvGrpSpPr>
        <p:grpSpPr bwMode="auto">
          <a:xfrm>
            <a:off x="8045450" y="3646488"/>
            <a:ext cx="288925" cy="288925"/>
            <a:chOff x="2468" y="3545"/>
            <a:chExt cx="182" cy="182"/>
          </a:xfrm>
        </p:grpSpPr>
        <p:sp>
          <p:nvSpPr>
            <p:cNvPr id="18446" name="Oval 12"/>
            <p:cNvSpPr>
              <a:spLocks noChangeArrowheads="1"/>
            </p:cNvSpPr>
            <p:nvPr/>
          </p:nvSpPr>
          <p:spPr bwMode="auto">
            <a:xfrm>
              <a:off x="2468" y="3545"/>
              <a:ext cx="182" cy="182"/>
            </a:xfrm>
            <a:prstGeom prst="ellipse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altLang="en-US"/>
            </a:p>
          </p:txBody>
        </p:sp>
        <p:sp>
          <p:nvSpPr>
            <p:cNvPr id="18447" name="Line 13"/>
            <p:cNvSpPr>
              <a:spLocks noChangeShapeType="1"/>
            </p:cNvSpPr>
            <p:nvPr/>
          </p:nvSpPr>
          <p:spPr bwMode="auto">
            <a:xfrm>
              <a:off x="2490" y="3566"/>
              <a:ext cx="132" cy="1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18448" name="Line 14"/>
            <p:cNvSpPr>
              <a:spLocks noChangeShapeType="1"/>
            </p:cNvSpPr>
            <p:nvPr/>
          </p:nvSpPr>
          <p:spPr bwMode="auto">
            <a:xfrm flipV="1">
              <a:off x="2495" y="3572"/>
              <a:ext cx="126" cy="1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8443" name="Text Box 15"/>
          <p:cNvSpPr txBox="1">
            <a:spLocks noChangeArrowheads="1"/>
          </p:cNvSpPr>
          <p:nvPr/>
        </p:nvSpPr>
        <p:spPr bwMode="auto">
          <a:xfrm>
            <a:off x="8359775" y="360838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80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444" name="Object 16"/>
              <p:cNvSpPr txBox="1"/>
              <p:nvPr/>
            </p:nvSpPr>
            <p:spPr bwMode="auto">
              <a:xfrm>
                <a:off x="5357814" y="5056556"/>
                <a:ext cx="2147886" cy="9877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7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2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</m:sSub>
                      <m:r>
                        <a:rPr lang="en-GB" sz="2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groupChr>
                            <m:groupChrPr>
                              <m:chr m:val="→"/>
                              <m:pos m:val="top"/>
                              <m:vertJc m:val="bot"/>
                              <m:ctrlPr>
                                <a:rPr lang="en-GB" sz="28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GB" sz="28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groupChr>
                          <m:r>
                            <a:rPr lang="en-GB" sz="2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groupChr>
                            <m:groupChrPr>
                              <m:chr m:val="→"/>
                              <m:pos m:val="top"/>
                              <m:vertJc m:val="bot"/>
                              <m:ctrlPr>
                                <a:rPr lang="en-GB" sz="28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GB" sz="28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groupChr>
                        </m:num>
                        <m:den>
                          <m:sSup>
                            <m:sSupPr>
                              <m:ctrlPr>
                                <a:rPr lang="en-GB" sz="28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GB" sz="2800" i="1">
                                  <a:solidFill>
                                    <a:schemeClr val="accent3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8444" name="Object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57814" y="5056556"/>
                <a:ext cx="2147886" cy="98777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45" name="Slide Number Placeholder 1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D0E3D726-1D6D-49A8-9DE0-B7ABC39D7A48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28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6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16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68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1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16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685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1684"/>
                </p:tgtEl>
              </p:cMediaNode>
            </p:video>
            <p:video>
              <p:cMediaNode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1685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1030BD6-1E4A-92C7-F2FD-65FF1A848861}"/>
              </a:ext>
            </a:extLst>
          </p:cNvPr>
          <p:cNvSpPr/>
          <p:nvPr/>
        </p:nvSpPr>
        <p:spPr bwMode="auto">
          <a:xfrm>
            <a:off x="1661532" y="2486722"/>
            <a:ext cx="5464113" cy="3300762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99"/>
          <a:stretch>
            <a:fillRect/>
          </a:stretch>
        </p:blipFill>
        <p:spPr bwMode="auto">
          <a:xfrm>
            <a:off x="2018355" y="2734835"/>
            <a:ext cx="4711218" cy="2762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412875"/>
            <a:ext cx="8229600" cy="186195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chemeClr val="accent3"/>
                </a:solidFill>
                <a:effectLst/>
              </a:rPr>
              <a:t>In order to control the electrons and ions, we make use magnetic fields to alter the particle trajectories.</a:t>
            </a:r>
          </a:p>
          <a:p>
            <a:pPr marL="534988" indent="-534988">
              <a:buFont typeface="Wingdings" pitchFamily="2" charset="2"/>
              <a:buNone/>
              <a:defRPr/>
            </a:pPr>
            <a:endParaRPr lang="en-US" sz="2000" b="0" kern="0" dirty="0">
              <a:solidFill>
                <a:schemeClr val="accent3"/>
              </a:solidFill>
              <a:effectLst/>
            </a:endParaRPr>
          </a:p>
        </p:txBody>
      </p:sp>
      <p:sp>
        <p:nvSpPr>
          <p:cNvPr id="6" name="Oval 5"/>
          <p:cNvSpPr/>
          <p:nvPr/>
        </p:nvSpPr>
        <p:spPr bwMode="auto">
          <a:xfrm rot="21342007">
            <a:off x="3850583" y="4068037"/>
            <a:ext cx="1705510" cy="346432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01600">
              <a:srgbClr val="7030A0">
                <a:alpha val="60000"/>
              </a:srgbClr>
            </a:glow>
            <a:outerShdw blurRad="190500" dist="228600" dir="2700000" algn="ctr">
              <a:srgbClr val="000000">
                <a:alpha val="30000"/>
              </a:srgbClr>
            </a:outerShdw>
            <a:softEdge rad="63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DDB8E51-53A1-87B5-B225-4E77FFA6A1CC}"/>
              </a:ext>
            </a:extLst>
          </p:cNvPr>
          <p:cNvSpPr txBox="1">
            <a:spLocks/>
          </p:cNvSpPr>
          <p:nvPr/>
        </p:nvSpPr>
        <p:spPr>
          <a:xfrm>
            <a:off x="1752600" y="695136"/>
            <a:ext cx="5943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3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kern="0" dirty="0"/>
              <a:t>Ion Source Essentials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49475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Every accelerator chain needs a source!</a:t>
            </a: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E032F7B8-96E7-4767-AC07-C6600F131420}" type="slidenum">
              <a:rPr lang="en-US" altLang="en-US" sz="1400" b="0" smtClean="0">
                <a:solidFill>
                  <a:schemeClr val="accent3"/>
                </a:solidFill>
                <a:latin typeface="Times New Roman" pitchFamily="18" charset="0"/>
              </a:rPr>
              <a:pPr/>
              <a:t>3</a:t>
            </a:fld>
            <a:endParaRPr lang="en-US" altLang="en-US" sz="1400" b="0" dirty="0">
              <a:solidFill>
                <a:schemeClr val="accent3"/>
              </a:solidFill>
              <a:latin typeface="Times New Roman" pitchFamily="18" charset="0"/>
            </a:endParaRPr>
          </a:p>
        </p:txBody>
      </p:sp>
      <p:pic>
        <p:nvPicPr>
          <p:cNvPr id="4100" name="Picture 2" descr="https://espace.cern.ch/acc-tec-sector/images/acc_4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88" y="1244600"/>
            <a:ext cx="6383337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Oval 4"/>
          <p:cNvSpPr>
            <a:spLocks noChangeArrowheads="1"/>
          </p:cNvSpPr>
          <p:nvPr/>
        </p:nvSpPr>
        <p:spPr bwMode="auto">
          <a:xfrm>
            <a:off x="4051300" y="4560888"/>
            <a:ext cx="242888" cy="24288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GB" altLang="en-US"/>
          </a:p>
        </p:txBody>
      </p:sp>
      <p:sp>
        <p:nvSpPr>
          <p:cNvPr id="4102" name="Oval 10"/>
          <p:cNvSpPr>
            <a:spLocks noChangeArrowheads="1"/>
          </p:cNvSpPr>
          <p:nvPr/>
        </p:nvSpPr>
        <p:spPr bwMode="auto">
          <a:xfrm>
            <a:off x="4079875" y="5046663"/>
            <a:ext cx="242888" cy="24288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GB" altLang="en-US"/>
          </a:p>
        </p:txBody>
      </p:sp>
      <p:sp>
        <p:nvSpPr>
          <p:cNvPr id="4103" name="Oval 11"/>
          <p:cNvSpPr>
            <a:spLocks noChangeArrowheads="1"/>
          </p:cNvSpPr>
          <p:nvPr/>
        </p:nvSpPr>
        <p:spPr bwMode="auto">
          <a:xfrm>
            <a:off x="7450138" y="4681538"/>
            <a:ext cx="242887" cy="24288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GB" altLang="en-US"/>
          </a:p>
        </p:txBody>
      </p:sp>
      <p:sp>
        <p:nvSpPr>
          <p:cNvPr id="4105" name="Oval 13"/>
          <p:cNvSpPr>
            <a:spLocks noChangeArrowheads="1"/>
          </p:cNvSpPr>
          <p:nvPr/>
        </p:nvSpPr>
        <p:spPr bwMode="auto">
          <a:xfrm>
            <a:off x="3547548" y="3800569"/>
            <a:ext cx="242888" cy="24447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GB" altLang="en-US"/>
          </a:p>
        </p:txBody>
      </p:sp>
      <p:grpSp>
        <p:nvGrpSpPr>
          <p:cNvPr id="3" name="Group 2"/>
          <p:cNvGrpSpPr/>
          <p:nvPr/>
        </p:nvGrpSpPr>
        <p:grpSpPr>
          <a:xfrm>
            <a:off x="5238750" y="3821113"/>
            <a:ext cx="364332" cy="243681"/>
            <a:chOff x="5238750" y="3821113"/>
            <a:chExt cx="364332" cy="243681"/>
          </a:xfrm>
        </p:grpSpPr>
        <p:sp>
          <p:nvSpPr>
            <p:cNvPr id="4104" name="Oval 12"/>
            <p:cNvSpPr>
              <a:spLocks noChangeArrowheads="1"/>
            </p:cNvSpPr>
            <p:nvPr/>
          </p:nvSpPr>
          <p:spPr bwMode="auto">
            <a:xfrm>
              <a:off x="5238750" y="3821113"/>
              <a:ext cx="242888" cy="242887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GB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360194" y="3821906"/>
              <a:ext cx="242888" cy="242888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GB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510867" y="3050821"/>
            <a:ext cx="633754" cy="318924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en-GB" sz="1600" dirty="0">
                <a:solidFill>
                  <a:srgbClr val="CC0000"/>
                </a:solidFill>
                <a:latin typeface="Consolas" panose="020B0609020204030204" pitchFamily="49" charset="0"/>
              </a:rPr>
              <a:t>AWAKE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144621" y="2748844"/>
            <a:ext cx="461268" cy="17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168444" y="3210283"/>
            <a:ext cx="567278" cy="177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H="1" flipV="1">
            <a:off x="7123289" y="2748844"/>
            <a:ext cx="21332" cy="217312"/>
          </a:xfrm>
          <a:prstGeom prst="lin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Oval 11"/>
          <p:cNvSpPr>
            <a:spLocks noChangeArrowheads="1"/>
          </p:cNvSpPr>
          <p:nvPr/>
        </p:nvSpPr>
        <p:spPr bwMode="auto">
          <a:xfrm>
            <a:off x="7001845" y="2608898"/>
            <a:ext cx="242887" cy="24288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GB" altLang="en-US"/>
          </a:p>
        </p:txBody>
      </p:sp>
      <p:sp>
        <p:nvSpPr>
          <p:cNvPr id="12" name="Arc 11"/>
          <p:cNvSpPr/>
          <p:nvPr/>
        </p:nvSpPr>
        <p:spPr bwMode="auto">
          <a:xfrm rot="19999510">
            <a:off x="1765617" y="4938551"/>
            <a:ext cx="2843603" cy="137041"/>
          </a:xfrm>
          <a:prstGeom prst="arc">
            <a:avLst>
              <a:gd name="adj1" fmla="val 21361745"/>
              <a:gd name="adj2" fmla="val 0"/>
            </a:avLst>
          </a:prstGeom>
          <a:noFill/>
          <a:ln w="9525" cap="flat" cmpd="sng" algn="ctr">
            <a:solidFill>
              <a:srgbClr val="CC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12236" y="4515826"/>
            <a:ext cx="495896" cy="22659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GB" dirty="0">
                <a:solidFill>
                  <a:srgbClr val="CC3399"/>
                </a:solidFill>
                <a:latin typeface="Consolas" panose="020B0609020204030204" pitchFamily="49" charset="0"/>
              </a:rPr>
              <a:t>LINAC4</a:t>
            </a: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3785493" y="4455874"/>
            <a:ext cx="242888" cy="24288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GB" altLang="en-US"/>
          </a:p>
        </p:txBody>
      </p:sp>
      <p:sp>
        <p:nvSpPr>
          <p:cNvPr id="6" name="Hexagon 5"/>
          <p:cNvSpPr/>
          <p:nvPr/>
        </p:nvSpPr>
        <p:spPr bwMode="auto">
          <a:xfrm rot="1631530">
            <a:off x="3624920" y="3874160"/>
            <a:ext cx="121784" cy="104986"/>
          </a:xfrm>
          <a:prstGeom prst="hex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3" grpId="0" animBg="1"/>
      <p:bldP spid="4105" grpId="0" animBg="1"/>
      <p:bldP spid="18" grpId="0" animBg="1"/>
      <p:bldP spid="2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E75C709-F42A-9731-4F1E-83E5B11B090C}"/>
              </a:ext>
            </a:extLst>
          </p:cNvPr>
          <p:cNvSpPr/>
          <p:nvPr/>
        </p:nvSpPr>
        <p:spPr bwMode="auto">
          <a:xfrm>
            <a:off x="393506" y="1609489"/>
            <a:ext cx="8356987" cy="4200296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Plasma Particle Motion</a:t>
            </a:r>
          </a:p>
        </p:txBody>
      </p:sp>
      <p:sp>
        <p:nvSpPr>
          <p:cNvPr id="19459" name="Oval 7"/>
          <p:cNvSpPr>
            <a:spLocks noChangeArrowheads="1"/>
          </p:cNvSpPr>
          <p:nvPr/>
        </p:nvSpPr>
        <p:spPr bwMode="auto">
          <a:xfrm>
            <a:off x="1266825" y="2725006"/>
            <a:ext cx="171450" cy="171450"/>
          </a:xfrm>
          <a:prstGeom prst="ellips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9460" name="Oval 8"/>
          <p:cNvSpPr>
            <a:spLocks noChangeArrowheads="1"/>
          </p:cNvSpPr>
          <p:nvPr/>
        </p:nvSpPr>
        <p:spPr bwMode="auto">
          <a:xfrm>
            <a:off x="1330325" y="2788506"/>
            <a:ext cx="44450" cy="4445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962025" y="2626581"/>
            <a:ext cx="33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/>
              <a:t>B</a:t>
            </a:r>
          </a:p>
        </p:txBody>
      </p:sp>
      <p:sp>
        <p:nvSpPr>
          <p:cNvPr id="69671" name="Arc 39"/>
          <p:cNvSpPr>
            <a:spLocks/>
          </p:cNvSpPr>
          <p:nvPr/>
        </p:nvSpPr>
        <p:spPr bwMode="auto">
          <a:xfrm rot="3306890">
            <a:off x="1591469" y="3156012"/>
            <a:ext cx="1811338" cy="1965325"/>
          </a:xfrm>
          <a:custGeom>
            <a:avLst/>
            <a:gdLst>
              <a:gd name="T0" fmla="*/ 2147483647 w 39802"/>
              <a:gd name="T1" fmla="*/ 2147483647 h 43200"/>
              <a:gd name="T2" fmla="*/ 0 w 39802"/>
              <a:gd name="T3" fmla="*/ 2147483647 h 43200"/>
              <a:gd name="T4" fmla="*/ 2147483647 w 39802"/>
              <a:gd name="T5" fmla="*/ 2147483647 h 43200"/>
              <a:gd name="T6" fmla="*/ 0 60000 65536"/>
              <a:gd name="T7" fmla="*/ 0 60000 65536"/>
              <a:gd name="T8" fmla="*/ 0 60000 65536"/>
              <a:gd name="T9" fmla="*/ 0 w 39802"/>
              <a:gd name="T10" fmla="*/ 0 h 43200"/>
              <a:gd name="T11" fmla="*/ 39802 w 39802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802" h="43200" fill="none" extrusionOk="0">
                <a:moveTo>
                  <a:pt x="16934" y="37"/>
                </a:moveTo>
                <a:cubicBezTo>
                  <a:pt x="17356" y="12"/>
                  <a:pt x="17779" y="-1"/>
                  <a:pt x="18202" y="0"/>
                </a:cubicBezTo>
                <a:cubicBezTo>
                  <a:pt x="30131" y="0"/>
                  <a:pt x="39802" y="9670"/>
                  <a:pt x="39802" y="21600"/>
                </a:cubicBezTo>
                <a:cubicBezTo>
                  <a:pt x="39802" y="33529"/>
                  <a:pt x="30131" y="43200"/>
                  <a:pt x="18202" y="43200"/>
                </a:cubicBezTo>
                <a:cubicBezTo>
                  <a:pt x="10830" y="43200"/>
                  <a:pt x="3968" y="39440"/>
                  <a:pt x="-1" y="33229"/>
                </a:cubicBezTo>
              </a:path>
              <a:path w="39802" h="43200" stroke="0" extrusionOk="0">
                <a:moveTo>
                  <a:pt x="16934" y="37"/>
                </a:moveTo>
                <a:cubicBezTo>
                  <a:pt x="17356" y="12"/>
                  <a:pt x="17779" y="-1"/>
                  <a:pt x="18202" y="0"/>
                </a:cubicBezTo>
                <a:cubicBezTo>
                  <a:pt x="30131" y="0"/>
                  <a:pt x="39802" y="9670"/>
                  <a:pt x="39802" y="21600"/>
                </a:cubicBezTo>
                <a:cubicBezTo>
                  <a:pt x="39802" y="33529"/>
                  <a:pt x="30131" y="43200"/>
                  <a:pt x="18202" y="43200"/>
                </a:cubicBezTo>
                <a:cubicBezTo>
                  <a:pt x="10830" y="43200"/>
                  <a:pt x="3968" y="39440"/>
                  <a:pt x="-1" y="33229"/>
                </a:cubicBezTo>
                <a:lnTo>
                  <a:pt x="18202" y="21600"/>
                </a:lnTo>
                <a:lnTo>
                  <a:pt x="16934" y="37"/>
                </a:lnTo>
                <a:close/>
              </a:path>
            </a:pathLst>
          </a:custGeom>
          <a:noFill/>
          <a:ln w="952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69672" name="Line 40"/>
          <p:cNvSpPr>
            <a:spLocks noChangeShapeType="1"/>
          </p:cNvSpPr>
          <p:nvPr/>
        </p:nvSpPr>
        <p:spPr bwMode="auto">
          <a:xfrm>
            <a:off x="2185988" y="3736244"/>
            <a:ext cx="282575" cy="40163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1055688" y="3572731"/>
            <a:ext cx="1965325" cy="1966913"/>
            <a:chOff x="665" y="2706"/>
            <a:chExt cx="1238" cy="1239"/>
          </a:xfrm>
        </p:grpSpPr>
        <p:sp>
          <p:nvSpPr>
            <p:cNvPr id="19474" name="Arc 42"/>
            <p:cNvSpPr>
              <a:spLocks/>
            </p:cNvSpPr>
            <p:nvPr/>
          </p:nvSpPr>
          <p:spPr bwMode="auto">
            <a:xfrm>
              <a:off x="665" y="2706"/>
              <a:ext cx="1238" cy="1239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10941" y="2812"/>
                  </a:moveTo>
                  <a:cubicBezTo>
                    <a:pt x="14191" y="969"/>
                    <a:pt x="17863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21101"/>
                    <a:pt x="17" y="20602"/>
                    <a:pt x="51" y="20104"/>
                  </a:cubicBezTo>
                </a:path>
                <a:path w="43200" h="43200" stroke="0" extrusionOk="0">
                  <a:moveTo>
                    <a:pt x="10941" y="2812"/>
                  </a:moveTo>
                  <a:cubicBezTo>
                    <a:pt x="14191" y="969"/>
                    <a:pt x="17863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21101"/>
                    <a:pt x="17" y="20602"/>
                    <a:pt x="51" y="20104"/>
                  </a:cubicBezTo>
                  <a:lnTo>
                    <a:pt x="21600" y="21600"/>
                  </a:lnTo>
                  <a:lnTo>
                    <a:pt x="10941" y="2812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19475" name="Line 43"/>
            <p:cNvSpPr>
              <a:spLocks noChangeShapeType="1"/>
            </p:cNvSpPr>
            <p:nvPr/>
          </p:nvSpPr>
          <p:spPr bwMode="auto">
            <a:xfrm flipH="1">
              <a:off x="1291" y="3050"/>
              <a:ext cx="264" cy="3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1196975" y="2731356"/>
            <a:ext cx="2049463" cy="2024063"/>
            <a:chOff x="754" y="2176"/>
            <a:chExt cx="1291" cy="1275"/>
          </a:xfrm>
        </p:grpSpPr>
        <p:sp>
          <p:nvSpPr>
            <p:cNvPr id="19472" name="Oval 45"/>
            <p:cNvSpPr>
              <a:spLocks noChangeArrowheads="1"/>
            </p:cNvSpPr>
            <p:nvPr/>
          </p:nvSpPr>
          <p:spPr bwMode="auto">
            <a:xfrm>
              <a:off x="754" y="2176"/>
              <a:ext cx="1274" cy="1275"/>
            </a:xfrm>
            <a:prstGeom prst="ellipse">
              <a:avLst/>
            </a:prstGeom>
            <a:noFill/>
            <a:ln w="9525" algn="ctr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altLang="en-US"/>
            </a:p>
          </p:txBody>
        </p:sp>
        <p:sp>
          <p:nvSpPr>
            <p:cNvPr id="19473" name="Oval 46"/>
            <p:cNvSpPr>
              <a:spLocks noChangeArrowheads="1"/>
            </p:cNvSpPr>
            <p:nvPr/>
          </p:nvSpPr>
          <p:spPr bwMode="auto">
            <a:xfrm>
              <a:off x="1965" y="2577"/>
              <a:ext cx="80" cy="8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altLang="en-US"/>
            </a:p>
          </p:txBody>
        </p:sp>
      </p:grpSp>
      <p:graphicFrame>
        <p:nvGraphicFramePr>
          <p:cNvPr id="69679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194665"/>
              </p:ext>
            </p:extLst>
          </p:nvPr>
        </p:nvGraphicFramePr>
        <p:xfrm>
          <a:off x="2917825" y="1851025"/>
          <a:ext cx="5110163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31760" imgH="596880" progId="Equation.3">
                  <p:embed/>
                </p:oleObj>
              </mc:Choice>
              <mc:Fallback>
                <p:oleObj name="Equation" r:id="rId2" imgW="2831760" imgH="59688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7825" y="1851025"/>
                        <a:ext cx="5110163" cy="1077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738563" y="2812934"/>
            <a:ext cx="3749675" cy="2170112"/>
            <a:chOff x="3738623" y="2951543"/>
            <a:chExt cx="3750198" cy="2169732"/>
          </a:xfrm>
        </p:grpSpPr>
        <p:graphicFrame>
          <p:nvGraphicFramePr>
            <p:cNvPr id="19469" name="Object 6"/>
            <p:cNvGraphicFramePr>
              <a:graphicFrameLocks noChangeAspect="1"/>
            </p:cNvGraphicFramePr>
            <p:nvPr/>
          </p:nvGraphicFramePr>
          <p:xfrm>
            <a:off x="5870575" y="4208463"/>
            <a:ext cx="1455738" cy="912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749300" imgH="469900" progId="Equation.3">
                    <p:embed/>
                  </p:oleObj>
                </mc:Choice>
                <mc:Fallback>
                  <p:oleObj name="Equation" r:id="rId4" imgW="749300" imgH="4699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70575" y="4208463"/>
                          <a:ext cx="1455738" cy="9128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9470" name="Straight Arrow Connector 16"/>
            <p:cNvCxnSpPr>
              <a:cxnSpLocks noChangeShapeType="1"/>
            </p:cNvCxnSpPr>
            <p:nvPr/>
          </p:nvCxnSpPr>
          <p:spPr bwMode="auto">
            <a:xfrm rot="5400000">
              <a:off x="6771190" y="3298784"/>
              <a:ext cx="1064871" cy="37039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1" name="TextBox 18"/>
            <p:cNvSpPr txBox="1">
              <a:spLocks noChangeArrowheads="1"/>
            </p:cNvSpPr>
            <p:nvPr/>
          </p:nvSpPr>
          <p:spPr bwMode="auto">
            <a:xfrm>
              <a:off x="3738623" y="3264061"/>
              <a:ext cx="326406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600"/>
                <a:t>cf: opposite to classical</a:t>
              </a:r>
              <a:br>
                <a:rPr lang="en-US" altLang="en-US" sz="1600"/>
              </a:br>
              <a:r>
                <a:rPr lang="en-US" altLang="en-US" sz="1600"/>
                <a:t>      energy – velocity equation !</a:t>
              </a:r>
            </a:p>
          </p:txBody>
        </p:sp>
      </p:grpSp>
      <p:sp>
        <p:nvSpPr>
          <p:cNvPr id="19468" name="Slide Number Placeholder 1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74797508-3268-4502-A8CB-79A19F823BAA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30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9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71" grpId="0" animBg="1"/>
      <p:bldP spid="6967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60400" y="1655763"/>
            <a:ext cx="7162800" cy="3810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accent3">
                    <a:lumMod val="65000"/>
                  </a:schemeClr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Photo-Cathodes</a:t>
            </a:r>
            <a:br>
              <a:rPr lang="en-US" sz="1800" kern="0" dirty="0">
                <a:solidFill>
                  <a:schemeClr val="bg1"/>
                </a:solidFill>
              </a:rPr>
            </a:br>
            <a:endParaRPr lang="en-US" sz="1800" kern="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Radioactive Ions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endParaRPr lang="en-US" sz="1800" kern="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405803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BCEDFA8-10FA-9AF5-6774-D1362636F983}"/>
              </a:ext>
            </a:extLst>
          </p:cNvPr>
          <p:cNvSpPr/>
          <p:nvPr/>
        </p:nvSpPr>
        <p:spPr bwMode="auto">
          <a:xfrm>
            <a:off x="111511" y="1149550"/>
            <a:ext cx="8954429" cy="4883260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Ion Source – </a:t>
            </a:r>
            <a:r>
              <a:rPr lang="en-US" dirty="0" err="1"/>
              <a:t>Duoplasmatron</a:t>
            </a:r>
            <a:r>
              <a:rPr lang="en-US" dirty="0"/>
              <a:t> – Linac2</a:t>
            </a:r>
          </a:p>
        </p:txBody>
      </p:sp>
      <p:sp>
        <p:nvSpPr>
          <p:cNvPr id="22532" name="Slide Number Placeholder 17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9AB3A5C9-927B-430F-AA05-E4F10667D1F3}" type="slidenum">
              <a:rPr lang="en-US" altLang="en-US" sz="1400" b="0" smtClean="0">
                <a:solidFill>
                  <a:schemeClr val="accent3"/>
                </a:solidFill>
                <a:latin typeface="Times New Roman" pitchFamily="18" charset="0"/>
              </a:rPr>
              <a:pPr/>
              <a:t>32</a:t>
            </a:fld>
            <a:endParaRPr lang="en-US" altLang="en-US" sz="1400" b="0" dirty="0">
              <a:solidFill>
                <a:schemeClr val="accent3"/>
              </a:solidFill>
              <a:latin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9" y="1457912"/>
            <a:ext cx="5438775" cy="425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76" y="1457912"/>
            <a:ext cx="23876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688362" y="3324459"/>
            <a:ext cx="1644946" cy="554433"/>
            <a:chOff x="3688362" y="3707247"/>
            <a:chExt cx="1644946" cy="554433"/>
          </a:xfrm>
        </p:grpSpPr>
        <p:sp>
          <p:nvSpPr>
            <p:cNvPr id="3" name="Flowchart: Stored Data 2"/>
            <p:cNvSpPr/>
            <p:nvPr/>
          </p:nvSpPr>
          <p:spPr bwMode="auto">
            <a:xfrm rot="10800000">
              <a:off x="3688362" y="3878654"/>
              <a:ext cx="422851" cy="209551"/>
            </a:xfrm>
            <a:prstGeom prst="flowChartOnlineStorage">
              <a:avLst/>
            </a:prstGeom>
            <a:solidFill>
              <a:srgbClr val="CC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4" name="Flowchart: Merge 3"/>
            <p:cNvSpPr/>
            <p:nvPr/>
          </p:nvSpPr>
          <p:spPr bwMode="auto">
            <a:xfrm rot="16200000">
              <a:off x="4137747" y="3748420"/>
              <a:ext cx="194078" cy="467556"/>
            </a:xfrm>
            <a:prstGeom prst="flowChartMerge">
              <a:avLst/>
            </a:prstGeom>
            <a:solidFill>
              <a:srgbClr val="CC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Flowchart: Merge 10"/>
            <p:cNvSpPr/>
            <p:nvPr/>
          </p:nvSpPr>
          <p:spPr bwMode="auto">
            <a:xfrm rot="5400000" flipH="1">
              <a:off x="4584061" y="3512433"/>
              <a:ext cx="554433" cy="944061"/>
            </a:xfrm>
            <a:prstGeom prst="flowChartMerge">
              <a:avLst/>
            </a:prstGeom>
            <a:solidFill>
              <a:srgbClr val="CC33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005136" y="1457912"/>
            <a:ext cx="724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Solenoid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771" y="1675326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Cathode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2771" y="2330418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Anode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34928" y="4965578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Gas feed</a:t>
            </a:r>
          </a:p>
        </p:txBody>
      </p:sp>
      <p:cxnSp>
        <p:nvCxnSpPr>
          <p:cNvPr id="8" name="Straight Arrow Connector 7"/>
          <p:cNvCxnSpPr>
            <a:stCxn id="16" idx="0"/>
          </p:cNvCxnSpPr>
          <p:nvPr/>
        </p:nvCxnSpPr>
        <p:spPr bwMode="auto">
          <a:xfrm flipV="1">
            <a:off x="1296566" y="4236979"/>
            <a:ext cx="354813" cy="72859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375201" y="1704134"/>
            <a:ext cx="0" cy="74939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3688361" y="1944393"/>
            <a:ext cx="1644947" cy="148054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>
            <a:stCxn id="15" idx="2"/>
          </p:cNvCxnSpPr>
          <p:nvPr/>
        </p:nvCxnSpPr>
        <p:spPr bwMode="auto">
          <a:xfrm flipH="1">
            <a:off x="4457545" y="2576639"/>
            <a:ext cx="907133" cy="91922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4775302" y="4914615"/>
            <a:ext cx="1116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Expansion Cup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5333307" y="3998143"/>
            <a:ext cx="31371" cy="916473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817668"/>
              </p:ext>
            </p:extLst>
          </p:nvPr>
        </p:nvGraphicFramePr>
        <p:xfrm>
          <a:off x="5770398" y="3388852"/>
          <a:ext cx="3081898" cy="2068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9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4805">
                <a:tc>
                  <a:txBody>
                    <a:bodyPr/>
                    <a:lstStyle/>
                    <a:p>
                      <a:r>
                        <a:rPr lang="en-GB" sz="1400" dirty="0"/>
                        <a:t>Proton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200 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805">
                <a:tc>
                  <a:txBody>
                    <a:bodyPr/>
                    <a:lstStyle/>
                    <a:p>
                      <a:r>
                        <a:rPr lang="en-GB" sz="1400" baseline="0" dirty="0"/>
                        <a:t>Proton Energy</a:t>
                      </a:r>
                      <a:r>
                        <a:rPr lang="en-GB" sz="1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90 </a:t>
                      </a:r>
                      <a:r>
                        <a:rPr lang="en-GB" sz="1400" dirty="0" err="1"/>
                        <a:t>keV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805">
                <a:tc>
                  <a:txBody>
                    <a:bodyPr/>
                    <a:lstStyle/>
                    <a:p>
                      <a:r>
                        <a:rPr lang="en-GB" sz="1400" dirty="0"/>
                        <a:t>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~0.4 </a:t>
                      </a:r>
                      <a:r>
                        <a:rPr lang="en-GB" sz="1400" dirty="0" err="1"/>
                        <a:t>mm.mrad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805">
                <a:tc>
                  <a:txBody>
                    <a:bodyPr/>
                    <a:lstStyle/>
                    <a:p>
                      <a:r>
                        <a:rPr lang="en-GB" sz="1400" dirty="0"/>
                        <a:t>Pulse for 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20us @ 1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805">
                <a:tc>
                  <a:txBody>
                    <a:bodyPr/>
                    <a:lstStyle/>
                    <a:p>
                      <a:r>
                        <a:rPr lang="en-GB" sz="1400" dirty="0"/>
                        <a:t># protons /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2.5x10</a:t>
                      </a:r>
                      <a:r>
                        <a:rPr lang="en-GB" sz="1400" baseline="300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805">
                <a:tc>
                  <a:txBody>
                    <a:bodyPr/>
                    <a:lstStyle/>
                    <a:p>
                      <a:r>
                        <a:rPr lang="en-GB" sz="1400" dirty="0"/>
                        <a:t># LHC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/>
                        <a:t>~24 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040317" y="6193196"/>
            <a:ext cx="7096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3"/>
                </a:solidFill>
              </a:rPr>
              <a:t>* Creation of LHC bunches is a complicated process, this is an example for 50ns LHC bunches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1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60400" y="1655763"/>
            <a:ext cx="7162800" cy="3810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accent3">
                    <a:lumMod val="65000"/>
                  </a:schemeClr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Photo-Cathodes</a:t>
            </a:r>
            <a:br>
              <a:rPr lang="en-US" sz="1800" kern="0" dirty="0">
                <a:solidFill>
                  <a:schemeClr val="bg1"/>
                </a:solidFill>
              </a:rPr>
            </a:br>
            <a:endParaRPr lang="en-US" sz="1800" kern="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/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Radioactive Ions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endParaRPr lang="en-US" sz="1800" kern="0" dirty="0"/>
          </a:p>
          <a:p>
            <a:pPr>
              <a:buFont typeface="Wingdings" pitchFamily="2" charset="2"/>
              <a:buNone/>
              <a:defRPr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6595976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Ion Sources – Negative 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55406" y="1231900"/>
            <a:ext cx="7677407" cy="13589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00000"/>
              </a:lnSpc>
              <a:spcBef>
                <a:spcPts val="900"/>
              </a:spcBef>
              <a:buNone/>
              <a:defRPr/>
            </a:pPr>
            <a:r>
              <a:rPr lang="en-US" sz="2000" b="0" dirty="0">
                <a:solidFill>
                  <a:schemeClr val="accent3"/>
                </a:solidFill>
                <a:effectLst/>
              </a:rPr>
              <a:t>In 2021 – CERN moved from Linac2 produced protons to Linac4 produced H- ions (at higher </a:t>
            </a:r>
            <a:r>
              <a:rPr lang="en-US" sz="2000" b="0" dirty="0" err="1">
                <a:solidFill>
                  <a:schemeClr val="accent3"/>
                </a:solidFill>
                <a:effectLst/>
              </a:rPr>
              <a:t>Linac</a:t>
            </a:r>
            <a:r>
              <a:rPr lang="en-US" sz="2000" b="0" dirty="0">
                <a:solidFill>
                  <a:schemeClr val="accent3"/>
                </a:solidFill>
                <a:effectLst/>
              </a:rPr>
              <a:t> energy).</a:t>
            </a:r>
          </a:p>
          <a:p>
            <a:pPr marL="0" indent="0">
              <a:lnSpc>
                <a:spcPct val="100000"/>
              </a:lnSpc>
              <a:spcBef>
                <a:spcPts val="900"/>
              </a:spcBef>
              <a:buNone/>
              <a:defRPr/>
            </a:pPr>
            <a:r>
              <a:rPr lang="en-US" sz="2000" b="0" dirty="0">
                <a:solidFill>
                  <a:schemeClr val="accent3"/>
                </a:solidFill>
                <a:effectLst/>
              </a:rPr>
              <a:t>H- give the possibility for stripping injection into PSB synchrotron.</a:t>
            </a:r>
          </a:p>
        </p:txBody>
      </p:sp>
      <p:graphicFrame>
        <p:nvGraphicFramePr>
          <p:cNvPr id="28732" name="Group 6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97116578"/>
              </p:ext>
            </p:extLst>
          </p:nvPr>
        </p:nvGraphicFramePr>
        <p:xfrm>
          <a:off x="762000" y="2590800"/>
          <a:ext cx="2667000" cy="3744913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77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Electron Affinity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(eV)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0.7542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He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&lt;0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Li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0.6182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Be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&lt;0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0.277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1.2629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&lt;0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1.462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39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Arial" charset="0"/>
                        </a:rPr>
                        <a:t>3.399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8720" name="Rectangle 48"/>
          <p:cNvSpPr>
            <a:spLocks noChangeArrowheads="1"/>
          </p:cNvSpPr>
          <p:nvPr/>
        </p:nvSpPr>
        <p:spPr bwMode="auto">
          <a:xfrm>
            <a:off x="3657600" y="2514600"/>
            <a:ext cx="4953000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88925" indent="-288925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The bonding energy for an electron onto an atom is the Electron Affinity.</a:t>
            </a:r>
          </a:p>
          <a:p>
            <a:pPr marL="288925" indent="-288925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800" b="0" dirty="0" err="1">
                <a:solidFill>
                  <a:schemeClr val="accent3"/>
                </a:solidFill>
              </a:rPr>
              <a:t>Ea</a:t>
            </a:r>
            <a:r>
              <a:rPr lang="en-US" sz="1800" b="0" dirty="0">
                <a:solidFill>
                  <a:schemeClr val="accent3"/>
                </a:solidFill>
              </a:rPr>
              <a:t> &lt; 0 for Noble Gases</a:t>
            </a:r>
          </a:p>
          <a:p>
            <a:pPr marL="288925" indent="-288925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Large </a:t>
            </a:r>
            <a:r>
              <a:rPr lang="en-US" sz="1800" b="0" dirty="0" err="1">
                <a:solidFill>
                  <a:schemeClr val="accent3"/>
                </a:solidFill>
              </a:rPr>
              <a:t>Ea</a:t>
            </a:r>
            <a:r>
              <a:rPr lang="en-US" sz="1800" b="0" dirty="0">
                <a:solidFill>
                  <a:schemeClr val="accent3"/>
                </a:solidFill>
              </a:rPr>
              <a:t> for Halogens</a:t>
            </a:r>
          </a:p>
          <a:p>
            <a:pPr marL="288925" indent="-288925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Two categories of negative ion sources</a:t>
            </a:r>
          </a:p>
          <a:p>
            <a:pPr marL="663575" lvl="1" indent="-18415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Surface – an atom on a surface can be desorbed with an extra electron (whose wave-function overlapped the atom).</a:t>
            </a:r>
          </a:p>
          <a:p>
            <a:pPr marL="663575" lvl="1" indent="-18415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Volume – Through collisions, e-capture and molecular dissociation, negative ions can be formed.</a:t>
            </a:r>
          </a:p>
        </p:txBody>
      </p:sp>
      <p:sp>
        <p:nvSpPr>
          <p:cNvPr id="28712" name="Text Box 61"/>
          <p:cNvSpPr txBox="1">
            <a:spLocks noChangeArrowheads="1"/>
          </p:cNvSpPr>
          <p:nvPr/>
        </p:nvSpPr>
        <p:spPr bwMode="auto">
          <a:xfrm>
            <a:off x="3657600" y="5697538"/>
            <a:ext cx="513715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b="0" dirty="0">
                <a:solidFill>
                  <a:schemeClr val="accent3"/>
                </a:solidFill>
              </a:rPr>
              <a:t>AB + e </a:t>
            </a:r>
            <a:r>
              <a:rPr lang="en-US" altLang="en-US" sz="1800" b="0" dirty="0">
                <a:solidFill>
                  <a:schemeClr val="accent3"/>
                </a:solidFill>
                <a:ea typeface="Arial Unicode MS" pitchFamily="34" charset="-128"/>
                <a:cs typeface="Arial Unicode MS" pitchFamily="34" charset="-128"/>
              </a:rPr>
              <a:t>→ A- + B		A + B → A- + B+	</a:t>
            </a:r>
          </a:p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chemeClr val="accent3"/>
                </a:solidFill>
                <a:ea typeface="Arial Unicode MS" pitchFamily="34" charset="-128"/>
                <a:cs typeface="Arial Unicode MS" pitchFamily="34" charset="-128"/>
              </a:rPr>
              <a:t>AB* + e → A- + B</a:t>
            </a:r>
            <a:r>
              <a:rPr lang="en-US" altLang="en-US" sz="1800" b="0" dirty="0">
                <a:solidFill>
                  <a:schemeClr val="accent3"/>
                </a:solidFill>
                <a:ea typeface="Arial Unicode MS" pitchFamily="34" charset="-128"/>
                <a:cs typeface="Arial Unicode MS" pitchFamily="34" charset="-128"/>
              </a:rPr>
              <a:t>		A+ + B → A- + B2+</a:t>
            </a:r>
            <a:endParaRPr lang="en-US" altLang="en-US" sz="1800" dirty="0">
              <a:solidFill>
                <a:schemeClr val="accent3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71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CA6BCA87-F017-4D0F-BCF0-8C9D97E15B56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34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CFA6B6C-F7D1-4AF1-E906-8A501663FD12}"/>
              </a:ext>
            </a:extLst>
          </p:cNvPr>
          <p:cNvSpPr/>
          <p:nvPr/>
        </p:nvSpPr>
        <p:spPr bwMode="auto">
          <a:xfrm>
            <a:off x="1019175" y="1201984"/>
            <a:ext cx="7181850" cy="3013177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CH" dirty="0"/>
              <a:t>H</a:t>
            </a:r>
            <a:r>
              <a:rPr lang="fr-CH" baseline="30000" dirty="0"/>
              <a:t>-</a:t>
            </a:r>
            <a:r>
              <a:rPr lang="fr-CH" dirty="0"/>
              <a:t> Surface Ion Production</a:t>
            </a:r>
            <a:endParaRPr lang="en-US" dirty="0"/>
          </a:p>
        </p:txBody>
      </p:sp>
      <p:sp>
        <p:nvSpPr>
          <p:cNvPr id="68612" name="Oval 4"/>
          <p:cNvSpPr>
            <a:spLocks noChangeArrowheads="1"/>
          </p:cNvSpPr>
          <p:nvPr/>
        </p:nvSpPr>
        <p:spPr bwMode="auto">
          <a:xfrm>
            <a:off x="5780088" y="3514972"/>
            <a:ext cx="152400" cy="1524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29700" name="Oval 5"/>
          <p:cNvSpPr>
            <a:spLocks noChangeArrowheads="1"/>
          </p:cNvSpPr>
          <p:nvPr/>
        </p:nvSpPr>
        <p:spPr bwMode="auto">
          <a:xfrm>
            <a:off x="2400300" y="1922709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68614" name="Oval 6"/>
          <p:cNvSpPr>
            <a:spLocks noChangeArrowheads="1"/>
          </p:cNvSpPr>
          <p:nvPr/>
        </p:nvSpPr>
        <p:spPr bwMode="auto">
          <a:xfrm>
            <a:off x="3894138" y="3189534"/>
            <a:ext cx="152400" cy="152400"/>
          </a:xfrm>
          <a:prstGeom prst="ellipse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68615" name="Oval 7"/>
          <p:cNvSpPr>
            <a:spLocks noChangeArrowheads="1"/>
          </p:cNvSpPr>
          <p:nvPr/>
        </p:nvSpPr>
        <p:spPr bwMode="auto">
          <a:xfrm>
            <a:off x="4716463" y="3197472"/>
            <a:ext cx="152400" cy="1524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1628775" y="1625847"/>
            <a:ext cx="5686425" cy="292100"/>
          </a:xfrm>
          <a:prstGeom prst="rect">
            <a:avLst/>
          </a:prstGeom>
          <a:solidFill>
            <a:srgbClr val="66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04" name="Oval 9"/>
          <p:cNvSpPr>
            <a:spLocks noChangeArrowheads="1"/>
          </p:cNvSpPr>
          <p:nvPr/>
        </p:nvSpPr>
        <p:spPr bwMode="auto">
          <a:xfrm>
            <a:off x="2743200" y="1922709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05" name="Oval 10"/>
          <p:cNvSpPr>
            <a:spLocks noChangeArrowheads="1"/>
          </p:cNvSpPr>
          <p:nvPr/>
        </p:nvSpPr>
        <p:spPr bwMode="auto">
          <a:xfrm>
            <a:off x="2984500" y="1922709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06" name="Oval 11"/>
          <p:cNvSpPr>
            <a:spLocks noChangeArrowheads="1"/>
          </p:cNvSpPr>
          <p:nvPr/>
        </p:nvSpPr>
        <p:spPr bwMode="auto">
          <a:xfrm>
            <a:off x="3111500" y="1922709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07" name="Oval 12"/>
          <p:cNvSpPr>
            <a:spLocks noChangeArrowheads="1"/>
          </p:cNvSpPr>
          <p:nvPr/>
        </p:nvSpPr>
        <p:spPr bwMode="auto">
          <a:xfrm>
            <a:off x="3403600" y="1922709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08" name="Oval 13"/>
          <p:cNvSpPr>
            <a:spLocks noChangeArrowheads="1"/>
          </p:cNvSpPr>
          <p:nvPr/>
        </p:nvSpPr>
        <p:spPr bwMode="auto">
          <a:xfrm>
            <a:off x="3346450" y="32466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09" name="Oval 14"/>
          <p:cNvSpPr>
            <a:spLocks noChangeArrowheads="1"/>
          </p:cNvSpPr>
          <p:nvPr/>
        </p:nvSpPr>
        <p:spPr bwMode="auto">
          <a:xfrm>
            <a:off x="4189413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0" name="Oval 15"/>
          <p:cNvSpPr>
            <a:spLocks noChangeArrowheads="1"/>
          </p:cNvSpPr>
          <p:nvPr/>
        </p:nvSpPr>
        <p:spPr bwMode="auto">
          <a:xfrm>
            <a:off x="3841750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1" name="Oval 16"/>
          <p:cNvSpPr>
            <a:spLocks noChangeArrowheads="1"/>
          </p:cNvSpPr>
          <p:nvPr/>
        </p:nvSpPr>
        <p:spPr bwMode="auto">
          <a:xfrm>
            <a:off x="4008438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2" name="Oval 17"/>
          <p:cNvSpPr>
            <a:spLocks noChangeArrowheads="1"/>
          </p:cNvSpPr>
          <p:nvPr/>
        </p:nvSpPr>
        <p:spPr bwMode="auto">
          <a:xfrm>
            <a:off x="4394200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3" name="Oval 18"/>
          <p:cNvSpPr>
            <a:spLocks noChangeArrowheads="1"/>
          </p:cNvSpPr>
          <p:nvPr/>
        </p:nvSpPr>
        <p:spPr bwMode="auto">
          <a:xfrm>
            <a:off x="4560888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4" name="Oval 19"/>
          <p:cNvSpPr>
            <a:spLocks noChangeArrowheads="1"/>
          </p:cNvSpPr>
          <p:nvPr/>
        </p:nvSpPr>
        <p:spPr bwMode="auto">
          <a:xfrm>
            <a:off x="4784725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5" name="Oval 20"/>
          <p:cNvSpPr>
            <a:spLocks noChangeArrowheads="1"/>
          </p:cNvSpPr>
          <p:nvPr/>
        </p:nvSpPr>
        <p:spPr bwMode="auto">
          <a:xfrm>
            <a:off x="4989513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6" name="Oval 21"/>
          <p:cNvSpPr>
            <a:spLocks noChangeArrowheads="1"/>
          </p:cNvSpPr>
          <p:nvPr/>
        </p:nvSpPr>
        <p:spPr bwMode="auto">
          <a:xfrm>
            <a:off x="5184775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7" name="Oval 22"/>
          <p:cNvSpPr>
            <a:spLocks noChangeArrowheads="1"/>
          </p:cNvSpPr>
          <p:nvPr/>
        </p:nvSpPr>
        <p:spPr bwMode="auto">
          <a:xfrm>
            <a:off x="5346700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8" name="Oval 23"/>
          <p:cNvSpPr>
            <a:spLocks noChangeArrowheads="1"/>
          </p:cNvSpPr>
          <p:nvPr/>
        </p:nvSpPr>
        <p:spPr bwMode="auto">
          <a:xfrm>
            <a:off x="5727700" y="1917947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19" name="Oval 24"/>
          <p:cNvSpPr>
            <a:spLocks noChangeArrowheads="1"/>
          </p:cNvSpPr>
          <p:nvPr/>
        </p:nvSpPr>
        <p:spPr bwMode="auto">
          <a:xfrm>
            <a:off x="5522913" y="1917947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20" name="Oval 25"/>
          <p:cNvSpPr>
            <a:spLocks noChangeArrowheads="1"/>
          </p:cNvSpPr>
          <p:nvPr/>
        </p:nvSpPr>
        <p:spPr bwMode="auto">
          <a:xfrm>
            <a:off x="5903913" y="1917947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21" name="Oval 26"/>
          <p:cNvSpPr>
            <a:spLocks noChangeArrowheads="1"/>
          </p:cNvSpPr>
          <p:nvPr/>
        </p:nvSpPr>
        <p:spPr bwMode="auto">
          <a:xfrm>
            <a:off x="3122613" y="2551359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22" name="Oval 27"/>
          <p:cNvSpPr>
            <a:spLocks noChangeArrowheads="1"/>
          </p:cNvSpPr>
          <p:nvPr/>
        </p:nvSpPr>
        <p:spPr bwMode="auto">
          <a:xfrm>
            <a:off x="4837113" y="2556122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68636" name="Oval 28"/>
          <p:cNvSpPr>
            <a:spLocks noChangeArrowheads="1"/>
          </p:cNvSpPr>
          <p:nvPr/>
        </p:nvSpPr>
        <p:spPr bwMode="auto">
          <a:xfrm>
            <a:off x="3468688" y="3805517"/>
            <a:ext cx="152400" cy="1524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29724" name="Oval 29"/>
          <p:cNvSpPr>
            <a:spLocks noChangeArrowheads="1"/>
          </p:cNvSpPr>
          <p:nvPr/>
        </p:nvSpPr>
        <p:spPr bwMode="auto">
          <a:xfrm>
            <a:off x="3613150" y="1913184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25" name="Text Box 30"/>
          <p:cNvSpPr txBox="1">
            <a:spLocks noChangeArrowheads="1"/>
          </p:cNvSpPr>
          <p:nvPr/>
        </p:nvSpPr>
        <p:spPr bwMode="auto">
          <a:xfrm>
            <a:off x="5992813" y="2003672"/>
            <a:ext cx="3778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altLang="en-US" sz="1200"/>
              <a:t>Cs</a:t>
            </a:r>
            <a:endParaRPr lang="en-US" altLang="en-US" sz="1200"/>
          </a:p>
        </p:txBody>
      </p:sp>
      <p:sp>
        <p:nvSpPr>
          <p:cNvPr id="29726" name="Text Box 31"/>
          <p:cNvSpPr txBox="1">
            <a:spLocks noChangeArrowheads="1"/>
          </p:cNvSpPr>
          <p:nvPr/>
        </p:nvSpPr>
        <p:spPr bwMode="auto">
          <a:xfrm>
            <a:off x="4792663" y="3327647"/>
            <a:ext cx="723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altLang="en-US" sz="1200"/>
              <a:t>H+, H</a:t>
            </a:r>
            <a:r>
              <a:rPr lang="fr-CH" altLang="en-US" sz="1200" baseline="-25000"/>
              <a:t>2</a:t>
            </a:r>
            <a:r>
              <a:rPr lang="fr-CH" altLang="en-US" sz="1200"/>
              <a:t>+</a:t>
            </a:r>
            <a:endParaRPr lang="en-US" altLang="en-US" sz="1200"/>
          </a:p>
        </p:txBody>
      </p:sp>
      <p:sp>
        <p:nvSpPr>
          <p:cNvPr id="29727" name="Freeform 32"/>
          <p:cNvSpPr>
            <a:spLocks/>
          </p:cNvSpPr>
          <p:nvPr/>
        </p:nvSpPr>
        <p:spPr bwMode="auto">
          <a:xfrm>
            <a:off x="4238625" y="2103684"/>
            <a:ext cx="495300" cy="1047750"/>
          </a:xfrm>
          <a:custGeom>
            <a:avLst/>
            <a:gdLst>
              <a:gd name="T0" fmla="*/ 2147483647 w 312"/>
              <a:gd name="T1" fmla="*/ 2147483647 h 660"/>
              <a:gd name="T2" fmla="*/ 2147483647 w 312"/>
              <a:gd name="T3" fmla="*/ 2147483647 h 660"/>
              <a:gd name="T4" fmla="*/ 0 w 312"/>
              <a:gd name="T5" fmla="*/ 0 h 660"/>
              <a:gd name="T6" fmla="*/ 0 60000 65536"/>
              <a:gd name="T7" fmla="*/ 0 60000 65536"/>
              <a:gd name="T8" fmla="*/ 0 60000 65536"/>
              <a:gd name="T9" fmla="*/ 0 w 312"/>
              <a:gd name="T10" fmla="*/ 0 h 660"/>
              <a:gd name="T11" fmla="*/ 312 w 312"/>
              <a:gd name="T12" fmla="*/ 660 h 6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2" h="660">
                <a:moveTo>
                  <a:pt x="312" y="660"/>
                </a:moveTo>
                <a:cubicBezTo>
                  <a:pt x="236" y="580"/>
                  <a:pt x="160" y="500"/>
                  <a:pt x="108" y="390"/>
                </a:cubicBezTo>
                <a:cubicBezTo>
                  <a:pt x="56" y="280"/>
                  <a:pt x="20" y="67"/>
                  <a:pt x="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9728" name="Line 33"/>
          <p:cNvSpPr>
            <a:spLocks noChangeShapeType="1"/>
          </p:cNvSpPr>
          <p:nvPr/>
        </p:nvSpPr>
        <p:spPr bwMode="auto">
          <a:xfrm flipH="1">
            <a:off x="3933825" y="2122734"/>
            <a:ext cx="219075" cy="1381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9729" name="Text Box 34"/>
          <p:cNvSpPr txBox="1">
            <a:spLocks noChangeArrowheads="1"/>
          </p:cNvSpPr>
          <p:nvPr/>
        </p:nvSpPr>
        <p:spPr bwMode="auto">
          <a:xfrm>
            <a:off x="4067175" y="3203822"/>
            <a:ext cx="3444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altLang="en-US" sz="1200"/>
              <a:t>H-</a:t>
            </a:r>
            <a:endParaRPr lang="en-US" altLang="en-US" sz="1200"/>
          </a:p>
        </p:txBody>
      </p:sp>
      <p:sp>
        <p:nvSpPr>
          <p:cNvPr id="29730" name="Freeform 36"/>
          <p:cNvSpPr>
            <a:spLocks/>
          </p:cNvSpPr>
          <p:nvPr/>
        </p:nvSpPr>
        <p:spPr bwMode="auto">
          <a:xfrm>
            <a:off x="5759450" y="2065584"/>
            <a:ext cx="180975" cy="360363"/>
          </a:xfrm>
          <a:custGeom>
            <a:avLst/>
            <a:gdLst>
              <a:gd name="T0" fmla="*/ 2147483647 w 163"/>
              <a:gd name="T1" fmla="*/ 0 h 325"/>
              <a:gd name="T2" fmla="*/ 2147483647 w 163"/>
              <a:gd name="T3" fmla="*/ 2147483647 h 325"/>
              <a:gd name="T4" fmla="*/ 2147483647 w 163"/>
              <a:gd name="T5" fmla="*/ 2147483647 h 325"/>
              <a:gd name="T6" fmla="*/ 2147483647 w 163"/>
              <a:gd name="T7" fmla="*/ 2147483647 h 325"/>
              <a:gd name="T8" fmla="*/ 2147483647 w 163"/>
              <a:gd name="T9" fmla="*/ 2147483647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"/>
              <a:gd name="T16" fmla="*/ 0 h 325"/>
              <a:gd name="T17" fmla="*/ 163 w 163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" h="325">
                <a:moveTo>
                  <a:pt x="72" y="0"/>
                </a:moveTo>
                <a:cubicBezTo>
                  <a:pt x="114" y="31"/>
                  <a:pt x="157" y="62"/>
                  <a:pt x="160" y="88"/>
                </a:cubicBezTo>
                <a:cubicBezTo>
                  <a:pt x="163" y="115"/>
                  <a:pt x="116" y="137"/>
                  <a:pt x="90" y="159"/>
                </a:cubicBezTo>
                <a:cubicBezTo>
                  <a:pt x="64" y="181"/>
                  <a:pt x="4" y="195"/>
                  <a:pt x="2" y="223"/>
                </a:cubicBezTo>
                <a:cubicBezTo>
                  <a:pt x="0" y="251"/>
                  <a:pt x="64" y="304"/>
                  <a:pt x="8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31" name="Freeform 37"/>
          <p:cNvSpPr>
            <a:spLocks/>
          </p:cNvSpPr>
          <p:nvPr/>
        </p:nvSpPr>
        <p:spPr bwMode="auto">
          <a:xfrm>
            <a:off x="5759450" y="2427534"/>
            <a:ext cx="179388" cy="358775"/>
          </a:xfrm>
          <a:custGeom>
            <a:avLst/>
            <a:gdLst>
              <a:gd name="T0" fmla="*/ 2147483647 w 113"/>
              <a:gd name="T1" fmla="*/ 0 h 226"/>
              <a:gd name="T2" fmla="*/ 2147483647 w 113"/>
              <a:gd name="T3" fmla="*/ 2147483647 h 226"/>
              <a:gd name="T4" fmla="*/ 2147483647 w 113"/>
              <a:gd name="T5" fmla="*/ 2147483647 h 226"/>
              <a:gd name="T6" fmla="*/ 2147483647 w 113"/>
              <a:gd name="T7" fmla="*/ 2147483647 h 226"/>
              <a:gd name="T8" fmla="*/ 2147483647 w 113"/>
              <a:gd name="T9" fmla="*/ 2147483647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226"/>
              <a:gd name="T17" fmla="*/ 113 w 113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226">
                <a:moveTo>
                  <a:pt x="57" y="0"/>
                </a:moveTo>
                <a:cubicBezTo>
                  <a:pt x="66" y="10"/>
                  <a:pt x="111" y="42"/>
                  <a:pt x="112" y="60"/>
                </a:cubicBezTo>
                <a:cubicBezTo>
                  <a:pt x="113" y="78"/>
                  <a:pt x="81" y="95"/>
                  <a:pt x="63" y="110"/>
                </a:cubicBezTo>
                <a:cubicBezTo>
                  <a:pt x="45" y="125"/>
                  <a:pt x="3" y="135"/>
                  <a:pt x="1" y="155"/>
                </a:cubicBezTo>
                <a:cubicBezTo>
                  <a:pt x="0" y="174"/>
                  <a:pt x="45" y="211"/>
                  <a:pt x="56" y="22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32" name="Freeform 38"/>
          <p:cNvSpPr>
            <a:spLocks/>
          </p:cNvSpPr>
          <p:nvPr/>
        </p:nvSpPr>
        <p:spPr bwMode="auto">
          <a:xfrm>
            <a:off x="5759450" y="2786309"/>
            <a:ext cx="179388" cy="358775"/>
          </a:xfrm>
          <a:custGeom>
            <a:avLst/>
            <a:gdLst>
              <a:gd name="T0" fmla="*/ 2147483647 w 113"/>
              <a:gd name="T1" fmla="*/ 0 h 226"/>
              <a:gd name="T2" fmla="*/ 2147483647 w 113"/>
              <a:gd name="T3" fmla="*/ 2147483647 h 226"/>
              <a:gd name="T4" fmla="*/ 2147483647 w 113"/>
              <a:gd name="T5" fmla="*/ 2147483647 h 226"/>
              <a:gd name="T6" fmla="*/ 2147483647 w 113"/>
              <a:gd name="T7" fmla="*/ 2147483647 h 226"/>
              <a:gd name="T8" fmla="*/ 2147483647 w 113"/>
              <a:gd name="T9" fmla="*/ 2147483647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226"/>
              <a:gd name="T17" fmla="*/ 113 w 113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226">
                <a:moveTo>
                  <a:pt x="57" y="0"/>
                </a:moveTo>
                <a:cubicBezTo>
                  <a:pt x="66" y="10"/>
                  <a:pt x="111" y="42"/>
                  <a:pt x="112" y="60"/>
                </a:cubicBezTo>
                <a:cubicBezTo>
                  <a:pt x="113" y="78"/>
                  <a:pt x="81" y="95"/>
                  <a:pt x="63" y="110"/>
                </a:cubicBezTo>
                <a:cubicBezTo>
                  <a:pt x="45" y="125"/>
                  <a:pt x="3" y="135"/>
                  <a:pt x="1" y="155"/>
                </a:cubicBezTo>
                <a:cubicBezTo>
                  <a:pt x="0" y="174"/>
                  <a:pt x="45" y="211"/>
                  <a:pt x="56" y="22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33" name="Freeform 39"/>
          <p:cNvSpPr>
            <a:spLocks/>
          </p:cNvSpPr>
          <p:nvPr/>
        </p:nvSpPr>
        <p:spPr bwMode="auto">
          <a:xfrm>
            <a:off x="5759450" y="3145084"/>
            <a:ext cx="179388" cy="358775"/>
          </a:xfrm>
          <a:custGeom>
            <a:avLst/>
            <a:gdLst>
              <a:gd name="T0" fmla="*/ 2147483647 w 113"/>
              <a:gd name="T1" fmla="*/ 0 h 226"/>
              <a:gd name="T2" fmla="*/ 2147483647 w 113"/>
              <a:gd name="T3" fmla="*/ 2147483647 h 226"/>
              <a:gd name="T4" fmla="*/ 2147483647 w 113"/>
              <a:gd name="T5" fmla="*/ 2147483647 h 226"/>
              <a:gd name="T6" fmla="*/ 2147483647 w 113"/>
              <a:gd name="T7" fmla="*/ 2147483647 h 226"/>
              <a:gd name="T8" fmla="*/ 2147483647 w 113"/>
              <a:gd name="T9" fmla="*/ 2147483647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226"/>
              <a:gd name="T17" fmla="*/ 113 w 113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226">
                <a:moveTo>
                  <a:pt x="57" y="0"/>
                </a:moveTo>
                <a:cubicBezTo>
                  <a:pt x="66" y="10"/>
                  <a:pt x="111" y="42"/>
                  <a:pt x="112" y="60"/>
                </a:cubicBezTo>
                <a:cubicBezTo>
                  <a:pt x="113" y="78"/>
                  <a:pt x="81" y="95"/>
                  <a:pt x="63" y="110"/>
                </a:cubicBezTo>
                <a:cubicBezTo>
                  <a:pt x="45" y="125"/>
                  <a:pt x="3" y="135"/>
                  <a:pt x="1" y="155"/>
                </a:cubicBezTo>
                <a:cubicBezTo>
                  <a:pt x="0" y="174"/>
                  <a:pt x="45" y="211"/>
                  <a:pt x="56" y="22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34" name="Oval 44"/>
          <p:cNvSpPr>
            <a:spLocks noChangeArrowheads="1"/>
          </p:cNvSpPr>
          <p:nvPr/>
        </p:nvSpPr>
        <p:spPr bwMode="auto">
          <a:xfrm>
            <a:off x="4341813" y="3837267"/>
            <a:ext cx="152400" cy="1524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760000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9735" name="Text Box 45"/>
          <p:cNvSpPr txBox="1">
            <a:spLocks noChangeArrowheads="1"/>
          </p:cNvSpPr>
          <p:nvPr/>
        </p:nvSpPr>
        <p:spPr bwMode="auto">
          <a:xfrm>
            <a:off x="5946775" y="3537197"/>
            <a:ext cx="3190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altLang="en-US" sz="1200"/>
              <a:t>e-</a:t>
            </a:r>
            <a:endParaRPr lang="en-US" altLang="en-US" sz="1200"/>
          </a:p>
        </p:txBody>
      </p:sp>
      <p:sp>
        <p:nvSpPr>
          <p:cNvPr id="68654" name="Oval 46"/>
          <p:cNvSpPr>
            <a:spLocks noChangeArrowheads="1"/>
          </p:cNvSpPr>
          <p:nvPr/>
        </p:nvSpPr>
        <p:spPr bwMode="auto">
          <a:xfrm>
            <a:off x="5780088" y="3514972"/>
            <a:ext cx="152400" cy="1524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29737" name="Text Box 47"/>
          <p:cNvSpPr txBox="1">
            <a:spLocks noChangeArrowheads="1"/>
          </p:cNvSpPr>
          <p:nvPr/>
        </p:nvSpPr>
        <p:spPr bwMode="auto">
          <a:xfrm>
            <a:off x="5992813" y="2003672"/>
            <a:ext cx="3778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altLang="en-US" sz="1200"/>
              <a:t>Cs</a:t>
            </a:r>
            <a:endParaRPr lang="en-US" altLang="en-US" sz="1200"/>
          </a:p>
        </p:txBody>
      </p:sp>
      <p:sp>
        <p:nvSpPr>
          <p:cNvPr id="29738" name="Freeform 48"/>
          <p:cNvSpPr>
            <a:spLocks/>
          </p:cNvSpPr>
          <p:nvPr/>
        </p:nvSpPr>
        <p:spPr bwMode="auto">
          <a:xfrm>
            <a:off x="5759450" y="2065584"/>
            <a:ext cx="180975" cy="360363"/>
          </a:xfrm>
          <a:custGeom>
            <a:avLst/>
            <a:gdLst>
              <a:gd name="T0" fmla="*/ 2147483647 w 163"/>
              <a:gd name="T1" fmla="*/ 0 h 325"/>
              <a:gd name="T2" fmla="*/ 2147483647 w 163"/>
              <a:gd name="T3" fmla="*/ 2147483647 h 325"/>
              <a:gd name="T4" fmla="*/ 2147483647 w 163"/>
              <a:gd name="T5" fmla="*/ 2147483647 h 325"/>
              <a:gd name="T6" fmla="*/ 2147483647 w 163"/>
              <a:gd name="T7" fmla="*/ 2147483647 h 325"/>
              <a:gd name="T8" fmla="*/ 2147483647 w 163"/>
              <a:gd name="T9" fmla="*/ 2147483647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"/>
              <a:gd name="T16" fmla="*/ 0 h 325"/>
              <a:gd name="T17" fmla="*/ 163 w 163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" h="325">
                <a:moveTo>
                  <a:pt x="72" y="0"/>
                </a:moveTo>
                <a:cubicBezTo>
                  <a:pt x="114" y="31"/>
                  <a:pt x="157" y="62"/>
                  <a:pt x="160" y="88"/>
                </a:cubicBezTo>
                <a:cubicBezTo>
                  <a:pt x="163" y="115"/>
                  <a:pt x="116" y="137"/>
                  <a:pt x="90" y="159"/>
                </a:cubicBezTo>
                <a:cubicBezTo>
                  <a:pt x="64" y="181"/>
                  <a:pt x="4" y="195"/>
                  <a:pt x="2" y="223"/>
                </a:cubicBezTo>
                <a:cubicBezTo>
                  <a:pt x="0" y="251"/>
                  <a:pt x="64" y="304"/>
                  <a:pt x="8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39" name="Freeform 49"/>
          <p:cNvSpPr>
            <a:spLocks/>
          </p:cNvSpPr>
          <p:nvPr/>
        </p:nvSpPr>
        <p:spPr bwMode="auto">
          <a:xfrm>
            <a:off x="5759450" y="2427534"/>
            <a:ext cx="179388" cy="358775"/>
          </a:xfrm>
          <a:custGeom>
            <a:avLst/>
            <a:gdLst>
              <a:gd name="T0" fmla="*/ 2147483647 w 113"/>
              <a:gd name="T1" fmla="*/ 0 h 226"/>
              <a:gd name="T2" fmla="*/ 2147483647 w 113"/>
              <a:gd name="T3" fmla="*/ 2147483647 h 226"/>
              <a:gd name="T4" fmla="*/ 2147483647 w 113"/>
              <a:gd name="T5" fmla="*/ 2147483647 h 226"/>
              <a:gd name="T6" fmla="*/ 2147483647 w 113"/>
              <a:gd name="T7" fmla="*/ 2147483647 h 226"/>
              <a:gd name="T8" fmla="*/ 2147483647 w 113"/>
              <a:gd name="T9" fmla="*/ 2147483647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226"/>
              <a:gd name="T17" fmla="*/ 113 w 113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226">
                <a:moveTo>
                  <a:pt x="57" y="0"/>
                </a:moveTo>
                <a:cubicBezTo>
                  <a:pt x="66" y="10"/>
                  <a:pt x="111" y="42"/>
                  <a:pt x="112" y="60"/>
                </a:cubicBezTo>
                <a:cubicBezTo>
                  <a:pt x="113" y="78"/>
                  <a:pt x="81" y="95"/>
                  <a:pt x="63" y="110"/>
                </a:cubicBezTo>
                <a:cubicBezTo>
                  <a:pt x="45" y="125"/>
                  <a:pt x="3" y="135"/>
                  <a:pt x="1" y="155"/>
                </a:cubicBezTo>
                <a:cubicBezTo>
                  <a:pt x="0" y="174"/>
                  <a:pt x="45" y="211"/>
                  <a:pt x="56" y="22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40" name="Freeform 50"/>
          <p:cNvSpPr>
            <a:spLocks/>
          </p:cNvSpPr>
          <p:nvPr/>
        </p:nvSpPr>
        <p:spPr bwMode="auto">
          <a:xfrm>
            <a:off x="5759450" y="2786309"/>
            <a:ext cx="179388" cy="358775"/>
          </a:xfrm>
          <a:custGeom>
            <a:avLst/>
            <a:gdLst>
              <a:gd name="T0" fmla="*/ 2147483647 w 113"/>
              <a:gd name="T1" fmla="*/ 0 h 226"/>
              <a:gd name="T2" fmla="*/ 2147483647 w 113"/>
              <a:gd name="T3" fmla="*/ 2147483647 h 226"/>
              <a:gd name="T4" fmla="*/ 2147483647 w 113"/>
              <a:gd name="T5" fmla="*/ 2147483647 h 226"/>
              <a:gd name="T6" fmla="*/ 2147483647 w 113"/>
              <a:gd name="T7" fmla="*/ 2147483647 h 226"/>
              <a:gd name="T8" fmla="*/ 2147483647 w 113"/>
              <a:gd name="T9" fmla="*/ 2147483647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226"/>
              <a:gd name="T17" fmla="*/ 113 w 113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226">
                <a:moveTo>
                  <a:pt x="57" y="0"/>
                </a:moveTo>
                <a:cubicBezTo>
                  <a:pt x="66" y="10"/>
                  <a:pt x="111" y="42"/>
                  <a:pt x="112" y="60"/>
                </a:cubicBezTo>
                <a:cubicBezTo>
                  <a:pt x="113" y="78"/>
                  <a:pt x="81" y="95"/>
                  <a:pt x="63" y="110"/>
                </a:cubicBezTo>
                <a:cubicBezTo>
                  <a:pt x="45" y="125"/>
                  <a:pt x="3" y="135"/>
                  <a:pt x="1" y="155"/>
                </a:cubicBezTo>
                <a:cubicBezTo>
                  <a:pt x="0" y="174"/>
                  <a:pt x="45" y="211"/>
                  <a:pt x="56" y="22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41" name="Freeform 51"/>
          <p:cNvSpPr>
            <a:spLocks/>
          </p:cNvSpPr>
          <p:nvPr/>
        </p:nvSpPr>
        <p:spPr bwMode="auto">
          <a:xfrm>
            <a:off x="5759450" y="3145084"/>
            <a:ext cx="179388" cy="358775"/>
          </a:xfrm>
          <a:custGeom>
            <a:avLst/>
            <a:gdLst>
              <a:gd name="T0" fmla="*/ 2147483647 w 113"/>
              <a:gd name="T1" fmla="*/ 0 h 226"/>
              <a:gd name="T2" fmla="*/ 2147483647 w 113"/>
              <a:gd name="T3" fmla="*/ 2147483647 h 226"/>
              <a:gd name="T4" fmla="*/ 2147483647 w 113"/>
              <a:gd name="T5" fmla="*/ 2147483647 h 226"/>
              <a:gd name="T6" fmla="*/ 2147483647 w 113"/>
              <a:gd name="T7" fmla="*/ 2147483647 h 226"/>
              <a:gd name="T8" fmla="*/ 2147483647 w 113"/>
              <a:gd name="T9" fmla="*/ 2147483647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226"/>
              <a:gd name="T17" fmla="*/ 113 w 113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226">
                <a:moveTo>
                  <a:pt x="57" y="0"/>
                </a:moveTo>
                <a:cubicBezTo>
                  <a:pt x="66" y="10"/>
                  <a:pt x="111" y="42"/>
                  <a:pt x="112" y="60"/>
                </a:cubicBezTo>
                <a:cubicBezTo>
                  <a:pt x="113" y="78"/>
                  <a:pt x="81" y="95"/>
                  <a:pt x="63" y="110"/>
                </a:cubicBezTo>
                <a:cubicBezTo>
                  <a:pt x="45" y="125"/>
                  <a:pt x="3" y="135"/>
                  <a:pt x="1" y="155"/>
                </a:cubicBezTo>
                <a:cubicBezTo>
                  <a:pt x="0" y="174"/>
                  <a:pt x="45" y="211"/>
                  <a:pt x="56" y="22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42" name="Text Box 52"/>
          <p:cNvSpPr txBox="1">
            <a:spLocks noChangeArrowheads="1"/>
          </p:cNvSpPr>
          <p:nvPr/>
        </p:nvSpPr>
        <p:spPr bwMode="auto">
          <a:xfrm>
            <a:off x="5946775" y="3537197"/>
            <a:ext cx="3190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altLang="en-US" sz="1200"/>
              <a:t>e-</a:t>
            </a:r>
            <a:endParaRPr lang="en-US" altLang="en-US" sz="1200"/>
          </a:p>
        </p:txBody>
      </p:sp>
      <p:sp>
        <p:nvSpPr>
          <p:cNvPr id="68661" name="Oval 53"/>
          <p:cNvSpPr>
            <a:spLocks noChangeArrowheads="1"/>
          </p:cNvSpPr>
          <p:nvPr/>
        </p:nvSpPr>
        <p:spPr bwMode="auto">
          <a:xfrm>
            <a:off x="2608263" y="3514972"/>
            <a:ext cx="152400" cy="1524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29744" name="Freeform 54"/>
          <p:cNvSpPr>
            <a:spLocks/>
          </p:cNvSpPr>
          <p:nvPr/>
        </p:nvSpPr>
        <p:spPr bwMode="auto">
          <a:xfrm>
            <a:off x="2587625" y="2065584"/>
            <a:ext cx="180975" cy="360363"/>
          </a:xfrm>
          <a:custGeom>
            <a:avLst/>
            <a:gdLst>
              <a:gd name="T0" fmla="*/ 2147483647 w 163"/>
              <a:gd name="T1" fmla="*/ 0 h 325"/>
              <a:gd name="T2" fmla="*/ 2147483647 w 163"/>
              <a:gd name="T3" fmla="*/ 2147483647 h 325"/>
              <a:gd name="T4" fmla="*/ 2147483647 w 163"/>
              <a:gd name="T5" fmla="*/ 2147483647 h 325"/>
              <a:gd name="T6" fmla="*/ 2147483647 w 163"/>
              <a:gd name="T7" fmla="*/ 2147483647 h 325"/>
              <a:gd name="T8" fmla="*/ 2147483647 w 163"/>
              <a:gd name="T9" fmla="*/ 2147483647 h 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"/>
              <a:gd name="T16" fmla="*/ 0 h 325"/>
              <a:gd name="T17" fmla="*/ 163 w 163"/>
              <a:gd name="T18" fmla="*/ 325 h 3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" h="325">
                <a:moveTo>
                  <a:pt x="72" y="0"/>
                </a:moveTo>
                <a:cubicBezTo>
                  <a:pt x="114" y="31"/>
                  <a:pt x="157" y="62"/>
                  <a:pt x="160" y="88"/>
                </a:cubicBezTo>
                <a:cubicBezTo>
                  <a:pt x="163" y="115"/>
                  <a:pt x="116" y="137"/>
                  <a:pt x="90" y="159"/>
                </a:cubicBezTo>
                <a:cubicBezTo>
                  <a:pt x="64" y="181"/>
                  <a:pt x="4" y="195"/>
                  <a:pt x="2" y="223"/>
                </a:cubicBezTo>
                <a:cubicBezTo>
                  <a:pt x="0" y="251"/>
                  <a:pt x="64" y="304"/>
                  <a:pt x="80" y="32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45" name="Freeform 55"/>
          <p:cNvSpPr>
            <a:spLocks/>
          </p:cNvSpPr>
          <p:nvPr/>
        </p:nvSpPr>
        <p:spPr bwMode="auto">
          <a:xfrm>
            <a:off x="2587625" y="2427534"/>
            <a:ext cx="179388" cy="358775"/>
          </a:xfrm>
          <a:custGeom>
            <a:avLst/>
            <a:gdLst>
              <a:gd name="T0" fmla="*/ 2147483647 w 113"/>
              <a:gd name="T1" fmla="*/ 0 h 226"/>
              <a:gd name="T2" fmla="*/ 2147483647 w 113"/>
              <a:gd name="T3" fmla="*/ 2147483647 h 226"/>
              <a:gd name="T4" fmla="*/ 2147483647 w 113"/>
              <a:gd name="T5" fmla="*/ 2147483647 h 226"/>
              <a:gd name="T6" fmla="*/ 2147483647 w 113"/>
              <a:gd name="T7" fmla="*/ 2147483647 h 226"/>
              <a:gd name="T8" fmla="*/ 2147483647 w 113"/>
              <a:gd name="T9" fmla="*/ 2147483647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226"/>
              <a:gd name="T17" fmla="*/ 113 w 113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226">
                <a:moveTo>
                  <a:pt x="57" y="0"/>
                </a:moveTo>
                <a:cubicBezTo>
                  <a:pt x="66" y="10"/>
                  <a:pt x="111" y="42"/>
                  <a:pt x="112" y="60"/>
                </a:cubicBezTo>
                <a:cubicBezTo>
                  <a:pt x="113" y="78"/>
                  <a:pt x="81" y="95"/>
                  <a:pt x="63" y="110"/>
                </a:cubicBezTo>
                <a:cubicBezTo>
                  <a:pt x="45" y="125"/>
                  <a:pt x="3" y="135"/>
                  <a:pt x="1" y="155"/>
                </a:cubicBezTo>
                <a:cubicBezTo>
                  <a:pt x="0" y="174"/>
                  <a:pt x="45" y="211"/>
                  <a:pt x="56" y="22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46" name="Freeform 56"/>
          <p:cNvSpPr>
            <a:spLocks/>
          </p:cNvSpPr>
          <p:nvPr/>
        </p:nvSpPr>
        <p:spPr bwMode="auto">
          <a:xfrm>
            <a:off x="2587625" y="2786309"/>
            <a:ext cx="179388" cy="358775"/>
          </a:xfrm>
          <a:custGeom>
            <a:avLst/>
            <a:gdLst>
              <a:gd name="T0" fmla="*/ 2147483647 w 113"/>
              <a:gd name="T1" fmla="*/ 0 h 226"/>
              <a:gd name="T2" fmla="*/ 2147483647 w 113"/>
              <a:gd name="T3" fmla="*/ 2147483647 h 226"/>
              <a:gd name="T4" fmla="*/ 2147483647 w 113"/>
              <a:gd name="T5" fmla="*/ 2147483647 h 226"/>
              <a:gd name="T6" fmla="*/ 2147483647 w 113"/>
              <a:gd name="T7" fmla="*/ 2147483647 h 226"/>
              <a:gd name="T8" fmla="*/ 2147483647 w 113"/>
              <a:gd name="T9" fmla="*/ 2147483647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226"/>
              <a:gd name="T17" fmla="*/ 113 w 113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226">
                <a:moveTo>
                  <a:pt x="57" y="0"/>
                </a:moveTo>
                <a:cubicBezTo>
                  <a:pt x="66" y="10"/>
                  <a:pt x="111" y="42"/>
                  <a:pt x="112" y="60"/>
                </a:cubicBezTo>
                <a:cubicBezTo>
                  <a:pt x="113" y="78"/>
                  <a:pt x="81" y="95"/>
                  <a:pt x="63" y="110"/>
                </a:cubicBezTo>
                <a:cubicBezTo>
                  <a:pt x="45" y="125"/>
                  <a:pt x="3" y="135"/>
                  <a:pt x="1" y="155"/>
                </a:cubicBezTo>
                <a:cubicBezTo>
                  <a:pt x="0" y="174"/>
                  <a:pt x="45" y="211"/>
                  <a:pt x="56" y="22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47" name="Freeform 57"/>
          <p:cNvSpPr>
            <a:spLocks/>
          </p:cNvSpPr>
          <p:nvPr/>
        </p:nvSpPr>
        <p:spPr bwMode="auto">
          <a:xfrm>
            <a:off x="2587625" y="3145084"/>
            <a:ext cx="179388" cy="358775"/>
          </a:xfrm>
          <a:custGeom>
            <a:avLst/>
            <a:gdLst>
              <a:gd name="T0" fmla="*/ 2147483647 w 113"/>
              <a:gd name="T1" fmla="*/ 0 h 226"/>
              <a:gd name="T2" fmla="*/ 2147483647 w 113"/>
              <a:gd name="T3" fmla="*/ 2147483647 h 226"/>
              <a:gd name="T4" fmla="*/ 2147483647 w 113"/>
              <a:gd name="T5" fmla="*/ 2147483647 h 226"/>
              <a:gd name="T6" fmla="*/ 2147483647 w 113"/>
              <a:gd name="T7" fmla="*/ 2147483647 h 226"/>
              <a:gd name="T8" fmla="*/ 2147483647 w 113"/>
              <a:gd name="T9" fmla="*/ 2147483647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"/>
              <a:gd name="T16" fmla="*/ 0 h 226"/>
              <a:gd name="T17" fmla="*/ 113 w 113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" h="226">
                <a:moveTo>
                  <a:pt x="57" y="0"/>
                </a:moveTo>
                <a:cubicBezTo>
                  <a:pt x="66" y="10"/>
                  <a:pt x="111" y="42"/>
                  <a:pt x="112" y="60"/>
                </a:cubicBezTo>
                <a:cubicBezTo>
                  <a:pt x="113" y="78"/>
                  <a:pt x="81" y="95"/>
                  <a:pt x="63" y="110"/>
                </a:cubicBezTo>
                <a:cubicBezTo>
                  <a:pt x="45" y="125"/>
                  <a:pt x="3" y="135"/>
                  <a:pt x="1" y="155"/>
                </a:cubicBezTo>
                <a:cubicBezTo>
                  <a:pt x="0" y="174"/>
                  <a:pt x="45" y="211"/>
                  <a:pt x="56" y="22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48" name="Text Box 58"/>
          <p:cNvSpPr txBox="1">
            <a:spLocks noChangeArrowheads="1"/>
          </p:cNvSpPr>
          <p:nvPr/>
        </p:nvSpPr>
        <p:spPr bwMode="auto">
          <a:xfrm>
            <a:off x="2774950" y="3537197"/>
            <a:ext cx="3190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altLang="en-US" sz="1200"/>
              <a:t>e-</a:t>
            </a:r>
            <a:endParaRPr lang="en-US" altLang="en-US" sz="1200"/>
          </a:p>
        </p:txBody>
      </p:sp>
      <p:sp>
        <p:nvSpPr>
          <p:cNvPr id="29749" name="Text Box 59"/>
          <p:cNvSpPr txBox="1">
            <a:spLocks noChangeArrowheads="1"/>
          </p:cNvSpPr>
          <p:nvPr/>
        </p:nvSpPr>
        <p:spPr bwMode="auto">
          <a:xfrm>
            <a:off x="3716338" y="1230559"/>
            <a:ext cx="1428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b="0" dirty="0">
                <a:solidFill>
                  <a:schemeClr val="tx1"/>
                </a:solidFill>
              </a:rPr>
              <a:t>Surface</a:t>
            </a:r>
          </a:p>
        </p:txBody>
      </p:sp>
      <p:sp>
        <p:nvSpPr>
          <p:cNvPr id="68668" name="Rectangle 60"/>
          <p:cNvSpPr>
            <a:spLocks noChangeArrowheads="1"/>
          </p:cNvSpPr>
          <p:nvPr/>
        </p:nvSpPr>
        <p:spPr bwMode="auto">
          <a:xfrm>
            <a:off x="999428" y="4287323"/>
            <a:ext cx="7181850" cy="209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74650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800" b="0" dirty="0">
                <a:solidFill>
                  <a:schemeClr val="accent3"/>
                </a:solidFill>
              </a:rPr>
              <a:t>Protons from the plasma are accelerated to the cathode, which has a coating of caesium, producing a low work function.</a:t>
            </a:r>
          </a:p>
          <a:p>
            <a:pPr marL="374650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800" b="0" dirty="0">
                <a:solidFill>
                  <a:schemeClr val="accent3"/>
                </a:solidFill>
              </a:rPr>
              <a:t>The protons desorbed from the low work function surface, with an additional electron.</a:t>
            </a:r>
          </a:p>
          <a:p>
            <a:pPr marL="374650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800" b="0" dirty="0">
                <a:solidFill>
                  <a:schemeClr val="accent3"/>
                </a:solidFill>
              </a:rPr>
              <a:t>The plasma must not be too hot, to avoid ionising the H</a:t>
            </a:r>
            <a:r>
              <a:rPr lang="en-GB" sz="1800" b="0" baseline="30000" dirty="0">
                <a:solidFill>
                  <a:schemeClr val="accent3"/>
                </a:solidFill>
              </a:rPr>
              <a:t>-</a:t>
            </a:r>
            <a:r>
              <a:rPr lang="en-GB" sz="1800" b="0" dirty="0">
                <a:solidFill>
                  <a:schemeClr val="accent3"/>
                </a:solidFill>
              </a:rPr>
              <a:t>.</a:t>
            </a:r>
          </a:p>
          <a:p>
            <a:pPr marL="374650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800" b="0" dirty="0">
                <a:solidFill>
                  <a:schemeClr val="accent3"/>
                </a:solidFill>
              </a:rPr>
              <a:t>Penning, Magnetron, RF sources can produce H</a:t>
            </a:r>
            <a:r>
              <a:rPr lang="en-GB" sz="1800" b="0" baseline="30000" dirty="0">
                <a:solidFill>
                  <a:schemeClr val="accent3"/>
                </a:solidFill>
              </a:rPr>
              <a:t>-</a:t>
            </a:r>
            <a:r>
              <a:rPr lang="en-GB" sz="1800" b="0" dirty="0">
                <a:solidFill>
                  <a:schemeClr val="accent3"/>
                </a:solidFill>
              </a:rPr>
              <a:t> this way.</a:t>
            </a:r>
          </a:p>
          <a:p>
            <a:pPr marL="374650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GB" sz="1800" b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9751" name="Slide Number Placeholder 5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AB569AA3-01D3-469E-AD4F-7DA5128608B2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35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C4611CE-2703-C885-F69D-21116AE6F265}"/>
              </a:ext>
            </a:extLst>
          </p:cNvPr>
          <p:cNvSpPr/>
          <p:nvPr/>
        </p:nvSpPr>
        <p:spPr bwMode="auto">
          <a:xfrm>
            <a:off x="4571999" y="1483112"/>
            <a:ext cx="4415884" cy="4438186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Sources – Negative Ions – Linac4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98068" cy="4525963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  <a:effectLst/>
              </a:rPr>
              <a:t>Linac4 Ion Source uses a 2MHz RF driven plasma</a:t>
            </a:r>
            <a:endParaRPr lang="en-GB" dirty="0">
              <a:solidFill>
                <a:schemeClr val="accent3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803" y="1750978"/>
            <a:ext cx="4025465" cy="3928556"/>
          </a:xfrm>
          <a:prstGeom prst="rect">
            <a:avLst/>
          </a:prstGeom>
        </p:spPr>
      </p:pic>
      <p:sp>
        <p:nvSpPr>
          <p:cNvPr id="7" name="Rectangle 4">
            <a:extLst>
              <a:ext uri="{FF2B5EF4-FFF2-40B4-BE49-F238E27FC236}">
                <a16:creationId xmlns:a16="http://schemas.microsoft.com/office/drawing/2014/main" id="{60455745-F74D-4FB4-8CB1-49101D4F4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953532"/>
            <a:ext cx="3998068" cy="272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85750" indent="-2857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Plasma is created using 2MHz RF in a solenoid coil.</a:t>
            </a:r>
          </a:p>
          <a:p>
            <a:pPr marL="285750" indent="-2857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A surface near the extraction is coated with cesium, evaporated from an oven at the back of the source.</a:t>
            </a:r>
          </a:p>
          <a:p>
            <a:pPr marL="285750" indent="-2857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The plasma protons strike the cesium surface and H</a:t>
            </a:r>
            <a:r>
              <a:rPr lang="en-US" sz="1800" b="0" baseline="30000" dirty="0">
                <a:solidFill>
                  <a:schemeClr val="accent3"/>
                </a:solidFill>
              </a:rPr>
              <a:t>-</a:t>
            </a:r>
            <a:r>
              <a:rPr lang="en-US" sz="1800" b="0" dirty="0">
                <a:solidFill>
                  <a:schemeClr val="accent3"/>
                </a:solidFill>
              </a:rPr>
              <a:t> are emitted.</a:t>
            </a:r>
          </a:p>
          <a:p>
            <a:pPr marL="285750" indent="-2857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b="0" dirty="0">
              <a:solidFill>
                <a:schemeClr val="accent3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42234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5A4081A-C634-F56D-7B5A-87821A0029CC}"/>
              </a:ext>
            </a:extLst>
          </p:cNvPr>
          <p:cNvSpPr/>
          <p:nvPr/>
        </p:nvSpPr>
        <p:spPr bwMode="auto">
          <a:xfrm>
            <a:off x="127076" y="1321829"/>
            <a:ext cx="8854827" cy="5383771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Ion Sources – Negative Ions – Linac4</a:t>
            </a:r>
          </a:p>
        </p:txBody>
      </p:sp>
      <p:sp>
        <p:nvSpPr>
          <p:cNvPr id="30760" name="Slide Number Placeholder 19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1325AD9D-E190-4EE5-AD52-790F41D33E77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37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0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8" r="-20074"/>
          <a:stretch/>
        </p:blipFill>
        <p:spPr bwMode="auto">
          <a:xfrm>
            <a:off x="469756" y="2132619"/>
            <a:ext cx="8854827" cy="3703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49029" y="1562914"/>
            <a:ext cx="4601181" cy="3433863"/>
            <a:chOff x="749029" y="1562914"/>
            <a:chExt cx="4601181" cy="3433863"/>
          </a:xfrm>
        </p:grpSpPr>
        <p:grpSp>
          <p:nvGrpSpPr>
            <p:cNvPr id="3" name="Group 2"/>
            <p:cNvGrpSpPr/>
            <p:nvPr/>
          </p:nvGrpSpPr>
          <p:grpSpPr>
            <a:xfrm>
              <a:off x="4270440" y="2402735"/>
              <a:ext cx="1079770" cy="2594042"/>
              <a:chOff x="4270440" y="1838528"/>
              <a:chExt cx="1079770" cy="2594042"/>
            </a:xfrm>
          </p:grpSpPr>
          <p:sp>
            <p:nvSpPr>
              <p:cNvPr id="2" name="Rectangle 1"/>
              <p:cNvSpPr/>
              <p:nvPr/>
            </p:nvSpPr>
            <p:spPr bwMode="auto">
              <a:xfrm>
                <a:off x="4270440" y="1838528"/>
                <a:ext cx="1079770" cy="359923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4270440" y="4072647"/>
                <a:ext cx="1079770" cy="359923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749029" y="1562914"/>
              <a:ext cx="36427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Solenoid Antenna – plasma heating</a:t>
              </a:r>
              <a:endParaRPr lang="en-GB" sz="1600" dirty="0"/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 flipH="1" flipV="1">
              <a:off x="2830749" y="1906621"/>
              <a:ext cx="1439691" cy="496114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" name="Group 12"/>
          <p:cNvGrpSpPr/>
          <p:nvPr/>
        </p:nvGrpSpPr>
        <p:grpSpPr>
          <a:xfrm>
            <a:off x="1004072" y="2154678"/>
            <a:ext cx="5270268" cy="4322322"/>
            <a:chOff x="1004072" y="2154678"/>
            <a:chExt cx="5270268" cy="4322322"/>
          </a:xfrm>
        </p:grpSpPr>
        <p:sp>
          <p:nvSpPr>
            <p:cNvPr id="20" name="Rectangle 19"/>
            <p:cNvSpPr/>
            <p:nvPr/>
          </p:nvSpPr>
          <p:spPr bwMode="auto">
            <a:xfrm>
              <a:off x="5790470" y="2154678"/>
              <a:ext cx="474144" cy="345331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04072" y="6138446"/>
              <a:ext cx="33682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Magnets slow stop hot electrons</a:t>
              </a:r>
              <a:endParaRPr lang="en-GB" sz="1600" dirty="0"/>
            </a:p>
          </p:txBody>
        </p:sp>
        <p:cxnSp>
          <p:nvCxnSpPr>
            <p:cNvPr id="19" name="Straight Connector 18"/>
            <p:cNvCxnSpPr/>
            <p:nvPr/>
          </p:nvCxnSpPr>
          <p:spPr bwMode="auto">
            <a:xfrm flipH="1">
              <a:off x="3065025" y="5383281"/>
              <a:ext cx="2735084" cy="755165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Rectangle 21"/>
            <p:cNvSpPr/>
            <p:nvPr/>
          </p:nvSpPr>
          <p:spPr bwMode="auto">
            <a:xfrm>
              <a:off x="5800196" y="5037950"/>
              <a:ext cx="474144" cy="345331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08967" y="1399454"/>
            <a:ext cx="3595856" cy="2969100"/>
            <a:chOff x="5008967" y="1399454"/>
            <a:chExt cx="3595856" cy="2969100"/>
          </a:xfrm>
        </p:grpSpPr>
        <p:sp>
          <p:nvSpPr>
            <p:cNvPr id="27" name="Rectangle 26"/>
            <p:cNvSpPr/>
            <p:nvPr/>
          </p:nvSpPr>
          <p:spPr bwMode="auto">
            <a:xfrm rot="2548030">
              <a:off x="5923257" y="3028036"/>
              <a:ext cx="879963" cy="35279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08967" y="1399454"/>
              <a:ext cx="35958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Electrodes with Cs surface coating</a:t>
              </a:r>
              <a:endParaRPr lang="en-GB" sz="1600" dirty="0"/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 flipV="1">
              <a:off x="6332910" y="1763049"/>
              <a:ext cx="298523" cy="146186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Rectangle 30"/>
            <p:cNvSpPr/>
            <p:nvPr/>
          </p:nvSpPr>
          <p:spPr bwMode="auto">
            <a:xfrm rot="19051970" flipV="1">
              <a:off x="5923256" y="4015759"/>
              <a:ext cx="879963" cy="352795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798BD1D-30F6-5D1E-0392-604D355DFD50}"/>
              </a:ext>
            </a:extLst>
          </p:cNvPr>
          <p:cNvSpPr/>
          <p:nvPr/>
        </p:nvSpPr>
        <p:spPr bwMode="auto">
          <a:xfrm>
            <a:off x="127076" y="1321830"/>
            <a:ext cx="8814463" cy="3871228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Sources – Negative Ions – Linac4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02461" y="1976263"/>
            <a:ext cx="4600575" cy="294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74650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tx1"/>
                </a:solidFill>
              </a:rPr>
              <a:t>Electrons (yellow) are extracted along with negative ions (red).</a:t>
            </a:r>
          </a:p>
          <a:p>
            <a:pPr marL="374650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tx1"/>
                </a:solidFill>
              </a:rPr>
              <a:t>Electrons can be separated with a dipole B field in extraction.</a:t>
            </a:r>
          </a:p>
          <a:p>
            <a:pPr marL="374650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tx1"/>
                </a:solidFill>
              </a:rPr>
              <a:t>In the Linac4 RF source electron current is:</a:t>
            </a:r>
          </a:p>
          <a:p>
            <a:pPr marL="831850" lvl="1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tx1"/>
                </a:solidFill>
              </a:rPr>
              <a:t>&gt;1 A without </a:t>
            </a:r>
            <a:r>
              <a:rPr lang="en-US" sz="1800" b="0" dirty="0" err="1">
                <a:solidFill>
                  <a:schemeClr val="tx1"/>
                </a:solidFill>
              </a:rPr>
              <a:t>caesium</a:t>
            </a:r>
            <a:endParaRPr lang="en-US" sz="1800" b="0" dirty="0">
              <a:solidFill>
                <a:schemeClr val="tx1"/>
              </a:solidFill>
            </a:endParaRPr>
          </a:p>
          <a:p>
            <a:pPr marL="831850" lvl="1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tx1"/>
                </a:solidFill>
              </a:rPr>
              <a:t>~ 35mA with </a:t>
            </a:r>
            <a:r>
              <a:rPr lang="en-US" sz="1800" b="0" dirty="0" err="1">
                <a:solidFill>
                  <a:schemeClr val="tx1"/>
                </a:solidFill>
              </a:rPr>
              <a:t>caesium</a:t>
            </a:r>
            <a:endParaRPr lang="en-US" sz="1800" b="0" dirty="0">
              <a:solidFill>
                <a:schemeClr val="tx1"/>
              </a:solidFill>
            </a:endParaRPr>
          </a:p>
          <a:p>
            <a:pPr marL="374650" indent="-374650" eaLnBrk="0" hangingPunct="0"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800" b="0" dirty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45"/>
          <a:stretch/>
        </p:blipFill>
        <p:spPr bwMode="auto">
          <a:xfrm>
            <a:off x="4664408" y="1941942"/>
            <a:ext cx="3724680" cy="2978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95112" y="166494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-45kV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88544" y="166494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-25kV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64819" y="1664943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-35kV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34133" y="1664943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0kV</a:t>
            </a:r>
          </a:p>
        </p:txBody>
      </p:sp>
    </p:spTree>
    <p:extLst>
      <p:ext uri="{BB962C8B-B14F-4D97-AF65-F5344CB8AC3E}">
        <p14:creationId xmlns:p14="http://schemas.microsoft.com/office/powerpoint/2010/main" val="34204081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262AE-BD95-43FD-948C-5B221B16BCA8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1655763"/>
            <a:ext cx="7162800" cy="3810000"/>
          </a:xfr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accent3">
                    <a:lumMod val="65000"/>
                  </a:schemeClr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Photo-Cathodes</a:t>
            </a:r>
            <a:br>
              <a:rPr lang="en-US" sz="1800" kern="0" dirty="0">
                <a:solidFill>
                  <a:schemeClr val="bg1"/>
                </a:solidFill>
              </a:rPr>
            </a:br>
            <a:endParaRPr lang="en-US" sz="1800" kern="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/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Radioactive Ions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endParaRPr lang="en-US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79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5C9A962-0CD4-713D-9BD2-D1DB813BB905}"/>
              </a:ext>
            </a:extLst>
          </p:cNvPr>
          <p:cNvSpPr/>
          <p:nvPr/>
        </p:nvSpPr>
        <p:spPr bwMode="auto">
          <a:xfrm>
            <a:off x="137646" y="1408029"/>
            <a:ext cx="8894842" cy="3386035"/>
          </a:xfrm>
          <a:prstGeom prst="roundRect">
            <a:avLst>
              <a:gd name="adj" fmla="val 6931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Every accelerator chain needs a source!</a:t>
            </a:r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E032F7B8-96E7-4767-AC07-C6600F131420}" type="slidenum">
              <a:rPr lang="en-US" altLang="en-US" sz="1400" b="0" smtClean="0">
                <a:solidFill>
                  <a:schemeClr val="accent3"/>
                </a:solidFill>
                <a:latin typeface="Times New Roman" pitchFamily="18" charset="0"/>
              </a:rPr>
              <a:pPr/>
              <a:t>4</a:t>
            </a:fld>
            <a:endParaRPr lang="en-US" altLang="en-US" sz="1400" b="0">
              <a:solidFill>
                <a:schemeClr val="accent3"/>
              </a:solidFill>
              <a:latin typeface="Times New Roman" pitchFamily="18" charset="0"/>
            </a:endParaRPr>
          </a:p>
        </p:txBody>
      </p:sp>
      <p:pic>
        <p:nvPicPr>
          <p:cNvPr id="24578" name="Picture 2" descr="Schematic view of the 500-kV dc photocathode electron gun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70" y="1566404"/>
            <a:ext cx="3183526" cy="26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0312" y="4794064"/>
            <a:ext cx="2393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</a:rPr>
              <a:t>Principles of the electron guns, with thermionic and photo cathodes</a:t>
            </a:r>
            <a:endParaRPr lang="en-GB" sz="1800" b="0" dirty="0">
              <a:solidFill>
                <a:schemeClr val="bg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420" y="1654139"/>
            <a:ext cx="2497796" cy="195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585067" y="5040174"/>
            <a:ext cx="4131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>
                <a:solidFill>
                  <a:schemeClr val="bg1"/>
                </a:solidFill>
              </a:rPr>
              <a:t>Principles of ion sources, and the types used at CERN.</a:t>
            </a:r>
            <a:endParaRPr lang="en-GB" sz="1800" b="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7111"/>
          <a:stretch/>
        </p:blipFill>
        <p:spPr>
          <a:xfrm>
            <a:off x="6119340" y="1566403"/>
            <a:ext cx="2577819" cy="281605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81383" y="4360159"/>
            <a:ext cx="1221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chemeClr val="tx1"/>
                </a:solidFill>
              </a:rPr>
              <a:t>Protons</a:t>
            </a:r>
            <a:endParaRPr lang="en-GB" sz="1600" b="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59202" y="4361010"/>
            <a:ext cx="1221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chemeClr val="tx1"/>
                </a:solidFill>
              </a:rPr>
              <a:t>Ions</a:t>
            </a:r>
            <a:endParaRPr lang="en-GB" sz="1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105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2086F7B-5228-D595-5FAE-7136A1AC5366}"/>
              </a:ext>
            </a:extLst>
          </p:cNvPr>
          <p:cNvSpPr/>
          <p:nvPr/>
        </p:nvSpPr>
        <p:spPr bwMode="auto">
          <a:xfrm>
            <a:off x="4901609" y="1321830"/>
            <a:ext cx="3367748" cy="4926570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48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Ion Source – ECR – Linac3</a:t>
            </a:r>
          </a:p>
        </p:txBody>
      </p:sp>
      <p:sp>
        <p:nvSpPr>
          <p:cNvPr id="34820" name="Rectangle 1028"/>
          <p:cNvSpPr>
            <a:spLocks noChangeArrowheads="1"/>
          </p:cNvSpPr>
          <p:nvPr/>
        </p:nvSpPr>
        <p:spPr bwMode="auto">
          <a:xfrm>
            <a:off x="250825" y="1600200"/>
            <a:ext cx="45370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Electron Cyclotron Resonance Ion Source (ECR)</a:t>
            </a:r>
          </a:p>
        </p:txBody>
      </p:sp>
      <p:sp>
        <p:nvSpPr>
          <p:cNvPr id="34821" name="Rectangle 1029"/>
          <p:cNvSpPr>
            <a:spLocks noChangeArrowheads="1"/>
          </p:cNvSpPr>
          <p:nvPr/>
        </p:nvSpPr>
        <p:spPr bwMode="auto">
          <a:xfrm>
            <a:off x="547590" y="2276475"/>
            <a:ext cx="4354019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For a given magnetic field, non-relativistic electrons have a fixed revolution frequency.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The plasma electrons will absorb energy at this frequency (just as particles in a cyclotron).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If confined in a magnetic bottle, the electrons can be heated to the </a:t>
            </a:r>
            <a:r>
              <a:rPr lang="en-US" sz="1600" b="0" dirty="0" err="1">
                <a:solidFill>
                  <a:schemeClr val="accent3"/>
                </a:solidFill>
              </a:rPr>
              <a:t>keV</a:t>
            </a:r>
            <a:r>
              <a:rPr lang="en-US" sz="1600" b="0" dirty="0">
                <a:solidFill>
                  <a:schemeClr val="accent3"/>
                </a:solidFill>
              </a:rPr>
              <a:t> and even </a:t>
            </a:r>
            <a:r>
              <a:rPr lang="en-US" sz="1600" b="0" dirty="0" err="1">
                <a:solidFill>
                  <a:schemeClr val="accent3"/>
                </a:solidFill>
              </a:rPr>
              <a:t>MeV</a:t>
            </a:r>
            <a:r>
              <a:rPr lang="en-US" sz="1600" b="0" dirty="0">
                <a:solidFill>
                  <a:schemeClr val="accent3"/>
                </a:solidFill>
              </a:rPr>
              <a:t> range.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Ions also trapped by the charge of the electrons, but for </a:t>
            </a:r>
            <a:r>
              <a:rPr lang="en-US" sz="1600" b="0" dirty="0" err="1">
                <a:solidFill>
                  <a:schemeClr val="accent3"/>
                </a:solidFill>
              </a:rPr>
              <a:t>milli</a:t>
            </a:r>
            <a:r>
              <a:rPr lang="en-US" sz="1600" b="0" dirty="0">
                <a:solidFill>
                  <a:schemeClr val="accent3"/>
                </a:solidFill>
              </a:rPr>
              <a:t>-seconds allowing </a:t>
            </a:r>
            <a:r>
              <a:rPr lang="en-US" sz="1600" b="0" dirty="0" err="1">
                <a:solidFill>
                  <a:schemeClr val="accent3"/>
                </a:solidFill>
              </a:rPr>
              <a:t>mutliple</a:t>
            </a:r>
            <a:r>
              <a:rPr lang="en-US" sz="1600" b="0" dirty="0">
                <a:solidFill>
                  <a:schemeClr val="accent3"/>
                </a:solidFill>
              </a:rPr>
              <a:t> </a:t>
            </a:r>
            <a:r>
              <a:rPr lang="en-US" sz="1600" b="0" dirty="0" err="1">
                <a:solidFill>
                  <a:schemeClr val="accent3"/>
                </a:solidFill>
              </a:rPr>
              <a:t>ionisation</a:t>
            </a:r>
            <a:r>
              <a:rPr lang="en-US" sz="1600" b="0" dirty="0">
                <a:solidFill>
                  <a:schemeClr val="accent3"/>
                </a:solidFill>
              </a:rPr>
              <a:t>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The solenoid magnetic field still allows losses on axis – these ions make the beam.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endParaRPr lang="en-US" sz="1600" dirty="0">
              <a:solidFill>
                <a:schemeClr val="accent3"/>
              </a:solidFill>
            </a:endParaRPr>
          </a:p>
        </p:txBody>
      </p:sp>
      <p:graphicFrame>
        <p:nvGraphicFramePr>
          <p:cNvPr id="23557" name="Object 1030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671030"/>
              </p:ext>
            </p:extLst>
          </p:nvPr>
        </p:nvGraphicFramePr>
        <p:xfrm>
          <a:off x="5281613" y="1971675"/>
          <a:ext cx="2533650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69720" imgH="634680" progId="Equation.3">
                  <p:embed/>
                </p:oleObj>
              </mc:Choice>
              <mc:Fallback>
                <p:oleObj name="Equation" r:id="rId3" imgW="1269720" imgH="634680" progId="Equation.3">
                  <p:embed/>
                  <p:pic>
                    <p:nvPicPr>
                      <p:cNvPr id="0" name="Object 103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1613" y="1971675"/>
                        <a:ext cx="2533650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3AC4D356-CAC6-412F-819A-C8DDDEE5DEC1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40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559" name="Oval 6"/>
          <p:cNvSpPr>
            <a:spLocks noChangeArrowheads="1"/>
          </p:cNvSpPr>
          <p:nvPr/>
        </p:nvSpPr>
        <p:spPr bwMode="auto">
          <a:xfrm>
            <a:off x="6007100" y="3619500"/>
            <a:ext cx="711200" cy="7112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cxnSp>
        <p:nvCxnSpPr>
          <p:cNvPr id="23560" name="Straight Arrow Connector 8"/>
          <p:cNvCxnSpPr>
            <a:cxnSpLocks noChangeShapeType="1"/>
          </p:cNvCxnSpPr>
          <p:nvPr/>
        </p:nvCxnSpPr>
        <p:spPr bwMode="auto">
          <a:xfrm rot="5400000">
            <a:off x="6838951" y="3994150"/>
            <a:ext cx="7239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7226300" y="3835400"/>
            <a:ext cx="355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Frf</a:t>
            </a:r>
          </a:p>
        </p:txBody>
      </p:sp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6616700" y="3937000"/>
            <a:ext cx="152400" cy="1524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3563" name="Oval 11"/>
          <p:cNvSpPr>
            <a:spLocks noChangeArrowheads="1"/>
          </p:cNvSpPr>
          <p:nvPr/>
        </p:nvSpPr>
        <p:spPr bwMode="auto">
          <a:xfrm>
            <a:off x="6007100" y="5054600"/>
            <a:ext cx="711200" cy="7112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cxnSp>
        <p:nvCxnSpPr>
          <p:cNvPr id="23564" name="Straight Arrow Connector 12"/>
          <p:cNvCxnSpPr>
            <a:cxnSpLocks noChangeShapeType="1"/>
          </p:cNvCxnSpPr>
          <p:nvPr/>
        </p:nvCxnSpPr>
        <p:spPr bwMode="auto">
          <a:xfrm rot="16200000" flipV="1">
            <a:off x="6838951" y="5429250"/>
            <a:ext cx="723900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5" name="TextBox 13"/>
          <p:cNvSpPr txBox="1">
            <a:spLocks noChangeArrowheads="1"/>
          </p:cNvSpPr>
          <p:nvPr/>
        </p:nvSpPr>
        <p:spPr bwMode="auto">
          <a:xfrm>
            <a:off x="7226300" y="5270500"/>
            <a:ext cx="355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Frf</a:t>
            </a:r>
          </a:p>
        </p:txBody>
      </p:sp>
      <p:sp>
        <p:nvSpPr>
          <p:cNvPr id="23566" name="Oval 14"/>
          <p:cNvSpPr>
            <a:spLocks noChangeArrowheads="1"/>
          </p:cNvSpPr>
          <p:nvPr/>
        </p:nvSpPr>
        <p:spPr bwMode="auto">
          <a:xfrm>
            <a:off x="5969000" y="5245100"/>
            <a:ext cx="152400" cy="1524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3567" name="TextBox 15"/>
          <p:cNvSpPr txBox="1">
            <a:spLocks noChangeArrowheads="1"/>
          </p:cNvSpPr>
          <p:nvPr/>
        </p:nvSpPr>
        <p:spPr bwMode="auto">
          <a:xfrm>
            <a:off x="5067300" y="3619500"/>
            <a:ext cx="1016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Electron orbit</a:t>
            </a:r>
          </a:p>
        </p:txBody>
      </p:sp>
      <p:sp>
        <p:nvSpPr>
          <p:cNvPr id="23568" name="TextBox 16"/>
          <p:cNvSpPr txBox="1">
            <a:spLocks noChangeArrowheads="1"/>
          </p:cNvSpPr>
          <p:nvPr/>
        </p:nvSpPr>
        <p:spPr bwMode="auto">
          <a:xfrm>
            <a:off x="5080000" y="4851400"/>
            <a:ext cx="12303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½ RF period later</a:t>
            </a: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Ion Source – ECR</a:t>
            </a:r>
          </a:p>
        </p:txBody>
      </p:sp>
      <p:pic>
        <p:nvPicPr>
          <p:cNvPr id="24579" name="Picture 8" descr="ECR42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1600200"/>
            <a:ext cx="6913563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11"/>
          <p:cNvSpPr>
            <a:spLocks noChangeArrowheads="1"/>
          </p:cNvSpPr>
          <p:nvPr/>
        </p:nvSpPr>
        <p:spPr bwMode="auto">
          <a:xfrm>
            <a:off x="3348038" y="3573463"/>
            <a:ext cx="1223962" cy="28733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4581" name="Text Box 12"/>
          <p:cNvSpPr txBox="1">
            <a:spLocks noChangeArrowheads="1"/>
          </p:cNvSpPr>
          <p:nvPr/>
        </p:nvSpPr>
        <p:spPr bwMode="auto">
          <a:xfrm>
            <a:off x="5867400" y="1981200"/>
            <a:ext cx="30162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600"/>
              <a:t>CERN ECR4 – Built by GANIL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302000" y="3479800"/>
            <a:ext cx="1358900" cy="431800"/>
            <a:chOff x="360" y="936"/>
            <a:chExt cx="856" cy="272"/>
          </a:xfrm>
        </p:grpSpPr>
        <p:sp>
          <p:nvSpPr>
            <p:cNvPr id="24585" name="Oval 16"/>
            <p:cNvSpPr>
              <a:spLocks noChangeArrowheads="1"/>
            </p:cNvSpPr>
            <p:nvPr/>
          </p:nvSpPr>
          <p:spPr bwMode="auto">
            <a:xfrm>
              <a:off x="360" y="936"/>
              <a:ext cx="856" cy="272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DBDB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altLang="en-US"/>
            </a:p>
          </p:txBody>
        </p:sp>
        <p:sp>
          <p:nvSpPr>
            <p:cNvPr id="24586" name="Oval 17"/>
            <p:cNvSpPr>
              <a:spLocks noChangeArrowheads="1"/>
            </p:cNvSpPr>
            <p:nvPr/>
          </p:nvSpPr>
          <p:spPr bwMode="auto">
            <a:xfrm>
              <a:off x="528" y="1000"/>
              <a:ext cx="528" cy="15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DBDB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altLang="en-US"/>
            </a:p>
          </p:txBody>
        </p:sp>
      </p:grpSp>
      <p:pic>
        <p:nvPicPr>
          <p:cNvPr id="36879" name="Picture 15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41000" contrast="-69000"/>
          </a:blip>
          <a:srcRect/>
          <a:stretch>
            <a:fillRect/>
          </a:stretch>
        </p:blipFill>
        <p:spPr bwMode="auto">
          <a:xfrm>
            <a:off x="1397000" y="2332038"/>
            <a:ext cx="4648200" cy="349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296CB34C-32B2-4A6A-A1EF-50905A32954A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41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FFC46A0-3022-0F1F-55DF-847F5DF1AC10}"/>
              </a:ext>
            </a:extLst>
          </p:cNvPr>
          <p:cNvSpPr/>
          <p:nvPr/>
        </p:nvSpPr>
        <p:spPr bwMode="auto">
          <a:xfrm>
            <a:off x="4298950" y="1321829"/>
            <a:ext cx="4642589" cy="5094869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Ion Source – ECR – High charge states</a:t>
            </a:r>
          </a:p>
        </p:txBody>
      </p:sp>
      <p:pic>
        <p:nvPicPr>
          <p:cNvPr id="38923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557338"/>
            <a:ext cx="4038600" cy="2289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68313" y="1412875"/>
            <a:ext cx="3830637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No filament is needed, greatly increasing the source lifetime.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600" b="0" dirty="0">
              <a:solidFill>
                <a:schemeClr val="accent3"/>
              </a:solidFill>
            </a:endParaRP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Singly, multiply and highly charged ions can be produced by these sources (although the source construction will influence this).</a:t>
            </a:r>
            <a:br>
              <a:rPr lang="en-US" sz="1600" b="0" dirty="0">
                <a:solidFill>
                  <a:schemeClr val="accent3"/>
                </a:solidFill>
              </a:rPr>
            </a:br>
            <a:r>
              <a:rPr lang="en-US" sz="1600" b="0" dirty="0">
                <a:solidFill>
                  <a:schemeClr val="accent3"/>
                </a:solidFill>
              </a:rPr>
              <a:t>A </a:t>
            </a:r>
            <a:r>
              <a:rPr lang="en-US" sz="1600" b="0" dirty="0">
                <a:solidFill>
                  <a:schemeClr val="accent3"/>
                </a:solidFill>
                <a:sym typeface="Wingdings" pitchFamily="2" charset="2"/>
              </a:rPr>
              <a:t> A+  A2+  A3+ </a:t>
            </a:r>
            <a:br>
              <a:rPr lang="en-US" sz="1600" b="0" dirty="0">
                <a:solidFill>
                  <a:schemeClr val="accent3"/>
                </a:solidFill>
                <a:sym typeface="Wingdings" pitchFamily="2" charset="2"/>
              </a:rPr>
            </a:br>
            <a:r>
              <a:rPr lang="en-US" sz="1600" b="0" dirty="0">
                <a:solidFill>
                  <a:schemeClr val="accent3"/>
                </a:solidFill>
                <a:sym typeface="Wingdings" pitchFamily="2" charset="2"/>
              </a:rPr>
              <a:t>Stepwise </a:t>
            </a:r>
            <a:r>
              <a:rPr lang="en-US" sz="1600" b="0" dirty="0" err="1">
                <a:solidFill>
                  <a:schemeClr val="accent3"/>
                </a:solidFill>
                <a:sym typeface="Wingdings" pitchFamily="2" charset="2"/>
              </a:rPr>
              <a:t>ionisation</a:t>
            </a:r>
            <a:r>
              <a:rPr lang="en-US" sz="1600" b="0" dirty="0">
                <a:solidFill>
                  <a:schemeClr val="accent3"/>
                </a:solidFill>
                <a:sym typeface="Wingdings" pitchFamily="2" charset="2"/>
              </a:rPr>
              <a:t>.</a:t>
            </a:r>
            <a:br>
              <a:rPr lang="en-US" sz="1600" b="0" dirty="0">
                <a:solidFill>
                  <a:schemeClr val="accent3"/>
                </a:solidFill>
                <a:sym typeface="Wingdings" pitchFamily="2" charset="2"/>
              </a:rPr>
            </a:br>
            <a:endParaRPr lang="en-US" sz="1600" b="0" dirty="0">
              <a:solidFill>
                <a:schemeClr val="accent3"/>
              </a:solidFill>
            </a:endParaRP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Gaseous ions are easily made. Metallic ions come from an OVEN or from a compound gas (</a:t>
            </a:r>
            <a:r>
              <a:rPr lang="en-US" sz="1600" b="0" dirty="0" err="1">
                <a:solidFill>
                  <a:schemeClr val="accent3"/>
                </a:solidFill>
              </a:rPr>
              <a:t>e.g</a:t>
            </a:r>
            <a:r>
              <a:rPr lang="en-US" sz="1600" b="0" dirty="0">
                <a:solidFill>
                  <a:schemeClr val="accent3"/>
                </a:solidFill>
              </a:rPr>
              <a:t> UF6 for uranium).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600" b="0" dirty="0">
              <a:solidFill>
                <a:schemeClr val="accent3"/>
              </a:solidFill>
            </a:endParaRP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In the afterglow mode, the ion intensity increases AFTER switching off the micro-waves.</a:t>
            </a:r>
          </a:p>
        </p:txBody>
      </p:sp>
      <p:pic>
        <p:nvPicPr>
          <p:cNvPr id="38925" name="Picture 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0800"/>
            <a:ext cx="4038600" cy="2211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7" name="Line 15"/>
          <p:cNvSpPr>
            <a:spLocks noChangeShapeType="1"/>
          </p:cNvSpPr>
          <p:nvPr/>
        </p:nvSpPr>
        <p:spPr bwMode="auto">
          <a:xfrm flipV="1">
            <a:off x="3987800" y="5013325"/>
            <a:ext cx="512763" cy="5921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>
            <a:off x="3851275" y="2349500"/>
            <a:ext cx="57626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560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0D7A9F77-4AE0-4C58-9B83-A1C6D15CC376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42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7" grpId="0" animBg="1"/>
      <p:bldP spid="3892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DCA40FF4-6F32-4B1B-B2C6-AB2145A6910C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43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99"/>
          <a:stretch>
            <a:fillRect/>
          </a:stretch>
        </p:blipFill>
        <p:spPr bwMode="auto">
          <a:xfrm>
            <a:off x="5275263" y="1173163"/>
            <a:ext cx="3811587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225" y="1270000"/>
            <a:ext cx="3241675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77950" y="768350"/>
            <a:ext cx="7766050" cy="609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2000" kern="0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Ion Source – ECR – High charge states + industry solutions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7800" y="1412875"/>
            <a:ext cx="25241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Plasma density increases with frequency and associated magnetic field. 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Example: VENUS source and Berkeley, Ca, uses superconducting solenoid and </a:t>
            </a:r>
            <a:r>
              <a:rPr lang="en-US" sz="1600" b="0" dirty="0" err="1">
                <a:solidFill>
                  <a:schemeClr val="accent3"/>
                </a:solidFill>
              </a:rPr>
              <a:t>sextapole</a:t>
            </a:r>
            <a:r>
              <a:rPr lang="en-US" sz="1600" b="0" dirty="0">
                <a:solidFill>
                  <a:schemeClr val="accent3"/>
                </a:solidFill>
              </a:rPr>
              <a:t> magnets.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1600" b="0" dirty="0">
              <a:solidFill>
                <a:schemeClr val="accent3"/>
              </a:solidFill>
            </a:endParaRPr>
          </a:p>
        </p:txBody>
      </p:sp>
      <p:pic>
        <p:nvPicPr>
          <p:cNvPr id="2663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3679806"/>
            <a:ext cx="2354263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93675" y="4185642"/>
            <a:ext cx="4064000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accent3"/>
                </a:solidFill>
              </a:rPr>
              <a:t>Industry can now provide turnkey solutions for ECR ions sources, usually using permanent magnets. 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199566" y="768350"/>
            <a:ext cx="7766050" cy="6096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2000" kern="0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Lead (</a:t>
            </a:r>
            <a:r>
              <a:rPr lang="en-US" sz="2000" kern="0" dirty="0" err="1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Pb</a:t>
            </a:r>
            <a:r>
              <a:rPr lang="en-US" sz="2000" kern="0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) is </a:t>
            </a:r>
            <a:r>
              <a:rPr lang="en-US" sz="2000" kern="0" dirty="0" err="1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evapourated</a:t>
            </a:r>
            <a:r>
              <a:rPr lang="en-US" sz="2000" kern="0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 from a micro oven in the source </a:t>
            </a:r>
          </a:p>
        </p:txBody>
      </p:sp>
      <p:pic>
        <p:nvPicPr>
          <p:cNvPr id="24580" name="Picture 4" descr="https://mediastream.cern.ch/MediaArchive/Photo/Public/2013/1301017/1301017_04/1301017_04-A5-at-72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59" y="1241991"/>
            <a:ext cx="2524042" cy="268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s://mediastream.cern.ch/MediaArchive/Photo/Public/2013/1301017/1301017_01/1301017_01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48" y="3644071"/>
            <a:ext cx="3119943" cy="285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https://mediastream.cern.ch/MediaArchive/Photo/Public/2013/1301017/1301017_07/1301017_07-A5-at-72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091" y="1471006"/>
            <a:ext cx="4553222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81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60400" y="1655763"/>
            <a:ext cx="7162800" cy="3810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accent3">
                    <a:lumMod val="65000"/>
                  </a:schemeClr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Photo-Cathodes</a:t>
            </a:r>
            <a:br>
              <a:rPr lang="en-US" sz="1800" kern="0" dirty="0">
                <a:solidFill>
                  <a:schemeClr val="bg1"/>
                </a:solidFill>
              </a:rPr>
            </a:br>
            <a:endParaRPr lang="en-US" sz="1800" kern="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/>
                </a:solidFill>
              </a:rPr>
              <a:t>Radioactive Ions</a:t>
            </a:r>
          </a:p>
          <a:p>
            <a:pPr lvl="1">
              <a:buClr>
                <a:schemeClr val="accent1">
                  <a:lumMod val="75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endParaRPr lang="en-US" sz="1800" kern="0" dirty="0"/>
          </a:p>
          <a:p>
            <a:pPr>
              <a:buFont typeface="Wingdings" pitchFamily="2" charset="2"/>
              <a:buNone/>
              <a:defRPr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616493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4803863-80EA-4072-1EAD-947FF934B0C5}"/>
              </a:ext>
            </a:extLst>
          </p:cNvPr>
          <p:cNvSpPr/>
          <p:nvPr/>
        </p:nvSpPr>
        <p:spPr bwMode="auto">
          <a:xfrm>
            <a:off x="433938" y="1400068"/>
            <a:ext cx="5136544" cy="3036335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Ion Source – Radioactive Ions – ISOLDE</a:t>
            </a:r>
          </a:p>
        </p:txBody>
      </p:sp>
      <p:sp>
        <p:nvSpPr>
          <p:cNvPr id="27651" name="Slide Number Placeholder 17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51DA31CC-DFE8-4764-8485-CD791375F88D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46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7652" name="Picture 2" descr="http://isolde.web.cern.ch/sites/isolde.web.cern.ch/files/u2/Surface-ion-sourc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56" y="1504233"/>
            <a:ext cx="474662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602010" y="1412875"/>
            <a:ext cx="3117850" cy="192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A gas/</a:t>
            </a:r>
            <a:r>
              <a:rPr lang="en-US" sz="1600" b="0" dirty="0" err="1">
                <a:solidFill>
                  <a:schemeClr val="accent3"/>
                </a:solidFill>
              </a:rPr>
              <a:t>vapour</a:t>
            </a:r>
            <a:r>
              <a:rPr lang="en-US" sz="1600" b="0" dirty="0">
                <a:solidFill>
                  <a:schemeClr val="accent3"/>
                </a:solidFill>
              </a:rPr>
              <a:t> of new isotopes is produced from 1.4GeV protons onto a target.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The ion source is used to ionize the gas.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The ions will be mass selected in an ion spectrometer.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endParaRPr lang="en-US" sz="1600" b="0" dirty="0">
              <a:solidFill>
                <a:schemeClr val="accent3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85800" y="4581696"/>
            <a:ext cx="7772400" cy="184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An important goal is to have a high conversion rate of the desired gas to ions.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The sources must be robust to work in the extreme radiation environment. For example minimize use of any organic compounds.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The sources can help to reduce the contamination (i.e. stable/other isotopes of the same mass) through some selective process (e.g. using lasers to selectively ionize the atom of interest).</a:t>
            </a:r>
          </a:p>
          <a:p>
            <a:pPr marL="355600" indent="-3556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endParaRPr lang="en-US" sz="1600" b="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B8247FF-9E54-B2D5-F767-2FE482BF0263}"/>
              </a:ext>
            </a:extLst>
          </p:cNvPr>
          <p:cNvSpPr/>
          <p:nvPr/>
        </p:nvSpPr>
        <p:spPr bwMode="auto">
          <a:xfrm>
            <a:off x="1550505" y="866693"/>
            <a:ext cx="5836258" cy="4542391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262AE-BD95-43FD-948C-5B221B16BCA8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6" name="Rectangle 48"/>
          <p:cNvSpPr>
            <a:spLocks noChangeArrowheads="1"/>
          </p:cNvSpPr>
          <p:nvPr/>
        </p:nvSpPr>
        <p:spPr bwMode="auto">
          <a:xfrm>
            <a:off x="499730" y="5409084"/>
            <a:ext cx="7581014" cy="1128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88925" indent="-288925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For sources, all we have seen so far is the ion generation.</a:t>
            </a:r>
          </a:p>
          <a:p>
            <a:pPr marL="288925" indent="-288925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You still have to add the high voltage systems, pumping, cooling, power convertors, controls… </a:t>
            </a:r>
            <a:endParaRPr lang="en-US" sz="1400" b="0" dirty="0">
              <a:solidFill>
                <a:schemeClr val="accent3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6023" y="1046586"/>
            <a:ext cx="5011216" cy="4217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8451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Summary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553374" y="1462789"/>
            <a:ext cx="8005836" cy="433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71500" indent="-5715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Electron Source Summary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Thermionic Source. Some thermal electrons are above the Work-Function.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Use low work-function or high melting point materials to obtain the most electrons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Photo-cathodes – Use photons above the work-function or </a:t>
            </a:r>
            <a:r>
              <a:rPr lang="en-US" sz="1600" b="0" dirty="0" err="1">
                <a:solidFill>
                  <a:schemeClr val="accent3"/>
                </a:solidFill>
              </a:rPr>
              <a:t>E</a:t>
            </a:r>
            <a:r>
              <a:rPr lang="en-US" sz="1600" b="0" baseline="-25000" dirty="0" err="1">
                <a:solidFill>
                  <a:schemeClr val="accent3"/>
                </a:solidFill>
              </a:rPr>
              <a:t>g</a:t>
            </a:r>
            <a:r>
              <a:rPr lang="en-US" sz="1600" b="0" dirty="0" err="1">
                <a:solidFill>
                  <a:schemeClr val="accent3"/>
                </a:solidFill>
              </a:rPr>
              <a:t>+E</a:t>
            </a:r>
            <a:r>
              <a:rPr lang="en-US" sz="1600" b="0" baseline="-25000" dirty="0" err="1">
                <a:solidFill>
                  <a:schemeClr val="accent3"/>
                </a:solidFill>
              </a:rPr>
              <a:t>a</a:t>
            </a:r>
            <a:r>
              <a:rPr lang="en-US" sz="1600" b="0" dirty="0">
                <a:solidFill>
                  <a:schemeClr val="accent3"/>
                </a:solidFill>
              </a:rPr>
              <a:t>.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Metals – Stable but have a low quantum efficiency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Semiconductors – high </a:t>
            </a:r>
            <a:r>
              <a:rPr lang="en-US" sz="1600" b="0" dirty="0" err="1">
                <a:solidFill>
                  <a:schemeClr val="accent3"/>
                </a:solidFill>
              </a:rPr>
              <a:t>Q</a:t>
            </a:r>
            <a:r>
              <a:rPr lang="en-US" sz="1600" b="0" baseline="-25000" dirty="0" err="1">
                <a:solidFill>
                  <a:schemeClr val="accent3"/>
                </a:solidFill>
              </a:rPr>
              <a:t>eff</a:t>
            </a:r>
            <a:r>
              <a:rPr lang="en-US" sz="1600" b="0" dirty="0">
                <a:solidFill>
                  <a:schemeClr val="accent3"/>
                </a:solidFill>
              </a:rPr>
              <a:t>, but can be unstable and degrade in use.</a:t>
            </a:r>
          </a:p>
          <a:p>
            <a:pPr marL="571500" indent="-5715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endParaRPr lang="en-US" sz="1800" b="0" dirty="0">
              <a:solidFill>
                <a:schemeClr val="accent3"/>
              </a:solidFill>
            </a:endParaRPr>
          </a:p>
          <a:p>
            <a:pPr marL="571500" indent="-5715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800" b="0" dirty="0">
                <a:solidFill>
                  <a:schemeClr val="accent3"/>
                </a:solidFill>
              </a:rPr>
              <a:t>Ion Source Summary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Plasmas are a common production method for ions.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There are many ways to produce, heat and confine a plasma, leading to many source types.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b="0" dirty="0">
                <a:solidFill>
                  <a:schemeClr val="accent3"/>
                </a:solidFill>
              </a:rPr>
              <a:t>CERN already uses quite an array of these types.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FE1D0E46-64D7-4BC7-B876-1E94641219F6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48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Further Reading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sz="1800" b="0" dirty="0">
                <a:solidFill>
                  <a:schemeClr val="accent3"/>
                </a:solidFill>
                <a:effectLst/>
              </a:rPr>
              <a:t>Handbook of Ion Source, B. Wolf, Boca Raton, FL: CRC Press, 1995</a:t>
            </a:r>
          </a:p>
          <a:p>
            <a:pPr algn="just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sz="1800" b="0" dirty="0">
                <a:solidFill>
                  <a:schemeClr val="accent3"/>
                </a:solidFill>
                <a:effectLst/>
              </a:rPr>
              <a:t>Ion Sources, Zhang Hua Shun, Berlin: Springer, 1999.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sz="1800" b="0" dirty="0">
                <a:solidFill>
                  <a:schemeClr val="accent3"/>
                </a:solidFill>
                <a:effectLst/>
              </a:rPr>
              <a:t>The Physics and Technology of Ion Source, I. G. Brown, New York, NY: Wiley, 1989 </a:t>
            </a:r>
          </a:p>
          <a:p>
            <a:pPr algn="just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sz="1800" b="0" dirty="0">
                <a:solidFill>
                  <a:schemeClr val="accent3"/>
                </a:solidFill>
                <a:effectLst/>
              </a:rPr>
              <a:t>Large Ion Beams: Fundamentals of Generation and Propagation, T. A .Forrester, New York, NY: Wiley, 1988</a:t>
            </a:r>
          </a:p>
          <a:p>
            <a:pPr algn="just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pPr>
            <a:r>
              <a:rPr lang="en-US" sz="1800" b="0" dirty="0">
                <a:solidFill>
                  <a:schemeClr val="accent3"/>
                </a:solidFill>
                <a:effectLst/>
              </a:rPr>
              <a:t>CAS – 5</a:t>
            </a:r>
            <a:r>
              <a:rPr lang="en-US" sz="1800" b="0" baseline="30000" dirty="0">
                <a:solidFill>
                  <a:schemeClr val="accent3"/>
                </a:solidFill>
                <a:effectLst/>
              </a:rPr>
              <a:t>th</a:t>
            </a:r>
            <a:r>
              <a:rPr lang="en-US" sz="1800" b="0" dirty="0">
                <a:solidFill>
                  <a:schemeClr val="accent3"/>
                </a:solidFill>
                <a:effectLst/>
              </a:rPr>
              <a:t> General School (CERN 94-01 ) and Cyclotrons, </a:t>
            </a:r>
            <a:r>
              <a:rPr lang="en-US" sz="1800" b="0" dirty="0" err="1">
                <a:solidFill>
                  <a:schemeClr val="accent3"/>
                </a:solidFill>
                <a:effectLst/>
              </a:rPr>
              <a:t>Linacs</a:t>
            </a:r>
            <a:r>
              <a:rPr lang="en-US" sz="1800" b="0" dirty="0">
                <a:solidFill>
                  <a:schemeClr val="accent3"/>
                </a:solidFill>
                <a:effectLst/>
              </a:rPr>
              <a:t>… (CERN-96-02 )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4035BEC6-EFD4-4B5B-ACCD-F9B6054AE83B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49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60400" y="1655763"/>
            <a:ext cx="7162800" cy="3810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Photo-Cathodes</a:t>
            </a:r>
            <a:b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</a:br>
            <a:endParaRPr lang="en-US" sz="1800" kern="0" dirty="0">
              <a:solidFill>
                <a:schemeClr val="accent3">
                  <a:lumMod val="65000"/>
                </a:schemeClr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accent3">
                    <a:lumMod val="65000"/>
                  </a:schemeClr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Radioactive Ions</a:t>
            </a:r>
          </a:p>
          <a:p>
            <a:pPr>
              <a:buFont typeface="Wingdings" pitchFamily="2" charset="2"/>
              <a:buNone/>
              <a:defRPr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0649736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7609E-EFD5-4B23-882F-C41E9926726F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24733" y="2971053"/>
            <a:ext cx="5294534" cy="131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defRPr/>
            </a:pPr>
            <a:r>
              <a:rPr lang="en-US" sz="2800" dirty="0">
                <a:solidFill>
                  <a:schemeClr val="accent3"/>
                </a:solidFill>
              </a:rPr>
              <a:t>Thank you for your attention.</a:t>
            </a: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1047750" lvl="1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9570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C7A680BC-BAAD-465D-BD1A-95038F4A6897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51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563637" y="1281666"/>
            <a:ext cx="2948243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Richardson-</a:t>
            </a:r>
            <a:r>
              <a:rPr lang="en-US" altLang="en-US" sz="16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Dushman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constant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Magnetic field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Diffusion rate</a:t>
            </a:r>
          </a:p>
          <a:p>
            <a:pPr eaLnBrk="1" hangingPunct="1"/>
            <a:endParaRPr lang="en-US" altLang="en-US" sz="16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Particle Kinetic Energy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Electric field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Current density</a:t>
            </a:r>
          </a:p>
          <a:p>
            <a:pPr eaLnBrk="1" hangingPunct="1"/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m: Particle Mass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Particle density</a:t>
            </a:r>
          </a:p>
          <a:p>
            <a:pPr eaLnBrk="1" hangingPunct="1"/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T: Temperature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U,V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Voltage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Particle velocity</a:t>
            </a:r>
          </a:p>
          <a:p>
            <a:pPr eaLnBrk="1" hangingPunct="1"/>
            <a:r>
              <a:rPr lang="en-US" altLang="en-US" sz="1600" b="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en-US" sz="1600" b="0" i="1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drift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Particle drift velocity</a:t>
            </a:r>
          </a:p>
          <a:p>
            <a:pPr eaLnBrk="1" hangingPunct="1"/>
            <a:endParaRPr lang="en-US" altLang="en-US" sz="16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Relativistic beta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Relativistic gamma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f</a:t>
            </a:r>
            <a:r>
              <a:rPr lang="en-US" altLang="en-US" sz="1600" b="0" i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Work Function (Voltage)</a:t>
            </a:r>
          </a:p>
          <a:p>
            <a:pPr eaLnBrk="1" hangingPunct="1"/>
            <a:r>
              <a:rPr lang="en-US" altLang="en-US" sz="1600" b="0" i="1" dirty="0">
                <a:solidFill>
                  <a:schemeClr val="bg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Collision Frequency</a:t>
            </a:r>
          </a:p>
          <a:p>
            <a:pPr eaLnBrk="1" hangingPunct="1"/>
            <a:r>
              <a:rPr lang="en-US" altLang="en-US" sz="1600" b="0" i="1" dirty="0" err="1">
                <a:solidFill>
                  <a:schemeClr val="bg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r</a:t>
            </a:r>
            <a:r>
              <a:rPr lang="en-US" altLang="en-US" sz="1600" b="0" i="1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Cyclotron Radius</a:t>
            </a:r>
          </a:p>
          <a:p>
            <a:pPr eaLnBrk="1" hangingPunct="1"/>
            <a:r>
              <a:rPr lang="en-US" altLang="en-US" sz="1600" b="0" i="1" dirty="0" err="1">
                <a:solidFill>
                  <a:schemeClr val="bg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w</a:t>
            </a:r>
            <a:r>
              <a:rPr lang="en-US" altLang="en-US" sz="1600" b="0" i="1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16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Cyclotron Frequency</a:t>
            </a:r>
          </a:p>
          <a:p>
            <a:pPr eaLnBrk="1" hangingPunct="1"/>
            <a:endParaRPr lang="en-US" altLang="en-US" sz="16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6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6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6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Ion Sources - Basics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14509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accent1">
                  <a:lumMod val="75000"/>
                </a:schemeClr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3"/>
                </a:solidFill>
                <a:effectLst/>
              </a:rPr>
              <a:t>Ion Sources at CERN.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000" dirty="0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84213" y="1946275"/>
            <a:ext cx="7848600" cy="20928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0850" indent="-450850" eaLnBrk="0" hangingPunct="0">
              <a:spcBef>
                <a:spcPct val="50000"/>
              </a:spcBef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2000" b="0" dirty="0">
                <a:solidFill>
                  <a:schemeClr val="accent3"/>
                </a:solidFill>
              </a:rPr>
              <a:t>Linac2 – Protons - </a:t>
            </a:r>
            <a:r>
              <a:rPr lang="en-US" sz="2000" b="0" dirty="0" err="1">
                <a:solidFill>
                  <a:schemeClr val="accent3"/>
                </a:solidFill>
              </a:rPr>
              <a:t>Dupolasmatron</a:t>
            </a:r>
            <a:endParaRPr lang="en-US" sz="2000" b="0" dirty="0">
              <a:solidFill>
                <a:schemeClr val="accent3"/>
              </a:solidFill>
            </a:endParaRPr>
          </a:p>
          <a:p>
            <a:pPr marL="450850" indent="-450850" eaLnBrk="0" hangingPunct="0">
              <a:spcBef>
                <a:spcPct val="50000"/>
              </a:spcBef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2000" b="0" dirty="0">
                <a:solidFill>
                  <a:schemeClr val="accent3"/>
                </a:solidFill>
              </a:rPr>
              <a:t>Linac3 – Ions (</a:t>
            </a:r>
            <a:r>
              <a:rPr lang="en-US" sz="2000" b="0" dirty="0" err="1">
                <a:solidFill>
                  <a:schemeClr val="accent3"/>
                </a:solidFill>
              </a:rPr>
              <a:t>Pb</a:t>
            </a:r>
            <a:r>
              <a:rPr lang="en-US" sz="2000" b="0" dirty="0">
                <a:solidFill>
                  <a:schemeClr val="accent3"/>
                </a:solidFill>
              </a:rPr>
              <a:t>, O, </a:t>
            </a:r>
            <a:r>
              <a:rPr lang="en-US" sz="2000" b="0" dirty="0" err="1">
                <a:solidFill>
                  <a:schemeClr val="accent3"/>
                </a:solidFill>
              </a:rPr>
              <a:t>Ar</a:t>
            </a:r>
            <a:r>
              <a:rPr lang="en-US" sz="2000" b="0" dirty="0">
                <a:solidFill>
                  <a:schemeClr val="accent3"/>
                </a:solidFill>
              </a:rPr>
              <a:t>) – ECR</a:t>
            </a:r>
          </a:p>
          <a:p>
            <a:pPr marL="450850" indent="-450850" eaLnBrk="0" hangingPunct="0">
              <a:spcBef>
                <a:spcPct val="50000"/>
              </a:spcBef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2000" b="0" dirty="0">
                <a:solidFill>
                  <a:schemeClr val="accent3"/>
                </a:solidFill>
              </a:rPr>
              <a:t>ISOLDE – Radioactive ions – Surface, laser, Electron Bombardment.</a:t>
            </a:r>
          </a:p>
          <a:p>
            <a:pPr marL="450850" indent="-450850" eaLnBrk="0" hangingPunct="0">
              <a:spcBef>
                <a:spcPct val="50000"/>
              </a:spcBef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2000" b="0" dirty="0">
                <a:solidFill>
                  <a:schemeClr val="accent3"/>
                </a:solidFill>
              </a:rPr>
              <a:t>Linac4 – Negative Hydrogen – RF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7D65A0C4-E474-4E46-9A6A-4DA950AA4639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52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E6D2D07-B630-4390-D270-22D107ABF929}"/>
              </a:ext>
            </a:extLst>
          </p:cNvPr>
          <p:cNvSpPr/>
          <p:nvPr/>
        </p:nvSpPr>
        <p:spPr bwMode="auto">
          <a:xfrm>
            <a:off x="3796264" y="1494522"/>
            <a:ext cx="5004836" cy="5211077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Electrons – Thermionic Emission (the </a:t>
            </a:r>
            <a:r>
              <a:rPr lang="en-US" dirty="0" err="1"/>
              <a:t>maths</a:t>
            </a:r>
            <a:r>
              <a:rPr lang="en-US" dirty="0"/>
              <a:t>)</a:t>
            </a:r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1628775"/>
            <a:ext cx="3353289" cy="20669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en-US" sz="1800" b="0" dirty="0">
                <a:solidFill>
                  <a:schemeClr val="bg1"/>
                </a:solidFill>
                <a:effectLst/>
              </a:rPr>
              <a:t>Conducting materials contain free electrons, who follow the Fermi-Dirac energy distribution inside the material.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800" b="0" dirty="0">
                <a:solidFill>
                  <a:schemeClr val="bg1"/>
                </a:solidFill>
                <a:effectLst/>
              </a:rPr>
              <a:t>When a material is heated, the electrons energy distribution shifts from the zero temperature Fermi distribution.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6" name="Object 1034"/>
              <p:cNvSpPr txBox="1"/>
              <p:nvPr/>
            </p:nvSpPr>
            <p:spPr bwMode="auto">
              <a:xfrm>
                <a:off x="204676" y="3894822"/>
                <a:ext cx="4457699" cy="13855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𝑑𝐸</m:t>
                      </m:r>
                      <m:r>
                        <a:rPr lang="en-GB" sz="1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sSub>
                                <m:sSubPr>
                                  <m:ctrlP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3/2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1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GB" sz="1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en-GB" sz="1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1200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sz="12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12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sz="12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en-GB" sz="12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GB" sz="120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20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20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𝐹𝑒𝑟𝑚𝑖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GB" sz="12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𝑘𝑇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den>
                          </m:f>
                        </m:e>
                      </m:d>
                      <m:r>
                        <a:rPr lang="en-GB" sz="1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𝑑𝐸</m:t>
                      </m:r>
                    </m:oMath>
                  </m:oMathPara>
                </a14:m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26" name="Object 10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4676" y="3894822"/>
                <a:ext cx="4457699" cy="13855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1" name="Slide Number Placeholder 2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57C61E86-FE97-4DA9-8481-476E1B960C14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53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 rot="16200000">
            <a:off x="3981208" y="1793081"/>
            <a:ext cx="4872037" cy="5257800"/>
            <a:chOff x="4271963" y="1600200"/>
            <a:chExt cx="4872037" cy="5257800"/>
          </a:xfrm>
        </p:grpSpPr>
        <p:pic>
          <p:nvPicPr>
            <p:cNvPr id="6153" name="Picture 10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1963" y="1600200"/>
              <a:ext cx="4872037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cxnSp>
          <p:nvCxnSpPr>
            <p:cNvPr id="6154" name="Straight Connector 22"/>
            <p:cNvCxnSpPr>
              <a:cxnSpLocks noChangeShapeType="1"/>
            </p:cNvCxnSpPr>
            <p:nvPr/>
          </p:nvCxnSpPr>
          <p:spPr bwMode="auto">
            <a:xfrm rot="16200000" flipV="1">
              <a:off x="7019441" y="2013725"/>
              <a:ext cx="346363" cy="422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5" name="TextBox 23"/>
            <p:cNvSpPr txBox="1">
              <a:spLocks noChangeArrowheads="1"/>
            </p:cNvSpPr>
            <p:nvPr/>
          </p:nvSpPr>
          <p:spPr bwMode="auto">
            <a:xfrm>
              <a:off x="7232073" y="1773383"/>
              <a:ext cx="6319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1pPr>
              <a:lvl2pPr marL="742950" indent="-28575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2pPr>
              <a:lvl3pPr marL="11430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3pPr>
              <a:lvl4pPr marL="16002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4pPr>
              <a:lvl5pPr marL="2057400" indent="-228600" eaLnBrk="0" hangingPunct="0">
                <a:defRPr sz="1000" b="1">
                  <a:solidFill>
                    <a:srgbClr val="000000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rgbClr val="000000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400"/>
                <a:t>E</a:t>
              </a:r>
              <a:r>
                <a:rPr lang="en-US" altLang="en-US" sz="1400" baseline="-25000"/>
                <a:t>Fermi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681609" y="6281794"/>
            <a:ext cx="194316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0" dirty="0"/>
              <a:t>Number of Free Electrons</a:t>
            </a:r>
            <a:endParaRPr lang="en-GB" sz="1200" b="0" dirty="0"/>
          </a:p>
        </p:txBody>
      </p:sp>
      <p:grpSp>
        <p:nvGrpSpPr>
          <p:cNvPr id="7" name="Group 6"/>
          <p:cNvGrpSpPr/>
          <p:nvPr/>
        </p:nvGrpSpPr>
        <p:grpSpPr>
          <a:xfrm>
            <a:off x="6553200" y="2076052"/>
            <a:ext cx="1850730" cy="1505885"/>
            <a:chOff x="6553200" y="2076052"/>
            <a:chExt cx="1850730" cy="1505885"/>
          </a:xfrm>
        </p:grpSpPr>
        <p:sp>
          <p:nvSpPr>
            <p:cNvPr id="5" name="Rectangle 4"/>
            <p:cNvSpPr/>
            <p:nvPr/>
          </p:nvSpPr>
          <p:spPr bwMode="auto">
            <a:xfrm>
              <a:off x="6653189" y="2537717"/>
              <a:ext cx="1658604" cy="104422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53200" y="2076052"/>
              <a:ext cx="1850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0" dirty="0"/>
                <a:t>These electrons can escape the material</a:t>
              </a:r>
              <a:endParaRPr lang="en-GB" sz="1200" b="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6C363A1-17F0-232D-F4D2-4154D8F3EF4F}"/>
              </a:ext>
            </a:extLst>
          </p:cNvPr>
          <p:cNvSpPr/>
          <p:nvPr/>
        </p:nvSpPr>
        <p:spPr bwMode="auto">
          <a:xfrm>
            <a:off x="441324" y="1374793"/>
            <a:ext cx="8356988" cy="5272069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ECR Source – Magnetic Mirror</a:t>
            </a:r>
          </a:p>
        </p:txBody>
      </p:sp>
      <p:sp>
        <p:nvSpPr>
          <p:cNvPr id="20483" name="Line 6"/>
          <p:cNvSpPr>
            <a:spLocks noChangeShapeType="1"/>
          </p:cNvSpPr>
          <p:nvPr/>
        </p:nvSpPr>
        <p:spPr bwMode="auto">
          <a:xfrm>
            <a:off x="1371600" y="3733800"/>
            <a:ext cx="5562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484" name="Line 7"/>
          <p:cNvSpPr>
            <a:spLocks noChangeShapeType="1"/>
          </p:cNvSpPr>
          <p:nvPr/>
        </p:nvSpPr>
        <p:spPr bwMode="auto">
          <a:xfrm>
            <a:off x="1447800" y="3124200"/>
            <a:ext cx="548640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485" name="Line 8"/>
          <p:cNvSpPr>
            <a:spLocks noChangeShapeType="1"/>
          </p:cNvSpPr>
          <p:nvPr/>
        </p:nvSpPr>
        <p:spPr bwMode="auto">
          <a:xfrm>
            <a:off x="1447800" y="2514600"/>
            <a:ext cx="548640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grpSp>
        <p:nvGrpSpPr>
          <p:cNvPr id="20486" name="Group 11"/>
          <p:cNvGrpSpPr>
            <a:grpSpLocks/>
          </p:cNvGrpSpPr>
          <p:nvPr/>
        </p:nvGrpSpPr>
        <p:grpSpPr bwMode="auto">
          <a:xfrm flipV="1">
            <a:off x="1447800" y="4191000"/>
            <a:ext cx="5486400" cy="838200"/>
            <a:chOff x="864" y="2736"/>
            <a:chExt cx="3456" cy="528"/>
          </a:xfrm>
        </p:grpSpPr>
        <p:sp>
          <p:nvSpPr>
            <p:cNvPr id="20509" name="Line 9"/>
            <p:cNvSpPr>
              <a:spLocks noChangeShapeType="1"/>
            </p:cNvSpPr>
            <p:nvPr/>
          </p:nvSpPr>
          <p:spPr bwMode="auto">
            <a:xfrm>
              <a:off x="864" y="3120"/>
              <a:ext cx="3456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20510" name="Line 10"/>
            <p:cNvSpPr>
              <a:spLocks noChangeShapeType="1"/>
            </p:cNvSpPr>
            <p:nvPr/>
          </p:nvSpPr>
          <p:spPr bwMode="auto">
            <a:xfrm>
              <a:off x="864" y="2736"/>
              <a:ext cx="3456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0487" name="Oval 12"/>
          <p:cNvSpPr>
            <a:spLocks noChangeArrowheads="1"/>
          </p:cNvSpPr>
          <p:nvPr/>
        </p:nvSpPr>
        <p:spPr bwMode="auto">
          <a:xfrm>
            <a:off x="3810000" y="2819400"/>
            <a:ext cx="685800" cy="19050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altLang="en-US"/>
          </a:p>
        </p:txBody>
      </p:sp>
      <p:sp>
        <p:nvSpPr>
          <p:cNvPr id="20488" name="Line 13"/>
          <p:cNvSpPr>
            <a:spLocks noChangeShapeType="1"/>
          </p:cNvSpPr>
          <p:nvPr/>
        </p:nvSpPr>
        <p:spPr bwMode="auto">
          <a:xfrm flipV="1">
            <a:off x="2667000" y="2057400"/>
            <a:ext cx="0" cy="327660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489" name="Line 14"/>
          <p:cNvSpPr>
            <a:spLocks noChangeShapeType="1"/>
          </p:cNvSpPr>
          <p:nvPr/>
        </p:nvSpPr>
        <p:spPr bwMode="auto">
          <a:xfrm flipV="1">
            <a:off x="1905000" y="2514600"/>
            <a:ext cx="1676400" cy="2209800"/>
          </a:xfrm>
          <a:prstGeom prst="line">
            <a:avLst/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4724400" y="2971800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>
            <a:off x="4724400" y="2971800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4648200" y="2743200"/>
            <a:ext cx="346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/>
              <a:t>B1</a:t>
            </a:r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4419600" y="2971800"/>
            <a:ext cx="346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/>
              <a:t>B2</a:t>
            </a:r>
          </a:p>
        </p:txBody>
      </p:sp>
      <p:sp>
        <p:nvSpPr>
          <p:cNvPr id="39955" name="Line 19"/>
          <p:cNvSpPr>
            <a:spLocks noChangeShapeType="1"/>
          </p:cNvSpPr>
          <p:nvPr/>
        </p:nvSpPr>
        <p:spPr bwMode="auto">
          <a:xfrm>
            <a:off x="4114800" y="2819400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9956" name="Line 20"/>
          <p:cNvSpPr>
            <a:spLocks noChangeShapeType="1"/>
          </p:cNvSpPr>
          <p:nvPr/>
        </p:nvSpPr>
        <p:spPr bwMode="auto">
          <a:xfrm flipH="1">
            <a:off x="3886200" y="28194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>
            <a:off x="4038600" y="2895600"/>
            <a:ext cx="3317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/>
              <a:t>F1</a:t>
            </a:r>
          </a:p>
        </p:txBody>
      </p:sp>
      <p:sp>
        <p:nvSpPr>
          <p:cNvPr id="39958" name="Text Box 22"/>
          <p:cNvSpPr txBox="1">
            <a:spLocks noChangeArrowheads="1"/>
          </p:cNvSpPr>
          <p:nvPr/>
        </p:nvSpPr>
        <p:spPr bwMode="auto">
          <a:xfrm>
            <a:off x="3657600" y="2743200"/>
            <a:ext cx="3317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/>
              <a:t>F2</a:t>
            </a:r>
          </a:p>
        </p:txBody>
      </p:sp>
      <p:sp>
        <p:nvSpPr>
          <p:cNvPr id="20498" name="Line 23"/>
          <p:cNvSpPr>
            <a:spLocks noChangeShapeType="1"/>
          </p:cNvSpPr>
          <p:nvPr/>
        </p:nvSpPr>
        <p:spPr bwMode="auto">
          <a:xfrm flipH="1">
            <a:off x="3657600" y="2819400"/>
            <a:ext cx="45720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499" name="Text Box 24"/>
          <p:cNvSpPr txBox="1">
            <a:spLocks noChangeArrowheads="1"/>
          </p:cNvSpPr>
          <p:nvPr/>
        </p:nvSpPr>
        <p:spPr bwMode="auto">
          <a:xfrm>
            <a:off x="3302000" y="3335338"/>
            <a:ext cx="254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/>
              <a:t>v</a:t>
            </a:r>
          </a:p>
        </p:txBody>
      </p:sp>
      <p:sp>
        <p:nvSpPr>
          <p:cNvPr id="20500" name="Text Box 25"/>
          <p:cNvSpPr txBox="1">
            <a:spLocks noChangeArrowheads="1"/>
          </p:cNvSpPr>
          <p:nvPr/>
        </p:nvSpPr>
        <p:spPr bwMode="auto">
          <a:xfrm>
            <a:off x="3048000" y="1371600"/>
            <a:ext cx="4378325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/>
              <a:t>A force acts in the opposite direction to the</a:t>
            </a:r>
          </a:p>
          <a:p>
            <a:pPr>
              <a:spcBef>
                <a:spcPct val="50000"/>
              </a:spcBef>
            </a:pPr>
            <a:r>
              <a:rPr lang="en-US" altLang="en-US" sz="1600"/>
              <a:t>Increasing B field </a:t>
            </a:r>
          </a:p>
        </p:txBody>
      </p:sp>
      <p:sp>
        <p:nvSpPr>
          <p:cNvPr id="20501" name="Line 26"/>
          <p:cNvSpPr>
            <a:spLocks noChangeShapeType="1"/>
          </p:cNvSpPr>
          <p:nvPr/>
        </p:nvSpPr>
        <p:spPr bwMode="auto">
          <a:xfrm>
            <a:off x="4038600" y="3810000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502" name="Text Box 27"/>
          <p:cNvSpPr txBox="1">
            <a:spLocks noChangeArrowheads="1"/>
          </p:cNvSpPr>
          <p:nvPr/>
        </p:nvSpPr>
        <p:spPr bwMode="auto">
          <a:xfrm>
            <a:off x="4572000" y="3886200"/>
            <a:ext cx="515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/>
              <a:t>Vdrift</a:t>
            </a:r>
          </a:p>
        </p:txBody>
      </p:sp>
      <p:sp>
        <p:nvSpPr>
          <p:cNvPr id="39964" name="Text Box 28"/>
          <p:cNvSpPr txBox="1">
            <a:spLocks noChangeArrowheads="1"/>
          </p:cNvSpPr>
          <p:nvPr/>
        </p:nvSpPr>
        <p:spPr bwMode="auto">
          <a:xfrm>
            <a:off x="1752600" y="5257800"/>
            <a:ext cx="222885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600"/>
              <a:t>Energy is transferred</a:t>
            </a:r>
          </a:p>
          <a:p>
            <a:pPr>
              <a:spcBef>
                <a:spcPct val="50000"/>
              </a:spcBef>
            </a:pPr>
            <a:r>
              <a:rPr lang="en-US" altLang="en-US" sz="1600"/>
              <a:t>from Vdrift to Vecr</a:t>
            </a:r>
          </a:p>
        </p:txBody>
      </p:sp>
      <p:graphicFrame>
        <p:nvGraphicFramePr>
          <p:cNvPr id="39965" name="Object 29"/>
          <p:cNvGraphicFramePr>
            <a:graphicFrameLocks noChangeAspect="1"/>
          </p:cNvGraphicFramePr>
          <p:nvPr/>
        </p:nvGraphicFramePr>
        <p:xfrm>
          <a:off x="4191000" y="4953000"/>
          <a:ext cx="2513013" cy="158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09700" imgH="889000" progId="Equation.3">
                  <p:embed/>
                </p:oleObj>
              </mc:Choice>
              <mc:Fallback>
                <p:oleObj name="Equation" r:id="rId2" imgW="1409700" imgH="8890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4953000"/>
                        <a:ext cx="2513013" cy="1585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6" name="Text Box 30"/>
          <p:cNvSpPr txBox="1">
            <a:spLocks noChangeArrowheads="1"/>
          </p:cNvSpPr>
          <p:nvPr/>
        </p:nvSpPr>
        <p:spPr bwMode="auto">
          <a:xfrm>
            <a:off x="5410200" y="5867400"/>
            <a:ext cx="2417763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 typeface="Symbol" pitchFamily="18" charset="2"/>
              <a:buChar char="m"/>
            </a:pPr>
            <a:r>
              <a:rPr lang="en-US" altLang="en-US" sz="1600"/>
              <a:t> = magnetic moment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altLang="en-US" sz="1600"/>
              <a:t>K = total kinetic energy</a:t>
            </a:r>
          </a:p>
        </p:txBody>
      </p:sp>
      <p:sp>
        <p:nvSpPr>
          <p:cNvPr id="20506" name="Text Box 31"/>
          <p:cNvSpPr txBox="1">
            <a:spLocks noChangeArrowheads="1"/>
          </p:cNvSpPr>
          <p:nvPr/>
        </p:nvSpPr>
        <p:spPr bwMode="auto">
          <a:xfrm>
            <a:off x="3635375" y="2276475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/>
              <a:t>x</a:t>
            </a:r>
          </a:p>
        </p:txBody>
      </p:sp>
      <p:sp>
        <p:nvSpPr>
          <p:cNvPr id="20507" name="Text Box 32"/>
          <p:cNvSpPr txBox="1">
            <a:spLocks noChangeArrowheads="1"/>
          </p:cNvSpPr>
          <p:nvPr/>
        </p:nvSpPr>
        <p:spPr bwMode="auto">
          <a:xfrm>
            <a:off x="2411413" y="170021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400"/>
              <a:t>y</a:t>
            </a:r>
          </a:p>
        </p:txBody>
      </p:sp>
      <p:sp>
        <p:nvSpPr>
          <p:cNvPr id="20508" name="Slide Number Placeholder 2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64A118C3-02B9-4066-8709-192D6B231EB4}" type="slidenum">
              <a:rPr lang="en-US" altLang="en-US" sz="1400" b="0" smtClean="0">
                <a:solidFill>
                  <a:schemeClr val="tx1"/>
                </a:solidFill>
                <a:latin typeface="Times New Roman" pitchFamily="18" charset="0"/>
              </a:rPr>
              <a:pPr/>
              <a:t>54</a:t>
            </a:fld>
            <a:endParaRPr lang="en-US" alt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1" grpId="0" animBg="1"/>
      <p:bldP spid="39952" grpId="0" animBg="1"/>
      <p:bldP spid="39954" grpId="0"/>
      <p:bldP spid="39955" grpId="0" animBg="1"/>
      <p:bldP spid="39956" grpId="0" animBg="1"/>
      <p:bldP spid="39957" grpId="0"/>
      <p:bldP spid="39958" grpId="0"/>
      <p:bldP spid="39964" grpId="0"/>
      <p:bldP spid="3996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C2F43A5-0AD8-B0BA-DF58-2A7EE99EFE6B}"/>
              </a:ext>
            </a:extLst>
          </p:cNvPr>
          <p:cNvSpPr/>
          <p:nvPr/>
        </p:nvSpPr>
        <p:spPr bwMode="auto">
          <a:xfrm>
            <a:off x="1945733" y="2129881"/>
            <a:ext cx="5380618" cy="4118519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262AE-BD95-43FD-948C-5B221B16BCA8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88" y="2214301"/>
            <a:ext cx="4707479" cy="392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" name="Rectangle 3"/>
          <p:cNvSpPr txBox="1">
            <a:spLocks noChangeArrowheads="1"/>
          </p:cNvSpPr>
          <p:nvPr/>
        </p:nvSpPr>
        <p:spPr bwMode="auto">
          <a:xfrm>
            <a:off x="457200" y="1412875"/>
            <a:ext cx="8229600" cy="2549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000" b="0" kern="0" dirty="0">
                <a:solidFill>
                  <a:schemeClr val="accent3"/>
                </a:solidFill>
                <a:effectLst/>
              </a:rPr>
              <a:t>By applying a magnetic field, electrons can have longer path lengths inside the source, and the rate of ionization is increased.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000" b="0" kern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795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95393A1-6F0A-FB68-5C1A-AA114AB85586}"/>
              </a:ext>
            </a:extLst>
          </p:cNvPr>
          <p:cNvSpPr/>
          <p:nvPr/>
        </p:nvSpPr>
        <p:spPr bwMode="auto">
          <a:xfrm>
            <a:off x="4285186" y="1295399"/>
            <a:ext cx="4688692" cy="5203967"/>
          </a:xfrm>
          <a:prstGeom prst="roundRect">
            <a:avLst>
              <a:gd name="adj" fmla="val 8050"/>
            </a:avLst>
          </a:prstGeom>
          <a:solidFill>
            <a:schemeClr val="bg1">
              <a:alpha val="90000"/>
            </a:schemeClr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40DDC23-BC36-99EA-D4CF-1087D63E5A48}"/>
              </a:ext>
            </a:extLst>
          </p:cNvPr>
          <p:cNvSpPr/>
          <p:nvPr/>
        </p:nvSpPr>
        <p:spPr bwMode="auto">
          <a:xfrm>
            <a:off x="170122" y="1295399"/>
            <a:ext cx="3998238" cy="5203967"/>
          </a:xfrm>
          <a:prstGeom prst="roundRect">
            <a:avLst>
              <a:gd name="adj" fmla="val 9487"/>
            </a:avLst>
          </a:prstGeom>
          <a:solidFill>
            <a:schemeClr val="accent3">
              <a:alpha val="90000"/>
            </a:schemeClr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38" name="Flowchart: Extract 37"/>
          <p:cNvSpPr/>
          <p:nvPr/>
        </p:nvSpPr>
        <p:spPr bwMode="auto">
          <a:xfrm rot="16200000">
            <a:off x="2405313" y="1805169"/>
            <a:ext cx="744280" cy="2684121"/>
          </a:xfrm>
          <a:prstGeom prst="flowChartExtra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Sources - Basics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956926" y="1403478"/>
            <a:ext cx="1780954" cy="3483936"/>
            <a:chOff x="1063256" y="1871330"/>
            <a:chExt cx="1780954" cy="3483936"/>
          </a:xfrm>
        </p:grpSpPr>
        <p:sp>
          <p:nvSpPr>
            <p:cNvPr id="5" name="Rectangle 4"/>
            <p:cNvSpPr/>
            <p:nvPr/>
          </p:nvSpPr>
          <p:spPr bwMode="auto">
            <a:xfrm>
              <a:off x="2004236" y="2934587"/>
              <a:ext cx="154173" cy="13609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063256" y="1871330"/>
              <a:ext cx="1780954" cy="3483936"/>
              <a:chOff x="1063256" y="1871330"/>
              <a:chExt cx="1780954" cy="3483936"/>
            </a:xfrm>
          </p:grpSpPr>
          <p:sp>
            <p:nvSpPr>
              <p:cNvPr id="7" name="Freeform 6"/>
              <p:cNvSpPr/>
              <p:nvPr/>
            </p:nvSpPr>
            <p:spPr bwMode="auto">
              <a:xfrm>
                <a:off x="1063256" y="1945758"/>
                <a:ext cx="946297" cy="1116419"/>
              </a:xfrm>
              <a:custGeom>
                <a:avLst/>
                <a:gdLst>
                  <a:gd name="connsiteX0" fmla="*/ 925032 w 946297"/>
                  <a:gd name="connsiteY0" fmla="*/ 988828 h 1116419"/>
                  <a:gd name="connsiteX1" fmla="*/ 159488 w 946297"/>
                  <a:gd name="connsiteY1" fmla="*/ 988828 h 1116419"/>
                  <a:gd name="connsiteX2" fmla="*/ 159488 w 946297"/>
                  <a:gd name="connsiteY2" fmla="*/ 138223 h 1116419"/>
                  <a:gd name="connsiteX3" fmla="*/ 457200 w 946297"/>
                  <a:gd name="connsiteY3" fmla="*/ 138223 h 1116419"/>
                  <a:gd name="connsiteX4" fmla="*/ 457200 w 946297"/>
                  <a:gd name="connsiteY4" fmla="*/ 0 h 1116419"/>
                  <a:gd name="connsiteX5" fmla="*/ 0 w 946297"/>
                  <a:gd name="connsiteY5" fmla="*/ 0 h 1116419"/>
                  <a:gd name="connsiteX6" fmla="*/ 0 w 946297"/>
                  <a:gd name="connsiteY6" fmla="*/ 1116419 h 1116419"/>
                  <a:gd name="connsiteX7" fmla="*/ 946297 w 946297"/>
                  <a:gd name="connsiteY7" fmla="*/ 1116419 h 1116419"/>
                  <a:gd name="connsiteX8" fmla="*/ 925032 w 946297"/>
                  <a:gd name="connsiteY8" fmla="*/ 988828 h 111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97" h="1116419">
                    <a:moveTo>
                      <a:pt x="925032" y="988828"/>
                    </a:moveTo>
                    <a:lnTo>
                      <a:pt x="159488" y="988828"/>
                    </a:lnTo>
                    <a:lnTo>
                      <a:pt x="159488" y="138223"/>
                    </a:lnTo>
                    <a:lnTo>
                      <a:pt x="457200" y="138223"/>
                    </a:lnTo>
                    <a:lnTo>
                      <a:pt x="457200" y="0"/>
                    </a:lnTo>
                    <a:lnTo>
                      <a:pt x="0" y="0"/>
                    </a:lnTo>
                    <a:lnTo>
                      <a:pt x="0" y="1116419"/>
                    </a:lnTo>
                    <a:lnTo>
                      <a:pt x="946297" y="1116419"/>
                    </a:lnTo>
                    <a:lnTo>
                      <a:pt x="925032" y="98882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Freeform 9"/>
              <p:cNvSpPr/>
              <p:nvPr/>
            </p:nvSpPr>
            <p:spPr bwMode="auto">
              <a:xfrm flipV="1">
                <a:off x="1068570" y="4160874"/>
                <a:ext cx="946297" cy="1116419"/>
              </a:xfrm>
              <a:custGeom>
                <a:avLst/>
                <a:gdLst>
                  <a:gd name="connsiteX0" fmla="*/ 925032 w 946297"/>
                  <a:gd name="connsiteY0" fmla="*/ 988828 h 1116419"/>
                  <a:gd name="connsiteX1" fmla="*/ 159488 w 946297"/>
                  <a:gd name="connsiteY1" fmla="*/ 988828 h 1116419"/>
                  <a:gd name="connsiteX2" fmla="*/ 159488 w 946297"/>
                  <a:gd name="connsiteY2" fmla="*/ 138223 h 1116419"/>
                  <a:gd name="connsiteX3" fmla="*/ 457200 w 946297"/>
                  <a:gd name="connsiteY3" fmla="*/ 138223 h 1116419"/>
                  <a:gd name="connsiteX4" fmla="*/ 457200 w 946297"/>
                  <a:gd name="connsiteY4" fmla="*/ 0 h 1116419"/>
                  <a:gd name="connsiteX5" fmla="*/ 0 w 946297"/>
                  <a:gd name="connsiteY5" fmla="*/ 0 h 1116419"/>
                  <a:gd name="connsiteX6" fmla="*/ 0 w 946297"/>
                  <a:gd name="connsiteY6" fmla="*/ 1116419 h 1116419"/>
                  <a:gd name="connsiteX7" fmla="*/ 946297 w 946297"/>
                  <a:gd name="connsiteY7" fmla="*/ 1116419 h 1116419"/>
                  <a:gd name="connsiteX8" fmla="*/ 925032 w 946297"/>
                  <a:gd name="connsiteY8" fmla="*/ 988828 h 111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6297" h="1116419">
                    <a:moveTo>
                      <a:pt x="925032" y="988828"/>
                    </a:moveTo>
                    <a:lnTo>
                      <a:pt x="159488" y="988828"/>
                    </a:lnTo>
                    <a:lnTo>
                      <a:pt x="159488" y="138223"/>
                    </a:lnTo>
                    <a:lnTo>
                      <a:pt x="457200" y="138223"/>
                    </a:lnTo>
                    <a:lnTo>
                      <a:pt x="457200" y="0"/>
                    </a:lnTo>
                    <a:lnTo>
                      <a:pt x="0" y="0"/>
                    </a:lnTo>
                    <a:lnTo>
                      <a:pt x="0" y="1116419"/>
                    </a:lnTo>
                    <a:lnTo>
                      <a:pt x="946297" y="1116419"/>
                    </a:lnTo>
                    <a:lnTo>
                      <a:pt x="925032" y="98882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1536404" y="1871330"/>
                <a:ext cx="1153633" cy="287079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1536404" y="5068187"/>
                <a:ext cx="1153633" cy="287079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2690037" y="1871330"/>
                <a:ext cx="154173" cy="15523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2684721" y="3802912"/>
                <a:ext cx="154173" cy="15523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3" name="Rectangle 2"/>
          <p:cNvSpPr/>
          <p:nvPr/>
        </p:nvSpPr>
        <p:spPr bwMode="auto">
          <a:xfrm>
            <a:off x="1435390" y="2828241"/>
            <a:ext cx="616689" cy="56352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946291" y="2789230"/>
            <a:ext cx="1709188" cy="3250044"/>
            <a:chOff x="1052621" y="3257082"/>
            <a:chExt cx="1709188" cy="3250044"/>
          </a:xfrm>
        </p:grpSpPr>
        <p:grpSp>
          <p:nvGrpSpPr>
            <p:cNvPr id="26" name="Group 25"/>
            <p:cNvGrpSpPr/>
            <p:nvPr/>
          </p:nvGrpSpPr>
          <p:grpSpPr>
            <a:xfrm>
              <a:off x="1052621" y="5277294"/>
              <a:ext cx="1709188" cy="1229832"/>
              <a:chOff x="1052621" y="5277294"/>
              <a:chExt cx="1709188" cy="1229832"/>
            </a:xfrm>
          </p:grpSpPr>
          <p:sp>
            <p:nvSpPr>
              <p:cNvPr id="15" name="Rectangle 14"/>
              <p:cNvSpPr/>
              <p:nvPr/>
            </p:nvSpPr>
            <p:spPr bwMode="auto">
              <a:xfrm>
                <a:off x="1504505" y="5667153"/>
                <a:ext cx="1057942" cy="83997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charset="0"/>
                  </a:rPr>
                  <a:t>HT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dirty="0"/>
                  <a:t>Power Supply</a:t>
                </a:r>
                <a:endParaRPr kumimoji="0" lang="en-GB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7" name="Elbow Connector 16"/>
              <p:cNvCxnSpPr>
                <a:stCxn id="14" idx="2"/>
                <a:endCxn id="15" idx="3"/>
              </p:cNvCxnSpPr>
              <p:nvPr/>
            </p:nvCxnSpPr>
            <p:spPr bwMode="auto">
              <a:xfrm rot="5400000">
                <a:off x="2301508" y="5626839"/>
                <a:ext cx="721241" cy="199361"/>
              </a:xfrm>
              <a:prstGeom prst="bentConnector2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Elbow Connector 19"/>
              <p:cNvCxnSpPr/>
              <p:nvPr/>
            </p:nvCxnSpPr>
            <p:spPr bwMode="auto">
              <a:xfrm>
                <a:off x="1052621" y="5277294"/>
                <a:ext cx="435935" cy="809847"/>
              </a:xfrm>
              <a:prstGeom prst="bentConnector5">
                <a:avLst>
                  <a:gd name="adj1" fmla="val 52439"/>
                  <a:gd name="adj2" fmla="val 24070"/>
                  <a:gd name="adj3" fmla="val 54878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33" name="Straight Arrow Connector 32"/>
            <p:cNvCxnSpPr/>
            <p:nvPr/>
          </p:nvCxnSpPr>
          <p:spPr bwMode="auto">
            <a:xfrm flipH="1">
              <a:off x="2158409" y="3296093"/>
              <a:ext cx="503719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flipH="1">
              <a:off x="2158409" y="3859619"/>
              <a:ext cx="503719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5" name="Arc 34"/>
            <p:cNvSpPr/>
            <p:nvPr/>
          </p:nvSpPr>
          <p:spPr bwMode="auto">
            <a:xfrm>
              <a:off x="1743739" y="3710763"/>
              <a:ext cx="946297" cy="265814"/>
            </a:xfrm>
            <a:prstGeom prst="arc">
              <a:avLst>
                <a:gd name="adj1" fmla="val 14891900"/>
                <a:gd name="adj2" fmla="val 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Arc 35"/>
            <p:cNvSpPr/>
            <p:nvPr/>
          </p:nvSpPr>
          <p:spPr bwMode="auto">
            <a:xfrm flipV="1">
              <a:off x="1736644" y="3257082"/>
              <a:ext cx="946297" cy="265814"/>
            </a:xfrm>
            <a:prstGeom prst="arc">
              <a:avLst>
                <a:gd name="adj1" fmla="val 14891900"/>
                <a:gd name="adj2" fmla="val 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48664" y="1411598"/>
            <a:ext cx="3657822" cy="1944344"/>
            <a:chOff x="248664" y="1656157"/>
            <a:chExt cx="3657822" cy="1944344"/>
          </a:xfrm>
        </p:grpSpPr>
        <p:sp>
          <p:nvSpPr>
            <p:cNvPr id="39" name="TextBox 38"/>
            <p:cNvSpPr txBox="1"/>
            <p:nvPr/>
          </p:nvSpPr>
          <p:spPr>
            <a:xfrm>
              <a:off x="1644451" y="1656157"/>
              <a:ext cx="7248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Insulator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48664" y="3200391"/>
              <a:ext cx="12362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Cathode</a:t>
              </a:r>
            </a:p>
            <a:p>
              <a:r>
                <a:rPr lang="en-GB" dirty="0"/>
                <a:t>(Electron source)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373968" y="2833549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Beam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37679" y="2787568"/>
              <a:ext cx="5757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E-field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48664" y="2280674"/>
              <a:ext cx="7393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Chamber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588402" y="1600171"/>
            <a:ext cx="4044919" cy="4714883"/>
            <a:chOff x="4585733" y="1587952"/>
            <a:chExt cx="3888412" cy="4532454"/>
          </a:xfrm>
        </p:grpSpPr>
        <p:pic>
          <p:nvPicPr>
            <p:cNvPr id="24578" name="Picture 2" descr="File:Crookes tube two view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5733" y="1587952"/>
              <a:ext cx="3888412" cy="4064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/>
            <p:cNvSpPr txBox="1"/>
            <p:nvPr/>
          </p:nvSpPr>
          <p:spPr>
            <a:xfrm>
              <a:off x="5482758" y="5720296"/>
              <a:ext cx="24192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The classic Cathode Ray Experiment</a:t>
              </a:r>
            </a:p>
            <a:p>
              <a:r>
                <a:rPr lang="en-US" dirty="0"/>
                <a:t>Crookes Tube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2011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3C36-2626-4DC9-9A45-0515C99D4E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60400" y="1655763"/>
            <a:ext cx="7162800" cy="3810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bg1"/>
                </a:solidFill>
                <a:effectLst/>
              </a:rPr>
              <a:t>Electron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bg1"/>
                </a:solidFill>
              </a:rPr>
              <a:t>Thermionic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Photo-Cathodes</a:t>
            </a:r>
            <a:b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</a:br>
            <a:endParaRPr lang="en-US" sz="1800" kern="0" dirty="0">
              <a:solidFill>
                <a:schemeClr val="accent3">
                  <a:lumMod val="65000"/>
                </a:schemeClr>
              </a:solidFill>
            </a:endParaRPr>
          </a:p>
          <a:p>
            <a:pPr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kern="0" dirty="0">
                <a:solidFill>
                  <a:schemeClr val="accent3">
                    <a:lumMod val="65000"/>
                  </a:schemeClr>
                </a:solidFill>
                <a:effectLst/>
              </a:rPr>
              <a:t>Ion Sources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Particle motion in plasmas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Protons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Negative Ions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ECR Ion Source</a:t>
            </a:r>
          </a:p>
          <a:p>
            <a:pPr lvl="1">
              <a:buClr>
                <a:schemeClr val="bg1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1800" kern="0" dirty="0">
                <a:solidFill>
                  <a:schemeClr val="accent3">
                    <a:lumMod val="65000"/>
                  </a:schemeClr>
                </a:solidFill>
              </a:rPr>
              <a:t>Radioactive Ions</a:t>
            </a:r>
          </a:p>
          <a:p>
            <a:pPr>
              <a:buFont typeface="Wingdings" pitchFamily="2" charset="2"/>
              <a:buNone/>
              <a:defRPr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150951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DECF9F1-D6C0-7FDB-52F5-9589B3FBC3A9}"/>
              </a:ext>
            </a:extLst>
          </p:cNvPr>
          <p:cNvSpPr/>
          <p:nvPr/>
        </p:nvSpPr>
        <p:spPr bwMode="auto">
          <a:xfrm>
            <a:off x="1752600" y="3060737"/>
            <a:ext cx="2620962" cy="2680844"/>
          </a:xfrm>
          <a:prstGeom prst="roundRect">
            <a:avLst>
              <a:gd name="adj" fmla="val 6931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Electrons – Thermionic Emission</a:t>
            </a:r>
            <a:endParaRPr lang="en-GB" dirty="0"/>
          </a:p>
        </p:txBody>
      </p:sp>
      <p:sp>
        <p:nvSpPr>
          <p:cNvPr id="51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fld id="{30DA8659-696D-4A70-BADD-48C8C62422D0}" type="slidenum">
              <a:rPr lang="en-US" altLang="en-US" sz="1400" b="0" smtClean="0">
                <a:solidFill>
                  <a:schemeClr val="accent3"/>
                </a:solidFill>
                <a:latin typeface="Times New Roman" pitchFamily="18" charset="0"/>
              </a:rPr>
              <a:pPr/>
              <a:t>8</a:t>
            </a:fld>
            <a:endParaRPr lang="en-US" altLang="en-US" sz="1400" b="0">
              <a:solidFill>
                <a:schemeClr val="accent3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5229" y="1535230"/>
            <a:ext cx="8116665" cy="1255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defRPr/>
            </a:pPr>
            <a:r>
              <a:rPr lang="en-US" sz="1800" b="0" dirty="0">
                <a:solidFill>
                  <a:schemeClr val="bg1"/>
                </a:solidFill>
                <a:latin typeface="+mn-lt"/>
              </a:rPr>
              <a:t>Electrons inside a cold cathode are in the lowest energy states, and do not have enough energy to escape the material.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defRPr/>
            </a:pPr>
            <a:r>
              <a:rPr lang="en-US" sz="1800" b="0" dirty="0">
                <a:solidFill>
                  <a:schemeClr val="bg1"/>
                </a:solidFill>
                <a:latin typeface="+mn-lt"/>
              </a:rPr>
              <a:t>As the material is heated, some electrons move to higher energies.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defRPr/>
            </a:pPr>
            <a:r>
              <a:rPr lang="en-US" sz="1800" b="0" dirty="0">
                <a:solidFill>
                  <a:schemeClr val="bg1"/>
                </a:solidFill>
                <a:latin typeface="+mn-lt"/>
              </a:rPr>
              <a:t>Cathode emission is dominated by the Richardson </a:t>
            </a:r>
            <a:r>
              <a:rPr lang="en-US" sz="1800" b="0" dirty="0" err="1">
                <a:solidFill>
                  <a:schemeClr val="bg1"/>
                </a:solidFill>
                <a:latin typeface="+mn-lt"/>
              </a:rPr>
              <a:t>Dushmann</a:t>
            </a:r>
            <a:r>
              <a:rPr lang="en-US" sz="1800" b="0" dirty="0">
                <a:solidFill>
                  <a:schemeClr val="bg1"/>
                </a:solidFill>
                <a:latin typeface="+mn-lt"/>
              </a:rPr>
              <a:t> equation.</a:t>
            </a:r>
            <a:endParaRPr lang="en-GB" sz="18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625" y="3343406"/>
            <a:ext cx="1871662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Box 11"/>
          <p:cNvSpPr txBox="1">
            <a:spLocks noChangeArrowheads="1"/>
          </p:cNvSpPr>
          <p:nvPr/>
        </p:nvSpPr>
        <p:spPr bwMode="auto">
          <a:xfrm>
            <a:off x="4513263" y="4809296"/>
            <a:ext cx="962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chemeClr val="bg1"/>
                </a:solidFill>
              </a:rPr>
              <a:t>Material</a:t>
            </a:r>
          </a:p>
        </p:txBody>
      </p:sp>
      <p:sp>
        <p:nvSpPr>
          <p:cNvPr id="5127" name="TextBox 12"/>
          <p:cNvSpPr txBox="1">
            <a:spLocks noChangeArrowheads="1"/>
          </p:cNvSpPr>
          <p:nvPr/>
        </p:nvSpPr>
        <p:spPr bwMode="auto">
          <a:xfrm>
            <a:off x="2697975" y="4097468"/>
            <a:ext cx="11191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Electrons</a:t>
            </a:r>
          </a:p>
        </p:txBody>
      </p:sp>
      <p:sp>
        <p:nvSpPr>
          <p:cNvPr id="5128" name="TextBox 13"/>
          <p:cNvSpPr txBox="1">
            <a:spLocks noChangeArrowheads="1"/>
          </p:cNvSpPr>
          <p:nvPr/>
        </p:nvSpPr>
        <p:spPr bwMode="auto">
          <a:xfrm>
            <a:off x="2129650" y="3407269"/>
            <a:ext cx="8239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Energy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131644" y="3374397"/>
            <a:ext cx="0" cy="18716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Brace 15"/>
          <p:cNvSpPr/>
          <p:nvPr/>
        </p:nvSpPr>
        <p:spPr>
          <a:xfrm>
            <a:off x="3914000" y="3511681"/>
            <a:ext cx="233362" cy="57626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131" name="TextBox 16"/>
          <p:cNvSpPr txBox="1">
            <a:spLocks noChangeArrowheads="1"/>
          </p:cNvSpPr>
          <p:nvPr/>
        </p:nvSpPr>
        <p:spPr bwMode="auto">
          <a:xfrm>
            <a:off x="4383492" y="3189037"/>
            <a:ext cx="26209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chemeClr val="bg1"/>
                </a:solidFill>
              </a:rPr>
              <a:t>Energy difference between</a:t>
            </a:r>
            <a:br>
              <a:rPr lang="en-US" altLang="en-US" sz="1600" dirty="0">
                <a:solidFill>
                  <a:schemeClr val="bg1"/>
                </a:solidFill>
              </a:rPr>
            </a:br>
            <a:r>
              <a:rPr lang="en-US" altLang="en-US" sz="1600" dirty="0">
                <a:solidFill>
                  <a:schemeClr val="bg1"/>
                </a:solidFill>
              </a:rPr>
              <a:t>highest energy electron and vacuum</a:t>
            </a:r>
          </a:p>
          <a:p>
            <a:pPr eaLnBrk="1" hangingPunct="1"/>
            <a:r>
              <a:rPr lang="en-US" altLang="en-US" sz="1600" dirty="0">
                <a:solidFill>
                  <a:schemeClr val="bg1"/>
                </a:solidFill>
              </a:rPr>
              <a:t>Work Function   </a:t>
            </a:r>
            <a:r>
              <a:rPr lang="en-US" altLang="en-US" sz="1600" i="1" dirty="0">
                <a:solidFill>
                  <a:schemeClr val="bg1"/>
                </a:solidFill>
                <a:latin typeface="Symbol" pitchFamily="18" charset="2"/>
              </a:rPr>
              <a:t>f</a:t>
            </a:r>
            <a:r>
              <a:rPr lang="en-US" altLang="en-US" sz="1600" i="1" baseline="-25000" dirty="0">
                <a:solidFill>
                  <a:schemeClr val="bg1"/>
                </a:solidFill>
              </a:rPr>
              <a:t>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D9A541B-7410-DDDE-A441-8CC9D9F52447}"/>
              </a:ext>
            </a:extLst>
          </p:cNvPr>
          <p:cNvSpPr/>
          <p:nvPr/>
        </p:nvSpPr>
        <p:spPr bwMode="auto">
          <a:xfrm>
            <a:off x="277386" y="2689070"/>
            <a:ext cx="8589227" cy="3125787"/>
          </a:xfrm>
          <a:prstGeom prst="roundRect">
            <a:avLst>
              <a:gd name="adj" fmla="val 4257"/>
            </a:avLst>
          </a:prstGeom>
          <a:solidFill>
            <a:schemeClr val="accent3"/>
          </a:solidFill>
          <a:ln w="5715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Electrons – Thermionic Emission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68313" y="1455738"/>
            <a:ext cx="8280400" cy="8207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Clr>
                <a:schemeClr val="accent1">
                  <a:lumMod val="75000"/>
                </a:schemeClr>
              </a:buClr>
              <a:buSzPct val="100000"/>
              <a:buNone/>
              <a:defRPr/>
            </a:pPr>
            <a:r>
              <a:rPr lang="en-US" sz="1800" b="0" dirty="0">
                <a:solidFill>
                  <a:schemeClr val="accent3"/>
                </a:solidFill>
              </a:rPr>
              <a:t>Therefore, at high temperatures there is an ELECTRON CLOUD around the material. The current density can then be found by integrating the available electrons and their </a:t>
            </a:r>
            <a:r>
              <a:rPr lang="en-US" sz="1800" b="0" dirty="0">
                <a:solidFill>
                  <a:schemeClr val="accent3"/>
                </a:solidFill>
                <a:effectLst/>
              </a:rPr>
              <a:t>energy</a:t>
            </a:r>
            <a:r>
              <a:rPr lang="en-US" sz="1800" b="0" dirty="0">
                <a:solidFill>
                  <a:schemeClr val="accent3"/>
                </a:solidFill>
              </a:rPr>
              <a:t>.</a:t>
            </a: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415278"/>
              </p:ext>
            </p:extLst>
          </p:nvPr>
        </p:nvGraphicFramePr>
        <p:xfrm>
          <a:off x="1141838" y="4030797"/>
          <a:ext cx="27876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48728" imgH="431613" progId="Equation.3">
                  <p:embed/>
                </p:oleObj>
              </mc:Choice>
              <mc:Fallback>
                <p:oleObj name="Equation" r:id="rId3" imgW="1548728" imgH="43161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1838" y="4030797"/>
                        <a:ext cx="278765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723430"/>
              </p:ext>
            </p:extLst>
          </p:nvPr>
        </p:nvGraphicFramePr>
        <p:xfrm>
          <a:off x="1165353" y="4832330"/>
          <a:ext cx="370205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044700" imgH="419100" progId="Equation.3">
                  <p:embed/>
                </p:oleObj>
              </mc:Choice>
              <mc:Fallback>
                <p:oleObj name="Equation" r:id="rId5" imgW="2044700" imgH="419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5353" y="4832330"/>
                        <a:ext cx="3702050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4931201" y="3230589"/>
            <a:ext cx="349326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1800" b="0" dirty="0">
                <a:solidFill>
                  <a:schemeClr val="tx1"/>
                </a:solidFill>
              </a:rPr>
              <a:t>This electron current is available</a:t>
            </a:r>
          </a:p>
          <a:p>
            <a:r>
              <a:rPr lang="en-US" altLang="en-US" sz="1800" b="0" dirty="0">
                <a:solidFill>
                  <a:schemeClr val="tx1"/>
                </a:solidFill>
              </a:rPr>
              <a:t>to be pulled off the surface…</a:t>
            </a:r>
          </a:p>
          <a:p>
            <a:r>
              <a:rPr lang="en-US" altLang="en-US" sz="1800" b="0" dirty="0">
                <a:solidFill>
                  <a:schemeClr val="tx1"/>
                </a:solidFill>
              </a:rPr>
              <a:t>Richardson-</a:t>
            </a:r>
            <a:r>
              <a:rPr lang="en-US" altLang="en-US" sz="1800" b="0" dirty="0" err="1">
                <a:solidFill>
                  <a:schemeClr val="tx1"/>
                </a:solidFill>
              </a:rPr>
              <a:t>Dushmann</a:t>
            </a:r>
            <a:r>
              <a:rPr lang="en-US" altLang="en-US" sz="1800" b="0" dirty="0">
                <a:solidFill>
                  <a:schemeClr val="tx1"/>
                </a:solidFill>
              </a:rPr>
              <a:t> equation</a:t>
            </a:r>
          </a:p>
          <a:p>
            <a:r>
              <a:rPr lang="en-US" altLang="en-US" sz="1800" b="0" i="1" dirty="0">
                <a:solidFill>
                  <a:schemeClr val="tx1"/>
                </a:solidFill>
              </a:rPr>
              <a:t>Rev. Mod. Phys. 2, p382 (1930)</a:t>
            </a:r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4931201" y="4689010"/>
            <a:ext cx="394870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1800" b="0" dirty="0">
                <a:solidFill>
                  <a:schemeClr val="tx1"/>
                </a:solidFill>
              </a:rPr>
              <a:t>This factor </a:t>
            </a:r>
            <a:r>
              <a:rPr lang="en-US" altLang="en-US" sz="1800" b="0" i="1" dirty="0">
                <a:solidFill>
                  <a:schemeClr val="tx1"/>
                </a:solidFill>
              </a:rPr>
              <a:t>A</a:t>
            </a:r>
            <a:r>
              <a:rPr lang="en-US" altLang="en-US" sz="1800" b="0" dirty="0">
                <a:solidFill>
                  <a:schemeClr val="tx1"/>
                </a:solidFill>
              </a:rPr>
              <a:t> is not achieved in practice (some electrons are reflected from the inner surface)</a:t>
            </a:r>
            <a:endParaRPr lang="en-US" altLang="en-US" sz="1800" b="0" i="1" dirty="0">
              <a:solidFill>
                <a:schemeClr val="tx1"/>
              </a:solidFill>
            </a:endParaRPr>
          </a:p>
        </p:txBody>
      </p:sp>
      <p:graphicFrame>
        <p:nvGraphicFramePr>
          <p:cNvPr id="71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526766"/>
              </p:ext>
            </p:extLst>
          </p:nvPr>
        </p:nvGraphicFramePr>
        <p:xfrm>
          <a:off x="1135968" y="3540338"/>
          <a:ext cx="914400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507960" imgH="177480" progId="Equation.3">
                  <p:embed/>
                </p:oleObj>
              </mc:Choice>
              <mc:Fallback>
                <p:oleObj name="Equation" r:id="rId7" imgW="50796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5968" y="3540338"/>
                        <a:ext cx="914400" cy="31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7">
            <a:extLst>
              <a:ext uri="{FF2B5EF4-FFF2-40B4-BE49-F238E27FC236}">
                <a16:creationId xmlns:a16="http://schemas.microsoft.com/office/drawing/2014/main" id="{79705D16-42E2-1280-AB8A-C8A0C9067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5353" y="3044776"/>
            <a:ext cx="31967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 b="1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1000" b="1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en-US" altLang="en-US" sz="20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en-US" sz="1800" b="0" dirty="0">
                <a:solidFill>
                  <a:schemeClr val="tx1"/>
                </a:solidFill>
              </a:rPr>
              <a:t>: current density of electrons</a:t>
            </a:r>
            <a:endParaRPr lang="en-US" altLang="en-US" sz="1800" b="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\\cern.ch\dfs\applications\cern\workgroup templates\CERN\Paper Presentation 1.pot</Template>
  <TotalTime>35091</TotalTime>
  <Words>3227</Words>
  <Application>Microsoft Office PowerPoint</Application>
  <PresentationFormat>On-screen Show (4:3)</PresentationFormat>
  <Paragraphs>555</Paragraphs>
  <Slides>55</Slides>
  <Notes>16</Notes>
  <HiddenSlides>0</HiddenSlides>
  <MMClips>4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5" baseType="lpstr">
      <vt:lpstr>Arial</vt:lpstr>
      <vt:lpstr>Arial Unicode MS</vt:lpstr>
      <vt:lpstr>Cambria Math</vt:lpstr>
      <vt:lpstr>Consolas</vt:lpstr>
      <vt:lpstr>Courier New</vt:lpstr>
      <vt:lpstr>Symbol</vt:lpstr>
      <vt:lpstr>Times New Roman</vt:lpstr>
      <vt:lpstr>Wingdings</vt:lpstr>
      <vt:lpstr>Paper Presentation 1</vt:lpstr>
      <vt:lpstr>Equation</vt:lpstr>
      <vt:lpstr>PowerPoint Presentation</vt:lpstr>
      <vt:lpstr>Layout</vt:lpstr>
      <vt:lpstr>Every accelerator chain needs a source!</vt:lpstr>
      <vt:lpstr>Every accelerator chain needs a source!</vt:lpstr>
      <vt:lpstr>PowerPoint Presentation</vt:lpstr>
      <vt:lpstr>Electron Sources - Basics</vt:lpstr>
      <vt:lpstr>PowerPoint Presentation</vt:lpstr>
      <vt:lpstr>Electrons – Thermionic Emission</vt:lpstr>
      <vt:lpstr>Electrons – Thermionic Emission</vt:lpstr>
      <vt:lpstr>Electrons – Thermionic Emission</vt:lpstr>
      <vt:lpstr>CLIC Drive Beam Thermionic Gun</vt:lpstr>
      <vt:lpstr>PowerPoint Presentation</vt:lpstr>
      <vt:lpstr>Electrons – Photo Emission</vt:lpstr>
      <vt:lpstr>Electrons – Photo Emission</vt:lpstr>
      <vt:lpstr>Electrons – Photo Emission</vt:lpstr>
      <vt:lpstr>CLEAR RF Photo Electron Source</vt:lpstr>
      <vt:lpstr>CLEAR RF Photo Electron Source</vt:lpstr>
      <vt:lpstr>PowerPoint Presentation</vt:lpstr>
      <vt:lpstr>PowerPoint Presentation</vt:lpstr>
      <vt:lpstr>Ion Sources - Basics</vt:lpstr>
      <vt:lpstr>Ion Sources - Basics</vt:lpstr>
      <vt:lpstr>Ion Sources - Basics</vt:lpstr>
      <vt:lpstr>PowerPoint Presentation</vt:lpstr>
      <vt:lpstr>Ion Source Essentials</vt:lpstr>
      <vt:lpstr>Ion Source Essentials</vt:lpstr>
      <vt:lpstr>PowerPoint Presentation</vt:lpstr>
      <vt:lpstr>PowerPoint Presentation</vt:lpstr>
      <vt:lpstr>Plasma Particle Motion</vt:lpstr>
      <vt:lpstr>PowerPoint Presentation</vt:lpstr>
      <vt:lpstr>Plasma Particle Motion</vt:lpstr>
      <vt:lpstr>PowerPoint Presentation</vt:lpstr>
      <vt:lpstr>Ion Source – Duoplasmatron – Linac2</vt:lpstr>
      <vt:lpstr>PowerPoint Presentation</vt:lpstr>
      <vt:lpstr>Ion Sources – Negative Ions</vt:lpstr>
      <vt:lpstr>H- Surface Ion Production</vt:lpstr>
      <vt:lpstr>Ion Sources – Negative Ions – Linac4</vt:lpstr>
      <vt:lpstr>Ion Sources – Negative Ions – Linac4</vt:lpstr>
      <vt:lpstr>Ion Sources – Negative Ions – Linac4</vt:lpstr>
      <vt:lpstr>PowerPoint Presentation</vt:lpstr>
      <vt:lpstr>Ion Source – ECR – Linac3</vt:lpstr>
      <vt:lpstr>Ion Source – ECR</vt:lpstr>
      <vt:lpstr>Ion Source – ECR – High charge states</vt:lpstr>
      <vt:lpstr>PowerPoint Presentation</vt:lpstr>
      <vt:lpstr>PowerPoint Presentation</vt:lpstr>
      <vt:lpstr>PowerPoint Presentation</vt:lpstr>
      <vt:lpstr>Ion Source – Radioactive Ions – ISOLDE</vt:lpstr>
      <vt:lpstr>PowerPoint Presentation</vt:lpstr>
      <vt:lpstr>Summary</vt:lpstr>
      <vt:lpstr>Further Reading</vt:lpstr>
      <vt:lpstr>PowerPoint Presentation</vt:lpstr>
      <vt:lpstr>PowerPoint Presentation</vt:lpstr>
      <vt:lpstr>Ion Sources - Basics</vt:lpstr>
      <vt:lpstr>Electrons – Thermionic Emission (the maths)</vt:lpstr>
      <vt:lpstr>ECR Source – Magnetic Mirror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</dc:title>
  <dc:creator>scrivens</dc:creator>
  <cp:lastModifiedBy>Richard Scrivens</cp:lastModifiedBy>
  <cp:revision>446</cp:revision>
  <cp:lastPrinted>2018-06-19T12:05:07Z</cp:lastPrinted>
  <dcterms:created xsi:type="dcterms:W3CDTF">2003-06-11T14:33:11Z</dcterms:created>
  <dcterms:modified xsi:type="dcterms:W3CDTF">2024-03-11T17:40:11Z</dcterms:modified>
</cp:coreProperties>
</file>