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358" r:id="rId3"/>
    <p:sldId id="264" r:id="rId4"/>
    <p:sldId id="405" r:id="rId5"/>
    <p:sldId id="323" r:id="rId6"/>
    <p:sldId id="436" r:id="rId7"/>
    <p:sldId id="438" r:id="rId8"/>
    <p:sldId id="391" r:id="rId9"/>
    <p:sldId id="259" r:id="rId10"/>
    <p:sldId id="260" r:id="rId11"/>
    <p:sldId id="335" r:id="rId12"/>
    <p:sldId id="415" r:id="rId13"/>
    <p:sldId id="268" r:id="rId14"/>
    <p:sldId id="334" r:id="rId15"/>
    <p:sldId id="265" r:id="rId16"/>
    <p:sldId id="285" r:id="rId17"/>
    <p:sldId id="287" r:id="rId18"/>
    <p:sldId id="288" r:id="rId19"/>
    <p:sldId id="293" r:id="rId20"/>
    <p:sldId id="297" r:id="rId21"/>
    <p:sldId id="299" r:id="rId22"/>
    <p:sldId id="354" r:id="rId23"/>
    <p:sldId id="303" r:id="rId24"/>
    <p:sldId id="304" r:id="rId25"/>
    <p:sldId id="306" r:id="rId26"/>
    <p:sldId id="307" r:id="rId27"/>
    <p:sldId id="308" r:id="rId28"/>
    <p:sldId id="309" r:id="rId29"/>
    <p:sldId id="311" r:id="rId30"/>
    <p:sldId id="435" r:id="rId31"/>
    <p:sldId id="417" r:id="rId32"/>
    <p:sldId id="419" r:id="rId33"/>
    <p:sldId id="421" r:id="rId34"/>
    <p:sldId id="422" r:id="rId35"/>
    <p:sldId id="423" r:id="rId36"/>
    <p:sldId id="424" r:id="rId37"/>
    <p:sldId id="407" r:id="rId38"/>
    <p:sldId id="430" r:id="rId39"/>
    <p:sldId id="433" r:id="rId40"/>
    <p:sldId id="434" r:id="rId41"/>
    <p:sldId id="439" r:id="rId42"/>
    <p:sldId id="429" r:id="rId43"/>
    <p:sldId id="414" r:id="rId44"/>
    <p:sldId id="271" r:id="rId45"/>
    <p:sldId id="273" r:id="rId46"/>
    <p:sldId id="351" r:id="rId47"/>
    <p:sldId id="425" r:id="rId48"/>
    <p:sldId id="344" r:id="rId49"/>
    <p:sldId id="426" r:id="rId50"/>
    <p:sldId id="347" r:id="rId51"/>
    <p:sldId id="348" r:id="rId52"/>
    <p:sldId id="318" r:id="rId53"/>
    <p:sldId id="322" r:id="rId54"/>
    <p:sldId id="355" r:id="rId55"/>
    <p:sldId id="356" r:id="rId56"/>
    <p:sldId id="321" r:id="rId57"/>
    <p:sldId id="375" r:id="rId58"/>
    <p:sldId id="376" r:id="rId59"/>
    <p:sldId id="378"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5" autoAdjust="0"/>
    <p:restoredTop sz="94660"/>
  </p:normalViewPr>
  <p:slideViewPr>
    <p:cSldViewPr>
      <p:cViewPr varScale="1">
        <p:scale>
          <a:sx n="62" d="100"/>
          <a:sy n="62" d="100"/>
        </p:scale>
        <p:origin x="148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12340387734062294"/>
          <c:y val="6.0924384451943508E-2"/>
          <c:w val="0.70461734709296686"/>
          <c:h val="0.69586751360221977"/>
        </c:manualLayout>
      </c:layout>
      <c:scatterChart>
        <c:scatterStyle val="lineMarker"/>
        <c:varyColors val="0"/>
        <c:ser>
          <c:idx val="0"/>
          <c:order val="0"/>
          <c:tx>
            <c:strRef>
              <c:f>Sheet4!$B$1</c:f>
              <c:strCache>
                <c:ptCount val="1"/>
                <c:pt idx="0">
                  <c:v>beta_protons</c:v>
                </c:pt>
              </c:strCache>
            </c:strRef>
          </c:tx>
          <c:spPr>
            <a:ln w="28575">
              <a:noFill/>
            </a:ln>
          </c:spPr>
          <c:xVal>
            <c:numRef>
              <c:f>Sheet4!$A$2:$A$102</c:f>
              <c:numCache>
                <c:formatCode>General</c:formatCode>
                <c:ptCount val="1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numCache>
            </c:numRef>
          </c:xVal>
          <c:yVal>
            <c:numRef>
              <c:f>Sheet4!$B$2:$B$102</c:f>
              <c:numCache>
                <c:formatCode>General</c:formatCode>
                <c:ptCount val="101"/>
                <c:pt idx="0">
                  <c:v>0</c:v>
                </c:pt>
                <c:pt idx="1">
                  <c:v>4.6131962419555861E-2</c:v>
                </c:pt>
                <c:pt idx="2">
                  <c:v>6.5188415771444741E-2</c:v>
                </c:pt>
                <c:pt idx="3">
                  <c:v>7.9775582767482395E-2</c:v>
                </c:pt>
                <c:pt idx="4">
                  <c:v>9.2043624399918006E-2</c:v>
                </c:pt>
                <c:pt idx="5">
                  <c:v>0.10282613301069943</c:v>
                </c:pt>
                <c:pt idx="6">
                  <c:v>0.11255099504467325</c:v>
                </c:pt>
                <c:pt idx="7">
                  <c:v>0.12147261245815169</c:v>
                </c:pt>
                <c:pt idx="8">
                  <c:v>0.12975688411178884</c:v>
                </c:pt>
                <c:pt idx="9">
                  <c:v>0.13751914265775969</c:v>
                </c:pt>
                <c:pt idx="10">
                  <c:v>0.14484343347161091</c:v>
                </c:pt>
                <c:pt idx="11">
                  <c:v>0.15179325897222992</c:v>
                </c:pt>
                <c:pt idx="12">
                  <c:v>0.15841799717262287</c:v>
                </c:pt>
                <c:pt idx="13">
                  <c:v>0.16475695018407802</c:v>
                </c:pt>
                <c:pt idx="14">
                  <c:v>0.17084201204931471</c:v>
                </c:pt>
                <c:pt idx="15">
                  <c:v>0.17669949128746967</c:v>
                </c:pt>
                <c:pt idx="16">
                  <c:v>0.18235139419438751</c:v>
                </c:pt>
                <c:pt idx="17">
                  <c:v>0.18781635200520372</c:v>
                </c:pt>
                <c:pt idx="18">
                  <c:v>0.19311030577988719</c:v>
                </c:pt>
                <c:pt idx="19">
                  <c:v>0.19824702219359991</c:v>
                </c:pt>
                <c:pt idx="20">
                  <c:v>0.20323848863711144</c:v>
                </c:pt>
                <c:pt idx="21">
                  <c:v>0.20809522045926954</c:v>
                </c:pt>
                <c:pt idx="22">
                  <c:v>0.21282650312091164</c:v>
                </c:pt>
                <c:pt idx="23">
                  <c:v>0.21744058536651908</c:v>
                </c:pt>
                <c:pt idx="24">
                  <c:v>0.22194483501047682</c:v>
                </c:pt>
                <c:pt idx="25">
                  <c:v>0.22634586582246621</c:v>
                </c:pt>
                <c:pt idx="26">
                  <c:v>0.23064964181009484</c:v>
                </c:pt>
                <c:pt idx="27">
                  <c:v>0.23486156363593394</c:v>
                </c:pt>
                <c:pt idx="28">
                  <c:v>0.23898654077533327</c:v>
                </c:pt>
                <c:pt idx="29">
                  <c:v>0.24302905219114851</c:v>
                </c:pt>
                <c:pt idx="30">
                  <c:v>0.24699319768427469</c:v>
                </c:pt>
                <c:pt idx="31">
                  <c:v>0.25088274161485136</c:v>
                </c:pt>
                <c:pt idx="32">
                  <c:v>0.25470115033639396</c:v>
                </c:pt>
                <c:pt idx="33">
                  <c:v>0.25845162441454034</c:v>
                </c:pt>
                <c:pt idx="34">
                  <c:v>0.26213712649257964</c:v>
                </c:pt>
                <c:pt idx="35">
                  <c:v>0.26576040550235153</c:v>
                </c:pt>
                <c:pt idx="36">
                  <c:v>0.26932401779028148</c:v>
                </c:pt>
                <c:pt idx="37">
                  <c:v>0.27283034562617348</c:v>
                </c:pt>
                <c:pt idx="38">
                  <c:v>0.27628161348084379</c:v>
                </c:pt>
                <c:pt idx="39">
                  <c:v>0.27967990239305901</c:v>
                </c:pt>
                <c:pt idx="40">
                  <c:v>0.28302716269321138</c:v>
                </c:pt>
                <c:pt idx="41">
                  <c:v>0.28632522530801058</c:v>
                </c:pt>
                <c:pt idx="42">
                  <c:v>0.28957581183513731</c:v>
                </c:pt>
                <c:pt idx="43">
                  <c:v>0.29278054354775002</c:v>
                </c:pt>
                <c:pt idx="44">
                  <c:v>0.29594094946475091</c:v>
                </c:pt>
                <c:pt idx="45">
                  <c:v>0.29905847360274102</c:v>
                </c:pt>
                <c:pt idx="46">
                  <c:v>0.30213448150896582</c:v>
                </c:pt>
                <c:pt idx="47">
                  <c:v>0.30517026616061732</c:v>
                </c:pt>
                <c:pt idx="48">
                  <c:v>0.30816705330412281</c:v>
                </c:pt>
                <c:pt idx="49">
                  <c:v>0.31112600629812248</c:v>
                </c:pt>
                <c:pt idx="50">
                  <c:v>0.31404823051547731</c:v>
                </c:pt>
                <c:pt idx="51">
                  <c:v>0.31693477735246456</c:v>
                </c:pt>
                <c:pt idx="52">
                  <c:v>0.31978664788723488</c:v>
                </c:pt>
                <c:pt idx="53">
                  <c:v>0.32260479622436722</c:v>
                </c:pt>
                <c:pt idx="54">
                  <c:v>0.32539013255788451</c:v>
                </c:pt>
                <c:pt idx="55">
                  <c:v>0.32814352598119967</c:v>
                </c:pt>
                <c:pt idx="56">
                  <c:v>0.33086580706912561</c:v>
                </c:pt>
                <c:pt idx="57">
                  <c:v>0.33355777025419231</c:v>
                </c:pt>
                <c:pt idx="58">
                  <c:v>0.33622017601697585</c:v>
                </c:pt>
                <c:pt idx="59">
                  <c:v>0.33885375290795761</c:v>
                </c:pt>
                <c:pt idx="60">
                  <c:v>0.3414591994165142</c:v>
                </c:pt>
                <c:pt idx="61">
                  <c:v>0.34403718570095898</c:v>
                </c:pt>
                <c:pt idx="62">
                  <c:v>0.34658835519206777</c:v>
                </c:pt>
                <c:pt idx="63">
                  <c:v>0.34911332608124834</c:v>
                </c:pt>
                <c:pt idx="64">
                  <c:v>0.35161269270335205</c:v>
                </c:pt>
                <c:pt idx="65">
                  <c:v>0.35408702682311294</c:v>
                </c:pt>
                <c:pt idx="66">
                  <c:v>0.35653687883332624</c:v>
                </c:pt>
                <c:pt idx="67">
                  <c:v>0.35896277887206596</c:v>
                </c:pt>
                <c:pt idx="68">
                  <c:v>0.36136523786553548</c:v>
                </c:pt>
                <c:pt idx="69">
                  <c:v>0.36374474850253774</c:v>
                </c:pt>
                <c:pt idx="70">
                  <c:v>0.366101786145972</c:v>
                </c:pt>
                <c:pt idx="71">
                  <c:v>0.36843680968626735</c:v>
                </c:pt>
                <c:pt idx="72">
                  <c:v>0.37075026234122876</c:v>
                </c:pt>
                <c:pt idx="73">
                  <c:v>0.37304257240635841</c:v>
                </c:pt>
                <c:pt idx="74">
                  <c:v>0.37531415395934897</c:v>
                </c:pt>
                <c:pt idx="75">
                  <c:v>0.37756540752214751</c:v>
                </c:pt>
                <c:pt idx="76">
                  <c:v>0.37979672068366793</c:v>
                </c:pt>
                <c:pt idx="77">
                  <c:v>0.38200846868598159</c:v>
                </c:pt>
                <c:pt idx="78">
                  <c:v>0.38420101497658243</c:v>
                </c:pt>
                <c:pt idx="79">
                  <c:v>0.38637471172909815</c:v>
                </c:pt>
                <c:pt idx="80">
                  <c:v>0.38852990033462553</c:v>
                </c:pt>
                <c:pt idx="81">
                  <c:v>0.39066691186570324</c:v>
                </c:pt>
                <c:pt idx="82">
                  <c:v>0.39278606751476225</c:v>
                </c:pt>
                <c:pt idx="83">
                  <c:v>0.39488767900874988</c:v>
                </c:pt>
                <c:pt idx="84">
                  <c:v>0.39697204900150468</c:v>
                </c:pt>
                <c:pt idx="85">
                  <c:v>0.39903947144532181</c:v>
                </c:pt>
                <c:pt idx="86">
                  <c:v>0.40109023194304411</c:v>
                </c:pt>
                <c:pt idx="87">
                  <c:v>0.40312460808192285</c:v>
                </c:pt>
                <c:pt idx="88">
                  <c:v>0.40514286975038577</c:v>
                </c:pt>
                <c:pt idx="89">
                  <c:v>0.40714527943877499</c:v>
                </c:pt>
                <c:pt idx="90">
                  <c:v>0.40913209252503818</c:v>
                </c:pt>
                <c:pt idx="91">
                  <c:v>0.41110355754628936</c:v>
                </c:pt>
                <c:pt idx="92">
                  <c:v>0.41305991645707801</c:v>
                </c:pt>
                <c:pt idx="93">
                  <c:v>0.41500140487516529</c:v>
                </c:pt>
                <c:pt idx="94">
                  <c:v>0.41692825231553582</c:v>
                </c:pt>
                <c:pt idx="95">
                  <c:v>0.418840682413327</c:v>
                </c:pt>
                <c:pt idx="96">
                  <c:v>0.42073891313631484</c:v>
                </c:pt>
                <c:pt idx="97">
                  <c:v>0.42262315698755326</c:v>
                </c:pt>
                <c:pt idx="98">
                  <c:v>0.42449362119871059</c:v>
                </c:pt>
                <c:pt idx="99">
                  <c:v>0.42635050791463497</c:v>
                </c:pt>
                <c:pt idx="100">
                  <c:v>0.42819401436962251</c:v>
                </c:pt>
              </c:numCache>
            </c:numRef>
          </c:yVal>
          <c:smooth val="0"/>
          <c:extLst>
            <c:ext xmlns:c16="http://schemas.microsoft.com/office/drawing/2014/chart" uri="{C3380CC4-5D6E-409C-BE32-E72D297353CC}">
              <c16:uniqueId val="{00000000-7FD2-4ECA-8857-30D6F007BC69}"/>
            </c:ext>
          </c:extLst>
        </c:ser>
        <c:dLbls>
          <c:showLegendKey val="0"/>
          <c:showVal val="0"/>
          <c:showCatName val="0"/>
          <c:showSerName val="0"/>
          <c:showPercent val="0"/>
          <c:showBubbleSize val="0"/>
        </c:dLbls>
        <c:axId val="363308240"/>
        <c:axId val="363307456"/>
      </c:scatterChart>
      <c:valAx>
        <c:axId val="363308240"/>
        <c:scaling>
          <c:orientation val="minMax"/>
        </c:scaling>
        <c:delete val="0"/>
        <c:axPos val="b"/>
        <c:title>
          <c:tx>
            <c:rich>
              <a:bodyPr/>
              <a:lstStyle/>
              <a:p>
                <a:pPr>
                  <a:defRPr sz="1800"/>
                </a:pPr>
                <a:r>
                  <a:rPr lang="en-US" sz="1800"/>
                  <a:t>kinetic energy (MeV)</a:t>
                </a: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63307456"/>
        <c:crosses val="autoZero"/>
        <c:crossBetween val="midCat"/>
      </c:valAx>
      <c:valAx>
        <c:axId val="363307456"/>
        <c:scaling>
          <c:orientation val="minMax"/>
        </c:scaling>
        <c:delete val="0"/>
        <c:axPos val="l"/>
        <c:majorGridlines/>
        <c:title>
          <c:tx>
            <c:rich>
              <a:bodyPr rot="-5400000" vert="horz"/>
              <a:lstStyle/>
              <a:p>
                <a:pPr>
                  <a:defRPr sz="2000"/>
                </a:pPr>
                <a:r>
                  <a:rPr lang="en-US" sz="2000"/>
                  <a:t>beta = velocity/c</a:t>
                </a:r>
              </a:p>
            </c:rich>
          </c:tx>
          <c:overlay val="0"/>
        </c:title>
        <c:numFmt formatCode="General" sourceLinked="1"/>
        <c:majorTickMark val="out"/>
        <c:minorTickMark val="none"/>
        <c:tickLblPos val="nextTo"/>
        <c:crossAx val="363308240"/>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FB12D-20B0-4D47-83D6-7E6035E3D9D2}" type="datetimeFigureOut">
              <a:rPr lang="en-GB" smtClean="0"/>
              <a:t>12/03/2024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E14D59-DDD5-4711-84D0-D1D88A243BE1}" type="slidenum">
              <a:rPr lang="en-GB" smtClean="0"/>
              <a:t>‹#›</a:t>
            </a:fld>
            <a:endParaRPr lang="en-GB"/>
          </a:p>
        </p:txBody>
      </p:sp>
    </p:spTree>
    <p:extLst>
      <p:ext uri="{BB962C8B-B14F-4D97-AF65-F5344CB8AC3E}">
        <p14:creationId xmlns:p14="http://schemas.microsoft.com/office/powerpoint/2010/main" val="800604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6E14D59-DDD5-4711-84D0-D1D88A243BE1}" type="slidenum">
              <a:rPr lang="en-GB" smtClean="0"/>
              <a:t>1</a:t>
            </a:fld>
            <a:endParaRPr lang="en-GB"/>
          </a:p>
        </p:txBody>
      </p:sp>
    </p:spTree>
    <p:extLst>
      <p:ext uri="{BB962C8B-B14F-4D97-AF65-F5344CB8AC3E}">
        <p14:creationId xmlns:p14="http://schemas.microsoft.com/office/powerpoint/2010/main" val="560442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64DBE7C-BB6E-40C9-94FB-90F7D56D67AE}" type="slidenum">
              <a:rPr lang="en-GB" smtClean="0"/>
              <a:t>4</a:t>
            </a:fld>
            <a:endParaRPr lang="en-GB"/>
          </a:p>
        </p:txBody>
      </p:sp>
    </p:spTree>
    <p:extLst>
      <p:ext uri="{BB962C8B-B14F-4D97-AF65-F5344CB8AC3E}">
        <p14:creationId xmlns:p14="http://schemas.microsoft.com/office/powerpoint/2010/main" val="4285879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DF3252-A915-40E0-BC9F-D2DC6D360965}" type="slidenum">
              <a:rPr lang="en-GB" smtClean="0"/>
              <a:t>5</a:t>
            </a:fld>
            <a:endParaRPr lang="en-GB"/>
          </a:p>
        </p:txBody>
      </p:sp>
    </p:spTree>
    <p:extLst>
      <p:ext uri="{BB962C8B-B14F-4D97-AF65-F5344CB8AC3E}">
        <p14:creationId xmlns:p14="http://schemas.microsoft.com/office/powerpoint/2010/main" val="1973619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Remind 1.5</a:t>
            </a:r>
            <a:r>
              <a:rPr lang="en-GB" baseline="0" dirty="0"/>
              <a:t> meter after the proton source is equivalent to 100 m in the LHC, GAMMA IN THE </a:t>
            </a:r>
            <a:r>
              <a:rPr lang="en-GB" baseline="0" dirty="0" err="1"/>
              <a:t>lhc</a:t>
            </a:r>
            <a:r>
              <a:rPr lang="en-GB" baseline="0" dirty="0"/>
              <a:t> IS 7461 7 TEV</a:t>
            </a:r>
            <a:endParaRPr lang="en-GB" dirty="0"/>
          </a:p>
        </p:txBody>
      </p:sp>
      <p:sp>
        <p:nvSpPr>
          <p:cNvPr id="4" name="Slide Number Placeholder 3"/>
          <p:cNvSpPr>
            <a:spLocks noGrp="1"/>
          </p:cNvSpPr>
          <p:nvPr>
            <p:ph type="sldNum" sz="quarter" idx="10"/>
          </p:nvPr>
        </p:nvSpPr>
        <p:spPr/>
        <p:txBody>
          <a:bodyPr/>
          <a:lstStyle/>
          <a:p>
            <a:fld id="{96E14D59-DDD5-4711-84D0-D1D88A243BE1}" type="slidenum">
              <a:rPr lang="en-GB" smtClean="0"/>
              <a:t>11</a:t>
            </a:fld>
            <a:endParaRPr lang="en-GB"/>
          </a:p>
        </p:txBody>
      </p:sp>
    </p:spTree>
    <p:extLst>
      <p:ext uri="{BB962C8B-B14F-4D97-AF65-F5344CB8AC3E}">
        <p14:creationId xmlns:p14="http://schemas.microsoft.com/office/powerpoint/2010/main" val="1347340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8A4A816-07F4-4B34-B1BE-82CA470CDCC4}" type="slidenum">
              <a:rPr lang="en-GB" smtClean="0"/>
              <a:t>31</a:t>
            </a:fld>
            <a:endParaRPr lang="en-GB"/>
          </a:p>
        </p:txBody>
      </p:sp>
    </p:spTree>
    <p:extLst>
      <p:ext uri="{BB962C8B-B14F-4D97-AF65-F5344CB8AC3E}">
        <p14:creationId xmlns:p14="http://schemas.microsoft.com/office/powerpoint/2010/main" val="2613683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061A8D-022C-4F3C-B9A3-1D21B91F70CA}" type="slidenum">
              <a:rPr lang="en-US" altLang="en-US"/>
              <a:pPr/>
              <a:t>39</a:t>
            </a:fld>
            <a:endParaRPr lang="en-US" altLang="en-US"/>
          </a:p>
        </p:txBody>
      </p:sp>
      <p:sp>
        <p:nvSpPr>
          <p:cNvPr id="62466" name="Rectangle 2"/>
          <p:cNvSpPr>
            <a:spLocks noGrp="1" noRot="1" noChangeAspect="1" noChangeArrowheads="1" noTextEdit="1"/>
          </p:cNvSpPr>
          <p:nvPr>
            <p:ph type="sldImg"/>
          </p:nvPr>
        </p:nvSpPr>
        <p:spPr>
          <a:xfrm>
            <a:off x="1144588" y="687388"/>
            <a:ext cx="4568825" cy="3427412"/>
          </a:xfrm>
          <a:ln/>
        </p:spPr>
      </p:sp>
      <p:sp>
        <p:nvSpPr>
          <p:cNvPr id="62467" name="Rectangle 3"/>
          <p:cNvSpPr>
            <a:spLocks noGrp="1" noChangeArrowheads="1"/>
          </p:cNvSpPr>
          <p:nvPr>
            <p:ph type="body" idx="1"/>
          </p:nvPr>
        </p:nvSpPr>
        <p:spPr>
          <a:xfrm>
            <a:off x="685800" y="4343400"/>
            <a:ext cx="5486400" cy="4113213"/>
          </a:xfrm>
          <a:noFill/>
          <a:ln/>
        </p:spPr>
        <p:txBody>
          <a:bodyPr lIns="92912" tIns="46456" rIns="92912" bIns="46456"/>
          <a:lstStyle/>
          <a:p>
            <a:r>
              <a:rPr lang="en-US" altLang="en-US"/>
              <a:t>How it looks like</a:t>
            </a:r>
          </a:p>
        </p:txBody>
      </p:sp>
    </p:spTree>
    <p:extLst>
      <p:ext uri="{BB962C8B-B14F-4D97-AF65-F5344CB8AC3E}">
        <p14:creationId xmlns:p14="http://schemas.microsoft.com/office/powerpoint/2010/main" val="3915325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E14D59-DDD5-4711-84D0-D1D88A243BE1}" type="slidenum">
              <a:rPr lang="en-GB" smtClean="0"/>
              <a:t>51</a:t>
            </a:fld>
            <a:endParaRPr lang="en-GB"/>
          </a:p>
        </p:txBody>
      </p:sp>
    </p:spTree>
    <p:extLst>
      <p:ext uri="{BB962C8B-B14F-4D97-AF65-F5344CB8AC3E}">
        <p14:creationId xmlns:p14="http://schemas.microsoft.com/office/powerpoint/2010/main" val="1292388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r>
              <a:rPr lang="fr-FR"/>
              <a:t>12.03.24</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GB"/>
              <a:t>Basics of Accelerator Physics and Technology at CERN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fr-FR"/>
              <a:t>12.03.24</a:t>
            </a:r>
            <a:endParaRPr lang="en-US"/>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fr-FR"/>
              <a:t>12.03.24</a:t>
            </a:r>
            <a:endParaRPr lang="en-US"/>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p:txBody>
          <a:bodyPr/>
          <a:lstStyle>
            <a:lvl1pPr>
              <a:defRPr/>
            </a:lvl1pPr>
          </a:lstStyle>
          <a:p>
            <a:pPr>
              <a:defRPr/>
            </a:pPr>
            <a:r>
              <a:rPr lang="fr-FR"/>
              <a:t>12.03.24</a:t>
            </a:r>
            <a:endParaRPr lang="en-US"/>
          </a:p>
        </p:txBody>
      </p:sp>
      <p:sp>
        <p:nvSpPr>
          <p:cNvPr id="7"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8" name="Rectangle 6"/>
          <p:cNvSpPr>
            <a:spLocks noGrp="1" noChangeArrowheads="1"/>
          </p:cNvSpPr>
          <p:nvPr>
            <p:ph type="sldNum" sz="quarter" idx="12"/>
          </p:nvPr>
        </p:nvSpPr>
        <p:spPr/>
        <p:txBody>
          <a:bodyPr/>
          <a:lstStyle>
            <a:lvl1pPr>
              <a:defRPr/>
            </a:lvl1pPr>
          </a:lstStyle>
          <a:p>
            <a:pPr>
              <a:defRPr/>
            </a:pPr>
            <a:fld id="{FCB0C1BB-911A-4256-92C7-76C22F4012CF}" type="slidenum">
              <a:rPr lang="en-US"/>
              <a:pPr>
                <a:defRPr/>
              </a:pPr>
              <a:t>‹#›</a:t>
            </a:fld>
            <a:endParaRPr lang="en-US"/>
          </a:p>
        </p:txBody>
      </p:sp>
    </p:spTree>
    <p:extLst>
      <p:ext uri="{BB962C8B-B14F-4D97-AF65-F5344CB8AC3E}">
        <p14:creationId xmlns:p14="http://schemas.microsoft.com/office/powerpoint/2010/main" val="3909008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r>
              <a:rPr lang="fr-FR"/>
              <a:t>12.03.24</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7" name="Rectangle 6"/>
          <p:cNvSpPr>
            <a:spLocks noGrp="1" noChangeArrowheads="1"/>
          </p:cNvSpPr>
          <p:nvPr>
            <p:ph type="sldNum" sz="quarter" idx="12"/>
          </p:nvPr>
        </p:nvSpPr>
        <p:spPr/>
        <p:txBody>
          <a:bodyPr/>
          <a:lstStyle>
            <a:lvl1pPr>
              <a:defRPr/>
            </a:lvl1pPr>
          </a:lstStyle>
          <a:p>
            <a:pPr>
              <a:defRPr/>
            </a:pPr>
            <a:fld id="{6FA5F7BC-FD72-434E-BDB4-923C21A760DF}" type="slidenum">
              <a:rPr lang="en-US"/>
              <a:pPr>
                <a:defRPr/>
              </a:pPr>
              <a:t>‹#›</a:t>
            </a:fld>
            <a:endParaRPr lang="en-US"/>
          </a:p>
        </p:txBody>
      </p:sp>
    </p:spTree>
    <p:extLst>
      <p:ext uri="{BB962C8B-B14F-4D97-AF65-F5344CB8AC3E}">
        <p14:creationId xmlns:p14="http://schemas.microsoft.com/office/powerpoint/2010/main" val="3895700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Rectangle 4"/>
          <p:cNvSpPr>
            <a:spLocks noGrp="1" noChangeArrowheads="1"/>
          </p:cNvSpPr>
          <p:nvPr>
            <p:ph type="dt" sz="half" idx="10"/>
          </p:nvPr>
        </p:nvSpPr>
        <p:spPr/>
        <p:txBody>
          <a:bodyPr/>
          <a:lstStyle>
            <a:lvl1pPr>
              <a:defRPr/>
            </a:lvl1pPr>
          </a:lstStyle>
          <a:p>
            <a:pPr>
              <a:defRPr/>
            </a:pPr>
            <a:r>
              <a:rPr lang="fr-FR"/>
              <a:t>12.03.24</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6" name="Rectangle 6"/>
          <p:cNvSpPr>
            <a:spLocks noGrp="1" noChangeArrowheads="1"/>
          </p:cNvSpPr>
          <p:nvPr>
            <p:ph type="sldNum" sz="quarter" idx="12"/>
          </p:nvPr>
        </p:nvSpPr>
        <p:spPr/>
        <p:txBody>
          <a:bodyPr/>
          <a:lstStyle>
            <a:lvl1pPr>
              <a:defRPr/>
            </a:lvl1pPr>
          </a:lstStyle>
          <a:p>
            <a:pPr>
              <a:defRPr/>
            </a:pPr>
            <a:fld id="{14B3EE89-659B-421A-90F7-E344209F6986}" type="slidenum">
              <a:rPr lang="en-US"/>
              <a:pPr>
                <a:defRPr/>
              </a:pPr>
              <a:t>‹#›</a:t>
            </a:fld>
            <a:endParaRPr lang="en-US"/>
          </a:p>
        </p:txBody>
      </p:sp>
    </p:spTree>
    <p:extLst>
      <p:ext uri="{BB962C8B-B14F-4D97-AF65-F5344CB8AC3E}">
        <p14:creationId xmlns:p14="http://schemas.microsoft.com/office/powerpoint/2010/main" val="399523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fr-FR"/>
              <a:t>12.03.24</a:t>
            </a:r>
            <a:endParaRPr lang="en-US"/>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fr-FR"/>
              <a:t>12.03.24</a:t>
            </a:r>
            <a:endParaRPr lang="en-US"/>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fr-FR"/>
              <a:t>12.03.24</a:t>
            </a:r>
            <a:endParaRPr lang="en-US"/>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r>
              <a:rPr lang="fr-FR"/>
              <a:t>12.03.24</a:t>
            </a:r>
            <a:endParaRPr lang="en-US"/>
          </a:p>
        </p:txBody>
      </p:sp>
      <p:sp>
        <p:nvSpPr>
          <p:cNvPr id="8" name="Footer Placeholder 7"/>
          <p:cNvSpPr>
            <a:spLocks noGrp="1"/>
          </p:cNvSpPr>
          <p:nvPr>
            <p:ph type="ftr" sz="quarter" idx="11"/>
          </p:nvPr>
        </p:nvSpPr>
        <p:spPr/>
        <p:txBody>
          <a:bodyPr/>
          <a:lstStyle/>
          <a:p>
            <a:r>
              <a:rPr lang="en-GB"/>
              <a:t>Basics of Accelerator Physics and Technology at CERN </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fr-FR"/>
              <a:t>12.03.24</a:t>
            </a:r>
            <a:endParaRPr lang="en-US"/>
          </a:p>
        </p:txBody>
      </p:sp>
      <p:sp>
        <p:nvSpPr>
          <p:cNvPr id="4" name="Footer Placeholder 3"/>
          <p:cNvSpPr>
            <a:spLocks noGrp="1"/>
          </p:cNvSpPr>
          <p:nvPr>
            <p:ph type="ftr" sz="quarter" idx="11"/>
          </p:nvPr>
        </p:nvSpPr>
        <p:spPr/>
        <p:txBody>
          <a:bodyPr/>
          <a:lstStyle/>
          <a:p>
            <a:r>
              <a:rPr lang="en-GB"/>
              <a:t>Basics of Accelerator Physics and Technology at CERN </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t>12.03.24</a:t>
            </a:r>
            <a:endParaRPr lang="en-US"/>
          </a:p>
        </p:txBody>
      </p:sp>
      <p:sp>
        <p:nvSpPr>
          <p:cNvPr id="3" name="Footer Placeholder 2"/>
          <p:cNvSpPr>
            <a:spLocks noGrp="1"/>
          </p:cNvSpPr>
          <p:nvPr>
            <p:ph type="ftr" sz="quarter" idx="11"/>
          </p:nvPr>
        </p:nvSpPr>
        <p:spPr/>
        <p:txBody>
          <a:bodyPr/>
          <a:lstStyle/>
          <a:p>
            <a:r>
              <a:rPr lang="en-GB"/>
              <a:t>Basics of Accelerator Physics and Technology at CERN </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fr-FR"/>
              <a:t>12.03.24</a:t>
            </a:r>
            <a:endParaRPr lang="en-US"/>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fr-FR"/>
              <a:t>12.03.24</a:t>
            </a:r>
            <a:endParaRPr lang="en-US"/>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fr-FR"/>
              <a:t>12.03.24</a:t>
            </a:r>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GB"/>
              <a:t>Basics of Accelerator Physics and Technology at CERN </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hf hdr="0" ft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3.bin"/><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4.bin"/><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5.bin"/><Relationship Id="rId1" Type="http://schemas.openxmlformats.org/officeDocument/2006/relationships/slideLayout" Target="../slideLayouts/slideLayout2.xml"/><Relationship Id="rId6" Type="http://schemas.openxmlformats.org/officeDocument/2006/relationships/oleObject" Target="../embeddings/oleObject7.bin"/><Relationship Id="rId5" Type="http://schemas.openxmlformats.org/officeDocument/2006/relationships/image" Target="../media/image24.wmf"/><Relationship Id="rId4"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8.w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wmf"/></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6.jpeg"/></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oleObject" Target="../embeddings/oleObject10.bin"/><Relationship Id="rId1" Type="http://schemas.openxmlformats.org/officeDocument/2006/relationships/slideLayout" Target="../slideLayouts/slideLayout12.xml"/><Relationship Id="rId5" Type="http://schemas.openxmlformats.org/officeDocument/2006/relationships/image" Target="../media/image74.wmf"/><Relationship Id="rId4" Type="http://schemas.openxmlformats.org/officeDocument/2006/relationships/oleObject" Target="../embeddings/oleObject11.bin"/></Relationships>
</file>

<file path=ppt/slides/_rels/slide46.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77.jpeg"/></Relationships>
</file>

<file path=ppt/slides/_rels/slide48.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oleObject" Target="../embeddings/oleObject12.bin"/><Relationship Id="rId1" Type="http://schemas.openxmlformats.org/officeDocument/2006/relationships/slideLayout" Target="../slideLayouts/slideLayout13.xml"/><Relationship Id="rId5" Type="http://schemas.openxmlformats.org/officeDocument/2006/relationships/image" Target="../media/image79.wmf"/><Relationship Id="rId4" Type="http://schemas.openxmlformats.org/officeDocument/2006/relationships/oleObject" Target="../embeddings/oleObject13.bin"/></Relationships>
</file>

<file path=ppt/slides/_rels/slide49.xml.rels><?xml version="1.0" encoding="UTF-8" standalone="yes"?>
<Relationships xmlns="http://schemas.openxmlformats.org/package/2006/relationships"><Relationship Id="rId3" Type="http://schemas.openxmlformats.org/officeDocument/2006/relationships/image" Target="../media/image80.wmf"/><Relationship Id="rId7" Type="http://schemas.openxmlformats.org/officeDocument/2006/relationships/image" Target="../media/image82.wmf"/><Relationship Id="rId2" Type="http://schemas.openxmlformats.org/officeDocument/2006/relationships/oleObject" Target="../embeddings/oleObject14.bin"/><Relationship Id="rId1" Type="http://schemas.openxmlformats.org/officeDocument/2006/relationships/slideLayout" Target="../slideLayouts/slideLayout12.xml"/><Relationship Id="rId6" Type="http://schemas.openxmlformats.org/officeDocument/2006/relationships/oleObject" Target="../embeddings/oleObject16.bin"/><Relationship Id="rId5" Type="http://schemas.openxmlformats.org/officeDocument/2006/relationships/image" Target="../media/image81.wmf"/><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oleObject" Target="../embeddings/oleObject17.bin"/><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84.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19.bin"/><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g"/><Relationship Id="rId1" Type="http://schemas.openxmlformats.org/officeDocument/2006/relationships/slideLayout" Target="../slideLayouts/slideLayout5.xml"/><Relationship Id="rId6" Type="http://schemas.openxmlformats.org/officeDocument/2006/relationships/image" Target="../media/image89.jpg"/><Relationship Id="rId5" Type="http://schemas.openxmlformats.org/officeDocument/2006/relationships/image" Target="../media/image88.jpg"/><Relationship Id="rId4" Type="http://schemas.openxmlformats.org/officeDocument/2006/relationships/image" Target="../media/image87.jpeg"/></Relationships>
</file>

<file path=ppt/slides/_rels/slide5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2.wmf"/><Relationship Id="rId7" Type="http://schemas.openxmlformats.org/officeDocument/2006/relationships/image" Target="../media/image94.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5" Type="http://schemas.openxmlformats.org/officeDocument/2006/relationships/image" Target="../media/image93.wmf"/><Relationship Id="rId10" Type="http://schemas.openxmlformats.org/officeDocument/2006/relationships/image" Target="../media/image97.png"/><Relationship Id="rId4" Type="http://schemas.openxmlformats.org/officeDocument/2006/relationships/oleObject" Target="../embeddings/oleObject21.bin"/><Relationship Id="rId9" Type="http://schemas.openxmlformats.org/officeDocument/2006/relationships/image" Target="../media/image96.png"/></Relationships>
</file>

<file path=ppt/slides/_rels/slide57.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102.jpeg"/><Relationship Id="rId5" Type="http://schemas.openxmlformats.org/officeDocument/2006/relationships/image" Target="../media/image101.jpeg"/><Relationship Id="rId10" Type="http://schemas.openxmlformats.org/officeDocument/2006/relationships/image" Target="../media/image106.jpeg"/><Relationship Id="rId4" Type="http://schemas.openxmlformats.org/officeDocument/2006/relationships/image" Target="../media/image100.jpeg"/><Relationship Id="rId9" Type="http://schemas.openxmlformats.org/officeDocument/2006/relationships/image" Target="../media/image105.jpeg"/></Relationships>
</file>

<file path=ppt/slides/_rels/slide5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89.jpg"/><Relationship Id="rId5" Type="http://schemas.openxmlformats.org/officeDocument/2006/relationships/image" Target="../media/image86.jpeg"/><Relationship Id="rId4" Type="http://schemas.openxmlformats.org/officeDocument/2006/relationships/image" Target="../media/image52.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oleObject" Target="../embeddings/oleObject1.bin"/><Relationship Id="rId1" Type="http://schemas.openxmlformats.org/officeDocument/2006/relationships/slideLayout" Target="../slideLayouts/slideLayout12.xml"/><Relationship Id="rId5" Type="http://schemas.openxmlformats.org/officeDocument/2006/relationships/image" Target="../media/image20.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169" y="27021"/>
            <a:ext cx="7772400" cy="4267200"/>
          </a:xfrm>
        </p:spPr>
        <p:txBody>
          <a:bodyPr/>
          <a:lstStyle/>
          <a:p>
            <a:r>
              <a:rPr lang="en-GB" dirty="0" err="1"/>
              <a:t>Linacs</a:t>
            </a:r>
            <a:endParaRPr lang="en-GB" dirty="0"/>
          </a:p>
        </p:txBody>
      </p:sp>
      <p:sp>
        <p:nvSpPr>
          <p:cNvPr id="3" name="Subtitle 2"/>
          <p:cNvSpPr>
            <a:spLocks noGrp="1"/>
          </p:cNvSpPr>
          <p:nvPr>
            <p:ph type="subTitle" idx="1"/>
          </p:nvPr>
        </p:nvSpPr>
        <p:spPr>
          <a:xfrm>
            <a:off x="0" y="4026950"/>
            <a:ext cx="6400800" cy="1219200"/>
          </a:xfrm>
        </p:spPr>
        <p:txBody>
          <a:bodyPr/>
          <a:lstStyle/>
          <a:p>
            <a:r>
              <a:rPr lang="en-GB" dirty="0"/>
              <a:t>Alessandra M. Lombardi</a:t>
            </a:r>
          </a:p>
          <a:p>
            <a:r>
              <a:rPr lang="en-GB" dirty="0"/>
              <a:t>CERN BE/ABP </a:t>
            </a:r>
          </a:p>
        </p:txBody>
      </p:sp>
      <p:sp>
        <p:nvSpPr>
          <p:cNvPr id="4" name="Date Placeholder 3"/>
          <p:cNvSpPr>
            <a:spLocks noGrp="1"/>
          </p:cNvSpPr>
          <p:nvPr>
            <p:ph type="dt" sz="half" idx="10"/>
          </p:nvPr>
        </p:nvSpPr>
        <p:spPr/>
        <p:txBody>
          <a:bodyPr/>
          <a:lstStyle/>
          <a:p>
            <a:r>
              <a:rPr lang="fr-FR"/>
              <a:t>12.03.24</a:t>
            </a:r>
            <a:endParaRPr lang="en-US"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12037"/>
          <a:stretch/>
        </p:blipFill>
        <p:spPr>
          <a:xfrm>
            <a:off x="31401" y="4818308"/>
            <a:ext cx="6367046" cy="127498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97" y="351"/>
            <a:ext cx="4291379" cy="322021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5976" y="-19665"/>
            <a:ext cx="4788024" cy="402108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1090" y="3092026"/>
            <a:ext cx="2385117" cy="3765974"/>
          </a:xfrm>
          <a:prstGeom prst="rect">
            <a:avLst/>
          </a:prstGeom>
        </p:spPr>
      </p:pic>
      <p:sp>
        <p:nvSpPr>
          <p:cNvPr id="10" name="TextBox 9"/>
          <p:cNvSpPr txBox="1"/>
          <p:nvPr/>
        </p:nvSpPr>
        <p:spPr>
          <a:xfrm>
            <a:off x="2843808" y="2536707"/>
            <a:ext cx="1418212" cy="646331"/>
          </a:xfrm>
          <a:prstGeom prst="rect">
            <a:avLst/>
          </a:prstGeom>
          <a:noFill/>
        </p:spPr>
        <p:txBody>
          <a:bodyPr wrap="square" rtlCol="0">
            <a:spAutoFit/>
          </a:bodyPr>
          <a:lstStyle/>
          <a:p>
            <a:r>
              <a:rPr lang="en-GB" dirty="0">
                <a:latin typeface="Lucida Handwriting" panose="03010101010101010101" pitchFamily="66" charset="0"/>
              </a:rPr>
              <a:t>Linac2 -1978</a:t>
            </a:r>
          </a:p>
        </p:txBody>
      </p:sp>
      <p:sp>
        <p:nvSpPr>
          <p:cNvPr id="14" name="TextBox 13"/>
          <p:cNvSpPr txBox="1"/>
          <p:nvPr/>
        </p:nvSpPr>
        <p:spPr>
          <a:xfrm>
            <a:off x="4771178" y="3220570"/>
            <a:ext cx="1418212" cy="646331"/>
          </a:xfrm>
          <a:prstGeom prst="rect">
            <a:avLst/>
          </a:prstGeom>
          <a:noFill/>
        </p:spPr>
        <p:txBody>
          <a:bodyPr wrap="square" rtlCol="0">
            <a:spAutoFit/>
          </a:bodyPr>
          <a:lstStyle/>
          <a:p>
            <a:r>
              <a:rPr lang="en-GB" dirty="0">
                <a:latin typeface="Lucida Handwriting" panose="03010101010101010101" pitchFamily="66" charset="0"/>
              </a:rPr>
              <a:t>Linac3 -1994</a:t>
            </a:r>
          </a:p>
        </p:txBody>
      </p:sp>
      <p:sp>
        <p:nvSpPr>
          <p:cNvPr id="15" name="TextBox 14"/>
          <p:cNvSpPr txBox="1"/>
          <p:nvPr/>
        </p:nvSpPr>
        <p:spPr>
          <a:xfrm>
            <a:off x="5062028" y="5412057"/>
            <a:ext cx="1418212" cy="646331"/>
          </a:xfrm>
          <a:prstGeom prst="rect">
            <a:avLst/>
          </a:prstGeom>
          <a:noFill/>
        </p:spPr>
        <p:txBody>
          <a:bodyPr wrap="square" rtlCol="0">
            <a:spAutoFit/>
          </a:bodyPr>
          <a:lstStyle/>
          <a:p>
            <a:r>
              <a:rPr lang="en-GB" dirty="0">
                <a:latin typeface="Lucida Handwriting" panose="03010101010101010101" pitchFamily="66" charset="0"/>
              </a:rPr>
              <a:t>Linac4 -2016</a:t>
            </a:r>
          </a:p>
        </p:txBody>
      </p:sp>
      <p:sp>
        <p:nvSpPr>
          <p:cNvPr id="16" name="TextBox 15"/>
          <p:cNvSpPr txBox="1"/>
          <p:nvPr/>
        </p:nvSpPr>
        <p:spPr>
          <a:xfrm>
            <a:off x="6768737" y="5894685"/>
            <a:ext cx="1418212" cy="646331"/>
          </a:xfrm>
          <a:prstGeom prst="rect">
            <a:avLst/>
          </a:prstGeom>
          <a:noFill/>
        </p:spPr>
        <p:txBody>
          <a:bodyPr wrap="square" rtlCol="0">
            <a:spAutoFit/>
          </a:bodyPr>
          <a:lstStyle/>
          <a:p>
            <a:r>
              <a:rPr lang="en-GB" dirty="0">
                <a:latin typeface="Lucida Handwriting" panose="03010101010101010101" pitchFamily="66" charset="0"/>
              </a:rPr>
              <a:t>Rex </a:t>
            </a:r>
            <a:r>
              <a:rPr lang="en-GB" dirty="0" err="1">
                <a:latin typeface="Lucida Handwriting" panose="03010101010101010101" pitchFamily="66" charset="0"/>
              </a:rPr>
              <a:t>Linac</a:t>
            </a:r>
            <a:r>
              <a:rPr lang="en-GB" dirty="0">
                <a:latin typeface="Lucida Handwriting" panose="03010101010101010101" pitchFamily="66" charset="0"/>
              </a:rPr>
              <a:t> -</a:t>
            </a:r>
          </a:p>
        </p:txBody>
      </p:sp>
    </p:spTree>
    <p:extLst>
      <p:ext uri="{BB962C8B-B14F-4D97-AF65-F5344CB8AC3E}">
        <p14:creationId xmlns:p14="http://schemas.microsoft.com/office/powerpoint/2010/main" val="1877042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10</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type of particle : </a:t>
            </a:r>
          </a:p>
          <a:p>
            <a:pPr algn="ctr"/>
            <a:r>
              <a:rPr lang="en-US" altLang="en-US" sz="1600" dirty="0"/>
              <a:t>charge couples with the field, mass slows the acceleration</a:t>
            </a:r>
            <a:r>
              <a:rPr lang="en-US" altLang="en-US" sz="2400" dirty="0"/>
              <a:t> </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a:t>Relativistic or not</a:t>
            </a:r>
          </a:p>
        </p:txBody>
      </p:sp>
      <p:sp>
        <p:nvSpPr>
          <p:cNvPr id="2" name="Date Placeholder 1"/>
          <p:cNvSpPr>
            <a:spLocks noGrp="1"/>
          </p:cNvSpPr>
          <p:nvPr>
            <p:ph type="dt" sz="half" idx="10"/>
          </p:nvPr>
        </p:nvSpPr>
        <p:spPr/>
        <p:txBody>
          <a:bodyPr/>
          <a:lstStyle/>
          <a:p>
            <a:r>
              <a:rPr lang="fr-FR"/>
              <a:t>12.03.24</a:t>
            </a:r>
            <a:endParaRPr lang="en-US"/>
          </a:p>
        </p:txBody>
      </p:sp>
      <p:sp>
        <p:nvSpPr>
          <p:cNvPr id="5" name="TextBox 4">
            <a:extLst>
              <a:ext uri="{FF2B5EF4-FFF2-40B4-BE49-F238E27FC236}">
                <a16:creationId xmlns:a16="http://schemas.microsoft.com/office/drawing/2014/main" id="{255DDE0B-D79A-ACE1-687C-A7F88E94BB8C}"/>
              </a:ext>
            </a:extLst>
          </p:cNvPr>
          <p:cNvSpPr txBox="1"/>
          <p:nvPr/>
        </p:nvSpPr>
        <p:spPr>
          <a:xfrm>
            <a:off x="6948264" y="1647825"/>
            <a:ext cx="2016224" cy="646331"/>
          </a:xfrm>
          <a:prstGeom prst="rect">
            <a:avLst/>
          </a:prstGeom>
          <a:noFill/>
        </p:spPr>
        <p:txBody>
          <a:bodyPr wrap="square" rtlCol="0">
            <a:spAutoFit/>
          </a:bodyPr>
          <a:lstStyle/>
          <a:p>
            <a:r>
              <a:rPr lang="el-GR" dirty="0"/>
              <a:t>γ</a:t>
            </a:r>
            <a:r>
              <a:rPr lang="en-GB" dirty="0"/>
              <a:t>=7461 in LHC</a:t>
            </a:r>
          </a:p>
          <a:p>
            <a:r>
              <a:rPr lang="el-GR" dirty="0"/>
              <a:t>γ</a:t>
            </a:r>
            <a:r>
              <a:rPr lang="en-GB" dirty="0"/>
              <a:t>=1.17 in LINAC4</a:t>
            </a:r>
          </a:p>
        </p:txBody>
      </p:sp>
    </p:spTree>
    <p:extLst>
      <p:ext uri="{BB962C8B-B14F-4D97-AF65-F5344CB8AC3E}">
        <p14:creationId xmlns:p14="http://schemas.microsoft.com/office/powerpoint/2010/main" val="1835186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7"/>
          <p:cNvPicPr>
            <a:picLocks noGrp="1" noChangeAspect="1"/>
          </p:cNvPicPr>
          <p:nvPr>
            <p:ph sz="quarter" idx="13"/>
          </p:nvPr>
        </p:nvPicPr>
        <p:blipFill>
          <a:blip r:embed="rId3"/>
          <a:stretch>
            <a:fillRect/>
          </a:stretch>
        </p:blipFill>
        <p:spPr>
          <a:xfrm>
            <a:off x="18118" y="1712676"/>
            <a:ext cx="5672853" cy="3515248"/>
          </a:xfrm>
          <a:prstGeom prst="rect">
            <a:avLst/>
          </a:prstGeom>
        </p:spPr>
      </p:pic>
      <p:sp>
        <p:nvSpPr>
          <p:cNvPr id="2" name="Title 1"/>
          <p:cNvSpPr>
            <a:spLocks noGrp="1"/>
          </p:cNvSpPr>
          <p:nvPr>
            <p:ph type="title"/>
          </p:nvPr>
        </p:nvSpPr>
        <p:spPr/>
        <p:txBody>
          <a:bodyPr/>
          <a:lstStyle/>
          <a:p>
            <a:pPr fontAlgn="auto">
              <a:spcAft>
                <a:spcPts val="0"/>
              </a:spcAft>
              <a:defRPr/>
            </a:pPr>
            <a:r>
              <a:rPr lang="en-GB" dirty="0"/>
              <a:t>Type of particles </a:t>
            </a:r>
          </a:p>
        </p:txBody>
      </p:sp>
      <p:sp>
        <p:nvSpPr>
          <p:cNvPr id="1638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86BFAA-2BD2-4784-B92F-657681FAC32E}" type="slidenum">
              <a:rPr lang="en-US" altLang="en-US">
                <a:solidFill>
                  <a:srgbClr val="FFFFFF"/>
                </a:solidFill>
              </a:rPr>
              <a:pPr eaLnBrk="1" hangingPunct="1"/>
              <a:t>11</a:t>
            </a:fld>
            <a:endParaRPr lang="en-US" altLang="en-US">
              <a:solidFill>
                <a:srgbClr val="FFFFFF"/>
              </a:solidFill>
            </a:endParaRPr>
          </a:p>
        </p:txBody>
      </p:sp>
      <p:sp>
        <p:nvSpPr>
          <p:cNvPr id="6" name="TextBox 5"/>
          <p:cNvSpPr txBox="1"/>
          <p:nvPr/>
        </p:nvSpPr>
        <p:spPr>
          <a:xfrm>
            <a:off x="5652120" y="1628800"/>
            <a:ext cx="3168352" cy="3970318"/>
          </a:xfrm>
          <a:prstGeom prst="rect">
            <a:avLst/>
          </a:prstGeom>
          <a:noFill/>
        </p:spPr>
        <p:txBody>
          <a:bodyPr wrap="square" rtlCol="0">
            <a:spAutoFit/>
          </a:bodyPr>
          <a:lstStyle/>
          <a:p>
            <a:pPr marL="182880" indent="-182880" fontAlgn="auto">
              <a:spcAft>
                <a:spcPts val="0"/>
              </a:spcAft>
              <a:buFont typeface="Arial" pitchFamily="34" charset="0"/>
              <a:buChar char="•"/>
              <a:defRPr/>
            </a:pPr>
            <a:r>
              <a:rPr lang="en-GB" u="sng" dirty="0"/>
              <a:t>electron</a:t>
            </a:r>
            <a:r>
              <a:rPr lang="en-GB" dirty="0"/>
              <a:t>, mass 0.511 MeV, quickly relativistic, </a:t>
            </a:r>
            <a:r>
              <a:rPr lang="en-GB" dirty="0" err="1"/>
              <a:t>easi</a:t>
            </a:r>
            <a:r>
              <a:rPr lang="en-GB" dirty="0"/>
              <a:t>(</a:t>
            </a:r>
            <a:r>
              <a:rPr lang="en-GB" dirty="0" err="1"/>
              <a:t>er</a:t>
            </a:r>
            <a:r>
              <a:rPr lang="en-GB" dirty="0"/>
              <a:t>) to accelerate</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proton</a:t>
            </a:r>
            <a:r>
              <a:rPr lang="en-GB" dirty="0"/>
              <a:t>, mass 938.28 MeV, q/m=1</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lead ions </a:t>
            </a:r>
            <a:r>
              <a:rPr lang="en-GB" dirty="0"/>
              <a:t>, mass  195.16 GeV , q/m=1/8.32 (in the </a:t>
            </a:r>
            <a:r>
              <a:rPr lang="en-GB" dirty="0" err="1"/>
              <a:t>linac</a:t>
            </a:r>
            <a:r>
              <a:rPr lang="en-GB" dirty="0"/>
              <a:t>,) </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Xenon ions </a:t>
            </a:r>
            <a:r>
              <a:rPr lang="en-GB" dirty="0"/>
              <a:t>, mass  122 GeV, q/m=1/5.8</a:t>
            </a:r>
          </a:p>
          <a:p>
            <a:endParaRPr lang="en-GB" dirty="0"/>
          </a:p>
        </p:txBody>
      </p:sp>
      <p:sp>
        <p:nvSpPr>
          <p:cNvPr id="7" name="Line Callout 1 6"/>
          <p:cNvSpPr/>
          <p:nvPr/>
        </p:nvSpPr>
        <p:spPr>
          <a:xfrm>
            <a:off x="2927201" y="5564024"/>
            <a:ext cx="2016224" cy="1152128"/>
          </a:xfrm>
          <a:prstGeom prst="borderCallout1">
            <a:avLst>
              <a:gd name="adj1" fmla="val 370"/>
              <a:gd name="adj2" fmla="val 7898"/>
              <a:gd name="adj3" fmla="val -155004"/>
              <a:gd name="adj4" fmla="val -1011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50 MeV </a:t>
            </a:r>
          </a:p>
          <a:p>
            <a:pPr algn="ctr"/>
            <a:r>
              <a:rPr lang="en-GB" dirty="0"/>
              <a:t>beta =0.3 , gamma=1.05 </a:t>
            </a:r>
          </a:p>
        </p:txBody>
      </p:sp>
      <p:sp>
        <p:nvSpPr>
          <p:cNvPr id="10" name="Line Callout 1 9"/>
          <p:cNvSpPr/>
          <p:nvPr/>
        </p:nvSpPr>
        <p:spPr>
          <a:xfrm>
            <a:off x="312277" y="5575494"/>
            <a:ext cx="2016224" cy="1152128"/>
          </a:xfrm>
          <a:prstGeom prst="borderCallout1">
            <a:avLst>
              <a:gd name="adj1" fmla="val -2136"/>
              <a:gd name="adj2" fmla="val 3602"/>
              <a:gd name="adj3" fmla="val -120688"/>
              <a:gd name="adj4" fmla="val 22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0.1 MeV </a:t>
            </a:r>
          </a:p>
          <a:p>
            <a:pPr algn="ctr"/>
            <a:r>
              <a:rPr lang="en-GB" dirty="0"/>
              <a:t>beta =0.015, gamma= 1</a:t>
            </a:r>
          </a:p>
        </p:txBody>
      </p:sp>
      <p:sp>
        <p:nvSpPr>
          <p:cNvPr id="11" name="Line Callout 1 10"/>
          <p:cNvSpPr/>
          <p:nvPr/>
        </p:nvSpPr>
        <p:spPr>
          <a:xfrm>
            <a:off x="5628160" y="5564024"/>
            <a:ext cx="2016224" cy="1152128"/>
          </a:xfrm>
          <a:prstGeom prst="borderCallout1">
            <a:avLst>
              <a:gd name="adj1" fmla="val 18750"/>
              <a:gd name="adj2" fmla="val -8333"/>
              <a:gd name="adj3" fmla="val -192792"/>
              <a:gd name="adj4" fmla="val -2185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160 MeV </a:t>
            </a:r>
          </a:p>
          <a:p>
            <a:pPr algn="ctr"/>
            <a:r>
              <a:rPr lang="en-GB" dirty="0"/>
              <a:t>beta =0.52 , gamma=1.17</a:t>
            </a:r>
          </a:p>
        </p:txBody>
      </p:sp>
      <p:sp>
        <p:nvSpPr>
          <p:cNvPr id="3" name="Date Placeholder 2"/>
          <p:cNvSpPr>
            <a:spLocks noGrp="1"/>
          </p:cNvSpPr>
          <p:nvPr>
            <p:ph type="dt" sz="half" idx="10"/>
          </p:nvPr>
        </p:nvSpPr>
        <p:spPr/>
        <p:txBody>
          <a:bodyPr/>
          <a:lstStyle/>
          <a:p>
            <a:r>
              <a:rPr lang="fr-FR"/>
              <a:t>12.03.24</a:t>
            </a:r>
            <a:endParaRPr lang="en-US"/>
          </a:p>
        </p:txBody>
      </p:sp>
      <mc:AlternateContent xmlns:mc="http://schemas.openxmlformats.org/markup-compatibility/2006" xmlns:a14="http://schemas.microsoft.com/office/drawing/2010/main">
        <mc:Choice Requires="a14">
          <p:sp>
            <p:nvSpPr>
              <p:cNvPr id="5" name="TextBox 4"/>
              <p:cNvSpPr txBox="1"/>
              <p:nvPr/>
            </p:nvSpPr>
            <p:spPr>
              <a:xfrm>
                <a:off x="7092280" y="0"/>
                <a:ext cx="2160240" cy="9106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𝛾</m:t>
                      </m:r>
                      <m:r>
                        <a:rPr lang="en-GB" b="0" i="1" smtClean="0">
                          <a:latin typeface="Cambria Math" panose="02040503050406030204" pitchFamily="18" charset="0"/>
                          <a:ea typeface="Cambria Math" panose="02040503050406030204" pitchFamily="18" charset="0"/>
                        </a:rPr>
                        <m:t>=</m:t>
                      </m:r>
                      <m:rad>
                        <m:radPr>
                          <m:degHide m:val="on"/>
                          <m:ctrlPr>
                            <a:rPr lang="en-GB" b="0" i="1" smtClean="0">
                              <a:latin typeface="Cambria Math" panose="02040503050406030204" pitchFamily="18" charset="0"/>
                              <a:ea typeface="Cambria Math" panose="02040503050406030204" pitchFamily="18" charset="0"/>
                            </a:rPr>
                          </m:ctrlPr>
                        </m:radPr>
                        <m:deg/>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ea typeface="Cambria Math" panose="02040503050406030204" pitchFamily="18" charset="0"/>
                                    </a:rPr>
                                    <m:t>2</m:t>
                                  </m:r>
                                </m:sup>
                              </m:sSup>
                            </m:den>
                          </m:f>
                        </m:e>
                      </m:rad>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7092280" y="0"/>
                <a:ext cx="2160240" cy="910699"/>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328204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Velocity of the particles</a:t>
            </a:r>
          </a:p>
        </p:txBody>
      </p:sp>
      <p:sp>
        <p:nvSpPr>
          <p:cNvPr id="3" name="Content Placeholder 2"/>
          <p:cNvSpPr>
            <a:spLocks noGrp="1"/>
          </p:cNvSpPr>
          <p:nvPr>
            <p:ph sz="half" idx="2"/>
          </p:nvPr>
        </p:nvSpPr>
        <p:spPr/>
        <p:txBody>
          <a:bodyPr/>
          <a:lstStyle/>
          <a:p>
            <a:pPr marL="0" indent="0">
              <a:buNone/>
            </a:pPr>
            <a:r>
              <a:rPr lang="en-GB" dirty="0">
                <a:solidFill>
                  <a:srgbClr val="C00000"/>
                </a:solidFill>
              </a:rPr>
              <a:t>Space charge effects</a:t>
            </a:r>
          </a:p>
          <a:p>
            <a:pPr marL="0" indent="0">
              <a:buNone/>
            </a:pPr>
            <a:r>
              <a:rPr lang="en-GB" dirty="0"/>
              <a:t>(more severe the lower the velocity) </a:t>
            </a:r>
          </a:p>
          <a:p>
            <a:pPr marL="0" indent="0">
              <a:buNone/>
            </a:pPr>
            <a:endParaRPr lang="en-GB" dirty="0"/>
          </a:p>
          <a:p>
            <a:pPr marL="457200" indent="-457200">
              <a:buAutoNum type="arabicParenR"/>
            </a:pPr>
            <a:r>
              <a:rPr lang="en-GB" dirty="0"/>
              <a:t>The beam cannot be compressed in a small volume</a:t>
            </a:r>
          </a:p>
          <a:p>
            <a:pPr marL="457200" indent="-457200">
              <a:buAutoNum type="arabicParenR"/>
            </a:pPr>
            <a:r>
              <a:rPr lang="en-GB" dirty="0"/>
              <a:t>The beam quality degradation is more severe </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12</a:t>
            </a:fld>
            <a:endParaRPr lang="en-US"/>
          </a:p>
        </p:txBody>
      </p:sp>
      <p:sp>
        <p:nvSpPr>
          <p:cNvPr id="7" name="Content Placeholder 6"/>
          <p:cNvSpPr>
            <a:spLocks noGrp="1"/>
          </p:cNvSpPr>
          <p:nvPr>
            <p:ph sz="quarter" idx="13"/>
          </p:nvPr>
        </p:nvSpPr>
        <p:spPr/>
        <p:txBody>
          <a:bodyPr>
            <a:normAutofit lnSpcReduction="10000"/>
          </a:bodyPr>
          <a:lstStyle/>
          <a:p>
            <a:pPr marL="0" indent="0">
              <a:buNone/>
            </a:pPr>
            <a:r>
              <a:rPr lang="en-GB" dirty="0">
                <a:solidFill>
                  <a:srgbClr val="C00000"/>
                </a:solidFill>
              </a:rPr>
              <a:t>Synchronicity with the accelerating electric field </a:t>
            </a:r>
          </a:p>
          <a:p>
            <a:pPr marL="0" indent="0">
              <a:buNone/>
            </a:pPr>
            <a:r>
              <a:rPr lang="en-GB" dirty="0"/>
              <a:t>(accelerator is single purpose)</a:t>
            </a:r>
          </a:p>
          <a:p>
            <a:pPr marL="457200" indent="-457200">
              <a:buAutoNum type="arabicParenR"/>
            </a:pPr>
            <a:endParaRPr lang="en-GB" dirty="0"/>
          </a:p>
          <a:p>
            <a:pPr marL="457200" indent="-457200">
              <a:buAutoNum type="arabicParenR"/>
            </a:pPr>
            <a:r>
              <a:rPr lang="en-GB" dirty="0"/>
              <a:t>Geometry of the accelerator has to be adapted step-by-step </a:t>
            </a:r>
          </a:p>
          <a:p>
            <a:pPr marL="457200" indent="-457200">
              <a:buAutoNum type="arabicParenR"/>
            </a:pPr>
            <a:r>
              <a:rPr lang="en-GB" dirty="0"/>
              <a:t>The phase of the radio frequency field has to be optimised independently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7970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13</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q/m=1/1 to q/m=1/8</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dirty="0"/>
              <a:t>From 1 to 1.17</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125923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RF structures</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14</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54884401"/>
              </p:ext>
            </p:extLst>
          </p:nvPr>
        </p:nvGraphicFramePr>
        <p:xfrm>
          <a:off x="457200" y="1600200"/>
          <a:ext cx="8229600" cy="3403600"/>
        </p:xfrm>
        <a:graphic>
          <a:graphicData uri="http://schemas.openxmlformats.org/drawingml/2006/table">
            <a:tbl>
              <a:tblPr firstRow="1" bandRow="1">
                <a:tableStyleId>{5C22544A-7EE6-4342-B048-85BDC9FD1C3A}</a:tableStyleId>
              </a:tblPr>
              <a:tblGrid>
                <a:gridCol w="2890664">
                  <a:extLst>
                    <a:ext uri="{9D8B030D-6E8A-4147-A177-3AD203B41FA5}">
                      <a16:colId xmlns:a16="http://schemas.microsoft.com/office/drawing/2014/main" val="20000"/>
                    </a:ext>
                  </a:extLst>
                </a:gridCol>
                <a:gridCol w="5338936">
                  <a:extLst>
                    <a:ext uri="{9D8B030D-6E8A-4147-A177-3AD203B41FA5}">
                      <a16:colId xmlns:a16="http://schemas.microsoft.com/office/drawing/2014/main" val="20001"/>
                    </a:ext>
                  </a:extLst>
                </a:gridCol>
              </a:tblGrid>
              <a:tr h="370840">
                <a:tc>
                  <a:txBody>
                    <a:bodyPr/>
                    <a:lstStyle/>
                    <a:p>
                      <a:r>
                        <a:rPr lang="en-GB" dirty="0"/>
                        <a:t>Type of structure </a:t>
                      </a:r>
                    </a:p>
                  </a:txBody>
                  <a:tcPr/>
                </a:tc>
                <a:tc>
                  <a:txBody>
                    <a:bodyPr/>
                    <a:lstStyle/>
                    <a:p>
                      <a:r>
                        <a:rPr lang="en-GB" dirty="0"/>
                        <a:t>Used  at CERN in </a:t>
                      </a:r>
                    </a:p>
                  </a:txBody>
                  <a:tcPr/>
                </a:tc>
                <a:extLst>
                  <a:ext uri="{0D108BD9-81ED-4DB2-BD59-A6C34878D82A}">
                    <a16:rowId xmlns:a16="http://schemas.microsoft.com/office/drawing/2014/main" val="10000"/>
                  </a:ext>
                </a:extLst>
              </a:tr>
              <a:tr h="370840">
                <a:tc>
                  <a:txBody>
                    <a:bodyPr/>
                    <a:lstStyle/>
                    <a:p>
                      <a:r>
                        <a:rPr lang="en-US" altLang="en-US" dirty="0"/>
                        <a:t>Radio Frequency </a:t>
                      </a:r>
                      <a:r>
                        <a:rPr lang="en-US" altLang="en-US" dirty="0" err="1"/>
                        <a:t>Quadrupole</a:t>
                      </a:r>
                      <a:endParaRPr lang="en-US" altLang="en-US" dirty="0"/>
                    </a:p>
                  </a:txBody>
                  <a:tcPr/>
                </a:tc>
                <a:tc>
                  <a:txBody>
                    <a:bodyPr/>
                    <a:lstStyle/>
                    <a:p>
                      <a:r>
                        <a:rPr lang="en-GB" dirty="0"/>
                        <a:t>LINAC2,</a:t>
                      </a:r>
                      <a:r>
                        <a:rPr lang="en-GB" dirty="0">
                          <a:solidFill>
                            <a:srgbClr val="FF0000"/>
                          </a:solidFill>
                        </a:rPr>
                        <a:t>LINAC3,LINAC4</a:t>
                      </a:r>
                      <a:r>
                        <a:rPr lang="en-GB" dirty="0"/>
                        <a:t>,LINAC5,  REX-ISOLDE</a:t>
                      </a:r>
                    </a:p>
                  </a:txBody>
                  <a:tcPr/>
                </a:tc>
                <a:extLst>
                  <a:ext uri="{0D108BD9-81ED-4DB2-BD59-A6C34878D82A}">
                    <a16:rowId xmlns:a16="http://schemas.microsoft.com/office/drawing/2014/main" val="10001"/>
                  </a:ext>
                </a:extLst>
              </a:tr>
              <a:tr h="370840">
                <a:tc>
                  <a:txBody>
                    <a:bodyPr/>
                    <a:lstStyle/>
                    <a:p>
                      <a:r>
                        <a:rPr lang="en-US" altLang="en-US" dirty="0" err="1"/>
                        <a:t>Interdigital</a:t>
                      </a:r>
                      <a:r>
                        <a:rPr lang="en-US" altLang="en-US" dirty="0"/>
                        <a:t>-H structure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LINAC3</a:t>
                      </a:r>
                      <a:r>
                        <a:rPr lang="en-GB" dirty="0"/>
                        <a:t> , REX-ISOLDE</a:t>
                      </a:r>
                    </a:p>
                    <a:p>
                      <a:endParaRPr lang="en-GB" dirty="0"/>
                    </a:p>
                  </a:txBody>
                  <a:tcPr/>
                </a:tc>
                <a:extLst>
                  <a:ext uri="{0D108BD9-81ED-4DB2-BD59-A6C34878D82A}">
                    <a16:rowId xmlns:a16="http://schemas.microsoft.com/office/drawing/2014/main" val="10002"/>
                  </a:ext>
                </a:extLst>
              </a:tr>
              <a:tr h="370840">
                <a:tc>
                  <a:txBody>
                    <a:bodyPr/>
                    <a:lstStyle/>
                    <a:p>
                      <a:endParaRPr lang="en-US" altLang="en-US" dirty="0"/>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US" altLang="en-US" dirty="0"/>
                        <a:t>Drift Tube </a:t>
                      </a:r>
                      <a:r>
                        <a:rPr lang="en-US" altLang="en-US" dirty="0" err="1"/>
                        <a:t>Linac</a:t>
                      </a:r>
                      <a:endParaRPr lang="en-US" altLang="en-US" dirty="0"/>
                    </a:p>
                  </a:txBody>
                  <a:tcPr/>
                </a:tc>
                <a:tc>
                  <a:txBody>
                    <a:bodyPr/>
                    <a:lstStyle/>
                    <a:p>
                      <a:r>
                        <a:rPr lang="en-GB" dirty="0"/>
                        <a:t>LINAC2,</a:t>
                      </a:r>
                      <a:r>
                        <a:rPr lang="en-GB" dirty="0">
                          <a:solidFill>
                            <a:srgbClr val="C00000"/>
                          </a:solidFill>
                        </a:rPr>
                        <a:t>LINAC4</a:t>
                      </a:r>
                      <a:r>
                        <a:rPr lang="en-GB" dirty="0"/>
                        <a:t>,</a:t>
                      </a:r>
                      <a:r>
                        <a:rPr lang="en-GB" baseline="0" dirty="0"/>
                        <a:t> LINAC5</a:t>
                      </a:r>
                      <a:endParaRPr lang="en-GB" dirty="0"/>
                    </a:p>
                  </a:txBody>
                  <a:tcPr/>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err="1"/>
                        <a:t>CellCoupled</a:t>
                      </a:r>
                      <a:r>
                        <a:rPr lang="en-US" altLang="en-US" dirty="0"/>
                        <a:t> DTL</a:t>
                      </a:r>
                    </a:p>
                    <a:p>
                      <a:endParaRPr lang="en-US" altLang="en-US" dirty="0"/>
                    </a:p>
                  </a:txBody>
                  <a:tcPr/>
                </a:tc>
                <a:tc>
                  <a:txBody>
                    <a:bodyPr/>
                    <a:lstStyle/>
                    <a:p>
                      <a:r>
                        <a:rPr lang="en-GB" dirty="0"/>
                        <a:t>LINAC4</a:t>
                      </a:r>
                    </a:p>
                  </a:txBody>
                  <a:tcPr/>
                </a:tc>
                <a:extLst>
                  <a:ext uri="{0D108BD9-81ED-4DB2-BD59-A6C34878D82A}">
                    <a16:rowId xmlns:a16="http://schemas.microsoft.com/office/drawing/2014/main" val="10005"/>
                  </a:ext>
                </a:extLst>
              </a:tr>
              <a:tr h="370840">
                <a:tc>
                  <a:txBody>
                    <a:bodyPr/>
                    <a:lstStyle/>
                    <a:p>
                      <a:r>
                        <a:rPr lang="en-US" altLang="en-US" dirty="0"/>
                        <a:t>PIMS</a:t>
                      </a:r>
                    </a:p>
                  </a:txBody>
                  <a:tcPr/>
                </a:tc>
                <a:tc>
                  <a:txBody>
                    <a:bodyPr/>
                    <a:lstStyle/>
                    <a:p>
                      <a:r>
                        <a:rPr lang="en-GB" dirty="0"/>
                        <a:t>LINAC4</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99251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fontAlgn="auto">
              <a:spcAft>
                <a:spcPts val="0"/>
              </a:spcAft>
              <a:defRPr/>
            </a:pPr>
            <a:r>
              <a:rPr lang="en-US" altLang="en-US" sz="4800" dirty="0"/>
              <a:t>RF cavities</a:t>
            </a:r>
          </a:p>
        </p:txBody>
      </p:sp>
      <p:sp>
        <p:nvSpPr>
          <p:cNvPr id="20483" name="Rectangle 3"/>
          <p:cNvSpPr>
            <a:spLocks noGrp="1" noChangeArrowheads="1"/>
          </p:cNvSpPr>
          <p:nvPr>
            <p:ph idx="1"/>
          </p:nvPr>
        </p:nvSpPr>
        <p:spPr>
          <a:xfrm>
            <a:off x="457200" y="1600200"/>
            <a:ext cx="5051425" cy="4525963"/>
          </a:xfrm>
        </p:spPr>
        <p:txBody>
          <a:bodyPr>
            <a:normAutofit/>
          </a:bodyPr>
          <a:lstStyle/>
          <a:p>
            <a:pPr marL="273050" indent="-254000">
              <a:lnSpc>
                <a:spcPct val="80000"/>
              </a:lnSpc>
              <a:buFont typeface="Wingdings" pitchFamily="2" charset="2"/>
              <a:buAutoNum type="arabicParenR"/>
            </a:pPr>
            <a:r>
              <a:rPr lang="en-US" altLang="en-US" dirty="0">
                <a:solidFill>
                  <a:schemeClr val="accent1">
                    <a:lumMod val="75000"/>
                  </a:schemeClr>
                </a:solidFill>
              </a:rPr>
              <a:t>RF power source</a:t>
            </a:r>
            <a:r>
              <a:rPr lang="en-US" altLang="en-US" dirty="0"/>
              <a:t>:  generator of electromagnetic wave of a specified frequency. It feeds a </a:t>
            </a:r>
          </a:p>
          <a:p>
            <a:pPr marL="273050" indent="-254000">
              <a:lnSpc>
                <a:spcPct val="80000"/>
              </a:lnSpc>
              <a:buFont typeface="Wingdings" pitchFamily="2" charset="2"/>
              <a:buAutoNum type="arabicParenR"/>
            </a:pPr>
            <a:r>
              <a:rPr lang="en-US" altLang="en-US" dirty="0">
                <a:solidFill>
                  <a:srgbClr val="CC0066"/>
                </a:solidFill>
              </a:rPr>
              <a:t>Cavity</a:t>
            </a:r>
            <a:r>
              <a:rPr lang="en-US" altLang="en-US" dirty="0"/>
              <a:t> : space enclosed in a metallic boundary which resonates with the frequency of the wave and tailors the  field pattern to the </a:t>
            </a:r>
          </a:p>
          <a:p>
            <a:pPr marL="273050" indent="-254000">
              <a:lnSpc>
                <a:spcPct val="80000"/>
              </a:lnSpc>
              <a:buFont typeface="Wingdings" pitchFamily="2" charset="2"/>
              <a:buAutoNum type="arabicParenR"/>
            </a:pPr>
            <a:r>
              <a:rPr lang="en-US" altLang="en-US" dirty="0">
                <a:solidFill>
                  <a:srgbClr val="FF9900"/>
                </a:solidFill>
              </a:rPr>
              <a:t>Beam</a:t>
            </a:r>
            <a:r>
              <a:rPr lang="en-US" altLang="en-US" dirty="0"/>
              <a:t> : flux of particles that we push through the cavity when the field is maximized as to increase its</a:t>
            </a:r>
          </a:p>
          <a:p>
            <a:pPr marL="273050" indent="-254000">
              <a:lnSpc>
                <a:spcPct val="80000"/>
              </a:lnSpc>
              <a:buFont typeface="Wingdings" pitchFamily="2" charset="2"/>
              <a:buAutoNum type="arabicParenR"/>
            </a:pPr>
            <a:r>
              <a:rPr lang="en-US" altLang="en-US" dirty="0"/>
              <a:t>Energy. </a:t>
            </a:r>
          </a:p>
          <a:p>
            <a:pPr marL="609600" indent="-609600">
              <a:lnSpc>
                <a:spcPct val="80000"/>
              </a:lnSpc>
              <a:buFont typeface="Wingdings" pitchFamily="2" charset="2"/>
              <a:buNone/>
            </a:pPr>
            <a:endParaRPr lang="en-US" altLang="en-US" sz="3600" dirty="0">
              <a:solidFill>
                <a:srgbClr val="66FF33"/>
              </a:solidFill>
            </a:endParaRPr>
          </a:p>
          <a:p>
            <a:pPr marL="609600" indent="-609600">
              <a:lnSpc>
                <a:spcPct val="80000"/>
              </a:lnSpc>
              <a:buFont typeface="Wingdings" pitchFamily="2" charset="2"/>
              <a:buAutoNum type="arabicParenR"/>
            </a:pPr>
            <a:endParaRPr lang="en-US" altLang="en-US" sz="2000" dirty="0"/>
          </a:p>
        </p:txBody>
      </p:sp>
      <p:sp>
        <p:nvSpPr>
          <p:cNvPr id="204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99079E-4D74-44D1-9A51-F5B56D762830}" type="slidenum">
              <a:rPr lang="en-US" altLang="en-US"/>
              <a:pPr eaLnBrk="1" hangingPunct="1"/>
              <a:t>15</a:t>
            </a:fld>
            <a:endParaRPr lang="en-US" altLang="en-US"/>
          </a:p>
        </p:txBody>
      </p:sp>
      <p:grpSp>
        <p:nvGrpSpPr>
          <p:cNvPr id="20485" name="Group 4"/>
          <p:cNvGrpSpPr>
            <a:grpSpLocks/>
          </p:cNvGrpSpPr>
          <p:nvPr/>
        </p:nvGrpSpPr>
        <p:grpSpPr bwMode="auto">
          <a:xfrm>
            <a:off x="5638800" y="1600201"/>
            <a:ext cx="3308350" cy="4541838"/>
            <a:chOff x="3552" y="1008"/>
            <a:chExt cx="2084" cy="2861"/>
          </a:xfrm>
        </p:grpSpPr>
        <p:grpSp>
          <p:nvGrpSpPr>
            <p:cNvPr id="20486" name="Group 5"/>
            <p:cNvGrpSpPr>
              <a:grpSpLocks/>
            </p:cNvGrpSpPr>
            <p:nvPr/>
          </p:nvGrpSpPr>
          <p:grpSpPr bwMode="auto">
            <a:xfrm>
              <a:off x="3950" y="1008"/>
              <a:ext cx="1686" cy="1771"/>
              <a:chOff x="3950" y="1008"/>
              <a:chExt cx="1686" cy="1771"/>
            </a:xfrm>
          </p:grpSpPr>
          <p:sp>
            <p:nvSpPr>
              <p:cNvPr id="20501" name="Rectangle 6"/>
              <p:cNvSpPr>
                <a:spLocks noChangeArrowheads="1"/>
              </p:cNvSpPr>
              <p:nvPr/>
            </p:nvSpPr>
            <p:spPr bwMode="auto">
              <a:xfrm>
                <a:off x="4405" y="1770"/>
                <a:ext cx="214" cy="610"/>
              </a:xfrm>
              <a:prstGeom prst="rect">
                <a:avLst/>
              </a:prstGeom>
              <a:solidFill>
                <a:schemeClr val="bg1"/>
              </a:solidFill>
              <a:ln w="31750">
                <a:solidFill>
                  <a:schemeClr val="tx1"/>
                </a:solidFill>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2" name="Rectangle 7"/>
              <p:cNvSpPr>
                <a:spLocks noChangeArrowheads="1"/>
              </p:cNvSpPr>
              <p:nvPr/>
            </p:nvSpPr>
            <p:spPr bwMode="auto">
              <a:xfrm>
                <a:off x="4405" y="2372"/>
                <a:ext cx="214" cy="229"/>
              </a:xfrm>
              <a:prstGeom prst="rect">
                <a:avLst/>
              </a:prstGeom>
              <a:solidFill>
                <a:schemeClr val="bg1"/>
              </a:solidFill>
              <a:ln w="38100" cap="rnd">
                <a:solidFill>
                  <a:srgbClr val="008000"/>
                </a:solidFill>
                <a:prstDash val="sysDot"/>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3" name="Arc 8"/>
              <p:cNvSpPr>
                <a:spLocks/>
              </p:cNvSpPr>
              <p:nvPr/>
            </p:nvSpPr>
            <p:spPr bwMode="auto">
              <a:xfrm rot="5400000" flipH="1" flipV="1">
                <a:off x="4118" y="2200"/>
                <a:ext cx="1003" cy="143"/>
              </a:xfrm>
              <a:custGeom>
                <a:avLst/>
                <a:gdLst>
                  <a:gd name="T0" fmla="*/ 0 w 14018"/>
                  <a:gd name="T1" fmla="*/ 0 h 21600"/>
                  <a:gd name="T2" fmla="*/ 0 w 14018"/>
                  <a:gd name="T3" fmla="*/ 0 h 21600"/>
                  <a:gd name="T4" fmla="*/ 0 w 14018"/>
                  <a:gd name="T5" fmla="*/ 0 h 21600"/>
                  <a:gd name="T6" fmla="*/ 0 60000 65536"/>
                  <a:gd name="T7" fmla="*/ 0 60000 65536"/>
                  <a:gd name="T8" fmla="*/ 0 60000 65536"/>
                  <a:gd name="T9" fmla="*/ 0 w 14018"/>
                  <a:gd name="T10" fmla="*/ 0 h 21600"/>
                  <a:gd name="T11" fmla="*/ 14018 w 14018"/>
                  <a:gd name="T12" fmla="*/ 21600 h 21600"/>
                </a:gdLst>
                <a:ahLst/>
                <a:cxnLst>
                  <a:cxn ang="T6">
                    <a:pos x="T0" y="T1"/>
                  </a:cxn>
                  <a:cxn ang="T7">
                    <a:pos x="T2" y="T3"/>
                  </a:cxn>
                  <a:cxn ang="T8">
                    <a:pos x="T4" y="T5"/>
                  </a:cxn>
                </a:cxnLst>
                <a:rect l="T9" t="T10" r="T11" b="T12"/>
                <a:pathLst>
                  <a:path w="14018" h="21600" fill="none" extrusionOk="0">
                    <a:moveTo>
                      <a:pt x="-1" y="3614"/>
                    </a:moveTo>
                    <a:cubicBezTo>
                      <a:pt x="3543" y="1257"/>
                      <a:pt x="7705" y="-1"/>
                      <a:pt x="11962" y="0"/>
                    </a:cubicBezTo>
                    <a:cubicBezTo>
                      <a:pt x="12648" y="0"/>
                      <a:pt x="13334" y="32"/>
                      <a:pt x="14017" y="98"/>
                    </a:cubicBezTo>
                  </a:path>
                  <a:path w="14018" h="21600" stroke="0" extrusionOk="0">
                    <a:moveTo>
                      <a:pt x="-1" y="3614"/>
                    </a:moveTo>
                    <a:cubicBezTo>
                      <a:pt x="3543" y="1257"/>
                      <a:pt x="7705" y="-1"/>
                      <a:pt x="11962" y="0"/>
                    </a:cubicBezTo>
                    <a:cubicBezTo>
                      <a:pt x="12648" y="0"/>
                      <a:pt x="13334" y="32"/>
                      <a:pt x="14017" y="98"/>
                    </a:cubicBezTo>
                    <a:lnTo>
                      <a:pt x="11962" y="21600"/>
                    </a:lnTo>
                    <a:lnTo>
                      <a:pt x="-1" y="3614"/>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4" name="Arc 9"/>
              <p:cNvSpPr>
                <a:spLocks/>
              </p:cNvSpPr>
              <p:nvPr/>
            </p:nvSpPr>
            <p:spPr bwMode="auto">
              <a:xfrm rot="16200000" flipV="1">
                <a:off x="3865" y="2168"/>
                <a:ext cx="1085" cy="137"/>
              </a:xfrm>
              <a:custGeom>
                <a:avLst/>
                <a:gdLst>
                  <a:gd name="T0" fmla="*/ 0 w 17329"/>
                  <a:gd name="T1" fmla="*/ 0 h 21600"/>
                  <a:gd name="T2" fmla="*/ 0 w 17329"/>
                  <a:gd name="T3" fmla="*/ 0 h 21600"/>
                  <a:gd name="T4" fmla="*/ 0 w 17329"/>
                  <a:gd name="T5" fmla="*/ 0 h 21600"/>
                  <a:gd name="T6" fmla="*/ 0 60000 65536"/>
                  <a:gd name="T7" fmla="*/ 0 60000 65536"/>
                  <a:gd name="T8" fmla="*/ 0 60000 65536"/>
                  <a:gd name="T9" fmla="*/ 0 w 17329"/>
                  <a:gd name="T10" fmla="*/ 0 h 21600"/>
                  <a:gd name="T11" fmla="*/ 17329 w 17329"/>
                  <a:gd name="T12" fmla="*/ 21600 h 21600"/>
                </a:gdLst>
                <a:ahLst/>
                <a:cxnLst>
                  <a:cxn ang="T6">
                    <a:pos x="T0" y="T1"/>
                  </a:cxn>
                  <a:cxn ang="T7">
                    <a:pos x="T2" y="T3"/>
                  </a:cxn>
                  <a:cxn ang="T8">
                    <a:pos x="T4" y="T5"/>
                  </a:cxn>
                </a:cxnLst>
                <a:rect l="T9" t="T10" r="T11" b="T12"/>
                <a:pathLst>
                  <a:path w="17329" h="21600" fill="none" extrusionOk="0">
                    <a:moveTo>
                      <a:pt x="-1" y="3614"/>
                    </a:moveTo>
                    <a:cubicBezTo>
                      <a:pt x="3543" y="1257"/>
                      <a:pt x="7705" y="-1"/>
                      <a:pt x="11962" y="0"/>
                    </a:cubicBezTo>
                    <a:cubicBezTo>
                      <a:pt x="13772" y="0"/>
                      <a:pt x="15575" y="227"/>
                      <a:pt x="17328" y="677"/>
                    </a:cubicBezTo>
                  </a:path>
                  <a:path w="17329" h="21600" stroke="0" extrusionOk="0">
                    <a:moveTo>
                      <a:pt x="-1" y="3614"/>
                    </a:moveTo>
                    <a:cubicBezTo>
                      <a:pt x="3543" y="1257"/>
                      <a:pt x="7705" y="-1"/>
                      <a:pt x="11962" y="0"/>
                    </a:cubicBezTo>
                    <a:cubicBezTo>
                      <a:pt x="13772" y="0"/>
                      <a:pt x="15575" y="227"/>
                      <a:pt x="17328" y="677"/>
                    </a:cubicBezTo>
                    <a:lnTo>
                      <a:pt x="11962" y="21600"/>
                    </a:lnTo>
                    <a:lnTo>
                      <a:pt x="-1" y="3614"/>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5" name="Rectangle 10"/>
              <p:cNvSpPr>
                <a:spLocks noChangeArrowheads="1"/>
              </p:cNvSpPr>
              <p:nvPr/>
            </p:nvSpPr>
            <p:spPr bwMode="auto">
              <a:xfrm>
                <a:off x="4121" y="1008"/>
                <a:ext cx="782" cy="762"/>
              </a:xfrm>
              <a:prstGeom prst="rect">
                <a:avLst/>
              </a:prstGeom>
              <a:solidFill>
                <a:srgbClr val="0000FF"/>
              </a:solidFill>
              <a:ln w="38100">
                <a:solidFill>
                  <a:schemeClr val="tx1"/>
                </a:solidFill>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6" name="Rectangle 11"/>
              <p:cNvSpPr>
                <a:spLocks noChangeArrowheads="1"/>
              </p:cNvSpPr>
              <p:nvPr/>
            </p:nvSpPr>
            <p:spPr bwMode="auto">
              <a:xfrm>
                <a:off x="3950" y="1136"/>
                <a:ext cx="121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dirty="0">
                    <a:solidFill>
                      <a:schemeClr val="accent2"/>
                    </a:solidFill>
                    <a:latin typeface="Times New Roman" pitchFamily="18" charset="0"/>
                  </a:rPr>
                  <a:t>RF power source</a:t>
                </a:r>
              </a:p>
            </p:txBody>
          </p:sp>
          <p:sp>
            <p:nvSpPr>
              <p:cNvPr id="20507" name="Rectangle 12"/>
              <p:cNvSpPr>
                <a:spLocks noChangeArrowheads="1"/>
              </p:cNvSpPr>
              <p:nvPr/>
            </p:nvSpPr>
            <p:spPr bwMode="auto">
              <a:xfrm>
                <a:off x="4616" y="1915"/>
                <a:ext cx="88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latin typeface="Times New Roman" pitchFamily="18" charset="0"/>
                  </a:rPr>
                  <a:t>Wave guide</a:t>
                </a:r>
              </a:p>
            </p:txBody>
          </p:sp>
          <p:sp>
            <p:nvSpPr>
              <p:cNvPr id="20508" name="Rectangle 13"/>
              <p:cNvSpPr>
                <a:spLocks noChangeArrowheads="1"/>
              </p:cNvSpPr>
              <p:nvPr/>
            </p:nvSpPr>
            <p:spPr bwMode="auto">
              <a:xfrm>
                <a:off x="4594" y="2299"/>
                <a:ext cx="104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008000"/>
                    </a:solidFill>
                    <a:latin typeface="Times New Roman" pitchFamily="18" charset="0"/>
                  </a:rPr>
                  <a:t>Power coupler</a:t>
                </a:r>
              </a:p>
            </p:txBody>
          </p:sp>
        </p:grpSp>
        <p:sp>
          <p:nvSpPr>
            <p:cNvPr id="20487" name="Rectangle 14"/>
            <p:cNvSpPr>
              <a:spLocks noChangeArrowheads="1"/>
            </p:cNvSpPr>
            <p:nvPr/>
          </p:nvSpPr>
          <p:spPr bwMode="auto">
            <a:xfrm>
              <a:off x="4285" y="3619"/>
              <a:ext cx="54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990099"/>
                  </a:solidFill>
                  <a:latin typeface="Times New Roman" pitchFamily="18" charset="0"/>
                </a:rPr>
                <a:t>Cavity</a:t>
              </a:r>
            </a:p>
          </p:txBody>
        </p:sp>
        <p:grpSp>
          <p:nvGrpSpPr>
            <p:cNvPr id="20488" name="Group 15"/>
            <p:cNvGrpSpPr>
              <a:grpSpLocks/>
            </p:cNvGrpSpPr>
            <p:nvPr/>
          </p:nvGrpSpPr>
          <p:grpSpPr bwMode="auto">
            <a:xfrm>
              <a:off x="3765" y="2533"/>
              <a:ext cx="1494" cy="1067"/>
              <a:chOff x="3765" y="2533"/>
              <a:chExt cx="1494" cy="1067"/>
            </a:xfrm>
          </p:grpSpPr>
          <p:sp>
            <p:nvSpPr>
              <p:cNvPr id="20499" name="Freeform 1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0" name="Freeform 1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grpSp>
          <p:nvGrpSpPr>
            <p:cNvPr id="20489" name="Group 18"/>
            <p:cNvGrpSpPr>
              <a:grpSpLocks/>
            </p:cNvGrpSpPr>
            <p:nvPr/>
          </p:nvGrpSpPr>
          <p:grpSpPr bwMode="auto">
            <a:xfrm>
              <a:off x="3765" y="2609"/>
              <a:ext cx="1494" cy="915"/>
              <a:chOff x="3765" y="2609"/>
              <a:chExt cx="1494" cy="915"/>
            </a:xfrm>
          </p:grpSpPr>
          <p:sp>
            <p:nvSpPr>
              <p:cNvPr id="20491" name="Arc 19"/>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2" name="Arc 20"/>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3" name="Arc 21"/>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4" name="Arc 22"/>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5" name="Arc 23"/>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6" name="Arc 24"/>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7" name="Arc 25"/>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8" name="Arc 26"/>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20490" name="Line 27"/>
            <p:cNvSpPr>
              <a:spLocks noChangeShapeType="1"/>
            </p:cNvSpPr>
            <p:nvPr/>
          </p:nvSpPr>
          <p:spPr bwMode="auto">
            <a:xfrm>
              <a:off x="3552" y="3066"/>
              <a:ext cx="1920" cy="0"/>
            </a:xfrm>
            <a:prstGeom prst="line">
              <a:avLst/>
            </a:prstGeom>
            <a:noFill/>
            <a:ln w="381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037382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1D5E83-0CBF-4061-AE72-9F3B260D3663}" type="slidenum">
              <a:rPr lang="en-US" altLang="en-US"/>
              <a:pPr eaLnBrk="1" hangingPunct="1"/>
              <a:t>16</a:t>
            </a:fld>
            <a:endParaRPr lang="en-US" altLang="en-US"/>
          </a:p>
        </p:txBody>
      </p:sp>
      <p:sp>
        <p:nvSpPr>
          <p:cNvPr id="3075" name="Rectangle 2"/>
          <p:cNvSpPr>
            <a:spLocks noGrp="1" noChangeArrowheads="1"/>
          </p:cNvSpPr>
          <p:nvPr>
            <p:ph type="title"/>
          </p:nvPr>
        </p:nvSpPr>
        <p:spPr/>
        <p:txBody>
          <a:bodyPr/>
          <a:lstStyle/>
          <a:p>
            <a:pPr fontAlgn="auto">
              <a:spcAft>
                <a:spcPts val="0"/>
              </a:spcAft>
              <a:defRPr/>
            </a:pPr>
            <a:r>
              <a:rPr lang="en-US" altLang="en-US"/>
              <a:t>wave equation -recap</a:t>
            </a:r>
          </a:p>
        </p:txBody>
      </p:sp>
      <p:sp>
        <p:nvSpPr>
          <p:cNvPr id="37892" name="Rectangle 3"/>
          <p:cNvSpPr>
            <a:spLocks noGrp="1" noChangeArrowheads="1"/>
          </p:cNvSpPr>
          <p:nvPr>
            <p:ph type="body" idx="1"/>
          </p:nvPr>
        </p:nvSpPr>
        <p:spPr>
          <a:xfrm>
            <a:off x="457200" y="1600200"/>
            <a:ext cx="8229600" cy="4756150"/>
          </a:xfrm>
        </p:spPr>
        <p:txBody>
          <a:bodyPr>
            <a:normAutofit lnSpcReduction="10000"/>
          </a:bodyPr>
          <a:lstStyle/>
          <a:p>
            <a:pPr>
              <a:lnSpc>
                <a:spcPct val="90000"/>
              </a:lnSpc>
            </a:pPr>
            <a:r>
              <a:rPr lang="en-US" altLang="en-US" dirty="0"/>
              <a:t>Maxwell equation for E and B field:</a:t>
            </a:r>
          </a:p>
          <a:p>
            <a:pPr>
              <a:lnSpc>
                <a:spcPct val="90000"/>
              </a:lnSpc>
            </a:pPr>
            <a:endParaRPr lang="en-US" altLang="en-US" dirty="0"/>
          </a:p>
          <a:p>
            <a:pPr>
              <a:lnSpc>
                <a:spcPct val="90000"/>
              </a:lnSpc>
            </a:pPr>
            <a:endParaRPr lang="en-US" altLang="en-US" dirty="0"/>
          </a:p>
          <a:p>
            <a:pPr>
              <a:lnSpc>
                <a:spcPct val="90000"/>
              </a:lnSpc>
            </a:pPr>
            <a:endParaRPr lang="en-US" altLang="en-US" dirty="0"/>
          </a:p>
          <a:p>
            <a:pPr>
              <a:lnSpc>
                <a:spcPct val="90000"/>
              </a:lnSpc>
            </a:pPr>
            <a:r>
              <a:rPr lang="en-US" altLang="en-US" dirty="0"/>
              <a:t> </a:t>
            </a:r>
            <a:r>
              <a:rPr lang="en-GB" altLang="en-US" sz="1800" dirty="0"/>
              <a:t>In </a:t>
            </a:r>
            <a:r>
              <a:rPr lang="en-GB" altLang="en-US" sz="1800" dirty="0">
                <a:solidFill>
                  <a:srgbClr val="FF0000"/>
                </a:solidFill>
              </a:rPr>
              <a:t>free space</a:t>
            </a:r>
            <a:r>
              <a:rPr lang="en-GB" altLang="en-US" sz="1800" dirty="0"/>
              <a:t> the electromagnetic fields are of the </a:t>
            </a:r>
            <a:r>
              <a:rPr lang="en-GB" altLang="en-US" sz="1800" i="1" dirty="0"/>
              <a:t>transverse electro </a:t>
            </a:r>
            <a:r>
              <a:rPr lang="en-GB" altLang="en-US" sz="1800" i="1" dirty="0" err="1"/>
              <a:t>magnetic,</a:t>
            </a:r>
            <a:r>
              <a:rPr lang="en-GB" altLang="en-US" sz="1800" dirty="0" err="1"/>
              <a:t>TEM</a:t>
            </a:r>
            <a:r>
              <a:rPr lang="en-GB" altLang="en-US" sz="1800" dirty="0"/>
              <a:t>, type: the electric and magnetic field vectors are </a:t>
            </a:r>
            <a:r>
              <a:rPr lang="en-GB" altLang="en-US" sz="1800" dirty="0">
                <a:sym typeface="Symbol" pitchFamily="18" charset="2"/>
              </a:rPr>
              <a:t></a:t>
            </a:r>
            <a:r>
              <a:rPr lang="en-GB" altLang="en-US" sz="1800" dirty="0"/>
              <a:t> to each other and to the direction of propagation.</a:t>
            </a:r>
            <a:r>
              <a:rPr lang="en-US" altLang="en-US" sz="1800" dirty="0"/>
              <a:t> </a:t>
            </a:r>
          </a:p>
          <a:p>
            <a:pPr>
              <a:lnSpc>
                <a:spcPct val="90000"/>
              </a:lnSpc>
            </a:pPr>
            <a:endParaRPr lang="en-US" altLang="en-US" sz="1800" dirty="0"/>
          </a:p>
          <a:p>
            <a:pPr>
              <a:lnSpc>
                <a:spcPct val="90000"/>
              </a:lnSpc>
            </a:pPr>
            <a:r>
              <a:rPr lang="en-US" altLang="en-US" sz="1800" dirty="0"/>
              <a:t>In a </a:t>
            </a:r>
            <a:r>
              <a:rPr lang="en-US" altLang="en-US" sz="1800" dirty="0">
                <a:solidFill>
                  <a:srgbClr val="FF0000"/>
                </a:solidFill>
              </a:rPr>
              <a:t>bounded </a:t>
            </a:r>
            <a:r>
              <a:rPr lang="en-US" altLang="en-US" sz="1800" dirty="0">
                <a:solidFill>
                  <a:srgbClr val="C00000"/>
                </a:solidFill>
              </a:rPr>
              <a:t>medium (cavity) </a:t>
            </a:r>
            <a:r>
              <a:rPr lang="en-US" altLang="en-US" sz="1800" dirty="0"/>
              <a:t>the solution of the equation must satisfy the boundary conditions :</a:t>
            </a:r>
          </a:p>
          <a:p>
            <a:pPr>
              <a:lnSpc>
                <a:spcPct val="90000"/>
              </a:lnSpc>
            </a:pPr>
            <a:endParaRPr lang="en-US" altLang="en-US" sz="1800" dirty="0"/>
          </a:p>
          <a:p>
            <a:pPr>
              <a:lnSpc>
                <a:spcPct val="90000"/>
              </a:lnSpc>
            </a:pPr>
            <a:endParaRPr lang="en-US" altLang="en-US" sz="1800" dirty="0"/>
          </a:p>
          <a:p>
            <a:pPr>
              <a:lnSpc>
                <a:spcPct val="90000"/>
              </a:lnSpc>
            </a:pPr>
            <a:endParaRPr lang="en-US" altLang="en-US" sz="1800" dirty="0"/>
          </a:p>
          <a:p>
            <a:pPr>
              <a:lnSpc>
                <a:spcPct val="90000"/>
              </a:lnSpc>
            </a:pPr>
            <a:r>
              <a:rPr lang="en-US" altLang="en-US" sz="1800" dirty="0"/>
              <a:t>In a cavity we have </a:t>
            </a:r>
            <a:r>
              <a:rPr lang="en-US" altLang="en-US" sz="1800" dirty="0" err="1">
                <a:solidFill>
                  <a:srgbClr val="C00000"/>
                </a:solidFill>
              </a:rPr>
              <a:t>Tranverse</a:t>
            </a:r>
            <a:r>
              <a:rPr lang="en-US" altLang="en-US" sz="1800" dirty="0">
                <a:solidFill>
                  <a:srgbClr val="C00000"/>
                </a:solidFill>
              </a:rPr>
              <a:t> Electric (TE modes ) </a:t>
            </a:r>
            <a:r>
              <a:rPr lang="en-US" altLang="en-US" sz="1800" dirty="0"/>
              <a:t>or </a:t>
            </a:r>
            <a:r>
              <a:rPr lang="en-US" altLang="en-US" sz="1800" dirty="0">
                <a:solidFill>
                  <a:srgbClr val="C00000"/>
                </a:solidFill>
              </a:rPr>
              <a:t>Transverse magnetic (TM modes) </a:t>
            </a:r>
          </a:p>
          <a:p>
            <a:pPr>
              <a:lnSpc>
                <a:spcPct val="90000"/>
              </a:lnSpc>
            </a:pPr>
            <a:endParaRPr lang="en-US" altLang="en-US" sz="1800" dirty="0"/>
          </a:p>
          <a:p>
            <a:pPr>
              <a:lnSpc>
                <a:spcPct val="90000"/>
              </a:lnSpc>
            </a:pPr>
            <a:endParaRPr lang="en-US" altLang="en-US" sz="1800" dirty="0"/>
          </a:p>
        </p:txBody>
      </p:sp>
      <p:sp>
        <p:nvSpPr>
          <p:cNvPr id="3789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aphicFrame>
        <p:nvGraphicFramePr>
          <p:cNvPr id="37894" name="Object 4"/>
          <p:cNvGraphicFramePr>
            <a:graphicFrameLocks noChangeAspect="1"/>
          </p:cNvGraphicFramePr>
          <p:nvPr/>
        </p:nvGraphicFramePr>
        <p:xfrm>
          <a:off x="971550" y="2205038"/>
          <a:ext cx="4464050" cy="952500"/>
        </p:xfrm>
        <a:graphic>
          <a:graphicData uri="http://schemas.openxmlformats.org/presentationml/2006/ole">
            <mc:AlternateContent xmlns:mc="http://schemas.openxmlformats.org/markup-compatibility/2006">
              <mc:Choice xmlns:v="urn:schemas-microsoft-com:vml" Requires="v">
                <p:oleObj name="Equation" r:id="rId2" imgW="2146300" imgH="457200" progId="Equation.3">
                  <p:embed/>
                </p:oleObj>
              </mc:Choice>
              <mc:Fallback>
                <p:oleObj name="Equation" r:id="rId2" imgW="2146300" imgH="4572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2205038"/>
                        <a:ext cx="44640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5" name="Object 7"/>
          <p:cNvGraphicFramePr>
            <a:graphicFrameLocks noChangeAspect="1"/>
          </p:cNvGraphicFramePr>
          <p:nvPr>
            <p:extLst>
              <p:ext uri="{D42A27DB-BD31-4B8C-83A1-F6EECF244321}">
                <p14:modId xmlns:p14="http://schemas.microsoft.com/office/powerpoint/2010/main" val="388708807"/>
              </p:ext>
            </p:extLst>
          </p:nvPr>
        </p:nvGraphicFramePr>
        <p:xfrm>
          <a:off x="4537075" y="4378037"/>
          <a:ext cx="1089025" cy="593725"/>
        </p:xfrm>
        <a:graphic>
          <a:graphicData uri="http://schemas.openxmlformats.org/presentationml/2006/ole">
            <mc:AlternateContent xmlns:mc="http://schemas.openxmlformats.org/markup-compatibility/2006">
              <mc:Choice xmlns:v="urn:schemas-microsoft-com:vml" Requires="v">
                <p:oleObj name="Équation" r:id="rId4" imgW="419100" imgH="228600" progId="Equation.3">
                  <p:embed/>
                </p:oleObj>
              </mc:Choice>
              <mc:Fallback>
                <p:oleObj name="Équation" r:id="rId4" imgW="4191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7075" y="4378037"/>
                        <a:ext cx="1089025"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896" name="Object 9"/>
          <p:cNvGraphicFramePr>
            <a:graphicFrameLocks noChangeAspect="1"/>
          </p:cNvGraphicFramePr>
          <p:nvPr>
            <p:extLst>
              <p:ext uri="{D42A27DB-BD31-4B8C-83A1-F6EECF244321}">
                <p14:modId xmlns:p14="http://schemas.microsoft.com/office/powerpoint/2010/main" val="3115409758"/>
              </p:ext>
            </p:extLst>
          </p:nvPr>
        </p:nvGraphicFramePr>
        <p:xfrm>
          <a:off x="5940152" y="4363100"/>
          <a:ext cx="1089025" cy="593725"/>
        </p:xfrm>
        <a:graphic>
          <a:graphicData uri="http://schemas.openxmlformats.org/presentationml/2006/ole">
            <mc:AlternateContent xmlns:mc="http://schemas.openxmlformats.org/markup-compatibility/2006">
              <mc:Choice xmlns:v="urn:schemas-microsoft-com:vml" Requires="v">
                <p:oleObj name="Équation" r:id="rId6" imgW="419100" imgH="228600" progId="Equation.3">
                  <p:embed/>
                </p:oleObj>
              </mc:Choice>
              <mc:Fallback>
                <p:oleObj name="Équation" r:id="rId6" imgW="4191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152" y="4363100"/>
                        <a:ext cx="1089025"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r>
              <a:rPr lang="fr-FR"/>
              <a:t>12.03.24</a:t>
            </a:r>
            <a:endParaRPr lang="en-US"/>
          </a:p>
        </p:txBody>
      </p:sp>
      <p:sp>
        <p:nvSpPr>
          <p:cNvPr id="4" name="Footer Placeholder 3">
            <a:extLst>
              <a:ext uri="{FF2B5EF4-FFF2-40B4-BE49-F238E27FC236}">
                <a16:creationId xmlns:a16="http://schemas.microsoft.com/office/drawing/2014/main" id="{3FEFF329-AADF-44AD-8AE7-AD253702A2CA}"/>
              </a:ext>
            </a:extLst>
          </p:cNvPr>
          <p:cNvSpPr>
            <a:spLocks noGrp="1"/>
          </p:cNvSpPr>
          <p:nvPr>
            <p:ph type="ftr" sz="quarter" idx="11"/>
          </p:nvPr>
        </p:nvSpPr>
        <p:spPr/>
        <p:txBody>
          <a:bodyPr/>
          <a:lstStyle/>
          <a:p>
            <a:r>
              <a:rPr lang="en-GB" dirty="0">
                <a:solidFill>
                  <a:srgbClr val="C00000"/>
                </a:solidFill>
              </a:rPr>
              <a:t>see Piotr lecture yesterday page 102</a:t>
            </a:r>
            <a:endParaRPr lang="en-US" dirty="0">
              <a:solidFill>
                <a:srgbClr val="C00000"/>
              </a:solidFill>
            </a:endParaRPr>
          </a:p>
        </p:txBody>
      </p:sp>
    </p:spTree>
    <p:extLst>
      <p:ext uri="{BB962C8B-B14F-4D97-AF65-F5344CB8AC3E}">
        <p14:creationId xmlns:p14="http://schemas.microsoft.com/office/powerpoint/2010/main" val="546582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C4D25F-166D-4DF0-BD7B-9F602CBAE412}" type="slidenum">
              <a:rPr lang="en-US" altLang="en-US"/>
              <a:pPr eaLnBrk="1" hangingPunct="1"/>
              <a:t>17</a:t>
            </a:fld>
            <a:endParaRPr lang="en-US" altLang="en-US"/>
          </a:p>
        </p:txBody>
      </p:sp>
      <p:sp>
        <p:nvSpPr>
          <p:cNvPr id="5123" name="Rectangle 2"/>
          <p:cNvSpPr>
            <a:spLocks noGrp="1" noChangeArrowheads="1"/>
          </p:cNvSpPr>
          <p:nvPr>
            <p:ph type="title"/>
          </p:nvPr>
        </p:nvSpPr>
        <p:spPr/>
        <p:txBody>
          <a:bodyPr/>
          <a:lstStyle/>
          <a:p>
            <a:pPr fontAlgn="auto">
              <a:spcAft>
                <a:spcPts val="0"/>
              </a:spcAft>
              <a:defRPr/>
            </a:pPr>
            <a:endParaRPr lang="en-US" altLang="en-US" dirty="0"/>
          </a:p>
        </p:txBody>
      </p:sp>
      <p:pic>
        <p:nvPicPr>
          <p:cNvPr id="39940" name="Picture 4"/>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l="52716"/>
          <a:stretch>
            <a:fillRect/>
          </a:stretch>
        </p:blipFill>
        <p:spPr>
          <a:xfrm>
            <a:off x="14534" y="1587624"/>
            <a:ext cx="4038600" cy="3816350"/>
          </a:xfrm>
          <a:prstGeom prst="rect">
            <a:avLst/>
          </a:prstGeom>
          <a:noFill/>
        </p:spPr>
      </p:pic>
      <p:pic>
        <p:nvPicPr>
          <p:cNvPr id="39941"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56606"/>
          <a:stretch>
            <a:fillRect/>
          </a:stretch>
        </p:blipFill>
        <p:spPr>
          <a:xfrm>
            <a:off x="3920851" y="1557339"/>
            <a:ext cx="4038600" cy="3816350"/>
          </a:xfrm>
          <a:noFill/>
        </p:spPr>
      </p:pic>
      <p:sp>
        <p:nvSpPr>
          <p:cNvPr id="39942" name="Text Box 10"/>
          <p:cNvSpPr txBox="1">
            <a:spLocks noChangeArrowheads="1"/>
          </p:cNvSpPr>
          <p:nvPr/>
        </p:nvSpPr>
        <p:spPr bwMode="auto">
          <a:xfrm>
            <a:off x="161378" y="5403974"/>
            <a:ext cx="37449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dipole mode used in the IH structures </a:t>
            </a:r>
          </a:p>
        </p:txBody>
      </p:sp>
      <p:sp>
        <p:nvSpPr>
          <p:cNvPr id="39943" name="Text Box 11"/>
          <p:cNvSpPr txBox="1">
            <a:spLocks noChangeArrowheads="1"/>
          </p:cNvSpPr>
          <p:nvPr/>
        </p:nvSpPr>
        <p:spPr bwMode="auto">
          <a:xfrm>
            <a:off x="4211638" y="5445125"/>
            <a:ext cx="4248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quadrupole mode used in Radio Frequency Quadrupole</a:t>
            </a:r>
          </a:p>
        </p:txBody>
      </p:sp>
      <p:sp>
        <p:nvSpPr>
          <p:cNvPr id="2" name="Date Placeholder 1"/>
          <p:cNvSpPr>
            <a:spLocks noGrp="1"/>
          </p:cNvSpPr>
          <p:nvPr>
            <p:ph type="dt" sz="half" idx="10"/>
          </p:nvPr>
        </p:nvSpPr>
        <p:spPr/>
        <p:txBody>
          <a:bodyPr/>
          <a:lstStyle/>
          <a:p>
            <a:r>
              <a:rPr lang="fr-FR"/>
              <a:t>12.03.24</a:t>
            </a:r>
            <a:endParaRPr lang="en-US"/>
          </a:p>
        </p:txBody>
      </p:sp>
      <p:graphicFrame>
        <p:nvGraphicFramePr>
          <p:cNvPr id="10" name="Object 4"/>
          <p:cNvGraphicFramePr>
            <a:graphicFrameLocks noChangeAspect="1"/>
          </p:cNvGraphicFramePr>
          <p:nvPr>
            <p:extLst>
              <p:ext uri="{D42A27DB-BD31-4B8C-83A1-F6EECF244321}">
                <p14:modId xmlns:p14="http://schemas.microsoft.com/office/powerpoint/2010/main" val="3661842601"/>
              </p:ext>
            </p:extLst>
          </p:nvPr>
        </p:nvGraphicFramePr>
        <p:xfrm>
          <a:off x="1187624" y="372821"/>
          <a:ext cx="2232025" cy="1154113"/>
        </p:xfrm>
        <a:graphic>
          <a:graphicData uri="http://schemas.openxmlformats.org/presentationml/2006/ole">
            <mc:AlternateContent xmlns:mc="http://schemas.openxmlformats.org/markup-compatibility/2006">
              <mc:Choice xmlns:v="urn:schemas-microsoft-com:vml" Requires="v">
                <p:oleObj name="Equation" r:id="rId4" imgW="368140" imgH="203112" progId="Equation.3">
                  <p:embed/>
                </p:oleObj>
              </mc:Choice>
              <mc:Fallback>
                <p:oleObj name="Equation" r:id="rId4" imgW="368140"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372821"/>
                        <a:ext cx="2232025"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 Box 9"/>
          <p:cNvSpPr txBox="1">
            <a:spLocks noChangeArrowheads="1"/>
          </p:cNvSpPr>
          <p:nvPr/>
        </p:nvSpPr>
        <p:spPr bwMode="auto">
          <a:xfrm>
            <a:off x="5364088" y="194468"/>
            <a:ext cx="2879725" cy="12112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n : azimuthal, </a:t>
            </a:r>
          </a:p>
          <a:p>
            <a:pPr>
              <a:spcBef>
                <a:spcPct val="50000"/>
              </a:spcBef>
            </a:pPr>
            <a:r>
              <a:rPr lang="en-US" altLang="en-US"/>
              <a:t>m : radial </a:t>
            </a:r>
          </a:p>
          <a:p>
            <a:pPr>
              <a:spcBef>
                <a:spcPct val="50000"/>
              </a:spcBef>
            </a:pPr>
            <a:r>
              <a:rPr lang="en-US" altLang="en-US"/>
              <a:t>l longitudinal component </a:t>
            </a:r>
          </a:p>
        </p:txBody>
      </p:sp>
    </p:spTree>
    <p:extLst>
      <p:ext uri="{BB962C8B-B14F-4D97-AF65-F5344CB8AC3E}">
        <p14:creationId xmlns:p14="http://schemas.microsoft.com/office/powerpoint/2010/main" val="1226226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C7A0D9-35AD-453F-8A56-D46197C7056F}" type="slidenum">
              <a:rPr lang="en-US" altLang="en-US"/>
              <a:pPr eaLnBrk="1" hangingPunct="1"/>
              <a:t>18</a:t>
            </a:fld>
            <a:endParaRPr lang="en-US" altLang="en-US"/>
          </a:p>
        </p:txBody>
      </p:sp>
      <p:sp>
        <p:nvSpPr>
          <p:cNvPr id="6147" name="Rectangle 2"/>
          <p:cNvSpPr>
            <a:spLocks noGrp="1" noChangeArrowheads="1"/>
          </p:cNvSpPr>
          <p:nvPr>
            <p:ph type="title"/>
          </p:nvPr>
        </p:nvSpPr>
        <p:spPr/>
        <p:txBody>
          <a:bodyPr/>
          <a:lstStyle/>
          <a:p>
            <a:pPr fontAlgn="auto">
              <a:spcAft>
                <a:spcPts val="0"/>
              </a:spcAft>
              <a:defRPr/>
            </a:pPr>
            <a:endParaRPr lang="en-US" altLang="en-US" dirty="0"/>
          </a:p>
        </p:txBody>
      </p:sp>
      <p:pic>
        <p:nvPicPr>
          <p:cNvPr id="40964"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341438"/>
            <a:ext cx="6478587" cy="3740150"/>
          </a:xfrm>
          <a:noFill/>
        </p:spPr>
      </p:pic>
      <p:sp>
        <p:nvSpPr>
          <p:cNvPr id="40965" name="Text Box 9"/>
          <p:cNvSpPr txBox="1">
            <a:spLocks noChangeArrowheads="1"/>
          </p:cNvSpPr>
          <p:nvPr/>
        </p:nvSpPr>
        <p:spPr bwMode="auto">
          <a:xfrm>
            <a:off x="2195513" y="5300663"/>
            <a:ext cx="56165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a:t>TM010 mode , most commonly used accelerating mode</a:t>
            </a:r>
          </a:p>
        </p:txBody>
      </p:sp>
      <p:sp>
        <p:nvSpPr>
          <p:cNvPr id="2" name="Date Placeholder 1"/>
          <p:cNvSpPr>
            <a:spLocks noGrp="1"/>
          </p:cNvSpPr>
          <p:nvPr>
            <p:ph type="dt" sz="half" idx="10"/>
          </p:nvPr>
        </p:nvSpPr>
        <p:spPr/>
        <p:txBody>
          <a:bodyPr/>
          <a:lstStyle/>
          <a:p>
            <a:r>
              <a:rPr lang="fr-FR"/>
              <a:t>12.03.24</a:t>
            </a:r>
            <a:endParaRPr lang="en-US"/>
          </a:p>
        </p:txBody>
      </p:sp>
      <p:graphicFrame>
        <p:nvGraphicFramePr>
          <p:cNvPr id="8" name="Object 6"/>
          <p:cNvGraphicFramePr>
            <a:graphicFrameLocks noChangeAspect="1"/>
          </p:cNvGraphicFramePr>
          <p:nvPr>
            <p:extLst>
              <p:ext uri="{D42A27DB-BD31-4B8C-83A1-F6EECF244321}">
                <p14:modId xmlns:p14="http://schemas.microsoft.com/office/powerpoint/2010/main" val="3761954258"/>
              </p:ext>
            </p:extLst>
          </p:nvPr>
        </p:nvGraphicFramePr>
        <p:xfrm>
          <a:off x="755576" y="228600"/>
          <a:ext cx="1978025" cy="1112838"/>
        </p:xfrm>
        <a:graphic>
          <a:graphicData uri="http://schemas.openxmlformats.org/presentationml/2006/ole">
            <mc:AlternateContent xmlns:mc="http://schemas.openxmlformats.org/markup-compatibility/2006">
              <mc:Choice xmlns:v="urn:schemas-microsoft-com:vml" Requires="v">
                <p:oleObj name="Equation" r:id="rId3" imgW="406224" imgH="228501" progId="Equation.3">
                  <p:embed/>
                </p:oleObj>
              </mc:Choice>
              <mc:Fallback>
                <p:oleObj name="Equation" r:id="rId3" imgW="406224"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228600"/>
                        <a:ext cx="1978025" cy="111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9"/>
          <p:cNvSpPr txBox="1">
            <a:spLocks noChangeArrowheads="1"/>
          </p:cNvSpPr>
          <p:nvPr/>
        </p:nvSpPr>
        <p:spPr bwMode="auto">
          <a:xfrm>
            <a:off x="5364088" y="194468"/>
            <a:ext cx="2879725" cy="12112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n : azimuthal, </a:t>
            </a:r>
          </a:p>
          <a:p>
            <a:pPr>
              <a:spcBef>
                <a:spcPct val="50000"/>
              </a:spcBef>
            </a:pPr>
            <a:r>
              <a:rPr lang="en-US" altLang="en-US"/>
              <a:t>m : radial </a:t>
            </a:r>
          </a:p>
          <a:p>
            <a:pPr>
              <a:spcBef>
                <a:spcPct val="50000"/>
              </a:spcBef>
            </a:pPr>
            <a:r>
              <a:rPr lang="en-US" altLang="en-US"/>
              <a:t>l longitudinal component </a:t>
            </a:r>
          </a:p>
        </p:txBody>
      </p:sp>
    </p:spTree>
    <p:extLst>
      <p:ext uri="{BB962C8B-B14F-4D97-AF65-F5344CB8AC3E}">
        <p14:creationId xmlns:p14="http://schemas.microsoft.com/office/powerpoint/2010/main" val="162938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1CF3766-E9B5-4079-9A09-84EF819F8DD2}" type="slidenum">
              <a:rPr lang="en-US" altLang="en-US"/>
              <a:pPr eaLnBrk="1" hangingPunct="1"/>
              <a:t>19</a:t>
            </a:fld>
            <a:endParaRPr lang="en-US" altLang="en-US"/>
          </a:p>
        </p:txBody>
      </p:sp>
      <p:sp>
        <p:nvSpPr>
          <p:cNvPr id="13315" name="Rectangle 2"/>
          <p:cNvSpPr>
            <a:spLocks noGrp="1" noChangeArrowheads="1"/>
          </p:cNvSpPr>
          <p:nvPr>
            <p:ph type="title"/>
          </p:nvPr>
        </p:nvSpPr>
        <p:spPr>
          <a:xfrm>
            <a:off x="212725" y="15875"/>
            <a:ext cx="8229600" cy="1143000"/>
          </a:xfrm>
        </p:spPr>
        <p:txBody>
          <a:bodyPr/>
          <a:lstStyle/>
          <a:p>
            <a:pPr fontAlgn="auto">
              <a:spcAft>
                <a:spcPts val="0"/>
              </a:spcAft>
              <a:defRPr/>
            </a:pPr>
            <a:r>
              <a:rPr lang="en-US" altLang="en-US" sz="3600" dirty="0"/>
              <a:t>Radio Frequency </a:t>
            </a:r>
            <a:r>
              <a:rPr lang="en-US" altLang="en-US" sz="3600" dirty="0" err="1"/>
              <a:t>Quadrupoles</a:t>
            </a:r>
            <a:r>
              <a:rPr lang="en-US" altLang="en-US" sz="3600" dirty="0"/>
              <a:t> </a:t>
            </a:r>
          </a:p>
        </p:txBody>
      </p:sp>
      <p:pic>
        <p:nvPicPr>
          <p:cNvPr id="4506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 y="1096963"/>
            <a:ext cx="3887788" cy="2930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4163" y="1096963"/>
            <a:ext cx="4310062" cy="2930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4027488"/>
            <a:ext cx="3897313" cy="27955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1150" y="4014788"/>
            <a:ext cx="3646488"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25575" y="2360613"/>
            <a:ext cx="6291263" cy="21399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45845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5064"/>
                                        </p:tgtEl>
                                        <p:attrNameLst>
                                          <p:attrName>ppt_x</p:attrName>
                                        </p:attrNameLst>
                                      </p:cBhvr>
                                      <p:tavLst>
                                        <p:tav tm="0">
                                          <p:val>
                                            <p:strVal val="ppt_x"/>
                                          </p:val>
                                        </p:tav>
                                        <p:tav tm="100000">
                                          <p:val>
                                            <p:strVal val="ppt_x"/>
                                          </p:val>
                                        </p:tav>
                                      </p:tavLst>
                                    </p:anim>
                                    <p:anim calcmode="lin" valueType="num">
                                      <p:cBhvr additive="base">
                                        <p:cTn id="7" dur="500"/>
                                        <p:tgtEl>
                                          <p:spTgt spid="45064"/>
                                        </p:tgtEl>
                                        <p:attrNameLst>
                                          <p:attrName>ppt_y</p:attrName>
                                        </p:attrNameLst>
                                      </p:cBhvr>
                                      <p:tavLst>
                                        <p:tav tm="0">
                                          <p:val>
                                            <p:strVal val="ppt_y"/>
                                          </p:val>
                                        </p:tav>
                                        <p:tav tm="100000">
                                          <p:val>
                                            <p:strVal val="1+ppt_h/2"/>
                                          </p:val>
                                        </p:tav>
                                      </p:tavLst>
                                    </p:anim>
                                    <p:set>
                                      <p:cBhvr>
                                        <p:cTn id="8" dur="1" fill="hold">
                                          <p:stCondLst>
                                            <p:cond delay="499"/>
                                          </p:stCondLst>
                                        </p:cTn>
                                        <p:tgtEl>
                                          <p:spTgt spid="4506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50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50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 and more</a:t>
            </a:r>
          </a:p>
        </p:txBody>
      </p:sp>
      <p:sp>
        <p:nvSpPr>
          <p:cNvPr id="3" name="Content Placeholder 2"/>
          <p:cNvSpPr>
            <a:spLocks noGrp="1"/>
          </p:cNvSpPr>
          <p:nvPr>
            <p:ph idx="1"/>
          </p:nvPr>
        </p:nvSpPr>
        <p:spPr/>
        <p:txBody>
          <a:bodyPr/>
          <a:lstStyle/>
          <a:p>
            <a:r>
              <a:rPr lang="en-GB" dirty="0"/>
              <a:t>Introduction</a:t>
            </a:r>
          </a:p>
          <a:p>
            <a:r>
              <a:rPr lang="en-GB" dirty="0"/>
              <a:t>Virtual visit to LINAC4 and LINAC3 </a:t>
            </a:r>
          </a:p>
          <a:p>
            <a:r>
              <a:rPr lang="en-GB" dirty="0"/>
              <a:t>What is a LINAC and LINAC building blocks </a:t>
            </a:r>
          </a:p>
          <a:p>
            <a:pPr lvl="1"/>
            <a:r>
              <a:rPr lang="en-GB" dirty="0"/>
              <a:t>Acceleration : Radio Frequency Cavities  </a:t>
            </a:r>
          </a:p>
          <a:p>
            <a:pPr lvl="1"/>
            <a:r>
              <a:rPr lang="en-GB" dirty="0"/>
              <a:t>Focusing : Quadrupoles</a:t>
            </a:r>
          </a:p>
          <a:p>
            <a:pPr marL="457200" lvl="1" indent="0">
              <a:buNone/>
            </a:pPr>
            <a:endParaRPr lang="en-GB" dirty="0"/>
          </a:p>
          <a:p>
            <a:r>
              <a:rPr lang="en-GB" dirty="0"/>
              <a:t>After this lecture we should know</a:t>
            </a:r>
          </a:p>
          <a:p>
            <a:pPr lvl="1"/>
            <a:r>
              <a:rPr lang="en-GB" dirty="0"/>
              <a:t>Why LINAC3 and LINAC4 are so different and why do we need both</a:t>
            </a:r>
          </a:p>
          <a:p>
            <a:pPr lvl="1"/>
            <a:endParaRPr lang="en-GB" dirty="0"/>
          </a:p>
          <a:p>
            <a:pPr lvl="1"/>
            <a:r>
              <a:rPr lang="en-GB" dirty="0"/>
              <a:t>Why we have so many different structure in a </a:t>
            </a:r>
            <a:r>
              <a:rPr lang="en-GB" dirty="0" err="1"/>
              <a:t>linac</a:t>
            </a:r>
            <a:r>
              <a:rPr lang="en-GB" dirty="0"/>
              <a:t> </a:t>
            </a:r>
          </a:p>
          <a:p>
            <a:pPr lvl="1"/>
            <a:endParaRPr lang="en-GB" dirty="0"/>
          </a:p>
          <a:p>
            <a:pPr lvl="1"/>
            <a:r>
              <a:rPr lang="en-GB" dirty="0"/>
              <a:t>And a few tricks on how to design a </a:t>
            </a:r>
            <a:r>
              <a:rPr lang="en-GB" dirty="0" err="1"/>
              <a:t>linac</a:t>
            </a:r>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endParaRPr lang="en-GB" dirty="0"/>
          </a:p>
          <a:p>
            <a:endParaRPr lang="en-GB" dirty="0"/>
          </a:p>
          <a:p>
            <a:endParaRPr lang="en-GB" dirty="0"/>
          </a:p>
          <a:p>
            <a:endParaRPr lang="en-GB" dirty="0"/>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1149506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8FD619-197F-4103-89B7-96B75FCA67BD}" type="slidenum">
              <a:rPr lang="en-US" altLang="en-US"/>
              <a:pPr eaLnBrk="1" hangingPunct="1"/>
              <a:t>20</a:t>
            </a:fld>
            <a:endParaRPr lang="en-US" altLang="en-US"/>
          </a:p>
        </p:txBody>
      </p:sp>
      <p:sp>
        <p:nvSpPr>
          <p:cNvPr id="17411" name="Rectangle 2"/>
          <p:cNvSpPr>
            <a:spLocks noGrp="1" noChangeArrowheads="1"/>
          </p:cNvSpPr>
          <p:nvPr>
            <p:ph type="title"/>
          </p:nvPr>
        </p:nvSpPr>
        <p:spPr/>
        <p:txBody>
          <a:bodyPr/>
          <a:lstStyle/>
          <a:p>
            <a:pPr fontAlgn="auto">
              <a:spcAft>
                <a:spcPts val="0"/>
              </a:spcAft>
              <a:defRPr/>
            </a:pPr>
            <a:r>
              <a:rPr lang="en-US" altLang="en-US"/>
              <a:t>transverse field in an RFQ</a:t>
            </a:r>
          </a:p>
        </p:txBody>
      </p:sp>
      <p:grpSp>
        <p:nvGrpSpPr>
          <p:cNvPr id="49156" name="Group 3"/>
          <p:cNvGrpSpPr>
            <a:grpSpLocks noChangeAspect="1"/>
          </p:cNvGrpSpPr>
          <p:nvPr/>
        </p:nvGrpSpPr>
        <p:grpSpPr bwMode="auto">
          <a:xfrm>
            <a:off x="468313" y="1341438"/>
            <a:ext cx="4611687" cy="4598987"/>
            <a:chOff x="1800" y="2320"/>
            <a:chExt cx="9085" cy="9060"/>
          </a:xfrm>
        </p:grpSpPr>
        <p:pic>
          <p:nvPicPr>
            <p:cNvPr id="49174" name="Picture 4" descr="New-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0" y="6835"/>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5" name="Picture 5" descr="New-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 y="6835"/>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6" name="Picture 6" descr="New-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0" y="2320"/>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7" name="Picture 7" descr="New-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0" y="2330"/>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157" name="Text Box 8"/>
          <p:cNvSpPr txBox="1">
            <a:spLocks noChangeArrowheads="1"/>
          </p:cNvSpPr>
          <p:nvPr/>
        </p:nvSpPr>
        <p:spPr bwMode="auto">
          <a:xfrm>
            <a:off x="5364163" y="1484313"/>
            <a:ext cx="309562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t>alternating gradient focussing structure with period length </a:t>
            </a:r>
            <a:r>
              <a:rPr lang="en-US" altLang="en-US">
                <a:sym typeface="Symbol" pitchFamily="18" charset="2"/>
              </a:rPr>
              <a:t></a:t>
            </a:r>
            <a:endParaRPr lang="en-US" altLang="en-US"/>
          </a:p>
          <a:p>
            <a:r>
              <a:rPr lang="en-US" altLang="en-US"/>
              <a:t>(in half RF period the particles have travelled a length </a:t>
            </a:r>
            <a:r>
              <a:rPr lang="en-US" altLang="en-US">
                <a:sym typeface="Symbol" pitchFamily="18" charset="2"/>
              </a:rPr>
              <a:t></a:t>
            </a:r>
            <a:r>
              <a:rPr lang="en-US" altLang="en-US"/>
              <a:t>/2 )</a:t>
            </a:r>
          </a:p>
        </p:txBody>
      </p:sp>
      <p:grpSp>
        <p:nvGrpSpPr>
          <p:cNvPr id="3" name="Group 9"/>
          <p:cNvGrpSpPr>
            <a:grpSpLocks/>
          </p:cNvGrpSpPr>
          <p:nvPr/>
        </p:nvGrpSpPr>
        <p:grpSpPr bwMode="auto">
          <a:xfrm>
            <a:off x="0" y="908050"/>
            <a:ext cx="5940425" cy="5621338"/>
            <a:chOff x="0" y="572"/>
            <a:chExt cx="3742" cy="3541"/>
          </a:xfrm>
        </p:grpSpPr>
        <p:sp>
          <p:nvSpPr>
            <p:cNvPr id="49170" name="Text Box 10"/>
            <p:cNvSpPr txBox="1">
              <a:spLocks noChangeArrowheads="1"/>
            </p:cNvSpPr>
            <p:nvPr/>
          </p:nvSpPr>
          <p:spPr bwMode="auto">
            <a:xfrm>
              <a:off x="3243"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1" name="Text Box 11"/>
            <p:cNvSpPr txBox="1">
              <a:spLocks noChangeArrowheads="1"/>
            </p:cNvSpPr>
            <p:nvPr/>
          </p:nvSpPr>
          <p:spPr bwMode="auto">
            <a:xfrm>
              <a:off x="1610" y="572"/>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2" name="Text Box 12"/>
            <p:cNvSpPr txBox="1">
              <a:spLocks noChangeArrowheads="1"/>
            </p:cNvSpPr>
            <p:nvPr/>
          </p:nvSpPr>
          <p:spPr bwMode="auto">
            <a:xfrm>
              <a:off x="1565" y="3748"/>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3" name="Text Box 13"/>
            <p:cNvSpPr txBox="1">
              <a:spLocks noChangeArrowheads="1"/>
            </p:cNvSpPr>
            <p:nvPr/>
          </p:nvSpPr>
          <p:spPr bwMode="auto">
            <a:xfrm>
              <a:off x="0"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grpSp>
      <p:sp>
        <p:nvSpPr>
          <p:cNvPr id="586766" name="Oval 14"/>
          <p:cNvSpPr>
            <a:spLocks noChangeArrowheads="1"/>
          </p:cNvSpPr>
          <p:nvPr/>
        </p:nvSpPr>
        <p:spPr bwMode="auto">
          <a:xfrm>
            <a:off x="3851275" y="3500438"/>
            <a:ext cx="215900" cy="144462"/>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49160" name="Arc 15"/>
          <p:cNvSpPr>
            <a:spLocks/>
          </p:cNvSpPr>
          <p:nvPr/>
        </p:nvSpPr>
        <p:spPr bwMode="auto">
          <a:xfrm flipH="1" flipV="1">
            <a:off x="2843213" y="2565400"/>
            <a:ext cx="936625" cy="10080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GB"/>
          </a:p>
        </p:txBody>
      </p:sp>
      <p:sp>
        <p:nvSpPr>
          <p:cNvPr id="586768" name="Arc 16"/>
          <p:cNvSpPr>
            <a:spLocks/>
          </p:cNvSpPr>
          <p:nvPr/>
        </p:nvSpPr>
        <p:spPr bwMode="auto">
          <a:xfrm flipH="1" flipV="1">
            <a:off x="2843213" y="2636838"/>
            <a:ext cx="936625" cy="9366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586769" name="Oval 17"/>
          <p:cNvSpPr>
            <a:spLocks noChangeArrowheads="1"/>
          </p:cNvSpPr>
          <p:nvPr/>
        </p:nvSpPr>
        <p:spPr bwMode="auto">
          <a:xfrm>
            <a:off x="2771775" y="2492375"/>
            <a:ext cx="215900" cy="144463"/>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nvGrpSpPr>
          <p:cNvPr id="4" name="Group 18"/>
          <p:cNvGrpSpPr>
            <a:grpSpLocks/>
          </p:cNvGrpSpPr>
          <p:nvPr/>
        </p:nvGrpSpPr>
        <p:grpSpPr bwMode="auto">
          <a:xfrm rot="-5400000">
            <a:off x="-159544" y="851694"/>
            <a:ext cx="5940425" cy="5621338"/>
            <a:chOff x="0" y="572"/>
            <a:chExt cx="3742" cy="3541"/>
          </a:xfrm>
        </p:grpSpPr>
        <p:sp>
          <p:nvSpPr>
            <p:cNvPr id="49166" name="Text Box 19"/>
            <p:cNvSpPr txBox="1">
              <a:spLocks noChangeArrowheads="1"/>
            </p:cNvSpPr>
            <p:nvPr/>
          </p:nvSpPr>
          <p:spPr bwMode="auto">
            <a:xfrm>
              <a:off x="3243"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7" name="Text Box 20"/>
            <p:cNvSpPr txBox="1">
              <a:spLocks noChangeArrowheads="1"/>
            </p:cNvSpPr>
            <p:nvPr/>
          </p:nvSpPr>
          <p:spPr bwMode="auto">
            <a:xfrm>
              <a:off x="1610" y="572"/>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8" name="Text Box 21"/>
            <p:cNvSpPr txBox="1">
              <a:spLocks noChangeArrowheads="1"/>
            </p:cNvSpPr>
            <p:nvPr/>
          </p:nvSpPr>
          <p:spPr bwMode="auto">
            <a:xfrm>
              <a:off x="1565" y="3748"/>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9" name="Text Box 22"/>
            <p:cNvSpPr txBox="1">
              <a:spLocks noChangeArrowheads="1"/>
            </p:cNvSpPr>
            <p:nvPr/>
          </p:nvSpPr>
          <p:spPr bwMode="auto">
            <a:xfrm>
              <a:off x="0"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grpSp>
      <p:sp>
        <p:nvSpPr>
          <p:cNvPr id="586775" name="Arc 23"/>
          <p:cNvSpPr>
            <a:spLocks/>
          </p:cNvSpPr>
          <p:nvPr/>
        </p:nvSpPr>
        <p:spPr bwMode="auto">
          <a:xfrm flipH="1" flipV="1">
            <a:off x="2843213" y="2636838"/>
            <a:ext cx="936625" cy="9366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586776" name="Oval 24"/>
          <p:cNvSpPr>
            <a:spLocks noChangeArrowheads="1"/>
          </p:cNvSpPr>
          <p:nvPr/>
        </p:nvSpPr>
        <p:spPr bwMode="auto">
          <a:xfrm>
            <a:off x="3851275" y="3500438"/>
            <a:ext cx="215900" cy="144462"/>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pic>
        <p:nvPicPr>
          <p:cNvPr id="26" name="Picture 9"/>
          <p:cNvPicPr>
            <a:picLocks noChangeAspect="1" noChangeArrowheads="1"/>
          </p:cNvPicPr>
          <p:nvPr/>
        </p:nvPicPr>
        <p:blipFill>
          <a:blip r:embed="rId6" cstate="print">
            <a:lum bright="18000" contrast="12000"/>
          </a:blip>
          <a:srcRect/>
          <a:stretch>
            <a:fillRect/>
          </a:stretch>
        </p:blipFill>
        <p:spPr bwMode="auto">
          <a:xfrm flipH="1">
            <a:off x="5795490" y="3468741"/>
            <a:ext cx="2891309" cy="2698555"/>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fr-FR"/>
              <a:t>12.03.24</a:t>
            </a:r>
            <a:endParaRPr lang="en-US"/>
          </a:p>
        </p:txBody>
      </p:sp>
      <p:sp>
        <p:nvSpPr>
          <p:cNvPr id="6" name="Rectangle 5"/>
          <p:cNvSpPr/>
          <p:nvPr/>
        </p:nvSpPr>
        <p:spPr>
          <a:xfrm>
            <a:off x="4591733" y="6095749"/>
            <a:ext cx="4572000" cy="646331"/>
          </a:xfrm>
          <a:prstGeom prst="rect">
            <a:avLst/>
          </a:prstGeom>
        </p:spPr>
        <p:txBody>
          <a:bodyPr>
            <a:spAutoFit/>
          </a:bodyPr>
          <a:lstStyle/>
          <a:p>
            <a:r>
              <a:rPr lang="en-GB" dirty="0"/>
              <a:t>Beam goes into the paper in between the 4 vane tips</a:t>
            </a:r>
          </a:p>
        </p:txBody>
      </p:sp>
    </p:spTree>
    <p:extLst>
      <p:ext uri="{BB962C8B-B14F-4D97-AF65-F5344CB8AC3E}">
        <p14:creationId xmlns:p14="http://schemas.microsoft.com/office/powerpoint/2010/main" val="396074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86766"/>
                                        </p:tgtEl>
                                        <p:attrNameLst>
                                          <p:attrName>style.visibility</p:attrName>
                                        </p:attrNameLst>
                                      </p:cBhvr>
                                      <p:to>
                                        <p:strVal val="visible"/>
                                      </p:to>
                                    </p:set>
                                    <p:animEffect transition="in" filter="diamond(in)">
                                      <p:cBhvr>
                                        <p:cTn id="12" dur="2000"/>
                                        <p:tgtEl>
                                          <p:spTgt spid="5867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86768"/>
                                        </p:tgtEl>
                                        <p:attrNameLst>
                                          <p:attrName>style.visibility</p:attrName>
                                        </p:attrNameLst>
                                      </p:cBhvr>
                                      <p:to>
                                        <p:strVal val="visible"/>
                                      </p:to>
                                    </p:set>
                                    <p:animEffect transition="in" filter="checkerboard(across)">
                                      <p:cBhvr>
                                        <p:cTn id="17" dur="500"/>
                                        <p:tgtEl>
                                          <p:spTgt spid="58676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xit" presetSubtype="16" fill="hold" grpId="1" nodeType="clickEffect">
                                  <p:stCondLst>
                                    <p:cond delay="0"/>
                                  </p:stCondLst>
                                  <p:childTnLst>
                                    <p:animEffect transition="out" filter="diamond(in)">
                                      <p:cBhvr>
                                        <p:cTn id="21" dur="2000"/>
                                        <p:tgtEl>
                                          <p:spTgt spid="586766"/>
                                        </p:tgtEl>
                                      </p:cBhvr>
                                    </p:animEffect>
                                    <p:set>
                                      <p:cBhvr>
                                        <p:cTn id="22" dur="1" fill="hold">
                                          <p:stCondLst>
                                            <p:cond delay="1999"/>
                                          </p:stCondLst>
                                        </p:cTn>
                                        <p:tgtEl>
                                          <p:spTgt spid="586766"/>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86769"/>
                                        </p:tgtEl>
                                        <p:attrNameLst>
                                          <p:attrName>style.visibility</p:attrName>
                                        </p:attrNameLst>
                                      </p:cBhvr>
                                      <p:to>
                                        <p:strVal val="visible"/>
                                      </p:to>
                                    </p:set>
                                    <p:animEffect transition="in" filter="diamond(in)">
                                      <p:cBhvr>
                                        <p:cTn id="27" dur="2000"/>
                                        <p:tgtEl>
                                          <p:spTgt spid="58676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xit" presetSubtype="16" fill="hold" grpId="1" nodeType="clickEffect">
                                  <p:stCondLst>
                                    <p:cond delay="0"/>
                                  </p:stCondLst>
                                  <p:childTnLst>
                                    <p:animEffect transition="out" filter="diamond(in)">
                                      <p:cBhvr>
                                        <p:cTn id="31" dur="2000"/>
                                        <p:tgtEl>
                                          <p:spTgt spid="586768"/>
                                        </p:tgtEl>
                                      </p:cBhvr>
                                    </p:animEffect>
                                    <p:set>
                                      <p:cBhvr>
                                        <p:cTn id="32" dur="1" fill="hold">
                                          <p:stCondLst>
                                            <p:cond delay="1999"/>
                                          </p:stCondLst>
                                        </p:cTn>
                                        <p:tgtEl>
                                          <p:spTgt spid="586768"/>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xit" presetSubtype="10" fill="hold" nodeType="clickEffect">
                                  <p:stCondLst>
                                    <p:cond delay="0"/>
                                  </p:stCondLst>
                                  <p:childTnLst>
                                    <p:animEffect transition="out" filter="blinds(horizontal)">
                                      <p:cBhvr>
                                        <p:cTn id="36" dur="500"/>
                                        <p:tgtEl>
                                          <p:spTgt spid="3"/>
                                        </p:tgtEl>
                                      </p:cBhvr>
                                    </p:animEffect>
                                    <p:set>
                                      <p:cBhvr>
                                        <p:cTn id="37" dur="1" fill="hold">
                                          <p:stCondLst>
                                            <p:cond delay="499"/>
                                          </p:stCondLst>
                                        </p:cTn>
                                        <p:tgtEl>
                                          <p:spTgt spid="3"/>
                                        </p:tgtEl>
                                        <p:attrNameLst>
                                          <p:attrName>style.visibility</p:attrName>
                                        </p:attrNameLst>
                                      </p:cBhvr>
                                      <p:to>
                                        <p:strVal val="hidden"/>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86775"/>
                                        </p:tgtEl>
                                        <p:attrNameLst>
                                          <p:attrName>style.visibility</p:attrName>
                                        </p:attrNameLst>
                                      </p:cBhvr>
                                      <p:to>
                                        <p:strVal val="visible"/>
                                      </p:to>
                                    </p:set>
                                    <p:animEffect transition="in" filter="blinds(horizontal)">
                                      <p:cBhvr>
                                        <p:cTn id="47" dur="500"/>
                                        <p:tgtEl>
                                          <p:spTgt spid="58677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xit" presetSubtype="10" fill="hold" grpId="1" nodeType="clickEffect">
                                  <p:stCondLst>
                                    <p:cond delay="0"/>
                                  </p:stCondLst>
                                  <p:childTnLst>
                                    <p:animEffect transition="out" filter="blinds(horizontal)">
                                      <p:cBhvr>
                                        <p:cTn id="51" dur="500"/>
                                        <p:tgtEl>
                                          <p:spTgt spid="586769"/>
                                        </p:tgtEl>
                                      </p:cBhvr>
                                    </p:animEffect>
                                    <p:set>
                                      <p:cBhvr>
                                        <p:cTn id="52" dur="1" fill="hold">
                                          <p:stCondLst>
                                            <p:cond delay="499"/>
                                          </p:stCondLst>
                                        </p:cTn>
                                        <p:tgtEl>
                                          <p:spTgt spid="586769"/>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586776"/>
                                        </p:tgtEl>
                                        <p:attrNameLst>
                                          <p:attrName>style.visibility</p:attrName>
                                        </p:attrNameLst>
                                      </p:cBhvr>
                                      <p:to>
                                        <p:strVal val="visible"/>
                                      </p:to>
                                    </p:set>
                                    <p:animEffect transition="in" filter="blinds(horizontal)">
                                      <p:cBhvr>
                                        <p:cTn id="57" dur="500"/>
                                        <p:tgtEl>
                                          <p:spTgt spid="586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6" grpId="0" animBg="1"/>
      <p:bldP spid="586766" grpId="1" animBg="1"/>
      <p:bldP spid="586768" grpId="0" animBg="1"/>
      <p:bldP spid="586768" grpId="1" animBg="1"/>
      <p:bldP spid="586769" grpId="0" animBg="1"/>
      <p:bldP spid="586769" grpId="1" animBg="1"/>
      <p:bldP spid="586775" grpId="0" animBg="1"/>
      <p:bldP spid="5867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BC973F-CBEE-4C4A-9BE6-15DB4BA58083}" type="slidenum">
              <a:rPr lang="en-US" altLang="en-US"/>
              <a:pPr eaLnBrk="1" hangingPunct="1"/>
              <a:t>21</a:t>
            </a:fld>
            <a:endParaRPr lang="en-US" altLang="en-US"/>
          </a:p>
        </p:txBody>
      </p:sp>
      <p:sp>
        <p:nvSpPr>
          <p:cNvPr id="19459" name="Rectangle 2"/>
          <p:cNvSpPr>
            <a:spLocks noGrp="1" noChangeArrowheads="1"/>
          </p:cNvSpPr>
          <p:nvPr>
            <p:ph type="title"/>
          </p:nvPr>
        </p:nvSpPr>
        <p:spPr/>
        <p:txBody>
          <a:bodyPr/>
          <a:lstStyle/>
          <a:p>
            <a:pPr fontAlgn="auto">
              <a:spcAft>
                <a:spcPts val="0"/>
              </a:spcAft>
              <a:defRPr/>
            </a:pPr>
            <a:r>
              <a:rPr lang="en-US" altLang="en-US"/>
              <a:t>acceleration in RFQ</a:t>
            </a:r>
          </a:p>
        </p:txBody>
      </p:sp>
      <p:pic>
        <p:nvPicPr>
          <p:cNvPr id="5120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l="9804" t="9180" r="8102" b="7341"/>
          <a:stretch>
            <a:fillRect/>
          </a:stretch>
        </p:blipFill>
        <p:spPr>
          <a:xfrm>
            <a:off x="107504" y="1565276"/>
            <a:ext cx="5499100" cy="4240212"/>
          </a:xfrm>
          <a:noFill/>
        </p:spPr>
      </p:pic>
      <p:sp>
        <p:nvSpPr>
          <p:cNvPr id="51205" name="Text Box 6"/>
          <p:cNvSpPr txBox="1">
            <a:spLocks noChangeArrowheads="1"/>
          </p:cNvSpPr>
          <p:nvPr/>
        </p:nvSpPr>
        <p:spPr bwMode="auto">
          <a:xfrm>
            <a:off x="323850" y="5805488"/>
            <a:ext cx="676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longitudinal modulation on the electrodes creates a longitudinal component in the TE mode</a:t>
            </a:r>
          </a:p>
        </p:txBody>
      </p:sp>
      <p:pic>
        <p:nvPicPr>
          <p:cNvPr id="51206" name="Picture 6" descr="C:\Users\lombarda\AppData\Local\Microsoft\Windows\Temporary Internet Files\Content.Outlook\SAXYDI7W\DSC0128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2924175"/>
            <a:ext cx="3551238"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1863890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Modulation-Acceleration</a:t>
            </a:r>
          </a:p>
        </p:txBody>
      </p:sp>
      <p:sp>
        <p:nvSpPr>
          <p:cNvPr id="3" name="Content Placeholder 2"/>
          <p:cNvSpPr>
            <a:spLocks noGrp="1"/>
          </p:cNvSpPr>
          <p:nvPr>
            <p:ph idx="1"/>
          </p:nvPr>
        </p:nvSpPr>
        <p:spPr/>
        <p:txBody>
          <a:bodyPr/>
          <a:lstStyle/>
          <a:p>
            <a:endParaRPr lang="en-GB" dirty="0"/>
          </a:p>
        </p:txBody>
      </p:sp>
      <p:pic>
        <p:nvPicPr>
          <p:cNvPr id="4" name="Picture 2" descr="C:\RF_photos\New Folder\IMG_2647.jpg"/>
          <p:cNvPicPr>
            <a:picLocks noChangeAspect="1" noChangeArrowheads="1"/>
          </p:cNvPicPr>
          <p:nvPr/>
        </p:nvPicPr>
        <p:blipFill rotWithShape="1">
          <a:blip r:embed="rId2" cstate="print"/>
          <a:srcRect l="26147" r="31447"/>
          <a:stretch/>
        </p:blipFill>
        <p:spPr bwMode="auto">
          <a:xfrm rot="5400000">
            <a:off x="2143315" y="-57316"/>
            <a:ext cx="1809547" cy="5181778"/>
          </a:xfrm>
          <a:prstGeom prst="rect">
            <a:avLst/>
          </a:prstGeom>
          <a:noFill/>
        </p:spPr>
      </p:pic>
      <p:sp>
        <p:nvSpPr>
          <p:cNvPr id="5" name="TextBox 4"/>
          <p:cNvSpPr txBox="1"/>
          <p:nvPr/>
        </p:nvSpPr>
        <p:spPr>
          <a:xfrm>
            <a:off x="457199" y="3438347"/>
            <a:ext cx="5410945" cy="369332"/>
          </a:xfrm>
          <a:prstGeom prst="rect">
            <a:avLst/>
          </a:prstGeom>
          <a:noFill/>
        </p:spPr>
        <p:txBody>
          <a:bodyPr wrap="square" rtlCol="0">
            <a:spAutoFit/>
          </a:bodyPr>
          <a:lstStyle/>
          <a:p>
            <a:r>
              <a:rPr lang="en-GB" dirty="0"/>
              <a:t>Looking in from the RF port : these are adjacent vanes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3829082"/>
            <a:ext cx="4838878" cy="2871556"/>
          </a:xfrm>
          <a:prstGeom prst="rect">
            <a:avLst/>
          </a:prstGeom>
          <a:noFill/>
          <a:ln w="158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Date Placeholder 5"/>
          <p:cNvSpPr>
            <a:spLocks noGrp="1"/>
          </p:cNvSpPr>
          <p:nvPr>
            <p:ph type="dt" sz="half" idx="10"/>
          </p:nvPr>
        </p:nvSpPr>
        <p:spPr/>
        <p:txBody>
          <a:bodyPr/>
          <a:lstStyle/>
          <a:p>
            <a:r>
              <a:rPr lang="fr-FR"/>
              <a:t>12.03.24</a:t>
            </a:r>
            <a:endParaRPr lang="en-US"/>
          </a:p>
        </p:txBody>
      </p:sp>
      <p:sp>
        <p:nvSpPr>
          <p:cNvPr id="8" name="Slide Number Placeholder 7"/>
          <p:cNvSpPr>
            <a:spLocks noGrp="1"/>
          </p:cNvSpPr>
          <p:nvPr>
            <p:ph type="sldNum" sz="quarter" idx="12"/>
          </p:nvPr>
        </p:nvSpPr>
        <p:spPr/>
        <p:txBody>
          <a:bodyPr/>
          <a:lstStyle/>
          <a:p>
            <a:fld id="{BA9B540C-44DA-4F69-89C9-7C84606640D3}" type="slidenum">
              <a:rPr lang="en-US" smtClean="0"/>
              <a:pPr/>
              <a:t>22</a:t>
            </a:fld>
            <a:endParaRPr lang="en-US"/>
          </a:p>
        </p:txBody>
      </p:sp>
      <p:pic>
        <p:nvPicPr>
          <p:cNvPr id="7" name="Picture 4">
            <a:extLst>
              <a:ext uri="{FF2B5EF4-FFF2-40B4-BE49-F238E27FC236}">
                <a16:creationId xmlns:a16="http://schemas.microsoft.com/office/drawing/2014/main" id="{CAAF9C76-FE6B-F9BC-AB04-8CDFA675CA9D}"/>
              </a:ext>
            </a:extLst>
          </p:cNvPr>
          <p:cNvPicPr>
            <a:picLocks noChangeAspect="1" noChangeArrowheads="1"/>
          </p:cNvPicPr>
          <p:nvPr/>
        </p:nvPicPr>
        <p:blipFill>
          <a:blip r:embed="rId4" cstate="print"/>
          <a:srcRect/>
          <a:stretch>
            <a:fillRect/>
          </a:stretch>
        </p:blipFill>
        <p:spPr bwMode="auto">
          <a:xfrm>
            <a:off x="5688345" y="2593934"/>
            <a:ext cx="3606800" cy="2705100"/>
          </a:xfrm>
          <a:prstGeom prst="rect">
            <a:avLst/>
          </a:prstGeom>
          <a:noFill/>
          <a:ln w="9525">
            <a:noFill/>
            <a:miter lim="800000"/>
            <a:headEnd/>
            <a:tailEnd/>
          </a:ln>
          <a:effectLst/>
        </p:spPr>
      </p:pic>
    </p:spTree>
    <p:extLst>
      <p:ext uri="{BB962C8B-B14F-4D97-AF65-F5344CB8AC3E}">
        <p14:creationId xmlns:p14="http://schemas.microsoft.com/office/powerpoint/2010/main" val="2377195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9C0AFA-F9E6-4FEA-B493-94FA32EFA598}" type="slidenum">
              <a:rPr lang="en-US" altLang="en-US"/>
              <a:pPr eaLnBrk="1" hangingPunct="1"/>
              <a:t>23</a:t>
            </a:fld>
            <a:endParaRPr lang="en-US" altLang="en-US"/>
          </a:p>
        </p:txBody>
      </p:sp>
      <p:sp>
        <p:nvSpPr>
          <p:cNvPr id="23555" name="Rectangle 2"/>
          <p:cNvSpPr>
            <a:spLocks noGrp="1" noChangeArrowheads="1"/>
          </p:cNvSpPr>
          <p:nvPr>
            <p:ph type="title"/>
          </p:nvPr>
        </p:nvSpPr>
        <p:spPr/>
        <p:txBody>
          <a:bodyPr/>
          <a:lstStyle/>
          <a:p>
            <a:pPr fontAlgn="auto">
              <a:spcAft>
                <a:spcPts val="0"/>
              </a:spcAft>
              <a:defRPr/>
            </a:pPr>
            <a:r>
              <a:rPr lang="en-US" altLang="en-US"/>
              <a:t>RFQ</a:t>
            </a:r>
          </a:p>
        </p:txBody>
      </p:sp>
      <p:sp>
        <p:nvSpPr>
          <p:cNvPr id="55300" name="Rectangle 3"/>
          <p:cNvSpPr>
            <a:spLocks noGrp="1" noChangeArrowheads="1"/>
          </p:cNvSpPr>
          <p:nvPr>
            <p:ph type="body" idx="1"/>
          </p:nvPr>
        </p:nvSpPr>
        <p:spPr/>
        <p:txBody>
          <a:bodyPr/>
          <a:lstStyle/>
          <a:p>
            <a:pPr marL="609600" indent="-609600">
              <a:lnSpc>
                <a:spcPct val="80000"/>
              </a:lnSpc>
            </a:pPr>
            <a:r>
              <a:rPr lang="en-US" altLang="en-US" sz="2000" dirty="0"/>
              <a:t>The resonating mode of the cavity is a focusing mode (TE mode)</a:t>
            </a:r>
          </a:p>
          <a:p>
            <a:pPr marL="609600" indent="-609600">
              <a:lnSpc>
                <a:spcPct val="80000"/>
              </a:lnSpc>
            </a:pPr>
            <a:r>
              <a:rPr lang="en-US" altLang="en-US" sz="2000" dirty="0"/>
              <a:t>Alternating the voltage on the electrodes produces an alternating focusing channel</a:t>
            </a:r>
          </a:p>
          <a:p>
            <a:pPr marL="609600" indent="-609600">
              <a:lnSpc>
                <a:spcPct val="80000"/>
              </a:lnSpc>
            </a:pPr>
            <a:r>
              <a:rPr lang="en-US" altLang="en-US" sz="2000" dirty="0"/>
              <a:t>A longitudinal modulation of the electrodes produces a field in the direction of propagation of the beam which bunches and accelerates the beam </a:t>
            </a:r>
          </a:p>
          <a:p>
            <a:pPr marL="609600" indent="-609600">
              <a:lnSpc>
                <a:spcPct val="80000"/>
              </a:lnSpc>
            </a:pPr>
            <a:r>
              <a:rPr lang="en-US" altLang="en-US" sz="2000" dirty="0"/>
              <a:t>Both the focusing as well as the bunching and acceleration are performed by the RF field</a:t>
            </a:r>
          </a:p>
          <a:p>
            <a:pPr marL="609600" indent="-609600">
              <a:lnSpc>
                <a:spcPct val="80000"/>
              </a:lnSpc>
            </a:pPr>
            <a:r>
              <a:rPr lang="en-US" altLang="en-US" sz="2000" dirty="0"/>
              <a:t>Not very efficient accelerator </a:t>
            </a:r>
          </a:p>
          <a:p>
            <a:pPr marL="609600" indent="-609600">
              <a:lnSpc>
                <a:spcPct val="80000"/>
              </a:lnSpc>
            </a:pPr>
            <a:r>
              <a:rPr lang="en-US" altLang="en-US" sz="2000" dirty="0"/>
              <a:t>The RFQ is the only linear accelerator that can accept a low energy CONTINOUS beam of particles</a:t>
            </a:r>
          </a:p>
          <a:p>
            <a:pPr marL="609600" indent="-609600">
              <a:lnSpc>
                <a:spcPct val="80000"/>
              </a:lnSpc>
            </a:pPr>
            <a:r>
              <a:rPr lang="en-US" altLang="en-US" sz="2000" dirty="0"/>
              <a:t>1970      </a:t>
            </a:r>
            <a:r>
              <a:rPr lang="en-US" altLang="en-US" sz="2000" dirty="0" err="1"/>
              <a:t>Kapchinskij</a:t>
            </a:r>
            <a:r>
              <a:rPr lang="en-US" altLang="en-US" sz="2000" dirty="0"/>
              <a:t> and </a:t>
            </a:r>
            <a:r>
              <a:rPr lang="en-US" altLang="en-US" sz="2000" dirty="0" err="1"/>
              <a:t>Teplyakov</a:t>
            </a:r>
            <a:r>
              <a:rPr lang="en-US" altLang="en-US" sz="2000" dirty="0"/>
              <a:t> propose the idea of the radiofrequency </a:t>
            </a:r>
            <a:r>
              <a:rPr lang="en-US" altLang="en-US" sz="2000" dirty="0" err="1"/>
              <a:t>quadrupole</a:t>
            </a:r>
            <a:r>
              <a:rPr lang="en-GB" altLang="en-US" sz="2000" dirty="0"/>
              <a:t> ( I. M. </a:t>
            </a:r>
            <a:r>
              <a:rPr lang="en-GB" altLang="en-US" sz="2000" dirty="0" err="1"/>
              <a:t>Kapchinskii</a:t>
            </a:r>
            <a:r>
              <a:rPr lang="en-GB" altLang="en-US" sz="2000" dirty="0"/>
              <a:t> and V. A. </a:t>
            </a:r>
            <a:r>
              <a:rPr lang="en-GB" altLang="en-US" sz="2000" dirty="0" err="1"/>
              <a:t>Teplvakov</a:t>
            </a:r>
            <a:r>
              <a:rPr lang="en-GB" altLang="en-US" sz="2000" dirty="0"/>
              <a:t>, </a:t>
            </a:r>
            <a:r>
              <a:rPr lang="en-GB" altLang="en-US" sz="2000" dirty="0" err="1"/>
              <a:t>Prib.Tekh</a:t>
            </a:r>
            <a:r>
              <a:rPr lang="en-GB" altLang="en-US" sz="2000" dirty="0"/>
              <a:t>. </a:t>
            </a:r>
            <a:r>
              <a:rPr lang="en-GB" altLang="en-US" sz="2000" dirty="0" err="1"/>
              <a:t>Eksp</a:t>
            </a:r>
            <a:r>
              <a:rPr lang="en-GB" altLang="en-US" sz="2000" dirty="0"/>
              <a:t>. No. 2, 19 (1970))</a:t>
            </a:r>
          </a:p>
          <a:p>
            <a:pPr marL="609600" indent="-609600">
              <a:lnSpc>
                <a:spcPct val="80000"/>
              </a:lnSpc>
            </a:pPr>
            <a:endParaRPr lang="en-US" altLang="en-US" sz="2000" dirty="0"/>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937644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99C2CC-327F-4811-99E8-CD75ADA36F2E}" type="slidenum">
              <a:rPr lang="en-US" altLang="en-US"/>
              <a:pPr eaLnBrk="1" hangingPunct="1"/>
              <a:t>24</a:t>
            </a:fld>
            <a:endParaRPr lang="en-US" altLang="en-US"/>
          </a:p>
        </p:txBody>
      </p:sp>
      <p:sp>
        <p:nvSpPr>
          <p:cNvPr id="24579" name="Rectangle 2"/>
          <p:cNvSpPr>
            <a:spLocks noGrp="1" noChangeArrowheads="1"/>
          </p:cNvSpPr>
          <p:nvPr>
            <p:ph type="title"/>
          </p:nvPr>
        </p:nvSpPr>
        <p:spPr/>
        <p:txBody>
          <a:bodyPr/>
          <a:lstStyle/>
          <a:p>
            <a:pPr fontAlgn="auto">
              <a:spcAft>
                <a:spcPts val="0"/>
              </a:spcAft>
              <a:defRPr/>
            </a:pPr>
            <a:r>
              <a:rPr lang="en-US" altLang="en-US"/>
              <a:t>Interdigital H structure</a:t>
            </a:r>
          </a:p>
        </p:txBody>
      </p:sp>
      <p:pic>
        <p:nvPicPr>
          <p:cNvPr id="56324" name="Picture 4" descr="Internal 2_I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9512" y="1600200"/>
            <a:ext cx="6035675" cy="4525963"/>
          </a:xfrm>
          <a:noFill/>
        </p:spPr>
      </p:pic>
      <p:sp>
        <p:nvSpPr>
          <p:cNvPr id="2" name="Date Placeholder 1"/>
          <p:cNvSpPr>
            <a:spLocks noGrp="1"/>
          </p:cNvSpPr>
          <p:nvPr>
            <p:ph type="dt" sz="half" idx="10"/>
          </p:nvPr>
        </p:nvSpPr>
        <p:spPr/>
        <p:txBody>
          <a:bodyPr/>
          <a:lstStyle/>
          <a:p>
            <a:r>
              <a:rPr lang="fr-FR"/>
              <a:t>12.03.24</a:t>
            </a: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rot="16200000">
            <a:off x="4687328" y="2462066"/>
            <a:ext cx="5376531" cy="3459319"/>
          </a:xfrm>
          <a:prstGeom prst="rect">
            <a:avLst/>
          </a:prstGeom>
          <a:noFill/>
        </p:spPr>
      </p:pic>
    </p:spTree>
    <p:extLst>
      <p:ext uri="{BB962C8B-B14F-4D97-AF65-F5344CB8AC3E}">
        <p14:creationId xmlns:p14="http://schemas.microsoft.com/office/powerpoint/2010/main" val="21579678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CC4FBA1-20E8-4A50-B2C2-A7FFDB7DAECA}" type="slidenum">
              <a:rPr lang="en-US" altLang="en-US"/>
              <a:pPr eaLnBrk="1" hangingPunct="1"/>
              <a:t>25</a:t>
            </a:fld>
            <a:endParaRPr lang="en-US" altLang="en-US"/>
          </a:p>
        </p:txBody>
      </p:sp>
      <p:sp>
        <p:nvSpPr>
          <p:cNvPr id="26627" name="Rectangle 2"/>
          <p:cNvSpPr>
            <a:spLocks noGrp="1" noChangeArrowheads="1"/>
          </p:cNvSpPr>
          <p:nvPr>
            <p:ph type="title"/>
          </p:nvPr>
        </p:nvSpPr>
        <p:spPr/>
        <p:txBody>
          <a:bodyPr/>
          <a:lstStyle/>
          <a:p>
            <a:pPr fontAlgn="auto">
              <a:spcAft>
                <a:spcPts val="0"/>
              </a:spcAft>
              <a:defRPr/>
            </a:pPr>
            <a:r>
              <a:rPr lang="en-US" altLang="en-US"/>
              <a:t>Interdigital H structure</a:t>
            </a:r>
          </a:p>
        </p:txBody>
      </p:sp>
      <p:grpSp>
        <p:nvGrpSpPr>
          <p:cNvPr id="58372" name="Group 4"/>
          <p:cNvGrpSpPr>
            <a:grpSpLocks/>
          </p:cNvGrpSpPr>
          <p:nvPr/>
        </p:nvGrpSpPr>
        <p:grpSpPr bwMode="auto">
          <a:xfrm>
            <a:off x="684213" y="1484313"/>
            <a:ext cx="7680325" cy="3290887"/>
            <a:chOff x="2500" y="8290"/>
            <a:chExt cx="6798" cy="2406"/>
          </a:xfrm>
        </p:grpSpPr>
        <p:pic>
          <p:nvPicPr>
            <p:cNvPr id="58374" name="Picture 5" descr="mario40"/>
            <p:cNvPicPr>
              <a:picLocks noChangeArrowheads="1"/>
            </p:cNvPicPr>
            <p:nvPr/>
          </p:nvPicPr>
          <p:blipFill>
            <a:blip r:embed="rId2" cstate="print">
              <a:extLst>
                <a:ext uri="{28A0092B-C50C-407E-A947-70E740481C1C}">
                  <a14:useLocalDpi xmlns:a14="http://schemas.microsoft.com/office/drawing/2010/main" val="0"/>
                </a:ext>
              </a:extLst>
            </a:blip>
            <a:srcRect l="12013" t="32260" r="51230" b="45316"/>
            <a:stretch>
              <a:fillRect/>
            </a:stretch>
          </p:blipFill>
          <p:spPr bwMode="auto">
            <a:xfrm>
              <a:off x="2500" y="8290"/>
              <a:ext cx="3655" cy="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6" descr="MARIO40"/>
            <p:cNvPicPr>
              <a:picLocks noChangeAspect="1" noChangeArrowheads="1"/>
            </p:cNvPicPr>
            <p:nvPr/>
          </p:nvPicPr>
          <p:blipFill>
            <a:blip r:embed="rId3" cstate="print">
              <a:extLst>
                <a:ext uri="{28A0092B-C50C-407E-A947-70E740481C1C}">
                  <a14:useLocalDpi xmlns:a14="http://schemas.microsoft.com/office/drawing/2010/main" val="0"/>
                </a:ext>
              </a:extLst>
            </a:blip>
            <a:srcRect l="47240" t="32413" r="38058" b="45392"/>
            <a:stretch>
              <a:fillRect/>
            </a:stretch>
          </p:blipFill>
          <p:spPr bwMode="auto">
            <a:xfrm>
              <a:off x="6624" y="8291"/>
              <a:ext cx="2674" cy="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8373" name="Text Box 7"/>
          <p:cNvSpPr txBox="1">
            <a:spLocks noChangeArrowheads="1"/>
          </p:cNvSpPr>
          <p:nvPr/>
        </p:nvSpPr>
        <p:spPr bwMode="auto">
          <a:xfrm>
            <a:off x="5795963" y="5229225"/>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AU" altLang="en-US"/>
              <a:t>the mode is the TE110</a:t>
            </a:r>
            <a:endParaRPr lang="en-US" altLang="en-US"/>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880464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D35243-1B7A-43E6-84C7-B7CFBF4B2302}" type="slidenum">
              <a:rPr lang="en-US" altLang="en-US"/>
              <a:pPr eaLnBrk="1" hangingPunct="1"/>
              <a:t>26</a:t>
            </a:fld>
            <a:endParaRPr lang="en-US" altLang="en-US"/>
          </a:p>
        </p:txBody>
      </p:sp>
      <p:sp>
        <p:nvSpPr>
          <p:cNvPr id="27651" name="Rectangle 2"/>
          <p:cNvSpPr>
            <a:spLocks noGrp="1" noChangeArrowheads="1"/>
          </p:cNvSpPr>
          <p:nvPr>
            <p:ph type="title"/>
          </p:nvPr>
        </p:nvSpPr>
        <p:spPr/>
        <p:txBody>
          <a:bodyPr/>
          <a:lstStyle/>
          <a:p>
            <a:pPr fontAlgn="auto">
              <a:spcAft>
                <a:spcPts val="0"/>
              </a:spcAft>
              <a:defRPr/>
            </a:pPr>
            <a:r>
              <a:rPr lang="en-US" altLang="en-US"/>
              <a:t>Interdigital H structure</a:t>
            </a:r>
          </a:p>
        </p:txBody>
      </p:sp>
      <p:pic>
        <p:nvPicPr>
          <p:cNvPr id="59396" name="Picture 4" descr="mario4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l="2121" t="47305" r="56783" b="28113"/>
          <a:stretch>
            <a:fillRect/>
          </a:stretch>
        </p:blipFill>
        <p:spPr>
          <a:xfrm>
            <a:off x="568325" y="1600200"/>
            <a:ext cx="8007350" cy="3916363"/>
          </a:xfrm>
          <a:noFill/>
        </p:spPr>
      </p:pic>
      <p:sp>
        <p:nvSpPr>
          <p:cNvPr id="59397" name="Text Box 6"/>
          <p:cNvSpPr txBox="1">
            <a:spLocks noChangeArrowheads="1"/>
          </p:cNvSpPr>
          <p:nvPr/>
        </p:nvSpPr>
        <p:spPr bwMode="auto">
          <a:xfrm>
            <a:off x="395288" y="5373688"/>
            <a:ext cx="8064500" cy="132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buFontTx/>
              <a:buChar char="•"/>
            </a:pPr>
            <a:r>
              <a:rPr lang="en-AU" altLang="en-US"/>
              <a:t>stem on alternating side of the drift tube force a longitudinal field between the drift tubes</a:t>
            </a:r>
          </a:p>
          <a:p>
            <a:pPr>
              <a:spcBef>
                <a:spcPct val="50000"/>
              </a:spcBef>
              <a:buFontTx/>
              <a:buChar char="•"/>
            </a:pPr>
            <a:r>
              <a:rPr lang="en-AU" altLang="en-US"/>
              <a:t>focalisation is provided by quadrupole triplets places OUTSIDE the drift tubes or OUTSIDE the tank</a:t>
            </a:r>
            <a:endParaRPr lang="en-US" altLang="en-US"/>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3276706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2FA80D-0FB4-4725-8440-A57983AAD548}" type="slidenum">
              <a:rPr lang="en-US" altLang="en-US"/>
              <a:pPr eaLnBrk="1" hangingPunct="1"/>
              <a:t>27</a:t>
            </a:fld>
            <a:endParaRPr lang="en-US" altLang="en-US"/>
          </a:p>
        </p:txBody>
      </p:sp>
      <p:sp>
        <p:nvSpPr>
          <p:cNvPr id="28675" name="Rectangle 2"/>
          <p:cNvSpPr>
            <a:spLocks noGrp="1" noChangeArrowheads="1"/>
          </p:cNvSpPr>
          <p:nvPr>
            <p:ph type="title"/>
          </p:nvPr>
        </p:nvSpPr>
        <p:spPr/>
        <p:txBody>
          <a:bodyPr/>
          <a:lstStyle/>
          <a:p>
            <a:pPr fontAlgn="auto">
              <a:spcAft>
                <a:spcPts val="0"/>
              </a:spcAft>
              <a:defRPr/>
            </a:pPr>
            <a:r>
              <a:rPr lang="en-US" altLang="en-US" dirty="0"/>
              <a:t>IH</a:t>
            </a:r>
          </a:p>
        </p:txBody>
      </p:sp>
      <p:sp>
        <p:nvSpPr>
          <p:cNvPr id="60420" name="Rectangle 3"/>
          <p:cNvSpPr>
            <a:spLocks noGrp="1" noChangeArrowheads="1"/>
          </p:cNvSpPr>
          <p:nvPr>
            <p:ph type="body" idx="1"/>
          </p:nvPr>
        </p:nvSpPr>
        <p:spPr/>
        <p:txBody>
          <a:bodyPr>
            <a:normAutofit lnSpcReduction="10000"/>
          </a:bodyPr>
          <a:lstStyle/>
          <a:p>
            <a:pPr marL="339725" indent="-339725">
              <a:lnSpc>
                <a:spcPct val="80000"/>
              </a:lnSpc>
            </a:pPr>
            <a:r>
              <a:rPr lang="en-US" altLang="en-US" dirty="0"/>
              <a:t>The resonating mode of the cavity is a dipole mode mode</a:t>
            </a:r>
          </a:p>
          <a:p>
            <a:pPr marL="339725" indent="-339725">
              <a:lnSpc>
                <a:spcPct val="80000"/>
              </a:lnSpc>
            </a:pPr>
            <a:r>
              <a:rPr lang="en-US" altLang="en-US" dirty="0"/>
              <a:t>The cavity is equipped with thin drift tubes.</a:t>
            </a:r>
          </a:p>
          <a:p>
            <a:pPr marL="339725" indent="-339725">
              <a:lnSpc>
                <a:spcPct val="80000"/>
              </a:lnSpc>
            </a:pPr>
            <a:r>
              <a:rPr lang="en-US" altLang="en-US" dirty="0"/>
              <a:t>Alternating the stems on each side of the drift tubes produces a field in the direction of propagation of the beam which accelerates the beam </a:t>
            </a:r>
          </a:p>
          <a:p>
            <a:pPr marL="339725" indent="-339725">
              <a:lnSpc>
                <a:spcPct val="80000"/>
              </a:lnSpc>
            </a:pPr>
            <a:r>
              <a:rPr lang="en-US" altLang="en-US" dirty="0"/>
              <a:t>Focusing is provided by </a:t>
            </a:r>
            <a:r>
              <a:rPr lang="en-US" altLang="en-US" dirty="0" err="1"/>
              <a:t>quadrupole</a:t>
            </a:r>
            <a:r>
              <a:rPr lang="en-US" altLang="en-US" dirty="0"/>
              <a:t> triplets located inside the tank in a dedicated section </a:t>
            </a:r>
          </a:p>
          <a:p>
            <a:r>
              <a:rPr lang="en-US" altLang="en-US" dirty="0"/>
              <a:t>Very efficient in the low beta region (</a:t>
            </a:r>
            <a:r>
              <a:rPr lang="en-GB" altLang="en-US" dirty="0"/>
              <a:t>(</a:t>
            </a:r>
            <a:r>
              <a:rPr lang="en-GB" altLang="en-US" dirty="0">
                <a:sym typeface="Symbol" pitchFamily="18" charset="2"/>
              </a:rPr>
              <a:t></a:t>
            </a:r>
            <a:r>
              <a:rPr lang="en-GB" altLang="en-US" dirty="0"/>
              <a:t> </a:t>
            </a:r>
            <a:r>
              <a:rPr lang="en-GB" altLang="en-US" dirty="0">
                <a:sym typeface="Symbol" pitchFamily="18" charset="2"/>
              </a:rPr>
              <a:t></a:t>
            </a:r>
            <a:r>
              <a:rPr lang="en-GB" altLang="en-US" dirty="0"/>
              <a:t> 0.02 to 0.08</a:t>
            </a:r>
            <a:r>
              <a:rPr lang="en-US" altLang="en-US" dirty="0"/>
              <a:t> ) and low frequency (up to 200MHz)</a:t>
            </a:r>
          </a:p>
          <a:p>
            <a:r>
              <a:rPr lang="en-US" altLang="en-US" dirty="0"/>
              <a:t>not for high intensity beam due to long focusing period</a:t>
            </a:r>
          </a:p>
          <a:p>
            <a:r>
              <a:rPr lang="en-US" altLang="en-US" dirty="0"/>
              <a:t>ideal for low beta ion acceleration</a:t>
            </a:r>
          </a:p>
          <a:p>
            <a:pPr marL="609600" indent="-609600">
              <a:lnSpc>
                <a:spcPct val="80000"/>
              </a:lnSpc>
            </a:pPr>
            <a:endParaRPr lang="en-US" altLang="en-US" dirty="0"/>
          </a:p>
          <a:p>
            <a:endParaRPr lang="en-US" altLang="en-US" dirty="0"/>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1994854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024087-1F57-4757-8D71-AE08FDCB5272}" type="slidenum">
              <a:rPr lang="en-US" altLang="en-US"/>
              <a:pPr eaLnBrk="1" hangingPunct="1"/>
              <a:t>28</a:t>
            </a:fld>
            <a:endParaRPr lang="en-US" altLang="en-US"/>
          </a:p>
        </p:txBody>
      </p:sp>
      <p:sp>
        <p:nvSpPr>
          <p:cNvPr id="29699" name="Rectangle 2"/>
          <p:cNvSpPr>
            <a:spLocks noGrp="1" noChangeArrowheads="1"/>
          </p:cNvSpPr>
          <p:nvPr>
            <p:ph type="title"/>
          </p:nvPr>
        </p:nvSpPr>
        <p:spPr/>
        <p:txBody>
          <a:bodyPr/>
          <a:lstStyle/>
          <a:p>
            <a:pPr fontAlgn="auto">
              <a:spcAft>
                <a:spcPts val="0"/>
              </a:spcAft>
              <a:defRPr/>
            </a:pPr>
            <a:r>
              <a:rPr lang="en-US" altLang="en-US"/>
              <a:t>Drift Tube Linac</a:t>
            </a:r>
          </a:p>
        </p:txBody>
      </p:sp>
      <p:pic>
        <p:nvPicPr>
          <p:cNvPr id="61444" name="Picture 4" descr="linac1_2"/>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179512" y="1628800"/>
            <a:ext cx="3067050" cy="4525963"/>
          </a:xfrm>
          <a:prstGeom prst="rect">
            <a:avLst/>
          </a:prstGeom>
          <a:noFill/>
        </p:spPr>
      </p:pic>
      <p:pic>
        <p:nvPicPr>
          <p:cNvPr id="61445" name="Picture 6" descr="Linac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275856" y="1484784"/>
            <a:ext cx="4038600" cy="3028950"/>
          </a:xfrm>
          <a:noFill/>
        </p:spPr>
      </p:pic>
      <p:pic>
        <p:nvPicPr>
          <p:cNvPr id="61446" name="Picture 26" descr="CavityAssembl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7900" y="2743200"/>
            <a:ext cx="30861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FR"/>
              <a:t>12.03.24</a:t>
            </a:r>
            <a:endParaRPr lang="en-US"/>
          </a:p>
        </p:txBody>
      </p:sp>
      <p:pic>
        <p:nvPicPr>
          <p:cNvPr id="9" name="Picture 8" descr="IMG_0856.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75856" y="4513734"/>
            <a:ext cx="2743297" cy="2057474"/>
          </a:xfrm>
          <a:prstGeom prst="rect">
            <a:avLst/>
          </a:prstGeom>
        </p:spPr>
      </p:pic>
    </p:spTree>
    <p:extLst>
      <p:ext uri="{BB962C8B-B14F-4D97-AF65-F5344CB8AC3E}">
        <p14:creationId xmlns:p14="http://schemas.microsoft.com/office/powerpoint/2010/main" val="2606096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fontAlgn="auto">
              <a:spcAft>
                <a:spcPts val="0"/>
              </a:spcAft>
              <a:defRPr/>
            </a:pPr>
            <a:r>
              <a:rPr lang="en-US" altLang="en-US"/>
              <a:t>DTL : electric field </a:t>
            </a:r>
          </a:p>
        </p:txBody>
      </p:sp>
      <p:pic>
        <p:nvPicPr>
          <p:cNvPr id="63491" name="Picture 4"/>
          <p:cNvPicPr>
            <a:picLocks noChangeAspect="1" noChangeArrowheads="1"/>
          </p:cNvPicPr>
          <p:nvPr/>
        </p:nvPicPr>
        <p:blipFill>
          <a:blip r:embed="rId2">
            <a:extLst>
              <a:ext uri="{28A0092B-C50C-407E-A947-70E740481C1C}">
                <a14:useLocalDpi xmlns:a14="http://schemas.microsoft.com/office/drawing/2010/main" val="0"/>
              </a:ext>
            </a:extLst>
          </a:blip>
          <a:srcRect t="8495" r="26993" b="38225"/>
          <a:stretch>
            <a:fillRect/>
          </a:stretch>
        </p:blipFill>
        <p:spPr bwMode="auto">
          <a:xfrm>
            <a:off x="4397874" y="4180411"/>
            <a:ext cx="43370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TextBox 1"/>
          <p:cNvSpPr txBox="1">
            <a:spLocks noChangeArrowheads="1"/>
          </p:cNvSpPr>
          <p:nvPr/>
        </p:nvSpPr>
        <p:spPr bwMode="auto">
          <a:xfrm>
            <a:off x="326506" y="3279806"/>
            <a:ext cx="252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dirty="0"/>
              <a:t>Mode is TM010</a:t>
            </a:r>
          </a:p>
        </p:txBody>
      </p:sp>
      <p:pic>
        <p:nvPicPr>
          <p:cNvPr id="63493" name="Picture 4" descr="mario39"/>
          <p:cNvPicPr>
            <a:picLocks noChangeAspect="1" noChangeArrowheads="1"/>
          </p:cNvPicPr>
          <p:nvPr/>
        </p:nvPicPr>
        <p:blipFill>
          <a:blip r:embed="rId3" cstate="print">
            <a:extLst>
              <a:ext uri="{28A0092B-C50C-407E-A947-70E740481C1C}">
                <a14:useLocalDpi xmlns:a14="http://schemas.microsoft.com/office/drawing/2010/main" val="0"/>
              </a:ext>
            </a:extLst>
          </a:blip>
          <a:srcRect l="5426" t="46898" r="56143" b="28957"/>
          <a:stretch>
            <a:fillRect/>
          </a:stretch>
        </p:blipFill>
        <p:spPr bwMode="auto">
          <a:xfrm>
            <a:off x="-252536" y="3464750"/>
            <a:ext cx="5116798" cy="289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FR"/>
              <a:t>12.03.24</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29</a:t>
            </a:fld>
            <a:endParaRPr lang="en-US"/>
          </a:p>
        </p:txBody>
      </p:sp>
      <p:grpSp>
        <p:nvGrpSpPr>
          <p:cNvPr id="9" name="Group 5"/>
          <p:cNvGrpSpPr>
            <a:grpSpLocks/>
          </p:cNvGrpSpPr>
          <p:nvPr/>
        </p:nvGrpSpPr>
        <p:grpSpPr bwMode="auto">
          <a:xfrm>
            <a:off x="3455619" y="1388739"/>
            <a:ext cx="5544616" cy="2426547"/>
            <a:chOff x="549" y="858"/>
            <a:chExt cx="4534" cy="2390"/>
          </a:xfrm>
        </p:grpSpPr>
        <p:pic>
          <p:nvPicPr>
            <p:cNvPr id="10" name="Picture 6"/>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9" y="858"/>
              <a:ext cx="4534" cy="2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7"/>
            <p:cNvGrpSpPr>
              <a:grpSpLocks/>
            </p:cNvGrpSpPr>
            <p:nvPr/>
          </p:nvGrpSpPr>
          <p:grpSpPr bwMode="auto">
            <a:xfrm>
              <a:off x="1470" y="2064"/>
              <a:ext cx="267" cy="159"/>
              <a:chOff x="1470" y="2064"/>
              <a:chExt cx="267" cy="159"/>
            </a:xfrm>
          </p:grpSpPr>
          <p:sp>
            <p:nvSpPr>
              <p:cNvPr id="24" name="Freeform 8"/>
              <p:cNvSpPr>
                <a:spLocks/>
              </p:cNvSpPr>
              <p:nvPr/>
            </p:nvSpPr>
            <p:spPr bwMode="auto">
              <a:xfrm>
                <a:off x="1470" y="2064"/>
                <a:ext cx="267" cy="159"/>
              </a:xfrm>
              <a:custGeom>
                <a:avLst/>
                <a:gdLst>
                  <a:gd name="T0" fmla="*/ 0 w 267"/>
                  <a:gd name="T1" fmla="*/ 21 h 159"/>
                  <a:gd name="T2" fmla="*/ 267 w 267"/>
                  <a:gd name="T3" fmla="*/ 0 h 159"/>
                  <a:gd name="T4" fmla="*/ 267 w 267"/>
                  <a:gd name="T5" fmla="*/ 138 h 159"/>
                  <a:gd name="T6" fmla="*/ 0 w 267"/>
                  <a:gd name="T7" fmla="*/ 159 h 159"/>
                  <a:gd name="T8" fmla="*/ 0 w 267"/>
                  <a:gd name="T9" fmla="*/ 21 h 159"/>
                  <a:gd name="T10" fmla="*/ 0 60000 65536"/>
                  <a:gd name="T11" fmla="*/ 0 60000 65536"/>
                  <a:gd name="T12" fmla="*/ 0 60000 65536"/>
                  <a:gd name="T13" fmla="*/ 0 60000 65536"/>
                  <a:gd name="T14" fmla="*/ 0 60000 65536"/>
                  <a:gd name="T15" fmla="*/ 0 w 267"/>
                  <a:gd name="T16" fmla="*/ 0 h 159"/>
                  <a:gd name="T17" fmla="*/ 267 w 267"/>
                  <a:gd name="T18" fmla="*/ 159 h 159"/>
                </a:gdLst>
                <a:ahLst/>
                <a:cxnLst>
                  <a:cxn ang="T10">
                    <a:pos x="T0" y="T1"/>
                  </a:cxn>
                  <a:cxn ang="T11">
                    <a:pos x="T2" y="T3"/>
                  </a:cxn>
                  <a:cxn ang="T12">
                    <a:pos x="T4" y="T5"/>
                  </a:cxn>
                  <a:cxn ang="T13">
                    <a:pos x="T6" y="T7"/>
                  </a:cxn>
                  <a:cxn ang="T14">
                    <a:pos x="T8" y="T9"/>
                  </a:cxn>
                </a:cxnLst>
                <a:rect l="T15" t="T16" r="T17" b="T18"/>
                <a:pathLst>
                  <a:path w="267" h="159">
                    <a:moveTo>
                      <a:pt x="0" y="21"/>
                    </a:moveTo>
                    <a:lnTo>
                      <a:pt x="267" y="0"/>
                    </a:lnTo>
                    <a:lnTo>
                      <a:pt x="267" y="138"/>
                    </a:lnTo>
                    <a:lnTo>
                      <a:pt x="0" y="159"/>
                    </a:lnTo>
                    <a:lnTo>
                      <a:pt x="0" y="21"/>
                    </a:lnTo>
                    <a:close/>
                  </a:path>
                </a:pathLst>
              </a:custGeom>
              <a:solidFill>
                <a:srgbClr val="00CC66">
                  <a:alpha val="50195"/>
                </a:srgbClr>
              </a:solidFill>
              <a:ln w="9525">
                <a:solidFill>
                  <a:schemeClr val="tx1"/>
                </a:solidFill>
                <a:round/>
                <a:headEnd/>
                <a:tailEnd/>
              </a:ln>
            </p:spPr>
            <p:txBody>
              <a:bodyPr/>
              <a:lstStyle/>
              <a:p>
                <a:endParaRPr lang="en-US"/>
              </a:p>
            </p:txBody>
          </p:sp>
          <p:sp>
            <p:nvSpPr>
              <p:cNvPr id="25" name="Line 9"/>
              <p:cNvSpPr>
                <a:spLocks noChangeShapeType="1"/>
              </p:cNvSpPr>
              <p:nvPr/>
            </p:nvSpPr>
            <p:spPr bwMode="auto">
              <a:xfrm>
                <a:off x="1470" y="2085"/>
                <a:ext cx="267" cy="1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0"/>
              <p:cNvSpPr>
                <a:spLocks noChangeShapeType="1"/>
              </p:cNvSpPr>
              <p:nvPr/>
            </p:nvSpPr>
            <p:spPr bwMode="auto">
              <a:xfrm flipV="1">
                <a:off x="1470" y="2064"/>
                <a:ext cx="267" cy="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 name="Group 11"/>
            <p:cNvGrpSpPr>
              <a:grpSpLocks/>
            </p:cNvGrpSpPr>
            <p:nvPr/>
          </p:nvGrpSpPr>
          <p:grpSpPr bwMode="auto">
            <a:xfrm>
              <a:off x="1471" y="2287"/>
              <a:ext cx="267" cy="159"/>
              <a:chOff x="1470" y="2064"/>
              <a:chExt cx="267" cy="159"/>
            </a:xfrm>
          </p:grpSpPr>
          <p:sp>
            <p:nvSpPr>
              <p:cNvPr id="21" name="Freeform 12"/>
              <p:cNvSpPr>
                <a:spLocks/>
              </p:cNvSpPr>
              <p:nvPr/>
            </p:nvSpPr>
            <p:spPr bwMode="auto">
              <a:xfrm>
                <a:off x="1470" y="2064"/>
                <a:ext cx="267" cy="159"/>
              </a:xfrm>
              <a:custGeom>
                <a:avLst/>
                <a:gdLst>
                  <a:gd name="T0" fmla="*/ 0 w 267"/>
                  <a:gd name="T1" fmla="*/ 21 h 159"/>
                  <a:gd name="T2" fmla="*/ 267 w 267"/>
                  <a:gd name="T3" fmla="*/ 0 h 159"/>
                  <a:gd name="T4" fmla="*/ 267 w 267"/>
                  <a:gd name="T5" fmla="*/ 138 h 159"/>
                  <a:gd name="T6" fmla="*/ 0 w 267"/>
                  <a:gd name="T7" fmla="*/ 159 h 159"/>
                  <a:gd name="T8" fmla="*/ 0 w 267"/>
                  <a:gd name="T9" fmla="*/ 21 h 159"/>
                  <a:gd name="T10" fmla="*/ 0 60000 65536"/>
                  <a:gd name="T11" fmla="*/ 0 60000 65536"/>
                  <a:gd name="T12" fmla="*/ 0 60000 65536"/>
                  <a:gd name="T13" fmla="*/ 0 60000 65536"/>
                  <a:gd name="T14" fmla="*/ 0 60000 65536"/>
                  <a:gd name="T15" fmla="*/ 0 w 267"/>
                  <a:gd name="T16" fmla="*/ 0 h 159"/>
                  <a:gd name="T17" fmla="*/ 267 w 267"/>
                  <a:gd name="T18" fmla="*/ 159 h 159"/>
                </a:gdLst>
                <a:ahLst/>
                <a:cxnLst>
                  <a:cxn ang="T10">
                    <a:pos x="T0" y="T1"/>
                  </a:cxn>
                  <a:cxn ang="T11">
                    <a:pos x="T2" y="T3"/>
                  </a:cxn>
                  <a:cxn ang="T12">
                    <a:pos x="T4" y="T5"/>
                  </a:cxn>
                  <a:cxn ang="T13">
                    <a:pos x="T6" y="T7"/>
                  </a:cxn>
                  <a:cxn ang="T14">
                    <a:pos x="T8" y="T9"/>
                  </a:cxn>
                </a:cxnLst>
                <a:rect l="T15" t="T16" r="T17" b="T18"/>
                <a:pathLst>
                  <a:path w="267" h="159">
                    <a:moveTo>
                      <a:pt x="0" y="21"/>
                    </a:moveTo>
                    <a:lnTo>
                      <a:pt x="267" y="0"/>
                    </a:lnTo>
                    <a:lnTo>
                      <a:pt x="267" y="138"/>
                    </a:lnTo>
                    <a:lnTo>
                      <a:pt x="0" y="159"/>
                    </a:lnTo>
                    <a:lnTo>
                      <a:pt x="0" y="21"/>
                    </a:lnTo>
                    <a:close/>
                  </a:path>
                </a:pathLst>
              </a:custGeom>
              <a:solidFill>
                <a:srgbClr val="00CC66">
                  <a:alpha val="50195"/>
                </a:srgbClr>
              </a:solidFill>
              <a:ln w="9525">
                <a:solidFill>
                  <a:schemeClr val="tx1"/>
                </a:solidFill>
                <a:round/>
                <a:headEnd/>
                <a:tailEnd/>
              </a:ln>
            </p:spPr>
            <p:txBody>
              <a:bodyPr/>
              <a:lstStyle/>
              <a:p>
                <a:endParaRPr lang="en-US"/>
              </a:p>
            </p:txBody>
          </p:sp>
          <p:sp>
            <p:nvSpPr>
              <p:cNvPr id="22" name="Line 13"/>
              <p:cNvSpPr>
                <a:spLocks noChangeShapeType="1"/>
              </p:cNvSpPr>
              <p:nvPr/>
            </p:nvSpPr>
            <p:spPr bwMode="auto">
              <a:xfrm>
                <a:off x="1470" y="2085"/>
                <a:ext cx="267" cy="1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4"/>
              <p:cNvSpPr>
                <a:spLocks noChangeShapeType="1"/>
              </p:cNvSpPr>
              <p:nvPr/>
            </p:nvSpPr>
            <p:spPr bwMode="auto">
              <a:xfrm flipV="1">
                <a:off x="1470" y="2064"/>
                <a:ext cx="267" cy="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 name="Group 15"/>
            <p:cNvGrpSpPr>
              <a:grpSpLocks/>
            </p:cNvGrpSpPr>
            <p:nvPr/>
          </p:nvGrpSpPr>
          <p:grpSpPr bwMode="auto">
            <a:xfrm>
              <a:off x="1077" y="2102"/>
              <a:ext cx="195" cy="153"/>
              <a:chOff x="1077" y="2102"/>
              <a:chExt cx="195" cy="153"/>
            </a:xfrm>
          </p:grpSpPr>
          <p:sp>
            <p:nvSpPr>
              <p:cNvPr id="18" name="Freeform 16"/>
              <p:cNvSpPr>
                <a:spLocks/>
              </p:cNvSpPr>
              <p:nvPr/>
            </p:nvSpPr>
            <p:spPr bwMode="auto">
              <a:xfrm>
                <a:off x="1077" y="2102"/>
                <a:ext cx="195" cy="153"/>
              </a:xfrm>
              <a:custGeom>
                <a:avLst/>
                <a:gdLst>
                  <a:gd name="T0" fmla="*/ 0 w 195"/>
                  <a:gd name="T1" fmla="*/ 15 h 153"/>
                  <a:gd name="T2" fmla="*/ 195 w 195"/>
                  <a:gd name="T3" fmla="*/ 0 h 153"/>
                  <a:gd name="T4" fmla="*/ 195 w 195"/>
                  <a:gd name="T5" fmla="*/ 138 h 153"/>
                  <a:gd name="T6" fmla="*/ 0 w 195"/>
                  <a:gd name="T7" fmla="*/ 153 h 153"/>
                  <a:gd name="T8" fmla="*/ 0 w 195"/>
                  <a:gd name="T9" fmla="*/ 15 h 153"/>
                  <a:gd name="T10" fmla="*/ 0 60000 65536"/>
                  <a:gd name="T11" fmla="*/ 0 60000 65536"/>
                  <a:gd name="T12" fmla="*/ 0 60000 65536"/>
                  <a:gd name="T13" fmla="*/ 0 60000 65536"/>
                  <a:gd name="T14" fmla="*/ 0 60000 65536"/>
                  <a:gd name="T15" fmla="*/ 0 w 195"/>
                  <a:gd name="T16" fmla="*/ 0 h 153"/>
                  <a:gd name="T17" fmla="*/ 195 w 195"/>
                  <a:gd name="T18" fmla="*/ 153 h 153"/>
                </a:gdLst>
                <a:ahLst/>
                <a:cxnLst>
                  <a:cxn ang="T10">
                    <a:pos x="T0" y="T1"/>
                  </a:cxn>
                  <a:cxn ang="T11">
                    <a:pos x="T2" y="T3"/>
                  </a:cxn>
                  <a:cxn ang="T12">
                    <a:pos x="T4" y="T5"/>
                  </a:cxn>
                  <a:cxn ang="T13">
                    <a:pos x="T6" y="T7"/>
                  </a:cxn>
                  <a:cxn ang="T14">
                    <a:pos x="T8" y="T9"/>
                  </a:cxn>
                </a:cxnLst>
                <a:rect l="T15" t="T16" r="T17" b="T18"/>
                <a:pathLst>
                  <a:path w="195" h="153">
                    <a:moveTo>
                      <a:pt x="0" y="15"/>
                    </a:moveTo>
                    <a:lnTo>
                      <a:pt x="195" y="0"/>
                    </a:lnTo>
                    <a:lnTo>
                      <a:pt x="195" y="138"/>
                    </a:lnTo>
                    <a:lnTo>
                      <a:pt x="0" y="153"/>
                    </a:lnTo>
                    <a:lnTo>
                      <a:pt x="0" y="15"/>
                    </a:lnTo>
                    <a:close/>
                  </a:path>
                </a:pathLst>
              </a:custGeom>
              <a:solidFill>
                <a:srgbClr val="00CC66">
                  <a:alpha val="50195"/>
                </a:srgbClr>
              </a:solidFill>
              <a:ln w="9525">
                <a:solidFill>
                  <a:schemeClr val="tx1"/>
                </a:solidFill>
                <a:round/>
                <a:headEnd/>
                <a:tailEnd/>
              </a:ln>
            </p:spPr>
            <p:txBody>
              <a:bodyPr/>
              <a:lstStyle/>
              <a:p>
                <a:endParaRPr lang="en-US"/>
              </a:p>
            </p:txBody>
          </p:sp>
          <p:sp>
            <p:nvSpPr>
              <p:cNvPr id="19" name="Line 17"/>
              <p:cNvSpPr>
                <a:spLocks noChangeShapeType="1"/>
              </p:cNvSpPr>
              <p:nvPr/>
            </p:nvSpPr>
            <p:spPr bwMode="auto">
              <a:xfrm>
                <a:off x="1079" y="2117"/>
                <a:ext cx="193" cy="12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18"/>
              <p:cNvSpPr>
                <a:spLocks noChangeShapeType="1"/>
              </p:cNvSpPr>
              <p:nvPr/>
            </p:nvSpPr>
            <p:spPr bwMode="auto">
              <a:xfrm flipV="1">
                <a:off x="1079" y="2102"/>
                <a:ext cx="193" cy="15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4" name="Group 19"/>
            <p:cNvGrpSpPr>
              <a:grpSpLocks/>
            </p:cNvGrpSpPr>
            <p:nvPr/>
          </p:nvGrpSpPr>
          <p:grpSpPr bwMode="auto">
            <a:xfrm>
              <a:off x="1077" y="2325"/>
              <a:ext cx="195" cy="153"/>
              <a:chOff x="1077" y="2102"/>
              <a:chExt cx="195" cy="153"/>
            </a:xfrm>
          </p:grpSpPr>
          <p:sp>
            <p:nvSpPr>
              <p:cNvPr id="15" name="Freeform 20"/>
              <p:cNvSpPr>
                <a:spLocks/>
              </p:cNvSpPr>
              <p:nvPr/>
            </p:nvSpPr>
            <p:spPr bwMode="auto">
              <a:xfrm>
                <a:off x="1077" y="2102"/>
                <a:ext cx="195" cy="153"/>
              </a:xfrm>
              <a:custGeom>
                <a:avLst/>
                <a:gdLst>
                  <a:gd name="T0" fmla="*/ 0 w 195"/>
                  <a:gd name="T1" fmla="*/ 15 h 153"/>
                  <a:gd name="T2" fmla="*/ 195 w 195"/>
                  <a:gd name="T3" fmla="*/ 0 h 153"/>
                  <a:gd name="T4" fmla="*/ 195 w 195"/>
                  <a:gd name="T5" fmla="*/ 138 h 153"/>
                  <a:gd name="T6" fmla="*/ 0 w 195"/>
                  <a:gd name="T7" fmla="*/ 153 h 153"/>
                  <a:gd name="T8" fmla="*/ 0 w 195"/>
                  <a:gd name="T9" fmla="*/ 15 h 153"/>
                  <a:gd name="T10" fmla="*/ 0 60000 65536"/>
                  <a:gd name="T11" fmla="*/ 0 60000 65536"/>
                  <a:gd name="T12" fmla="*/ 0 60000 65536"/>
                  <a:gd name="T13" fmla="*/ 0 60000 65536"/>
                  <a:gd name="T14" fmla="*/ 0 60000 65536"/>
                  <a:gd name="T15" fmla="*/ 0 w 195"/>
                  <a:gd name="T16" fmla="*/ 0 h 153"/>
                  <a:gd name="T17" fmla="*/ 195 w 195"/>
                  <a:gd name="T18" fmla="*/ 153 h 153"/>
                </a:gdLst>
                <a:ahLst/>
                <a:cxnLst>
                  <a:cxn ang="T10">
                    <a:pos x="T0" y="T1"/>
                  </a:cxn>
                  <a:cxn ang="T11">
                    <a:pos x="T2" y="T3"/>
                  </a:cxn>
                  <a:cxn ang="T12">
                    <a:pos x="T4" y="T5"/>
                  </a:cxn>
                  <a:cxn ang="T13">
                    <a:pos x="T6" y="T7"/>
                  </a:cxn>
                  <a:cxn ang="T14">
                    <a:pos x="T8" y="T9"/>
                  </a:cxn>
                </a:cxnLst>
                <a:rect l="T15" t="T16" r="T17" b="T18"/>
                <a:pathLst>
                  <a:path w="195" h="153">
                    <a:moveTo>
                      <a:pt x="0" y="15"/>
                    </a:moveTo>
                    <a:lnTo>
                      <a:pt x="195" y="0"/>
                    </a:lnTo>
                    <a:lnTo>
                      <a:pt x="195" y="138"/>
                    </a:lnTo>
                    <a:lnTo>
                      <a:pt x="0" y="153"/>
                    </a:lnTo>
                    <a:lnTo>
                      <a:pt x="0" y="15"/>
                    </a:lnTo>
                    <a:close/>
                  </a:path>
                </a:pathLst>
              </a:custGeom>
              <a:solidFill>
                <a:srgbClr val="00CC66">
                  <a:alpha val="50195"/>
                </a:srgbClr>
              </a:solidFill>
              <a:ln w="9525">
                <a:solidFill>
                  <a:schemeClr val="tx1"/>
                </a:solidFill>
                <a:round/>
                <a:headEnd/>
                <a:tailEnd/>
              </a:ln>
            </p:spPr>
            <p:txBody>
              <a:bodyPr/>
              <a:lstStyle/>
              <a:p>
                <a:endParaRPr lang="en-US"/>
              </a:p>
            </p:txBody>
          </p:sp>
          <p:sp>
            <p:nvSpPr>
              <p:cNvPr id="16" name="Line 21"/>
              <p:cNvSpPr>
                <a:spLocks noChangeShapeType="1"/>
              </p:cNvSpPr>
              <p:nvPr/>
            </p:nvSpPr>
            <p:spPr bwMode="auto">
              <a:xfrm>
                <a:off x="1079" y="2117"/>
                <a:ext cx="193" cy="12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22"/>
              <p:cNvSpPr>
                <a:spLocks noChangeShapeType="1"/>
              </p:cNvSpPr>
              <p:nvPr/>
            </p:nvSpPr>
            <p:spPr bwMode="auto">
              <a:xfrm flipV="1">
                <a:off x="1079" y="2102"/>
                <a:ext cx="193" cy="15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Tree>
    <p:extLst>
      <p:ext uri="{BB962C8B-B14F-4D97-AF65-F5344CB8AC3E}">
        <p14:creationId xmlns:p14="http://schemas.microsoft.com/office/powerpoint/2010/main" val="427607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fontAlgn="auto">
              <a:spcAft>
                <a:spcPts val="0"/>
              </a:spcAft>
              <a:defRPr/>
            </a:pPr>
            <a:r>
              <a:rPr lang="en-US" altLang="en-US" dirty="0"/>
              <a:t>A short history </a:t>
            </a:r>
          </a:p>
        </p:txBody>
      </p:sp>
      <p:sp>
        <p:nvSpPr>
          <p:cNvPr id="14340" name="Rectangle 4"/>
          <p:cNvSpPr>
            <a:spLocks noGrp="1" noChangeArrowheads="1"/>
          </p:cNvSpPr>
          <p:nvPr>
            <p:ph idx="1"/>
          </p:nvPr>
        </p:nvSpPr>
        <p:spPr/>
        <p:txBody>
          <a:bodyPr rtlCol="0">
            <a:normAutofit fontScale="77500" lnSpcReduction="20000"/>
          </a:bodyPr>
          <a:lstStyle/>
          <a:p>
            <a:pPr marL="182880" indent="-182880" fontAlgn="auto">
              <a:spcAft>
                <a:spcPts val="0"/>
              </a:spcAft>
              <a:buFont typeface="Arial" pitchFamily="34" charset="0"/>
              <a:buChar char="•"/>
              <a:defRPr/>
            </a:pPr>
            <a:r>
              <a:rPr lang="en-US" altLang="en-US" dirty="0"/>
              <a:t>Acceleration by </a:t>
            </a:r>
            <a:r>
              <a:rPr lang="en-US" altLang="en-US" dirty="0">
                <a:solidFill>
                  <a:srgbClr val="FF0000"/>
                </a:solidFill>
              </a:rPr>
              <a:t>time varying</a:t>
            </a:r>
            <a:r>
              <a:rPr lang="en-US" altLang="en-US" dirty="0"/>
              <a:t> electromagnetic field overcomes the limitation of static acceleration</a:t>
            </a:r>
          </a:p>
          <a:p>
            <a:pPr marL="182880" indent="-182880" fontAlgn="auto">
              <a:spcAft>
                <a:spcPts val="0"/>
              </a:spcAft>
              <a:buFont typeface="Arial" pitchFamily="34" charset="0"/>
              <a:buChar char="•"/>
              <a:defRPr/>
            </a:pPr>
            <a:r>
              <a:rPr lang="en-US" altLang="en-US" u="sng" dirty="0"/>
              <a:t>First experiment </a:t>
            </a:r>
            <a:r>
              <a:rPr lang="en-US" altLang="en-US" dirty="0"/>
              <a:t>towards an RF </a:t>
            </a:r>
            <a:r>
              <a:rPr lang="en-US" altLang="en-US" dirty="0" err="1"/>
              <a:t>linac</a:t>
            </a:r>
            <a:r>
              <a:rPr lang="en-US" altLang="en-US" dirty="0"/>
              <a:t> : </a:t>
            </a:r>
            <a:r>
              <a:rPr lang="en-US" altLang="en-US" b="1" dirty="0" err="1">
                <a:solidFill>
                  <a:schemeClr val="tx1"/>
                </a:solidFill>
              </a:rPr>
              <a:t>Wideroe</a:t>
            </a:r>
            <a:r>
              <a:rPr lang="en-US" altLang="en-US" b="1" dirty="0">
                <a:solidFill>
                  <a:schemeClr val="tx1"/>
                </a:solidFill>
              </a:rPr>
              <a:t> </a:t>
            </a:r>
            <a:r>
              <a:rPr lang="en-US" altLang="en-US" b="1" dirty="0" err="1">
                <a:solidFill>
                  <a:schemeClr val="tx1"/>
                </a:solidFill>
              </a:rPr>
              <a:t>linac</a:t>
            </a:r>
            <a:r>
              <a:rPr lang="en-US" altLang="en-US" b="1" dirty="0">
                <a:solidFill>
                  <a:schemeClr val="tx1"/>
                </a:solidFill>
              </a:rPr>
              <a:t> 1928 on a proposal by </a:t>
            </a:r>
            <a:r>
              <a:rPr lang="en-US" altLang="en-US" b="1" dirty="0" err="1">
                <a:solidFill>
                  <a:schemeClr val="tx1"/>
                </a:solidFill>
              </a:rPr>
              <a:t>Ising</a:t>
            </a:r>
            <a:r>
              <a:rPr lang="en-US" altLang="en-US" b="1" dirty="0">
                <a:solidFill>
                  <a:schemeClr val="tx1"/>
                </a:solidFill>
              </a:rPr>
              <a:t> dated 1925</a:t>
            </a:r>
            <a:r>
              <a:rPr lang="en-US" altLang="en-US" dirty="0"/>
              <a:t>. A bunch of potassium ions were accelerated to 50 </a:t>
            </a:r>
            <a:r>
              <a:rPr lang="en-US" altLang="en-US" dirty="0" err="1"/>
              <a:t>keV</a:t>
            </a:r>
            <a:r>
              <a:rPr lang="en-US" altLang="en-US" dirty="0"/>
              <a:t> in a system of drift tubes in an evacuated glass cylinder. The available generator provided 25 </a:t>
            </a:r>
            <a:r>
              <a:rPr lang="en-US" altLang="en-US" dirty="0" err="1"/>
              <a:t>keV</a:t>
            </a:r>
            <a:r>
              <a:rPr lang="en-US" altLang="en-US" dirty="0"/>
              <a:t> at 1 </a:t>
            </a:r>
            <a:r>
              <a:rPr lang="en-US" altLang="en-US" dirty="0" err="1"/>
              <a:t>MHz.</a:t>
            </a:r>
            <a:r>
              <a:rPr lang="en-US" altLang="en-US" dirty="0"/>
              <a:t> </a:t>
            </a:r>
          </a:p>
          <a:p>
            <a:pPr marL="182880" indent="-182880" fontAlgn="auto">
              <a:spcAft>
                <a:spcPts val="0"/>
              </a:spcAft>
              <a:buFont typeface="Arial" pitchFamily="34" charset="0"/>
              <a:buChar char="•"/>
              <a:defRPr/>
            </a:pPr>
            <a:r>
              <a:rPr lang="en-US" altLang="en-US" u="sng" dirty="0"/>
              <a:t>First realization </a:t>
            </a:r>
            <a:r>
              <a:rPr lang="en-US" altLang="en-US" dirty="0"/>
              <a:t>of a </a:t>
            </a:r>
            <a:r>
              <a:rPr lang="en-US" altLang="en-US" dirty="0" err="1"/>
              <a:t>linac</a:t>
            </a:r>
            <a:r>
              <a:rPr lang="en-US" altLang="en-US" dirty="0"/>
              <a:t> : </a:t>
            </a:r>
            <a:r>
              <a:rPr lang="en-US" altLang="en-US" b="1" dirty="0">
                <a:solidFill>
                  <a:schemeClr val="tx1"/>
                </a:solidFill>
              </a:rPr>
              <a:t>1931 by Sloan and Lawrence </a:t>
            </a:r>
            <a:r>
              <a:rPr lang="en-US" altLang="en-US" dirty="0"/>
              <a:t>at Berkeley laboratory</a:t>
            </a:r>
          </a:p>
          <a:p>
            <a:pPr marL="182880" indent="-182880" fontAlgn="auto">
              <a:spcAft>
                <a:spcPts val="0"/>
              </a:spcAft>
              <a:buFont typeface="Arial" pitchFamily="34" charset="0"/>
              <a:buChar char="•"/>
              <a:defRPr/>
            </a:pPr>
            <a:r>
              <a:rPr lang="en-US" altLang="en-US" u="sng" dirty="0"/>
              <a:t>From experiment to a practical accelerator : </a:t>
            </a:r>
            <a:r>
              <a:rPr lang="en-US" altLang="en-US" dirty="0" err="1"/>
              <a:t>Wideroe</a:t>
            </a:r>
            <a:r>
              <a:rPr lang="en-US" altLang="en-US" dirty="0"/>
              <a:t> to Alvarez </a:t>
            </a:r>
          </a:p>
          <a:p>
            <a:pPr marL="731520" lvl="2" indent="-182880" fontAlgn="auto">
              <a:lnSpc>
                <a:spcPct val="90000"/>
              </a:lnSpc>
              <a:spcAft>
                <a:spcPts val="0"/>
              </a:spcAft>
              <a:buFont typeface="Arial" pitchFamily="34" charset="0"/>
              <a:buChar char="•"/>
              <a:defRPr/>
            </a:pPr>
            <a:r>
              <a:rPr lang="en-US" altLang="en-US" sz="2100" dirty="0"/>
              <a:t>to proceed to higher energies it was necessary to increase by order of magnitude the frequency and to enclose the drift tubes in a RF cavity (resonator) </a:t>
            </a:r>
          </a:p>
          <a:p>
            <a:pPr marL="182880" indent="-182880" fontAlgn="auto">
              <a:lnSpc>
                <a:spcPct val="90000"/>
              </a:lnSpc>
              <a:spcAft>
                <a:spcPts val="0"/>
              </a:spcAft>
              <a:buFont typeface="Arial" pitchFamily="34" charset="0"/>
              <a:buChar char="•"/>
              <a:defRPr/>
            </a:pPr>
            <a:endParaRPr lang="en-US" altLang="en-US" sz="2100" dirty="0"/>
          </a:p>
          <a:p>
            <a:pPr marL="731520" lvl="2" indent="-182880" fontAlgn="auto">
              <a:lnSpc>
                <a:spcPct val="90000"/>
              </a:lnSpc>
              <a:spcAft>
                <a:spcPts val="0"/>
              </a:spcAft>
              <a:buFont typeface="Arial" pitchFamily="34" charset="0"/>
              <a:buChar char="•"/>
              <a:defRPr/>
            </a:pPr>
            <a:r>
              <a:rPr lang="en-US" altLang="en-US" sz="2100" dirty="0"/>
              <a:t>this concept was proposed and realized by </a:t>
            </a:r>
            <a:r>
              <a:rPr lang="en-US" altLang="en-US" sz="2100" b="1" dirty="0"/>
              <a:t>Luis Alvarez at University of California in 1955</a:t>
            </a:r>
            <a:r>
              <a:rPr lang="en-US" altLang="en-US" sz="2100" dirty="0"/>
              <a:t>  : A 200 MHz 12 m long Drift Tube </a:t>
            </a:r>
            <a:r>
              <a:rPr lang="en-US" altLang="en-US" sz="2100" dirty="0" err="1"/>
              <a:t>Linac</a:t>
            </a:r>
            <a:r>
              <a:rPr lang="en-US" altLang="en-US" sz="2100" dirty="0"/>
              <a:t> accelerated protons from 4 to 32 MeV.</a:t>
            </a:r>
          </a:p>
          <a:p>
            <a:pPr marL="182880" indent="-182880" fontAlgn="auto">
              <a:lnSpc>
                <a:spcPct val="90000"/>
              </a:lnSpc>
              <a:spcAft>
                <a:spcPts val="0"/>
              </a:spcAft>
              <a:buFont typeface="Arial" pitchFamily="34" charset="0"/>
              <a:buChar char="•"/>
              <a:defRPr/>
            </a:pPr>
            <a:endParaRPr lang="en-US" altLang="en-US" sz="2100" dirty="0"/>
          </a:p>
          <a:p>
            <a:pPr marL="731520" lvl="2" indent="-182880" fontAlgn="auto">
              <a:lnSpc>
                <a:spcPct val="90000"/>
              </a:lnSpc>
              <a:spcAft>
                <a:spcPts val="0"/>
              </a:spcAft>
              <a:buFont typeface="Arial" pitchFamily="34" charset="0"/>
              <a:buChar char="•"/>
              <a:defRPr/>
            </a:pPr>
            <a:r>
              <a:rPr lang="en-US" altLang="en-US" sz="2100" dirty="0"/>
              <a:t>the realization of the first </a:t>
            </a:r>
            <a:r>
              <a:rPr lang="en-US" altLang="en-US" sz="2100" dirty="0" err="1"/>
              <a:t>linac</a:t>
            </a:r>
            <a:r>
              <a:rPr lang="en-US" altLang="en-US" sz="2100" dirty="0"/>
              <a:t> was made possible by the availability of  high-frequency power generators developed for radar application during World War</a:t>
            </a:r>
          </a:p>
          <a:p>
            <a:pPr marL="182880" indent="-182880" fontAlgn="auto">
              <a:spcAft>
                <a:spcPts val="0"/>
              </a:spcAft>
              <a:buFont typeface="Arial" pitchFamily="34" charset="0"/>
              <a:buChar char="•"/>
              <a:defRPr/>
            </a:pPr>
            <a:endParaRPr lang="en-US" altLang="en-US" dirty="0"/>
          </a:p>
          <a:p>
            <a:pPr marL="182880" indent="-182880" fontAlgn="auto">
              <a:spcAft>
                <a:spcPts val="0"/>
              </a:spcAft>
              <a:buFont typeface="Arial" pitchFamily="34" charset="0"/>
              <a:buChar char="•"/>
              <a:defRPr/>
            </a:pPr>
            <a:endParaRPr lang="en-US" altLang="en-US" dirty="0"/>
          </a:p>
        </p:txBody>
      </p:sp>
      <p:sp>
        <p:nvSpPr>
          <p:cNvPr id="194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BF3097-4450-4D6C-AF12-55229E469E29}" type="slidenum">
              <a:rPr lang="en-US" altLang="en-US"/>
              <a:pPr eaLnBrk="1" hangingPunct="1"/>
              <a:t>3</a:t>
            </a:fld>
            <a:endParaRPr lang="en-US" altLang="en-US"/>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132955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5BB60-D77D-14BB-AA32-2B127A0DFD91}"/>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396EFCA0-265B-7256-4EC6-71601E9FCB47}"/>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0AC3712B-3721-E6F9-0C23-0F4340ED65B6}"/>
              </a:ext>
            </a:extLst>
          </p:cNvPr>
          <p:cNvSpPr>
            <a:spLocks noGrp="1"/>
          </p:cNvSpPr>
          <p:nvPr>
            <p:ph type="dt" sz="half" idx="10"/>
          </p:nvPr>
        </p:nvSpPr>
        <p:spPr/>
        <p:txBody>
          <a:bodyPr/>
          <a:lstStyle/>
          <a:p>
            <a:r>
              <a:rPr lang="fr-FR"/>
              <a:t>12.03.24</a:t>
            </a:r>
            <a:endParaRPr lang="en-US"/>
          </a:p>
        </p:txBody>
      </p:sp>
      <p:sp>
        <p:nvSpPr>
          <p:cNvPr id="6" name="Slide Number Placeholder 5">
            <a:extLst>
              <a:ext uri="{FF2B5EF4-FFF2-40B4-BE49-F238E27FC236}">
                <a16:creationId xmlns:a16="http://schemas.microsoft.com/office/drawing/2014/main" id="{6E524107-46B0-6D59-46A5-17BD42EAB24E}"/>
              </a:ext>
            </a:extLst>
          </p:cNvPr>
          <p:cNvSpPr>
            <a:spLocks noGrp="1"/>
          </p:cNvSpPr>
          <p:nvPr>
            <p:ph type="sldNum" sz="quarter" idx="12"/>
          </p:nvPr>
        </p:nvSpPr>
        <p:spPr/>
        <p:txBody>
          <a:bodyPr/>
          <a:lstStyle/>
          <a:p>
            <a:fld id="{BA9B540C-44DA-4F69-89C9-7C84606640D3}" type="slidenum">
              <a:rPr lang="en-US" smtClean="0"/>
              <a:pPr/>
              <a:t>30</a:t>
            </a:fld>
            <a:endParaRPr lang="en-US"/>
          </a:p>
        </p:txBody>
      </p:sp>
    </p:spTree>
    <p:extLst>
      <p:ext uri="{BB962C8B-B14F-4D97-AF65-F5344CB8AC3E}">
        <p14:creationId xmlns:p14="http://schemas.microsoft.com/office/powerpoint/2010/main" val="31879611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Synchronous particle</a:t>
            </a:r>
          </a:p>
        </p:txBody>
      </p:sp>
      <p:sp>
        <p:nvSpPr>
          <p:cNvPr id="3" name="Content Placeholder 2"/>
          <p:cNvSpPr>
            <a:spLocks noGrp="1"/>
          </p:cNvSpPr>
          <p:nvPr>
            <p:ph sz="half" idx="2"/>
          </p:nvPr>
        </p:nvSpPr>
        <p:spPr/>
        <p:txBody>
          <a:bodyPr>
            <a:normAutofit fontScale="92500"/>
          </a:bodyPr>
          <a:lstStyle/>
          <a:p>
            <a:r>
              <a:rPr lang="en-US" altLang="en-US" dirty="0"/>
              <a:t>it’s the (possibly fictitious) particle that we use to calculate and determine the phase along the accelerator. It is the particle whose velocity is used to determine the synchronicity with the electric field.   Design for that particle and provide longitudinal focusing so that the other stick with it! </a:t>
            </a:r>
          </a:p>
          <a:p>
            <a:endParaRPr lang="en-GB" dirty="0"/>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31</a:t>
            </a:fld>
            <a:endParaRPr lang="en-US"/>
          </a:p>
        </p:txBody>
      </p:sp>
      <p:sp>
        <p:nvSpPr>
          <p:cNvPr id="7" name="Rectangle 3"/>
          <p:cNvSpPr txBox="1">
            <a:spLocks noChangeArrowheads="1"/>
          </p:cNvSpPr>
          <p:nvPr/>
        </p:nvSpPr>
        <p:spPr>
          <a:xfrm>
            <a:off x="467544" y="292494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US" altLang="en-US" dirty="0"/>
          </a:p>
        </p:txBody>
      </p:sp>
      <p:sp>
        <p:nvSpPr>
          <p:cNvPr id="9" name="Content Placeholder 8"/>
          <p:cNvSpPr>
            <a:spLocks noGrp="1"/>
          </p:cNvSpPr>
          <p:nvPr>
            <p:ph sz="quarter" idx="13"/>
          </p:nvPr>
        </p:nvSpPr>
        <p:spPr/>
        <p:txBody>
          <a:bodyPr/>
          <a:lstStyle/>
          <a:p>
            <a:endParaRPr lang="en-GB"/>
          </a:p>
        </p:txBody>
      </p:sp>
      <p:pic>
        <p:nvPicPr>
          <p:cNvPr id="10" name="Picture 9"/>
          <p:cNvPicPr/>
          <p:nvPr/>
        </p:nvPicPr>
        <p:blipFill rotWithShape="1">
          <a:blip r:embed="rId3"/>
          <a:srcRect l="9925" t="52087" r="49716" b="8965"/>
          <a:stretch/>
        </p:blipFill>
        <p:spPr>
          <a:xfrm>
            <a:off x="251520" y="2060848"/>
            <a:ext cx="4536504" cy="4118571"/>
          </a:xfrm>
          <a:prstGeom prst="rect">
            <a:avLst/>
          </a:prstGeom>
        </p:spPr>
      </p:pic>
    </p:spTree>
    <p:extLst>
      <p:ext uri="{BB962C8B-B14F-4D97-AF65-F5344CB8AC3E}">
        <p14:creationId xmlns:p14="http://schemas.microsoft.com/office/powerpoint/2010/main" val="387831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Perfect synchronicity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endParaRPr lang="en-GB" dirty="0"/>
              </a:p>
              <a:p>
                <a:r>
                  <a:rPr lang="en-GB" dirty="0"/>
                  <a:t>The length of the  accelerating gap is  either </a:t>
                </a:r>
              </a:p>
              <a:p>
                <a:pPr marL="0" indent="0" algn="ctr">
                  <a:buNone/>
                </a:pPr>
                <a14:m>
                  <m:oMath xmlns:m="http://schemas.openxmlformats.org/officeDocument/2006/math">
                    <m:r>
                      <a:rPr lang="en-GB" b="0" i="1" smtClean="0">
                        <a:latin typeface="Cambria Math"/>
                      </a:rPr>
                      <m:t>𝐿</m:t>
                    </m:r>
                    <m:r>
                      <a:rPr lang="en-GB" b="0" i="1" smtClean="0">
                        <a:latin typeface="Cambria Math"/>
                      </a:rPr>
                      <m:t>=</m:t>
                    </m:r>
                    <m:f>
                      <m:fPr>
                        <m:type m:val="skw"/>
                        <m:ctrlPr>
                          <a:rPr lang="en-GB" b="0" i="1" smtClean="0">
                            <a:latin typeface="Cambria Math" panose="02040503050406030204" pitchFamily="18" charset="0"/>
                          </a:rPr>
                        </m:ctrlPr>
                      </m:fPr>
                      <m:num>
                        <m:r>
                          <a:rPr lang="en-GB" b="0" i="1" smtClean="0">
                            <a:latin typeface="Cambria Math"/>
                            <a:ea typeface="Cambria Math"/>
                          </a:rPr>
                          <m:t>𝛽</m:t>
                        </m:r>
                        <m:r>
                          <m:rPr>
                            <m:sty m:val="p"/>
                          </m:rPr>
                          <a:rPr lang="el-GR" b="0" i="1" smtClean="0">
                            <a:latin typeface="Cambria Math"/>
                            <a:ea typeface="Cambria Math"/>
                          </a:rPr>
                          <m:t>λ</m:t>
                        </m:r>
                      </m:num>
                      <m:den>
                        <m:r>
                          <a:rPr lang="en-GB" b="0" i="1" smtClean="0">
                            <a:latin typeface="Cambria Math"/>
                          </a:rPr>
                          <m:t>2</m:t>
                        </m:r>
                      </m:den>
                    </m:f>
                  </m:oMath>
                </a14:m>
                <a:r>
                  <a:rPr lang="en-GB" dirty="0"/>
                  <a:t>  or </a:t>
                </a:r>
                <a14:m>
                  <m:oMath xmlns:m="http://schemas.openxmlformats.org/officeDocument/2006/math">
                    <m:r>
                      <a:rPr lang="en-GB" i="1">
                        <a:latin typeface="Cambria Math"/>
                      </a:rPr>
                      <m:t>𝐿</m:t>
                    </m:r>
                    <m:r>
                      <a:rPr lang="en-GB" i="1">
                        <a:latin typeface="Cambria Math"/>
                      </a:rPr>
                      <m:t>=</m:t>
                    </m:r>
                    <m:r>
                      <a:rPr lang="en-GB" i="1" smtClean="0">
                        <a:latin typeface="Cambria Math"/>
                        <a:ea typeface="Cambria Math"/>
                      </a:rPr>
                      <m:t>𝛽</m:t>
                    </m:r>
                    <m:r>
                      <m:rPr>
                        <m:sty m:val="p"/>
                      </m:rPr>
                      <a:rPr lang="el-GR" i="1" smtClean="0">
                        <a:latin typeface="Cambria Math"/>
                        <a:ea typeface="Cambria Math"/>
                      </a:rPr>
                      <m:t>λ</m:t>
                    </m:r>
                  </m:oMath>
                </a14:m>
                <a:r>
                  <a:rPr lang="en-GB" dirty="0"/>
                  <a:t>     </a:t>
                </a:r>
              </a:p>
              <a:p>
                <a:pPr marL="0" indent="0" algn="ctr">
                  <a:buNone/>
                </a:pPr>
                <a:endParaRPr lang="en-GB" dirty="0"/>
              </a:p>
              <a:p>
                <a:r>
                  <a:rPr lang="en-GB" dirty="0"/>
                  <a:t>Each cavity is adapted to the speed of the particle</a:t>
                </a:r>
              </a:p>
              <a:p>
                <a:endParaRPr lang="en-GB" dirty="0"/>
              </a:p>
              <a:p>
                <a:r>
                  <a:rPr lang="en-GB" dirty="0"/>
                  <a:t> Best possible longitudinal beam dynamics</a:t>
                </a:r>
              </a:p>
              <a:p>
                <a:endParaRPr lang="en-GB" dirty="0"/>
              </a:p>
              <a:p>
                <a:r>
                  <a:rPr lang="en-GB" dirty="0"/>
                  <a:t>Full control of the longitudinal phase space</a:t>
                </a:r>
              </a:p>
              <a:p>
                <a:endParaRPr lang="en-GB" dirty="0"/>
              </a:p>
              <a:p>
                <a:endParaRPr lang="en-GB"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63"/>
                </a:stretch>
              </a:blipFill>
            </p:spPr>
            <p:txBody>
              <a:bodyPr/>
              <a:lstStyle/>
              <a:p>
                <a:r>
                  <a:rPr lang="en-GB">
                    <a:noFill/>
                  </a:rPr>
                  <a:t> </a:t>
                </a:r>
              </a:p>
            </p:txBody>
          </p:sp>
        </mc:Fallback>
      </mc:AlternateContent>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32</a:t>
            </a:fld>
            <a:endParaRPr lang="en-US"/>
          </a:p>
        </p:txBody>
      </p:sp>
    </p:spTree>
    <p:extLst>
      <p:ext uri="{BB962C8B-B14F-4D97-AF65-F5344CB8AC3E}">
        <p14:creationId xmlns:p14="http://schemas.microsoft.com/office/powerpoint/2010/main" val="4922652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a:t>Synchronous structures</a:t>
            </a:r>
          </a:p>
        </p:txBody>
      </p:sp>
      <p:sp>
        <p:nvSpPr>
          <p:cNvPr id="399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C4C6F7-72C5-4A65-B8B1-9CFFC4603FAA}" type="slidenum">
              <a:rPr lang="en-US" altLang="en-US" smtClean="0"/>
              <a:pPr eaLnBrk="1" hangingPunct="1"/>
              <a:t>33</a:t>
            </a:fld>
            <a:endParaRPr lang="en-US" altLang="en-US"/>
          </a:p>
        </p:txBody>
      </p:sp>
      <p:pic>
        <p:nvPicPr>
          <p:cNvPr id="399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557338"/>
            <a:ext cx="39433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284663" y="1557338"/>
            <a:ext cx="4181475" cy="2519362"/>
          </a:xfrm>
          <a:noFill/>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34" y="3811136"/>
            <a:ext cx="4416152" cy="2939501"/>
          </a:xfrm>
          <a:prstGeom prst="rect">
            <a:avLst/>
          </a:prstGeom>
        </p:spPr>
      </p:pic>
      <p:sp>
        <p:nvSpPr>
          <p:cNvPr id="3" name="Date Placeholder 2"/>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730041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Beta vs W </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34</a:t>
            </a:fld>
            <a:endParaRPr lang="en-US"/>
          </a:p>
        </p:txBody>
      </p:sp>
      <p:graphicFrame>
        <p:nvGraphicFramePr>
          <p:cNvPr id="7" name="Chart 6"/>
          <p:cNvGraphicFramePr>
            <a:graphicFrameLocks/>
          </p:cNvGraphicFramePr>
          <p:nvPr/>
        </p:nvGraphicFramePr>
        <p:xfrm>
          <a:off x="1043608" y="1916832"/>
          <a:ext cx="6915150" cy="44005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6166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40A0255-009E-4385-874A-B3B66568481C}" type="slidenum">
              <a:rPr lang="en-US" altLang="en-US" smtClean="0"/>
              <a:pPr eaLnBrk="1" hangingPunct="1"/>
              <a:t>35</a:t>
            </a:fld>
            <a:endParaRPr lang="en-US" altLang="en-US"/>
          </a:p>
        </p:txBody>
      </p:sp>
      <p:sp>
        <p:nvSpPr>
          <p:cNvPr id="40963" name="Rectangle 2"/>
          <p:cNvSpPr>
            <a:spLocks noGrp="1" noChangeArrowheads="1"/>
          </p:cNvSpPr>
          <p:nvPr>
            <p:ph type="title"/>
          </p:nvPr>
        </p:nvSpPr>
        <p:spPr/>
        <p:txBody>
          <a:bodyPr/>
          <a:lstStyle/>
          <a:p>
            <a:pPr eaLnBrk="1" hangingPunct="1"/>
            <a:r>
              <a:rPr lang="en-GB" altLang="en-US" dirty="0"/>
              <a:t>Almost perfect synchronicity</a:t>
            </a:r>
            <a:endParaRPr lang="en-US" altLang="en-US" dirty="0"/>
          </a:p>
        </p:txBody>
      </p:sp>
      <p:sp>
        <p:nvSpPr>
          <p:cNvPr id="40964" name="Rectangle 3"/>
          <p:cNvSpPr>
            <a:spLocks noGrp="1" noChangeArrowheads="1"/>
          </p:cNvSpPr>
          <p:nvPr>
            <p:ph type="body" idx="1"/>
          </p:nvPr>
        </p:nvSpPr>
        <p:spPr/>
        <p:txBody>
          <a:bodyPr>
            <a:normAutofit lnSpcReduction="10000"/>
          </a:bodyPr>
          <a:lstStyle/>
          <a:p>
            <a:pPr eaLnBrk="1" hangingPunct="1">
              <a:lnSpc>
                <a:spcPct val="90000"/>
              </a:lnSpc>
            </a:pPr>
            <a:r>
              <a:rPr lang="en-US" altLang="en-US" sz="2800" dirty="0"/>
              <a:t>for simplifying construction and therefore keeping down the cost,  cavities are not individually tailored to the evolution of the beam velocity but they are constructed in blocks of identical cavities (tanks). several tanks are fed by the same RF source. </a:t>
            </a:r>
          </a:p>
          <a:p>
            <a:pPr eaLnBrk="1" hangingPunct="1">
              <a:lnSpc>
                <a:spcPct val="90000"/>
              </a:lnSpc>
            </a:pPr>
            <a:r>
              <a:rPr lang="en-US" altLang="en-US" sz="2800" dirty="0"/>
              <a:t>This simplification implies a “phase slippage” i.e. a motion of the </a:t>
            </a:r>
            <a:r>
              <a:rPr lang="en-US" altLang="en-US" sz="2800" dirty="0" err="1"/>
              <a:t>centre</a:t>
            </a:r>
            <a:r>
              <a:rPr lang="en-US" altLang="en-US" sz="2800" dirty="0"/>
              <a:t> of the beam . The phase slippage is proportional to the number of cavities in a tank and it should be carefully controlled for successful acceleration. </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4156131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683DDB-C4FF-4095-B1A3-CEC314AF1CCE}" type="slidenum">
              <a:rPr lang="en-US" altLang="en-US" smtClean="0"/>
              <a:pPr eaLnBrk="1" hangingPunct="1"/>
              <a:t>36</a:t>
            </a:fld>
            <a:endParaRPr lang="en-US" altLang="en-US"/>
          </a:p>
        </p:txBody>
      </p:sp>
      <p:sp>
        <p:nvSpPr>
          <p:cNvPr id="43011" name="Rectangle 2"/>
          <p:cNvSpPr>
            <a:spLocks noGrp="1" noChangeArrowheads="1"/>
          </p:cNvSpPr>
          <p:nvPr>
            <p:ph type="title"/>
          </p:nvPr>
        </p:nvSpPr>
        <p:spPr/>
        <p:txBody>
          <a:bodyPr/>
          <a:lstStyle/>
          <a:p>
            <a:pPr eaLnBrk="1" hangingPunct="1"/>
            <a:r>
              <a:rPr lang="en-US" altLang="en-US" sz="4000"/>
              <a:t>phase slippage</a:t>
            </a:r>
          </a:p>
        </p:txBody>
      </p:sp>
      <p:pic>
        <p:nvPicPr>
          <p:cNvPr id="43012"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11188" y="1557338"/>
            <a:ext cx="7696200" cy="1582737"/>
          </a:xfrm>
          <a:noFill/>
        </p:spPr>
      </p:pic>
      <p:sp>
        <p:nvSpPr>
          <p:cNvPr id="43013" name="Text Box 6"/>
          <p:cNvSpPr txBox="1">
            <a:spLocks noChangeArrowheads="1"/>
          </p:cNvSpPr>
          <p:nvPr/>
        </p:nvSpPr>
        <p:spPr bwMode="auto">
          <a:xfrm>
            <a:off x="611188" y="3213100"/>
            <a:ext cx="7705725"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t>Lcavity = </a:t>
            </a:r>
            <a:r>
              <a:rPr lang="el-GR" altLang="en-US">
                <a:cs typeface="Arial" charset="0"/>
              </a:rPr>
              <a:t>β</a:t>
            </a:r>
            <a:r>
              <a:rPr lang="en-US" altLang="en-US" baseline="-25000">
                <a:cs typeface="Arial" charset="0"/>
              </a:rPr>
              <a:t>g</a:t>
            </a:r>
            <a:r>
              <a:rPr lang="el-GR" altLang="en-US">
                <a:cs typeface="Arial" charset="0"/>
              </a:rPr>
              <a:t>λ</a:t>
            </a:r>
            <a:r>
              <a:rPr lang="en-US" altLang="en-US">
                <a:cs typeface="Arial" charset="0"/>
              </a:rPr>
              <a:t>/2 </a:t>
            </a:r>
          </a:p>
          <a:p>
            <a:pPr eaLnBrk="1" hangingPunct="1">
              <a:spcBef>
                <a:spcPct val="50000"/>
              </a:spcBef>
            </a:pPr>
            <a:r>
              <a:rPr lang="en-US" altLang="en-US">
                <a:cs typeface="Arial" charset="0"/>
              </a:rPr>
              <a:t>particle enters the cavity with </a:t>
            </a:r>
            <a:r>
              <a:rPr lang="el-GR" altLang="en-US">
                <a:cs typeface="Arial" charset="0"/>
              </a:rPr>
              <a:t>β</a:t>
            </a:r>
            <a:r>
              <a:rPr lang="en-US" altLang="en-US" baseline="-25000">
                <a:cs typeface="Arial" charset="0"/>
              </a:rPr>
              <a:t>s</a:t>
            </a:r>
            <a:r>
              <a:rPr lang="en-US" altLang="en-US">
                <a:cs typeface="Arial" charset="0"/>
              </a:rPr>
              <a:t>&lt; </a:t>
            </a:r>
            <a:r>
              <a:rPr lang="el-GR" altLang="en-US">
                <a:cs typeface="Arial" charset="0"/>
              </a:rPr>
              <a:t>β</a:t>
            </a:r>
            <a:r>
              <a:rPr lang="en-US" altLang="en-US" baseline="-25000">
                <a:cs typeface="Arial" charset="0"/>
              </a:rPr>
              <a:t>g</a:t>
            </a:r>
            <a:r>
              <a:rPr lang="en-US" altLang="en-US">
                <a:cs typeface="Arial" charset="0"/>
              </a:rPr>
              <a:t>. It is accelerated </a:t>
            </a:r>
          </a:p>
          <a:p>
            <a:pPr eaLnBrk="1" hangingPunct="1">
              <a:spcBef>
                <a:spcPct val="50000"/>
              </a:spcBef>
            </a:pPr>
            <a:r>
              <a:rPr lang="en-US" altLang="en-US">
                <a:cs typeface="Arial" charset="0"/>
              </a:rPr>
              <a:t>the particle has not left the cavity when the field has changed sign : it is also a bit decelerated</a:t>
            </a:r>
          </a:p>
          <a:p>
            <a:pPr eaLnBrk="1" hangingPunct="1">
              <a:spcBef>
                <a:spcPct val="50000"/>
              </a:spcBef>
            </a:pPr>
            <a:r>
              <a:rPr lang="en-US" altLang="en-US">
                <a:cs typeface="Arial" charset="0"/>
              </a:rPr>
              <a:t>the particle arrives at the second cavity with a “delay” </a:t>
            </a:r>
          </a:p>
          <a:p>
            <a:pPr eaLnBrk="1" hangingPunct="1">
              <a:spcBef>
                <a:spcPct val="50000"/>
              </a:spcBef>
            </a:pPr>
            <a:r>
              <a:rPr lang="en-US" altLang="en-US">
                <a:cs typeface="Arial" charset="0"/>
              </a:rPr>
              <a:t>........and so on and so on </a:t>
            </a:r>
            <a:endParaRPr lang="el-GR" altLang="en-US">
              <a:cs typeface="Arial" charset="0"/>
            </a:endParaRPr>
          </a:p>
          <a:p>
            <a:pPr eaLnBrk="1" hangingPunct="1">
              <a:spcBef>
                <a:spcPct val="50000"/>
              </a:spcBef>
            </a:pPr>
            <a:endParaRPr lang="en-US" altLang="en-US"/>
          </a:p>
        </p:txBody>
      </p:sp>
      <p:sp>
        <p:nvSpPr>
          <p:cNvPr id="683016" name="Text Box 8"/>
          <p:cNvSpPr txBox="1">
            <a:spLocks noChangeArrowheads="1"/>
          </p:cNvSpPr>
          <p:nvPr/>
        </p:nvSpPr>
        <p:spPr bwMode="auto">
          <a:xfrm>
            <a:off x="684213" y="5589588"/>
            <a:ext cx="78486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solidFill>
                  <a:srgbClr val="FF0000"/>
                </a:solidFill>
              </a:rPr>
              <a:t>we have to optimize the initial phase for minimum phase slippage </a:t>
            </a:r>
          </a:p>
          <a:p>
            <a:pPr eaLnBrk="1" hangingPunct="1">
              <a:spcBef>
                <a:spcPct val="50000"/>
              </a:spcBef>
            </a:pPr>
            <a:r>
              <a:rPr lang="en-US" altLang="en-US">
                <a:solidFill>
                  <a:srgbClr val="FF0000"/>
                </a:solidFill>
              </a:rPr>
              <a:t>for a given velocity there is a maximum number of cavity we can accept in a tank</a:t>
            </a:r>
            <a:r>
              <a:rPr lang="en-US" altLang="en-US"/>
              <a:t>  </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6307156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83016"/>
                                        </p:tgtEl>
                                        <p:attrNameLst>
                                          <p:attrName>style.visibility</p:attrName>
                                        </p:attrNameLst>
                                      </p:cBhvr>
                                      <p:to>
                                        <p:strVal val="visible"/>
                                      </p:to>
                                    </p:set>
                                    <p:animEffect transition="in" filter="blinds(horizontal)">
                                      <p:cBhvr>
                                        <p:cTn id="7" dur="500"/>
                                        <p:tgtEl>
                                          <p:spTgt spid="6830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mph" presetSubtype="0" grpId="1" nodeType="clickEffect">
                                  <p:stCondLst>
                                    <p:cond delay="0"/>
                                  </p:stCondLst>
                                  <p:childTnLst>
                                    <p:set>
                                      <p:cBhvr override="childStyle">
                                        <p:cTn id="11" dur="indefinite"/>
                                        <p:tgtEl>
                                          <p:spTgt spid="683016"/>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16" grpId="0"/>
      <p:bldP spid="683016"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CC3F7FF-FAF3-4ED4-9E30-927B0ADF59AA}" type="slidenum">
              <a:rPr lang="en-US" altLang="en-US"/>
              <a:pPr eaLnBrk="1" hangingPunct="1"/>
              <a:t>37</a:t>
            </a:fld>
            <a:endParaRPr lang="en-US" altLang="en-US"/>
          </a:p>
        </p:txBody>
      </p:sp>
      <p:sp>
        <p:nvSpPr>
          <p:cNvPr id="36867" name="Rectangle 2"/>
          <p:cNvSpPr>
            <a:spLocks noGrp="1" noChangeArrowheads="1"/>
          </p:cNvSpPr>
          <p:nvPr>
            <p:ph type="title"/>
          </p:nvPr>
        </p:nvSpPr>
        <p:spPr/>
        <p:txBody>
          <a:bodyPr/>
          <a:lstStyle/>
          <a:p>
            <a:pPr eaLnBrk="1" hangingPunct="1"/>
            <a:r>
              <a:rPr lang="en-US" altLang="en-US"/>
              <a:t>Adapting the structure to the velocity of the particle</a:t>
            </a:r>
          </a:p>
        </p:txBody>
      </p:sp>
      <p:sp>
        <p:nvSpPr>
          <p:cNvPr id="36868" name="Rectangle 3"/>
          <p:cNvSpPr>
            <a:spLocks noGrp="1" noChangeArrowheads="1"/>
          </p:cNvSpPr>
          <p:nvPr>
            <p:ph type="body" idx="1"/>
          </p:nvPr>
        </p:nvSpPr>
        <p:spPr/>
        <p:txBody>
          <a:bodyPr/>
          <a:lstStyle/>
          <a:p>
            <a:pPr eaLnBrk="1" hangingPunct="1">
              <a:lnSpc>
                <a:spcPct val="90000"/>
              </a:lnSpc>
            </a:pPr>
            <a:r>
              <a:rPr lang="en-US" altLang="en-US" sz="2400" dirty="0"/>
              <a:t>Case1 : the geometry of the cavity/structure is continuously changing to adapt to the change of velocity of the “synchronous particle” </a:t>
            </a:r>
          </a:p>
          <a:p>
            <a:pPr eaLnBrk="1" hangingPunct="1">
              <a:lnSpc>
                <a:spcPct val="90000"/>
              </a:lnSpc>
            </a:pPr>
            <a:endParaRPr lang="en-US" altLang="en-US" sz="2400" dirty="0"/>
          </a:p>
          <a:p>
            <a:pPr eaLnBrk="1" hangingPunct="1">
              <a:lnSpc>
                <a:spcPct val="90000"/>
              </a:lnSpc>
            </a:pPr>
            <a:endParaRPr lang="en-US" altLang="en-US" sz="2400" dirty="0"/>
          </a:p>
          <a:p>
            <a:pPr eaLnBrk="1" hangingPunct="1">
              <a:lnSpc>
                <a:spcPct val="90000"/>
              </a:lnSpc>
            </a:pPr>
            <a:r>
              <a:rPr lang="en-US" altLang="en-US" sz="2400" dirty="0"/>
              <a:t>Case2 : the geometry of the cavity/structure is adapted in step to the velocity of the particle. Loss of perfect synchronicity, phase slippage.</a:t>
            </a:r>
          </a:p>
          <a:p>
            <a:pPr eaLnBrk="1" hangingPunct="1">
              <a:lnSpc>
                <a:spcPct val="90000"/>
              </a:lnSpc>
            </a:pPr>
            <a:endParaRPr lang="en-US" altLang="en-US" sz="2400" dirty="0"/>
          </a:p>
          <a:p>
            <a:pPr eaLnBrk="1" hangingPunct="1">
              <a:lnSpc>
                <a:spcPct val="90000"/>
              </a:lnSpc>
            </a:pPr>
            <a:endParaRPr lang="en-US" altLang="en-US" sz="2400" dirty="0"/>
          </a:p>
          <a:p>
            <a:pPr eaLnBrk="1" hangingPunct="1">
              <a:lnSpc>
                <a:spcPct val="90000"/>
              </a:lnSpc>
            </a:pPr>
            <a:r>
              <a:rPr lang="en-US" altLang="en-US" sz="2400" dirty="0"/>
              <a:t>Case3 : the particle velocity is beta=1 and there is no problem of adapting the structure to the speed.</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825676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7" name="Group 3"/>
          <p:cNvGrpSpPr>
            <a:grpSpLocks/>
          </p:cNvGrpSpPr>
          <p:nvPr/>
        </p:nvGrpSpPr>
        <p:grpSpPr bwMode="auto">
          <a:xfrm>
            <a:off x="990600" y="1295400"/>
            <a:ext cx="6934200" cy="2257425"/>
            <a:chOff x="624" y="816"/>
            <a:chExt cx="4368" cy="1422"/>
          </a:xfrm>
        </p:grpSpPr>
        <p:pic>
          <p:nvPicPr>
            <p:cNvPr id="778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 y="816"/>
              <a:ext cx="1764" cy="1422"/>
            </a:xfrm>
            <a:prstGeom prst="rect">
              <a:avLst/>
            </a:prstGeom>
            <a:noFill/>
            <a:extLst>
              <a:ext uri="{909E8E84-426E-40DD-AFC4-6F175D3DCCD1}">
                <a14:hiddenFill xmlns:a14="http://schemas.microsoft.com/office/drawing/2010/main">
                  <a:solidFill>
                    <a:srgbClr val="FFFFFF"/>
                  </a:solidFill>
                </a14:hiddenFill>
              </a:ext>
            </a:extLst>
          </p:spPr>
        </p:pic>
        <p:sp>
          <p:nvSpPr>
            <p:cNvPr id="77829" name="Text Box 5"/>
            <p:cNvSpPr txBox="1">
              <a:spLocks noChangeArrowheads="1"/>
            </p:cNvSpPr>
            <p:nvPr/>
          </p:nvSpPr>
          <p:spPr bwMode="auto">
            <a:xfrm>
              <a:off x="2400" y="1152"/>
              <a:ext cx="2592" cy="5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dirty="0">
                  <a:latin typeface="Arial" panose="020B0604020202020204" pitchFamily="34" charset="0"/>
                </a:rPr>
                <a:t>Single Accelerating </a:t>
              </a:r>
            </a:p>
            <a:p>
              <a:pPr>
                <a:spcBef>
                  <a:spcPct val="50000"/>
                </a:spcBef>
              </a:pPr>
              <a:r>
                <a:rPr lang="en-US" altLang="en-US" sz="2000" dirty="0">
                  <a:latin typeface="Arial" panose="020B0604020202020204" pitchFamily="34" charset="0"/>
                </a:rPr>
                <a:t>CCDTL tank</a:t>
              </a:r>
            </a:p>
          </p:txBody>
        </p:sp>
      </p:grpSp>
      <p:grpSp>
        <p:nvGrpSpPr>
          <p:cNvPr id="77830" name="Group 6"/>
          <p:cNvGrpSpPr>
            <a:grpSpLocks/>
          </p:cNvGrpSpPr>
          <p:nvPr/>
        </p:nvGrpSpPr>
        <p:grpSpPr bwMode="auto">
          <a:xfrm>
            <a:off x="0" y="2667000"/>
            <a:ext cx="8686800" cy="4191000"/>
            <a:chOff x="0" y="1680"/>
            <a:chExt cx="5472" cy="2640"/>
          </a:xfrm>
        </p:grpSpPr>
        <p:sp>
          <p:nvSpPr>
            <p:cNvPr id="77831" name="Text Box 7"/>
            <p:cNvSpPr txBox="1">
              <a:spLocks noChangeArrowheads="1"/>
            </p:cNvSpPr>
            <p:nvPr/>
          </p:nvSpPr>
          <p:spPr bwMode="auto">
            <a:xfrm>
              <a:off x="2400" y="1680"/>
              <a:ext cx="1344" cy="44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000">
                  <a:latin typeface="Arial" panose="020B0604020202020204" pitchFamily="34" charset="0"/>
                </a:rPr>
                <a:t>1 Power coupler / klystron</a:t>
              </a:r>
            </a:p>
          </p:txBody>
        </p:sp>
        <p:grpSp>
          <p:nvGrpSpPr>
            <p:cNvPr id="77832" name="Group 8"/>
            <p:cNvGrpSpPr>
              <a:grpSpLocks/>
            </p:cNvGrpSpPr>
            <p:nvPr/>
          </p:nvGrpSpPr>
          <p:grpSpPr bwMode="auto">
            <a:xfrm>
              <a:off x="0" y="2016"/>
              <a:ext cx="5472" cy="2304"/>
              <a:chOff x="0" y="2016"/>
              <a:chExt cx="5472" cy="2304"/>
            </a:xfrm>
          </p:grpSpPr>
          <p:pic>
            <p:nvPicPr>
              <p:cNvPr id="778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92"/>
                <a:ext cx="5472" cy="1828"/>
              </a:xfrm>
              <a:prstGeom prst="rect">
                <a:avLst/>
              </a:prstGeom>
              <a:noFill/>
              <a:extLst>
                <a:ext uri="{909E8E84-426E-40DD-AFC4-6F175D3DCCD1}">
                  <a14:hiddenFill xmlns:a14="http://schemas.microsoft.com/office/drawing/2010/main">
                    <a:solidFill>
                      <a:srgbClr val="FFFFFF"/>
                    </a:solidFill>
                  </a14:hiddenFill>
                </a:ext>
              </a:extLst>
            </p:spPr>
          </p:pic>
          <p:sp>
            <p:nvSpPr>
              <p:cNvPr id="77834" name="AutoShape 10"/>
              <p:cNvSpPr>
                <a:spLocks noChangeArrowheads="1"/>
              </p:cNvSpPr>
              <p:nvPr/>
            </p:nvSpPr>
            <p:spPr bwMode="auto">
              <a:xfrm>
                <a:off x="2736" y="2256"/>
                <a:ext cx="432" cy="624"/>
              </a:xfrm>
              <a:prstGeom prst="downArrow">
                <a:avLst>
                  <a:gd name="adj1" fmla="val 50000"/>
                  <a:gd name="adj2" fmla="val 36111"/>
                </a:avLst>
              </a:prstGeom>
              <a:solidFill>
                <a:schemeClr val="hlink"/>
              </a:solidFill>
              <a:ln w="12700">
                <a:solidFill>
                  <a:schemeClr val="hlink"/>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5" name="AutoShape 11"/>
              <p:cNvSpPr>
                <a:spLocks/>
              </p:cNvSpPr>
              <p:nvPr/>
            </p:nvSpPr>
            <p:spPr bwMode="auto">
              <a:xfrm rot="5400000">
                <a:off x="2628" y="-324"/>
                <a:ext cx="144" cy="5400"/>
              </a:xfrm>
              <a:prstGeom prst="leftBrace">
                <a:avLst>
                  <a:gd name="adj1" fmla="val 312500"/>
                  <a:gd name="adj2" fmla="val 25259"/>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6" name="Text Box 12"/>
              <p:cNvSpPr txBox="1">
                <a:spLocks noChangeArrowheads="1"/>
              </p:cNvSpPr>
              <p:nvPr/>
            </p:nvSpPr>
            <p:spPr bwMode="auto">
              <a:xfrm>
                <a:off x="3696" y="2016"/>
                <a:ext cx="91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latin typeface="Arial" panose="020B0604020202020204" pitchFamily="34" charset="0"/>
                  </a:rPr>
                  <a:t>Module</a:t>
                </a:r>
              </a:p>
            </p:txBody>
          </p:sp>
        </p:grpSp>
      </p:grpSp>
      <p:sp>
        <p:nvSpPr>
          <p:cNvPr id="15" name="Title 1"/>
          <p:cNvSpPr>
            <a:spLocks noGrp="1"/>
          </p:cNvSpPr>
          <p:nvPr>
            <p:ph type="title"/>
          </p:nvPr>
        </p:nvSpPr>
        <p:spPr/>
        <p:txBody>
          <a:bodyPr/>
          <a:lstStyle/>
          <a:p>
            <a:r>
              <a:rPr lang="en-GB" dirty="0"/>
              <a:t>Cell Coupled-DTL </a:t>
            </a:r>
          </a:p>
        </p:txBody>
      </p:sp>
      <p:pic>
        <p:nvPicPr>
          <p:cNvPr id="16" name="Picture 5" descr="ccdtl_1"/>
          <p:cNvPicPr>
            <a:picLocks noChangeAspect="1" noChangeArrowheads="1"/>
          </p:cNvPicPr>
          <p:nvPr/>
        </p:nvPicPr>
        <p:blipFill>
          <a:blip r:embed="rId4" cstate="print"/>
          <a:srcRect/>
          <a:stretch>
            <a:fillRect/>
          </a:stretch>
        </p:blipFill>
        <p:spPr bwMode="auto">
          <a:xfrm>
            <a:off x="6561976" y="1445718"/>
            <a:ext cx="2353424" cy="1765944"/>
          </a:xfrm>
          <a:prstGeom prst="rect">
            <a:avLst/>
          </a:prstGeom>
          <a:noFill/>
        </p:spPr>
      </p:pic>
      <p:sp>
        <p:nvSpPr>
          <p:cNvPr id="2" name="Date Placeholder 1"/>
          <p:cNvSpPr>
            <a:spLocks noGrp="1"/>
          </p:cNvSpPr>
          <p:nvPr>
            <p:ph type="dt" sz="half" idx="10"/>
          </p:nvPr>
        </p:nvSpPr>
        <p:spPr/>
        <p:txBody>
          <a:bodyPr/>
          <a:lstStyle/>
          <a:p>
            <a:r>
              <a:rPr lang="fr-FR"/>
              <a:t>12.03.24</a:t>
            </a:r>
            <a:endParaRPr lang="en-US"/>
          </a:p>
        </p:txBody>
      </p:sp>
      <p:sp>
        <p:nvSpPr>
          <p:cNvPr id="3" name="Slide Number Placeholder 2"/>
          <p:cNvSpPr>
            <a:spLocks noGrp="1"/>
          </p:cNvSpPr>
          <p:nvPr>
            <p:ph type="sldNum" sz="quarter" idx="12"/>
          </p:nvPr>
        </p:nvSpPr>
        <p:spPr/>
        <p:txBody>
          <a:bodyPr/>
          <a:lstStyle/>
          <a:p>
            <a:fld id="{BA9B540C-44DA-4F69-89C9-7C84606640D3}" type="slidenum">
              <a:rPr lang="en-US" smtClean="0"/>
              <a:pPr/>
              <a:t>38</a:t>
            </a:fld>
            <a:endParaRPr lang="en-US"/>
          </a:p>
        </p:txBody>
      </p:sp>
    </p:spTree>
    <p:extLst>
      <p:ext uri="{BB962C8B-B14F-4D97-AF65-F5344CB8AC3E}">
        <p14:creationId xmlns:p14="http://schemas.microsoft.com/office/powerpoint/2010/main" val="22439386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78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78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en-US" dirty="0"/>
              <a:t>Side Coupled </a:t>
            </a:r>
            <a:r>
              <a:rPr lang="en-US" altLang="en-US" dirty="0" err="1"/>
              <a:t>Linac</a:t>
            </a:r>
            <a:endParaRPr lang="en-US" altLang="en-US" dirty="0"/>
          </a:p>
        </p:txBody>
      </p:sp>
      <p:pic>
        <p:nvPicPr>
          <p:cNvPr id="61443" name="Picture 3"/>
          <p:cNvPicPr>
            <a:picLocks noChangeAspect="1" noChangeArrowheads="1"/>
          </p:cNvPicPr>
          <p:nvPr/>
        </p:nvPicPr>
        <p:blipFill>
          <a:blip r:embed="rId3">
            <a:extLst>
              <a:ext uri="{28A0092B-C50C-407E-A947-70E740481C1C}">
                <a14:useLocalDpi xmlns:a14="http://schemas.microsoft.com/office/drawing/2010/main" val="0"/>
              </a:ext>
            </a:extLst>
          </a:blip>
          <a:srcRect l="5128" t="11636" r="4274"/>
          <a:stretch>
            <a:fillRect/>
          </a:stretch>
        </p:blipFill>
        <p:spPr bwMode="auto">
          <a:xfrm>
            <a:off x="304800" y="1524000"/>
            <a:ext cx="40386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Picture 4" descr="scl mod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505200"/>
            <a:ext cx="4960938" cy="25146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1445" name="Text Box 5"/>
          <p:cNvSpPr txBox="1">
            <a:spLocks noChangeArrowheads="1"/>
          </p:cNvSpPr>
          <p:nvPr/>
        </p:nvSpPr>
        <p:spPr bwMode="auto">
          <a:xfrm>
            <a:off x="4800600" y="1905000"/>
            <a:ext cx="3733800" cy="108267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latin typeface="Comic Sans MS" panose="030F0702030302020204" pitchFamily="66" charset="0"/>
              </a:rPr>
              <a:t>Chain of cells, coupled via slots and 	off-axis coupling cells.</a:t>
            </a:r>
          </a:p>
          <a:p>
            <a:r>
              <a:rPr lang="en-US" altLang="en-US" sz="1600">
                <a:latin typeface="Comic Sans MS" panose="030F0702030302020204" pitchFamily="66" charset="0"/>
              </a:rPr>
              <a:t>Invented at Los Alamos in the 60’s.</a:t>
            </a:r>
          </a:p>
          <a:p>
            <a:r>
              <a:rPr lang="en-US" altLang="en-US" sz="1600">
                <a:latin typeface="Comic Sans MS" panose="030F0702030302020204" pitchFamily="66" charset="0"/>
              </a:rPr>
              <a:t>Operates in the </a:t>
            </a:r>
            <a:r>
              <a:rPr lang="en-US" altLang="en-US" sz="1600">
                <a:latin typeface="Symbol" panose="05050102010706020507" pitchFamily="18" charset="2"/>
              </a:rPr>
              <a:t>p</a:t>
            </a:r>
            <a:r>
              <a:rPr lang="en-US" altLang="en-US" sz="1600">
                <a:latin typeface="Comic Sans MS" panose="030F0702030302020204" pitchFamily="66" charset="0"/>
              </a:rPr>
              <a:t>/2 mode (stability).</a:t>
            </a:r>
          </a:p>
        </p:txBody>
      </p:sp>
      <p:sp>
        <p:nvSpPr>
          <p:cNvPr id="61446" name="Text Box 6"/>
          <p:cNvSpPr txBox="1">
            <a:spLocks noChangeArrowheads="1"/>
          </p:cNvSpPr>
          <p:nvPr/>
        </p:nvSpPr>
        <p:spPr bwMode="auto">
          <a:xfrm>
            <a:off x="609600" y="4114800"/>
            <a:ext cx="2667000" cy="1816100"/>
          </a:xfrm>
          <a:prstGeom prst="rect">
            <a:avLst/>
          </a:prstGeom>
          <a:noFill/>
          <a:ln w="12700">
            <a:solidFill>
              <a:schemeClr val="accent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solidFill>
                  <a:schemeClr val="accent1"/>
                </a:solidFill>
                <a:latin typeface="Comic Sans MS" panose="030F0702030302020204" pitchFamily="66" charset="0"/>
              </a:rPr>
              <a:t>CERN SCL design:</a:t>
            </a:r>
          </a:p>
          <a:p>
            <a:r>
              <a:rPr lang="en-US" altLang="en-US" sz="1600">
                <a:latin typeface="Comic Sans MS" panose="030F0702030302020204" pitchFamily="66" charset="0"/>
              </a:rPr>
              <a:t>Each klystron feeds 5 tanks of 11 accelerating cells each, connected by 3-cell bridge couplers.</a:t>
            </a:r>
          </a:p>
          <a:p>
            <a:r>
              <a:rPr lang="en-US" altLang="en-US" sz="1600">
                <a:latin typeface="Comic Sans MS" panose="030F0702030302020204" pitchFamily="66" charset="0"/>
              </a:rPr>
              <a:t>Quadrupoles are placed between tanks.</a:t>
            </a:r>
          </a:p>
        </p:txBody>
      </p:sp>
      <p:sp>
        <p:nvSpPr>
          <p:cNvPr id="2" name="Date Placeholder 1"/>
          <p:cNvSpPr>
            <a:spLocks noGrp="1"/>
          </p:cNvSpPr>
          <p:nvPr>
            <p:ph type="dt" sz="half" idx="10"/>
          </p:nvPr>
        </p:nvSpPr>
        <p:spPr/>
        <p:txBody>
          <a:bodyPr/>
          <a:lstStyle/>
          <a:p>
            <a:r>
              <a:rPr lang="fr-FR"/>
              <a:t>12.03.24</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39</a:t>
            </a:fld>
            <a:endParaRPr lang="en-US"/>
          </a:p>
        </p:txBody>
      </p:sp>
    </p:spTree>
    <p:extLst>
      <p:ext uri="{BB962C8B-B14F-4D97-AF65-F5344CB8AC3E}">
        <p14:creationId xmlns:p14="http://schemas.microsoft.com/office/powerpoint/2010/main" val="218686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02835">
            <a:off x="149940" y="3120948"/>
            <a:ext cx="8716707" cy="4208565"/>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3172786994"/>
              </p:ext>
            </p:extLst>
          </p:nvPr>
        </p:nvGraphicFramePr>
        <p:xfrm>
          <a:off x="1224133" y="1572546"/>
          <a:ext cx="7867048" cy="3119120"/>
        </p:xfrm>
        <a:graphic>
          <a:graphicData uri="http://schemas.openxmlformats.org/drawingml/2006/table">
            <a:tbl>
              <a:tblPr firstRow="1" bandRow="1">
                <a:tableStyleId>{5C22544A-7EE6-4342-B048-85BDC9FD1C3A}</a:tableStyleId>
              </a:tblPr>
              <a:tblGrid>
                <a:gridCol w="2123731">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2070909">
                  <a:extLst>
                    <a:ext uri="{9D8B030D-6E8A-4147-A177-3AD203B41FA5}">
                      <a16:colId xmlns:a16="http://schemas.microsoft.com/office/drawing/2014/main" val="20003"/>
                    </a:ext>
                  </a:extLst>
                </a:gridCol>
              </a:tblGrid>
              <a:tr h="370840">
                <a:tc gridSpan="4">
                  <a:txBody>
                    <a:bodyPr/>
                    <a:lstStyle/>
                    <a:p>
                      <a:pPr algn="r"/>
                      <a:r>
                        <a:rPr lang="en-GB" dirty="0"/>
                        <a:t>LINAC4</a:t>
                      </a:r>
                      <a:r>
                        <a:rPr lang="en-GB" baseline="0" dirty="0"/>
                        <a:t> machine layout- 352MHz</a:t>
                      </a:r>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r>
                        <a:rPr lang="el-GR" dirty="0"/>
                        <a:t>Π</a:t>
                      </a:r>
                      <a:r>
                        <a:rPr lang="en-GB" dirty="0"/>
                        <a:t>-mode </a:t>
                      </a:r>
                    </a:p>
                  </a:txBody>
                  <a:tcPr/>
                </a:tc>
                <a:tc>
                  <a:txBody>
                    <a:bodyPr/>
                    <a:lstStyle/>
                    <a:p>
                      <a:r>
                        <a:rPr lang="en-GB" dirty="0"/>
                        <a:t>CC-DTL</a:t>
                      </a:r>
                    </a:p>
                  </a:txBody>
                  <a:tcPr/>
                </a:tc>
                <a:tc>
                  <a:txBody>
                    <a:bodyPr/>
                    <a:lstStyle/>
                    <a:p>
                      <a:r>
                        <a:rPr lang="en-GB" dirty="0"/>
                        <a:t>Drift Tube L</a:t>
                      </a:r>
                    </a:p>
                  </a:txBody>
                  <a:tcPr/>
                </a:tc>
                <a:tc>
                  <a:txBody>
                    <a:bodyPr/>
                    <a:lstStyle/>
                    <a:p>
                      <a:r>
                        <a:rPr lang="en-GB" dirty="0"/>
                        <a:t>Pre-injector</a:t>
                      </a:r>
                    </a:p>
                  </a:txBody>
                  <a:tcPr/>
                </a:tc>
                <a:extLst>
                  <a:ext uri="{0D108BD9-81ED-4DB2-BD59-A6C34878D82A}">
                    <a16:rowId xmlns:a16="http://schemas.microsoft.com/office/drawing/2014/main" val="10001"/>
                  </a:ext>
                </a:extLst>
              </a:tr>
              <a:tr h="3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160 MeV</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(beta=0.52)</a:t>
                      </a:r>
                    </a:p>
                  </a:txBody>
                  <a:tcPr/>
                </a:tc>
                <a:tc>
                  <a:txBody>
                    <a:bodyPr/>
                    <a:lstStyle/>
                    <a:p>
                      <a:r>
                        <a:rPr lang="en-GB" dirty="0"/>
                        <a:t>100 MeV</a:t>
                      </a:r>
                    </a:p>
                    <a:p>
                      <a:r>
                        <a:rPr lang="en-GB" dirty="0"/>
                        <a:t>(beta=0.42)</a:t>
                      </a:r>
                    </a:p>
                  </a:txBody>
                  <a:tcPr/>
                </a:tc>
                <a:tc>
                  <a:txBody>
                    <a:bodyPr/>
                    <a:lstStyle/>
                    <a:p>
                      <a:r>
                        <a:rPr lang="en-GB" dirty="0"/>
                        <a:t>50 MeV </a:t>
                      </a:r>
                    </a:p>
                    <a:p>
                      <a:r>
                        <a:rPr lang="en-GB" dirty="0"/>
                        <a:t>(beta=0.3)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3MeV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(beta=0.08)</a:t>
                      </a:r>
                    </a:p>
                  </a:txBody>
                  <a:tcPr/>
                </a:tc>
                <a:extLst>
                  <a:ext uri="{0D108BD9-81ED-4DB2-BD59-A6C34878D82A}">
                    <a16:rowId xmlns:a16="http://schemas.microsoft.com/office/drawing/2014/main" val="10002"/>
                  </a:ext>
                </a:extLst>
              </a:tr>
              <a:tr h="370840">
                <a:tc>
                  <a:txBody>
                    <a:bodyPr/>
                    <a:lstStyle/>
                    <a:p>
                      <a:pPr eaLnBrk="0" hangingPunct="0"/>
                      <a:r>
                        <a:rPr lang="en-US" sz="1200" dirty="0">
                          <a:solidFill>
                            <a:schemeClr val="tx1"/>
                          </a:solidFill>
                          <a:cs typeface="Times New Roman" pitchFamily="18" charset="0"/>
                        </a:rPr>
                        <a:t>23 m</a:t>
                      </a:r>
                      <a:endParaRPr lang="en-US" sz="1200" dirty="0">
                        <a:solidFill>
                          <a:schemeClr val="tx1"/>
                        </a:solidFill>
                      </a:endParaRPr>
                    </a:p>
                    <a:p>
                      <a:pPr eaLnBrk="0" hangingPunct="0"/>
                      <a:r>
                        <a:rPr lang="fr-FR" sz="1200" dirty="0">
                          <a:solidFill>
                            <a:schemeClr val="tx1"/>
                          </a:solidFill>
                          <a:cs typeface="Times New Roman" pitchFamily="18" charset="0"/>
                        </a:rPr>
                        <a:t>12 Modules</a:t>
                      </a:r>
                      <a:endParaRPr lang="en-US" sz="1200" dirty="0">
                        <a:solidFill>
                          <a:schemeClr val="tx1"/>
                        </a:solidFill>
                      </a:endParaRPr>
                    </a:p>
                    <a:p>
                      <a:pPr eaLnBrk="0" hangingPunct="0"/>
                      <a:r>
                        <a:rPr lang="fr-FR" sz="1200" dirty="0">
                          <a:solidFill>
                            <a:schemeClr val="tx1"/>
                          </a:solidFill>
                          <a:cs typeface="Times New Roman" pitchFamily="18" charset="0"/>
                        </a:rPr>
                        <a:t>8 Klystrons: 12MW </a:t>
                      </a:r>
                      <a:r>
                        <a:rPr lang="fr-FR" sz="1200" dirty="0" err="1">
                          <a:solidFill>
                            <a:schemeClr val="tx1"/>
                          </a:solidFill>
                          <a:cs typeface="Times New Roman" pitchFamily="18" charset="0"/>
                        </a:rPr>
                        <a:t>installed</a:t>
                      </a:r>
                      <a:endParaRPr lang="fr-FR" sz="1200" dirty="0">
                        <a:solidFill>
                          <a:schemeClr val="tx1"/>
                        </a:solidFill>
                        <a:cs typeface="Times New Roman" pitchFamily="18" charset="0"/>
                      </a:endParaRPr>
                    </a:p>
                    <a:p>
                      <a:pPr eaLnBrk="0" hangingPunct="0"/>
                      <a:r>
                        <a:rPr lang="fr-FR" sz="1200" dirty="0">
                          <a:solidFill>
                            <a:schemeClr val="tx1"/>
                          </a:solidFill>
                          <a:cs typeface="Times New Roman" pitchFamily="18" charset="0"/>
                        </a:rPr>
                        <a:t>12 </a:t>
                      </a:r>
                      <a:r>
                        <a:rPr lang="fr-FR" sz="1200" dirty="0" err="1">
                          <a:solidFill>
                            <a:schemeClr val="tx1"/>
                          </a:solidFill>
                          <a:cs typeface="Times New Roman" pitchFamily="18" charset="0"/>
                        </a:rPr>
                        <a:t>Quadrupoles</a:t>
                      </a:r>
                      <a:endParaRPr lang="fr-FR" sz="1200" dirty="0">
                        <a:solidFill>
                          <a:schemeClr val="tx1"/>
                        </a:solidFill>
                        <a:cs typeface="Times New Roman" pitchFamily="18" charset="0"/>
                      </a:endParaRPr>
                    </a:p>
                    <a:p>
                      <a:pPr eaLnBrk="0" hangingPunct="0"/>
                      <a:r>
                        <a:rPr lang="fr-FR" sz="1200" dirty="0">
                          <a:solidFill>
                            <a:schemeClr val="tx1"/>
                          </a:solidFill>
                          <a:cs typeface="Times New Roman" pitchFamily="18" charset="0"/>
                        </a:rPr>
                        <a:t>12 </a:t>
                      </a:r>
                      <a:r>
                        <a:rPr lang="fr-FR" sz="1200" dirty="0" err="1">
                          <a:solidFill>
                            <a:schemeClr val="tx1"/>
                          </a:solidFill>
                          <a:cs typeface="Times New Roman" pitchFamily="18" charset="0"/>
                        </a:rPr>
                        <a:t>steerer</a:t>
                      </a:r>
                      <a:endParaRPr lang="en-GB" sz="1200" dirty="0">
                        <a:solidFill>
                          <a:schemeClr val="tx1"/>
                        </a:solidFill>
                      </a:endParaRPr>
                    </a:p>
                  </a:txBody>
                  <a:tcPr/>
                </a:tc>
                <a:tc>
                  <a:txBody>
                    <a:bodyPr/>
                    <a:lstStyle/>
                    <a:p>
                      <a:pPr eaLnBrk="0" hangingPunct="0"/>
                      <a:r>
                        <a:rPr lang="en-US" sz="1200" dirty="0">
                          <a:solidFill>
                            <a:schemeClr val="tx1"/>
                          </a:solidFill>
                          <a:cs typeface="Times New Roman" pitchFamily="18" charset="0"/>
                        </a:rPr>
                        <a:t>25 m</a:t>
                      </a:r>
                      <a:endParaRPr lang="en-US" sz="1200" dirty="0">
                        <a:solidFill>
                          <a:schemeClr val="tx1"/>
                        </a:solidFill>
                      </a:endParaRPr>
                    </a:p>
                    <a:p>
                      <a:pPr eaLnBrk="0" hangingPunct="0"/>
                      <a:r>
                        <a:rPr lang="en-US" sz="1200" dirty="0">
                          <a:solidFill>
                            <a:schemeClr val="tx1"/>
                          </a:solidFill>
                          <a:cs typeface="Times New Roman" pitchFamily="18" charset="0"/>
                        </a:rPr>
                        <a:t>7 Modules</a:t>
                      </a:r>
                    </a:p>
                    <a:p>
                      <a:pPr eaLnBrk="0" hangingPunct="0"/>
                      <a:r>
                        <a:rPr lang="en-US" sz="1200" dirty="0">
                          <a:solidFill>
                            <a:schemeClr val="tx1"/>
                          </a:solidFill>
                          <a:cs typeface="Times New Roman" pitchFamily="18" charset="0"/>
                        </a:rPr>
                        <a:t>7 Klystrons : 7 </a:t>
                      </a:r>
                      <a:r>
                        <a:rPr lang="en-US" sz="1200" dirty="0" err="1">
                          <a:solidFill>
                            <a:schemeClr val="tx1"/>
                          </a:solidFill>
                          <a:cs typeface="Times New Roman" pitchFamily="18" charset="0"/>
                        </a:rPr>
                        <a:t>MWinstalled</a:t>
                      </a:r>
                      <a:endParaRPr lang="en-US" sz="1200" dirty="0">
                        <a:solidFill>
                          <a:schemeClr val="tx1"/>
                        </a:solidFill>
                      </a:endParaRPr>
                    </a:p>
                    <a:p>
                      <a:pPr eaLnBrk="0" hangingPunct="0"/>
                      <a:r>
                        <a:rPr lang="en-US" sz="1200" dirty="0">
                          <a:solidFill>
                            <a:schemeClr val="tx1"/>
                          </a:solidFill>
                          <a:cs typeface="Times New Roman" pitchFamily="18" charset="0"/>
                        </a:rPr>
                        <a:t>21 Quadrupoles</a:t>
                      </a:r>
                    </a:p>
                    <a:p>
                      <a:pPr eaLnBrk="0" hangingPunct="0"/>
                      <a:r>
                        <a:rPr lang="en-US" sz="1200" dirty="0">
                          <a:solidFill>
                            <a:schemeClr val="tx1"/>
                          </a:solidFill>
                          <a:cs typeface="Times New Roman" pitchFamily="18" charset="0"/>
                        </a:rPr>
                        <a:t>7 </a:t>
                      </a:r>
                      <a:r>
                        <a:rPr lang="en-US" sz="1200" dirty="0" err="1">
                          <a:solidFill>
                            <a:schemeClr val="tx1"/>
                          </a:solidFill>
                          <a:cs typeface="Times New Roman" pitchFamily="18" charset="0"/>
                        </a:rPr>
                        <a:t>steerers</a:t>
                      </a:r>
                      <a:endParaRPr lang="en-US" sz="1200" dirty="0">
                        <a:solidFill>
                          <a:schemeClr val="tx1"/>
                        </a:solidFill>
                        <a:cs typeface="Times New Roman" pitchFamily="18" charset="0"/>
                      </a:endParaRPr>
                    </a:p>
                  </a:txBody>
                  <a:tcPr/>
                </a:tc>
                <a:tc>
                  <a:txBody>
                    <a:bodyPr/>
                    <a:lstStyle/>
                    <a:p>
                      <a:pPr eaLnBrk="0" hangingPunct="0"/>
                      <a:r>
                        <a:rPr lang="en-US" sz="1200" dirty="0">
                          <a:solidFill>
                            <a:schemeClr val="tx1"/>
                          </a:solidFill>
                          <a:cs typeface="Times New Roman" pitchFamily="18" charset="0"/>
                        </a:rPr>
                        <a:t>19 m</a:t>
                      </a:r>
                      <a:endParaRPr lang="en-US" sz="1200" dirty="0">
                        <a:solidFill>
                          <a:schemeClr val="tx1"/>
                        </a:solidFill>
                      </a:endParaRPr>
                    </a:p>
                    <a:p>
                      <a:pPr eaLnBrk="0" hangingPunct="0"/>
                      <a:r>
                        <a:rPr lang="en-US" sz="1200" dirty="0">
                          <a:solidFill>
                            <a:schemeClr val="tx1"/>
                          </a:solidFill>
                          <a:cs typeface="Times New Roman" pitchFamily="18" charset="0"/>
                        </a:rPr>
                        <a:t>3 Tanks</a:t>
                      </a:r>
                    </a:p>
                    <a:p>
                      <a:pPr eaLnBrk="0" hangingPunct="0"/>
                      <a:r>
                        <a:rPr lang="en-US" sz="1200" dirty="0">
                          <a:solidFill>
                            <a:schemeClr val="tx1"/>
                          </a:solidFill>
                          <a:cs typeface="Times New Roman" pitchFamily="18" charset="0"/>
                        </a:rPr>
                        <a:t>3 Klystrons:5 MW </a:t>
                      </a:r>
                      <a:endParaRPr lang="en-US" sz="1200" dirty="0">
                        <a:solidFill>
                          <a:schemeClr val="tx1"/>
                        </a:solidFill>
                      </a:endParaRPr>
                    </a:p>
                    <a:p>
                      <a:pPr eaLnBrk="0" hangingPunct="0"/>
                      <a:r>
                        <a:rPr lang="en-US" sz="1200" dirty="0">
                          <a:solidFill>
                            <a:schemeClr val="tx1"/>
                          </a:solidFill>
                          <a:cs typeface="Times New Roman" pitchFamily="18" charset="0"/>
                        </a:rPr>
                        <a:t>115 quadrupoles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steerers</a:t>
                      </a:r>
                      <a:endParaRPr lang="en-US" sz="1200" dirty="0">
                        <a:solidFill>
                          <a:schemeClr val="tx1"/>
                        </a:solidFill>
                      </a:endParaRPr>
                    </a:p>
                    <a:p>
                      <a:pPr eaLnBrk="0" hangingPunct="0"/>
                      <a:endParaRPr lang="en-US" sz="1200" dirty="0"/>
                    </a:p>
                  </a:txBody>
                  <a:tcPr/>
                </a:tc>
                <a:tc>
                  <a:txBody>
                    <a:bodyPr/>
                    <a:lstStyle/>
                    <a:p>
                      <a:r>
                        <a:rPr lang="en-GB" sz="1200" dirty="0">
                          <a:solidFill>
                            <a:schemeClr val="tx1"/>
                          </a:solidFill>
                        </a:rPr>
                        <a:t>9 m</a:t>
                      </a:r>
                    </a:p>
                    <a:p>
                      <a:r>
                        <a:rPr lang="en-GB" sz="1200" dirty="0">
                          <a:solidFill>
                            <a:schemeClr val="tx1"/>
                          </a:solidFill>
                        </a:rPr>
                        <a:t>Source(s)</a:t>
                      </a:r>
                    </a:p>
                    <a:p>
                      <a:r>
                        <a:rPr lang="en-GB" sz="1200" dirty="0">
                          <a:solidFill>
                            <a:schemeClr val="tx1"/>
                          </a:solidFill>
                        </a:rPr>
                        <a:t>2 solenoids</a:t>
                      </a:r>
                    </a:p>
                    <a:p>
                      <a:r>
                        <a:rPr lang="en-GB" sz="1200" dirty="0">
                          <a:solidFill>
                            <a:schemeClr val="tx1"/>
                          </a:solidFill>
                        </a:rPr>
                        <a:t>Radio Frequency Quadrupole</a:t>
                      </a:r>
                    </a:p>
                    <a:p>
                      <a:pPr eaLnBrk="0" hangingPunct="0"/>
                      <a:r>
                        <a:rPr lang="en-US" sz="1200" dirty="0">
                          <a:solidFill>
                            <a:schemeClr val="tx1"/>
                          </a:solidFill>
                          <a:cs typeface="Times New Roman" pitchFamily="18" charset="0"/>
                        </a:rPr>
                        <a:t>11 EMQ</a:t>
                      </a:r>
                      <a:endParaRPr lang="en-US" sz="1200" dirty="0">
                        <a:solidFill>
                          <a:schemeClr val="tx1"/>
                        </a:solidFill>
                      </a:endParaRPr>
                    </a:p>
                    <a:p>
                      <a:pPr eaLnBrk="0" hangingPunct="0"/>
                      <a:r>
                        <a:rPr lang="en-US" sz="1200" dirty="0">
                          <a:solidFill>
                            <a:schemeClr val="tx1"/>
                          </a:solidFill>
                          <a:cs typeface="Times New Roman" pitchFamily="18" charset="0"/>
                        </a:rPr>
                        <a:t>3 Cavities</a:t>
                      </a:r>
                      <a:endParaRPr lang="en-US" sz="1200" dirty="0">
                        <a:solidFill>
                          <a:schemeClr val="tx1"/>
                        </a:solidFill>
                      </a:endParaRPr>
                    </a:p>
                    <a:p>
                      <a:pPr eaLnBrk="0" hangingPunct="0"/>
                      <a:r>
                        <a:rPr lang="en-US" sz="1200" dirty="0">
                          <a:solidFill>
                            <a:schemeClr val="tx1"/>
                          </a:solidFill>
                          <a:cs typeface="Times New Roman" pitchFamily="18" charset="0"/>
                        </a:rPr>
                        <a:t>2 Chopper units</a:t>
                      </a:r>
                    </a:p>
                    <a:p>
                      <a:pPr eaLnBrk="0" hangingPunct="0"/>
                      <a:r>
                        <a:rPr lang="en-US" sz="1200" dirty="0">
                          <a:solidFill>
                            <a:schemeClr val="tx1"/>
                          </a:solidFill>
                          <a:cs typeface="Times New Roman" pitchFamily="18" charset="0"/>
                        </a:rPr>
                        <a:t>In-line dump </a:t>
                      </a:r>
                      <a:endParaRPr lang="en-GB" sz="1200" dirty="0">
                        <a:solidFill>
                          <a:schemeClr val="tx1"/>
                        </a:solidFill>
                      </a:endParaRPr>
                    </a:p>
                  </a:txBody>
                  <a:tcPr/>
                </a:tc>
                <a:extLst>
                  <a:ext uri="{0D108BD9-81ED-4DB2-BD59-A6C34878D82A}">
                    <a16:rowId xmlns:a16="http://schemas.microsoft.com/office/drawing/2014/main" val="10003"/>
                  </a:ext>
                </a:extLst>
              </a:tr>
            </a:tbl>
          </a:graphicData>
        </a:graphic>
      </p:graphicFrame>
      <p:cxnSp>
        <p:nvCxnSpPr>
          <p:cNvPr id="5" name="Straight Arrow Connector 4"/>
          <p:cNvCxnSpPr/>
          <p:nvPr/>
        </p:nvCxnSpPr>
        <p:spPr>
          <a:xfrm flipH="1">
            <a:off x="6104105" y="4740898"/>
            <a:ext cx="1981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3" name="TextBox 2"/>
          <p:cNvSpPr txBox="1"/>
          <p:nvPr/>
        </p:nvSpPr>
        <p:spPr>
          <a:xfrm>
            <a:off x="6408905" y="4855039"/>
            <a:ext cx="1676400" cy="369332"/>
          </a:xfrm>
          <a:prstGeom prst="rect">
            <a:avLst/>
          </a:prstGeom>
          <a:noFill/>
        </p:spPr>
        <p:txBody>
          <a:bodyPr wrap="square" rtlCol="0">
            <a:spAutoFit/>
          </a:bodyPr>
          <a:lstStyle/>
          <a:p>
            <a:r>
              <a:rPr lang="en-GB" dirty="0"/>
              <a:t>beam</a:t>
            </a:r>
          </a:p>
        </p:txBody>
      </p:sp>
      <p:sp>
        <p:nvSpPr>
          <p:cNvPr id="6" name="Title 5"/>
          <p:cNvSpPr>
            <a:spLocks noGrp="1"/>
          </p:cNvSpPr>
          <p:nvPr>
            <p:ph type="title"/>
          </p:nvPr>
        </p:nvSpPr>
        <p:spPr/>
        <p:txBody>
          <a:bodyPr/>
          <a:lstStyle/>
          <a:p>
            <a:r>
              <a:rPr lang="en-GB" dirty="0"/>
              <a:t>LINAC4 – 160MeV </a:t>
            </a:r>
          </a:p>
        </p:txBody>
      </p:sp>
      <p:sp>
        <p:nvSpPr>
          <p:cNvPr id="8" name="Date Placeholder 7"/>
          <p:cNvSpPr>
            <a:spLocks noGrp="1"/>
          </p:cNvSpPr>
          <p:nvPr>
            <p:ph type="dt" sz="half" idx="10"/>
          </p:nvPr>
        </p:nvSpPr>
        <p:spPr/>
        <p:txBody>
          <a:bodyPr/>
          <a:lstStyle/>
          <a:p>
            <a:r>
              <a:rPr lang="fr-FR"/>
              <a:t>12.03.24</a:t>
            </a:r>
            <a:endParaRPr lang="en-US"/>
          </a:p>
        </p:txBody>
      </p:sp>
      <p:sp>
        <p:nvSpPr>
          <p:cNvPr id="10" name="Slide Number Placeholder 9"/>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2572327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PI-mode structure</a:t>
            </a:r>
          </a:p>
        </p:txBody>
      </p:sp>
      <p:sp>
        <p:nvSpPr>
          <p:cNvPr id="3" name="Date Placeholder 2"/>
          <p:cNvSpPr>
            <a:spLocks noGrp="1"/>
          </p:cNvSpPr>
          <p:nvPr>
            <p:ph type="dt" sz="half" idx="10"/>
          </p:nvPr>
        </p:nvSpPr>
        <p:spPr/>
        <p:txBody>
          <a:bodyPr/>
          <a:lstStyle/>
          <a:p>
            <a:r>
              <a:rPr lang="fr-FR"/>
              <a:t>12.03.24</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40</a:t>
            </a:fld>
            <a:endParaRPr lang="en-US"/>
          </a:p>
        </p:txBody>
      </p:sp>
      <p:pic>
        <p:nvPicPr>
          <p:cNvPr id="6"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1690073">
            <a:off x="1109483" y="700253"/>
            <a:ext cx="3962400" cy="3048000"/>
          </a:xfrm>
          <a:prstGeom prst="rect">
            <a:avLst/>
          </a:prstGeom>
          <a:noFill/>
          <a:ln w="12700">
            <a:noFill/>
            <a:miter lim="800000"/>
            <a:headEnd type="none" w="sm" len="sm"/>
            <a:tailEnd type="none" w="sm" len="sm"/>
          </a:ln>
          <a:effectLst/>
        </p:spPr>
      </p:pic>
      <p:sp>
        <p:nvSpPr>
          <p:cNvPr id="7" name="Line 11"/>
          <p:cNvSpPr>
            <a:spLocks noChangeShapeType="1"/>
          </p:cNvSpPr>
          <p:nvPr/>
        </p:nvSpPr>
        <p:spPr bwMode="auto">
          <a:xfrm>
            <a:off x="499883" y="2300453"/>
            <a:ext cx="533400" cy="0"/>
          </a:xfrm>
          <a:prstGeom prst="line">
            <a:avLst/>
          </a:prstGeom>
          <a:noFill/>
          <a:ln w="38100">
            <a:solidFill>
              <a:schemeClr val="hlink"/>
            </a:solidFill>
            <a:round/>
            <a:headEnd type="none" w="sm" len="sm"/>
            <a:tailEnd type="triangle" w="sm" len="sm"/>
          </a:ln>
          <a:effectLst/>
        </p:spPr>
        <p:txBody>
          <a:bodyPr/>
          <a:lstStyle/>
          <a:p>
            <a:endParaRPr lang="en-US"/>
          </a:p>
        </p:txBody>
      </p:sp>
      <p:pic>
        <p:nvPicPr>
          <p:cNvPr id="8" name="Picture 4"/>
          <p:cNvPicPr>
            <a:picLocks noChangeAspect="1" noChangeArrowheads="1"/>
          </p:cNvPicPr>
          <p:nvPr/>
        </p:nvPicPr>
        <p:blipFill>
          <a:blip r:embed="rId3" cstate="print"/>
          <a:srcRect/>
          <a:stretch>
            <a:fillRect/>
          </a:stretch>
        </p:blipFill>
        <p:spPr bwMode="auto">
          <a:xfrm rot="188468">
            <a:off x="381000" y="4246029"/>
            <a:ext cx="3581400" cy="1562100"/>
          </a:xfrm>
          <a:prstGeom prst="rect">
            <a:avLst/>
          </a:prstGeom>
          <a:noFill/>
          <a:ln w="9525" algn="ctr">
            <a:noFill/>
            <a:miter lim="800000"/>
            <a:headEnd/>
            <a:tailEnd/>
          </a:ln>
          <a:effectLst/>
        </p:spPr>
      </p:pic>
      <p:pic>
        <p:nvPicPr>
          <p:cNvPr id="9" name="Picture 5"/>
          <p:cNvPicPr>
            <a:picLocks noChangeAspect="1" noChangeArrowheads="1"/>
          </p:cNvPicPr>
          <p:nvPr/>
        </p:nvPicPr>
        <p:blipFill>
          <a:blip r:embed="rId4" cstate="print"/>
          <a:srcRect/>
          <a:stretch>
            <a:fillRect/>
          </a:stretch>
        </p:blipFill>
        <p:spPr bwMode="auto">
          <a:xfrm>
            <a:off x="4114800" y="4169829"/>
            <a:ext cx="1614488" cy="1752600"/>
          </a:xfrm>
          <a:prstGeom prst="rect">
            <a:avLst/>
          </a:prstGeom>
          <a:noFill/>
          <a:ln w="9525" algn="ctr">
            <a:noFill/>
            <a:miter lim="800000"/>
            <a:headEnd/>
            <a:tailEnd/>
          </a:ln>
          <a:effectLst/>
        </p:spPr>
      </p:pic>
      <p:sp>
        <p:nvSpPr>
          <p:cNvPr id="10" name="Text Box 12"/>
          <p:cNvSpPr txBox="1">
            <a:spLocks noChangeArrowheads="1"/>
          </p:cNvSpPr>
          <p:nvPr/>
        </p:nvSpPr>
        <p:spPr bwMode="auto">
          <a:xfrm>
            <a:off x="255408" y="2413166"/>
            <a:ext cx="781050" cy="366712"/>
          </a:xfrm>
          <a:prstGeom prst="rect">
            <a:avLst/>
          </a:prstGeom>
          <a:noFill/>
          <a:ln w="12700">
            <a:noFill/>
            <a:miter lim="800000"/>
            <a:headEnd type="none" w="sm" len="sm"/>
            <a:tailEnd type="none" w="sm" len="sm"/>
          </a:ln>
          <a:effectLst/>
        </p:spPr>
        <p:txBody>
          <a:bodyPr wrap="none">
            <a:spAutoFit/>
          </a:bodyPr>
          <a:lstStyle/>
          <a:p>
            <a:r>
              <a:rPr lang="en-GB" sz="1800" dirty="0"/>
              <a:t>beam</a:t>
            </a:r>
            <a:endParaRPr lang="en-US" sz="1800" dirty="0"/>
          </a:p>
        </p:txBody>
      </p:sp>
    </p:spTree>
    <p:extLst>
      <p:ext uri="{BB962C8B-B14F-4D97-AF65-F5344CB8AC3E}">
        <p14:creationId xmlns:p14="http://schemas.microsoft.com/office/powerpoint/2010/main" val="32732364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0BBF9-C379-5935-644D-0A1243FF17A1}"/>
              </a:ext>
            </a:extLst>
          </p:cNvPr>
          <p:cNvSpPr>
            <a:spLocks noGrp="1"/>
          </p:cNvSpPr>
          <p:nvPr>
            <p:ph type="title"/>
          </p:nvPr>
        </p:nvSpPr>
        <p:spPr/>
        <p:txBody>
          <a:bodyPr/>
          <a:lstStyle/>
          <a:p>
            <a:r>
              <a:rPr lang="en-GB" dirty="0"/>
              <a:t>extras</a:t>
            </a:r>
          </a:p>
        </p:txBody>
      </p:sp>
      <p:pic>
        <p:nvPicPr>
          <p:cNvPr id="7" name="Content Placeholder 6">
            <a:extLst>
              <a:ext uri="{FF2B5EF4-FFF2-40B4-BE49-F238E27FC236}">
                <a16:creationId xmlns:a16="http://schemas.microsoft.com/office/drawing/2014/main" id="{A165815A-6699-645D-4B76-B6AD36366B96}"/>
              </a:ext>
            </a:extLst>
          </p:cNvPr>
          <p:cNvPicPr>
            <a:picLocks noGrp="1" noChangeAspect="1"/>
          </p:cNvPicPr>
          <p:nvPr>
            <p:ph idx="1"/>
          </p:nvPr>
        </p:nvPicPr>
        <p:blipFill>
          <a:blip r:embed="rId2"/>
          <a:stretch>
            <a:fillRect/>
          </a:stretch>
        </p:blipFill>
        <p:spPr>
          <a:xfrm>
            <a:off x="3615757" y="2924944"/>
            <a:ext cx="5489496" cy="3641511"/>
          </a:xfrm>
        </p:spPr>
      </p:pic>
      <p:sp>
        <p:nvSpPr>
          <p:cNvPr id="4" name="Date Placeholder 3">
            <a:extLst>
              <a:ext uri="{FF2B5EF4-FFF2-40B4-BE49-F238E27FC236}">
                <a16:creationId xmlns:a16="http://schemas.microsoft.com/office/drawing/2014/main" id="{BA183B8C-7284-C414-784C-202A4D79C99A}"/>
              </a:ext>
            </a:extLst>
          </p:cNvPr>
          <p:cNvSpPr>
            <a:spLocks noGrp="1"/>
          </p:cNvSpPr>
          <p:nvPr>
            <p:ph type="dt" sz="half" idx="10"/>
          </p:nvPr>
        </p:nvSpPr>
        <p:spPr/>
        <p:txBody>
          <a:bodyPr/>
          <a:lstStyle/>
          <a:p>
            <a:r>
              <a:rPr lang="fr-FR"/>
              <a:t>12.03.24</a:t>
            </a:r>
            <a:endParaRPr lang="en-US"/>
          </a:p>
        </p:txBody>
      </p:sp>
      <p:sp>
        <p:nvSpPr>
          <p:cNvPr id="5" name="Slide Number Placeholder 4">
            <a:extLst>
              <a:ext uri="{FF2B5EF4-FFF2-40B4-BE49-F238E27FC236}">
                <a16:creationId xmlns:a16="http://schemas.microsoft.com/office/drawing/2014/main" id="{DEC67C18-B7EB-B120-260C-883223555977}"/>
              </a:ext>
            </a:extLst>
          </p:cNvPr>
          <p:cNvSpPr>
            <a:spLocks noGrp="1"/>
          </p:cNvSpPr>
          <p:nvPr>
            <p:ph type="sldNum" sz="quarter" idx="12"/>
          </p:nvPr>
        </p:nvSpPr>
        <p:spPr/>
        <p:txBody>
          <a:bodyPr/>
          <a:lstStyle/>
          <a:p>
            <a:fld id="{BA9B540C-44DA-4F69-89C9-7C84606640D3}" type="slidenum">
              <a:rPr lang="en-US" smtClean="0"/>
              <a:pPr/>
              <a:t>41</a:t>
            </a:fld>
            <a:endParaRPr lang="en-US"/>
          </a:p>
        </p:txBody>
      </p:sp>
      <p:pic>
        <p:nvPicPr>
          <p:cNvPr id="9" name="Picture 8">
            <a:extLst>
              <a:ext uri="{FF2B5EF4-FFF2-40B4-BE49-F238E27FC236}">
                <a16:creationId xmlns:a16="http://schemas.microsoft.com/office/drawing/2014/main" id="{6D1D27E5-EC7E-9DF0-F1F3-C015B73F35B3}"/>
              </a:ext>
            </a:extLst>
          </p:cNvPr>
          <p:cNvPicPr>
            <a:picLocks noChangeAspect="1"/>
          </p:cNvPicPr>
          <p:nvPr/>
        </p:nvPicPr>
        <p:blipFill>
          <a:blip r:embed="rId3"/>
          <a:stretch>
            <a:fillRect/>
          </a:stretch>
        </p:blipFill>
        <p:spPr>
          <a:xfrm>
            <a:off x="38747" y="298895"/>
            <a:ext cx="5610225" cy="3876675"/>
          </a:xfrm>
          <a:prstGeom prst="rect">
            <a:avLst/>
          </a:prstGeom>
        </p:spPr>
      </p:pic>
    </p:spTree>
    <p:extLst>
      <p:ext uri="{BB962C8B-B14F-4D97-AF65-F5344CB8AC3E}">
        <p14:creationId xmlns:p14="http://schemas.microsoft.com/office/powerpoint/2010/main" val="28292392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Beam centre phase in LINAC4</a:t>
            </a:r>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42</a:t>
            </a:fld>
            <a:endParaRPr lang="en-US"/>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199"/>
            <a:ext cx="8229600" cy="500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07541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choose</a:t>
            </a:r>
          </a:p>
        </p:txBody>
      </p:sp>
      <p:sp>
        <p:nvSpPr>
          <p:cNvPr id="3" name="Content Placeholder 2"/>
          <p:cNvSpPr>
            <a:spLocks noGrp="1"/>
          </p:cNvSpPr>
          <p:nvPr>
            <p:ph idx="1"/>
          </p:nvPr>
        </p:nvSpPr>
        <p:spPr/>
        <p:txBody>
          <a:bodyPr/>
          <a:lstStyle/>
          <a:p>
            <a:r>
              <a:rPr lang="en-GB" dirty="0"/>
              <a:t>Compact </a:t>
            </a:r>
            <a:r>
              <a:rPr lang="en-GB" dirty="0" err="1"/>
              <a:t>Linac</a:t>
            </a:r>
            <a:r>
              <a:rPr lang="en-GB" dirty="0"/>
              <a:t> but not too demanding on power</a:t>
            </a:r>
          </a:p>
          <a:p>
            <a:endParaRPr lang="en-GB" dirty="0"/>
          </a:p>
          <a:p>
            <a:endParaRPr lang="en-GB" dirty="0"/>
          </a:p>
          <a:p>
            <a:r>
              <a:rPr lang="en-GB" dirty="0"/>
              <a:t>Structures adapted to the velocity of the particles</a:t>
            </a:r>
          </a:p>
          <a:p>
            <a:endParaRPr lang="en-GB" dirty="0"/>
          </a:p>
          <a:p>
            <a:endParaRPr lang="en-GB" dirty="0"/>
          </a:p>
          <a:p>
            <a:r>
              <a:rPr lang="en-GB" dirty="0"/>
              <a:t>Effective transfer of power from the electromagnetic power source to the beam </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43</a:t>
            </a:fld>
            <a:endParaRPr lang="en-US"/>
          </a:p>
        </p:txBody>
      </p:sp>
    </p:spTree>
    <p:extLst>
      <p:ext uri="{BB962C8B-B14F-4D97-AF65-F5344CB8AC3E}">
        <p14:creationId xmlns:p14="http://schemas.microsoft.com/office/powerpoint/2010/main" val="3171741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normAutofit fontScale="90000"/>
          </a:bodyPr>
          <a:lstStyle/>
          <a:p>
            <a:pPr fontAlgn="auto">
              <a:spcAft>
                <a:spcPts val="0"/>
              </a:spcAft>
              <a:defRPr/>
            </a:pPr>
            <a:r>
              <a:rPr lang="en-US" altLang="en-US"/>
              <a:t>cavity geometry and related parameters definition</a:t>
            </a:r>
          </a:p>
        </p:txBody>
      </p:sp>
      <p:sp>
        <p:nvSpPr>
          <p:cNvPr id="2355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7ED7AC-BC7E-4E7A-A0E9-1E161E4C2A98}" type="slidenum">
              <a:rPr lang="en-US" altLang="en-US"/>
              <a:pPr eaLnBrk="1" hangingPunct="1"/>
              <a:t>44</a:t>
            </a:fld>
            <a:endParaRPr lang="en-US" altLang="en-US"/>
          </a:p>
        </p:txBody>
      </p:sp>
      <p:sp>
        <p:nvSpPr>
          <p:cNvPr id="23556" name="Rectangle 14"/>
          <p:cNvSpPr>
            <a:spLocks noChangeArrowheads="1"/>
          </p:cNvSpPr>
          <p:nvPr/>
        </p:nvSpPr>
        <p:spPr bwMode="auto">
          <a:xfrm>
            <a:off x="3981450" y="3500438"/>
            <a:ext cx="887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990099"/>
                </a:solidFill>
              </a:rPr>
              <a:t>Cavity</a:t>
            </a:r>
          </a:p>
        </p:txBody>
      </p:sp>
      <p:grpSp>
        <p:nvGrpSpPr>
          <p:cNvPr id="23557" name="Group 15"/>
          <p:cNvGrpSpPr>
            <a:grpSpLocks/>
          </p:cNvGrpSpPr>
          <p:nvPr/>
        </p:nvGrpSpPr>
        <p:grpSpPr bwMode="auto">
          <a:xfrm>
            <a:off x="1619250" y="1628775"/>
            <a:ext cx="2371725" cy="2300288"/>
            <a:chOff x="3765" y="2533"/>
            <a:chExt cx="1494" cy="1067"/>
          </a:xfrm>
        </p:grpSpPr>
        <p:sp>
          <p:nvSpPr>
            <p:cNvPr id="23580" name="Freeform 1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81" name="Freeform 1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grpSp>
        <p:nvGrpSpPr>
          <p:cNvPr id="23558" name="Group 18"/>
          <p:cNvGrpSpPr>
            <a:grpSpLocks/>
          </p:cNvGrpSpPr>
          <p:nvPr/>
        </p:nvGrpSpPr>
        <p:grpSpPr bwMode="auto">
          <a:xfrm>
            <a:off x="1619250" y="1792288"/>
            <a:ext cx="2371725" cy="1971675"/>
            <a:chOff x="3765" y="2609"/>
            <a:chExt cx="1494" cy="915"/>
          </a:xfrm>
        </p:grpSpPr>
        <p:sp>
          <p:nvSpPr>
            <p:cNvPr id="23572" name="Arc 19"/>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3" name="Arc 20"/>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4" name="Arc 21"/>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5" name="Arc 22"/>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6" name="Arc 23"/>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7" name="Arc 24"/>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8" name="Arc 25"/>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9" name="Arc 26"/>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23559" name="Line 27"/>
          <p:cNvSpPr>
            <a:spLocks noChangeShapeType="1"/>
          </p:cNvSpPr>
          <p:nvPr/>
        </p:nvSpPr>
        <p:spPr bwMode="auto">
          <a:xfrm>
            <a:off x="1331913" y="2801938"/>
            <a:ext cx="3048000" cy="0"/>
          </a:xfrm>
          <a:prstGeom prst="line">
            <a:avLst/>
          </a:prstGeom>
          <a:noFill/>
          <a:ln w="381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3560" name="Text Box 29"/>
          <p:cNvSpPr txBox="1">
            <a:spLocks noChangeArrowheads="1"/>
          </p:cNvSpPr>
          <p:nvPr/>
        </p:nvSpPr>
        <p:spPr bwMode="auto">
          <a:xfrm>
            <a:off x="395288" y="2605088"/>
            <a:ext cx="1295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rgbClr val="FF9900"/>
                </a:solidFill>
              </a:rPr>
              <a:t>beam</a:t>
            </a:r>
          </a:p>
        </p:txBody>
      </p:sp>
      <p:sp>
        <p:nvSpPr>
          <p:cNvPr id="23561" name="Text Box 30"/>
          <p:cNvSpPr txBox="1">
            <a:spLocks noChangeArrowheads="1"/>
          </p:cNvSpPr>
          <p:nvPr/>
        </p:nvSpPr>
        <p:spPr bwMode="auto">
          <a:xfrm>
            <a:off x="4211638" y="1922463"/>
            <a:ext cx="16557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chemeClr val="bg2"/>
                </a:solidFill>
              </a:rPr>
              <a:t>field </a:t>
            </a:r>
          </a:p>
        </p:txBody>
      </p:sp>
      <p:grpSp>
        <p:nvGrpSpPr>
          <p:cNvPr id="23562" name="Group 42"/>
          <p:cNvGrpSpPr>
            <a:grpSpLocks/>
          </p:cNvGrpSpPr>
          <p:nvPr/>
        </p:nvGrpSpPr>
        <p:grpSpPr bwMode="auto">
          <a:xfrm>
            <a:off x="5364163" y="1825625"/>
            <a:ext cx="2447925" cy="2124075"/>
            <a:chOff x="3379" y="1150"/>
            <a:chExt cx="1542" cy="1338"/>
          </a:xfrm>
        </p:grpSpPr>
        <p:sp>
          <p:nvSpPr>
            <p:cNvPr id="23566" name="Line 31"/>
            <p:cNvSpPr>
              <a:spLocks noChangeShapeType="1"/>
            </p:cNvSpPr>
            <p:nvPr/>
          </p:nvSpPr>
          <p:spPr bwMode="auto">
            <a:xfrm>
              <a:off x="3606" y="1150"/>
              <a:ext cx="0" cy="1046"/>
            </a:xfrm>
            <a:prstGeom prst="line">
              <a:avLst/>
            </a:prstGeom>
            <a:noFill/>
            <a:ln w="28575">
              <a:solidFill>
                <a:schemeClr val="tx1"/>
              </a:solidFill>
              <a:round/>
              <a:headEnd type="arrow" w="med" len="med"/>
              <a:tailEnd/>
            </a:ln>
            <a:extLst>
              <a:ext uri="{909E8E84-426E-40DD-AFC4-6F175D3DCCD1}">
                <a14:hiddenFill xmlns:a14="http://schemas.microsoft.com/office/drawing/2010/main">
                  <a:noFill/>
                </a14:hiddenFill>
              </a:ext>
            </a:extLst>
          </p:spPr>
          <p:txBody>
            <a:bodyPr/>
            <a:lstStyle/>
            <a:p>
              <a:endParaRPr lang="en-GB"/>
            </a:p>
          </p:txBody>
        </p:sp>
        <p:sp>
          <p:nvSpPr>
            <p:cNvPr id="23567" name="Line 32"/>
            <p:cNvSpPr>
              <a:spLocks noChangeShapeType="1"/>
            </p:cNvSpPr>
            <p:nvPr/>
          </p:nvSpPr>
          <p:spPr bwMode="auto">
            <a:xfrm>
              <a:off x="3606" y="2196"/>
              <a:ext cx="127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568" name="Line 33"/>
            <p:cNvSpPr>
              <a:spLocks noChangeShapeType="1"/>
            </p:cNvSpPr>
            <p:nvPr/>
          </p:nvSpPr>
          <p:spPr bwMode="auto">
            <a:xfrm flipV="1">
              <a:off x="3606" y="1519"/>
              <a:ext cx="408" cy="677"/>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23569" name="Text Box 34"/>
            <p:cNvSpPr txBox="1">
              <a:spLocks noChangeArrowheads="1"/>
            </p:cNvSpPr>
            <p:nvPr/>
          </p:nvSpPr>
          <p:spPr bwMode="auto">
            <a:xfrm>
              <a:off x="4558" y="2257"/>
              <a:ext cx="36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z</a:t>
              </a:r>
            </a:p>
          </p:txBody>
        </p:sp>
        <p:sp>
          <p:nvSpPr>
            <p:cNvPr id="23570" name="Text Box 35"/>
            <p:cNvSpPr txBox="1">
              <a:spLocks noChangeArrowheads="1"/>
            </p:cNvSpPr>
            <p:nvPr/>
          </p:nvSpPr>
          <p:spPr bwMode="auto">
            <a:xfrm>
              <a:off x="3923" y="1703"/>
              <a:ext cx="2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x</a:t>
              </a:r>
            </a:p>
          </p:txBody>
        </p:sp>
        <p:sp>
          <p:nvSpPr>
            <p:cNvPr id="23571" name="Text Box 36"/>
            <p:cNvSpPr txBox="1">
              <a:spLocks noChangeArrowheads="1"/>
            </p:cNvSpPr>
            <p:nvPr/>
          </p:nvSpPr>
          <p:spPr bwMode="auto">
            <a:xfrm>
              <a:off x="3379" y="1395"/>
              <a:ext cx="18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y</a:t>
              </a:r>
            </a:p>
          </p:txBody>
        </p:sp>
      </p:grpSp>
      <p:sp>
        <p:nvSpPr>
          <p:cNvPr id="447527" name="Text Box 39"/>
          <p:cNvSpPr txBox="1">
            <a:spLocks noChangeArrowheads="1"/>
          </p:cNvSpPr>
          <p:nvPr/>
        </p:nvSpPr>
        <p:spPr bwMode="auto">
          <a:xfrm>
            <a:off x="5292725" y="4014788"/>
            <a:ext cx="3384550" cy="2843212"/>
          </a:xfrm>
          <a:prstGeom prst="rect">
            <a:avLst/>
          </a:prstGeom>
          <a:noFill/>
          <a:ln w="9525">
            <a:noFill/>
            <a:miter lim="800000"/>
            <a:headEnd/>
            <a:tailEnd/>
          </a:ln>
          <a:effectLst/>
        </p:spPr>
        <p:txBody>
          <a:bodyPr>
            <a:spAutoFit/>
          </a:bodyPr>
          <a:lstStyle/>
          <a:p>
            <a:pPr eaLnBrk="0" hangingPunct="0">
              <a:spcBef>
                <a:spcPct val="50000"/>
              </a:spcBef>
              <a:defRPr/>
            </a:pPr>
            <a:r>
              <a:rPr lang="en-US" dirty="0">
                <a:solidFill>
                  <a:srgbClr val="FF0000"/>
                </a:solidFill>
                <a:effectLst>
                  <a:outerShdw blurRad="38100" dist="38100" dir="2700000" algn="tl">
                    <a:srgbClr val="C0C0C0"/>
                  </a:outerShdw>
                </a:effectLst>
              </a:rPr>
              <a:t>1-Maximum field/average field</a:t>
            </a:r>
            <a:r>
              <a:rPr lang="en-US" dirty="0">
                <a:solidFill>
                  <a:srgbClr val="FF0000"/>
                </a:solidFill>
              </a:rPr>
              <a:t> </a:t>
            </a:r>
          </a:p>
          <a:p>
            <a:pPr eaLnBrk="0" hangingPunct="0">
              <a:spcBef>
                <a:spcPct val="50000"/>
              </a:spcBef>
              <a:defRPr/>
            </a:pPr>
            <a:r>
              <a:rPr lang="en-US" dirty="0">
                <a:solidFill>
                  <a:schemeClr val="bg2">
                    <a:lumMod val="90000"/>
                  </a:schemeClr>
                </a:solidFill>
                <a:effectLst>
                  <a:outerShdw blurRad="38100" dist="38100" dir="2700000" algn="tl">
                    <a:srgbClr val="C0C0C0"/>
                  </a:outerShdw>
                </a:effectLst>
              </a:rPr>
              <a:t>2-Shunt impedance</a:t>
            </a:r>
            <a:r>
              <a:rPr lang="en-US" dirty="0">
                <a:solidFill>
                  <a:schemeClr val="bg2">
                    <a:lumMod val="90000"/>
                  </a:schemeClr>
                </a:solidFill>
              </a:rPr>
              <a:t> </a:t>
            </a:r>
          </a:p>
          <a:p>
            <a:pPr eaLnBrk="0" hangingPunct="0">
              <a:spcBef>
                <a:spcPct val="50000"/>
              </a:spcBef>
              <a:defRPr/>
            </a:pPr>
            <a:r>
              <a:rPr lang="en-US" dirty="0">
                <a:solidFill>
                  <a:schemeClr val="bg2"/>
                </a:solidFill>
                <a:effectLst>
                  <a:outerShdw blurRad="38100" dist="38100" dir="2700000" algn="tl">
                    <a:srgbClr val="C0C0C0"/>
                  </a:outerShdw>
                </a:effectLst>
              </a:rPr>
              <a:t>3-Quality factor</a:t>
            </a:r>
            <a:r>
              <a:rPr lang="en-US" dirty="0">
                <a:solidFill>
                  <a:schemeClr val="bg2"/>
                </a:solidFill>
              </a:rPr>
              <a:t> </a:t>
            </a:r>
          </a:p>
          <a:p>
            <a:pPr eaLnBrk="0" hangingPunct="0">
              <a:spcBef>
                <a:spcPct val="50000"/>
              </a:spcBef>
              <a:defRPr/>
            </a:pPr>
            <a:r>
              <a:rPr lang="en-US" dirty="0">
                <a:solidFill>
                  <a:schemeClr val="bg2"/>
                </a:solidFill>
                <a:effectLst>
                  <a:outerShdw blurRad="38100" dist="38100" dir="2700000" algn="tl">
                    <a:srgbClr val="C0C0C0"/>
                  </a:outerShdw>
                </a:effectLst>
              </a:rPr>
              <a:t>4-Filling time</a:t>
            </a:r>
            <a:r>
              <a:rPr lang="en-US" dirty="0">
                <a:solidFill>
                  <a:schemeClr val="bg2"/>
                </a:solidFill>
              </a:rPr>
              <a:t> </a:t>
            </a:r>
          </a:p>
          <a:p>
            <a:pPr eaLnBrk="0" hangingPunct="0">
              <a:spcBef>
                <a:spcPct val="50000"/>
              </a:spcBef>
              <a:defRPr/>
            </a:pPr>
            <a:r>
              <a:rPr lang="en-US" dirty="0">
                <a:solidFill>
                  <a:srgbClr val="FF0000"/>
                </a:solidFill>
                <a:effectLst>
                  <a:outerShdw blurRad="38100" dist="38100" dir="2700000" algn="tl">
                    <a:srgbClr val="C0C0C0"/>
                  </a:outerShdw>
                </a:effectLst>
              </a:rPr>
              <a:t>5-Transit time factor</a:t>
            </a:r>
            <a:r>
              <a:rPr lang="en-US" dirty="0">
                <a:solidFill>
                  <a:srgbClr val="FF0000"/>
                </a:solidFill>
              </a:rPr>
              <a:t> </a:t>
            </a:r>
          </a:p>
          <a:p>
            <a:pPr eaLnBrk="0" hangingPunct="0">
              <a:spcBef>
                <a:spcPct val="50000"/>
              </a:spcBef>
              <a:defRPr/>
            </a:pPr>
            <a:r>
              <a:rPr lang="en-US" dirty="0">
                <a:solidFill>
                  <a:srgbClr val="FF0000"/>
                </a:solidFill>
                <a:effectLst>
                  <a:outerShdw blurRad="38100" dist="38100" dir="2700000" algn="tl">
                    <a:srgbClr val="C0C0C0"/>
                  </a:outerShdw>
                </a:effectLst>
              </a:rPr>
              <a:t>6-Effective shunt impedance</a:t>
            </a:r>
            <a:r>
              <a:rPr lang="en-US" dirty="0"/>
              <a:t> </a:t>
            </a:r>
          </a:p>
          <a:p>
            <a:pPr eaLnBrk="0" hangingPunct="0">
              <a:spcBef>
                <a:spcPct val="50000"/>
              </a:spcBef>
              <a:defRPr/>
            </a:pPr>
            <a:endParaRPr lang="en-US" dirty="0"/>
          </a:p>
        </p:txBody>
      </p:sp>
      <p:sp>
        <p:nvSpPr>
          <p:cNvPr id="23564" name="Line 40"/>
          <p:cNvSpPr>
            <a:spLocks noChangeShapeType="1"/>
          </p:cNvSpPr>
          <p:nvPr/>
        </p:nvSpPr>
        <p:spPr bwMode="auto">
          <a:xfrm>
            <a:off x="1692275" y="4076700"/>
            <a:ext cx="2230438" cy="0"/>
          </a:xfrm>
          <a:prstGeom prst="line">
            <a:avLst/>
          </a:prstGeom>
          <a:noFill/>
          <a:ln w="28575">
            <a:solidFill>
              <a:srgbClr val="CC00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565" name="Text Box 41"/>
          <p:cNvSpPr txBox="1">
            <a:spLocks noChangeArrowheads="1"/>
          </p:cNvSpPr>
          <p:nvPr/>
        </p:nvSpPr>
        <p:spPr bwMode="auto">
          <a:xfrm>
            <a:off x="1835150" y="4149725"/>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rgbClr val="CC0066"/>
                </a:solidFill>
              </a:rPr>
              <a:t>L=cavity length</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142922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fontAlgn="auto">
              <a:spcAft>
                <a:spcPts val="0"/>
              </a:spcAft>
              <a:defRPr/>
            </a:pPr>
            <a:r>
              <a:rPr lang="en-US" altLang="en-US" dirty="0"/>
              <a:t>Average electric field </a:t>
            </a:r>
          </a:p>
        </p:txBody>
      </p:sp>
      <p:sp>
        <p:nvSpPr>
          <p:cNvPr id="25603" name="Rectangle 3"/>
          <p:cNvSpPr>
            <a:spLocks noGrp="1" noChangeArrowheads="1"/>
          </p:cNvSpPr>
          <p:nvPr>
            <p:ph type="body" sz="half" idx="1"/>
          </p:nvPr>
        </p:nvSpPr>
        <p:spPr>
          <a:xfrm>
            <a:off x="457200" y="1600200"/>
            <a:ext cx="7786688" cy="4525963"/>
          </a:xfrm>
        </p:spPr>
        <p:txBody>
          <a:bodyPr/>
          <a:lstStyle/>
          <a:p>
            <a:r>
              <a:rPr lang="en-US" altLang="en-US" dirty="0">
                <a:solidFill>
                  <a:srgbClr val="FF0000"/>
                </a:solidFill>
              </a:rPr>
              <a:t>Average electric field</a:t>
            </a:r>
            <a:r>
              <a:rPr lang="en-US" altLang="en-US" dirty="0"/>
              <a:t> ( E</a:t>
            </a:r>
            <a:r>
              <a:rPr lang="en-US" altLang="en-US" baseline="-25000" dirty="0"/>
              <a:t>0  </a:t>
            </a:r>
            <a:r>
              <a:rPr lang="en-US" altLang="en-US" dirty="0"/>
              <a:t>measured in</a:t>
            </a:r>
            <a:r>
              <a:rPr lang="en-US" altLang="en-US" baseline="-25000" dirty="0"/>
              <a:t> </a:t>
            </a:r>
            <a:r>
              <a:rPr lang="en-US" altLang="en-US" dirty="0"/>
              <a:t>V/m)  is the space average of the electric field </a:t>
            </a:r>
            <a:r>
              <a:rPr lang="en-US" altLang="en-US" u="sng" dirty="0"/>
              <a:t>along the direction of propagation of the beam</a:t>
            </a:r>
            <a:r>
              <a:rPr lang="en-US" altLang="en-US" dirty="0"/>
              <a:t> in a given moment in time when F(t) is maximum. </a:t>
            </a:r>
          </a:p>
          <a:p>
            <a:endParaRPr lang="en-US" altLang="en-US" dirty="0"/>
          </a:p>
          <a:p>
            <a:endParaRPr lang="en-US" altLang="en-US" dirty="0"/>
          </a:p>
          <a:p>
            <a:endParaRPr lang="en-US" altLang="en-US" dirty="0"/>
          </a:p>
          <a:p>
            <a:r>
              <a:rPr lang="en-US" altLang="en-US" dirty="0"/>
              <a:t>physically it gives a measure how much field is available for acceleration</a:t>
            </a:r>
          </a:p>
          <a:p>
            <a:r>
              <a:rPr lang="en-US" altLang="en-US" dirty="0">
                <a:solidFill>
                  <a:srgbClr val="FF0000"/>
                </a:solidFill>
              </a:rPr>
              <a:t>it depends on the cavity shape, on the resonating mode and on the frequency</a:t>
            </a:r>
          </a:p>
          <a:p>
            <a:endParaRPr lang="en-US" altLang="en-US" dirty="0"/>
          </a:p>
          <a:p>
            <a:endParaRPr lang="en-US" altLang="en-US" dirty="0"/>
          </a:p>
          <a:p>
            <a:endParaRPr lang="en-US" altLang="en-US" dirty="0"/>
          </a:p>
        </p:txBody>
      </p:sp>
      <p:graphicFrame>
        <p:nvGraphicFramePr>
          <p:cNvPr id="25604" name="Object 4"/>
          <p:cNvGraphicFramePr>
            <a:graphicFrameLocks noGrp="1" noChangeAspect="1"/>
          </p:cNvGraphicFramePr>
          <p:nvPr>
            <p:ph sz="quarter" idx="2"/>
            <p:extLst>
              <p:ext uri="{D42A27DB-BD31-4B8C-83A1-F6EECF244321}">
                <p14:modId xmlns:p14="http://schemas.microsoft.com/office/powerpoint/2010/main" val="1318886611"/>
              </p:ext>
            </p:extLst>
          </p:nvPr>
        </p:nvGraphicFramePr>
        <p:xfrm>
          <a:off x="827717" y="3717032"/>
          <a:ext cx="3743325" cy="1476375"/>
        </p:xfrm>
        <a:graphic>
          <a:graphicData uri="http://schemas.openxmlformats.org/presentationml/2006/ole">
            <mc:AlternateContent xmlns:mc="http://schemas.openxmlformats.org/markup-compatibility/2006">
              <mc:Choice xmlns:v="urn:schemas-microsoft-com:vml" Requires="v">
                <p:oleObj name="Equation" r:id="rId2" imgW="1803400" imgH="711200" progId="Equation.3">
                  <p:embed/>
                </p:oleObj>
              </mc:Choice>
              <mc:Fallback>
                <p:oleObj name="Equation" r:id="rId2" imgW="1803400" imgH="71120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717" y="3717032"/>
                        <a:ext cx="3743325" cy="147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5" name="Object 6"/>
          <p:cNvGraphicFramePr>
            <a:graphicFrameLocks noGrp="1" noChangeAspect="1"/>
          </p:cNvGraphicFramePr>
          <p:nvPr>
            <p:ph sz="quarter" idx="3"/>
            <p:extLst>
              <p:ext uri="{D42A27DB-BD31-4B8C-83A1-F6EECF244321}">
                <p14:modId xmlns:p14="http://schemas.microsoft.com/office/powerpoint/2010/main" val="4179931417"/>
              </p:ext>
            </p:extLst>
          </p:nvPr>
        </p:nvGraphicFramePr>
        <p:xfrm>
          <a:off x="827717" y="3161747"/>
          <a:ext cx="4288175" cy="555285"/>
        </p:xfrm>
        <a:graphic>
          <a:graphicData uri="http://schemas.openxmlformats.org/presentationml/2006/ole">
            <mc:AlternateContent xmlns:mc="http://schemas.openxmlformats.org/markup-compatibility/2006">
              <mc:Choice xmlns:v="urn:schemas-microsoft-com:vml" Requires="v">
                <p:oleObj name="Equation" r:id="rId4" imgW="1765300" imgH="228600" progId="Equation.3">
                  <p:embed/>
                </p:oleObj>
              </mc:Choice>
              <mc:Fallback>
                <p:oleObj name="Equation" r:id="rId4" imgW="1765300" imgH="2286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717" y="3161747"/>
                        <a:ext cx="4288175" cy="555285"/>
                      </a:xfrm>
                      <a:prstGeom prst="rect">
                        <a:avLst/>
                      </a:prstGeom>
                      <a:noFill/>
                      <a:ln>
                        <a:noFill/>
                      </a:ln>
                      <a:effectLst/>
                    </p:spPr>
                  </p:pic>
                </p:oleObj>
              </mc:Fallback>
            </mc:AlternateContent>
          </a:graphicData>
        </a:graphic>
      </p:graphicFrame>
      <p:sp>
        <p:nvSpPr>
          <p:cNvPr id="25606"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F73B94-FAA5-4106-A141-3A9735DCA7BE}" type="slidenum">
              <a:rPr lang="en-US" altLang="en-US" smtClean="0"/>
              <a:pPr eaLnBrk="1" hangingPunct="1"/>
              <a:t>45</a:t>
            </a:fld>
            <a:endParaRPr lang="en-US" altLang="en-US"/>
          </a:p>
        </p:txBody>
      </p:sp>
      <p:sp>
        <p:nvSpPr>
          <p:cNvPr id="2" name="Date Placeholder 1"/>
          <p:cNvSpPr>
            <a:spLocks noGrp="1"/>
          </p:cNvSpPr>
          <p:nvPr>
            <p:ph type="dt" sz="half" idx="10"/>
          </p:nvPr>
        </p:nvSpPr>
        <p:spPr/>
        <p:txBody>
          <a:bodyPr/>
          <a:lstStyle/>
          <a:p>
            <a:pPr>
              <a:defRPr/>
            </a:pPr>
            <a:r>
              <a:rPr lang="fr-FR"/>
              <a:t>12.03.24</a:t>
            </a:r>
            <a:endParaRPr lang="en-US"/>
          </a:p>
        </p:txBody>
      </p:sp>
    </p:spTree>
    <p:extLst>
      <p:ext uri="{BB962C8B-B14F-4D97-AF65-F5344CB8AC3E}">
        <p14:creationId xmlns:p14="http://schemas.microsoft.com/office/powerpoint/2010/main" val="11354046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1295400" y="533400"/>
            <a:ext cx="6781800" cy="914400"/>
          </a:xfrm>
        </p:spPr>
        <p:txBody>
          <a:bodyPr>
            <a:normAutofit fontScale="90000"/>
          </a:bodyPr>
          <a:lstStyle/>
          <a:p>
            <a:pPr fontAlgn="auto">
              <a:spcAft>
                <a:spcPts val="0"/>
              </a:spcAft>
              <a:defRPr/>
            </a:pPr>
            <a:br>
              <a:rPr lang="en-US" altLang="en-US" dirty="0"/>
            </a:br>
            <a:r>
              <a:rPr lang="en-US" altLang="en-US" sz="4400" dirty="0"/>
              <a:t>Kilpatrick sparking criterion</a:t>
            </a:r>
          </a:p>
        </p:txBody>
      </p:sp>
      <p:sp>
        <p:nvSpPr>
          <p:cNvPr id="3686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98E6CB-87A0-46DF-8232-F39B1B840374}" type="slidenum">
              <a:rPr lang="en-US" altLang="en-US"/>
              <a:pPr eaLnBrk="1" hangingPunct="1"/>
              <a:t>46</a:t>
            </a:fld>
            <a:endParaRPr lang="en-US" altLang="en-US"/>
          </a:p>
        </p:txBody>
      </p:sp>
      <p:pic>
        <p:nvPicPr>
          <p:cNvPr id="3686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509" y="1607582"/>
            <a:ext cx="6045891" cy="355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 Box 4"/>
          <p:cNvSpPr txBox="1">
            <a:spLocks noChangeArrowheads="1"/>
          </p:cNvSpPr>
          <p:nvPr/>
        </p:nvSpPr>
        <p:spPr bwMode="auto">
          <a:xfrm>
            <a:off x="4860032" y="2060848"/>
            <a:ext cx="36734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000" b="1" dirty="0">
                <a:solidFill>
                  <a:srgbClr val="FF5050"/>
                </a:solidFill>
                <a:latin typeface="Times New Roman" pitchFamily="18" charset="0"/>
              </a:rPr>
              <a:t>f = 1.64 E</a:t>
            </a:r>
            <a:r>
              <a:rPr lang="en-US" altLang="en-US" sz="2000" b="1" baseline="30000" dirty="0">
                <a:solidFill>
                  <a:srgbClr val="FF5050"/>
                </a:solidFill>
                <a:latin typeface="Times New Roman" pitchFamily="18" charset="0"/>
              </a:rPr>
              <a:t>2</a:t>
            </a:r>
            <a:r>
              <a:rPr lang="en-US" altLang="en-US" sz="2000" b="1" dirty="0">
                <a:solidFill>
                  <a:srgbClr val="FF5050"/>
                </a:solidFill>
                <a:latin typeface="Times New Roman" pitchFamily="18" charset="0"/>
              </a:rPr>
              <a:t> </a:t>
            </a:r>
            <a:r>
              <a:rPr lang="en-US" altLang="en-US" sz="2000" b="1" dirty="0" err="1">
                <a:solidFill>
                  <a:srgbClr val="FF5050"/>
                </a:solidFill>
                <a:latin typeface="Times New Roman" pitchFamily="18" charset="0"/>
              </a:rPr>
              <a:t>exp</a:t>
            </a:r>
            <a:r>
              <a:rPr lang="en-US" altLang="en-US" sz="2000" b="1" dirty="0">
                <a:solidFill>
                  <a:srgbClr val="FF5050"/>
                </a:solidFill>
                <a:latin typeface="Times New Roman" pitchFamily="18" charset="0"/>
              </a:rPr>
              <a:t> (-8.5/E)</a:t>
            </a:r>
            <a:endParaRPr lang="en-US" altLang="en-US" sz="2000" dirty="0">
              <a:latin typeface="Times New Roman" pitchFamily="18" charset="0"/>
            </a:endParaRPr>
          </a:p>
        </p:txBody>
      </p:sp>
      <p:sp>
        <p:nvSpPr>
          <p:cNvPr id="526341" name="Text Box 5"/>
          <p:cNvSpPr txBox="1">
            <a:spLocks noChangeArrowheads="1"/>
          </p:cNvSpPr>
          <p:nvPr/>
        </p:nvSpPr>
        <p:spPr bwMode="auto">
          <a:xfrm>
            <a:off x="398963" y="5012592"/>
            <a:ext cx="3024187"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GUIDELINE nowadays : peak surface field up to </a:t>
            </a:r>
            <a:r>
              <a:rPr lang="en-US" altLang="en-US" sz="2400" dirty="0">
                <a:solidFill>
                  <a:srgbClr val="FF0000"/>
                </a:solidFill>
              </a:rPr>
              <a:t>2*</a:t>
            </a:r>
            <a:r>
              <a:rPr lang="en-US" altLang="en-US" sz="2400" dirty="0" err="1"/>
              <a:t>kilpatrick</a:t>
            </a:r>
            <a:r>
              <a:rPr lang="en-US" altLang="en-US" sz="2400" dirty="0"/>
              <a:t> field</a:t>
            </a:r>
          </a:p>
        </p:txBody>
      </p:sp>
      <p:sp>
        <p:nvSpPr>
          <p:cNvPr id="526342" name="Text Box 6"/>
          <p:cNvSpPr txBox="1">
            <a:spLocks noChangeArrowheads="1"/>
          </p:cNvSpPr>
          <p:nvPr/>
        </p:nvSpPr>
        <p:spPr bwMode="auto">
          <a:xfrm>
            <a:off x="4211638" y="5300663"/>
            <a:ext cx="41052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Quality factor for normal conducting cavity is </a:t>
            </a:r>
            <a:r>
              <a:rPr lang="en-US" altLang="en-US" sz="2400" dirty="0" err="1"/>
              <a:t>E</a:t>
            </a:r>
            <a:r>
              <a:rPr lang="en-US" altLang="en-US" sz="2400" baseline="-25000" dirty="0" err="1"/>
              <a:t>peak</a:t>
            </a:r>
            <a:r>
              <a:rPr lang="en-US" altLang="en-US" sz="2400" dirty="0"/>
              <a:t>/</a:t>
            </a:r>
            <a:r>
              <a:rPr lang="en-US" altLang="en-US" sz="2400" dirty="0" err="1"/>
              <a:t>E</a:t>
            </a:r>
            <a:r>
              <a:rPr lang="en-US" altLang="en-US" sz="2400" baseline="-25000" dirty="0" err="1"/>
              <a:t>o</a:t>
            </a:r>
            <a:r>
              <a:rPr lang="en-US" altLang="en-US" sz="2400" dirty="0" err="1"/>
              <a:t>T</a:t>
            </a:r>
            <a:endParaRPr lang="en-US" altLang="en-US" sz="2400" dirty="0"/>
          </a:p>
        </p:txBody>
      </p:sp>
      <p:sp>
        <p:nvSpPr>
          <p:cNvPr id="3" name="TextBox 2"/>
          <p:cNvSpPr txBox="1"/>
          <p:nvPr/>
        </p:nvSpPr>
        <p:spPr>
          <a:xfrm>
            <a:off x="0" y="0"/>
            <a:ext cx="2339752" cy="369332"/>
          </a:xfrm>
          <a:prstGeom prst="rect">
            <a:avLst/>
          </a:prstGeom>
          <a:noFill/>
        </p:spPr>
        <p:txBody>
          <a:bodyPr wrap="square" rtlCol="0">
            <a:spAutoFit/>
          </a:bodyPr>
          <a:lstStyle/>
          <a:p>
            <a:r>
              <a:rPr lang="en-GB" dirty="0"/>
              <a:t>What limits the field</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5922443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6341"/>
                                        </p:tgtEl>
                                        <p:attrNameLst>
                                          <p:attrName>style.visibility</p:attrName>
                                        </p:attrNameLst>
                                      </p:cBhvr>
                                      <p:to>
                                        <p:strVal val="visible"/>
                                      </p:to>
                                    </p:set>
                                    <p:animEffect transition="in" filter="blinds(horizontal)">
                                      <p:cBhvr>
                                        <p:cTn id="7" dur="500"/>
                                        <p:tgtEl>
                                          <p:spTgt spid="5263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26342"/>
                                        </p:tgtEl>
                                        <p:attrNameLst>
                                          <p:attrName>style.visibility</p:attrName>
                                        </p:attrNameLst>
                                      </p:cBhvr>
                                      <p:to>
                                        <p:strVal val="visible"/>
                                      </p:to>
                                    </p:set>
                                    <p:animEffect transition="in" filter="blinds(horizontal)">
                                      <p:cBhvr>
                                        <p:cTn id="12" dur="500"/>
                                        <p:tgtEl>
                                          <p:spTgt spid="526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41" grpId="0"/>
      <p:bldP spid="52634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higher the frequency </a:t>
            </a:r>
          </a:p>
        </p:txBody>
      </p:sp>
      <p:sp>
        <p:nvSpPr>
          <p:cNvPr id="3" name="Date Placeholder 2"/>
          <p:cNvSpPr>
            <a:spLocks noGrp="1"/>
          </p:cNvSpPr>
          <p:nvPr>
            <p:ph type="dt" sz="half" idx="10"/>
          </p:nvPr>
        </p:nvSpPr>
        <p:spPr/>
        <p:txBody>
          <a:bodyPr/>
          <a:lstStyle/>
          <a:p>
            <a:r>
              <a:rPr lang="fr-FR"/>
              <a:t>12.03.24</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47</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584076777"/>
              </p:ext>
            </p:extLst>
          </p:nvPr>
        </p:nvGraphicFramePr>
        <p:xfrm>
          <a:off x="600449" y="1772816"/>
          <a:ext cx="7848873" cy="4691035"/>
        </p:xfrm>
        <a:graphic>
          <a:graphicData uri="http://schemas.openxmlformats.org/drawingml/2006/table">
            <a:tbl>
              <a:tblPr firstRow="1" bandRow="1">
                <a:tableStyleId>{5C22544A-7EE6-4342-B048-85BDC9FD1C3A}</a:tableStyleId>
              </a:tblPr>
              <a:tblGrid>
                <a:gridCol w="2616291">
                  <a:extLst>
                    <a:ext uri="{9D8B030D-6E8A-4147-A177-3AD203B41FA5}">
                      <a16:colId xmlns:a16="http://schemas.microsoft.com/office/drawing/2014/main" val="20000"/>
                    </a:ext>
                  </a:extLst>
                </a:gridCol>
                <a:gridCol w="2496277">
                  <a:extLst>
                    <a:ext uri="{9D8B030D-6E8A-4147-A177-3AD203B41FA5}">
                      <a16:colId xmlns:a16="http://schemas.microsoft.com/office/drawing/2014/main" val="20001"/>
                    </a:ext>
                  </a:extLst>
                </a:gridCol>
                <a:gridCol w="2736305">
                  <a:extLst>
                    <a:ext uri="{9D8B030D-6E8A-4147-A177-3AD203B41FA5}">
                      <a16:colId xmlns:a16="http://schemas.microsoft.com/office/drawing/2014/main" val="20002"/>
                    </a:ext>
                  </a:extLst>
                </a:gridCol>
              </a:tblGrid>
              <a:tr h="1771429">
                <a:tc>
                  <a:txBody>
                    <a:bodyPr/>
                    <a:lstStyle/>
                    <a:p>
                      <a:r>
                        <a:rPr lang="en-GB" dirty="0"/>
                        <a:t>1990</a:t>
                      </a:r>
                    </a:p>
                    <a:p>
                      <a:r>
                        <a:rPr lang="en-GB" dirty="0"/>
                        <a:t>LINAC2</a:t>
                      </a:r>
                      <a:r>
                        <a:rPr lang="en-GB" baseline="0" dirty="0"/>
                        <a:t> </a:t>
                      </a:r>
                      <a:r>
                        <a:rPr lang="en-GB" dirty="0"/>
                        <a:t>RFQ2 </a:t>
                      </a:r>
                    </a:p>
                    <a:p>
                      <a:r>
                        <a:rPr lang="en-GB" dirty="0"/>
                        <a:t>200 MHz</a:t>
                      </a:r>
                    </a:p>
                    <a:p>
                      <a:r>
                        <a:rPr lang="en-GB" dirty="0"/>
                        <a:t>0.5 MeV /m</a:t>
                      </a:r>
                    </a:p>
                    <a:p>
                      <a:r>
                        <a:rPr lang="en-GB" dirty="0"/>
                        <a:t>Weight : 900kg/m</a:t>
                      </a:r>
                    </a:p>
                    <a:p>
                      <a:r>
                        <a:rPr lang="en-GB" dirty="0"/>
                        <a:t>Ext. </a:t>
                      </a:r>
                      <a:r>
                        <a:rPr lang="en-GB" dirty="0" err="1"/>
                        <a:t>diametre</a:t>
                      </a:r>
                      <a:r>
                        <a:rPr lang="en-GB" dirty="0"/>
                        <a:t> : ~45 cm </a:t>
                      </a:r>
                    </a:p>
                    <a:p>
                      <a:r>
                        <a:rPr lang="en-GB" dirty="0"/>
                        <a:t>Beam current: 200 mA</a:t>
                      </a:r>
                    </a:p>
                    <a:p>
                      <a:endParaRPr lang="en-GB" dirty="0"/>
                    </a:p>
                  </a:txBody>
                  <a:tcPr/>
                </a:tc>
                <a:tc>
                  <a:txBody>
                    <a:bodyPr/>
                    <a:lstStyle/>
                    <a:p>
                      <a:r>
                        <a:rPr lang="en-GB" dirty="0"/>
                        <a:t>2007</a:t>
                      </a:r>
                    </a:p>
                    <a:p>
                      <a:r>
                        <a:rPr lang="en-GB" dirty="0"/>
                        <a:t>LINAC4 RFQ</a:t>
                      </a:r>
                    </a:p>
                    <a:p>
                      <a:r>
                        <a:rPr lang="en-GB" dirty="0"/>
                        <a:t>352 MHz</a:t>
                      </a:r>
                    </a:p>
                    <a:p>
                      <a:r>
                        <a:rPr lang="en-GB" dirty="0"/>
                        <a:t>1MeV/m</a:t>
                      </a:r>
                    </a:p>
                    <a:p>
                      <a:r>
                        <a:rPr lang="en-GB" dirty="0"/>
                        <a:t>Weight : 400kg/m</a:t>
                      </a:r>
                    </a:p>
                    <a:p>
                      <a:r>
                        <a:rPr lang="en-GB" dirty="0"/>
                        <a:t>Ext.</a:t>
                      </a:r>
                      <a:r>
                        <a:rPr lang="en-GB" baseline="0" dirty="0"/>
                        <a:t> </a:t>
                      </a:r>
                      <a:r>
                        <a:rPr lang="en-GB" baseline="0" dirty="0" err="1"/>
                        <a:t>d</a:t>
                      </a:r>
                      <a:r>
                        <a:rPr lang="en-GB" dirty="0" err="1"/>
                        <a:t>iametre</a:t>
                      </a:r>
                      <a:r>
                        <a:rPr lang="en-GB" dirty="0"/>
                        <a:t> : 29 cm</a:t>
                      </a:r>
                    </a:p>
                    <a:p>
                      <a:r>
                        <a:rPr lang="en-GB" dirty="0"/>
                        <a:t>Beam current : 80</a:t>
                      </a:r>
                      <a:r>
                        <a:rPr lang="en-GB" baseline="0" dirty="0"/>
                        <a:t> m</a:t>
                      </a:r>
                      <a:r>
                        <a:rPr lang="en-GB" dirty="0"/>
                        <a:t>A</a:t>
                      </a:r>
                    </a:p>
                  </a:txBody>
                  <a:tcPr/>
                </a:tc>
                <a:tc>
                  <a:txBody>
                    <a:bodyPr/>
                    <a:lstStyle/>
                    <a:p>
                      <a:r>
                        <a:rPr lang="en-GB" dirty="0"/>
                        <a:t>2014</a:t>
                      </a:r>
                    </a:p>
                    <a:p>
                      <a:r>
                        <a:rPr lang="en-GB" dirty="0"/>
                        <a:t>HF RFQ</a:t>
                      </a:r>
                    </a:p>
                    <a:p>
                      <a:r>
                        <a:rPr lang="en-GB" dirty="0"/>
                        <a:t>750MHz</a:t>
                      </a:r>
                    </a:p>
                    <a:p>
                      <a:r>
                        <a:rPr lang="en-GB" dirty="0"/>
                        <a:t>2.5MeV/m</a:t>
                      </a:r>
                    </a:p>
                    <a:p>
                      <a:r>
                        <a:rPr lang="en-GB" dirty="0"/>
                        <a:t>Weight : 100 kg/m</a:t>
                      </a:r>
                    </a:p>
                    <a:p>
                      <a:r>
                        <a:rPr lang="en-GB" dirty="0"/>
                        <a:t>Ext. </a:t>
                      </a:r>
                      <a:r>
                        <a:rPr lang="en-GB" dirty="0" err="1"/>
                        <a:t>diametre</a:t>
                      </a:r>
                      <a:r>
                        <a:rPr lang="en-GB" dirty="0"/>
                        <a:t> : 13 cm</a:t>
                      </a:r>
                    </a:p>
                    <a:p>
                      <a:r>
                        <a:rPr lang="en-GB" dirty="0"/>
                        <a:t>Beam current : 0.1 mA</a:t>
                      </a:r>
                    </a:p>
                  </a:txBody>
                  <a:tcPr/>
                </a:tc>
                <a:extLst>
                  <a:ext uri="{0D108BD9-81ED-4DB2-BD59-A6C34878D82A}">
                    <a16:rowId xmlns:a16="http://schemas.microsoft.com/office/drawing/2014/main" val="10000"/>
                  </a:ext>
                </a:extLst>
              </a:tr>
              <a:tr h="240503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0001"/>
                  </a:ext>
                </a:extLst>
              </a:tr>
            </a:tbl>
          </a:graphicData>
        </a:graphic>
      </p:graphicFrame>
      <p:pic>
        <p:nvPicPr>
          <p:cNvPr id="9" name="Picture 9"/>
          <p:cNvPicPr>
            <a:picLocks noChangeAspect="1" noChangeArrowheads="1"/>
          </p:cNvPicPr>
          <p:nvPr/>
        </p:nvPicPr>
        <p:blipFill>
          <a:blip r:embed="rId2" cstate="print">
            <a:lum bright="18000" contrast="12000"/>
          </a:blip>
          <a:srcRect/>
          <a:stretch>
            <a:fillRect/>
          </a:stretch>
        </p:blipFill>
        <p:spPr bwMode="auto">
          <a:xfrm>
            <a:off x="3277216" y="4144167"/>
            <a:ext cx="2310704" cy="2156658"/>
          </a:xfrm>
          <a:prstGeom prst="rect">
            <a:avLst/>
          </a:prstGeom>
          <a:noFill/>
          <a:ln w="9525">
            <a:noFill/>
            <a:miter lim="800000"/>
            <a:headEnd/>
            <a:tailEnd/>
          </a:ln>
        </p:spPr>
      </p:pic>
      <p:pic>
        <p:nvPicPr>
          <p:cNvPr id="10" name="Picture 3" descr="rfq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0449" y="4161351"/>
            <a:ext cx="2653544" cy="212229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b="33567"/>
          <a:stretch/>
        </p:blipFill>
        <p:spPr>
          <a:xfrm>
            <a:off x="5728218" y="4079496"/>
            <a:ext cx="2580805" cy="2286000"/>
          </a:xfrm>
          <a:prstGeom prst="rect">
            <a:avLst/>
          </a:prstGeom>
        </p:spPr>
      </p:pic>
    </p:spTree>
    <p:extLst>
      <p:ext uri="{BB962C8B-B14F-4D97-AF65-F5344CB8AC3E}">
        <p14:creationId xmlns:p14="http://schemas.microsoft.com/office/powerpoint/2010/main" val="40795791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fontAlgn="auto">
              <a:spcAft>
                <a:spcPts val="0"/>
              </a:spcAft>
              <a:defRPr/>
            </a:pPr>
            <a:r>
              <a:rPr lang="en-US" altLang="en-US" dirty="0"/>
              <a:t>Transit time factor</a:t>
            </a:r>
          </a:p>
        </p:txBody>
      </p:sp>
      <p:sp>
        <p:nvSpPr>
          <p:cNvPr id="30723" name="Rectangle 3"/>
          <p:cNvSpPr>
            <a:spLocks noGrp="1" noChangeArrowheads="1"/>
          </p:cNvSpPr>
          <p:nvPr>
            <p:ph type="body" sz="half" idx="1"/>
          </p:nvPr>
        </p:nvSpPr>
        <p:spPr>
          <a:xfrm>
            <a:off x="457200" y="1600200"/>
            <a:ext cx="7931150" cy="4525963"/>
          </a:xfrm>
        </p:spPr>
        <p:txBody>
          <a:bodyPr/>
          <a:lstStyle/>
          <a:p>
            <a:pPr>
              <a:lnSpc>
                <a:spcPct val="90000"/>
              </a:lnSpc>
            </a:pPr>
            <a:r>
              <a:rPr lang="en-US" altLang="en-US" sz="2000" u="sng" dirty="0">
                <a:solidFill>
                  <a:srgbClr val="FF0000"/>
                </a:solidFill>
              </a:rPr>
              <a:t>transit time factor</a:t>
            </a:r>
            <a:r>
              <a:rPr lang="en-US" altLang="en-US" sz="2000" dirty="0"/>
              <a:t> ( T, dimensionless) is defined as the maximum energy gain per charge of a particles traversing a cavity over the average voltage of the cavity.</a:t>
            </a:r>
          </a:p>
          <a:p>
            <a:pPr>
              <a:lnSpc>
                <a:spcPct val="90000"/>
              </a:lnSpc>
            </a:pPr>
            <a:r>
              <a:rPr lang="en-US" altLang="en-US" sz="2000" dirty="0"/>
              <a:t>Write the field as</a:t>
            </a:r>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r>
              <a:rPr lang="en-US" altLang="en-US" sz="2000" dirty="0"/>
              <a:t>The energy gain of a particle entering the cavity on axis at   phase </a:t>
            </a:r>
            <a:r>
              <a:rPr lang="el-GR" altLang="en-US" sz="2000" dirty="0">
                <a:cs typeface="Arial" charset="0"/>
              </a:rPr>
              <a:t>φ</a:t>
            </a:r>
            <a:r>
              <a:rPr lang="en-US" altLang="en-US" sz="2000" dirty="0">
                <a:cs typeface="Arial" charset="0"/>
              </a:rPr>
              <a:t> is </a:t>
            </a:r>
          </a:p>
          <a:p>
            <a:pPr>
              <a:lnSpc>
                <a:spcPct val="90000"/>
              </a:lnSpc>
            </a:pPr>
            <a:endParaRPr lang="en-US" altLang="en-US" sz="2000" dirty="0">
              <a:cs typeface="Arial" charset="0"/>
            </a:endParaRPr>
          </a:p>
          <a:p>
            <a:pPr>
              <a:lnSpc>
                <a:spcPct val="90000"/>
              </a:lnSpc>
            </a:pPr>
            <a:r>
              <a:rPr lang="en-US" altLang="en-US" sz="2000" dirty="0">
                <a:cs typeface="Arial" charset="0"/>
              </a:rPr>
              <a:t> </a:t>
            </a:r>
            <a:endParaRPr lang="el-GR" altLang="en-US" sz="2000" dirty="0">
              <a:cs typeface="Arial" charset="0"/>
            </a:endParaRPr>
          </a:p>
        </p:txBody>
      </p:sp>
      <p:graphicFrame>
        <p:nvGraphicFramePr>
          <p:cNvPr id="30724" name="Object 23"/>
          <p:cNvGraphicFramePr>
            <a:graphicFrameLocks noGrp="1" noChangeAspect="1"/>
          </p:cNvGraphicFramePr>
          <p:nvPr>
            <p:ph sz="half" idx="2"/>
            <p:extLst>
              <p:ext uri="{D42A27DB-BD31-4B8C-83A1-F6EECF244321}">
                <p14:modId xmlns:p14="http://schemas.microsoft.com/office/powerpoint/2010/main" val="3990014464"/>
              </p:ext>
            </p:extLst>
          </p:nvPr>
        </p:nvGraphicFramePr>
        <p:xfrm>
          <a:off x="3275856" y="2471477"/>
          <a:ext cx="4488531" cy="550499"/>
        </p:xfrm>
        <a:graphic>
          <a:graphicData uri="http://schemas.openxmlformats.org/presentationml/2006/ole">
            <mc:AlternateContent xmlns:mc="http://schemas.openxmlformats.org/markup-compatibility/2006">
              <mc:Choice xmlns:v="urn:schemas-microsoft-com:vml" Requires="v">
                <p:oleObj name="Equation" r:id="rId2" imgW="1866900" imgH="228600" progId="Equation.3">
                  <p:embed/>
                </p:oleObj>
              </mc:Choice>
              <mc:Fallback>
                <p:oleObj name="Equation" r:id="rId2" imgW="1866900" imgH="22860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471477"/>
                        <a:ext cx="4488531" cy="550499"/>
                      </a:xfrm>
                      <a:prstGeom prst="rect">
                        <a:avLst/>
                      </a:prstGeom>
                      <a:noFill/>
                      <a:ln>
                        <a:noFill/>
                      </a:ln>
                      <a:effectLst/>
                    </p:spPr>
                  </p:pic>
                </p:oleObj>
              </mc:Fallback>
            </mc:AlternateContent>
          </a:graphicData>
        </a:graphic>
      </p:graphicFrame>
      <p:sp>
        <p:nvSpPr>
          <p:cNvPr id="30725"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0A1581-02D5-40F9-86DE-3BC7FE77A4E2}" type="slidenum">
              <a:rPr lang="en-US" altLang="en-US" smtClean="0"/>
              <a:pPr eaLnBrk="1" hangingPunct="1"/>
              <a:t>48</a:t>
            </a:fld>
            <a:endParaRPr lang="en-US" altLang="en-US"/>
          </a:p>
        </p:txBody>
      </p:sp>
      <p:grpSp>
        <p:nvGrpSpPr>
          <p:cNvPr id="30726" name="Group 4"/>
          <p:cNvGrpSpPr>
            <a:grpSpLocks/>
          </p:cNvGrpSpPr>
          <p:nvPr/>
        </p:nvGrpSpPr>
        <p:grpSpPr bwMode="auto">
          <a:xfrm>
            <a:off x="5724525" y="3284538"/>
            <a:ext cx="1757363" cy="1144587"/>
            <a:chOff x="3785" y="609"/>
            <a:chExt cx="1784" cy="1067"/>
          </a:xfrm>
        </p:grpSpPr>
        <p:grpSp>
          <p:nvGrpSpPr>
            <p:cNvPr id="30730" name="Group 5"/>
            <p:cNvGrpSpPr>
              <a:grpSpLocks/>
            </p:cNvGrpSpPr>
            <p:nvPr/>
          </p:nvGrpSpPr>
          <p:grpSpPr bwMode="auto">
            <a:xfrm>
              <a:off x="3911" y="609"/>
              <a:ext cx="1494" cy="1067"/>
              <a:chOff x="3765" y="2533"/>
              <a:chExt cx="1494" cy="1067"/>
            </a:xfrm>
          </p:grpSpPr>
          <p:sp>
            <p:nvSpPr>
              <p:cNvPr id="30734" name="Freeform 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5" name="Freeform 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6" name="Arc 8"/>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7" name="Arc 9"/>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8" name="Arc 10"/>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9" name="Arc 11"/>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0" name="Arc 12"/>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1" name="Arc 13"/>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2" name="Arc 14"/>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3" name="Arc 15"/>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30731" name="Line 16"/>
            <p:cNvSpPr>
              <a:spLocks noChangeShapeType="1"/>
            </p:cNvSpPr>
            <p:nvPr/>
          </p:nvSpPr>
          <p:spPr bwMode="auto">
            <a:xfrm>
              <a:off x="3785" y="1138"/>
              <a:ext cx="1784" cy="0"/>
            </a:xfrm>
            <a:prstGeom prst="line">
              <a:avLst/>
            </a:prstGeom>
            <a:noFill/>
            <a:ln w="9525">
              <a:solidFill>
                <a:schemeClr val="tx1"/>
              </a:solidFill>
              <a:prstDash val="sysDot"/>
              <a:round/>
              <a:headEnd/>
              <a:tailEnd type="arrow"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30732" name="Oval 17"/>
            <p:cNvSpPr>
              <a:spLocks noChangeArrowheads="1"/>
            </p:cNvSpPr>
            <p:nvPr/>
          </p:nvSpPr>
          <p:spPr bwMode="auto">
            <a:xfrm>
              <a:off x="4592" y="1107"/>
              <a:ext cx="47" cy="47"/>
            </a:xfrm>
            <a:prstGeom prst="ellipse">
              <a:avLst/>
            </a:prstGeom>
            <a:solidFill>
              <a:srgbClr val="FF3300"/>
            </a:solidFill>
            <a:ln w="9525">
              <a:solidFill>
                <a:schemeClr val="tx1"/>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0733" name="Line 18"/>
            <p:cNvSpPr>
              <a:spLocks noChangeShapeType="1"/>
            </p:cNvSpPr>
            <p:nvPr/>
          </p:nvSpPr>
          <p:spPr bwMode="auto">
            <a:xfrm>
              <a:off x="4647" y="1138"/>
              <a:ext cx="362" cy="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30727" name="Rectangle 20"/>
          <p:cNvSpPr>
            <a:spLocks noChangeArrowheads="1"/>
          </p:cNvSpPr>
          <p:nvPr/>
        </p:nvSpPr>
        <p:spPr bwMode="auto">
          <a:xfrm>
            <a:off x="0" y="2938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aphicFrame>
        <p:nvGraphicFramePr>
          <p:cNvPr id="30728" name="Object 19"/>
          <p:cNvGraphicFramePr>
            <a:graphicFrameLocks noChangeAspect="1"/>
          </p:cNvGraphicFramePr>
          <p:nvPr/>
        </p:nvGraphicFramePr>
        <p:xfrm>
          <a:off x="2265363" y="5157788"/>
          <a:ext cx="3851275" cy="981075"/>
        </p:xfrm>
        <a:graphic>
          <a:graphicData uri="http://schemas.openxmlformats.org/presentationml/2006/ole">
            <mc:AlternateContent xmlns:mc="http://schemas.openxmlformats.org/markup-compatibility/2006">
              <mc:Choice xmlns:v="urn:schemas-microsoft-com:vml" Requires="v">
                <p:oleObj name="Equation" r:id="rId4" imgW="1777229" imgH="482391" progId="Equation.3">
                  <p:embed/>
                </p:oleObj>
              </mc:Choice>
              <mc:Fallback>
                <p:oleObj name="Equation" r:id="rId4" imgW="1777229" imgH="48239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5363" y="5157788"/>
                        <a:ext cx="38512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9" name="Rectangle 22"/>
          <p:cNvSpPr>
            <a:spLocks noChangeArrowheads="1"/>
          </p:cNvSpPr>
          <p:nvPr/>
        </p:nvSpPr>
        <p:spPr bwMode="auto">
          <a:xfrm>
            <a:off x="0" y="2871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 name="Date Placeholder 1"/>
          <p:cNvSpPr>
            <a:spLocks noGrp="1"/>
          </p:cNvSpPr>
          <p:nvPr>
            <p:ph type="dt" sz="half" idx="10"/>
          </p:nvPr>
        </p:nvSpPr>
        <p:spPr/>
        <p:txBody>
          <a:bodyPr/>
          <a:lstStyle/>
          <a:p>
            <a:pPr>
              <a:defRPr/>
            </a:pPr>
            <a:r>
              <a:rPr lang="fr-FR"/>
              <a:t>12.03.24</a:t>
            </a:r>
            <a:endParaRPr lang="en-US"/>
          </a:p>
        </p:txBody>
      </p:sp>
    </p:spTree>
    <p:extLst>
      <p:ext uri="{BB962C8B-B14F-4D97-AF65-F5344CB8AC3E}">
        <p14:creationId xmlns:p14="http://schemas.microsoft.com/office/powerpoint/2010/main" val="17144215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04841B0-D379-4383-9EF6-7ABEE8A980BD}" type="slidenum">
              <a:rPr lang="en-US" altLang="en-US"/>
              <a:pPr eaLnBrk="1" hangingPunct="1"/>
              <a:t>49</a:t>
            </a:fld>
            <a:endParaRPr lang="en-US" altLang="en-US"/>
          </a:p>
        </p:txBody>
      </p:sp>
      <p:sp>
        <p:nvSpPr>
          <p:cNvPr id="32771" name="Rectangle 2"/>
          <p:cNvSpPr>
            <a:spLocks noGrp="1" noChangeArrowheads="1"/>
          </p:cNvSpPr>
          <p:nvPr>
            <p:ph type="title"/>
          </p:nvPr>
        </p:nvSpPr>
        <p:spPr/>
        <p:txBody>
          <a:bodyPr/>
          <a:lstStyle/>
          <a:p>
            <a:pPr eaLnBrk="1" hangingPunct="1"/>
            <a:r>
              <a:rPr lang="en-US" altLang="en-US"/>
              <a:t>cavity parameters-5</a:t>
            </a:r>
          </a:p>
        </p:txBody>
      </p:sp>
      <p:sp>
        <p:nvSpPr>
          <p:cNvPr id="32772" name="Rectangle 3"/>
          <p:cNvSpPr>
            <a:spLocks noGrp="1" noChangeArrowheads="1"/>
          </p:cNvSpPr>
          <p:nvPr>
            <p:ph type="body" sz="half" idx="1"/>
          </p:nvPr>
        </p:nvSpPr>
        <p:spPr>
          <a:xfrm>
            <a:off x="457200" y="1600200"/>
            <a:ext cx="8075613" cy="4525963"/>
          </a:xfrm>
        </p:spPr>
        <p:txBody>
          <a:bodyPr/>
          <a:lstStyle/>
          <a:p>
            <a:pPr eaLnBrk="1" hangingPunct="1"/>
            <a:r>
              <a:rPr lang="en-US" altLang="en-US" sz="2800"/>
              <a:t>assume constant velocity through the cavity (APPROXIMATION!!) we can relate position and time via </a:t>
            </a:r>
          </a:p>
          <a:p>
            <a:pPr eaLnBrk="1" hangingPunct="1"/>
            <a:endParaRPr lang="en-US" altLang="en-US" sz="2800"/>
          </a:p>
          <a:p>
            <a:pPr eaLnBrk="1" hangingPunct="1"/>
            <a:r>
              <a:rPr lang="en-US" altLang="en-US" sz="2800"/>
              <a:t>we can write the energy gain as </a:t>
            </a:r>
          </a:p>
          <a:p>
            <a:pPr eaLnBrk="1" hangingPunct="1"/>
            <a:endParaRPr lang="en-US" altLang="en-US" sz="2800"/>
          </a:p>
          <a:p>
            <a:pPr eaLnBrk="1" hangingPunct="1"/>
            <a:r>
              <a:rPr lang="en-US" altLang="en-US" sz="2800"/>
              <a:t>and define  transit time factor as</a:t>
            </a:r>
          </a:p>
          <a:p>
            <a:pPr eaLnBrk="1" hangingPunct="1"/>
            <a:endParaRPr lang="en-US" altLang="en-US" sz="2800"/>
          </a:p>
        </p:txBody>
      </p:sp>
      <p:graphicFrame>
        <p:nvGraphicFramePr>
          <p:cNvPr id="32773" name="Object 4"/>
          <p:cNvGraphicFramePr>
            <a:graphicFrameLocks noGrp="1" noChangeAspect="1"/>
          </p:cNvGraphicFramePr>
          <p:nvPr>
            <p:ph sz="quarter" idx="2"/>
          </p:nvPr>
        </p:nvGraphicFramePr>
        <p:xfrm>
          <a:off x="1331913" y="5157788"/>
          <a:ext cx="2663825" cy="1092200"/>
        </p:xfrm>
        <a:graphic>
          <a:graphicData uri="http://schemas.openxmlformats.org/presentationml/2006/ole">
            <mc:AlternateContent xmlns:mc="http://schemas.openxmlformats.org/markup-compatibility/2006">
              <mc:Choice xmlns:v="urn:schemas-microsoft-com:vml" Requires="v">
                <p:oleObj name="Equation" r:id="rId2" imgW="1346200" imgH="1092200" progId="Equation.3">
                  <p:embed/>
                </p:oleObj>
              </mc:Choice>
              <mc:Fallback>
                <p:oleObj name="Equation" r:id="rId2" imgW="1346200" imgH="10922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5157788"/>
                        <a:ext cx="2663825"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4" name="Object 6"/>
          <p:cNvGraphicFramePr>
            <a:graphicFrameLocks noGrp="1" noChangeAspect="1"/>
          </p:cNvGraphicFramePr>
          <p:nvPr>
            <p:ph sz="quarter" idx="3"/>
          </p:nvPr>
        </p:nvGraphicFramePr>
        <p:xfrm>
          <a:off x="3132138" y="2852738"/>
          <a:ext cx="1346200" cy="363537"/>
        </p:xfrm>
        <a:graphic>
          <a:graphicData uri="http://schemas.openxmlformats.org/presentationml/2006/ole">
            <mc:AlternateContent xmlns:mc="http://schemas.openxmlformats.org/markup-compatibility/2006">
              <mc:Choice xmlns:v="urn:schemas-microsoft-com:vml" Requires="v">
                <p:oleObj name="Equation" r:id="rId4" imgW="825500" imgH="203200" progId="Equation.3">
                  <p:embed/>
                </p:oleObj>
              </mc:Choice>
              <mc:Fallback>
                <p:oleObj name="Equation" r:id="rId4" imgW="8255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2852738"/>
                        <a:ext cx="1346200"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5" name="Object 8"/>
          <p:cNvGraphicFramePr>
            <a:graphicFrameLocks noChangeAspect="1"/>
          </p:cNvGraphicFramePr>
          <p:nvPr/>
        </p:nvGraphicFramePr>
        <p:xfrm>
          <a:off x="1628775" y="4198938"/>
          <a:ext cx="2051050" cy="409575"/>
        </p:xfrm>
        <a:graphic>
          <a:graphicData uri="http://schemas.openxmlformats.org/presentationml/2006/ole">
            <mc:AlternateContent xmlns:mc="http://schemas.openxmlformats.org/markup-compatibility/2006">
              <mc:Choice xmlns:v="urn:schemas-microsoft-com:vml" Requires="v">
                <p:oleObj name="Equation" r:id="rId6" imgW="1257300" imgH="228600" progId="Equation.3">
                  <p:embed/>
                </p:oleObj>
              </mc:Choice>
              <mc:Fallback>
                <p:oleObj name="Equation" r:id="rId6" imgW="12573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28775" y="4198938"/>
                        <a:ext cx="20510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6" name="Text Box 9"/>
          <p:cNvSpPr txBox="1">
            <a:spLocks noChangeArrowheads="1"/>
          </p:cNvSpPr>
          <p:nvPr/>
        </p:nvSpPr>
        <p:spPr bwMode="auto">
          <a:xfrm>
            <a:off x="5148263" y="5157788"/>
            <a:ext cx="266382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a:solidFill>
                  <a:srgbClr val="FF0000"/>
                </a:solidFill>
              </a:rPr>
              <a:t>T depends on the particle velocity and on the gap length. IT DOESN”T depend on the field</a:t>
            </a:r>
          </a:p>
        </p:txBody>
      </p:sp>
      <p:sp>
        <p:nvSpPr>
          <p:cNvPr id="2" name="Date Placeholder 1"/>
          <p:cNvSpPr>
            <a:spLocks noGrp="1"/>
          </p:cNvSpPr>
          <p:nvPr>
            <p:ph type="dt" sz="half" idx="10"/>
          </p:nvPr>
        </p:nvSpPr>
        <p:spPr/>
        <p:txBody>
          <a:bodyPr/>
          <a:lstStyle/>
          <a:p>
            <a:pPr>
              <a:defRPr/>
            </a:pPr>
            <a:r>
              <a:rPr lang="fr-FR"/>
              <a:t>12.03.24</a:t>
            </a:r>
            <a:endParaRPr lang="en-US"/>
          </a:p>
        </p:txBody>
      </p:sp>
    </p:spTree>
    <p:extLst>
      <p:ext uri="{BB962C8B-B14F-4D97-AF65-F5344CB8AC3E}">
        <p14:creationId xmlns:p14="http://schemas.microsoft.com/office/powerpoint/2010/main" val="311912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5/16/2017</a:t>
            </a:r>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77912" y="893049"/>
            <a:ext cx="5927052" cy="4366022"/>
          </a:xfrm>
          <a:prstGeom prst="rect">
            <a:avLst/>
          </a:prstGeom>
          <a:noFill/>
          <a:ln>
            <a:noFill/>
          </a:ln>
        </p:spPr>
      </p:pic>
      <p:sp>
        <p:nvSpPr>
          <p:cNvPr id="8" name="TextBox 7"/>
          <p:cNvSpPr txBox="1"/>
          <p:nvPr/>
        </p:nvSpPr>
        <p:spPr>
          <a:xfrm>
            <a:off x="6092549" y="2241551"/>
            <a:ext cx="2186627" cy="1962076"/>
          </a:xfrm>
          <a:prstGeom prst="rect">
            <a:avLst/>
          </a:prstGeom>
          <a:noFill/>
        </p:spPr>
        <p:txBody>
          <a:bodyPr wrap="square" rtlCol="0">
            <a:spAutoFit/>
          </a:bodyPr>
          <a:lstStyle/>
          <a:p>
            <a:endParaRPr lang="en-GB" sz="1350" dirty="0"/>
          </a:p>
          <a:p>
            <a:r>
              <a:rPr lang="en-GB" sz="1350" dirty="0"/>
              <a:t>Frequency : 352 MHz</a:t>
            </a:r>
          </a:p>
          <a:p>
            <a:r>
              <a:rPr lang="en-GB" sz="1350" dirty="0"/>
              <a:t>Duty cycle for PSB : 0.06 %</a:t>
            </a:r>
          </a:p>
          <a:p>
            <a:r>
              <a:rPr lang="en-GB" sz="1350" dirty="0"/>
              <a:t>Max duty cycle : 5%</a:t>
            </a:r>
          </a:p>
          <a:p>
            <a:endParaRPr lang="en-GB" sz="1350" dirty="0"/>
          </a:p>
          <a:p>
            <a:r>
              <a:rPr lang="en-GB" sz="1350" dirty="0"/>
              <a:t>Located 12m underground </a:t>
            </a:r>
          </a:p>
          <a:p>
            <a:endParaRPr lang="en-US" sz="135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2108" y="171132"/>
            <a:ext cx="1234136" cy="1253935"/>
          </a:xfrm>
          <a:prstGeom prst="rect">
            <a:avLst/>
          </a:prstGeom>
        </p:spPr>
      </p:pic>
      <p:sp>
        <p:nvSpPr>
          <p:cNvPr id="3" name="Content Placeholder 2"/>
          <p:cNvSpPr>
            <a:spLocks noGrp="1"/>
          </p:cNvSpPr>
          <p:nvPr>
            <p:ph idx="1"/>
          </p:nvPr>
        </p:nvSpPr>
        <p:spPr>
          <a:xfrm>
            <a:off x="457200" y="5259071"/>
            <a:ext cx="8229600" cy="867092"/>
          </a:xfrm>
        </p:spPr>
        <p:txBody>
          <a:bodyPr>
            <a:normAutofit/>
          </a:bodyPr>
          <a:lstStyle/>
          <a:p>
            <a:pPr marL="0" indent="0">
              <a:buNone/>
            </a:pPr>
            <a:r>
              <a:rPr lang="en-GB" sz="1600" dirty="0"/>
              <a:t>Power efficiency : </a:t>
            </a:r>
          </a:p>
          <a:p>
            <a:pPr marL="0" indent="0">
              <a:buNone/>
            </a:pPr>
            <a:r>
              <a:rPr lang="en-GB" sz="1600" dirty="0"/>
              <a:t>15MeV/MW                                                  6MeV/MW </a:t>
            </a:r>
          </a:p>
        </p:txBody>
      </p:sp>
      <p:pic>
        <p:nvPicPr>
          <p:cNvPr id="2050" name="Picture 1" descr="image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0121" y="3964204"/>
            <a:ext cx="3413879" cy="204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668E9D58-59BF-AFB0-927E-5D639C420B5B}"/>
              </a:ext>
            </a:extLst>
          </p:cNvPr>
          <p:cNvSpPr txBox="1"/>
          <p:nvPr/>
        </p:nvSpPr>
        <p:spPr>
          <a:xfrm>
            <a:off x="2483768" y="0"/>
            <a:ext cx="5256584" cy="369332"/>
          </a:xfrm>
          <a:prstGeom prst="rect">
            <a:avLst/>
          </a:prstGeom>
          <a:noFill/>
        </p:spPr>
        <p:txBody>
          <a:bodyPr wrap="square" rtlCol="0">
            <a:spAutoFit/>
          </a:bodyPr>
          <a:lstStyle/>
          <a:p>
            <a:r>
              <a:rPr lang="en-GB" dirty="0"/>
              <a:t>Movie: https://videos.cern.ch/record/2284968 </a:t>
            </a:r>
          </a:p>
        </p:txBody>
      </p:sp>
      <p:cxnSp>
        <p:nvCxnSpPr>
          <p:cNvPr id="9" name="Straight Arrow Connector 8">
            <a:extLst>
              <a:ext uri="{FF2B5EF4-FFF2-40B4-BE49-F238E27FC236}">
                <a16:creationId xmlns:a16="http://schemas.microsoft.com/office/drawing/2014/main" id="{F4B29F85-F4F5-9001-D0A2-8579C86F754E}"/>
              </a:ext>
            </a:extLst>
          </p:cNvPr>
          <p:cNvCxnSpPr/>
          <p:nvPr/>
        </p:nvCxnSpPr>
        <p:spPr>
          <a:xfrm flipH="1">
            <a:off x="2339752" y="6126163"/>
            <a:ext cx="1981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1" name="TextBox 10">
            <a:extLst>
              <a:ext uri="{FF2B5EF4-FFF2-40B4-BE49-F238E27FC236}">
                <a16:creationId xmlns:a16="http://schemas.microsoft.com/office/drawing/2014/main" id="{122C87B8-8C61-33A5-7B6C-ADE33AFEB7E5}"/>
              </a:ext>
            </a:extLst>
          </p:cNvPr>
          <p:cNvSpPr txBox="1"/>
          <p:nvPr/>
        </p:nvSpPr>
        <p:spPr>
          <a:xfrm>
            <a:off x="2644552" y="6240304"/>
            <a:ext cx="1676400" cy="369332"/>
          </a:xfrm>
          <a:prstGeom prst="rect">
            <a:avLst/>
          </a:prstGeom>
          <a:noFill/>
        </p:spPr>
        <p:txBody>
          <a:bodyPr wrap="square" rtlCol="0">
            <a:spAutoFit/>
          </a:bodyPr>
          <a:lstStyle/>
          <a:p>
            <a:r>
              <a:rPr lang="en-GB" dirty="0"/>
              <a:t>beam</a:t>
            </a:r>
          </a:p>
        </p:txBody>
      </p:sp>
    </p:spTree>
    <p:extLst>
      <p:ext uri="{BB962C8B-B14F-4D97-AF65-F5344CB8AC3E}">
        <p14:creationId xmlns:p14="http://schemas.microsoft.com/office/powerpoint/2010/main" val="13249624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fontAlgn="auto">
              <a:spcAft>
                <a:spcPts val="0"/>
              </a:spcAft>
              <a:defRPr/>
            </a:pPr>
            <a:r>
              <a:rPr lang="en-US" altLang="en-US" dirty="0"/>
              <a:t>Transit time factor</a:t>
            </a:r>
          </a:p>
        </p:txBody>
      </p:sp>
      <p:graphicFrame>
        <p:nvGraphicFramePr>
          <p:cNvPr id="33795" name="Object 3"/>
          <p:cNvGraphicFramePr>
            <a:graphicFrameLocks noGrp="1" noChangeAspect="1"/>
          </p:cNvGraphicFramePr>
          <p:nvPr>
            <p:ph idx="1"/>
          </p:nvPr>
        </p:nvGraphicFramePr>
        <p:xfrm>
          <a:off x="457200" y="1417638"/>
          <a:ext cx="9444038" cy="4332287"/>
        </p:xfrm>
        <a:graphic>
          <a:graphicData uri="http://schemas.openxmlformats.org/presentationml/2006/ole">
            <mc:AlternateContent xmlns:mc="http://schemas.openxmlformats.org/markup-compatibility/2006">
              <mc:Choice xmlns:v="urn:schemas-microsoft-com:vml" Requires="v">
                <p:oleObj name="Chart" r:id="rId2" imgW="8886975" imgH="4076692" progId="Excel.Chart.8">
                  <p:embed/>
                </p:oleObj>
              </mc:Choice>
              <mc:Fallback>
                <p:oleObj name="Chart" r:id="rId2" imgW="8886975" imgH="4076692" progId="Excel.Chart.8">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17638"/>
                        <a:ext cx="9444038" cy="433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7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CB5EE86-041F-4807-A64E-2F04CD9CC881}" type="slidenum">
              <a:rPr lang="en-US" altLang="en-US"/>
              <a:pPr eaLnBrk="1" hangingPunct="1"/>
              <a:t>50</a:t>
            </a:fld>
            <a:endParaRPr lang="en-US" altLang="en-US"/>
          </a:p>
        </p:txBody>
      </p:sp>
      <p:sp>
        <p:nvSpPr>
          <p:cNvPr id="521221" name="AutoShape 5"/>
          <p:cNvSpPr>
            <a:spLocks/>
          </p:cNvSpPr>
          <p:nvPr/>
        </p:nvSpPr>
        <p:spPr bwMode="auto">
          <a:xfrm>
            <a:off x="3856038" y="5516563"/>
            <a:ext cx="4532312" cy="1341437"/>
          </a:xfrm>
          <a:prstGeom prst="borderCallout2">
            <a:avLst>
              <a:gd name="adj1" fmla="val 8519"/>
              <a:gd name="adj2" fmla="val -1681"/>
              <a:gd name="adj3" fmla="val 8519"/>
              <a:gd name="adj4" fmla="val -4796"/>
              <a:gd name="adj5" fmla="val -37514"/>
              <a:gd name="adj6" fmla="val -8023"/>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t>if we don’t get the length right we can end up decelerating!!!</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9391281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21221"/>
                                        </p:tgtEl>
                                        <p:attrNameLst>
                                          <p:attrName>style.visibility</p:attrName>
                                        </p:attrNameLst>
                                      </p:cBhvr>
                                      <p:to>
                                        <p:strVal val="visible"/>
                                      </p:to>
                                    </p:set>
                                    <p:animEffect transition="in" filter="diamond(in)">
                                      <p:cBhvr>
                                        <p:cTn id="7" dur="2000"/>
                                        <p:tgtEl>
                                          <p:spTgt spid="5212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mph" presetSubtype="2" fill="hold" grpId="1" nodeType="clickEffect">
                                  <p:stCondLst>
                                    <p:cond delay="0"/>
                                  </p:stCondLst>
                                  <p:childTnLst>
                                    <p:anim to="1.5" calcmode="lin" valueType="num">
                                      <p:cBhvr override="childStyle">
                                        <p:cTn id="11" dur="2000" fill="hold"/>
                                        <p:tgtEl>
                                          <p:spTgt spid="521221"/>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21" grpId="0" animBg="1"/>
      <p:bldP spid="521221"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fontAlgn="auto">
              <a:spcAft>
                <a:spcPts val="0"/>
              </a:spcAft>
              <a:defRPr/>
            </a:pPr>
            <a:r>
              <a:rPr lang="en-US" altLang="en-US"/>
              <a:t>effective shunt impedance</a:t>
            </a:r>
          </a:p>
        </p:txBody>
      </p:sp>
      <p:sp>
        <p:nvSpPr>
          <p:cNvPr id="34819" name="Rectangle 3"/>
          <p:cNvSpPr>
            <a:spLocks noGrp="1" noChangeArrowheads="1"/>
          </p:cNvSpPr>
          <p:nvPr>
            <p:ph type="body" sz="half" idx="1"/>
          </p:nvPr>
        </p:nvSpPr>
        <p:spPr>
          <a:xfrm>
            <a:off x="457200" y="1600200"/>
            <a:ext cx="7859713" cy="4525963"/>
          </a:xfrm>
        </p:spPr>
        <p:txBody>
          <a:bodyPr/>
          <a:lstStyle/>
          <a:p>
            <a:pPr>
              <a:lnSpc>
                <a:spcPct val="80000"/>
              </a:lnSpc>
            </a:pPr>
            <a:r>
              <a:rPr lang="en-US" altLang="en-US" sz="1800" dirty="0">
                <a:solidFill>
                  <a:srgbClr val="FF0000"/>
                </a:solidFill>
              </a:rPr>
              <a:t>Effective shunt impedance</a:t>
            </a:r>
            <a:r>
              <a:rPr lang="en-US" altLang="en-US" sz="1800" dirty="0"/>
              <a:t> ( Z</a:t>
            </a:r>
            <a:r>
              <a:rPr lang="en-US" altLang="en-US" sz="1800" baseline="-25000" dirty="0"/>
              <a:t>  </a:t>
            </a:r>
            <a:r>
              <a:rPr lang="en-US" altLang="en-US" sz="1800" dirty="0"/>
              <a:t>measured in</a:t>
            </a:r>
            <a:r>
              <a:rPr lang="en-US" altLang="en-US" sz="1800" baseline="-25000" dirty="0"/>
              <a:t> </a:t>
            </a:r>
            <a:r>
              <a:rPr lang="el-GR" altLang="en-US" sz="1800" dirty="0">
                <a:cs typeface="Arial" charset="0"/>
              </a:rPr>
              <a:t>Ω</a:t>
            </a:r>
            <a:r>
              <a:rPr lang="en-US" altLang="en-US" sz="1800" dirty="0"/>
              <a:t>/m) is defined as the ratio of the average effective electric field squared (E0T ) to the power (P) per unit length (L) dissipated on the wall surface. </a:t>
            </a:r>
          </a:p>
          <a:p>
            <a:pPr>
              <a:lnSpc>
                <a:spcPct val="80000"/>
              </a:lnSpc>
            </a:pPr>
            <a:r>
              <a:rPr lang="en-US" altLang="en-US" sz="1800" dirty="0"/>
              <a:t>it is independent of the field level and cavity length, </a:t>
            </a:r>
            <a:r>
              <a:rPr lang="en-US" altLang="en-US" sz="1800" dirty="0">
                <a:solidFill>
                  <a:srgbClr val="FF0000"/>
                </a:solidFill>
              </a:rPr>
              <a:t>it depends on the cavity mode and geometry and on the velocity of the particle to be accelerated</a:t>
            </a: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marL="0" indent="0">
              <a:lnSpc>
                <a:spcPct val="80000"/>
              </a:lnSpc>
              <a:buNone/>
            </a:pPr>
            <a:r>
              <a:rPr lang="en-US" altLang="en-US" sz="1800" dirty="0">
                <a:solidFill>
                  <a:srgbClr val="FF0000"/>
                </a:solidFill>
              </a:rPr>
              <a:t>Measure of how much energy a charged particle can gain for 1 w of power when travelling over 1 m of structure. </a:t>
            </a:r>
          </a:p>
          <a:p>
            <a:pPr marL="0" indent="0">
              <a:lnSpc>
                <a:spcPct val="80000"/>
              </a:lnSpc>
              <a:buNone/>
            </a:pPr>
            <a:endParaRPr lang="en-US" altLang="en-US" sz="1800" dirty="0"/>
          </a:p>
          <a:p>
            <a:pPr>
              <a:lnSpc>
                <a:spcPct val="80000"/>
              </a:lnSpc>
            </a:pPr>
            <a:endParaRPr lang="en-US" altLang="en-US" sz="1800" dirty="0"/>
          </a:p>
          <a:p>
            <a:pPr>
              <a:lnSpc>
                <a:spcPct val="80000"/>
              </a:lnSpc>
            </a:pPr>
            <a:endParaRPr lang="en-US" altLang="en-US" sz="1800" dirty="0"/>
          </a:p>
          <a:p>
            <a:pPr marL="0" indent="0">
              <a:buNone/>
            </a:pPr>
            <a:endParaRPr lang="en-US" altLang="en-US" sz="2800" dirty="0"/>
          </a:p>
          <a:p>
            <a:endParaRPr lang="en-US" altLang="en-US" sz="2800" dirty="0"/>
          </a:p>
          <a:p>
            <a:endParaRPr lang="en-US" altLang="en-US" sz="2800" dirty="0"/>
          </a:p>
          <a:p>
            <a:pPr marL="0" indent="0">
              <a:buNone/>
            </a:pPr>
            <a:endParaRPr lang="en-US" altLang="en-US" sz="2800" dirty="0"/>
          </a:p>
        </p:txBody>
      </p:sp>
      <p:graphicFrame>
        <p:nvGraphicFramePr>
          <p:cNvPr id="34821" name="Object 6"/>
          <p:cNvGraphicFramePr>
            <a:graphicFrameLocks noGrp="1" noChangeAspect="1"/>
          </p:cNvGraphicFramePr>
          <p:nvPr>
            <p:ph sz="quarter" idx="3"/>
            <p:extLst>
              <p:ext uri="{D42A27DB-BD31-4B8C-83A1-F6EECF244321}">
                <p14:modId xmlns:p14="http://schemas.microsoft.com/office/powerpoint/2010/main" val="3730256311"/>
              </p:ext>
            </p:extLst>
          </p:nvPr>
        </p:nvGraphicFramePr>
        <p:xfrm>
          <a:off x="1475656" y="3356992"/>
          <a:ext cx="3238500" cy="1414462"/>
        </p:xfrm>
        <a:graphic>
          <a:graphicData uri="http://schemas.openxmlformats.org/presentationml/2006/ole">
            <mc:AlternateContent xmlns:mc="http://schemas.openxmlformats.org/markup-compatibility/2006">
              <mc:Choice xmlns:v="urn:schemas-microsoft-com:vml" Requires="v">
                <p:oleObj name="Equation" r:id="rId3" imgW="1104900" imgH="482600" progId="Equation.3">
                  <p:embed/>
                </p:oleObj>
              </mc:Choice>
              <mc:Fallback>
                <p:oleObj name="Equation" r:id="rId3" imgW="1104900" imgH="482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3356992"/>
                        <a:ext cx="3238500" cy="141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DE67388-4D47-47A9-B00F-87271E5505F6}" type="slidenum">
              <a:rPr lang="en-US" altLang="en-US" smtClean="0"/>
              <a:pPr eaLnBrk="1" hangingPunct="1"/>
              <a:t>51</a:t>
            </a:fld>
            <a:endParaRPr lang="en-US" altLang="en-US"/>
          </a:p>
        </p:txBody>
      </p:sp>
      <p:sp>
        <p:nvSpPr>
          <p:cNvPr id="34824" name="Text Box 9"/>
          <p:cNvSpPr txBox="1">
            <a:spLocks noChangeArrowheads="1"/>
          </p:cNvSpPr>
          <p:nvPr/>
        </p:nvSpPr>
        <p:spPr bwMode="auto">
          <a:xfrm>
            <a:off x="4932040" y="3573016"/>
            <a:ext cx="396081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dirty="0"/>
              <a:t>measure if the structure is optimized and adapted to the velocity of the particle to be accelerated</a:t>
            </a:r>
          </a:p>
        </p:txBody>
      </p:sp>
      <p:sp>
        <p:nvSpPr>
          <p:cNvPr id="2" name="Date Placeholder 1"/>
          <p:cNvSpPr>
            <a:spLocks noGrp="1"/>
          </p:cNvSpPr>
          <p:nvPr>
            <p:ph type="dt" sz="half" idx="10"/>
          </p:nvPr>
        </p:nvSpPr>
        <p:spPr/>
        <p:txBody>
          <a:bodyPr/>
          <a:lstStyle/>
          <a:p>
            <a:pPr>
              <a:defRPr/>
            </a:pPr>
            <a:r>
              <a:rPr lang="fr-FR"/>
              <a:t>12.03.24</a:t>
            </a:r>
            <a:endParaRPr lang="en-US"/>
          </a:p>
        </p:txBody>
      </p:sp>
    </p:spTree>
    <p:extLst>
      <p:ext uri="{BB962C8B-B14F-4D97-AF65-F5344CB8AC3E}">
        <p14:creationId xmlns:p14="http://schemas.microsoft.com/office/powerpoint/2010/main" val="27789044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C24493-B1F9-428F-BD81-2D5A5C3B37B4}" type="slidenum">
              <a:rPr lang="en-US" altLang="en-US" smtClean="0"/>
              <a:pPr eaLnBrk="1" hangingPunct="1"/>
              <a:t>52</a:t>
            </a:fld>
            <a:endParaRPr lang="en-US" altLang="en-US"/>
          </a:p>
        </p:txBody>
      </p:sp>
      <p:sp>
        <p:nvSpPr>
          <p:cNvPr id="44035" name="Rectangle 80"/>
          <p:cNvSpPr>
            <a:spLocks noGrp="1" noChangeArrowheads="1"/>
          </p:cNvSpPr>
          <p:nvPr>
            <p:ph type="title"/>
          </p:nvPr>
        </p:nvSpPr>
        <p:spPr/>
        <p:txBody>
          <a:bodyPr/>
          <a:lstStyle/>
          <a:p>
            <a:pPr fontAlgn="auto">
              <a:spcAft>
                <a:spcPts val="0"/>
              </a:spcAft>
              <a:defRPr/>
            </a:pPr>
            <a:r>
              <a:rPr lang="en-US" altLang="en-US"/>
              <a:t>overview  </a:t>
            </a:r>
          </a:p>
        </p:txBody>
      </p:sp>
      <p:sp>
        <p:nvSpPr>
          <p:cNvPr id="70660" name="Text Box 8"/>
          <p:cNvSpPr txBox="1">
            <a:spLocks noChangeArrowheads="1"/>
          </p:cNvSpPr>
          <p:nvPr/>
        </p:nvSpPr>
        <p:spPr bwMode="auto">
          <a:xfrm>
            <a:off x="539750" y="1628775"/>
            <a:ext cx="79930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altLang="en-US"/>
          </a:p>
        </p:txBody>
      </p:sp>
      <p:graphicFrame>
        <p:nvGraphicFramePr>
          <p:cNvPr id="561270" name="Group 118"/>
          <p:cNvGraphicFramePr>
            <a:graphicFrameLocks noGrp="1"/>
          </p:cNvGraphicFramePr>
          <p:nvPr>
            <p:ph idx="1"/>
            <p:extLst>
              <p:ext uri="{D42A27DB-BD31-4B8C-83A1-F6EECF244321}">
                <p14:modId xmlns:p14="http://schemas.microsoft.com/office/powerpoint/2010/main" val="3130887316"/>
              </p:ext>
            </p:extLst>
          </p:nvPr>
        </p:nvGraphicFramePr>
        <p:xfrm>
          <a:off x="457200" y="1600200"/>
          <a:ext cx="8363273" cy="5162550"/>
        </p:xfrm>
        <a:graphic>
          <a:graphicData uri="http://schemas.openxmlformats.org/drawingml/2006/table">
            <a:tbl>
              <a:tblPr/>
              <a:tblGrid>
                <a:gridCol w="860396">
                  <a:extLst>
                    <a:ext uri="{9D8B030D-6E8A-4147-A177-3AD203B41FA5}">
                      <a16:colId xmlns:a16="http://schemas.microsoft.com/office/drawing/2014/main" val="20000"/>
                    </a:ext>
                  </a:extLst>
                </a:gridCol>
                <a:gridCol w="1572782">
                  <a:extLst>
                    <a:ext uri="{9D8B030D-6E8A-4147-A177-3AD203B41FA5}">
                      <a16:colId xmlns:a16="http://schemas.microsoft.com/office/drawing/2014/main" val="20001"/>
                    </a:ext>
                  </a:extLst>
                </a:gridCol>
                <a:gridCol w="1825638">
                  <a:extLst>
                    <a:ext uri="{9D8B030D-6E8A-4147-A177-3AD203B41FA5}">
                      <a16:colId xmlns:a16="http://schemas.microsoft.com/office/drawing/2014/main" val="20002"/>
                    </a:ext>
                  </a:extLst>
                </a:gridCol>
                <a:gridCol w="1835888">
                  <a:extLst>
                    <a:ext uri="{9D8B030D-6E8A-4147-A177-3AD203B41FA5}">
                      <a16:colId xmlns:a16="http://schemas.microsoft.com/office/drawing/2014/main" val="20003"/>
                    </a:ext>
                  </a:extLst>
                </a:gridCol>
                <a:gridCol w="2268569">
                  <a:extLst>
                    <a:ext uri="{9D8B030D-6E8A-4147-A177-3AD203B41FA5}">
                      <a16:colId xmlns:a16="http://schemas.microsoft.com/office/drawing/2014/main" val="20004"/>
                    </a:ext>
                  </a:extLst>
                </a:gridCol>
              </a:tblGrid>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Ideal range of beta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Effective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gradient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Particles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RFQ</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Low!!!  - 0.05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40-400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1 MV/m (350MHz)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IH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0.02 to 0.08</a:t>
                      </a:r>
                      <a:r>
                        <a:rPr kumimoji="0" lang="en-US" sz="2000" b="0" i="0" u="none" strike="noStrike" cap="none" normalizeH="0" baseline="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a:ln>
                            <a:noFill/>
                          </a:ln>
                          <a:solidFill>
                            <a:schemeClr val="tx1"/>
                          </a:solidFill>
                          <a:effectLst/>
                          <a:latin typeface="Arial" charset="0"/>
                        </a:rPr>
                        <a:t>40-200 MHz</a:t>
                      </a:r>
                      <a:r>
                        <a:rPr kumimoji="0" lang="en-US" sz="2000" b="0" i="0" u="none" strike="noStrike" cap="none" normalizeH="0" baseline="0" dirty="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4.5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(200MHz)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and also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54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DTL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0.04-0.5</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100-400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3.5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(350MHz)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SCL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Ideal Beta=1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But as low as beta 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800 - 3000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20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(3000MHz)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protons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pSp>
        <p:nvGrpSpPr>
          <p:cNvPr id="2" name="Group 121"/>
          <p:cNvGrpSpPr>
            <a:grpSpLocks/>
          </p:cNvGrpSpPr>
          <p:nvPr/>
        </p:nvGrpSpPr>
        <p:grpSpPr bwMode="auto">
          <a:xfrm>
            <a:off x="6443663" y="0"/>
            <a:ext cx="2881312" cy="3095625"/>
            <a:chOff x="4059" y="0"/>
            <a:chExt cx="1815" cy="1950"/>
          </a:xfrm>
        </p:grpSpPr>
        <p:sp>
          <p:nvSpPr>
            <p:cNvPr id="70694" name="AutoShape 119"/>
            <p:cNvSpPr>
              <a:spLocks noChangeArrowheads="1"/>
            </p:cNvSpPr>
            <p:nvPr/>
          </p:nvSpPr>
          <p:spPr bwMode="auto">
            <a:xfrm>
              <a:off x="4059" y="0"/>
              <a:ext cx="1815" cy="1950"/>
            </a:xfrm>
            <a:prstGeom prst="irregularSeal2">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70695" name="Text Box 120"/>
            <p:cNvSpPr txBox="1">
              <a:spLocks noChangeArrowheads="1"/>
            </p:cNvSpPr>
            <p:nvPr/>
          </p:nvSpPr>
          <p:spPr bwMode="auto">
            <a:xfrm>
              <a:off x="4422" y="754"/>
              <a:ext cx="118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take with CAUTION!</a:t>
              </a:r>
            </a:p>
          </p:txBody>
        </p:sp>
      </p:grpSp>
      <p:sp>
        <p:nvSpPr>
          <p:cNvPr id="3" name="Date Placeholder 2"/>
          <p:cNvSpPr>
            <a:spLocks noGrp="1"/>
          </p:cNvSpPr>
          <p:nvPr>
            <p:ph type="dt" sz="half" idx="10"/>
          </p:nvPr>
        </p:nvSpPr>
        <p:spPr/>
        <p:txBody>
          <a:bodyPr/>
          <a:lstStyle/>
          <a:p>
            <a:pPr>
              <a:defRPr/>
            </a:pPr>
            <a:r>
              <a:rPr lang="fr-FR"/>
              <a:t>12.03.24</a:t>
            </a:r>
            <a:endParaRPr lang="en-US"/>
          </a:p>
        </p:txBody>
      </p:sp>
    </p:spTree>
    <p:extLst>
      <p:ext uri="{BB962C8B-B14F-4D97-AF65-F5344CB8AC3E}">
        <p14:creationId xmlns:p14="http://schemas.microsoft.com/office/powerpoint/2010/main" val="1357992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53</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particle : </a:t>
            </a:r>
          </a:p>
          <a:p>
            <a:pPr algn="ctr"/>
            <a:r>
              <a:rPr lang="en-US" altLang="en-US" sz="1600"/>
              <a:t>charge couples with the field, mass slows the acceleration</a:t>
            </a:r>
            <a:r>
              <a:rPr lang="en-US" altLang="en-US" sz="2400"/>
              <a:t> </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a:t>Relativistic or not</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15607443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Magnetic </a:t>
            </a:r>
            <a:r>
              <a:rPr lang="en-GB" dirty="0" err="1"/>
              <a:t>quadrupoles</a:t>
            </a:r>
            <a:endParaRPr lang="en-GB" dirty="0"/>
          </a:p>
        </p:txBody>
      </p:sp>
      <p:sp>
        <p:nvSpPr>
          <p:cNvPr id="7" name="Text Placeholder 6"/>
          <p:cNvSpPr>
            <a:spLocks noGrp="1"/>
          </p:cNvSpPr>
          <p:nvPr>
            <p:ph type="body" idx="1"/>
          </p:nvPr>
        </p:nvSpPr>
        <p:spPr/>
        <p:txBody>
          <a:bodyPr/>
          <a:lstStyle/>
          <a:p>
            <a:r>
              <a:rPr lang="en-GB" dirty="0" err="1"/>
              <a:t>ElectroMQ</a:t>
            </a:r>
            <a:endParaRPr lang="en-GB" dirty="0"/>
          </a:p>
        </p:txBody>
      </p:sp>
      <p:sp>
        <p:nvSpPr>
          <p:cNvPr id="8" name="Text Placeholder 7"/>
          <p:cNvSpPr>
            <a:spLocks noGrp="1"/>
          </p:cNvSpPr>
          <p:nvPr>
            <p:ph type="body" sz="quarter" idx="3"/>
          </p:nvPr>
        </p:nvSpPr>
        <p:spPr/>
        <p:txBody>
          <a:bodyPr/>
          <a:lstStyle/>
          <a:p>
            <a:r>
              <a:rPr lang="en-GB" dirty="0"/>
              <a:t>Permanent MQ</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54</a:t>
            </a:fld>
            <a:endParaRPr lang="en-US"/>
          </a:p>
        </p:txBody>
      </p:sp>
      <p:pic>
        <p:nvPicPr>
          <p:cNvPr id="13" name="Content Placeholder 1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07558" y="2204864"/>
            <a:ext cx="2552420" cy="1728912"/>
          </a:xfrm>
        </p:spPr>
      </p:pic>
      <p:pic>
        <p:nvPicPr>
          <p:cNvPr id="11" name="Content Placeholder 10" descr="200912091119_453"/>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2276872"/>
            <a:ext cx="2826327" cy="181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p:nvPr/>
        </p:nvPicPr>
        <p:blipFill>
          <a:blip r:embed="rId4" cstate="print">
            <a:extLst>
              <a:ext uri="{28A0092B-C50C-407E-A947-70E740481C1C}">
                <a14:useLocalDpi xmlns:a14="http://schemas.microsoft.com/office/drawing/2010/main" val="0"/>
              </a:ext>
            </a:extLst>
          </a:blip>
          <a:stretch>
            <a:fillRect/>
          </a:stretch>
        </p:blipFill>
        <p:spPr>
          <a:xfrm>
            <a:off x="6621557" y="3573016"/>
            <a:ext cx="2448271" cy="1830214"/>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3789040"/>
            <a:ext cx="2664296" cy="2451152"/>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61338" y="4797151"/>
            <a:ext cx="2390775" cy="1914525"/>
          </a:xfrm>
          <a:prstGeom prst="rect">
            <a:avLst/>
          </a:prstGeom>
        </p:spPr>
      </p:pic>
    </p:spTree>
    <p:extLst>
      <p:ext uri="{BB962C8B-B14F-4D97-AF65-F5344CB8AC3E}">
        <p14:creationId xmlns:p14="http://schemas.microsoft.com/office/powerpoint/2010/main" val="30594123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Focusing force</a:t>
            </a:r>
          </a:p>
        </p:txBody>
      </p:sp>
      <p:sp>
        <p:nvSpPr>
          <p:cNvPr id="3" name="Text Placeholder 2"/>
          <p:cNvSpPr>
            <a:spLocks noGrp="1"/>
          </p:cNvSpPr>
          <p:nvPr>
            <p:ph type="body" idx="1"/>
          </p:nvPr>
        </p:nvSpPr>
        <p:spPr>
          <a:xfrm>
            <a:off x="467544" y="1700808"/>
            <a:ext cx="4040188" cy="609600"/>
          </a:xfrm>
        </p:spPr>
        <p:txBody>
          <a:bodyPr/>
          <a:lstStyle/>
          <a:p>
            <a:r>
              <a:rPr lang="en-GB" dirty="0"/>
              <a:t>B=magnetic field/F=force</a:t>
            </a:r>
          </a:p>
          <a:p>
            <a:r>
              <a:rPr lang="en-GB" sz="1200" dirty="0"/>
              <a:t>Positively charged particles going into the screen</a:t>
            </a:r>
          </a:p>
        </p:txBody>
      </p:sp>
      <p:sp>
        <p:nvSpPr>
          <p:cNvPr id="5" name="Date Placeholder 4"/>
          <p:cNvSpPr>
            <a:spLocks noGrp="1"/>
          </p:cNvSpPr>
          <p:nvPr>
            <p:ph type="dt" sz="half" idx="10"/>
          </p:nvPr>
        </p:nvSpPr>
        <p:spPr/>
        <p:txBody>
          <a:bodyPr/>
          <a:lstStyle/>
          <a:p>
            <a:r>
              <a:rPr lang="fr-FR"/>
              <a:t>12.03.24</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55</a:t>
            </a:fld>
            <a:endParaRPr lang="en-US"/>
          </a:p>
        </p:txBody>
      </p:sp>
      <p:pic>
        <p:nvPicPr>
          <p:cNvPr id="10" name="Content Placeholder 9"/>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7544" y="2348880"/>
            <a:ext cx="3913188" cy="3913188"/>
          </a:xfrm>
        </p:spPr>
      </p:pic>
      <p:pic>
        <p:nvPicPr>
          <p:cNvPr id="11" name="Content Placeholder 10"/>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645150" y="3221831"/>
            <a:ext cx="2095500" cy="1895475"/>
          </a:xfrm>
        </p:spPr>
      </p:pic>
    </p:spTree>
    <p:extLst>
      <p:ext uri="{BB962C8B-B14F-4D97-AF65-F5344CB8AC3E}">
        <p14:creationId xmlns:p14="http://schemas.microsoft.com/office/powerpoint/2010/main" val="30215761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0A5EE8-499F-468C-8A3C-8E9E967EA2BA}" type="slidenum">
              <a:rPr lang="en-US" altLang="en-US" smtClean="0"/>
              <a:pPr eaLnBrk="1" hangingPunct="1"/>
              <a:t>56</a:t>
            </a:fld>
            <a:endParaRPr lang="en-US" altLang="en-US"/>
          </a:p>
        </p:txBody>
      </p:sp>
      <p:sp>
        <p:nvSpPr>
          <p:cNvPr id="26627" name="Line 2"/>
          <p:cNvSpPr>
            <a:spLocks noChangeShapeType="1"/>
          </p:cNvSpPr>
          <p:nvPr/>
        </p:nvSpPr>
        <p:spPr bwMode="auto">
          <a:xfrm rot="-5400000" flipH="1" flipV="1">
            <a:off x="1430338" y="21717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28" name="Line 3"/>
          <p:cNvSpPr>
            <a:spLocks noChangeShapeType="1"/>
          </p:cNvSpPr>
          <p:nvPr/>
        </p:nvSpPr>
        <p:spPr bwMode="auto">
          <a:xfrm flipV="1">
            <a:off x="1752600" y="24003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29" name="Line 4"/>
          <p:cNvSpPr>
            <a:spLocks noChangeShapeType="1"/>
          </p:cNvSpPr>
          <p:nvPr/>
        </p:nvSpPr>
        <p:spPr bwMode="auto">
          <a:xfrm rot="5400000" flipV="1">
            <a:off x="2066925" y="21717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0" name="Line 5"/>
          <p:cNvSpPr>
            <a:spLocks noChangeShapeType="1"/>
          </p:cNvSpPr>
          <p:nvPr/>
        </p:nvSpPr>
        <p:spPr bwMode="auto">
          <a:xfrm>
            <a:off x="1752600" y="196215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1" name="Line 7"/>
          <p:cNvSpPr>
            <a:spLocks noChangeShapeType="1"/>
          </p:cNvSpPr>
          <p:nvPr/>
        </p:nvSpPr>
        <p:spPr bwMode="auto">
          <a:xfrm>
            <a:off x="1751013" y="882650"/>
            <a:ext cx="0" cy="2786063"/>
          </a:xfrm>
          <a:prstGeom prst="line">
            <a:avLst/>
          </a:prstGeom>
          <a:noFill/>
          <a:ln w="9525">
            <a:solidFill>
              <a:schemeClr val="tx1"/>
            </a:solidFill>
            <a:prstDash val="sysDot"/>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2" name="Line 8"/>
          <p:cNvSpPr>
            <a:spLocks noChangeShapeType="1"/>
          </p:cNvSpPr>
          <p:nvPr/>
        </p:nvSpPr>
        <p:spPr bwMode="auto">
          <a:xfrm>
            <a:off x="354013" y="2312988"/>
            <a:ext cx="2870200" cy="0"/>
          </a:xfrm>
          <a:prstGeom prst="line">
            <a:avLst/>
          </a:prstGeom>
          <a:noFill/>
          <a:ln w="9525">
            <a:solidFill>
              <a:schemeClr val="tx1"/>
            </a:solidFill>
            <a:prstDash val="sysDot"/>
            <a:round/>
            <a:headEnd/>
            <a:tailEnd type="arrow"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3" name="Arc 9"/>
          <p:cNvSpPr>
            <a:spLocks/>
          </p:cNvSpPr>
          <p:nvPr/>
        </p:nvSpPr>
        <p:spPr bwMode="auto">
          <a:xfrm>
            <a:off x="963613" y="2478088"/>
            <a:ext cx="612775"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4" name="Arc 10"/>
          <p:cNvSpPr>
            <a:spLocks/>
          </p:cNvSpPr>
          <p:nvPr/>
        </p:nvSpPr>
        <p:spPr bwMode="auto">
          <a:xfrm flipV="1">
            <a:off x="963613" y="1516063"/>
            <a:ext cx="612775"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5" name="Arc 11"/>
          <p:cNvSpPr>
            <a:spLocks/>
          </p:cNvSpPr>
          <p:nvPr/>
        </p:nvSpPr>
        <p:spPr bwMode="auto">
          <a:xfrm flipH="1">
            <a:off x="1930400" y="2478088"/>
            <a:ext cx="614363"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6" name="Arc 12"/>
          <p:cNvSpPr>
            <a:spLocks/>
          </p:cNvSpPr>
          <p:nvPr/>
        </p:nvSpPr>
        <p:spPr bwMode="auto">
          <a:xfrm flipH="1" flipV="1">
            <a:off x="1930400" y="1516063"/>
            <a:ext cx="614363"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7" name="Line 13"/>
          <p:cNvSpPr>
            <a:spLocks noChangeShapeType="1"/>
          </p:cNvSpPr>
          <p:nvPr/>
        </p:nvSpPr>
        <p:spPr bwMode="auto">
          <a:xfrm flipH="1" flipV="1">
            <a:off x="1576388" y="127476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8" name="Line 14"/>
          <p:cNvSpPr>
            <a:spLocks noChangeShapeType="1"/>
          </p:cNvSpPr>
          <p:nvPr/>
        </p:nvSpPr>
        <p:spPr bwMode="auto">
          <a:xfrm flipH="1" flipV="1">
            <a:off x="1931988" y="127476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9" name="Line 15"/>
          <p:cNvSpPr>
            <a:spLocks noChangeShapeType="1"/>
          </p:cNvSpPr>
          <p:nvPr/>
        </p:nvSpPr>
        <p:spPr bwMode="auto">
          <a:xfrm flipH="1" flipV="1">
            <a:off x="1576388" y="308451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0" name="Line 16"/>
          <p:cNvSpPr>
            <a:spLocks noChangeShapeType="1"/>
          </p:cNvSpPr>
          <p:nvPr/>
        </p:nvSpPr>
        <p:spPr bwMode="auto">
          <a:xfrm flipH="1" flipV="1">
            <a:off x="1931988" y="308451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nvGrpSpPr>
          <p:cNvPr id="26641" name="Group 17"/>
          <p:cNvGrpSpPr>
            <a:grpSpLocks/>
          </p:cNvGrpSpPr>
          <p:nvPr/>
        </p:nvGrpSpPr>
        <p:grpSpPr bwMode="auto">
          <a:xfrm rot="-5400000">
            <a:off x="2510632" y="2175669"/>
            <a:ext cx="344487" cy="269875"/>
            <a:chOff x="1553" y="1291"/>
            <a:chExt cx="217" cy="169"/>
          </a:xfrm>
        </p:grpSpPr>
        <p:sp>
          <p:nvSpPr>
            <p:cNvPr id="26714" name="Line 18"/>
            <p:cNvSpPr>
              <a:spLocks noChangeShapeType="1"/>
            </p:cNvSpPr>
            <p:nvPr/>
          </p:nvSpPr>
          <p:spPr bwMode="auto">
            <a:xfrm flipH="1" flipV="1">
              <a:off x="1553"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715" name="Line 19"/>
            <p:cNvSpPr>
              <a:spLocks noChangeShapeType="1"/>
            </p:cNvSpPr>
            <p:nvPr/>
          </p:nvSpPr>
          <p:spPr bwMode="auto">
            <a:xfrm flipH="1" flipV="1">
              <a:off x="1769"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42" name="Group 20"/>
          <p:cNvGrpSpPr>
            <a:grpSpLocks/>
          </p:cNvGrpSpPr>
          <p:nvPr/>
        </p:nvGrpSpPr>
        <p:grpSpPr bwMode="auto">
          <a:xfrm rot="-5400000">
            <a:off x="675482" y="2175669"/>
            <a:ext cx="344487" cy="269875"/>
            <a:chOff x="1553" y="1291"/>
            <a:chExt cx="217" cy="169"/>
          </a:xfrm>
        </p:grpSpPr>
        <p:sp>
          <p:nvSpPr>
            <p:cNvPr id="26712" name="Line 21"/>
            <p:cNvSpPr>
              <a:spLocks noChangeShapeType="1"/>
            </p:cNvSpPr>
            <p:nvPr/>
          </p:nvSpPr>
          <p:spPr bwMode="auto">
            <a:xfrm flipH="1" flipV="1">
              <a:off x="1553"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713" name="Line 22"/>
            <p:cNvSpPr>
              <a:spLocks noChangeShapeType="1"/>
            </p:cNvSpPr>
            <p:nvPr/>
          </p:nvSpPr>
          <p:spPr bwMode="auto">
            <a:xfrm flipH="1" flipV="1">
              <a:off x="1769"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26643" name="Line 23"/>
          <p:cNvSpPr>
            <a:spLocks noChangeShapeType="1"/>
          </p:cNvSpPr>
          <p:nvPr/>
        </p:nvSpPr>
        <p:spPr bwMode="auto">
          <a:xfrm>
            <a:off x="1574800" y="127635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4" name="Line 24"/>
          <p:cNvSpPr>
            <a:spLocks noChangeShapeType="1"/>
          </p:cNvSpPr>
          <p:nvPr/>
        </p:nvSpPr>
        <p:spPr bwMode="auto">
          <a:xfrm rot="5400000">
            <a:off x="514350" y="231140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5" name="Line 25"/>
          <p:cNvSpPr>
            <a:spLocks noChangeShapeType="1"/>
          </p:cNvSpPr>
          <p:nvPr/>
        </p:nvSpPr>
        <p:spPr bwMode="auto">
          <a:xfrm rot="5400000">
            <a:off x="2622550" y="231140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6" name="Line 26"/>
          <p:cNvSpPr>
            <a:spLocks noChangeShapeType="1"/>
          </p:cNvSpPr>
          <p:nvPr/>
        </p:nvSpPr>
        <p:spPr bwMode="auto">
          <a:xfrm>
            <a:off x="1574800" y="335915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7" name="Oval 27"/>
          <p:cNvSpPr>
            <a:spLocks noChangeArrowheads="1"/>
          </p:cNvSpPr>
          <p:nvPr/>
        </p:nvSpPr>
        <p:spPr bwMode="auto">
          <a:xfrm>
            <a:off x="26924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48" name="Oval 28"/>
          <p:cNvSpPr>
            <a:spLocks noChangeArrowheads="1"/>
          </p:cNvSpPr>
          <p:nvPr/>
        </p:nvSpPr>
        <p:spPr bwMode="auto">
          <a:xfrm>
            <a:off x="26924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49" name="Oval 29"/>
          <p:cNvSpPr>
            <a:spLocks noChangeArrowheads="1"/>
          </p:cNvSpPr>
          <p:nvPr/>
        </p:nvSpPr>
        <p:spPr bwMode="auto">
          <a:xfrm>
            <a:off x="26924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0" name="Oval 30"/>
          <p:cNvSpPr>
            <a:spLocks noChangeArrowheads="1"/>
          </p:cNvSpPr>
          <p:nvPr/>
        </p:nvSpPr>
        <p:spPr bwMode="auto">
          <a:xfrm>
            <a:off x="25781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1" name="Oval 31"/>
          <p:cNvSpPr>
            <a:spLocks noChangeArrowheads="1"/>
          </p:cNvSpPr>
          <p:nvPr/>
        </p:nvSpPr>
        <p:spPr bwMode="auto">
          <a:xfrm>
            <a:off x="25781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2" name="Oval 32"/>
          <p:cNvSpPr>
            <a:spLocks noChangeArrowheads="1"/>
          </p:cNvSpPr>
          <p:nvPr/>
        </p:nvSpPr>
        <p:spPr bwMode="auto">
          <a:xfrm>
            <a:off x="25781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3" name="Oval 33"/>
          <p:cNvSpPr>
            <a:spLocks noChangeArrowheads="1"/>
          </p:cNvSpPr>
          <p:nvPr/>
        </p:nvSpPr>
        <p:spPr bwMode="auto">
          <a:xfrm>
            <a:off x="24638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4" name="Oval 34"/>
          <p:cNvSpPr>
            <a:spLocks noChangeArrowheads="1"/>
          </p:cNvSpPr>
          <p:nvPr/>
        </p:nvSpPr>
        <p:spPr bwMode="auto">
          <a:xfrm>
            <a:off x="24638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5" name="Oval 35"/>
          <p:cNvSpPr>
            <a:spLocks noChangeArrowheads="1"/>
          </p:cNvSpPr>
          <p:nvPr/>
        </p:nvSpPr>
        <p:spPr bwMode="auto">
          <a:xfrm>
            <a:off x="24638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6" name="Oval 36"/>
          <p:cNvSpPr>
            <a:spLocks noChangeArrowheads="1"/>
          </p:cNvSpPr>
          <p:nvPr/>
        </p:nvSpPr>
        <p:spPr bwMode="auto">
          <a:xfrm>
            <a:off x="9461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7" name="Oval 37"/>
          <p:cNvSpPr>
            <a:spLocks noChangeArrowheads="1"/>
          </p:cNvSpPr>
          <p:nvPr/>
        </p:nvSpPr>
        <p:spPr bwMode="auto">
          <a:xfrm>
            <a:off x="9461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8" name="Oval 38"/>
          <p:cNvSpPr>
            <a:spLocks noChangeArrowheads="1"/>
          </p:cNvSpPr>
          <p:nvPr/>
        </p:nvSpPr>
        <p:spPr bwMode="auto">
          <a:xfrm>
            <a:off x="9461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9" name="Oval 39"/>
          <p:cNvSpPr>
            <a:spLocks noChangeArrowheads="1"/>
          </p:cNvSpPr>
          <p:nvPr/>
        </p:nvSpPr>
        <p:spPr bwMode="auto">
          <a:xfrm>
            <a:off x="8318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0" name="Oval 40"/>
          <p:cNvSpPr>
            <a:spLocks noChangeArrowheads="1"/>
          </p:cNvSpPr>
          <p:nvPr/>
        </p:nvSpPr>
        <p:spPr bwMode="auto">
          <a:xfrm>
            <a:off x="8318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1" name="Oval 41"/>
          <p:cNvSpPr>
            <a:spLocks noChangeArrowheads="1"/>
          </p:cNvSpPr>
          <p:nvPr/>
        </p:nvSpPr>
        <p:spPr bwMode="auto">
          <a:xfrm>
            <a:off x="8318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2" name="Oval 42"/>
          <p:cNvSpPr>
            <a:spLocks noChangeArrowheads="1"/>
          </p:cNvSpPr>
          <p:nvPr/>
        </p:nvSpPr>
        <p:spPr bwMode="auto">
          <a:xfrm>
            <a:off x="7175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3" name="Oval 43"/>
          <p:cNvSpPr>
            <a:spLocks noChangeArrowheads="1"/>
          </p:cNvSpPr>
          <p:nvPr/>
        </p:nvSpPr>
        <p:spPr bwMode="auto">
          <a:xfrm>
            <a:off x="7175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4" name="Oval 44"/>
          <p:cNvSpPr>
            <a:spLocks noChangeArrowheads="1"/>
          </p:cNvSpPr>
          <p:nvPr/>
        </p:nvSpPr>
        <p:spPr bwMode="auto">
          <a:xfrm>
            <a:off x="7175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5" name="Oval 45"/>
          <p:cNvSpPr>
            <a:spLocks noChangeArrowheads="1"/>
          </p:cNvSpPr>
          <p:nvPr/>
        </p:nvSpPr>
        <p:spPr bwMode="auto">
          <a:xfrm>
            <a:off x="18224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6" name="Oval 46"/>
          <p:cNvSpPr>
            <a:spLocks noChangeArrowheads="1"/>
          </p:cNvSpPr>
          <p:nvPr/>
        </p:nvSpPr>
        <p:spPr bwMode="auto">
          <a:xfrm>
            <a:off x="18224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7" name="Oval 47"/>
          <p:cNvSpPr>
            <a:spLocks noChangeArrowheads="1"/>
          </p:cNvSpPr>
          <p:nvPr/>
        </p:nvSpPr>
        <p:spPr bwMode="auto">
          <a:xfrm>
            <a:off x="18224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8" name="Oval 48"/>
          <p:cNvSpPr>
            <a:spLocks noChangeArrowheads="1"/>
          </p:cNvSpPr>
          <p:nvPr/>
        </p:nvSpPr>
        <p:spPr bwMode="auto">
          <a:xfrm>
            <a:off x="17081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9" name="Oval 49"/>
          <p:cNvSpPr>
            <a:spLocks noChangeArrowheads="1"/>
          </p:cNvSpPr>
          <p:nvPr/>
        </p:nvSpPr>
        <p:spPr bwMode="auto">
          <a:xfrm>
            <a:off x="17081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0" name="Oval 50"/>
          <p:cNvSpPr>
            <a:spLocks noChangeArrowheads="1"/>
          </p:cNvSpPr>
          <p:nvPr/>
        </p:nvSpPr>
        <p:spPr bwMode="auto">
          <a:xfrm>
            <a:off x="17081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1" name="Oval 51"/>
          <p:cNvSpPr>
            <a:spLocks noChangeArrowheads="1"/>
          </p:cNvSpPr>
          <p:nvPr/>
        </p:nvSpPr>
        <p:spPr bwMode="auto">
          <a:xfrm>
            <a:off x="15938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2" name="Oval 52"/>
          <p:cNvSpPr>
            <a:spLocks noChangeArrowheads="1"/>
          </p:cNvSpPr>
          <p:nvPr/>
        </p:nvSpPr>
        <p:spPr bwMode="auto">
          <a:xfrm>
            <a:off x="15938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3" name="Oval 53"/>
          <p:cNvSpPr>
            <a:spLocks noChangeArrowheads="1"/>
          </p:cNvSpPr>
          <p:nvPr/>
        </p:nvSpPr>
        <p:spPr bwMode="auto">
          <a:xfrm>
            <a:off x="15938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4" name="Oval 54"/>
          <p:cNvSpPr>
            <a:spLocks noChangeArrowheads="1"/>
          </p:cNvSpPr>
          <p:nvPr/>
        </p:nvSpPr>
        <p:spPr bwMode="auto">
          <a:xfrm>
            <a:off x="18224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5" name="Oval 55"/>
          <p:cNvSpPr>
            <a:spLocks noChangeArrowheads="1"/>
          </p:cNvSpPr>
          <p:nvPr/>
        </p:nvSpPr>
        <p:spPr bwMode="auto">
          <a:xfrm>
            <a:off x="18224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6" name="Oval 56"/>
          <p:cNvSpPr>
            <a:spLocks noChangeArrowheads="1"/>
          </p:cNvSpPr>
          <p:nvPr/>
        </p:nvSpPr>
        <p:spPr bwMode="auto">
          <a:xfrm>
            <a:off x="18224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7" name="Oval 57"/>
          <p:cNvSpPr>
            <a:spLocks noChangeArrowheads="1"/>
          </p:cNvSpPr>
          <p:nvPr/>
        </p:nvSpPr>
        <p:spPr bwMode="auto">
          <a:xfrm>
            <a:off x="17081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8" name="Oval 58"/>
          <p:cNvSpPr>
            <a:spLocks noChangeArrowheads="1"/>
          </p:cNvSpPr>
          <p:nvPr/>
        </p:nvSpPr>
        <p:spPr bwMode="auto">
          <a:xfrm>
            <a:off x="17081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9" name="Oval 59"/>
          <p:cNvSpPr>
            <a:spLocks noChangeArrowheads="1"/>
          </p:cNvSpPr>
          <p:nvPr/>
        </p:nvSpPr>
        <p:spPr bwMode="auto">
          <a:xfrm>
            <a:off x="17081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0" name="Oval 60"/>
          <p:cNvSpPr>
            <a:spLocks noChangeArrowheads="1"/>
          </p:cNvSpPr>
          <p:nvPr/>
        </p:nvSpPr>
        <p:spPr bwMode="auto">
          <a:xfrm>
            <a:off x="15938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1" name="Oval 61"/>
          <p:cNvSpPr>
            <a:spLocks noChangeArrowheads="1"/>
          </p:cNvSpPr>
          <p:nvPr/>
        </p:nvSpPr>
        <p:spPr bwMode="auto">
          <a:xfrm>
            <a:off x="15938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2" name="Oval 62"/>
          <p:cNvSpPr>
            <a:spLocks noChangeArrowheads="1"/>
          </p:cNvSpPr>
          <p:nvPr/>
        </p:nvSpPr>
        <p:spPr bwMode="auto">
          <a:xfrm>
            <a:off x="15938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3" name="AutoShape 63"/>
          <p:cNvSpPr>
            <a:spLocks noChangeArrowheads="1"/>
          </p:cNvSpPr>
          <p:nvPr/>
        </p:nvSpPr>
        <p:spPr bwMode="auto">
          <a:xfrm>
            <a:off x="476250" y="1028700"/>
            <a:ext cx="2565400" cy="2552700"/>
          </a:xfrm>
          <a:prstGeom prst="octagon">
            <a:avLst>
              <a:gd name="adj" fmla="val 29287"/>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nvGrpSpPr>
          <p:cNvPr id="26684" name="Group 64"/>
          <p:cNvGrpSpPr>
            <a:grpSpLocks/>
          </p:cNvGrpSpPr>
          <p:nvPr/>
        </p:nvGrpSpPr>
        <p:grpSpPr bwMode="auto">
          <a:xfrm flipH="1" flipV="1">
            <a:off x="1420813" y="1784350"/>
            <a:ext cx="654050" cy="285750"/>
            <a:chOff x="883" y="1252"/>
            <a:chExt cx="451" cy="180"/>
          </a:xfrm>
        </p:grpSpPr>
        <p:sp>
          <p:nvSpPr>
            <p:cNvPr id="26710" name="Arc 65"/>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11" name="Line 66"/>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5" name="Group 67"/>
          <p:cNvGrpSpPr>
            <a:grpSpLocks/>
          </p:cNvGrpSpPr>
          <p:nvPr/>
        </p:nvGrpSpPr>
        <p:grpSpPr bwMode="auto">
          <a:xfrm>
            <a:off x="1420813" y="2552700"/>
            <a:ext cx="654050" cy="285750"/>
            <a:chOff x="883" y="1252"/>
            <a:chExt cx="451" cy="180"/>
          </a:xfrm>
        </p:grpSpPr>
        <p:sp>
          <p:nvSpPr>
            <p:cNvPr id="26708" name="Arc 68"/>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9" name="Line 69"/>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6" name="Group 70"/>
          <p:cNvGrpSpPr>
            <a:grpSpLocks/>
          </p:cNvGrpSpPr>
          <p:nvPr/>
        </p:nvGrpSpPr>
        <p:grpSpPr bwMode="auto">
          <a:xfrm rot="16200000" flipV="1">
            <a:off x="1040606" y="2164557"/>
            <a:ext cx="652463" cy="285750"/>
            <a:chOff x="883" y="1252"/>
            <a:chExt cx="451" cy="180"/>
          </a:xfrm>
        </p:grpSpPr>
        <p:sp>
          <p:nvSpPr>
            <p:cNvPr id="26706" name="Arc 71"/>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7" name="Line 72"/>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7" name="Group 73"/>
          <p:cNvGrpSpPr>
            <a:grpSpLocks/>
          </p:cNvGrpSpPr>
          <p:nvPr/>
        </p:nvGrpSpPr>
        <p:grpSpPr bwMode="auto">
          <a:xfrm rot="16200000" flipH="1">
            <a:off x="1821656" y="2158207"/>
            <a:ext cx="652463" cy="285750"/>
            <a:chOff x="883" y="1252"/>
            <a:chExt cx="451" cy="180"/>
          </a:xfrm>
        </p:grpSpPr>
        <p:sp>
          <p:nvSpPr>
            <p:cNvPr id="26704" name="Arc 74"/>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5" name="Line 75"/>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aphicFrame>
        <p:nvGraphicFramePr>
          <p:cNvPr id="26688" name="Object 76"/>
          <p:cNvGraphicFramePr>
            <a:graphicFrameLocks noChangeAspect="1"/>
          </p:cNvGraphicFramePr>
          <p:nvPr/>
        </p:nvGraphicFramePr>
        <p:xfrm>
          <a:off x="2093913" y="1717675"/>
          <a:ext cx="215900" cy="293688"/>
        </p:xfrm>
        <a:graphic>
          <a:graphicData uri="http://schemas.openxmlformats.org/presentationml/2006/ole">
            <mc:AlternateContent xmlns:mc="http://schemas.openxmlformats.org/markup-compatibility/2006">
              <mc:Choice xmlns:v="urn:schemas-microsoft-com:vml" Requires="v">
                <p:oleObj name="Équation" r:id="rId2" imgW="139639" imgH="190417" progId="Equation.3">
                  <p:embed/>
                </p:oleObj>
              </mc:Choice>
              <mc:Fallback>
                <p:oleObj name="Équation" r:id="rId2" imgW="139639" imgH="190417"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913" y="1717675"/>
                        <a:ext cx="215900"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89" name="Object 77"/>
          <p:cNvGraphicFramePr>
            <a:graphicFrameLocks noChangeAspect="1"/>
          </p:cNvGraphicFramePr>
          <p:nvPr/>
        </p:nvGraphicFramePr>
        <p:xfrm>
          <a:off x="3835400" y="1685925"/>
          <a:ext cx="1231900" cy="852488"/>
        </p:xfrm>
        <a:graphic>
          <a:graphicData uri="http://schemas.openxmlformats.org/presentationml/2006/ole">
            <mc:AlternateContent xmlns:mc="http://schemas.openxmlformats.org/markup-compatibility/2006">
              <mc:Choice xmlns:v="urn:schemas-microsoft-com:vml" Requires="v">
                <p:oleObj name="Équation" r:id="rId4" imgW="660400" imgH="457200" progId="Equation.3">
                  <p:embed/>
                </p:oleObj>
              </mc:Choice>
              <mc:Fallback>
                <p:oleObj name="Équation" r:id="rId4" imgW="6604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5400" y="1685925"/>
                        <a:ext cx="1231900"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90" name="Object 78"/>
          <p:cNvGraphicFramePr>
            <a:graphicFrameLocks noChangeAspect="1"/>
          </p:cNvGraphicFramePr>
          <p:nvPr/>
        </p:nvGraphicFramePr>
        <p:xfrm>
          <a:off x="6778625" y="1685925"/>
          <a:ext cx="1893888" cy="852488"/>
        </p:xfrm>
        <a:graphic>
          <a:graphicData uri="http://schemas.openxmlformats.org/presentationml/2006/ole">
            <mc:AlternateContent xmlns:mc="http://schemas.openxmlformats.org/markup-compatibility/2006">
              <mc:Choice xmlns:v="urn:schemas-microsoft-com:vml" Requires="v">
                <p:oleObj name="Équation" r:id="rId6" imgW="1016000" imgH="457200" progId="Equation.3">
                  <p:embed/>
                </p:oleObj>
              </mc:Choice>
              <mc:Fallback>
                <p:oleObj name="Équation" r:id="rId6" imgW="10160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8625" y="1685925"/>
                        <a:ext cx="1893888"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91" name="Text Box 79"/>
          <p:cNvSpPr txBox="1">
            <a:spLocks noChangeArrowheads="1"/>
          </p:cNvSpPr>
          <p:nvPr/>
        </p:nvSpPr>
        <p:spPr bwMode="auto">
          <a:xfrm>
            <a:off x="3276600" y="2846388"/>
            <a:ext cx="5678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400">
                <a:latin typeface="Times New Roman" pitchFamily="18" charset="0"/>
              </a:rPr>
              <a:t>Focusing in one plan, defocusing in the other</a:t>
            </a:r>
          </a:p>
        </p:txBody>
      </p:sp>
      <p:sp>
        <p:nvSpPr>
          <p:cNvPr id="26692" name="Text Box 80"/>
          <p:cNvSpPr txBox="1">
            <a:spLocks noChangeArrowheads="1"/>
          </p:cNvSpPr>
          <p:nvPr/>
        </p:nvSpPr>
        <p:spPr bwMode="auto">
          <a:xfrm>
            <a:off x="3776663" y="1214438"/>
            <a:ext cx="18161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200">
                <a:latin typeface="Times New Roman" pitchFamily="18" charset="0"/>
              </a:rPr>
              <a:t>Magnetic field</a:t>
            </a:r>
          </a:p>
        </p:txBody>
      </p:sp>
      <p:sp>
        <p:nvSpPr>
          <p:cNvPr id="26693" name="Text Box 81"/>
          <p:cNvSpPr txBox="1">
            <a:spLocks noChangeArrowheads="1"/>
          </p:cNvSpPr>
          <p:nvPr/>
        </p:nvSpPr>
        <p:spPr bwMode="auto">
          <a:xfrm>
            <a:off x="6737350" y="1214438"/>
            <a:ext cx="18796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200">
                <a:latin typeface="Times New Roman" pitchFamily="18" charset="0"/>
              </a:rPr>
              <a:t>Magnetic force</a:t>
            </a:r>
          </a:p>
        </p:txBody>
      </p:sp>
      <p:pic>
        <p:nvPicPr>
          <p:cNvPr id="26694" name="Picture 82" descr="QP réalist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463" y="3787775"/>
            <a:ext cx="292100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95" name="Group 83"/>
          <p:cNvGrpSpPr>
            <a:grpSpLocks/>
          </p:cNvGrpSpPr>
          <p:nvPr/>
        </p:nvGrpSpPr>
        <p:grpSpPr bwMode="auto">
          <a:xfrm>
            <a:off x="3460750" y="4032250"/>
            <a:ext cx="5124450" cy="1965325"/>
            <a:chOff x="2219" y="2332"/>
            <a:chExt cx="3228" cy="1238"/>
          </a:xfrm>
        </p:grpSpPr>
        <p:pic>
          <p:nvPicPr>
            <p:cNvPr id="26702" name="Picture 84"/>
            <p:cNvPicPr>
              <a:picLocks noChangeAspect="1" noChangeArrowheads="1"/>
            </p:cNvPicPr>
            <p:nvPr/>
          </p:nvPicPr>
          <p:blipFill>
            <a:blip r:embed="rId9">
              <a:extLst>
                <a:ext uri="{28A0092B-C50C-407E-A947-70E740481C1C}">
                  <a14:useLocalDpi xmlns:a14="http://schemas.microsoft.com/office/drawing/2010/main" val="0"/>
                </a:ext>
              </a:extLst>
            </a:blip>
            <a:srcRect t="60748" b="7304"/>
            <a:stretch>
              <a:fillRect/>
            </a:stretch>
          </p:blipFill>
          <p:spPr bwMode="auto">
            <a:xfrm>
              <a:off x="2219" y="2332"/>
              <a:ext cx="3228" cy="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03" name="Picture 85"/>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71" y="2447"/>
              <a:ext cx="2987" cy="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96" name="Line 87"/>
          <p:cNvSpPr>
            <a:spLocks noChangeShapeType="1"/>
          </p:cNvSpPr>
          <p:nvPr/>
        </p:nvSpPr>
        <p:spPr bwMode="auto">
          <a:xfrm flipV="1">
            <a:off x="4178300" y="3975100"/>
            <a:ext cx="596900" cy="215900"/>
          </a:xfrm>
          <a:prstGeom prst="line">
            <a:avLst/>
          </a:prstGeom>
          <a:noFill/>
          <a:ln w="19050">
            <a:solidFill>
              <a:srgbClr val="FF0000"/>
            </a:solidFill>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97" name="Text Box 88"/>
          <p:cNvSpPr txBox="1">
            <a:spLocks noChangeArrowheads="1"/>
          </p:cNvSpPr>
          <p:nvPr/>
        </p:nvSpPr>
        <p:spPr bwMode="auto">
          <a:xfrm>
            <a:off x="4748213" y="3683000"/>
            <a:ext cx="150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400">
                <a:solidFill>
                  <a:srgbClr val="FF3300"/>
                </a:solidFill>
                <a:latin typeface="Times New Roman" pitchFamily="18" charset="0"/>
              </a:rPr>
              <a:t>x envelope</a:t>
            </a:r>
            <a:endParaRPr lang="en-GB" altLang="en-US" sz="2400">
              <a:latin typeface="Times New Roman" pitchFamily="18" charset="0"/>
            </a:endParaRPr>
          </a:p>
        </p:txBody>
      </p:sp>
      <p:sp>
        <p:nvSpPr>
          <p:cNvPr id="26698" name="Line 89"/>
          <p:cNvSpPr>
            <a:spLocks noChangeShapeType="1"/>
          </p:cNvSpPr>
          <p:nvPr/>
        </p:nvSpPr>
        <p:spPr bwMode="auto">
          <a:xfrm flipV="1">
            <a:off x="3886200" y="3683000"/>
            <a:ext cx="863600" cy="508000"/>
          </a:xfrm>
          <a:prstGeom prst="line">
            <a:avLst/>
          </a:prstGeom>
          <a:noFill/>
          <a:ln w="19050">
            <a:solidFill>
              <a:srgbClr val="008000"/>
            </a:solidFill>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99" name="Text Box 90"/>
          <p:cNvSpPr txBox="1">
            <a:spLocks noChangeArrowheads="1"/>
          </p:cNvSpPr>
          <p:nvPr/>
        </p:nvSpPr>
        <p:spPr bwMode="auto">
          <a:xfrm>
            <a:off x="4748213" y="3378200"/>
            <a:ext cx="150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400">
                <a:solidFill>
                  <a:srgbClr val="008000"/>
                </a:solidFill>
                <a:latin typeface="Times New Roman" pitchFamily="18" charset="0"/>
              </a:rPr>
              <a:t>y envelope</a:t>
            </a:r>
          </a:p>
        </p:txBody>
      </p:sp>
      <p:sp>
        <p:nvSpPr>
          <p:cNvPr id="26700" name="Rectangle 91"/>
          <p:cNvSpPr>
            <a:spLocks noChangeArrowheads="1"/>
          </p:cNvSpPr>
          <p:nvPr/>
        </p:nvSpPr>
        <p:spPr bwMode="auto">
          <a:xfrm>
            <a:off x="468313" y="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4400">
                <a:solidFill>
                  <a:schemeClr val="tx2"/>
                </a:solidFill>
              </a:rPr>
              <a:t>Magnetic quadrupole</a:t>
            </a:r>
          </a:p>
        </p:txBody>
      </p:sp>
      <p:sp>
        <p:nvSpPr>
          <p:cNvPr id="26701" name="Text Box 92"/>
          <p:cNvSpPr txBox="1">
            <a:spLocks noChangeArrowheads="1"/>
          </p:cNvSpPr>
          <p:nvPr/>
        </p:nvSpPr>
        <p:spPr bwMode="auto">
          <a:xfrm>
            <a:off x="3492500" y="6021388"/>
            <a:ext cx="5111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t>sequence of focusing and defocusing quadrupoles</a:t>
            </a:r>
          </a:p>
        </p:txBody>
      </p:sp>
      <p:sp>
        <p:nvSpPr>
          <p:cNvPr id="2" name="Date Placeholder 1"/>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2723370061"/>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648072"/>
          </a:xfrm>
        </p:spPr>
        <p:txBody>
          <a:bodyPr>
            <a:normAutofit fontScale="90000"/>
          </a:bodyPr>
          <a:lstStyle/>
          <a:p>
            <a:r>
              <a:rPr lang="en-US" sz="3200" dirty="0"/>
              <a:t>F0D0 focusing</a:t>
            </a:r>
          </a:p>
        </p:txBody>
      </p:sp>
      <p:pic>
        <p:nvPicPr>
          <p:cNvPr id="56" name="Picture 12" descr="C:\Juas\Plots\Fodo-60°\env.jpe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201" y="836712"/>
            <a:ext cx="8062274" cy="1897532"/>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Group 56"/>
          <p:cNvGrpSpPr/>
          <p:nvPr/>
        </p:nvGrpSpPr>
        <p:grpSpPr>
          <a:xfrm>
            <a:off x="681716" y="2765297"/>
            <a:ext cx="8136055" cy="2808108"/>
            <a:chOff x="90647" y="1477951"/>
            <a:chExt cx="8873841" cy="3856832"/>
          </a:xfrm>
        </p:grpSpPr>
        <p:pic>
          <p:nvPicPr>
            <p:cNvPr id="58" name="Picture 4" descr="C:\Juas\Plots\Fodo-60°\0.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647" y="2886740"/>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8" descr="C:\Juas\Plots\Fodo-60°\4.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030" y="4149080"/>
              <a:ext cx="2173188" cy="1184932"/>
            </a:xfrm>
            <a:prstGeom prst="rect">
              <a:avLst/>
            </a:prstGeom>
            <a:noFill/>
            <a:extLst>
              <a:ext uri="{909E8E84-426E-40DD-AFC4-6F175D3DCCD1}">
                <a14:hiddenFill xmlns:a14="http://schemas.microsoft.com/office/drawing/2010/main">
                  <a:solidFill>
                    <a:srgbClr val="FFFFFF"/>
                  </a:solidFill>
                </a14:hiddenFill>
              </a:ext>
            </a:extLst>
          </p:spPr>
        </p:pic>
        <p:grpSp>
          <p:nvGrpSpPr>
            <p:cNvPr id="60" name="Group 59"/>
            <p:cNvGrpSpPr/>
            <p:nvPr/>
          </p:nvGrpSpPr>
          <p:grpSpPr>
            <a:xfrm>
              <a:off x="467544" y="1477951"/>
              <a:ext cx="8496944" cy="3856832"/>
              <a:chOff x="467544" y="1477951"/>
              <a:chExt cx="8496944" cy="3856832"/>
            </a:xfrm>
          </p:grpSpPr>
          <p:pic>
            <p:nvPicPr>
              <p:cNvPr id="61" name="Picture 5" descr="C:\Juas\Plots\Fodo-60°\1.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4969" y="2886740"/>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C:\Juas\Plots\Fodo-60°\2.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9291" y="2886740"/>
                <a:ext cx="2174321"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7" descr="C:\Juas\Plots\Fodo-60°\3.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13612" y="2886741"/>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9" descr="C:\Juas\Plots\Fodo-60°\5.jpe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64690" y="4149080"/>
                <a:ext cx="2174602" cy="118570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0" descr="C:\Juas\Plots\Fodo-60°\6.jpe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39293" y="4149080"/>
                <a:ext cx="2174320" cy="1185549"/>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descr="C:\Juas\Plots\Fodo-60°\7.jpe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13614" y="4149080"/>
                <a:ext cx="2173188" cy="1184932"/>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Group 66"/>
              <p:cNvGrpSpPr/>
              <p:nvPr/>
            </p:nvGrpSpPr>
            <p:grpSpPr>
              <a:xfrm>
                <a:off x="467544" y="1477951"/>
                <a:ext cx="8496944" cy="1078486"/>
                <a:chOff x="467544" y="1477951"/>
                <a:chExt cx="8496944" cy="1078486"/>
              </a:xfrm>
            </p:grpSpPr>
            <p:cxnSp>
              <p:nvCxnSpPr>
                <p:cNvPr id="86" name="Straight Arrow Connector 85"/>
                <p:cNvCxnSpPr/>
                <p:nvPr/>
              </p:nvCxnSpPr>
              <p:spPr>
                <a:xfrm>
                  <a:off x="467544" y="1844824"/>
                  <a:ext cx="8496944" cy="336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pSp>
              <p:nvGrpSpPr>
                <p:cNvPr id="87" name="Group 86"/>
                <p:cNvGrpSpPr/>
                <p:nvPr/>
              </p:nvGrpSpPr>
              <p:grpSpPr>
                <a:xfrm>
                  <a:off x="683568" y="1484041"/>
                  <a:ext cx="3636404" cy="724109"/>
                  <a:chOff x="683568" y="1484041"/>
                  <a:chExt cx="3636404" cy="724109"/>
                </a:xfrm>
              </p:grpSpPr>
              <p:grpSp>
                <p:nvGrpSpPr>
                  <p:cNvPr id="116" name="Group 115"/>
                  <p:cNvGrpSpPr/>
                  <p:nvPr/>
                </p:nvGrpSpPr>
                <p:grpSpPr>
                  <a:xfrm>
                    <a:off x="683568" y="1484041"/>
                    <a:ext cx="1548172" cy="720906"/>
                    <a:chOff x="683568" y="1484041"/>
                    <a:chExt cx="1548172" cy="720906"/>
                  </a:xfrm>
                </p:grpSpPr>
                <p:grpSp>
                  <p:nvGrpSpPr>
                    <p:cNvPr id="124" name="Group 123"/>
                    <p:cNvGrpSpPr/>
                    <p:nvPr/>
                  </p:nvGrpSpPr>
                  <p:grpSpPr>
                    <a:xfrm>
                      <a:off x="683568" y="1484867"/>
                      <a:ext cx="504056" cy="720080"/>
                      <a:chOff x="1403648" y="2492896"/>
                      <a:chExt cx="504056" cy="720080"/>
                    </a:xfrm>
                  </p:grpSpPr>
                  <p:sp>
                    <p:nvSpPr>
                      <p:cNvPr id="128" name="Rectangle 127"/>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1441788"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25" name="Group 124"/>
                    <p:cNvGrpSpPr/>
                    <p:nvPr/>
                  </p:nvGrpSpPr>
                  <p:grpSpPr>
                    <a:xfrm>
                      <a:off x="1727684" y="1484041"/>
                      <a:ext cx="504056" cy="720080"/>
                      <a:chOff x="1403648" y="2492896"/>
                      <a:chExt cx="504056" cy="720080"/>
                    </a:xfrm>
                  </p:grpSpPr>
                  <p:sp>
                    <p:nvSpPr>
                      <p:cNvPr id="126" name="Rectangle 125"/>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nvGrpSpPr>
                  <p:cNvPr id="117" name="Group 116"/>
                  <p:cNvGrpSpPr/>
                  <p:nvPr/>
                </p:nvGrpSpPr>
                <p:grpSpPr>
                  <a:xfrm>
                    <a:off x="2771800" y="1487244"/>
                    <a:ext cx="1548172" cy="720906"/>
                    <a:chOff x="683568" y="1484041"/>
                    <a:chExt cx="1548172" cy="720906"/>
                  </a:xfrm>
                </p:grpSpPr>
                <p:grpSp>
                  <p:nvGrpSpPr>
                    <p:cNvPr id="118" name="Group 117"/>
                    <p:cNvGrpSpPr/>
                    <p:nvPr/>
                  </p:nvGrpSpPr>
                  <p:grpSpPr>
                    <a:xfrm>
                      <a:off x="683568" y="1484867"/>
                      <a:ext cx="504056" cy="720080"/>
                      <a:chOff x="1403648" y="2492896"/>
                      <a:chExt cx="504056" cy="720080"/>
                    </a:xfrm>
                  </p:grpSpPr>
                  <p:sp>
                    <p:nvSpPr>
                      <p:cNvPr id="122" name="Rectangle 121"/>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19" name="Group 118"/>
                    <p:cNvGrpSpPr/>
                    <p:nvPr/>
                  </p:nvGrpSpPr>
                  <p:grpSpPr>
                    <a:xfrm>
                      <a:off x="1727684" y="1484041"/>
                      <a:ext cx="504056" cy="720080"/>
                      <a:chOff x="1403648" y="2492896"/>
                      <a:chExt cx="504056" cy="720080"/>
                    </a:xfrm>
                  </p:grpSpPr>
                  <p:sp>
                    <p:nvSpPr>
                      <p:cNvPr id="120" name="Rectangle 119"/>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p:cNvSpPr txBox="1"/>
                      <p:nvPr/>
                    </p:nvSpPr>
                    <p:spPr>
                      <a:xfrm>
                        <a:off x="1475656"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grpSp>
              <p:nvGrpSpPr>
                <p:cNvPr id="88" name="Group 87"/>
                <p:cNvGrpSpPr/>
                <p:nvPr/>
              </p:nvGrpSpPr>
              <p:grpSpPr>
                <a:xfrm>
                  <a:off x="4792547" y="1477951"/>
                  <a:ext cx="3636404" cy="724109"/>
                  <a:chOff x="683568" y="1484041"/>
                  <a:chExt cx="3636404" cy="724109"/>
                </a:xfrm>
              </p:grpSpPr>
              <p:grpSp>
                <p:nvGrpSpPr>
                  <p:cNvPr id="102" name="Group 101"/>
                  <p:cNvGrpSpPr/>
                  <p:nvPr/>
                </p:nvGrpSpPr>
                <p:grpSpPr>
                  <a:xfrm>
                    <a:off x="683568" y="1484041"/>
                    <a:ext cx="1548172" cy="720906"/>
                    <a:chOff x="683568" y="1484041"/>
                    <a:chExt cx="1548172" cy="720906"/>
                  </a:xfrm>
                </p:grpSpPr>
                <p:grpSp>
                  <p:nvGrpSpPr>
                    <p:cNvPr id="110" name="Group 109"/>
                    <p:cNvGrpSpPr/>
                    <p:nvPr/>
                  </p:nvGrpSpPr>
                  <p:grpSpPr>
                    <a:xfrm>
                      <a:off x="683568" y="1484867"/>
                      <a:ext cx="504056" cy="720080"/>
                      <a:chOff x="1403648" y="2492896"/>
                      <a:chExt cx="504056" cy="720080"/>
                    </a:xfrm>
                  </p:grpSpPr>
                  <p:sp>
                    <p:nvSpPr>
                      <p:cNvPr id="114" name="Rectangle 113"/>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11" name="Group 110"/>
                    <p:cNvGrpSpPr/>
                    <p:nvPr/>
                  </p:nvGrpSpPr>
                  <p:grpSpPr>
                    <a:xfrm>
                      <a:off x="1727684" y="1484041"/>
                      <a:ext cx="504056" cy="720080"/>
                      <a:chOff x="1403648" y="2492896"/>
                      <a:chExt cx="504056" cy="720080"/>
                    </a:xfrm>
                  </p:grpSpPr>
                  <p:sp>
                    <p:nvSpPr>
                      <p:cNvPr id="112" name="Rectangle 111"/>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nvGrpSpPr>
                  <p:cNvPr id="103" name="Group 102"/>
                  <p:cNvGrpSpPr/>
                  <p:nvPr/>
                </p:nvGrpSpPr>
                <p:grpSpPr>
                  <a:xfrm>
                    <a:off x="2771800" y="1487244"/>
                    <a:ext cx="1548172" cy="720906"/>
                    <a:chOff x="683568" y="1484041"/>
                    <a:chExt cx="1548172" cy="720906"/>
                  </a:xfrm>
                </p:grpSpPr>
                <p:grpSp>
                  <p:nvGrpSpPr>
                    <p:cNvPr id="104" name="Group 103"/>
                    <p:cNvGrpSpPr/>
                    <p:nvPr/>
                  </p:nvGrpSpPr>
                  <p:grpSpPr>
                    <a:xfrm>
                      <a:off x="683568" y="1484867"/>
                      <a:ext cx="504056" cy="720080"/>
                      <a:chOff x="1403648" y="2492896"/>
                      <a:chExt cx="504056" cy="720080"/>
                    </a:xfrm>
                  </p:grpSpPr>
                  <p:sp>
                    <p:nvSpPr>
                      <p:cNvPr id="108" name="Rectangle 107"/>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05" name="Group 104"/>
                    <p:cNvGrpSpPr/>
                    <p:nvPr/>
                  </p:nvGrpSpPr>
                  <p:grpSpPr>
                    <a:xfrm>
                      <a:off x="1727684" y="1484041"/>
                      <a:ext cx="504056" cy="720080"/>
                      <a:chOff x="1403648" y="2492896"/>
                      <a:chExt cx="504056" cy="720080"/>
                    </a:xfrm>
                  </p:grpSpPr>
                  <p:sp>
                    <p:nvSpPr>
                      <p:cNvPr id="106" name="Rectangle 105"/>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grpSp>
              <p:nvGrpSpPr>
                <p:cNvPr id="89" name="Group 88"/>
                <p:cNvGrpSpPr/>
                <p:nvPr/>
              </p:nvGrpSpPr>
              <p:grpSpPr>
                <a:xfrm>
                  <a:off x="3203848" y="2272046"/>
                  <a:ext cx="2722825" cy="284391"/>
                  <a:chOff x="3203848" y="2272046"/>
                  <a:chExt cx="2722825" cy="284391"/>
                </a:xfrm>
              </p:grpSpPr>
              <p:sp>
                <p:nvSpPr>
                  <p:cNvPr id="91" name="TextBox 90"/>
                  <p:cNvSpPr txBox="1"/>
                  <p:nvPr/>
                </p:nvSpPr>
                <p:spPr>
                  <a:xfrm>
                    <a:off x="3994868" y="2276872"/>
                    <a:ext cx="180020" cy="276999"/>
                  </a:xfrm>
                  <a:prstGeom prst="rect">
                    <a:avLst/>
                  </a:prstGeom>
                  <a:noFill/>
                </p:spPr>
                <p:txBody>
                  <a:bodyPr wrap="square" lIns="0" tIns="0" rIns="0" bIns="0" rtlCol="0" anchor="ctr" anchorCtr="0">
                    <a:spAutoFit/>
                  </a:bodyPr>
                  <a:lstStyle/>
                  <a:p>
                    <a:pPr algn="ctr"/>
                    <a:r>
                      <a:rPr lang="en-US" dirty="0"/>
                      <a:t>3</a:t>
                    </a:r>
                  </a:p>
                </p:txBody>
              </p:sp>
              <p:sp>
                <p:nvSpPr>
                  <p:cNvPr id="93" name="TextBox 92"/>
                  <p:cNvSpPr txBox="1"/>
                  <p:nvPr/>
                </p:nvSpPr>
                <p:spPr>
                  <a:xfrm>
                    <a:off x="3764046" y="2276209"/>
                    <a:ext cx="180020" cy="276999"/>
                  </a:xfrm>
                  <a:prstGeom prst="rect">
                    <a:avLst/>
                  </a:prstGeom>
                  <a:noFill/>
                </p:spPr>
                <p:txBody>
                  <a:bodyPr wrap="square" lIns="0" tIns="0" rIns="0" bIns="0" rtlCol="0" anchor="ctr" anchorCtr="0">
                    <a:spAutoFit/>
                  </a:bodyPr>
                  <a:lstStyle/>
                  <a:p>
                    <a:pPr algn="ctr"/>
                    <a:r>
                      <a:rPr lang="en-US" dirty="0"/>
                      <a:t>2</a:t>
                    </a:r>
                  </a:p>
                </p:txBody>
              </p:sp>
              <p:sp>
                <p:nvSpPr>
                  <p:cNvPr id="95" name="TextBox 94"/>
                  <p:cNvSpPr txBox="1"/>
                  <p:nvPr/>
                </p:nvSpPr>
                <p:spPr>
                  <a:xfrm>
                    <a:off x="4214096" y="2279438"/>
                    <a:ext cx="180020" cy="276999"/>
                  </a:xfrm>
                  <a:prstGeom prst="rect">
                    <a:avLst/>
                  </a:prstGeom>
                  <a:noFill/>
                </p:spPr>
                <p:txBody>
                  <a:bodyPr wrap="square" lIns="0" tIns="0" rIns="0" bIns="0" rtlCol="0" anchor="ctr" anchorCtr="0">
                    <a:spAutoFit/>
                  </a:bodyPr>
                  <a:lstStyle/>
                  <a:p>
                    <a:pPr algn="ctr"/>
                    <a:r>
                      <a:rPr lang="en-US" dirty="0"/>
                      <a:t>4</a:t>
                    </a:r>
                  </a:p>
                </p:txBody>
              </p:sp>
              <p:sp>
                <p:nvSpPr>
                  <p:cNvPr id="97" name="TextBox 96"/>
                  <p:cNvSpPr txBox="1"/>
                  <p:nvPr/>
                </p:nvSpPr>
                <p:spPr>
                  <a:xfrm>
                    <a:off x="3203848" y="2276209"/>
                    <a:ext cx="180020" cy="276999"/>
                  </a:xfrm>
                  <a:prstGeom prst="rect">
                    <a:avLst/>
                  </a:prstGeom>
                  <a:noFill/>
                </p:spPr>
                <p:txBody>
                  <a:bodyPr wrap="square" lIns="0" tIns="0" rIns="0" bIns="0" rtlCol="0" anchor="ctr" anchorCtr="0">
                    <a:spAutoFit/>
                  </a:bodyPr>
                  <a:lstStyle/>
                  <a:p>
                    <a:pPr algn="ctr"/>
                    <a:r>
                      <a:rPr lang="en-US" dirty="0"/>
                      <a:t>1</a:t>
                    </a:r>
                  </a:p>
                </p:txBody>
              </p:sp>
              <p:sp>
                <p:nvSpPr>
                  <p:cNvPr id="98" name="TextBox 97"/>
                  <p:cNvSpPr txBox="1"/>
                  <p:nvPr/>
                </p:nvSpPr>
                <p:spPr>
                  <a:xfrm>
                    <a:off x="4716016" y="2276209"/>
                    <a:ext cx="180020" cy="276999"/>
                  </a:xfrm>
                  <a:prstGeom prst="rect">
                    <a:avLst/>
                  </a:prstGeom>
                  <a:noFill/>
                </p:spPr>
                <p:txBody>
                  <a:bodyPr wrap="square" lIns="0" tIns="0" rIns="0" bIns="0" rtlCol="0" anchor="ctr" anchorCtr="0">
                    <a:spAutoFit/>
                  </a:bodyPr>
                  <a:lstStyle/>
                  <a:p>
                    <a:pPr algn="ctr"/>
                    <a:r>
                      <a:rPr lang="en-US" dirty="0"/>
                      <a:t>5</a:t>
                    </a:r>
                  </a:p>
                </p:txBody>
              </p:sp>
              <p:sp>
                <p:nvSpPr>
                  <p:cNvPr id="99" name="TextBox 98"/>
                  <p:cNvSpPr txBox="1"/>
                  <p:nvPr/>
                </p:nvSpPr>
                <p:spPr>
                  <a:xfrm>
                    <a:off x="4972320" y="2273175"/>
                    <a:ext cx="180020" cy="276999"/>
                  </a:xfrm>
                  <a:prstGeom prst="rect">
                    <a:avLst/>
                  </a:prstGeom>
                  <a:noFill/>
                </p:spPr>
                <p:txBody>
                  <a:bodyPr wrap="square" lIns="0" tIns="0" rIns="0" bIns="0" rtlCol="0" anchor="ctr" anchorCtr="0">
                    <a:spAutoFit/>
                  </a:bodyPr>
                  <a:lstStyle/>
                  <a:p>
                    <a:pPr algn="ctr"/>
                    <a:r>
                      <a:rPr lang="en-US" dirty="0"/>
                      <a:t>6</a:t>
                    </a:r>
                  </a:p>
                </p:txBody>
              </p:sp>
              <p:sp>
                <p:nvSpPr>
                  <p:cNvPr id="100" name="TextBox 99"/>
                  <p:cNvSpPr txBox="1"/>
                  <p:nvPr/>
                </p:nvSpPr>
                <p:spPr>
                  <a:xfrm>
                    <a:off x="5216128" y="2279438"/>
                    <a:ext cx="180020" cy="276999"/>
                  </a:xfrm>
                  <a:prstGeom prst="rect">
                    <a:avLst/>
                  </a:prstGeom>
                  <a:noFill/>
                </p:spPr>
                <p:txBody>
                  <a:bodyPr wrap="square" lIns="0" tIns="0" rIns="0" bIns="0" rtlCol="0" anchor="ctr" anchorCtr="0">
                    <a:spAutoFit/>
                  </a:bodyPr>
                  <a:lstStyle/>
                  <a:p>
                    <a:pPr algn="ctr"/>
                    <a:r>
                      <a:rPr lang="en-US" dirty="0"/>
                      <a:t>7</a:t>
                    </a:r>
                  </a:p>
                </p:txBody>
              </p:sp>
              <p:sp>
                <p:nvSpPr>
                  <p:cNvPr id="101" name="TextBox 100"/>
                  <p:cNvSpPr txBox="1"/>
                  <p:nvPr/>
                </p:nvSpPr>
                <p:spPr>
                  <a:xfrm>
                    <a:off x="5746653" y="2272046"/>
                    <a:ext cx="180020" cy="276999"/>
                  </a:xfrm>
                  <a:prstGeom prst="rect">
                    <a:avLst/>
                  </a:prstGeom>
                  <a:noFill/>
                </p:spPr>
                <p:txBody>
                  <a:bodyPr wrap="square" lIns="0" tIns="0" rIns="0" bIns="0" rtlCol="0" anchor="ctr" anchorCtr="0">
                    <a:spAutoFit/>
                  </a:bodyPr>
                  <a:lstStyle/>
                  <a:p>
                    <a:pPr algn="ctr"/>
                    <a:r>
                      <a:rPr lang="en-US" dirty="0"/>
                      <a:t>8</a:t>
                    </a:r>
                  </a:p>
                </p:txBody>
              </p:sp>
            </p:grpSp>
          </p:grpSp>
          <p:sp>
            <p:nvSpPr>
              <p:cNvPr id="68" name="TextBox 67"/>
              <p:cNvSpPr txBox="1"/>
              <p:nvPr/>
            </p:nvSpPr>
            <p:spPr>
              <a:xfrm>
                <a:off x="1988503" y="2996952"/>
                <a:ext cx="180020" cy="276999"/>
              </a:xfrm>
              <a:prstGeom prst="rect">
                <a:avLst/>
              </a:prstGeom>
              <a:noFill/>
            </p:spPr>
            <p:txBody>
              <a:bodyPr wrap="square" lIns="0" tIns="0" rIns="0" bIns="0" rtlCol="0" anchor="ctr" anchorCtr="0">
                <a:spAutoFit/>
              </a:bodyPr>
              <a:lstStyle/>
              <a:p>
                <a:pPr algn="ctr"/>
                <a:r>
                  <a:rPr lang="en-US" dirty="0"/>
                  <a:t>1</a:t>
                </a:r>
              </a:p>
            </p:txBody>
          </p:sp>
          <p:sp>
            <p:nvSpPr>
              <p:cNvPr id="69" name="TextBox 68"/>
              <p:cNvSpPr txBox="1"/>
              <p:nvPr/>
            </p:nvSpPr>
            <p:spPr>
              <a:xfrm>
                <a:off x="4174888" y="2996952"/>
                <a:ext cx="180020" cy="276999"/>
              </a:xfrm>
              <a:prstGeom prst="rect">
                <a:avLst/>
              </a:prstGeom>
              <a:noFill/>
            </p:spPr>
            <p:txBody>
              <a:bodyPr wrap="square" lIns="0" tIns="0" rIns="0" bIns="0" rtlCol="0" anchor="ctr" anchorCtr="0">
                <a:spAutoFit/>
              </a:bodyPr>
              <a:lstStyle/>
              <a:p>
                <a:pPr algn="ctr"/>
                <a:r>
                  <a:rPr lang="en-US" dirty="0"/>
                  <a:t>2</a:t>
                </a:r>
              </a:p>
            </p:txBody>
          </p:sp>
          <p:sp>
            <p:nvSpPr>
              <p:cNvPr id="70" name="TextBox 69"/>
              <p:cNvSpPr txBox="1"/>
              <p:nvPr/>
            </p:nvSpPr>
            <p:spPr>
              <a:xfrm>
                <a:off x="1993519" y="4238022"/>
                <a:ext cx="180020" cy="276999"/>
              </a:xfrm>
              <a:prstGeom prst="rect">
                <a:avLst/>
              </a:prstGeom>
              <a:noFill/>
            </p:spPr>
            <p:txBody>
              <a:bodyPr wrap="square" lIns="0" tIns="0" rIns="0" bIns="0" rtlCol="0" anchor="ctr" anchorCtr="0">
                <a:spAutoFit/>
              </a:bodyPr>
              <a:lstStyle/>
              <a:p>
                <a:pPr algn="ctr"/>
                <a:r>
                  <a:rPr lang="en-US" dirty="0"/>
                  <a:t>5</a:t>
                </a:r>
              </a:p>
            </p:txBody>
          </p:sp>
          <p:sp>
            <p:nvSpPr>
              <p:cNvPr id="71" name="TextBox 70"/>
              <p:cNvSpPr txBox="1"/>
              <p:nvPr/>
            </p:nvSpPr>
            <p:spPr>
              <a:xfrm>
                <a:off x="6340719" y="2996952"/>
                <a:ext cx="180020" cy="276999"/>
              </a:xfrm>
              <a:prstGeom prst="rect">
                <a:avLst/>
              </a:prstGeom>
              <a:noFill/>
            </p:spPr>
            <p:txBody>
              <a:bodyPr wrap="square" lIns="0" tIns="0" rIns="0" bIns="0" rtlCol="0" anchor="ctr" anchorCtr="0">
                <a:spAutoFit/>
              </a:bodyPr>
              <a:lstStyle/>
              <a:p>
                <a:pPr algn="ctr"/>
                <a:r>
                  <a:rPr lang="en-US" dirty="0"/>
                  <a:t>3</a:t>
                </a:r>
              </a:p>
            </p:txBody>
          </p:sp>
          <p:sp>
            <p:nvSpPr>
              <p:cNvPr id="74" name="TextBox 73"/>
              <p:cNvSpPr txBox="1"/>
              <p:nvPr/>
            </p:nvSpPr>
            <p:spPr>
              <a:xfrm>
                <a:off x="8532440" y="2996952"/>
                <a:ext cx="180020" cy="276999"/>
              </a:xfrm>
              <a:prstGeom prst="rect">
                <a:avLst/>
              </a:prstGeom>
              <a:noFill/>
            </p:spPr>
            <p:txBody>
              <a:bodyPr wrap="square" lIns="0" tIns="0" rIns="0" bIns="0" rtlCol="0" anchor="ctr" anchorCtr="0">
                <a:spAutoFit/>
              </a:bodyPr>
              <a:lstStyle/>
              <a:p>
                <a:pPr algn="ctr"/>
                <a:r>
                  <a:rPr lang="en-US" dirty="0"/>
                  <a:t>4</a:t>
                </a:r>
              </a:p>
            </p:txBody>
          </p:sp>
          <p:sp>
            <p:nvSpPr>
              <p:cNvPr id="76" name="TextBox 75"/>
              <p:cNvSpPr txBox="1"/>
              <p:nvPr/>
            </p:nvSpPr>
            <p:spPr>
              <a:xfrm>
                <a:off x="4149021" y="4238022"/>
                <a:ext cx="180020" cy="276999"/>
              </a:xfrm>
              <a:prstGeom prst="rect">
                <a:avLst/>
              </a:prstGeom>
              <a:noFill/>
            </p:spPr>
            <p:txBody>
              <a:bodyPr wrap="square" lIns="0" tIns="0" rIns="0" bIns="0" rtlCol="0" anchor="ctr" anchorCtr="0">
                <a:spAutoFit/>
              </a:bodyPr>
              <a:lstStyle/>
              <a:p>
                <a:pPr algn="ctr"/>
                <a:r>
                  <a:rPr lang="en-US" dirty="0"/>
                  <a:t>6</a:t>
                </a:r>
              </a:p>
            </p:txBody>
          </p:sp>
          <p:sp>
            <p:nvSpPr>
              <p:cNvPr id="78" name="TextBox 77"/>
              <p:cNvSpPr txBox="1"/>
              <p:nvPr/>
            </p:nvSpPr>
            <p:spPr>
              <a:xfrm>
                <a:off x="6330974" y="4238022"/>
                <a:ext cx="180020" cy="276999"/>
              </a:xfrm>
              <a:prstGeom prst="rect">
                <a:avLst/>
              </a:prstGeom>
              <a:noFill/>
            </p:spPr>
            <p:txBody>
              <a:bodyPr wrap="square" lIns="0" tIns="0" rIns="0" bIns="0" rtlCol="0" anchor="ctr" anchorCtr="0">
                <a:spAutoFit/>
              </a:bodyPr>
              <a:lstStyle/>
              <a:p>
                <a:pPr algn="ctr"/>
                <a:r>
                  <a:rPr lang="en-US" dirty="0"/>
                  <a:t>7</a:t>
                </a:r>
              </a:p>
            </p:txBody>
          </p:sp>
          <p:sp>
            <p:nvSpPr>
              <p:cNvPr id="82" name="TextBox 81"/>
              <p:cNvSpPr txBox="1"/>
              <p:nvPr/>
            </p:nvSpPr>
            <p:spPr>
              <a:xfrm>
                <a:off x="8508203" y="4238022"/>
                <a:ext cx="180020" cy="276999"/>
              </a:xfrm>
              <a:prstGeom prst="rect">
                <a:avLst/>
              </a:prstGeom>
              <a:noFill/>
            </p:spPr>
            <p:txBody>
              <a:bodyPr wrap="square" lIns="0" tIns="0" rIns="0" bIns="0" rtlCol="0" anchor="ctr" anchorCtr="0">
                <a:spAutoFit/>
              </a:bodyPr>
              <a:lstStyle/>
              <a:p>
                <a:pPr algn="ctr"/>
                <a:r>
                  <a:rPr lang="en-US" dirty="0"/>
                  <a:t>8</a:t>
                </a:r>
              </a:p>
            </p:txBody>
          </p:sp>
        </p:grpSp>
      </p:grpSp>
      <p:sp>
        <p:nvSpPr>
          <p:cNvPr id="3" name="TextBox 2"/>
          <p:cNvSpPr txBox="1"/>
          <p:nvPr/>
        </p:nvSpPr>
        <p:spPr>
          <a:xfrm>
            <a:off x="681716" y="5805264"/>
            <a:ext cx="8005887" cy="369332"/>
          </a:xfrm>
          <a:prstGeom prst="rect">
            <a:avLst/>
          </a:prstGeom>
          <a:noFill/>
        </p:spPr>
        <p:txBody>
          <a:bodyPr wrap="square" rtlCol="0">
            <a:spAutoFit/>
          </a:bodyPr>
          <a:lstStyle/>
          <a:p>
            <a:r>
              <a:rPr lang="en-US" dirty="0"/>
              <a:t>The beam is </a:t>
            </a:r>
            <a:r>
              <a:rPr lang="en-US" dirty="0">
                <a:solidFill>
                  <a:srgbClr val="FF0000"/>
                </a:solidFill>
              </a:rPr>
              <a:t>matched</a:t>
            </a:r>
            <a:r>
              <a:rPr lang="en-US" dirty="0"/>
              <a:t>,  after every period</a:t>
            </a:r>
            <a:r>
              <a:rPr lang="fr-FR" dirty="0">
                <a:latin typeface="Calibri"/>
              </a:rPr>
              <a:t>, the </a:t>
            </a:r>
            <a:r>
              <a:rPr lang="fr-FR" dirty="0" err="1">
                <a:latin typeface="Calibri"/>
              </a:rPr>
              <a:t>twiss</a:t>
            </a:r>
            <a:r>
              <a:rPr lang="fr-FR" dirty="0">
                <a:latin typeface="Calibri"/>
              </a:rPr>
              <a:t> </a:t>
            </a:r>
            <a:r>
              <a:rPr lang="fr-FR" dirty="0" err="1">
                <a:latin typeface="Calibri"/>
              </a:rPr>
              <a:t>parameters</a:t>
            </a:r>
            <a:r>
              <a:rPr lang="fr-FR" dirty="0">
                <a:latin typeface="Calibri"/>
              </a:rPr>
              <a:t> are </a:t>
            </a:r>
            <a:r>
              <a:rPr lang="fr-FR" dirty="0" err="1">
                <a:latin typeface="Calibri"/>
              </a:rPr>
              <a:t>identical</a:t>
            </a:r>
            <a:r>
              <a:rPr lang="fr-FR" dirty="0">
                <a:latin typeface="Calibri"/>
              </a:rPr>
              <a:t>.</a:t>
            </a:r>
            <a:r>
              <a:rPr lang="en-US" dirty="0">
                <a:solidFill>
                  <a:srgbClr val="FF0000"/>
                </a:solidFill>
              </a:rPr>
              <a:t> </a:t>
            </a:r>
          </a:p>
        </p:txBody>
      </p:sp>
      <p:sp>
        <p:nvSpPr>
          <p:cNvPr id="6" name="Slide Number Placeholder 5"/>
          <p:cNvSpPr>
            <a:spLocks noGrp="1"/>
          </p:cNvSpPr>
          <p:nvPr>
            <p:ph type="sldNum" sz="quarter" idx="12"/>
          </p:nvPr>
        </p:nvSpPr>
        <p:spPr/>
        <p:txBody>
          <a:bodyPr/>
          <a:lstStyle/>
          <a:p>
            <a:fld id="{0DF44B7B-67A8-467D-98AC-E68E03DEAA67}" type="slidenum">
              <a:rPr lang="en-GB" smtClean="0"/>
              <a:t>57</a:t>
            </a:fld>
            <a:endParaRPr lang="en-GB"/>
          </a:p>
        </p:txBody>
      </p:sp>
      <p:sp>
        <p:nvSpPr>
          <p:cNvPr id="4" name="Date Placeholder 3"/>
          <p:cNvSpPr>
            <a:spLocks noGrp="1"/>
          </p:cNvSpPr>
          <p:nvPr>
            <p:ph type="dt" sz="half" idx="10"/>
          </p:nvPr>
        </p:nvSpPr>
        <p:spPr/>
        <p:txBody>
          <a:bodyPr/>
          <a:lstStyle/>
          <a:p>
            <a:r>
              <a:rPr lang="fr-FR"/>
              <a:t>12.03.24</a:t>
            </a:r>
            <a:endParaRPr lang="en-US"/>
          </a:p>
        </p:txBody>
      </p:sp>
    </p:spTree>
    <p:extLst>
      <p:ext uri="{BB962C8B-B14F-4D97-AF65-F5344CB8AC3E}">
        <p14:creationId xmlns:p14="http://schemas.microsoft.com/office/powerpoint/2010/main" val="34239779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Building blocks-recap</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58</a:t>
            </a:fld>
            <a:endParaRPr lang="en-US"/>
          </a:p>
        </p:txBody>
      </p:sp>
      <p:pic>
        <p:nvPicPr>
          <p:cNvPr id="7" name="Picture 6"/>
          <p:cNvPicPr>
            <a:picLocks noChangeAspect="1" noChangeArrowheads="1"/>
          </p:cNvPicPr>
          <p:nvPr/>
        </p:nvPicPr>
        <p:blipFill>
          <a:blip r:embed="rId2" cstate="print"/>
          <a:srcRect/>
          <a:stretch>
            <a:fillRect/>
          </a:stretch>
        </p:blipFill>
        <p:spPr bwMode="auto">
          <a:xfrm>
            <a:off x="827584" y="1772816"/>
            <a:ext cx="2448272" cy="1836204"/>
          </a:xfrm>
          <a:prstGeom prst="rect">
            <a:avLst/>
          </a:prstGeom>
          <a:noFill/>
          <a:ln w="9525">
            <a:noFill/>
            <a:miter lim="800000"/>
            <a:headEnd/>
            <a:tailEnd/>
          </a:ln>
          <a:effectLst/>
        </p:spPr>
      </p:pic>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rot="16200000">
            <a:off x="2930999" y="2117673"/>
            <a:ext cx="2741943" cy="1764197"/>
          </a:xfrm>
          <a:noFill/>
        </p:spPr>
      </p:pic>
      <p:pic>
        <p:nvPicPr>
          <p:cNvPr id="9" name="Picture 26" descr="CavityAssembl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0396" y="1628800"/>
            <a:ext cx="2195736" cy="2927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10" descr="200912091119_453"/>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776" y="4941168"/>
            <a:ext cx="2826327" cy="181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4077072"/>
            <a:ext cx="2390775" cy="1914525"/>
          </a:xfrm>
          <a:prstGeom prst="rect">
            <a:avLst/>
          </a:prstGeom>
        </p:spPr>
      </p:pic>
    </p:spTree>
    <p:extLst>
      <p:ext uri="{BB962C8B-B14F-4D97-AF65-F5344CB8AC3E}">
        <p14:creationId xmlns:p14="http://schemas.microsoft.com/office/powerpoint/2010/main" val="12370837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Choices / Questions</a:t>
            </a:r>
          </a:p>
        </p:txBody>
      </p:sp>
      <p:graphicFrame>
        <p:nvGraphicFramePr>
          <p:cNvPr id="7" name="Content Placeholder 6"/>
          <p:cNvGraphicFramePr>
            <a:graphicFrameLocks noGrp="1"/>
          </p:cNvGraphicFramePr>
          <p:nvPr>
            <p:ph idx="1"/>
          </p:nvPr>
        </p:nvGraphicFramePr>
        <p:xfrm>
          <a:off x="457200" y="1600200"/>
          <a:ext cx="8229600" cy="4673600"/>
        </p:xfrm>
        <a:graphic>
          <a:graphicData uri="http://schemas.openxmlformats.org/drawingml/2006/table">
            <a:tbl>
              <a:tblPr firstRow="1" bandRow="1">
                <a:tableStyleId>{5C22544A-7EE6-4342-B048-85BDC9FD1C3A}</a:tableStyleId>
              </a:tblPr>
              <a:tblGrid>
                <a:gridCol w="2530624">
                  <a:extLst>
                    <a:ext uri="{9D8B030D-6E8A-4147-A177-3AD203B41FA5}">
                      <a16:colId xmlns:a16="http://schemas.microsoft.com/office/drawing/2014/main" val="20000"/>
                    </a:ext>
                  </a:extLst>
                </a:gridCol>
                <a:gridCol w="5698976">
                  <a:extLst>
                    <a:ext uri="{9D8B030D-6E8A-4147-A177-3AD203B41FA5}">
                      <a16:colId xmlns:a16="http://schemas.microsoft.com/office/drawing/2014/main" val="20001"/>
                    </a:ext>
                  </a:extLst>
                </a:gridCol>
              </a:tblGrid>
              <a:tr h="370840">
                <a:tc>
                  <a:txBody>
                    <a:bodyPr/>
                    <a:lstStyle/>
                    <a:p>
                      <a:r>
                        <a:rPr lang="en-GB" dirty="0"/>
                        <a:t>Frequency?</a:t>
                      </a:r>
                      <a:r>
                        <a:rPr lang="en-GB" baseline="0" dirty="0"/>
                        <a:t> </a:t>
                      </a:r>
                      <a:endParaRPr lang="en-GB" dirty="0"/>
                    </a:p>
                  </a:txBody>
                  <a:tcPr/>
                </a:tc>
                <a:tc>
                  <a:txBody>
                    <a:bodyPr/>
                    <a:lstStyle/>
                    <a:p>
                      <a:r>
                        <a:rPr lang="en-GB" dirty="0"/>
                        <a:t>Frequency and size</a:t>
                      </a:r>
                    </a:p>
                    <a:p>
                      <a:r>
                        <a:rPr lang="en-GB" dirty="0"/>
                        <a:t>Frequency and acceptance</a:t>
                      </a:r>
                    </a:p>
                    <a:p>
                      <a:r>
                        <a:rPr lang="en-GB" dirty="0"/>
                        <a:t>Frequency and maximum accelerating field</a:t>
                      </a:r>
                    </a:p>
                    <a:p>
                      <a:r>
                        <a:rPr lang="en-GB" dirty="0"/>
                        <a:t>Frequency and duty cycle</a:t>
                      </a:r>
                    </a:p>
                  </a:txBody>
                  <a:tcPr/>
                </a:tc>
                <a:extLst>
                  <a:ext uri="{0D108BD9-81ED-4DB2-BD59-A6C34878D82A}">
                    <a16:rowId xmlns:a16="http://schemas.microsoft.com/office/drawing/2014/main" val="10000"/>
                  </a:ext>
                </a:extLst>
              </a:tr>
              <a:tr h="370840">
                <a:tc>
                  <a:txBody>
                    <a:bodyPr/>
                    <a:lstStyle/>
                    <a:p>
                      <a:r>
                        <a:rPr lang="en-GB" dirty="0"/>
                        <a:t>RFQ output energy?</a:t>
                      </a:r>
                    </a:p>
                  </a:txBody>
                  <a:tcPr/>
                </a:tc>
                <a:tc>
                  <a:txBody>
                    <a:bodyPr/>
                    <a:lstStyle/>
                    <a:p>
                      <a:r>
                        <a:rPr lang="en-GB" dirty="0"/>
                        <a:t>In</a:t>
                      </a:r>
                      <a:r>
                        <a:rPr lang="en-GB" baseline="0" dirty="0"/>
                        <a:t>to which structure do we inject</a:t>
                      </a:r>
                    </a:p>
                    <a:p>
                      <a:r>
                        <a:rPr lang="en-GB" baseline="0" dirty="0"/>
                        <a:t>How long is the RFQ (compared to </a:t>
                      </a:r>
                      <a:r>
                        <a:rPr lang="en-GB" baseline="0" dirty="0" err="1"/>
                        <a:t>wavelenght</a:t>
                      </a:r>
                      <a:r>
                        <a:rPr lang="en-GB" baseline="0" dirty="0"/>
                        <a:t>)</a:t>
                      </a:r>
                      <a:endParaRPr lang="en-GB" dirty="0"/>
                    </a:p>
                  </a:txBody>
                  <a:tcPr/>
                </a:tc>
                <a:extLst>
                  <a:ext uri="{0D108BD9-81ED-4DB2-BD59-A6C34878D82A}">
                    <a16:rowId xmlns:a16="http://schemas.microsoft.com/office/drawing/2014/main" val="10001"/>
                  </a:ext>
                </a:extLst>
              </a:tr>
              <a:tr h="370840">
                <a:tc>
                  <a:txBody>
                    <a:bodyPr/>
                    <a:lstStyle/>
                    <a:p>
                      <a:r>
                        <a:rPr lang="en-GB" dirty="0"/>
                        <a:t>Continue</a:t>
                      </a:r>
                      <a:r>
                        <a:rPr lang="en-GB" baseline="0" dirty="0"/>
                        <a:t> with TE mode or switch to TM mode?</a:t>
                      </a:r>
                      <a:endParaRPr lang="en-GB" dirty="0"/>
                    </a:p>
                  </a:txBody>
                  <a:tcPr/>
                </a:tc>
                <a:tc>
                  <a:txBody>
                    <a:bodyPr/>
                    <a:lstStyle/>
                    <a:p>
                      <a:r>
                        <a:rPr lang="en-GB" dirty="0"/>
                        <a:t>Start thinking about transverse focusing</a:t>
                      </a:r>
                    </a:p>
                    <a:p>
                      <a:r>
                        <a:rPr lang="en-GB" dirty="0"/>
                        <a:t>Think about the final energy</a:t>
                      </a:r>
                    </a:p>
                    <a:p>
                      <a:r>
                        <a:rPr lang="en-GB" dirty="0"/>
                        <a:t>Think about the energy at the transition</a:t>
                      </a:r>
                      <a:r>
                        <a:rPr lang="en-GB" baseline="0" dirty="0"/>
                        <a:t> (NB </a:t>
                      </a:r>
                      <a:r>
                        <a:rPr lang="en-GB" baseline="0" dirty="0" err="1"/>
                        <a:t>treshold</a:t>
                      </a:r>
                      <a:r>
                        <a:rPr lang="en-GB" baseline="0" dirty="0"/>
                        <a:t> for copper activation is around few MeV)</a:t>
                      </a:r>
                      <a:endParaRPr lang="en-GB" dirty="0"/>
                    </a:p>
                  </a:txBody>
                  <a:tcPr/>
                </a:tc>
                <a:extLst>
                  <a:ext uri="{0D108BD9-81ED-4DB2-BD59-A6C34878D82A}">
                    <a16:rowId xmlns:a16="http://schemas.microsoft.com/office/drawing/2014/main" val="10002"/>
                  </a:ext>
                </a:extLst>
              </a:tr>
              <a:tr h="370840">
                <a:tc>
                  <a:txBody>
                    <a:bodyPr/>
                    <a:lstStyle/>
                    <a:p>
                      <a:r>
                        <a:rPr lang="en-GB" dirty="0"/>
                        <a:t>At what energy we start standardising the RF structures</a:t>
                      </a:r>
                    </a:p>
                  </a:txBody>
                  <a:tcPr/>
                </a:tc>
                <a:tc>
                  <a:txBody>
                    <a:bodyPr/>
                    <a:lstStyle/>
                    <a:p>
                      <a:r>
                        <a:rPr lang="en-GB" dirty="0"/>
                        <a:t>Quasi-synchronous condition</a:t>
                      </a:r>
                    </a:p>
                  </a:txBody>
                  <a:tcPr/>
                </a:tc>
                <a:extLst>
                  <a:ext uri="{0D108BD9-81ED-4DB2-BD59-A6C34878D82A}">
                    <a16:rowId xmlns:a16="http://schemas.microsoft.com/office/drawing/2014/main" val="10003"/>
                  </a:ext>
                </a:extLst>
              </a:tr>
              <a:tr h="370840">
                <a:tc>
                  <a:txBody>
                    <a:bodyPr/>
                    <a:lstStyle/>
                    <a:p>
                      <a:r>
                        <a:rPr lang="en-GB" dirty="0"/>
                        <a:t>PMQ or EMQ? </a:t>
                      </a:r>
                    </a:p>
                  </a:txBody>
                  <a:tcPr/>
                </a:tc>
                <a:tc>
                  <a:txBody>
                    <a:bodyPr/>
                    <a:lstStyle/>
                    <a:p>
                      <a:r>
                        <a:rPr lang="en-GB" dirty="0"/>
                        <a:t>Cheap and easy or maximum flexibility</a:t>
                      </a:r>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10005"/>
                  </a:ext>
                </a:extLst>
              </a:tr>
            </a:tbl>
          </a:graphicData>
        </a:graphic>
      </p:graphicFrame>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59</a:t>
            </a:fld>
            <a:endParaRPr lang="en-US"/>
          </a:p>
        </p:txBody>
      </p:sp>
    </p:spTree>
    <p:extLst>
      <p:ext uri="{BB962C8B-B14F-4D97-AF65-F5344CB8AC3E}">
        <p14:creationId xmlns:p14="http://schemas.microsoft.com/office/powerpoint/2010/main" val="235148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5EE78-FF10-8E98-C674-D8770A9819EE}"/>
              </a:ext>
            </a:extLst>
          </p:cNvPr>
          <p:cNvSpPr>
            <a:spLocks noGrp="1"/>
          </p:cNvSpPr>
          <p:nvPr>
            <p:ph type="title"/>
          </p:nvPr>
        </p:nvSpPr>
        <p:spPr/>
        <p:txBody>
          <a:bodyPr/>
          <a:lstStyle/>
          <a:p>
            <a:r>
              <a:rPr lang="en-GB" dirty="0"/>
              <a:t>LINAC4 RF structures </a:t>
            </a:r>
          </a:p>
        </p:txBody>
      </p:sp>
      <p:sp>
        <p:nvSpPr>
          <p:cNvPr id="4" name="Date Placeholder 3">
            <a:extLst>
              <a:ext uri="{FF2B5EF4-FFF2-40B4-BE49-F238E27FC236}">
                <a16:creationId xmlns:a16="http://schemas.microsoft.com/office/drawing/2014/main" id="{46649BFD-E034-DFF7-9B7D-5AA85AE190A8}"/>
              </a:ext>
            </a:extLst>
          </p:cNvPr>
          <p:cNvSpPr>
            <a:spLocks noGrp="1"/>
          </p:cNvSpPr>
          <p:nvPr>
            <p:ph type="dt" sz="half" idx="10"/>
          </p:nvPr>
        </p:nvSpPr>
        <p:spPr/>
        <p:txBody>
          <a:bodyPr/>
          <a:lstStyle/>
          <a:p>
            <a:r>
              <a:rPr lang="fr-FR"/>
              <a:t>12.03.24</a:t>
            </a:r>
            <a:endParaRPr lang="en-US"/>
          </a:p>
        </p:txBody>
      </p:sp>
      <p:sp>
        <p:nvSpPr>
          <p:cNvPr id="5" name="Slide Number Placeholder 4">
            <a:extLst>
              <a:ext uri="{FF2B5EF4-FFF2-40B4-BE49-F238E27FC236}">
                <a16:creationId xmlns:a16="http://schemas.microsoft.com/office/drawing/2014/main" id="{3B87E9D8-88EA-8D63-4D2F-3AAE05C7DE1A}"/>
              </a:ext>
            </a:extLst>
          </p:cNvPr>
          <p:cNvSpPr>
            <a:spLocks noGrp="1"/>
          </p:cNvSpPr>
          <p:nvPr>
            <p:ph type="sldNum" sz="quarter" idx="12"/>
          </p:nvPr>
        </p:nvSpPr>
        <p:spPr/>
        <p:txBody>
          <a:bodyPr/>
          <a:lstStyle/>
          <a:p>
            <a:fld id="{BA9B540C-44DA-4F69-89C9-7C84606640D3}" type="slidenum">
              <a:rPr lang="en-US" smtClean="0"/>
              <a:pPr/>
              <a:t>6</a:t>
            </a:fld>
            <a:endParaRPr lang="en-US"/>
          </a:p>
        </p:txBody>
      </p:sp>
      <p:pic>
        <p:nvPicPr>
          <p:cNvPr id="6" name="CCDTL.jpg">
            <a:extLst>
              <a:ext uri="{FF2B5EF4-FFF2-40B4-BE49-F238E27FC236}">
                <a16:creationId xmlns:a16="http://schemas.microsoft.com/office/drawing/2014/main" id="{B79A6CC9-0621-3CFA-B175-9A78AA1DA85D}"/>
              </a:ext>
            </a:extLst>
          </p:cNvPr>
          <p:cNvPicPr>
            <a:picLocks noGrp="1" noChangeAspect="1"/>
          </p:cNvPicPr>
          <p:nvPr>
            <p:ph idx="1"/>
          </p:nvPr>
        </p:nvPicPr>
        <p:blipFill>
          <a:blip r:embed="rId2"/>
          <a:stretch>
            <a:fillRect/>
          </a:stretch>
        </p:blipFill>
        <p:spPr>
          <a:xfrm>
            <a:off x="126549" y="4194422"/>
            <a:ext cx="3762054" cy="2509996"/>
          </a:xfrm>
          <a:prstGeom prst="rect">
            <a:avLst/>
          </a:prstGeom>
          <a:ln w="3175">
            <a:miter lim="400000"/>
          </a:ln>
        </p:spPr>
      </p:pic>
      <p:pic>
        <p:nvPicPr>
          <p:cNvPr id="7" name="Picture 6" descr="_NSR1214.tif">
            <a:extLst>
              <a:ext uri="{FF2B5EF4-FFF2-40B4-BE49-F238E27FC236}">
                <a16:creationId xmlns:a16="http://schemas.microsoft.com/office/drawing/2014/main" id="{EDB554C5-2B9F-B3ED-BEBE-55D22FB6F4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995936" y="1453267"/>
            <a:ext cx="4284016" cy="2635277"/>
          </a:xfrm>
          <a:prstGeom prst="rect">
            <a:avLst/>
          </a:prstGeom>
        </p:spPr>
      </p:pic>
      <p:pic>
        <p:nvPicPr>
          <p:cNvPr id="9" name="PIMS-art.jpg">
            <a:extLst>
              <a:ext uri="{FF2B5EF4-FFF2-40B4-BE49-F238E27FC236}">
                <a16:creationId xmlns:a16="http://schemas.microsoft.com/office/drawing/2014/main" id="{1A078FAB-0A08-0CA7-3E32-593BE5C604BC}"/>
              </a:ext>
            </a:extLst>
          </p:cNvPr>
          <p:cNvPicPr>
            <a:picLocks noChangeAspect="1"/>
          </p:cNvPicPr>
          <p:nvPr/>
        </p:nvPicPr>
        <p:blipFill>
          <a:blip r:embed="rId4"/>
          <a:stretch>
            <a:fillRect/>
          </a:stretch>
        </p:blipFill>
        <p:spPr>
          <a:xfrm>
            <a:off x="4139952" y="4029904"/>
            <a:ext cx="4140000" cy="2762875"/>
          </a:xfrm>
          <a:prstGeom prst="rect">
            <a:avLst/>
          </a:prstGeom>
          <a:ln w="3175" cap="flat">
            <a:noFill/>
            <a:miter lim="400000"/>
          </a:ln>
          <a:effectLst/>
        </p:spPr>
      </p:pic>
      <p:pic>
        <p:nvPicPr>
          <p:cNvPr id="3" name="Picture 3" descr="C:\RF_photos\Linac4_RFQ\RFQ_L4_08_12.JPG">
            <a:extLst>
              <a:ext uri="{FF2B5EF4-FFF2-40B4-BE49-F238E27FC236}">
                <a16:creationId xmlns:a16="http://schemas.microsoft.com/office/drawing/2014/main" id="{16DA9B37-60AE-1668-5EBC-1AAAB4CD9A2C}"/>
              </a:ext>
            </a:extLst>
          </p:cNvPr>
          <p:cNvPicPr>
            <a:picLocks noChangeAspect="1" noChangeArrowheads="1"/>
          </p:cNvPicPr>
          <p:nvPr/>
        </p:nvPicPr>
        <p:blipFill>
          <a:blip r:embed="rId5" cstate="print"/>
          <a:srcRect/>
          <a:stretch>
            <a:fillRect/>
          </a:stretch>
        </p:blipFill>
        <p:spPr bwMode="auto">
          <a:xfrm>
            <a:off x="126549" y="1453267"/>
            <a:ext cx="3761076" cy="2820807"/>
          </a:xfrm>
          <a:prstGeom prst="rect">
            <a:avLst/>
          </a:prstGeom>
          <a:noFill/>
        </p:spPr>
      </p:pic>
      <p:sp>
        <p:nvSpPr>
          <p:cNvPr id="8" name="TextBox 7">
            <a:extLst>
              <a:ext uri="{FF2B5EF4-FFF2-40B4-BE49-F238E27FC236}">
                <a16:creationId xmlns:a16="http://schemas.microsoft.com/office/drawing/2014/main" id="{DCE6032E-C0F0-714A-0210-9AFD7BA49958}"/>
              </a:ext>
            </a:extLst>
          </p:cNvPr>
          <p:cNvSpPr txBox="1"/>
          <p:nvPr/>
        </p:nvSpPr>
        <p:spPr>
          <a:xfrm>
            <a:off x="287830" y="3845238"/>
            <a:ext cx="3301258" cy="369332"/>
          </a:xfrm>
          <a:prstGeom prst="rect">
            <a:avLst/>
          </a:prstGeom>
          <a:solidFill>
            <a:schemeClr val="tx1"/>
          </a:solidFill>
        </p:spPr>
        <p:txBody>
          <a:bodyPr wrap="square" rtlCol="0">
            <a:spAutoFit/>
          </a:bodyPr>
          <a:lstStyle/>
          <a:p>
            <a:r>
              <a:rPr lang="en-GB" dirty="0">
                <a:solidFill>
                  <a:schemeClr val="bg1"/>
                </a:solidFill>
              </a:rPr>
              <a:t>Radio Frequency Quadrupole</a:t>
            </a:r>
          </a:p>
        </p:txBody>
      </p:sp>
      <p:sp>
        <p:nvSpPr>
          <p:cNvPr id="10" name="TextBox 9">
            <a:extLst>
              <a:ext uri="{FF2B5EF4-FFF2-40B4-BE49-F238E27FC236}">
                <a16:creationId xmlns:a16="http://schemas.microsoft.com/office/drawing/2014/main" id="{9FED2651-9FEE-A7EB-B132-D068EE4DB130}"/>
              </a:ext>
            </a:extLst>
          </p:cNvPr>
          <p:cNvSpPr txBox="1"/>
          <p:nvPr/>
        </p:nvSpPr>
        <p:spPr>
          <a:xfrm>
            <a:off x="179512" y="6318452"/>
            <a:ext cx="3301258" cy="369332"/>
          </a:xfrm>
          <a:prstGeom prst="rect">
            <a:avLst/>
          </a:prstGeom>
          <a:solidFill>
            <a:schemeClr val="tx1"/>
          </a:solidFill>
        </p:spPr>
        <p:txBody>
          <a:bodyPr wrap="square" rtlCol="0">
            <a:spAutoFit/>
          </a:bodyPr>
          <a:lstStyle/>
          <a:p>
            <a:r>
              <a:rPr lang="en-GB" dirty="0">
                <a:solidFill>
                  <a:schemeClr val="bg1"/>
                </a:solidFill>
              </a:rPr>
              <a:t>Cell-coupled DTL</a:t>
            </a:r>
          </a:p>
        </p:txBody>
      </p:sp>
      <p:sp>
        <p:nvSpPr>
          <p:cNvPr id="11" name="TextBox 10">
            <a:extLst>
              <a:ext uri="{FF2B5EF4-FFF2-40B4-BE49-F238E27FC236}">
                <a16:creationId xmlns:a16="http://schemas.microsoft.com/office/drawing/2014/main" id="{9F7873C7-034C-DC1F-AD0F-69DCF019C28D}"/>
              </a:ext>
            </a:extLst>
          </p:cNvPr>
          <p:cNvSpPr txBox="1"/>
          <p:nvPr/>
        </p:nvSpPr>
        <p:spPr>
          <a:xfrm>
            <a:off x="4139952" y="6389738"/>
            <a:ext cx="3301258" cy="369332"/>
          </a:xfrm>
          <a:prstGeom prst="rect">
            <a:avLst/>
          </a:prstGeom>
          <a:solidFill>
            <a:schemeClr val="tx1"/>
          </a:solidFill>
        </p:spPr>
        <p:txBody>
          <a:bodyPr wrap="square" rtlCol="0">
            <a:spAutoFit/>
          </a:bodyPr>
          <a:lstStyle/>
          <a:p>
            <a:r>
              <a:rPr lang="en-GB" dirty="0">
                <a:solidFill>
                  <a:schemeClr val="bg1"/>
                </a:solidFill>
              </a:rPr>
              <a:t>PI-mode Structure</a:t>
            </a:r>
          </a:p>
        </p:txBody>
      </p:sp>
      <p:sp>
        <p:nvSpPr>
          <p:cNvPr id="12" name="TextBox 11">
            <a:extLst>
              <a:ext uri="{FF2B5EF4-FFF2-40B4-BE49-F238E27FC236}">
                <a16:creationId xmlns:a16="http://schemas.microsoft.com/office/drawing/2014/main" id="{A8198939-6B27-A29F-5B8F-7C6BA592B0DC}"/>
              </a:ext>
            </a:extLst>
          </p:cNvPr>
          <p:cNvSpPr txBox="1"/>
          <p:nvPr/>
        </p:nvSpPr>
        <p:spPr>
          <a:xfrm>
            <a:off x="4945382" y="3660572"/>
            <a:ext cx="3301258" cy="369332"/>
          </a:xfrm>
          <a:prstGeom prst="rect">
            <a:avLst/>
          </a:prstGeom>
          <a:solidFill>
            <a:schemeClr val="tx1"/>
          </a:solidFill>
        </p:spPr>
        <p:txBody>
          <a:bodyPr wrap="square" rtlCol="0">
            <a:spAutoFit/>
          </a:bodyPr>
          <a:lstStyle/>
          <a:p>
            <a:r>
              <a:rPr lang="en-GB" dirty="0">
                <a:solidFill>
                  <a:schemeClr val="bg1"/>
                </a:solidFill>
              </a:rPr>
              <a:t>Drift Tube </a:t>
            </a:r>
            <a:r>
              <a:rPr lang="en-GB" dirty="0" err="1">
                <a:solidFill>
                  <a:schemeClr val="bg1"/>
                </a:solidFill>
              </a:rPr>
              <a:t>Linac</a:t>
            </a:r>
            <a:endParaRPr lang="en-GB" dirty="0">
              <a:solidFill>
                <a:schemeClr val="bg1"/>
              </a:solidFill>
            </a:endParaRPr>
          </a:p>
        </p:txBody>
      </p:sp>
    </p:spTree>
    <p:extLst>
      <p:ext uri="{BB962C8B-B14F-4D97-AF65-F5344CB8AC3E}">
        <p14:creationId xmlns:p14="http://schemas.microsoft.com/office/powerpoint/2010/main" val="4031037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28A9C-E107-81AB-B073-FDA43DDFDE85}"/>
              </a:ext>
            </a:extLst>
          </p:cNvPr>
          <p:cNvSpPr>
            <a:spLocks noGrp="1"/>
          </p:cNvSpPr>
          <p:nvPr>
            <p:ph type="title"/>
          </p:nvPr>
        </p:nvSpPr>
        <p:spPr/>
        <p:txBody>
          <a:bodyPr/>
          <a:lstStyle/>
          <a:p>
            <a:r>
              <a:rPr lang="en-GB" dirty="0"/>
              <a:t>LINAC4 RF structures</a:t>
            </a:r>
          </a:p>
        </p:txBody>
      </p:sp>
      <p:sp>
        <p:nvSpPr>
          <p:cNvPr id="3" name="Content Placeholder 2">
            <a:extLst>
              <a:ext uri="{FF2B5EF4-FFF2-40B4-BE49-F238E27FC236}">
                <a16:creationId xmlns:a16="http://schemas.microsoft.com/office/drawing/2014/main" id="{32919057-9F2C-0240-DAEA-71A2E7C4F71D}"/>
              </a:ext>
            </a:extLst>
          </p:cNvPr>
          <p:cNvSpPr>
            <a:spLocks noGrp="1"/>
          </p:cNvSpPr>
          <p:nvPr>
            <p:ph idx="1"/>
          </p:nvPr>
        </p:nvSpPr>
        <p:spPr/>
        <p:txBody>
          <a:bodyPr/>
          <a:lstStyle/>
          <a:p>
            <a:endParaRPr lang="en-GB" dirty="0"/>
          </a:p>
        </p:txBody>
      </p:sp>
      <p:sp>
        <p:nvSpPr>
          <p:cNvPr id="4" name="Date Placeholder 3">
            <a:extLst>
              <a:ext uri="{FF2B5EF4-FFF2-40B4-BE49-F238E27FC236}">
                <a16:creationId xmlns:a16="http://schemas.microsoft.com/office/drawing/2014/main" id="{5E19312D-E200-8AE4-1822-2FFFBF4E50AC}"/>
              </a:ext>
            </a:extLst>
          </p:cNvPr>
          <p:cNvSpPr>
            <a:spLocks noGrp="1"/>
          </p:cNvSpPr>
          <p:nvPr>
            <p:ph type="dt" sz="half" idx="10"/>
          </p:nvPr>
        </p:nvSpPr>
        <p:spPr/>
        <p:txBody>
          <a:bodyPr/>
          <a:lstStyle/>
          <a:p>
            <a:r>
              <a:rPr lang="fr-FR"/>
              <a:t>12.03.24</a:t>
            </a:r>
            <a:endParaRPr lang="en-US"/>
          </a:p>
        </p:txBody>
      </p:sp>
      <p:sp>
        <p:nvSpPr>
          <p:cNvPr id="5" name="Slide Number Placeholder 4">
            <a:extLst>
              <a:ext uri="{FF2B5EF4-FFF2-40B4-BE49-F238E27FC236}">
                <a16:creationId xmlns:a16="http://schemas.microsoft.com/office/drawing/2014/main" id="{01D40DC2-1A1C-DA45-C748-A54157491AC8}"/>
              </a:ext>
            </a:extLst>
          </p:cNvPr>
          <p:cNvSpPr>
            <a:spLocks noGrp="1"/>
          </p:cNvSpPr>
          <p:nvPr>
            <p:ph type="sldNum" sz="quarter" idx="12"/>
          </p:nvPr>
        </p:nvSpPr>
        <p:spPr/>
        <p:txBody>
          <a:bodyPr/>
          <a:lstStyle/>
          <a:p>
            <a:fld id="{BA9B540C-44DA-4F69-89C9-7C84606640D3}" type="slidenum">
              <a:rPr lang="en-US" smtClean="0"/>
              <a:pPr/>
              <a:t>7</a:t>
            </a:fld>
            <a:endParaRPr lang="en-US"/>
          </a:p>
        </p:txBody>
      </p:sp>
      <p:pic>
        <p:nvPicPr>
          <p:cNvPr id="6" name="Picture 9"/>
          <p:cNvPicPr>
            <a:picLocks noChangeAspect="1" noChangeArrowheads="1"/>
          </p:cNvPicPr>
          <p:nvPr/>
        </p:nvPicPr>
        <p:blipFill>
          <a:blip r:embed="rId2" cstate="print">
            <a:lum bright="18000" contrast="12000"/>
          </a:blip>
          <a:srcRect/>
          <a:stretch>
            <a:fillRect/>
          </a:stretch>
        </p:blipFill>
        <p:spPr bwMode="auto">
          <a:xfrm>
            <a:off x="119925" y="1400230"/>
            <a:ext cx="3857507" cy="3600340"/>
          </a:xfrm>
          <a:prstGeom prst="rect">
            <a:avLst/>
          </a:prstGeom>
          <a:noFill/>
          <a:ln w="9525">
            <a:noFill/>
            <a:miter lim="800000"/>
            <a:headEnd/>
            <a:tailEnd/>
          </a:ln>
        </p:spPr>
      </p:pic>
      <p:pic>
        <p:nvPicPr>
          <p:cNvPr id="8" name="Picture 7" descr="IMG_0856.JPG">
            <a:extLst>
              <a:ext uri="{FF2B5EF4-FFF2-40B4-BE49-F238E27FC236}">
                <a16:creationId xmlns:a16="http://schemas.microsoft.com/office/drawing/2014/main" id="{A3606CF3-F59E-9731-642C-408451D6FCE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10837" y="1386198"/>
            <a:ext cx="4146824" cy="3110118"/>
          </a:xfrm>
          <a:prstGeom prst="rect">
            <a:avLst/>
          </a:prstGeom>
        </p:spPr>
      </p:pic>
      <p:pic>
        <p:nvPicPr>
          <p:cNvPr id="9" name="Picture 8">
            <a:extLst>
              <a:ext uri="{FF2B5EF4-FFF2-40B4-BE49-F238E27FC236}">
                <a16:creationId xmlns:a16="http://schemas.microsoft.com/office/drawing/2014/main" id="{8F38A40D-E329-94C4-823A-49CCD11C7B61}"/>
              </a:ext>
            </a:extLst>
          </p:cNvPr>
          <p:cNvPicPr>
            <a:picLocks noChangeAspect="1"/>
          </p:cNvPicPr>
          <p:nvPr/>
        </p:nvPicPr>
        <p:blipFill>
          <a:blip r:embed="rId4"/>
          <a:stretch>
            <a:fillRect/>
          </a:stretch>
        </p:blipFill>
        <p:spPr>
          <a:xfrm>
            <a:off x="5258738" y="4365104"/>
            <a:ext cx="3765337" cy="2492896"/>
          </a:xfrm>
          <a:prstGeom prst="rect">
            <a:avLst/>
          </a:prstGeom>
        </p:spPr>
      </p:pic>
      <p:sp>
        <p:nvSpPr>
          <p:cNvPr id="7" name="TextBox 6">
            <a:extLst>
              <a:ext uri="{FF2B5EF4-FFF2-40B4-BE49-F238E27FC236}">
                <a16:creationId xmlns:a16="http://schemas.microsoft.com/office/drawing/2014/main" id="{7D4526E0-D094-9AF8-0AF8-45E0B0CCB966}"/>
              </a:ext>
            </a:extLst>
          </p:cNvPr>
          <p:cNvSpPr txBox="1"/>
          <p:nvPr/>
        </p:nvSpPr>
        <p:spPr>
          <a:xfrm>
            <a:off x="138428" y="4986538"/>
            <a:ext cx="3746835" cy="369332"/>
          </a:xfrm>
          <a:prstGeom prst="rect">
            <a:avLst/>
          </a:prstGeom>
          <a:noFill/>
        </p:spPr>
        <p:txBody>
          <a:bodyPr wrap="square" rtlCol="0">
            <a:spAutoFit/>
          </a:bodyPr>
          <a:lstStyle/>
          <a:p>
            <a:r>
              <a:rPr lang="en-GB" dirty="0"/>
              <a:t>Radio Frequency Quadrupole</a:t>
            </a:r>
          </a:p>
        </p:txBody>
      </p:sp>
      <p:sp>
        <p:nvSpPr>
          <p:cNvPr id="10" name="TextBox 9">
            <a:extLst>
              <a:ext uri="{FF2B5EF4-FFF2-40B4-BE49-F238E27FC236}">
                <a16:creationId xmlns:a16="http://schemas.microsoft.com/office/drawing/2014/main" id="{F5074A10-C8BB-7CB9-E627-DB9BF344D8C3}"/>
              </a:ext>
            </a:extLst>
          </p:cNvPr>
          <p:cNvSpPr txBox="1"/>
          <p:nvPr/>
        </p:nvSpPr>
        <p:spPr>
          <a:xfrm>
            <a:off x="5277240" y="6439421"/>
            <a:ext cx="3746835" cy="369332"/>
          </a:xfrm>
          <a:prstGeom prst="rect">
            <a:avLst/>
          </a:prstGeom>
          <a:noFill/>
        </p:spPr>
        <p:txBody>
          <a:bodyPr wrap="square" rtlCol="0">
            <a:spAutoFit/>
          </a:bodyPr>
          <a:lstStyle/>
          <a:p>
            <a:r>
              <a:rPr lang="en-GB" dirty="0"/>
              <a:t>PI-mode Structure</a:t>
            </a:r>
          </a:p>
        </p:txBody>
      </p:sp>
      <p:sp>
        <p:nvSpPr>
          <p:cNvPr id="11" name="TextBox 10">
            <a:extLst>
              <a:ext uri="{FF2B5EF4-FFF2-40B4-BE49-F238E27FC236}">
                <a16:creationId xmlns:a16="http://schemas.microsoft.com/office/drawing/2014/main" id="{1758A039-CEF3-5F7A-A1E3-2029AA4D7EE1}"/>
              </a:ext>
            </a:extLst>
          </p:cNvPr>
          <p:cNvSpPr txBox="1"/>
          <p:nvPr/>
        </p:nvSpPr>
        <p:spPr>
          <a:xfrm>
            <a:off x="5532916" y="3859247"/>
            <a:ext cx="3746835" cy="369332"/>
          </a:xfrm>
          <a:prstGeom prst="rect">
            <a:avLst/>
          </a:prstGeom>
          <a:noFill/>
        </p:spPr>
        <p:txBody>
          <a:bodyPr wrap="square" rtlCol="0">
            <a:spAutoFit/>
          </a:bodyPr>
          <a:lstStyle/>
          <a:p>
            <a:r>
              <a:rPr lang="en-GB" dirty="0">
                <a:solidFill>
                  <a:schemeClr val="bg1"/>
                </a:solidFill>
              </a:rPr>
              <a:t>Drift Tube </a:t>
            </a:r>
            <a:r>
              <a:rPr lang="en-GB" dirty="0" err="1">
                <a:solidFill>
                  <a:schemeClr val="bg1"/>
                </a:solidFill>
              </a:rPr>
              <a:t>Linac</a:t>
            </a:r>
            <a:endParaRPr lang="en-GB" dirty="0">
              <a:solidFill>
                <a:schemeClr val="bg1"/>
              </a:solidFill>
            </a:endParaRPr>
          </a:p>
        </p:txBody>
      </p:sp>
    </p:spTree>
    <p:extLst>
      <p:ext uri="{BB962C8B-B14F-4D97-AF65-F5344CB8AC3E}">
        <p14:creationId xmlns:p14="http://schemas.microsoft.com/office/powerpoint/2010/main" val="1932983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693" y="12215"/>
            <a:ext cx="8229600" cy="1320754"/>
          </a:xfrm>
        </p:spPr>
        <p:txBody>
          <a:bodyPr/>
          <a:lstStyle/>
          <a:p>
            <a:r>
              <a:rPr lang="en-GB" dirty="0"/>
              <a:t>LINAC3- heavy ions</a:t>
            </a:r>
          </a:p>
        </p:txBody>
      </p:sp>
      <p:sp>
        <p:nvSpPr>
          <p:cNvPr id="4" name="Date Placeholder 3"/>
          <p:cNvSpPr>
            <a:spLocks noGrp="1"/>
          </p:cNvSpPr>
          <p:nvPr>
            <p:ph type="dt" sz="half" idx="10"/>
          </p:nvPr>
        </p:nvSpPr>
        <p:spPr/>
        <p:txBody>
          <a:bodyPr/>
          <a:lstStyle/>
          <a:p>
            <a:r>
              <a:rPr lang="fr-FR"/>
              <a:t>12.03.24</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8</a:t>
            </a:fld>
            <a:endParaRPr lang="en-US"/>
          </a:p>
        </p:txBody>
      </p:sp>
      <p:pic>
        <p:nvPicPr>
          <p:cNvPr id="7" name="Content Placeholder 3" descr="linac3.jpg"/>
          <p:cNvPicPr>
            <a:picLocks noChangeAspect="1"/>
          </p:cNvPicPr>
          <p:nvPr/>
        </p:nvPicPr>
        <p:blipFill rotWithShape="1">
          <a:blip r:embed="rId2" cstate="print">
            <a:extLst>
              <a:ext uri="{28A0092B-C50C-407E-A947-70E740481C1C}">
                <a14:useLocalDpi xmlns:a14="http://schemas.microsoft.com/office/drawing/2010/main" val="0"/>
              </a:ext>
            </a:extLst>
          </a:blip>
          <a:srcRect l="444" r="661"/>
          <a:stretch/>
        </p:blipFill>
        <p:spPr>
          <a:xfrm>
            <a:off x="457200" y="3535778"/>
            <a:ext cx="8548232" cy="2891304"/>
          </a:xfrm>
          <a:prstGeom prst="rect">
            <a:avLst/>
          </a:prstGeom>
        </p:spPr>
      </p:pic>
      <p:graphicFrame>
        <p:nvGraphicFramePr>
          <p:cNvPr id="8" name="Table 7"/>
          <p:cNvGraphicFramePr>
            <a:graphicFrameLocks noGrp="1"/>
          </p:cNvGraphicFramePr>
          <p:nvPr/>
        </p:nvGraphicFramePr>
        <p:xfrm>
          <a:off x="3981775" y="1266193"/>
          <a:ext cx="5040560" cy="2753360"/>
        </p:xfrm>
        <a:graphic>
          <a:graphicData uri="http://schemas.openxmlformats.org/drawingml/2006/table">
            <a:tbl>
              <a:tblPr firstRow="1" bandRow="1">
                <a:tableStyleId>{5C22544A-7EE6-4342-B048-85BDC9FD1C3A}</a:tableStyleId>
              </a:tblPr>
              <a:tblGrid>
                <a:gridCol w="2099933">
                  <a:extLst>
                    <a:ext uri="{9D8B030D-6E8A-4147-A177-3AD203B41FA5}">
                      <a16:colId xmlns:a16="http://schemas.microsoft.com/office/drawing/2014/main" val="20000"/>
                    </a:ext>
                  </a:extLst>
                </a:gridCol>
                <a:gridCol w="2940627">
                  <a:extLst>
                    <a:ext uri="{9D8B030D-6E8A-4147-A177-3AD203B41FA5}">
                      <a16:colId xmlns:a16="http://schemas.microsoft.com/office/drawing/2014/main" val="20001"/>
                    </a:ext>
                  </a:extLst>
                </a:gridCol>
              </a:tblGrid>
              <a:tr h="370840">
                <a:tc gridSpan="2">
                  <a:txBody>
                    <a:bodyPr/>
                    <a:lstStyle/>
                    <a:p>
                      <a:pPr algn="r"/>
                      <a:r>
                        <a:rPr lang="en-GB" dirty="0"/>
                        <a:t>LINAC3</a:t>
                      </a:r>
                      <a:r>
                        <a:rPr lang="en-GB" baseline="0" dirty="0"/>
                        <a:t> machine layout- 100 and 200MHz</a:t>
                      </a:r>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r>
                        <a:rPr lang="en-GB" dirty="0"/>
                        <a:t>IH –LINAC </a:t>
                      </a:r>
                    </a:p>
                  </a:txBody>
                  <a:tcPr/>
                </a:tc>
                <a:tc>
                  <a:txBody>
                    <a:bodyPr/>
                    <a:lstStyle/>
                    <a:p>
                      <a:r>
                        <a:rPr lang="en-GB" dirty="0"/>
                        <a:t>Pre-injector </a:t>
                      </a:r>
                    </a:p>
                  </a:txBody>
                  <a:tcPr/>
                </a:tc>
                <a:extLst>
                  <a:ext uri="{0D108BD9-81ED-4DB2-BD59-A6C34878D82A}">
                    <a16:rowId xmlns:a16="http://schemas.microsoft.com/office/drawing/2014/main" val="10001"/>
                  </a:ext>
                </a:extLst>
              </a:tr>
              <a:tr h="388720">
                <a:tc>
                  <a:txBody>
                    <a:bodyPr/>
                    <a:lstStyle/>
                    <a:p>
                      <a:r>
                        <a:rPr lang="en-GB" dirty="0"/>
                        <a:t>4.2 MeV/u </a:t>
                      </a:r>
                    </a:p>
                    <a:p>
                      <a:r>
                        <a:rPr lang="en-GB" dirty="0"/>
                        <a:t>(beta=0.094)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0.0025 MeV /u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(beta=0.0023)</a:t>
                      </a:r>
                    </a:p>
                  </a:txBody>
                  <a:tcPr/>
                </a:tc>
                <a:extLst>
                  <a:ext uri="{0D108BD9-81ED-4DB2-BD59-A6C34878D82A}">
                    <a16:rowId xmlns:a16="http://schemas.microsoft.com/office/drawing/2014/main" val="10002"/>
                  </a:ext>
                </a:extLst>
              </a:tr>
              <a:tr h="370840">
                <a:tc>
                  <a:txBody>
                    <a:bodyPr/>
                    <a:lstStyle/>
                    <a:p>
                      <a:pPr eaLnBrk="0" hangingPunct="0"/>
                      <a:r>
                        <a:rPr lang="en-US" sz="1200" dirty="0">
                          <a:solidFill>
                            <a:schemeClr val="tx1"/>
                          </a:solidFill>
                          <a:cs typeface="Times New Roman" pitchFamily="18" charset="0"/>
                        </a:rPr>
                        <a:t>7 m</a:t>
                      </a:r>
                      <a:endParaRPr lang="en-US" sz="1200" dirty="0">
                        <a:solidFill>
                          <a:schemeClr val="tx1"/>
                        </a:solidFill>
                      </a:endParaRPr>
                    </a:p>
                    <a:p>
                      <a:pPr eaLnBrk="0" hangingPunct="0"/>
                      <a:r>
                        <a:rPr lang="en-US" sz="1200" dirty="0">
                          <a:solidFill>
                            <a:schemeClr val="tx1"/>
                          </a:solidFill>
                          <a:cs typeface="Times New Roman" pitchFamily="18" charset="0"/>
                        </a:rPr>
                        <a:t>3 Tanks</a:t>
                      </a:r>
                    </a:p>
                    <a:p>
                      <a:pPr eaLnBrk="0" hangingPunct="0"/>
                      <a:r>
                        <a:rPr lang="en-US" sz="1200" dirty="0">
                          <a:solidFill>
                            <a:schemeClr val="tx1"/>
                          </a:solidFill>
                          <a:cs typeface="Times New Roman" pitchFamily="18" charset="0"/>
                        </a:rPr>
                        <a:t>3 </a:t>
                      </a:r>
                      <a:r>
                        <a:rPr lang="en-US" sz="1200" dirty="0" err="1">
                          <a:solidFill>
                            <a:schemeClr val="tx1"/>
                          </a:solidFill>
                          <a:cs typeface="Times New Roman" pitchFamily="18" charset="0"/>
                        </a:rPr>
                        <a:t>rf</a:t>
                      </a:r>
                      <a:r>
                        <a:rPr lang="en-US" sz="1200" dirty="0">
                          <a:solidFill>
                            <a:schemeClr val="tx1"/>
                          </a:solidFill>
                          <a:cs typeface="Times New Roman" pitchFamily="18" charset="0"/>
                        </a:rPr>
                        <a:t> power source:5 MW </a:t>
                      </a:r>
                      <a:endParaRPr lang="en-US" sz="1200" dirty="0">
                        <a:solidFill>
                          <a:schemeClr val="tx1"/>
                        </a:solidFill>
                      </a:endParaRPr>
                    </a:p>
                    <a:p>
                      <a:pPr eaLnBrk="0" hangingPunct="0"/>
                      <a:r>
                        <a:rPr lang="en-US" sz="1200" dirty="0">
                          <a:solidFill>
                            <a:schemeClr val="tx1"/>
                          </a:solidFill>
                          <a:cs typeface="Times New Roman" pitchFamily="18" charset="0"/>
                        </a:rPr>
                        <a:t>12 quadrupoles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steerers</a:t>
                      </a:r>
                      <a:endParaRPr lang="en-US" sz="1200" dirty="0">
                        <a:solidFill>
                          <a:schemeClr val="tx1"/>
                        </a:solidFill>
                      </a:endParaRPr>
                    </a:p>
                    <a:p>
                      <a:pPr eaLnBrk="0" hangingPunct="0"/>
                      <a:endParaRPr lang="en-US" sz="1200" dirty="0"/>
                    </a:p>
                  </a:txBody>
                  <a:tcPr/>
                </a:tc>
                <a:tc>
                  <a:txBody>
                    <a:bodyPr/>
                    <a:lstStyle/>
                    <a:p>
                      <a:r>
                        <a:rPr lang="en-GB" sz="1200" dirty="0">
                          <a:solidFill>
                            <a:schemeClr val="tx1"/>
                          </a:solidFill>
                        </a:rPr>
                        <a:t>10</a:t>
                      </a:r>
                      <a:r>
                        <a:rPr lang="en-GB" sz="1200" baseline="0" dirty="0">
                          <a:solidFill>
                            <a:schemeClr val="tx1"/>
                          </a:solidFill>
                        </a:rPr>
                        <a:t> </a:t>
                      </a:r>
                      <a:r>
                        <a:rPr lang="en-GB" sz="1200" dirty="0">
                          <a:solidFill>
                            <a:schemeClr val="tx1"/>
                          </a:solidFill>
                        </a:rPr>
                        <a:t> m</a:t>
                      </a:r>
                    </a:p>
                    <a:p>
                      <a:r>
                        <a:rPr lang="en-GB" sz="1200" dirty="0">
                          <a:solidFill>
                            <a:schemeClr val="tx1"/>
                          </a:solidFill>
                        </a:rPr>
                        <a:t>ECRIS Source with multiple charges</a:t>
                      </a:r>
                    </a:p>
                    <a:p>
                      <a:r>
                        <a:rPr lang="en-GB" sz="1200" dirty="0">
                          <a:solidFill>
                            <a:schemeClr val="tx1"/>
                          </a:solidFill>
                        </a:rPr>
                        <a:t>2 solenoids </a:t>
                      </a:r>
                    </a:p>
                    <a:p>
                      <a:r>
                        <a:rPr lang="en-GB" sz="1200" dirty="0">
                          <a:solidFill>
                            <a:schemeClr val="tx1"/>
                          </a:solidFill>
                        </a:rPr>
                        <a:t>Radio Frequency</a:t>
                      </a:r>
                      <a:r>
                        <a:rPr lang="en-GB" sz="1200" baseline="0" dirty="0">
                          <a:solidFill>
                            <a:schemeClr val="tx1"/>
                          </a:solidFill>
                        </a:rPr>
                        <a:t> </a:t>
                      </a:r>
                      <a:r>
                        <a:rPr lang="en-GB" sz="1200" dirty="0">
                          <a:solidFill>
                            <a:schemeClr val="tx1"/>
                          </a:solidFill>
                        </a:rPr>
                        <a:t>Quadrupole</a:t>
                      </a:r>
                    </a:p>
                    <a:p>
                      <a:pPr eaLnBrk="0" hangingPunct="0"/>
                      <a:r>
                        <a:rPr lang="en-US" sz="1200" dirty="0">
                          <a:solidFill>
                            <a:schemeClr val="tx1"/>
                          </a:solidFill>
                          <a:cs typeface="Times New Roman" pitchFamily="18" charset="0"/>
                        </a:rPr>
                        <a:t>8  </a:t>
                      </a:r>
                      <a:r>
                        <a:rPr lang="en-US" sz="1200" dirty="0" err="1">
                          <a:solidFill>
                            <a:schemeClr val="tx1"/>
                          </a:solidFill>
                          <a:cs typeface="Times New Roman" pitchFamily="18" charset="0"/>
                        </a:rPr>
                        <a:t>EMQuadrupoles</a:t>
                      </a:r>
                      <a:endParaRPr lang="en-US" sz="1200" dirty="0">
                        <a:solidFill>
                          <a:schemeClr val="tx1"/>
                        </a:solidFill>
                      </a:endParaRPr>
                    </a:p>
                    <a:p>
                      <a:pPr eaLnBrk="0" hangingPunct="0"/>
                      <a:r>
                        <a:rPr lang="en-US" sz="1200" dirty="0">
                          <a:solidFill>
                            <a:schemeClr val="tx1"/>
                          </a:solidFill>
                          <a:cs typeface="Times New Roman" pitchFamily="18" charset="0"/>
                        </a:rPr>
                        <a:t>2 Cavities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bendings</a:t>
                      </a:r>
                      <a:endParaRPr lang="en-US" sz="1200" dirty="0">
                        <a:solidFill>
                          <a:schemeClr val="tx1"/>
                        </a:solidFill>
                      </a:endParaRPr>
                    </a:p>
                  </a:txBody>
                  <a:tcPr/>
                </a:tc>
                <a:extLst>
                  <a:ext uri="{0D108BD9-81ED-4DB2-BD59-A6C34878D82A}">
                    <a16:rowId xmlns:a16="http://schemas.microsoft.com/office/drawing/2014/main" val="10003"/>
                  </a:ext>
                </a:extLst>
              </a:tr>
            </a:tbl>
          </a:graphicData>
        </a:graphic>
      </p:graphicFrame>
      <p:sp>
        <p:nvSpPr>
          <p:cNvPr id="9" name="Rectangle 8"/>
          <p:cNvSpPr/>
          <p:nvPr/>
        </p:nvSpPr>
        <p:spPr>
          <a:xfrm>
            <a:off x="1619672" y="5561959"/>
            <a:ext cx="1575408" cy="1012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Stripper: </a:t>
            </a:r>
            <a:r>
              <a:rPr lang="en-GB" sz="1400" dirty="0"/>
              <a:t>Pb29+</a:t>
            </a:r>
            <a:r>
              <a:rPr lang="en-GB" sz="1400" dirty="0">
                <a:sym typeface="Wingdings" panose="05000000000000000000" pitchFamily="2" charset="2"/>
              </a:rPr>
              <a:t> Pb54+</a:t>
            </a:r>
            <a:endParaRPr lang="en-GB" sz="1400" dirty="0"/>
          </a:p>
        </p:txBody>
      </p:sp>
      <p:pic>
        <p:nvPicPr>
          <p:cNvPr id="28" name="Content Placeholder 2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8568" y="1249808"/>
            <a:ext cx="3846104" cy="3230037"/>
          </a:xfrm>
        </p:spPr>
      </p:pic>
    </p:spTree>
    <p:extLst>
      <p:ext uri="{BB962C8B-B14F-4D97-AF65-F5344CB8AC3E}">
        <p14:creationId xmlns:p14="http://schemas.microsoft.com/office/powerpoint/2010/main" val="3958515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a:t>
            </a:r>
            <a:endParaRPr lang="en-US" altLang="en-US" dirty="0"/>
          </a:p>
        </p:txBody>
      </p:sp>
      <p:sp>
        <p:nvSpPr>
          <p:cNvPr id="14339" name="Rectangle 3"/>
          <p:cNvSpPr>
            <a:spLocks noGrp="1" noChangeArrowheads="1"/>
          </p:cNvSpPr>
          <p:nvPr>
            <p:ph type="body" sz="half" idx="1"/>
          </p:nvPr>
        </p:nvSpPr>
        <p:spPr>
          <a:xfrm>
            <a:off x="457200" y="1600200"/>
            <a:ext cx="8002588" cy="4525963"/>
          </a:xfrm>
        </p:spPr>
        <p:txBody>
          <a:bodyPr/>
          <a:lstStyle/>
          <a:p>
            <a:r>
              <a:rPr lang="en-US" altLang="en-US" dirty="0" err="1">
                <a:solidFill>
                  <a:srgbClr val="FF0000"/>
                </a:solidFill>
              </a:rPr>
              <a:t>LIN</a:t>
            </a:r>
            <a:r>
              <a:rPr lang="en-US" altLang="en-US" dirty="0" err="1"/>
              <a:t>ear</a:t>
            </a:r>
            <a:r>
              <a:rPr lang="en-US" altLang="en-US" dirty="0"/>
              <a:t> </a:t>
            </a:r>
            <a:r>
              <a:rPr lang="en-US" altLang="en-US" dirty="0" err="1">
                <a:solidFill>
                  <a:srgbClr val="FF0000"/>
                </a:solidFill>
              </a:rPr>
              <a:t>AC</a:t>
            </a:r>
            <a:r>
              <a:rPr lang="en-US" altLang="en-US" dirty="0" err="1"/>
              <a:t>celerator</a:t>
            </a:r>
            <a:r>
              <a:rPr lang="en-US" altLang="en-US" dirty="0"/>
              <a:t> : single pass device that increases the energy of a charged particle by means of a (</a:t>
            </a:r>
            <a:r>
              <a:rPr lang="en-US" altLang="en-US" u="sng" dirty="0"/>
              <a:t>radio frequency</a:t>
            </a:r>
            <a:r>
              <a:rPr lang="en-US" altLang="en-US" dirty="0"/>
              <a:t>) electric field and it is equipped with magnetic elements (</a:t>
            </a:r>
            <a:r>
              <a:rPr lang="en-US" altLang="en-US" dirty="0" err="1"/>
              <a:t>quadrupoles</a:t>
            </a:r>
            <a:r>
              <a:rPr lang="en-US" altLang="en-US" dirty="0"/>
              <a:t>, solenoids, bending magnets) to keep the charged particle on a given trajectory. </a:t>
            </a:r>
          </a:p>
          <a:p>
            <a:r>
              <a:rPr lang="en-US" altLang="en-US" dirty="0"/>
              <a:t>Motion equation of a charged particle in an electromagnetic field </a:t>
            </a:r>
          </a:p>
          <a:p>
            <a:pPr>
              <a:buFontTx/>
              <a:buNone/>
            </a:pPr>
            <a:endParaRPr lang="en-US" altLang="en-US" sz="2800" dirty="0"/>
          </a:p>
        </p:txBody>
      </p:sp>
      <p:graphicFrame>
        <p:nvGraphicFramePr>
          <p:cNvPr id="14340" name="Object 4"/>
          <p:cNvGraphicFramePr>
            <a:graphicFrameLocks noGrp="1" noChangeAspect="1"/>
          </p:cNvGraphicFramePr>
          <p:nvPr>
            <p:ph sz="quarter" idx="2"/>
            <p:extLst>
              <p:ext uri="{D42A27DB-BD31-4B8C-83A1-F6EECF244321}">
                <p14:modId xmlns:p14="http://schemas.microsoft.com/office/powerpoint/2010/main" val="3326647892"/>
              </p:ext>
            </p:extLst>
          </p:nvPr>
        </p:nvGraphicFramePr>
        <p:xfrm>
          <a:off x="1043608" y="4509120"/>
          <a:ext cx="4206875" cy="1387475"/>
        </p:xfrm>
        <a:graphic>
          <a:graphicData uri="http://schemas.openxmlformats.org/presentationml/2006/ole">
            <mc:AlternateContent xmlns:mc="http://schemas.openxmlformats.org/markup-compatibility/2006">
              <mc:Choice xmlns:v="urn:schemas-microsoft-com:vml" Requires="v">
                <p:oleObj name="Equation" r:id="rId2" imgW="1193760" imgH="393480" progId="Equation.3">
                  <p:embed/>
                </p:oleObj>
              </mc:Choice>
              <mc:Fallback>
                <p:oleObj name="Equation" r:id="rId2" imgW="1193760" imgH="39348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509120"/>
                        <a:ext cx="4206875" cy="138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186133-1779-44EC-84CD-238504EAC885}" type="slidenum">
              <a:rPr lang="en-US" altLang="en-US" smtClean="0"/>
              <a:pPr eaLnBrk="1" hangingPunct="1"/>
              <a:t>9</a:t>
            </a:fld>
            <a:endParaRPr lang="en-US" altLang="en-US"/>
          </a:p>
        </p:txBody>
      </p:sp>
      <p:graphicFrame>
        <p:nvGraphicFramePr>
          <p:cNvPr id="14343" name="Object 8"/>
          <p:cNvGraphicFramePr>
            <a:graphicFrameLocks noChangeAspect="1"/>
          </p:cNvGraphicFramePr>
          <p:nvPr>
            <p:extLst>
              <p:ext uri="{D42A27DB-BD31-4B8C-83A1-F6EECF244321}">
                <p14:modId xmlns:p14="http://schemas.microsoft.com/office/powerpoint/2010/main" val="213104468"/>
              </p:ext>
            </p:extLst>
          </p:nvPr>
        </p:nvGraphicFramePr>
        <p:xfrm>
          <a:off x="5580112" y="4437112"/>
          <a:ext cx="2447925" cy="2119312"/>
        </p:xfrm>
        <a:graphic>
          <a:graphicData uri="http://schemas.openxmlformats.org/presentationml/2006/ole">
            <mc:AlternateContent xmlns:mc="http://schemas.openxmlformats.org/markup-compatibility/2006">
              <mc:Choice xmlns:v="urn:schemas-microsoft-com:vml" Requires="v">
                <p:oleObj name="Equation" r:id="rId4" imgW="1815840" imgH="1574640" progId="Equation.3">
                  <p:embed/>
                </p:oleObj>
              </mc:Choice>
              <mc:Fallback>
                <p:oleObj name="Equation" r:id="rId4" imgW="1815840" imgH="1574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2" y="4437112"/>
                        <a:ext cx="2447925" cy="21193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fr-FR"/>
              <a:t>12.03.24</a:t>
            </a:r>
            <a:endParaRPr lang="en-US"/>
          </a:p>
        </p:txBody>
      </p:sp>
      <p:sp>
        <p:nvSpPr>
          <p:cNvPr id="4" name="Footer Placeholder 3">
            <a:extLst>
              <a:ext uri="{FF2B5EF4-FFF2-40B4-BE49-F238E27FC236}">
                <a16:creationId xmlns:a16="http://schemas.microsoft.com/office/drawing/2014/main" id="{5FD58F47-B969-AF79-6859-3471D12F16B6}"/>
              </a:ext>
            </a:extLst>
          </p:cNvPr>
          <p:cNvSpPr>
            <a:spLocks noGrp="1"/>
          </p:cNvSpPr>
          <p:nvPr>
            <p:ph type="ftr" sz="quarter" idx="11"/>
          </p:nvPr>
        </p:nvSpPr>
        <p:spPr>
          <a:xfrm>
            <a:off x="715914" y="6356350"/>
            <a:ext cx="2847975" cy="365125"/>
          </a:xfrm>
        </p:spPr>
        <p:txBody>
          <a:bodyPr/>
          <a:lstStyle/>
          <a:p>
            <a:pPr>
              <a:defRPr/>
            </a:pPr>
            <a:r>
              <a:rPr lang="en-GB" dirty="0">
                <a:solidFill>
                  <a:srgbClr val="C00000"/>
                </a:solidFill>
              </a:rPr>
              <a:t>see Piotr, Irina and Bernhard lecture yesterday</a:t>
            </a:r>
            <a:endParaRPr lang="en-US" dirty="0">
              <a:solidFill>
                <a:srgbClr val="C00000"/>
              </a:solidFill>
            </a:endParaRPr>
          </a:p>
        </p:txBody>
      </p:sp>
    </p:spTree>
    <p:extLst>
      <p:ext uri="{BB962C8B-B14F-4D97-AF65-F5344CB8AC3E}">
        <p14:creationId xmlns:p14="http://schemas.microsoft.com/office/powerpoint/2010/main" val="12078641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7023</TotalTime>
  <Words>2794</Words>
  <Application>Microsoft Office PowerPoint</Application>
  <PresentationFormat>On-screen Show (4:3)</PresentationFormat>
  <Paragraphs>613</Paragraphs>
  <Slides>59</Slides>
  <Notes>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3</vt:i4>
      </vt:variant>
      <vt:variant>
        <vt:lpstr>Slide Titles</vt:lpstr>
      </vt:variant>
      <vt:variant>
        <vt:i4>59</vt:i4>
      </vt:variant>
    </vt:vector>
  </HeadingPairs>
  <TitlesOfParts>
    <vt:vector size="74" baseType="lpstr">
      <vt:lpstr>Arial</vt:lpstr>
      <vt:lpstr>Calibri</vt:lpstr>
      <vt:lpstr>Cambria Math</vt:lpstr>
      <vt:lpstr>Century Gothic</vt:lpstr>
      <vt:lpstr>Comic Sans MS</vt:lpstr>
      <vt:lpstr>Courier New</vt:lpstr>
      <vt:lpstr>Lucida Handwriting</vt:lpstr>
      <vt:lpstr>Palatino Linotype</vt:lpstr>
      <vt:lpstr>Symbol</vt:lpstr>
      <vt:lpstr>Times New Roman</vt:lpstr>
      <vt:lpstr>Wingdings</vt:lpstr>
      <vt:lpstr>Executive</vt:lpstr>
      <vt:lpstr>Equation</vt:lpstr>
      <vt:lpstr>Équation</vt:lpstr>
      <vt:lpstr>Chart</vt:lpstr>
      <vt:lpstr>Linacs</vt:lpstr>
      <vt:lpstr>Outline and more</vt:lpstr>
      <vt:lpstr>A short history </vt:lpstr>
      <vt:lpstr>LINAC4 – 160MeV </vt:lpstr>
      <vt:lpstr>PowerPoint Presentation</vt:lpstr>
      <vt:lpstr>LINAC4 RF structures </vt:lpstr>
      <vt:lpstr>LINAC4 RF structures</vt:lpstr>
      <vt:lpstr>LINAC3- heavy ions</vt:lpstr>
      <vt:lpstr>What is a  linac</vt:lpstr>
      <vt:lpstr>What is a  linac-cont’ed</vt:lpstr>
      <vt:lpstr>Type of particles </vt:lpstr>
      <vt:lpstr>Velocity of the particles</vt:lpstr>
      <vt:lpstr>What is a  linac-cont’ed</vt:lpstr>
      <vt:lpstr>Types of RF structures</vt:lpstr>
      <vt:lpstr>RF cavities</vt:lpstr>
      <vt:lpstr>wave equation -recap</vt:lpstr>
      <vt:lpstr>PowerPoint Presentation</vt:lpstr>
      <vt:lpstr>PowerPoint Presentation</vt:lpstr>
      <vt:lpstr>Radio Frequency Quadrupoles </vt:lpstr>
      <vt:lpstr>transverse field in an RFQ</vt:lpstr>
      <vt:lpstr>acceleration in RFQ</vt:lpstr>
      <vt:lpstr>Modulation-Acceleration</vt:lpstr>
      <vt:lpstr>RFQ</vt:lpstr>
      <vt:lpstr>Interdigital H structure</vt:lpstr>
      <vt:lpstr>Interdigital H structure</vt:lpstr>
      <vt:lpstr>Interdigital H structure</vt:lpstr>
      <vt:lpstr>IH</vt:lpstr>
      <vt:lpstr>Drift Tube Linac</vt:lpstr>
      <vt:lpstr>DTL : electric field </vt:lpstr>
      <vt:lpstr>PowerPoint Presentation</vt:lpstr>
      <vt:lpstr>Synchronous particle</vt:lpstr>
      <vt:lpstr>Perfect synchronicity</vt:lpstr>
      <vt:lpstr>Synchronous structures</vt:lpstr>
      <vt:lpstr>Beta vs W </vt:lpstr>
      <vt:lpstr>Almost perfect synchronicity</vt:lpstr>
      <vt:lpstr>phase slippage</vt:lpstr>
      <vt:lpstr>Adapting the structure to the velocity of the particle</vt:lpstr>
      <vt:lpstr>Cell Coupled-DTL </vt:lpstr>
      <vt:lpstr>Side Coupled Linac</vt:lpstr>
      <vt:lpstr>PI-mode structure</vt:lpstr>
      <vt:lpstr>extras</vt:lpstr>
      <vt:lpstr>Beam centre phase in LINAC4</vt:lpstr>
      <vt:lpstr>How to choose</vt:lpstr>
      <vt:lpstr>cavity geometry and related parameters definition</vt:lpstr>
      <vt:lpstr>Average electric field </vt:lpstr>
      <vt:lpstr> Kilpatrick sparking criterion</vt:lpstr>
      <vt:lpstr>The higher the frequency </vt:lpstr>
      <vt:lpstr>Transit time factor</vt:lpstr>
      <vt:lpstr>cavity parameters-5</vt:lpstr>
      <vt:lpstr>Transit time factor</vt:lpstr>
      <vt:lpstr>effective shunt impedance</vt:lpstr>
      <vt:lpstr>overview  </vt:lpstr>
      <vt:lpstr>What is a  linac-cont’ed</vt:lpstr>
      <vt:lpstr>Magnetic quadrupoles</vt:lpstr>
      <vt:lpstr>Focusing force</vt:lpstr>
      <vt:lpstr>PowerPoint Presentation</vt:lpstr>
      <vt:lpstr>F0D0 focusing</vt:lpstr>
      <vt:lpstr>Building blocks-recap</vt:lpstr>
      <vt:lpstr>Choices / Questions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Linacs</dc:title>
  <dc:creator>Alessandra Lombardi</dc:creator>
  <cp:lastModifiedBy>Alessandra Lombardi</cp:lastModifiedBy>
  <cp:revision>159</cp:revision>
  <dcterms:created xsi:type="dcterms:W3CDTF">2015-05-18T07:12:12Z</dcterms:created>
  <dcterms:modified xsi:type="dcterms:W3CDTF">2024-03-12T10:10:43Z</dcterms:modified>
</cp:coreProperties>
</file>