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</p:sldMasterIdLst>
  <p:notesMasterIdLst>
    <p:notesMasterId r:id="rId53"/>
  </p:notesMasterIdLst>
  <p:handoutMasterIdLst>
    <p:handoutMasterId r:id="rId54"/>
  </p:handoutMasterIdLst>
  <p:sldIdLst>
    <p:sldId id="256" r:id="rId2"/>
    <p:sldId id="318" r:id="rId3"/>
    <p:sldId id="389" r:id="rId4"/>
    <p:sldId id="350" r:id="rId5"/>
    <p:sldId id="358" r:id="rId6"/>
    <p:sldId id="360" r:id="rId7"/>
    <p:sldId id="390" r:id="rId8"/>
    <p:sldId id="361" r:id="rId9"/>
    <p:sldId id="391" r:id="rId10"/>
    <p:sldId id="378" r:id="rId11"/>
    <p:sldId id="379" r:id="rId12"/>
    <p:sldId id="371" r:id="rId13"/>
    <p:sldId id="392" r:id="rId14"/>
    <p:sldId id="393" r:id="rId15"/>
    <p:sldId id="399" r:id="rId16"/>
    <p:sldId id="369" r:id="rId17"/>
    <p:sldId id="413" r:id="rId18"/>
    <p:sldId id="394" r:id="rId19"/>
    <p:sldId id="395" r:id="rId20"/>
    <p:sldId id="396" r:id="rId21"/>
    <p:sldId id="397" r:id="rId22"/>
    <p:sldId id="398" r:id="rId23"/>
    <p:sldId id="388" r:id="rId24"/>
    <p:sldId id="439" r:id="rId25"/>
    <p:sldId id="415" r:id="rId26"/>
    <p:sldId id="416" r:id="rId27"/>
    <p:sldId id="436" r:id="rId28"/>
    <p:sldId id="437" r:id="rId29"/>
    <p:sldId id="438" r:id="rId30"/>
    <p:sldId id="419" r:id="rId31"/>
    <p:sldId id="420" r:id="rId32"/>
    <p:sldId id="422" r:id="rId33"/>
    <p:sldId id="423" r:id="rId34"/>
    <p:sldId id="424" r:id="rId35"/>
    <p:sldId id="441" r:id="rId36"/>
    <p:sldId id="386" r:id="rId37"/>
    <p:sldId id="401" r:id="rId38"/>
    <p:sldId id="402" r:id="rId39"/>
    <p:sldId id="400" r:id="rId40"/>
    <p:sldId id="387" r:id="rId41"/>
    <p:sldId id="417" r:id="rId42"/>
    <p:sldId id="421" r:id="rId43"/>
    <p:sldId id="418" r:id="rId44"/>
    <p:sldId id="425" r:id="rId45"/>
    <p:sldId id="426" r:id="rId46"/>
    <p:sldId id="427" r:id="rId47"/>
    <p:sldId id="428" r:id="rId48"/>
    <p:sldId id="432" r:id="rId49"/>
    <p:sldId id="433" r:id="rId50"/>
    <p:sldId id="434" r:id="rId51"/>
    <p:sldId id="435" r:id="rId52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D8B"/>
    <a:srgbClr val="CC0000"/>
    <a:srgbClr val="FF3300"/>
    <a:srgbClr val="0099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1" autoAdjust="0"/>
    <p:restoredTop sz="79831" autoAdjust="0"/>
  </p:normalViewPr>
  <p:slideViewPr>
    <p:cSldViewPr snapToGrid="0">
      <p:cViewPr varScale="1">
        <p:scale>
          <a:sx n="103" d="100"/>
          <a:sy n="103" d="100"/>
        </p:scale>
        <p:origin x="-896" y="-104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A935F-FE7E-4B75-8543-29890C611CF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032364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 </a:t>
            </a:r>
            <a:r>
              <a:rPr lang="en-US" sz="1000" dirty="0" smtClean="0">
                <a:solidFill>
                  <a:srgbClr val="3399FF"/>
                </a:solidFill>
              </a:rPr>
              <a:t>March 2024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Rwqc4V6Pd70" TargetMode="External"/><Relationship Id="rId3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3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3" Type="http://schemas.openxmlformats.org/officeDocument/2006/relationships/image" Target="../media/image50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Relationship Id="rId3" Type="http://schemas.openxmlformats.org/officeDocument/2006/relationships/image" Target="../media/image5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KFnsFFdPh8" TargetMode="External"/><Relationship Id="rId4" Type="http://schemas.openxmlformats.org/officeDocument/2006/relationships/image" Target="../media/image59.jpeg"/><Relationship Id="rId5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_gCLPO-eTk" TargetMode="External"/><Relationship Id="rId4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hA6oPby2eg" TargetMode="External"/><Relationship Id="rId4" Type="http://schemas.openxmlformats.org/officeDocument/2006/relationships/hyperlink" Target="https://www.youtube.com/watch?v=UHziYndcH1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huOh0ujzib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uspas.fnal.gov/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Relationship Id="rId3" Type="http://schemas.openxmlformats.org/officeDocument/2006/relationships/image" Target="../media/image64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.wmf"/><Relationship Id="rId5" Type="http://schemas.openxmlformats.org/officeDocument/2006/relationships/image" Target="../media/image12.jpe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1.emf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15.emf"/><Relationship Id="rId6" Type="http://schemas.openxmlformats.org/officeDocument/2006/relationships/image" Target="../media/image19.jpeg"/><Relationship Id="rId7" Type="http://schemas.openxmlformats.org/officeDocument/2006/relationships/oleObject" Target="../embeddings/oleObject4.bin"/><Relationship Id="rId8" Type="http://schemas.openxmlformats.org/officeDocument/2006/relationships/image" Target="../media/image16.e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19.jpe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343025"/>
            <a:ext cx="8497888" cy="2259218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+mj-lt"/>
              </a:rPr>
              <a:t>SUPERCONDUCTING MAGNETS: AN ENABLING TECHNOLOGY FOR HIGH ENERGY PHYSICS DISCOVERIES </a:t>
            </a: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884" y="4176160"/>
            <a:ext cx="8634134" cy="2174285"/>
          </a:xfrm>
        </p:spPr>
        <p:txBody>
          <a:bodyPr/>
          <a:lstStyle/>
          <a:p>
            <a:pPr eaLnBrk="1" hangingPunct="1"/>
            <a:r>
              <a:rPr lang="en-US" dirty="0" err="1" smtClean="0"/>
              <a:t>Ezio</a:t>
            </a:r>
            <a:r>
              <a:rPr lang="en-US" dirty="0" smtClean="0"/>
              <a:t> </a:t>
            </a:r>
            <a:r>
              <a:rPr lang="en-US" dirty="0" err="1" smtClean="0"/>
              <a:t>Todesco</a:t>
            </a:r>
            <a:endParaRPr lang="en-US" dirty="0" smtClean="0"/>
          </a:p>
          <a:p>
            <a:pPr eaLnBrk="1" hangingPunct="1"/>
            <a:r>
              <a:rPr lang="en-US" sz="1800" dirty="0" smtClean="0"/>
              <a:t>European Organization for Nuclear Research (CERN)</a:t>
            </a:r>
          </a:p>
          <a:p>
            <a:pPr eaLnBrk="1" hangingPunct="1"/>
            <a:r>
              <a:rPr lang="en-US" sz="1800" dirty="0" smtClean="0"/>
              <a:t>Technology Department</a:t>
            </a:r>
          </a:p>
          <a:p>
            <a:pPr eaLnBrk="1" hangingPunct="1"/>
            <a:r>
              <a:rPr lang="en-US" sz="1800" dirty="0" smtClean="0"/>
              <a:t>Magnets, superconductors and cryostat group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2000" dirty="0" smtClean="0"/>
          </a:p>
        </p:txBody>
      </p:sp>
      <p:pic>
        <p:nvPicPr>
          <p:cNvPr id="4" name="Picture 3" descr="HiLumi-logo-REF-S_websi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179" y="5883063"/>
            <a:ext cx="2082821" cy="97493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Moreover, a</a:t>
            </a:r>
            <a:r>
              <a:rPr lang="en-US" dirty="0" smtClean="0"/>
              <a:t> </a:t>
            </a:r>
            <a:r>
              <a:rPr lang="en-US" dirty="0" smtClean="0"/>
              <a:t>bulk superconductor cannot be used in superconducting </a:t>
            </a:r>
            <a:r>
              <a:rPr lang="en-US" dirty="0"/>
              <a:t>magnets </a:t>
            </a:r>
            <a:endParaRPr lang="en-US" dirty="0" smtClean="0"/>
          </a:p>
          <a:p>
            <a:pPr lvl="1" eaLnBrk="1" hangingPunct="1"/>
            <a:r>
              <a:rPr lang="en-US" dirty="0" smtClean="0">
                <a:solidFill>
                  <a:srgbClr val="CC3300"/>
                </a:solidFill>
              </a:rPr>
              <a:t>About half of the strand must be composed of Cu </a:t>
            </a:r>
            <a:r>
              <a:rPr lang="en-US" dirty="0" smtClean="0"/>
              <a:t>to allow the longitudinal dissipation of the heat in case of resistive transition – otherwise the heat locally diverges</a:t>
            </a:r>
          </a:p>
          <a:p>
            <a:pPr lvl="1" eaLnBrk="1" hangingPunct="1"/>
            <a:r>
              <a:rPr lang="en-US" dirty="0" smtClean="0"/>
              <a:t>The superconductor magnetization creates instabilities (heat dissipation followed by thermal runaway) – </a:t>
            </a:r>
            <a:r>
              <a:rPr lang="en-US" dirty="0" smtClean="0">
                <a:solidFill>
                  <a:srgbClr val="CC3300"/>
                </a:solidFill>
              </a:rPr>
              <a:t>superconductor must be arranged in filaments </a:t>
            </a:r>
            <a:r>
              <a:rPr lang="fr-CH" dirty="0">
                <a:solidFill>
                  <a:srgbClr val="CC3300"/>
                </a:solidFill>
                <a:sym typeface="Symbol"/>
              </a:rPr>
              <a:t> </a:t>
            </a:r>
            <a:r>
              <a:rPr lang="fr-CH" dirty="0" smtClean="0">
                <a:solidFill>
                  <a:srgbClr val="CC3300"/>
                </a:solidFill>
                <a:sym typeface="Symbol"/>
              </a:rPr>
              <a:t>of </a:t>
            </a:r>
            <a:r>
              <a:rPr lang="en-US" dirty="0" smtClean="0">
                <a:solidFill>
                  <a:srgbClr val="CC3300"/>
                </a:solidFill>
              </a:rPr>
              <a:t>0.01 to 0.1 mm transverse size</a:t>
            </a:r>
          </a:p>
          <a:p>
            <a:pPr lvl="1" eaLnBrk="1" hangingPunct="1">
              <a:buFontTx/>
              <a:buNone/>
            </a:pPr>
            <a:endParaRPr lang="en-US" sz="1800" dirty="0"/>
          </a:p>
          <a:p>
            <a:pPr lvl="1" eaLnBrk="1" hangingPunct="1">
              <a:buFontTx/>
              <a:buNone/>
            </a:pPr>
            <a:endParaRPr lang="en-US" sz="1800" dirty="0" smtClean="0"/>
          </a:p>
          <a:p>
            <a:pPr lvl="1" eaLnBrk="1" hangingPunct="1">
              <a:buFontTx/>
              <a:buNone/>
            </a:pPr>
            <a:endParaRPr lang="en-US" sz="1800" dirty="0"/>
          </a:p>
          <a:p>
            <a:pPr lvl="1" eaLnBrk="1" hangingPunct="1">
              <a:buFontTx/>
              <a:buNone/>
            </a:pPr>
            <a:endParaRPr lang="en-US" sz="1800" dirty="0" smtClean="0"/>
          </a:p>
          <a:p>
            <a:pPr lvl="1" eaLnBrk="1" hangingPunct="1">
              <a:buFontTx/>
              <a:buNone/>
            </a:pPr>
            <a:endParaRPr lang="en-US" sz="1800" dirty="0" smtClean="0"/>
          </a:p>
          <a:p>
            <a:pPr lvl="1" eaLnBrk="1" hangingPunct="1">
              <a:buFontTx/>
              <a:buNone/>
            </a:pPr>
            <a:r>
              <a:rPr lang="en-US" sz="1800" dirty="0" smtClean="0"/>
              <a:t>		</a:t>
            </a:r>
            <a:endParaRPr lang="en-US" sz="16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STRAND ARCHITECTURE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22" name="Picture 6" descr="bronze-process_w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99"/>
          <a:stretch>
            <a:fillRect/>
          </a:stretch>
        </p:blipFill>
        <p:spPr bwMode="auto">
          <a:xfrm>
            <a:off x="5748925" y="4000200"/>
            <a:ext cx="2307763" cy="230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 descr="LHC_wi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2"/>
          <a:stretch>
            <a:fillRect/>
          </a:stretch>
        </p:blipFill>
        <p:spPr bwMode="auto">
          <a:xfrm>
            <a:off x="2268661" y="3994605"/>
            <a:ext cx="2387831" cy="228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855" y="6334780"/>
            <a:ext cx="3187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Nb</a:t>
            </a:r>
            <a:r>
              <a:rPr lang="en-US" sz="1400" dirty="0" smtClean="0"/>
              <a:t>-Ti strand used for the LHC dipole</a:t>
            </a:r>
          </a:p>
          <a:p>
            <a:pPr algn="ctr"/>
            <a:r>
              <a:rPr lang="en-US" sz="1400" dirty="0"/>
              <a:t>f</a:t>
            </a:r>
            <a:r>
              <a:rPr lang="en-US" sz="1400" dirty="0" smtClean="0"/>
              <a:t>ilament size 6-7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5625695" y="6334780"/>
            <a:ext cx="2404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 strand used in LARP</a:t>
            </a:r>
          </a:p>
          <a:p>
            <a:pPr algn="ctr"/>
            <a:r>
              <a:rPr lang="en-US" sz="1400" dirty="0" smtClean="0"/>
              <a:t>filament size ≈50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</a:t>
            </a:r>
            <a:endParaRPr lang="en-US" sz="1400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8515684" y="4117474"/>
            <a:ext cx="0" cy="21122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 rot="5400000">
            <a:off x="7843012" y="4863113"/>
            <a:ext cx="1899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About 1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3757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200" dirty="0" smtClean="0"/>
              <a:t>Superconducting strands are assembled in high current cables to allow </a:t>
            </a:r>
            <a:r>
              <a:rPr lang="en-US" sz="2200" dirty="0" smtClean="0">
                <a:solidFill>
                  <a:srgbClr val="CC3300"/>
                </a:solidFill>
              </a:rPr>
              <a:t>more effective winding </a:t>
            </a:r>
            <a:r>
              <a:rPr lang="en-US" sz="2200" dirty="0" smtClean="0"/>
              <a:t>and to </a:t>
            </a:r>
            <a:r>
              <a:rPr lang="en-US" sz="2200" dirty="0" smtClean="0">
                <a:solidFill>
                  <a:srgbClr val="CC3300"/>
                </a:solidFill>
              </a:rPr>
              <a:t>lower the magnet inductance</a:t>
            </a:r>
          </a:p>
          <a:p>
            <a:pPr lvl="1" eaLnBrk="1" hangingPunct="1"/>
            <a:r>
              <a:rPr lang="en-US" sz="1800" dirty="0" smtClean="0">
                <a:solidFill>
                  <a:srgbClr val="000000"/>
                </a:solidFill>
              </a:rPr>
              <a:t>Rutherford cable is the typical geometry</a:t>
            </a:r>
          </a:p>
          <a:p>
            <a:pPr lvl="1" eaLnBrk="1" hangingPunct="1"/>
            <a:r>
              <a:rPr lang="en-US" sz="1800" dirty="0" smtClean="0"/>
              <a:t>Cables are insulated with </a:t>
            </a:r>
            <a:r>
              <a:rPr lang="en-US" sz="1800" dirty="0" err="1" smtClean="0"/>
              <a:t>polymide</a:t>
            </a:r>
            <a:r>
              <a:rPr lang="en-US" sz="1800" dirty="0" smtClean="0"/>
              <a:t>/fiberglass, 0.10-0.15 mm thick</a:t>
            </a:r>
          </a:p>
          <a:p>
            <a:pPr eaLnBrk="1" hangingPunct="1"/>
            <a:r>
              <a:rPr lang="en-US" sz="2200" dirty="0" smtClean="0"/>
              <a:t>An insulated cable contains </a:t>
            </a:r>
            <a:r>
              <a:rPr lang="en-US" sz="2200" dirty="0" smtClean="0">
                <a:solidFill>
                  <a:srgbClr val="CC3300"/>
                </a:solidFill>
              </a:rPr>
              <a:t>1/3 to ¼ of superconductor</a:t>
            </a:r>
            <a:r>
              <a:rPr lang="en-US" sz="2200" dirty="0" smtClean="0"/>
              <a:t>, and therefore typical operational currents in superconducting magnets for accelerators are order of </a:t>
            </a:r>
            <a:r>
              <a:rPr lang="fr-CH" sz="2000" dirty="0" smtClean="0">
                <a:sym typeface="Symbol"/>
              </a:rPr>
              <a:t></a:t>
            </a:r>
            <a:r>
              <a:rPr lang="en-US" sz="2200" dirty="0" smtClean="0"/>
              <a:t>1500 A/mm</a:t>
            </a:r>
            <a:r>
              <a:rPr lang="en-US" sz="2200" baseline="30000" dirty="0" smtClean="0"/>
              <a:t>2</a:t>
            </a:r>
          </a:p>
          <a:p>
            <a:pPr lvl="1" eaLnBrk="1" hangingPunct="1">
              <a:buFontTx/>
              <a:buNone/>
            </a:pPr>
            <a:endParaRPr lang="en-US" sz="1600" dirty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endParaRPr lang="en-US" sz="1600" dirty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r>
              <a:rPr lang="en-US" sz="1600" dirty="0" smtClean="0"/>
              <a:t>		</a:t>
            </a:r>
            <a:endParaRPr lang="en-US" sz="14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CABLE ARCHITECTURE AND FILLING FACTOR 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/>
              <a:t> </a:t>
            </a:r>
            <a:fld id="{37F824E6-4F65-4FD0-B2AC-7025D55EF6E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4" name="Picture 4" descr="Rutherford_c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" r="26094" b="44075"/>
          <a:stretch>
            <a:fillRect/>
          </a:stretch>
        </p:blipFill>
        <p:spPr bwMode="auto">
          <a:xfrm>
            <a:off x="4387338" y="3858465"/>
            <a:ext cx="3826013" cy="228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 descr="DSCN07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 t="6624" b="22334"/>
          <a:stretch>
            <a:fillRect/>
          </a:stretch>
        </p:blipFill>
        <p:spPr bwMode="auto">
          <a:xfrm>
            <a:off x="984904" y="4281125"/>
            <a:ext cx="3019425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610941" y="6334780"/>
            <a:ext cx="1595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Rutherford </a:t>
            </a:r>
            <a:r>
              <a:rPr lang="en-US" sz="1400" dirty="0" smtClean="0"/>
              <a:t>cables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069570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Superconductive state is destroyed by </a:t>
            </a:r>
            <a:r>
              <a:rPr lang="en-US" sz="2000" dirty="0" smtClean="0">
                <a:solidFill>
                  <a:srgbClr val="CC3300"/>
                </a:solidFill>
              </a:rPr>
              <a:t>large temperatures, large current densities, and large magnetic fields</a:t>
            </a:r>
          </a:p>
          <a:p>
            <a:pPr lvl="1" eaLnBrk="1" hangingPunct="1"/>
            <a:r>
              <a:rPr lang="en-US" sz="1800" dirty="0" smtClean="0"/>
              <a:t>LTS: low temperature superconductors, operating below 10 K, are used in accelerator magnets, </a:t>
            </a:r>
            <a:r>
              <a:rPr lang="en-US" sz="1800" dirty="0" smtClean="0"/>
              <a:t>essentially </a:t>
            </a:r>
            <a:r>
              <a:rPr lang="en-US" sz="1800" dirty="0" err="1" smtClean="0"/>
              <a:t>Nb</a:t>
            </a:r>
            <a:r>
              <a:rPr lang="en-US" sz="1800" dirty="0" smtClean="0"/>
              <a:t>-Ti and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</a:t>
            </a:r>
          </a:p>
          <a:p>
            <a:pPr lvl="1" eaLnBrk="1" hangingPunct="1"/>
            <a:r>
              <a:rPr lang="en-US" sz="1800" dirty="0" smtClean="0"/>
              <a:t>HTS is a promising brave new </a:t>
            </a:r>
            <a:r>
              <a:rPr lang="en-US" sz="1800" dirty="0" smtClean="0"/>
              <a:t>world towards higher fields &gt; 20 T and higher operational temperatures (&gt;10 K)</a:t>
            </a:r>
            <a:endParaRPr lang="en-US" sz="18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PRACTICAL SUPERCONDUCTORS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37F824E6-4F65-4FD0-B2AC-7025D55EF6E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55931" y="3014659"/>
            <a:ext cx="5575063" cy="3654178"/>
            <a:chOff x="1104073" y="2823871"/>
            <a:chExt cx="4999893" cy="3625167"/>
          </a:xfrm>
        </p:grpSpPr>
        <p:pic>
          <p:nvPicPr>
            <p:cNvPr id="23" name="Picture 22" descr="sc_plo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073" y="2823871"/>
              <a:ext cx="4999893" cy="3625167"/>
            </a:xfrm>
            <a:prstGeom prst="rect">
              <a:avLst/>
            </a:prstGeom>
          </p:spPr>
        </p:pic>
        <p:sp>
          <p:nvSpPr>
            <p:cNvPr id="24" name="Oval 23"/>
            <p:cNvSpPr/>
            <p:nvPr/>
          </p:nvSpPr>
          <p:spPr bwMode="auto">
            <a:xfrm rot="2583629">
              <a:off x="1796338" y="4074429"/>
              <a:ext cx="1589681" cy="213133"/>
            </a:xfrm>
            <a:prstGeom prst="ellipse">
              <a:avLst/>
            </a:prstGeom>
            <a:solidFill>
              <a:schemeClr val="bg1">
                <a:lumMod val="85000"/>
                <a:alpha val="0"/>
              </a:schemeClr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CC3300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 rot="2971409">
              <a:off x="2533730" y="4333864"/>
              <a:ext cx="1589681" cy="213133"/>
            </a:xfrm>
            <a:prstGeom prst="ellipse">
              <a:avLst/>
            </a:prstGeom>
            <a:solidFill>
              <a:srgbClr val="0000FF">
                <a:alpha val="0"/>
              </a:srgbClr>
            </a:solidFill>
            <a:ln w="254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CC3300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" name="Rounded Rectangle 1"/>
            <p:cNvSpPr/>
            <p:nvPr/>
          </p:nvSpPr>
          <p:spPr bwMode="auto">
            <a:xfrm>
              <a:off x="1720581" y="4000784"/>
              <a:ext cx="895844" cy="2061838"/>
            </a:xfrm>
            <a:prstGeom prst="roundRect">
              <a:avLst/>
            </a:prstGeom>
            <a:gradFill flip="none" rotWithShape="1">
              <a:gsLst>
                <a:gs pos="54000">
                  <a:srgbClr val="FF0000">
                    <a:alpha val="32000"/>
                  </a:srgbClr>
                </a:gs>
                <a:gs pos="100000">
                  <a:srgbClr val="FFFFFF">
                    <a:alpha val="32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2586339" y="4000783"/>
              <a:ext cx="521479" cy="2064037"/>
            </a:xfrm>
            <a:prstGeom prst="roundRect">
              <a:avLst/>
            </a:prstGeom>
            <a:gradFill flip="none" rotWithShape="1">
              <a:gsLst>
                <a:gs pos="39000">
                  <a:srgbClr val="0000FF">
                    <a:alpha val="47000"/>
                  </a:srgbClr>
                </a:gs>
                <a:gs pos="100000">
                  <a:srgbClr val="FFFFFF">
                    <a:alpha val="32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 rot="16200000">
            <a:off x="2096171" y="5481914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C3300"/>
                </a:solidFill>
              </a:rPr>
              <a:t>Nb</a:t>
            </a:r>
            <a:r>
              <a:rPr lang="en-US" dirty="0" smtClean="0">
                <a:solidFill>
                  <a:srgbClr val="CC3300"/>
                </a:solidFill>
              </a:rPr>
              <a:t>-Ti</a:t>
            </a:r>
            <a:endParaRPr lang="en-US" dirty="0">
              <a:solidFill>
                <a:srgbClr val="CC33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3228380" y="5249883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Nb</a:t>
            </a:r>
            <a:r>
              <a:rPr lang="en-US" baseline="-25000" dirty="0" smtClean="0">
                <a:solidFill>
                  <a:srgbClr val="3366FF"/>
                </a:solidFill>
              </a:rPr>
              <a:t>3</a:t>
            </a:r>
            <a:r>
              <a:rPr lang="en-US" dirty="0" smtClean="0">
                <a:solidFill>
                  <a:srgbClr val="3366FF"/>
                </a:solidFill>
              </a:rPr>
              <a:t>Sn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57430" y="6550223"/>
            <a:ext cx="5660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Superconductor critical surfaces at 4.5 K and 1.9 K </a:t>
            </a:r>
            <a:r>
              <a:rPr lang="en-US" sz="1400" dirty="0" smtClean="0">
                <a:solidFill>
                  <a:srgbClr val="009900"/>
                </a:solidFill>
              </a:rPr>
              <a:t>(courtesy of P. Lee)</a:t>
            </a:r>
            <a:endParaRPr lang="en-US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5460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chemeClr val="bg2"/>
                </a:solidFill>
                <a:sym typeface="Symbol" pitchFamily="18" charset="2"/>
              </a:rPr>
              <a:t>Creating field and the superconducting leap</a:t>
            </a:r>
          </a:p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From ISR to the LHC</a:t>
            </a:r>
          </a:p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>
                <a:sym typeface="Symbol" pitchFamily="18" charset="2"/>
              </a:rPr>
              <a:t>Towards higher fields: HL-LHC and beyond</a:t>
            </a:r>
            <a:endParaRPr lang="fr-CH" sz="2800" baseline="300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9130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1956: a Nb superconducting magnet reaching 0.7 T</a:t>
            </a: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1962: a 4 T magnet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(M. Wood, et al)</a:t>
            </a:r>
            <a:endParaRPr lang="fr-CH" dirty="0" smtClean="0">
              <a:solidFill>
                <a:srgbClr val="009900"/>
              </a:solidFill>
              <a:sym typeface="Symbol" pitchFamily="18" charset="2"/>
            </a:endParaRPr>
          </a:p>
          <a:p>
            <a:r>
              <a:rPr lang="fr-CH" dirty="0" smtClean="0">
                <a:sym typeface="Symbol" pitchFamily="18" charset="2"/>
              </a:rPr>
              <a:t>1964: a 10 T NbTi solenoid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(</a:t>
            </a:r>
            <a:r>
              <a:rPr lang="fr-CH" sz="1800" dirty="0" smtClean="0">
                <a:solidFill>
                  <a:srgbClr val="009900"/>
                </a:solidFill>
              </a:rPr>
              <a:t>H</a:t>
            </a:r>
            <a:r>
              <a:rPr lang="fr-CH" sz="1800" dirty="0">
                <a:solidFill>
                  <a:srgbClr val="009900"/>
                </a:solidFill>
              </a:rPr>
              <a:t>. T. Coffey and J. K. Hulm et al., </a:t>
            </a:r>
            <a:r>
              <a:rPr lang="fr-CH" sz="1800" dirty="0" smtClean="0">
                <a:solidFill>
                  <a:srgbClr val="009900"/>
                </a:solidFill>
              </a:rPr>
              <a:t>J</a:t>
            </a:r>
            <a:r>
              <a:rPr lang="fr-CH" sz="1800" dirty="0">
                <a:solidFill>
                  <a:srgbClr val="009900"/>
                </a:solidFill>
              </a:rPr>
              <a:t>. Appl. Phys</a:t>
            </a:r>
            <a:r>
              <a:rPr lang="fr-CH" sz="1800" dirty="0" smtClean="0">
                <a:solidFill>
                  <a:srgbClr val="009900"/>
                </a:solidFill>
              </a:rPr>
              <a:t>. 36 (1965) 128</a:t>
            </a:r>
            <a:endParaRPr lang="fr-CH" sz="1800" dirty="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See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M. Wilson, IEEE TAS 22 (2012) 3800212 </a:t>
            </a:r>
            <a:r>
              <a:rPr lang="fr-CH" sz="1800" dirty="0" smtClean="0">
                <a:sym typeface="Symbol" pitchFamily="18" charset="2"/>
              </a:rPr>
              <a:t>for an historical review</a:t>
            </a:r>
            <a:endParaRPr lang="fr-CH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FIRST MAGNETS IN THE TESLA RANGE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" name="Picture 1" descr="woo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015" y="1880776"/>
            <a:ext cx="2759160" cy="2953924"/>
          </a:xfrm>
          <a:prstGeom prst="rect">
            <a:avLst/>
          </a:prstGeom>
        </p:spPr>
      </p:pic>
      <p:pic>
        <p:nvPicPr>
          <p:cNvPr id="3" name="Picture 2" descr="0.7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21" y="1800401"/>
            <a:ext cx="4397317" cy="26526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06943" y="4871954"/>
            <a:ext cx="4237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M. Wood with the first Oxford instruments magnet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45140" y="4397429"/>
            <a:ext cx="4327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G. </a:t>
            </a:r>
            <a:r>
              <a:rPr lang="en-US" sz="1400" dirty="0" err="1"/>
              <a:t>Yntema</a:t>
            </a:r>
            <a:r>
              <a:rPr lang="en-US" sz="1400" dirty="0" smtClean="0"/>
              <a:t>, </a:t>
            </a:r>
            <a:r>
              <a:rPr lang="en-US" sz="1400" dirty="0"/>
              <a:t>IEEE Trans. </a:t>
            </a:r>
            <a:r>
              <a:rPr lang="en-US" sz="1400" dirty="0" smtClean="0"/>
              <a:t>MAG</a:t>
            </a:r>
            <a:r>
              <a:rPr lang="en-US" sz="1400" dirty="0"/>
              <a:t>-23, no. 2, p. 390, </a:t>
            </a:r>
            <a:r>
              <a:rPr lang="en-US" sz="1400" dirty="0" smtClean="0"/>
              <a:t>1987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267864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rgbClr val="000000"/>
                </a:solidFill>
                <a:sym typeface="Symbol" pitchFamily="18" charset="2"/>
              </a:rPr>
              <a:t>Superconducting magnets rapidly entered the collective </a:t>
            </a:r>
            <a:r>
              <a:rPr lang="fr-CH" dirty="0">
                <a:solidFill>
                  <a:srgbClr val="000000"/>
                </a:solidFill>
                <a:sym typeface="Symbol" pitchFamily="18" charset="2"/>
              </a:rPr>
              <a:t>imagination </a:t>
            </a:r>
            <a:r>
              <a:rPr lang="fr-CH" sz="1800" dirty="0">
                <a:solidFill>
                  <a:srgbClr val="000000"/>
                </a:solidFill>
                <a:sym typeface="Symbol" pitchFamily="18" charset="2"/>
                <a:hlinkClick r:id="rId2"/>
              </a:rPr>
              <a:t>https://www.youtube.com/watch?v=</a:t>
            </a:r>
            <a:r>
              <a:rPr lang="fr-CH" sz="1800" dirty="0" smtClean="0">
                <a:solidFill>
                  <a:srgbClr val="000000"/>
                </a:solidFill>
                <a:sym typeface="Symbol" pitchFamily="18" charset="2"/>
                <a:hlinkClick r:id="rId2"/>
              </a:rPr>
              <a:t>Rwqc4V6Pd70</a:t>
            </a:r>
            <a:r>
              <a:rPr lang="fr-CH" sz="1800" dirty="0" smtClean="0">
                <a:solidFill>
                  <a:srgbClr val="000000"/>
                </a:solidFill>
                <a:sym typeface="Symbol" pitchFamily="18" charset="2"/>
              </a:rPr>
              <a:t>  </a:t>
            </a:r>
            <a:endParaRPr lang="fr-CH" sz="1800" dirty="0" smtClean="0">
              <a:solidFill>
                <a:srgbClr val="000000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2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MY NAME IS BOND …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2" name="Picture 1" descr="F7E81DCC-43F1-41B4-80DF-1571B7FA3582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0" t="-525" r="-326" b="25462"/>
          <a:stretch/>
        </p:blipFill>
        <p:spPr>
          <a:xfrm>
            <a:off x="1436973" y="2004370"/>
            <a:ext cx="6232457" cy="41491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4634" y="6158169"/>
            <a:ext cx="8899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9900"/>
                </a:solidFill>
              </a:rPr>
              <a:t>G. Hamilton, “A007 – The man with the golden gun” </a:t>
            </a:r>
            <a:r>
              <a:rPr lang="en-US" sz="2000" dirty="0">
                <a:solidFill>
                  <a:srgbClr val="009900"/>
                </a:solidFill>
              </a:rPr>
              <a:t>EON production (1974)  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5268252" y="3458079"/>
            <a:ext cx="2703279" cy="7544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7753876" y="3191537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James Bond </a:t>
            </a:r>
          </a:p>
          <a:p>
            <a:r>
              <a:rPr lang="en-US" sz="1800" dirty="0" smtClean="0"/>
              <a:t>(R. Moore)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142741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The bad guy</a:t>
            </a:r>
          </a:p>
          <a:p>
            <a:r>
              <a:rPr lang="en-US" sz="1800" dirty="0" smtClean="0"/>
              <a:t>(C. Lee)</a:t>
            </a:r>
            <a:endParaRPr lang="en-US" sz="18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496234" y="3697001"/>
            <a:ext cx="1799515" cy="4793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16380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sz="2000" dirty="0" smtClean="0">
                <a:sym typeface="Symbol" pitchFamily="18" charset="2"/>
              </a:rPr>
              <a:t>Few years later</a:t>
            </a:r>
            <a:r>
              <a:rPr lang="fr-CH" sz="2000" dirty="0" smtClean="0">
                <a:solidFill>
                  <a:srgbClr val="CC3300"/>
                </a:solidFill>
                <a:sym typeface="Symbol" pitchFamily="18" charset="2"/>
              </a:rPr>
              <a:t>, first superconducting magnets are installed in a collider</a:t>
            </a:r>
            <a:r>
              <a:rPr lang="fr-CH" sz="2000" dirty="0" smtClean="0">
                <a:sym typeface="Symbol" pitchFamily="18" charset="2"/>
              </a:rPr>
              <a:t>: ISR interaction region (after other attempts done in the US, see Isabelle)</a:t>
            </a:r>
          </a:p>
          <a:p>
            <a:pPr eaLnBrk="1" hangingPunct="1"/>
            <a:r>
              <a:rPr lang="fr-CH" sz="2000" dirty="0" smtClean="0">
                <a:sym typeface="Symbol" pitchFamily="18" charset="2"/>
              </a:rPr>
              <a:t>These are quadrupoles in Nb-Ti, </a:t>
            </a:r>
            <a:r>
              <a:rPr lang="fr-CH" sz="2000" dirty="0" smtClean="0">
                <a:solidFill>
                  <a:srgbClr val="CC3300"/>
                </a:solidFill>
                <a:sym typeface="Symbol" pitchFamily="18" charset="2"/>
              </a:rPr>
              <a:t>conductor peak field above 5 T</a:t>
            </a: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eaLnBrk="1" hangingPunct="1"/>
            <a:r>
              <a:rPr lang="fr-CH" sz="2000" dirty="0" smtClean="0">
                <a:sym typeface="Symbol" pitchFamily="18" charset="2"/>
              </a:rPr>
              <a:t>Allowed increasing the ISR luminosity by factor 10</a:t>
            </a:r>
          </a:p>
          <a:p>
            <a:pPr lvl="1" eaLnBrk="1" hangingPunct="1"/>
            <a:r>
              <a:rPr lang="fr-CH" sz="1600" dirty="0">
                <a:sym typeface="Symbol" pitchFamily="18" charset="2"/>
              </a:rPr>
              <a:t>4</a:t>
            </a:r>
            <a:r>
              <a:rPr lang="fr-CH" sz="1600" dirty="0" smtClean="0">
                <a:sym typeface="Symbol" pitchFamily="18" charset="2"/>
              </a:rPr>
              <a:t>0 years later … same path is being followed for HL-LHC, with Nb</a:t>
            </a:r>
            <a:r>
              <a:rPr lang="fr-CH" sz="1600" baseline="-25000" dirty="0" smtClean="0">
                <a:sym typeface="Symbol" pitchFamily="18" charset="2"/>
              </a:rPr>
              <a:t>3</a:t>
            </a:r>
            <a:r>
              <a:rPr lang="fr-CH" sz="1600" dirty="0" smtClean="0">
                <a:sym typeface="Symbol" pitchFamily="18" charset="2"/>
              </a:rPr>
              <a:t>Sn triplet</a:t>
            </a:r>
            <a:endParaRPr lang="en-US" sz="9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INTERSECTION STORAGE RING INTERACTION REGIONS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" name="Picture 1" descr="IS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8685"/>
            <a:ext cx="5165430" cy="2777046"/>
          </a:xfrm>
          <a:prstGeom prst="rect">
            <a:avLst/>
          </a:prstGeom>
        </p:spPr>
      </p:pic>
      <p:pic>
        <p:nvPicPr>
          <p:cNvPr id="4" name="Picture 3" descr="ISR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268" y="2454410"/>
            <a:ext cx="3799622" cy="2710634"/>
          </a:xfrm>
          <a:prstGeom prst="rect">
            <a:avLst/>
          </a:prstGeom>
        </p:spPr>
      </p:pic>
      <p:pic>
        <p:nvPicPr>
          <p:cNvPr id="7" name="Picture 6" descr="HiLumi-logo-REF-S_webs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653" y="6216112"/>
            <a:ext cx="1371307" cy="64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176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Overall current densities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of several hunderds of ampere per mm</a:t>
            </a:r>
            <a:r>
              <a:rPr lang="fr-CH" baseline="30000" dirty="0" smtClean="0">
                <a:solidFill>
                  <a:srgbClr val="CC3300"/>
                </a:solidFill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are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a peculiar challenge </a:t>
            </a:r>
            <a:r>
              <a:rPr lang="fr-CH" dirty="0" smtClean="0">
                <a:sym typeface="Symbol" pitchFamily="18" charset="2"/>
              </a:rPr>
              <a:t>for accelerator magnets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is related to the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compactness required in the transverse size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Other applications have much lower operational current densities </a:t>
            </a:r>
          </a:p>
          <a:p>
            <a:pPr lvl="2" eaLnBrk="1" hangingPunct="1"/>
            <a:r>
              <a:rPr lang="fr-CH" dirty="0">
                <a:sym typeface="Symbol" pitchFamily="18" charset="2"/>
              </a:rPr>
              <a:t>H</a:t>
            </a:r>
            <a:r>
              <a:rPr lang="fr-CH" dirty="0" smtClean="0">
                <a:sym typeface="Symbol" pitchFamily="18" charset="2"/>
              </a:rPr>
              <a:t>owever, other challenges are present as total size for experimental magnets, and total size plus pulsed field for ITER)</a:t>
            </a: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story of superconducting magnets for accelerators walks around the 450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current density (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about 3 T each 10 mm of coil width</a:t>
            </a:r>
            <a:r>
              <a:rPr lang="fr-CH" dirty="0" smtClean="0">
                <a:sym typeface="Symbol" pitchFamily="18" charset="2"/>
              </a:rPr>
              <a:t>), getting more field via thicker coils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MAKES THINGS SO CHALLENGING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856710"/>
              </p:ext>
            </p:extLst>
          </p:nvPr>
        </p:nvGraphicFramePr>
        <p:xfrm>
          <a:off x="0" y="3376335"/>
          <a:ext cx="8937273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9517"/>
                <a:gridCol w="1939742"/>
                <a:gridCol w="2659818"/>
                <a:gridCol w="1096505"/>
                <a:gridCol w="1231691"/>
              </a:tblGrid>
              <a:tr h="370840"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Overall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current density (A/mm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Superconductor current density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(A/mm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Ramp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Field in conductor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Tevatron</a:t>
                      </a:r>
                      <a:r>
                        <a:rPr lang="en-US" sz="1800" baseline="0" dirty="0" smtClean="0"/>
                        <a:t> dipole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360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1550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static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4.7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LHC dipole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360/440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1260/1820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static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ATLAS BCT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950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static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3.9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ITER</a:t>
                      </a:r>
                      <a:r>
                        <a:rPr lang="en-US" sz="1800" baseline="0" dirty="0" smtClean="0"/>
                        <a:t> (TF &amp; CS)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 to 40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pulsed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 to </a:t>
                      </a:r>
                      <a:r>
                        <a:rPr lang="en-US" sz="1800" baseline="0" dirty="0" smtClean="0"/>
                        <a:t>13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107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1980-1986: Tevatron dipoles with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4.3 T bore field </a:t>
            </a:r>
            <a:r>
              <a:rPr lang="fr-CH" dirty="0" smtClean="0">
                <a:sym typeface="Symbol" pitchFamily="18" charset="2"/>
              </a:rPr>
              <a:t>are the first superconducting magnets installed as main dipoles in a collider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774 dipoles, 6-m-long magnets, in house production in FNAL</a:t>
            </a:r>
          </a:p>
          <a:p>
            <a:pPr marL="457200" lvl="1" indent="0" eaLnBrk="1" hangingPunct="1">
              <a:buNone/>
            </a:pPr>
            <a:r>
              <a:rPr lang="fr-CH" dirty="0" smtClean="0">
                <a:solidFill>
                  <a:srgbClr val="009900"/>
                </a:solidFill>
              </a:rPr>
              <a:t>[R. Hanft et </a:t>
            </a:r>
            <a:r>
              <a:rPr lang="fr-CH" dirty="0">
                <a:solidFill>
                  <a:srgbClr val="009900"/>
                </a:solidFill>
              </a:rPr>
              <a:t>al., </a:t>
            </a:r>
            <a:r>
              <a:rPr lang="fr-CH" dirty="0" smtClean="0">
                <a:solidFill>
                  <a:srgbClr val="009900"/>
                </a:solidFill>
              </a:rPr>
              <a:t>TM-1182, 1630, 03/1983]</a:t>
            </a:r>
            <a:endParaRPr lang="en-GB" dirty="0">
              <a:solidFill>
                <a:srgbClr val="009900"/>
              </a:solidFill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sz="2800" dirty="0" smtClean="0">
              <a:solidFill>
                <a:srgbClr val="A6A6A6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ISR TO LHC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5" name="Picture 9" descr="Tevatron_dipole_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64" y="3452868"/>
            <a:ext cx="4051636" cy="275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38" y="3044382"/>
            <a:ext cx="4772445" cy="33250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2698930" y="3382446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216287" y="3791277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607083" y="4389616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958415" y="4780368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1" name="ZoneTexte 13"/>
          <p:cNvSpPr txBox="1"/>
          <p:nvPr/>
        </p:nvSpPr>
        <p:spPr>
          <a:xfrm>
            <a:off x="5292104" y="6244144"/>
            <a:ext cx="3613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Tevatron dipole cross-section</a:t>
            </a:r>
          </a:p>
        </p:txBody>
      </p:sp>
    </p:spTree>
    <p:extLst>
      <p:ext uri="{BB962C8B-B14F-4D97-AF65-F5344CB8AC3E}">
        <p14:creationId xmlns:p14="http://schemas.microsoft.com/office/powerpoint/2010/main" val="37439250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1985-1990: HERA dipoles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break the 4.5 T barrier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 454 dipoles</a:t>
            </a:r>
            <a:r>
              <a:rPr lang="fr-CH" dirty="0">
                <a:sym typeface="Symbol" pitchFamily="18" charset="2"/>
              </a:rPr>
              <a:t>, </a:t>
            </a:r>
            <a:r>
              <a:rPr lang="fr-CH" dirty="0" smtClean="0">
                <a:sym typeface="Symbol" pitchFamily="18" charset="2"/>
              </a:rPr>
              <a:t>9-</a:t>
            </a:r>
            <a:r>
              <a:rPr lang="fr-CH" dirty="0">
                <a:sym typeface="Symbol" pitchFamily="18" charset="2"/>
              </a:rPr>
              <a:t>m-long magnets, </a:t>
            </a:r>
            <a:r>
              <a:rPr lang="fr-CH" dirty="0" smtClean="0">
                <a:sym typeface="Symbol" pitchFamily="18" charset="2"/>
              </a:rPr>
              <a:t>industrial production</a:t>
            </a:r>
          </a:p>
          <a:p>
            <a:pPr marL="457200" lvl="1" indent="0" eaLnBrk="1" hangingPunct="1">
              <a:buNone/>
            </a:pPr>
            <a:r>
              <a:rPr lang="fr-CH" dirty="0" smtClean="0">
                <a:solidFill>
                  <a:srgbClr val="009900"/>
                </a:solidFill>
              </a:rPr>
              <a:t>[</a:t>
            </a:r>
            <a:r>
              <a:rPr lang="fr-CH" dirty="0">
                <a:solidFill>
                  <a:srgbClr val="009900"/>
                </a:solidFill>
              </a:rPr>
              <a:t>R. Meinke, IEEE Trans. Appl. Supercond. 27, 1728 (</a:t>
            </a:r>
            <a:r>
              <a:rPr lang="fr-CH" dirty="0" smtClean="0">
                <a:solidFill>
                  <a:srgbClr val="009900"/>
                </a:solidFill>
              </a:rPr>
              <a:t>1991)]</a:t>
            </a:r>
            <a:endParaRPr lang="en-GB" dirty="0">
              <a:solidFill>
                <a:srgbClr val="009900"/>
              </a:solidFill>
            </a:endParaRPr>
          </a:p>
          <a:p>
            <a:pPr marL="0" indent="0" eaLnBrk="1" hangingPunct="1">
              <a:buNone/>
            </a:pPr>
            <a:endParaRPr lang="fr-CH" sz="2800" dirty="0" smtClean="0">
              <a:solidFill>
                <a:srgbClr val="A6A6A6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ISR TO LHC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8" y="3044382"/>
            <a:ext cx="4772445" cy="3325064"/>
          </a:xfrm>
          <a:prstGeom prst="rect">
            <a:avLst/>
          </a:prstGeom>
        </p:spPr>
      </p:pic>
      <p:pic>
        <p:nvPicPr>
          <p:cNvPr id="7" name="Picture 9" descr="HERA_dipole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243" y="2782946"/>
            <a:ext cx="3732331" cy="3712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2698930" y="3382446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216287" y="3791277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58415" y="4780368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ZoneTexte 13"/>
          <p:cNvSpPr txBox="1"/>
          <p:nvPr/>
        </p:nvSpPr>
        <p:spPr>
          <a:xfrm>
            <a:off x="5443308" y="6519446"/>
            <a:ext cx="3296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HERA dipole cross-section</a:t>
            </a:r>
          </a:p>
        </p:txBody>
      </p:sp>
    </p:spTree>
    <p:extLst>
      <p:ext uri="{BB962C8B-B14F-4D97-AF65-F5344CB8AC3E}">
        <p14:creationId xmlns:p14="http://schemas.microsoft.com/office/powerpoint/2010/main" val="13633878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sym typeface="Symbol" pitchFamily="18" charset="2"/>
              </a:rPr>
              <a:t>The </a:t>
            </a:r>
            <a:r>
              <a:rPr lang="en-US" sz="2000" dirty="0">
                <a:sym typeface="Symbol" pitchFamily="18" charset="2"/>
              </a:rPr>
              <a:t>science of superconducting magnets is a exciting, fancy and dirty mixture of </a:t>
            </a:r>
            <a:r>
              <a:rPr lang="en-US" sz="2000" dirty="0">
                <a:solidFill>
                  <a:srgbClr val="CC0000"/>
                </a:solidFill>
                <a:sym typeface="Symbol" pitchFamily="18" charset="2"/>
              </a:rPr>
              <a:t>physics, engineering, and chemistry</a:t>
            </a:r>
          </a:p>
          <a:p>
            <a:pPr eaLnBrk="1" hangingPunct="1"/>
            <a:r>
              <a:rPr lang="en-US" sz="2000" dirty="0" smtClean="0">
                <a:sym typeface="Symbol" pitchFamily="18" charset="2"/>
              </a:rPr>
              <a:t>An </a:t>
            </a:r>
            <a:r>
              <a:rPr lang="en-US" sz="2000" dirty="0" smtClean="0">
                <a:solidFill>
                  <a:srgbClr val="CC0000"/>
                </a:solidFill>
                <a:sym typeface="Symbol" pitchFamily="18" charset="2"/>
              </a:rPr>
              <a:t>example</a:t>
            </a:r>
            <a:r>
              <a:rPr lang="en-US" sz="2000" dirty="0" smtClean="0">
                <a:sym typeface="Symbol" pitchFamily="18" charset="2"/>
              </a:rPr>
              <a:t> of the variety of the issues to be taken into account</a:t>
            </a: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The field of the LHC dipoles (8.3 T) is related to the critical field of Niobium-Titanium (</a:t>
            </a:r>
            <a:r>
              <a:rPr lang="en-US" sz="1800" dirty="0" err="1" smtClean="0">
                <a:sym typeface="Symbol" pitchFamily="18" charset="2"/>
              </a:rPr>
              <a:t>Nb</a:t>
            </a:r>
            <a:r>
              <a:rPr lang="en-US" sz="1800" dirty="0" smtClean="0">
                <a:sym typeface="Symbol" pitchFamily="18" charset="2"/>
              </a:rPr>
              <a:t>-Ti), which is determined by the </a:t>
            </a:r>
            <a:r>
              <a:rPr lang="en-US" sz="1800" dirty="0" smtClean="0">
                <a:solidFill>
                  <a:srgbClr val="CC0000"/>
                </a:solidFill>
                <a:sym typeface="Symbol" pitchFamily="18" charset="2"/>
              </a:rPr>
              <a:t>microscopic quantum properties</a:t>
            </a:r>
            <a:r>
              <a:rPr lang="en-US" sz="1800" dirty="0" smtClean="0">
                <a:sym typeface="Symbol" pitchFamily="18" charset="2"/>
              </a:rPr>
              <a:t> of the material, plus aspects related to superconducting magnet design (margins, instabilities, …)</a:t>
            </a: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endParaRPr lang="en-US" sz="1800" dirty="0" smtClean="0">
              <a:sym typeface="Symbol" pitchFamily="18" charset="2"/>
            </a:endParaRPr>
          </a:p>
          <a:p>
            <a:pPr lvl="1" eaLnBrk="1" hangingPunct="1"/>
            <a:r>
              <a:rPr lang="en-US" sz="1800" dirty="0" smtClean="0">
                <a:sym typeface="Symbol" pitchFamily="18" charset="2"/>
              </a:rPr>
              <a:t>The length of the LHC dipoles (15 m) has been determined by </a:t>
            </a:r>
            <a:r>
              <a:rPr lang="en-US" sz="1800" dirty="0" smtClean="0">
                <a:solidFill>
                  <a:srgbClr val="CC0000"/>
                </a:solidFill>
                <a:sym typeface="Symbol" pitchFamily="18" charset="2"/>
              </a:rPr>
              <a:t>the maximal dimensions of (regular) trucks</a:t>
            </a:r>
            <a:r>
              <a:rPr lang="en-US" sz="1800" dirty="0" smtClean="0">
                <a:sym typeface="Symbol" pitchFamily="18" charset="2"/>
              </a:rPr>
              <a:t> allowed on European roads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FOREWORD</a:t>
            </a:r>
          </a:p>
        </p:txBody>
      </p:sp>
      <p:pic>
        <p:nvPicPr>
          <p:cNvPr id="27653" name="Picture 4" descr="dipol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299" y="3314700"/>
            <a:ext cx="3030953" cy="242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 descr="essmann6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849" y="3469682"/>
            <a:ext cx="2175051" cy="220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5027436" y="5781148"/>
            <a:ext cx="2921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dirty="0"/>
              <a:t>A </a:t>
            </a:r>
            <a:r>
              <a:rPr lang="en-US" sz="1000" dirty="0" smtClean="0"/>
              <a:t>15 m </a:t>
            </a:r>
            <a:r>
              <a:rPr lang="en-US" sz="1000" dirty="0"/>
              <a:t>truck unloading a 27 tons LHC dipole</a:t>
            </a:r>
          </a:p>
        </p:txBody>
      </p:sp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1027113" y="5655735"/>
            <a:ext cx="3230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dirty="0"/>
              <a:t>Quantized </a:t>
            </a:r>
            <a:r>
              <a:rPr lang="en-US" sz="1000" dirty="0" err="1"/>
              <a:t>fluxoids</a:t>
            </a:r>
            <a:r>
              <a:rPr lang="en-US" sz="1000" dirty="0"/>
              <a:t> penetrating a superconductor used in accelerator magnets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37F824E6-4F65-4FD0-B2AC-7025D55EF6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uiExpand="1" build="p"/>
      <p:bldP spid="27655" grpId="0"/>
      <p:bldP spid="276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1994-1996: RHIC dipoles with 3.5 T bore field explored the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low-cost option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296 dipoles</a:t>
            </a:r>
            <a:r>
              <a:rPr lang="fr-CH" dirty="0">
                <a:sym typeface="Symbol" pitchFamily="18" charset="2"/>
              </a:rPr>
              <a:t>, </a:t>
            </a:r>
            <a:r>
              <a:rPr lang="fr-CH" dirty="0" smtClean="0">
                <a:sym typeface="Symbol" pitchFamily="18" charset="2"/>
              </a:rPr>
              <a:t>9.5-</a:t>
            </a:r>
            <a:r>
              <a:rPr lang="fr-CH" dirty="0">
                <a:sym typeface="Symbol" pitchFamily="18" charset="2"/>
              </a:rPr>
              <a:t>m-long magnets, industrial </a:t>
            </a:r>
            <a:r>
              <a:rPr lang="fr-CH" dirty="0" smtClean="0">
                <a:sym typeface="Symbol" pitchFamily="18" charset="2"/>
              </a:rPr>
              <a:t>production</a:t>
            </a:r>
          </a:p>
          <a:p>
            <a:pPr marL="457200" lvl="1" indent="0" eaLnBrk="1" hangingPunct="1">
              <a:buNone/>
            </a:pPr>
            <a:r>
              <a:rPr lang="fr-CH" dirty="0" smtClean="0">
                <a:solidFill>
                  <a:srgbClr val="009900"/>
                </a:solidFill>
              </a:rPr>
              <a:t>[</a:t>
            </a:r>
            <a:r>
              <a:rPr lang="fr-CH" dirty="0">
                <a:solidFill>
                  <a:srgbClr val="009900"/>
                </a:solidFill>
              </a:rPr>
              <a:t>M. Anerella et al., Nucl. Instrum. </a:t>
            </a:r>
            <a:r>
              <a:rPr lang="fr-CH" dirty="0" smtClean="0">
                <a:solidFill>
                  <a:srgbClr val="009900"/>
                </a:solidFill>
              </a:rPr>
              <a:t>Methods A </a:t>
            </a:r>
            <a:r>
              <a:rPr lang="fr-CH" dirty="0">
                <a:solidFill>
                  <a:srgbClr val="009900"/>
                </a:solidFill>
              </a:rPr>
              <a:t>499, 280 (2003</a:t>
            </a:r>
            <a:r>
              <a:rPr lang="fr-CH" dirty="0" smtClean="0">
                <a:solidFill>
                  <a:srgbClr val="009900"/>
                </a:solidFill>
              </a:rPr>
              <a:t>)]</a:t>
            </a:r>
            <a:endParaRPr lang="en-GB" dirty="0">
              <a:solidFill>
                <a:srgbClr val="009900"/>
              </a:solidFill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sz="2800" dirty="0" smtClean="0">
              <a:solidFill>
                <a:srgbClr val="A6A6A6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ISR TO LHC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8" y="3044382"/>
            <a:ext cx="4772445" cy="3325064"/>
          </a:xfrm>
          <a:prstGeom prst="rect">
            <a:avLst/>
          </a:prstGeom>
        </p:spPr>
      </p:pic>
      <p:pic>
        <p:nvPicPr>
          <p:cNvPr id="7" name="Picture 9" descr="RHIC_dipole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176" y="2772264"/>
            <a:ext cx="3838402" cy="372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2698930" y="3382446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216287" y="3791277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ZoneTexte 13"/>
          <p:cNvSpPr txBox="1"/>
          <p:nvPr/>
        </p:nvSpPr>
        <p:spPr>
          <a:xfrm>
            <a:off x="5443308" y="6519446"/>
            <a:ext cx="3296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RHIC dipole cross-section</a:t>
            </a:r>
          </a:p>
        </p:txBody>
      </p:sp>
    </p:spTree>
    <p:extLst>
      <p:ext uri="{BB962C8B-B14F-4D97-AF65-F5344CB8AC3E}">
        <p14:creationId xmlns:p14="http://schemas.microsoft.com/office/powerpoint/2010/main" val="13633878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1984-1995: SSC protoypes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break the 6.5 T barrier 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19 dipole prototypes, 17-</a:t>
            </a:r>
            <a:r>
              <a:rPr lang="fr-CH" dirty="0">
                <a:sym typeface="Symbol" pitchFamily="18" charset="2"/>
              </a:rPr>
              <a:t>m-long </a:t>
            </a:r>
            <a:r>
              <a:rPr lang="fr-CH" dirty="0" smtClean="0">
                <a:sym typeface="Symbol" pitchFamily="18" charset="2"/>
              </a:rPr>
              <a:t>magnets with 50 mm aperture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15 </a:t>
            </a:r>
            <a:r>
              <a:rPr lang="fr-CH" dirty="0">
                <a:sym typeface="Symbol" pitchFamily="18" charset="2"/>
              </a:rPr>
              <a:t>dipole prototypes, </a:t>
            </a:r>
            <a:r>
              <a:rPr lang="fr-CH" dirty="0" smtClean="0">
                <a:sym typeface="Symbol" pitchFamily="18" charset="2"/>
              </a:rPr>
              <a:t>15-</a:t>
            </a:r>
            <a:r>
              <a:rPr lang="fr-CH" dirty="0">
                <a:sym typeface="Symbol" pitchFamily="18" charset="2"/>
              </a:rPr>
              <a:t>m-long magnets with </a:t>
            </a:r>
            <a:r>
              <a:rPr lang="fr-CH" dirty="0" smtClean="0">
                <a:sym typeface="Symbol" pitchFamily="18" charset="2"/>
              </a:rPr>
              <a:t>40 </a:t>
            </a:r>
            <a:r>
              <a:rPr lang="fr-CH" dirty="0">
                <a:sym typeface="Symbol" pitchFamily="18" charset="2"/>
              </a:rPr>
              <a:t>mm </a:t>
            </a:r>
            <a:r>
              <a:rPr lang="fr-CH" dirty="0" smtClean="0">
                <a:sym typeface="Symbol" pitchFamily="18" charset="2"/>
              </a:rPr>
              <a:t>aperture</a:t>
            </a:r>
          </a:p>
          <a:p>
            <a:pPr marL="457200" lvl="1" indent="0" eaLnBrk="1" hangingPunct="1">
              <a:buNone/>
            </a:pPr>
            <a:r>
              <a:rPr lang="fr-CH" dirty="0" smtClean="0">
                <a:solidFill>
                  <a:srgbClr val="009900"/>
                </a:solidFill>
              </a:rPr>
              <a:t>[A. Devred et </a:t>
            </a:r>
            <a:r>
              <a:rPr lang="fr-CH" dirty="0">
                <a:solidFill>
                  <a:srgbClr val="009900"/>
                </a:solidFill>
              </a:rPr>
              <a:t>al., </a:t>
            </a:r>
            <a:r>
              <a:rPr lang="fr-CH" dirty="0" smtClean="0">
                <a:solidFill>
                  <a:srgbClr val="009900"/>
                </a:solidFill>
              </a:rPr>
              <a:t>SSCL-P-82 1992]</a:t>
            </a:r>
            <a:endParaRPr lang="en-GB" dirty="0">
              <a:solidFill>
                <a:srgbClr val="009900"/>
              </a:solidFill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Project canceled in 1993</a:t>
            </a: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sz="2800" dirty="0" smtClean="0">
              <a:solidFill>
                <a:srgbClr val="A6A6A6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ISR TO LHC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8" y="3044382"/>
            <a:ext cx="4772445" cy="3325064"/>
          </a:xfrm>
          <a:prstGeom prst="rect">
            <a:avLst/>
          </a:prstGeom>
        </p:spPr>
      </p:pic>
      <p:pic>
        <p:nvPicPr>
          <p:cNvPr id="7" name="Picture 6" descr="ss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303" y="2616834"/>
            <a:ext cx="3806026" cy="37724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698930" y="3382446"/>
            <a:ext cx="830440" cy="317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ZoneTexte 13"/>
          <p:cNvSpPr txBox="1"/>
          <p:nvPr/>
        </p:nvSpPr>
        <p:spPr>
          <a:xfrm>
            <a:off x="5443308" y="6519446"/>
            <a:ext cx="3296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SSC dipole cross-section</a:t>
            </a:r>
          </a:p>
        </p:txBody>
      </p:sp>
    </p:spTree>
    <p:extLst>
      <p:ext uri="{BB962C8B-B14F-4D97-AF65-F5344CB8AC3E}">
        <p14:creationId xmlns:p14="http://schemas.microsoft.com/office/powerpoint/2010/main" val="13633878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2000-2005: LHC dipoles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break the 8 T barrier</a:t>
            </a:r>
          </a:p>
          <a:p>
            <a:pPr lvl="1" eaLnBrk="1" hangingPunct="1"/>
            <a:r>
              <a:rPr lang="fr-CH" sz="1800" dirty="0" smtClean="0">
                <a:sym typeface="Symbol" pitchFamily="18" charset="2"/>
              </a:rPr>
              <a:t>1278 </a:t>
            </a:r>
            <a:r>
              <a:rPr lang="fr-CH" sz="1800" dirty="0">
                <a:sym typeface="Symbol" pitchFamily="18" charset="2"/>
              </a:rPr>
              <a:t>dipoles, </a:t>
            </a:r>
            <a:r>
              <a:rPr lang="fr-CH" sz="1800" dirty="0" smtClean="0">
                <a:sym typeface="Symbol" pitchFamily="18" charset="2"/>
              </a:rPr>
              <a:t>14.3-</a:t>
            </a:r>
            <a:r>
              <a:rPr lang="fr-CH" sz="1800" dirty="0">
                <a:sym typeface="Symbol" pitchFamily="18" charset="2"/>
              </a:rPr>
              <a:t>m-long magnets, industrial </a:t>
            </a:r>
            <a:r>
              <a:rPr lang="fr-CH" sz="1800" dirty="0" smtClean="0">
                <a:sym typeface="Symbol" pitchFamily="18" charset="2"/>
              </a:rPr>
              <a:t>production – towards the limit of Nb-Ti for main dipoles in accelerator</a:t>
            </a:r>
            <a:endParaRPr lang="fr-CH" sz="1800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First operation at 1.9 K following Tore Supra experience</a:t>
            </a:r>
          </a:p>
          <a:p>
            <a:pPr marL="457200" lvl="1" indent="0" eaLnBrk="1" hangingPunct="1">
              <a:buNone/>
            </a:pPr>
            <a:r>
              <a:rPr lang="fr-CH" sz="1600" dirty="0" smtClean="0">
                <a:solidFill>
                  <a:srgbClr val="009900"/>
                </a:solidFill>
              </a:rPr>
              <a:t>[R. Perin, in Encyclopedia of Applied Superconductivity (IOP, London, 1998) 919–950 and</a:t>
            </a:r>
            <a:r>
              <a:rPr lang="fr-CH" sz="1600" dirty="0">
                <a:solidFill>
                  <a:srgbClr val="009900"/>
                </a:solidFill>
              </a:rPr>
              <a:t> </a:t>
            </a:r>
            <a:r>
              <a:rPr lang="fr-CH" sz="1600" dirty="0" smtClean="0">
                <a:solidFill>
                  <a:srgbClr val="009900"/>
                </a:solidFill>
              </a:rPr>
              <a:t>L</a:t>
            </a:r>
            <a:r>
              <a:rPr lang="fr-CH" sz="1600" dirty="0">
                <a:solidFill>
                  <a:srgbClr val="009900"/>
                </a:solidFill>
              </a:rPr>
              <a:t>. Rossi, IEEE Trans. Appl. Supercond. 13, 1221 (2003</a:t>
            </a:r>
            <a:r>
              <a:rPr lang="fr-CH" sz="1600" dirty="0" smtClean="0">
                <a:solidFill>
                  <a:srgbClr val="009900"/>
                </a:solidFill>
              </a:rPr>
              <a:t>)</a:t>
            </a:r>
            <a:r>
              <a:rPr lang="fr-CH" sz="1600" dirty="0">
                <a:solidFill>
                  <a:srgbClr val="009900"/>
                </a:solidFill>
              </a:rPr>
              <a:t> ]</a:t>
            </a:r>
            <a:endParaRPr lang="fr-CH" sz="1600" dirty="0" smtClean="0">
              <a:solidFill>
                <a:srgbClr val="009900"/>
              </a:solidFill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ISR TO LHC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38" y="3044382"/>
            <a:ext cx="4772445" cy="3325064"/>
          </a:xfrm>
          <a:prstGeom prst="rect">
            <a:avLst/>
          </a:prstGeom>
        </p:spPr>
      </p:pic>
      <p:pic>
        <p:nvPicPr>
          <p:cNvPr id="7" name="Picture 9" descr="LHC_dipole_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t="5180" r="1543"/>
          <a:stretch>
            <a:fillRect/>
          </a:stretch>
        </p:blipFill>
        <p:spPr bwMode="auto">
          <a:xfrm>
            <a:off x="5389119" y="3288584"/>
            <a:ext cx="3285091" cy="325396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3"/>
          <p:cNvSpPr txBox="1"/>
          <p:nvPr/>
        </p:nvSpPr>
        <p:spPr>
          <a:xfrm>
            <a:off x="5443308" y="6519446"/>
            <a:ext cx="3296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LHC dipole cross-section</a:t>
            </a:r>
          </a:p>
        </p:txBody>
      </p:sp>
    </p:spTree>
    <p:extLst>
      <p:ext uri="{BB962C8B-B14F-4D97-AF65-F5344CB8AC3E}">
        <p14:creationId xmlns:p14="http://schemas.microsoft.com/office/powerpoint/2010/main" val="13633878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GALLERY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11024" y="3926354"/>
            <a:ext cx="2929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dipole integration in cryostat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97589" y="6550223"/>
            <a:ext cx="2441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Triplet from KEK and FNAL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163" y="1254457"/>
            <a:ext cx="4073105" cy="26761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657" y="1311935"/>
            <a:ext cx="3150114" cy="25122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249" y="4243716"/>
            <a:ext cx="3136900" cy="2362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7011" y="4187026"/>
            <a:ext cx="3148098" cy="23580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15062" y="3841489"/>
            <a:ext cx="15460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</a:t>
            </a:r>
            <a:r>
              <a:rPr lang="en-US" sz="1400" dirty="0" err="1" smtClean="0"/>
              <a:t>quadrupole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423218" y="6550223"/>
            <a:ext cx="2133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dipole collared coil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140950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chemeClr val="bg2"/>
                </a:solidFill>
                <a:sym typeface="Symbol" pitchFamily="18" charset="2"/>
              </a:rPr>
              <a:t>Creating field and the superconducting leap</a:t>
            </a:r>
          </a:p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olidFill>
                  <a:schemeClr val="bg1">
                    <a:lumMod val="50000"/>
                  </a:schemeClr>
                </a:solidFill>
                <a:sym typeface="Symbol" pitchFamily="18" charset="2"/>
              </a:rPr>
              <a:t>From ISR to the LHC</a:t>
            </a:r>
          </a:p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>
                <a:sym typeface="Symbol" pitchFamily="18" charset="2"/>
              </a:rPr>
              <a:t>Towards higher fields: HL-LHC and beyond</a:t>
            </a:r>
            <a:endParaRPr lang="fr-CH" sz="2800" baseline="300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6705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Fresca Nb-Ti magnet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break the 10 T </a:t>
            </a:r>
            <a:r>
              <a:rPr lang="fr-CH" dirty="0" smtClean="0">
                <a:sym typeface="Symbol" pitchFamily="18" charset="2"/>
              </a:rPr>
              <a:t>barrier (10.07 T) 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End of Nb-Ti? For accelerator magnets yes – given the cost/size optimization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But Nb-Ti solenoids up to 11.7 T have been built (CEA, Iseult)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… AND ABOVE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8" name="Picture 7" descr="fresc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85" y="2116667"/>
            <a:ext cx="3199424" cy="2889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315" y="4929881"/>
            <a:ext cx="3192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Fresca cross-section</a:t>
            </a:r>
          </a:p>
          <a:p>
            <a:pPr algn="ctr"/>
            <a:r>
              <a:rPr lang="en-US" sz="1400" dirty="0" smtClean="0">
                <a:solidFill>
                  <a:srgbClr val="009900"/>
                </a:solidFill>
              </a:rPr>
              <a:t>D. Leroy, et al, IEEE TAS 10 (2000) 178</a:t>
            </a:r>
            <a:endParaRPr lang="en-US" sz="1400" dirty="0">
              <a:solidFill>
                <a:srgbClr val="009900"/>
              </a:solidFill>
            </a:endParaRPr>
          </a:p>
        </p:txBody>
      </p:sp>
      <p:pic>
        <p:nvPicPr>
          <p:cNvPr id="10" name="Picture 9" descr="iseult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678" y="1763887"/>
            <a:ext cx="4285544" cy="31763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67028" y="4920522"/>
            <a:ext cx="449352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Iseult</a:t>
            </a:r>
            <a:r>
              <a:rPr lang="en-US" sz="1600" dirty="0" smtClean="0"/>
              <a:t> solenoid </a:t>
            </a:r>
          </a:p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(L. </a:t>
            </a:r>
            <a:r>
              <a:rPr lang="en-US" sz="1600" dirty="0" err="1" smtClean="0">
                <a:solidFill>
                  <a:srgbClr val="008000"/>
                </a:solidFill>
              </a:rPr>
              <a:t>Quettier</a:t>
            </a:r>
            <a:r>
              <a:rPr lang="en-US" sz="1600" dirty="0" smtClean="0">
                <a:solidFill>
                  <a:srgbClr val="008000"/>
                </a:solidFill>
              </a:rPr>
              <a:t>, et al. </a:t>
            </a:r>
            <a:r>
              <a:rPr lang="en-US" sz="1600" i="1" dirty="0" smtClean="0">
                <a:solidFill>
                  <a:srgbClr val="008000"/>
                </a:solidFill>
              </a:rPr>
              <a:t>IEEE TAS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b="1" dirty="0" smtClean="0">
                <a:solidFill>
                  <a:srgbClr val="008000"/>
                </a:solidFill>
              </a:rPr>
              <a:t>30</a:t>
            </a:r>
            <a:r>
              <a:rPr lang="en-US" sz="1600" dirty="0" smtClean="0">
                <a:solidFill>
                  <a:srgbClr val="008000"/>
                </a:solidFill>
              </a:rPr>
              <a:t> (2020) 4400604) 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1959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18468" y="1280087"/>
            <a:ext cx="8677275" cy="5240338"/>
          </a:xfrm>
        </p:spPr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There are </a:t>
            </a:r>
            <a:r>
              <a:rPr lang="fr-CH" dirty="0" smtClean="0">
                <a:sym typeface="Symbol" pitchFamily="18" charset="2"/>
              </a:rPr>
              <a:t>few reasons </a:t>
            </a:r>
            <a:r>
              <a:rPr lang="fr-CH" dirty="0" smtClean="0">
                <a:sym typeface="Symbol" pitchFamily="18" charset="2"/>
              </a:rPr>
              <a:t>that do not allow to go at much higher current densities than 450 A/mm</a:t>
            </a:r>
            <a:r>
              <a:rPr lang="fr-CH" baseline="30000" dirty="0" smtClean="0">
                <a:sym typeface="Symbol" pitchFamily="18" charset="2"/>
              </a:rPr>
              <a:t>2</a:t>
            </a:r>
          </a:p>
          <a:p>
            <a:pPr lvl="1" eaLnBrk="1" hangingPunct="1"/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Magnet protection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(see later) </a:t>
            </a:r>
          </a:p>
          <a:p>
            <a:pPr lvl="1" eaLnBrk="1" hangingPunct="1"/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Limitation of the superconductor</a:t>
            </a:r>
          </a:p>
          <a:p>
            <a:pPr lvl="1" eaLnBrk="1" hangingPunct="1"/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Mechanics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DIRECTION ? STRAIGHT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759" y="3303291"/>
            <a:ext cx="4772445" cy="33250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243" y="2939107"/>
            <a:ext cx="414698" cy="414698"/>
          </a:xfrm>
          <a:prstGeom prst="rect">
            <a:avLst/>
          </a:prstGeom>
        </p:spPr>
      </p:pic>
      <p:pic>
        <p:nvPicPr>
          <p:cNvPr id="17" name="Picture 4" descr="Serbia100Dinar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610" y="4198340"/>
            <a:ext cx="1538693" cy="74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5361996" y="2675391"/>
            <a:ext cx="1604274" cy="11159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792255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A typical </a:t>
            </a:r>
            <a:r>
              <a:rPr lang="en-US" dirty="0" smtClean="0">
                <a:sym typeface="Symbol" pitchFamily="18" charset="2"/>
              </a:rPr>
              <a:t>argument used to show how large is the </a:t>
            </a:r>
            <a:r>
              <a:rPr lang="en-US" dirty="0">
                <a:sym typeface="Symbol" pitchFamily="18" charset="2"/>
              </a:rPr>
              <a:t>stored energy in the magnetic field of </a:t>
            </a:r>
            <a:r>
              <a:rPr lang="en-US" dirty="0" smtClean="0">
                <a:sym typeface="Symbol" pitchFamily="18" charset="2"/>
              </a:rPr>
              <a:t>one </a:t>
            </a:r>
            <a:r>
              <a:rPr lang="en-US" dirty="0">
                <a:sym typeface="Symbol" pitchFamily="18" charset="2"/>
              </a:rPr>
              <a:t>LHC </a:t>
            </a:r>
            <a:r>
              <a:rPr lang="en-US" dirty="0" smtClean="0">
                <a:sym typeface="Symbol" pitchFamily="18" charset="2"/>
              </a:rPr>
              <a:t>dipole </a:t>
            </a:r>
            <a:r>
              <a:rPr lang="en-US" dirty="0">
                <a:sym typeface="Symbol" pitchFamily="18" charset="2"/>
              </a:rPr>
              <a:t>(7 MJ) is </a:t>
            </a:r>
            <a:r>
              <a:rPr lang="en-US" dirty="0" smtClean="0">
                <a:sym typeface="Symbol" pitchFamily="18" charset="2"/>
              </a:rPr>
              <a:t>to compare to the </a:t>
            </a:r>
            <a:r>
              <a:rPr lang="en-US" dirty="0">
                <a:sym typeface="Symbol" pitchFamily="18" charset="2"/>
              </a:rPr>
              <a:t>kinetic energy of a 20 tons lorry at 100 km/h</a:t>
            </a:r>
          </a:p>
          <a:p>
            <a:pPr marL="0" indent="0" eaLnBrk="1" hangingPunct="1">
              <a:buNone/>
            </a:pPr>
            <a:endParaRPr lang="en-US" sz="20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ENERGY CAN BE RELATIVE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23" name="Picture 22" descr="lorry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10" y="3513763"/>
            <a:ext cx="4879580" cy="2598218"/>
          </a:xfrm>
          <a:prstGeom prst="rect">
            <a:avLst/>
          </a:prstGeom>
        </p:spPr>
      </p:pic>
      <p:pic>
        <p:nvPicPr>
          <p:cNvPr id="24" name="Picture 23" descr="duel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4" y="3797329"/>
            <a:ext cx="4041066" cy="227197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036889" y="6199393"/>
            <a:ext cx="55250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 7 MJ lorry </a:t>
            </a:r>
            <a:r>
              <a:rPr lang="fr-CH" sz="1600" dirty="0">
                <a:solidFill>
                  <a:srgbClr val="009900"/>
                </a:solidFill>
              </a:rPr>
              <a:t>[</a:t>
            </a:r>
            <a:r>
              <a:rPr lang="en-US" sz="1600" dirty="0" smtClean="0">
                <a:solidFill>
                  <a:srgbClr val="009900"/>
                </a:solidFill>
              </a:rPr>
              <a:t>S. Spielberg, “Duel” Universal Pictures, 1971</a:t>
            </a:r>
            <a:r>
              <a:rPr lang="fr-CH" sz="1600" dirty="0">
                <a:solidFill>
                  <a:srgbClr val="009900"/>
                </a:solidFill>
              </a:rPr>
              <a:t>]</a:t>
            </a:r>
            <a:endParaRPr lang="en-GB" sz="1600" dirty="0">
              <a:solidFill>
                <a:srgbClr val="009900"/>
              </a:solidFill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26965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On </a:t>
            </a:r>
            <a:r>
              <a:rPr lang="en-US" dirty="0">
                <a:sym typeface="Symbol" pitchFamily="18" charset="2"/>
              </a:rPr>
              <a:t>the other hand I can </a:t>
            </a:r>
            <a:r>
              <a:rPr lang="en-US" dirty="0" smtClean="0">
                <a:sym typeface="Symbol" pitchFamily="18" charset="2"/>
              </a:rPr>
              <a:t>easily </a:t>
            </a:r>
            <a:r>
              <a:rPr lang="en-US" dirty="0">
                <a:sym typeface="Symbol" pitchFamily="18" charset="2"/>
              </a:rPr>
              <a:t>convince you that the stored energy is </a:t>
            </a:r>
            <a:r>
              <a:rPr lang="en-US" dirty="0" smtClean="0">
                <a:sym typeface="Symbol" pitchFamily="18" charset="2"/>
              </a:rPr>
              <a:t>very small </a:t>
            </a:r>
            <a:r>
              <a:rPr lang="en-US" dirty="0">
                <a:sym typeface="Symbol" pitchFamily="18" charset="2"/>
              </a:rPr>
              <a:t>…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7 MJ is a </a:t>
            </a:r>
            <a:r>
              <a:rPr lang="en-US" dirty="0">
                <a:sym typeface="Symbol" pitchFamily="18" charset="2"/>
              </a:rPr>
              <a:t>glass of gasoline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A quench is an irreversible transition from superconducting to normal state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During a quench, all stored energy has to be absorbed by the coil enthalpy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Maybe the best way to represent the protection challenge for the LHC dipole is burning a glass of gasoline in the magnet at 1.9 K and avoid that any part of the coil goes above 300 K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ENERGY CAN BE RELATIVE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25" name="Picture 24" descr="gasoline-pump-nozzle_8917-2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8982" y="1545514"/>
            <a:ext cx="1525018" cy="1529627"/>
          </a:xfrm>
          <a:prstGeom prst="rect">
            <a:avLst/>
          </a:prstGeom>
        </p:spPr>
      </p:pic>
      <p:pic>
        <p:nvPicPr>
          <p:cNvPr id="27" name="Picture 26" descr="160_FO50858224_7ea634fbadaf682690a2b9e40cc3b7e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244" y="1965427"/>
            <a:ext cx="1048025" cy="1458122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23831"/>
              </p:ext>
            </p:extLst>
          </p:nvPr>
        </p:nvGraphicFramePr>
        <p:xfrm>
          <a:off x="190023" y="2618783"/>
          <a:ext cx="6973521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5658"/>
                <a:gridCol w="1527242"/>
                <a:gridCol w="1259259"/>
                <a:gridCol w="177136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Energy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Weight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Energy density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LHC dipoles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MJ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27000 kg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 kJ/kg</a:t>
                      </a:r>
                      <a:endParaRPr lang="en-US" dirty="0"/>
                    </a:p>
                  </a:txBody>
                  <a:tcPr/>
                </a:tc>
              </a:tr>
              <a:tr h="258596">
                <a:tc>
                  <a:txBody>
                    <a:bodyPr/>
                    <a:lstStyle/>
                    <a:p>
                      <a:r>
                        <a:rPr lang="en-US" dirty="0" smtClean="0"/>
                        <a:t>Car battery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ym typeface="Symbol"/>
                        </a:rPr>
                        <a:t></a:t>
                      </a:r>
                      <a:r>
                        <a:rPr lang="en-US" dirty="0" smtClean="0"/>
                        <a:t>100-360 MJ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ym typeface="Symbol"/>
                        </a:rPr>
                        <a:t></a:t>
                      </a:r>
                      <a:r>
                        <a:rPr lang="en-US" dirty="0" smtClean="0"/>
                        <a:t>300 kg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ym typeface="Symbol"/>
                        </a:rPr>
                        <a:t></a:t>
                      </a:r>
                      <a:r>
                        <a:rPr lang="en-US" dirty="0" smtClean="0"/>
                        <a:t>0.3-1 MJ/kg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Tank</a:t>
                      </a:r>
                      <a:r>
                        <a:rPr lang="en-US" baseline="0" dirty="0" smtClean="0"/>
                        <a:t> of g</a:t>
                      </a:r>
                      <a:r>
                        <a:rPr lang="en-US" dirty="0" smtClean="0"/>
                        <a:t>asoline (50</a:t>
                      </a:r>
                      <a:r>
                        <a:rPr lang="en-US" baseline="0" dirty="0" smtClean="0"/>
                        <a:t> 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1500 MJ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 kg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 MJ/kg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06070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Enthalpy of the insulated coil from 2 K to 300 K is order of 0.5 J/mm</a:t>
            </a:r>
            <a:r>
              <a:rPr lang="fr-CH" baseline="30000" dirty="0" smtClean="0"/>
              <a:t>3</a:t>
            </a:r>
          </a:p>
          <a:p>
            <a:pPr lvl="1"/>
            <a:r>
              <a:rPr lang="fr-CH" dirty="0" smtClean="0"/>
              <a:t>Stored energy density in the LHC dipole superconducting coil is ten times lower- </a:t>
            </a:r>
            <a:r>
              <a:rPr lang="fr-CH" dirty="0">
                <a:solidFill>
                  <a:srgbClr val="CC3300"/>
                </a:solidFill>
              </a:rPr>
              <a:t>t</a:t>
            </a:r>
            <a:r>
              <a:rPr lang="fr-CH" dirty="0" smtClean="0">
                <a:solidFill>
                  <a:srgbClr val="CC3300"/>
                </a:solidFill>
              </a:rPr>
              <a:t>his leaves 0.1 s </a:t>
            </a:r>
            <a:r>
              <a:rPr lang="fr-CH" dirty="0" smtClean="0"/>
              <a:t>to the protection system to react</a:t>
            </a:r>
          </a:p>
          <a:p>
            <a:pPr lvl="1"/>
            <a:r>
              <a:rPr lang="fr-CH" dirty="0" smtClean="0"/>
              <a:t>Strategy: to make all </a:t>
            </a:r>
            <a:r>
              <a:rPr lang="fr-CH" dirty="0"/>
              <a:t>the coil </a:t>
            </a:r>
            <a:r>
              <a:rPr lang="fr-CH" dirty="0" smtClean="0"/>
              <a:t>resisitive</a:t>
            </a:r>
            <a:r>
              <a:rPr lang="fr-CH" dirty="0"/>
              <a:t>, </a:t>
            </a:r>
            <a:r>
              <a:rPr lang="fr-CH" dirty="0" smtClean="0"/>
              <a:t>so that the energy </a:t>
            </a:r>
            <a:r>
              <a:rPr lang="fr-CH" dirty="0"/>
              <a:t>is distributed over the whole mass of the coil</a:t>
            </a:r>
          </a:p>
          <a:p>
            <a:r>
              <a:rPr lang="fr-CH" dirty="0" smtClean="0">
                <a:sym typeface="Symbol" pitchFamily="18" charset="2"/>
              </a:rPr>
              <a:t>This is done via strips </a:t>
            </a:r>
            <a:r>
              <a:rPr lang="fr-CH" dirty="0">
                <a:sym typeface="Symbol" pitchFamily="18" charset="2"/>
              </a:rPr>
              <a:t>of stainless steel </a:t>
            </a:r>
            <a:r>
              <a:rPr lang="fr-CH" dirty="0" smtClean="0">
                <a:sym typeface="Symbol" pitchFamily="18" charset="2"/>
              </a:rPr>
              <a:t>in close contact to the coil where </a:t>
            </a:r>
            <a:r>
              <a:rPr lang="fr-CH" dirty="0">
                <a:sym typeface="Symbol" pitchFamily="18" charset="2"/>
              </a:rPr>
              <a:t>an impulse of current is put as soon as the quench is detected</a:t>
            </a:r>
          </a:p>
          <a:p>
            <a:pPr lvl="1"/>
            <a:r>
              <a:rPr lang="fr-CH" dirty="0" smtClean="0">
                <a:sym typeface="Symbol" pitchFamily="18" charset="2"/>
              </a:rPr>
              <a:t>For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magnets, the reaction time has been lowered to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0.05 s: they operate with 1/5 of the coil enthalpy</a:t>
            </a:r>
          </a:p>
          <a:p>
            <a:pPr lvl="1"/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This physical limit does not allow operating at overall current densities much larger than 500 A/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mm</a:t>
            </a:r>
            <a:r>
              <a:rPr lang="fr-CH" baseline="30000" dirty="0" smtClean="0">
                <a:solidFill>
                  <a:srgbClr val="CC3300"/>
                </a:solidFill>
                <a:sym typeface="Symbol" pitchFamily="18" charset="2"/>
              </a:rPr>
              <a:t>2</a:t>
            </a:r>
          </a:p>
          <a:p>
            <a:pPr lvl="1"/>
            <a:r>
              <a:rPr lang="fr-CH" dirty="0" smtClean="0">
                <a:sym typeface="Symbol" pitchFamily="18" charset="2"/>
              </a:rPr>
              <a:t>The aletrnative path would be to extract the energy from the magnet</a:t>
            </a:r>
            <a:endParaRPr lang="fr-CH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PROTECTION OF THE MAGNETS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0695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cost</a:t>
            </a:r>
            <a:r>
              <a:rPr lang="en-US" dirty="0" smtClean="0">
                <a:sym typeface="Symbol" pitchFamily="18" charset="2"/>
              </a:rPr>
              <a:t> optimization is a key element of the design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magnet system is a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major part </a:t>
            </a:r>
            <a:r>
              <a:rPr lang="en-US" dirty="0" smtClean="0">
                <a:sym typeface="Symbol" pitchFamily="18" charset="2"/>
              </a:rPr>
              <a:t>of the high energy collider cost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 the LHC budget (accelerator only, not experiments, and having the LEP tunnel),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50% for the magnets</a:t>
            </a:r>
            <a:r>
              <a:rPr lang="en-US" dirty="0" smtClean="0">
                <a:sym typeface="Symbol" pitchFamily="18" charset="2"/>
              </a:rPr>
              <a:t>, and 15% for the cryogenics to keep them at 1.9 K 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Affordable magnets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CC3300"/>
                </a:solidFill>
                <a:sym typeface="Wingdings"/>
              </a:rPr>
              <a:t>compact devices</a:t>
            </a:r>
          </a:p>
          <a:p>
            <a:pPr lvl="1" eaLnBrk="1" hangingPunct="1"/>
            <a:r>
              <a:rPr lang="en-US" dirty="0" smtClean="0">
                <a:sym typeface="Wingdings"/>
              </a:rPr>
              <a:t>This is another intrinsic feature of superconducting magnets for the collider main arcs</a:t>
            </a:r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FOREWORD</a:t>
            </a:r>
          </a:p>
        </p:txBody>
      </p:sp>
      <p:pic>
        <p:nvPicPr>
          <p:cNvPr id="26629" name="Picture 4" descr="Serbia100Dina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286" y="4066162"/>
            <a:ext cx="5731553" cy="279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5515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way to accelerator magnet above 10 T is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This is the sequence of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records in the past 30 years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1989: CERN Elin dipole, reaching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9.5 T</a:t>
            </a:r>
            <a:r>
              <a:rPr lang="fr-CH" dirty="0" smtClean="0">
                <a:sym typeface="Symbol" pitchFamily="18" charset="2"/>
              </a:rPr>
              <a:t> at 4.3 K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It was </a:t>
            </a:r>
            <a:r>
              <a:rPr lang="fr-CH" dirty="0">
                <a:sym typeface="Symbol" pitchFamily="18" charset="2"/>
              </a:rPr>
              <a:t>a Nb</a:t>
            </a:r>
            <a:r>
              <a:rPr lang="fr-CH" baseline="-25000" dirty="0">
                <a:sym typeface="Symbol" pitchFamily="18" charset="2"/>
              </a:rPr>
              <a:t>3</a:t>
            </a:r>
            <a:r>
              <a:rPr lang="fr-CH" dirty="0">
                <a:sym typeface="Symbol" pitchFamily="18" charset="2"/>
              </a:rPr>
              <a:t>Sn option for LHC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1992-97: MSUT reached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11.3 T</a:t>
            </a:r>
            <a:r>
              <a:rPr lang="fr-CH" dirty="0" smtClean="0">
                <a:sym typeface="Symbol" pitchFamily="18" charset="2"/>
              </a:rPr>
              <a:t> at 4.5 K, and 11.5 T at 1.9 K 25 years later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1993-1997: LNBL D20 reached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13.5 T</a:t>
            </a:r>
            <a:r>
              <a:rPr lang="fr-CH" dirty="0" smtClean="0">
                <a:sym typeface="Symbol" pitchFamily="18" charset="2"/>
              </a:rPr>
              <a:t> at 1.8 K (followed by degradation)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2005-2010: LBNL HD2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reached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13.8 T</a:t>
            </a:r>
            <a:r>
              <a:rPr lang="fr-CH" dirty="0" smtClean="0">
                <a:sym typeface="Symbol" pitchFamily="18" charset="2"/>
              </a:rPr>
              <a:t> at 4.5 K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2012-2019: FrescaII reached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14.5 T</a:t>
            </a:r>
            <a:r>
              <a:rPr lang="fr-CH" dirty="0" smtClean="0">
                <a:sym typeface="Symbol" pitchFamily="18" charset="2"/>
              </a:rPr>
              <a:t> at 1.9 K</a:t>
            </a:r>
          </a:p>
          <a:p>
            <a:pPr lvl="1" eaLnBrk="1" hangingPunct="1"/>
            <a:r>
              <a:rPr lang="fr-CH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2016-2022: RMM reached 16.4 T at 1.9 K (but with flat ends)</a:t>
            </a:r>
          </a:p>
          <a:p>
            <a:pPr lvl="1" eaLnBrk="1" hangingPunct="1"/>
            <a:endParaRPr lang="fr-CH" dirty="0" smtClean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… AND ABOVE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8299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18468" y="1280087"/>
            <a:ext cx="8677275" cy="5240338"/>
          </a:xfrm>
        </p:spPr>
        <p:txBody>
          <a:bodyPr/>
          <a:lstStyle/>
          <a:p>
            <a:pPr eaLnBrk="1" hangingPunct="1"/>
            <a:r>
              <a:rPr lang="fr-CH" sz="2000" dirty="0" smtClean="0">
                <a:sym typeface="Symbol" pitchFamily="18" charset="2"/>
              </a:rPr>
              <a:t>HL-LHC </a:t>
            </a:r>
            <a:r>
              <a:rPr lang="fr-CH" sz="2000" dirty="0" smtClean="0">
                <a:sym typeface="Symbol" pitchFamily="18" charset="2"/>
              </a:rPr>
              <a:t>project is building Nb</a:t>
            </a:r>
            <a:r>
              <a:rPr lang="fr-CH" sz="2000" baseline="-25000" dirty="0" smtClean="0">
                <a:sym typeface="Symbol" pitchFamily="18" charset="2"/>
              </a:rPr>
              <a:t>3</a:t>
            </a:r>
            <a:r>
              <a:rPr lang="fr-CH" sz="2000" dirty="0" smtClean="0">
                <a:sym typeface="Symbol" pitchFamily="18" charset="2"/>
              </a:rPr>
              <a:t>Sn quadrupoles operating at 11.5 </a:t>
            </a:r>
            <a:r>
              <a:rPr lang="fr-CH" sz="2000" dirty="0" smtClean="0">
                <a:sym typeface="Symbol" pitchFamily="18" charset="2"/>
              </a:rPr>
              <a:t>T peak field on the conductor</a:t>
            </a:r>
          </a:p>
          <a:p>
            <a:pPr eaLnBrk="1" hangingPunct="1"/>
            <a:r>
              <a:rPr lang="fr-CH" sz="2000" dirty="0" smtClean="0">
                <a:sym typeface="Symbol" pitchFamily="18" charset="2"/>
              </a:rPr>
              <a:t>HFM </a:t>
            </a:r>
            <a:r>
              <a:rPr lang="fr-CH" sz="2000" dirty="0" smtClean="0">
                <a:sym typeface="Symbol" pitchFamily="18" charset="2"/>
              </a:rPr>
              <a:t>program targets a 14 </a:t>
            </a:r>
            <a:r>
              <a:rPr lang="fr-CH" sz="2000" dirty="0" smtClean="0">
                <a:sym typeface="Symbol" pitchFamily="18" charset="2"/>
              </a:rPr>
              <a:t>T </a:t>
            </a:r>
            <a:r>
              <a:rPr lang="fr-CH" sz="2000" dirty="0" smtClean="0">
                <a:sym typeface="Symbol" pitchFamily="18" charset="2"/>
              </a:rPr>
              <a:t>dipole in Nb</a:t>
            </a:r>
            <a:r>
              <a:rPr lang="fr-CH" sz="2000" baseline="-25000" dirty="0" smtClean="0">
                <a:sym typeface="Symbol" pitchFamily="18" charset="2"/>
              </a:rPr>
              <a:t>3</a:t>
            </a:r>
            <a:r>
              <a:rPr lang="fr-CH" sz="2000" dirty="0" smtClean="0">
                <a:sym typeface="Symbol" pitchFamily="18" charset="2"/>
              </a:rPr>
              <a:t>Sn, and 20 T dipole in HTS</a:t>
            </a:r>
            <a:endParaRPr lang="fr-CH" sz="2000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DIRECTION ? STRAIGHT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ZoneTexte 13"/>
          <p:cNvSpPr txBox="1"/>
          <p:nvPr/>
        </p:nvSpPr>
        <p:spPr>
          <a:xfrm>
            <a:off x="2083139" y="6273224"/>
            <a:ext cx="55857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rgbClr val="CC3300"/>
                </a:solidFill>
              </a:rPr>
              <a:t>Note this is achieved field in the best magnet </a:t>
            </a:r>
            <a:r>
              <a:rPr lang="fr-CH" sz="1600" dirty="0" smtClean="0"/>
              <a:t>versus coil width -  operational field needs to be at least 10% smaller!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286" y="2791159"/>
            <a:ext cx="414698" cy="41469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822084" y="3937001"/>
            <a:ext cx="1538112" cy="15804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7" name="Picture 4" descr="Serbia100Dina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64" y="4001077"/>
            <a:ext cx="1538693" cy="74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1801152" y="2619702"/>
            <a:ext cx="5707463" cy="3660730"/>
            <a:chOff x="1813482" y="2767650"/>
            <a:chExt cx="5707463" cy="3660730"/>
          </a:xfrm>
        </p:grpSpPr>
        <p:grpSp>
          <p:nvGrpSpPr>
            <p:cNvPr id="10" name="Group 9"/>
            <p:cNvGrpSpPr/>
            <p:nvPr/>
          </p:nvGrpSpPr>
          <p:grpSpPr>
            <a:xfrm>
              <a:off x="1813482" y="2767650"/>
              <a:ext cx="5707463" cy="3660730"/>
              <a:chOff x="1813482" y="2767650"/>
              <a:chExt cx="5707463" cy="3660730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813482" y="2767650"/>
                <a:ext cx="5707463" cy="3660730"/>
                <a:chOff x="1813482" y="2767650"/>
                <a:chExt cx="5707463" cy="3660730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813482" y="2767650"/>
                  <a:ext cx="5707463" cy="3660730"/>
                </a:xfrm>
                <a:prstGeom prst="rect">
                  <a:avLst/>
                </a:prstGeom>
              </p:spPr>
            </p:pic>
            <p:sp>
              <p:nvSpPr>
                <p:cNvPr id="3" name="Isosceles Triangle 2"/>
                <p:cNvSpPr/>
                <p:nvPr/>
              </p:nvSpPr>
              <p:spPr bwMode="auto">
                <a:xfrm>
                  <a:off x="4031806" y="3575407"/>
                  <a:ext cx="86307" cy="86303"/>
                </a:xfrm>
                <a:prstGeom prst="triangle">
                  <a:avLst/>
                </a:prstGeom>
                <a:solidFill>
                  <a:srgbClr val="0000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ook Antiqua" pitchFamily="18" charset="0"/>
                    <a:ea typeface="ＭＳ Ｐゴシック" pitchFamily="34" charset="-128"/>
                  </a:endParaRP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3649586" y="3193208"/>
                  <a:ext cx="71521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MQXF</a:t>
                  </a:r>
                  <a:endParaRPr lang="en-US" sz="1400" dirty="0"/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3464643" y="3489105"/>
                <a:ext cx="505520" cy="1972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3456755" y="3777122"/>
              <a:ext cx="5091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11 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138084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adventure of the HL-LHC upgrade based on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quadrupoles starts in the US in 2003 with LARP (LHC R&amp;D program)</a:t>
            </a:r>
            <a:endParaRPr lang="en-US" sz="1400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Large aperture quadrupole based on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conductor, with operational peak field of the order of 11 T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The positive outcome of the program makes possible the HL-LHC project, starting in 2014</a:t>
            </a:r>
            <a:endParaRPr lang="fr-CH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HL-LHC Nb</a:t>
            </a:r>
            <a:r>
              <a:rPr lang="en-US" baseline="-25000" dirty="0" smtClean="0"/>
              <a:t>3</a:t>
            </a:r>
            <a:r>
              <a:rPr lang="en-US" dirty="0" smtClean="0"/>
              <a:t>Sn QUADRUPOLES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889" y="3946446"/>
            <a:ext cx="2833464" cy="22941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380" y="3535069"/>
            <a:ext cx="3694628" cy="27709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3356" y="6334780"/>
            <a:ext cx="3357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First MQXF short model, a joint venture </a:t>
            </a:r>
          </a:p>
          <a:p>
            <a:r>
              <a:rPr lang="en-US" sz="1400" dirty="0" smtClean="0"/>
              <a:t>between US labs and CERN (2015)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464889" y="6323957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MQXF cross-section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618570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In 2019, first 4-m-long magnets are succesfully built and tested in the US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CERN builds 7-m-long magnets, with the same design, succesfully built and tested three years later</a:t>
            </a:r>
          </a:p>
          <a:p>
            <a:pPr lvl="1" eaLnBrk="1" hangingPunct="1"/>
            <a:r>
              <a:rPr lang="fr-CH" sz="1800" dirty="0" smtClean="0">
                <a:sym typeface="Symbol" pitchFamily="18" charset="2"/>
              </a:rPr>
              <a:t>Both scaling in length non trivial, going through advancements and setbacks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HL-LHC Nb</a:t>
            </a:r>
            <a:r>
              <a:rPr lang="en-US" baseline="-25000" dirty="0" smtClean="0"/>
              <a:t>3</a:t>
            </a:r>
            <a:r>
              <a:rPr lang="en-US" dirty="0" smtClean="0"/>
              <a:t>Sn QUADRUPOLES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13" y="3237967"/>
            <a:ext cx="4249830" cy="31873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3656" y="3285924"/>
            <a:ext cx="4185891" cy="31394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209" y="6488668"/>
            <a:ext cx="3891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Two 4-m-long MQXF magnets in US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886998" y="6488668"/>
            <a:ext cx="3958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</a:t>
            </a:r>
            <a:r>
              <a:rPr lang="en-US" sz="1800" dirty="0" smtClean="0"/>
              <a:t> 7-m-long MQXF magnets at CERN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013854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construction of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magnets proves to be more challenging than Nb-Ti, but performance is achieved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Short models systematically reaching peak fields above 13 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10 magnets out of 20 needed built in the US, 3 out of 10 at CERN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Long term performance, protection, field quality systematically checked on short and long magnets</a:t>
            </a:r>
            <a:endParaRPr lang="fr-CH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HL-LHC Nb</a:t>
            </a:r>
            <a:r>
              <a:rPr lang="en-US" baseline="-25000" dirty="0" smtClean="0"/>
              <a:t>3</a:t>
            </a:r>
            <a:r>
              <a:rPr lang="en-US" dirty="0" smtClean="0"/>
              <a:t>Sn QUADRUPOLES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46213" y="6410540"/>
            <a:ext cx="3893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Endurance test of one of the US series magnets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500" y="3457515"/>
            <a:ext cx="4627186" cy="294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434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HTS have a very flat critical surface, tolerating much higher fields (well above 15 T): huge potential – efforts are ongoing to use this for accelerator dipoles</a:t>
            </a:r>
          </a:p>
          <a:p>
            <a:pPr lvl="1" eaLnBrk="1" hangingPunct="1"/>
            <a:r>
              <a:rPr lang="en-US" sz="1600" dirty="0" smtClean="0"/>
              <a:t>Solenoids have been successfully built - compatible accelerator dipole still to come</a:t>
            </a:r>
          </a:p>
          <a:p>
            <a:pPr lvl="1" eaLnBrk="1" hangingPunct="1"/>
            <a:r>
              <a:rPr lang="en-US" sz="1600" dirty="0" smtClean="0"/>
              <a:t>A main challenge is protection and detection</a:t>
            </a:r>
          </a:p>
          <a:p>
            <a:pPr lvl="1" eaLnBrk="1" hangingPunct="1"/>
            <a:r>
              <a:rPr lang="en-US" sz="1600" dirty="0" smtClean="0"/>
              <a:t>Lot of enthusias</a:t>
            </a:r>
            <a:r>
              <a:rPr lang="en-US" sz="1600" dirty="0" smtClean="0"/>
              <a:t>m and funds for HTS devices for fusion (e.g. SPARC), but also controversial (see the discussion in the last MT conference)</a:t>
            </a:r>
            <a:endParaRPr lang="en-US" sz="14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OUTLOOK ON HTS</a:t>
            </a:r>
            <a:endParaRPr lang="en-US" dirty="0" smtClean="0"/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37F824E6-4F65-4FD0-B2AC-7025D55EF6E6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555931" y="3014659"/>
            <a:ext cx="5575063" cy="3654178"/>
            <a:chOff x="1104073" y="2823871"/>
            <a:chExt cx="4999893" cy="3625167"/>
          </a:xfrm>
        </p:grpSpPr>
        <p:pic>
          <p:nvPicPr>
            <p:cNvPr id="23" name="Picture 22" descr="sc_plot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073" y="2823871"/>
              <a:ext cx="4999893" cy="3625167"/>
            </a:xfrm>
            <a:prstGeom prst="rect">
              <a:avLst/>
            </a:prstGeom>
          </p:spPr>
        </p:pic>
        <p:sp>
          <p:nvSpPr>
            <p:cNvPr id="24" name="Oval 23"/>
            <p:cNvSpPr/>
            <p:nvPr/>
          </p:nvSpPr>
          <p:spPr bwMode="auto">
            <a:xfrm rot="2583629">
              <a:off x="1796338" y="4074429"/>
              <a:ext cx="1589681" cy="213133"/>
            </a:xfrm>
            <a:prstGeom prst="ellipse">
              <a:avLst/>
            </a:prstGeom>
            <a:solidFill>
              <a:schemeClr val="bg1">
                <a:lumMod val="85000"/>
                <a:alpha val="0"/>
              </a:schemeClr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CC3300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 rot="2971409">
              <a:off x="2533730" y="4333864"/>
              <a:ext cx="1589681" cy="213133"/>
            </a:xfrm>
            <a:prstGeom prst="ellipse">
              <a:avLst/>
            </a:prstGeom>
            <a:solidFill>
              <a:srgbClr val="0000FF">
                <a:alpha val="0"/>
              </a:srgbClr>
            </a:solidFill>
            <a:ln w="254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CC3300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" name="Rounded Rectangle 1"/>
            <p:cNvSpPr/>
            <p:nvPr/>
          </p:nvSpPr>
          <p:spPr bwMode="auto">
            <a:xfrm>
              <a:off x="1720581" y="4000784"/>
              <a:ext cx="895844" cy="2061838"/>
            </a:xfrm>
            <a:prstGeom prst="roundRect">
              <a:avLst/>
            </a:prstGeom>
            <a:gradFill flip="none" rotWithShape="1">
              <a:gsLst>
                <a:gs pos="54000">
                  <a:srgbClr val="FF0000">
                    <a:alpha val="32000"/>
                  </a:srgbClr>
                </a:gs>
                <a:gs pos="100000">
                  <a:srgbClr val="FFFFFF">
                    <a:alpha val="32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2586339" y="4000783"/>
              <a:ext cx="521479" cy="2064037"/>
            </a:xfrm>
            <a:prstGeom prst="roundRect">
              <a:avLst/>
            </a:prstGeom>
            <a:gradFill flip="none" rotWithShape="1">
              <a:gsLst>
                <a:gs pos="39000">
                  <a:srgbClr val="0000FF">
                    <a:alpha val="47000"/>
                  </a:srgbClr>
                </a:gs>
                <a:gs pos="100000">
                  <a:srgbClr val="FFFFFF">
                    <a:alpha val="32000"/>
                  </a:srgb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 rot="16200000">
            <a:off x="2096171" y="5481914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C3300"/>
                </a:solidFill>
              </a:rPr>
              <a:t>Nb</a:t>
            </a:r>
            <a:r>
              <a:rPr lang="en-US" dirty="0" smtClean="0">
                <a:solidFill>
                  <a:srgbClr val="CC3300"/>
                </a:solidFill>
              </a:rPr>
              <a:t>-Ti</a:t>
            </a:r>
            <a:endParaRPr lang="en-US" dirty="0">
              <a:solidFill>
                <a:srgbClr val="CC33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3228380" y="5249883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Nb</a:t>
            </a:r>
            <a:r>
              <a:rPr lang="en-US" baseline="-25000" dirty="0" smtClean="0">
                <a:solidFill>
                  <a:srgbClr val="3366FF"/>
                </a:solidFill>
              </a:rPr>
              <a:t>3</a:t>
            </a:r>
            <a:r>
              <a:rPr lang="en-US" dirty="0" smtClean="0">
                <a:solidFill>
                  <a:srgbClr val="3366FF"/>
                </a:solidFill>
              </a:rPr>
              <a:t>Sn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57430" y="6550223"/>
            <a:ext cx="5660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Superconductor critical surfaces at 4.5 K and 1.9 K </a:t>
            </a:r>
            <a:r>
              <a:rPr lang="en-US" sz="1400" dirty="0" smtClean="0">
                <a:solidFill>
                  <a:srgbClr val="009900"/>
                </a:solidFill>
              </a:rPr>
              <a:t>(courtesy of P. Lee)</a:t>
            </a:r>
            <a:endParaRPr lang="en-US" sz="1400" dirty="0">
              <a:solidFill>
                <a:srgbClr val="0099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 flipV="1">
            <a:off x="2786508" y="4364462"/>
            <a:ext cx="5585346" cy="60412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307659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Superconductivity allows not only to have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ecological electromagnets</a:t>
            </a:r>
            <a:r>
              <a:rPr lang="fr-CH" dirty="0" smtClean="0">
                <a:sym typeface="Symbol" pitchFamily="18" charset="2"/>
              </a:rPr>
              <a:t> (no dissipation by Joule effect) …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… but also a double ecological effect: to build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very compact devices</a:t>
            </a:r>
            <a:r>
              <a:rPr lang="fr-CH" dirty="0" smtClean="0">
                <a:sym typeface="Symbol" pitchFamily="18" charset="2"/>
              </a:rPr>
              <a:t>, minimizing size and ecological impact of the accelerator and of its components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has been an enabling factor for the discovery of the Higgs boson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To achieve these targets, superconducting magnets for a collider have a particular challenge: using very large current density: 500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overall (over the insulated coil)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allowed to build Nb-Ti 8 T magnets with a 3 cm thick coil !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</a:t>
            </a:r>
            <a:r>
              <a:rPr lang="fr-CH" dirty="0" smtClean="0">
                <a:sym typeface="Symbol" pitchFamily="18" charset="2"/>
              </a:rPr>
              <a:t>has proved the possibility of building accelerator magnets in </a:t>
            </a:r>
            <a:r>
              <a:rPr lang="fr-CH" dirty="0" smtClean="0">
                <a:sym typeface="Symbol" pitchFamily="18" charset="2"/>
              </a:rPr>
              <a:t>the 10-15 T </a:t>
            </a:r>
            <a:r>
              <a:rPr lang="fr-CH" dirty="0" smtClean="0">
                <a:sym typeface="Symbol" pitchFamily="18" charset="2"/>
              </a:rPr>
              <a:t>range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HTS coud allow to go above, towards 20 T and more – but for the moment, only solenoids were done</a:t>
            </a:r>
            <a:endParaRPr lang="fr-CH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8135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Blip>
                <a:blip r:embed="rId2"/>
              </a:buBlip>
            </a:pPr>
            <a:r>
              <a:rPr lang="en-US" sz="2400" dirty="0">
                <a:latin typeface="Times New Roman" pitchFamily="-110" charset="0"/>
              </a:rPr>
              <a:t>Terminator: the rise of the machines </a:t>
            </a:r>
            <a:r>
              <a:rPr lang="en-US" sz="2400" dirty="0">
                <a:solidFill>
                  <a:srgbClr val="008000"/>
                </a:solidFill>
                <a:latin typeface="Times New Roman" pitchFamily="-110" charset="0"/>
              </a:rPr>
              <a:t>(J. </a:t>
            </a:r>
            <a:r>
              <a:rPr lang="en-US" sz="2400" dirty="0" err="1">
                <a:solidFill>
                  <a:srgbClr val="008000"/>
                </a:solidFill>
                <a:latin typeface="Times New Roman" pitchFamily="-110" charset="0"/>
              </a:rPr>
              <a:t>Mostow</a:t>
            </a:r>
            <a:r>
              <a:rPr lang="en-US" sz="2400" dirty="0">
                <a:solidFill>
                  <a:srgbClr val="008000"/>
                </a:solidFill>
                <a:latin typeface="Times New Roman" pitchFamily="-110" charset="0"/>
              </a:rPr>
              <a:t>, </a:t>
            </a:r>
            <a:r>
              <a:rPr lang="en-US" sz="2400" dirty="0" err="1">
                <a:solidFill>
                  <a:srgbClr val="008000"/>
                </a:solidFill>
                <a:latin typeface="Times New Roman" pitchFamily="-110" charset="0"/>
              </a:rPr>
              <a:t>Intermedia</a:t>
            </a:r>
            <a:r>
              <a:rPr lang="en-US" sz="2400" dirty="0">
                <a:solidFill>
                  <a:srgbClr val="008000"/>
                </a:solidFill>
                <a:latin typeface="Times New Roman" pitchFamily="-110" charset="0"/>
              </a:rPr>
              <a:t> and C2 pictures, 2003)</a:t>
            </a:r>
          </a:p>
          <a:p>
            <a:pPr lvl="1" eaLnBrk="1" hangingPunct="1"/>
            <a:r>
              <a:rPr lang="fr-CH" sz="1600" dirty="0" smtClean="0">
                <a:sym typeface="Symbol" pitchFamily="18" charset="2"/>
                <a:hlinkClick r:id="rId3"/>
              </a:rPr>
              <a:t>A ferromegnetic Terminator captured by the fringe fields of a ≈600 T dipoles operating in a 5.76 TeV accelerator</a:t>
            </a:r>
            <a:endParaRPr lang="fr-CH" sz="1600" dirty="0" smtClean="0">
              <a:sym typeface="Symbol" pitchFamily="18" charset="2"/>
            </a:endParaRPr>
          </a:p>
          <a:p>
            <a:pPr lvl="1" eaLnBrk="1" hangingPunct="1"/>
            <a:r>
              <a:rPr lang="fr-CH" sz="1600" dirty="0" smtClean="0">
                <a:sym typeface="Symbol" pitchFamily="18" charset="2"/>
              </a:rPr>
              <a:t>Maybe the most accurate from the scientific point of view</a:t>
            </a:r>
          </a:p>
          <a:p>
            <a:pPr eaLnBrk="1" hangingPunct="1"/>
            <a:endParaRPr lang="fr-CH" baseline="300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SOME REFERENCES </a:t>
            </a:r>
            <a:br>
              <a:rPr lang="en-US" dirty="0" smtClean="0"/>
            </a:br>
            <a:r>
              <a:rPr lang="en-US" dirty="0" smtClean="0"/>
              <a:t>FROM THE INDUSTRY OF  DREAMS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3361097"/>
            <a:ext cx="8020320" cy="3496903"/>
            <a:chOff x="3002797" y="1124267"/>
            <a:chExt cx="8427612" cy="3825277"/>
          </a:xfrm>
        </p:grpSpPr>
        <p:sp>
          <p:nvSpPr>
            <p:cNvPr id="20" name="Rectangle 19"/>
            <p:cNvSpPr/>
            <p:nvPr/>
          </p:nvSpPr>
          <p:spPr bwMode="auto">
            <a:xfrm>
              <a:off x="3002797" y="1124267"/>
              <a:ext cx="8427612" cy="3825277"/>
            </a:xfrm>
            <a:prstGeom prst="rect">
              <a:avLst/>
            </a:prstGeom>
            <a:solidFill>
              <a:schemeClr val="bg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pic>
          <p:nvPicPr>
            <p:cNvPr id="21" name="Picture 20" descr="32DBDF8D-2DE5-48DE-8FC1-FF7531B235FE.jpe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3400" y="1212399"/>
              <a:ext cx="8255000" cy="3676055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4687385" y="2853690"/>
            <a:ext cx="4456615" cy="1923035"/>
            <a:chOff x="0" y="2654300"/>
            <a:chExt cx="7861300" cy="3568700"/>
          </a:xfrm>
        </p:grpSpPr>
        <p:sp>
          <p:nvSpPr>
            <p:cNvPr id="23" name="Rectangle 22"/>
            <p:cNvSpPr/>
            <p:nvPr/>
          </p:nvSpPr>
          <p:spPr bwMode="auto">
            <a:xfrm>
              <a:off x="0" y="2654300"/>
              <a:ext cx="7861300" cy="3568700"/>
            </a:xfrm>
            <a:prstGeom prst="rect">
              <a:avLst/>
            </a:prstGeom>
            <a:solidFill>
              <a:schemeClr val="bg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pic>
          <p:nvPicPr>
            <p:cNvPr id="24" name="Picture 23" descr="CFA97EF1-791C-4AAA-AF2B-A3EF91EC6A2D.jpe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900" y="2768600"/>
              <a:ext cx="7680455" cy="3378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27477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lnSpc>
                <a:spcPct val="90000"/>
              </a:lnSpc>
              <a:buBlip>
                <a:blip r:embed="rId2"/>
              </a:buBlip>
            </a:pPr>
            <a:r>
              <a:rPr lang="en-US" sz="2400" dirty="0">
                <a:latin typeface="Times New Roman" pitchFamily="-110" charset="0"/>
              </a:rPr>
              <a:t>A007, Die another day </a:t>
            </a:r>
            <a:r>
              <a:rPr lang="en-US" sz="2400" dirty="0">
                <a:solidFill>
                  <a:srgbClr val="008000"/>
                </a:solidFill>
                <a:latin typeface="Times New Roman" pitchFamily="-110" charset="0"/>
              </a:rPr>
              <a:t>(L. </a:t>
            </a:r>
            <a:r>
              <a:rPr lang="en-US" sz="2400" dirty="0" err="1">
                <a:solidFill>
                  <a:srgbClr val="008000"/>
                </a:solidFill>
                <a:latin typeface="Times New Roman" pitchFamily="-110" charset="0"/>
              </a:rPr>
              <a:t>Tamahori</a:t>
            </a:r>
            <a:r>
              <a:rPr lang="en-US" sz="2400" dirty="0">
                <a:solidFill>
                  <a:srgbClr val="008000"/>
                </a:solidFill>
                <a:latin typeface="Times New Roman" pitchFamily="-110" charset="0"/>
              </a:rPr>
              <a:t>, Eon productions, 2002</a:t>
            </a:r>
            <a:r>
              <a:rPr lang="en-US" sz="2400" dirty="0" smtClean="0">
                <a:solidFill>
                  <a:srgbClr val="008000"/>
                </a:solidFill>
                <a:latin typeface="Times New Roman" pitchFamily="-110" charset="0"/>
              </a:rPr>
              <a:t>)</a:t>
            </a:r>
            <a:endParaRPr lang="en-US" sz="2400" dirty="0" smtClean="0">
              <a:solidFill>
                <a:srgbClr val="008000"/>
              </a:solidFill>
              <a:latin typeface="Times New Roman" pitchFamily="-110" charset="0"/>
              <a:hlinkClick r:id="rId3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  <a:hlinkClick r:id="rId3"/>
              </a:rPr>
              <a:t>James </a:t>
            </a:r>
            <a:r>
              <a:rPr lang="en-US" dirty="0">
                <a:latin typeface="Times New Roman" pitchFamily="-110" charset="0"/>
                <a:hlinkClick r:id="rId3"/>
              </a:rPr>
              <a:t>Bond switching on and off an MRI magnet during a </a:t>
            </a:r>
            <a:r>
              <a:rPr lang="en-US" dirty="0" smtClean="0">
                <a:latin typeface="Times New Roman" pitchFamily="-110" charset="0"/>
                <a:hlinkClick r:id="rId3"/>
              </a:rPr>
              <a:t>fight</a:t>
            </a:r>
            <a:r>
              <a:rPr lang="en-US" dirty="0" smtClean="0">
                <a:latin typeface="Times New Roman" pitchFamily="-110" charset="0"/>
              </a:rPr>
              <a:t> to get rid of the pistol of the bad guy</a:t>
            </a:r>
            <a:endParaRPr lang="en-US" dirty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pitchFamily="-110" charset="0"/>
              </a:rPr>
              <a:t>Well, MRI do not switch on and off as a lamp …</a:t>
            </a:r>
            <a:endParaRPr lang="en-US" dirty="0">
              <a:latin typeface="Times New Roman" pitchFamily="-110" charset="0"/>
            </a:endParaRPr>
          </a:p>
          <a:p>
            <a:pPr eaLnBrk="1" hangingPunct="1"/>
            <a:endParaRPr lang="fr-CH" baseline="300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SOME REFERENCES </a:t>
            </a:r>
            <a:br>
              <a:rPr lang="en-US" dirty="0"/>
            </a:br>
            <a:r>
              <a:rPr lang="en-US" dirty="0"/>
              <a:t>FROM THE INDUSTRY OF  DREAMS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891501" y="2686419"/>
            <a:ext cx="7351837" cy="3663298"/>
            <a:chOff x="549556" y="2466622"/>
            <a:chExt cx="7901393" cy="3992994"/>
          </a:xfrm>
        </p:grpSpPr>
        <p:sp>
          <p:nvSpPr>
            <p:cNvPr id="12" name="Rectangle 11"/>
            <p:cNvSpPr/>
            <p:nvPr/>
          </p:nvSpPr>
          <p:spPr bwMode="auto">
            <a:xfrm>
              <a:off x="549556" y="2466622"/>
              <a:ext cx="7901393" cy="3992994"/>
            </a:xfrm>
            <a:prstGeom prst="rect">
              <a:avLst/>
            </a:prstGeom>
            <a:solidFill>
              <a:schemeClr val="bg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pic>
          <p:nvPicPr>
            <p:cNvPr id="13" name="Picture 12" descr="241BAC19-5AA5-4ABE-B5B5-55942E992166.jpe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043" y="2539886"/>
              <a:ext cx="7713385" cy="3844641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0" y="4219667"/>
            <a:ext cx="2680842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omic Sans MS"/>
                <a:cs typeface="Comic Sans MS"/>
              </a:rPr>
              <a:t>MRI MAGNET</a:t>
            </a:r>
          </a:p>
          <a:p>
            <a:r>
              <a:rPr lang="en-US" i="1" dirty="0" smtClean="0">
                <a:latin typeface="Comic Sans MS"/>
                <a:cs typeface="Comic Sans MS"/>
              </a:rPr>
              <a:t>WITH BAD GUY </a:t>
            </a:r>
          </a:p>
          <a:p>
            <a:r>
              <a:rPr lang="en-US" i="1" dirty="0" smtClean="0">
                <a:latin typeface="Comic Sans MS"/>
                <a:cs typeface="Comic Sans MS"/>
              </a:rPr>
              <a:t>PISTOL STUCK</a:t>
            </a:r>
            <a:br>
              <a:rPr lang="en-US" i="1" dirty="0" smtClean="0">
                <a:latin typeface="Comic Sans MS"/>
                <a:cs typeface="Comic Sans MS"/>
              </a:rPr>
            </a:br>
            <a:r>
              <a:rPr lang="en-US" i="1" dirty="0" smtClean="0">
                <a:latin typeface="Comic Sans MS"/>
                <a:cs typeface="Comic Sans MS"/>
              </a:rPr>
              <a:t>ON IT</a:t>
            </a:r>
            <a:endParaRPr lang="en-US" i="1" dirty="0">
              <a:latin typeface="Comic Sans MS"/>
              <a:cs typeface="Comic Sans M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15694" y="2949562"/>
            <a:ext cx="233279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Comic Sans MS"/>
                <a:cs typeface="Comic Sans MS"/>
              </a:rPr>
              <a:t>THIS IS THE </a:t>
            </a:r>
          </a:p>
          <a:p>
            <a:r>
              <a:rPr lang="en-US" i="1" dirty="0" smtClean="0">
                <a:latin typeface="Comic Sans MS"/>
                <a:cs typeface="Comic Sans MS"/>
              </a:rPr>
              <a:t>BAD GUY</a:t>
            </a:r>
            <a:endParaRPr lang="en-US" i="1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2270546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</a:rPr>
              <a:t>The man with golden gun </a:t>
            </a:r>
            <a:r>
              <a:rPr lang="en-US" dirty="0">
                <a:solidFill>
                  <a:srgbClr val="008000"/>
                </a:solidFill>
                <a:latin typeface="Times New Roman" pitchFamily="-110" charset="0"/>
              </a:rPr>
              <a:t>(G. Hamilton, Eon productions, 1974)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  <a:hlinkClick r:id="rId2"/>
              </a:rPr>
              <a:t>James Bond explaining to the M. Scaramanga how solar energy can be stored in superconducting magnets operating in liquid helium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</a:rPr>
              <a:t>Well, magnetic field is not the best place to store energy …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</a:rPr>
              <a:t>Live and let die </a:t>
            </a:r>
            <a:r>
              <a:rPr lang="en-US" dirty="0">
                <a:solidFill>
                  <a:srgbClr val="008000"/>
                </a:solidFill>
                <a:latin typeface="Times New Roman" pitchFamily="-110" charset="0"/>
              </a:rPr>
              <a:t>(G. Hamilton, Eon productions, 1973)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  <a:hlinkClick r:id="rId3"/>
              </a:rPr>
              <a:t>James Bond using a magnetic watch to </a:t>
            </a:r>
            <a:r>
              <a:rPr lang="en-US" dirty="0" smtClean="0">
                <a:latin typeface="Times New Roman" pitchFamily="-110" charset="0"/>
                <a:hlinkClick r:id="rId3"/>
              </a:rPr>
              <a:t>catch M’s tea spoon, to open </a:t>
            </a:r>
            <a:r>
              <a:rPr lang="en-US" dirty="0">
                <a:latin typeface="Times New Roman" pitchFamily="-110" charset="0"/>
                <a:hlinkClick r:id="rId3"/>
              </a:rPr>
              <a:t>a closet and to unzip the clothes of a spy</a:t>
            </a:r>
            <a:endParaRPr lang="en-US" dirty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</a:rPr>
              <a:t>Well, I let you make the computations…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</a:rPr>
              <a:t>X-Men 2 </a:t>
            </a:r>
            <a:r>
              <a:rPr lang="en-US" dirty="0">
                <a:solidFill>
                  <a:srgbClr val="008000"/>
                </a:solidFill>
                <a:latin typeface="Times New Roman" pitchFamily="-110" charset="0"/>
              </a:rPr>
              <a:t>(B. Singer, 20</a:t>
            </a:r>
            <a:r>
              <a:rPr lang="en-US" baseline="30000" dirty="0">
                <a:solidFill>
                  <a:srgbClr val="008000"/>
                </a:solidFill>
                <a:latin typeface="Times New Roman" pitchFamily="-110" charset="0"/>
              </a:rPr>
              <a:t>th</a:t>
            </a:r>
            <a:r>
              <a:rPr lang="en-US" dirty="0">
                <a:solidFill>
                  <a:srgbClr val="008000"/>
                </a:solidFill>
                <a:latin typeface="Times New Roman" pitchFamily="-110" charset="0"/>
              </a:rPr>
              <a:t> Century Fox, Marvel </a:t>
            </a:r>
            <a:r>
              <a:rPr lang="en-US" dirty="0" err="1">
                <a:solidFill>
                  <a:srgbClr val="008000"/>
                </a:solidFill>
                <a:latin typeface="Times New Roman" pitchFamily="-110" charset="0"/>
              </a:rPr>
              <a:t>ent</a:t>
            </a:r>
            <a:r>
              <a:rPr lang="en-US" dirty="0">
                <a:solidFill>
                  <a:srgbClr val="008000"/>
                </a:solidFill>
                <a:latin typeface="Times New Roman" pitchFamily="-110" charset="0"/>
              </a:rPr>
              <a:t>. et al, 2003)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  <a:hlinkClick r:id="rId4"/>
              </a:rPr>
              <a:t>Magneto escaping from his </a:t>
            </a:r>
            <a:r>
              <a:rPr lang="en-US" dirty="0" smtClean="0">
                <a:latin typeface="Times New Roman" pitchFamily="-110" charset="0"/>
                <a:hlinkClick r:id="rId4"/>
              </a:rPr>
              <a:t>all-polymide </a:t>
            </a:r>
            <a:r>
              <a:rPr lang="en-US" dirty="0">
                <a:latin typeface="Times New Roman" pitchFamily="-110" charset="0"/>
                <a:hlinkClick r:id="rId4"/>
              </a:rPr>
              <a:t>prison using the iron in the blood of the guard</a:t>
            </a:r>
            <a:endParaRPr lang="en-US" dirty="0">
              <a:latin typeface="Times New Roman" pitchFamily="-110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Times New Roman" pitchFamily="-110" charset="0"/>
              </a:rPr>
              <a:t>I’m not able to comment this </a:t>
            </a:r>
            <a:r>
              <a:rPr lang="en-US" dirty="0" smtClean="0">
                <a:latin typeface="Times New Roman" pitchFamily="-110" charset="0"/>
              </a:rPr>
              <a:t>…</a:t>
            </a:r>
            <a:endParaRPr lang="en-US" dirty="0">
              <a:latin typeface="Times New Roman" pitchFamily="-110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SOME REFERENCES </a:t>
            </a:r>
            <a:br>
              <a:rPr lang="en-US" dirty="0"/>
            </a:br>
            <a:r>
              <a:rPr lang="en-US" dirty="0"/>
              <a:t>FROM THE INDUSTRY OF  DREAMS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4752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Generating magnetic field and the superconducting leap</a:t>
            </a:r>
          </a:p>
          <a:p>
            <a:pPr eaLnBrk="1" hangingPunct="1"/>
            <a:endParaRPr lang="fr-CH" sz="2800" dirty="0" smtClean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From the ISR to the LHC</a:t>
            </a:r>
          </a:p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Towards higher fields: HL-LHC and beyond</a:t>
            </a:r>
            <a:endParaRPr lang="fr-CH" sz="2800" baseline="300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726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sz="1800" dirty="0" smtClean="0">
                <a:sym typeface="Symbol" pitchFamily="18" charset="2"/>
              </a:rPr>
              <a:t>Conte-MacKay «Introduction to particle accelerators» World Scientific (Singapore, 1985)</a:t>
            </a:r>
          </a:p>
          <a:p>
            <a:pPr lvl="1" eaLnBrk="1" hangingPunct="1"/>
            <a:r>
              <a:rPr lang="fr-CH" sz="1400" dirty="0" smtClean="0">
                <a:sym typeface="Symbol" pitchFamily="18" charset="2"/>
              </a:rPr>
              <a:t>Good intriduction to beam dynamics and magnets</a:t>
            </a:r>
          </a:p>
          <a:p>
            <a:pPr eaLnBrk="1" hangingPunct="1"/>
            <a:r>
              <a:rPr lang="fr-CH" sz="1800" dirty="0" smtClean="0">
                <a:sym typeface="Symbol" pitchFamily="18" charset="2"/>
              </a:rPr>
              <a:t>K. H. Mess, P. Schmuser, S. Wolff, « Superconducting accelerator magnets » World Scientific (Singapore, 1996)</a:t>
            </a:r>
          </a:p>
          <a:p>
            <a:pPr lvl="1" eaLnBrk="1" hangingPunct="1"/>
            <a:r>
              <a:rPr lang="fr-CH" sz="1400" dirty="0" smtClean="0">
                <a:sym typeface="Symbol" pitchFamily="18" charset="2"/>
              </a:rPr>
              <a:t>Very good, clear and concise introduction to superconducting magnets for accelerators</a:t>
            </a:r>
          </a:p>
          <a:p>
            <a:pPr eaLnBrk="1" hangingPunct="1"/>
            <a:r>
              <a:rPr lang="fr-CH" sz="1800" dirty="0" smtClean="0">
                <a:sym typeface="Symbol" pitchFamily="18" charset="2"/>
              </a:rPr>
              <a:t>M. N. Wilson «Superconducting magnets» Clarendon Press (Oxford, 1983)</a:t>
            </a:r>
          </a:p>
          <a:p>
            <a:pPr lvl="1" eaLnBrk="1" hangingPunct="1"/>
            <a:r>
              <a:rPr lang="fr-CH" sz="1400" dirty="0" smtClean="0">
                <a:sym typeface="Symbol" pitchFamily="18" charset="2"/>
              </a:rPr>
              <a:t>The bible of superconducting magnets, very dense</a:t>
            </a:r>
          </a:p>
          <a:p>
            <a:pPr eaLnBrk="1" hangingPunct="1"/>
            <a:r>
              <a:rPr lang="fr-CH" sz="1800" dirty="0" smtClean="0">
                <a:sym typeface="Symbol" pitchFamily="18" charset="2"/>
              </a:rPr>
              <a:t>CAS proceedings</a:t>
            </a:r>
          </a:p>
          <a:p>
            <a:pPr lvl="1" eaLnBrk="1" hangingPunct="1"/>
            <a:r>
              <a:rPr lang="fr-CH" sz="1400" dirty="0" smtClean="0">
                <a:sym typeface="Symbol" pitchFamily="18" charset="2"/>
              </a:rPr>
              <a:t>Several courses dedicated to superconductivity</a:t>
            </a:r>
            <a:endParaRPr lang="fr-CH" sz="1400" dirty="0">
              <a:sym typeface="Symbol" pitchFamily="18" charset="2"/>
            </a:endParaRPr>
          </a:p>
          <a:p>
            <a:pPr eaLnBrk="1" hangingPunct="1"/>
            <a:r>
              <a:rPr lang="fr-CH" sz="1800" dirty="0" smtClean="0">
                <a:sym typeface="Symbol" pitchFamily="18" charset="2"/>
              </a:rPr>
              <a:t>USPAS (</a:t>
            </a:r>
            <a:r>
              <a:rPr lang="fr-CH" sz="1800" dirty="0" smtClean="0">
                <a:sym typeface="Symbol" pitchFamily="18" charset="2"/>
                <a:hlinkClick r:id="rId2"/>
              </a:rPr>
              <a:t>uspas.fnal.gov</a:t>
            </a:r>
            <a:r>
              <a:rPr lang="fr-CH" sz="1800" dirty="0" smtClean="0">
                <a:sym typeface="Symbol" pitchFamily="18" charset="2"/>
              </a:rPr>
              <a:t>) </a:t>
            </a:r>
          </a:p>
          <a:p>
            <a:pPr lvl="1" eaLnBrk="1" hangingPunct="1"/>
            <a:r>
              <a:rPr lang="fr-CH" sz="1400" dirty="0" smtClean="0">
                <a:sym typeface="Symbol" pitchFamily="18" charset="2"/>
              </a:rPr>
              <a:t>Superconducting accelerator magnets, every 2-3 years </a:t>
            </a:r>
          </a:p>
          <a:p>
            <a:pPr lvl="1" eaLnBrk="1" hangingPunct="1"/>
            <a:endParaRPr lang="fr-CH" sz="1400" dirty="0">
              <a:sym typeface="Symbol" pitchFamily="18" charset="2"/>
            </a:endParaRPr>
          </a:p>
          <a:p>
            <a:pPr eaLnBrk="1" hangingPunct="1"/>
            <a:r>
              <a:rPr lang="fr-CH" sz="1800" dirty="0" smtClean="0">
                <a:sym typeface="Symbol" pitchFamily="18" charset="2"/>
              </a:rPr>
              <a:t>And thanks to many teachers and colleagues, in particular R. Perin, C. Wyss, L</a:t>
            </a:r>
            <a:r>
              <a:rPr lang="fr-CH" sz="1800" dirty="0">
                <a:sym typeface="Symbol" pitchFamily="18" charset="2"/>
              </a:rPr>
              <a:t>. Rossi, </a:t>
            </a:r>
            <a:r>
              <a:rPr lang="fr-CH" sz="1800" dirty="0" smtClean="0">
                <a:sym typeface="Symbol" pitchFamily="18" charset="2"/>
              </a:rPr>
              <a:t>P. Lebrun</a:t>
            </a:r>
            <a:r>
              <a:rPr lang="fr-CH" sz="1800" dirty="0">
                <a:sym typeface="Symbol" pitchFamily="18" charset="2"/>
              </a:rPr>
              <a:t>, T. Taylor, W. </a:t>
            </a:r>
            <a:r>
              <a:rPr lang="fr-CH" sz="1800" dirty="0" smtClean="0">
                <a:sym typeface="Symbol" pitchFamily="18" charset="2"/>
              </a:rPr>
              <a:t>Scandale, J</a:t>
            </a:r>
            <a:r>
              <a:rPr lang="fr-CH" sz="1800" dirty="0">
                <a:sym typeface="Symbol" pitchFamily="18" charset="2"/>
              </a:rPr>
              <a:t>. P. Koutchouk, P. Ferracin, J. M. Jimenez, L. Bottura, </a:t>
            </a:r>
            <a:r>
              <a:rPr lang="fr-CH" sz="1800" dirty="0" smtClean="0">
                <a:sym typeface="Symbol" pitchFamily="18" charset="2"/>
              </a:rPr>
              <a:t>A</a:t>
            </a:r>
            <a:r>
              <a:rPr lang="fr-CH" sz="1800" dirty="0">
                <a:sym typeface="Symbol" pitchFamily="18" charset="2"/>
              </a:rPr>
              <a:t>. Devred, M. Wilson, </a:t>
            </a:r>
            <a:r>
              <a:rPr lang="fr-CH" sz="1800" dirty="0" smtClean="0">
                <a:sym typeface="Symbol" pitchFamily="18" charset="2"/>
              </a:rPr>
              <a:t>A. Ballarino, S. Le Naour, A. Verweij, S. Caspi, M. Lamont, J. Wenninger, B</a:t>
            </a:r>
            <a:r>
              <a:rPr lang="fr-CH" sz="1800" dirty="0">
                <a:sym typeface="Symbol" pitchFamily="18" charset="2"/>
              </a:rPr>
              <a:t>. Bellesia, </a:t>
            </a:r>
            <a:r>
              <a:rPr lang="fr-CH" sz="1800" dirty="0" smtClean="0">
                <a:sym typeface="Symbol" pitchFamily="18" charset="2"/>
              </a:rPr>
              <a:t>A. Milanese, S. Izquierdo Bermudez, M. Bajko, A</a:t>
            </a:r>
            <a:r>
              <a:rPr lang="fr-CH" sz="1800" dirty="0">
                <a:sym typeface="Symbol" pitchFamily="18" charset="2"/>
              </a:rPr>
              <a:t>. </a:t>
            </a:r>
            <a:r>
              <a:rPr lang="fr-CH" sz="1800" dirty="0" smtClean="0">
                <a:sym typeface="Symbol" pitchFamily="18" charset="2"/>
              </a:rPr>
              <a:t>Foussat, L. Fiscarelli, …</a:t>
            </a:r>
            <a:endParaRPr lang="fr-CH" sz="1400" dirty="0">
              <a:sym typeface="Symbol" pitchFamily="18" charset="2"/>
            </a:endParaRPr>
          </a:p>
          <a:p>
            <a:pPr eaLnBrk="1" hangingPunct="1"/>
            <a:endParaRPr lang="fr-CH" sz="18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626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A couple of technical remarks on how I built the plot in slides </a:t>
            </a:r>
            <a:r>
              <a:rPr lang="fr-CH" dirty="0" smtClean="0">
                <a:sym typeface="Symbol" pitchFamily="18" charset="2"/>
              </a:rPr>
              <a:t>18-22</a:t>
            </a:r>
            <a:r>
              <a:rPr lang="fr-CH" dirty="0" smtClean="0">
                <a:sym typeface="Symbol" pitchFamily="18" charset="2"/>
              </a:rPr>
              <a:t> and 31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Coil width is the « equivalent coil width » i.e. wedges are removed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That’s why for LHC dipole we have 28 mm and not 31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 was obliged to be able to compare block coils as HD2, FrescaII  and RRM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Field is the nominal field – this does not mean that some (or all) magnets achieved much more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For the LHC dipole I put 7 TeV and not 7.5 TeV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For BNL case, for instance, magnet have a large margin and can reach higher values – they were so confident that they installed wihtout testing</a:t>
            </a:r>
          </a:p>
          <a:p>
            <a:pPr lvl="1" eaLnBrk="1" hangingPunct="1"/>
            <a:endParaRPr lang="fr-CH" sz="1000" dirty="0">
              <a:sym typeface="Symbol" pitchFamily="18" charset="2"/>
            </a:endParaRPr>
          </a:p>
          <a:p>
            <a:pPr eaLnBrk="1" hangingPunct="1"/>
            <a:endParaRPr lang="fr-CH" sz="18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APPENDIX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761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A couple of technical remarks on how I built the plot in slides </a:t>
            </a:r>
            <a:r>
              <a:rPr lang="fr-CH" dirty="0" smtClean="0">
                <a:sym typeface="Symbol" pitchFamily="18" charset="2"/>
              </a:rPr>
              <a:t>18-22 and 31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line of 450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corresponds to the case of an ironless magnet – therefore it is there just to guide the eye and give an order of magnitude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If a magnet sits on the 450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line, it does not mean that this is its actual overall current density as the presence of iron reduces the current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In some magnets, grading is used, so for instance in the LHC dipole inner layer is at 360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and outer layer is at 440 A/mm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– obviously this complexity is not visible in the plot</a:t>
            </a:r>
            <a:endParaRPr lang="fr-CH" baseline="30000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sz="1000" dirty="0">
              <a:sym typeface="Symbol" pitchFamily="18" charset="2"/>
            </a:endParaRPr>
          </a:p>
          <a:p>
            <a:pPr eaLnBrk="1" hangingPunct="1"/>
            <a:endParaRPr lang="fr-CH" sz="18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APPENDIX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5886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A couple of technical remarks on how I built the plot in slides </a:t>
            </a:r>
            <a:r>
              <a:rPr lang="fr-CH" dirty="0" smtClean="0">
                <a:sym typeface="Symbol" pitchFamily="18" charset="2"/>
              </a:rPr>
              <a:t>31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Coil width is the « equivalent coil width » i.e. wedges are removed as in the previous case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Field is the achieved bore field 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In case of several magnets I put the best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 am obliged to put achived field since in some short models the « nominal » is not defined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This does not mean that one can build an accelerator with this value of field – there has been some confision in the community between maximum achived and operational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In slide 26, I also added the results of MQXF (a quadrupole) using the peak field – small inconsistency since it is compared to bore fields of </a:t>
            </a:r>
            <a:r>
              <a:rPr lang="fr-CH" dirty="0" smtClean="0">
                <a:sym typeface="Symbol" pitchFamily="18" charset="2"/>
              </a:rPr>
              <a:t>dipoles, and not to their peak field </a:t>
            </a:r>
            <a:r>
              <a:rPr lang="fr-CH" dirty="0">
                <a:sym typeface="Symbol" pitchFamily="18" charset="2"/>
              </a:rPr>
              <a:t>(few percent difference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2" eaLnBrk="1" hangingPunct="1"/>
            <a:endParaRPr lang="fr-CH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APPENDIX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6718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fr-CH" sz="2800" dirty="0">
              <a:sym typeface="Symbol" pitchFamily="18" charset="2"/>
            </a:endParaRPr>
          </a:p>
          <a:p>
            <a:pPr eaLnBrk="1" hangingPunct="1"/>
            <a:r>
              <a:rPr lang="fr-CH" sz="2800" dirty="0">
                <a:sym typeface="Symbol" pitchFamily="18" charset="2"/>
              </a:rPr>
              <a:t>The LHC path in energy and luminosity</a:t>
            </a:r>
            <a:endParaRPr lang="fr-CH" sz="2800" baseline="300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sz="1600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APPENDIX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152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LHC was designed to reach 7 TeV per beam, corresponding to 8.3 T dipole field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All accepted magnets were tested above the 7 TeV level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Half of them were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tested up to 9.0 T </a:t>
            </a:r>
            <a:r>
              <a:rPr lang="fr-CH" dirty="0" smtClean="0">
                <a:sym typeface="Symbol" pitchFamily="18" charset="2"/>
              </a:rPr>
              <a:t>(the so called ultimate energy of LHC, i.e. 7.5 TeV)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LHC PATH TOWARDS 7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853" y="3166777"/>
            <a:ext cx="4799326" cy="3069889"/>
          </a:xfrm>
          <a:prstGeom prst="rect">
            <a:avLst/>
          </a:prstGeom>
        </p:spPr>
      </p:pic>
      <p:sp>
        <p:nvSpPr>
          <p:cNvPr id="7" name="ZoneTexte 13"/>
          <p:cNvSpPr txBox="1"/>
          <p:nvPr/>
        </p:nvSpPr>
        <p:spPr>
          <a:xfrm>
            <a:off x="2313406" y="6273224"/>
            <a:ext cx="4503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Current reached in the 1276 LHC dipoles</a:t>
            </a:r>
          </a:p>
        </p:txBody>
      </p:sp>
    </p:spTree>
    <p:extLst>
      <p:ext uri="{BB962C8B-B14F-4D97-AF65-F5344CB8AC3E}">
        <p14:creationId xmlns:p14="http://schemas.microsoft.com/office/powerpoint/2010/main" val="40512762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First run (2012-2015, RunI) was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limited initially at 3.5 TeV and then at 4 TeV </a:t>
            </a:r>
            <a:r>
              <a:rPr lang="fr-CH" dirty="0" smtClean="0">
                <a:sym typeface="Symbol" pitchFamily="18" charset="2"/>
              </a:rPr>
              <a:t>due to a weakness in the magnet-to-magnet splices that led to the 2008 incident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Splices were repaired in Long Shutdown I, and this removed the limitation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LHC PATH TOWARDS 7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pic>
        <p:nvPicPr>
          <p:cNvPr id="5" name="Picture 6" descr="I:\FRESCA\Measurements\Joint with void 1\Radio images\E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2070" y="3178196"/>
            <a:ext cx="5168155" cy="828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I:\FRESCA\Measurements\Joint with void 2\Pictures\Radio images\Radio images 14 december 2009\Ech1 gauch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37473" y="4145076"/>
            <a:ext cx="5186939" cy="8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13"/>
          <p:cNvSpPr txBox="1"/>
          <p:nvPr/>
        </p:nvSpPr>
        <p:spPr>
          <a:xfrm>
            <a:off x="4037120" y="5291696"/>
            <a:ext cx="4503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Cross-section of the </a:t>
            </a:r>
            <a:r>
              <a:rPr lang="fr-CH" sz="1600" dirty="0" err="1" smtClean="0"/>
              <a:t>intreconnection</a:t>
            </a:r>
            <a:r>
              <a:rPr lang="fr-CH" sz="1600" dirty="0" smtClean="0"/>
              <a:t> and </a:t>
            </a:r>
          </a:p>
          <a:p>
            <a:pPr algn="ctr"/>
            <a:r>
              <a:rPr lang="fr-CH" sz="1600" dirty="0" err="1" smtClean="0"/>
              <a:t>radiography</a:t>
            </a:r>
            <a:r>
              <a:rPr lang="fr-CH" sz="1600" dirty="0" smtClean="0"/>
              <a:t> </a:t>
            </a:r>
            <a:r>
              <a:rPr lang="fr-CH" sz="1600" dirty="0" err="1" smtClean="0"/>
              <a:t>showing</a:t>
            </a:r>
            <a:r>
              <a:rPr lang="fr-CH" sz="1600" dirty="0" smtClean="0"/>
              <a:t> </a:t>
            </a:r>
            <a:r>
              <a:rPr lang="fr-CH" sz="1600" dirty="0" err="1" smtClean="0"/>
              <a:t>missing</a:t>
            </a:r>
            <a:r>
              <a:rPr lang="fr-CH" sz="1600" dirty="0" smtClean="0"/>
              <a:t> </a:t>
            </a:r>
            <a:r>
              <a:rPr lang="fr-CH" sz="1600" dirty="0" err="1" smtClean="0"/>
              <a:t>continuity</a:t>
            </a:r>
            <a:endParaRPr lang="fr-CH" sz="1600" dirty="0" smtClean="0"/>
          </a:p>
          <a:p>
            <a:pPr algn="ctr"/>
            <a:r>
              <a:rPr lang="fr-CH" sz="1600" dirty="0" smtClean="0">
                <a:solidFill>
                  <a:srgbClr val="009900"/>
                </a:solidFill>
              </a:rPr>
              <a:t>[F. </a:t>
            </a:r>
            <a:r>
              <a:rPr lang="fr-CH" sz="1600" dirty="0" err="1" smtClean="0">
                <a:solidFill>
                  <a:srgbClr val="009900"/>
                </a:solidFill>
              </a:rPr>
              <a:t>Bordry</a:t>
            </a:r>
            <a:r>
              <a:rPr lang="fr-CH" sz="1600" dirty="0" smtClean="0">
                <a:solidFill>
                  <a:srgbClr val="009900"/>
                </a:solidFill>
              </a:rPr>
              <a:t>, J. P. </a:t>
            </a:r>
            <a:r>
              <a:rPr lang="fr-CH" sz="1600" dirty="0" err="1" smtClean="0">
                <a:solidFill>
                  <a:srgbClr val="009900"/>
                </a:solidFill>
              </a:rPr>
              <a:t>Tock</a:t>
            </a:r>
            <a:r>
              <a:rPr lang="fr-CH" sz="1600" dirty="0" smtClean="0">
                <a:solidFill>
                  <a:srgbClr val="009900"/>
                </a:solidFill>
              </a:rPr>
              <a:t> and LS1 team]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4331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Second run (2018-2020) was at 6.5 TeV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field level was reached with </a:t>
            </a:r>
            <a:r>
              <a:rPr lang="fr-CH" dirty="0" smtClean="0">
                <a:sym typeface="Symbol"/>
              </a:rPr>
              <a:t></a:t>
            </a:r>
            <a:r>
              <a:rPr lang="fr-CH" dirty="0" smtClean="0">
                <a:sym typeface="Symbol" pitchFamily="18" charset="2"/>
              </a:rPr>
              <a:t>200 retraining quenches in the LHC dipoles (about one out of six) – quench is related to stored energy …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LHC PATH TOWARDS 7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823" y="2591912"/>
            <a:ext cx="5265043" cy="3622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ZoneTexte 13"/>
          <p:cNvSpPr txBox="1"/>
          <p:nvPr/>
        </p:nvSpPr>
        <p:spPr>
          <a:xfrm>
            <a:off x="1587630" y="6273224"/>
            <a:ext cx="550378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Training of the different dipole sectors during LS1 </a:t>
            </a:r>
          </a:p>
          <a:p>
            <a:pPr algn="ctr"/>
            <a:r>
              <a:rPr lang="fr-CH" sz="1600" dirty="0" smtClean="0">
                <a:solidFill>
                  <a:srgbClr val="009900"/>
                </a:solidFill>
              </a:rPr>
              <a:t>[A. Verweij, for the MP3 team]</a:t>
            </a:r>
            <a:endParaRPr lang="en-GB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2342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During LS2 (2019-2021), interventions to minimize the risks associated to quenches </a:t>
            </a:r>
            <a:r>
              <a:rPr lang="fr-CH" sz="1800" dirty="0" smtClean="0">
                <a:solidFill>
                  <a:srgbClr val="009900"/>
                </a:solidFill>
              </a:rPr>
              <a:t>[</a:t>
            </a:r>
            <a:r>
              <a:rPr lang="en-US" sz="1800" dirty="0" smtClean="0">
                <a:solidFill>
                  <a:srgbClr val="009900"/>
                </a:solidFill>
              </a:rPr>
              <a:t>J.-M. Jimenez, J.-P. Tock et many al</a:t>
            </a:r>
            <a:r>
              <a:rPr lang="fr-CH" sz="1800" dirty="0" smtClean="0">
                <a:solidFill>
                  <a:srgbClr val="009900"/>
                </a:solidFill>
              </a:rPr>
              <a:t>]</a:t>
            </a:r>
            <a:endParaRPr lang="fr-CH" sz="1800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plan was to have massive training to go towards operation at 7 TeV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Third run (2022-2025) is at 6.8 TeV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field level was reached with </a:t>
            </a:r>
            <a:r>
              <a:rPr lang="fr-CH" dirty="0">
                <a:sym typeface="Symbol"/>
              </a:rPr>
              <a:t></a:t>
            </a:r>
            <a:r>
              <a:rPr lang="fr-CH" dirty="0" smtClean="0">
                <a:sym typeface="Symbol" pitchFamily="18" charset="2"/>
              </a:rPr>
              <a:t>350 retraining quenches (+ secondary ones) – 3 sectors reached 7 TeV with 80 quenches each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Need of reparing two sectors due to issues generated by quenches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 showstopper to 7 TeV, it is a weight between risks and benefits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LHC PATH TOWARDS 7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955" y="2398889"/>
            <a:ext cx="3512064" cy="25096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221" y="2398886"/>
            <a:ext cx="3386667" cy="254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2622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LHC design aimed at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ambitious targets for luminosity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The competition with SSC, having 3 times larger energy, was done on luminosity; here LHC target (10</a:t>
            </a:r>
            <a:r>
              <a:rPr lang="fr-CH" baseline="30000" dirty="0" smtClean="0">
                <a:sym typeface="Symbol" pitchFamily="18" charset="2"/>
              </a:rPr>
              <a:t>34</a:t>
            </a:r>
            <a:r>
              <a:rPr lang="fr-CH" dirty="0" smtClean="0">
                <a:sym typeface="Symbol" pitchFamily="18" charset="2"/>
              </a:rPr>
              <a:t>) was ten times larger then SSC (10</a:t>
            </a:r>
            <a:r>
              <a:rPr lang="fr-CH" baseline="30000" dirty="0" smtClean="0">
                <a:sym typeface="Symbol" pitchFamily="18" charset="2"/>
              </a:rPr>
              <a:t>33</a:t>
            </a:r>
            <a:r>
              <a:rPr lang="fr-CH" dirty="0" smtClean="0">
                <a:sym typeface="Symbol" pitchFamily="18" charset="2"/>
              </a:rPr>
              <a:t>) 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Nominal luminosity (10</a:t>
            </a:r>
            <a:r>
              <a:rPr lang="fr-CH" baseline="30000" dirty="0" smtClean="0">
                <a:sym typeface="Symbol" pitchFamily="18" charset="2"/>
              </a:rPr>
              <a:t>34</a:t>
            </a:r>
            <a:r>
              <a:rPr lang="fr-CH" dirty="0" smtClean="0">
                <a:sym typeface="Symbol" pitchFamily="18" charset="2"/>
              </a:rPr>
              <a:t> cm</a:t>
            </a:r>
            <a:r>
              <a:rPr lang="fr-CH" baseline="30000" dirty="0" smtClean="0">
                <a:sym typeface="Symbol" pitchFamily="18" charset="2"/>
              </a:rPr>
              <a:t>-2</a:t>
            </a:r>
            <a:r>
              <a:rPr lang="fr-CH" dirty="0" smtClean="0">
                <a:sym typeface="Symbol" pitchFamily="18" charset="2"/>
              </a:rPr>
              <a:t> s</a:t>
            </a:r>
            <a:r>
              <a:rPr lang="fr-CH" baseline="30000" dirty="0" smtClean="0">
                <a:sym typeface="Symbol" pitchFamily="18" charset="2"/>
              </a:rPr>
              <a:t>-1</a:t>
            </a:r>
            <a:r>
              <a:rPr lang="fr-CH" dirty="0" smtClean="0">
                <a:sym typeface="Symbol" pitchFamily="18" charset="2"/>
              </a:rPr>
              <a:t>) was achieved already in RunI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Ultimate luminosity (2×10</a:t>
            </a:r>
            <a:r>
              <a:rPr lang="fr-CH" baseline="30000" dirty="0" smtClean="0">
                <a:sym typeface="Symbol" pitchFamily="18" charset="2"/>
              </a:rPr>
              <a:t>34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>
                <a:sym typeface="Symbol" pitchFamily="18" charset="2"/>
              </a:rPr>
              <a:t>cm</a:t>
            </a:r>
            <a:r>
              <a:rPr lang="fr-CH" baseline="30000" dirty="0">
                <a:sym typeface="Symbol" pitchFamily="18" charset="2"/>
              </a:rPr>
              <a:t>-2</a:t>
            </a:r>
            <a:r>
              <a:rPr lang="fr-CH" dirty="0">
                <a:sym typeface="Symbol" pitchFamily="18" charset="2"/>
              </a:rPr>
              <a:t> s</a:t>
            </a:r>
            <a:r>
              <a:rPr lang="fr-CH" baseline="30000" dirty="0">
                <a:sym typeface="Symbol" pitchFamily="18" charset="2"/>
              </a:rPr>
              <a:t>-1</a:t>
            </a:r>
            <a:r>
              <a:rPr lang="fr-CH" dirty="0">
                <a:sym typeface="Symbol" pitchFamily="18" charset="2"/>
              </a:rPr>
              <a:t>) </a:t>
            </a:r>
            <a:r>
              <a:rPr lang="fr-CH" dirty="0" smtClean="0">
                <a:sym typeface="Symbol" pitchFamily="18" charset="2"/>
              </a:rPr>
              <a:t>was reached in RunII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LHC PATH TOWARDS LUMINOSITY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B1DE67E-050D-C04D-B329-F2B57B61D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0129" y="3021048"/>
            <a:ext cx="4710169" cy="3198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0481" y="6188699"/>
            <a:ext cx="8166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LHC luminosity ramp up  in the 10’s </a:t>
            </a:r>
            <a:r>
              <a:rPr lang="en-US" sz="1600" dirty="0" smtClean="0">
                <a:solidFill>
                  <a:srgbClr val="008000"/>
                </a:solidFill>
              </a:rPr>
              <a:t>(M. Lamont, J. </a:t>
            </a:r>
            <a:r>
              <a:rPr lang="en-US" sz="1600" dirty="0" err="1" smtClean="0">
                <a:solidFill>
                  <a:srgbClr val="008000"/>
                </a:solidFill>
              </a:rPr>
              <a:t>Wenninger</a:t>
            </a:r>
            <a:r>
              <a:rPr lang="en-US" sz="1600" dirty="0" smtClean="0">
                <a:solidFill>
                  <a:srgbClr val="008000"/>
                </a:solidFill>
              </a:rPr>
              <a:t>, and many many others)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411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 a circular collider, one has the well-known relation between </a:t>
            </a:r>
            <a:r>
              <a:rPr lang="en-US" dirty="0" smtClean="0">
                <a:solidFill>
                  <a:srgbClr val="CC3300"/>
                </a:solidFill>
              </a:rPr>
              <a:t>field, curvature radius and momentum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In ultra-relativistic regime </a:t>
            </a:r>
            <a:r>
              <a:rPr lang="en-US" i="1" dirty="0" smtClean="0"/>
              <a:t>pc</a:t>
            </a:r>
            <a:r>
              <a:rPr lang="en-US" dirty="0" smtClean="0"/>
              <a:t>&gt;&gt;</a:t>
            </a:r>
            <a:r>
              <a:rPr lang="en-US" i="1" dirty="0" smtClean="0"/>
              <a:t>mc</a:t>
            </a:r>
            <a:r>
              <a:rPr lang="en-US" i="1" baseline="30000" dirty="0" smtClean="0"/>
              <a:t>2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lvl="1" eaLnBrk="1" hangingPunct="1"/>
            <a:r>
              <a:rPr lang="en-US" dirty="0" smtClean="0"/>
              <a:t>LHC at 7 </a:t>
            </a:r>
            <a:r>
              <a:rPr lang="en-US" dirty="0" err="1" smtClean="0"/>
              <a:t>TeV</a:t>
            </a:r>
            <a:r>
              <a:rPr lang="en-US" dirty="0" smtClean="0"/>
              <a:t>: 8.3 T and 2800 m curvature radius</a:t>
            </a:r>
          </a:p>
          <a:p>
            <a:pPr eaLnBrk="1" hangingPunct="1"/>
            <a:r>
              <a:rPr lang="en-US" dirty="0" smtClean="0"/>
              <a:t>How to get more energy?</a:t>
            </a:r>
          </a:p>
          <a:p>
            <a:pPr lvl="1" eaLnBrk="1" hangingPunct="1"/>
            <a:r>
              <a:rPr lang="en-US" dirty="0" smtClean="0"/>
              <a:t>Larger accelerators (brute force)</a:t>
            </a:r>
          </a:p>
          <a:p>
            <a:pPr lvl="1" eaLnBrk="1" hangingPunct="1"/>
            <a:r>
              <a:rPr lang="en-US" dirty="0" smtClean="0"/>
              <a:t>Higher fields (the technological path)</a:t>
            </a:r>
          </a:p>
          <a:p>
            <a:pPr marL="457200" lvl="1" indent="0" eaLnBrk="1" hangingPunct="1">
              <a:buNone/>
            </a:pPr>
            <a:r>
              <a:rPr lang="en-US" sz="1400" dirty="0" smtClean="0"/>
              <a:t>		</a:t>
            </a:r>
            <a:endParaRPr lang="en-US" sz="12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MAKING ENERGY …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graphicFrame>
        <p:nvGraphicFramePr>
          <p:cNvPr id="2054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071297"/>
              </p:ext>
            </p:extLst>
          </p:nvPr>
        </p:nvGraphicFramePr>
        <p:xfrm>
          <a:off x="1108235" y="3395195"/>
          <a:ext cx="3698875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1" name="Equation" r:id="rId3" imgW="1714500" imgH="203200" progId="Equation.3">
                  <p:embed/>
                </p:oleObj>
              </mc:Choice>
              <mc:Fallback>
                <p:oleObj name="Equation" r:id="rId3" imgW="17145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8235" y="3395195"/>
                        <a:ext cx="3698875" cy="436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73" name="Picture 67" descr="sync_dip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677" y="1978181"/>
            <a:ext cx="3418258" cy="1683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26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9843035"/>
              </p:ext>
            </p:extLst>
          </p:nvPr>
        </p:nvGraphicFramePr>
        <p:xfrm>
          <a:off x="1986119" y="2096128"/>
          <a:ext cx="1808856" cy="628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2" name="Equation" r:id="rId6" imgW="546100" imgH="190500" progId="Equation.3">
                  <p:embed/>
                </p:oleObj>
              </mc:Choice>
              <mc:Fallback>
                <p:oleObj name="Equation" r:id="rId6" imgW="5461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6119" y="2096128"/>
                        <a:ext cx="1808856" cy="62810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9068" y="4122569"/>
            <a:ext cx="1872527" cy="15744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90664" y="4750076"/>
            <a:ext cx="1811768" cy="21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93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control of nonlinearities of the magnets </a:t>
            </a:r>
            <a:r>
              <a:rPr lang="fr-CH" dirty="0" smtClean="0">
                <a:sym typeface="Symbol" pitchFamily="18" charset="2"/>
              </a:rPr>
              <a:t>was one of the (many) key elements to reach ultimate luminosity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Much concern in the 90’s about these nonlinearities -  affecting beam stability and provoking beam losses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SSC team increased the dipole aperture from 40 to 50 mm at the beginning of the 90’s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LHC team increased the dipole aperture from 50 to 56 mm in the mid 90’s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For the LHC significant efforts in two directions:</a:t>
            </a:r>
          </a:p>
          <a:p>
            <a:pPr lvl="1" eaLnBrk="1" hangingPunct="1"/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Steering the field quality towards the beam dynamic targets </a:t>
            </a:r>
            <a:r>
              <a:rPr lang="fr-CH" dirty="0" smtClean="0">
                <a:sym typeface="Symbol" pitchFamily="18" charset="2"/>
              </a:rPr>
              <a:t>during the whole production – three corrective actions done « on the fly » for the dipoles</a:t>
            </a:r>
          </a:p>
          <a:p>
            <a:pPr lvl="1" eaLnBrk="1" hangingPunct="1"/>
            <a:r>
              <a:rPr lang="fr-CH" dirty="0" smtClean="0">
                <a:solidFill>
                  <a:srgbClr val="CC3300"/>
                </a:solidFill>
                <a:sym typeface="Symbol" pitchFamily="18" charset="2"/>
              </a:rPr>
              <a:t>Modeling the nonlineraties with extreme accuracy </a:t>
            </a:r>
            <a:r>
              <a:rPr lang="fr-CH" dirty="0" smtClean="0">
                <a:sym typeface="Symbol" pitchFamily="18" charset="2"/>
              </a:rPr>
              <a:t>and feeding back to the correctors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LHC PATH TOWARDS LUMINOSITY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0072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LHC field model: an essential element of the accelerator control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LHC PATH TOWARDS LUMINOSITY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pic>
        <p:nvPicPr>
          <p:cNvPr id="3" name="Picture 2" descr="pipp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2" y="2252615"/>
            <a:ext cx="4209141" cy="3834355"/>
          </a:xfrm>
          <a:prstGeom prst="rect">
            <a:avLst/>
          </a:prstGeom>
        </p:spPr>
      </p:pic>
      <p:pic>
        <p:nvPicPr>
          <p:cNvPr id="4" name="Picture 3" descr="pipp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2322950"/>
            <a:ext cx="4622800" cy="4152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15979" y="6324318"/>
            <a:ext cx="4452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model of b3 in the dipole during </a:t>
            </a:r>
            <a:r>
              <a:rPr lang="en-US" sz="1600" dirty="0"/>
              <a:t>o</a:t>
            </a:r>
            <a:r>
              <a:rPr lang="en-US" sz="1600" dirty="0" smtClean="0"/>
              <a:t>peration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80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In a solenoid field is given by </a:t>
            </a:r>
            <a:r>
              <a:rPr lang="en-US" sz="2000" dirty="0" smtClean="0">
                <a:solidFill>
                  <a:srgbClr val="CC3300"/>
                </a:solidFill>
              </a:rPr>
              <a:t>product of current density and winding width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In </a:t>
            </a:r>
            <a:r>
              <a:rPr lang="en-US" sz="2000" dirty="0" smtClean="0"/>
              <a:t>a dipole one has about half of it</a:t>
            </a:r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The constant </a:t>
            </a:r>
            <a:r>
              <a:rPr lang="en-US" sz="2000" dirty="0" smtClean="0">
                <a:latin typeface="Symbol" charset="2"/>
                <a:cs typeface="Symbol" charset="2"/>
              </a:rPr>
              <a:t>m</a:t>
            </a:r>
            <a:r>
              <a:rPr lang="en-US" sz="2000" dirty="0" smtClean="0"/>
              <a:t> is terribly small (≈10</a:t>
            </a:r>
            <a:r>
              <a:rPr lang="en-US" sz="2000" baseline="30000" dirty="0" smtClean="0"/>
              <a:t>-6 </a:t>
            </a:r>
            <a:r>
              <a:rPr lang="en-US" sz="2000" dirty="0" smtClean="0"/>
              <a:t>T m/A)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marL="0" indent="0" eaLnBrk="1" hangingPunct="1">
              <a:buNone/>
            </a:pPr>
            <a:r>
              <a:rPr lang="en-US" sz="1800" dirty="0" smtClean="0"/>
              <a:t>	</a:t>
            </a:r>
            <a:endParaRPr lang="en-US" sz="16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… AND MAKING MAGNETIC FIELDS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37F824E6-4F65-4FD0-B2AC-7025D55EF6E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997" y="1608742"/>
            <a:ext cx="2367857" cy="234752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4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088582"/>
              </p:ext>
            </p:extLst>
          </p:nvPr>
        </p:nvGraphicFramePr>
        <p:xfrm>
          <a:off x="4293129" y="1830986"/>
          <a:ext cx="13144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93" name="Equation" r:id="rId4" imgW="609600" imgH="241300" progId="Equation.3">
                  <p:embed/>
                </p:oleObj>
              </mc:Choice>
              <mc:Fallback>
                <p:oleObj name="Equation" r:id="rId4" imgW="6096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3129" y="1830986"/>
                        <a:ext cx="131445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" name="Picture 30" descr="dipole_sk_mnw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614" y="2630968"/>
            <a:ext cx="2611383" cy="1980074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32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806323"/>
              </p:ext>
            </p:extLst>
          </p:nvPr>
        </p:nvGraphicFramePr>
        <p:xfrm>
          <a:off x="4809958" y="4164212"/>
          <a:ext cx="13684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94" name="Equation" r:id="rId7" imgW="635000" imgH="419100" progId="Equation.3">
                  <p:embed/>
                </p:oleObj>
              </mc:Choice>
              <mc:Fallback>
                <p:oleObj name="Equation" r:id="rId7" imgW="6350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9958" y="4164212"/>
                        <a:ext cx="1368425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472625"/>
              </p:ext>
            </p:extLst>
          </p:nvPr>
        </p:nvGraphicFramePr>
        <p:xfrm>
          <a:off x="2484361" y="5782840"/>
          <a:ext cx="437038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95" name="Equation" r:id="rId9" imgW="2120900" imgH="304800" progId="Equation.3">
                  <p:embed/>
                </p:oleObj>
              </mc:Choice>
              <mc:Fallback>
                <p:oleObj name="Equation" r:id="rId9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361" y="5782840"/>
                        <a:ext cx="4370387" cy="625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46727" y="3994592"/>
            <a:ext cx="1642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Field in a solenoid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847417" y="4664809"/>
            <a:ext cx="1471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Field in a dipole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36669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To make dipolar fields, you need</a:t>
            </a:r>
            <a:r>
              <a:rPr lang="en-US" sz="2000" dirty="0" smtClean="0">
                <a:solidFill>
                  <a:srgbClr val="CC3300"/>
                </a:solidFill>
              </a:rPr>
              <a:t> current density and winding width</a:t>
            </a:r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How </a:t>
            </a:r>
            <a:r>
              <a:rPr lang="en-US" dirty="0"/>
              <a:t>to get more </a:t>
            </a:r>
            <a:r>
              <a:rPr lang="en-US" dirty="0" smtClean="0"/>
              <a:t>field?</a:t>
            </a:r>
            <a:endParaRPr lang="en-US" dirty="0"/>
          </a:p>
          <a:p>
            <a:pPr lvl="1" eaLnBrk="1" hangingPunct="1"/>
            <a:r>
              <a:rPr lang="en-US" dirty="0" smtClean="0"/>
              <a:t>Thicker coils (brute </a:t>
            </a:r>
            <a:r>
              <a:rPr lang="en-US" dirty="0"/>
              <a:t>force)</a:t>
            </a:r>
          </a:p>
          <a:p>
            <a:pPr lvl="1" eaLnBrk="1" hangingPunct="1"/>
            <a:r>
              <a:rPr lang="en-US" dirty="0"/>
              <a:t>Higher </a:t>
            </a:r>
            <a:r>
              <a:rPr lang="en-US" dirty="0" smtClean="0"/>
              <a:t>current density </a:t>
            </a:r>
            <a:r>
              <a:rPr lang="en-US" dirty="0"/>
              <a:t>(the technological path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… AND MAKING MAGNETIC FIELDS</a:t>
            </a:r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37F824E6-4F65-4FD0-B2AC-7025D55EF6E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26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926142"/>
              </p:ext>
            </p:extLst>
          </p:nvPr>
        </p:nvGraphicFramePr>
        <p:xfrm>
          <a:off x="2387800" y="3667302"/>
          <a:ext cx="437197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5" name="Equation" r:id="rId3" imgW="2120900" imgH="304800" progId="Equation.3">
                  <p:embed/>
                </p:oleObj>
              </mc:Choice>
              <mc:Fallback>
                <p:oleObj name="Equation" r:id="rId3" imgW="2120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800" y="3667302"/>
                        <a:ext cx="4371975" cy="6254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320" y="1492051"/>
            <a:ext cx="2265257" cy="2058698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9" name="Picture 28" descr="dipole_sk_mnw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417" y="1660695"/>
            <a:ext cx="2304386" cy="160796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0" name="TextBox 29"/>
          <p:cNvSpPr txBox="1"/>
          <p:nvPr/>
        </p:nvSpPr>
        <p:spPr>
          <a:xfrm>
            <a:off x="2558234" y="3290627"/>
            <a:ext cx="720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Dipole</a:t>
            </a:r>
            <a:endParaRPr lang="en-US" sz="14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8208" y="4479781"/>
            <a:ext cx="1395242" cy="117314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60749" y="4676811"/>
            <a:ext cx="1696318" cy="197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258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/>
              <a:t>Resistive conductors </a:t>
            </a:r>
            <a:r>
              <a:rPr lang="en-US" sz="2000" dirty="0" smtClean="0">
                <a:solidFill>
                  <a:srgbClr val="CC3300"/>
                </a:solidFill>
              </a:rPr>
              <a:t>can operate at 2 to 10 A/mm</a:t>
            </a:r>
            <a:r>
              <a:rPr lang="en-US" sz="2000" baseline="30000" dirty="0" smtClean="0">
                <a:solidFill>
                  <a:srgbClr val="CC3300"/>
                </a:solidFill>
              </a:rPr>
              <a:t>2</a:t>
            </a:r>
          </a:p>
          <a:p>
            <a:pPr lvl="1" eaLnBrk="1" hangingPunct="1"/>
            <a:r>
              <a:rPr lang="en-US" sz="1600" dirty="0" smtClean="0"/>
              <a:t>To produce </a:t>
            </a:r>
            <a:r>
              <a:rPr lang="fr-CH" sz="1600" dirty="0">
                <a:sym typeface="Symbol"/>
              </a:rPr>
              <a:t></a:t>
            </a:r>
            <a:r>
              <a:rPr lang="fr-CH" sz="1600" dirty="0"/>
              <a:t> </a:t>
            </a:r>
            <a:r>
              <a:rPr lang="en-US" sz="1600" dirty="0" smtClean="0"/>
              <a:t>8 T field, one would need </a:t>
            </a:r>
            <a:r>
              <a:rPr lang="en-US" sz="1600" dirty="0" smtClean="0">
                <a:sym typeface="Symbol"/>
              </a:rPr>
              <a:t>1.2 m to 6</a:t>
            </a:r>
            <a:r>
              <a:rPr lang="en-US" sz="1600" dirty="0" smtClean="0"/>
              <a:t> m of coil width ! </a:t>
            </a:r>
            <a:r>
              <a:rPr lang="en-US" sz="1600" dirty="0" smtClean="0"/>
              <a:t>Possible, but huge </a:t>
            </a:r>
            <a:r>
              <a:rPr lang="en-US" sz="1600" dirty="0" smtClean="0"/>
              <a:t>magnet transverse size, requiring larger tunnel diameter, logistics, …</a:t>
            </a:r>
          </a:p>
          <a:p>
            <a:pPr eaLnBrk="1" hangingPunct="1"/>
            <a:r>
              <a:rPr lang="en-US" sz="2000" dirty="0" smtClean="0">
                <a:solidFill>
                  <a:srgbClr val="CC3300"/>
                </a:solidFill>
              </a:rPr>
              <a:t>Superconductors allow operating </a:t>
            </a:r>
            <a:r>
              <a:rPr lang="en-US" sz="2000" dirty="0" smtClean="0"/>
              <a:t>at 100 times larger current densities (and without power consumption) – </a:t>
            </a:r>
            <a:r>
              <a:rPr lang="en-US" sz="2000" dirty="0" smtClean="0">
                <a:solidFill>
                  <a:srgbClr val="CC3300"/>
                </a:solidFill>
              </a:rPr>
              <a:t>typically at order of </a:t>
            </a:r>
            <a:r>
              <a:rPr lang="fr-CH" sz="2000" dirty="0" smtClean="0">
                <a:solidFill>
                  <a:srgbClr val="CC3300"/>
                </a:solidFill>
                <a:sym typeface="Symbol"/>
              </a:rPr>
              <a:t></a:t>
            </a:r>
            <a:r>
              <a:rPr lang="en-US" sz="2000" dirty="0" smtClean="0">
                <a:solidFill>
                  <a:srgbClr val="CC3300"/>
                </a:solidFill>
              </a:rPr>
              <a:t>500 A/mm</a:t>
            </a:r>
            <a:r>
              <a:rPr lang="en-US" sz="2000" baseline="30000" dirty="0" smtClean="0">
                <a:solidFill>
                  <a:srgbClr val="CC3300"/>
                </a:solidFill>
              </a:rPr>
              <a:t>2</a:t>
            </a:r>
            <a:r>
              <a:rPr lang="en-US" sz="2000" dirty="0" smtClean="0">
                <a:solidFill>
                  <a:srgbClr val="CC3300"/>
                </a:solidFill>
              </a:rPr>
              <a:t> </a:t>
            </a:r>
            <a:r>
              <a:rPr lang="en-US" sz="2000" dirty="0" smtClean="0"/>
              <a:t>overall density (current/surface of insulated coil)</a:t>
            </a:r>
          </a:p>
          <a:p>
            <a:pPr lvl="1" eaLnBrk="1" hangingPunct="1"/>
            <a:r>
              <a:rPr lang="en-US" sz="1600" dirty="0" smtClean="0"/>
              <a:t>Discovery in 1911, but </a:t>
            </a:r>
            <a:r>
              <a:rPr lang="en-US" sz="1600" dirty="0"/>
              <a:t>t</a:t>
            </a:r>
            <a:r>
              <a:rPr lang="en-US" sz="1600" dirty="0" smtClean="0"/>
              <a:t>ook 50 years to apply to build magnets giving order of </a:t>
            </a:r>
            <a:r>
              <a:rPr lang="en-US" sz="1600" dirty="0" smtClean="0"/>
              <a:t>few </a:t>
            </a:r>
            <a:r>
              <a:rPr lang="en-US" sz="1600" dirty="0" err="1" smtClean="0"/>
              <a:t>teslas</a:t>
            </a:r>
            <a:r>
              <a:rPr lang="en-US" sz="1600" dirty="0" smtClean="0"/>
              <a:t> </a:t>
            </a:r>
            <a:endParaRPr lang="en-US" sz="2000" dirty="0" smtClean="0"/>
          </a:p>
          <a:p>
            <a:pPr eaLnBrk="1" hangingPunct="1"/>
            <a:endParaRPr lang="en-US" sz="1800" dirty="0" smtClean="0"/>
          </a:p>
          <a:p>
            <a:pPr lvl="1" eaLnBrk="1" hangingPunct="1">
              <a:buFontTx/>
              <a:buNone/>
            </a:pPr>
            <a:endParaRPr lang="en-US" sz="1600" dirty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endParaRPr lang="en-US" sz="1600" dirty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r>
              <a:rPr lang="en-US" sz="1600" dirty="0" smtClean="0"/>
              <a:t>		</a:t>
            </a:r>
            <a:endParaRPr lang="en-US" sz="14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SUPERCONDUCTING LEAP</a:t>
            </a:r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2" name="Picture 5" descr="fig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439" y="3872234"/>
            <a:ext cx="1652303" cy="2107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 descr="fig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27" y="3652693"/>
            <a:ext cx="2569136" cy="294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2724859" y="6168412"/>
            <a:ext cx="3053344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sz="1400" dirty="0" err="1"/>
              <a:t>Heinke</a:t>
            </a:r>
            <a:r>
              <a:rPr lang="it-IT" sz="1400" dirty="0"/>
              <a:t> </a:t>
            </a:r>
            <a:r>
              <a:rPr lang="it-IT" sz="1400" dirty="0" err="1"/>
              <a:t>Kamerlingh</a:t>
            </a:r>
            <a:r>
              <a:rPr lang="it-IT" sz="1400" dirty="0"/>
              <a:t> </a:t>
            </a:r>
            <a:r>
              <a:rPr lang="it-IT" sz="1400" dirty="0" err="1" smtClean="0"/>
              <a:t>Onnes</a:t>
            </a:r>
            <a:r>
              <a:rPr lang="it-IT" sz="1400" dirty="0" smtClean="0"/>
              <a:t>, </a:t>
            </a:r>
            <a:r>
              <a:rPr lang="it-IT" sz="1400" dirty="0" err="1" smtClean="0"/>
              <a:t>Dutch</a:t>
            </a:r>
            <a:r>
              <a:rPr lang="en-US" sz="1400" dirty="0" smtClean="0"/>
              <a:t> </a:t>
            </a:r>
            <a:endParaRPr lang="en-US" sz="1400" dirty="0"/>
          </a:p>
          <a:p>
            <a:pPr algn="ctr">
              <a:spcBef>
                <a:spcPct val="50000"/>
              </a:spcBef>
            </a:pPr>
            <a:r>
              <a:rPr lang="it-IT" sz="1400" dirty="0" smtClean="0"/>
              <a:t>(1853 –1928</a:t>
            </a:r>
            <a:r>
              <a:rPr lang="it-IT" sz="1400" dirty="0"/>
              <a:t>) </a:t>
            </a:r>
            <a:r>
              <a:rPr lang="it-IT" sz="1400" dirty="0" smtClean="0"/>
              <a:t>Nobel </a:t>
            </a:r>
            <a:r>
              <a:rPr lang="it-IT" sz="1400" dirty="0" err="1"/>
              <a:t>prize</a:t>
            </a:r>
            <a:r>
              <a:rPr lang="it-IT" sz="1400" dirty="0"/>
              <a:t> 1913</a:t>
            </a:r>
            <a:endParaRPr lang="en-US" sz="1400" dirty="0"/>
          </a:p>
        </p:txBody>
      </p:sp>
      <p:pic>
        <p:nvPicPr>
          <p:cNvPr id="25" name="Picture 24" descr="surfa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295" y="4012571"/>
            <a:ext cx="2930964" cy="2470995"/>
          </a:xfrm>
          <a:prstGeom prst="rect">
            <a:avLst/>
          </a:prstGeom>
        </p:spPr>
      </p:pic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5942906" y="6391318"/>
            <a:ext cx="26270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sz="1200" dirty="0" smtClean="0"/>
              <a:t>Superconductor critical surface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724895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build="p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First magnets build soon after Omnes discovery</a:t>
            </a:r>
            <a:r>
              <a:rPr lang="fr-CH" dirty="0"/>
              <a:t> </a:t>
            </a:r>
            <a:r>
              <a:rPr lang="fr-CH" dirty="0" smtClean="0">
                <a:solidFill>
                  <a:srgbClr val="CC3300"/>
                </a:solidFill>
              </a:rPr>
              <a:t>were limited to extremely small fields </a:t>
            </a:r>
            <a:endParaRPr lang="en-US" dirty="0" smtClean="0">
              <a:solidFill>
                <a:srgbClr val="CC3300"/>
              </a:solidFill>
            </a:endParaRPr>
          </a:p>
          <a:p>
            <a:pPr lvl="1" eaLnBrk="1" hangingPunct="1"/>
            <a:r>
              <a:rPr lang="fr-CH" sz="1800" dirty="0" smtClean="0"/>
              <a:t>To have magnets reaching order of teslas, one requires type II superconductors, where the field is not explused but penetrates in quantized fluxoids</a:t>
            </a:r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lvl="1" eaLnBrk="1" hangingPunct="1">
              <a:buFontTx/>
              <a:buNone/>
            </a:pPr>
            <a:endParaRPr lang="en-US" sz="1600" dirty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endParaRPr lang="en-US" sz="1600" dirty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endParaRPr lang="en-US" sz="1600" dirty="0" smtClean="0"/>
          </a:p>
          <a:p>
            <a:pPr lvl="1" eaLnBrk="1" hangingPunct="1">
              <a:buFontTx/>
              <a:buNone/>
            </a:pPr>
            <a:r>
              <a:rPr lang="en-US" sz="1600" dirty="0" smtClean="0"/>
              <a:t>		</a:t>
            </a:r>
            <a:endParaRPr lang="en-US" sz="1400" dirty="0" smtClean="0"/>
          </a:p>
        </p:txBody>
      </p:sp>
      <p:sp>
        <p:nvSpPr>
          <p:cNvPr id="6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 II SUPERCONDUCTORS</a:t>
            </a:r>
          </a:p>
        </p:txBody>
      </p:sp>
      <p:sp>
        <p:nvSpPr>
          <p:cNvPr id="615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1" name="Rectangle 33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2" name="Rectangle 3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3" name="Rectangle 3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4" name="Rectangle 4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5" name="Rectangle 43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6" name="Rectangle 4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7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8" name="Rectangle 57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69" name="Rectangle 5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1" name="Rectangle 69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2" name="Rectangle 71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CH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4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7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" name="Rectangle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37453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3534429" y="6304002"/>
            <a:ext cx="472787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sz="1200" dirty="0" smtClean="0"/>
              <a:t>Flux penetration in type II superconductor</a:t>
            </a:r>
          </a:p>
          <a:p>
            <a:pPr algn="ctr">
              <a:spcBef>
                <a:spcPct val="50000"/>
              </a:spcBef>
            </a:pPr>
            <a:r>
              <a:rPr lang="fr-CH" sz="1200" dirty="0" smtClean="0">
                <a:solidFill>
                  <a:srgbClr val="009900"/>
                </a:solidFill>
              </a:rPr>
              <a:t>Stekly</a:t>
            </a:r>
            <a:r>
              <a:rPr lang="fr-CH" sz="1200" dirty="0">
                <a:solidFill>
                  <a:srgbClr val="009900"/>
                </a:solidFill>
              </a:rPr>
              <a:t>, Z.J.J.  &amp; Zar,  J.L. IEEE  TransNucl Science NS-12 (1965</a:t>
            </a:r>
            <a:r>
              <a:rPr lang="fr-CH" sz="1200" dirty="0" smtClean="0">
                <a:solidFill>
                  <a:srgbClr val="009900"/>
                </a:solidFill>
              </a:rPr>
              <a:t>)</a:t>
            </a:r>
            <a:endParaRPr lang="fr-CH" sz="1200" dirty="0" smtClean="0">
              <a:solidFill>
                <a:srgbClr val="008000"/>
              </a:solidFill>
            </a:endParaRPr>
          </a:p>
        </p:txBody>
      </p:sp>
      <p:pic>
        <p:nvPicPr>
          <p:cNvPr id="27" name="Picture 5" descr="essmann6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535" y="2689950"/>
            <a:ext cx="3501036" cy="3549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abrikosov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4" y="2907205"/>
            <a:ext cx="2164215" cy="3060818"/>
          </a:xfrm>
          <a:prstGeom prst="rect">
            <a:avLst/>
          </a:prstGeom>
        </p:spPr>
      </p:pic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75920" y="6000653"/>
            <a:ext cx="2508452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fr-CH" sz="1100" dirty="0" smtClean="0"/>
              <a:t>Alexei Abrikosov, Russian</a:t>
            </a:r>
          </a:p>
          <a:p>
            <a:pPr algn="ctr">
              <a:spcBef>
                <a:spcPct val="50000"/>
              </a:spcBef>
            </a:pPr>
            <a:r>
              <a:rPr lang="fr-CH" sz="1100" dirty="0" smtClean="0"/>
              <a:t>(1928-2017) Nobel prize 2003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281672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build="p"/>
      <p:bldP spid="26" grpId="0"/>
      <p:bldP spid="29" grpId="0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44861</TotalTime>
  <Words>3881</Words>
  <Application>Microsoft Macintosh PowerPoint</Application>
  <PresentationFormat>On-screen Show (4:3)</PresentationFormat>
  <Paragraphs>542</Paragraphs>
  <Slides>51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1_Default Design</vt:lpstr>
      <vt:lpstr>Equation</vt:lpstr>
      <vt:lpstr>SUPERCONDUCTING MAGNETS: AN ENABLING TECHNOLOGY FOR HIGH ENERGY PHYSICS DISCOVERIES </vt:lpstr>
      <vt:lpstr>FOREWORD</vt:lpstr>
      <vt:lpstr>FOREWORD</vt:lpstr>
      <vt:lpstr>CONTENTS</vt:lpstr>
      <vt:lpstr>MAKING ENERGY …</vt:lpstr>
      <vt:lpstr>… AND MAKING MAGNETIC FIELDS</vt:lpstr>
      <vt:lpstr>… AND MAKING MAGNETIC FIELDS</vt:lpstr>
      <vt:lpstr>THE SUPERCONDUCTING LEAP</vt:lpstr>
      <vt:lpstr>TYPE II SUPERCONDUCTORS</vt:lpstr>
      <vt:lpstr>STRAND ARCHITECTURE</vt:lpstr>
      <vt:lpstr>CABLE ARCHITECTURE AND FILLING FACTOR </vt:lpstr>
      <vt:lpstr>PRACTICAL SUPERCONDUCTORS</vt:lpstr>
      <vt:lpstr>CONTENTS</vt:lpstr>
      <vt:lpstr>FIRST MAGNETS IN THE TESLA RANGE</vt:lpstr>
      <vt:lpstr>MY NAME IS BOND …</vt:lpstr>
      <vt:lpstr>THE INTERSECTION STORAGE RING INTERACTION REGIONS</vt:lpstr>
      <vt:lpstr>WHAT MAKES THINGS SO CHALLENGING</vt:lpstr>
      <vt:lpstr>FROM ISR TO LHC</vt:lpstr>
      <vt:lpstr>FROM ISR TO LHC</vt:lpstr>
      <vt:lpstr>FROM ISR TO LHC</vt:lpstr>
      <vt:lpstr>FROM ISR TO LHC</vt:lpstr>
      <vt:lpstr>FROM ISR TO LHC</vt:lpstr>
      <vt:lpstr>GALLERY</vt:lpstr>
      <vt:lpstr>CONTENTS</vt:lpstr>
      <vt:lpstr>… AND ABOVE</vt:lpstr>
      <vt:lpstr>THE DIRECTION ? STRAIGHT</vt:lpstr>
      <vt:lpstr>HOW ENERGY CAN BE RELATIVE</vt:lpstr>
      <vt:lpstr>HOW ENERGY CAN BE RELATIVE</vt:lpstr>
      <vt:lpstr>THE PROTECTION OF THE MAGNETS</vt:lpstr>
      <vt:lpstr>… AND ABOVE</vt:lpstr>
      <vt:lpstr>THE DIRECTION ? STRAIGHT</vt:lpstr>
      <vt:lpstr>THE HL-LHC Nb3Sn QUADRUPOLES</vt:lpstr>
      <vt:lpstr>THE HL-LHC Nb3Sn QUADRUPOLES</vt:lpstr>
      <vt:lpstr>THE HL-LHC Nb3Sn QUADRUPOLES</vt:lpstr>
      <vt:lpstr>AN OUTLOOK ON HTS</vt:lpstr>
      <vt:lpstr>SUMMARY</vt:lpstr>
      <vt:lpstr>SOME REFERENCES  FROM THE INDUSTRY OF  DREAMS</vt:lpstr>
      <vt:lpstr>SOME REFERENCES  FROM THE INDUSTRY OF  DREAMS</vt:lpstr>
      <vt:lpstr>SOME REFERENCES  FROM THE INDUSTRY OF  DREAMS</vt:lpstr>
      <vt:lpstr>REFERENCES</vt:lpstr>
      <vt:lpstr>APPENDIX</vt:lpstr>
      <vt:lpstr>APPENDIX</vt:lpstr>
      <vt:lpstr>APPENDIX</vt:lpstr>
      <vt:lpstr>APPENDIX</vt:lpstr>
      <vt:lpstr>THE LHC PATH TOWARDS 7 TeV</vt:lpstr>
      <vt:lpstr>THE LHC PATH TOWARDS 7 TeV</vt:lpstr>
      <vt:lpstr>THE LHC PATH TOWARDS 7 TeV</vt:lpstr>
      <vt:lpstr>THE LHC PATH TOWARDS 7 TeV</vt:lpstr>
      <vt:lpstr>THE LHC PATH TOWARDS LUMINOSITY</vt:lpstr>
      <vt:lpstr>THE LHC PATH TOWARDS LUMINOSITY</vt:lpstr>
      <vt:lpstr>THE LHC PATH TOWARDS LUMINOSITY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444</cp:revision>
  <cp:lastPrinted>2024-03-13T11:16:51Z</cp:lastPrinted>
  <dcterms:created xsi:type="dcterms:W3CDTF">2006-07-31T18:23:56Z</dcterms:created>
  <dcterms:modified xsi:type="dcterms:W3CDTF">2024-03-13T11:33:02Z</dcterms:modified>
</cp:coreProperties>
</file>