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4v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7" r:id="rId2"/>
  </p:sldMasterIdLst>
  <p:notesMasterIdLst>
    <p:notesMasterId r:id="rId60"/>
  </p:notesMasterIdLst>
  <p:sldIdLst>
    <p:sldId id="256" r:id="rId3"/>
    <p:sldId id="258" r:id="rId4"/>
    <p:sldId id="277" r:id="rId5"/>
    <p:sldId id="475" r:id="rId6"/>
    <p:sldId id="476" r:id="rId7"/>
    <p:sldId id="519" r:id="rId8"/>
    <p:sldId id="301" r:id="rId9"/>
    <p:sldId id="473" r:id="rId10"/>
    <p:sldId id="369" r:id="rId11"/>
    <p:sldId id="468" r:id="rId12"/>
    <p:sldId id="485" r:id="rId13"/>
    <p:sldId id="482" r:id="rId14"/>
    <p:sldId id="474" r:id="rId15"/>
    <p:sldId id="518" r:id="rId16"/>
    <p:sldId id="488" r:id="rId17"/>
    <p:sldId id="489" r:id="rId18"/>
    <p:sldId id="491" r:id="rId19"/>
    <p:sldId id="492" r:id="rId20"/>
    <p:sldId id="494" r:id="rId21"/>
    <p:sldId id="503" r:id="rId22"/>
    <p:sldId id="495" r:id="rId23"/>
    <p:sldId id="505" r:id="rId24"/>
    <p:sldId id="521" r:id="rId25"/>
    <p:sldId id="522" r:id="rId26"/>
    <p:sldId id="499" r:id="rId27"/>
    <p:sldId id="504" r:id="rId28"/>
    <p:sldId id="502" r:id="rId29"/>
    <p:sldId id="501" r:id="rId30"/>
    <p:sldId id="515" r:id="rId31"/>
    <p:sldId id="512" r:id="rId32"/>
    <p:sldId id="481" r:id="rId33"/>
    <p:sldId id="336" r:id="rId34"/>
    <p:sldId id="374" r:id="rId35"/>
    <p:sldId id="428" r:id="rId36"/>
    <p:sldId id="429" r:id="rId37"/>
    <p:sldId id="430" r:id="rId38"/>
    <p:sldId id="452" r:id="rId39"/>
    <p:sldId id="511" r:id="rId40"/>
    <p:sldId id="463" r:id="rId41"/>
    <p:sldId id="439" r:id="rId42"/>
    <p:sldId id="453" r:id="rId43"/>
    <p:sldId id="454" r:id="rId44"/>
    <p:sldId id="455" r:id="rId45"/>
    <p:sldId id="513" r:id="rId46"/>
    <p:sldId id="507" r:id="rId47"/>
    <p:sldId id="508" r:id="rId48"/>
    <p:sldId id="263" r:id="rId49"/>
    <p:sldId id="480" r:id="rId50"/>
    <p:sldId id="349" r:id="rId51"/>
    <p:sldId id="483" r:id="rId52"/>
    <p:sldId id="493" r:id="rId53"/>
    <p:sldId id="486" r:id="rId54"/>
    <p:sldId id="514" r:id="rId55"/>
    <p:sldId id="509" r:id="rId56"/>
    <p:sldId id="496" r:id="rId57"/>
    <p:sldId id="497" r:id="rId58"/>
    <p:sldId id="516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F1"/>
    <a:srgbClr val="008E40"/>
    <a:srgbClr val="0D0DB3"/>
    <a:srgbClr val="1FB913"/>
    <a:srgbClr val="D45C2C"/>
    <a:srgbClr val="1DACAF"/>
    <a:srgbClr val="0055A0"/>
    <a:srgbClr val="1E5AAE"/>
    <a:srgbClr val="061C5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4694" autoAdjust="0"/>
  </p:normalViewPr>
  <p:slideViewPr>
    <p:cSldViewPr snapToGrid="0" snapToObjects="1">
      <p:cViewPr>
        <p:scale>
          <a:sx n="94" d="100"/>
          <a:sy n="94" d="100"/>
        </p:scale>
        <p:origin x="960" y="-33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64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224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13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1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56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89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08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78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066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05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35DF1-38BA-4EA8-9198-05673E3CA287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73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92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313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60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BA6EE3C-2D26-400C-A71F-CFEC36D3733F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848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35DF1-38BA-4EA8-9198-05673E3CA287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17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235DF1-38BA-4EA8-9198-05673E3CA287}" type="slidenum">
              <a:rPr lang="fr-FR" altLang="fr-FR"/>
              <a:pPr eaLnBrk="1" hangingPunct="1">
                <a:spcBef>
                  <a:spcPct val="0"/>
                </a:spcBef>
              </a:pPr>
              <a:t>13</a:t>
            </a:fld>
            <a:endParaRPr lang="fr-FR" alt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496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77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A1749F-8720-4FB5-BA98-43129101C030}" type="slidenum">
              <a:rPr lang="en-US" altLang="en-US"/>
              <a:pPr eaLnBrk="1" hangingPunct="1"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749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229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1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2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31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49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4629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05662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62028B-6480-4E97-9946-516D76F0420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2707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T. Koettig TE/CRG</a:t>
            </a:r>
            <a:endParaRPr lang="en-GB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65872" y="6355100"/>
            <a:ext cx="441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BBAA7-4CD4-6544-B2C3-7A635141A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7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690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8348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14-03-2024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9E1B6-B6F2-4D05-AE4D-5E0011231D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08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15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4" r:id="rId5"/>
    <p:sldLayoutId id="2147483685" r:id="rId6"/>
    <p:sldLayoutId id="2147483686" r:id="rId7"/>
    <p:sldLayoutId id="2147483695" r:id="rId8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32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microsoft.com/office/2007/relationships/hdphoto" Target="../media/hdphoto3.wdp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5" Type="http://schemas.openxmlformats.org/officeDocument/2006/relationships/image" Target="../media/image43.png"/><Relationship Id="rId4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4.m4v"/><Relationship Id="rId1" Type="http://schemas.microsoft.com/office/2007/relationships/media" Target="../media/media4.m4v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10" Type="http://schemas.openxmlformats.org/officeDocument/2006/relationships/image" Target="../media/image360.png"/><Relationship Id="rId4" Type="http://schemas.openxmlformats.org/officeDocument/2006/relationships/image" Target="../media/image56.wmf"/><Relationship Id="rId9" Type="http://schemas.openxmlformats.org/officeDocument/2006/relationships/image" Target="../media/image61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www.lhc-closer.es/taking_a_closer_look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455296" y="715962"/>
            <a:ext cx="8266114" cy="5443538"/>
            <a:chOff x="476" y="590"/>
            <a:chExt cx="5207" cy="3429"/>
          </a:xfrm>
        </p:grpSpPr>
        <p:pic>
          <p:nvPicPr>
            <p:cNvPr id="4102" name="Picture 4" descr="LHC_Dip_Xsect107v2001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3" b="5541"/>
            <a:stretch/>
          </p:blipFill>
          <p:spPr bwMode="auto">
            <a:xfrm>
              <a:off x="485" y="649"/>
              <a:ext cx="4959" cy="33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3" name="Text Box 5"/>
            <p:cNvSpPr txBox="1">
              <a:spLocks noChangeArrowheads="1"/>
            </p:cNvSpPr>
            <p:nvPr/>
          </p:nvSpPr>
          <p:spPr bwMode="auto">
            <a:xfrm>
              <a:off x="3995" y="590"/>
              <a:ext cx="1037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4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Alignment targets</a:t>
              </a:r>
            </a:p>
          </p:txBody>
        </p:sp>
        <p:sp>
          <p:nvSpPr>
            <p:cNvPr id="4104" name="Text Box 6"/>
            <p:cNvSpPr txBox="1">
              <a:spLocks noChangeArrowheads="1"/>
            </p:cNvSpPr>
            <p:nvPr/>
          </p:nvSpPr>
          <p:spPr bwMode="auto">
            <a:xfrm>
              <a:off x="476" y="591"/>
              <a:ext cx="121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LHC main cryostat 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(Cross-section)</a:t>
              </a:r>
            </a:p>
          </p:txBody>
        </p:sp>
        <p:sp>
          <p:nvSpPr>
            <p:cNvPr id="4105" name="Text Box 7"/>
            <p:cNvSpPr txBox="1">
              <a:spLocks noChangeArrowheads="1"/>
            </p:cNvSpPr>
            <p:nvPr/>
          </p:nvSpPr>
          <p:spPr bwMode="auto">
            <a:xfrm>
              <a:off x="4309" y="1274"/>
              <a:ext cx="1374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Multi layer insulation (MLI)</a:t>
              </a:r>
            </a:p>
          </p:txBody>
        </p:sp>
        <p:sp>
          <p:nvSpPr>
            <p:cNvPr id="4106" name="Text Box 8"/>
            <p:cNvSpPr txBox="1">
              <a:spLocks noChangeArrowheads="1"/>
            </p:cNvSpPr>
            <p:nvPr/>
          </p:nvSpPr>
          <p:spPr bwMode="auto">
            <a:xfrm>
              <a:off x="4309" y="2071"/>
              <a:ext cx="783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Vacuum vessel</a:t>
              </a:r>
            </a:p>
          </p:txBody>
        </p:sp>
        <p:sp>
          <p:nvSpPr>
            <p:cNvPr id="4107" name="Text Box 9"/>
            <p:cNvSpPr txBox="1">
              <a:spLocks noChangeArrowheads="1"/>
            </p:cNvSpPr>
            <p:nvPr/>
          </p:nvSpPr>
          <p:spPr bwMode="auto">
            <a:xfrm>
              <a:off x="4306" y="2247"/>
              <a:ext cx="793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Thermal shield</a:t>
              </a:r>
            </a:p>
          </p:txBody>
        </p:sp>
        <p:sp>
          <p:nvSpPr>
            <p:cNvPr id="4108" name="Text Box 10"/>
            <p:cNvSpPr txBox="1">
              <a:spLocks noChangeArrowheads="1"/>
            </p:cNvSpPr>
            <p:nvPr/>
          </p:nvSpPr>
          <p:spPr bwMode="auto">
            <a:xfrm>
              <a:off x="3775" y="3424"/>
              <a:ext cx="1434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Magnet support posts (GFRE)</a:t>
              </a:r>
            </a:p>
          </p:txBody>
        </p:sp>
        <p:sp>
          <p:nvSpPr>
            <p:cNvPr id="4109" name="Text Box 11"/>
            <p:cNvSpPr txBox="1">
              <a:spLocks noChangeArrowheads="1"/>
            </p:cNvSpPr>
            <p:nvPr/>
          </p:nvSpPr>
          <p:spPr bwMode="auto">
            <a:xfrm>
              <a:off x="3984" y="3763"/>
              <a:ext cx="1200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External supports (jacks)</a:t>
              </a:r>
            </a:p>
          </p:txBody>
        </p:sp>
        <p:sp>
          <p:nvSpPr>
            <p:cNvPr id="4110" name="Line 12"/>
            <p:cNvSpPr>
              <a:spLocks noChangeShapeType="1"/>
            </p:cNvSpPr>
            <p:nvPr/>
          </p:nvSpPr>
          <p:spPr bwMode="auto">
            <a:xfrm flipH="1">
              <a:off x="3479" y="757"/>
              <a:ext cx="527" cy="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1" name="Line 13"/>
            <p:cNvSpPr>
              <a:spLocks noChangeShapeType="1"/>
            </p:cNvSpPr>
            <p:nvPr/>
          </p:nvSpPr>
          <p:spPr bwMode="auto">
            <a:xfrm flipH="1">
              <a:off x="3479" y="1339"/>
              <a:ext cx="807" cy="1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2" name="Line 14"/>
            <p:cNvSpPr>
              <a:spLocks noChangeShapeType="1"/>
            </p:cNvSpPr>
            <p:nvPr/>
          </p:nvSpPr>
          <p:spPr bwMode="auto">
            <a:xfrm flipH="1">
              <a:off x="3354" y="1339"/>
              <a:ext cx="932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3" name="Line 15"/>
            <p:cNvSpPr>
              <a:spLocks noChangeShapeType="1"/>
            </p:cNvSpPr>
            <p:nvPr/>
          </p:nvSpPr>
          <p:spPr bwMode="auto">
            <a:xfrm flipH="1" flipV="1">
              <a:off x="3919" y="2106"/>
              <a:ext cx="386" cy="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4" name="Line 16"/>
            <p:cNvSpPr>
              <a:spLocks noChangeShapeType="1"/>
            </p:cNvSpPr>
            <p:nvPr/>
          </p:nvSpPr>
          <p:spPr bwMode="auto">
            <a:xfrm flipH="1" flipV="1">
              <a:off x="3764" y="2213"/>
              <a:ext cx="538" cy="11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5" name="Line 17"/>
            <p:cNvSpPr>
              <a:spLocks noChangeShapeType="1"/>
            </p:cNvSpPr>
            <p:nvPr/>
          </p:nvSpPr>
          <p:spPr bwMode="auto">
            <a:xfrm flipH="1" flipV="1">
              <a:off x="2955" y="3219"/>
              <a:ext cx="766" cy="2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6" name="Line 18"/>
            <p:cNvSpPr>
              <a:spLocks noChangeShapeType="1"/>
            </p:cNvSpPr>
            <p:nvPr/>
          </p:nvSpPr>
          <p:spPr bwMode="auto">
            <a:xfrm flipH="1" flipV="1">
              <a:off x="1926" y="3738"/>
              <a:ext cx="1950" cy="1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7" name="Line 19"/>
            <p:cNvSpPr>
              <a:spLocks noChangeShapeType="1"/>
            </p:cNvSpPr>
            <p:nvPr/>
          </p:nvSpPr>
          <p:spPr bwMode="auto">
            <a:xfrm flipH="1" flipV="1">
              <a:off x="3380" y="3747"/>
              <a:ext cx="483" cy="1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8" name="Text Box 20"/>
            <p:cNvSpPr txBox="1">
              <a:spLocks noChangeArrowheads="1"/>
            </p:cNvSpPr>
            <p:nvPr/>
          </p:nvSpPr>
          <p:spPr bwMode="auto">
            <a:xfrm>
              <a:off x="500" y="2480"/>
              <a:ext cx="890" cy="5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Bottom tray 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(50-65 K feed line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~ 19.5 bar)</a:t>
              </a:r>
            </a:p>
          </p:txBody>
        </p:sp>
        <p:sp>
          <p:nvSpPr>
            <p:cNvPr id="4119" name="Line 21"/>
            <p:cNvSpPr>
              <a:spLocks noChangeShapeType="1"/>
            </p:cNvSpPr>
            <p:nvPr/>
          </p:nvSpPr>
          <p:spPr bwMode="auto">
            <a:xfrm>
              <a:off x="1248" y="2605"/>
              <a:ext cx="638" cy="1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20" name="Text Box 22"/>
            <p:cNvSpPr txBox="1">
              <a:spLocks noChangeArrowheads="1"/>
            </p:cNvSpPr>
            <p:nvPr/>
          </p:nvSpPr>
          <p:spPr bwMode="auto">
            <a:xfrm>
              <a:off x="632" y="3137"/>
              <a:ext cx="968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5-20 K support post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heat intercept</a:t>
              </a:r>
            </a:p>
          </p:txBody>
        </p:sp>
        <p:sp>
          <p:nvSpPr>
            <p:cNvPr id="4121" name="Line 23"/>
            <p:cNvSpPr>
              <a:spLocks noChangeShapeType="1"/>
            </p:cNvSpPr>
            <p:nvPr/>
          </p:nvSpPr>
          <p:spPr bwMode="auto">
            <a:xfrm flipV="1">
              <a:off x="1567" y="2899"/>
              <a:ext cx="656" cy="3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-11112"/>
            <a:ext cx="7772400" cy="68897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fr-FR" b="0" dirty="0"/>
              <a:t>Cryogenic application: Dipole magnets of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10</a:t>
            </a:fld>
            <a:endParaRPr lang="fr-F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65883" y="1394064"/>
            <a:ext cx="49007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All circuits are cooled by helium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444826" y="4117975"/>
            <a:ext cx="1258888" cy="276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Book Antiqua" panose="02040602050305030304" pitchFamily="18" charset="0"/>
              </a:rPr>
              <a:t>Beam screen</a:t>
            </a: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 flipH="1" flipV="1">
            <a:off x="4335516" y="2962271"/>
            <a:ext cx="2073164" cy="1285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 flipV="1">
            <a:off x="6408680" y="4248145"/>
            <a:ext cx="143150" cy="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1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Heat Transfer and Thermal Insulation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14-03-2024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9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sz="2400" b="1" noProof="0" dirty="0">
                <a:solidFill>
                  <a:schemeClr val="tx1">
                    <a:lumMod val="75000"/>
                  </a:schemeClr>
                </a:solidFill>
              </a:rPr>
              <a:t>Cryogenic System Design</a:t>
            </a:r>
            <a:endParaRPr lang="en-GB" altLang="fr-FR" noProof="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14-03-2024</a:t>
            </a:r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5486-99DD-4D77-AC9D-BDEAE0EAFF12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3909524" y="1031765"/>
            <a:ext cx="5130318" cy="4783290"/>
            <a:chOff x="3470849" y="971233"/>
            <a:chExt cx="5130318" cy="4783290"/>
          </a:xfrm>
        </p:grpSpPr>
        <p:grpSp>
          <p:nvGrpSpPr>
            <p:cNvPr id="11" name="Group 10"/>
            <p:cNvGrpSpPr/>
            <p:nvPr/>
          </p:nvGrpSpPr>
          <p:grpSpPr>
            <a:xfrm>
              <a:off x="4945119" y="2429542"/>
              <a:ext cx="2267607" cy="2014683"/>
              <a:chOff x="3360682" y="2498834"/>
              <a:chExt cx="2267607" cy="2014683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360682" y="2498834"/>
                <a:ext cx="2267607" cy="201468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681249" y="2779312"/>
                <a:ext cx="1639614" cy="1426780"/>
              </a:xfrm>
              <a:prstGeom prst="rect">
                <a:avLst/>
              </a:prstGeom>
              <a:solidFill>
                <a:schemeClr val="bg1"/>
              </a:solidFill>
              <a:ln w="28575"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3933497" y="3031559"/>
                <a:ext cx="1127235" cy="93016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err="1"/>
                  <a:t>T</a:t>
                </a:r>
                <a:r>
                  <a:rPr lang="en-US" sz="2400" baseline="-25000" dirty="0" err="1"/>
                  <a:t>low</a:t>
                </a:r>
                <a:endParaRPr lang="en-GB" sz="2400" baseline="-25000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40568" y="971233"/>
              <a:ext cx="1474077" cy="859220"/>
            </a:xfrm>
            <a:prstGeom prst="rect">
              <a:avLst/>
            </a:prstGeom>
            <a:solidFill>
              <a:srgbClr val="008E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Refrig</a:t>
              </a:r>
              <a:r>
                <a:rPr lang="en-US" sz="2000" dirty="0"/>
                <a:t>.</a:t>
              </a:r>
              <a:endParaRPr lang="en-GB" sz="20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523285" y="1691681"/>
              <a:ext cx="1181256" cy="777764"/>
            </a:xfrm>
            <a:prstGeom prst="rect">
              <a:avLst/>
            </a:prstGeom>
            <a:solidFill>
              <a:srgbClr val="1DACA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Thermal insulation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555545" y="971233"/>
              <a:ext cx="1045622" cy="859220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T</a:t>
              </a:r>
              <a:r>
                <a:rPr lang="en-US" sz="2400" baseline="-25000" dirty="0"/>
                <a:t>high</a:t>
              </a:r>
              <a:endParaRPr lang="en-GB" sz="2400" baseline="-25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826470" y="1121005"/>
              <a:ext cx="72907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6826470" y="1651778"/>
              <a:ext cx="72907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8" idx="3"/>
            </p:cNvCxnSpPr>
            <p:nvPr/>
          </p:nvCxnSpPr>
          <p:spPr>
            <a:xfrm>
              <a:off x="4704541" y="2080563"/>
              <a:ext cx="515239" cy="6294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470849" y="3048001"/>
              <a:ext cx="1181256" cy="77776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Instr. &amp;</a:t>
              </a:r>
            </a:p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Control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0" name="Straight Arrow Connector 49"/>
            <p:cNvCxnSpPr>
              <a:stCxn id="48" idx="3"/>
              <a:endCxn id="8" idx="1"/>
            </p:cNvCxnSpPr>
            <p:nvPr/>
          </p:nvCxnSpPr>
          <p:spPr>
            <a:xfrm flipV="1">
              <a:off x="4652105" y="3427350"/>
              <a:ext cx="865829" cy="9533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5986955" y="3913423"/>
              <a:ext cx="197068" cy="504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557709" y="3021726"/>
              <a:ext cx="1043458" cy="777764"/>
            </a:xfrm>
            <a:prstGeom prst="rect">
              <a:avLst/>
            </a:prstGeom>
            <a:solidFill>
              <a:srgbClr val="D45C2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Heat load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Arrow Connector 53"/>
            <p:cNvCxnSpPr>
              <a:stCxn id="10" idx="3"/>
            </p:cNvCxnSpPr>
            <p:nvPr/>
          </p:nvCxnSpPr>
          <p:spPr>
            <a:xfrm>
              <a:off x="6905300" y="3423410"/>
              <a:ext cx="65024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5462753" y="4976759"/>
              <a:ext cx="1225610" cy="77776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Structural support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7" name="Straight Arrow Connector 56"/>
            <p:cNvCxnSpPr>
              <a:stCxn id="36" idx="2"/>
              <a:endCxn id="56" idx="0"/>
            </p:cNvCxnSpPr>
            <p:nvPr/>
          </p:nvCxnSpPr>
          <p:spPr>
            <a:xfrm flipH="1">
              <a:off x="6075558" y="4444225"/>
              <a:ext cx="3365" cy="532534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endCxn id="10" idx="3"/>
            </p:cNvCxnSpPr>
            <p:nvPr/>
          </p:nvCxnSpPr>
          <p:spPr>
            <a:xfrm>
              <a:off x="6645169" y="3423410"/>
              <a:ext cx="260131" cy="0"/>
            </a:xfrm>
            <a:prstGeom prst="straightConnector1">
              <a:avLst/>
            </a:prstGeom>
            <a:ln w="19050">
              <a:prstDash val="sysDash"/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234104" y="1830453"/>
              <a:ext cx="0" cy="1131814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916010" y="1830453"/>
              <a:ext cx="0" cy="1131814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6474683" y="1830453"/>
              <a:ext cx="0" cy="879567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699390" y="1830453"/>
              <a:ext cx="0" cy="879567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400859" y="1031765"/>
            <a:ext cx="35381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Low temperature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Source of refrigeration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Heat exchange strategy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Sample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Thermal insulation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Structural support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Instrumentation and control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739843" y="4787056"/>
            <a:ext cx="1181256" cy="561561"/>
          </a:xfrm>
          <a:prstGeom prst="rect">
            <a:avLst/>
          </a:prstGeom>
          <a:solidFill>
            <a:srgbClr val="1FB91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Vacuum</a:t>
            </a:r>
            <a:endParaRPr lang="en-GB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 flipV="1">
            <a:off x="7651401" y="4477956"/>
            <a:ext cx="101736" cy="329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828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sz="2400" noProof="0" dirty="0"/>
              <a:t>T</a:t>
            </a:r>
            <a:r>
              <a:rPr lang="en-GB" altLang="fr-FR" noProof="0" dirty="0"/>
              <a:t>hermal conductivity, solid conduction – how to cool?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13</a:t>
            </a:fld>
            <a:endParaRPr lang="fr-F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410635" y="1031717"/>
            <a:ext cx="25442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Heat transport in solids</a:t>
            </a:r>
          </a:p>
          <a:p>
            <a:endParaRPr lang="en-GB" sz="2800" dirty="0"/>
          </a:p>
          <a:p>
            <a:r>
              <a:rPr lang="en-GB" dirty="0"/>
              <a:t>Fourier's law: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29558" y="5833948"/>
            <a:ext cx="3796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</a:t>
            </a:r>
            <a:r>
              <a:rPr lang="en-GB" sz="1200" dirty="0" err="1">
                <a:solidFill>
                  <a:schemeClr val="accent6"/>
                </a:solidFill>
              </a:rPr>
              <a:t>Cryogenie</a:t>
            </a:r>
            <a:r>
              <a:rPr lang="en-GB" sz="1200" dirty="0">
                <a:solidFill>
                  <a:schemeClr val="accent6"/>
                </a:solidFill>
              </a:rPr>
              <a:t>, </a:t>
            </a:r>
            <a:r>
              <a:rPr lang="en-GB" sz="1200" dirty="0" err="1">
                <a:solidFill>
                  <a:schemeClr val="accent6"/>
                </a:solidFill>
              </a:rPr>
              <a:t>Institut</a:t>
            </a:r>
            <a:r>
              <a:rPr lang="en-GB" sz="1200" dirty="0">
                <a:solidFill>
                  <a:schemeClr val="accent6"/>
                </a:solidFill>
              </a:rPr>
              <a:t> International du </a:t>
            </a:r>
            <a:r>
              <a:rPr lang="en-GB" sz="1200" dirty="0" err="1">
                <a:solidFill>
                  <a:schemeClr val="accent6"/>
                </a:solidFill>
              </a:rPr>
              <a:t>Froid</a:t>
            </a:r>
            <a:r>
              <a:rPr lang="en-GB" sz="1200" dirty="0">
                <a:solidFill>
                  <a:schemeClr val="accent6"/>
                </a:solidFill>
              </a:rPr>
              <a:t>, Paris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0635" y="2817337"/>
            <a:ext cx="46602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80808"/>
                </a:solidFill>
              </a:rPr>
              <a:t>Pure dielectric crystals: phonons</a:t>
            </a:r>
          </a:p>
          <a:p>
            <a:endParaRPr lang="en-GB" dirty="0">
              <a:solidFill>
                <a:srgbClr val="080808"/>
              </a:solidFill>
            </a:endParaRPr>
          </a:p>
          <a:p>
            <a:r>
              <a:rPr lang="en-GB" dirty="0">
                <a:solidFill>
                  <a:srgbClr val="080808"/>
                </a:solidFill>
              </a:rPr>
              <a:t>Dielectrics/Insulators: phonons</a:t>
            </a:r>
          </a:p>
          <a:p>
            <a:endParaRPr lang="en-GB" dirty="0">
              <a:solidFill>
                <a:srgbClr val="080808"/>
              </a:solidFill>
            </a:endParaRPr>
          </a:p>
          <a:p>
            <a:endParaRPr lang="en-GB" dirty="0">
              <a:solidFill>
                <a:srgbClr val="080808"/>
              </a:solidFill>
            </a:endParaRPr>
          </a:p>
          <a:p>
            <a:r>
              <a:rPr lang="en-GB" dirty="0"/>
              <a:t>Pure metals: free electron gas and phonons</a:t>
            </a:r>
          </a:p>
          <a:p>
            <a:endParaRPr lang="en-GB" dirty="0"/>
          </a:p>
          <a:p>
            <a:r>
              <a:rPr lang="en-GB" dirty="0"/>
              <a:t>Alloyed metals: electrons and phonons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01584" y="1612044"/>
                <a:ext cx="1753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nor/>
                        </m:rPr>
                        <a:rPr lang="el-GR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584" y="1612044"/>
                <a:ext cx="1753300" cy="5203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77280" y="735231"/>
            <a:ext cx="3711010" cy="5387538"/>
            <a:chOff x="377280" y="735231"/>
            <a:chExt cx="3711010" cy="538753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7280" y="735231"/>
              <a:ext cx="3632182" cy="53875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457200" y="751940"/>
                  <a:ext cx="629981" cy="16158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l-GR" sz="105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a14:m>
                  <a:r>
                    <a:rPr lang="en-GB" sz="105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</a:t>
                  </a:r>
                  <a:r>
                    <a:rPr lang="en-GB" sz="105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(W/m K)</a:t>
                  </a: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" y="751940"/>
                  <a:ext cx="629981" cy="161583"/>
                </a:xfrm>
                <a:prstGeom prst="rect">
                  <a:avLst/>
                </a:prstGeom>
                <a:blipFill>
                  <a:blip r:embed="rId6"/>
                  <a:stretch>
                    <a:fillRect l="-7767" t="-25926" r="-12621" b="-481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604183" y="5952085"/>
                  <a:ext cx="484107" cy="16158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50" b="0" i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oMath>
                  </a14:m>
                  <a:r>
                    <a:rPr lang="en-GB" sz="105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</a:t>
                  </a:r>
                  <a:r>
                    <a:rPr lang="en-GB" sz="105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(K)    </a:t>
                  </a: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4183" y="5952085"/>
                  <a:ext cx="484107" cy="161583"/>
                </a:xfrm>
                <a:prstGeom prst="rect">
                  <a:avLst/>
                </a:prstGeom>
                <a:blipFill>
                  <a:blip r:embed="rId7"/>
                  <a:stretch>
                    <a:fillRect l="-10000" t="-25926" r="-15000" b="-481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4745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96"/>
            <a:ext cx="8229600" cy="647700"/>
          </a:xfrm>
        </p:spPr>
        <p:txBody>
          <a:bodyPr/>
          <a:lstStyle/>
          <a:p>
            <a:r>
              <a:rPr lang="en-GB" altLang="en-US" noProof="0" dirty="0"/>
              <a:t>Radiative heat transfer – Black body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90986"/>
            <a:ext cx="274320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93461" y="2596979"/>
            <a:ext cx="8393339" cy="3527196"/>
            <a:chOff x="293461" y="2596979"/>
            <a:chExt cx="8393339" cy="3527196"/>
          </a:xfrm>
        </p:grpSpPr>
        <p:grpSp>
          <p:nvGrpSpPr>
            <p:cNvPr id="7" name="Group 6"/>
            <p:cNvGrpSpPr/>
            <p:nvPr/>
          </p:nvGrpSpPr>
          <p:grpSpPr>
            <a:xfrm>
              <a:off x="293461" y="2596979"/>
              <a:ext cx="8393339" cy="3527196"/>
              <a:chOff x="536686" y="2554725"/>
              <a:chExt cx="8393339" cy="352719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686" y="2554725"/>
                <a:ext cx="4796987" cy="3527196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82756" y="3141347"/>
                <a:ext cx="3747269" cy="2826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407743" y="5366879"/>
              <a:ext cx="32790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Source: https://www.researchgate.net/figure/Blackbody-spectral-emissive-power-as-a-function-of-wavelength-for-various-values-of_fig4_320298109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>
              <a:xfrm>
                <a:off x="304800" y="1028687"/>
                <a:ext cx="8839200" cy="156829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/>
                <a:r>
                  <a:rPr lang="en-GB" altLang="en-US" sz="1600" dirty="0"/>
                  <a:t>Wien’s law (Maximum of black body power spectrum)</a:t>
                </a:r>
                <a:endParaRPr lang="en-GB" altLang="en-US" sz="1600" i="1" dirty="0">
                  <a:latin typeface="Symbol" panose="05050102010706020507" pitchFamily="18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	</a:t>
                </a:r>
              </a:p>
              <a:p>
                <a:pPr marL="411480" lvl="1" indent="0">
                  <a:buFont typeface="Arial"/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=2898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endParaRPr lang="en-GB" altLang="en-US" sz="16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600" dirty="0"/>
                  <a:t>				=&gt; </a:t>
                </a:r>
                <a14:m>
                  <m:oMath xmlns:m="http://schemas.openxmlformats.org/officeDocument/2006/math">
                    <m:r>
                      <a:rPr lang="en-GB" altLang="en-US" sz="160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for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altLang="en-US" sz="1800" dirty="0"/>
                  <a:t>	</a:t>
                </a:r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028687"/>
                <a:ext cx="8839200" cy="1568292"/>
              </a:xfrm>
              <a:prstGeom prst="rect">
                <a:avLst/>
              </a:prstGeom>
              <a:blipFill>
                <a:blip r:embed="rId4"/>
                <a:stretch>
                  <a:fillRect t="-1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798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96"/>
            <a:ext cx="8229600" cy="647700"/>
          </a:xfrm>
        </p:spPr>
        <p:txBody>
          <a:bodyPr/>
          <a:lstStyle/>
          <a:p>
            <a:r>
              <a:rPr lang="en-GB" altLang="en-US" noProof="0" dirty="0"/>
              <a:t>Radiative heat transfer – Grey body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0" y="1028687"/>
                <a:ext cx="8839200" cy="5095488"/>
              </a:xfrm>
            </p:spPr>
            <p:txBody>
              <a:bodyPr>
                <a:noAutofit/>
              </a:bodyPr>
              <a:lstStyle/>
              <a:p>
                <a:pPr marL="457200" indent="-457200"/>
                <a:r>
                  <a:rPr lang="en-GB" altLang="en-US" sz="1600" dirty="0"/>
                  <a:t>Wien’s law (Maximum of black body power spectrum)</a:t>
                </a:r>
                <a:endParaRPr lang="en-GB" altLang="en-US" sz="1600" i="1" dirty="0">
                  <a:latin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	</a:t>
                </a:r>
              </a:p>
              <a:p>
                <a:pPr marL="411480" lvl="1" indent="0"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=2898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endParaRPr lang="en-GB" altLang="en-US" sz="16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600" dirty="0"/>
                  <a:t>				=&gt; </a:t>
                </a:r>
                <a14:m>
                  <m:oMath xmlns:m="http://schemas.openxmlformats.org/officeDocument/2006/math">
                    <m:r>
                      <a:rPr lang="en-GB" altLang="en-US" sz="1600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for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altLang="en-US" sz="1800" dirty="0"/>
                  <a:t>	</a:t>
                </a:r>
              </a:p>
              <a:p>
                <a:pPr marL="838200" lvl="1" indent="-381000">
                  <a:buFontTx/>
                  <a:buNone/>
                </a:pPr>
                <a:endParaRPr lang="en-GB" altLang="en-US" sz="1800" dirty="0"/>
              </a:p>
              <a:p>
                <a:pPr marL="838200" lvl="1" indent="-381000">
                  <a:buFontTx/>
                  <a:buNone/>
                </a:pPr>
                <a:endParaRPr lang="en-US" altLang="en-US" sz="1800" dirty="0"/>
              </a:p>
              <a:p>
                <a:pPr marL="838200" lvl="1" indent="-381000">
                  <a:buFontTx/>
                  <a:buNone/>
                </a:pPr>
                <a:endParaRPr lang="en-GB" altLang="en-US" sz="1600" dirty="0"/>
              </a:p>
              <a:p>
                <a:pPr marL="457200" indent="-457200"/>
                <a:r>
                  <a:rPr lang="en-GB" altLang="en-US" sz="1600" dirty="0"/>
                  <a:t>Stefan-Boltzmann’s law</a:t>
                </a:r>
              </a:p>
              <a:p>
                <a:pPr marL="457200" indent="-457200"/>
                <a:endParaRPr lang="en-GB" altLang="en-US" sz="1600" dirty="0"/>
              </a:p>
              <a:p>
                <a:pPr marL="838200" lvl="1" indent="-381000"/>
                <a:r>
                  <a:rPr lang="en-GB" altLang="en-US" sz="1400" dirty="0"/>
                  <a:t>Black body		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AT</a:t>
                </a:r>
                <a:r>
                  <a:rPr lang="en-GB" altLang="en-US" sz="1400" i="1" baseline="30000" dirty="0"/>
                  <a:t>4	</a:t>
                </a:r>
                <a:r>
                  <a:rPr lang="en-GB" altLang="en-US" sz="1400" i="1" dirty="0"/>
                  <a:t>        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dirty="0"/>
                  <a:t> = 5.67 x 10</a:t>
                </a:r>
                <a:r>
                  <a:rPr lang="en-GB" altLang="en-US" sz="1400" baseline="30000" dirty="0"/>
                  <a:t>-8</a:t>
                </a:r>
                <a:r>
                  <a:rPr lang="en-GB" altLang="en-US" sz="1400" dirty="0"/>
                  <a:t> W/(m</a:t>
                </a:r>
                <a:r>
                  <a:rPr lang="en-GB" altLang="en-US" sz="1400" baseline="30000" dirty="0"/>
                  <a:t>2 </a:t>
                </a:r>
                <a:r>
                  <a:rPr lang="en-GB" altLang="en-US" sz="1400" dirty="0"/>
                  <a:t>K</a:t>
                </a:r>
                <a:r>
                  <a:rPr lang="en-GB" altLang="en-US" sz="1400" baseline="30000" dirty="0"/>
                  <a:t>4</a:t>
                </a:r>
                <a:r>
                  <a:rPr lang="en-GB" altLang="en-US" sz="1400" dirty="0"/>
                  <a:t>)</a:t>
                </a:r>
              </a:p>
              <a:p>
                <a:pPr marL="838200" lvl="1" indent="-381000">
                  <a:buFontTx/>
                  <a:buNone/>
                </a:pPr>
                <a:r>
                  <a:rPr lang="en-GB" altLang="en-US" sz="1400" dirty="0"/>
                  <a:t>							         (Stefan-Boltzmann’s constant)</a:t>
                </a:r>
              </a:p>
              <a:p>
                <a:pPr marL="838200" lvl="1" indent="-381000"/>
                <a:endParaRPr lang="en-GB" altLang="en-US" sz="1400" i="1" baseline="300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400" dirty="0"/>
                  <a:t>		</a:t>
                </a:r>
                <a:r>
                  <a:rPr lang="en-GB" altLang="en-US" sz="1400" i="1" dirty="0"/>
                  <a:t>					</a:t>
                </a:r>
                <a:endParaRPr lang="en-GB" altLang="en-US" sz="1400" baseline="30000" dirty="0"/>
              </a:p>
              <a:p>
                <a:pPr marL="838200" lvl="1" indent="-381000"/>
                <a:r>
                  <a:rPr lang="en-GB" altLang="en-US" sz="1400" dirty="0"/>
                  <a:t>“Grey” body	 	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dirty="0"/>
                  <a:t>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 T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	          e</a:t>
                </a:r>
                <a:r>
                  <a:rPr lang="en-GB" altLang="en-US" sz="1400" dirty="0"/>
                  <a:t> - emissivity of surface</a:t>
                </a:r>
              </a:p>
              <a:p>
                <a:pPr marL="838200" lvl="1" indent="-381000"/>
                <a:endParaRPr lang="en-GB" altLang="en-US" sz="1400" dirty="0"/>
              </a:p>
              <a:p>
                <a:pPr marL="838200" lvl="1" indent="-381000">
                  <a:buFont typeface="Symbol" panose="05050102010706020507" pitchFamily="18" charset="2"/>
                  <a:buChar char=" "/>
                </a:pPr>
                <a:endParaRPr lang="en-GB" altLang="en-US" sz="1400" dirty="0"/>
              </a:p>
              <a:p>
                <a:pPr marL="838200" lvl="1" indent="-381000"/>
                <a:r>
                  <a:rPr lang="en-GB" altLang="en-US" sz="1400" dirty="0"/>
                  <a:t>“Grey” surfaces at </a:t>
                </a:r>
                <a:r>
                  <a:rPr lang="en-GB" altLang="en-US" sz="1400" i="1" dirty="0"/>
                  <a:t>T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dirty="0"/>
                  <a:t> and </a:t>
                </a:r>
                <a:r>
                  <a:rPr lang="en-GB" altLang="en-US" sz="1400" i="1" dirty="0"/>
                  <a:t>T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i="1" dirty="0"/>
                  <a:t>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/>
                  <a:t>E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 (T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/>
                  <a:t> –T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/>
                  <a:t>)          E - </a:t>
                </a:r>
                <a:r>
                  <a:rPr lang="en-GB" altLang="en-US" sz="1400" dirty="0"/>
                  <a:t>function of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dirty="0"/>
                  <a:t>,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dirty="0"/>
                  <a:t>, geometry</a:t>
                </a:r>
              </a:p>
            </p:txBody>
          </p:sp>
        </mc:Choice>
        <mc:Fallback xmlns=""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0" y="1028687"/>
                <a:ext cx="8839200" cy="5095488"/>
              </a:xfrm>
              <a:blipFill>
                <a:blip r:embed="rId2"/>
                <a:stretch>
                  <a:fillRect t="-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90986"/>
            <a:ext cx="274320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18932" y="525711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8934" y="448386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3683" y="355706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04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0359"/>
            <a:ext cx="7772400" cy="535100"/>
          </a:xfrm>
        </p:spPr>
        <p:txBody>
          <a:bodyPr/>
          <a:lstStyle/>
          <a:p>
            <a:pPr algn="l"/>
            <a:r>
              <a:rPr lang="en-GB" altLang="en-US" noProof="0" dirty="0"/>
              <a:t>Emissivity of technical materials at low temperatures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328964222"/>
              </p:ext>
            </p:extLst>
          </p:nvPr>
        </p:nvGraphicFramePr>
        <p:xfrm>
          <a:off x="265113" y="1153699"/>
          <a:ext cx="8610600" cy="4413819"/>
        </p:xfrm>
        <a:graphic>
          <a:graphicData uri="http://schemas.openxmlformats.org/drawingml/2006/table">
            <a:tbl>
              <a:tblPr/>
              <a:tblGrid>
                <a:gridCol w="3581400">
                  <a:extLst>
                    <a:ext uri="{9D8B030D-6E8A-4147-A177-3AD203B41FA5}">
                      <a16:colId xmlns:a16="http://schemas.microsoft.com/office/drawing/2014/main" val="38214190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86526156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132135797"/>
                    </a:ext>
                  </a:extLst>
                </a:gridCol>
              </a:tblGrid>
              <a:tr h="695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77 K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4.2 K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5116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0.34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1711809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61302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electropolished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548438"/>
                  </a:ext>
                </a:extLst>
              </a:tr>
              <a:tr h="4260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 + Al foil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82328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627497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90509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, </a:t>
                      </a: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electropolished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0.08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068614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08161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386825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16</a:t>
            </a:fld>
            <a:endParaRPr lang="fr-F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74039" y="5701235"/>
            <a:ext cx="6404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Condensed layers from gas phase easily vary these values 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6889593" y="3319787"/>
            <a:ext cx="42338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From: Ph. Lebrun, CAS School on Vacuum in Accelerators, 2006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5931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5124129" cy="706037"/>
          </a:xfrm>
        </p:spPr>
        <p:txBody>
          <a:bodyPr/>
          <a:lstStyle/>
          <a:p>
            <a:r>
              <a:rPr lang="en-GB" altLang="en-US" noProof="0" dirty="0"/>
              <a:t>Multi-layer insulation (MLI)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672" y="821846"/>
            <a:ext cx="8759385" cy="2386331"/>
          </a:xfrm>
        </p:spPr>
        <p:txBody>
          <a:bodyPr/>
          <a:lstStyle/>
          <a:p>
            <a:pPr marL="36576" indent="0">
              <a:buNone/>
            </a:pPr>
            <a:r>
              <a:rPr lang="en-GB" altLang="en-US" sz="2000" noProof="0" dirty="0"/>
              <a:t>     Complex system involving three heat transfer processes</a:t>
            </a:r>
          </a:p>
          <a:p>
            <a:pPr lvl="1"/>
            <a:r>
              <a:rPr lang="en-GB" altLang="en-US" sz="2000" i="1" noProof="0" dirty="0"/>
              <a:t>Q</a:t>
            </a:r>
            <a:r>
              <a:rPr lang="en-GB" altLang="en-US" sz="2000" i="1" baseline="-25000" noProof="0" dirty="0"/>
              <a:t>MLI</a:t>
            </a:r>
            <a:r>
              <a:rPr lang="en-GB" altLang="en-US" sz="2000" noProof="0" dirty="0"/>
              <a:t> =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radiation</a:t>
            </a:r>
            <a:r>
              <a:rPr lang="en-GB" altLang="en-US" sz="2000" noProof="0" dirty="0"/>
              <a:t> +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solid</a:t>
            </a:r>
            <a:r>
              <a:rPr lang="en-GB" altLang="en-US" sz="2000" noProof="0" dirty="0"/>
              <a:t> +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residual</a:t>
            </a:r>
            <a:endParaRPr lang="en-GB" altLang="en-US" sz="2000" i="1" baseline="-25000" noProof="0" dirty="0"/>
          </a:p>
          <a:p>
            <a:pPr lvl="1"/>
            <a:r>
              <a:rPr lang="en-GB" altLang="en-US" sz="1800" noProof="0" dirty="0"/>
              <a:t>With </a:t>
            </a:r>
            <a:r>
              <a:rPr lang="en-GB" altLang="en-US" sz="1800" i="1" noProof="0" dirty="0"/>
              <a:t>n</a:t>
            </a:r>
            <a:r>
              <a:rPr lang="en-GB" altLang="en-US" sz="1800" noProof="0" dirty="0"/>
              <a:t> reflective layers of equal emissivity, </a:t>
            </a:r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radiation</a:t>
            </a:r>
            <a:r>
              <a:rPr lang="en-GB" altLang="en-US" sz="1800" noProof="0" dirty="0"/>
              <a:t> ~ 1/(n+1)</a:t>
            </a:r>
          </a:p>
          <a:p>
            <a:pPr lvl="1"/>
            <a:r>
              <a:rPr lang="en-GB" altLang="en-US" sz="1800" noProof="0" dirty="0"/>
              <a:t>Parasitic contacts between layers, </a:t>
            </a:r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solid</a:t>
            </a:r>
            <a:r>
              <a:rPr lang="en-GB" altLang="en-US" sz="1800" i="1" baseline="-25000" noProof="0" dirty="0"/>
              <a:t>  </a:t>
            </a:r>
            <a:r>
              <a:rPr lang="en-GB" altLang="en-US" sz="1800" noProof="0" dirty="0"/>
              <a:t>increases with layer density</a:t>
            </a:r>
          </a:p>
          <a:p>
            <a:pPr lvl="1"/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residual</a:t>
            </a:r>
            <a:r>
              <a:rPr lang="en-GB" altLang="en-US" sz="1800" noProof="0" dirty="0"/>
              <a:t> due to residual gas trapped between layers, scales as 1/n in molecular regime</a:t>
            </a:r>
            <a:endParaRPr lang="en-GB" altLang="en-US" sz="1800" i="1" baseline="-25000" noProof="0" dirty="0"/>
          </a:p>
          <a:p>
            <a:pPr lvl="1"/>
            <a:r>
              <a:rPr lang="en-GB" altLang="en-US" sz="1800" noProof="0" dirty="0"/>
              <a:t>Non-linear </a:t>
            </a:r>
            <a:r>
              <a:rPr lang="en-GB" altLang="en-US" sz="1800" noProof="0" dirty="0" err="1"/>
              <a:t>behavior</a:t>
            </a:r>
            <a:r>
              <a:rPr lang="en-GB" altLang="en-US" sz="1800" noProof="0" dirty="0"/>
              <a:t> requires layer-to-layer </a:t>
            </a:r>
            <a:r>
              <a:rPr lang="en-GB" altLang="en-US" sz="1800" noProof="0" dirty="0" err="1"/>
              <a:t>modeling</a:t>
            </a:r>
            <a:endParaRPr lang="en-GB" altLang="en-US" sz="1800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  <p:pic>
        <p:nvPicPr>
          <p:cNvPr id="31748" name="Picture 4" descr="Pic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3"/>
          <a:stretch>
            <a:fillRect/>
          </a:stretch>
        </p:blipFill>
        <p:spPr bwMode="auto">
          <a:xfrm>
            <a:off x="115672" y="3327908"/>
            <a:ext cx="4333794" cy="266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05841" y="5749121"/>
            <a:ext cx="2475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Large surface application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896" y="4747639"/>
            <a:ext cx="1844168" cy="124976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784951" y="3327908"/>
            <a:ext cx="4043094" cy="2301482"/>
            <a:chOff x="4784951" y="3327908"/>
            <a:chExt cx="4043094" cy="2301482"/>
          </a:xfrm>
        </p:grpSpPr>
        <p:grpSp>
          <p:nvGrpSpPr>
            <p:cNvPr id="13" name="Group 12"/>
            <p:cNvGrpSpPr/>
            <p:nvPr/>
          </p:nvGrpSpPr>
          <p:grpSpPr>
            <a:xfrm>
              <a:off x="4864875" y="3327908"/>
              <a:ext cx="3883246" cy="2087134"/>
              <a:chOff x="4864875" y="3327908"/>
              <a:chExt cx="3883246" cy="208713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4875" y="3327908"/>
                <a:ext cx="3883246" cy="2038265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403355" y="5107265"/>
                <a:ext cx="11897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Cold surface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784951" y="5321613"/>
              <a:ext cx="40430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/>
                  </a:solidFill>
                </a:rPr>
                <a:t>Solutions for penetrations and support structures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805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58738"/>
            <a:ext cx="8763000" cy="494406"/>
          </a:xfrm>
        </p:spPr>
        <p:txBody>
          <a:bodyPr/>
          <a:lstStyle/>
          <a:p>
            <a:r>
              <a:rPr lang="en-GB" altLang="en-US" sz="2000" noProof="0" dirty="0"/>
              <a:t>Typical heat fluxes between flat plates (cold side vanishingly low)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1199764683"/>
              </p:ext>
            </p:extLst>
          </p:nvPr>
        </p:nvGraphicFramePr>
        <p:xfrm>
          <a:off x="296255" y="1152604"/>
          <a:ext cx="8421688" cy="4450080"/>
        </p:xfrm>
        <a:graphic>
          <a:graphicData uri="http://schemas.openxmlformats.org/drawingml/2006/table">
            <a:tbl>
              <a:tblPr/>
              <a:tblGrid>
                <a:gridCol w="7467600">
                  <a:extLst>
                    <a:ext uri="{9D8B030D-6E8A-4147-A177-3AD203B41FA5}">
                      <a16:colId xmlns:a16="http://schemas.microsoft.com/office/drawing/2014/main" val="1327903341"/>
                    </a:ext>
                  </a:extLst>
                </a:gridCol>
                <a:gridCol w="954088">
                  <a:extLst>
                    <a:ext uri="{9D8B030D-6E8A-4147-A177-3AD203B41FA5}">
                      <a16:colId xmlns:a16="http://schemas.microsoft.com/office/drawing/2014/main" val="3517635750"/>
                    </a:ext>
                  </a:extLst>
                </a:gridCol>
              </a:tblGrid>
              <a:tr h="22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Configuration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2000" dirty="0">
                          <a:solidFill>
                            <a:schemeClr val="bg1"/>
                          </a:solidFill>
                        </a:rPr>
                        <a:t>W/m</a:t>
                      </a:r>
                      <a:r>
                        <a:rPr lang="en-US" altLang="en-US" sz="20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535345"/>
                  </a:ext>
                </a:extLst>
              </a:tr>
              <a:tr h="2279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293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975647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332235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290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64398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altLang="en-US" sz="2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mbar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He) from 290 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488593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04944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9508955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(30 layers) from 290 K, pressure below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1-1.5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8955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below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88239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1-2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5177855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18</a:t>
            </a:fld>
            <a:endParaRPr lang="fr-FR" altLang="en-US"/>
          </a:p>
        </p:txBody>
      </p:sp>
      <p:sp>
        <p:nvSpPr>
          <p:cNvPr id="5" name="Rectangle 4"/>
          <p:cNvSpPr/>
          <p:nvPr/>
        </p:nvSpPr>
        <p:spPr>
          <a:xfrm>
            <a:off x="155421" y="2417828"/>
            <a:ext cx="8703355" cy="33963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9388" y="4245630"/>
            <a:ext cx="8703355" cy="1529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38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Refrigeration and Liquefaction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14-03-2024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7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noProof="0" dirty="0"/>
              <a:t>Introduction to Cryogenics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6737" y="3398072"/>
            <a:ext cx="380585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Koettig, P. Borges de Sousa, J. Bremer</a:t>
            </a:r>
          </a:p>
          <a:p>
            <a:pPr algn="ctr"/>
            <a:endParaRPr lang="en-US" sz="1400" u="sng" dirty="0">
              <a:solidFill>
                <a:srgbClr val="080808"/>
              </a:solidFill>
            </a:endParaRPr>
          </a:p>
          <a:p>
            <a:pPr algn="ctr"/>
            <a:endParaRPr lang="en-US" sz="1400" u="sng" dirty="0">
              <a:solidFill>
                <a:srgbClr val="080808"/>
              </a:solidFill>
            </a:endParaRPr>
          </a:p>
          <a:p>
            <a:pPr algn="ctr"/>
            <a:r>
              <a:rPr lang="en-US" sz="1400" dirty="0">
                <a:solidFill>
                  <a:srgbClr val="080808"/>
                </a:solidFill>
              </a:rPr>
              <a:t>Contributions from S. Claudet and Ph. Lebrun</a:t>
            </a:r>
            <a:endParaRPr lang="en-GB" sz="1400" dirty="0">
              <a:solidFill>
                <a:srgbClr val="080808"/>
              </a:solidFill>
            </a:endParaRP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1984" y="5443368"/>
            <a:ext cx="5500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CAS: Basics of Accelerator Physics and Technology, 2024.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2400" y="709359"/>
            <a:ext cx="8796338" cy="5400675"/>
            <a:chOff x="152400" y="709359"/>
            <a:chExt cx="8796338" cy="5400675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709359"/>
              <a:ext cx="8796338" cy="540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70104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300</a:t>
              </a: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3276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10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2514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5</a:t>
              </a: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15240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2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20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/>
              <a:t>Thermodynamics of cryogenic refrigeration 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2438399" y="3612353"/>
            <a:ext cx="22098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He @ 4.5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=65.7 =&gt; 1/COP 230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4209158" y="4375966"/>
            <a:ext cx="13940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</a:t>
            </a:r>
            <a:r>
              <a:rPr lang="en-US" altLang="en-US" sz="2000" baseline="-25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2 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@ 20 K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=14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638800" y="4525875"/>
            <a:ext cx="1371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N</a:t>
            </a:r>
            <a:r>
              <a:rPr lang="en-US" altLang="en-US" sz="2000" baseline="-25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2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@ 77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=2.9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4419600" y="1014159"/>
            <a:ext cx="4114800" cy="109260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Graph for </a:t>
            </a:r>
            <a:r>
              <a:rPr lang="en-US" altLang="en-US" sz="2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T</a:t>
            </a:r>
            <a:r>
              <a:rPr lang="en-US" altLang="en-US" sz="2000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warm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= 300 K</a:t>
            </a:r>
          </a:p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ea typeface="ヒラギノ角ゴ Pro W3" pitchFamily="2" charset="-128"/>
              </a:rPr>
              <a:t>For low temperatures </a:t>
            </a:r>
            <a:r>
              <a:rPr lang="en-US" altLang="en-US" sz="2000" b="1" dirty="0" err="1">
                <a:solidFill>
                  <a:schemeClr val="accent6">
                    <a:lumMod val="50000"/>
                  </a:schemeClr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</a:t>
            </a:r>
          </a:p>
          <a:p>
            <a:pPr>
              <a:spcBef>
                <a:spcPct val="50000"/>
              </a:spcBef>
            </a:pPr>
            <a:endParaRPr lang="en-US" altLang="en-US" sz="1000" dirty="0">
              <a:latin typeface="Arial Narrow" panose="020B0606020202030204" pitchFamily="34" charset="0"/>
              <a:ea typeface="ヒラギノ角ゴ Pro W3" pitchFamily="2" charset="-128"/>
            </a:endParaRPr>
          </a:p>
        </p:txBody>
      </p:sp>
      <p:graphicFrame>
        <p:nvGraphicFramePr>
          <p:cNvPr id="42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2543362"/>
              </p:ext>
            </p:extLst>
          </p:nvPr>
        </p:nvGraphicFramePr>
        <p:xfrm>
          <a:off x="6995078" y="1453881"/>
          <a:ext cx="11430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43000" imgH="520700" progId="Equation.3">
                  <p:embed/>
                </p:oleObj>
              </mc:Choice>
              <mc:Fallback>
                <p:oleObj name="Equation" r:id="rId3" imgW="1143000" imgH="520700" progId="Equation.3">
                  <p:embed/>
                  <p:pic>
                    <p:nvPicPr>
                      <p:cNvPr id="108553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5078" y="1453881"/>
                        <a:ext cx="114300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4419600" y="2265897"/>
            <a:ext cx="4495800" cy="8731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Use of low temperatures if no alternative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Better intercept heat at higher temperatures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613338" y="2044744"/>
            <a:ext cx="22098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He @ 1.8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=166 =&gt; 1/COP 980</a:t>
            </a:r>
          </a:p>
        </p:txBody>
      </p:sp>
    </p:spTree>
    <p:extLst>
      <p:ext uri="{BB962C8B-B14F-4D97-AF65-F5344CB8AC3E}">
        <p14:creationId xmlns:p14="http://schemas.microsoft.com/office/powerpoint/2010/main" val="313733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r>
              <a:rPr lang="en-GB" altLang="en-US" noProof="0" dirty="0"/>
              <a:t>Elementary cooling processes in a T-s diagram</a:t>
            </a:r>
            <a:endParaRPr lang="en-GB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21</a:t>
            </a:fld>
            <a:endParaRPr lang="fr-F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154643" y="2687194"/>
            <a:ext cx="3820308" cy="2115327"/>
            <a:chOff x="5154643" y="2687194"/>
            <a:chExt cx="3820308" cy="2115327"/>
          </a:xfrm>
        </p:grpSpPr>
        <p:sp>
          <p:nvSpPr>
            <p:cNvPr id="10" name="Oval 9"/>
            <p:cNvSpPr/>
            <p:nvPr/>
          </p:nvSpPr>
          <p:spPr>
            <a:xfrm>
              <a:off x="5154643" y="2687194"/>
              <a:ext cx="3504044" cy="1946091"/>
            </a:xfrm>
            <a:prstGeom prst="ellipse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8185376" y="4372215"/>
              <a:ext cx="789575" cy="430306"/>
            </a:xfrm>
            <a:prstGeom prst="straightConnector1">
              <a:avLst/>
            </a:prstGeom>
            <a:ln w="22225">
              <a:solidFill>
                <a:srgbClr val="FF006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060399" y="852330"/>
            <a:ext cx="7224525" cy="5079744"/>
            <a:chOff x="1060399" y="852330"/>
            <a:chExt cx="7224525" cy="5079744"/>
          </a:xfrm>
        </p:grpSpPr>
        <p:grpSp>
          <p:nvGrpSpPr>
            <p:cNvPr id="4" name="Group 3"/>
            <p:cNvGrpSpPr/>
            <p:nvPr/>
          </p:nvGrpSpPr>
          <p:grpSpPr>
            <a:xfrm>
              <a:off x="1060399" y="852330"/>
              <a:ext cx="7224525" cy="5079744"/>
              <a:chOff x="1060399" y="852330"/>
              <a:chExt cx="7224525" cy="507974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0399" y="852330"/>
                <a:ext cx="7224525" cy="5079744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624712" y="1019074"/>
                <a:ext cx="3978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1</a:t>
                </a:r>
                <a:endParaRPr lang="en-GB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901183" y="2072225"/>
                <a:ext cx="10470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2</a:t>
                </a:r>
                <a:r>
                  <a:rPr lang="en-US" dirty="0"/>
                  <a:t> &lt; p</a:t>
                </a:r>
                <a:r>
                  <a:rPr lang="en-US" baseline="-25000" dirty="0"/>
                  <a:t>1    </a:t>
                </a:r>
                <a:endParaRPr lang="en-GB" baseline="-25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771237" y="4432853"/>
              <a:ext cx="9797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isobaric</a:t>
              </a:r>
              <a:endParaRPr lang="en-GB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568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22</a:t>
            </a:fld>
            <a:endParaRPr lang="fr-FR" altLang="en-US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0" y="0"/>
            <a:ext cx="8229600" cy="68387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Maximum Joule-Thomson inversion temperatures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42" y="841761"/>
            <a:ext cx="2644029" cy="391826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93960" y="753718"/>
            <a:ext cx="2584756" cy="4006303"/>
            <a:chOff x="2893960" y="753718"/>
            <a:chExt cx="2584756" cy="4006303"/>
          </a:xfrm>
        </p:grpSpPr>
        <p:pic>
          <p:nvPicPr>
            <p:cNvPr id="4098" name="Picture 2" descr="Image result for inversion temperature joule thoms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42"/>
            <a:stretch/>
          </p:blipFill>
          <p:spPr bwMode="auto">
            <a:xfrm>
              <a:off x="2893960" y="753718"/>
              <a:ext cx="2584756" cy="4006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441372" y="4463639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p/bar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4623770"/>
            <a:ext cx="381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accent6"/>
                </a:solidFill>
              </a:rPr>
              <a:t>Source: http://faculty.chem.queensu.ca/people/faculty/mombourquette/</a:t>
            </a:r>
          </a:p>
          <a:p>
            <a:r>
              <a:rPr lang="en-GB" sz="900" dirty="0">
                <a:solidFill>
                  <a:schemeClr val="accent6"/>
                </a:solidFill>
              </a:rPr>
              <a:t>Chem221/3_FirstLaw/ChangeFunctions.asp</a:t>
            </a:r>
          </a:p>
        </p:txBody>
      </p:sp>
    </p:spTree>
    <p:extLst>
      <p:ext uri="{BB962C8B-B14F-4D97-AF65-F5344CB8AC3E}">
        <p14:creationId xmlns:p14="http://schemas.microsoft.com/office/powerpoint/2010/main" val="321693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23</a:t>
            </a:fld>
            <a:endParaRPr lang="fr-FR" altLang="en-US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0" y="0"/>
            <a:ext cx="8229600" cy="68387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Maximum Joule-Thomson inversion temperatures</a:t>
            </a:r>
          </a:p>
        </p:txBody>
      </p:sp>
      <p:graphicFrame>
        <p:nvGraphicFramePr>
          <p:cNvPr id="1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885827"/>
              </p:ext>
            </p:extLst>
          </p:nvPr>
        </p:nvGraphicFramePr>
        <p:xfrm>
          <a:off x="5678500" y="1323246"/>
          <a:ext cx="3373291" cy="2753931"/>
        </p:xfrm>
        <a:graphic>
          <a:graphicData uri="http://schemas.openxmlformats.org/drawingml/2006/table">
            <a:tbl>
              <a:tblPr/>
              <a:tblGrid>
                <a:gridCol w="1433861">
                  <a:extLst>
                    <a:ext uri="{9D8B030D-6E8A-4147-A177-3AD203B41FA5}">
                      <a16:colId xmlns:a16="http://schemas.microsoft.com/office/drawing/2014/main" val="1692264115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val="898298302"/>
                    </a:ext>
                  </a:extLst>
                </a:gridCol>
              </a:tblGrid>
              <a:tr h="410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Max. inversion temperature [K]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081998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327305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Hydrogen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437641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Neon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916133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Air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2834"/>
                  </a:ext>
                </a:extLst>
              </a:tr>
              <a:tr h="3636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75272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Argon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760093"/>
                  </a:ext>
                </a:extLst>
              </a:tr>
            </a:tbl>
          </a:graphicData>
        </a:graphic>
      </p:graphicFrame>
      <p:sp>
        <p:nvSpPr>
          <p:cNvPr id="12" name="Text Box 54"/>
          <p:cNvSpPr txBox="1">
            <a:spLocks noChangeArrowheads="1"/>
          </p:cNvSpPr>
          <p:nvPr/>
        </p:nvSpPr>
        <p:spPr bwMode="auto">
          <a:xfrm>
            <a:off x="339084" y="5035305"/>
            <a:ext cx="8570619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ahoma" panose="020B0604030504040204" pitchFamily="34" charset="0"/>
              </a:rPr>
              <a:t>Air can be cooled down and liquefied by J-T expansion from room temperature,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ahoma" panose="020B0604030504040204" pitchFamily="34" charset="0"/>
              </a:rPr>
              <a:t>Helium and hydrogen need precooling down to below the inversion temperature by heat exchange or work-extracting expansion (e.g. in turbines)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42" y="841761"/>
            <a:ext cx="2644029" cy="391826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93960" y="753718"/>
            <a:ext cx="2584756" cy="4006303"/>
            <a:chOff x="2893960" y="753718"/>
            <a:chExt cx="2584756" cy="4006303"/>
          </a:xfrm>
        </p:grpSpPr>
        <p:pic>
          <p:nvPicPr>
            <p:cNvPr id="4098" name="Picture 2" descr="Image result for inversion temperature joule thoms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42"/>
            <a:stretch/>
          </p:blipFill>
          <p:spPr bwMode="auto">
            <a:xfrm>
              <a:off x="2893960" y="753718"/>
              <a:ext cx="2584756" cy="4006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441372" y="4463639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p/bar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516631" y="4120256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Source: </a:t>
            </a:r>
            <a:r>
              <a:rPr lang="en-US" sz="1100" dirty="0" err="1">
                <a:solidFill>
                  <a:schemeClr val="accent6"/>
                </a:solidFill>
              </a:rPr>
              <a:t>Refprop</a:t>
            </a:r>
            <a:r>
              <a:rPr lang="en-US" sz="1100" baseline="30000" dirty="0">
                <a:solidFill>
                  <a:schemeClr val="accent6"/>
                </a:solidFill>
              </a:rPr>
              <a:t>® </a:t>
            </a:r>
            <a:r>
              <a:rPr lang="en-US" sz="1100" dirty="0">
                <a:solidFill>
                  <a:schemeClr val="accent6"/>
                </a:solidFill>
              </a:rPr>
              <a:t>NIST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623770"/>
            <a:ext cx="381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accent6"/>
                </a:solidFill>
              </a:rPr>
              <a:t>Source: http://faculty.chem.queensu.ca/people/faculty/mombourquette/</a:t>
            </a:r>
          </a:p>
          <a:p>
            <a:r>
              <a:rPr lang="en-GB" sz="900" dirty="0">
                <a:solidFill>
                  <a:schemeClr val="accent6"/>
                </a:solidFill>
              </a:rPr>
              <a:t>Chem221/3_FirstLaw/ChangeFunctions.asp</a:t>
            </a:r>
          </a:p>
        </p:txBody>
      </p:sp>
    </p:spTree>
    <p:extLst>
      <p:ext uri="{BB962C8B-B14F-4D97-AF65-F5344CB8AC3E}">
        <p14:creationId xmlns:p14="http://schemas.microsoft.com/office/powerpoint/2010/main" val="2696505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r>
              <a:rPr lang="en-GB" altLang="en-US" noProof="0" dirty="0"/>
              <a:t>Combining all three processes in a </a:t>
            </a:r>
            <a:r>
              <a:rPr lang="en-GB" altLang="en-US" noProof="0" dirty="0" err="1"/>
              <a:t>cryoplant</a:t>
            </a:r>
            <a:endParaRPr lang="en-GB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24</a:t>
            </a:fld>
            <a:endParaRPr lang="fr-F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60399" y="852330"/>
            <a:ext cx="7224525" cy="5079744"/>
            <a:chOff x="1060399" y="852330"/>
            <a:chExt cx="7224525" cy="5079744"/>
          </a:xfrm>
        </p:grpSpPr>
        <p:grpSp>
          <p:nvGrpSpPr>
            <p:cNvPr id="4" name="Group 3"/>
            <p:cNvGrpSpPr/>
            <p:nvPr/>
          </p:nvGrpSpPr>
          <p:grpSpPr>
            <a:xfrm>
              <a:off x="1060399" y="852330"/>
              <a:ext cx="7224525" cy="5079744"/>
              <a:chOff x="1060399" y="852330"/>
              <a:chExt cx="7224525" cy="507974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0399" y="852330"/>
                <a:ext cx="7224525" cy="5079744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624712" y="1019074"/>
                <a:ext cx="3978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1</a:t>
                </a:r>
                <a:endParaRPr lang="en-GB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901183" y="2072225"/>
                <a:ext cx="10470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2</a:t>
                </a:r>
                <a:r>
                  <a:rPr lang="en-US" dirty="0"/>
                  <a:t> &lt; p</a:t>
                </a:r>
                <a:r>
                  <a:rPr lang="en-US" baseline="-25000" dirty="0"/>
                  <a:t>1    </a:t>
                </a:r>
                <a:endParaRPr lang="en-GB" baseline="-25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771237" y="4432853"/>
              <a:ext cx="9797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isobaric</a:t>
              </a:r>
              <a:endParaRPr lang="en-GB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4174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7" name="Group 66566"/>
          <p:cNvGrpSpPr/>
          <p:nvPr/>
        </p:nvGrpSpPr>
        <p:grpSpPr>
          <a:xfrm>
            <a:off x="4859992" y="1056284"/>
            <a:ext cx="3218364" cy="4485290"/>
            <a:chOff x="4859992" y="1237593"/>
            <a:chExt cx="3218364" cy="448529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14000" contrast="12000"/>
                      </a14:imgEffect>
                    </a14:imgLayer>
                  </a14:imgProps>
                </a:ext>
              </a:extLst>
            </a:blip>
            <a:srcRect t="12580" b="6462"/>
            <a:stretch/>
          </p:blipFill>
          <p:spPr>
            <a:xfrm>
              <a:off x="4885887" y="1237593"/>
              <a:ext cx="3192469" cy="4485290"/>
            </a:xfrm>
            <a:prstGeom prst="rect">
              <a:avLst/>
            </a:prstGeom>
          </p:spPr>
        </p:pic>
        <p:sp>
          <p:nvSpPr>
            <p:cNvPr id="66566" name="TextBox 66565"/>
            <p:cNvSpPr txBox="1"/>
            <p:nvPr/>
          </p:nvSpPr>
          <p:spPr>
            <a:xfrm rot="16200000">
              <a:off x="4232577" y="3275111"/>
              <a:ext cx="156260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Temperature    </a:t>
              </a:r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  <a:sym typeface="Wingdings" panose="05000000000000000000" pitchFamily="2" charset="2"/>
                </a:rPr>
                <a:t>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94668" y="5373139"/>
              <a:ext cx="22717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  <a:sym typeface="Wingdings" panose="05000000000000000000" pitchFamily="2" charset="2"/>
                </a:rPr>
                <a:t>   Specific entropy  s      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en-GB" altLang="en-US" noProof="0" dirty="0"/>
              <a:t>Claude cycle   ( Turbo Brayton + JT 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25</a:t>
            </a:fld>
            <a:endParaRPr lang="fr-FR" altLang="en-US"/>
          </a:p>
        </p:txBody>
      </p:sp>
      <p:grpSp>
        <p:nvGrpSpPr>
          <p:cNvPr id="66561" name="Group 66560"/>
          <p:cNvGrpSpPr/>
          <p:nvPr/>
        </p:nvGrpSpPr>
        <p:grpSpPr>
          <a:xfrm>
            <a:off x="5596023" y="3183814"/>
            <a:ext cx="1749392" cy="1603862"/>
            <a:chOff x="5596023" y="3365123"/>
            <a:chExt cx="1749392" cy="1603862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6117021" y="3497975"/>
              <a:ext cx="365101" cy="577411"/>
            </a:xfrm>
            <a:prstGeom prst="straightConnector1">
              <a:avLst/>
            </a:prstGeom>
            <a:ln w="28575">
              <a:solidFill>
                <a:srgbClr val="0D0DB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6517794" y="3497975"/>
              <a:ext cx="395385" cy="8375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596023" y="4493172"/>
              <a:ext cx="292398" cy="475813"/>
            </a:xfrm>
            <a:prstGeom prst="straightConnector1">
              <a:avLst/>
            </a:prstGeom>
            <a:ln w="38100">
              <a:solidFill>
                <a:srgbClr val="008E40"/>
              </a:solidFill>
              <a:prstDash val="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 flipV="1">
              <a:off x="6888700" y="3693450"/>
              <a:ext cx="332256" cy="642067"/>
            </a:xfrm>
            <a:prstGeom prst="straightConnector1">
              <a:avLst/>
            </a:prstGeom>
            <a:ln w="28575">
              <a:solidFill>
                <a:srgbClr val="1E5AAE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8630527">
              <a:off x="5898152" y="3554951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4141F1"/>
                  </a:solidFill>
                </a:rPr>
                <a:t>HEX</a:t>
              </a:r>
              <a:endParaRPr lang="en-GB" sz="1200" dirty="0">
                <a:solidFill>
                  <a:srgbClr val="4141F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3658569">
              <a:off x="6547275" y="3462618"/>
              <a:ext cx="656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rgbClr val="C00000"/>
                  </a:solidFill>
                </a:rPr>
                <a:t>Turbin</a:t>
              </a:r>
              <a:r>
                <a:rPr lang="en-US" sz="1200" dirty="0">
                  <a:solidFill>
                    <a:srgbClr val="C00000"/>
                  </a:solidFill>
                </a:rPr>
                <a:t> </a:t>
              </a:r>
            </a:p>
            <a:p>
              <a:r>
                <a:rPr lang="en-US" sz="1200" dirty="0" err="1">
                  <a:solidFill>
                    <a:srgbClr val="C00000"/>
                  </a:solidFill>
                </a:rPr>
                <a:t>expan</a:t>
              </a:r>
              <a:r>
                <a:rPr lang="en-US" sz="1200" dirty="0">
                  <a:solidFill>
                    <a:srgbClr val="C00000"/>
                  </a:solidFill>
                </a:rPr>
                <a:t>.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8630527">
              <a:off x="6956687" y="3928396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HEX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9421009">
              <a:off x="5753223" y="4456393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200" b="1" dirty="0">
                  <a:solidFill>
                    <a:srgbClr val="008E40"/>
                  </a:solidFill>
                </a:rPr>
                <a:t>JT</a:t>
              </a:r>
              <a:endParaRPr lang="en-GB" sz="1200" b="1" dirty="0">
                <a:solidFill>
                  <a:srgbClr val="008E40"/>
                </a:solidFill>
              </a:endParaRPr>
            </a:p>
          </p:txBody>
        </p:sp>
      </p:grpSp>
      <p:grpSp>
        <p:nvGrpSpPr>
          <p:cNvPr id="66569" name="Group 66568"/>
          <p:cNvGrpSpPr/>
          <p:nvPr/>
        </p:nvGrpSpPr>
        <p:grpSpPr>
          <a:xfrm>
            <a:off x="871070" y="706707"/>
            <a:ext cx="2857475" cy="4994708"/>
            <a:chOff x="871070" y="706707"/>
            <a:chExt cx="2857475" cy="499470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bright="4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71070" y="706707"/>
              <a:ext cx="2857475" cy="49589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565" name="TextBox 66564"/>
                <p:cNvSpPr txBox="1"/>
                <p:nvPr/>
              </p:nvSpPr>
              <p:spPr>
                <a:xfrm>
                  <a:off x="1984654" y="5321567"/>
                  <a:ext cx="1321516" cy="37984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  <m:acc>
                            <m:accPr>
                              <m:chr m:val="̇"/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accent1">
                          <a:lumMod val="25000"/>
                        </a:schemeClr>
                      </a:solidFill>
                    </a:rPr>
                    <a:t>       </a:t>
                  </a:r>
                </a:p>
              </p:txBody>
            </p:sp>
          </mc:Choice>
          <mc:Fallback xmlns="">
            <p:sp>
              <p:nvSpPr>
                <p:cNvPr id="66565" name="TextBox 665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4654" y="5321567"/>
                  <a:ext cx="1321516" cy="379848"/>
                </a:xfrm>
                <a:prstGeom prst="rect">
                  <a:avLst/>
                </a:prstGeom>
                <a:blipFill>
                  <a:blip r:embed="rId6"/>
                  <a:stretch>
                    <a:fillRect b="-112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6568" name="TextBox 66567"/>
          <p:cNvSpPr txBox="1"/>
          <p:nvPr/>
        </p:nvSpPr>
        <p:spPr>
          <a:xfrm>
            <a:off x="1451895" y="5905449"/>
            <a:ext cx="6314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25000"/>
                  </a:schemeClr>
                </a:solidFill>
              </a:rPr>
              <a:t>Source: Frey, Haefer, </a:t>
            </a:r>
            <a:r>
              <a:rPr lang="en-US" sz="1100" dirty="0" err="1">
                <a:solidFill>
                  <a:schemeClr val="accent1">
                    <a:lumMod val="25000"/>
                  </a:schemeClr>
                </a:solidFill>
              </a:rPr>
              <a:t>Tieftemperaturtechnologie</a:t>
            </a:r>
            <a:r>
              <a:rPr lang="en-US" sz="1100" dirty="0">
                <a:solidFill>
                  <a:schemeClr val="accent1">
                    <a:lumMod val="25000"/>
                  </a:schemeClr>
                </a:solidFill>
              </a:rPr>
              <a:t>, VDI Verlag 1981, ISBN 3-18-400503-8, adapted.</a:t>
            </a:r>
            <a:endParaRPr lang="en-GB" sz="11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6507A-4FA9-BE01-A435-D6B6A307213F}"/>
              </a:ext>
            </a:extLst>
          </p:cNvPr>
          <p:cNvSpPr/>
          <p:nvPr/>
        </p:nvSpPr>
        <p:spPr>
          <a:xfrm>
            <a:off x="1503485" y="4028994"/>
            <a:ext cx="281353" cy="226483"/>
          </a:xfrm>
          <a:prstGeom prst="rect">
            <a:avLst/>
          </a:prstGeom>
          <a:noFill/>
          <a:ln w="19050">
            <a:solidFill>
              <a:srgbClr val="008E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079265-EB2B-F781-2A83-8D3B8A5A927D}"/>
              </a:ext>
            </a:extLst>
          </p:cNvPr>
          <p:cNvSpPr/>
          <p:nvPr/>
        </p:nvSpPr>
        <p:spPr>
          <a:xfrm>
            <a:off x="1005254" y="2660325"/>
            <a:ext cx="281353" cy="2698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838DE3-A318-0085-499E-5B8FC5DA9CDB}"/>
              </a:ext>
            </a:extLst>
          </p:cNvPr>
          <p:cNvSpPr/>
          <p:nvPr/>
        </p:nvSpPr>
        <p:spPr>
          <a:xfrm>
            <a:off x="2460547" y="2816887"/>
            <a:ext cx="281353" cy="226483"/>
          </a:xfrm>
          <a:prstGeom prst="rect">
            <a:avLst/>
          </a:prstGeom>
          <a:noFill/>
          <a:ln w="19050">
            <a:solidFill>
              <a:srgbClr val="4141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7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035050"/>
            <a:ext cx="9144000" cy="4832350"/>
            <a:chOff x="0" y="576"/>
            <a:chExt cx="5760" cy="304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5760" cy="3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224" y="3504"/>
              <a:ext cx="110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199" y="136525"/>
            <a:ext cx="8141233" cy="52430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b="0" dirty="0"/>
              <a:t>Process diagram, LHC refrigerator </a:t>
            </a:r>
            <a:r>
              <a:rPr lang="en-US" b="0" dirty="0"/>
              <a:t>18 kW @ 4.5 K</a:t>
            </a:r>
            <a:endParaRPr lang="en-GB" b="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57200" y="4206875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00804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Heat exchangers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43600" y="990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66CCFF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Turbines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4356" y="1090372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 err="1">
                <a:solidFill>
                  <a:srgbClr val="FF8000"/>
                </a:solidFill>
                <a:latin typeface="Tahoma" charset="0"/>
                <a:ea typeface="ＭＳ Ｐゴシック" charset="0"/>
              </a:rPr>
              <a:t>Adsorbers</a:t>
            </a:r>
            <a:r>
              <a:rPr lang="en-US" sz="1800" dirty="0">
                <a:solidFill>
                  <a:srgbClr val="FF8000"/>
                </a:solidFill>
                <a:latin typeface="Tahoma" charset="0"/>
                <a:ea typeface="ＭＳ Ｐゴシック" charset="0"/>
              </a:rPr>
              <a:t>      (remove impurities)</a:t>
            </a: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2971800" y="1828800"/>
            <a:ext cx="533400" cy="6096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4800600" y="1828800"/>
            <a:ext cx="381000" cy="8382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28600" y="605505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80008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LN2       (cool-down)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14-03-2024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0414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57200" y="118222"/>
            <a:ext cx="88981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2400" b="1" dirty="0">
                <a:solidFill>
                  <a:srgbClr val="002060"/>
                </a:solidFill>
              </a:rPr>
              <a:t>COP of large cryogenic helium refrigerators</a:t>
            </a: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880414"/>
              </p:ext>
            </p:extLst>
          </p:nvPr>
        </p:nvGraphicFramePr>
        <p:xfrm>
          <a:off x="457200" y="879810"/>
          <a:ext cx="8420100" cy="502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7772400" imgH="4343400" progId="MSGraph.Chart.8">
                  <p:embed followColorScheme="full"/>
                </p:oleObj>
              </mc:Choice>
              <mc:Fallback>
                <p:oleObj name="Chart" r:id="rId2" imgW="7772400" imgH="4343400" progId="MSGraph.Chart.8">
                  <p:embed followColorScheme="full"/>
                  <p:pic>
                    <p:nvPicPr>
                      <p:cNvPr id="819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0526"/>
                      <a:stretch>
                        <a:fillRect/>
                      </a:stretch>
                    </p:blipFill>
                    <p:spPr bwMode="auto">
                      <a:xfrm>
                        <a:off x="457200" y="879810"/>
                        <a:ext cx="8420100" cy="5024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180114" y="1638357"/>
            <a:ext cx="3949594" cy="1235472"/>
            <a:chOff x="4180114" y="1638357"/>
            <a:chExt cx="3949594" cy="1235472"/>
          </a:xfrm>
        </p:grpSpPr>
        <p:sp>
          <p:nvSpPr>
            <p:cNvPr id="3" name="TextBox 2"/>
            <p:cNvSpPr txBox="1"/>
            <p:nvPr/>
          </p:nvSpPr>
          <p:spPr>
            <a:xfrm>
              <a:off x="4733363" y="1638357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Size of the plant matters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4180114" y="1816095"/>
              <a:ext cx="3949594" cy="105773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14-03-2024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T. Koettig TE/CRG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458311" y="5673414"/>
            <a:ext cx="842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Tokamak 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 France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1692" y="5673414"/>
            <a:ext cx="900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 err="1">
                <a:solidFill>
                  <a:schemeClr val="accent6">
                    <a:lumMod val="50000"/>
                  </a:schemeClr>
                </a:solidFill>
              </a:rPr>
              <a:t>+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Accel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 Japan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2125" y="5692282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Heavy ion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collider US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3628" y="5692281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LINAC ring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US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52237" y="5673414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Circular acc.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Germany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6217" y="5688835"/>
            <a:ext cx="900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 err="1">
                <a:solidFill>
                  <a:schemeClr val="accent6">
                    <a:lumMod val="50000"/>
                  </a:schemeClr>
                </a:solidFill>
              </a:rPr>
              <a:t>+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Accel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CERN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60207" y="5679125"/>
            <a:ext cx="106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Hadron Acc. 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CERN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1413"/>
            <a:ext cx="4876800" cy="365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5715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LHC 18 kW @ 4.5 K helium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cryoplants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5178425" y="1050925"/>
            <a:ext cx="3965575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latin typeface="Tahoma" panose="020B0604030504040204" pitchFamily="34" charset="0"/>
              </a:rPr>
              <a:t>Th. shields: 33 kW @ 50 K to 75 K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Beam screen: 23 kW @ 4.6 K to 20 K 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Current leads: 41 g/s liquefaction</a:t>
            </a:r>
          </a:p>
          <a:p>
            <a:endParaRPr lang="en-US" altLang="en-US" sz="1100" dirty="0">
              <a:latin typeface="Tahoma" panose="020B0604030504040204" pitchFamily="34" charset="0"/>
            </a:endParaRPr>
          </a:p>
          <a:p>
            <a:r>
              <a:rPr lang="en-US" altLang="en-US" dirty="0">
                <a:latin typeface="Tahoma" panose="020B0604030504040204" pitchFamily="34" charset="0"/>
              </a:rPr>
              <a:t>4 MW compressor power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1/COP  220-230 </a:t>
            </a:r>
            <a:r>
              <a:rPr lang="en-US" altLang="en-US" dirty="0" err="1">
                <a:latin typeface="Tahoma" panose="020B0604030504040204" pitchFamily="34" charset="0"/>
              </a:rPr>
              <a:t>W</a:t>
            </a:r>
            <a:r>
              <a:rPr lang="en-US" altLang="en-US" baseline="-25000" dirty="0" err="1">
                <a:latin typeface="Tahoma" panose="020B0604030504040204" pitchFamily="34" charset="0"/>
              </a:rPr>
              <a:t>el</a:t>
            </a:r>
            <a:r>
              <a:rPr lang="en-US" altLang="en-US" dirty="0">
                <a:latin typeface="Tahoma" panose="020B0604030504040204" pitchFamily="34" charset="0"/>
              </a:rPr>
              <a:t>/W @ 4.5 K</a:t>
            </a: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28913"/>
            <a:ext cx="48768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457200" y="5394325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Air Liquide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133600" y="62325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Linde</a:t>
            </a:r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3048000" y="63246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 rot="16200000">
            <a:off x="1638300" y="52197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14-03-2024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822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1413"/>
            <a:ext cx="4876800" cy="365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5715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LHC 18 kW @ 4.5 K helium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cryoplants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5178425" y="1050925"/>
            <a:ext cx="36607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latin typeface="Tahoma" panose="020B0604030504040204" pitchFamily="34" charset="0"/>
              </a:rPr>
              <a:t>33 kW @ 50 K to 75 K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23 kW @ 4.6 K to 20 K 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41 g/s liquefaction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4 MW compressor power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COP  220-230 W/W @ 4.5 K</a:t>
            </a: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28913"/>
            <a:ext cx="48768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457200" y="5394325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Air Liquide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133600" y="62325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Linde</a:t>
            </a:r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3048000" y="63246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 rot="16200000">
            <a:off x="1638300" y="52197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14-03-2024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29</a:t>
            </a:fld>
            <a:endParaRPr lang="en-US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2297123" y="982980"/>
            <a:ext cx="4359687" cy="4389120"/>
            <a:chOff x="2297123" y="982980"/>
            <a:chExt cx="4359687" cy="4389120"/>
          </a:xfrm>
        </p:grpSpPr>
        <p:grpSp>
          <p:nvGrpSpPr>
            <p:cNvPr id="6" name="Group 5"/>
            <p:cNvGrpSpPr/>
            <p:nvPr/>
          </p:nvGrpSpPr>
          <p:grpSpPr>
            <a:xfrm>
              <a:off x="2297123" y="982980"/>
              <a:ext cx="4359687" cy="4389120"/>
              <a:chOff x="2676382" y="1634778"/>
              <a:chExt cx="3987539" cy="408022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4"/>
              <a:srcRect t="17234" r="53107" b="10719"/>
              <a:stretch/>
            </p:blipFill>
            <p:spPr>
              <a:xfrm>
                <a:off x="2676382" y="1634778"/>
                <a:ext cx="3987539" cy="4080222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6362380" y="3734440"/>
                <a:ext cx="301541" cy="198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538050" y="2040311"/>
              <a:ext cx="1886878" cy="20313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8 x 18 kW @ 4.5 K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1800 SC magnets</a:t>
              </a:r>
            </a:p>
            <a:p>
              <a:pPr algn="ctr">
                <a:lnSpc>
                  <a:spcPct val="150000"/>
                </a:lnSpc>
              </a:pPr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36,000 ton @ 1.9 K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96 ton of He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39100" y="2855566"/>
              <a:ext cx="26757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    24 km and 20 kW @ 1.9 K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847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03"/>
            <a:ext cx="8226854" cy="4362197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sz="2400" noProof="0" dirty="0"/>
              <a:t>Introduction to cryogenic installations</a:t>
            </a:r>
          </a:p>
          <a:p>
            <a:pPr marL="36576" indent="0">
              <a:buNone/>
            </a:pPr>
            <a:endParaRPr lang="en-GB" altLang="en-US" sz="2400" noProof="0" dirty="0"/>
          </a:p>
          <a:p>
            <a:r>
              <a:rPr lang="en-GB" altLang="en-US" sz="2400" noProof="0" dirty="0"/>
              <a:t>Motivation =&gt; reducing thermal energy in a system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Heat transfer and thermal insulation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Helium cryogenics, He I =&gt; He II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Conclusions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References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noProof="0" dirty="0">
                <a:solidFill>
                  <a:srgbClr val="002060"/>
                </a:solidFill>
              </a:rPr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5393" y="813589"/>
            <a:ext cx="8151058" cy="5230821"/>
            <a:chOff x="165393" y="813589"/>
            <a:chExt cx="8151058" cy="5230821"/>
          </a:xfrm>
        </p:grpSpPr>
        <p:grpSp>
          <p:nvGrpSpPr>
            <p:cNvPr id="7" name="Group 6"/>
            <p:cNvGrpSpPr/>
            <p:nvPr/>
          </p:nvGrpSpPr>
          <p:grpSpPr>
            <a:xfrm>
              <a:off x="165393" y="813589"/>
              <a:ext cx="8151058" cy="5230821"/>
              <a:chOff x="496471" y="813589"/>
              <a:chExt cx="8151058" cy="523082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6471" y="813589"/>
                <a:ext cx="8151058" cy="5230821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 rot="16200000">
                <a:off x="78189" y="3041990"/>
                <a:ext cx="137890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Pressure (</a:t>
                </a:r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kPa</a:t>
                </a: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)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215345" y="5568683"/>
              <a:ext cx="186301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solidFill>
                    <a:schemeClr val="accent6"/>
                  </a:solidFill>
                </a:rPr>
                <a:t>From Weisend, Handbook of </a:t>
              </a:r>
            </a:p>
            <a:p>
              <a:r>
                <a:rPr lang="de-DE" sz="1000" dirty="0">
                  <a:solidFill>
                    <a:schemeClr val="accent6"/>
                  </a:solidFill>
                </a:rPr>
                <a:t>Cryogenic Engineering, 1984.</a:t>
              </a:r>
              <a:endParaRPr lang="en-US" sz="10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122715"/>
            <a:ext cx="7772400" cy="4495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fr-FR" baseline="30000" dirty="0"/>
              <a:t>4</a:t>
            </a:r>
            <a:r>
              <a:rPr lang="en-GB" altLang="fr-FR" dirty="0"/>
              <a:t>He phase diagram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30</a:t>
            </a:fld>
            <a:endParaRPr lang="fr-F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571230" y="3195878"/>
            <a:ext cx="3546035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Helium has no triple point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Solid He only above 25 bar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Lambda line =&gt; He I / He II </a:t>
            </a:r>
            <a:r>
              <a:rPr lang="en-US" sz="1600" dirty="0" err="1">
                <a:solidFill>
                  <a:srgbClr val="002060"/>
                </a:solidFill>
              </a:rPr>
              <a:t>separ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 II with very special properties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34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122715"/>
            <a:ext cx="7772400" cy="4495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/>
              <a:t>LHC </a:t>
            </a:r>
            <a:r>
              <a:rPr lang="fr-FR" altLang="fr-FR" dirty="0" err="1"/>
              <a:t>Cooling</a:t>
            </a:r>
            <a:r>
              <a:rPr lang="fr-FR" altLang="fr-FR" dirty="0"/>
              <a:t> </a:t>
            </a:r>
            <a:r>
              <a:rPr lang="fr-FR" altLang="fr-FR" dirty="0" err="1"/>
              <a:t>scheme</a:t>
            </a:r>
            <a:endParaRPr lang="fr-FR" alt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31</a:t>
            </a:fld>
            <a:endParaRPr lang="fr-F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7999" y="878466"/>
            <a:ext cx="6622557" cy="5313373"/>
            <a:chOff x="7999" y="878466"/>
            <a:chExt cx="6622557" cy="531337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99" y="878466"/>
              <a:ext cx="6622557" cy="516568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82911" y="5287115"/>
              <a:ext cx="1167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Header B</a:t>
              </a:r>
            </a:p>
            <a:p>
              <a:r>
                <a:rPr lang="en-US" sz="1200" dirty="0">
                  <a:solidFill>
                    <a:srgbClr val="C00000"/>
                  </a:solidFill>
                </a:rPr>
                <a:t>VLP pumping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19277" y="5677032"/>
              <a:ext cx="10647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E40"/>
                  </a:solidFill>
                </a:rPr>
                <a:t>Header C  </a:t>
              </a:r>
            </a:p>
            <a:p>
              <a:r>
                <a:rPr lang="en-US" sz="1200" dirty="0">
                  <a:solidFill>
                    <a:srgbClr val="008E40"/>
                  </a:solidFill>
                </a:rPr>
                <a:t>4.6 K, 3 bara</a:t>
              </a:r>
              <a:endParaRPr lang="en-GB" sz="1200" dirty="0">
                <a:solidFill>
                  <a:srgbClr val="008E4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34753" y="4659586"/>
              <a:ext cx="944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B45F9"/>
                  </a:solidFill>
                </a:rPr>
                <a:t>Header D  </a:t>
              </a:r>
            </a:p>
            <a:p>
              <a:r>
                <a:rPr lang="en-US" sz="1200" dirty="0">
                  <a:solidFill>
                    <a:srgbClr val="1B45F9"/>
                  </a:solidFill>
                </a:rPr>
                <a:t>20 K return</a:t>
              </a:r>
              <a:endParaRPr lang="en-GB" sz="1200" dirty="0">
                <a:solidFill>
                  <a:srgbClr val="1B45F9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981587" y="5730174"/>
              <a:ext cx="10534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DE6F00"/>
                  </a:solidFill>
                </a:rPr>
                <a:t>Header F</a:t>
              </a:r>
            </a:p>
            <a:p>
              <a:r>
                <a:rPr lang="en-US" sz="1200" dirty="0">
                  <a:solidFill>
                    <a:srgbClr val="DE6F00"/>
                  </a:solidFill>
                </a:rPr>
                <a:t>Shield return</a:t>
              </a:r>
              <a:endParaRPr lang="en-GB" sz="1200" dirty="0">
                <a:solidFill>
                  <a:srgbClr val="DE6F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880438" y="1469369"/>
              <a:ext cx="1224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1B45F9"/>
                  </a:solidFill>
                </a:rPr>
                <a:t>Current leads return</a:t>
              </a:r>
              <a:endParaRPr lang="en-GB" sz="1200" dirty="0">
                <a:solidFill>
                  <a:srgbClr val="1B45F9"/>
                </a:solidFill>
              </a:endParaRPr>
            </a:p>
          </p:txBody>
        </p:sp>
      </p:grpSp>
      <p:sp>
        <p:nvSpPr>
          <p:cNvPr id="4096" name="TextBox 4095"/>
          <p:cNvSpPr txBox="1"/>
          <p:nvPr/>
        </p:nvSpPr>
        <p:spPr>
          <a:xfrm>
            <a:off x="5569965" y="5913348"/>
            <a:ext cx="36599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Source: adapted from CERN, LHC design report, </a:t>
            </a:r>
            <a:r>
              <a:rPr lang="en-US" sz="1100" dirty="0" err="1">
                <a:solidFill>
                  <a:schemeClr val="accent6"/>
                </a:solidFill>
              </a:rPr>
              <a:t>ch.</a:t>
            </a:r>
            <a:r>
              <a:rPr lang="en-US" sz="1100" dirty="0">
                <a:solidFill>
                  <a:schemeClr val="accent6"/>
                </a:solidFill>
              </a:rPr>
              <a:t> 11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4097" name="TextBox 4096"/>
          <p:cNvSpPr txBox="1"/>
          <p:nvPr/>
        </p:nvSpPr>
        <p:spPr>
          <a:xfrm>
            <a:off x="6806857" y="3836128"/>
            <a:ext cx="2160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SC cavities are cooled in a 4.5 K saturated LHe bath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35113" y="1158829"/>
            <a:ext cx="1415772" cy="700707"/>
            <a:chOff x="1335113" y="1158829"/>
            <a:chExt cx="1415772" cy="700707"/>
          </a:xfrm>
        </p:grpSpPr>
        <p:grpSp>
          <p:nvGrpSpPr>
            <p:cNvPr id="21" name="Group 20"/>
            <p:cNvGrpSpPr/>
            <p:nvPr/>
          </p:nvGrpSpPr>
          <p:grpSpPr>
            <a:xfrm>
              <a:off x="1335113" y="1158829"/>
              <a:ext cx="1415772" cy="700707"/>
              <a:chOff x="1335113" y="1158829"/>
              <a:chExt cx="1415772" cy="700707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768410" y="1661719"/>
                <a:ext cx="195876" cy="197817"/>
              </a:xfrm>
              <a:prstGeom prst="ellipse">
                <a:avLst/>
              </a:prstGeom>
              <a:noFill/>
              <a:ln w="22225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335113" y="1158829"/>
                <a:ext cx="14157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66"/>
                    </a:solidFill>
                  </a:rPr>
                  <a:t>Main supply</a:t>
                </a:r>
                <a:endParaRPr lang="en-GB" dirty="0">
                  <a:solidFill>
                    <a:srgbClr val="FF0066"/>
                  </a:solidFill>
                </a:endParaRPr>
              </a:p>
            </p:txBody>
          </p:sp>
        </p:grpSp>
        <p:sp>
          <p:nvSpPr>
            <p:cNvPr id="2" name="Oval 1"/>
            <p:cNvSpPr/>
            <p:nvPr/>
          </p:nvSpPr>
          <p:spPr>
            <a:xfrm>
              <a:off x="1820628" y="1717084"/>
              <a:ext cx="91440" cy="91440"/>
            </a:xfrm>
            <a:prstGeom prst="ellipse">
              <a:avLst/>
            </a:prstGeom>
            <a:solidFill>
              <a:srgbClr val="FF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328160" y="475191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E6F00"/>
                </a:solidFill>
              </a:rPr>
              <a:t>E</a:t>
            </a:r>
            <a:endParaRPr lang="en-GB" sz="1200" dirty="0">
              <a:solidFill>
                <a:srgbClr val="DE6F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017674" y="868938"/>
            <a:ext cx="4126327" cy="2950027"/>
            <a:chOff x="5017674" y="868938"/>
            <a:chExt cx="4126327" cy="2950027"/>
          </a:xfrm>
        </p:grpSpPr>
        <p:grpSp>
          <p:nvGrpSpPr>
            <p:cNvPr id="63" name="Group 62"/>
            <p:cNvGrpSpPr/>
            <p:nvPr/>
          </p:nvGrpSpPr>
          <p:grpSpPr>
            <a:xfrm>
              <a:off x="5017674" y="1008086"/>
              <a:ext cx="4126327" cy="2810879"/>
              <a:chOff x="5017674" y="1008086"/>
              <a:chExt cx="4126327" cy="2810879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79063" y="1008086"/>
                <a:ext cx="2864938" cy="1845896"/>
              </a:xfrm>
              <a:prstGeom prst="rect">
                <a:avLst/>
              </a:prstGeom>
            </p:spPr>
          </p:pic>
          <p:cxnSp>
            <p:nvCxnSpPr>
              <p:cNvPr id="25" name="Straight Arrow Connector 24"/>
              <p:cNvCxnSpPr/>
              <p:nvPr/>
            </p:nvCxnSpPr>
            <p:spPr>
              <a:xfrm flipH="1">
                <a:off x="5294299" y="2689412"/>
                <a:ext cx="1191025" cy="1129553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flipH="1">
                <a:off x="5017674" y="1914074"/>
                <a:ext cx="1540267" cy="1827906"/>
              </a:xfrm>
              <a:prstGeom prst="straightConnector1">
                <a:avLst/>
              </a:prstGeom>
              <a:ln w="12700">
                <a:solidFill>
                  <a:srgbClr val="00B0F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6317066" y="884049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</a:rPr>
                <a:t>From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582045" y="868938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</a:rPr>
                <a:t>From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3035081" y="1843770"/>
            <a:ext cx="0" cy="142685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4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037" y="2557703"/>
            <a:ext cx="7693051" cy="1259621"/>
          </a:xfrm>
        </p:spPr>
        <p:txBody>
          <a:bodyPr>
            <a:noAutofit/>
          </a:bodyPr>
          <a:lstStyle/>
          <a:p>
            <a:pPr algn="ctr"/>
            <a:r>
              <a:rPr lang="en-GB" sz="4000" b="0" noProof="0" dirty="0">
                <a:solidFill>
                  <a:srgbClr val="0055A0"/>
                </a:solidFill>
              </a:rPr>
              <a:t>Cryogenic Fluid Properties</a:t>
            </a:r>
            <a:br>
              <a:rPr lang="en-GB" sz="4000" b="0" noProof="0" dirty="0">
                <a:solidFill>
                  <a:srgbClr val="0055A0"/>
                </a:solidFill>
              </a:rPr>
            </a:br>
            <a:br>
              <a:rPr lang="en-GB" sz="4000" b="0" noProof="0" dirty="0">
                <a:solidFill>
                  <a:srgbClr val="0055A0"/>
                </a:solidFill>
              </a:rPr>
            </a:br>
            <a:r>
              <a:rPr lang="en-GB" sz="4000" b="0" noProof="0" dirty="0">
                <a:solidFill>
                  <a:srgbClr val="0055A0"/>
                </a:solidFill>
              </a:rPr>
              <a:t> He I and He II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28600" y="1000321"/>
            <a:ext cx="8458200" cy="3250826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altLang="en-US" sz="2200" noProof="0" dirty="0"/>
              <a:t>Normal fluid helium =&gt; He I</a:t>
            </a:r>
          </a:p>
          <a:p>
            <a:pPr marL="921258" lvl="2" indent="-285750"/>
            <a:r>
              <a:rPr lang="en-GB" altLang="en-US" sz="1800" noProof="0" dirty="0"/>
              <a:t>Like a standard fluid: viscosity etc.</a:t>
            </a:r>
          </a:p>
          <a:p>
            <a:pPr marL="635508" lvl="2" indent="0">
              <a:buNone/>
            </a:pPr>
            <a:endParaRPr lang="en-GB" altLang="en-US" sz="1800" noProof="0" dirty="0"/>
          </a:p>
          <a:p>
            <a:pPr marL="36576" indent="0">
              <a:buNone/>
            </a:pPr>
            <a:r>
              <a:rPr lang="en-GB" altLang="en-US" sz="2200" noProof="0" dirty="0"/>
              <a:t>Superfluid helium =&gt; He II</a:t>
            </a:r>
          </a:p>
          <a:p>
            <a:pPr lvl="1"/>
            <a:r>
              <a:rPr lang="en-GB" altLang="en-US" sz="2000" noProof="0" dirty="0"/>
              <a:t>Temperature &lt; 2.17 K</a:t>
            </a:r>
          </a:p>
          <a:p>
            <a:pPr lvl="1"/>
            <a:r>
              <a:rPr lang="en-GB" altLang="en-US" sz="2000" noProof="0" dirty="0"/>
              <a:t>Peak in heat capacity </a:t>
            </a:r>
            <a:r>
              <a:rPr lang="en-GB" altLang="en-US" sz="2000" noProof="0" dirty="0" err="1"/>
              <a:t>c</a:t>
            </a:r>
            <a:r>
              <a:rPr lang="en-GB" altLang="en-US" sz="2000" baseline="-25000" noProof="0" dirty="0" err="1"/>
              <a:t>p</a:t>
            </a:r>
            <a:r>
              <a:rPr lang="en-GB" altLang="en-US" sz="2000" baseline="-25000" noProof="0" dirty="0"/>
              <a:t> </a:t>
            </a:r>
            <a:r>
              <a:rPr lang="en-GB" altLang="en-US" sz="2000" noProof="0" dirty="0"/>
              <a:t>at </a:t>
            </a:r>
            <a:r>
              <a:rPr lang="en-GB" altLang="en-US" sz="2000" noProof="0" dirty="0" err="1"/>
              <a:t>T</a:t>
            </a:r>
            <a:r>
              <a:rPr lang="en-GB" altLang="en-US" sz="2000" baseline="-25000" noProof="0" dirty="0" err="1"/>
              <a:t>λ</a:t>
            </a:r>
            <a:endParaRPr lang="en-GB" altLang="en-US" sz="2000" baseline="-25000" noProof="0" dirty="0"/>
          </a:p>
          <a:p>
            <a:pPr lvl="1"/>
            <a:r>
              <a:rPr lang="en-GB" altLang="en-US" sz="2000" noProof="0" dirty="0"/>
              <a:t>Very high thermal conductivity </a:t>
            </a:r>
          </a:p>
          <a:p>
            <a:pPr lvl="1"/>
            <a:r>
              <a:rPr lang="en-GB" altLang="en-US" sz="2000" noProof="0" dirty="0"/>
              <a:t>Low / vanishing viscosity</a:t>
            </a:r>
            <a:endParaRPr lang="en-GB" alt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900" y="1515872"/>
            <a:ext cx="4361100" cy="4529093"/>
          </a:xfrm>
          <a:prstGeom prst="rect">
            <a:avLst/>
          </a:prstGeom>
        </p:spPr>
      </p:pic>
      <p:sp>
        <p:nvSpPr>
          <p:cNvPr id="12" name="Rectangle 11"/>
          <p:cNvSpPr>
            <a:spLocks noGrp="1" noChangeArrowheads="1"/>
          </p:cNvSpPr>
          <p:nvPr>
            <p:ph type="title"/>
          </p:nvPr>
        </p:nvSpPr>
        <p:spPr>
          <a:xfrm>
            <a:off x="459946" y="169806"/>
            <a:ext cx="8226854" cy="519130"/>
          </a:xfrm>
        </p:spPr>
        <p:txBody>
          <a:bodyPr/>
          <a:lstStyle/>
          <a:p>
            <a:pPr eaLnBrk="1" hangingPunct="1"/>
            <a:r>
              <a:rPr lang="en-GB" altLang="en-US" noProof="0" dirty="0"/>
              <a:t>From He I  to  He II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97839" y="5835431"/>
            <a:ext cx="3351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80808"/>
                </a:solidFill>
              </a:rPr>
              <a:t>Murakami, Experimental study of thermo-fluid dynamic effect in He II </a:t>
            </a:r>
            <a:r>
              <a:rPr lang="en-US" sz="800" dirty="0" err="1">
                <a:solidFill>
                  <a:srgbClr val="080808"/>
                </a:solidFill>
              </a:rPr>
              <a:t>cavitating</a:t>
            </a:r>
            <a:r>
              <a:rPr lang="en-US" sz="800" dirty="0">
                <a:solidFill>
                  <a:srgbClr val="080808"/>
                </a:solidFill>
              </a:rPr>
              <a:t> flow, Cryogenics, 2012.</a:t>
            </a:r>
          </a:p>
        </p:txBody>
      </p:sp>
    </p:spTree>
    <p:extLst>
      <p:ext uri="{BB962C8B-B14F-4D97-AF65-F5344CB8AC3E}">
        <p14:creationId xmlns:p14="http://schemas.microsoft.com/office/powerpoint/2010/main" val="383273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51520" y="861060"/>
            <a:ext cx="5942914" cy="5231845"/>
            <a:chOff x="251520" y="1280160"/>
            <a:chExt cx="5942914" cy="5231845"/>
          </a:xfrm>
        </p:grpSpPr>
        <p:pic>
          <p:nvPicPr>
            <p:cNvPr id="5" name="Picture 4" descr="Phase-Diagram-Weisend.jpg"/>
            <p:cNvPicPr>
              <a:picLocks noChangeAspect="1"/>
            </p:cNvPicPr>
            <p:nvPr/>
          </p:nvPicPr>
          <p:blipFill rotWithShape="1">
            <a:blip r:embed="rId3" cstate="print"/>
            <a:srcRect t="2885"/>
            <a:stretch/>
          </p:blipFill>
          <p:spPr>
            <a:xfrm>
              <a:off x="251520" y="1280160"/>
              <a:ext cx="5942914" cy="523184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078373" y="5337492"/>
              <a:ext cx="12240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Phase Boundary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37814" y="5184965"/>
              <a:ext cx="504056" cy="288032"/>
              <a:chOff x="1619672" y="5085184"/>
              <a:chExt cx="504056" cy="28803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619672" y="5085184"/>
                <a:ext cx="216024" cy="2880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835696" y="5373216"/>
                <a:ext cx="28803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6256" y="159529"/>
            <a:ext cx="3342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Phase diagram of </a:t>
            </a:r>
            <a:r>
              <a:rPr lang="en-GB" sz="2400" b="1" baseline="30000" dirty="0">
                <a:solidFill>
                  <a:srgbClr val="002060"/>
                </a:solidFill>
              </a:rPr>
              <a:t>4</a:t>
            </a:r>
            <a:r>
              <a:rPr lang="en-GB" sz="2400" b="1" dirty="0">
                <a:solidFill>
                  <a:srgbClr val="002060"/>
                </a:solidFill>
              </a:rPr>
              <a:t>He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23728" y="2649860"/>
            <a:ext cx="1460752" cy="1368152"/>
          </a:xfrm>
          <a:custGeom>
            <a:avLst/>
            <a:gdLst>
              <a:gd name="connsiteX0" fmla="*/ 0 w 1316736"/>
              <a:gd name="connsiteY0" fmla="*/ 1115568 h 1115568"/>
              <a:gd name="connsiteX1" fmla="*/ 274320 w 1316736"/>
              <a:gd name="connsiteY1" fmla="*/ 822960 h 1115568"/>
              <a:gd name="connsiteX2" fmla="*/ 877824 w 1316736"/>
              <a:gd name="connsiteY2" fmla="*/ 310896 h 1115568"/>
              <a:gd name="connsiteX3" fmla="*/ 1316736 w 1316736"/>
              <a:gd name="connsiteY3" fmla="*/ 0 h 1115568"/>
              <a:gd name="connsiteX4" fmla="*/ 1316736 w 1316736"/>
              <a:gd name="connsiteY4" fmla="*/ 0 h 1115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736" h="1115568">
                <a:moveTo>
                  <a:pt x="0" y="1115568"/>
                </a:moveTo>
                <a:cubicBezTo>
                  <a:pt x="64008" y="1036320"/>
                  <a:pt x="128016" y="957072"/>
                  <a:pt x="274320" y="822960"/>
                </a:cubicBezTo>
                <a:cubicBezTo>
                  <a:pt x="420624" y="688848"/>
                  <a:pt x="704088" y="448056"/>
                  <a:pt x="877824" y="310896"/>
                </a:cubicBezTo>
                <a:cubicBezTo>
                  <a:pt x="1051560" y="173736"/>
                  <a:pt x="1316736" y="0"/>
                  <a:pt x="1316736" y="0"/>
                </a:cubicBezTo>
                <a:lnTo>
                  <a:pt x="1316736" y="0"/>
                </a:lnTo>
              </a:path>
            </a:pathLst>
          </a:custGeom>
          <a:ln w="44450">
            <a:solidFill>
              <a:srgbClr val="FF0000"/>
            </a:solidFill>
            <a:headEnd type="triangle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11005" y="5629892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chemeClr val="accent6"/>
                </a:solidFill>
              </a:rPr>
              <a:t>From Weisend, Handbook of </a:t>
            </a:r>
          </a:p>
          <a:p>
            <a:r>
              <a:rPr lang="de-DE" sz="1000" dirty="0">
                <a:solidFill>
                  <a:schemeClr val="accent6"/>
                </a:solidFill>
              </a:rPr>
              <a:t>Cryogenic Engineering, 1984.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2937892"/>
            <a:ext cx="1879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T</a:t>
            </a:r>
            <a:r>
              <a:rPr lang="el-GR" baseline="-25000" dirty="0">
                <a:solidFill>
                  <a:srgbClr val="002060"/>
                </a:solidFill>
                <a:cs typeface="Times New Roman"/>
              </a:rPr>
              <a:t>λ</a:t>
            </a:r>
            <a:r>
              <a:rPr lang="de-DE" dirty="0">
                <a:solidFill>
                  <a:srgbClr val="002060"/>
                </a:solidFill>
              </a:rPr>
              <a:t> ≈2.1768 K</a:t>
            </a:r>
            <a:r>
              <a:rPr lang="en-US" dirty="0">
                <a:solidFill>
                  <a:srgbClr val="002060"/>
                </a:solidFill>
              </a:rPr>
              <a:t>  @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de-DE" dirty="0">
                <a:solidFill>
                  <a:srgbClr val="002060"/>
                </a:solidFill>
              </a:rPr>
              <a:t>p</a:t>
            </a:r>
            <a:r>
              <a:rPr lang="el-GR" baseline="-25000" dirty="0">
                <a:solidFill>
                  <a:srgbClr val="002060"/>
                </a:solidFill>
                <a:cs typeface="Times New Roman"/>
              </a:rPr>
              <a:t>λ </a:t>
            </a:r>
            <a:r>
              <a:rPr lang="de-DE" dirty="0">
                <a:solidFill>
                  <a:srgbClr val="002060"/>
                </a:solidFill>
              </a:rPr>
              <a:t>≈ 50.41 mbar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1241" y="6347157"/>
            <a:ext cx="441856" cy="365125"/>
          </a:xfrm>
        </p:spPr>
        <p:txBody>
          <a:bodyPr/>
          <a:lstStyle/>
          <a:p>
            <a:fld id="{546BBAA7-4CD4-6544-B2C3-7A635141A5A8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66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922432"/>
            <a:ext cx="5616624" cy="501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9873" y="134536"/>
            <a:ext cx="3315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Glass cryostat set-up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774988"/>
            <a:ext cx="2351990" cy="538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3578" y="3374896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LN</a:t>
            </a:r>
            <a:r>
              <a:rPr lang="de-DE" sz="1400" baseline="-25000" dirty="0"/>
              <a:t>2</a:t>
            </a:r>
            <a:endParaRPr lang="en-US" sz="1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4238351"/>
            <a:ext cx="526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LHe</a:t>
            </a:r>
            <a:endParaRPr lang="en-US" sz="1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1791881"/>
            <a:ext cx="8691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Vacuum</a:t>
            </a:r>
          </a:p>
          <a:p>
            <a:r>
              <a:rPr lang="de-DE" sz="1100" dirty="0"/>
              <a:t>insulation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854616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Transfer line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903207" y="5920352"/>
            <a:ext cx="4989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25000"/>
                  </a:schemeClr>
                </a:solidFill>
              </a:rPr>
              <a:t>From </a:t>
            </a:r>
            <a:r>
              <a:rPr lang="en-US" sz="1000" dirty="0" err="1">
                <a:solidFill>
                  <a:schemeClr val="accent1">
                    <a:lumMod val="25000"/>
                  </a:schemeClr>
                </a:solidFill>
              </a:rPr>
              <a:t>Ekin</a:t>
            </a:r>
            <a:r>
              <a:rPr lang="en-US" sz="1000" dirty="0">
                <a:solidFill>
                  <a:schemeClr val="accent1">
                    <a:lumMod val="25000"/>
                  </a:schemeClr>
                </a:solidFill>
              </a:rPr>
              <a:t>, Experimental Techniques for Low Temperature Measurements, 2006.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763688" y="926624"/>
            <a:ext cx="648072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619672" y="1070640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39752" y="710600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Vacuum </a:t>
            </a:r>
          </a:p>
          <a:p>
            <a:r>
              <a:rPr lang="de-DE" sz="1000" dirty="0"/>
              <a:t>pump</a:t>
            </a:r>
            <a:endParaRPr lang="en-US" sz="10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6444208" y="1642512"/>
            <a:ext cx="1368152" cy="1440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8802827">
            <a:off x="6255583" y="2127357"/>
            <a:ext cx="107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Pumping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82006" y="2654816"/>
            <a:ext cx="475488" cy="2376264"/>
          </a:xfrm>
          <a:prstGeom prst="rect">
            <a:avLst/>
          </a:prstGeom>
          <a:solidFill>
            <a:srgbClr val="35FFF9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85217" y="4392240"/>
            <a:ext cx="54550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106545" y="2438792"/>
            <a:ext cx="1224136" cy="187220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804248" y="2938656"/>
            <a:ext cx="1641796" cy="1994738"/>
            <a:chOff x="6876256" y="3212976"/>
            <a:chExt cx="1641796" cy="1994738"/>
          </a:xfrm>
        </p:grpSpPr>
        <p:sp>
          <p:nvSpPr>
            <p:cNvPr id="21" name="TextBox 20"/>
            <p:cNvSpPr txBox="1"/>
            <p:nvPr/>
          </p:nvSpPr>
          <p:spPr>
            <a:xfrm>
              <a:off x="6876256" y="4869160"/>
              <a:ext cx="16417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Boiling in He I</a:t>
              </a: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24912" t="11465" r="49724" b="11104"/>
            <a:stretch/>
          </p:blipFill>
          <p:spPr bwMode="auto">
            <a:xfrm>
              <a:off x="7164288" y="3212976"/>
              <a:ext cx="1113138" cy="1696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36" name="Group 14335"/>
          <p:cNvGrpSpPr/>
          <p:nvPr/>
        </p:nvGrpSpPr>
        <p:grpSpPr>
          <a:xfrm>
            <a:off x="4355976" y="1426488"/>
            <a:ext cx="1870825" cy="3777616"/>
            <a:chOff x="4355976" y="1700808"/>
            <a:chExt cx="1870825" cy="3777616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6084168" y="4254288"/>
              <a:ext cx="0" cy="122413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4355976" y="1700808"/>
              <a:ext cx="1870825" cy="2240960"/>
              <a:chOff x="4355976" y="1700808"/>
              <a:chExt cx="1870825" cy="2240960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4355976" y="3356992"/>
                <a:ext cx="187082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Boiling suddenly</a:t>
                </a: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stops in He II</a:t>
                </a:r>
              </a:p>
            </p:txBody>
          </p:sp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52210" t="11465" r="24433" b="11104"/>
              <a:stretch/>
            </p:blipFill>
            <p:spPr bwMode="auto">
              <a:xfrm>
                <a:off x="4572000" y="1700808"/>
                <a:ext cx="1025070" cy="169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4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19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34963" y="191229"/>
            <a:ext cx="84966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002060"/>
                </a:solidFill>
              </a:rPr>
              <a:t>Boiling effects during </a:t>
            </a:r>
            <a:r>
              <a:rPr lang="en-GB" sz="2200" b="1" dirty="0" err="1">
                <a:solidFill>
                  <a:srgbClr val="002060"/>
                </a:solidFill>
              </a:rPr>
              <a:t>cooldown</a:t>
            </a:r>
            <a:r>
              <a:rPr lang="en-GB" sz="2200" b="1" dirty="0">
                <a:solidFill>
                  <a:srgbClr val="002060"/>
                </a:solidFill>
              </a:rPr>
              <a:t> / Pumping on the He vapour 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Transition NF to SF He short version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006" y="929258"/>
            <a:ext cx="9052498" cy="509203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5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noProof="0" dirty="0"/>
              <a:t>How to explain that unique behaviour ?</a:t>
            </a:r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r>
              <a:rPr lang="en-GB" noProof="0" dirty="0"/>
              <a:t>Two fluid </a:t>
            </a:r>
            <a:r>
              <a:rPr lang="en-GB" noProof="0" dirty="0">
                <a:solidFill>
                  <a:srgbClr val="C00000"/>
                </a:solidFill>
              </a:rPr>
              <a:t>model</a:t>
            </a:r>
            <a:r>
              <a:rPr lang="en-GB" noProof="0" dirty="0"/>
              <a:t> of L. Tisza:		</a:t>
            </a:r>
          </a:p>
          <a:p>
            <a:pPr marL="36576" indent="0">
              <a:buNone/>
            </a:pPr>
            <a:r>
              <a:rPr lang="en-GB" noProof="0" dirty="0"/>
              <a:t>	</a:t>
            </a:r>
          </a:p>
          <a:p>
            <a:pPr marL="36576" indent="0">
              <a:buNone/>
            </a:pPr>
            <a:r>
              <a:rPr lang="en-GB" noProof="0" dirty="0"/>
              <a:t>	He II is composed of two components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2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45899" y="161733"/>
            <a:ext cx="57747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Two-fluid model of He II by Tisza, 1938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2159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38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588" y="1201438"/>
            <a:ext cx="4194412" cy="20423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9590" y="4714045"/>
            <a:ext cx="5309067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lnSpc>
                <a:spcPct val="120000"/>
              </a:lnSpc>
              <a:spcAft>
                <a:spcPts val="600"/>
              </a:spcAft>
              <a:buClr>
                <a:srgbClr val="0055A0"/>
              </a:buClr>
              <a:buFont typeface="Wingdings" panose="05000000000000000000" pitchFamily="2" charset="2"/>
              <a:buChar char="ü"/>
              <a:defRPr sz="3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Formal description of He II as the sum of a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and a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superfluid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component.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Ratio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ρs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ρn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depends on temperature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34593" y="3670682"/>
            <a:ext cx="3609407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lnSpc>
                <a:spcPct val="120000"/>
              </a:lnSpc>
              <a:spcAft>
                <a:spcPts val="600"/>
              </a:spcAft>
              <a:buClr>
                <a:srgbClr val="0055A0"/>
              </a:buClr>
              <a:buFont typeface="Wingdings" panose="05000000000000000000" pitchFamily="2" charset="2"/>
              <a:buChar char="ü"/>
              <a:defRPr sz="3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Superfluid component:     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entropy: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zero viscosity: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Normal component: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carries total entropy: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S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finite viscosity: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8535" y="785272"/>
            <a:ext cx="4462028" cy="3928772"/>
            <a:chOff x="38535" y="785272"/>
            <a:chExt cx="4462028" cy="3928772"/>
          </a:xfrm>
        </p:grpSpPr>
        <p:grpSp>
          <p:nvGrpSpPr>
            <p:cNvPr id="22" name="Group 21"/>
            <p:cNvGrpSpPr/>
            <p:nvPr/>
          </p:nvGrpSpPr>
          <p:grpSpPr>
            <a:xfrm>
              <a:off x="38535" y="785272"/>
              <a:ext cx="4462028" cy="3928772"/>
              <a:chOff x="38535" y="785272"/>
              <a:chExt cx="4462028" cy="3928772"/>
            </a:xfrm>
          </p:grpSpPr>
          <p:pic>
            <p:nvPicPr>
              <p:cNvPr id="819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603" y="785272"/>
                <a:ext cx="4211960" cy="3607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 rot="16200000">
                <a:off x="-1722605" y="2698988"/>
                <a:ext cx="377619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50" dirty="0">
                    <a:solidFill>
                      <a:schemeClr val="accent1">
                        <a:lumMod val="25000"/>
                      </a:schemeClr>
                    </a:solidFill>
                  </a:rPr>
                  <a:t>From Gross, Marx, Wather-Meissner Institut, 2009.</a:t>
                </a:r>
                <a:endParaRPr lang="en-US" sz="1050" dirty="0">
                  <a:solidFill>
                    <a:schemeClr val="accent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619672" y="4097640"/>
                <a:ext cx="18903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</a:rPr>
                  <a:t>Temperature  / K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920978" y="1169906"/>
                <a:ext cx="3382577" cy="2729954"/>
                <a:chOff x="920978" y="1169906"/>
                <a:chExt cx="3382577" cy="2729954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3979555" y="1169906"/>
                  <a:ext cx="324000" cy="0"/>
                </a:xfrm>
                <a:prstGeom prst="line">
                  <a:avLst/>
                </a:prstGeom>
                <a:ln w="38100">
                  <a:solidFill>
                    <a:srgbClr val="4141F1"/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Freeform 17"/>
                <p:cNvSpPr/>
                <p:nvPr/>
              </p:nvSpPr>
              <p:spPr>
                <a:xfrm>
                  <a:off x="920978" y="1170958"/>
                  <a:ext cx="3068832" cy="2728902"/>
                </a:xfrm>
                <a:custGeom>
                  <a:avLst/>
                  <a:gdLst>
                    <a:gd name="connsiteX0" fmla="*/ 3068832 w 3068832"/>
                    <a:gd name="connsiteY0" fmla="*/ 0 h 2728902"/>
                    <a:gd name="connsiteX1" fmla="*/ 2930685 w 3068832"/>
                    <a:gd name="connsiteY1" fmla="*/ 638107 h 2728902"/>
                    <a:gd name="connsiteX2" fmla="*/ 2795828 w 3068832"/>
                    <a:gd name="connsiteY2" fmla="*/ 1118331 h 2728902"/>
                    <a:gd name="connsiteX3" fmla="*/ 2585318 w 3068832"/>
                    <a:gd name="connsiteY3" fmla="*/ 1693943 h 2728902"/>
                    <a:gd name="connsiteX4" fmla="*/ 2410990 w 3068832"/>
                    <a:gd name="connsiteY4" fmla="*/ 2032731 h 2728902"/>
                    <a:gd name="connsiteX5" fmla="*/ 2216927 w 3068832"/>
                    <a:gd name="connsiteY5" fmla="*/ 2289289 h 2728902"/>
                    <a:gd name="connsiteX6" fmla="*/ 1943923 w 3068832"/>
                    <a:gd name="connsiteY6" fmla="*/ 2519534 h 2728902"/>
                    <a:gd name="connsiteX7" fmla="*/ 1562375 w 3068832"/>
                    <a:gd name="connsiteY7" fmla="*/ 2667548 h 2728902"/>
                    <a:gd name="connsiteX8" fmla="*/ 1111753 w 3068832"/>
                    <a:gd name="connsiteY8" fmla="*/ 2723465 h 2728902"/>
                    <a:gd name="connsiteX9" fmla="*/ 565744 w 3068832"/>
                    <a:gd name="connsiteY9" fmla="*/ 2726754 h 2728902"/>
                    <a:gd name="connsiteX10" fmla="*/ 0 w 3068832"/>
                    <a:gd name="connsiteY10" fmla="*/ 2723465 h 2728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8832" h="2728902">
                      <a:moveTo>
                        <a:pt x="3068832" y="0"/>
                      </a:moveTo>
                      <a:cubicBezTo>
                        <a:pt x="3022509" y="225859"/>
                        <a:pt x="2976186" y="451718"/>
                        <a:pt x="2930685" y="638107"/>
                      </a:cubicBezTo>
                      <a:cubicBezTo>
                        <a:pt x="2885184" y="824496"/>
                        <a:pt x="2853389" y="942358"/>
                        <a:pt x="2795828" y="1118331"/>
                      </a:cubicBezTo>
                      <a:cubicBezTo>
                        <a:pt x="2738267" y="1294304"/>
                        <a:pt x="2649458" y="1541543"/>
                        <a:pt x="2585318" y="1693943"/>
                      </a:cubicBezTo>
                      <a:cubicBezTo>
                        <a:pt x="2521178" y="1846343"/>
                        <a:pt x="2472388" y="1933507"/>
                        <a:pt x="2410990" y="2032731"/>
                      </a:cubicBezTo>
                      <a:cubicBezTo>
                        <a:pt x="2349592" y="2131955"/>
                        <a:pt x="2294771" y="2208155"/>
                        <a:pt x="2216927" y="2289289"/>
                      </a:cubicBezTo>
                      <a:cubicBezTo>
                        <a:pt x="2139083" y="2370423"/>
                        <a:pt x="2053015" y="2456491"/>
                        <a:pt x="1943923" y="2519534"/>
                      </a:cubicBezTo>
                      <a:cubicBezTo>
                        <a:pt x="1834831" y="2582577"/>
                        <a:pt x="1701070" y="2633560"/>
                        <a:pt x="1562375" y="2667548"/>
                      </a:cubicBezTo>
                      <a:cubicBezTo>
                        <a:pt x="1423680" y="2701536"/>
                        <a:pt x="1277858" y="2713597"/>
                        <a:pt x="1111753" y="2723465"/>
                      </a:cubicBezTo>
                      <a:cubicBezTo>
                        <a:pt x="945648" y="2733333"/>
                        <a:pt x="565744" y="2726754"/>
                        <a:pt x="565744" y="2726754"/>
                      </a:cubicBezTo>
                      <a:lnTo>
                        <a:pt x="0" y="2723465"/>
                      </a:lnTo>
                    </a:path>
                  </a:pathLst>
                </a:custGeom>
                <a:noFill/>
                <a:ln w="31750">
                  <a:solidFill>
                    <a:srgbClr val="4141F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Freeform 19"/>
              <p:cNvSpPr/>
              <p:nvPr/>
            </p:nvSpPr>
            <p:spPr>
              <a:xfrm>
                <a:off x="920978" y="1164380"/>
                <a:ext cx="3075410" cy="2733332"/>
              </a:xfrm>
              <a:custGeom>
                <a:avLst/>
                <a:gdLst>
                  <a:gd name="connsiteX0" fmla="*/ 3075410 w 3075410"/>
                  <a:gd name="connsiteY0" fmla="*/ 2733332 h 2733332"/>
                  <a:gd name="connsiteX1" fmla="*/ 2953710 w 3075410"/>
                  <a:gd name="connsiteY1" fmla="*/ 2207059 h 2733332"/>
                  <a:gd name="connsiteX2" fmla="*/ 2822141 w 3075410"/>
                  <a:gd name="connsiteY2" fmla="*/ 1707099 h 2733332"/>
                  <a:gd name="connsiteX3" fmla="*/ 2670838 w 3075410"/>
                  <a:gd name="connsiteY3" fmla="*/ 1253188 h 2733332"/>
                  <a:gd name="connsiteX4" fmla="*/ 2476775 w 3075410"/>
                  <a:gd name="connsiteY4" fmla="*/ 822302 h 2733332"/>
                  <a:gd name="connsiteX5" fmla="*/ 2276133 w 3075410"/>
                  <a:gd name="connsiteY5" fmla="*/ 513116 h 2733332"/>
                  <a:gd name="connsiteX6" fmla="*/ 2078780 w 3075410"/>
                  <a:gd name="connsiteY6" fmla="*/ 312475 h 2733332"/>
                  <a:gd name="connsiteX7" fmla="*/ 1878139 w 3075410"/>
                  <a:gd name="connsiteY7" fmla="*/ 177617 h 2733332"/>
                  <a:gd name="connsiteX8" fmla="*/ 1572242 w 3075410"/>
                  <a:gd name="connsiteY8" fmla="*/ 72362 h 2733332"/>
                  <a:gd name="connsiteX9" fmla="*/ 1328841 w 3075410"/>
                  <a:gd name="connsiteY9" fmla="*/ 32892 h 2733332"/>
                  <a:gd name="connsiteX10" fmla="*/ 993341 w 3075410"/>
                  <a:gd name="connsiteY10" fmla="*/ 13157 h 2733332"/>
                  <a:gd name="connsiteX11" fmla="*/ 496671 w 3075410"/>
                  <a:gd name="connsiteY11" fmla="*/ 6578 h 2733332"/>
                  <a:gd name="connsiteX12" fmla="*/ 0 w 3075410"/>
                  <a:gd name="connsiteY12" fmla="*/ 0 h 2733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75410" h="2733332">
                    <a:moveTo>
                      <a:pt x="3075410" y="2733332"/>
                    </a:moveTo>
                    <a:cubicBezTo>
                      <a:pt x="3035666" y="2555715"/>
                      <a:pt x="2995922" y="2378098"/>
                      <a:pt x="2953710" y="2207059"/>
                    </a:cubicBezTo>
                    <a:cubicBezTo>
                      <a:pt x="2911498" y="2036020"/>
                      <a:pt x="2869286" y="1866077"/>
                      <a:pt x="2822141" y="1707099"/>
                    </a:cubicBezTo>
                    <a:cubicBezTo>
                      <a:pt x="2774996" y="1548121"/>
                      <a:pt x="2728399" y="1400654"/>
                      <a:pt x="2670838" y="1253188"/>
                    </a:cubicBezTo>
                    <a:cubicBezTo>
                      <a:pt x="2613277" y="1105722"/>
                      <a:pt x="2542559" y="945647"/>
                      <a:pt x="2476775" y="822302"/>
                    </a:cubicBezTo>
                    <a:cubicBezTo>
                      <a:pt x="2410991" y="698957"/>
                      <a:pt x="2342465" y="598087"/>
                      <a:pt x="2276133" y="513116"/>
                    </a:cubicBezTo>
                    <a:cubicBezTo>
                      <a:pt x="2209800" y="428145"/>
                      <a:pt x="2145112" y="368391"/>
                      <a:pt x="2078780" y="312475"/>
                    </a:cubicBezTo>
                    <a:cubicBezTo>
                      <a:pt x="2012448" y="256559"/>
                      <a:pt x="1962562" y="217636"/>
                      <a:pt x="1878139" y="177617"/>
                    </a:cubicBezTo>
                    <a:cubicBezTo>
                      <a:pt x="1793716" y="137598"/>
                      <a:pt x="1663792" y="96483"/>
                      <a:pt x="1572242" y="72362"/>
                    </a:cubicBezTo>
                    <a:cubicBezTo>
                      <a:pt x="1480692" y="48241"/>
                      <a:pt x="1425324" y="42759"/>
                      <a:pt x="1328841" y="32892"/>
                    </a:cubicBezTo>
                    <a:cubicBezTo>
                      <a:pt x="1232358" y="23025"/>
                      <a:pt x="1132036" y="17543"/>
                      <a:pt x="993341" y="13157"/>
                    </a:cubicBezTo>
                    <a:cubicBezTo>
                      <a:pt x="854646" y="8771"/>
                      <a:pt x="496671" y="6578"/>
                      <a:pt x="496671" y="6578"/>
                    </a:cubicBezTo>
                    <a:lnTo>
                      <a:pt x="0" y="0"/>
                    </a:lnTo>
                  </a:path>
                </a:pathLst>
              </a:custGeom>
              <a:noFill/>
              <a:ln w="3492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6200000">
              <a:off x="-318773" y="2404315"/>
              <a:ext cx="15776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   </a:t>
              </a:r>
              <a:r>
                <a:rPr lang="el-GR" dirty="0">
                  <a:solidFill>
                    <a:srgbClr val="C00000"/>
                  </a:solidFill>
                </a:rPr>
                <a:t>ρ</a:t>
              </a:r>
              <a:r>
                <a:rPr lang="en-US" baseline="-25000" dirty="0">
                  <a:solidFill>
                    <a:srgbClr val="C00000"/>
                  </a:solidFill>
                </a:rPr>
                <a:t>s</a:t>
              </a:r>
              <a:r>
                <a:rPr lang="en-US" dirty="0">
                  <a:solidFill>
                    <a:srgbClr val="C00000"/>
                  </a:solidFill>
                </a:rPr>
                <a:t>/</a:t>
              </a:r>
              <a:r>
                <a:rPr lang="el-GR" dirty="0">
                  <a:solidFill>
                    <a:srgbClr val="C00000"/>
                  </a:solidFill>
                </a:rPr>
                <a:t>ρ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,</a:t>
              </a:r>
              <a:r>
                <a:rPr lang="en-US" dirty="0"/>
                <a:t> </a:t>
              </a:r>
              <a:r>
                <a:rPr lang="el-GR" dirty="0">
                  <a:solidFill>
                    <a:srgbClr val="0D0DB3"/>
                  </a:solidFill>
                </a:rPr>
                <a:t>ρ</a:t>
              </a:r>
              <a:r>
                <a:rPr lang="en-US" baseline="-25000" dirty="0">
                  <a:solidFill>
                    <a:srgbClr val="0D0DB3"/>
                  </a:solidFill>
                </a:rPr>
                <a:t>n</a:t>
              </a:r>
              <a:r>
                <a:rPr lang="en-US" dirty="0">
                  <a:solidFill>
                    <a:srgbClr val="0D0DB3"/>
                  </a:solidFill>
                </a:rPr>
                <a:t>/</a:t>
              </a:r>
              <a:r>
                <a:rPr lang="el-GR" dirty="0">
                  <a:solidFill>
                    <a:srgbClr val="0D0DB3"/>
                  </a:solidFill>
                </a:rPr>
                <a:t>ρ</a:t>
              </a:r>
              <a:r>
                <a:rPr lang="en-US" dirty="0">
                  <a:solidFill>
                    <a:srgbClr val="0D0DB3"/>
                  </a:solidFill>
                </a:rPr>
                <a:t>   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6814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GB" sz="4000" b="0" noProof="0" dirty="0">
                <a:solidFill>
                  <a:srgbClr val="0055A0"/>
                </a:solidFill>
              </a:rPr>
              <a:t>He II in practice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43958" y="52388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noProof="0" dirty="0">
                <a:latin typeface="+mj-lt"/>
                <a:cs typeface="Arial" charset="0"/>
              </a:rPr>
              <a:t>Overview of cryogenics at CERN - Detectors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06633" y="636111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F503151-96B5-47AE-9794-09DA35999863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4973108" y="1461403"/>
            <a:ext cx="3667125" cy="4525963"/>
          </a:xfrm>
        </p:spPr>
        <p:txBody>
          <a:bodyPr>
            <a:normAutofit/>
          </a:bodyPr>
          <a:lstStyle/>
          <a:p>
            <a:r>
              <a:rPr lang="en-GB" altLang="en-US" sz="2000" noProof="0" dirty="0">
                <a:latin typeface="+mn-lt"/>
                <a:cs typeface="Arial" charset="0"/>
              </a:rPr>
              <a:t>Superconducting coils of LHC detectors @ 4.5 K (ATLAS, CMS)</a:t>
            </a:r>
          </a:p>
          <a:p>
            <a:pPr marL="0" indent="0">
              <a:buNone/>
            </a:pPr>
            <a:endParaRPr lang="en-GB" altLang="en-US" sz="2400" noProof="0" dirty="0">
              <a:latin typeface="+mn-lt"/>
              <a:cs typeface="Arial" charset="0"/>
            </a:endParaRPr>
          </a:p>
          <a:p>
            <a:pPr marL="457200"/>
            <a:r>
              <a:rPr lang="en-GB" altLang="en-US" sz="2000" noProof="0" dirty="0">
                <a:cs typeface="Arial" charset="0"/>
              </a:rPr>
              <a:t>LAr Calorimeter - LN</a:t>
            </a:r>
            <a:r>
              <a:rPr lang="en-GB" altLang="en-US" sz="2000" baseline="-25000" noProof="0" dirty="0">
                <a:cs typeface="Arial" charset="0"/>
              </a:rPr>
              <a:t>2</a:t>
            </a:r>
            <a:r>
              <a:rPr lang="en-GB" altLang="en-US" sz="2000" noProof="0" dirty="0">
                <a:cs typeface="Arial" charset="0"/>
              </a:rPr>
              <a:t> cooled</a:t>
            </a:r>
          </a:p>
          <a:p>
            <a:pPr marL="342900" indent="-342900"/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Different types of cryogens (Helium, Nitrogen and Argon)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-1211920" y="4473333"/>
            <a:ext cx="2973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http://cms.web.cern.ch/news/cms-detector-design</a:t>
            </a:r>
          </a:p>
        </p:txBody>
      </p:sp>
      <p:sp>
        <p:nvSpPr>
          <p:cNvPr id="5" name="Rectangle 4"/>
          <p:cNvSpPr/>
          <p:nvPr/>
        </p:nvSpPr>
        <p:spPr>
          <a:xfrm rot="16200000">
            <a:off x="-752494" y="2042067"/>
            <a:ext cx="19159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CERN-DI-9803026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3" y="3380323"/>
            <a:ext cx="3900317" cy="27552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69" y="723460"/>
            <a:ext cx="3848111" cy="27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5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41643" y="145866"/>
            <a:ext cx="30380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Superleak below T</a:t>
            </a:r>
            <a:r>
              <a:rPr lang="en-US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</a:p>
        </p:txBody>
      </p:sp>
      <p:pic>
        <p:nvPicPr>
          <p:cNvPr id="3" name="Porous superflow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797" y="813088"/>
            <a:ext cx="9089010" cy="5112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48557" y="5884403"/>
            <a:ext cx="48954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1963 movie by Alfred </a:t>
            </a:r>
            <a:r>
              <a:rPr lang="en-US" sz="1500" dirty="0" err="1">
                <a:solidFill>
                  <a:srgbClr val="002060"/>
                </a:solidFill>
              </a:rPr>
              <a:t>Leitner</a:t>
            </a:r>
            <a:r>
              <a:rPr lang="en-US" sz="1500" dirty="0">
                <a:solidFill>
                  <a:srgbClr val="002060"/>
                </a:solidFill>
              </a:rPr>
              <a:t>, Michigan State University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159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3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0271" y="157754"/>
            <a:ext cx="3669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Critical heat flux in He II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3528" y="830992"/>
            <a:ext cx="4536504" cy="4757326"/>
            <a:chOff x="323528" y="1196752"/>
            <a:chExt cx="4536504" cy="4757326"/>
          </a:xfrm>
        </p:grpSpPr>
        <p:sp>
          <p:nvSpPr>
            <p:cNvPr id="4" name="Can 3"/>
            <p:cNvSpPr/>
            <p:nvPr/>
          </p:nvSpPr>
          <p:spPr>
            <a:xfrm rot="5400000">
              <a:off x="2233351" y="3553483"/>
              <a:ext cx="716857" cy="2520280"/>
            </a:xfrm>
            <a:prstGeom prst="ca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827584" y="4846208"/>
              <a:ext cx="5040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3794629" y="4846208"/>
              <a:ext cx="50405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818792" y="1638537"/>
              <a:ext cx="1528366" cy="79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2347158" y="1540784"/>
              <a:ext cx="189021" cy="1955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465766" y="1542554"/>
              <a:ext cx="189021" cy="1955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0800000">
              <a:off x="2654787" y="1639335"/>
              <a:ext cx="1646458" cy="21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an 40"/>
            <p:cNvSpPr/>
            <p:nvPr/>
          </p:nvSpPr>
          <p:spPr>
            <a:xfrm>
              <a:off x="323528" y="2500129"/>
              <a:ext cx="4536504" cy="3453949"/>
            </a:xfrm>
            <a:prstGeom prst="can">
              <a:avLst>
                <a:gd name="adj" fmla="val 663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-772200" y="3252718"/>
              <a:ext cx="319956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2696332" y="3249571"/>
              <a:ext cx="319327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 flipH="1">
              <a:off x="323528" y="3608000"/>
              <a:ext cx="4536504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024717" y="3282672"/>
              <a:ext cx="1096967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00FF"/>
                  </a:solidFill>
                </a:rPr>
                <a:t>He II level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079612" y="3673169"/>
              <a:ext cx="315035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142619" y="3738337"/>
              <a:ext cx="18902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898703" y="1196752"/>
              <a:ext cx="1356454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Power supply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142103" y="4650701"/>
              <a:ext cx="764712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Heater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051720" y="5589240"/>
              <a:ext cx="920236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Cryostat</a:t>
              </a:r>
              <a:endParaRPr lang="en-US" dirty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709682" y="3913401"/>
            <a:ext cx="1764196" cy="1062174"/>
            <a:chOff x="1835696" y="4458628"/>
            <a:chExt cx="2016224" cy="1173644"/>
          </a:xfrm>
        </p:grpSpPr>
        <p:grpSp>
          <p:nvGrpSpPr>
            <p:cNvPr id="67" name="Group 66"/>
            <p:cNvGrpSpPr/>
            <p:nvPr/>
          </p:nvGrpSpPr>
          <p:grpSpPr>
            <a:xfrm>
              <a:off x="1907704" y="4458628"/>
              <a:ext cx="864096" cy="144016"/>
              <a:chOff x="2915816" y="5517232"/>
              <a:chExt cx="864096" cy="144016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987824" y="4469386"/>
              <a:ext cx="864096" cy="144016"/>
              <a:chOff x="2915816" y="5517232"/>
              <a:chExt cx="864096" cy="144016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1835696" y="5477498"/>
              <a:ext cx="864096" cy="144016"/>
              <a:chOff x="2915816" y="5517232"/>
              <a:chExt cx="864096" cy="144016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915816" y="5488256"/>
              <a:ext cx="864096" cy="144016"/>
              <a:chOff x="2915816" y="5517232"/>
              <a:chExt cx="864096" cy="144016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3" name="TextBox 102"/>
          <p:cNvSpPr txBox="1"/>
          <p:nvPr/>
        </p:nvSpPr>
        <p:spPr>
          <a:xfrm>
            <a:off x="5945773" y="830992"/>
            <a:ext cx="288252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Heat and mass flow are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limited by a critical velocity: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v &gt; </a:t>
            </a:r>
            <a:r>
              <a:rPr lang="en-US" sz="1500" dirty="0" err="1">
                <a:solidFill>
                  <a:srgbClr val="002060"/>
                </a:solidFill>
              </a:rPr>
              <a:t>v</a:t>
            </a:r>
            <a:r>
              <a:rPr lang="en-US" sz="1500" baseline="-25000" dirty="0" err="1">
                <a:solidFill>
                  <a:srgbClr val="002060"/>
                </a:solidFill>
              </a:rPr>
              <a:t>cr</a:t>
            </a:r>
            <a:endParaRPr lang="en-US" sz="1500" baseline="-250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Superfluid behavior becomes</a:t>
            </a:r>
          </a:p>
          <a:p>
            <a:r>
              <a:rPr lang="en-US" sz="1500" dirty="0">
                <a:solidFill>
                  <a:srgbClr val="002060"/>
                </a:solidFill>
              </a:rPr>
              <a:t>non-linear (mutual friction)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  <a:cs typeface="Times New Roman"/>
              </a:rPr>
              <a:t>k      and    η  </a:t>
            </a:r>
            <a:endParaRPr lang="en-US" sz="15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Formation of vapor bubbles at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the surface of the heater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In He II re-condensation of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the vapor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Surface tension let the bubbles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implode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Implosion speed exceeds v</a:t>
            </a:r>
            <a:r>
              <a:rPr lang="en-US" sz="1500" baseline="-25000" dirty="0">
                <a:solidFill>
                  <a:srgbClr val="002060"/>
                </a:solidFill>
              </a:rPr>
              <a:t>1</a:t>
            </a:r>
            <a:endParaRPr lang="en-US" sz="15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Shock wave =&gt; cavitation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rot="5400000">
            <a:off x="6080080" y="2845913"/>
            <a:ext cx="287461" cy="158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 flipH="1" flipV="1">
            <a:off x="7092411" y="2846422"/>
            <a:ext cx="288826" cy="79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10800000" flipV="1">
            <a:off x="3635896" y="3279264"/>
            <a:ext cx="1440160" cy="64807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01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8523" y="136321"/>
            <a:ext cx="47211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Critical heat flux in He II (T&lt;T</a:t>
            </a:r>
            <a:r>
              <a:rPr lang="en-GB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  <a:r>
              <a:rPr lang="en-GB" sz="2400" b="1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)</a:t>
            </a:r>
            <a:endParaRPr lang="en-GB" sz="2400" b="1" baseline="-250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Cavitation SFHe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494" y="805468"/>
            <a:ext cx="9089010" cy="511256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2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3543" y="179070"/>
            <a:ext cx="3164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LHe I cooling (T&gt;T</a:t>
            </a:r>
            <a:r>
              <a:rPr lang="en-GB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  <a:r>
              <a:rPr lang="en-GB" sz="2400" b="1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)</a:t>
            </a: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5" name="Helium SFtoNF transition2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494" y="858808"/>
            <a:ext cx="9089010" cy="511256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26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81"/>
            <a:ext cx="8229600" cy="633412"/>
          </a:xfrm>
        </p:spPr>
        <p:txBody>
          <a:bodyPr/>
          <a:lstStyle/>
          <a:p>
            <a:r>
              <a:rPr lang="en-GB" altLang="en-US" noProof="0" dirty="0"/>
              <a:t>Concluding remarks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256901"/>
            <a:ext cx="82971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Cryogenics serving superconducting systems is now part of all major accelerators and future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While advanced applications tend to favour “T&lt; 2 K”, many almost industrial applications are based on “4.5 K” and R&amp;D continues for “high temperature” applications.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Reducing the amount of required helium as cooling fluid is essential for future installations.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Even though cryogenic engineering follows well defined rules and standards, there are still variants depending on boundary conditions, project schedule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I could only recommend that demonstrated experience is evaluated and adapted to specific requirements you may have.</a:t>
            </a:r>
          </a:p>
        </p:txBody>
      </p:sp>
    </p:spTree>
    <p:extLst>
      <p:ext uri="{BB962C8B-B14F-4D97-AF65-F5344CB8AC3E}">
        <p14:creationId xmlns:p14="http://schemas.microsoft.com/office/powerpoint/2010/main" val="17332336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81"/>
            <a:ext cx="8229600" cy="633412"/>
          </a:xfrm>
        </p:spPr>
        <p:txBody>
          <a:bodyPr/>
          <a:lstStyle/>
          <a:p>
            <a:r>
              <a:rPr lang="en-GB" altLang="en-US" noProof="0" dirty="0"/>
              <a:t>Some references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21992"/>
            <a:ext cx="8280400" cy="54006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sz="1800" noProof="0" dirty="0"/>
              <a:t>K. Mendelssohn, </a:t>
            </a:r>
            <a:r>
              <a:rPr lang="en-GB" altLang="en-US" sz="1800" i="1" noProof="0" dirty="0"/>
              <a:t>The quest for absolute zero</a:t>
            </a:r>
            <a:r>
              <a:rPr lang="en-GB" altLang="en-US" sz="1800" noProof="0" dirty="0"/>
              <a:t>, McGraw Hill (1966)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R.B. Scott, </a:t>
            </a:r>
            <a:r>
              <a:rPr lang="en-GB" altLang="en-US" sz="1800" i="1" noProof="0" dirty="0"/>
              <a:t>Cryogenic engineering</a:t>
            </a:r>
            <a:r>
              <a:rPr lang="en-GB" altLang="en-US" sz="1800" noProof="0" dirty="0"/>
              <a:t>, Van </a:t>
            </a:r>
            <a:r>
              <a:rPr lang="en-GB" altLang="en-US" sz="1800" noProof="0" dirty="0" err="1"/>
              <a:t>Nostrand</a:t>
            </a:r>
            <a:r>
              <a:rPr lang="en-GB" altLang="en-US" sz="1800" noProof="0" dirty="0"/>
              <a:t>, Princeton (1959)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G.G. </a:t>
            </a:r>
            <a:r>
              <a:rPr lang="en-GB" altLang="en-US" sz="1800" noProof="0" dirty="0" err="1"/>
              <a:t>Haselden</a:t>
            </a:r>
            <a:r>
              <a:rPr lang="en-GB" altLang="en-US" sz="1800" noProof="0" dirty="0"/>
              <a:t>, </a:t>
            </a:r>
            <a:r>
              <a:rPr lang="en-GB" altLang="en-US" sz="1800" i="1" noProof="0" dirty="0"/>
              <a:t>Cryogenic fundamentals</a:t>
            </a:r>
            <a:r>
              <a:rPr lang="en-GB" altLang="en-US" sz="1800" noProof="0" dirty="0"/>
              <a:t>, Academic Press, London (1971)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R.A. Barron, </a:t>
            </a:r>
            <a:r>
              <a:rPr lang="en-GB" altLang="en-US" sz="1800" i="1" noProof="0" dirty="0"/>
              <a:t>Cryogenic systems</a:t>
            </a:r>
            <a:r>
              <a:rPr lang="en-GB" altLang="en-US" sz="1800" noProof="0" dirty="0"/>
              <a:t>, Oxford University Press, New York (1985)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B.A. Hands, </a:t>
            </a:r>
            <a:r>
              <a:rPr lang="en-GB" altLang="en-US" sz="1800" i="1" noProof="0" dirty="0"/>
              <a:t>Cryogenic engineering</a:t>
            </a:r>
            <a:r>
              <a:rPr lang="en-GB" altLang="en-US" sz="1800" noProof="0" dirty="0"/>
              <a:t>, Academic Press, London (1986)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S.W. van </a:t>
            </a:r>
            <a:r>
              <a:rPr lang="en-GB" altLang="en-US" sz="1800" noProof="0" dirty="0" err="1"/>
              <a:t>Sciver</a:t>
            </a:r>
            <a:r>
              <a:rPr lang="en-GB" altLang="en-US" sz="1800" noProof="0" dirty="0"/>
              <a:t>, </a:t>
            </a:r>
            <a:r>
              <a:rPr lang="en-GB" altLang="en-US" sz="1800" i="1" noProof="0" dirty="0"/>
              <a:t>Helium cryogenics</a:t>
            </a:r>
            <a:r>
              <a:rPr lang="en-GB" altLang="en-US" sz="1800" noProof="0" dirty="0"/>
              <a:t>, Plenum Press, New York (1986)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K.D. </a:t>
            </a:r>
            <a:r>
              <a:rPr lang="en-GB" altLang="en-US" sz="1800" noProof="0" dirty="0" err="1"/>
              <a:t>Timmerhaus</a:t>
            </a:r>
            <a:r>
              <a:rPr lang="en-GB" altLang="en-US" sz="1800" noProof="0" dirty="0"/>
              <a:t> &amp; T.M. Flynn, </a:t>
            </a:r>
            <a:r>
              <a:rPr lang="en-GB" altLang="en-US" sz="1800" i="1" noProof="0" dirty="0"/>
              <a:t>Cryogenic process engineering</a:t>
            </a:r>
            <a:r>
              <a:rPr lang="en-GB" altLang="en-US" sz="1800" noProof="0" dirty="0"/>
              <a:t>, Plenum Press, New York (1989)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Proceedings of </a:t>
            </a:r>
            <a:r>
              <a:rPr lang="en-GB" altLang="en-US" sz="1800" i="1" noProof="0" dirty="0"/>
              <a:t>CAS School on Superconductivity and Cryogenics for Particle Accelerators and Detectors</a:t>
            </a:r>
            <a:r>
              <a:rPr lang="en-GB" altLang="en-US" sz="1800" noProof="0" dirty="0"/>
              <a:t>, </a:t>
            </a:r>
            <a:r>
              <a:rPr lang="en-GB" altLang="en-US" sz="1800" noProof="0" dirty="0" err="1"/>
              <a:t>Erice</a:t>
            </a:r>
            <a:r>
              <a:rPr lang="en-GB" altLang="en-US" sz="1800" noProof="0" dirty="0"/>
              <a:t> (2002)</a:t>
            </a:r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U. Wagner, </a:t>
            </a:r>
            <a:r>
              <a:rPr lang="en-GB" altLang="en-US" sz="1600" i="1" noProof="0" dirty="0"/>
              <a:t>Refrigeration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G. Vandoni, </a:t>
            </a:r>
            <a:r>
              <a:rPr lang="en-GB" altLang="en-US" sz="1600" i="1" noProof="0" dirty="0"/>
              <a:t>Heat transfer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Ph. Lebrun, </a:t>
            </a:r>
            <a:r>
              <a:rPr lang="en-GB" altLang="en-US" sz="1600" i="1" noProof="0" dirty="0"/>
              <a:t>Design of a cryostat for superconducting accelerator magnet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Ph. Lebrun &amp; L. Tavian, </a:t>
            </a:r>
            <a:r>
              <a:rPr lang="en-GB" altLang="en-US" sz="1600" i="1" noProof="0" dirty="0"/>
              <a:t>The technology of superfluid helium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Proceedings of ICEC and CEC/ICMC conferences 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CERN, HSE, Cryogenic Safety courses 1-3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67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99696"/>
            <a:ext cx="8229600" cy="633412"/>
          </a:xfrm>
        </p:spPr>
        <p:txBody>
          <a:bodyPr/>
          <a:lstStyle/>
          <a:p>
            <a:pPr algn="ctr"/>
            <a:r>
              <a:rPr lang="en-GB" altLang="en-US" sz="3600" noProof="0" dirty="0"/>
              <a:t>Thank you for your attention.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588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42447" y="2966286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Spare slides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84995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863" y="0"/>
            <a:ext cx="8110003" cy="693683"/>
          </a:xfrm>
        </p:spPr>
        <p:txBody>
          <a:bodyPr>
            <a:noAutofit/>
          </a:bodyPr>
          <a:lstStyle/>
          <a:p>
            <a:r>
              <a:rPr lang="en-GB" altLang="en-US" noProof="0" dirty="0">
                <a:solidFill>
                  <a:srgbClr val="002060"/>
                </a:solidFill>
              </a:rPr>
              <a:t>Superconductivity</a:t>
            </a:r>
            <a:endParaRPr lang="en-GB" sz="2400" noProof="0" dirty="0">
              <a:solidFill>
                <a:srgbClr val="002060"/>
              </a:solidFill>
            </a:endParaRP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63783" y="1279514"/>
            <a:ext cx="3893493" cy="41607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/>
              <a:t>H. </a:t>
            </a:r>
            <a:r>
              <a:rPr lang="en-US" altLang="en-US" sz="2000" dirty="0" err="1"/>
              <a:t>Kamerlingh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Onnes</a:t>
            </a:r>
            <a:endParaRPr lang="en-US" altLang="en-US" sz="2000" dirty="0"/>
          </a:p>
          <a:p>
            <a:endParaRPr lang="en-US" altLang="en-US" sz="2000" dirty="0"/>
          </a:p>
          <a:p>
            <a:r>
              <a:rPr lang="en-US" altLang="en-US" sz="2000" dirty="0"/>
              <a:t>Liquefied helium in 1909 at 4.2 K with 60 g He inventory</a:t>
            </a:r>
          </a:p>
          <a:p>
            <a:pPr marL="36576" indent="0">
              <a:buNone/>
            </a:pPr>
            <a:endParaRPr lang="en-US" altLang="en-US" sz="2000" dirty="0"/>
          </a:p>
          <a:p>
            <a:r>
              <a:rPr lang="en-US" altLang="en-US" sz="2000" dirty="0"/>
              <a:t>Observed in 1911 for the first time superconductivity of mercury</a:t>
            </a:r>
          </a:p>
          <a:p>
            <a:endParaRPr lang="en-US" altLang="en-US" sz="2200" dirty="0"/>
          </a:p>
          <a:p>
            <a:r>
              <a:rPr lang="en-US" altLang="en-US" sz="2000" dirty="0"/>
              <a:t>Nobel prize 1913</a:t>
            </a:r>
            <a:endParaRPr lang="fr-FR" altLang="en-US" sz="2000" dirty="0"/>
          </a:p>
          <a:p>
            <a:endParaRPr lang="fr-FR" altLang="en-US" dirty="0"/>
          </a:p>
          <a:p>
            <a:endParaRPr lang="fr-FR" altLang="en-US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432" y="838200"/>
            <a:ext cx="4364290" cy="531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910" y="2971800"/>
            <a:ext cx="1571625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230" y="571845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50" dirty="0">
                <a:solidFill>
                  <a:schemeClr val="accent6"/>
                </a:solidFill>
              </a:rPr>
              <a:t>Historic graph showing the superconducting transition of mercury, measured in Leiden in 1911 by H. </a:t>
            </a:r>
            <a:r>
              <a:rPr lang="en-GB" sz="1050" dirty="0" err="1">
                <a:solidFill>
                  <a:schemeClr val="accent6"/>
                </a:solidFill>
              </a:rPr>
              <a:t>Kamerlingh</a:t>
            </a:r>
            <a:r>
              <a:rPr lang="en-GB" sz="1050" dirty="0">
                <a:solidFill>
                  <a:schemeClr val="accent6"/>
                </a:solidFill>
              </a:rPr>
              <a:t> </a:t>
            </a:r>
            <a:r>
              <a:rPr lang="en-GB" sz="1050" dirty="0" err="1">
                <a:solidFill>
                  <a:schemeClr val="accent6"/>
                </a:solidFill>
              </a:rPr>
              <a:t>Onnes</a:t>
            </a:r>
            <a:r>
              <a:rPr lang="en-GB" sz="1050" dirty="0">
                <a:solidFill>
                  <a:schemeClr val="accent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951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27782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b="1" noProof="0" dirty="0">
                <a:latin typeface="+mj-lt"/>
                <a:cs typeface="Arial" charset="0"/>
              </a:rPr>
              <a:t>Overview of cryogenics at CERN - LHC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21967" y="635309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C61143-EFF6-4A7C-8C34-BC29C45499EF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8436" name="Content Placeholder 1"/>
          <p:cNvSpPr>
            <a:spLocks noGrp="1"/>
          </p:cNvSpPr>
          <p:nvPr>
            <p:ph idx="1"/>
          </p:nvPr>
        </p:nvSpPr>
        <p:spPr>
          <a:xfrm>
            <a:off x="4788694" y="1527703"/>
            <a:ext cx="4113212" cy="4525963"/>
          </a:xfrm>
        </p:spPr>
        <p:txBody>
          <a:bodyPr>
            <a:noAutofit/>
          </a:bodyPr>
          <a:lstStyle/>
          <a:p>
            <a:r>
              <a:rPr lang="en-GB" altLang="en-US" sz="2000" noProof="0" dirty="0">
                <a:cs typeface="Arial" charset="0"/>
              </a:rPr>
              <a:t>Helium at different operating temperatures (thermal shields, beam screens, distribution and magnets,…)</a:t>
            </a:r>
          </a:p>
          <a:p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Superconducting </a:t>
            </a:r>
            <a:r>
              <a:rPr lang="en-US" altLang="en-US" sz="2000" noProof="0" dirty="0">
                <a:cs typeface="Arial" charset="0"/>
              </a:rPr>
              <a:t>(SC)</a:t>
            </a:r>
            <a:r>
              <a:rPr lang="en-GB" altLang="en-US" sz="2000" noProof="0" dirty="0">
                <a:cs typeface="Arial" charset="0"/>
              </a:rPr>
              <a:t> magnets of the LHC ring</a:t>
            </a:r>
          </a:p>
          <a:p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Accelerating SC cavities</a:t>
            </a:r>
          </a:p>
          <a:p>
            <a:endParaRPr lang="en-GB" altLang="en-US" sz="2800" noProof="0" dirty="0">
              <a:latin typeface="+mn-lt"/>
              <a:cs typeface="Arial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7" y="722263"/>
            <a:ext cx="3687588" cy="249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 rot="16200000">
            <a:off x="-766321" y="3440488"/>
            <a:ext cx="1888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CERN CDS-EX-0712013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27" y="3294592"/>
            <a:ext cx="3687588" cy="276754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noProof="0" dirty="0">
                <a:solidFill>
                  <a:schemeClr val="tx1">
                    <a:lumMod val="75000"/>
                  </a:schemeClr>
                </a:solidFill>
              </a:rPr>
              <a:t>Heat capacity of materials – what to cool?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14-03-2024</a:t>
            </a:r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5486-99DD-4D77-AC9D-BDEAE0EAFF12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11110" y="864686"/>
            <a:ext cx="4805718" cy="5208873"/>
            <a:chOff x="4411110" y="864686"/>
            <a:chExt cx="4805718" cy="5208873"/>
          </a:xfrm>
        </p:grpSpPr>
        <p:grpSp>
          <p:nvGrpSpPr>
            <p:cNvPr id="14" name="Group 13"/>
            <p:cNvGrpSpPr/>
            <p:nvPr/>
          </p:nvGrpSpPr>
          <p:grpSpPr>
            <a:xfrm>
              <a:off x="4411110" y="1501933"/>
              <a:ext cx="4275690" cy="4571626"/>
              <a:chOff x="4411110" y="1244636"/>
              <a:chExt cx="4275690" cy="4571626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11110" y="1244636"/>
                <a:ext cx="4275690" cy="407745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458991" y="5554652"/>
                <a:ext cx="27430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accent6"/>
                    </a:solidFill>
                    <a:latin typeface="Arial"/>
                  </a:rPr>
                  <a:t>Source: </a:t>
                </a:r>
                <a:r>
                  <a:rPr lang="en-GB" sz="1100" dirty="0" err="1">
                    <a:solidFill>
                      <a:schemeClr val="accent6"/>
                    </a:solidFill>
                    <a:latin typeface="Arial"/>
                  </a:rPr>
                  <a:t>Enss</a:t>
                </a:r>
                <a:r>
                  <a:rPr lang="en-GB" sz="1100" dirty="0">
                    <a:solidFill>
                      <a:schemeClr val="accent6"/>
                    </a:solidFill>
                    <a:latin typeface="Arial"/>
                  </a:rPr>
                  <a:t>, Low temperature physics. </a:t>
                </a: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572000" y="864686"/>
              <a:ext cx="46448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Metals have a contribution of free electron gas =&gt; dominant at very low temperature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16103" y="867378"/>
            <a:ext cx="5016117" cy="5221813"/>
            <a:chOff x="-16103" y="867378"/>
            <a:chExt cx="5016117" cy="5221813"/>
          </a:xfrm>
        </p:grpSpPr>
        <p:sp>
          <p:nvSpPr>
            <p:cNvPr id="42" name="TextBox 41"/>
            <p:cNvSpPr txBox="1"/>
            <p:nvPr/>
          </p:nvSpPr>
          <p:spPr>
            <a:xfrm>
              <a:off x="-16103" y="5827581"/>
              <a:ext cx="50161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Source: </a:t>
              </a: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Ekin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, Experimental Techniques for Low-Temperature Measurements.</a:t>
              </a: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9" y="1348621"/>
              <a:ext cx="3671871" cy="4552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24118" y="867378"/>
              <a:ext cx="36049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Discrete lattice vibrations =&gt; Phonons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75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69143"/>
            <a:ext cx="7772400" cy="367646"/>
          </a:xfrm>
        </p:spPr>
        <p:txBody>
          <a:bodyPr/>
          <a:lstStyle/>
          <a:p>
            <a:pPr algn="l"/>
            <a:r>
              <a:rPr lang="en-GB" altLang="en-US" noProof="0" dirty="0"/>
              <a:t>Emissivity of technical materials at low temperatures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098993"/>
              </p:ext>
            </p:extLst>
          </p:nvPr>
        </p:nvGraphicFramePr>
        <p:xfrm>
          <a:off x="999489" y="4196155"/>
          <a:ext cx="7299569" cy="1920240"/>
        </p:xfrm>
        <a:graphic>
          <a:graphicData uri="http://schemas.openxmlformats.org/drawingml/2006/table">
            <a:tbl>
              <a:tblPr firstRow="1" bandRow="1"/>
              <a:tblGrid>
                <a:gridCol w="715764">
                  <a:extLst>
                    <a:ext uri="{9D8B030D-6E8A-4147-A177-3AD203B41FA5}">
                      <a16:colId xmlns:a16="http://schemas.microsoft.com/office/drawing/2014/main" val="2375555326"/>
                    </a:ext>
                  </a:extLst>
                </a:gridCol>
                <a:gridCol w="3105490">
                  <a:extLst>
                    <a:ext uri="{9D8B030D-6E8A-4147-A177-3AD203B41FA5}">
                      <a16:colId xmlns:a16="http://schemas.microsoft.com/office/drawing/2014/main" val="3257873397"/>
                    </a:ext>
                  </a:extLst>
                </a:gridCol>
                <a:gridCol w="3478315">
                  <a:extLst>
                    <a:ext uri="{9D8B030D-6E8A-4147-A177-3AD203B41FA5}">
                      <a16:colId xmlns:a16="http://schemas.microsoft.com/office/drawing/2014/main" val="2089825195"/>
                    </a:ext>
                  </a:extLst>
                </a:gridCol>
              </a:tblGrid>
              <a:tr h="2663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>
                          <a:solidFill>
                            <a:schemeClr val="bg1"/>
                          </a:solidFill>
                        </a:rPr>
                        <a:t>Cold surface</a:t>
                      </a:r>
                      <a:r>
                        <a:rPr lang="pt-PT" sz="1200" baseline="0" dirty="0">
                          <a:solidFill>
                            <a:schemeClr val="bg1"/>
                          </a:solidFill>
                        </a:rPr>
                        <a:t>, 77 K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>
                          <a:solidFill>
                            <a:schemeClr val="bg1"/>
                          </a:solidFill>
                        </a:rPr>
                        <a:t>Gas inlet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790183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1</a:t>
                      </a:r>
                      <a:endParaRPr lang="pt-PT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Al + Cat-a-Lac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Uniform over time, 0.06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710846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 + Black Velvet 101-C10/3M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Sporadic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5420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Ni + Black Velvet 101-C10/3M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 0.1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124422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Al, polished,</a:t>
                      </a:r>
                      <a:r>
                        <a:rPr lang="pt-PT" sz="1200" baseline="0" dirty="0"/>
                        <a:t> </a:t>
                      </a:r>
                      <a:r>
                        <a:rPr lang="el-GR" sz="1200" baseline="0" dirty="0"/>
                        <a:t>ε</a:t>
                      </a:r>
                      <a:r>
                        <a:rPr lang="pt-PT" sz="1200" baseline="0" dirty="0"/>
                        <a:t> = 0.07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</a:t>
                      </a:r>
                      <a:r>
                        <a:rPr lang="pt-PT" sz="1200" baseline="0" dirty="0"/>
                        <a:t> 0.06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267809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Ni, polished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Sporadic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041839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Ni, polished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 0.1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748543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062808" y="833281"/>
            <a:ext cx="7277100" cy="3267329"/>
            <a:chOff x="1021958" y="724823"/>
            <a:chExt cx="7277100" cy="3267329"/>
          </a:xfrm>
        </p:grpSpPr>
        <p:pic>
          <p:nvPicPr>
            <p:cNvPr id="5" name="Picture 2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642" b="50163"/>
            <a:stretch/>
          </p:blipFill>
          <p:spPr bwMode="auto">
            <a:xfrm>
              <a:off x="1195386" y="1023974"/>
              <a:ext cx="6749905" cy="287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537576" y="2117344"/>
              <a:ext cx="1733550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   Emissivity </a:t>
              </a:r>
              <a:r>
                <a:rPr kumimoji="0" lang="el-G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ε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33447" y="3653598"/>
              <a:ext cx="2087047" cy="3385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Layer thickness d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21958" y="724823"/>
              <a:ext cx="7277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>
                  <a:solidFill>
                    <a:prstClr val="black"/>
                  </a:solidFill>
                  <a:cs typeface="Arial" panose="020B0604020202020204" pitchFamily="34" charset="0"/>
                </a:rPr>
                <a:t>Emissivity of cold surface coated with water condensate dependent on layer thickness</a:t>
              </a:r>
              <a:endParaRPr lang="en-GB" sz="1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7210760" y="3107966"/>
            <a:ext cx="3060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Source: </a:t>
            </a:r>
            <a:r>
              <a:rPr lang="en-US" sz="1200" dirty="0" err="1">
                <a:solidFill>
                  <a:schemeClr val="accent6"/>
                </a:solidFill>
              </a:rPr>
              <a:t>Haefer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 err="1">
                <a:solidFill>
                  <a:schemeClr val="accent6"/>
                </a:solidFill>
              </a:rPr>
              <a:t>Kryovakuumtechnik</a:t>
            </a:r>
            <a:r>
              <a:rPr lang="en-US" sz="1200" dirty="0">
                <a:solidFill>
                  <a:schemeClr val="accent6"/>
                </a:solidFill>
              </a:rPr>
              <a:t>, 1981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51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061220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52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/>
              <a:t>Thermodynamics of cryogenic refrigeration </a:t>
            </a:r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381000" y="762000"/>
            <a:ext cx="8372475" cy="2671763"/>
            <a:chOff x="240" y="480"/>
            <a:chExt cx="5274" cy="1683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256" y="761"/>
              <a:ext cx="159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First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[Joule]</a:t>
              </a:r>
            </a:p>
          </p:txBody>
        </p: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80"/>
              <a:ext cx="2016" cy="1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816"/>
              <a:ext cx="862" cy="20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2256" y="1241"/>
              <a:ext cx="20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Second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[Clausius]</a:t>
              </a:r>
            </a:p>
          </p:txBody>
        </p:sp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" y="1200"/>
              <a:ext cx="571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256" y="576"/>
              <a:ext cx="3072" cy="1200"/>
            </a:xfrm>
            <a:prstGeom prst="rect">
              <a:avLst/>
            </a:prstGeom>
            <a:noFill/>
            <a:ln w="381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3600" y="1913"/>
              <a:ext cx="19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(= for reversible process)</a:t>
              </a: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4560" y="1488"/>
              <a:ext cx="192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365125" y="3429000"/>
            <a:ext cx="7502525" cy="673100"/>
            <a:chOff x="230" y="2160"/>
            <a:chExt cx="4726" cy="424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30" y="2212"/>
              <a:ext cx="6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Hence, </a:t>
              </a:r>
            </a:p>
          </p:txBody>
        </p:sp>
        <p:pic>
          <p:nvPicPr>
            <p:cNvPr id="23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2160"/>
              <a:ext cx="1057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2064" y="2249"/>
              <a:ext cx="28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latin typeface="Tahoma" panose="020B0604030504040204" pitchFamily="34" charset="0"/>
                </a:rPr>
                <a:t>which can be written in different ways:</a:t>
              </a:r>
            </a:p>
          </p:txBody>
        </p:sp>
      </p:grp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457200" y="4953000"/>
            <a:ext cx="4686300" cy="762000"/>
            <a:chOff x="288" y="3120"/>
            <a:chExt cx="2952" cy="480"/>
          </a:xfrm>
        </p:grpSpPr>
        <p:pic>
          <p:nvPicPr>
            <p:cNvPr id="31" name="Picture 2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3120"/>
              <a:ext cx="1105" cy="46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23"/>
            <p:cNvSpPr>
              <a:spLocks noChangeArrowheads="1"/>
            </p:cNvSpPr>
            <p:nvPr/>
          </p:nvSpPr>
          <p:spPr bwMode="auto">
            <a:xfrm>
              <a:off x="1152" y="3120"/>
              <a:ext cx="624" cy="4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 flipH="1" flipV="1">
              <a:off x="1776" y="3360"/>
              <a:ext cx="432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auto">
            <a:xfrm>
              <a:off x="2198" y="3316"/>
              <a:ext cx="104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Carnot factor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3216"/>
              <a:ext cx="202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468313" y="4312397"/>
            <a:ext cx="6462942" cy="628505"/>
            <a:chOff x="468313" y="4312397"/>
            <a:chExt cx="6462942" cy="628505"/>
          </a:xfrm>
        </p:grpSpPr>
        <p:grpSp>
          <p:nvGrpSpPr>
            <p:cNvPr id="25" name="Group 16"/>
            <p:cNvGrpSpPr>
              <a:grpSpLocks/>
            </p:cNvGrpSpPr>
            <p:nvPr/>
          </p:nvGrpSpPr>
          <p:grpSpPr bwMode="auto">
            <a:xfrm>
              <a:off x="468313" y="4410082"/>
              <a:ext cx="5591175" cy="417513"/>
              <a:chOff x="288" y="2729"/>
              <a:chExt cx="3522" cy="263"/>
            </a:xfrm>
          </p:grpSpPr>
          <p:pic>
            <p:nvPicPr>
              <p:cNvPr id="26" name="Picture 17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" y="2784"/>
                <a:ext cx="1131" cy="208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Text Box 18"/>
              <p:cNvSpPr txBox="1">
                <a:spLocks noChangeArrowheads="1"/>
              </p:cNvSpPr>
              <p:nvPr/>
            </p:nvSpPr>
            <p:spPr bwMode="auto">
              <a:xfrm>
                <a:off x="1920" y="2729"/>
                <a:ext cx="189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latin typeface="Tahoma" panose="020B0604030504040204" pitchFamily="34" charset="0"/>
                  </a:rPr>
                  <a:t>introducing </a:t>
                </a:r>
                <a:r>
                  <a:rPr lang="en-GB" altLang="en-US" sz="2000">
                    <a:solidFill>
                      <a:srgbClr val="FF0000"/>
                    </a:solidFill>
                    <a:latin typeface="Tahoma" panose="020B0604030504040204" pitchFamily="34" charset="0"/>
                  </a:rPr>
                  <a:t>entropy S</a:t>
                </a:r>
                <a:r>
                  <a:rPr lang="en-GB" altLang="en-US" sz="2000">
                    <a:latin typeface="Tahoma" panose="020B0604030504040204" pitchFamily="34" charset="0"/>
                  </a:rPr>
                  <a:t> as </a:t>
                </a:r>
              </a:p>
            </p:txBody>
          </p:sp>
          <p:pic>
            <p:nvPicPr>
              <p:cNvPr id="29" name="Picture 20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2784"/>
                <a:ext cx="202" cy="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200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73996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40862" y="3203442"/>
            <a:ext cx="4946650" cy="2901950"/>
            <a:chOff x="3959226" y="3470275"/>
            <a:chExt cx="4946650" cy="2901950"/>
          </a:xfrm>
        </p:grpSpPr>
        <p:pic>
          <p:nvPicPr>
            <p:cNvPr id="12" name="Picture 2" descr="coolingscheme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64" b="6123"/>
            <a:stretch>
              <a:fillRect/>
            </a:stretch>
          </p:blipFill>
          <p:spPr bwMode="auto">
            <a:xfrm>
              <a:off x="3959226" y="3470275"/>
              <a:ext cx="4946650" cy="29019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3959226" y="3724275"/>
              <a:ext cx="12016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600" dirty="0" err="1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T</a:t>
              </a:r>
              <a:r>
                <a:rPr lang="en-GB" altLang="en-US" sz="1600" baseline="-25000" dirty="0" err="1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sink</a:t>
              </a:r>
              <a:r>
                <a:rPr lang="en-GB" altLang="en-US" sz="1600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 = 1.85 K</a:t>
              </a:r>
            </a:p>
          </p:txBody>
        </p:sp>
        <p:sp>
          <p:nvSpPr>
            <p:cNvPr id="18" name="TextBox 20"/>
            <p:cNvSpPr txBox="1">
              <a:spLocks noChangeArrowheads="1"/>
            </p:cNvSpPr>
            <p:nvPr/>
          </p:nvSpPr>
          <p:spPr bwMode="auto">
            <a:xfrm>
              <a:off x="6202363" y="3971925"/>
              <a:ext cx="143986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6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T</a:t>
              </a:r>
              <a:r>
                <a:rPr lang="en-GB" altLang="en-US" sz="1600" baseline="-250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load_max</a:t>
              </a:r>
              <a:r>
                <a:rPr lang="en-GB" altLang="en-US" sz="16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 = 1.9 K</a:t>
              </a:r>
            </a:p>
          </p:txBody>
        </p:sp>
      </p:grp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64545" y="122537"/>
            <a:ext cx="5851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LHC cryogenic distribution scheme - QRL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53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1" r="32568"/>
          <a:stretch>
            <a:fillRect/>
          </a:stretch>
        </p:blipFill>
        <p:spPr bwMode="auto">
          <a:xfrm>
            <a:off x="101601" y="1506537"/>
            <a:ext cx="3400425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36588" y="4746625"/>
            <a:ext cx="266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37’500 tons at 1.9 K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20688" y="930275"/>
            <a:ext cx="3095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Pressurized</a:t>
            </a: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/</a:t>
            </a:r>
            <a:r>
              <a:rPr lang="fr-CH" altLang="en-US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saturated</a:t>
            </a: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He II</a:t>
            </a:r>
            <a:endParaRPr lang="en-US" altLang="en-US" dirty="0">
              <a:solidFill>
                <a:schemeClr val="accent1">
                  <a:lumMod val="25000"/>
                </a:schemeClr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6" y="714375"/>
            <a:ext cx="55229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6643688" y="2744787"/>
            <a:ext cx="379413" cy="7254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1"/>
          <p:cNvSpPr txBox="1">
            <a:spLocks noChangeArrowheads="1"/>
          </p:cNvSpPr>
          <p:nvPr/>
        </p:nvSpPr>
        <p:spPr bwMode="auto">
          <a:xfrm>
            <a:off x="4995863" y="623669"/>
            <a:ext cx="1257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 dirty="0" err="1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Q</a:t>
            </a:r>
            <a:r>
              <a:rPr lang="en-GB" altLang="en-US" sz="1600" baseline="-25000" dirty="0" err="1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dist</a:t>
            </a:r>
            <a:r>
              <a:rPr lang="en-GB" altLang="en-US" sz="1600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450 W</a:t>
            </a: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4364038" y="2705100"/>
            <a:ext cx="1398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Q</a:t>
            </a:r>
            <a:r>
              <a:rPr lang="en-GB" altLang="en-US" sz="1600" baseline="-250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load</a:t>
            </a:r>
            <a:r>
              <a:rPr lang="en-GB" altLang="en-US" sz="16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2400 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1601" y="5876846"/>
            <a:ext cx="3753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Source: Ph. Lebrun, Cooling with Superfluid Helium</a:t>
            </a:r>
          </a:p>
        </p:txBody>
      </p:sp>
    </p:spTree>
    <p:extLst>
      <p:ext uri="{BB962C8B-B14F-4D97-AF65-F5344CB8AC3E}">
        <p14:creationId xmlns:p14="http://schemas.microsoft.com/office/powerpoint/2010/main" val="33034493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388" y="163844"/>
            <a:ext cx="4947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The effectiveness of J-T expansion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0" y="1359833"/>
            <a:ext cx="8877397" cy="3989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9106" y="5672623"/>
            <a:ext cx="426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Source: Ph. Lebrun, Cooling with Superfluid Helium</a:t>
            </a:r>
          </a:p>
        </p:txBody>
      </p:sp>
    </p:spTree>
    <p:extLst>
      <p:ext uri="{BB962C8B-B14F-4D97-AF65-F5344CB8AC3E}">
        <p14:creationId xmlns:p14="http://schemas.microsoft.com/office/powerpoint/2010/main" val="13070445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55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4161" y="-23087"/>
            <a:ext cx="87487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400" b="1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685800"/>
            <a:ext cx="0" cy="5484479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68580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685801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0310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14-03-2024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56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1443" y="-15081"/>
            <a:ext cx="87487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r>
              <a:rPr lang="en-GB" altLang="en-US" sz="2400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685800"/>
            <a:ext cx="0" cy="548447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68580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685801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21748" y="2752091"/>
            <a:ext cx="7038575" cy="1500667"/>
            <a:chOff x="1121748" y="2752091"/>
            <a:chExt cx="7038575" cy="1500667"/>
          </a:xfrm>
        </p:grpSpPr>
        <p:sp>
          <p:nvSpPr>
            <p:cNvPr id="4" name="Rectangle 3"/>
            <p:cNvSpPr/>
            <p:nvPr/>
          </p:nvSpPr>
          <p:spPr>
            <a:xfrm>
              <a:off x="1121748" y="2752091"/>
              <a:ext cx="7038575" cy="1500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495425" y="2935564"/>
              <a:ext cx="60007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solidFill>
                    <a:srgbClr val="FF0000"/>
                  </a:solidFill>
                  <a:latin typeface="Tahoma" panose="020B0604030504040204" pitchFamily="34" charset="0"/>
                </a:rPr>
                <a:t>For refrigerators/liquefiers with the same efficiency:</a:t>
              </a:r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187" y="3438801"/>
              <a:ext cx="3330575" cy="35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2947987" y="3362601"/>
              <a:ext cx="35052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354995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64235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Energy consumption CERN, LHC and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04437" y="840064"/>
            <a:ext cx="804096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latin typeface="Tahoma" panose="020B0604030504040204" pitchFamily="34" charset="0"/>
              </a:rPr>
              <a:t>CERN in total is around 200 MW with LHC contributing by 115 MW</a:t>
            </a:r>
          </a:p>
          <a:p>
            <a:endParaRPr lang="en-US" altLang="en-US" dirty="0">
              <a:latin typeface="Tahoma" panose="020B0604030504040204" pitchFamily="34" charset="0"/>
            </a:endParaRPr>
          </a:p>
          <a:p>
            <a:endParaRPr lang="en-US" altLang="en-US" dirty="0">
              <a:latin typeface="Tahoma" panose="020B0604030504040204" pitchFamily="34" charset="0"/>
            </a:endParaRPr>
          </a:p>
          <a:p>
            <a:endParaRPr lang="en-US" altLang="en-US" dirty="0">
              <a:latin typeface="Tahoma" panose="020B060403050404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14-03-2024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57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6896898" y="2885091"/>
            <a:ext cx="35370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accent5"/>
                </a:solidFill>
              </a:rPr>
              <a:t>Source: </a:t>
            </a:r>
            <a:r>
              <a:rPr lang="en-GB" sz="1050" dirty="0">
                <a:solidFill>
                  <a:schemeClr val="accent5"/>
                </a:solidFill>
                <a:hlinkClick r:id="rId2"/>
              </a:rPr>
              <a:t>https://www.lhc-closer.es/taking_a_closer_look</a:t>
            </a:r>
            <a:r>
              <a:rPr lang="en-GB" sz="1050" dirty="0">
                <a:solidFill>
                  <a:schemeClr val="accent5"/>
                </a:solidFill>
              </a:rPr>
              <a:t> _at_lhc/0.energy_consumption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468" y="1572628"/>
            <a:ext cx="5657850" cy="3209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8236" y="4989396"/>
            <a:ext cx="75571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When the LHC is up and running the total average power for the whole CERN site will peak during July at about 180 MW of which: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LHC cryogenics 27.5 MW (40 MW installed)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LHC experiments 22 MW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880753" y="1828800"/>
            <a:ext cx="497509" cy="2916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05086" y="1502958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1.25 </a:t>
            </a:r>
            <a:r>
              <a:rPr lang="en-US" dirty="0" err="1"/>
              <a:t>TWh</a:t>
            </a:r>
            <a:r>
              <a:rPr lang="en-US" dirty="0"/>
              <a:t> in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60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27782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b="1" noProof="0" dirty="0">
                <a:latin typeface="+mj-lt"/>
                <a:cs typeface="Arial" charset="0"/>
              </a:rPr>
              <a:t>Overview of cryogenics at CERN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21967" y="635309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C61143-EFF6-4A7C-8C34-BC29C45499EF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8436" name="Content Placeholder 1"/>
          <p:cNvSpPr>
            <a:spLocks noGrp="1"/>
          </p:cNvSpPr>
          <p:nvPr>
            <p:ph idx="1"/>
          </p:nvPr>
        </p:nvSpPr>
        <p:spPr>
          <a:xfrm>
            <a:off x="457199" y="905886"/>
            <a:ext cx="4335517" cy="4941460"/>
          </a:xfrm>
        </p:spPr>
        <p:txBody>
          <a:bodyPr>
            <a:noAutofit/>
          </a:bodyPr>
          <a:lstStyle/>
          <a:p>
            <a:r>
              <a:rPr lang="en-GB" altLang="en-US" sz="2200" noProof="0" dirty="0">
                <a:cs typeface="Arial" charset="0"/>
              </a:rPr>
              <a:t>North area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SM18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Antimatter Factory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HIE-Isolde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Test facilities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dirty="0">
                <a:cs typeface="Arial" charset="0"/>
              </a:rPr>
              <a:t>Neutrino Platform</a:t>
            </a:r>
          </a:p>
          <a:p>
            <a:r>
              <a:rPr lang="en-US" altLang="en-US" sz="2200" noProof="0" dirty="0">
                <a:cs typeface="Arial" charset="0"/>
              </a:rPr>
              <a:t>…</a:t>
            </a:r>
            <a:endParaRPr lang="en-GB" altLang="en-US" sz="2200" noProof="0" dirty="0">
              <a:cs typeface="Arial" charset="0"/>
            </a:endParaRPr>
          </a:p>
          <a:p>
            <a:endParaRPr lang="en-GB" altLang="en-US" sz="2300" noProof="0" dirty="0"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923" y="1409580"/>
            <a:ext cx="1711879" cy="1145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68" y="5926148"/>
            <a:ext cx="89803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</a:rPr>
              <a:t>Sources: </a:t>
            </a:r>
            <a:r>
              <a:rPr lang="en-GB" sz="1000" dirty="0">
                <a:solidFill>
                  <a:schemeClr val="accent6">
                    <a:lumMod val="75000"/>
                  </a:schemeClr>
                </a:solidFill>
              </a:rPr>
              <a:t>CERN-PHOTO-201509-239, CERN-EX-0606017, CERN-PHOTO-201607-170-3, OPEN-PHO-ACCEL-2016-016-7, CERN-PHOTO-201703-077-4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014" y="754018"/>
            <a:ext cx="2355553" cy="13139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6257"/>
          <a:stretch/>
        </p:blipFill>
        <p:spPr>
          <a:xfrm>
            <a:off x="6200013" y="2112555"/>
            <a:ext cx="2355553" cy="13164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0012" y="3473580"/>
            <a:ext cx="2355553" cy="13241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9619" y="4669379"/>
            <a:ext cx="1713183" cy="11421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9619" y="2962574"/>
            <a:ext cx="1713183" cy="128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6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863" y="175511"/>
            <a:ext cx="8110003" cy="456878"/>
          </a:xfrm>
        </p:spPr>
        <p:txBody>
          <a:bodyPr>
            <a:noAutofit/>
          </a:bodyPr>
          <a:lstStyle/>
          <a:p>
            <a:r>
              <a:rPr lang="en-GB" sz="2400" noProof="0" dirty="0"/>
              <a:t>Cryogenic </a:t>
            </a:r>
            <a:r>
              <a:rPr lang="en-GB" noProof="0" dirty="0"/>
              <a:t>fluids - </a:t>
            </a:r>
            <a:r>
              <a:rPr lang="en-GB" altLang="en-US" noProof="0" dirty="0" err="1"/>
              <a:t>Thermophysical</a:t>
            </a:r>
            <a:r>
              <a:rPr lang="en-GB" altLang="en-US" noProof="0" dirty="0"/>
              <a:t> properties</a:t>
            </a:r>
            <a:endParaRPr lang="en-GB" sz="2400" noProof="0" dirty="0"/>
          </a:p>
        </p:txBody>
      </p:sp>
      <p:graphicFrame>
        <p:nvGraphicFramePr>
          <p:cNvPr id="7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744254"/>
              </p:ext>
            </p:extLst>
          </p:nvPr>
        </p:nvGraphicFramePr>
        <p:xfrm>
          <a:off x="83819" y="925632"/>
          <a:ext cx="9000003" cy="5148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862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Fluid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>
                          <a:solidFill>
                            <a:srgbClr val="080808"/>
                          </a:solidFill>
                        </a:rPr>
                        <a:t>4</a:t>
                      </a: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ln>
                            <a:noFill/>
                          </a:ln>
                          <a:solidFill>
                            <a:srgbClr val="080808"/>
                          </a:solidFill>
                        </a:rPr>
                        <a:t>Ar</a:t>
                      </a:r>
                      <a:endParaRPr lang="en-GB" sz="1600" b="1" dirty="0">
                        <a:ln>
                          <a:noFill/>
                        </a:ln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O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Kr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>
                          <a:solidFill>
                            <a:srgbClr val="080808"/>
                          </a:solidFill>
                        </a:rPr>
                        <a:t>Xe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Air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500" dirty="0">
                          <a:solidFill>
                            <a:srgbClr val="080808"/>
                          </a:solidFill>
                        </a:rPr>
                        <a:t>Water</a:t>
                      </a:r>
                      <a:endParaRPr lang="en-GB" sz="1500" b="1" i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214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Boiling temperature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(K) @ 1.013 bar</a:t>
                      </a:r>
                      <a:endParaRPr lang="en-GB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4.2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77.3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87.3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90.2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119.8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27.1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165.1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78.8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>
                          <a:solidFill>
                            <a:srgbClr val="002060"/>
                          </a:solidFill>
                        </a:rPr>
                        <a:t>373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609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Latent heat of evaporation @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T</a:t>
                      </a:r>
                      <a:r>
                        <a:rPr lang="en-GB" sz="1500" baseline="-25000" dirty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in 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kJ/kg</a:t>
                      </a:r>
                      <a:endParaRPr lang="en-GB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20.9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199.1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163.2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448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213.1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107.7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87.2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95.6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205.2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>
                          <a:solidFill>
                            <a:srgbClr val="002060"/>
                          </a:solidFill>
                        </a:rPr>
                        <a:t>2260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558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FF0000"/>
                          </a:solidFill>
                        </a:rPr>
                        <a:t>Volume</a:t>
                      </a:r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 ratio </a:t>
                      </a:r>
                    </a:p>
                    <a:p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gas</a:t>
                      </a:r>
                      <a:r>
                        <a:rPr lang="en-GB" sz="1500" baseline="-25000" dirty="0">
                          <a:solidFill>
                            <a:srgbClr val="FF0000"/>
                          </a:solidFill>
                        </a:rPr>
                        <a:t>(273 K) </a:t>
                      </a:r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/ liquid</a:t>
                      </a:r>
                      <a:endParaRPr 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709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652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795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798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808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653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1356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527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685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en-GB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7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Volume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ratio saturated </a:t>
                      </a:r>
                      <a:r>
                        <a:rPr lang="en-GB" sz="1500" baseline="0" dirty="0" err="1">
                          <a:solidFill>
                            <a:srgbClr val="002060"/>
                          </a:solidFill>
                        </a:rPr>
                        <a:t>vapor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to liquid (1.013 bar) </a:t>
                      </a:r>
                      <a:endParaRPr lang="en-GB" sz="1500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244.8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258.7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277.5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297.7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194.9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1623.8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98665"/>
                  </a:ext>
                </a:extLst>
              </a:tr>
              <a:tr h="860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Specific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mass of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 liquid (at Tb) –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kg/m</a:t>
                      </a:r>
                      <a:r>
                        <a:rPr lang="en-GB" sz="1500" baseline="30000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GB" sz="1500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125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1400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1140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2413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1204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2942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874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960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Cryogenics and Superconductivity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77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14-03-2024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457200" y="0"/>
            <a:ext cx="8229600" cy="68775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Characteristic temperatures of low-energy phenomena</a:t>
            </a:r>
          </a:p>
        </p:txBody>
      </p:sp>
      <p:graphicFrame>
        <p:nvGraphicFramePr>
          <p:cNvPr id="14" name="Group 5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874358"/>
              </p:ext>
            </p:extLst>
          </p:nvPr>
        </p:nvGraphicFramePr>
        <p:xfrm>
          <a:off x="457200" y="934305"/>
          <a:ext cx="8229600" cy="5029204"/>
        </p:xfrm>
        <a:graphic>
          <a:graphicData uri="http://schemas.openxmlformats.org/drawingml/2006/table">
            <a:tbl>
              <a:tblPr/>
              <a:tblGrid>
                <a:gridCol w="5483225">
                  <a:extLst>
                    <a:ext uri="{9D8B030D-6E8A-4147-A177-3AD203B41FA5}">
                      <a16:colId xmlns:a16="http://schemas.microsoft.com/office/drawing/2014/main" val="3866920698"/>
                    </a:ext>
                  </a:extLst>
                </a:gridCol>
                <a:gridCol w="2746375">
                  <a:extLst>
                    <a:ext uri="{9D8B030D-6E8A-4147-A177-3AD203B41FA5}">
                      <a16:colId xmlns:a16="http://schemas.microsoft.com/office/drawing/2014/main" val="2143912786"/>
                    </a:ext>
                  </a:extLst>
                </a:gridCol>
              </a:tblGrid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Phenomenon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Temperature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083702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Debye temperature of metals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few 100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913912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High-temperature superconductors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~ 100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2491272"/>
                  </a:ext>
                </a:extLst>
              </a:tr>
              <a:tr h="501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Low-temperature superconductors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~ 10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520426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Intrinsic transport properties of metals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&lt; 10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0623208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Cryo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-pumping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few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84889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Cosmic microwave background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2.725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5948753"/>
                  </a:ext>
                </a:extLst>
              </a:tr>
              <a:tr h="501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Superfluid </a:t>
                      </a:r>
                      <a:r>
                        <a:rPr kumimoji="0" lang="en-GB" altLang="en-US" sz="2000" b="0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&lt; 2.17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655876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Bolometers for cosmic radiation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&lt; 1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80627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ADR stages, Bose-Einstein condensates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~ 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016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0903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10002</TotalTime>
  <Words>3093</Words>
  <Application>Microsoft Office PowerPoint</Application>
  <PresentationFormat>On-screen Show (4:3)</PresentationFormat>
  <Paragraphs>766</Paragraphs>
  <Slides>57</Slides>
  <Notes>20</Notes>
  <HiddenSlides>0</HiddenSlides>
  <MMClips>4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72" baseType="lpstr">
      <vt:lpstr>Arial</vt:lpstr>
      <vt:lpstr>Arial Narrow</vt:lpstr>
      <vt:lpstr>Book Antiqua</vt:lpstr>
      <vt:lpstr>Calibri</vt:lpstr>
      <vt:lpstr>Cambria Math</vt:lpstr>
      <vt:lpstr>GreekC</vt:lpstr>
      <vt:lpstr>Symbol</vt:lpstr>
      <vt:lpstr>Tahoma</vt:lpstr>
      <vt:lpstr>Times New Roman</vt:lpstr>
      <vt:lpstr>Verdana</vt:lpstr>
      <vt:lpstr>Wingdings</vt:lpstr>
      <vt:lpstr>CERN(4-3)</vt:lpstr>
      <vt:lpstr>1_CERN(4-3)</vt:lpstr>
      <vt:lpstr>Equation</vt:lpstr>
      <vt:lpstr>Chart</vt:lpstr>
      <vt:lpstr>PowerPoint Presentation</vt:lpstr>
      <vt:lpstr>Introduction to Cryogenics</vt:lpstr>
      <vt:lpstr>Content</vt:lpstr>
      <vt:lpstr>Overview of cryogenics at CERN - Detectors</vt:lpstr>
      <vt:lpstr>Overview of cryogenics at CERN - LHC</vt:lpstr>
      <vt:lpstr>Overview of cryogenics at CERN</vt:lpstr>
      <vt:lpstr>Cryogenic fluids - Thermophysical properties</vt:lpstr>
      <vt:lpstr>Cryogenics and Superconductivity</vt:lpstr>
      <vt:lpstr>PowerPoint Presentation</vt:lpstr>
      <vt:lpstr>PowerPoint Presentation</vt:lpstr>
      <vt:lpstr>Heat Transfer and Thermal Insulation</vt:lpstr>
      <vt:lpstr>Cryogenic System Design</vt:lpstr>
      <vt:lpstr>Thermal conductivity, solid conduction – how to cool? </vt:lpstr>
      <vt:lpstr>Radiative heat transfer – Black body</vt:lpstr>
      <vt:lpstr>Radiative heat transfer – Grey body</vt:lpstr>
      <vt:lpstr>Emissivity of technical materials at low temperatures</vt:lpstr>
      <vt:lpstr>Multi-layer insulation (MLI)</vt:lpstr>
      <vt:lpstr>Typical heat fluxes between flat plates (cold side vanishingly low)</vt:lpstr>
      <vt:lpstr>Refrigeration and Liquefaction</vt:lpstr>
      <vt:lpstr>PowerPoint Presentation</vt:lpstr>
      <vt:lpstr>Elementary cooling processes in a T-s diagram</vt:lpstr>
      <vt:lpstr>PowerPoint Presentation</vt:lpstr>
      <vt:lpstr>PowerPoint Presentation</vt:lpstr>
      <vt:lpstr>Combining all three processes in a cryoplant</vt:lpstr>
      <vt:lpstr>Claude cycle   ( Turbo Brayton + JT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Cryogenic Fluid Properties   He I and He II</vt:lpstr>
      <vt:lpstr>From He I  to  He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 II in practice</vt:lpstr>
      <vt:lpstr>PowerPoint Presentation</vt:lpstr>
      <vt:lpstr>PowerPoint Presentation</vt:lpstr>
      <vt:lpstr>PowerPoint Presentation</vt:lpstr>
      <vt:lpstr>PowerPoint Presentation</vt:lpstr>
      <vt:lpstr>Concluding remarks</vt:lpstr>
      <vt:lpstr>Some references</vt:lpstr>
      <vt:lpstr>Thank you for your attention.</vt:lpstr>
      <vt:lpstr>PowerPoint Presentation</vt:lpstr>
      <vt:lpstr>PowerPoint Presentation</vt:lpstr>
      <vt:lpstr>Superconductivity</vt:lpstr>
      <vt:lpstr>Heat capacity of materials – what to cool?</vt:lpstr>
      <vt:lpstr>Emissivity of technical materials at low temperatures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760</cp:revision>
  <dcterms:created xsi:type="dcterms:W3CDTF">2012-11-30T11:04:26Z</dcterms:created>
  <dcterms:modified xsi:type="dcterms:W3CDTF">2024-03-14T13:06:22Z</dcterms:modified>
</cp:coreProperties>
</file>