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85" r:id="rId2"/>
    <p:sldMasterId id="2147483795" r:id="rId3"/>
  </p:sldMasterIdLst>
  <p:notesMasterIdLst>
    <p:notesMasterId r:id="rId102"/>
  </p:notesMasterIdLst>
  <p:sldIdLst>
    <p:sldId id="2988" r:id="rId4"/>
    <p:sldId id="2147196669" r:id="rId5"/>
    <p:sldId id="2147196635" r:id="rId6"/>
    <p:sldId id="2147196671" r:id="rId7"/>
    <p:sldId id="2147196670" r:id="rId8"/>
    <p:sldId id="4176" r:id="rId9"/>
    <p:sldId id="2147196633" r:id="rId10"/>
    <p:sldId id="2147196634" r:id="rId11"/>
    <p:sldId id="718" r:id="rId12"/>
    <p:sldId id="4182" r:id="rId13"/>
    <p:sldId id="2511" r:id="rId14"/>
    <p:sldId id="2952" r:id="rId15"/>
    <p:sldId id="2147196672" r:id="rId16"/>
    <p:sldId id="2967" r:id="rId17"/>
    <p:sldId id="2535" r:id="rId18"/>
    <p:sldId id="2999" r:id="rId19"/>
    <p:sldId id="445" r:id="rId20"/>
    <p:sldId id="2513" r:id="rId21"/>
    <p:sldId id="713" r:id="rId22"/>
    <p:sldId id="2147196637" r:id="rId23"/>
    <p:sldId id="491" r:id="rId24"/>
    <p:sldId id="2529" r:id="rId25"/>
    <p:sldId id="683" r:id="rId26"/>
    <p:sldId id="4193" r:id="rId27"/>
    <p:sldId id="1795" r:id="rId28"/>
    <p:sldId id="712" r:id="rId29"/>
    <p:sldId id="499" r:id="rId30"/>
    <p:sldId id="1423" r:id="rId31"/>
    <p:sldId id="310" r:id="rId32"/>
    <p:sldId id="3011" r:id="rId33"/>
    <p:sldId id="3000" r:id="rId34"/>
    <p:sldId id="407" r:id="rId35"/>
    <p:sldId id="327" r:id="rId36"/>
    <p:sldId id="2147196673" r:id="rId37"/>
    <p:sldId id="2147196676" r:id="rId38"/>
    <p:sldId id="2147196677" r:id="rId39"/>
    <p:sldId id="2147196678" r:id="rId40"/>
    <p:sldId id="2147196679" r:id="rId41"/>
    <p:sldId id="2147196680" r:id="rId42"/>
    <p:sldId id="2147196674" r:id="rId43"/>
    <p:sldId id="4620" r:id="rId44"/>
    <p:sldId id="2570" r:id="rId45"/>
    <p:sldId id="4305" r:id="rId46"/>
    <p:sldId id="2147196648" r:id="rId47"/>
    <p:sldId id="2147196675" r:id="rId48"/>
    <p:sldId id="2147196652" r:id="rId49"/>
    <p:sldId id="257" r:id="rId50"/>
    <p:sldId id="375" r:id="rId51"/>
    <p:sldId id="2564" r:id="rId52"/>
    <p:sldId id="4303" r:id="rId53"/>
    <p:sldId id="2995" r:id="rId54"/>
    <p:sldId id="279" r:id="rId55"/>
    <p:sldId id="361" r:id="rId56"/>
    <p:sldId id="341" r:id="rId57"/>
    <p:sldId id="2966" r:id="rId58"/>
    <p:sldId id="2979" r:id="rId59"/>
    <p:sldId id="4310" r:id="rId60"/>
    <p:sldId id="2111" r:id="rId61"/>
    <p:sldId id="2131" r:id="rId62"/>
    <p:sldId id="2113" r:id="rId63"/>
    <p:sldId id="5167" r:id="rId64"/>
    <p:sldId id="372" r:id="rId65"/>
    <p:sldId id="2557" r:id="rId66"/>
    <p:sldId id="3028" r:id="rId67"/>
    <p:sldId id="2551" r:id="rId68"/>
    <p:sldId id="3002" r:id="rId69"/>
    <p:sldId id="3003" r:id="rId70"/>
    <p:sldId id="3004" r:id="rId71"/>
    <p:sldId id="2147196660" r:id="rId72"/>
    <p:sldId id="3023" r:id="rId73"/>
    <p:sldId id="2970" r:id="rId74"/>
    <p:sldId id="2968" r:id="rId75"/>
    <p:sldId id="2969" r:id="rId76"/>
    <p:sldId id="2990" r:id="rId77"/>
    <p:sldId id="2997" r:id="rId78"/>
    <p:sldId id="3024" r:id="rId79"/>
    <p:sldId id="3016" r:id="rId80"/>
    <p:sldId id="2147196661" r:id="rId81"/>
    <p:sldId id="312" r:id="rId82"/>
    <p:sldId id="314" r:id="rId83"/>
    <p:sldId id="3017" r:id="rId84"/>
    <p:sldId id="3018" r:id="rId85"/>
    <p:sldId id="2147196662" r:id="rId86"/>
    <p:sldId id="3025" r:id="rId87"/>
    <p:sldId id="3007" r:id="rId88"/>
    <p:sldId id="3008" r:id="rId89"/>
    <p:sldId id="3006" r:id="rId90"/>
    <p:sldId id="3009" r:id="rId91"/>
    <p:sldId id="1418" r:id="rId92"/>
    <p:sldId id="2147196659" r:id="rId93"/>
    <p:sldId id="1424" r:id="rId94"/>
    <p:sldId id="1425" r:id="rId95"/>
    <p:sldId id="2976" r:id="rId96"/>
    <p:sldId id="2147196663" r:id="rId97"/>
    <p:sldId id="941" r:id="rId98"/>
    <p:sldId id="2002" r:id="rId99"/>
    <p:sldId id="2514" r:id="rId100"/>
    <p:sldId id="2515"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6C9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551"/>
    <p:restoredTop sz="96291"/>
  </p:normalViewPr>
  <p:slideViewPr>
    <p:cSldViewPr snapToGrid="0" snapToObjects="1">
      <p:cViewPr>
        <p:scale>
          <a:sx n="95" d="100"/>
          <a:sy n="95" d="100"/>
        </p:scale>
        <p:origin x="272" y="3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notesMaster" Target="notesMasters/notesMaster1.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slide" Target="slides/slide85.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2CE5BC-C491-B24D-BA09-71C23E873B7F}" type="datetimeFigureOut">
              <a:rPr lang="en-US" smtClean="0"/>
              <a:t>3/14/24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A7E41-3ABF-4B4A-BA80-C2F8F1F06DB7}" type="slidenum">
              <a:rPr lang="en-US" smtClean="0"/>
              <a:t>‹#›</a:t>
            </a:fld>
            <a:endParaRPr lang="en-US"/>
          </a:p>
        </p:txBody>
      </p:sp>
    </p:spTree>
    <p:extLst>
      <p:ext uri="{BB962C8B-B14F-4D97-AF65-F5344CB8AC3E}">
        <p14:creationId xmlns:p14="http://schemas.microsoft.com/office/powerpoint/2010/main" val="3715420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0417B53-3B13-8C40-A320-B98B5A1F6C4C}" type="slidenum">
              <a:rPr kumimoji="0" lang="en-US" sz="1200" b="0" i="0" u="none" strike="noStrike" kern="1200" cap="none" spc="0" normalizeH="0" baseline="0" noProof="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1236994" name="Rectangle 2"/>
          <p:cNvSpPr>
            <a:spLocks noGrp="1" noRot="1" noChangeAspect="1" noChangeArrowheads="1"/>
          </p:cNvSpPr>
          <p:nvPr>
            <p:ph type="sldImg"/>
          </p:nvPr>
        </p:nvSpPr>
        <p:spPr bwMode="auto">
          <a:xfrm>
            <a:off x="587375" y="798513"/>
            <a:ext cx="5691188" cy="3201987"/>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236995" name="Rectangle 3"/>
          <p:cNvSpPr>
            <a:spLocks noGrp="1" noChangeArrowheads="1"/>
          </p:cNvSpPr>
          <p:nvPr>
            <p:ph type="body" idx="1"/>
          </p:nvPr>
        </p:nvSpPr>
        <p:spPr bwMode="auto">
          <a:xfrm>
            <a:off x="915479" y="4342996"/>
            <a:ext cx="5027043" cy="385405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GB"/>
          </a:p>
        </p:txBody>
      </p:sp>
    </p:spTree>
    <p:extLst>
      <p:ext uri="{BB962C8B-B14F-4D97-AF65-F5344CB8AC3E}">
        <p14:creationId xmlns:p14="http://schemas.microsoft.com/office/powerpoint/2010/main" val="1475492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38</a:t>
            </a:fld>
            <a:endParaRPr lang="fr-FR"/>
          </a:p>
        </p:txBody>
      </p:sp>
    </p:spTree>
    <p:extLst>
      <p:ext uri="{BB962C8B-B14F-4D97-AF65-F5344CB8AC3E}">
        <p14:creationId xmlns:p14="http://schemas.microsoft.com/office/powerpoint/2010/main" val="3614315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595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2415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60</a:t>
            </a:fld>
            <a:endParaRPr lang="en-US"/>
          </a:p>
        </p:txBody>
      </p:sp>
    </p:spTree>
    <p:extLst>
      <p:ext uri="{BB962C8B-B14F-4D97-AF65-F5344CB8AC3E}">
        <p14:creationId xmlns:p14="http://schemas.microsoft.com/office/powerpoint/2010/main" val="2934298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61</a:t>
            </a:fld>
            <a:endParaRPr lang="fr-FR"/>
          </a:p>
        </p:txBody>
      </p:sp>
    </p:spTree>
    <p:extLst>
      <p:ext uri="{BB962C8B-B14F-4D97-AF65-F5344CB8AC3E}">
        <p14:creationId xmlns:p14="http://schemas.microsoft.com/office/powerpoint/2010/main" val="151591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62</a:t>
            </a:fld>
            <a:endParaRPr lang="fr-FR"/>
          </a:p>
        </p:txBody>
      </p:sp>
    </p:spTree>
    <p:extLst>
      <p:ext uri="{BB962C8B-B14F-4D97-AF65-F5344CB8AC3E}">
        <p14:creationId xmlns:p14="http://schemas.microsoft.com/office/powerpoint/2010/main" val="82164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6E60615-4945-417D-9487-68445D82FEFC}" type="slidenum">
              <a:rPr lang="en-GB" smtClean="0">
                <a:solidFill>
                  <a:srgbClr val="000000"/>
                </a:solidFill>
                <a:latin typeface="Arial" charset="0"/>
              </a:rPr>
              <a:pPr/>
              <a:t>90</a:t>
            </a:fld>
            <a:endParaRPr lang="en-GB">
              <a:solidFill>
                <a:srgbClr val="000000"/>
              </a:solidFill>
              <a:latin typeface="Arial" charset="0"/>
            </a:endParaRPr>
          </a:p>
        </p:txBody>
      </p:sp>
      <p:sp>
        <p:nvSpPr>
          <p:cNvPr id="72707" name="Rectangle 2"/>
          <p:cNvSpPr>
            <a:spLocks noGrp="1" noRot="1" noChangeAspect="1" noChangeArrowheads="1" noTextEdit="1"/>
          </p:cNvSpPr>
          <p:nvPr>
            <p:ph type="sldImg"/>
          </p:nvPr>
        </p:nvSpPr>
        <p:spPr>
          <a:xfrm>
            <a:off x="411163" y="698500"/>
            <a:ext cx="6191250" cy="3482975"/>
          </a:xfrm>
          <a:ln/>
        </p:spPr>
      </p:sp>
      <p:sp>
        <p:nvSpPr>
          <p:cNvPr id="72708" name="Rectangle 3"/>
          <p:cNvSpPr>
            <a:spLocks noGrp="1" noChangeArrowheads="1"/>
          </p:cNvSpPr>
          <p:nvPr>
            <p:ph type="body" idx="1"/>
          </p:nvPr>
        </p:nvSpPr>
        <p:spPr>
          <a:noFill/>
          <a:ln/>
        </p:spPr>
        <p:txBody>
          <a:bodyPr/>
          <a:lstStyle/>
          <a:p>
            <a:pPr eaLnBrk="1" hangingPunct="1"/>
            <a:endParaRPr lang="en-GB" dirty="0"/>
          </a:p>
        </p:txBody>
      </p:sp>
    </p:spTree>
    <p:extLst>
      <p:ext uri="{BB962C8B-B14F-4D97-AF65-F5344CB8AC3E}">
        <p14:creationId xmlns:p14="http://schemas.microsoft.com/office/powerpoint/2010/main" val="9583330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txBox="1">
            <a:spLocks noGrp="1" noChangeArrowheads="1"/>
          </p:cNvSpPr>
          <p:nvPr/>
        </p:nvSpPr>
        <p:spPr bwMode="auto">
          <a:xfrm>
            <a:off x="3971585" y="8828508"/>
            <a:ext cx="3037689" cy="465698"/>
          </a:xfrm>
          <a:prstGeom prst="rect">
            <a:avLst/>
          </a:prstGeom>
          <a:noFill/>
          <a:ln w="9525">
            <a:noFill/>
            <a:miter lim="800000"/>
            <a:headEnd/>
            <a:tailEnd/>
          </a:ln>
        </p:spPr>
        <p:txBody>
          <a:bodyPr lIns="90645" tIns="45323" rIns="90645" bIns="45323" anchor="b"/>
          <a:lstStyle/>
          <a:p>
            <a:pPr marL="0" marR="0" lvl="0" indent="0" algn="r" defTabSz="905693" rtl="0" eaLnBrk="1" fontAlgn="auto" latinLnBrk="0" hangingPunct="1">
              <a:lnSpc>
                <a:spcPct val="100000"/>
              </a:lnSpc>
              <a:spcBef>
                <a:spcPts val="0"/>
              </a:spcBef>
              <a:spcAft>
                <a:spcPts val="0"/>
              </a:spcAft>
              <a:buClrTx/>
              <a:buSzTx/>
              <a:buFontTx/>
              <a:buNone/>
              <a:tabLst/>
              <a:defRPr/>
            </a:pPr>
            <a:fld id="{0C540157-0DEA-4211-A25B-D4CDB1FFA336}" type="slidenum">
              <a:rPr kumimoji="0" lang="en-GB"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05693" rtl="0" eaLnBrk="1" fontAlgn="auto" latinLnBrk="0" hangingPunct="1">
                <a:lnSpc>
                  <a:spcPct val="100000"/>
                </a:lnSpc>
                <a:spcBef>
                  <a:spcPts val="0"/>
                </a:spcBef>
                <a:spcAft>
                  <a:spcPts val="0"/>
                </a:spcAft>
                <a:buClrTx/>
                <a:buSzTx/>
                <a:buFontTx/>
                <a:buNone/>
                <a:tabLst/>
                <a:defRPr/>
              </a:pPr>
              <a:t>91</a:t>
            </a:fld>
            <a:endParaRPr kumimoji="0" lang="en-GB"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89091" name="Rectangle 2"/>
          <p:cNvSpPr>
            <a:spLocks noGrp="1" noChangeArrowheads="1"/>
          </p:cNvSpPr>
          <p:nvPr>
            <p:ph type="body" idx="1"/>
          </p:nvPr>
        </p:nvSpPr>
        <p:spPr>
          <a:xfrm>
            <a:off x="937282" y="4421946"/>
            <a:ext cx="5135841" cy="3912307"/>
          </a:xfrm>
          <a:noFill/>
          <a:ln/>
        </p:spPr>
        <p:txBody>
          <a:bodyPr lIns="87496" tIns="42980" rIns="87496" bIns="42980"/>
          <a:lstStyle/>
          <a:p>
            <a:pPr eaLnBrk="1" hangingPunct="1"/>
            <a:r>
              <a:rPr lang="en-US"/>
              <a:t>Aircraft carrier</a:t>
            </a:r>
          </a:p>
        </p:txBody>
      </p:sp>
      <p:sp>
        <p:nvSpPr>
          <p:cNvPr id="89092" name="Rectangle 3"/>
          <p:cNvSpPr>
            <a:spLocks noGrp="1" noRot="1" noChangeAspect="1" noChangeArrowheads="1" noTextEdit="1"/>
          </p:cNvSpPr>
          <p:nvPr>
            <p:ph type="sldImg"/>
          </p:nvPr>
        </p:nvSpPr>
        <p:spPr>
          <a:xfrm>
            <a:off x="606425" y="806450"/>
            <a:ext cx="5797550" cy="3262313"/>
          </a:xfrm>
          <a:ln w="12700" cap="flat">
            <a:solidFill>
              <a:schemeClr val="tx1"/>
            </a:solidFill>
          </a:ln>
        </p:spPr>
      </p:sp>
    </p:spTree>
    <p:extLst>
      <p:ext uri="{BB962C8B-B14F-4D97-AF65-F5344CB8AC3E}">
        <p14:creationId xmlns:p14="http://schemas.microsoft.com/office/powerpoint/2010/main" val="3740953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61C675-29C5-BE46-BC0C-47C7F354153E}" type="slidenum">
              <a:rPr kumimoji="0" lang="en-US" sz="1200" b="0" i="0" u="none" strike="noStrike" kern="1200" cap="none" spc="0" normalizeH="0" baseline="0" noProof="0">
                <a:ln>
                  <a:noFill/>
                </a:ln>
                <a:solidFill>
                  <a:srgbClr val="C0504D"/>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97</a:t>
            </a:fld>
            <a:endParaRPr kumimoji="0" lang="en-US" sz="1200" b="0" i="0" u="none" strike="noStrike" kern="1200" cap="none" spc="0" normalizeH="0" baseline="0" noProof="0">
              <a:ln>
                <a:noFill/>
              </a:ln>
              <a:solidFill>
                <a:srgbClr val="C0504D"/>
              </a:solidFill>
              <a:effectLst/>
              <a:uLnTx/>
              <a:uFillTx/>
              <a:latin typeface="Calibri" panose="020F0502020204030204"/>
              <a:ea typeface="+mn-ea"/>
              <a:cs typeface="+mn-cs"/>
            </a:endParaRPr>
          </a:p>
        </p:txBody>
      </p:sp>
      <p:sp>
        <p:nvSpPr>
          <p:cNvPr id="12328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232899" name="Rectangle 3"/>
          <p:cNvSpPr>
            <a:spLocks noGrp="1" noChangeArrowheads="1"/>
          </p:cNvSpPr>
          <p:nvPr>
            <p:ph type="body" idx="1"/>
          </p:nvPr>
        </p:nvSpPr>
        <p:spPr/>
        <p:txBody>
          <a:bodyPr/>
          <a:lstStyle/>
          <a:p>
            <a:pPr eaLnBrk="1" hangingPunct="1">
              <a:defRPr/>
            </a:pPr>
            <a:endParaRPr lang="en-US">
              <a:cs typeface="+mn-cs"/>
            </a:endParaRPr>
          </a:p>
        </p:txBody>
      </p:sp>
    </p:spTree>
    <p:extLst>
      <p:ext uri="{BB962C8B-B14F-4D97-AF65-F5344CB8AC3E}">
        <p14:creationId xmlns:p14="http://schemas.microsoft.com/office/powerpoint/2010/main" val="2732247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be updated with last version before the CMSDAS meeting</a:t>
            </a:r>
          </a:p>
        </p:txBody>
      </p:sp>
      <p:sp>
        <p:nvSpPr>
          <p:cNvPr id="4" name="Slide Number Placeholder 3"/>
          <p:cNvSpPr>
            <a:spLocks noGrp="1"/>
          </p:cNvSpPr>
          <p:nvPr>
            <p:ph type="sldNum" sz="quarter" idx="10"/>
          </p:nvPr>
        </p:nvSpPr>
        <p:spPr/>
        <p:txBody>
          <a:bodyPr/>
          <a:lstStyle/>
          <a:p>
            <a:fld id="{5AAD5AE1-8DAA-4720-851B-5749129BDBE5}" type="slidenum">
              <a:rPr lang="en-GB" smtClean="0"/>
              <a:t>11</a:t>
            </a:fld>
            <a:endParaRPr lang="en-GB"/>
          </a:p>
        </p:txBody>
      </p:sp>
    </p:spTree>
    <p:extLst>
      <p:ext uri="{BB962C8B-B14F-4D97-AF65-F5344CB8AC3E}">
        <p14:creationId xmlns:p14="http://schemas.microsoft.com/office/powerpoint/2010/main" val="2482502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75D3884-39FE-884A-BB22-153FDED8A54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1228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0884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1866879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FA2FFB7-129A-F840-A770-8AD5DFD9AF58}" type="slidenum">
              <a:rPr lang="en-US"/>
              <a:pPr>
                <a:defRPr/>
              </a:pPr>
              <a:t>22</a:t>
            </a:fld>
            <a:endParaRPr lang="en-US"/>
          </a:p>
        </p:txBody>
      </p:sp>
      <p:sp>
        <p:nvSpPr>
          <p:cNvPr id="12554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255427" name="Rectangle 3"/>
          <p:cNvSpPr>
            <a:spLocks noGrp="1" noChangeArrowheads="1"/>
          </p:cNvSpPr>
          <p:nvPr>
            <p:ph type="body" idx="1"/>
          </p:nvPr>
        </p:nvSpPr>
        <p:spPr/>
        <p:txBody>
          <a:bodyPr/>
          <a:lstStyle/>
          <a:p>
            <a:pPr eaLnBrk="1" hangingPunct="1">
              <a:defRPr/>
            </a:pPr>
            <a:endParaRPr lang="en-US">
              <a:cs typeface="+mn-cs"/>
            </a:endParaRPr>
          </a:p>
        </p:txBody>
      </p:sp>
    </p:spTree>
    <p:extLst>
      <p:ext uri="{BB962C8B-B14F-4D97-AF65-F5344CB8AC3E}">
        <p14:creationId xmlns:p14="http://schemas.microsoft.com/office/powerpoint/2010/main" val="40180130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5"/>
          <p:cNvSpPr>
            <a:spLocks noGrp="1" noChangeArrowheads="1"/>
          </p:cNvSpPr>
          <p:nvPr>
            <p:ph type="sldNum" sz="quarter" idx="5"/>
          </p:nvPr>
        </p:nvSpPr>
        <p:spPr>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0588">
              <a:defRPr sz="2400">
                <a:solidFill>
                  <a:schemeClr val="accent2"/>
                </a:solidFill>
                <a:latin typeface="Times New Roman" charset="0"/>
                <a:ea typeface="ＭＳ Ｐゴシック" charset="0"/>
                <a:cs typeface="ＭＳ Ｐゴシック" charset="0"/>
              </a:defRPr>
            </a:lvl1pPr>
            <a:lvl2pPr marL="37931725" indent="-37474525" defTabSz="890588">
              <a:defRPr sz="2400">
                <a:solidFill>
                  <a:schemeClr val="accent2"/>
                </a:solidFill>
                <a:latin typeface="Times New Roman" charset="0"/>
                <a:ea typeface="ＭＳ Ｐゴシック" charset="0"/>
              </a:defRPr>
            </a:lvl2pPr>
            <a:lvl3pPr>
              <a:defRPr sz="2400">
                <a:solidFill>
                  <a:schemeClr val="accent2"/>
                </a:solidFill>
                <a:latin typeface="Times New Roman" charset="0"/>
                <a:ea typeface="ＭＳ Ｐゴシック" charset="0"/>
              </a:defRPr>
            </a:lvl3pPr>
            <a:lvl4pPr>
              <a:defRPr sz="2400">
                <a:solidFill>
                  <a:schemeClr val="accent2"/>
                </a:solidFill>
                <a:latin typeface="Times New Roman" charset="0"/>
                <a:ea typeface="ＭＳ Ｐゴシック" charset="0"/>
              </a:defRPr>
            </a:lvl4pPr>
            <a:lvl5pPr>
              <a:defRPr sz="2400">
                <a:solidFill>
                  <a:schemeClr val="accent2"/>
                </a:solidFill>
                <a:latin typeface="Times New Roman" charset="0"/>
                <a:ea typeface="ＭＳ Ｐゴシック" charset="0"/>
              </a:defRPr>
            </a:lvl5pPr>
            <a:lvl6pPr marL="457200" eaLnBrk="0" fontAlgn="base" hangingPunct="0">
              <a:spcBef>
                <a:spcPct val="0"/>
              </a:spcBef>
              <a:spcAft>
                <a:spcPct val="0"/>
              </a:spcAft>
              <a:defRPr sz="2400">
                <a:solidFill>
                  <a:schemeClr val="accent2"/>
                </a:solidFill>
                <a:latin typeface="Times New Roman" charset="0"/>
                <a:ea typeface="ＭＳ Ｐゴシック" charset="0"/>
              </a:defRPr>
            </a:lvl6pPr>
            <a:lvl7pPr marL="914400" eaLnBrk="0" fontAlgn="base" hangingPunct="0">
              <a:spcBef>
                <a:spcPct val="0"/>
              </a:spcBef>
              <a:spcAft>
                <a:spcPct val="0"/>
              </a:spcAft>
              <a:defRPr sz="2400">
                <a:solidFill>
                  <a:schemeClr val="accent2"/>
                </a:solidFill>
                <a:latin typeface="Times New Roman" charset="0"/>
                <a:ea typeface="ＭＳ Ｐゴシック" charset="0"/>
              </a:defRPr>
            </a:lvl7pPr>
            <a:lvl8pPr marL="1371600" eaLnBrk="0" fontAlgn="base" hangingPunct="0">
              <a:spcBef>
                <a:spcPct val="0"/>
              </a:spcBef>
              <a:spcAft>
                <a:spcPct val="0"/>
              </a:spcAft>
              <a:defRPr sz="2400">
                <a:solidFill>
                  <a:schemeClr val="accent2"/>
                </a:solidFill>
                <a:latin typeface="Times New Roman" charset="0"/>
                <a:ea typeface="ＭＳ Ｐゴシック" charset="0"/>
              </a:defRPr>
            </a:lvl8pPr>
            <a:lvl9pPr marL="1828800" eaLnBrk="0" fontAlgn="base" hangingPunct="0">
              <a:spcBef>
                <a:spcPct val="0"/>
              </a:spcBef>
              <a:spcAft>
                <a:spcPct val="0"/>
              </a:spcAft>
              <a:defRPr sz="2400">
                <a:solidFill>
                  <a:schemeClr val="accent2"/>
                </a:solidFill>
                <a:latin typeface="Times New Roman" charset="0"/>
                <a:ea typeface="ＭＳ Ｐゴシック" charset="0"/>
              </a:defRPr>
            </a:lvl9pPr>
          </a:lstStyle>
          <a:p>
            <a:pPr>
              <a:defRPr/>
            </a:pPr>
            <a:fld id="{04224FA7-7134-4041-A261-17E4A0540EB7}" type="slidenum">
              <a:rPr lang="en-US" sz="1000">
                <a:solidFill>
                  <a:srgbClr val="C0504D"/>
                </a:solidFill>
              </a:rPr>
              <a:pPr>
                <a:defRPr/>
              </a:pPr>
              <a:t>23</a:t>
            </a:fld>
            <a:endParaRPr lang="en-US" sz="1000">
              <a:solidFill>
                <a:srgbClr val="C0504D"/>
              </a:solidFill>
            </a:endParaRPr>
          </a:p>
        </p:txBody>
      </p:sp>
      <p:sp>
        <p:nvSpPr>
          <p:cNvPr id="116739" name="Rectangle 2"/>
          <p:cNvSpPr>
            <a:spLocks noGrp="1" noRot="1" noChangeAspect="1" noChangeArrowheads="1"/>
          </p:cNvSpPr>
          <p:nvPr>
            <p:ph type="sldImg"/>
          </p:nvPr>
        </p:nvSpPr>
        <p:spPr>
          <a:xfrm>
            <a:off x="381000" y="685800"/>
            <a:ext cx="6096000" cy="3429000"/>
          </a:xfrm>
          <a:solidFill>
            <a:srgbClr val="FFFFFF"/>
          </a:solidFill>
          <a:ln/>
        </p:spPr>
      </p:sp>
      <p:sp>
        <p:nvSpPr>
          <p:cNvPr id="116740" name="Rectangle 3"/>
          <p:cNvSpPr>
            <a:spLocks noGrp="1" noChangeArrowheads="1"/>
          </p:cNvSpPr>
          <p:nvPr>
            <p:ph type="body" idx="1"/>
          </p:nvPr>
        </p:nvSpPr>
        <p:spPr>
          <a:solidFill>
            <a:srgbClr val="FFFFFF"/>
          </a:solidFill>
          <a:ln>
            <a:solidFill>
              <a:srgbClr val="000000"/>
            </a:solidFill>
          </a:ln>
        </p:spPr>
        <p:txBody>
          <a:bodyPr/>
          <a:lstStyle/>
          <a:p>
            <a:pPr eaLnBrk="1" hangingPunct="1">
              <a:defRPr/>
            </a:pPr>
            <a:endParaRPr lang="en-GB"/>
          </a:p>
        </p:txBody>
      </p:sp>
    </p:spTree>
    <p:extLst>
      <p:ext uri="{BB962C8B-B14F-4D97-AF65-F5344CB8AC3E}">
        <p14:creationId xmlns:p14="http://schemas.microsoft.com/office/powerpoint/2010/main" val="3547194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18</a:t>
            </a:r>
          </a:p>
        </p:txBody>
      </p:sp>
      <p:sp>
        <p:nvSpPr>
          <p:cNvPr id="4" name="Slide Number Placeholder 3"/>
          <p:cNvSpPr>
            <a:spLocks noGrp="1"/>
          </p:cNvSpPr>
          <p:nvPr>
            <p:ph type="sldNum" sz="quarter" idx="5"/>
          </p:nvPr>
        </p:nvSpPr>
        <p:spPr/>
        <p:txBody>
          <a:bodyPr/>
          <a:lstStyle/>
          <a:p>
            <a:fld id="{5AAD5AE1-8DAA-4720-851B-5749129BDBE5}" type="slidenum">
              <a:rPr lang="en-GB" smtClean="0"/>
              <a:t>28</a:t>
            </a:fld>
            <a:endParaRPr lang="en-GB"/>
          </a:p>
        </p:txBody>
      </p:sp>
    </p:spTree>
    <p:extLst>
      <p:ext uri="{BB962C8B-B14F-4D97-AF65-F5344CB8AC3E}">
        <p14:creationId xmlns:p14="http://schemas.microsoft.com/office/powerpoint/2010/main" val="2864798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17</a:t>
            </a:r>
          </a:p>
        </p:txBody>
      </p:sp>
      <p:sp>
        <p:nvSpPr>
          <p:cNvPr id="4" name="Slide Number Placeholder 3"/>
          <p:cNvSpPr>
            <a:spLocks noGrp="1"/>
          </p:cNvSpPr>
          <p:nvPr>
            <p:ph type="sldNum" sz="quarter" idx="10"/>
          </p:nvPr>
        </p:nvSpPr>
        <p:spPr/>
        <p:txBody>
          <a:bodyPr/>
          <a:lstStyle/>
          <a:p>
            <a:fld id="{624B141A-D04E-DD49-88DC-EFA90428BA41}" type="slidenum">
              <a:rPr lang="fr-FR" smtClean="0"/>
              <a:pPr/>
              <a:t>33</a:t>
            </a:fld>
            <a:endParaRPr lang="fr-FR"/>
          </a:p>
        </p:txBody>
      </p:sp>
    </p:spTree>
    <p:extLst>
      <p:ext uri="{BB962C8B-B14F-4D97-AF65-F5344CB8AC3E}">
        <p14:creationId xmlns:p14="http://schemas.microsoft.com/office/powerpoint/2010/main" val="3176923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Slide Number Placeholder 5"/>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lvl1pPr algn="r">
              <a:defRPr sz="1200" b="1" baseline="0">
                <a:solidFill>
                  <a:schemeClr val="bg1">
                    <a:lumMod val="65000"/>
                  </a:schemeClr>
                </a:solidFill>
              </a:defRPr>
            </a:lvl1p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566489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3/14/24</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Triplet quench protection simulations </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04884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478196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29816154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609600" y="1215232"/>
            <a:ext cx="5386917"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609600" y="2057400"/>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6193368" y="1215232"/>
            <a:ext cx="5389033"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6193368" y="2057400"/>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379994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418414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7440932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02400" y="2709000"/>
            <a:ext cx="85872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8" name="Espace réservé du texte 7"/>
          <p:cNvSpPr>
            <a:spLocks noGrp="1"/>
          </p:cNvSpPr>
          <p:nvPr>
            <p:ph type="body" sz="quarter" idx="14" hasCustomPrompt="1"/>
          </p:nvPr>
        </p:nvSpPr>
        <p:spPr>
          <a:xfrm>
            <a:off x="1802400" y="4953000"/>
            <a:ext cx="85872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extLst>
      <p:ext uri="{BB962C8B-B14F-4D97-AF65-F5344CB8AC3E}">
        <p14:creationId xmlns:p14="http://schemas.microsoft.com/office/powerpoint/2010/main" val="2466864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77985-181C-3745-8DBE-B10B14E00B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82F272A-3050-DC47-A80E-DE5B19082F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429A700-2EF4-CF45-B017-216755C94EE0}"/>
              </a:ext>
            </a:extLst>
          </p:cNvPr>
          <p:cNvSpPr>
            <a:spLocks noGrp="1"/>
          </p:cNvSpPr>
          <p:nvPr>
            <p:ph type="dt" sz="half" idx="10"/>
          </p:nvPr>
        </p:nvSpPr>
        <p:spPr/>
        <p:txBody>
          <a:bodyPr/>
          <a:lstStyle/>
          <a:p>
            <a:fld id="{0EFE4DCC-764A-094A-9EB6-3C5982810CD4}" type="datetimeFigureOut">
              <a:rPr lang="en-US" smtClean="0"/>
              <a:t>3/14/24</a:t>
            </a:fld>
            <a:endParaRPr lang="en-US"/>
          </a:p>
        </p:txBody>
      </p:sp>
      <p:sp>
        <p:nvSpPr>
          <p:cNvPr id="5" name="Footer Placeholder 4">
            <a:extLst>
              <a:ext uri="{FF2B5EF4-FFF2-40B4-BE49-F238E27FC236}">
                <a16:creationId xmlns:a16="http://schemas.microsoft.com/office/drawing/2014/main" id="{A9A4772B-4E2F-9A4A-9A38-2E3F9458C4F3}"/>
              </a:ext>
            </a:extLst>
          </p:cNvPr>
          <p:cNvSpPr>
            <a:spLocks noGrp="1"/>
          </p:cNvSpPr>
          <p:nvPr>
            <p:ph type="ftr" sz="quarter" idx="11"/>
          </p:nvPr>
        </p:nvSpPr>
        <p:spPr>
          <a:xfrm>
            <a:off x="2641600" y="6356350"/>
            <a:ext cx="8734400" cy="360000"/>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7595A15-FD05-4A46-AB80-5D4183BC5781}"/>
              </a:ext>
            </a:extLst>
          </p:cNvPr>
          <p:cNvSpPr>
            <a:spLocks noGrp="1"/>
          </p:cNvSpPr>
          <p:nvPr>
            <p:ph type="sldNum" sz="quarter" idx="12"/>
          </p:nvPr>
        </p:nvSpPr>
        <p:spPr/>
        <p:txBody>
          <a:bodyPr/>
          <a:lstStyle/>
          <a:p>
            <a:fld id="{4E0D5622-999C-194E-8DBD-6BD21BD51CF3}" type="slidenum">
              <a:rPr lang="en-US" smtClean="0"/>
              <a:t>‹#›</a:t>
            </a:fld>
            <a:endParaRPr lang="en-US"/>
          </a:p>
        </p:txBody>
      </p:sp>
    </p:spTree>
    <p:extLst>
      <p:ext uri="{BB962C8B-B14F-4D97-AF65-F5344CB8AC3E}">
        <p14:creationId xmlns:p14="http://schemas.microsoft.com/office/powerpoint/2010/main" val="7484348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2853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69561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6" name="Slide Number Placeholder 5"/>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lvl1pPr algn="r">
              <a:defRPr sz="1200" b="1" baseline="0">
                <a:solidFill>
                  <a:schemeClr val="bg1">
                    <a:lumMod val="65000"/>
                  </a:schemeClr>
                </a:solidFill>
              </a:defRPr>
            </a:lvl1p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35944524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49025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27017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solidFill>
                  <a:prstClr val="black">
                    <a:tint val="75000"/>
                  </a:prstClr>
                </a:solidFill>
              </a:rPr>
              <a:t>8-1-2013</a:t>
            </a:r>
          </a:p>
        </p:txBody>
      </p:sp>
      <p:sp>
        <p:nvSpPr>
          <p:cNvPr id="8" name="Footer Placeholder 7"/>
          <p:cNvSpPr>
            <a:spLocks noGrp="1"/>
          </p:cNvSpPr>
          <p:nvPr>
            <p:ph type="ftr" sz="quarter" idx="11"/>
          </p:nvPr>
        </p:nvSpPr>
        <p:spPr/>
        <p:txBody>
          <a:bodyPr/>
          <a:lstStyle/>
          <a:p>
            <a:r>
              <a:rPr lang="en-US">
                <a:solidFill>
                  <a:prstClr val="black">
                    <a:tint val="75000"/>
                  </a:prstClr>
                </a:solidFill>
              </a:rPr>
              <a:t>Evian Summary</a:t>
            </a:r>
          </a:p>
        </p:txBody>
      </p:sp>
      <p:sp>
        <p:nvSpPr>
          <p:cNvPr id="9" name="Slide Number Placeholder 8"/>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08255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solidFill>
                  <a:prstClr val="black">
                    <a:tint val="75000"/>
                  </a:prstClr>
                </a:solidFill>
              </a:rPr>
              <a:t>8-1-2013</a:t>
            </a:r>
          </a:p>
        </p:txBody>
      </p:sp>
      <p:sp>
        <p:nvSpPr>
          <p:cNvPr id="4" name="Footer Placeholder 3"/>
          <p:cNvSpPr>
            <a:spLocks noGrp="1"/>
          </p:cNvSpPr>
          <p:nvPr>
            <p:ph type="ftr" sz="quarter" idx="11"/>
          </p:nvPr>
        </p:nvSpPr>
        <p:spPr/>
        <p:txBody>
          <a:bodyPr/>
          <a:lstStyle/>
          <a:p>
            <a:r>
              <a:rPr lang="en-US">
                <a:solidFill>
                  <a:prstClr val="black">
                    <a:tint val="75000"/>
                  </a:prstClr>
                </a:solidFill>
              </a:rPr>
              <a:t>Evian Summary</a:t>
            </a:r>
          </a:p>
        </p:txBody>
      </p:sp>
      <p:sp>
        <p:nvSpPr>
          <p:cNvPr id="5" name="Slide Number Placeholder 4"/>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704245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prstClr val="black">
                    <a:tint val="75000"/>
                  </a:prstClr>
                </a:solidFill>
              </a:rPr>
              <a:t>8-1-2013</a:t>
            </a:r>
          </a:p>
        </p:txBody>
      </p:sp>
      <p:sp>
        <p:nvSpPr>
          <p:cNvPr id="3" name="Footer Placeholder 2"/>
          <p:cNvSpPr>
            <a:spLocks noGrp="1"/>
          </p:cNvSpPr>
          <p:nvPr>
            <p:ph type="ftr" sz="quarter" idx="11"/>
          </p:nvPr>
        </p:nvSpPr>
        <p:spPr/>
        <p:txBody>
          <a:bodyPr/>
          <a:lstStyle/>
          <a:p>
            <a:r>
              <a:rPr lang="en-US">
                <a:solidFill>
                  <a:prstClr val="black">
                    <a:tint val="75000"/>
                  </a:prstClr>
                </a:solidFill>
              </a:rPr>
              <a:t>Evian Summary</a:t>
            </a:r>
          </a:p>
        </p:txBody>
      </p:sp>
      <p:sp>
        <p:nvSpPr>
          <p:cNvPr id="4" name="Slide Number Placeholder 3"/>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88109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217463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solidFill>
                  <a:prstClr val="black">
                    <a:tint val="75000"/>
                  </a:prstClr>
                </a:solidFill>
              </a:rPr>
              <a:t>8-1-2013</a:t>
            </a:r>
          </a:p>
        </p:txBody>
      </p:sp>
      <p:sp>
        <p:nvSpPr>
          <p:cNvPr id="6" name="Footer Placeholder 5"/>
          <p:cNvSpPr>
            <a:spLocks noGrp="1"/>
          </p:cNvSpPr>
          <p:nvPr>
            <p:ph type="ftr" sz="quarter" idx="11"/>
          </p:nvPr>
        </p:nvSpPr>
        <p:spPr/>
        <p:txBody>
          <a:bodyPr/>
          <a:lstStyle/>
          <a:p>
            <a:r>
              <a:rPr lang="en-US">
                <a:solidFill>
                  <a:prstClr val="black">
                    <a:tint val="75000"/>
                  </a:prstClr>
                </a:solidFill>
              </a:rPr>
              <a:t>Evian Summary</a:t>
            </a: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59976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340200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solidFill>
                  <a:prstClr val="black">
                    <a:tint val="75000"/>
                  </a:prstClr>
                </a:solidFill>
              </a:rPr>
              <a:t>8-1-2013</a:t>
            </a:r>
          </a:p>
        </p:txBody>
      </p:sp>
      <p:sp>
        <p:nvSpPr>
          <p:cNvPr id="5" name="Footer Placeholder 4"/>
          <p:cNvSpPr>
            <a:spLocks noGrp="1"/>
          </p:cNvSpPr>
          <p:nvPr>
            <p:ph type="ftr" sz="quarter" idx="11"/>
          </p:nvPr>
        </p:nvSpPr>
        <p:spPr/>
        <p:txBody>
          <a:bodyPr/>
          <a:lstStyle/>
          <a:p>
            <a:r>
              <a:rPr lang="en-US">
                <a:solidFill>
                  <a:prstClr val="black">
                    <a:tint val="75000"/>
                  </a:prstClr>
                </a:solidFill>
              </a:rPr>
              <a:t>Evian Summary</a:t>
            </a: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671556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334745" y="274638"/>
            <a:ext cx="10620233" cy="747654"/>
          </a:xfrm>
        </p:spPr>
        <p:txBody>
          <a:bodyPr anchor="t">
            <a:normAutofit/>
          </a:bodyPr>
          <a:lstStyle>
            <a:lvl1pPr algn="l">
              <a:defRPr sz="2800" b="1">
                <a:solidFill>
                  <a:srgbClr val="0055A0"/>
                </a:solidFill>
                <a:latin typeface="Arial"/>
                <a:cs typeface="Arial"/>
              </a:defRPr>
            </a:lvl1pPr>
          </a:lstStyle>
          <a:p>
            <a:r>
              <a:rPr lang="en-US"/>
              <a:t>Click to edit Master title style</a:t>
            </a:r>
            <a:endParaRPr lang="en-US" dirty="0"/>
          </a:p>
        </p:txBody>
      </p:sp>
      <p:sp>
        <p:nvSpPr>
          <p:cNvPr id="4" name="Text Placeholder 5"/>
          <p:cNvSpPr>
            <a:spLocks noGrp="1"/>
          </p:cNvSpPr>
          <p:nvPr>
            <p:ph type="body" sz="quarter" idx="10"/>
          </p:nvPr>
        </p:nvSpPr>
        <p:spPr>
          <a:xfrm>
            <a:off x="270934" y="1255060"/>
            <a:ext cx="11684045" cy="4745691"/>
          </a:xfrm>
        </p:spPr>
        <p:txBody>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926014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lvl1pPr algn="r">
              <a:defRPr sz="1200" b="1" baseline="0">
                <a:solidFill>
                  <a:schemeClr val="bg1">
                    <a:lumMod val="65000"/>
                  </a:schemeClr>
                </a:solidFill>
              </a:defRPr>
            </a:lvl1p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15597780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77575" y="115416"/>
            <a:ext cx="9118964"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a:t>Click to edit Master title style</a:t>
            </a:r>
          </a:p>
        </p:txBody>
      </p:sp>
      <p:sp>
        <p:nvSpPr>
          <p:cNvPr id="4" name="Date Placeholder 3"/>
          <p:cNvSpPr>
            <a:spLocks noGrp="1"/>
          </p:cNvSpPr>
          <p:nvPr>
            <p:ph type="dt" sz="half" idx="10"/>
          </p:nvPr>
        </p:nvSpPr>
        <p:spPr>
          <a:xfrm>
            <a:off x="-13163" y="6597352"/>
            <a:ext cx="2844800" cy="260102"/>
          </a:xfrm>
        </p:spPr>
        <p:txBody>
          <a:bodyPr/>
          <a:lstStyle>
            <a:lvl1pPr>
              <a:defRPr sz="1000"/>
            </a:lvl1pPr>
          </a:lstStyle>
          <a:p>
            <a:r>
              <a:rPr lang="en-US">
                <a:solidFill>
                  <a:prstClr val="black"/>
                </a:solidFill>
              </a:rPr>
              <a:t>8-1-2013</a:t>
            </a:r>
            <a:endParaRPr lang="en-US" dirty="0">
              <a:solidFill>
                <a:prstClr val="black"/>
              </a:solidFill>
            </a:endParaRPr>
          </a:p>
        </p:txBody>
      </p:sp>
      <p:sp>
        <p:nvSpPr>
          <p:cNvPr id="5" name="Footer Placeholder 4"/>
          <p:cNvSpPr>
            <a:spLocks noGrp="1"/>
          </p:cNvSpPr>
          <p:nvPr>
            <p:ph type="ftr" sz="quarter" idx="11"/>
          </p:nvPr>
        </p:nvSpPr>
        <p:spPr>
          <a:xfrm>
            <a:off x="3428989" y="6597352"/>
            <a:ext cx="5334037" cy="260648"/>
          </a:xfrm>
        </p:spPr>
        <p:txBody>
          <a:bodyPr/>
          <a:lstStyle>
            <a:lvl1pPr>
              <a:defRPr sz="1000" baseline="0"/>
            </a:lvl1pPr>
          </a:lstStyle>
          <a:p>
            <a:r>
              <a:rPr lang="en-US">
                <a:solidFill>
                  <a:prstClr val="black"/>
                </a:solidFill>
              </a:rPr>
              <a:t>Evian Summary</a:t>
            </a:r>
            <a:endParaRPr lang="en-US" dirty="0">
              <a:solidFill>
                <a:prstClr val="black"/>
              </a:solidFill>
            </a:endParaRPr>
          </a:p>
        </p:txBody>
      </p:sp>
      <p:sp>
        <p:nvSpPr>
          <p:cNvPr id="6" name="Slide Number Placeholder 5"/>
          <p:cNvSpPr>
            <a:spLocks noGrp="1"/>
          </p:cNvSpPr>
          <p:nvPr>
            <p:ph type="sldNum" sz="quarter" idx="12"/>
          </p:nvPr>
        </p:nvSpPr>
        <p:spPr>
          <a:xfrm>
            <a:off x="9299872" y="6597352"/>
            <a:ext cx="2844800" cy="260648"/>
          </a:xfrm>
        </p:spPr>
        <p:txBody>
          <a:bodyPr/>
          <a:lstStyle>
            <a:lvl1pPr>
              <a:defRPr sz="1000"/>
            </a:lvl1pPr>
          </a:lstStyle>
          <a:p>
            <a:fld id="{8A37C28D-FCB0-477D-82D3-62143F2DA84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180240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34745" y="274638"/>
            <a:ext cx="10620233" cy="747654"/>
          </a:xfrm>
        </p:spPr>
        <p:txBody>
          <a:bodyPr anchor="t">
            <a:normAutofit/>
          </a:bodyPr>
          <a:lstStyle>
            <a:lvl1pPr algn="l">
              <a:defRPr sz="2800" b="1" baseline="0">
                <a:solidFill>
                  <a:srgbClr val="0055A0"/>
                </a:solidFill>
                <a:latin typeface="Arial"/>
                <a:cs typeface="Arial"/>
              </a:defRPr>
            </a:lvl1pPr>
          </a:lstStyle>
          <a:p>
            <a:r>
              <a:rPr lang="fr-CH" dirty="0"/>
              <a:t>Title</a:t>
            </a:r>
            <a:endParaRPr lang="en-US" dirty="0"/>
          </a:p>
        </p:txBody>
      </p:sp>
      <p:sp>
        <p:nvSpPr>
          <p:cNvPr id="6" name="Text Placeholder 5"/>
          <p:cNvSpPr>
            <a:spLocks noGrp="1"/>
          </p:cNvSpPr>
          <p:nvPr>
            <p:ph type="body" sz="quarter" idx="10"/>
          </p:nvPr>
        </p:nvSpPr>
        <p:spPr>
          <a:xfrm>
            <a:off x="270934" y="1255060"/>
            <a:ext cx="11684045" cy="4745691"/>
          </a:xfrm>
        </p:spPr>
        <p:txBody>
          <a:bodyPr/>
          <a:lstStyle/>
          <a:p>
            <a:pPr lvl="0"/>
            <a:r>
              <a:rPr lang="en-US"/>
              <a:t>Click to edit Master text styles</a:t>
            </a:r>
          </a:p>
          <a:p>
            <a:pPr lvl="1"/>
            <a:r>
              <a:rPr lang="en-US"/>
              <a:t>Second level</a:t>
            </a:r>
          </a:p>
          <a:p>
            <a:pPr lvl="2"/>
            <a:r>
              <a:rPr lang="en-US"/>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1235651" y="6167827"/>
            <a:ext cx="719328" cy="533400"/>
          </a:xfrm>
          <a:prstGeom prst="rect">
            <a:avLst/>
          </a:prstGeom>
        </p:spPr>
      </p:pic>
      <p:pic>
        <p:nvPicPr>
          <p:cNvPr id="7" name="Picture 6" descr="liu_ppt-03.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70223" y="274638"/>
            <a:ext cx="825464" cy="747654"/>
          </a:xfrm>
          <a:prstGeom prst="rect">
            <a:avLst/>
          </a:prstGeom>
        </p:spPr>
      </p:pic>
    </p:spTree>
    <p:extLst>
      <p:ext uri="{BB962C8B-B14F-4D97-AF65-F5344CB8AC3E}">
        <p14:creationId xmlns:p14="http://schemas.microsoft.com/office/powerpoint/2010/main" val="3842024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tint val="75000"/>
                  </a:prstClr>
                </a:solidFill>
              </a:rPr>
              <a:pPr/>
              <a:t>‹#›</a:t>
            </a:fld>
            <a:endParaRPr lang="en-US">
              <a:solidFill>
                <a:prstClr val="black">
                  <a:tint val="75000"/>
                </a:prstClr>
              </a:solidFill>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a:t>Click to edit Master title style</a:t>
            </a:r>
          </a:p>
        </p:txBody>
      </p:sp>
      <p:sp>
        <p:nvSpPr>
          <p:cNvPr id="7" name="Content Placeholder 6"/>
          <p:cNvSpPr>
            <a:spLocks noGrp="1"/>
          </p:cNvSpPr>
          <p:nvPr>
            <p:ph sz="quarter" idx="13"/>
          </p:nvPr>
        </p:nvSpPr>
        <p:spPr>
          <a:xfrm>
            <a:off x="609600" y="1189037"/>
            <a:ext cx="109728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a:t>Click to edit Master text styles</a:t>
            </a:r>
          </a:p>
        </p:txBody>
      </p:sp>
      <p:sp>
        <p:nvSpPr>
          <p:cNvPr id="12" name="Footer Placeholder 4"/>
          <p:cNvSpPr>
            <a:spLocks noGrp="1"/>
          </p:cNvSpPr>
          <p:nvPr>
            <p:ph type="ftr" sz="quarter" idx="3"/>
          </p:nvPr>
        </p:nvSpPr>
        <p:spPr>
          <a:xfrm>
            <a:off x="406400" y="6476285"/>
            <a:ext cx="6519335" cy="365125"/>
          </a:xfrm>
          <a:prstGeom prst="rect">
            <a:avLst/>
          </a:prstGeom>
        </p:spPr>
        <p:txBody>
          <a:bodyPr vert="horz" lIns="91440" tIns="45720" rIns="91440" bIns="45720" rtlCol="0" anchor="ctr"/>
          <a:lstStyle>
            <a:lvl1pPr algn="ctr">
              <a:defRPr sz="1200" b="1">
                <a:solidFill>
                  <a:schemeClr val="tx1"/>
                </a:solidFill>
              </a:defRPr>
            </a:lvl1pPr>
          </a:lstStyle>
          <a:p>
            <a:r>
              <a:rPr lang="en-US" dirty="0">
                <a:solidFill>
                  <a:prstClr val="black"/>
                </a:solidFill>
              </a:rPr>
              <a:t>  ECFA High Luminosity LHC Experiments Workshop – 2014, Aix-Les-Bain</a:t>
            </a:r>
          </a:p>
        </p:txBody>
      </p:sp>
    </p:spTree>
    <p:extLst>
      <p:ext uri="{BB962C8B-B14F-4D97-AF65-F5344CB8AC3E}">
        <p14:creationId xmlns:p14="http://schemas.microsoft.com/office/powerpoint/2010/main" val="2776455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7"/>
          <p:cNvSpPr>
            <a:spLocks noGrp="1"/>
          </p:cNvSpPr>
          <p:nvPr>
            <p:ph type="title"/>
          </p:nvPr>
        </p:nvSpPr>
        <p:spPr/>
        <p:txBody>
          <a:bodyPr/>
          <a:lstStyle/>
          <a:p>
            <a:r>
              <a:rPr lang="en-US"/>
              <a:t>Click to edit Master title style</a:t>
            </a:r>
          </a:p>
        </p:txBody>
      </p:sp>
      <p:sp>
        <p:nvSpPr>
          <p:cNvPr id="2" name="Slide Number Placeholder 12">
            <a:extLst>
              <a:ext uri="{FF2B5EF4-FFF2-40B4-BE49-F238E27FC236}">
                <a16:creationId xmlns:a16="http://schemas.microsoft.com/office/drawing/2014/main" id="{81425FF8-16C2-65EB-60B5-BD3B68FB7B96}"/>
              </a:ext>
            </a:extLst>
          </p:cNvPr>
          <p:cNvSpPr>
            <a:spLocks noGrp="1"/>
          </p:cNvSpPr>
          <p:nvPr>
            <p:ph type="sldNum" sz="quarter" idx="12"/>
          </p:nvPr>
        </p:nvSpPr>
        <p:spPr>
          <a:xfrm>
            <a:off x="11482115" y="6537960"/>
            <a:ext cx="662557" cy="320040"/>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1128798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Slide Number Placeholder 12">
            <a:extLst>
              <a:ext uri="{FF2B5EF4-FFF2-40B4-BE49-F238E27FC236}">
                <a16:creationId xmlns:a16="http://schemas.microsoft.com/office/drawing/2014/main" id="{6476C7ED-3656-9F85-3359-1A5C9899DE0E}"/>
              </a:ext>
            </a:extLst>
          </p:cNvPr>
          <p:cNvSpPr>
            <a:spLocks noGrp="1"/>
          </p:cNvSpPr>
          <p:nvPr>
            <p:ph type="sldNum" sz="quarter" idx="12"/>
          </p:nvPr>
        </p:nvSpPr>
        <p:spPr>
          <a:xfrm>
            <a:off x="11482115" y="6537960"/>
            <a:ext cx="662557" cy="320040"/>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958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274638"/>
            <a:ext cx="6216094" cy="714265"/>
          </a:xfrm>
        </p:spPr>
        <p:txBody>
          <a:bodyPr/>
          <a:lstStyle/>
          <a:p>
            <a:r>
              <a:rPr lang="en-US"/>
              <a:t>Click to edit Master title style</a:t>
            </a:r>
            <a:endParaRPr lang="en-GB"/>
          </a:p>
        </p:txBody>
      </p:sp>
      <p:sp>
        <p:nvSpPr>
          <p:cNvPr id="3" name="Slide Number Placeholder 12">
            <a:extLst>
              <a:ext uri="{FF2B5EF4-FFF2-40B4-BE49-F238E27FC236}">
                <a16:creationId xmlns:a16="http://schemas.microsoft.com/office/drawing/2014/main" id="{3275A99C-7F75-C934-A4C2-58D77A092E31}"/>
              </a:ext>
            </a:extLst>
          </p:cNvPr>
          <p:cNvSpPr>
            <a:spLocks noGrp="1"/>
          </p:cNvSpPr>
          <p:nvPr>
            <p:ph type="sldNum" sz="quarter" idx="12"/>
          </p:nvPr>
        </p:nvSpPr>
        <p:spPr>
          <a:xfrm>
            <a:off x="11482115" y="6537960"/>
            <a:ext cx="662557" cy="320040"/>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60104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28.11.2023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TE-CRG Annual Plenary Meeting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80170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2" name="Slide Number Placeholder 12">
            <a:extLst>
              <a:ext uri="{FF2B5EF4-FFF2-40B4-BE49-F238E27FC236}">
                <a16:creationId xmlns:a16="http://schemas.microsoft.com/office/drawing/2014/main" id="{D2E8F3E4-02D9-F2B2-713E-C3900462AF5F}"/>
              </a:ext>
            </a:extLst>
          </p:cNvPr>
          <p:cNvSpPr>
            <a:spLocks noGrp="1"/>
          </p:cNvSpPr>
          <p:nvPr>
            <p:ph type="sldNum" sz="quarter" idx="12"/>
          </p:nvPr>
        </p:nvSpPr>
        <p:spPr>
          <a:xfrm>
            <a:off x="11482115" y="6537960"/>
            <a:ext cx="662557" cy="320040"/>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65222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3992" indent="-323992">
              <a:buFont typeface="Arial" charset="0"/>
              <a:buChar char="•"/>
              <a:tabLst/>
              <a:defRPr sz="1800">
                <a:solidFill>
                  <a:schemeClr val="tx2"/>
                </a:solidFill>
              </a:defRPr>
            </a:lvl2pPr>
            <a:lvl3pPr marL="647984" indent="-323992">
              <a:buSzPct val="100000"/>
              <a:buFont typeface="Arial" panose="020B0604020202020204" pitchFamily="34" charset="0"/>
              <a:buChar char="•"/>
              <a:tabLst/>
              <a:defRPr>
                <a:solidFill>
                  <a:schemeClr val="tx2"/>
                </a:solidFill>
              </a:defRPr>
            </a:lvl3pPr>
            <a:lvl4pPr marL="971976" indent="-323992">
              <a:buSzPct val="100000"/>
              <a:buFont typeface="Arial" charset="0"/>
              <a:buChar char="•"/>
              <a:tabLst/>
              <a:defRPr>
                <a:solidFill>
                  <a:schemeClr val="tx2"/>
                </a:solidFill>
              </a:defRPr>
            </a:lvl4pPr>
            <a:lvl5pPr marL="2057349" indent="-228594">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8" name="Date Placeholder 3">
            <a:extLst>
              <a:ext uri="{FF2B5EF4-FFF2-40B4-BE49-F238E27FC236}">
                <a16:creationId xmlns:a16="http://schemas.microsoft.com/office/drawing/2014/main" id="{C8EDB91A-54D4-4AC8-AE45-4C0012A9FC16}"/>
              </a:ext>
            </a:extLst>
          </p:cNvPr>
          <p:cNvSpPr>
            <a:spLocks noGrp="1"/>
          </p:cNvSpPr>
          <p:nvPr>
            <p:ph type="dt" sz="half" idx="2"/>
          </p:nvPr>
        </p:nvSpPr>
        <p:spPr>
          <a:xfrm>
            <a:off x="1043228" y="6356351"/>
            <a:ext cx="3078003"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Tree>
    <p:extLst>
      <p:ext uri="{BB962C8B-B14F-4D97-AF65-F5344CB8AC3E}">
        <p14:creationId xmlns:p14="http://schemas.microsoft.com/office/powerpoint/2010/main" val="1763138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6" Type="http://schemas.openxmlformats.org/officeDocument/2006/relationships/theme" Target="../theme/theme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7" name="Slide Number Placeholder 5"/>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lvl1pPr algn="r">
              <a:defRPr sz="1200" b="1" baseline="0">
                <a:solidFill>
                  <a:schemeClr val="bg1">
                    <a:lumMod val="65000"/>
                  </a:schemeClr>
                </a:solidFill>
              </a:defRPr>
            </a:lvl1pPr>
          </a:lstStyle>
          <a:p>
            <a:fld id="{0FA004B2-1541-5046-B6F2-22AF56585712}" type="slidenum">
              <a:rPr lang="en-US" smtClean="0"/>
              <a:pPr/>
              <a:t>‹#›</a:t>
            </a:fld>
            <a:endParaRPr lang="en-US" dirty="0"/>
          </a:p>
        </p:txBody>
      </p:sp>
      <p:sp>
        <p:nvSpPr>
          <p:cNvPr id="9" name="Footer Placeholder 4">
            <a:extLst>
              <a:ext uri="{FF2B5EF4-FFF2-40B4-BE49-F238E27FC236}">
                <a16:creationId xmlns:a16="http://schemas.microsoft.com/office/drawing/2014/main" id="{E07B7073-D679-8144-ABA1-62E51A90FDC4}"/>
              </a:ext>
            </a:extLst>
          </p:cNvPr>
          <p:cNvSpPr txBox="1">
            <a:spLocks/>
          </p:cNvSpPr>
          <p:nvPr userDrawn="1"/>
        </p:nvSpPr>
        <p:spPr>
          <a:xfrm>
            <a:off x="7659777" y="6552488"/>
            <a:ext cx="5166870"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400" b="0" dirty="0">
                <a:solidFill>
                  <a:schemeClr val="bg1">
                    <a:lumMod val="65000"/>
                  </a:schemeClr>
                </a:solidFill>
                <a:latin typeface="Calibri" panose="020F0502020204030204" pitchFamily="34" charset="0"/>
                <a:cs typeface="Calibri" panose="020F0502020204030204" pitchFamily="34" charset="0"/>
              </a:rPr>
              <a:t>CAS, March 2024             Markus Zerlauth, CERN</a:t>
            </a:r>
          </a:p>
        </p:txBody>
      </p:sp>
    </p:spTree>
    <p:extLst>
      <p:ext uri="{BB962C8B-B14F-4D97-AF65-F5344CB8AC3E}">
        <p14:creationId xmlns:p14="http://schemas.microsoft.com/office/powerpoint/2010/main" val="35619885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772" r:id="rId4"/>
    <p:sldLayoutId id="2147483774" r:id="rId5"/>
    <p:sldLayoutId id="2147483775" r:id="rId6"/>
    <p:sldLayoutId id="2147483776" r:id="rId7"/>
    <p:sldLayoutId id="2147483784" r:id="rId8"/>
    <p:sldLayoutId id="2147483793" r:id="rId9"/>
    <p:sldLayoutId id="2147483794" r:id="rId10"/>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a:p>
        </p:txBody>
      </p:sp>
      <p:sp>
        <p:nvSpPr>
          <p:cNvPr id="7" name="Footer Placeholder 4">
            <a:extLst>
              <a:ext uri="{FF2B5EF4-FFF2-40B4-BE49-F238E27FC236}">
                <a16:creationId xmlns:a16="http://schemas.microsoft.com/office/drawing/2014/main" id="{11C940A3-8C2F-A64E-B487-2ECCD7045B68}"/>
              </a:ext>
            </a:extLst>
          </p:cNvPr>
          <p:cNvSpPr txBox="1">
            <a:spLocks/>
          </p:cNvSpPr>
          <p:nvPr userDrawn="1"/>
        </p:nvSpPr>
        <p:spPr>
          <a:xfrm>
            <a:off x="6646523" y="6537960"/>
            <a:ext cx="5166870" cy="365125"/>
          </a:xfrm>
          <a:prstGeom prst="rect">
            <a:avLst/>
          </a:prstGeom>
        </p:spPr>
        <p:txBody>
          <a:bodyPr vert="horz" lIns="91440" tIns="45720" rIns="91440" bIns="45720" rtlCol="0" anchor="ctr"/>
          <a:lstStyle>
            <a:defPPr>
              <a:defRPr lang="en-US"/>
            </a:defPPr>
            <a:lvl1pPr marL="0" algn="ctr" defTabSz="457200" rtl="0" eaLnBrk="1" latinLnBrk="0" hangingPunct="1">
              <a:defRPr sz="1200" b="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400" dirty="0">
                <a:latin typeface="Calibri" panose="020F0502020204030204" pitchFamily="34" charset="0"/>
                <a:cs typeface="Calibri" panose="020F0502020204030204" pitchFamily="34" charset="0"/>
              </a:rPr>
              <a:t>CAS, July 2021             Markus </a:t>
            </a:r>
            <a:r>
              <a:rPr lang="en-US" sz="1400" dirty="0" err="1">
                <a:latin typeface="Calibri" panose="020F0502020204030204" pitchFamily="34" charset="0"/>
                <a:cs typeface="Calibri" panose="020F0502020204030204" pitchFamily="34" charset="0"/>
              </a:rPr>
              <a:t>Zerlauth</a:t>
            </a:r>
            <a:r>
              <a:rPr lang="en-US" sz="1400" dirty="0">
                <a:latin typeface="Calibri" panose="020F0502020204030204" pitchFamily="34" charset="0"/>
                <a:cs typeface="Calibri" panose="020F0502020204030204" pitchFamily="34" charset="0"/>
              </a:rPr>
              <a:t>, CERN</a:t>
            </a:r>
          </a:p>
        </p:txBody>
      </p:sp>
    </p:spTree>
    <p:extLst>
      <p:ext uri="{BB962C8B-B14F-4D97-AF65-F5344CB8AC3E}">
        <p14:creationId xmlns:p14="http://schemas.microsoft.com/office/powerpoint/2010/main" val="358203984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52400"/>
            <a:ext cx="10972800" cy="86836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295400"/>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0" y="648779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solidFill>
                  <a:prstClr val="black">
                    <a:tint val="75000"/>
                  </a:prstClr>
                </a:solidFill>
              </a:rPr>
              <a:t>8-1-2013</a:t>
            </a:r>
          </a:p>
        </p:txBody>
      </p:sp>
      <p:sp>
        <p:nvSpPr>
          <p:cNvPr id="5" name="Footer Placeholder 4"/>
          <p:cNvSpPr>
            <a:spLocks noGrp="1"/>
          </p:cNvSpPr>
          <p:nvPr>
            <p:ph type="ftr" sz="quarter" idx="3"/>
          </p:nvPr>
        </p:nvSpPr>
        <p:spPr>
          <a:xfrm>
            <a:off x="4165600" y="6477636"/>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Evian Summary</a:t>
            </a:r>
          </a:p>
        </p:txBody>
      </p:sp>
      <p:sp>
        <p:nvSpPr>
          <p:cNvPr id="6" name="Slide Number Placeholder 5"/>
          <p:cNvSpPr>
            <a:spLocks noGrp="1"/>
          </p:cNvSpPr>
          <p:nvPr>
            <p:ph type="sldNum" sz="quarter" idx="4"/>
          </p:nvPr>
        </p:nvSpPr>
        <p:spPr>
          <a:xfrm>
            <a:off x="9326880" y="6492876"/>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2092924"/>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0.png"/><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tiff"/><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jpeg"/><Relationship Id="rId1" Type="http://schemas.openxmlformats.org/officeDocument/2006/relationships/slideLayout" Target="../slideLayouts/slideLayout15.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hyperlink" Target="https://videos.cern.ch/record/2299403" TargetMode="External"/><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8" Type="http://schemas.openxmlformats.org/officeDocument/2006/relationships/image" Target="../media/image54.emf"/><Relationship Id="rId3" Type="http://schemas.openxmlformats.org/officeDocument/2006/relationships/image" Target="../media/image51.emf"/><Relationship Id="rId7" Type="http://schemas.openxmlformats.org/officeDocument/2006/relationships/oleObject" Target="../embeddings/oleObject4.bin"/><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3.emf"/><Relationship Id="rId11" Type="http://schemas.openxmlformats.org/officeDocument/2006/relationships/image" Target="../media/image56.jpeg"/><Relationship Id="rId5" Type="http://schemas.openxmlformats.org/officeDocument/2006/relationships/oleObject" Target="../embeddings/oleObject3.bin"/><Relationship Id="rId10" Type="http://schemas.openxmlformats.org/officeDocument/2006/relationships/image" Target="../media/image55.jpeg"/><Relationship Id="rId4" Type="http://schemas.openxmlformats.org/officeDocument/2006/relationships/image" Target="../media/image52.png"/><Relationship Id="rId9" Type="http://schemas.openxmlformats.org/officeDocument/2006/relationships/image" Target="../media/image49.png"/></Relationships>
</file>

<file path=ppt/slides/_rels/slide2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1.gif"/><Relationship Id="rId7" Type="http://schemas.openxmlformats.org/officeDocument/2006/relationships/image" Target="../media/image65.jpeg"/><Relationship Id="rId2" Type="http://schemas.openxmlformats.org/officeDocument/2006/relationships/image" Target="../media/image60.gif"/><Relationship Id="rId1" Type="http://schemas.openxmlformats.org/officeDocument/2006/relationships/slideLayout" Target="../slideLayouts/slideLayout3.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gif"/></Relationships>
</file>

<file path=ppt/slides/_rels/slide2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xml"/><Relationship Id="rId4" Type="http://schemas.openxmlformats.org/officeDocument/2006/relationships/image" Target="../media/image68.jpeg"/></Relationships>
</file>

<file path=ppt/slides/_rels/slide28.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69.jpeg"/><Relationship Id="rId7" Type="http://schemas.openxmlformats.org/officeDocument/2006/relationships/image" Target="../media/image73.jpeg"/><Relationship Id="rId12" Type="http://schemas.openxmlformats.org/officeDocument/2006/relationships/image" Target="../media/image78.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2.jpeg"/><Relationship Id="rId11" Type="http://schemas.openxmlformats.org/officeDocument/2006/relationships/image" Target="../media/image77.jpeg"/><Relationship Id="rId5" Type="http://schemas.openxmlformats.org/officeDocument/2006/relationships/image" Target="../media/image71.jpg"/><Relationship Id="rId10" Type="http://schemas.openxmlformats.org/officeDocument/2006/relationships/image" Target="../media/image76.jpeg"/><Relationship Id="rId4" Type="http://schemas.openxmlformats.org/officeDocument/2006/relationships/image" Target="../media/image70.jpeg"/><Relationship Id="rId9" Type="http://schemas.openxmlformats.org/officeDocument/2006/relationships/image" Target="../media/image75.jpeg"/></Relationships>
</file>

<file path=ppt/slides/_rels/slide2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jpeg"/><Relationship Id="rId1" Type="http://schemas.openxmlformats.org/officeDocument/2006/relationships/slideLayout" Target="../slideLayouts/slideLayout1.xml"/><Relationship Id="rId4" Type="http://schemas.openxmlformats.org/officeDocument/2006/relationships/image" Target="../media/image8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6.png"/><Relationship Id="rId11" Type="http://schemas.microsoft.com/office/2007/relationships/hdphoto" Target="../media/hdphoto1.wdp"/><Relationship Id="rId5" Type="http://schemas.openxmlformats.org/officeDocument/2006/relationships/image" Target="../media/image85.png"/><Relationship Id="rId10" Type="http://schemas.openxmlformats.org/officeDocument/2006/relationships/image" Target="../media/image90.png"/><Relationship Id="rId4" Type="http://schemas.openxmlformats.org/officeDocument/2006/relationships/image" Target="../media/image84.png"/><Relationship Id="rId9" Type="http://schemas.openxmlformats.org/officeDocument/2006/relationships/image" Target="../media/image89.png"/></Relationships>
</file>

<file path=ppt/slides/_rels/slide31.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 Id="rId4" Type="http://schemas.openxmlformats.org/officeDocument/2006/relationships/image" Target="../media/image93.png"/></Relationships>
</file>

<file path=ppt/slides/_rels/slide32.xml.rels><?xml version="1.0" encoding="UTF-8" standalone="yes"?>
<Relationships xmlns="http://schemas.openxmlformats.org/package/2006/relationships"><Relationship Id="rId8" Type="http://schemas.openxmlformats.org/officeDocument/2006/relationships/image" Target="../media/image97.png"/><Relationship Id="rId13" Type="http://schemas.microsoft.com/office/2007/relationships/hdphoto" Target="../media/hdphoto7.wdp"/><Relationship Id="rId18" Type="http://schemas.openxmlformats.org/officeDocument/2006/relationships/image" Target="../media/image102.png"/><Relationship Id="rId3" Type="http://schemas.microsoft.com/office/2007/relationships/hdphoto" Target="../media/hdphoto2.wdp"/><Relationship Id="rId21" Type="http://schemas.microsoft.com/office/2007/relationships/hdphoto" Target="../media/hdphoto11.wdp"/><Relationship Id="rId7" Type="http://schemas.microsoft.com/office/2007/relationships/hdphoto" Target="../media/hdphoto4.wdp"/><Relationship Id="rId12" Type="http://schemas.openxmlformats.org/officeDocument/2006/relationships/image" Target="../media/image99.png"/><Relationship Id="rId17" Type="http://schemas.microsoft.com/office/2007/relationships/hdphoto" Target="../media/hdphoto9.wdp"/><Relationship Id="rId2" Type="http://schemas.openxmlformats.org/officeDocument/2006/relationships/image" Target="../media/image94.png"/><Relationship Id="rId16" Type="http://schemas.openxmlformats.org/officeDocument/2006/relationships/image" Target="../media/image101.png"/><Relationship Id="rId20" Type="http://schemas.openxmlformats.org/officeDocument/2006/relationships/image" Target="../media/image103.png"/><Relationship Id="rId1" Type="http://schemas.openxmlformats.org/officeDocument/2006/relationships/slideLayout" Target="../slideLayouts/slideLayout3.xml"/><Relationship Id="rId6" Type="http://schemas.openxmlformats.org/officeDocument/2006/relationships/image" Target="../media/image96.png"/><Relationship Id="rId11" Type="http://schemas.microsoft.com/office/2007/relationships/hdphoto" Target="../media/hdphoto6.wdp"/><Relationship Id="rId5" Type="http://schemas.microsoft.com/office/2007/relationships/hdphoto" Target="../media/hdphoto3.wdp"/><Relationship Id="rId15" Type="http://schemas.microsoft.com/office/2007/relationships/hdphoto" Target="../media/hdphoto8.wdp"/><Relationship Id="rId23" Type="http://schemas.microsoft.com/office/2007/relationships/hdphoto" Target="../media/hdphoto12.wdp"/><Relationship Id="rId10" Type="http://schemas.openxmlformats.org/officeDocument/2006/relationships/image" Target="../media/image98.png"/><Relationship Id="rId19" Type="http://schemas.microsoft.com/office/2007/relationships/hdphoto" Target="../media/hdphoto10.wdp"/><Relationship Id="rId4" Type="http://schemas.openxmlformats.org/officeDocument/2006/relationships/image" Target="../media/image95.png"/><Relationship Id="rId9" Type="http://schemas.microsoft.com/office/2007/relationships/hdphoto" Target="../media/hdphoto5.wdp"/><Relationship Id="rId14" Type="http://schemas.openxmlformats.org/officeDocument/2006/relationships/image" Target="../media/image100.png"/><Relationship Id="rId22" Type="http://schemas.openxmlformats.org/officeDocument/2006/relationships/image" Target="../media/image104.png"/></Relationships>
</file>

<file path=ppt/slides/_rels/slide33.xml.rels><?xml version="1.0" encoding="UTF-8" standalone="yes"?>
<Relationships xmlns="http://schemas.openxmlformats.org/package/2006/relationships"><Relationship Id="rId8" Type="http://schemas.openxmlformats.org/officeDocument/2006/relationships/hyperlink" Target="http://www.iconarchive.com/show/flag-icons-by-gosquared/Spain-icon.html" TargetMode="External"/><Relationship Id="rId13" Type="http://schemas.openxmlformats.org/officeDocument/2006/relationships/hyperlink" Target="http://www.iconarchive.com/show/flag-icons-by-gosquared/Japan-icon.html" TargetMode="External"/><Relationship Id="rId18" Type="http://schemas.openxmlformats.org/officeDocument/2006/relationships/image" Target="../media/image115.png"/><Relationship Id="rId3" Type="http://schemas.openxmlformats.org/officeDocument/2006/relationships/image" Target="../media/image105.png"/><Relationship Id="rId7" Type="http://schemas.openxmlformats.org/officeDocument/2006/relationships/image" Target="../media/image108.png"/><Relationship Id="rId12" Type="http://schemas.openxmlformats.org/officeDocument/2006/relationships/image" Target="../media/image111.png"/><Relationship Id="rId17" Type="http://schemas.openxmlformats.org/officeDocument/2006/relationships/image" Target="../media/image114.tiff"/><Relationship Id="rId2" Type="http://schemas.openxmlformats.org/officeDocument/2006/relationships/notesSlide" Target="../notesSlides/notesSlide9.xml"/><Relationship Id="rId16" Type="http://schemas.openxmlformats.org/officeDocument/2006/relationships/image" Target="../media/image113.png"/><Relationship Id="rId1" Type="http://schemas.openxmlformats.org/officeDocument/2006/relationships/slideLayout" Target="../slideLayouts/slideLayout2.xml"/><Relationship Id="rId6" Type="http://schemas.openxmlformats.org/officeDocument/2006/relationships/hyperlink" Target="http://www.iconarchive.com/show/flag-icons-by-gosquared/United-States-icon.html" TargetMode="External"/><Relationship Id="rId11" Type="http://schemas.openxmlformats.org/officeDocument/2006/relationships/image" Target="../media/image110.png"/><Relationship Id="rId5" Type="http://schemas.openxmlformats.org/officeDocument/2006/relationships/image" Target="../media/image107.jpeg"/><Relationship Id="rId15" Type="http://schemas.openxmlformats.org/officeDocument/2006/relationships/hyperlink" Target="http://www.iconarchive.com/show/flag-icons-by-gosquared/United-Kingdom-icon.html" TargetMode="External"/><Relationship Id="rId10" Type="http://schemas.openxmlformats.org/officeDocument/2006/relationships/hyperlink" Target="http://www.iconarchive.com/show/flag-icons-by-gosquared/Italy-icon.html" TargetMode="External"/><Relationship Id="rId19" Type="http://schemas.openxmlformats.org/officeDocument/2006/relationships/image" Target="../media/image116.png"/><Relationship Id="rId4" Type="http://schemas.openxmlformats.org/officeDocument/2006/relationships/image" Target="../media/image106.jpeg"/><Relationship Id="rId9" Type="http://schemas.openxmlformats.org/officeDocument/2006/relationships/image" Target="../media/image109.png"/><Relationship Id="rId14" Type="http://schemas.openxmlformats.org/officeDocument/2006/relationships/image" Target="../media/image1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png"/><Relationship Id="rId1" Type="http://schemas.openxmlformats.org/officeDocument/2006/relationships/slideLayout" Target="../slideLayouts/slideLayout2.xml"/><Relationship Id="rId5" Type="http://schemas.openxmlformats.org/officeDocument/2006/relationships/image" Target="../media/image120.png"/><Relationship Id="rId4" Type="http://schemas.openxmlformats.org/officeDocument/2006/relationships/image" Target="../media/image119.png"/></Relationships>
</file>

<file path=ppt/slides/_rels/slide36.xml.rels><?xml version="1.0" encoding="UTF-8" standalone="yes"?>
<Relationships xmlns="http://schemas.openxmlformats.org/package/2006/relationships"><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png"/><Relationship Id="rId1" Type="http://schemas.openxmlformats.org/officeDocument/2006/relationships/slideLayout" Target="../slideLayouts/slideLayout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s>
</file>

<file path=ppt/slides/_rels/slide37.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jpeg"/><Relationship Id="rId1" Type="http://schemas.openxmlformats.org/officeDocument/2006/relationships/slideLayout" Target="../slideLayouts/slideLayout2.xml"/><Relationship Id="rId4" Type="http://schemas.openxmlformats.org/officeDocument/2006/relationships/hyperlink" Target="https://edms.cern.ch/document/1693312/1" TargetMode="External"/></Relationships>
</file>

<file path=ppt/slides/_rels/slide38.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png"/><Relationship Id="rId7" Type="http://schemas.openxmlformats.org/officeDocument/2006/relationships/image" Target="../media/image133.gi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32.gif"/><Relationship Id="rId5" Type="http://schemas.openxmlformats.org/officeDocument/2006/relationships/image" Target="../media/image131.gif"/><Relationship Id="rId4" Type="http://schemas.openxmlformats.org/officeDocument/2006/relationships/image" Target="../media/image130.jpeg"/></Relationships>
</file>

<file path=ppt/slides/_rels/slide39.xml.rels><?xml version="1.0" encoding="UTF-8" standalone="yes"?>
<Relationships xmlns="http://schemas.openxmlformats.org/package/2006/relationships"><Relationship Id="rId3" Type="http://schemas.openxmlformats.org/officeDocument/2006/relationships/image" Target="../media/image136.jpeg"/><Relationship Id="rId7" Type="http://schemas.openxmlformats.org/officeDocument/2006/relationships/hyperlink" Target="https://edms.cern.ch/file/3009687/LATEST/IT-String-LHC120A-10V_Commissioning-On-Shorted-DC-Cables_Selected-Slides.pptx" TargetMode="External"/><Relationship Id="rId2" Type="http://schemas.openxmlformats.org/officeDocument/2006/relationships/image" Target="../media/image135.jpeg"/><Relationship Id="rId1" Type="http://schemas.openxmlformats.org/officeDocument/2006/relationships/slideLayout" Target="../slideLayouts/slideLayout9.xml"/><Relationship Id="rId6" Type="http://schemas.openxmlformats.org/officeDocument/2006/relationships/image" Target="../media/image139.jpeg"/><Relationship Id="rId5" Type="http://schemas.openxmlformats.org/officeDocument/2006/relationships/image" Target="../media/image138.jpeg"/><Relationship Id="rId4" Type="http://schemas.openxmlformats.org/officeDocument/2006/relationships/image" Target="../media/image13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edms.cern.ch/document/1723851/0.71" TargetMode="External"/><Relationship Id="rId2" Type="http://schemas.openxmlformats.org/officeDocument/2006/relationships/image" Target="../media/image146.png"/><Relationship Id="rId1" Type="http://schemas.openxmlformats.org/officeDocument/2006/relationships/slideLayout" Target="../slideLayouts/slideLayout1.xml"/><Relationship Id="rId5" Type="http://schemas.openxmlformats.org/officeDocument/2006/relationships/hyperlink" Target="https://e-publishing.cern.ch/index.php/CYRM/issue/view/127" TargetMode="External"/><Relationship Id="rId4" Type="http://schemas.openxmlformats.org/officeDocument/2006/relationships/image" Target="../media/image147.png"/></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emf"/><Relationship Id="rId5" Type="http://schemas.openxmlformats.org/officeDocument/2006/relationships/oleObject" Target="../embeddings/oleObject2.bin"/><Relationship Id="rId4" Type="http://schemas.openxmlformats.org/officeDocument/2006/relationships/image" Target="../media/image8.emf"/></Relationships>
</file>

<file path=ppt/slides/_rels/slide5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emf"/><Relationship Id="rId1" Type="http://schemas.openxmlformats.org/officeDocument/2006/relationships/slideLayout" Target="../slideLayouts/slideLayout1.xml"/><Relationship Id="rId4" Type="http://schemas.openxmlformats.org/officeDocument/2006/relationships/image" Target="../media/image151.jpeg"/></Relationships>
</file>

<file path=ppt/slides/_rels/slide52.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image" Target="../media/image152.jpeg"/><Relationship Id="rId1" Type="http://schemas.openxmlformats.org/officeDocument/2006/relationships/slideLayout" Target="../slideLayouts/slideLayout2.xml"/><Relationship Id="rId4" Type="http://schemas.openxmlformats.org/officeDocument/2006/relationships/image" Target="../media/image154.png"/></Relationships>
</file>

<file path=ppt/slides/_rels/slide53.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155.png"/><Relationship Id="rId1" Type="http://schemas.openxmlformats.org/officeDocument/2006/relationships/slideLayout" Target="../slideLayouts/slideLayout2.xml"/><Relationship Id="rId6" Type="http://schemas.microsoft.com/office/2007/relationships/hdphoto" Target="../media/hdphoto14.wdp"/><Relationship Id="rId5" Type="http://schemas.openxmlformats.org/officeDocument/2006/relationships/image" Target="../media/image157.png"/><Relationship Id="rId4" Type="http://schemas.openxmlformats.org/officeDocument/2006/relationships/image" Target="../media/image156.jpeg"/></Relationships>
</file>

<file path=ppt/slides/_rels/slide54.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emf"/><Relationship Id="rId1" Type="http://schemas.openxmlformats.org/officeDocument/2006/relationships/slideLayout" Target="../slideLayouts/slideLayout2.xml"/><Relationship Id="rId4" Type="http://schemas.openxmlformats.org/officeDocument/2006/relationships/image" Target="../media/image160.jpeg"/></Relationships>
</file>

<file path=ppt/slides/_rels/slide55.xml.rels><?xml version="1.0" encoding="UTF-8" standalone="yes"?>
<Relationships xmlns="http://schemas.openxmlformats.org/package/2006/relationships"><Relationship Id="rId8" Type="http://schemas.openxmlformats.org/officeDocument/2006/relationships/image" Target="../media/image85.png"/><Relationship Id="rId3" Type="http://schemas.microsoft.com/office/2007/relationships/hdphoto" Target="../media/hdphoto15.wdp"/><Relationship Id="rId7" Type="http://schemas.openxmlformats.org/officeDocument/2006/relationships/image" Target="../media/image84.png"/><Relationship Id="rId2" Type="http://schemas.openxmlformats.org/officeDocument/2006/relationships/image" Target="../media/image161.png"/><Relationship Id="rId1" Type="http://schemas.openxmlformats.org/officeDocument/2006/relationships/slideLayout" Target="../slideLayouts/slideLayout2.xml"/><Relationship Id="rId6" Type="http://schemas.openxmlformats.org/officeDocument/2006/relationships/image" Target="../media/image83.png"/><Relationship Id="rId11" Type="http://schemas.openxmlformats.org/officeDocument/2006/relationships/image" Target="../media/image88.png"/><Relationship Id="rId5" Type="http://schemas.openxmlformats.org/officeDocument/2006/relationships/image" Target="../media/image82.png"/><Relationship Id="rId10" Type="http://schemas.openxmlformats.org/officeDocument/2006/relationships/image" Target="../media/image87.png"/><Relationship Id="rId4" Type="http://schemas.openxmlformats.org/officeDocument/2006/relationships/image" Target="../media/image162.jpeg"/><Relationship Id="rId9" Type="http://schemas.openxmlformats.org/officeDocument/2006/relationships/image" Target="../media/image86.png"/></Relationships>
</file>

<file path=ppt/slides/_rels/slide56.xml.rels><?xml version="1.0" encoding="UTF-8" standalone="yes"?>
<Relationships xmlns="http://schemas.openxmlformats.org/package/2006/relationships"><Relationship Id="rId2" Type="http://schemas.openxmlformats.org/officeDocument/2006/relationships/image" Target="../media/image163.emf"/><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65.png"/></Relationships>
</file>

<file path=ppt/slides/_rels/slide59.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7.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8" Type="http://schemas.microsoft.com/office/2007/relationships/hdphoto" Target="../media/hdphoto16.wdp"/><Relationship Id="rId13" Type="http://schemas.openxmlformats.org/officeDocument/2006/relationships/image" Target="../media/image177.jpeg"/><Relationship Id="rId18" Type="http://schemas.openxmlformats.org/officeDocument/2006/relationships/image" Target="../media/image182.png"/><Relationship Id="rId26" Type="http://schemas.openxmlformats.org/officeDocument/2006/relationships/image" Target="../media/image190.png"/><Relationship Id="rId3" Type="http://schemas.openxmlformats.org/officeDocument/2006/relationships/image" Target="../media/image168.jpeg"/><Relationship Id="rId21" Type="http://schemas.openxmlformats.org/officeDocument/2006/relationships/image" Target="../media/image185.png"/><Relationship Id="rId7" Type="http://schemas.openxmlformats.org/officeDocument/2006/relationships/image" Target="../media/image172.png"/><Relationship Id="rId12" Type="http://schemas.openxmlformats.org/officeDocument/2006/relationships/image" Target="../media/image176.gif"/><Relationship Id="rId17" Type="http://schemas.openxmlformats.org/officeDocument/2006/relationships/image" Target="../media/image181.png"/><Relationship Id="rId25" Type="http://schemas.openxmlformats.org/officeDocument/2006/relationships/image" Target="../media/image189.png"/><Relationship Id="rId2" Type="http://schemas.openxmlformats.org/officeDocument/2006/relationships/notesSlide" Target="../notesSlides/notesSlide13.xml"/><Relationship Id="rId16" Type="http://schemas.openxmlformats.org/officeDocument/2006/relationships/image" Target="../media/image180.png"/><Relationship Id="rId20" Type="http://schemas.openxmlformats.org/officeDocument/2006/relationships/image" Target="../media/image184.jpeg"/><Relationship Id="rId1" Type="http://schemas.openxmlformats.org/officeDocument/2006/relationships/slideLayout" Target="../slideLayouts/slideLayout7.xml"/><Relationship Id="rId6" Type="http://schemas.openxmlformats.org/officeDocument/2006/relationships/image" Target="../media/image171.jpg"/><Relationship Id="rId11" Type="http://schemas.openxmlformats.org/officeDocument/2006/relationships/image" Target="../media/image175.png"/><Relationship Id="rId24" Type="http://schemas.openxmlformats.org/officeDocument/2006/relationships/image" Target="../media/image188.jpeg"/><Relationship Id="rId5" Type="http://schemas.openxmlformats.org/officeDocument/2006/relationships/image" Target="../media/image170.png"/><Relationship Id="rId15" Type="http://schemas.openxmlformats.org/officeDocument/2006/relationships/image" Target="../media/image179.gif"/><Relationship Id="rId23" Type="http://schemas.openxmlformats.org/officeDocument/2006/relationships/image" Target="../media/image187.jpeg"/><Relationship Id="rId28" Type="http://schemas.openxmlformats.org/officeDocument/2006/relationships/image" Target="../media/image192.jpeg"/><Relationship Id="rId10" Type="http://schemas.openxmlformats.org/officeDocument/2006/relationships/image" Target="../media/image174.jpeg"/><Relationship Id="rId19" Type="http://schemas.openxmlformats.org/officeDocument/2006/relationships/image" Target="../media/image183.png"/><Relationship Id="rId4" Type="http://schemas.openxmlformats.org/officeDocument/2006/relationships/image" Target="../media/image169.png"/><Relationship Id="rId9" Type="http://schemas.openxmlformats.org/officeDocument/2006/relationships/image" Target="../media/image173.png"/><Relationship Id="rId14" Type="http://schemas.openxmlformats.org/officeDocument/2006/relationships/image" Target="../media/image178.png"/><Relationship Id="rId22" Type="http://schemas.openxmlformats.org/officeDocument/2006/relationships/image" Target="../media/image186.jpeg"/><Relationship Id="rId27" Type="http://schemas.openxmlformats.org/officeDocument/2006/relationships/image" Target="../media/image191.png"/></Relationships>
</file>

<file path=ppt/slides/_rels/slide61.xml.rels><?xml version="1.0" encoding="UTF-8" standalone="yes"?>
<Relationships xmlns="http://schemas.openxmlformats.org/package/2006/relationships"><Relationship Id="rId8" Type="http://schemas.openxmlformats.org/officeDocument/2006/relationships/image" Target="../media/image197.jpeg"/><Relationship Id="rId3" Type="http://schemas.openxmlformats.org/officeDocument/2006/relationships/image" Target="../media/image41.jpeg"/><Relationship Id="rId7" Type="http://schemas.openxmlformats.org/officeDocument/2006/relationships/image" Target="../media/image196.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5.jpeg"/><Relationship Id="rId5" Type="http://schemas.openxmlformats.org/officeDocument/2006/relationships/image" Target="../media/image194.png"/><Relationship Id="rId4" Type="http://schemas.openxmlformats.org/officeDocument/2006/relationships/image" Target="../media/image193.jpg"/><Relationship Id="rId9" Type="http://schemas.openxmlformats.org/officeDocument/2006/relationships/image" Target="../media/image198.jpeg"/></Relationships>
</file>

<file path=ppt/slides/_rels/slide62.xml.rels><?xml version="1.0" encoding="UTF-8" standalone="yes"?>
<Relationships xmlns="http://schemas.openxmlformats.org/package/2006/relationships"><Relationship Id="rId8" Type="http://schemas.openxmlformats.org/officeDocument/2006/relationships/image" Target="../media/image204.jpeg"/><Relationship Id="rId3" Type="http://schemas.openxmlformats.org/officeDocument/2006/relationships/image" Target="../media/image199.jpeg"/><Relationship Id="rId7" Type="http://schemas.openxmlformats.org/officeDocument/2006/relationships/image" Target="../media/image20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02.jpeg"/><Relationship Id="rId5" Type="http://schemas.openxmlformats.org/officeDocument/2006/relationships/image" Target="../media/image201.jpeg"/><Relationship Id="rId4" Type="http://schemas.openxmlformats.org/officeDocument/2006/relationships/image" Target="../media/image200.png"/></Relationships>
</file>

<file path=ppt/slides/_rels/slide63.xml.rels><?xml version="1.0" encoding="UTF-8" standalone="yes"?>
<Relationships xmlns="http://schemas.openxmlformats.org/package/2006/relationships"><Relationship Id="rId2" Type="http://schemas.openxmlformats.org/officeDocument/2006/relationships/image" Target="../media/image205.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image" Target="../media/image208.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2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16.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217.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219.emf"/><Relationship Id="rId2" Type="http://schemas.openxmlformats.org/officeDocument/2006/relationships/image" Target="../media/image218.emf"/><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220.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0.xml.rels><?xml version="1.0" encoding="UTF-8" standalone="yes"?>
<Relationships xmlns="http://schemas.openxmlformats.org/package/2006/relationships"><Relationship Id="rId2" Type="http://schemas.openxmlformats.org/officeDocument/2006/relationships/image" Target="../media/image223.jpeg"/><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3" Type="http://schemas.openxmlformats.org/officeDocument/2006/relationships/image" Target="../media/image193.jpg"/><Relationship Id="rId2" Type="http://schemas.openxmlformats.org/officeDocument/2006/relationships/image" Target="../media/image224.emf"/><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image" Target="../media/image225.jpeg"/><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image" Target="../media/image227.e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28.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229.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8" Type="http://schemas.openxmlformats.org/officeDocument/2006/relationships/image" Target="../media/image236.emf"/><Relationship Id="rId3" Type="http://schemas.openxmlformats.org/officeDocument/2006/relationships/image" Target="../media/image231.emf"/><Relationship Id="rId7" Type="http://schemas.openxmlformats.org/officeDocument/2006/relationships/image" Target="../media/image235.emf"/><Relationship Id="rId2" Type="http://schemas.openxmlformats.org/officeDocument/2006/relationships/image" Target="../media/image230.emf"/><Relationship Id="rId1" Type="http://schemas.openxmlformats.org/officeDocument/2006/relationships/slideLayout" Target="../slideLayouts/slideLayout1.xml"/><Relationship Id="rId6" Type="http://schemas.openxmlformats.org/officeDocument/2006/relationships/image" Target="../media/image234.emf"/><Relationship Id="rId11" Type="http://schemas.openxmlformats.org/officeDocument/2006/relationships/image" Target="../media/image239.emf"/><Relationship Id="rId5" Type="http://schemas.openxmlformats.org/officeDocument/2006/relationships/image" Target="../media/image233.emf"/><Relationship Id="rId10" Type="http://schemas.openxmlformats.org/officeDocument/2006/relationships/image" Target="../media/image238.emf"/><Relationship Id="rId4" Type="http://schemas.openxmlformats.org/officeDocument/2006/relationships/image" Target="../media/image232.emf"/><Relationship Id="rId9" Type="http://schemas.openxmlformats.org/officeDocument/2006/relationships/image" Target="../media/image237.emf"/></Relationships>
</file>

<file path=ppt/slides/_rels/slide88.xml.rels><?xml version="1.0" encoding="UTF-8" standalone="yes"?>
<Relationships xmlns="http://schemas.openxmlformats.org/package/2006/relationships"><Relationship Id="rId2" Type="http://schemas.openxmlformats.org/officeDocument/2006/relationships/image" Target="../media/image240.pn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3" Type="http://schemas.openxmlformats.org/officeDocument/2006/relationships/image" Target="../media/image242.jpeg"/><Relationship Id="rId2" Type="http://schemas.openxmlformats.org/officeDocument/2006/relationships/image" Target="../media/image241.png"/><Relationship Id="rId1" Type="http://schemas.openxmlformats.org/officeDocument/2006/relationships/slideLayout" Target="../slideLayouts/slideLayout3.xml"/><Relationship Id="rId4" Type="http://schemas.openxmlformats.org/officeDocument/2006/relationships/image" Target="../media/image243.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44.w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image" Target="../media/image245.png"/><Relationship Id="rId7" Type="http://schemas.openxmlformats.org/officeDocument/2006/relationships/image" Target="../media/image249.tiff"/><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48.tiff"/><Relationship Id="rId5" Type="http://schemas.openxmlformats.org/officeDocument/2006/relationships/image" Target="../media/image247.jpeg"/><Relationship Id="rId4" Type="http://schemas.openxmlformats.org/officeDocument/2006/relationships/image" Target="../media/image246.jpeg"/></Relationships>
</file>

<file path=ppt/slides/_rels/slide92.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image" Target="../media/image251.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253.png"/><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3" Type="http://schemas.openxmlformats.org/officeDocument/2006/relationships/hyperlink" Target="https://www.ichep2022.it/" TargetMode="External"/><Relationship Id="rId2" Type="http://schemas.openxmlformats.org/officeDocument/2006/relationships/image" Target="../media/image254.tif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57.tiff"/><Relationship Id="rId2" Type="http://schemas.openxmlformats.org/officeDocument/2006/relationships/image" Target="../media/image25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61456" y="1970893"/>
            <a:ext cx="7869088" cy="36933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The author consents to the photographic, audio and video recording of this lecture at the CERN Accelerator School. The term “lecture” includes any material incorporated therein including but not limited to text, images and references. </a:t>
            </a:r>
            <a:endParaRPr kumimoji="0" lang="fr-FR"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a:t>
            </a:r>
            <a:endParaRPr kumimoji="0" lang="fr-FR"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The author hereby grants CERN a royalty-free license to use his image and name as well as the recordings mentioned above, in order to broadcast them online to all registered students and to post them without any further processing on the CAS website.</a:t>
            </a:r>
            <a:endParaRPr kumimoji="0" lang="fr-FR"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 </a:t>
            </a:r>
            <a:endParaRPr kumimoji="0" lang="fr-FR"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The author hereby confirms that the content of the lecture does not infringe the copyright, intellectual property or privacy rights of any third party. The author has cited and credited any third-party contribution in accordance with applicable professional standards and legislation in matters of attribution. </a:t>
            </a:r>
            <a:endParaRPr kumimoji="0" lang="fr-FR" sz="1800" b="0"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endParaRPr>
          </a:p>
        </p:txBody>
      </p:sp>
      <p:sp>
        <p:nvSpPr>
          <p:cNvPr id="5" name="TextBox 4"/>
          <p:cNvSpPr txBox="1"/>
          <p:nvPr/>
        </p:nvSpPr>
        <p:spPr>
          <a:xfrm>
            <a:off x="2161457" y="1358516"/>
            <a:ext cx="70066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55A0"/>
                </a:solidFill>
                <a:effectLst/>
                <a:uLnTx/>
                <a:uFillTx/>
                <a:latin typeface="Calibri" panose="020F0502020204030204" pitchFamily="34" charset="0"/>
                <a:ea typeface="+mn-ea"/>
                <a:cs typeface="Calibri" panose="020F0502020204030204" pitchFamily="34" charset="0"/>
              </a:rPr>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44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1275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DF7B67-41F6-7D1E-2C9B-9CB1A4E42DB9}"/>
              </a:ext>
            </a:extLst>
          </p:cNvPr>
          <p:cNvSpPr>
            <a:spLocks noGrp="1"/>
          </p:cNvSpPr>
          <p:nvPr>
            <p:ph type="sldNum" sz="quarter" idx="4"/>
          </p:nvPr>
        </p:nvSpPr>
        <p:spPr/>
        <p:txBody>
          <a:bodyPr/>
          <a:lstStyle/>
          <a:p>
            <a:fld id="{36B5EA5A-BC32-A742-B11B-8E7414D5B535}" type="slidenum">
              <a:rPr lang="en-US" smtClean="0"/>
              <a:pPr/>
              <a:t>10</a:t>
            </a:fld>
            <a:endParaRPr lang="en-US"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DD7F52C-0D56-1066-062D-ED988787F38C}"/>
                  </a:ext>
                </a:extLst>
              </p:cNvPr>
              <p:cNvSpPr txBox="1"/>
              <p:nvPr/>
            </p:nvSpPr>
            <p:spPr>
              <a:xfrm>
                <a:off x="932399" y="2285681"/>
                <a:ext cx="7620000" cy="197419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5400" i="1" smtClean="0">
                          <a:latin typeface="Cambria Math" panose="02040503050406030204" pitchFamily="18" charset="0"/>
                          <a:ea typeface="Cambria Math" panose="02040503050406030204" pitchFamily="18" charset="0"/>
                        </a:rPr>
                        <m:t>ℒ</m:t>
                      </m:r>
                      <m:r>
                        <a:rPr lang="en-GB" sz="5400" i="1" smtClean="0">
                          <a:latin typeface="Cambria Math" panose="02040503050406030204" pitchFamily="18" charset="0"/>
                        </a:rPr>
                        <m:t>=</m:t>
                      </m:r>
                      <m:f>
                        <m:fPr>
                          <m:ctrlPr>
                            <a:rPr lang="en-GB" sz="5400" i="1" smtClean="0">
                              <a:latin typeface="Cambria Math" panose="02040503050406030204" pitchFamily="18" charset="0"/>
                            </a:rPr>
                          </m:ctrlPr>
                        </m:fPr>
                        <m:num>
                          <m:sSup>
                            <m:sSupPr>
                              <m:ctrlPr>
                                <a:rPr lang="en-GB" sz="5400" i="1" smtClean="0">
                                  <a:latin typeface="Cambria Math" panose="02040503050406030204" pitchFamily="18" charset="0"/>
                                </a:rPr>
                              </m:ctrlPr>
                            </m:sSupPr>
                            <m:e>
                              <m:r>
                                <a:rPr lang="en-US" sz="5400" b="0" i="1" smtClean="0">
                                  <a:latin typeface="Cambria Math" panose="02040503050406030204" pitchFamily="18" charset="0"/>
                                </a:rPr>
                                <m:t>𝑁</m:t>
                              </m:r>
                            </m:e>
                            <m:sup>
                              <m:r>
                                <a:rPr lang="en-US" sz="5400" b="0" i="1" smtClean="0">
                                  <a:latin typeface="Cambria Math" panose="02040503050406030204" pitchFamily="18" charset="0"/>
                                </a:rPr>
                                <m:t>2</m:t>
                              </m:r>
                            </m:sup>
                          </m:sSup>
                          <m:sSub>
                            <m:sSubPr>
                              <m:ctrlPr>
                                <a:rPr lang="en-US" sz="5400" i="1" smtClean="0">
                                  <a:latin typeface="Cambria Math" panose="02040503050406030204" pitchFamily="18" charset="0"/>
                                </a:rPr>
                              </m:ctrlPr>
                            </m:sSubPr>
                            <m:e>
                              <m:r>
                                <a:rPr lang="en-US" sz="5400" b="0" i="1" smtClean="0">
                                  <a:latin typeface="Cambria Math" panose="02040503050406030204" pitchFamily="18" charset="0"/>
                                </a:rPr>
                                <m:t>𝑓</m:t>
                              </m:r>
                            </m:e>
                            <m:sub>
                              <m:r>
                                <a:rPr lang="en-US" sz="5400" b="0" i="1" smtClean="0">
                                  <a:latin typeface="Cambria Math" panose="02040503050406030204" pitchFamily="18" charset="0"/>
                                </a:rPr>
                                <m:t>𝑟𝑒𝑣</m:t>
                              </m:r>
                            </m:sub>
                          </m:sSub>
                          <m:sSub>
                            <m:sSubPr>
                              <m:ctrlPr>
                                <a:rPr lang="en-US" sz="5400" i="1" smtClean="0">
                                  <a:latin typeface="Cambria Math" panose="02040503050406030204" pitchFamily="18" charset="0"/>
                                </a:rPr>
                              </m:ctrlPr>
                            </m:sSubPr>
                            <m:e>
                              <m:r>
                                <a:rPr lang="en-US" sz="5400" b="0" i="1" smtClean="0">
                                  <a:latin typeface="Cambria Math" panose="02040503050406030204" pitchFamily="18" charset="0"/>
                                </a:rPr>
                                <m:t>𝑘</m:t>
                              </m:r>
                            </m:e>
                            <m:sub>
                              <m:r>
                                <a:rPr lang="en-US" sz="5400" b="0" i="1" smtClean="0">
                                  <a:latin typeface="Cambria Math" panose="02040503050406030204" pitchFamily="18" charset="0"/>
                                </a:rPr>
                                <m:t>𝑐</m:t>
                              </m:r>
                            </m:sub>
                          </m:sSub>
                        </m:num>
                        <m:den>
                          <m:r>
                            <a:rPr lang="en-US" sz="5400" b="0" i="1" smtClean="0">
                              <a:latin typeface="Cambria Math" panose="02040503050406030204" pitchFamily="18" charset="0"/>
                            </a:rPr>
                            <m:t>4</m:t>
                          </m:r>
                          <m:r>
                            <a:rPr lang="en-US" sz="5400" b="0" i="1" smtClean="0">
                              <a:latin typeface="Cambria Math" panose="02040503050406030204" pitchFamily="18" charset="0"/>
                              <a:ea typeface="Cambria Math" panose="02040503050406030204" pitchFamily="18" charset="0"/>
                            </a:rPr>
                            <m:t>𝜋</m:t>
                          </m:r>
                          <m:sSup>
                            <m:sSupPr>
                              <m:ctrlPr>
                                <a:rPr lang="en-US" sz="5400" b="0" i="1" smtClean="0">
                                  <a:latin typeface="Cambria Math" panose="02040503050406030204" pitchFamily="18" charset="0"/>
                                  <a:ea typeface="Cambria Math" panose="02040503050406030204" pitchFamily="18" charset="0"/>
                                </a:rPr>
                              </m:ctrlPr>
                            </m:sSupPr>
                            <m:e>
                              <m:r>
                                <a:rPr lang="en-US" sz="5400" b="0" i="1" smtClean="0">
                                  <a:latin typeface="Cambria Math" panose="02040503050406030204" pitchFamily="18" charset="0"/>
                                  <a:ea typeface="Cambria Math" panose="02040503050406030204" pitchFamily="18" charset="0"/>
                                </a:rPr>
                                <m:t>𝛽</m:t>
                              </m:r>
                            </m:e>
                            <m:sup>
                              <m:r>
                                <a:rPr lang="en-US" sz="5400" b="0" i="1" smtClean="0">
                                  <a:latin typeface="Cambria Math" panose="02040503050406030204" pitchFamily="18" charset="0"/>
                                  <a:ea typeface="Cambria Math" panose="02040503050406030204" pitchFamily="18" charset="0"/>
                                </a:rPr>
                                <m:t>∗</m:t>
                              </m:r>
                            </m:sup>
                          </m:sSup>
                          <m:sSub>
                            <m:sSubPr>
                              <m:ctrlPr>
                                <a:rPr lang="en-US" sz="5400" b="0" i="1" smtClean="0">
                                  <a:latin typeface="Cambria Math" panose="02040503050406030204" pitchFamily="18" charset="0"/>
                                  <a:ea typeface="Cambria Math" panose="02040503050406030204" pitchFamily="18" charset="0"/>
                                </a:rPr>
                              </m:ctrlPr>
                            </m:sSubPr>
                            <m:e>
                              <m:r>
                                <a:rPr lang="en-US" sz="5400" i="1">
                                  <a:latin typeface="Cambria Math" panose="02040503050406030204" pitchFamily="18" charset="0"/>
                                  <a:ea typeface="Cambria Math" panose="02040503050406030204" pitchFamily="18" charset="0"/>
                                </a:rPr>
                                <m:t>𝜖</m:t>
                              </m:r>
                            </m:e>
                            <m:sub>
                              <m:r>
                                <a:rPr lang="en-US" sz="5400" b="0" i="1" smtClean="0">
                                  <a:latin typeface="Cambria Math" panose="02040503050406030204" pitchFamily="18" charset="0"/>
                                  <a:ea typeface="Cambria Math" panose="02040503050406030204" pitchFamily="18" charset="0"/>
                                </a:rPr>
                                <m:t>𝑥𝑦</m:t>
                              </m:r>
                            </m:sub>
                          </m:sSub>
                        </m:den>
                      </m:f>
                      <m:r>
                        <a:rPr lang="en-US" sz="5400" b="0" i="1" smtClean="0">
                          <a:latin typeface="Cambria Math" panose="02040503050406030204" pitchFamily="18" charset="0"/>
                        </a:rPr>
                        <m:t>𝐹</m:t>
                      </m:r>
                    </m:oMath>
                  </m:oMathPara>
                </a14:m>
                <a:endParaRPr lang="en-GB" sz="5400" dirty="0"/>
              </a:p>
            </p:txBody>
          </p:sp>
        </mc:Choice>
        <mc:Fallback xmlns="">
          <p:sp>
            <p:nvSpPr>
              <p:cNvPr id="3" name="TextBox 2">
                <a:extLst>
                  <a:ext uri="{FF2B5EF4-FFF2-40B4-BE49-F238E27FC236}">
                    <a16:creationId xmlns:a16="http://schemas.microsoft.com/office/drawing/2014/main" id="{8DD7F52C-0D56-1066-062D-ED988787F38C}"/>
                  </a:ext>
                </a:extLst>
              </p:cNvPr>
              <p:cNvSpPr txBox="1">
                <a:spLocks noRot="1" noChangeAspect="1" noMove="1" noResize="1" noEditPoints="1" noAdjustHandles="1" noChangeArrowheads="1" noChangeShapeType="1" noTextEdit="1"/>
              </p:cNvSpPr>
              <p:nvPr/>
            </p:nvSpPr>
            <p:spPr>
              <a:xfrm>
                <a:off x="932399" y="2285681"/>
                <a:ext cx="7620000" cy="1974195"/>
              </a:xfrm>
              <a:prstGeom prst="rect">
                <a:avLst/>
              </a:prstGeom>
              <a:blipFill>
                <a:blip r:embed="rId2"/>
                <a:stretch>
                  <a:fillRect b="-5769"/>
                </a:stretch>
              </a:blipFill>
            </p:spPr>
            <p:txBody>
              <a:bodyPr/>
              <a:lstStyle/>
              <a:p>
                <a:r>
                  <a:rPr lang="en-GB">
                    <a:noFill/>
                  </a:rPr>
                  <a:t> </a:t>
                </a:r>
              </a:p>
            </p:txBody>
          </p:sp>
        </mc:Fallback>
      </mc:AlternateContent>
      <p:sp>
        <p:nvSpPr>
          <p:cNvPr id="4" name="Rounded Rectangle 3">
            <a:extLst>
              <a:ext uri="{FF2B5EF4-FFF2-40B4-BE49-F238E27FC236}">
                <a16:creationId xmlns:a16="http://schemas.microsoft.com/office/drawing/2014/main" id="{907BA6DD-54C1-6CD5-CD58-E041FBA19BF3}"/>
              </a:ext>
            </a:extLst>
          </p:cNvPr>
          <p:cNvSpPr/>
          <p:nvPr/>
        </p:nvSpPr>
        <p:spPr>
          <a:xfrm>
            <a:off x="1204542" y="990600"/>
            <a:ext cx="3505200" cy="685800"/>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Increase bunch population</a:t>
            </a:r>
          </a:p>
        </p:txBody>
      </p:sp>
      <p:sp>
        <p:nvSpPr>
          <p:cNvPr id="5" name="TextBox 4">
            <a:extLst>
              <a:ext uri="{FF2B5EF4-FFF2-40B4-BE49-F238E27FC236}">
                <a16:creationId xmlns:a16="http://schemas.microsoft.com/office/drawing/2014/main" id="{455AC032-955A-A74E-F3C8-551E7BE52774}"/>
              </a:ext>
            </a:extLst>
          </p:cNvPr>
          <p:cNvSpPr txBox="1"/>
          <p:nvPr/>
        </p:nvSpPr>
        <p:spPr>
          <a:xfrm>
            <a:off x="1732499" y="379314"/>
            <a:ext cx="2362200" cy="369332"/>
          </a:xfrm>
          <a:prstGeom prst="rect">
            <a:avLst/>
          </a:prstGeom>
          <a:noFill/>
        </p:spPr>
        <p:txBody>
          <a:bodyPr wrap="square" lIns="0" tIns="0" rIns="0" bIns="0" rtlCol="0">
            <a:spAutoFit/>
          </a:bodyPr>
          <a:lstStyle/>
          <a:p>
            <a:pPr algn="l"/>
            <a:r>
              <a:rPr lang="en-GB" sz="2400" dirty="0">
                <a:solidFill>
                  <a:srgbClr val="00B050"/>
                </a:solidFill>
              </a:rPr>
              <a:t>Higher Intensity</a:t>
            </a:r>
          </a:p>
        </p:txBody>
      </p:sp>
      <mc:AlternateContent xmlns:mc="http://schemas.openxmlformats.org/markup-compatibility/2006" xmlns:a14="http://schemas.microsoft.com/office/drawing/2010/main">
        <mc:Choice Requires="a14">
          <p:sp>
            <p:nvSpPr>
              <p:cNvPr id="6" name="Rounded Rectangle 5">
                <a:extLst>
                  <a:ext uri="{FF2B5EF4-FFF2-40B4-BE49-F238E27FC236}">
                    <a16:creationId xmlns:a16="http://schemas.microsoft.com/office/drawing/2014/main" id="{142C216F-3557-3C41-E2CF-75B074C2D638}"/>
                  </a:ext>
                </a:extLst>
              </p:cNvPr>
              <p:cNvSpPr/>
              <p:nvPr/>
            </p:nvSpPr>
            <p:spPr>
              <a:xfrm>
                <a:off x="1732499" y="4655178"/>
                <a:ext cx="2362200" cy="7620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Smaller </a:t>
                </a:r>
                <a14:m>
                  <m:oMath xmlns:m="http://schemas.openxmlformats.org/officeDocument/2006/math">
                    <m:sSup>
                      <m:sSupPr>
                        <m:ctrlPr>
                          <a:rPr lang="en-GB" i="1" smtClean="0">
                            <a:latin typeface="Cambria Math" panose="02040503050406030204" pitchFamily="18" charset="0"/>
                            <a:ea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𝛽</m:t>
                        </m:r>
                      </m:e>
                      <m:sup>
                        <m:r>
                          <a:rPr lang="en-US" b="0" i="1" smtClean="0">
                            <a:latin typeface="Cambria Math" panose="02040503050406030204" pitchFamily="18" charset="0"/>
                            <a:ea typeface="Cambria Math" panose="02040503050406030204" pitchFamily="18" charset="0"/>
                          </a:rPr>
                          <m:t>∗</m:t>
                        </m:r>
                      </m:sup>
                    </m:sSup>
                  </m:oMath>
                </a14:m>
                <a:r>
                  <a:rPr lang="en-GB" dirty="0"/>
                  <a:t> </a:t>
                </a:r>
              </a:p>
            </p:txBody>
          </p:sp>
        </mc:Choice>
        <mc:Fallback xmlns="">
          <p:sp>
            <p:nvSpPr>
              <p:cNvPr id="6" name="Rounded Rectangle 5">
                <a:extLst>
                  <a:ext uri="{FF2B5EF4-FFF2-40B4-BE49-F238E27FC236}">
                    <a16:creationId xmlns:a16="http://schemas.microsoft.com/office/drawing/2014/main" id="{142C216F-3557-3C41-E2CF-75B074C2D638}"/>
                  </a:ext>
                </a:extLst>
              </p:cNvPr>
              <p:cNvSpPr>
                <a:spLocks noRot="1" noChangeAspect="1" noMove="1" noResize="1" noEditPoints="1" noAdjustHandles="1" noChangeArrowheads="1" noChangeShapeType="1" noTextEdit="1"/>
              </p:cNvSpPr>
              <p:nvPr/>
            </p:nvSpPr>
            <p:spPr>
              <a:xfrm>
                <a:off x="1732499" y="4655178"/>
                <a:ext cx="2362200" cy="762000"/>
              </a:xfrm>
              <a:prstGeom prst="roundRect">
                <a:avLst/>
              </a:prstGeom>
              <a:blipFill>
                <a:blip r:embed="rId3"/>
                <a:stretch>
                  <a:fillRect/>
                </a:stretch>
              </a:blipFill>
              <a:ln>
                <a:noFill/>
              </a:ln>
            </p:spPr>
            <p:txBody>
              <a:bodyPr/>
              <a:lstStyle/>
              <a:p>
                <a:r>
                  <a:rPr lang="en-GB">
                    <a:noFill/>
                  </a:rPr>
                  <a:t> </a:t>
                </a:r>
              </a:p>
            </p:txBody>
          </p:sp>
        </mc:Fallback>
      </mc:AlternateContent>
      <p:sp>
        <p:nvSpPr>
          <p:cNvPr id="7" name="Rounded Rectangle 6">
            <a:extLst>
              <a:ext uri="{FF2B5EF4-FFF2-40B4-BE49-F238E27FC236}">
                <a16:creationId xmlns:a16="http://schemas.microsoft.com/office/drawing/2014/main" id="{86B695E6-8BA2-A4E1-A539-A1DBB33A7BC7}"/>
              </a:ext>
            </a:extLst>
          </p:cNvPr>
          <p:cNvSpPr/>
          <p:nvPr/>
        </p:nvSpPr>
        <p:spPr>
          <a:xfrm>
            <a:off x="4924072" y="4682833"/>
            <a:ext cx="2362200" cy="7620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Reduced emittance</a:t>
            </a:r>
          </a:p>
        </p:txBody>
      </p:sp>
      <p:sp>
        <p:nvSpPr>
          <p:cNvPr id="8" name="TextBox 7">
            <a:extLst>
              <a:ext uri="{FF2B5EF4-FFF2-40B4-BE49-F238E27FC236}">
                <a16:creationId xmlns:a16="http://schemas.microsoft.com/office/drawing/2014/main" id="{23111D75-16DF-BC17-0A57-A754686F57BB}"/>
              </a:ext>
            </a:extLst>
          </p:cNvPr>
          <p:cNvSpPr txBox="1"/>
          <p:nvPr/>
        </p:nvSpPr>
        <p:spPr>
          <a:xfrm>
            <a:off x="3005989" y="5778233"/>
            <a:ext cx="3334802" cy="369332"/>
          </a:xfrm>
          <a:prstGeom prst="rect">
            <a:avLst/>
          </a:prstGeom>
          <a:noFill/>
        </p:spPr>
        <p:txBody>
          <a:bodyPr wrap="square" lIns="0" tIns="0" rIns="0" bIns="0" rtlCol="0">
            <a:spAutoFit/>
          </a:bodyPr>
          <a:lstStyle/>
          <a:p>
            <a:pPr algn="l"/>
            <a:r>
              <a:rPr lang="en-GB" sz="2400" dirty="0">
                <a:solidFill>
                  <a:srgbClr val="FF0000"/>
                </a:solidFill>
              </a:rPr>
              <a:t>Smaller beam size at IP </a:t>
            </a:r>
          </a:p>
        </p:txBody>
      </p:sp>
      <p:sp>
        <p:nvSpPr>
          <p:cNvPr id="9" name="Rounded Rectangle 8">
            <a:extLst>
              <a:ext uri="{FF2B5EF4-FFF2-40B4-BE49-F238E27FC236}">
                <a16:creationId xmlns:a16="http://schemas.microsoft.com/office/drawing/2014/main" id="{17D4F0CE-C374-A9A9-631B-8296DF77706E}"/>
              </a:ext>
            </a:extLst>
          </p:cNvPr>
          <p:cNvSpPr/>
          <p:nvPr/>
        </p:nvSpPr>
        <p:spPr>
          <a:xfrm>
            <a:off x="8229945" y="1509379"/>
            <a:ext cx="2913254" cy="3214702"/>
          </a:xfrm>
          <a:prstGeom prst="round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GB" b="1" dirty="0"/>
              <a:t>Crossing angle reduction factor</a:t>
            </a:r>
          </a:p>
          <a:p>
            <a:pPr algn="ctr"/>
            <a:endParaRPr lang="en-GB" b="1" dirty="0"/>
          </a:p>
          <a:p>
            <a:pPr algn="ctr"/>
            <a:endParaRPr lang="en-GB" b="1" dirty="0"/>
          </a:p>
          <a:p>
            <a:pPr algn="ctr"/>
            <a:endParaRPr lang="en-GB" b="1" dirty="0"/>
          </a:p>
          <a:p>
            <a:pPr algn="ctr"/>
            <a:endParaRPr lang="en-GB" b="1" dirty="0"/>
          </a:p>
          <a:p>
            <a:pPr algn="ctr"/>
            <a:endParaRPr lang="en-GB" b="1" dirty="0"/>
          </a:p>
          <a:p>
            <a:pPr algn="ctr"/>
            <a:r>
              <a:rPr lang="en-GB" b="1" dirty="0"/>
              <a:t>Shorter bunches, smaller crossing angle, </a:t>
            </a:r>
            <a:r>
              <a:rPr lang="en-GB" b="1" dirty="0">
                <a:solidFill>
                  <a:srgbClr val="FFFF00"/>
                </a:solidFill>
              </a:rPr>
              <a:t>crab cavities</a:t>
            </a:r>
            <a:br>
              <a:rPr lang="en-GB" dirty="0"/>
            </a:br>
            <a:endParaRPr lang="en-GB" dirty="0"/>
          </a:p>
        </p:txBody>
      </p:sp>
      <p:pic>
        <p:nvPicPr>
          <p:cNvPr id="11" name="Picture 10">
            <a:extLst>
              <a:ext uri="{FF2B5EF4-FFF2-40B4-BE49-F238E27FC236}">
                <a16:creationId xmlns:a16="http://schemas.microsoft.com/office/drawing/2014/main" id="{811E4A5A-4FEF-14C2-761F-9D6A11E0C4A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00115" y="2421277"/>
            <a:ext cx="1807857" cy="1077686"/>
          </a:xfrm>
          <a:prstGeom prst="rect">
            <a:avLst/>
          </a:prstGeom>
        </p:spPr>
      </p:pic>
      <p:cxnSp>
        <p:nvCxnSpPr>
          <p:cNvPr id="13" name="Straight Arrow Connector 12">
            <a:extLst>
              <a:ext uri="{FF2B5EF4-FFF2-40B4-BE49-F238E27FC236}">
                <a16:creationId xmlns:a16="http://schemas.microsoft.com/office/drawing/2014/main" id="{7D6C9F03-8879-541E-823D-D15121C41EE2}"/>
              </a:ext>
            </a:extLst>
          </p:cNvPr>
          <p:cNvCxnSpPr>
            <a:cxnSpLocks/>
            <a:stCxn id="9" idx="1"/>
          </p:cNvCxnSpPr>
          <p:nvPr/>
        </p:nvCxnSpPr>
        <p:spPr>
          <a:xfrm flipH="1">
            <a:off x="7028399" y="3116730"/>
            <a:ext cx="1201546" cy="8335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3245C5E-71F4-441C-BE73-A824A41D4F26}"/>
              </a:ext>
            </a:extLst>
          </p:cNvPr>
          <p:cNvSpPr txBox="1"/>
          <p:nvPr/>
        </p:nvSpPr>
        <p:spPr>
          <a:xfrm>
            <a:off x="8907792" y="1035038"/>
            <a:ext cx="1733302" cy="369332"/>
          </a:xfrm>
          <a:prstGeom prst="rect">
            <a:avLst/>
          </a:prstGeom>
          <a:noFill/>
        </p:spPr>
        <p:txBody>
          <a:bodyPr wrap="square" lIns="0" tIns="0" rIns="0" bIns="0" rtlCol="0">
            <a:spAutoFit/>
          </a:bodyPr>
          <a:lstStyle/>
          <a:p>
            <a:pPr algn="l"/>
            <a:r>
              <a:rPr lang="en-GB" sz="2400" dirty="0">
                <a:solidFill>
                  <a:schemeClr val="tx1">
                    <a:lumMod val="60000"/>
                    <a:lumOff val="40000"/>
                  </a:schemeClr>
                </a:solidFill>
              </a:rPr>
              <a:t>Increase F</a:t>
            </a:r>
          </a:p>
        </p:txBody>
      </p:sp>
      <p:cxnSp>
        <p:nvCxnSpPr>
          <p:cNvPr id="15" name="Straight Arrow Connector 14">
            <a:extLst>
              <a:ext uri="{FF2B5EF4-FFF2-40B4-BE49-F238E27FC236}">
                <a16:creationId xmlns:a16="http://schemas.microsoft.com/office/drawing/2014/main" id="{5C331884-1BD7-9A7C-47A6-E3BC435F7CE7}"/>
              </a:ext>
            </a:extLst>
          </p:cNvPr>
          <p:cNvCxnSpPr>
            <a:cxnSpLocks/>
          </p:cNvCxnSpPr>
          <p:nvPr/>
        </p:nvCxnSpPr>
        <p:spPr>
          <a:xfrm>
            <a:off x="3675599" y="1770720"/>
            <a:ext cx="304800" cy="584307"/>
          </a:xfrm>
          <a:prstGeom prst="straightConnector1">
            <a:avLst/>
          </a:prstGeom>
          <a:ln w="349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9453D24-DB3F-BF25-FF14-990910B1EEC0}"/>
              </a:ext>
            </a:extLst>
          </p:cNvPr>
          <p:cNvCxnSpPr>
            <a:cxnSpLocks/>
          </p:cNvCxnSpPr>
          <p:nvPr/>
        </p:nvCxnSpPr>
        <p:spPr>
          <a:xfrm flipV="1">
            <a:off x="4063791" y="4102757"/>
            <a:ext cx="609599" cy="52260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80FC0CC-AEC8-1D09-D735-2C5B4889BCDA}"/>
              </a:ext>
            </a:extLst>
          </p:cNvPr>
          <p:cNvCxnSpPr/>
          <p:nvPr/>
        </p:nvCxnSpPr>
        <p:spPr>
          <a:xfrm flipV="1">
            <a:off x="5486400" y="3988704"/>
            <a:ext cx="0" cy="616897"/>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CAA492DC-0B3B-2992-0E48-523AE525237C}"/>
              </a:ext>
            </a:extLst>
          </p:cNvPr>
          <p:cNvGrpSpPr/>
          <p:nvPr/>
        </p:nvGrpSpPr>
        <p:grpSpPr>
          <a:xfrm>
            <a:off x="8836300" y="5140541"/>
            <a:ext cx="1623201" cy="729746"/>
            <a:chOff x="10081026" y="3941858"/>
            <a:chExt cx="1623201" cy="729746"/>
          </a:xfrm>
        </p:grpSpPr>
        <p:grpSp>
          <p:nvGrpSpPr>
            <p:cNvPr id="12" name="Group 11">
              <a:extLst>
                <a:ext uri="{FF2B5EF4-FFF2-40B4-BE49-F238E27FC236}">
                  <a16:creationId xmlns:a16="http://schemas.microsoft.com/office/drawing/2014/main" id="{D1274D5C-C85B-663D-89E2-70A3CDEC3899}"/>
                </a:ext>
              </a:extLst>
            </p:cNvPr>
            <p:cNvGrpSpPr/>
            <p:nvPr/>
          </p:nvGrpSpPr>
          <p:grpSpPr>
            <a:xfrm>
              <a:off x="10422551" y="4224497"/>
              <a:ext cx="1043350" cy="205249"/>
              <a:chOff x="7122270" y="3457373"/>
              <a:chExt cx="1043350" cy="205249"/>
            </a:xfrm>
          </p:grpSpPr>
          <p:sp>
            <p:nvSpPr>
              <p:cNvPr id="18" name="Oval 17">
                <a:extLst>
                  <a:ext uri="{FF2B5EF4-FFF2-40B4-BE49-F238E27FC236}">
                    <a16:creationId xmlns:a16="http://schemas.microsoft.com/office/drawing/2014/main" id="{A19CF4BF-E2F6-9799-1BC7-CE9836D9BB86}"/>
                  </a:ext>
                </a:extLst>
              </p:cNvPr>
              <p:cNvSpPr/>
              <p:nvPr/>
            </p:nvSpPr>
            <p:spPr bwMode="auto">
              <a:xfrm rot="-1800000">
                <a:off x="7122270" y="3457373"/>
                <a:ext cx="1017066" cy="185239"/>
              </a:xfrm>
              <a:prstGeom prst="ellipse">
                <a:avLst/>
              </a:prstGeom>
              <a:solidFill>
                <a:srgbClr val="2D39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Comic Sans MS" pitchFamily="66" charset="0"/>
                </a:endParaRPr>
              </a:p>
            </p:txBody>
          </p:sp>
          <p:sp>
            <p:nvSpPr>
              <p:cNvPr id="20" name="Oval 19">
                <a:extLst>
                  <a:ext uri="{FF2B5EF4-FFF2-40B4-BE49-F238E27FC236}">
                    <a16:creationId xmlns:a16="http://schemas.microsoft.com/office/drawing/2014/main" id="{6C5B4450-D168-92F0-9950-3879076CF644}"/>
                  </a:ext>
                </a:extLst>
              </p:cNvPr>
              <p:cNvSpPr/>
              <p:nvPr/>
            </p:nvSpPr>
            <p:spPr bwMode="auto">
              <a:xfrm rot="1800000">
                <a:off x="7148554" y="3477384"/>
                <a:ext cx="1017066" cy="185238"/>
              </a:xfrm>
              <a:prstGeom prst="ellipse">
                <a:avLst/>
              </a:prstGeom>
              <a:solidFill>
                <a:srgbClr val="FF0000">
                  <a:alpha val="8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Comic Sans MS" pitchFamily="66" charset="0"/>
                </a:endParaRPr>
              </a:p>
            </p:txBody>
          </p:sp>
        </p:grpSp>
        <p:cxnSp>
          <p:nvCxnSpPr>
            <p:cNvPr id="16" name="Straight Arrow Connector 15">
              <a:extLst>
                <a:ext uri="{FF2B5EF4-FFF2-40B4-BE49-F238E27FC236}">
                  <a16:creationId xmlns:a16="http://schemas.microsoft.com/office/drawing/2014/main" id="{67432863-3F35-C0DB-85C1-6C130D48C5FB}"/>
                </a:ext>
              </a:extLst>
            </p:cNvPr>
            <p:cNvCxnSpPr>
              <a:cxnSpLocks/>
            </p:cNvCxnSpPr>
            <p:nvPr/>
          </p:nvCxnSpPr>
          <p:spPr>
            <a:xfrm flipV="1">
              <a:off x="10309860" y="3941858"/>
              <a:ext cx="1269594" cy="729746"/>
            </a:xfrm>
            <a:prstGeom prst="straightConnector1">
              <a:avLst/>
            </a:prstGeom>
            <a:ln>
              <a:solidFill>
                <a:schemeClr val="tx1">
                  <a:lumMod val="95000"/>
                  <a:lumOff val="5000"/>
                </a:schemeClr>
              </a:solidFill>
              <a:prstDash val="lgDash"/>
              <a:tailEnd type="stealth" w="lg" len="lg"/>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A626CA4-A67C-138D-0B18-AF376B0036BB}"/>
                </a:ext>
              </a:extLst>
            </p:cNvPr>
            <p:cNvCxnSpPr/>
            <p:nvPr/>
          </p:nvCxnSpPr>
          <p:spPr>
            <a:xfrm rot="1800000">
              <a:off x="10081026" y="4293870"/>
              <a:ext cx="1623201" cy="0"/>
            </a:xfrm>
            <a:prstGeom prst="straightConnector1">
              <a:avLst/>
            </a:prstGeom>
            <a:ln>
              <a:solidFill>
                <a:schemeClr val="tx1">
                  <a:lumMod val="95000"/>
                  <a:lumOff val="5000"/>
                </a:schemeClr>
              </a:solidFill>
              <a:prstDash val="lgDash"/>
              <a:headEnd type="stealth" w="lg" len="lg"/>
              <a:tailEnd type="none" w="lg" len="lg"/>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980449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ppt_x"/>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able&#10;&#10;Description automatically generated">
            <a:extLst>
              <a:ext uri="{FF2B5EF4-FFF2-40B4-BE49-F238E27FC236}">
                <a16:creationId xmlns:a16="http://schemas.microsoft.com/office/drawing/2014/main" id="{7E27B7F4-20AC-1675-E466-419BE6A0619A}"/>
              </a:ext>
            </a:extLst>
          </p:cNvPr>
          <p:cNvPicPr>
            <a:picLocks noChangeAspect="1"/>
          </p:cNvPicPr>
          <p:nvPr/>
        </p:nvPicPr>
        <p:blipFill>
          <a:blip r:embed="rId3"/>
          <a:stretch>
            <a:fillRect/>
          </a:stretch>
        </p:blipFill>
        <p:spPr>
          <a:xfrm>
            <a:off x="1511683" y="900000"/>
            <a:ext cx="9309597" cy="5280882"/>
          </a:xfrm>
          <a:prstGeom prst="rect">
            <a:avLst/>
          </a:prstGeom>
        </p:spPr>
      </p:pic>
      <p:sp>
        <p:nvSpPr>
          <p:cNvPr id="19" name="Rectangle 18">
            <a:extLst>
              <a:ext uri="{FF2B5EF4-FFF2-40B4-BE49-F238E27FC236}">
                <a16:creationId xmlns:a16="http://schemas.microsoft.com/office/drawing/2014/main" id="{13C8AE7C-2A79-2249-55A9-9F5E24336C20}"/>
              </a:ext>
            </a:extLst>
          </p:cNvPr>
          <p:cNvSpPr/>
          <p:nvPr/>
        </p:nvSpPr>
        <p:spPr>
          <a:xfrm>
            <a:off x="8731407" y="769434"/>
            <a:ext cx="2291279" cy="567597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8" name="Rectangle 7">
            <a:extLst>
              <a:ext uri="{FF2B5EF4-FFF2-40B4-BE49-F238E27FC236}">
                <a16:creationId xmlns:a16="http://schemas.microsoft.com/office/drawing/2014/main" id="{4F6303D7-B064-2D4E-9296-3A4E8202C6CB}"/>
              </a:ext>
            </a:extLst>
          </p:cNvPr>
          <p:cNvSpPr/>
          <p:nvPr/>
        </p:nvSpPr>
        <p:spPr>
          <a:xfrm>
            <a:off x="1524000" y="6180882"/>
            <a:ext cx="1244600" cy="6732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40169413-C2E7-00FB-89FD-163C06F8A9DC}"/>
              </a:ext>
            </a:extLst>
          </p:cNvPr>
          <p:cNvSpPr>
            <a:spLocks noGrp="1"/>
          </p:cNvSpPr>
          <p:nvPr>
            <p:ph type="title"/>
          </p:nvPr>
        </p:nvSpPr>
        <p:spPr/>
        <p:txBody>
          <a:bodyPr/>
          <a:lstStyle/>
          <a:p>
            <a:r>
              <a:rPr lang="en-FR" dirty="0"/>
              <a:t>HL-LHC Design P</a:t>
            </a:r>
            <a:r>
              <a:rPr lang="en-GB" dirty="0"/>
              <a:t>a</a:t>
            </a:r>
            <a:r>
              <a:rPr lang="en-FR" dirty="0"/>
              <a:t>rameters </a:t>
            </a:r>
          </a:p>
        </p:txBody>
      </p:sp>
      <p:sp>
        <p:nvSpPr>
          <p:cNvPr id="2" name="Rounded Rectangle 1">
            <a:extLst>
              <a:ext uri="{FF2B5EF4-FFF2-40B4-BE49-F238E27FC236}">
                <a16:creationId xmlns:a16="http://schemas.microsoft.com/office/drawing/2014/main" id="{56381D25-2425-DA70-ED47-FF99268451A5}"/>
              </a:ext>
            </a:extLst>
          </p:cNvPr>
          <p:cNvSpPr/>
          <p:nvPr/>
        </p:nvSpPr>
        <p:spPr>
          <a:xfrm>
            <a:off x="1511683" y="1416800"/>
            <a:ext cx="7296313" cy="303716"/>
          </a:xfrm>
          <a:prstGeom prst="roundRect">
            <a:avLst/>
          </a:prstGeom>
          <a:solidFill>
            <a:srgbClr val="92D050">
              <a:alpha val="34973"/>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7" name="TextBox 6">
            <a:extLst>
              <a:ext uri="{FF2B5EF4-FFF2-40B4-BE49-F238E27FC236}">
                <a16:creationId xmlns:a16="http://schemas.microsoft.com/office/drawing/2014/main" id="{4DFA21AD-6C05-0922-1EC3-10782BAA981E}"/>
              </a:ext>
            </a:extLst>
          </p:cNvPr>
          <p:cNvSpPr txBox="1"/>
          <p:nvPr/>
        </p:nvSpPr>
        <p:spPr>
          <a:xfrm>
            <a:off x="9101155" y="1380704"/>
            <a:ext cx="1826141" cy="338554"/>
          </a:xfrm>
          <a:prstGeom prst="rect">
            <a:avLst/>
          </a:prstGeom>
          <a:noFill/>
        </p:spPr>
        <p:txBody>
          <a:bodyPr wrap="none" rtlCol="0">
            <a:spAutoFit/>
          </a:bodyPr>
          <a:lstStyle/>
          <a:p>
            <a:r>
              <a:rPr lang="en-FR" sz="1600" dirty="0">
                <a:solidFill>
                  <a:srgbClr val="00B050"/>
                </a:solidFill>
                <a:latin typeface="Calibri" panose="020F0502020204030204" pitchFamily="34" charset="0"/>
                <a:cs typeface="Calibri" panose="020F0502020204030204" pitchFamily="34" charset="0"/>
              </a:rPr>
              <a:t>LHC Magnet system</a:t>
            </a:r>
          </a:p>
        </p:txBody>
      </p:sp>
      <p:sp>
        <p:nvSpPr>
          <p:cNvPr id="9" name="Rounded Rectangle 8">
            <a:extLst>
              <a:ext uri="{FF2B5EF4-FFF2-40B4-BE49-F238E27FC236}">
                <a16:creationId xmlns:a16="http://schemas.microsoft.com/office/drawing/2014/main" id="{A15C8BC2-640A-E6AD-FFB7-8B5972E8E239}"/>
              </a:ext>
            </a:extLst>
          </p:cNvPr>
          <p:cNvSpPr/>
          <p:nvPr/>
        </p:nvSpPr>
        <p:spPr>
          <a:xfrm>
            <a:off x="1511681" y="1686935"/>
            <a:ext cx="7296313" cy="303716"/>
          </a:xfrm>
          <a:prstGeom prst="roundRect">
            <a:avLst/>
          </a:prstGeom>
          <a:solidFill>
            <a:schemeClr val="tx2">
              <a:lumMod val="40000"/>
              <a:lumOff val="60000"/>
              <a:alpha val="34973"/>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0" name="Rounded Rectangle 9">
            <a:extLst>
              <a:ext uri="{FF2B5EF4-FFF2-40B4-BE49-F238E27FC236}">
                <a16:creationId xmlns:a16="http://schemas.microsoft.com/office/drawing/2014/main" id="{223BBC7A-29E6-2067-E460-74E8B14E9E6A}"/>
              </a:ext>
            </a:extLst>
          </p:cNvPr>
          <p:cNvSpPr/>
          <p:nvPr/>
        </p:nvSpPr>
        <p:spPr>
          <a:xfrm>
            <a:off x="1499649" y="5856030"/>
            <a:ext cx="7296313" cy="303716"/>
          </a:xfrm>
          <a:prstGeom prst="roundRect">
            <a:avLst/>
          </a:prstGeom>
          <a:solidFill>
            <a:schemeClr val="tx2">
              <a:lumMod val="40000"/>
              <a:lumOff val="60000"/>
              <a:alpha val="34973"/>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1" name="TextBox 10">
            <a:extLst>
              <a:ext uri="{FF2B5EF4-FFF2-40B4-BE49-F238E27FC236}">
                <a16:creationId xmlns:a16="http://schemas.microsoft.com/office/drawing/2014/main" id="{6A8D881F-C252-39C6-D6EF-360CEDF995B1}"/>
              </a:ext>
            </a:extLst>
          </p:cNvPr>
          <p:cNvSpPr txBox="1"/>
          <p:nvPr/>
        </p:nvSpPr>
        <p:spPr>
          <a:xfrm>
            <a:off x="9106082" y="1636770"/>
            <a:ext cx="1941172" cy="338554"/>
          </a:xfrm>
          <a:prstGeom prst="rect">
            <a:avLst/>
          </a:prstGeom>
          <a:noFill/>
        </p:spPr>
        <p:txBody>
          <a:bodyPr wrap="none" rtlCol="0">
            <a:spAutoFit/>
          </a:bodyPr>
          <a:lstStyle/>
          <a:p>
            <a:r>
              <a:rPr lang="en-FR" sz="1600" dirty="0">
                <a:solidFill>
                  <a:schemeClr val="tx2">
                    <a:lumMod val="60000"/>
                    <a:lumOff val="40000"/>
                  </a:schemeClr>
                </a:solidFill>
                <a:latin typeface="Calibri" panose="020F0502020204030204" pitchFamily="34" charset="0"/>
                <a:cs typeface="Calibri" panose="020F0502020204030204" pitchFamily="34" charset="0"/>
              </a:rPr>
              <a:t>LHC injector complex</a:t>
            </a:r>
          </a:p>
        </p:txBody>
      </p:sp>
      <p:sp>
        <p:nvSpPr>
          <p:cNvPr id="12" name="TextBox 11">
            <a:extLst>
              <a:ext uri="{FF2B5EF4-FFF2-40B4-BE49-F238E27FC236}">
                <a16:creationId xmlns:a16="http://schemas.microsoft.com/office/drawing/2014/main" id="{5B5144FD-950A-C7E1-D371-7A5F6B67BE2B}"/>
              </a:ext>
            </a:extLst>
          </p:cNvPr>
          <p:cNvSpPr txBox="1"/>
          <p:nvPr/>
        </p:nvSpPr>
        <p:spPr>
          <a:xfrm>
            <a:off x="9115831" y="5856030"/>
            <a:ext cx="1941172" cy="338554"/>
          </a:xfrm>
          <a:prstGeom prst="rect">
            <a:avLst/>
          </a:prstGeom>
          <a:noFill/>
        </p:spPr>
        <p:txBody>
          <a:bodyPr wrap="none" rtlCol="0">
            <a:spAutoFit/>
          </a:bodyPr>
          <a:lstStyle/>
          <a:p>
            <a:r>
              <a:rPr lang="en-FR" sz="1600" dirty="0">
                <a:solidFill>
                  <a:schemeClr val="tx2">
                    <a:lumMod val="60000"/>
                    <a:lumOff val="40000"/>
                  </a:schemeClr>
                </a:solidFill>
                <a:latin typeface="Calibri" panose="020F0502020204030204" pitchFamily="34" charset="0"/>
                <a:cs typeface="Calibri" panose="020F0502020204030204" pitchFamily="34" charset="0"/>
              </a:rPr>
              <a:t>LHC injector complex</a:t>
            </a:r>
          </a:p>
        </p:txBody>
      </p:sp>
      <p:sp>
        <p:nvSpPr>
          <p:cNvPr id="13" name="Rounded Rectangle 12">
            <a:extLst>
              <a:ext uri="{FF2B5EF4-FFF2-40B4-BE49-F238E27FC236}">
                <a16:creationId xmlns:a16="http://schemas.microsoft.com/office/drawing/2014/main" id="{1077A5BA-F071-A8D7-CCF5-22BF2202FEE4}"/>
              </a:ext>
            </a:extLst>
          </p:cNvPr>
          <p:cNvSpPr/>
          <p:nvPr/>
        </p:nvSpPr>
        <p:spPr>
          <a:xfrm>
            <a:off x="1499649" y="2990357"/>
            <a:ext cx="7296313" cy="303716"/>
          </a:xfrm>
          <a:prstGeom prst="roundRect">
            <a:avLst/>
          </a:prstGeom>
          <a:solidFill>
            <a:schemeClr val="accent6">
              <a:lumMod val="75000"/>
              <a:alpha val="34973"/>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4" name="TextBox 13">
            <a:extLst>
              <a:ext uri="{FF2B5EF4-FFF2-40B4-BE49-F238E27FC236}">
                <a16:creationId xmlns:a16="http://schemas.microsoft.com/office/drawing/2014/main" id="{E4F757FF-DF32-BF79-6DB3-CBEACD4EB2A8}"/>
              </a:ext>
            </a:extLst>
          </p:cNvPr>
          <p:cNvSpPr txBox="1"/>
          <p:nvPr/>
        </p:nvSpPr>
        <p:spPr>
          <a:xfrm>
            <a:off x="9101154" y="2965458"/>
            <a:ext cx="2104872" cy="338554"/>
          </a:xfrm>
          <a:prstGeom prst="rect">
            <a:avLst/>
          </a:prstGeom>
          <a:noFill/>
        </p:spPr>
        <p:txBody>
          <a:bodyPr wrap="none" rtlCol="0">
            <a:spAutoFit/>
          </a:bodyPr>
          <a:lstStyle/>
          <a:p>
            <a:r>
              <a:rPr lang="en-FR" sz="1600" dirty="0">
                <a:solidFill>
                  <a:schemeClr val="accent6">
                    <a:lumMod val="75000"/>
                  </a:schemeClr>
                </a:solidFill>
                <a:latin typeface="Calibri" panose="020F0502020204030204" pitchFamily="34" charset="0"/>
                <a:cs typeface="Calibri" panose="020F0502020204030204" pitchFamily="34" charset="0"/>
              </a:rPr>
              <a:t>HL-LHC triplet magnets</a:t>
            </a:r>
          </a:p>
        </p:txBody>
      </p:sp>
      <p:sp>
        <p:nvSpPr>
          <p:cNvPr id="15" name="Rounded Rectangle 14">
            <a:extLst>
              <a:ext uri="{FF2B5EF4-FFF2-40B4-BE49-F238E27FC236}">
                <a16:creationId xmlns:a16="http://schemas.microsoft.com/office/drawing/2014/main" id="{953515D2-5865-A24A-F3FC-2257B964CDC7}"/>
              </a:ext>
            </a:extLst>
          </p:cNvPr>
          <p:cNvSpPr/>
          <p:nvPr/>
        </p:nvSpPr>
        <p:spPr>
          <a:xfrm>
            <a:off x="1499648" y="4014073"/>
            <a:ext cx="7296313" cy="561398"/>
          </a:xfrm>
          <a:prstGeom prst="roundRect">
            <a:avLst/>
          </a:prstGeom>
          <a:solidFill>
            <a:schemeClr val="accent6">
              <a:lumMod val="75000"/>
              <a:alpha val="34973"/>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6" name="TextBox 15">
            <a:extLst>
              <a:ext uri="{FF2B5EF4-FFF2-40B4-BE49-F238E27FC236}">
                <a16:creationId xmlns:a16="http://schemas.microsoft.com/office/drawing/2014/main" id="{00516229-C929-6130-DEC0-DDA462D7B2A9}"/>
              </a:ext>
            </a:extLst>
          </p:cNvPr>
          <p:cNvSpPr txBox="1"/>
          <p:nvPr/>
        </p:nvSpPr>
        <p:spPr>
          <a:xfrm>
            <a:off x="9086599" y="4211658"/>
            <a:ext cx="1855251" cy="338554"/>
          </a:xfrm>
          <a:prstGeom prst="rect">
            <a:avLst/>
          </a:prstGeom>
          <a:noFill/>
        </p:spPr>
        <p:txBody>
          <a:bodyPr wrap="none" rtlCol="0">
            <a:spAutoFit/>
          </a:bodyPr>
          <a:lstStyle/>
          <a:p>
            <a:r>
              <a:rPr lang="en-FR" sz="1600" dirty="0">
                <a:solidFill>
                  <a:schemeClr val="accent6">
                    <a:lumMod val="75000"/>
                  </a:schemeClr>
                </a:solidFill>
                <a:latin typeface="Calibri" panose="020F0502020204030204" pitchFamily="34" charset="0"/>
                <a:cs typeface="Calibri" panose="020F0502020204030204" pitchFamily="34" charset="0"/>
              </a:rPr>
              <a:t>HL-LHC crab cavities</a:t>
            </a:r>
          </a:p>
        </p:txBody>
      </p:sp>
      <p:sp>
        <p:nvSpPr>
          <p:cNvPr id="17" name="Rounded Rectangle 16">
            <a:extLst>
              <a:ext uri="{FF2B5EF4-FFF2-40B4-BE49-F238E27FC236}">
                <a16:creationId xmlns:a16="http://schemas.microsoft.com/office/drawing/2014/main" id="{D050A92D-34B2-19E1-BE6F-727D293BCCE5}"/>
              </a:ext>
            </a:extLst>
          </p:cNvPr>
          <p:cNvSpPr/>
          <p:nvPr/>
        </p:nvSpPr>
        <p:spPr>
          <a:xfrm>
            <a:off x="1499649" y="5040065"/>
            <a:ext cx="7296313" cy="561398"/>
          </a:xfrm>
          <a:prstGeom prst="roundRect">
            <a:avLst/>
          </a:prstGeom>
          <a:solidFill>
            <a:srgbClr val="7030A0">
              <a:alpha val="34973"/>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8" name="TextBox 17">
            <a:extLst>
              <a:ext uri="{FF2B5EF4-FFF2-40B4-BE49-F238E27FC236}">
                <a16:creationId xmlns:a16="http://schemas.microsoft.com/office/drawing/2014/main" id="{03978991-01B3-E962-FE79-05604504E4DD}"/>
              </a:ext>
            </a:extLst>
          </p:cNvPr>
          <p:cNvSpPr txBox="1"/>
          <p:nvPr/>
        </p:nvSpPr>
        <p:spPr>
          <a:xfrm>
            <a:off x="9103799" y="5030338"/>
            <a:ext cx="1954638" cy="584775"/>
          </a:xfrm>
          <a:prstGeom prst="rect">
            <a:avLst/>
          </a:prstGeom>
          <a:noFill/>
        </p:spPr>
        <p:txBody>
          <a:bodyPr wrap="none" rtlCol="0">
            <a:spAutoFit/>
          </a:bodyPr>
          <a:lstStyle/>
          <a:p>
            <a:r>
              <a:rPr lang="en-FR" sz="1600" dirty="0">
                <a:solidFill>
                  <a:srgbClr val="7030A0"/>
                </a:solidFill>
                <a:latin typeface="Calibri" panose="020F0502020204030204" pitchFamily="34" charset="0"/>
                <a:cs typeface="Calibri" panose="020F0502020204030204" pitchFamily="34" charset="0"/>
              </a:rPr>
              <a:t>Machine operation &amp;</a:t>
            </a:r>
          </a:p>
          <a:p>
            <a:r>
              <a:rPr lang="en-FR" sz="1600" dirty="0">
                <a:solidFill>
                  <a:srgbClr val="7030A0"/>
                </a:solidFill>
                <a:latin typeface="Calibri" panose="020F0502020204030204" pitchFamily="34" charset="0"/>
                <a:cs typeface="Calibri" panose="020F0502020204030204" pitchFamily="34" charset="0"/>
              </a:rPr>
              <a:t>availability</a:t>
            </a:r>
          </a:p>
        </p:txBody>
      </p:sp>
      <p:sp>
        <p:nvSpPr>
          <p:cNvPr id="5" name="Slide Number Placeholder 2">
            <a:extLst>
              <a:ext uri="{FF2B5EF4-FFF2-40B4-BE49-F238E27FC236}">
                <a16:creationId xmlns:a16="http://schemas.microsoft.com/office/drawing/2014/main" id="{011C72F2-DDCD-D9BA-E39C-BC9A173B3447}"/>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164612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dissolve">
                                      <p:cBhvr>
                                        <p:cTn id="15" dur="500"/>
                                        <p:tgtEl>
                                          <p:spTgt spid="10"/>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dissolv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dissolve">
                                      <p:cBhvr>
                                        <p:cTn id="29" dur="500"/>
                                        <p:tgtEl>
                                          <p:spTgt spid="16"/>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500"/>
                                        <p:tgtEl>
                                          <p:spTgt spid="15"/>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dissolve">
                                      <p:cBhvr>
                                        <p:cTn id="35" dur="500"/>
                                        <p:tgtEl>
                                          <p:spTgt spid="1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dissolve">
                                      <p:cBhvr>
                                        <p:cTn id="38" dur="500"/>
                                        <p:tgtEl>
                                          <p:spTgt spid="14"/>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dissolve">
                                      <p:cBhvr>
                                        <p:cTn id="43" dur="500"/>
                                        <p:tgtEl>
                                          <p:spTgt spid="17"/>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dissolve">
                                      <p:cBhvr>
                                        <p:cTn id="4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9" grpId="0" animBg="1"/>
      <p:bldP spid="10" grpId="0" animBg="1"/>
      <p:bldP spid="11" grpId="0"/>
      <p:bldP spid="12" grpId="0"/>
      <p:bldP spid="13" grpId="0" animBg="1"/>
      <p:bldP spid="14" grpId="0"/>
      <p:bldP spid="15" grpId="0" animBg="1"/>
      <p:bldP spid="16" grpId="0"/>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828923FA-AB49-D746-8A43-D29A7E28FB4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4680" y="-287010"/>
            <a:ext cx="12192000" cy="684688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F5BA8BA4-7503-7E47-A7A9-F205AA4064AB}"/>
              </a:ext>
            </a:extLst>
          </p:cNvPr>
          <p:cNvCxnSpPr/>
          <p:nvPr/>
        </p:nvCxnSpPr>
        <p:spPr>
          <a:xfrm>
            <a:off x="7224437" y="845029"/>
            <a:ext cx="0" cy="4800533"/>
          </a:xfrm>
          <a:prstGeom prst="line">
            <a:avLst/>
          </a:prstGeom>
        </p:spPr>
        <p:style>
          <a:lnRef idx="3">
            <a:schemeClr val="accent3"/>
          </a:lnRef>
          <a:fillRef idx="0">
            <a:schemeClr val="accent3"/>
          </a:fillRef>
          <a:effectRef idx="2">
            <a:schemeClr val="accent3"/>
          </a:effectRef>
          <a:fontRef idx="minor">
            <a:schemeClr val="tx1"/>
          </a:fontRef>
        </p:style>
      </p:cxnSp>
      <p:sp>
        <p:nvSpPr>
          <p:cNvPr id="9" name="TextBox 8">
            <a:extLst>
              <a:ext uri="{FF2B5EF4-FFF2-40B4-BE49-F238E27FC236}">
                <a16:creationId xmlns:a16="http://schemas.microsoft.com/office/drawing/2014/main" id="{F4A4260F-2E52-9A49-8085-BDB8E94055F2}"/>
              </a:ext>
            </a:extLst>
          </p:cNvPr>
          <p:cNvSpPr txBox="1"/>
          <p:nvPr/>
        </p:nvSpPr>
        <p:spPr>
          <a:xfrm flipH="1">
            <a:off x="6376220" y="4601421"/>
            <a:ext cx="2688297" cy="4205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133" b="1" i="0" u="none" strike="noStrike" kern="1200" cap="none" spc="0" normalizeH="0" baseline="0" dirty="0">
                <a:ln>
                  <a:noFill/>
                </a:ln>
                <a:solidFill>
                  <a:srgbClr val="C00000"/>
                </a:solidFill>
                <a:effectLst/>
                <a:uLnTx/>
                <a:uFillTx/>
                <a:latin typeface="Arial"/>
                <a:ea typeface="+mn-ea"/>
                <a:cs typeface="+mn-cs"/>
              </a:rPr>
              <a:t>Run3  operation</a:t>
            </a:r>
          </a:p>
        </p:txBody>
      </p:sp>
      <p:sp>
        <p:nvSpPr>
          <p:cNvPr id="15" name="Slide Number Placeholder 3">
            <a:extLst>
              <a:ext uri="{FF2B5EF4-FFF2-40B4-BE49-F238E27FC236}">
                <a16:creationId xmlns:a16="http://schemas.microsoft.com/office/drawing/2014/main" id="{301163C2-1C1A-7143-BBAA-83E2121358A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lang="fr-FR" smtClean="0"/>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3" name="TextBox 2">
            <a:extLst>
              <a:ext uri="{FF2B5EF4-FFF2-40B4-BE49-F238E27FC236}">
                <a16:creationId xmlns:a16="http://schemas.microsoft.com/office/drawing/2014/main" id="{5BA297DD-3F8D-EC40-958F-5D0D26D79097}"/>
              </a:ext>
            </a:extLst>
          </p:cNvPr>
          <p:cNvSpPr txBox="1"/>
          <p:nvPr/>
        </p:nvSpPr>
        <p:spPr>
          <a:xfrm>
            <a:off x="3215680" y="1009134"/>
            <a:ext cx="1439818" cy="523220"/>
          </a:xfrm>
          <a:prstGeom prst="rect">
            <a:avLst/>
          </a:prstGeom>
          <a:noFill/>
        </p:spPr>
        <p:txBody>
          <a:bodyPr wrap="none" rtlCol="0">
            <a:spAutoFit/>
          </a:bodyPr>
          <a:lstStyle/>
          <a:p>
            <a:r>
              <a:rPr lang="en-US" sz="1400" dirty="0"/>
              <a:t>Approval of </a:t>
            </a:r>
          </a:p>
          <a:p>
            <a:r>
              <a:rPr lang="en-US" sz="1400" dirty="0"/>
              <a:t>HL-LHC Project</a:t>
            </a:r>
          </a:p>
        </p:txBody>
      </p:sp>
      <p:cxnSp>
        <p:nvCxnSpPr>
          <p:cNvPr id="13" name="Straight Connector 12">
            <a:extLst>
              <a:ext uri="{FF2B5EF4-FFF2-40B4-BE49-F238E27FC236}">
                <a16:creationId xmlns:a16="http://schemas.microsoft.com/office/drawing/2014/main" id="{8707762C-DF95-8B45-8F7B-44D0AF5B9EFA}"/>
              </a:ext>
            </a:extLst>
          </p:cNvPr>
          <p:cNvCxnSpPr/>
          <p:nvPr/>
        </p:nvCxnSpPr>
        <p:spPr>
          <a:xfrm>
            <a:off x="3143672" y="913123"/>
            <a:ext cx="0" cy="4800533"/>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cxnSp>
        <p:nvCxnSpPr>
          <p:cNvPr id="14" name="Straight Connector 13">
            <a:extLst>
              <a:ext uri="{FF2B5EF4-FFF2-40B4-BE49-F238E27FC236}">
                <a16:creationId xmlns:a16="http://schemas.microsoft.com/office/drawing/2014/main" id="{DE5083B5-70E5-7E44-8353-87021E97C7BF}"/>
              </a:ext>
            </a:extLst>
          </p:cNvPr>
          <p:cNvCxnSpPr/>
          <p:nvPr/>
        </p:nvCxnSpPr>
        <p:spPr>
          <a:xfrm>
            <a:off x="623392" y="919456"/>
            <a:ext cx="0" cy="4800533"/>
          </a:xfrm>
          <a:prstGeom prst="line">
            <a:avLst/>
          </a:prstGeom>
          <a:ln>
            <a:solidFill>
              <a:srgbClr val="0070C0"/>
            </a:solidFill>
          </a:ln>
        </p:spPr>
        <p:style>
          <a:lnRef idx="3">
            <a:schemeClr val="accent3"/>
          </a:lnRef>
          <a:fillRef idx="0">
            <a:schemeClr val="accent3"/>
          </a:fillRef>
          <a:effectRef idx="2">
            <a:schemeClr val="accent3"/>
          </a:effectRef>
          <a:fontRef idx="minor">
            <a:schemeClr val="tx1"/>
          </a:fontRef>
        </p:style>
      </p:cxnSp>
      <p:sp>
        <p:nvSpPr>
          <p:cNvPr id="17" name="TextBox 16">
            <a:extLst>
              <a:ext uri="{FF2B5EF4-FFF2-40B4-BE49-F238E27FC236}">
                <a16:creationId xmlns:a16="http://schemas.microsoft.com/office/drawing/2014/main" id="{3CF64E8C-560F-6840-BCF9-F089A648EB5D}"/>
              </a:ext>
            </a:extLst>
          </p:cNvPr>
          <p:cNvSpPr txBox="1"/>
          <p:nvPr/>
        </p:nvSpPr>
        <p:spPr>
          <a:xfrm>
            <a:off x="599392" y="1035556"/>
            <a:ext cx="1638590" cy="523220"/>
          </a:xfrm>
          <a:prstGeom prst="rect">
            <a:avLst/>
          </a:prstGeom>
          <a:noFill/>
        </p:spPr>
        <p:txBody>
          <a:bodyPr wrap="none" rtlCol="0">
            <a:spAutoFit/>
          </a:bodyPr>
          <a:lstStyle/>
          <a:p>
            <a:r>
              <a:rPr lang="en-US" sz="1400" dirty="0"/>
              <a:t>EU funded </a:t>
            </a:r>
            <a:r>
              <a:rPr lang="en-US" sz="1400" dirty="0" err="1"/>
              <a:t>HiLumi</a:t>
            </a:r>
            <a:endParaRPr lang="en-US" sz="1400" dirty="0"/>
          </a:p>
          <a:p>
            <a:r>
              <a:rPr lang="en-US" sz="1400" dirty="0"/>
              <a:t>Design Study</a:t>
            </a:r>
          </a:p>
        </p:txBody>
      </p:sp>
      <p:cxnSp>
        <p:nvCxnSpPr>
          <p:cNvPr id="12" name="Straight Connector 11">
            <a:extLst>
              <a:ext uri="{FF2B5EF4-FFF2-40B4-BE49-F238E27FC236}">
                <a16:creationId xmlns:a16="http://schemas.microsoft.com/office/drawing/2014/main" id="{C78A5286-010B-1769-01C5-3699D371A185}"/>
              </a:ext>
            </a:extLst>
          </p:cNvPr>
          <p:cNvCxnSpPr/>
          <p:nvPr/>
        </p:nvCxnSpPr>
        <p:spPr>
          <a:xfrm>
            <a:off x="9890836" y="1028733"/>
            <a:ext cx="0" cy="4800533"/>
          </a:xfrm>
          <a:prstGeom prst="line">
            <a:avLst/>
          </a:prstGeom>
          <a:ln>
            <a:solidFill>
              <a:srgbClr val="00B050"/>
            </a:solidFill>
          </a:ln>
        </p:spPr>
        <p:style>
          <a:lnRef idx="3">
            <a:schemeClr val="accent3"/>
          </a:lnRef>
          <a:fillRef idx="0">
            <a:schemeClr val="accent3"/>
          </a:fillRef>
          <a:effectRef idx="2">
            <a:schemeClr val="accent3"/>
          </a:effectRef>
          <a:fontRef idx="minor">
            <a:schemeClr val="tx1"/>
          </a:fontRef>
        </p:style>
      </p:cxnSp>
      <p:sp>
        <p:nvSpPr>
          <p:cNvPr id="19" name="TextBox 18">
            <a:extLst>
              <a:ext uri="{FF2B5EF4-FFF2-40B4-BE49-F238E27FC236}">
                <a16:creationId xmlns:a16="http://schemas.microsoft.com/office/drawing/2014/main" id="{E255E500-5337-36D8-0F0C-9284763BA859}"/>
              </a:ext>
            </a:extLst>
          </p:cNvPr>
          <p:cNvSpPr txBox="1"/>
          <p:nvPr/>
        </p:nvSpPr>
        <p:spPr>
          <a:xfrm>
            <a:off x="9950686" y="1143277"/>
            <a:ext cx="1667444" cy="307777"/>
          </a:xfrm>
          <a:prstGeom prst="rect">
            <a:avLst/>
          </a:prstGeom>
          <a:noFill/>
        </p:spPr>
        <p:txBody>
          <a:bodyPr wrap="none" rtlCol="0">
            <a:spAutoFit/>
          </a:bodyPr>
          <a:lstStyle/>
          <a:p>
            <a:r>
              <a:rPr lang="en-US" sz="1400" dirty="0"/>
              <a:t>HL-LHC Operation</a:t>
            </a:r>
          </a:p>
        </p:txBody>
      </p:sp>
      <p:sp>
        <p:nvSpPr>
          <p:cNvPr id="20" name="TextBox 19">
            <a:extLst>
              <a:ext uri="{FF2B5EF4-FFF2-40B4-BE49-F238E27FC236}">
                <a16:creationId xmlns:a16="http://schemas.microsoft.com/office/drawing/2014/main" id="{3FCCAFDC-7348-9D64-DA21-8B969B49F8B8}"/>
              </a:ext>
            </a:extLst>
          </p:cNvPr>
          <p:cNvSpPr txBox="1"/>
          <p:nvPr/>
        </p:nvSpPr>
        <p:spPr>
          <a:xfrm>
            <a:off x="6529197" y="1124502"/>
            <a:ext cx="1165640" cy="307777"/>
          </a:xfrm>
          <a:prstGeom prst="rect">
            <a:avLst/>
          </a:prstGeom>
          <a:noFill/>
        </p:spPr>
        <p:txBody>
          <a:bodyPr wrap="none" rtlCol="0">
            <a:spAutoFit/>
          </a:bodyPr>
          <a:lstStyle/>
          <a:p>
            <a:r>
              <a:rPr lang="en-US" sz="1400" dirty="0"/>
              <a:t>We are here</a:t>
            </a:r>
          </a:p>
        </p:txBody>
      </p:sp>
      <p:sp>
        <p:nvSpPr>
          <p:cNvPr id="4" name="TextBox 3">
            <a:extLst>
              <a:ext uri="{FF2B5EF4-FFF2-40B4-BE49-F238E27FC236}">
                <a16:creationId xmlns:a16="http://schemas.microsoft.com/office/drawing/2014/main" id="{24015367-E080-326B-FAC4-2D113B61A3C4}"/>
              </a:ext>
            </a:extLst>
          </p:cNvPr>
          <p:cNvSpPr txBox="1"/>
          <p:nvPr/>
        </p:nvSpPr>
        <p:spPr>
          <a:xfrm>
            <a:off x="237229" y="5027006"/>
            <a:ext cx="11716218" cy="183672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342900" lvl="0" indent="-342900" algn="ctr">
              <a:spcAft>
                <a:spcPts val="600"/>
              </a:spcAft>
              <a:buFont typeface="Wingdings" pitchFamily="2" charset="2"/>
              <a:buChar char="è"/>
              <a:defRPr/>
            </a:pPr>
            <a:endParaRPr lang="en-US" sz="1867" b="1" dirty="0">
              <a:solidFill>
                <a:srgbClr val="00B050"/>
              </a:solidFill>
              <a:sym typeface="Wingdings" pitchFamily="2" charset="2"/>
            </a:endParaRPr>
          </a:p>
          <a:p>
            <a:pPr marL="342900" lvl="0" indent="-342900" algn="ctr">
              <a:spcAft>
                <a:spcPts val="600"/>
              </a:spcAft>
              <a:buFont typeface="Wingdings" pitchFamily="2" charset="2"/>
              <a:buChar char="è"/>
              <a:defRPr/>
            </a:pPr>
            <a:r>
              <a:rPr lang="en-US" sz="1867" b="1" dirty="0">
                <a:solidFill>
                  <a:srgbClr val="00B050"/>
                </a:solidFill>
                <a:sym typeface="Wingdings" pitchFamily="2" charset="2"/>
              </a:rPr>
              <a:t>1.5 years until start of Long Shutdown 3</a:t>
            </a:r>
            <a:endParaRPr lang="en-US" sz="1867" b="1" dirty="0">
              <a:solidFill>
                <a:srgbClr val="00B050"/>
              </a:solidFill>
              <a:latin typeface="Arial"/>
              <a:sym typeface="Wingdings" pitchFamily="2" charset="2"/>
            </a:endParaRPr>
          </a:p>
          <a:p>
            <a:pPr marL="342900" lvl="0" indent="-342900" algn="ctr">
              <a:spcAft>
                <a:spcPts val="600"/>
              </a:spcAft>
              <a:buFont typeface="Wingdings" pitchFamily="2" charset="2"/>
              <a:buChar char="è"/>
              <a:defRPr/>
            </a:pPr>
            <a:r>
              <a:rPr lang="en-US" sz="1867" b="1" dirty="0">
                <a:solidFill>
                  <a:srgbClr val="00B050"/>
                </a:solidFill>
                <a:sym typeface="Wingdings" pitchFamily="2" charset="2"/>
              </a:rPr>
              <a:t>75% of the project budget of ~1.1 BCHF already committed</a:t>
            </a:r>
          </a:p>
          <a:p>
            <a:pPr marL="342900" lvl="0" indent="-342900" algn="ctr">
              <a:spcAft>
                <a:spcPts val="600"/>
              </a:spcAft>
              <a:buFont typeface="Wingdings" pitchFamily="2" charset="2"/>
              <a:buChar char="è"/>
              <a:defRPr/>
            </a:pPr>
            <a:r>
              <a:rPr lang="en-US" sz="1867" b="1" dirty="0">
                <a:solidFill>
                  <a:srgbClr val="00B050"/>
                </a:solidFill>
                <a:sym typeface="Wingdings" pitchFamily="2" charset="2"/>
              </a:rPr>
              <a:t>The project is ready for installation start in 2026!  endorsed by 2023 C&amp;SR</a:t>
            </a:r>
          </a:p>
          <a:p>
            <a:pPr lvl="0" algn="ctr">
              <a:spcAft>
                <a:spcPts val="600"/>
              </a:spcAft>
              <a:defRPr/>
            </a:pPr>
            <a:endParaRPr lang="en-US" sz="1867" b="1" dirty="0">
              <a:solidFill>
                <a:srgbClr val="00B050"/>
              </a:solidFill>
              <a:sym typeface="Wingdings" pitchFamily="2" charset="2"/>
            </a:endParaRPr>
          </a:p>
        </p:txBody>
      </p:sp>
    </p:spTree>
    <p:extLst>
      <p:ext uri="{BB962C8B-B14F-4D97-AF65-F5344CB8AC3E}">
        <p14:creationId xmlns:p14="http://schemas.microsoft.com/office/powerpoint/2010/main" val="282292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80">
                                          <p:stCondLst>
                                            <p:cond delay="0"/>
                                          </p:stCondLst>
                                        </p:cTn>
                                        <p:tgtEl>
                                          <p:spTgt spid="14"/>
                                        </p:tgtEl>
                                      </p:cBhvr>
                                    </p:animEffect>
                                    <p:anim calcmode="lin" valueType="num">
                                      <p:cBhvr>
                                        <p:cTn id="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3" dur="26">
                                          <p:stCondLst>
                                            <p:cond delay="650"/>
                                          </p:stCondLst>
                                        </p:cTn>
                                        <p:tgtEl>
                                          <p:spTgt spid="14"/>
                                        </p:tgtEl>
                                      </p:cBhvr>
                                      <p:to x="100000" y="60000"/>
                                    </p:animScale>
                                    <p:animScale>
                                      <p:cBhvr>
                                        <p:cTn id="14" dur="166" decel="50000">
                                          <p:stCondLst>
                                            <p:cond delay="676"/>
                                          </p:stCondLst>
                                        </p:cTn>
                                        <p:tgtEl>
                                          <p:spTgt spid="14"/>
                                        </p:tgtEl>
                                      </p:cBhvr>
                                      <p:to x="100000" y="100000"/>
                                    </p:animScale>
                                    <p:animScale>
                                      <p:cBhvr>
                                        <p:cTn id="15" dur="26">
                                          <p:stCondLst>
                                            <p:cond delay="1312"/>
                                          </p:stCondLst>
                                        </p:cTn>
                                        <p:tgtEl>
                                          <p:spTgt spid="14"/>
                                        </p:tgtEl>
                                      </p:cBhvr>
                                      <p:to x="100000" y="80000"/>
                                    </p:animScale>
                                    <p:animScale>
                                      <p:cBhvr>
                                        <p:cTn id="16" dur="166" decel="50000">
                                          <p:stCondLst>
                                            <p:cond delay="1338"/>
                                          </p:stCondLst>
                                        </p:cTn>
                                        <p:tgtEl>
                                          <p:spTgt spid="14"/>
                                        </p:tgtEl>
                                      </p:cBhvr>
                                      <p:to x="100000" y="100000"/>
                                    </p:animScale>
                                    <p:animScale>
                                      <p:cBhvr>
                                        <p:cTn id="17" dur="26">
                                          <p:stCondLst>
                                            <p:cond delay="1642"/>
                                          </p:stCondLst>
                                        </p:cTn>
                                        <p:tgtEl>
                                          <p:spTgt spid="14"/>
                                        </p:tgtEl>
                                      </p:cBhvr>
                                      <p:to x="100000" y="90000"/>
                                    </p:animScale>
                                    <p:animScale>
                                      <p:cBhvr>
                                        <p:cTn id="18" dur="166" decel="50000">
                                          <p:stCondLst>
                                            <p:cond delay="1668"/>
                                          </p:stCondLst>
                                        </p:cTn>
                                        <p:tgtEl>
                                          <p:spTgt spid="14"/>
                                        </p:tgtEl>
                                      </p:cBhvr>
                                      <p:to x="100000" y="100000"/>
                                    </p:animScale>
                                    <p:animScale>
                                      <p:cBhvr>
                                        <p:cTn id="19" dur="26">
                                          <p:stCondLst>
                                            <p:cond delay="1808"/>
                                          </p:stCondLst>
                                        </p:cTn>
                                        <p:tgtEl>
                                          <p:spTgt spid="14"/>
                                        </p:tgtEl>
                                      </p:cBhvr>
                                      <p:to x="100000" y="95000"/>
                                    </p:animScale>
                                    <p:animScale>
                                      <p:cBhvr>
                                        <p:cTn id="20" dur="166" decel="50000">
                                          <p:stCondLst>
                                            <p:cond delay="1834"/>
                                          </p:stCondLst>
                                        </p:cTn>
                                        <p:tgtEl>
                                          <p:spTgt spid="14"/>
                                        </p:tgtEl>
                                      </p:cBhvr>
                                      <p:to x="100000" y="100000"/>
                                    </p:animScale>
                                  </p:childTnLst>
                                </p:cTn>
                              </p:par>
                            </p:childTnLst>
                          </p:cTn>
                        </p:par>
                        <p:par>
                          <p:cTn id="21" fill="hold">
                            <p:stCondLst>
                              <p:cond delay="2000"/>
                            </p:stCondLst>
                            <p:childTnLst>
                              <p:par>
                                <p:cTn id="22" presetID="9"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80">
                                          <p:stCondLst>
                                            <p:cond delay="0"/>
                                          </p:stCondLst>
                                        </p:cTn>
                                        <p:tgtEl>
                                          <p:spTgt spid="13"/>
                                        </p:tgtEl>
                                      </p:cBhvr>
                                    </p:animEffect>
                                    <p:anim calcmode="lin" valueType="num">
                                      <p:cBhvr>
                                        <p:cTn id="30"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5" dur="26">
                                          <p:stCondLst>
                                            <p:cond delay="650"/>
                                          </p:stCondLst>
                                        </p:cTn>
                                        <p:tgtEl>
                                          <p:spTgt spid="13"/>
                                        </p:tgtEl>
                                      </p:cBhvr>
                                      <p:to x="100000" y="60000"/>
                                    </p:animScale>
                                    <p:animScale>
                                      <p:cBhvr>
                                        <p:cTn id="36" dur="166" decel="50000">
                                          <p:stCondLst>
                                            <p:cond delay="676"/>
                                          </p:stCondLst>
                                        </p:cTn>
                                        <p:tgtEl>
                                          <p:spTgt spid="13"/>
                                        </p:tgtEl>
                                      </p:cBhvr>
                                      <p:to x="100000" y="100000"/>
                                    </p:animScale>
                                    <p:animScale>
                                      <p:cBhvr>
                                        <p:cTn id="37" dur="26">
                                          <p:stCondLst>
                                            <p:cond delay="1312"/>
                                          </p:stCondLst>
                                        </p:cTn>
                                        <p:tgtEl>
                                          <p:spTgt spid="13"/>
                                        </p:tgtEl>
                                      </p:cBhvr>
                                      <p:to x="100000" y="80000"/>
                                    </p:animScale>
                                    <p:animScale>
                                      <p:cBhvr>
                                        <p:cTn id="38" dur="166" decel="50000">
                                          <p:stCondLst>
                                            <p:cond delay="1338"/>
                                          </p:stCondLst>
                                        </p:cTn>
                                        <p:tgtEl>
                                          <p:spTgt spid="13"/>
                                        </p:tgtEl>
                                      </p:cBhvr>
                                      <p:to x="100000" y="100000"/>
                                    </p:animScale>
                                    <p:animScale>
                                      <p:cBhvr>
                                        <p:cTn id="39" dur="26">
                                          <p:stCondLst>
                                            <p:cond delay="1642"/>
                                          </p:stCondLst>
                                        </p:cTn>
                                        <p:tgtEl>
                                          <p:spTgt spid="13"/>
                                        </p:tgtEl>
                                      </p:cBhvr>
                                      <p:to x="100000" y="90000"/>
                                    </p:animScale>
                                    <p:animScale>
                                      <p:cBhvr>
                                        <p:cTn id="40" dur="166" decel="50000">
                                          <p:stCondLst>
                                            <p:cond delay="1668"/>
                                          </p:stCondLst>
                                        </p:cTn>
                                        <p:tgtEl>
                                          <p:spTgt spid="13"/>
                                        </p:tgtEl>
                                      </p:cBhvr>
                                      <p:to x="100000" y="100000"/>
                                    </p:animScale>
                                    <p:animScale>
                                      <p:cBhvr>
                                        <p:cTn id="41" dur="26">
                                          <p:stCondLst>
                                            <p:cond delay="1808"/>
                                          </p:stCondLst>
                                        </p:cTn>
                                        <p:tgtEl>
                                          <p:spTgt spid="13"/>
                                        </p:tgtEl>
                                      </p:cBhvr>
                                      <p:to x="100000" y="95000"/>
                                    </p:animScale>
                                    <p:animScale>
                                      <p:cBhvr>
                                        <p:cTn id="42" dur="166" decel="50000">
                                          <p:stCondLst>
                                            <p:cond delay="1834"/>
                                          </p:stCondLst>
                                        </p:cTn>
                                        <p:tgtEl>
                                          <p:spTgt spid="13"/>
                                        </p:tgtEl>
                                      </p:cBhvr>
                                      <p:to x="100000" y="100000"/>
                                    </p:animScale>
                                  </p:childTnLst>
                                </p:cTn>
                              </p:par>
                            </p:childTnLst>
                          </p:cTn>
                        </p:par>
                        <p:par>
                          <p:cTn id="43" fill="hold">
                            <p:stCondLst>
                              <p:cond delay="2000"/>
                            </p:stCondLst>
                            <p:childTnLst>
                              <p:par>
                                <p:cTn id="44" presetID="9"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dissolve">
                                      <p:cBhvr>
                                        <p:cTn id="46" dur="500"/>
                                        <p:tgtEl>
                                          <p:spTgt spid="3"/>
                                        </p:tgtEl>
                                      </p:cBhvr>
                                    </p:animEffect>
                                  </p:childTnLst>
                                </p:cTn>
                              </p:par>
                            </p:childTnLst>
                          </p:cTn>
                        </p:par>
                      </p:childTnLst>
                    </p:cTn>
                  </p:par>
                  <p:par>
                    <p:cTn id="47" fill="hold">
                      <p:stCondLst>
                        <p:cond delay="indefinite"/>
                      </p:stCondLst>
                      <p:childTnLst>
                        <p:par>
                          <p:cTn id="48" fill="hold">
                            <p:stCondLst>
                              <p:cond delay="0"/>
                            </p:stCondLst>
                            <p:childTnLst>
                              <p:par>
                                <p:cTn id="49" presetID="26" presetClass="entr" presetSubtype="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80">
                                          <p:stCondLst>
                                            <p:cond delay="0"/>
                                          </p:stCondLst>
                                        </p:cTn>
                                        <p:tgtEl>
                                          <p:spTgt spid="8"/>
                                        </p:tgtEl>
                                      </p:cBhvr>
                                    </p:animEffect>
                                    <p:anim calcmode="lin" valueType="num">
                                      <p:cBhvr>
                                        <p:cTn id="52"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7" dur="26">
                                          <p:stCondLst>
                                            <p:cond delay="650"/>
                                          </p:stCondLst>
                                        </p:cTn>
                                        <p:tgtEl>
                                          <p:spTgt spid="8"/>
                                        </p:tgtEl>
                                      </p:cBhvr>
                                      <p:to x="100000" y="60000"/>
                                    </p:animScale>
                                    <p:animScale>
                                      <p:cBhvr>
                                        <p:cTn id="58" dur="166" decel="50000">
                                          <p:stCondLst>
                                            <p:cond delay="676"/>
                                          </p:stCondLst>
                                        </p:cTn>
                                        <p:tgtEl>
                                          <p:spTgt spid="8"/>
                                        </p:tgtEl>
                                      </p:cBhvr>
                                      <p:to x="100000" y="100000"/>
                                    </p:animScale>
                                    <p:animScale>
                                      <p:cBhvr>
                                        <p:cTn id="59" dur="26">
                                          <p:stCondLst>
                                            <p:cond delay="1312"/>
                                          </p:stCondLst>
                                        </p:cTn>
                                        <p:tgtEl>
                                          <p:spTgt spid="8"/>
                                        </p:tgtEl>
                                      </p:cBhvr>
                                      <p:to x="100000" y="80000"/>
                                    </p:animScale>
                                    <p:animScale>
                                      <p:cBhvr>
                                        <p:cTn id="60" dur="166" decel="50000">
                                          <p:stCondLst>
                                            <p:cond delay="1338"/>
                                          </p:stCondLst>
                                        </p:cTn>
                                        <p:tgtEl>
                                          <p:spTgt spid="8"/>
                                        </p:tgtEl>
                                      </p:cBhvr>
                                      <p:to x="100000" y="100000"/>
                                    </p:animScale>
                                    <p:animScale>
                                      <p:cBhvr>
                                        <p:cTn id="61" dur="26">
                                          <p:stCondLst>
                                            <p:cond delay="1642"/>
                                          </p:stCondLst>
                                        </p:cTn>
                                        <p:tgtEl>
                                          <p:spTgt spid="8"/>
                                        </p:tgtEl>
                                      </p:cBhvr>
                                      <p:to x="100000" y="90000"/>
                                    </p:animScale>
                                    <p:animScale>
                                      <p:cBhvr>
                                        <p:cTn id="62" dur="166" decel="50000">
                                          <p:stCondLst>
                                            <p:cond delay="1668"/>
                                          </p:stCondLst>
                                        </p:cTn>
                                        <p:tgtEl>
                                          <p:spTgt spid="8"/>
                                        </p:tgtEl>
                                      </p:cBhvr>
                                      <p:to x="100000" y="100000"/>
                                    </p:animScale>
                                    <p:animScale>
                                      <p:cBhvr>
                                        <p:cTn id="63" dur="26">
                                          <p:stCondLst>
                                            <p:cond delay="1808"/>
                                          </p:stCondLst>
                                        </p:cTn>
                                        <p:tgtEl>
                                          <p:spTgt spid="8"/>
                                        </p:tgtEl>
                                      </p:cBhvr>
                                      <p:to x="100000" y="95000"/>
                                    </p:animScale>
                                    <p:animScale>
                                      <p:cBhvr>
                                        <p:cTn id="64" dur="166" decel="50000">
                                          <p:stCondLst>
                                            <p:cond delay="1834"/>
                                          </p:stCondLst>
                                        </p:cTn>
                                        <p:tgtEl>
                                          <p:spTgt spid="8"/>
                                        </p:tgtEl>
                                      </p:cBhvr>
                                      <p:to x="100000" y="100000"/>
                                    </p:animScale>
                                  </p:childTnLst>
                                </p:cTn>
                              </p:par>
                            </p:childTnLst>
                          </p:cTn>
                        </p:par>
                        <p:par>
                          <p:cTn id="65" fill="hold">
                            <p:stCondLst>
                              <p:cond delay="2000"/>
                            </p:stCondLst>
                            <p:childTnLst>
                              <p:par>
                                <p:cTn id="66" presetID="9"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dissolve">
                                      <p:cBhvr>
                                        <p:cTn id="68" dur="500"/>
                                        <p:tgtEl>
                                          <p:spTgt spid="20"/>
                                        </p:tgtEl>
                                      </p:cBhvr>
                                    </p:animEffect>
                                  </p:childTnLst>
                                </p:cTn>
                              </p:par>
                            </p:childTnLst>
                          </p:cTn>
                        </p:par>
                        <p:par>
                          <p:cTn id="69" fill="hold">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dissolv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26" presetClass="entr" presetSubtype="0" fill="hold"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wipe(down)">
                                      <p:cBhvr>
                                        <p:cTn id="77" dur="580">
                                          <p:stCondLst>
                                            <p:cond delay="0"/>
                                          </p:stCondLst>
                                        </p:cTn>
                                        <p:tgtEl>
                                          <p:spTgt spid="12"/>
                                        </p:tgtEl>
                                      </p:cBhvr>
                                    </p:animEffect>
                                    <p:anim calcmode="lin" valueType="num">
                                      <p:cBhvr>
                                        <p:cTn id="7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3" dur="26">
                                          <p:stCondLst>
                                            <p:cond delay="650"/>
                                          </p:stCondLst>
                                        </p:cTn>
                                        <p:tgtEl>
                                          <p:spTgt spid="12"/>
                                        </p:tgtEl>
                                      </p:cBhvr>
                                      <p:to x="100000" y="60000"/>
                                    </p:animScale>
                                    <p:animScale>
                                      <p:cBhvr>
                                        <p:cTn id="84" dur="166" decel="50000">
                                          <p:stCondLst>
                                            <p:cond delay="676"/>
                                          </p:stCondLst>
                                        </p:cTn>
                                        <p:tgtEl>
                                          <p:spTgt spid="12"/>
                                        </p:tgtEl>
                                      </p:cBhvr>
                                      <p:to x="100000" y="100000"/>
                                    </p:animScale>
                                    <p:animScale>
                                      <p:cBhvr>
                                        <p:cTn id="85" dur="26">
                                          <p:stCondLst>
                                            <p:cond delay="1312"/>
                                          </p:stCondLst>
                                        </p:cTn>
                                        <p:tgtEl>
                                          <p:spTgt spid="12"/>
                                        </p:tgtEl>
                                      </p:cBhvr>
                                      <p:to x="100000" y="80000"/>
                                    </p:animScale>
                                    <p:animScale>
                                      <p:cBhvr>
                                        <p:cTn id="86" dur="166" decel="50000">
                                          <p:stCondLst>
                                            <p:cond delay="1338"/>
                                          </p:stCondLst>
                                        </p:cTn>
                                        <p:tgtEl>
                                          <p:spTgt spid="12"/>
                                        </p:tgtEl>
                                      </p:cBhvr>
                                      <p:to x="100000" y="100000"/>
                                    </p:animScale>
                                    <p:animScale>
                                      <p:cBhvr>
                                        <p:cTn id="87" dur="26">
                                          <p:stCondLst>
                                            <p:cond delay="1642"/>
                                          </p:stCondLst>
                                        </p:cTn>
                                        <p:tgtEl>
                                          <p:spTgt spid="12"/>
                                        </p:tgtEl>
                                      </p:cBhvr>
                                      <p:to x="100000" y="90000"/>
                                    </p:animScale>
                                    <p:animScale>
                                      <p:cBhvr>
                                        <p:cTn id="88" dur="166" decel="50000">
                                          <p:stCondLst>
                                            <p:cond delay="1668"/>
                                          </p:stCondLst>
                                        </p:cTn>
                                        <p:tgtEl>
                                          <p:spTgt spid="12"/>
                                        </p:tgtEl>
                                      </p:cBhvr>
                                      <p:to x="100000" y="100000"/>
                                    </p:animScale>
                                    <p:animScale>
                                      <p:cBhvr>
                                        <p:cTn id="89" dur="26">
                                          <p:stCondLst>
                                            <p:cond delay="1808"/>
                                          </p:stCondLst>
                                        </p:cTn>
                                        <p:tgtEl>
                                          <p:spTgt spid="12"/>
                                        </p:tgtEl>
                                      </p:cBhvr>
                                      <p:to x="100000" y="95000"/>
                                    </p:animScale>
                                    <p:animScale>
                                      <p:cBhvr>
                                        <p:cTn id="90" dur="166" decel="50000">
                                          <p:stCondLst>
                                            <p:cond delay="1834"/>
                                          </p:stCondLst>
                                        </p:cTn>
                                        <p:tgtEl>
                                          <p:spTgt spid="12"/>
                                        </p:tgtEl>
                                      </p:cBhvr>
                                      <p:to x="100000" y="100000"/>
                                    </p:animScale>
                                  </p:childTnLst>
                                </p:cTn>
                              </p:par>
                            </p:childTnLst>
                          </p:cTn>
                        </p:par>
                        <p:par>
                          <p:cTn id="91" fill="hold">
                            <p:stCondLst>
                              <p:cond delay="2000"/>
                            </p:stCondLst>
                            <p:childTnLst>
                              <p:par>
                                <p:cTn id="92" presetID="9" presetClass="entr" presetSubtype="0"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dissolve">
                                      <p:cBhvr>
                                        <p:cTn id="94" dur="500"/>
                                        <p:tgtEl>
                                          <p:spTgt spid="19"/>
                                        </p:tgtEl>
                                      </p:cBhvr>
                                    </p:animEffect>
                                  </p:childTnLst>
                                </p:cTn>
                              </p:par>
                            </p:childTnLst>
                          </p:cTn>
                        </p:par>
                      </p:childTnLst>
                    </p:cTn>
                  </p:par>
                  <p:par>
                    <p:cTn id="95" fill="hold">
                      <p:stCondLst>
                        <p:cond delay="indefinite"/>
                      </p:stCondLst>
                      <p:childTnLst>
                        <p:par>
                          <p:cTn id="96" fill="hold">
                            <p:stCondLst>
                              <p:cond delay="0"/>
                            </p:stCondLst>
                            <p:childTnLst>
                              <p:par>
                                <p:cTn id="97" presetID="6" presetClass="entr" presetSubtype="16" fill="hold" grpId="0" nodeType="click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circle(in)">
                                      <p:cBhvr>
                                        <p:cTn id="9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17" grpId="0"/>
      <p:bldP spid="19" grpId="0"/>
      <p:bldP spid="20" grpId="0"/>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solidFill>
                  <a:schemeClr val="bg1">
                    <a:lumMod val="85000"/>
                  </a:schemeClr>
                </a:solidFill>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(Main) Technical challenges of the HL-LHC </a:t>
            </a:r>
            <a:r>
              <a:rPr lang="en-US" sz="3000" dirty="0">
                <a:solidFill>
                  <a:schemeClr val="tx1">
                    <a:lumMod val="65000"/>
                    <a:lumOff val="3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4002136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222E-8401-0CDE-7AE4-8ABDE4920A1F}"/>
              </a:ext>
            </a:extLst>
          </p:cNvPr>
          <p:cNvSpPr>
            <a:spLocks noGrp="1"/>
          </p:cNvSpPr>
          <p:nvPr>
            <p:ph type="title"/>
          </p:nvPr>
        </p:nvSpPr>
        <p:spPr>
          <a:xfrm>
            <a:off x="-1391180" y="123508"/>
            <a:ext cx="10560000" cy="720000"/>
          </a:xfrm>
        </p:spPr>
        <p:txBody>
          <a:bodyPr/>
          <a:lstStyle/>
          <a:p>
            <a:r>
              <a:rPr lang="en-FR" dirty="0"/>
              <a:t>HL-LHC technology landmarks</a:t>
            </a:r>
          </a:p>
        </p:txBody>
      </p:sp>
      <p:pic>
        <p:nvPicPr>
          <p:cNvPr id="4" name="Picture 3" descr="Diagram&#10;&#10;Description automatically generated">
            <a:extLst>
              <a:ext uri="{FF2B5EF4-FFF2-40B4-BE49-F238E27FC236}">
                <a16:creationId xmlns:a16="http://schemas.microsoft.com/office/drawing/2014/main" id="{41A997F8-B25B-8AAA-A74F-DD8ECC8811F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569621" y="843508"/>
            <a:ext cx="7234002" cy="5694452"/>
          </a:xfrm>
          <a:prstGeom prst="rect">
            <a:avLst/>
          </a:prstGeom>
        </p:spPr>
      </p:pic>
      <p:sp>
        <p:nvSpPr>
          <p:cNvPr id="5" name="TextBox 4">
            <a:extLst>
              <a:ext uri="{FF2B5EF4-FFF2-40B4-BE49-F238E27FC236}">
                <a16:creationId xmlns:a16="http://schemas.microsoft.com/office/drawing/2014/main" id="{03006E5A-5221-D2C3-B16A-54B5F382BFF0}"/>
              </a:ext>
            </a:extLst>
          </p:cNvPr>
          <p:cNvSpPr txBox="1"/>
          <p:nvPr/>
        </p:nvSpPr>
        <p:spPr>
          <a:xfrm>
            <a:off x="507518" y="1897727"/>
            <a:ext cx="3381302" cy="34778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2000" dirty="0">
                <a:latin typeface="Calibri" panose="020F0502020204030204" pitchFamily="34" charset="0"/>
                <a:cs typeface="Calibri" panose="020F0502020204030204" pitchFamily="34" charset="0"/>
              </a:rPr>
              <a:t>No accelerator upgrade project has so many challenging novelties covering such a broad technology spectrum</a:t>
            </a:r>
          </a:p>
          <a:p>
            <a:endParaRPr lang="en-US" sz="2000" dirty="0">
              <a:latin typeface="Calibri" panose="020F0502020204030204" pitchFamily="34" charset="0"/>
              <a:cs typeface="Calibri" panose="020F0502020204030204" pitchFamily="34" charset="0"/>
            </a:endParaRPr>
          </a:p>
          <a:p>
            <a:r>
              <a:rPr lang="en-US" sz="2000" i="1" dirty="0">
                <a:solidFill>
                  <a:srgbClr val="FF0000"/>
                </a:solidFill>
                <a:latin typeface="Calibri" panose="020F0502020204030204" pitchFamily="34" charset="0"/>
                <a:cs typeface="Calibri" panose="020F0502020204030204" pitchFamily="34" charset="0"/>
              </a:rPr>
              <a:t>Technology intensive project</a:t>
            </a:r>
            <a:r>
              <a:rPr lang="fr-CH" sz="2000" i="1" dirty="0">
                <a:solidFill>
                  <a:srgbClr val="FF0000"/>
                </a:solidFill>
                <a:latin typeface="Calibri" panose="020F0502020204030204" pitchFamily="34" charset="0"/>
                <a:cs typeface="Calibri" panose="020F0502020204030204" pitchFamily="34" charset="0"/>
              </a:rPr>
              <a:t>!</a:t>
            </a:r>
          </a:p>
          <a:p>
            <a:endParaRPr lang="fr-CH" sz="2000" i="1" dirty="0">
              <a:solidFill>
                <a:srgbClr val="FF0000"/>
              </a:solidFill>
              <a:latin typeface="Calibri" panose="020F0502020204030204" pitchFamily="34" charset="0"/>
              <a:cs typeface="Calibri" panose="020F0502020204030204" pitchFamily="34" charset="0"/>
            </a:endParaRPr>
          </a:p>
          <a:p>
            <a:r>
              <a:rPr lang="fr-CH" sz="2000" i="1" dirty="0">
                <a:solidFill>
                  <a:srgbClr val="FF0000"/>
                </a:solidFill>
                <a:latin typeface="Calibri" panose="020F0502020204030204" pitchFamily="34" charset="0"/>
                <a:cs typeface="Calibri" panose="020F0502020204030204" pitchFamily="34" charset="0"/>
              </a:rPr>
              <a:t>Major upgrades in P1 and P5, large fraction of LHC </a:t>
            </a:r>
            <a:r>
              <a:rPr lang="fr-CH" sz="2000" i="1" dirty="0" err="1">
                <a:solidFill>
                  <a:srgbClr val="FF0000"/>
                </a:solidFill>
                <a:latin typeface="Calibri" panose="020F0502020204030204" pitchFamily="34" charset="0"/>
                <a:cs typeface="Calibri" panose="020F0502020204030204" pitchFamily="34" charset="0"/>
              </a:rPr>
              <a:t>will</a:t>
            </a:r>
            <a:r>
              <a:rPr lang="fr-CH" sz="2000" i="1" dirty="0">
                <a:solidFill>
                  <a:srgbClr val="FF0000"/>
                </a:solidFill>
                <a:latin typeface="Calibri" panose="020F0502020204030204" pitchFamily="34" charset="0"/>
                <a:cs typeface="Calibri" panose="020F0502020204030204" pitchFamily="34" charset="0"/>
              </a:rPr>
              <a:t> </a:t>
            </a:r>
            <a:r>
              <a:rPr lang="fr-CH" sz="2000" i="1" dirty="0" err="1">
                <a:solidFill>
                  <a:srgbClr val="FF0000"/>
                </a:solidFill>
                <a:latin typeface="Calibri" panose="020F0502020204030204" pitchFamily="34" charset="0"/>
                <a:cs typeface="Calibri" panose="020F0502020204030204" pitchFamily="34" charset="0"/>
              </a:rPr>
              <a:t>remain</a:t>
            </a:r>
            <a:r>
              <a:rPr lang="fr-CH" sz="2000" i="1" dirty="0">
                <a:solidFill>
                  <a:srgbClr val="FF0000"/>
                </a:solidFill>
                <a:latin typeface="Calibri" panose="020F0502020204030204" pitchFamily="34" charset="0"/>
                <a:cs typeface="Calibri" panose="020F0502020204030204" pitchFamily="34" charset="0"/>
              </a:rPr>
              <a:t> </a:t>
            </a:r>
            <a:r>
              <a:rPr lang="fr-CH" sz="2000" i="1" dirty="0" err="1">
                <a:solidFill>
                  <a:srgbClr val="FF0000"/>
                </a:solidFill>
                <a:latin typeface="Calibri" panose="020F0502020204030204" pitchFamily="34" charset="0"/>
                <a:cs typeface="Calibri" panose="020F0502020204030204" pitchFamily="34" charset="0"/>
              </a:rPr>
              <a:t>unchanged</a:t>
            </a:r>
            <a:endParaRPr lang="en-GB" sz="2000" i="1" dirty="0">
              <a:solidFill>
                <a:srgbClr val="FF0000"/>
              </a:solidFill>
              <a:latin typeface="Calibri" panose="020F0502020204030204" pitchFamily="34" charset="0"/>
              <a:cs typeface="Calibri" panose="020F0502020204030204" pitchFamily="34" charset="0"/>
            </a:endParaRPr>
          </a:p>
        </p:txBody>
      </p:sp>
      <p:sp>
        <p:nvSpPr>
          <p:cNvPr id="6" name="Slide Number Placeholder 2">
            <a:extLst>
              <a:ext uri="{FF2B5EF4-FFF2-40B4-BE49-F238E27FC236}">
                <a16:creationId xmlns:a16="http://schemas.microsoft.com/office/drawing/2014/main" id="{015B2E38-7D4B-FD2F-55AD-525F34DEFDF3}"/>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37514986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FA9101B-6035-314C-84C1-8FE4DA9CF270}"/>
              </a:ext>
            </a:extLst>
          </p:cNvPr>
          <p:cNvPicPr>
            <a:picLocks noChangeAspect="1"/>
          </p:cNvPicPr>
          <p:nvPr/>
        </p:nvPicPr>
        <p:blipFill>
          <a:blip r:embed="rId2"/>
          <a:stretch>
            <a:fillRect/>
          </a:stretch>
        </p:blipFill>
        <p:spPr>
          <a:xfrm>
            <a:off x="2609845" y="3195411"/>
            <a:ext cx="7979579" cy="2254231"/>
          </a:xfrm>
          <a:prstGeom prst="rect">
            <a:avLst/>
          </a:prstGeom>
        </p:spPr>
      </p:pic>
      <p:sp>
        <p:nvSpPr>
          <p:cNvPr id="13" name="Rectangle 12">
            <a:extLst>
              <a:ext uri="{FF2B5EF4-FFF2-40B4-BE49-F238E27FC236}">
                <a16:creationId xmlns:a16="http://schemas.microsoft.com/office/drawing/2014/main" id="{7A648C15-70A8-9241-8498-F2EB06D692DC}"/>
              </a:ext>
            </a:extLst>
          </p:cNvPr>
          <p:cNvSpPr/>
          <p:nvPr/>
        </p:nvSpPr>
        <p:spPr>
          <a:xfrm>
            <a:off x="2744245" y="5032893"/>
            <a:ext cx="4346032" cy="27134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3"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248679" y="1593841"/>
            <a:ext cx="5508612" cy="3855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ight Arrow Callout 6"/>
          <p:cNvSpPr/>
          <p:nvPr/>
        </p:nvSpPr>
        <p:spPr>
          <a:xfrm>
            <a:off x="2811027" y="1911822"/>
            <a:ext cx="1232736" cy="685800"/>
          </a:xfrm>
          <a:prstGeom prst="rightArrowCallout">
            <a:avLst>
              <a:gd name="adj1" fmla="val 25000"/>
              <a:gd name="adj2" fmla="val 30000"/>
              <a:gd name="adj3" fmla="val 25000"/>
              <a:gd name="adj4" fmla="val 64977"/>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sz="1350" b="1" dirty="0"/>
              <a:t>Q2</a:t>
            </a:r>
          </a:p>
          <a:p>
            <a:r>
              <a:rPr lang="fr-CH" sz="1350" b="1" dirty="0"/>
              <a:t>27 </a:t>
            </a:r>
            <a:r>
              <a:rPr lang="fr-CH" sz="1350" b="1" dirty="0" err="1"/>
              <a:t>MGy</a:t>
            </a:r>
            <a:endParaRPr lang="en-GB" sz="1350" b="1" dirty="0"/>
          </a:p>
        </p:txBody>
      </p:sp>
      <p:sp>
        <p:nvSpPr>
          <p:cNvPr id="8" name="Left Arrow Callout 7"/>
          <p:cNvSpPr/>
          <p:nvPr/>
        </p:nvSpPr>
        <p:spPr>
          <a:xfrm>
            <a:off x="6788605" y="2836212"/>
            <a:ext cx="1329852" cy="685800"/>
          </a:xfrm>
          <a:prstGeom prst="leftArrowCallout">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350" b="1" dirty="0"/>
              <a:t>MCBX3 20 </a:t>
            </a:r>
            <a:r>
              <a:rPr lang="fr-CH" sz="1350" b="1" dirty="0" err="1"/>
              <a:t>MGy</a:t>
            </a:r>
            <a:endParaRPr lang="en-GB" sz="1350" b="1" dirty="0"/>
          </a:p>
        </p:txBody>
      </p:sp>
      <p:sp>
        <p:nvSpPr>
          <p:cNvPr id="9" name="Round Diagonal Corner Rectangle 8"/>
          <p:cNvSpPr/>
          <p:nvPr/>
        </p:nvSpPr>
        <p:spPr>
          <a:xfrm>
            <a:off x="6896617" y="1682110"/>
            <a:ext cx="1206999" cy="685800"/>
          </a:xfrm>
          <a:prstGeom prst="round2DiagRect">
            <a:avLst/>
          </a:prstGeom>
          <a:solidFill>
            <a:srgbClr val="99CC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b="1" dirty="0"/>
              <a:t>Cold bore insulation</a:t>
            </a:r>
          </a:p>
          <a:p>
            <a:pPr algn="ctr"/>
            <a:r>
              <a:rPr lang="en-GB" sz="1350" b="1" dirty="0"/>
              <a:t>≈ 35 </a:t>
            </a:r>
            <a:r>
              <a:rPr lang="en-GB" sz="1350" b="1" dirty="0" err="1"/>
              <a:t>MGy</a:t>
            </a:r>
            <a:endParaRPr lang="en-GB" sz="1350" b="1" dirty="0"/>
          </a:p>
        </p:txBody>
      </p:sp>
      <p:grpSp>
        <p:nvGrpSpPr>
          <p:cNvPr id="5" name="Group 90">
            <a:extLst>
              <a:ext uri="{FF2B5EF4-FFF2-40B4-BE49-F238E27FC236}">
                <a16:creationId xmlns:a16="http://schemas.microsoft.com/office/drawing/2014/main" id="{E167B538-B7CF-DA87-8780-17E96E80D888}"/>
              </a:ext>
            </a:extLst>
          </p:cNvPr>
          <p:cNvGrpSpPr>
            <a:grpSpLocks/>
          </p:cNvGrpSpPr>
          <p:nvPr/>
        </p:nvGrpSpPr>
        <p:grpSpPr bwMode="auto">
          <a:xfrm>
            <a:off x="1" y="2685581"/>
            <a:ext cx="1945392" cy="1757794"/>
            <a:chOff x="3408" y="2112"/>
            <a:chExt cx="1632" cy="1344"/>
          </a:xfrm>
          <a:noFill/>
        </p:grpSpPr>
        <p:sp>
          <p:nvSpPr>
            <p:cNvPr id="15" name="Line 92">
              <a:extLst>
                <a:ext uri="{FF2B5EF4-FFF2-40B4-BE49-F238E27FC236}">
                  <a16:creationId xmlns:a16="http://schemas.microsoft.com/office/drawing/2014/main" id="{04D55C08-A837-3C2F-AB71-EABEF13683F2}"/>
                </a:ext>
              </a:extLst>
            </p:cNvPr>
            <p:cNvSpPr>
              <a:spLocks noChangeShapeType="1"/>
            </p:cNvSpPr>
            <p:nvPr/>
          </p:nvSpPr>
          <p:spPr bwMode="auto">
            <a:xfrm flipH="1" flipV="1">
              <a:off x="3456" y="3168"/>
              <a:ext cx="240" cy="288"/>
            </a:xfrm>
            <a:prstGeom prst="line">
              <a:avLst/>
            </a:prstGeom>
            <a:grp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pic>
          <p:nvPicPr>
            <p:cNvPr id="17" name="Picture 94" descr="0511013_01">
              <a:extLst>
                <a:ext uri="{FF2B5EF4-FFF2-40B4-BE49-F238E27FC236}">
                  <a16:creationId xmlns:a16="http://schemas.microsoft.com/office/drawing/2014/main" id="{AC70E50B-EA24-5737-80CD-6ACBDCFC7D97}"/>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08" y="2112"/>
              <a:ext cx="1632" cy="1063"/>
            </a:xfrm>
            <a:prstGeom prst="rect">
              <a:avLst/>
            </a:prstGeom>
            <a:grpFill/>
            <a:ln w="9525">
              <a:noFill/>
              <a:miter lim="800000"/>
              <a:headEnd/>
              <a:tailEnd/>
            </a:ln>
            <a:effectLst>
              <a:outerShdw blurRad="38100" dist="38100" dir="2700000" algn="tl" rotWithShape="0">
                <a:prstClr val="black"/>
              </a:outerShdw>
            </a:effectLst>
          </p:spPr>
        </p:pic>
      </p:grpSp>
      <p:sp>
        <p:nvSpPr>
          <p:cNvPr id="6" name="Text Box 96">
            <a:extLst>
              <a:ext uri="{FF2B5EF4-FFF2-40B4-BE49-F238E27FC236}">
                <a16:creationId xmlns:a16="http://schemas.microsoft.com/office/drawing/2014/main" id="{104D2FDF-60EA-8640-E891-D741D8745130}"/>
              </a:ext>
            </a:extLst>
          </p:cNvPr>
          <p:cNvSpPr txBox="1">
            <a:spLocks noChangeArrowheads="1"/>
          </p:cNvSpPr>
          <p:nvPr/>
        </p:nvSpPr>
        <p:spPr bwMode="auto">
          <a:xfrm>
            <a:off x="1258784" y="3752813"/>
            <a:ext cx="615087" cy="278579"/>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grpSp>
        <p:nvGrpSpPr>
          <p:cNvPr id="18" name="Group 69">
            <a:extLst>
              <a:ext uri="{FF2B5EF4-FFF2-40B4-BE49-F238E27FC236}">
                <a16:creationId xmlns:a16="http://schemas.microsoft.com/office/drawing/2014/main" id="{6F7D5782-7E40-1053-B2E2-8ACA026DB5AB}"/>
              </a:ext>
            </a:extLst>
          </p:cNvPr>
          <p:cNvGrpSpPr>
            <a:grpSpLocks/>
          </p:cNvGrpSpPr>
          <p:nvPr/>
        </p:nvGrpSpPr>
        <p:grpSpPr bwMode="auto">
          <a:xfrm>
            <a:off x="-66887" y="4230433"/>
            <a:ext cx="2009718" cy="1918576"/>
            <a:chOff x="288" y="1072"/>
            <a:chExt cx="1680" cy="1512"/>
          </a:xfrm>
        </p:grpSpPr>
        <p:sp>
          <p:nvSpPr>
            <p:cNvPr id="19" name="Line 70">
              <a:extLst>
                <a:ext uri="{FF2B5EF4-FFF2-40B4-BE49-F238E27FC236}">
                  <a16:creationId xmlns:a16="http://schemas.microsoft.com/office/drawing/2014/main" id="{66A969DF-49C7-6F31-2D46-66021F0F2ED8}"/>
                </a:ext>
              </a:extLst>
            </p:cNvPr>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sp>
          <p:nvSpPr>
            <p:cNvPr id="20" name="Line 71">
              <a:extLst>
                <a:ext uri="{FF2B5EF4-FFF2-40B4-BE49-F238E27FC236}">
                  <a16:creationId xmlns:a16="http://schemas.microsoft.com/office/drawing/2014/main" id="{A3EC1A58-C747-9703-ADF6-3EB14D942055}"/>
                </a:ext>
              </a:extLst>
            </p:cNvPr>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pic>
          <p:nvPicPr>
            <p:cNvPr id="22" name="Picture 73" descr="bul-pho-2007-079">
              <a:extLst>
                <a:ext uri="{FF2B5EF4-FFF2-40B4-BE49-F238E27FC236}">
                  <a16:creationId xmlns:a16="http://schemas.microsoft.com/office/drawing/2014/main" id="{B5D28E80-D130-39EC-5BB2-2CDE9B5F6062}"/>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23" name="Text Box 74">
              <a:extLst>
                <a:ext uri="{FF2B5EF4-FFF2-40B4-BE49-F238E27FC236}">
                  <a16:creationId xmlns:a16="http://schemas.microsoft.com/office/drawing/2014/main" id="{FF9431A0-C279-5031-440F-554908D3A289}"/>
                </a:ext>
              </a:extLst>
            </p:cNvPr>
            <p:cNvSpPr txBox="1">
              <a:spLocks noChangeArrowheads="1"/>
            </p:cNvSpPr>
            <p:nvPr/>
          </p:nvSpPr>
          <p:spPr bwMode="auto">
            <a:xfrm>
              <a:off x="1488"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sp>
        <p:nvSpPr>
          <p:cNvPr id="24" name="TextBox 23">
            <a:extLst>
              <a:ext uri="{FF2B5EF4-FFF2-40B4-BE49-F238E27FC236}">
                <a16:creationId xmlns:a16="http://schemas.microsoft.com/office/drawing/2014/main" id="{C41CEF63-C683-328E-0E54-672BA6CE07E4}"/>
              </a:ext>
            </a:extLst>
          </p:cNvPr>
          <p:cNvSpPr txBox="1"/>
          <p:nvPr/>
        </p:nvSpPr>
        <p:spPr>
          <a:xfrm>
            <a:off x="8631741" y="1253431"/>
            <a:ext cx="3605516" cy="1754326"/>
          </a:xfrm>
          <a:prstGeom prst="rect">
            <a:avLst/>
          </a:prstGeom>
          <a:noFill/>
        </p:spPr>
        <p:txBody>
          <a:bodyPr wrap="square" rtlCol="0">
            <a:spAutoFit/>
          </a:bodyPr>
          <a:lstStyle/>
          <a:p>
            <a:r>
              <a:rPr lang="en-US" dirty="0">
                <a:solidFill>
                  <a:schemeClr val="tx1">
                    <a:lumMod val="50000"/>
                    <a:lumOff val="50000"/>
                  </a:schemeClr>
                </a:solidFill>
                <a:latin typeface="Calibri" panose="020F0502020204030204" pitchFamily="34" charset="0"/>
                <a:cs typeface="Calibri" panose="020F0502020204030204" pitchFamily="34" charset="0"/>
              </a:rPr>
              <a:t>Epoxy and most insulation materials </a:t>
            </a:r>
          </a:p>
          <a:p>
            <a:r>
              <a:rPr lang="en-US" dirty="0">
                <a:solidFill>
                  <a:schemeClr val="tx1">
                    <a:lumMod val="50000"/>
                    <a:lumOff val="50000"/>
                  </a:schemeClr>
                </a:solidFill>
                <a:latin typeface="Calibri" panose="020F0502020204030204" pitchFamily="34" charset="0"/>
                <a:cs typeface="Calibri" panose="020F0502020204030204" pitchFamily="34" charset="0"/>
              </a:rPr>
              <a:t>will become brittle at these radiation levels and loose their mechanical integrity!!!</a:t>
            </a:r>
          </a:p>
          <a:p>
            <a:endParaRPr lang="en-US" dirty="0">
              <a:solidFill>
                <a:schemeClr val="tx1">
                  <a:lumMod val="50000"/>
                  <a:lumOff val="50000"/>
                </a:schemeClr>
              </a:solidFill>
              <a:latin typeface="Calibri" panose="020F0502020204030204" pitchFamily="34" charset="0"/>
              <a:cs typeface="Calibri" panose="020F0502020204030204" pitchFamily="34" charset="0"/>
            </a:endParaRPr>
          </a:p>
          <a:p>
            <a:endParaRPr lang="en-US"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 name="Title 2">
            <a:extLst>
              <a:ext uri="{FF2B5EF4-FFF2-40B4-BE49-F238E27FC236}">
                <a16:creationId xmlns:a16="http://schemas.microsoft.com/office/drawing/2014/main" id="{259E6874-D2D0-4B11-9729-AC8E387403CA}"/>
              </a:ext>
            </a:extLst>
          </p:cNvPr>
          <p:cNvSpPr txBox="1">
            <a:spLocks/>
          </p:cNvSpPr>
          <p:nvPr/>
        </p:nvSpPr>
        <p:spPr>
          <a:xfrm>
            <a:off x="623917" y="214650"/>
            <a:ext cx="10560000" cy="750788"/>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a:solidFill>
                  <a:srgbClr val="0089B5"/>
                </a:solidFill>
                <a:latin typeface="Calibri" panose="020F0502020204030204" pitchFamily="34" charset="0"/>
                <a:cs typeface="Calibri" panose="020F0502020204030204" pitchFamily="34" charset="0"/>
              </a:rPr>
              <a:t>HL-LHC Technical Challenges: Triplet Magnets</a:t>
            </a:r>
            <a:endParaRPr lang="en-GB" sz="3200" dirty="0">
              <a:solidFill>
                <a:srgbClr val="0089B5"/>
              </a:solidFill>
              <a:latin typeface="Garamond" panose="02020404030301010803" pitchFamily="18" charset="0"/>
            </a:endParaRPr>
          </a:p>
          <a:p>
            <a:endParaRPr lang="en-FR" sz="3200" dirty="0">
              <a:solidFill>
                <a:srgbClr val="0089B5"/>
              </a:solidFill>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9E91BF97-F71C-1F90-8E0B-A81CE63CB29A}"/>
              </a:ext>
            </a:extLst>
          </p:cNvPr>
          <p:cNvSpPr/>
          <p:nvPr/>
        </p:nvSpPr>
        <p:spPr>
          <a:xfrm>
            <a:off x="2361611" y="1093452"/>
            <a:ext cx="8356913" cy="4671096"/>
          </a:xfrm>
          <a:prstGeom prst="rect">
            <a:avLst/>
          </a:prstGeom>
          <a:gradFill>
            <a:gsLst>
              <a:gs pos="0">
                <a:srgbClr val="C00000"/>
              </a:gs>
              <a:gs pos="100000">
                <a:srgbClr val="FFC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a:p>
            <a:pPr algn="ctr"/>
            <a:r>
              <a:rPr lang="en-US" sz="2400" dirty="0">
                <a:latin typeface="Calibri" panose="020F0502020204030204" pitchFamily="34" charset="0"/>
                <a:cs typeface="Calibri" panose="020F0502020204030204" pitchFamily="34" charset="0"/>
              </a:rPr>
              <a:t>Operation beyond 2025:</a:t>
            </a:r>
          </a:p>
          <a:p>
            <a:pPr algn="ctr"/>
            <a:endParaRPr lang="en-US" sz="2400" dirty="0">
              <a:latin typeface="Calibri" panose="020F0502020204030204" pitchFamily="34" charset="0"/>
              <a:cs typeface="Calibri" panose="020F0502020204030204" pitchFamily="34" charset="0"/>
            </a:endParaRPr>
          </a:p>
          <a:p>
            <a:pPr algn="ctr"/>
            <a:r>
              <a:rPr lang="en-US" sz="2400" dirty="0">
                <a:latin typeface="Calibri" panose="020F0502020204030204" pitchFamily="34" charset="0"/>
                <a:cs typeface="Calibri" panose="020F0502020204030204" pitchFamily="34" charset="0"/>
              </a:rPr>
              <a:t>Requires replacement of LHC Triplet magnets</a:t>
            </a:r>
          </a:p>
          <a:p>
            <a:pPr algn="ctr"/>
            <a:endParaRPr lang="en-US" sz="2400" dirty="0">
              <a:latin typeface="Calibri" panose="020F0502020204030204" pitchFamily="34" charset="0"/>
              <a:cs typeface="Calibri" panose="020F0502020204030204" pitchFamily="34" charset="0"/>
            </a:endParaRPr>
          </a:p>
          <a:p>
            <a:pPr algn="ctr"/>
            <a:r>
              <a:rPr lang="en-US" sz="2400" b="1" dirty="0">
                <a:solidFill>
                  <a:srgbClr val="002060"/>
                </a:solidFill>
                <a:latin typeface="Calibri" panose="020F0502020204030204" pitchFamily="34" charset="0"/>
                <a:cs typeface="Calibri" panose="020F0502020204030204" pitchFamily="34" charset="0"/>
              </a:rPr>
              <a:t>10 x the luminosity </a:t>
            </a:r>
            <a:r>
              <a:rPr lang="en-US" sz="2400" b="1" dirty="0">
                <a:solidFill>
                  <a:srgbClr val="002060"/>
                </a:solidFill>
                <a:latin typeface="Calibri" panose="020F0502020204030204" pitchFamily="34" charset="0"/>
                <a:cs typeface="Calibri" panose="020F0502020204030204" pitchFamily="34" charset="0"/>
                <a:sym typeface="Wingdings" pitchFamily="2" charset="2"/>
              </a:rPr>
              <a:t> </a:t>
            </a:r>
            <a:r>
              <a:rPr lang="en-US" sz="2400" dirty="0">
                <a:latin typeface="Calibri" panose="020F0502020204030204" pitchFamily="34" charset="0"/>
                <a:cs typeface="Calibri" panose="020F0502020204030204" pitchFamily="34" charset="0"/>
              </a:rPr>
              <a:t>Requires new, </a:t>
            </a:r>
            <a:r>
              <a:rPr lang="en-US" sz="2400" dirty="0">
                <a:solidFill>
                  <a:srgbClr val="002060"/>
                </a:solidFill>
                <a:latin typeface="Calibri" panose="020F0502020204030204" pitchFamily="34" charset="0"/>
                <a:cs typeface="Calibri" panose="020F0502020204030204" pitchFamily="34" charset="0"/>
              </a:rPr>
              <a:t>more radiation resistant triplet magnets</a:t>
            </a:r>
            <a:endParaRPr lang="en-US" sz="2400"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p:txBody>
      </p:sp>
      <p:sp>
        <p:nvSpPr>
          <p:cNvPr id="10" name="Slide Number Placeholder 2">
            <a:extLst>
              <a:ext uri="{FF2B5EF4-FFF2-40B4-BE49-F238E27FC236}">
                <a16:creationId xmlns:a16="http://schemas.microsoft.com/office/drawing/2014/main" id="{444993A9-3345-9CF3-8C64-DC5CC86749C3}"/>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15</a:t>
            </a:fld>
            <a:endParaRPr lang="en-US" dirty="0"/>
          </a:p>
        </p:txBody>
      </p:sp>
    </p:spTree>
    <p:extLst>
      <p:ext uri="{BB962C8B-B14F-4D97-AF65-F5344CB8AC3E}">
        <p14:creationId xmlns:p14="http://schemas.microsoft.com/office/powerpoint/2010/main" val="306673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9"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dissolv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par>
                                <p:cTn id="33" presetID="1" presetClass="exit" presetSubtype="0" fill="hold" grpId="1" nodeType="withEffect">
                                  <p:stCondLst>
                                    <p:cond delay="0"/>
                                  </p:stCondLst>
                                  <p:childTnLst>
                                    <p:set>
                                      <p:cBhvr>
                                        <p:cTn id="34" dur="1" fill="hold">
                                          <p:stCondLst>
                                            <p:cond delay="0"/>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animBg="1"/>
      <p:bldP spid="8" grpId="0" animBg="1"/>
      <p:bldP spid="9" grpId="0" animBg="1"/>
      <p:bldP spid="24" grpId="0"/>
      <p:bldP spid="24" grpId="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6A99083-16AF-B949-8397-329FE0B73B74}"/>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16</a:t>
            </a:fld>
            <a:endParaRPr lang="fr-FR"/>
          </a:p>
        </p:txBody>
      </p:sp>
      <p:sp>
        <p:nvSpPr>
          <p:cNvPr id="9" name="Curved Left Arrow 8">
            <a:extLst>
              <a:ext uri="{FF2B5EF4-FFF2-40B4-BE49-F238E27FC236}">
                <a16:creationId xmlns:a16="http://schemas.microsoft.com/office/drawing/2014/main" id="{E7291111-A1C4-AF48-91CD-47C782C9D604}"/>
              </a:ext>
            </a:extLst>
          </p:cNvPr>
          <p:cNvSpPr/>
          <p:nvPr/>
        </p:nvSpPr>
        <p:spPr>
          <a:xfrm>
            <a:off x="11287291" y="2291937"/>
            <a:ext cx="798689" cy="2897579"/>
          </a:xfrm>
          <a:prstGeom prst="curved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pic>
        <p:nvPicPr>
          <p:cNvPr id="10" name="Picture 9">
            <a:extLst>
              <a:ext uri="{FF2B5EF4-FFF2-40B4-BE49-F238E27FC236}">
                <a16:creationId xmlns:a16="http://schemas.microsoft.com/office/drawing/2014/main" id="{4F71CE38-528C-1942-B711-6ACA717C6B80}"/>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1350534" y="961905"/>
            <a:ext cx="9821193" cy="2553194"/>
          </a:xfrm>
          <a:prstGeom prst="rect">
            <a:avLst/>
          </a:prstGeom>
          <a:noFill/>
          <a:ln>
            <a:noFill/>
          </a:ln>
        </p:spPr>
      </p:pic>
      <p:pic>
        <p:nvPicPr>
          <p:cNvPr id="11" name="Picture 10">
            <a:extLst>
              <a:ext uri="{FF2B5EF4-FFF2-40B4-BE49-F238E27FC236}">
                <a16:creationId xmlns:a16="http://schemas.microsoft.com/office/drawing/2014/main" id="{EF581E7D-1A3D-254D-810A-6D27DB5480DC}"/>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1350534" y="3693229"/>
            <a:ext cx="9821193" cy="2532496"/>
          </a:xfrm>
          <a:prstGeom prst="rect">
            <a:avLst/>
          </a:prstGeom>
          <a:noFill/>
          <a:ln>
            <a:noFill/>
          </a:ln>
        </p:spPr>
      </p:pic>
      <p:grpSp>
        <p:nvGrpSpPr>
          <p:cNvPr id="5" name="Group 90">
            <a:extLst>
              <a:ext uri="{FF2B5EF4-FFF2-40B4-BE49-F238E27FC236}">
                <a16:creationId xmlns:a16="http://schemas.microsoft.com/office/drawing/2014/main" id="{A13132B5-FD9D-5BB5-9A5F-11721B7662B4}"/>
              </a:ext>
            </a:extLst>
          </p:cNvPr>
          <p:cNvGrpSpPr>
            <a:grpSpLocks/>
          </p:cNvGrpSpPr>
          <p:nvPr/>
        </p:nvGrpSpPr>
        <p:grpSpPr bwMode="auto">
          <a:xfrm>
            <a:off x="0" y="2133599"/>
            <a:ext cx="1603513" cy="1757355"/>
            <a:chOff x="3408" y="2112"/>
            <a:chExt cx="1632" cy="1344"/>
          </a:xfrm>
          <a:noFill/>
        </p:grpSpPr>
        <p:sp>
          <p:nvSpPr>
            <p:cNvPr id="12" name="Line 92">
              <a:extLst>
                <a:ext uri="{FF2B5EF4-FFF2-40B4-BE49-F238E27FC236}">
                  <a16:creationId xmlns:a16="http://schemas.microsoft.com/office/drawing/2014/main" id="{410D9781-5AB5-10BE-67C0-0EB95F0D5157}"/>
                </a:ext>
              </a:extLst>
            </p:cNvPr>
            <p:cNvSpPr>
              <a:spLocks noChangeShapeType="1"/>
            </p:cNvSpPr>
            <p:nvPr/>
          </p:nvSpPr>
          <p:spPr bwMode="auto">
            <a:xfrm flipH="1" flipV="1">
              <a:off x="3456" y="3168"/>
              <a:ext cx="240" cy="288"/>
            </a:xfrm>
            <a:prstGeom prst="line">
              <a:avLst/>
            </a:prstGeom>
            <a:grp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pic>
          <p:nvPicPr>
            <p:cNvPr id="13" name="Picture 94" descr="0511013_01">
              <a:extLst>
                <a:ext uri="{FF2B5EF4-FFF2-40B4-BE49-F238E27FC236}">
                  <a16:creationId xmlns:a16="http://schemas.microsoft.com/office/drawing/2014/main" id="{D21EB406-E57F-1373-9248-5F70172D123F}"/>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08" y="2112"/>
              <a:ext cx="1632" cy="1063"/>
            </a:xfrm>
            <a:prstGeom prst="rect">
              <a:avLst/>
            </a:prstGeom>
            <a:grpFill/>
            <a:ln w="9525">
              <a:noFill/>
              <a:miter lim="800000"/>
              <a:headEnd/>
              <a:tailEnd/>
            </a:ln>
            <a:effectLst>
              <a:outerShdw blurRad="38100" dist="38100" dir="2700000" algn="tl" rotWithShape="0">
                <a:prstClr val="black"/>
              </a:outerShdw>
            </a:effectLst>
          </p:spPr>
        </p:pic>
      </p:grpSp>
      <p:grpSp>
        <p:nvGrpSpPr>
          <p:cNvPr id="14" name="Group 69">
            <a:extLst>
              <a:ext uri="{FF2B5EF4-FFF2-40B4-BE49-F238E27FC236}">
                <a16:creationId xmlns:a16="http://schemas.microsoft.com/office/drawing/2014/main" id="{816B53C5-020D-82BD-4ED6-3D2BD418760B}"/>
              </a:ext>
            </a:extLst>
          </p:cNvPr>
          <p:cNvGrpSpPr>
            <a:grpSpLocks/>
          </p:cNvGrpSpPr>
          <p:nvPr/>
        </p:nvGrpSpPr>
        <p:grpSpPr bwMode="auto">
          <a:xfrm>
            <a:off x="-66887" y="3564836"/>
            <a:ext cx="1670400" cy="1775792"/>
            <a:chOff x="288" y="1072"/>
            <a:chExt cx="1680" cy="1512"/>
          </a:xfrm>
        </p:grpSpPr>
        <p:sp>
          <p:nvSpPr>
            <p:cNvPr id="15" name="Line 70">
              <a:extLst>
                <a:ext uri="{FF2B5EF4-FFF2-40B4-BE49-F238E27FC236}">
                  <a16:creationId xmlns:a16="http://schemas.microsoft.com/office/drawing/2014/main" id="{ACA3A9EA-A09F-037C-CF73-16607F63013D}"/>
                </a:ext>
              </a:extLst>
            </p:cNvPr>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sp>
          <p:nvSpPr>
            <p:cNvPr id="16" name="Line 71">
              <a:extLst>
                <a:ext uri="{FF2B5EF4-FFF2-40B4-BE49-F238E27FC236}">
                  <a16:creationId xmlns:a16="http://schemas.microsoft.com/office/drawing/2014/main" id="{D2D4EF91-D268-EBFB-FE7E-7A2606A3EA70}"/>
                </a:ext>
              </a:extLst>
            </p:cNvPr>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solidFill>
                  <a:srgbClr val="000000"/>
                </a:solidFill>
                <a:latin typeface="Arial" charset="0"/>
                <a:ea typeface="ＭＳ Ｐゴシック" charset="-128"/>
              </a:endParaRPr>
            </a:p>
          </p:txBody>
        </p:sp>
        <p:pic>
          <p:nvPicPr>
            <p:cNvPr id="17" name="Picture 73" descr="bul-pho-2007-079">
              <a:extLst>
                <a:ext uri="{FF2B5EF4-FFF2-40B4-BE49-F238E27FC236}">
                  <a16:creationId xmlns:a16="http://schemas.microsoft.com/office/drawing/2014/main" id="{F06FD33A-6368-2A3D-3A16-78AACF4134BE}"/>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8" name="Text Box 74">
              <a:extLst>
                <a:ext uri="{FF2B5EF4-FFF2-40B4-BE49-F238E27FC236}">
                  <a16:creationId xmlns:a16="http://schemas.microsoft.com/office/drawing/2014/main" id="{3AF78B71-4950-F5FE-1230-8553CD77DB9C}"/>
                </a:ext>
              </a:extLst>
            </p:cNvPr>
            <p:cNvSpPr txBox="1">
              <a:spLocks noChangeArrowheads="1"/>
            </p:cNvSpPr>
            <p:nvPr/>
          </p:nvSpPr>
          <p:spPr bwMode="auto">
            <a:xfrm>
              <a:off x="503"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rPr>
                <a:t>CMS</a:t>
              </a:r>
              <a:endParaRPr lang="de-CH" sz="2000" dirty="0">
                <a:solidFill>
                  <a:srgbClr val="EAEAEA"/>
                </a:solidFill>
                <a:effectLst>
                  <a:outerShdw blurRad="38100" dist="38100" dir="2700000" algn="tl" rotWithShape="0">
                    <a:prstClr val="black"/>
                  </a:outerShdw>
                </a:effectLst>
                <a:latin typeface="Helvetica"/>
                <a:ea typeface="ＭＳ Ｐゴシック" pitchFamily="-111" charset="-128"/>
                <a:cs typeface="ＭＳ Ｐゴシック" pitchFamily="-111" charset="-128"/>
              </a:endParaRPr>
            </a:p>
          </p:txBody>
        </p:sp>
      </p:grpSp>
      <p:sp>
        <p:nvSpPr>
          <p:cNvPr id="19" name="Text Box 96">
            <a:extLst>
              <a:ext uri="{FF2B5EF4-FFF2-40B4-BE49-F238E27FC236}">
                <a16:creationId xmlns:a16="http://schemas.microsoft.com/office/drawing/2014/main" id="{964BF0ED-3736-1234-9A43-90BE788ACB38}"/>
              </a:ext>
            </a:extLst>
          </p:cNvPr>
          <p:cNvSpPr txBox="1">
            <a:spLocks noChangeArrowheads="1"/>
          </p:cNvSpPr>
          <p:nvPr/>
        </p:nvSpPr>
        <p:spPr bwMode="auto">
          <a:xfrm>
            <a:off x="67234" y="3226403"/>
            <a:ext cx="615087" cy="278579"/>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rgbClr val="FFFFFF"/>
                </a:solidFill>
                <a:effectLst>
                  <a:outerShdw blurRad="38100" dist="38100" dir="2700000" algn="tl" rotWithShape="0">
                    <a:prstClr val="black"/>
                  </a:outerShdw>
                </a:effectLst>
                <a:latin typeface="Helvetica"/>
                <a:ea typeface="ＭＳ Ｐゴシック" charset="-128"/>
              </a:rPr>
              <a:t>ATLAS</a:t>
            </a:r>
          </a:p>
        </p:txBody>
      </p:sp>
      <p:sp>
        <p:nvSpPr>
          <p:cNvPr id="21" name="Rectangle 20">
            <a:extLst>
              <a:ext uri="{FF2B5EF4-FFF2-40B4-BE49-F238E27FC236}">
                <a16:creationId xmlns:a16="http://schemas.microsoft.com/office/drawing/2014/main" id="{4B20C298-0762-7AA9-AFB1-6AABEC11225B}"/>
              </a:ext>
            </a:extLst>
          </p:cNvPr>
          <p:cNvSpPr/>
          <p:nvPr/>
        </p:nvSpPr>
        <p:spPr>
          <a:xfrm>
            <a:off x="2343165" y="1583740"/>
            <a:ext cx="7670998" cy="3787702"/>
          </a:xfrm>
          <a:prstGeom prst="rect">
            <a:avLst/>
          </a:prstGeom>
          <a:gradFill>
            <a:gsLst>
              <a:gs pos="0">
                <a:srgbClr val="C00000"/>
              </a:gs>
              <a:gs pos="100000">
                <a:srgbClr val="FFC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latin typeface="Calibri" panose="020F0502020204030204" pitchFamily="34" charset="0"/>
              <a:cs typeface="Calibri" panose="020F0502020204030204" pitchFamily="34" charset="0"/>
            </a:endParaRPr>
          </a:p>
          <a:p>
            <a:pPr algn="ctr"/>
            <a:endParaRPr lang="en-US" sz="2400" dirty="0">
              <a:solidFill>
                <a:srgbClr val="002060"/>
              </a:solidFill>
              <a:latin typeface="Calibri" panose="020F0502020204030204" pitchFamily="34" charset="0"/>
              <a:cs typeface="Calibri" panose="020F0502020204030204" pitchFamily="34" charset="0"/>
            </a:endParaRPr>
          </a:p>
          <a:p>
            <a:pPr algn="ctr"/>
            <a:endParaRPr lang="en-US" sz="2400" dirty="0">
              <a:solidFill>
                <a:srgbClr val="002060"/>
              </a:solidFill>
              <a:latin typeface="Calibri" panose="020F0502020204030204" pitchFamily="34" charset="0"/>
              <a:cs typeface="Calibri" panose="020F0502020204030204" pitchFamily="34" charset="0"/>
            </a:endParaRPr>
          </a:p>
          <a:p>
            <a:pPr algn="ctr"/>
            <a:r>
              <a:rPr lang="en-US" sz="2400" dirty="0">
                <a:solidFill>
                  <a:srgbClr val="002060"/>
                </a:solidFill>
                <a:latin typeface="Calibri" panose="020F0502020204030204" pitchFamily="34" charset="0"/>
                <a:cs typeface="Calibri" panose="020F0502020204030204" pitchFamily="34" charset="0"/>
              </a:rPr>
              <a:t>Need for shielding and larger crossing angle results in aperture of 150 mm, requiring novel Nb</a:t>
            </a:r>
            <a:r>
              <a:rPr lang="en-US" sz="2400" baseline="-25000" dirty="0">
                <a:solidFill>
                  <a:srgbClr val="002060"/>
                </a:solidFill>
                <a:latin typeface="Calibri" panose="020F0502020204030204" pitchFamily="34" charset="0"/>
                <a:cs typeface="Calibri" panose="020F0502020204030204" pitchFamily="34" charset="0"/>
              </a:rPr>
              <a:t>3</a:t>
            </a:r>
            <a:r>
              <a:rPr lang="en-US" sz="2400" dirty="0">
                <a:solidFill>
                  <a:srgbClr val="002060"/>
                </a:solidFill>
                <a:latin typeface="Calibri" panose="020F0502020204030204" pitchFamily="34" charset="0"/>
                <a:cs typeface="Calibri" panose="020F0502020204030204" pitchFamily="34" charset="0"/>
              </a:rPr>
              <a:t>Sn superconductors</a:t>
            </a:r>
          </a:p>
          <a:p>
            <a:pPr algn="ctr"/>
            <a:endParaRPr lang="en-US" sz="2400" dirty="0">
              <a:solidFill>
                <a:srgbClr val="002060"/>
              </a:solidFill>
              <a:latin typeface="Calibri" panose="020F0502020204030204" pitchFamily="34" charset="0"/>
              <a:cs typeface="Calibri" panose="020F0502020204030204" pitchFamily="34" charset="0"/>
            </a:endParaRPr>
          </a:p>
          <a:p>
            <a:pPr algn="ctr"/>
            <a:r>
              <a:rPr lang="en-US" sz="2400" dirty="0">
                <a:solidFill>
                  <a:srgbClr val="002060"/>
                </a:solidFill>
                <a:latin typeface="Calibri" panose="020F0502020204030204" pitchFamily="34" charset="0"/>
                <a:cs typeface="Calibri" panose="020F0502020204030204" pitchFamily="34" charset="0"/>
              </a:rPr>
              <a:t>Longer Triplet assembly implies longer distance over which the 2 LHC beams share the same path!</a:t>
            </a:r>
          </a:p>
          <a:p>
            <a:pPr algn="ctr"/>
            <a:endParaRPr lang="en-US" sz="2400" dirty="0">
              <a:solidFill>
                <a:srgbClr val="002060"/>
              </a:solidFill>
              <a:latin typeface="Calibri" panose="020F0502020204030204" pitchFamily="34" charset="0"/>
              <a:cs typeface="Calibri" panose="020F0502020204030204" pitchFamily="34" charset="0"/>
            </a:endParaRPr>
          </a:p>
          <a:p>
            <a:pPr marL="342900" indent="-342900" algn="ctr">
              <a:buFont typeface="Wingdings" pitchFamily="2" charset="2"/>
              <a:buChar char="è"/>
            </a:pPr>
            <a:r>
              <a:rPr lang="en-US" sz="2400" dirty="0">
                <a:solidFill>
                  <a:srgbClr val="002060"/>
                </a:solidFill>
                <a:latin typeface="Calibri" panose="020F0502020204030204" pitchFamily="34" charset="0"/>
                <a:cs typeface="Calibri" panose="020F0502020204030204" pitchFamily="34" charset="0"/>
                <a:sym typeface="Wingdings" pitchFamily="2" charset="2"/>
              </a:rPr>
              <a:t>ca. 40 unwanted [parasitic] collision points</a:t>
            </a:r>
          </a:p>
          <a:p>
            <a:pPr marL="342900" indent="-342900" algn="ctr">
              <a:buFont typeface="Wingdings" pitchFamily="2" charset="2"/>
              <a:buChar char="è"/>
            </a:pPr>
            <a:endParaRPr lang="en-US" sz="2400" dirty="0">
              <a:solidFill>
                <a:srgbClr val="002060"/>
              </a:solidFill>
              <a:latin typeface="Calibri" panose="020F0502020204030204" pitchFamily="34" charset="0"/>
              <a:cs typeface="Calibri" panose="020F0502020204030204" pitchFamily="34" charset="0"/>
              <a:sym typeface="Wingdings" pitchFamily="2" charset="2"/>
            </a:endParaRPr>
          </a:p>
          <a:p>
            <a:pPr marL="342900" indent="-342900" algn="ctr">
              <a:buFont typeface="Wingdings" pitchFamily="2" charset="2"/>
              <a:buChar char="è"/>
            </a:pPr>
            <a:r>
              <a:rPr lang="en-US" sz="2400" dirty="0">
                <a:solidFill>
                  <a:srgbClr val="002060"/>
                </a:solidFill>
                <a:latin typeface="Calibri" panose="020F0502020204030204" pitchFamily="34" charset="0"/>
                <a:cs typeface="Calibri" panose="020F0502020204030204" pitchFamily="34" charset="0"/>
                <a:sym typeface="Wingdings" pitchFamily="2" charset="2"/>
              </a:rPr>
              <a:t>Crossing angle &amp; Crab Cavities</a:t>
            </a:r>
            <a:endParaRPr lang="en-US" sz="2400" dirty="0">
              <a:latin typeface="Calibri" panose="020F0502020204030204" pitchFamily="34" charset="0"/>
              <a:cs typeface="Calibri" panose="020F0502020204030204" pitchFamily="34" charset="0"/>
            </a:endParaRPr>
          </a:p>
          <a:p>
            <a:pPr algn="ctr"/>
            <a:endParaRPr lang="en-US" sz="2400" dirty="0">
              <a:latin typeface="Calibri" panose="020F0502020204030204" pitchFamily="34" charset="0"/>
              <a:cs typeface="Calibri" panose="020F0502020204030204" pitchFamily="34" charset="0"/>
            </a:endParaRPr>
          </a:p>
          <a:p>
            <a:pPr algn="ctr"/>
            <a:endParaRPr lang="en-US" sz="2400" dirty="0">
              <a:latin typeface="Calibri" panose="020F0502020204030204" pitchFamily="34" charset="0"/>
              <a:cs typeface="Calibri" panose="020F0502020204030204" pitchFamily="34" charset="0"/>
            </a:endParaRPr>
          </a:p>
          <a:p>
            <a:pPr algn="ctr"/>
            <a:endParaRPr lang="en-US" dirty="0">
              <a:latin typeface="Calibri" panose="020F0502020204030204" pitchFamily="34" charset="0"/>
              <a:cs typeface="Calibri" panose="020F0502020204030204" pitchFamily="34" charset="0"/>
            </a:endParaRPr>
          </a:p>
        </p:txBody>
      </p:sp>
      <p:sp>
        <p:nvSpPr>
          <p:cNvPr id="6" name="Title 2">
            <a:extLst>
              <a:ext uri="{FF2B5EF4-FFF2-40B4-BE49-F238E27FC236}">
                <a16:creationId xmlns:a16="http://schemas.microsoft.com/office/drawing/2014/main" id="{88994D8A-FF21-3C17-7AF7-101EB903D929}"/>
              </a:ext>
            </a:extLst>
          </p:cNvPr>
          <p:cNvSpPr txBox="1">
            <a:spLocks/>
          </p:cNvSpPr>
          <p:nvPr/>
        </p:nvSpPr>
        <p:spPr>
          <a:xfrm>
            <a:off x="623917" y="214650"/>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a:solidFill>
                  <a:srgbClr val="0089B5"/>
                </a:solidFill>
                <a:latin typeface="Calibri" panose="020F0502020204030204" pitchFamily="34" charset="0"/>
                <a:cs typeface="Calibri" panose="020F0502020204030204" pitchFamily="34" charset="0"/>
              </a:rPr>
              <a:t>New HL-LHC Triplet Layout</a:t>
            </a:r>
            <a:endParaRPr lang="en-GB" sz="3200" dirty="0">
              <a:solidFill>
                <a:srgbClr val="0089B5"/>
              </a:solidFill>
              <a:latin typeface="Garamond" panose="02020404030301010803" pitchFamily="18" charset="0"/>
            </a:endParaRPr>
          </a:p>
          <a:p>
            <a:endParaRPr lang="en-FR" sz="3200" dirty="0">
              <a:solidFill>
                <a:srgbClr val="0089B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0458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dissolv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Calibri" charset="0"/>
                <a:ea typeface="Calibri" charset="0"/>
                <a:cs typeface="Calibri" charset="0"/>
              </a:rPr>
              <a:t>New interaction region layout</a:t>
            </a:r>
          </a:p>
        </p:txBody>
      </p:sp>
      <p:sp>
        <p:nvSpPr>
          <p:cNvPr id="4" name="Content Placeholder 3"/>
          <p:cNvSpPr>
            <a:spLocks noGrp="1"/>
          </p:cNvSpPr>
          <p:nvPr>
            <p:ph idx="1"/>
          </p:nvPr>
        </p:nvSpPr>
        <p:spPr>
          <a:xfrm>
            <a:off x="1983946" y="1053287"/>
            <a:ext cx="8226854" cy="4667421"/>
          </a:xfrm>
        </p:spPr>
        <p:txBody>
          <a:bodyPr>
            <a:normAutofit/>
          </a:bodyPr>
          <a:lstStyle/>
          <a:p>
            <a:pPr marL="285750" indent="-285750"/>
            <a:r>
              <a:rPr lang="en-US" sz="2400" dirty="0">
                <a:latin typeface="Calibri"/>
              </a:rPr>
              <a:t>New insertion and final focusing magnets </a:t>
            </a:r>
          </a:p>
          <a:p>
            <a:pPr marL="685800" lvl="1"/>
            <a:r>
              <a:rPr lang="en-US" sz="1600" dirty="0">
                <a:latin typeface="Calibri"/>
              </a:rPr>
              <a:t>Main quadrupole magnets MQXFA (Q1, Q3) from AUP and MQXFB (Q2) from CERN</a:t>
            </a:r>
          </a:p>
          <a:p>
            <a:pPr marL="685800" lvl="1"/>
            <a:r>
              <a:rPr lang="en-US" sz="1600" dirty="0">
                <a:latin typeface="Calibri"/>
              </a:rPr>
              <a:t>Superconducting separation and recombination dipoles, D1 from Japan and D2 from Italy </a:t>
            </a:r>
          </a:p>
          <a:p>
            <a:pPr marL="697230" lvl="1"/>
            <a:r>
              <a:rPr lang="en-US" sz="1600" dirty="0">
                <a:latin typeface="Calibri"/>
              </a:rPr>
              <a:t>Higher Order Corrector package (CP)  and orbit correctors (MCBX) from Italy and Spain</a:t>
            </a:r>
          </a:p>
          <a:p>
            <a:endParaRPr lang="en-US" sz="2400" dirty="0"/>
          </a:p>
        </p:txBody>
      </p:sp>
      <p:sp>
        <p:nvSpPr>
          <p:cNvPr id="14" name="TextBox 13"/>
          <p:cNvSpPr txBox="1"/>
          <p:nvPr/>
        </p:nvSpPr>
        <p:spPr>
          <a:xfrm>
            <a:off x="8653835" y="3067747"/>
            <a:ext cx="750526" cy="523220"/>
          </a:xfrm>
          <a:prstGeom prst="rect">
            <a:avLst/>
          </a:prstGeom>
          <a:noFill/>
        </p:spPr>
        <p:txBody>
          <a:bodyPr wrap="none" rtlCol="0">
            <a:spAutoFit/>
          </a:bodyPr>
          <a:lstStyle/>
          <a:p>
            <a:r>
              <a:rPr lang="fr-CH" sz="2800" dirty="0">
                <a:solidFill>
                  <a:srgbClr val="0000FF"/>
                </a:solidFill>
                <a:latin typeface="Calibri"/>
              </a:rPr>
              <a:t>LHC</a:t>
            </a:r>
            <a:endParaRPr lang="en-GB" sz="2800" dirty="0">
              <a:solidFill>
                <a:srgbClr val="0000FF"/>
              </a:solidFill>
              <a:latin typeface="Calibri"/>
            </a:endParaRPr>
          </a:p>
        </p:txBody>
      </p:sp>
      <p:sp>
        <p:nvSpPr>
          <p:cNvPr id="15" name="TextBox 14"/>
          <p:cNvSpPr txBox="1"/>
          <p:nvPr/>
        </p:nvSpPr>
        <p:spPr>
          <a:xfrm>
            <a:off x="8533428" y="4876240"/>
            <a:ext cx="1236236" cy="523220"/>
          </a:xfrm>
          <a:prstGeom prst="rect">
            <a:avLst/>
          </a:prstGeom>
          <a:noFill/>
        </p:spPr>
        <p:txBody>
          <a:bodyPr wrap="none" rtlCol="0">
            <a:spAutoFit/>
          </a:bodyPr>
          <a:lstStyle/>
          <a:p>
            <a:r>
              <a:rPr lang="fr-CH" sz="2800" dirty="0">
                <a:solidFill>
                  <a:srgbClr val="FF0000"/>
                </a:solidFill>
                <a:latin typeface="Calibri"/>
              </a:rPr>
              <a:t>HL-LHC</a:t>
            </a:r>
            <a:endParaRPr lang="en-GB" sz="2800" dirty="0">
              <a:solidFill>
                <a:srgbClr val="FF0000"/>
              </a:solidFill>
              <a:latin typeface="Calibri"/>
            </a:endParaRPr>
          </a:p>
        </p:txBody>
      </p:sp>
      <p:pic>
        <p:nvPicPr>
          <p:cNvPr id="16"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42705" y="4285237"/>
            <a:ext cx="5691015" cy="17614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42705" y="2640936"/>
            <a:ext cx="5691015" cy="16039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8" name="Oval 17"/>
          <p:cNvSpPr/>
          <p:nvPr/>
        </p:nvSpPr>
        <p:spPr>
          <a:xfrm>
            <a:off x="1706546" y="3041325"/>
            <a:ext cx="867520" cy="576064"/>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defRPr/>
            </a:pPr>
            <a:r>
              <a:rPr lang="fr-CH" sz="1200" b="1" kern="0" dirty="0">
                <a:solidFill>
                  <a:prstClr val="white"/>
                </a:solidFill>
                <a:latin typeface="Calibri"/>
                <a:ea typeface=""/>
                <a:cs typeface=""/>
              </a:rPr>
              <a:t>ATLAS</a:t>
            </a:r>
          </a:p>
          <a:p>
            <a:pPr algn="ctr">
              <a:defRPr/>
            </a:pPr>
            <a:r>
              <a:rPr lang="fr-CH" sz="1200" b="1" kern="0" dirty="0">
                <a:solidFill>
                  <a:prstClr val="white"/>
                </a:solidFill>
                <a:latin typeface="Calibri"/>
                <a:ea typeface=""/>
                <a:cs typeface=""/>
              </a:rPr>
              <a:t>CMS</a:t>
            </a:r>
            <a:endParaRPr lang="en-GB" sz="1200" b="1" kern="0" dirty="0">
              <a:solidFill>
                <a:prstClr val="white"/>
              </a:solidFill>
              <a:latin typeface="Calibri"/>
              <a:ea typeface=""/>
              <a:cs typeface=""/>
            </a:endParaRPr>
          </a:p>
        </p:txBody>
      </p:sp>
      <p:sp>
        <p:nvSpPr>
          <p:cNvPr id="19" name="Oval 18"/>
          <p:cNvSpPr/>
          <p:nvPr/>
        </p:nvSpPr>
        <p:spPr>
          <a:xfrm>
            <a:off x="1706546" y="4790882"/>
            <a:ext cx="867520" cy="576064"/>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defRPr/>
            </a:pPr>
            <a:r>
              <a:rPr lang="fr-CH" sz="1200" b="1" kern="0" dirty="0">
                <a:solidFill>
                  <a:prstClr val="white"/>
                </a:solidFill>
                <a:latin typeface="Calibri"/>
                <a:ea typeface=""/>
                <a:cs typeface=""/>
              </a:rPr>
              <a:t>ATLAS</a:t>
            </a:r>
          </a:p>
          <a:p>
            <a:pPr algn="ctr">
              <a:defRPr/>
            </a:pPr>
            <a:r>
              <a:rPr lang="fr-CH" sz="1200" b="1" kern="0" dirty="0">
                <a:solidFill>
                  <a:prstClr val="white"/>
                </a:solidFill>
                <a:latin typeface="Calibri"/>
                <a:ea typeface=""/>
                <a:cs typeface=""/>
              </a:rPr>
              <a:t>CMS</a:t>
            </a:r>
            <a:endParaRPr lang="en-GB" sz="1200" b="1" kern="0" dirty="0">
              <a:solidFill>
                <a:prstClr val="white"/>
              </a:solidFill>
              <a:latin typeface="Calibri"/>
              <a:ea typeface=""/>
              <a:cs typeface=""/>
            </a:endParaRPr>
          </a:p>
        </p:txBody>
      </p:sp>
      <p:sp>
        <p:nvSpPr>
          <p:cNvPr id="3" name="Slide Number Placeholder 2">
            <a:extLst>
              <a:ext uri="{FF2B5EF4-FFF2-40B4-BE49-F238E27FC236}">
                <a16:creationId xmlns:a16="http://schemas.microsoft.com/office/drawing/2014/main" id="{2F878AAD-1A94-F766-5B0A-766F54A98DD4}"/>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17</a:t>
            </a:fld>
            <a:endParaRPr lang="fr-FR" dirty="0"/>
          </a:p>
        </p:txBody>
      </p:sp>
    </p:spTree>
    <p:extLst>
      <p:ext uri="{BB962C8B-B14F-4D97-AF65-F5344CB8AC3E}">
        <p14:creationId xmlns:p14="http://schemas.microsoft.com/office/powerpoint/2010/main" val="23298413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bwMode="auto">
          <a:xfrm>
            <a:off x="1329734" y="3781825"/>
            <a:ext cx="9144000" cy="2400431"/>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1410" tIns="45705" rIns="91410" bIns="45705"/>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marL="457200" marR="0" lvl="0" indent="-457200" algn="l" defTabSz="914400" rtl="0" eaLnBrk="1" fontAlgn="auto" latinLnBrk="0" hangingPunct="1">
              <a:lnSpc>
                <a:spcPct val="100000"/>
              </a:lnSpc>
              <a:spcBef>
                <a:spcPct val="20000"/>
              </a:spcBef>
              <a:spcAft>
                <a:spcPts val="1200"/>
              </a:spcAft>
              <a:buClr>
                <a:srgbClr val="64BCD9"/>
              </a:buClr>
              <a:buSzPct val="65000"/>
              <a:buFont typeface="Wingdings" charset="0"/>
              <a:buChar char="è"/>
              <a:tabLst/>
              <a:defRPr/>
            </a:pPr>
            <a:r>
              <a:rPr kumimoji="0" lang="en-US" sz="2800" b="0" i="0" u="none" strike="noStrike" kern="1200" cap="none" spc="0" normalizeH="0" baseline="0" noProof="0" dirty="0">
                <a:ln>
                  <a:noFill/>
                </a:ln>
                <a:solidFill>
                  <a:srgbClr val="008000"/>
                </a:solidFill>
                <a:effectLst/>
                <a:uLnTx/>
                <a:uFillTx/>
                <a:latin typeface="Calibri" panose="020F0502020204030204" pitchFamily="34" charset="0"/>
                <a:ea typeface="ＭＳ Ｐゴシック" charset="0"/>
                <a:cs typeface="Calibri" panose="020F0502020204030204" pitchFamily="34" charset="0"/>
                <a:sym typeface="Wingdings"/>
              </a:rPr>
              <a:t>Requires larger aperture!</a:t>
            </a:r>
          </a:p>
          <a:p>
            <a:pPr marL="0" marR="0" lvl="0" indent="0" algn="l" defTabSz="914400" rtl="0" eaLnBrk="1" fontAlgn="auto" latinLnBrk="0" hangingPunct="1">
              <a:lnSpc>
                <a:spcPct val="100000"/>
              </a:lnSpc>
              <a:spcBef>
                <a:spcPct val="20000"/>
              </a:spcBef>
              <a:spcAft>
                <a:spcPts val="0"/>
              </a:spcAft>
              <a:buClr>
                <a:srgbClr val="64BCD9"/>
              </a:buClr>
              <a:buSzPct val="65000"/>
              <a:buFontTx/>
              <a:buNone/>
              <a:tabLst/>
              <a:defRPr/>
            </a:pPr>
            <a:endParaRPr kumimoji="0" lang="en-US" sz="2800" b="0" i="0" u="none" strike="noStrike" kern="1200" cap="none" spc="0" normalizeH="0" baseline="0" noProof="0" dirty="0">
              <a:ln>
                <a:noFill/>
              </a:ln>
              <a:solidFill>
                <a:srgbClr val="008000"/>
              </a:solidFill>
              <a:effectLst/>
              <a:uLnTx/>
              <a:uFillTx/>
              <a:latin typeface="Calibri" panose="020F0502020204030204" pitchFamily="34" charset="0"/>
              <a:ea typeface="ＭＳ Ｐゴシック" charset="0"/>
              <a:cs typeface="Calibri" panose="020F0502020204030204" pitchFamily="34" charset="0"/>
              <a:sym typeface="Wingdings"/>
            </a:endParaRPr>
          </a:p>
          <a:p>
            <a:pPr marL="457200" marR="0" lvl="0" indent="-457200" algn="l" defTabSz="914400" rtl="0" eaLnBrk="1" fontAlgn="auto" latinLnBrk="0" hangingPunct="1">
              <a:lnSpc>
                <a:spcPct val="100000"/>
              </a:lnSpc>
              <a:spcBef>
                <a:spcPct val="20000"/>
              </a:spcBef>
              <a:spcAft>
                <a:spcPts val="0"/>
              </a:spcAft>
              <a:buClr>
                <a:srgbClr val="64BCD9"/>
              </a:buClr>
              <a:buSzPct val="65000"/>
              <a:buFont typeface="Wingdings" charset="0"/>
              <a:buChar char="è"/>
              <a:tabLst/>
              <a:defRPr/>
            </a:pPr>
            <a:r>
              <a:rPr kumimoji="0" lang="en-US" b="0" i="0" u="none" strike="noStrike" kern="1200" cap="none" spc="0" normalizeH="0" baseline="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sym typeface="Wingdings"/>
              </a:rPr>
              <a:t>70 mm at 210 T/m 150 mm diameter 140 T/m</a:t>
            </a:r>
          </a:p>
          <a:p>
            <a:pPr marL="0" marR="0" lvl="0" indent="0" algn="l" defTabSz="914400" rtl="0" eaLnBrk="1" fontAlgn="auto" latinLnBrk="0" hangingPunct="1">
              <a:lnSpc>
                <a:spcPct val="100000"/>
              </a:lnSpc>
              <a:spcBef>
                <a:spcPct val="20000"/>
              </a:spcBef>
              <a:spcAft>
                <a:spcPts val="0"/>
              </a:spcAft>
              <a:buClr>
                <a:srgbClr val="64BCD9"/>
              </a:buClr>
              <a:buSzPct val="65000"/>
              <a:buFontTx/>
              <a:buNone/>
              <a:tabLst/>
              <a:defRPr/>
            </a:pPr>
            <a:r>
              <a:rPr kumimoji="0" lang="en-US" b="0" i="0" u="none" strike="noStrike" kern="1200" cap="none" spc="0" normalizeH="0" baseline="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sym typeface="Wingdings"/>
              </a:rPr>
              <a:t>      8 T peak field at coils  12 T field at coils (Nb</a:t>
            </a:r>
            <a:r>
              <a:rPr kumimoji="0" lang="en-US" b="0" i="0" u="none" strike="noStrike" kern="1200" cap="none" spc="0" normalizeH="0" baseline="-2500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sym typeface="Wingdings"/>
              </a:rPr>
              <a:t>3</a:t>
            </a:r>
            <a:r>
              <a:rPr kumimoji="0" lang="en-US" b="0" i="0" u="none" strike="noStrike" kern="1200" cap="none" spc="0" normalizeH="0" baseline="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sym typeface="Wingdings"/>
              </a:rPr>
              <a:t>Sn)!!!</a:t>
            </a:r>
            <a:endParaRPr kumimoji="0" lang="en-US" b="0" i="0" u="none" strike="noStrike" kern="1200" cap="none" spc="0" normalizeH="0" baseline="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sz="2800"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sz="2800"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sz="2800"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sz="2800" b="0" i="0" u="none" strike="noStrike" kern="1200" cap="none" spc="0" normalizeH="0" baseline="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p:txBody>
      </p:sp>
      <p:sp>
        <p:nvSpPr>
          <p:cNvPr id="33" name="Content Placeholder 2"/>
          <p:cNvSpPr txBox="1">
            <a:spLocks/>
          </p:cNvSpPr>
          <p:nvPr/>
        </p:nvSpPr>
        <p:spPr bwMode="auto">
          <a:xfrm>
            <a:off x="1663700" y="1441709"/>
            <a:ext cx="6210300" cy="229788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1410" tIns="45705" rIns="91410" bIns="45705"/>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r>
              <a:rPr kumimoji="0" lang="en-US"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0"/>
                <a:cs typeface="Calibri" panose="020F0502020204030204" pitchFamily="34" charset="0"/>
              </a:rPr>
              <a:t>Need to replace existing triplet magnets with </a:t>
            </a:r>
            <a:r>
              <a:rPr kumimoji="0" lang="en-US" b="0" i="0" u="none" strike="noStrike" kern="1200" cap="none" spc="0" normalizeH="0" baseline="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sym typeface="Wingdings" charset="0"/>
              </a:rPr>
              <a:t>radiation hard system (shielding!) such that the new magnet coils receive a similar radiation dose @ 10 times higher integrated luminosity!!!!! </a:t>
            </a:r>
            <a:r>
              <a:rPr kumimoji="0" lang="en-US" b="0" i="0" u="none" strike="noStrike" kern="1200" cap="none" spc="0" normalizeH="0" baseline="0" noProof="0" dirty="0">
                <a:ln>
                  <a:noFill/>
                </a:ln>
                <a:solidFill>
                  <a:srgbClr val="800000"/>
                </a:solidFill>
                <a:effectLst/>
                <a:uLnTx/>
                <a:uFillTx/>
                <a:latin typeface="Calibri" panose="020F0502020204030204" pitchFamily="34" charset="0"/>
                <a:ea typeface="ＭＳ Ｐゴシック" charset="0"/>
                <a:cs typeface="Calibri" panose="020F0502020204030204" pitchFamily="34" charset="0"/>
                <a:sym typeface="Wingdings"/>
              </a:rPr>
              <a:t> Shielding!</a:t>
            </a:r>
            <a:endParaRPr kumimoji="0" lang="en-US"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a:p>
            <a:pPr marL="0" marR="0" lvl="0" indent="0" algn="l" defTabSz="914400" rtl="0" eaLnBrk="1" fontAlgn="auto" latinLnBrk="0" hangingPunct="1">
              <a:lnSpc>
                <a:spcPct val="100000"/>
              </a:lnSpc>
              <a:spcBef>
                <a:spcPct val="20000"/>
              </a:spcBef>
              <a:spcAft>
                <a:spcPts val="1200"/>
              </a:spcAft>
              <a:buClr>
                <a:srgbClr val="64BCD9"/>
              </a:buClr>
              <a:buSzPct val="65000"/>
              <a:buFontTx/>
              <a:buNone/>
              <a:tabLst/>
              <a:defRPr/>
            </a:pPr>
            <a:endParaRPr kumimoji="0" lang="en-US" b="0" i="0" u="none" strike="noStrike" kern="1200" cap="none" spc="0" normalizeH="0" baseline="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p:txBody>
      </p:sp>
      <p:grpSp>
        <p:nvGrpSpPr>
          <p:cNvPr id="13" name="Group 12"/>
          <p:cNvGrpSpPr/>
          <p:nvPr/>
        </p:nvGrpSpPr>
        <p:grpSpPr>
          <a:xfrm>
            <a:off x="8518512" y="759194"/>
            <a:ext cx="3237520" cy="4155725"/>
            <a:chOff x="6227112" y="695325"/>
            <a:chExt cx="2831120" cy="4006568"/>
          </a:xfrm>
        </p:grpSpPr>
        <p:pic>
          <p:nvPicPr>
            <p:cNvPr id="14" name="Picture 1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227112" y="1254381"/>
              <a:ext cx="2831120" cy="3183213"/>
            </a:xfrm>
            <a:prstGeom prst="rect">
              <a:avLst/>
            </a:prstGeom>
            <a:noFill/>
            <a:ln w="9525">
              <a:solidFill>
                <a:schemeClr val="accent1"/>
              </a:solidFill>
              <a:miter lim="800000"/>
              <a:headEnd/>
              <a:tailEnd/>
            </a:ln>
            <a:extLst>
              <a:ext uri="{909E8E84-426E-40dd-AFC4-6F175D3DCCD1}">
                <a14:hiddenFill xmlns="" xmlns:a14="http://schemas.microsoft.com/office/drawing/2010/main">
                  <a:solidFill>
                    <a:schemeClr val="accent1"/>
                  </a:solidFill>
                </a14:hiddenFill>
              </a:ext>
            </a:extLst>
          </p:spPr>
        </p:pic>
        <p:cxnSp>
          <p:nvCxnSpPr>
            <p:cNvPr id="15" name="Straight Arrow Connector 14"/>
            <p:cNvCxnSpPr/>
            <p:nvPr/>
          </p:nvCxnSpPr>
          <p:spPr>
            <a:xfrm flipH="1">
              <a:off x="7886700" y="962025"/>
              <a:ext cx="276225" cy="108585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7820025" y="962025"/>
              <a:ext cx="342900" cy="246974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8162925" y="962025"/>
              <a:ext cx="438150" cy="178117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572375" y="695325"/>
              <a:ext cx="129265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a:ea typeface="+mn-ea"/>
                  <a:cs typeface="+mn-cs"/>
                </a:rPr>
                <a:t>Tungsten blocks</a:t>
              </a:r>
            </a:p>
          </p:txBody>
        </p:sp>
        <p:sp>
          <p:nvSpPr>
            <p:cNvPr id="19" name="TextBox 18"/>
            <p:cNvSpPr txBox="1"/>
            <p:nvPr/>
          </p:nvSpPr>
          <p:spPr>
            <a:xfrm>
              <a:off x="7572375" y="4424894"/>
              <a:ext cx="129265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a:ea typeface="+mn-ea"/>
                  <a:cs typeface="+mn-cs"/>
                </a:rPr>
                <a:t>Capillaries</a:t>
              </a:r>
            </a:p>
          </p:txBody>
        </p:sp>
        <p:sp>
          <p:nvSpPr>
            <p:cNvPr id="20" name="Freeform 19"/>
            <p:cNvSpPr/>
            <p:nvPr/>
          </p:nvSpPr>
          <p:spPr>
            <a:xfrm>
              <a:off x="7035066" y="2521207"/>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1" name="Straight Arrow Connector 20"/>
            <p:cNvCxnSpPr/>
            <p:nvPr/>
          </p:nvCxnSpPr>
          <p:spPr>
            <a:xfrm flipH="1">
              <a:off x="7191375" y="962025"/>
              <a:ext cx="971550" cy="178117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2" name="Freeform 21"/>
            <p:cNvSpPr/>
            <p:nvPr/>
          </p:nvSpPr>
          <p:spPr>
            <a:xfrm flipH="1">
              <a:off x="8454401" y="2521207"/>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Freeform 22"/>
            <p:cNvSpPr/>
            <p:nvPr/>
          </p:nvSpPr>
          <p:spPr>
            <a:xfrm rot="5400000" flipH="1">
              <a:off x="7736777" y="3238669"/>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4" name="Freeform 23"/>
            <p:cNvSpPr/>
            <p:nvPr/>
          </p:nvSpPr>
          <p:spPr>
            <a:xfrm rot="16200000" flipH="1" flipV="1">
              <a:off x="7746302" y="1809919"/>
              <a:ext cx="190280" cy="480985"/>
            </a:xfrm>
            <a:custGeom>
              <a:avLst/>
              <a:gdLst>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 name="connsiteX0" fmla="*/ 190280 w 190280"/>
                <a:gd name="connsiteY0" fmla="*/ 0 h 480985"/>
                <a:gd name="connsiteX1" fmla="*/ 190280 w 190280"/>
                <a:gd name="connsiteY1" fmla="*/ 480985 h 480985"/>
                <a:gd name="connsiteX2" fmla="*/ 36999 w 190280"/>
                <a:gd name="connsiteY2" fmla="*/ 475699 h 480985"/>
                <a:gd name="connsiteX3" fmla="*/ 0 w 190280"/>
                <a:gd name="connsiteY3" fmla="*/ 243135 h 480985"/>
                <a:gd name="connsiteX4" fmla="*/ 36999 w 190280"/>
                <a:gd name="connsiteY4" fmla="*/ 0 h 480985"/>
                <a:gd name="connsiteX5" fmla="*/ 190280 w 190280"/>
                <a:gd name="connsiteY5" fmla="*/ 0 h 48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280" h="480985">
                  <a:moveTo>
                    <a:pt x="190280" y="0"/>
                  </a:moveTo>
                  <a:lnTo>
                    <a:pt x="190280" y="480985"/>
                  </a:lnTo>
                  <a:lnTo>
                    <a:pt x="36999" y="475699"/>
                  </a:lnTo>
                  <a:cubicBezTo>
                    <a:pt x="24666" y="398178"/>
                    <a:pt x="5190" y="392093"/>
                    <a:pt x="0" y="243135"/>
                  </a:cubicBezTo>
                  <a:cubicBezTo>
                    <a:pt x="426" y="85890"/>
                    <a:pt x="24666" y="81045"/>
                    <a:pt x="36999" y="0"/>
                  </a:cubicBezTo>
                  <a:lnTo>
                    <a:pt x="190280" y="0"/>
                  </a:lnTo>
                  <a:close/>
                </a:path>
              </a:pathLst>
            </a:custGeom>
            <a:solidFill>
              <a:srgbClr val="FF0000">
                <a:alpha val="41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5" name="Oval 24"/>
            <p:cNvSpPr/>
            <p:nvPr/>
          </p:nvSpPr>
          <p:spPr>
            <a:xfrm>
              <a:off x="7225346" y="3164681"/>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6" name="Oval 25"/>
            <p:cNvSpPr/>
            <p:nvPr/>
          </p:nvSpPr>
          <p:spPr>
            <a:xfrm>
              <a:off x="8232115" y="3164681"/>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7" name="Oval 26"/>
            <p:cNvSpPr/>
            <p:nvPr/>
          </p:nvSpPr>
          <p:spPr>
            <a:xfrm>
              <a:off x="7242015" y="2169318"/>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28" name="Oval 27"/>
            <p:cNvSpPr/>
            <p:nvPr/>
          </p:nvSpPr>
          <p:spPr>
            <a:xfrm>
              <a:off x="8234496" y="2166937"/>
              <a:ext cx="197011" cy="190766"/>
            </a:xfrm>
            <a:prstGeom prst="ellipse">
              <a:avLst/>
            </a:prstGeom>
            <a:solidFill>
              <a:srgbClr val="00B0F0">
                <a:alpha val="5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29" name="Straight Arrow Connector 28"/>
            <p:cNvCxnSpPr>
              <a:stCxn id="19" idx="0"/>
            </p:cNvCxnSpPr>
            <p:nvPr/>
          </p:nvCxnSpPr>
          <p:spPr>
            <a:xfrm flipH="1" flipV="1">
              <a:off x="7391400" y="3305175"/>
              <a:ext cx="827302" cy="1119719"/>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19" idx="0"/>
            </p:cNvCxnSpPr>
            <p:nvPr/>
          </p:nvCxnSpPr>
          <p:spPr>
            <a:xfrm flipV="1">
              <a:off x="8218702" y="3305175"/>
              <a:ext cx="152400" cy="1119719"/>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7305676" y="2196895"/>
              <a:ext cx="913026" cy="2227999"/>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V="1">
              <a:off x="8218702" y="2286001"/>
              <a:ext cx="152400" cy="2138893"/>
            </a:xfrm>
            <a:prstGeom prst="straightConnector1">
              <a:avLst/>
            </a:prstGeom>
            <a:ln>
              <a:solidFill>
                <a:schemeClr val="tx2">
                  <a:lumMod val="60000"/>
                  <a:lumOff val="40000"/>
                </a:schemeClr>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38" name="Slide Number Placeholder 2"/>
          <p:cNvSpPr>
            <a:spLocks noGrp="1"/>
          </p:cNvSpPr>
          <p:nvPr>
            <p:ph type="sldNum" sz="quarter" idx="4294967295"/>
          </p:nvPr>
        </p:nvSpPr>
        <p:spPr>
          <a:xfrm>
            <a:off x="11712624" y="6428741"/>
            <a:ext cx="355600" cy="320040"/>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8A2D03-466B-4AD7-AC70-B2955EB43184}" type="slidenum">
              <a:rPr kumimoji="0" lang="en-US" sz="1200" b="0" i="0" u="none" strike="noStrike" kern="1200" cap="none" spc="0" normalizeH="0" baseline="0" noProof="0">
                <a:ln>
                  <a:noFill/>
                </a:ln>
                <a:solidFill>
                  <a:prstClr val="black"/>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pic>
        <p:nvPicPr>
          <p:cNvPr id="35"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717262" y="1457762"/>
            <a:ext cx="2908300" cy="290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6" name="TextBox 35"/>
          <p:cNvSpPr txBox="1"/>
          <p:nvPr/>
        </p:nvSpPr>
        <p:spPr>
          <a:xfrm>
            <a:off x="8235181" y="4976733"/>
            <a:ext cx="3830510"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US-LARP MQXF magnet design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Based on Nb</a:t>
            </a:r>
            <a:r>
              <a:rPr kumimoji="0" lang="en-US" sz="1800" b="1" i="0" u="none" strike="noStrike" kern="1200" cap="none" spc="0" normalizeH="0" baseline="-25000" noProof="0" dirty="0">
                <a:ln>
                  <a:noFill/>
                </a:ln>
                <a:solidFill>
                  <a:prstClr val="black"/>
                </a:solidFill>
                <a:effectLst/>
                <a:uLnTx/>
                <a:uFillTx/>
                <a:latin typeface="Calibri"/>
                <a:ea typeface="+mn-ea"/>
                <a:cs typeface="+mn-cs"/>
              </a:rPr>
              <a:t>3</a:t>
            </a:r>
            <a:r>
              <a:rPr kumimoji="0" lang="en-US" sz="1800" b="1" i="0" u="none" strike="noStrike" kern="1200" cap="none" spc="0" normalizeH="0" baseline="0" noProof="0" dirty="0">
                <a:ln>
                  <a:noFill/>
                </a:ln>
                <a:solidFill>
                  <a:prstClr val="black"/>
                </a:solidFill>
                <a:effectLst/>
                <a:uLnTx/>
                <a:uFillTx/>
                <a:latin typeface="Calibri"/>
                <a:ea typeface="+mn-ea"/>
                <a:cs typeface="+mn-cs"/>
              </a:rPr>
              <a:t>Sn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technology</a:t>
            </a:r>
          </a:p>
        </p:txBody>
      </p:sp>
      <p:sp>
        <p:nvSpPr>
          <p:cNvPr id="34" name="Content Placeholder 2">
            <a:extLst>
              <a:ext uri="{FF2B5EF4-FFF2-40B4-BE49-F238E27FC236}">
                <a16:creationId xmlns:a16="http://schemas.microsoft.com/office/drawing/2014/main" id="{2A3B1139-8F30-1446-9AC9-E88E17DDF008}"/>
              </a:ext>
            </a:extLst>
          </p:cNvPr>
          <p:cNvSpPr txBox="1">
            <a:spLocks/>
          </p:cNvSpPr>
          <p:nvPr/>
        </p:nvSpPr>
        <p:spPr bwMode="auto">
          <a:xfrm>
            <a:off x="1337724" y="4436164"/>
            <a:ext cx="6595213" cy="66307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lIns="91410" tIns="45705" rIns="91410" bIns="45705"/>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marL="0" marR="0" lvl="0" indent="0" algn="l" defTabSz="914400" rtl="0" eaLnBrk="1" fontAlgn="auto" latinLnBrk="0" hangingPunct="1">
              <a:lnSpc>
                <a:spcPct val="100000"/>
              </a:lnSpc>
              <a:spcBef>
                <a:spcPct val="20000"/>
              </a:spcBef>
              <a:spcAft>
                <a:spcPts val="0"/>
              </a:spcAft>
              <a:buClr>
                <a:srgbClr val="64BCD9"/>
              </a:buClr>
              <a:buSzPct val="65000"/>
              <a:buFontTx/>
              <a:buNone/>
              <a:tabLst/>
              <a:defRPr/>
            </a:pPr>
            <a:r>
              <a:rPr kumimoji="0" lang="en-US" sz="1800" b="0" i="0" u="none" strike="noStrike" kern="1200" cap="none" spc="0" normalizeH="0" baseline="0" noProof="0" dirty="0">
                <a:ln>
                  <a:noFill/>
                </a:ln>
                <a:solidFill>
                  <a:srgbClr val="5BC1E6"/>
                </a:solidFill>
                <a:effectLst/>
                <a:uLnTx/>
                <a:uFillTx/>
                <a:latin typeface="Calibri" panose="020F0502020204030204" pitchFamily="34" charset="0"/>
                <a:ea typeface="ＭＳ Ｐゴシック" charset="0"/>
                <a:cs typeface="Calibri" panose="020F0502020204030204" pitchFamily="34" charset="0"/>
                <a:sym typeface="Wingdings" pitchFamily="2" charset="2"/>
              </a:rPr>
              <a:t></a:t>
            </a:r>
            <a:r>
              <a:rPr kumimoji="0" lang="en-US" sz="2800" b="0" i="0" u="none" strike="noStrike" kern="1200" cap="none" spc="0" normalizeH="0" baseline="0" noProof="0" dirty="0">
                <a:ln>
                  <a:noFill/>
                </a:ln>
                <a:solidFill>
                  <a:srgbClr val="008000"/>
                </a:solidFill>
                <a:effectLst/>
                <a:uLnTx/>
                <a:uFillTx/>
                <a:latin typeface="Calibri" panose="020F0502020204030204" pitchFamily="34" charset="0"/>
                <a:ea typeface="ＭＳ Ｐゴシック" charset="0"/>
                <a:cs typeface="Calibri" panose="020F0502020204030204" pitchFamily="34" charset="0"/>
                <a:sym typeface="Wingdings" pitchFamily="2" charset="2"/>
              </a:rPr>
              <a:t>  </a:t>
            </a:r>
            <a:r>
              <a:rPr kumimoji="0" lang="en-US" sz="2800" b="0" i="0" u="none" strike="noStrike" kern="1200" cap="none" spc="0" normalizeH="0" baseline="0" noProof="0" dirty="0">
                <a:ln>
                  <a:noFill/>
                </a:ln>
                <a:solidFill>
                  <a:srgbClr val="008000"/>
                </a:solidFill>
                <a:effectLst/>
                <a:uLnTx/>
                <a:uFillTx/>
                <a:latin typeface="Calibri" panose="020F0502020204030204" pitchFamily="34" charset="0"/>
                <a:ea typeface="ＭＳ Ｐゴシック" charset="0"/>
                <a:cs typeface="Calibri" panose="020F0502020204030204" pitchFamily="34" charset="0"/>
                <a:sym typeface="Wingdings"/>
              </a:rPr>
              <a:t>New magnet technology!</a:t>
            </a:r>
            <a:endParaRPr kumimoji="0" lang="en-US" sz="2800" b="0" i="0" u="none" strike="noStrike" kern="1200" cap="none" spc="0" normalizeH="0" baseline="30000" noProof="0" dirty="0">
              <a:ln>
                <a:noFill/>
              </a:ln>
              <a:solidFill>
                <a:srgbClr val="000090"/>
              </a:solidFill>
              <a:effectLst/>
              <a:uLnTx/>
              <a:uFillTx/>
              <a:latin typeface="Calibri" panose="020F0502020204030204" pitchFamily="34" charset="0"/>
              <a:ea typeface="ＭＳ Ｐゴシック" charset="0"/>
              <a:cs typeface="Calibri" panose="020F0502020204030204" pitchFamily="34" charset="0"/>
            </a:endParaRPr>
          </a:p>
        </p:txBody>
      </p:sp>
      <p:sp>
        <p:nvSpPr>
          <p:cNvPr id="3" name="Rounded Rectangle 2">
            <a:extLst>
              <a:ext uri="{FF2B5EF4-FFF2-40B4-BE49-F238E27FC236}">
                <a16:creationId xmlns:a16="http://schemas.microsoft.com/office/drawing/2014/main" id="{2D440885-E291-FE40-BA1C-04A85AFECAD9}"/>
              </a:ext>
            </a:extLst>
          </p:cNvPr>
          <p:cNvSpPr/>
          <p:nvPr/>
        </p:nvSpPr>
        <p:spPr>
          <a:xfrm>
            <a:off x="1776340" y="3716509"/>
            <a:ext cx="4654787" cy="1308242"/>
          </a:xfrm>
          <a:prstGeom prst="roundRect">
            <a:avLst/>
          </a:prstGeom>
          <a:noFill/>
          <a:ln w="635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6" name="Title 1">
            <a:extLst>
              <a:ext uri="{FF2B5EF4-FFF2-40B4-BE49-F238E27FC236}">
                <a16:creationId xmlns:a16="http://schemas.microsoft.com/office/drawing/2014/main" id="{8A25B22D-82CB-E317-DD94-53FEBD8D5744}"/>
              </a:ext>
            </a:extLst>
          </p:cNvPr>
          <p:cNvSpPr txBox="1">
            <a:spLocks/>
          </p:cNvSpPr>
          <p:nvPr/>
        </p:nvSpPr>
        <p:spPr>
          <a:xfrm>
            <a:off x="816000" y="39184"/>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en-US" sz="3600" dirty="0">
                <a:latin typeface="Calibri" charset="0"/>
                <a:ea typeface="Calibri" charset="0"/>
                <a:cs typeface="Calibri" charset="0"/>
              </a:rPr>
              <a:t>HL-LHC technical bottleneck:</a:t>
            </a:r>
          </a:p>
          <a:p>
            <a:pPr algn="l"/>
            <a:r>
              <a:rPr lang="en-US" sz="3600" dirty="0">
                <a:latin typeface="Calibri" charset="0"/>
                <a:ea typeface="Calibri" charset="0"/>
                <a:cs typeface="Calibri" charset="0"/>
              </a:rPr>
              <a:t>Radiation damage to inner triplet magnets</a:t>
            </a:r>
          </a:p>
        </p:txBody>
      </p:sp>
    </p:spTree>
    <p:extLst>
      <p:ext uri="{BB962C8B-B14F-4D97-AF65-F5344CB8AC3E}">
        <p14:creationId xmlns:p14="http://schemas.microsoft.com/office/powerpoint/2010/main" val="2872785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9"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dissolve">
                                      <p:cBhvr>
                                        <p:cTn id="21" dur="500"/>
                                        <p:tgtEl>
                                          <p:spTgt spid="3"/>
                                        </p:tgtEl>
                                      </p:cBhvr>
                                    </p:animEffect>
                                  </p:childTnLst>
                                </p:cTn>
                              </p:par>
                              <p:par>
                                <p:cTn id="22" presetID="9" presetClass="entr" presetSubtype="0" fill="hold"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dissolve">
                                      <p:cBhvr>
                                        <p:cTn id="24" dur="500"/>
                                        <p:tgtEl>
                                          <p:spTgt spid="35"/>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dissolve">
                                      <p:cBhvr>
                                        <p:cTn id="27" dur="500"/>
                                        <p:tgtEl>
                                          <p:spTgt spid="36"/>
                                        </p:tgtEl>
                                      </p:cBhvr>
                                    </p:animEffect>
                                  </p:childTnLst>
                                </p:cTn>
                              </p:par>
                              <p:par>
                                <p:cTn id="28" presetID="1" presetClass="exit" presetSubtype="0" fill="hold" nodeType="withEffect">
                                  <p:stCondLst>
                                    <p:cond delay="0"/>
                                  </p:stCondLst>
                                  <p:childTnLst>
                                    <p:set>
                                      <p:cBhvr>
                                        <p:cTn id="29"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3" grpId="0" animBg="1"/>
      <p:bldP spid="36" grpId="0"/>
      <p:bldP spid="34"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6874234" y="2614712"/>
            <a:ext cx="5097723" cy="1892623"/>
          </a:xfrm>
          <a:prstGeom prst="rect">
            <a:avLst/>
          </a:prstGeom>
        </p:spPr>
      </p:pic>
      <p:pic>
        <p:nvPicPr>
          <p:cNvPr id="8" name="Picture 7"/>
          <p:cNvPicPr>
            <a:picLocks noChangeAspect="1"/>
          </p:cNvPicPr>
          <p:nvPr/>
        </p:nvPicPr>
        <p:blipFill>
          <a:blip r:embed="rId3"/>
          <a:stretch>
            <a:fillRect/>
          </a:stretch>
        </p:blipFill>
        <p:spPr>
          <a:xfrm>
            <a:off x="4930778" y="3622498"/>
            <a:ext cx="3310277" cy="2487384"/>
          </a:xfrm>
          <a:prstGeom prst="rect">
            <a:avLst/>
          </a:prstGeom>
        </p:spPr>
      </p:pic>
      <p:pic>
        <p:nvPicPr>
          <p:cNvPr id="10" name="Picture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590170" y="1012162"/>
            <a:ext cx="3289245" cy="2593753"/>
          </a:xfrm>
          <a:prstGeom prst="rect">
            <a:avLst/>
          </a:prstGeom>
        </p:spPr>
      </p:pic>
      <p:pic>
        <p:nvPicPr>
          <p:cNvPr id="11" name="Content Placeholder 7"/>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935231" y="1012160"/>
            <a:ext cx="3393018" cy="254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1703512" y="147657"/>
            <a:ext cx="8784976" cy="830997"/>
          </a:xfrm>
          <a:prstGeom prst="rect">
            <a:avLst/>
          </a:prstGeom>
          <a:solidFill>
            <a:srgbClr val="0070C0"/>
          </a:solidFill>
        </p:spPr>
        <p:txBody>
          <a:bodyPr wrap="square">
            <a:spAutoFit/>
          </a:bodyPr>
          <a:lstStyle/>
          <a:p>
            <a:pPr algn="ctr"/>
            <a:r>
              <a:rPr lang="en-GB" sz="2400" dirty="0">
                <a:solidFill>
                  <a:schemeClr val="bg1"/>
                </a:solidFill>
              </a:rPr>
              <a:t>Nb</a:t>
            </a:r>
            <a:r>
              <a:rPr lang="en-GB" sz="2400" baseline="-25000" dirty="0">
                <a:solidFill>
                  <a:schemeClr val="bg1"/>
                </a:solidFill>
              </a:rPr>
              <a:t>3</a:t>
            </a:r>
            <a:r>
              <a:rPr lang="en-GB" sz="2400" dirty="0">
                <a:solidFill>
                  <a:schemeClr val="bg1"/>
                </a:solidFill>
              </a:rPr>
              <a:t>Sn quadrupole: Transition from Prototype to Series production</a:t>
            </a:r>
            <a:endParaRPr lang="en-GB" sz="2400" dirty="0"/>
          </a:p>
        </p:txBody>
      </p:sp>
      <p:sp>
        <p:nvSpPr>
          <p:cNvPr id="13" name="TextBox 12"/>
          <p:cNvSpPr txBox="1"/>
          <p:nvPr/>
        </p:nvSpPr>
        <p:spPr>
          <a:xfrm>
            <a:off x="1991545" y="3022819"/>
            <a:ext cx="2304256" cy="461665"/>
          </a:xfrm>
          <a:prstGeom prst="rect">
            <a:avLst/>
          </a:prstGeom>
          <a:noFill/>
          <a:ln>
            <a:noFill/>
          </a:ln>
        </p:spPr>
        <p:style>
          <a:lnRef idx="3">
            <a:schemeClr val="lt1"/>
          </a:lnRef>
          <a:fillRef idx="1001">
            <a:schemeClr val="lt2"/>
          </a:fillRef>
          <a:effectRef idx="1">
            <a:schemeClr val="accent1"/>
          </a:effectRef>
          <a:fontRef idx="minor">
            <a:schemeClr val="lt1"/>
          </a:fontRef>
        </p:style>
        <p:txBody>
          <a:bodyPr wrap="square" rtlCol="0">
            <a:spAutoFit/>
          </a:bodyPr>
          <a:lstStyle/>
          <a:p>
            <a:r>
              <a:rPr lang="en-US" sz="1200" b="1" dirty="0"/>
              <a:t>Second short (1.5 m) under preparation for test at CERN</a:t>
            </a:r>
          </a:p>
        </p:txBody>
      </p:sp>
      <p:pic>
        <p:nvPicPr>
          <p:cNvPr id="14" name="Picture 13"/>
          <p:cNvPicPr>
            <a:picLocks noChangeAspect="1"/>
          </p:cNvPicPr>
          <p:nvPr/>
        </p:nvPicPr>
        <p:blipFill>
          <a:blip r:embed="rId6"/>
          <a:stretch>
            <a:fillRect/>
          </a:stretch>
        </p:blipFill>
        <p:spPr>
          <a:xfrm>
            <a:off x="1574186" y="3657814"/>
            <a:ext cx="3291729" cy="2468797"/>
          </a:xfrm>
          <a:prstGeom prst="rect">
            <a:avLst/>
          </a:prstGeom>
          <a:ln w="28575">
            <a:solidFill>
              <a:srgbClr val="FF0000"/>
            </a:solidFill>
          </a:ln>
        </p:spPr>
      </p:pic>
      <p:pic>
        <p:nvPicPr>
          <p:cNvPr id="15" name="Picture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75521" y="3724826"/>
            <a:ext cx="553925" cy="716282"/>
          </a:xfrm>
          <a:prstGeom prst="rect">
            <a:avLst/>
          </a:prstGeom>
        </p:spPr>
      </p:pic>
      <p:sp>
        <p:nvSpPr>
          <p:cNvPr id="2" name="Rectangle 1"/>
          <p:cNvSpPr/>
          <p:nvPr/>
        </p:nvSpPr>
        <p:spPr>
          <a:xfrm>
            <a:off x="1655485" y="5474774"/>
            <a:ext cx="3163021" cy="646331"/>
          </a:xfrm>
          <a:prstGeom prst="rect">
            <a:avLst/>
          </a:prstGeom>
        </p:spPr>
        <p:txBody>
          <a:bodyPr wrap="square">
            <a:spAutoFit/>
          </a:bodyPr>
          <a:lstStyle/>
          <a:p>
            <a:pPr algn="just"/>
            <a:r>
              <a:rPr lang="en-US" sz="1200" b="1" dirty="0">
                <a:solidFill>
                  <a:schemeClr val="bg1"/>
                </a:solidFill>
              </a:rPr>
              <a:t>Insertion of coil package inside mechanical structure of the first IT quad prototypes (4.2 m long) in LBNL-USA</a:t>
            </a:r>
          </a:p>
        </p:txBody>
      </p:sp>
      <p:sp>
        <p:nvSpPr>
          <p:cNvPr id="12" name="Slide Number Placeholder 1">
            <a:extLst>
              <a:ext uri="{FF2B5EF4-FFF2-40B4-BE49-F238E27FC236}">
                <a16:creationId xmlns:a16="http://schemas.microsoft.com/office/drawing/2014/main" id="{702124C8-CFF9-764B-A4C3-FB898B9C7415}"/>
              </a:ext>
            </a:extLst>
          </p:cNvPr>
          <p:cNvSpPr txBox="1">
            <a:spLocks/>
          </p:cNvSpPr>
          <p:nvPr/>
        </p:nvSpPr>
        <p:spPr>
          <a:xfrm>
            <a:off x="11710833" y="6509970"/>
            <a:ext cx="481167" cy="34803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z="1200">
                <a:solidFill>
                  <a:srgbClr val="000000"/>
                </a:solidFill>
                <a:latin typeface="Arial"/>
              </a:rPr>
              <a:pPr/>
              <a:t>19</a:t>
            </a:fld>
            <a:endParaRPr lang="en-US" sz="1200" dirty="0">
              <a:solidFill>
                <a:srgbClr val="000000"/>
              </a:solidFill>
              <a:latin typeface="Arial"/>
            </a:endParaRPr>
          </a:p>
        </p:txBody>
      </p:sp>
    </p:spTree>
    <p:extLst>
      <p:ext uri="{BB962C8B-B14F-4D97-AF65-F5344CB8AC3E}">
        <p14:creationId xmlns:p14="http://schemas.microsoft.com/office/powerpoint/2010/main" val="4096903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24000" y="321271"/>
            <a:ext cx="9144000" cy="5135054"/>
          </a:xfrm>
          <a:prstGeom prst="rect">
            <a:avLst/>
          </a:prstGeom>
        </p:spPr>
      </p:pic>
      <p:sp>
        <p:nvSpPr>
          <p:cNvPr id="3" name="TextBox 2"/>
          <p:cNvSpPr txBox="1"/>
          <p:nvPr/>
        </p:nvSpPr>
        <p:spPr>
          <a:xfrm>
            <a:off x="1233045" y="5456325"/>
            <a:ext cx="9924661" cy="8002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white"/>
                </a:solidFill>
                <a:effectLst/>
                <a:uLnTx/>
                <a:uFillTx/>
                <a:latin typeface="Calibri"/>
                <a:ea typeface="+mn-ea"/>
                <a:cs typeface="+mn-cs"/>
              </a:rPr>
              <a:t>High Luminosity LHC – Status and Prospects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a:ea typeface="+mn-ea"/>
                <a:cs typeface="+mn-cs"/>
              </a:rPr>
              <a:t>CAS March 2024</a:t>
            </a:r>
          </a:p>
        </p:txBody>
      </p:sp>
      <p:sp>
        <p:nvSpPr>
          <p:cNvPr id="4" name="TextBox 3"/>
          <p:cNvSpPr txBox="1"/>
          <p:nvPr/>
        </p:nvSpPr>
        <p:spPr>
          <a:xfrm>
            <a:off x="2317377" y="6256544"/>
            <a:ext cx="7924800"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sng" strike="noStrike" kern="1200" cap="none" spc="0" normalizeH="0" baseline="0" noProof="0" dirty="0">
                <a:ln>
                  <a:noFill/>
                </a:ln>
                <a:solidFill>
                  <a:srgbClr val="FFFFFF"/>
                </a:solidFill>
                <a:effectLst/>
                <a:uLnTx/>
                <a:uFillTx/>
                <a:latin typeface="Calibri"/>
                <a:ea typeface="+mn-ea"/>
                <a:cs typeface="+mn-cs"/>
              </a:rPr>
              <a:t>Markus Zerlauth</a:t>
            </a:r>
            <a:r>
              <a:rPr kumimoji="0" lang="en-US" sz="1600" b="0" i="0" u="none" strike="noStrike" kern="1200" cap="none" spc="0" normalizeH="0" baseline="0" noProof="0" dirty="0">
                <a:ln>
                  <a:noFill/>
                </a:ln>
                <a:solidFill>
                  <a:srgbClr val="FFFFFF"/>
                </a:solidFill>
                <a:effectLst/>
                <a:uLnTx/>
                <a:uFillTx/>
                <a:latin typeface="Calibri"/>
                <a:ea typeface="+mn-ea"/>
                <a:cs typeface="+mn-cs"/>
              </a:rPr>
              <a:t> with acknowledgements to </a:t>
            </a:r>
            <a:r>
              <a:rPr kumimoji="0" lang="en-US" sz="1600" b="0" i="0" u="none" strike="noStrike" kern="1200" cap="none" spc="0" normalizeH="0" baseline="0" noProof="0" dirty="0" err="1">
                <a:ln>
                  <a:noFill/>
                </a:ln>
                <a:solidFill>
                  <a:srgbClr val="FFFFFF"/>
                </a:solidFill>
                <a:effectLst/>
                <a:uLnTx/>
                <a:uFillTx/>
                <a:latin typeface="Calibri"/>
                <a:ea typeface="+mn-ea"/>
                <a:cs typeface="+mn-cs"/>
              </a:rPr>
              <a:t>O.Brüning</a:t>
            </a:r>
            <a:r>
              <a:rPr kumimoji="0" lang="en-US" sz="1600" b="0" i="0" u="none" strike="noStrike" kern="1200" cap="none" spc="0" normalizeH="0" baseline="0" noProof="0" dirty="0">
                <a:ln>
                  <a:noFill/>
                </a:ln>
                <a:solidFill>
                  <a:srgbClr val="FFFFFF"/>
                </a:solidFill>
                <a:effectLst/>
                <a:uLnTx/>
                <a:uFillTx/>
                <a:latin typeface="Calibri"/>
                <a:ea typeface="+mn-ea"/>
                <a:cs typeface="+mn-cs"/>
              </a:rPr>
              <a:t>, </a:t>
            </a:r>
            <a:r>
              <a:rPr kumimoji="0" lang="en-US" sz="1600" b="0" i="0" u="none" strike="noStrike" kern="1200" cap="none" spc="0" normalizeH="0" baseline="0" noProof="0" dirty="0" err="1">
                <a:ln>
                  <a:noFill/>
                </a:ln>
                <a:solidFill>
                  <a:srgbClr val="FFFFFF"/>
                </a:solidFill>
                <a:effectLst/>
                <a:uLnTx/>
                <a:uFillTx/>
                <a:latin typeface="Calibri"/>
                <a:ea typeface="+mn-ea"/>
                <a:cs typeface="+mn-cs"/>
              </a:rPr>
              <a:t>M.Lamont</a:t>
            </a:r>
            <a:r>
              <a:rPr kumimoji="0" lang="en-US" sz="1600" b="0" i="0" u="none" strike="noStrike" kern="1200" cap="none" spc="0" normalizeH="0" baseline="0" noProof="0" dirty="0">
                <a:ln>
                  <a:noFill/>
                </a:ln>
                <a:solidFill>
                  <a:srgbClr val="FFFFFF"/>
                </a:solidFill>
                <a:effectLst/>
                <a:uLnTx/>
                <a:uFillTx/>
                <a:latin typeface="Calibri"/>
                <a:ea typeface="+mn-ea"/>
                <a:cs typeface="+mn-cs"/>
              </a:rPr>
              <a:t>, </a:t>
            </a:r>
            <a:r>
              <a:rPr kumimoji="0" lang="en-US" sz="1600" b="0" i="0" u="none" strike="noStrike" kern="1200" cap="none" spc="0" normalizeH="0" baseline="0" noProof="0" dirty="0" err="1">
                <a:ln>
                  <a:noFill/>
                </a:ln>
                <a:solidFill>
                  <a:srgbClr val="FFFFFF"/>
                </a:solidFill>
                <a:effectLst/>
                <a:uLnTx/>
                <a:uFillTx/>
                <a:latin typeface="Calibri"/>
                <a:ea typeface="+mn-ea"/>
                <a:cs typeface="+mn-cs"/>
              </a:rPr>
              <a:t>L.Rossi</a:t>
            </a:r>
            <a:r>
              <a:rPr kumimoji="0" lang="en-US" sz="1600" b="0" i="0" u="none" strike="noStrike" kern="1200" cap="none" spc="0" normalizeH="0" baseline="0" noProof="0" dirty="0">
                <a:ln>
                  <a:noFill/>
                </a:ln>
                <a:solidFill>
                  <a:srgbClr val="FFFFFF"/>
                </a:solidFill>
                <a:effectLst/>
                <a:uLnTx/>
                <a:uFillTx/>
                <a:latin typeface="Calibri"/>
                <a:ea typeface="+mn-ea"/>
                <a:cs typeface="+mn-cs"/>
              </a:rPr>
              <a:t>, J. Wenninger and many other  CERN colleagues</a:t>
            </a:r>
          </a:p>
        </p:txBody>
      </p:sp>
    </p:spTree>
    <p:extLst>
      <p:ext uri="{BB962C8B-B14F-4D97-AF65-F5344CB8AC3E}">
        <p14:creationId xmlns:p14="http://schemas.microsoft.com/office/powerpoint/2010/main" val="26496182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graph with numbers and text&#10;&#10;Description automatically generated">
            <a:extLst>
              <a:ext uri="{FF2B5EF4-FFF2-40B4-BE49-F238E27FC236}">
                <a16:creationId xmlns:a16="http://schemas.microsoft.com/office/drawing/2014/main" id="{043CDABB-2C33-8A07-35B0-5A9FFE29E3A9}"/>
              </a:ext>
            </a:extLst>
          </p:cNvPr>
          <p:cNvPicPr>
            <a:picLocks noChangeAspect="1"/>
          </p:cNvPicPr>
          <p:nvPr/>
        </p:nvPicPr>
        <p:blipFill>
          <a:blip r:embed="rId3"/>
          <a:stretch>
            <a:fillRect/>
          </a:stretch>
        </p:blipFill>
        <p:spPr>
          <a:xfrm>
            <a:off x="2568487" y="3104709"/>
            <a:ext cx="6859718" cy="3496542"/>
          </a:xfrm>
          <a:prstGeom prst="rect">
            <a:avLst/>
          </a:prstGeom>
        </p:spPr>
      </p:pic>
      <p:sp>
        <p:nvSpPr>
          <p:cNvPr id="2" name="Content Placeholder 2">
            <a:extLst>
              <a:ext uri="{FF2B5EF4-FFF2-40B4-BE49-F238E27FC236}">
                <a16:creationId xmlns:a16="http://schemas.microsoft.com/office/drawing/2014/main" id="{FCBB4D82-78B3-80FE-9265-ACE5753AC799}"/>
              </a:ext>
            </a:extLst>
          </p:cNvPr>
          <p:cNvSpPr txBox="1">
            <a:spLocks/>
          </p:cNvSpPr>
          <p:nvPr/>
        </p:nvSpPr>
        <p:spPr>
          <a:xfrm>
            <a:off x="842258" y="773836"/>
            <a:ext cx="10507483" cy="518873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i="0" u="none" strike="noStrike" kern="1200" cap="none" spc="0" normalizeH="0" baseline="0" noProof="0" dirty="0">
                <a:ln>
                  <a:noFill/>
                </a:ln>
                <a:solidFill>
                  <a:schemeClr val="accent1"/>
                </a:solidFill>
                <a:effectLst/>
                <a:uLnTx/>
                <a:uFillTx/>
                <a:latin typeface="Calibri" panose="020F0502020204030204" pitchFamily="34" charset="0"/>
                <a:cs typeface="Calibri" panose="020F0502020204030204" pitchFamily="34" charset="0"/>
              </a:rPr>
              <a:t>After steady progress with prototypes</a:t>
            </a:r>
            <a:r>
              <a:rPr kumimoji="0" lang="en-US" sz="1800" i="0" u="none" strike="noStrike" kern="1200" cap="none" spc="0" normalizeH="0" noProof="0" dirty="0">
                <a:ln>
                  <a:noFill/>
                </a:ln>
                <a:solidFill>
                  <a:schemeClr val="accent1"/>
                </a:solidFill>
                <a:effectLst/>
                <a:uLnTx/>
                <a:uFillTx/>
                <a:latin typeface="Calibri" panose="020F0502020204030204" pitchFamily="34" charset="0"/>
                <a:cs typeface="Calibri" panose="020F0502020204030204" pitchFamily="34" charset="0"/>
              </a:rPr>
              <a:t> and first of series </a:t>
            </a:r>
            <a:r>
              <a:rPr kumimoji="0" lang="en-US" sz="1800" i="0" u="none" strike="noStrike" kern="1200" cap="none" spc="0" normalizeH="0" baseline="0" noProof="0" dirty="0">
                <a:ln>
                  <a:noFill/>
                </a:ln>
                <a:solidFill>
                  <a:schemeClr val="accent1"/>
                </a:solidFill>
                <a:effectLst/>
                <a:uLnTx/>
                <a:uFillTx/>
                <a:latin typeface="Calibri" panose="020F0502020204030204" pitchFamily="34" charset="0"/>
                <a:cs typeface="Calibri" panose="020F0502020204030204" pitchFamily="34" charset="0"/>
              </a:rPr>
              <a:t>which already </a:t>
            </a:r>
            <a:r>
              <a:rPr kumimoji="0" lang="en-US" sz="1800" b="0" i="0" u="none" strike="noStrike" kern="1200" cap="none" spc="0" normalizeH="0" baseline="0" noProof="0" dirty="0">
                <a:ln>
                  <a:noFill/>
                </a:ln>
                <a:solidFill>
                  <a:schemeClr val="tx1">
                    <a:lumMod val="95000"/>
                    <a:lumOff val="5000"/>
                  </a:schemeClr>
                </a:solidFill>
                <a:effectLst/>
                <a:uLnTx/>
                <a:uFillTx/>
                <a:latin typeface="Calibri" panose="020F0502020204030204" pitchFamily="34" charset="0"/>
                <a:cs typeface="Calibri" panose="020F0502020204030204" pitchFamily="34" charset="0"/>
              </a:rPr>
              <a:t>reached acceptance criteria at 1.9K,</a:t>
            </a:r>
            <a:r>
              <a:rPr kumimoji="0" lang="en-US" sz="1800" i="0" u="none" strike="noStrike" kern="1200" cap="none" spc="0" normalizeH="0" baseline="0" noProof="0" dirty="0">
                <a:ln>
                  <a:noFill/>
                </a:ln>
                <a:solidFill>
                  <a:schemeClr val="tx1">
                    <a:lumMod val="95000"/>
                    <a:lumOff val="5000"/>
                  </a:schemeClr>
                </a:solidFill>
                <a:effectLst/>
                <a:uLnTx/>
                <a:uFillTx/>
                <a:latin typeface="Calibri" panose="020F0502020204030204" pitchFamily="34" charset="0"/>
                <a:cs typeface="Calibri" panose="020F0502020204030204" pitchFamily="34" charset="0"/>
              </a:rPr>
              <a:t> </a:t>
            </a:r>
            <a:r>
              <a:rPr kumimoji="0" lang="en-US"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MQXFB03</a:t>
            </a:r>
            <a:r>
              <a:rPr kumimoji="0" lang="en-US"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 is the </a:t>
            </a:r>
            <a:r>
              <a:rPr kumimoji="0" lang="en-GB" sz="1800" b="1"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3</a:t>
            </a:r>
            <a:r>
              <a:rPr kumimoji="0" lang="en-GB" sz="1800" b="1" i="0" u="none" strike="noStrike" kern="1200" cap="none" spc="0" normalizeH="0" baseline="30000" noProof="0" dirty="0">
                <a:ln>
                  <a:noFill/>
                </a:ln>
                <a:solidFill>
                  <a:srgbClr val="2F2F2F">
                    <a:lumMod val="50000"/>
                  </a:srgbClr>
                </a:solidFill>
                <a:effectLst/>
                <a:uLnTx/>
                <a:uFillTx/>
                <a:latin typeface="Calibri" panose="020F0502020204030204" pitchFamily="34" charset="0"/>
                <a:cs typeface="Calibri" panose="020F0502020204030204" pitchFamily="34" charset="0"/>
              </a:rPr>
              <a:t>rd</a:t>
            </a:r>
            <a:r>
              <a:rPr kumimoji="0" lang="en-GB" sz="1800" b="1"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magnet of 3-stage strategy,</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integrating full set of improvements for </a:t>
            </a:r>
            <a:r>
              <a:rPr kumimoji="0" lang="en-GB" sz="1800" b="1" i="1"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cold mass assembly</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a:t>
            </a:r>
            <a:r>
              <a:rPr kumimoji="0" lang="en-GB" sz="1800" b="1" i="1"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magnet loading </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and </a:t>
            </a:r>
            <a:r>
              <a:rPr kumimoji="0" lang="en-GB" sz="1800" b="1" i="1"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coil manufacturing</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a:t>
            </a:r>
          </a:p>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It was </a:t>
            </a:r>
            <a:r>
              <a:rPr kumimoji="0" lang="en-US"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tested in </a:t>
            </a:r>
            <a:r>
              <a:rPr kumimoji="0" lang="en-US" sz="1800" b="1"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Q3/Q4 2023</a:t>
            </a:r>
            <a:r>
              <a:rPr kumimoji="0" lang="en-US"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and </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is the first 7.2-m-long MQXFB magnet to </a:t>
            </a:r>
            <a:r>
              <a:rPr kumimoji="0" lang="en-GB"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achieve target current of 16.53 kA </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at both </a:t>
            </a:r>
            <a:r>
              <a:rPr kumimoji="0" lang="en-GB" sz="1800" b="1" i="0" u="none" strike="noStrike" kern="1200" cap="none" spc="0" normalizeH="0" baseline="0" noProof="0" dirty="0">
                <a:ln>
                  <a:noFill/>
                </a:ln>
                <a:solidFill>
                  <a:srgbClr val="181818"/>
                </a:solidFill>
                <a:effectLst/>
                <a:uLnTx/>
                <a:uFillTx/>
                <a:latin typeface="Calibri" panose="020F0502020204030204" pitchFamily="34" charset="0"/>
                <a:cs typeface="Calibri" panose="020F0502020204030204" pitchFamily="34" charset="0"/>
              </a:rPr>
              <a:t>1.9 K and 4.5 K.</a:t>
            </a:r>
            <a:endParaRPr kumimoji="0" lang="en-US"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endParaRPr>
          </a:p>
          <a:p>
            <a:pPr marL="342900" marR="0" lvl="0" indent="-342900" algn="l"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It shows</a:t>
            </a:r>
            <a:r>
              <a:rPr kumimoji="0" lang="en-GB" sz="1800" b="1"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a:t>
            </a:r>
            <a:r>
              <a:rPr kumimoji="0" lang="en-GB"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good endurance </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after</a:t>
            </a:r>
            <a:r>
              <a:rPr kumimoji="0" lang="en-GB" sz="1800" b="1"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 2 warm-up/ cooldown cycles </a:t>
            </a:r>
            <a:r>
              <a:rPr kumimoji="0" lang="en-GB" sz="1800" b="0" i="0" u="none" strike="noStrike" kern="1200" cap="none" spc="0" normalizeH="0" baseline="0" noProof="0" dirty="0">
                <a:ln>
                  <a:noFill/>
                </a:ln>
                <a:solidFill>
                  <a:srgbClr val="2F2F2F">
                    <a:lumMod val="50000"/>
                  </a:srgbClr>
                </a:solidFill>
                <a:effectLst/>
                <a:uLnTx/>
                <a:uFillTx/>
                <a:latin typeface="Calibri" panose="020F0502020204030204" pitchFamily="34" charset="0"/>
                <a:cs typeface="Calibri" panose="020F0502020204030204" pitchFamily="34" charset="0"/>
              </a:rPr>
              <a:t>with no retraining at 1.9 K;</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 </a:t>
            </a:r>
            <a:r>
              <a:rPr kumimoji="0" lang="en-GB"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no ramp rate degradation </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up to </a:t>
            </a:r>
            <a:r>
              <a:rPr kumimoji="0" lang="en-GB" sz="1800" b="1"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100 A/s; </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initial </a:t>
            </a:r>
            <a:r>
              <a:rPr kumimoji="0" lang="en-GB" sz="1800" b="1"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training quenches at 1.9 K </a:t>
            </a:r>
            <a:r>
              <a:rPr kumimoji="0" lang="en-GB" sz="1800" b="0" i="0" u="none" strike="noStrike" kern="1200" cap="none" spc="0" normalizeH="0" baseline="0" noProof="0" dirty="0">
                <a:ln>
                  <a:noFill/>
                </a:ln>
                <a:solidFill>
                  <a:srgbClr val="2F2F2F"/>
                </a:solidFill>
                <a:effectLst/>
                <a:uLnTx/>
                <a:uFillTx/>
                <a:latin typeface="Calibri" panose="020F0502020204030204" pitchFamily="34" charset="0"/>
                <a:cs typeface="Calibri" panose="020F0502020204030204" pitchFamily="34" charset="0"/>
              </a:rPr>
              <a:t>are all in </a:t>
            </a:r>
            <a:r>
              <a:rPr kumimoji="0" lang="en-GB" sz="1800" b="1" i="0" u="none" strike="noStrike" kern="1200" cap="none" spc="0" normalizeH="0" baseline="0" noProof="0" dirty="0">
                <a:ln>
                  <a:noFill/>
                </a:ln>
                <a:solidFill>
                  <a:srgbClr val="61C4D3"/>
                </a:solidFill>
                <a:effectLst/>
                <a:uLnTx/>
                <a:uFillTx/>
                <a:latin typeface="Calibri" panose="020F0502020204030204" pitchFamily="34" charset="0"/>
                <a:cs typeface="Calibri" panose="020F0502020204030204" pitchFamily="34" charset="0"/>
              </a:rPr>
              <a:t>coil ends</a:t>
            </a:r>
            <a:endParaRPr kumimoji="0" lang="en-GB" sz="1800" b="1" i="0" u="none" strike="noStrike" kern="1200" cap="none" spc="0" normalizeH="0" baseline="0" noProof="0" dirty="0">
              <a:ln>
                <a:noFill/>
              </a:ln>
              <a:solidFill>
                <a:srgbClr val="181818"/>
              </a:solidFill>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1000"/>
              </a:spcBef>
              <a:spcAft>
                <a:spcPts val="5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033A0"/>
              </a:solidFill>
              <a:effectLst/>
              <a:uLnTx/>
              <a:uFillTx/>
              <a:latin typeface="Arial" panose="020B0604020202020204"/>
              <a:ea typeface="+mn-ea"/>
              <a:cs typeface="Arial"/>
            </a:endParaRPr>
          </a:p>
        </p:txBody>
      </p:sp>
      <p:sp>
        <p:nvSpPr>
          <p:cNvPr id="3" name="Footer Placeholder 4">
            <a:extLst>
              <a:ext uri="{FF2B5EF4-FFF2-40B4-BE49-F238E27FC236}">
                <a16:creationId xmlns:a16="http://schemas.microsoft.com/office/drawing/2014/main" id="{A0EC3509-3C22-9A86-8B2D-AE3E16A9F9F1}"/>
              </a:ext>
            </a:extLst>
          </p:cNvPr>
          <p:cNvSpPr>
            <a:spLocks noGrp="1"/>
          </p:cNvSpPr>
          <p:nvPr>
            <p:ph type="ftr" sz="quarter" idx="11"/>
          </p:nvPr>
        </p:nvSpPr>
        <p:spPr>
          <a:xfrm>
            <a:off x="2568487" y="6344502"/>
            <a:ext cx="1350706" cy="51349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A. Devred, </a:t>
            </a:r>
            <a:r>
              <a:rPr kumimoji="0" lang="en-US" sz="1000" b="0" i="1" u="none" strike="noStrike" kern="1200" cap="none" spc="0" normalizeH="0" baseline="0" noProof="0" dirty="0">
                <a:ln>
                  <a:noFill/>
                </a:ln>
                <a:solidFill>
                  <a:srgbClr val="0033A0"/>
                </a:solidFill>
                <a:effectLst/>
                <a:uLnTx/>
                <a:uFillTx/>
                <a:latin typeface="Arial" panose="020B0604020202020204"/>
                <a:ea typeface="+mn-ea"/>
                <a:cs typeface="+mn-cs"/>
              </a:rPr>
              <a:t>et al.</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sp>
        <p:nvSpPr>
          <p:cNvPr id="5" name="Title 1">
            <a:extLst>
              <a:ext uri="{FF2B5EF4-FFF2-40B4-BE49-F238E27FC236}">
                <a16:creationId xmlns:a16="http://schemas.microsoft.com/office/drawing/2014/main" id="{3B041B55-97FB-9594-C316-1ABC8AD597B8}"/>
              </a:ext>
            </a:extLst>
          </p:cNvPr>
          <p:cNvSpPr>
            <a:spLocks noGrp="1"/>
          </p:cNvSpPr>
          <p:nvPr>
            <p:ph type="title"/>
          </p:nvPr>
        </p:nvSpPr>
        <p:spPr>
          <a:xfrm>
            <a:off x="-1605922" y="53836"/>
            <a:ext cx="10560000" cy="720000"/>
          </a:xfrm>
        </p:spPr>
        <p:txBody>
          <a:bodyPr/>
          <a:lstStyle/>
          <a:p>
            <a:r>
              <a:rPr lang="en-US" sz="3600" dirty="0">
                <a:latin typeface="Calibri" charset="0"/>
                <a:ea typeface="Calibri" charset="0"/>
                <a:cs typeface="Calibri" charset="0"/>
              </a:rPr>
              <a:t>Improvement Plan for MQXFB</a:t>
            </a:r>
          </a:p>
        </p:txBody>
      </p:sp>
    </p:spTree>
    <p:extLst>
      <p:ext uri="{BB962C8B-B14F-4D97-AF65-F5344CB8AC3E}">
        <p14:creationId xmlns:p14="http://schemas.microsoft.com/office/powerpoint/2010/main" val="914997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dissolve">
                                      <p:cBhvr>
                                        <p:cTn id="7" dur="500"/>
                                        <p:tgtEl>
                                          <p:spTgt spid="2">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dissolve">
                                      <p:cBhvr>
                                        <p:cTn id="10"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GB" b="0" dirty="0">
                <a:latin typeface="Times New Roman" panose="02020603050405020304" pitchFamily="18" charset="0"/>
                <a:cs typeface="Times New Roman" panose="02020603050405020304" pitchFamily="18" charset="0"/>
              </a:rPr>
              <a:t>Magnets </a:t>
            </a:r>
          </a:p>
        </p:txBody>
      </p:sp>
      <p:pic>
        <p:nvPicPr>
          <p:cNvPr id="7" name="Image 6"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pic>
        <p:nvPicPr>
          <p:cNvPr id="1038" name="Picture 14" descr="Aperçu de l’image">
            <a:extLst>
              <a:ext uri="{FF2B5EF4-FFF2-40B4-BE49-F238E27FC236}">
                <a16:creationId xmlns:a16="http://schemas.microsoft.com/office/drawing/2014/main" id="{CF57805C-79E2-5E70-43EA-59CE9268DCA2}"/>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42248" y="1063239"/>
            <a:ext cx="5022811" cy="2825331"/>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Aperçu de l’image">
            <a:extLst>
              <a:ext uri="{FF2B5EF4-FFF2-40B4-BE49-F238E27FC236}">
                <a16:creationId xmlns:a16="http://schemas.microsoft.com/office/drawing/2014/main" id="{E6CC8C22-30B9-FFC6-4E02-AD693884343B}"/>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43441" y="1623044"/>
            <a:ext cx="4901200" cy="2756925"/>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p:cNvPicPr>
            <a:picLocks noChangeAspect="1"/>
          </p:cNvPicPr>
          <p:nvPr/>
        </p:nvPicPr>
        <p:blipFill>
          <a:blip r:embed="rId6"/>
          <a:stretch>
            <a:fillRect/>
          </a:stretch>
        </p:blipFill>
        <p:spPr>
          <a:xfrm>
            <a:off x="6864086" y="933848"/>
            <a:ext cx="5175629" cy="1581984"/>
          </a:xfrm>
          <a:prstGeom prst="rect">
            <a:avLst/>
          </a:prstGeom>
        </p:spPr>
      </p:pic>
      <p:cxnSp>
        <p:nvCxnSpPr>
          <p:cNvPr id="11" name="Straight Arrow Connector 10">
            <a:extLst>
              <a:ext uri="{FF2B5EF4-FFF2-40B4-BE49-F238E27FC236}">
                <a16:creationId xmlns:a16="http://schemas.microsoft.com/office/drawing/2014/main" id="{C68CE94B-96D1-A2A0-6C58-C2AD9144E127}"/>
              </a:ext>
            </a:extLst>
          </p:cNvPr>
          <p:cNvCxnSpPr>
            <a:cxnSpLocks/>
          </p:cNvCxnSpPr>
          <p:nvPr/>
        </p:nvCxnSpPr>
        <p:spPr>
          <a:xfrm flipV="1">
            <a:off x="5095206" y="1818822"/>
            <a:ext cx="2824997" cy="335557"/>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E454D7C6-52CC-59EC-904D-95C6E3116D84}"/>
              </a:ext>
            </a:extLst>
          </p:cNvPr>
          <p:cNvCxnSpPr>
            <a:cxnSpLocks/>
          </p:cNvCxnSpPr>
          <p:nvPr/>
        </p:nvCxnSpPr>
        <p:spPr>
          <a:xfrm flipV="1">
            <a:off x="6155827" y="1764767"/>
            <a:ext cx="1490128" cy="389612"/>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5A4CD9FC-FE32-EE64-F354-F22ED0E205AB}"/>
              </a:ext>
            </a:extLst>
          </p:cNvPr>
          <p:cNvCxnSpPr>
            <a:cxnSpLocks/>
          </p:cNvCxnSpPr>
          <p:nvPr/>
        </p:nvCxnSpPr>
        <p:spPr>
          <a:xfrm flipV="1">
            <a:off x="7955299" y="1784974"/>
            <a:ext cx="582717" cy="103095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E982F121-D7C6-4BA9-BB2D-6965B5F5E459}"/>
              </a:ext>
            </a:extLst>
          </p:cNvPr>
          <p:cNvCxnSpPr>
            <a:cxnSpLocks/>
          </p:cNvCxnSpPr>
          <p:nvPr/>
        </p:nvCxnSpPr>
        <p:spPr>
          <a:xfrm flipV="1">
            <a:off x="8906605" y="1851521"/>
            <a:ext cx="0" cy="1528080"/>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2">
            <a:extLst>
              <a:ext uri="{FF2B5EF4-FFF2-40B4-BE49-F238E27FC236}">
                <a16:creationId xmlns:a16="http://schemas.microsoft.com/office/drawing/2014/main" id="{7D8923FE-AC98-8032-9CC1-038A52BFA662}"/>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973269" y="2592178"/>
            <a:ext cx="3819613" cy="278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Straight Arrow Connector 23">
            <a:extLst>
              <a:ext uri="{FF2B5EF4-FFF2-40B4-BE49-F238E27FC236}">
                <a16:creationId xmlns:a16="http://schemas.microsoft.com/office/drawing/2014/main" id="{9E6AD17D-2D7B-E66F-704F-565271AC89F3}"/>
              </a:ext>
            </a:extLst>
          </p:cNvPr>
          <p:cNvCxnSpPr>
            <a:cxnSpLocks/>
          </p:cNvCxnSpPr>
          <p:nvPr/>
        </p:nvCxnSpPr>
        <p:spPr>
          <a:xfrm flipH="1" flipV="1">
            <a:off x="10800523" y="1851522"/>
            <a:ext cx="489531" cy="228359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E6B22CE7-816F-2FF2-318C-781FB0A36F3B}"/>
              </a:ext>
            </a:extLst>
          </p:cNvPr>
          <p:cNvCxnSpPr>
            <a:cxnSpLocks/>
          </p:cNvCxnSpPr>
          <p:nvPr/>
        </p:nvCxnSpPr>
        <p:spPr>
          <a:xfrm flipV="1">
            <a:off x="6885704" y="1784974"/>
            <a:ext cx="1403089" cy="103095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pic>
        <p:nvPicPr>
          <p:cNvPr id="1036" name="Picture 12" descr="Aperçu de l’image">
            <a:extLst>
              <a:ext uri="{FF2B5EF4-FFF2-40B4-BE49-F238E27FC236}">
                <a16:creationId xmlns:a16="http://schemas.microsoft.com/office/drawing/2014/main" id="{54B391BE-2D3F-30CD-823D-C4B0169D255E}"/>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194162" y="2836140"/>
            <a:ext cx="4052495" cy="3039371"/>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4">
            <a:extLst>
              <a:ext uri="{FF2B5EF4-FFF2-40B4-BE49-F238E27FC236}">
                <a16:creationId xmlns:a16="http://schemas.microsoft.com/office/drawing/2014/main" id="{070CCB74-CBED-0B50-5E6E-57B0F0D7085F}"/>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6018134" y="3290478"/>
            <a:ext cx="4136607" cy="3102457"/>
          </a:xfrm>
          <a:prstGeom prst="rect">
            <a:avLst/>
          </a:prstGeom>
          <a:noFill/>
          <a:extLst>
            <a:ext uri="{909E8E84-426E-40dd-AFC4-6F175D3DCCD1}">
              <a14:hiddenFill xmlns="" xmlns:a14="http://schemas.microsoft.com/office/drawing/2010/main">
                <a:solidFill>
                  <a:srgbClr val="FFFFFF"/>
                </a:solidFill>
              </a14:hiddenFill>
            </a:ext>
          </a:extLst>
        </p:spPr>
      </p:pic>
      <p:pic>
        <p:nvPicPr>
          <p:cNvPr id="23" name="Picture 4">
            <a:extLst>
              <a:ext uri="{FF2B5EF4-FFF2-40B4-BE49-F238E27FC236}">
                <a16:creationId xmlns:a16="http://schemas.microsoft.com/office/drawing/2014/main" id="{EA80A130-509D-59EF-079B-58F6AECA445A}"/>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538016" y="4072806"/>
            <a:ext cx="3571837" cy="2689461"/>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F59F643-6C5D-AF87-BA5E-BC6E2D8BE5B2}"/>
              </a:ext>
            </a:extLst>
          </p:cNvPr>
          <p:cNvSpPr txBox="1"/>
          <p:nvPr/>
        </p:nvSpPr>
        <p:spPr>
          <a:xfrm>
            <a:off x="2742831" y="6392935"/>
            <a:ext cx="3081100" cy="369332"/>
          </a:xfrm>
          <a:prstGeom prst="rect">
            <a:avLst/>
          </a:prstGeom>
          <a:noFill/>
        </p:spPr>
        <p:txBody>
          <a:bodyPr wrap="none" rtlCol="0">
            <a:spAutoFit/>
          </a:bodyPr>
          <a:lstStyle/>
          <a:p>
            <a:r>
              <a:rPr lang="en-FR" dirty="0">
                <a:latin typeface="Calibri" panose="020F0502020204030204" pitchFamily="34" charset="0"/>
                <a:cs typeface="Calibri" panose="020F0502020204030204" pitchFamily="34" charset="0"/>
                <a:hlinkClick r:id="rId11"/>
              </a:rPr>
              <a:t>Arrival of AUP magnet @ CERN</a:t>
            </a:r>
            <a:endParaRPr lang="en-FR"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104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3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500"/>
                                        <p:tgtEl>
                                          <p:spTgt spid="5"/>
                                        </p:tgtEl>
                                      </p:cBhvr>
                                    </p:animEffect>
                                  </p:childTnLst>
                                </p:cTn>
                              </p:par>
                              <p:par>
                                <p:cTn id="20" presetID="1"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036"/>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23"/>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6034" name="Rectangle 2"/>
          <p:cNvSpPr>
            <a:spLocks noGrp="1" noChangeArrowheads="1"/>
          </p:cNvSpPr>
          <p:nvPr>
            <p:ph type="title"/>
          </p:nvPr>
        </p:nvSpPr>
        <p:spPr>
          <a:xfrm>
            <a:off x="1768475" y="23814"/>
            <a:ext cx="8229600" cy="720725"/>
          </a:xfrm>
        </p:spPr>
        <p:txBody>
          <a:bodyPr/>
          <a:lstStyle/>
          <a:p>
            <a:pPr algn="l" eaLnBrk="1" hangingPunct="1">
              <a:defRPr/>
            </a:pPr>
            <a:r>
              <a:rPr lang="en-US" sz="3600" u="sng" dirty="0">
                <a:solidFill>
                  <a:srgbClr val="FF0000"/>
                </a:solidFill>
                <a:latin typeface="Calibri" panose="020F0502020204030204" pitchFamily="34" charset="0"/>
                <a:cs typeface="Calibri" panose="020F0502020204030204" pitchFamily="34" charset="0"/>
              </a:rPr>
              <a:t>HL-LHC Challenges: Crossing Angle I</a:t>
            </a:r>
          </a:p>
        </p:txBody>
      </p:sp>
      <p:sp>
        <p:nvSpPr>
          <p:cNvPr id="1196035" name="Rectangle 3"/>
          <p:cNvSpPr>
            <a:spLocks noChangeArrowheads="1"/>
          </p:cNvSpPr>
          <p:nvPr/>
        </p:nvSpPr>
        <p:spPr bwMode="auto">
          <a:xfrm>
            <a:off x="1600200" y="3214688"/>
            <a:ext cx="534988" cy="227012"/>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p>
        </p:txBody>
      </p:sp>
      <p:sp>
        <p:nvSpPr>
          <p:cNvPr id="1196038" name="Text Box 6"/>
          <p:cNvSpPr txBox="1">
            <a:spLocks noChangeArrowheads="1"/>
          </p:cNvSpPr>
          <p:nvPr/>
        </p:nvSpPr>
        <p:spPr bwMode="auto">
          <a:xfrm>
            <a:off x="2209800" y="3041650"/>
            <a:ext cx="5083300" cy="4923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rPr>
              <a:t>Maximize the number of Protons:</a:t>
            </a:r>
          </a:p>
        </p:txBody>
      </p:sp>
      <p:sp>
        <p:nvSpPr>
          <p:cNvPr id="1196041" name="Rectangle 9"/>
          <p:cNvSpPr>
            <a:spLocks noChangeArrowheads="1"/>
          </p:cNvSpPr>
          <p:nvPr/>
        </p:nvSpPr>
        <p:spPr bwMode="auto">
          <a:xfrm>
            <a:off x="1598614" y="5437188"/>
            <a:ext cx="534987" cy="227012"/>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p>
        </p:txBody>
      </p:sp>
      <p:sp>
        <p:nvSpPr>
          <p:cNvPr id="1196042" name="Text Box 10"/>
          <p:cNvSpPr txBox="1">
            <a:spLocks noChangeArrowheads="1"/>
          </p:cNvSpPr>
          <p:nvPr/>
        </p:nvSpPr>
        <p:spPr bwMode="auto">
          <a:xfrm>
            <a:off x="2209800" y="5283200"/>
            <a:ext cx="8590670" cy="4923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rPr>
              <a:t>non-linear fields from long-range beam-beam interaction:</a:t>
            </a:r>
          </a:p>
        </p:txBody>
      </p:sp>
      <p:pic>
        <p:nvPicPr>
          <p:cNvPr id="119604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6900" y="3079750"/>
            <a:ext cx="3657600" cy="2317750"/>
          </a:xfrm>
          <a:prstGeom prst="rect">
            <a:avLst/>
          </a:prstGeom>
          <a:noFill/>
          <a:ln w="12700" cap="sq">
            <a:solidFill>
              <a:schemeClr val="bg2"/>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196046" name="Text Box 14"/>
          <p:cNvSpPr txBox="1">
            <a:spLocks noChangeArrowheads="1"/>
          </p:cNvSpPr>
          <p:nvPr/>
        </p:nvSpPr>
        <p:spPr bwMode="auto">
          <a:xfrm>
            <a:off x="1981200" y="4711701"/>
            <a:ext cx="4876800" cy="3692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1369" tIns="45685" rIns="91369" bIns="45685">
            <a:spAutoFit/>
          </a:bodyPr>
          <a:lstStyle/>
          <a:p>
            <a:pPr algn="l" eaLnBrk="1" hangingPunct="1">
              <a:buFont typeface="Wingdings" charset="0"/>
              <a:buNone/>
              <a:defRPr/>
            </a:pPr>
            <a:r>
              <a:rPr lang="en-US" dirty="0">
                <a:solidFill>
                  <a:srgbClr val="008000"/>
                </a:solidFill>
                <a:sym typeface="Wingdings" charset="0"/>
              </a:rPr>
              <a:t> Operation requires crossing angle</a:t>
            </a:r>
            <a:endParaRPr lang="en-US" dirty="0">
              <a:solidFill>
                <a:srgbClr val="008000"/>
              </a:solidFill>
            </a:endParaRPr>
          </a:p>
        </p:txBody>
      </p:sp>
      <p:sp>
        <p:nvSpPr>
          <p:cNvPr id="1196047" name="Text Box 15"/>
          <p:cNvSpPr txBox="1">
            <a:spLocks noChangeArrowheads="1"/>
          </p:cNvSpPr>
          <p:nvPr/>
        </p:nvSpPr>
        <p:spPr bwMode="auto">
          <a:xfrm>
            <a:off x="2236788" y="5727701"/>
            <a:ext cx="8507412" cy="70781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algn="l" eaLnBrk="1" hangingPunct="1">
              <a:defRPr/>
            </a:pPr>
            <a:r>
              <a:rPr lang="en-US" sz="2000" dirty="0"/>
              <a:t>efficient operation requires large beam separation at unwanted collision points  </a:t>
            </a:r>
            <a:r>
              <a:rPr lang="en-US" sz="2000" dirty="0">
                <a:solidFill>
                  <a:srgbClr val="FF0000"/>
                </a:solidFill>
                <a:sym typeface="Wingdings"/>
              </a:rPr>
              <a:t> </a:t>
            </a:r>
            <a:r>
              <a:rPr lang="en-US" dirty="0">
                <a:solidFill>
                  <a:srgbClr val="FF0000"/>
                </a:solidFill>
                <a:sym typeface="Wingdings" charset="0"/>
              </a:rPr>
              <a:t>Separation of 10 -12 </a:t>
            </a:r>
            <a:r>
              <a:rPr lang="en-US" dirty="0">
                <a:solidFill>
                  <a:srgbClr val="FF0000"/>
                </a:solidFill>
                <a:latin typeface="Symbol" charset="0"/>
                <a:sym typeface="Wingdings" charset="0"/>
              </a:rPr>
              <a:t>s</a:t>
            </a:r>
            <a:r>
              <a:rPr lang="en-US" dirty="0">
                <a:solidFill>
                  <a:srgbClr val="FF0000"/>
                </a:solidFill>
                <a:sym typeface="Wingdings" charset="0"/>
              </a:rPr>
              <a:t>    </a:t>
            </a:r>
            <a:r>
              <a:rPr lang="en-US" dirty="0">
                <a:solidFill>
                  <a:srgbClr val="008000"/>
                </a:solidFill>
                <a:sym typeface="Wingdings"/>
              </a:rPr>
              <a:t>   </a:t>
            </a:r>
            <a:r>
              <a:rPr lang="en-US" dirty="0">
                <a:solidFill>
                  <a:srgbClr val="008000"/>
                </a:solidFill>
                <a:sym typeface="Wingdings" charset="0"/>
              </a:rPr>
              <a:t>large crossing angle at Interaction Point!</a:t>
            </a:r>
          </a:p>
        </p:txBody>
      </p:sp>
      <p:pic>
        <p:nvPicPr>
          <p:cNvPr id="13" name="Picture 13" descr="Screen Shot 2013-07-22 at 4.24.49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933451"/>
            <a:ext cx="9144000" cy="18637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Rectangle 3"/>
          <p:cNvSpPr>
            <a:spLocks noChangeArrowheads="1"/>
          </p:cNvSpPr>
          <p:nvPr/>
        </p:nvSpPr>
        <p:spPr bwMode="auto">
          <a:xfrm>
            <a:off x="1612900" y="915988"/>
            <a:ext cx="534988" cy="227012"/>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algn="l" eaLnBrk="1" hangingPunct="1">
              <a:defRPr/>
            </a:pPr>
            <a:endParaRPr lang="en-GB"/>
          </a:p>
        </p:txBody>
      </p:sp>
      <p:sp>
        <p:nvSpPr>
          <p:cNvPr id="15" name="Text Box 6"/>
          <p:cNvSpPr txBox="1">
            <a:spLocks noChangeArrowheads="1"/>
          </p:cNvSpPr>
          <p:nvPr/>
        </p:nvSpPr>
        <p:spPr bwMode="auto">
          <a:xfrm>
            <a:off x="2222501" y="742950"/>
            <a:ext cx="2654751" cy="4923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algn="l" eaLnBrk="1" hangingPunct="1">
              <a:defRPr/>
            </a:pPr>
            <a:r>
              <a:rPr lang="en-US" sz="2600" dirty="0">
                <a:solidFill>
                  <a:srgbClr val="3333CC"/>
                </a:solidFill>
              </a:rPr>
              <a:t>Insertion Layout:</a:t>
            </a:r>
          </a:p>
        </p:txBody>
      </p:sp>
      <p:sp>
        <p:nvSpPr>
          <p:cNvPr id="16" name="Right Brace 15"/>
          <p:cNvSpPr/>
          <p:nvPr/>
        </p:nvSpPr>
        <p:spPr bwMode="auto">
          <a:xfrm rot="5400000">
            <a:off x="5844382" y="1593057"/>
            <a:ext cx="574675" cy="2087562"/>
          </a:xfrm>
          <a:prstGeom prst="rightBrace">
            <a:avLst>
              <a:gd name="adj1" fmla="val 8333"/>
              <a:gd name="adj2" fmla="val 49391"/>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vert="eaVert" wrap="none" anchor="ctr"/>
          <a:lstStyle/>
          <a:p>
            <a:pPr>
              <a:defRPr/>
            </a:pPr>
            <a:endParaRPr lang="en-US" sz="2000">
              <a:solidFill>
                <a:srgbClr val="27551F"/>
              </a:solidFill>
            </a:endParaRPr>
          </a:p>
        </p:txBody>
      </p:sp>
      <p:sp>
        <p:nvSpPr>
          <p:cNvPr id="17" name="TextBox 16"/>
          <p:cNvSpPr txBox="1">
            <a:spLocks noChangeArrowheads="1"/>
          </p:cNvSpPr>
          <p:nvPr/>
        </p:nvSpPr>
        <p:spPr bwMode="auto">
          <a:xfrm>
            <a:off x="6527800" y="950914"/>
            <a:ext cx="241935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dirty="0"/>
              <a:t>ca.130m </a:t>
            </a:r>
            <a:r>
              <a:rPr lang="en-US" dirty="0">
                <a:sym typeface="Wingdings"/>
              </a:rPr>
              <a:t> 150m</a:t>
            </a:r>
            <a:endParaRPr lang="en-US" dirty="0"/>
          </a:p>
        </p:txBody>
      </p:sp>
      <p:sp>
        <p:nvSpPr>
          <p:cNvPr id="18" name="TextBox 17"/>
          <p:cNvSpPr txBox="1">
            <a:spLocks noChangeArrowheads="1"/>
          </p:cNvSpPr>
          <p:nvPr/>
        </p:nvSpPr>
        <p:spPr bwMode="auto">
          <a:xfrm>
            <a:off x="6167439" y="2606676"/>
            <a:ext cx="10826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a:t>ca.50m</a:t>
            </a:r>
          </a:p>
        </p:txBody>
      </p:sp>
      <p:sp>
        <p:nvSpPr>
          <p:cNvPr id="19" name="Right Brace 18"/>
          <p:cNvSpPr/>
          <p:nvPr/>
        </p:nvSpPr>
        <p:spPr bwMode="auto">
          <a:xfrm rot="16200000">
            <a:off x="5880100" y="-315912"/>
            <a:ext cx="431800" cy="3600450"/>
          </a:xfrm>
          <a:prstGeom prst="rightBrace">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vert="eaVert" wrap="none" anchor="ctr"/>
          <a:lstStyle/>
          <a:p>
            <a:pPr>
              <a:defRPr/>
            </a:pPr>
            <a:endParaRPr lang="en-US" sz="2000">
              <a:solidFill>
                <a:srgbClr val="27551F"/>
              </a:solidFill>
            </a:endParaRPr>
          </a:p>
        </p:txBody>
      </p:sp>
      <p:sp>
        <p:nvSpPr>
          <p:cNvPr id="1196039" name="Text Box 7"/>
          <p:cNvSpPr txBox="1">
            <a:spLocks noChangeArrowheads="1"/>
          </p:cNvSpPr>
          <p:nvPr/>
        </p:nvSpPr>
        <p:spPr bwMode="auto">
          <a:xfrm>
            <a:off x="2197100" y="3657601"/>
            <a:ext cx="5245100" cy="923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algn="l" eaLnBrk="1" hangingPunct="1">
              <a:buFont typeface="Wingdings" charset="0"/>
              <a:buNone/>
              <a:defRPr/>
            </a:pPr>
            <a:r>
              <a:rPr lang="en-US" dirty="0"/>
              <a:t>Operation with ca. 2800 bunches @ 25ns spacing </a:t>
            </a:r>
            <a:r>
              <a:rPr lang="en-US" dirty="0">
                <a:sym typeface="Wingdings"/>
              </a:rPr>
              <a:t></a:t>
            </a:r>
            <a:r>
              <a:rPr lang="en-US" dirty="0"/>
              <a:t> approximately 30 unwanted collision per </a:t>
            </a:r>
          </a:p>
          <a:p>
            <a:pPr algn="l" eaLnBrk="1" hangingPunct="1">
              <a:buFont typeface="Wingdings" charset="0"/>
              <a:buNone/>
              <a:defRPr/>
            </a:pPr>
            <a:r>
              <a:rPr lang="en-US" dirty="0"/>
              <a:t>Interaction Region (IR).</a:t>
            </a:r>
            <a:endParaRPr lang="en-US" dirty="0">
              <a:solidFill>
                <a:srgbClr val="008000"/>
              </a:solidFill>
            </a:endParaRPr>
          </a:p>
        </p:txBody>
      </p:sp>
      <p:sp>
        <p:nvSpPr>
          <p:cNvPr id="23" name="Slide Number Placeholder 2"/>
          <p:cNvSpPr>
            <a:spLocks noGrp="1"/>
          </p:cNvSpPr>
          <p:nvPr>
            <p:ph type="sldNum" sz="quarter" idx="4294967295"/>
          </p:nvPr>
        </p:nvSpPr>
        <p:spPr>
          <a:xfrm>
            <a:off x="11712624" y="6446067"/>
            <a:ext cx="355600" cy="320040"/>
          </a:xfrm>
          <a:prstGeom prst="rect">
            <a:avLst/>
          </a:prstGeom>
        </p:spPr>
        <p:txBody>
          <a:bodyPr/>
          <a:lstStyle/>
          <a:p>
            <a:pPr>
              <a:defRPr/>
            </a:pPr>
            <a:fld id="{C78A2D03-466B-4AD7-AC70-B2955EB43184}" type="slidenum">
              <a:rPr lang="en-US"/>
              <a:pPr>
                <a:defRPr/>
              </a:pPr>
              <a:t>22</a:t>
            </a:fld>
            <a:endParaRPr lang="en-US" dirty="0"/>
          </a:p>
        </p:txBody>
      </p:sp>
    </p:spTree>
    <p:extLst>
      <p:ext uri="{BB962C8B-B14F-4D97-AF65-F5344CB8AC3E}">
        <p14:creationId xmlns:p14="http://schemas.microsoft.com/office/powerpoint/2010/main" val="187971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196035"/>
                                        </p:tgtEl>
                                        <p:attrNameLst>
                                          <p:attrName>style.visibility</p:attrName>
                                        </p:attrNameLst>
                                      </p:cBhvr>
                                      <p:to>
                                        <p:strVal val="visible"/>
                                      </p:to>
                                    </p:set>
                                    <p:animEffect transition="in" filter="fade">
                                      <p:cBhvr>
                                        <p:cTn id="19" dur="500"/>
                                        <p:tgtEl>
                                          <p:spTgt spid="11960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96038"/>
                                        </p:tgtEl>
                                        <p:attrNameLst>
                                          <p:attrName>style.visibility</p:attrName>
                                        </p:attrNameLst>
                                      </p:cBhvr>
                                      <p:to>
                                        <p:strVal val="visible"/>
                                      </p:to>
                                    </p:set>
                                    <p:animEffect transition="in" filter="fade">
                                      <p:cBhvr>
                                        <p:cTn id="22" dur="500"/>
                                        <p:tgtEl>
                                          <p:spTgt spid="119603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96039"/>
                                        </p:tgtEl>
                                        <p:attrNameLst>
                                          <p:attrName>style.visibility</p:attrName>
                                        </p:attrNameLst>
                                      </p:cBhvr>
                                      <p:to>
                                        <p:strVal val="visible"/>
                                      </p:to>
                                    </p:set>
                                    <p:animEffect transition="in" filter="fade">
                                      <p:cBhvr>
                                        <p:cTn id="27" dur="500"/>
                                        <p:tgtEl>
                                          <p:spTgt spid="11960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196046"/>
                                        </p:tgtEl>
                                        <p:attrNameLst>
                                          <p:attrName>style.visibility</p:attrName>
                                        </p:attrNameLst>
                                      </p:cBhvr>
                                      <p:to>
                                        <p:strVal val="visible"/>
                                      </p:to>
                                    </p:set>
                                    <p:animEffect transition="in" filter="fade">
                                      <p:cBhvr>
                                        <p:cTn id="32" dur="500"/>
                                        <p:tgtEl>
                                          <p:spTgt spid="1196046"/>
                                        </p:tgtEl>
                                      </p:cBhvr>
                                    </p:animEffect>
                                  </p:childTnLst>
                                </p:cTn>
                              </p:par>
                            </p:childTnLst>
                          </p:cTn>
                        </p:par>
                        <p:par>
                          <p:cTn id="33" fill="hold">
                            <p:stCondLst>
                              <p:cond delay="500"/>
                            </p:stCondLst>
                            <p:childTnLst>
                              <p:par>
                                <p:cTn id="34" presetID="2" presetClass="entr" presetSubtype="4" fill="hold" nodeType="afterEffect">
                                  <p:stCondLst>
                                    <p:cond delay="0"/>
                                  </p:stCondLst>
                                  <p:childTnLst>
                                    <p:set>
                                      <p:cBhvr>
                                        <p:cTn id="35" dur="1" fill="hold">
                                          <p:stCondLst>
                                            <p:cond delay="0"/>
                                          </p:stCondLst>
                                        </p:cTn>
                                        <p:tgtEl>
                                          <p:spTgt spid="1196045"/>
                                        </p:tgtEl>
                                        <p:attrNameLst>
                                          <p:attrName>style.visibility</p:attrName>
                                        </p:attrNameLst>
                                      </p:cBhvr>
                                      <p:to>
                                        <p:strVal val="visible"/>
                                      </p:to>
                                    </p:set>
                                    <p:anim calcmode="lin" valueType="num">
                                      <p:cBhvr additive="base">
                                        <p:cTn id="36" dur="1000" fill="hold"/>
                                        <p:tgtEl>
                                          <p:spTgt spid="1196045"/>
                                        </p:tgtEl>
                                        <p:attrNameLst>
                                          <p:attrName>ppt_x</p:attrName>
                                        </p:attrNameLst>
                                      </p:cBhvr>
                                      <p:tavLst>
                                        <p:tav tm="0">
                                          <p:val>
                                            <p:strVal val="#ppt_x"/>
                                          </p:val>
                                        </p:tav>
                                        <p:tav tm="100000">
                                          <p:val>
                                            <p:strVal val="#ppt_x"/>
                                          </p:val>
                                        </p:tav>
                                      </p:tavLst>
                                    </p:anim>
                                    <p:anim calcmode="lin" valueType="num">
                                      <p:cBhvr additive="base">
                                        <p:cTn id="37" dur="1000" fill="hold"/>
                                        <p:tgtEl>
                                          <p:spTgt spid="119604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96041"/>
                                        </p:tgtEl>
                                        <p:attrNameLst>
                                          <p:attrName>style.visibility</p:attrName>
                                        </p:attrNameLst>
                                      </p:cBhvr>
                                      <p:to>
                                        <p:strVal val="visible"/>
                                      </p:to>
                                    </p:set>
                                    <p:animEffect transition="in" filter="fade">
                                      <p:cBhvr>
                                        <p:cTn id="42" dur="500"/>
                                        <p:tgtEl>
                                          <p:spTgt spid="11960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96042"/>
                                        </p:tgtEl>
                                        <p:attrNameLst>
                                          <p:attrName>style.visibility</p:attrName>
                                        </p:attrNameLst>
                                      </p:cBhvr>
                                      <p:to>
                                        <p:strVal val="visible"/>
                                      </p:to>
                                    </p:set>
                                    <p:animEffect transition="in" filter="fade">
                                      <p:cBhvr>
                                        <p:cTn id="45" dur="500"/>
                                        <p:tgtEl>
                                          <p:spTgt spid="1196042"/>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196047"/>
                                        </p:tgtEl>
                                        <p:attrNameLst>
                                          <p:attrName>style.visibility</p:attrName>
                                        </p:attrNameLst>
                                      </p:cBhvr>
                                      <p:to>
                                        <p:strVal val="visible"/>
                                      </p:to>
                                    </p:set>
                                    <p:animEffect transition="in" filter="fade">
                                      <p:cBhvr>
                                        <p:cTn id="50" dur="500"/>
                                        <p:tgtEl>
                                          <p:spTgt spid="11960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6035" grpId="0" animBg="1"/>
      <p:bldP spid="1196038" grpId="0"/>
      <p:bldP spid="1196041" grpId="0" animBg="1"/>
      <p:bldP spid="1196042" grpId="0"/>
      <p:bldP spid="1196046" grpId="0"/>
      <p:bldP spid="1196047" grpId="0"/>
      <p:bldP spid="16" grpId="0" animBg="1"/>
      <p:bldP spid="17" grpId="0"/>
      <p:bldP spid="18" grpId="0"/>
      <p:bldP spid="19" grpId="0" animBg="1"/>
      <p:bldP spid="11960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
          <p:cNvSpPr>
            <a:spLocks noChangeArrowheads="1"/>
          </p:cNvSpPr>
          <p:nvPr/>
        </p:nvSpPr>
        <p:spPr bwMode="auto">
          <a:xfrm>
            <a:off x="682906" y="1006220"/>
            <a:ext cx="534988" cy="245877"/>
          </a:xfrm>
          <a:prstGeom prst="rect">
            <a:avLst/>
          </a:prstGeom>
          <a:solidFill>
            <a:srgbClr val="00CC00"/>
          </a:solidFill>
          <a:ln w="25400">
            <a:solidFill>
              <a:srgbClr val="3366FF"/>
            </a:solidFill>
            <a:miter lim="800000"/>
            <a:headEnd/>
            <a:tailEnd/>
          </a:ln>
        </p:spPr>
        <p:txBody>
          <a:bodyPr wrap="none" lIns="91359" tIns="45680" rIns="91359" bIns="45680" anchor="ctr"/>
          <a:lstStyle/>
          <a:p>
            <a:pPr algn="l" eaLnBrk="1" hangingPunct="1"/>
            <a:endParaRPr lang="en-GB">
              <a:solidFill>
                <a:srgbClr val="000000"/>
              </a:solidFill>
            </a:endParaRPr>
          </a:p>
        </p:txBody>
      </p:sp>
      <p:sp>
        <p:nvSpPr>
          <p:cNvPr id="115718" name="Text Box 5"/>
          <p:cNvSpPr txBox="1">
            <a:spLocks noChangeArrowheads="1"/>
          </p:cNvSpPr>
          <p:nvPr/>
        </p:nvSpPr>
        <p:spPr bwMode="auto">
          <a:xfrm>
            <a:off x="1301474" y="887557"/>
            <a:ext cx="5694024" cy="492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latin typeface="Calibri" panose="020F0502020204030204" pitchFamily="34" charset="0"/>
                <a:cs typeface="Calibri" panose="020F0502020204030204" pitchFamily="34" charset="0"/>
              </a:rPr>
              <a:t>Geometric Luminosity Reduction Factor:</a:t>
            </a:r>
          </a:p>
        </p:txBody>
      </p:sp>
      <p:pic>
        <p:nvPicPr>
          <p:cNvPr id="18"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3481" b="7676"/>
          <a:stretch/>
        </p:blipFill>
        <p:spPr bwMode="auto">
          <a:xfrm>
            <a:off x="7921940" y="4346688"/>
            <a:ext cx="3352800" cy="21691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9" name="Content Placeholder 2"/>
          <p:cNvSpPr txBox="1">
            <a:spLocks/>
          </p:cNvSpPr>
          <p:nvPr/>
        </p:nvSpPr>
        <p:spPr>
          <a:xfrm>
            <a:off x="829861" y="4349281"/>
            <a:ext cx="5926165" cy="1961776"/>
          </a:xfrm>
          <a:prstGeom prst="rect">
            <a:avLst/>
          </a:prstGeom>
        </p:spPr>
        <p:txBody>
          <a:bodyPr tIns="0" bIns="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defRPr/>
            </a:pPr>
            <a:r>
              <a:rPr lang="en-GB" sz="2400" dirty="0">
                <a:solidFill>
                  <a:schemeClr val="tx1"/>
                </a:solidFill>
                <a:latin typeface="Calibri" panose="020F0502020204030204" pitchFamily="34" charset="0"/>
                <a:cs typeface="Calibri" panose="020F0502020204030204" pitchFamily="34" charset="0"/>
              </a:rPr>
              <a:t>Challenging space constraints – 194 mm separation between the 2 beams</a:t>
            </a:r>
          </a:p>
          <a:p>
            <a:pPr marL="0" indent="0">
              <a:buNone/>
              <a:defRPr/>
            </a:pPr>
            <a:r>
              <a:rPr lang="en-GB" sz="2400" dirty="0">
                <a:solidFill>
                  <a:srgbClr val="FF0000"/>
                </a:solidFill>
                <a:latin typeface="Calibri" panose="020F0502020204030204" pitchFamily="34" charset="0"/>
                <a:cs typeface="Calibri" panose="020F0502020204030204" pitchFamily="34" charset="0"/>
              </a:rPr>
              <a:t>	</a:t>
            </a:r>
            <a:r>
              <a:rPr lang="en-GB" sz="2400" dirty="0">
                <a:solidFill>
                  <a:srgbClr val="FF0000"/>
                </a:solidFill>
                <a:latin typeface="Calibri" panose="020F0502020204030204" pitchFamily="34" charset="0"/>
                <a:cs typeface="Calibri" panose="020F0502020204030204" pitchFamily="34" charset="0"/>
                <a:sym typeface="Wingdings"/>
              </a:rPr>
              <a:t> requires compact cavity design</a:t>
            </a:r>
            <a:endParaRPr lang="en-GB" sz="2000" dirty="0">
              <a:latin typeface="Calibri" panose="020F0502020204030204" pitchFamily="34" charset="0"/>
              <a:cs typeface="Calibri" panose="020F0502020204030204" pitchFamily="34" charset="0"/>
            </a:endParaRPr>
          </a:p>
          <a:p>
            <a:pPr>
              <a:defRPr/>
            </a:pPr>
            <a:endParaRPr lang="en-GB" sz="2000" dirty="0">
              <a:latin typeface="Calibri" panose="020F0502020204030204" pitchFamily="34" charset="0"/>
              <a:cs typeface="Calibri" panose="020F0502020204030204" pitchFamily="34" charset="0"/>
            </a:endParaRPr>
          </a:p>
        </p:txBody>
      </p:sp>
      <p:sp>
        <p:nvSpPr>
          <p:cNvPr id="24" name="Text Box 5"/>
          <p:cNvSpPr txBox="1">
            <a:spLocks noChangeArrowheads="1"/>
          </p:cNvSpPr>
          <p:nvPr/>
        </p:nvSpPr>
        <p:spPr bwMode="auto">
          <a:xfrm>
            <a:off x="1314173" y="901150"/>
            <a:ext cx="2017184" cy="4923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359" tIns="45680" rIns="91359" bIns="45680">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pPr algn="l" eaLnBrk="1" hangingPunct="1"/>
            <a:r>
              <a:rPr lang="en-US" sz="2600" dirty="0">
                <a:solidFill>
                  <a:srgbClr val="3333CC"/>
                </a:solidFill>
                <a:latin typeface="Calibri" panose="020F0502020204030204" pitchFamily="34" charset="0"/>
                <a:cs typeface="Calibri" panose="020F0502020204030204" pitchFamily="34" charset="0"/>
              </a:rPr>
              <a:t>Crab Cavities:</a:t>
            </a:r>
          </a:p>
        </p:txBody>
      </p:sp>
      <p:pic>
        <p:nvPicPr>
          <p:cNvPr id="71681" name="Picture 8" descr="lumi-reduction.pn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7690333" y="1387476"/>
            <a:ext cx="3656012" cy="2727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71685" name="Group 23"/>
          <p:cNvGrpSpPr>
            <a:grpSpLocks/>
          </p:cNvGrpSpPr>
          <p:nvPr/>
        </p:nvGrpSpPr>
        <p:grpSpPr bwMode="auto">
          <a:xfrm>
            <a:off x="8376133" y="914400"/>
            <a:ext cx="3217862" cy="1893888"/>
            <a:chOff x="3456" y="576"/>
            <a:chExt cx="2027" cy="1193"/>
          </a:xfrm>
        </p:grpSpPr>
        <p:sp>
          <p:nvSpPr>
            <p:cNvPr id="71694" name="Oval 15"/>
            <p:cNvSpPr>
              <a:spLocks noChangeArrowheads="1"/>
            </p:cNvSpPr>
            <p:nvPr/>
          </p:nvSpPr>
          <p:spPr bwMode="auto">
            <a:xfrm rot="-1632241">
              <a:off x="3600" y="912"/>
              <a:ext cx="1392" cy="240"/>
            </a:xfrm>
            <a:prstGeom prst="ellipse">
              <a:avLst/>
            </a:prstGeom>
            <a:solidFill>
              <a:srgbClr val="FF0000">
                <a:alpha val="54901"/>
              </a:srgbClr>
            </a:solidFill>
            <a:ln w="12700">
              <a:solidFill>
                <a:srgbClr val="FF0000"/>
              </a:solidFill>
              <a:round/>
              <a:headEnd type="none" w="sm" len="sm"/>
              <a:tailEnd type="none" w="sm" len="sm"/>
            </a:ln>
          </p:spPr>
          <p:txBody>
            <a:bodyPr rot="10800000" vert="eaVert" wrap="none" anchor="ctr"/>
            <a:lstStyle/>
            <a:p>
              <a:endParaRPr lang="de-DE">
                <a:solidFill>
                  <a:srgbClr val="3B812F"/>
                </a:solidFill>
              </a:endParaRPr>
            </a:p>
          </p:txBody>
        </p:sp>
        <p:sp>
          <p:nvSpPr>
            <p:cNvPr id="71695" name="Oval 16"/>
            <p:cNvSpPr>
              <a:spLocks noChangeArrowheads="1"/>
            </p:cNvSpPr>
            <p:nvPr/>
          </p:nvSpPr>
          <p:spPr bwMode="auto">
            <a:xfrm rot="1640686">
              <a:off x="3648" y="912"/>
              <a:ext cx="1392" cy="240"/>
            </a:xfrm>
            <a:prstGeom prst="ellipse">
              <a:avLst/>
            </a:prstGeom>
            <a:solidFill>
              <a:srgbClr val="0066FF">
                <a:alpha val="54901"/>
              </a:srgbClr>
            </a:solidFill>
            <a:ln w="12700">
              <a:solidFill>
                <a:srgbClr val="0066FF"/>
              </a:solidFill>
              <a:round/>
              <a:headEnd type="none" w="sm" len="sm"/>
              <a:tailEnd type="none" w="sm" len="sm"/>
            </a:ln>
          </p:spPr>
          <p:txBody>
            <a:bodyPr rot="10800000" vert="eaVert" wrap="none" anchor="ctr"/>
            <a:lstStyle/>
            <a:p>
              <a:endParaRPr lang="de-DE">
                <a:solidFill>
                  <a:srgbClr val="3B812F"/>
                </a:solidFill>
              </a:endParaRPr>
            </a:p>
          </p:txBody>
        </p:sp>
        <p:sp>
          <p:nvSpPr>
            <p:cNvPr id="71696" name="Line 17"/>
            <p:cNvSpPr>
              <a:spLocks noChangeShapeType="1"/>
            </p:cNvSpPr>
            <p:nvPr/>
          </p:nvSpPr>
          <p:spPr bwMode="auto">
            <a:xfrm>
              <a:off x="4320" y="864"/>
              <a:ext cx="0" cy="288"/>
            </a:xfrm>
            <a:prstGeom prst="line">
              <a:avLst/>
            </a:prstGeom>
            <a:noFill/>
            <a:ln w="31750">
              <a:solidFill>
                <a:schemeClr val="tx1"/>
              </a:solidFill>
              <a:round/>
              <a:headEnd type="none" w="sm" len="sm"/>
              <a:tailEnd type="none" w="sm" len="sm"/>
            </a:ln>
            <a:extLst>
              <a:ext uri="{909E8E84-426E-40dd-AFC4-6F175D3DCCD1}">
                <a14:hiddenFill xmlns="" xmlns:a14="http://schemas.microsoft.com/office/drawing/2010/main">
                  <a:noFill/>
                </a14:hiddenFill>
              </a:ext>
            </a:extLst>
          </p:spPr>
          <p:txBody>
            <a:bodyPr rot="10800000" vert="eaVert" wrap="none" anchor="ctr"/>
            <a:lstStyle/>
            <a:p>
              <a:endParaRPr lang="en-US"/>
            </a:p>
          </p:txBody>
        </p:sp>
        <p:sp>
          <p:nvSpPr>
            <p:cNvPr id="71697" name="Text Box 18"/>
            <p:cNvSpPr txBox="1">
              <a:spLocks noChangeArrowheads="1"/>
            </p:cNvSpPr>
            <p:nvPr/>
          </p:nvSpPr>
          <p:spPr bwMode="auto">
            <a:xfrm>
              <a:off x="4074" y="1536"/>
              <a:ext cx="1409" cy="2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accent2"/>
                  </a:solidFill>
                  <a:latin typeface="Times New Roman" charset="0"/>
                  <a:ea typeface="ＭＳ Ｐゴシック" charset="0"/>
                  <a:cs typeface="ＭＳ Ｐゴシック" charset="0"/>
                </a:defRPr>
              </a:lvl1pPr>
              <a:lvl2pPr marL="742950" indent="-285750">
                <a:defRPr sz="2400">
                  <a:solidFill>
                    <a:schemeClr val="accent2"/>
                  </a:solidFill>
                  <a:latin typeface="Times New Roman" charset="0"/>
                  <a:ea typeface="ＭＳ Ｐゴシック" charset="0"/>
                </a:defRPr>
              </a:lvl2pPr>
              <a:lvl3pPr marL="1143000" indent="-228600">
                <a:defRPr sz="2400">
                  <a:solidFill>
                    <a:schemeClr val="accent2"/>
                  </a:solidFill>
                  <a:latin typeface="Times New Roman" charset="0"/>
                  <a:ea typeface="ＭＳ Ｐゴシック" charset="0"/>
                </a:defRPr>
              </a:lvl3pPr>
              <a:lvl4pPr marL="1600200" indent="-228600">
                <a:defRPr sz="2400">
                  <a:solidFill>
                    <a:schemeClr val="accent2"/>
                  </a:solidFill>
                  <a:latin typeface="Times New Roman" charset="0"/>
                  <a:ea typeface="ＭＳ Ｐゴシック" charset="0"/>
                </a:defRPr>
              </a:lvl4pPr>
              <a:lvl5pPr marL="2057400" indent="-228600">
                <a:defRPr sz="2400">
                  <a:solidFill>
                    <a:schemeClr val="accent2"/>
                  </a:solidFill>
                  <a:latin typeface="Times New Roman" charset="0"/>
                  <a:ea typeface="ＭＳ Ｐゴシック" charset="0"/>
                </a:defRPr>
              </a:lvl5pPr>
              <a:lvl6pPr marL="2514600" indent="-228600" algn="ctr" eaLnBrk="0" fontAlgn="base" hangingPunct="0">
                <a:spcBef>
                  <a:spcPct val="0"/>
                </a:spcBef>
                <a:spcAft>
                  <a:spcPct val="0"/>
                </a:spcAft>
                <a:defRPr sz="2400">
                  <a:solidFill>
                    <a:schemeClr val="accent2"/>
                  </a:solidFill>
                  <a:latin typeface="Times New Roman" charset="0"/>
                  <a:ea typeface="ＭＳ Ｐゴシック" charset="0"/>
                </a:defRPr>
              </a:lvl6pPr>
              <a:lvl7pPr marL="2971800" indent="-228600" algn="ctr" eaLnBrk="0" fontAlgn="base" hangingPunct="0">
                <a:spcBef>
                  <a:spcPct val="0"/>
                </a:spcBef>
                <a:spcAft>
                  <a:spcPct val="0"/>
                </a:spcAft>
                <a:defRPr sz="2400">
                  <a:solidFill>
                    <a:schemeClr val="accent2"/>
                  </a:solidFill>
                  <a:latin typeface="Times New Roman" charset="0"/>
                  <a:ea typeface="ＭＳ Ｐゴシック" charset="0"/>
                </a:defRPr>
              </a:lvl7pPr>
              <a:lvl8pPr marL="3429000" indent="-228600" algn="ctr" eaLnBrk="0" fontAlgn="base" hangingPunct="0">
                <a:spcBef>
                  <a:spcPct val="0"/>
                </a:spcBef>
                <a:spcAft>
                  <a:spcPct val="0"/>
                </a:spcAft>
                <a:defRPr sz="2400">
                  <a:solidFill>
                    <a:schemeClr val="accent2"/>
                  </a:solidFill>
                  <a:latin typeface="Times New Roman" charset="0"/>
                  <a:ea typeface="ＭＳ Ｐゴシック" charset="0"/>
                </a:defRPr>
              </a:lvl8pPr>
              <a:lvl9pPr marL="3886200" indent="-228600" algn="ctr" eaLnBrk="0" fontAlgn="base" hangingPunct="0">
                <a:spcBef>
                  <a:spcPct val="0"/>
                </a:spcBef>
                <a:spcAft>
                  <a:spcPct val="0"/>
                </a:spcAft>
                <a:defRPr sz="2400">
                  <a:solidFill>
                    <a:schemeClr val="accent2"/>
                  </a:solidFill>
                  <a:latin typeface="Times New Roman" charset="0"/>
                  <a:ea typeface="ＭＳ Ｐゴシック" charset="0"/>
                </a:defRPr>
              </a:lvl9pPr>
            </a:lstStyle>
            <a:p>
              <a:r>
                <a:rPr lang="en-US" sz="1800">
                  <a:solidFill>
                    <a:srgbClr val="000000"/>
                  </a:solidFill>
                </a:rPr>
                <a:t>effective cross section</a:t>
              </a:r>
              <a:endParaRPr lang="en-GB" sz="1800">
                <a:solidFill>
                  <a:srgbClr val="000000"/>
                </a:solidFill>
              </a:endParaRPr>
            </a:p>
          </p:txBody>
        </p:sp>
        <p:sp>
          <p:nvSpPr>
            <p:cNvPr id="71698" name="Line 19"/>
            <p:cNvSpPr>
              <a:spLocks noChangeShapeType="1"/>
            </p:cNvSpPr>
            <p:nvPr/>
          </p:nvSpPr>
          <p:spPr bwMode="auto">
            <a:xfrm flipH="1" flipV="1">
              <a:off x="4320" y="1200"/>
              <a:ext cx="192" cy="384"/>
            </a:xfrm>
            <a:prstGeom prst="line">
              <a:avLst/>
            </a:prstGeom>
            <a:noFill/>
            <a:ln w="12700">
              <a:solidFill>
                <a:schemeClr val="tx1"/>
              </a:solidFill>
              <a:round/>
              <a:headEnd type="none" w="sm" len="sm"/>
              <a:tailEnd type="stealth" w="lg" len="lg"/>
            </a:ln>
            <a:extLst>
              <a:ext uri="{909E8E84-426E-40dd-AFC4-6F175D3DCCD1}">
                <a14:hiddenFill xmlns="" xmlns:a14="http://schemas.microsoft.com/office/drawing/2010/main">
                  <a:noFill/>
                </a14:hiddenFill>
              </a:ext>
            </a:extLst>
          </p:spPr>
          <p:txBody>
            <a:bodyPr rot="10800000" vert="eaVert" wrap="none" anchor="ctr"/>
            <a:lstStyle/>
            <a:p>
              <a:endParaRPr lang="en-US"/>
            </a:p>
          </p:txBody>
        </p:sp>
        <p:sp>
          <p:nvSpPr>
            <p:cNvPr id="71699" name="Line 21"/>
            <p:cNvSpPr>
              <a:spLocks noChangeShapeType="1"/>
            </p:cNvSpPr>
            <p:nvPr/>
          </p:nvSpPr>
          <p:spPr bwMode="auto">
            <a:xfrm flipH="1" flipV="1">
              <a:off x="3456" y="576"/>
              <a:ext cx="1776" cy="960"/>
            </a:xfrm>
            <a:prstGeom prst="line">
              <a:avLst/>
            </a:prstGeom>
            <a:noFill/>
            <a:ln w="12700">
              <a:solidFill>
                <a:schemeClr val="tx1"/>
              </a:solidFill>
              <a:round/>
              <a:headEnd type="none" w="sm" len="sm"/>
              <a:tailEnd type="stealth" w="lg" len="lg"/>
            </a:ln>
            <a:extLst>
              <a:ext uri="{909E8E84-426E-40dd-AFC4-6F175D3DCCD1}">
                <a14:hiddenFill xmlns="" xmlns:a14="http://schemas.microsoft.com/office/drawing/2010/main">
                  <a:noFill/>
                </a14:hiddenFill>
              </a:ext>
            </a:extLst>
          </p:spPr>
          <p:txBody>
            <a:bodyPr rot="10800000" vert="eaVert" wrap="none" anchor="ctr"/>
            <a:lstStyle/>
            <a:p>
              <a:endParaRPr lang="en-US"/>
            </a:p>
          </p:txBody>
        </p:sp>
        <p:sp>
          <p:nvSpPr>
            <p:cNvPr id="71700" name="Line 22"/>
            <p:cNvSpPr>
              <a:spLocks noChangeShapeType="1"/>
            </p:cNvSpPr>
            <p:nvPr/>
          </p:nvSpPr>
          <p:spPr bwMode="auto">
            <a:xfrm flipV="1">
              <a:off x="3552" y="576"/>
              <a:ext cx="1632" cy="864"/>
            </a:xfrm>
            <a:prstGeom prst="line">
              <a:avLst/>
            </a:prstGeom>
            <a:noFill/>
            <a:ln w="12700">
              <a:solidFill>
                <a:schemeClr val="tx1"/>
              </a:solidFill>
              <a:round/>
              <a:headEnd type="none" w="sm" len="sm"/>
              <a:tailEnd type="stealth" w="lg" len="lg"/>
            </a:ln>
            <a:extLst>
              <a:ext uri="{909E8E84-426E-40dd-AFC4-6F175D3DCCD1}">
                <a14:hiddenFill xmlns="" xmlns:a14="http://schemas.microsoft.com/office/drawing/2010/main">
                  <a:noFill/>
                </a14:hiddenFill>
              </a:ext>
            </a:extLst>
          </p:spPr>
          <p:txBody>
            <a:bodyPr rot="10800000" vert="eaVert" wrap="none" anchor="ctr"/>
            <a:lstStyle/>
            <a:p>
              <a:endParaRPr lang="en-US"/>
            </a:p>
          </p:txBody>
        </p:sp>
      </p:grpSp>
      <p:graphicFrame>
        <p:nvGraphicFramePr>
          <p:cNvPr id="71686" name="Object 5"/>
          <p:cNvGraphicFramePr>
            <a:graphicFrameLocks noChangeAspect="1"/>
          </p:cNvGraphicFramePr>
          <p:nvPr/>
        </p:nvGraphicFramePr>
        <p:xfrm>
          <a:off x="11479695" y="3733800"/>
          <a:ext cx="306388" cy="374650"/>
        </p:xfrm>
        <a:graphic>
          <a:graphicData uri="http://schemas.openxmlformats.org/presentationml/2006/ole">
            <mc:AlternateContent xmlns:mc="http://schemas.openxmlformats.org/markup-compatibility/2006">
              <mc:Choice xmlns:v="urn:schemas-microsoft-com:vml" Requires="v">
                <p:oleObj name="Equation" r:id="rId5" imgW="165100" imgH="203200" progId="Equation.3">
                  <p:embed/>
                </p:oleObj>
              </mc:Choice>
              <mc:Fallback>
                <p:oleObj name="Equation" r:id="rId5" imgW="165100" imgH="203200" progId="Equation.3">
                  <p:embed/>
                  <p:pic>
                    <p:nvPicPr>
                      <p:cNvPr id="71686"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79695" y="3733800"/>
                        <a:ext cx="306388" cy="374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71687" name="Object 4"/>
          <p:cNvGraphicFramePr>
            <a:graphicFrameLocks noChangeAspect="1"/>
          </p:cNvGraphicFramePr>
          <p:nvPr/>
        </p:nvGraphicFramePr>
        <p:xfrm>
          <a:off x="7517296" y="969963"/>
          <a:ext cx="650875" cy="366712"/>
        </p:xfrm>
        <a:graphic>
          <a:graphicData uri="http://schemas.openxmlformats.org/presentationml/2006/ole">
            <mc:AlternateContent xmlns:mc="http://schemas.openxmlformats.org/markup-compatibility/2006">
              <mc:Choice xmlns:v="urn:schemas-microsoft-com:vml" Requires="v">
                <p:oleObj name="Equation" r:id="rId7" imgW="406400" imgH="228600" progId="Equation.3">
                  <p:embed/>
                </p:oleObj>
              </mc:Choice>
              <mc:Fallback>
                <p:oleObj name="Equation" r:id="rId7" imgW="406400" imgH="228600" progId="Equation.3">
                  <p:embed/>
                  <p:pic>
                    <p:nvPicPr>
                      <p:cNvPr id="71687"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517296" y="969963"/>
                        <a:ext cx="650875"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cxnSp>
        <p:nvCxnSpPr>
          <p:cNvPr id="3" name="Straight Connector 2"/>
          <p:cNvCxnSpPr/>
          <p:nvPr/>
        </p:nvCxnSpPr>
        <p:spPr>
          <a:xfrm>
            <a:off x="8376133" y="1231746"/>
            <a:ext cx="0" cy="2879725"/>
          </a:xfrm>
          <a:prstGeom prst="line">
            <a:avLst/>
          </a:prstGeom>
          <a:ln w="3810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8515833" y="1231746"/>
            <a:ext cx="0" cy="2879725"/>
          </a:xfrm>
          <a:prstGeom prst="line">
            <a:avLst/>
          </a:prstGeom>
          <a:ln w="38100">
            <a:solidFill>
              <a:srgbClr val="008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614568" y="1231746"/>
            <a:ext cx="0" cy="2879725"/>
          </a:xfrm>
          <a:prstGeom prst="line">
            <a:avLst/>
          </a:prstGeom>
          <a:ln w="38100">
            <a:solidFill>
              <a:srgbClr val="3861AA"/>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10541668" y="1231746"/>
            <a:ext cx="0" cy="2879725"/>
          </a:xfrm>
          <a:prstGeom prst="line">
            <a:avLst/>
          </a:prstGeom>
          <a:ln w="38100">
            <a:solidFill>
              <a:srgbClr val="800000"/>
            </a:solidFill>
          </a:ln>
        </p:spPr>
        <p:style>
          <a:lnRef idx="2">
            <a:schemeClr val="accent1"/>
          </a:lnRef>
          <a:fillRef idx="0">
            <a:schemeClr val="accent1"/>
          </a:fillRef>
          <a:effectRef idx="1">
            <a:schemeClr val="accent1"/>
          </a:effectRef>
          <a:fontRef idx="minor">
            <a:schemeClr val="tx1"/>
          </a:fontRef>
        </p:style>
      </p:cxnSp>
      <p:pic>
        <p:nvPicPr>
          <p:cNvPr id="2" name="Picture 13">
            <a:extLst>
              <a:ext uri="{FF2B5EF4-FFF2-40B4-BE49-F238E27FC236}">
                <a16:creationId xmlns:a16="http://schemas.microsoft.com/office/drawing/2014/main" id="{3684CD06-FF95-9F56-F447-CB3AD5F93EB3}"/>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284506" y="1416050"/>
            <a:ext cx="3657600" cy="2317750"/>
          </a:xfrm>
          <a:prstGeom prst="rect">
            <a:avLst/>
          </a:prstGeom>
          <a:noFill/>
          <a:ln w="12700" cap="sq">
            <a:solidFill>
              <a:schemeClr val="bg2"/>
            </a:solidFill>
            <a:miter lim="800000"/>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5" name="TextBox 4">
            <a:extLst>
              <a:ext uri="{FF2B5EF4-FFF2-40B4-BE49-F238E27FC236}">
                <a16:creationId xmlns:a16="http://schemas.microsoft.com/office/drawing/2014/main" id="{A0BD4E2A-A470-2B48-C4F7-432200D90484}"/>
              </a:ext>
            </a:extLst>
          </p:cNvPr>
          <p:cNvSpPr txBox="1"/>
          <p:nvPr/>
        </p:nvSpPr>
        <p:spPr>
          <a:xfrm>
            <a:off x="5075270" y="1460915"/>
            <a:ext cx="2484526" cy="2246769"/>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Full Crossing angle:</a:t>
            </a:r>
          </a:p>
          <a:p>
            <a:endParaRPr lang="en-US" sz="2000" dirty="0">
              <a:solidFill>
                <a:srgbClr val="00B050"/>
              </a:solidFill>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285 </a:t>
            </a:r>
            <a:r>
              <a:rPr lang="en-US" sz="2000" dirty="0" err="1">
                <a:latin typeface="Calibri" panose="020F0502020204030204" pitchFamily="34" charset="0"/>
                <a:cs typeface="Calibri" panose="020F0502020204030204" pitchFamily="34" charset="0"/>
              </a:rPr>
              <a:t>mrad</a:t>
            </a:r>
            <a:r>
              <a:rPr lang="en-US" sz="2000" dirty="0">
                <a:latin typeface="Calibri" panose="020F0502020204030204" pitchFamily="34" charset="0"/>
                <a:cs typeface="Calibri" panose="020F0502020204030204" pitchFamily="34" charset="0"/>
              </a:rPr>
              <a:t> LHC TDR</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sym typeface="Wingdings" pitchFamily="2" charset="2"/>
              </a:rPr>
              <a:t>-&gt; 329 </a:t>
            </a:r>
            <a:r>
              <a:rPr lang="en-US" sz="2000" dirty="0" err="1">
                <a:latin typeface="Calibri" panose="020F0502020204030204" pitchFamily="34" charset="0"/>
                <a:cs typeface="Calibri" panose="020F0502020204030204" pitchFamily="34" charset="0"/>
                <a:sym typeface="Wingdings" pitchFamily="2" charset="2"/>
              </a:rPr>
              <a:t>mrad</a:t>
            </a:r>
            <a:r>
              <a:rPr lang="en-US" sz="2000" dirty="0">
                <a:latin typeface="Calibri" panose="020F0502020204030204" pitchFamily="34" charset="0"/>
                <a:cs typeface="Calibri" panose="020F0502020204030204" pitchFamily="34" charset="0"/>
                <a:sym typeface="Wingdings" pitchFamily="2" charset="2"/>
              </a:rPr>
              <a:t> in LHC op</a:t>
            </a:r>
          </a:p>
          <a:p>
            <a:endParaRPr lang="en-US" sz="2000" dirty="0">
              <a:latin typeface="Calibri" panose="020F0502020204030204" pitchFamily="34" charset="0"/>
              <a:cs typeface="Calibri" panose="020F0502020204030204" pitchFamily="34" charset="0"/>
              <a:sym typeface="Wingdings" pitchFamily="2" charset="2"/>
            </a:endParaRPr>
          </a:p>
          <a:p>
            <a:r>
              <a:rPr lang="en-US" sz="2000" dirty="0">
                <a:latin typeface="Calibri" panose="020F0502020204030204" pitchFamily="34" charset="0"/>
                <a:cs typeface="Calibri" panose="020F0502020204030204" pitchFamily="34" charset="0"/>
                <a:sym typeface="Wingdings" pitchFamily="2" charset="2"/>
              </a:rPr>
              <a:t>-&gt; 500 </a:t>
            </a:r>
            <a:r>
              <a:rPr lang="en-US" sz="2000" dirty="0" err="1">
                <a:latin typeface="Calibri" panose="020F0502020204030204" pitchFamily="34" charset="0"/>
                <a:cs typeface="Calibri" panose="020F0502020204030204" pitchFamily="34" charset="0"/>
                <a:sym typeface="Wingdings" pitchFamily="2" charset="2"/>
              </a:rPr>
              <a:t>mrad</a:t>
            </a:r>
            <a:r>
              <a:rPr lang="en-US" sz="2000" dirty="0">
                <a:latin typeface="Calibri" panose="020F0502020204030204" pitchFamily="34" charset="0"/>
                <a:cs typeface="Calibri" panose="020F0502020204030204" pitchFamily="34" charset="0"/>
                <a:sym typeface="Wingdings" pitchFamily="2" charset="2"/>
              </a:rPr>
              <a:t> HL TDR</a:t>
            </a:r>
            <a:endParaRPr lang="en-US" sz="2000" dirty="0">
              <a:latin typeface="Calibri" panose="020F0502020204030204" pitchFamily="34" charset="0"/>
              <a:cs typeface="Calibri" panose="020F0502020204030204" pitchFamily="34" charset="0"/>
            </a:endParaRPr>
          </a:p>
        </p:txBody>
      </p:sp>
      <p:pic>
        <p:nvPicPr>
          <p:cNvPr id="4" name="Picture 3" descr="C:\Users\rcalaga\AppData\Local\Temp\CRAB CAVITY DQW 2018 - 01 light.jpg">
            <a:extLst>
              <a:ext uri="{FF2B5EF4-FFF2-40B4-BE49-F238E27FC236}">
                <a16:creationId xmlns:a16="http://schemas.microsoft.com/office/drawing/2014/main" id="{1A163534-8300-2CF3-0149-9BD6D1F49E9D}"/>
              </a:ext>
            </a:extLst>
          </p:cNvPr>
          <p:cNvPicPr/>
          <p:nvPr/>
        </p:nvPicPr>
        <p:blipFill rotWithShape="1">
          <a:blip r:embed="rId10" cstate="print">
            <a:extLst>
              <a:ext uri="{28A0092B-C50C-407E-A947-70E740481C1C}">
                <a14:useLocalDpi xmlns:a14="http://schemas.microsoft.com/office/drawing/2010/main"/>
              </a:ext>
            </a:extLst>
          </a:blip>
          <a:srcRect/>
          <a:stretch/>
        </p:blipFill>
        <p:spPr bwMode="auto">
          <a:xfrm>
            <a:off x="704440" y="2204077"/>
            <a:ext cx="1721815" cy="1311344"/>
          </a:xfrm>
          <a:prstGeom prst="rect">
            <a:avLst/>
          </a:prstGeom>
          <a:noFill/>
          <a:ln>
            <a:noFill/>
          </a:ln>
          <a:extLst>
            <a:ext uri="{53640926-AAD7-44D8-BBD7-CCE9431645EC}">
              <a14:shadowObscured xmlns:a14="http://schemas.microsoft.com/office/drawing/2010/main"/>
            </a:ext>
          </a:extLst>
        </p:spPr>
      </p:pic>
      <p:sp>
        <p:nvSpPr>
          <p:cNvPr id="6" name="TextBox 5">
            <a:extLst>
              <a:ext uri="{FF2B5EF4-FFF2-40B4-BE49-F238E27FC236}">
                <a16:creationId xmlns:a16="http://schemas.microsoft.com/office/drawing/2014/main" id="{0F83860C-1106-9CDE-CBF0-319897794BCD}"/>
              </a:ext>
            </a:extLst>
          </p:cNvPr>
          <p:cNvSpPr txBox="1"/>
          <p:nvPr/>
        </p:nvSpPr>
        <p:spPr>
          <a:xfrm>
            <a:off x="1273814" y="1905000"/>
            <a:ext cx="604653" cy="276999"/>
          </a:xfrm>
          <a:prstGeom prst="rect">
            <a:avLst/>
          </a:prstGeom>
          <a:noFill/>
        </p:spPr>
        <p:txBody>
          <a:bodyPr wrap="none" rtlCol="0">
            <a:spAutoFit/>
          </a:bodyPr>
          <a:lstStyle/>
          <a:p>
            <a:pPr algn="ctr"/>
            <a:r>
              <a:rPr lang="en-US" sz="1200" dirty="0"/>
              <a:t>DQW </a:t>
            </a:r>
          </a:p>
        </p:txBody>
      </p:sp>
      <p:pic>
        <p:nvPicPr>
          <p:cNvPr id="7" name="Picture 6" descr="C:\Users\rcalaga\AppData\Local\Temp\CRAB Cavity RFD - 77.jpg">
            <a:extLst>
              <a:ext uri="{FF2B5EF4-FFF2-40B4-BE49-F238E27FC236}">
                <a16:creationId xmlns:a16="http://schemas.microsoft.com/office/drawing/2014/main" id="{9D0FDD27-2D1F-59B2-D81F-0A32A6D5782F}"/>
              </a:ext>
            </a:extLst>
          </p:cNvPr>
          <p:cNvPicPr/>
          <p:nvPr/>
        </p:nvPicPr>
        <p:blipFill rotWithShape="1">
          <a:blip r:embed="rId11" cstate="print">
            <a:extLst>
              <a:ext uri="{28A0092B-C50C-407E-A947-70E740481C1C}">
                <a14:useLocalDpi xmlns:a14="http://schemas.microsoft.com/office/drawing/2010/main"/>
              </a:ext>
            </a:extLst>
          </a:blip>
          <a:srcRect/>
          <a:stretch/>
        </p:blipFill>
        <p:spPr bwMode="auto">
          <a:xfrm>
            <a:off x="2812612" y="2227373"/>
            <a:ext cx="1959322" cy="1178650"/>
          </a:xfrm>
          <a:prstGeom prst="rect">
            <a:avLst/>
          </a:prstGeom>
          <a:noFill/>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4C1C065D-F9A3-98BB-36CA-26D980D8F00D}"/>
              </a:ext>
            </a:extLst>
          </p:cNvPr>
          <p:cNvSpPr txBox="1"/>
          <p:nvPr/>
        </p:nvSpPr>
        <p:spPr>
          <a:xfrm>
            <a:off x="3353355" y="1927077"/>
            <a:ext cx="917239" cy="276999"/>
          </a:xfrm>
          <a:prstGeom prst="rect">
            <a:avLst/>
          </a:prstGeom>
          <a:noFill/>
        </p:spPr>
        <p:txBody>
          <a:bodyPr wrap="none" rtlCol="0">
            <a:spAutoFit/>
          </a:bodyPr>
          <a:lstStyle/>
          <a:p>
            <a:r>
              <a:rPr lang="en-US" sz="1200" dirty="0"/>
              <a:t>RF-Dipole </a:t>
            </a:r>
          </a:p>
        </p:txBody>
      </p:sp>
      <p:sp>
        <p:nvSpPr>
          <p:cNvPr id="14" name="Title 2">
            <a:extLst>
              <a:ext uri="{FF2B5EF4-FFF2-40B4-BE49-F238E27FC236}">
                <a16:creationId xmlns:a16="http://schemas.microsoft.com/office/drawing/2014/main" id="{FE1CD732-C77D-D81A-D946-5FEA062BE059}"/>
              </a:ext>
            </a:extLst>
          </p:cNvPr>
          <p:cNvSpPr txBox="1">
            <a:spLocks noGrp="1"/>
          </p:cNvSpPr>
          <p:nvPr>
            <p:ph type="title"/>
          </p:nvPr>
        </p:nvSpPr>
        <p:spPr>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a:solidFill>
                  <a:srgbClr val="0089B5"/>
                </a:solidFill>
                <a:latin typeface="Calibri" panose="020F0502020204030204" pitchFamily="34" charset="0"/>
                <a:cs typeface="Calibri" panose="020F0502020204030204" pitchFamily="34" charset="0"/>
              </a:rPr>
              <a:t>HL-LHC Technical Challenges: Crab Cavities</a:t>
            </a:r>
            <a:endParaRPr lang="en-GB" sz="3200" dirty="0">
              <a:solidFill>
                <a:srgbClr val="0089B5"/>
              </a:solidFill>
              <a:latin typeface="Garamond" panose="02020404030301010803" pitchFamily="18" charset="0"/>
            </a:endParaRPr>
          </a:p>
        </p:txBody>
      </p:sp>
      <p:sp>
        <p:nvSpPr>
          <p:cNvPr id="17" name="TextBox 16">
            <a:extLst>
              <a:ext uri="{FF2B5EF4-FFF2-40B4-BE49-F238E27FC236}">
                <a16:creationId xmlns:a16="http://schemas.microsoft.com/office/drawing/2014/main" id="{D6973FD3-F716-30A7-573D-6D8494FD72CA}"/>
              </a:ext>
            </a:extLst>
          </p:cNvPr>
          <p:cNvSpPr txBox="1"/>
          <p:nvPr/>
        </p:nvSpPr>
        <p:spPr>
          <a:xfrm>
            <a:off x="9165447" y="4054979"/>
            <a:ext cx="934871" cy="338554"/>
          </a:xfrm>
          <a:prstGeom prst="rect">
            <a:avLst/>
          </a:prstGeom>
          <a:noFill/>
        </p:spPr>
        <p:txBody>
          <a:bodyPr wrap="none" rtlCol="0">
            <a:spAutoFit/>
          </a:bodyPr>
          <a:lstStyle/>
          <a:p>
            <a:r>
              <a:rPr lang="en-GB" sz="1600" dirty="0">
                <a:solidFill>
                  <a:srgbClr val="0070C0"/>
                </a:solidFill>
                <a:latin typeface="Calibri" panose="020F0502020204030204" pitchFamily="34" charset="0"/>
                <a:cs typeface="Calibri" panose="020F0502020204030204" pitchFamily="34" charset="0"/>
              </a:rPr>
              <a:t>nom</a:t>
            </a:r>
            <a:r>
              <a:rPr lang="en-FR" sz="1600" dirty="0">
                <a:solidFill>
                  <a:srgbClr val="0070C0"/>
                </a:solidFill>
                <a:latin typeface="Calibri" panose="020F0502020204030204" pitchFamily="34" charset="0"/>
                <a:cs typeface="Calibri" panose="020F0502020204030204" pitchFamily="34" charset="0"/>
              </a:rPr>
              <a:t> LHC</a:t>
            </a:r>
          </a:p>
        </p:txBody>
      </p:sp>
      <p:sp>
        <p:nvSpPr>
          <p:cNvPr id="20" name="TextBox 19">
            <a:extLst>
              <a:ext uri="{FF2B5EF4-FFF2-40B4-BE49-F238E27FC236}">
                <a16:creationId xmlns:a16="http://schemas.microsoft.com/office/drawing/2014/main" id="{50171BAF-62BF-8B19-05E4-346C5211D4E1}"/>
              </a:ext>
            </a:extLst>
          </p:cNvPr>
          <p:cNvSpPr txBox="1"/>
          <p:nvPr/>
        </p:nvSpPr>
        <p:spPr>
          <a:xfrm>
            <a:off x="7864464" y="4051067"/>
            <a:ext cx="1258678" cy="338554"/>
          </a:xfrm>
          <a:prstGeom prst="rect">
            <a:avLst/>
          </a:prstGeom>
          <a:noFill/>
        </p:spPr>
        <p:txBody>
          <a:bodyPr wrap="none" rtlCol="0">
            <a:spAutoFit/>
          </a:bodyPr>
          <a:lstStyle/>
          <a:p>
            <a:r>
              <a:rPr lang="en-GB" sz="1600" dirty="0">
                <a:solidFill>
                  <a:srgbClr val="00B050"/>
                </a:solidFill>
                <a:latin typeface="Calibri" panose="020F0502020204030204" pitchFamily="34" charset="0"/>
                <a:cs typeface="Calibri" panose="020F0502020204030204" pitchFamily="34" charset="0"/>
              </a:rPr>
              <a:t>n</a:t>
            </a:r>
            <a:r>
              <a:rPr lang="en-FR" sz="1600" dirty="0">
                <a:solidFill>
                  <a:srgbClr val="00B050"/>
                </a:solidFill>
                <a:latin typeface="Calibri" panose="020F0502020204030204" pitchFamily="34" charset="0"/>
                <a:cs typeface="Calibri" panose="020F0502020204030204" pitchFamily="34" charset="0"/>
              </a:rPr>
              <a:t>om HL-LHC</a:t>
            </a:r>
          </a:p>
        </p:txBody>
      </p:sp>
      <p:sp>
        <p:nvSpPr>
          <p:cNvPr id="21" name="TextBox 20">
            <a:extLst>
              <a:ext uri="{FF2B5EF4-FFF2-40B4-BE49-F238E27FC236}">
                <a16:creationId xmlns:a16="http://schemas.microsoft.com/office/drawing/2014/main" id="{ADCEDA7F-3982-FF5E-417D-C23A4F3A5049}"/>
              </a:ext>
            </a:extLst>
          </p:cNvPr>
          <p:cNvSpPr txBox="1"/>
          <p:nvPr/>
        </p:nvSpPr>
        <p:spPr>
          <a:xfrm>
            <a:off x="10082003" y="4043080"/>
            <a:ext cx="966931" cy="338554"/>
          </a:xfrm>
          <a:prstGeom prst="rect">
            <a:avLst/>
          </a:prstGeom>
          <a:noFill/>
        </p:spPr>
        <p:txBody>
          <a:bodyPr wrap="none" rtlCol="0">
            <a:spAutoFit/>
          </a:bodyPr>
          <a:lstStyle/>
          <a:p>
            <a:r>
              <a:rPr lang="en-GB" sz="1600" dirty="0">
                <a:solidFill>
                  <a:schemeClr val="accent6">
                    <a:lumMod val="50000"/>
                  </a:schemeClr>
                </a:solidFill>
                <a:latin typeface="Calibri" panose="020F0502020204030204" pitchFamily="34" charset="0"/>
                <a:cs typeface="Calibri" panose="020F0502020204030204" pitchFamily="34" charset="0"/>
              </a:rPr>
              <a:t>early</a:t>
            </a:r>
            <a:r>
              <a:rPr lang="en-FR" sz="1600" dirty="0">
                <a:solidFill>
                  <a:schemeClr val="accent6">
                    <a:lumMod val="50000"/>
                  </a:schemeClr>
                </a:solidFill>
                <a:latin typeface="Calibri" panose="020F0502020204030204" pitchFamily="34" charset="0"/>
                <a:cs typeface="Calibri" panose="020F0502020204030204" pitchFamily="34" charset="0"/>
              </a:rPr>
              <a:t> LHC</a:t>
            </a:r>
          </a:p>
        </p:txBody>
      </p:sp>
      <p:sp>
        <p:nvSpPr>
          <p:cNvPr id="9" name="Slide Number Placeholder 2">
            <a:extLst>
              <a:ext uri="{FF2B5EF4-FFF2-40B4-BE49-F238E27FC236}">
                <a16:creationId xmlns:a16="http://schemas.microsoft.com/office/drawing/2014/main" id="{E7DD94AF-DF52-17DB-3E9A-B87D2EFD2C42}"/>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23</a:t>
            </a:fld>
            <a:endParaRPr lang="en-US" dirty="0"/>
          </a:p>
        </p:txBody>
      </p:sp>
    </p:spTree>
    <p:extLst>
      <p:ext uri="{BB962C8B-B14F-4D97-AF65-F5344CB8AC3E}">
        <p14:creationId xmlns:p14="http://schemas.microsoft.com/office/powerpoint/2010/main" val="17757835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71681"/>
                                        </p:tgtEl>
                                        <p:attrNameLst>
                                          <p:attrName>style.visibility</p:attrName>
                                        </p:attrNameLst>
                                      </p:cBhvr>
                                      <p:to>
                                        <p:strVal val="visible"/>
                                      </p:to>
                                    </p:set>
                                    <p:animEffect transition="in" filter="dissolve">
                                      <p:cBhvr>
                                        <p:cTn id="10" dur="500"/>
                                        <p:tgtEl>
                                          <p:spTgt spid="71681"/>
                                        </p:tgtEl>
                                      </p:cBhvr>
                                    </p:animEffect>
                                  </p:childTnLst>
                                </p:cTn>
                              </p:par>
                              <p:par>
                                <p:cTn id="11" presetID="9" presetClass="entr" presetSubtype="0" fill="hold" nodeType="withEffect">
                                  <p:stCondLst>
                                    <p:cond delay="0"/>
                                  </p:stCondLst>
                                  <p:childTnLst>
                                    <p:set>
                                      <p:cBhvr>
                                        <p:cTn id="12" dur="1" fill="hold">
                                          <p:stCondLst>
                                            <p:cond delay="0"/>
                                          </p:stCondLst>
                                        </p:cTn>
                                        <p:tgtEl>
                                          <p:spTgt spid="71686"/>
                                        </p:tgtEl>
                                        <p:attrNameLst>
                                          <p:attrName>style.visibility</p:attrName>
                                        </p:attrNameLst>
                                      </p:cBhvr>
                                      <p:to>
                                        <p:strVal val="visible"/>
                                      </p:to>
                                    </p:set>
                                    <p:animEffect transition="in" filter="dissolve">
                                      <p:cBhvr>
                                        <p:cTn id="13" dur="500"/>
                                        <p:tgtEl>
                                          <p:spTgt spid="71686"/>
                                        </p:tgtEl>
                                      </p:cBhvr>
                                    </p:animEffect>
                                  </p:childTnLst>
                                </p:cTn>
                              </p:par>
                              <p:par>
                                <p:cTn id="14" presetID="9" presetClass="entr" presetSubtype="0" fill="hold" nodeType="withEffect">
                                  <p:stCondLst>
                                    <p:cond delay="0"/>
                                  </p:stCondLst>
                                  <p:childTnLst>
                                    <p:set>
                                      <p:cBhvr>
                                        <p:cTn id="15" dur="1" fill="hold">
                                          <p:stCondLst>
                                            <p:cond delay="0"/>
                                          </p:stCondLst>
                                        </p:cTn>
                                        <p:tgtEl>
                                          <p:spTgt spid="71687"/>
                                        </p:tgtEl>
                                        <p:attrNameLst>
                                          <p:attrName>style.visibility</p:attrName>
                                        </p:attrNameLst>
                                      </p:cBhvr>
                                      <p:to>
                                        <p:strVal val="visible"/>
                                      </p:to>
                                    </p:set>
                                    <p:animEffect transition="in" filter="dissolve">
                                      <p:cBhvr>
                                        <p:cTn id="16" dur="500"/>
                                        <p:tgtEl>
                                          <p:spTgt spid="71687"/>
                                        </p:tgtEl>
                                      </p:cBhvr>
                                    </p:animEffect>
                                  </p:childTnLst>
                                </p:cTn>
                              </p:par>
                              <p:par>
                                <p:cTn id="17" presetID="9" presetClass="entr" presetSubtype="0" fill="hold" nodeType="withEffect">
                                  <p:stCondLst>
                                    <p:cond delay="0"/>
                                  </p:stCondLst>
                                  <p:childTnLst>
                                    <p:set>
                                      <p:cBhvr>
                                        <p:cTn id="18" dur="1" fill="hold">
                                          <p:stCondLst>
                                            <p:cond delay="0"/>
                                          </p:stCondLst>
                                        </p:cTn>
                                        <p:tgtEl>
                                          <p:spTgt spid="71685"/>
                                        </p:tgtEl>
                                        <p:attrNameLst>
                                          <p:attrName>style.visibility</p:attrName>
                                        </p:attrNameLst>
                                      </p:cBhvr>
                                      <p:to>
                                        <p:strVal val="visible"/>
                                      </p:to>
                                    </p:set>
                                    <p:animEffect transition="in" filter="dissolve">
                                      <p:cBhvr>
                                        <p:cTn id="19" dur="500"/>
                                        <p:tgtEl>
                                          <p:spTgt spid="71685"/>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dissolve">
                                      <p:cBhvr>
                                        <p:cTn id="24" dur="500"/>
                                        <p:tgtEl>
                                          <p:spTgt spid="31"/>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dissolve">
                                      <p:cBhvr>
                                        <p:cTn id="32" dur="500"/>
                                        <p:tgtEl>
                                          <p:spTgt spid="30"/>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dissolv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dissolve">
                                      <p:cBhvr>
                                        <p:cTn id="40" dur="500"/>
                                        <p:tgtEl>
                                          <p:spTgt spid="29"/>
                                        </p:tgtEl>
                                      </p:cBhvr>
                                    </p:animEffect>
                                  </p:childTnLst>
                                </p:cTn>
                              </p:par>
                              <p:par>
                                <p:cTn id="41" presetID="9"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dissolve">
                                      <p:cBhvr>
                                        <p:cTn id="43" dur="500"/>
                                        <p:tgtEl>
                                          <p:spTgt spid="3"/>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dissolv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xit" presetSubtype="0" fill="hold" grpId="0" nodeType="withEffect">
                                  <p:stCondLst>
                                    <p:cond delay="0"/>
                                  </p:stCondLst>
                                  <p:childTnLst>
                                    <p:set>
                                      <p:cBhvr>
                                        <p:cTn id="52" dur="1" fill="hold">
                                          <p:stCondLst>
                                            <p:cond delay="0"/>
                                          </p:stCondLst>
                                        </p:cTn>
                                        <p:tgtEl>
                                          <p:spTgt spid="115718"/>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2"/>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9" presetClass="entr" presetSubtype="0" fill="hold" nodeType="click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dissolve">
                                      <p:cBhvr>
                                        <p:cTn id="63" dur="500"/>
                                        <p:tgtEl>
                                          <p:spTgt spid="19">
                                            <p:txEl>
                                              <p:pRg st="0" end="0"/>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nodeType="clickEffect">
                                  <p:stCondLst>
                                    <p:cond delay="0"/>
                                  </p:stCondLst>
                                  <p:childTnLst>
                                    <p:set>
                                      <p:cBhvr>
                                        <p:cTn id="67" dur="1" fill="hold">
                                          <p:stCondLst>
                                            <p:cond delay="0"/>
                                          </p:stCondLst>
                                        </p:cTn>
                                        <p:tgtEl>
                                          <p:spTgt spid="19">
                                            <p:txEl>
                                              <p:pRg st="1" end="1"/>
                                            </p:txEl>
                                          </p:spTgt>
                                        </p:tgtEl>
                                        <p:attrNameLst>
                                          <p:attrName>style.visibility</p:attrName>
                                        </p:attrNameLst>
                                      </p:cBhvr>
                                      <p:to>
                                        <p:strVal val="visible"/>
                                      </p:to>
                                    </p:set>
                                    <p:animEffect transition="in" filter="dissolve">
                                      <p:cBhvr>
                                        <p:cTn id="68" dur="500"/>
                                        <p:tgtEl>
                                          <p:spTgt spid="19">
                                            <p:txEl>
                                              <p:pRg st="1" end="1"/>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9" presetClass="entr" presetSubtype="0" fill="hold" nodeType="click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dissolve">
                                      <p:cBhvr>
                                        <p:cTn id="73" dur="500"/>
                                        <p:tgtEl>
                                          <p:spTgt spid="4"/>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dissolve">
                                      <p:cBhvr>
                                        <p:cTn id="76" dur="500"/>
                                        <p:tgtEl>
                                          <p:spTgt spid="6"/>
                                        </p:tgtEl>
                                      </p:cBhvr>
                                    </p:animEffect>
                                  </p:childTnLst>
                                </p:cTn>
                              </p:par>
                              <p:par>
                                <p:cTn id="77" presetID="9" presetClass="entr" presetSubtype="0" fill="hold"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dissolve">
                                      <p:cBhvr>
                                        <p:cTn id="79" dur="500"/>
                                        <p:tgtEl>
                                          <p:spTgt spid="7"/>
                                        </p:tgtEl>
                                      </p:cBhvr>
                                    </p:animEffect>
                                  </p:childTnLst>
                                </p:cTn>
                              </p:par>
                              <p:par>
                                <p:cTn id="80" presetID="9" presetClass="entr" presetSubtype="0" fill="hold" grpId="0" nodeType="with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dissolve">
                                      <p:cBhvr>
                                        <p:cTn id="8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8" grpId="0"/>
      <p:bldP spid="24" grpId="0"/>
      <p:bldP spid="5" grpId="0"/>
      <p:bldP spid="6" grpId="0"/>
      <p:bldP spid="8" grpId="0"/>
      <p:bldP spid="17"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ama">
            <a:extLst>
              <a:ext uri="{FF2B5EF4-FFF2-40B4-BE49-F238E27FC236}">
                <a16:creationId xmlns:a16="http://schemas.microsoft.com/office/drawing/2014/main" id="{722B2F13-2E5F-3966-A290-A2A180C76252}"/>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51000" y="463550"/>
            <a:ext cx="8890000" cy="593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3319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C705D-03A1-40F6-8C0F-71CD1DA337BC}"/>
              </a:ext>
            </a:extLst>
          </p:cNvPr>
          <p:cNvSpPr>
            <a:spLocks noGrp="1"/>
          </p:cNvSpPr>
          <p:nvPr>
            <p:ph type="title"/>
          </p:nvPr>
        </p:nvSpPr>
        <p:spPr/>
        <p:txBody>
          <a:bodyPr/>
          <a:lstStyle/>
          <a:p>
            <a:r>
              <a:rPr lang="en-US" dirty="0"/>
              <a:t>Industrial DQW Series (RI)</a:t>
            </a:r>
          </a:p>
        </p:txBody>
      </p:sp>
      <p:sp>
        <p:nvSpPr>
          <p:cNvPr id="13" name="Content Placeholder 12">
            <a:extLst>
              <a:ext uri="{FF2B5EF4-FFF2-40B4-BE49-F238E27FC236}">
                <a16:creationId xmlns:a16="http://schemas.microsoft.com/office/drawing/2014/main" id="{D2A03865-A56A-0B6D-2CC3-D81A238BDE33}"/>
              </a:ext>
            </a:extLst>
          </p:cNvPr>
          <p:cNvSpPr>
            <a:spLocks noGrp="1"/>
          </p:cNvSpPr>
          <p:nvPr>
            <p:ph idx="1"/>
          </p:nvPr>
        </p:nvSpPr>
        <p:spPr>
          <a:xfrm>
            <a:off x="818339" y="1044626"/>
            <a:ext cx="10560000" cy="1165300"/>
          </a:xfrm>
        </p:spPr>
        <p:txBody>
          <a:bodyPr>
            <a:normAutofit fontScale="92500" lnSpcReduction="10000"/>
          </a:bodyPr>
          <a:lstStyle/>
          <a:p>
            <a:pPr algn="l"/>
            <a:r>
              <a:rPr lang="en-US" dirty="0"/>
              <a:t>1</a:t>
            </a:r>
            <a:r>
              <a:rPr lang="en-US" baseline="30000" dirty="0"/>
              <a:t>st</a:t>
            </a:r>
            <a:r>
              <a:rPr lang="en-US" dirty="0"/>
              <a:t> pre-series jacketed cavity with excellent results, metrology to be finalized before acceptance</a:t>
            </a:r>
          </a:p>
          <a:p>
            <a:pPr algn="l"/>
            <a:r>
              <a:rPr lang="en-US" dirty="0"/>
              <a:t>2</a:t>
            </a:r>
            <a:r>
              <a:rPr lang="en-US" baseline="30000" dirty="0"/>
              <a:t>nd</a:t>
            </a:r>
            <a:r>
              <a:rPr lang="en-US" dirty="0"/>
              <a:t> cavity in metrology and cold tests soon</a:t>
            </a:r>
          </a:p>
        </p:txBody>
      </p:sp>
      <p:pic>
        <p:nvPicPr>
          <p:cNvPr id="9" name="Picture 8" descr="A diagram of a voltage&#10;&#10;Description automatically generated">
            <a:extLst>
              <a:ext uri="{FF2B5EF4-FFF2-40B4-BE49-F238E27FC236}">
                <a16:creationId xmlns:a16="http://schemas.microsoft.com/office/drawing/2014/main" id="{22269861-5789-A5BD-A4E2-05022BEC46B7}"/>
              </a:ext>
            </a:extLst>
          </p:cNvPr>
          <p:cNvPicPr>
            <a:picLocks noChangeAspect="1"/>
          </p:cNvPicPr>
          <p:nvPr/>
        </p:nvPicPr>
        <p:blipFill>
          <a:blip r:embed="rId2"/>
          <a:stretch>
            <a:fillRect/>
          </a:stretch>
        </p:blipFill>
        <p:spPr>
          <a:xfrm>
            <a:off x="6096000" y="2400483"/>
            <a:ext cx="5139112" cy="4019859"/>
          </a:xfrm>
          <a:prstGeom prst="rect">
            <a:avLst/>
          </a:prstGeom>
        </p:spPr>
      </p:pic>
      <p:pic>
        <p:nvPicPr>
          <p:cNvPr id="11" name="Picture 10" descr="A large metal box with wires and cables&#10;&#10;Description automatically generated">
            <a:extLst>
              <a:ext uri="{FF2B5EF4-FFF2-40B4-BE49-F238E27FC236}">
                <a16:creationId xmlns:a16="http://schemas.microsoft.com/office/drawing/2014/main" id="{67E47348-A5A2-997E-B13D-BAC826A8860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98376" y="2354551"/>
            <a:ext cx="3019625" cy="3412892"/>
          </a:xfrm>
          <a:prstGeom prst="rect">
            <a:avLst/>
          </a:prstGeom>
        </p:spPr>
      </p:pic>
    </p:spTree>
    <p:extLst>
      <p:ext uri="{BB962C8B-B14F-4D97-AF65-F5344CB8AC3E}">
        <p14:creationId xmlns:p14="http://schemas.microsoft.com/office/powerpoint/2010/main" val="4053676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775520" y="103279"/>
            <a:ext cx="8784976" cy="584775"/>
          </a:xfrm>
          <a:prstGeom prst="rect">
            <a:avLst/>
          </a:prstGeom>
          <a:noFill/>
        </p:spPr>
        <p:txBody>
          <a:bodyPr wrap="square">
            <a:spAutoFit/>
          </a:bodyPr>
          <a:lstStyle/>
          <a:p>
            <a:pPr algn="ctr"/>
            <a:r>
              <a:rPr lang="fr-CH" sz="3200" u="sng" dirty="0" err="1">
                <a:solidFill>
                  <a:srgbClr val="FF0000"/>
                </a:solidFill>
                <a:latin typeface="Garamond" panose="02020404030301010803" pitchFamily="18" charset="0"/>
              </a:rPr>
              <a:t>Crab</a:t>
            </a:r>
            <a:r>
              <a:rPr lang="fr-CH" sz="3200" u="sng" dirty="0">
                <a:solidFill>
                  <a:srgbClr val="FF0000"/>
                </a:solidFill>
                <a:latin typeface="Garamond" panose="02020404030301010803" pitchFamily="18" charset="0"/>
              </a:rPr>
              <a:t> </a:t>
            </a:r>
            <a:r>
              <a:rPr lang="fr-CH" sz="3200" u="sng" dirty="0" err="1">
                <a:solidFill>
                  <a:srgbClr val="FF0000"/>
                </a:solidFill>
                <a:latin typeface="Garamond" panose="02020404030301010803" pitchFamily="18" charset="0"/>
              </a:rPr>
              <a:t>cavity</a:t>
            </a:r>
            <a:r>
              <a:rPr lang="fr-CH" sz="3200" u="sng" dirty="0">
                <a:solidFill>
                  <a:srgbClr val="FF0000"/>
                </a:solidFill>
                <a:latin typeface="Garamond" panose="02020404030301010803" pitchFamily="18" charset="0"/>
              </a:rPr>
              <a:t> </a:t>
            </a:r>
            <a:r>
              <a:rPr lang="fr-CH" sz="3200" u="sng" dirty="0" err="1">
                <a:solidFill>
                  <a:srgbClr val="FF0000"/>
                </a:solidFill>
                <a:latin typeface="Garamond" panose="02020404030301010803" pitchFamily="18" charset="0"/>
              </a:rPr>
              <a:t>cryo</a:t>
            </a:r>
            <a:r>
              <a:rPr lang="fr-CH" sz="3200" u="sng" dirty="0">
                <a:solidFill>
                  <a:srgbClr val="FF0000"/>
                </a:solidFill>
                <a:latin typeface="Garamond" panose="02020404030301010803" pitchFamily="18" charset="0"/>
              </a:rPr>
              <a:t>-module for installation in the SPS</a:t>
            </a:r>
            <a:endParaRPr lang="en-GB" sz="3200" u="sng" dirty="0">
              <a:solidFill>
                <a:srgbClr val="FF0000"/>
              </a:solidFill>
              <a:latin typeface="Garamond" panose="02020404030301010803" pitchFamily="18" charset="0"/>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t="12528"/>
          <a:stretch/>
        </p:blipFill>
        <p:spPr>
          <a:xfrm>
            <a:off x="7896200" y="658183"/>
            <a:ext cx="2537384" cy="2970330"/>
          </a:xfrm>
          <a:prstGeom prst="rect">
            <a:avLst/>
          </a:prstGeom>
        </p:spPr>
      </p:pic>
      <p:pic>
        <p:nvPicPr>
          <p:cNvPr id="6" name="Picture 5"/>
          <p:cNvPicPr>
            <a:picLocks noChangeAspect="1"/>
          </p:cNvPicPr>
          <p:nvPr/>
        </p:nvPicPr>
        <p:blipFill rotWithShape="1">
          <a:blip r:embed="rId3" cstate="screen">
            <a:extLst>
              <a:ext uri="{28A0092B-C50C-407E-A947-70E740481C1C}">
                <a14:useLocalDpi xmlns:a14="http://schemas.microsoft.com/office/drawing/2010/main"/>
              </a:ext>
            </a:extLst>
          </a:blip>
          <a:srcRect t="13118"/>
          <a:stretch/>
        </p:blipFill>
        <p:spPr>
          <a:xfrm>
            <a:off x="5231905" y="652139"/>
            <a:ext cx="2524437" cy="2935252"/>
          </a:xfrm>
          <a:prstGeom prst="rect">
            <a:avLst/>
          </a:prstGeom>
        </p:spPr>
      </p:pic>
      <p:pic>
        <p:nvPicPr>
          <p:cNvPr id="7" name="Picture 6"/>
          <p:cNvPicPr>
            <a:picLocks noChangeAspect="1"/>
          </p:cNvPicPr>
          <p:nvPr/>
        </p:nvPicPr>
        <p:blipFill rotWithShape="1">
          <a:blip r:embed="rId4" cstate="screen">
            <a:extLst>
              <a:ext uri="{28A0092B-C50C-407E-A947-70E740481C1C}">
                <a14:useLocalDpi xmlns:a14="http://schemas.microsoft.com/office/drawing/2010/main"/>
              </a:ext>
            </a:extLst>
          </a:blip>
          <a:srcRect t="10723"/>
          <a:stretch/>
        </p:blipFill>
        <p:spPr>
          <a:xfrm>
            <a:off x="1524000" y="3673362"/>
            <a:ext cx="4775114" cy="2397970"/>
          </a:xfrm>
          <a:prstGeom prst="rect">
            <a:avLst/>
          </a:prstGeom>
        </p:spPr>
      </p:pic>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61949" y="808369"/>
            <a:ext cx="3930096" cy="2622793"/>
          </a:xfrm>
          <a:prstGeom prst="rect">
            <a:avLst/>
          </a:prstGeom>
        </p:spPr>
      </p:pic>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95600" y="724738"/>
            <a:ext cx="7128792" cy="5346594"/>
          </a:xfrm>
          <a:prstGeom prst="rect">
            <a:avLst/>
          </a:prstGeom>
        </p:spPr>
      </p:pic>
      <p:pic>
        <p:nvPicPr>
          <p:cNvPr id="3" name="Picture 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50838" y="3673362"/>
            <a:ext cx="4037650" cy="2397970"/>
          </a:xfrm>
          <a:prstGeom prst="rect">
            <a:avLst/>
          </a:prstGeom>
        </p:spPr>
      </p:pic>
      <p:sp>
        <p:nvSpPr>
          <p:cNvPr id="10" name="Slide Number Placeholder 2">
            <a:extLst>
              <a:ext uri="{FF2B5EF4-FFF2-40B4-BE49-F238E27FC236}">
                <a16:creationId xmlns:a16="http://schemas.microsoft.com/office/drawing/2014/main" id="{3C5D6AE3-F566-FE41-89A1-7A3FE476B9E9}"/>
              </a:ext>
            </a:extLst>
          </p:cNvPr>
          <p:cNvSpPr txBox="1">
            <a:spLocks/>
          </p:cNvSpPr>
          <p:nvPr/>
        </p:nvSpPr>
        <p:spPr>
          <a:xfrm>
            <a:off x="11791958" y="6537960"/>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C78A2D03-466B-4AD7-AC70-B2955EB43184}" type="slidenum">
              <a:rPr lang="en-US"/>
              <a:pPr>
                <a:defRPr/>
              </a:pPr>
              <a:t>26</a:t>
            </a:fld>
            <a:endParaRPr lang="en-US" dirty="0"/>
          </a:p>
        </p:txBody>
      </p:sp>
    </p:spTree>
    <p:extLst>
      <p:ext uri="{BB962C8B-B14F-4D97-AF65-F5344CB8AC3E}">
        <p14:creationId xmlns:p14="http://schemas.microsoft.com/office/powerpoint/2010/main" val="420202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1F0D2D-E1BC-B4B4-D5F6-2EFF3F1D4FCB}"/>
              </a:ext>
            </a:extLst>
          </p:cNvPr>
          <p:cNvGrpSpPr/>
          <p:nvPr/>
        </p:nvGrpSpPr>
        <p:grpSpPr>
          <a:xfrm>
            <a:off x="63180" y="686481"/>
            <a:ext cx="12193106" cy="5864790"/>
            <a:chOff x="63180" y="765993"/>
            <a:chExt cx="12193106" cy="5864790"/>
          </a:xfrm>
        </p:grpSpPr>
        <p:pic>
          <p:nvPicPr>
            <p:cNvPr id="17" name="Picture 16" descr="A picture containing bicycle&#10;&#10;Description automatically generated">
              <a:extLst>
                <a:ext uri="{FF2B5EF4-FFF2-40B4-BE49-F238E27FC236}">
                  <a16:creationId xmlns:a16="http://schemas.microsoft.com/office/drawing/2014/main" id="{E39AE046-52F0-4A34-BF7A-0E5BC700636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2633" y="765993"/>
              <a:ext cx="11385359" cy="5660800"/>
            </a:xfrm>
            <a:prstGeom prst="rect">
              <a:avLst/>
            </a:prstGeom>
          </p:spPr>
        </p:pic>
        <p:sp>
          <p:nvSpPr>
            <p:cNvPr id="12" name="TextBox 11">
              <a:extLst>
                <a:ext uri="{FF2B5EF4-FFF2-40B4-BE49-F238E27FC236}">
                  <a16:creationId xmlns:a16="http://schemas.microsoft.com/office/drawing/2014/main" id="{BD98AD87-9C67-452E-AF49-A8213ACB66B5}"/>
                </a:ext>
              </a:extLst>
            </p:cNvPr>
            <p:cNvSpPr txBox="1"/>
            <p:nvPr/>
          </p:nvSpPr>
          <p:spPr>
            <a:xfrm rot="20974381">
              <a:off x="4313389" y="4357527"/>
              <a:ext cx="568239" cy="246221"/>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UA57</a:t>
              </a:r>
              <a:endParaRPr lang="fr-FR" sz="1000"/>
            </a:p>
          </p:txBody>
        </p:sp>
        <p:sp>
          <p:nvSpPr>
            <p:cNvPr id="13" name="TextBox 12">
              <a:extLst>
                <a:ext uri="{FF2B5EF4-FFF2-40B4-BE49-F238E27FC236}">
                  <a16:creationId xmlns:a16="http://schemas.microsoft.com/office/drawing/2014/main" id="{A814DEFE-218C-4209-8205-11502A6E49E6}"/>
                </a:ext>
              </a:extLst>
            </p:cNvPr>
            <p:cNvSpPr txBox="1"/>
            <p:nvPr/>
          </p:nvSpPr>
          <p:spPr>
            <a:xfrm>
              <a:off x="2855640" y="2678723"/>
              <a:ext cx="604068" cy="246221"/>
            </a:xfrm>
            <a:prstGeom prst="rect">
              <a:avLst/>
            </a:prstGeom>
            <a:ln w="12700">
              <a:solidFill>
                <a:schemeClr val="accent1"/>
              </a:solidFill>
            </a:ln>
            <a:effectLst>
              <a:glow rad="228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US57</a:t>
              </a:r>
              <a:endParaRPr lang="fr-FR" sz="1000"/>
            </a:p>
          </p:txBody>
        </p:sp>
        <p:sp>
          <p:nvSpPr>
            <p:cNvPr id="14" name="TextBox 13">
              <a:extLst>
                <a:ext uri="{FF2B5EF4-FFF2-40B4-BE49-F238E27FC236}">
                  <a16:creationId xmlns:a16="http://schemas.microsoft.com/office/drawing/2014/main" id="{11D0B939-5CCF-4632-BD33-BA8D02C04602}"/>
                </a:ext>
              </a:extLst>
            </p:cNvPr>
            <p:cNvSpPr txBox="1"/>
            <p:nvPr/>
          </p:nvSpPr>
          <p:spPr>
            <a:xfrm rot="20762707">
              <a:off x="10957565" y="1265273"/>
              <a:ext cx="647752" cy="246221"/>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UR55</a:t>
              </a:r>
              <a:endParaRPr lang="fr-FR" sz="1000"/>
            </a:p>
          </p:txBody>
        </p:sp>
        <p:sp>
          <p:nvSpPr>
            <p:cNvPr id="15" name="TextBox 14">
              <a:extLst>
                <a:ext uri="{FF2B5EF4-FFF2-40B4-BE49-F238E27FC236}">
                  <a16:creationId xmlns:a16="http://schemas.microsoft.com/office/drawing/2014/main" id="{FD36E04F-42D6-4B36-87A9-FDED13338EC0}"/>
                </a:ext>
              </a:extLst>
            </p:cNvPr>
            <p:cNvSpPr txBox="1"/>
            <p:nvPr/>
          </p:nvSpPr>
          <p:spPr>
            <a:xfrm rot="1872273">
              <a:off x="6732367" y="3775984"/>
              <a:ext cx="580343" cy="246221"/>
            </a:xfrm>
            <a:prstGeom prst="rect">
              <a:avLst/>
            </a:prstGeom>
            <a:ln w="12700">
              <a:solidFill>
                <a:schemeClr val="accent1"/>
              </a:solidFill>
            </a:ln>
            <a:effectLst>
              <a:glow rad="101600">
                <a:srgbClr val="BFCEDF">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UL57</a:t>
              </a:r>
              <a:endParaRPr lang="fr-FR" sz="1000"/>
            </a:p>
          </p:txBody>
        </p:sp>
        <p:sp>
          <p:nvSpPr>
            <p:cNvPr id="16" name="TextBox 15">
              <a:extLst>
                <a:ext uri="{FF2B5EF4-FFF2-40B4-BE49-F238E27FC236}">
                  <a16:creationId xmlns:a16="http://schemas.microsoft.com/office/drawing/2014/main" id="{F5AFD8B1-A593-4397-A11C-AAA39339BF6F}"/>
                </a:ext>
              </a:extLst>
            </p:cNvPr>
            <p:cNvSpPr txBox="1"/>
            <p:nvPr/>
          </p:nvSpPr>
          <p:spPr>
            <a:xfrm>
              <a:off x="1997228" y="5058717"/>
              <a:ext cx="659235" cy="246221"/>
            </a:xfrm>
            <a:prstGeom prst="rect">
              <a:avLst/>
            </a:prstGeom>
            <a:ln w="12700">
              <a:solidFill>
                <a:schemeClr val="accent1"/>
              </a:solidFill>
            </a:ln>
            <a:effectLst>
              <a:glow rad="101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UPR57</a:t>
              </a:r>
              <a:endParaRPr lang="fr-FR" sz="1000"/>
            </a:p>
          </p:txBody>
        </p:sp>
        <p:grpSp>
          <p:nvGrpSpPr>
            <p:cNvPr id="63" name="Group 62">
              <a:extLst>
                <a:ext uri="{FF2B5EF4-FFF2-40B4-BE49-F238E27FC236}">
                  <a16:creationId xmlns:a16="http://schemas.microsoft.com/office/drawing/2014/main" id="{D18F8348-3FDE-488D-8E99-551AA84B584A}"/>
                </a:ext>
              </a:extLst>
            </p:cNvPr>
            <p:cNvGrpSpPr/>
            <p:nvPr/>
          </p:nvGrpSpPr>
          <p:grpSpPr>
            <a:xfrm>
              <a:off x="7342486" y="2774420"/>
              <a:ext cx="490709" cy="509131"/>
              <a:chOff x="6340100" y="2733610"/>
              <a:chExt cx="368032" cy="381848"/>
            </a:xfrm>
          </p:grpSpPr>
          <p:sp>
            <p:nvSpPr>
              <p:cNvPr id="49" name="Rectangle: Rounded Corners 48">
                <a:extLst>
                  <a:ext uri="{FF2B5EF4-FFF2-40B4-BE49-F238E27FC236}">
                    <a16:creationId xmlns:a16="http://schemas.microsoft.com/office/drawing/2014/main" id="{81381E44-0293-4F95-8DCD-A0B09236195D}"/>
                  </a:ext>
                </a:extLst>
              </p:cNvPr>
              <p:cNvSpPr/>
              <p:nvPr/>
            </p:nvSpPr>
            <p:spPr>
              <a:xfrm>
                <a:off x="6340100" y="2939845"/>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PC IT</a:t>
                </a:r>
                <a:endParaRPr lang="en-GB" sz="1067">
                  <a:solidFill>
                    <a:schemeClr val="bg1"/>
                  </a:solidFill>
                </a:endParaRPr>
              </a:p>
            </p:txBody>
          </p:sp>
          <p:cxnSp>
            <p:nvCxnSpPr>
              <p:cNvPr id="51" name="Straight Arrow Connector 50">
                <a:extLst>
                  <a:ext uri="{FF2B5EF4-FFF2-40B4-BE49-F238E27FC236}">
                    <a16:creationId xmlns:a16="http://schemas.microsoft.com/office/drawing/2014/main" id="{766ABDC4-CF24-45CE-92B9-7704BEBD9233}"/>
                  </a:ext>
                </a:extLst>
              </p:cNvPr>
              <p:cNvCxnSpPr>
                <a:cxnSpLocks/>
                <a:stCxn id="49" idx="0"/>
              </p:cNvCxnSpPr>
              <p:nvPr/>
            </p:nvCxnSpPr>
            <p:spPr>
              <a:xfrm flipH="1" flipV="1">
                <a:off x="6522560" y="2733610"/>
                <a:ext cx="1556" cy="206235"/>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251DE9B0-927C-4E09-9F4A-627E1BE4545B}"/>
                </a:ext>
              </a:extLst>
            </p:cNvPr>
            <p:cNvGrpSpPr/>
            <p:nvPr/>
          </p:nvGrpSpPr>
          <p:grpSpPr>
            <a:xfrm>
              <a:off x="7966663" y="2688373"/>
              <a:ext cx="866744" cy="520825"/>
              <a:chOff x="6499279" y="2713124"/>
              <a:chExt cx="650058" cy="390619"/>
            </a:xfrm>
          </p:grpSpPr>
          <p:sp>
            <p:nvSpPr>
              <p:cNvPr id="57" name="Rectangle: Rounded Corners 56">
                <a:extLst>
                  <a:ext uri="{FF2B5EF4-FFF2-40B4-BE49-F238E27FC236}">
                    <a16:creationId xmlns:a16="http://schemas.microsoft.com/office/drawing/2014/main" id="{50574D71-A8D5-45A8-AC87-A2B4F2E8446B}"/>
                  </a:ext>
                </a:extLst>
              </p:cNvPr>
              <p:cNvSpPr/>
              <p:nvPr/>
            </p:nvSpPr>
            <p:spPr>
              <a:xfrm>
                <a:off x="6499279" y="2928130"/>
                <a:ext cx="650058"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PCs IT Trims</a:t>
                </a:r>
                <a:endParaRPr lang="en-GB" sz="1067">
                  <a:solidFill>
                    <a:schemeClr val="bg1"/>
                  </a:solidFill>
                </a:endParaRPr>
              </a:p>
            </p:txBody>
          </p:sp>
          <p:cxnSp>
            <p:nvCxnSpPr>
              <p:cNvPr id="59" name="Straight Arrow Connector 58">
                <a:extLst>
                  <a:ext uri="{FF2B5EF4-FFF2-40B4-BE49-F238E27FC236}">
                    <a16:creationId xmlns:a16="http://schemas.microsoft.com/office/drawing/2014/main" id="{E678CA5A-9152-467A-BF70-C0AD5797063B}"/>
                  </a:ext>
                </a:extLst>
              </p:cNvPr>
              <p:cNvCxnSpPr>
                <a:cxnSpLocks/>
                <a:stCxn id="57" idx="0"/>
              </p:cNvCxnSpPr>
              <p:nvPr/>
            </p:nvCxnSpPr>
            <p:spPr>
              <a:xfrm flipH="1" flipV="1">
                <a:off x="6562570" y="2713124"/>
                <a:ext cx="261738" cy="215006"/>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196AA214-6A28-4A79-B2CC-CE9B49D965A9}"/>
                </a:ext>
              </a:extLst>
            </p:cNvPr>
            <p:cNvGrpSpPr/>
            <p:nvPr/>
          </p:nvGrpSpPr>
          <p:grpSpPr>
            <a:xfrm>
              <a:off x="7399603" y="4529565"/>
              <a:ext cx="653879" cy="653665"/>
              <a:chOff x="6430650" y="2751004"/>
              <a:chExt cx="490409" cy="490249"/>
            </a:xfrm>
          </p:grpSpPr>
          <p:sp>
            <p:nvSpPr>
              <p:cNvPr id="77" name="Rectangle: Rounded Corners 76">
                <a:extLst>
                  <a:ext uri="{FF2B5EF4-FFF2-40B4-BE49-F238E27FC236}">
                    <a16:creationId xmlns:a16="http://schemas.microsoft.com/office/drawing/2014/main" id="{D479BA23-F9EA-4826-B200-98E2BE6C447F}"/>
                  </a:ext>
                </a:extLst>
              </p:cNvPr>
              <p:cNvSpPr/>
              <p:nvPr/>
            </p:nvSpPr>
            <p:spPr>
              <a:xfrm>
                <a:off x="6430650" y="3065640"/>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DFX</a:t>
                </a:r>
                <a:endParaRPr lang="en-GB" sz="1067">
                  <a:solidFill>
                    <a:schemeClr val="bg1"/>
                  </a:solidFill>
                </a:endParaRPr>
              </a:p>
            </p:txBody>
          </p:sp>
          <p:cxnSp>
            <p:nvCxnSpPr>
              <p:cNvPr id="78" name="Straight Arrow Connector 77">
                <a:extLst>
                  <a:ext uri="{FF2B5EF4-FFF2-40B4-BE49-F238E27FC236}">
                    <a16:creationId xmlns:a16="http://schemas.microsoft.com/office/drawing/2014/main" id="{52758161-1861-45F9-B40E-C6FB7D2DA84E}"/>
                  </a:ext>
                </a:extLst>
              </p:cNvPr>
              <p:cNvCxnSpPr>
                <a:cxnSpLocks/>
                <a:stCxn id="77" idx="0"/>
              </p:cNvCxnSpPr>
              <p:nvPr/>
            </p:nvCxnSpPr>
            <p:spPr>
              <a:xfrm flipV="1">
                <a:off x="6614666" y="2751004"/>
                <a:ext cx="306393" cy="31463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1" name="Group 80">
              <a:extLst>
                <a:ext uri="{FF2B5EF4-FFF2-40B4-BE49-F238E27FC236}">
                  <a16:creationId xmlns:a16="http://schemas.microsoft.com/office/drawing/2014/main" id="{126ED332-6887-4C14-871B-92352DD0B7D5}"/>
                </a:ext>
              </a:extLst>
            </p:cNvPr>
            <p:cNvGrpSpPr/>
            <p:nvPr/>
          </p:nvGrpSpPr>
          <p:grpSpPr>
            <a:xfrm>
              <a:off x="7890312" y="3478087"/>
              <a:ext cx="562251" cy="426828"/>
              <a:chOff x="6548464" y="2545544"/>
              <a:chExt cx="421688" cy="320121"/>
            </a:xfrm>
          </p:grpSpPr>
          <p:sp>
            <p:nvSpPr>
              <p:cNvPr id="82" name="Rectangle: Rounded Corners 81">
                <a:extLst>
                  <a:ext uri="{FF2B5EF4-FFF2-40B4-BE49-F238E27FC236}">
                    <a16:creationId xmlns:a16="http://schemas.microsoft.com/office/drawing/2014/main" id="{52F5566D-7471-4CD0-92BA-9877982E7648}"/>
                  </a:ext>
                </a:extLst>
              </p:cNvPr>
              <p:cNvSpPr/>
              <p:nvPr/>
            </p:nvSpPr>
            <p:spPr>
              <a:xfrm>
                <a:off x="6602120" y="2545544"/>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DSHX</a:t>
                </a:r>
                <a:endParaRPr lang="en-GB" sz="1067">
                  <a:solidFill>
                    <a:schemeClr val="bg1"/>
                  </a:solidFill>
                </a:endParaRPr>
              </a:p>
            </p:txBody>
          </p:sp>
          <p:cxnSp>
            <p:nvCxnSpPr>
              <p:cNvPr id="83" name="Straight Arrow Connector 82">
                <a:extLst>
                  <a:ext uri="{FF2B5EF4-FFF2-40B4-BE49-F238E27FC236}">
                    <a16:creationId xmlns:a16="http://schemas.microsoft.com/office/drawing/2014/main" id="{FA78012A-27A6-45BE-A426-60BB283AAA15}"/>
                  </a:ext>
                </a:extLst>
              </p:cNvPr>
              <p:cNvCxnSpPr>
                <a:cxnSpLocks/>
                <a:stCxn id="82" idx="2"/>
              </p:cNvCxnSpPr>
              <p:nvPr/>
            </p:nvCxnSpPr>
            <p:spPr>
              <a:xfrm flipH="1">
                <a:off x="6548464" y="2721157"/>
                <a:ext cx="237672" cy="144508"/>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6F998062-48D6-4B63-B444-F4C8A2132CAB}"/>
                </a:ext>
              </a:extLst>
            </p:cNvPr>
            <p:cNvGrpSpPr/>
            <p:nvPr/>
          </p:nvGrpSpPr>
          <p:grpSpPr>
            <a:xfrm>
              <a:off x="6640570" y="2039442"/>
              <a:ext cx="490709" cy="536332"/>
              <a:chOff x="6225257" y="2628881"/>
              <a:chExt cx="368032" cy="402249"/>
            </a:xfrm>
          </p:grpSpPr>
          <p:sp>
            <p:nvSpPr>
              <p:cNvPr id="86" name="Rectangle: Rounded Corners 85">
                <a:extLst>
                  <a:ext uri="{FF2B5EF4-FFF2-40B4-BE49-F238E27FC236}">
                    <a16:creationId xmlns:a16="http://schemas.microsoft.com/office/drawing/2014/main" id="{E0EE9C46-75EF-4B9E-9D1A-31629DD5A4B7}"/>
                  </a:ext>
                </a:extLst>
              </p:cNvPr>
              <p:cNvSpPr/>
              <p:nvPr/>
            </p:nvSpPr>
            <p:spPr>
              <a:xfrm>
                <a:off x="6225257" y="2628881"/>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DFHX</a:t>
                </a:r>
                <a:endParaRPr lang="en-GB" sz="1067">
                  <a:solidFill>
                    <a:schemeClr val="bg1"/>
                  </a:solidFill>
                </a:endParaRPr>
              </a:p>
            </p:txBody>
          </p:sp>
          <p:cxnSp>
            <p:nvCxnSpPr>
              <p:cNvPr id="87" name="Straight Arrow Connector 86">
                <a:extLst>
                  <a:ext uri="{FF2B5EF4-FFF2-40B4-BE49-F238E27FC236}">
                    <a16:creationId xmlns:a16="http://schemas.microsoft.com/office/drawing/2014/main" id="{40BC892B-3D8F-4CAD-90F1-3D26E955C306}"/>
                  </a:ext>
                </a:extLst>
              </p:cNvPr>
              <p:cNvCxnSpPr>
                <a:cxnSpLocks/>
                <a:stCxn id="86" idx="2"/>
              </p:cNvCxnSpPr>
              <p:nvPr/>
            </p:nvCxnSpPr>
            <p:spPr>
              <a:xfrm>
                <a:off x="6409273" y="2804494"/>
                <a:ext cx="0" cy="226636"/>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3" name="Group 132">
              <a:extLst>
                <a:ext uri="{FF2B5EF4-FFF2-40B4-BE49-F238E27FC236}">
                  <a16:creationId xmlns:a16="http://schemas.microsoft.com/office/drawing/2014/main" id="{1667C76D-F2A4-400E-8D37-F6AAFF2D003C}"/>
                </a:ext>
              </a:extLst>
            </p:cNvPr>
            <p:cNvGrpSpPr/>
            <p:nvPr/>
          </p:nvGrpSpPr>
          <p:grpSpPr>
            <a:xfrm>
              <a:off x="6989531" y="1713771"/>
              <a:ext cx="490709" cy="820144"/>
              <a:chOff x="5998348" y="2398890"/>
              <a:chExt cx="368032" cy="615108"/>
            </a:xfrm>
          </p:grpSpPr>
          <p:sp>
            <p:nvSpPr>
              <p:cNvPr id="90" name="Rectangle: Rounded Corners 89">
                <a:extLst>
                  <a:ext uri="{FF2B5EF4-FFF2-40B4-BE49-F238E27FC236}">
                    <a16:creationId xmlns:a16="http://schemas.microsoft.com/office/drawing/2014/main" id="{83420B85-4F39-41CF-8754-D51E55A35B59}"/>
                  </a:ext>
                </a:extLst>
              </p:cNvPr>
              <p:cNvSpPr/>
              <p:nvPr/>
            </p:nvSpPr>
            <p:spPr>
              <a:xfrm>
                <a:off x="5998348" y="2398890"/>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CDBs</a:t>
                </a:r>
                <a:endParaRPr lang="en-GB" sz="1067">
                  <a:solidFill>
                    <a:schemeClr val="bg1"/>
                  </a:solidFill>
                </a:endParaRPr>
              </a:p>
            </p:txBody>
          </p:sp>
          <p:cxnSp>
            <p:nvCxnSpPr>
              <p:cNvPr id="91" name="Straight Arrow Connector 90">
                <a:extLst>
                  <a:ext uri="{FF2B5EF4-FFF2-40B4-BE49-F238E27FC236}">
                    <a16:creationId xmlns:a16="http://schemas.microsoft.com/office/drawing/2014/main" id="{D795F0D6-0DB7-4A29-BA74-3FFB7D306206}"/>
                  </a:ext>
                </a:extLst>
              </p:cNvPr>
              <p:cNvCxnSpPr>
                <a:cxnSpLocks/>
                <a:stCxn id="90" idx="2"/>
              </p:cNvCxnSpPr>
              <p:nvPr/>
            </p:nvCxnSpPr>
            <p:spPr>
              <a:xfrm>
                <a:off x="6182364" y="2574503"/>
                <a:ext cx="0" cy="439495"/>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7" name="Group 116">
              <a:extLst>
                <a:ext uri="{FF2B5EF4-FFF2-40B4-BE49-F238E27FC236}">
                  <a16:creationId xmlns:a16="http://schemas.microsoft.com/office/drawing/2014/main" id="{195F7A7C-EB6B-4B1E-A293-4B296FA2D50D}"/>
                </a:ext>
              </a:extLst>
            </p:cNvPr>
            <p:cNvGrpSpPr/>
            <p:nvPr/>
          </p:nvGrpSpPr>
          <p:grpSpPr>
            <a:xfrm>
              <a:off x="9886376" y="1467764"/>
              <a:ext cx="775739" cy="571677"/>
              <a:chOff x="7302354" y="2909014"/>
              <a:chExt cx="581804" cy="428758"/>
            </a:xfrm>
          </p:grpSpPr>
          <p:sp>
            <p:nvSpPr>
              <p:cNvPr id="118" name="Rectangle: Rounded Corners 117">
                <a:extLst>
                  <a:ext uri="{FF2B5EF4-FFF2-40B4-BE49-F238E27FC236}">
                    <a16:creationId xmlns:a16="http://schemas.microsoft.com/office/drawing/2014/main" id="{8A1A0D3B-8C81-441F-8B77-C4678383E543}"/>
                  </a:ext>
                </a:extLst>
              </p:cNvPr>
              <p:cNvSpPr/>
              <p:nvPr/>
            </p:nvSpPr>
            <p:spPr>
              <a:xfrm>
                <a:off x="7302354" y="2909014"/>
                <a:ext cx="581804"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err="1">
                    <a:solidFill>
                      <a:schemeClr val="bg1"/>
                    </a:solidFill>
                  </a:rPr>
                  <a:t>PIC,BIS</a:t>
                </a:r>
                <a:endParaRPr lang="en-GB" sz="1067">
                  <a:solidFill>
                    <a:schemeClr val="bg1"/>
                  </a:solidFill>
                </a:endParaRPr>
              </a:p>
            </p:txBody>
          </p:sp>
          <p:cxnSp>
            <p:nvCxnSpPr>
              <p:cNvPr id="119" name="Straight Arrow Connector 118">
                <a:extLst>
                  <a:ext uri="{FF2B5EF4-FFF2-40B4-BE49-F238E27FC236}">
                    <a16:creationId xmlns:a16="http://schemas.microsoft.com/office/drawing/2014/main" id="{A908D334-AE4D-464B-A93F-A9A9710EE3D8}"/>
                  </a:ext>
                </a:extLst>
              </p:cNvPr>
              <p:cNvCxnSpPr>
                <a:cxnSpLocks/>
                <a:stCxn id="118" idx="2"/>
              </p:cNvCxnSpPr>
              <p:nvPr/>
            </p:nvCxnSpPr>
            <p:spPr>
              <a:xfrm flipH="1">
                <a:off x="7319718" y="3084627"/>
                <a:ext cx="273538" cy="253145"/>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2" name="Group 121">
              <a:extLst>
                <a:ext uri="{FF2B5EF4-FFF2-40B4-BE49-F238E27FC236}">
                  <a16:creationId xmlns:a16="http://schemas.microsoft.com/office/drawing/2014/main" id="{8FB85FDB-A6C8-4272-B9F9-9B7FB666B44F}"/>
                </a:ext>
              </a:extLst>
            </p:cNvPr>
            <p:cNvGrpSpPr/>
            <p:nvPr/>
          </p:nvGrpSpPr>
          <p:grpSpPr>
            <a:xfrm>
              <a:off x="9390687" y="1271310"/>
              <a:ext cx="424504" cy="736113"/>
              <a:chOff x="6859184" y="2944699"/>
              <a:chExt cx="318378" cy="552085"/>
            </a:xfrm>
          </p:grpSpPr>
          <p:sp>
            <p:nvSpPr>
              <p:cNvPr id="123" name="Rectangle: Rounded Corners 122">
                <a:extLst>
                  <a:ext uri="{FF2B5EF4-FFF2-40B4-BE49-F238E27FC236}">
                    <a16:creationId xmlns:a16="http://schemas.microsoft.com/office/drawing/2014/main" id="{C518B50B-9EDD-4C4D-B31B-E7D249FF5F96}"/>
                  </a:ext>
                </a:extLst>
              </p:cNvPr>
              <p:cNvSpPr/>
              <p:nvPr/>
            </p:nvSpPr>
            <p:spPr>
              <a:xfrm>
                <a:off x="6859184" y="2944699"/>
                <a:ext cx="318378"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QDS</a:t>
                </a:r>
                <a:endParaRPr lang="en-GB" sz="1067">
                  <a:solidFill>
                    <a:schemeClr val="bg1"/>
                  </a:solidFill>
                </a:endParaRPr>
              </a:p>
            </p:txBody>
          </p:sp>
          <p:cxnSp>
            <p:nvCxnSpPr>
              <p:cNvPr id="124" name="Straight Arrow Connector 123">
                <a:extLst>
                  <a:ext uri="{FF2B5EF4-FFF2-40B4-BE49-F238E27FC236}">
                    <a16:creationId xmlns:a16="http://schemas.microsoft.com/office/drawing/2014/main" id="{A1FF1411-2BC9-4040-9D7F-3B9E6BD137E7}"/>
                  </a:ext>
                </a:extLst>
              </p:cNvPr>
              <p:cNvCxnSpPr>
                <a:cxnSpLocks/>
                <a:stCxn id="123" idx="2"/>
              </p:cNvCxnSpPr>
              <p:nvPr/>
            </p:nvCxnSpPr>
            <p:spPr>
              <a:xfrm>
                <a:off x="7018373" y="3120312"/>
                <a:ext cx="49466" cy="37647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7FBD49B5-60DB-423C-A83C-EE3394CC0933}"/>
                </a:ext>
              </a:extLst>
            </p:cNvPr>
            <p:cNvGrpSpPr/>
            <p:nvPr/>
          </p:nvGrpSpPr>
          <p:grpSpPr>
            <a:xfrm>
              <a:off x="8937800" y="1536723"/>
              <a:ext cx="424504" cy="609327"/>
              <a:chOff x="6859184" y="2944699"/>
              <a:chExt cx="318378" cy="456995"/>
            </a:xfrm>
          </p:grpSpPr>
          <p:sp>
            <p:nvSpPr>
              <p:cNvPr id="130" name="Rectangle: Rounded Corners 129">
                <a:extLst>
                  <a:ext uri="{FF2B5EF4-FFF2-40B4-BE49-F238E27FC236}">
                    <a16:creationId xmlns:a16="http://schemas.microsoft.com/office/drawing/2014/main" id="{2EA74BBA-1A89-40CA-8CD7-5AB581FE6EA5}"/>
                  </a:ext>
                </a:extLst>
              </p:cNvPr>
              <p:cNvSpPr/>
              <p:nvPr/>
            </p:nvSpPr>
            <p:spPr>
              <a:xfrm>
                <a:off x="6859184" y="2944699"/>
                <a:ext cx="318378"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CLIQ</a:t>
                </a:r>
                <a:endParaRPr lang="en-GB" sz="1067">
                  <a:solidFill>
                    <a:schemeClr val="bg1"/>
                  </a:solidFill>
                </a:endParaRPr>
              </a:p>
            </p:txBody>
          </p:sp>
          <p:cxnSp>
            <p:nvCxnSpPr>
              <p:cNvPr id="131" name="Straight Arrow Connector 130">
                <a:extLst>
                  <a:ext uri="{FF2B5EF4-FFF2-40B4-BE49-F238E27FC236}">
                    <a16:creationId xmlns:a16="http://schemas.microsoft.com/office/drawing/2014/main" id="{17ABF7EC-F37F-4143-BFF9-4D0FDAA10D55}"/>
                  </a:ext>
                </a:extLst>
              </p:cNvPr>
              <p:cNvCxnSpPr>
                <a:cxnSpLocks/>
              </p:cNvCxnSpPr>
              <p:nvPr/>
            </p:nvCxnSpPr>
            <p:spPr>
              <a:xfrm>
                <a:off x="7013753" y="3120312"/>
                <a:ext cx="155393" cy="28138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83EACCEF-C5CA-4DE8-9DB0-0287291B1481}"/>
                </a:ext>
              </a:extLst>
            </p:cNvPr>
            <p:cNvGrpSpPr/>
            <p:nvPr/>
          </p:nvGrpSpPr>
          <p:grpSpPr>
            <a:xfrm>
              <a:off x="7517286" y="1415059"/>
              <a:ext cx="898756" cy="987136"/>
              <a:chOff x="6320545" y="2599650"/>
              <a:chExt cx="674067" cy="740352"/>
            </a:xfrm>
          </p:grpSpPr>
          <p:sp>
            <p:nvSpPr>
              <p:cNvPr id="135" name="Rectangle: Rounded Corners 134">
                <a:extLst>
                  <a:ext uri="{FF2B5EF4-FFF2-40B4-BE49-F238E27FC236}">
                    <a16:creationId xmlns:a16="http://schemas.microsoft.com/office/drawing/2014/main" id="{55E48BBC-4729-459C-A6CD-21B735440AD7}"/>
                  </a:ext>
                </a:extLst>
              </p:cNvPr>
              <p:cNvSpPr/>
              <p:nvPr/>
            </p:nvSpPr>
            <p:spPr>
              <a:xfrm>
                <a:off x="6320545" y="2599650"/>
                <a:ext cx="674067"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Warm Diodes</a:t>
                </a:r>
                <a:endParaRPr lang="en-GB" sz="1067">
                  <a:solidFill>
                    <a:schemeClr val="bg1"/>
                  </a:solidFill>
                </a:endParaRPr>
              </a:p>
            </p:txBody>
          </p:sp>
          <p:cxnSp>
            <p:nvCxnSpPr>
              <p:cNvPr id="136" name="Straight Arrow Connector 135">
                <a:extLst>
                  <a:ext uri="{FF2B5EF4-FFF2-40B4-BE49-F238E27FC236}">
                    <a16:creationId xmlns:a16="http://schemas.microsoft.com/office/drawing/2014/main" id="{BF4025A5-67EB-454C-9DB8-0F720C80C389}"/>
                  </a:ext>
                </a:extLst>
              </p:cNvPr>
              <p:cNvCxnSpPr>
                <a:cxnSpLocks/>
                <a:stCxn id="135" idx="2"/>
              </p:cNvCxnSpPr>
              <p:nvPr/>
            </p:nvCxnSpPr>
            <p:spPr>
              <a:xfrm>
                <a:off x="6657579" y="2775263"/>
                <a:ext cx="2635" cy="564739"/>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60" name="Rectangle: Rounded Corners 159">
              <a:extLst>
                <a:ext uri="{FF2B5EF4-FFF2-40B4-BE49-F238E27FC236}">
                  <a16:creationId xmlns:a16="http://schemas.microsoft.com/office/drawing/2014/main" id="{5C69951D-B54E-445D-BA0E-70C95756E97B}"/>
                </a:ext>
              </a:extLst>
            </p:cNvPr>
            <p:cNvSpPr/>
            <p:nvPr/>
          </p:nvSpPr>
          <p:spPr>
            <a:xfrm>
              <a:off x="8287631" y="4785896"/>
              <a:ext cx="384043" cy="192021"/>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DCM</a:t>
              </a:r>
              <a:endParaRPr lang="en-GB" sz="1067">
                <a:solidFill>
                  <a:schemeClr val="bg1"/>
                </a:solidFill>
              </a:endParaRPr>
            </a:p>
          </p:txBody>
        </p:sp>
        <p:cxnSp>
          <p:nvCxnSpPr>
            <p:cNvPr id="161" name="Straight Arrow Connector 160">
              <a:extLst>
                <a:ext uri="{FF2B5EF4-FFF2-40B4-BE49-F238E27FC236}">
                  <a16:creationId xmlns:a16="http://schemas.microsoft.com/office/drawing/2014/main" id="{05AB1912-3BDD-4BB8-AF8A-7ED4C936CAFC}"/>
                </a:ext>
              </a:extLst>
            </p:cNvPr>
            <p:cNvCxnSpPr>
              <a:cxnSpLocks/>
              <a:stCxn id="160" idx="0"/>
            </p:cNvCxnSpPr>
            <p:nvPr/>
          </p:nvCxnSpPr>
          <p:spPr>
            <a:xfrm flipV="1">
              <a:off x="8479652" y="4565608"/>
              <a:ext cx="0" cy="220289"/>
            </a:xfrm>
            <a:prstGeom prst="straightConnector1">
              <a:avLst/>
            </a:prstGeom>
            <a:ln>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66" name="Group 165">
              <a:extLst>
                <a:ext uri="{FF2B5EF4-FFF2-40B4-BE49-F238E27FC236}">
                  <a16:creationId xmlns:a16="http://schemas.microsoft.com/office/drawing/2014/main" id="{AB1A95CD-0114-4B3E-88C7-92A18247FA38}"/>
                </a:ext>
              </a:extLst>
            </p:cNvPr>
            <p:cNvGrpSpPr/>
            <p:nvPr/>
          </p:nvGrpSpPr>
          <p:grpSpPr>
            <a:xfrm rot="20831218">
              <a:off x="8784524" y="4331510"/>
              <a:ext cx="2814296" cy="204365"/>
              <a:chOff x="6920847" y="3372095"/>
              <a:chExt cx="2205757" cy="160936"/>
            </a:xfrm>
          </p:grpSpPr>
          <p:sp>
            <p:nvSpPr>
              <p:cNvPr id="167" name="Rectangle: Rounded Corners 166">
                <a:extLst>
                  <a:ext uri="{FF2B5EF4-FFF2-40B4-BE49-F238E27FC236}">
                    <a16:creationId xmlns:a16="http://schemas.microsoft.com/office/drawing/2014/main" id="{7D3BA8E7-7A34-4678-853D-9F5900DF21E6}"/>
                  </a:ext>
                </a:extLst>
              </p:cNvPr>
              <p:cNvSpPr/>
              <p:nvPr/>
            </p:nvSpPr>
            <p:spPr>
              <a:xfrm rot="21600000">
                <a:off x="8838572" y="3381499"/>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Q1</a:t>
                </a:r>
                <a:endParaRPr lang="en-GB" sz="1067">
                  <a:solidFill>
                    <a:schemeClr val="bg1"/>
                  </a:solidFill>
                </a:endParaRPr>
              </a:p>
            </p:txBody>
          </p:sp>
          <p:sp>
            <p:nvSpPr>
              <p:cNvPr id="168" name="Rectangle: Rounded Corners 167">
                <a:extLst>
                  <a:ext uri="{FF2B5EF4-FFF2-40B4-BE49-F238E27FC236}">
                    <a16:creationId xmlns:a16="http://schemas.microsoft.com/office/drawing/2014/main" id="{2F5C0B07-4C80-4F12-8120-F0B44DEB3004}"/>
                  </a:ext>
                </a:extLst>
              </p:cNvPr>
              <p:cNvSpPr/>
              <p:nvPr/>
            </p:nvSpPr>
            <p:spPr>
              <a:xfrm>
                <a:off x="8476019" y="3381177"/>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Q2A</a:t>
                </a:r>
                <a:endParaRPr lang="en-GB" sz="1067">
                  <a:solidFill>
                    <a:schemeClr val="bg1"/>
                  </a:solidFill>
                </a:endParaRPr>
              </a:p>
            </p:txBody>
          </p:sp>
          <p:sp>
            <p:nvSpPr>
              <p:cNvPr id="169" name="Rectangle: Rounded Corners 168">
                <a:extLst>
                  <a:ext uri="{FF2B5EF4-FFF2-40B4-BE49-F238E27FC236}">
                    <a16:creationId xmlns:a16="http://schemas.microsoft.com/office/drawing/2014/main" id="{BEC4971E-CBF3-429F-8425-371ADFCC5D2B}"/>
                  </a:ext>
                </a:extLst>
              </p:cNvPr>
              <p:cNvSpPr/>
              <p:nvPr/>
            </p:nvSpPr>
            <p:spPr>
              <a:xfrm>
                <a:off x="8108312" y="3372095"/>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Q2B</a:t>
                </a:r>
                <a:endParaRPr lang="en-GB" sz="1067">
                  <a:solidFill>
                    <a:schemeClr val="bg1"/>
                  </a:solidFill>
                </a:endParaRPr>
              </a:p>
            </p:txBody>
          </p:sp>
          <p:sp>
            <p:nvSpPr>
              <p:cNvPr id="170" name="Rectangle: Rounded Corners 169">
                <a:extLst>
                  <a:ext uri="{FF2B5EF4-FFF2-40B4-BE49-F238E27FC236}">
                    <a16:creationId xmlns:a16="http://schemas.microsoft.com/office/drawing/2014/main" id="{9563C15D-3FBB-42F3-87EF-C86E3076BDDE}"/>
                  </a:ext>
                </a:extLst>
              </p:cNvPr>
              <p:cNvSpPr/>
              <p:nvPr/>
            </p:nvSpPr>
            <p:spPr>
              <a:xfrm>
                <a:off x="7726661" y="3373204"/>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Q3</a:t>
                </a:r>
                <a:endParaRPr lang="en-GB" sz="1067">
                  <a:solidFill>
                    <a:schemeClr val="bg1"/>
                  </a:solidFill>
                </a:endParaRPr>
              </a:p>
            </p:txBody>
          </p:sp>
          <p:sp>
            <p:nvSpPr>
              <p:cNvPr id="171" name="Rectangle: Rounded Corners 170">
                <a:extLst>
                  <a:ext uri="{FF2B5EF4-FFF2-40B4-BE49-F238E27FC236}">
                    <a16:creationId xmlns:a16="http://schemas.microsoft.com/office/drawing/2014/main" id="{8089278C-4D8E-4436-9D40-66998CC44A5A}"/>
                  </a:ext>
                </a:extLst>
              </p:cNvPr>
              <p:cNvSpPr/>
              <p:nvPr/>
            </p:nvSpPr>
            <p:spPr>
              <a:xfrm>
                <a:off x="7332535" y="3381703"/>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CP</a:t>
                </a:r>
                <a:endParaRPr lang="en-GB" sz="1067">
                  <a:solidFill>
                    <a:schemeClr val="bg1"/>
                  </a:solidFill>
                </a:endParaRPr>
              </a:p>
            </p:txBody>
          </p:sp>
          <p:sp>
            <p:nvSpPr>
              <p:cNvPr id="172" name="Rectangle: Rounded Corners 171">
                <a:extLst>
                  <a:ext uri="{FF2B5EF4-FFF2-40B4-BE49-F238E27FC236}">
                    <a16:creationId xmlns:a16="http://schemas.microsoft.com/office/drawing/2014/main" id="{17639AA0-2177-4297-BE6C-185CC7C5D89F}"/>
                  </a:ext>
                </a:extLst>
              </p:cNvPr>
              <p:cNvSpPr/>
              <p:nvPr/>
            </p:nvSpPr>
            <p:spPr>
              <a:xfrm>
                <a:off x="6920847" y="3389015"/>
                <a:ext cx="288032" cy="144016"/>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D1</a:t>
                </a:r>
                <a:endParaRPr lang="en-GB" sz="1067">
                  <a:solidFill>
                    <a:schemeClr val="bg1"/>
                  </a:solidFill>
                </a:endParaRPr>
              </a:p>
            </p:txBody>
          </p:sp>
        </p:grpSp>
        <p:grpSp>
          <p:nvGrpSpPr>
            <p:cNvPr id="189" name="Group 188">
              <a:extLst>
                <a:ext uri="{FF2B5EF4-FFF2-40B4-BE49-F238E27FC236}">
                  <a16:creationId xmlns:a16="http://schemas.microsoft.com/office/drawing/2014/main" id="{65458E4C-0827-471F-98BA-585A726742CE}"/>
                </a:ext>
              </a:extLst>
            </p:cNvPr>
            <p:cNvGrpSpPr/>
            <p:nvPr/>
          </p:nvGrpSpPr>
          <p:grpSpPr>
            <a:xfrm>
              <a:off x="8934779" y="2564594"/>
              <a:ext cx="1105301" cy="269893"/>
              <a:chOff x="6870843" y="2928546"/>
              <a:chExt cx="1258332" cy="202420"/>
            </a:xfrm>
          </p:grpSpPr>
          <p:sp>
            <p:nvSpPr>
              <p:cNvPr id="190" name="Rectangle: Rounded Corners 189">
                <a:extLst>
                  <a:ext uri="{FF2B5EF4-FFF2-40B4-BE49-F238E27FC236}">
                    <a16:creationId xmlns:a16="http://schemas.microsoft.com/office/drawing/2014/main" id="{CEBBD6E5-9FC7-4F3F-BDD1-96389AAF3EE4}"/>
                  </a:ext>
                </a:extLst>
              </p:cNvPr>
              <p:cNvSpPr/>
              <p:nvPr/>
            </p:nvSpPr>
            <p:spPr>
              <a:xfrm>
                <a:off x="7479118" y="2955353"/>
                <a:ext cx="650057"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OC PCs</a:t>
                </a:r>
                <a:endParaRPr lang="en-GB" sz="1067">
                  <a:solidFill>
                    <a:schemeClr val="bg1"/>
                  </a:solidFill>
                </a:endParaRPr>
              </a:p>
            </p:txBody>
          </p:sp>
          <p:cxnSp>
            <p:nvCxnSpPr>
              <p:cNvPr id="191" name="Straight Arrow Connector 190">
                <a:extLst>
                  <a:ext uri="{FF2B5EF4-FFF2-40B4-BE49-F238E27FC236}">
                    <a16:creationId xmlns:a16="http://schemas.microsoft.com/office/drawing/2014/main" id="{D7A16008-EBB9-4EA2-BBE9-81340BC6E3A0}"/>
                  </a:ext>
                </a:extLst>
              </p:cNvPr>
              <p:cNvCxnSpPr>
                <a:cxnSpLocks/>
                <a:stCxn id="190" idx="0"/>
              </p:cNvCxnSpPr>
              <p:nvPr/>
            </p:nvCxnSpPr>
            <p:spPr>
              <a:xfrm flipH="1" flipV="1">
                <a:off x="6870843" y="2928546"/>
                <a:ext cx="933304" cy="26807"/>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92" name="Group 191">
              <a:extLst>
                <a:ext uri="{FF2B5EF4-FFF2-40B4-BE49-F238E27FC236}">
                  <a16:creationId xmlns:a16="http://schemas.microsoft.com/office/drawing/2014/main" id="{98699140-CA03-4490-938D-074B8BDF8A4B}"/>
                </a:ext>
              </a:extLst>
            </p:cNvPr>
            <p:cNvGrpSpPr/>
            <p:nvPr/>
          </p:nvGrpSpPr>
          <p:grpSpPr>
            <a:xfrm>
              <a:off x="8381253" y="2682523"/>
              <a:ext cx="930543" cy="249981"/>
              <a:chOff x="6263577" y="2974556"/>
              <a:chExt cx="697907" cy="187486"/>
            </a:xfrm>
          </p:grpSpPr>
          <p:sp>
            <p:nvSpPr>
              <p:cNvPr id="193" name="Rectangle: Rounded Corners 192">
                <a:extLst>
                  <a:ext uri="{FF2B5EF4-FFF2-40B4-BE49-F238E27FC236}">
                    <a16:creationId xmlns:a16="http://schemas.microsoft.com/office/drawing/2014/main" id="{C1CFE493-BF36-4FBF-8B8B-DF0F9D5D728C}"/>
                  </a:ext>
                </a:extLst>
              </p:cNvPr>
              <p:cNvSpPr/>
              <p:nvPr/>
            </p:nvSpPr>
            <p:spPr>
              <a:xfrm>
                <a:off x="6469579" y="2986429"/>
                <a:ext cx="491905"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D1 PC</a:t>
                </a:r>
                <a:endParaRPr lang="en-GB" sz="1067">
                  <a:solidFill>
                    <a:schemeClr val="bg1"/>
                  </a:solidFill>
                </a:endParaRPr>
              </a:p>
            </p:txBody>
          </p:sp>
          <p:cxnSp>
            <p:nvCxnSpPr>
              <p:cNvPr id="194" name="Straight Arrow Connector 193">
                <a:extLst>
                  <a:ext uri="{FF2B5EF4-FFF2-40B4-BE49-F238E27FC236}">
                    <a16:creationId xmlns:a16="http://schemas.microsoft.com/office/drawing/2014/main" id="{970B0A6E-1862-47D1-A3F3-C1FBBC5BF3AB}"/>
                  </a:ext>
                </a:extLst>
              </p:cNvPr>
              <p:cNvCxnSpPr>
                <a:cxnSpLocks/>
                <a:stCxn id="193" idx="1"/>
              </p:cNvCxnSpPr>
              <p:nvPr/>
            </p:nvCxnSpPr>
            <p:spPr>
              <a:xfrm flipH="1" flipV="1">
                <a:off x="6263577" y="2974556"/>
                <a:ext cx="206002" cy="99680"/>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sp>
          <p:nvSpPr>
            <p:cNvPr id="202" name="Rectangle: Rounded Corners 201">
              <a:extLst>
                <a:ext uri="{FF2B5EF4-FFF2-40B4-BE49-F238E27FC236}">
                  <a16:creationId xmlns:a16="http://schemas.microsoft.com/office/drawing/2014/main" id="{F3AFAC9E-44BE-41C1-B102-CD9EC8A92919}"/>
                </a:ext>
              </a:extLst>
            </p:cNvPr>
            <p:cNvSpPr/>
            <p:nvPr/>
          </p:nvSpPr>
          <p:spPr>
            <a:xfrm>
              <a:off x="8071427" y="5006175"/>
              <a:ext cx="853440" cy="234151"/>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Cold Diodes</a:t>
              </a:r>
              <a:endParaRPr lang="en-GB" sz="1067">
                <a:solidFill>
                  <a:schemeClr val="bg1"/>
                </a:solidFill>
              </a:endParaRPr>
            </a:p>
          </p:txBody>
        </p:sp>
        <p:grpSp>
          <p:nvGrpSpPr>
            <p:cNvPr id="203" name="Group 202">
              <a:extLst>
                <a:ext uri="{FF2B5EF4-FFF2-40B4-BE49-F238E27FC236}">
                  <a16:creationId xmlns:a16="http://schemas.microsoft.com/office/drawing/2014/main" id="{62C9E632-17BD-499A-8B78-A0D7292B7EFC}"/>
                </a:ext>
              </a:extLst>
            </p:cNvPr>
            <p:cNvGrpSpPr/>
            <p:nvPr/>
          </p:nvGrpSpPr>
          <p:grpSpPr>
            <a:xfrm>
              <a:off x="8197046" y="1830846"/>
              <a:ext cx="474628" cy="496381"/>
              <a:chOff x="6810161" y="2715091"/>
              <a:chExt cx="355971" cy="372286"/>
            </a:xfrm>
          </p:grpSpPr>
          <p:sp>
            <p:nvSpPr>
              <p:cNvPr id="204" name="Rectangle: Rounded Corners 203">
                <a:extLst>
                  <a:ext uri="{FF2B5EF4-FFF2-40B4-BE49-F238E27FC236}">
                    <a16:creationId xmlns:a16="http://schemas.microsoft.com/office/drawing/2014/main" id="{2B0B5591-3602-464D-9893-B90F1CE5F1CA}"/>
                  </a:ext>
                </a:extLst>
              </p:cNvPr>
              <p:cNvSpPr/>
              <p:nvPr/>
            </p:nvSpPr>
            <p:spPr>
              <a:xfrm>
                <a:off x="6810161" y="2715091"/>
                <a:ext cx="355971"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OC EE</a:t>
                </a:r>
                <a:endParaRPr lang="en-GB" sz="1067">
                  <a:solidFill>
                    <a:schemeClr val="bg1"/>
                  </a:solidFill>
                </a:endParaRPr>
              </a:p>
            </p:txBody>
          </p:sp>
          <p:cxnSp>
            <p:nvCxnSpPr>
              <p:cNvPr id="205" name="Straight Arrow Connector 204">
                <a:extLst>
                  <a:ext uri="{FF2B5EF4-FFF2-40B4-BE49-F238E27FC236}">
                    <a16:creationId xmlns:a16="http://schemas.microsoft.com/office/drawing/2014/main" id="{3381D409-6A74-461C-8CB6-4351EDD02384}"/>
                  </a:ext>
                </a:extLst>
              </p:cNvPr>
              <p:cNvCxnSpPr>
                <a:cxnSpLocks/>
                <a:stCxn id="204" idx="2"/>
              </p:cNvCxnSpPr>
              <p:nvPr/>
            </p:nvCxnSpPr>
            <p:spPr>
              <a:xfrm>
                <a:off x="6988147" y="2890704"/>
                <a:ext cx="86396" cy="196673"/>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5" name="Group 124">
              <a:extLst>
                <a:ext uri="{FF2B5EF4-FFF2-40B4-BE49-F238E27FC236}">
                  <a16:creationId xmlns:a16="http://schemas.microsoft.com/office/drawing/2014/main" id="{97762D8B-241D-4CDA-A9B2-0B954775584D}"/>
                </a:ext>
              </a:extLst>
            </p:cNvPr>
            <p:cNvGrpSpPr/>
            <p:nvPr/>
          </p:nvGrpSpPr>
          <p:grpSpPr>
            <a:xfrm>
              <a:off x="7188651" y="3834288"/>
              <a:ext cx="490709" cy="446867"/>
              <a:chOff x="5981929" y="2898599"/>
              <a:chExt cx="368032" cy="335150"/>
            </a:xfrm>
          </p:grpSpPr>
          <p:sp>
            <p:nvSpPr>
              <p:cNvPr id="126" name="Rectangle: Rounded Corners 125">
                <a:extLst>
                  <a:ext uri="{FF2B5EF4-FFF2-40B4-BE49-F238E27FC236}">
                    <a16:creationId xmlns:a16="http://schemas.microsoft.com/office/drawing/2014/main" id="{8E33F454-593E-4CC0-87E0-7E231941E2FD}"/>
                  </a:ext>
                </a:extLst>
              </p:cNvPr>
              <p:cNvSpPr/>
              <p:nvPr/>
            </p:nvSpPr>
            <p:spPr>
              <a:xfrm>
                <a:off x="5981929" y="3058136"/>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DSHM</a:t>
                </a:r>
                <a:endParaRPr lang="en-GB" sz="1067">
                  <a:solidFill>
                    <a:schemeClr val="bg1"/>
                  </a:solidFill>
                </a:endParaRPr>
              </a:p>
            </p:txBody>
          </p:sp>
          <p:cxnSp>
            <p:nvCxnSpPr>
              <p:cNvPr id="127" name="Straight Arrow Connector 126">
                <a:extLst>
                  <a:ext uri="{FF2B5EF4-FFF2-40B4-BE49-F238E27FC236}">
                    <a16:creationId xmlns:a16="http://schemas.microsoft.com/office/drawing/2014/main" id="{87B6DB66-8266-4FC3-9FED-5BE18DCA26F3}"/>
                  </a:ext>
                </a:extLst>
              </p:cNvPr>
              <p:cNvCxnSpPr>
                <a:cxnSpLocks/>
                <a:stCxn id="126" idx="0"/>
              </p:cNvCxnSpPr>
              <p:nvPr/>
            </p:nvCxnSpPr>
            <p:spPr>
              <a:xfrm flipV="1">
                <a:off x="6165945" y="2898599"/>
                <a:ext cx="158214" cy="159537"/>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28" name="Group 127">
              <a:extLst>
                <a:ext uri="{FF2B5EF4-FFF2-40B4-BE49-F238E27FC236}">
                  <a16:creationId xmlns:a16="http://schemas.microsoft.com/office/drawing/2014/main" id="{95287BFD-734D-4F7B-88CA-70103DAF3087}"/>
                </a:ext>
              </a:extLst>
            </p:cNvPr>
            <p:cNvGrpSpPr/>
            <p:nvPr/>
          </p:nvGrpSpPr>
          <p:grpSpPr>
            <a:xfrm>
              <a:off x="4238425" y="2619635"/>
              <a:ext cx="813232" cy="690053"/>
              <a:chOff x="2645158" y="2640325"/>
              <a:chExt cx="925824" cy="517540"/>
            </a:xfrm>
          </p:grpSpPr>
          <p:sp>
            <p:nvSpPr>
              <p:cNvPr id="137" name="Rectangle: Rounded Corners 136">
                <a:extLst>
                  <a:ext uri="{FF2B5EF4-FFF2-40B4-BE49-F238E27FC236}">
                    <a16:creationId xmlns:a16="http://schemas.microsoft.com/office/drawing/2014/main" id="{4F73B2AD-15A8-47CE-85F6-DBE88C04C36E}"/>
                  </a:ext>
                </a:extLst>
              </p:cNvPr>
              <p:cNvSpPr/>
              <p:nvPr/>
            </p:nvSpPr>
            <p:spPr>
              <a:xfrm>
                <a:off x="2645158" y="2640325"/>
                <a:ext cx="879096"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D2 PC</a:t>
                </a:r>
                <a:endParaRPr lang="en-GB" sz="1067">
                  <a:solidFill>
                    <a:schemeClr val="bg1"/>
                  </a:solidFill>
                </a:endParaRPr>
              </a:p>
            </p:txBody>
          </p:sp>
          <p:cxnSp>
            <p:nvCxnSpPr>
              <p:cNvPr id="138" name="Straight Arrow Connector 137">
                <a:extLst>
                  <a:ext uri="{FF2B5EF4-FFF2-40B4-BE49-F238E27FC236}">
                    <a16:creationId xmlns:a16="http://schemas.microsoft.com/office/drawing/2014/main" id="{651621EA-348A-4C9A-BEF8-D1DB426EC1E5}"/>
                  </a:ext>
                </a:extLst>
              </p:cNvPr>
              <p:cNvCxnSpPr>
                <a:cxnSpLocks/>
                <a:stCxn id="137" idx="2"/>
              </p:cNvCxnSpPr>
              <p:nvPr/>
            </p:nvCxnSpPr>
            <p:spPr>
              <a:xfrm>
                <a:off x="3084706" y="2815938"/>
                <a:ext cx="486276" cy="341927"/>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9" name="Group 138">
              <a:extLst>
                <a:ext uri="{FF2B5EF4-FFF2-40B4-BE49-F238E27FC236}">
                  <a16:creationId xmlns:a16="http://schemas.microsoft.com/office/drawing/2014/main" id="{B6AC0262-D489-4E8A-90E1-0193BC361F41}"/>
                </a:ext>
              </a:extLst>
            </p:cNvPr>
            <p:cNvGrpSpPr/>
            <p:nvPr/>
          </p:nvGrpSpPr>
          <p:grpSpPr>
            <a:xfrm>
              <a:off x="4957942" y="3257426"/>
              <a:ext cx="690401" cy="632575"/>
              <a:chOff x="6022653" y="2545276"/>
              <a:chExt cx="517801" cy="474431"/>
            </a:xfrm>
          </p:grpSpPr>
          <p:sp>
            <p:nvSpPr>
              <p:cNvPr id="143" name="Rectangle: Rounded Corners 142">
                <a:extLst>
                  <a:ext uri="{FF2B5EF4-FFF2-40B4-BE49-F238E27FC236}">
                    <a16:creationId xmlns:a16="http://schemas.microsoft.com/office/drawing/2014/main" id="{D6CADB22-D4A4-46AE-B691-B23EDEF8FE9D}"/>
                  </a:ext>
                </a:extLst>
              </p:cNvPr>
              <p:cNvSpPr/>
              <p:nvPr/>
            </p:nvSpPr>
            <p:spPr>
              <a:xfrm>
                <a:off x="6022653" y="2845746"/>
                <a:ext cx="517801" cy="173961"/>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D2 OC EE</a:t>
                </a:r>
                <a:endParaRPr lang="en-GB" sz="1067">
                  <a:solidFill>
                    <a:schemeClr val="bg1"/>
                  </a:solidFill>
                </a:endParaRPr>
              </a:p>
            </p:txBody>
          </p:sp>
          <p:cxnSp>
            <p:nvCxnSpPr>
              <p:cNvPr id="148" name="Straight Arrow Connector 147">
                <a:extLst>
                  <a:ext uri="{FF2B5EF4-FFF2-40B4-BE49-F238E27FC236}">
                    <a16:creationId xmlns:a16="http://schemas.microsoft.com/office/drawing/2014/main" id="{04902B16-6042-4FF1-8369-39BA9B13AEAB}"/>
                  </a:ext>
                </a:extLst>
              </p:cNvPr>
              <p:cNvCxnSpPr>
                <a:cxnSpLocks/>
                <a:stCxn id="143" idx="0"/>
              </p:cNvCxnSpPr>
              <p:nvPr/>
            </p:nvCxnSpPr>
            <p:spPr>
              <a:xfrm flipV="1">
                <a:off x="6281554" y="2545276"/>
                <a:ext cx="0" cy="30047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9" name="Group 148">
              <a:extLst>
                <a:ext uri="{FF2B5EF4-FFF2-40B4-BE49-F238E27FC236}">
                  <a16:creationId xmlns:a16="http://schemas.microsoft.com/office/drawing/2014/main" id="{34191587-F68F-4638-82A9-3AED4DCC4BE5}"/>
                </a:ext>
              </a:extLst>
            </p:cNvPr>
            <p:cNvGrpSpPr/>
            <p:nvPr/>
          </p:nvGrpSpPr>
          <p:grpSpPr>
            <a:xfrm>
              <a:off x="3572870" y="3790065"/>
              <a:ext cx="897140" cy="462833"/>
              <a:chOff x="5555959" y="3617162"/>
              <a:chExt cx="672855" cy="347125"/>
            </a:xfrm>
          </p:grpSpPr>
          <p:sp>
            <p:nvSpPr>
              <p:cNvPr id="150" name="Rectangle: Rounded Corners 149">
                <a:extLst>
                  <a:ext uri="{FF2B5EF4-FFF2-40B4-BE49-F238E27FC236}">
                    <a16:creationId xmlns:a16="http://schemas.microsoft.com/office/drawing/2014/main" id="{21BA9B01-6FDD-400C-94A1-6D5CBFCE17C8}"/>
                  </a:ext>
                </a:extLst>
              </p:cNvPr>
              <p:cNvSpPr/>
              <p:nvPr/>
            </p:nvSpPr>
            <p:spPr>
              <a:xfrm>
                <a:off x="5736909" y="3788674"/>
                <a:ext cx="491905" cy="175613"/>
              </a:xfrm>
              <a:prstGeom prst="roundRect">
                <a:avLst/>
              </a:prstGeom>
              <a:solidFill>
                <a:srgbClr val="C59EE2"/>
              </a:solidFill>
              <a:ln>
                <a:solidFill>
                  <a:srgbClr val="7030A0"/>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1067">
                    <a:solidFill>
                      <a:schemeClr val="bg1"/>
                    </a:solidFill>
                  </a:rPr>
                  <a:t>C</a:t>
                </a:r>
                <a:r>
                  <a:rPr lang="en-US" sz="1067">
                    <a:solidFill>
                      <a:schemeClr val="bg1"/>
                    </a:solidFill>
                  </a:rPr>
                  <a:t>old box</a:t>
                </a:r>
                <a:endParaRPr lang="en-GB" sz="1067">
                  <a:solidFill>
                    <a:schemeClr val="bg1"/>
                  </a:solidFill>
                </a:endParaRPr>
              </a:p>
            </p:txBody>
          </p:sp>
          <p:cxnSp>
            <p:nvCxnSpPr>
              <p:cNvPr id="151" name="Straight Arrow Connector 150">
                <a:extLst>
                  <a:ext uri="{FF2B5EF4-FFF2-40B4-BE49-F238E27FC236}">
                    <a16:creationId xmlns:a16="http://schemas.microsoft.com/office/drawing/2014/main" id="{E8DDFFAE-0AC3-455C-B131-04EE639AE277}"/>
                  </a:ext>
                </a:extLst>
              </p:cNvPr>
              <p:cNvCxnSpPr>
                <a:cxnSpLocks/>
                <a:stCxn id="150" idx="0"/>
              </p:cNvCxnSpPr>
              <p:nvPr/>
            </p:nvCxnSpPr>
            <p:spPr>
              <a:xfrm flipH="1" flipV="1">
                <a:off x="5555959" y="3617162"/>
                <a:ext cx="426903" cy="171512"/>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2" name="Group 151">
              <a:extLst>
                <a:ext uri="{FF2B5EF4-FFF2-40B4-BE49-F238E27FC236}">
                  <a16:creationId xmlns:a16="http://schemas.microsoft.com/office/drawing/2014/main" id="{D79B2F47-C43E-4419-9C17-C37CB730920A}"/>
                </a:ext>
              </a:extLst>
            </p:cNvPr>
            <p:cNvGrpSpPr/>
            <p:nvPr/>
          </p:nvGrpSpPr>
          <p:grpSpPr>
            <a:xfrm>
              <a:off x="5501267" y="3232874"/>
              <a:ext cx="697715" cy="445823"/>
              <a:chOff x="5843094" y="2240136"/>
              <a:chExt cx="523286" cy="334367"/>
            </a:xfrm>
          </p:grpSpPr>
          <p:sp>
            <p:nvSpPr>
              <p:cNvPr id="153" name="Rectangle: Rounded Corners 152">
                <a:extLst>
                  <a:ext uri="{FF2B5EF4-FFF2-40B4-BE49-F238E27FC236}">
                    <a16:creationId xmlns:a16="http://schemas.microsoft.com/office/drawing/2014/main" id="{AF4C3180-5EB1-4ECE-B359-F846F9E092F1}"/>
                  </a:ext>
                </a:extLst>
              </p:cNvPr>
              <p:cNvSpPr/>
              <p:nvPr/>
            </p:nvSpPr>
            <p:spPr>
              <a:xfrm>
                <a:off x="5998348" y="2398890"/>
                <a:ext cx="368032"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CDBs</a:t>
                </a:r>
                <a:endParaRPr lang="en-GB" sz="1067">
                  <a:solidFill>
                    <a:schemeClr val="bg1"/>
                  </a:solidFill>
                </a:endParaRPr>
              </a:p>
            </p:txBody>
          </p:sp>
          <p:cxnSp>
            <p:nvCxnSpPr>
              <p:cNvPr id="154" name="Straight Arrow Connector 153">
                <a:extLst>
                  <a:ext uri="{FF2B5EF4-FFF2-40B4-BE49-F238E27FC236}">
                    <a16:creationId xmlns:a16="http://schemas.microsoft.com/office/drawing/2014/main" id="{D9D5F4E0-0816-403D-A7F2-B18D50EC0167}"/>
                  </a:ext>
                </a:extLst>
              </p:cNvPr>
              <p:cNvCxnSpPr>
                <a:cxnSpLocks/>
                <a:stCxn id="153" idx="0"/>
              </p:cNvCxnSpPr>
              <p:nvPr/>
            </p:nvCxnSpPr>
            <p:spPr>
              <a:xfrm flipH="1" flipV="1">
                <a:off x="5843094" y="2240136"/>
                <a:ext cx="339270" cy="158754"/>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5" name="Group 154">
              <a:extLst>
                <a:ext uri="{FF2B5EF4-FFF2-40B4-BE49-F238E27FC236}">
                  <a16:creationId xmlns:a16="http://schemas.microsoft.com/office/drawing/2014/main" id="{1C06A1D9-BF12-460A-98B0-3845DD34D1D5}"/>
                </a:ext>
              </a:extLst>
            </p:cNvPr>
            <p:cNvGrpSpPr/>
            <p:nvPr/>
          </p:nvGrpSpPr>
          <p:grpSpPr>
            <a:xfrm>
              <a:off x="5407987" y="2447519"/>
              <a:ext cx="559135" cy="2647692"/>
              <a:chOff x="5163581" y="2410950"/>
              <a:chExt cx="419351" cy="1985769"/>
            </a:xfrm>
          </p:grpSpPr>
          <p:grpSp>
            <p:nvGrpSpPr>
              <p:cNvPr id="156" name="Group 155">
                <a:extLst>
                  <a:ext uri="{FF2B5EF4-FFF2-40B4-BE49-F238E27FC236}">
                    <a16:creationId xmlns:a16="http://schemas.microsoft.com/office/drawing/2014/main" id="{866A94A3-9A03-42EE-B3EC-20CA9FF18E64}"/>
                  </a:ext>
                </a:extLst>
              </p:cNvPr>
              <p:cNvGrpSpPr/>
              <p:nvPr/>
            </p:nvGrpSpPr>
            <p:grpSpPr>
              <a:xfrm>
                <a:off x="5163581" y="4068197"/>
                <a:ext cx="368032" cy="328522"/>
                <a:chOff x="6335802" y="3227938"/>
                <a:chExt cx="368032" cy="328522"/>
              </a:xfrm>
            </p:grpSpPr>
            <p:sp>
              <p:nvSpPr>
                <p:cNvPr id="179" name="Rectangle: Rounded Corners 178">
                  <a:extLst>
                    <a:ext uri="{FF2B5EF4-FFF2-40B4-BE49-F238E27FC236}">
                      <a16:creationId xmlns:a16="http://schemas.microsoft.com/office/drawing/2014/main" id="{2A9DCBFD-F13B-4305-9B0E-5E429BD2F444}"/>
                    </a:ext>
                  </a:extLst>
                </p:cNvPr>
                <p:cNvSpPr/>
                <p:nvPr/>
              </p:nvSpPr>
              <p:spPr>
                <a:xfrm>
                  <a:off x="6335802" y="3227938"/>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DFM</a:t>
                  </a:r>
                  <a:endParaRPr lang="en-GB" sz="1067">
                    <a:solidFill>
                      <a:schemeClr val="bg1"/>
                    </a:solidFill>
                  </a:endParaRPr>
                </a:p>
              </p:txBody>
            </p:sp>
            <p:cxnSp>
              <p:nvCxnSpPr>
                <p:cNvPr id="195" name="Straight Arrow Connector 194">
                  <a:extLst>
                    <a:ext uri="{FF2B5EF4-FFF2-40B4-BE49-F238E27FC236}">
                      <a16:creationId xmlns:a16="http://schemas.microsoft.com/office/drawing/2014/main" id="{154406ED-CDD4-4272-A94A-A540AB52DFE9}"/>
                    </a:ext>
                  </a:extLst>
                </p:cNvPr>
                <p:cNvCxnSpPr>
                  <a:cxnSpLocks/>
                  <a:stCxn id="179" idx="2"/>
                </p:cNvCxnSpPr>
                <p:nvPr/>
              </p:nvCxnSpPr>
              <p:spPr>
                <a:xfrm flipH="1">
                  <a:off x="6464458" y="3403551"/>
                  <a:ext cx="55360" cy="152909"/>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7" name="Group 156">
                <a:extLst>
                  <a:ext uri="{FF2B5EF4-FFF2-40B4-BE49-F238E27FC236}">
                    <a16:creationId xmlns:a16="http://schemas.microsoft.com/office/drawing/2014/main" id="{D35FACF7-2A06-476D-960F-0D42812E77F6}"/>
                  </a:ext>
                </a:extLst>
              </p:cNvPr>
              <p:cNvGrpSpPr/>
              <p:nvPr/>
            </p:nvGrpSpPr>
            <p:grpSpPr>
              <a:xfrm>
                <a:off x="5214900" y="2410950"/>
                <a:ext cx="368032" cy="445557"/>
                <a:chOff x="6477407" y="2559857"/>
                <a:chExt cx="368032" cy="445557"/>
              </a:xfrm>
            </p:grpSpPr>
            <p:sp>
              <p:nvSpPr>
                <p:cNvPr id="158" name="Rectangle: Rounded Corners 157">
                  <a:extLst>
                    <a:ext uri="{FF2B5EF4-FFF2-40B4-BE49-F238E27FC236}">
                      <a16:creationId xmlns:a16="http://schemas.microsoft.com/office/drawing/2014/main" id="{DD066492-9B71-4B14-AF12-5E9C21073E10}"/>
                    </a:ext>
                  </a:extLst>
                </p:cNvPr>
                <p:cNvSpPr/>
                <p:nvPr/>
              </p:nvSpPr>
              <p:spPr>
                <a:xfrm>
                  <a:off x="6477407" y="2559857"/>
                  <a:ext cx="368032" cy="175613"/>
                </a:xfrm>
                <a:prstGeom prst="roundRect">
                  <a:avLst/>
                </a:prstGeom>
                <a:solidFill>
                  <a:schemeClr val="bg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DFHM</a:t>
                  </a:r>
                  <a:endParaRPr lang="en-GB" sz="1067">
                    <a:solidFill>
                      <a:schemeClr val="bg1"/>
                    </a:solidFill>
                  </a:endParaRPr>
                </a:p>
              </p:txBody>
            </p:sp>
            <p:cxnSp>
              <p:nvCxnSpPr>
                <p:cNvPr id="159" name="Straight Arrow Connector 158">
                  <a:extLst>
                    <a:ext uri="{FF2B5EF4-FFF2-40B4-BE49-F238E27FC236}">
                      <a16:creationId xmlns:a16="http://schemas.microsoft.com/office/drawing/2014/main" id="{D855FEA6-12A2-4F6D-88C9-1FE1300D282A}"/>
                    </a:ext>
                  </a:extLst>
                </p:cNvPr>
                <p:cNvCxnSpPr>
                  <a:cxnSpLocks/>
                  <a:stCxn id="158" idx="2"/>
                </p:cNvCxnSpPr>
                <p:nvPr/>
              </p:nvCxnSpPr>
              <p:spPr>
                <a:xfrm flipH="1">
                  <a:off x="6651302" y="2735470"/>
                  <a:ext cx="10121" cy="269944"/>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96" name="Group 195">
              <a:extLst>
                <a:ext uri="{FF2B5EF4-FFF2-40B4-BE49-F238E27FC236}">
                  <a16:creationId xmlns:a16="http://schemas.microsoft.com/office/drawing/2014/main" id="{52F06387-E2B0-4181-88E3-CA7E9AEB705D}"/>
                </a:ext>
              </a:extLst>
            </p:cNvPr>
            <p:cNvGrpSpPr/>
            <p:nvPr/>
          </p:nvGrpSpPr>
          <p:grpSpPr>
            <a:xfrm>
              <a:off x="63180" y="5707718"/>
              <a:ext cx="775739" cy="623927"/>
              <a:chOff x="357915" y="4883927"/>
              <a:chExt cx="581804" cy="467945"/>
            </a:xfrm>
          </p:grpSpPr>
          <p:sp>
            <p:nvSpPr>
              <p:cNvPr id="197" name="Rectangle: Rounded Corners 196">
                <a:extLst>
                  <a:ext uri="{FF2B5EF4-FFF2-40B4-BE49-F238E27FC236}">
                    <a16:creationId xmlns:a16="http://schemas.microsoft.com/office/drawing/2014/main" id="{4BD99641-B73B-41CF-997C-26BD06E31FFE}"/>
                  </a:ext>
                </a:extLst>
              </p:cNvPr>
              <p:cNvSpPr/>
              <p:nvPr/>
            </p:nvSpPr>
            <p:spPr>
              <a:xfrm>
                <a:off x="357915" y="4883927"/>
                <a:ext cx="581804" cy="175613"/>
              </a:xfrm>
              <a:prstGeom prst="roundRect">
                <a:avLst/>
              </a:prstGeom>
              <a:solidFill>
                <a:schemeClr val="accent6"/>
              </a:solidFill>
              <a:ln>
                <a:solidFill>
                  <a:schemeClr val="accent6">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DQHDS</a:t>
                </a:r>
                <a:endParaRPr lang="en-GB" sz="1067">
                  <a:solidFill>
                    <a:schemeClr val="bg1"/>
                  </a:solidFill>
                </a:endParaRPr>
              </a:p>
            </p:txBody>
          </p:sp>
          <p:cxnSp>
            <p:nvCxnSpPr>
              <p:cNvPr id="198" name="Straight Arrow Connector 197">
                <a:extLst>
                  <a:ext uri="{FF2B5EF4-FFF2-40B4-BE49-F238E27FC236}">
                    <a16:creationId xmlns:a16="http://schemas.microsoft.com/office/drawing/2014/main" id="{F3E3E898-2E6A-4689-8484-981C0B2AFB99}"/>
                  </a:ext>
                </a:extLst>
              </p:cNvPr>
              <p:cNvCxnSpPr>
                <a:cxnSpLocks/>
                <a:stCxn id="197" idx="2"/>
              </p:cNvCxnSpPr>
              <p:nvPr/>
            </p:nvCxnSpPr>
            <p:spPr>
              <a:xfrm>
                <a:off x="648817" y="5059540"/>
                <a:ext cx="0" cy="29233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199" name="Rectangle: Rounded Corners 198">
              <a:extLst>
                <a:ext uri="{FF2B5EF4-FFF2-40B4-BE49-F238E27FC236}">
                  <a16:creationId xmlns:a16="http://schemas.microsoft.com/office/drawing/2014/main" id="{B815D97F-5A3B-45FF-96BA-E6DBA0E6F2E9}"/>
                </a:ext>
              </a:extLst>
            </p:cNvPr>
            <p:cNvSpPr/>
            <p:nvPr/>
          </p:nvSpPr>
          <p:spPr>
            <a:xfrm rot="20831218">
              <a:off x="5325072" y="5475992"/>
              <a:ext cx="367496" cy="18288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D2</a:t>
              </a:r>
              <a:endParaRPr lang="en-GB" sz="1067">
                <a:solidFill>
                  <a:schemeClr val="bg1"/>
                </a:solidFill>
              </a:endParaRPr>
            </a:p>
          </p:txBody>
        </p:sp>
        <p:sp>
          <p:nvSpPr>
            <p:cNvPr id="200" name="Rectangle: Rounded Corners 199">
              <a:extLst>
                <a:ext uri="{FF2B5EF4-FFF2-40B4-BE49-F238E27FC236}">
                  <a16:creationId xmlns:a16="http://schemas.microsoft.com/office/drawing/2014/main" id="{3ED865BB-47C1-464F-819C-F4FB82B44CE9}"/>
                </a:ext>
              </a:extLst>
            </p:cNvPr>
            <p:cNvSpPr/>
            <p:nvPr/>
          </p:nvSpPr>
          <p:spPr>
            <a:xfrm rot="20831218">
              <a:off x="3552583" y="5870653"/>
              <a:ext cx="367496" cy="18288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Q4</a:t>
              </a:r>
              <a:endParaRPr lang="en-GB" sz="1067">
                <a:solidFill>
                  <a:schemeClr val="bg1"/>
                </a:solidFill>
              </a:endParaRPr>
            </a:p>
          </p:txBody>
        </p:sp>
        <p:sp>
          <p:nvSpPr>
            <p:cNvPr id="201" name="Rectangle: Rounded Corners 200">
              <a:extLst>
                <a:ext uri="{FF2B5EF4-FFF2-40B4-BE49-F238E27FC236}">
                  <a16:creationId xmlns:a16="http://schemas.microsoft.com/office/drawing/2014/main" id="{12318EF6-4A9B-4F01-BF96-CB49EE081B63}"/>
                </a:ext>
              </a:extLst>
            </p:cNvPr>
            <p:cNvSpPr/>
            <p:nvPr/>
          </p:nvSpPr>
          <p:spPr>
            <a:xfrm rot="20831218">
              <a:off x="1976893" y="6205440"/>
              <a:ext cx="367496" cy="18288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1067">
                  <a:solidFill>
                    <a:schemeClr val="bg1"/>
                  </a:solidFill>
                </a:rPr>
                <a:t>Q5</a:t>
              </a:r>
              <a:endParaRPr lang="en-GB" sz="1067">
                <a:solidFill>
                  <a:schemeClr val="bg1"/>
                </a:solidFill>
              </a:endParaRPr>
            </a:p>
          </p:txBody>
        </p:sp>
        <p:sp>
          <p:nvSpPr>
            <p:cNvPr id="207" name="Rectangle: Rounded Corners 206">
              <a:extLst>
                <a:ext uri="{FF2B5EF4-FFF2-40B4-BE49-F238E27FC236}">
                  <a16:creationId xmlns:a16="http://schemas.microsoft.com/office/drawing/2014/main" id="{B96ECD14-BC6E-47F9-B191-4E0637B741AC}"/>
                </a:ext>
              </a:extLst>
            </p:cNvPr>
            <p:cNvSpPr/>
            <p:nvPr/>
          </p:nvSpPr>
          <p:spPr>
            <a:xfrm rot="20831218">
              <a:off x="836100" y="6447903"/>
              <a:ext cx="367496" cy="182880"/>
            </a:xfrm>
            <a:prstGeom prst="roundRect">
              <a:avLst/>
            </a:prstGeom>
            <a:solidFill>
              <a:schemeClr val="accent2">
                <a:lumMod val="20000"/>
                <a:lumOff val="80000"/>
              </a:schemeClr>
            </a:solidFill>
            <a:ln>
              <a:solidFill>
                <a:schemeClr val="accent2">
                  <a:lumMod val="60000"/>
                  <a:lumOff val="4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Q6</a:t>
              </a:r>
              <a:endParaRPr lang="en-GB" sz="1067">
                <a:solidFill>
                  <a:schemeClr val="bg1"/>
                </a:solidFill>
              </a:endParaRPr>
            </a:p>
          </p:txBody>
        </p:sp>
        <p:grpSp>
          <p:nvGrpSpPr>
            <p:cNvPr id="209" name="Group 208">
              <a:extLst>
                <a:ext uri="{FF2B5EF4-FFF2-40B4-BE49-F238E27FC236}">
                  <a16:creationId xmlns:a16="http://schemas.microsoft.com/office/drawing/2014/main" id="{B3FF559E-B26F-46DF-9BA3-B86071A67A64}"/>
                </a:ext>
              </a:extLst>
            </p:cNvPr>
            <p:cNvGrpSpPr/>
            <p:nvPr/>
          </p:nvGrpSpPr>
          <p:grpSpPr>
            <a:xfrm>
              <a:off x="5782242" y="1980035"/>
              <a:ext cx="655873" cy="999951"/>
              <a:chOff x="6469579" y="2986429"/>
              <a:chExt cx="491905" cy="749963"/>
            </a:xfrm>
          </p:grpSpPr>
          <p:sp>
            <p:nvSpPr>
              <p:cNvPr id="210" name="Rectangle: Rounded Corners 209">
                <a:extLst>
                  <a:ext uri="{FF2B5EF4-FFF2-40B4-BE49-F238E27FC236}">
                    <a16:creationId xmlns:a16="http://schemas.microsoft.com/office/drawing/2014/main" id="{A307CC1D-2763-46B2-8802-9142D0054280}"/>
                  </a:ext>
                </a:extLst>
              </p:cNvPr>
              <p:cNvSpPr/>
              <p:nvPr/>
            </p:nvSpPr>
            <p:spPr>
              <a:xfrm>
                <a:off x="6469579" y="2986429"/>
                <a:ext cx="491905" cy="175613"/>
              </a:xfrm>
              <a:prstGeom prst="roundRect">
                <a:avLst/>
              </a:prstGeom>
              <a:solidFill>
                <a:srgbClr val="C59EE2"/>
              </a:solidFill>
              <a:ln>
                <a:solidFill>
                  <a:srgbClr val="7030A0"/>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1067">
                    <a:solidFill>
                      <a:schemeClr val="bg1"/>
                    </a:solidFill>
                  </a:rPr>
                  <a:t>Valve</a:t>
                </a:r>
                <a:r>
                  <a:rPr lang="en-US" sz="1067">
                    <a:solidFill>
                      <a:schemeClr val="bg1"/>
                    </a:solidFill>
                  </a:rPr>
                  <a:t> box</a:t>
                </a:r>
                <a:endParaRPr lang="en-GB" sz="1067">
                  <a:solidFill>
                    <a:schemeClr val="bg1"/>
                  </a:solidFill>
                </a:endParaRPr>
              </a:p>
            </p:txBody>
          </p:sp>
          <p:cxnSp>
            <p:nvCxnSpPr>
              <p:cNvPr id="211" name="Straight Arrow Connector 210">
                <a:extLst>
                  <a:ext uri="{FF2B5EF4-FFF2-40B4-BE49-F238E27FC236}">
                    <a16:creationId xmlns:a16="http://schemas.microsoft.com/office/drawing/2014/main" id="{A89C63C3-31DF-49E0-96D0-94FA12A89F7D}"/>
                  </a:ext>
                </a:extLst>
              </p:cNvPr>
              <p:cNvCxnSpPr>
                <a:cxnSpLocks/>
                <a:stCxn id="210" idx="2"/>
              </p:cNvCxnSpPr>
              <p:nvPr/>
            </p:nvCxnSpPr>
            <p:spPr>
              <a:xfrm>
                <a:off x="6715532" y="3162042"/>
                <a:ext cx="147329" cy="57435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2" name="Group 211">
              <a:extLst>
                <a:ext uri="{FF2B5EF4-FFF2-40B4-BE49-F238E27FC236}">
                  <a16:creationId xmlns:a16="http://schemas.microsoft.com/office/drawing/2014/main" id="{9D862683-DAED-420B-87F3-AE41A0360182}"/>
                </a:ext>
              </a:extLst>
            </p:cNvPr>
            <p:cNvGrpSpPr/>
            <p:nvPr/>
          </p:nvGrpSpPr>
          <p:grpSpPr>
            <a:xfrm>
              <a:off x="4644669" y="2235666"/>
              <a:ext cx="772187" cy="901439"/>
              <a:chOff x="942988" y="1412238"/>
              <a:chExt cx="879096" cy="676079"/>
            </a:xfrm>
          </p:grpSpPr>
          <p:sp>
            <p:nvSpPr>
              <p:cNvPr id="213" name="Rectangle: Rounded Corners 212">
                <a:extLst>
                  <a:ext uri="{FF2B5EF4-FFF2-40B4-BE49-F238E27FC236}">
                    <a16:creationId xmlns:a16="http://schemas.microsoft.com/office/drawing/2014/main" id="{6888FBD8-DE05-4DCE-8131-D53858DCFD25}"/>
                  </a:ext>
                </a:extLst>
              </p:cNvPr>
              <p:cNvSpPr/>
              <p:nvPr/>
            </p:nvSpPr>
            <p:spPr>
              <a:xfrm>
                <a:off x="942988" y="1412238"/>
                <a:ext cx="879096" cy="175613"/>
              </a:xfrm>
              <a:prstGeom prst="roundRect">
                <a:avLst/>
              </a:prstGeom>
              <a:solidFill>
                <a:srgbClr val="92D050"/>
              </a:solidFill>
              <a:ln>
                <a:solidFill>
                  <a:srgbClr val="00642D"/>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en-US" sz="1067">
                    <a:solidFill>
                      <a:schemeClr val="bg1"/>
                    </a:solidFill>
                  </a:rPr>
                  <a:t>D2 OC PCs</a:t>
                </a:r>
                <a:endParaRPr lang="en-GB" sz="1067">
                  <a:solidFill>
                    <a:schemeClr val="bg1"/>
                  </a:solidFill>
                </a:endParaRPr>
              </a:p>
            </p:txBody>
          </p:sp>
          <p:cxnSp>
            <p:nvCxnSpPr>
              <p:cNvPr id="214" name="Straight Arrow Connector 213">
                <a:extLst>
                  <a:ext uri="{FF2B5EF4-FFF2-40B4-BE49-F238E27FC236}">
                    <a16:creationId xmlns:a16="http://schemas.microsoft.com/office/drawing/2014/main" id="{E5C5D547-A2DA-43ED-83F5-D9EFA74C397E}"/>
                  </a:ext>
                </a:extLst>
              </p:cNvPr>
              <p:cNvCxnSpPr>
                <a:cxnSpLocks/>
                <a:stCxn id="213" idx="2"/>
              </p:cNvCxnSpPr>
              <p:nvPr/>
            </p:nvCxnSpPr>
            <p:spPr>
              <a:xfrm>
                <a:off x="1382536" y="1587851"/>
                <a:ext cx="279435" cy="500466"/>
              </a:xfrm>
              <a:prstGeom prst="straightConnector1">
                <a:avLst/>
              </a:prstGeom>
              <a:ln>
                <a:solidFill>
                  <a:srgbClr val="00642D"/>
                </a:solidFill>
                <a:tailEnd type="triangle"/>
              </a:ln>
            </p:spPr>
            <p:style>
              <a:lnRef idx="1">
                <a:schemeClr val="accent1"/>
              </a:lnRef>
              <a:fillRef idx="0">
                <a:schemeClr val="accent1"/>
              </a:fillRef>
              <a:effectRef idx="0">
                <a:schemeClr val="accent1"/>
              </a:effectRef>
              <a:fontRef idx="minor">
                <a:schemeClr val="tx1"/>
              </a:fontRef>
            </p:style>
          </p:cxnSp>
        </p:grpSp>
        <p:sp>
          <p:nvSpPr>
            <p:cNvPr id="216" name="Rectangle: Rounded Corners 215">
              <a:extLst>
                <a:ext uri="{FF2B5EF4-FFF2-40B4-BE49-F238E27FC236}">
                  <a16:creationId xmlns:a16="http://schemas.microsoft.com/office/drawing/2014/main" id="{5020F9DC-AA39-47AD-BE1D-EE2793FF8485}"/>
                </a:ext>
              </a:extLst>
            </p:cNvPr>
            <p:cNvSpPr/>
            <p:nvPr/>
          </p:nvSpPr>
          <p:spPr>
            <a:xfrm rot="20831218">
              <a:off x="4376588" y="5644465"/>
              <a:ext cx="737349" cy="379827"/>
            </a:xfrm>
            <a:prstGeom prst="roundRect">
              <a:avLst/>
            </a:prstGeom>
            <a:solidFill>
              <a:schemeClr val="bg1">
                <a:lumMod val="6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1067">
                  <a:solidFill>
                    <a:schemeClr val="bg1"/>
                  </a:solidFill>
                </a:rPr>
                <a:t>Crab</a:t>
              </a:r>
            </a:p>
            <a:p>
              <a:pPr algn="ctr"/>
              <a:r>
                <a:rPr lang="pt-PT" sz="1067">
                  <a:solidFill>
                    <a:schemeClr val="bg1"/>
                  </a:solidFill>
                </a:rPr>
                <a:t>Cavities</a:t>
              </a:r>
              <a:endParaRPr lang="en-GB" sz="1067">
                <a:solidFill>
                  <a:schemeClr val="bg1"/>
                </a:solidFill>
              </a:endParaRPr>
            </a:p>
          </p:txBody>
        </p:sp>
        <p:grpSp>
          <p:nvGrpSpPr>
            <p:cNvPr id="217" name="Group 216">
              <a:extLst>
                <a:ext uri="{FF2B5EF4-FFF2-40B4-BE49-F238E27FC236}">
                  <a16:creationId xmlns:a16="http://schemas.microsoft.com/office/drawing/2014/main" id="{D7456E8F-22C8-43B7-8DFC-39DE95065868}"/>
                </a:ext>
              </a:extLst>
            </p:cNvPr>
            <p:cNvGrpSpPr/>
            <p:nvPr/>
          </p:nvGrpSpPr>
          <p:grpSpPr>
            <a:xfrm>
              <a:off x="1633553" y="4715757"/>
              <a:ext cx="1726143" cy="225411"/>
              <a:chOff x="5500259" y="3788675"/>
              <a:chExt cx="1294607" cy="169058"/>
            </a:xfrm>
          </p:grpSpPr>
          <p:sp>
            <p:nvSpPr>
              <p:cNvPr id="218" name="Rectangle: Rounded Corners 217">
                <a:extLst>
                  <a:ext uri="{FF2B5EF4-FFF2-40B4-BE49-F238E27FC236}">
                    <a16:creationId xmlns:a16="http://schemas.microsoft.com/office/drawing/2014/main" id="{C34C9CEA-AD01-44EA-B56A-39073381950B}"/>
                  </a:ext>
                </a:extLst>
              </p:cNvPr>
              <p:cNvSpPr/>
              <p:nvPr/>
            </p:nvSpPr>
            <p:spPr>
              <a:xfrm>
                <a:off x="5500259" y="3788675"/>
                <a:ext cx="728556" cy="169058"/>
              </a:xfrm>
              <a:prstGeom prst="roundRect">
                <a:avLst/>
              </a:prstGeom>
              <a:solidFill>
                <a:schemeClr val="bg1">
                  <a:lumMod val="65000"/>
                </a:schemeClr>
              </a:solidFill>
              <a:ln>
                <a:solidFill>
                  <a:schemeClr val="tx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a:r>
                  <a:rPr lang="pt-PT" sz="1067">
                    <a:solidFill>
                      <a:schemeClr val="bg1"/>
                    </a:solidFill>
                  </a:rPr>
                  <a:t>RF Powering</a:t>
                </a:r>
                <a:endParaRPr lang="en-GB" sz="1067">
                  <a:solidFill>
                    <a:schemeClr val="bg1"/>
                  </a:solidFill>
                </a:endParaRPr>
              </a:p>
            </p:txBody>
          </p:sp>
          <p:cxnSp>
            <p:nvCxnSpPr>
              <p:cNvPr id="219" name="Straight Arrow Connector 218">
                <a:extLst>
                  <a:ext uri="{FF2B5EF4-FFF2-40B4-BE49-F238E27FC236}">
                    <a16:creationId xmlns:a16="http://schemas.microsoft.com/office/drawing/2014/main" id="{EA3175D6-253E-4D5F-86DE-D797B758898A}"/>
                  </a:ext>
                </a:extLst>
              </p:cNvPr>
              <p:cNvCxnSpPr>
                <a:cxnSpLocks/>
              </p:cNvCxnSpPr>
              <p:nvPr/>
            </p:nvCxnSpPr>
            <p:spPr>
              <a:xfrm flipV="1">
                <a:off x="6228815" y="3810093"/>
                <a:ext cx="566051" cy="793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20" name="TextBox 219">
              <a:extLst>
                <a:ext uri="{FF2B5EF4-FFF2-40B4-BE49-F238E27FC236}">
                  <a16:creationId xmlns:a16="http://schemas.microsoft.com/office/drawing/2014/main" id="{64299BA9-423D-4AEF-9680-58E178F82BEF}"/>
                </a:ext>
              </a:extLst>
            </p:cNvPr>
            <p:cNvSpPr txBox="1"/>
            <p:nvPr/>
          </p:nvSpPr>
          <p:spPr>
            <a:xfrm>
              <a:off x="397215" y="3084097"/>
              <a:ext cx="604068" cy="246221"/>
            </a:xfrm>
            <a:prstGeom prst="rect">
              <a:avLst/>
            </a:prstGeom>
            <a:ln w="12700">
              <a:solidFill>
                <a:schemeClr val="accent1"/>
              </a:solidFill>
            </a:ln>
            <a:effectLst>
              <a:glow rad="228600">
                <a:srgbClr val="B2C3D7">
                  <a:alpha val="60000"/>
                </a:srgbClr>
              </a:glow>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050"/>
              </a:lvl1pPr>
            </a:lstStyle>
            <a:p>
              <a:r>
                <a:rPr lang="en-GB" sz="1000"/>
                <a:t>UW57</a:t>
              </a:r>
              <a:endParaRPr lang="fr-FR" sz="1000"/>
            </a:p>
          </p:txBody>
        </p:sp>
        <p:pic>
          <p:nvPicPr>
            <p:cNvPr id="108" name="Picture 107">
              <a:extLst>
                <a:ext uri="{FF2B5EF4-FFF2-40B4-BE49-F238E27FC236}">
                  <a16:creationId xmlns:a16="http://schemas.microsoft.com/office/drawing/2014/main" id="{11890C2B-E7C2-ED49-84CD-96568692FFF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0223868">
              <a:off x="10566369" y="2571038"/>
              <a:ext cx="1654617" cy="1107675"/>
            </a:xfrm>
            <a:prstGeom prst="ellipse">
              <a:avLst/>
            </a:prstGeom>
            <a:ln>
              <a:noFill/>
            </a:ln>
            <a:effectLst>
              <a:softEdge rad="38100"/>
            </a:effectLst>
          </p:spPr>
        </p:pic>
        <p:pic>
          <p:nvPicPr>
            <p:cNvPr id="110" name="Picture 109">
              <a:extLst>
                <a:ext uri="{FF2B5EF4-FFF2-40B4-BE49-F238E27FC236}">
                  <a16:creationId xmlns:a16="http://schemas.microsoft.com/office/drawing/2014/main" id="{901B6332-15AF-8B41-AAF0-3F76319B9BD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20189288">
              <a:off x="10687221" y="4452735"/>
              <a:ext cx="1569065" cy="1050365"/>
            </a:xfrm>
            <a:prstGeom prst="ellipse">
              <a:avLst/>
            </a:prstGeom>
            <a:ln>
              <a:noFill/>
            </a:ln>
            <a:effectLst>
              <a:softEdge rad="38100"/>
            </a:effectLst>
          </p:spPr>
        </p:pic>
        <p:sp>
          <p:nvSpPr>
            <p:cNvPr id="114" name="TextBox 113">
              <a:extLst>
                <a:ext uri="{FF2B5EF4-FFF2-40B4-BE49-F238E27FC236}">
                  <a16:creationId xmlns:a16="http://schemas.microsoft.com/office/drawing/2014/main" id="{3ED37B2E-B98D-6543-8319-34E2FED5E51F}"/>
                </a:ext>
              </a:extLst>
            </p:cNvPr>
            <p:cNvSpPr txBox="1"/>
            <p:nvPr/>
          </p:nvSpPr>
          <p:spPr>
            <a:xfrm rot="20905595">
              <a:off x="5847789" y="5269392"/>
              <a:ext cx="693383" cy="230832"/>
            </a:xfrm>
            <a:prstGeom prst="rect">
              <a:avLst/>
            </a:prstGeom>
            <a:solidFill>
              <a:schemeClr val="bg1">
                <a:lumMod val="85000"/>
              </a:schemeClr>
            </a:solidFill>
            <a:ln w="12700">
              <a:solidFill>
                <a:schemeClr val="dk1"/>
              </a:solidFill>
            </a:ln>
            <a:effectLst/>
          </p:spPr>
          <p:style>
            <a:lnRef idx="2">
              <a:schemeClr val="dk1"/>
            </a:lnRef>
            <a:fillRef idx="1">
              <a:schemeClr val="lt1"/>
            </a:fillRef>
            <a:effectRef idx="0">
              <a:schemeClr val="dk1"/>
            </a:effectRef>
            <a:fontRef idx="minor">
              <a:schemeClr val="dk1"/>
            </a:fontRef>
          </p:style>
          <p:txBody>
            <a:bodyPr wrap="square" rtlCol="0">
              <a:spAutoFit/>
            </a:bodyPr>
            <a:lstStyle>
              <a:defPPr>
                <a:defRPr lang="fr-FR"/>
              </a:defPPr>
              <a:lvl1pPr algn="ctr">
                <a:defRPr sz="1100">
                  <a:solidFill>
                    <a:srgbClr val="FF0000"/>
                  </a:solidFill>
                </a:defRPr>
              </a:lvl1pPr>
            </a:lstStyle>
            <a:p>
              <a:r>
                <a:rPr lang="en-US" sz="900"/>
                <a:t>TAXN</a:t>
              </a:r>
              <a:endParaRPr lang="fr-FR" sz="900"/>
            </a:p>
          </p:txBody>
        </p:sp>
        <p:sp>
          <p:nvSpPr>
            <p:cNvPr id="163" name="TextBox 162">
              <a:extLst>
                <a:ext uri="{FF2B5EF4-FFF2-40B4-BE49-F238E27FC236}">
                  <a16:creationId xmlns:a16="http://schemas.microsoft.com/office/drawing/2014/main" id="{7BEC77BE-A4DD-704A-8298-5403A407C01B}"/>
                </a:ext>
              </a:extLst>
            </p:cNvPr>
            <p:cNvSpPr txBox="1"/>
            <p:nvPr/>
          </p:nvSpPr>
          <p:spPr>
            <a:xfrm>
              <a:off x="232286" y="4829090"/>
              <a:ext cx="919741" cy="400110"/>
            </a:xfrm>
            <a:prstGeom prst="rect">
              <a:avLst/>
            </a:prstGeom>
            <a:solidFill>
              <a:schemeClr val="accent1">
                <a:lumMod val="40000"/>
                <a:lumOff val="60000"/>
              </a:schemeClr>
            </a:solidFill>
            <a:ln>
              <a:solidFill>
                <a:schemeClr val="dk1"/>
              </a:solidFill>
            </a:ln>
          </p:spPr>
          <p:txBody>
            <a:bodyPr wrap="square" rtlCol="0">
              <a:spAutoFit/>
            </a:bodyPr>
            <a:lstStyle/>
            <a:p>
              <a:pPr algn="ctr"/>
              <a:r>
                <a:rPr lang="en-GB" sz="1000"/>
                <a:t>Cooling and Ventilation</a:t>
              </a:r>
              <a:endParaRPr lang="fr-FR" sz="1000"/>
            </a:p>
          </p:txBody>
        </p:sp>
        <p:cxnSp>
          <p:nvCxnSpPr>
            <p:cNvPr id="164" name="Straight Arrow Connector 163">
              <a:extLst>
                <a:ext uri="{FF2B5EF4-FFF2-40B4-BE49-F238E27FC236}">
                  <a16:creationId xmlns:a16="http://schemas.microsoft.com/office/drawing/2014/main" id="{181D0B53-9510-F14A-9725-9A32E544E6C2}"/>
                </a:ext>
              </a:extLst>
            </p:cNvPr>
            <p:cNvCxnSpPr/>
            <p:nvPr/>
          </p:nvCxnSpPr>
          <p:spPr>
            <a:xfrm flipV="1">
              <a:off x="1102314" y="4180802"/>
              <a:ext cx="97142" cy="616350"/>
            </a:xfrm>
            <a:prstGeom prst="straightConnector1">
              <a:avLst/>
            </a:prstGeom>
            <a:ln w="9525">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109" name="Slide Number Placeholder 4">
            <a:extLst>
              <a:ext uri="{FF2B5EF4-FFF2-40B4-BE49-F238E27FC236}">
                <a16:creationId xmlns:a16="http://schemas.microsoft.com/office/drawing/2014/main" id="{34A40EF7-CC10-F85D-DF83-345E06DB59EC}"/>
              </a:ext>
            </a:extLst>
          </p:cNvPr>
          <p:cNvSpPr>
            <a:spLocks noGrp="1"/>
          </p:cNvSpPr>
          <p:nvPr>
            <p:ph type="sldNum" sz="quarter" idx="12"/>
          </p:nvPr>
        </p:nvSpPr>
        <p:spPr>
          <a:xfrm>
            <a:off x="11617963" y="6436357"/>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27</a:t>
            </a:fld>
            <a:endParaRPr lang="fr-FR" dirty="0"/>
          </a:p>
        </p:txBody>
      </p:sp>
      <p:sp>
        <p:nvSpPr>
          <p:cNvPr id="3" name="Rectangle 2">
            <a:extLst>
              <a:ext uri="{FF2B5EF4-FFF2-40B4-BE49-F238E27FC236}">
                <a16:creationId xmlns:a16="http://schemas.microsoft.com/office/drawing/2014/main" id="{9AF4C932-CFBF-8A2E-E5F3-80DCE09DD88A}"/>
              </a:ext>
            </a:extLst>
          </p:cNvPr>
          <p:cNvSpPr/>
          <p:nvPr/>
        </p:nvSpPr>
        <p:spPr>
          <a:xfrm>
            <a:off x="4789937" y="5365969"/>
            <a:ext cx="7393841" cy="1469128"/>
          </a:xfrm>
          <a:prstGeom prst="rect">
            <a:avLst/>
          </a:prstGeom>
          <a:gradFill>
            <a:gsLst>
              <a:gs pos="0">
                <a:srgbClr val="C00000"/>
              </a:gs>
              <a:gs pos="100000">
                <a:srgbClr val="FFC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marL="342900" indent="-342900">
              <a:buFont typeface="Arial" panose="020B0604020202020204" pitchFamily="34" charset="0"/>
              <a:buChar char="•"/>
            </a:pPr>
            <a:r>
              <a:rPr lang="en-US" sz="2000" dirty="0">
                <a:solidFill>
                  <a:srgbClr val="002060"/>
                </a:solidFill>
                <a:latin typeface="Calibri" panose="020F0502020204030204" pitchFamily="34" charset="0"/>
                <a:cs typeface="Calibri" panose="020F0502020204030204" pitchFamily="34" charset="0"/>
                <a:sym typeface="Wingdings" pitchFamily="2" charset="2"/>
              </a:rPr>
              <a:t>Operation with levelled </a:t>
            </a:r>
            <a:r>
              <a:rPr lang="en-US" sz="2000" dirty="0" err="1">
                <a:solidFill>
                  <a:srgbClr val="002060"/>
                </a:solidFill>
                <a:latin typeface="Calibri" panose="020F0502020204030204" pitchFamily="34" charset="0"/>
                <a:cs typeface="Calibri" panose="020F0502020204030204" pitchFamily="34" charset="0"/>
                <a:sym typeface="Wingdings" pitchFamily="2" charset="2"/>
              </a:rPr>
              <a:t>lumi</a:t>
            </a:r>
            <a:r>
              <a:rPr lang="en-US" sz="2000" dirty="0">
                <a:solidFill>
                  <a:srgbClr val="002060"/>
                </a:solidFill>
                <a:latin typeface="Calibri" panose="020F0502020204030204" pitchFamily="34" charset="0"/>
                <a:cs typeface="Calibri" panose="020F0502020204030204" pitchFamily="34" charset="0"/>
                <a:sym typeface="Wingdings" pitchFamily="2" charset="2"/>
              </a:rPr>
              <a:t> calls for longer physics fills</a:t>
            </a:r>
          </a:p>
          <a:p>
            <a:pPr marL="342900" indent="-342900">
              <a:buFont typeface="Arial" panose="020B0604020202020204" pitchFamily="34" charset="0"/>
              <a:buChar char="•"/>
            </a:pPr>
            <a:r>
              <a:rPr lang="en-US" sz="2000" dirty="0">
                <a:solidFill>
                  <a:srgbClr val="002060"/>
                </a:solidFill>
                <a:latin typeface="Calibri" panose="020F0502020204030204" pitchFamily="34" charset="0"/>
                <a:cs typeface="Calibri" panose="020F0502020204030204" pitchFamily="34" charset="0"/>
                <a:sym typeface="Wingdings" pitchFamily="2" charset="2"/>
              </a:rPr>
              <a:t>Low radiation areas for electronics</a:t>
            </a:r>
          </a:p>
          <a:p>
            <a:pPr marL="342900" indent="-342900">
              <a:buFont typeface="Arial" panose="020B0604020202020204" pitchFamily="34" charset="0"/>
              <a:buChar char="•"/>
            </a:pPr>
            <a:r>
              <a:rPr lang="en-US" sz="2000" dirty="0">
                <a:solidFill>
                  <a:srgbClr val="002060"/>
                </a:solidFill>
                <a:latin typeface="Calibri" panose="020F0502020204030204" pitchFamily="34" charset="0"/>
                <a:cs typeface="Calibri" panose="020F0502020204030204" pitchFamily="34" charset="0"/>
                <a:sym typeface="Wingdings" pitchFamily="2" charset="2"/>
              </a:rPr>
              <a:t>Accessibility of equipment -&gt; increased maintainability</a:t>
            </a:r>
          </a:p>
          <a:p>
            <a:pPr marL="342900" indent="-342900">
              <a:buFont typeface="Arial" panose="020B0604020202020204" pitchFamily="34" charset="0"/>
              <a:buChar char="•"/>
            </a:pPr>
            <a:r>
              <a:rPr lang="en-US" sz="2000" dirty="0">
                <a:solidFill>
                  <a:srgbClr val="002060"/>
                </a:solidFill>
                <a:latin typeface="Calibri" panose="020F0502020204030204" pitchFamily="34" charset="0"/>
                <a:cs typeface="Calibri" panose="020F0502020204030204" pitchFamily="34" charset="0"/>
                <a:sym typeface="Wingdings" pitchFamily="2" charset="2"/>
              </a:rPr>
              <a:t>But up to 100m between PC and magnets!</a:t>
            </a:r>
            <a:endParaRPr lang="en-US" sz="2000" dirty="0">
              <a:latin typeface="Calibri" panose="020F0502020204030204" pitchFamily="34" charset="0"/>
              <a:cs typeface="Calibri" panose="020F0502020204030204" pitchFamily="34" charset="0"/>
            </a:endParaRPr>
          </a:p>
        </p:txBody>
      </p:sp>
      <p:sp>
        <p:nvSpPr>
          <p:cNvPr id="8" name="Title 2">
            <a:extLst>
              <a:ext uri="{FF2B5EF4-FFF2-40B4-BE49-F238E27FC236}">
                <a16:creationId xmlns:a16="http://schemas.microsoft.com/office/drawing/2014/main" id="{E369CAD0-1EF7-297A-4298-6EE8F00E1B20}"/>
              </a:ext>
            </a:extLst>
          </p:cNvPr>
          <p:cNvSpPr txBox="1">
            <a:spLocks/>
          </p:cNvSpPr>
          <p:nvPr/>
        </p:nvSpPr>
        <p:spPr>
          <a:xfrm>
            <a:off x="623917" y="94730"/>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200" dirty="0">
                <a:solidFill>
                  <a:srgbClr val="0089B5"/>
                </a:solidFill>
                <a:latin typeface="Calibri" panose="020F0502020204030204" pitchFamily="34" charset="0"/>
                <a:cs typeface="Calibri" panose="020F0502020204030204" pitchFamily="34" charset="0"/>
              </a:rPr>
              <a:t>HL-LHC Technical Challenges: Machine Efficiency</a:t>
            </a:r>
            <a:endParaRPr lang="en-GB" sz="3200" dirty="0">
              <a:solidFill>
                <a:srgbClr val="0089B5"/>
              </a:solidFill>
              <a:latin typeface="Garamond" panose="02020404030301010803" pitchFamily="18" charset="0"/>
            </a:endParaRPr>
          </a:p>
          <a:p>
            <a:endParaRPr lang="en-FR" sz="3200" dirty="0">
              <a:solidFill>
                <a:srgbClr val="0089B5"/>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419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F1197E-6DAE-B519-E818-6F60C9DFA2E9}"/>
              </a:ext>
            </a:extLst>
          </p:cNvPr>
          <p:cNvSpPr txBox="1"/>
          <p:nvPr/>
        </p:nvSpPr>
        <p:spPr>
          <a:xfrm>
            <a:off x="5090996" y="1059057"/>
            <a:ext cx="6651180" cy="369332"/>
          </a:xfrm>
          <a:prstGeom prst="rect">
            <a:avLst/>
          </a:prstGeom>
          <a:noFill/>
        </p:spPr>
        <p:txBody>
          <a:bodyPr wrap="none" rtlCol="0">
            <a:spAutoFit/>
          </a:bodyPr>
          <a:lstStyle/>
          <a:p>
            <a:r>
              <a:rPr lang="en-US" dirty="0"/>
              <a:t>Most of the work was conducted during LS2 </a:t>
            </a:r>
            <a:r>
              <a:rPr lang="en-US" dirty="0">
                <a:sym typeface="Wingdings" pitchFamily="2" charset="2"/>
              </a:rPr>
              <a:t> vibration impact</a:t>
            </a:r>
            <a:endParaRPr lang="en-US" dirty="0"/>
          </a:p>
        </p:txBody>
      </p:sp>
      <p:pic>
        <p:nvPicPr>
          <p:cNvPr id="19" name="Picture 18">
            <a:extLst>
              <a:ext uri="{FF2B5EF4-FFF2-40B4-BE49-F238E27FC236}">
                <a16:creationId xmlns:a16="http://schemas.microsoft.com/office/drawing/2014/main" id="{8F8DD0DE-84D7-1D42-A514-EEACED6979A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69973" y="1451016"/>
            <a:ext cx="3921900" cy="2941425"/>
          </a:xfrm>
          <a:prstGeom prst="rect">
            <a:avLst/>
          </a:prstGeom>
        </p:spPr>
      </p:pic>
      <p:pic>
        <p:nvPicPr>
          <p:cNvPr id="9" name="Picture 8">
            <a:extLst>
              <a:ext uri="{FF2B5EF4-FFF2-40B4-BE49-F238E27FC236}">
                <a16:creationId xmlns:a16="http://schemas.microsoft.com/office/drawing/2014/main" id="{9876E422-29CA-524D-BCC5-1DAED6D7FCC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66737" y="1506622"/>
            <a:ext cx="5201059" cy="3900794"/>
          </a:xfrm>
          <a:prstGeom prst="rect">
            <a:avLst/>
          </a:prstGeom>
        </p:spPr>
      </p:pic>
      <p:pic>
        <p:nvPicPr>
          <p:cNvPr id="10" name="Picture 9">
            <a:extLst>
              <a:ext uri="{FF2B5EF4-FFF2-40B4-BE49-F238E27FC236}">
                <a16:creationId xmlns:a16="http://schemas.microsoft.com/office/drawing/2014/main" id="{B48423C2-17DE-C749-AA9A-E383C42B4B0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747629" y="1867961"/>
            <a:ext cx="6741723" cy="2869914"/>
          </a:xfrm>
          <a:prstGeom prst="rect">
            <a:avLst/>
          </a:prstGeom>
        </p:spPr>
      </p:pic>
      <p:sp>
        <p:nvSpPr>
          <p:cNvPr id="14" name="TextBox 13">
            <a:extLst>
              <a:ext uri="{FF2B5EF4-FFF2-40B4-BE49-F238E27FC236}">
                <a16:creationId xmlns:a16="http://schemas.microsoft.com/office/drawing/2014/main" id="{A36FA5BB-95B2-8340-A160-43A68CD6E358}"/>
              </a:ext>
            </a:extLst>
          </p:cNvPr>
          <p:cNvSpPr txBox="1"/>
          <p:nvPr/>
        </p:nvSpPr>
        <p:spPr>
          <a:xfrm>
            <a:off x="6570691" y="5518623"/>
            <a:ext cx="2135183" cy="230832"/>
          </a:xfrm>
          <a:prstGeom prst="rect">
            <a:avLst/>
          </a:prstGeom>
          <a:solidFill>
            <a:schemeClr val="bg1"/>
          </a:solidFill>
          <a:ln w="25400">
            <a:solidFill>
              <a:schemeClr val="accent5"/>
            </a:solidFill>
          </a:ln>
        </p:spPr>
        <p:txBody>
          <a:bodyPr wrap="square" rtlCol="0">
            <a:spAutoFit/>
          </a:bodyPr>
          <a:lstStyle/>
          <a:p>
            <a:pPr algn="ctr"/>
            <a:r>
              <a:rPr lang="fr-CH" sz="900" dirty="0">
                <a:solidFill>
                  <a:schemeClr val="accent5"/>
                </a:solidFill>
                <a:sym typeface="Symbol" panose="05050102010706020507" pitchFamily="18" charset="2"/>
              </a:rPr>
              <a:t>Transition to LHC tunnel</a:t>
            </a:r>
            <a:endParaRPr lang="en-GB" sz="900" dirty="0">
              <a:solidFill>
                <a:schemeClr val="accent5"/>
              </a:solidFill>
            </a:endParaRPr>
          </a:p>
        </p:txBody>
      </p:sp>
      <p:pic>
        <p:nvPicPr>
          <p:cNvPr id="16" name="Picture 15">
            <a:extLst>
              <a:ext uri="{FF2B5EF4-FFF2-40B4-BE49-F238E27FC236}">
                <a16:creationId xmlns:a16="http://schemas.microsoft.com/office/drawing/2014/main" id="{AD38339D-5787-AA4E-B8A7-7A5E9CF435E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711980" y="1506620"/>
            <a:ext cx="3880624" cy="2910468"/>
          </a:xfrm>
          <a:prstGeom prst="rect">
            <a:avLst/>
          </a:prstGeom>
        </p:spPr>
      </p:pic>
      <p:pic>
        <p:nvPicPr>
          <p:cNvPr id="11" name="Picture 10" descr="A picture containing dirt, building, metal, old&#10;&#10;Description automatically generated">
            <a:extLst>
              <a:ext uri="{FF2B5EF4-FFF2-40B4-BE49-F238E27FC236}">
                <a16:creationId xmlns:a16="http://schemas.microsoft.com/office/drawing/2014/main" id="{9E1619CB-D6BF-0E4B-A383-DE4EFC302F24}"/>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613502" y="1451017"/>
            <a:ext cx="4158462" cy="3156110"/>
          </a:xfrm>
          <a:prstGeom prst="rect">
            <a:avLst/>
          </a:prstGeom>
        </p:spPr>
      </p:pic>
      <p:pic>
        <p:nvPicPr>
          <p:cNvPr id="15" name="Picture 14" descr="A large building&#10;&#10;Description automatically generated">
            <a:extLst>
              <a:ext uri="{FF2B5EF4-FFF2-40B4-BE49-F238E27FC236}">
                <a16:creationId xmlns:a16="http://schemas.microsoft.com/office/drawing/2014/main" id="{18EC1D2A-06FF-3F40-9E92-5171BF26F49E}"/>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639420" y="1807715"/>
            <a:ext cx="5043413" cy="3655304"/>
          </a:xfrm>
          <a:prstGeom prst="rect">
            <a:avLst/>
          </a:prstGeom>
        </p:spPr>
      </p:pic>
      <p:pic>
        <p:nvPicPr>
          <p:cNvPr id="12" name="Picture 11" descr="A large room&#10;&#10;Description automatically generated">
            <a:extLst>
              <a:ext uri="{FF2B5EF4-FFF2-40B4-BE49-F238E27FC236}">
                <a16:creationId xmlns:a16="http://schemas.microsoft.com/office/drawing/2014/main" id="{BC32A231-469B-3C47-AA4A-AF096FB559E2}"/>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6118491" y="1437828"/>
            <a:ext cx="4528947" cy="3169299"/>
          </a:xfrm>
          <a:prstGeom prst="rect">
            <a:avLst/>
          </a:prstGeom>
        </p:spPr>
      </p:pic>
      <p:sp>
        <p:nvSpPr>
          <p:cNvPr id="2" name="TextBox 1">
            <a:extLst>
              <a:ext uri="{FF2B5EF4-FFF2-40B4-BE49-F238E27FC236}">
                <a16:creationId xmlns:a16="http://schemas.microsoft.com/office/drawing/2014/main" id="{5B4E4515-45A0-4032-5F2B-308C6B683854}"/>
              </a:ext>
            </a:extLst>
          </p:cNvPr>
          <p:cNvSpPr txBox="1"/>
          <p:nvPr/>
        </p:nvSpPr>
        <p:spPr>
          <a:xfrm>
            <a:off x="713729" y="1026967"/>
            <a:ext cx="4117474" cy="369332"/>
          </a:xfrm>
          <a:prstGeom prst="rect">
            <a:avLst/>
          </a:prstGeom>
          <a:noFill/>
        </p:spPr>
        <p:txBody>
          <a:bodyPr wrap="none" rtlCol="0">
            <a:spAutoFit/>
          </a:bodyPr>
          <a:lstStyle/>
          <a:p>
            <a:r>
              <a:rPr lang="en-US" dirty="0"/>
              <a:t>Work started at End Run1 during 2018</a:t>
            </a:r>
          </a:p>
        </p:txBody>
      </p:sp>
      <p:pic>
        <p:nvPicPr>
          <p:cNvPr id="17" name="Picture 4">
            <a:extLst>
              <a:ext uri="{FF2B5EF4-FFF2-40B4-BE49-F238E27FC236}">
                <a16:creationId xmlns:a16="http://schemas.microsoft.com/office/drawing/2014/main" id="{EBCF9705-D4B6-BB67-8A15-5C65BD319A26}"/>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5619" y="710491"/>
            <a:ext cx="6336704" cy="47525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B7F8F2FD-D42F-5549-B4AB-AEFE524A0638}"/>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6237179" y="2386739"/>
            <a:ext cx="5776654" cy="4332490"/>
          </a:xfrm>
          <a:prstGeom prst="rect">
            <a:avLst/>
          </a:prstGeom>
        </p:spPr>
      </p:pic>
      <p:sp>
        <p:nvSpPr>
          <p:cNvPr id="4" name="TextBox 3">
            <a:extLst>
              <a:ext uri="{FF2B5EF4-FFF2-40B4-BE49-F238E27FC236}">
                <a16:creationId xmlns:a16="http://schemas.microsoft.com/office/drawing/2014/main" id="{716EA901-CAAD-A3DC-F1CA-F2E1161BCFA2}"/>
              </a:ext>
            </a:extLst>
          </p:cNvPr>
          <p:cNvSpPr txBox="1"/>
          <p:nvPr/>
        </p:nvSpPr>
        <p:spPr>
          <a:xfrm>
            <a:off x="8717712" y="646657"/>
            <a:ext cx="3467616" cy="369332"/>
          </a:xfrm>
          <a:prstGeom prst="rect">
            <a:avLst/>
          </a:prstGeom>
          <a:noFill/>
        </p:spPr>
        <p:txBody>
          <a:bodyPr wrap="none" rtlCol="0">
            <a:spAutoFit/>
          </a:bodyPr>
          <a:lstStyle/>
          <a:p>
            <a:r>
              <a:rPr lang="en-US" dirty="0"/>
              <a:t>Construction Finished End 2022</a:t>
            </a:r>
          </a:p>
        </p:txBody>
      </p:sp>
      <p:pic>
        <p:nvPicPr>
          <p:cNvPr id="6" name="Picture 5" descr="A picture containing blue, engine&#10;&#10;Description automatically generated">
            <a:extLst>
              <a:ext uri="{FF2B5EF4-FFF2-40B4-BE49-F238E27FC236}">
                <a16:creationId xmlns:a16="http://schemas.microsoft.com/office/drawing/2014/main" id="{5680BA88-27A4-2628-BEE9-42C4EF3A5DAD}"/>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164538" y="2313122"/>
            <a:ext cx="6849295" cy="4417349"/>
          </a:xfrm>
          <a:prstGeom prst="rect">
            <a:avLst/>
          </a:prstGeom>
        </p:spPr>
      </p:pic>
      <p:sp>
        <p:nvSpPr>
          <p:cNvPr id="8" name="Title 7">
            <a:extLst>
              <a:ext uri="{FF2B5EF4-FFF2-40B4-BE49-F238E27FC236}">
                <a16:creationId xmlns:a16="http://schemas.microsoft.com/office/drawing/2014/main" id="{39DAFC79-D191-C24F-7961-3907797098C1}"/>
              </a:ext>
            </a:extLst>
          </p:cNvPr>
          <p:cNvSpPr>
            <a:spLocks noGrp="1"/>
          </p:cNvSpPr>
          <p:nvPr>
            <p:ph type="title"/>
          </p:nvPr>
        </p:nvSpPr>
        <p:spPr>
          <a:xfrm>
            <a:off x="845980" y="75070"/>
            <a:ext cx="10560000" cy="720000"/>
          </a:xfrm>
        </p:spPr>
        <p:txBody>
          <a:bodyPr/>
          <a:lstStyle/>
          <a:p>
            <a:r>
              <a:rPr lang="en-FR" dirty="0"/>
              <a:t>IR1/5 underground civil engineering completed in 2022</a:t>
            </a:r>
          </a:p>
        </p:txBody>
      </p:sp>
      <p:sp>
        <p:nvSpPr>
          <p:cNvPr id="3" name="Slide Number Placeholder 2">
            <a:extLst>
              <a:ext uri="{FF2B5EF4-FFF2-40B4-BE49-F238E27FC236}">
                <a16:creationId xmlns:a16="http://schemas.microsoft.com/office/drawing/2014/main" id="{0E337825-C34A-78A3-935B-50929AF62B13}"/>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28</a:t>
            </a:fld>
            <a:endParaRPr lang="en-US" dirty="0"/>
          </a:p>
        </p:txBody>
      </p:sp>
    </p:spTree>
    <p:extLst>
      <p:ext uri="{BB962C8B-B14F-4D97-AF65-F5344CB8AC3E}">
        <p14:creationId xmlns:p14="http://schemas.microsoft.com/office/powerpoint/2010/main" val="2545694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dissolve">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ssolve">
                                      <p:cBhvr>
                                        <p:cTn id="31" dur="500"/>
                                        <p:tgtEl>
                                          <p:spTgt spid="1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dissolve">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dissolv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dissolve">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dissolve">
                                      <p:cBhvr>
                                        <p:cTn id="54" dur="50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dissolve">
                                      <p:cBhvr>
                                        <p:cTn id="59" dur="500"/>
                                        <p:tgtEl>
                                          <p:spTgt spid="13"/>
                                        </p:tgtEl>
                                      </p:cBhvr>
                                    </p:animEffect>
                                  </p:childTnLst>
                                </p:cTn>
                              </p:par>
                              <p:par>
                                <p:cTn id="60" presetID="9" presetClass="entr" presetSubtype="0" fill="hold" grpId="0" nodeType="with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dissolve">
                                      <p:cBhvr>
                                        <p:cTn id="62" dur="500"/>
                                        <p:tgtEl>
                                          <p:spTgt spid="4"/>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dissolve">
                                      <p:cBhvr>
                                        <p:cTn id="6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2" grpId="0"/>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29</a:t>
            </a:fld>
            <a:endParaRPr lang="fr-FR"/>
          </a:p>
        </p:txBody>
      </p:sp>
      <p:pic>
        <p:nvPicPr>
          <p:cNvPr id="1028" name="Picture 4">
            <a:extLst>
              <a:ext uri="{FF2B5EF4-FFF2-40B4-BE49-F238E27FC236}">
                <a16:creationId xmlns:a16="http://schemas.microsoft.com/office/drawing/2014/main" id="{B405E89C-39A1-B198-C9C3-D42477DF281A}"/>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9336" y="1323206"/>
            <a:ext cx="5880067" cy="44100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a:extLst>
              <a:ext uri="{FF2B5EF4-FFF2-40B4-BE49-F238E27FC236}">
                <a16:creationId xmlns:a16="http://schemas.microsoft.com/office/drawing/2014/main" id="{3B87673D-88E4-3FA2-695E-DF4B75F709B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92597" y="1323206"/>
            <a:ext cx="5880067" cy="441005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F8AE0A3-F6BC-8827-5DAB-9A7A1A06A939}"/>
              </a:ext>
            </a:extLst>
          </p:cNvPr>
          <p:cNvSpPr txBox="1"/>
          <p:nvPr/>
        </p:nvSpPr>
        <p:spPr>
          <a:xfrm rot="16200000">
            <a:off x="6750711" y="2500774"/>
            <a:ext cx="551754" cy="276999"/>
          </a:xfrm>
          <a:prstGeom prst="rect">
            <a:avLst/>
          </a:prstGeom>
          <a:noFill/>
        </p:spPr>
        <p:txBody>
          <a:bodyPr wrap="none" rtlCol="0">
            <a:spAutoFit/>
          </a:bodyPr>
          <a:lstStyle/>
          <a:p>
            <a:r>
              <a:rPr lang="en-US" sz="1200" b="1" dirty="0">
                <a:highlight>
                  <a:srgbClr val="FFFF00"/>
                </a:highlight>
              </a:rPr>
              <a:t>SF17</a:t>
            </a:r>
            <a:endParaRPr lang="en-GB" sz="1200" b="1" dirty="0">
              <a:highlight>
                <a:srgbClr val="FFFF00"/>
              </a:highlight>
            </a:endParaRPr>
          </a:p>
        </p:txBody>
      </p:sp>
      <p:sp>
        <p:nvSpPr>
          <p:cNvPr id="6" name="TextBox 5">
            <a:extLst>
              <a:ext uri="{FF2B5EF4-FFF2-40B4-BE49-F238E27FC236}">
                <a16:creationId xmlns:a16="http://schemas.microsoft.com/office/drawing/2014/main" id="{FF697277-B3E2-4223-A99C-CBC10B7FBF9C}"/>
              </a:ext>
            </a:extLst>
          </p:cNvPr>
          <p:cNvSpPr txBox="1"/>
          <p:nvPr/>
        </p:nvSpPr>
        <p:spPr>
          <a:xfrm rot="16200000">
            <a:off x="8406768" y="3076965"/>
            <a:ext cx="696024" cy="276999"/>
          </a:xfrm>
          <a:prstGeom prst="rect">
            <a:avLst/>
          </a:prstGeom>
          <a:noFill/>
        </p:spPr>
        <p:txBody>
          <a:bodyPr wrap="none" rtlCol="0">
            <a:spAutoFit/>
          </a:bodyPr>
          <a:lstStyle/>
          <a:p>
            <a:r>
              <a:rPr lang="en-US" sz="1200" b="1" dirty="0">
                <a:highlight>
                  <a:srgbClr val="FFFF00"/>
                </a:highlight>
              </a:rPr>
              <a:t>SHM17</a:t>
            </a:r>
            <a:endParaRPr lang="en-GB" sz="1200" b="1" dirty="0">
              <a:highlight>
                <a:srgbClr val="FFFF00"/>
              </a:highlight>
            </a:endParaRPr>
          </a:p>
        </p:txBody>
      </p:sp>
      <p:sp>
        <p:nvSpPr>
          <p:cNvPr id="7" name="TextBox 6">
            <a:extLst>
              <a:ext uri="{FF2B5EF4-FFF2-40B4-BE49-F238E27FC236}">
                <a16:creationId xmlns:a16="http://schemas.microsoft.com/office/drawing/2014/main" id="{A89733E0-A4E3-D0E1-2E46-2F10457D793A}"/>
              </a:ext>
            </a:extLst>
          </p:cNvPr>
          <p:cNvSpPr txBox="1"/>
          <p:nvPr/>
        </p:nvSpPr>
        <p:spPr>
          <a:xfrm rot="16200000">
            <a:off x="10271089" y="3797045"/>
            <a:ext cx="567784" cy="276999"/>
          </a:xfrm>
          <a:prstGeom prst="rect">
            <a:avLst/>
          </a:prstGeom>
          <a:noFill/>
        </p:spPr>
        <p:txBody>
          <a:bodyPr wrap="none" rtlCol="0">
            <a:spAutoFit/>
          </a:bodyPr>
          <a:lstStyle/>
          <a:p>
            <a:r>
              <a:rPr lang="en-US" sz="1200" b="1" dirty="0">
                <a:highlight>
                  <a:srgbClr val="FFFF00"/>
                </a:highlight>
              </a:rPr>
              <a:t>SD17</a:t>
            </a:r>
            <a:endParaRPr lang="en-GB" sz="1200" b="1" dirty="0">
              <a:highlight>
                <a:srgbClr val="FFFF00"/>
              </a:highlight>
            </a:endParaRPr>
          </a:p>
        </p:txBody>
      </p:sp>
      <p:sp>
        <p:nvSpPr>
          <p:cNvPr id="10" name="TextBox 9">
            <a:extLst>
              <a:ext uri="{FF2B5EF4-FFF2-40B4-BE49-F238E27FC236}">
                <a16:creationId xmlns:a16="http://schemas.microsoft.com/office/drawing/2014/main" id="{772FE23C-3D62-B8EA-010E-3A86A053A569}"/>
              </a:ext>
            </a:extLst>
          </p:cNvPr>
          <p:cNvSpPr txBox="1"/>
          <p:nvPr/>
        </p:nvSpPr>
        <p:spPr>
          <a:xfrm rot="16200000">
            <a:off x="10851159" y="2792814"/>
            <a:ext cx="559769" cy="276999"/>
          </a:xfrm>
          <a:prstGeom prst="rect">
            <a:avLst/>
          </a:prstGeom>
          <a:noFill/>
        </p:spPr>
        <p:txBody>
          <a:bodyPr wrap="none" rtlCol="0">
            <a:spAutoFit/>
          </a:bodyPr>
          <a:lstStyle/>
          <a:p>
            <a:r>
              <a:rPr lang="en-US" sz="1200" b="1" dirty="0">
                <a:highlight>
                  <a:srgbClr val="FFFF00"/>
                </a:highlight>
              </a:rPr>
              <a:t>SE17</a:t>
            </a:r>
            <a:endParaRPr lang="en-GB" sz="1200" b="1" dirty="0">
              <a:highlight>
                <a:srgbClr val="FFFF00"/>
              </a:highlight>
            </a:endParaRPr>
          </a:p>
        </p:txBody>
      </p:sp>
      <p:sp>
        <p:nvSpPr>
          <p:cNvPr id="11" name="TextBox 10">
            <a:extLst>
              <a:ext uri="{FF2B5EF4-FFF2-40B4-BE49-F238E27FC236}">
                <a16:creationId xmlns:a16="http://schemas.microsoft.com/office/drawing/2014/main" id="{68931101-9C2F-C3EE-AF88-4BFBCB4785A8}"/>
              </a:ext>
            </a:extLst>
          </p:cNvPr>
          <p:cNvSpPr txBox="1"/>
          <p:nvPr/>
        </p:nvSpPr>
        <p:spPr>
          <a:xfrm rot="16200000">
            <a:off x="9839039" y="2864822"/>
            <a:ext cx="567784" cy="276999"/>
          </a:xfrm>
          <a:prstGeom prst="rect">
            <a:avLst/>
          </a:prstGeom>
          <a:noFill/>
        </p:spPr>
        <p:txBody>
          <a:bodyPr wrap="none" rtlCol="0">
            <a:spAutoFit/>
          </a:bodyPr>
          <a:lstStyle/>
          <a:p>
            <a:r>
              <a:rPr lang="en-US" sz="1200" b="1" dirty="0">
                <a:highlight>
                  <a:srgbClr val="FFFF00"/>
                </a:highlight>
              </a:rPr>
              <a:t>SU17</a:t>
            </a:r>
            <a:endParaRPr lang="en-GB" sz="1200" b="1" dirty="0">
              <a:highlight>
                <a:srgbClr val="FFFF00"/>
              </a:highlight>
            </a:endParaRPr>
          </a:p>
        </p:txBody>
      </p:sp>
      <p:sp>
        <p:nvSpPr>
          <p:cNvPr id="8" name="TextBox 7">
            <a:extLst>
              <a:ext uri="{FF2B5EF4-FFF2-40B4-BE49-F238E27FC236}">
                <a16:creationId xmlns:a16="http://schemas.microsoft.com/office/drawing/2014/main" id="{7F298026-AA13-FCDB-0C8C-0647FB647A5F}"/>
              </a:ext>
            </a:extLst>
          </p:cNvPr>
          <p:cNvSpPr txBox="1"/>
          <p:nvPr/>
        </p:nvSpPr>
        <p:spPr>
          <a:xfrm>
            <a:off x="2257159" y="5823895"/>
            <a:ext cx="1864613" cy="369332"/>
          </a:xfrm>
          <a:prstGeom prst="rect">
            <a:avLst/>
          </a:prstGeom>
          <a:noFill/>
        </p:spPr>
        <p:txBody>
          <a:bodyPr wrap="none" rtlCol="0">
            <a:spAutoFit/>
          </a:bodyPr>
          <a:lstStyle/>
          <a:p>
            <a:r>
              <a:rPr lang="en-US" dirty="0"/>
              <a:t>Example Point 1</a:t>
            </a:r>
          </a:p>
        </p:txBody>
      </p:sp>
      <p:pic>
        <p:nvPicPr>
          <p:cNvPr id="12" name="Picture 11">
            <a:extLst>
              <a:ext uri="{FF2B5EF4-FFF2-40B4-BE49-F238E27FC236}">
                <a16:creationId xmlns:a16="http://schemas.microsoft.com/office/drawing/2014/main" id="{095C0D35-07FD-BDC9-4D76-A01DAE328F54}"/>
              </a:ext>
            </a:extLst>
          </p:cNvPr>
          <p:cNvPicPr>
            <a:picLocks noChangeAspect="1"/>
          </p:cNvPicPr>
          <p:nvPr/>
        </p:nvPicPr>
        <p:blipFill>
          <a:blip r:embed="rId4"/>
          <a:stretch>
            <a:fillRect/>
          </a:stretch>
        </p:blipFill>
        <p:spPr>
          <a:xfrm>
            <a:off x="37079" y="993996"/>
            <a:ext cx="7902758" cy="5268506"/>
          </a:xfrm>
          <a:prstGeom prst="rect">
            <a:avLst/>
          </a:prstGeom>
        </p:spPr>
      </p:pic>
      <p:sp>
        <p:nvSpPr>
          <p:cNvPr id="13" name="TextBox 12">
            <a:extLst>
              <a:ext uri="{FF2B5EF4-FFF2-40B4-BE49-F238E27FC236}">
                <a16:creationId xmlns:a16="http://schemas.microsoft.com/office/drawing/2014/main" id="{E33BD986-5DDD-B98C-6F74-72F6BE31ECD5}"/>
              </a:ext>
            </a:extLst>
          </p:cNvPr>
          <p:cNvSpPr txBox="1"/>
          <p:nvPr/>
        </p:nvSpPr>
        <p:spPr>
          <a:xfrm>
            <a:off x="8087487" y="5823646"/>
            <a:ext cx="3339376" cy="646331"/>
          </a:xfrm>
          <a:prstGeom prst="rect">
            <a:avLst/>
          </a:prstGeom>
          <a:noFill/>
        </p:spPr>
        <p:txBody>
          <a:bodyPr wrap="none" rtlCol="0">
            <a:spAutoFit/>
          </a:bodyPr>
          <a:lstStyle/>
          <a:p>
            <a:r>
              <a:rPr lang="en-US" dirty="0"/>
              <a:t>20</a:t>
            </a:r>
            <a:r>
              <a:rPr lang="en-US" baseline="30000" dirty="0"/>
              <a:t>th</a:t>
            </a:r>
            <a:r>
              <a:rPr lang="en-US" dirty="0"/>
              <a:t> January 2023</a:t>
            </a:r>
          </a:p>
          <a:p>
            <a:r>
              <a:rPr lang="en-US" dirty="0"/>
              <a:t>Celebration Ceremony: Point 5</a:t>
            </a:r>
          </a:p>
        </p:txBody>
      </p:sp>
      <p:sp>
        <p:nvSpPr>
          <p:cNvPr id="14" name="TextBox 13">
            <a:extLst>
              <a:ext uri="{FF2B5EF4-FFF2-40B4-BE49-F238E27FC236}">
                <a16:creationId xmlns:a16="http://schemas.microsoft.com/office/drawing/2014/main" id="{C990A77C-C8D0-3EDF-CFE9-4A1331A955F2}"/>
              </a:ext>
            </a:extLst>
          </p:cNvPr>
          <p:cNvSpPr txBox="1"/>
          <p:nvPr/>
        </p:nvSpPr>
        <p:spPr>
          <a:xfrm>
            <a:off x="8037447" y="897832"/>
            <a:ext cx="2758127" cy="369332"/>
          </a:xfrm>
          <a:prstGeom prst="rect">
            <a:avLst/>
          </a:prstGeom>
          <a:noFill/>
        </p:spPr>
        <p:txBody>
          <a:bodyPr wrap="none" rtlCol="0">
            <a:spAutoFit/>
          </a:bodyPr>
          <a:lstStyle/>
          <a:p>
            <a:r>
              <a:rPr lang="en-US" dirty="0"/>
              <a:t>Work Ended Spring 2023</a:t>
            </a:r>
          </a:p>
        </p:txBody>
      </p:sp>
      <p:sp>
        <p:nvSpPr>
          <p:cNvPr id="15" name="Title 14">
            <a:extLst>
              <a:ext uri="{FF2B5EF4-FFF2-40B4-BE49-F238E27FC236}">
                <a16:creationId xmlns:a16="http://schemas.microsoft.com/office/drawing/2014/main" id="{F362A48F-E298-46BD-9708-11C53E55B4A8}"/>
              </a:ext>
            </a:extLst>
          </p:cNvPr>
          <p:cNvSpPr>
            <a:spLocks noGrp="1"/>
          </p:cNvSpPr>
          <p:nvPr>
            <p:ph type="title"/>
          </p:nvPr>
        </p:nvSpPr>
        <p:spPr/>
        <p:txBody>
          <a:bodyPr/>
          <a:lstStyle/>
          <a:p>
            <a:r>
              <a:rPr lang="en-FR" dirty="0"/>
              <a:t>Completion of Surface buildings in 2023</a:t>
            </a:r>
          </a:p>
        </p:txBody>
      </p:sp>
    </p:spTree>
    <p:extLst>
      <p:ext uri="{BB962C8B-B14F-4D97-AF65-F5344CB8AC3E}">
        <p14:creationId xmlns:p14="http://schemas.microsoft.com/office/powerpoint/2010/main" val="243395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(Main) Technical challenges of the HL-LHC </a:t>
            </a:r>
            <a:r>
              <a:rPr lang="en-US" sz="3000" dirty="0">
                <a:solidFill>
                  <a:schemeClr val="tx1">
                    <a:lumMod val="65000"/>
                    <a:lumOff val="3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35001546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F6042E2E-687F-AD04-7C81-CC1907F9397A}"/>
              </a:ext>
            </a:extLst>
          </p:cNvPr>
          <p:cNvGrpSpPr>
            <a:grpSpLocks noChangeAspect="1"/>
          </p:cNvGrpSpPr>
          <p:nvPr/>
        </p:nvGrpSpPr>
        <p:grpSpPr>
          <a:xfrm>
            <a:off x="4248915" y="1431395"/>
            <a:ext cx="7233200" cy="4762529"/>
            <a:chOff x="1226720" y="258956"/>
            <a:chExt cx="9738560" cy="6412136"/>
          </a:xfrm>
        </p:grpSpPr>
        <p:pic>
          <p:nvPicPr>
            <p:cNvPr id="15" name="Content Placeholder 5" descr="A close up of a gun&#10;&#10;Description automatically generated">
              <a:extLst>
                <a:ext uri="{FF2B5EF4-FFF2-40B4-BE49-F238E27FC236}">
                  <a16:creationId xmlns:a16="http://schemas.microsoft.com/office/drawing/2014/main" id="{E0088B9B-38C7-6631-0811-BE92A29E5128}"/>
                </a:ext>
              </a:extLst>
            </p:cNvPr>
            <p:cNvPicPr>
              <a:picLocks noChangeAspect="1"/>
            </p:cNvPicPr>
            <p:nvPr/>
          </p:nvPicPr>
          <p:blipFill>
            <a:blip r:embed="rId2" cstate="print">
              <a:alphaModFix amt="50000"/>
              <a:extLst>
                <a:ext uri="{28A0092B-C50C-407E-A947-70E740481C1C}">
                  <a14:useLocalDpi xmlns:a14="http://schemas.microsoft.com/office/drawing/2010/main"/>
                </a:ext>
              </a:extLst>
            </a:blip>
            <a:stretch>
              <a:fillRect/>
            </a:stretch>
          </p:blipFill>
          <p:spPr>
            <a:xfrm>
              <a:off x="1226720" y="258963"/>
              <a:ext cx="9738560" cy="5008733"/>
            </a:xfrm>
            <a:prstGeom prst="rect">
              <a:avLst/>
            </a:prstGeom>
          </p:spPr>
        </p:pic>
        <p:pic>
          <p:nvPicPr>
            <p:cNvPr id="16" name="Picture 15" descr="A close up of a device&#10;&#10;Description automatically generated">
              <a:extLst>
                <a:ext uri="{FF2B5EF4-FFF2-40B4-BE49-F238E27FC236}">
                  <a16:creationId xmlns:a16="http://schemas.microsoft.com/office/drawing/2014/main" id="{A988E0D9-BF2C-8A7D-B069-7C3CDD6651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226720" y="258956"/>
              <a:ext cx="9738560" cy="5008743"/>
            </a:xfrm>
            <a:prstGeom prst="rect">
              <a:avLst/>
            </a:prstGeom>
          </p:spPr>
        </p:pic>
        <p:pic>
          <p:nvPicPr>
            <p:cNvPr id="17" name="Picture 16" descr="A picture containing boat, airplane, water, man&#10;&#10;Description automatically generated">
              <a:extLst>
                <a:ext uri="{FF2B5EF4-FFF2-40B4-BE49-F238E27FC236}">
                  <a16:creationId xmlns:a16="http://schemas.microsoft.com/office/drawing/2014/main" id="{81E78167-B046-33DA-58F3-F7193CC1E9FF}"/>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226720" y="258956"/>
              <a:ext cx="9738560" cy="5008743"/>
            </a:xfrm>
            <a:prstGeom prst="rect">
              <a:avLst/>
            </a:prstGeom>
          </p:spPr>
        </p:pic>
        <p:sp>
          <p:nvSpPr>
            <p:cNvPr id="18" name="Rectangle: Rounded Corners 9">
              <a:extLst>
                <a:ext uri="{FF2B5EF4-FFF2-40B4-BE49-F238E27FC236}">
                  <a16:creationId xmlns:a16="http://schemas.microsoft.com/office/drawing/2014/main" id="{0217BD09-CDEB-950C-9E71-CC2814854296}"/>
                </a:ext>
              </a:extLst>
            </p:cNvPr>
            <p:cNvSpPr/>
            <p:nvPr/>
          </p:nvSpPr>
          <p:spPr>
            <a:xfrm>
              <a:off x="1243863" y="4563951"/>
              <a:ext cx="293543" cy="194771"/>
            </a:xfrm>
            <a:prstGeom prst="roundRect">
              <a:avLst/>
            </a:prstGeom>
            <a:solidFill>
              <a:srgbClr val="00B0F0"/>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prstClr val="white"/>
                  </a:solidFill>
                  <a:latin typeface="Arial"/>
                </a:rPr>
                <a:t>D2</a:t>
              </a:r>
              <a:endParaRPr lang="en-GB" sz="667" b="1" dirty="0">
                <a:solidFill>
                  <a:prstClr val="white"/>
                </a:solidFill>
                <a:latin typeface="Arial"/>
              </a:endParaRPr>
            </a:p>
          </p:txBody>
        </p:sp>
        <p:grpSp>
          <p:nvGrpSpPr>
            <p:cNvPr id="19" name="Group 18">
              <a:extLst>
                <a:ext uri="{FF2B5EF4-FFF2-40B4-BE49-F238E27FC236}">
                  <a16:creationId xmlns:a16="http://schemas.microsoft.com/office/drawing/2014/main" id="{E48AA097-6A18-894D-85E3-36AC20E18353}"/>
                </a:ext>
              </a:extLst>
            </p:cNvPr>
            <p:cNvGrpSpPr/>
            <p:nvPr/>
          </p:nvGrpSpPr>
          <p:grpSpPr>
            <a:xfrm>
              <a:off x="4882154" y="2877270"/>
              <a:ext cx="786151" cy="194771"/>
              <a:chOff x="6732084" y="3921565"/>
              <a:chExt cx="738155" cy="182880"/>
            </a:xfrm>
          </p:grpSpPr>
          <p:sp>
            <p:nvSpPr>
              <p:cNvPr id="49" name="Rectangle: Rounded Corners 11">
                <a:extLst>
                  <a:ext uri="{FF2B5EF4-FFF2-40B4-BE49-F238E27FC236}">
                    <a16:creationId xmlns:a16="http://schemas.microsoft.com/office/drawing/2014/main" id="{1E781CA1-C782-8059-58D6-2D5B24726284}"/>
                  </a:ext>
                </a:extLst>
              </p:cNvPr>
              <p:cNvSpPr/>
              <p:nvPr/>
            </p:nvSpPr>
            <p:spPr>
              <a:xfrm>
                <a:off x="6732084" y="3921565"/>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err="1">
                    <a:solidFill>
                      <a:schemeClr val="tx1">
                        <a:lumMod val="65000"/>
                        <a:lumOff val="35000"/>
                      </a:schemeClr>
                    </a:solidFill>
                    <a:latin typeface="Arial"/>
                  </a:rPr>
                  <a:t>DSHM</a:t>
                </a:r>
                <a:endParaRPr lang="en-GB" sz="667" b="1" dirty="0">
                  <a:solidFill>
                    <a:schemeClr val="tx1">
                      <a:lumMod val="65000"/>
                      <a:lumOff val="35000"/>
                    </a:schemeClr>
                  </a:solidFill>
                  <a:latin typeface="Arial"/>
                </a:endParaRPr>
              </a:p>
            </p:txBody>
          </p:sp>
          <p:cxnSp>
            <p:nvCxnSpPr>
              <p:cNvPr id="50" name="Straight Arrow Connector 49">
                <a:extLst>
                  <a:ext uri="{FF2B5EF4-FFF2-40B4-BE49-F238E27FC236}">
                    <a16:creationId xmlns:a16="http://schemas.microsoft.com/office/drawing/2014/main" id="{781C417E-48BD-A0FE-C208-6D0512776742}"/>
                  </a:ext>
                </a:extLst>
              </p:cNvPr>
              <p:cNvCxnSpPr>
                <a:cxnSpLocks/>
                <a:stCxn id="49" idx="3"/>
              </p:cNvCxnSpPr>
              <p:nvPr/>
            </p:nvCxnSpPr>
            <p:spPr>
              <a:xfrm>
                <a:off x="7100116" y="4013005"/>
                <a:ext cx="370123" cy="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677D93C6-B556-60EE-D018-BFB2FF9A5E55}"/>
                </a:ext>
              </a:extLst>
            </p:cNvPr>
            <p:cNvGrpSpPr/>
            <p:nvPr/>
          </p:nvGrpSpPr>
          <p:grpSpPr>
            <a:xfrm>
              <a:off x="4882153" y="1376181"/>
              <a:ext cx="391962" cy="704983"/>
              <a:chOff x="8351016" y="3587221"/>
              <a:chExt cx="368032" cy="661942"/>
            </a:xfrm>
          </p:grpSpPr>
          <p:sp>
            <p:nvSpPr>
              <p:cNvPr id="47" name="Rectangle: Rounded Corners 14">
                <a:extLst>
                  <a:ext uri="{FF2B5EF4-FFF2-40B4-BE49-F238E27FC236}">
                    <a16:creationId xmlns:a16="http://schemas.microsoft.com/office/drawing/2014/main" id="{8D092D81-1580-8E5D-15CE-BF21E8D9677C}"/>
                  </a:ext>
                </a:extLst>
              </p:cNvPr>
              <p:cNvSpPr/>
              <p:nvPr/>
            </p:nvSpPr>
            <p:spPr>
              <a:xfrm>
                <a:off x="8351016" y="3587221"/>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err="1">
                    <a:solidFill>
                      <a:schemeClr val="tx1">
                        <a:lumMod val="65000"/>
                        <a:lumOff val="35000"/>
                      </a:schemeClr>
                    </a:solidFill>
                    <a:latin typeface="Arial"/>
                  </a:rPr>
                  <a:t>DFHM</a:t>
                </a:r>
                <a:endParaRPr lang="en-GB" sz="667" b="1" dirty="0">
                  <a:solidFill>
                    <a:schemeClr val="tx1">
                      <a:lumMod val="65000"/>
                      <a:lumOff val="35000"/>
                    </a:schemeClr>
                  </a:solidFill>
                  <a:latin typeface="Arial"/>
                </a:endParaRPr>
              </a:p>
            </p:txBody>
          </p:sp>
          <p:cxnSp>
            <p:nvCxnSpPr>
              <p:cNvPr id="48" name="Straight Arrow Connector 47">
                <a:extLst>
                  <a:ext uri="{FF2B5EF4-FFF2-40B4-BE49-F238E27FC236}">
                    <a16:creationId xmlns:a16="http://schemas.microsoft.com/office/drawing/2014/main" id="{FE58CD7C-19D8-7BDE-2569-F4037F1221EB}"/>
                  </a:ext>
                </a:extLst>
              </p:cNvPr>
              <p:cNvCxnSpPr>
                <a:cxnSpLocks/>
                <a:stCxn id="47" idx="2"/>
              </p:cNvCxnSpPr>
              <p:nvPr/>
            </p:nvCxnSpPr>
            <p:spPr>
              <a:xfrm>
                <a:off x="8535032" y="3770101"/>
                <a:ext cx="81337" cy="479062"/>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A3CF7134-9557-DD49-F1FB-43F09505D713}"/>
                </a:ext>
              </a:extLst>
            </p:cNvPr>
            <p:cNvGrpSpPr/>
            <p:nvPr/>
          </p:nvGrpSpPr>
          <p:grpSpPr>
            <a:xfrm>
              <a:off x="6059189" y="4559609"/>
              <a:ext cx="4544356" cy="248875"/>
              <a:chOff x="4537435" y="4258371"/>
              <a:chExt cx="4266914" cy="233681"/>
            </a:xfrm>
            <a:solidFill>
              <a:schemeClr val="accent1">
                <a:lumMod val="20000"/>
                <a:lumOff val="80000"/>
              </a:schemeClr>
            </a:solidFill>
          </p:grpSpPr>
          <p:grpSp>
            <p:nvGrpSpPr>
              <p:cNvPr id="39" name="Group 38">
                <a:extLst>
                  <a:ext uri="{FF2B5EF4-FFF2-40B4-BE49-F238E27FC236}">
                    <a16:creationId xmlns:a16="http://schemas.microsoft.com/office/drawing/2014/main" id="{2B752D09-78EE-E1E3-0921-3E7BB12EE92C}"/>
                  </a:ext>
                </a:extLst>
              </p:cNvPr>
              <p:cNvGrpSpPr/>
              <p:nvPr/>
            </p:nvGrpSpPr>
            <p:grpSpPr>
              <a:xfrm>
                <a:off x="5090560" y="4258371"/>
                <a:ext cx="3713789" cy="233681"/>
                <a:chOff x="7218698" y="3176407"/>
                <a:chExt cx="3880995" cy="245362"/>
              </a:xfrm>
              <a:grpFill/>
            </p:grpSpPr>
            <p:sp>
              <p:nvSpPr>
                <p:cNvPr id="41" name="Rectangle: Rounded Corners 19">
                  <a:extLst>
                    <a:ext uri="{FF2B5EF4-FFF2-40B4-BE49-F238E27FC236}">
                      <a16:creationId xmlns:a16="http://schemas.microsoft.com/office/drawing/2014/main" id="{64B35E75-E09F-1F1B-FEAF-3DC9CB0C65AC}"/>
                    </a:ext>
                  </a:extLst>
                </p:cNvPr>
                <p:cNvSpPr/>
                <p:nvPr/>
              </p:nvSpPr>
              <p:spPr>
                <a:xfrm>
                  <a:off x="10811664" y="3176407"/>
                  <a:ext cx="288029" cy="192020"/>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Q1</a:t>
                  </a:r>
                  <a:endParaRPr lang="en-GB" sz="667" b="1" dirty="0">
                    <a:solidFill>
                      <a:schemeClr val="accent1"/>
                    </a:solidFill>
                    <a:latin typeface="Arial"/>
                  </a:endParaRPr>
                </a:p>
              </p:txBody>
            </p:sp>
            <p:sp>
              <p:nvSpPr>
                <p:cNvPr id="42" name="Rectangle: Rounded Corners 20">
                  <a:extLst>
                    <a:ext uri="{FF2B5EF4-FFF2-40B4-BE49-F238E27FC236}">
                      <a16:creationId xmlns:a16="http://schemas.microsoft.com/office/drawing/2014/main" id="{2133C810-2AB1-2DB6-0471-C0C223A94277}"/>
                    </a:ext>
                  </a:extLst>
                </p:cNvPr>
                <p:cNvSpPr/>
                <p:nvPr/>
              </p:nvSpPr>
              <p:spPr>
                <a:xfrm>
                  <a:off x="10055199" y="3185299"/>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Q2A</a:t>
                  </a:r>
                  <a:endParaRPr lang="en-GB" sz="667" b="1" dirty="0">
                    <a:solidFill>
                      <a:schemeClr val="accent1"/>
                    </a:solidFill>
                    <a:latin typeface="Arial"/>
                  </a:endParaRPr>
                </a:p>
              </p:txBody>
            </p:sp>
            <p:sp>
              <p:nvSpPr>
                <p:cNvPr id="43" name="Rectangle: Rounded Corners 21">
                  <a:extLst>
                    <a:ext uri="{FF2B5EF4-FFF2-40B4-BE49-F238E27FC236}">
                      <a16:creationId xmlns:a16="http://schemas.microsoft.com/office/drawing/2014/main" id="{1208A629-867A-70C2-B64F-CDD6DBCB593E}"/>
                    </a:ext>
                  </a:extLst>
                </p:cNvPr>
                <p:cNvSpPr/>
                <p:nvPr/>
              </p:nvSpPr>
              <p:spPr>
                <a:xfrm>
                  <a:off x="9298734" y="3194190"/>
                  <a:ext cx="288032" cy="192022"/>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Q2B</a:t>
                  </a:r>
                  <a:endParaRPr lang="en-GB" sz="667" b="1" dirty="0">
                    <a:solidFill>
                      <a:schemeClr val="accent1"/>
                    </a:solidFill>
                    <a:latin typeface="Arial"/>
                  </a:endParaRPr>
                </a:p>
              </p:txBody>
            </p:sp>
            <p:sp>
              <p:nvSpPr>
                <p:cNvPr id="44" name="Rectangle: Rounded Corners 22">
                  <a:extLst>
                    <a:ext uri="{FF2B5EF4-FFF2-40B4-BE49-F238E27FC236}">
                      <a16:creationId xmlns:a16="http://schemas.microsoft.com/office/drawing/2014/main" id="{397C2068-C054-20E6-0C09-F6C4BA830074}"/>
                    </a:ext>
                  </a:extLst>
                </p:cNvPr>
                <p:cNvSpPr/>
                <p:nvPr/>
              </p:nvSpPr>
              <p:spPr>
                <a:xfrm>
                  <a:off x="8544960" y="3203077"/>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Q3</a:t>
                  </a:r>
                  <a:endParaRPr lang="en-GB" sz="667" b="1" dirty="0">
                    <a:solidFill>
                      <a:schemeClr val="accent1"/>
                    </a:solidFill>
                    <a:latin typeface="Arial"/>
                  </a:endParaRPr>
                </a:p>
              </p:txBody>
            </p:sp>
            <p:sp>
              <p:nvSpPr>
                <p:cNvPr id="45" name="Rectangle: Rounded Corners 23">
                  <a:extLst>
                    <a:ext uri="{FF2B5EF4-FFF2-40B4-BE49-F238E27FC236}">
                      <a16:creationId xmlns:a16="http://schemas.microsoft.com/office/drawing/2014/main" id="{F71A85C9-4282-C9EC-BE8B-F339E76B8148}"/>
                    </a:ext>
                  </a:extLst>
                </p:cNvPr>
                <p:cNvSpPr/>
                <p:nvPr/>
              </p:nvSpPr>
              <p:spPr>
                <a:xfrm>
                  <a:off x="7884518" y="3220857"/>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CP</a:t>
                  </a:r>
                  <a:endParaRPr lang="en-GB" sz="667" b="1" dirty="0">
                    <a:solidFill>
                      <a:schemeClr val="accent1"/>
                    </a:solidFill>
                    <a:latin typeface="Arial"/>
                  </a:endParaRPr>
                </a:p>
              </p:txBody>
            </p:sp>
            <p:sp>
              <p:nvSpPr>
                <p:cNvPr id="46" name="Rectangle: Rounded Corners 24">
                  <a:extLst>
                    <a:ext uri="{FF2B5EF4-FFF2-40B4-BE49-F238E27FC236}">
                      <a16:creationId xmlns:a16="http://schemas.microsoft.com/office/drawing/2014/main" id="{69D0A0EF-4EE0-2345-4F7D-305BAB40832A}"/>
                    </a:ext>
                  </a:extLst>
                </p:cNvPr>
                <p:cNvSpPr/>
                <p:nvPr/>
              </p:nvSpPr>
              <p:spPr>
                <a:xfrm>
                  <a:off x="7218698" y="3229748"/>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D1</a:t>
                  </a:r>
                  <a:endParaRPr lang="en-GB" sz="667" b="1" dirty="0">
                    <a:solidFill>
                      <a:schemeClr val="accent1"/>
                    </a:solidFill>
                    <a:latin typeface="Arial"/>
                  </a:endParaRPr>
                </a:p>
              </p:txBody>
            </p:sp>
          </p:grpSp>
          <p:sp>
            <p:nvSpPr>
              <p:cNvPr id="40" name="Rectangle: Rounded Corners 18">
                <a:extLst>
                  <a:ext uri="{FF2B5EF4-FFF2-40B4-BE49-F238E27FC236}">
                    <a16:creationId xmlns:a16="http://schemas.microsoft.com/office/drawing/2014/main" id="{93003A7D-E993-1042-21E7-6C896AB4B3D4}"/>
                  </a:ext>
                </a:extLst>
              </p:cNvPr>
              <p:cNvSpPr/>
              <p:nvPr/>
            </p:nvSpPr>
            <p:spPr>
              <a:xfrm>
                <a:off x="4537435" y="4300704"/>
                <a:ext cx="275623" cy="182879"/>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accent1"/>
                    </a:solidFill>
                    <a:latin typeface="Arial"/>
                  </a:rPr>
                  <a:t>DCM</a:t>
                </a:r>
                <a:endParaRPr lang="en-GB" sz="667" b="1" dirty="0">
                  <a:solidFill>
                    <a:schemeClr val="accent1"/>
                  </a:solidFill>
                  <a:latin typeface="Arial"/>
                </a:endParaRPr>
              </a:p>
            </p:txBody>
          </p:sp>
        </p:grpSp>
        <p:pic>
          <p:nvPicPr>
            <p:cNvPr id="22" name="Picture 21">
              <a:extLst>
                <a:ext uri="{FF2B5EF4-FFF2-40B4-BE49-F238E27FC236}">
                  <a16:creationId xmlns:a16="http://schemas.microsoft.com/office/drawing/2014/main" id="{3DCC7557-E0E2-B90C-C6AF-D98F9969D8BD}"/>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1933902" y="4684511"/>
              <a:ext cx="1944535" cy="915173"/>
            </a:xfrm>
            <a:prstGeom prst="rect">
              <a:avLst/>
            </a:prstGeom>
          </p:spPr>
        </p:pic>
        <p:grpSp>
          <p:nvGrpSpPr>
            <p:cNvPr id="23" name="Group 22">
              <a:extLst>
                <a:ext uri="{FF2B5EF4-FFF2-40B4-BE49-F238E27FC236}">
                  <a16:creationId xmlns:a16="http://schemas.microsoft.com/office/drawing/2014/main" id="{0D9A5DF5-5B47-3EA6-90D3-C7A675A86933}"/>
                </a:ext>
              </a:extLst>
            </p:cNvPr>
            <p:cNvGrpSpPr/>
            <p:nvPr/>
          </p:nvGrpSpPr>
          <p:grpSpPr>
            <a:xfrm>
              <a:off x="1966737" y="4515634"/>
              <a:ext cx="391962" cy="561332"/>
              <a:chOff x="6452458" y="3541561"/>
              <a:chExt cx="368032" cy="527061"/>
            </a:xfrm>
          </p:grpSpPr>
          <p:sp>
            <p:nvSpPr>
              <p:cNvPr id="37" name="Rectangle: Rounded Corners 27">
                <a:extLst>
                  <a:ext uri="{FF2B5EF4-FFF2-40B4-BE49-F238E27FC236}">
                    <a16:creationId xmlns:a16="http://schemas.microsoft.com/office/drawing/2014/main" id="{4718313D-69D3-1519-1105-356387AA2C4D}"/>
                  </a:ext>
                </a:extLst>
              </p:cNvPr>
              <p:cNvSpPr/>
              <p:nvPr/>
            </p:nvSpPr>
            <p:spPr>
              <a:xfrm>
                <a:off x="6452458" y="3885742"/>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err="1">
                    <a:solidFill>
                      <a:schemeClr val="tx1">
                        <a:lumMod val="65000"/>
                        <a:lumOff val="35000"/>
                      </a:schemeClr>
                    </a:solidFill>
                    <a:latin typeface="Arial"/>
                  </a:rPr>
                  <a:t>DFM</a:t>
                </a:r>
                <a:endParaRPr lang="en-GB" sz="667" b="1" dirty="0">
                  <a:solidFill>
                    <a:schemeClr val="tx1">
                      <a:lumMod val="65000"/>
                      <a:lumOff val="35000"/>
                    </a:schemeClr>
                  </a:solidFill>
                  <a:latin typeface="Arial"/>
                </a:endParaRPr>
              </a:p>
            </p:txBody>
          </p:sp>
          <p:cxnSp>
            <p:nvCxnSpPr>
              <p:cNvPr id="38" name="Straight Arrow Connector 37">
                <a:extLst>
                  <a:ext uri="{FF2B5EF4-FFF2-40B4-BE49-F238E27FC236}">
                    <a16:creationId xmlns:a16="http://schemas.microsoft.com/office/drawing/2014/main" id="{C2832D7F-4CF1-20CF-3507-791CF8656609}"/>
                  </a:ext>
                </a:extLst>
              </p:cNvPr>
              <p:cNvCxnSpPr>
                <a:cxnSpLocks/>
                <a:stCxn id="37" idx="0"/>
              </p:cNvCxnSpPr>
              <p:nvPr/>
            </p:nvCxnSpPr>
            <p:spPr>
              <a:xfrm flipV="1">
                <a:off x="6636474" y="3541561"/>
                <a:ext cx="0" cy="344181"/>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24" name="Picture 23">
              <a:extLst>
                <a:ext uri="{FF2B5EF4-FFF2-40B4-BE49-F238E27FC236}">
                  <a16:creationId xmlns:a16="http://schemas.microsoft.com/office/drawing/2014/main" id="{88360AAA-448B-56E4-45B3-BDDBEDB8BD61}"/>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173108" y="4610932"/>
              <a:ext cx="2681478" cy="2060160"/>
            </a:xfrm>
            <a:prstGeom prst="rect">
              <a:avLst/>
            </a:prstGeom>
          </p:spPr>
        </p:pic>
        <p:grpSp>
          <p:nvGrpSpPr>
            <p:cNvPr id="25" name="Group 24">
              <a:extLst>
                <a:ext uri="{FF2B5EF4-FFF2-40B4-BE49-F238E27FC236}">
                  <a16:creationId xmlns:a16="http://schemas.microsoft.com/office/drawing/2014/main" id="{B08B821E-FFBF-FEC5-DEA4-8F4334FEB953}"/>
                </a:ext>
              </a:extLst>
            </p:cNvPr>
            <p:cNvGrpSpPr/>
            <p:nvPr/>
          </p:nvGrpSpPr>
          <p:grpSpPr>
            <a:xfrm>
              <a:off x="5274117" y="1364934"/>
              <a:ext cx="1701350" cy="4234749"/>
              <a:chOff x="3800289" y="1258731"/>
              <a:chExt cx="1597477" cy="3976209"/>
            </a:xfrm>
          </p:grpSpPr>
          <p:grpSp>
            <p:nvGrpSpPr>
              <p:cNvPr id="28" name="Group 27">
                <a:extLst>
                  <a:ext uri="{FF2B5EF4-FFF2-40B4-BE49-F238E27FC236}">
                    <a16:creationId xmlns:a16="http://schemas.microsoft.com/office/drawing/2014/main" id="{1250E7C9-415A-954C-54F1-6D67C05A4228}"/>
                  </a:ext>
                </a:extLst>
              </p:cNvPr>
              <p:cNvGrpSpPr/>
              <p:nvPr/>
            </p:nvGrpSpPr>
            <p:grpSpPr>
              <a:xfrm>
                <a:off x="3800289" y="4275299"/>
                <a:ext cx="707257" cy="959641"/>
                <a:chOff x="6244539" y="2904762"/>
                <a:chExt cx="707257" cy="959641"/>
              </a:xfrm>
            </p:grpSpPr>
            <p:sp>
              <p:nvSpPr>
                <p:cNvPr id="35" name="Rectangle: Rounded Corners 38">
                  <a:extLst>
                    <a:ext uri="{FF2B5EF4-FFF2-40B4-BE49-F238E27FC236}">
                      <a16:creationId xmlns:a16="http://schemas.microsoft.com/office/drawing/2014/main" id="{C84FEAA7-0A31-1D8A-D602-D95768CCBDCE}"/>
                    </a:ext>
                  </a:extLst>
                </p:cNvPr>
                <p:cNvSpPr/>
                <p:nvPr/>
              </p:nvSpPr>
              <p:spPr>
                <a:xfrm>
                  <a:off x="6244539" y="3452030"/>
                  <a:ext cx="707257" cy="412373"/>
                </a:xfrm>
                <a:prstGeom prst="roundRect">
                  <a:avLst/>
                </a:prstGeom>
                <a:solidFill>
                  <a:schemeClr val="accent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1333" b="1" dirty="0">
                      <a:solidFill>
                        <a:prstClr val="white"/>
                      </a:solidFill>
                      <a:latin typeface="Arial"/>
                    </a:rPr>
                    <a:t>DFX</a:t>
                  </a:r>
                  <a:endParaRPr lang="en-GB" sz="1333" b="1" dirty="0">
                    <a:solidFill>
                      <a:prstClr val="white"/>
                    </a:solidFill>
                    <a:latin typeface="Arial"/>
                  </a:endParaRPr>
                </a:p>
              </p:txBody>
            </p:sp>
            <p:cxnSp>
              <p:nvCxnSpPr>
                <p:cNvPr id="36" name="Straight Arrow Connector 35">
                  <a:extLst>
                    <a:ext uri="{FF2B5EF4-FFF2-40B4-BE49-F238E27FC236}">
                      <a16:creationId xmlns:a16="http://schemas.microsoft.com/office/drawing/2014/main" id="{D965969C-D70A-AC78-DFD4-D34F8798EFFE}"/>
                    </a:ext>
                  </a:extLst>
                </p:cNvPr>
                <p:cNvCxnSpPr>
                  <a:cxnSpLocks/>
                  <a:stCxn id="35" idx="0"/>
                </p:cNvCxnSpPr>
                <p:nvPr/>
              </p:nvCxnSpPr>
              <p:spPr>
                <a:xfrm flipV="1">
                  <a:off x="6598168" y="2904762"/>
                  <a:ext cx="43862" cy="547268"/>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A56B3C42-A549-4635-98C8-2C80C714183C}"/>
                  </a:ext>
                </a:extLst>
              </p:cNvPr>
              <p:cNvGrpSpPr/>
              <p:nvPr/>
            </p:nvGrpSpPr>
            <p:grpSpPr>
              <a:xfrm>
                <a:off x="4270171" y="2661097"/>
                <a:ext cx="635297" cy="182880"/>
                <a:chOff x="4673402" y="3094755"/>
                <a:chExt cx="635297" cy="182880"/>
              </a:xfrm>
            </p:grpSpPr>
            <p:sp>
              <p:nvSpPr>
                <p:cNvPr id="33" name="Rectangle: Rounded Corners 36">
                  <a:extLst>
                    <a:ext uri="{FF2B5EF4-FFF2-40B4-BE49-F238E27FC236}">
                      <a16:creationId xmlns:a16="http://schemas.microsoft.com/office/drawing/2014/main" id="{CD343CA2-01D7-D888-1FC7-64CA77A48EEB}"/>
                    </a:ext>
                  </a:extLst>
                </p:cNvPr>
                <p:cNvSpPr/>
                <p:nvPr/>
              </p:nvSpPr>
              <p:spPr>
                <a:xfrm>
                  <a:off x="4940667" y="3094755"/>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tx1">
                          <a:lumMod val="65000"/>
                          <a:lumOff val="35000"/>
                        </a:schemeClr>
                      </a:solidFill>
                      <a:latin typeface="Arial"/>
                    </a:rPr>
                    <a:t>DSHX</a:t>
                  </a:r>
                  <a:endParaRPr lang="en-GB" sz="667" b="1" dirty="0">
                    <a:solidFill>
                      <a:schemeClr val="tx1">
                        <a:lumMod val="65000"/>
                        <a:lumOff val="35000"/>
                      </a:schemeClr>
                    </a:solidFill>
                    <a:latin typeface="Arial"/>
                  </a:endParaRPr>
                </a:p>
              </p:txBody>
            </p:sp>
            <p:cxnSp>
              <p:nvCxnSpPr>
                <p:cNvPr id="34" name="Straight Arrow Connector 33">
                  <a:extLst>
                    <a:ext uri="{FF2B5EF4-FFF2-40B4-BE49-F238E27FC236}">
                      <a16:creationId xmlns:a16="http://schemas.microsoft.com/office/drawing/2014/main" id="{9E93E676-40DD-1DEA-4C2C-3CDA80DE263C}"/>
                    </a:ext>
                  </a:extLst>
                </p:cNvPr>
                <p:cNvCxnSpPr>
                  <a:cxnSpLocks/>
                  <a:stCxn id="33" idx="1"/>
                </p:cNvCxnSpPr>
                <p:nvPr/>
              </p:nvCxnSpPr>
              <p:spPr>
                <a:xfrm flipH="1">
                  <a:off x="4673402" y="3186198"/>
                  <a:ext cx="267265" cy="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E83DF818-6198-3D81-ECA1-1D10BF523413}"/>
                  </a:ext>
                </a:extLst>
              </p:cNvPr>
              <p:cNvGrpSpPr/>
              <p:nvPr/>
            </p:nvGrpSpPr>
            <p:grpSpPr>
              <a:xfrm>
                <a:off x="4905468" y="1258731"/>
                <a:ext cx="492298" cy="672503"/>
                <a:chOff x="6927631" y="2899218"/>
                <a:chExt cx="492298" cy="672503"/>
              </a:xfrm>
            </p:grpSpPr>
            <p:sp>
              <p:nvSpPr>
                <p:cNvPr id="31" name="Rectangle: Rounded Corners 34">
                  <a:extLst>
                    <a:ext uri="{FF2B5EF4-FFF2-40B4-BE49-F238E27FC236}">
                      <a16:creationId xmlns:a16="http://schemas.microsoft.com/office/drawing/2014/main" id="{15440984-0BEC-E3D1-EB37-D978578033AF}"/>
                    </a:ext>
                  </a:extLst>
                </p:cNvPr>
                <p:cNvSpPr/>
                <p:nvPr/>
              </p:nvSpPr>
              <p:spPr>
                <a:xfrm>
                  <a:off x="7051897" y="2899218"/>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algn="ctr" defTabSz="649213"/>
                  <a:r>
                    <a:rPr lang="en-US" sz="667" b="1" dirty="0">
                      <a:solidFill>
                        <a:schemeClr val="tx1">
                          <a:lumMod val="65000"/>
                          <a:lumOff val="35000"/>
                        </a:schemeClr>
                      </a:solidFill>
                      <a:latin typeface="Arial"/>
                    </a:rPr>
                    <a:t>DFHX</a:t>
                  </a:r>
                  <a:endParaRPr lang="en-GB" sz="667" b="1" dirty="0">
                    <a:solidFill>
                      <a:schemeClr val="tx1">
                        <a:lumMod val="65000"/>
                        <a:lumOff val="35000"/>
                      </a:schemeClr>
                    </a:solidFill>
                    <a:latin typeface="Arial"/>
                  </a:endParaRPr>
                </a:p>
              </p:txBody>
            </p:sp>
            <p:cxnSp>
              <p:nvCxnSpPr>
                <p:cNvPr id="32" name="Straight Arrow Connector 31">
                  <a:extLst>
                    <a:ext uri="{FF2B5EF4-FFF2-40B4-BE49-F238E27FC236}">
                      <a16:creationId xmlns:a16="http://schemas.microsoft.com/office/drawing/2014/main" id="{39A8CA61-BCDF-32F9-D2E5-E45EDBAC105B}"/>
                    </a:ext>
                  </a:extLst>
                </p:cNvPr>
                <p:cNvCxnSpPr>
                  <a:cxnSpLocks/>
                  <a:stCxn id="31" idx="2"/>
                </p:cNvCxnSpPr>
                <p:nvPr/>
              </p:nvCxnSpPr>
              <p:spPr>
                <a:xfrm flipH="1">
                  <a:off x="6927631" y="3082098"/>
                  <a:ext cx="308282" cy="489623"/>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26" name="Picture 25">
              <a:extLst>
                <a:ext uri="{FF2B5EF4-FFF2-40B4-BE49-F238E27FC236}">
                  <a16:creationId xmlns:a16="http://schemas.microsoft.com/office/drawing/2014/main" id="{9D256DC7-82D2-41AF-7B59-C3A2B9F6C9F8}"/>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07121" y="748983"/>
              <a:ext cx="1825871" cy="938645"/>
            </a:xfrm>
            <a:prstGeom prst="rect">
              <a:avLst/>
            </a:prstGeom>
          </p:spPr>
        </p:pic>
        <p:pic>
          <p:nvPicPr>
            <p:cNvPr id="27" name="Picture 26">
              <a:extLst>
                <a:ext uri="{FF2B5EF4-FFF2-40B4-BE49-F238E27FC236}">
                  <a16:creationId xmlns:a16="http://schemas.microsoft.com/office/drawing/2014/main" id="{E568288A-650C-3A7C-9C15-A5667DDB06FC}"/>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024621" y="882091"/>
              <a:ext cx="1825871" cy="859059"/>
            </a:xfrm>
            <a:prstGeom prst="rect">
              <a:avLst/>
            </a:prstGeom>
          </p:spPr>
        </p:pic>
      </p:grpSp>
      <p:pic>
        <p:nvPicPr>
          <p:cNvPr id="12" name="Picture 11">
            <a:extLst>
              <a:ext uri="{FF2B5EF4-FFF2-40B4-BE49-F238E27FC236}">
                <a16:creationId xmlns:a16="http://schemas.microsoft.com/office/drawing/2014/main" id="{F7B6EA13-2309-43B3-F831-F440E60C1910}"/>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330989" y="1855885"/>
            <a:ext cx="3771476" cy="3005237"/>
          </a:xfrm>
          <a:prstGeom prst="rect">
            <a:avLst/>
          </a:prstGeom>
        </p:spPr>
      </p:pic>
      <p:sp>
        <p:nvSpPr>
          <p:cNvPr id="59" name="TextBox 58">
            <a:extLst>
              <a:ext uri="{FF2B5EF4-FFF2-40B4-BE49-F238E27FC236}">
                <a16:creationId xmlns:a16="http://schemas.microsoft.com/office/drawing/2014/main" id="{37CA7600-4BF0-1F71-6105-BE5CE5E17C03}"/>
              </a:ext>
            </a:extLst>
          </p:cNvPr>
          <p:cNvSpPr txBox="1"/>
          <p:nvPr/>
        </p:nvSpPr>
        <p:spPr>
          <a:xfrm>
            <a:off x="1153599" y="5015738"/>
            <a:ext cx="1797352" cy="646331"/>
          </a:xfrm>
          <a:prstGeom prst="rect">
            <a:avLst/>
          </a:prstGeom>
          <a:noFill/>
        </p:spPr>
        <p:txBody>
          <a:bodyPr wrap="none" rtlCol="0">
            <a:spAutoFit/>
          </a:bodyPr>
          <a:lstStyle/>
          <a:p>
            <a:r>
              <a:rPr lang="en-US" dirty="0">
                <a:solidFill>
                  <a:schemeClr val="tx1">
                    <a:lumMod val="50000"/>
                    <a:lumOff val="50000"/>
                  </a:schemeClr>
                </a:solidFill>
              </a:rPr>
              <a:t>Diam ca. 90mm</a:t>
            </a:r>
          </a:p>
          <a:p>
            <a:r>
              <a:rPr lang="en-US" dirty="0">
                <a:solidFill>
                  <a:schemeClr val="tx1">
                    <a:lumMod val="50000"/>
                    <a:lumOff val="50000"/>
                  </a:schemeClr>
                </a:solidFill>
              </a:rPr>
              <a:t>&gt; 100kA @ 25K</a:t>
            </a:r>
          </a:p>
        </p:txBody>
      </p:sp>
      <p:sp>
        <p:nvSpPr>
          <p:cNvPr id="5" name="Title 4">
            <a:extLst>
              <a:ext uri="{FF2B5EF4-FFF2-40B4-BE49-F238E27FC236}">
                <a16:creationId xmlns:a16="http://schemas.microsoft.com/office/drawing/2014/main" id="{974C39AB-2127-B8F8-5F06-CF09A0B3BC16}"/>
              </a:ext>
            </a:extLst>
          </p:cNvPr>
          <p:cNvSpPr>
            <a:spLocks noGrp="1"/>
          </p:cNvSpPr>
          <p:nvPr>
            <p:ph type="title"/>
          </p:nvPr>
        </p:nvSpPr>
        <p:spPr/>
        <p:txBody>
          <a:bodyPr/>
          <a:lstStyle/>
          <a:p>
            <a:r>
              <a:rPr lang="en-US" sz="2800" dirty="0">
                <a:solidFill>
                  <a:srgbClr val="0089B5"/>
                </a:solidFill>
                <a:latin typeface="Calibri" panose="020F0502020204030204" pitchFamily="34" charset="0"/>
                <a:cs typeface="Calibri" panose="020F0502020204030204" pitchFamily="34" charset="0"/>
              </a:rPr>
              <a:t>HL-LHC Technical Challenges: Cold powering systems based on flexible </a:t>
            </a:r>
            <a:r>
              <a:rPr lang="en-US" sz="2800" dirty="0" err="1">
                <a:solidFill>
                  <a:srgbClr val="0089B5"/>
                </a:solidFill>
                <a:latin typeface="Calibri" panose="020F0502020204030204" pitchFamily="34" charset="0"/>
                <a:cs typeface="Calibri" panose="020F0502020204030204" pitchFamily="34" charset="0"/>
              </a:rPr>
              <a:t>sc</a:t>
            </a:r>
            <a:r>
              <a:rPr lang="en-US" sz="2800" dirty="0">
                <a:solidFill>
                  <a:srgbClr val="0089B5"/>
                </a:solidFill>
                <a:latin typeface="Calibri" panose="020F0502020204030204" pitchFamily="34" charset="0"/>
                <a:cs typeface="Calibri" panose="020F0502020204030204" pitchFamily="34" charset="0"/>
              </a:rPr>
              <a:t> link using MgB</a:t>
            </a:r>
            <a:r>
              <a:rPr lang="en-US" sz="2800" baseline="-25000" dirty="0">
                <a:solidFill>
                  <a:srgbClr val="0089B5"/>
                </a:solidFill>
                <a:latin typeface="Calibri" panose="020F0502020204030204" pitchFamily="34" charset="0"/>
                <a:cs typeface="Calibri" panose="020F0502020204030204" pitchFamily="34" charset="0"/>
              </a:rPr>
              <a:t>2</a:t>
            </a:r>
            <a:r>
              <a:rPr lang="en-US" sz="2800" dirty="0">
                <a:solidFill>
                  <a:srgbClr val="0089B5"/>
                </a:solidFill>
                <a:latin typeface="Calibri" panose="020F0502020204030204" pitchFamily="34" charset="0"/>
                <a:cs typeface="Calibri" panose="020F0502020204030204" pitchFamily="34" charset="0"/>
              </a:rPr>
              <a:t> superconductor</a:t>
            </a:r>
            <a:endParaRPr lang="en-FR" dirty="0"/>
          </a:p>
        </p:txBody>
      </p:sp>
      <p:sp>
        <p:nvSpPr>
          <p:cNvPr id="2" name="Slide Number Placeholder 2">
            <a:extLst>
              <a:ext uri="{FF2B5EF4-FFF2-40B4-BE49-F238E27FC236}">
                <a16:creationId xmlns:a16="http://schemas.microsoft.com/office/drawing/2014/main" id="{03DC207E-586D-2F03-4E83-0C3779EE72A1}"/>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30</a:t>
            </a:fld>
            <a:endParaRPr lang="en-US" dirty="0"/>
          </a:p>
        </p:txBody>
      </p:sp>
      <p:sp>
        <p:nvSpPr>
          <p:cNvPr id="4" name="Rectangle: Rounded Corners 48">
            <a:extLst>
              <a:ext uri="{FF2B5EF4-FFF2-40B4-BE49-F238E27FC236}">
                <a16:creationId xmlns:a16="http://schemas.microsoft.com/office/drawing/2014/main" id="{B534D763-6F24-1B89-4D23-1BDA25741A32}"/>
              </a:ext>
            </a:extLst>
          </p:cNvPr>
          <p:cNvSpPr/>
          <p:nvPr/>
        </p:nvSpPr>
        <p:spPr>
          <a:xfrm>
            <a:off x="6643550" y="3290995"/>
            <a:ext cx="640788" cy="344140"/>
          </a:xfrm>
          <a:prstGeom prst="roundRect">
            <a:avLst/>
          </a:prstGeom>
          <a:solidFill>
            <a:schemeClr val="bg2">
              <a:lumMod val="60000"/>
              <a:lumOff val="40000"/>
            </a:schemeClr>
          </a:solidFill>
          <a:ln w="3175" cap="flat" cmpd="sng" algn="ctr">
            <a:solidFill>
              <a:srgbClr val="E7E6E6">
                <a:lumMod val="50000"/>
              </a:srgbClr>
            </a:solidFill>
            <a:prstDash val="solid"/>
            <a:miter lim="800000"/>
          </a:ln>
          <a:effectLst/>
        </p:spPr>
        <p:txBody>
          <a:bodyPr wrap="none" rtlCol="0" anchor="ctr"/>
          <a:lstStyle/>
          <a:p>
            <a:pPr algn="ctr" defTabSz="486910">
              <a:defRPr/>
            </a:pPr>
            <a:r>
              <a:rPr lang="en-US" sz="1067" b="1" kern="0" dirty="0" err="1">
                <a:solidFill>
                  <a:prstClr val="white"/>
                </a:solidFill>
                <a:latin typeface="Calibri" panose="020F0502020204030204"/>
              </a:rPr>
              <a:t>DSHM</a:t>
            </a:r>
            <a:endParaRPr lang="en-GB" sz="1067" b="1" kern="0" dirty="0">
              <a:solidFill>
                <a:prstClr val="white"/>
              </a:solidFill>
              <a:latin typeface="Calibri" panose="020F0502020204030204"/>
            </a:endParaRPr>
          </a:p>
        </p:txBody>
      </p:sp>
      <p:sp>
        <p:nvSpPr>
          <p:cNvPr id="6" name="Rectangle: Rounded Corners 32">
            <a:extLst>
              <a:ext uri="{FF2B5EF4-FFF2-40B4-BE49-F238E27FC236}">
                <a16:creationId xmlns:a16="http://schemas.microsoft.com/office/drawing/2014/main" id="{F6F79B1C-F185-1CD9-30BA-7C8D6E2E53A0}"/>
              </a:ext>
            </a:extLst>
          </p:cNvPr>
          <p:cNvSpPr/>
          <p:nvPr/>
        </p:nvSpPr>
        <p:spPr>
          <a:xfrm>
            <a:off x="7810776" y="3299595"/>
            <a:ext cx="640788" cy="344140"/>
          </a:xfrm>
          <a:prstGeom prst="roundRect">
            <a:avLst/>
          </a:prstGeom>
          <a:solidFill>
            <a:schemeClr val="bg2">
              <a:lumMod val="60000"/>
              <a:lumOff val="40000"/>
            </a:schemeClr>
          </a:solidFill>
          <a:ln w="3175" cap="flat" cmpd="sng" algn="ctr">
            <a:solidFill>
              <a:srgbClr val="E7E6E6">
                <a:lumMod val="50000"/>
              </a:srgbClr>
            </a:solidFill>
            <a:prstDash val="solid"/>
            <a:miter lim="800000"/>
          </a:ln>
          <a:effectLst/>
        </p:spPr>
        <p:txBody>
          <a:bodyPr wrap="none" rtlCol="0" anchor="ctr"/>
          <a:lstStyle/>
          <a:p>
            <a:pPr algn="ctr" defTabSz="486910">
              <a:defRPr/>
            </a:pPr>
            <a:r>
              <a:rPr lang="en-US" sz="1067" b="1" kern="0" dirty="0">
                <a:solidFill>
                  <a:prstClr val="white"/>
                </a:solidFill>
                <a:latin typeface="Calibri" panose="020F0502020204030204"/>
              </a:rPr>
              <a:t>DSHX</a:t>
            </a:r>
            <a:endParaRPr lang="en-GB" sz="1067" b="1" kern="0" dirty="0">
              <a:solidFill>
                <a:prstClr val="white"/>
              </a:solidFill>
              <a:latin typeface="Calibri" panose="020F0502020204030204"/>
            </a:endParaRPr>
          </a:p>
        </p:txBody>
      </p:sp>
      <p:pic>
        <p:nvPicPr>
          <p:cNvPr id="7" name="Picture 6">
            <a:extLst>
              <a:ext uri="{FF2B5EF4-FFF2-40B4-BE49-F238E27FC236}">
                <a16:creationId xmlns:a16="http://schemas.microsoft.com/office/drawing/2014/main" id="{E4D2AB4F-DDC8-5B38-A188-1973283390F1}"/>
              </a:ext>
            </a:extLst>
          </p:cNvPr>
          <p:cNvPicPr>
            <a:picLocks noChangeAspect="1"/>
          </p:cNvPicPr>
          <p:nvPr/>
        </p:nvPicPr>
        <p:blipFill>
          <a:blip r:embed="rId10" cstate="hqprint">
            <a:clrChange>
              <a:clrFrom>
                <a:srgbClr val="FFFFFF"/>
              </a:clrFrom>
              <a:clrTo>
                <a:srgbClr val="FFFFFF">
                  <a:alpha val="0"/>
                </a:srgbClr>
              </a:clrTo>
            </a:clrChange>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8518729" y="2987357"/>
            <a:ext cx="925078" cy="922175"/>
          </a:xfrm>
          <a:prstGeom prst="rect">
            <a:avLst/>
          </a:prstGeom>
        </p:spPr>
      </p:pic>
      <p:pic>
        <p:nvPicPr>
          <p:cNvPr id="8" name="Picture 7">
            <a:extLst>
              <a:ext uri="{FF2B5EF4-FFF2-40B4-BE49-F238E27FC236}">
                <a16:creationId xmlns:a16="http://schemas.microsoft.com/office/drawing/2014/main" id="{3CAE458E-8E10-29EF-C3E2-D912786414C2}"/>
              </a:ext>
            </a:extLst>
          </p:cNvPr>
          <p:cNvPicPr>
            <a:picLocks noChangeAspect="1"/>
          </p:cNvPicPr>
          <p:nvPr/>
        </p:nvPicPr>
        <p:blipFill>
          <a:blip r:embed="rId10" cstate="hqprint">
            <a:clrChange>
              <a:clrFrom>
                <a:srgbClr val="FFFFFF"/>
              </a:clrFrom>
              <a:clrTo>
                <a:srgbClr val="FFFFFF">
                  <a:alpha val="0"/>
                </a:srgbClr>
              </a:clrTo>
            </a:clrChange>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5598377" y="3069457"/>
            <a:ext cx="925076" cy="922175"/>
          </a:xfrm>
          <a:prstGeom prst="rect">
            <a:avLst/>
          </a:prstGeom>
        </p:spPr>
      </p:pic>
    </p:spTree>
    <p:extLst>
      <p:ext uri="{BB962C8B-B14F-4D97-AF65-F5344CB8AC3E}">
        <p14:creationId xmlns:p14="http://schemas.microsoft.com/office/powerpoint/2010/main" val="3439672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ndoor, engine, several&#10;&#10;Description automatically generated">
            <a:extLst>
              <a:ext uri="{FF2B5EF4-FFF2-40B4-BE49-F238E27FC236}">
                <a16:creationId xmlns:a16="http://schemas.microsoft.com/office/drawing/2014/main" id="{3CF1978F-0FCF-6764-AE73-06305D85E85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7107679" y="1439570"/>
            <a:ext cx="5756564" cy="4317423"/>
          </a:xfrm>
          <a:prstGeom prst="rect">
            <a:avLst/>
          </a:prstGeom>
        </p:spPr>
      </p:pic>
      <p:pic>
        <p:nvPicPr>
          <p:cNvPr id="9" name="Picture 8">
            <a:extLst>
              <a:ext uri="{FF2B5EF4-FFF2-40B4-BE49-F238E27FC236}">
                <a16:creationId xmlns:a16="http://schemas.microsoft.com/office/drawing/2014/main" id="{D2DF39FB-276B-754D-0209-06CF52D36D02}"/>
              </a:ext>
            </a:extLst>
          </p:cNvPr>
          <p:cNvPicPr>
            <a:picLocks noChangeAspect="1"/>
          </p:cNvPicPr>
          <p:nvPr/>
        </p:nvPicPr>
        <p:blipFill>
          <a:blip r:embed="rId3"/>
          <a:stretch>
            <a:fillRect/>
          </a:stretch>
        </p:blipFill>
        <p:spPr>
          <a:xfrm>
            <a:off x="3435025" y="748682"/>
            <a:ext cx="4317425" cy="2878283"/>
          </a:xfrm>
          <a:prstGeom prst="rect">
            <a:avLst/>
          </a:prstGeom>
        </p:spPr>
      </p:pic>
      <p:sp>
        <p:nvSpPr>
          <p:cNvPr id="11" name="TextBox 10">
            <a:extLst>
              <a:ext uri="{FF2B5EF4-FFF2-40B4-BE49-F238E27FC236}">
                <a16:creationId xmlns:a16="http://schemas.microsoft.com/office/drawing/2014/main" id="{16B6F192-8E38-7B52-C326-078C9544FE18}"/>
              </a:ext>
            </a:extLst>
          </p:cNvPr>
          <p:cNvSpPr txBox="1"/>
          <p:nvPr/>
        </p:nvSpPr>
        <p:spPr>
          <a:xfrm>
            <a:off x="197109" y="1727318"/>
            <a:ext cx="3237916" cy="2862322"/>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Cable production complete !</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More than half of flexible cryostats at CERN</a:t>
            </a:r>
          </a:p>
          <a:p>
            <a:endParaRPr lang="en-US" sz="20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Assembly of the first complete </a:t>
            </a:r>
          </a:p>
          <a:p>
            <a:r>
              <a:rPr lang="en-US" sz="2000" dirty="0">
                <a:latin typeface="Calibri" panose="020F0502020204030204" pitchFamily="34" charset="0"/>
                <a:cs typeface="Calibri" panose="020F0502020204030204" pitchFamily="34" charset="0"/>
              </a:rPr>
              <a:t>system incl. flexible cryostats </a:t>
            </a:r>
          </a:p>
          <a:p>
            <a:r>
              <a:rPr lang="en-US" sz="2000" dirty="0">
                <a:latin typeface="Calibri" panose="020F0502020204030204" pitchFamily="34" charset="0"/>
                <a:cs typeface="Calibri" panose="020F0502020204030204" pitchFamily="34" charset="0"/>
              </a:rPr>
              <a:t>is ongoing</a:t>
            </a:r>
          </a:p>
        </p:txBody>
      </p:sp>
      <p:pic>
        <p:nvPicPr>
          <p:cNvPr id="12" name="Picture 11">
            <a:extLst>
              <a:ext uri="{FF2B5EF4-FFF2-40B4-BE49-F238E27FC236}">
                <a16:creationId xmlns:a16="http://schemas.microsoft.com/office/drawing/2014/main" id="{F7B6EA13-2309-43B3-F831-F440E60C1910}"/>
              </a:ext>
            </a:extLst>
          </p:cNvPr>
          <p:cNvPicPr>
            <a:picLocks noChangeAspect="1"/>
          </p:cNvPicPr>
          <p:nvPr/>
        </p:nvPicPr>
        <p:blipFill>
          <a:blip r:embed="rId4"/>
          <a:stretch>
            <a:fillRect/>
          </a:stretch>
        </p:blipFill>
        <p:spPr>
          <a:xfrm>
            <a:off x="1147617" y="4582373"/>
            <a:ext cx="3413347" cy="2126710"/>
          </a:xfrm>
          <a:prstGeom prst="rect">
            <a:avLst/>
          </a:prstGeom>
        </p:spPr>
      </p:pic>
      <p:sp>
        <p:nvSpPr>
          <p:cNvPr id="58" name="TextBox 57">
            <a:extLst>
              <a:ext uri="{FF2B5EF4-FFF2-40B4-BE49-F238E27FC236}">
                <a16:creationId xmlns:a16="http://schemas.microsoft.com/office/drawing/2014/main" id="{CCAB9B6E-64F2-5854-8B70-AFC3409D5966}"/>
              </a:ext>
            </a:extLst>
          </p:cNvPr>
          <p:cNvSpPr txBox="1"/>
          <p:nvPr/>
        </p:nvSpPr>
        <p:spPr>
          <a:xfrm>
            <a:off x="4560964" y="4164487"/>
            <a:ext cx="3070071" cy="1754326"/>
          </a:xfrm>
          <a:prstGeom prst="rect">
            <a:avLst/>
          </a:prstGeom>
          <a:noFill/>
        </p:spPr>
        <p:txBody>
          <a:bodyPr wrap="none" rtlCol="0">
            <a:spAutoFit/>
          </a:bodyPr>
          <a:lstStyle/>
          <a:p>
            <a:r>
              <a:rPr lang="en-US" dirty="0"/>
              <a:t>Demo-3 in SM18</a:t>
            </a:r>
          </a:p>
          <a:p>
            <a:endParaRPr lang="en-US" dirty="0"/>
          </a:p>
          <a:p>
            <a:r>
              <a:rPr lang="en-US" dirty="0"/>
              <a:t>Successfully Demonstrated </a:t>
            </a:r>
          </a:p>
          <a:p>
            <a:r>
              <a:rPr lang="en-US" dirty="0"/>
              <a:t>Concept between 2020 / 22 </a:t>
            </a:r>
          </a:p>
          <a:p>
            <a:r>
              <a:rPr lang="en-US" dirty="0"/>
              <a:t>with &gt; 120kA @ 30K</a:t>
            </a:r>
          </a:p>
          <a:p>
            <a:endParaRPr lang="en-US" dirty="0"/>
          </a:p>
        </p:txBody>
      </p:sp>
      <p:sp>
        <p:nvSpPr>
          <p:cNvPr id="51" name="Title 50">
            <a:extLst>
              <a:ext uri="{FF2B5EF4-FFF2-40B4-BE49-F238E27FC236}">
                <a16:creationId xmlns:a16="http://schemas.microsoft.com/office/drawing/2014/main" id="{13A5DC62-DCA8-8E7E-A3C2-C5921737CD23}"/>
              </a:ext>
            </a:extLst>
          </p:cNvPr>
          <p:cNvSpPr>
            <a:spLocks noGrp="1"/>
          </p:cNvSpPr>
          <p:nvPr>
            <p:ph type="title"/>
          </p:nvPr>
        </p:nvSpPr>
        <p:spPr>
          <a:xfrm>
            <a:off x="582346" y="51910"/>
            <a:ext cx="10560000" cy="720000"/>
          </a:xfrm>
        </p:spPr>
        <p:txBody>
          <a:bodyPr/>
          <a:lstStyle/>
          <a:p>
            <a:r>
              <a:rPr lang="en-US" dirty="0"/>
              <a:t>Mg2B Superconductor and </a:t>
            </a:r>
            <a:r>
              <a:rPr lang="en-FR"/>
              <a:t>Superconducting </a:t>
            </a:r>
            <a:r>
              <a:rPr lang="en-FR" dirty="0"/>
              <a:t>link</a:t>
            </a:r>
          </a:p>
        </p:txBody>
      </p:sp>
      <p:sp>
        <p:nvSpPr>
          <p:cNvPr id="2" name="Slide Number Placeholder 2">
            <a:extLst>
              <a:ext uri="{FF2B5EF4-FFF2-40B4-BE49-F238E27FC236}">
                <a16:creationId xmlns:a16="http://schemas.microsoft.com/office/drawing/2014/main" id="{4B6A4C84-DE9F-3286-18B5-77275FE241A1}"/>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31</a:t>
            </a:fld>
            <a:endParaRPr lang="en-US" dirty="0"/>
          </a:p>
        </p:txBody>
      </p:sp>
    </p:spTree>
    <p:extLst>
      <p:ext uri="{BB962C8B-B14F-4D97-AF65-F5344CB8AC3E}">
        <p14:creationId xmlns:p14="http://schemas.microsoft.com/office/powerpoint/2010/main" val="2866949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dissolve">
                                      <p:cBhvr>
                                        <p:cTn id="15" dur="500"/>
                                        <p:tgtEl>
                                          <p:spTgt spid="5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BF976CD-DEFE-8EDF-570B-13F99847D65D}"/>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32</a:t>
            </a:fld>
            <a:endParaRPr lang="fr-FR"/>
          </a:p>
        </p:txBody>
      </p:sp>
      <p:grpSp>
        <p:nvGrpSpPr>
          <p:cNvPr id="19" name="Group 18">
            <a:extLst>
              <a:ext uri="{FF2B5EF4-FFF2-40B4-BE49-F238E27FC236}">
                <a16:creationId xmlns:a16="http://schemas.microsoft.com/office/drawing/2014/main" id="{427CDB08-A226-EF77-EDA5-2F8EAD4B1D3A}"/>
              </a:ext>
            </a:extLst>
          </p:cNvPr>
          <p:cNvGrpSpPr/>
          <p:nvPr/>
        </p:nvGrpSpPr>
        <p:grpSpPr>
          <a:xfrm>
            <a:off x="47328" y="45170"/>
            <a:ext cx="12097344" cy="5413097"/>
            <a:chOff x="749994" y="32797"/>
            <a:chExt cx="9073008" cy="4059823"/>
          </a:xfrm>
        </p:grpSpPr>
        <p:pic>
          <p:nvPicPr>
            <p:cNvPr id="5" name="Picture 4">
              <a:extLst>
                <a:ext uri="{FF2B5EF4-FFF2-40B4-BE49-F238E27FC236}">
                  <a16:creationId xmlns:a16="http://schemas.microsoft.com/office/drawing/2014/main" id="{399B046C-0F6A-418D-DCA2-C02D3BEE81FB}"/>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10000" contrast="10000"/>
                      </a14:imgEffect>
                    </a14:imgLayer>
                  </a14:imgProps>
                </a:ext>
                <a:ext uri="{28A0092B-C50C-407E-A947-70E740481C1C}">
                  <a14:useLocalDpi xmlns:a14="http://schemas.microsoft.com/office/drawing/2010/main"/>
                </a:ext>
              </a:extLst>
            </a:blip>
            <a:srcRect r="-283"/>
            <a:stretch/>
          </p:blipFill>
          <p:spPr>
            <a:xfrm>
              <a:off x="5718546" y="32797"/>
              <a:ext cx="1912761" cy="1242809"/>
            </a:xfrm>
            <a:prstGeom prst="roundRect">
              <a:avLst>
                <a:gd name="adj" fmla="val 24527"/>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27B36858-AFA8-8CF2-6092-B287DCDA39E6}"/>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rcRect/>
            <a:stretch/>
          </p:blipFill>
          <p:spPr>
            <a:xfrm>
              <a:off x="3486298" y="32797"/>
              <a:ext cx="2042972" cy="1242809"/>
            </a:xfrm>
            <a:prstGeom prst="roundRect">
              <a:avLst>
                <a:gd name="adj" fmla="val 22621"/>
              </a:avLst>
            </a:prstGeom>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2EDD6D11-9ED1-A266-070F-07B5EA4A66C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10000" contrast="10000"/>
                      </a14:imgEffect>
                    </a14:imgLayer>
                  </a14:imgProps>
                </a:ext>
                <a:ext uri="{28A0092B-C50C-407E-A947-70E740481C1C}">
                  <a14:useLocalDpi xmlns:a14="http://schemas.microsoft.com/office/drawing/2010/main"/>
                </a:ext>
              </a:extLst>
            </a:blip>
            <a:srcRect/>
            <a:stretch/>
          </p:blipFill>
          <p:spPr>
            <a:xfrm>
              <a:off x="7827163" y="33877"/>
              <a:ext cx="1995839" cy="1241730"/>
            </a:xfrm>
            <a:prstGeom prst="roundRect">
              <a:avLst/>
            </a:prstGeom>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C959EC20-AB52-F019-334B-6093F0662E34}"/>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brightnessContrast bright="20000"/>
                      </a14:imgEffect>
                    </a14:imgLayer>
                  </a14:imgProps>
                </a:ext>
                <a:ext uri="{28A0092B-C50C-407E-A947-70E740481C1C}">
                  <a14:useLocalDpi xmlns:a14="http://schemas.microsoft.com/office/drawing/2010/main"/>
                </a:ext>
              </a:extLst>
            </a:blip>
            <a:srcRect/>
            <a:stretch/>
          </p:blipFill>
          <p:spPr>
            <a:xfrm>
              <a:off x="749994" y="33876"/>
              <a:ext cx="2555239" cy="1241730"/>
            </a:xfrm>
            <a:prstGeom prst="roundRect">
              <a:avLst/>
            </a:prstGeom>
            <a:effectLst>
              <a:outerShdw blurRad="50800" dist="38100" dir="2700000" algn="tl" rotWithShape="0">
                <a:prstClr val="black">
                  <a:alpha val="40000"/>
                </a:prstClr>
              </a:outerShdw>
            </a:effectLst>
          </p:spPr>
        </p:pic>
        <p:grpSp>
          <p:nvGrpSpPr>
            <p:cNvPr id="14" name="Group 13">
              <a:extLst>
                <a:ext uri="{FF2B5EF4-FFF2-40B4-BE49-F238E27FC236}">
                  <a16:creationId xmlns:a16="http://schemas.microsoft.com/office/drawing/2014/main" id="{31A44D89-AC08-70DF-67AA-AB6C9ACE9CD8}"/>
                </a:ext>
              </a:extLst>
            </p:cNvPr>
            <p:cNvGrpSpPr/>
            <p:nvPr/>
          </p:nvGrpSpPr>
          <p:grpSpPr>
            <a:xfrm>
              <a:off x="749994" y="1344548"/>
              <a:ext cx="7560840" cy="1368543"/>
              <a:chOff x="749994" y="1344548"/>
              <a:chExt cx="6753219" cy="1222361"/>
            </a:xfrm>
          </p:grpSpPr>
          <p:pic>
            <p:nvPicPr>
              <p:cNvPr id="7" name="Picture 6">
                <a:extLst>
                  <a:ext uri="{FF2B5EF4-FFF2-40B4-BE49-F238E27FC236}">
                    <a16:creationId xmlns:a16="http://schemas.microsoft.com/office/drawing/2014/main" id="{DF2D7E08-1F25-72CB-12AB-936E6D93B9D1}"/>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brightnessContrast bright="10000" contrast="10000"/>
                        </a14:imgEffect>
                      </a14:imgLayer>
                    </a14:imgProps>
                  </a:ext>
                  <a:ext uri="{28A0092B-C50C-407E-A947-70E740481C1C}">
                    <a14:useLocalDpi xmlns:a14="http://schemas.microsoft.com/office/drawing/2010/main"/>
                  </a:ext>
                </a:extLst>
              </a:blip>
              <a:srcRect/>
              <a:stretch/>
            </p:blipFill>
            <p:spPr>
              <a:xfrm>
                <a:off x="749994" y="1347614"/>
                <a:ext cx="2282298" cy="1203036"/>
              </a:xfrm>
              <a:prstGeom prst="roundRect">
                <a:avLst>
                  <a:gd name="adj" fmla="val 22363"/>
                </a:avLst>
              </a:prstGeom>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476C3605-20A3-DB1E-A4C3-E050A5FEECCD}"/>
                  </a:ext>
                </a:extLst>
              </p:cNvPr>
              <p:cNvPicPr>
                <a:picLocks noChangeAspect="1"/>
              </p:cNvPicPr>
              <p:nvPr/>
            </p:nvPicPr>
            <p:blipFill rotWithShape="1">
              <a:blip r:embed="rId12" cstate="print">
                <a:extLst>
                  <a:ext uri="{BEBA8EAE-BF5A-486C-A8C5-ECC9F3942E4B}">
                    <a14:imgProps xmlns:a14="http://schemas.microsoft.com/office/drawing/2010/main">
                      <a14:imgLayer r:embed="rId13">
                        <a14:imgEffect>
                          <a14:brightnessContrast bright="10000" contrast="10000"/>
                        </a14:imgEffect>
                      </a14:imgLayer>
                    </a14:imgProps>
                  </a:ext>
                  <a:ext uri="{28A0092B-C50C-407E-A947-70E740481C1C}">
                    <a14:useLocalDpi xmlns:a14="http://schemas.microsoft.com/office/drawing/2010/main"/>
                  </a:ext>
                </a:extLst>
              </a:blip>
              <a:srcRect/>
              <a:stretch/>
            </p:blipFill>
            <p:spPr>
              <a:xfrm>
                <a:off x="3228086" y="1344548"/>
                <a:ext cx="2152687" cy="1210887"/>
              </a:xfrm>
              <a:prstGeom prst="round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D2BC86E4-67C3-8EB3-3C71-2D7B03082FF7}"/>
                  </a:ext>
                </a:extLst>
              </p:cNvPr>
              <p:cNvPicPr>
                <a:picLocks noChangeAspect="1"/>
              </p:cNvPicPr>
              <p:nvPr/>
            </p:nvPicPr>
            <p:blipFill rotWithShape="1">
              <a:blip r:embed="rId14" cstate="print">
                <a:extLst>
                  <a:ext uri="{BEBA8EAE-BF5A-486C-A8C5-ECC9F3942E4B}">
                    <a14:imgProps xmlns:a14="http://schemas.microsoft.com/office/drawing/2010/main">
                      <a14:imgLayer r:embed="rId15">
                        <a14:imgEffect>
                          <a14:colorTemperature colorTemp="5100"/>
                        </a14:imgEffect>
                        <a14:imgEffect>
                          <a14:brightnessContrast bright="15000" contrast="10000"/>
                        </a14:imgEffect>
                      </a14:imgLayer>
                    </a14:imgProps>
                  </a:ext>
                  <a:ext uri="{28A0092B-C50C-407E-A947-70E740481C1C}">
                    <a14:useLocalDpi xmlns:a14="http://schemas.microsoft.com/office/drawing/2010/main"/>
                  </a:ext>
                </a:extLst>
              </a:blip>
              <a:srcRect/>
              <a:stretch/>
            </p:blipFill>
            <p:spPr>
              <a:xfrm>
                <a:off x="5573722" y="1350285"/>
                <a:ext cx="1929491" cy="1216624"/>
              </a:xfrm>
              <a:prstGeom prst="roundRect">
                <a:avLst>
                  <a:gd name="adj" fmla="val 12051"/>
                </a:avLst>
              </a:prstGeom>
              <a:effectLst>
                <a:outerShdw blurRad="50800" dist="38100" dir="2700000" algn="tl" rotWithShape="0">
                  <a:prstClr val="black">
                    <a:alpha val="40000"/>
                  </a:prstClr>
                </a:outerShdw>
              </a:effectLst>
            </p:spPr>
          </p:pic>
        </p:grpSp>
        <p:pic>
          <p:nvPicPr>
            <p:cNvPr id="12" name="Picture 11">
              <a:extLst>
                <a:ext uri="{FF2B5EF4-FFF2-40B4-BE49-F238E27FC236}">
                  <a16:creationId xmlns:a16="http://schemas.microsoft.com/office/drawing/2014/main" id="{1CFD78AD-988D-12A6-00D6-2CFEC707CD86}"/>
                </a:ext>
              </a:extLst>
            </p:cNvPr>
            <p:cNvPicPr>
              <a:picLocks noChangeAspect="1"/>
            </p:cNvPicPr>
            <p:nvPr/>
          </p:nvPicPr>
          <p:blipFill>
            <a:blip r:embed="rId16" cstate="print">
              <a:extLst>
                <a:ext uri="{BEBA8EAE-BF5A-486C-A8C5-ECC9F3942E4B}">
                  <a14:imgProps xmlns:a14="http://schemas.microsoft.com/office/drawing/2010/main">
                    <a14:imgLayer r:embed="rId17">
                      <a14:imgEffect>
                        <a14:colorTemperature colorTemp="5900"/>
                      </a14:imgEffect>
                      <a14:imgEffect>
                        <a14:brightnessContrast bright="10000" contrast="10000"/>
                      </a14:imgEffect>
                    </a14:imgLayer>
                  </a14:imgProps>
                </a:ext>
                <a:ext uri="{28A0092B-C50C-407E-A947-70E740481C1C}">
                  <a14:useLocalDpi xmlns:a14="http://schemas.microsoft.com/office/drawing/2010/main"/>
                </a:ext>
              </a:extLst>
            </a:blip>
            <a:stretch>
              <a:fillRect/>
            </a:stretch>
          </p:blipFill>
          <p:spPr>
            <a:xfrm>
              <a:off x="749994" y="2829122"/>
              <a:ext cx="2182975" cy="1263498"/>
            </a:xfrm>
            <a:prstGeom prst="roundRect">
              <a:avLst>
                <a:gd name="adj" fmla="val 8644"/>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E8DB7248-B71C-A5A3-C250-B354CBB6BC68}"/>
                </a:ext>
              </a:extLst>
            </p:cNvPr>
            <p:cNvPicPr>
              <a:picLocks noChangeAspect="1"/>
            </p:cNvPicPr>
            <p:nvPr/>
          </p:nvPicPr>
          <p:blipFill rotWithShape="1">
            <a:blip r:embed="rId18" cstate="print">
              <a:extLst>
                <a:ext uri="{BEBA8EAE-BF5A-486C-A8C5-ECC9F3942E4B}">
                  <a14:imgProps xmlns:a14="http://schemas.microsoft.com/office/drawing/2010/main">
                    <a14:imgLayer r:embed="rId19">
                      <a14:imgEffect>
                        <a14:colorTemperature colorTemp="6000"/>
                      </a14:imgEffect>
                      <a14:imgEffect>
                        <a14:brightnessContrast bright="5000" contrast="10000"/>
                      </a14:imgEffect>
                    </a14:imgLayer>
                  </a14:imgProps>
                </a:ext>
                <a:ext uri="{28A0092B-C50C-407E-A947-70E740481C1C}">
                  <a14:useLocalDpi xmlns:a14="http://schemas.microsoft.com/office/drawing/2010/main"/>
                </a:ext>
              </a:extLst>
            </a:blip>
            <a:srcRect/>
            <a:stretch/>
          </p:blipFill>
          <p:spPr>
            <a:xfrm>
              <a:off x="3055682" y="2829122"/>
              <a:ext cx="3360571" cy="1263498"/>
            </a:xfrm>
            <a:prstGeom prst="roundRect">
              <a:avLst>
                <a:gd name="adj" fmla="val 12051"/>
              </a:avLst>
            </a:prstGeom>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78D210CC-3658-8CBC-4355-38CD60B56F50}"/>
                </a:ext>
              </a:extLst>
            </p:cNvPr>
            <p:cNvPicPr>
              <a:picLocks noChangeAspect="1"/>
            </p:cNvPicPr>
            <p:nvPr/>
          </p:nvPicPr>
          <p:blipFill rotWithShape="1">
            <a:blip r:embed="rId20" cstate="print">
              <a:extLst>
                <a:ext uri="{BEBA8EAE-BF5A-486C-A8C5-ECC9F3942E4B}">
                  <a14:imgProps xmlns:a14="http://schemas.microsoft.com/office/drawing/2010/main">
                    <a14:imgLayer r:embed="rId21">
                      <a14:imgEffect>
                        <a14:colorTemperature colorTemp="6100"/>
                      </a14:imgEffect>
                      <a14:imgEffect>
                        <a14:brightnessContrast bright="10000" contrast="10000"/>
                      </a14:imgEffect>
                    </a14:imgLayer>
                  </a14:imgProps>
                </a:ext>
                <a:ext uri="{28A0092B-C50C-407E-A947-70E740481C1C}">
                  <a14:useLocalDpi xmlns:a14="http://schemas.microsoft.com/office/drawing/2010/main"/>
                </a:ext>
              </a:extLst>
            </a:blip>
            <a:srcRect/>
            <a:stretch/>
          </p:blipFill>
          <p:spPr>
            <a:xfrm>
              <a:off x="8453980" y="1353101"/>
              <a:ext cx="1369022" cy="1352400"/>
            </a:xfrm>
            <a:prstGeom prst="roundRect">
              <a:avLst>
                <a:gd name="adj" fmla="val 12051"/>
              </a:avLst>
            </a:prstGeom>
            <a:effectLst>
              <a:outerShdw blurRad="50800" dist="38100" dir="2700000" algn="tl" rotWithShape="0">
                <a:prstClr val="black">
                  <a:alpha val="40000"/>
                </a:prstClr>
              </a:outerShdw>
            </a:effectLst>
          </p:spPr>
        </p:pic>
      </p:grpSp>
      <p:pic>
        <p:nvPicPr>
          <p:cNvPr id="18" name="Picture 17">
            <a:extLst>
              <a:ext uri="{FF2B5EF4-FFF2-40B4-BE49-F238E27FC236}">
                <a16:creationId xmlns:a16="http://schemas.microsoft.com/office/drawing/2014/main" id="{650E1477-3C8E-3919-5521-EDEB7F1D10CE}"/>
              </a:ext>
            </a:extLst>
          </p:cNvPr>
          <p:cNvPicPr>
            <a:picLocks noChangeAspect="1"/>
          </p:cNvPicPr>
          <p:nvPr/>
        </p:nvPicPr>
        <p:blipFill rotWithShape="1">
          <a:blip r:embed="rId22" cstate="print">
            <a:extLst>
              <a:ext uri="{BEBA8EAE-BF5A-486C-A8C5-ECC9F3942E4B}">
                <a14:imgProps xmlns:a14="http://schemas.microsoft.com/office/drawing/2010/main">
                  <a14:imgLayer r:embed="rId23">
                    <a14:imgEffect>
                      <a14:colorTemperature colorTemp="5300"/>
                    </a14:imgEffect>
                    <a14:imgEffect>
                      <a14:brightnessContrast bright="10000" contrast="10000"/>
                    </a14:imgEffect>
                  </a14:imgLayer>
                </a14:imgProps>
              </a:ext>
              <a:ext uri="{28A0092B-C50C-407E-A947-70E740481C1C}">
                <a14:useLocalDpi xmlns:a14="http://schemas.microsoft.com/office/drawing/2010/main"/>
              </a:ext>
            </a:extLst>
          </a:blip>
          <a:srcRect/>
          <a:stretch/>
        </p:blipFill>
        <p:spPr>
          <a:xfrm>
            <a:off x="7728182" y="3773602"/>
            <a:ext cx="4430319" cy="2942748"/>
          </a:xfrm>
          <a:prstGeom prst="roundRect">
            <a:avLst/>
          </a:prstGeom>
          <a:effectLst>
            <a:outerShdw blurRad="50800" dist="38100" dir="2700000" algn="tl" rotWithShape="0">
              <a:prstClr val="black">
                <a:alpha val="40000"/>
              </a:prstClr>
            </a:outerShdw>
          </a:effectLst>
        </p:spPr>
      </p:pic>
      <p:sp>
        <p:nvSpPr>
          <p:cNvPr id="20" name="Rectangle: Rounded Corners 19">
            <a:extLst>
              <a:ext uri="{FF2B5EF4-FFF2-40B4-BE49-F238E27FC236}">
                <a16:creationId xmlns:a16="http://schemas.microsoft.com/office/drawing/2014/main" id="{8D3CCB38-AA33-0B3F-E84D-D05887C50D9F}"/>
              </a:ext>
            </a:extLst>
          </p:cNvPr>
          <p:cNvSpPr/>
          <p:nvPr/>
        </p:nvSpPr>
        <p:spPr>
          <a:xfrm>
            <a:off x="1919536" y="5673121"/>
            <a:ext cx="5328592" cy="1079105"/>
          </a:xfrm>
          <a:prstGeom prst="roundRect">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67" dirty="0">
                <a:solidFill>
                  <a:srgbClr val="0070C0"/>
                </a:solidFill>
              </a:rPr>
              <a:t>SC-Link-DFHX assembly in pictures</a:t>
            </a:r>
            <a:endParaRPr lang="en-GB" sz="1867" dirty="0">
              <a:solidFill>
                <a:srgbClr val="0070C0"/>
              </a:solidFill>
            </a:endParaRPr>
          </a:p>
        </p:txBody>
      </p:sp>
      <p:sp>
        <p:nvSpPr>
          <p:cNvPr id="4" name="Rounded Rectangle 3">
            <a:extLst>
              <a:ext uri="{FF2B5EF4-FFF2-40B4-BE49-F238E27FC236}">
                <a16:creationId xmlns:a16="http://schemas.microsoft.com/office/drawing/2014/main" id="{A3C422AC-48FC-CF2F-C11F-6FEE7B296BB0}"/>
              </a:ext>
            </a:extLst>
          </p:cNvPr>
          <p:cNvSpPr/>
          <p:nvPr/>
        </p:nvSpPr>
        <p:spPr>
          <a:xfrm>
            <a:off x="1485986" y="1802735"/>
            <a:ext cx="9806880" cy="1922755"/>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Complete System Test ongoing in SM18</a:t>
            </a:r>
          </a:p>
        </p:txBody>
      </p:sp>
    </p:spTree>
    <p:extLst>
      <p:ext uri="{BB962C8B-B14F-4D97-AF65-F5344CB8AC3E}">
        <p14:creationId xmlns:p14="http://schemas.microsoft.com/office/powerpoint/2010/main" val="203301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56222" y="4767262"/>
            <a:ext cx="7511970" cy="342321"/>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Lucio Rossi - HiLumi LHC to the CERN guides - Globe 26 February 2019</a:t>
            </a:r>
            <a:endParaRPr lang="en-GB" noProof="0"/>
          </a:p>
        </p:txBody>
      </p:sp>
      <p:sp>
        <p:nvSpPr>
          <p:cNvPr id="4" name="Slide Number Placeholder 3"/>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FDCA1C4-9514-7B4F-976F-D92F7E296653}" type="slidenum">
              <a:rPr lang="fr-FR" smtClean="0"/>
              <a:pPr/>
              <a:t>33</a:t>
            </a:fld>
            <a:endParaRPr lang="fr-FR"/>
          </a:p>
        </p:txBody>
      </p:sp>
      <p:pic>
        <p:nvPicPr>
          <p:cNvPr id="6" name="Picture 5"/>
          <p:cNvPicPr>
            <a:picLocks noChangeAspect="1"/>
          </p:cNvPicPr>
          <p:nvPr/>
        </p:nvPicPr>
        <p:blipFill>
          <a:blip r:embed="rId3"/>
          <a:stretch>
            <a:fillRect/>
          </a:stretch>
        </p:blipFill>
        <p:spPr>
          <a:xfrm>
            <a:off x="347304" y="980728"/>
            <a:ext cx="10254874" cy="5112568"/>
          </a:xfrm>
          <a:prstGeom prst="rect">
            <a:avLst/>
          </a:prstGeom>
        </p:spPr>
      </p:pic>
      <p:sp>
        <p:nvSpPr>
          <p:cNvPr id="7" name="TextBox 6"/>
          <p:cNvSpPr txBox="1"/>
          <p:nvPr/>
        </p:nvSpPr>
        <p:spPr>
          <a:xfrm>
            <a:off x="9000306" y="3553271"/>
            <a:ext cx="480070" cy="307777"/>
          </a:xfrm>
          <a:prstGeom prst="rect">
            <a:avLst/>
          </a:prstGeom>
          <a:noFill/>
        </p:spPr>
        <p:txBody>
          <a:bodyPr wrap="square" rtlCol="0">
            <a:spAutoFit/>
          </a:bodyPr>
          <a:lstStyle/>
          <a:p>
            <a:r>
              <a:rPr lang="fr-CH" sz="1400" dirty="0">
                <a:solidFill>
                  <a:srgbClr val="FFFF00"/>
                </a:solidFill>
              </a:rPr>
              <a:t>Q1</a:t>
            </a:r>
            <a:endParaRPr lang="en-GB" sz="1400" dirty="0">
              <a:solidFill>
                <a:srgbClr val="FFFF00"/>
              </a:solidFill>
            </a:endParaRPr>
          </a:p>
        </p:txBody>
      </p:sp>
      <p:sp>
        <p:nvSpPr>
          <p:cNvPr id="8" name="TextBox 7"/>
          <p:cNvSpPr txBox="1"/>
          <p:nvPr/>
        </p:nvSpPr>
        <p:spPr>
          <a:xfrm>
            <a:off x="7015440" y="3409255"/>
            <a:ext cx="592728" cy="307777"/>
          </a:xfrm>
          <a:prstGeom prst="rect">
            <a:avLst/>
          </a:prstGeom>
          <a:noFill/>
        </p:spPr>
        <p:txBody>
          <a:bodyPr wrap="square" rtlCol="0">
            <a:spAutoFit/>
          </a:bodyPr>
          <a:lstStyle/>
          <a:p>
            <a:r>
              <a:rPr lang="fr-CH" sz="1400" dirty="0">
                <a:solidFill>
                  <a:srgbClr val="FFFF00"/>
                </a:solidFill>
              </a:rPr>
              <a:t>Q2a</a:t>
            </a:r>
            <a:endParaRPr lang="en-GB" sz="1400" dirty="0">
              <a:solidFill>
                <a:srgbClr val="FFFF00"/>
              </a:solidFill>
            </a:endParaRPr>
          </a:p>
        </p:txBody>
      </p:sp>
      <p:sp>
        <p:nvSpPr>
          <p:cNvPr id="9" name="TextBox 8"/>
          <p:cNvSpPr txBox="1"/>
          <p:nvPr/>
        </p:nvSpPr>
        <p:spPr>
          <a:xfrm>
            <a:off x="5251842" y="3129743"/>
            <a:ext cx="592728" cy="307777"/>
          </a:xfrm>
          <a:prstGeom prst="rect">
            <a:avLst/>
          </a:prstGeom>
          <a:noFill/>
        </p:spPr>
        <p:txBody>
          <a:bodyPr wrap="square" rtlCol="0">
            <a:spAutoFit/>
          </a:bodyPr>
          <a:lstStyle/>
          <a:p>
            <a:r>
              <a:rPr lang="fr-CH" sz="1400" dirty="0">
                <a:solidFill>
                  <a:srgbClr val="FFFF00"/>
                </a:solidFill>
              </a:rPr>
              <a:t>Q2b</a:t>
            </a:r>
            <a:endParaRPr lang="en-GB" sz="1400" dirty="0">
              <a:solidFill>
                <a:srgbClr val="FFFF00"/>
              </a:solidFill>
            </a:endParaRPr>
          </a:p>
        </p:txBody>
      </p:sp>
      <p:sp>
        <p:nvSpPr>
          <p:cNvPr id="10" name="TextBox 9"/>
          <p:cNvSpPr txBox="1"/>
          <p:nvPr/>
        </p:nvSpPr>
        <p:spPr>
          <a:xfrm>
            <a:off x="4679826" y="3068960"/>
            <a:ext cx="480070" cy="307777"/>
          </a:xfrm>
          <a:prstGeom prst="rect">
            <a:avLst/>
          </a:prstGeom>
          <a:noFill/>
        </p:spPr>
        <p:txBody>
          <a:bodyPr wrap="square" rtlCol="0">
            <a:spAutoFit/>
          </a:bodyPr>
          <a:lstStyle/>
          <a:p>
            <a:r>
              <a:rPr lang="fr-CH" sz="1400" dirty="0">
                <a:solidFill>
                  <a:srgbClr val="FFFF00"/>
                </a:solidFill>
              </a:rPr>
              <a:t>Q3</a:t>
            </a:r>
            <a:endParaRPr lang="en-GB" sz="1400" dirty="0">
              <a:solidFill>
                <a:srgbClr val="FFFF00"/>
              </a:solidFill>
            </a:endParaRPr>
          </a:p>
        </p:txBody>
      </p:sp>
      <p:sp>
        <p:nvSpPr>
          <p:cNvPr id="12" name="TextBox 11"/>
          <p:cNvSpPr txBox="1"/>
          <p:nvPr/>
        </p:nvSpPr>
        <p:spPr>
          <a:xfrm>
            <a:off x="3432744" y="2935977"/>
            <a:ext cx="431008" cy="276999"/>
          </a:xfrm>
          <a:prstGeom prst="rect">
            <a:avLst/>
          </a:prstGeom>
          <a:noFill/>
        </p:spPr>
        <p:txBody>
          <a:bodyPr wrap="square" rtlCol="0">
            <a:spAutoFit/>
          </a:bodyPr>
          <a:lstStyle/>
          <a:p>
            <a:r>
              <a:rPr lang="fr-CH" sz="1200" dirty="0">
                <a:solidFill>
                  <a:srgbClr val="FFFF00"/>
                </a:solidFill>
              </a:rPr>
              <a:t>D1</a:t>
            </a:r>
            <a:endParaRPr lang="en-GB" sz="1200" dirty="0">
              <a:solidFill>
                <a:srgbClr val="FFFF00"/>
              </a:solidFill>
            </a:endParaRPr>
          </a:p>
        </p:txBody>
      </p:sp>
      <p:sp>
        <p:nvSpPr>
          <p:cNvPr id="14" name="TextBox 13"/>
          <p:cNvSpPr txBox="1"/>
          <p:nvPr/>
        </p:nvSpPr>
        <p:spPr>
          <a:xfrm>
            <a:off x="2783632" y="3152001"/>
            <a:ext cx="558204" cy="276999"/>
          </a:xfrm>
          <a:prstGeom prst="rect">
            <a:avLst/>
          </a:prstGeom>
          <a:noFill/>
        </p:spPr>
        <p:txBody>
          <a:bodyPr wrap="square" rtlCol="0">
            <a:spAutoFit/>
          </a:bodyPr>
          <a:lstStyle/>
          <a:p>
            <a:r>
              <a:rPr lang="fr-CH" sz="1200" dirty="0">
                <a:solidFill>
                  <a:srgbClr val="FFFF00"/>
                </a:solidFill>
              </a:rPr>
              <a:t>DFX</a:t>
            </a:r>
            <a:endParaRPr lang="en-GB" sz="1200" dirty="0">
              <a:solidFill>
                <a:srgbClr val="FFFF00"/>
              </a:solidFill>
            </a:endParaRPr>
          </a:p>
        </p:txBody>
      </p:sp>
      <p:sp>
        <p:nvSpPr>
          <p:cNvPr id="15" name="TextBox 14"/>
          <p:cNvSpPr txBox="1"/>
          <p:nvPr/>
        </p:nvSpPr>
        <p:spPr>
          <a:xfrm>
            <a:off x="2340371" y="3224009"/>
            <a:ext cx="587277" cy="276999"/>
          </a:xfrm>
          <a:prstGeom prst="rect">
            <a:avLst/>
          </a:prstGeom>
          <a:noFill/>
        </p:spPr>
        <p:txBody>
          <a:bodyPr wrap="square" rtlCol="0">
            <a:spAutoFit/>
          </a:bodyPr>
          <a:lstStyle/>
          <a:p>
            <a:r>
              <a:rPr lang="fr-CH" sz="1200" dirty="0">
                <a:solidFill>
                  <a:srgbClr val="FFFF00"/>
                </a:solidFill>
              </a:rPr>
              <a:t>DFM</a:t>
            </a:r>
            <a:endParaRPr lang="en-GB" sz="1200" dirty="0">
              <a:solidFill>
                <a:srgbClr val="FFFF00"/>
              </a:solidFill>
            </a:endParaRPr>
          </a:p>
        </p:txBody>
      </p:sp>
      <p:cxnSp>
        <p:nvCxnSpPr>
          <p:cNvPr id="24" name="Straight Arrow Connector 23"/>
          <p:cNvCxnSpPr>
            <a:cxnSpLocks/>
          </p:cNvCxnSpPr>
          <p:nvPr/>
        </p:nvCxnSpPr>
        <p:spPr>
          <a:xfrm>
            <a:off x="3490461" y="1253799"/>
            <a:ext cx="0" cy="60587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2671524" y="1021341"/>
            <a:ext cx="2064553" cy="276999"/>
          </a:xfrm>
          <a:prstGeom prst="rect">
            <a:avLst/>
          </a:prstGeom>
          <a:noFill/>
        </p:spPr>
        <p:txBody>
          <a:bodyPr wrap="square" rtlCol="0">
            <a:spAutoFit/>
          </a:bodyPr>
          <a:lstStyle/>
          <a:p>
            <a:r>
              <a:rPr lang="fr-CH" sz="1200" dirty="0">
                <a:solidFill>
                  <a:srgbClr val="FFFF00"/>
                </a:solidFill>
              </a:rPr>
              <a:t>Connection to LHC (UL)</a:t>
            </a:r>
          </a:p>
        </p:txBody>
      </p:sp>
      <p:sp>
        <p:nvSpPr>
          <p:cNvPr id="26" name="TextBox 25"/>
          <p:cNvSpPr txBox="1"/>
          <p:nvPr/>
        </p:nvSpPr>
        <p:spPr>
          <a:xfrm>
            <a:off x="6131464" y="1051093"/>
            <a:ext cx="1764736" cy="276999"/>
          </a:xfrm>
          <a:prstGeom prst="rect">
            <a:avLst/>
          </a:prstGeom>
          <a:noFill/>
        </p:spPr>
        <p:txBody>
          <a:bodyPr wrap="square" rtlCol="0">
            <a:spAutoFit/>
          </a:bodyPr>
          <a:lstStyle/>
          <a:p>
            <a:r>
              <a:rPr lang="fr-CH" sz="1200" dirty="0">
                <a:solidFill>
                  <a:srgbClr val="FFFF00"/>
                </a:solidFill>
              </a:rPr>
              <a:t>Service </a:t>
            </a:r>
            <a:r>
              <a:rPr lang="fr-CH" sz="1200" dirty="0" err="1">
                <a:solidFill>
                  <a:srgbClr val="FFFF00"/>
                </a:solidFill>
              </a:rPr>
              <a:t>gallery</a:t>
            </a:r>
            <a:r>
              <a:rPr lang="fr-CH" sz="1200" dirty="0">
                <a:solidFill>
                  <a:srgbClr val="FFFF00"/>
                </a:solidFill>
              </a:rPr>
              <a:t> (UR)</a:t>
            </a:r>
          </a:p>
        </p:txBody>
      </p:sp>
      <p:cxnSp>
        <p:nvCxnSpPr>
          <p:cNvPr id="27" name="Straight Arrow Connector 26"/>
          <p:cNvCxnSpPr>
            <a:cxnSpLocks/>
          </p:cNvCxnSpPr>
          <p:nvPr/>
        </p:nvCxnSpPr>
        <p:spPr>
          <a:xfrm>
            <a:off x="7608168" y="1313703"/>
            <a:ext cx="0" cy="605877"/>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9905895" y="3548073"/>
            <a:ext cx="726609" cy="307777"/>
          </a:xfrm>
          <a:prstGeom prst="rect">
            <a:avLst/>
          </a:prstGeom>
          <a:noFill/>
        </p:spPr>
        <p:txBody>
          <a:bodyPr wrap="square" rtlCol="0">
            <a:spAutoFit/>
          </a:bodyPr>
          <a:lstStyle/>
          <a:p>
            <a:r>
              <a:rPr lang="fr-CH" sz="1400" dirty="0">
                <a:solidFill>
                  <a:srgbClr val="FFFF00"/>
                </a:solidFill>
              </a:rPr>
              <a:t>TAXS</a:t>
            </a:r>
            <a:endParaRPr lang="en-GB" sz="1400" dirty="0">
              <a:solidFill>
                <a:srgbClr val="FFFF00"/>
              </a:solidFill>
            </a:endParaRPr>
          </a:p>
        </p:txBody>
      </p:sp>
      <p:sp>
        <p:nvSpPr>
          <p:cNvPr id="29" name="TextBox 28"/>
          <p:cNvSpPr txBox="1"/>
          <p:nvPr/>
        </p:nvSpPr>
        <p:spPr>
          <a:xfrm>
            <a:off x="335360" y="2935977"/>
            <a:ext cx="1214165" cy="276999"/>
          </a:xfrm>
          <a:prstGeom prst="rect">
            <a:avLst/>
          </a:prstGeom>
          <a:noFill/>
        </p:spPr>
        <p:txBody>
          <a:bodyPr wrap="square" rtlCol="0">
            <a:spAutoFit/>
          </a:bodyPr>
          <a:lstStyle/>
          <a:p>
            <a:r>
              <a:rPr lang="fr-CH" sz="1200" dirty="0" err="1">
                <a:solidFill>
                  <a:srgbClr val="FFFF00"/>
                </a:solidFill>
              </a:rPr>
              <a:t>Crab</a:t>
            </a:r>
            <a:r>
              <a:rPr lang="fr-CH" sz="1200" dirty="0">
                <a:solidFill>
                  <a:srgbClr val="FFFF00"/>
                </a:solidFill>
              </a:rPr>
              <a:t> </a:t>
            </a:r>
            <a:r>
              <a:rPr lang="fr-CH" sz="1200" dirty="0" err="1">
                <a:solidFill>
                  <a:srgbClr val="FFFF00"/>
                </a:solidFill>
              </a:rPr>
              <a:t>cavities</a:t>
            </a:r>
            <a:endParaRPr lang="en-GB" sz="1200" dirty="0">
              <a:solidFill>
                <a:srgbClr val="FFFF00"/>
              </a:solidFill>
            </a:endParaRPr>
          </a:p>
        </p:txBody>
      </p:sp>
      <p:sp>
        <p:nvSpPr>
          <p:cNvPr id="32" name="TextBox 31"/>
          <p:cNvSpPr txBox="1"/>
          <p:nvPr/>
        </p:nvSpPr>
        <p:spPr>
          <a:xfrm>
            <a:off x="456556" y="1318185"/>
            <a:ext cx="1041035" cy="276999"/>
          </a:xfrm>
          <a:prstGeom prst="rect">
            <a:avLst/>
          </a:prstGeom>
          <a:noFill/>
        </p:spPr>
        <p:txBody>
          <a:bodyPr wrap="square" rtlCol="0">
            <a:spAutoFit/>
          </a:bodyPr>
          <a:lstStyle/>
          <a:p>
            <a:r>
              <a:rPr lang="fr-CH" sz="1200" dirty="0">
                <a:solidFill>
                  <a:srgbClr val="FFFF00"/>
                </a:solidFill>
              </a:rPr>
              <a:t>UA </a:t>
            </a:r>
            <a:r>
              <a:rPr lang="fr-CH" sz="1200" dirty="0" err="1">
                <a:solidFill>
                  <a:srgbClr val="FFFF00"/>
                </a:solidFill>
              </a:rPr>
              <a:t>Gallery</a:t>
            </a:r>
            <a:endParaRPr lang="fr-CH" sz="1200" dirty="0">
              <a:solidFill>
                <a:srgbClr val="FFFF00"/>
              </a:solidFill>
            </a:endParaRPr>
          </a:p>
        </p:txBody>
      </p:sp>
      <p:cxnSp>
        <p:nvCxnSpPr>
          <p:cNvPr id="33" name="Straight Arrow Connector 32"/>
          <p:cNvCxnSpPr>
            <a:cxnSpLocks/>
          </p:cNvCxnSpPr>
          <p:nvPr/>
        </p:nvCxnSpPr>
        <p:spPr>
          <a:xfrm>
            <a:off x="877429" y="1552641"/>
            <a:ext cx="0" cy="22698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561508" y="2483719"/>
            <a:ext cx="421924" cy="261610"/>
          </a:xfrm>
          <a:prstGeom prst="rect">
            <a:avLst/>
          </a:prstGeom>
          <a:noFill/>
        </p:spPr>
        <p:txBody>
          <a:bodyPr wrap="square" rtlCol="0">
            <a:spAutoFit/>
          </a:bodyPr>
          <a:lstStyle/>
          <a:p>
            <a:r>
              <a:rPr lang="fr-CH" sz="1100" dirty="0">
                <a:solidFill>
                  <a:srgbClr val="FFFF00"/>
                </a:solidFill>
              </a:rPr>
              <a:t>Q4</a:t>
            </a:r>
            <a:endParaRPr lang="en-GB" sz="1100" dirty="0">
              <a:solidFill>
                <a:srgbClr val="FFFF00"/>
              </a:solidFill>
            </a:endParaRPr>
          </a:p>
        </p:txBody>
      </p:sp>
      <p:cxnSp>
        <p:nvCxnSpPr>
          <p:cNvPr id="45" name="Straight Arrow Connector 44"/>
          <p:cNvCxnSpPr>
            <a:cxnSpLocks/>
          </p:cNvCxnSpPr>
          <p:nvPr/>
        </p:nvCxnSpPr>
        <p:spPr>
          <a:xfrm>
            <a:off x="2207568" y="2841972"/>
            <a:ext cx="0" cy="226988"/>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1425397" y="3167390"/>
            <a:ext cx="638155" cy="261610"/>
          </a:xfrm>
          <a:prstGeom prst="rect">
            <a:avLst/>
          </a:prstGeom>
          <a:noFill/>
        </p:spPr>
        <p:txBody>
          <a:bodyPr wrap="square" rtlCol="0">
            <a:spAutoFit/>
          </a:bodyPr>
          <a:lstStyle/>
          <a:p>
            <a:r>
              <a:rPr lang="fr-CH" sz="1100" dirty="0">
                <a:solidFill>
                  <a:srgbClr val="FFFF00"/>
                </a:solidFill>
              </a:rPr>
              <a:t>TAXN</a:t>
            </a:r>
            <a:endParaRPr lang="en-GB" sz="1100" dirty="0">
              <a:solidFill>
                <a:srgbClr val="FFFF00"/>
              </a:solidFill>
            </a:endParaRPr>
          </a:p>
        </p:txBody>
      </p:sp>
      <p:sp>
        <p:nvSpPr>
          <p:cNvPr id="47" name="TextBox 46"/>
          <p:cNvSpPr txBox="1"/>
          <p:nvPr/>
        </p:nvSpPr>
        <p:spPr>
          <a:xfrm>
            <a:off x="1463253" y="1223215"/>
            <a:ext cx="1359531" cy="276999"/>
          </a:xfrm>
          <a:prstGeom prst="rect">
            <a:avLst/>
          </a:prstGeom>
          <a:noFill/>
        </p:spPr>
        <p:txBody>
          <a:bodyPr wrap="square" rtlCol="0">
            <a:spAutoFit/>
          </a:bodyPr>
          <a:lstStyle/>
          <a:p>
            <a:r>
              <a:rPr lang="fr-CH" sz="1200" dirty="0">
                <a:solidFill>
                  <a:srgbClr val="FFFF00"/>
                </a:solidFill>
              </a:rPr>
              <a:t>Service </a:t>
            </a:r>
            <a:r>
              <a:rPr lang="fr-CH" sz="1200" dirty="0" err="1">
                <a:solidFill>
                  <a:srgbClr val="FFFF00"/>
                </a:solidFill>
              </a:rPr>
              <a:t>cavern</a:t>
            </a:r>
            <a:endParaRPr lang="fr-CH" sz="1200" dirty="0">
              <a:solidFill>
                <a:srgbClr val="FFFF00"/>
              </a:solidFill>
            </a:endParaRPr>
          </a:p>
        </p:txBody>
      </p:sp>
      <p:cxnSp>
        <p:nvCxnSpPr>
          <p:cNvPr id="48" name="Straight Arrow Connector 47"/>
          <p:cNvCxnSpPr>
            <a:cxnSpLocks/>
          </p:cNvCxnSpPr>
          <p:nvPr/>
        </p:nvCxnSpPr>
        <p:spPr>
          <a:xfrm>
            <a:off x="2564563" y="1398284"/>
            <a:ext cx="465154" cy="19570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51" name="Picture 5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30458" y="4415510"/>
            <a:ext cx="1566990" cy="1045824"/>
          </a:xfrm>
          <a:prstGeom prst="ellipse">
            <a:avLst/>
          </a:prstGeom>
          <a:ln>
            <a:noFill/>
          </a:ln>
          <a:effectLst>
            <a:softEdge rad="112500"/>
          </a:effectLst>
        </p:spPr>
      </p:pic>
      <p:pic>
        <p:nvPicPr>
          <p:cNvPr id="52" name="Picture 5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693615" y="3142240"/>
            <a:ext cx="1603833" cy="1039658"/>
          </a:xfrm>
          <a:prstGeom prst="ellipse">
            <a:avLst/>
          </a:prstGeom>
          <a:ln>
            <a:noFill/>
          </a:ln>
          <a:effectLst>
            <a:softEdge rad="112500"/>
          </a:effectLst>
        </p:spPr>
      </p:pic>
      <p:pic>
        <p:nvPicPr>
          <p:cNvPr id="41" name="Picture 54" descr="United States icon">
            <a:hlinkClick r:id="rId6"/>
            <a:extLst>
              <a:ext uri="{FF2B5EF4-FFF2-40B4-BE49-F238E27FC236}">
                <a16:creationId xmlns:a16="http://schemas.microsoft.com/office/drawing/2014/main" id="{E216E2A2-94FF-D9A2-C160-E91699AE16BD}"/>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615455" y="4293136"/>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2" descr="Spain icon">
            <a:hlinkClick r:id="rId8"/>
            <a:extLst>
              <a:ext uri="{FF2B5EF4-FFF2-40B4-BE49-F238E27FC236}">
                <a16:creationId xmlns:a16="http://schemas.microsoft.com/office/drawing/2014/main" id="{A0672A11-21D6-B35F-6811-784FF6E5E274}"/>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183122" y="4003293"/>
            <a:ext cx="426334" cy="432049"/>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62" descr="Spain icon">
            <a:hlinkClick r:id="rId8"/>
            <a:extLst>
              <a:ext uri="{FF2B5EF4-FFF2-40B4-BE49-F238E27FC236}">
                <a16:creationId xmlns:a16="http://schemas.microsoft.com/office/drawing/2014/main" id="{1703313A-FC84-6CCD-C42F-3FAFC0645FC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309626" y="3717031"/>
            <a:ext cx="426334" cy="432049"/>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62" descr="Spain icon">
            <a:hlinkClick r:id="rId8"/>
            <a:extLst>
              <a:ext uri="{FF2B5EF4-FFF2-40B4-BE49-F238E27FC236}">
                <a16:creationId xmlns:a16="http://schemas.microsoft.com/office/drawing/2014/main" id="{F0914955-4294-6B11-D456-83C34FF33B24}"/>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071663" y="2855862"/>
            <a:ext cx="426334" cy="432049"/>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4" descr="Italy icon">
            <a:hlinkClick r:id="rId10"/>
            <a:extLst>
              <a:ext uri="{FF2B5EF4-FFF2-40B4-BE49-F238E27FC236}">
                <a16:creationId xmlns:a16="http://schemas.microsoft.com/office/drawing/2014/main" id="{D986C2CF-AB4C-2AB6-73EF-4F587417BC65}"/>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3709411" y="3380360"/>
            <a:ext cx="424054" cy="429739"/>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28">
            <a:extLst>
              <a:ext uri="{FF2B5EF4-FFF2-40B4-BE49-F238E27FC236}">
                <a16:creationId xmlns:a16="http://schemas.microsoft.com/office/drawing/2014/main" id="{70A29DC3-7E42-EEC9-03A0-33123B124F60}"/>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6665535" y="3217513"/>
            <a:ext cx="354698"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6" name="Picture 28">
            <a:extLst>
              <a:ext uri="{FF2B5EF4-FFF2-40B4-BE49-F238E27FC236}">
                <a16:creationId xmlns:a16="http://schemas.microsoft.com/office/drawing/2014/main" id="{C4333A14-BC96-B6E0-C3EE-6FBBEE549147}"/>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858661" y="3123790"/>
            <a:ext cx="354698"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7" name="Picture 54" descr="United States icon">
            <a:hlinkClick r:id="rId6"/>
            <a:extLst>
              <a:ext uri="{FF2B5EF4-FFF2-40B4-BE49-F238E27FC236}">
                <a16:creationId xmlns:a16="http://schemas.microsoft.com/office/drawing/2014/main" id="{4168EB38-162D-64D5-D3C3-BEB3427AB2C9}"/>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68691" y="3563143"/>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6" descr="Japan icon">
            <a:hlinkClick r:id="rId13"/>
            <a:extLst>
              <a:ext uri="{FF2B5EF4-FFF2-40B4-BE49-F238E27FC236}">
                <a16:creationId xmlns:a16="http://schemas.microsoft.com/office/drawing/2014/main" id="{E521608B-4D30-26EC-F5E2-107C100C5590}"/>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134504" y="3356167"/>
            <a:ext cx="419595" cy="425221"/>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2" descr="United Kingdom icon">
            <a:hlinkClick r:id="rId15"/>
            <a:extLst>
              <a:ext uri="{FF2B5EF4-FFF2-40B4-BE49-F238E27FC236}">
                <a16:creationId xmlns:a16="http://schemas.microsoft.com/office/drawing/2014/main" id="{52356FB2-BB1C-011A-0B72-25835FD4C86A}"/>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027562" y="2689859"/>
            <a:ext cx="397309" cy="402636"/>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3534552" y="2575937"/>
            <a:ext cx="905264" cy="276999"/>
          </a:xfrm>
          <a:prstGeom prst="rect">
            <a:avLst/>
          </a:prstGeom>
          <a:noFill/>
        </p:spPr>
        <p:txBody>
          <a:bodyPr wrap="square" rtlCol="0">
            <a:spAutoFit/>
          </a:bodyPr>
          <a:lstStyle/>
          <a:p>
            <a:r>
              <a:rPr lang="fr-CH" sz="1200" dirty="0">
                <a:solidFill>
                  <a:srgbClr val="FFFF00"/>
                </a:solidFill>
              </a:rPr>
              <a:t>SC Links</a:t>
            </a:r>
          </a:p>
        </p:txBody>
      </p:sp>
      <p:cxnSp>
        <p:nvCxnSpPr>
          <p:cNvPr id="19" name="Straight Arrow Connector 18"/>
          <p:cNvCxnSpPr>
            <a:cxnSpLocks/>
          </p:cNvCxnSpPr>
          <p:nvPr/>
        </p:nvCxnSpPr>
        <p:spPr>
          <a:xfrm flipH="1">
            <a:off x="3159387" y="2774426"/>
            <a:ext cx="416333" cy="294534"/>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60" name="Picture 52" descr="United Kingdom icon">
            <a:hlinkClick r:id="rId15"/>
            <a:extLst>
              <a:ext uri="{FF2B5EF4-FFF2-40B4-BE49-F238E27FC236}">
                <a16:creationId xmlns:a16="http://schemas.microsoft.com/office/drawing/2014/main" id="{B032BC6A-F1AF-1C3E-3A61-CA837B33B6B3}"/>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2290416" y="3409255"/>
            <a:ext cx="397309" cy="402636"/>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8">
            <a:extLst>
              <a:ext uri="{FF2B5EF4-FFF2-40B4-BE49-F238E27FC236}">
                <a16:creationId xmlns:a16="http://schemas.microsoft.com/office/drawing/2014/main" id="{0CA81618-B6AA-3D09-BCFC-2934D13A73C0}"/>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2456660" y="2278778"/>
            <a:ext cx="354698"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2" name="Picture 44" descr="Italy icon">
            <a:hlinkClick r:id="rId10"/>
            <a:extLst>
              <a:ext uri="{FF2B5EF4-FFF2-40B4-BE49-F238E27FC236}">
                <a16:creationId xmlns:a16="http://schemas.microsoft.com/office/drawing/2014/main" id="{6650DCA8-E6CC-83C9-2B30-FEAAFF9DEF4B}"/>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82192" y="2449722"/>
            <a:ext cx="425361" cy="431064"/>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a:extLst>
              <a:ext uri="{FF2B5EF4-FFF2-40B4-BE49-F238E27FC236}">
                <a16:creationId xmlns:a16="http://schemas.microsoft.com/office/drawing/2014/main" id="{6A1D5EA6-D829-DB10-A838-9D3A6A6F239A}"/>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7868192" y="1530379"/>
            <a:ext cx="410969" cy="259265"/>
          </a:xfrm>
          <a:prstGeom prst="rect">
            <a:avLst/>
          </a:prstGeom>
        </p:spPr>
      </p:pic>
      <p:pic>
        <p:nvPicPr>
          <p:cNvPr id="20" name="Picture 19">
            <a:extLst>
              <a:ext uri="{FF2B5EF4-FFF2-40B4-BE49-F238E27FC236}">
                <a16:creationId xmlns:a16="http://schemas.microsoft.com/office/drawing/2014/main" id="{69EDC493-C039-6B47-3DD3-5B3E924BB97D}"/>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1496184" y="2645414"/>
            <a:ext cx="331761" cy="220621"/>
          </a:xfrm>
          <a:prstGeom prst="rect">
            <a:avLst/>
          </a:prstGeom>
        </p:spPr>
      </p:pic>
      <p:pic>
        <p:nvPicPr>
          <p:cNvPr id="21" name="Picture 52" descr="United Kingdom icon">
            <a:hlinkClick r:id="rId15"/>
            <a:extLst>
              <a:ext uri="{FF2B5EF4-FFF2-40B4-BE49-F238E27FC236}">
                <a16:creationId xmlns:a16="http://schemas.microsoft.com/office/drawing/2014/main" id="{020C307F-0487-CDEF-4443-C05D0FD30701}"/>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88348" y="3189626"/>
            <a:ext cx="397309" cy="40263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4" descr="United States icon">
            <a:hlinkClick r:id="rId6"/>
            <a:extLst>
              <a:ext uri="{FF2B5EF4-FFF2-40B4-BE49-F238E27FC236}">
                <a16:creationId xmlns:a16="http://schemas.microsoft.com/office/drawing/2014/main" id="{793CD455-790D-1F84-8F69-60651174320B}"/>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02148" y="3186955"/>
            <a:ext cx="384851" cy="39001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B67A00E8-0CDB-A057-8DC3-2D25D6B588C7}"/>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flipH="1">
            <a:off x="357626" y="3548073"/>
            <a:ext cx="466629" cy="233315"/>
          </a:xfrm>
          <a:prstGeom prst="rect">
            <a:avLst/>
          </a:prstGeom>
        </p:spPr>
      </p:pic>
      <p:sp>
        <p:nvSpPr>
          <p:cNvPr id="43" name="TextBox 42"/>
          <p:cNvSpPr txBox="1"/>
          <p:nvPr/>
        </p:nvSpPr>
        <p:spPr>
          <a:xfrm>
            <a:off x="1288856" y="2636912"/>
            <a:ext cx="414656" cy="261610"/>
          </a:xfrm>
          <a:prstGeom prst="rect">
            <a:avLst/>
          </a:prstGeom>
          <a:noFill/>
        </p:spPr>
        <p:txBody>
          <a:bodyPr wrap="square" rtlCol="0">
            <a:spAutoFit/>
          </a:bodyPr>
          <a:lstStyle/>
          <a:p>
            <a:r>
              <a:rPr lang="fr-CH" sz="1100" dirty="0">
                <a:solidFill>
                  <a:srgbClr val="FFFF00"/>
                </a:solidFill>
              </a:rPr>
              <a:t>D2</a:t>
            </a:r>
            <a:endParaRPr lang="en-GB" sz="1100" dirty="0">
              <a:solidFill>
                <a:srgbClr val="FFFF00"/>
              </a:solidFill>
            </a:endParaRPr>
          </a:p>
        </p:txBody>
      </p:sp>
      <p:sp>
        <p:nvSpPr>
          <p:cNvPr id="44" name="TextBox 43"/>
          <p:cNvSpPr txBox="1"/>
          <p:nvPr/>
        </p:nvSpPr>
        <p:spPr>
          <a:xfrm>
            <a:off x="1628962" y="2492896"/>
            <a:ext cx="1010654" cy="261610"/>
          </a:xfrm>
          <a:prstGeom prst="rect">
            <a:avLst/>
          </a:prstGeom>
          <a:noFill/>
        </p:spPr>
        <p:txBody>
          <a:bodyPr wrap="square" rtlCol="0">
            <a:spAutoFit/>
          </a:bodyPr>
          <a:lstStyle/>
          <a:p>
            <a:r>
              <a:rPr lang="fr-CH" sz="1100" dirty="0" err="1">
                <a:solidFill>
                  <a:srgbClr val="FFFF00"/>
                </a:solidFill>
              </a:rPr>
              <a:t>Collimators</a:t>
            </a:r>
            <a:endParaRPr lang="en-GB" sz="1100" dirty="0">
              <a:solidFill>
                <a:srgbClr val="FFFF00"/>
              </a:solidFill>
            </a:endParaRPr>
          </a:p>
        </p:txBody>
      </p:sp>
      <p:sp>
        <p:nvSpPr>
          <p:cNvPr id="11" name="TextBox 10"/>
          <p:cNvSpPr txBox="1"/>
          <p:nvPr/>
        </p:nvSpPr>
        <p:spPr>
          <a:xfrm>
            <a:off x="3875020" y="2977207"/>
            <a:ext cx="492788" cy="307777"/>
          </a:xfrm>
          <a:prstGeom prst="rect">
            <a:avLst/>
          </a:prstGeom>
          <a:noFill/>
        </p:spPr>
        <p:txBody>
          <a:bodyPr wrap="square" rtlCol="0">
            <a:spAutoFit/>
          </a:bodyPr>
          <a:lstStyle/>
          <a:p>
            <a:r>
              <a:rPr lang="fr-CH" sz="1400" dirty="0">
                <a:solidFill>
                  <a:srgbClr val="FFFF00"/>
                </a:solidFill>
              </a:rPr>
              <a:t>CP</a:t>
            </a:r>
            <a:endParaRPr lang="en-GB" sz="1400" dirty="0">
              <a:solidFill>
                <a:srgbClr val="FFFF00"/>
              </a:solidFill>
            </a:endParaRPr>
          </a:p>
        </p:txBody>
      </p:sp>
      <p:sp>
        <p:nvSpPr>
          <p:cNvPr id="30" name="TextBox 29">
            <a:extLst>
              <a:ext uri="{FF2B5EF4-FFF2-40B4-BE49-F238E27FC236}">
                <a16:creationId xmlns:a16="http://schemas.microsoft.com/office/drawing/2014/main" id="{E9BFB762-5F27-E849-DB81-AA3FEFDE1399}"/>
              </a:ext>
            </a:extLst>
          </p:cNvPr>
          <p:cNvSpPr txBox="1"/>
          <p:nvPr/>
        </p:nvSpPr>
        <p:spPr>
          <a:xfrm>
            <a:off x="6971414" y="1475853"/>
            <a:ext cx="639182" cy="276999"/>
          </a:xfrm>
          <a:prstGeom prst="rect">
            <a:avLst/>
          </a:prstGeom>
          <a:noFill/>
        </p:spPr>
        <p:txBody>
          <a:bodyPr wrap="square" rtlCol="0">
            <a:spAutoFit/>
          </a:bodyPr>
          <a:lstStyle/>
          <a:p>
            <a:r>
              <a:rPr lang="fr-CH" sz="1200" dirty="0">
                <a:solidFill>
                  <a:srgbClr val="FFFF00"/>
                </a:solidFill>
              </a:rPr>
              <a:t>DFHX</a:t>
            </a:r>
            <a:endParaRPr lang="en-GB" sz="1200" dirty="0">
              <a:solidFill>
                <a:srgbClr val="FFFF00"/>
              </a:solidFill>
            </a:endParaRPr>
          </a:p>
        </p:txBody>
      </p:sp>
      <p:sp>
        <p:nvSpPr>
          <p:cNvPr id="31" name="TextBox 30">
            <a:extLst>
              <a:ext uri="{FF2B5EF4-FFF2-40B4-BE49-F238E27FC236}">
                <a16:creationId xmlns:a16="http://schemas.microsoft.com/office/drawing/2014/main" id="{7764C946-5BAE-8E55-4AA8-911134691D69}"/>
              </a:ext>
            </a:extLst>
          </p:cNvPr>
          <p:cNvSpPr txBox="1"/>
          <p:nvPr/>
        </p:nvSpPr>
        <p:spPr>
          <a:xfrm>
            <a:off x="6890436" y="1670592"/>
            <a:ext cx="639182" cy="276999"/>
          </a:xfrm>
          <a:prstGeom prst="rect">
            <a:avLst/>
          </a:prstGeom>
          <a:noFill/>
        </p:spPr>
        <p:txBody>
          <a:bodyPr wrap="square" rtlCol="0">
            <a:spAutoFit/>
          </a:bodyPr>
          <a:lstStyle/>
          <a:p>
            <a:r>
              <a:rPr lang="fr-CH" sz="1200" dirty="0">
                <a:solidFill>
                  <a:srgbClr val="FFFF00"/>
                </a:solidFill>
              </a:rPr>
              <a:t>DFHM</a:t>
            </a:r>
            <a:endParaRPr lang="en-GB" sz="1200" dirty="0">
              <a:solidFill>
                <a:srgbClr val="FFFF00"/>
              </a:solidFill>
            </a:endParaRPr>
          </a:p>
        </p:txBody>
      </p:sp>
      <p:pic>
        <p:nvPicPr>
          <p:cNvPr id="34" name="Picture 28">
            <a:extLst>
              <a:ext uri="{FF2B5EF4-FFF2-40B4-BE49-F238E27FC236}">
                <a16:creationId xmlns:a16="http://schemas.microsoft.com/office/drawing/2014/main" id="{36B0870C-34E7-12C4-D524-3325B7904DFF}"/>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843916" y="3541250"/>
            <a:ext cx="354698" cy="359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4">
            <a:extLst>
              <a:ext uri="{FF2B5EF4-FFF2-40B4-BE49-F238E27FC236}">
                <a16:creationId xmlns:a16="http://schemas.microsoft.com/office/drawing/2014/main" id="{D0358F95-CF15-70E4-E529-82FF123A726D}"/>
              </a:ext>
            </a:extLst>
          </p:cNvPr>
          <p:cNvSpPr>
            <a:spLocks noGrp="1"/>
          </p:cNvSpPr>
          <p:nvPr>
            <p:ph type="title"/>
          </p:nvPr>
        </p:nvSpPr>
        <p:spPr/>
        <p:txBody>
          <a:bodyPr/>
          <a:lstStyle/>
          <a:p>
            <a:r>
              <a:rPr lang="en-US" sz="2800" dirty="0">
                <a:solidFill>
                  <a:srgbClr val="0089B5"/>
                </a:solidFill>
                <a:latin typeface="Calibri" panose="020F0502020204030204" pitchFamily="34" charset="0"/>
                <a:cs typeface="Calibri" panose="020F0502020204030204" pitchFamily="34" charset="0"/>
              </a:rPr>
              <a:t>The realization of HL-LHC is a truly international collaboration</a:t>
            </a:r>
            <a:endParaRPr lang="en-FR" dirty="0"/>
          </a:p>
        </p:txBody>
      </p:sp>
      <p:pic>
        <p:nvPicPr>
          <p:cNvPr id="2" name="Picture 46" descr="Japan icon">
            <a:hlinkClick r:id="rId13"/>
            <a:extLst>
              <a:ext uri="{FF2B5EF4-FFF2-40B4-BE49-F238E27FC236}">
                <a16:creationId xmlns:a16="http://schemas.microsoft.com/office/drawing/2014/main" id="{842698D5-FEAB-FCC2-3564-787E68A6FB9B}"/>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373874" y="1486298"/>
            <a:ext cx="419595" cy="42522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15EBB3A7-B828-D77D-CE2B-21150A802ACA}"/>
              </a:ext>
            </a:extLst>
          </p:cNvPr>
          <p:cNvSpPr txBox="1"/>
          <p:nvPr/>
        </p:nvSpPr>
        <p:spPr>
          <a:xfrm>
            <a:off x="5545175" y="1610105"/>
            <a:ext cx="810426" cy="276999"/>
          </a:xfrm>
          <a:prstGeom prst="rect">
            <a:avLst/>
          </a:prstGeom>
          <a:noFill/>
        </p:spPr>
        <p:txBody>
          <a:bodyPr wrap="square" rtlCol="0">
            <a:spAutoFit/>
          </a:bodyPr>
          <a:lstStyle/>
          <a:p>
            <a:r>
              <a:rPr lang="fr-CH" sz="1200" dirty="0">
                <a:solidFill>
                  <a:srgbClr val="FFFF00"/>
                </a:solidFill>
              </a:rPr>
              <a:t>DQHDS</a:t>
            </a:r>
            <a:endParaRPr lang="en-GB" sz="1200" dirty="0">
              <a:solidFill>
                <a:srgbClr val="FFFF00"/>
              </a:solidFill>
            </a:endParaRPr>
          </a:p>
        </p:txBody>
      </p:sp>
    </p:spTree>
    <p:extLst>
      <p:ext uri="{BB962C8B-B14F-4D97-AF65-F5344CB8AC3E}">
        <p14:creationId xmlns:p14="http://schemas.microsoft.com/office/powerpoint/2010/main" val="41533300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solidFill>
                  <a:schemeClr val="bg1">
                    <a:lumMod val="85000"/>
                  </a:schemeClr>
                </a:solidFill>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(Main) Technical challenges of the HL-LHC </a:t>
            </a:r>
            <a:r>
              <a:rPr lang="en-US" sz="3000" dirty="0">
                <a:solidFill>
                  <a:schemeClr val="bg1">
                    <a:lumMod val="8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7660727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Picture 5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9403" y="1988840"/>
            <a:ext cx="11041227" cy="3456385"/>
          </a:xfrm>
          <a:prstGeom prst="rect">
            <a:avLst/>
          </a:prstGeom>
        </p:spPr>
      </p:pic>
      <p:sp>
        <p:nvSpPr>
          <p:cNvPr id="60" name="Title 1"/>
          <p:cNvSpPr txBox="1">
            <a:spLocks/>
          </p:cNvSpPr>
          <p:nvPr/>
        </p:nvSpPr>
        <p:spPr>
          <a:xfrm>
            <a:off x="816001" y="180000"/>
            <a:ext cx="6427744"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3733" b="1" i="0" u="none" strike="noStrike" kern="1200" cap="none" spc="0" normalizeH="0" baseline="0" noProof="0" dirty="0">
                <a:ln>
                  <a:noFill/>
                </a:ln>
                <a:solidFill>
                  <a:srgbClr val="0093BE"/>
                </a:solidFill>
                <a:effectLst/>
                <a:uLnTx/>
                <a:uFillTx/>
                <a:latin typeface="Arial"/>
                <a:ea typeface="+mj-ea"/>
                <a:cs typeface="+mj-cs"/>
              </a:rPr>
              <a:t>HL-LHC IT STRING: P5L</a:t>
            </a:r>
          </a:p>
        </p:txBody>
      </p:sp>
      <p:pic>
        <p:nvPicPr>
          <p:cNvPr id="61" name="Picture 60" descr="CERN-logo.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42789" y="6073775"/>
            <a:ext cx="671964" cy="670853"/>
          </a:xfrm>
          <a:prstGeom prst="rect">
            <a:avLst/>
          </a:prstGeom>
        </p:spPr>
      </p:pic>
      <p:sp>
        <p:nvSpPr>
          <p:cNvPr id="6" name="Slide Number Placeholder 5"/>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lang="fr-FR" smtClean="0"/>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53" name="TextBox 52">
            <a:extLst>
              <a:ext uri="{FF2B5EF4-FFF2-40B4-BE49-F238E27FC236}">
                <a16:creationId xmlns:a16="http://schemas.microsoft.com/office/drawing/2014/main" id="{5C753A3E-9199-2086-9C54-BB55919C9A4B}"/>
              </a:ext>
            </a:extLst>
          </p:cNvPr>
          <p:cNvSpPr txBox="1"/>
          <p:nvPr/>
        </p:nvSpPr>
        <p:spPr>
          <a:xfrm>
            <a:off x="6682372" y="1350341"/>
            <a:ext cx="561372"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a:ea typeface="+mn-ea"/>
                <a:cs typeface="+mn-cs"/>
              </a:rPr>
              <a:t>P5</a:t>
            </a:r>
          </a:p>
        </p:txBody>
      </p:sp>
      <p:sp>
        <p:nvSpPr>
          <p:cNvPr id="55" name="TextBox 54">
            <a:extLst>
              <a:ext uri="{FF2B5EF4-FFF2-40B4-BE49-F238E27FC236}">
                <a16:creationId xmlns:a16="http://schemas.microsoft.com/office/drawing/2014/main" id="{36C5FAA6-926D-BFD9-BAA3-BD4917015A74}"/>
              </a:ext>
            </a:extLst>
          </p:cNvPr>
          <p:cNvSpPr txBox="1"/>
          <p:nvPr/>
        </p:nvSpPr>
        <p:spPr>
          <a:xfrm>
            <a:off x="4689655" y="3085352"/>
            <a:ext cx="74892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CA1100"/>
                </a:solidFill>
                <a:effectLst/>
                <a:uLnTx/>
                <a:uFillTx/>
                <a:latin typeface="Arial"/>
                <a:ea typeface="+mn-ea"/>
                <a:cs typeface="+mn-cs"/>
              </a:rPr>
              <a:t>P5L</a:t>
            </a:r>
          </a:p>
        </p:txBody>
      </p:sp>
      <p:sp>
        <p:nvSpPr>
          <p:cNvPr id="56" name="TextBox 55">
            <a:extLst>
              <a:ext uri="{FF2B5EF4-FFF2-40B4-BE49-F238E27FC236}">
                <a16:creationId xmlns:a16="http://schemas.microsoft.com/office/drawing/2014/main" id="{4F883602-3F17-6435-8B40-AEDEC6A7ED10}"/>
              </a:ext>
            </a:extLst>
          </p:cNvPr>
          <p:cNvSpPr txBox="1"/>
          <p:nvPr/>
        </p:nvSpPr>
        <p:spPr>
          <a:xfrm>
            <a:off x="7687540" y="2280900"/>
            <a:ext cx="784189"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a:ea typeface="+mn-ea"/>
                <a:cs typeface="+mn-cs"/>
              </a:rPr>
              <a:t>P5R</a:t>
            </a:r>
          </a:p>
        </p:txBody>
      </p:sp>
      <p:sp>
        <p:nvSpPr>
          <p:cNvPr id="63" name="Oval 62">
            <a:extLst>
              <a:ext uri="{FF2B5EF4-FFF2-40B4-BE49-F238E27FC236}">
                <a16:creationId xmlns:a16="http://schemas.microsoft.com/office/drawing/2014/main" id="{B7DE70FA-307B-0A68-82C2-142FC3196A65}"/>
              </a:ext>
            </a:extLst>
          </p:cNvPr>
          <p:cNvSpPr/>
          <p:nvPr/>
        </p:nvSpPr>
        <p:spPr>
          <a:xfrm rot="20722481">
            <a:off x="4850943" y="3720960"/>
            <a:ext cx="1277376" cy="445893"/>
          </a:xfrm>
          <a:prstGeom prst="ellipse">
            <a:avLst/>
          </a:prstGeom>
          <a:noFill/>
          <a:ln w="38100">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pic>
        <p:nvPicPr>
          <p:cNvPr id="64" name="Picture 63">
            <a:extLst>
              <a:ext uri="{FF2B5EF4-FFF2-40B4-BE49-F238E27FC236}">
                <a16:creationId xmlns:a16="http://schemas.microsoft.com/office/drawing/2014/main" id="{20BCE980-9B24-DAB6-3F2B-743BE7F1E6C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7184" y="1889045"/>
            <a:ext cx="10945216" cy="3648407"/>
          </a:xfrm>
          <a:prstGeom prst="rect">
            <a:avLst/>
          </a:prstGeom>
        </p:spPr>
      </p:pic>
      <p:grpSp>
        <p:nvGrpSpPr>
          <p:cNvPr id="30" name="Group 29">
            <a:extLst>
              <a:ext uri="{FF2B5EF4-FFF2-40B4-BE49-F238E27FC236}">
                <a16:creationId xmlns:a16="http://schemas.microsoft.com/office/drawing/2014/main" id="{DDD3ACE3-E577-0FD6-BF49-14DFC5631541}"/>
              </a:ext>
            </a:extLst>
          </p:cNvPr>
          <p:cNvGrpSpPr/>
          <p:nvPr/>
        </p:nvGrpSpPr>
        <p:grpSpPr>
          <a:xfrm>
            <a:off x="420174" y="894316"/>
            <a:ext cx="3744416" cy="2867505"/>
            <a:chOff x="315130" y="670736"/>
            <a:chExt cx="2808312" cy="2150629"/>
          </a:xfrm>
        </p:grpSpPr>
        <p:grpSp>
          <p:nvGrpSpPr>
            <p:cNvPr id="11" name="Group 10">
              <a:extLst>
                <a:ext uri="{FF2B5EF4-FFF2-40B4-BE49-F238E27FC236}">
                  <a16:creationId xmlns:a16="http://schemas.microsoft.com/office/drawing/2014/main" id="{24F69011-A360-D79D-6A91-AE4275A0253D}"/>
                </a:ext>
              </a:extLst>
            </p:cNvPr>
            <p:cNvGrpSpPr/>
            <p:nvPr/>
          </p:nvGrpSpPr>
          <p:grpSpPr>
            <a:xfrm>
              <a:off x="315130" y="670736"/>
              <a:ext cx="2808312" cy="2150629"/>
              <a:chOff x="3419872" y="1131590"/>
              <a:chExt cx="4968552" cy="3324508"/>
            </a:xfrm>
          </p:grpSpPr>
          <p:pic>
            <p:nvPicPr>
              <p:cNvPr id="12" name="Picture 11">
                <a:extLst>
                  <a:ext uri="{FF2B5EF4-FFF2-40B4-BE49-F238E27FC236}">
                    <a16:creationId xmlns:a16="http://schemas.microsoft.com/office/drawing/2014/main" id="{2601D1E4-8238-A419-2727-884C28880B5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419872" y="1131590"/>
                <a:ext cx="4968552" cy="3324508"/>
              </a:xfrm>
              <a:prstGeom prst="rect">
                <a:avLst/>
              </a:prstGeom>
            </p:spPr>
          </p:pic>
          <p:sp>
            <p:nvSpPr>
              <p:cNvPr id="13" name="TextBox 12">
                <a:extLst>
                  <a:ext uri="{FF2B5EF4-FFF2-40B4-BE49-F238E27FC236}">
                    <a16:creationId xmlns:a16="http://schemas.microsoft.com/office/drawing/2014/main" id="{4B212D85-3A3E-4846-EB68-06797717E5DD}"/>
                  </a:ext>
                </a:extLst>
              </p:cNvPr>
              <p:cNvSpPr txBox="1"/>
              <p:nvPr/>
            </p:nvSpPr>
            <p:spPr>
              <a:xfrm>
                <a:off x="5438267" y="3060166"/>
                <a:ext cx="742771" cy="3687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467" b="0" i="0" u="none" strike="noStrike" kern="1200" cap="none" spc="0" normalizeH="0" baseline="0" noProof="0" dirty="0">
                    <a:ln>
                      <a:noFill/>
                    </a:ln>
                    <a:solidFill>
                      <a:prstClr val="white"/>
                    </a:solidFill>
                    <a:effectLst/>
                    <a:uLnTx/>
                    <a:uFillTx/>
                    <a:latin typeface="Arial"/>
                    <a:ea typeface="+mn-ea"/>
                    <a:cs typeface="+mn-cs"/>
                  </a:rPr>
                  <a:t>SPS</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14" name="TextBox 13">
                <a:extLst>
                  <a:ext uri="{FF2B5EF4-FFF2-40B4-BE49-F238E27FC236}">
                    <a16:creationId xmlns:a16="http://schemas.microsoft.com/office/drawing/2014/main" id="{9B9D80D4-D690-999B-D723-21EB9A63F67F}"/>
                  </a:ext>
                </a:extLst>
              </p:cNvPr>
              <p:cNvSpPr txBox="1"/>
              <p:nvPr/>
            </p:nvSpPr>
            <p:spPr>
              <a:xfrm>
                <a:off x="5662866" y="2379966"/>
                <a:ext cx="1146912" cy="36879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467" b="0" i="0" u="none" strike="noStrike" kern="1200" cap="none" spc="0" normalizeH="0" baseline="0" noProof="0" dirty="0">
                    <a:ln>
                      <a:noFill/>
                    </a:ln>
                    <a:solidFill>
                      <a:prstClr val="white"/>
                    </a:solidFill>
                    <a:effectLst/>
                    <a:uLnTx/>
                    <a:uFillTx/>
                    <a:latin typeface="Arial"/>
                    <a:ea typeface="+mn-ea"/>
                    <a:cs typeface="+mn-cs"/>
                  </a:rPr>
                  <a:t>HL-LHC</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15" name="TextBox 14">
                <a:extLst>
                  <a:ext uri="{FF2B5EF4-FFF2-40B4-BE49-F238E27FC236}">
                    <a16:creationId xmlns:a16="http://schemas.microsoft.com/office/drawing/2014/main" id="{A24E1202-E3D9-C1EA-2F65-5AFFCEDA5114}"/>
                  </a:ext>
                </a:extLst>
              </p:cNvPr>
              <p:cNvSpPr txBox="1"/>
              <p:nvPr/>
            </p:nvSpPr>
            <p:spPr>
              <a:xfrm>
                <a:off x="4170219" y="3642486"/>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P1</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16" name="TextBox 15">
                <a:extLst>
                  <a:ext uri="{FF2B5EF4-FFF2-40B4-BE49-F238E27FC236}">
                    <a16:creationId xmlns:a16="http://schemas.microsoft.com/office/drawing/2014/main" id="{D8A0485D-6066-8CEE-31AC-33CFB5EE082F}"/>
                  </a:ext>
                </a:extLst>
              </p:cNvPr>
              <p:cNvSpPr txBox="1"/>
              <p:nvPr/>
            </p:nvSpPr>
            <p:spPr>
              <a:xfrm>
                <a:off x="3645537" y="2413020"/>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P2</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17" name="TextBox 16">
                <a:extLst>
                  <a:ext uri="{FF2B5EF4-FFF2-40B4-BE49-F238E27FC236}">
                    <a16:creationId xmlns:a16="http://schemas.microsoft.com/office/drawing/2014/main" id="{C28DC079-7740-E50F-5321-929B90CD1C08}"/>
                  </a:ext>
                </a:extLst>
              </p:cNvPr>
              <p:cNvSpPr txBox="1"/>
              <p:nvPr/>
            </p:nvSpPr>
            <p:spPr>
              <a:xfrm>
                <a:off x="4148707" y="1779662"/>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P3</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18" name="TextBox 17">
                <a:extLst>
                  <a:ext uri="{FF2B5EF4-FFF2-40B4-BE49-F238E27FC236}">
                    <a16:creationId xmlns:a16="http://schemas.microsoft.com/office/drawing/2014/main" id="{B1EBA2E7-028A-C31D-CBDC-1AE91DC4A175}"/>
                  </a:ext>
                </a:extLst>
              </p:cNvPr>
              <p:cNvSpPr txBox="1"/>
              <p:nvPr/>
            </p:nvSpPr>
            <p:spPr>
              <a:xfrm>
                <a:off x="5275402" y="1347904"/>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P4</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19" name="TextBox 18">
                <a:extLst>
                  <a:ext uri="{FF2B5EF4-FFF2-40B4-BE49-F238E27FC236}">
                    <a16:creationId xmlns:a16="http://schemas.microsoft.com/office/drawing/2014/main" id="{3B35AB9E-C68B-CEBE-1456-A23279D7376F}"/>
                  </a:ext>
                </a:extLst>
              </p:cNvPr>
              <p:cNvSpPr txBox="1"/>
              <p:nvPr/>
            </p:nvSpPr>
            <p:spPr>
              <a:xfrm>
                <a:off x="7096154" y="1610201"/>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P5</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20" name="TextBox 19">
                <a:extLst>
                  <a:ext uri="{FF2B5EF4-FFF2-40B4-BE49-F238E27FC236}">
                    <a16:creationId xmlns:a16="http://schemas.microsoft.com/office/drawing/2014/main" id="{5EF853B1-1006-49B2-5D4A-27122C697EF5}"/>
                  </a:ext>
                </a:extLst>
              </p:cNvPr>
              <p:cNvSpPr txBox="1"/>
              <p:nvPr/>
            </p:nvSpPr>
            <p:spPr>
              <a:xfrm>
                <a:off x="7740916" y="2267626"/>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P6</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21" name="TextBox 20">
                <a:extLst>
                  <a:ext uri="{FF2B5EF4-FFF2-40B4-BE49-F238E27FC236}">
                    <a16:creationId xmlns:a16="http://schemas.microsoft.com/office/drawing/2014/main" id="{5A0F6EA6-82FB-AB5D-5F0E-BF21958227A1}"/>
                  </a:ext>
                </a:extLst>
              </p:cNvPr>
              <p:cNvSpPr txBox="1"/>
              <p:nvPr/>
            </p:nvSpPr>
            <p:spPr>
              <a:xfrm>
                <a:off x="7601904" y="3206360"/>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P7</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22" name="TextBox 21">
                <a:extLst>
                  <a:ext uri="{FF2B5EF4-FFF2-40B4-BE49-F238E27FC236}">
                    <a16:creationId xmlns:a16="http://schemas.microsoft.com/office/drawing/2014/main" id="{1A9256DE-43A7-E18B-061B-0C3F4E1FF8ED}"/>
                  </a:ext>
                </a:extLst>
              </p:cNvPr>
              <p:cNvSpPr txBox="1"/>
              <p:nvPr/>
            </p:nvSpPr>
            <p:spPr>
              <a:xfrm>
                <a:off x="6084168" y="4011910"/>
                <a:ext cx="493905" cy="32114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CH" sz="1200" b="0" i="0" u="none" strike="noStrike" kern="1200" cap="none" spc="0" normalizeH="0" baseline="0" noProof="0" dirty="0">
                    <a:ln>
                      <a:noFill/>
                    </a:ln>
                    <a:solidFill>
                      <a:prstClr val="white"/>
                    </a:solidFill>
                    <a:effectLst/>
                    <a:uLnTx/>
                    <a:uFillTx/>
                    <a:latin typeface="Arial"/>
                    <a:ea typeface="+mn-ea"/>
                    <a:cs typeface="+mn-cs"/>
                  </a:rPr>
                  <a:t>P8</a:t>
                </a:r>
                <a:endParaRPr kumimoji="0" lang="en-US" sz="1200" b="0" i="0" u="none" strike="noStrike" kern="1200" cap="none" spc="0" normalizeH="0" baseline="0" noProof="0" dirty="0">
                  <a:ln>
                    <a:noFill/>
                  </a:ln>
                  <a:solidFill>
                    <a:prstClr val="white"/>
                  </a:solidFill>
                  <a:effectLst/>
                  <a:uLnTx/>
                  <a:uFillTx/>
                  <a:latin typeface="Arial"/>
                  <a:ea typeface="+mn-ea"/>
                  <a:cs typeface="+mn-cs"/>
                </a:endParaRPr>
              </a:p>
            </p:txBody>
          </p:sp>
        </p:grpSp>
        <p:sp>
          <p:nvSpPr>
            <p:cNvPr id="3" name="Oval 2">
              <a:extLst>
                <a:ext uri="{FF2B5EF4-FFF2-40B4-BE49-F238E27FC236}">
                  <a16:creationId xmlns:a16="http://schemas.microsoft.com/office/drawing/2014/main" id="{C761866C-8E2C-F452-4E93-F71C148F418D}"/>
                </a:ext>
              </a:extLst>
            </p:cNvPr>
            <p:cNvSpPr/>
            <p:nvPr/>
          </p:nvSpPr>
          <p:spPr>
            <a:xfrm rot="965036">
              <a:off x="1877252" y="859209"/>
              <a:ext cx="811410" cy="373365"/>
            </a:xfrm>
            <a:prstGeom prst="ellipse">
              <a:avLst/>
            </a:prstGeom>
            <a:noFill/>
            <a:ln w="28575">
              <a:solidFill>
                <a:schemeClr val="tx2"/>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54" name="Oval 53">
            <a:extLst>
              <a:ext uri="{FF2B5EF4-FFF2-40B4-BE49-F238E27FC236}">
                <a16:creationId xmlns:a16="http://schemas.microsoft.com/office/drawing/2014/main" id="{408671A3-FB4F-D199-B74C-3E003FFD44B5}"/>
              </a:ext>
            </a:extLst>
          </p:cNvPr>
          <p:cNvSpPr/>
          <p:nvPr/>
        </p:nvSpPr>
        <p:spPr>
          <a:xfrm rot="20722481">
            <a:off x="253159" y="2066597"/>
            <a:ext cx="11942167" cy="3560640"/>
          </a:xfrm>
          <a:prstGeom prst="ellipse">
            <a:avLst/>
          </a:prstGeom>
          <a:noFill/>
          <a:ln w="38100">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743116B7-3C60-075B-71DC-94F935A55250}"/>
              </a:ext>
            </a:extLst>
          </p:cNvPr>
          <p:cNvSpPr txBox="1">
            <a:spLocks/>
          </p:cNvSpPr>
          <p:nvPr/>
        </p:nvSpPr>
        <p:spPr>
          <a:xfrm>
            <a:off x="4657768" y="6453376"/>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64BCD9"/>
                </a:solidFill>
                <a:effectLst/>
                <a:uLnTx/>
                <a:uFillTx/>
                <a:latin typeface="Arial"/>
                <a:ea typeface="+mn-ea"/>
                <a:cs typeface="+mn-cs"/>
              </a:rPr>
              <a:t>HL-LHC Cost &amp; Schedule Review 2022,  November 2022</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64984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5" grpId="0"/>
      <p:bldP spid="56" grpId="0"/>
      <p:bldP spid="63" grpId="0" animBg="1"/>
      <p:bldP spid="5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EE41FFC5-2E95-47A9-9A71-9CD868123C8E}"/>
              </a:ext>
            </a:extLst>
          </p:cNvPr>
          <p:cNvGrpSpPr/>
          <p:nvPr/>
        </p:nvGrpSpPr>
        <p:grpSpPr>
          <a:xfrm>
            <a:off x="-19509" y="0"/>
            <a:ext cx="12092595" cy="6857999"/>
            <a:chOff x="4154" y="0"/>
            <a:chExt cx="12092595" cy="6857999"/>
          </a:xfrm>
        </p:grpSpPr>
        <p:pic>
          <p:nvPicPr>
            <p:cNvPr id="18" name="Picture 17">
              <a:extLst>
                <a:ext uri="{FF2B5EF4-FFF2-40B4-BE49-F238E27FC236}">
                  <a16:creationId xmlns:a16="http://schemas.microsoft.com/office/drawing/2014/main" id="{4BA7AEE2-7D68-4024-B5DD-5253C73127DB}"/>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b="-88"/>
            <a:stretch/>
          </p:blipFill>
          <p:spPr>
            <a:xfrm>
              <a:off x="16697" y="0"/>
              <a:ext cx="12080052" cy="6857999"/>
            </a:xfrm>
            <a:prstGeom prst="rect">
              <a:avLst/>
            </a:prstGeom>
          </p:spPr>
        </p:pic>
        <p:pic>
          <p:nvPicPr>
            <p:cNvPr id="34" name="Picture 33">
              <a:extLst>
                <a:ext uri="{FF2B5EF4-FFF2-40B4-BE49-F238E27FC236}">
                  <a16:creationId xmlns:a16="http://schemas.microsoft.com/office/drawing/2014/main" id="{2FC2DB32-35F8-4543-B935-C3BFFD102BD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9550376">
              <a:off x="8982349" y="2510465"/>
              <a:ext cx="99579" cy="163132"/>
            </a:xfrm>
            <a:prstGeom prst="rect">
              <a:avLst/>
            </a:prstGeom>
          </p:spPr>
        </p:pic>
        <p:pic>
          <p:nvPicPr>
            <p:cNvPr id="20" name="Picture 19">
              <a:extLst>
                <a:ext uri="{FF2B5EF4-FFF2-40B4-BE49-F238E27FC236}">
                  <a16:creationId xmlns:a16="http://schemas.microsoft.com/office/drawing/2014/main" id="{D2B5E114-6798-4A37-846C-1F6E309F8EC5}"/>
                </a:ext>
              </a:extLst>
            </p:cNvPr>
            <p:cNvPicPr>
              <a:picLocks noChangeAspect="1"/>
            </p:cNvPicPr>
            <p:nvPr/>
          </p:nvPicPr>
          <p:blipFill rotWithShape="1">
            <a:blip r:embed="rId4" cstate="print">
              <a:alphaModFix/>
              <a:extLst>
                <a:ext uri="{28A0092B-C50C-407E-A947-70E740481C1C}">
                  <a14:useLocalDpi xmlns:a14="http://schemas.microsoft.com/office/drawing/2010/main"/>
                </a:ext>
              </a:extLst>
            </a:blip>
            <a:srcRect/>
            <a:stretch/>
          </p:blipFill>
          <p:spPr>
            <a:xfrm>
              <a:off x="1870711" y="2695101"/>
              <a:ext cx="2990850" cy="1716879"/>
            </a:xfrm>
            <a:prstGeom prst="rect">
              <a:avLst/>
            </a:prstGeom>
          </p:spPr>
        </p:pic>
        <p:pic>
          <p:nvPicPr>
            <p:cNvPr id="21" name="Picture 20">
              <a:extLst>
                <a:ext uri="{FF2B5EF4-FFF2-40B4-BE49-F238E27FC236}">
                  <a16:creationId xmlns:a16="http://schemas.microsoft.com/office/drawing/2014/main" id="{AE035BB6-F4D2-4380-A886-7BA9CF92D6F8}"/>
                </a:ext>
              </a:extLst>
            </p:cNvPr>
            <p:cNvPicPr>
              <a:picLocks noChangeAspect="1"/>
            </p:cNvPicPr>
            <p:nvPr/>
          </p:nvPicPr>
          <p:blipFill rotWithShape="1">
            <a:blip r:embed="rId5" cstate="print">
              <a:alphaModFix/>
              <a:extLst>
                <a:ext uri="{28A0092B-C50C-407E-A947-70E740481C1C}">
                  <a14:useLocalDpi xmlns:a14="http://schemas.microsoft.com/office/drawing/2010/main"/>
                </a:ext>
              </a:extLst>
            </a:blip>
            <a:srcRect/>
            <a:stretch/>
          </p:blipFill>
          <p:spPr>
            <a:xfrm>
              <a:off x="3295649" y="4312944"/>
              <a:ext cx="466725" cy="471263"/>
            </a:xfrm>
            <a:prstGeom prst="rect">
              <a:avLst/>
            </a:prstGeom>
          </p:spPr>
        </p:pic>
        <p:pic>
          <p:nvPicPr>
            <p:cNvPr id="22" name="Picture 21">
              <a:extLst>
                <a:ext uri="{FF2B5EF4-FFF2-40B4-BE49-F238E27FC236}">
                  <a16:creationId xmlns:a16="http://schemas.microsoft.com/office/drawing/2014/main" id="{AEC6CF7F-1A03-43F4-AE43-41A69357FF08}"/>
                </a:ext>
              </a:extLst>
            </p:cNvPr>
            <p:cNvPicPr>
              <a:picLocks noChangeAspect="1"/>
            </p:cNvPicPr>
            <p:nvPr/>
          </p:nvPicPr>
          <p:blipFill rotWithShape="1">
            <a:blip r:embed="rId6" cstate="print">
              <a:alphaModFix/>
              <a:extLst>
                <a:ext uri="{28A0092B-C50C-407E-A947-70E740481C1C}">
                  <a14:useLocalDpi xmlns:a14="http://schemas.microsoft.com/office/drawing/2010/main"/>
                </a:ext>
              </a:extLst>
            </a:blip>
            <a:srcRect/>
            <a:stretch/>
          </p:blipFill>
          <p:spPr>
            <a:xfrm>
              <a:off x="4029075" y="4312945"/>
              <a:ext cx="466725" cy="240006"/>
            </a:xfrm>
            <a:prstGeom prst="rect">
              <a:avLst/>
            </a:prstGeom>
          </p:spPr>
        </p:pic>
        <p:pic>
          <p:nvPicPr>
            <p:cNvPr id="4" name="Picture 3">
              <a:extLst>
                <a:ext uri="{FF2B5EF4-FFF2-40B4-BE49-F238E27FC236}">
                  <a16:creationId xmlns:a16="http://schemas.microsoft.com/office/drawing/2014/main" id="{99EBCFA5-9028-4F75-9646-57388F79CDD0}"/>
                </a:ext>
              </a:extLst>
            </p:cNvPr>
            <p:cNvPicPr>
              <a:picLocks noChangeAspect="1"/>
            </p:cNvPicPr>
            <p:nvPr/>
          </p:nvPicPr>
          <p:blipFill rotWithShape="1">
            <a:blip r:embed="rId7" cstate="print">
              <a:alphaModFix/>
              <a:extLst>
                <a:ext uri="{28A0092B-C50C-407E-A947-70E740481C1C}">
                  <a14:useLocalDpi xmlns:a14="http://schemas.microsoft.com/office/drawing/2010/main"/>
                </a:ext>
              </a:extLst>
            </a:blip>
            <a:srcRect/>
            <a:stretch/>
          </p:blipFill>
          <p:spPr>
            <a:xfrm>
              <a:off x="4154" y="5123364"/>
              <a:ext cx="2881089" cy="1716879"/>
            </a:xfrm>
            <a:prstGeom prst="rect">
              <a:avLst/>
            </a:prstGeom>
          </p:spPr>
        </p:pic>
      </p:grpSp>
      <p:sp>
        <p:nvSpPr>
          <p:cNvPr id="11" name="Titre 1"/>
          <p:cNvSpPr>
            <a:spLocks noGrp="1"/>
          </p:cNvSpPr>
          <p:nvPr>
            <p:ph type="title"/>
          </p:nvPr>
        </p:nvSpPr>
        <p:spPr>
          <a:xfrm>
            <a:off x="261138" y="-22130"/>
            <a:ext cx="5625829" cy="720000"/>
          </a:xfrm>
          <a:solidFill>
            <a:schemeClr val="bg1"/>
          </a:solidFill>
        </p:spPr>
        <p:txBody>
          <a:bodyPr/>
          <a:lstStyle/>
          <a:p>
            <a:r>
              <a:rPr lang="en-US" dirty="0"/>
              <a:t>HL-LHC testing facilities in SM18</a:t>
            </a:r>
            <a:endParaRPr lang="en-GB" dirty="0"/>
          </a:p>
        </p:txBody>
      </p:sp>
      <p:sp>
        <p:nvSpPr>
          <p:cNvPr id="3" name="TextBox 2">
            <a:extLst>
              <a:ext uri="{FF2B5EF4-FFF2-40B4-BE49-F238E27FC236}">
                <a16:creationId xmlns:a16="http://schemas.microsoft.com/office/drawing/2014/main" id="{4C33F984-A55F-5158-B49F-94E54659D451}"/>
              </a:ext>
            </a:extLst>
          </p:cNvPr>
          <p:cNvSpPr txBox="1"/>
          <p:nvPr/>
        </p:nvSpPr>
        <p:spPr>
          <a:xfrm>
            <a:off x="9750619" y="5350835"/>
            <a:ext cx="1266693"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SRF Section</a:t>
            </a:r>
          </a:p>
        </p:txBody>
      </p:sp>
      <p:sp>
        <p:nvSpPr>
          <p:cNvPr id="6" name="Right Arrow 5">
            <a:extLst>
              <a:ext uri="{FF2B5EF4-FFF2-40B4-BE49-F238E27FC236}">
                <a16:creationId xmlns:a16="http://schemas.microsoft.com/office/drawing/2014/main" id="{C40BE018-5215-BFE8-AA15-9F326CC0A94D}"/>
              </a:ext>
            </a:extLst>
          </p:cNvPr>
          <p:cNvSpPr/>
          <p:nvPr/>
        </p:nvSpPr>
        <p:spPr>
          <a:xfrm rot="13573261">
            <a:off x="8259938" y="4760361"/>
            <a:ext cx="1544401" cy="47552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CFA242B-9A4F-BB06-3CEA-AF93BDB6CEEF}"/>
              </a:ext>
            </a:extLst>
          </p:cNvPr>
          <p:cNvSpPr txBox="1"/>
          <p:nvPr/>
        </p:nvSpPr>
        <p:spPr>
          <a:xfrm>
            <a:off x="9126078" y="532911"/>
            <a:ext cx="2122441"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Magnet Testbenches</a:t>
            </a:r>
          </a:p>
        </p:txBody>
      </p:sp>
      <p:sp>
        <p:nvSpPr>
          <p:cNvPr id="14" name="Right Arrow 13">
            <a:extLst>
              <a:ext uri="{FF2B5EF4-FFF2-40B4-BE49-F238E27FC236}">
                <a16:creationId xmlns:a16="http://schemas.microsoft.com/office/drawing/2014/main" id="{85090371-AB8D-7CC6-AC94-D26C30FFBC24}"/>
              </a:ext>
            </a:extLst>
          </p:cNvPr>
          <p:cNvSpPr/>
          <p:nvPr/>
        </p:nvSpPr>
        <p:spPr>
          <a:xfrm rot="9338741">
            <a:off x="7458405" y="830192"/>
            <a:ext cx="1544401" cy="47552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9F703CA-4DBB-8284-CF22-D05A2BBCCB73}"/>
              </a:ext>
            </a:extLst>
          </p:cNvPr>
          <p:cNvSpPr txBox="1"/>
          <p:nvPr/>
        </p:nvSpPr>
        <p:spPr>
          <a:xfrm>
            <a:off x="9093784" y="6311799"/>
            <a:ext cx="2473562"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Cold-powering Test Area</a:t>
            </a:r>
          </a:p>
        </p:txBody>
      </p:sp>
      <p:sp>
        <p:nvSpPr>
          <p:cNvPr id="16" name="Right Arrow 15">
            <a:extLst>
              <a:ext uri="{FF2B5EF4-FFF2-40B4-BE49-F238E27FC236}">
                <a16:creationId xmlns:a16="http://schemas.microsoft.com/office/drawing/2014/main" id="{8497B69B-C57B-AF46-22BE-F59136C4042B}"/>
              </a:ext>
            </a:extLst>
          </p:cNvPr>
          <p:cNvSpPr/>
          <p:nvPr/>
        </p:nvSpPr>
        <p:spPr>
          <a:xfrm rot="12579073">
            <a:off x="4881185" y="5007679"/>
            <a:ext cx="4546458" cy="47552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060F0F2-4BD3-7519-DCEB-071A39B4DC38}"/>
              </a:ext>
            </a:extLst>
          </p:cNvPr>
          <p:cNvSpPr txBox="1"/>
          <p:nvPr/>
        </p:nvSpPr>
        <p:spPr>
          <a:xfrm>
            <a:off x="191632" y="717577"/>
            <a:ext cx="1267848"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IT Test Area</a:t>
            </a:r>
          </a:p>
        </p:txBody>
      </p:sp>
      <p:sp>
        <p:nvSpPr>
          <p:cNvPr id="19" name="Right Arrow 18">
            <a:extLst>
              <a:ext uri="{FF2B5EF4-FFF2-40B4-BE49-F238E27FC236}">
                <a16:creationId xmlns:a16="http://schemas.microsoft.com/office/drawing/2014/main" id="{817F91AC-DD87-2176-3D09-B7C0A63BCF03}"/>
              </a:ext>
            </a:extLst>
          </p:cNvPr>
          <p:cNvSpPr/>
          <p:nvPr/>
        </p:nvSpPr>
        <p:spPr>
          <a:xfrm rot="1732388">
            <a:off x="1439852" y="1204837"/>
            <a:ext cx="1544401" cy="47552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39254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3FD89FA6-6968-EE8A-58DA-51C41589613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0" y="2482137"/>
            <a:ext cx="12170784" cy="3567299"/>
          </a:xfrm>
          <a:prstGeom prst="rect">
            <a:avLst/>
          </a:prstGeom>
        </p:spPr>
      </p:pic>
      <p:pic>
        <p:nvPicPr>
          <p:cNvPr id="10" name="Picture 9">
            <a:extLst>
              <a:ext uri="{FF2B5EF4-FFF2-40B4-BE49-F238E27FC236}">
                <a16:creationId xmlns:a16="http://schemas.microsoft.com/office/drawing/2014/main" id="{04A0E4C1-7750-4451-AE38-B1FBEE4EF3F1}"/>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23392" y="821265"/>
            <a:ext cx="3168352" cy="3266504"/>
          </a:xfrm>
          <a:prstGeom prst="rect">
            <a:avLst/>
          </a:prstGeom>
          <a:ln>
            <a:noFill/>
          </a:ln>
          <a:effectLst>
            <a:outerShdw blurRad="292100" dist="139700" dir="2700000" algn="tl" rotWithShape="0">
              <a:srgbClr val="333333">
                <a:alpha val="65000"/>
              </a:srgbClr>
            </a:outerShdw>
          </a:effectLst>
        </p:spPr>
      </p:pic>
      <p:sp>
        <p:nvSpPr>
          <p:cNvPr id="12" name="TextBox 11">
            <a:extLst>
              <a:ext uri="{FF2B5EF4-FFF2-40B4-BE49-F238E27FC236}">
                <a16:creationId xmlns:a16="http://schemas.microsoft.com/office/drawing/2014/main" id="{94F55358-F3B4-4C35-AECE-BEB0DBC67F05}"/>
              </a:ext>
            </a:extLst>
          </p:cNvPr>
          <p:cNvSpPr txBox="1"/>
          <p:nvPr/>
        </p:nvSpPr>
        <p:spPr>
          <a:xfrm>
            <a:off x="5789213" y="4867805"/>
            <a:ext cx="5626715"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The IT </a:t>
            </a:r>
            <a:r>
              <a:rPr kumimoji="0" lang="en-US" sz="1800" b="1"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STRING</a:t>
            </a:r>
            <a:r>
              <a:rPr kumimoji="0" lang="en-US" sz="1800" b="0"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 will deliver </a:t>
            </a:r>
            <a:r>
              <a:rPr kumimoji="0" lang="en-US" sz="1800" b="1"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the first complete experience </a:t>
            </a:r>
            <a:r>
              <a:rPr kumimoji="0" lang="en-US" sz="1800" b="0"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of installing and </a:t>
            </a:r>
            <a:r>
              <a:rPr kumimoji="0" lang="en-US" sz="1800" b="0" i="0" u="sng"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operating</a:t>
            </a:r>
            <a:r>
              <a:rPr kumimoji="0" lang="en-US" sz="1800" b="0" i="0" u="none" strike="noStrike" kern="1200" cap="none" spc="0" normalizeH="0" baseline="0" noProof="0" dirty="0">
                <a:ln>
                  <a:noFill/>
                </a:ln>
                <a:solidFill>
                  <a:srgbClr val="CA1100"/>
                </a:solidFill>
                <a:effectLst/>
                <a:uLnTx/>
                <a:uFillTx/>
                <a:latin typeface="Calibri" panose="020F0502020204030204" pitchFamily="34" charset="0"/>
                <a:ea typeface="+mn-ea"/>
                <a:cs typeface="Calibri" panose="020F0502020204030204" pitchFamily="34" charset="0"/>
              </a:rPr>
              <a:t> the IT zone</a:t>
            </a:r>
          </a:p>
        </p:txBody>
      </p:sp>
      <p:sp>
        <p:nvSpPr>
          <p:cNvPr id="9" name="Content Placeholder 2">
            <a:extLst>
              <a:ext uri="{FF2B5EF4-FFF2-40B4-BE49-F238E27FC236}">
                <a16:creationId xmlns:a16="http://schemas.microsoft.com/office/drawing/2014/main" id="{68AA6ACB-62DA-DF48-A608-8A2186160EAA}"/>
              </a:ext>
            </a:extLst>
          </p:cNvPr>
          <p:cNvSpPr txBox="1">
            <a:spLocks/>
          </p:cNvSpPr>
          <p:nvPr/>
        </p:nvSpPr>
        <p:spPr>
          <a:xfrm>
            <a:off x="3983765" y="821266"/>
            <a:ext cx="7838635" cy="1632546"/>
          </a:xfrm>
          <a:prstGeom prst="rect">
            <a:avLst/>
          </a:prstGeom>
        </p:spPr>
        <p:txBody>
          <a:bodyPr>
            <a:normAutofit lnSpcReduction="10000"/>
          </a:bodyPr>
          <a:lstStyle>
            <a:lvl1pPr marL="342891" indent="-342891" algn="l"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2" indent="-285744" algn="l"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1" indent="-228594" algn="l"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l"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9" indent="-228594" algn="l"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just" defTabSz="457189"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1800" b="0" i="0"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The </a:t>
            </a:r>
            <a:r>
              <a:rPr kumimoji="0" lang="en-US" sz="1800" b="1" i="1"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scope</a:t>
            </a:r>
            <a:r>
              <a:rPr kumimoji="0" lang="en-US" sz="1800" b="1" i="0"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 </a:t>
            </a:r>
            <a:r>
              <a:rPr kumimoji="0" lang="en-US" sz="1800" b="0" i="0"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of the IT STRING is to represent, as best as reasonably achievable in a surface building, the various operation modes </a:t>
            </a:r>
            <a:r>
              <a:rPr kumimoji="0" lang="en-GB" sz="1800" b="0" i="0"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to </a:t>
            </a:r>
            <a:r>
              <a:rPr kumimoji="0" lang="en-GB" sz="1800" b="1" i="0" u="sng" strike="noStrike" kern="1200" cap="none" spc="0" normalizeH="0" baseline="0" noProof="0" dirty="0">
                <a:ln>
                  <a:noFill/>
                </a:ln>
                <a:solidFill>
                  <a:srgbClr val="CA1100">
                    <a:lumMod val="75000"/>
                  </a:srgbClr>
                </a:solidFill>
                <a:effectLst/>
                <a:uLnTx/>
                <a:uFillTx/>
                <a:latin typeface="Calibri" panose="020F0502020204030204" pitchFamily="34" charset="0"/>
                <a:cs typeface="Calibri" panose="020F0502020204030204" pitchFamily="34" charset="0"/>
              </a:rPr>
              <a:t>STUDY and VALIDATE the COLLECTIVE BEHAVIOUR </a:t>
            </a:r>
            <a:r>
              <a:rPr kumimoji="0" lang="en-GB" sz="1800" b="0" i="0" u="none" strike="noStrike" kern="1200" cap="none" spc="0" normalizeH="0" baseline="0" noProof="0" dirty="0">
                <a:ln>
                  <a:noFill/>
                </a:ln>
                <a:solidFill>
                  <a:srgbClr val="5A5A5A"/>
                </a:solidFill>
                <a:effectLst/>
                <a:uLnTx/>
                <a:uFillTx/>
                <a:latin typeface="Calibri" panose="020F0502020204030204" pitchFamily="34" charset="0"/>
                <a:cs typeface="Calibri" panose="020F0502020204030204" pitchFamily="34" charset="0"/>
              </a:rPr>
              <a:t>of the different systems of the HL-LHC’s IT zone (magnets, magnet protection, cryogenics of the magnets and of the superconducting link, magnet powering, vacuum, alignment, interconnections between magnets, and the superconducting link itself). </a:t>
            </a:r>
          </a:p>
        </p:txBody>
      </p:sp>
      <p:sp>
        <p:nvSpPr>
          <p:cNvPr id="3" name="Slide Number Placeholder 2">
            <a:extLst>
              <a:ext uri="{FF2B5EF4-FFF2-40B4-BE49-F238E27FC236}">
                <a16:creationId xmlns:a16="http://schemas.microsoft.com/office/drawing/2014/main" id="{C0E17CD0-44EB-46D4-9A38-367C8A41ABDD}"/>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lang="fr-FR" smtClean="0"/>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14" name="Title 3">
            <a:extLst>
              <a:ext uri="{FF2B5EF4-FFF2-40B4-BE49-F238E27FC236}">
                <a16:creationId xmlns:a16="http://schemas.microsoft.com/office/drawing/2014/main" id="{5B37D7EA-4BA0-E0EE-B03E-875488740C95}"/>
              </a:ext>
            </a:extLst>
          </p:cNvPr>
          <p:cNvSpPr txBox="1">
            <a:spLocks/>
          </p:cNvSpPr>
          <p:nvPr/>
        </p:nvSpPr>
        <p:spPr>
          <a:xfrm>
            <a:off x="431371" y="11238"/>
            <a:ext cx="5448605" cy="882719"/>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a:ln>
                  <a:noFill/>
                </a:ln>
                <a:solidFill>
                  <a:srgbClr val="0093BE"/>
                </a:solidFill>
                <a:effectLst/>
                <a:uLnTx/>
                <a:uFillTx/>
                <a:latin typeface="Calibri" panose="020F0502020204030204" pitchFamily="34" charset="0"/>
                <a:cs typeface="Calibri" panose="020F0502020204030204" pitchFamily="34" charset="0"/>
              </a:rPr>
              <a:t>The IT STRING Scope</a:t>
            </a:r>
            <a:endParaRPr kumimoji="0" lang="en-GB" sz="3600" b="1" i="0" u="none" strike="noStrike" kern="1200" cap="none" spc="0" normalizeH="0" baseline="0" noProof="0" dirty="0">
              <a:ln>
                <a:noFill/>
              </a:ln>
              <a:solidFill>
                <a:srgbClr val="0093BE"/>
              </a:solidFill>
              <a:effectLst/>
              <a:uLnTx/>
              <a:uFillTx/>
              <a:latin typeface="Calibri" panose="020F0502020204030204" pitchFamily="34" charset="0"/>
              <a:cs typeface="Calibri" panose="020F0502020204030204" pitchFamily="34" charset="0"/>
            </a:endParaRPr>
          </a:p>
        </p:txBody>
      </p:sp>
      <p:sp>
        <p:nvSpPr>
          <p:cNvPr id="5" name="Rectangle 4">
            <a:extLst>
              <a:ext uri="{FF2B5EF4-FFF2-40B4-BE49-F238E27FC236}">
                <a16:creationId xmlns:a16="http://schemas.microsoft.com/office/drawing/2014/main" id="{51DB9A5D-7ACD-C343-9A3A-1BAD60A3B818}"/>
              </a:ext>
            </a:extLst>
          </p:cNvPr>
          <p:cNvSpPr/>
          <p:nvPr/>
        </p:nvSpPr>
        <p:spPr>
          <a:xfrm>
            <a:off x="1901306" y="6559332"/>
            <a:ext cx="4765259" cy="254044"/>
          </a:xfrm>
          <a:prstGeom prst="rect">
            <a:avLst/>
          </a:prstGeom>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GB" sz="1051" b="0" i="0" u="none" strike="noStrike" kern="1200" cap="none" spc="0" normalizeH="0" baseline="0" noProof="0" dirty="0">
                <a:ln>
                  <a:noFill/>
                </a:ln>
                <a:solidFill>
                  <a:prstClr val="black"/>
                </a:solidFill>
                <a:effectLst/>
                <a:uLnTx/>
                <a:uFillTx/>
                <a:latin typeface="Arial"/>
                <a:ea typeface="+mn-ea"/>
                <a:cs typeface="+mn-cs"/>
              </a:rPr>
              <a:t>Ref. HL-LHC IT STRING Scope </a:t>
            </a:r>
            <a:r>
              <a:rPr kumimoji="0" lang="en-GB" sz="1051" b="0" i="0" u="sng" strike="noStrike" kern="1200" cap="none" spc="0" normalizeH="0" baseline="0" noProof="0" dirty="0">
                <a:ln>
                  <a:noFill/>
                </a:ln>
                <a:solidFill>
                  <a:prstClr val="black"/>
                </a:solidFill>
                <a:effectLst/>
                <a:uLnTx/>
                <a:uFillTx/>
                <a:latin typeface="Arial"/>
                <a:ea typeface="+mn-ea"/>
                <a:cs typeface="+mn-cs"/>
                <a:hlinkClick r:id="rId4"/>
              </a:rPr>
              <a:t>https://edms.cern.ch/document/1693312/1</a:t>
            </a:r>
            <a:endParaRPr kumimoji="0" lang="en-GB" sz="1051"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Rounded Rectangle 1">
            <a:extLst>
              <a:ext uri="{FF2B5EF4-FFF2-40B4-BE49-F238E27FC236}">
                <a16:creationId xmlns:a16="http://schemas.microsoft.com/office/drawing/2014/main" id="{39E4F034-FF4E-55DE-3160-8743579C1CF7}"/>
              </a:ext>
            </a:extLst>
          </p:cNvPr>
          <p:cNvSpPr/>
          <p:nvPr/>
        </p:nvSpPr>
        <p:spPr>
          <a:xfrm>
            <a:off x="5590242" y="5624982"/>
            <a:ext cx="5992158" cy="679402"/>
          </a:xfrm>
          <a:prstGeom prst="roundRect">
            <a:avLst/>
          </a:prstGeom>
          <a:gradFill>
            <a:gsLst>
              <a:gs pos="0">
                <a:srgbClr val="00B050"/>
              </a:gs>
              <a:gs pos="100000">
                <a:srgbClr val="92D05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Early involvement of OP would be extremely important and beneficial for later commissioning in machine</a:t>
            </a:r>
          </a:p>
        </p:txBody>
      </p:sp>
    </p:spTree>
    <p:extLst>
      <p:ext uri="{BB962C8B-B14F-4D97-AF65-F5344CB8AC3E}">
        <p14:creationId xmlns:p14="http://schemas.microsoft.com/office/powerpoint/2010/main" val="197849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hape&#10;&#10;Description automatically generated">
            <a:extLst>
              <a:ext uri="{FF2B5EF4-FFF2-40B4-BE49-F238E27FC236}">
                <a16:creationId xmlns:a16="http://schemas.microsoft.com/office/drawing/2014/main" id="{8CBADB3C-E31B-021B-97A7-32D37095078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3339" y="1923677"/>
            <a:ext cx="12192000" cy="4904272"/>
          </a:xfrm>
          <a:prstGeom prst="rect">
            <a:avLst/>
          </a:prstGeom>
        </p:spPr>
      </p:pic>
      <p:grpSp>
        <p:nvGrpSpPr>
          <p:cNvPr id="6" name="Group 5">
            <a:extLst>
              <a:ext uri="{FF2B5EF4-FFF2-40B4-BE49-F238E27FC236}">
                <a16:creationId xmlns:a16="http://schemas.microsoft.com/office/drawing/2014/main" id="{3FAFB756-F41F-4329-1E04-2D249B4B3D89}"/>
              </a:ext>
            </a:extLst>
          </p:cNvPr>
          <p:cNvGrpSpPr/>
          <p:nvPr/>
        </p:nvGrpSpPr>
        <p:grpSpPr>
          <a:xfrm>
            <a:off x="212844" y="731320"/>
            <a:ext cx="5615947" cy="3614443"/>
            <a:chOff x="1729378" y="1882963"/>
            <a:chExt cx="2771800" cy="1847867"/>
          </a:xfrm>
        </p:grpSpPr>
        <p:pic>
          <p:nvPicPr>
            <p:cNvPr id="7" name="Picture 6" descr="A group of people standing in a factory&#10;&#10;Description automatically generated with low confidence">
              <a:extLst>
                <a:ext uri="{FF2B5EF4-FFF2-40B4-BE49-F238E27FC236}">
                  <a16:creationId xmlns:a16="http://schemas.microsoft.com/office/drawing/2014/main" id="{3A02C238-CEFA-CBA0-36AE-57B53CDCC8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29378" y="1882963"/>
              <a:ext cx="2771800" cy="18478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Subtitle 2">
              <a:extLst>
                <a:ext uri="{FF2B5EF4-FFF2-40B4-BE49-F238E27FC236}">
                  <a16:creationId xmlns:a16="http://schemas.microsoft.com/office/drawing/2014/main" id="{906DAD09-C24A-64F4-F069-FE169EA8D6A2}"/>
                </a:ext>
              </a:extLst>
            </p:cNvPr>
            <p:cNvSpPr txBox="1">
              <a:spLocks/>
            </p:cNvSpPr>
            <p:nvPr/>
          </p:nvSpPr>
          <p:spPr>
            <a:xfrm>
              <a:off x="1841699" y="3370146"/>
              <a:ext cx="1410080" cy="307850"/>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133" dirty="0">
                  <a:solidFill>
                    <a:schemeClr val="bg1"/>
                  </a:solidFill>
                  <a:effectLst>
                    <a:outerShdw blurRad="38100" dist="38100" dir="2700000" algn="tl">
                      <a:srgbClr val="000000">
                        <a:alpha val="43137"/>
                      </a:srgbClr>
                    </a:outerShdw>
                  </a:effectLst>
                </a:rPr>
                <a:t>On top of the empty metallic structure</a:t>
              </a:r>
              <a:endParaRPr lang="en-GB" sz="2133" dirty="0">
                <a:solidFill>
                  <a:schemeClr val="bg1"/>
                </a:solidFill>
                <a:effectLst>
                  <a:outerShdw blurRad="38100" dist="38100" dir="2700000" algn="tl">
                    <a:srgbClr val="000000">
                      <a:alpha val="43137"/>
                    </a:srgbClr>
                  </a:outerShdw>
                </a:effectLst>
              </a:endParaRPr>
            </a:p>
          </p:txBody>
        </p:sp>
      </p:grpSp>
      <p:pic>
        <p:nvPicPr>
          <p:cNvPr id="10" name="Picture 9">
            <a:extLst>
              <a:ext uri="{FF2B5EF4-FFF2-40B4-BE49-F238E27FC236}">
                <a16:creationId xmlns:a16="http://schemas.microsoft.com/office/drawing/2014/main" id="{90704089-CAC4-EA72-FDA8-4314A564BB6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09020" y="203210"/>
            <a:ext cx="2773383" cy="36978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a:extLst>
              <a:ext uri="{FF2B5EF4-FFF2-40B4-BE49-F238E27FC236}">
                <a16:creationId xmlns:a16="http://schemas.microsoft.com/office/drawing/2014/main" id="{AC50D36F-065A-035A-504C-6941AAB720B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67518" y="3940101"/>
            <a:ext cx="3824482" cy="28683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Subtitle 2">
            <a:extLst>
              <a:ext uri="{FF2B5EF4-FFF2-40B4-BE49-F238E27FC236}">
                <a16:creationId xmlns:a16="http://schemas.microsoft.com/office/drawing/2014/main" id="{7AEF6BA3-E1D2-B423-4F7E-B4E01D77DF20}"/>
              </a:ext>
            </a:extLst>
          </p:cNvPr>
          <p:cNvSpPr txBox="1">
            <a:spLocks/>
          </p:cNvSpPr>
          <p:nvPr/>
        </p:nvSpPr>
        <p:spPr>
          <a:xfrm>
            <a:off x="9698701" y="6091551"/>
            <a:ext cx="2451422" cy="60215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133" dirty="0">
                <a:solidFill>
                  <a:schemeClr val="bg1"/>
                </a:solidFill>
                <a:effectLst>
                  <a:outerShdw blurRad="38100" dist="38100" dir="2700000" algn="tl">
                    <a:srgbClr val="000000">
                      <a:alpha val="43137"/>
                    </a:srgbClr>
                  </a:outerShdw>
                </a:effectLst>
              </a:rPr>
              <a:t>Under the metallic structure</a:t>
            </a:r>
            <a:endParaRPr lang="en-GB" sz="2133" dirty="0">
              <a:solidFill>
                <a:schemeClr val="bg1"/>
              </a:solidFill>
              <a:effectLst>
                <a:outerShdw blurRad="38100" dist="38100" dir="2700000" algn="tl">
                  <a:srgbClr val="000000">
                    <a:alpha val="43137"/>
                  </a:srgbClr>
                </a:outerShdw>
              </a:effectLst>
            </a:endParaRPr>
          </a:p>
        </p:txBody>
      </p:sp>
      <p:pic>
        <p:nvPicPr>
          <p:cNvPr id="13" name="Picture 12">
            <a:extLst>
              <a:ext uri="{FF2B5EF4-FFF2-40B4-BE49-F238E27FC236}">
                <a16:creationId xmlns:a16="http://schemas.microsoft.com/office/drawing/2014/main" id="{3E7BFE82-5D33-3551-DE94-56861C35FF8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28210" r="4997" b="8185"/>
          <a:stretch/>
        </p:blipFill>
        <p:spPr>
          <a:xfrm>
            <a:off x="187174" y="731320"/>
            <a:ext cx="6602931" cy="33154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Subtitle 2">
            <a:extLst>
              <a:ext uri="{FF2B5EF4-FFF2-40B4-BE49-F238E27FC236}">
                <a16:creationId xmlns:a16="http://schemas.microsoft.com/office/drawing/2014/main" id="{7263D09D-1474-D5C9-C8FE-650EDD9D0583}"/>
              </a:ext>
            </a:extLst>
          </p:cNvPr>
          <p:cNvSpPr txBox="1">
            <a:spLocks/>
          </p:cNvSpPr>
          <p:nvPr/>
        </p:nvSpPr>
        <p:spPr>
          <a:xfrm>
            <a:off x="302960" y="839894"/>
            <a:ext cx="4224469" cy="688315"/>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133" dirty="0">
                <a:solidFill>
                  <a:schemeClr val="bg1"/>
                </a:solidFill>
                <a:effectLst>
                  <a:outerShdw blurRad="38100" dist="38100" dir="2700000" algn="tl">
                    <a:srgbClr val="000000">
                      <a:alpha val="43137"/>
                    </a:srgbClr>
                  </a:outerShdw>
                </a:effectLst>
              </a:rPr>
              <a:t>PC and Energy Extraction racks  installed on the metallic structure</a:t>
            </a:r>
            <a:endParaRPr lang="en-GB" sz="2133" dirty="0">
              <a:solidFill>
                <a:schemeClr val="bg1"/>
              </a:solidFill>
              <a:effectLst>
                <a:outerShdw blurRad="38100" dist="38100" dir="2700000" algn="tl">
                  <a:srgbClr val="000000">
                    <a:alpha val="43137"/>
                  </a:srgbClr>
                </a:outerShdw>
              </a:effectLst>
            </a:endParaRPr>
          </a:p>
        </p:txBody>
      </p:sp>
      <p:sp>
        <p:nvSpPr>
          <p:cNvPr id="15" name="Subtitle 2">
            <a:extLst>
              <a:ext uri="{FF2B5EF4-FFF2-40B4-BE49-F238E27FC236}">
                <a16:creationId xmlns:a16="http://schemas.microsoft.com/office/drawing/2014/main" id="{8AC211E1-D4B7-C4C6-2834-C9193F214893}"/>
              </a:ext>
            </a:extLst>
          </p:cNvPr>
          <p:cNvSpPr txBox="1">
            <a:spLocks/>
          </p:cNvSpPr>
          <p:nvPr/>
        </p:nvSpPr>
        <p:spPr>
          <a:xfrm>
            <a:off x="9693942" y="3311236"/>
            <a:ext cx="2451422" cy="41884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133" dirty="0" err="1">
                <a:solidFill>
                  <a:schemeClr val="bg1"/>
                </a:solidFill>
                <a:effectLst>
                  <a:outerShdw blurRad="38100" dist="38100" dir="2700000" algn="tl">
                    <a:srgbClr val="000000">
                      <a:alpha val="43137"/>
                    </a:srgbClr>
                  </a:outerShdw>
                </a:effectLst>
              </a:rPr>
              <a:t>Cryo</a:t>
            </a:r>
            <a:r>
              <a:rPr lang="en-US" sz="2133" dirty="0">
                <a:solidFill>
                  <a:schemeClr val="bg1"/>
                </a:solidFill>
                <a:effectLst>
                  <a:outerShdw blurRad="38100" dist="38100" dir="2700000" algn="tl">
                    <a:srgbClr val="000000">
                      <a:alpha val="43137"/>
                    </a:srgbClr>
                  </a:outerShdw>
                </a:effectLst>
              </a:rPr>
              <a:t> Distribution</a:t>
            </a:r>
            <a:endParaRPr lang="en-GB" sz="2133" dirty="0">
              <a:solidFill>
                <a:schemeClr val="bg1"/>
              </a:solidFill>
              <a:effectLst>
                <a:outerShdw blurRad="38100" dist="38100" dir="2700000" algn="tl">
                  <a:srgbClr val="000000">
                    <a:alpha val="43137"/>
                  </a:srgbClr>
                </a:outerShdw>
              </a:effectLst>
            </a:endParaRPr>
          </a:p>
        </p:txBody>
      </p:sp>
      <p:pic>
        <p:nvPicPr>
          <p:cNvPr id="16" name="Content Placeholder 11">
            <a:extLst>
              <a:ext uri="{FF2B5EF4-FFF2-40B4-BE49-F238E27FC236}">
                <a16:creationId xmlns:a16="http://schemas.microsoft.com/office/drawing/2014/main" id="{5851A274-3136-B72C-701C-C106BD0E0A70}"/>
              </a:ext>
            </a:extLst>
          </p:cNvPr>
          <p:cNvPicPr>
            <a:picLocks noGrp="1" noChangeAspect="1"/>
          </p:cNvPicPr>
          <p:nvPr>
            <p:ph idx="1"/>
          </p:nvPr>
        </p:nvPicPr>
        <p:blipFill>
          <a:blip r:embed="rId8"/>
          <a:stretch>
            <a:fillRect/>
          </a:stretch>
        </p:blipFill>
        <p:spPr>
          <a:xfrm>
            <a:off x="152542" y="3669875"/>
            <a:ext cx="8058540" cy="3138588"/>
          </a:xfrm>
          <a:prstGeom prst="rect">
            <a:avLst/>
          </a:prstGeom>
          <a:solidFill>
            <a:schemeClr val="accent1">
              <a:lumMod val="20000"/>
              <a:lumOff val="80000"/>
            </a:schemeClr>
          </a:solidFill>
          <a:ln w="28575">
            <a:solidFill>
              <a:schemeClr val="accent1"/>
            </a:solidFill>
          </a:ln>
        </p:spPr>
      </p:pic>
      <p:grpSp>
        <p:nvGrpSpPr>
          <p:cNvPr id="17" name="Group 16">
            <a:extLst>
              <a:ext uri="{FF2B5EF4-FFF2-40B4-BE49-F238E27FC236}">
                <a16:creationId xmlns:a16="http://schemas.microsoft.com/office/drawing/2014/main" id="{8E56F9C4-0191-1EBB-AC6B-2C8BD354E35A}"/>
              </a:ext>
            </a:extLst>
          </p:cNvPr>
          <p:cNvGrpSpPr/>
          <p:nvPr/>
        </p:nvGrpSpPr>
        <p:grpSpPr>
          <a:xfrm>
            <a:off x="1028679" y="6430183"/>
            <a:ext cx="5238117" cy="403089"/>
            <a:chOff x="4606765" y="3925095"/>
            <a:chExt cx="5238117" cy="403089"/>
          </a:xfrm>
        </p:grpSpPr>
        <p:sp>
          <p:nvSpPr>
            <p:cNvPr id="18" name="TextBox 17">
              <a:extLst>
                <a:ext uri="{FF2B5EF4-FFF2-40B4-BE49-F238E27FC236}">
                  <a16:creationId xmlns:a16="http://schemas.microsoft.com/office/drawing/2014/main" id="{BF06BDDB-08A3-23F0-F98A-A55BBC47CBD7}"/>
                </a:ext>
              </a:extLst>
            </p:cNvPr>
            <p:cNvSpPr txBox="1"/>
            <p:nvPr/>
          </p:nvSpPr>
          <p:spPr>
            <a:xfrm>
              <a:off x="4606765" y="3958852"/>
              <a:ext cx="1069524" cy="369332"/>
            </a:xfrm>
            <a:prstGeom prst="rect">
              <a:avLst/>
            </a:prstGeom>
            <a:noFill/>
          </p:spPr>
          <p:txBody>
            <a:bodyPr wrap="none" rtlCol="0">
              <a:spAutoFit/>
            </a:bodyPr>
            <a:lstStyle/>
            <a:p>
              <a:r>
                <a:rPr lang="en-GB" dirty="0"/>
                <a:t>Q4 2024</a:t>
              </a:r>
            </a:p>
          </p:txBody>
        </p:sp>
        <p:sp>
          <p:nvSpPr>
            <p:cNvPr id="19" name="TextBox 18">
              <a:extLst>
                <a:ext uri="{FF2B5EF4-FFF2-40B4-BE49-F238E27FC236}">
                  <a16:creationId xmlns:a16="http://schemas.microsoft.com/office/drawing/2014/main" id="{2809EBE0-FF31-5029-43A1-5143749F6741}"/>
                </a:ext>
              </a:extLst>
            </p:cNvPr>
            <p:cNvSpPr txBox="1"/>
            <p:nvPr/>
          </p:nvSpPr>
          <p:spPr>
            <a:xfrm>
              <a:off x="6769562" y="3943786"/>
              <a:ext cx="1454244" cy="369332"/>
            </a:xfrm>
            <a:prstGeom prst="rect">
              <a:avLst/>
            </a:prstGeom>
            <a:noFill/>
          </p:spPr>
          <p:txBody>
            <a:bodyPr wrap="none" rtlCol="0">
              <a:spAutoFit/>
            </a:bodyPr>
            <a:lstStyle/>
            <a:p>
              <a:r>
                <a:rPr lang="en-GB" dirty="0">
                  <a:solidFill>
                    <a:srgbClr val="0070C0"/>
                  </a:solidFill>
                </a:rPr>
                <a:t>Q2-Q4 2025</a:t>
              </a:r>
            </a:p>
          </p:txBody>
        </p:sp>
        <p:sp>
          <p:nvSpPr>
            <p:cNvPr id="20" name="TextBox 19">
              <a:extLst>
                <a:ext uri="{FF2B5EF4-FFF2-40B4-BE49-F238E27FC236}">
                  <a16:creationId xmlns:a16="http://schemas.microsoft.com/office/drawing/2014/main" id="{E8DF2E1E-32CE-E4C4-0C4A-DE7447374AF5}"/>
                </a:ext>
              </a:extLst>
            </p:cNvPr>
            <p:cNvSpPr txBox="1"/>
            <p:nvPr/>
          </p:nvSpPr>
          <p:spPr>
            <a:xfrm>
              <a:off x="8244444" y="3925095"/>
              <a:ext cx="800219" cy="369332"/>
            </a:xfrm>
            <a:prstGeom prst="rect">
              <a:avLst/>
            </a:prstGeom>
            <a:noFill/>
          </p:spPr>
          <p:txBody>
            <a:bodyPr wrap="none" rtlCol="0">
              <a:spAutoFit/>
            </a:bodyPr>
            <a:lstStyle/>
            <a:p>
              <a:r>
                <a:rPr lang="en-GB" dirty="0"/>
                <a:t>Q1’26</a:t>
              </a:r>
            </a:p>
          </p:txBody>
        </p:sp>
        <p:sp>
          <p:nvSpPr>
            <p:cNvPr id="21" name="TextBox 20">
              <a:extLst>
                <a:ext uri="{FF2B5EF4-FFF2-40B4-BE49-F238E27FC236}">
                  <a16:creationId xmlns:a16="http://schemas.microsoft.com/office/drawing/2014/main" id="{10CCCF55-A17D-50CE-C6F2-463A3367058A}"/>
                </a:ext>
              </a:extLst>
            </p:cNvPr>
            <p:cNvSpPr txBox="1"/>
            <p:nvPr/>
          </p:nvSpPr>
          <p:spPr>
            <a:xfrm>
              <a:off x="9044663" y="3934043"/>
              <a:ext cx="800219" cy="369332"/>
            </a:xfrm>
            <a:prstGeom prst="rect">
              <a:avLst/>
            </a:prstGeom>
            <a:noFill/>
          </p:spPr>
          <p:txBody>
            <a:bodyPr wrap="none" rtlCol="0">
              <a:spAutoFit/>
            </a:bodyPr>
            <a:lstStyle/>
            <a:p>
              <a:r>
                <a:rPr lang="en-GB" dirty="0"/>
                <a:t>Q2’26</a:t>
              </a:r>
            </a:p>
          </p:txBody>
        </p:sp>
      </p:grpSp>
      <p:sp>
        <p:nvSpPr>
          <p:cNvPr id="2" name="Title 2">
            <a:extLst>
              <a:ext uri="{FF2B5EF4-FFF2-40B4-BE49-F238E27FC236}">
                <a16:creationId xmlns:a16="http://schemas.microsoft.com/office/drawing/2014/main" id="{C2A83B88-75B3-E43D-06A7-3546A5B58770}"/>
              </a:ext>
            </a:extLst>
          </p:cNvPr>
          <p:cNvSpPr>
            <a:spLocks noGrp="1"/>
          </p:cNvSpPr>
          <p:nvPr>
            <p:ph type="title"/>
          </p:nvPr>
        </p:nvSpPr>
        <p:spPr>
          <a:xfrm>
            <a:off x="618780" y="18639"/>
            <a:ext cx="10560000" cy="720000"/>
          </a:xfrm>
        </p:spPr>
        <p:txBody>
          <a:bodyPr/>
          <a:lstStyle/>
          <a:p>
            <a:r>
              <a:rPr lang="en-FR" dirty="0"/>
              <a:t>IT String Status in pictures</a:t>
            </a:r>
          </a:p>
        </p:txBody>
      </p:sp>
      <p:sp>
        <p:nvSpPr>
          <p:cNvPr id="3" name="TextBox 2">
            <a:extLst>
              <a:ext uri="{FF2B5EF4-FFF2-40B4-BE49-F238E27FC236}">
                <a16:creationId xmlns:a16="http://schemas.microsoft.com/office/drawing/2014/main" id="{4F31653C-F283-38D6-8EF3-9C1D51027A88}"/>
              </a:ext>
            </a:extLst>
          </p:cNvPr>
          <p:cNvSpPr txBox="1"/>
          <p:nvPr/>
        </p:nvSpPr>
        <p:spPr>
          <a:xfrm>
            <a:off x="2386655" y="6453746"/>
            <a:ext cx="800219" cy="369332"/>
          </a:xfrm>
          <a:prstGeom prst="rect">
            <a:avLst/>
          </a:prstGeom>
          <a:noFill/>
        </p:spPr>
        <p:txBody>
          <a:bodyPr wrap="none" rtlCol="0">
            <a:spAutoFit/>
          </a:bodyPr>
          <a:lstStyle/>
          <a:p>
            <a:r>
              <a:rPr lang="en-GB" dirty="0">
                <a:solidFill>
                  <a:srgbClr val="0070C0"/>
                </a:solidFill>
              </a:rPr>
              <a:t>Q1’25</a:t>
            </a:r>
          </a:p>
        </p:txBody>
      </p:sp>
    </p:spTree>
    <p:extLst>
      <p:ext uri="{BB962C8B-B14F-4D97-AF65-F5344CB8AC3E}">
        <p14:creationId xmlns:p14="http://schemas.microsoft.com/office/powerpoint/2010/main" val="1663044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dissolv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500"/>
                                        <p:tgtEl>
                                          <p:spTgt spid="10"/>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par>
                                <p:cTn id="28" presetID="1" presetClass="exit" presetSubtype="0" fill="hold" nodeType="withEffect">
                                  <p:stCondLst>
                                    <p:cond delay="0"/>
                                  </p:stCondLst>
                                  <p:childTnLst>
                                    <p:set>
                                      <p:cBhvr>
                                        <p:cTn id="29" dur="1" fill="hold">
                                          <p:stCondLst>
                                            <p:cond delay="0"/>
                                          </p:stCondLst>
                                        </p:cTn>
                                        <p:tgtEl>
                                          <p:spTgt spid="6"/>
                                        </p:tgtEl>
                                        <p:attrNameLst>
                                          <p:attrName>style.visibility</p:attrName>
                                        </p:attrNameLst>
                                      </p:cBhvr>
                                      <p:to>
                                        <p:strVal val="hidden"/>
                                      </p:to>
                                    </p:set>
                                  </p:childTnLst>
                                </p:cTn>
                              </p:par>
                              <p:par>
                                <p:cTn id="30" presetID="9"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dissolv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dissolve">
                                      <p:cBhvr>
                                        <p:cTn id="41" dur="500"/>
                                        <p:tgtEl>
                                          <p:spTgt spid="3"/>
                                        </p:tgtEl>
                                      </p:cBhvr>
                                    </p:animEffect>
                                  </p:childTnLst>
                                </p:cTn>
                              </p:par>
                              <p:par>
                                <p:cTn id="42" presetID="1" presetClass="entr" presetSubtype="0"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a:extLst>
              <a:ext uri="{FF2B5EF4-FFF2-40B4-BE49-F238E27FC236}">
                <a16:creationId xmlns:a16="http://schemas.microsoft.com/office/drawing/2014/main" id="{700E459D-7FB7-2D80-945B-3FA918CC7FD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15532" y="1540262"/>
            <a:ext cx="4489696" cy="28651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F17C1DF0-F490-2D8B-D186-5CF5D2ABF404}"/>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15532" y="4551404"/>
            <a:ext cx="3302104" cy="1658923"/>
          </a:xfrm>
          <a:prstGeom prst="rect">
            <a:avLst/>
          </a:prstGeom>
          <a:ln w="57150">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65D82857-DD89-5E83-D533-73B943E81017}"/>
              </a:ext>
            </a:extLst>
          </p:cNvPr>
          <p:cNvSpPr/>
          <p:nvPr/>
        </p:nvSpPr>
        <p:spPr>
          <a:xfrm>
            <a:off x="6096000" y="5148939"/>
            <a:ext cx="5759253" cy="483949"/>
          </a:xfrm>
          <a:prstGeom prst="rect">
            <a:avLst/>
          </a:prstGeom>
          <a:solidFill>
            <a:srgbClr val="DDDDDD"/>
          </a:solidFill>
          <a:ln w="0">
            <a:solidFill>
              <a:srgbClr val="3465A4"/>
            </a:solidFill>
          </a:ln>
        </p:spPr>
        <p:style>
          <a:lnRef idx="0">
            <a:scrgbClr r="0" g="0" b="0"/>
          </a:lnRef>
          <a:fillRef idx="0">
            <a:scrgbClr r="0" g="0" b="0"/>
          </a:fillRef>
          <a:effectRef idx="0">
            <a:scrgbClr r="0" g="0" b="0"/>
          </a:effectRef>
          <a:fontRef idx="minor"/>
        </p:style>
        <p:txBody>
          <a:bodyPr lIns="120000" tIns="60000" rIns="120000" bIns="60000" anchor="ctr">
            <a:noAutofit/>
          </a:bodyPr>
          <a:lstStyle/>
          <a:p>
            <a:pPr algn="ctr"/>
            <a:r>
              <a:rPr lang="en-GB" sz="1600" spc="-1" dirty="0">
                <a:solidFill>
                  <a:srgbClr val="000000"/>
                </a:solidFill>
                <a:latin typeface="Arial"/>
              </a:rPr>
              <a:t>All eight converters ramping from -10A to +10A | </a:t>
            </a:r>
            <a:r>
              <a:rPr lang="en-GB" sz="1600" spc="-1" dirty="0" err="1">
                <a:solidFill>
                  <a:srgbClr val="000000"/>
                </a:solidFill>
                <a:latin typeface="Arial"/>
              </a:rPr>
              <a:t>Imeas</a:t>
            </a:r>
            <a:r>
              <a:rPr lang="en-GB" sz="1600" spc="-1" dirty="0">
                <a:solidFill>
                  <a:srgbClr val="000000"/>
                </a:solidFill>
                <a:latin typeface="Arial"/>
              </a:rPr>
              <a:t> [A]</a:t>
            </a:r>
          </a:p>
        </p:txBody>
      </p:sp>
      <p:pic>
        <p:nvPicPr>
          <p:cNvPr id="17" name="Picture 16">
            <a:extLst>
              <a:ext uri="{FF2B5EF4-FFF2-40B4-BE49-F238E27FC236}">
                <a16:creationId xmlns:a16="http://schemas.microsoft.com/office/drawing/2014/main" id="{3A872CE6-BB9D-660C-E7C7-D29F8BFB74F0}"/>
              </a:ext>
            </a:extLst>
          </p:cNvPr>
          <p:cNvPicPr/>
          <p:nvPr/>
        </p:nvPicPr>
        <p:blipFill>
          <a:blip r:embed="rId4" cstate="print">
            <a:extLst>
              <a:ext uri="{28A0092B-C50C-407E-A947-70E740481C1C}">
                <a14:useLocalDpi xmlns:a14="http://schemas.microsoft.com/office/drawing/2010/main"/>
              </a:ext>
            </a:extLst>
          </a:blip>
          <a:stretch/>
        </p:blipFill>
        <p:spPr>
          <a:xfrm>
            <a:off x="6096000" y="1340487"/>
            <a:ext cx="5759253" cy="3694536"/>
          </a:xfrm>
          <a:prstGeom prst="rect">
            <a:avLst/>
          </a:prstGeom>
          <a:ln w="0">
            <a:solidFill>
              <a:srgbClr val="3465A4"/>
            </a:solidFill>
          </a:ln>
        </p:spPr>
      </p:pic>
      <p:pic>
        <p:nvPicPr>
          <p:cNvPr id="3082" name="Picture 10">
            <a:extLst>
              <a:ext uri="{FF2B5EF4-FFF2-40B4-BE49-F238E27FC236}">
                <a16:creationId xmlns:a16="http://schemas.microsoft.com/office/drawing/2014/main" id="{C0F67991-D1DC-7100-3AA2-A366470AB1AD}"/>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161355" y="1124744"/>
            <a:ext cx="1491885" cy="29284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744DF32-3199-23B4-E459-300BA1645AE6}"/>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971711" y="3321576"/>
            <a:ext cx="1829535" cy="2928493"/>
          </a:xfrm>
          <a:prstGeom prst="rect">
            <a:avLst/>
          </a:prstGeom>
          <a:ln w="9525">
            <a:noFill/>
          </a:ln>
          <a:effectLst>
            <a:outerShdw blurRad="292100" dist="139700" dir="2700000" algn="tl" rotWithShape="0">
              <a:srgbClr val="333333">
                <a:alpha val="65000"/>
              </a:srgbClr>
            </a:outerShdw>
          </a:effectLst>
        </p:spPr>
      </p:pic>
      <p:sp>
        <p:nvSpPr>
          <p:cNvPr id="19" name="TextBox 18">
            <a:extLst>
              <a:ext uri="{FF2B5EF4-FFF2-40B4-BE49-F238E27FC236}">
                <a16:creationId xmlns:a16="http://schemas.microsoft.com/office/drawing/2014/main" id="{07E4A584-BAB6-F305-B752-EDD5CD600DD1}"/>
              </a:ext>
            </a:extLst>
          </p:cNvPr>
          <p:cNvSpPr txBox="1"/>
          <p:nvPr/>
        </p:nvSpPr>
        <p:spPr>
          <a:xfrm>
            <a:off x="7535573" y="4016638"/>
            <a:ext cx="3840427" cy="338554"/>
          </a:xfrm>
          <a:prstGeom prst="rect">
            <a:avLst/>
          </a:prstGeom>
          <a:solidFill>
            <a:schemeClr val="bg1"/>
          </a:solidFill>
        </p:spPr>
        <p:txBody>
          <a:bodyPr wrap="square">
            <a:spAutoFit/>
          </a:bodyPr>
          <a:lstStyle/>
          <a:p>
            <a:r>
              <a:rPr lang="en-GB" sz="1600" u="sng" dirty="0" err="1">
                <a:solidFill>
                  <a:srgbClr val="0078D7"/>
                </a:solidFill>
                <a:latin typeface="Calibri" panose="020F0502020204030204" pitchFamily="34" charset="0"/>
                <a:hlinkClick r:id="rId7" tooltip="https://edms.cern.ch/file/3009687/LATEST/IT-String-LHC120A-10V_Commissioning-On-Shorted-DC-Cables_Selected-Slides.pptx"/>
              </a:rPr>
              <a:t>slides</a:t>
            </a:r>
            <a:r>
              <a:rPr lang="en-GB" sz="1600" dirty="0" err="1">
                <a:solidFill>
                  <a:srgbClr val="212121"/>
                </a:solidFill>
                <a:latin typeface="Calibri" panose="020F0502020204030204" pitchFamily="34" charset="0"/>
              </a:rPr>
              <a:t>.of</a:t>
            </a:r>
            <a:r>
              <a:rPr lang="en-GB" sz="1600" dirty="0">
                <a:solidFill>
                  <a:srgbClr val="212121"/>
                </a:solidFill>
                <a:latin typeface="Calibri" panose="020F0502020204030204" pitchFamily="34" charset="0"/>
              </a:rPr>
              <a:t> Y. </a:t>
            </a:r>
            <a:r>
              <a:rPr lang="en-GB" sz="1600" dirty="0" err="1">
                <a:solidFill>
                  <a:srgbClr val="212121"/>
                </a:solidFill>
                <a:latin typeface="Calibri" panose="020F0502020204030204" pitchFamily="34" charset="0"/>
              </a:rPr>
              <a:t>Thurel</a:t>
            </a:r>
            <a:r>
              <a:rPr lang="en-GB" sz="1600" dirty="0">
                <a:solidFill>
                  <a:srgbClr val="212121"/>
                </a:solidFill>
                <a:latin typeface="Calibri" panose="020F0502020204030204" pitchFamily="34" charset="0"/>
              </a:rPr>
              <a:t> are here for more details</a:t>
            </a:r>
            <a:endParaRPr lang="en-GB" sz="1600" dirty="0"/>
          </a:p>
        </p:txBody>
      </p:sp>
      <p:sp>
        <p:nvSpPr>
          <p:cNvPr id="9" name="Content Placeholder 1">
            <a:extLst>
              <a:ext uri="{FF2B5EF4-FFF2-40B4-BE49-F238E27FC236}">
                <a16:creationId xmlns:a16="http://schemas.microsoft.com/office/drawing/2014/main" id="{2301AC7A-9A6E-2E32-59EF-EB142ED32EED}"/>
              </a:ext>
            </a:extLst>
          </p:cNvPr>
          <p:cNvSpPr>
            <a:spLocks noGrp="1"/>
          </p:cNvSpPr>
          <p:nvPr>
            <p:ph idx="1"/>
          </p:nvPr>
        </p:nvSpPr>
        <p:spPr>
          <a:xfrm>
            <a:off x="907297" y="522429"/>
            <a:ext cx="10468703" cy="540000"/>
          </a:xfrm>
        </p:spPr>
        <p:txBody>
          <a:bodyPr>
            <a:normAutofit fontScale="92500" lnSpcReduction="10000"/>
          </a:bodyPr>
          <a:lstStyle/>
          <a:p>
            <a:pPr marL="0" indent="0">
              <a:buNone/>
            </a:pPr>
            <a:r>
              <a:rPr lang="en-GB" sz="2000" dirty="0">
                <a:solidFill>
                  <a:schemeClr val="tx1"/>
                </a:solidFill>
                <a:latin typeface="Calibri" panose="020F0502020204030204" pitchFamily="34" charset="0"/>
                <a:cs typeface="Calibri" panose="020F0502020204030204" pitchFamily="34" charset="0"/>
              </a:rPr>
              <a:t>The 120 A circuits are with the smallest current ratings among all STRING circuits. They rely on known LHC technology. </a:t>
            </a:r>
          </a:p>
        </p:txBody>
      </p:sp>
      <p:sp>
        <p:nvSpPr>
          <p:cNvPr id="10" name="Title 2">
            <a:extLst>
              <a:ext uri="{FF2B5EF4-FFF2-40B4-BE49-F238E27FC236}">
                <a16:creationId xmlns:a16="http://schemas.microsoft.com/office/drawing/2014/main" id="{3A18F8EE-BE30-5D09-CBE6-8AE932DC244B}"/>
              </a:ext>
            </a:extLst>
          </p:cNvPr>
          <p:cNvSpPr txBox="1">
            <a:spLocks/>
          </p:cNvSpPr>
          <p:nvPr/>
        </p:nvSpPr>
        <p:spPr>
          <a:xfrm>
            <a:off x="612000" y="-14298"/>
            <a:ext cx="7920000" cy="54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a:t>FIRST 10 Ampers in the HL-LHC IT STRING</a:t>
            </a:r>
            <a:endParaRPr lang="en-GB" dirty="0"/>
          </a:p>
        </p:txBody>
      </p:sp>
    </p:spTree>
    <p:extLst>
      <p:ext uri="{BB962C8B-B14F-4D97-AF65-F5344CB8AC3E}">
        <p14:creationId xmlns:p14="http://schemas.microsoft.com/office/powerpoint/2010/main" val="290304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(Main) Technical challenges of the HL-LHC </a:t>
            </a:r>
            <a:r>
              <a:rPr lang="en-US" sz="3000" dirty="0">
                <a:solidFill>
                  <a:schemeClr val="bg1">
                    <a:lumMod val="8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1491467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solidFill>
                  <a:schemeClr val="bg1">
                    <a:lumMod val="85000"/>
                  </a:schemeClr>
                </a:solidFill>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(Main) Technical challenges of the HL-LHC </a:t>
            </a:r>
            <a:r>
              <a:rPr lang="en-US" sz="3000" dirty="0">
                <a:solidFill>
                  <a:schemeClr val="bg1">
                    <a:lumMod val="8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13253092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6587A42-7DFC-4F1C-C11A-22FC5DE7022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163541" y="906464"/>
            <a:ext cx="7864917" cy="5285605"/>
          </a:xfrm>
          <a:prstGeom prst="rect">
            <a:avLst/>
          </a:prstGeom>
          <a:ln>
            <a:noFill/>
          </a:ln>
          <a:effectLst>
            <a:outerShdw blurRad="190500" algn="tl" rotWithShape="0">
              <a:srgbClr val="000000">
                <a:alpha val="70000"/>
              </a:srgbClr>
            </a:outerShdw>
          </a:effectLst>
        </p:spPr>
      </p:pic>
      <p:sp>
        <p:nvSpPr>
          <p:cNvPr id="12" name="Title 11">
            <a:extLst>
              <a:ext uri="{FF2B5EF4-FFF2-40B4-BE49-F238E27FC236}">
                <a16:creationId xmlns:a16="http://schemas.microsoft.com/office/drawing/2014/main" id="{21F5DAE4-90EA-8E30-F6F2-B4C77F33C3D5}"/>
              </a:ext>
            </a:extLst>
          </p:cNvPr>
          <p:cNvSpPr>
            <a:spLocks noGrp="1"/>
          </p:cNvSpPr>
          <p:nvPr>
            <p:ph type="title"/>
          </p:nvPr>
        </p:nvSpPr>
        <p:spPr/>
        <p:txBody>
          <a:bodyPr/>
          <a:lstStyle/>
          <a:p>
            <a:r>
              <a:rPr lang="en-US" dirty="0"/>
              <a:t>HL Installation in the LHC during LS3 @ P1&amp;P5</a:t>
            </a:r>
            <a:br>
              <a:rPr lang="en-GB" dirty="0"/>
            </a:br>
            <a:endParaRPr lang="fr-CH" dirty="0"/>
          </a:p>
        </p:txBody>
      </p:sp>
      <p:sp>
        <p:nvSpPr>
          <p:cNvPr id="9" name="Slide Number Placeholder 8">
            <a:extLst>
              <a:ext uri="{FF2B5EF4-FFF2-40B4-BE49-F238E27FC236}">
                <a16:creationId xmlns:a16="http://schemas.microsoft.com/office/drawing/2014/main" id="{D5E89518-9189-30A2-2B87-D03DC604BB56}"/>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41</a:t>
            </a:fld>
            <a:endParaRPr lang="en-US" dirty="0"/>
          </a:p>
        </p:txBody>
      </p:sp>
      <p:sp>
        <p:nvSpPr>
          <p:cNvPr id="11" name="Footer Placeholder 10">
            <a:extLst>
              <a:ext uri="{FF2B5EF4-FFF2-40B4-BE49-F238E27FC236}">
                <a16:creationId xmlns:a16="http://schemas.microsoft.com/office/drawing/2014/main" id="{AD40AC76-4B40-3F12-DCD9-591AE3D45CF5}"/>
              </a:ext>
            </a:extLst>
          </p:cNvPr>
          <p:cNvSpPr>
            <a:spLocks noGrp="1"/>
          </p:cNvSpPr>
          <p:nvPr>
            <p:ph type="ftr" sz="quarter" idx="4294967295"/>
          </p:nvPr>
        </p:nvSpPr>
        <p:spPr>
          <a:xfrm>
            <a:off x="403200" y="6344909"/>
            <a:ext cx="6572221" cy="365125"/>
          </a:xfrm>
          <a:prstGeom prst="rect">
            <a:avLst/>
          </a:prstGeom>
        </p:spPr>
        <p:txBody>
          <a:bodyPr/>
          <a:lstStyle/>
          <a:p>
            <a:r>
              <a:rPr lang="en-GB" sz="1200" dirty="0">
                <a:latin typeface="Calibri" panose="020F0502020204030204" pitchFamily="34" charset="0"/>
                <a:cs typeface="Calibri" panose="020F0502020204030204" pitchFamily="34" charset="0"/>
              </a:rPr>
              <a:t>Acknowledgement: </a:t>
            </a:r>
            <a:r>
              <a:rPr lang="en-GB" sz="1200" dirty="0" err="1">
                <a:latin typeface="Calibri" panose="020F0502020204030204" pitchFamily="34" charset="0"/>
                <a:cs typeface="Calibri" panose="020F0502020204030204" pitchFamily="34" charset="0"/>
              </a:rPr>
              <a:t>Marzia</a:t>
            </a:r>
            <a:r>
              <a:rPr lang="en-GB" sz="1200" dirty="0">
                <a:latin typeface="Calibri" panose="020F0502020204030204" pitchFamily="34" charset="0"/>
                <a:cs typeface="Calibri" panose="020F0502020204030204" pitchFamily="34" charset="0"/>
              </a:rPr>
              <a:t> </a:t>
            </a:r>
            <a:r>
              <a:rPr lang="en-GB" sz="1200" dirty="0" err="1">
                <a:latin typeface="Calibri" panose="020F0502020204030204" pitchFamily="34" charset="0"/>
                <a:cs typeface="Calibri" panose="020F0502020204030204" pitchFamily="34" charset="0"/>
              </a:rPr>
              <a:t>Bernardini</a:t>
            </a:r>
            <a:r>
              <a:rPr lang="en-GB" sz="1200" dirty="0">
                <a:latin typeface="Calibri" panose="020F0502020204030204" pitchFamily="34" charset="0"/>
                <a:cs typeface="Calibri" panose="020F0502020204030204" pitchFamily="34" charset="0"/>
              </a:rPr>
              <a:t>, HL-LHC C&amp;S Review</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59475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EEB67-30C9-ED74-B760-B96118B306AA}"/>
              </a:ext>
            </a:extLst>
          </p:cNvPr>
          <p:cNvSpPr>
            <a:spLocks noGrp="1"/>
          </p:cNvSpPr>
          <p:nvPr>
            <p:ph type="title"/>
          </p:nvPr>
        </p:nvSpPr>
        <p:spPr>
          <a:xfrm>
            <a:off x="978122" y="229402"/>
            <a:ext cx="10048406" cy="714265"/>
          </a:xfrm>
        </p:spPr>
        <p:txBody>
          <a:bodyPr/>
          <a:lstStyle/>
          <a:p>
            <a:r>
              <a:rPr lang="en-US" sz="3200" dirty="0">
                <a:latin typeface="Calibri" panose="020F0502020204030204" pitchFamily="34" charset="0"/>
                <a:cs typeface="Calibri" panose="020F0502020204030204" pitchFamily="34" charset="0"/>
              </a:rPr>
              <a:t>HL-LHC hardware commissioning to start </a:t>
            </a:r>
            <a:br>
              <a:rPr lang="en-US" sz="3200" dirty="0">
                <a:latin typeface="Calibri" panose="020F0502020204030204" pitchFamily="34" charset="0"/>
                <a:cs typeface="Calibri" panose="020F0502020204030204" pitchFamily="34" charset="0"/>
              </a:rPr>
            </a:br>
            <a:r>
              <a:rPr lang="en-US" sz="3200" dirty="0">
                <a:latin typeface="Calibri" panose="020F0502020204030204" pitchFamily="34" charset="0"/>
                <a:cs typeface="Calibri" panose="020F0502020204030204" pitchFamily="34" charset="0"/>
              </a:rPr>
              <a:t>already in mid 2028, machine checkout in Q2 2029!</a:t>
            </a:r>
            <a:endParaRPr lang="en-FR" sz="3200" dirty="0">
              <a:latin typeface="Calibri" panose="020F0502020204030204" pitchFamily="34" charset="0"/>
              <a:cs typeface="Calibri" panose="020F0502020204030204" pitchFamily="34" charset="0"/>
            </a:endParaRPr>
          </a:p>
        </p:txBody>
      </p:sp>
      <p:pic>
        <p:nvPicPr>
          <p:cNvPr id="3" name="79C2CB2C-5549-424E-8E24-FCE82B7B10B0">
            <a:extLst>
              <a:ext uri="{FF2B5EF4-FFF2-40B4-BE49-F238E27FC236}">
                <a16:creationId xmlns:a16="http://schemas.microsoft.com/office/drawing/2014/main" id="{82732913-4251-DB99-F8E8-BC6933C4517D}"/>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91407" y="1292336"/>
            <a:ext cx="6638838" cy="49791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79115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23728-E84A-1817-7F0A-2955D45DBAE7}"/>
              </a:ext>
            </a:extLst>
          </p:cNvPr>
          <p:cNvSpPr>
            <a:spLocks noGrp="1"/>
          </p:cNvSpPr>
          <p:nvPr>
            <p:ph type="title"/>
          </p:nvPr>
        </p:nvSpPr>
        <p:spPr/>
        <p:txBody>
          <a:bodyPr/>
          <a:lstStyle/>
          <a:p>
            <a:r>
              <a:rPr lang="en-GB" dirty="0"/>
              <a:t>Start of HL-LHC exploitation and performance ramp-up</a:t>
            </a:r>
          </a:p>
        </p:txBody>
      </p:sp>
      <p:sp>
        <p:nvSpPr>
          <p:cNvPr id="3" name="Slide Number Placeholder 2">
            <a:extLst>
              <a:ext uri="{FF2B5EF4-FFF2-40B4-BE49-F238E27FC236}">
                <a16:creationId xmlns:a16="http://schemas.microsoft.com/office/drawing/2014/main" id="{44FB07D5-166C-BE39-3903-0240AA2922C8}"/>
              </a:ext>
            </a:extLst>
          </p:cNvPr>
          <p:cNvSpPr>
            <a:spLocks noGrp="1"/>
          </p:cNvSpPr>
          <p:nvPr>
            <p:ph type="sldNum" sz="quarter" idx="4"/>
          </p:nvPr>
        </p:nvSpPr>
        <p:spPr/>
        <p:txBody>
          <a:bodyPr/>
          <a:lstStyle/>
          <a:p>
            <a:fld id="{36B5EA5A-BC32-A742-B11B-8E7414D5B535}" type="slidenum">
              <a:rPr lang="en-US" smtClean="0"/>
              <a:pPr/>
              <a:t>43</a:t>
            </a:fld>
            <a:endParaRPr lang="en-US" dirty="0"/>
          </a:p>
        </p:txBody>
      </p:sp>
      <p:pic>
        <p:nvPicPr>
          <p:cNvPr id="7" name="Google Shape;374;p56">
            <a:extLst>
              <a:ext uri="{FF2B5EF4-FFF2-40B4-BE49-F238E27FC236}">
                <a16:creationId xmlns:a16="http://schemas.microsoft.com/office/drawing/2014/main" id="{2E86C389-9781-FB99-61E1-1C5B63C589DE}"/>
              </a:ext>
            </a:extLst>
          </p:cNvPr>
          <p:cNvPicPr preferRelativeResize="0"/>
          <p:nvPr/>
        </p:nvPicPr>
        <p:blipFill>
          <a:blip r:embed="rId2">
            <a:alphaModFix/>
          </a:blip>
          <a:stretch>
            <a:fillRect/>
          </a:stretch>
        </p:blipFill>
        <p:spPr>
          <a:xfrm>
            <a:off x="1538507" y="1410120"/>
            <a:ext cx="9507445" cy="4314024"/>
          </a:xfrm>
          <a:prstGeom prst="rect">
            <a:avLst/>
          </a:prstGeom>
          <a:noFill/>
          <a:ln>
            <a:noFill/>
          </a:ln>
        </p:spPr>
      </p:pic>
      <p:sp>
        <p:nvSpPr>
          <p:cNvPr id="4" name="Rounded Rectangle 3">
            <a:extLst>
              <a:ext uri="{FF2B5EF4-FFF2-40B4-BE49-F238E27FC236}">
                <a16:creationId xmlns:a16="http://schemas.microsoft.com/office/drawing/2014/main" id="{09350F33-DFD5-E855-A9F9-0E5BF3EDDE48}"/>
              </a:ext>
            </a:extLst>
          </p:cNvPr>
          <p:cNvSpPr/>
          <p:nvPr/>
        </p:nvSpPr>
        <p:spPr>
          <a:xfrm>
            <a:off x="2467429" y="1284514"/>
            <a:ext cx="986971" cy="1879600"/>
          </a:xfrm>
          <a:prstGeom prst="round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5" name="Rounded Rectangle 4">
            <a:extLst>
              <a:ext uri="{FF2B5EF4-FFF2-40B4-BE49-F238E27FC236}">
                <a16:creationId xmlns:a16="http://schemas.microsoft.com/office/drawing/2014/main" id="{361D69CF-440B-041E-D50A-959DAE198885}"/>
              </a:ext>
            </a:extLst>
          </p:cNvPr>
          <p:cNvSpPr/>
          <p:nvPr/>
        </p:nvSpPr>
        <p:spPr>
          <a:xfrm>
            <a:off x="8527144" y="1284514"/>
            <a:ext cx="791028" cy="2735943"/>
          </a:xfrm>
          <a:prstGeom prst="round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8" name="Rounded Rectangle 7">
            <a:extLst>
              <a:ext uri="{FF2B5EF4-FFF2-40B4-BE49-F238E27FC236}">
                <a16:creationId xmlns:a16="http://schemas.microsoft.com/office/drawing/2014/main" id="{B8BB6F01-F323-18C4-A1EB-99D55C84EC19}"/>
              </a:ext>
            </a:extLst>
          </p:cNvPr>
          <p:cNvSpPr/>
          <p:nvPr/>
        </p:nvSpPr>
        <p:spPr>
          <a:xfrm>
            <a:off x="9318172" y="1284514"/>
            <a:ext cx="791028" cy="2735943"/>
          </a:xfrm>
          <a:prstGeom prst="roundRect">
            <a:avLst/>
          </a:prstGeom>
          <a:noFill/>
          <a:ln w="381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Tree>
    <p:extLst>
      <p:ext uri="{BB962C8B-B14F-4D97-AF65-F5344CB8AC3E}">
        <p14:creationId xmlns:p14="http://schemas.microsoft.com/office/powerpoint/2010/main" val="151070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69DB7-4749-0AC9-D586-2950FA7D2D69}"/>
              </a:ext>
            </a:extLst>
          </p:cNvPr>
          <p:cNvSpPr>
            <a:spLocks noGrp="1"/>
          </p:cNvSpPr>
          <p:nvPr>
            <p:ph type="title"/>
          </p:nvPr>
        </p:nvSpPr>
        <p:spPr/>
        <p:txBody>
          <a:bodyPr/>
          <a:lstStyle/>
          <a:p>
            <a:r>
              <a:rPr lang="en-GB" dirty="0"/>
              <a:t>Then another miracle happens…</a:t>
            </a:r>
          </a:p>
        </p:txBody>
      </p:sp>
      <p:sp>
        <p:nvSpPr>
          <p:cNvPr id="3" name="Slide Number Placeholder 2">
            <a:extLst>
              <a:ext uri="{FF2B5EF4-FFF2-40B4-BE49-F238E27FC236}">
                <a16:creationId xmlns:a16="http://schemas.microsoft.com/office/drawing/2014/main" id="{75E9B82E-771E-A5B4-C99D-093EAA4CB44D}"/>
              </a:ext>
            </a:extLst>
          </p:cNvPr>
          <p:cNvSpPr>
            <a:spLocks noGrp="1"/>
          </p:cNvSpPr>
          <p:nvPr>
            <p:ph type="sldNum" sz="quarter" idx="4"/>
          </p:nvPr>
        </p:nvSpPr>
        <p:spPr/>
        <p:txBody>
          <a:bodyPr/>
          <a:lstStyle/>
          <a:p>
            <a:fld id="{36B5EA5A-BC32-A742-B11B-8E7414D5B535}" type="slidenum">
              <a:rPr lang="en-US" smtClean="0"/>
              <a:pPr/>
              <a:t>44</a:t>
            </a:fld>
            <a:endParaRPr lang="en-US"/>
          </a:p>
        </p:txBody>
      </p:sp>
      <p:pic>
        <p:nvPicPr>
          <p:cNvPr id="4" name="Picture 3">
            <a:extLst>
              <a:ext uri="{FF2B5EF4-FFF2-40B4-BE49-F238E27FC236}">
                <a16:creationId xmlns:a16="http://schemas.microsoft.com/office/drawing/2014/main" id="{D627EEDB-3484-E9D5-9B02-0510B807E49F}"/>
              </a:ext>
            </a:extLst>
          </p:cNvPr>
          <p:cNvPicPr>
            <a:picLocks noChangeAspect="1"/>
          </p:cNvPicPr>
          <p:nvPr/>
        </p:nvPicPr>
        <p:blipFill>
          <a:blip r:embed="rId2"/>
          <a:stretch>
            <a:fillRect/>
          </a:stretch>
        </p:blipFill>
        <p:spPr bwMode="auto">
          <a:xfrm>
            <a:off x="2143007" y="900000"/>
            <a:ext cx="8137065" cy="4567853"/>
          </a:xfrm>
          <a:prstGeom prst="rect">
            <a:avLst/>
          </a:prstGeom>
        </p:spPr>
      </p:pic>
      <p:sp>
        <p:nvSpPr>
          <p:cNvPr id="6" name="TextBox 5">
            <a:extLst>
              <a:ext uri="{FF2B5EF4-FFF2-40B4-BE49-F238E27FC236}">
                <a16:creationId xmlns:a16="http://schemas.microsoft.com/office/drawing/2014/main" id="{678F8627-5284-D411-0E37-3CAA173E0039}"/>
              </a:ext>
            </a:extLst>
          </p:cNvPr>
          <p:cNvSpPr txBox="1"/>
          <p:nvPr/>
        </p:nvSpPr>
        <p:spPr>
          <a:xfrm>
            <a:off x="1471055" y="5634834"/>
            <a:ext cx="9006873" cy="646331"/>
          </a:xfrm>
          <a:prstGeom prst="rect">
            <a:avLst/>
          </a:prstGeom>
          <a:noFill/>
        </p:spPr>
        <p:txBody>
          <a:bodyPr wrap="square">
            <a:spAutoFit/>
          </a:bodyPr>
          <a:lstStyle/>
          <a:p>
            <a:pPr algn="ctr"/>
            <a:r>
              <a:rPr lang="en-GB" b="0" i="0" u="none" strike="noStrike" dirty="0">
                <a:solidFill>
                  <a:srgbClr val="0070C0"/>
                </a:solidFill>
                <a:effectLst/>
                <a:latin typeface="Calibri" panose="020F0502020204030204" pitchFamily="34" charset="0"/>
              </a:rPr>
              <a:t>Extension of the ALICE run beyond LS4 and the planned </a:t>
            </a:r>
            <a:r>
              <a:rPr lang="en-GB" b="0" i="0" u="none" strike="noStrike" dirty="0" err="1">
                <a:solidFill>
                  <a:srgbClr val="0070C0"/>
                </a:solidFill>
                <a:effectLst/>
                <a:latin typeface="Calibri" panose="020F0502020204030204" pitchFamily="34" charset="0"/>
              </a:rPr>
              <a:t>LHCb</a:t>
            </a:r>
            <a:r>
              <a:rPr lang="en-GB" b="0" i="0" u="none" strike="noStrike" dirty="0">
                <a:solidFill>
                  <a:srgbClr val="0070C0"/>
                </a:solidFill>
                <a:effectLst/>
                <a:latin typeface="Calibri" panose="020F0502020204030204" pitchFamily="34" charset="0"/>
              </a:rPr>
              <a:t> upgrade in LS4, both will have an impact on LHC operation and on the performance reach of HL-LHC.</a:t>
            </a:r>
            <a:endParaRPr lang="en-FR" dirty="0">
              <a:solidFill>
                <a:srgbClr val="0070C0"/>
              </a:solidFill>
            </a:endParaRPr>
          </a:p>
        </p:txBody>
      </p:sp>
    </p:spTree>
    <p:extLst>
      <p:ext uri="{BB962C8B-B14F-4D97-AF65-F5344CB8AC3E}">
        <p14:creationId xmlns:p14="http://schemas.microsoft.com/office/powerpoint/2010/main" val="16786668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0301B6E-61DF-C01A-37DD-2F1AB5D8FEA6}"/>
              </a:ext>
            </a:extLst>
          </p:cNvPr>
          <p:cNvSpPr txBox="1">
            <a:spLocks/>
          </p:cNvSpPr>
          <p:nvPr/>
        </p:nvSpPr>
        <p:spPr>
          <a:xfrm>
            <a:off x="1255607" y="1532237"/>
            <a:ext cx="9091759" cy="4616573"/>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3200" dirty="0">
                <a:solidFill>
                  <a:schemeClr val="bg1">
                    <a:lumMod val="85000"/>
                  </a:schemeClr>
                </a:solidFill>
                <a:latin typeface="Calibri" charset="0"/>
                <a:ea typeface="Calibri" charset="0"/>
                <a:cs typeface="Calibri" charset="0"/>
              </a:rPr>
              <a:t>LHC design performance and HL-LHC upgrade goals</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(Main) Technical challenges of the HL-LHC </a:t>
            </a:r>
            <a:r>
              <a:rPr lang="en-US" sz="3000" dirty="0">
                <a:solidFill>
                  <a:schemeClr val="bg1">
                    <a:lumMod val="85000"/>
                  </a:schemeClr>
                </a:solidFill>
                <a:latin typeface="Calibri" charset="0"/>
                <a:ea typeface="Calibri" charset="0"/>
                <a:cs typeface="Calibri" charset="0"/>
              </a:rPr>
              <a:t>upgrade</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Inner Triplet String</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bg1">
                    <a:lumMod val="85000"/>
                  </a:schemeClr>
                </a:solidFill>
                <a:effectLst/>
                <a:uLnTx/>
                <a:uFillTx/>
                <a:latin typeface="Calibri" charset="0"/>
                <a:ea typeface="Calibri" charset="0"/>
                <a:cs typeface="Calibri" charset="0"/>
              </a:rPr>
              <a:t>Preparing HL-LHC operation and performance ramp-up</a:t>
            </a:r>
          </a:p>
          <a:p>
            <a:pPr marL="342900" marR="0" lvl="0" indent="-342900" algn="l" defTabSz="457200" rtl="0" eaLnBrk="1" fontAlgn="auto" latinLnBrk="0" hangingPunct="1">
              <a:lnSpc>
                <a:spcPct val="150000"/>
              </a:lnSpc>
              <a:spcBef>
                <a:spcPct val="20000"/>
              </a:spcBef>
              <a:spcAft>
                <a:spcPts val="0"/>
              </a:spcAft>
              <a:buClr>
                <a:srgbClr val="FB963C"/>
              </a:buClr>
              <a:buSzTx/>
              <a:buFont typeface="Wingdings" charset="2"/>
              <a:buChar char="§"/>
              <a:tabLst/>
              <a:defRPr/>
            </a:pPr>
            <a:r>
              <a:rPr kumimoji="0" lang="en-US" sz="3000" b="0" i="0" u="none" strike="noStrike" kern="1200" cap="none" spc="0" normalizeH="0" baseline="0" noProof="0" dirty="0">
                <a:ln>
                  <a:noFill/>
                </a:ln>
                <a:solidFill>
                  <a:schemeClr val="tx1">
                    <a:lumMod val="65000"/>
                    <a:lumOff val="35000"/>
                  </a:schemeClr>
                </a:solidFill>
                <a:effectLst/>
                <a:uLnTx/>
                <a:uFillTx/>
                <a:latin typeface="Calibri" charset="0"/>
                <a:ea typeface="Calibri" charset="0"/>
                <a:cs typeface="Calibri" charset="0"/>
              </a:rPr>
              <a:t>Conclusions</a:t>
            </a:r>
          </a:p>
          <a:p>
            <a:pPr marL="342900" marR="0" lvl="0" indent="-342900" algn="l" defTabSz="457200" rtl="0" eaLnBrk="1" fontAlgn="auto" latinLnBrk="0" hangingPunct="1">
              <a:lnSpc>
                <a:spcPct val="100000"/>
              </a:lnSpc>
              <a:spcBef>
                <a:spcPct val="20000"/>
              </a:spcBef>
              <a:spcAft>
                <a:spcPts val="0"/>
              </a:spcAft>
              <a:buClr>
                <a:srgbClr val="FB963C"/>
              </a:buClr>
              <a:buSzTx/>
              <a:buFont typeface="Wingdings" charset="2"/>
              <a:buChar char="§"/>
              <a:tabLst/>
              <a:defRPr/>
            </a:pPr>
            <a:endParaRPr kumimoji="0" lang="en-US" sz="2000" b="0" i="0" u="none" strike="noStrike" kern="1200" cap="none" spc="0" normalizeH="0" baseline="0" noProof="0" dirty="0">
              <a:ln>
                <a:noFill/>
              </a:ln>
              <a:solidFill>
                <a:srgbClr val="5A5A5A"/>
              </a:solidFill>
              <a:effectLst/>
              <a:uLnTx/>
              <a:uFillTx/>
              <a:latin typeface="Calibri" charset="0"/>
              <a:ea typeface="Calibri" charset="0"/>
              <a:cs typeface="Calibri" charset="0"/>
            </a:endParaRPr>
          </a:p>
        </p:txBody>
      </p:sp>
      <p:sp>
        <p:nvSpPr>
          <p:cNvPr id="4" name="Title 2">
            <a:extLst>
              <a:ext uri="{FF2B5EF4-FFF2-40B4-BE49-F238E27FC236}">
                <a16:creationId xmlns:a16="http://schemas.microsoft.com/office/drawing/2014/main" id="{977A1A6D-A7F1-C7B4-D2FC-DDA22FDBF502}"/>
              </a:ext>
            </a:extLst>
          </p:cNvPr>
          <p:cNvSpPr txBox="1">
            <a:spLocks/>
          </p:cNvSpPr>
          <p:nvPr/>
        </p:nvSpPr>
        <p:spPr>
          <a:xfrm>
            <a:off x="521486" y="554773"/>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rPr>
              <a:t>Outline</a:t>
            </a:r>
            <a:endParaRPr kumimoji="0" lang="en-FR" sz="3200" b="1" i="0" u="none" strike="noStrike" kern="1200" cap="none" spc="0" normalizeH="0" baseline="0" noProof="0" dirty="0">
              <a:ln>
                <a:noFill/>
              </a:ln>
              <a:solidFill>
                <a:srgbClr val="0093BE"/>
              </a:solidFill>
              <a:effectLst/>
              <a:uLnTx/>
              <a:uFillTx/>
              <a:latin typeface="Calibri" panose="020F0502020204030204" pitchFamily="34" charset="0"/>
              <a:ea typeface="+mj-ea"/>
              <a:cs typeface="Calibri" panose="020F0502020204030204" pitchFamily="34" charset="0"/>
            </a:endParaRPr>
          </a:p>
        </p:txBody>
      </p:sp>
      <p:sp>
        <p:nvSpPr>
          <p:cNvPr id="2" name="Slide Number Placeholder 2">
            <a:extLst>
              <a:ext uri="{FF2B5EF4-FFF2-40B4-BE49-F238E27FC236}">
                <a16:creationId xmlns:a16="http://schemas.microsoft.com/office/drawing/2014/main" id="{8AD4830C-03B6-21EF-2450-65381F32503E}"/>
              </a:ext>
            </a:extLst>
          </p:cNvPr>
          <p:cNvSpPr txBox="1">
            <a:spLocks/>
          </p:cNvSpPr>
          <p:nvPr/>
        </p:nvSpPr>
        <p:spPr>
          <a:xfrm>
            <a:off x="11582400" y="6356350"/>
            <a:ext cx="48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41726805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C53ED90-5CBE-99E8-FF85-54168E090832}"/>
              </a:ext>
            </a:extLst>
          </p:cNvPr>
          <p:cNvSpPr>
            <a:spLocks noGrp="1"/>
          </p:cNvSpPr>
          <p:nvPr>
            <p:ph type="sldNum" sz="quarter" idx="4"/>
          </p:nvPr>
        </p:nvSpPr>
        <p:spPr/>
        <p:txBody>
          <a:bodyPr/>
          <a:lstStyle/>
          <a:p>
            <a:fld id="{BFDCA1C4-9514-7B4F-976F-D92F7E296653}" type="slidenum">
              <a:rPr lang="fr-FR" smtClean="0"/>
              <a:pPr/>
              <a:t>46</a:t>
            </a:fld>
            <a:endParaRPr lang="fr-FR"/>
          </a:p>
        </p:txBody>
      </p:sp>
      <p:pic>
        <p:nvPicPr>
          <p:cNvPr id="5" name="Picture 4" descr="A close-up of a postcard&#10;&#10;Description automatically generated">
            <a:extLst>
              <a:ext uri="{FF2B5EF4-FFF2-40B4-BE49-F238E27FC236}">
                <a16:creationId xmlns:a16="http://schemas.microsoft.com/office/drawing/2014/main" id="{89696E80-86C4-0EA4-9505-6A6DC3713856}"/>
              </a:ext>
            </a:extLst>
          </p:cNvPr>
          <p:cNvPicPr>
            <a:picLocks noChangeAspect="1"/>
          </p:cNvPicPr>
          <p:nvPr/>
        </p:nvPicPr>
        <p:blipFill>
          <a:blip r:embed="rId2"/>
          <a:stretch>
            <a:fillRect/>
          </a:stretch>
        </p:blipFill>
        <p:spPr>
          <a:xfrm>
            <a:off x="3664458" y="201168"/>
            <a:ext cx="4839462" cy="6248132"/>
          </a:xfrm>
          <a:prstGeom prst="rect">
            <a:avLst/>
          </a:prstGeom>
          <a:ln>
            <a:solidFill>
              <a:schemeClr val="bg2"/>
            </a:solidFill>
          </a:ln>
        </p:spPr>
      </p:pic>
    </p:spTree>
    <p:extLst>
      <p:ext uri="{BB962C8B-B14F-4D97-AF65-F5344CB8AC3E}">
        <p14:creationId xmlns:p14="http://schemas.microsoft.com/office/powerpoint/2010/main" val="42852861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5FB24ABD-0EC0-8FA2-DEA0-D12E3AB48763}"/>
              </a:ext>
            </a:extLst>
          </p:cNvPr>
          <p:cNvGrpSpPr/>
          <p:nvPr/>
        </p:nvGrpSpPr>
        <p:grpSpPr>
          <a:xfrm>
            <a:off x="0" y="0"/>
            <a:ext cx="12192000" cy="6858000"/>
            <a:chOff x="0" y="0"/>
            <a:chExt cx="12192000" cy="6858000"/>
          </a:xfrm>
        </p:grpSpPr>
        <p:pic>
          <p:nvPicPr>
            <p:cNvPr id="9" name="Picture 8" descr="A high angle view of a factory&#10;&#10;Description automatically generated with medium confidence">
              <a:extLst>
                <a:ext uri="{FF2B5EF4-FFF2-40B4-BE49-F238E27FC236}">
                  <a16:creationId xmlns:a16="http://schemas.microsoft.com/office/drawing/2014/main" id="{416496AD-16DC-7F16-DEAF-CDE52F93E07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cxnSp>
          <p:nvCxnSpPr>
            <p:cNvPr id="10" name="Straight Connector 9">
              <a:extLst>
                <a:ext uri="{FF2B5EF4-FFF2-40B4-BE49-F238E27FC236}">
                  <a16:creationId xmlns:a16="http://schemas.microsoft.com/office/drawing/2014/main" id="{E644F3D6-4B9A-BCFE-3FEE-9603BCAEFCA9}"/>
                </a:ext>
              </a:extLst>
            </p:cNvPr>
            <p:cNvCxnSpPr>
              <a:cxnSpLocks/>
            </p:cNvCxnSpPr>
            <p:nvPr/>
          </p:nvCxnSpPr>
          <p:spPr>
            <a:xfrm>
              <a:off x="1789368" y="3227687"/>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E14A886-711C-48C3-C0F1-09030BE7DABE}"/>
                </a:ext>
              </a:extLst>
            </p:cNvPr>
            <p:cNvCxnSpPr>
              <a:cxnSpLocks/>
            </p:cNvCxnSpPr>
            <p:nvPr/>
          </p:nvCxnSpPr>
          <p:spPr>
            <a:xfrm>
              <a:off x="3202243" y="3068731"/>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rot lat="2100000" lon="3300000" rev="0"/>
              </a:camera>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6F7D662-8F81-4709-3652-FD8BA4F24250}"/>
                </a:ext>
              </a:extLst>
            </p:cNvPr>
            <p:cNvCxnSpPr>
              <a:cxnSpLocks/>
            </p:cNvCxnSpPr>
            <p:nvPr/>
          </p:nvCxnSpPr>
          <p:spPr>
            <a:xfrm>
              <a:off x="3524756" y="2114420"/>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rot lat="2100000" lon="3000000" rev="0"/>
              </a:camera>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C2628BD-1B8D-BAE3-09B6-8EF0DFF7FAA5}"/>
                </a:ext>
              </a:extLst>
            </p:cNvPr>
            <p:cNvCxnSpPr>
              <a:cxnSpLocks/>
            </p:cNvCxnSpPr>
            <p:nvPr/>
          </p:nvCxnSpPr>
          <p:spPr>
            <a:xfrm>
              <a:off x="5445013" y="2697506"/>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4FB7B01-5F35-4796-C8C0-38FA108EA2EA}"/>
                </a:ext>
              </a:extLst>
            </p:cNvPr>
            <p:cNvCxnSpPr>
              <a:cxnSpLocks/>
            </p:cNvCxnSpPr>
            <p:nvPr/>
          </p:nvCxnSpPr>
          <p:spPr>
            <a:xfrm>
              <a:off x="6285073" y="2192909"/>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BF75362-3C93-244D-E79A-96784CBA8B01}"/>
                </a:ext>
              </a:extLst>
            </p:cNvPr>
            <p:cNvCxnSpPr>
              <a:cxnSpLocks/>
            </p:cNvCxnSpPr>
            <p:nvPr/>
          </p:nvCxnSpPr>
          <p:spPr>
            <a:xfrm>
              <a:off x="9632467" y="827558"/>
              <a:ext cx="0" cy="451344"/>
            </a:xfrm>
            <a:prstGeom prst="line">
              <a:avLst/>
            </a:prstGeom>
            <a:ln w="28575">
              <a:solidFill>
                <a:schemeClr val="accent2">
                  <a:lumMod val="20000"/>
                  <a:lumOff val="80000"/>
                </a:schemeClr>
              </a:solidFill>
            </a:ln>
            <a:effectLst>
              <a:outerShdw blurRad="50800" dist="25400" algn="l" rotWithShape="0">
                <a:schemeClr val="accent1">
                  <a:alpha val="66000"/>
                </a:schemeClr>
              </a:outerShdw>
            </a:effectLst>
            <a:scene3d>
              <a:camera prst="isometricLeftDown"/>
              <a:lightRig rig="threePt" dir="t"/>
            </a:scene3d>
            <a:sp3d prstMaterial="matte">
              <a:bevelT w="31750" h="31750"/>
              <a:bevelB w="31750" h="31750"/>
            </a:sp3d>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2F30CC9A-0095-A734-769F-76B28A44E079}"/>
              </a:ext>
            </a:extLst>
          </p:cNvPr>
          <p:cNvSpPr txBox="1"/>
          <p:nvPr/>
        </p:nvSpPr>
        <p:spPr>
          <a:xfrm>
            <a:off x="1283682" y="2340092"/>
            <a:ext cx="1261884" cy="369332"/>
          </a:xfrm>
          <a:prstGeom prst="rect">
            <a:avLst/>
          </a:prstGeom>
          <a:noFill/>
        </p:spPr>
        <p:txBody>
          <a:bodyPr wrap="none" rtlCol="0">
            <a:spAutoFit/>
          </a:bodyPr>
          <a:lstStyle/>
          <a:p>
            <a:r>
              <a:rPr lang="en-US" dirty="0">
                <a:solidFill>
                  <a:schemeClr val="bg1"/>
                </a:solidFill>
              </a:rPr>
              <a:t>MQXFB02</a:t>
            </a:r>
          </a:p>
        </p:txBody>
      </p:sp>
      <p:sp>
        <p:nvSpPr>
          <p:cNvPr id="3" name="TextBox 2">
            <a:extLst>
              <a:ext uri="{FF2B5EF4-FFF2-40B4-BE49-F238E27FC236}">
                <a16:creationId xmlns:a16="http://schemas.microsoft.com/office/drawing/2014/main" id="{4945B308-BD20-67C2-3AE5-CF7B8210AE70}"/>
              </a:ext>
            </a:extLst>
          </p:cNvPr>
          <p:cNvSpPr txBox="1"/>
          <p:nvPr/>
        </p:nvSpPr>
        <p:spPr>
          <a:xfrm>
            <a:off x="675461" y="3303143"/>
            <a:ext cx="710451" cy="646331"/>
          </a:xfrm>
          <a:prstGeom prst="rect">
            <a:avLst/>
          </a:prstGeom>
          <a:noFill/>
        </p:spPr>
        <p:txBody>
          <a:bodyPr wrap="none" rtlCol="0">
            <a:spAutoFit/>
          </a:bodyPr>
          <a:lstStyle/>
          <a:p>
            <a:r>
              <a:rPr lang="en-US" dirty="0">
                <a:solidFill>
                  <a:schemeClr val="bg1"/>
                </a:solidFill>
              </a:rPr>
              <a:t>D1</a:t>
            </a:r>
          </a:p>
          <a:p>
            <a:r>
              <a:rPr lang="en-US" dirty="0">
                <a:solidFill>
                  <a:schemeClr val="bg1"/>
                </a:solidFill>
              </a:rPr>
              <a:t>proto</a:t>
            </a:r>
          </a:p>
        </p:txBody>
      </p:sp>
      <p:sp>
        <p:nvSpPr>
          <p:cNvPr id="4" name="TextBox 3">
            <a:extLst>
              <a:ext uri="{FF2B5EF4-FFF2-40B4-BE49-F238E27FC236}">
                <a16:creationId xmlns:a16="http://schemas.microsoft.com/office/drawing/2014/main" id="{806B285A-52AC-3B6A-1CB0-5EBC9F52FA5D}"/>
              </a:ext>
            </a:extLst>
          </p:cNvPr>
          <p:cNvSpPr txBox="1"/>
          <p:nvPr/>
        </p:nvSpPr>
        <p:spPr>
          <a:xfrm>
            <a:off x="1010620" y="1311638"/>
            <a:ext cx="1249060" cy="646331"/>
          </a:xfrm>
          <a:prstGeom prst="rect">
            <a:avLst/>
          </a:prstGeom>
          <a:noFill/>
        </p:spPr>
        <p:txBody>
          <a:bodyPr wrap="none" rtlCol="0">
            <a:spAutoFit/>
          </a:bodyPr>
          <a:lstStyle/>
          <a:p>
            <a:r>
              <a:rPr lang="en-US" dirty="0">
                <a:solidFill>
                  <a:schemeClr val="bg1"/>
                </a:solidFill>
              </a:rPr>
              <a:t>Repaired</a:t>
            </a:r>
          </a:p>
          <a:p>
            <a:r>
              <a:rPr lang="en-US" dirty="0">
                <a:solidFill>
                  <a:schemeClr val="bg1"/>
                </a:solidFill>
              </a:rPr>
              <a:t>MB Dipole</a:t>
            </a:r>
          </a:p>
        </p:txBody>
      </p:sp>
      <p:sp>
        <p:nvSpPr>
          <p:cNvPr id="5" name="TextBox 4">
            <a:extLst>
              <a:ext uri="{FF2B5EF4-FFF2-40B4-BE49-F238E27FC236}">
                <a16:creationId xmlns:a16="http://schemas.microsoft.com/office/drawing/2014/main" id="{31B8D5D8-720F-6DB6-2D1B-3FA98B0E9FEA}"/>
              </a:ext>
            </a:extLst>
          </p:cNvPr>
          <p:cNvSpPr txBox="1"/>
          <p:nvPr/>
        </p:nvSpPr>
        <p:spPr>
          <a:xfrm>
            <a:off x="6334594" y="3244334"/>
            <a:ext cx="505267" cy="369332"/>
          </a:xfrm>
          <a:prstGeom prst="rect">
            <a:avLst/>
          </a:prstGeom>
          <a:noFill/>
        </p:spPr>
        <p:txBody>
          <a:bodyPr wrap="none" rtlCol="0">
            <a:spAutoFit/>
          </a:bodyPr>
          <a:lstStyle/>
          <a:p>
            <a:r>
              <a:rPr lang="en-US" dirty="0">
                <a:solidFill>
                  <a:schemeClr val="bg1"/>
                </a:solidFill>
              </a:rPr>
              <a:t>CP</a:t>
            </a:r>
          </a:p>
        </p:txBody>
      </p:sp>
      <p:sp>
        <p:nvSpPr>
          <p:cNvPr id="6" name="TextBox 5">
            <a:extLst>
              <a:ext uri="{FF2B5EF4-FFF2-40B4-BE49-F238E27FC236}">
                <a16:creationId xmlns:a16="http://schemas.microsoft.com/office/drawing/2014/main" id="{140D4617-5167-32C9-5830-71FFFDD7F3B8}"/>
              </a:ext>
            </a:extLst>
          </p:cNvPr>
          <p:cNvSpPr txBox="1"/>
          <p:nvPr/>
        </p:nvSpPr>
        <p:spPr>
          <a:xfrm>
            <a:off x="4106624" y="1419739"/>
            <a:ext cx="1287532" cy="369332"/>
          </a:xfrm>
          <a:prstGeom prst="rect">
            <a:avLst/>
          </a:prstGeom>
          <a:noFill/>
        </p:spPr>
        <p:txBody>
          <a:bodyPr wrap="none" rtlCol="0">
            <a:spAutoFit/>
          </a:bodyPr>
          <a:lstStyle/>
          <a:p>
            <a:r>
              <a:rPr lang="en-US" dirty="0">
                <a:solidFill>
                  <a:schemeClr val="bg1"/>
                </a:solidFill>
              </a:rPr>
              <a:t>MQXFBP3</a:t>
            </a:r>
          </a:p>
        </p:txBody>
      </p:sp>
      <p:sp>
        <p:nvSpPr>
          <p:cNvPr id="8" name="Rounded Rectangle 7">
            <a:extLst>
              <a:ext uri="{FF2B5EF4-FFF2-40B4-BE49-F238E27FC236}">
                <a16:creationId xmlns:a16="http://schemas.microsoft.com/office/drawing/2014/main" id="{97CBB3E3-C247-F3E8-E4F1-D7C9FB477928}"/>
              </a:ext>
            </a:extLst>
          </p:cNvPr>
          <p:cNvSpPr/>
          <p:nvPr/>
        </p:nvSpPr>
        <p:spPr>
          <a:xfrm>
            <a:off x="8229599" y="720909"/>
            <a:ext cx="3948545"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Nb</a:t>
            </a:r>
            <a:r>
              <a:rPr lang="en-US" baseline="-25000" dirty="0">
                <a:solidFill>
                  <a:schemeClr val="tx1"/>
                </a:solidFill>
              </a:rPr>
              <a:t>3</a:t>
            </a:r>
            <a:r>
              <a:rPr lang="en-US" dirty="0">
                <a:solidFill>
                  <a:schemeClr val="tx1"/>
                </a:solidFill>
              </a:rPr>
              <a:t>Sn Technology validated</a:t>
            </a:r>
          </a:p>
        </p:txBody>
      </p:sp>
      <p:sp>
        <p:nvSpPr>
          <p:cNvPr id="21" name="Rounded Rectangle 20">
            <a:extLst>
              <a:ext uri="{FF2B5EF4-FFF2-40B4-BE49-F238E27FC236}">
                <a16:creationId xmlns:a16="http://schemas.microsoft.com/office/drawing/2014/main" id="{FB5F7616-D843-EAF2-2E23-A77ADD511E0C}"/>
              </a:ext>
            </a:extLst>
          </p:cNvPr>
          <p:cNvSpPr/>
          <p:nvPr/>
        </p:nvSpPr>
        <p:spPr>
          <a:xfrm>
            <a:off x="8229599" y="1388243"/>
            <a:ext cx="3948545"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Superconducting Link demonstrated</a:t>
            </a:r>
          </a:p>
        </p:txBody>
      </p:sp>
      <p:sp>
        <p:nvSpPr>
          <p:cNvPr id="24" name="Rounded Rectangle 23">
            <a:extLst>
              <a:ext uri="{FF2B5EF4-FFF2-40B4-BE49-F238E27FC236}">
                <a16:creationId xmlns:a16="http://schemas.microsoft.com/office/drawing/2014/main" id="{CCC71AD3-767D-326A-AA85-EE859873D365}"/>
              </a:ext>
            </a:extLst>
          </p:cNvPr>
          <p:cNvSpPr/>
          <p:nvPr/>
        </p:nvSpPr>
        <p:spPr>
          <a:xfrm>
            <a:off x="8229838" y="2074328"/>
            <a:ext cx="3948545"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Crab Cavity Operation and Production demonstrated</a:t>
            </a:r>
          </a:p>
        </p:txBody>
      </p:sp>
      <p:sp>
        <p:nvSpPr>
          <p:cNvPr id="25" name="Rounded Rectangle 24">
            <a:extLst>
              <a:ext uri="{FF2B5EF4-FFF2-40B4-BE49-F238E27FC236}">
                <a16:creationId xmlns:a16="http://schemas.microsoft.com/office/drawing/2014/main" id="{70DD0DCC-BCC8-E58A-037B-19724AD0C3D4}"/>
              </a:ext>
            </a:extLst>
          </p:cNvPr>
          <p:cNvSpPr/>
          <p:nvPr/>
        </p:nvSpPr>
        <p:spPr>
          <a:xfrm>
            <a:off x="8229599" y="57985"/>
            <a:ext cx="3948546"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Civil Engineering Work Completed</a:t>
            </a:r>
          </a:p>
        </p:txBody>
      </p:sp>
      <p:sp>
        <p:nvSpPr>
          <p:cNvPr id="26" name="Rounded Rectangle 25">
            <a:extLst>
              <a:ext uri="{FF2B5EF4-FFF2-40B4-BE49-F238E27FC236}">
                <a16:creationId xmlns:a16="http://schemas.microsoft.com/office/drawing/2014/main" id="{85A7B6E3-DDDD-9AFA-0E53-DBBD57552897}"/>
              </a:ext>
            </a:extLst>
          </p:cNvPr>
          <p:cNvSpPr/>
          <p:nvPr/>
        </p:nvSpPr>
        <p:spPr>
          <a:xfrm>
            <a:off x="-2" y="5470134"/>
            <a:ext cx="4123687"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1</a:t>
            </a:r>
            <a:r>
              <a:rPr lang="en-US" baseline="30000" dirty="0">
                <a:solidFill>
                  <a:schemeClr val="tx1"/>
                </a:solidFill>
              </a:rPr>
              <a:t>st</a:t>
            </a:r>
            <a:r>
              <a:rPr lang="en-US" dirty="0">
                <a:solidFill>
                  <a:schemeClr val="tx1"/>
                </a:solidFill>
              </a:rPr>
              <a:t> Part of Collimation Upgrade completed</a:t>
            </a:r>
          </a:p>
        </p:txBody>
      </p:sp>
      <p:sp>
        <p:nvSpPr>
          <p:cNvPr id="27" name="Rounded Rectangle 26">
            <a:extLst>
              <a:ext uri="{FF2B5EF4-FFF2-40B4-BE49-F238E27FC236}">
                <a16:creationId xmlns:a16="http://schemas.microsoft.com/office/drawing/2014/main" id="{190FC6D1-B8C3-DD28-BE4C-C2EC201C9461}"/>
              </a:ext>
            </a:extLst>
          </p:cNvPr>
          <p:cNvSpPr/>
          <p:nvPr/>
        </p:nvSpPr>
        <p:spPr>
          <a:xfrm>
            <a:off x="8068314" y="4482430"/>
            <a:ext cx="4030552"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The project is on Track for installation </a:t>
            </a:r>
          </a:p>
          <a:p>
            <a:pPr algn="ctr"/>
            <a:r>
              <a:rPr lang="en-US" dirty="0">
                <a:solidFill>
                  <a:schemeClr val="tx1"/>
                </a:solidFill>
              </a:rPr>
              <a:t>during LS3 starting in 2026</a:t>
            </a:r>
          </a:p>
        </p:txBody>
      </p:sp>
      <p:sp>
        <p:nvSpPr>
          <p:cNvPr id="28" name="Rounded Rectangle 27">
            <a:extLst>
              <a:ext uri="{FF2B5EF4-FFF2-40B4-BE49-F238E27FC236}">
                <a16:creationId xmlns:a16="http://schemas.microsoft.com/office/drawing/2014/main" id="{CBCB4120-2681-5245-EABA-613600F795E8}"/>
              </a:ext>
            </a:extLst>
          </p:cNvPr>
          <p:cNvSpPr/>
          <p:nvPr/>
        </p:nvSpPr>
        <p:spPr>
          <a:xfrm>
            <a:off x="8068314" y="5264398"/>
            <a:ext cx="4030552" cy="1193748"/>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Stay Tuned for completion of the IT-String installation in 2023/24 and operation @ cold as of 2025!</a:t>
            </a:r>
          </a:p>
        </p:txBody>
      </p:sp>
      <p:sp>
        <p:nvSpPr>
          <p:cNvPr id="30" name="Rounded Rectangle 29">
            <a:extLst>
              <a:ext uri="{FF2B5EF4-FFF2-40B4-BE49-F238E27FC236}">
                <a16:creationId xmlns:a16="http://schemas.microsoft.com/office/drawing/2014/main" id="{F1B37E63-E777-4778-EFB5-41BD39D9D591}"/>
              </a:ext>
            </a:extLst>
          </p:cNvPr>
          <p:cNvSpPr/>
          <p:nvPr/>
        </p:nvSpPr>
        <p:spPr>
          <a:xfrm>
            <a:off x="13855" y="6167494"/>
            <a:ext cx="4109831" cy="609600"/>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All magnet productions on good track!</a:t>
            </a:r>
          </a:p>
        </p:txBody>
      </p:sp>
      <p:sp>
        <p:nvSpPr>
          <p:cNvPr id="11" name="Title 1">
            <a:extLst>
              <a:ext uri="{FF2B5EF4-FFF2-40B4-BE49-F238E27FC236}">
                <a16:creationId xmlns:a16="http://schemas.microsoft.com/office/drawing/2014/main" id="{ECEC7F02-2404-E1FD-D93E-A48BEEFB1E3A}"/>
              </a:ext>
            </a:extLst>
          </p:cNvPr>
          <p:cNvSpPr>
            <a:spLocks noGrp="1"/>
          </p:cNvSpPr>
          <p:nvPr>
            <p:ph type="title"/>
          </p:nvPr>
        </p:nvSpPr>
        <p:spPr>
          <a:xfrm>
            <a:off x="124410" y="107289"/>
            <a:ext cx="2901560" cy="720000"/>
          </a:xfrm>
          <a:solidFill>
            <a:schemeClr val="accent1">
              <a:lumMod val="20000"/>
              <a:lumOff val="80000"/>
            </a:schemeClr>
          </a:solidFill>
        </p:spPr>
        <p:txBody>
          <a:bodyPr/>
          <a:lstStyle/>
          <a:p>
            <a:r>
              <a:rPr lang="en-GB" dirty="0"/>
              <a:t>Conclusions:</a:t>
            </a:r>
          </a:p>
        </p:txBody>
      </p:sp>
    </p:spTree>
    <p:extLst>
      <p:ext uri="{BB962C8B-B14F-4D97-AF65-F5344CB8AC3E}">
        <p14:creationId xmlns:p14="http://schemas.microsoft.com/office/powerpoint/2010/main" val="5159933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dissolv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ssolv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dissolve">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dissolv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dissolve">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dissolve">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dissolv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4" grpId="0" animBg="1"/>
      <p:bldP spid="25" grpId="0" animBg="1"/>
      <p:bldP spid="26" grpId="0" animBg="1"/>
      <p:bldP spid="27" grpId="0" animBg="1"/>
      <p:bldP spid="28" grpId="0" animBg="1"/>
      <p:bldP spid="3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608" y="61194"/>
            <a:ext cx="10560000" cy="1448800"/>
          </a:xfrm>
        </p:spPr>
        <p:txBody>
          <a:bodyPr/>
          <a:lstStyle/>
          <a:p>
            <a:r>
              <a:rPr lang="en-GB" dirty="0"/>
              <a:t>TDR V1.0 - The last version of the TDR </a:t>
            </a:r>
            <a:br>
              <a:rPr lang="en-GB" dirty="0"/>
            </a:br>
            <a:r>
              <a:rPr lang="en-GB" dirty="0"/>
              <a:t>including the added scope - 2020</a:t>
            </a:r>
            <a:endParaRPr lang="en-GB" dirty="0">
              <a:solidFill>
                <a:schemeClr val="accent6">
                  <a:lumMod val="75000"/>
                </a:schemeClr>
              </a:solidFill>
            </a:endParaRPr>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031138" y="1628923"/>
            <a:ext cx="4056750" cy="3078273"/>
          </a:xfrm>
        </p:spPr>
      </p:pic>
      <p:sp>
        <p:nvSpPr>
          <p:cNvPr id="5" name="Slide Number Placeholder 4"/>
          <p:cNvSpPr>
            <a:spLocks noGrp="1"/>
          </p:cNvSpPr>
          <p:nvPr>
            <p:ph type="sldNum" sz="quarter" idx="4"/>
          </p:nvPr>
        </p:nvSpPr>
        <p:spPr/>
        <p:txBody>
          <a:bodyPr/>
          <a:lstStyle/>
          <a:p>
            <a:fld id="{BFDCA1C4-9514-7B4F-976F-D92F7E296653}" type="slidenum">
              <a:rPr lang="fr-FR" smtClean="0"/>
              <a:pPr/>
              <a:t>48</a:t>
            </a:fld>
            <a:endParaRPr lang="fr-FR"/>
          </a:p>
        </p:txBody>
      </p:sp>
      <p:sp>
        <p:nvSpPr>
          <p:cNvPr id="7" name="Content Placeholder 2"/>
          <p:cNvSpPr txBox="1">
            <a:spLocks/>
          </p:cNvSpPr>
          <p:nvPr/>
        </p:nvSpPr>
        <p:spPr>
          <a:xfrm>
            <a:off x="816000" y="5100465"/>
            <a:ext cx="4782608" cy="1018058"/>
          </a:xfrm>
          <a:prstGeom prst="rect">
            <a:avLst/>
          </a:prstGeom>
        </p:spPr>
        <p:txBody>
          <a:bodyPr vert="horz" lIns="0" tIns="0" rIns="0" bIns="0" rtlCol="0">
            <a:normAutofit fontScale="4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buNone/>
            </a:pPr>
            <a:r>
              <a:rPr lang="en-GB" sz="3200" b="1" dirty="0"/>
              <a:t>V0.1 Published in electronic version for the October 2016 Cost &amp; Schedule review </a:t>
            </a:r>
          </a:p>
          <a:p>
            <a:pPr marL="0" indent="0">
              <a:lnSpc>
                <a:spcPct val="120000"/>
              </a:lnSpc>
              <a:buNone/>
            </a:pPr>
            <a:r>
              <a:rPr lang="en-GB" sz="3200" dirty="0">
                <a:hlinkClick r:id="rId3"/>
              </a:rPr>
              <a:t>EDMS: 1723851</a:t>
            </a:r>
            <a:endParaRPr lang="en-GB" sz="3200" dirty="0"/>
          </a:p>
          <a:p>
            <a:pPr marL="0" indent="0">
              <a:lnSpc>
                <a:spcPct val="120000"/>
              </a:lnSpc>
              <a:buNone/>
            </a:pPr>
            <a:r>
              <a:rPr lang="en-GB" sz="3200" dirty="0"/>
              <a:t>and as CERN Yellow Book in </a:t>
            </a:r>
            <a:r>
              <a:rPr lang="en-GB" sz="3200" dirty="0">
                <a:solidFill>
                  <a:schemeClr val="tx1">
                    <a:lumMod val="65000"/>
                    <a:lumOff val="35000"/>
                  </a:schemeClr>
                </a:solidFill>
              </a:rPr>
              <a:t>October 2017</a:t>
            </a:r>
          </a:p>
          <a:p>
            <a:pPr marL="0" indent="0">
              <a:lnSpc>
                <a:spcPct val="120000"/>
              </a:lnSpc>
              <a:buNone/>
            </a:pPr>
            <a:endParaRPr lang="en-GB" sz="3200" dirty="0"/>
          </a:p>
          <a:p>
            <a:pPr marL="0" indent="0">
              <a:lnSpc>
                <a:spcPct val="120000"/>
              </a:lnSpc>
              <a:buNone/>
            </a:pPr>
            <a:endParaRPr lang="en-GB" sz="3200" dirty="0"/>
          </a:p>
        </p:txBody>
      </p:sp>
      <p:pic>
        <p:nvPicPr>
          <p:cNvPr id="4" name="Picture 3" descr="Text, letter&#10;&#10;Description automatically generated">
            <a:extLst>
              <a:ext uri="{FF2B5EF4-FFF2-40B4-BE49-F238E27FC236}">
                <a16:creationId xmlns:a16="http://schemas.microsoft.com/office/drawing/2014/main" id="{ED268E47-1EC5-674D-A7E9-ECB1F9DE19D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93105" y="1515589"/>
            <a:ext cx="2736304" cy="3907188"/>
          </a:xfrm>
          <a:prstGeom prst="rect">
            <a:avLst/>
          </a:prstGeom>
        </p:spPr>
      </p:pic>
      <p:sp>
        <p:nvSpPr>
          <p:cNvPr id="9" name="Content Placeholder 2">
            <a:extLst>
              <a:ext uri="{FF2B5EF4-FFF2-40B4-BE49-F238E27FC236}">
                <a16:creationId xmlns:a16="http://schemas.microsoft.com/office/drawing/2014/main" id="{8B608E88-DE90-AB42-B5E1-024565CB5C82}"/>
              </a:ext>
            </a:extLst>
          </p:cNvPr>
          <p:cNvSpPr txBox="1">
            <a:spLocks/>
          </p:cNvSpPr>
          <p:nvPr/>
        </p:nvSpPr>
        <p:spPr>
          <a:xfrm>
            <a:off x="6096000" y="5217734"/>
            <a:ext cx="5496022" cy="1554888"/>
          </a:xfrm>
          <a:prstGeom prst="rect">
            <a:avLst/>
          </a:prstGeom>
        </p:spPr>
        <p:txBody>
          <a:bodyPr vert="horz" lIns="0" tIns="0" rIns="0" bIns="0" rtlCol="0">
            <a:normAutofit fontScale="5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buNone/>
            </a:pPr>
            <a:endParaRPr lang="en-GB" sz="3200" dirty="0"/>
          </a:p>
          <a:p>
            <a:pPr marL="0" indent="0">
              <a:lnSpc>
                <a:spcPct val="120000"/>
              </a:lnSpc>
              <a:buNone/>
            </a:pPr>
            <a:r>
              <a:rPr lang="en-GB" sz="3200" dirty="0"/>
              <a:t>Updated Version V 1.0 published as </a:t>
            </a:r>
          </a:p>
          <a:p>
            <a:pPr marL="0" indent="0">
              <a:lnSpc>
                <a:spcPct val="120000"/>
              </a:lnSpc>
              <a:buNone/>
            </a:pPr>
            <a:r>
              <a:rPr lang="en-GB" sz="3200" dirty="0"/>
              <a:t>CERN Yellow Book in December 2020</a:t>
            </a:r>
          </a:p>
          <a:p>
            <a:pPr marL="0" indent="0">
              <a:lnSpc>
                <a:spcPct val="120000"/>
              </a:lnSpc>
              <a:buNone/>
            </a:pPr>
            <a:r>
              <a:rPr lang="en-GB" u="sng" dirty="0">
                <a:hlinkClick r:id="rId5"/>
              </a:rPr>
              <a:t>https://e-publishing.cern.ch/index.php/CYRM/issue/view/127</a:t>
            </a:r>
            <a:r>
              <a:rPr lang="en-GB" u="sng" dirty="0"/>
              <a:t> </a:t>
            </a:r>
            <a:endParaRPr lang="en-GB" sz="3200" dirty="0"/>
          </a:p>
          <a:p>
            <a:pPr marL="0" indent="0">
              <a:lnSpc>
                <a:spcPct val="120000"/>
              </a:lnSpc>
              <a:buNone/>
            </a:pPr>
            <a:endParaRPr lang="en-GB" sz="3200" dirty="0"/>
          </a:p>
        </p:txBody>
      </p:sp>
    </p:spTree>
    <p:extLst>
      <p:ext uri="{BB962C8B-B14F-4D97-AF65-F5344CB8AC3E}">
        <p14:creationId xmlns:p14="http://schemas.microsoft.com/office/powerpoint/2010/main" val="4524087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9A15299-2A48-8509-81C3-93652A6C2CC7}"/>
              </a:ext>
            </a:extLst>
          </p:cNvPr>
          <p:cNvPicPr>
            <a:picLocks noChangeAspect="1"/>
          </p:cNvPicPr>
          <p:nvPr/>
        </p:nvPicPr>
        <p:blipFill>
          <a:blip r:embed="rId2"/>
          <a:stretch>
            <a:fillRect/>
          </a:stretch>
        </p:blipFill>
        <p:spPr>
          <a:xfrm>
            <a:off x="255453" y="149087"/>
            <a:ext cx="11681094" cy="6559826"/>
          </a:xfrm>
          <a:prstGeom prst="rect">
            <a:avLst/>
          </a:prstGeom>
        </p:spPr>
      </p:pic>
    </p:spTree>
    <p:extLst>
      <p:ext uri="{BB962C8B-B14F-4D97-AF65-F5344CB8AC3E}">
        <p14:creationId xmlns:p14="http://schemas.microsoft.com/office/powerpoint/2010/main" val="2488372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5976" name="Text Box 8"/>
          <p:cNvSpPr txBox="1">
            <a:spLocks noChangeArrowheads="1"/>
          </p:cNvSpPr>
          <p:nvPr/>
        </p:nvSpPr>
        <p:spPr bwMode="auto">
          <a:xfrm>
            <a:off x="1550750" y="1981200"/>
            <a:ext cx="7264410"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33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defTabSz="457200"/>
            <a:r>
              <a:rPr lang="en-US" sz="2400" dirty="0">
                <a:solidFill>
                  <a:srgbClr val="005F8C"/>
                </a:solidFill>
                <a:latin typeface="Calibri" panose="020F0502020204030204" pitchFamily="34" charset="0"/>
                <a:cs typeface="Calibri" panose="020F0502020204030204" pitchFamily="34" charset="0"/>
              </a:rPr>
              <a:t>p collisions</a:t>
            </a:r>
            <a:r>
              <a:rPr lang="en-US" sz="2400" dirty="0">
                <a:solidFill>
                  <a:srgbClr val="3333CC"/>
                </a:solidFill>
                <a:latin typeface="Calibri" panose="020F0502020204030204" pitchFamily="34" charset="0"/>
                <a:cs typeface="Calibri" panose="020F0502020204030204" pitchFamily="34" charset="0"/>
              </a:rPr>
              <a:t>               </a:t>
            </a:r>
            <a:r>
              <a:rPr lang="en-US" sz="2400" dirty="0" err="1">
                <a:solidFill>
                  <a:srgbClr val="FF0000"/>
                </a:solidFill>
                <a:latin typeface="Calibri" panose="020F0502020204030204" pitchFamily="34" charset="0"/>
                <a:cs typeface="Calibri" panose="020F0502020204030204" pitchFamily="34" charset="0"/>
              </a:rPr>
              <a:t>E</a:t>
            </a:r>
            <a:r>
              <a:rPr lang="en-US" sz="2400" baseline="-25000" dirty="0" err="1">
                <a:solidFill>
                  <a:srgbClr val="FF0000"/>
                </a:solidFill>
                <a:latin typeface="Calibri" panose="020F0502020204030204" pitchFamily="34" charset="0"/>
                <a:cs typeface="Calibri" panose="020F0502020204030204" pitchFamily="34" charset="0"/>
              </a:rPr>
              <a:t>beam</a:t>
            </a:r>
            <a:r>
              <a:rPr lang="en-US" sz="2400" dirty="0">
                <a:solidFill>
                  <a:srgbClr val="FF0000"/>
                </a:solidFill>
                <a:latin typeface="Calibri" panose="020F0502020204030204" pitchFamily="34" charset="0"/>
                <a:cs typeface="Calibri" panose="020F0502020204030204" pitchFamily="34" charset="0"/>
              </a:rPr>
              <a:t> &gt; 5 </a:t>
            </a:r>
            <a:r>
              <a:rPr lang="en-US" sz="2400" dirty="0" err="1">
                <a:solidFill>
                  <a:srgbClr val="FF0000"/>
                </a:solidFill>
                <a:latin typeface="Calibri" panose="020F0502020204030204" pitchFamily="34" charset="0"/>
                <a:cs typeface="Calibri" panose="020F0502020204030204" pitchFamily="34" charset="0"/>
              </a:rPr>
              <a:t>TeV</a:t>
            </a:r>
            <a:r>
              <a:rPr lang="en-US" sz="2400" dirty="0">
                <a:solidFill>
                  <a:srgbClr val="3333CC"/>
                </a:solidFill>
                <a:latin typeface="Calibri" panose="020F0502020204030204" pitchFamily="34" charset="0"/>
                <a:cs typeface="Calibri" panose="020F0502020204030204" pitchFamily="34" charset="0"/>
              </a:rPr>
              <a:t>              </a:t>
            </a:r>
            <a:r>
              <a:rPr lang="en-US" sz="2400" dirty="0">
                <a:solidFill>
                  <a:srgbClr val="005F8C"/>
                </a:solidFill>
                <a:latin typeface="Calibri" panose="020F0502020204030204" pitchFamily="34" charset="0"/>
                <a:cs typeface="Calibri" panose="020F0502020204030204" pitchFamily="34" charset="0"/>
              </a:rPr>
              <a:t>LHC: E = 7 </a:t>
            </a:r>
            <a:r>
              <a:rPr lang="en-US" sz="2400" dirty="0" err="1">
                <a:solidFill>
                  <a:srgbClr val="005F8C"/>
                </a:solidFill>
                <a:latin typeface="Calibri" panose="020F0502020204030204" pitchFamily="34" charset="0"/>
                <a:cs typeface="Calibri" panose="020F0502020204030204" pitchFamily="34" charset="0"/>
              </a:rPr>
              <a:t>TeV</a:t>
            </a:r>
            <a:endParaRPr lang="en-US" sz="2400" dirty="0">
              <a:solidFill>
                <a:srgbClr val="3333CC"/>
              </a:solidFill>
              <a:latin typeface="Calibri" panose="020F0502020204030204" pitchFamily="34" charset="0"/>
              <a:cs typeface="Calibri" panose="020F0502020204030204" pitchFamily="34" charset="0"/>
            </a:endParaRPr>
          </a:p>
        </p:txBody>
      </p:sp>
      <p:sp>
        <p:nvSpPr>
          <p:cNvPr id="1235970" name="Rectangle 2"/>
          <p:cNvSpPr>
            <a:spLocks noGrp="1" noChangeArrowheads="1"/>
          </p:cNvSpPr>
          <p:nvPr>
            <p:ph type="title"/>
          </p:nvPr>
        </p:nvSpPr>
        <p:spPr>
          <a:xfrm>
            <a:off x="1546332" y="188914"/>
            <a:ext cx="9063613" cy="720725"/>
          </a:xfrm>
        </p:spPr>
        <p:txBody>
          <a:bodyPr/>
          <a:lstStyle/>
          <a:p>
            <a:pPr algn="ctr"/>
            <a:r>
              <a:rPr lang="en-US" sz="4000" u="sng" dirty="0">
                <a:solidFill>
                  <a:srgbClr val="FF0000"/>
                </a:solidFill>
                <a:latin typeface="Calibri" panose="020F0502020204030204" pitchFamily="34" charset="0"/>
                <a:cs typeface="Calibri" panose="020F0502020204030204" pitchFamily="34" charset="0"/>
              </a:rPr>
              <a:t>Introduction: LHC Performance Goals</a:t>
            </a:r>
          </a:p>
        </p:txBody>
      </p:sp>
      <p:sp>
        <p:nvSpPr>
          <p:cNvPr id="1235971" name="Rectangle 3"/>
          <p:cNvSpPr>
            <a:spLocks noChangeArrowheads="1"/>
          </p:cNvSpPr>
          <p:nvPr/>
        </p:nvSpPr>
        <p:spPr bwMode="auto">
          <a:xfrm>
            <a:off x="917565" y="1295401"/>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defTabSz="457200"/>
            <a:endParaRPr lang="en-GB">
              <a:solidFill>
                <a:prstClr val="black"/>
              </a:solidFill>
              <a:latin typeface="Calibri" panose="020F0502020204030204" pitchFamily="34" charset="0"/>
              <a:cs typeface="Calibri" panose="020F0502020204030204" pitchFamily="34" charset="0"/>
            </a:endParaRPr>
          </a:p>
        </p:txBody>
      </p:sp>
      <p:sp>
        <p:nvSpPr>
          <p:cNvPr id="1235974" name="Text Box 6"/>
          <p:cNvSpPr txBox="1">
            <a:spLocks noChangeArrowheads="1"/>
          </p:cNvSpPr>
          <p:nvPr/>
        </p:nvSpPr>
        <p:spPr bwMode="auto">
          <a:xfrm>
            <a:off x="1530341" y="1143000"/>
            <a:ext cx="6800757"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defTabSz="457200"/>
            <a:r>
              <a:rPr lang="en-US" sz="2400" dirty="0">
                <a:solidFill>
                  <a:prstClr val="black"/>
                </a:solidFill>
                <a:latin typeface="Calibri" panose="020F0502020204030204" pitchFamily="34" charset="0"/>
                <a:cs typeface="Calibri" panose="020F0502020204030204" pitchFamily="34" charset="0"/>
              </a:rPr>
              <a:t>Collision energy:</a:t>
            </a:r>
            <a:r>
              <a:rPr lang="en-US" sz="2400" dirty="0">
                <a:solidFill>
                  <a:srgbClr val="3333CC"/>
                </a:solidFill>
                <a:latin typeface="Calibri" panose="020F0502020204030204" pitchFamily="34" charset="0"/>
                <a:cs typeface="Calibri" panose="020F0502020204030204" pitchFamily="34" charset="0"/>
              </a:rPr>
              <a:t> Higgs discovery requires E</a:t>
            </a:r>
            <a:r>
              <a:rPr lang="en-US" sz="2400" baseline="-25000" dirty="0">
                <a:solidFill>
                  <a:srgbClr val="3333CC"/>
                </a:solidFill>
                <a:latin typeface="Calibri" panose="020F0502020204030204" pitchFamily="34" charset="0"/>
                <a:cs typeface="Calibri" panose="020F0502020204030204" pitchFamily="34" charset="0"/>
              </a:rPr>
              <a:t>CM</a:t>
            </a:r>
            <a:r>
              <a:rPr lang="en-US" sz="2400" dirty="0">
                <a:solidFill>
                  <a:srgbClr val="3333CC"/>
                </a:solidFill>
                <a:latin typeface="Calibri" panose="020F0502020204030204" pitchFamily="34" charset="0"/>
                <a:cs typeface="Calibri" panose="020F0502020204030204" pitchFamily="34" charset="0"/>
              </a:rPr>
              <a:t> &gt; 1 </a:t>
            </a:r>
            <a:r>
              <a:rPr lang="en-US" sz="2400" dirty="0" err="1">
                <a:solidFill>
                  <a:srgbClr val="3333CC"/>
                </a:solidFill>
                <a:latin typeface="Calibri" panose="020F0502020204030204" pitchFamily="34" charset="0"/>
                <a:cs typeface="Calibri" panose="020F0502020204030204" pitchFamily="34" charset="0"/>
              </a:rPr>
              <a:t>TeV</a:t>
            </a:r>
            <a:endParaRPr lang="en-US" sz="2400" dirty="0">
              <a:solidFill>
                <a:srgbClr val="3333CC"/>
              </a:solidFill>
              <a:latin typeface="Calibri" panose="020F0502020204030204" pitchFamily="34" charset="0"/>
              <a:cs typeface="Calibri" panose="020F0502020204030204" pitchFamily="34" charset="0"/>
            </a:endParaRPr>
          </a:p>
        </p:txBody>
      </p:sp>
      <p:sp>
        <p:nvSpPr>
          <p:cNvPr id="1235977" name="Rectangle 9"/>
          <p:cNvSpPr>
            <a:spLocks noChangeArrowheads="1"/>
          </p:cNvSpPr>
          <p:nvPr/>
        </p:nvSpPr>
        <p:spPr bwMode="auto">
          <a:xfrm>
            <a:off x="917565" y="3022601"/>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defTabSz="457200"/>
            <a:endParaRPr lang="en-GB">
              <a:solidFill>
                <a:prstClr val="black"/>
              </a:solidFill>
              <a:latin typeface="Calibri" panose="020F0502020204030204" pitchFamily="34" charset="0"/>
              <a:cs typeface="Calibri" panose="020F0502020204030204" pitchFamily="34" charset="0"/>
            </a:endParaRPr>
          </a:p>
        </p:txBody>
      </p:sp>
      <p:sp>
        <p:nvSpPr>
          <p:cNvPr id="1235978" name="Text Box 10"/>
          <p:cNvSpPr txBox="1">
            <a:spLocks noChangeArrowheads="1"/>
          </p:cNvSpPr>
          <p:nvPr/>
        </p:nvSpPr>
        <p:spPr bwMode="auto">
          <a:xfrm>
            <a:off x="1530341" y="2870200"/>
            <a:ext cx="6630070"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defTabSz="457200"/>
            <a:r>
              <a:rPr lang="en-US" sz="2400" dirty="0">
                <a:solidFill>
                  <a:prstClr val="black"/>
                </a:solidFill>
                <a:latin typeface="Calibri" panose="020F0502020204030204" pitchFamily="34" charset="0"/>
                <a:cs typeface="Calibri" panose="020F0502020204030204" pitchFamily="34" charset="0"/>
              </a:rPr>
              <a:t>Instantaneous luminosity:</a:t>
            </a:r>
            <a:r>
              <a:rPr lang="en-US" sz="2400" dirty="0">
                <a:solidFill>
                  <a:srgbClr val="3333CC"/>
                </a:solidFill>
                <a:latin typeface="Calibri" panose="020F0502020204030204" pitchFamily="34" charset="0"/>
                <a:cs typeface="Calibri" panose="020F0502020204030204" pitchFamily="34" charset="0"/>
              </a:rPr>
              <a:t> rate of events in detector</a:t>
            </a:r>
          </a:p>
        </p:txBody>
      </p:sp>
      <p:sp>
        <p:nvSpPr>
          <p:cNvPr id="1235979" name="Rectangle 11"/>
          <p:cNvSpPr>
            <a:spLocks noChangeArrowheads="1"/>
          </p:cNvSpPr>
          <p:nvPr/>
        </p:nvSpPr>
        <p:spPr bwMode="auto">
          <a:xfrm>
            <a:off x="917565" y="4724401"/>
            <a:ext cx="534988" cy="227013"/>
          </a:xfrm>
          <a:prstGeom prst="rect">
            <a:avLst/>
          </a:prstGeom>
          <a:solidFill>
            <a:srgbClr val="00CC00"/>
          </a:solidFill>
          <a:ln w="25400">
            <a:solidFill>
              <a:srgbClr val="3366FF"/>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nchor="ctr"/>
          <a:lstStyle/>
          <a:p>
            <a:pPr defTabSz="457200"/>
            <a:endParaRPr lang="en-GB">
              <a:solidFill>
                <a:prstClr val="black"/>
              </a:solidFill>
              <a:latin typeface="Calibri" panose="020F0502020204030204" pitchFamily="34" charset="0"/>
              <a:cs typeface="Calibri" panose="020F0502020204030204" pitchFamily="34" charset="0"/>
            </a:endParaRPr>
          </a:p>
        </p:txBody>
      </p:sp>
      <p:sp>
        <p:nvSpPr>
          <p:cNvPr id="1235980" name="Text Box 12"/>
          <p:cNvSpPr txBox="1">
            <a:spLocks noChangeArrowheads="1"/>
          </p:cNvSpPr>
          <p:nvPr/>
        </p:nvSpPr>
        <p:spPr bwMode="auto">
          <a:xfrm>
            <a:off x="1530340" y="4570413"/>
            <a:ext cx="6276703" cy="4923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1369" tIns="45685" rIns="91369" bIns="45685">
            <a:spAutoFit/>
          </a:bodyPr>
          <a:lstStyle/>
          <a:p>
            <a:pPr defTabSz="457200"/>
            <a:r>
              <a:rPr lang="en-US" sz="2400" dirty="0">
                <a:solidFill>
                  <a:prstClr val="black"/>
                </a:solidFill>
                <a:latin typeface="Calibri" panose="020F0502020204030204" pitchFamily="34" charset="0"/>
                <a:cs typeface="Calibri" panose="020F0502020204030204" pitchFamily="34" charset="0"/>
              </a:rPr>
              <a:t>Integrated luminosity:  total number of events   </a:t>
            </a:r>
            <a:r>
              <a:rPr lang="en-US" sz="2600" dirty="0">
                <a:solidFill>
                  <a:prstClr val="black"/>
                </a:solidFill>
                <a:latin typeface="Calibri" panose="020F0502020204030204" pitchFamily="34" charset="0"/>
                <a:cs typeface="Calibri" panose="020F0502020204030204" pitchFamily="34" charset="0"/>
              </a:rPr>
              <a:t>L</a:t>
            </a:r>
            <a:endParaRPr lang="en-US" sz="2600" dirty="0">
              <a:solidFill>
                <a:srgbClr val="3333CC"/>
              </a:solidFill>
              <a:latin typeface="Calibri" panose="020F0502020204030204" pitchFamily="34" charset="0"/>
              <a:cs typeface="Calibri" panose="020F0502020204030204" pitchFamily="34" charset="0"/>
            </a:endParaRPr>
          </a:p>
        </p:txBody>
      </p:sp>
      <p:sp>
        <p:nvSpPr>
          <p:cNvPr id="1235982" name="Line 14"/>
          <p:cNvSpPr>
            <a:spLocks noChangeShapeType="1"/>
          </p:cNvSpPr>
          <p:nvPr/>
        </p:nvSpPr>
        <p:spPr bwMode="auto">
          <a:xfrm>
            <a:off x="5794365" y="2247900"/>
            <a:ext cx="457200" cy="0"/>
          </a:xfrm>
          <a:prstGeom prst="line">
            <a:avLst/>
          </a:prstGeom>
          <a:noFill/>
          <a:ln w="53975">
            <a:solidFill>
              <a:srgbClr val="27551F"/>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anchor="ctr"/>
          <a:lstStyle/>
          <a:p>
            <a:pPr defTabSz="457200"/>
            <a:endParaRPr lang="en-US">
              <a:solidFill>
                <a:prstClr val="black"/>
              </a:solidFill>
              <a:latin typeface="Calibri" panose="020F0502020204030204" pitchFamily="34" charset="0"/>
              <a:cs typeface="Calibri" panose="020F0502020204030204" pitchFamily="34" charset="0"/>
            </a:endParaRPr>
          </a:p>
        </p:txBody>
      </p:sp>
      <p:sp>
        <p:nvSpPr>
          <p:cNvPr id="1235983" name="Line 15"/>
          <p:cNvSpPr>
            <a:spLocks noChangeShapeType="1"/>
          </p:cNvSpPr>
          <p:nvPr/>
        </p:nvSpPr>
        <p:spPr bwMode="auto">
          <a:xfrm>
            <a:off x="3203565" y="2209800"/>
            <a:ext cx="457200" cy="0"/>
          </a:xfrm>
          <a:prstGeom prst="line">
            <a:avLst/>
          </a:prstGeom>
          <a:noFill/>
          <a:ln w="53975">
            <a:solidFill>
              <a:srgbClr val="27551F"/>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anchor="ctr"/>
          <a:lstStyle/>
          <a:p>
            <a:pPr defTabSz="457200"/>
            <a:endParaRPr lang="en-US">
              <a:solidFill>
                <a:prstClr val="black"/>
              </a:solidFill>
              <a:latin typeface="Calibri" panose="020F0502020204030204" pitchFamily="34" charset="0"/>
              <a:cs typeface="Calibri" panose="020F0502020204030204" pitchFamily="34" charset="0"/>
            </a:endParaRPr>
          </a:p>
        </p:txBody>
      </p:sp>
      <p:graphicFrame>
        <p:nvGraphicFramePr>
          <p:cNvPr id="1235984" name="Object 16"/>
          <p:cNvGraphicFramePr>
            <a:graphicFrameLocks noChangeAspect="1"/>
          </p:cNvGraphicFramePr>
          <p:nvPr/>
        </p:nvGraphicFramePr>
        <p:xfrm>
          <a:off x="8157472" y="2819400"/>
          <a:ext cx="1181818" cy="609600"/>
        </p:xfrm>
        <a:graphic>
          <a:graphicData uri="http://schemas.openxmlformats.org/presentationml/2006/ole">
            <mc:AlternateContent xmlns:mc="http://schemas.openxmlformats.org/markup-compatibility/2006">
              <mc:Choice xmlns:v="urn:schemas-microsoft-com:vml" Requires="v">
                <p:oleObj name="Equation" r:id="rId3" imgW="622300" imgH="215900" progId="Equation.3">
                  <p:embed/>
                </p:oleObj>
              </mc:Choice>
              <mc:Fallback>
                <p:oleObj name="Equation" r:id="rId3" imgW="622300" imgH="215900" progId="Equation.3">
                  <p:embed/>
                  <p:pic>
                    <p:nvPicPr>
                      <p:cNvPr id="1235984" name="Object 16"/>
                      <p:cNvPicPr>
                        <a:picLocks noChangeAspect="1" noChangeArrowheads="1"/>
                      </p:cNvPicPr>
                      <p:nvPr/>
                    </p:nvPicPr>
                    <p:blipFill>
                      <a:blip r:embed="rId4"/>
                      <a:srcRect/>
                      <a:stretch>
                        <a:fillRect/>
                      </a:stretch>
                    </p:blipFill>
                    <p:spPr bwMode="auto">
                      <a:xfrm>
                        <a:off x="8157472" y="2819400"/>
                        <a:ext cx="1181818" cy="609600"/>
                      </a:xfrm>
                      <a:prstGeom prst="rect">
                        <a:avLst/>
                      </a:prstGeom>
                      <a:noFill/>
                      <a:ln>
                        <a:noFill/>
                      </a:ln>
                      <a:effectLst/>
                    </p:spPr>
                  </p:pic>
                </p:oleObj>
              </mc:Fallback>
            </mc:AlternateContent>
          </a:graphicData>
        </a:graphic>
      </p:graphicFrame>
      <p:sp>
        <p:nvSpPr>
          <p:cNvPr id="1235985" name="Text Box 17"/>
          <p:cNvSpPr txBox="1">
            <a:spLocks noChangeArrowheads="1"/>
          </p:cNvSpPr>
          <p:nvPr/>
        </p:nvSpPr>
        <p:spPr bwMode="auto">
          <a:xfrm>
            <a:off x="2620823" y="5639579"/>
            <a:ext cx="7531100" cy="8924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defTabSz="457200"/>
            <a:r>
              <a:rPr lang="en-US" sz="2600" dirty="0">
                <a:solidFill>
                  <a:srgbClr val="27551F"/>
                </a:solidFill>
                <a:latin typeface="Calibri" panose="020F0502020204030204" pitchFamily="34" charset="0"/>
                <a:cs typeface="Calibri" panose="020F0502020204030204" pitchFamily="34" charset="0"/>
              </a:rPr>
              <a:t> </a:t>
            </a:r>
            <a:r>
              <a:rPr lang="en-US" sz="2400" dirty="0">
                <a:solidFill>
                  <a:srgbClr val="27551F"/>
                </a:solidFill>
                <a:latin typeface="Calibri" panose="020F0502020204030204" pitchFamily="34" charset="0"/>
                <a:cs typeface="Calibri" panose="020F0502020204030204" pitchFamily="34" charset="0"/>
              </a:rPr>
              <a:t>depends on the beam lifetime, the LHC cycle and</a:t>
            </a:r>
          </a:p>
          <a:p>
            <a:pPr defTabSz="457200"/>
            <a:r>
              <a:rPr lang="ja-JP" altLang="en-US" sz="2400" dirty="0">
                <a:solidFill>
                  <a:srgbClr val="27551F"/>
                </a:solidFill>
                <a:latin typeface="Calibri" panose="020F0502020204030204" pitchFamily="34" charset="0"/>
                <a:ea typeface="ＭＳ Ｐゴシック" panose="020B0600070205080204" pitchFamily="34" charset="-128"/>
                <a:cs typeface="Calibri" panose="020F0502020204030204" pitchFamily="34" charset="0"/>
              </a:rPr>
              <a:t>‘</a:t>
            </a:r>
            <a:r>
              <a:rPr lang="en-US" sz="2400" dirty="0">
                <a:solidFill>
                  <a:srgbClr val="27551F"/>
                </a:solidFill>
                <a:latin typeface="Calibri" panose="020F0502020204030204" pitchFamily="34" charset="0"/>
                <a:cs typeface="Calibri" panose="020F0502020204030204" pitchFamily="34" charset="0"/>
              </a:rPr>
              <a:t>turn around</a:t>
            </a:r>
            <a:r>
              <a:rPr lang="ja-JP" altLang="en-US" sz="2400" dirty="0">
                <a:solidFill>
                  <a:srgbClr val="27551F"/>
                </a:solidFill>
                <a:latin typeface="Calibri" panose="020F0502020204030204" pitchFamily="34" charset="0"/>
                <a:ea typeface="ＭＳ Ｐゴシック" panose="020B0600070205080204" pitchFamily="34" charset="-128"/>
                <a:cs typeface="Calibri" panose="020F0502020204030204" pitchFamily="34" charset="0"/>
              </a:rPr>
              <a:t>’</a:t>
            </a:r>
            <a:r>
              <a:rPr lang="en-US" sz="2400" dirty="0">
                <a:solidFill>
                  <a:srgbClr val="27551F"/>
                </a:solidFill>
                <a:latin typeface="Calibri" panose="020F0502020204030204" pitchFamily="34" charset="0"/>
                <a:cs typeface="Calibri" panose="020F0502020204030204" pitchFamily="34" charset="0"/>
              </a:rPr>
              <a:t> time and overall accelerator efficiency</a:t>
            </a:r>
            <a:endParaRPr lang="en-US" sz="2400" dirty="0">
              <a:solidFill>
                <a:srgbClr val="3333CC"/>
              </a:solidFill>
              <a:latin typeface="Calibri" panose="020F0502020204030204" pitchFamily="34" charset="0"/>
              <a:cs typeface="Calibri" panose="020F0502020204030204" pitchFamily="34" charset="0"/>
            </a:endParaRPr>
          </a:p>
        </p:txBody>
      </p:sp>
      <p:sp>
        <p:nvSpPr>
          <p:cNvPr id="1235986" name="Text Box 18"/>
          <p:cNvSpPr txBox="1">
            <a:spLocks noChangeArrowheads="1"/>
          </p:cNvSpPr>
          <p:nvPr/>
        </p:nvSpPr>
        <p:spPr bwMode="auto">
          <a:xfrm>
            <a:off x="1616065" y="3632200"/>
            <a:ext cx="8153400"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33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1369" tIns="45685" rIns="91369" bIns="45685">
            <a:spAutoFit/>
          </a:bodyPr>
          <a:lstStyle/>
          <a:p>
            <a:pPr defTabSz="457200"/>
            <a:r>
              <a:rPr lang="en-US" sz="2400" dirty="0">
                <a:solidFill>
                  <a:srgbClr val="005F8C"/>
                </a:solidFill>
                <a:latin typeface="Calibri" panose="020F0502020204030204" pitchFamily="34" charset="0"/>
                <a:cs typeface="Calibri" panose="020F0502020204030204" pitchFamily="34" charset="0"/>
              </a:rPr>
              <a:t>rare events              </a:t>
            </a:r>
            <a:r>
              <a:rPr lang="en-US" sz="2400" dirty="0">
                <a:solidFill>
                  <a:srgbClr val="2519FF"/>
                </a:solidFill>
                <a:latin typeface="Calibri" panose="020F0502020204030204" pitchFamily="34" charset="0"/>
                <a:cs typeface="Calibri" panose="020F0502020204030204" pitchFamily="34" charset="0"/>
              </a:rPr>
              <a:t>L &gt; 10</a:t>
            </a:r>
            <a:r>
              <a:rPr lang="en-US" sz="2400" baseline="30000" dirty="0">
                <a:solidFill>
                  <a:srgbClr val="2519FF"/>
                </a:solidFill>
                <a:latin typeface="Calibri" panose="020F0502020204030204" pitchFamily="34" charset="0"/>
                <a:cs typeface="Calibri" panose="020F0502020204030204" pitchFamily="34" charset="0"/>
              </a:rPr>
              <a:t>33</a:t>
            </a:r>
            <a:r>
              <a:rPr lang="en-US" sz="2400" dirty="0">
                <a:solidFill>
                  <a:srgbClr val="2519FF"/>
                </a:solidFill>
                <a:latin typeface="Calibri" panose="020F0502020204030204" pitchFamily="34" charset="0"/>
                <a:cs typeface="Calibri" panose="020F0502020204030204" pitchFamily="34" charset="0"/>
              </a:rPr>
              <a:t>cm</a:t>
            </a:r>
            <a:r>
              <a:rPr lang="en-US" sz="2400" baseline="30000" dirty="0">
                <a:solidFill>
                  <a:srgbClr val="2519FF"/>
                </a:solidFill>
                <a:latin typeface="Calibri" panose="020F0502020204030204" pitchFamily="34" charset="0"/>
                <a:cs typeface="Calibri" panose="020F0502020204030204" pitchFamily="34" charset="0"/>
              </a:rPr>
              <a:t>-2</a:t>
            </a:r>
            <a:r>
              <a:rPr lang="en-US" sz="2400" dirty="0">
                <a:solidFill>
                  <a:srgbClr val="2519FF"/>
                </a:solidFill>
                <a:latin typeface="Calibri" panose="020F0502020204030204" pitchFamily="34" charset="0"/>
                <a:cs typeface="Calibri" panose="020F0502020204030204" pitchFamily="34" charset="0"/>
              </a:rPr>
              <a:t>sec</a:t>
            </a:r>
            <a:r>
              <a:rPr lang="en-US" sz="2400" baseline="30000" dirty="0">
                <a:solidFill>
                  <a:srgbClr val="2519FF"/>
                </a:solidFill>
                <a:latin typeface="Calibri" panose="020F0502020204030204" pitchFamily="34" charset="0"/>
                <a:cs typeface="Calibri" panose="020F0502020204030204" pitchFamily="34" charset="0"/>
              </a:rPr>
              <a:t>-1</a:t>
            </a:r>
            <a:r>
              <a:rPr lang="en-US" sz="2400" dirty="0">
                <a:solidFill>
                  <a:srgbClr val="005F8C"/>
                </a:solidFill>
                <a:latin typeface="Calibri" panose="020F0502020204030204" pitchFamily="34" charset="0"/>
                <a:cs typeface="Calibri" panose="020F0502020204030204" pitchFamily="34" charset="0"/>
              </a:rPr>
              <a:t>               </a:t>
            </a:r>
            <a:r>
              <a:rPr lang="en-US" sz="2400" dirty="0">
                <a:solidFill>
                  <a:srgbClr val="FF0000"/>
                </a:solidFill>
                <a:latin typeface="Calibri" panose="020F0502020204030204" pitchFamily="34" charset="0"/>
                <a:cs typeface="Calibri" panose="020F0502020204030204" pitchFamily="34" charset="0"/>
              </a:rPr>
              <a:t>L = 10</a:t>
            </a:r>
            <a:r>
              <a:rPr lang="en-US" sz="2400" baseline="30000" dirty="0">
                <a:solidFill>
                  <a:srgbClr val="FF0000"/>
                </a:solidFill>
                <a:latin typeface="Calibri" panose="020F0502020204030204" pitchFamily="34" charset="0"/>
                <a:cs typeface="Calibri" panose="020F0502020204030204" pitchFamily="34" charset="0"/>
              </a:rPr>
              <a:t>34</a:t>
            </a:r>
            <a:r>
              <a:rPr lang="en-US" sz="2400" dirty="0">
                <a:solidFill>
                  <a:srgbClr val="FF0000"/>
                </a:solidFill>
                <a:latin typeface="Calibri" panose="020F0502020204030204" pitchFamily="34" charset="0"/>
                <a:cs typeface="Calibri" panose="020F0502020204030204" pitchFamily="34" charset="0"/>
              </a:rPr>
              <a:t>cm</a:t>
            </a:r>
            <a:r>
              <a:rPr lang="en-US" sz="2400" baseline="30000" dirty="0">
                <a:solidFill>
                  <a:srgbClr val="FF0000"/>
                </a:solidFill>
                <a:latin typeface="Calibri" panose="020F0502020204030204" pitchFamily="34" charset="0"/>
                <a:cs typeface="Calibri" panose="020F0502020204030204" pitchFamily="34" charset="0"/>
              </a:rPr>
              <a:t>-2</a:t>
            </a:r>
            <a:r>
              <a:rPr lang="en-US" sz="2400" dirty="0">
                <a:solidFill>
                  <a:srgbClr val="FF0000"/>
                </a:solidFill>
                <a:latin typeface="Calibri" panose="020F0502020204030204" pitchFamily="34" charset="0"/>
                <a:cs typeface="Calibri" panose="020F0502020204030204" pitchFamily="34" charset="0"/>
              </a:rPr>
              <a:t>sec</a:t>
            </a:r>
            <a:r>
              <a:rPr lang="en-US" sz="2400" baseline="30000" dirty="0">
                <a:solidFill>
                  <a:srgbClr val="FF0000"/>
                </a:solidFill>
                <a:latin typeface="Calibri" panose="020F0502020204030204" pitchFamily="34" charset="0"/>
                <a:cs typeface="Calibri" panose="020F0502020204030204" pitchFamily="34" charset="0"/>
              </a:rPr>
              <a:t>-1</a:t>
            </a:r>
            <a:endParaRPr lang="en-US" sz="2400" dirty="0">
              <a:solidFill>
                <a:srgbClr val="3333CC"/>
              </a:solidFill>
              <a:latin typeface="Calibri" panose="020F0502020204030204" pitchFamily="34" charset="0"/>
              <a:cs typeface="Calibri" panose="020F0502020204030204" pitchFamily="34" charset="0"/>
            </a:endParaRPr>
          </a:p>
        </p:txBody>
      </p:sp>
      <p:sp>
        <p:nvSpPr>
          <p:cNvPr id="1235987" name="Line 19"/>
          <p:cNvSpPr>
            <a:spLocks noChangeShapeType="1"/>
          </p:cNvSpPr>
          <p:nvPr/>
        </p:nvSpPr>
        <p:spPr bwMode="auto">
          <a:xfrm>
            <a:off x="3317865" y="3898900"/>
            <a:ext cx="457200" cy="0"/>
          </a:xfrm>
          <a:prstGeom prst="line">
            <a:avLst/>
          </a:prstGeom>
          <a:noFill/>
          <a:ln w="53975">
            <a:solidFill>
              <a:srgbClr val="27551F"/>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anchor="ctr"/>
          <a:lstStyle/>
          <a:p>
            <a:pPr defTabSz="457200"/>
            <a:endParaRPr lang="en-US">
              <a:solidFill>
                <a:prstClr val="black"/>
              </a:solidFill>
              <a:latin typeface="Calibri" panose="020F0502020204030204" pitchFamily="34" charset="0"/>
              <a:cs typeface="Calibri" panose="020F0502020204030204" pitchFamily="34" charset="0"/>
            </a:endParaRPr>
          </a:p>
        </p:txBody>
      </p:sp>
      <p:sp>
        <p:nvSpPr>
          <p:cNvPr id="1235988" name="Line 20"/>
          <p:cNvSpPr>
            <a:spLocks noChangeShapeType="1"/>
          </p:cNvSpPr>
          <p:nvPr/>
        </p:nvSpPr>
        <p:spPr bwMode="auto">
          <a:xfrm>
            <a:off x="6467465" y="3886200"/>
            <a:ext cx="457200" cy="0"/>
          </a:xfrm>
          <a:prstGeom prst="line">
            <a:avLst/>
          </a:prstGeom>
          <a:noFill/>
          <a:ln w="53975">
            <a:solidFill>
              <a:srgbClr val="27551F"/>
            </a:solidFill>
            <a:round/>
            <a:headEnd type="none" w="sm" len="sm"/>
            <a:tailEnd type="stealth"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anchor="ctr"/>
          <a:lstStyle/>
          <a:p>
            <a:pPr defTabSz="457200"/>
            <a:endParaRPr lang="en-US">
              <a:solidFill>
                <a:prstClr val="black"/>
              </a:solidFill>
              <a:latin typeface="Calibri" panose="020F0502020204030204" pitchFamily="34" charset="0"/>
              <a:cs typeface="Calibri" panose="020F0502020204030204" pitchFamily="34" charset="0"/>
            </a:endParaRPr>
          </a:p>
        </p:txBody>
      </p:sp>
      <p:graphicFrame>
        <p:nvGraphicFramePr>
          <p:cNvPr id="1235989" name="Object 21"/>
          <p:cNvGraphicFramePr>
            <a:graphicFrameLocks noChangeAspect="1"/>
          </p:cNvGraphicFramePr>
          <p:nvPr/>
        </p:nvGraphicFramePr>
        <p:xfrm>
          <a:off x="7865227" y="4452769"/>
          <a:ext cx="1406526" cy="729391"/>
        </p:xfrm>
        <a:graphic>
          <a:graphicData uri="http://schemas.openxmlformats.org/presentationml/2006/ole">
            <mc:AlternateContent xmlns:mc="http://schemas.openxmlformats.org/markup-compatibility/2006">
              <mc:Choice xmlns:v="urn:schemas-microsoft-com:vml" Requires="v">
                <p:oleObj name="Equation" r:id="rId5" imgW="673100" imgH="279400" progId="Equation.3">
                  <p:embed/>
                </p:oleObj>
              </mc:Choice>
              <mc:Fallback>
                <p:oleObj name="Equation" r:id="rId5" imgW="673100" imgH="279400" progId="Equation.3">
                  <p:embed/>
                  <p:pic>
                    <p:nvPicPr>
                      <p:cNvPr id="1235989" name="Object 21"/>
                      <p:cNvPicPr>
                        <a:picLocks noChangeAspect="1" noChangeArrowheads="1"/>
                      </p:cNvPicPr>
                      <p:nvPr/>
                    </p:nvPicPr>
                    <p:blipFill>
                      <a:blip r:embed="rId6"/>
                      <a:srcRect/>
                      <a:stretch>
                        <a:fillRect/>
                      </a:stretch>
                    </p:blipFill>
                    <p:spPr bwMode="auto">
                      <a:xfrm>
                        <a:off x="7865227" y="4452769"/>
                        <a:ext cx="1406526" cy="729391"/>
                      </a:xfrm>
                      <a:prstGeom prst="rect">
                        <a:avLst/>
                      </a:prstGeom>
                      <a:noFill/>
                      <a:ln>
                        <a:noFill/>
                      </a:ln>
                      <a:effectLst/>
                    </p:spPr>
                  </p:pic>
                </p:oleObj>
              </mc:Fallback>
            </mc:AlternateContent>
          </a:graphicData>
        </a:graphic>
      </p:graphicFrame>
      <p:sp>
        <p:nvSpPr>
          <p:cNvPr id="23" name="Slide Number Placeholder 2"/>
          <p:cNvSpPr>
            <a:spLocks noGrp="1"/>
          </p:cNvSpPr>
          <p:nvPr>
            <p:ph type="sldNum" sz="quarter" idx="4294967295"/>
          </p:nvPr>
        </p:nvSpPr>
        <p:spPr>
          <a:xfrm>
            <a:off x="11836400" y="6537960"/>
            <a:ext cx="355600" cy="320040"/>
          </a:xfrm>
          <a:prstGeom prst="rect">
            <a:avLst/>
          </a:prstGeom>
        </p:spPr>
        <p:txBody>
          <a:bodyPr/>
          <a:lstStyle/>
          <a:p>
            <a:pPr defTabSz="457200">
              <a:defRPr/>
            </a:pPr>
            <a:fld id="{C78A2D03-466B-4AD7-AC70-B2955EB43184}" type="slidenum">
              <a:rPr lang="en-US">
                <a:solidFill>
                  <a:prstClr val="black"/>
                </a:solidFill>
                <a:latin typeface="Calibri" panose="020F0502020204030204" pitchFamily="34" charset="0"/>
                <a:cs typeface="Calibri" panose="020F0502020204030204" pitchFamily="34" charset="0"/>
              </a:rPr>
              <a:pPr defTabSz="457200">
                <a:defRPr/>
              </a:pPr>
              <a:t>5</a:t>
            </a:fld>
            <a:endParaRPr lang="en-US" dirty="0">
              <a:solidFill>
                <a:prstClr val="black"/>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63F7767E-6230-0A4E-8A9A-8DC84B997165}"/>
              </a:ext>
            </a:extLst>
          </p:cNvPr>
          <p:cNvSpPr txBox="1"/>
          <p:nvPr/>
        </p:nvSpPr>
        <p:spPr>
          <a:xfrm>
            <a:off x="1616066" y="5127607"/>
            <a:ext cx="5997989" cy="461665"/>
          </a:xfrm>
          <a:prstGeom prst="rect">
            <a:avLst/>
          </a:prstGeom>
          <a:noFill/>
        </p:spPr>
        <p:txBody>
          <a:bodyPr wrap="none" rtlCol="0">
            <a:spAutoFit/>
          </a:bodyPr>
          <a:lstStyle/>
          <a:p>
            <a:pPr defTabSz="457200"/>
            <a:r>
              <a:rPr lang="en-US" sz="2400" dirty="0">
                <a:solidFill>
                  <a:srgbClr val="FF0000"/>
                </a:solidFill>
                <a:latin typeface="Calibri" panose="020F0502020204030204" pitchFamily="34" charset="0"/>
                <a:cs typeface="Calibri" panose="020F0502020204030204" pitchFamily="34" charset="0"/>
              </a:rPr>
              <a:t>300 fb</a:t>
            </a:r>
            <a:r>
              <a:rPr lang="en-US" sz="2400" baseline="30000" dirty="0">
                <a:solidFill>
                  <a:srgbClr val="FF0000"/>
                </a:solidFill>
                <a:latin typeface="Calibri" panose="020F0502020204030204" pitchFamily="34" charset="0"/>
                <a:cs typeface="Calibri" panose="020F0502020204030204" pitchFamily="34" charset="0"/>
              </a:rPr>
              <a:t>-1</a:t>
            </a:r>
            <a:r>
              <a:rPr lang="en-US" sz="2400" dirty="0">
                <a:solidFill>
                  <a:srgbClr val="FF0000"/>
                </a:solidFill>
                <a:latin typeface="Calibri" panose="020F0502020204030204" pitchFamily="34" charset="0"/>
                <a:cs typeface="Calibri" panose="020F0502020204030204" pitchFamily="34" charset="0"/>
              </a:rPr>
              <a:t> </a:t>
            </a:r>
            <a:r>
              <a:rPr lang="en-US" sz="2400" dirty="0">
                <a:solidFill>
                  <a:prstClr val="black"/>
                </a:solidFill>
                <a:latin typeface="Calibri" panose="020F0502020204030204" pitchFamily="34" charset="0"/>
                <a:cs typeface="Calibri" panose="020F0502020204030204" pitchFamily="34" charset="0"/>
              </a:rPr>
              <a:t>with 1barn = 10</a:t>
            </a:r>
            <a:r>
              <a:rPr lang="en-US" sz="2400" baseline="30000" dirty="0">
                <a:solidFill>
                  <a:prstClr val="black"/>
                </a:solidFill>
                <a:latin typeface="Calibri" panose="020F0502020204030204" pitchFamily="34" charset="0"/>
                <a:cs typeface="Calibri" panose="020F0502020204030204" pitchFamily="34" charset="0"/>
              </a:rPr>
              <a:t>-28</a:t>
            </a:r>
            <a:r>
              <a:rPr lang="en-US" sz="2400" dirty="0">
                <a:solidFill>
                  <a:prstClr val="black"/>
                </a:solidFill>
                <a:latin typeface="Calibri" panose="020F0502020204030204" pitchFamily="34" charset="0"/>
                <a:cs typeface="Calibri" panose="020F0502020204030204" pitchFamily="34" charset="0"/>
              </a:rPr>
              <a:t>m</a:t>
            </a:r>
            <a:r>
              <a:rPr lang="en-US" sz="2400" baseline="30000" dirty="0">
                <a:solidFill>
                  <a:prstClr val="black"/>
                </a:solidFill>
                <a:latin typeface="Calibri" panose="020F0502020204030204" pitchFamily="34" charset="0"/>
                <a:cs typeface="Calibri" panose="020F0502020204030204" pitchFamily="34" charset="0"/>
              </a:rPr>
              <a:t>2 </a:t>
            </a:r>
            <a:r>
              <a:rPr lang="en-US" sz="2400" dirty="0">
                <a:solidFill>
                  <a:prstClr val="black"/>
                </a:solidFill>
                <a:latin typeface="Calibri" panose="020F0502020204030204" pitchFamily="34" charset="0"/>
                <a:cs typeface="Calibri" panose="020F0502020204030204" pitchFamily="34" charset="0"/>
              </a:rPr>
              <a:t>and </a:t>
            </a:r>
            <a:r>
              <a:rPr lang="en-US" sz="2400" dirty="0" err="1">
                <a:solidFill>
                  <a:prstClr val="black"/>
                </a:solidFill>
                <a:latin typeface="Calibri" panose="020F0502020204030204" pitchFamily="34" charset="0"/>
                <a:cs typeface="Calibri" panose="020F0502020204030204" pitchFamily="34" charset="0"/>
              </a:rPr>
              <a:t>femto</a:t>
            </a:r>
            <a:r>
              <a:rPr lang="en-US" sz="2400" dirty="0">
                <a:solidFill>
                  <a:prstClr val="black"/>
                </a:solidFill>
                <a:latin typeface="Calibri" panose="020F0502020204030204" pitchFamily="34" charset="0"/>
                <a:cs typeface="Calibri" panose="020F0502020204030204" pitchFamily="34" charset="0"/>
              </a:rPr>
              <a:t> = 10</a:t>
            </a:r>
            <a:r>
              <a:rPr lang="en-US" sz="2400" baseline="30000" dirty="0">
                <a:solidFill>
                  <a:prstClr val="black"/>
                </a:solidFill>
                <a:latin typeface="Calibri" panose="020F0502020204030204" pitchFamily="34" charset="0"/>
                <a:cs typeface="Calibri" panose="020F0502020204030204" pitchFamily="34" charset="0"/>
              </a:rPr>
              <a:t>-15</a:t>
            </a:r>
          </a:p>
        </p:txBody>
      </p:sp>
      <p:sp>
        <p:nvSpPr>
          <p:cNvPr id="20" name="Text Box 8">
            <a:extLst>
              <a:ext uri="{FF2B5EF4-FFF2-40B4-BE49-F238E27FC236}">
                <a16:creationId xmlns:a16="http://schemas.microsoft.com/office/drawing/2014/main" id="{F5AEEC15-A3F7-3A43-A0EC-76C5EAE5D708}"/>
              </a:ext>
            </a:extLst>
          </p:cNvPr>
          <p:cNvSpPr txBox="1">
            <a:spLocks noChangeArrowheads="1"/>
          </p:cNvSpPr>
          <p:nvPr/>
        </p:nvSpPr>
        <p:spPr bwMode="auto">
          <a:xfrm>
            <a:off x="8662088" y="1981038"/>
            <a:ext cx="3546126"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33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defTabSz="457200"/>
            <a:r>
              <a:rPr lang="en-US" sz="2400" dirty="0">
                <a:solidFill>
                  <a:srgbClr val="00B050"/>
                </a:solidFill>
                <a:latin typeface="Calibri" panose="020F0502020204030204" pitchFamily="34" charset="0"/>
                <a:cs typeface="Calibri" panose="020F0502020204030204" pitchFamily="34" charset="0"/>
              </a:rPr>
              <a:t>[3.5/4TeV; 6.5TeV; 6.8TeV]</a:t>
            </a:r>
          </a:p>
        </p:txBody>
      </p:sp>
      <p:sp>
        <p:nvSpPr>
          <p:cNvPr id="21" name="Text Box 8">
            <a:extLst>
              <a:ext uri="{FF2B5EF4-FFF2-40B4-BE49-F238E27FC236}">
                <a16:creationId xmlns:a16="http://schemas.microsoft.com/office/drawing/2014/main" id="{F3C24818-3B95-2C42-80E8-0B29A1BBEC55}"/>
              </a:ext>
            </a:extLst>
          </p:cNvPr>
          <p:cNvSpPr txBox="1">
            <a:spLocks noChangeArrowheads="1"/>
          </p:cNvSpPr>
          <p:nvPr/>
        </p:nvSpPr>
        <p:spPr bwMode="auto">
          <a:xfrm>
            <a:off x="9493697" y="3618513"/>
            <a:ext cx="2646373"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33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defTabSz="457200"/>
            <a:r>
              <a:rPr lang="en-US" sz="2400" dirty="0">
                <a:solidFill>
                  <a:srgbClr val="00B050"/>
                </a:solidFill>
                <a:latin typeface="Calibri" panose="020F0502020204030204" pitchFamily="34" charset="0"/>
                <a:cs typeface="Calibri" panose="020F0502020204030204" pitchFamily="34" charset="0"/>
              </a:rPr>
              <a:t>[2</a:t>
            </a:r>
            <a:r>
              <a:rPr lang="en-US" dirty="0">
                <a:solidFill>
                  <a:srgbClr val="00B050"/>
                </a:solidFill>
                <a:latin typeface="Calibri" panose="020F0502020204030204" pitchFamily="34" charset="0"/>
                <a:cs typeface="Calibri" panose="020F0502020204030204" pitchFamily="34" charset="0"/>
              </a:rPr>
              <a:t>×</a:t>
            </a:r>
            <a:r>
              <a:rPr lang="en-US" sz="2400" dirty="0">
                <a:solidFill>
                  <a:srgbClr val="00B050"/>
                </a:solidFill>
                <a:latin typeface="Calibri" panose="020F0502020204030204" pitchFamily="34" charset="0"/>
                <a:cs typeface="Calibri" panose="020F0502020204030204" pitchFamily="34" charset="0"/>
              </a:rPr>
              <a:t>10</a:t>
            </a:r>
            <a:r>
              <a:rPr lang="en-US" sz="2400" baseline="30000" dirty="0">
                <a:solidFill>
                  <a:srgbClr val="00B050"/>
                </a:solidFill>
                <a:latin typeface="Calibri" panose="020F0502020204030204" pitchFamily="34" charset="0"/>
                <a:cs typeface="Calibri" panose="020F0502020204030204" pitchFamily="34" charset="0"/>
              </a:rPr>
              <a:t>34</a:t>
            </a:r>
            <a:r>
              <a:rPr lang="en-US" sz="2400" dirty="0">
                <a:solidFill>
                  <a:srgbClr val="00B050"/>
                </a:solidFill>
                <a:latin typeface="Calibri" panose="020F0502020204030204" pitchFamily="34" charset="0"/>
                <a:cs typeface="Calibri" panose="020F0502020204030204" pitchFamily="34" charset="0"/>
              </a:rPr>
              <a:t>cm</a:t>
            </a:r>
            <a:r>
              <a:rPr lang="en-US" sz="2400" baseline="30000" dirty="0">
                <a:solidFill>
                  <a:srgbClr val="00B050"/>
                </a:solidFill>
                <a:latin typeface="Calibri" panose="020F0502020204030204" pitchFamily="34" charset="0"/>
                <a:cs typeface="Calibri" panose="020F0502020204030204" pitchFamily="34" charset="0"/>
              </a:rPr>
              <a:t>-2</a:t>
            </a:r>
            <a:r>
              <a:rPr lang="en-US" sz="2400" dirty="0">
                <a:solidFill>
                  <a:srgbClr val="00B050"/>
                </a:solidFill>
                <a:latin typeface="Calibri" panose="020F0502020204030204" pitchFamily="34" charset="0"/>
                <a:cs typeface="Calibri" panose="020F0502020204030204" pitchFamily="34" charset="0"/>
              </a:rPr>
              <a:t>sec</a:t>
            </a:r>
            <a:r>
              <a:rPr lang="en-US" sz="2400" baseline="30000" dirty="0">
                <a:solidFill>
                  <a:srgbClr val="00B050"/>
                </a:solidFill>
                <a:latin typeface="Calibri" panose="020F0502020204030204" pitchFamily="34" charset="0"/>
                <a:cs typeface="Calibri" panose="020F0502020204030204" pitchFamily="34" charset="0"/>
              </a:rPr>
              <a:t>-1</a:t>
            </a:r>
            <a:r>
              <a:rPr lang="en-US" sz="2400" dirty="0">
                <a:solidFill>
                  <a:srgbClr val="00B050"/>
                </a:solidFill>
                <a:latin typeface="Calibri" panose="020F0502020204030204" pitchFamily="34" charset="0"/>
                <a:cs typeface="Calibri" panose="020F0502020204030204" pitchFamily="34" charset="0"/>
              </a:rPr>
              <a:t>]</a:t>
            </a:r>
          </a:p>
        </p:txBody>
      </p:sp>
      <p:sp>
        <p:nvSpPr>
          <p:cNvPr id="22" name="Text Box 8">
            <a:extLst>
              <a:ext uri="{FF2B5EF4-FFF2-40B4-BE49-F238E27FC236}">
                <a16:creationId xmlns:a16="http://schemas.microsoft.com/office/drawing/2014/main" id="{103C8266-DC2A-A749-932A-D406021B9344}"/>
              </a:ext>
            </a:extLst>
          </p:cNvPr>
          <p:cNvSpPr txBox="1">
            <a:spLocks noChangeArrowheads="1"/>
          </p:cNvSpPr>
          <p:nvPr/>
        </p:nvSpPr>
        <p:spPr bwMode="auto">
          <a:xfrm>
            <a:off x="10010550" y="5100007"/>
            <a:ext cx="1853636" cy="4615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33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91369" tIns="45685" rIns="91369" bIns="45685">
            <a:spAutoFit/>
          </a:bodyPr>
          <a:lstStyle/>
          <a:p>
            <a:pPr defTabSz="457200"/>
            <a:r>
              <a:rPr lang="en-US" sz="2400" dirty="0">
                <a:solidFill>
                  <a:srgbClr val="00B050"/>
                </a:solidFill>
                <a:latin typeface="Calibri" panose="020F0502020204030204" pitchFamily="34" charset="0"/>
                <a:cs typeface="Calibri" panose="020F0502020204030204" pitchFamily="34" charset="0"/>
              </a:rPr>
              <a:t>[270 fb</a:t>
            </a:r>
            <a:r>
              <a:rPr lang="en-US" sz="2400" baseline="30000" dirty="0">
                <a:solidFill>
                  <a:srgbClr val="00B050"/>
                </a:solidFill>
                <a:latin typeface="Calibri" panose="020F0502020204030204" pitchFamily="34" charset="0"/>
                <a:cs typeface="Calibri" panose="020F0502020204030204" pitchFamily="34" charset="0"/>
              </a:rPr>
              <a:t>-1</a:t>
            </a:r>
            <a:r>
              <a:rPr lang="en-US" sz="2400" dirty="0">
                <a:solidFill>
                  <a:srgbClr val="00B050"/>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650865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dissolv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ssolve">
                                      <p:cBhvr>
                                        <p:cTn id="1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33493"/>
            <a:ext cx="8366166" cy="940443"/>
          </a:xfrm>
        </p:spPr>
        <p:txBody>
          <a:bodyPr>
            <a:normAutofit/>
          </a:bodyPr>
          <a:lstStyle/>
          <a:p>
            <a:pPr lvl="0">
              <a:defRPr/>
            </a:pPr>
            <a:r>
              <a:rPr lang="en-GB" sz="4000" dirty="0"/>
              <a:t>Ideal (HL-)LHC operation</a:t>
            </a:r>
            <a:endParaRPr lang="en-US" sz="4000" dirty="0">
              <a:solidFill>
                <a:srgbClr val="0055A0"/>
              </a:solidFill>
              <a:latin typeface="Calibri" charset="0"/>
              <a:ea typeface="Calibri" charset="0"/>
              <a:cs typeface="Calibri"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04798" y="1657548"/>
            <a:ext cx="6279742" cy="4321801"/>
          </a:xfrm>
          <a:prstGeom prst="rect">
            <a:avLst/>
          </a:prstGeom>
          <a:ln>
            <a:noFill/>
          </a:ln>
        </p:spPr>
      </p:pic>
      <p:sp>
        <p:nvSpPr>
          <p:cNvPr id="3" name="TextBox 2"/>
          <p:cNvSpPr txBox="1"/>
          <p:nvPr/>
        </p:nvSpPr>
        <p:spPr>
          <a:xfrm>
            <a:off x="1669702" y="5095095"/>
            <a:ext cx="1890261" cy="461665"/>
          </a:xfrm>
          <a:prstGeom prst="rect">
            <a:avLst/>
          </a:prstGeom>
          <a:noFill/>
        </p:spPr>
        <p:txBody>
          <a:bodyPr wrap="none" rtlCol="0">
            <a:spAutoFit/>
          </a:bodyPr>
          <a:lstStyle/>
          <a:p>
            <a:r>
              <a:rPr lang="en-US" sz="2400" dirty="0">
                <a:solidFill>
                  <a:schemeClr val="accent1">
                    <a:lumMod val="10000"/>
                  </a:schemeClr>
                </a:solidFill>
                <a:latin typeface="Calibri" charset="0"/>
                <a:ea typeface="Calibri" charset="0"/>
                <a:cs typeface="Calibri" charset="0"/>
              </a:rPr>
              <a:t>1x10</a:t>
            </a:r>
            <a:r>
              <a:rPr lang="en-US" sz="2400" baseline="30000" dirty="0">
                <a:solidFill>
                  <a:schemeClr val="accent1">
                    <a:lumMod val="10000"/>
                  </a:schemeClr>
                </a:solidFill>
                <a:latin typeface="Calibri" charset="0"/>
                <a:ea typeface="Calibri" charset="0"/>
                <a:cs typeface="Calibri" charset="0"/>
              </a:rPr>
              <a:t>34</a:t>
            </a:r>
            <a:r>
              <a:rPr lang="en-US" sz="2400" dirty="0">
                <a:solidFill>
                  <a:schemeClr val="accent1">
                    <a:lumMod val="10000"/>
                  </a:schemeClr>
                </a:solidFill>
                <a:latin typeface="Calibri" charset="0"/>
                <a:ea typeface="Calibri" charset="0"/>
                <a:cs typeface="Calibri" charset="0"/>
              </a:rPr>
              <a:t> cm</a:t>
            </a:r>
            <a:r>
              <a:rPr lang="en-US" sz="2400" baseline="30000" dirty="0">
                <a:solidFill>
                  <a:schemeClr val="accent1">
                    <a:lumMod val="10000"/>
                  </a:schemeClr>
                </a:solidFill>
                <a:latin typeface="Calibri" charset="0"/>
                <a:ea typeface="Calibri" charset="0"/>
                <a:cs typeface="Calibri" charset="0"/>
              </a:rPr>
              <a:t>-2</a:t>
            </a:r>
            <a:r>
              <a:rPr lang="en-US" sz="2400" dirty="0">
                <a:solidFill>
                  <a:schemeClr val="accent1">
                    <a:lumMod val="10000"/>
                  </a:schemeClr>
                </a:solidFill>
                <a:latin typeface="Calibri" charset="0"/>
                <a:ea typeface="Calibri" charset="0"/>
                <a:cs typeface="Calibri" charset="0"/>
              </a:rPr>
              <a:t>s</a:t>
            </a:r>
            <a:r>
              <a:rPr lang="en-US" sz="2400" baseline="30000" dirty="0">
                <a:solidFill>
                  <a:schemeClr val="accent1">
                    <a:lumMod val="10000"/>
                  </a:schemeClr>
                </a:solidFill>
                <a:latin typeface="Calibri" charset="0"/>
                <a:ea typeface="Calibri" charset="0"/>
                <a:cs typeface="Calibri" charset="0"/>
              </a:rPr>
              <a:t>-1</a:t>
            </a:r>
          </a:p>
        </p:txBody>
      </p:sp>
      <p:sp>
        <p:nvSpPr>
          <p:cNvPr id="4" name="TextBox 3"/>
          <p:cNvSpPr txBox="1"/>
          <p:nvPr/>
        </p:nvSpPr>
        <p:spPr>
          <a:xfrm>
            <a:off x="3873202" y="2982099"/>
            <a:ext cx="3383747" cy="369332"/>
          </a:xfrm>
          <a:prstGeom prst="rect">
            <a:avLst/>
          </a:prstGeom>
          <a:noFill/>
        </p:spPr>
        <p:txBody>
          <a:bodyPr wrap="none" rtlCol="0">
            <a:spAutoFit/>
          </a:bodyPr>
          <a:lstStyle/>
          <a:p>
            <a:r>
              <a:rPr lang="en-US" dirty="0">
                <a:solidFill>
                  <a:srgbClr val="FF0000"/>
                </a:solidFill>
                <a:latin typeface="Calibri" charset="0"/>
                <a:ea typeface="Calibri" charset="0"/>
                <a:cs typeface="Calibri" charset="0"/>
              </a:rPr>
              <a:t>Event pile-up in experiments &gt;200</a:t>
            </a:r>
          </a:p>
        </p:txBody>
      </p:sp>
      <p:cxnSp>
        <p:nvCxnSpPr>
          <p:cNvPr id="7" name="Straight Connector 6"/>
          <p:cNvCxnSpPr/>
          <p:nvPr/>
        </p:nvCxnSpPr>
        <p:spPr>
          <a:xfrm>
            <a:off x="6387401" y="4713257"/>
            <a:ext cx="1055078" cy="20097"/>
          </a:xfrm>
          <a:prstGeom prst="line">
            <a:avLst/>
          </a:prstGeom>
          <a:ln w="38100">
            <a:solidFill>
              <a:srgbClr val="0070C0"/>
            </a:solidFill>
            <a:prstDash val="sys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442480" y="4733353"/>
            <a:ext cx="1173839" cy="231824"/>
          </a:xfrm>
          <a:prstGeom prst="line">
            <a:avLst/>
          </a:prstGeom>
          <a:ln w="38100">
            <a:solidFill>
              <a:srgbClr val="0070C0"/>
            </a:solidFill>
            <a:prstDash val="sysDas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8891069" y="3495282"/>
            <a:ext cx="1526636" cy="646331"/>
          </a:xfrm>
          <a:prstGeom prst="rect">
            <a:avLst/>
          </a:prstGeom>
          <a:noFill/>
        </p:spPr>
        <p:txBody>
          <a:bodyPr wrap="none" rtlCol="0">
            <a:spAutoFit/>
          </a:bodyPr>
          <a:lstStyle/>
          <a:p>
            <a:r>
              <a:rPr lang="en-US" dirty="0">
                <a:solidFill>
                  <a:schemeClr val="tx2"/>
                </a:solidFill>
                <a:latin typeface="Calibri" charset="0"/>
                <a:ea typeface="Calibri" charset="0"/>
                <a:cs typeface="Calibri" charset="0"/>
              </a:rPr>
              <a:t>Levelling with </a:t>
            </a:r>
          </a:p>
          <a:p>
            <a:r>
              <a:rPr lang="en-US" dirty="0">
                <a:solidFill>
                  <a:schemeClr val="tx2"/>
                </a:solidFill>
                <a:latin typeface="Calibri" charset="0"/>
                <a:ea typeface="Calibri" charset="0"/>
                <a:cs typeface="Calibri" charset="0"/>
              </a:rPr>
              <a:t>crab-cavity</a:t>
            </a:r>
            <a:endParaRPr lang="en-US" baseline="30000" dirty="0">
              <a:solidFill>
                <a:schemeClr val="tx2"/>
              </a:solidFill>
              <a:latin typeface="Calibri" charset="0"/>
              <a:ea typeface="Calibri" charset="0"/>
              <a:cs typeface="Calibri" charset="0"/>
            </a:endParaRPr>
          </a:p>
        </p:txBody>
      </p:sp>
      <p:cxnSp>
        <p:nvCxnSpPr>
          <p:cNvPr id="16" name="Straight Arrow Connector 15"/>
          <p:cNvCxnSpPr/>
          <p:nvPr/>
        </p:nvCxnSpPr>
        <p:spPr>
          <a:xfrm flipH="1">
            <a:off x="8226252" y="4158267"/>
            <a:ext cx="743579" cy="690999"/>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8458280"/>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72948" y="1322919"/>
            <a:ext cx="2845844"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MgB</a:t>
            </a:r>
            <a:r>
              <a:rPr kumimoji="0" lang="en-US" sz="2400" b="0"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2</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cable: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panose="05050102010706020507" pitchFamily="18" charset="2"/>
              </a:rPr>
              <a:t>  90 mm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panose="05050102010706020507" pitchFamily="18" charset="2"/>
              </a:rPr>
              <a:t></a:t>
            </a:r>
            <a:r>
              <a:rPr kumimoji="0" lang="en-US" sz="24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sym typeface="Symbol" panose="05050102010706020507" pitchFamily="18" charset="2"/>
              </a:rPr>
              <a:t>Itot</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Symbol" panose="05050102010706020507" pitchFamily="18" charset="2"/>
              </a:rPr>
              <a:t> &gt; 100 kA @ 25 K</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nvGrpSpPr>
          <p:cNvPr id="4" name="Group 3"/>
          <p:cNvGrpSpPr>
            <a:grpSpLocks noChangeAspect="1"/>
          </p:cNvGrpSpPr>
          <p:nvPr/>
        </p:nvGrpSpPr>
        <p:grpSpPr>
          <a:xfrm>
            <a:off x="3528748" y="959958"/>
            <a:ext cx="1586718" cy="1800200"/>
            <a:chOff x="9571237" y="778919"/>
            <a:chExt cx="1705680" cy="1935167"/>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71237" y="778919"/>
              <a:ext cx="1705680" cy="1637920"/>
            </a:xfrm>
            <a:prstGeom prst="rect">
              <a:avLst/>
            </a:prstGeom>
          </p:spPr>
        </p:pic>
        <p:sp>
          <p:nvSpPr>
            <p:cNvPr id="6" name="TextBox 5"/>
            <p:cNvSpPr txBox="1"/>
            <p:nvPr/>
          </p:nvSpPr>
          <p:spPr>
            <a:xfrm>
              <a:off x="9974275" y="2437087"/>
              <a:ext cx="899605" cy="276999"/>
            </a:xfrm>
            <a:prstGeom prst="rect">
              <a:avLst/>
            </a:prstGeom>
            <a:noFill/>
            <a:ln w="38100">
              <a:solidFill>
                <a:schemeClr val="tx1">
                  <a:lumMod val="85000"/>
                  <a:lumOff val="15000"/>
                </a:schemeClr>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Arial"/>
                  <a:ea typeface="+mn-ea"/>
                  <a:cs typeface="+mn-cs"/>
                  <a:sym typeface="Symbol"/>
                </a:rPr>
                <a:t> 90 mm</a:t>
              </a:r>
              <a:endParaRPr kumimoji="0" lang="en-GB" sz="1200" b="0" i="0" u="none" strike="noStrike" kern="1200" cap="none" spc="0" normalizeH="0" baseline="0" noProof="0" dirty="0">
                <a:ln>
                  <a:noFill/>
                </a:ln>
                <a:solidFill>
                  <a:prstClr val="black"/>
                </a:solidFill>
                <a:effectLst/>
                <a:uLnTx/>
                <a:uFillTx/>
                <a:latin typeface="Arial"/>
                <a:ea typeface="+mn-ea"/>
                <a:cs typeface="+mn-cs"/>
              </a:endParaRPr>
            </a:p>
          </p:txBody>
        </p:sp>
      </p:grpSp>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t="-17532" r="-2899"/>
          <a:stretch/>
        </p:blipFill>
        <p:spPr>
          <a:xfrm rot="5400000">
            <a:off x="5728974" y="2499872"/>
            <a:ext cx="3690579" cy="3820623"/>
          </a:xfrm>
          <a:prstGeom prst="rect">
            <a:avLst/>
          </a:prstGeom>
        </p:spPr>
      </p:pic>
      <p:sp>
        <p:nvSpPr>
          <p:cNvPr id="11" name="TextBox 10"/>
          <p:cNvSpPr txBox="1"/>
          <p:nvPr/>
        </p:nvSpPr>
        <p:spPr>
          <a:xfrm flipH="1">
            <a:off x="7856214" y="4343018"/>
            <a:ext cx="121627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L= 60 m</a:t>
            </a:r>
            <a:endParaRPr kumimoji="0" lang="en-GB" sz="1800" b="1" i="0" u="none" strike="noStrike" kern="1200" cap="none" spc="0" normalizeH="0" baseline="0" noProof="0" dirty="0">
              <a:ln>
                <a:noFill/>
              </a:ln>
              <a:solidFill>
                <a:prstClr val="white"/>
              </a:solidFill>
              <a:effectLst/>
              <a:uLnTx/>
              <a:uFillTx/>
              <a:latin typeface="Arial"/>
              <a:ea typeface="+mn-ea"/>
              <a:cs typeface="+mn-cs"/>
            </a:endParaRPr>
          </a:p>
        </p:txBody>
      </p:sp>
      <p:grpSp>
        <p:nvGrpSpPr>
          <p:cNvPr id="12" name="Group 11"/>
          <p:cNvGrpSpPr>
            <a:grpSpLocks noChangeAspect="1"/>
          </p:cNvGrpSpPr>
          <p:nvPr/>
        </p:nvGrpSpPr>
        <p:grpSpPr>
          <a:xfrm>
            <a:off x="263352" y="2920427"/>
            <a:ext cx="5220050" cy="3027095"/>
            <a:chOff x="5103705" y="2849673"/>
            <a:chExt cx="6500756" cy="3769773"/>
          </a:xfrm>
        </p:grpSpPr>
        <p:pic>
          <p:nvPicPr>
            <p:cNvPr id="13" name="Picture 2" descr="https://cds.cern.ch/record/2710559/files/202002-032_01.jpg?subformat=icon-640"/>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103705" y="2849673"/>
              <a:ext cx="6500756" cy="376977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flipH="1">
              <a:off x="9016300" y="3248854"/>
              <a:ext cx="11419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a:ea typeface="+mn-ea"/>
                  <a:cs typeface="+mn-cs"/>
                </a:rPr>
                <a:t>MgB</a:t>
              </a:r>
              <a:r>
                <a:rPr kumimoji="0" lang="en-US" sz="1800" b="1" i="0" u="none" strike="noStrike" kern="1200" cap="none" spc="0" normalizeH="0" baseline="-25000" noProof="0" dirty="0">
                  <a:ln>
                    <a:noFill/>
                  </a:ln>
                  <a:solidFill>
                    <a:prstClr val="white"/>
                  </a:solidFill>
                  <a:effectLst/>
                  <a:uLnTx/>
                  <a:uFillTx/>
                  <a:latin typeface="Arial"/>
                  <a:ea typeface="+mn-ea"/>
                  <a:cs typeface="+mn-cs"/>
                </a:rPr>
                <a:t>2</a:t>
              </a:r>
              <a:endParaRPr kumimoji="0" lang="en-GB" sz="1800" b="1" i="0" u="none" strike="noStrike" kern="1200" cap="none" spc="0" normalizeH="0" baseline="-25000" noProof="0" dirty="0">
                <a:ln>
                  <a:noFill/>
                </a:ln>
                <a:solidFill>
                  <a:prstClr val="white"/>
                </a:solidFill>
                <a:effectLst/>
                <a:uLnTx/>
                <a:uFillTx/>
                <a:latin typeface="Arial"/>
                <a:ea typeface="+mn-ea"/>
                <a:cs typeface="+mn-cs"/>
              </a:endParaRPr>
            </a:p>
          </p:txBody>
        </p:sp>
      </p:grpSp>
      <p:sp>
        <p:nvSpPr>
          <p:cNvPr id="28" name="TextBox 27"/>
          <p:cNvSpPr txBox="1"/>
          <p:nvPr/>
        </p:nvSpPr>
        <p:spPr>
          <a:xfrm>
            <a:off x="9095656" y="2780928"/>
            <a:ext cx="3096344" cy="34163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System demonstrator in SM 18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DEMO2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Demonstration of </a:t>
            </a:r>
            <a:r>
              <a:rPr kumimoji="0" lang="en-US" sz="2400" b="1"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2 x 20kA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2 x 7kA </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 June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 MgB</a:t>
            </a:r>
            <a:r>
              <a:rPr kumimoji="0" lang="en-US" sz="2400" b="0"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rPr>
              <a:t>2</a:t>
            </a: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 30K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in flexible cryostat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over 60m [54kA total] </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6" name="Slide Number Placeholder 2">
            <a:extLst>
              <a:ext uri="{FF2B5EF4-FFF2-40B4-BE49-F238E27FC236}">
                <a16:creationId xmlns:a16="http://schemas.microsoft.com/office/drawing/2014/main" id="{9BB45710-40B9-D440-B86D-EF461AE50F4C}"/>
              </a:ext>
            </a:extLst>
          </p:cNvPr>
          <p:cNvSpPr txBox="1">
            <a:spLocks/>
          </p:cNvSpPr>
          <p:nvPr/>
        </p:nvSpPr>
        <p:spPr>
          <a:xfrm>
            <a:off x="11836400" y="6537960"/>
            <a:ext cx="355600" cy="32004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8A2D03-466B-4AD7-AC70-B2955EB43184}"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Titre 2">
            <a:extLst>
              <a:ext uri="{FF2B5EF4-FFF2-40B4-BE49-F238E27FC236}">
                <a16:creationId xmlns:a16="http://schemas.microsoft.com/office/drawing/2014/main" id="{FB6C8C37-F8BE-23DF-90A8-F4B057CF2042}"/>
              </a:ext>
            </a:extLst>
          </p:cNvPr>
          <p:cNvSpPr>
            <a:spLocks noGrp="1"/>
          </p:cNvSpPr>
          <p:nvPr>
            <p:ph type="title"/>
          </p:nvPr>
        </p:nvSpPr>
        <p:spPr>
          <a:xfrm>
            <a:off x="527381" y="0"/>
            <a:ext cx="10766400" cy="720000"/>
          </a:xfrm>
        </p:spPr>
        <p:txBody>
          <a:bodyPr/>
          <a:lstStyle/>
          <a:p>
            <a:r>
              <a:rPr lang="en-GB" dirty="0"/>
              <a:t>Flexible MgB</a:t>
            </a:r>
            <a:r>
              <a:rPr lang="en-GB" baseline="-25000" dirty="0"/>
              <a:t>2</a:t>
            </a:r>
            <a:r>
              <a:rPr lang="en-GB" dirty="0"/>
              <a:t> superconducting links</a:t>
            </a:r>
          </a:p>
        </p:txBody>
      </p:sp>
    </p:spTree>
    <p:extLst>
      <p:ext uri="{BB962C8B-B14F-4D97-AF65-F5344CB8AC3E}">
        <p14:creationId xmlns:p14="http://schemas.microsoft.com/office/powerpoint/2010/main" val="287634594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27381" y="0"/>
            <a:ext cx="10766400" cy="720000"/>
          </a:xfrm>
        </p:spPr>
        <p:txBody>
          <a:bodyPr/>
          <a:lstStyle/>
          <a:p>
            <a:r>
              <a:rPr lang="en-GB" dirty="0"/>
              <a:t>MgB</a:t>
            </a:r>
            <a:r>
              <a:rPr lang="en-GB" baseline="-25000" dirty="0"/>
              <a:t>2</a:t>
            </a:r>
            <a:r>
              <a:rPr lang="en-GB" dirty="0"/>
              <a:t> Cable Assemblies (1/2)</a:t>
            </a:r>
          </a:p>
        </p:txBody>
      </p:sp>
      <p:sp>
        <p:nvSpPr>
          <p:cNvPr id="4" name="Espace réservé du numéro de diapositive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pic>
        <p:nvPicPr>
          <p:cNvPr id="7" name="Image 6"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grpSp>
        <p:nvGrpSpPr>
          <p:cNvPr id="11" name="Group 10"/>
          <p:cNvGrpSpPr/>
          <p:nvPr/>
        </p:nvGrpSpPr>
        <p:grpSpPr>
          <a:xfrm>
            <a:off x="124759" y="1571171"/>
            <a:ext cx="5974179" cy="4513029"/>
            <a:chOff x="338531" y="931980"/>
            <a:chExt cx="4304021" cy="3197584"/>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8531" y="931980"/>
              <a:ext cx="4304021" cy="2576861"/>
            </a:xfrm>
            <a:prstGeom prst="rect">
              <a:avLst/>
            </a:prstGeom>
          </p:spPr>
        </p:pic>
        <p:sp>
          <p:nvSpPr>
            <p:cNvPr id="8" name="TextBox 7"/>
            <p:cNvSpPr txBox="1"/>
            <p:nvPr/>
          </p:nvSpPr>
          <p:spPr>
            <a:xfrm>
              <a:off x="369417" y="3540784"/>
              <a:ext cx="3968505" cy="58878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Successfully HV tested both in industry and at CERN</a:t>
              </a:r>
              <a:endPar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grpSp>
        <p:nvGrpSpPr>
          <p:cNvPr id="17" name="Group 16"/>
          <p:cNvGrpSpPr/>
          <p:nvPr/>
        </p:nvGrpSpPr>
        <p:grpSpPr>
          <a:xfrm>
            <a:off x="866057" y="730640"/>
            <a:ext cx="10272555" cy="460507"/>
            <a:chOff x="649777" y="620708"/>
            <a:chExt cx="7704416" cy="345380"/>
          </a:xfrm>
        </p:grpSpPr>
        <p:sp>
          <p:nvSpPr>
            <p:cNvPr id="6" name="TextBox 5"/>
            <p:cNvSpPr txBox="1"/>
            <p:nvPr/>
          </p:nvSpPr>
          <p:spPr>
            <a:xfrm>
              <a:off x="777138" y="620708"/>
              <a:ext cx="7570438" cy="31542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Arial"/>
                  <a:ea typeface="+mn-ea"/>
                  <a:cs typeface="+mn-cs"/>
                </a:rPr>
                <a:t>Received from ICAS </a:t>
              </a:r>
              <a:r>
                <a:rPr kumimoji="0" lang="en-US" sz="2133" b="1" i="0" u="none" strike="noStrike" kern="1200" cap="none" spc="0" normalizeH="0" baseline="0" noProof="0" dirty="0">
                  <a:ln>
                    <a:noFill/>
                  </a:ln>
                  <a:solidFill>
                    <a:prstClr val="black"/>
                  </a:solidFill>
                  <a:effectLst/>
                  <a:uLnTx/>
                  <a:uFillTx/>
                  <a:latin typeface="Arial"/>
                  <a:ea typeface="+mn-ea"/>
                  <a:cs typeface="+mn-cs"/>
                </a:rPr>
                <a:t>2</a:t>
              </a:r>
              <a:r>
                <a:rPr kumimoji="0" lang="en-US" sz="2133" b="1" i="0" u="none" strike="noStrike" kern="1200" cap="none" spc="0" normalizeH="0" baseline="30000" noProof="0" dirty="0">
                  <a:ln>
                    <a:noFill/>
                  </a:ln>
                  <a:solidFill>
                    <a:prstClr val="black"/>
                  </a:solidFill>
                  <a:effectLst/>
                  <a:uLnTx/>
                  <a:uFillTx/>
                  <a:latin typeface="Arial"/>
                  <a:ea typeface="+mn-ea"/>
                  <a:cs typeface="+mn-cs"/>
                </a:rPr>
                <a:t>nd</a:t>
              </a:r>
              <a:r>
                <a:rPr kumimoji="0" lang="en-US" sz="2133" b="1" i="0" u="none" strike="noStrike" kern="1200" cap="none" spc="0" normalizeH="0" baseline="0" noProof="0" dirty="0">
                  <a:ln>
                    <a:noFill/>
                  </a:ln>
                  <a:solidFill>
                    <a:prstClr val="black"/>
                  </a:solidFill>
                  <a:effectLst/>
                  <a:uLnTx/>
                  <a:uFillTx/>
                  <a:latin typeface="Arial"/>
                  <a:ea typeface="+mn-ea"/>
                  <a:cs typeface="+mn-cs"/>
                </a:rPr>
                <a:t> </a:t>
              </a:r>
              <a:r>
                <a:rPr kumimoji="0" lang="en-US" sz="2133" b="0" i="0" u="none" strike="noStrike" kern="1200" cap="none" spc="0" normalizeH="0" baseline="0" noProof="0" dirty="0">
                  <a:ln>
                    <a:noFill/>
                  </a:ln>
                  <a:solidFill>
                    <a:prstClr val="black"/>
                  </a:solidFill>
                  <a:effectLst/>
                  <a:uLnTx/>
                  <a:uFillTx/>
                  <a:latin typeface="Arial"/>
                  <a:ea typeface="+mn-ea"/>
                  <a:cs typeface="+mn-cs"/>
                </a:rPr>
                <a:t>(Triplets) and </a:t>
              </a:r>
              <a:r>
                <a:rPr kumimoji="0" lang="en-US" sz="2133" b="1" i="0" u="none" strike="noStrike" kern="1200" cap="none" spc="0" normalizeH="0" baseline="0" noProof="0" dirty="0">
                  <a:ln>
                    <a:noFill/>
                  </a:ln>
                  <a:solidFill>
                    <a:prstClr val="black"/>
                  </a:solidFill>
                  <a:effectLst/>
                  <a:uLnTx/>
                  <a:uFillTx/>
                  <a:latin typeface="Arial"/>
                  <a:ea typeface="+mn-ea"/>
                  <a:cs typeface="+mn-cs"/>
                </a:rPr>
                <a:t>3</a:t>
              </a:r>
              <a:r>
                <a:rPr kumimoji="0" lang="en-US" sz="2133" b="1" i="0" u="none" strike="noStrike" kern="1200" cap="none" spc="0" normalizeH="0" baseline="30000" noProof="0" dirty="0">
                  <a:ln>
                    <a:noFill/>
                  </a:ln>
                  <a:solidFill>
                    <a:prstClr val="black"/>
                  </a:solidFill>
                  <a:effectLst/>
                  <a:uLnTx/>
                  <a:uFillTx/>
                  <a:latin typeface="Arial"/>
                  <a:ea typeface="+mn-ea"/>
                  <a:cs typeface="+mn-cs"/>
                </a:rPr>
                <a:t>rd</a:t>
              </a:r>
              <a:r>
                <a:rPr kumimoji="0" lang="en-US" sz="2133" b="0" i="0" u="none" strike="noStrike" kern="1200" cap="none" spc="0" normalizeH="0" baseline="0" noProof="0" dirty="0">
                  <a:ln>
                    <a:noFill/>
                  </a:ln>
                  <a:solidFill>
                    <a:prstClr val="black"/>
                  </a:solidFill>
                  <a:effectLst/>
                  <a:uLnTx/>
                  <a:uFillTx/>
                  <a:latin typeface="Arial"/>
                  <a:ea typeface="+mn-ea"/>
                  <a:cs typeface="+mn-cs"/>
                </a:rPr>
                <a:t> (Matching Sections) MgB</a:t>
              </a:r>
              <a:r>
                <a:rPr kumimoji="0" lang="en-US" sz="2133" b="0" i="0" u="none" strike="noStrike" kern="1200" cap="none" spc="0" normalizeH="0" baseline="-25000" noProof="0" dirty="0">
                  <a:ln>
                    <a:noFill/>
                  </a:ln>
                  <a:solidFill>
                    <a:prstClr val="black"/>
                  </a:solidFill>
                  <a:effectLst/>
                  <a:uLnTx/>
                  <a:uFillTx/>
                  <a:latin typeface="Arial"/>
                  <a:ea typeface="+mn-ea"/>
                  <a:cs typeface="+mn-cs"/>
                </a:rPr>
                <a:t>2</a:t>
              </a:r>
              <a:r>
                <a:rPr kumimoji="0" lang="en-US" sz="2133" b="0" i="0" u="none" strike="noStrike" kern="1200" cap="none" spc="0" normalizeH="0" baseline="0" noProof="0" dirty="0">
                  <a:ln>
                    <a:noFill/>
                  </a:ln>
                  <a:solidFill>
                    <a:prstClr val="black"/>
                  </a:solidFill>
                  <a:effectLst/>
                  <a:uLnTx/>
                  <a:uFillTx/>
                  <a:latin typeface="Arial"/>
                  <a:ea typeface="+mn-ea"/>
                  <a:cs typeface="+mn-cs"/>
                </a:rPr>
                <a:t> series cables</a:t>
              </a:r>
              <a:endParaRPr kumimoji="0" lang="en-GB" sz="2133" b="0" i="0" u="none" strike="noStrike" kern="1200" cap="none" spc="0" normalizeH="0" baseline="0" noProof="0" dirty="0">
                <a:ln>
                  <a:noFill/>
                </a:ln>
                <a:solidFill>
                  <a:prstClr val="black"/>
                </a:solidFill>
                <a:effectLst/>
                <a:uLnTx/>
                <a:uFillTx/>
                <a:latin typeface="Arial"/>
                <a:ea typeface="+mn-ea"/>
                <a:cs typeface="+mn-cs"/>
              </a:endParaRPr>
            </a:p>
          </p:txBody>
        </p:sp>
        <p:sp>
          <p:nvSpPr>
            <p:cNvPr id="12" name="Rectangle 11"/>
            <p:cNvSpPr/>
            <p:nvPr/>
          </p:nvSpPr>
          <p:spPr>
            <a:xfrm>
              <a:off x="649777" y="627534"/>
              <a:ext cx="7704416" cy="338554"/>
            </a:xfrm>
            <a:prstGeom prst="rect">
              <a:avLst/>
            </a:prstGeom>
            <a:solidFill>
              <a:srgbClr val="FFFF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sp>
        <p:nvSpPr>
          <p:cNvPr id="14" name="Rectangle 13"/>
          <p:cNvSpPr/>
          <p:nvPr/>
        </p:nvSpPr>
        <p:spPr>
          <a:xfrm>
            <a:off x="5744790" y="3785345"/>
            <a:ext cx="6339689" cy="2389950"/>
          </a:xfrm>
          <a:prstGeom prst="rect">
            <a:avLst/>
          </a:prstGeom>
        </p:spPr>
        <p:txBody>
          <a:bodyPr wrap="square">
            <a:spAutoFit/>
          </a:bodyPr>
          <a:lstStyle/>
          <a:p>
            <a:pPr marL="990575" marR="0" lvl="1" indent="-38099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133"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Wire grading and cable map approval procedures established</a:t>
            </a:r>
          </a:p>
          <a:p>
            <a:pPr marL="990575" marR="0" lvl="1" indent="-38099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GB" sz="2133"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Continuous tests at CERN of extracted strands from each constituent cable before approving further operations – </a:t>
            </a:r>
            <a:r>
              <a:rPr kumimoji="0" lang="en-GB" sz="2133" b="0" i="0"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694 test pieces in 2021</a:t>
            </a:r>
          </a:p>
          <a:p>
            <a:pPr marL="990575" marR="0" lvl="1" indent="-380990" algn="l" defTabSz="914400" rtl="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2133"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Production planned to be completed by end 2022</a:t>
            </a:r>
            <a:endParaRPr kumimoji="0" lang="en-GB" sz="2133"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grpSp>
        <p:nvGrpSpPr>
          <p:cNvPr id="16" name="Group 15"/>
          <p:cNvGrpSpPr/>
          <p:nvPr/>
        </p:nvGrpSpPr>
        <p:grpSpPr>
          <a:xfrm>
            <a:off x="6627173" y="1220755"/>
            <a:ext cx="4708759" cy="2587901"/>
            <a:chOff x="4970379" y="915566"/>
            <a:chExt cx="3531569" cy="1940926"/>
          </a:xfrm>
        </p:grpSpPr>
        <p:pic>
          <p:nvPicPr>
            <p:cNvPr id="13" name="Picture 12">
              <a:extLst>
                <a:ext uri="{FF2B5EF4-FFF2-40B4-BE49-F238E27FC236}">
                  <a16:creationId xmlns:a16="http://schemas.microsoft.com/office/drawing/2014/main" id="{611D0864-89F2-4832-B1D5-CDAA051EF05B}"/>
                </a:ext>
              </a:extLst>
            </p:cNvPr>
            <p:cNvPicPr>
              <a:picLocks noChangeAspect="1"/>
            </p:cNvPicPr>
            <p:nvPr/>
          </p:nvPicPr>
          <p:blipFill>
            <a:blip r:embed="rId4"/>
            <a:stretch>
              <a:fillRect/>
            </a:stretch>
          </p:blipFill>
          <p:spPr>
            <a:xfrm>
              <a:off x="4970379" y="915566"/>
              <a:ext cx="3531569" cy="1656184"/>
            </a:xfrm>
            <a:prstGeom prst="rect">
              <a:avLst/>
            </a:prstGeom>
          </p:spPr>
        </p:pic>
        <p:sp>
          <p:nvSpPr>
            <p:cNvPr id="15" name="TextBox 14"/>
            <p:cNvSpPr txBox="1"/>
            <p:nvPr/>
          </p:nvSpPr>
          <p:spPr>
            <a:xfrm>
              <a:off x="6372200" y="2571750"/>
              <a:ext cx="970458" cy="28474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67" b="0" i="0" u="none" strike="noStrike" kern="1200" cap="none" spc="0" normalizeH="0" baseline="0" noProof="0" dirty="0">
                  <a:ln>
                    <a:noFill/>
                  </a:ln>
                  <a:solidFill>
                    <a:prstClr val="black"/>
                  </a:solidFill>
                  <a:effectLst/>
                  <a:uLnTx/>
                  <a:uFillTx/>
                  <a:latin typeface="Arial"/>
                  <a:ea typeface="+mn-ea"/>
                  <a:cs typeface="+mn-cs"/>
                  <a:sym typeface="Symbol" panose="05050102010706020507" pitchFamily="18" charset="2"/>
                </a:rPr>
                <a:t> 90 mm</a:t>
              </a:r>
              <a:endParaRPr kumimoji="0" lang="en-GB" sz="1867" b="0" i="0" u="none" strike="noStrike" kern="1200" cap="none" spc="0" normalizeH="0" baseline="0" noProof="0" dirty="0">
                <a:ln>
                  <a:noFill/>
                </a:ln>
                <a:solidFill>
                  <a:prstClr val="black"/>
                </a:solidFill>
                <a:effectLst/>
                <a:uLnTx/>
                <a:uFillTx/>
                <a:latin typeface="Arial"/>
                <a:ea typeface="+mn-ea"/>
                <a:cs typeface="+mn-cs"/>
              </a:endParaRPr>
            </a:p>
          </p:txBody>
        </p:sp>
      </p:grpSp>
      <p:sp>
        <p:nvSpPr>
          <p:cNvPr id="9" name="TextBox 8"/>
          <p:cNvSpPr txBox="1"/>
          <p:nvPr/>
        </p:nvSpPr>
        <p:spPr>
          <a:xfrm>
            <a:off x="2771770" y="6114642"/>
            <a:ext cx="3456139"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To be produced: 5+5 Units</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Tree>
    <p:extLst>
      <p:ext uri="{BB962C8B-B14F-4D97-AF65-F5344CB8AC3E}">
        <p14:creationId xmlns:p14="http://schemas.microsoft.com/office/powerpoint/2010/main" val="220996345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000" y="-136573"/>
            <a:ext cx="10560000" cy="720000"/>
          </a:xfrm>
        </p:spPr>
        <p:txBody>
          <a:bodyPr/>
          <a:lstStyle/>
          <a:p>
            <a:r>
              <a:rPr lang="en-US" dirty="0"/>
              <a:t>SC Link Cryostats</a:t>
            </a:r>
            <a:endParaRPr lang="en-GB" dirty="0"/>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 name="Footer Placeholder 2"/>
          <p:cNvSpPr>
            <a:spLocks noGrp="1"/>
          </p:cNvSpPr>
          <p:nvPr>
            <p:ph type="ftr" sz="quarter" idx="11"/>
          </p:nvPr>
        </p:nvSpPr>
        <p:spPr>
          <a:xfrm>
            <a:off x="0" y="4767263"/>
            <a:ext cx="6626225" cy="269875"/>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64BCD9"/>
                </a:solidFill>
                <a:effectLst/>
                <a:uLnTx/>
                <a:uFillTx/>
                <a:latin typeface="Arial"/>
                <a:ea typeface="+mn-ea"/>
                <a:cs typeface="+mn-cs"/>
              </a:rPr>
              <a:t>A. Ballarino</a:t>
            </a:r>
            <a:endParaRPr kumimoji="0" lang="en-GB" sz="1100" b="0" i="0" u="none" strike="noStrike" kern="1200" cap="none" spc="0" normalizeH="0" baseline="0" noProof="0">
              <a:ln>
                <a:noFill/>
              </a:ln>
              <a:solidFill>
                <a:srgbClr val="64BCD9"/>
              </a:solidFill>
              <a:effectLst/>
              <a:uLnTx/>
              <a:uFillTx/>
              <a:latin typeface="Arial"/>
              <a:ea typeface="+mn-ea"/>
              <a:cs typeface="+mn-cs"/>
            </a:endParaRPr>
          </a:p>
        </p:txBody>
      </p:sp>
      <p:sp>
        <p:nvSpPr>
          <p:cNvPr id="9" name="TextBox 8"/>
          <p:cNvSpPr txBox="1"/>
          <p:nvPr/>
        </p:nvSpPr>
        <p:spPr>
          <a:xfrm>
            <a:off x="1699701" y="583427"/>
            <a:ext cx="8897949" cy="42056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Arial"/>
                <a:ea typeface="+mn-ea"/>
                <a:cs typeface="+mn-cs"/>
              </a:rPr>
              <a:t>Received first series SC Link cryostat for Triplets – produced in industry </a:t>
            </a:r>
            <a:endParaRPr kumimoji="0" lang="en-GB" sz="2133" b="0" i="0" u="none" strike="noStrike" kern="1200" cap="none" spc="0" normalizeH="0" baseline="0" noProof="0" dirty="0">
              <a:ln>
                <a:noFill/>
              </a:ln>
              <a:solidFill>
                <a:prstClr val="black"/>
              </a:solidFill>
              <a:effectLst/>
              <a:uLnTx/>
              <a:uFillTx/>
              <a:latin typeface="Arial"/>
              <a:ea typeface="+mn-ea"/>
              <a:cs typeface="+mn-cs"/>
            </a:endParaRPr>
          </a:p>
        </p:txBody>
      </p:sp>
      <p:sp>
        <p:nvSpPr>
          <p:cNvPr id="10" name="Rectangle 9"/>
          <p:cNvSpPr/>
          <p:nvPr/>
        </p:nvSpPr>
        <p:spPr>
          <a:xfrm>
            <a:off x="1686597" y="583427"/>
            <a:ext cx="9217024" cy="437092"/>
          </a:xfrm>
          <a:prstGeom prst="rect">
            <a:avLst/>
          </a:prstGeom>
          <a:solidFill>
            <a:srgbClr val="FFFF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
        <p:nvSpPr>
          <p:cNvPr id="12" name="TextBox 11"/>
          <p:cNvSpPr txBox="1"/>
          <p:nvPr/>
        </p:nvSpPr>
        <p:spPr>
          <a:xfrm>
            <a:off x="3983766" y="5302573"/>
            <a:ext cx="414652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Final length for Triplets: 74.5 m</a:t>
            </a:r>
            <a:endParaRPr kumimoji="0" lang="en-GB" sz="24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3" name="TextBox 12"/>
          <p:cNvSpPr txBox="1"/>
          <p:nvPr/>
        </p:nvSpPr>
        <p:spPr>
          <a:xfrm>
            <a:off x="171307" y="1246855"/>
            <a:ext cx="3972562" cy="3796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67" b="0" i="0" u="none" strike="noStrike" kern="1200" cap="none" spc="0" normalizeH="0" baseline="0" noProof="0" dirty="0">
                <a:ln>
                  <a:noFill/>
                </a:ln>
                <a:solidFill>
                  <a:prstClr val="black"/>
                </a:solidFill>
                <a:effectLst/>
                <a:uLnTx/>
                <a:uFillTx/>
                <a:latin typeface="Arial"/>
                <a:ea typeface="+mn-ea"/>
                <a:cs typeface="+mn-cs"/>
              </a:rPr>
              <a:t>Leak/pressure tests at the company</a:t>
            </a:r>
            <a:endParaRPr kumimoji="0" lang="en-GB" sz="1867" b="0" i="0" u="none" strike="noStrike" kern="1200" cap="none" spc="0" normalizeH="0" baseline="0" noProof="0" dirty="0">
              <a:ln>
                <a:noFill/>
              </a:ln>
              <a:solidFill>
                <a:prstClr val="black"/>
              </a:solidFill>
              <a:effectLst/>
              <a:uLnTx/>
              <a:uFillTx/>
              <a:latin typeface="Arial"/>
              <a:ea typeface="+mn-ea"/>
              <a:cs typeface="+mn-cs"/>
            </a:endParaRPr>
          </a:p>
        </p:txBody>
      </p:sp>
      <p:grpSp>
        <p:nvGrpSpPr>
          <p:cNvPr id="17" name="Group 16"/>
          <p:cNvGrpSpPr/>
          <p:nvPr/>
        </p:nvGrpSpPr>
        <p:grpSpPr>
          <a:xfrm>
            <a:off x="4421795" y="1698644"/>
            <a:ext cx="7640605" cy="3528536"/>
            <a:chOff x="3316346" y="1502348"/>
            <a:chExt cx="5730454" cy="2646402"/>
          </a:xfrm>
        </p:grpSpPr>
        <p:pic>
          <p:nvPicPr>
            <p:cNvPr id="14" name="Picture 13">
              <a:extLst>
                <a:ext uri="{FF2B5EF4-FFF2-40B4-BE49-F238E27FC236}">
                  <a16:creationId xmlns:a16="http://schemas.microsoft.com/office/drawing/2014/main" id="{5F8E1605-6DBA-4C7A-9808-0CC5C54AEB2A}"/>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20000" contrast="10000"/>
                      </a14:imgEffect>
                    </a14:imgLayer>
                  </a14:imgProps>
                </a:ext>
                <a:ext uri="{28A0092B-C50C-407E-A947-70E740481C1C}">
                  <a14:useLocalDpi xmlns:a14="http://schemas.microsoft.com/office/drawing/2010/main"/>
                </a:ext>
              </a:extLst>
            </a:blip>
            <a:srcRect/>
            <a:stretch/>
          </p:blipFill>
          <p:spPr>
            <a:xfrm>
              <a:off x="5897378" y="1525996"/>
              <a:ext cx="3149422" cy="2467304"/>
            </a:xfrm>
            <a:prstGeom prst="rect">
              <a:avLst/>
            </a:prstGeom>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285F0B36-0C16-417E-8145-5803A81E80CB}"/>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316346" y="1502348"/>
              <a:ext cx="2511307" cy="2646402"/>
            </a:xfrm>
            <a:prstGeom prst="rect">
              <a:avLst/>
            </a:prstGeom>
            <a:effectLst>
              <a:outerShdw blurRad="50800" dist="38100" dir="2700000" algn="tl" rotWithShape="0">
                <a:prstClr val="black">
                  <a:alpha val="40000"/>
                </a:prstClr>
              </a:outerShdw>
            </a:effectLst>
          </p:spPr>
        </p:pic>
      </p:grpSp>
      <p:sp>
        <p:nvSpPr>
          <p:cNvPr id="16" name="TextBox 15"/>
          <p:cNvSpPr txBox="1"/>
          <p:nvPr/>
        </p:nvSpPr>
        <p:spPr>
          <a:xfrm>
            <a:off x="6288022" y="1252547"/>
            <a:ext cx="3474028" cy="3796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67" b="0" i="0" u="none" strike="noStrike" kern="1200" cap="none" spc="0" normalizeH="0" baseline="0" noProof="0" dirty="0">
                <a:ln>
                  <a:noFill/>
                </a:ln>
                <a:solidFill>
                  <a:prstClr val="black"/>
                </a:solidFill>
                <a:effectLst/>
                <a:uLnTx/>
                <a:uFillTx/>
                <a:latin typeface="Arial"/>
                <a:ea typeface="+mn-ea"/>
                <a:cs typeface="+mn-cs"/>
              </a:rPr>
              <a:t>Delivery &amp; Reception @ CERN</a:t>
            </a:r>
            <a:endParaRPr kumimoji="0" lang="en-GB" sz="1867" b="0" i="0" u="none" strike="noStrike" kern="1200" cap="none" spc="0" normalizeH="0" baseline="0" noProof="0" dirty="0">
              <a:ln>
                <a:noFill/>
              </a:ln>
              <a:solidFill>
                <a:prstClr val="black"/>
              </a:solidFill>
              <a:effectLst/>
              <a:uLnTx/>
              <a:uFillTx/>
              <a:latin typeface="Arial"/>
              <a:ea typeface="+mn-ea"/>
              <a:cs typeface="+mn-cs"/>
            </a:endParaRPr>
          </a:p>
        </p:txBody>
      </p:sp>
      <p:sp>
        <p:nvSpPr>
          <p:cNvPr id="18" name="Rectangle 17"/>
          <p:cNvSpPr/>
          <p:nvPr/>
        </p:nvSpPr>
        <p:spPr>
          <a:xfrm>
            <a:off x="743157" y="5810213"/>
            <a:ext cx="10632843" cy="830997"/>
          </a:xfrm>
          <a:prstGeom prst="rect">
            <a:avLst/>
          </a:prstGeom>
        </p:spPr>
        <p:txBody>
          <a:bodyPr wrap="square">
            <a:spAutoFit/>
          </a:bodyPr>
          <a:lstStyle/>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Optimization of leak test </a:t>
            </a:r>
            <a:r>
              <a:rPr kumimoji="0" lang="en-US" sz="2400" b="0"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procedure</a:t>
            </a: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Visual and endoscopic inspections,  dimension controls</a:t>
            </a:r>
          </a:p>
        </p:txBody>
      </p:sp>
      <p:pic>
        <p:nvPicPr>
          <p:cNvPr id="21" name="Picture 20">
            <a:extLst>
              <a:ext uri="{FF2B5EF4-FFF2-40B4-BE49-F238E27FC236}">
                <a16:creationId xmlns:a16="http://schemas.microsoft.com/office/drawing/2014/main" id="{EC4856CD-7495-4D60-B6BA-11CED18CAFC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0000" contrast="10000"/>
                    </a14:imgEffect>
                  </a14:imgLayer>
                </a14:imgProps>
              </a:ext>
            </a:extLst>
          </a:blip>
          <a:stretch>
            <a:fillRect/>
          </a:stretch>
        </p:blipFill>
        <p:spPr>
          <a:xfrm>
            <a:off x="-5568" y="1796819"/>
            <a:ext cx="4344007" cy="326181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68742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2"/>
          <p:cNvSpPr>
            <a:spLocks noGrp="1"/>
          </p:cNvSpPr>
          <p:nvPr>
            <p:ph type="title"/>
          </p:nvPr>
        </p:nvSpPr>
        <p:spPr>
          <a:xfrm>
            <a:off x="678031" y="-123395"/>
            <a:ext cx="10766400" cy="720000"/>
          </a:xfrm>
        </p:spPr>
        <p:txBody>
          <a:bodyPr/>
          <a:lstStyle/>
          <a:p>
            <a:r>
              <a:rPr lang="en-GB" dirty="0"/>
              <a:t>First DFHX constructed @ CERN (2/3)</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 name="Footer Placeholder 2"/>
          <p:cNvSpPr>
            <a:spLocks noGrp="1"/>
          </p:cNvSpPr>
          <p:nvPr>
            <p:ph type="ftr" sz="quarter" idx="11"/>
          </p:nvPr>
        </p:nvSpPr>
        <p:spPr>
          <a:xfrm>
            <a:off x="0" y="4767263"/>
            <a:ext cx="6626225" cy="269875"/>
          </a:xfrm>
          <a:prstGeom prst="rect">
            <a:avLst/>
          </a:prstGeom>
        </p:spPr>
        <p:txBody>
          <a:bodyPr vert="horz" lIns="0" tIns="0" rIns="0" bIns="0" rtlCol="0" anchor="b"/>
          <a:lstStyle>
            <a:defPPr>
              <a:defRPr lang="fr-FR"/>
            </a:defPPr>
            <a:lvl1pPr marL="0" algn="r" defTabSz="457200" rtl="0" eaLnBrk="1" latinLnBrk="0" hangingPunct="1">
              <a:defRPr sz="11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a:ln>
                  <a:noFill/>
                </a:ln>
                <a:solidFill>
                  <a:srgbClr val="64BCD9"/>
                </a:solidFill>
                <a:effectLst/>
                <a:uLnTx/>
                <a:uFillTx/>
                <a:latin typeface="Arial"/>
                <a:ea typeface="+mn-ea"/>
                <a:cs typeface="+mn-cs"/>
              </a:rPr>
              <a:t>A. Ballarino</a:t>
            </a:r>
            <a:endParaRPr kumimoji="0" lang="en-GB" sz="1100" b="0" i="0" u="none" strike="noStrike" kern="1200" cap="none" spc="0" normalizeH="0" baseline="0" noProof="0">
              <a:ln>
                <a:noFill/>
              </a:ln>
              <a:solidFill>
                <a:srgbClr val="64BCD9"/>
              </a:solidFill>
              <a:effectLst/>
              <a:uLnTx/>
              <a:uFillTx/>
              <a:latin typeface="Arial"/>
              <a:ea typeface="+mn-ea"/>
              <a:cs typeface="+mn-cs"/>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t="464" r="3031"/>
          <a:stretch/>
        </p:blipFill>
        <p:spPr>
          <a:xfrm>
            <a:off x="-301632" y="546201"/>
            <a:ext cx="5918325" cy="6099360"/>
          </a:xfrm>
          <a:prstGeom prst="rect">
            <a:avLst/>
          </a:prstGeom>
        </p:spPr>
      </p:pic>
      <p:grpSp>
        <p:nvGrpSpPr>
          <p:cNvPr id="12" name="Group 11"/>
          <p:cNvGrpSpPr/>
          <p:nvPr/>
        </p:nvGrpSpPr>
        <p:grpSpPr>
          <a:xfrm>
            <a:off x="5832653" y="548680"/>
            <a:ext cx="5968376" cy="5952865"/>
            <a:chOff x="4374490" y="411510"/>
            <a:chExt cx="4476282" cy="4464649"/>
          </a:xfrm>
        </p:grpSpPr>
        <p:pic>
          <p:nvPicPr>
            <p:cNvPr id="9" name="Picture 8">
              <a:extLst>
                <a:ext uri="{FF2B5EF4-FFF2-40B4-BE49-F238E27FC236}">
                  <a16:creationId xmlns:a16="http://schemas.microsoft.com/office/drawing/2014/main" id="{517C2FC6-8138-4007-8CA4-4F6971A68DB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374490" y="2854063"/>
              <a:ext cx="4476282" cy="1477670"/>
            </a:xfrm>
            <a:prstGeom prst="rect">
              <a:avLst/>
            </a:prstGeom>
          </p:spPr>
        </p:pic>
        <p:sp>
          <p:nvSpPr>
            <p:cNvPr id="10" name="TextBox 9"/>
            <p:cNvSpPr txBox="1"/>
            <p:nvPr/>
          </p:nvSpPr>
          <p:spPr>
            <a:xfrm>
              <a:off x="4545923" y="4314563"/>
              <a:ext cx="4090303" cy="5615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Arial"/>
                  <a:ea typeface="+mn-ea"/>
                  <a:cs typeface="+mn-cs"/>
                </a:rPr>
                <a:t>Completed </a:t>
              </a:r>
              <a:r>
                <a:rPr kumimoji="0" lang="en-US" sz="2133" b="1" i="0" u="none" strike="noStrike" kern="1200" cap="none" spc="0" normalizeH="0" baseline="0" noProof="0" dirty="0">
                  <a:ln>
                    <a:noFill/>
                  </a:ln>
                  <a:solidFill>
                    <a:prstClr val="black"/>
                  </a:solidFill>
                  <a:effectLst/>
                  <a:uLnTx/>
                  <a:uFillTx/>
                  <a:latin typeface="Arial"/>
                  <a:ea typeface="+mn-ea"/>
                  <a:cs typeface="+mn-cs"/>
                </a:rPr>
                <a:t>blank assembly of  DFHX </a:t>
              </a:r>
              <a:r>
                <a:rPr kumimoji="0" lang="en-US" sz="2133" b="0" i="0" u="none" strike="noStrike" kern="1200" cap="none" spc="0" normalizeH="0" baseline="0" noProof="0" dirty="0">
                  <a:ln>
                    <a:noFill/>
                  </a:ln>
                  <a:solidFill>
                    <a:prstClr val="black"/>
                  </a:solidFill>
                  <a:effectLst/>
                  <a:uLnTx/>
                  <a:uFillTx/>
                  <a:latin typeface="Arial"/>
                  <a:ea typeface="+mn-ea"/>
                  <a:cs typeface="+mn-cs"/>
                </a:rPr>
                <a:t>and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Arial"/>
                  <a:ea typeface="+mn-ea"/>
                  <a:cs typeface="+mn-cs"/>
                </a:rPr>
                <a:t>studied of MgB</a:t>
              </a:r>
              <a:r>
                <a:rPr kumimoji="0" lang="en-US" sz="2133" b="0" i="0" u="none" strike="noStrike" kern="1200" cap="none" spc="0" normalizeH="0" baseline="-25000" noProof="0" dirty="0">
                  <a:ln>
                    <a:noFill/>
                  </a:ln>
                  <a:solidFill>
                    <a:prstClr val="black"/>
                  </a:solidFill>
                  <a:effectLst/>
                  <a:uLnTx/>
                  <a:uFillTx/>
                  <a:latin typeface="Arial"/>
                  <a:ea typeface="+mn-ea"/>
                  <a:cs typeface="+mn-cs"/>
                </a:rPr>
                <a:t>2</a:t>
              </a:r>
              <a:r>
                <a:rPr kumimoji="0" lang="en-US" sz="2133" b="0" i="0" u="none" strike="noStrike" kern="1200" cap="none" spc="0" normalizeH="0" baseline="0" noProof="0" dirty="0">
                  <a:ln>
                    <a:noFill/>
                  </a:ln>
                  <a:solidFill>
                    <a:prstClr val="black"/>
                  </a:solidFill>
                  <a:effectLst/>
                  <a:uLnTx/>
                  <a:uFillTx/>
                  <a:latin typeface="Arial"/>
                  <a:ea typeface="+mn-ea"/>
                  <a:cs typeface="+mn-cs"/>
                </a:rPr>
                <a:t>/HTS routing </a:t>
              </a:r>
              <a:endParaRPr kumimoji="0" lang="en-GB" sz="2133" b="0" i="0" u="none" strike="noStrike" kern="1200" cap="none" spc="0" normalizeH="0" baseline="0" noProof="0" dirty="0">
                <a:ln>
                  <a:noFill/>
                </a:ln>
                <a:solidFill>
                  <a:prstClr val="black"/>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B3149D9C-2898-4F57-98F8-C78A490AC69F}"/>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593436" y="411510"/>
              <a:ext cx="3906774" cy="2430691"/>
            </a:xfrm>
            <a:prstGeom prst="rect">
              <a:avLst/>
            </a:prstGeom>
          </p:spPr>
        </p:pic>
      </p:grpSp>
      <p:sp>
        <p:nvSpPr>
          <p:cNvPr id="13" name="Rectangle 12"/>
          <p:cNvSpPr/>
          <p:nvPr/>
        </p:nvSpPr>
        <p:spPr>
          <a:xfrm>
            <a:off x="6129077" y="5764127"/>
            <a:ext cx="5457819" cy="756807"/>
          </a:xfrm>
          <a:prstGeom prst="rect">
            <a:avLst/>
          </a:prstGeom>
          <a:solidFill>
            <a:srgbClr val="FFFF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9569159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2"/>
          <p:cNvSpPr>
            <a:spLocks noGrp="1"/>
          </p:cNvSpPr>
          <p:nvPr>
            <p:ph type="title"/>
          </p:nvPr>
        </p:nvSpPr>
        <p:spPr>
          <a:xfrm>
            <a:off x="792732" y="-75309"/>
            <a:ext cx="10766400" cy="720000"/>
          </a:xfrm>
        </p:spPr>
        <p:txBody>
          <a:bodyPr/>
          <a:lstStyle/>
          <a:p>
            <a:r>
              <a:rPr lang="en-GB" dirty="0"/>
              <a:t>DFX Cryostat</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9" name="TextBox 8"/>
          <p:cNvSpPr txBox="1"/>
          <p:nvPr/>
        </p:nvSpPr>
        <p:spPr>
          <a:xfrm>
            <a:off x="431371" y="693672"/>
            <a:ext cx="5934510" cy="42056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Arial"/>
                <a:ea typeface="+mn-ea"/>
                <a:cs typeface="+mn-cs"/>
              </a:rPr>
              <a:t>Completed </a:t>
            </a:r>
            <a:r>
              <a:rPr kumimoji="0" lang="en-US" sz="2133" b="1" i="0" u="none" strike="noStrike" kern="1200" cap="none" spc="0" normalizeH="0" baseline="0" noProof="0" dirty="0">
                <a:ln>
                  <a:noFill/>
                </a:ln>
                <a:solidFill>
                  <a:prstClr val="black"/>
                </a:solidFill>
                <a:effectLst/>
                <a:uLnTx/>
                <a:uFillTx/>
                <a:latin typeface="Arial"/>
                <a:ea typeface="+mn-ea"/>
                <a:cs typeface="+mn-cs"/>
              </a:rPr>
              <a:t>pre-series DFX </a:t>
            </a:r>
            <a:r>
              <a:rPr kumimoji="0" lang="en-US" sz="2133" b="0" i="0" u="none" strike="noStrike" kern="1200" cap="none" spc="0" normalizeH="0" baseline="0" noProof="0" dirty="0">
                <a:ln>
                  <a:noFill/>
                </a:ln>
                <a:solidFill>
                  <a:prstClr val="black"/>
                </a:solidFill>
                <a:effectLst/>
                <a:uLnTx/>
                <a:uFillTx/>
                <a:latin typeface="Arial"/>
                <a:ea typeface="+mn-ea"/>
                <a:cs typeface="+mn-cs"/>
              </a:rPr>
              <a:t>by SOTON (UK1 ) !</a:t>
            </a:r>
            <a:endParaRPr kumimoji="0" lang="en-GB" sz="2133" b="0" i="0" u="none" strike="noStrike" kern="1200" cap="none" spc="0" normalizeH="0" baseline="0" noProof="0" dirty="0">
              <a:ln>
                <a:noFill/>
              </a:ln>
              <a:solidFill>
                <a:prstClr val="black"/>
              </a:solidFill>
              <a:effectLst/>
              <a:uLnTx/>
              <a:uFillTx/>
              <a:latin typeface="Arial"/>
              <a:ea typeface="+mn-ea"/>
              <a:cs typeface="+mn-cs"/>
            </a:endParaRPr>
          </a:p>
        </p:txBody>
      </p:sp>
      <p:sp>
        <p:nvSpPr>
          <p:cNvPr id="10" name="Rectangle 9"/>
          <p:cNvSpPr/>
          <p:nvPr/>
        </p:nvSpPr>
        <p:spPr>
          <a:xfrm>
            <a:off x="367477" y="663071"/>
            <a:ext cx="6432715" cy="482007"/>
          </a:xfrm>
          <a:prstGeom prst="rect">
            <a:avLst/>
          </a:prstGeom>
          <a:solidFill>
            <a:srgbClr val="FFFF00">
              <a:alpha val="3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Arial"/>
              <a:ea typeface="+mn-ea"/>
              <a:cs typeface="+mn-cs"/>
            </a:endParaRPr>
          </a:p>
        </p:txBody>
      </p:sp>
      <p:grpSp>
        <p:nvGrpSpPr>
          <p:cNvPr id="12" name="Group 11">
            <a:extLst>
              <a:ext uri="{FF2B5EF4-FFF2-40B4-BE49-F238E27FC236}">
                <a16:creationId xmlns:a16="http://schemas.microsoft.com/office/drawing/2014/main" id="{690F606B-86B4-43C4-AEA3-763409096207}"/>
              </a:ext>
            </a:extLst>
          </p:cNvPr>
          <p:cNvGrpSpPr/>
          <p:nvPr/>
        </p:nvGrpSpPr>
        <p:grpSpPr>
          <a:xfrm>
            <a:off x="0" y="1228120"/>
            <a:ext cx="6800192" cy="4998872"/>
            <a:chOff x="3196095" y="2735252"/>
            <a:chExt cx="5407534" cy="3975119"/>
          </a:xfrm>
        </p:grpSpPr>
        <p:pic>
          <p:nvPicPr>
            <p:cNvPr id="14" name="Picture 13">
              <a:extLst>
                <a:ext uri="{FF2B5EF4-FFF2-40B4-BE49-F238E27FC236}">
                  <a16:creationId xmlns:a16="http://schemas.microsoft.com/office/drawing/2014/main" id="{6236086B-C003-4FE8-8E77-9CCF314356BD}"/>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10000" contrast="10000"/>
                      </a14:imgEffect>
                    </a14:imgLayer>
                  </a14:imgProps>
                </a:ext>
                <a:ext uri="{28A0092B-C50C-407E-A947-70E740481C1C}">
                  <a14:useLocalDpi xmlns:a14="http://schemas.microsoft.com/office/drawing/2010/main"/>
                </a:ext>
              </a:extLst>
            </a:blip>
            <a:srcRect/>
            <a:stretch/>
          </p:blipFill>
          <p:spPr>
            <a:xfrm>
              <a:off x="3196095" y="3259768"/>
              <a:ext cx="5407534" cy="3450603"/>
            </a:xfrm>
            <a:prstGeom prst="rect">
              <a:avLst/>
            </a:prstGeom>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65428DF1-1A03-42AB-B863-FB35F1C572C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370127" y="2735252"/>
              <a:ext cx="2660465" cy="2014898"/>
            </a:xfrm>
            <a:prstGeom prst="rect">
              <a:avLst/>
            </a:prstGeom>
            <a:effectLst>
              <a:outerShdw blurRad="50800" dist="38100" dir="2700000" algn="tl" rotWithShape="0">
                <a:prstClr val="black">
                  <a:alpha val="40000"/>
                </a:prstClr>
              </a:outerShdw>
            </a:effectLst>
          </p:spPr>
        </p:pic>
      </p:grpSp>
      <p:grpSp>
        <p:nvGrpSpPr>
          <p:cNvPr id="16" name="Group 15">
            <a:extLst>
              <a:ext uri="{FF2B5EF4-FFF2-40B4-BE49-F238E27FC236}">
                <a16:creationId xmlns:a16="http://schemas.microsoft.com/office/drawing/2014/main" id="{6682FC36-9C84-4F55-B308-98ADCD1B3914}"/>
              </a:ext>
            </a:extLst>
          </p:cNvPr>
          <p:cNvGrpSpPr>
            <a:grpSpLocks noChangeAspect="1"/>
          </p:cNvGrpSpPr>
          <p:nvPr/>
        </p:nvGrpSpPr>
        <p:grpSpPr>
          <a:xfrm>
            <a:off x="7225969" y="587439"/>
            <a:ext cx="4307952" cy="2836469"/>
            <a:chOff x="1226720" y="258956"/>
            <a:chExt cx="9738560" cy="6412136"/>
          </a:xfrm>
        </p:grpSpPr>
        <p:pic>
          <p:nvPicPr>
            <p:cNvPr id="17" name="Content Placeholder 5" descr="A close up of a gun&#10;&#10;Description automatically generated">
              <a:extLst>
                <a:ext uri="{FF2B5EF4-FFF2-40B4-BE49-F238E27FC236}">
                  <a16:creationId xmlns:a16="http://schemas.microsoft.com/office/drawing/2014/main" id="{5BD22B0C-F5D3-45A1-AF65-AA91B21C5C4D}"/>
                </a:ext>
              </a:extLst>
            </p:cNvPr>
            <p:cNvPicPr>
              <a:picLocks noChangeAspect="1"/>
            </p:cNvPicPr>
            <p:nvPr/>
          </p:nvPicPr>
          <p:blipFill>
            <a:blip r:embed="rId5" cstate="print">
              <a:alphaModFix amt="50000"/>
              <a:extLst>
                <a:ext uri="{28A0092B-C50C-407E-A947-70E740481C1C}">
                  <a14:useLocalDpi xmlns:a14="http://schemas.microsoft.com/office/drawing/2010/main"/>
                </a:ext>
              </a:extLst>
            </a:blip>
            <a:stretch>
              <a:fillRect/>
            </a:stretch>
          </p:blipFill>
          <p:spPr>
            <a:xfrm>
              <a:off x="1226720" y="258963"/>
              <a:ext cx="9738560" cy="5008733"/>
            </a:xfrm>
            <a:prstGeom prst="rect">
              <a:avLst/>
            </a:prstGeom>
          </p:spPr>
        </p:pic>
        <p:pic>
          <p:nvPicPr>
            <p:cNvPr id="18" name="Picture 17" descr="A close up of a device&#10;&#10;Description automatically generated">
              <a:extLst>
                <a:ext uri="{FF2B5EF4-FFF2-40B4-BE49-F238E27FC236}">
                  <a16:creationId xmlns:a16="http://schemas.microsoft.com/office/drawing/2014/main" id="{C89F9905-FA64-41B2-A3E3-292EC50087FC}"/>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226720" y="258956"/>
              <a:ext cx="9738560" cy="5008743"/>
            </a:xfrm>
            <a:prstGeom prst="rect">
              <a:avLst/>
            </a:prstGeom>
          </p:spPr>
        </p:pic>
        <p:pic>
          <p:nvPicPr>
            <p:cNvPr id="19" name="Picture 18" descr="A picture containing boat, airplane, water, man&#10;&#10;Description automatically generated">
              <a:extLst>
                <a:ext uri="{FF2B5EF4-FFF2-40B4-BE49-F238E27FC236}">
                  <a16:creationId xmlns:a16="http://schemas.microsoft.com/office/drawing/2014/main" id="{DB83118B-35E3-4E4A-9736-7EF33C8180DC}"/>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226720" y="258956"/>
              <a:ext cx="9738560" cy="5008743"/>
            </a:xfrm>
            <a:prstGeom prst="rect">
              <a:avLst/>
            </a:prstGeom>
          </p:spPr>
        </p:pic>
        <p:sp>
          <p:nvSpPr>
            <p:cNvPr id="20" name="Rectangle: Rounded Corners 9">
              <a:extLst>
                <a:ext uri="{FF2B5EF4-FFF2-40B4-BE49-F238E27FC236}">
                  <a16:creationId xmlns:a16="http://schemas.microsoft.com/office/drawing/2014/main" id="{D5FF99BB-EFC9-4876-BEEF-804CBC9ED609}"/>
                </a:ext>
              </a:extLst>
            </p:cNvPr>
            <p:cNvSpPr/>
            <p:nvPr/>
          </p:nvSpPr>
          <p:spPr>
            <a:xfrm>
              <a:off x="1243863" y="4563951"/>
              <a:ext cx="293543" cy="194771"/>
            </a:xfrm>
            <a:prstGeom prst="roundRect">
              <a:avLst/>
            </a:prstGeom>
            <a:solidFill>
              <a:srgbClr val="00B0F0"/>
            </a:solidFill>
            <a:ln>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prstClr val="white"/>
                  </a:solidFill>
                  <a:effectLst/>
                  <a:uLnTx/>
                  <a:uFillTx/>
                  <a:latin typeface="Arial"/>
                  <a:ea typeface="+mn-ea"/>
                  <a:cs typeface="+mn-cs"/>
                </a:rPr>
                <a:t>D2</a:t>
              </a:r>
              <a:endParaRPr kumimoji="0" lang="en-GB" sz="667" b="1" i="0" u="none" strike="noStrike" kern="1200" cap="none" spc="0" normalizeH="0" baseline="0" noProof="0" dirty="0">
                <a:ln>
                  <a:noFill/>
                </a:ln>
                <a:solidFill>
                  <a:prstClr val="white"/>
                </a:solidFill>
                <a:effectLst/>
                <a:uLnTx/>
                <a:uFillTx/>
                <a:latin typeface="Arial"/>
                <a:ea typeface="+mn-ea"/>
                <a:cs typeface="+mn-cs"/>
              </a:endParaRPr>
            </a:p>
          </p:txBody>
        </p:sp>
        <p:grpSp>
          <p:nvGrpSpPr>
            <p:cNvPr id="21" name="Group 20">
              <a:extLst>
                <a:ext uri="{FF2B5EF4-FFF2-40B4-BE49-F238E27FC236}">
                  <a16:creationId xmlns:a16="http://schemas.microsoft.com/office/drawing/2014/main" id="{14AEE97E-509C-4570-9326-932D38674302}"/>
                </a:ext>
              </a:extLst>
            </p:cNvPr>
            <p:cNvGrpSpPr/>
            <p:nvPr/>
          </p:nvGrpSpPr>
          <p:grpSpPr>
            <a:xfrm>
              <a:off x="4882154" y="2877270"/>
              <a:ext cx="786151" cy="194771"/>
              <a:chOff x="6732084" y="3921565"/>
              <a:chExt cx="738155" cy="182880"/>
            </a:xfrm>
          </p:grpSpPr>
          <p:sp>
            <p:nvSpPr>
              <p:cNvPr id="51" name="Rectangle: Rounded Corners 11">
                <a:extLst>
                  <a:ext uri="{FF2B5EF4-FFF2-40B4-BE49-F238E27FC236}">
                    <a16:creationId xmlns:a16="http://schemas.microsoft.com/office/drawing/2014/main" id="{EA2FC688-1904-475E-8C40-2BD69B246BC4}"/>
                  </a:ext>
                </a:extLst>
              </p:cNvPr>
              <p:cNvSpPr/>
              <p:nvPr/>
            </p:nvSpPr>
            <p:spPr>
              <a:xfrm>
                <a:off x="6732084" y="3921565"/>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err="1">
                    <a:ln>
                      <a:noFill/>
                    </a:ln>
                    <a:solidFill>
                      <a:prstClr val="black">
                        <a:lumMod val="65000"/>
                        <a:lumOff val="35000"/>
                      </a:prstClr>
                    </a:solidFill>
                    <a:effectLst/>
                    <a:uLnTx/>
                    <a:uFillTx/>
                    <a:latin typeface="Arial"/>
                    <a:ea typeface="+mn-ea"/>
                    <a:cs typeface="+mn-cs"/>
                  </a:rPr>
                  <a:t>DSHM</a:t>
                </a:r>
                <a:endParaRPr kumimoji="0" lang="en-GB" sz="667" b="1"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cxnSp>
            <p:nvCxnSpPr>
              <p:cNvPr id="52" name="Straight Arrow Connector 51">
                <a:extLst>
                  <a:ext uri="{FF2B5EF4-FFF2-40B4-BE49-F238E27FC236}">
                    <a16:creationId xmlns:a16="http://schemas.microsoft.com/office/drawing/2014/main" id="{90BEF6B9-3462-41F2-9A1A-EFDD8C62B546}"/>
                  </a:ext>
                </a:extLst>
              </p:cNvPr>
              <p:cNvCxnSpPr>
                <a:cxnSpLocks/>
                <a:stCxn id="51" idx="3"/>
              </p:cNvCxnSpPr>
              <p:nvPr/>
            </p:nvCxnSpPr>
            <p:spPr>
              <a:xfrm>
                <a:off x="7100116" y="4013005"/>
                <a:ext cx="370123" cy="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5EC07AFF-1D83-402B-A79A-0ED244374879}"/>
                </a:ext>
              </a:extLst>
            </p:cNvPr>
            <p:cNvGrpSpPr/>
            <p:nvPr/>
          </p:nvGrpSpPr>
          <p:grpSpPr>
            <a:xfrm>
              <a:off x="4882153" y="1376181"/>
              <a:ext cx="391962" cy="704983"/>
              <a:chOff x="8351016" y="3587221"/>
              <a:chExt cx="368032" cy="661942"/>
            </a:xfrm>
          </p:grpSpPr>
          <p:sp>
            <p:nvSpPr>
              <p:cNvPr id="49" name="Rectangle: Rounded Corners 14">
                <a:extLst>
                  <a:ext uri="{FF2B5EF4-FFF2-40B4-BE49-F238E27FC236}">
                    <a16:creationId xmlns:a16="http://schemas.microsoft.com/office/drawing/2014/main" id="{117572F0-642C-4C5E-BF27-6764170E8600}"/>
                  </a:ext>
                </a:extLst>
              </p:cNvPr>
              <p:cNvSpPr/>
              <p:nvPr/>
            </p:nvSpPr>
            <p:spPr>
              <a:xfrm>
                <a:off x="8351016" y="3587221"/>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err="1">
                    <a:ln>
                      <a:noFill/>
                    </a:ln>
                    <a:solidFill>
                      <a:prstClr val="black">
                        <a:lumMod val="65000"/>
                        <a:lumOff val="35000"/>
                      </a:prstClr>
                    </a:solidFill>
                    <a:effectLst/>
                    <a:uLnTx/>
                    <a:uFillTx/>
                    <a:latin typeface="Arial"/>
                    <a:ea typeface="+mn-ea"/>
                    <a:cs typeface="+mn-cs"/>
                  </a:rPr>
                  <a:t>DFHM</a:t>
                </a:r>
                <a:endParaRPr kumimoji="0" lang="en-GB" sz="667" b="1"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cxnSp>
            <p:nvCxnSpPr>
              <p:cNvPr id="50" name="Straight Arrow Connector 49">
                <a:extLst>
                  <a:ext uri="{FF2B5EF4-FFF2-40B4-BE49-F238E27FC236}">
                    <a16:creationId xmlns:a16="http://schemas.microsoft.com/office/drawing/2014/main" id="{73B32CAA-F4EF-4A49-A5B5-32E696A1172B}"/>
                  </a:ext>
                </a:extLst>
              </p:cNvPr>
              <p:cNvCxnSpPr>
                <a:cxnSpLocks/>
                <a:stCxn id="49" idx="2"/>
              </p:cNvCxnSpPr>
              <p:nvPr/>
            </p:nvCxnSpPr>
            <p:spPr>
              <a:xfrm>
                <a:off x="8535032" y="3770101"/>
                <a:ext cx="81337" cy="479062"/>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57C4A3BE-9760-4A9F-906D-97E9D8516FE4}"/>
                </a:ext>
              </a:extLst>
            </p:cNvPr>
            <p:cNvGrpSpPr/>
            <p:nvPr/>
          </p:nvGrpSpPr>
          <p:grpSpPr>
            <a:xfrm>
              <a:off x="6059189" y="4559609"/>
              <a:ext cx="4544356" cy="248875"/>
              <a:chOff x="4537435" y="4258371"/>
              <a:chExt cx="4266914" cy="233681"/>
            </a:xfrm>
            <a:solidFill>
              <a:schemeClr val="accent1">
                <a:lumMod val="20000"/>
                <a:lumOff val="80000"/>
              </a:schemeClr>
            </a:solidFill>
          </p:grpSpPr>
          <p:grpSp>
            <p:nvGrpSpPr>
              <p:cNvPr id="41" name="Group 40">
                <a:extLst>
                  <a:ext uri="{FF2B5EF4-FFF2-40B4-BE49-F238E27FC236}">
                    <a16:creationId xmlns:a16="http://schemas.microsoft.com/office/drawing/2014/main" id="{FE624B19-FE6C-40A1-B5AF-1CBF7D5E66AA}"/>
                  </a:ext>
                </a:extLst>
              </p:cNvPr>
              <p:cNvGrpSpPr/>
              <p:nvPr/>
            </p:nvGrpSpPr>
            <p:grpSpPr>
              <a:xfrm>
                <a:off x="5090560" y="4258371"/>
                <a:ext cx="3713789" cy="233681"/>
                <a:chOff x="7218698" y="3176407"/>
                <a:chExt cx="3880995" cy="245362"/>
              </a:xfrm>
              <a:grpFill/>
            </p:grpSpPr>
            <p:sp>
              <p:nvSpPr>
                <p:cNvPr id="43" name="Rectangle: Rounded Corners 19">
                  <a:extLst>
                    <a:ext uri="{FF2B5EF4-FFF2-40B4-BE49-F238E27FC236}">
                      <a16:creationId xmlns:a16="http://schemas.microsoft.com/office/drawing/2014/main" id="{92F5DED4-1DF1-4A39-B3FD-8BC9D1C8507E}"/>
                    </a:ext>
                  </a:extLst>
                </p:cNvPr>
                <p:cNvSpPr/>
                <p:nvPr/>
              </p:nvSpPr>
              <p:spPr>
                <a:xfrm>
                  <a:off x="10811664" y="3176407"/>
                  <a:ext cx="288029" cy="192020"/>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Q1</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sp>
              <p:nvSpPr>
                <p:cNvPr id="44" name="Rectangle: Rounded Corners 20">
                  <a:extLst>
                    <a:ext uri="{FF2B5EF4-FFF2-40B4-BE49-F238E27FC236}">
                      <a16:creationId xmlns:a16="http://schemas.microsoft.com/office/drawing/2014/main" id="{E2761CD0-5726-402B-A6F4-3A50920742E0}"/>
                    </a:ext>
                  </a:extLst>
                </p:cNvPr>
                <p:cNvSpPr/>
                <p:nvPr/>
              </p:nvSpPr>
              <p:spPr>
                <a:xfrm>
                  <a:off x="10055199" y="3185299"/>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Q2A</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sp>
              <p:nvSpPr>
                <p:cNvPr id="45" name="Rectangle: Rounded Corners 21">
                  <a:extLst>
                    <a:ext uri="{FF2B5EF4-FFF2-40B4-BE49-F238E27FC236}">
                      <a16:creationId xmlns:a16="http://schemas.microsoft.com/office/drawing/2014/main" id="{72DE7D39-FC26-4618-ABA5-7837D5C5D6AB}"/>
                    </a:ext>
                  </a:extLst>
                </p:cNvPr>
                <p:cNvSpPr/>
                <p:nvPr/>
              </p:nvSpPr>
              <p:spPr>
                <a:xfrm>
                  <a:off x="9298734" y="3194190"/>
                  <a:ext cx="288032" cy="192022"/>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Q2B</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sp>
              <p:nvSpPr>
                <p:cNvPr id="46" name="Rectangle: Rounded Corners 22">
                  <a:extLst>
                    <a:ext uri="{FF2B5EF4-FFF2-40B4-BE49-F238E27FC236}">
                      <a16:creationId xmlns:a16="http://schemas.microsoft.com/office/drawing/2014/main" id="{40ECB3C8-1083-46F1-8458-E6CF783511FF}"/>
                    </a:ext>
                  </a:extLst>
                </p:cNvPr>
                <p:cNvSpPr/>
                <p:nvPr/>
              </p:nvSpPr>
              <p:spPr>
                <a:xfrm>
                  <a:off x="8544960" y="3203077"/>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Q3</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sp>
              <p:nvSpPr>
                <p:cNvPr id="47" name="Rectangle: Rounded Corners 23">
                  <a:extLst>
                    <a:ext uri="{FF2B5EF4-FFF2-40B4-BE49-F238E27FC236}">
                      <a16:creationId xmlns:a16="http://schemas.microsoft.com/office/drawing/2014/main" id="{AF7C7F73-D1AA-4A4C-B688-293AC42FED7F}"/>
                    </a:ext>
                  </a:extLst>
                </p:cNvPr>
                <p:cNvSpPr/>
                <p:nvPr/>
              </p:nvSpPr>
              <p:spPr>
                <a:xfrm>
                  <a:off x="7884518" y="3220857"/>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CP</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sp>
              <p:nvSpPr>
                <p:cNvPr id="48" name="Rectangle: Rounded Corners 24">
                  <a:extLst>
                    <a:ext uri="{FF2B5EF4-FFF2-40B4-BE49-F238E27FC236}">
                      <a16:creationId xmlns:a16="http://schemas.microsoft.com/office/drawing/2014/main" id="{1B95755D-2202-4D0D-962C-8BD91E1A00E4}"/>
                    </a:ext>
                  </a:extLst>
                </p:cNvPr>
                <p:cNvSpPr/>
                <p:nvPr/>
              </p:nvSpPr>
              <p:spPr>
                <a:xfrm>
                  <a:off x="7218698" y="3229748"/>
                  <a:ext cx="288032" cy="192021"/>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D1</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grpSp>
          <p:sp>
            <p:nvSpPr>
              <p:cNvPr id="42" name="Rectangle: Rounded Corners 18">
                <a:extLst>
                  <a:ext uri="{FF2B5EF4-FFF2-40B4-BE49-F238E27FC236}">
                    <a16:creationId xmlns:a16="http://schemas.microsoft.com/office/drawing/2014/main" id="{2D4ABF41-B31B-470A-9D5F-3552692CE9AF}"/>
                  </a:ext>
                </a:extLst>
              </p:cNvPr>
              <p:cNvSpPr/>
              <p:nvPr/>
            </p:nvSpPr>
            <p:spPr>
              <a:xfrm>
                <a:off x="4537435" y="4300704"/>
                <a:ext cx="275623" cy="182879"/>
              </a:xfrm>
              <a:prstGeom prst="roundRect">
                <a:avLst/>
              </a:prstGeom>
              <a:grpFill/>
              <a:ln w="3175">
                <a:solidFill>
                  <a:schemeClr val="accent1"/>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srgbClr val="64BCD9"/>
                    </a:solidFill>
                    <a:effectLst/>
                    <a:uLnTx/>
                    <a:uFillTx/>
                    <a:latin typeface="Arial"/>
                    <a:ea typeface="+mn-ea"/>
                    <a:cs typeface="+mn-cs"/>
                  </a:rPr>
                  <a:t>DCM</a:t>
                </a:r>
                <a:endParaRPr kumimoji="0" lang="en-GB" sz="667" b="1" i="0" u="none" strike="noStrike" kern="1200" cap="none" spc="0" normalizeH="0" baseline="0" noProof="0" dirty="0">
                  <a:ln>
                    <a:noFill/>
                  </a:ln>
                  <a:solidFill>
                    <a:srgbClr val="64BCD9"/>
                  </a:solidFill>
                  <a:effectLst/>
                  <a:uLnTx/>
                  <a:uFillTx/>
                  <a:latin typeface="Arial"/>
                  <a:ea typeface="+mn-ea"/>
                  <a:cs typeface="+mn-cs"/>
                </a:endParaRPr>
              </a:p>
            </p:txBody>
          </p:sp>
        </p:grpSp>
        <p:pic>
          <p:nvPicPr>
            <p:cNvPr id="24" name="Picture 23">
              <a:extLst>
                <a:ext uri="{FF2B5EF4-FFF2-40B4-BE49-F238E27FC236}">
                  <a16:creationId xmlns:a16="http://schemas.microsoft.com/office/drawing/2014/main" id="{EA2CBAD7-CAC8-4A1B-B0C9-72C24D1AB574}"/>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1933902" y="4684511"/>
              <a:ext cx="1944535" cy="915173"/>
            </a:xfrm>
            <a:prstGeom prst="rect">
              <a:avLst/>
            </a:prstGeom>
          </p:spPr>
        </p:pic>
        <p:grpSp>
          <p:nvGrpSpPr>
            <p:cNvPr id="25" name="Group 24">
              <a:extLst>
                <a:ext uri="{FF2B5EF4-FFF2-40B4-BE49-F238E27FC236}">
                  <a16:creationId xmlns:a16="http://schemas.microsoft.com/office/drawing/2014/main" id="{E2BF9186-2DBC-4B4C-B75F-D66DEBAD79FB}"/>
                </a:ext>
              </a:extLst>
            </p:cNvPr>
            <p:cNvGrpSpPr/>
            <p:nvPr/>
          </p:nvGrpSpPr>
          <p:grpSpPr>
            <a:xfrm>
              <a:off x="1966737" y="4515634"/>
              <a:ext cx="391962" cy="561332"/>
              <a:chOff x="6452458" y="3541561"/>
              <a:chExt cx="368032" cy="527061"/>
            </a:xfrm>
          </p:grpSpPr>
          <p:sp>
            <p:nvSpPr>
              <p:cNvPr id="39" name="Rectangle: Rounded Corners 27">
                <a:extLst>
                  <a:ext uri="{FF2B5EF4-FFF2-40B4-BE49-F238E27FC236}">
                    <a16:creationId xmlns:a16="http://schemas.microsoft.com/office/drawing/2014/main" id="{92261BA0-6211-42A5-BD08-E6AE947BA1AC}"/>
                  </a:ext>
                </a:extLst>
              </p:cNvPr>
              <p:cNvSpPr/>
              <p:nvPr/>
            </p:nvSpPr>
            <p:spPr>
              <a:xfrm>
                <a:off x="6452458" y="3885742"/>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err="1">
                    <a:ln>
                      <a:noFill/>
                    </a:ln>
                    <a:solidFill>
                      <a:prstClr val="black">
                        <a:lumMod val="65000"/>
                        <a:lumOff val="35000"/>
                      </a:prstClr>
                    </a:solidFill>
                    <a:effectLst/>
                    <a:uLnTx/>
                    <a:uFillTx/>
                    <a:latin typeface="Arial"/>
                    <a:ea typeface="+mn-ea"/>
                    <a:cs typeface="+mn-cs"/>
                  </a:rPr>
                  <a:t>DFM</a:t>
                </a:r>
                <a:endParaRPr kumimoji="0" lang="en-GB" sz="667" b="1"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cxnSp>
            <p:nvCxnSpPr>
              <p:cNvPr id="40" name="Straight Arrow Connector 39">
                <a:extLst>
                  <a:ext uri="{FF2B5EF4-FFF2-40B4-BE49-F238E27FC236}">
                    <a16:creationId xmlns:a16="http://schemas.microsoft.com/office/drawing/2014/main" id="{00D23C8C-5C04-4E14-94F3-274EF5C71E6B}"/>
                  </a:ext>
                </a:extLst>
              </p:cNvPr>
              <p:cNvCxnSpPr>
                <a:cxnSpLocks/>
                <a:stCxn id="39" idx="0"/>
              </p:cNvCxnSpPr>
              <p:nvPr/>
            </p:nvCxnSpPr>
            <p:spPr>
              <a:xfrm flipV="1">
                <a:off x="6636474" y="3541561"/>
                <a:ext cx="0" cy="344181"/>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26" name="Picture 25">
              <a:extLst>
                <a:ext uri="{FF2B5EF4-FFF2-40B4-BE49-F238E27FC236}">
                  <a16:creationId xmlns:a16="http://schemas.microsoft.com/office/drawing/2014/main" id="{C8347C23-0D8A-4ED4-9329-D1CAD51EBD5F}"/>
                </a:ext>
              </a:extLst>
            </p:cNvPr>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173108" y="4610932"/>
              <a:ext cx="2681478" cy="2060160"/>
            </a:xfrm>
            <a:prstGeom prst="rect">
              <a:avLst/>
            </a:prstGeom>
          </p:spPr>
        </p:pic>
        <p:grpSp>
          <p:nvGrpSpPr>
            <p:cNvPr id="27" name="Group 26">
              <a:extLst>
                <a:ext uri="{FF2B5EF4-FFF2-40B4-BE49-F238E27FC236}">
                  <a16:creationId xmlns:a16="http://schemas.microsoft.com/office/drawing/2014/main" id="{5D85E626-044E-4A33-90E2-4C9D23A4FCF7}"/>
                </a:ext>
              </a:extLst>
            </p:cNvPr>
            <p:cNvGrpSpPr/>
            <p:nvPr/>
          </p:nvGrpSpPr>
          <p:grpSpPr>
            <a:xfrm>
              <a:off x="5274117" y="1364934"/>
              <a:ext cx="1701350" cy="4234749"/>
              <a:chOff x="3800289" y="1258731"/>
              <a:chExt cx="1597477" cy="3976209"/>
            </a:xfrm>
          </p:grpSpPr>
          <p:grpSp>
            <p:nvGrpSpPr>
              <p:cNvPr id="30" name="Group 29">
                <a:extLst>
                  <a:ext uri="{FF2B5EF4-FFF2-40B4-BE49-F238E27FC236}">
                    <a16:creationId xmlns:a16="http://schemas.microsoft.com/office/drawing/2014/main" id="{8D8C9DA7-3826-4655-9664-A84A3F3EFFE2}"/>
                  </a:ext>
                </a:extLst>
              </p:cNvPr>
              <p:cNvGrpSpPr/>
              <p:nvPr/>
            </p:nvGrpSpPr>
            <p:grpSpPr>
              <a:xfrm>
                <a:off x="3800289" y="4275299"/>
                <a:ext cx="707257" cy="959641"/>
                <a:chOff x="6244539" y="2904762"/>
                <a:chExt cx="707257" cy="959641"/>
              </a:xfrm>
            </p:grpSpPr>
            <p:sp>
              <p:nvSpPr>
                <p:cNvPr id="37" name="Rectangle: Rounded Corners 38">
                  <a:extLst>
                    <a:ext uri="{FF2B5EF4-FFF2-40B4-BE49-F238E27FC236}">
                      <a16:creationId xmlns:a16="http://schemas.microsoft.com/office/drawing/2014/main" id="{D14BAAD4-C3F8-4130-A682-1324758E2469}"/>
                    </a:ext>
                  </a:extLst>
                </p:cNvPr>
                <p:cNvSpPr/>
                <p:nvPr/>
              </p:nvSpPr>
              <p:spPr>
                <a:xfrm>
                  <a:off x="6244539" y="3452030"/>
                  <a:ext cx="707257" cy="412373"/>
                </a:xfrm>
                <a:prstGeom prst="roundRect">
                  <a:avLst/>
                </a:prstGeom>
                <a:solidFill>
                  <a:schemeClr val="accent2"/>
                </a:solidFill>
                <a:ln>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1333" b="1" i="0" u="none" strike="noStrike" kern="1200" cap="none" spc="0" normalizeH="0" baseline="0" noProof="0" dirty="0">
                      <a:ln>
                        <a:noFill/>
                      </a:ln>
                      <a:solidFill>
                        <a:prstClr val="white"/>
                      </a:solidFill>
                      <a:effectLst/>
                      <a:uLnTx/>
                      <a:uFillTx/>
                      <a:latin typeface="Arial"/>
                      <a:ea typeface="+mn-ea"/>
                      <a:cs typeface="+mn-cs"/>
                    </a:rPr>
                    <a:t>DFX</a:t>
                  </a:r>
                  <a:endParaRPr kumimoji="0" lang="en-GB" sz="1333" b="1" i="0" u="none" strike="noStrike" kern="1200" cap="none" spc="0" normalizeH="0" baseline="0" noProof="0" dirty="0">
                    <a:ln>
                      <a:noFill/>
                    </a:ln>
                    <a:solidFill>
                      <a:prstClr val="white"/>
                    </a:solidFill>
                    <a:effectLst/>
                    <a:uLnTx/>
                    <a:uFillTx/>
                    <a:latin typeface="Arial"/>
                    <a:ea typeface="+mn-ea"/>
                    <a:cs typeface="+mn-cs"/>
                  </a:endParaRPr>
                </a:p>
              </p:txBody>
            </p:sp>
            <p:cxnSp>
              <p:nvCxnSpPr>
                <p:cNvPr id="38" name="Straight Arrow Connector 37">
                  <a:extLst>
                    <a:ext uri="{FF2B5EF4-FFF2-40B4-BE49-F238E27FC236}">
                      <a16:creationId xmlns:a16="http://schemas.microsoft.com/office/drawing/2014/main" id="{DA5AEA1D-CC13-4534-A40C-D02CB72520E8}"/>
                    </a:ext>
                  </a:extLst>
                </p:cNvPr>
                <p:cNvCxnSpPr>
                  <a:cxnSpLocks/>
                  <a:stCxn id="37" idx="0"/>
                </p:cNvCxnSpPr>
                <p:nvPr/>
              </p:nvCxnSpPr>
              <p:spPr>
                <a:xfrm flipV="1">
                  <a:off x="6598168" y="2904762"/>
                  <a:ext cx="43862" cy="547268"/>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C69D83E8-90AE-4027-B8A8-376C255C6E6B}"/>
                  </a:ext>
                </a:extLst>
              </p:cNvPr>
              <p:cNvGrpSpPr/>
              <p:nvPr/>
            </p:nvGrpSpPr>
            <p:grpSpPr>
              <a:xfrm>
                <a:off x="4270171" y="2661097"/>
                <a:ext cx="635297" cy="182880"/>
                <a:chOff x="4673402" y="3094755"/>
                <a:chExt cx="635297" cy="182880"/>
              </a:xfrm>
            </p:grpSpPr>
            <p:sp>
              <p:nvSpPr>
                <p:cNvPr id="35" name="Rectangle: Rounded Corners 36">
                  <a:extLst>
                    <a:ext uri="{FF2B5EF4-FFF2-40B4-BE49-F238E27FC236}">
                      <a16:creationId xmlns:a16="http://schemas.microsoft.com/office/drawing/2014/main" id="{DE231D50-E3B5-4529-B0FD-C99415CAB9EF}"/>
                    </a:ext>
                  </a:extLst>
                </p:cNvPr>
                <p:cNvSpPr/>
                <p:nvPr/>
              </p:nvSpPr>
              <p:spPr>
                <a:xfrm>
                  <a:off x="4940667" y="3094755"/>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prstClr val="black">
                          <a:lumMod val="65000"/>
                          <a:lumOff val="35000"/>
                        </a:prstClr>
                      </a:solidFill>
                      <a:effectLst/>
                      <a:uLnTx/>
                      <a:uFillTx/>
                      <a:latin typeface="Arial"/>
                      <a:ea typeface="+mn-ea"/>
                      <a:cs typeface="+mn-cs"/>
                    </a:rPr>
                    <a:t>DSHX</a:t>
                  </a:r>
                  <a:endParaRPr kumimoji="0" lang="en-GB" sz="667" b="1"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cxnSp>
              <p:nvCxnSpPr>
                <p:cNvPr id="36" name="Straight Arrow Connector 35">
                  <a:extLst>
                    <a:ext uri="{FF2B5EF4-FFF2-40B4-BE49-F238E27FC236}">
                      <a16:creationId xmlns:a16="http://schemas.microsoft.com/office/drawing/2014/main" id="{F360C876-4A91-4A92-8294-5AA3ED1514DE}"/>
                    </a:ext>
                  </a:extLst>
                </p:cNvPr>
                <p:cNvCxnSpPr>
                  <a:cxnSpLocks/>
                  <a:stCxn id="35" idx="1"/>
                </p:cNvCxnSpPr>
                <p:nvPr/>
              </p:nvCxnSpPr>
              <p:spPr>
                <a:xfrm flipH="1">
                  <a:off x="4673402" y="3186198"/>
                  <a:ext cx="267265" cy="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EFD0F3C3-7EBB-4BC9-8288-3FC561E1CCBF}"/>
                  </a:ext>
                </a:extLst>
              </p:cNvPr>
              <p:cNvGrpSpPr/>
              <p:nvPr/>
            </p:nvGrpSpPr>
            <p:grpSpPr>
              <a:xfrm>
                <a:off x="4905468" y="1258731"/>
                <a:ext cx="492298" cy="672503"/>
                <a:chOff x="6927631" y="2899218"/>
                <a:chExt cx="492298" cy="672503"/>
              </a:xfrm>
            </p:grpSpPr>
            <p:sp>
              <p:nvSpPr>
                <p:cNvPr id="33" name="Rectangle: Rounded Corners 34">
                  <a:extLst>
                    <a:ext uri="{FF2B5EF4-FFF2-40B4-BE49-F238E27FC236}">
                      <a16:creationId xmlns:a16="http://schemas.microsoft.com/office/drawing/2014/main" id="{EF7058B5-1C8E-43C5-BE0C-C59CE53CEA7C}"/>
                    </a:ext>
                  </a:extLst>
                </p:cNvPr>
                <p:cNvSpPr/>
                <p:nvPr/>
              </p:nvSpPr>
              <p:spPr>
                <a:xfrm>
                  <a:off x="7051897" y="2899218"/>
                  <a:ext cx="368032" cy="182880"/>
                </a:xfrm>
                <a:prstGeom prst="roundRect">
                  <a:avLst/>
                </a:prstGeom>
                <a:solidFill>
                  <a:schemeClr val="bg1">
                    <a:lumMod val="95000"/>
                  </a:schemeClr>
                </a:solidFill>
                <a:ln w="3175">
                  <a:solidFill>
                    <a:schemeClr val="bg2">
                      <a:lumMod val="50000"/>
                    </a:schemeClr>
                  </a:solidFill>
                </a:ln>
              </p:spPr>
              <p:style>
                <a:lnRef idx="2">
                  <a:schemeClr val="accent2"/>
                </a:lnRef>
                <a:fillRef idx="1">
                  <a:schemeClr val="lt1"/>
                </a:fillRef>
                <a:effectRef idx="0">
                  <a:schemeClr val="accent2"/>
                </a:effectRef>
                <a:fontRef idx="minor">
                  <a:schemeClr val="dk1"/>
                </a:fontRef>
              </p:style>
              <p:txBody>
                <a:bodyPr wrap="none" rtlCol="0" anchor="ctr"/>
                <a:lstStyle/>
                <a:p>
                  <a:pPr marL="0" marR="0" lvl="0" indent="0" algn="ctr" defTabSz="649213" rtl="0" eaLnBrk="1" fontAlgn="auto" latinLnBrk="0" hangingPunct="1">
                    <a:lnSpc>
                      <a:spcPct val="100000"/>
                    </a:lnSpc>
                    <a:spcBef>
                      <a:spcPts val="0"/>
                    </a:spcBef>
                    <a:spcAft>
                      <a:spcPts val="0"/>
                    </a:spcAft>
                    <a:buClrTx/>
                    <a:buSzTx/>
                    <a:buFontTx/>
                    <a:buNone/>
                    <a:tabLst/>
                    <a:defRPr/>
                  </a:pPr>
                  <a:r>
                    <a:rPr kumimoji="0" lang="en-US" sz="667" b="1" i="0" u="none" strike="noStrike" kern="1200" cap="none" spc="0" normalizeH="0" baseline="0" noProof="0" dirty="0">
                      <a:ln>
                        <a:noFill/>
                      </a:ln>
                      <a:solidFill>
                        <a:prstClr val="black">
                          <a:lumMod val="65000"/>
                          <a:lumOff val="35000"/>
                        </a:prstClr>
                      </a:solidFill>
                      <a:effectLst/>
                      <a:uLnTx/>
                      <a:uFillTx/>
                      <a:latin typeface="Arial"/>
                      <a:ea typeface="+mn-ea"/>
                      <a:cs typeface="+mn-cs"/>
                    </a:rPr>
                    <a:t>DFHX</a:t>
                  </a:r>
                  <a:endParaRPr kumimoji="0" lang="en-GB" sz="667" b="1" i="0" u="none" strike="noStrike" kern="1200" cap="none" spc="0" normalizeH="0" baseline="0" noProof="0" dirty="0">
                    <a:ln>
                      <a:noFill/>
                    </a:ln>
                    <a:solidFill>
                      <a:prstClr val="black">
                        <a:lumMod val="65000"/>
                        <a:lumOff val="35000"/>
                      </a:prstClr>
                    </a:solidFill>
                    <a:effectLst/>
                    <a:uLnTx/>
                    <a:uFillTx/>
                    <a:latin typeface="Arial"/>
                    <a:ea typeface="+mn-ea"/>
                    <a:cs typeface="+mn-cs"/>
                  </a:endParaRPr>
                </a:p>
              </p:txBody>
            </p:sp>
            <p:cxnSp>
              <p:nvCxnSpPr>
                <p:cNvPr id="34" name="Straight Arrow Connector 33">
                  <a:extLst>
                    <a:ext uri="{FF2B5EF4-FFF2-40B4-BE49-F238E27FC236}">
                      <a16:creationId xmlns:a16="http://schemas.microsoft.com/office/drawing/2014/main" id="{6BA5A3B5-7923-4CF1-A19D-4FC9404301EC}"/>
                    </a:ext>
                  </a:extLst>
                </p:cNvPr>
                <p:cNvCxnSpPr>
                  <a:cxnSpLocks/>
                  <a:stCxn id="33" idx="2"/>
                </p:cNvCxnSpPr>
                <p:nvPr/>
              </p:nvCxnSpPr>
              <p:spPr>
                <a:xfrm flipH="1">
                  <a:off x="6927631" y="3082098"/>
                  <a:ext cx="308282" cy="489623"/>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28" name="Picture 27">
              <a:extLst>
                <a:ext uri="{FF2B5EF4-FFF2-40B4-BE49-F238E27FC236}">
                  <a16:creationId xmlns:a16="http://schemas.microsoft.com/office/drawing/2014/main" id="{17BE36EC-0108-4864-8A22-2DEDCFC4188D}"/>
                </a:ext>
              </a:extLst>
            </p:cNvPr>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7007121" y="882090"/>
              <a:ext cx="1566945" cy="805536"/>
            </a:xfrm>
            <a:prstGeom prst="rect">
              <a:avLst/>
            </a:prstGeom>
          </p:spPr>
        </p:pic>
        <p:pic>
          <p:nvPicPr>
            <p:cNvPr id="29" name="Picture 28">
              <a:extLst>
                <a:ext uri="{FF2B5EF4-FFF2-40B4-BE49-F238E27FC236}">
                  <a16:creationId xmlns:a16="http://schemas.microsoft.com/office/drawing/2014/main" id="{BE7D27DD-6B14-4247-AB96-746A271AF54C}"/>
                </a:ext>
              </a:extLst>
            </p:cNvPr>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439389" y="1077237"/>
              <a:ext cx="1411102" cy="663913"/>
            </a:xfrm>
            <a:prstGeom prst="rect">
              <a:avLst/>
            </a:prstGeom>
          </p:spPr>
        </p:pic>
      </p:grpSp>
      <p:sp>
        <p:nvSpPr>
          <p:cNvPr id="53" name="Content Placeholder 4">
            <a:extLst>
              <a:ext uri="{FF2B5EF4-FFF2-40B4-BE49-F238E27FC236}">
                <a16:creationId xmlns:a16="http://schemas.microsoft.com/office/drawing/2014/main" id="{0C8B9D4D-EDD9-43C6-B1C4-70B7EA4C472F}"/>
              </a:ext>
            </a:extLst>
          </p:cNvPr>
          <p:cNvSpPr txBox="1">
            <a:spLocks/>
          </p:cNvSpPr>
          <p:nvPr/>
        </p:nvSpPr>
        <p:spPr>
          <a:xfrm>
            <a:off x="6866811" y="3398125"/>
            <a:ext cx="5334628" cy="3056248"/>
          </a:xfrm>
          <a:prstGeom prst="rect">
            <a:avLst/>
          </a:prstGeom>
        </p:spPr>
        <p:txBody>
          <a:bodyPr>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1867"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CERN-UK1 collaboration </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under addendum #4 of KE3299/TE/HL-LHC</a:t>
            </a:r>
          </a:p>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Design, Manufacturing, QC &amp; CE certification under the responsibility of </a:t>
            </a:r>
            <a:r>
              <a:rPr kumimoji="0" lang="en-US" sz="1867"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Southampton University</a:t>
            </a:r>
          </a:p>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1867"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PRR</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 3 March 2020. </a:t>
            </a:r>
            <a:r>
              <a:rPr kumimoji="0" lang="en-US" sz="1867" b="1" i="0" u="sng"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1.5 intense years </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from raw material procurement to completion of qualification and </a:t>
            </a:r>
            <a:r>
              <a:rPr kumimoji="0" lang="en-US" sz="1867" b="0"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CE certification </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by notified body</a:t>
            </a:r>
          </a:p>
          <a:p>
            <a:pPr marL="0" marR="0" lvl="0" indent="0" algn="l" defTabSz="457200" rtl="0" eaLnBrk="1" fontAlgn="auto" latinLnBrk="0" hangingPunct="1">
              <a:lnSpc>
                <a:spcPct val="100000"/>
              </a:lnSpc>
              <a:spcBef>
                <a:spcPct val="20000"/>
              </a:spcBef>
              <a:spcAft>
                <a:spcPts val="0"/>
              </a:spcAft>
              <a:buClr>
                <a:srgbClr val="FB963C"/>
              </a:buClr>
              <a:buSzTx/>
              <a:buFont typeface="Wingdings" charset="2"/>
              <a:buNone/>
              <a:tabLst/>
              <a:defRPr/>
            </a:pPr>
            <a:r>
              <a:rPr kumimoji="0" lang="en-US" sz="1867" b="1" i="0" u="none" strike="noStrike" kern="1200" cap="none" spc="0" normalizeH="0" baseline="0" noProof="0" dirty="0">
                <a:ln>
                  <a:noFill/>
                </a:ln>
                <a:solidFill>
                  <a:srgbClr val="0070C0"/>
                </a:solidFill>
                <a:effectLst/>
                <a:uLnTx/>
                <a:uFillTx/>
                <a:latin typeface="Calibri" panose="020F0502020204030204" pitchFamily="34" charset="0"/>
                <a:ea typeface="+mn-ea"/>
                <a:cs typeface="Calibri" panose="020F0502020204030204" pitchFamily="34" charset="0"/>
              </a:rPr>
              <a:t>Completed in March 2022 </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at </a:t>
            </a:r>
            <a:r>
              <a:rPr kumimoji="0" lang="en-US" sz="1867" b="1"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LTI </a:t>
            </a:r>
            <a:r>
              <a:rPr kumimoji="0" lang="en-US" sz="1867" b="1" i="0" u="none" strike="noStrike" kern="1200" cap="none" spc="0" normalizeH="0" baseline="0" noProof="0" dirty="0" err="1">
                <a:ln>
                  <a:noFill/>
                </a:ln>
                <a:solidFill>
                  <a:srgbClr val="5A5A5A"/>
                </a:solidFill>
                <a:effectLst/>
                <a:uLnTx/>
                <a:uFillTx/>
                <a:latin typeface="Calibri" panose="020F0502020204030204" pitchFamily="34" charset="0"/>
                <a:ea typeface="+mn-ea"/>
                <a:cs typeface="Calibri" panose="020F0502020204030204" pitchFamily="34" charset="0"/>
              </a:rPr>
              <a:t>Metaltech</a:t>
            </a:r>
            <a:r>
              <a:rPr kumimoji="0" lang="en-US" sz="1867" b="1"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 </a:t>
            </a:r>
            <a:r>
              <a:rPr kumimoji="0" lang="en-US" sz="1867" b="0"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&amp; </a:t>
            </a:r>
            <a:r>
              <a:rPr kumimoji="0" lang="en-US" sz="1867" b="1" i="0" u="none" strike="noStrike" kern="1200" cap="none" spc="0" normalizeH="0" baseline="0" noProof="0" dirty="0">
                <a:ln>
                  <a:noFill/>
                </a:ln>
                <a:solidFill>
                  <a:srgbClr val="5A5A5A"/>
                </a:solidFill>
                <a:effectLst/>
                <a:uLnTx/>
                <a:uFillTx/>
                <a:latin typeface="Calibri" panose="020F0502020204030204" pitchFamily="34" charset="0"/>
                <a:ea typeface="+mn-ea"/>
                <a:cs typeface="Calibri" panose="020F0502020204030204" pitchFamily="34" charset="0"/>
              </a:rPr>
              <a:t>delivered to CERN</a:t>
            </a:r>
          </a:p>
        </p:txBody>
      </p:sp>
    </p:spTree>
    <p:extLst>
      <p:ext uri="{BB962C8B-B14F-4D97-AF65-F5344CB8AC3E}">
        <p14:creationId xmlns:p14="http://schemas.microsoft.com/office/powerpoint/2010/main" val="209341558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455BFC-BE05-74C1-FB8C-83BE51D6BFA1}"/>
              </a:ext>
            </a:extLst>
          </p:cNvPr>
          <p:cNvSpPr>
            <a:spLocks noGrp="1"/>
          </p:cNvSpPr>
          <p:nvPr>
            <p:ph type="sldNum" sz="quarter" idx="4"/>
          </p:nvPr>
        </p:nvSpPr>
        <p:spPr>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56</a:t>
            </a:fld>
            <a:endParaRPr lang="fr-FR"/>
          </a:p>
        </p:txBody>
      </p:sp>
      <p:sp>
        <p:nvSpPr>
          <p:cNvPr id="4" name="Title 1">
            <a:extLst>
              <a:ext uri="{FF2B5EF4-FFF2-40B4-BE49-F238E27FC236}">
                <a16:creationId xmlns:a16="http://schemas.microsoft.com/office/drawing/2014/main" id="{08A677EC-C4D5-921D-A260-4345B9A9D6F9}"/>
              </a:ext>
            </a:extLst>
          </p:cNvPr>
          <p:cNvSpPr txBox="1">
            <a:spLocks/>
          </p:cNvSpPr>
          <p:nvPr/>
        </p:nvSpPr>
        <p:spPr>
          <a:xfrm>
            <a:off x="761452" y="41549"/>
            <a:ext cx="112464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Re-</a:t>
            </a:r>
            <a:r>
              <a:rPr lang="en-US" dirty="0" err="1"/>
              <a:t>Organisation</a:t>
            </a:r>
            <a:r>
              <a:rPr lang="en-US" dirty="0"/>
              <a:t> of the HL-LHC Project Office</a:t>
            </a:r>
          </a:p>
        </p:txBody>
      </p:sp>
      <p:sp>
        <p:nvSpPr>
          <p:cNvPr id="5" name="Content Placeholder 2">
            <a:extLst>
              <a:ext uri="{FF2B5EF4-FFF2-40B4-BE49-F238E27FC236}">
                <a16:creationId xmlns:a16="http://schemas.microsoft.com/office/drawing/2014/main" id="{32091220-4A44-1E98-ACEE-13DA68E6D925}"/>
              </a:ext>
            </a:extLst>
          </p:cNvPr>
          <p:cNvSpPr txBox="1">
            <a:spLocks/>
          </p:cNvSpPr>
          <p:nvPr/>
        </p:nvSpPr>
        <p:spPr>
          <a:xfrm>
            <a:off x="92074" y="596049"/>
            <a:ext cx="12007852" cy="6254606"/>
          </a:xfrm>
          <a:prstGeom prst="rect">
            <a:avLst/>
          </a:prstGeom>
        </p:spPr>
        <p:txBody>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189" indent="-457189" algn="l" defTabSz="609585">
              <a:spcAft>
                <a:spcPts val="600"/>
              </a:spcAft>
              <a:buClr>
                <a:srgbClr val="FB963C"/>
              </a:buClr>
            </a:pPr>
            <a:r>
              <a:rPr lang="en-US" sz="2200" b="1" dirty="0">
                <a:solidFill>
                  <a:prstClr val="black"/>
                </a:solidFill>
                <a:latin typeface="Times New Roman" panose="02020603050405020304" pitchFamily="18" charset="0"/>
                <a:cs typeface="Times New Roman" panose="02020603050405020304" pitchFamily="18" charset="0"/>
              </a:rPr>
              <a:t>Departure of Beniamino di Girolamo</a:t>
            </a:r>
          </a:p>
          <a:p>
            <a:pPr marL="0" indent="0" algn="l" defTabSz="609585">
              <a:spcAft>
                <a:spcPts val="600"/>
              </a:spcAft>
              <a:buClr>
                <a:srgbClr val="FB963C"/>
              </a:buClr>
              <a:buNone/>
            </a:pPr>
            <a:r>
              <a:rPr lang="en-US" sz="2200" b="1" dirty="0">
                <a:solidFill>
                  <a:prstClr val="black"/>
                </a:solidFill>
                <a:latin typeface="Times New Roman" panose="02020603050405020304" pitchFamily="18" charset="0"/>
                <a:cs typeface="Times New Roman" panose="02020603050405020304" pitchFamily="18" charset="0"/>
                <a:sym typeface="Wingdings" pitchFamily="2" charset="2"/>
              </a:rPr>
              <a:t>					</a:t>
            </a: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Appointment of Lars Jensen as new Collaboration Officer</a:t>
            </a:r>
            <a:endParaRPr lang="en-US" sz="2000" b="1" dirty="0">
              <a:solidFill>
                <a:srgbClr val="00B050"/>
              </a:solidFill>
              <a:latin typeface="Times New Roman" panose="02020603050405020304" pitchFamily="18" charset="0"/>
              <a:cs typeface="Times New Roman" panose="02020603050405020304" pitchFamily="18" charset="0"/>
            </a:endParaRPr>
          </a:p>
          <a:p>
            <a:pPr marL="457189" indent="-457189" algn="l" defTabSz="609585">
              <a:spcBef>
                <a:spcPts val="1824"/>
              </a:spcBef>
              <a:spcAft>
                <a:spcPts val="600"/>
              </a:spcAft>
              <a:buClr>
                <a:srgbClr val="FB963C"/>
              </a:buClr>
            </a:pPr>
            <a:r>
              <a:rPr kumimoji="0" lang="en-US" sz="22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Request </a:t>
            </a:r>
            <a:r>
              <a:rPr lang="en-US" sz="2200" b="1" dirty="0">
                <a:solidFill>
                  <a:prstClr val="black"/>
                </a:solidFill>
                <a:latin typeface="Times New Roman" panose="02020603050405020304" pitchFamily="18" charset="0"/>
                <a:cs typeface="Times New Roman" panose="02020603050405020304" pitchFamily="18" charset="0"/>
              </a:rPr>
              <a:t>after the</a:t>
            </a:r>
            <a:r>
              <a:rPr kumimoji="0" lang="en-US" sz="22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Cost &amp; Schedule Review 2022</a:t>
            </a:r>
            <a:r>
              <a:rPr kumimoji="0" lang="en-US" sz="2200" b="1" i="0" u="none" strike="noStrike" kern="1200" cap="none" spc="0" normalizeH="0" noProof="0" dirty="0">
                <a:ln>
                  <a:noFill/>
                </a:ln>
                <a:solidFill>
                  <a:prstClr val="black"/>
                </a:solidFill>
                <a:effectLst/>
                <a:uLnTx/>
                <a:uFillTx/>
                <a:latin typeface="Times New Roman" panose="02020603050405020304" pitchFamily="18" charset="0"/>
                <a:cs typeface="Times New Roman" panose="02020603050405020304" pitchFamily="18" charset="0"/>
              </a:rPr>
              <a:t> to separate Budget and Schedule Office</a:t>
            </a:r>
          </a:p>
          <a:p>
            <a:pPr marL="0" indent="0" algn="l" defTabSz="609585">
              <a:spcAft>
                <a:spcPts val="600"/>
              </a:spcAft>
              <a:buClr>
                <a:srgbClr val="FB963C"/>
              </a:buClr>
              <a:buNone/>
            </a:pPr>
            <a:r>
              <a:rPr lang="en-US" sz="2200" b="1" dirty="0">
                <a:solidFill>
                  <a:prstClr val="black"/>
                </a:solidFill>
                <a:latin typeface="Times New Roman" panose="02020603050405020304" pitchFamily="18" charset="0"/>
                <a:cs typeface="Times New Roman" panose="02020603050405020304" pitchFamily="18" charset="0"/>
              </a:rPr>
              <a:t>					</a:t>
            </a: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Reinforcement of the Schedule monitoring &amp; control</a:t>
            </a:r>
          </a:p>
          <a:p>
            <a:pPr marL="0" indent="0" algn="l" defTabSz="609585">
              <a:spcAft>
                <a:spcPts val="600"/>
              </a:spcAft>
              <a:buClr>
                <a:srgbClr val="FB963C"/>
              </a:buClr>
              <a:buNone/>
            </a:pP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 Redefinition of Project Office Mandates and names</a:t>
            </a:r>
          </a:p>
          <a:p>
            <a:pPr marL="0" indent="0" algn="l" defTabSz="609585">
              <a:spcAft>
                <a:spcPts val="600"/>
              </a:spcAft>
              <a:buClr>
                <a:srgbClr val="FB963C"/>
              </a:buClr>
              <a:buNone/>
            </a:pP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 Dedicated Schedule Officer to be appointed by the end of the year</a:t>
            </a:r>
            <a:endParaRPr kumimoji="0" lang="en-US" sz="2000" b="1" i="0" u="none" strike="noStrike" kern="1200" cap="none" spc="0" normalizeH="0" noProof="0" dirty="0">
              <a:ln>
                <a:noFill/>
              </a:ln>
              <a:solidFill>
                <a:srgbClr val="00B050"/>
              </a:solidFill>
              <a:effectLst/>
              <a:uLnTx/>
              <a:uFillTx/>
              <a:latin typeface="Times New Roman" panose="02020603050405020304" pitchFamily="18" charset="0"/>
              <a:cs typeface="Times New Roman" panose="02020603050405020304" pitchFamily="18" charset="0"/>
              <a:sym typeface="Wingdings" pitchFamily="2" charset="2"/>
            </a:endParaRPr>
          </a:p>
          <a:p>
            <a:pPr marL="457189" indent="-457189" algn="l" defTabSz="609585">
              <a:spcBef>
                <a:spcPts val="1824"/>
              </a:spcBef>
              <a:spcAft>
                <a:spcPts val="600"/>
              </a:spcAft>
              <a:buClr>
                <a:srgbClr val="FB963C"/>
              </a:buClr>
            </a:pPr>
            <a:r>
              <a:rPr lang="en-US" sz="2200" b="1" dirty="0">
                <a:solidFill>
                  <a:prstClr val="black"/>
                </a:solidFill>
                <a:latin typeface="Times New Roman" panose="02020603050405020304" pitchFamily="18" charset="0"/>
                <a:cs typeface="Times New Roman" panose="02020603050405020304" pitchFamily="18" charset="0"/>
              </a:rPr>
              <a:t>Internal Audit of the HL-LHC project by CERN audit team</a:t>
            </a:r>
          </a:p>
          <a:p>
            <a:pPr marL="0" indent="0" algn="l" defTabSz="609585">
              <a:spcAft>
                <a:spcPts val="600"/>
              </a:spcAft>
              <a:buClr>
                <a:srgbClr val="FB963C"/>
              </a:buClr>
              <a:buNone/>
            </a:pPr>
            <a:r>
              <a:rPr lang="en-US" sz="2200" b="1" dirty="0">
                <a:solidFill>
                  <a:prstClr val="black"/>
                </a:solidFill>
                <a:latin typeface="Times New Roman" panose="02020603050405020304" pitchFamily="18" charset="0"/>
                <a:cs typeface="Times New Roman" panose="02020603050405020304" pitchFamily="18" charset="0"/>
                <a:sym typeface="Wingdings" pitchFamily="2" charset="2"/>
              </a:rPr>
              <a:t>					</a:t>
            </a: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Revision and update of ALL HL-LHC related mandates</a:t>
            </a:r>
            <a:endParaRPr kumimoji="0" lang="en-US" sz="2200" b="1" i="0" u="none" strike="noStrike" kern="1200" cap="none" spc="0" normalizeH="0" noProof="0" dirty="0">
              <a:ln>
                <a:noFill/>
              </a:ln>
              <a:solidFill>
                <a:schemeClr val="tx1"/>
              </a:solidFill>
              <a:effectLst/>
              <a:uLnTx/>
              <a:uFillTx/>
              <a:latin typeface="Times New Roman" panose="02020603050405020304" pitchFamily="18" charset="0"/>
              <a:cs typeface="Times New Roman" panose="02020603050405020304" pitchFamily="18" charset="0"/>
            </a:endParaRPr>
          </a:p>
          <a:p>
            <a:pPr marL="457189" indent="-457189" algn="l" defTabSz="609585">
              <a:spcBef>
                <a:spcPts val="1824"/>
              </a:spcBef>
              <a:spcAft>
                <a:spcPts val="600"/>
              </a:spcAft>
              <a:buClr>
                <a:srgbClr val="FB963C"/>
              </a:buClr>
            </a:pPr>
            <a:r>
              <a:rPr lang="en-US" sz="2200" b="1" dirty="0">
                <a:solidFill>
                  <a:prstClr val="black"/>
                </a:solidFill>
                <a:latin typeface="Times New Roman" panose="02020603050405020304" pitchFamily="18" charset="0"/>
                <a:cs typeface="Times New Roman" panose="02020603050405020304" pitchFamily="18" charset="0"/>
              </a:rPr>
              <a:t>Migration of the Project Webpages to the New SharePoint platform</a:t>
            </a:r>
            <a:r>
              <a:rPr lang="en-US" sz="2200" b="1" dirty="0">
                <a:solidFill>
                  <a:prstClr val="black"/>
                </a:solidFill>
                <a:latin typeface="Times New Roman" panose="02020603050405020304" pitchFamily="18" charset="0"/>
                <a:cs typeface="Times New Roman" panose="02020603050405020304" pitchFamily="18" charset="0"/>
                <a:sym typeface="Wingdings" pitchFamily="2" charset="2"/>
              </a:rPr>
              <a:t>	</a:t>
            </a:r>
          </a:p>
          <a:p>
            <a:pPr marL="0" indent="0" algn="l" defTabSz="609585">
              <a:spcAft>
                <a:spcPts val="600"/>
              </a:spcAft>
              <a:buClr>
                <a:srgbClr val="FB963C"/>
              </a:buClr>
              <a:buNone/>
            </a:pPr>
            <a:r>
              <a:rPr lang="en-US" sz="2200" b="1" dirty="0">
                <a:solidFill>
                  <a:schemeClr val="tx1"/>
                </a:solidFill>
                <a:latin typeface="Times New Roman" panose="02020603050405020304" pitchFamily="18" charset="0"/>
                <a:cs typeface="Times New Roman" panose="02020603050405020304" pitchFamily="18" charset="0"/>
              </a:rPr>
              <a:t>	</a:t>
            </a:r>
            <a:r>
              <a:rPr lang="en-US" sz="1800" b="1" dirty="0">
                <a:solidFill>
                  <a:schemeClr val="tx1"/>
                </a:solidFill>
                <a:latin typeface="Times New Roman" panose="02020603050405020304" pitchFamily="18" charset="0"/>
                <a:cs typeface="Times New Roman" panose="02020603050405020304" pitchFamily="18" charset="0"/>
              </a:rPr>
              <a:t> https://</a:t>
            </a:r>
            <a:r>
              <a:rPr lang="en-US" sz="1800" b="1" dirty="0" err="1">
                <a:solidFill>
                  <a:schemeClr val="tx1"/>
                </a:solidFill>
                <a:latin typeface="Times New Roman" panose="02020603050405020304" pitchFamily="18" charset="0"/>
                <a:cs typeface="Times New Roman" panose="02020603050405020304" pitchFamily="18" charset="0"/>
              </a:rPr>
              <a:t>cern.sharepoint.com</a:t>
            </a:r>
            <a:r>
              <a:rPr lang="en-US" sz="1800" b="1" dirty="0">
                <a:solidFill>
                  <a:schemeClr val="tx1"/>
                </a:solidFill>
                <a:latin typeface="Times New Roman" panose="02020603050405020304" pitchFamily="18" charset="0"/>
                <a:cs typeface="Times New Roman" panose="02020603050405020304" pitchFamily="18" charset="0"/>
              </a:rPr>
              <a:t>/sites/HL-LHC/WP1/</a:t>
            </a:r>
            <a:r>
              <a:rPr lang="en-US" sz="1800" b="1" dirty="0" err="1">
                <a:solidFill>
                  <a:schemeClr val="tx1"/>
                </a:solidFill>
                <a:latin typeface="Times New Roman" panose="02020603050405020304" pitchFamily="18" charset="0"/>
                <a:cs typeface="Times New Roman" panose="02020603050405020304" pitchFamily="18" charset="0"/>
              </a:rPr>
              <a:t>SitePages</a:t>
            </a:r>
            <a:r>
              <a:rPr lang="en-US" sz="1800" b="1" dirty="0">
                <a:solidFill>
                  <a:schemeClr val="tx1"/>
                </a:solidFill>
                <a:latin typeface="Times New Roman" panose="02020603050405020304" pitchFamily="18" charset="0"/>
                <a:cs typeface="Times New Roman" panose="02020603050405020304" pitchFamily="18" charset="0"/>
              </a:rPr>
              <a:t>/</a:t>
            </a:r>
            <a:r>
              <a:rPr lang="en-US" sz="1800" b="1" dirty="0" err="1">
                <a:solidFill>
                  <a:schemeClr val="tx1"/>
                </a:solidFill>
                <a:latin typeface="Times New Roman" panose="02020603050405020304" pitchFamily="18" charset="0"/>
                <a:cs typeface="Times New Roman" panose="02020603050405020304" pitchFamily="18" charset="0"/>
              </a:rPr>
              <a:t>Collaborations.aspx</a:t>
            </a:r>
            <a:r>
              <a:rPr lang="en-US" sz="1800" b="1" dirty="0">
                <a:solidFill>
                  <a:schemeClr val="tx1"/>
                </a:solidFill>
                <a:latin typeface="Times New Roman" panose="02020603050405020304" pitchFamily="18" charset="0"/>
                <a:cs typeface="Times New Roman" panose="02020603050405020304" pitchFamily="18" charset="0"/>
              </a:rPr>
              <a:t> -&gt; new Collaborations office pages </a:t>
            </a:r>
          </a:p>
          <a:p>
            <a:pPr marL="0" indent="0" algn="l" defTabSz="609585">
              <a:spcAft>
                <a:spcPts val="600"/>
              </a:spcAft>
              <a:buClr>
                <a:srgbClr val="FB963C"/>
              </a:buClr>
              <a:buNone/>
            </a:pPr>
            <a:r>
              <a:rPr lang="en-US" sz="1800" b="1" dirty="0">
                <a:solidFill>
                  <a:schemeClr val="tx1"/>
                </a:solidFill>
                <a:latin typeface="Times New Roman" panose="02020603050405020304" pitchFamily="18" charset="0"/>
                <a:cs typeface="Times New Roman" panose="02020603050405020304" pitchFamily="18" charset="0"/>
              </a:rPr>
              <a:t>	 https://</a:t>
            </a:r>
            <a:r>
              <a:rPr lang="en-US" sz="1800" b="1" dirty="0" err="1">
                <a:solidFill>
                  <a:schemeClr val="tx1"/>
                </a:solidFill>
                <a:latin typeface="Times New Roman" panose="02020603050405020304" pitchFamily="18" charset="0"/>
                <a:cs typeface="Times New Roman" panose="02020603050405020304" pitchFamily="18" charset="0"/>
              </a:rPr>
              <a:t>cern.sharepoint.com</a:t>
            </a:r>
            <a:r>
              <a:rPr lang="en-US" sz="1800" b="1" dirty="0">
                <a:solidFill>
                  <a:schemeClr val="tx1"/>
                </a:solidFill>
                <a:latin typeface="Times New Roman" panose="02020603050405020304" pitchFamily="18" charset="0"/>
                <a:cs typeface="Times New Roman" panose="02020603050405020304" pitchFamily="18" charset="0"/>
              </a:rPr>
              <a:t>/sites/HL-LHC/ -&gt; new project Intranet</a:t>
            </a:r>
          </a:p>
          <a:p>
            <a:pPr marL="0" indent="0" algn="l" defTabSz="609585">
              <a:spcAft>
                <a:spcPts val="600"/>
              </a:spcAft>
              <a:buClr>
                <a:srgbClr val="FB963C"/>
              </a:buClr>
              <a:buNone/>
            </a:pPr>
            <a:r>
              <a:rPr lang="en-US" sz="1800" b="1" dirty="0">
                <a:solidFill>
                  <a:schemeClr val="tx1"/>
                </a:solidFill>
                <a:latin typeface="Times New Roman" panose="02020603050405020304" pitchFamily="18" charset="0"/>
                <a:cs typeface="Times New Roman" panose="02020603050405020304" pitchFamily="18" charset="0"/>
              </a:rPr>
              <a:t>			https://</a:t>
            </a:r>
            <a:r>
              <a:rPr lang="en-US" sz="1800" b="1" dirty="0" err="1">
                <a:solidFill>
                  <a:schemeClr val="tx1"/>
                </a:solidFill>
                <a:latin typeface="Times New Roman" panose="02020603050405020304" pitchFamily="18" charset="0"/>
                <a:cs typeface="Times New Roman" panose="02020603050405020304" pitchFamily="18" charset="0"/>
              </a:rPr>
              <a:t>cern.sharepoint.com</a:t>
            </a:r>
            <a:r>
              <a:rPr lang="en-US" sz="1800" b="1" dirty="0">
                <a:solidFill>
                  <a:schemeClr val="tx1"/>
                </a:solidFill>
                <a:latin typeface="Times New Roman" panose="02020603050405020304" pitchFamily="18" charset="0"/>
                <a:cs typeface="Times New Roman" panose="02020603050405020304" pitchFamily="18" charset="0"/>
              </a:rPr>
              <a:t>/sites/HL-LHC/CB/ -&gt; new HLCB site</a:t>
            </a:r>
          </a:p>
          <a:p>
            <a:pPr marL="0" indent="0" algn="l" defTabSz="609585">
              <a:buClr>
                <a:srgbClr val="FB963C"/>
              </a:buClr>
              <a:buNone/>
            </a:pPr>
            <a:endParaRPr kumimoji="0" lang="en-US" sz="2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9" name="Picture 8">
            <a:extLst>
              <a:ext uri="{FF2B5EF4-FFF2-40B4-BE49-F238E27FC236}">
                <a16:creationId xmlns:a16="http://schemas.microsoft.com/office/drawing/2014/main" id="{C49DAF4B-E326-26F6-43F1-B56C4738E43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345"/>
            <a:ext cx="12192000" cy="6858000"/>
          </a:xfrm>
          <a:prstGeom prst="rect">
            <a:avLst/>
          </a:prstGeom>
        </p:spPr>
      </p:pic>
      <p:sp>
        <p:nvSpPr>
          <p:cNvPr id="6" name="Rounded Rectangle 5">
            <a:extLst>
              <a:ext uri="{FF2B5EF4-FFF2-40B4-BE49-F238E27FC236}">
                <a16:creationId xmlns:a16="http://schemas.microsoft.com/office/drawing/2014/main" id="{0187FCA0-1D0F-58B7-CDBA-DD76E62319E5}"/>
              </a:ext>
            </a:extLst>
          </p:cNvPr>
          <p:cNvSpPr/>
          <p:nvPr/>
        </p:nvSpPr>
        <p:spPr>
          <a:xfrm>
            <a:off x="2571066" y="1501083"/>
            <a:ext cx="7037869" cy="2888839"/>
          </a:xfrm>
          <a:prstGeom prst="roundRect">
            <a:avLst/>
          </a:prstGeom>
          <a:gradFill>
            <a:gsLst>
              <a:gs pos="0">
                <a:srgbClr val="92D050"/>
              </a:gs>
              <a:gs pos="100000">
                <a:srgbClr val="00B050"/>
              </a:gs>
            </a:gsLst>
          </a:gra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bg1"/>
                </a:solidFill>
                <a:latin typeface="Calibri" panose="020F0502020204030204" pitchFamily="34" charset="0"/>
                <a:cs typeface="Calibri" panose="020F0502020204030204" pitchFamily="34" charset="0"/>
              </a:rPr>
              <a:t>The HL-LHC Project is in the process of </a:t>
            </a:r>
          </a:p>
          <a:p>
            <a:pPr algn="ctr"/>
            <a:endParaRPr lang="en-US" dirty="0">
              <a:solidFill>
                <a:schemeClr val="bg1"/>
              </a:solidFill>
              <a:latin typeface="Calibri" panose="020F0502020204030204" pitchFamily="34" charset="0"/>
              <a:cs typeface="Calibri" panose="020F0502020204030204" pitchFamily="34" charset="0"/>
            </a:endParaRPr>
          </a:p>
          <a:p>
            <a:pPr algn="ctr"/>
            <a:r>
              <a:rPr lang="en-US" dirty="0">
                <a:solidFill>
                  <a:schemeClr val="bg1"/>
                </a:solidFill>
                <a:latin typeface="Calibri" panose="020F0502020204030204" pitchFamily="34" charset="0"/>
                <a:cs typeface="Calibri" panose="020F0502020204030204" pitchFamily="34" charset="0"/>
              </a:rPr>
              <a:t>Strengthening the liaison with the CERN central support team and</a:t>
            </a:r>
          </a:p>
          <a:p>
            <a:pPr algn="ctr"/>
            <a:endParaRPr lang="en-US" dirty="0">
              <a:solidFill>
                <a:schemeClr val="bg1"/>
              </a:solidFill>
              <a:latin typeface="Calibri" panose="020F0502020204030204" pitchFamily="34" charset="0"/>
              <a:cs typeface="Calibri" panose="020F0502020204030204" pitchFamily="34" charset="0"/>
            </a:endParaRPr>
          </a:p>
          <a:p>
            <a:pPr algn="ctr"/>
            <a:r>
              <a:rPr lang="en-US" dirty="0">
                <a:solidFill>
                  <a:schemeClr val="bg1"/>
                </a:solidFill>
                <a:latin typeface="Calibri" panose="020F0502020204030204" pitchFamily="34" charset="0"/>
                <a:cs typeface="Calibri" panose="020F0502020204030204" pitchFamily="34" charset="0"/>
              </a:rPr>
              <a:t> Safety Units for the </a:t>
            </a:r>
          </a:p>
          <a:p>
            <a:pPr algn="ctr"/>
            <a:endParaRPr lang="en-US" dirty="0">
              <a:solidFill>
                <a:schemeClr val="bg1"/>
              </a:solidFill>
              <a:latin typeface="Calibri" panose="020F0502020204030204" pitchFamily="34" charset="0"/>
              <a:cs typeface="Calibri" panose="020F0502020204030204" pitchFamily="34" charset="0"/>
            </a:endParaRPr>
          </a:p>
          <a:p>
            <a:pPr algn="ctr"/>
            <a:r>
              <a:rPr lang="en-US" dirty="0">
                <a:solidFill>
                  <a:schemeClr val="bg1"/>
                </a:solidFill>
                <a:latin typeface="Calibri" panose="020F0502020204030204" pitchFamily="34" charset="0"/>
                <a:cs typeface="Calibri" panose="020F0502020204030204" pitchFamily="34" charset="0"/>
              </a:rPr>
              <a:t>LS3 Organization </a:t>
            </a:r>
          </a:p>
        </p:txBody>
      </p:sp>
      <p:sp>
        <p:nvSpPr>
          <p:cNvPr id="10" name="Oval 9">
            <a:extLst>
              <a:ext uri="{FF2B5EF4-FFF2-40B4-BE49-F238E27FC236}">
                <a16:creationId xmlns:a16="http://schemas.microsoft.com/office/drawing/2014/main" id="{97FA114C-9013-9A35-46FE-6132CE97D301}"/>
              </a:ext>
            </a:extLst>
          </p:cNvPr>
          <p:cNvSpPr/>
          <p:nvPr/>
        </p:nvSpPr>
        <p:spPr>
          <a:xfrm>
            <a:off x="191344" y="4653136"/>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1" name="Oval 10">
            <a:extLst>
              <a:ext uri="{FF2B5EF4-FFF2-40B4-BE49-F238E27FC236}">
                <a16:creationId xmlns:a16="http://schemas.microsoft.com/office/drawing/2014/main" id="{43612430-EA53-7327-9156-22B31580C37C}"/>
              </a:ext>
            </a:extLst>
          </p:cNvPr>
          <p:cNvSpPr/>
          <p:nvPr/>
        </p:nvSpPr>
        <p:spPr>
          <a:xfrm>
            <a:off x="2627878" y="4653136"/>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2" name="Oval 11">
            <a:extLst>
              <a:ext uri="{FF2B5EF4-FFF2-40B4-BE49-F238E27FC236}">
                <a16:creationId xmlns:a16="http://schemas.microsoft.com/office/drawing/2014/main" id="{F09ABC45-605C-06B3-EE3E-6D3B3500630F}"/>
              </a:ext>
            </a:extLst>
          </p:cNvPr>
          <p:cNvSpPr/>
          <p:nvPr/>
        </p:nvSpPr>
        <p:spPr>
          <a:xfrm>
            <a:off x="2627878" y="5636350"/>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3" name="Oval 12">
            <a:extLst>
              <a:ext uri="{FF2B5EF4-FFF2-40B4-BE49-F238E27FC236}">
                <a16:creationId xmlns:a16="http://schemas.microsoft.com/office/drawing/2014/main" id="{AD19C790-20C6-1534-10E4-D2AA56AB7BD2}"/>
              </a:ext>
            </a:extLst>
          </p:cNvPr>
          <p:cNvSpPr/>
          <p:nvPr/>
        </p:nvSpPr>
        <p:spPr>
          <a:xfrm>
            <a:off x="5735960" y="4653136"/>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7" name="Oval 6">
            <a:extLst>
              <a:ext uri="{FF2B5EF4-FFF2-40B4-BE49-F238E27FC236}">
                <a16:creationId xmlns:a16="http://schemas.microsoft.com/office/drawing/2014/main" id="{1BD9AB90-0BDC-776C-F86F-E9F323A5677A}"/>
              </a:ext>
            </a:extLst>
          </p:cNvPr>
          <p:cNvSpPr/>
          <p:nvPr/>
        </p:nvSpPr>
        <p:spPr>
          <a:xfrm>
            <a:off x="1009497" y="4653136"/>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8" name="Oval 7">
            <a:extLst>
              <a:ext uri="{FF2B5EF4-FFF2-40B4-BE49-F238E27FC236}">
                <a16:creationId xmlns:a16="http://schemas.microsoft.com/office/drawing/2014/main" id="{3B30BB52-D68B-F959-3933-E8A06F3B1EEE}"/>
              </a:ext>
            </a:extLst>
          </p:cNvPr>
          <p:cNvSpPr/>
          <p:nvPr/>
        </p:nvSpPr>
        <p:spPr>
          <a:xfrm>
            <a:off x="5303912" y="5636350"/>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4" name="Oval 13">
            <a:extLst>
              <a:ext uri="{FF2B5EF4-FFF2-40B4-BE49-F238E27FC236}">
                <a16:creationId xmlns:a16="http://schemas.microsoft.com/office/drawing/2014/main" id="{F22D9C57-586C-5BE5-F4F6-FF46769A049B}"/>
              </a:ext>
            </a:extLst>
          </p:cNvPr>
          <p:cNvSpPr/>
          <p:nvPr/>
        </p:nvSpPr>
        <p:spPr>
          <a:xfrm>
            <a:off x="10622466" y="1715065"/>
            <a:ext cx="720080" cy="720000"/>
          </a:xfrm>
          <a:prstGeom prst="ellipse">
            <a:avLst/>
          </a:prstGeom>
          <a:noFill/>
          <a:ln w="38100">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
        <p:nvSpPr>
          <p:cNvPr id="15" name="Oval 14">
            <a:extLst>
              <a:ext uri="{FF2B5EF4-FFF2-40B4-BE49-F238E27FC236}">
                <a16:creationId xmlns:a16="http://schemas.microsoft.com/office/drawing/2014/main" id="{754F043F-E2D9-E7DA-CAA9-F9972590C930}"/>
              </a:ext>
            </a:extLst>
          </p:cNvPr>
          <p:cNvSpPr/>
          <p:nvPr/>
        </p:nvSpPr>
        <p:spPr>
          <a:xfrm>
            <a:off x="10622466" y="830242"/>
            <a:ext cx="720080" cy="720000"/>
          </a:xfrm>
          <a:prstGeom prst="ellipse">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FR"/>
          </a:p>
        </p:txBody>
      </p:sp>
    </p:spTree>
    <p:extLst>
      <p:ext uri="{BB962C8B-B14F-4D97-AF65-F5344CB8AC3E}">
        <p14:creationId xmlns:p14="http://schemas.microsoft.com/office/powerpoint/2010/main" val="3104391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ssolv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ssolv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dissolv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dissolv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dissolv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dissolve">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dissolve">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dissolve">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dissolve">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dissolve">
                                      <p:cBhvr>
                                        <p:cTn id="52" dur="500"/>
                                        <p:tgtEl>
                                          <p:spTgt spid="5">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5">
                                            <p:txEl>
                                              <p:pRg st="10" end="10"/>
                                            </p:txEl>
                                          </p:spTgt>
                                        </p:tgtEl>
                                        <p:attrNameLst>
                                          <p:attrName>style.visibility</p:attrName>
                                        </p:attrNameLst>
                                      </p:cBhvr>
                                      <p:to>
                                        <p:strVal val="visible"/>
                                      </p:to>
                                    </p:set>
                                    <p:animEffect transition="in" filter="dissolve">
                                      <p:cBhvr>
                                        <p:cTn id="57" dur="500"/>
                                        <p:tgtEl>
                                          <p:spTgt spid="5">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5">
                                            <p:txEl>
                                              <p:pRg st="11" end="11"/>
                                            </p:txEl>
                                          </p:spTgt>
                                        </p:tgtEl>
                                        <p:attrNameLst>
                                          <p:attrName>style.visibility</p:attrName>
                                        </p:attrNameLst>
                                      </p:cBhvr>
                                      <p:to>
                                        <p:strVal val="visible"/>
                                      </p:to>
                                    </p:set>
                                    <p:animEffect transition="in" filter="dissolve">
                                      <p:cBhvr>
                                        <p:cTn id="62" dur="500"/>
                                        <p:tgtEl>
                                          <p:spTgt spid="5">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dissolve">
                                      <p:cBhvr>
                                        <p:cTn id="67" dur="500"/>
                                        <p:tgtEl>
                                          <p:spTgt spid="9"/>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dissolve">
                                      <p:cBhvr>
                                        <p:cTn id="72" dur="500"/>
                                        <p:tgtEl>
                                          <p:spTgt spid="6"/>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dissolve">
                                      <p:cBhvr>
                                        <p:cTn id="75" dur="500"/>
                                        <p:tgtEl>
                                          <p:spTgt spid="10"/>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dissolve">
                                      <p:cBhvr>
                                        <p:cTn id="78" dur="500"/>
                                        <p:tgtEl>
                                          <p:spTgt spid="11"/>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dissolve">
                                      <p:cBhvr>
                                        <p:cTn id="81" dur="500"/>
                                        <p:tgtEl>
                                          <p:spTgt spid="12"/>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dissolve">
                                      <p:cBhvr>
                                        <p:cTn id="84" dur="500"/>
                                        <p:tgtEl>
                                          <p:spTgt spid="13"/>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7"/>
                                        </p:tgtEl>
                                        <p:attrNameLst>
                                          <p:attrName>style.visibility</p:attrName>
                                        </p:attrNameLst>
                                      </p:cBhvr>
                                      <p:to>
                                        <p:strVal val="visible"/>
                                      </p:to>
                                    </p:set>
                                    <p:animEffect transition="in" filter="dissolve">
                                      <p:cBhvr>
                                        <p:cTn id="87" dur="500"/>
                                        <p:tgtEl>
                                          <p:spTgt spid="7"/>
                                        </p:tgtEl>
                                      </p:cBhvr>
                                    </p:animEffect>
                                  </p:childTnLst>
                                </p:cTn>
                              </p:par>
                              <p:par>
                                <p:cTn id="88" presetID="9" presetClass="entr" presetSubtype="0" fill="hold" grpId="0" nodeType="with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dissolve">
                                      <p:cBhvr>
                                        <p:cTn id="90" dur="500"/>
                                        <p:tgtEl>
                                          <p:spTgt spid="8"/>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14"/>
                                        </p:tgtEl>
                                        <p:attrNameLst>
                                          <p:attrName>style.visibility</p:attrName>
                                        </p:attrNameLst>
                                      </p:cBhvr>
                                      <p:to>
                                        <p:strVal val="visible"/>
                                      </p:to>
                                    </p:set>
                                    <p:animEffect transition="in" filter="dissolve">
                                      <p:cBhvr>
                                        <p:cTn id="93" dur="500"/>
                                        <p:tgtEl>
                                          <p:spTgt spid="14"/>
                                        </p:tgtEl>
                                      </p:cBhvr>
                                    </p:animEffect>
                                  </p:childTnLst>
                                </p:cTn>
                              </p:par>
                              <p:par>
                                <p:cTn id="94" presetID="9" presetClass="entr" presetSubtype="0" fill="hold" grpId="0" nodeType="with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dissolve">
                                      <p:cBhvr>
                                        <p:cTn id="9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animBg="1"/>
      <p:bldP spid="13" grpId="0" animBg="1"/>
      <p:bldP spid="7" grpId="0" animBg="1"/>
      <p:bldP spid="8" grpId="0" animBg="1"/>
      <p:bldP spid="14" grpId="0" animBg="1"/>
      <p:bldP spid="15"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Diagram&#10;&#10;Description automatically generated">
            <a:extLst>
              <a:ext uri="{FF2B5EF4-FFF2-40B4-BE49-F238E27FC236}">
                <a16:creationId xmlns:a16="http://schemas.microsoft.com/office/drawing/2014/main" id="{C6575F7A-83AB-4073-61F0-C040198CEBCE}"/>
              </a:ext>
            </a:extLst>
          </p:cNvPr>
          <p:cNvPicPr>
            <a:picLocks noGrp="1" noChangeAspect="1"/>
          </p:cNvPicPr>
          <p:nvPr>
            <p:ph idx="1"/>
          </p:nvPr>
        </p:nvPicPr>
        <p:blipFill>
          <a:blip r:embed="rId2"/>
          <a:stretch>
            <a:fillRect/>
          </a:stretch>
        </p:blipFill>
        <p:spPr>
          <a:xfrm>
            <a:off x="917654" y="103636"/>
            <a:ext cx="10356692" cy="6754364"/>
          </a:xfrm>
        </p:spPr>
      </p:pic>
      <p:sp>
        <p:nvSpPr>
          <p:cNvPr id="3" name="Title 2">
            <a:extLst>
              <a:ext uri="{FF2B5EF4-FFF2-40B4-BE49-F238E27FC236}">
                <a16:creationId xmlns:a16="http://schemas.microsoft.com/office/drawing/2014/main" id="{04464051-3D2A-C740-85E7-5479E6F273B3}"/>
              </a:ext>
            </a:extLst>
          </p:cNvPr>
          <p:cNvSpPr>
            <a:spLocks noGrp="1"/>
          </p:cNvSpPr>
          <p:nvPr>
            <p:ph type="title"/>
          </p:nvPr>
        </p:nvSpPr>
        <p:spPr>
          <a:xfrm>
            <a:off x="1228800" y="0"/>
            <a:ext cx="10560000" cy="720000"/>
          </a:xfrm>
        </p:spPr>
        <p:txBody>
          <a:bodyPr>
            <a:normAutofit/>
          </a:bodyPr>
          <a:lstStyle/>
          <a:p>
            <a:r>
              <a:rPr lang="en-FR" dirty="0"/>
              <a:t>HL Project Management and Organsiation</a:t>
            </a:r>
          </a:p>
        </p:txBody>
      </p:sp>
      <p:sp>
        <p:nvSpPr>
          <p:cNvPr id="2" name="Slide Number Placeholder 2">
            <a:extLst>
              <a:ext uri="{FF2B5EF4-FFF2-40B4-BE49-F238E27FC236}">
                <a16:creationId xmlns:a16="http://schemas.microsoft.com/office/drawing/2014/main" id="{B7D45065-3737-5DCC-1AAB-97BF5BDF5511}"/>
              </a:ext>
            </a:extLst>
          </p:cNvPr>
          <p:cNvSpPr>
            <a:spLocks noGrp="1"/>
          </p:cNvSpPr>
          <p:nvPr>
            <p:ph type="sldNum" sz="quarter" idx="12"/>
          </p:nvPr>
        </p:nvSpPr>
        <p:spPr>
          <a:xfrm>
            <a:off x="11582400" y="6356350"/>
            <a:ext cx="480000" cy="360000"/>
          </a:xfrm>
        </p:spPr>
        <p:txBody>
          <a:bodyPr/>
          <a:lstStyle/>
          <a:p>
            <a:fld id="{BFDCA1C4-9514-7B4F-976F-D92F7E296653}" type="slidenum">
              <a:rPr lang="fr-FR" b="0" smtClean="0">
                <a:solidFill>
                  <a:schemeClr val="tx2">
                    <a:lumMod val="60000"/>
                    <a:lumOff val="40000"/>
                  </a:schemeClr>
                </a:solidFill>
              </a:rPr>
              <a:pPr/>
              <a:t>57</a:t>
            </a:fld>
            <a:endParaRPr lang="fr-FR" b="0" dirty="0">
              <a:solidFill>
                <a:schemeClr val="tx2">
                  <a:lumMod val="60000"/>
                  <a:lumOff val="40000"/>
                </a:schemeClr>
              </a:solidFill>
            </a:endParaRPr>
          </a:p>
        </p:txBody>
      </p:sp>
      <p:cxnSp>
        <p:nvCxnSpPr>
          <p:cNvPr id="4" name="Straight Connector 3">
            <a:extLst>
              <a:ext uri="{FF2B5EF4-FFF2-40B4-BE49-F238E27FC236}">
                <a16:creationId xmlns:a16="http://schemas.microsoft.com/office/drawing/2014/main" id="{EED47C51-4B00-A2B3-2A7C-388B10FB5036}"/>
              </a:ext>
            </a:extLst>
          </p:cNvPr>
          <p:cNvCxnSpPr>
            <a:cxnSpLocks/>
          </p:cNvCxnSpPr>
          <p:nvPr/>
        </p:nvCxnSpPr>
        <p:spPr>
          <a:xfrm flipV="1">
            <a:off x="8400256" y="2060848"/>
            <a:ext cx="2016224" cy="432048"/>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7241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graph with numbers and text&#10;&#10;Description automatically generated">
            <a:extLst>
              <a:ext uri="{FF2B5EF4-FFF2-40B4-BE49-F238E27FC236}">
                <a16:creationId xmlns:a16="http://schemas.microsoft.com/office/drawing/2014/main" id="{043CDABB-2C33-8A07-35B0-5A9FFE29E3A9}"/>
              </a:ext>
            </a:extLst>
          </p:cNvPr>
          <p:cNvPicPr>
            <a:picLocks noChangeAspect="1"/>
          </p:cNvPicPr>
          <p:nvPr/>
        </p:nvPicPr>
        <p:blipFill>
          <a:blip r:embed="rId3"/>
          <a:stretch>
            <a:fillRect/>
          </a:stretch>
        </p:blipFill>
        <p:spPr>
          <a:xfrm>
            <a:off x="6448509" y="317971"/>
            <a:ext cx="5610901" cy="2859994"/>
          </a:xfrm>
          <a:prstGeom prst="rect">
            <a:avLst/>
          </a:prstGeom>
        </p:spPr>
      </p:pic>
      <p:sp>
        <p:nvSpPr>
          <p:cNvPr id="2" name="Content Placeholder 2">
            <a:extLst>
              <a:ext uri="{FF2B5EF4-FFF2-40B4-BE49-F238E27FC236}">
                <a16:creationId xmlns:a16="http://schemas.microsoft.com/office/drawing/2014/main" id="{FCBB4D82-78B3-80FE-9265-ACE5753AC799}"/>
              </a:ext>
            </a:extLst>
          </p:cNvPr>
          <p:cNvSpPr txBox="1">
            <a:spLocks/>
          </p:cNvSpPr>
          <p:nvPr/>
        </p:nvSpPr>
        <p:spPr>
          <a:xfrm>
            <a:off x="324000" y="851907"/>
            <a:ext cx="6160749" cy="518873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rPr>
              <a:t>MQXFB03</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is the </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3</a:t>
            </a:r>
            <a:r>
              <a:rPr kumimoji="0" lang="en-GB" sz="1800" b="1" i="0" u="none" strike="noStrike" kern="1200" cap="none" spc="0" normalizeH="0" baseline="30000" noProof="0" dirty="0">
                <a:ln>
                  <a:noFill/>
                </a:ln>
                <a:solidFill>
                  <a:srgbClr val="2F2F2F">
                    <a:lumMod val="50000"/>
                  </a:srgbClr>
                </a:solidFill>
                <a:effectLst/>
                <a:uLnTx/>
                <a:uFillTx/>
                <a:latin typeface="Arial" panose="020B0604020202020204"/>
                <a:ea typeface="+mn-ea"/>
                <a:cs typeface="Arial"/>
              </a:rPr>
              <a:t>rd</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magnet of 3-stage strategy,</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integrating all recovery actions</a:t>
            </a:r>
          </a:p>
          <a:p>
            <a:pPr marL="366712" marR="0" lvl="1" indent="0" algn="l" defTabSz="914400" rtl="0" eaLnBrk="1" fontAlgn="auto" latinLnBrk="0" hangingPunct="1">
              <a:lnSpc>
                <a:spcPct val="100000"/>
              </a:lnSpc>
              <a:spcBef>
                <a:spcPts val="300"/>
              </a:spcBef>
              <a:spcAft>
                <a:spcPts val="50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F2F2F"/>
                </a:solidFill>
                <a:effectLst/>
                <a:uLnTx/>
                <a:uFillTx/>
                <a:latin typeface="Arial" panose="020B0604020202020204"/>
                <a:ea typeface="+mn-ea"/>
                <a:cs typeface="Arial"/>
              </a:rPr>
              <a:t>(1) improved</a:t>
            </a:r>
            <a:r>
              <a:rPr kumimoji="0" lang="en-GB" sz="1500" b="1" i="0" u="none" strike="noStrike" kern="1200" cap="none" spc="0" normalizeH="0" baseline="0" noProof="0" dirty="0">
                <a:ln>
                  <a:noFill/>
                </a:ln>
                <a:solidFill>
                  <a:srgbClr val="61C4D3"/>
                </a:solidFill>
                <a:effectLst/>
                <a:uLnTx/>
                <a:uFillTx/>
                <a:latin typeface="Arial" panose="020B0604020202020204"/>
                <a:ea typeface="+mn-ea"/>
                <a:cs typeface="Arial"/>
              </a:rPr>
              <a:t> </a:t>
            </a:r>
            <a:r>
              <a:rPr kumimoji="0" lang="en-GB" sz="1500" b="1" i="1" u="none" strike="noStrike" kern="1200" cap="none" spc="0" normalizeH="0" baseline="0" noProof="0" dirty="0">
                <a:ln>
                  <a:noFill/>
                </a:ln>
                <a:solidFill>
                  <a:srgbClr val="61C4D3"/>
                </a:solidFill>
                <a:effectLst/>
                <a:uLnTx/>
                <a:uFillTx/>
                <a:latin typeface="Arial" panose="020B0604020202020204"/>
                <a:ea typeface="+mn-ea"/>
                <a:cs typeface="Arial"/>
              </a:rPr>
              <a:t>cold mass assembly</a:t>
            </a:r>
            <a:r>
              <a:rPr kumimoji="0" lang="en-GB" sz="15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and fixed point; </a:t>
            </a:r>
          </a:p>
          <a:p>
            <a:pPr marL="366712" marR="0" lvl="1" indent="0" algn="l" defTabSz="914400" rtl="0" eaLnBrk="1" fontAlgn="auto" latinLnBrk="0" hangingPunct="1">
              <a:lnSpc>
                <a:spcPct val="100000"/>
              </a:lnSpc>
              <a:spcBef>
                <a:spcPts val="300"/>
              </a:spcBef>
              <a:spcAft>
                <a:spcPts val="50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(2) improved </a:t>
            </a:r>
            <a:r>
              <a:rPr kumimoji="0" lang="en-GB" sz="1500" b="1" i="1" u="none" strike="noStrike" kern="1200" cap="none" spc="0" normalizeH="0" baseline="0" noProof="0" dirty="0">
                <a:ln>
                  <a:noFill/>
                </a:ln>
                <a:solidFill>
                  <a:srgbClr val="61C4D3"/>
                </a:solidFill>
                <a:effectLst/>
                <a:uLnTx/>
                <a:uFillTx/>
                <a:latin typeface="Arial" panose="020B0604020202020204"/>
                <a:ea typeface="+mn-ea"/>
                <a:cs typeface="Arial"/>
              </a:rPr>
              <a:t>magnet loading </a:t>
            </a:r>
            <a:r>
              <a:rPr kumimoji="0" lang="en-GB" sz="1500" b="0" i="0" u="none" strike="noStrike" kern="1200" cap="none" spc="0" normalizeH="0" baseline="0" noProof="0" dirty="0">
                <a:ln>
                  <a:noFill/>
                </a:ln>
                <a:solidFill>
                  <a:srgbClr val="2F2F2F"/>
                </a:solidFill>
                <a:effectLst/>
                <a:uLnTx/>
                <a:uFillTx/>
                <a:latin typeface="Arial" panose="020B0604020202020204"/>
                <a:ea typeface="+mn-ea"/>
                <a:cs typeface="Arial"/>
              </a:rPr>
              <a:t>to avoid overshoot; </a:t>
            </a:r>
          </a:p>
          <a:p>
            <a:pPr marL="366712" marR="0" lvl="1" indent="0" algn="l" defTabSz="914400" rtl="0" eaLnBrk="1" fontAlgn="auto" latinLnBrk="0" hangingPunct="1">
              <a:lnSpc>
                <a:spcPct val="100000"/>
              </a:lnSpc>
              <a:spcBef>
                <a:spcPts val="300"/>
              </a:spcBef>
              <a:spcAft>
                <a:spcPts val="500"/>
              </a:spcAft>
              <a:buClrTx/>
              <a:buSzTx/>
              <a:buFont typeface="Arial" panose="020B0604020202020204" pitchFamily="34" charset="0"/>
              <a:buNone/>
              <a:tabLst/>
              <a:defRPr/>
            </a:pPr>
            <a:r>
              <a:rPr kumimoji="0" lang="en-GB" sz="15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(3) improved </a:t>
            </a:r>
            <a:r>
              <a:rPr kumimoji="0" lang="en-GB" sz="1500" b="1" i="1" u="none" strike="noStrike" kern="1200" cap="none" spc="0" normalizeH="0" baseline="0" noProof="0" dirty="0">
                <a:ln>
                  <a:noFill/>
                </a:ln>
                <a:solidFill>
                  <a:srgbClr val="61C4D3"/>
                </a:solidFill>
                <a:effectLst/>
                <a:uLnTx/>
                <a:uFillTx/>
                <a:latin typeface="Arial" panose="020B0604020202020204"/>
                <a:ea typeface="+mn-ea"/>
                <a:cs typeface="Arial"/>
              </a:rPr>
              <a:t>coil manufacturing</a:t>
            </a:r>
            <a:r>
              <a:rPr kumimoji="0" lang="en-GB" sz="15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to remove hump &amp; belly.</a:t>
            </a:r>
          </a:p>
          <a:p>
            <a:pPr marL="342900" marR="0" lvl="0" indent="-342900" algn="l"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It was </a:t>
            </a:r>
            <a:r>
              <a:rPr kumimoji="0" lang="en-US"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tested in </a:t>
            </a:r>
            <a:r>
              <a:rPr kumimoji="0" lang="en-US"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Q3/Q4 2023</a:t>
            </a:r>
            <a:r>
              <a:rPr kumimoji="0" lang="en-US"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and </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is the first 7.2-m-long MQXFB magnet to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achieve target current of 16.53 kA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at both </a:t>
            </a:r>
            <a:r>
              <a:rPr kumimoji="0" lang="en-GB" sz="1800" b="1" i="0" u="none" strike="noStrike" kern="1200" cap="none" spc="0" normalizeH="0" baseline="0" noProof="0" dirty="0">
                <a:ln>
                  <a:noFill/>
                </a:ln>
                <a:solidFill>
                  <a:srgbClr val="181818"/>
                </a:solidFill>
                <a:effectLst/>
                <a:uLnTx/>
                <a:uFillTx/>
                <a:latin typeface="Arial" panose="020B0604020202020204"/>
                <a:ea typeface="+mn-ea"/>
                <a:cs typeface="Arial"/>
              </a:rPr>
              <a:t>1.9 K and 4.5 K.</a:t>
            </a:r>
            <a:endPar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It shows</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good endurance </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after</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2 warm-up/ cooldown cycles </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with no retraining at 1.9 K;</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no ramp rate degradation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up to </a:t>
            </a:r>
            <a:r>
              <a:rPr kumimoji="0" lang="en-GB" sz="1800" b="1" i="0" u="none" strike="noStrike" kern="1200" cap="none" spc="0" normalizeH="0" baseline="0" noProof="0" dirty="0">
                <a:ln>
                  <a:noFill/>
                </a:ln>
                <a:solidFill>
                  <a:srgbClr val="2F2F2F"/>
                </a:solidFill>
                <a:effectLst/>
                <a:uLnTx/>
                <a:uFillTx/>
                <a:latin typeface="Arial" panose="020B0604020202020204"/>
                <a:ea typeface="+mn-ea"/>
                <a:cs typeface="Arial"/>
              </a:rPr>
              <a:t>100 A/s;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initial </a:t>
            </a:r>
            <a:r>
              <a:rPr kumimoji="0" lang="en-GB" sz="1800" b="1" i="0" u="none" strike="noStrike" kern="1200" cap="none" spc="0" normalizeH="0" baseline="0" noProof="0" dirty="0">
                <a:ln>
                  <a:noFill/>
                </a:ln>
                <a:solidFill>
                  <a:srgbClr val="2F2F2F"/>
                </a:solidFill>
                <a:effectLst/>
                <a:uLnTx/>
                <a:uFillTx/>
                <a:latin typeface="Arial" panose="020B0604020202020204"/>
                <a:ea typeface="+mn-ea"/>
                <a:cs typeface="Arial"/>
              </a:rPr>
              <a:t>training quenches at 1.9 K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are all in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coil ends </a:t>
            </a:r>
            <a:r>
              <a:rPr kumimoji="0" lang="en-GB" sz="1800" b="0" i="0" u="none" strike="noStrike" kern="1200" cap="none" spc="0" normalizeH="0" baseline="0" noProof="0" dirty="0">
                <a:ln>
                  <a:noFill/>
                </a:ln>
                <a:solidFill>
                  <a:srgbClr val="181818"/>
                </a:solidFill>
                <a:effectLst/>
                <a:uLnTx/>
                <a:uFillTx/>
                <a:latin typeface="Arial" panose="020B0604020202020204"/>
                <a:ea typeface="+mn-ea"/>
                <a:cs typeface="Arial"/>
              </a:rPr>
              <a:t>(2 training quenches at 4.5 K upon reaching target current plateau under investigation).</a:t>
            </a:r>
            <a:endParaRPr kumimoji="0" lang="en-GB" sz="1800" b="1" i="0" u="none" strike="noStrike" kern="1200" cap="none" spc="0" normalizeH="0" baseline="0" noProof="0" dirty="0">
              <a:ln>
                <a:noFill/>
              </a:ln>
              <a:solidFill>
                <a:srgbClr val="181818"/>
              </a:solidFill>
              <a:effectLst/>
              <a:uLnTx/>
              <a:uFillTx/>
              <a:latin typeface="Arial" panose="020B0604020202020204"/>
              <a:ea typeface="+mn-ea"/>
              <a:cs typeface="Arial"/>
            </a:endParaRPr>
          </a:p>
          <a:p>
            <a:pPr marL="0" marR="0" lvl="0" indent="0" algn="l" defTabSz="914400" rtl="0" eaLnBrk="1" fontAlgn="auto" latinLnBrk="0" hangingPunct="1">
              <a:lnSpc>
                <a:spcPct val="100000"/>
              </a:lnSpc>
              <a:spcBef>
                <a:spcPts val="1000"/>
              </a:spcBef>
              <a:spcAft>
                <a:spcPts val="5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033A0"/>
              </a:solidFill>
              <a:effectLst/>
              <a:uLnTx/>
              <a:uFillTx/>
              <a:latin typeface="Arial" panose="020B0604020202020204"/>
              <a:ea typeface="+mn-ea"/>
              <a:cs typeface="Arial"/>
            </a:endParaRPr>
          </a:p>
        </p:txBody>
      </p:sp>
      <p:sp>
        <p:nvSpPr>
          <p:cNvPr id="12" name="Title 2">
            <a:extLst>
              <a:ext uri="{FF2B5EF4-FFF2-40B4-BE49-F238E27FC236}">
                <a16:creationId xmlns:a16="http://schemas.microsoft.com/office/drawing/2014/main" id="{8EDE70A2-4734-374F-B2C0-D7044964B1DF}"/>
              </a:ext>
            </a:extLst>
          </p:cNvPr>
          <p:cNvSpPr txBox="1">
            <a:spLocks/>
          </p:cNvSpPr>
          <p:nvPr/>
        </p:nvSpPr>
        <p:spPr>
          <a:xfrm>
            <a:off x="287167" y="317971"/>
            <a:ext cx="11376025" cy="53393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panose="020B0604020202020204"/>
                <a:ea typeface="+mj-ea"/>
                <a:cs typeface="+mj-cs"/>
              </a:rPr>
              <a:t>Recovery Plan for MQXFB</a:t>
            </a:r>
          </a:p>
        </p:txBody>
      </p:sp>
      <p:sp>
        <p:nvSpPr>
          <p:cNvPr id="10" name="TextBox 9">
            <a:extLst>
              <a:ext uri="{FF2B5EF4-FFF2-40B4-BE49-F238E27FC236}">
                <a16:creationId xmlns:a16="http://schemas.microsoft.com/office/drawing/2014/main" id="{C60C74BF-0FDC-A9A9-6B4F-BF10A96E83A8}"/>
              </a:ext>
            </a:extLst>
          </p:cNvPr>
          <p:cNvSpPr txBox="1"/>
          <p:nvPr/>
        </p:nvSpPr>
        <p:spPr>
          <a:xfrm>
            <a:off x="6506232" y="3224284"/>
            <a:ext cx="5442296" cy="2769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Quench Performance of 7.2-m-Long MQXFB03 Quadrupole Magnet at CERN</a:t>
            </a:r>
            <a:endParaRPr kumimoji="0" lang="en-GB" sz="1200" b="0"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4" name="Content Placeholder 2">
            <a:extLst>
              <a:ext uri="{FF2B5EF4-FFF2-40B4-BE49-F238E27FC236}">
                <a16:creationId xmlns:a16="http://schemas.microsoft.com/office/drawing/2014/main" id="{409DAB92-6188-910A-66C6-BC4A0868D592}"/>
              </a:ext>
            </a:extLst>
          </p:cNvPr>
          <p:cNvSpPr txBox="1">
            <a:spLocks/>
          </p:cNvSpPr>
          <p:nvPr/>
        </p:nvSpPr>
        <p:spPr>
          <a:xfrm>
            <a:off x="334562" y="5002631"/>
            <a:ext cx="8724307" cy="136079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Performance limitation </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and </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phenomenology</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observed on previous, full-length, MQXFB magnet straight sections (near apex of hump &amp; belly) have been</a:t>
            </a:r>
            <a:r>
              <a:rPr kumimoji="0" lang="en-GB" sz="1800" b="0" i="0" u="none" strike="noStrike" kern="1200" cap="none" spc="0" normalizeH="0" baseline="0" noProof="0" dirty="0">
                <a:ln>
                  <a:noFill/>
                </a:ln>
                <a:solidFill>
                  <a:srgbClr val="61C4D3"/>
                </a:solidFill>
                <a:effectLst/>
                <a:uLnTx/>
                <a:uFillTx/>
                <a:latin typeface="Arial" panose="020B0604020202020204"/>
                <a:ea typeface="+mn-ea"/>
                <a:cs typeface="Arial"/>
              </a:rPr>
              <a:t>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overcome</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and </a:t>
            </a:r>
            <a:r>
              <a:rPr kumimoji="0" lang="en-GB" sz="1800" b="1"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root cause</a:t>
            </a:r>
            <a:r>
              <a:rPr kumimoji="0" lang="en-GB" sz="1800" b="0" i="0" u="none" strike="noStrike" kern="1200" cap="none" spc="0" normalizeH="0" baseline="0" noProof="0" dirty="0">
                <a:ln>
                  <a:noFill/>
                </a:ln>
                <a:solidFill>
                  <a:srgbClr val="2F2F2F">
                    <a:lumMod val="50000"/>
                  </a:srgbClr>
                </a:solidFill>
                <a:effectLst/>
                <a:uLnTx/>
                <a:uFillTx/>
                <a:latin typeface="Arial" panose="020B0604020202020204"/>
                <a:ea typeface="+mn-ea"/>
                <a:cs typeface="Arial"/>
              </a:rPr>
              <a:t> has been </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eliminated.</a:t>
            </a:r>
          </a:p>
          <a:p>
            <a:pPr marL="342900" marR="0" lvl="0" indent="-342900" algn="l"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2F2F2F"/>
                </a:solidFill>
                <a:effectLst/>
                <a:uLnTx/>
                <a:uFillTx/>
                <a:latin typeface="Arial" panose="020B0604020202020204"/>
                <a:ea typeface="+mn-ea"/>
                <a:cs typeface="Arial"/>
              </a:rPr>
              <a:t>Series production</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has been</a:t>
            </a:r>
            <a:r>
              <a:rPr kumimoji="0" lang="en-GB" sz="1800" b="1" i="0" u="none" strike="noStrike" kern="1200" cap="none" spc="0" normalizeH="0" baseline="0" noProof="0" dirty="0">
                <a:ln>
                  <a:noFill/>
                </a:ln>
                <a:solidFill>
                  <a:srgbClr val="61C4D3"/>
                </a:solidFill>
                <a:effectLst/>
                <a:uLnTx/>
                <a:uFillTx/>
                <a:latin typeface="Arial" panose="020B0604020202020204"/>
                <a:ea typeface="+mn-ea"/>
                <a:cs typeface="Arial"/>
              </a:rPr>
              <a:t> launched </a:t>
            </a:r>
            <a:r>
              <a:rPr kumimoji="0" lang="en-GB" sz="1800" b="0" i="0" u="none" strike="noStrike" kern="1200" cap="none" spc="0" normalizeH="0" baseline="0" noProof="0" dirty="0">
                <a:ln>
                  <a:noFill/>
                </a:ln>
                <a:solidFill>
                  <a:srgbClr val="2F2F2F"/>
                </a:solidFill>
                <a:effectLst/>
                <a:uLnTx/>
                <a:uFillTx/>
                <a:latin typeface="Arial" panose="020B0604020202020204"/>
                <a:ea typeface="+mn-ea"/>
                <a:cs typeface="Arial"/>
              </a:rPr>
              <a:t>(next magnet, MQXFB04, already loaded).</a:t>
            </a:r>
          </a:p>
        </p:txBody>
      </p:sp>
      <p:pic>
        <p:nvPicPr>
          <p:cNvPr id="8" name="Picture 7">
            <a:extLst>
              <a:ext uri="{FF2B5EF4-FFF2-40B4-BE49-F238E27FC236}">
                <a16:creationId xmlns:a16="http://schemas.microsoft.com/office/drawing/2014/main" id="{9931938A-115A-464B-1093-D385D98412AF}"/>
              </a:ext>
            </a:extLst>
          </p:cNvPr>
          <p:cNvPicPr>
            <a:picLocks noChangeAspect="1"/>
          </p:cNvPicPr>
          <p:nvPr/>
        </p:nvPicPr>
        <p:blipFill>
          <a:blip r:embed="rId4"/>
          <a:stretch>
            <a:fillRect/>
          </a:stretch>
        </p:blipFill>
        <p:spPr>
          <a:xfrm>
            <a:off x="9058869" y="3632003"/>
            <a:ext cx="2708468" cy="2618815"/>
          </a:xfrm>
          <a:prstGeom prst="rect">
            <a:avLst/>
          </a:prstGeom>
        </p:spPr>
      </p:pic>
      <p:sp>
        <p:nvSpPr>
          <p:cNvPr id="6" name="TextBox 5">
            <a:extLst>
              <a:ext uri="{FF2B5EF4-FFF2-40B4-BE49-F238E27FC236}">
                <a16:creationId xmlns:a16="http://schemas.microsoft.com/office/drawing/2014/main" id="{A18562A8-4739-4D57-B0D1-320A7661AA97}"/>
              </a:ext>
            </a:extLst>
          </p:cNvPr>
          <p:cNvSpPr txBox="1"/>
          <p:nvPr/>
        </p:nvSpPr>
        <p:spPr>
          <a:xfrm>
            <a:off x="7208321" y="3939354"/>
            <a:ext cx="1743981" cy="854962"/>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Ramp rate sensitivity of 7.2-m-Long MQXFB03 Quadrupole Magnet at CERN</a:t>
            </a:r>
            <a:endParaRPr kumimoji="0" lang="en-GB" sz="1200" b="0"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9" name="TextBox 8">
            <a:extLst>
              <a:ext uri="{FF2B5EF4-FFF2-40B4-BE49-F238E27FC236}">
                <a16:creationId xmlns:a16="http://schemas.microsoft.com/office/drawing/2014/main" id="{E43A01F9-B07B-A484-1F1B-ABDBB95029C0}"/>
              </a:ext>
            </a:extLst>
          </p:cNvPr>
          <p:cNvSpPr txBox="1"/>
          <p:nvPr/>
        </p:nvSpPr>
        <p:spPr>
          <a:xfrm>
            <a:off x="10674493" y="330596"/>
            <a:ext cx="1406452"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 New </a:t>
            </a:r>
            <a:r>
              <a:rPr kumimoji="0" lang="en-US" sz="1200" b="1" i="0" u="none" strike="noStrike" kern="1200" cap="none" spc="0" normalizeH="0" baseline="0" noProof="0" dirty="0" err="1">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coldmass</a:t>
            </a:r>
            <a:endParaRPr kumimoji="0" lang="en-US" sz="12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 New loading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rPr>
              <a:t>- New coils</a:t>
            </a:r>
            <a:endParaRPr kumimoji="0" lang="en-GB" sz="1200" b="1" i="0" u="none" strike="noStrike" kern="1200" cap="none" spc="0" normalizeH="0" baseline="0" noProof="0" dirty="0">
              <a:ln>
                <a:noFill/>
              </a:ln>
              <a:solidFill>
                <a:srgbClr val="0033A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3" name="Footer Placeholder 4">
            <a:extLst>
              <a:ext uri="{FF2B5EF4-FFF2-40B4-BE49-F238E27FC236}">
                <a16:creationId xmlns:a16="http://schemas.microsoft.com/office/drawing/2014/main" id="{A0EC3509-3C22-9A86-8B2D-AE3E16A9F9F1}"/>
              </a:ext>
            </a:extLst>
          </p:cNvPr>
          <p:cNvSpPr>
            <a:spLocks noGrp="1"/>
          </p:cNvSpPr>
          <p:nvPr>
            <p:ph type="ftr" sz="quarter" idx="11"/>
          </p:nvPr>
        </p:nvSpPr>
        <p:spPr>
          <a:xfrm>
            <a:off x="4259262" y="6344502"/>
            <a:ext cx="6572221" cy="51349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A. Devred, </a:t>
            </a:r>
            <a:r>
              <a:rPr kumimoji="0" lang="en-US" sz="1000" b="0" i="1" u="none" strike="noStrike" kern="1200" cap="none" spc="0" normalizeH="0" baseline="0" noProof="0" dirty="0">
                <a:ln>
                  <a:noFill/>
                </a:ln>
                <a:solidFill>
                  <a:srgbClr val="0033A0"/>
                </a:solidFill>
                <a:effectLst/>
                <a:uLnTx/>
                <a:uFillTx/>
                <a:latin typeface="Arial" panose="020B0604020202020204"/>
                <a:ea typeface="+mn-ea"/>
                <a:cs typeface="+mn-cs"/>
              </a:rPr>
              <a:t>et al.</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8649225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BA12FC3C-5471-2D49-2EA8-6BE667658DA9}"/>
              </a:ext>
            </a:extLst>
          </p:cNvPr>
          <p:cNvSpPr>
            <a:spLocks noGrp="1"/>
          </p:cNvSpPr>
          <p:nvPr>
            <p:ph type="ftr" sz="quarter" idx="11"/>
          </p:nvPr>
        </p:nvSpPr>
        <p:spPr>
          <a:xfrm>
            <a:off x="4259262" y="6344502"/>
            <a:ext cx="6572221" cy="51349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A. Devred, </a:t>
            </a:r>
            <a:r>
              <a:rPr kumimoji="0" lang="en-US" sz="1000" b="0" i="1" u="none" strike="noStrike" kern="1200" cap="none" spc="0" normalizeH="0" baseline="0" noProof="0" dirty="0">
                <a:ln>
                  <a:noFill/>
                </a:ln>
                <a:solidFill>
                  <a:srgbClr val="0033A0"/>
                </a:solidFill>
                <a:effectLst/>
                <a:uLnTx/>
                <a:uFillTx/>
                <a:latin typeface="Arial" panose="020B0604020202020204"/>
                <a:ea typeface="+mn-ea"/>
                <a:cs typeface="+mn-cs"/>
              </a:rPr>
              <a:t>et al.</a:t>
            </a:r>
            <a:r>
              <a:rPr kumimoji="0" lang="en-US" sz="1000" b="0" i="0" u="none" strike="noStrike" kern="1200" cap="none" spc="0" normalizeH="0" baseline="0" noProof="0" dirty="0">
                <a:ln>
                  <a:noFill/>
                </a:ln>
                <a:solidFill>
                  <a:srgbClr val="0033A0"/>
                </a:solidFill>
                <a:effectLst/>
                <a:uLnTx/>
                <a:uFillTx/>
                <a:latin typeface="Arial" panose="020B0604020202020204"/>
                <a:ea typeface="+mn-ea"/>
                <a:cs typeface="+mn-cs"/>
              </a:rPr>
              <a:t> </a:t>
            </a:r>
          </a:p>
        </p:txBody>
      </p:sp>
      <p:sp>
        <p:nvSpPr>
          <p:cNvPr id="12" name="Title 2">
            <a:extLst>
              <a:ext uri="{FF2B5EF4-FFF2-40B4-BE49-F238E27FC236}">
                <a16:creationId xmlns:a16="http://schemas.microsoft.com/office/drawing/2014/main" id="{8EDE70A2-4734-374F-B2C0-D7044964B1DF}"/>
              </a:ext>
            </a:extLst>
          </p:cNvPr>
          <p:cNvSpPr txBox="1">
            <a:spLocks/>
          </p:cNvSpPr>
          <p:nvPr/>
        </p:nvSpPr>
        <p:spPr>
          <a:xfrm>
            <a:off x="287167" y="317971"/>
            <a:ext cx="11376025" cy="36752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panose="020B0604020202020204"/>
                <a:ea typeface="+mj-ea"/>
                <a:cs typeface="+mj-cs"/>
              </a:rPr>
              <a:t>Highlights on MQXFA (US Contribution)</a:t>
            </a:r>
            <a:br>
              <a:rPr kumimoji="0" lang="en-CH" sz="3600" b="1" i="0" u="none" strike="noStrike" kern="1200" cap="none" spc="0" normalizeH="0" baseline="0" noProof="0" dirty="0">
                <a:ln>
                  <a:noFill/>
                </a:ln>
                <a:solidFill>
                  <a:srgbClr val="0033A0"/>
                </a:solidFill>
                <a:effectLst/>
                <a:uLnTx/>
                <a:uFillTx/>
                <a:latin typeface="Arial" panose="020B0604020202020204"/>
                <a:ea typeface="+mj-ea"/>
                <a:cs typeface="+mj-cs"/>
              </a:rPr>
            </a:br>
            <a:endParaRPr kumimoji="0" lang="en-CH" sz="3600" b="1" i="0" u="none" strike="noStrike" kern="1200" cap="none" spc="0" normalizeH="0" baseline="0" noProof="0" dirty="0">
              <a:ln>
                <a:noFill/>
              </a:ln>
              <a:solidFill>
                <a:srgbClr val="1C446B"/>
              </a:solidFill>
              <a:effectLst/>
              <a:uLnTx/>
              <a:uFillTx/>
              <a:latin typeface="Arial" panose="020B0604020202020204"/>
              <a:ea typeface="+mj-ea"/>
              <a:cs typeface="+mj-cs"/>
            </a:endParaRPr>
          </a:p>
        </p:txBody>
      </p:sp>
      <p:sp>
        <p:nvSpPr>
          <p:cNvPr id="2" name="Content Placeholder 2">
            <a:extLst>
              <a:ext uri="{FF2B5EF4-FFF2-40B4-BE49-F238E27FC236}">
                <a16:creationId xmlns:a16="http://schemas.microsoft.com/office/drawing/2014/main" id="{FCBB4D82-78B3-80FE-9265-ACE5753AC799}"/>
              </a:ext>
            </a:extLst>
          </p:cNvPr>
          <p:cNvSpPr txBox="1">
            <a:spLocks/>
          </p:cNvSpPr>
          <p:nvPr/>
        </p:nvSpPr>
        <p:spPr>
          <a:xfrm>
            <a:off x="470474" y="812406"/>
            <a:ext cx="6256003" cy="454102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AUP</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has completed the assembly and has successfully tested on an horizontal bench at Fermilab the first </a:t>
            </a: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Q1/Q3 cryo-magnet (LQXFA01).</a:t>
            </a:r>
          </a:p>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LQXFA01</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includes 2 4.2-m-long quadrupole magnets: </a:t>
            </a:r>
            <a:r>
              <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rPr>
              <a:t>MQXFA03</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and </a:t>
            </a:r>
            <a:r>
              <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rPr>
              <a:t>MQXFA04,</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which were previously tested in vertical station; neither of them exhibited </a:t>
            </a: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any retraining.</a:t>
            </a:r>
          </a:p>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LQXFA01</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 was </a:t>
            </a: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shipped to CERN </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and arrived in SMI2 on </a:t>
            </a:r>
            <a:r>
              <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rPr>
              <a:t>28 November 2022. </a:t>
            </a:r>
          </a:p>
          <a:p>
            <a:pPr marL="342900" marR="0" lvl="0" indent="-342900" algn="l" defTabSz="914400" rtl="0" eaLnBrk="1" fontAlgn="auto" latinLnBrk="0" hangingPunct="1">
              <a:lnSpc>
                <a:spcPct val="100000"/>
              </a:lnSpc>
              <a:spcBef>
                <a:spcPts val="1000"/>
              </a:spcBef>
              <a:spcAft>
                <a:spcPts val="5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It will be retested at CERN on </a:t>
            </a:r>
            <a:r>
              <a:rPr kumimoji="0" lang="en-US" sz="1800" b="1" i="0" u="none" strike="noStrike" kern="1200" cap="none" spc="0" normalizeH="0" baseline="0" noProof="0" dirty="0">
                <a:ln>
                  <a:noFill/>
                </a:ln>
                <a:solidFill>
                  <a:srgbClr val="2F2F2F"/>
                </a:solidFill>
                <a:effectLst/>
                <a:uLnTx/>
                <a:uFillTx/>
                <a:latin typeface="Arial" panose="020B0604020202020204"/>
                <a:ea typeface="+mn-ea"/>
                <a:cs typeface="+mn-cs"/>
              </a:rPr>
              <a:t>upgraded test bench A2 </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in </a:t>
            </a:r>
            <a:r>
              <a:rPr kumimoji="0" lang="en-US" sz="1800" b="1" i="0" u="none" strike="noStrike" kern="1200" cap="none" spc="0" normalizeH="0" baseline="0" noProof="0" dirty="0">
                <a:ln>
                  <a:noFill/>
                </a:ln>
                <a:solidFill>
                  <a:srgbClr val="61C4D3"/>
                </a:solidFill>
                <a:effectLst/>
                <a:uLnTx/>
                <a:uFillTx/>
                <a:latin typeface="Arial" panose="020B0604020202020204"/>
                <a:ea typeface="+mn-ea"/>
                <a:cs typeface="+mn-cs"/>
              </a:rPr>
              <a:t>Spring 2024 </a:t>
            </a:r>
            <a:r>
              <a:rPr kumimoji="0" lang="en-US" sz="1800" b="0" i="0" u="none" strike="noStrike" kern="1200" cap="none" spc="0" normalizeH="0" baseline="0" noProof="0" dirty="0">
                <a:ln>
                  <a:noFill/>
                </a:ln>
                <a:solidFill>
                  <a:srgbClr val="2F2F2F"/>
                </a:solidFill>
                <a:effectLst/>
                <a:uLnTx/>
                <a:uFillTx/>
                <a:latin typeface="Arial" panose="020B0604020202020204"/>
                <a:ea typeface="+mn-ea"/>
                <a:cs typeface="+mn-cs"/>
              </a:rPr>
              <a:t>prior to installation in the string (but cannot be used as is for tunnel installation).</a:t>
            </a:r>
          </a:p>
          <a:p>
            <a:pPr marL="342900" marR="0" lvl="0" indent="-342900" algn="l" defTabSz="914400" rtl="0" eaLnBrk="1" fontAlgn="auto" latinLnBrk="0" hangingPunct="1">
              <a:lnSpc>
                <a:spcPct val="100000"/>
              </a:lnSpc>
              <a:spcBef>
                <a:spcPts val="1000"/>
              </a:spcBef>
              <a:spcAft>
                <a:spcPts val="500"/>
              </a:spcAft>
              <a:buClrTx/>
              <a:buSzTx/>
              <a:buFont typeface="Symbol" panose="05050102010706020507" pitchFamily="18" charset="2"/>
              <a:buChar char="Þ"/>
              <a:tabLst/>
              <a:defRPr/>
            </a:pPr>
            <a:r>
              <a:rPr kumimoji="0" lang="en-US" sz="1800" b="0" i="1" u="none" strike="noStrike" kern="1200" cap="none" spc="0" normalizeH="0" baseline="0" noProof="0" dirty="0">
                <a:ln>
                  <a:noFill/>
                </a:ln>
                <a:solidFill>
                  <a:srgbClr val="2F2F2F"/>
                </a:solidFill>
                <a:effectLst/>
                <a:uLnTx/>
                <a:uFillTx/>
                <a:latin typeface="Arial" panose="020B0604020202020204"/>
                <a:ea typeface="+mn-ea"/>
                <a:cs typeface="+mn-cs"/>
              </a:rPr>
              <a:t>Warm thanks to all of those in </a:t>
            </a:r>
            <a:r>
              <a:rPr kumimoji="0" lang="en-US" sz="1800" b="1" i="1" u="none" strike="noStrike" kern="1200" cap="none" spc="0" normalizeH="0" baseline="0" noProof="0" dirty="0">
                <a:ln>
                  <a:noFill/>
                </a:ln>
                <a:solidFill>
                  <a:srgbClr val="2F2F2F"/>
                </a:solidFill>
                <a:effectLst/>
                <a:uLnTx/>
                <a:uFillTx/>
                <a:latin typeface="Arial" panose="020B0604020202020204"/>
                <a:ea typeface="+mn-ea"/>
                <a:cs typeface="+mn-cs"/>
              </a:rPr>
              <a:t>LMF, EN-MME </a:t>
            </a:r>
            <a:r>
              <a:rPr kumimoji="0" lang="en-US" sz="1800" b="0" i="1" u="none" strike="noStrike" kern="1200" cap="none" spc="0" normalizeH="0" baseline="0" noProof="0" dirty="0">
                <a:ln>
                  <a:noFill/>
                </a:ln>
                <a:solidFill>
                  <a:srgbClr val="2F2F2F"/>
                </a:solidFill>
                <a:effectLst/>
                <a:uLnTx/>
                <a:uFillTx/>
                <a:latin typeface="Arial" panose="020B0604020202020204"/>
                <a:ea typeface="+mn-ea"/>
                <a:cs typeface="+mn-cs"/>
              </a:rPr>
              <a:t>and</a:t>
            </a:r>
            <a:r>
              <a:rPr kumimoji="0" lang="en-US" sz="1800" b="1" i="1" u="none" strike="noStrike" kern="1200" cap="none" spc="0" normalizeH="0" baseline="0" noProof="0" dirty="0">
                <a:ln>
                  <a:noFill/>
                </a:ln>
                <a:solidFill>
                  <a:srgbClr val="2F2F2F"/>
                </a:solidFill>
                <a:effectLst/>
                <a:uLnTx/>
                <a:uFillTx/>
                <a:latin typeface="Arial" panose="020B0604020202020204"/>
                <a:ea typeface="+mn-ea"/>
                <a:cs typeface="+mn-cs"/>
              </a:rPr>
              <a:t> HSE </a:t>
            </a:r>
            <a:r>
              <a:rPr kumimoji="0" lang="en-US" sz="1800" b="0" i="1" u="none" strike="noStrike" kern="1200" cap="none" spc="0" normalizeH="0" baseline="0" noProof="0" dirty="0">
                <a:ln>
                  <a:noFill/>
                </a:ln>
                <a:solidFill>
                  <a:srgbClr val="2F2F2F"/>
                </a:solidFill>
                <a:effectLst/>
                <a:uLnTx/>
                <a:uFillTx/>
                <a:latin typeface="Arial" panose="020B0604020202020204"/>
                <a:ea typeface="+mn-ea"/>
                <a:cs typeface="+mn-cs"/>
              </a:rPr>
              <a:t>who contributed to resolve the issue of weld procedure qualification and paved the way for use of this </a:t>
            </a:r>
            <a:r>
              <a:rPr kumimoji="0" lang="en-US" sz="1800" b="0" i="1" u="none" strike="noStrike" kern="1200" cap="none" spc="0" normalizeH="0" baseline="0" noProof="0" dirty="0" err="1">
                <a:ln>
                  <a:noFill/>
                </a:ln>
                <a:solidFill>
                  <a:srgbClr val="2F2F2F"/>
                </a:solidFill>
                <a:effectLst/>
                <a:uLnTx/>
                <a:uFillTx/>
                <a:latin typeface="Arial" panose="020B0604020202020204"/>
                <a:ea typeface="+mn-ea"/>
                <a:cs typeface="+mn-cs"/>
              </a:rPr>
              <a:t>cryomagnet</a:t>
            </a:r>
            <a:r>
              <a:rPr kumimoji="0" lang="en-US" sz="1800" b="0" i="1" u="none" strike="noStrike" kern="1200" cap="none" spc="0" normalizeH="0" baseline="0" noProof="0" dirty="0">
                <a:ln>
                  <a:noFill/>
                </a:ln>
                <a:solidFill>
                  <a:srgbClr val="2F2F2F"/>
                </a:solidFill>
                <a:effectLst/>
                <a:uLnTx/>
                <a:uFillTx/>
                <a:latin typeface="Arial" panose="020B0604020202020204"/>
                <a:ea typeface="+mn-ea"/>
                <a:cs typeface="+mn-cs"/>
              </a:rPr>
              <a:t>  in the string.</a:t>
            </a:r>
            <a:endParaRPr kumimoji="0" lang="en-US" sz="1800" b="1" i="1" u="none" strike="noStrike" kern="1200" cap="none" spc="0" normalizeH="0" baseline="0" noProof="0" dirty="0">
              <a:ln>
                <a:noFill/>
              </a:ln>
              <a:solidFill>
                <a:srgbClr val="2F2F2F"/>
              </a:solidFill>
              <a:effectLst/>
              <a:uLnTx/>
              <a:uFillTx/>
              <a:latin typeface="Arial" panose="020B0604020202020204"/>
              <a:ea typeface="+mn-ea"/>
              <a:cs typeface="+mn-cs"/>
            </a:endParaRPr>
          </a:p>
        </p:txBody>
      </p:sp>
      <p:sp>
        <p:nvSpPr>
          <p:cNvPr id="11" name="Rectangle 10">
            <a:extLst>
              <a:ext uri="{FF2B5EF4-FFF2-40B4-BE49-F238E27FC236}">
                <a16:creationId xmlns:a16="http://schemas.microsoft.com/office/drawing/2014/main" id="{B4864CE5-D011-93A4-F0D9-AD5E101DC9C0}"/>
              </a:ext>
            </a:extLst>
          </p:cNvPr>
          <p:cNvSpPr>
            <a:spLocks noChangeArrowheads="1"/>
          </p:cNvSpPr>
          <p:nvPr/>
        </p:nvSpPr>
        <p:spPr bwMode="auto">
          <a:xfrm>
            <a:off x="8381828" y="6276366"/>
            <a:ext cx="2783850" cy="581634"/>
          </a:xfrm>
          <a:prstGeom prst="rect">
            <a:avLst/>
          </a:prstGeom>
          <a:solidFill>
            <a:schemeClr val="bg1"/>
          </a:solidFill>
          <a:ln>
            <a:noFill/>
          </a:ln>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rPr>
              <a:t>Courtesy of D. Duarte Ramos </a:t>
            </a:r>
            <a:r>
              <a:rPr kumimoji="0" lang="en-US" altLang="en-US" sz="1400" b="0"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rPr>
              <a:t>(CERN TE-MSC)</a:t>
            </a:r>
            <a:endParaRPr kumimoji="0" lang="en-GB" altLang="en-US" sz="1400" b="0"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endParaRPr>
          </a:p>
        </p:txBody>
      </p:sp>
      <p:pic>
        <p:nvPicPr>
          <p:cNvPr id="1026" name="Picture 2">
            <a:extLst>
              <a:ext uri="{FF2B5EF4-FFF2-40B4-BE49-F238E27FC236}">
                <a16:creationId xmlns:a16="http://schemas.microsoft.com/office/drawing/2014/main" id="{40C3B704-95FC-D42F-D0DC-600423B7898A}"/>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006156" y="3149386"/>
            <a:ext cx="3697840" cy="2700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ADF084F4-C793-318B-845F-2AB97393CCB9}"/>
              </a:ext>
            </a:extLst>
          </p:cNvPr>
          <p:cNvSpPr/>
          <p:nvPr/>
        </p:nvSpPr>
        <p:spPr>
          <a:xfrm>
            <a:off x="7711257" y="5872938"/>
            <a:ext cx="4207210" cy="423859"/>
          </a:xfrm>
          <a:prstGeom prst="rect">
            <a:avLst/>
          </a:prstGeom>
        </p:spPr>
        <p:txBody>
          <a:bodyPr wrap="square" lIns="27000" tIns="27000" rIns="27000" bIns="27000" anchor="t"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33A0"/>
                </a:solidFill>
                <a:effectLst/>
                <a:uLnTx/>
                <a:uFillTx/>
                <a:latin typeface="Arial" panose="020B0604020202020204"/>
                <a:ea typeface="+mn-ea"/>
                <a:cs typeface="+mn-cs"/>
                <a:sym typeface="Symbol" panose="05050102010706020507" pitchFamily="18" charset="2"/>
              </a:rPr>
              <a:t>First AUP LQXFA01 </a:t>
            </a:r>
            <a:r>
              <a:rPr kumimoji="0" lang="en-US" sz="1200" b="0" i="0" u="none" strike="noStrike" kern="1200" cap="none" spc="0" normalizeH="0" baseline="0" noProof="0" dirty="0" err="1">
                <a:ln>
                  <a:noFill/>
                </a:ln>
                <a:solidFill>
                  <a:srgbClr val="0033A0"/>
                </a:solidFill>
                <a:effectLst/>
                <a:uLnTx/>
                <a:uFillTx/>
                <a:latin typeface="Arial" panose="020B0604020202020204"/>
                <a:ea typeface="+mn-ea"/>
                <a:cs typeface="+mn-cs"/>
                <a:sym typeface="Symbol" panose="05050102010706020507" pitchFamily="18" charset="2"/>
              </a:rPr>
              <a:t>cryomagnet</a:t>
            </a:r>
            <a:r>
              <a:rPr kumimoji="0" lang="en-US" sz="1200" b="0" i="0" u="none" strike="noStrike" kern="1200" cap="none" spc="0" normalizeH="0" baseline="0" noProof="0" dirty="0">
                <a:ln>
                  <a:noFill/>
                </a:ln>
                <a:solidFill>
                  <a:srgbClr val="0033A0"/>
                </a:solidFill>
                <a:effectLst/>
                <a:uLnTx/>
                <a:uFillTx/>
                <a:latin typeface="Arial" panose="020B0604020202020204"/>
                <a:ea typeface="+mn-ea"/>
                <a:cs typeface="+mn-cs"/>
                <a:sym typeface="Symbol" panose="05050102010706020507" pitchFamily="18" charset="2"/>
              </a:rPr>
              <a:t> mounted on Cryostat Tooling in SMI2 at CERN</a:t>
            </a: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3791F270-DC0E-DBBB-B690-EAE0EF3EA668}"/>
              </a:ext>
            </a:extLst>
          </p:cNvPr>
          <p:cNvSpPr/>
          <p:nvPr/>
        </p:nvSpPr>
        <p:spPr>
          <a:xfrm>
            <a:off x="7670148" y="2580794"/>
            <a:ext cx="4207210" cy="239193"/>
          </a:xfrm>
          <a:prstGeom prst="rect">
            <a:avLst/>
          </a:prstGeom>
        </p:spPr>
        <p:txBody>
          <a:bodyPr wrap="square" lIns="27000" tIns="27000" rIns="27000" bIns="27000" anchor="t"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0" u="none" strike="noStrike" kern="1200" cap="none" spc="0" normalizeH="0" baseline="0" noProof="0" dirty="0">
                <a:ln>
                  <a:noFill/>
                </a:ln>
                <a:solidFill>
                  <a:srgbClr val="0033A0"/>
                </a:solidFill>
                <a:effectLst/>
                <a:uLnTx/>
                <a:uFillTx/>
                <a:latin typeface="Arial" panose="020B0604020202020204"/>
                <a:ea typeface="+mn-ea"/>
                <a:cs typeface="+mn-cs"/>
                <a:sym typeface="Symbol" panose="05050102010706020507" pitchFamily="18" charset="2"/>
              </a:rPr>
              <a:t>Quench summary of LQXFA01 tested horizontally at Fermilab</a:t>
            </a:r>
            <a:endParaRPr kumimoji="0" lang="en-GB" sz="12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0505CC89-A646-A839-FF69-6F89CD0E1746}"/>
              </a:ext>
            </a:extLst>
          </p:cNvPr>
          <p:cNvSpPr>
            <a:spLocks noChangeArrowheads="1"/>
          </p:cNvSpPr>
          <p:nvPr/>
        </p:nvSpPr>
        <p:spPr bwMode="auto">
          <a:xfrm>
            <a:off x="7545372" y="2819987"/>
            <a:ext cx="4538982" cy="32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en-US" altLang="en-US" sz="1400" b="1"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rPr>
              <a:t>Courtesy of S. Feher and G. Ambrosio </a:t>
            </a:r>
            <a:r>
              <a:rPr kumimoji="0" lang="en-US" altLang="en-US" sz="1400" b="0"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rPr>
              <a:t>(Fermilab)</a:t>
            </a:r>
            <a:endParaRPr kumimoji="0" lang="en-GB" altLang="en-US" sz="1400" b="0" i="0" u="none" strike="noStrike" kern="1200" cap="none" spc="0" normalizeH="0" baseline="0" noProof="0" dirty="0">
              <a:ln>
                <a:noFill/>
              </a:ln>
              <a:solidFill>
                <a:srgbClr val="0032A0"/>
              </a:solidFill>
              <a:effectLst/>
              <a:uLnTx/>
              <a:uFillTx/>
              <a:latin typeface="Tahoma" panose="020B0604030504040204" pitchFamily="34" charset="0"/>
              <a:ea typeface="+mn-ea"/>
              <a:cs typeface="Tahoma" panose="020B0604030504040204" pitchFamily="34" charset="0"/>
            </a:endParaRPr>
          </a:p>
        </p:txBody>
      </p:sp>
      <p:pic>
        <p:nvPicPr>
          <p:cNvPr id="6" name="Picture 21">
            <a:extLst>
              <a:ext uri="{FF2B5EF4-FFF2-40B4-BE49-F238E27FC236}">
                <a16:creationId xmlns:a16="http://schemas.microsoft.com/office/drawing/2014/main" id="{DA15686B-BF9D-8EF5-3F90-1FAB292A78E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365851" y="252484"/>
            <a:ext cx="4538982" cy="2268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12692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6434245-29B6-86E7-B7F7-29BE33C9CDA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38201" y="-3174"/>
            <a:ext cx="10291762" cy="6861174"/>
          </a:xfrm>
          <a:prstGeom prst="rect">
            <a:avLst/>
          </a:prstGeom>
        </p:spPr>
      </p:pic>
      <p:sp>
        <p:nvSpPr>
          <p:cNvPr id="2" name="Slide Number Placeholder 2">
            <a:extLst>
              <a:ext uri="{FF2B5EF4-FFF2-40B4-BE49-F238E27FC236}">
                <a16:creationId xmlns:a16="http://schemas.microsoft.com/office/drawing/2014/main" id="{C003A7C9-686E-00B3-9D9C-D2769744DDA8}"/>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303911074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2">
            <a:extLst>
              <a:ext uri="{FF2B5EF4-FFF2-40B4-BE49-F238E27FC236}">
                <a16:creationId xmlns:a16="http://schemas.microsoft.com/office/drawing/2014/main" id="{8EDE70A2-4734-374F-B2C0-D7044964B1DF}"/>
              </a:ext>
            </a:extLst>
          </p:cNvPr>
          <p:cNvSpPr txBox="1">
            <a:spLocks/>
          </p:cNvSpPr>
          <p:nvPr/>
        </p:nvSpPr>
        <p:spPr>
          <a:xfrm>
            <a:off x="287167" y="317971"/>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br>
              <a:rPr lang="en-CH" dirty="0"/>
            </a:br>
            <a:endParaRPr lang="en-CH" dirty="0">
              <a:solidFill>
                <a:schemeClr val="accent3"/>
              </a:solidFill>
            </a:endParaRPr>
          </a:p>
        </p:txBody>
      </p:sp>
      <p:sp>
        <p:nvSpPr>
          <p:cNvPr id="2" name="Content Placeholder 2">
            <a:extLst>
              <a:ext uri="{FF2B5EF4-FFF2-40B4-BE49-F238E27FC236}">
                <a16:creationId xmlns:a16="http://schemas.microsoft.com/office/drawing/2014/main" id="{FCBB4D82-78B3-80FE-9265-ACE5753AC799}"/>
              </a:ext>
            </a:extLst>
          </p:cNvPr>
          <p:cNvSpPr txBox="1">
            <a:spLocks/>
          </p:cNvSpPr>
          <p:nvPr/>
        </p:nvSpPr>
        <p:spPr>
          <a:xfrm>
            <a:off x="287167" y="872701"/>
            <a:ext cx="11408080" cy="212840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1000"/>
              </a:spcBef>
              <a:spcAft>
                <a:spcPts val="500"/>
              </a:spcAft>
            </a:pPr>
            <a:r>
              <a:rPr lang="en-GB" sz="1800" b="0" dirty="0">
                <a:sym typeface="Symbol" panose="05050102010706020507" pitchFamily="18" charset="2"/>
              </a:rPr>
              <a:t>Good progress on industrial productions of Nb‒Ti magnets for HL-LHC, thanks to efficient collaborations with partner institutes; production of remaining MCBXF correctors to be internalized by CIEMAT and CERN. </a:t>
            </a:r>
            <a:endParaRPr lang="en-US" sz="1800" dirty="0">
              <a:solidFill>
                <a:srgbClr val="61C4D3"/>
              </a:solidFill>
            </a:endParaRPr>
          </a:p>
        </p:txBody>
      </p:sp>
      <p:sp>
        <p:nvSpPr>
          <p:cNvPr id="11" name="Rectangle 10">
            <a:extLst>
              <a:ext uri="{FF2B5EF4-FFF2-40B4-BE49-F238E27FC236}">
                <a16:creationId xmlns:a16="http://schemas.microsoft.com/office/drawing/2014/main" id="{B4864CE5-D011-93A4-F0D9-AD5E101DC9C0}"/>
              </a:ext>
            </a:extLst>
          </p:cNvPr>
          <p:cNvSpPr>
            <a:spLocks noChangeArrowheads="1"/>
          </p:cNvSpPr>
          <p:nvPr/>
        </p:nvSpPr>
        <p:spPr bwMode="auto">
          <a:xfrm>
            <a:off x="1090688" y="3327720"/>
            <a:ext cx="3645912" cy="58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S. Farinon  </a:t>
            </a:r>
            <a:r>
              <a:rPr lang="en-US" altLang="en-US" sz="1400" dirty="0">
                <a:solidFill>
                  <a:srgbClr val="0032A0"/>
                </a:solidFill>
                <a:latin typeface="Tahoma" panose="020B0604030504040204" pitchFamily="34" charset="0"/>
                <a:cs typeface="Tahoma" panose="020B0604030504040204" pitchFamily="34" charset="0"/>
              </a:rPr>
              <a:t>(INFN-Genova)</a:t>
            </a:r>
            <a:r>
              <a:rPr lang="en-US" altLang="en-US" sz="1400" b="1" dirty="0">
                <a:solidFill>
                  <a:srgbClr val="0032A0"/>
                </a:solidFill>
                <a:latin typeface="Tahoma" panose="020B0604030504040204" pitchFamily="34" charset="0"/>
                <a:cs typeface="Tahoma" panose="020B0604030504040204" pitchFamily="34" charset="0"/>
              </a:rPr>
              <a:t> and A. Foussat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sp>
        <p:nvSpPr>
          <p:cNvPr id="19" name="Rectangle 18">
            <a:extLst>
              <a:ext uri="{FF2B5EF4-FFF2-40B4-BE49-F238E27FC236}">
                <a16:creationId xmlns:a16="http://schemas.microsoft.com/office/drawing/2014/main" id="{53B3888B-23CB-9563-7DDC-338B1C1AC64F}"/>
              </a:ext>
            </a:extLst>
          </p:cNvPr>
          <p:cNvSpPr/>
          <p:nvPr/>
        </p:nvSpPr>
        <p:spPr>
          <a:xfrm>
            <a:off x="1142949" y="2884487"/>
            <a:ext cx="3755166" cy="423859"/>
          </a:xfrm>
          <a:prstGeom prst="rect">
            <a:avLst/>
          </a:prstGeom>
        </p:spPr>
        <p:txBody>
          <a:bodyPr wrap="square" lIns="27000" tIns="27000" rIns="27000" bIns="27000" anchor="t" anchorCtr="0">
            <a:spAutoFit/>
          </a:bodyPr>
          <a:lstStyle/>
          <a:p>
            <a:pPr marL="0" indent="0" algn="ctr">
              <a:buFont typeface="Arial"/>
              <a:buNone/>
            </a:pPr>
            <a:r>
              <a:rPr lang="en-US" sz="1200" dirty="0"/>
              <a:t>8-m-long, 105-mm-double aperture </a:t>
            </a:r>
            <a:r>
              <a:rPr lang="en-US" sz="1200" b="1" dirty="0"/>
              <a:t>D2 dipole magnet</a:t>
            </a:r>
            <a:r>
              <a:rPr lang="en-US" sz="1200" dirty="0"/>
              <a:t> prototype (4.5/5.3 T bore/peak field @12.23 kA) </a:t>
            </a:r>
            <a:endPar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pic>
        <p:nvPicPr>
          <p:cNvPr id="3" name="Picture 4">
            <a:extLst>
              <a:ext uri="{FF2B5EF4-FFF2-40B4-BE49-F238E27FC236}">
                <a16:creationId xmlns:a16="http://schemas.microsoft.com/office/drawing/2014/main" id="{F77BABC1-A607-D1A4-0C5A-79E08E91F31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339451" y="1700128"/>
            <a:ext cx="1407542" cy="1059827"/>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20" descr="A graph with red and blue lines&#10;&#10;Description automatically generated">
            <a:extLst>
              <a:ext uri="{FF2B5EF4-FFF2-40B4-BE49-F238E27FC236}">
                <a16:creationId xmlns:a16="http://schemas.microsoft.com/office/drawing/2014/main" id="{B82A8630-83DB-8BB8-BF82-1F780EF3B4C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57029" y="1710864"/>
            <a:ext cx="1879571" cy="1122416"/>
          </a:xfrm>
          <a:prstGeom prst="rect">
            <a:avLst/>
          </a:prstGeom>
        </p:spPr>
      </p:pic>
      <p:pic>
        <p:nvPicPr>
          <p:cNvPr id="22" name="Picture 21" descr="A blue and black logo&#10;&#10;Description automatically generated">
            <a:extLst>
              <a:ext uri="{FF2B5EF4-FFF2-40B4-BE49-F238E27FC236}">
                <a16:creationId xmlns:a16="http://schemas.microsoft.com/office/drawing/2014/main" id="{DB7A045A-103B-F196-41F5-159ED90D409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25986" y="2449761"/>
            <a:ext cx="795266" cy="465131"/>
          </a:xfrm>
          <a:prstGeom prst="rect">
            <a:avLst/>
          </a:prstGeom>
          <a:solidFill>
            <a:schemeClr val="bg1"/>
          </a:solidFill>
        </p:spPr>
      </p:pic>
      <p:pic>
        <p:nvPicPr>
          <p:cNvPr id="23" name="Picture 22" descr="A blue letter with white text&#10;&#10;Description automatically generated">
            <a:extLst>
              <a:ext uri="{FF2B5EF4-FFF2-40B4-BE49-F238E27FC236}">
                <a16:creationId xmlns:a16="http://schemas.microsoft.com/office/drawing/2014/main" id="{718145CE-0AFF-CBCA-325B-89F2DAC9E3C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71042" y="2984084"/>
            <a:ext cx="795266" cy="205556"/>
          </a:xfrm>
          <a:prstGeom prst="rect">
            <a:avLst/>
          </a:prstGeom>
          <a:solidFill>
            <a:schemeClr val="bg1"/>
          </a:solidFill>
        </p:spPr>
      </p:pic>
      <p:pic>
        <p:nvPicPr>
          <p:cNvPr id="24" name="Picture 23" descr="A blue and white circular object with red circles&#10;&#10;Description automatically generated">
            <a:extLst>
              <a:ext uri="{FF2B5EF4-FFF2-40B4-BE49-F238E27FC236}">
                <a16:creationId xmlns:a16="http://schemas.microsoft.com/office/drawing/2014/main" id="{E18D0614-673B-72D2-FD98-CDE76DB195FD}"/>
              </a:ext>
            </a:extLst>
          </p:cNvPr>
          <p:cNvPicPr>
            <a:picLocks noChangeAspect="1"/>
          </p:cNvPicPr>
          <p:nvPr/>
        </p:nvPicPr>
        <p:blipFill>
          <a:blip r:embed="rId7" cstate="print">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a:ext>
            </a:extLst>
          </a:blip>
          <a:stretch>
            <a:fillRect/>
          </a:stretch>
        </p:blipFill>
        <p:spPr>
          <a:xfrm>
            <a:off x="133907" y="1750010"/>
            <a:ext cx="1095508" cy="640659"/>
          </a:xfrm>
          <a:prstGeom prst="rect">
            <a:avLst/>
          </a:prstGeom>
        </p:spPr>
      </p:pic>
      <p:pic>
        <p:nvPicPr>
          <p:cNvPr id="25" name="図 44">
            <a:extLst>
              <a:ext uri="{FF2B5EF4-FFF2-40B4-BE49-F238E27FC236}">
                <a16:creationId xmlns:a16="http://schemas.microsoft.com/office/drawing/2014/main" id="{FE55E454-B847-BBD5-5C72-10C398D9C7FE}"/>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361269" y="4107997"/>
            <a:ext cx="729419" cy="723094"/>
          </a:xfrm>
          <a:prstGeom prst="rect">
            <a:avLst/>
          </a:prstGeom>
        </p:spPr>
      </p:pic>
      <p:sp>
        <p:nvSpPr>
          <p:cNvPr id="26" name="Rectangle 25">
            <a:extLst>
              <a:ext uri="{FF2B5EF4-FFF2-40B4-BE49-F238E27FC236}">
                <a16:creationId xmlns:a16="http://schemas.microsoft.com/office/drawing/2014/main" id="{F74A747A-29A0-5147-8B2C-7034CDA35B72}"/>
              </a:ext>
            </a:extLst>
          </p:cNvPr>
          <p:cNvSpPr/>
          <p:nvPr/>
        </p:nvSpPr>
        <p:spPr>
          <a:xfrm>
            <a:off x="1143125" y="5248185"/>
            <a:ext cx="3645912" cy="423859"/>
          </a:xfrm>
          <a:prstGeom prst="rect">
            <a:avLst/>
          </a:prstGeom>
        </p:spPr>
        <p:txBody>
          <a:bodyPr wrap="square" lIns="27000" tIns="27000" rIns="27000" bIns="27000" anchor="t" anchorCtr="0">
            <a:spAutoFit/>
          </a:bodyPr>
          <a:lstStyle/>
          <a:p>
            <a:pPr marL="0" indent="0" algn="ctr">
              <a:buFont typeface="Arial"/>
              <a:buNone/>
            </a:pPr>
            <a:r>
              <a:rPr lang="en-US" sz="1200" dirty="0"/>
              <a:t>6.7-m-long, 150-single-aperture </a:t>
            </a:r>
            <a:r>
              <a:rPr lang="en-US" sz="1200" b="1" dirty="0"/>
              <a:t>D1 dipole magnet </a:t>
            </a:r>
            <a:r>
              <a:rPr lang="en-US" sz="1200" dirty="0"/>
              <a:t>(5.6/6.58 T bore/peak field @12.11 kA) </a:t>
            </a:r>
            <a:endPar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pic>
        <p:nvPicPr>
          <p:cNvPr id="28" name="Picture 8">
            <a:extLst>
              <a:ext uri="{FF2B5EF4-FFF2-40B4-BE49-F238E27FC236}">
                <a16:creationId xmlns:a16="http://schemas.microsoft.com/office/drawing/2014/main" id="{D1482026-15C1-5391-52C3-892DEF8A7D85}"/>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1367955" y="4083810"/>
            <a:ext cx="1379038" cy="1034279"/>
          </a:xfrm>
          <a:prstGeom prst="rect">
            <a:avLst/>
          </a:prstGeom>
          <a:noFill/>
          <a:extLst>
            <a:ext uri="{909E8E84-426E-40dd-AFC4-6F175D3DCCD1}">
              <a14:hiddenFill xmlns:a14="http://schemas.microsoft.com/office/drawing/2010/main" xmlns="">
                <a:solidFill>
                  <a:srgbClr val="FFFFFF"/>
                </a:solidFill>
              </a14:hiddenFill>
            </a:ext>
          </a:extLst>
        </p:spPr>
      </p:pic>
      <p:sp>
        <p:nvSpPr>
          <p:cNvPr id="35" name="Rectangle 34">
            <a:extLst>
              <a:ext uri="{FF2B5EF4-FFF2-40B4-BE49-F238E27FC236}">
                <a16:creationId xmlns:a16="http://schemas.microsoft.com/office/drawing/2014/main" id="{275F93C1-CE1A-FB19-63D6-E868829827FA}"/>
              </a:ext>
            </a:extLst>
          </p:cNvPr>
          <p:cNvSpPr>
            <a:spLocks noChangeArrowheads="1"/>
          </p:cNvSpPr>
          <p:nvPr/>
        </p:nvSpPr>
        <p:spPr bwMode="auto">
          <a:xfrm>
            <a:off x="1183343" y="5684770"/>
            <a:ext cx="3645912" cy="58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T. </a:t>
            </a:r>
            <a:r>
              <a:rPr lang="en-US" altLang="en-US" sz="1400" b="1" dirty="0" err="1">
                <a:solidFill>
                  <a:srgbClr val="0032A0"/>
                </a:solidFill>
                <a:latin typeface="Tahoma" panose="020B0604030504040204" pitchFamily="34" charset="0"/>
                <a:cs typeface="Tahoma" panose="020B0604030504040204" pitchFamily="34" charset="0"/>
              </a:rPr>
              <a:t>Natsumoto</a:t>
            </a:r>
            <a:r>
              <a:rPr lang="en-US" altLang="en-US" sz="1400" b="1" dirty="0">
                <a:solidFill>
                  <a:srgbClr val="0032A0"/>
                </a:solidFill>
                <a:latin typeface="Tahoma" panose="020B0604030504040204" pitchFamily="34" charset="0"/>
                <a:cs typeface="Tahoma" panose="020B0604030504040204" pitchFamily="34" charset="0"/>
              </a:rPr>
              <a:t>  </a:t>
            </a:r>
            <a:r>
              <a:rPr lang="en-US" altLang="en-US" sz="1400" dirty="0">
                <a:solidFill>
                  <a:srgbClr val="0032A0"/>
                </a:solidFill>
                <a:latin typeface="Tahoma" panose="020B0604030504040204" pitchFamily="34" charset="0"/>
                <a:cs typeface="Tahoma" panose="020B0604030504040204" pitchFamily="34" charset="0"/>
              </a:rPr>
              <a:t>(KEK)</a:t>
            </a:r>
            <a:r>
              <a:rPr lang="en-US" altLang="en-US" sz="1400" b="1" dirty="0">
                <a:solidFill>
                  <a:srgbClr val="0032A0"/>
                </a:solidFill>
                <a:latin typeface="Tahoma" panose="020B0604030504040204" pitchFamily="34" charset="0"/>
                <a:cs typeface="Tahoma" panose="020B0604030504040204" pitchFamily="34" charset="0"/>
              </a:rPr>
              <a:t>         and J.-C. Perez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pic>
        <p:nvPicPr>
          <p:cNvPr id="38" name="Picture 37" descr="A blue and white logo&#10;&#10;Description automatically generated">
            <a:extLst>
              <a:ext uri="{FF2B5EF4-FFF2-40B4-BE49-F238E27FC236}">
                <a16:creationId xmlns:a16="http://schemas.microsoft.com/office/drawing/2014/main" id="{ECF6D31C-D84A-9D23-3FEC-4A399B3FC425}"/>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t="26315"/>
          <a:stretch/>
        </p:blipFill>
        <p:spPr>
          <a:xfrm>
            <a:off x="378317" y="5106675"/>
            <a:ext cx="695321" cy="512349"/>
          </a:xfrm>
          <a:prstGeom prst="rect">
            <a:avLst/>
          </a:prstGeom>
        </p:spPr>
      </p:pic>
      <p:pic>
        <p:nvPicPr>
          <p:cNvPr id="39" name="Picture 3" descr="\\cern.ch\dfs\Users\e\etodesco\Desktop\keklogo-c.gif">
            <a:extLst>
              <a:ext uri="{FF2B5EF4-FFF2-40B4-BE49-F238E27FC236}">
                <a16:creationId xmlns:a16="http://schemas.microsoft.com/office/drawing/2014/main" id="{C4E45A03-CE98-6A6B-D2B2-D759814F821B}"/>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469873" y="4909563"/>
            <a:ext cx="551379" cy="236782"/>
          </a:xfrm>
          <a:prstGeom prst="rect">
            <a:avLst/>
          </a:prstGeom>
          <a:noFill/>
          <a:extLst>
            <a:ext uri="{909E8E84-426E-40dd-AFC4-6F175D3DCCD1}">
              <a14:hiddenFill xmlns:a14="http://schemas.microsoft.com/office/drawing/2010/main" xmlns="">
                <a:solidFill>
                  <a:srgbClr val="FFFFFF"/>
                </a:solidFill>
              </a14:hiddenFill>
            </a:ext>
          </a:extLst>
        </p:spPr>
      </p:pic>
      <p:pic>
        <p:nvPicPr>
          <p:cNvPr id="40" name="Picture 2" descr="MCBXFB.jpg">
            <a:extLst>
              <a:ext uri="{FF2B5EF4-FFF2-40B4-BE49-F238E27FC236}">
                <a16:creationId xmlns:a16="http://schemas.microsoft.com/office/drawing/2014/main" id="{BE2D5ABE-7953-8474-C9A5-617467180825}"/>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4943665" y="4151737"/>
            <a:ext cx="705020" cy="506131"/>
          </a:xfrm>
          <a:prstGeom prst="rect">
            <a:avLst/>
          </a:prstGeom>
          <a:noFill/>
          <a:extLst>
            <a:ext uri="{909E8E84-426E-40dd-AFC4-6F175D3DCCD1}">
              <a14:hiddenFill xmlns:a14="http://schemas.microsoft.com/office/drawing/2010/main" xmlns="">
                <a:solidFill>
                  <a:srgbClr val="FFFFFF"/>
                </a:solidFill>
              </a14:hiddenFill>
            </a:ext>
          </a:extLst>
        </p:spPr>
      </p:pic>
      <p:pic>
        <p:nvPicPr>
          <p:cNvPr id="42" name="Picture 41">
            <a:extLst>
              <a:ext uri="{FF2B5EF4-FFF2-40B4-BE49-F238E27FC236}">
                <a16:creationId xmlns:a16="http://schemas.microsoft.com/office/drawing/2014/main" id="{E21EF758-592F-9103-6501-C2BB543698E1}"/>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4953364" y="4746178"/>
            <a:ext cx="695321" cy="695321"/>
          </a:xfrm>
          <a:prstGeom prst="rect">
            <a:avLst/>
          </a:prstGeom>
        </p:spPr>
      </p:pic>
      <p:pic>
        <p:nvPicPr>
          <p:cNvPr id="43" name="Picture 4" descr="\\cern.ch\dfs\Users\e\etodesco\Desktop\logo_ciemat.gif">
            <a:extLst>
              <a:ext uri="{FF2B5EF4-FFF2-40B4-BE49-F238E27FC236}">
                <a16:creationId xmlns:a16="http://schemas.microsoft.com/office/drawing/2014/main" id="{7D171F55-04B3-4586-F64F-3CC67BC889DD}"/>
              </a:ext>
            </a:extLst>
          </p:cNvPr>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4913389" y="4638878"/>
            <a:ext cx="755872" cy="303978"/>
          </a:xfrm>
          <a:prstGeom prst="rect">
            <a:avLst/>
          </a:prstGeom>
          <a:noFill/>
          <a:extLst>
            <a:ext uri="{909E8E84-426E-40dd-AFC4-6F175D3DCCD1}">
              <a14:hiddenFill xmlns:a14="http://schemas.microsoft.com/office/drawing/2010/main" xmlns="">
                <a:solidFill>
                  <a:srgbClr val="FFFFFF"/>
                </a:solidFill>
              </a14:hiddenFill>
            </a:ext>
          </a:extLst>
        </p:spPr>
      </p:pic>
      <p:sp>
        <p:nvSpPr>
          <p:cNvPr id="46" name="Rectangle 45">
            <a:extLst>
              <a:ext uri="{FF2B5EF4-FFF2-40B4-BE49-F238E27FC236}">
                <a16:creationId xmlns:a16="http://schemas.microsoft.com/office/drawing/2014/main" id="{AAA1F599-97BA-9BFB-33D2-5F384202A3FE}"/>
              </a:ext>
            </a:extLst>
          </p:cNvPr>
          <p:cNvSpPr/>
          <p:nvPr/>
        </p:nvSpPr>
        <p:spPr>
          <a:xfrm>
            <a:off x="5391144" y="5271278"/>
            <a:ext cx="3971681" cy="423859"/>
          </a:xfrm>
          <a:prstGeom prst="rect">
            <a:avLst/>
          </a:prstGeom>
        </p:spPr>
        <p:txBody>
          <a:bodyPr wrap="square" lIns="27000" tIns="27000" rIns="27000" bIns="27000" anchor="t" anchorCtr="0">
            <a:spAutoFit/>
          </a:bodyPr>
          <a:lstStyle/>
          <a:p>
            <a:pPr marL="0" indent="0" algn="ctr">
              <a:buFont typeface="Arial"/>
              <a:buNone/>
            </a:pPr>
            <a:r>
              <a:rPr lang="en-US" sz="1200" dirty="0"/>
              <a:t>1.2/2.2-m-long, 150-single-aperture </a:t>
            </a:r>
            <a:r>
              <a:rPr lang="en-US" sz="1200" b="1" dirty="0"/>
              <a:t>nested dipole magnet corrector </a:t>
            </a:r>
            <a:r>
              <a:rPr lang="en-US" sz="1200" dirty="0"/>
              <a:t>(2.1/4.13 T bore/peak field @1.58 kA) </a:t>
            </a:r>
            <a:endPar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
        <p:nvSpPr>
          <p:cNvPr id="47" name="Rectangle 46">
            <a:extLst>
              <a:ext uri="{FF2B5EF4-FFF2-40B4-BE49-F238E27FC236}">
                <a16:creationId xmlns:a16="http://schemas.microsoft.com/office/drawing/2014/main" id="{041FB1E7-12CE-82B5-CAA6-D9AB3E6612E1}"/>
              </a:ext>
            </a:extLst>
          </p:cNvPr>
          <p:cNvSpPr>
            <a:spLocks noChangeArrowheads="1"/>
          </p:cNvSpPr>
          <p:nvPr/>
        </p:nvSpPr>
        <p:spPr bwMode="auto">
          <a:xfrm>
            <a:off x="5884744" y="5677849"/>
            <a:ext cx="3201263" cy="58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F. Toral </a:t>
            </a:r>
            <a:r>
              <a:rPr lang="en-US" altLang="en-US" sz="1400" dirty="0">
                <a:solidFill>
                  <a:srgbClr val="0032A0"/>
                </a:solidFill>
                <a:latin typeface="Tahoma" panose="020B0604030504040204" pitchFamily="34" charset="0"/>
                <a:cs typeface="Tahoma" panose="020B0604030504040204" pitchFamily="34" charset="0"/>
              </a:rPr>
              <a:t>(CIEMAT)</a:t>
            </a:r>
            <a:r>
              <a:rPr lang="en-US" altLang="en-US" sz="1400" b="1" dirty="0">
                <a:solidFill>
                  <a:srgbClr val="0032A0"/>
                </a:solidFill>
                <a:latin typeface="Tahoma" panose="020B0604030504040204" pitchFamily="34" charset="0"/>
                <a:cs typeface="Tahoma" panose="020B0604030504040204" pitchFamily="34" charset="0"/>
              </a:rPr>
              <a:t>             and J.-C. Perez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pic>
        <p:nvPicPr>
          <p:cNvPr id="1026" name="Picture 3">
            <a:extLst>
              <a:ext uri="{FF2B5EF4-FFF2-40B4-BE49-F238E27FC236}">
                <a16:creationId xmlns:a16="http://schemas.microsoft.com/office/drawing/2014/main" id="{697FF51C-C887-A6F8-00C8-1F60BDA39423}"/>
              </a:ext>
            </a:extLst>
          </p:cNvPr>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5709236" y="4053607"/>
            <a:ext cx="1725557" cy="1175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5">
            <a:extLst>
              <a:ext uri="{FF2B5EF4-FFF2-40B4-BE49-F238E27FC236}">
                <a16:creationId xmlns:a16="http://schemas.microsoft.com/office/drawing/2014/main" id="{06F65C46-923F-B0D6-CBC0-2ACA27A685E4}"/>
              </a:ext>
            </a:extLst>
          </p:cNvPr>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7574721" y="4070256"/>
            <a:ext cx="1711336" cy="115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47">
            <a:extLst>
              <a:ext uri="{FF2B5EF4-FFF2-40B4-BE49-F238E27FC236}">
                <a16:creationId xmlns:a16="http://schemas.microsoft.com/office/drawing/2014/main" id="{E23833B1-D884-C6E2-3998-2807F262FF58}"/>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4992613" y="2386453"/>
            <a:ext cx="437353" cy="328015"/>
          </a:xfrm>
          <a:prstGeom prst="rect">
            <a:avLst/>
          </a:prstGeom>
        </p:spPr>
      </p:pic>
      <p:pic>
        <p:nvPicPr>
          <p:cNvPr id="49" name="Picture 48">
            <a:extLst>
              <a:ext uri="{FF2B5EF4-FFF2-40B4-BE49-F238E27FC236}">
                <a16:creationId xmlns:a16="http://schemas.microsoft.com/office/drawing/2014/main" id="{31039709-03E5-ED49-5C30-172117446161}"/>
              </a:ext>
            </a:extLst>
          </p:cNvPr>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5066712" y="2738661"/>
            <a:ext cx="695321" cy="323469"/>
          </a:xfrm>
          <a:prstGeom prst="rect">
            <a:avLst/>
          </a:prstGeom>
        </p:spPr>
      </p:pic>
      <p:sp>
        <p:nvSpPr>
          <p:cNvPr id="50" name="Rectangle 49">
            <a:extLst>
              <a:ext uri="{FF2B5EF4-FFF2-40B4-BE49-F238E27FC236}">
                <a16:creationId xmlns:a16="http://schemas.microsoft.com/office/drawing/2014/main" id="{6FABAE94-C3C2-C84F-CFC1-F33BF324F4CD}"/>
              </a:ext>
            </a:extLst>
          </p:cNvPr>
          <p:cNvSpPr/>
          <p:nvPr/>
        </p:nvSpPr>
        <p:spPr>
          <a:xfrm>
            <a:off x="7124958" y="4737146"/>
            <a:ext cx="641838" cy="177638"/>
          </a:xfrm>
          <a:prstGeom prst="rect">
            <a:avLst/>
          </a:prstGeom>
          <a:solidFill>
            <a:schemeClr val="bg1"/>
          </a:solidFill>
        </p:spPr>
        <p:txBody>
          <a:bodyPr wrap="square" lIns="27000" tIns="27000" rIns="27000" bIns="27000" anchor="t" anchorCtr="0">
            <a:spAutoFit/>
          </a:bodyPr>
          <a:lstStyle/>
          <a:p>
            <a:pPr marL="0" indent="0" algn="ctr">
              <a:buFont typeface="Arial"/>
              <a:buNone/>
            </a:pPr>
            <a:r>
              <a:rPr lang="en-US" sz="800" b="1" dirty="0"/>
              <a:t>MCBXFB04</a:t>
            </a:r>
            <a:endParaRPr lang="en-US" sz="8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pic>
        <p:nvPicPr>
          <p:cNvPr id="56" name="Picture 55">
            <a:extLst>
              <a:ext uri="{FF2B5EF4-FFF2-40B4-BE49-F238E27FC236}">
                <a16:creationId xmlns:a16="http://schemas.microsoft.com/office/drawing/2014/main" id="{66650872-1444-6E9E-E4BD-183A6FAC7069}"/>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5077442" y="1793198"/>
            <a:ext cx="688812" cy="577170"/>
          </a:xfrm>
          <a:prstGeom prst="rect">
            <a:avLst/>
          </a:prstGeom>
        </p:spPr>
      </p:pic>
      <p:sp>
        <p:nvSpPr>
          <p:cNvPr id="57" name="Rectangle 56">
            <a:extLst>
              <a:ext uri="{FF2B5EF4-FFF2-40B4-BE49-F238E27FC236}">
                <a16:creationId xmlns:a16="http://schemas.microsoft.com/office/drawing/2014/main" id="{C4B194DF-5C65-E08A-A920-E0C48F2085A2}"/>
              </a:ext>
            </a:extLst>
          </p:cNvPr>
          <p:cNvSpPr/>
          <p:nvPr/>
        </p:nvSpPr>
        <p:spPr>
          <a:xfrm>
            <a:off x="5573364" y="2909650"/>
            <a:ext cx="3755165" cy="423859"/>
          </a:xfrm>
          <a:prstGeom prst="rect">
            <a:avLst/>
          </a:prstGeom>
        </p:spPr>
        <p:txBody>
          <a:bodyPr wrap="square" lIns="27000" tIns="27000" rIns="27000" bIns="27000" anchor="t" anchorCtr="0">
            <a:spAutoFit/>
          </a:bodyPr>
          <a:lstStyle/>
          <a:p>
            <a:pPr marL="0" indent="0" algn="ctr">
              <a:buFont typeface="Arial"/>
              <a:buNone/>
            </a:pPr>
            <a:r>
              <a:rPr lang="en-US" sz="1200" dirty="0"/>
              <a:t>2-m-long, 105-mm-double aperture,</a:t>
            </a:r>
            <a:r>
              <a:rPr lang="en-US" sz="1200" b="1" dirty="0"/>
              <a:t> CCT</a:t>
            </a:r>
            <a:r>
              <a:rPr lang="en-US" sz="1200" dirty="0"/>
              <a:t> </a:t>
            </a:r>
            <a:r>
              <a:rPr lang="en-US" sz="1200" b="1" dirty="0"/>
              <a:t>orbit corrector magnet</a:t>
            </a:r>
            <a:r>
              <a:rPr lang="en-US" sz="1200" dirty="0"/>
              <a:t> (2.6/2.94 T bore/peak field @394 A) </a:t>
            </a:r>
            <a:endParaRPr lang="en-US" sz="1000"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sp>
        <p:nvSpPr>
          <p:cNvPr id="59" name="Rectangle 58">
            <a:extLst>
              <a:ext uri="{FF2B5EF4-FFF2-40B4-BE49-F238E27FC236}">
                <a16:creationId xmlns:a16="http://schemas.microsoft.com/office/drawing/2014/main" id="{62B09BD5-DA8B-086C-05BC-592E76184DA8}"/>
              </a:ext>
            </a:extLst>
          </p:cNvPr>
          <p:cNvSpPr>
            <a:spLocks noChangeArrowheads="1"/>
          </p:cNvSpPr>
          <p:nvPr/>
        </p:nvSpPr>
        <p:spPr bwMode="auto">
          <a:xfrm>
            <a:off x="5610169" y="3349924"/>
            <a:ext cx="3645912" cy="58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Q. Xu </a:t>
            </a:r>
            <a:r>
              <a:rPr lang="en-US" altLang="en-US" sz="1400" dirty="0">
                <a:solidFill>
                  <a:srgbClr val="0032A0"/>
                </a:solidFill>
                <a:latin typeface="Tahoma" panose="020B0604030504040204" pitchFamily="34" charset="0"/>
                <a:cs typeface="Tahoma" panose="020B0604030504040204" pitchFamily="34" charset="0"/>
              </a:rPr>
              <a:t>(IHEP)</a:t>
            </a:r>
            <a:r>
              <a:rPr lang="en-US" altLang="en-US" sz="1400" b="1" dirty="0">
                <a:solidFill>
                  <a:srgbClr val="0032A0"/>
                </a:solidFill>
                <a:latin typeface="Tahoma" panose="020B0604030504040204" pitchFamily="34" charset="0"/>
                <a:cs typeface="Tahoma" panose="020B0604030504040204" pitchFamily="34" charset="0"/>
              </a:rPr>
              <a:t>                     and A. Foussat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sp>
        <p:nvSpPr>
          <p:cNvPr id="60" name="Rectangle 59">
            <a:extLst>
              <a:ext uri="{FF2B5EF4-FFF2-40B4-BE49-F238E27FC236}">
                <a16:creationId xmlns:a16="http://schemas.microsoft.com/office/drawing/2014/main" id="{9E1EA3E4-5FE0-8BF9-054C-2111FC5C3D2E}"/>
              </a:ext>
            </a:extLst>
          </p:cNvPr>
          <p:cNvSpPr/>
          <p:nvPr/>
        </p:nvSpPr>
        <p:spPr>
          <a:xfrm>
            <a:off x="7189564" y="1654208"/>
            <a:ext cx="641838" cy="177638"/>
          </a:xfrm>
          <a:prstGeom prst="rect">
            <a:avLst/>
          </a:prstGeom>
          <a:solidFill>
            <a:schemeClr val="bg1"/>
          </a:solidFill>
        </p:spPr>
        <p:txBody>
          <a:bodyPr wrap="square" lIns="27000" tIns="27000" rIns="27000" bIns="27000" anchor="t" anchorCtr="0">
            <a:spAutoFit/>
          </a:bodyPr>
          <a:lstStyle/>
          <a:p>
            <a:pPr marL="0" indent="0" algn="ctr">
              <a:buFont typeface="Arial"/>
              <a:buNone/>
            </a:pPr>
            <a:r>
              <a:rPr lang="en-US" sz="800" b="1" dirty="0"/>
              <a:t>MCBRD04</a:t>
            </a:r>
            <a:endParaRPr lang="en-US" sz="800" b="1" dirty="0">
              <a:solidFill>
                <a:srgbClr val="333399"/>
              </a:solidFill>
              <a:latin typeface="Tahoma" panose="020B0604030504040204" pitchFamily="34" charset="0"/>
              <a:ea typeface="Tahoma" panose="020B0604030504040204" pitchFamily="34" charset="0"/>
              <a:cs typeface="Tahoma" panose="020B0604030504040204" pitchFamily="34" charset="0"/>
            </a:endParaRPr>
          </a:p>
        </p:txBody>
      </p:sp>
      <p:pic>
        <p:nvPicPr>
          <p:cNvPr id="61" name="Picture 60" descr="A blue and black logo&#10;&#10;Description automatically generated">
            <a:extLst>
              <a:ext uri="{FF2B5EF4-FFF2-40B4-BE49-F238E27FC236}">
                <a16:creationId xmlns:a16="http://schemas.microsoft.com/office/drawing/2014/main" id="{028FBA4E-10CA-D667-77B9-477068052A3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631068" y="1841774"/>
            <a:ext cx="795266" cy="465131"/>
          </a:xfrm>
          <a:prstGeom prst="rect">
            <a:avLst/>
          </a:prstGeom>
          <a:solidFill>
            <a:schemeClr val="bg1"/>
          </a:solidFill>
        </p:spPr>
      </p:pic>
      <p:pic>
        <p:nvPicPr>
          <p:cNvPr id="62" name="Picture 61" descr="A red square with white text&#10;&#10;Description automatically generated">
            <a:extLst>
              <a:ext uri="{FF2B5EF4-FFF2-40B4-BE49-F238E27FC236}">
                <a16:creationId xmlns:a16="http://schemas.microsoft.com/office/drawing/2014/main" id="{443D409B-2E65-228D-2E4A-EE85AE817F34}"/>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9734540" y="2320289"/>
            <a:ext cx="750130" cy="344322"/>
          </a:xfrm>
          <a:prstGeom prst="rect">
            <a:avLst/>
          </a:prstGeom>
        </p:spPr>
      </p:pic>
      <p:pic>
        <p:nvPicPr>
          <p:cNvPr id="63" name="Picture 8">
            <a:extLst>
              <a:ext uri="{FF2B5EF4-FFF2-40B4-BE49-F238E27FC236}">
                <a16:creationId xmlns:a16="http://schemas.microsoft.com/office/drawing/2014/main" id="{5A97060B-0ABF-9734-8560-85D43E2CE8B9}"/>
              </a:ext>
            </a:extLst>
          </p:cNvPr>
          <p:cNvPicPr>
            <a:picLocks noChangeAspect="1" noChangeArrowheads="1"/>
          </p:cNvPicPr>
          <p:nvPr/>
        </p:nvPicPr>
        <p:blipFill>
          <a:blip r:embed="rId22" cstate="print">
            <a:extLst>
              <a:ext uri="{28A0092B-C50C-407E-A947-70E740481C1C}">
                <a14:useLocalDpi xmlns:a14="http://schemas.microsoft.com/office/drawing/2010/main"/>
              </a:ext>
            </a:extLst>
          </a:blip>
          <a:srcRect/>
          <a:stretch>
            <a:fillRect/>
          </a:stretch>
        </p:blipFill>
        <p:spPr bwMode="auto">
          <a:xfrm>
            <a:off x="10903134" y="2933910"/>
            <a:ext cx="1251650" cy="938737"/>
          </a:xfrm>
          <a:prstGeom prst="rect">
            <a:avLst/>
          </a:prstGeom>
          <a:noFill/>
          <a:extLst>
            <a:ext uri="{909E8E84-426E-40dd-AFC4-6F175D3DCCD1}">
              <a14:hiddenFill xmlns:a14="http://schemas.microsoft.com/office/drawing/2010/main" xmlns="">
                <a:solidFill>
                  <a:srgbClr val="FFFFFF"/>
                </a:solidFill>
              </a14:hiddenFill>
            </a:ext>
          </a:extLst>
        </p:spPr>
      </p:pic>
      <p:pic>
        <p:nvPicPr>
          <p:cNvPr id="1024" name="Picture 4">
            <a:extLst>
              <a:ext uri="{FF2B5EF4-FFF2-40B4-BE49-F238E27FC236}">
                <a16:creationId xmlns:a16="http://schemas.microsoft.com/office/drawing/2014/main" id="{1BFD5493-1A02-5F37-7C1E-C9A75792D581}"/>
              </a:ext>
            </a:extLst>
          </p:cNvPr>
          <p:cNvPicPr>
            <a:picLocks noChangeAspect="1" noChangeArrowheads="1"/>
          </p:cNvPicPr>
          <p:nvPr/>
        </p:nvPicPr>
        <p:blipFill>
          <a:blip r:embed="rId23" cstate="print">
            <a:extLst>
              <a:ext uri="{28A0092B-C50C-407E-A947-70E740481C1C}">
                <a14:useLocalDpi xmlns:a14="http://schemas.microsoft.com/office/drawing/2010/main"/>
              </a:ext>
            </a:extLst>
          </a:blip>
          <a:srcRect/>
          <a:stretch>
            <a:fillRect/>
          </a:stretch>
        </p:blipFill>
        <p:spPr bwMode="auto">
          <a:xfrm>
            <a:off x="9450650" y="2946363"/>
            <a:ext cx="1420429" cy="946953"/>
          </a:xfrm>
          <a:prstGeom prst="rect">
            <a:avLst/>
          </a:prstGeom>
          <a:noFill/>
          <a:extLst>
            <a:ext uri="{909E8E84-426E-40dd-AFC4-6F175D3DCCD1}">
              <a14:hiddenFill xmlns:a14="http://schemas.microsoft.com/office/drawing/2010/main" xmlns="">
                <a:solidFill>
                  <a:srgbClr val="FFFFFF"/>
                </a:solidFill>
              </a14:hiddenFill>
            </a:ext>
          </a:extLst>
        </p:spPr>
      </p:pic>
      <p:sp>
        <p:nvSpPr>
          <p:cNvPr id="1025" name="Content Placeholder 2">
            <a:extLst>
              <a:ext uri="{FF2B5EF4-FFF2-40B4-BE49-F238E27FC236}">
                <a16:creationId xmlns:a16="http://schemas.microsoft.com/office/drawing/2014/main" id="{2C2A5729-8A4E-467B-E125-F526DD16D13A}"/>
              </a:ext>
            </a:extLst>
          </p:cNvPr>
          <p:cNvSpPr txBox="1">
            <a:spLocks/>
          </p:cNvSpPr>
          <p:nvPr/>
        </p:nvSpPr>
        <p:spPr>
          <a:xfrm>
            <a:off x="9423916" y="3990905"/>
            <a:ext cx="2704134" cy="75865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lnSpc>
                <a:spcPct val="100000"/>
              </a:lnSpc>
              <a:spcBef>
                <a:spcPts val="1000"/>
              </a:spcBef>
              <a:spcAft>
                <a:spcPts val="500"/>
              </a:spcAft>
              <a:buNone/>
            </a:pPr>
            <a:r>
              <a:rPr lang="en-GB" sz="1200" dirty="0">
                <a:solidFill>
                  <a:schemeClr val="tx1"/>
                </a:solidFill>
                <a:sym typeface="Symbol" panose="05050102010706020507" pitchFamily="18" charset="2"/>
              </a:rPr>
              <a:t>High-order corrector magnets </a:t>
            </a:r>
            <a:r>
              <a:rPr lang="en-GB" sz="1200" b="0" dirty="0">
                <a:solidFill>
                  <a:schemeClr val="tx1"/>
                </a:solidFill>
                <a:sym typeface="Symbol" panose="05050102010706020507" pitchFamily="18" charset="2"/>
              </a:rPr>
              <a:t>production completed; all magnets tested and accepted; </a:t>
            </a:r>
            <a:r>
              <a:rPr lang="en-GB" sz="1200" b="0" dirty="0" err="1">
                <a:solidFill>
                  <a:schemeClr val="tx1"/>
                </a:solidFill>
                <a:sym typeface="Symbol" panose="05050102010706020507" pitchFamily="18" charset="2"/>
              </a:rPr>
              <a:t>cryostating</a:t>
            </a:r>
            <a:r>
              <a:rPr lang="en-GB" sz="1200" b="0" dirty="0">
                <a:solidFill>
                  <a:schemeClr val="tx1"/>
                </a:solidFill>
                <a:sym typeface="Symbol" panose="05050102010706020507" pitchFamily="18" charset="2"/>
              </a:rPr>
              <a:t> of first corrector package underway at SMI2.</a:t>
            </a:r>
            <a:endParaRPr lang="en-US" sz="1200" b="0" dirty="0">
              <a:solidFill>
                <a:schemeClr val="tx1"/>
              </a:solidFill>
            </a:endParaRPr>
          </a:p>
        </p:txBody>
      </p:sp>
      <p:sp>
        <p:nvSpPr>
          <p:cNvPr id="1028" name="Rectangle 1027">
            <a:extLst>
              <a:ext uri="{FF2B5EF4-FFF2-40B4-BE49-F238E27FC236}">
                <a16:creationId xmlns:a16="http://schemas.microsoft.com/office/drawing/2014/main" id="{73D4B4A0-2ABF-0508-4B36-2FACDFEA5121}"/>
              </a:ext>
            </a:extLst>
          </p:cNvPr>
          <p:cNvSpPr>
            <a:spLocks noChangeArrowheads="1"/>
          </p:cNvSpPr>
          <p:nvPr/>
        </p:nvSpPr>
        <p:spPr bwMode="auto">
          <a:xfrm>
            <a:off x="9471977" y="4825965"/>
            <a:ext cx="2704135" cy="10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Courtesy of M. Statera          </a:t>
            </a:r>
            <a:r>
              <a:rPr lang="en-US" altLang="en-US" sz="1400" dirty="0">
                <a:solidFill>
                  <a:srgbClr val="0032A0"/>
                </a:solidFill>
                <a:latin typeface="Tahoma" panose="020B0604030504040204" pitchFamily="34" charset="0"/>
                <a:cs typeface="Tahoma" panose="020B0604030504040204" pitchFamily="34" charset="0"/>
              </a:rPr>
              <a:t>(INFN-Milano)</a:t>
            </a:r>
            <a:r>
              <a:rPr lang="en-US" altLang="en-US" sz="1400" b="1" dirty="0">
                <a:solidFill>
                  <a:srgbClr val="0032A0"/>
                </a:solidFill>
                <a:latin typeface="Tahoma" panose="020B0604030504040204" pitchFamily="34" charset="0"/>
                <a:cs typeface="Tahoma" panose="020B0604030504040204" pitchFamily="34" charset="0"/>
              </a:rPr>
              <a:t>                                and E. Gautheron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pic>
        <p:nvPicPr>
          <p:cNvPr id="1029" name="Picture 1028">
            <a:extLst>
              <a:ext uri="{FF2B5EF4-FFF2-40B4-BE49-F238E27FC236}">
                <a16:creationId xmlns:a16="http://schemas.microsoft.com/office/drawing/2014/main" id="{D50AF1F7-FD5D-B60A-F984-AAED7D86CFE8}"/>
              </a:ext>
            </a:extLst>
          </p:cNvPr>
          <p:cNvPicPr>
            <a:picLocks noChangeAspect="1"/>
          </p:cNvPicPr>
          <p:nvPr/>
        </p:nvPicPr>
        <p:blipFill>
          <a:blip r:embed="rId24" cstate="print">
            <a:extLst>
              <a:ext uri="{28A0092B-C50C-407E-A947-70E740481C1C}">
                <a14:useLocalDpi xmlns:a14="http://schemas.microsoft.com/office/drawing/2010/main"/>
              </a:ext>
            </a:extLst>
          </a:blip>
          <a:stretch>
            <a:fillRect/>
          </a:stretch>
        </p:blipFill>
        <p:spPr>
          <a:xfrm>
            <a:off x="10563787" y="1774129"/>
            <a:ext cx="1403229" cy="942823"/>
          </a:xfrm>
          <a:prstGeom prst="rect">
            <a:avLst/>
          </a:prstGeom>
        </p:spPr>
      </p:pic>
      <p:pic>
        <p:nvPicPr>
          <p:cNvPr id="6" name="Picture 5">
            <a:extLst>
              <a:ext uri="{FF2B5EF4-FFF2-40B4-BE49-F238E27FC236}">
                <a16:creationId xmlns:a16="http://schemas.microsoft.com/office/drawing/2014/main" id="{3FE6B4F5-DB9D-4886-9E58-4E1CE4AFE464}"/>
              </a:ext>
            </a:extLst>
          </p:cNvPr>
          <p:cNvPicPr>
            <a:picLocks noChangeAspect="1"/>
          </p:cNvPicPr>
          <p:nvPr/>
        </p:nvPicPr>
        <p:blipFill rotWithShape="1">
          <a:blip r:embed="rId25" cstate="print">
            <a:extLst>
              <a:ext uri="{28A0092B-C50C-407E-A947-70E740481C1C}">
                <a14:useLocalDpi xmlns:a14="http://schemas.microsoft.com/office/drawing/2010/main"/>
              </a:ext>
            </a:extLst>
          </a:blip>
          <a:srcRect l="9274" r="4948"/>
          <a:stretch/>
        </p:blipFill>
        <p:spPr>
          <a:xfrm>
            <a:off x="5448445" y="2336715"/>
            <a:ext cx="390060" cy="405902"/>
          </a:xfrm>
          <a:prstGeom prst="rect">
            <a:avLst/>
          </a:prstGeom>
        </p:spPr>
      </p:pic>
      <p:pic>
        <p:nvPicPr>
          <p:cNvPr id="8" name="Picture 7" descr="A graph with red and green lines&#10;&#10;Description automatically generated">
            <a:extLst>
              <a:ext uri="{FF2B5EF4-FFF2-40B4-BE49-F238E27FC236}">
                <a16:creationId xmlns:a16="http://schemas.microsoft.com/office/drawing/2014/main" id="{46EA72C0-C278-0FC8-253C-90C788DB7B19}"/>
              </a:ext>
            </a:extLst>
          </p:cNvPr>
          <p:cNvPicPr>
            <a:picLocks noChangeAspect="1"/>
          </p:cNvPicPr>
          <p:nvPr/>
        </p:nvPicPr>
        <p:blipFill>
          <a:blip r:embed="rId26" cstate="print">
            <a:extLst>
              <a:ext uri="{28A0092B-C50C-407E-A947-70E740481C1C}">
                <a14:useLocalDpi xmlns:a14="http://schemas.microsoft.com/office/drawing/2010/main"/>
              </a:ext>
            </a:extLst>
          </a:blip>
          <a:stretch>
            <a:fillRect/>
          </a:stretch>
        </p:blipFill>
        <p:spPr>
          <a:xfrm>
            <a:off x="6038023" y="1867381"/>
            <a:ext cx="1528772" cy="917978"/>
          </a:xfrm>
          <a:prstGeom prst="rect">
            <a:avLst/>
          </a:prstGeom>
        </p:spPr>
      </p:pic>
      <p:pic>
        <p:nvPicPr>
          <p:cNvPr id="13" name="Picture 12" descr="A graph with red lines and green lines&#10;&#10;Description automatically generated">
            <a:extLst>
              <a:ext uri="{FF2B5EF4-FFF2-40B4-BE49-F238E27FC236}">
                <a16:creationId xmlns:a16="http://schemas.microsoft.com/office/drawing/2014/main" id="{0714936A-B533-1407-0693-86F4E4E9CAAC}"/>
              </a:ext>
            </a:extLst>
          </p:cNvPr>
          <p:cNvPicPr>
            <a:picLocks noChangeAspect="1"/>
          </p:cNvPicPr>
          <p:nvPr/>
        </p:nvPicPr>
        <p:blipFill>
          <a:blip r:embed="rId27" cstate="print">
            <a:extLst>
              <a:ext uri="{28A0092B-C50C-407E-A947-70E740481C1C}">
                <a14:useLocalDpi xmlns:a14="http://schemas.microsoft.com/office/drawing/2010/main"/>
              </a:ext>
            </a:extLst>
          </a:blip>
          <a:stretch>
            <a:fillRect/>
          </a:stretch>
        </p:blipFill>
        <p:spPr>
          <a:xfrm>
            <a:off x="7581806" y="1867380"/>
            <a:ext cx="1504201" cy="903571"/>
          </a:xfrm>
          <a:prstGeom prst="rect">
            <a:avLst/>
          </a:prstGeom>
        </p:spPr>
      </p:pic>
      <p:pic>
        <p:nvPicPr>
          <p:cNvPr id="15" name="Picture 14" descr="A graph of different numbers&#10;&#10;Description automatically generated with medium confidence">
            <a:extLst>
              <a:ext uri="{FF2B5EF4-FFF2-40B4-BE49-F238E27FC236}">
                <a16:creationId xmlns:a16="http://schemas.microsoft.com/office/drawing/2014/main" id="{BC6D3AB1-8A4E-9521-96AD-96240BA10F35}"/>
              </a:ext>
            </a:extLst>
          </p:cNvPr>
          <p:cNvPicPr>
            <a:picLocks noChangeAspect="1"/>
          </p:cNvPicPr>
          <p:nvPr/>
        </p:nvPicPr>
        <p:blipFill>
          <a:blip r:embed="rId28" cstate="print">
            <a:extLst>
              <a:ext uri="{28A0092B-C50C-407E-A947-70E740481C1C}">
                <a14:useLocalDpi xmlns:a14="http://schemas.microsoft.com/office/drawing/2010/main"/>
              </a:ext>
            </a:extLst>
          </a:blip>
          <a:stretch>
            <a:fillRect/>
          </a:stretch>
        </p:blipFill>
        <p:spPr>
          <a:xfrm>
            <a:off x="3041310" y="4067138"/>
            <a:ext cx="1487186" cy="1121245"/>
          </a:xfrm>
          <a:prstGeom prst="rect">
            <a:avLst/>
          </a:prstGeom>
        </p:spPr>
      </p:pic>
      <p:sp>
        <p:nvSpPr>
          <p:cNvPr id="9" name="Title 1">
            <a:extLst>
              <a:ext uri="{FF2B5EF4-FFF2-40B4-BE49-F238E27FC236}">
                <a16:creationId xmlns:a16="http://schemas.microsoft.com/office/drawing/2014/main" id="{7B9B68F8-6882-2E71-1B75-FDD79F411648}"/>
              </a:ext>
            </a:extLst>
          </p:cNvPr>
          <p:cNvSpPr>
            <a:spLocks noGrp="1"/>
          </p:cNvSpPr>
          <p:nvPr>
            <p:ph type="title"/>
          </p:nvPr>
        </p:nvSpPr>
        <p:spPr>
          <a:xfrm>
            <a:off x="-1470209" y="341132"/>
            <a:ext cx="10560000" cy="720000"/>
          </a:xfrm>
        </p:spPr>
        <p:txBody>
          <a:bodyPr>
            <a:normAutofit fontScale="90000"/>
          </a:bodyPr>
          <a:lstStyle/>
          <a:p>
            <a:r>
              <a:rPr lang="en-US" sz="3600" dirty="0"/>
              <a:t>Nb‒</a:t>
            </a:r>
            <a:r>
              <a:rPr lang="en-US" sz="3600" dirty="0" err="1"/>
              <a:t>Ti</a:t>
            </a:r>
            <a:r>
              <a:rPr lang="en-US" sz="3600" dirty="0"/>
              <a:t> Magnets for HL-LHC</a:t>
            </a:r>
            <a:br>
              <a:rPr lang="en-US" sz="3600" dirty="0"/>
            </a:br>
            <a:endParaRPr lang="en-US" sz="3600" dirty="0">
              <a:latin typeface="Calibri" charset="0"/>
              <a:ea typeface="Calibri" charset="0"/>
              <a:cs typeface="Calibri" charset="0"/>
            </a:endParaRPr>
          </a:p>
        </p:txBody>
      </p:sp>
      <p:sp>
        <p:nvSpPr>
          <p:cNvPr id="7" name="Footer Placeholder 4">
            <a:extLst>
              <a:ext uri="{FF2B5EF4-FFF2-40B4-BE49-F238E27FC236}">
                <a16:creationId xmlns:a16="http://schemas.microsoft.com/office/drawing/2014/main" id="{71217EDB-0F57-FE3B-63ED-AFE1B3CD34F6}"/>
              </a:ext>
            </a:extLst>
          </p:cNvPr>
          <p:cNvSpPr>
            <a:spLocks noGrp="1"/>
          </p:cNvSpPr>
          <p:nvPr>
            <p:ph type="ftr" sz="quarter" idx="11"/>
          </p:nvPr>
        </p:nvSpPr>
        <p:spPr>
          <a:xfrm>
            <a:off x="4259262" y="6344502"/>
            <a:ext cx="6572221" cy="513498"/>
          </a:xfrm>
        </p:spPr>
        <p:txBody>
          <a:bodyPr/>
          <a:lstStyle/>
          <a:p>
            <a:r>
              <a:rPr lang="en-US" sz="1000" dirty="0"/>
              <a:t>A. Devred, </a:t>
            </a:r>
            <a:r>
              <a:rPr lang="en-US" sz="1000" i="1" dirty="0"/>
              <a:t>et al.</a:t>
            </a:r>
            <a:r>
              <a:rPr lang="en-US" sz="1000" dirty="0"/>
              <a:t> </a:t>
            </a:r>
          </a:p>
        </p:txBody>
      </p:sp>
      <p:sp>
        <p:nvSpPr>
          <p:cNvPr id="14" name="Rectangle 13">
            <a:extLst>
              <a:ext uri="{FF2B5EF4-FFF2-40B4-BE49-F238E27FC236}">
                <a16:creationId xmlns:a16="http://schemas.microsoft.com/office/drawing/2014/main" id="{415968C4-3D26-78E3-D72C-CCF17036C2A2}"/>
              </a:ext>
            </a:extLst>
          </p:cNvPr>
          <p:cNvSpPr>
            <a:spLocks noChangeArrowheads="1"/>
          </p:cNvSpPr>
          <p:nvPr/>
        </p:nvSpPr>
        <p:spPr bwMode="auto">
          <a:xfrm>
            <a:off x="7911584" y="244850"/>
            <a:ext cx="3645912" cy="323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Times New Roman" panose="02020603050405020304" pitchFamily="18" charset="0"/>
              </a:defRPr>
            </a:lvl1pPr>
            <a:lvl2pPr marL="742950" indent="-285750">
              <a:spcBef>
                <a:spcPct val="20000"/>
              </a:spcBef>
              <a:buChar char="–"/>
              <a:defRPr sz="2000">
                <a:solidFill>
                  <a:schemeClr val="tx1"/>
                </a:solidFill>
                <a:latin typeface="Times New Roman" panose="02020603050405020304" pitchFamily="18" charset="0"/>
              </a:defRPr>
            </a:lvl2pPr>
            <a:lvl3pPr marL="1143000" indent="-228600">
              <a:spcBef>
                <a:spcPct val="20000"/>
              </a:spcBef>
              <a:buChar char="•"/>
              <a:defRPr sz="20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lnSpc>
                <a:spcPct val="120000"/>
              </a:lnSpc>
              <a:spcBef>
                <a:spcPct val="0"/>
              </a:spcBef>
              <a:buFontTx/>
              <a:buNone/>
            </a:pPr>
            <a:r>
              <a:rPr lang="en-US" altLang="en-US" sz="1400" b="1" dirty="0">
                <a:solidFill>
                  <a:srgbClr val="0032A0"/>
                </a:solidFill>
                <a:latin typeface="Tahoma" panose="020B0604030504040204" pitchFamily="34" charset="0"/>
                <a:cs typeface="Tahoma" panose="020B0604030504040204" pitchFamily="34" charset="0"/>
              </a:rPr>
              <a:t>After E. Todesco </a:t>
            </a:r>
            <a:r>
              <a:rPr lang="en-US" altLang="en-US" sz="1400" dirty="0">
                <a:solidFill>
                  <a:srgbClr val="0032A0"/>
                </a:solidFill>
                <a:latin typeface="Tahoma" panose="020B0604030504040204" pitchFamily="34" charset="0"/>
                <a:cs typeface="Tahoma" panose="020B0604030504040204" pitchFamily="34" charset="0"/>
              </a:rPr>
              <a:t>(CERN TE-MSC)</a:t>
            </a:r>
            <a:endParaRPr lang="en-GB" altLang="en-US" sz="1400" dirty="0">
              <a:solidFill>
                <a:srgbClr val="0032A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8731533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DC25BF91-E229-99CA-7F47-5E8CA4E14123}"/>
              </a:ext>
            </a:extLst>
          </p:cNvPr>
          <p:cNvSpPr>
            <a:spLocks noGrp="1"/>
          </p:cNvSpPr>
          <p:nvPr>
            <p:ph type="title"/>
          </p:nvPr>
        </p:nvSpPr>
        <p:spPr>
          <a:xfrm>
            <a:off x="1912200" y="141653"/>
            <a:ext cx="7838230" cy="720000"/>
          </a:xfrm>
        </p:spPr>
        <p:txBody>
          <a:bodyPr>
            <a:normAutofit/>
          </a:bodyPr>
          <a:lstStyle/>
          <a:p>
            <a:r>
              <a:rPr lang="en-GB" dirty="0"/>
              <a:t>Status MQXFA – Q1 &amp; Q3- Assemblies at AUP</a:t>
            </a:r>
            <a:endParaRPr lang="en-FR" dirty="0"/>
          </a:p>
        </p:txBody>
      </p:sp>
      <p:sp>
        <p:nvSpPr>
          <p:cNvPr id="4" name="Espace réservé du numéro de diapositive 3"/>
          <p:cNvSpPr>
            <a:spLocks noGrp="1"/>
          </p:cNvSpPr>
          <p:nvPr>
            <p:ph type="sldNum" sz="quarter" idx="4"/>
          </p:nvPr>
        </p:nvSpPr>
        <p:spPr>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61</a:t>
            </a:fld>
            <a:endParaRPr lang="fr-FR"/>
          </a:p>
        </p:txBody>
      </p:sp>
      <p:pic>
        <p:nvPicPr>
          <p:cNvPr id="7" name="Image 6"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sp>
        <p:nvSpPr>
          <p:cNvPr id="6" name="Content Placeholder 2">
            <a:extLst>
              <a:ext uri="{FF2B5EF4-FFF2-40B4-BE49-F238E27FC236}">
                <a16:creationId xmlns:a16="http://schemas.microsoft.com/office/drawing/2014/main" id="{24B1ADEC-1912-4573-AA9D-96BF6197023C}"/>
              </a:ext>
            </a:extLst>
          </p:cNvPr>
          <p:cNvSpPr txBox="1">
            <a:spLocks/>
          </p:cNvSpPr>
          <p:nvPr/>
        </p:nvSpPr>
        <p:spPr>
          <a:xfrm>
            <a:off x="323817" y="893185"/>
            <a:ext cx="11738583" cy="5192067"/>
          </a:xfrm>
          <a:prstGeom prst="rect">
            <a:avLst/>
          </a:prstGeom>
        </p:spPr>
        <p:txBody>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spcAft>
                <a:spcPts val="600"/>
              </a:spcAft>
            </a:pPr>
            <a:r>
              <a:rPr lang="en-US" sz="2000" b="1" dirty="0">
                <a:solidFill>
                  <a:srgbClr val="00B050"/>
                </a:solidFill>
                <a:latin typeface="Times New Roman" panose="02020603050405020304" pitchFamily="18" charset="0"/>
                <a:cs typeface="Times New Roman" panose="02020603050405020304" pitchFamily="18" charset="0"/>
              </a:rPr>
              <a:t>8 out of 20 magnets build, tested and validated! </a:t>
            </a:r>
          </a:p>
          <a:p>
            <a:pPr marL="0" indent="0" algn="l">
              <a:spcAft>
                <a:spcPts val="600"/>
              </a:spcAft>
              <a:buNone/>
            </a:pPr>
            <a:r>
              <a:rPr lang="en-US" sz="2000" b="1" dirty="0">
                <a:solidFill>
                  <a:srgbClr val="00B050"/>
                </a:solidFill>
                <a:latin typeface="Times New Roman" panose="02020603050405020304" pitchFamily="18" charset="0"/>
                <a:cs typeface="Times New Roman" panose="02020603050405020304" pitchFamily="18" charset="0"/>
              </a:rPr>
              <a:t>      </a:t>
            </a:r>
            <a:r>
              <a:rPr lang="en-US" sz="2000" dirty="0">
                <a:solidFill>
                  <a:srgbClr val="C00000"/>
                </a:solidFill>
                <a:latin typeface="Times New Roman" panose="02020603050405020304" pitchFamily="18" charset="0"/>
                <a:cs typeface="Times New Roman" panose="02020603050405020304" pitchFamily="18" charset="0"/>
              </a:rPr>
              <a:t>From 15 that were produced – 3 during COVID </a:t>
            </a:r>
            <a:r>
              <a:rPr lang="en-US" sz="2000" dirty="0">
                <a:solidFill>
                  <a:srgbClr val="C00000"/>
                </a:solidFill>
                <a:latin typeface="Times New Roman" panose="02020603050405020304" pitchFamily="18" charset="0"/>
                <a:cs typeface="Times New Roman" panose="02020603050405020304" pitchFamily="18" charset="0"/>
                <a:sym typeface="Wingdings" pitchFamily="2" charset="2"/>
              </a:rPr>
              <a:t> all non-conformed being repaired </a:t>
            </a:r>
            <a:r>
              <a:rPr lang="en-US" sz="2000" dirty="0">
                <a:solidFill>
                  <a:srgbClr val="00B050"/>
                </a:solidFill>
                <a:latin typeface="Times New Roman" panose="02020603050405020304" pitchFamily="18" charset="0"/>
                <a:cs typeface="Times New Roman" panose="02020603050405020304" pitchFamily="18" charset="0"/>
                <a:sym typeface="Wingdings" pitchFamily="2" charset="2"/>
              </a:rPr>
              <a:t> 2 repaired validated</a:t>
            </a:r>
            <a:endParaRPr lang="en-US" sz="2000" dirty="0">
              <a:solidFill>
                <a:srgbClr val="00B050"/>
              </a:solidFill>
              <a:latin typeface="Times New Roman" panose="02020603050405020304" pitchFamily="18" charset="0"/>
              <a:cs typeface="Times New Roman" panose="02020603050405020304" pitchFamily="18" charset="0"/>
            </a:endParaRPr>
          </a:p>
          <a:p>
            <a:pPr algn="l">
              <a:spcAft>
                <a:spcPts val="600"/>
              </a:spcAft>
            </a:pPr>
            <a:r>
              <a:rPr lang="en-US" sz="2000" dirty="0">
                <a:solidFill>
                  <a:srgbClr val="00B050"/>
                </a:solidFill>
                <a:latin typeface="Times New Roman" panose="02020603050405020304" pitchFamily="18" charset="0"/>
                <a:cs typeface="Times New Roman" panose="02020603050405020304" pitchFamily="18" charset="0"/>
              </a:rPr>
              <a:t>MQXFA08b &amp; MQXFA14b repaired and validating coil replacement procedure and coil production planning</a:t>
            </a:r>
          </a:p>
          <a:p>
            <a:pPr algn="l">
              <a:spcAft>
                <a:spcPts val="600"/>
              </a:spcAft>
            </a:pPr>
            <a:r>
              <a:rPr lang="en-US" sz="2000" dirty="0">
                <a:solidFill>
                  <a:srgbClr val="00B050"/>
                </a:solidFill>
                <a:latin typeface="Times New Roman" panose="02020603050405020304" pitchFamily="18" charset="0"/>
                <a:cs typeface="Times New Roman" panose="02020603050405020304" pitchFamily="18" charset="0"/>
              </a:rPr>
              <a:t>Endurance test on MQXFA05: </a:t>
            </a:r>
            <a:r>
              <a:rPr kumimoji="0" lang="en-US" sz="2000" b="1" i="0" u="none" strike="noStrike" kern="1200" cap="none" spc="0" normalizeH="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50 quenches, 5 TC </a:t>
            </a:r>
            <a:r>
              <a:rPr kumimoji="0" lang="en-US" sz="2000" b="1" i="0" u="none" strike="noStrike" kern="1200" cap="none" spc="0" normalizeH="0" noProof="0" dirty="0">
                <a:ln>
                  <a:noFill/>
                </a:ln>
                <a:solidFill>
                  <a:prstClr val="black"/>
                </a:solidFill>
                <a:effectLst/>
                <a:uLnTx/>
                <a:uFillTx/>
                <a:latin typeface="Times New Roman" panose="02020603050405020304" pitchFamily="18" charset="0"/>
                <a:ea typeface="+mn-ea"/>
                <a:cs typeface="Times New Roman" panose="02020603050405020304" pitchFamily="18" charset="0"/>
                <a:sym typeface="Wingdings" pitchFamily="2" charset="2"/>
              </a:rPr>
              <a:t> magnet remains @ nominal!</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2000" b="1" i="0" u="none" strike="noStrike" kern="1200" cap="none" spc="0" normalizeH="0" baseline="0" noProof="0" dirty="0">
                <a:ln>
                  <a:noFill/>
                </a:ln>
                <a:solidFill>
                  <a:srgbClr val="00B050"/>
                </a:solidFill>
                <a:effectLst/>
                <a:uLnTx/>
                <a:uFillTx/>
                <a:latin typeface="Times New Roman" panose="02020603050405020304" pitchFamily="18" charset="0"/>
                <a:ea typeface="+mn-ea"/>
                <a:cs typeface="Times New Roman" panose="02020603050405020304" pitchFamily="18" charset="0"/>
              </a:rPr>
              <a:t>✓</a:t>
            </a:r>
          </a:p>
          <a:p>
            <a:pPr algn="l">
              <a:spcAft>
                <a:spcPts val="600"/>
              </a:spcAft>
            </a:pPr>
            <a:r>
              <a:rPr lang="en-US" sz="2000" b="1" dirty="0">
                <a:solidFill>
                  <a:srgbClr val="00B050"/>
                </a:solidFill>
                <a:latin typeface="Times New Roman" panose="02020603050405020304" pitchFamily="18" charset="0"/>
                <a:cs typeface="Times New Roman" panose="02020603050405020304" pitchFamily="18" charset="0"/>
              </a:rPr>
              <a:t>Unscheduled mechanical robustness test for MQXFA11 </a:t>
            </a:r>
            <a:r>
              <a:rPr lang="en-US" sz="2000" b="1" dirty="0">
                <a:solidFill>
                  <a:srgbClr val="00B050"/>
                </a:solidFill>
                <a:latin typeface="Times New Roman" panose="02020603050405020304" pitchFamily="18" charset="0"/>
                <a:cs typeface="Times New Roman" panose="02020603050405020304" pitchFamily="18" charset="0"/>
                <a:sym typeface="Wingdings" pitchFamily="2" charset="2"/>
              </a:rPr>
              <a:t> road accident </a:t>
            </a:r>
            <a:r>
              <a:rPr kumimoji="0" lang="en-US" sz="2000" b="1" i="0" u="none" strike="noStrike" kern="1200" cap="none" spc="0" normalizeH="0" baseline="0" noProof="0" dirty="0">
                <a:ln>
                  <a:noFill/>
                </a:ln>
                <a:solidFill>
                  <a:srgbClr val="00B050"/>
                </a:solidFill>
                <a:effectLst/>
                <a:uLnTx/>
                <a:uFillTx/>
                <a:latin typeface="Times New Roman" panose="02020603050405020304" pitchFamily="18" charset="0"/>
                <a:ea typeface="+mn-ea"/>
                <a:cs typeface="Times New Roman" panose="02020603050405020304" pitchFamily="18" charset="0"/>
              </a:rPr>
              <a:t>✓</a:t>
            </a:r>
          </a:p>
          <a:p>
            <a:pPr marL="0" indent="0" algn="l">
              <a:spcAft>
                <a:spcPts val="600"/>
              </a:spcAft>
              <a:buNone/>
            </a:pPr>
            <a:r>
              <a:rPr lang="en-US" sz="2000" b="1" dirty="0">
                <a:solidFill>
                  <a:srgbClr val="00B050"/>
                </a:solidFill>
                <a:latin typeface="Times New Roman" panose="02020603050405020304" pitchFamily="18" charset="0"/>
                <a:cs typeface="Times New Roman" panose="02020603050405020304" pitchFamily="18" charset="0"/>
              </a:rPr>
              <a:t>      </a:t>
            </a:r>
            <a:r>
              <a:rPr lang="en-US" sz="2000" dirty="0">
                <a:solidFill>
                  <a:srgbClr val="00B050"/>
                </a:solidFill>
                <a:latin typeface="Times New Roman" panose="02020603050405020304" pitchFamily="18" charset="0"/>
                <a:cs typeface="Times New Roman" panose="02020603050405020304" pitchFamily="18" charset="0"/>
              </a:rPr>
              <a:t>Magnet passed acceptance criteria at vertical test station </a:t>
            </a:r>
            <a:r>
              <a:rPr lang="en-US" sz="2000" b="1" dirty="0">
                <a:solidFill>
                  <a:srgbClr val="00B050"/>
                </a:solidFill>
                <a:latin typeface="Times New Roman" panose="02020603050405020304" pitchFamily="18" charset="0"/>
                <a:cs typeface="Times New Roman" panose="02020603050405020304" pitchFamily="18" charset="0"/>
              </a:rPr>
              <a:t>✓</a:t>
            </a:r>
            <a:endParaRPr kumimoji="0" lang="en-US" sz="2000" b="1" i="0" u="none" strike="noStrike" kern="1200" cap="none" spc="0" normalizeH="0" baseline="0" noProof="0" dirty="0">
              <a:ln>
                <a:noFill/>
              </a:ln>
              <a:solidFill>
                <a:srgbClr val="00B050"/>
              </a:solidFill>
              <a:effectLst/>
              <a:uLnTx/>
              <a:uFillTx/>
              <a:latin typeface="Times New Roman" panose="02020603050405020304" pitchFamily="18" charset="0"/>
              <a:ea typeface="+mn-ea"/>
              <a:cs typeface="Times New Roman" panose="02020603050405020304" pitchFamily="18" charset="0"/>
            </a:endParaRPr>
          </a:p>
          <a:p>
            <a:pPr marL="0" indent="0" algn="l">
              <a:spcAft>
                <a:spcPts val="600"/>
              </a:spcAft>
              <a:buNone/>
            </a:pPr>
            <a:endParaRPr lang="en-US" sz="2000" b="1" dirty="0">
              <a:solidFill>
                <a:srgbClr val="00B050"/>
              </a:solidFill>
              <a:latin typeface="Times New Roman" panose="02020603050405020304" pitchFamily="18" charset="0"/>
              <a:cs typeface="Times New Roman" panose="02020603050405020304" pitchFamily="18" charset="0"/>
            </a:endParaRPr>
          </a:p>
          <a:p>
            <a:pPr algn="l">
              <a:spcAft>
                <a:spcPts val="600"/>
              </a:spcAft>
            </a:pPr>
            <a:r>
              <a:rPr lang="en-US" sz="2000" b="1" dirty="0">
                <a:solidFill>
                  <a:srgbClr val="00B050"/>
                </a:solidFill>
                <a:latin typeface="Times New Roman" panose="02020603050405020304" pitchFamily="18" charset="0"/>
                <a:cs typeface="Times New Roman" panose="02020603050405020304" pitchFamily="18" charset="0"/>
              </a:rPr>
              <a:t>CA-01: First cold mass reaching nominal performance</a:t>
            </a:r>
            <a:r>
              <a:rPr lang="en-US" sz="2000" b="1" dirty="0">
                <a:solidFill>
                  <a:schemeClr val="accent3"/>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 no retraining after thermal cycle </a:t>
            </a:r>
          </a:p>
          <a:p>
            <a:pPr marL="0" indent="0" algn="l">
              <a:spcAft>
                <a:spcPts val="600"/>
              </a:spcAft>
              <a:buNone/>
            </a:pPr>
            <a:r>
              <a:rPr lang="en-US" sz="2000" dirty="0">
                <a:solidFill>
                  <a:schemeClr val="tx1"/>
                </a:solidFill>
                <a:latin typeface="Times New Roman" panose="02020603050405020304" pitchFamily="18" charset="0"/>
                <a:cs typeface="Times New Roman" panose="02020603050405020304" pitchFamily="18" charset="0"/>
              </a:rPr>
              <a:t>	Nonconformities but accepted in close collaboration with AUP to assure in-time delivery for IT-String</a:t>
            </a:r>
          </a:p>
          <a:p>
            <a:pPr marL="0" indent="0" algn="l">
              <a:spcAft>
                <a:spcPts val="600"/>
              </a:spcAft>
              <a:buNone/>
            </a:pPr>
            <a:r>
              <a:rPr lang="en-US" sz="2000" dirty="0">
                <a:solidFill>
                  <a:schemeClr val="tx1"/>
                </a:solidFill>
                <a:latin typeface="Times New Roman" panose="02020603050405020304" pitchFamily="18" charset="0"/>
                <a:cs typeface="Times New Roman" panose="02020603050405020304" pitchFamily="18" charset="0"/>
                <a:sym typeface="Wingdings" pitchFamily="2" charset="2"/>
              </a:rPr>
              <a:t>	 shipment on its way  Arrival at CERN in December [acceptable for IT-String, not yet for machine]</a:t>
            </a:r>
            <a:endParaRPr lang="en-US" sz="2000" dirty="0">
              <a:solidFill>
                <a:schemeClr val="tx1"/>
              </a:solidFill>
              <a:latin typeface="Times New Roman" panose="02020603050405020304" pitchFamily="18" charset="0"/>
              <a:cs typeface="Times New Roman" panose="02020603050405020304" pitchFamily="18" charset="0"/>
            </a:endParaRPr>
          </a:p>
          <a:p>
            <a:pPr algn="l">
              <a:spcAft>
                <a:spcPts val="600"/>
              </a:spcAft>
            </a:pPr>
            <a:r>
              <a:rPr lang="en-US" sz="2000" dirty="0">
                <a:solidFill>
                  <a:schemeClr val="tx1"/>
                </a:solidFill>
                <a:latin typeface="Times New Roman" panose="02020603050405020304" pitchFamily="18" charset="0"/>
                <a:cs typeface="Times New Roman" panose="02020603050405020304" pitchFamily="18" charset="0"/>
              </a:rPr>
              <a:t>Cabling completed: </a:t>
            </a:r>
            <a:r>
              <a:rPr lang="en-US" sz="2000" dirty="0"/>
              <a:t>https://</a:t>
            </a:r>
            <a:r>
              <a:rPr lang="en-US" sz="2000" dirty="0" err="1"/>
              <a:t>newscenter.lbl.gov</a:t>
            </a:r>
            <a:r>
              <a:rPr lang="en-US" sz="2000" dirty="0"/>
              <a:t>/2023/08/30/cabling-for-</a:t>
            </a:r>
            <a:r>
              <a:rPr lang="en-US" sz="2000" dirty="0" err="1"/>
              <a:t>lhc</a:t>
            </a:r>
            <a:r>
              <a:rPr lang="en-US" sz="2000" dirty="0"/>
              <a:t>-upgrade-wraps-up/</a:t>
            </a:r>
            <a:endParaRPr lang="en-US" sz="2000" dirty="0">
              <a:solidFill>
                <a:schemeClr val="tx1"/>
              </a:solidFill>
              <a:latin typeface="Times New Roman" panose="02020603050405020304" pitchFamily="18" charset="0"/>
              <a:cs typeface="Times New Roman" panose="02020603050405020304" pitchFamily="18" charset="0"/>
            </a:endParaRPr>
          </a:p>
          <a:p>
            <a:pPr algn="l">
              <a:spcAft>
                <a:spcPts val="600"/>
              </a:spcAft>
            </a:pPr>
            <a:r>
              <a:rPr lang="en-US" sz="2000" dirty="0">
                <a:solidFill>
                  <a:schemeClr val="tx1"/>
                </a:solidFill>
                <a:latin typeface="Times New Roman" panose="02020603050405020304" pitchFamily="18" charset="0"/>
                <a:cs typeface="Times New Roman" panose="02020603050405020304" pitchFamily="18" charset="0"/>
              </a:rPr>
              <a:t>Second Cold-Mass Assembly being prepared for testing at FNAL </a:t>
            </a:r>
            <a:r>
              <a:rPr lang="en-US" sz="2000" dirty="0">
                <a:solidFill>
                  <a:schemeClr val="tx1"/>
                </a:solidFill>
                <a:latin typeface="Times New Roman" panose="02020603050405020304" pitchFamily="18" charset="0"/>
                <a:cs typeface="Times New Roman" panose="02020603050405020304" pitchFamily="18" charset="0"/>
                <a:sym typeface="Wingdings" pitchFamily="2" charset="2"/>
              </a:rPr>
              <a:t> second out of 10 CMA</a:t>
            </a:r>
            <a:endParaRPr lang="en-US" sz="2000" dirty="0">
              <a:solidFill>
                <a:schemeClr val="tx1"/>
              </a:solidFill>
              <a:latin typeface="Times New Roman" panose="02020603050405020304" pitchFamily="18" charset="0"/>
              <a:cs typeface="Times New Roman" panose="02020603050405020304" pitchFamily="18" charset="0"/>
            </a:endParaRPr>
          </a:p>
          <a:p>
            <a:pPr algn="l"/>
            <a:endParaRPr kumimoji="0" lang="en-US" sz="2000" b="1" i="0" u="none" strike="noStrike" kern="1200" cap="none" spc="0" normalizeH="0" baseline="0" noProof="0" dirty="0">
              <a:ln>
                <a:noFill/>
              </a:ln>
              <a:solidFill>
                <a:srgbClr val="00B050"/>
              </a:solidFill>
              <a:effectLst/>
              <a:uLnTx/>
              <a:uFillTx/>
              <a:latin typeface="Times New Roman" panose="02020603050405020304" pitchFamily="18" charset="0"/>
              <a:ea typeface="+mn-ea"/>
              <a:cs typeface="Times New Roman" panose="02020603050405020304" pitchFamily="18" charset="0"/>
            </a:endParaRPr>
          </a:p>
          <a:p>
            <a:pPr algn="l"/>
            <a:endParaRPr lang="en-US" sz="1867" dirty="0">
              <a:solidFill>
                <a:schemeClr val="tx1"/>
              </a:solidFill>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773653" y="190561"/>
            <a:ext cx="2270016" cy="702624"/>
          </a:xfrm>
          <a:prstGeom prst="rect">
            <a:avLst/>
          </a:prstGeom>
        </p:spPr>
      </p:pic>
      <p:sp>
        <p:nvSpPr>
          <p:cNvPr id="11" name="TextBox 10">
            <a:extLst>
              <a:ext uri="{FF2B5EF4-FFF2-40B4-BE49-F238E27FC236}">
                <a16:creationId xmlns:a16="http://schemas.microsoft.com/office/drawing/2014/main" id="{5F069A99-3F55-47CA-9F88-8E800C38E64C}"/>
              </a:ext>
            </a:extLst>
          </p:cNvPr>
          <p:cNvSpPr txBox="1"/>
          <p:nvPr/>
        </p:nvSpPr>
        <p:spPr>
          <a:xfrm rot="16200000">
            <a:off x="-356845" y="432570"/>
            <a:ext cx="1056117" cy="328231"/>
          </a:xfrm>
          <a:prstGeom prst="rect">
            <a:avLst/>
          </a:prstGeom>
          <a:noFill/>
        </p:spPr>
        <p:txBody>
          <a:bodyPr wrap="square" lIns="0" tIns="0" rIns="0" bIns="0" rtlCol="0">
            <a:spAutoFit/>
          </a:bodyPr>
          <a:lstStyle/>
          <a:p>
            <a:r>
              <a:rPr lang="en-US" sz="2133" dirty="0">
                <a:solidFill>
                  <a:schemeClr val="bg1"/>
                </a:solidFill>
                <a:latin typeface="Times New Roman" panose="02020603050405020304" pitchFamily="18" charset="0"/>
                <a:cs typeface="Times New Roman" panose="02020603050405020304" pitchFamily="18" charset="0"/>
              </a:rPr>
              <a:t>STATUS</a:t>
            </a:r>
            <a:endParaRPr lang="en-GB" sz="2133" dirty="0">
              <a:solidFill>
                <a:schemeClr val="bg1"/>
              </a:solidFill>
              <a:latin typeface="Times New Roman" panose="02020603050405020304" pitchFamily="18" charset="0"/>
              <a:cs typeface="Times New Roman" panose="02020603050405020304" pitchFamily="18" charset="0"/>
            </a:endParaRPr>
          </a:p>
        </p:txBody>
      </p:sp>
      <p:pic>
        <p:nvPicPr>
          <p:cNvPr id="2" name="Picture 2">
            <a:extLst>
              <a:ext uri="{FF2B5EF4-FFF2-40B4-BE49-F238E27FC236}">
                <a16:creationId xmlns:a16="http://schemas.microsoft.com/office/drawing/2014/main" id="{2BC73585-978E-C2A5-7B8D-73C54C5F1362}"/>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9778161" y="2231735"/>
            <a:ext cx="2338916" cy="1872208"/>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5" descr="A picture containing text, indoor&#10;&#10;Description automatically generated">
            <a:extLst>
              <a:ext uri="{FF2B5EF4-FFF2-40B4-BE49-F238E27FC236}">
                <a16:creationId xmlns:a16="http://schemas.microsoft.com/office/drawing/2014/main" id="{FF5A6EE6-8A5B-B382-B9F2-371D7D7E8A3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1442" y="3101452"/>
            <a:ext cx="4893633" cy="3670225"/>
          </a:xfrm>
          <a:prstGeom prst="rect">
            <a:avLst/>
          </a:prstGeom>
        </p:spPr>
      </p:pic>
      <p:grpSp>
        <p:nvGrpSpPr>
          <p:cNvPr id="13" name="Group 12">
            <a:extLst>
              <a:ext uri="{FF2B5EF4-FFF2-40B4-BE49-F238E27FC236}">
                <a16:creationId xmlns:a16="http://schemas.microsoft.com/office/drawing/2014/main" id="{27C67D24-90CB-6C25-E436-CE837F454786}"/>
              </a:ext>
            </a:extLst>
          </p:cNvPr>
          <p:cNvGrpSpPr>
            <a:grpSpLocks noChangeAspect="1"/>
          </p:cNvGrpSpPr>
          <p:nvPr/>
        </p:nvGrpSpPr>
        <p:grpSpPr bwMode="auto">
          <a:xfrm>
            <a:off x="5787240" y="3211525"/>
            <a:ext cx="6440428" cy="3407404"/>
            <a:chOff x="506" y="1548"/>
            <a:chExt cx="4748" cy="2512"/>
          </a:xfrm>
        </p:grpSpPr>
        <p:sp>
          <p:nvSpPr>
            <p:cNvPr id="17" name="AutoShape 3">
              <a:extLst>
                <a:ext uri="{FF2B5EF4-FFF2-40B4-BE49-F238E27FC236}">
                  <a16:creationId xmlns:a16="http://schemas.microsoft.com/office/drawing/2014/main" id="{3FBBC735-C88B-DDE5-5C49-12259F7734FF}"/>
                </a:ext>
              </a:extLst>
            </p:cNvPr>
            <p:cNvSpPr>
              <a:spLocks noChangeAspect="1" noChangeArrowheads="1" noTextEdit="1"/>
            </p:cNvSpPr>
            <p:nvPr/>
          </p:nvSpPr>
          <p:spPr bwMode="auto">
            <a:xfrm>
              <a:off x="506" y="1548"/>
              <a:ext cx="4748" cy="2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pic>
          <p:nvPicPr>
            <p:cNvPr id="18" name="Picture 5">
              <a:extLst>
                <a:ext uri="{FF2B5EF4-FFF2-40B4-BE49-F238E27FC236}">
                  <a16:creationId xmlns:a16="http://schemas.microsoft.com/office/drawing/2014/main" id="{FD872722-8D27-803E-FD02-918CB29E0D7B}"/>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06" y="1548"/>
              <a:ext cx="4752" cy="25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23" name="Picture 22" descr="A red semi truck with a trailer&#10;&#10;Description automatically generated">
            <a:extLst>
              <a:ext uri="{FF2B5EF4-FFF2-40B4-BE49-F238E27FC236}">
                <a16:creationId xmlns:a16="http://schemas.microsoft.com/office/drawing/2014/main" id="{DE91104B-6441-4289-76CF-7B9AE8029E1B}"/>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419600" y="1028700"/>
            <a:ext cx="7772400" cy="5829300"/>
          </a:xfrm>
          <a:prstGeom prst="rect">
            <a:avLst/>
          </a:prstGeom>
        </p:spPr>
      </p:pic>
      <p:sp>
        <p:nvSpPr>
          <p:cNvPr id="24" name="TextBox 23">
            <a:extLst>
              <a:ext uri="{FF2B5EF4-FFF2-40B4-BE49-F238E27FC236}">
                <a16:creationId xmlns:a16="http://schemas.microsoft.com/office/drawing/2014/main" id="{F17AAADB-C9E7-00AC-04DB-65B516FAF716}"/>
              </a:ext>
            </a:extLst>
          </p:cNvPr>
          <p:cNvSpPr txBox="1"/>
          <p:nvPr/>
        </p:nvSpPr>
        <p:spPr>
          <a:xfrm>
            <a:off x="7837591" y="1800540"/>
            <a:ext cx="4254113" cy="369332"/>
          </a:xfrm>
          <a:prstGeom prst="rect">
            <a:avLst/>
          </a:prstGeom>
          <a:noFill/>
        </p:spPr>
        <p:txBody>
          <a:bodyPr wrap="none" rtlCol="0">
            <a:spAutoFit/>
          </a:bodyPr>
          <a:lstStyle/>
          <a:p>
            <a:r>
              <a:rPr lang="en-US" dirty="0">
                <a:solidFill>
                  <a:srgbClr val="FFFFFF"/>
                </a:solidFill>
              </a:rPr>
              <a:t>CA01 Leaving FNAL October 30</a:t>
            </a:r>
            <a:r>
              <a:rPr lang="en-US" baseline="30000" dirty="0">
                <a:solidFill>
                  <a:srgbClr val="FFFFFF"/>
                </a:solidFill>
              </a:rPr>
              <a:t>th</a:t>
            </a:r>
            <a:r>
              <a:rPr lang="en-US" dirty="0">
                <a:solidFill>
                  <a:srgbClr val="FFFFFF"/>
                </a:solidFill>
              </a:rPr>
              <a:t> 2023</a:t>
            </a:r>
          </a:p>
        </p:txBody>
      </p:sp>
      <p:pic>
        <p:nvPicPr>
          <p:cNvPr id="8" name="Picture 7" descr="A red container with white text&#10;&#10;Description automatically generated">
            <a:extLst>
              <a:ext uri="{FF2B5EF4-FFF2-40B4-BE49-F238E27FC236}">
                <a16:creationId xmlns:a16="http://schemas.microsoft.com/office/drawing/2014/main" id="{D0040074-7356-73D1-9D0D-A021270F8FE5}"/>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0" y="1469868"/>
            <a:ext cx="7090677" cy="5318008"/>
          </a:xfrm>
          <a:prstGeom prst="rect">
            <a:avLst/>
          </a:prstGeom>
        </p:spPr>
      </p:pic>
      <p:sp>
        <p:nvSpPr>
          <p:cNvPr id="9" name="TextBox 8">
            <a:extLst>
              <a:ext uri="{FF2B5EF4-FFF2-40B4-BE49-F238E27FC236}">
                <a16:creationId xmlns:a16="http://schemas.microsoft.com/office/drawing/2014/main" id="{5B96A68D-A663-73A0-8A81-EB2CB3A8F1D9}"/>
              </a:ext>
            </a:extLst>
          </p:cNvPr>
          <p:cNvSpPr txBox="1"/>
          <p:nvPr/>
        </p:nvSpPr>
        <p:spPr>
          <a:xfrm>
            <a:off x="2014114" y="1615874"/>
            <a:ext cx="4894353" cy="369332"/>
          </a:xfrm>
          <a:prstGeom prst="rect">
            <a:avLst/>
          </a:prstGeom>
          <a:noFill/>
        </p:spPr>
        <p:txBody>
          <a:bodyPr wrap="none" rtlCol="0">
            <a:spAutoFit/>
          </a:bodyPr>
          <a:lstStyle/>
          <a:p>
            <a:r>
              <a:rPr lang="en-US" dirty="0">
                <a:solidFill>
                  <a:srgbClr val="FFFFFF"/>
                </a:solidFill>
              </a:rPr>
              <a:t>CA01 Arriving @ CERN November 28</a:t>
            </a:r>
            <a:r>
              <a:rPr lang="en-US" baseline="30000" dirty="0">
                <a:solidFill>
                  <a:srgbClr val="FFFFFF"/>
                </a:solidFill>
              </a:rPr>
              <a:t>th</a:t>
            </a:r>
            <a:r>
              <a:rPr lang="en-US" dirty="0">
                <a:solidFill>
                  <a:srgbClr val="FFFFFF"/>
                </a:solidFill>
              </a:rPr>
              <a:t> 2023</a:t>
            </a:r>
          </a:p>
        </p:txBody>
      </p:sp>
    </p:spTree>
    <p:extLst>
      <p:ext uri="{BB962C8B-B14F-4D97-AF65-F5344CB8AC3E}">
        <p14:creationId xmlns:p14="http://schemas.microsoft.com/office/powerpoint/2010/main" val="1591412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6">
                                            <p:txEl>
                                              <p:pRg st="3" end="3"/>
                                            </p:txEl>
                                          </p:spTgt>
                                        </p:tgtEl>
                                        <p:attrNameLst>
                                          <p:attrName>style.visibility</p:attrName>
                                        </p:attrNameLst>
                                      </p:cBhvr>
                                      <p:to>
                                        <p:strVal val="visible"/>
                                      </p:to>
                                    </p:set>
                                    <p:animEffect transition="in" filter="dissolve">
                                      <p:cBhvr>
                                        <p:cTn id="20" dur="500"/>
                                        <p:tgtEl>
                                          <p:spTgt spid="6">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Effect transition="in" filter="dissolve">
                                      <p:cBhvr>
                                        <p:cTn id="25" dur="500"/>
                                        <p:tgtEl>
                                          <p:spTgt spid="6">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6">
                                            <p:txEl>
                                              <p:pRg st="5" end="5"/>
                                            </p:txEl>
                                          </p:spTgt>
                                        </p:tgtEl>
                                        <p:attrNameLst>
                                          <p:attrName>style.visibility</p:attrName>
                                        </p:attrNameLst>
                                      </p:cBhvr>
                                      <p:to>
                                        <p:strVal val="visible"/>
                                      </p:to>
                                    </p:set>
                                    <p:animEffect transition="in" filter="dissolve">
                                      <p:cBhvr>
                                        <p:cTn id="30" dur="500"/>
                                        <p:tgtEl>
                                          <p:spTgt spid="6">
                                            <p:txEl>
                                              <p:pRg st="5" end="5"/>
                                            </p:txEl>
                                          </p:spTgt>
                                        </p:tgtEl>
                                      </p:cBhvr>
                                    </p:animEffect>
                                  </p:childTnLst>
                                </p:cTn>
                              </p:par>
                            </p:childTnLst>
                          </p:cTn>
                        </p:par>
                        <p:par>
                          <p:cTn id="31" fill="hold">
                            <p:stCondLst>
                              <p:cond delay="500"/>
                            </p:stCondLst>
                            <p:childTnLst>
                              <p:par>
                                <p:cTn id="32" presetID="1" presetClass="entr" presetSubtype="0" fill="hold" nodeType="afterEffect">
                                  <p:stCondLst>
                                    <p:cond delay="0"/>
                                  </p:stCondLst>
                                  <p:childTnLst>
                                    <p:set>
                                      <p:cBhvr>
                                        <p:cTn id="33" dur="1" fill="hold">
                                          <p:stCondLst>
                                            <p:cond delay="0"/>
                                          </p:stCondLst>
                                        </p:cTn>
                                        <p:tgtEl>
                                          <p:spTgt spid="2"/>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6">
                                            <p:txEl>
                                              <p:pRg st="7" end="7"/>
                                            </p:txEl>
                                          </p:spTgt>
                                        </p:tgtEl>
                                        <p:attrNameLst>
                                          <p:attrName>style.visibility</p:attrName>
                                        </p:attrNameLst>
                                      </p:cBhvr>
                                      <p:to>
                                        <p:strVal val="visible"/>
                                      </p:to>
                                    </p:set>
                                    <p:animEffect transition="in" filter="dissolve">
                                      <p:cBhvr>
                                        <p:cTn id="38" dur="500"/>
                                        <p:tgtEl>
                                          <p:spTgt spid="6">
                                            <p:txEl>
                                              <p:pRg st="7" end="7"/>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6">
                                            <p:txEl>
                                              <p:pRg st="8" end="8"/>
                                            </p:txEl>
                                          </p:spTgt>
                                        </p:tgtEl>
                                        <p:attrNameLst>
                                          <p:attrName>style.visibility</p:attrName>
                                        </p:attrNameLst>
                                      </p:cBhvr>
                                      <p:to>
                                        <p:strVal val="visible"/>
                                      </p:to>
                                    </p:set>
                                    <p:animEffect transition="in" filter="dissolve">
                                      <p:cBhvr>
                                        <p:cTn id="41" dur="500"/>
                                        <p:tgtEl>
                                          <p:spTgt spid="6">
                                            <p:txEl>
                                              <p:pRg st="8" end="8"/>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6">
                                            <p:txEl>
                                              <p:pRg st="9" end="9"/>
                                            </p:txEl>
                                          </p:spTgt>
                                        </p:tgtEl>
                                        <p:attrNameLst>
                                          <p:attrName>style.visibility</p:attrName>
                                        </p:attrNameLst>
                                      </p:cBhvr>
                                      <p:to>
                                        <p:strVal val="visible"/>
                                      </p:to>
                                    </p:set>
                                    <p:animEffect transition="in" filter="dissolve">
                                      <p:cBhvr>
                                        <p:cTn id="44" dur="500"/>
                                        <p:tgtEl>
                                          <p:spTgt spid="6">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6">
                                            <p:txEl>
                                              <p:pRg st="10" end="10"/>
                                            </p:txEl>
                                          </p:spTgt>
                                        </p:tgtEl>
                                        <p:attrNameLst>
                                          <p:attrName>style.visibility</p:attrName>
                                        </p:attrNameLst>
                                      </p:cBhvr>
                                      <p:to>
                                        <p:strVal val="visible"/>
                                      </p:to>
                                    </p:set>
                                    <p:animEffect transition="in" filter="dissolve">
                                      <p:cBhvr>
                                        <p:cTn id="49" dur="500"/>
                                        <p:tgtEl>
                                          <p:spTgt spid="6">
                                            <p:txEl>
                                              <p:pRg st="10" end="1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6">
                                            <p:txEl>
                                              <p:pRg st="11" end="11"/>
                                            </p:txEl>
                                          </p:spTgt>
                                        </p:tgtEl>
                                        <p:attrNameLst>
                                          <p:attrName>style.visibility</p:attrName>
                                        </p:attrNameLst>
                                      </p:cBhvr>
                                      <p:to>
                                        <p:strVal val="visible"/>
                                      </p:to>
                                    </p:set>
                                    <p:animEffect transition="in" filter="dissolve">
                                      <p:cBhvr>
                                        <p:cTn id="54" dur="500"/>
                                        <p:tgtEl>
                                          <p:spTgt spid="6">
                                            <p:txEl>
                                              <p:pRg st="11" end="11"/>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dissolve">
                                      <p:cBhvr>
                                        <p:cTn id="59" dur="500"/>
                                        <p:tgtEl>
                                          <p:spTgt spid="3"/>
                                        </p:tgtEl>
                                      </p:cBhvr>
                                    </p:animEffect>
                                  </p:childTnLst>
                                </p:cTn>
                              </p:par>
                            </p:childTnLst>
                          </p:cTn>
                        </p:par>
                        <p:par>
                          <p:cTn id="60" fill="hold">
                            <p:stCondLst>
                              <p:cond delay="500"/>
                            </p:stCondLst>
                            <p:childTnLst>
                              <p:par>
                                <p:cTn id="61" presetID="9" presetClass="entr" presetSubtype="0" fill="hold"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dissolve">
                                      <p:cBhvr>
                                        <p:cTn id="63" dur="5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9" presetClass="entr" presetSubtype="0" fill="hold"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dissolve">
                                      <p:cBhvr>
                                        <p:cTn id="68" dur="500"/>
                                        <p:tgtEl>
                                          <p:spTgt spid="23"/>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dissolve">
                                      <p:cBhvr>
                                        <p:cTn id="71" dur="500"/>
                                        <p:tgtEl>
                                          <p:spTgt spid="24"/>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nodeType="click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dissolve">
                                      <p:cBhvr>
                                        <p:cTn id="76" dur="500"/>
                                        <p:tgtEl>
                                          <p:spTgt spid="8"/>
                                        </p:tgtEl>
                                      </p:cBhvr>
                                    </p:animEffect>
                                  </p:childTnLst>
                                </p:cTn>
                              </p:par>
                              <p:par>
                                <p:cTn id="77" presetID="9"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dissolve">
                                      <p:cBhvr>
                                        <p:cTn id="7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0F6DDAAA-060E-4441-C212-034A37041825}"/>
              </a:ext>
            </a:extLst>
          </p:cNvPr>
          <p:cNvSpPr>
            <a:spLocks noGrp="1"/>
          </p:cNvSpPr>
          <p:nvPr>
            <p:ph type="title"/>
          </p:nvPr>
        </p:nvSpPr>
        <p:spPr>
          <a:xfrm>
            <a:off x="816000" y="120040"/>
            <a:ext cx="10560000" cy="720000"/>
          </a:xfrm>
        </p:spPr>
        <p:txBody>
          <a:bodyPr>
            <a:normAutofit/>
          </a:bodyPr>
          <a:lstStyle/>
          <a:p>
            <a:r>
              <a:rPr lang="en-US" dirty="0"/>
              <a:t>Lift Installation in Pt1 and Pt5</a:t>
            </a:r>
            <a:endParaRPr lang="en-FR" dirty="0"/>
          </a:p>
        </p:txBody>
      </p:sp>
      <p:sp>
        <p:nvSpPr>
          <p:cNvPr id="5" name="Espace réservé du numéro de diapositive 4"/>
          <p:cNvSpPr>
            <a:spLocks noGrp="1"/>
          </p:cNvSpPr>
          <p:nvPr>
            <p:ph type="sldNum" sz="quarter" idx="4"/>
          </p:nvPr>
        </p:nvSpPr>
        <p:spPr>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62</a:t>
            </a:fld>
            <a:endParaRPr lang="fr-FR"/>
          </a:p>
        </p:txBody>
      </p:sp>
      <p:pic>
        <p:nvPicPr>
          <p:cNvPr id="7" name="Image 6" descr="CERN-logo_outlin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2200" y="6085252"/>
            <a:ext cx="649152" cy="638400"/>
          </a:xfrm>
          <a:prstGeom prst="rect">
            <a:avLst/>
          </a:prstGeom>
        </p:spPr>
      </p:pic>
      <p:sp>
        <p:nvSpPr>
          <p:cNvPr id="10" name="Content Placeholder 5">
            <a:extLst>
              <a:ext uri="{FF2B5EF4-FFF2-40B4-BE49-F238E27FC236}">
                <a16:creationId xmlns:a16="http://schemas.microsoft.com/office/drawing/2014/main" id="{DAD6BD00-FE80-4F63-9685-A2DF7F30B574}"/>
              </a:ext>
            </a:extLst>
          </p:cNvPr>
          <p:cNvSpPr txBox="1">
            <a:spLocks/>
          </p:cNvSpPr>
          <p:nvPr/>
        </p:nvSpPr>
        <p:spPr>
          <a:xfrm>
            <a:off x="8653" y="725340"/>
            <a:ext cx="12183348" cy="6132661"/>
          </a:xfrm>
          <a:prstGeom prst="rect">
            <a:avLst/>
          </a:prstGeom>
        </p:spPr>
        <p:txBody>
          <a:bodyPr/>
          <a:lst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831997" lvl="2" indent="-171446">
              <a:spcBef>
                <a:spcPts val="0"/>
              </a:spcBef>
              <a:buClr>
                <a:schemeClr val="accent1"/>
              </a:buClr>
              <a:buFont typeface="Arial" panose="020B0604020202020204" pitchFamily="34" charset="0"/>
              <a:buChar char="•"/>
            </a:pPr>
            <a:r>
              <a:rPr lang="en-GB" sz="2400" u="sng" dirty="0">
                <a:solidFill>
                  <a:srgbClr val="2F5597"/>
                </a:solidFill>
                <a:latin typeface="Calibri" panose="020F0502020204030204" pitchFamily="34" charset="0"/>
                <a:cs typeface="Calibri" panose="020F0502020204030204" pitchFamily="34" charset="0"/>
              </a:rPr>
              <a:t>PM17 issue resolved </a:t>
            </a:r>
            <a:r>
              <a:rPr lang="en-GB" sz="2400" dirty="0">
                <a:solidFill>
                  <a:srgbClr val="2F5597"/>
                </a:solidFill>
                <a:latin typeface="Calibri" panose="020F0502020204030204" pitchFamily="34" charset="0"/>
                <a:cs typeface="Calibri" panose="020F0502020204030204" pitchFamily="34" charset="0"/>
              </a:rPr>
              <a:t>thanks to help of many CERN teams (EN-ACE, SCE, HSE WP17,…) </a:t>
            </a:r>
          </a:p>
          <a:p>
            <a:pPr marL="660550" lvl="2" indent="0">
              <a:spcBef>
                <a:spcPts val="0"/>
              </a:spcBef>
              <a:buClr>
                <a:schemeClr val="accent1"/>
              </a:buClr>
              <a:buNone/>
            </a:pPr>
            <a:r>
              <a:rPr lang="en-GB" sz="1867" dirty="0">
                <a:solidFill>
                  <a:srgbClr val="2F5597"/>
                </a:solidFill>
                <a:latin typeface="Calibri" panose="020F0502020204030204" pitchFamily="34" charset="0"/>
                <a:cs typeface="Calibri" panose="020F0502020204030204" pitchFamily="34" charset="0"/>
              </a:rPr>
              <a:t>	</a:t>
            </a:r>
          </a:p>
          <a:p>
            <a:pPr marL="958993" lvl="3" indent="0">
              <a:spcBef>
                <a:spcPts val="600"/>
              </a:spcBef>
              <a:buClr>
                <a:schemeClr val="accent2"/>
              </a:buClr>
              <a:buNone/>
            </a:pPr>
            <a:endParaRPr lang="en-GB" sz="1600" b="1" dirty="0">
              <a:solidFill>
                <a:srgbClr val="FF0000"/>
              </a:solidFill>
            </a:endParaRPr>
          </a:p>
        </p:txBody>
      </p:sp>
      <p:grpSp>
        <p:nvGrpSpPr>
          <p:cNvPr id="9" name="Group 8">
            <a:extLst>
              <a:ext uri="{FF2B5EF4-FFF2-40B4-BE49-F238E27FC236}">
                <a16:creationId xmlns:a16="http://schemas.microsoft.com/office/drawing/2014/main" id="{1584A042-50E1-CA6E-C73F-286F8DD9C486}"/>
              </a:ext>
            </a:extLst>
          </p:cNvPr>
          <p:cNvGrpSpPr/>
          <p:nvPr/>
        </p:nvGrpSpPr>
        <p:grpSpPr>
          <a:xfrm>
            <a:off x="527381" y="1339481"/>
            <a:ext cx="2880000" cy="4701451"/>
            <a:chOff x="467544" y="1065932"/>
            <a:chExt cx="2160000" cy="3526088"/>
          </a:xfrm>
        </p:grpSpPr>
        <p:pic>
          <p:nvPicPr>
            <p:cNvPr id="2" name="Picture 1">
              <a:extLst>
                <a:ext uri="{FF2B5EF4-FFF2-40B4-BE49-F238E27FC236}">
                  <a16:creationId xmlns:a16="http://schemas.microsoft.com/office/drawing/2014/main" id="{085E11A9-955E-EEB6-BF1F-9F39B2CA8FA0}"/>
                </a:ext>
              </a:extLst>
            </p:cNvPr>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712020"/>
              <a:ext cx="2160000"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4B1CE434-DE09-327F-1CFA-151A3198F16A}"/>
                </a:ext>
              </a:extLst>
            </p:cNvPr>
            <p:cNvSpPr txBox="1"/>
            <p:nvPr/>
          </p:nvSpPr>
          <p:spPr>
            <a:xfrm>
              <a:off x="467544" y="1065932"/>
              <a:ext cx="2160000" cy="623248"/>
            </a:xfrm>
            <a:prstGeom prst="rect">
              <a:avLst/>
            </a:prstGeom>
            <a:noFill/>
            <a:ln>
              <a:solidFill>
                <a:schemeClr val="tx1"/>
              </a:solidFill>
            </a:ln>
          </p:spPr>
          <p:txBody>
            <a:bodyPr wrap="square" rtlCol="0">
              <a:spAutoFit/>
            </a:bodyPr>
            <a:lstStyle/>
            <a:p>
              <a:pPr algn="ctr"/>
              <a:r>
                <a:rPr lang="en-GB" sz="2400" b="1" dirty="0">
                  <a:solidFill>
                    <a:srgbClr val="2F5597"/>
                  </a:solidFill>
                  <a:latin typeface="Calibri" panose="020F0502020204030204" pitchFamily="34" charset="0"/>
                  <a:cs typeface="Calibri" panose="020F0502020204030204" pitchFamily="34" charset="0"/>
                </a:rPr>
                <a:t>25/01/2023</a:t>
              </a:r>
            </a:p>
            <a:p>
              <a:pPr algn="ctr"/>
              <a:r>
                <a:rPr lang="en-GB" sz="2400" b="1" dirty="0">
                  <a:solidFill>
                    <a:srgbClr val="2F5597"/>
                  </a:solidFill>
                  <a:latin typeface="Calibri" panose="020F0502020204030204" pitchFamily="34" charset="0"/>
                  <a:cs typeface="Calibri" panose="020F0502020204030204" pitchFamily="34" charset="0"/>
                </a:rPr>
                <a:t>concrete spalling </a:t>
              </a:r>
              <a:endParaRPr lang="fr-CH" sz="2400" b="1" dirty="0">
                <a:solidFill>
                  <a:srgbClr val="2F5597"/>
                </a:solidFill>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DFF5D55D-F622-5BF5-5272-E4038FA14F1C}"/>
              </a:ext>
            </a:extLst>
          </p:cNvPr>
          <p:cNvGrpSpPr/>
          <p:nvPr/>
        </p:nvGrpSpPr>
        <p:grpSpPr>
          <a:xfrm>
            <a:off x="3499147" y="1339480"/>
            <a:ext cx="4036853" cy="4701320"/>
            <a:chOff x="2624360" y="908172"/>
            <a:chExt cx="3027640" cy="3525990"/>
          </a:xfrm>
        </p:grpSpPr>
        <p:grpSp>
          <p:nvGrpSpPr>
            <p:cNvPr id="11" name="Group 10">
              <a:extLst>
                <a:ext uri="{FF2B5EF4-FFF2-40B4-BE49-F238E27FC236}">
                  <a16:creationId xmlns:a16="http://schemas.microsoft.com/office/drawing/2014/main" id="{62CE82AA-8145-D795-648B-C043AC5C71FF}"/>
                </a:ext>
              </a:extLst>
            </p:cNvPr>
            <p:cNvGrpSpPr/>
            <p:nvPr/>
          </p:nvGrpSpPr>
          <p:grpSpPr>
            <a:xfrm>
              <a:off x="3491900" y="908172"/>
              <a:ext cx="2160100" cy="3525990"/>
              <a:chOff x="3491900" y="908172"/>
              <a:chExt cx="2160100" cy="3525990"/>
            </a:xfrm>
          </p:grpSpPr>
          <p:sp>
            <p:nvSpPr>
              <p:cNvPr id="17" name="TextBox 16">
                <a:extLst>
                  <a:ext uri="{FF2B5EF4-FFF2-40B4-BE49-F238E27FC236}">
                    <a16:creationId xmlns:a16="http://schemas.microsoft.com/office/drawing/2014/main" id="{227FF09A-7EDA-6206-6C4F-C37283B2CB71}"/>
                  </a:ext>
                </a:extLst>
              </p:cNvPr>
              <p:cNvSpPr txBox="1"/>
              <p:nvPr/>
            </p:nvSpPr>
            <p:spPr>
              <a:xfrm>
                <a:off x="3492000" y="908172"/>
                <a:ext cx="2160000" cy="623248"/>
              </a:xfrm>
              <a:prstGeom prst="rect">
                <a:avLst/>
              </a:prstGeom>
              <a:noFill/>
              <a:ln>
                <a:solidFill>
                  <a:schemeClr val="tx1"/>
                </a:solidFill>
              </a:ln>
            </p:spPr>
            <p:txBody>
              <a:bodyPr wrap="square" rtlCol="0">
                <a:spAutoFit/>
              </a:bodyPr>
              <a:lstStyle/>
              <a:p>
                <a:pPr algn="ctr"/>
                <a:r>
                  <a:rPr lang="en-GB" sz="2400" b="1" dirty="0">
                    <a:solidFill>
                      <a:srgbClr val="2F5597"/>
                    </a:solidFill>
                    <a:latin typeface="Calibri" panose="020F0502020204030204" pitchFamily="34" charset="0"/>
                    <a:cs typeface="Calibri" panose="020F0502020204030204" pitchFamily="34" charset="0"/>
                  </a:rPr>
                  <a:t>30/01-03/02/2023</a:t>
                </a:r>
              </a:p>
              <a:p>
                <a:pPr algn="ctr"/>
                <a:r>
                  <a:rPr lang="en-GB" sz="2400" b="1" dirty="0">
                    <a:solidFill>
                      <a:srgbClr val="2F5597"/>
                    </a:solidFill>
                    <a:latin typeface="Calibri" panose="020F0502020204030204" pitchFamily="34" charset="0"/>
                    <a:cs typeface="Calibri" panose="020F0502020204030204" pitchFamily="34" charset="0"/>
                  </a:rPr>
                  <a:t>Inspection</a:t>
                </a:r>
                <a:endParaRPr lang="fr-CH" sz="2400" b="1" dirty="0">
                  <a:solidFill>
                    <a:srgbClr val="2F5597"/>
                  </a:solidFill>
                  <a:latin typeface="Calibri" panose="020F0502020204030204" pitchFamily="34" charset="0"/>
                  <a:cs typeface="Calibri" panose="020F0502020204030204" pitchFamily="34" charset="0"/>
                </a:endParaRPr>
              </a:p>
            </p:txBody>
          </p:sp>
          <p:pic>
            <p:nvPicPr>
              <p:cNvPr id="4" name="Picture 3" descr="A group of people wearing helmets and harnesses&#10;&#10;Description automatically generated">
                <a:extLst>
                  <a:ext uri="{FF2B5EF4-FFF2-40B4-BE49-F238E27FC236}">
                    <a16:creationId xmlns:a16="http://schemas.microsoft.com/office/drawing/2014/main" id="{8DDB9445-BCF8-75D0-6E12-D6208AE318F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131899" y="1914162"/>
                <a:ext cx="2880001" cy="2160000"/>
              </a:xfrm>
              <a:prstGeom prst="rect">
                <a:avLst/>
              </a:prstGeom>
            </p:spPr>
          </p:pic>
        </p:grpSp>
        <p:sp>
          <p:nvSpPr>
            <p:cNvPr id="12" name="Arrow: Right 11">
              <a:extLst>
                <a:ext uri="{FF2B5EF4-FFF2-40B4-BE49-F238E27FC236}">
                  <a16:creationId xmlns:a16="http://schemas.microsoft.com/office/drawing/2014/main" id="{34300BDC-A713-7B79-5E92-7AC4A0EC59FF}"/>
                </a:ext>
              </a:extLst>
            </p:cNvPr>
            <p:cNvSpPr/>
            <p:nvPr/>
          </p:nvSpPr>
          <p:spPr>
            <a:xfrm>
              <a:off x="2624360" y="2422238"/>
              <a:ext cx="792088" cy="504056"/>
            </a:xfrm>
            <a:prstGeom prst="rightArrow">
              <a:avLst/>
            </a:prstGeom>
            <a:gradFill flip="none" rotWithShape="1">
              <a:gsLst>
                <a:gs pos="1000">
                  <a:srgbClr val="FFFF00"/>
                </a:gs>
                <a:gs pos="100000">
                  <a:schemeClr val="accent2">
                    <a:lumMod val="45000"/>
                    <a:lumOff val="55000"/>
                  </a:schemeClr>
                </a:gs>
                <a:gs pos="100000">
                  <a:schemeClr val="accent2">
                    <a:lumMod val="30000"/>
                    <a:lumOff val="7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sz="2400" dirty="0"/>
            </a:p>
          </p:txBody>
        </p:sp>
      </p:grpSp>
      <p:grpSp>
        <p:nvGrpSpPr>
          <p:cNvPr id="19" name="Group 18">
            <a:extLst>
              <a:ext uri="{FF2B5EF4-FFF2-40B4-BE49-F238E27FC236}">
                <a16:creationId xmlns:a16="http://schemas.microsoft.com/office/drawing/2014/main" id="{D71994E1-FAB6-D496-C3A2-2BA2068D434C}"/>
              </a:ext>
            </a:extLst>
          </p:cNvPr>
          <p:cNvGrpSpPr/>
          <p:nvPr/>
        </p:nvGrpSpPr>
        <p:grpSpPr>
          <a:xfrm>
            <a:off x="7632171" y="1347290"/>
            <a:ext cx="4032451" cy="4707497"/>
            <a:chOff x="5724128" y="914029"/>
            <a:chExt cx="3024338" cy="3530623"/>
          </a:xfrm>
        </p:grpSpPr>
        <p:grpSp>
          <p:nvGrpSpPr>
            <p:cNvPr id="16" name="Group 15">
              <a:extLst>
                <a:ext uri="{FF2B5EF4-FFF2-40B4-BE49-F238E27FC236}">
                  <a16:creationId xmlns:a16="http://schemas.microsoft.com/office/drawing/2014/main" id="{878A9144-EF71-0A2A-15E7-272B9BBB271D}"/>
                </a:ext>
              </a:extLst>
            </p:cNvPr>
            <p:cNvGrpSpPr/>
            <p:nvPr/>
          </p:nvGrpSpPr>
          <p:grpSpPr>
            <a:xfrm>
              <a:off x="6588466" y="914029"/>
              <a:ext cx="2160000" cy="3530623"/>
              <a:chOff x="6012160" y="1091603"/>
              <a:chExt cx="2160000" cy="3530623"/>
            </a:xfrm>
          </p:grpSpPr>
          <p:pic>
            <p:nvPicPr>
              <p:cNvPr id="14" name="Picture 13" descr="A long shot of a concrete tunnel&#10;&#10;Description automatically generated">
                <a:extLst>
                  <a:ext uri="{FF2B5EF4-FFF2-40B4-BE49-F238E27FC236}">
                    <a16:creationId xmlns:a16="http://schemas.microsoft.com/office/drawing/2014/main" id="{DC11BA16-C9DC-251A-26DA-75ED9571C0B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5652160" y="2102226"/>
                <a:ext cx="2880000" cy="2160000"/>
              </a:xfrm>
              <a:prstGeom prst="rect">
                <a:avLst/>
              </a:prstGeom>
            </p:spPr>
          </p:pic>
          <p:sp>
            <p:nvSpPr>
              <p:cNvPr id="15" name="TextBox 14">
                <a:extLst>
                  <a:ext uri="{FF2B5EF4-FFF2-40B4-BE49-F238E27FC236}">
                    <a16:creationId xmlns:a16="http://schemas.microsoft.com/office/drawing/2014/main" id="{9355D7E8-7220-03E7-3DAC-20191E1B911A}"/>
                  </a:ext>
                </a:extLst>
              </p:cNvPr>
              <p:cNvSpPr txBox="1"/>
              <p:nvPr/>
            </p:nvSpPr>
            <p:spPr>
              <a:xfrm>
                <a:off x="6012160" y="1091603"/>
                <a:ext cx="2160000" cy="623248"/>
              </a:xfrm>
              <a:prstGeom prst="rect">
                <a:avLst/>
              </a:prstGeom>
              <a:noFill/>
              <a:ln>
                <a:solidFill>
                  <a:schemeClr val="tx1"/>
                </a:solidFill>
              </a:ln>
            </p:spPr>
            <p:txBody>
              <a:bodyPr wrap="square" rtlCol="0">
                <a:spAutoFit/>
              </a:bodyPr>
              <a:lstStyle/>
              <a:p>
                <a:pPr algn="ctr"/>
                <a:r>
                  <a:rPr lang="en-GB" sz="2400" b="1" dirty="0">
                    <a:solidFill>
                      <a:srgbClr val="2F5597"/>
                    </a:solidFill>
                    <a:latin typeface="Calibri" panose="020F0502020204030204" pitchFamily="34" charset="0"/>
                    <a:cs typeface="Calibri" panose="020F0502020204030204" pitchFamily="34" charset="0"/>
                  </a:rPr>
                  <a:t>30/06/2023</a:t>
                </a:r>
              </a:p>
              <a:p>
                <a:pPr algn="ctr"/>
                <a:r>
                  <a:rPr lang="en-GB" sz="2400" b="1" dirty="0">
                    <a:solidFill>
                      <a:srgbClr val="2F5597"/>
                    </a:solidFill>
                    <a:latin typeface="Calibri" panose="020F0502020204030204" pitchFamily="34" charset="0"/>
                    <a:cs typeface="Calibri" panose="020F0502020204030204" pitchFamily="34" charset="0"/>
                  </a:rPr>
                  <a:t>Closure of NC</a:t>
                </a:r>
                <a:endParaRPr lang="fr-CH" sz="2400" dirty="0"/>
              </a:p>
            </p:txBody>
          </p:sp>
        </p:grpSp>
        <p:sp>
          <p:nvSpPr>
            <p:cNvPr id="13" name="Arrow: Right 12">
              <a:extLst>
                <a:ext uri="{FF2B5EF4-FFF2-40B4-BE49-F238E27FC236}">
                  <a16:creationId xmlns:a16="http://schemas.microsoft.com/office/drawing/2014/main" id="{F39E42B3-3FB6-FF72-4996-D2044A971FCD}"/>
                </a:ext>
              </a:extLst>
            </p:cNvPr>
            <p:cNvSpPr/>
            <p:nvPr/>
          </p:nvSpPr>
          <p:spPr>
            <a:xfrm>
              <a:off x="5724128" y="2428720"/>
              <a:ext cx="792088" cy="504056"/>
            </a:xfrm>
            <a:prstGeom prst="rightArrow">
              <a:avLst/>
            </a:prstGeom>
            <a:gradFill flip="none" rotWithShape="1">
              <a:gsLst>
                <a:gs pos="0">
                  <a:srgbClr val="00B050"/>
                </a:gs>
                <a:gs pos="100000">
                  <a:srgbClr val="FFFF00"/>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sz="2400" dirty="0"/>
            </a:p>
          </p:txBody>
        </p:sp>
      </p:grpSp>
      <p:pic>
        <p:nvPicPr>
          <p:cNvPr id="8" name="Picture 7">
            <a:extLst>
              <a:ext uri="{FF2B5EF4-FFF2-40B4-BE49-F238E27FC236}">
                <a16:creationId xmlns:a16="http://schemas.microsoft.com/office/drawing/2014/main" id="{D948DC4B-7D0F-78EF-9713-363427FDCA61}"/>
              </a:ext>
            </a:extLst>
          </p:cNvPr>
          <p:cNvPicPr>
            <a:picLocks noChangeAspect="1"/>
          </p:cNvPicPr>
          <p:nvPr/>
        </p:nvPicPr>
        <p:blipFill>
          <a:blip r:embed="rId7"/>
          <a:stretch>
            <a:fillRect/>
          </a:stretch>
        </p:blipFill>
        <p:spPr>
          <a:xfrm>
            <a:off x="4410947" y="1727153"/>
            <a:ext cx="7772400" cy="5181600"/>
          </a:xfrm>
          <a:prstGeom prst="rect">
            <a:avLst/>
          </a:prstGeom>
        </p:spPr>
      </p:pic>
      <p:pic>
        <p:nvPicPr>
          <p:cNvPr id="3" name="Picture 2">
            <a:extLst>
              <a:ext uri="{FF2B5EF4-FFF2-40B4-BE49-F238E27FC236}">
                <a16:creationId xmlns:a16="http://schemas.microsoft.com/office/drawing/2014/main" id="{FA12A749-BE63-71D7-C5A0-3B493D80152A}"/>
              </a:ext>
            </a:extLst>
          </p:cNvPr>
          <p:cNvPicPr>
            <a:picLocks noChangeAspect="1"/>
          </p:cNvPicPr>
          <p:nvPr/>
        </p:nvPicPr>
        <p:blipFill>
          <a:blip r:embed="rId8"/>
          <a:stretch>
            <a:fillRect/>
          </a:stretch>
        </p:blipFill>
        <p:spPr>
          <a:xfrm>
            <a:off x="16846" y="176021"/>
            <a:ext cx="6116296" cy="4077531"/>
          </a:xfrm>
          <a:prstGeom prst="rect">
            <a:avLst/>
          </a:prstGeom>
        </p:spPr>
      </p:pic>
      <p:sp>
        <p:nvSpPr>
          <p:cNvPr id="23" name="Rounded Rectangle 22">
            <a:extLst>
              <a:ext uri="{FF2B5EF4-FFF2-40B4-BE49-F238E27FC236}">
                <a16:creationId xmlns:a16="http://schemas.microsoft.com/office/drawing/2014/main" id="{C168BE3C-CF3D-AC35-59A5-811BF848070B}"/>
              </a:ext>
            </a:extLst>
          </p:cNvPr>
          <p:cNvSpPr/>
          <p:nvPr/>
        </p:nvSpPr>
        <p:spPr>
          <a:xfrm>
            <a:off x="1229702" y="4030310"/>
            <a:ext cx="9806880" cy="2612719"/>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Impact on Schedule minimized by swapping start of Lift Installation from Pt1 to Pt5, b</a:t>
            </a:r>
            <a:r>
              <a:rPr lang="en-US" sz="2400" dirty="0">
                <a:latin typeface="Calibri" panose="020F0502020204030204" pitchFamily="34" charset="0"/>
                <a:cs typeface="Calibri" panose="020F0502020204030204" pitchFamily="34" charset="0"/>
                <a:sym typeface="Wingdings" pitchFamily="2" charset="2"/>
              </a:rPr>
              <a:t>ut overall ca. 6 month lost for installation of technical infrastructure</a:t>
            </a:r>
          </a:p>
          <a:p>
            <a:pPr marL="342900" indent="-342900" algn="ctr">
              <a:buFont typeface="Wingdings" pitchFamily="2" charset="2"/>
              <a:buChar char="è"/>
            </a:pPr>
            <a:endParaRPr lang="en-US" sz="2400" dirty="0">
              <a:latin typeface="Calibri" panose="020F0502020204030204" pitchFamily="34" charset="0"/>
              <a:cs typeface="Calibri" panose="020F0502020204030204" pitchFamily="34" charset="0"/>
              <a:sym typeface="Wingdings" pitchFamily="2" charset="2"/>
            </a:endParaRPr>
          </a:p>
          <a:p>
            <a:pPr algn="ctr"/>
            <a:r>
              <a:rPr lang="en-US" sz="2400" dirty="0">
                <a:latin typeface="Calibri" panose="020F0502020204030204" pitchFamily="34" charset="0"/>
                <a:cs typeface="Calibri" panose="020F0502020204030204" pitchFamily="34" charset="0"/>
                <a:sym typeface="Wingdings" pitchFamily="2" charset="2"/>
              </a:rPr>
              <a:t> Not critical, completion of Technical Infrastructure installation still before start of LS3</a:t>
            </a:r>
            <a:endParaRPr lang="en-US"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300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dissolv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FA975-56C5-B043-8D0B-13EF20409964}"/>
              </a:ext>
            </a:extLst>
          </p:cNvPr>
          <p:cNvSpPr>
            <a:spLocks noGrp="1"/>
          </p:cNvSpPr>
          <p:nvPr>
            <p:ph type="title"/>
          </p:nvPr>
        </p:nvSpPr>
        <p:spPr/>
        <p:txBody>
          <a:bodyPr/>
          <a:lstStyle/>
          <a:p>
            <a:r>
              <a:rPr lang="en-FR" dirty="0"/>
              <a:t>CERN accelerator complex</a:t>
            </a:r>
          </a:p>
        </p:txBody>
      </p:sp>
      <p:sp>
        <p:nvSpPr>
          <p:cNvPr id="4" name="Slide Number Placeholder 3">
            <a:extLst>
              <a:ext uri="{FF2B5EF4-FFF2-40B4-BE49-F238E27FC236}">
                <a16:creationId xmlns:a16="http://schemas.microsoft.com/office/drawing/2014/main" id="{FCFC6104-FADD-004A-965C-67B92D700DB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63</a:t>
            </a:fld>
            <a:endParaRPr lang="fr-FR"/>
          </a:p>
        </p:txBody>
      </p:sp>
      <p:pic>
        <p:nvPicPr>
          <p:cNvPr id="5" name="Picture 5">
            <a:extLst>
              <a:ext uri="{FF2B5EF4-FFF2-40B4-BE49-F238E27FC236}">
                <a16:creationId xmlns:a16="http://schemas.microsoft.com/office/drawing/2014/main" id="{9CF151BC-9D6E-174B-840E-DE3518FC107F}"/>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828471" y="710789"/>
            <a:ext cx="8535058" cy="5885954"/>
          </a:xfrm>
          <a:prstGeom prst="rect">
            <a:avLst/>
          </a:prstGeom>
          <a:noFill/>
          <a:ln w="9525" algn="ctr">
            <a:noFill/>
            <a:miter lim="800000"/>
            <a:headEnd/>
            <a:tailEnd/>
          </a:ln>
        </p:spPr>
      </p:pic>
    </p:spTree>
    <p:extLst>
      <p:ext uri="{BB962C8B-B14F-4D97-AF65-F5344CB8AC3E}">
        <p14:creationId xmlns:p14="http://schemas.microsoft.com/office/powerpoint/2010/main" val="99700488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73672-F989-C245-97D3-E19922C85AE1}"/>
              </a:ext>
            </a:extLst>
          </p:cNvPr>
          <p:cNvSpPr>
            <a:spLocks noGrp="1"/>
          </p:cNvSpPr>
          <p:nvPr>
            <p:ph type="title"/>
          </p:nvPr>
        </p:nvSpPr>
        <p:spPr>
          <a:xfrm>
            <a:off x="1981200" y="233493"/>
            <a:ext cx="8226854" cy="940443"/>
          </a:xfrm>
        </p:spPr>
        <p:txBody>
          <a:bodyPr>
            <a:noAutofit/>
          </a:bodyPr>
          <a:lstStyle/>
          <a:p>
            <a:r>
              <a:rPr lang="en-GB" dirty="0">
                <a:latin typeface="Calibri" panose="020F0502020204030204" pitchFamily="34" charset="0"/>
              </a:rPr>
              <a:t>LHC Injector Upgrade Project  (LIU) </a:t>
            </a:r>
            <a:endParaRPr lang="en-US" dirty="0">
              <a:latin typeface="Calibri" panose="020F0502020204030204" pitchFamily="34" charset="0"/>
            </a:endParaRPr>
          </a:p>
        </p:txBody>
      </p:sp>
      <p:pic>
        <p:nvPicPr>
          <p:cNvPr id="3" name="Picture 2">
            <a:extLst>
              <a:ext uri="{FF2B5EF4-FFF2-40B4-BE49-F238E27FC236}">
                <a16:creationId xmlns:a16="http://schemas.microsoft.com/office/drawing/2014/main" id="{607C922B-FE4E-754B-80B7-6E7C5958576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279199" y="233493"/>
            <a:ext cx="798072" cy="872015"/>
          </a:xfrm>
          <a:prstGeom prst="rect">
            <a:avLst/>
          </a:prstGeom>
        </p:spPr>
      </p:pic>
      <p:sp>
        <p:nvSpPr>
          <p:cNvPr id="6" name="Content Placeholder 4">
            <a:extLst>
              <a:ext uri="{FF2B5EF4-FFF2-40B4-BE49-F238E27FC236}">
                <a16:creationId xmlns:a16="http://schemas.microsoft.com/office/drawing/2014/main" id="{91C1D358-61A0-DC48-9B00-BF50A41F8732}"/>
              </a:ext>
            </a:extLst>
          </p:cNvPr>
          <p:cNvSpPr txBox="1">
            <a:spLocks/>
          </p:cNvSpPr>
          <p:nvPr/>
        </p:nvSpPr>
        <p:spPr>
          <a:xfrm>
            <a:off x="1824841" y="1139721"/>
            <a:ext cx="8686800" cy="198120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chemeClr val="tx2">
                    <a:lumMod val="60000"/>
                    <a:lumOff val="40000"/>
                  </a:schemeClr>
                </a:solidFill>
                <a:latin typeface="Calibri" charset="0"/>
                <a:ea typeface="Calibri" charset="0"/>
                <a:cs typeface="Calibri" charset="0"/>
              </a:rPr>
              <a:t>HL-LHC performance relies on more intense and brighter bunches from injector </a:t>
            </a:r>
            <a:r>
              <a:rPr lang="en-US" sz="1800" dirty="0">
                <a:latin typeface="Calibri" charset="0"/>
                <a:ea typeface="Calibri" charset="0"/>
                <a:cs typeface="Calibri" charset="0"/>
              </a:rPr>
              <a:t>complex (</a:t>
            </a:r>
            <a:r>
              <a:rPr lang="en-US" sz="1800" dirty="0">
                <a:solidFill>
                  <a:schemeClr val="tx2">
                    <a:lumMod val="60000"/>
                    <a:lumOff val="40000"/>
                  </a:schemeClr>
                </a:solidFill>
                <a:latin typeface="Calibri" charset="0"/>
                <a:ea typeface="Calibri" charset="0"/>
                <a:cs typeface="Calibri" charset="0"/>
              </a:rPr>
              <a:t>2.2E11p / 2um at SPS extraction </a:t>
            </a:r>
            <a:r>
              <a:rPr lang="en-US" sz="1800" dirty="0" err="1">
                <a:latin typeface="Calibri" charset="0"/>
                <a:ea typeface="Calibri" charset="0"/>
                <a:cs typeface="Calibri" charset="0"/>
              </a:rPr>
              <a:t>wrt</a:t>
            </a:r>
            <a:r>
              <a:rPr lang="en-US" sz="1800" dirty="0">
                <a:latin typeface="Calibri" charset="0"/>
                <a:ea typeface="Calibri" charset="0"/>
                <a:cs typeface="Calibri" charset="0"/>
              </a:rPr>
              <a:t> to </a:t>
            </a:r>
            <a:r>
              <a:rPr lang="en-US" sz="1800" dirty="0">
                <a:solidFill>
                  <a:schemeClr val="tx2">
                    <a:lumMod val="60000"/>
                    <a:lumOff val="40000"/>
                  </a:schemeClr>
                </a:solidFill>
                <a:latin typeface="Calibri" charset="0"/>
                <a:ea typeface="Calibri" charset="0"/>
                <a:cs typeface="Calibri" charset="0"/>
              </a:rPr>
              <a:t>LHC nominal of 1.15E11p / 3.4um</a:t>
            </a:r>
            <a:r>
              <a:rPr lang="en-US" sz="1800" dirty="0">
                <a:latin typeface="Calibri" charset="0"/>
                <a:ea typeface="Calibri" charset="0"/>
                <a:cs typeface="Calibri" charset="0"/>
              </a:rPr>
              <a:t>)</a:t>
            </a:r>
          </a:p>
          <a:p>
            <a:r>
              <a:rPr lang="en-US" sz="1800" dirty="0">
                <a:latin typeface="Calibri" charset="0"/>
                <a:ea typeface="Calibri" charset="0"/>
                <a:cs typeface="Calibri" charset="0"/>
              </a:rPr>
              <a:t>25ns beam limited by space charge in PS, PSB, SPS; SPS RF power and SPS longitudinal instabilities</a:t>
            </a:r>
          </a:p>
          <a:p>
            <a:r>
              <a:rPr lang="en-US" sz="1800" dirty="0">
                <a:latin typeface="Calibri" charset="0"/>
                <a:ea typeface="Calibri" charset="0"/>
                <a:cs typeface="Calibri" charset="0"/>
              </a:rPr>
              <a:t>50ns beam limited by PS longitudinal instabilities &amp; SPS space charge and SPS TMCI</a:t>
            </a:r>
          </a:p>
        </p:txBody>
      </p:sp>
      <p:pic>
        <p:nvPicPr>
          <p:cNvPr id="7" name="Picture 6">
            <a:extLst>
              <a:ext uri="{FF2B5EF4-FFF2-40B4-BE49-F238E27FC236}">
                <a16:creationId xmlns:a16="http://schemas.microsoft.com/office/drawing/2014/main" id="{5B1B6122-2E76-4E60-A238-B5F0303993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291336" y="2942926"/>
            <a:ext cx="8061281" cy="3408813"/>
          </a:xfrm>
          <a:prstGeom prst="rect">
            <a:avLst/>
          </a:prstGeom>
        </p:spPr>
      </p:pic>
    </p:spTree>
    <p:extLst>
      <p:ext uri="{BB962C8B-B14F-4D97-AF65-F5344CB8AC3E}">
        <p14:creationId xmlns:p14="http://schemas.microsoft.com/office/powerpoint/2010/main" val="66183036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73672-F989-C245-97D3-E19922C85AE1}"/>
              </a:ext>
            </a:extLst>
          </p:cNvPr>
          <p:cNvSpPr>
            <a:spLocks noGrp="1"/>
          </p:cNvSpPr>
          <p:nvPr>
            <p:ph type="title"/>
          </p:nvPr>
        </p:nvSpPr>
        <p:spPr>
          <a:xfrm>
            <a:off x="1981200" y="233493"/>
            <a:ext cx="8226854" cy="940443"/>
          </a:xfrm>
        </p:spPr>
        <p:txBody>
          <a:bodyPr>
            <a:noAutofit/>
          </a:bodyPr>
          <a:lstStyle/>
          <a:p>
            <a:r>
              <a:rPr lang="en-GB" dirty="0">
                <a:latin typeface="Calibri" panose="020F0502020204030204" pitchFamily="34" charset="0"/>
              </a:rPr>
              <a:t>LHC Injector Upgrade Project  (LIU) </a:t>
            </a:r>
            <a:endParaRPr lang="en-US" dirty="0">
              <a:latin typeface="Calibri" panose="020F0502020204030204" pitchFamily="34" charset="0"/>
            </a:endParaRPr>
          </a:p>
        </p:txBody>
      </p:sp>
      <p:pic>
        <p:nvPicPr>
          <p:cNvPr id="3" name="Picture 2">
            <a:extLst>
              <a:ext uri="{FF2B5EF4-FFF2-40B4-BE49-F238E27FC236}">
                <a16:creationId xmlns:a16="http://schemas.microsoft.com/office/drawing/2014/main" id="{607C922B-FE4E-754B-80B7-6E7C5958576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279199" y="233493"/>
            <a:ext cx="798072" cy="872015"/>
          </a:xfrm>
          <a:prstGeom prst="rect">
            <a:avLst/>
          </a:prstGeom>
        </p:spPr>
      </p:pic>
      <p:graphicFrame>
        <p:nvGraphicFramePr>
          <p:cNvPr id="4" name="Table 3">
            <a:extLst>
              <a:ext uri="{FF2B5EF4-FFF2-40B4-BE49-F238E27FC236}">
                <a16:creationId xmlns:a16="http://schemas.microsoft.com/office/drawing/2014/main" id="{D41B9CA3-EEEC-014A-8103-4BFF4F5826A8}"/>
              </a:ext>
            </a:extLst>
          </p:cNvPr>
          <p:cNvGraphicFramePr>
            <a:graphicFrameLocks noGrp="1"/>
          </p:cNvGraphicFramePr>
          <p:nvPr/>
        </p:nvGraphicFramePr>
        <p:xfrm>
          <a:off x="1249664" y="1202680"/>
          <a:ext cx="9974928" cy="5080647"/>
        </p:xfrm>
        <a:graphic>
          <a:graphicData uri="http://schemas.openxmlformats.org/drawingml/2006/table">
            <a:tbl>
              <a:tblPr bandRow="1"/>
              <a:tblGrid>
                <a:gridCol w="1662488">
                  <a:extLst>
                    <a:ext uri="{9D8B030D-6E8A-4147-A177-3AD203B41FA5}">
                      <a16:colId xmlns:a16="http://schemas.microsoft.com/office/drawing/2014/main" val="20000"/>
                    </a:ext>
                  </a:extLst>
                </a:gridCol>
                <a:gridCol w="8312440">
                  <a:extLst>
                    <a:ext uri="{9D8B030D-6E8A-4147-A177-3AD203B41FA5}">
                      <a16:colId xmlns:a16="http://schemas.microsoft.com/office/drawing/2014/main" val="20001"/>
                    </a:ext>
                  </a:extLst>
                </a:gridCol>
              </a:tblGrid>
              <a:tr h="859109">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a:solidFill>
                            <a:srgbClr val="FF0000"/>
                          </a:solidFill>
                        </a:rPr>
                        <a:t>Linac4</a:t>
                      </a:r>
                      <a:r>
                        <a:rPr lang="en-US" sz="1800" b="0" dirty="0"/>
                        <a:t> in</a:t>
                      </a:r>
                      <a:r>
                        <a:rPr lang="en-US" sz="1800" b="0" baseline="0" dirty="0"/>
                        <a:t> for</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0" dirty="0"/>
                        <a:t>Linac2</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285750" indent="-285750">
                        <a:buFont typeface="Arial"/>
                        <a:buChar char="•"/>
                      </a:pPr>
                      <a:r>
                        <a:rPr lang="en-US" sz="2000" b="0" dirty="0">
                          <a:solidFill>
                            <a:srgbClr val="FF0000"/>
                          </a:solidFill>
                        </a:rPr>
                        <a:t>H</a:t>
                      </a:r>
                      <a:r>
                        <a:rPr lang="en-US" sz="2000" b="0" baseline="30000" dirty="0">
                          <a:solidFill>
                            <a:srgbClr val="FF0000"/>
                          </a:solidFill>
                        </a:rPr>
                        <a:t>-</a:t>
                      </a:r>
                      <a:r>
                        <a:rPr lang="en-US" sz="2000" b="0" dirty="0">
                          <a:solidFill>
                            <a:srgbClr val="FF0000"/>
                          </a:solidFill>
                        </a:rPr>
                        <a:t> injection into PSB at 160 MeV</a:t>
                      </a:r>
                    </a:p>
                    <a:p>
                      <a:pPr marL="285750" indent="-285750">
                        <a:buFont typeface="Arial"/>
                        <a:buChar char="•"/>
                      </a:pPr>
                      <a:r>
                        <a:rPr lang="en-US" sz="2000" b="0" dirty="0"/>
                        <a:t>Expected double brightness for LHC beams out of the PSB</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0"/>
                  </a:ext>
                </a:extLst>
              </a:tr>
              <a:tr h="1227298">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r>
                        <a:rPr lang="en-US" sz="1800" b="0" dirty="0"/>
                        <a:t>Booster</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285750" indent="-285750">
                        <a:buFont typeface="Arial"/>
                        <a:buChar char="•"/>
                      </a:pPr>
                      <a:r>
                        <a:rPr lang="en-US" sz="2000" b="0" dirty="0">
                          <a:solidFill>
                            <a:srgbClr val="FF0000"/>
                          </a:solidFill>
                        </a:rPr>
                        <a:t>Increase</a:t>
                      </a:r>
                      <a:r>
                        <a:rPr lang="en-US" sz="2000" b="0" baseline="0" dirty="0">
                          <a:solidFill>
                            <a:srgbClr val="FF0000"/>
                          </a:solidFill>
                        </a:rPr>
                        <a:t> energy to</a:t>
                      </a:r>
                      <a:r>
                        <a:rPr lang="en-US" sz="2000" b="0" dirty="0">
                          <a:solidFill>
                            <a:srgbClr val="FF0000"/>
                          </a:solidFill>
                        </a:rPr>
                        <a:t> 2 </a:t>
                      </a:r>
                      <a:r>
                        <a:rPr lang="en-US" sz="2000" b="0" dirty="0" err="1">
                          <a:solidFill>
                            <a:srgbClr val="FF0000"/>
                          </a:solidFill>
                        </a:rPr>
                        <a:t>GeV</a:t>
                      </a:r>
                      <a:endParaRPr lang="en-US" sz="2000" b="0" dirty="0">
                        <a:solidFill>
                          <a:srgbClr val="FF0000"/>
                        </a:solidFill>
                      </a:endParaRPr>
                    </a:p>
                    <a:p>
                      <a:pPr marL="285750" indent="-285750">
                        <a:buFont typeface="Arial"/>
                        <a:buChar char="•"/>
                      </a:pPr>
                      <a:r>
                        <a:rPr lang="en-US" sz="2000" b="0" dirty="0"/>
                        <a:t>New</a:t>
                      </a:r>
                      <a:r>
                        <a:rPr lang="en-US" sz="2000" b="0" baseline="0" dirty="0"/>
                        <a:t> </a:t>
                      </a:r>
                      <a:r>
                        <a:rPr lang="en-US" sz="2000" b="0" dirty="0"/>
                        <a:t>RF system</a:t>
                      </a:r>
                    </a:p>
                    <a:p>
                      <a:pPr marL="285750" indent="-285750">
                        <a:buFont typeface="Arial"/>
                        <a:buChar char="•"/>
                      </a:pPr>
                      <a:r>
                        <a:rPr lang="en-US" sz="2000" b="0" dirty="0"/>
                        <a:t>New main power supply</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1"/>
                  </a:ext>
                </a:extLst>
              </a:tr>
              <a:tr h="1595488">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r>
                        <a:rPr lang="en-US" sz="1800" b="0" dirty="0"/>
                        <a:t>PS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285750" indent="-285750">
                        <a:buFont typeface="Arial"/>
                        <a:buChar char="•"/>
                      </a:pPr>
                      <a:r>
                        <a:rPr lang="en-US" sz="2000" b="0" dirty="0">
                          <a:solidFill>
                            <a:srgbClr val="FF0000"/>
                          </a:solidFill>
                        </a:rPr>
                        <a:t>Injection at 2 </a:t>
                      </a:r>
                      <a:r>
                        <a:rPr lang="en-US" sz="2000" b="0" dirty="0" err="1">
                          <a:solidFill>
                            <a:srgbClr val="FF0000"/>
                          </a:solidFill>
                        </a:rPr>
                        <a:t>GeV</a:t>
                      </a:r>
                      <a:endParaRPr lang="en-US" sz="2000" b="0" dirty="0">
                        <a:solidFill>
                          <a:srgbClr val="FF0000"/>
                        </a:solidFill>
                      </a:endParaRPr>
                    </a:p>
                    <a:p>
                      <a:pPr marL="285750" indent="-285750">
                        <a:buFont typeface="Arial"/>
                        <a:buChar char="•"/>
                      </a:pPr>
                      <a:r>
                        <a:rPr lang="en-US" sz="2000" b="0" dirty="0">
                          <a:solidFill>
                            <a:srgbClr val="FF0000"/>
                          </a:solidFill>
                        </a:rPr>
                        <a:t>Beam production schemes</a:t>
                      </a:r>
                      <a:endParaRPr lang="en-US" sz="2000" b="0" baseline="0" dirty="0"/>
                    </a:p>
                    <a:p>
                      <a:pPr marL="285750" indent="-285750">
                        <a:buFont typeface="Arial"/>
                        <a:buChar char="•"/>
                      </a:pPr>
                      <a:r>
                        <a:rPr lang="en-US" sz="2000" b="0" dirty="0">
                          <a:solidFill>
                            <a:srgbClr val="FF0000"/>
                          </a:solidFill>
                        </a:rPr>
                        <a:t>Feedback systems:</a:t>
                      </a:r>
                      <a:r>
                        <a:rPr lang="en-US" sz="2000" b="0" baseline="0" dirty="0">
                          <a:solidFill>
                            <a:srgbClr val="FF0000"/>
                          </a:solidFill>
                        </a:rPr>
                        <a:t> </a:t>
                      </a:r>
                      <a:r>
                        <a:rPr lang="en-US" sz="2000" b="0" baseline="0" dirty="0"/>
                        <a:t>new </a:t>
                      </a:r>
                      <a:r>
                        <a:rPr lang="en-US" sz="2000" b="0" dirty="0"/>
                        <a:t>wide-band longitudinal feedback;</a:t>
                      </a:r>
                      <a:r>
                        <a:rPr lang="en-US" sz="2000" b="0" baseline="0" dirty="0"/>
                        <a:t> t</a:t>
                      </a:r>
                      <a:r>
                        <a:rPr lang="en-US" sz="2000" b="0" dirty="0"/>
                        <a:t>ransverse feedback against head-tail and e-cloud instabilities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extLst>
                  <a:ext uri="{0D108BD9-81ED-4DB2-BD59-A6C34878D82A}">
                    <a16:rowId xmlns:a16="http://schemas.microsoft.com/office/drawing/2014/main" val="10002"/>
                  </a:ext>
                </a:extLst>
              </a:tr>
              <a:tr h="1398752">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r>
                        <a:rPr lang="en-US" sz="1800" b="0" dirty="0"/>
                        <a:t>SPS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285750" indent="-285750">
                        <a:buFont typeface="Arial"/>
                        <a:buChar char="•"/>
                      </a:pPr>
                      <a:r>
                        <a:rPr lang="en-US" sz="2000" b="0" dirty="0">
                          <a:solidFill>
                            <a:srgbClr val="FF0000"/>
                          </a:solidFill>
                        </a:rPr>
                        <a:t>Power upgrade of the main 200 MHz RF system </a:t>
                      </a:r>
                      <a:endParaRPr lang="en-US" sz="2000" b="0" dirty="0"/>
                    </a:p>
                    <a:p>
                      <a:pPr marL="285750" indent="-285750">
                        <a:buFont typeface="Arial"/>
                        <a:buChar char="•"/>
                      </a:pPr>
                      <a:r>
                        <a:rPr lang="en-US" sz="2000" b="0" dirty="0">
                          <a:solidFill>
                            <a:srgbClr val="FF0000"/>
                          </a:solidFill>
                        </a:rPr>
                        <a:t>Electron cloud mitigation </a:t>
                      </a:r>
                      <a:r>
                        <a:rPr lang="en-US" sz="2000" b="0" dirty="0"/>
                        <a:t>through a-C coating (baseline) or beam induced scrubbing</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val="10003"/>
                  </a:ext>
                </a:extLst>
              </a:tr>
            </a:tbl>
          </a:graphicData>
        </a:graphic>
      </p:graphicFrame>
      <p:sp>
        <p:nvSpPr>
          <p:cNvPr id="5" name="TextBox 4">
            <a:extLst>
              <a:ext uri="{FF2B5EF4-FFF2-40B4-BE49-F238E27FC236}">
                <a16:creationId xmlns:a16="http://schemas.microsoft.com/office/drawing/2014/main" id="{5FBB9C85-35E7-1DE3-E5D0-C2BB2109830D}"/>
              </a:ext>
            </a:extLst>
          </p:cNvPr>
          <p:cNvSpPr txBox="1"/>
          <p:nvPr/>
        </p:nvSpPr>
        <p:spPr>
          <a:xfrm rot="19220079">
            <a:off x="1543009" y="3137315"/>
            <a:ext cx="9027215" cy="646331"/>
          </a:xfrm>
          <a:prstGeom prst="rect">
            <a:avLst/>
          </a:prstGeom>
          <a:solidFill>
            <a:schemeClr val="bg1"/>
          </a:solidFill>
        </p:spPr>
        <p:txBody>
          <a:bodyPr wrap="none" rtlCol="0">
            <a:spAutoFit/>
          </a:bodyPr>
          <a:lstStyle/>
          <a:p>
            <a:r>
              <a:rPr lang="en-FR" sz="3600" dirty="0">
                <a:solidFill>
                  <a:srgbClr val="00B050"/>
                </a:solidFill>
                <a:latin typeface="Calibri" panose="020F0502020204030204" pitchFamily="34" charset="0"/>
                <a:cs typeface="Calibri" panose="020F0502020204030204" pitchFamily="34" charset="0"/>
              </a:rPr>
              <a:t>Successfully deployed during LS2 in 2019/2020</a:t>
            </a:r>
          </a:p>
        </p:txBody>
      </p:sp>
    </p:spTree>
    <p:extLst>
      <p:ext uri="{BB962C8B-B14F-4D97-AF65-F5344CB8AC3E}">
        <p14:creationId xmlns:p14="http://schemas.microsoft.com/office/powerpoint/2010/main" val="340524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FR" dirty="0"/>
              <a:t>Electron cloud and cryogenic heat load</a:t>
            </a:r>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4294967295"/>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66</a:t>
            </a:fld>
            <a:endParaRPr lang="en-US"/>
          </a:p>
        </p:txBody>
      </p:sp>
      <p:sp>
        <p:nvSpPr>
          <p:cNvPr id="9" name="Content Placeholder 8">
            <a:extLst>
              <a:ext uri="{FF2B5EF4-FFF2-40B4-BE49-F238E27FC236}">
                <a16:creationId xmlns:a16="http://schemas.microsoft.com/office/drawing/2014/main" id="{CC13395D-BF2C-E6C8-68E0-7D36E452D1B0}"/>
              </a:ext>
            </a:extLst>
          </p:cNvPr>
          <p:cNvSpPr txBox="1">
            <a:spLocks noGrp="1"/>
          </p:cNvSpPr>
          <p:nvPr>
            <p:ph idx="1"/>
          </p:nvPr>
        </p:nvSpPr>
        <p:spPr>
          <a:xfrm>
            <a:off x="816000" y="1145298"/>
            <a:ext cx="10560000" cy="3397853"/>
          </a:xfrm>
          <a:prstGeom prst="rect">
            <a:avLst/>
          </a:prstGeom>
          <a:noFill/>
        </p:spPr>
        <p:txBody>
          <a:bodyPr wrap="square">
            <a:spAutoFit/>
          </a:bodyPr>
          <a:lstStyle/>
          <a:p>
            <a:r>
              <a:rPr lang="en-GB" sz="2000" dirty="0">
                <a:latin typeface="Calibri" panose="020F0502020204030204" pitchFamily="34" charset="0"/>
                <a:cs typeface="Calibri" panose="020F0502020204030204" pitchFamily="34" charset="0"/>
              </a:rPr>
              <a:t>Electrons are inevitably produced inside the LHC beam chamber. Seed electrons (e.g. from synchrotron radiation) hitting chamber’s walls and ejecting secondary electrons</a:t>
            </a:r>
          </a:p>
          <a:p>
            <a:r>
              <a:rPr lang="en-GB" sz="2000" dirty="0">
                <a:latin typeface="Calibri" panose="020F0502020204030204" pitchFamily="34" charset="0"/>
                <a:cs typeface="Calibri" panose="020F0502020204030204" pitchFamily="34" charset="0"/>
              </a:rPr>
              <a:t>These electrons can subsequently be accelerated by the proton bunches. When they hit the vacuum chamber wall, they have a probability of ejecting more electrons, the cycle continues, and the electron cloud (e-cloud) is created. </a:t>
            </a:r>
          </a:p>
          <a:p>
            <a:r>
              <a:rPr lang="en-GB" sz="2000" dirty="0">
                <a:latin typeface="Calibri" panose="020F0502020204030204" pitchFamily="34" charset="0"/>
                <a:cs typeface="Calibri" panose="020F0502020204030204" pitchFamily="34" charset="0"/>
              </a:rPr>
              <a:t>Parameter of interest is the Secondary Emission Yield (SEY), which is the average number of electrons produced per impact </a:t>
            </a:r>
          </a:p>
          <a:p>
            <a:r>
              <a:rPr lang="en-GB" sz="2000" dirty="0">
                <a:latin typeface="Calibri" panose="020F0502020204030204" pitchFamily="34" charset="0"/>
                <a:cs typeface="Calibri" panose="020F0502020204030204" pitchFamily="34" charset="0"/>
              </a:rPr>
              <a:t>E-cloud both affects beam quality and considerable increases heat load on cryogenic system -&gt; Potential limitation + electricity cost!</a:t>
            </a:r>
          </a:p>
          <a:p>
            <a:endParaRPr lang="en-GB" sz="2400" dirty="0">
              <a:sym typeface="Wingdings" pitchFamily="2" charset="2"/>
            </a:endParaRPr>
          </a:p>
        </p:txBody>
      </p:sp>
      <p:pic>
        <p:nvPicPr>
          <p:cNvPr id="3" name="Picture 2">
            <a:extLst>
              <a:ext uri="{FF2B5EF4-FFF2-40B4-BE49-F238E27FC236}">
                <a16:creationId xmlns:a16="http://schemas.microsoft.com/office/drawing/2014/main" id="{FC40F58B-028F-D7D0-6121-34160B257B00}"/>
              </a:ext>
            </a:extLst>
          </p:cNvPr>
          <p:cNvPicPr>
            <a:picLocks noChangeAspect="1"/>
          </p:cNvPicPr>
          <p:nvPr/>
        </p:nvPicPr>
        <p:blipFill>
          <a:blip r:embed="rId2"/>
          <a:stretch>
            <a:fillRect/>
          </a:stretch>
        </p:blipFill>
        <p:spPr>
          <a:xfrm>
            <a:off x="705171" y="4738617"/>
            <a:ext cx="4407748" cy="1310578"/>
          </a:xfrm>
          <a:prstGeom prst="rect">
            <a:avLst/>
          </a:prstGeom>
        </p:spPr>
      </p:pic>
      <p:pic>
        <p:nvPicPr>
          <p:cNvPr id="32" name="Picture 31" descr="Graphical user interface, chart&#10;&#10;Description automatically generated">
            <a:extLst>
              <a:ext uri="{FF2B5EF4-FFF2-40B4-BE49-F238E27FC236}">
                <a16:creationId xmlns:a16="http://schemas.microsoft.com/office/drawing/2014/main" id="{86A25405-C905-9E24-28EE-9E7D7D8966EF}"/>
              </a:ext>
            </a:extLst>
          </p:cNvPr>
          <p:cNvPicPr>
            <a:picLocks noChangeAspect="1"/>
          </p:cNvPicPr>
          <p:nvPr/>
        </p:nvPicPr>
        <p:blipFill>
          <a:blip r:embed="rId3"/>
          <a:stretch>
            <a:fillRect/>
          </a:stretch>
        </p:blipFill>
        <p:spPr>
          <a:xfrm>
            <a:off x="5415722" y="3916117"/>
            <a:ext cx="6286500" cy="2911133"/>
          </a:xfrm>
          <a:prstGeom prst="rect">
            <a:avLst/>
          </a:prstGeom>
        </p:spPr>
      </p:pic>
    </p:spTree>
    <p:extLst>
      <p:ext uri="{BB962C8B-B14F-4D97-AF65-F5344CB8AC3E}">
        <p14:creationId xmlns:p14="http://schemas.microsoft.com/office/powerpoint/2010/main" val="3831047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animEffect transition="in" filter="dissolve">
                                      <p:cBhvr>
                                        <p:cTn id="7" dur="500"/>
                                        <p:tgtEl>
                                          <p:spTgt spid="9">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dissolve">
                                      <p:cBhvr>
                                        <p:cTn id="1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FR" dirty="0"/>
              <a:t>Electron cloud and cryogenic heat load</a:t>
            </a:r>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4294967295"/>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67</a:t>
            </a:fld>
            <a:endParaRPr lang="en-US"/>
          </a:p>
        </p:txBody>
      </p:sp>
      <p:sp>
        <p:nvSpPr>
          <p:cNvPr id="5" name="Content Placeholder 4">
            <a:extLst>
              <a:ext uri="{FF2B5EF4-FFF2-40B4-BE49-F238E27FC236}">
                <a16:creationId xmlns:a16="http://schemas.microsoft.com/office/drawing/2014/main" id="{12F41494-7C8D-615A-73B0-862D511210BE}"/>
              </a:ext>
            </a:extLst>
          </p:cNvPr>
          <p:cNvSpPr>
            <a:spLocks noGrp="1"/>
          </p:cNvSpPr>
          <p:nvPr>
            <p:ph idx="1"/>
          </p:nvPr>
        </p:nvSpPr>
        <p:spPr>
          <a:xfrm>
            <a:off x="1022400" y="1098827"/>
            <a:ext cx="10560000" cy="4906963"/>
          </a:xfrm>
        </p:spPr>
        <p:txBody>
          <a:bodyPr>
            <a:normAutofit/>
          </a:bodyPr>
          <a:lstStyle/>
          <a:p>
            <a:pPr marL="0" indent="0">
              <a:buNone/>
            </a:pPr>
            <a:r>
              <a:rPr lang="en-GB" sz="2000" dirty="0">
                <a:latin typeface="Calibri" panose="020F0502020204030204" pitchFamily="34" charset="0"/>
                <a:cs typeface="Calibri" panose="020F0502020204030204" pitchFamily="34" charset="0"/>
              </a:rPr>
              <a:t>Mitigation: ‘Scrubbing’ runs where increased bunch intensity and train lengths are injected to condition the beam screens</a:t>
            </a:r>
            <a:endParaRPr lang="en-GB" sz="2000" dirty="0">
              <a:latin typeface="Calibri" panose="020F0502020204030204" pitchFamily="34" charset="0"/>
              <a:cs typeface="Calibri" panose="020F0502020204030204" pitchFamily="34" charset="0"/>
              <a:sym typeface="Wingdings" pitchFamily="2" charset="2"/>
            </a:endParaRPr>
          </a:p>
          <a:p>
            <a:pPr marL="0" indent="0">
              <a:buNone/>
            </a:pPr>
            <a:r>
              <a:rPr lang="en-GB" sz="2000" dirty="0">
                <a:latin typeface="Calibri" panose="020F0502020204030204" pitchFamily="34" charset="0"/>
                <a:cs typeface="Calibri" panose="020F0502020204030204" pitchFamily="34" charset="0"/>
                <a:sym typeface="Wingdings" pitchFamily="2" charset="2"/>
              </a:rPr>
              <a:t>Evolution of the secondary emission yield (SEY) over the 2022 scrubbing run has shown a</a:t>
            </a:r>
          </a:p>
          <a:p>
            <a:r>
              <a:rPr lang="en-GB" sz="2000" dirty="0">
                <a:latin typeface="Calibri" panose="020F0502020204030204" pitchFamily="34" charset="0"/>
                <a:cs typeface="Calibri" panose="020F0502020204030204" pitchFamily="34" charset="0"/>
                <a:sym typeface="Wingdings" pitchFamily="2" charset="2"/>
              </a:rPr>
              <a:t>A clear reduction of the average SEY is observed in every sector</a:t>
            </a:r>
          </a:p>
          <a:p>
            <a:r>
              <a:rPr lang="en-GB" sz="2000" dirty="0">
                <a:latin typeface="Calibri" panose="020F0502020204030204" pitchFamily="34" charset="0"/>
                <a:cs typeface="Calibri" panose="020F0502020204030204" pitchFamily="34" charset="0"/>
                <a:sym typeface="Wingdings" pitchFamily="2" charset="2"/>
              </a:rPr>
              <a:t>Conditioning is initially fast and gets slower as the SEY decreases</a:t>
            </a:r>
          </a:p>
        </p:txBody>
      </p:sp>
      <p:grpSp>
        <p:nvGrpSpPr>
          <p:cNvPr id="7" name="Group 6">
            <a:extLst>
              <a:ext uri="{FF2B5EF4-FFF2-40B4-BE49-F238E27FC236}">
                <a16:creationId xmlns:a16="http://schemas.microsoft.com/office/drawing/2014/main" id="{B1C08BEF-0647-28C3-7EEF-CEB7B2238A48}"/>
              </a:ext>
            </a:extLst>
          </p:cNvPr>
          <p:cNvGrpSpPr/>
          <p:nvPr/>
        </p:nvGrpSpPr>
        <p:grpSpPr>
          <a:xfrm>
            <a:off x="1777960" y="2906796"/>
            <a:ext cx="7988893" cy="3629554"/>
            <a:chOff x="0" y="1181528"/>
            <a:chExt cx="9000000" cy="4036735"/>
          </a:xfrm>
        </p:grpSpPr>
        <p:pic>
          <p:nvPicPr>
            <p:cNvPr id="8" name="Picture 7" descr="A picture containing chart&#10;&#10;Description automatically generated">
              <a:extLst>
                <a:ext uri="{FF2B5EF4-FFF2-40B4-BE49-F238E27FC236}">
                  <a16:creationId xmlns:a16="http://schemas.microsoft.com/office/drawing/2014/main" id="{0C85812B-39F4-8EC6-DC2D-E2363944008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181528"/>
              <a:ext cx="9000000" cy="1822205"/>
            </a:xfrm>
            <a:prstGeom prst="rect">
              <a:avLst/>
            </a:prstGeom>
          </p:spPr>
        </p:pic>
        <p:pic>
          <p:nvPicPr>
            <p:cNvPr id="10" name="Picture 9" descr="A picture containing chart&#10;&#10;Description automatically generated">
              <a:extLst>
                <a:ext uri="{FF2B5EF4-FFF2-40B4-BE49-F238E27FC236}">
                  <a16:creationId xmlns:a16="http://schemas.microsoft.com/office/drawing/2014/main" id="{81437BD6-54D3-E512-70A7-D65A7D11368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3017816"/>
              <a:ext cx="9000000" cy="2200447"/>
            </a:xfrm>
            <a:prstGeom prst="rect">
              <a:avLst/>
            </a:prstGeom>
          </p:spPr>
        </p:pic>
      </p:grpSp>
    </p:spTree>
    <p:extLst>
      <p:ext uri="{BB962C8B-B14F-4D97-AF65-F5344CB8AC3E}">
        <p14:creationId xmlns:p14="http://schemas.microsoft.com/office/powerpoint/2010/main" val="28445340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FR" dirty="0"/>
              <a:t>SEY evolution over scrubbing run</a:t>
            </a:r>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4294967295"/>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68</a:t>
            </a:fld>
            <a:endParaRPr lang="en-US"/>
          </a:p>
        </p:txBody>
      </p:sp>
      <p:sp>
        <p:nvSpPr>
          <p:cNvPr id="5" name="Content Placeholder 4">
            <a:extLst>
              <a:ext uri="{FF2B5EF4-FFF2-40B4-BE49-F238E27FC236}">
                <a16:creationId xmlns:a16="http://schemas.microsoft.com/office/drawing/2014/main" id="{12F41494-7C8D-615A-73B0-862D511210BE}"/>
              </a:ext>
            </a:extLst>
          </p:cNvPr>
          <p:cNvSpPr>
            <a:spLocks noGrp="1"/>
          </p:cNvSpPr>
          <p:nvPr>
            <p:ph idx="1"/>
          </p:nvPr>
        </p:nvSpPr>
        <p:spPr/>
        <p:txBody>
          <a:bodyPr>
            <a:normAutofit/>
          </a:bodyPr>
          <a:lstStyle/>
          <a:p>
            <a:r>
              <a:rPr lang="en-GB" sz="2400" dirty="0">
                <a:latin typeface="Calibri" panose="020F0502020204030204" pitchFamily="34" charset="0"/>
                <a:cs typeface="Calibri" panose="020F0502020204030204" pitchFamily="34" charset="0"/>
              </a:rPr>
              <a:t>Significant conditioning has taken place in every sector</a:t>
            </a:r>
          </a:p>
          <a:p>
            <a:pPr lvl="1"/>
            <a:r>
              <a:rPr lang="en-GB" sz="1800" dirty="0">
                <a:latin typeface="Calibri" panose="020F0502020204030204" pitchFamily="34" charset="0"/>
                <a:cs typeface="Calibri" panose="020F0502020204030204" pitchFamily="34" charset="0"/>
              </a:rPr>
              <a:t>Sector 78 showed significantly higher SEY than the other sectors from the beginning, and stays higher even after conditioning</a:t>
            </a:r>
          </a:p>
          <a:p>
            <a:pPr lvl="1"/>
            <a:r>
              <a:rPr lang="en-GB" sz="1800" dirty="0">
                <a:latin typeface="Calibri" panose="020F0502020204030204" pitchFamily="34" charset="0"/>
                <a:cs typeface="Calibri" panose="020F0502020204030204" pitchFamily="34" charset="0"/>
              </a:rPr>
              <a:t>Sectors 34 and 45 continue to show the lowest SEYs, as in Run 2</a:t>
            </a:r>
          </a:p>
        </p:txBody>
      </p:sp>
      <p:pic>
        <p:nvPicPr>
          <p:cNvPr id="3" name="Picture 2" descr="A picture containing timeline&#10;&#10;Description automatically generated">
            <a:extLst>
              <a:ext uri="{FF2B5EF4-FFF2-40B4-BE49-F238E27FC236}">
                <a16:creationId xmlns:a16="http://schemas.microsoft.com/office/drawing/2014/main" id="{F51E4E14-5F04-7FAB-218B-4D1BD067C4B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776000" y="2873960"/>
            <a:ext cx="8640000" cy="3121013"/>
          </a:xfrm>
          <a:prstGeom prst="rect">
            <a:avLst/>
          </a:prstGeom>
        </p:spPr>
      </p:pic>
      <p:cxnSp>
        <p:nvCxnSpPr>
          <p:cNvPr id="9" name="Straight Arrow Connector 8">
            <a:extLst>
              <a:ext uri="{FF2B5EF4-FFF2-40B4-BE49-F238E27FC236}">
                <a16:creationId xmlns:a16="http://schemas.microsoft.com/office/drawing/2014/main" id="{F558BDC9-84E2-A1D0-7555-928D4DA8544E}"/>
              </a:ext>
            </a:extLst>
          </p:cNvPr>
          <p:cNvCxnSpPr/>
          <p:nvPr/>
        </p:nvCxnSpPr>
        <p:spPr>
          <a:xfrm>
            <a:off x="8693649" y="2291547"/>
            <a:ext cx="0" cy="708917"/>
          </a:xfrm>
          <a:prstGeom prst="straightConnector1">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76D7AB2A-FF5F-E53F-3D14-ECA558750D15}"/>
              </a:ext>
            </a:extLst>
          </p:cNvPr>
          <p:cNvCxnSpPr>
            <a:cxnSpLocks/>
          </p:cNvCxnSpPr>
          <p:nvPr/>
        </p:nvCxnSpPr>
        <p:spPr>
          <a:xfrm flipV="1">
            <a:off x="5792912" y="5975478"/>
            <a:ext cx="0" cy="445871"/>
          </a:xfrm>
          <a:prstGeom prst="straightConnector1">
            <a:avLst/>
          </a:prstGeom>
          <a:ln>
            <a:solidFill>
              <a:schemeClr val="accent3">
                <a:lumMod val="75000"/>
              </a:schemeClr>
            </a:solidFill>
            <a:tailEnd type="triangle"/>
          </a:ln>
        </p:spPr>
        <p:style>
          <a:lnRef idx="2">
            <a:schemeClr val="dk1"/>
          </a:lnRef>
          <a:fillRef idx="0">
            <a:schemeClr val="dk1"/>
          </a:fillRef>
          <a:effectRef idx="1">
            <a:schemeClr val="dk1"/>
          </a:effectRef>
          <a:fontRef idx="minor">
            <a:schemeClr val="tx1"/>
          </a:fontRef>
        </p:style>
      </p:cxnSp>
      <p:cxnSp>
        <p:nvCxnSpPr>
          <p:cNvPr id="12" name="Straight Arrow Connector 11">
            <a:extLst>
              <a:ext uri="{FF2B5EF4-FFF2-40B4-BE49-F238E27FC236}">
                <a16:creationId xmlns:a16="http://schemas.microsoft.com/office/drawing/2014/main" id="{9D8F8847-67C6-3C59-4D7B-AC9C49C1424E}"/>
              </a:ext>
            </a:extLst>
          </p:cNvPr>
          <p:cNvCxnSpPr>
            <a:cxnSpLocks/>
          </p:cNvCxnSpPr>
          <p:nvPr/>
        </p:nvCxnSpPr>
        <p:spPr>
          <a:xfrm flipV="1">
            <a:off x="4784332" y="5966257"/>
            <a:ext cx="0" cy="445871"/>
          </a:xfrm>
          <a:prstGeom prst="straightConnector1">
            <a:avLst/>
          </a:prstGeom>
          <a:ln>
            <a:solidFill>
              <a:schemeClr val="accent3">
                <a:lumMod val="75000"/>
              </a:schemeClr>
            </a:solidFill>
            <a:tailEnd type="triangle"/>
          </a:ln>
        </p:spPr>
        <p:style>
          <a:lnRef idx="2">
            <a:schemeClr val="dk1"/>
          </a:lnRef>
          <a:fillRef idx="0">
            <a:schemeClr val="dk1"/>
          </a:fillRef>
          <a:effectRef idx="1">
            <a:schemeClr val="dk1"/>
          </a:effectRef>
          <a:fontRef idx="minor">
            <a:schemeClr val="tx1"/>
          </a:fontRef>
        </p:style>
      </p:cxnSp>
      <p:sp>
        <p:nvSpPr>
          <p:cNvPr id="7" name="TextBox 6">
            <a:extLst>
              <a:ext uri="{FF2B5EF4-FFF2-40B4-BE49-F238E27FC236}">
                <a16:creationId xmlns:a16="http://schemas.microsoft.com/office/drawing/2014/main" id="{2F323F1B-70EB-08C3-866B-B264CE5E61C7}"/>
              </a:ext>
            </a:extLst>
          </p:cNvPr>
          <p:cNvSpPr txBox="1"/>
          <p:nvPr/>
        </p:nvSpPr>
        <p:spPr>
          <a:xfrm>
            <a:off x="10264257" y="4016417"/>
            <a:ext cx="1780680" cy="646331"/>
          </a:xfrm>
          <a:prstGeom prst="rect">
            <a:avLst/>
          </a:prstGeom>
          <a:noFill/>
        </p:spPr>
        <p:txBody>
          <a:bodyPr wrap="none" rtlCol="0">
            <a:spAutoFit/>
          </a:bodyPr>
          <a:lstStyle/>
          <a:p>
            <a:r>
              <a:rPr lang="en-FR" dirty="0">
                <a:solidFill>
                  <a:srgbClr val="7D6C9E"/>
                </a:solidFill>
                <a:latin typeface="Calibri" panose="020F0502020204030204" pitchFamily="34" charset="0"/>
                <a:cs typeface="Calibri" panose="020F0502020204030204" pitchFamily="34" charset="0"/>
              </a:rPr>
              <a:t>SEY start of Run3</a:t>
            </a:r>
          </a:p>
          <a:p>
            <a:r>
              <a:rPr lang="en-FR" dirty="0">
                <a:solidFill>
                  <a:schemeClr val="accent3">
                    <a:lumMod val="60000"/>
                    <a:lumOff val="40000"/>
                  </a:schemeClr>
                </a:solidFill>
                <a:latin typeface="Calibri" panose="020F0502020204030204" pitchFamily="34" charset="0"/>
                <a:cs typeface="Calibri" panose="020F0502020204030204" pitchFamily="34" charset="0"/>
              </a:rPr>
              <a:t>SEY today</a:t>
            </a:r>
          </a:p>
        </p:txBody>
      </p:sp>
    </p:spTree>
    <p:extLst>
      <p:ext uri="{BB962C8B-B14F-4D97-AF65-F5344CB8AC3E}">
        <p14:creationId xmlns:p14="http://schemas.microsoft.com/office/powerpoint/2010/main" val="4121414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FR" dirty="0"/>
              <a:t>SEY comparison to 2018</a:t>
            </a:r>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4294967295"/>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69</a:t>
            </a:fld>
            <a:endParaRPr lang="en-US"/>
          </a:p>
        </p:txBody>
      </p:sp>
      <p:sp>
        <p:nvSpPr>
          <p:cNvPr id="5" name="Content Placeholder 4">
            <a:extLst>
              <a:ext uri="{FF2B5EF4-FFF2-40B4-BE49-F238E27FC236}">
                <a16:creationId xmlns:a16="http://schemas.microsoft.com/office/drawing/2014/main" id="{12F41494-7C8D-615A-73B0-862D511210BE}"/>
              </a:ext>
            </a:extLst>
          </p:cNvPr>
          <p:cNvSpPr>
            <a:spLocks noGrp="1"/>
          </p:cNvSpPr>
          <p:nvPr>
            <p:ph idx="1"/>
          </p:nvPr>
        </p:nvSpPr>
        <p:spPr>
          <a:xfrm>
            <a:off x="816000" y="900000"/>
            <a:ext cx="10560000" cy="1943699"/>
          </a:xfrm>
        </p:spPr>
        <p:txBody>
          <a:bodyPr>
            <a:normAutofit lnSpcReduction="10000"/>
          </a:bodyPr>
          <a:lstStyle/>
          <a:p>
            <a:pPr marL="0" indent="0">
              <a:buNone/>
            </a:pPr>
            <a:r>
              <a:rPr lang="en-GB" sz="2400" dirty="0">
                <a:latin typeface="Calibri" panose="020F0502020204030204" pitchFamily="34" charset="0"/>
                <a:cs typeface="Calibri" panose="020F0502020204030204" pitchFamily="34" charset="0"/>
              </a:rPr>
              <a:t>A first analysis has been performed to compare the present cell-by-cell SEY to 2018</a:t>
            </a:r>
          </a:p>
          <a:p>
            <a:r>
              <a:rPr lang="en-GB" sz="2400" dirty="0">
                <a:latin typeface="Calibri" panose="020F0502020204030204" pitchFamily="34" charset="0"/>
                <a:cs typeface="Calibri" panose="020F0502020204030204" pitchFamily="34" charset="0"/>
              </a:rPr>
              <a:t>In most sectors, the SEYs are currently very close to their 2018 values (at 450 GeV)</a:t>
            </a:r>
          </a:p>
          <a:p>
            <a:pPr lvl="1"/>
            <a:r>
              <a:rPr lang="en-GB" sz="2000" dirty="0">
                <a:latin typeface="Calibri" panose="020F0502020204030204" pitchFamily="34" charset="0"/>
                <a:cs typeface="Calibri" panose="020F0502020204030204" pitchFamily="34" charset="0"/>
              </a:rPr>
              <a:t>The differences are within the error bars of the analysis</a:t>
            </a:r>
            <a:endParaRPr lang="en-GB" sz="2400" dirty="0">
              <a:latin typeface="Calibri" panose="020F0502020204030204" pitchFamily="34" charset="0"/>
              <a:cs typeface="Calibri" panose="020F0502020204030204" pitchFamily="34" charset="0"/>
            </a:endParaRPr>
          </a:p>
          <a:p>
            <a:r>
              <a:rPr lang="en-GB" sz="2400" dirty="0">
                <a:latin typeface="Calibri" panose="020F0502020204030204" pitchFamily="34" charset="0"/>
                <a:cs typeface="Calibri" panose="020F0502020204030204" pitchFamily="34" charset="0"/>
              </a:rPr>
              <a:t>Sectors 67 and 78 still show much higher SEY than in 2018</a:t>
            </a:r>
          </a:p>
          <a:p>
            <a:r>
              <a:rPr lang="en-GB" sz="2400" dirty="0">
                <a:latin typeface="Calibri" panose="020F0502020204030204" pitchFamily="34" charset="0"/>
                <a:cs typeface="Calibri" panose="020F0502020204030204" pitchFamily="34" charset="0"/>
              </a:rPr>
              <a:t>Sector 56 shows a mildly higher SEY than in 2018</a:t>
            </a:r>
          </a:p>
        </p:txBody>
      </p:sp>
      <p:pic>
        <p:nvPicPr>
          <p:cNvPr id="7" name="Picture 6" descr="A picture containing timeline&#10;&#10;Description automatically generated">
            <a:extLst>
              <a:ext uri="{FF2B5EF4-FFF2-40B4-BE49-F238E27FC236}">
                <a16:creationId xmlns:a16="http://schemas.microsoft.com/office/drawing/2014/main" id="{C5EB637A-59E7-697D-2076-AF2A613D521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7190" t="8176" r="8708" b="50095"/>
          <a:stretch/>
        </p:blipFill>
        <p:spPr>
          <a:xfrm>
            <a:off x="1981199" y="3266712"/>
            <a:ext cx="8136000" cy="2859453"/>
          </a:xfrm>
          <a:prstGeom prst="rect">
            <a:avLst/>
          </a:prstGeom>
        </p:spPr>
      </p:pic>
      <p:cxnSp>
        <p:nvCxnSpPr>
          <p:cNvPr id="8" name="Straight Arrow Connector 7">
            <a:extLst>
              <a:ext uri="{FF2B5EF4-FFF2-40B4-BE49-F238E27FC236}">
                <a16:creationId xmlns:a16="http://schemas.microsoft.com/office/drawing/2014/main" id="{C7892B1C-A410-3C22-DAD1-61E025BF3BCA}"/>
              </a:ext>
            </a:extLst>
          </p:cNvPr>
          <p:cNvCxnSpPr/>
          <p:nvPr/>
        </p:nvCxnSpPr>
        <p:spPr>
          <a:xfrm>
            <a:off x="8584346" y="2557795"/>
            <a:ext cx="0" cy="708917"/>
          </a:xfrm>
          <a:prstGeom prst="straightConnector1">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39D20AB4-9A0B-8384-2FA1-CA2A98ECF398}"/>
              </a:ext>
            </a:extLst>
          </p:cNvPr>
          <p:cNvCxnSpPr/>
          <p:nvPr/>
        </p:nvCxnSpPr>
        <p:spPr>
          <a:xfrm>
            <a:off x="7649398" y="2557795"/>
            <a:ext cx="0" cy="708917"/>
          </a:xfrm>
          <a:prstGeom prst="straightConnector1">
            <a:avLst/>
          </a:prstGeom>
          <a:ln>
            <a:solidFill>
              <a:schemeClr val="accent2"/>
            </a:solidFill>
            <a:tailEnd type="triangle"/>
          </a:ln>
        </p:spPr>
        <p:style>
          <a:lnRef idx="2">
            <a:schemeClr val="dk1"/>
          </a:lnRef>
          <a:fillRef idx="0">
            <a:schemeClr val="dk1"/>
          </a:fillRef>
          <a:effectRef idx="1">
            <a:schemeClr val="dk1"/>
          </a:effectRef>
          <a:fontRef idx="minor">
            <a:schemeClr val="tx1"/>
          </a:fontRef>
        </p:style>
      </p:cxnSp>
      <p:cxnSp>
        <p:nvCxnSpPr>
          <p:cNvPr id="13" name="Straight Arrow Connector 12">
            <a:extLst>
              <a:ext uri="{FF2B5EF4-FFF2-40B4-BE49-F238E27FC236}">
                <a16:creationId xmlns:a16="http://schemas.microsoft.com/office/drawing/2014/main" id="{F129CA93-5BD6-ABC0-EBAA-5EEA06CAE87A}"/>
              </a:ext>
            </a:extLst>
          </p:cNvPr>
          <p:cNvCxnSpPr>
            <a:cxnSpLocks/>
          </p:cNvCxnSpPr>
          <p:nvPr/>
        </p:nvCxnSpPr>
        <p:spPr>
          <a:xfrm flipV="1">
            <a:off x="6712737" y="6082300"/>
            <a:ext cx="0" cy="466878"/>
          </a:xfrm>
          <a:prstGeom prst="straightConnector1">
            <a:avLst/>
          </a:prstGeom>
          <a:ln>
            <a:solidFill>
              <a:schemeClr val="accent5"/>
            </a:solidFill>
            <a:tailEnd type="triangle"/>
          </a:ln>
        </p:spPr>
        <p:style>
          <a:lnRef idx="2">
            <a:schemeClr val="dk1"/>
          </a:lnRef>
          <a:fillRef idx="0">
            <a:schemeClr val="dk1"/>
          </a:fillRef>
          <a:effectRef idx="1">
            <a:schemeClr val="dk1"/>
          </a:effectRef>
          <a:fontRef idx="minor">
            <a:schemeClr val="tx1"/>
          </a:fontRef>
        </p:style>
      </p:cxnSp>
      <p:sp>
        <p:nvSpPr>
          <p:cNvPr id="3" name="TextBox 2">
            <a:extLst>
              <a:ext uri="{FF2B5EF4-FFF2-40B4-BE49-F238E27FC236}">
                <a16:creationId xmlns:a16="http://schemas.microsoft.com/office/drawing/2014/main" id="{2FC3EBFC-E83A-5C83-5E43-054BBD236CA7}"/>
              </a:ext>
            </a:extLst>
          </p:cNvPr>
          <p:cNvSpPr txBox="1"/>
          <p:nvPr/>
        </p:nvSpPr>
        <p:spPr>
          <a:xfrm>
            <a:off x="10186649" y="4247910"/>
            <a:ext cx="1263487" cy="646331"/>
          </a:xfrm>
          <a:prstGeom prst="rect">
            <a:avLst/>
          </a:prstGeom>
          <a:noFill/>
        </p:spPr>
        <p:txBody>
          <a:bodyPr wrap="none" rtlCol="0">
            <a:spAutoFit/>
          </a:bodyPr>
          <a:lstStyle/>
          <a:p>
            <a:r>
              <a:rPr lang="en-FR" dirty="0">
                <a:solidFill>
                  <a:srgbClr val="7D6C9E"/>
                </a:solidFill>
                <a:latin typeface="Calibri" panose="020F0502020204030204" pitchFamily="34" charset="0"/>
                <a:cs typeface="Calibri" panose="020F0502020204030204" pitchFamily="34" charset="0"/>
              </a:rPr>
              <a:t>SEY in 2018</a:t>
            </a:r>
          </a:p>
          <a:p>
            <a:r>
              <a:rPr lang="en-FR" dirty="0">
                <a:solidFill>
                  <a:schemeClr val="accent3">
                    <a:lumMod val="60000"/>
                    <a:lumOff val="40000"/>
                  </a:schemeClr>
                </a:solidFill>
                <a:latin typeface="Calibri" panose="020F0502020204030204" pitchFamily="34" charset="0"/>
                <a:cs typeface="Calibri" panose="020F0502020204030204" pitchFamily="34" charset="0"/>
              </a:rPr>
              <a:t>SEY in 2022</a:t>
            </a:r>
          </a:p>
        </p:txBody>
      </p:sp>
    </p:spTree>
    <p:extLst>
      <p:ext uri="{BB962C8B-B14F-4D97-AF65-F5344CB8AC3E}">
        <p14:creationId xmlns:p14="http://schemas.microsoft.com/office/powerpoint/2010/main" val="37584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F8D1699F-F96C-3F7F-43B4-1B0572A74C3B}"/>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02978" y="3444240"/>
            <a:ext cx="8534400" cy="341376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657F67E5-007B-D022-411E-83089D6A2A57}"/>
              </a:ext>
            </a:extLst>
          </p:cNvPr>
          <p:cNvSpPr>
            <a:spLocks noGrp="1"/>
          </p:cNvSpPr>
          <p:nvPr>
            <p:ph type="title"/>
          </p:nvPr>
        </p:nvSpPr>
        <p:spPr/>
        <p:txBody>
          <a:bodyPr/>
          <a:lstStyle/>
          <a:p>
            <a:r>
              <a:rPr lang="en-GB" dirty="0"/>
              <a:t>After that it’s been quite a ride</a:t>
            </a:r>
          </a:p>
        </p:txBody>
      </p:sp>
      <p:pic>
        <p:nvPicPr>
          <p:cNvPr id="3074" name="Picture 2">
            <a:extLst>
              <a:ext uri="{FF2B5EF4-FFF2-40B4-BE49-F238E27FC236}">
                <a16:creationId xmlns:a16="http://schemas.microsoft.com/office/drawing/2014/main" id="{EBD4BE6E-C880-B9C8-A0CF-43265BD14CB7}"/>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502978" y="783203"/>
            <a:ext cx="8534400" cy="3037399"/>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878F3F6A-A1DD-10F5-6A9E-F90A075A2A4E}"/>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28951084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3B4B6-309D-9947-8A80-6E4B198DC0CA}"/>
              </a:ext>
            </a:extLst>
          </p:cNvPr>
          <p:cNvSpPr>
            <a:spLocks noGrp="1"/>
          </p:cNvSpPr>
          <p:nvPr>
            <p:ph type="title"/>
          </p:nvPr>
        </p:nvSpPr>
        <p:spPr/>
        <p:txBody>
          <a:bodyPr/>
          <a:lstStyle/>
          <a:p>
            <a:r>
              <a:rPr lang="en-FR" dirty="0"/>
              <a:t>Outline</a:t>
            </a:r>
          </a:p>
        </p:txBody>
      </p:sp>
      <p:sp>
        <p:nvSpPr>
          <p:cNvPr id="3" name="Slide Number Placeholder 2">
            <a:extLst>
              <a:ext uri="{FF2B5EF4-FFF2-40B4-BE49-F238E27FC236}">
                <a16:creationId xmlns:a16="http://schemas.microsoft.com/office/drawing/2014/main" id="{BE8482ED-3DFB-D343-BC75-1E2720F34AE7}"/>
              </a:ext>
            </a:extLst>
          </p:cNvPr>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Arial"/>
              </a:rPr>
              <a:pPr/>
              <a:t>70</a:t>
            </a:fld>
            <a:endParaRPr lang="en-US" dirty="0">
              <a:solidFill>
                <a:prstClr val="black"/>
              </a:solidFill>
              <a:latin typeface="Arial"/>
            </a:endParaRPr>
          </a:p>
        </p:txBody>
      </p:sp>
      <p:sp>
        <p:nvSpPr>
          <p:cNvPr id="4" name="Content Placeholder 2">
            <a:extLst>
              <a:ext uri="{FF2B5EF4-FFF2-40B4-BE49-F238E27FC236}">
                <a16:creationId xmlns:a16="http://schemas.microsoft.com/office/drawing/2014/main" id="{1185511C-2907-914B-847B-96016C93CBE1}"/>
              </a:ext>
            </a:extLst>
          </p:cNvPr>
          <p:cNvSpPr txBox="1">
            <a:spLocks/>
          </p:cNvSpPr>
          <p:nvPr/>
        </p:nvSpPr>
        <p:spPr>
          <a:xfrm>
            <a:off x="1255607" y="1092899"/>
            <a:ext cx="9091759" cy="5105400"/>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2600" b="1" dirty="0">
                <a:solidFill>
                  <a:schemeClr val="bg1">
                    <a:lumMod val="65000"/>
                  </a:schemeClr>
                </a:solidFill>
                <a:latin typeface="Calibri" charset="0"/>
                <a:ea typeface="Calibri" charset="0"/>
                <a:cs typeface="Calibri" charset="0"/>
              </a:rPr>
              <a:t>HL-LHC design parameters and upgrade goals</a:t>
            </a:r>
          </a:p>
          <a:p>
            <a:pPr>
              <a:lnSpc>
                <a:spcPct val="150000"/>
              </a:lnSpc>
            </a:pPr>
            <a:r>
              <a:rPr lang="en-US" sz="2600" b="1" dirty="0">
                <a:solidFill>
                  <a:schemeClr val="bg1">
                    <a:lumMod val="65000"/>
                  </a:schemeClr>
                </a:solidFill>
                <a:latin typeface="Calibri" charset="0"/>
                <a:ea typeface="Calibri" charset="0"/>
                <a:cs typeface="Calibri" charset="0"/>
              </a:rPr>
              <a:t>Start of LHC Run 3 and lessons learnt for HL-LHC era</a:t>
            </a:r>
          </a:p>
          <a:p>
            <a:pPr lvl="1">
              <a:lnSpc>
                <a:spcPct val="150000"/>
              </a:lnSpc>
            </a:pPr>
            <a:r>
              <a:rPr lang="en-US" sz="2200" b="1" dirty="0">
                <a:solidFill>
                  <a:schemeClr val="bg1">
                    <a:lumMod val="65000"/>
                  </a:schemeClr>
                </a:solidFill>
                <a:latin typeface="Calibri" charset="0"/>
                <a:ea typeface="Calibri" charset="0"/>
                <a:cs typeface="Calibri" charset="0"/>
              </a:rPr>
              <a:t>Completion of LHC Injector Upgrade</a:t>
            </a:r>
          </a:p>
          <a:p>
            <a:pPr lvl="1">
              <a:lnSpc>
                <a:spcPct val="150000"/>
              </a:lnSpc>
            </a:pPr>
            <a:r>
              <a:rPr lang="en-GB" sz="2200" b="1" dirty="0">
                <a:solidFill>
                  <a:schemeClr val="bg1">
                    <a:lumMod val="65000"/>
                  </a:schemeClr>
                </a:solidFill>
                <a:latin typeface="Calibri" charset="0"/>
                <a:ea typeface="Calibri" charset="0"/>
                <a:cs typeface="Calibri" charset="0"/>
              </a:rPr>
              <a:t>E-cloud and heat load</a:t>
            </a:r>
          </a:p>
          <a:p>
            <a:pPr lvl="1">
              <a:lnSpc>
                <a:spcPct val="150000"/>
              </a:lnSpc>
            </a:pPr>
            <a:r>
              <a:rPr lang="en-GB" sz="2200" b="1" dirty="0">
                <a:latin typeface="Calibri" charset="0"/>
                <a:ea typeface="Calibri" charset="0"/>
                <a:cs typeface="Calibri" charset="0"/>
              </a:rPr>
              <a:t>UFOs and Radiation to Electronics</a:t>
            </a:r>
          </a:p>
          <a:p>
            <a:pPr lvl="1">
              <a:lnSpc>
                <a:spcPct val="150000"/>
              </a:lnSpc>
            </a:pPr>
            <a:r>
              <a:rPr lang="en-GB" sz="2200" b="1" dirty="0">
                <a:solidFill>
                  <a:schemeClr val="bg1">
                    <a:lumMod val="65000"/>
                  </a:schemeClr>
                </a:solidFill>
                <a:latin typeface="Calibri" charset="0"/>
                <a:ea typeface="Calibri" charset="0"/>
                <a:cs typeface="Calibri" charset="0"/>
              </a:rPr>
              <a:t>Magnet training</a:t>
            </a:r>
          </a:p>
          <a:p>
            <a:pPr lvl="1">
              <a:lnSpc>
                <a:spcPct val="150000"/>
              </a:lnSpc>
            </a:pPr>
            <a:r>
              <a:rPr lang="en-GB" sz="2200" b="1" dirty="0">
                <a:solidFill>
                  <a:schemeClr val="bg1">
                    <a:lumMod val="65000"/>
                  </a:schemeClr>
                </a:solidFill>
                <a:latin typeface="Calibri" charset="0"/>
                <a:ea typeface="Calibri" charset="0"/>
                <a:cs typeface="Calibri" charset="0"/>
              </a:rPr>
              <a:t>Machine Availability and physics output</a:t>
            </a:r>
            <a:endParaRPr lang="en-US" sz="2200" b="1" dirty="0">
              <a:solidFill>
                <a:schemeClr val="bg1">
                  <a:lumMod val="65000"/>
                </a:schemeClr>
              </a:solidFill>
              <a:latin typeface="Calibri" charset="0"/>
              <a:ea typeface="Calibri" charset="0"/>
              <a:cs typeface="Calibri" charset="0"/>
            </a:endParaRPr>
          </a:p>
          <a:p>
            <a:pPr>
              <a:lnSpc>
                <a:spcPct val="150000"/>
              </a:lnSpc>
            </a:pPr>
            <a:r>
              <a:rPr lang="en-US" sz="2600" b="1" dirty="0">
                <a:solidFill>
                  <a:schemeClr val="bg1">
                    <a:lumMod val="65000"/>
                  </a:schemeClr>
                </a:solidFill>
                <a:latin typeface="Calibri" charset="0"/>
                <a:ea typeface="Calibri" charset="0"/>
                <a:cs typeface="Calibri" charset="0"/>
              </a:rPr>
              <a:t>Preparing HL-LHC operation</a:t>
            </a:r>
          </a:p>
          <a:p>
            <a:pPr lvl="1">
              <a:lnSpc>
                <a:spcPct val="150000"/>
              </a:lnSpc>
            </a:pPr>
            <a:r>
              <a:rPr lang="en-US" sz="2100" b="1" dirty="0">
                <a:solidFill>
                  <a:schemeClr val="bg1">
                    <a:lumMod val="65000"/>
                  </a:schemeClr>
                </a:solidFill>
                <a:latin typeface="Calibri" charset="0"/>
                <a:ea typeface="Calibri" charset="0"/>
                <a:cs typeface="Calibri" charset="0"/>
              </a:rPr>
              <a:t>IT String</a:t>
            </a:r>
          </a:p>
          <a:p>
            <a:pPr>
              <a:lnSpc>
                <a:spcPct val="150000"/>
              </a:lnSpc>
            </a:pPr>
            <a:r>
              <a:rPr lang="en-US" sz="2600" b="1" dirty="0">
                <a:solidFill>
                  <a:schemeClr val="bg1">
                    <a:lumMod val="65000"/>
                  </a:schemeClr>
                </a:solidFill>
                <a:latin typeface="Calibri" charset="0"/>
                <a:ea typeface="Calibri" charset="0"/>
                <a:cs typeface="Calibri" charset="0"/>
              </a:rPr>
              <a:t>Current Project planning and performance ramp-up</a:t>
            </a:r>
            <a:endParaRPr lang="en-US" sz="2600" dirty="0">
              <a:solidFill>
                <a:schemeClr val="bg1">
                  <a:lumMod val="65000"/>
                </a:schemeClr>
              </a:solidFill>
              <a:latin typeface="Calibri" charset="0"/>
              <a:ea typeface="Calibri" charset="0"/>
              <a:cs typeface="Calibri" charset="0"/>
            </a:endParaRPr>
          </a:p>
          <a:p>
            <a:endParaRPr lang="en-US" sz="2000" dirty="0">
              <a:latin typeface="Calibri" charset="0"/>
              <a:ea typeface="Calibri" charset="0"/>
              <a:cs typeface="Calibri" charset="0"/>
            </a:endParaRPr>
          </a:p>
        </p:txBody>
      </p:sp>
    </p:spTree>
    <p:extLst>
      <p:ext uri="{BB962C8B-B14F-4D97-AF65-F5344CB8AC3E}">
        <p14:creationId xmlns:p14="http://schemas.microsoft.com/office/powerpoint/2010/main" val="355199714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668EA-4008-069E-A349-137A130143C9}"/>
              </a:ext>
            </a:extLst>
          </p:cNvPr>
          <p:cNvSpPr>
            <a:spLocks noGrp="1"/>
          </p:cNvSpPr>
          <p:nvPr>
            <p:ph type="title"/>
          </p:nvPr>
        </p:nvSpPr>
        <p:spPr/>
        <p:txBody>
          <a:bodyPr/>
          <a:lstStyle/>
          <a:p>
            <a:r>
              <a:rPr lang="en-FR" dirty="0"/>
              <a:t>UFOs and their interactions with the LHC beams</a:t>
            </a:r>
          </a:p>
        </p:txBody>
      </p:sp>
      <p:sp>
        <p:nvSpPr>
          <p:cNvPr id="3" name="Slide Number Placeholder 2">
            <a:extLst>
              <a:ext uri="{FF2B5EF4-FFF2-40B4-BE49-F238E27FC236}">
                <a16:creationId xmlns:a16="http://schemas.microsoft.com/office/drawing/2014/main" id="{E524287B-D490-3ACA-841D-1BB1830D759D}"/>
              </a:ext>
            </a:extLst>
          </p:cNvPr>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Arial"/>
              </a:rPr>
              <a:pPr/>
              <a:t>71</a:t>
            </a:fld>
            <a:endParaRPr lang="en-US" dirty="0">
              <a:solidFill>
                <a:prstClr val="black"/>
              </a:solidFill>
              <a:latin typeface="Arial"/>
            </a:endParaRPr>
          </a:p>
        </p:txBody>
      </p:sp>
      <p:pic>
        <p:nvPicPr>
          <p:cNvPr id="5" name="Picture 4" descr="Qr code&#10;&#10;Description automatically generated with medium confidence">
            <a:extLst>
              <a:ext uri="{FF2B5EF4-FFF2-40B4-BE49-F238E27FC236}">
                <a16:creationId xmlns:a16="http://schemas.microsoft.com/office/drawing/2014/main" id="{9D192777-E923-46ED-2531-7F23450C912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66089" y="3009900"/>
            <a:ext cx="5640901" cy="2870200"/>
          </a:xfrm>
          <a:prstGeom prst="rect">
            <a:avLst/>
          </a:prstGeom>
        </p:spPr>
      </p:pic>
      <p:pic>
        <p:nvPicPr>
          <p:cNvPr id="7" name="Picture 6" descr="Shape&#10;&#10;Description automatically generated">
            <a:extLst>
              <a:ext uri="{FF2B5EF4-FFF2-40B4-BE49-F238E27FC236}">
                <a16:creationId xmlns:a16="http://schemas.microsoft.com/office/drawing/2014/main" id="{5329C387-400E-83B6-5448-28C4AF401C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96215" y="2756476"/>
            <a:ext cx="3839862" cy="2870200"/>
          </a:xfrm>
          <a:prstGeom prst="rect">
            <a:avLst/>
          </a:prstGeom>
        </p:spPr>
      </p:pic>
      <p:sp>
        <p:nvSpPr>
          <p:cNvPr id="9" name="TextBox 8">
            <a:extLst>
              <a:ext uri="{FF2B5EF4-FFF2-40B4-BE49-F238E27FC236}">
                <a16:creationId xmlns:a16="http://schemas.microsoft.com/office/drawing/2014/main" id="{36D85FEB-636C-55AE-3A35-EE59D4ACBFC9}"/>
              </a:ext>
            </a:extLst>
          </p:cNvPr>
          <p:cNvSpPr txBox="1"/>
          <p:nvPr/>
        </p:nvSpPr>
        <p:spPr>
          <a:xfrm>
            <a:off x="6507094" y="5613400"/>
            <a:ext cx="4618105" cy="584775"/>
          </a:xfrm>
          <a:prstGeom prst="rect">
            <a:avLst/>
          </a:prstGeom>
          <a:noFill/>
        </p:spPr>
        <p:txBody>
          <a:bodyPr wrap="square">
            <a:spAutoFit/>
          </a:bodyPr>
          <a:lstStyle/>
          <a:p>
            <a:pPr algn="ctr"/>
            <a:r>
              <a:rPr lang="en-GB" sz="1600" dirty="0">
                <a:effectLst/>
                <a:latin typeface="Calibri" panose="020F0502020204030204" pitchFamily="34" charset="0"/>
                <a:cs typeface="Calibri" panose="020F0502020204030204" pitchFamily="34" charset="0"/>
              </a:rPr>
              <a:t>Examples of orbits of charged dust particulates around the LHC beam. Beam screen height is ~37 mm</a:t>
            </a:r>
            <a:endParaRPr lang="en-GB" sz="1600"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0352A5AB-1C6E-4370-6966-F0CE2A2030ED}"/>
              </a:ext>
            </a:extLst>
          </p:cNvPr>
          <p:cNvSpPr txBox="1"/>
          <p:nvPr/>
        </p:nvSpPr>
        <p:spPr>
          <a:xfrm>
            <a:off x="366089" y="5049103"/>
            <a:ext cx="5640900" cy="830997"/>
          </a:xfrm>
          <a:prstGeom prst="rect">
            <a:avLst/>
          </a:prstGeom>
          <a:solidFill>
            <a:schemeClr val="bg1"/>
          </a:solidFill>
        </p:spPr>
        <p:txBody>
          <a:bodyPr wrap="square">
            <a:spAutoFit/>
          </a:bodyPr>
          <a:lstStyle/>
          <a:p>
            <a:pPr algn="ctr"/>
            <a:r>
              <a:rPr lang="en-GB" sz="1600" dirty="0">
                <a:effectLst/>
                <a:latin typeface="Calibri" panose="020F0502020204030204" pitchFamily="34" charset="0"/>
                <a:cs typeface="Calibri" panose="020F0502020204030204" pitchFamily="34" charset="0"/>
              </a:rPr>
              <a:t>Dust samples from the ceramic tube of an injection kicker magnet. (b) shows an enlarged view of an Al</a:t>
            </a:r>
            <a:r>
              <a:rPr lang="en-GB" sz="1600" baseline="-25000" dirty="0">
                <a:effectLst/>
                <a:latin typeface="Calibri" panose="020F0502020204030204" pitchFamily="34" charset="0"/>
                <a:cs typeface="Calibri" panose="020F0502020204030204" pitchFamily="34" charset="0"/>
              </a:rPr>
              <a:t>2</a:t>
            </a:r>
            <a:r>
              <a:rPr lang="en-GB" sz="1600" dirty="0">
                <a:effectLst/>
                <a:latin typeface="Calibri" panose="020F0502020204030204" pitchFamily="34" charset="0"/>
                <a:cs typeface="Calibri" panose="020F0502020204030204" pitchFamily="34" charset="0"/>
              </a:rPr>
              <a:t>O</a:t>
            </a:r>
            <a:r>
              <a:rPr lang="en-GB" sz="1600" baseline="-25000" dirty="0">
                <a:effectLst/>
                <a:latin typeface="Calibri" panose="020F0502020204030204" pitchFamily="34" charset="0"/>
                <a:cs typeface="Calibri" panose="020F0502020204030204" pitchFamily="34" charset="0"/>
              </a:rPr>
              <a:t>3</a:t>
            </a:r>
            <a:r>
              <a:rPr lang="en-GB" sz="1600" dirty="0">
                <a:effectLst/>
                <a:latin typeface="Calibri" panose="020F0502020204030204" pitchFamily="34" charset="0"/>
                <a:cs typeface="Calibri" panose="020F0502020204030204" pitchFamily="34" charset="0"/>
              </a:rPr>
              <a:t> particle with a  radius of about 5 um </a:t>
            </a:r>
            <a:endParaRPr lang="en-GB" sz="1600"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8A42B73B-9C39-C4BE-26F7-948DD637E0E3}"/>
              </a:ext>
            </a:extLst>
          </p:cNvPr>
          <p:cNvSpPr txBox="1"/>
          <p:nvPr/>
        </p:nvSpPr>
        <p:spPr>
          <a:xfrm>
            <a:off x="802631" y="1015425"/>
            <a:ext cx="9535169" cy="1754326"/>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Dust particles are inevitably present in the LHC vacuum chamber</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They get charged and can travel along the electric and magnetic fields of the beam and the surrounding magnets</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Interactions with the high intensity proton beams generate fast, localised beam losses that affect operation (and can generate magnet quenches)</a:t>
            </a:r>
          </a:p>
          <a:p>
            <a:pPr marL="285750" indent="-285750">
              <a:buFont typeface="Arial" panose="020B0604020202020204" pitchFamily="34" charset="0"/>
              <a:buChar char="•"/>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48882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7F340-B156-819B-41B0-7E52F9754788}"/>
              </a:ext>
            </a:extLst>
          </p:cNvPr>
          <p:cNvSpPr>
            <a:spLocks noGrp="1"/>
          </p:cNvSpPr>
          <p:nvPr>
            <p:ph type="title"/>
          </p:nvPr>
        </p:nvSpPr>
        <p:spPr/>
        <p:txBody>
          <a:bodyPr/>
          <a:lstStyle/>
          <a:p>
            <a:r>
              <a:rPr lang="en-FR" dirty="0"/>
              <a:t>UFO conditioning in Run2 compared to 2022</a:t>
            </a:r>
          </a:p>
        </p:txBody>
      </p:sp>
      <p:pic>
        <p:nvPicPr>
          <p:cNvPr id="8" name="Content Placeholder 7" descr="Chart, scatter chart&#10;&#10;Description automatically generated">
            <a:extLst>
              <a:ext uri="{FF2B5EF4-FFF2-40B4-BE49-F238E27FC236}">
                <a16:creationId xmlns:a16="http://schemas.microsoft.com/office/drawing/2014/main" id="{3CD5CA29-8FBF-A834-0ABD-71B28A6E3367}"/>
              </a:ext>
            </a:extLst>
          </p:cNvPr>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382417" y="1251691"/>
            <a:ext cx="11403781" cy="4525653"/>
          </a:xfrm>
        </p:spPr>
      </p:pic>
      <p:sp>
        <p:nvSpPr>
          <p:cNvPr id="4" name="Date Placeholder 3">
            <a:extLst>
              <a:ext uri="{FF2B5EF4-FFF2-40B4-BE49-F238E27FC236}">
                <a16:creationId xmlns:a16="http://schemas.microsoft.com/office/drawing/2014/main" id="{9E347CD8-9A56-22F9-BFF7-A2819705C1A0}"/>
              </a:ext>
            </a:extLst>
          </p:cNvPr>
          <p:cNvSpPr>
            <a:spLocks noGrp="1"/>
          </p:cNvSpPr>
          <p:nvPr>
            <p:ph type="dt" sz="half" idx="10"/>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64D51628-2AC2-4CBF-F46F-E8E13F6BA159}"/>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72</a:t>
            </a:fld>
            <a:endParaRPr lang="en-US"/>
          </a:p>
        </p:txBody>
      </p:sp>
    </p:spTree>
    <p:extLst>
      <p:ext uri="{BB962C8B-B14F-4D97-AF65-F5344CB8AC3E}">
        <p14:creationId xmlns:p14="http://schemas.microsoft.com/office/powerpoint/2010/main" val="395761669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FR" dirty="0"/>
              <a:t>UFO rate 2015 vs 2022</a:t>
            </a:r>
          </a:p>
        </p:txBody>
      </p:sp>
      <p:pic>
        <p:nvPicPr>
          <p:cNvPr id="8" name="Content Placeholder 7" descr="Chart&#10;&#10;Description automatically generated">
            <a:extLst>
              <a:ext uri="{FF2B5EF4-FFF2-40B4-BE49-F238E27FC236}">
                <a16:creationId xmlns:a16="http://schemas.microsoft.com/office/drawing/2014/main" id="{46844F3B-79A7-1503-7F6C-0FC9010070B3}"/>
              </a:ext>
            </a:extLst>
          </p:cNvPr>
          <p:cNvPicPr>
            <a:picLocks noGrp="1" noChangeAspect="1"/>
          </p:cNvPicPr>
          <p:nvPr>
            <p:ph idx="1"/>
          </p:nvPr>
        </p:nvPicPr>
        <p:blipFill>
          <a:blip r:embed="rId2"/>
          <a:stretch>
            <a:fillRect/>
          </a:stretch>
        </p:blipFill>
        <p:spPr>
          <a:xfrm>
            <a:off x="1389627" y="900000"/>
            <a:ext cx="9922217" cy="4000894"/>
          </a:xfrm>
        </p:spPr>
      </p:pic>
      <p:sp>
        <p:nvSpPr>
          <p:cNvPr id="4" name="Date Placeholder 3">
            <a:extLst>
              <a:ext uri="{FF2B5EF4-FFF2-40B4-BE49-F238E27FC236}">
                <a16:creationId xmlns:a16="http://schemas.microsoft.com/office/drawing/2014/main" id="{C60F3C9C-06D8-9EA4-0E31-8EA5E1CC1763}"/>
              </a:ext>
            </a:extLst>
          </p:cNvPr>
          <p:cNvSpPr>
            <a:spLocks noGrp="1"/>
          </p:cNvSpPr>
          <p:nvPr>
            <p:ph type="dt" sz="half" idx="10"/>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73</a:t>
            </a:fld>
            <a:endParaRPr lang="en-US"/>
          </a:p>
        </p:txBody>
      </p:sp>
      <p:sp>
        <p:nvSpPr>
          <p:cNvPr id="3" name="TextBox 2">
            <a:extLst>
              <a:ext uri="{FF2B5EF4-FFF2-40B4-BE49-F238E27FC236}">
                <a16:creationId xmlns:a16="http://schemas.microsoft.com/office/drawing/2014/main" id="{2878024D-F4C5-6AEC-EC46-2C34BCEDCEC7}"/>
              </a:ext>
            </a:extLst>
          </p:cNvPr>
          <p:cNvSpPr txBox="1"/>
          <p:nvPr/>
        </p:nvSpPr>
        <p:spPr>
          <a:xfrm>
            <a:off x="1482281" y="4879022"/>
            <a:ext cx="9122219" cy="1477328"/>
          </a:xfrm>
          <a:prstGeom prst="rect">
            <a:avLst/>
          </a:prstGeom>
          <a:solidFill>
            <a:srgbClr val="FFFF00">
              <a:alpha val="40000"/>
            </a:srgbClr>
          </a:solidFill>
        </p:spPr>
        <p:txBody>
          <a:bodyPr wrap="square" rtlCol="0">
            <a:spAutoFit/>
          </a:bodyPr>
          <a:lstStyle/>
          <a:p>
            <a:r>
              <a:rPr lang="en-GB" b="1" dirty="0">
                <a:latin typeface="Calibri" panose="020F0502020204030204" pitchFamily="34" charset="0"/>
                <a:cs typeface="Calibri" panose="020F0502020204030204" pitchFamily="34" charset="0"/>
              </a:rPr>
              <a:t>Conclusion:</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Expected re-conditioning of UFOs at the start of Run3. </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Much lower quench margins at 7 </a:t>
            </a:r>
            <a:r>
              <a:rPr lang="en-GB" dirty="0" err="1">
                <a:latin typeface="Calibri" panose="020F0502020204030204" pitchFamily="34" charset="0"/>
                <a:cs typeface="Calibri" panose="020F0502020204030204" pitchFamily="34" charset="0"/>
              </a:rPr>
              <a:t>TeV</a:t>
            </a:r>
            <a:r>
              <a:rPr lang="en-GB" dirty="0">
                <a:latin typeface="Calibri" panose="020F0502020204030204" pitchFamily="34" charset="0"/>
                <a:cs typeface="Calibri" panose="020F0502020204030204" pitchFamily="34" charset="0"/>
              </a:rPr>
              <a:t> and with HL-LHC beam parameters</a:t>
            </a:r>
          </a:p>
          <a:p>
            <a:pPr marL="742950" lvl="1" indent="-285750">
              <a:buFont typeface="Arial" panose="020B0604020202020204" pitchFamily="34" charset="0"/>
              <a:buChar char="•"/>
            </a:pPr>
            <a:r>
              <a:rPr lang="en-GB" dirty="0">
                <a:solidFill>
                  <a:schemeClr val="bg2"/>
                </a:solidFill>
                <a:latin typeface="Calibri" panose="020F0502020204030204" pitchFamily="34" charset="0"/>
                <a:cs typeface="Calibri" panose="020F0502020204030204" pitchFamily="34" charset="0"/>
              </a:rPr>
              <a:t>Could have a considerable impact on machine availability (especially early in the run)!</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(Part) of physics behind UFO mechanism still not fully understood</a:t>
            </a:r>
          </a:p>
        </p:txBody>
      </p:sp>
    </p:spTree>
    <p:extLst>
      <p:ext uri="{BB962C8B-B14F-4D97-AF65-F5344CB8AC3E}">
        <p14:creationId xmlns:p14="http://schemas.microsoft.com/office/powerpoint/2010/main" val="45801143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p:txBody>
          <a:bodyPr/>
          <a:lstStyle/>
          <a:p>
            <a:r>
              <a:rPr lang="en-GB" dirty="0"/>
              <a:t>Quench limits vs UFOs</a:t>
            </a:r>
            <a:endParaRPr lang="en-FR" dirty="0"/>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4294967295"/>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sp>
        <p:nvSpPr>
          <p:cNvPr id="6" name="Slide Number Placeholder 5">
            <a:extLst>
              <a:ext uri="{FF2B5EF4-FFF2-40B4-BE49-F238E27FC236}">
                <a16:creationId xmlns:a16="http://schemas.microsoft.com/office/drawing/2014/main" id="{198212A7-89E6-1274-46CC-33120ED9C392}"/>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74</a:t>
            </a:fld>
            <a:endParaRPr lang="en-US"/>
          </a:p>
        </p:txBody>
      </p:sp>
      <p:sp>
        <p:nvSpPr>
          <p:cNvPr id="3" name="TextBox 2">
            <a:extLst>
              <a:ext uri="{FF2B5EF4-FFF2-40B4-BE49-F238E27FC236}">
                <a16:creationId xmlns:a16="http://schemas.microsoft.com/office/drawing/2014/main" id="{2878024D-F4C5-6AEC-EC46-2C34BCEDCEC7}"/>
              </a:ext>
            </a:extLst>
          </p:cNvPr>
          <p:cNvSpPr txBox="1"/>
          <p:nvPr/>
        </p:nvSpPr>
        <p:spPr>
          <a:xfrm>
            <a:off x="1482281" y="4879022"/>
            <a:ext cx="9122219" cy="1477328"/>
          </a:xfrm>
          <a:prstGeom prst="rect">
            <a:avLst/>
          </a:prstGeom>
          <a:solidFill>
            <a:srgbClr val="FFFF00">
              <a:alpha val="40000"/>
            </a:srgbClr>
          </a:solidFill>
        </p:spPr>
        <p:txBody>
          <a:bodyPr wrap="square" rtlCol="0">
            <a:spAutoFit/>
          </a:bodyPr>
          <a:lstStyle/>
          <a:p>
            <a:r>
              <a:rPr lang="en-GB" b="1" dirty="0">
                <a:latin typeface="Calibri" panose="020F0502020204030204" pitchFamily="34" charset="0"/>
                <a:cs typeface="Calibri" panose="020F0502020204030204" pitchFamily="34" charset="0"/>
              </a:rPr>
              <a:t>Conclusion:</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Expected re-conditioning of UFOs at the start of Run3. </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Much lower quench margins at 7 </a:t>
            </a:r>
            <a:r>
              <a:rPr lang="en-GB" dirty="0" err="1">
                <a:latin typeface="Calibri" panose="020F0502020204030204" pitchFamily="34" charset="0"/>
                <a:cs typeface="Calibri" panose="020F0502020204030204" pitchFamily="34" charset="0"/>
              </a:rPr>
              <a:t>TeV</a:t>
            </a:r>
            <a:r>
              <a:rPr lang="en-GB" dirty="0">
                <a:latin typeface="Calibri" panose="020F0502020204030204" pitchFamily="34" charset="0"/>
                <a:cs typeface="Calibri" panose="020F0502020204030204" pitchFamily="34" charset="0"/>
              </a:rPr>
              <a:t> and with HL-LHC beam parameters</a:t>
            </a:r>
          </a:p>
          <a:p>
            <a:pPr marL="742950" lvl="1" indent="-285750">
              <a:buFont typeface="Arial" panose="020B0604020202020204" pitchFamily="34" charset="0"/>
              <a:buChar char="•"/>
            </a:pPr>
            <a:r>
              <a:rPr lang="en-GB" dirty="0">
                <a:solidFill>
                  <a:schemeClr val="bg2"/>
                </a:solidFill>
                <a:latin typeface="Calibri" panose="020F0502020204030204" pitchFamily="34" charset="0"/>
                <a:cs typeface="Calibri" panose="020F0502020204030204" pitchFamily="34" charset="0"/>
              </a:rPr>
              <a:t>Could have a considerable impact on machine availability (especially early in the run)!</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(Part) of physics behind UFO mechanism still not fully understood</a:t>
            </a:r>
          </a:p>
        </p:txBody>
      </p:sp>
      <p:pic>
        <p:nvPicPr>
          <p:cNvPr id="7" name="Picture 6">
            <a:extLst>
              <a:ext uri="{FF2B5EF4-FFF2-40B4-BE49-F238E27FC236}">
                <a16:creationId xmlns:a16="http://schemas.microsoft.com/office/drawing/2014/main" id="{AA178736-76FE-7B07-CFCD-8F0527257517}"/>
              </a:ext>
            </a:extLst>
          </p:cNvPr>
          <p:cNvPicPr>
            <a:picLocks noChangeAspect="1"/>
          </p:cNvPicPr>
          <p:nvPr/>
        </p:nvPicPr>
        <p:blipFill>
          <a:blip r:embed="rId2"/>
          <a:stretch>
            <a:fillRect/>
          </a:stretch>
        </p:blipFill>
        <p:spPr>
          <a:xfrm>
            <a:off x="1035955" y="1145573"/>
            <a:ext cx="5359400" cy="3410527"/>
          </a:xfrm>
          <a:prstGeom prst="rect">
            <a:avLst/>
          </a:prstGeom>
        </p:spPr>
      </p:pic>
      <p:pic>
        <p:nvPicPr>
          <p:cNvPr id="9" name="Picture 8">
            <a:extLst>
              <a:ext uri="{FF2B5EF4-FFF2-40B4-BE49-F238E27FC236}">
                <a16:creationId xmlns:a16="http://schemas.microsoft.com/office/drawing/2014/main" id="{4143F195-7458-F1BB-9965-4F37099B3728}"/>
              </a:ext>
            </a:extLst>
          </p:cNvPr>
          <p:cNvPicPr>
            <a:picLocks noChangeAspect="1"/>
          </p:cNvPicPr>
          <p:nvPr/>
        </p:nvPicPr>
        <p:blipFill>
          <a:blip r:embed="rId3"/>
          <a:stretch>
            <a:fillRect/>
          </a:stretch>
        </p:blipFill>
        <p:spPr>
          <a:xfrm>
            <a:off x="6267054" y="1145573"/>
            <a:ext cx="5628411" cy="3581716"/>
          </a:xfrm>
          <a:prstGeom prst="rect">
            <a:avLst/>
          </a:prstGeom>
        </p:spPr>
      </p:pic>
      <p:sp>
        <p:nvSpPr>
          <p:cNvPr id="5" name="TextBox 4">
            <a:extLst>
              <a:ext uri="{FF2B5EF4-FFF2-40B4-BE49-F238E27FC236}">
                <a16:creationId xmlns:a16="http://schemas.microsoft.com/office/drawing/2014/main" id="{38D477EA-698C-CCE0-9CD9-2407FBC83C0E}"/>
              </a:ext>
            </a:extLst>
          </p:cNvPr>
          <p:cNvSpPr txBox="1"/>
          <p:nvPr/>
        </p:nvSpPr>
        <p:spPr>
          <a:xfrm>
            <a:off x="4962119" y="1412320"/>
            <a:ext cx="962828" cy="369332"/>
          </a:xfrm>
          <a:prstGeom prst="rect">
            <a:avLst/>
          </a:prstGeom>
          <a:noFill/>
        </p:spPr>
        <p:txBody>
          <a:bodyPr wrap="none" rtlCol="0">
            <a:spAutoFit/>
          </a:bodyPr>
          <a:lstStyle/>
          <a:p>
            <a:r>
              <a:rPr lang="en-FR" dirty="0">
                <a:solidFill>
                  <a:srgbClr val="00B050"/>
                </a:solidFill>
              </a:rPr>
              <a:t>6.5 TeV</a:t>
            </a:r>
          </a:p>
        </p:txBody>
      </p:sp>
      <p:sp>
        <p:nvSpPr>
          <p:cNvPr id="8" name="TextBox 7">
            <a:extLst>
              <a:ext uri="{FF2B5EF4-FFF2-40B4-BE49-F238E27FC236}">
                <a16:creationId xmlns:a16="http://schemas.microsoft.com/office/drawing/2014/main" id="{0DAEE4C5-EDDE-06D8-CB4E-CDC62265DDF1}"/>
              </a:ext>
            </a:extLst>
          </p:cNvPr>
          <p:cNvSpPr txBox="1"/>
          <p:nvPr/>
        </p:nvSpPr>
        <p:spPr>
          <a:xfrm>
            <a:off x="10552069" y="1412320"/>
            <a:ext cx="770467" cy="369332"/>
          </a:xfrm>
          <a:prstGeom prst="rect">
            <a:avLst/>
          </a:prstGeom>
          <a:noFill/>
        </p:spPr>
        <p:txBody>
          <a:bodyPr wrap="none" rtlCol="0">
            <a:spAutoFit/>
          </a:bodyPr>
          <a:lstStyle/>
          <a:p>
            <a:r>
              <a:rPr lang="en-FR" dirty="0">
                <a:solidFill>
                  <a:srgbClr val="00B050"/>
                </a:solidFill>
              </a:rPr>
              <a:t>7 TeV</a:t>
            </a:r>
          </a:p>
        </p:txBody>
      </p:sp>
    </p:spTree>
    <p:extLst>
      <p:ext uri="{BB962C8B-B14F-4D97-AF65-F5344CB8AC3E}">
        <p14:creationId xmlns:p14="http://schemas.microsoft.com/office/powerpoint/2010/main" val="306510258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Calibri" charset="0"/>
                <a:ea typeface="Calibri" charset="0"/>
                <a:cs typeface="Calibri" charset="0"/>
              </a:rPr>
              <a:t>Radiation to Electronics</a:t>
            </a:r>
          </a:p>
        </p:txBody>
      </p:sp>
      <p:pic>
        <p:nvPicPr>
          <p:cNvPr id="8" name="Content Placeholder 6">
            <a:extLst>
              <a:ext uri="{FF2B5EF4-FFF2-40B4-BE49-F238E27FC236}">
                <a16:creationId xmlns:a16="http://schemas.microsoft.com/office/drawing/2014/main" id="{D0D46CA6-E38C-83A2-1A42-D99A553D4E0A}"/>
              </a:ext>
            </a:extLst>
          </p:cNvPr>
          <p:cNvPicPr>
            <a:picLocks noGrp="1"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79247" y="1442687"/>
            <a:ext cx="4706528" cy="3862472"/>
          </a:xfrm>
          <a:prstGeom prst="rect">
            <a:avLst/>
          </a:prstGeom>
          <a:noFill/>
        </p:spPr>
      </p:pic>
      <p:sp>
        <p:nvSpPr>
          <p:cNvPr id="10" name="TextBox 7">
            <a:extLst>
              <a:ext uri="{FF2B5EF4-FFF2-40B4-BE49-F238E27FC236}">
                <a16:creationId xmlns:a16="http://schemas.microsoft.com/office/drawing/2014/main" id="{3A1D05C8-FF01-4B85-460B-2E0F595C7C6D}"/>
              </a:ext>
            </a:extLst>
          </p:cNvPr>
          <p:cNvSpPr txBox="1"/>
          <p:nvPr/>
        </p:nvSpPr>
        <p:spPr>
          <a:xfrm>
            <a:off x="5667667" y="1442687"/>
            <a:ext cx="5833673" cy="4247317"/>
          </a:xfrm>
          <a:prstGeom prst="rect">
            <a:avLst/>
          </a:prstGeom>
          <a:noFill/>
        </p:spPr>
        <p:txBody>
          <a:bodyPr wrap="square" rtlCol="0">
            <a:spAutoFit/>
          </a:bodyPr>
          <a:lstStyle/>
          <a:p>
            <a:r>
              <a:rPr lang="en-US" dirty="0">
                <a:solidFill>
                  <a:srgbClr val="0070C0"/>
                </a:solidFill>
                <a:latin typeface="Calibri" panose="020F0502020204030204" pitchFamily="34" charset="0"/>
                <a:cs typeface="Calibri" panose="020F0502020204030204" pitchFamily="34" charset="0"/>
              </a:rPr>
              <a:t>2015:</a:t>
            </a:r>
          </a:p>
          <a:p>
            <a:pPr marL="171450" indent="-171450">
              <a:buFontTx/>
              <a:buChar char="-"/>
            </a:pPr>
            <a:r>
              <a:rPr lang="en-US" dirty="0">
                <a:solidFill>
                  <a:srgbClr val="0070C0"/>
                </a:solidFill>
                <a:latin typeface="Calibri" panose="020F0502020204030204" pitchFamily="34" charset="0"/>
                <a:cs typeface="Calibri" panose="020F0502020204030204" pitchFamily="34" charset="0"/>
              </a:rPr>
              <a:t>Start of the year: </a:t>
            </a:r>
            <a:r>
              <a:rPr lang="en-US" dirty="0" err="1">
                <a:solidFill>
                  <a:srgbClr val="0070C0"/>
                </a:solidFill>
                <a:latin typeface="Calibri" panose="020F0502020204030204" pitchFamily="34" charset="0"/>
                <a:cs typeface="Calibri" panose="020F0502020204030204" pitchFamily="34" charset="0"/>
              </a:rPr>
              <a:t>nQPS</a:t>
            </a:r>
            <a:r>
              <a:rPr lang="en-US" dirty="0">
                <a:solidFill>
                  <a:srgbClr val="0070C0"/>
                </a:solidFill>
                <a:latin typeface="Calibri" panose="020F0502020204030204" pitchFamily="34" charset="0"/>
                <a:cs typeface="Calibri" panose="020F0502020204030204" pitchFamily="34" charset="0"/>
              </a:rPr>
              <a:t> SEEs (introduced in LS1)</a:t>
            </a:r>
          </a:p>
          <a:p>
            <a:pPr marL="171450" indent="-171450">
              <a:buFontTx/>
              <a:buChar char="-"/>
            </a:pPr>
            <a:r>
              <a:rPr lang="en-US" dirty="0">
                <a:solidFill>
                  <a:srgbClr val="0070C0"/>
                </a:solidFill>
                <a:latin typeface="Calibri" panose="020F0502020204030204" pitchFamily="34" charset="0"/>
                <a:cs typeface="Calibri" panose="020F0502020204030204" pitchFamily="34" charset="0"/>
              </a:rPr>
              <a:t>Rest of the year: mainly FGC2 in the arc</a:t>
            </a:r>
          </a:p>
          <a:p>
            <a:r>
              <a:rPr lang="en-US" dirty="0">
                <a:solidFill>
                  <a:srgbClr val="FFC000"/>
                </a:solidFill>
                <a:latin typeface="Calibri" panose="020F0502020204030204" pitchFamily="34" charset="0"/>
                <a:cs typeface="Calibri" panose="020F0502020204030204" pitchFamily="34" charset="0"/>
              </a:rPr>
              <a:t>2016:</a:t>
            </a:r>
          </a:p>
          <a:p>
            <a:pPr marL="171450" indent="-171450">
              <a:buFontTx/>
              <a:buChar char="-"/>
            </a:pPr>
            <a:r>
              <a:rPr lang="en-US" dirty="0">
                <a:solidFill>
                  <a:srgbClr val="FFC000"/>
                </a:solidFill>
                <a:latin typeface="Calibri" panose="020F0502020204030204" pitchFamily="34" charset="0"/>
                <a:cs typeface="Calibri" panose="020F0502020204030204" pitchFamily="34" charset="0"/>
              </a:rPr>
              <a:t>SEE rate reduction mainly due to lower arc radiation levels (vacuum conditioning)</a:t>
            </a:r>
          </a:p>
          <a:p>
            <a:r>
              <a:rPr lang="en-US" dirty="0">
                <a:solidFill>
                  <a:srgbClr val="00B050"/>
                </a:solidFill>
                <a:latin typeface="Calibri" panose="020F0502020204030204" pitchFamily="34" charset="0"/>
                <a:cs typeface="Calibri" panose="020F0502020204030204" pitchFamily="34" charset="0"/>
              </a:rPr>
              <a:t>2017:</a:t>
            </a:r>
          </a:p>
          <a:p>
            <a:pPr marL="171450" indent="-171450">
              <a:buFontTx/>
              <a:buChar char="-"/>
            </a:pPr>
            <a:r>
              <a:rPr lang="en-US" dirty="0">
                <a:solidFill>
                  <a:srgbClr val="00B050"/>
                </a:solidFill>
                <a:latin typeface="Calibri" panose="020F0502020204030204" pitchFamily="34" charset="0"/>
                <a:cs typeface="Calibri" panose="020F0502020204030204" pitchFamily="34" charset="0"/>
              </a:rPr>
              <a:t>Further improvement thanks to FGClite deployment in ARC; most R2E events in power converters in RR (upgraded in LS2 with radiation tolerant versions)</a:t>
            </a:r>
          </a:p>
          <a:p>
            <a:r>
              <a:rPr lang="en-US" dirty="0">
                <a:solidFill>
                  <a:srgbClr val="C00000"/>
                </a:solidFill>
                <a:latin typeface="Calibri" panose="020F0502020204030204" pitchFamily="34" charset="0"/>
                <a:cs typeface="Calibri" panose="020F0502020204030204" pitchFamily="34" charset="0"/>
              </a:rPr>
              <a:t>2018:</a:t>
            </a:r>
          </a:p>
          <a:p>
            <a:pPr marL="171450" indent="-171450">
              <a:buFontTx/>
              <a:buChar char="-"/>
            </a:pPr>
            <a:r>
              <a:rPr lang="en-US" dirty="0">
                <a:solidFill>
                  <a:srgbClr val="C00000"/>
                </a:solidFill>
                <a:latin typeface="Calibri" panose="020F0502020204030204" pitchFamily="34" charset="0"/>
                <a:cs typeface="Calibri" panose="020F0502020204030204" pitchFamily="34" charset="0"/>
              </a:rPr>
              <a:t>Increased radiation levels in DS of IP1 and IP5 due to TCL6 opening → impact on QPS equipment (possibly lifetime related, i.e. no longer linear versus integrated luminosity)</a:t>
            </a:r>
          </a:p>
          <a:p>
            <a:r>
              <a:rPr lang="en-US" dirty="0">
                <a:solidFill>
                  <a:srgbClr val="00B050"/>
                </a:solidFill>
                <a:latin typeface="Calibri" panose="020F0502020204030204" pitchFamily="34" charset="0"/>
                <a:cs typeface="Calibri" panose="020F0502020204030204" pitchFamily="34" charset="0"/>
              </a:rPr>
              <a:t>  </a:t>
            </a:r>
            <a:endParaRPr lang="en-GB" dirty="0">
              <a:solidFill>
                <a:srgbClr val="00B05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568950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3B4B6-309D-9947-8A80-6E4B198DC0CA}"/>
              </a:ext>
            </a:extLst>
          </p:cNvPr>
          <p:cNvSpPr>
            <a:spLocks noGrp="1"/>
          </p:cNvSpPr>
          <p:nvPr>
            <p:ph type="title"/>
          </p:nvPr>
        </p:nvSpPr>
        <p:spPr/>
        <p:txBody>
          <a:bodyPr/>
          <a:lstStyle/>
          <a:p>
            <a:r>
              <a:rPr lang="en-FR" dirty="0"/>
              <a:t>Outline</a:t>
            </a:r>
          </a:p>
        </p:txBody>
      </p:sp>
      <p:sp>
        <p:nvSpPr>
          <p:cNvPr id="3" name="Slide Number Placeholder 2">
            <a:extLst>
              <a:ext uri="{FF2B5EF4-FFF2-40B4-BE49-F238E27FC236}">
                <a16:creationId xmlns:a16="http://schemas.microsoft.com/office/drawing/2014/main" id="{BE8482ED-3DFB-D343-BC75-1E2720F34AE7}"/>
              </a:ext>
            </a:extLst>
          </p:cNvPr>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Arial"/>
              </a:rPr>
              <a:pPr/>
              <a:t>76</a:t>
            </a:fld>
            <a:endParaRPr lang="en-US" dirty="0">
              <a:solidFill>
                <a:prstClr val="black"/>
              </a:solidFill>
              <a:latin typeface="Arial"/>
            </a:endParaRPr>
          </a:p>
        </p:txBody>
      </p:sp>
      <p:sp>
        <p:nvSpPr>
          <p:cNvPr id="4" name="Content Placeholder 2">
            <a:extLst>
              <a:ext uri="{FF2B5EF4-FFF2-40B4-BE49-F238E27FC236}">
                <a16:creationId xmlns:a16="http://schemas.microsoft.com/office/drawing/2014/main" id="{1185511C-2907-914B-847B-96016C93CBE1}"/>
              </a:ext>
            </a:extLst>
          </p:cNvPr>
          <p:cNvSpPr txBox="1">
            <a:spLocks/>
          </p:cNvSpPr>
          <p:nvPr/>
        </p:nvSpPr>
        <p:spPr>
          <a:xfrm>
            <a:off x="1255607" y="1092899"/>
            <a:ext cx="9091759" cy="5105400"/>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2600" b="1" dirty="0">
                <a:solidFill>
                  <a:schemeClr val="bg1">
                    <a:lumMod val="65000"/>
                  </a:schemeClr>
                </a:solidFill>
                <a:latin typeface="Calibri" charset="0"/>
                <a:ea typeface="Calibri" charset="0"/>
                <a:cs typeface="Calibri" charset="0"/>
              </a:rPr>
              <a:t>HL-LHC design parameters and upgrade goals</a:t>
            </a:r>
          </a:p>
          <a:p>
            <a:pPr>
              <a:lnSpc>
                <a:spcPct val="150000"/>
              </a:lnSpc>
            </a:pPr>
            <a:r>
              <a:rPr lang="en-US" sz="2600" b="1" dirty="0">
                <a:solidFill>
                  <a:schemeClr val="bg1">
                    <a:lumMod val="65000"/>
                  </a:schemeClr>
                </a:solidFill>
                <a:latin typeface="Calibri" charset="0"/>
                <a:ea typeface="Calibri" charset="0"/>
                <a:cs typeface="Calibri" charset="0"/>
              </a:rPr>
              <a:t>Start of LHC Run 3 and lessons learnt for HL-LHC era</a:t>
            </a:r>
          </a:p>
          <a:p>
            <a:pPr lvl="1">
              <a:lnSpc>
                <a:spcPct val="150000"/>
              </a:lnSpc>
            </a:pPr>
            <a:r>
              <a:rPr lang="en-US" sz="2200" b="1" dirty="0">
                <a:solidFill>
                  <a:schemeClr val="bg1">
                    <a:lumMod val="65000"/>
                  </a:schemeClr>
                </a:solidFill>
                <a:latin typeface="Calibri" charset="0"/>
                <a:ea typeface="Calibri" charset="0"/>
                <a:cs typeface="Calibri" charset="0"/>
              </a:rPr>
              <a:t>Completion of LHC Injector Upgrade</a:t>
            </a:r>
          </a:p>
          <a:p>
            <a:pPr lvl="1">
              <a:lnSpc>
                <a:spcPct val="150000"/>
              </a:lnSpc>
            </a:pPr>
            <a:r>
              <a:rPr lang="en-GB" sz="2200" b="1" dirty="0">
                <a:solidFill>
                  <a:schemeClr val="bg1">
                    <a:lumMod val="65000"/>
                  </a:schemeClr>
                </a:solidFill>
                <a:latin typeface="Calibri" charset="0"/>
                <a:ea typeface="Calibri" charset="0"/>
                <a:cs typeface="Calibri" charset="0"/>
              </a:rPr>
              <a:t>E-cloud and heat load</a:t>
            </a:r>
          </a:p>
          <a:p>
            <a:pPr lvl="1">
              <a:lnSpc>
                <a:spcPct val="150000"/>
              </a:lnSpc>
            </a:pPr>
            <a:r>
              <a:rPr lang="en-GB" sz="2200" b="1" dirty="0">
                <a:solidFill>
                  <a:schemeClr val="bg1">
                    <a:lumMod val="65000"/>
                  </a:schemeClr>
                </a:solidFill>
                <a:latin typeface="Calibri" charset="0"/>
                <a:ea typeface="Calibri" charset="0"/>
                <a:cs typeface="Calibri" charset="0"/>
              </a:rPr>
              <a:t>UFOs and Radiation to Electronics</a:t>
            </a:r>
          </a:p>
          <a:p>
            <a:pPr lvl="1">
              <a:lnSpc>
                <a:spcPct val="150000"/>
              </a:lnSpc>
            </a:pPr>
            <a:r>
              <a:rPr lang="en-GB" sz="2200" b="1" dirty="0">
                <a:latin typeface="Calibri" charset="0"/>
                <a:ea typeface="Calibri" charset="0"/>
                <a:cs typeface="Calibri" charset="0"/>
              </a:rPr>
              <a:t>Magnet training</a:t>
            </a:r>
          </a:p>
          <a:p>
            <a:pPr lvl="1">
              <a:lnSpc>
                <a:spcPct val="150000"/>
              </a:lnSpc>
            </a:pPr>
            <a:r>
              <a:rPr lang="en-GB" sz="2200" b="1" dirty="0">
                <a:solidFill>
                  <a:schemeClr val="bg1">
                    <a:lumMod val="65000"/>
                  </a:schemeClr>
                </a:solidFill>
                <a:latin typeface="Calibri" charset="0"/>
                <a:ea typeface="Calibri" charset="0"/>
                <a:cs typeface="Calibri" charset="0"/>
              </a:rPr>
              <a:t>Machine Availability and physics output</a:t>
            </a:r>
            <a:endParaRPr lang="en-US" sz="2200" b="1" dirty="0">
              <a:solidFill>
                <a:schemeClr val="bg1">
                  <a:lumMod val="65000"/>
                </a:schemeClr>
              </a:solidFill>
              <a:latin typeface="Calibri" charset="0"/>
              <a:ea typeface="Calibri" charset="0"/>
              <a:cs typeface="Calibri" charset="0"/>
            </a:endParaRPr>
          </a:p>
          <a:p>
            <a:pPr>
              <a:lnSpc>
                <a:spcPct val="150000"/>
              </a:lnSpc>
            </a:pPr>
            <a:r>
              <a:rPr lang="en-US" sz="2600" b="1" dirty="0">
                <a:solidFill>
                  <a:schemeClr val="bg1">
                    <a:lumMod val="65000"/>
                  </a:schemeClr>
                </a:solidFill>
                <a:latin typeface="Calibri" charset="0"/>
                <a:ea typeface="Calibri" charset="0"/>
                <a:cs typeface="Calibri" charset="0"/>
              </a:rPr>
              <a:t>Preparing HL-LHC operation</a:t>
            </a:r>
          </a:p>
          <a:p>
            <a:pPr lvl="1">
              <a:lnSpc>
                <a:spcPct val="150000"/>
              </a:lnSpc>
            </a:pPr>
            <a:r>
              <a:rPr lang="en-US" sz="2100" b="1" dirty="0">
                <a:solidFill>
                  <a:schemeClr val="bg1">
                    <a:lumMod val="65000"/>
                  </a:schemeClr>
                </a:solidFill>
                <a:latin typeface="Calibri" charset="0"/>
                <a:ea typeface="Calibri" charset="0"/>
                <a:cs typeface="Calibri" charset="0"/>
              </a:rPr>
              <a:t>IT String</a:t>
            </a:r>
          </a:p>
          <a:p>
            <a:pPr>
              <a:lnSpc>
                <a:spcPct val="150000"/>
              </a:lnSpc>
            </a:pPr>
            <a:r>
              <a:rPr lang="en-US" sz="2600" b="1" dirty="0">
                <a:solidFill>
                  <a:schemeClr val="bg1">
                    <a:lumMod val="65000"/>
                  </a:schemeClr>
                </a:solidFill>
                <a:latin typeface="Calibri" charset="0"/>
                <a:ea typeface="Calibri" charset="0"/>
                <a:cs typeface="Calibri" charset="0"/>
              </a:rPr>
              <a:t>Current Project planning and performance ramp-up</a:t>
            </a:r>
            <a:endParaRPr lang="en-US" sz="2600" dirty="0">
              <a:solidFill>
                <a:schemeClr val="bg1">
                  <a:lumMod val="65000"/>
                </a:schemeClr>
              </a:solidFill>
              <a:latin typeface="Calibri" charset="0"/>
              <a:ea typeface="Calibri" charset="0"/>
              <a:cs typeface="Calibri" charset="0"/>
            </a:endParaRPr>
          </a:p>
          <a:p>
            <a:endParaRPr lang="en-US" sz="2000" dirty="0">
              <a:latin typeface="Calibri" charset="0"/>
              <a:ea typeface="Calibri" charset="0"/>
              <a:cs typeface="Calibri" charset="0"/>
            </a:endParaRPr>
          </a:p>
        </p:txBody>
      </p:sp>
    </p:spTree>
    <p:extLst>
      <p:ext uri="{BB962C8B-B14F-4D97-AF65-F5344CB8AC3E}">
        <p14:creationId xmlns:p14="http://schemas.microsoft.com/office/powerpoint/2010/main" val="33906495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74C48-C330-BA47-12C1-559F1CB2FBF7}"/>
              </a:ext>
            </a:extLst>
          </p:cNvPr>
          <p:cNvSpPr>
            <a:spLocks noGrp="1"/>
          </p:cNvSpPr>
          <p:nvPr>
            <p:ph type="title"/>
          </p:nvPr>
        </p:nvSpPr>
        <p:spPr>
          <a:xfrm>
            <a:off x="737622" y="114685"/>
            <a:ext cx="10560000" cy="720000"/>
          </a:xfrm>
        </p:spPr>
        <p:txBody>
          <a:bodyPr/>
          <a:lstStyle/>
          <a:p>
            <a:r>
              <a:rPr lang="en-FR" dirty="0"/>
              <a:t>LHC machine sectorisation</a:t>
            </a:r>
          </a:p>
        </p:txBody>
      </p:sp>
      <p:sp>
        <p:nvSpPr>
          <p:cNvPr id="3" name="Slide Number Placeholder 2">
            <a:extLst>
              <a:ext uri="{FF2B5EF4-FFF2-40B4-BE49-F238E27FC236}">
                <a16:creationId xmlns:a16="http://schemas.microsoft.com/office/drawing/2014/main" id="{7E570F1D-A74E-DCEA-2F23-673FD86E20C9}"/>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77</a:t>
            </a:fld>
            <a:endParaRPr lang="fr-FR"/>
          </a:p>
        </p:txBody>
      </p:sp>
      <p:sp>
        <p:nvSpPr>
          <p:cNvPr id="4" name="Rectangle 2">
            <a:extLst>
              <a:ext uri="{FF2B5EF4-FFF2-40B4-BE49-F238E27FC236}">
                <a16:creationId xmlns:a16="http://schemas.microsoft.com/office/drawing/2014/main" id="{BC75D1B1-C921-D00D-086D-D29F0BA2E7BE}"/>
              </a:ext>
            </a:extLst>
          </p:cNvPr>
          <p:cNvSpPr>
            <a:spLocks noChangeArrowheads="1"/>
          </p:cNvSpPr>
          <p:nvPr/>
        </p:nvSpPr>
        <p:spPr bwMode="auto">
          <a:xfrm>
            <a:off x="2781300" y="5784850"/>
            <a:ext cx="711200"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5" name="Rectangle 4">
            <a:extLst>
              <a:ext uri="{FF2B5EF4-FFF2-40B4-BE49-F238E27FC236}">
                <a16:creationId xmlns:a16="http://schemas.microsoft.com/office/drawing/2014/main" id="{6B8CB4C3-8918-0858-A729-15DC90A040D2}"/>
              </a:ext>
            </a:extLst>
          </p:cNvPr>
          <p:cNvSpPr>
            <a:spLocks noChangeArrowheads="1"/>
          </p:cNvSpPr>
          <p:nvPr/>
        </p:nvSpPr>
        <p:spPr bwMode="auto">
          <a:xfrm>
            <a:off x="6616701" y="935038"/>
            <a:ext cx="3279775"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6" name="Rectangle 192">
            <a:extLst>
              <a:ext uri="{FF2B5EF4-FFF2-40B4-BE49-F238E27FC236}">
                <a16:creationId xmlns:a16="http://schemas.microsoft.com/office/drawing/2014/main" id="{776BA76E-6BA2-5F25-3150-02710AF9B814}"/>
              </a:ext>
            </a:extLst>
          </p:cNvPr>
          <p:cNvSpPr>
            <a:spLocks noChangeArrowheads="1"/>
          </p:cNvSpPr>
          <p:nvPr/>
        </p:nvSpPr>
        <p:spPr bwMode="auto">
          <a:xfrm>
            <a:off x="7004051" y="2214564"/>
            <a:ext cx="3033713" cy="174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7" name="Rectangle 193">
            <a:extLst>
              <a:ext uri="{FF2B5EF4-FFF2-40B4-BE49-F238E27FC236}">
                <a16:creationId xmlns:a16="http://schemas.microsoft.com/office/drawing/2014/main" id="{CA92371C-577D-0969-3FD5-61E4099D8DAD}"/>
              </a:ext>
            </a:extLst>
          </p:cNvPr>
          <p:cNvSpPr>
            <a:spLocks noChangeArrowheads="1"/>
          </p:cNvSpPr>
          <p:nvPr/>
        </p:nvSpPr>
        <p:spPr bwMode="auto">
          <a:xfrm>
            <a:off x="6905625" y="4110038"/>
            <a:ext cx="3132138" cy="1192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8" name="Line 211">
            <a:extLst>
              <a:ext uri="{FF2B5EF4-FFF2-40B4-BE49-F238E27FC236}">
                <a16:creationId xmlns:a16="http://schemas.microsoft.com/office/drawing/2014/main" id="{E0728B19-7327-4D96-7435-0A4E4CC7BA48}"/>
              </a:ext>
            </a:extLst>
          </p:cNvPr>
          <p:cNvSpPr>
            <a:spLocks noChangeShapeType="1"/>
          </p:cNvSpPr>
          <p:nvPr/>
        </p:nvSpPr>
        <p:spPr bwMode="auto">
          <a:xfrm>
            <a:off x="6888163" y="3500438"/>
            <a:ext cx="863600" cy="0"/>
          </a:xfrm>
          <a:prstGeom prst="line">
            <a:avLst/>
          </a:prstGeom>
          <a:noFill/>
          <a:ln w="2857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FR"/>
          </a:p>
        </p:txBody>
      </p:sp>
      <p:sp>
        <p:nvSpPr>
          <p:cNvPr id="9" name="Rectangle 3">
            <a:extLst>
              <a:ext uri="{FF2B5EF4-FFF2-40B4-BE49-F238E27FC236}">
                <a16:creationId xmlns:a16="http://schemas.microsoft.com/office/drawing/2014/main" id="{653E7C40-7C47-E698-1BE3-0A04065608D4}"/>
              </a:ext>
            </a:extLst>
          </p:cNvPr>
          <p:cNvSpPr>
            <a:spLocks noChangeArrowheads="1"/>
          </p:cNvSpPr>
          <p:nvPr/>
        </p:nvSpPr>
        <p:spPr bwMode="auto">
          <a:xfrm>
            <a:off x="2719389" y="5846764"/>
            <a:ext cx="66684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a:solidFill>
                  <a:srgbClr val="000000"/>
                </a:solidFill>
              </a:rPr>
              <a:t>Sector</a:t>
            </a:r>
            <a:endParaRPr lang="en-US" altLang="en-FR" sz="2400"/>
          </a:p>
        </p:txBody>
      </p:sp>
      <p:sp>
        <p:nvSpPr>
          <p:cNvPr id="10" name="Rectangle 6">
            <a:extLst>
              <a:ext uri="{FF2B5EF4-FFF2-40B4-BE49-F238E27FC236}">
                <a16:creationId xmlns:a16="http://schemas.microsoft.com/office/drawing/2014/main" id="{06F52BB5-86AF-633B-EE32-217B52920716}"/>
              </a:ext>
            </a:extLst>
          </p:cNvPr>
          <p:cNvSpPr>
            <a:spLocks noChangeArrowheads="1"/>
          </p:cNvSpPr>
          <p:nvPr/>
        </p:nvSpPr>
        <p:spPr bwMode="auto">
          <a:xfrm>
            <a:off x="4062413" y="3762376"/>
            <a:ext cx="354012" cy="15081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 name="Oval 7">
            <a:extLst>
              <a:ext uri="{FF2B5EF4-FFF2-40B4-BE49-F238E27FC236}">
                <a16:creationId xmlns:a16="http://schemas.microsoft.com/office/drawing/2014/main" id="{DBCD53B4-01AA-3B86-24BA-D1B64BC3E82B}"/>
              </a:ext>
            </a:extLst>
          </p:cNvPr>
          <p:cNvSpPr>
            <a:spLocks noChangeArrowheads="1"/>
          </p:cNvSpPr>
          <p:nvPr/>
        </p:nvSpPr>
        <p:spPr bwMode="auto">
          <a:xfrm>
            <a:off x="1844675" y="1016001"/>
            <a:ext cx="5105400" cy="5065713"/>
          </a:xfrm>
          <a:prstGeom prst="ellipse">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FR"/>
          </a:p>
        </p:txBody>
      </p:sp>
      <p:sp>
        <p:nvSpPr>
          <p:cNvPr id="12" name="Oval 8">
            <a:extLst>
              <a:ext uri="{FF2B5EF4-FFF2-40B4-BE49-F238E27FC236}">
                <a16:creationId xmlns:a16="http://schemas.microsoft.com/office/drawing/2014/main" id="{1CC033C0-0E44-1C78-B320-94206AA3ADD2}"/>
              </a:ext>
            </a:extLst>
          </p:cNvPr>
          <p:cNvSpPr>
            <a:spLocks noChangeArrowheads="1"/>
          </p:cNvSpPr>
          <p:nvPr/>
        </p:nvSpPr>
        <p:spPr bwMode="auto">
          <a:xfrm>
            <a:off x="2097089" y="1168400"/>
            <a:ext cx="4638675" cy="4713288"/>
          </a:xfrm>
          <a:prstGeom prst="ellipse">
            <a:avLst/>
          </a:prstGeom>
          <a:solidFill>
            <a:srgbClr val="063DE8"/>
          </a:solidFill>
          <a:ln w="12700">
            <a:solidFill>
              <a:srgbClr val="000000"/>
            </a:solidFill>
            <a:round/>
            <a:headEnd/>
            <a:tailEnd/>
          </a:ln>
        </p:spPr>
        <p:txBody>
          <a:bodyPr/>
          <a:lstStyle/>
          <a:p>
            <a:endParaRPr lang="en-FR"/>
          </a:p>
        </p:txBody>
      </p:sp>
      <p:sp>
        <p:nvSpPr>
          <p:cNvPr id="13" name="Oval 9">
            <a:extLst>
              <a:ext uri="{FF2B5EF4-FFF2-40B4-BE49-F238E27FC236}">
                <a16:creationId xmlns:a16="http://schemas.microsoft.com/office/drawing/2014/main" id="{07DAD7CD-D8A7-18DB-C7FD-D73E208F48FA}"/>
              </a:ext>
            </a:extLst>
          </p:cNvPr>
          <p:cNvSpPr>
            <a:spLocks noChangeArrowheads="1"/>
          </p:cNvSpPr>
          <p:nvPr/>
        </p:nvSpPr>
        <p:spPr bwMode="auto">
          <a:xfrm>
            <a:off x="2328864" y="1404938"/>
            <a:ext cx="4175125" cy="4240212"/>
          </a:xfrm>
          <a:prstGeom prst="ellipse">
            <a:avLst/>
          </a:prstGeom>
          <a:solidFill>
            <a:srgbClr val="FFFFFF"/>
          </a:solidFill>
          <a:ln w="12700">
            <a:solidFill>
              <a:srgbClr val="000000"/>
            </a:solidFill>
            <a:round/>
            <a:headEnd/>
            <a:tailEnd/>
          </a:ln>
        </p:spPr>
        <p:txBody>
          <a:bodyPr/>
          <a:lstStyle/>
          <a:p>
            <a:endParaRPr lang="en-FR"/>
          </a:p>
        </p:txBody>
      </p:sp>
      <p:sp>
        <p:nvSpPr>
          <p:cNvPr id="14" name="Rectangle 10">
            <a:extLst>
              <a:ext uri="{FF2B5EF4-FFF2-40B4-BE49-F238E27FC236}">
                <a16:creationId xmlns:a16="http://schemas.microsoft.com/office/drawing/2014/main" id="{BA696B06-3BE4-456D-D2C7-47FAF43CAC7B}"/>
              </a:ext>
            </a:extLst>
          </p:cNvPr>
          <p:cNvSpPr>
            <a:spLocks noChangeArrowheads="1"/>
          </p:cNvSpPr>
          <p:nvPr/>
        </p:nvSpPr>
        <p:spPr bwMode="auto">
          <a:xfrm>
            <a:off x="4075114" y="1069976"/>
            <a:ext cx="681037" cy="4873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 name="Rectangle 11">
            <a:extLst>
              <a:ext uri="{FF2B5EF4-FFF2-40B4-BE49-F238E27FC236}">
                <a16:creationId xmlns:a16="http://schemas.microsoft.com/office/drawing/2014/main" id="{BCF74C7B-AEEF-CA65-00E3-78FD3DF92805}"/>
              </a:ext>
            </a:extLst>
          </p:cNvPr>
          <p:cNvSpPr>
            <a:spLocks noChangeArrowheads="1"/>
          </p:cNvSpPr>
          <p:nvPr/>
        </p:nvSpPr>
        <p:spPr bwMode="auto">
          <a:xfrm>
            <a:off x="4081464" y="5495925"/>
            <a:ext cx="669925" cy="476250"/>
          </a:xfrm>
          <a:prstGeom prst="rect">
            <a:avLst/>
          </a:prstGeom>
          <a:solidFill>
            <a:srgbClr val="FFFFFF"/>
          </a:solidFill>
          <a:ln w="12700">
            <a:solidFill>
              <a:srgbClr val="FFFFFF"/>
            </a:solidFill>
            <a:miter lim="800000"/>
            <a:headEnd/>
            <a:tailEnd/>
          </a:ln>
        </p:spPr>
        <p:txBody>
          <a:bodyPr/>
          <a:lstStyle/>
          <a:p>
            <a:endParaRPr lang="en-FR"/>
          </a:p>
        </p:txBody>
      </p:sp>
      <p:sp>
        <p:nvSpPr>
          <p:cNvPr id="16" name="Rectangle 12">
            <a:extLst>
              <a:ext uri="{FF2B5EF4-FFF2-40B4-BE49-F238E27FC236}">
                <a16:creationId xmlns:a16="http://schemas.microsoft.com/office/drawing/2014/main" id="{BF75AAA1-0663-D40B-6E2E-7AD4EFA440CE}"/>
              </a:ext>
            </a:extLst>
          </p:cNvPr>
          <p:cNvSpPr>
            <a:spLocks noChangeArrowheads="1"/>
          </p:cNvSpPr>
          <p:nvPr/>
        </p:nvSpPr>
        <p:spPr bwMode="auto">
          <a:xfrm>
            <a:off x="1919289" y="3189289"/>
            <a:ext cx="498475" cy="669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7" name="Rectangle 13">
            <a:extLst>
              <a:ext uri="{FF2B5EF4-FFF2-40B4-BE49-F238E27FC236}">
                <a16:creationId xmlns:a16="http://schemas.microsoft.com/office/drawing/2014/main" id="{4EAE723A-4AB5-FC9D-B545-D89D33712A05}"/>
              </a:ext>
            </a:extLst>
          </p:cNvPr>
          <p:cNvSpPr>
            <a:spLocks noChangeArrowheads="1"/>
          </p:cNvSpPr>
          <p:nvPr/>
        </p:nvSpPr>
        <p:spPr bwMode="auto">
          <a:xfrm>
            <a:off x="6338889" y="3189289"/>
            <a:ext cx="496887" cy="669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8" name="Freeform 14">
            <a:extLst>
              <a:ext uri="{FF2B5EF4-FFF2-40B4-BE49-F238E27FC236}">
                <a16:creationId xmlns:a16="http://schemas.microsoft.com/office/drawing/2014/main" id="{EFDB6B19-AEC9-A7E6-92F0-8DD55079051E}"/>
              </a:ext>
            </a:extLst>
          </p:cNvPr>
          <p:cNvSpPr>
            <a:spLocks/>
          </p:cNvSpPr>
          <p:nvPr/>
        </p:nvSpPr>
        <p:spPr bwMode="auto">
          <a:xfrm>
            <a:off x="2414589" y="1538288"/>
            <a:ext cx="776287" cy="800100"/>
          </a:xfrm>
          <a:custGeom>
            <a:avLst/>
            <a:gdLst>
              <a:gd name="T0" fmla="*/ 298 w 504"/>
              <a:gd name="T1" fmla="*/ 0 h 504"/>
              <a:gd name="T2" fmla="*/ 0 w 504"/>
              <a:gd name="T3" fmla="*/ 298 h 504"/>
              <a:gd name="T4" fmla="*/ 206 w 504"/>
              <a:gd name="T5" fmla="*/ 504 h 504"/>
              <a:gd name="T6" fmla="*/ 504 w 504"/>
              <a:gd name="T7" fmla="*/ 206 h 504"/>
              <a:gd name="T8" fmla="*/ 298 w 504"/>
              <a:gd name="T9" fmla="*/ 0 h 504"/>
            </a:gdLst>
            <a:ahLst/>
            <a:cxnLst>
              <a:cxn ang="0">
                <a:pos x="T0" y="T1"/>
              </a:cxn>
              <a:cxn ang="0">
                <a:pos x="T2" y="T3"/>
              </a:cxn>
              <a:cxn ang="0">
                <a:pos x="T4" y="T5"/>
              </a:cxn>
              <a:cxn ang="0">
                <a:pos x="T6" y="T7"/>
              </a:cxn>
              <a:cxn ang="0">
                <a:pos x="T8" y="T9"/>
              </a:cxn>
            </a:cxnLst>
            <a:rect l="0" t="0" r="r" b="b"/>
            <a:pathLst>
              <a:path w="504" h="504">
                <a:moveTo>
                  <a:pt x="298" y="0"/>
                </a:moveTo>
                <a:lnTo>
                  <a:pt x="0" y="298"/>
                </a:lnTo>
                <a:lnTo>
                  <a:pt x="206" y="504"/>
                </a:lnTo>
                <a:lnTo>
                  <a:pt x="504" y="206"/>
                </a:lnTo>
                <a:lnTo>
                  <a:pt x="2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9" name="Freeform 15">
            <a:extLst>
              <a:ext uri="{FF2B5EF4-FFF2-40B4-BE49-F238E27FC236}">
                <a16:creationId xmlns:a16="http://schemas.microsoft.com/office/drawing/2014/main" id="{9FA7751B-3FE1-0EAE-36E5-80D37561D898}"/>
              </a:ext>
            </a:extLst>
          </p:cNvPr>
          <p:cNvSpPr>
            <a:spLocks/>
          </p:cNvSpPr>
          <p:nvPr/>
        </p:nvSpPr>
        <p:spPr bwMode="auto">
          <a:xfrm>
            <a:off x="5562601" y="4706939"/>
            <a:ext cx="809625" cy="835025"/>
          </a:xfrm>
          <a:custGeom>
            <a:avLst/>
            <a:gdLst>
              <a:gd name="T0" fmla="*/ 298 w 526"/>
              <a:gd name="T1" fmla="*/ 0 h 526"/>
              <a:gd name="T2" fmla="*/ 0 w 526"/>
              <a:gd name="T3" fmla="*/ 298 h 526"/>
              <a:gd name="T4" fmla="*/ 228 w 526"/>
              <a:gd name="T5" fmla="*/ 526 h 526"/>
              <a:gd name="T6" fmla="*/ 526 w 526"/>
              <a:gd name="T7" fmla="*/ 228 h 526"/>
              <a:gd name="T8" fmla="*/ 298 w 526"/>
              <a:gd name="T9" fmla="*/ 0 h 526"/>
            </a:gdLst>
            <a:ahLst/>
            <a:cxnLst>
              <a:cxn ang="0">
                <a:pos x="T0" y="T1"/>
              </a:cxn>
              <a:cxn ang="0">
                <a:pos x="T2" y="T3"/>
              </a:cxn>
              <a:cxn ang="0">
                <a:pos x="T4" y="T5"/>
              </a:cxn>
              <a:cxn ang="0">
                <a:pos x="T6" y="T7"/>
              </a:cxn>
              <a:cxn ang="0">
                <a:pos x="T8" y="T9"/>
              </a:cxn>
            </a:cxnLst>
            <a:rect l="0" t="0" r="r" b="b"/>
            <a:pathLst>
              <a:path w="526" h="526">
                <a:moveTo>
                  <a:pt x="298" y="0"/>
                </a:moveTo>
                <a:lnTo>
                  <a:pt x="0" y="298"/>
                </a:lnTo>
                <a:lnTo>
                  <a:pt x="228" y="526"/>
                </a:lnTo>
                <a:lnTo>
                  <a:pt x="526" y="228"/>
                </a:lnTo>
                <a:lnTo>
                  <a:pt x="2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20" name="Freeform 16">
            <a:extLst>
              <a:ext uri="{FF2B5EF4-FFF2-40B4-BE49-F238E27FC236}">
                <a16:creationId xmlns:a16="http://schemas.microsoft.com/office/drawing/2014/main" id="{37847249-2027-F695-B812-4E1E71FC4925}"/>
              </a:ext>
            </a:extLst>
          </p:cNvPr>
          <p:cNvSpPr>
            <a:spLocks/>
          </p:cNvSpPr>
          <p:nvPr/>
        </p:nvSpPr>
        <p:spPr bwMode="auto">
          <a:xfrm>
            <a:off x="5562601" y="1582739"/>
            <a:ext cx="809625" cy="835025"/>
          </a:xfrm>
          <a:custGeom>
            <a:avLst/>
            <a:gdLst>
              <a:gd name="T0" fmla="*/ 0 w 526"/>
              <a:gd name="T1" fmla="*/ 228 h 526"/>
              <a:gd name="T2" fmla="*/ 298 w 526"/>
              <a:gd name="T3" fmla="*/ 526 h 526"/>
              <a:gd name="T4" fmla="*/ 526 w 526"/>
              <a:gd name="T5" fmla="*/ 298 h 526"/>
              <a:gd name="T6" fmla="*/ 228 w 526"/>
              <a:gd name="T7" fmla="*/ 0 h 526"/>
              <a:gd name="T8" fmla="*/ 0 w 526"/>
              <a:gd name="T9" fmla="*/ 228 h 526"/>
            </a:gdLst>
            <a:ahLst/>
            <a:cxnLst>
              <a:cxn ang="0">
                <a:pos x="T0" y="T1"/>
              </a:cxn>
              <a:cxn ang="0">
                <a:pos x="T2" y="T3"/>
              </a:cxn>
              <a:cxn ang="0">
                <a:pos x="T4" y="T5"/>
              </a:cxn>
              <a:cxn ang="0">
                <a:pos x="T6" y="T7"/>
              </a:cxn>
              <a:cxn ang="0">
                <a:pos x="T8" y="T9"/>
              </a:cxn>
            </a:cxnLst>
            <a:rect l="0" t="0" r="r" b="b"/>
            <a:pathLst>
              <a:path w="526" h="526">
                <a:moveTo>
                  <a:pt x="0" y="228"/>
                </a:moveTo>
                <a:lnTo>
                  <a:pt x="298" y="526"/>
                </a:lnTo>
                <a:lnTo>
                  <a:pt x="526" y="298"/>
                </a:lnTo>
                <a:lnTo>
                  <a:pt x="228" y="0"/>
                </a:lnTo>
                <a:lnTo>
                  <a:pt x="0" y="2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21" name="Freeform 17">
            <a:extLst>
              <a:ext uri="{FF2B5EF4-FFF2-40B4-BE49-F238E27FC236}">
                <a16:creationId xmlns:a16="http://schemas.microsoft.com/office/drawing/2014/main" id="{C143EB22-D0CA-CB2E-C510-E84552D2C084}"/>
              </a:ext>
            </a:extLst>
          </p:cNvPr>
          <p:cNvSpPr>
            <a:spLocks/>
          </p:cNvSpPr>
          <p:nvPr/>
        </p:nvSpPr>
        <p:spPr bwMode="auto">
          <a:xfrm>
            <a:off x="2460626" y="4706939"/>
            <a:ext cx="811213" cy="835025"/>
          </a:xfrm>
          <a:custGeom>
            <a:avLst/>
            <a:gdLst>
              <a:gd name="T0" fmla="*/ 0 w 526"/>
              <a:gd name="T1" fmla="*/ 228 h 526"/>
              <a:gd name="T2" fmla="*/ 298 w 526"/>
              <a:gd name="T3" fmla="*/ 526 h 526"/>
              <a:gd name="T4" fmla="*/ 526 w 526"/>
              <a:gd name="T5" fmla="*/ 298 h 526"/>
              <a:gd name="T6" fmla="*/ 228 w 526"/>
              <a:gd name="T7" fmla="*/ 0 h 526"/>
              <a:gd name="T8" fmla="*/ 0 w 526"/>
              <a:gd name="T9" fmla="*/ 228 h 526"/>
            </a:gdLst>
            <a:ahLst/>
            <a:cxnLst>
              <a:cxn ang="0">
                <a:pos x="T0" y="T1"/>
              </a:cxn>
              <a:cxn ang="0">
                <a:pos x="T2" y="T3"/>
              </a:cxn>
              <a:cxn ang="0">
                <a:pos x="T4" y="T5"/>
              </a:cxn>
              <a:cxn ang="0">
                <a:pos x="T6" y="T7"/>
              </a:cxn>
              <a:cxn ang="0">
                <a:pos x="T8" y="T9"/>
              </a:cxn>
            </a:cxnLst>
            <a:rect l="0" t="0" r="r" b="b"/>
            <a:pathLst>
              <a:path w="526" h="526">
                <a:moveTo>
                  <a:pt x="0" y="228"/>
                </a:moveTo>
                <a:lnTo>
                  <a:pt x="298" y="526"/>
                </a:lnTo>
                <a:lnTo>
                  <a:pt x="526" y="298"/>
                </a:lnTo>
                <a:lnTo>
                  <a:pt x="228" y="0"/>
                </a:lnTo>
                <a:lnTo>
                  <a:pt x="0" y="2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22" name="Rectangle 18">
            <a:extLst>
              <a:ext uri="{FF2B5EF4-FFF2-40B4-BE49-F238E27FC236}">
                <a16:creationId xmlns:a16="http://schemas.microsoft.com/office/drawing/2014/main" id="{6EE5F4D3-3C2E-4052-4FF6-BAC52F7ABB4F}"/>
              </a:ext>
            </a:extLst>
          </p:cNvPr>
          <p:cNvSpPr>
            <a:spLocks noChangeArrowheads="1"/>
          </p:cNvSpPr>
          <p:nvPr/>
        </p:nvSpPr>
        <p:spPr bwMode="auto">
          <a:xfrm>
            <a:off x="4073526" y="1195388"/>
            <a:ext cx="104775" cy="234950"/>
          </a:xfrm>
          <a:prstGeom prst="rect">
            <a:avLst/>
          </a:prstGeom>
          <a:solidFill>
            <a:srgbClr val="A2C1FE"/>
          </a:solidFill>
          <a:ln w="12700">
            <a:solidFill>
              <a:srgbClr val="000000"/>
            </a:solidFill>
            <a:miter lim="800000"/>
            <a:headEnd/>
            <a:tailEnd/>
          </a:ln>
        </p:spPr>
        <p:txBody>
          <a:bodyPr/>
          <a:lstStyle/>
          <a:p>
            <a:endParaRPr lang="en-FR"/>
          </a:p>
        </p:txBody>
      </p:sp>
      <p:sp>
        <p:nvSpPr>
          <p:cNvPr id="23" name="Rectangle 19">
            <a:extLst>
              <a:ext uri="{FF2B5EF4-FFF2-40B4-BE49-F238E27FC236}">
                <a16:creationId xmlns:a16="http://schemas.microsoft.com/office/drawing/2014/main" id="{7710C669-1354-9976-BD7B-6DC20C084285}"/>
              </a:ext>
            </a:extLst>
          </p:cNvPr>
          <p:cNvSpPr>
            <a:spLocks noChangeArrowheads="1"/>
          </p:cNvSpPr>
          <p:nvPr/>
        </p:nvSpPr>
        <p:spPr bwMode="auto">
          <a:xfrm>
            <a:off x="4652963" y="1193800"/>
            <a:ext cx="101600" cy="234950"/>
          </a:xfrm>
          <a:prstGeom prst="rect">
            <a:avLst/>
          </a:prstGeom>
          <a:solidFill>
            <a:srgbClr val="A2C1FE"/>
          </a:solidFill>
          <a:ln w="12700">
            <a:solidFill>
              <a:srgbClr val="000000"/>
            </a:solidFill>
            <a:miter lim="800000"/>
            <a:headEnd/>
            <a:tailEnd/>
          </a:ln>
        </p:spPr>
        <p:txBody>
          <a:bodyPr/>
          <a:lstStyle/>
          <a:p>
            <a:endParaRPr lang="en-FR"/>
          </a:p>
        </p:txBody>
      </p:sp>
      <p:sp>
        <p:nvSpPr>
          <p:cNvPr id="24" name="Rectangle 20">
            <a:extLst>
              <a:ext uri="{FF2B5EF4-FFF2-40B4-BE49-F238E27FC236}">
                <a16:creationId xmlns:a16="http://schemas.microsoft.com/office/drawing/2014/main" id="{EBD94CB2-F117-F9BF-5821-2F717879061B}"/>
              </a:ext>
            </a:extLst>
          </p:cNvPr>
          <p:cNvSpPr>
            <a:spLocks noChangeArrowheads="1"/>
          </p:cNvSpPr>
          <p:nvPr/>
        </p:nvSpPr>
        <p:spPr bwMode="auto">
          <a:xfrm>
            <a:off x="6475413" y="3763963"/>
            <a:ext cx="239712" cy="100012"/>
          </a:xfrm>
          <a:prstGeom prst="rect">
            <a:avLst/>
          </a:prstGeom>
          <a:solidFill>
            <a:srgbClr val="A2C1FE"/>
          </a:solidFill>
          <a:ln w="12700">
            <a:solidFill>
              <a:srgbClr val="000000"/>
            </a:solidFill>
            <a:miter lim="800000"/>
            <a:headEnd/>
            <a:tailEnd/>
          </a:ln>
        </p:spPr>
        <p:txBody>
          <a:bodyPr/>
          <a:lstStyle/>
          <a:p>
            <a:endParaRPr lang="en-FR"/>
          </a:p>
        </p:txBody>
      </p:sp>
      <p:sp>
        <p:nvSpPr>
          <p:cNvPr id="25" name="Freeform 21">
            <a:extLst>
              <a:ext uri="{FF2B5EF4-FFF2-40B4-BE49-F238E27FC236}">
                <a16:creationId xmlns:a16="http://schemas.microsoft.com/office/drawing/2014/main" id="{5CA7D9E0-A60E-16FC-A1EC-0E9D1881E754}"/>
              </a:ext>
            </a:extLst>
          </p:cNvPr>
          <p:cNvSpPr>
            <a:spLocks/>
          </p:cNvSpPr>
          <p:nvPr/>
        </p:nvSpPr>
        <p:spPr bwMode="auto">
          <a:xfrm>
            <a:off x="2568576" y="4781550"/>
            <a:ext cx="233363" cy="241300"/>
          </a:xfrm>
          <a:custGeom>
            <a:avLst/>
            <a:gdLst>
              <a:gd name="T0" fmla="*/ 0 w 152"/>
              <a:gd name="T1" fmla="*/ 109 h 152"/>
              <a:gd name="T2" fmla="*/ 43 w 152"/>
              <a:gd name="T3" fmla="*/ 152 h 152"/>
              <a:gd name="T4" fmla="*/ 152 w 152"/>
              <a:gd name="T5" fmla="*/ 43 h 152"/>
              <a:gd name="T6" fmla="*/ 109 w 152"/>
              <a:gd name="T7" fmla="*/ 0 h 152"/>
              <a:gd name="T8" fmla="*/ 0 w 152"/>
              <a:gd name="T9" fmla="*/ 109 h 152"/>
            </a:gdLst>
            <a:ahLst/>
            <a:cxnLst>
              <a:cxn ang="0">
                <a:pos x="T0" y="T1"/>
              </a:cxn>
              <a:cxn ang="0">
                <a:pos x="T2" y="T3"/>
              </a:cxn>
              <a:cxn ang="0">
                <a:pos x="T4" y="T5"/>
              </a:cxn>
              <a:cxn ang="0">
                <a:pos x="T6" y="T7"/>
              </a:cxn>
              <a:cxn ang="0">
                <a:pos x="T8" y="T9"/>
              </a:cxn>
            </a:cxnLst>
            <a:rect l="0" t="0" r="r" b="b"/>
            <a:pathLst>
              <a:path w="152" h="152">
                <a:moveTo>
                  <a:pt x="0" y="109"/>
                </a:moveTo>
                <a:lnTo>
                  <a:pt x="43" y="152"/>
                </a:lnTo>
                <a:lnTo>
                  <a:pt x="152" y="43"/>
                </a:lnTo>
                <a:lnTo>
                  <a:pt x="109" y="0"/>
                </a:lnTo>
                <a:lnTo>
                  <a:pt x="0" y="109"/>
                </a:lnTo>
                <a:close/>
              </a:path>
            </a:pathLst>
          </a:custGeom>
          <a:solidFill>
            <a:srgbClr val="A2C1FE"/>
          </a:solidFill>
          <a:ln w="12700">
            <a:solidFill>
              <a:srgbClr val="000000"/>
            </a:solidFill>
            <a:prstDash val="solid"/>
            <a:round/>
            <a:headEnd/>
            <a:tailEnd/>
          </a:ln>
        </p:spPr>
        <p:txBody>
          <a:bodyPr/>
          <a:lstStyle/>
          <a:p>
            <a:endParaRPr lang="en-FR"/>
          </a:p>
        </p:txBody>
      </p:sp>
      <p:sp>
        <p:nvSpPr>
          <p:cNvPr id="26" name="Freeform 22">
            <a:extLst>
              <a:ext uri="{FF2B5EF4-FFF2-40B4-BE49-F238E27FC236}">
                <a16:creationId xmlns:a16="http://schemas.microsoft.com/office/drawing/2014/main" id="{AC21BAF7-F89D-25C9-06C1-F586A72F8CF3}"/>
              </a:ext>
            </a:extLst>
          </p:cNvPr>
          <p:cNvSpPr>
            <a:spLocks/>
          </p:cNvSpPr>
          <p:nvPr/>
        </p:nvSpPr>
        <p:spPr bwMode="auto">
          <a:xfrm>
            <a:off x="5667375" y="1655764"/>
            <a:ext cx="234950" cy="238125"/>
          </a:xfrm>
          <a:custGeom>
            <a:avLst/>
            <a:gdLst>
              <a:gd name="T0" fmla="*/ 0 w 151"/>
              <a:gd name="T1" fmla="*/ 106 h 150"/>
              <a:gd name="T2" fmla="*/ 44 w 151"/>
              <a:gd name="T3" fmla="*/ 150 h 150"/>
              <a:gd name="T4" fmla="*/ 151 w 151"/>
              <a:gd name="T5" fmla="*/ 44 h 150"/>
              <a:gd name="T6" fmla="*/ 107 w 151"/>
              <a:gd name="T7" fmla="*/ 0 h 150"/>
              <a:gd name="T8" fmla="*/ 0 w 151"/>
              <a:gd name="T9" fmla="*/ 106 h 150"/>
            </a:gdLst>
            <a:ahLst/>
            <a:cxnLst>
              <a:cxn ang="0">
                <a:pos x="T0" y="T1"/>
              </a:cxn>
              <a:cxn ang="0">
                <a:pos x="T2" y="T3"/>
              </a:cxn>
              <a:cxn ang="0">
                <a:pos x="T4" y="T5"/>
              </a:cxn>
              <a:cxn ang="0">
                <a:pos x="T6" y="T7"/>
              </a:cxn>
              <a:cxn ang="0">
                <a:pos x="T8" y="T9"/>
              </a:cxn>
            </a:cxnLst>
            <a:rect l="0" t="0" r="r" b="b"/>
            <a:pathLst>
              <a:path w="151" h="150">
                <a:moveTo>
                  <a:pt x="0" y="106"/>
                </a:moveTo>
                <a:lnTo>
                  <a:pt x="44" y="150"/>
                </a:lnTo>
                <a:lnTo>
                  <a:pt x="151" y="44"/>
                </a:lnTo>
                <a:lnTo>
                  <a:pt x="107" y="0"/>
                </a:lnTo>
                <a:lnTo>
                  <a:pt x="0" y="106"/>
                </a:lnTo>
                <a:close/>
              </a:path>
            </a:pathLst>
          </a:custGeom>
          <a:solidFill>
            <a:srgbClr val="A2C1FE"/>
          </a:solidFill>
          <a:ln w="12700">
            <a:solidFill>
              <a:srgbClr val="000000"/>
            </a:solidFill>
            <a:prstDash val="solid"/>
            <a:round/>
            <a:headEnd/>
            <a:tailEnd/>
          </a:ln>
        </p:spPr>
        <p:txBody>
          <a:bodyPr/>
          <a:lstStyle/>
          <a:p>
            <a:endParaRPr lang="en-FR"/>
          </a:p>
        </p:txBody>
      </p:sp>
      <p:sp>
        <p:nvSpPr>
          <p:cNvPr id="27" name="Freeform 23">
            <a:extLst>
              <a:ext uri="{FF2B5EF4-FFF2-40B4-BE49-F238E27FC236}">
                <a16:creationId xmlns:a16="http://schemas.microsoft.com/office/drawing/2014/main" id="{7FE82CB2-3FD6-6598-D5CD-952F67261E6E}"/>
              </a:ext>
            </a:extLst>
          </p:cNvPr>
          <p:cNvSpPr>
            <a:spLocks/>
          </p:cNvSpPr>
          <p:nvPr/>
        </p:nvSpPr>
        <p:spPr bwMode="auto">
          <a:xfrm>
            <a:off x="2968625" y="5183188"/>
            <a:ext cx="234950" cy="241300"/>
          </a:xfrm>
          <a:custGeom>
            <a:avLst/>
            <a:gdLst>
              <a:gd name="T0" fmla="*/ 0 w 152"/>
              <a:gd name="T1" fmla="*/ 109 h 152"/>
              <a:gd name="T2" fmla="*/ 43 w 152"/>
              <a:gd name="T3" fmla="*/ 152 h 152"/>
              <a:gd name="T4" fmla="*/ 152 w 152"/>
              <a:gd name="T5" fmla="*/ 43 h 152"/>
              <a:gd name="T6" fmla="*/ 109 w 152"/>
              <a:gd name="T7" fmla="*/ 0 h 152"/>
              <a:gd name="T8" fmla="*/ 0 w 152"/>
              <a:gd name="T9" fmla="*/ 109 h 152"/>
            </a:gdLst>
            <a:ahLst/>
            <a:cxnLst>
              <a:cxn ang="0">
                <a:pos x="T0" y="T1"/>
              </a:cxn>
              <a:cxn ang="0">
                <a:pos x="T2" y="T3"/>
              </a:cxn>
              <a:cxn ang="0">
                <a:pos x="T4" y="T5"/>
              </a:cxn>
              <a:cxn ang="0">
                <a:pos x="T6" y="T7"/>
              </a:cxn>
              <a:cxn ang="0">
                <a:pos x="T8" y="T9"/>
              </a:cxn>
            </a:cxnLst>
            <a:rect l="0" t="0" r="r" b="b"/>
            <a:pathLst>
              <a:path w="152" h="152">
                <a:moveTo>
                  <a:pt x="0" y="109"/>
                </a:moveTo>
                <a:lnTo>
                  <a:pt x="43" y="152"/>
                </a:lnTo>
                <a:lnTo>
                  <a:pt x="152" y="43"/>
                </a:lnTo>
                <a:lnTo>
                  <a:pt x="109" y="0"/>
                </a:lnTo>
                <a:lnTo>
                  <a:pt x="0" y="109"/>
                </a:lnTo>
                <a:close/>
              </a:path>
            </a:pathLst>
          </a:custGeom>
          <a:solidFill>
            <a:srgbClr val="A2C1FE"/>
          </a:solidFill>
          <a:ln w="12700">
            <a:solidFill>
              <a:srgbClr val="000000"/>
            </a:solidFill>
            <a:prstDash val="solid"/>
            <a:round/>
            <a:headEnd/>
            <a:tailEnd/>
          </a:ln>
        </p:spPr>
        <p:txBody>
          <a:bodyPr/>
          <a:lstStyle/>
          <a:p>
            <a:endParaRPr lang="en-FR"/>
          </a:p>
        </p:txBody>
      </p:sp>
      <p:sp>
        <p:nvSpPr>
          <p:cNvPr id="28" name="Freeform 24">
            <a:extLst>
              <a:ext uri="{FF2B5EF4-FFF2-40B4-BE49-F238E27FC236}">
                <a16:creationId xmlns:a16="http://schemas.microsoft.com/office/drawing/2014/main" id="{D5CECA9B-3204-4EFE-2950-A3EE419F6316}"/>
              </a:ext>
            </a:extLst>
          </p:cNvPr>
          <p:cNvSpPr>
            <a:spLocks/>
          </p:cNvSpPr>
          <p:nvPr/>
        </p:nvSpPr>
        <p:spPr bwMode="auto">
          <a:xfrm>
            <a:off x="6064250" y="2074863"/>
            <a:ext cx="234950" cy="241300"/>
          </a:xfrm>
          <a:custGeom>
            <a:avLst/>
            <a:gdLst>
              <a:gd name="T0" fmla="*/ 0 w 152"/>
              <a:gd name="T1" fmla="*/ 109 h 152"/>
              <a:gd name="T2" fmla="*/ 43 w 152"/>
              <a:gd name="T3" fmla="*/ 152 h 152"/>
              <a:gd name="T4" fmla="*/ 152 w 152"/>
              <a:gd name="T5" fmla="*/ 43 h 152"/>
              <a:gd name="T6" fmla="*/ 109 w 152"/>
              <a:gd name="T7" fmla="*/ 0 h 152"/>
              <a:gd name="T8" fmla="*/ 0 w 152"/>
              <a:gd name="T9" fmla="*/ 109 h 152"/>
            </a:gdLst>
            <a:ahLst/>
            <a:cxnLst>
              <a:cxn ang="0">
                <a:pos x="T0" y="T1"/>
              </a:cxn>
              <a:cxn ang="0">
                <a:pos x="T2" y="T3"/>
              </a:cxn>
              <a:cxn ang="0">
                <a:pos x="T4" y="T5"/>
              </a:cxn>
              <a:cxn ang="0">
                <a:pos x="T6" y="T7"/>
              </a:cxn>
              <a:cxn ang="0">
                <a:pos x="T8" y="T9"/>
              </a:cxn>
            </a:cxnLst>
            <a:rect l="0" t="0" r="r" b="b"/>
            <a:pathLst>
              <a:path w="152" h="152">
                <a:moveTo>
                  <a:pt x="0" y="109"/>
                </a:moveTo>
                <a:lnTo>
                  <a:pt x="43" y="152"/>
                </a:lnTo>
                <a:lnTo>
                  <a:pt x="152" y="43"/>
                </a:lnTo>
                <a:lnTo>
                  <a:pt x="109" y="0"/>
                </a:lnTo>
                <a:lnTo>
                  <a:pt x="0" y="109"/>
                </a:lnTo>
                <a:close/>
              </a:path>
            </a:pathLst>
          </a:custGeom>
          <a:solidFill>
            <a:srgbClr val="A2C1FE"/>
          </a:solidFill>
          <a:ln w="12700">
            <a:solidFill>
              <a:srgbClr val="000000"/>
            </a:solidFill>
            <a:prstDash val="solid"/>
            <a:round/>
            <a:headEnd/>
            <a:tailEnd/>
          </a:ln>
        </p:spPr>
        <p:txBody>
          <a:bodyPr/>
          <a:lstStyle/>
          <a:p>
            <a:endParaRPr lang="en-FR"/>
          </a:p>
        </p:txBody>
      </p:sp>
      <p:sp>
        <p:nvSpPr>
          <p:cNvPr id="29" name="Freeform 25">
            <a:extLst>
              <a:ext uri="{FF2B5EF4-FFF2-40B4-BE49-F238E27FC236}">
                <a16:creationId xmlns:a16="http://schemas.microsoft.com/office/drawing/2014/main" id="{D1B7A7FA-5702-10B5-55EB-6EE1FE4611A3}"/>
              </a:ext>
            </a:extLst>
          </p:cNvPr>
          <p:cNvSpPr>
            <a:spLocks/>
          </p:cNvSpPr>
          <p:nvPr/>
        </p:nvSpPr>
        <p:spPr bwMode="auto">
          <a:xfrm>
            <a:off x="2930526" y="1657350"/>
            <a:ext cx="233363" cy="241300"/>
          </a:xfrm>
          <a:custGeom>
            <a:avLst/>
            <a:gdLst>
              <a:gd name="T0" fmla="*/ 109 w 152"/>
              <a:gd name="T1" fmla="*/ 152 h 152"/>
              <a:gd name="T2" fmla="*/ 152 w 152"/>
              <a:gd name="T3" fmla="*/ 109 h 152"/>
              <a:gd name="T4" fmla="*/ 43 w 152"/>
              <a:gd name="T5" fmla="*/ 0 h 152"/>
              <a:gd name="T6" fmla="*/ 0 w 152"/>
              <a:gd name="T7" fmla="*/ 43 h 152"/>
              <a:gd name="T8" fmla="*/ 109 w 152"/>
              <a:gd name="T9" fmla="*/ 152 h 152"/>
            </a:gdLst>
            <a:ahLst/>
            <a:cxnLst>
              <a:cxn ang="0">
                <a:pos x="T0" y="T1"/>
              </a:cxn>
              <a:cxn ang="0">
                <a:pos x="T2" y="T3"/>
              </a:cxn>
              <a:cxn ang="0">
                <a:pos x="T4" y="T5"/>
              </a:cxn>
              <a:cxn ang="0">
                <a:pos x="T6" y="T7"/>
              </a:cxn>
              <a:cxn ang="0">
                <a:pos x="T8" y="T9"/>
              </a:cxn>
            </a:cxnLst>
            <a:rect l="0" t="0" r="r" b="b"/>
            <a:pathLst>
              <a:path w="152" h="152">
                <a:moveTo>
                  <a:pt x="109" y="152"/>
                </a:moveTo>
                <a:lnTo>
                  <a:pt x="152" y="109"/>
                </a:lnTo>
                <a:lnTo>
                  <a:pt x="43" y="0"/>
                </a:lnTo>
                <a:lnTo>
                  <a:pt x="0" y="43"/>
                </a:lnTo>
                <a:lnTo>
                  <a:pt x="109" y="152"/>
                </a:lnTo>
                <a:close/>
              </a:path>
            </a:pathLst>
          </a:custGeom>
          <a:solidFill>
            <a:srgbClr val="A2C1FE"/>
          </a:solidFill>
          <a:ln w="12700">
            <a:solidFill>
              <a:srgbClr val="000000"/>
            </a:solidFill>
            <a:prstDash val="solid"/>
            <a:round/>
            <a:headEnd/>
            <a:tailEnd/>
          </a:ln>
        </p:spPr>
        <p:txBody>
          <a:bodyPr/>
          <a:lstStyle/>
          <a:p>
            <a:endParaRPr lang="en-FR"/>
          </a:p>
        </p:txBody>
      </p:sp>
      <p:sp>
        <p:nvSpPr>
          <p:cNvPr id="30" name="Freeform 26">
            <a:extLst>
              <a:ext uri="{FF2B5EF4-FFF2-40B4-BE49-F238E27FC236}">
                <a16:creationId xmlns:a16="http://schemas.microsoft.com/office/drawing/2014/main" id="{F95CE47E-86B9-D16E-6068-5CD468C2BE85}"/>
              </a:ext>
            </a:extLst>
          </p:cNvPr>
          <p:cNvSpPr>
            <a:spLocks/>
          </p:cNvSpPr>
          <p:nvPr/>
        </p:nvSpPr>
        <p:spPr bwMode="auto">
          <a:xfrm>
            <a:off x="2536826" y="2071688"/>
            <a:ext cx="233363" cy="241300"/>
          </a:xfrm>
          <a:custGeom>
            <a:avLst/>
            <a:gdLst>
              <a:gd name="T0" fmla="*/ 109 w 152"/>
              <a:gd name="T1" fmla="*/ 152 h 152"/>
              <a:gd name="T2" fmla="*/ 152 w 152"/>
              <a:gd name="T3" fmla="*/ 109 h 152"/>
              <a:gd name="T4" fmla="*/ 43 w 152"/>
              <a:gd name="T5" fmla="*/ 0 h 152"/>
              <a:gd name="T6" fmla="*/ 0 w 152"/>
              <a:gd name="T7" fmla="*/ 43 h 152"/>
              <a:gd name="T8" fmla="*/ 109 w 152"/>
              <a:gd name="T9" fmla="*/ 152 h 152"/>
            </a:gdLst>
            <a:ahLst/>
            <a:cxnLst>
              <a:cxn ang="0">
                <a:pos x="T0" y="T1"/>
              </a:cxn>
              <a:cxn ang="0">
                <a:pos x="T2" y="T3"/>
              </a:cxn>
              <a:cxn ang="0">
                <a:pos x="T4" y="T5"/>
              </a:cxn>
              <a:cxn ang="0">
                <a:pos x="T6" y="T7"/>
              </a:cxn>
              <a:cxn ang="0">
                <a:pos x="T8" y="T9"/>
              </a:cxn>
            </a:cxnLst>
            <a:rect l="0" t="0" r="r" b="b"/>
            <a:pathLst>
              <a:path w="152" h="152">
                <a:moveTo>
                  <a:pt x="109" y="152"/>
                </a:moveTo>
                <a:lnTo>
                  <a:pt x="152" y="109"/>
                </a:lnTo>
                <a:lnTo>
                  <a:pt x="43" y="0"/>
                </a:lnTo>
                <a:lnTo>
                  <a:pt x="0" y="43"/>
                </a:lnTo>
                <a:lnTo>
                  <a:pt x="109" y="152"/>
                </a:lnTo>
                <a:close/>
              </a:path>
            </a:pathLst>
          </a:custGeom>
          <a:solidFill>
            <a:srgbClr val="A2C1FE"/>
          </a:solidFill>
          <a:ln w="12700">
            <a:solidFill>
              <a:srgbClr val="000000"/>
            </a:solidFill>
            <a:prstDash val="solid"/>
            <a:round/>
            <a:headEnd/>
            <a:tailEnd/>
          </a:ln>
        </p:spPr>
        <p:txBody>
          <a:bodyPr/>
          <a:lstStyle/>
          <a:p>
            <a:endParaRPr lang="en-FR"/>
          </a:p>
        </p:txBody>
      </p:sp>
      <p:sp>
        <p:nvSpPr>
          <p:cNvPr id="31" name="Freeform 27">
            <a:extLst>
              <a:ext uri="{FF2B5EF4-FFF2-40B4-BE49-F238E27FC236}">
                <a16:creationId xmlns:a16="http://schemas.microsoft.com/office/drawing/2014/main" id="{2E84F2A8-EE88-41EE-062B-F28511D8FEDA}"/>
              </a:ext>
            </a:extLst>
          </p:cNvPr>
          <p:cNvSpPr>
            <a:spLocks/>
          </p:cNvSpPr>
          <p:nvPr/>
        </p:nvSpPr>
        <p:spPr bwMode="auto">
          <a:xfrm>
            <a:off x="5626100" y="5180013"/>
            <a:ext cx="234950" cy="241300"/>
          </a:xfrm>
          <a:custGeom>
            <a:avLst/>
            <a:gdLst>
              <a:gd name="T0" fmla="*/ 109 w 152"/>
              <a:gd name="T1" fmla="*/ 152 h 152"/>
              <a:gd name="T2" fmla="*/ 152 w 152"/>
              <a:gd name="T3" fmla="*/ 109 h 152"/>
              <a:gd name="T4" fmla="*/ 43 w 152"/>
              <a:gd name="T5" fmla="*/ 0 h 152"/>
              <a:gd name="T6" fmla="*/ 0 w 152"/>
              <a:gd name="T7" fmla="*/ 43 h 152"/>
              <a:gd name="T8" fmla="*/ 109 w 152"/>
              <a:gd name="T9" fmla="*/ 152 h 152"/>
            </a:gdLst>
            <a:ahLst/>
            <a:cxnLst>
              <a:cxn ang="0">
                <a:pos x="T0" y="T1"/>
              </a:cxn>
              <a:cxn ang="0">
                <a:pos x="T2" y="T3"/>
              </a:cxn>
              <a:cxn ang="0">
                <a:pos x="T4" y="T5"/>
              </a:cxn>
              <a:cxn ang="0">
                <a:pos x="T6" y="T7"/>
              </a:cxn>
              <a:cxn ang="0">
                <a:pos x="T8" y="T9"/>
              </a:cxn>
            </a:cxnLst>
            <a:rect l="0" t="0" r="r" b="b"/>
            <a:pathLst>
              <a:path w="152" h="152">
                <a:moveTo>
                  <a:pt x="109" y="152"/>
                </a:moveTo>
                <a:lnTo>
                  <a:pt x="152" y="109"/>
                </a:lnTo>
                <a:lnTo>
                  <a:pt x="43" y="0"/>
                </a:lnTo>
                <a:lnTo>
                  <a:pt x="0" y="43"/>
                </a:lnTo>
                <a:lnTo>
                  <a:pt x="109" y="152"/>
                </a:lnTo>
                <a:close/>
              </a:path>
            </a:pathLst>
          </a:custGeom>
          <a:solidFill>
            <a:srgbClr val="A2C1FE"/>
          </a:solidFill>
          <a:ln w="12700">
            <a:solidFill>
              <a:srgbClr val="000000"/>
            </a:solidFill>
            <a:prstDash val="solid"/>
            <a:round/>
            <a:headEnd/>
            <a:tailEnd/>
          </a:ln>
        </p:spPr>
        <p:txBody>
          <a:bodyPr/>
          <a:lstStyle/>
          <a:p>
            <a:endParaRPr lang="en-FR"/>
          </a:p>
        </p:txBody>
      </p:sp>
      <p:sp>
        <p:nvSpPr>
          <p:cNvPr id="32" name="Freeform 28">
            <a:extLst>
              <a:ext uri="{FF2B5EF4-FFF2-40B4-BE49-F238E27FC236}">
                <a16:creationId xmlns:a16="http://schemas.microsoft.com/office/drawing/2014/main" id="{E62D4374-E872-E0DB-23D4-BAD481AEA2A3}"/>
              </a:ext>
            </a:extLst>
          </p:cNvPr>
          <p:cNvSpPr>
            <a:spLocks/>
          </p:cNvSpPr>
          <p:nvPr/>
        </p:nvSpPr>
        <p:spPr bwMode="auto">
          <a:xfrm>
            <a:off x="6032501" y="4781550"/>
            <a:ext cx="233363" cy="241300"/>
          </a:xfrm>
          <a:custGeom>
            <a:avLst/>
            <a:gdLst>
              <a:gd name="T0" fmla="*/ 109 w 152"/>
              <a:gd name="T1" fmla="*/ 152 h 152"/>
              <a:gd name="T2" fmla="*/ 152 w 152"/>
              <a:gd name="T3" fmla="*/ 109 h 152"/>
              <a:gd name="T4" fmla="*/ 43 w 152"/>
              <a:gd name="T5" fmla="*/ 0 h 152"/>
              <a:gd name="T6" fmla="*/ 0 w 152"/>
              <a:gd name="T7" fmla="*/ 43 h 152"/>
              <a:gd name="T8" fmla="*/ 109 w 152"/>
              <a:gd name="T9" fmla="*/ 152 h 152"/>
            </a:gdLst>
            <a:ahLst/>
            <a:cxnLst>
              <a:cxn ang="0">
                <a:pos x="T0" y="T1"/>
              </a:cxn>
              <a:cxn ang="0">
                <a:pos x="T2" y="T3"/>
              </a:cxn>
              <a:cxn ang="0">
                <a:pos x="T4" y="T5"/>
              </a:cxn>
              <a:cxn ang="0">
                <a:pos x="T6" y="T7"/>
              </a:cxn>
              <a:cxn ang="0">
                <a:pos x="T8" y="T9"/>
              </a:cxn>
            </a:cxnLst>
            <a:rect l="0" t="0" r="r" b="b"/>
            <a:pathLst>
              <a:path w="152" h="152">
                <a:moveTo>
                  <a:pt x="109" y="152"/>
                </a:moveTo>
                <a:lnTo>
                  <a:pt x="152" y="109"/>
                </a:lnTo>
                <a:lnTo>
                  <a:pt x="43" y="0"/>
                </a:lnTo>
                <a:lnTo>
                  <a:pt x="0" y="43"/>
                </a:lnTo>
                <a:lnTo>
                  <a:pt x="109" y="152"/>
                </a:lnTo>
                <a:close/>
              </a:path>
            </a:pathLst>
          </a:custGeom>
          <a:solidFill>
            <a:srgbClr val="A2C1FE"/>
          </a:solidFill>
          <a:ln w="12700">
            <a:solidFill>
              <a:srgbClr val="000000"/>
            </a:solidFill>
            <a:prstDash val="solid"/>
            <a:round/>
            <a:headEnd/>
            <a:tailEnd/>
          </a:ln>
        </p:spPr>
        <p:txBody>
          <a:bodyPr/>
          <a:lstStyle/>
          <a:p>
            <a:endParaRPr lang="en-FR"/>
          </a:p>
        </p:txBody>
      </p:sp>
      <p:sp>
        <p:nvSpPr>
          <p:cNvPr id="33" name="Rectangle 29">
            <a:extLst>
              <a:ext uri="{FF2B5EF4-FFF2-40B4-BE49-F238E27FC236}">
                <a16:creationId xmlns:a16="http://schemas.microsoft.com/office/drawing/2014/main" id="{CB911B95-F2DB-05D4-ABB6-CFA3E7442F1E}"/>
              </a:ext>
            </a:extLst>
          </p:cNvPr>
          <p:cNvSpPr>
            <a:spLocks noChangeArrowheads="1"/>
          </p:cNvSpPr>
          <p:nvPr/>
        </p:nvSpPr>
        <p:spPr bwMode="auto">
          <a:xfrm>
            <a:off x="6473825" y="3179763"/>
            <a:ext cx="236538" cy="100012"/>
          </a:xfrm>
          <a:prstGeom prst="rect">
            <a:avLst/>
          </a:prstGeom>
          <a:solidFill>
            <a:srgbClr val="A2C1FE"/>
          </a:solidFill>
          <a:ln w="12700">
            <a:solidFill>
              <a:srgbClr val="000000"/>
            </a:solidFill>
            <a:miter lim="800000"/>
            <a:headEnd/>
            <a:tailEnd/>
          </a:ln>
        </p:spPr>
        <p:txBody>
          <a:bodyPr/>
          <a:lstStyle/>
          <a:p>
            <a:endParaRPr lang="en-FR"/>
          </a:p>
        </p:txBody>
      </p:sp>
      <p:sp>
        <p:nvSpPr>
          <p:cNvPr id="34" name="Rectangle 30">
            <a:extLst>
              <a:ext uri="{FF2B5EF4-FFF2-40B4-BE49-F238E27FC236}">
                <a16:creationId xmlns:a16="http://schemas.microsoft.com/office/drawing/2014/main" id="{217FC702-BE47-0396-554E-D0F2D77B53C3}"/>
              </a:ext>
            </a:extLst>
          </p:cNvPr>
          <p:cNvSpPr>
            <a:spLocks noChangeArrowheads="1"/>
          </p:cNvSpPr>
          <p:nvPr/>
        </p:nvSpPr>
        <p:spPr bwMode="auto">
          <a:xfrm>
            <a:off x="2119313" y="3756026"/>
            <a:ext cx="234950" cy="100013"/>
          </a:xfrm>
          <a:prstGeom prst="rect">
            <a:avLst/>
          </a:prstGeom>
          <a:solidFill>
            <a:srgbClr val="A2C1FE"/>
          </a:solidFill>
          <a:ln w="12700">
            <a:solidFill>
              <a:srgbClr val="000000"/>
            </a:solidFill>
            <a:miter lim="800000"/>
            <a:headEnd/>
            <a:tailEnd/>
          </a:ln>
        </p:spPr>
        <p:txBody>
          <a:bodyPr/>
          <a:lstStyle/>
          <a:p>
            <a:endParaRPr lang="en-FR"/>
          </a:p>
        </p:txBody>
      </p:sp>
      <p:sp>
        <p:nvSpPr>
          <p:cNvPr id="35" name="Rectangle 31">
            <a:extLst>
              <a:ext uri="{FF2B5EF4-FFF2-40B4-BE49-F238E27FC236}">
                <a16:creationId xmlns:a16="http://schemas.microsoft.com/office/drawing/2014/main" id="{D2AD98FB-C233-CAC7-D9CF-A1B184645584}"/>
              </a:ext>
            </a:extLst>
          </p:cNvPr>
          <p:cNvSpPr>
            <a:spLocks noChangeArrowheads="1"/>
          </p:cNvSpPr>
          <p:nvPr/>
        </p:nvSpPr>
        <p:spPr bwMode="auto">
          <a:xfrm>
            <a:off x="2119313" y="3192463"/>
            <a:ext cx="234950" cy="100012"/>
          </a:xfrm>
          <a:prstGeom prst="rect">
            <a:avLst/>
          </a:prstGeom>
          <a:solidFill>
            <a:srgbClr val="A2C1FE"/>
          </a:solidFill>
          <a:ln w="12700">
            <a:solidFill>
              <a:srgbClr val="000000"/>
            </a:solidFill>
            <a:miter lim="800000"/>
            <a:headEnd/>
            <a:tailEnd/>
          </a:ln>
        </p:spPr>
        <p:txBody>
          <a:bodyPr/>
          <a:lstStyle/>
          <a:p>
            <a:endParaRPr lang="en-FR"/>
          </a:p>
        </p:txBody>
      </p:sp>
      <p:sp>
        <p:nvSpPr>
          <p:cNvPr id="36" name="Rectangle 32">
            <a:extLst>
              <a:ext uri="{FF2B5EF4-FFF2-40B4-BE49-F238E27FC236}">
                <a16:creationId xmlns:a16="http://schemas.microsoft.com/office/drawing/2014/main" id="{17D5CBF2-7AC8-6E76-EE75-53D93C82B9C3}"/>
              </a:ext>
            </a:extLst>
          </p:cNvPr>
          <p:cNvSpPr>
            <a:spLocks noChangeArrowheads="1"/>
          </p:cNvSpPr>
          <p:nvPr/>
        </p:nvSpPr>
        <p:spPr bwMode="auto">
          <a:xfrm>
            <a:off x="4079875" y="5619750"/>
            <a:ext cx="101600" cy="234950"/>
          </a:xfrm>
          <a:prstGeom prst="rect">
            <a:avLst/>
          </a:prstGeom>
          <a:solidFill>
            <a:srgbClr val="A2C1FE"/>
          </a:solidFill>
          <a:ln w="12700">
            <a:solidFill>
              <a:srgbClr val="000000"/>
            </a:solidFill>
            <a:miter lim="800000"/>
            <a:headEnd/>
            <a:tailEnd/>
          </a:ln>
        </p:spPr>
        <p:txBody>
          <a:bodyPr/>
          <a:lstStyle/>
          <a:p>
            <a:endParaRPr lang="en-FR"/>
          </a:p>
        </p:txBody>
      </p:sp>
      <p:sp>
        <p:nvSpPr>
          <p:cNvPr id="37" name="Rectangle 33">
            <a:extLst>
              <a:ext uri="{FF2B5EF4-FFF2-40B4-BE49-F238E27FC236}">
                <a16:creationId xmlns:a16="http://schemas.microsoft.com/office/drawing/2014/main" id="{28A22DD8-D024-C1DE-5D7F-6F297AD1DD6B}"/>
              </a:ext>
            </a:extLst>
          </p:cNvPr>
          <p:cNvSpPr>
            <a:spLocks noChangeArrowheads="1"/>
          </p:cNvSpPr>
          <p:nvPr/>
        </p:nvSpPr>
        <p:spPr bwMode="auto">
          <a:xfrm>
            <a:off x="4660900" y="5621338"/>
            <a:ext cx="103188" cy="234950"/>
          </a:xfrm>
          <a:prstGeom prst="rect">
            <a:avLst/>
          </a:prstGeom>
          <a:solidFill>
            <a:srgbClr val="A2C1FE"/>
          </a:solidFill>
          <a:ln w="12700">
            <a:solidFill>
              <a:srgbClr val="000000"/>
            </a:solidFill>
            <a:miter lim="800000"/>
            <a:headEnd/>
            <a:tailEnd/>
          </a:ln>
        </p:spPr>
        <p:txBody>
          <a:bodyPr/>
          <a:lstStyle/>
          <a:p>
            <a:endParaRPr lang="en-FR"/>
          </a:p>
        </p:txBody>
      </p:sp>
      <p:grpSp>
        <p:nvGrpSpPr>
          <p:cNvPr id="38" name="Group 34">
            <a:extLst>
              <a:ext uri="{FF2B5EF4-FFF2-40B4-BE49-F238E27FC236}">
                <a16:creationId xmlns:a16="http://schemas.microsoft.com/office/drawing/2014/main" id="{A9A64216-DF7E-F372-8411-31846DAB71EE}"/>
              </a:ext>
            </a:extLst>
          </p:cNvPr>
          <p:cNvGrpSpPr>
            <a:grpSpLocks/>
          </p:cNvGrpSpPr>
          <p:nvPr/>
        </p:nvGrpSpPr>
        <p:grpSpPr bwMode="auto">
          <a:xfrm>
            <a:off x="3976688" y="987426"/>
            <a:ext cx="214312" cy="104775"/>
            <a:chOff x="1684" y="548"/>
            <a:chExt cx="139" cy="66"/>
          </a:xfrm>
        </p:grpSpPr>
        <p:sp>
          <p:nvSpPr>
            <p:cNvPr id="39" name="Line 35">
              <a:extLst>
                <a:ext uri="{FF2B5EF4-FFF2-40B4-BE49-F238E27FC236}">
                  <a16:creationId xmlns:a16="http://schemas.microsoft.com/office/drawing/2014/main" id="{28A07415-7613-248A-3CDA-CC4D9C8A41B2}"/>
                </a:ext>
              </a:extLst>
            </p:cNvPr>
            <p:cNvSpPr>
              <a:spLocks noChangeShapeType="1"/>
            </p:cNvSpPr>
            <p:nvPr/>
          </p:nvSpPr>
          <p:spPr bwMode="auto">
            <a:xfrm flipV="1">
              <a:off x="1684" y="577"/>
              <a:ext cx="74" cy="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40" name="Freeform 36">
              <a:extLst>
                <a:ext uri="{FF2B5EF4-FFF2-40B4-BE49-F238E27FC236}">
                  <a16:creationId xmlns:a16="http://schemas.microsoft.com/office/drawing/2014/main" id="{2959E4C8-7EB9-ACC2-4DD2-DEEB12EF77DF}"/>
                </a:ext>
              </a:extLst>
            </p:cNvPr>
            <p:cNvSpPr>
              <a:spLocks/>
            </p:cNvSpPr>
            <p:nvPr/>
          </p:nvSpPr>
          <p:spPr bwMode="auto">
            <a:xfrm>
              <a:off x="1721" y="548"/>
              <a:ext cx="102" cy="66"/>
            </a:xfrm>
            <a:custGeom>
              <a:avLst/>
              <a:gdLst>
                <a:gd name="T0" fmla="*/ 8 w 102"/>
                <a:gd name="T1" fmla="*/ 66 h 66"/>
                <a:gd name="T2" fmla="*/ 102 w 102"/>
                <a:gd name="T3" fmla="*/ 21 h 66"/>
                <a:gd name="T4" fmla="*/ 0 w 102"/>
                <a:gd name="T5" fmla="*/ 0 h 66"/>
                <a:gd name="T6" fmla="*/ 34 w 102"/>
                <a:gd name="T7" fmla="*/ 29 h 66"/>
                <a:gd name="T8" fmla="*/ 8 w 102"/>
                <a:gd name="T9" fmla="*/ 66 h 66"/>
              </a:gdLst>
              <a:ahLst/>
              <a:cxnLst>
                <a:cxn ang="0">
                  <a:pos x="T0" y="T1"/>
                </a:cxn>
                <a:cxn ang="0">
                  <a:pos x="T2" y="T3"/>
                </a:cxn>
                <a:cxn ang="0">
                  <a:pos x="T4" y="T5"/>
                </a:cxn>
                <a:cxn ang="0">
                  <a:pos x="T6" y="T7"/>
                </a:cxn>
                <a:cxn ang="0">
                  <a:pos x="T8" y="T9"/>
                </a:cxn>
              </a:cxnLst>
              <a:rect l="0" t="0" r="r" b="b"/>
              <a:pathLst>
                <a:path w="102" h="66">
                  <a:moveTo>
                    <a:pt x="8" y="66"/>
                  </a:moveTo>
                  <a:lnTo>
                    <a:pt x="102" y="21"/>
                  </a:lnTo>
                  <a:lnTo>
                    <a:pt x="0" y="0"/>
                  </a:lnTo>
                  <a:lnTo>
                    <a:pt x="34" y="29"/>
                  </a:lnTo>
                  <a:lnTo>
                    <a:pt x="8"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41" name="Group 37">
            <a:extLst>
              <a:ext uri="{FF2B5EF4-FFF2-40B4-BE49-F238E27FC236}">
                <a16:creationId xmlns:a16="http://schemas.microsoft.com/office/drawing/2014/main" id="{C6080A9A-9D9B-970C-F966-BCDF391659BC}"/>
              </a:ext>
            </a:extLst>
          </p:cNvPr>
          <p:cNvGrpSpPr>
            <a:grpSpLocks/>
          </p:cNvGrpSpPr>
          <p:nvPr/>
        </p:nvGrpSpPr>
        <p:grpSpPr bwMode="auto">
          <a:xfrm>
            <a:off x="2813051" y="1428751"/>
            <a:ext cx="150813" cy="136525"/>
            <a:chOff x="929" y="826"/>
            <a:chExt cx="99" cy="86"/>
          </a:xfrm>
        </p:grpSpPr>
        <p:sp>
          <p:nvSpPr>
            <p:cNvPr id="42" name="Line 38">
              <a:extLst>
                <a:ext uri="{FF2B5EF4-FFF2-40B4-BE49-F238E27FC236}">
                  <a16:creationId xmlns:a16="http://schemas.microsoft.com/office/drawing/2014/main" id="{E8198755-7DA3-59F9-48AA-63A172D13DB9}"/>
                </a:ext>
              </a:extLst>
            </p:cNvPr>
            <p:cNvSpPr>
              <a:spLocks noChangeShapeType="1"/>
            </p:cNvSpPr>
            <p:nvPr/>
          </p:nvSpPr>
          <p:spPr bwMode="auto">
            <a:xfrm flipH="1">
              <a:off x="982" y="848"/>
              <a:ext cx="34" cy="2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43" name="Freeform 39">
              <a:extLst>
                <a:ext uri="{FF2B5EF4-FFF2-40B4-BE49-F238E27FC236}">
                  <a16:creationId xmlns:a16="http://schemas.microsoft.com/office/drawing/2014/main" id="{0C49D81C-02CC-3D19-EFE5-00C01F10E768}"/>
                </a:ext>
              </a:extLst>
            </p:cNvPr>
            <p:cNvSpPr>
              <a:spLocks/>
            </p:cNvSpPr>
            <p:nvPr/>
          </p:nvSpPr>
          <p:spPr bwMode="auto">
            <a:xfrm>
              <a:off x="929" y="826"/>
              <a:ext cx="99" cy="86"/>
            </a:xfrm>
            <a:custGeom>
              <a:avLst/>
              <a:gdLst>
                <a:gd name="T0" fmla="*/ 60 w 99"/>
                <a:gd name="T1" fmla="*/ 0 h 86"/>
                <a:gd name="T2" fmla="*/ 0 w 99"/>
                <a:gd name="T3" fmla="*/ 86 h 86"/>
                <a:gd name="T4" fmla="*/ 99 w 99"/>
                <a:gd name="T5" fmla="*/ 54 h 86"/>
                <a:gd name="T6" fmla="*/ 55 w 99"/>
                <a:gd name="T7" fmla="*/ 46 h 86"/>
                <a:gd name="T8" fmla="*/ 60 w 99"/>
                <a:gd name="T9" fmla="*/ 0 h 86"/>
              </a:gdLst>
              <a:ahLst/>
              <a:cxnLst>
                <a:cxn ang="0">
                  <a:pos x="T0" y="T1"/>
                </a:cxn>
                <a:cxn ang="0">
                  <a:pos x="T2" y="T3"/>
                </a:cxn>
                <a:cxn ang="0">
                  <a:pos x="T4" y="T5"/>
                </a:cxn>
                <a:cxn ang="0">
                  <a:pos x="T6" y="T7"/>
                </a:cxn>
                <a:cxn ang="0">
                  <a:pos x="T8" y="T9"/>
                </a:cxn>
              </a:cxnLst>
              <a:rect l="0" t="0" r="r" b="b"/>
              <a:pathLst>
                <a:path w="99" h="86">
                  <a:moveTo>
                    <a:pt x="60" y="0"/>
                  </a:moveTo>
                  <a:lnTo>
                    <a:pt x="0" y="86"/>
                  </a:lnTo>
                  <a:lnTo>
                    <a:pt x="99" y="54"/>
                  </a:lnTo>
                  <a:lnTo>
                    <a:pt x="55" y="46"/>
                  </a:lnTo>
                  <a:lnTo>
                    <a:pt x="6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44" name="Group 40">
            <a:extLst>
              <a:ext uri="{FF2B5EF4-FFF2-40B4-BE49-F238E27FC236}">
                <a16:creationId xmlns:a16="http://schemas.microsoft.com/office/drawing/2014/main" id="{5CA2CF30-60D4-FAD1-89C8-81680EBE3F3F}"/>
              </a:ext>
            </a:extLst>
          </p:cNvPr>
          <p:cNvGrpSpPr>
            <a:grpSpLocks/>
          </p:cNvGrpSpPr>
          <p:nvPr/>
        </p:nvGrpSpPr>
        <p:grpSpPr bwMode="auto">
          <a:xfrm>
            <a:off x="2447926" y="1765301"/>
            <a:ext cx="136525" cy="155575"/>
            <a:chOff x="693" y="1038"/>
            <a:chExt cx="88" cy="98"/>
          </a:xfrm>
        </p:grpSpPr>
        <p:sp>
          <p:nvSpPr>
            <p:cNvPr id="45" name="Line 41">
              <a:extLst>
                <a:ext uri="{FF2B5EF4-FFF2-40B4-BE49-F238E27FC236}">
                  <a16:creationId xmlns:a16="http://schemas.microsoft.com/office/drawing/2014/main" id="{2DF1FCAB-33E9-CD51-011A-4161B57562D8}"/>
                </a:ext>
              </a:extLst>
            </p:cNvPr>
            <p:cNvSpPr>
              <a:spLocks noChangeShapeType="1"/>
            </p:cNvSpPr>
            <p:nvPr/>
          </p:nvSpPr>
          <p:spPr bwMode="auto">
            <a:xfrm flipH="1">
              <a:off x="734" y="1073"/>
              <a:ext cx="10" cy="12"/>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46" name="Freeform 42">
              <a:extLst>
                <a:ext uri="{FF2B5EF4-FFF2-40B4-BE49-F238E27FC236}">
                  <a16:creationId xmlns:a16="http://schemas.microsoft.com/office/drawing/2014/main" id="{82C8C5B9-8BBC-A8ED-0EAF-3D62AEE879D3}"/>
                </a:ext>
              </a:extLst>
            </p:cNvPr>
            <p:cNvSpPr>
              <a:spLocks/>
            </p:cNvSpPr>
            <p:nvPr/>
          </p:nvSpPr>
          <p:spPr bwMode="auto">
            <a:xfrm>
              <a:off x="693" y="1038"/>
              <a:ext cx="88" cy="98"/>
            </a:xfrm>
            <a:custGeom>
              <a:avLst/>
              <a:gdLst>
                <a:gd name="T0" fmla="*/ 36 w 88"/>
                <a:gd name="T1" fmla="*/ 0 h 98"/>
                <a:gd name="T2" fmla="*/ 0 w 88"/>
                <a:gd name="T3" fmla="*/ 98 h 98"/>
                <a:gd name="T4" fmla="*/ 88 w 88"/>
                <a:gd name="T5" fmla="*/ 42 h 98"/>
                <a:gd name="T6" fmla="*/ 43 w 88"/>
                <a:gd name="T7" fmla="*/ 45 h 98"/>
                <a:gd name="T8" fmla="*/ 36 w 88"/>
                <a:gd name="T9" fmla="*/ 0 h 98"/>
              </a:gdLst>
              <a:ahLst/>
              <a:cxnLst>
                <a:cxn ang="0">
                  <a:pos x="T0" y="T1"/>
                </a:cxn>
                <a:cxn ang="0">
                  <a:pos x="T2" y="T3"/>
                </a:cxn>
                <a:cxn ang="0">
                  <a:pos x="T4" y="T5"/>
                </a:cxn>
                <a:cxn ang="0">
                  <a:pos x="T6" y="T7"/>
                </a:cxn>
                <a:cxn ang="0">
                  <a:pos x="T8" y="T9"/>
                </a:cxn>
              </a:cxnLst>
              <a:rect l="0" t="0" r="r" b="b"/>
              <a:pathLst>
                <a:path w="88" h="98">
                  <a:moveTo>
                    <a:pt x="36" y="0"/>
                  </a:moveTo>
                  <a:lnTo>
                    <a:pt x="0" y="98"/>
                  </a:lnTo>
                  <a:lnTo>
                    <a:pt x="88" y="42"/>
                  </a:lnTo>
                  <a:lnTo>
                    <a:pt x="43" y="45"/>
                  </a:lnTo>
                  <a:lnTo>
                    <a:pt x="3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47" name="Group 43">
            <a:extLst>
              <a:ext uri="{FF2B5EF4-FFF2-40B4-BE49-F238E27FC236}">
                <a16:creationId xmlns:a16="http://schemas.microsoft.com/office/drawing/2014/main" id="{06DB6364-1A10-9AFB-E30A-A955C09B370D}"/>
              </a:ext>
            </a:extLst>
          </p:cNvPr>
          <p:cNvGrpSpPr>
            <a:grpSpLocks/>
          </p:cNvGrpSpPr>
          <p:nvPr/>
        </p:nvGrpSpPr>
        <p:grpSpPr bwMode="auto">
          <a:xfrm>
            <a:off x="2659064" y="1568450"/>
            <a:ext cx="155575" cy="133350"/>
            <a:chOff x="830" y="914"/>
            <a:chExt cx="100" cy="84"/>
          </a:xfrm>
        </p:grpSpPr>
        <p:sp>
          <p:nvSpPr>
            <p:cNvPr id="48" name="Line 44">
              <a:extLst>
                <a:ext uri="{FF2B5EF4-FFF2-40B4-BE49-F238E27FC236}">
                  <a16:creationId xmlns:a16="http://schemas.microsoft.com/office/drawing/2014/main" id="{F19D6EF8-EBAB-116B-82A1-16A9843BDAA6}"/>
                </a:ext>
              </a:extLst>
            </p:cNvPr>
            <p:cNvSpPr>
              <a:spLocks noChangeShapeType="1"/>
            </p:cNvSpPr>
            <p:nvPr/>
          </p:nvSpPr>
          <p:spPr bwMode="auto">
            <a:xfrm flipV="1">
              <a:off x="863" y="950"/>
              <a:ext cx="13" cy="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49" name="Freeform 45">
              <a:extLst>
                <a:ext uri="{FF2B5EF4-FFF2-40B4-BE49-F238E27FC236}">
                  <a16:creationId xmlns:a16="http://schemas.microsoft.com/office/drawing/2014/main" id="{DB6288A6-7D77-4F5A-4B6A-C9B8968DE18E}"/>
                </a:ext>
              </a:extLst>
            </p:cNvPr>
            <p:cNvSpPr>
              <a:spLocks/>
            </p:cNvSpPr>
            <p:nvPr/>
          </p:nvSpPr>
          <p:spPr bwMode="auto">
            <a:xfrm>
              <a:off x="830" y="914"/>
              <a:ext cx="100" cy="84"/>
            </a:xfrm>
            <a:custGeom>
              <a:avLst/>
              <a:gdLst>
                <a:gd name="T0" fmla="*/ 37 w 100"/>
                <a:gd name="T1" fmla="*/ 84 h 84"/>
                <a:gd name="T2" fmla="*/ 100 w 100"/>
                <a:gd name="T3" fmla="*/ 0 h 84"/>
                <a:gd name="T4" fmla="*/ 0 w 100"/>
                <a:gd name="T5" fmla="*/ 28 h 84"/>
                <a:gd name="T6" fmla="*/ 44 w 100"/>
                <a:gd name="T7" fmla="*/ 38 h 84"/>
                <a:gd name="T8" fmla="*/ 37 w 100"/>
                <a:gd name="T9" fmla="*/ 84 h 84"/>
              </a:gdLst>
              <a:ahLst/>
              <a:cxnLst>
                <a:cxn ang="0">
                  <a:pos x="T0" y="T1"/>
                </a:cxn>
                <a:cxn ang="0">
                  <a:pos x="T2" y="T3"/>
                </a:cxn>
                <a:cxn ang="0">
                  <a:pos x="T4" y="T5"/>
                </a:cxn>
                <a:cxn ang="0">
                  <a:pos x="T6" y="T7"/>
                </a:cxn>
                <a:cxn ang="0">
                  <a:pos x="T8" y="T9"/>
                </a:cxn>
              </a:cxnLst>
              <a:rect l="0" t="0" r="r" b="b"/>
              <a:pathLst>
                <a:path w="100" h="84">
                  <a:moveTo>
                    <a:pt x="37" y="84"/>
                  </a:moveTo>
                  <a:lnTo>
                    <a:pt x="100" y="0"/>
                  </a:lnTo>
                  <a:lnTo>
                    <a:pt x="0" y="28"/>
                  </a:lnTo>
                  <a:lnTo>
                    <a:pt x="44" y="38"/>
                  </a:lnTo>
                  <a:lnTo>
                    <a:pt x="37" y="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sp>
        <p:nvSpPr>
          <p:cNvPr id="50" name="Rectangle 46">
            <a:extLst>
              <a:ext uri="{FF2B5EF4-FFF2-40B4-BE49-F238E27FC236}">
                <a16:creationId xmlns:a16="http://schemas.microsoft.com/office/drawing/2014/main" id="{40036F0A-446D-5EE1-AC88-9BB83A8DAABB}"/>
              </a:ext>
            </a:extLst>
          </p:cNvPr>
          <p:cNvSpPr>
            <a:spLocks noChangeArrowheads="1"/>
          </p:cNvSpPr>
          <p:nvPr/>
        </p:nvSpPr>
        <p:spPr bwMode="auto">
          <a:xfrm>
            <a:off x="1816101" y="1216025"/>
            <a:ext cx="893763" cy="64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grpSp>
        <p:nvGrpSpPr>
          <p:cNvPr id="51" name="Group 47">
            <a:extLst>
              <a:ext uri="{FF2B5EF4-FFF2-40B4-BE49-F238E27FC236}">
                <a16:creationId xmlns:a16="http://schemas.microsoft.com/office/drawing/2014/main" id="{CAD31CA0-0B62-3041-516A-6E0DDA432EF8}"/>
              </a:ext>
            </a:extLst>
          </p:cNvPr>
          <p:cNvGrpSpPr>
            <a:grpSpLocks/>
          </p:cNvGrpSpPr>
          <p:nvPr/>
        </p:nvGrpSpPr>
        <p:grpSpPr bwMode="auto">
          <a:xfrm>
            <a:off x="4343401" y="1196975"/>
            <a:ext cx="144463" cy="234950"/>
            <a:chOff x="1922" y="680"/>
            <a:chExt cx="94" cy="148"/>
          </a:xfrm>
        </p:grpSpPr>
        <p:sp>
          <p:nvSpPr>
            <p:cNvPr id="52" name="Rectangle 48">
              <a:extLst>
                <a:ext uri="{FF2B5EF4-FFF2-40B4-BE49-F238E27FC236}">
                  <a16:creationId xmlns:a16="http://schemas.microsoft.com/office/drawing/2014/main" id="{79942303-9629-A022-1E93-1AE00B1CDE22}"/>
                </a:ext>
              </a:extLst>
            </p:cNvPr>
            <p:cNvSpPr>
              <a:spLocks noChangeArrowheads="1"/>
            </p:cNvSpPr>
            <p:nvPr/>
          </p:nvSpPr>
          <p:spPr bwMode="auto">
            <a:xfrm>
              <a:off x="1922" y="680"/>
              <a:ext cx="30" cy="148"/>
            </a:xfrm>
            <a:prstGeom prst="rect">
              <a:avLst/>
            </a:prstGeom>
            <a:solidFill>
              <a:srgbClr val="A2C1FE"/>
            </a:solidFill>
            <a:ln w="12700">
              <a:solidFill>
                <a:srgbClr val="000000"/>
              </a:solidFill>
              <a:miter lim="800000"/>
              <a:headEnd/>
              <a:tailEnd/>
            </a:ln>
          </p:spPr>
          <p:txBody>
            <a:bodyPr/>
            <a:lstStyle/>
            <a:p>
              <a:endParaRPr lang="en-FR"/>
            </a:p>
          </p:txBody>
        </p:sp>
        <p:sp>
          <p:nvSpPr>
            <p:cNvPr id="53" name="Rectangle 49">
              <a:extLst>
                <a:ext uri="{FF2B5EF4-FFF2-40B4-BE49-F238E27FC236}">
                  <a16:creationId xmlns:a16="http://schemas.microsoft.com/office/drawing/2014/main" id="{65B6F834-0604-7D3B-37DE-8FA9F7EE9077}"/>
                </a:ext>
              </a:extLst>
            </p:cNvPr>
            <p:cNvSpPr>
              <a:spLocks noChangeArrowheads="1"/>
            </p:cNvSpPr>
            <p:nvPr/>
          </p:nvSpPr>
          <p:spPr bwMode="auto">
            <a:xfrm>
              <a:off x="1987" y="680"/>
              <a:ext cx="29" cy="148"/>
            </a:xfrm>
            <a:prstGeom prst="rect">
              <a:avLst/>
            </a:prstGeom>
            <a:solidFill>
              <a:srgbClr val="A2C1FE"/>
            </a:solidFill>
            <a:ln w="12700">
              <a:solidFill>
                <a:srgbClr val="000000"/>
              </a:solidFill>
              <a:miter lim="800000"/>
              <a:headEnd/>
              <a:tailEnd/>
            </a:ln>
          </p:spPr>
          <p:txBody>
            <a:bodyPr/>
            <a:lstStyle/>
            <a:p>
              <a:endParaRPr lang="en-FR"/>
            </a:p>
          </p:txBody>
        </p:sp>
      </p:grpSp>
      <p:grpSp>
        <p:nvGrpSpPr>
          <p:cNvPr id="54" name="Group 50">
            <a:extLst>
              <a:ext uri="{FF2B5EF4-FFF2-40B4-BE49-F238E27FC236}">
                <a16:creationId xmlns:a16="http://schemas.microsoft.com/office/drawing/2014/main" id="{1C1E8AA9-FCCB-A1F6-0E33-7B5541575527}"/>
              </a:ext>
            </a:extLst>
          </p:cNvPr>
          <p:cNvGrpSpPr>
            <a:grpSpLocks/>
          </p:cNvGrpSpPr>
          <p:nvPr/>
        </p:nvGrpSpPr>
        <p:grpSpPr bwMode="auto">
          <a:xfrm>
            <a:off x="4344988" y="5621338"/>
            <a:ext cx="144462" cy="234950"/>
            <a:chOff x="1923" y="3467"/>
            <a:chExt cx="94" cy="148"/>
          </a:xfrm>
        </p:grpSpPr>
        <p:sp>
          <p:nvSpPr>
            <p:cNvPr id="55" name="Rectangle 51">
              <a:extLst>
                <a:ext uri="{FF2B5EF4-FFF2-40B4-BE49-F238E27FC236}">
                  <a16:creationId xmlns:a16="http://schemas.microsoft.com/office/drawing/2014/main" id="{610F3296-F7A6-AAFF-FDCC-8E88576CAFE3}"/>
                </a:ext>
              </a:extLst>
            </p:cNvPr>
            <p:cNvSpPr>
              <a:spLocks noChangeArrowheads="1"/>
            </p:cNvSpPr>
            <p:nvPr/>
          </p:nvSpPr>
          <p:spPr bwMode="auto">
            <a:xfrm>
              <a:off x="1923" y="3467"/>
              <a:ext cx="29" cy="148"/>
            </a:xfrm>
            <a:prstGeom prst="rect">
              <a:avLst/>
            </a:prstGeom>
            <a:solidFill>
              <a:srgbClr val="A2C1FE"/>
            </a:solidFill>
            <a:ln w="12700">
              <a:solidFill>
                <a:srgbClr val="000000"/>
              </a:solidFill>
              <a:miter lim="800000"/>
              <a:headEnd/>
              <a:tailEnd/>
            </a:ln>
          </p:spPr>
          <p:txBody>
            <a:bodyPr/>
            <a:lstStyle/>
            <a:p>
              <a:endParaRPr lang="en-FR"/>
            </a:p>
          </p:txBody>
        </p:sp>
        <p:sp>
          <p:nvSpPr>
            <p:cNvPr id="56" name="Rectangle 52">
              <a:extLst>
                <a:ext uri="{FF2B5EF4-FFF2-40B4-BE49-F238E27FC236}">
                  <a16:creationId xmlns:a16="http://schemas.microsoft.com/office/drawing/2014/main" id="{C90A83EA-31D3-2632-36B3-221C2B44D1B4}"/>
                </a:ext>
              </a:extLst>
            </p:cNvPr>
            <p:cNvSpPr>
              <a:spLocks noChangeArrowheads="1"/>
            </p:cNvSpPr>
            <p:nvPr/>
          </p:nvSpPr>
          <p:spPr bwMode="auto">
            <a:xfrm>
              <a:off x="1989" y="3467"/>
              <a:ext cx="28" cy="148"/>
            </a:xfrm>
            <a:prstGeom prst="rect">
              <a:avLst/>
            </a:prstGeom>
            <a:solidFill>
              <a:srgbClr val="A2C1FE"/>
            </a:solidFill>
            <a:ln w="12700">
              <a:solidFill>
                <a:srgbClr val="000000"/>
              </a:solidFill>
              <a:miter lim="800000"/>
              <a:headEnd/>
              <a:tailEnd/>
            </a:ln>
          </p:spPr>
          <p:txBody>
            <a:bodyPr/>
            <a:lstStyle/>
            <a:p>
              <a:endParaRPr lang="en-FR"/>
            </a:p>
          </p:txBody>
        </p:sp>
      </p:grpSp>
      <p:grpSp>
        <p:nvGrpSpPr>
          <p:cNvPr id="57" name="Group 53">
            <a:extLst>
              <a:ext uri="{FF2B5EF4-FFF2-40B4-BE49-F238E27FC236}">
                <a16:creationId xmlns:a16="http://schemas.microsoft.com/office/drawing/2014/main" id="{983D7A50-1AE5-FCD3-EC94-6D1ED543EFF4}"/>
              </a:ext>
            </a:extLst>
          </p:cNvPr>
          <p:cNvGrpSpPr>
            <a:grpSpLocks/>
          </p:cNvGrpSpPr>
          <p:nvPr/>
        </p:nvGrpSpPr>
        <p:grpSpPr bwMode="auto">
          <a:xfrm>
            <a:off x="2759076" y="4972050"/>
            <a:ext cx="263525" cy="266700"/>
            <a:chOff x="895" y="3058"/>
            <a:chExt cx="171" cy="168"/>
          </a:xfrm>
        </p:grpSpPr>
        <p:sp>
          <p:nvSpPr>
            <p:cNvPr id="58" name="Freeform 54">
              <a:extLst>
                <a:ext uri="{FF2B5EF4-FFF2-40B4-BE49-F238E27FC236}">
                  <a16:creationId xmlns:a16="http://schemas.microsoft.com/office/drawing/2014/main" id="{7260E3D4-A2D8-5EF5-19CF-5EE8DBAF8159}"/>
                </a:ext>
              </a:extLst>
            </p:cNvPr>
            <p:cNvSpPr>
              <a:spLocks/>
            </p:cNvSpPr>
            <p:nvPr/>
          </p:nvSpPr>
          <p:spPr bwMode="auto">
            <a:xfrm>
              <a:off x="895" y="3058"/>
              <a:ext cx="123" cy="124"/>
            </a:xfrm>
            <a:custGeom>
              <a:avLst/>
              <a:gdLst>
                <a:gd name="T0" fmla="*/ 104 w 123"/>
                <a:gd name="T1" fmla="*/ 0 h 124"/>
                <a:gd name="T2" fmla="*/ 0 w 123"/>
                <a:gd name="T3" fmla="*/ 104 h 124"/>
                <a:gd name="T4" fmla="*/ 19 w 123"/>
                <a:gd name="T5" fmla="*/ 124 h 124"/>
                <a:gd name="T6" fmla="*/ 123 w 123"/>
                <a:gd name="T7" fmla="*/ 20 h 124"/>
                <a:gd name="T8" fmla="*/ 104 w 123"/>
                <a:gd name="T9" fmla="*/ 0 h 124"/>
              </a:gdLst>
              <a:ahLst/>
              <a:cxnLst>
                <a:cxn ang="0">
                  <a:pos x="T0" y="T1"/>
                </a:cxn>
                <a:cxn ang="0">
                  <a:pos x="T2" y="T3"/>
                </a:cxn>
                <a:cxn ang="0">
                  <a:pos x="T4" y="T5"/>
                </a:cxn>
                <a:cxn ang="0">
                  <a:pos x="T6" y="T7"/>
                </a:cxn>
                <a:cxn ang="0">
                  <a:pos x="T8" y="T9"/>
                </a:cxn>
              </a:cxnLst>
              <a:rect l="0" t="0" r="r" b="b"/>
              <a:pathLst>
                <a:path w="123" h="124">
                  <a:moveTo>
                    <a:pt x="104" y="0"/>
                  </a:moveTo>
                  <a:lnTo>
                    <a:pt x="0" y="104"/>
                  </a:lnTo>
                  <a:lnTo>
                    <a:pt x="19" y="124"/>
                  </a:lnTo>
                  <a:lnTo>
                    <a:pt x="123" y="20"/>
                  </a:lnTo>
                  <a:lnTo>
                    <a:pt x="104" y="0"/>
                  </a:lnTo>
                  <a:close/>
                </a:path>
              </a:pathLst>
            </a:custGeom>
            <a:solidFill>
              <a:srgbClr val="A2C1FE"/>
            </a:solidFill>
            <a:ln w="12700">
              <a:solidFill>
                <a:srgbClr val="000000"/>
              </a:solidFill>
              <a:prstDash val="solid"/>
              <a:round/>
              <a:headEnd/>
              <a:tailEnd/>
            </a:ln>
          </p:spPr>
          <p:txBody>
            <a:bodyPr/>
            <a:lstStyle/>
            <a:p>
              <a:endParaRPr lang="en-FR"/>
            </a:p>
          </p:txBody>
        </p:sp>
        <p:sp>
          <p:nvSpPr>
            <p:cNvPr id="59" name="Freeform 55">
              <a:extLst>
                <a:ext uri="{FF2B5EF4-FFF2-40B4-BE49-F238E27FC236}">
                  <a16:creationId xmlns:a16="http://schemas.microsoft.com/office/drawing/2014/main" id="{749C71EB-A001-5CC4-FA3D-067839A8ECB0}"/>
                </a:ext>
              </a:extLst>
            </p:cNvPr>
            <p:cNvSpPr>
              <a:spLocks/>
            </p:cNvSpPr>
            <p:nvPr/>
          </p:nvSpPr>
          <p:spPr bwMode="auto">
            <a:xfrm>
              <a:off x="941" y="3101"/>
              <a:ext cx="125" cy="125"/>
            </a:xfrm>
            <a:custGeom>
              <a:avLst/>
              <a:gdLst>
                <a:gd name="T0" fmla="*/ 104 w 125"/>
                <a:gd name="T1" fmla="*/ 0 h 125"/>
                <a:gd name="T2" fmla="*/ 0 w 125"/>
                <a:gd name="T3" fmla="*/ 104 h 125"/>
                <a:gd name="T4" fmla="*/ 21 w 125"/>
                <a:gd name="T5" fmla="*/ 125 h 125"/>
                <a:gd name="T6" fmla="*/ 125 w 125"/>
                <a:gd name="T7" fmla="*/ 21 h 125"/>
                <a:gd name="T8" fmla="*/ 104 w 125"/>
                <a:gd name="T9" fmla="*/ 0 h 125"/>
              </a:gdLst>
              <a:ahLst/>
              <a:cxnLst>
                <a:cxn ang="0">
                  <a:pos x="T0" y="T1"/>
                </a:cxn>
                <a:cxn ang="0">
                  <a:pos x="T2" y="T3"/>
                </a:cxn>
                <a:cxn ang="0">
                  <a:pos x="T4" y="T5"/>
                </a:cxn>
                <a:cxn ang="0">
                  <a:pos x="T6" y="T7"/>
                </a:cxn>
                <a:cxn ang="0">
                  <a:pos x="T8" y="T9"/>
                </a:cxn>
              </a:cxnLst>
              <a:rect l="0" t="0" r="r" b="b"/>
              <a:pathLst>
                <a:path w="125" h="125">
                  <a:moveTo>
                    <a:pt x="104" y="0"/>
                  </a:moveTo>
                  <a:lnTo>
                    <a:pt x="0" y="104"/>
                  </a:lnTo>
                  <a:lnTo>
                    <a:pt x="21" y="125"/>
                  </a:lnTo>
                  <a:lnTo>
                    <a:pt x="125" y="21"/>
                  </a:lnTo>
                  <a:lnTo>
                    <a:pt x="104" y="0"/>
                  </a:lnTo>
                  <a:close/>
                </a:path>
              </a:pathLst>
            </a:custGeom>
            <a:solidFill>
              <a:srgbClr val="A2C1FE"/>
            </a:solidFill>
            <a:ln w="12700">
              <a:solidFill>
                <a:srgbClr val="000000"/>
              </a:solidFill>
              <a:prstDash val="solid"/>
              <a:round/>
              <a:headEnd/>
              <a:tailEnd/>
            </a:ln>
          </p:spPr>
          <p:txBody>
            <a:bodyPr/>
            <a:lstStyle/>
            <a:p>
              <a:endParaRPr lang="en-FR"/>
            </a:p>
          </p:txBody>
        </p:sp>
      </p:grpSp>
      <p:grpSp>
        <p:nvGrpSpPr>
          <p:cNvPr id="60" name="Group 56">
            <a:extLst>
              <a:ext uri="{FF2B5EF4-FFF2-40B4-BE49-F238E27FC236}">
                <a16:creationId xmlns:a16="http://schemas.microsoft.com/office/drawing/2014/main" id="{60B2F5B7-EF9C-B78D-A26C-1D84A8B596B0}"/>
              </a:ext>
            </a:extLst>
          </p:cNvPr>
          <p:cNvGrpSpPr>
            <a:grpSpLocks/>
          </p:cNvGrpSpPr>
          <p:nvPr/>
        </p:nvGrpSpPr>
        <p:grpSpPr bwMode="auto">
          <a:xfrm>
            <a:off x="5824539" y="4967288"/>
            <a:ext cx="261937" cy="265112"/>
            <a:chOff x="2884" y="3055"/>
            <a:chExt cx="170" cy="167"/>
          </a:xfrm>
        </p:grpSpPr>
        <p:sp>
          <p:nvSpPr>
            <p:cNvPr id="61" name="Freeform 57">
              <a:extLst>
                <a:ext uri="{FF2B5EF4-FFF2-40B4-BE49-F238E27FC236}">
                  <a16:creationId xmlns:a16="http://schemas.microsoft.com/office/drawing/2014/main" id="{2D0DB2EB-FFA1-3313-65F2-969ABF04E790}"/>
                </a:ext>
              </a:extLst>
            </p:cNvPr>
            <p:cNvSpPr>
              <a:spLocks/>
            </p:cNvSpPr>
            <p:nvPr/>
          </p:nvSpPr>
          <p:spPr bwMode="auto">
            <a:xfrm>
              <a:off x="2884" y="3099"/>
              <a:ext cx="123" cy="123"/>
            </a:xfrm>
            <a:custGeom>
              <a:avLst/>
              <a:gdLst>
                <a:gd name="T0" fmla="*/ 0 w 123"/>
                <a:gd name="T1" fmla="*/ 19 h 123"/>
                <a:gd name="T2" fmla="*/ 104 w 123"/>
                <a:gd name="T3" fmla="*/ 123 h 123"/>
                <a:gd name="T4" fmla="*/ 123 w 123"/>
                <a:gd name="T5" fmla="*/ 104 h 123"/>
                <a:gd name="T6" fmla="*/ 19 w 123"/>
                <a:gd name="T7" fmla="*/ 0 h 123"/>
                <a:gd name="T8" fmla="*/ 0 w 123"/>
                <a:gd name="T9" fmla="*/ 19 h 123"/>
              </a:gdLst>
              <a:ahLst/>
              <a:cxnLst>
                <a:cxn ang="0">
                  <a:pos x="T0" y="T1"/>
                </a:cxn>
                <a:cxn ang="0">
                  <a:pos x="T2" y="T3"/>
                </a:cxn>
                <a:cxn ang="0">
                  <a:pos x="T4" y="T5"/>
                </a:cxn>
                <a:cxn ang="0">
                  <a:pos x="T6" y="T7"/>
                </a:cxn>
                <a:cxn ang="0">
                  <a:pos x="T8" y="T9"/>
                </a:cxn>
              </a:cxnLst>
              <a:rect l="0" t="0" r="r" b="b"/>
              <a:pathLst>
                <a:path w="123" h="123">
                  <a:moveTo>
                    <a:pt x="0" y="19"/>
                  </a:moveTo>
                  <a:lnTo>
                    <a:pt x="104" y="123"/>
                  </a:lnTo>
                  <a:lnTo>
                    <a:pt x="123" y="104"/>
                  </a:lnTo>
                  <a:lnTo>
                    <a:pt x="19" y="0"/>
                  </a:lnTo>
                  <a:lnTo>
                    <a:pt x="0" y="19"/>
                  </a:lnTo>
                  <a:close/>
                </a:path>
              </a:pathLst>
            </a:custGeom>
            <a:solidFill>
              <a:srgbClr val="A2C1FE"/>
            </a:solidFill>
            <a:ln w="12700">
              <a:solidFill>
                <a:srgbClr val="000000"/>
              </a:solidFill>
              <a:prstDash val="solid"/>
              <a:round/>
              <a:headEnd/>
              <a:tailEnd/>
            </a:ln>
          </p:spPr>
          <p:txBody>
            <a:bodyPr/>
            <a:lstStyle/>
            <a:p>
              <a:endParaRPr lang="en-FR"/>
            </a:p>
          </p:txBody>
        </p:sp>
        <p:sp>
          <p:nvSpPr>
            <p:cNvPr id="62" name="Freeform 58">
              <a:extLst>
                <a:ext uri="{FF2B5EF4-FFF2-40B4-BE49-F238E27FC236}">
                  <a16:creationId xmlns:a16="http://schemas.microsoft.com/office/drawing/2014/main" id="{7D4B0041-5DED-372C-82E2-2E844574A0A2}"/>
                </a:ext>
              </a:extLst>
            </p:cNvPr>
            <p:cNvSpPr>
              <a:spLocks/>
            </p:cNvSpPr>
            <p:nvPr/>
          </p:nvSpPr>
          <p:spPr bwMode="auto">
            <a:xfrm>
              <a:off x="2930" y="3055"/>
              <a:ext cx="124" cy="123"/>
            </a:xfrm>
            <a:custGeom>
              <a:avLst/>
              <a:gdLst>
                <a:gd name="T0" fmla="*/ 0 w 124"/>
                <a:gd name="T1" fmla="*/ 19 h 123"/>
                <a:gd name="T2" fmla="*/ 104 w 124"/>
                <a:gd name="T3" fmla="*/ 123 h 123"/>
                <a:gd name="T4" fmla="*/ 124 w 124"/>
                <a:gd name="T5" fmla="*/ 104 h 123"/>
                <a:gd name="T6" fmla="*/ 20 w 124"/>
                <a:gd name="T7" fmla="*/ 0 h 123"/>
                <a:gd name="T8" fmla="*/ 0 w 124"/>
                <a:gd name="T9" fmla="*/ 19 h 123"/>
              </a:gdLst>
              <a:ahLst/>
              <a:cxnLst>
                <a:cxn ang="0">
                  <a:pos x="T0" y="T1"/>
                </a:cxn>
                <a:cxn ang="0">
                  <a:pos x="T2" y="T3"/>
                </a:cxn>
                <a:cxn ang="0">
                  <a:pos x="T4" y="T5"/>
                </a:cxn>
                <a:cxn ang="0">
                  <a:pos x="T6" y="T7"/>
                </a:cxn>
                <a:cxn ang="0">
                  <a:pos x="T8" y="T9"/>
                </a:cxn>
              </a:cxnLst>
              <a:rect l="0" t="0" r="r" b="b"/>
              <a:pathLst>
                <a:path w="124" h="123">
                  <a:moveTo>
                    <a:pt x="0" y="19"/>
                  </a:moveTo>
                  <a:lnTo>
                    <a:pt x="104" y="123"/>
                  </a:lnTo>
                  <a:lnTo>
                    <a:pt x="124" y="104"/>
                  </a:lnTo>
                  <a:lnTo>
                    <a:pt x="20" y="0"/>
                  </a:lnTo>
                  <a:lnTo>
                    <a:pt x="0" y="19"/>
                  </a:lnTo>
                  <a:close/>
                </a:path>
              </a:pathLst>
            </a:custGeom>
            <a:solidFill>
              <a:srgbClr val="A2C1FE"/>
            </a:solidFill>
            <a:ln w="12700">
              <a:solidFill>
                <a:srgbClr val="000000"/>
              </a:solidFill>
              <a:prstDash val="solid"/>
              <a:round/>
              <a:headEnd/>
              <a:tailEnd/>
            </a:ln>
          </p:spPr>
          <p:txBody>
            <a:bodyPr/>
            <a:lstStyle/>
            <a:p>
              <a:endParaRPr lang="en-FR"/>
            </a:p>
          </p:txBody>
        </p:sp>
      </p:grpSp>
      <p:grpSp>
        <p:nvGrpSpPr>
          <p:cNvPr id="63" name="Group 59">
            <a:extLst>
              <a:ext uri="{FF2B5EF4-FFF2-40B4-BE49-F238E27FC236}">
                <a16:creationId xmlns:a16="http://schemas.microsoft.com/office/drawing/2014/main" id="{2361D1E6-B7BB-09D1-2FB8-3E5DA0303D41}"/>
              </a:ext>
            </a:extLst>
          </p:cNvPr>
          <p:cNvGrpSpPr>
            <a:grpSpLocks/>
          </p:cNvGrpSpPr>
          <p:nvPr/>
        </p:nvGrpSpPr>
        <p:grpSpPr bwMode="auto">
          <a:xfrm>
            <a:off x="2719388" y="1851026"/>
            <a:ext cx="260350" cy="265113"/>
            <a:chOff x="868" y="1092"/>
            <a:chExt cx="169" cy="167"/>
          </a:xfrm>
        </p:grpSpPr>
        <p:sp>
          <p:nvSpPr>
            <p:cNvPr id="64" name="Freeform 60">
              <a:extLst>
                <a:ext uri="{FF2B5EF4-FFF2-40B4-BE49-F238E27FC236}">
                  <a16:creationId xmlns:a16="http://schemas.microsoft.com/office/drawing/2014/main" id="{AAF5F00F-BA2E-9E21-8E72-37F69C8F3D59}"/>
                </a:ext>
              </a:extLst>
            </p:cNvPr>
            <p:cNvSpPr>
              <a:spLocks/>
            </p:cNvSpPr>
            <p:nvPr/>
          </p:nvSpPr>
          <p:spPr bwMode="auto">
            <a:xfrm>
              <a:off x="868" y="1136"/>
              <a:ext cx="123" cy="123"/>
            </a:xfrm>
            <a:custGeom>
              <a:avLst/>
              <a:gdLst>
                <a:gd name="T0" fmla="*/ 0 w 123"/>
                <a:gd name="T1" fmla="*/ 19 h 123"/>
                <a:gd name="T2" fmla="*/ 104 w 123"/>
                <a:gd name="T3" fmla="*/ 123 h 123"/>
                <a:gd name="T4" fmla="*/ 123 w 123"/>
                <a:gd name="T5" fmla="*/ 104 h 123"/>
                <a:gd name="T6" fmla="*/ 19 w 123"/>
                <a:gd name="T7" fmla="*/ 0 h 123"/>
                <a:gd name="T8" fmla="*/ 0 w 123"/>
                <a:gd name="T9" fmla="*/ 19 h 123"/>
              </a:gdLst>
              <a:ahLst/>
              <a:cxnLst>
                <a:cxn ang="0">
                  <a:pos x="T0" y="T1"/>
                </a:cxn>
                <a:cxn ang="0">
                  <a:pos x="T2" y="T3"/>
                </a:cxn>
                <a:cxn ang="0">
                  <a:pos x="T4" y="T5"/>
                </a:cxn>
                <a:cxn ang="0">
                  <a:pos x="T6" y="T7"/>
                </a:cxn>
                <a:cxn ang="0">
                  <a:pos x="T8" y="T9"/>
                </a:cxn>
              </a:cxnLst>
              <a:rect l="0" t="0" r="r" b="b"/>
              <a:pathLst>
                <a:path w="123" h="123">
                  <a:moveTo>
                    <a:pt x="0" y="19"/>
                  </a:moveTo>
                  <a:lnTo>
                    <a:pt x="104" y="123"/>
                  </a:lnTo>
                  <a:lnTo>
                    <a:pt x="123" y="104"/>
                  </a:lnTo>
                  <a:lnTo>
                    <a:pt x="19" y="0"/>
                  </a:lnTo>
                  <a:lnTo>
                    <a:pt x="0" y="19"/>
                  </a:lnTo>
                  <a:close/>
                </a:path>
              </a:pathLst>
            </a:custGeom>
            <a:solidFill>
              <a:srgbClr val="A2C1FE"/>
            </a:solidFill>
            <a:ln w="12700">
              <a:solidFill>
                <a:srgbClr val="000000"/>
              </a:solidFill>
              <a:prstDash val="solid"/>
              <a:round/>
              <a:headEnd/>
              <a:tailEnd/>
            </a:ln>
          </p:spPr>
          <p:txBody>
            <a:bodyPr/>
            <a:lstStyle/>
            <a:p>
              <a:endParaRPr lang="en-FR"/>
            </a:p>
          </p:txBody>
        </p:sp>
        <p:sp>
          <p:nvSpPr>
            <p:cNvPr id="65" name="Freeform 61">
              <a:extLst>
                <a:ext uri="{FF2B5EF4-FFF2-40B4-BE49-F238E27FC236}">
                  <a16:creationId xmlns:a16="http://schemas.microsoft.com/office/drawing/2014/main" id="{F65A2360-8099-F343-D64A-BA74C35AB45F}"/>
                </a:ext>
              </a:extLst>
            </p:cNvPr>
            <p:cNvSpPr>
              <a:spLocks/>
            </p:cNvSpPr>
            <p:nvPr/>
          </p:nvSpPr>
          <p:spPr bwMode="auto">
            <a:xfrm>
              <a:off x="914" y="1092"/>
              <a:ext cx="123" cy="123"/>
            </a:xfrm>
            <a:custGeom>
              <a:avLst/>
              <a:gdLst>
                <a:gd name="T0" fmla="*/ 0 w 123"/>
                <a:gd name="T1" fmla="*/ 19 h 123"/>
                <a:gd name="T2" fmla="*/ 104 w 123"/>
                <a:gd name="T3" fmla="*/ 123 h 123"/>
                <a:gd name="T4" fmla="*/ 123 w 123"/>
                <a:gd name="T5" fmla="*/ 104 h 123"/>
                <a:gd name="T6" fmla="*/ 19 w 123"/>
                <a:gd name="T7" fmla="*/ 0 h 123"/>
                <a:gd name="T8" fmla="*/ 0 w 123"/>
                <a:gd name="T9" fmla="*/ 19 h 123"/>
              </a:gdLst>
              <a:ahLst/>
              <a:cxnLst>
                <a:cxn ang="0">
                  <a:pos x="T0" y="T1"/>
                </a:cxn>
                <a:cxn ang="0">
                  <a:pos x="T2" y="T3"/>
                </a:cxn>
                <a:cxn ang="0">
                  <a:pos x="T4" y="T5"/>
                </a:cxn>
                <a:cxn ang="0">
                  <a:pos x="T6" y="T7"/>
                </a:cxn>
                <a:cxn ang="0">
                  <a:pos x="T8" y="T9"/>
                </a:cxn>
              </a:cxnLst>
              <a:rect l="0" t="0" r="r" b="b"/>
              <a:pathLst>
                <a:path w="123" h="123">
                  <a:moveTo>
                    <a:pt x="0" y="19"/>
                  </a:moveTo>
                  <a:lnTo>
                    <a:pt x="104" y="123"/>
                  </a:lnTo>
                  <a:lnTo>
                    <a:pt x="123" y="104"/>
                  </a:lnTo>
                  <a:lnTo>
                    <a:pt x="19" y="0"/>
                  </a:lnTo>
                  <a:lnTo>
                    <a:pt x="0" y="19"/>
                  </a:lnTo>
                  <a:close/>
                </a:path>
              </a:pathLst>
            </a:custGeom>
            <a:solidFill>
              <a:srgbClr val="A2C1FE"/>
            </a:solidFill>
            <a:ln w="12700">
              <a:solidFill>
                <a:srgbClr val="000000"/>
              </a:solidFill>
              <a:prstDash val="solid"/>
              <a:round/>
              <a:headEnd/>
              <a:tailEnd/>
            </a:ln>
          </p:spPr>
          <p:txBody>
            <a:bodyPr/>
            <a:lstStyle/>
            <a:p>
              <a:endParaRPr lang="en-FR"/>
            </a:p>
          </p:txBody>
        </p:sp>
      </p:grpSp>
      <p:grpSp>
        <p:nvGrpSpPr>
          <p:cNvPr id="66" name="Group 62">
            <a:extLst>
              <a:ext uri="{FF2B5EF4-FFF2-40B4-BE49-F238E27FC236}">
                <a16:creationId xmlns:a16="http://schemas.microsoft.com/office/drawing/2014/main" id="{4F2681E2-89D0-EA47-2A20-9F568E3F54B8}"/>
              </a:ext>
            </a:extLst>
          </p:cNvPr>
          <p:cNvGrpSpPr>
            <a:grpSpLocks/>
          </p:cNvGrpSpPr>
          <p:nvPr/>
        </p:nvGrpSpPr>
        <p:grpSpPr bwMode="auto">
          <a:xfrm>
            <a:off x="5857875" y="1854201"/>
            <a:ext cx="260350" cy="265113"/>
            <a:chOff x="2905" y="1094"/>
            <a:chExt cx="169" cy="167"/>
          </a:xfrm>
        </p:grpSpPr>
        <p:sp>
          <p:nvSpPr>
            <p:cNvPr id="67" name="Freeform 63">
              <a:extLst>
                <a:ext uri="{FF2B5EF4-FFF2-40B4-BE49-F238E27FC236}">
                  <a16:creationId xmlns:a16="http://schemas.microsoft.com/office/drawing/2014/main" id="{05562758-3A37-90F1-5A65-84C6E4BD38A9}"/>
                </a:ext>
              </a:extLst>
            </p:cNvPr>
            <p:cNvSpPr>
              <a:spLocks/>
            </p:cNvSpPr>
            <p:nvPr/>
          </p:nvSpPr>
          <p:spPr bwMode="auto">
            <a:xfrm>
              <a:off x="2905" y="1094"/>
              <a:ext cx="123" cy="123"/>
            </a:xfrm>
            <a:custGeom>
              <a:avLst/>
              <a:gdLst>
                <a:gd name="T0" fmla="*/ 104 w 123"/>
                <a:gd name="T1" fmla="*/ 0 h 123"/>
                <a:gd name="T2" fmla="*/ 0 w 123"/>
                <a:gd name="T3" fmla="*/ 104 h 123"/>
                <a:gd name="T4" fmla="*/ 19 w 123"/>
                <a:gd name="T5" fmla="*/ 123 h 123"/>
                <a:gd name="T6" fmla="*/ 123 w 123"/>
                <a:gd name="T7" fmla="*/ 19 h 123"/>
                <a:gd name="T8" fmla="*/ 104 w 123"/>
                <a:gd name="T9" fmla="*/ 0 h 123"/>
              </a:gdLst>
              <a:ahLst/>
              <a:cxnLst>
                <a:cxn ang="0">
                  <a:pos x="T0" y="T1"/>
                </a:cxn>
                <a:cxn ang="0">
                  <a:pos x="T2" y="T3"/>
                </a:cxn>
                <a:cxn ang="0">
                  <a:pos x="T4" y="T5"/>
                </a:cxn>
                <a:cxn ang="0">
                  <a:pos x="T6" y="T7"/>
                </a:cxn>
                <a:cxn ang="0">
                  <a:pos x="T8" y="T9"/>
                </a:cxn>
              </a:cxnLst>
              <a:rect l="0" t="0" r="r" b="b"/>
              <a:pathLst>
                <a:path w="123" h="123">
                  <a:moveTo>
                    <a:pt x="104" y="0"/>
                  </a:moveTo>
                  <a:lnTo>
                    <a:pt x="0" y="104"/>
                  </a:lnTo>
                  <a:lnTo>
                    <a:pt x="19" y="123"/>
                  </a:lnTo>
                  <a:lnTo>
                    <a:pt x="123" y="19"/>
                  </a:lnTo>
                  <a:lnTo>
                    <a:pt x="104" y="0"/>
                  </a:lnTo>
                  <a:close/>
                </a:path>
              </a:pathLst>
            </a:custGeom>
            <a:solidFill>
              <a:srgbClr val="A2C1FE"/>
            </a:solidFill>
            <a:ln w="12700">
              <a:solidFill>
                <a:srgbClr val="000000"/>
              </a:solidFill>
              <a:prstDash val="solid"/>
              <a:round/>
              <a:headEnd/>
              <a:tailEnd/>
            </a:ln>
          </p:spPr>
          <p:txBody>
            <a:bodyPr/>
            <a:lstStyle/>
            <a:p>
              <a:endParaRPr lang="en-FR"/>
            </a:p>
          </p:txBody>
        </p:sp>
        <p:sp>
          <p:nvSpPr>
            <p:cNvPr id="68" name="Freeform 64">
              <a:extLst>
                <a:ext uri="{FF2B5EF4-FFF2-40B4-BE49-F238E27FC236}">
                  <a16:creationId xmlns:a16="http://schemas.microsoft.com/office/drawing/2014/main" id="{284D5DC3-E06E-CB95-85CD-B4F4C200FED3}"/>
                </a:ext>
              </a:extLst>
            </p:cNvPr>
            <p:cNvSpPr>
              <a:spLocks/>
            </p:cNvSpPr>
            <p:nvPr/>
          </p:nvSpPr>
          <p:spPr bwMode="auto">
            <a:xfrm>
              <a:off x="2951" y="1138"/>
              <a:ext cx="123" cy="123"/>
            </a:xfrm>
            <a:custGeom>
              <a:avLst/>
              <a:gdLst>
                <a:gd name="T0" fmla="*/ 104 w 123"/>
                <a:gd name="T1" fmla="*/ 0 h 123"/>
                <a:gd name="T2" fmla="*/ 0 w 123"/>
                <a:gd name="T3" fmla="*/ 104 h 123"/>
                <a:gd name="T4" fmla="*/ 19 w 123"/>
                <a:gd name="T5" fmla="*/ 123 h 123"/>
                <a:gd name="T6" fmla="*/ 123 w 123"/>
                <a:gd name="T7" fmla="*/ 19 h 123"/>
                <a:gd name="T8" fmla="*/ 104 w 123"/>
                <a:gd name="T9" fmla="*/ 0 h 123"/>
              </a:gdLst>
              <a:ahLst/>
              <a:cxnLst>
                <a:cxn ang="0">
                  <a:pos x="T0" y="T1"/>
                </a:cxn>
                <a:cxn ang="0">
                  <a:pos x="T2" y="T3"/>
                </a:cxn>
                <a:cxn ang="0">
                  <a:pos x="T4" y="T5"/>
                </a:cxn>
                <a:cxn ang="0">
                  <a:pos x="T6" y="T7"/>
                </a:cxn>
                <a:cxn ang="0">
                  <a:pos x="T8" y="T9"/>
                </a:cxn>
              </a:cxnLst>
              <a:rect l="0" t="0" r="r" b="b"/>
              <a:pathLst>
                <a:path w="123" h="123">
                  <a:moveTo>
                    <a:pt x="104" y="0"/>
                  </a:moveTo>
                  <a:lnTo>
                    <a:pt x="0" y="104"/>
                  </a:lnTo>
                  <a:lnTo>
                    <a:pt x="19" y="123"/>
                  </a:lnTo>
                  <a:lnTo>
                    <a:pt x="123" y="19"/>
                  </a:lnTo>
                  <a:lnTo>
                    <a:pt x="104" y="0"/>
                  </a:lnTo>
                  <a:close/>
                </a:path>
              </a:pathLst>
            </a:custGeom>
            <a:solidFill>
              <a:srgbClr val="A2C1FE"/>
            </a:solidFill>
            <a:ln w="12700">
              <a:solidFill>
                <a:srgbClr val="000000"/>
              </a:solidFill>
              <a:prstDash val="solid"/>
              <a:round/>
              <a:headEnd/>
              <a:tailEnd/>
            </a:ln>
          </p:spPr>
          <p:txBody>
            <a:bodyPr/>
            <a:lstStyle/>
            <a:p>
              <a:endParaRPr lang="en-FR"/>
            </a:p>
          </p:txBody>
        </p:sp>
      </p:grpSp>
      <p:grpSp>
        <p:nvGrpSpPr>
          <p:cNvPr id="69" name="Group 65">
            <a:extLst>
              <a:ext uri="{FF2B5EF4-FFF2-40B4-BE49-F238E27FC236}">
                <a16:creationId xmlns:a16="http://schemas.microsoft.com/office/drawing/2014/main" id="{2B7326BB-A330-A3DE-B95C-93CA7E0C0C26}"/>
              </a:ext>
            </a:extLst>
          </p:cNvPr>
          <p:cNvGrpSpPr>
            <a:grpSpLocks/>
          </p:cNvGrpSpPr>
          <p:nvPr/>
        </p:nvGrpSpPr>
        <p:grpSpPr bwMode="auto">
          <a:xfrm>
            <a:off x="6467476" y="3438526"/>
            <a:ext cx="239713" cy="142875"/>
            <a:chOff x="3301" y="2092"/>
            <a:chExt cx="156" cy="90"/>
          </a:xfrm>
        </p:grpSpPr>
        <p:sp>
          <p:nvSpPr>
            <p:cNvPr id="70" name="Rectangle 66">
              <a:extLst>
                <a:ext uri="{FF2B5EF4-FFF2-40B4-BE49-F238E27FC236}">
                  <a16:creationId xmlns:a16="http://schemas.microsoft.com/office/drawing/2014/main" id="{5C3E4B35-065B-D356-1D79-08DF3DD291F6}"/>
                </a:ext>
              </a:extLst>
            </p:cNvPr>
            <p:cNvSpPr>
              <a:spLocks noChangeArrowheads="1"/>
            </p:cNvSpPr>
            <p:nvPr/>
          </p:nvSpPr>
          <p:spPr bwMode="auto">
            <a:xfrm>
              <a:off x="3301" y="2154"/>
              <a:ext cx="156" cy="28"/>
            </a:xfrm>
            <a:prstGeom prst="rect">
              <a:avLst/>
            </a:prstGeom>
            <a:solidFill>
              <a:srgbClr val="FC0128"/>
            </a:solidFill>
            <a:ln w="12700">
              <a:solidFill>
                <a:srgbClr val="000000"/>
              </a:solidFill>
              <a:miter lim="800000"/>
              <a:headEnd/>
              <a:tailEnd/>
            </a:ln>
          </p:spPr>
          <p:txBody>
            <a:bodyPr/>
            <a:lstStyle/>
            <a:p>
              <a:endParaRPr lang="en-FR"/>
            </a:p>
          </p:txBody>
        </p:sp>
        <p:sp>
          <p:nvSpPr>
            <p:cNvPr id="71" name="Rectangle 67">
              <a:extLst>
                <a:ext uri="{FF2B5EF4-FFF2-40B4-BE49-F238E27FC236}">
                  <a16:creationId xmlns:a16="http://schemas.microsoft.com/office/drawing/2014/main" id="{3279992C-61E4-441A-1E42-E5C879041390}"/>
                </a:ext>
              </a:extLst>
            </p:cNvPr>
            <p:cNvSpPr>
              <a:spLocks noChangeArrowheads="1"/>
            </p:cNvSpPr>
            <p:nvPr/>
          </p:nvSpPr>
          <p:spPr bwMode="auto">
            <a:xfrm>
              <a:off x="3301" y="2092"/>
              <a:ext cx="156" cy="28"/>
            </a:xfrm>
            <a:prstGeom prst="rect">
              <a:avLst/>
            </a:prstGeom>
            <a:solidFill>
              <a:srgbClr val="FC0128"/>
            </a:solidFill>
            <a:ln w="12700">
              <a:solidFill>
                <a:srgbClr val="000000"/>
              </a:solidFill>
              <a:miter lim="800000"/>
              <a:headEnd/>
              <a:tailEnd/>
            </a:ln>
          </p:spPr>
          <p:txBody>
            <a:bodyPr/>
            <a:lstStyle/>
            <a:p>
              <a:endParaRPr lang="en-FR"/>
            </a:p>
          </p:txBody>
        </p:sp>
      </p:grpSp>
      <p:grpSp>
        <p:nvGrpSpPr>
          <p:cNvPr id="72" name="Group 68">
            <a:extLst>
              <a:ext uri="{FF2B5EF4-FFF2-40B4-BE49-F238E27FC236}">
                <a16:creationId xmlns:a16="http://schemas.microsoft.com/office/drawing/2014/main" id="{B8604225-8A87-6AC0-9866-3A07413E5FC0}"/>
              </a:ext>
            </a:extLst>
          </p:cNvPr>
          <p:cNvGrpSpPr>
            <a:grpSpLocks/>
          </p:cNvGrpSpPr>
          <p:nvPr/>
        </p:nvGrpSpPr>
        <p:grpSpPr bwMode="auto">
          <a:xfrm>
            <a:off x="2114551" y="3449639"/>
            <a:ext cx="239713" cy="142875"/>
            <a:chOff x="476" y="2099"/>
            <a:chExt cx="156" cy="90"/>
          </a:xfrm>
        </p:grpSpPr>
        <p:sp>
          <p:nvSpPr>
            <p:cNvPr id="73" name="Rectangle 69">
              <a:extLst>
                <a:ext uri="{FF2B5EF4-FFF2-40B4-BE49-F238E27FC236}">
                  <a16:creationId xmlns:a16="http://schemas.microsoft.com/office/drawing/2014/main" id="{CE3EE7A6-962A-0EF3-CDFD-399D4C71BF54}"/>
                </a:ext>
              </a:extLst>
            </p:cNvPr>
            <p:cNvSpPr>
              <a:spLocks noChangeArrowheads="1"/>
            </p:cNvSpPr>
            <p:nvPr/>
          </p:nvSpPr>
          <p:spPr bwMode="auto">
            <a:xfrm>
              <a:off x="476" y="2161"/>
              <a:ext cx="156" cy="28"/>
            </a:xfrm>
            <a:prstGeom prst="rect">
              <a:avLst/>
            </a:prstGeom>
            <a:solidFill>
              <a:srgbClr val="FC0128"/>
            </a:solidFill>
            <a:ln w="12700">
              <a:solidFill>
                <a:srgbClr val="000000"/>
              </a:solidFill>
              <a:miter lim="800000"/>
              <a:headEnd/>
              <a:tailEnd/>
            </a:ln>
          </p:spPr>
          <p:txBody>
            <a:bodyPr/>
            <a:lstStyle/>
            <a:p>
              <a:endParaRPr lang="en-FR"/>
            </a:p>
          </p:txBody>
        </p:sp>
        <p:sp>
          <p:nvSpPr>
            <p:cNvPr id="74" name="Rectangle 70">
              <a:extLst>
                <a:ext uri="{FF2B5EF4-FFF2-40B4-BE49-F238E27FC236}">
                  <a16:creationId xmlns:a16="http://schemas.microsoft.com/office/drawing/2014/main" id="{00F7EAEB-86C4-D583-E1C9-1DFB5127F686}"/>
                </a:ext>
              </a:extLst>
            </p:cNvPr>
            <p:cNvSpPr>
              <a:spLocks noChangeArrowheads="1"/>
            </p:cNvSpPr>
            <p:nvPr/>
          </p:nvSpPr>
          <p:spPr bwMode="auto">
            <a:xfrm>
              <a:off x="476" y="2099"/>
              <a:ext cx="156" cy="28"/>
            </a:xfrm>
            <a:prstGeom prst="rect">
              <a:avLst/>
            </a:prstGeom>
            <a:solidFill>
              <a:srgbClr val="FC0128"/>
            </a:solidFill>
            <a:ln w="12700">
              <a:solidFill>
                <a:srgbClr val="000000"/>
              </a:solidFill>
              <a:miter lim="800000"/>
              <a:headEnd/>
              <a:tailEnd/>
            </a:ln>
          </p:spPr>
          <p:txBody>
            <a:bodyPr/>
            <a:lstStyle/>
            <a:p>
              <a:endParaRPr lang="en-FR"/>
            </a:p>
          </p:txBody>
        </p:sp>
      </p:grpSp>
      <p:sp>
        <p:nvSpPr>
          <p:cNvPr id="75" name="Rectangle 71">
            <a:extLst>
              <a:ext uri="{FF2B5EF4-FFF2-40B4-BE49-F238E27FC236}">
                <a16:creationId xmlns:a16="http://schemas.microsoft.com/office/drawing/2014/main" id="{6AF63497-9541-76A4-B479-FD6206FF6106}"/>
              </a:ext>
            </a:extLst>
          </p:cNvPr>
          <p:cNvSpPr>
            <a:spLocks noChangeArrowheads="1"/>
          </p:cNvSpPr>
          <p:nvPr/>
        </p:nvSpPr>
        <p:spPr bwMode="auto">
          <a:xfrm>
            <a:off x="4278313" y="5761038"/>
            <a:ext cx="290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76" name="Rectangle 72">
            <a:extLst>
              <a:ext uri="{FF2B5EF4-FFF2-40B4-BE49-F238E27FC236}">
                <a16:creationId xmlns:a16="http://schemas.microsoft.com/office/drawing/2014/main" id="{34CD398A-FCAA-D2E8-F186-D5689B479151}"/>
              </a:ext>
            </a:extLst>
          </p:cNvPr>
          <p:cNvSpPr>
            <a:spLocks noChangeArrowheads="1"/>
          </p:cNvSpPr>
          <p:nvPr/>
        </p:nvSpPr>
        <p:spPr bwMode="auto">
          <a:xfrm>
            <a:off x="4365625" y="5818189"/>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1</a:t>
            </a:r>
            <a:endParaRPr lang="en-US" altLang="en-FR" sz="2400"/>
          </a:p>
        </p:txBody>
      </p:sp>
      <p:sp>
        <p:nvSpPr>
          <p:cNvPr id="77" name="Rectangle 73">
            <a:extLst>
              <a:ext uri="{FF2B5EF4-FFF2-40B4-BE49-F238E27FC236}">
                <a16:creationId xmlns:a16="http://schemas.microsoft.com/office/drawing/2014/main" id="{09B8D9AB-81C1-BE49-650A-B3C266273687}"/>
              </a:ext>
            </a:extLst>
          </p:cNvPr>
          <p:cNvSpPr>
            <a:spLocks noChangeArrowheads="1"/>
          </p:cNvSpPr>
          <p:nvPr/>
        </p:nvSpPr>
        <p:spPr bwMode="auto">
          <a:xfrm>
            <a:off x="4376738" y="96996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5</a:t>
            </a:r>
            <a:endParaRPr lang="en-US" altLang="en-FR" sz="2400"/>
          </a:p>
        </p:txBody>
      </p:sp>
      <p:grpSp>
        <p:nvGrpSpPr>
          <p:cNvPr id="78" name="Group 74">
            <a:extLst>
              <a:ext uri="{FF2B5EF4-FFF2-40B4-BE49-F238E27FC236}">
                <a16:creationId xmlns:a16="http://schemas.microsoft.com/office/drawing/2014/main" id="{AB1AD166-37FB-6EEE-2662-172FEA1ED671}"/>
              </a:ext>
            </a:extLst>
          </p:cNvPr>
          <p:cNvGrpSpPr>
            <a:grpSpLocks/>
          </p:cNvGrpSpPr>
          <p:nvPr/>
        </p:nvGrpSpPr>
        <p:grpSpPr bwMode="auto">
          <a:xfrm>
            <a:off x="4643438" y="989013"/>
            <a:ext cx="158750" cy="106362"/>
            <a:chOff x="2117" y="549"/>
            <a:chExt cx="102" cy="67"/>
          </a:xfrm>
        </p:grpSpPr>
        <p:sp>
          <p:nvSpPr>
            <p:cNvPr id="79" name="Line 75">
              <a:extLst>
                <a:ext uri="{FF2B5EF4-FFF2-40B4-BE49-F238E27FC236}">
                  <a16:creationId xmlns:a16="http://schemas.microsoft.com/office/drawing/2014/main" id="{6C5BD743-14C1-1984-A770-A834BC26FC18}"/>
                </a:ext>
              </a:extLst>
            </p:cNvPr>
            <p:cNvSpPr>
              <a:spLocks noChangeShapeType="1"/>
            </p:cNvSpPr>
            <p:nvPr/>
          </p:nvSpPr>
          <p:spPr bwMode="auto">
            <a:xfrm flipH="1" flipV="1">
              <a:off x="2182" y="579"/>
              <a:ext cx="7" cy="1"/>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80" name="Freeform 76">
              <a:extLst>
                <a:ext uri="{FF2B5EF4-FFF2-40B4-BE49-F238E27FC236}">
                  <a16:creationId xmlns:a16="http://schemas.microsoft.com/office/drawing/2014/main" id="{01DBBEF2-3780-A367-470B-001D59555631}"/>
                </a:ext>
              </a:extLst>
            </p:cNvPr>
            <p:cNvSpPr>
              <a:spLocks/>
            </p:cNvSpPr>
            <p:nvPr/>
          </p:nvSpPr>
          <p:spPr bwMode="auto">
            <a:xfrm>
              <a:off x="2117" y="549"/>
              <a:ext cx="102" cy="67"/>
            </a:xfrm>
            <a:custGeom>
              <a:avLst/>
              <a:gdLst>
                <a:gd name="T0" fmla="*/ 102 w 102"/>
                <a:gd name="T1" fmla="*/ 0 h 67"/>
                <a:gd name="T2" fmla="*/ 0 w 102"/>
                <a:gd name="T3" fmla="*/ 22 h 67"/>
                <a:gd name="T4" fmla="*/ 94 w 102"/>
                <a:gd name="T5" fmla="*/ 67 h 67"/>
                <a:gd name="T6" fmla="*/ 68 w 102"/>
                <a:gd name="T7" fmla="*/ 30 h 67"/>
                <a:gd name="T8" fmla="*/ 102 w 102"/>
                <a:gd name="T9" fmla="*/ 0 h 67"/>
              </a:gdLst>
              <a:ahLst/>
              <a:cxnLst>
                <a:cxn ang="0">
                  <a:pos x="T0" y="T1"/>
                </a:cxn>
                <a:cxn ang="0">
                  <a:pos x="T2" y="T3"/>
                </a:cxn>
                <a:cxn ang="0">
                  <a:pos x="T4" y="T5"/>
                </a:cxn>
                <a:cxn ang="0">
                  <a:pos x="T6" y="T7"/>
                </a:cxn>
                <a:cxn ang="0">
                  <a:pos x="T8" y="T9"/>
                </a:cxn>
              </a:cxnLst>
              <a:rect l="0" t="0" r="r" b="b"/>
              <a:pathLst>
                <a:path w="102" h="67">
                  <a:moveTo>
                    <a:pt x="102" y="0"/>
                  </a:moveTo>
                  <a:lnTo>
                    <a:pt x="0" y="22"/>
                  </a:lnTo>
                  <a:lnTo>
                    <a:pt x="94" y="67"/>
                  </a:lnTo>
                  <a:lnTo>
                    <a:pt x="68" y="30"/>
                  </a:lnTo>
                  <a:lnTo>
                    <a:pt x="10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81" name="Group 77">
            <a:extLst>
              <a:ext uri="{FF2B5EF4-FFF2-40B4-BE49-F238E27FC236}">
                <a16:creationId xmlns:a16="http://schemas.microsoft.com/office/drawing/2014/main" id="{3552E183-45C4-8560-1386-AE94ABF6A8DD}"/>
              </a:ext>
            </a:extLst>
          </p:cNvPr>
          <p:cNvGrpSpPr>
            <a:grpSpLocks/>
          </p:cNvGrpSpPr>
          <p:nvPr/>
        </p:nvGrpSpPr>
        <p:grpSpPr bwMode="auto">
          <a:xfrm>
            <a:off x="5868989" y="1452563"/>
            <a:ext cx="153987" cy="133350"/>
            <a:chOff x="2912" y="841"/>
            <a:chExt cx="100" cy="84"/>
          </a:xfrm>
        </p:grpSpPr>
        <p:sp>
          <p:nvSpPr>
            <p:cNvPr id="82" name="Line 78">
              <a:extLst>
                <a:ext uri="{FF2B5EF4-FFF2-40B4-BE49-F238E27FC236}">
                  <a16:creationId xmlns:a16="http://schemas.microsoft.com/office/drawing/2014/main" id="{60907044-B142-E72A-1294-1E5A5613BD98}"/>
                </a:ext>
              </a:extLst>
            </p:cNvPr>
            <p:cNvSpPr>
              <a:spLocks noChangeShapeType="1"/>
            </p:cNvSpPr>
            <p:nvPr/>
          </p:nvSpPr>
          <p:spPr bwMode="auto">
            <a:xfrm>
              <a:off x="2940" y="874"/>
              <a:ext cx="19" cy="1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83" name="Freeform 79">
              <a:extLst>
                <a:ext uri="{FF2B5EF4-FFF2-40B4-BE49-F238E27FC236}">
                  <a16:creationId xmlns:a16="http://schemas.microsoft.com/office/drawing/2014/main" id="{866116D3-1E61-F0CE-BF64-7810FFF727A8}"/>
                </a:ext>
              </a:extLst>
            </p:cNvPr>
            <p:cNvSpPr>
              <a:spLocks/>
            </p:cNvSpPr>
            <p:nvPr/>
          </p:nvSpPr>
          <p:spPr bwMode="auto">
            <a:xfrm>
              <a:off x="2912" y="841"/>
              <a:ext cx="100" cy="84"/>
            </a:xfrm>
            <a:custGeom>
              <a:avLst/>
              <a:gdLst>
                <a:gd name="T0" fmla="*/ 0 w 100"/>
                <a:gd name="T1" fmla="*/ 54 h 84"/>
                <a:gd name="T2" fmla="*/ 100 w 100"/>
                <a:gd name="T3" fmla="*/ 84 h 84"/>
                <a:gd name="T4" fmla="*/ 38 w 100"/>
                <a:gd name="T5" fmla="*/ 0 h 84"/>
                <a:gd name="T6" fmla="*/ 45 w 100"/>
                <a:gd name="T7" fmla="*/ 45 h 84"/>
                <a:gd name="T8" fmla="*/ 0 w 100"/>
                <a:gd name="T9" fmla="*/ 54 h 84"/>
              </a:gdLst>
              <a:ahLst/>
              <a:cxnLst>
                <a:cxn ang="0">
                  <a:pos x="T0" y="T1"/>
                </a:cxn>
                <a:cxn ang="0">
                  <a:pos x="T2" y="T3"/>
                </a:cxn>
                <a:cxn ang="0">
                  <a:pos x="T4" y="T5"/>
                </a:cxn>
                <a:cxn ang="0">
                  <a:pos x="T6" y="T7"/>
                </a:cxn>
                <a:cxn ang="0">
                  <a:pos x="T8" y="T9"/>
                </a:cxn>
              </a:cxnLst>
              <a:rect l="0" t="0" r="r" b="b"/>
              <a:pathLst>
                <a:path w="100" h="84">
                  <a:moveTo>
                    <a:pt x="0" y="54"/>
                  </a:moveTo>
                  <a:lnTo>
                    <a:pt x="100" y="84"/>
                  </a:lnTo>
                  <a:lnTo>
                    <a:pt x="38" y="0"/>
                  </a:lnTo>
                  <a:lnTo>
                    <a:pt x="45" y="45"/>
                  </a:lnTo>
                  <a:lnTo>
                    <a:pt x="0"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sp>
        <p:nvSpPr>
          <p:cNvPr id="84" name="Rectangle 80">
            <a:extLst>
              <a:ext uri="{FF2B5EF4-FFF2-40B4-BE49-F238E27FC236}">
                <a16:creationId xmlns:a16="http://schemas.microsoft.com/office/drawing/2014/main" id="{23CCB165-FFF3-823A-3A80-1F28F7E5CD43}"/>
              </a:ext>
            </a:extLst>
          </p:cNvPr>
          <p:cNvSpPr>
            <a:spLocks noChangeArrowheads="1"/>
          </p:cNvSpPr>
          <p:nvPr/>
        </p:nvSpPr>
        <p:spPr bwMode="auto">
          <a:xfrm>
            <a:off x="4135438" y="4121150"/>
            <a:ext cx="1543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85" name="Rectangle 81">
            <a:extLst>
              <a:ext uri="{FF2B5EF4-FFF2-40B4-BE49-F238E27FC236}">
                <a16:creationId xmlns:a16="http://schemas.microsoft.com/office/drawing/2014/main" id="{418EF2EF-5540-1698-099C-240EE7E18AB9}"/>
              </a:ext>
            </a:extLst>
          </p:cNvPr>
          <p:cNvSpPr>
            <a:spLocks noChangeArrowheads="1"/>
          </p:cNvSpPr>
          <p:nvPr/>
        </p:nvSpPr>
        <p:spPr bwMode="auto">
          <a:xfrm>
            <a:off x="3354388" y="2074863"/>
            <a:ext cx="1771650" cy="39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86" name="Rectangle 82">
            <a:extLst>
              <a:ext uri="{FF2B5EF4-FFF2-40B4-BE49-F238E27FC236}">
                <a16:creationId xmlns:a16="http://schemas.microsoft.com/office/drawing/2014/main" id="{24804439-25A2-48D7-DEA2-FADF078CFB3C}"/>
              </a:ext>
            </a:extLst>
          </p:cNvPr>
          <p:cNvSpPr>
            <a:spLocks noChangeArrowheads="1"/>
          </p:cNvSpPr>
          <p:nvPr/>
        </p:nvSpPr>
        <p:spPr bwMode="auto">
          <a:xfrm>
            <a:off x="3443289" y="2133601"/>
            <a:ext cx="162865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FC0128"/>
                </a:solidFill>
              </a:rPr>
              <a:t>DC Power feed</a:t>
            </a:r>
            <a:endParaRPr lang="en-US" altLang="en-FR" sz="2400"/>
          </a:p>
        </p:txBody>
      </p:sp>
      <p:sp>
        <p:nvSpPr>
          <p:cNvPr id="87" name="Rectangle 83">
            <a:extLst>
              <a:ext uri="{FF2B5EF4-FFF2-40B4-BE49-F238E27FC236}">
                <a16:creationId xmlns:a16="http://schemas.microsoft.com/office/drawing/2014/main" id="{97248D5A-CC16-EBCE-02A1-805D2F078A68}"/>
              </a:ext>
            </a:extLst>
          </p:cNvPr>
          <p:cNvSpPr>
            <a:spLocks noChangeArrowheads="1"/>
          </p:cNvSpPr>
          <p:nvPr/>
        </p:nvSpPr>
        <p:spPr bwMode="auto">
          <a:xfrm>
            <a:off x="1887538" y="3327400"/>
            <a:ext cx="290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88" name="Rectangle 84">
            <a:extLst>
              <a:ext uri="{FF2B5EF4-FFF2-40B4-BE49-F238E27FC236}">
                <a16:creationId xmlns:a16="http://schemas.microsoft.com/office/drawing/2014/main" id="{A3A46FF9-D30D-70C9-6D6F-CCEB2E9FF0E0}"/>
              </a:ext>
            </a:extLst>
          </p:cNvPr>
          <p:cNvSpPr>
            <a:spLocks noChangeArrowheads="1"/>
          </p:cNvSpPr>
          <p:nvPr/>
        </p:nvSpPr>
        <p:spPr bwMode="auto">
          <a:xfrm>
            <a:off x="1978025" y="3384551"/>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3</a:t>
            </a:r>
            <a:endParaRPr lang="en-US" altLang="en-FR" sz="2400"/>
          </a:p>
        </p:txBody>
      </p:sp>
      <p:grpSp>
        <p:nvGrpSpPr>
          <p:cNvPr id="89" name="Group 85">
            <a:extLst>
              <a:ext uri="{FF2B5EF4-FFF2-40B4-BE49-F238E27FC236}">
                <a16:creationId xmlns:a16="http://schemas.microsoft.com/office/drawing/2014/main" id="{BC2751FD-36B9-1863-7D24-ACEB49842E6B}"/>
              </a:ext>
            </a:extLst>
          </p:cNvPr>
          <p:cNvGrpSpPr>
            <a:grpSpLocks/>
          </p:cNvGrpSpPr>
          <p:nvPr/>
        </p:nvGrpSpPr>
        <p:grpSpPr bwMode="auto">
          <a:xfrm>
            <a:off x="1933575" y="4343401"/>
            <a:ext cx="107950" cy="168275"/>
            <a:chOff x="358" y="2662"/>
            <a:chExt cx="71" cy="106"/>
          </a:xfrm>
        </p:grpSpPr>
        <p:sp>
          <p:nvSpPr>
            <p:cNvPr id="90" name="Line 86">
              <a:extLst>
                <a:ext uri="{FF2B5EF4-FFF2-40B4-BE49-F238E27FC236}">
                  <a16:creationId xmlns:a16="http://schemas.microsoft.com/office/drawing/2014/main" id="{882AA899-5C12-EC07-9078-E21F29BF5F97}"/>
                </a:ext>
              </a:extLst>
            </p:cNvPr>
            <p:cNvSpPr>
              <a:spLocks noChangeShapeType="1"/>
            </p:cNvSpPr>
            <p:nvPr/>
          </p:nvSpPr>
          <p:spPr bwMode="auto">
            <a:xfrm>
              <a:off x="383" y="2662"/>
              <a:ext cx="19" cy="4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91" name="Freeform 87">
              <a:extLst>
                <a:ext uri="{FF2B5EF4-FFF2-40B4-BE49-F238E27FC236}">
                  <a16:creationId xmlns:a16="http://schemas.microsoft.com/office/drawing/2014/main" id="{87BCC159-CE2A-8E47-D91B-BAE0B8D3C970}"/>
                </a:ext>
              </a:extLst>
            </p:cNvPr>
            <p:cNvSpPr>
              <a:spLocks/>
            </p:cNvSpPr>
            <p:nvPr/>
          </p:nvSpPr>
          <p:spPr bwMode="auto">
            <a:xfrm>
              <a:off x="358" y="2664"/>
              <a:ext cx="71" cy="104"/>
            </a:xfrm>
            <a:custGeom>
              <a:avLst/>
              <a:gdLst>
                <a:gd name="T0" fmla="*/ 0 w 71"/>
                <a:gd name="T1" fmla="*/ 27 h 104"/>
                <a:gd name="T2" fmla="*/ 71 w 71"/>
                <a:gd name="T3" fmla="*/ 104 h 104"/>
                <a:gd name="T4" fmla="*/ 62 w 71"/>
                <a:gd name="T5" fmla="*/ 0 h 104"/>
                <a:gd name="T6" fmla="*/ 44 w 71"/>
                <a:gd name="T7" fmla="*/ 42 h 104"/>
                <a:gd name="T8" fmla="*/ 0 w 71"/>
                <a:gd name="T9" fmla="*/ 27 h 104"/>
              </a:gdLst>
              <a:ahLst/>
              <a:cxnLst>
                <a:cxn ang="0">
                  <a:pos x="T0" y="T1"/>
                </a:cxn>
                <a:cxn ang="0">
                  <a:pos x="T2" y="T3"/>
                </a:cxn>
                <a:cxn ang="0">
                  <a:pos x="T4" y="T5"/>
                </a:cxn>
                <a:cxn ang="0">
                  <a:pos x="T6" y="T7"/>
                </a:cxn>
                <a:cxn ang="0">
                  <a:pos x="T8" y="T9"/>
                </a:cxn>
              </a:cxnLst>
              <a:rect l="0" t="0" r="r" b="b"/>
              <a:pathLst>
                <a:path w="71" h="104">
                  <a:moveTo>
                    <a:pt x="0" y="27"/>
                  </a:moveTo>
                  <a:lnTo>
                    <a:pt x="71" y="104"/>
                  </a:lnTo>
                  <a:lnTo>
                    <a:pt x="62" y="0"/>
                  </a:lnTo>
                  <a:lnTo>
                    <a:pt x="44" y="42"/>
                  </a:lnTo>
                  <a:lnTo>
                    <a:pt x="0"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92" name="Group 88">
            <a:extLst>
              <a:ext uri="{FF2B5EF4-FFF2-40B4-BE49-F238E27FC236}">
                <a16:creationId xmlns:a16="http://schemas.microsoft.com/office/drawing/2014/main" id="{6987CFC3-D56E-8DF1-1F1B-4DE0A9746FF9}"/>
              </a:ext>
            </a:extLst>
          </p:cNvPr>
          <p:cNvGrpSpPr>
            <a:grpSpLocks/>
          </p:cNvGrpSpPr>
          <p:nvPr/>
        </p:nvGrpSpPr>
        <p:grpSpPr bwMode="auto">
          <a:xfrm>
            <a:off x="1952626" y="2549526"/>
            <a:ext cx="100013" cy="207963"/>
            <a:chOff x="371" y="1532"/>
            <a:chExt cx="65" cy="131"/>
          </a:xfrm>
        </p:grpSpPr>
        <p:sp>
          <p:nvSpPr>
            <p:cNvPr id="93" name="Line 89">
              <a:extLst>
                <a:ext uri="{FF2B5EF4-FFF2-40B4-BE49-F238E27FC236}">
                  <a16:creationId xmlns:a16="http://schemas.microsoft.com/office/drawing/2014/main" id="{E0094899-4DA1-7EAF-FA2E-E0DAAEA7E8F2}"/>
                </a:ext>
              </a:extLst>
            </p:cNvPr>
            <p:cNvSpPr>
              <a:spLocks noChangeShapeType="1"/>
            </p:cNvSpPr>
            <p:nvPr/>
          </p:nvSpPr>
          <p:spPr bwMode="auto">
            <a:xfrm flipV="1">
              <a:off x="388" y="1594"/>
              <a:ext cx="25" cy="69"/>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94" name="Freeform 90">
              <a:extLst>
                <a:ext uri="{FF2B5EF4-FFF2-40B4-BE49-F238E27FC236}">
                  <a16:creationId xmlns:a16="http://schemas.microsoft.com/office/drawing/2014/main" id="{503C1340-806E-828F-3C6F-31E93DE410B5}"/>
                </a:ext>
              </a:extLst>
            </p:cNvPr>
            <p:cNvSpPr>
              <a:spLocks/>
            </p:cNvSpPr>
            <p:nvPr/>
          </p:nvSpPr>
          <p:spPr bwMode="auto">
            <a:xfrm>
              <a:off x="371" y="1532"/>
              <a:ext cx="65" cy="105"/>
            </a:xfrm>
            <a:custGeom>
              <a:avLst/>
              <a:gdLst>
                <a:gd name="T0" fmla="*/ 64 w 65"/>
                <a:gd name="T1" fmla="*/ 105 h 105"/>
                <a:gd name="T2" fmla="*/ 65 w 65"/>
                <a:gd name="T3" fmla="*/ 0 h 105"/>
                <a:gd name="T4" fmla="*/ 0 w 65"/>
                <a:gd name="T5" fmla="*/ 82 h 105"/>
                <a:gd name="T6" fmla="*/ 42 w 65"/>
                <a:gd name="T7" fmla="*/ 64 h 105"/>
                <a:gd name="T8" fmla="*/ 64 w 65"/>
                <a:gd name="T9" fmla="*/ 105 h 105"/>
              </a:gdLst>
              <a:ahLst/>
              <a:cxnLst>
                <a:cxn ang="0">
                  <a:pos x="T0" y="T1"/>
                </a:cxn>
                <a:cxn ang="0">
                  <a:pos x="T2" y="T3"/>
                </a:cxn>
                <a:cxn ang="0">
                  <a:pos x="T4" y="T5"/>
                </a:cxn>
                <a:cxn ang="0">
                  <a:pos x="T6" y="T7"/>
                </a:cxn>
                <a:cxn ang="0">
                  <a:pos x="T8" y="T9"/>
                </a:cxn>
              </a:cxnLst>
              <a:rect l="0" t="0" r="r" b="b"/>
              <a:pathLst>
                <a:path w="65" h="105">
                  <a:moveTo>
                    <a:pt x="64" y="105"/>
                  </a:moveTo>
                  <a:lnTo>
                    <a:pt x="65" y="0"/>
                  </a:lnTo>
                  <a:lnTo>
                    <a:pt x="0" y="82"/>
                  </a:lnTo>
                  <a:lnTo>
                    <a:pt x="42" y="64"/>
                  </a:lnTo>
                  <a:lnTo>
                    <a:pt x="64" y="10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95" name="Group 91">
            <a:extLst>
              <a:ext uri="{FF2B5EF4-FFF2-40B4-BE49-F238E27FC236}">
                <a16:creationId xmlns:a16="http://schemas.microsoft.com/office/drawing/2014/main" id="{5F4DB237-B43F-01DD-3792-94181D2874F6}"/>
              </a:ext>
            </a:extLst>
          </p:cNvPr>
          <p:cNvGrpSpPr>
            <a:grpSpLocks/>
          </p:cNvGrpSpPr>
          <p:nvPr/>
        </p:nvGrpSpPr>
        <p:grpSpPr bwMode="auto">
          <a:xfrm>
            <a:off x="4183063" y="6019801"/>
            <a:ext cx="233362" cy="106363"/>
            <a:chOff x="1818" y="3718"/>
            <a:chExt cx="151" cy="67"/>
          </a:xfrm>
        </p:grpSpPr>
        <p:sp>
          <p:nvSpPr>
            <p:cNvPr id="96" name="Line 92">
              <a:extLst>
                <a:ext uri="{FF2B5EF4-FFF2-40B4-BE49-F238E27FC236}">
                  <a16:creationId xmlns:a16="http://schemas.microsoft.com/office/drawing/2014/main" id="{AC860CBC-6BC2-52C6-6B37-646964163656}"/>
                </a:ext>
              </a:extLst>
            </p:cNvPr>
            <p:cNvSpPr>
              <a:spLocks noChangeShapeType="1"/>
            </p:cNvSpPr>
            <p:nvPr/>
          </p:nvSpPr>
          <p:spPr bwMode="auto">
            <a:xfrm>
              <a:off x="1818" y="3749"/>
              <a:ext cx="85" cy="4"/>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97" name="Freeform 93">
              <a:extLst>
                <a:ext uri="{FF2B5EF4-FFF2-40B4-BE49-F238E27FC236}">
                  <a16:creationId xmlns:a16="http://schemas.microsoft.com/office/drawing/2014/main" id="{10446B7A-D87C-49F5-E1BE-2D8BD580C510}"/>
                </a:ext>
              </a:extLst>
            </p:cNvPr>
            <p:cNvSpPr>
              <a:spLocks/>
            </p:cNvSpPr>
            <p:nvPr/>
          </p:nvSpPr>
          <p:spPr bwMode="auto">
            <a:xfrm>
              <a:off x="1868" y="3718"/>
              <a:ext cx="101" cy="67"/>
            </a:xfrm>
            <a:custGeom>
              <a:avLst/>
              <a:gdLst>
                <a:gd name="T0" fmla="*/ 0 w 101"/>
                <a:gd name="T1" fmla="*/ 67 h 67"/>
                <a:gd name="T2" fmla="*/ 101 w 101"/>
                <a:gd name="T3" fmla="*/ 39 h 67"/>
                <a:gd name="T4" fmla="*/ 4 w 101"/>
                <a:gd name="T5" fmla="*/ 0 h 67"/>
                <a:gd name="T6" fmla="*/ 33 w 101"/>
                <a:gd name="T7" fmla="*/ 35 h 67"/>
                <a:gd name="T8" fmla="*/ 0 w 101"/>
                <a:gd name="T9" fmla="*/ 67 h 67"/>
              </a:gdLst>
              <a:ahLst/>
              <a:cxnLst>
                <a:cxn ang="0">
                  <a:pos x="T0" y="T1"/>
                </a:cxn>
                <a:cxn ang="0">
                  <a:pos x="T2" y="T3"/>
                </a:cxn>
                <a:cxn ang="0">
                  <a:pos x="T4" y="T5"/>
                </a:cxn>
                <a:cxn ang="0">
                  <a:pos x="T6" y="T7"/>
                </a:cxn>
                <a:cxn ang="0">
                  <a:pos x="T8" y="T9"/>
                </a:cxn>
              </a:cxnLst>
              <a:rect l="0" t="0" r="r" b="b"/>
              <a:pathLst>
                <a:path w="101" h="67">
                  <a:moveTo>
                    <a:pt x="0" y="67"/>
                  </a:moveTo>
                  <a:lnTo>
                    <a:pt x="101" y="39"/>
                  </a:lnTo>
                  <a:lnTo>
                    <a:pt x="4" y="0"/>
                  </a:lnTo>
                  <a:lnTo>
                    <a:pt x="33" y="35"/>
                  </a:lnTo>
                  <a:lnTo>
                    <a:pt x="0"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98" name="Group 94">
            <a:extLst>
              <a:ext uri="{FF2B5EF4-FFF2-40B4-BE49-F238E27FC236}">
                <a16:creationId xmlns:a16="http://schemas.microsoft.com/office/drawing/2014/main" id="{184AAC04-FA9D-EE6B-E133-ED2867DE571A}"/>
              </a:ext>
            </a:extLst>
          </p:cNvPr>
          <p:cNvGrpSpPr>
            <a:grpSpLocks/>
          </p:cNvGrpSpPr>
          <p:nvPr/>
        </p:nvGrpSpPr>
        <p:grpSpPr bwMode="auto">
          <a:xfrm>
            <a:off x="2613025" y="5367339"/>
            <a:ext cx="160338" cy="141287"/>
            <a:chOff x="800" y="3307"/>
            <a:chExt cx="104" cy="89"/>
          </a:xfrm>
        </p:grpSpPr>
        <p:sp>
          <p:nvSpPr>
            <p:cNvPr id="99" name="Line 95">
              <a:extLst>
                <a:ext uri="{FF2B5EF4-FFF2-40B4-BE49-F238E27FC236}">
                  <a16:creationId xmlns:a16="http://schemas.microsoft.com/office/drawing/2014/main" id="{DC0E7FF1-C031-683E-A7CF-2BFA0521B7CF}"/>
                </a:ext>
              </a:extLst>
            </p:cNvPr>
            <p:cNvSpPr>
              <a:spLocks noChangeShapeType="1"/>
            </p:cNvSpPr>
            <p:nvPr/>
          </p:nvSpPr>
          <p:spPr bwMode="auto">
            <a:xfrm flipH="1" flipV="1">
              <a:off x="850" y="3349"/>
              <a:ext cx="54" cy="45"/>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FR"/>
            </a:p>
          </p:txBody>
        </p:sp>
        <p:sp>
          <p:nvSpPr>
            <p:cNvPr id="100" name="Freeform 96">
              <a:extLst>
                <a:ext uri="{FF2B5EF4-FFF2-40B4-BE49-F238E27FC236}">
                  <a16:creationId xmlns:a16="http://schemas.microsoft.com/office/drawing/2014/main" id="{3718BFAD-F06D-BC15-3FAD-3825E6350D57}"/>
                </a:ext>
              </a:extLst>
            </p:cNvPr>
            <p:cNvSpPr>
              <a:spLocks/>
            </p:cNvSpPr>
            <p:nvPr/>
          </p:nvSpPr>
          <p:spPr bwMode="auto">
            <a:xfrm>
              <a:off x="800" y="3307"/>
              <a:ext cx="98" cy="89"/>
            </a:xfrm>
            <a:custGeom>
              <a:avLst/>
              <a:gdLst>
                <a:gd name="T0" fmla="*/ 98 w 98"/>
                <a:gd name="T1" fmla="*/ 38 h 89"/>
                <a:gd name="T2" fmla="*/ 0 w 98"/>
                <a:gd name="T3" fmla="*/ 0 h 89"/>
                <a:gd name="T4" fmla="*/ 54 w 98"/>
                <a:gd name="T5" fmla="*/ 89 h 89"/>
                <a:gd name="T6" fmla="*/ 52 w 98"/>
                <a:gd name="T7" fmla="*/ 44 h 89"/>
                <a:gd name="T8" fmla="*/ 98 w 98"/>
                <a:gd name="T9" fmla="*/ 38 h 89"/>
              </a:gdLst>
              <a:ahLst/>
              <a:cxnLst>
                <a:cxn ang="0">
                  <a:pos x="T0" y="T1"/>
                </a:cxn>
                <a:cxn ang="0">
                  <a:pos x="T2" y="T3"/>
                </a:cxn>
                <a:cxn ang="0">
                  <a:pos x="T4" y="T5"/>
                </a:cxn>
                <a:cxn ang="0">
                  <a:pos x="T6" y="T7"/>
                </a:cxn>
                <a:cxn ang="0">
                  <a:pos x="T8" y="T9"/>
                </a:cxn>
              </a:cxnLst>
              <a:rect l="0" t="0" r="r" b="b"/>
              <a:pathLst>
                <a:path w="98" h="89">
                  <a:moveTo>
                    <a:pt x="98" y="38"/>
                  </a:moveTo>
                  <a:lnTo>
                    <a:pt x="0" y="0"/>
                  </a:lnTo>
                  <a:lnTo>
                    <a:pt x="54" y="89"/>
                  </a:lnTo>
                  <a:lnTo>
                    <a:pt x="52" y="44"/>
                  </a:lnTo>
                  <a:lnTo>
                    <a:pt x="98"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sp>
        <p:nvSpPr>
          <p:cNvPr id="101" name="Rectangle 97">
            <a:extLst>
              <a:ext uri="{FF2B5EF4-FFF2-40B4-BE49-F238E27FC236}">
                <a16:creationId xmlns:a16="http://schemas.microsoft.com/office/drawing/2014/main" id="{2F2DDD09-AF34-7050-268B-84DE6DC3B1CD}"/>
              </a:ext>
            </a:extLst>
          </p:cNvPr>
          <p:cNvSpPr>
            <a:spLocks noChangeArrowheads="1"/>
          </p:cNvSpPr>
          <p:nvPr/>
        </p:nvSpPr>
        <p:spPr bwMode="auto">
          <a:xfrm rot="16200000">
            <a:off x="1356409" y="3385752"/>
            <a:ext cx="6796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a:solidFill>
                  <a:srgbClr val="000000"/>
                </a:solidFill>
              </a:rPr>
              <a:t>Octant</a:t>
            </a:r>
            <a:endParaRPr lang="en-US" altLang="en-FR" sz="2400"/>
          </a:p>
        </p:txBody>
      </p:sp>
      <p:grpSp>
        <p:nvGrpSpPr>
          <p:cNvPr id="102" name="Group 98">
            <a:extLst>
              <a:ext uri="{FF2B5EF4-FFF2-40B4-BE49-F238E27FC236}">
                <a16:creationId xmlns:a16="http://schemas.microsoft.com/office/drawing/2014/main" id="{28368512-A3E1-C092-F658-E8638DEDA88C}"/>
              </a:ext>
            </a:extLst>
          </p:cNvPr>
          <p:cNvGrpSpPr>
            <a:grpSpLocks/>
          </p:cNvGrpSpPr>
          <p:nvPr/>
        </p:nvGrpSpPr>
        <p:grpSpPr bwMode="auto">
          <a:xfrm>
            <a:off x="2408238" y="3194051"/>
            <a:ext cx="620712" cy="106363"/>
            <a:chOff x="661" y="2016"/>
            <a:chExt cx="403" cy="67"/>
          </a:xfrm>
        </p:grpSpPr>
        <p:sp>
          <p:nvSpPr>
            <p:cNvPr id="103" name="Rectangle 99">
              <a:extLst>
                <a:ext uri="{FF2B5EF4-FFF2-40B4-BE49-F238E27FC236}">
                  <a16:creationId xmlns:a16="http://schemas.microsoft.com/office/drawing/2014/main" id="{1BD97C66-1315-F825-7EB8-AD4725363A31}"/>
                </a:ext>
              </a:extLst>
            </p:cNvPr>
            <p:cNvSpPr>
              <a:spLocks noChangeArrowheads="1"/>
            </p:cNvSpPr>
            <p:nvPr/>
          </p:nvSpPr>
          <p:spPr bwMode="auto">
            <a:xfrm>
              <a:off x="727"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4" name="Rectangle 100">
              <a:extLst>
                <a:ext uri="{FF2B5EF4-FFF2-40B4-BE49-F238E27FC236}">
                  <a16:creationId xmlns:a16="http://schemas.microsoft.com/office/drawing/2014/main" id="{4C2B2E50-22E8-123E-6AC2-120170773943}"/>
                </a:ext>
              </a:extLst>
            </p:cNvPr>
            <p:cNvSpPr>
              <a:spLocks noChangeArrowheads="1"/>
            </p:cNvSpPr>
            <p:nvPr/>
          </p:nvSpPr>
          <p:spPr bwMode="auto">
            <a:xfrm>
              <a:off x="783"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5" name="Rectangle 101">
              <a:extLst>
                <a:ext uri="{FF2B5EF4-FFF2-40B4-BE49-F238E27FC236}">
                  <a16:creationId xmlns:a16="http://schemas.microsoft.com/office/drawing/2014/main" id="{EACFFE98-2033-741F-FAC2-D977EA7C77D4}"/>
                </a:ext>
              </a:extLst>
            </p:cNvPr>
            <p:cNvSpPr>
              <a:spLocks noChangeArrowheads="1"/>
            </p:cNvSpPr>
            <p:nvPr/>
          </p:nvSpPr>
          <p:spPr bwMode="auto">
            <a:xfrm>
              <a:off x="839"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6" name="Rectangle 102">
              <a:extLst>
                <a:ext uri="{FF2B5EF4-FFF2-40B4-BE49-F238E27FC236}">
                  <a16:creationId xmlns:a16="http://schemas.microsoft.com/office/drawing/2014/main" id="{63553565-B449-93B2-74EF-E2D4A5A95A5B}"/>
                </a:ext>
              </a:extLst>
            </p:cNvPr>
            <p:cNvSpPr>
              <a:spLocks noChangeArrowheads="1"/>
            </p:cNvSpPr>
            <p:nvPr/>
          </p:nvSpPr>
          <p:spPr bwMode="auto">
            <a:xfrm>
              <a:off x="895"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7" name="Rectangle 103">
              <a:extLst>
                <a:ext uri="{FF2B5EF4-FFF2-40B4-BE49-F238E27FC236}">
                  <a16:creationId xmlns:a16="http://schemas.microsoft.com/office/drawing/2014/main" id="{7D0EB53C-EBBA-2E27-E90B-66BA36476F35}"/>
                </a:ext>
              </a:extLst>
            </p:cNvPr>
            <p:cNvSpPr>
              <a:spLocks noChangeArrowheads="1"/>
            </p:cNvSpPr>
            <p:nvPr/>
          </p:nvSpPr>
          <p:spPr bwMode="auto">
            <a:xfrm>
              <a:off x="951"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8" name="Rectangle 104">
              <a:extLst>
                <a:ext uri="{FF2B5EF4-FFF2-40B4-BE49-F238E27FC236}">
                  <a16:creationId xmlns:a16="http://schemas.microsoft.com/office/drawing/2014/main" id="{F78FA0E4-8705-BC46-1A6D-EDE99E13A9B7}"/>
                </a:ext>
              </a:extLst>
            </p:cNvPr>
            <p:cNvSpPr>
              <a:spLocks noChangeArrowheads="1"/>
            </p:cNvSpPr>
            <p:nvPr/>
          </p:nvSpPr>
          <p:spPr bwMode="auto">
            <a:xfrm>
              <a:off x="1007"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09" name="Rectangle 105">
              <a:extLst>
                <a:ext uri="{FF2B5EF4-FFF2-40B4-BE49-F238E27FC236}">
                  <a16:creationId xmlns:a16="http://schemas.microsoft.com/office/drawing/2014/main" id="{AF08E1A3-93B6-C983-03E1-DDA8733979C5}"/>
                </a:ext>
              </a:extLst>
            </p:cNvPr>
            <p:cNvSpPr>
              <a:spLocks noChangeArrowheads="1"/>
            </p:cNvSpPr>
            <p:nvPr/>
          </p:nvSpPr>
          <p:spPr bwMode="auto">
            <a:xfrm>
              <a:off x="1063" y="2046"/>
              <a:ext cx="1"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0" name="Freeform 106">
              <a:extLst>
                <a:ext uri="{FF2B5EF4-FFF2-40B4-BE49-F238E27FC236}">
                  <a16:creationId xmlns:a16="http://schemas.microsoft.com/office/drawing/2014/main" id="{E11D28B4-8551-8E11-311F-F0F0EE40D273}"/>
                </a:ext>
              </a:extLst>
            </p:cNvPr>
            <p:cNvSpPr>
              <a:spLocks/>
            </p:cNvSpPr>
            <p:nvPr/>
          </p:nvSpPr>
          <p:spPr bwMode="auto">
            <a:xfrm>
              <a:off x="661" y="2016"/>
              <a:ext cx="99" cy="67"/>
            </a:xfrm>
            <a:custGeom>
              <a:avLst/>
              <a:gdLst>
                <a:gd name="T0" fmla="*/ 99 w 99"/>
                <a:gd name="T1" fmla="*/ 0 h 67"/>
                <a:gd name="T2" fmla="*/ 0 w 99"/>
                <a:gd name="T3" fmla="*/ 34 h 67"/>
                <a:gd name="T4" fmla="*/ 99 w 99"/>
                <a:gd name="T5" fmla="*/ 67 h 67"/>
                <a:gd name="T6" fmla="*/ 68 w 99"/>
                <a:gd name="T7" fmla="*/ 34 h 67"/>
                <a:gd name="T8" fmla="*/ 99 w 99"/>
                <a:gd name="T9" fmla="*/ 0 h 67"/>
              </a:gdLst>
              <a:ahLst/>
              <a:cxnLst>
                <a:cxn ang="0">
                  <a:pos x="T0" y="T1"/>
                </a:cxn>
                <a:cxn ang="0">
                  <a:pos x="T2" y="T3"/>
                </a:cxn>
                <a:cxn ang="0">
                  <a:pos x="T4" y="T5"/>
                </a:cxn>
                <a:cxn ang="0">
                  <a:pos x="T6" y="T7"/>
                </a:cxn>
                <a:cxn ang="0">
                  <a:pos x="T8" y="T9"/>
                </a:cxn>
              </a:cxnLst>
              <a:rect l="0" t="0" r="r" b="b"/>
              <a:pathLst>
                <a:path w="99" h="67">
                  <a:moveTo>
                    <a:pt x="99" y="0"/>
                  </a:moveTo>
                  <a:lnTo>
                    <a:pt x="0" y="34"/>
                  </a:lnTo>
                  <a:lnTo>
                    <a:pt x="99" y="67"/>
                  </a:lnTo>
                  <a:lnTo>
                    <a:pt x="68" y="34"/>
                  </a:lnTo>
                  <a:lnTo>
                    <a:pt x="99"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11" name="Group 107">
            <a:extLst>
              <a:ext uri="{FF2B5EF4-FFF2-40B4-BE49-F238E27FC236}">
                <a16:creationId xmlns:a16="http://schemas.microsoft.com/office/drawing/2014/main" id="{FFFB3116-76FF-44D6-D994-6F7CA1FB5DCB}"/>
              </a:ext>
            </a:extLst>
          </p:cNvPr>
          <p:cNvGrpSpPr>
            <a:grpSpLocks/>
          </p:cNvGrpSpPr>
          <p:nvPr/>
        </p:nvGrpSpPr>
        <p:grpSpPr bwMode="auto">
          <a:xfrm>
            <a:off x="2398713" y="3746501"/>
            <a:ext cx="620712" cy="106363"/>
            <a:chOff x="661" y="2208"/>
            <a:chExt cx="403" cy="67"/>
          </a:xfrm>
        </p:grpSpPr>
        <p:sp>
          <p:nvSpPr>
            <p:cNvPr id="112" name="Rectangle 108">
              <a:extLst>
                <a:ext uri="{FF2B5EF4-FFF2-40B4-BE49-F238E27FC236}">
                  <a16:creationId xmlns:a16="http://schemas.microsoft.com/office/drawing/2014/main" id="{DC0D8F9B-F59B-1E5D-9D37-F5C04928AFEF}"/>
                </a:ext>
              </a:extLst>
            </p:cNvPr>
            <p:cNvSpPr>
              <a:spLocks noChangeArrowheads="1"/>
            </p:cNvSpPr>
            <p:nvPr/>
          </p:nvSpPr>
          <p:spPr bwMode="auto">
            <a:xfrm>
              <a:off x="727"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3" name="Rectangle 109">
              <a:extLst>
                <a:ext uri="{FF2B5EF4-FFF2-40B4-BE49-F238E27FC236}">
                  <a16:creationId xmlns:a16="http://schemas.microsoft.com/office/drawing/2014/main" id="{EAC96BB9-B14D-5508-5D2A-775DBFDC206A}"/>
                </a:ext>
              </a:extLst>
            </p:cNvPr>
            <p:cNvSpPr>
              <a:spLocks noChangeArrowheads="1"/>
            </p:cNvSpPr>
            <p:nvPr/>
          </p:nvSpPr>
          <p:spPr bwMode="auto">
            <a:xfrm>
              <a:off x="783"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4" name="Rectangle 110">
              <a:extLst>
                <a:ext uri="{FF2B5EF4-FFF2-40B4-BE49-F238E27FC236}">
                  <a16:creationId xmlns:a16="http://schemas.microsoft.com/office/drawing/2014/main" id="{2D8A3349-28A5-FB41-F6D8-9D5278519F90}"/>
                </a:ext>
              </a:extLst>
            </p:cNvPr>
            <p:cNvSpPr>
              <a:spLocks noChangeArrowheads="1"/>
            </p:cNvSpPr>
            <p:nvPr/>
          </p:nvSpPr>
          <p:spPr bwMode="auto">
            <a:xfrm>
              <a:off x="839"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5" name="Rectangle 111">
              <a:extLst>
                <a:ext uri="{FF2B5EF4-FFF2-40B4-BE49-F238E27FC236}">
                  <a16:creationId xmlns:a16="http://schemas.microsoft.com/office/drawing/2014/main" id="{B60C0378-4B94-4F69-7188-A0D095DA6E40}"/>
                </a:ext>
              </a:extLst>
            </p:cNvPr>
            <p:cNvSpPr>
              <a:spLocks noChangeArrowheads="1"/>
            </p:cNvSpPr>
            <p:nvPr/>
          </p:nvSpPr>
          <p:spPr bwMode="auto">
            <a:xfrm>
              <a:off x="895"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6" name="Rectangle 112">
              <a:extLst>
                <a:ext uri="{FF2B5EF4-FFF2-40B4-BE49-F238E27FC236}">
                  <a16:creationId xmlns:a16="http://schemas.microsoft.com/office/drawing/2014/main" id="{F8E953BA-A4F6-D13C-82F6-2FFD05C694D8}"/>
                </a:ext>
              </a:extLst>
            </p:cNvPr>
            <p:cNvSpPr>
              <a:spLocks noChangeArrowheads="1"/>
            </p:cNvSpPr>
            <p:nvPr/>
          </p:nvSpPr>
          <p:spPr bwMode="auto">
            <a:xfrm>
              <a:off x="951"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7" name="Rectangle 113">
              <a:extLst>
                <a:ext uri="{FF2B5EF4-FFF2-40B4-BE49-F238E27FC236}">
                  <a16:creationId xmlns:a16="http://schemas.microsoft.com/office/drawing/2014/main" id="{19756106-DB14-E5B6-2AD3-D0904C754C4F}"/>
                </a:ext>
              </a:extLst>
            </p:cNvPr>
            <p:cNvSpPr>
              <a:spLocks noChangeArrowheads="1"/>
            </p:cNvSpPr>
            <p:nvPr/>
          </p:nvSpPr>
          <p:spPr bwMode="auto">
            <a:xfrm>
              <a:off x="1007"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8" name="Rectangle 114">
              <a:extLst>
                <a:ext uri="{FF2B5EF4-FFF2-40B4-BE49-F238E27FC236}">
                  <a16:creationId xmlns:a16="http://schemas.microsoft.com/office/drawing/2014/main" id="{35E5B1C2-13B5-C260-4171-8AEA407265F1}"/>
                </a:ext>
              </a:extLst>
            </p:cNvPr>
            <p:cNvSpPr>
              <a:spLocks noChangeArrowheads="1"/>
            </p:cNvSpPr>
            <p:nvPr/>
          </p:nvSpPr>
          <p:spPr bwMode="auto">
            <a:xfrm>
              <a:off x="1063" y="2238"/>
              <a:ext cx="1"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19" name="Freeform 115">
              <a:extLst>
                <a:ext uri="{FF2B5EF4-FFF2-40B4-BE49-F238E27FC236}">
                  <a16:creationId xmlns:a16="http://schemas.microsoft.com/office/drawing/2014/main" id="{B3A606C2-3DC9-38F0-5923-6AC1B544E070}"/>
                </a:ext>
              </a:extLst>
            </p:cNvPr>
            <p:cNvSpPr>
              <a:spLocks/>
            </p:cNvSpPr>
            <p:nvPr/>
          </p:nvSpPr>
          <p:spPr bwMode="auto">
            <a:xfrm>
              <a:off x="661" y="2208"/>
              <a:ext cx="99" cy="67"/>
            </a:xfrm>
            <a:custGeom>
              <a:avLst/>
              <a:gdLst>
                <a:gd name="T0" fmla="*/ 99 w 99"/>
                <a:gd name="T1" fmla="*/ 0 h 67"/>
                <a:gd name="T2" fmla="*/ 0 w 99"/>
                <a:gd name="T3" fmla="*/ 34 h 67"/>
                <a:gd name="T4" fmla="*/ 99 w 99"/>
                <a:gd name="T5" fmla="*/ 67 h 67"/>
                <a:gd name="T6" fmla="*/ 68 w 99"/>
                <a:gd name="T7" fmla="*/ 34 h 67"/>
                <a:gd name="T8" fmla="*/ 99 w 99"/>
                <a:gd name="T9" fmla="*/ 0 h 67"/>
              </a:gdLst>
              <a:ahLst/>
              <a:cxnLst>
                <a:cxn ang="0">
                  <a:pos x="T0" y="T1"/>
                </a:cxn>
                <a:cxn ang="0">
                  <a:pos x="T2" y="T3"/>
                </a:cxn>
                <a:cxn ang="0">
                  <a:pos x="T4" y="T5"/>
                </a:cxn>
                <a:cxn ang="0">
                  <a:pos x="T6" y="T7"/>
                </a:cxn>
                <a:cxn ang="0">
                  <a:pos x="T8" y="T9"/>
                </a:cxn>
              </a:cxnLst>
              <a:rect l="0" t="0" r="r" b="b"/>
              <a:pathLst>
                <a:path w="99" h="67">
                  <a:moveTo>
                    <a:pt x="99" y="0"/>
                  </a:moveTo>
                  <a:lnTo>
                    <a:pt x="0" y="34"/>
                  </a:lnTo>
                  <a:lnTo>
                    <a:pt x="99" y="67"/>
                  </a:lnTo>
                  <a:lnTo>
                    <a:pt x="68" y="34"/>
                  </a:lnTo>
                  <a:lnTo>
                    <a:pt x="99"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sp>
        <p:nvSpPr>
          <p:cNvPr id="120" name="Rectangle 116">
            <a:extLst>
              <a:ext uri="{FF2B5EF4-FFF2-40B4-BE49-F238E27FC236}">
                <a16:creationId xmlns:a16="http://schemas.microsoft.com/office/drawing/2014/main" id="{F6226E71-062F-792E-A3A7-DEBCAF1F6F5C}"/>
              </a:ext>
            </a:extLst>
          </p:cNvPr>
          <p:cNvSpPr>
            <a:spLocks noChangeArrowheads="1"/>
          </p:cNvSpPr>
          <p:nvPr/>
        </p:nvSpPr>
        <p:spPr bwMode="auto">
          <a:xfrm>
            <a:off x="2625726" y="3355975"/>
            <a:ext cx="90487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1" name="Rectangle 117">
            <a:extLst>
              <a:ext uri="{FF2B5EF4-FFF2-40B4-BE49-F238E27FC236}">
                <a16:creationId xmlns:a16="http://schemas.microsoft.com/office/drawing/2014/main" id="{5C86712C-635D-9960-0628-111AD50776CA}"/>
              </a:ext>
            </a:extLst>
          </p:cNvPr>
          <p:cNvSpPr>
            <a:spLocks noChangeArrowheads="1"/>
          </p:cNvSpPr>
          <p:nvPr/>
        </p:nvSpPr>
        <p:spPr bwMode="auto">
          <a:xfrm>
            <a:off x="2716214" y="3414713"/>
            <a:ext cx="81753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sz="1400">
                <a:solidFill>
                  <a:srgbClr val="FC0128"/>
                </a:solidFill>
              </a:rPr>
              <a:t>DC Power</a:t>
            </a:r>
            <a:endParaRPr lang="en-US" altLang="en-FR" sz="2400"/>
          </a:p>
        </p:txBody>
      </p:sp>
      <p:grpSp>
        <p:nvGrpSpPr>
          <p:cNvPr id="122" name="Group 118">
            <a:extLst>
              <a:ext uri="{FF2B5EF4-FFF2-40B4-BE49-F238E27FC236}">
                <a16:creationId xmlns:a16="http://schemas.microsoft.com/office/drawing/2014/main" id="{F1C95D82-9ED5-CBAB-6A24-2D254E2E47F0}"/>
              </a:ext>
            </a:extLst>
          </p:cNvPr>
          <p:cNvGrpSpPr>
            <a:grpSpLocks/>
          </p:cNvGrpSpPr>
          <p:nvPr/>
        </p:nvGrpSpPr>
        <p:grpSpPr bwMode="auto">
          <a:xfrm>
            <a:off x="4649789" y="1466851"/>
            <a:ext cx="103187" cy="600075"/>
            <a:chOff x="2037" y="850"/>
            <a:chExt cx="67" cy="378"/>
          </a:xfrm>
        </p:grpSpPr>
        <p:sp>
          <p:nvSpPr>
            <p:cNvPr id="123" name="Rectangle 119">
              <a:extLst>
                <a:ext uri="{FF2B5EF4-FFF2-40B4-BE49-F238E27FC236}">
                  <a16:creationId xmlns:a16="http://schemas.microsoft.com/office/drawing/2014/main" id="{539CCC3C-EBB6-0959-BC3B-EAC8A9CA0380}"/>
                </a:ext>
              </a:extLst>
            </p:cNvPr>
            <p:cNvSpPr>
              <a:spLocks noChangeArrowheads="1"/>
            </p:cNvSpPr>
            <p:nvPr/>
          </p:nvSpPr>
          <p:spPr bwMode="auto">
            <a:xfrm>
              <a:off x="2066" y="91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4" name="Rectangle 120">
              <a:extLst>
                <a:ext uri="{FF2B5EF4-FFF2-40B4-BE49-F238E27FC236}">
                  <a16:creationId xmlns:a16="http://schemas.microsoft.com/office/drawing/2014/main" id="{4744E139-A4FF-4A5A-729B-E731D1E6F180}"/>
                </a:ext>
              </a:extLst>
            </p:cNvPr>
            <p:cNvSpPr>
              <a:spLocks noChangeArrowheads="1"/>
            </p:cNvSpPr>
            <p:nvPr/>
          </p:nvSpPr>
          <p:spPr bwMode="auto">
            <a:xfrm>
              <a:off x="2066" y="972"/>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5" name="Rectangle 121">
              <a:extLst>
                <a:ext uri="{FF2B5EF4-FFF2-40B4-BE49-F238E27FC236}">
                  <a16:creationId xmlns:a16="http://schemas.microsoft.com/office/drawing/2014/main" id="{354340BA-FACB-D9F9-3A77-7E2904E58E4B}"/>
                </a:ext>
              </a:extLst>
            </p:cNvPr>
            <p:cNvSpPr>
              <a:spLocks noChangeArrowheads="1"/>
            </p:cNvSpPr>
            <p:nvPr/>
          </p:nvSpPr>
          <p:spPr bwMode="auto">
            <a:xfrm>
              <a:off x="2066" y="1028"/>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6" name="Rectangle 122">
              <a:extLst>
                <a:ext uri="{FF2B5EF4-FFF2-40B4-BE49-F238E27FC236}">
                  <a16:creationId xmlns:a16="http://schemas.microsoft.com/office/drawing/2014/main" id="{85F4EBF4-6C82-400D-FF30-C9F01EFA9236}"/>
                </a:ext>
              </a:extLst>
            </p:cNvPr>
            <p:cNvSpPr>
              <a:spLocks noChangeArrowheads="1"/>
            </p:cNvSpPr>
            <p:nvPr/>
          </p:nvSpPr>
          <p:spPr bwMode="auto">
            <a:xfrm>
              <a:off x="2066" y="108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7" name="Rectangle 123">
              <a:extLst>
                <a:ext uri="{FF2B5EF4-FFF2-40B4-BE49-F238E27FC236}">
                  <a16:creationId xmlns:a16="http://schemas.microsoft.com/office/drawing/2014/main" id="{87E83238-FEDE-F971-5F51-AF58E5CBDD8A}"/>
                </a:ext>
              </a:extLst>
            </p:cNvPr>
            <p:cNvSpPr>
              <a:spLocks noChangeArrowheads="1"/>
            </p:cNvSpPr>
            <p:nvPr/>
          </p:nvSpPr>
          <p:spPr bwMode="auto">
            <a:xfrm>
              <a:off x="2066" y="1140"/>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8" name="Rectangle 124">
              <a:extLst>
                <a:ext uri="{FF2B5EF4-FFF2-40B4-BE49-F238E27FC236}">
                  <a16:creationId xmlns:a16="http://schemas.microsoft.com/office/drawing/2014/main" id="{4CDC2054-2888-C14D-EEF4-161483036EEB}"/>
                </a:ext>
              </a:extLst>
            </p:cNvPr>
            <p:cNvSpPr>
              <a:spLocks noChangeArrowheads="1"/>
            </p:cNvSpPr>
            <p:nvPr/>
          </p:nvSpPr>
          <p:spPr bwMode="auto">
            <a:xfrm>
              <a:off x="2066" y="119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29" name="Freeform 125">
              <a:extLst>
                <a:ext uri="{FF2B5EF4-FFF2-40B4-BE49-F238E27FC236}">
                  <a16:creationId xmlns:a16="http://schemas.microsoft.com/office/drawing/2014/main" id="{89FBF47B-2694-0266-A8E2-4A5041228CA5}"/>
                </a:ext>
              </a:extLst>
            </p:cNvPr>
            <p:cNvSpPr>
              <a:spLocks/>
            </p:cNvSpPr>
            <p:nvPr/>
          </p:nvSpPr>
          <p:spPr bwMode="auto">
            <a:xfrm>
              <a:off x="2037" y="850"/>
              <a:ext cx="67" cy="99"/>
            </a:xfrm>
            <a:custGeom>
              <a:avLst/>
              <a:gdLst>
                <a:gd name="T0" fmla="*/ 67 w 67"/>
                <a:gd name="T1" fmla="*/ 99 h 99"/>
                <a:gd name="T2" fmla="*/ 33 w 67"/>
                <a:gd name="T3" fmla="*/ 0 h 99"/>
                <a:gd name="T4" fmla="*/ 0 w 67"/>
                <a:gd name="T5" fmla="*/ 99 h 99"/>
                <a:gd name="T6" fmla="*/ 33 w 67"/>
                <a:gd name="T7" fmla="*/ 68 h 99"/>
                <a:gd name="T8" fmla="*/ 67 w 67"/>
                <a:gd name="T9" fmla="*/ 99 h 99"/>
              </a:gdLst>
              <a:ahLst/>
              <a:cxnLst>
                <a:cxn ang="0">
                  <a:pos x="T0" y="T1"/>
                </a:cxn>
                <a:cxn ang="0">
                  <a:pos x="T2" y="T3"/>
                </a:cxn>
                <a:cxn ang="0">
                  <a:pos x="T4" y="T5"/>
                </a:cxn>
                <a:cxn ang="0">
                  <a:pos x="T6" y="T7"/>
                </a:cxn>
                <a:cxn ang="0">
                  <a:pos x="T8" y="T9"/>
                </a:cxn>
              </a:cxnLst>
              <a:rect l="0" t="0" r="r" b="b"/>
              <a:pathLst>
                <a:path w="67" h="99">
                  <a:moveTo>
                    <a:pt x="67" y="99"/>
                  </a:moveTo>
                  <a:lnTo>
                    <a:pt x="33" y="0"/>
                  </a:lnTo>
                  <a:lnTo>
                    <a:pt x="0" y="99"/>
                  </a:lnTo>
                  <a:lnTo>
                    <a:pt x="33" y="68"/>
                  </a:lnTo>
                  <a:lnTo>
                    <a:pt x="67" y="99"/>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30" name="Group 126">
            <a:extLst>
              <a:ext uri="{FF2B5EF4-FFF2-40B4-BE49-F238E27FC236}">
                <a16:creationId xmlns:a16="http://schemas.microsoft.com/office/drawing/2014/main" id="{8F3D50CE-5221-3855-476B-DC5BD0583771}"/>
              </a:ext>
            </a:extLst>
          </p:cNvPr>
          <p:cNvGrpSpPr>
            <a:grpSpLocks/>
          </p:cNvGrpSpPr>
          <p:nvPr/>
        </p:nvGrpSpPr>
        <p:grpSpPr bwMode="auto">
          <a:xfrm>
            <a:off x="4089400" y="1457326"/>
            <a:ext cx="103188" cy="600075"/>
            <a:chOff x="1835" y="850"/>
            <a:chExt cx="67" cy="378"/>
          </a:xfrm>
        </p:grpSpPr>
        <p:sp>
          <p:nvSpPr>
            <p:cNvPr id="131" name="Rectangle 127">
              <a:extLst>
                <a:ext uri="{FF2B5EF4-FFF2-40B4-BE49-F238E27FC236}">
                  <a16:creationId xmlns:a16="http://schemas.microsoft.com/office/drawing/2014/main" id="{9458B9B3-18B0-BF1A-8C8E-27073EDBBB0C}"/>
                </a:ext>
              </a:extLst>
            </p:cNvPr>
            <p:cNvSpPr>
              <a:spLocks noChangeArrowheads="1"/>
            </p:cNvSpPr>
            <p:nvPr/>
          </p:nvSpPr>
          <p:spPr bwMode="auto">
            <a:xfrm>
              <a:off x="1864" y="91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2" name="Rectangle 128">
              <a:extLst>
                <a:ext uri="{FF2B5EF4-FFF2-40B4-BE49-F238E27FC236}">
                  <a16:creationId xmlns:a16="http://schemas.microsoft.com/office/drawing/2014/main" id="{82F78307-5487-9C06-0BCD-B0C2436F8AAF}"/>
                </a:ext>
              </a:extLst>
            </p:cNvPr>
            <p:cNvSpPr>
              <a:spLocks noChangeArrowheads="1"/>
            </p:cNvSpPr>
            <p:nvPr/>
          </p:nvSpPr>
          <p:spPr bwMode="auto">
            <a:xfrm>
              <a:off x="1864" y="972"/>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3" name="Rectangle 129">
              <a:extLst>
                <a:ext uri="{FF2B5EF4-FFF2-40B4-BE49-F238E27FC236}">
                  <a16:creationId xmlns:a16="http://schemas.microsoft.com/office/drawing/2014/main" id="{BA2F43AB-0F2E-C4A3-F7FD-C116F84F967F}"/>
                </a:ext>
              </a:extLst>
            </p:cNvPr>
            <p:cNvSpPr>
              <a:spLocks noChangeArrowheads="1"/>
            </p:cNvSpPr>
            <p:nvPr/>
          </p:nvSpPr>
          <p:spPr bwMode="auto">
            <a:xfrm>
              <a:off x="1864" y="1028"/>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4" name="Rectangle 130">
              <a:extLst>
                <a:ext uri="{FF2B5EF4-FFF2-40B4-BE49-F238E27FC236}">
                  <a16:creationId xmlns:a16="http://schemas.microsoft.com/office/drawing/2014/main" id="{C1C340B6-23AF-F499-3361-60837BF9DC1A}"/>
                </a:ext>
              </a:extLst>
            </p:cNvPr>
            <p:cNvSpPr>
              <a:spLocks noChangeArrowheads="1"/>
            </p:cNvSpPr>
            <p:nvPr/>
          </p:nvSpPr>
          <p:spPr bwMode="auto">
            <a:xfrm>
              <a:off x="1864" y="108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5" name="Rectangle 131">
              <a:extLst>
                <a:ext uri="{FF2B5EF4-FFF2-40B4-BE49-F238E27FC236}">
                  <a16:creationId xmlns:a16="http://schemas.microsoft.com/office/drawing/2014/main" id="{CE8210EC-B39D-A033-693C-135766127A48}"/>
                </a:ext>
              </a:extLst>
            </p:cNvPr>
            <p:cNvSpPr>
              <a:spLocks noChangeArrowheads="1"/>
            </p:cNvSpPr>
            <p:nvPr/>
          </p:nvSpPr>
          <p:spPr bwMode="auto">
            <a:xfrm>
              <a:off x="1864" y="1140"/>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6" name="Rectangle 132">
              <a:extLst>
                <a:ext uri="{FF2B5EF4-FFF2-40B4-BE49-F238E27FC236}">
                  <a16:creationId xmlns:a16="http://schemas.microsoft.com/office/drawing/2014/main" id="{AEACA9D6-4725-CE7D-3E3E-8E1FB4278084}"/>
                </a:ext>
              </a:extLst>
            </p:cNvPr>
            <p:cNvSpPr>
              <a:spLocks noChangeArrowheads="1"/>
            </p:cNvSpPr>
            <p:nvPr/>
          </p:nvSpPr>
          <p:spPr bwMode="auto">
            <a:xfrm>
              <a:off x="1864" y="119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37" name="Freeform 133">
              <a:extLst>
                <a:ext uri="{FF2B5EF4-FFF2-40B4-BE49-F238E27FC236}">
                  <a16:creationId xmlns:a16="http://schemas.microsoft.com/office/drawing/2014/main" id="{E0AD3D19-D80C-F6D3-3876-81C672470F06}"/>
                </a:ext>
              </a:extLst>
            </p:cNvPr>
            <p:cNvSpPr>
              <a:spLocks/>
            </p:cNvSpPr>
            <p:nvPr/>
          </p:nvSpPr>
          <p:spPr bwMode="auto">
            <a:xfrm>
              <a:off x="1835" y="850"/>
              <a:ext cx="67" cy="99"/>
            </a:xfrm>
            <a:custGeom>
              <a:avLst/>
              <a:gdLst>
                <a:gd name="T0" fmla="*/ 67 w 67"/>
                <a:gd name="T1" fmla="*/ 99 h 99"/>
                <a:gd name="T2" fmla="*/ 33 w 67"/>
                <a:gd name="T3" fmla="*/ 0 h 99"/>
                <a:gd name="T4" fmla="*/ 0 w 67"/>
                <a:gd name="T5" fmla="*/ 99 h 99"/>
                <a:gd name="T6" fmla="*/ 33 w 67"/>
                <a:gd name="T7" fmla="*/ 68 h 99"/>
                <a:gd name="T8" fmla="*/ 67 w 67"/>
                <a:gd name="T9" fmla="*/ 99 h 99"/>
              </a:gdLst>
              <a:ahLst/>
              <a:cxnLst>
                <a:cxn ang="0">
                  <a:pos x="T0" y="T1"/>
                </a:cxn>
                <a:cxn ang="0">
                  <a:pos x="T2" y="T3"/>
                </a:cxn>
                <a:cxn ang="0">
                  <a:pos x="T4" y="T5"/>
                </a:cxn>
                <a:cxn ang="0">
                  <a:pos x="T6" y="T7"/>
                </a:cxn>
                <a:cxn ang="0">
                  <a:pos x="T8" y="T9"/>
                </a:cxn>
              </a:cxnLst>
              <a:rect l="0" t="0" r="r" b="b"/>
              <a:pathLst>
                <a:path w="67" h="99">
                  <a:moveTo>
                    <a:pt x="67" y="99"/>
                  </a:moveTo>
                  <a:lnTo>
                    <a:pt x="33" y="0"/>
                  </a:lnTo>
                  <a:lnTo>
                    <a:pt x="0" y="99"/>
                  </a:lnTo>
                  <a:lnTo>
                    <a:pt x="33" y="68"/>
                  </a:lnTo>
                  <a:lnTo>
                    <a:pt x="67" y="99"/>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38" name="Group 134">
            <a:extLst>
              <a:ext uri="{FF2B5EF4-FFF2-40B4-BE49-F238E27FC236}">
                <a16:creationId xmlns:a16="http://schemas.microsoft.com/office/drawing/2014/main" id="{AF8AB42F-DB84-D9A1-D2AB-5871E8CAA2C3}"/>
              </a:ext>
            </a:extLst>
          </p:cNvPr>
          <p:cNvGrpSpPr>
            <a:grpSpLocks/>
          </p:cNvGrpSpPr>
          <p:nvPr/>
        </p:nvGrpSpPr>
        <p:grpSpPr bwMode="auto">
          <a:xfrm>
            <a:off x="5827713" y="3195638"/>
            <a:ext cx="620712" cy="106362"/>
            <a:chOff x="2874" y="2017"/>
            <a:chExt cx="403" cy="67"/>
          </a:xfrm>
        </p:grpSpPr>
        <p:sp>
          <p:nvSpPr>
            <p:cNvPr id="139" name="Rectangle 135">
              <a:extLst>
                <a:ext uri="{FF2B5EF4-FFF2-40B4-BE49-F238E27FC236}">
                  <a16:creationId xmlns:a16="http://schemas.microsoft.com/office/drawing/2014/main" id="{182A7E0A-EE85-BD85-77F3-EB820FA382D8}"/>
                </a:ext>
              </a:extLst>
            </p:cNvPr>
            <p:cNvSpPr>
              <a:spLocks noChangeArrowheads="1"/>
            </p:cNvSpPr>
            <p:nvPr/>
          </p:nvSpPr>
          <p:spPr bwMode="auto">
            <a:xfrm>
              <a:off x="3179"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0" name="Rectangle 136">
              <a:extLst>
                <a:ext uri="{FF2B5EF4-FFF2-40B4-BE49-F238E27FC236}">
                  <a16:creationId xmlns:a16="http://schemas.microsoft.com/office/drawing/2014/main" id="{EEC03C03-0ACB-6BB7-6F40-6AED76ED1543}"/>
                </a:ext>
              </a:extLst>
            </p:cNvPr>
            <p:cNvSpPr>
              <a:spLocks noChangeArrowheads="1"/>
            </p:cNvSpPr>
            <p:nvPr/>
          </p:nvSpPr>
          <p:spPr bwMode="auto">
            <a:xfrm>
              <a:off x="3123"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1" name="Rectangle 137">
              <a:extLst>
                <a:ext uri="{FF2B5EF4-FFF2-40B4-BE49-F238E27FC236}">
                  <a16:creationId xmlns:a16="http://schemas.microsoft.com/office/drawing/2014/main" id="{18B3083D-97EE-3ECC-02FC-7AF6AC1BA0B3}"/>
                </a:ext>
              </a:extLst>
            </p:cNvPr>
            <p:cNvSpPr>
              <a:spLocks noChangeArrowheads="1"/>
            </p:cNvSpPr>
            <p:nvPr/>
          </p:nvSpPr>
          <p:spPr bwMode="auto">
            <a:xfrm>
              <a:off x="3067"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2" name="Rectangle 138">
              <a:extLst>
                <a:ext uri="{FF2B5EF4-FFF2-40B4-BE49-F238E27FC236}">
                  <a16:creationId xmlns:a16="http://schemas.microsoft.com/office/drawing/2014/main" id="{6852D95D-14A1-6454-9E24-6395C6CFC23D}"/>
                </a:ext>
              </a:extLst>
            </p:cNvPr>
            <p:cNvSpPr>
              <a:spLocks noChangeArrowheads="1"/>
            </p:cNvSpPr>
            <p:nvPr/>
          </p:nvSpPr>
          <p:spPr bwMode="auto">
            <a:xfrm>
              <a:off x="3011"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3" name="Rectangle 139">
              <a:extLst>
                <a:ext uri="{FF2B5EF4-FFF2-40B4-BE49-F238E27FC236}">
                  <a16:creationId xmlns:a16="http://schemas.microsoft.com/office/drawing/2014/main" id="{E0E71BEA-DD77-C283-793A-77E9231E1B7E}"/>
                </a:ext>
              </a:extLst>
            </p:cNvPr>
            <p:cNvSpPr>
              <a:spLocks noChangeArrowheads="1"/>
            </p:cNvSpPr>
            <p:nvPr/>
          </p:nvSpPr>
          <p:spPr bwMode="auto">
            <a:xfrm>
              <a:off x="2955"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4" name="Rectangle 140">
              <a:extLst>
                <a:ext uri="{FF2B5EF4-FFF2-40B4-BE49-F238E27FC236}">
                  <a16:creationId xmlns:a16="http://schemas.microsoft.com/office/drawing/2014/main" id="{9E3D02EC-E2CB-43EF-87D4-C737D545ECF8}"/>
                </a:ext>
              </a:extLst>
            </p:cNvPr>
            <p:cNvSpPr>
              <a:spLocks noChangeArrowheads="1"/>
            </p:cNvSpPr>
            <p:nvPr/>
          </p:nvSpPr>
          <p:spPr bwMode="auto">
            <a:xfrm>
              <a:off x="2899" y="2046"/>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5" name="Rectangle 141">
              <a:extLst>
                <a:ext uri="{FF2B5EF4-FFF2-40B4-BE49-F238E27FC236}">
                  <a16:creationId xmlns:a16="http://schemas.microsoft.com/office/drawing/2014/main" id="{B947E1C3-7829-030F-A325-83A2D2832515}"/>
                </a:ext>
              </a:extLst>
            </p:cNvPr>
            <p:cNvSpPr>
              <a:spLocks noChangeArrowheads="1"/>
            </p:cNvSpPr>
            <p:nvPr/>
          </p:nvSpPr>
          <p:spPr bwMode="auto">
            <a:xfrm>
              <a:off x="2874" y="2046"/>
              <a:ext cx="1"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6" name="Freeform 142">
              <a:extLst>
                <a:ext uri="{FF2B5EF4-FFF2-40B4-BE49-F238E27FC236}">
                  <a16:creationId xmlns:a16="http://schemas.microsoft.com/office/drawing/2014/main" id="{3F0B94F4-4095-E3A6-F483-79F7A7C0A7B3}"/>
                </a:ext>
              </a:extLst>
            </p:cNvPr>
            <p:cNvSpPr>
              <a:spLocks/>
            </p:cNvSpPr>
            <p:nvPr/>
          </p:nvSpPr>
          <p:spPr bwMode="auto">
            <a:xfrm>
              <a:off x="3178" y="2017"/>
              <a:ext cx="99" cy="67"/>
            </a:xfrm>
            <a:custGeom>
              <a:avLst/>
              <a:gdLst>
                <a:gd name="T0" fmla="*/ 0 w 99"/>
                <a:gd name="T1" fmla="*/ 67 h 67"/>
                <a:gd name="T2" fmla="*/ 99 w 99"/>
                <a:gd name="T3" fmla="*/ 33 h 67"/>
                <a:gd name="T4" fmla="*/ 0 w 99"/>
                <a:gd name="T5" fmla="*/ 0 h 67"/>
                <a:gd name="T6" fmla="*/ 31 w 99"/>
                <a:gd name="T7" fmla="*/ 33 h 67"/>
                <a:gd name="T8" fmla="*/ 0 w 99"/>
                <a:gd name="T9" fmla="*/ 67 h 67"/>
              </a:gdLst>
              <a:ahLst/>
              <a:cxnLst>
                <a:cxn ang="0">
                  <a:pos x="T0" y="T1"/>
                </a:cxn>
                <a:cxn ang="0">
                  <a:pos x="T2" y="T3"/>
                </a:cxn>
                <a:cxn ang="0">
                  <a:pos x="T4" y="T5"/>
                </a:cxn>
                <a:cxn ang="0">
                  <a:pos x="T6" y="T7"/>
                </a:cxn>
                <a:cxn ang="0">
                  <a:pos x="T8" y="T9"/>
                </a:cxn>
              </a:cxnLst>
              <a:rect l="0" t="0" r="r" b="b"/>
              <a:pathLst>
                <a:path w="99" h="67">
                  <a:moveTo>
                    <a:pt x="0" y="67"/>
                  </a:moveTo>
                  <a:lnTo>
                    <a:pt x="99" y="33"/>
                  </a:lnTo>
                  <a:lnTo>
                    <a:pt x="0" y="0"/>
                  </a:lnTo>
                  <a:lnTo>
                    <a:pt x="31" y="33"/>
                  </a:lnTo>
                  <a:lnTo>
                    <a:pt x="0" y="67"/>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47" name="Group 143">
            <a:extLst>
              <a:ext uri="{FF2B5EF4-FFF2-40B4-BE49-F238E27FC236}">
                <a16:creationId xmlns:a16="http://schemas.microsoft.com/office/drawing/2014/main" id="{CE4E115E-142C-A029-D88C-2B1407F99BAE}"/>
              </a:ext>
            </a:extLst>
          </p:cNvPr>
          <p:cNvGrpSpPr>
            <a:grpSpLocks/>
          </p:cNvGrpSpPr>
          <p:nvPr/>
        </p:nvGrpSpPr>
        <p:grpSpPr bwMode="auto">
          <a:xfrm>
            <a:off x="5827713" y="3738563"/>
            <a:ext cx="620712" cy="106362"/>
            <a:chOff x="2874" y="2209"/>
            <a:chExt cx="403" cy="67"/>
          </a:xfrm>
        </p:grpSpPr>
        <p:sp>
          <p:nvSpPr>
            <p:cNvPr id="148" name="Rectangle 144">
              <a:extLst>
                <a:ext uri="{FF2B5EF4-FFF2-40B4-BE49-F238E27FC236}">
                  <a16:creationId xmlns:a16="http://schemas.microsoft.com/office/drawing/2014/main" id="{F6BF81E9-B7F1-7FA0-DFC5-3AED2E964964}"/>
                </a:ext>
              </a:extLst>
            </p:cNvPr>
            <p:cNvSpPr>
              <a:spLocks noChangeArrowheads="1"/>
            </p:cNvSpPr>
            <p:nvPr/>
          </p:nvSpPr>
          <p:spPr bwMode="auto">
            <a:xfrm>
              <a:off x="3179"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49" name="Rectangle 145">
              <a:extLst>
                <a:ext uri="{FF2B5EF4-FFF2-40B4-BE49-F238E27FC236}">
                  <a16:creationId xmlns:a16="http://schemas.microsoft.com/office/drawing/2014/main" id="{3BF2D935-ABBC-BAD6-E40E-8738411F075A}"/>
                </a:ext>
              </a:extLst>
            </p:cNvPr>
            <p:cNvSpPr>
              <a:spLocks noChangeArrowheads="1"/>
            </p:cNvSpPr>
            <p:nvPr/>
          </p:nvSpPr>
          <p:spPr bwMode="auto">
            <a:xfrm>
              <a:off x="3123"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0" name="Rectangle 146">
              <a:extLst>
                <a:ext uri="{FF2B5EF4-FFF2-40B4-BE49-F238E27FC236}">
                  <a16:creationId xmlns:a16="http://schemas.microsoft.com/office/drawing/2014/main" id="{ECE6E4BE-6260-6BE2-AB75-21379668B3CA}"/>
                </a:ext>
              </a:extLst>
            </p:cNvPr>
            <p:cNvSpPr>
              <a:spLocks noChangeArrowheads="1"/>
            </p:cNvSpPr>
            <p:nvPr/>
          </p:nvSpPr>
          <p:spPr bwMode="auto">
            <a:xfrm>
              <a:off x="3067"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1" name="Rectangle 147">
              <a:extLst>
                <a:ext uri="{FF2B5EF4-FFF2-40B4-BE49-F238E27FC236}">
                  <a16:creationId xmlns:a16="http://schemas.microsoft.com/office/drawing/2014/main" id="{59FC7318-A121-6F4F-0229-17F985E9DB9E}"/>
                </a:ext>
              </a:extLst>
            </p:cNvPr>
            <p:cNvSpPr>
              <a:spLocks noChangeArrowheads="1"/>
            </p:cNvSpPr>
            <p:nvPr/>
          </p:nvSpPr>
          <p:spPr bwMode="auto">
            <a:xfrm>
              <a:off x="3011"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2" name="Rectangle 148">
              <a:extLst>
                <a:ext uri="{FF2B5EF4-FFF2-40B4-BE49-F238E27FC236}">
                  <a16:creationId xmlns:a16="http://schemas.microsoft.com/office/drawing/2014/main" id="{D5D1B4A0-AD72-C348-1639-D4AE06B4BBE7}"/>
                </a:ext>
              </a:extLst>
            </p:cNvPr>
            <p:cNvSpPr>
              <a:spLocks noChangeArrowheads="1"/>
            </p:cNvSpPr>
            <p:nvPr/>
          </p:nvSpPr>
          <p:spPr bwMode="auto">
            <a:xfrm>
              <a:off x="2955"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3" name="Rectangle 149">
              <a:extLst>
                <a:ext uri="{FF2B5EF4-FFF2-40B4-BE49-F238E27FC236}">
                  <a16:creationId xmlns:a16="http://schemas.microsoft.com/office/drawing/2014/main" id="{03130984-5297-25EE-FC1A-77EF348BD867}"/>
                </a:ext>
              </a:extLst>
            </p:cNvPr>
            <p:cNvSpPr>
              <a:spLocks noChangeArrowheads="1"/>
            </p:cNvSpPr>
            <p:nvPr/>
          </p:nvSpPr>
          <p:spPr bwMode="auto">
            <a:xfrm>
              <a:off x="2899" y="2238"/>
              <a:ext cx="32"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4" name="Rectangle 150">
              <a:extLst>
                <a:ext uri="{FF2B5EF4-FFF2-40B4-BE49-F238E27FC236}">
                  <a16:creationId xmlns:a16="http://schemas.microsoft.com/office/drawing/2014/main" id="{AF97CAA3-F1A2-6237-2B0E-DE74339E43D0}"/>
                </a:ext>
              </a:extLst>
            </p:cNvPr>
            <p:cNvSpPr>
              <a:spLocks noChangeArrowheads="1"/>
            </p:cNvSpPr>
            <p:nvPr/>
          </p:nvSpPr>
          <p:spPr bwMode="auto">
            <a:xfrm>
              <a:off x="2874" y="2238"/>
              <a:ext cx="1" cy="8"/>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5" name="Freeform 151">
              <a:extLst>
                <a:ext uri="{FF2B5EF4-FFF2-40B4-BE49-F238E27FC236}">
                  <a16:creationId xmlns:a16="http://schemas.microsoft.com/office/drawing/2014/main" id="{8009B963-D93E-20B3-A664-4AD662EE904C}"/>
                </a:ext>
              </a:extLst>
            </p:cNvPr>
            <p:cNvSpPr>
              <a:spLocks/>
            </p:cNvSpPr>
            <p:nvPr/>
          </p:nvSpPr>
          <p:spPr bwMode="auto">
            <a:xfrm>
              <a:off x="3178" y="2209"/>
              <a:ext cx="99" cy="67"/>
            </a:xfrm>
            <a:custGeom>
              <a:avLst/>
              <a:gdLst>
                <a:gd name="T0" fmla="*/ 0 w 99"/>
                <a:gd name="T1" fmla="*/ 67 h 67"/>
                <a:gd name="T2" fmla="*/ 99 w 99"/>
                <a:gd name="T3" fmla="*/ 33 h 67"/>
                <a:gd name="T4" fmla="*/ 0 w 99"/>
                <a:gd name="T5" fmla="*/ 0 h 67"/>
                <a:gd name="T6" fmla="*/ 31 w 99"/>
                <a:gd name="T7" fmla="*/ 33 h 67"/>
                <a:gd name="T8" fmla="*/ 0 w 99"/>
                <a:gd name="T9" fmla="*/ 67 h 67"/>
              </a:gdLst>
              <a:ahLst/>
              <a:cxnLst>
                <a:cxn ang="0">
                  <a:pos x="T0" y="T1"/>
                </a:cxn>
                <a:cxn ang="0">
                  <a:pos x="T2" y="T3"/>
                </a:cxn>
                <a:cxn ang="0">
                  <a:pos x="T4" y="T5"/>
                </a:cxn>
                <a:cxn ang="0">
                  <a:pos x="T6" y="T7"/>
                </a:cxn>
                <a:cxn ang="0">
                  <a:pos x="T8" y="T9"/>
                </a:cxn>
              </a:cxnLst>
              <a:rect l="0" t="0" r="r" b="b"/>
              <a:pathLst>
                <a:path w="99" h="67">
                  <a:moveTo>
                    <a:pt x="0" y="67"/>
                  </a:moveTo>
                  <a:lnTo>
                    <a:pt x="99" y="33"/>
                  </a:lnTo>
                  <a:lnTo>
                    <a:pt x="0" y="0"/>
                  </a:lnTo>
                  <a:lnTo>
                    <a:pt x="31" y="33"/>
                  </a:lnTo>
                  <a:lnTo>
                    <a:pt x="0" y="67"/>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56" name="Group 152">
            <a:extLst>
              <a:ext uri="{FF2B5EF4-FFF2-40B4-BE49-F238E27FC236}">
                <a16:creationId xmlns:a16="http://schemas.microsoft.com/office/drawing/2014/main" id="{81ABEFA8-EE89-0683-0127-00CDC4369285}"/>
              </a:ext>
            </a:extLst>
          </p:cNvPr>
          <p:cNvGrpSpPr>
            <a:grpSpLocks/>
          </p:cNvGrpSpPr>
          <p:nvPr/>
        </p:nvGrpSpPr>
        <p:grpSpPr bwMode="auto">
          <a:xfrm>
            <a:off x="4124325" y="4991101"/>
            <a:ext cx="103188" cy="600075"/>
            <a:chOff x="1834" y="3064"/>
            <a:chExt cx="67" cy="378"/>
          </a:xfrm>
        </p:grpSpPr>
        <p:sp>
          <p:nvSpPr>
            <p:cNvPr id="157" name="Rectangle 153">
              <a:extLst>
                <a:ext uri="{FF2B5EF4-FFF2-40B4-BE49-F238E27FC236}">
                  <a16:creationId xmlns:a16="http://schemas.microsoft.com/office/drawing/2014/main" id="{96787A3B-133E-5CAB-AA13-90A7377A34D7}"/>
                </a:ext>
              </a:extLst>
            </p:cNvPr>
            <p:cNvSpPr>
              <a:spLocks noChangeArrowheads="1"/>
            </p:cNvSpPr>
            <p:nvPr/>
          </p:nvSpPr>
          <p:spPr bwMode="auto">
            <a:xfrm>
              <a:off x="1864" y="334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8" name="Rectangle 154">
              <a:extLst>
                <a:ext uri="{FF2B5EF4-FFF2-40B4-BE49-F238E27FC236}">
                  <a16:creationId xmlns:a16="http://schemas.microsoft.com/office/drawing/2014/main" id="{DCEEE520-E2C1-492F-889C-FD62C9BAC6B4}"/>
                </a:ext>
              </a:extLst>
            </p:cNvPr>
            <p:cNvSpPr>
              <a:spLocks noChangeArrowheads="1"/>
            </p:cNvSpPr>
            <p:nvPr/>
          </p:nvSpPr>
          <p:spPr bwMode="auto">
            <a:xfrm>
              <a:off x="1864" y="3288"/>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59" name="Rectangle 155">
              <a:extLst>
                <a:ext uri="{FF2B5EF4-FFF2-40B4-BE49-F238E27FC236}">
                  <a16:creationId xmlns:a16="http://schemas.microsoft.com/office/drawing/2014/main" id="{64B4CCC8-2E48-6E73-6E5A-1AE7954B7E33}"/>
                </a:ext>
              </a:extLst>
            </p:cNvPr>
            <p:cNvSpPr>
              <a:spLocks noChangeArrowheads="1"/>
            </p:cNvSpPr>
            <p:nvPr/>
          </p:nvSpPr>
          <p:spPr bwMode="auto">
            <a:xfrm>
              <a:off x="1864" y="3232"/>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0" name="Rectangle 156">
              <a:extLst>
                <a:ext uri="{FF2B5EF4-FFF2-40B4-BE49-F238E27FC236}">
                  <a16:creationId xmlns:a16="http://schemas.microsoft.com/office/drawing/2014/main" id="{BB9D968F-2463-0160-543C-A3E8C3BC1D54}"/>
                </a:ext>
              </a:extLst>
            </p:cNvPr>
            <p:cNvSpPr>
              <a:spLocks noChangeArrowheads="1"/>
            </p:cNvSpPr>
            <p:nvPr/>
          </p:nvSpPr>
          <p:spPr bwMode="auto">
            <a:xfrm>
              <a:off x="1864" y="317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1" name="Rectangle 157">
              <a:extLst>
                <a:ext uri="{FF2B5EF4-FFF2-40B4-BE49-F238E27FC236}">
                  <a16:creationId xmlns:a16="http://schemas.microsoft.com/office/drawing/2014/main" id="{C8B31444-5D1E-7924-E19C-A39AE45446C7}"/>
                </a:ext>
              </a:extLst>
            </p:cNvPr>
            <p:cNvSpPr>
              <a:spLocks noChangeArrowheads="1"/>
            </p:cNvSpPr>
            <p:nvPr/>
          </p:nvSpPr>
          <p:spPr bwMode="auto">
            <a:xfrm>
              <a:off x="1864" y="3120"/>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2" name="Rectangle 158">
              <a:extLst>
                <a:ext uri="{FF2B5EF4-FFF2-40B4-BE49-F238E27FC236}">
                  <a16:creationId xmlns:a16="http://schemas.microsoft.com/office/drawing/2014/main" id="{10637876-8094-0095-6583-8C7276517582}"/>
                </a:ext>
              </a:extLst>
            </p:cNvPr>
            <p:cNvSpPr>
              <a:spLocks noChangeArrowheads="1"/>
            </p:cNvSpPr>
            <p:nvPr/>
          </p:nvSpPr>
          <p:spPr bwMode="auto">
            <a:xfrm>
              <a:off x="1864" y="306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3" name="Freeform 159">
              <a:extLst>
                <a:ext uri="{FF2B5EF4-FFF2-40B4-BE49-F238E27FC236}">
                  <a16:creationId xmlns:a16="http://schemas.microsoft.com/office/drawing/2014/main" id="{C0A8C31E-88D9-4DB4-C170-0F5D8D6C896B}"/>
                </a:ext>
              </a:extLst>
            </p:cNvPr>
            <p:cNvSpPr>
              <a:spLocks/>
            </p:cNvSpPr>
            <p:nvPr/>
          </p:nvSpPr>
          <p:spPr bwMode="auto">
            <a:xfrm>
              <a:off x="1834" y="3343"/>
              <a:ext cx="67" cy="99"/>
            </a:xfrm>
            <a:custGeom>
              <a:avLst/>
              <a:gdLst>
                <a:gd name="T0" fmla="*/ 0 w 67"/>
                <a:gd name="T1" fmla="*/ 0 h 99"/>
                <a:gd name="T2" fmla="*/ 34 w 67"/>
                <a:gd name="T3" fmla="*/ 99 h 99"/>
                <a:gd name="T4" fmla="*/ 67 w 67"/>
                <a:gd name="T5" fmla="*/ 0 h 99"/>
                <a:gd name="T6" fmla="*/ 34 w 67"/>
                <a:gd name="T7" fmla="*/ 31 h 99"/>
                <a:gd name="T8" fmla="*/ 0 w 67"/>
                <a:gd name="T9" fmla="*/ 0 h 99"/>
              </a:gdLst>
              <a:ahLst/>
              <a:cxnLst>
                <a:cxn ang="0">
                  <a:pos x="T0" y="T1"/>
                </a:cxn>
                <a:cxn ang="0">
                  <a:pos x="T2" y="T3"/>
                </a:cxn>
                <a:cxn ang="0">
                  <a:pos x="T4" y="T5"/>
                </a:cxn>
                <a:cxn ang="0">
                  <a:pos x="T6" y="T7"/>
                </a:cxn>
                <a:cxn ang="0">
                  <a:pos x="T8" y="T9"/>
                </a:cxn>
              </a:cxnLst>
              <a:rect l="0" t="0" r="r" b="b"/>
              <a:pathLst>
                <a:path w="67" h="99">
                  <a:moveTo>
                    <a:pt x="0" y="0"/>
                  </a:moveTo>
                  <a:lnTo>
                    <a:pt x="34" y="99"/>
                  </a:lnTo>
                  <a:lnTo>
                    <a:pt x="67" y="0"/>
                  </a:lnTo>
                  <a:lnTo>
                    <a:pt x="34" y="31"/>
                  </a:lnTo>
                  <a:lnTo>
                    <a:pt x="0"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64" name="Group 160">
            <a:extLst>
              <a:ext uri="{FF2B5EF4-FFF2-40B4-BE49-F238E27FC236}">
                <a16:creationId xmlns:a16="http://schemas.microsoft.com/office/drawing/2014/main" id="{1C220D80-F692-755C-D427-E8B468CDFB9A}"/>
              </a:ext>
            </a:extLst>
          </p:cNvPr>
          <p:cNvGrpSpPr>
            <a:grpSpLocks/>
          </p:cNvGrpSpPr>
          <p:nvPr/>
        </p:nvGrpSpPr>
        <p:grpSpPr bwMode="auto">
          <a:xfrm>
            <a:off x="4667250" y="4981576"/>
            <a:ext cx="103188" cy="600075"/>
            <a:chOff x="2036" y="3064"/>
            <a:chExt cx="67" cy="378"/>
          </a:xfrm>
        </p:grpSpPr>
        <p:sp>
          <p:nvSpPr>
            <p:cNvPr id="165" name="Rectangle 161">
              <a:extLst>
                <a:ext uri="{FF2B5EF4-FFF2-40B4-BE49-F238E27FC236}">
                  <a16:creationId xmlns:a16="http://schemas.microsoft.com/office/drawing/2014/main" id="{E6C24AF9-417B-1FA0-6ECE-C1CF77A58AFE}"/>
                </a:ext>
              </a:extLst>
            </p:cNvPr>
            <p:cNvSpPr>
              <a:spLocks noChangeArrowheads="1"/>
            </p:cNvSpPr>
            <p:nvPr/>
          </p:nvSpPr>
          <p:spPr bwMode="auto">
            <a:xfrm>
              <a:off x="2066" y="334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6" name="Rectangle 162">
              <a:extLst>
                <a:ext uri="{FF2B5EF4-FFF2-40B4-BE49-F238E27FC236}">
                  <a16:creationId xmlns:a16="http://schemas.microsoft.com/office/drawing/2014/main" id="{ED115B2D-6953-15FA-ED16-70F456BE2012}"/>
                </a:ext>
              </a:extLst>
            </p:cNvPr>
            <p:cNvSpPr>
              <a:spLocks noChangeArrowheads="1"/>
            </p:cNvSpPr>
            <p:nvPr/>
          </p:nvSpPr>
          <p:spPr bwMode="auto">
            <a:xfrm>
              <a:off x="2066" y="3288"/>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7" name="Rectangle 163">
              <a:extLst>
                <a:ext uri="{FF2B5EF4-FFF2-40B4-BE49-F238E27FC236}">
                  <a16:creationId xmlns:a16="http://schemas.microsoft.com/office/drawing/2014/main" id="{0CA4BFFB-B0CD-3B36-A128-CA45C89127D7}"/>
                </a:ext>
              </a:extLst>
            </p:cNvPr>
            <p:cNvSpPr>
              <a:spLocks noChangeArrowheads="1"/>
            </p:cNvSpPr>
            <p:nvPr/>
          </p:nvSpPr>
          <p:spPr bwMode="auto">
            <a:xfrm>
              <a:off x="2066" y="3232"/>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8" name="Rectangle 164">
              <a:extLst>
                <a:ext uri="{FF2B5EF4-FFF2-40B4-BE49-F238E27FC236}">
                  <a16:creationId xmlns:a16="http://schemas.microsoft.com/office/drawing/2014/main" id="{A00A8E96-4BDC-1C1B-48AF-6FDA40F6F6B5}"/>
                </a:ext>
              </a:extLst>
            </p:cNvPr>
            <p:cNvSpPr>
              <a:spLocks noChangeArrowheads="1"/>
            </p:cNvSpPr>
            <p:nvPr/>
          </p:nvSpPr>
          <p:spPr bwMode="auto">
            <a:xfrm>
              <a:off x="2066" y="3176"/>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69" name="Rectangle 165">
              <a:extLst>
                <a:ext uri="{FF2B5EF4-FFF2-40B4-BE49-F238E27FC236}">
                  <a16:creationId xmlns:a16="http://schemas.microsoft.com/office/drawing/2014/main" id="{3BF06AB9-9050-AFD8-C59B-61D5F53ACDCB}"/>
                </a:ext>
              </a:extLst>
            </p:cNvPr>
            <p:cNvSpPr>
              <a:spLocks noChangeArrowheads="1"/>
            </p:cNvSpPr>
            <p:nvPr/>
          </p:nvSpPr>
          <p:spPr bwMode="auto">
            <a:xfrm>
              <a:off x="2066" y="3120"/>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70" name="Rectangle 166">
              <a:extLst>
                <a:ext uri="{FF2B5EF4-FFF2-40B4-BE49-F238E27FC236}">
                  <a16:creationId xmlns:a16="http://schemas.microsoft.com/office/drawing/2014/main" id="{8BD8C214-180C-0757-7C61-32282D24F302}"/>
                </a:ext>
              </a:extLst>
            </p:cNvPr>
            <p:cNvSpPr>
              <a:spLocks noChangeArrowheads="1"/>
            </p:cNvSpPr>
            <p:nvPr/>
          </p:nvSpPr>
          <p:spPr bwMode="auto">
            <a:xfrm>
              <a:off x="2066" y="3064"/>
              <a:ext cx="8" cy="32"/>
            </a:xfrm>
            <a:prstGeom prst="rect">
              <a:avLst/>
            </a:prstGeom>
            <a:solidFill>
              <a:srgbClr val="FC01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71" name="Freeform 167">
              <a:extLst>
                <a:ext uri="{FF2B5EF4-FFF2-40B4-BE49-F238E27FC236}">
                  <a16:creationId xmlns:a16="http://schemas.microsoft.com/office/drawing/2014/main" id="{65D18FF0-F8B4-9B49-F0FA-95BBD9429DC5}"/>
                </a:ext>
              </a:extLst>
            </p:cNvPr>
            <p:cNvSpPr>
              <a:spLocks/>
            </p:cNvSpPr>
            <p:nvPr/>
          </p:nvSpPr>
          <p:spPr bwMode="auto">
            <a:xfrm>
              <a:off x="2036" y="3343"/>
              <a:ext cx="67" cy="99"/>
            </a:xfrm>
            <a:custGeom>
              <a:avLst/>
              <a:gdLst>
                <a:gd name="T0" fmla="*/ 0 w 67"/>
                <a:gd name="T1" fmla="*/ 0 h 99"/>
                <a:gd name="T2" fmla="*/ 34 w 67"/>
                <a:gd name="T3" fmla="*/ 99 h 99"/>
                <a:gd name="T4" fmla="*/ 67 w 67"/>
                <a:gd name="T5" fmla="*/ 0 h 99"/>
                <a:gd name="T6" fmla="*/ 34 w 67"/>
                <a:gd name="T7" fmla="*/ 31 h 99"/>
                <a:gd name="T8" fmla="*/ 0 w 67"/>
                <a:gd name="T9" fmla="*/ 0 h 99"/>
              </a:gdLst>
              <a:ahLst/>
              <a:cxnLst>
                <a:cxn ang="0">
                  <a:pos x="T0" y="T1"/>
                </a:cxn>
                <a:cxn ang="0">
                  <a:pos x="T2" y="T3"/>
                </a:cxn>
                <a:cxn ang="0">
                  <a:pos x="T4" y="T5"/>
                </a:cxn>
                <a:cxn ang="0">
                  <a:pos x="T6" y="T7"/>
                </a:cxn>
                <a:cxn ang="0">
                  <a:pos x="T8" y="T9"/>
                </a:cxn>
              </a:cxnLst>
              <a:rect l="0" t="0" r="r" b="b"/>
              <a:pathLst>
                <a:path w="67" h="99">
                  <a:moveTo>
                    <a:pt x="0" y="0"/>
                  </a:moveTo>
                  <a:lnTo>
                    <a:pt x="34" y="99"/>
                  </a:lnTo>
                  <a:lnTo>
                    <a:pt x="67" y="0"/>
                  </a:lnTo>
                  <a:lnTo>
                    <a:pt x="34" y="31"/>
                  </a:lnTo>
                  <a:lnTo>
                    <a:pt x="0"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72" name="Group 168">
            <a:extLst>
              <a:ext uri="{FF2B5EF4-FFF2-40B4-BE49-F238E27FC236}">
                <a16:creationId xmlns:a16="http://schemas.microsoft.com/office/drawing/2014/main" id="{378B0A7F-33AA-D6EA-AB8E-5B3611BFFB45}"/>
              </a:ext>
            </a:extLst>
          </p:cNvPr>
          <p:cNvGrpSpPr>
            <a:grpSpLocks/>
          </p:cNvGrpSpPr>
          <p:nvPr/>
        </p:nvGrpSpPr>
        <p:grpSpPr bwMode="auto">
          <a:xfrm>
            <a:off x="5402264" y="1870076"/>
            <a:ext cx="320675" cy="315913"/>
            <a:chOff x="2609" y="1104"/>
            <a:chExt cx="208" cy="199"/>
          </a:xfrm>
        </p:grpSpPr>
        <p:sp>
          <p:nvSpPr>
            <p:cNvPr id="173" name="Freeform 169">
              <a:extLst>
                <a:ext uri="{FF2B5EF4-FFF2-40B4-BE49-F238E27FC236}">
                  <a16:creationId xmlns:a16="http://schemas.microsoft.com/office/drawing/2014/main" id="{045EB7BF-474C-05F8-3790-FC1E37B4F52D}"/>
                </a:ext>
              </a:extLst>
            </p:cNvPr>
            <p:cNvSpPr>
              <a:spLocks/>
            </p:cNvSpPr>
            <p:nvPr/>
          </p:nvSpPr>
          <p:spPr bwMode="auto">
            <a:xfrm>
              <a:off x="2609" y="1164"/>
              <a:ext cx="144" cy="139"/>
            </a:xfrm>
            <a:custGeom>
              <a:avLst/>
              <a:gdLst>
                <a:gd name="T0" fmla="*/ 144 w 144"/>
                <a:gd name="T1" fmla="*/ 13 h 139"/>
                <a:gd name="T2" fmla="*/ 132 w 144"/>
                <a:gd name="T3" fmla="*/ 0 h 139"/>
                <a:gd name="T4" fmla="*/ 0 w 144"/>
                <a:gd name="T5" fmla="*/ 126 h 139"/>
                <a:gd name="T6" fmla="*/ 12 w 144"/>
                <a:gd name="T7" fmla="*/ 139 h 139"/>
                <a:gd name="T8" fmla="*/ 144 w 144"/>
                <a:gd name="T9" fmla="*/ 13 h 139"/>
              </a:gdLst>
              <a:ahLst/>
              <a:cxnLst>
                <a:cxn ang="0">
                  <a:pos x="T0" y="T1"/>
                </a:cxn>
                <a:cxn ang="0">
                  <a:pos x="T2" y="T3"/>
                </a:cxn>
                <a:cxn ang="0">
                  <a:pos x="T4" y="T5"/>
                </a:cxn>
                <a:cxn ang="0">
                  <a:pos x="T6" y="T7"/>
                </a:cxn>
                <a:cxn ang="0">
                  <a:pos x="T8" y="T9"/>
                </a:cxn>
              </a:cxnLst>
              <a:rect l="0" t="0" r="r" b="b"/>
              <a:pathLst>
                <a:path w="144" h="139">
                  <a:moveTo>
                    <a:pt x="144" y="13"/>
                  </a:moveTo>
                  <a:lnTo>
                    <a:pt x="132" y="0"/>
                  </a:lnTo>
                  <a:lnTo>
                    <a:pt x="0" y="126"/>
                  </a:lnTo>
                  <a:lnTo>
                    <a:pt x="12" y="139"/>
                  </a:lnTo>
                  <a:lnTo>
                    <a:pt x="144" y="13"/>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74" name="Freeform 170">
              <a:extLst>
                <a:ext uri="{FF2B5EF4-FFF2-40B4-BE49-F238E27FC236}">
                  <a16:creationId xmlns:a16="http://schemas.microsoft.com/office/drawing/2014/main" id="{6737CC97-421D-B35E-EDAF-D68D3014F208}"/>
                </a:ext>
              </a:extLst>
            </p:cNvPr>
            <p:cNvSpPr>
              <a:spLocks/>
            </p:cNvSpPr>
            <p:nvPr/>
          </p:nvSpPr>
          <p:spPr bwMode="auto">
            <a:xfrm>
              <a:off x="2681" y="1104"/>
              <a:ext cx="136" cy="133"/>
            </a:xfrm>
            <a:custGeom>
              <a:avLst/>
              <a:gdLst>
                <a:gd name="T0" fmla="*/ 64 w 136"/>
                <a:gd name="T1" fmla="*/ 133 h 133"/>
                <a:gd name="T2" fmla="*/ 136 w 136"/>
                <a:gd name="T3" fmla="*/ 0 h 133"/>
                <a:gd name="T4" fmla="*/ 0 w 136"/>
                <a:gd name="T5" fmla="*/ 65 h 133"/>
                <a:gd name="T6" fmla="*/ 64 w 136"/>
                <a:gd name="T7" fmla="*/ 68 h 133"/>
                <a:gd name="T8" fmla="*/ 64 w 136"/>
                <a:gd name="T9" fmla="*/ 133 h 133"/>
              </a:gdLst>
              <a:ahLst/>
              <a:cxnLst>
                <a:cxn ang="0">
                  <a:pos x="T0" y="T1"/>
                </a:cxn>
                <a:cxn ang="0">
                  <a:pos x="T2" y="T3"/>
                </a:cxn>
                <a:cxn ang="0">
                  <a:pos x="T4" y="T5"/>
                </a:cxn>
                <a:cxn ang="0">
                  <a:pos x="T6" y="T7"/>
                </a:cxn>
                <a:cxn ang="0">
                  <a:pos x="T8" y="T9"/>
                </a:cxn>
              </a:cxnLst>
              <a:rect l="0" t="0" r="r" b="b"/>
              <a:pathLst>
                <a:path w="136" h="133">
                  <a:moveTo>
                    <a:pt x="64" y="133"/>
                  </a:moveTo>
                  <a:lnTo>
                    <a:pt x="136" y="0"/>
                  </a:lnTo>
                  <a:lnTo>
                    <a:pt x="0" y="65"/>
                  </a:lnTo>
                  <a:lnTo>
                    <a:pt x="64" y="68"/>
                  </a:lnTo>
                  <a:lnTo>
                    <a:pt x="64" y="133"/>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75" name="Group 171">
            <a:extLst>
              <a:ext uri="{FF2B5EF4-FFF2-40B4-BE49-F238E27FC236}">
                <a16:creationId xmlns:a16="http://schemas.microsoft.com/office/drawing/2014/main" id="{61B37847-261D-7433-CE1F-B44855DA2B39}"/>
              </a:ext>
            </a:extLst>
          </p:cNvPr>
          <p:cNvGrpSpPr>
            <a:grpSpLocks/>
          </p:cNvGrpSpPr>
          <p:nvPr/>
        </p:nvGrpSpPr>
        <p:grpSpPr bwMode="auto">
          <a:xfrm>
            <a:off x="5780088" y="2266951"/>
            <a:ext cx="304800" cy="301625"/>
            <a:chOff x="2854" y="1354"/>
            <a:chExt cx="199" cy="190"/>
          </a:xfrm>
        </p:grpSpPr>
        <p:sp>
          <p:nvSpPr>
            <p:cNvPr id="176" name="Freeform 172">
              <a:extLst>
                <a:ext uri="{FF2B5EF4-FFF2-40B4-BE49-F238E27FC236}">
                  <a16:creationId xmlns:a16="http://schemas.microsoft.com/office/drawing/2014/main" id="{6A35EA36-141C-FCA7-460C-DEDB3227D4F0}"/>
                </a:ext>
              </a:extLst>
            </p:cNvPr>
            <p:cNvSpPr>
              <a:spLocks/>
            </p:cNvSpPr>
            <p:nvPr/>
          </p:nvSpPr>
          <p:spPr bwMode="auto">
            <a:xfrm>
              <a:off x="2854" y="1414"/>
              <a:ext cx="135" cy="130"/>
            </a:xfrm>
            <a:custGeom>
              <a:avLst/>
              <a:gdLst>
                <a:gd name="T0" fmla="*/ 135 w 135"/>
                <a:gd name="T1" fmla="*/ 13 h 130"/>
                <a:gd name="T2" fmla="*/ 123 w 135"/>
                <a:gd name="T3" fmla="*/ 0 h 130"/>
                <a:gd name="T4" fmla="*/ 0 w 135"/>
                <a:gd name="T5" fmla="*/ 117 h 130"/>
                <a:gd name="T6" fmla="*/ 12 w 135"/>
                <a:gd name="T7" fmla="*/ 130 h 130"/>
                <a:gd name="T8" fmla="*/ 135 w 135"/>
                <a:gd name="T9" fmla="*/ 13 h 130"/>
              </a:gdLst>
              <a:ahLst/>
              <a:cxnLst>
                <a:cxn ang="0">
                  <a:pos x="T0" y="T1"/>
                </a:cxn>
                <a:cxn ang="0">
                  <a:pos x="T2" y="T3"/>
                </a:cxn>
                <a:cxn ang="0">
                  <a:pos x="T4" y="T5"/>
                </a:cxn>
                <a:cxn ang="0">
                  <a:pos x="T6" y="T7"/>
                </a:cxn>
                <a:cxn ang="0">
                  <a:pos x="T8" y="T9"/>
                </a:cxn>
              </a:cxnLst>
              <a:rect l="0" t="0" r="r" b="b"/>
              <a:pathLst>
                <a:path w="135" h="130">
                  <a:moveTo>
                    <a:pt x="135" y="13"/>
                  </a:moveTo>
                  <a:lnTo>
                    <a:pt x="123" y="0"/>
                  </a:lnTo>
                  <a:lnTo>
                    <a:pt x="0" y="117"/>
                  </a:lnTo>
                  <a:lnTo>
                    <a:pt x="12" y="130"/>
                  </a:lnTo>
                  <a:lnTo>
                    <a:pt x="135" y="13"/>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77" name="Freeform 173">
              <a:extLst>
                <a:ext uri="{FF2B5EF4-FFF2-40B4-BE49-F238E27FC236}">
                  <a16:creationId xmlns:a16="http://schemas.microsoft.com/office/drawing/2014/main" id="{A81D1D9F-2F2C-D081-06EC-321D0E909517}"/>
                </a:ext>
              </a:extLst>
            </p:cNvPr>
            <p:cNvSpPr>
              <a:spLocks/>
            </p:cNvSpPr>
            <p:nvPr/>
          </p:nvSpPr>
          <p:spPr bwMode="auto">
            <a:xfrm>
              <a:off x="2917" y="1354"/>
              <a:ext cx="136" cy="133"/>
            </a:xfrm>
            <a:custGeom>
              <a:avLst/>
              <a:gdLst>
                <a:gd name="T0" fmla="*/ 64 w 136"/>
                <a:gd name="T1" fmla="*/ 133 h 133"/>
                <a:gd name="T2" fmla="*/ 136 w 136"/>
                <a:gd name="T3" fmla="*/ 0 h 133"/>
                <a:gd name="T4" fmla="*/ 0 w 136"/>
                <a:gd name="T5" fmla="*/ 65 h 133"/>
                <a:gd name="T6" fmla="*/ 64 w 136"/>
                <a:gd name="T7" fmla="*/ 68 h 133"/>
                <a:gd name="T8" fmla="*/ 64 w 136"/>
                <a:gd name="T9" fmla="*/ 133 h 133"/>
              </a:gdLst>
              <a:ahLst/>
              <a:cxnLst>
                <a:cxn ang="0">
                  <a:pos x="T0" y="T1"/>
                </a:cxn>
                <a:cxn ang="0">
                  <a:pos x="T2" y="T3"/>
                </a:cxn>
                <a:cxn ang="0">
                  <a:pos x="T4" y="T5"/>
                </a:cxn>
                <a:cxn ang="0">
                  <a:pos x="T6" y="T7"/>
                </a:cxn>
                <a:cxn ang="0">
                  <a:pos x="T8" y="T9"/>
                </a:cxn>
              </a:cxnLst>
              <a:rect l="0" t="0" r="r" b="b"/>
              <a:pathLst>
                <a:path w="136" h="133">
                  <a:moveTo>
                    <a:pt x="64" y="133"/>
                  </a:moveTo>
                  <a:lnTo>
                    <a:pt x="136" y="0"/>
                  </a:lnTo>
                  <a:lnTo>
                    <a:pt x="0" y="65"/>
                  </a:lnTo>
                  <a:lnTo>
                    <a:pt x="64" y="68"/>
                  </a:lnTo>
                  <a:lnTo>
                    <a:pt x="64" y="133"/>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78" name="Group 174">
            <a:extLst>
              <a:ext uri="{FF2B5EF4-FFF2-40B4-BE49-F238E27FC236}">
                <a16:creationId xmlns:a16="http://schemas.microsoft.com/office/drawing/2014/main" id="{478B9DA8-69AD-5B52-5486-8D42DBEE7463}"/>
              </a:ext>
            </a:extLst>
          </p:cNvPr>
          <p:cNvGrpSpPr>
            <a:grpSpLocks/>
          </p:cNvGrpSpPr>
          <p:nvPr/>
        </p:nvGrpSpPr>
        <p:grpSpPr bwMode="auto">
          <a:xfrm>
            <a:off x="3140075" y="1873251"/>
            <a:ext cx="319088" cy="315913"/>
            <a:chOff x="1142" y="1106"/>
            <a:chExt cx="207" cy="199"/>
          </a:xfrm>
        </p:grpSpPr>
        <p:sp>
          <p:nvSpPr>
            <p:cNvPr id="179" name="Freeform 175">
              <a:extLst>
                <a:ext uri="{FF2B5EF4-FFF2-40B4-BE49-F238E27FC236}">
                  <a16:creationId xmlns:a16="http://schemas.microsoft.com/office/drawing/2014/main" id="{0006B157-930A-46C4-96B1-32A45CAFAEFC}"/>
                </a:ext>
              </a:extLst>
            </p:cNvPr>
            <p:cNvSpPr>
              <a:spLocks/>
            </p:cNvSpPr>
            <p:nvPr/>
          </p:nvSpPr>
          <p:spPr bwMode="auto">
            <a:xfrm>
              <a:off x="1206" y="1166"/>
              <a:ext cx="143" cy="139"/>
            </a:xfrm>
            <a:custGeom>
              <a:avLst/>
              <a:gdLst>
                <a:gd name="T0" fmla="*/ 12 w 143"/>
                <a:gd name="T1" fmla="*/ 0 h 139"/>
                <a:gd name="T2" fmla="*/ 0 w 143"/>
                <a:gd name="T3" fmla="*/ 13 h 139"/>
                <a:gd name="T4" fmla="*/ 131 w 143"/>
                <a:gd name="T5" fmla="*/ 139 h 139"/>
                <a:gd name="T6" fmla="*/ 143 w 143"/>
                <a:gd name="T7" fmla="*/ 126 h 139"/>
                <a:gd name="T8" fmla="*/ 12 w 143"/>
                <a:gd name="T9" fmla="*/ 0 h 139"/>
              </a:gdLst>
              <a:ahLst/>
              <a:cxnLst>
                <a:cxn ang="0">
                  <a:pos x="T0" y="T1"/>
                </a:cxn>
                <a:cxn ang="0">
                  <a:pos x="T2" y="T3"/>
                </a:cxn>
                <a:cxn ang="0">
                  <a:pos x="T4" y="T5"/>
                </a:cxn>
                <a:cxn ang="0">
                  <a:pos x="T6" y="T7"/>
                </a:cxn>
                <a:cxn ang="0">
                  <a:pos x="T8" y="T9"/>
                </a:cxn>
              </a:cxnLst>
              <a:rect l="0" t="0" r="r" b="b"/>
              <a:pathLst>
                <a:path w="143" h="139">
                  <a:moveTo>
                    <a:pt x="12" y="0"/>
                  </a:moveTo>
                  <a:lnTo>
                    <a:pt x="0" y="13"/>
                  </a:lnTo>
                  <a:lnTo>
                    <a:pt x="131" y="139"/>
                  </a:lnTo>
                  <a:lnTo>
                    <a:pt x="143" y="126"/>
                  </a:lnTo>
                  <a:lnTo>
                    <a:pt x="12"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80" name="Freeform 176">
              <a:extLst>
                <a:ext uri="{FF2B5EF4-FFF2-40B4-BE49-F238E27FC236}">
                  <a16:creationId xmlns:a16="http://schemas.microsoft.com/office/drawing/2014/main" id="{A30C2D37-2505-F734-76D5-B5D40BC40B69}"/>
                </a:ext>
              </a:extLst>
            </p:cNvPr>
            <p:cNvSpPr>
              <a:spLocks/>
            </p:cNvSpPr>
            <p:nvPr/>
          </p:nvSpPr>
          <p:spPr bwMode="auto">
            <a:xfrm>
              <a:off x="1142" y="1106"/>
              <a:ext cx="137" cy="132"/>
            </a:xfrm>
            <a:custGeom>
              <a:avLst/>
              <a:gdLst>
                <a:gd name="T0" fmla="*/ 137 w 137"/>
                <a:gd name="T1" fmla="*/ 65 h 132"/>
                <a:gd name="T2" fmla="*/ 0 w 137"/>
                <a:gd name="T3" fmla="*/ 0 h 132"/>
                <a:gd name="T4" fmla="*/ 73 w 137"/>
                <a:gd name="T5" fmla="*/ 132 h 132"/>
                <a:gd name="T6" fmla="*/ 72 w 137"/>
                <a:gd name="T7" fmla="*/ 68 h 132"/>
                <a:gd name="T8" fmla="*/ 137 w 137"/>
                <a:gd name="T9" fmla="*/ 65 h 132"/>
              </a:gdLst>
              <a:ahLst/>
              <a:cxnLst>
                <a:cxn ang="0">
                  <a:pos x="T0" y="T1"/>
                </a:cxn>
                <a:cxn ang="0">
                  <a:pos x="T2" y="T3"/>
                </a:cxn>
                <a:cxn ang="0">
                  <a:pos x="T4" y="T5"/>
                </a:cxn>
                <a:cxn ang="0">
                  <a:pos x="T6" y="T7"/>
                </a:cxn>
                <a:cxn ang="0">
                  <a:pos x="T8" y="T9"/>
                </a:cxn>
              </a:cxnLst>
              <a:rect l="0" t="0" r="r" b="b"/>
              <a:pathLst>
                <a:path w="137" h="132">
                  <a:moveTo>
                    <a:pt x="137" y="65"/>
                  </a:moveTo>
                  <a:lnTo>
                    <a:pt x="0" y="0"/>
                  </a:lnTo>
                  <a:lnTo>
                    <a:pt x="73" y="132"/>
                  </a:lnTo>
                  <a:lnTo>
                    <a:pt x="72" y="68"/>
                  </a:lnTo>
                  <a:lnTo>
                    <a:pt x="137" y="65"/>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81" name="Group 177">
            <a:extLst>
              <a:ext uri="{FF2B5EF4-FFF2-40B4-BE49-F238E27FC236}">
                <a16:creationId xmlns:a16="http://schemas.microsoft.com/office/drawing/2014/main" id="{35C31060-8200-54C6-CC91-971060F46587}"/>
              </a:ext>
            </a:extLst>
          </p:cNvPr>
          <p:cNvGrpSpPr>
            <a:grpSpLocks/>
          </p:cNvGrpSpPr>
          <p:nvPr/>
        </p:nvGrpSpPr>
        <p:grpSpPr bwMode="auto">
          <a:xfrm>
            <a:off x="2751139" y="2276476"/>
            <a:ext cx="306387" cy="301625"/>
            <a:chOff x="889" y="1360"/>
            <a:chExt cx="199" cy="190"/>
          </a:xfrm>
        </p:grpSpPr>
        <p:sp>
          <p:nvSpPr>
            <p:cNvPr id="182" name="Freeform 178">
              <a:extLst>
                <a:ext uri="{FF2B5EF4-FFF2-40B4-BE49-F238E27FC236}">
                  <a16:creationId xmlns:a16="http://schemas.microsoft.com/office/drawing/2014/main" id="{EDBC22BE-CC86-63D0-15FF-A6E3215575EF}"/>
                </a:ext>
              </a:extLst>
            </p:cNvPr>
            <p:cNvSpPr>
              <a:spLocks/>
            </p:cNvSpPr>
            <p:nvPr/>
          </p:nvSpPr>
          <p:spPr bwMode="auto">
            <a:xfrm>
              <a:off x="953" y="1420"/>
              <a:ext cx="135" cy="130"/>
            </a:xfrm>
            <a:custGeom>
              <a:avLst/>
              <a:gdLst>
                <a:gd name="T0" fmla="*/ 12 w 135"/>
                <a:gd name="T1" fmla="*/ 0 h 130"/>
                <a:gd name="T2" fmla="*/ 0 w 135"/>
                <a:gd name="T3" fmla="*/ 13 h 130"/>
                <a:gd name="T4" fmla="*/ 123 w 135"/>
                <a:gd name="T5" fmla="*/ 130 h 130"/>
                <a:gd name="T6" fmla="*/ 135 w 135"/>
                <a:gd name="T7" fmla="*/ 117 h 130"/>
                <a:gd name="T8" fmla="*/ 12 w 135"/>
                <a:gd name="T9" fmla="*/ 0 h 130"/>
              </a:gdLst>
              <a:ahLst/>
              <a:cxnLst>
                <a:cxn ang="0">
                  <a:pos x="T0" y="T1"/>
                </a:cxn>
                <a:cxn ang="0">
                  <a:pos x="T2" y="T3"/>
                </a:cxn>
                <a:cxn ang="0">
                  <a:pos x="T4" y="T5"/>
                </a:cxn>
                <a:cxn ang="0">
                  <a:pos x="T6" y="T7"/>
                </a:cxn>
                <a:cxn ang="0">
                  <a:pos x="T8" y="T9"/>
                </a:cxn>
              </a:cxnLst>
              <a:rect l="0" t="0" r="r" b="b"/>
              <a:pathLst>
                <a:path w="135" h="130">
                  <a:moveTo>
                    <a:pt x="12" y="0"/>
                  </a:moveTo>
                  <a:lnTo>
                    <a:pt x="0" y="13"/>
                  </a:lnTo>
                  <a:lnTo>
                    <a:pt x="123" y="130"/>
                  </a:lnTo>
                  <a:lnTo>
                    <a:pt x="135" y="117"/>
                  </a:lnTo>
                  <a:lnTo>
                    <a:pt x="12"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83" name="Freeform 179">
              <a:extLst>
                <a:ext uri="{FF2B5EF4-FFF2-40B4-BE49-F238E27FC236}">
                  <a16:creationId xmlns:a16="http://schemas.microsoft.com/office/drawing/2014/main" id="{F3E73029-A694-682D-80D7-402D2E62C41C}"/>
                </a:ext>
              </a:extLst>
            </p:cNvPr>
            <p:cNvSpPr>
              <a:spLocks/>
            </p:cNvSpPr>
            <p:nvPr/>
          </p:nvSpPr>
          <p:spPr bwMode="auto">
            <a:xfrm>
              <a:off x="889" y="1360"/>
              <a:ext cx="137" cy="132"/>
            </a:xfrm>
            <a:custGeom>
              <a:avLst/>
              <a:gdLst>
                <a:gd name="T0" fmla="*/ 137 w 137"/>
                <a:gd name="T1" fmla="*/ 65 h 132"/>
                <a:gd name="T2" fmla="*/ 0 w 137"/>
                <a:gd name="T3" fmla="*/ 0 h 132"/>
                <a:gd name="T4" fmla="*/ 73 w 137"/>
                <a:gd name="T5" fmla="*/ 132 h 132"/>
                <a:gd name="T6" fmla="*/ 72 w 137"/>
                <a:gd name="T7" fmla="*/ 68 h 132"/>
                <a:gd name="T8" fmla="*/ 137 w 137"/>
                <a:gd name="T9" fmla="*/ 65 h 132"/>
              </a:gdLst>
              <a:ahLst/>
              <a:cxnLst>
                <a:cxn ang="0">
                  <a:pos x="T0" y="T1"/>
                </a:cxn>
                <a:cxn ang="0">
                  <a:pos x="T2" y="T3"/>
                </a:cxn>
                <a:cxn ang="0">
                  <a:pos x="T4" y="T5"/>
                </a:cxn>
                <a:cxn ang="0">
                  <a:pos x="T6" y="T7"/>
                </a:cxn>
                <a:cxn ang="0">
                  <a:pos x="T8" y="T9"/>
                </a:cxn>
              </a:cxnLst>
              <a:rect l="0" t="0" r="r" b="b"/>
              <a:pathLst>
                <a:path w="137" h="132">
                  <a:moveTo>
                    <a:pt x="137" y="65"/>
                  </a:moveTo>
                  <a:lnTo>
                    <a:pt x="0" y="0"/>
                  </a:lnTo>
                  <a:lnTo>
                    <a:pt x="73" y="132"/>
                  </a:lnTo>
                  <a:lnTo>
                    <a:pt x="72" y="68"/>
                  </a:lnTo>
                  <a:lnTo>
                    <a:pt x="137" y="65"/>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84" name="Group 180">
            <a:extLst>
              <a:ext uri="{FF2B5EF4-FFF2-40B4-BE49-F238E27FC236}">
                <a16:creationId xmlns:a16="http://schemas.microsoft.com/office/drawing/2014/main" id="{31E2E6E7-CC0D-C9FD-B04D-17DCA3851872}"/>
              </a:ext>
            </a:extLst>
          </p:cNvPr>
          <p:cNvGrpSpPr>
            <a:grpSpLocks/>
          </p:cNvGrpSpPr>
          <p:nvPr/>
        </p:nvGrpSpPr>
        <p:grpSpPr bwMode="auto">
          <a:xfrm>
            <a:off x="5322889" y="4900614"/>
            <a:ext cx="319087" cy="314325"/>
            <a:chOff x="2557" y="3013"/>
            <a:chExt cx="207" cy="198"/>
          </a:xfrm>
        </p:grpSpPr>
        <p:sp>
          <p:nvSpPr>
            <p:cNvPr id="185" name="Freeform 181">
              <a:extLst>
                <a:ext uri="{FF2B5EF4-FFF2-40B4-BE49-F238E27FC236}">
                  <a16:creationId xmlns:a16="http://schemas.microsoft.com/office/drawing/2014/main" id="{4A759352-BE04-2B5D-8A34-01B03958CF86}"/>
                </a:ext>
              </a:extLst>
            </p:cNvPr>
            <p:cNvSpPr>
              <a:spLocks/>
            </p:cNvSpPr>
            <p:nvPr/>
          </p:nvSpPr>
          <p:spPr bwMode="auto">
            <a:xfrm>
              <a:off x="2557" y="3013"/>
              <a:ext cx="143" cy="139"/>
            </a:xfrm>
            <a:custGeom>
              <a:avLst/>
              <a:gdLst>
                <a:gd name="T0" fmla="*/ 131 w 143"/>
                <a:gd name="T1" fmla="*/ 139 h 139"/>
                <a:gd name="T2" fmla="*/ 143 w 143"/>
                <a:gd name="T3" fmla="*/ 126 h 139"/>
                <a:gd name="T4" fmla="*/ 12 w 143"/>
                <a:gd name="T5" fmla="*/ 0 h 139"/>
                <a:gd name="T6" fmla="*/ 0 w 143"/>
                <a:gd name="T7" fmla="*/ 13 h 139"/>
                <a:gd name="T8" fmla="*/ 131 w 143"/>
                <a:gd name="T9" fmla="*/ 139 h 139"/>
              </a:gdLst>
              <a:ahLst/>
              <a:cxnLst>
                <a:cxn ang="0">
                  <a:pos x="T0" y="T1"/>
                </a:cxn>
                <a:cxn ang="0">
                  <a:pos x="T2" y="T3"/>
                </a:cxn>
                <a:cxn ang="0">
                  <a:pos x="T4" y="T5"/>
                </a:cxn>
                <a:cxn ang="0">
                  <a:pos x="T6" y="T7"/>
                </a:cxn>
                <a:cxn ang="0">
                  <a:pos x="T8" y="T9"/>
                </a:cxn>
              </a:cxnLst>
              <a:rect l="0" t="0" r="r" b="b"/>
              <a:pathLst>
                <a:path w="143" h="139">
                  <a:moveTo>
                    <a:pt x="131" y="139"/>
                  </a:moveTo>
                  <a:lnTo>
                    <a:pt x="143" y="126"/>
                  </a:lnTo>
                  <a:lnTo>
                    <a:pt x="12" y="0"/>
                  </a:lnTo>
                  <a:lnTo>
                    <a:pt x="0" y="13"/>
                  </a:lnTo>
                  <a:lnTo>
                    <a:pt x="131" y="139"/>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86" name="Freeform 182">
              <a:extLst>
                <a:ext uri="{FF2B5EF4-FFF2-40B4-BE49-F238E27FC236}">
                  <a16:creationId xmlns:a16="http://schemas.microsoft.com/office/drawing/2014/main" id="{8AE2E888-F71B-CEC2-6881-96B629A6317A}"/>
                </a:ext>
              </a:extLst>
            </p:cNvPr>
            <p:cNvSpPr>
              <a:spLocks/>
            </p:cNvSpPr>
            <p:nvPr/>
          </p:nvSpPr>
          <p:spPr bwMode="auto">
            <a:xfrm>
              <a:off x="2627" y="3079"/>
              <a:ext cx="137" cy="132"/>
            </a:xfrm>
            <a:custGeom>
              <a:avLst/>
              <a:gdLst>
                <a:gd name="T0" fmla="*/ 0 w 137"/>
                <a:gd name="T1" fmla="*/ 67 h 132"/>
                <a:gd name="T2" fmla="*/ 137 w 137"/>
                <a:gd name="T3" fmla="*/ 132 h 132"/>
                <a:gd name="T4" fmla="*/ 64 w 137"/>
                <a:gd name="T5" fmla="*/ 0 h 132"/>
                <a:gd name="T6" fmla="*/ 65 w 137"/>
                <a:gd name="T7" fmla="*/ 64 h 132"/>
                <a:gd name="T8" fmla="*/ 0 w 137"/>
                <a:gd name="T9" fmla="*/ 67 h 132"/>
              </a:gdLst>
              <a:ahLst/>
              <a:cxnLst>
                <a:cxn ang="0">
                  <a:pos x="T0" y="T1"/>
                </a:cxn>
                <a:cxn ang="0">
                  <a:pos x="T2" y="T3"/>
                </a:cxn>
                <a:cxn ang="0">
                  <a:pos x="T4" y="T5"/>
                </a:cxn>
                <a:cxn ang="0">
                  <a:pos x="T6" y="T7"/>
                </a:cxn>
                <a:cxn ang="0">
                  <a:pos x="T8" y="T9"/>
                </a:cxn>
              </a:cxnLst>
              <a:rect l="0" t="0" r="r" b="b"/>
              <a:pathLst>
                <a:path w="137" h="132">
                  <a:moveTo>
                    <a:pt x="0" y="67"/>
                  </a:moveTo>
                  <a:lnTo>
                    <a:pt x="137" y="132"/>
                  </a:lnTo>
                  <a:lnTo>
                    <a:pt x="64" y="0"/>
                  </a:lnTo>
                  <a:lnTo>
                    <a:pt x="65" y="64"/>
                  </a:lnTo>
                  <a:lnTo>
                    <a:pt x="0" y="67"/>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87" name="Group 183">
            <a:extLst>
              <a:ext uri="{FF2B5EF4-FFF2-40B4-BE49-F238E27FC236}">
                <a16:creationId xmlns:a16="http://schemas.microsoft.com/office/drawing/2014/main" id="{0094C6FF-6D1B-73FE-C12C-44D0466C31EB}"/>
              </a:ext>
            </a:extLst>
          </p:cNvPr>
          <p:cNvGrpSpPr>
            <a:grpSpLocks/>
          </p:cNvGrpSpPr>
          <p:nvPr/>
        </p:nvGrpSpPr>
        <p:grpSpPr bwMode="auto">
          <a:xfrm>
            <a:off x="5737225" y="4518025"/>
            <a:ext cx="304800" cy="300038"/>
            <a:chOff x="2826" y="2772"/>
            <a:chExt cx="198" cy="189"/>
          </a:xfrm>
        </p:grpSpPr>
        <p:sp>
          <p:nvSpPr>
            <p:cNvPr id="188" name="Freeform 184">
              <a:extLst>
                <a:ext uri="{FF2B5EF4-FFF2-40B4-BE49-F238E27FC236}">
                  <a16:creationId xmlns:a16="http://schemas.microsoft.com/office/drawing/2014/main" id="{54B727C4-06BD-2EBA-5E74-041D154C32D5}"/>
                </a:ext>
              </a:extLst>
            </p:cNvPr>
            <p:cNvSpPr>
              <a:spLocks/>
            </p:cNvSpPr>
            <p:nvPr/>
          </p:nvSpPr>
          <p:spPr bwMode="auto">
            <a:xfrm>
              <a:off x="2826" y="2772"/>
              <a:ext cx="134" cy="130"/>
            </a:xfrm>
            <a:custGeom>
              <a:avLst/>
              <a:gdLst>
                <a:gd name="T0" fmla="*/ 122 w 134"/>
                <a:gd name="T1" fmla="*/ 130 h 130"/>
                <a:gd name="T2" fmla="*/ 134 w 134"/>
                <a:gd name="T3" fmla="*/ 117 h 130"/>
                <a:gd name="T4" fmla="*/ 12 w 134"/>
                <a:gd name="T5" fmla="*/ 0 h 130"/>
                <a:gd name="T6" fmla="*/ 0 w 134"/>
                <a:gd name="T7" fmla="*/ 13 h 130"/>
                <a:gd name="T8" fmla="*/ 122 w 134"/>
                <a:gd name="T9" fmla="*/ 130 h 130"/>
              </a:gdLst>
              <a:ahLst/>
              <a:cxnLst>
                <a:cxn ang="0">
                  <a:pos x="T0" y="T1"/>
                </a:cxn>
                <a:cxn ang="0">
                  <a:pos x="T2" y="T3"/>
                </a:cxn>
                <a:cxn ang="0">
                  <a:pos x="T4" y="T5"/>
                </a:cxn>
                <a:cxn ang="0">
                  <a:pos x="T6" y="T7"/>
                </a:cxn>
                <a:cxn ang="0">
                  <a:pos x="T8" y="T9"/>
                </a:cxn>
              </a:cxnLst>
              <a:rect l="0" t="0" r="r" b="b"/>
              <a:pathLst>
                <a:path w="134" h="130">
                  <a:moveTo>
                    <a:pt x="122" y="130"/>
                  </a:moveTo>
                  <a:lnTo>
                    <a:pt x="134" y="117"/>
                  </a:lnTo>
                  <a:lnTo>
                    <a:pt x="12" y="0"/>
                  </a:lnTo>
                  <a:lnTo>
                    <a:pt x="0" y="13"/>
                  </a:lnTo>
                  <a:lnTo>
                    <a:pt x="122" y="13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89" name="Freeform 185">
              <a:extLst>
                <a:ext uri="{FF2B5EF4-FFF2-40B4-BE49-F238E27FC236}">
                  <a16:creationId xmlns:a16="http://schemas.microsoft.com/office/drawing/2014/main" id="{C80DFAB8-A58E-5EF3-4C9E-497383004545}"/>
                </a:ext>
              </a:extLst>
            </p:cNvPr>
            <p:cNvSpPr>
              <a:spLocks/>
            </p:cNvSpPr>
            <p:nvPr/>
          </p:nvSpPr>
          <p:spPr bwMode="auto">
            <a:xfrm>
              <a:off x="2887" y="2829"/>
              <a:ext cx="137" cy="132"/>
            </a:xfrm>
            <a:custGeom>
              <a:avLst/>
              <a:gdLst>
                <a:gd name="T0" fmla="*/ 0 w 137"/>
                <a:gd name="T1" fmla="*/ 67 h 132"/>
                <a:gd name="T2" fmla="*/ 137 w 137"/>
                <a:gd name="T3" fmla="*/ 132 h 132"/>
                <a:gd name="T4" fmla="*/ 64 w 137"/>
                <a:gd name="T5" fmla="*/ 0 h 132"/>
                <a:gd name="T6" fmla="*/ 65 w 137"/>
                <a:gd name="T7" fmla="*/ 64 h 132"/>
                <a:gd name="T8" fmla="*/ 0 w 137"/>
                <a:gd name="T9" fmla="*/ 67 h 132"/>
              </a:gdLst>
              <a:ahLst/>
              <a:cxnLst>
                <a:cxn ang="0">
                  <a:pos x="T0" y="T1"/>
                </a:cxn>
                <a:cxn ang="0">
                  <a:pos x="T2" y="T3"/>
                </a:cxn>
                <a:cxn ang="0">
                  <a:pos x="T4" y="T5"/>
                </a:cxn>
                <a:cxn ang="0">
                  <a:pos x="T6" y="T7"/>
                </a:cxn>
                <a:cxn ang="0">
                  <a:pos x="T8" y="T9"/>
                </a:cxn>
              </a:cxnLst>
              <a:rect l="0" t="0" r="r" b="b"/>
              <a:pathLst>
                <a:path w="137" h="132">
                  <a:moveTo>
                    <a:pt x="0" y="67"/>
                  </a:moveTo>
                  <a:lnTo>
                    <a:pt x="137" y="132"/>
                  </a:lnTo>
                  <a:lnTo>
                    <a:pt x="64" y="0"/>
                  </a:lnTo>
                  <a:lnTo>
                    <a:pt x="65" y="64"/>
                  </a:lnTo>
                  <a:lnTo>
                    <a:pt x="0" y="67"/>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90" name="Group 186">
            <a:extLst>
              <a:ext uri="{FF2B5EF4-FFF2-40B4-BE49-F238E27FC236}">
                <a16:creationId xmlns:a16="http://schemas.microsoft.com/office/drawing/2014/main" id="{5B522C67-F6C1-AACD-DF2C-624805DABC9B}"/>
              </a:ext>
            </a:extLst>
          </p:cNvPr>
          <p:cNvGrpSpPr>
            <a:grpSpLocks/>
          </p:cNvGrpSpPr>
          <p:nvPr/>
        </p:nvGrpSpPr>
        <p:grpSpPr bwMode="auto">
          <a:xfrm>
            <a:off x="3175000" y="4891089"/>
            <a:ext cx="319088" cy="314325"/>
            <a:chOff x="1164" y="3007"/>
            <a:chExt cx="207" cy="198"/>
          </a:xfrm>
        </p:grpSpPr>
        <p:sp>
          <p:nvSpPr>
            <p:cNvPr id="191" name="Freeform 187">
              <a:extLst>
                <a:ext uri="{FF2B5EF4-FFF2-40B4-BE49-F238E27FC236}">
                  <a16:creationId xmlns:a16="http://schemas.microsoft.com/office/drawing/2014/main" id="{8B918473-318D-2E51-1058-EB1E10D8777C}"/>
                </a:ext>
              </a:extLst>
            </p:cNvPr>
            <p:cNvSpPr>
              <a:spLocks/>
            </p:cNvSpPr>
            <p:nvPr/>
          </p:nvSpPr>
          <p:spPr bwMode="auto">
            <a:xfrm>
              <a:off x="1228" y="3007"/>
              <a:ext cx="143" cy="139"/>
            </a:xfrm>
            <a:custGeom>
              <a:avLst/>
              <a:gdLst>
                <a:gd name="T0" fmla="*/ 0 w 143"/>
                <a:gd name="T1" fmla="*/ 126 h 139"/>
                <a:gd name="T2" fmla="*/ 12 w 143"/>
                <a:gd name="T3" fmla="*/ 139 h 139"/>
                <a:gd name="T4" fmla="*/ 143 w 143"/>
                <a:gd name="T5" fmla="*/ 13 h 139"/>
                <a:gd name="T6" fmla="*/ 131 w 143"/>
                <a:gd name="T7" fmla="*/ 0 h 139"/>
                <a:gd name="T8" fmla="*/ 0 w 143"/>
                <a:gd name="T9" fmla="*/ 126 h 139"/>
              </a:gdLst>
              <a:ahLst/>
              <a:cxnLst>
                <a:cxn ang="0">
                  <a:pos x="T0" y="T1"/>
                </a:cxn>
                <a:cxn ang="0">
                  <a:pos x="T2" y="T3"/>
                </a:cxn>
                <a:cxn ang="0">
                  <a:pos x="T4" y="T5"/>
                </a:cxn>
                <a:cxn ang="0">
                  <a:pos x="T6" y="T7"/>
                </a:cxn>
                <a:cxn ang="0">
                  <a:pos x="T8" y="T9"/>
                </a:cxn>
              </a:cxnLst>
              <a:rect l="0" t="0" r="r" b="b"/>
              <a:pathLst>
                <a:path w="143" h="139">
                  <a:moveTo>
                    <a:pt x="0" y="126"/>
                  </a:moveTo>
                  <a:lnTo>
                    <a:pt x="12" y="139"/>
                  </a:lnTo>
                  <a:lnTo>
                    <a:pt x="143" y="13"/>
                  </a:lnTo>
                  <a:lnTo>
                    <a:pt x="131" y="0"/>
                  </a:lnTo>
                  <a:lnTo>
                    <a:pt x="0" y="126"/>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92" name="Freeform 188">
              <a:extLst>
                <a:ext uri="{FF2B5EF4-FFF2-40B4-BE49-F238E27FC236}">
                  <a16:creationId xmlns:a16="http://schemas.microsoft.com/office/drawing/2014/main" id="{494EAF12-1533-9B27-AF1E-D72B2A14B19B}"/>
                </a:ext>
              </a:extLst>
            </p:cNvPr>
            <p:cNvSpPr>
              <a:spLocks/>
            </p:cNvSpPr>
            <p:nvPr/>
          </p:nvSpPr>
          <p:spPr bwMode="auto">
            <a:xfrm>
              <a:off x="1164" y="3072"/>
              <a:ext cx="136" cy="133"/>
            </a:xfrm>
            <a:custGeom>
              <a:avLst/>
              <a:gdLst>
                <a:gd name="T0" fmla="*/ 72 w 136"/>
                <a:gd name="T1" fmla="*/ 0 h 133"/>
                <a:gd name="T2" fmla="*/ 0 w 136"/>
                <a:gd name="T3" fmla="*/ 133 h 133"/>
                <a:gd name="T4" fmla="*/ 136 w 136"/>
                <a:gd name="T5" fmla="*/ 68 h 133"/>
                <a:gd name="T6" fmla="*/ 72 w 136"/>
                <a:gd name="T7" fmla="*/ 65 h 133"/>
                <a:gd name="T8" fmla="*/ 72 w 136"/>
                <a:gd name="T9" fmla="*/ 0 h 133"/>
              </a:gdLst>
              <a:ahLst/>
              <a:cxnLst>
                <a:cxn ang="0">
                  <a:pos x="T0" y="T1"/>
                </a:cxn>
                <a:cxn ang="0">
                  <a:pos x="T2" y="T3"/>
                </a:cxn>
                <a:cxn ang="0">
                  <a:pos x="T4" y="T5"/>
                </a:cxn>
                <a:cxn ang="0">
                  <a:pos x="T6" y="T7"/>
                </a:cxn>
                <a:cxn ang="0">
                  <a:pos x="T8" y="T9"/>
                </a:cxn>
              </a:cxnLst>
              <a:rect l="0" t="0" r="r" b="b"/>
              <a:pathLst>
                <a:path w="136" h="133">
                  <a:moveTo>
                    <a:pt x="72" y="0"/>
                  </a:moveTo>
                  <a:lnTo>
                    <a:pt x="0" y="133"/>
                  </a:lnTo>
                  <a:lnTo>
                    <a:pt x="136" y="68"/>
                  </a:lnTo>
                  <a:lnTo>
                    <a:pt x="72" y="65"/>
                  </a:lnTo>
                  <a:lnTo>
                    <a:pt x="72"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grpSp>
        <p:nvGrpSpPr>
          <p:cNvPr id="193" name="Group 189">
            <a:extLst>
              <a:ext uri="{FF2B5EF4-FFF2-40B4-BE49-F238E27FC236}">
                <a16:creationId xmlns:a16="http://schemas.microsoft.com/office/drawing/2014/main" id="{A5DF847C-C1A7-9CF9-928A-4FD38F680CE5}"/>
              </a:ext>
            </a:extLst>
          </p:cNvPr>
          <p:cNvGrpSpPr>
            <a:grpSpLocks/>
          </p:cNvGrpSpPr>
          <p:nvPr/>
        </p:nvGrpSpPr>
        <p:grpSpPr bwMode="auto">
          <a:xfrm>
            <a:off x="2784475" y="4518025"/>
            <a:ext cx="306388" cy="300038"/>
            <a:chOff x="911" y="2772"/>
            <a:chExt cx="199" cy="189"/>
          </a:xfrm>
        </p:grpSpPr>
        <p:sp>
          <p:nvSpPr>
            <p:cNvPr id="194" name="Freeform 190">
              <a:extLst>
                <a:ext uri="{FF2B5EF4-FFF2-40B4-BE49-F238E27FC236}">
                  <a16:creationId xmlns:a16="http://schemas.microsoft.com/office/drawing/2014/main" id="{4FB7FE4A-B80F-5FC7-44DF-086F2FF2EC4D}"/>
                </a:ext>
              </a:extLst>
            </p:cNvPr>
            <p:cNvSpPr>
              <a:spLocks/>
            </p:cNvSpPr>
            <p:nvPr/>
          </p:nvSpPr>
          <p:spPr bwMode="auto">
            <a:xfrm>
              <a:off x="975" y="2772"/>
              <a:ext cx="135" cy="130"/>
            </a:xfrm>
            <a:custGeom>
              <a:avLst/>
              <a:gdLst>
                <a:gd name="T0" fmla="*/ 0 w 135"/>
                <a:gd name="T1" fmla="*/ 117 h 130"/>
                <a:gd name="T2" fmla="*/ 12 w 135"/>
                <a:gd name="T3" fmla="*/ 130 h 130"/>
                <a:gd name="T4" fmla="*/ 135 w 135"/>
                <a:gd name="T5" fmla="*/ 13 h 130"/>
                <a:gd name="T6" fmla="*/ 123 w 135"/>
                <a:gd name="T7" fmla="*/ 0 h 130"/>
                <a:gd name="T8" fmla="*/ 0 w 135"/>
                <a:gd name="T9" fmla="*/ 117 h 130"/>
              </a:gdLst>
              <a:ahLst/>
              <a:cxnLst>
                <a:cxn ang="0">
                  <a:pos x="T0" y="T1"/>
                </a:cxn>
                <a:cxn ang="0">
                  <a:pos x="T2" y="T3"/>
                </a:cxn>
                <a:cxn ang="0">
                  <a:pos x="T4" y="T5"/>
                </a:cxn>
                <a:cxn ang="0">
                  <a:pos x="T6" y="T7"/>
                </a:cxn>
                <a:cxn ang="0">
                  <a:pos x="T8" y="T9"/>
                </a:cxn>
              </a:cxnLst>
              <a:rect l="0" t="0" r="r" b="b"/>
              <a:pathLst>
                <a:path w="135" h="130">
                  <a:moveTo>
                    <a:pt x="0" y="117"/>
                  </a:moveTo>
                  <a:lnTo>
                    <a:pt x="12" y="130"/>
                  </a:lnTo>
                  <a:lnTo>
                    <a:pt x="135" y="13"/>
                  </a:lnTo>
                  <a:lnTo>
                    <a:pt x="123" y="0"/>
                  </a:lnTo>
                  <a:lnTo>
                    <a:pt x="0" y="117"/>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sp>
          <p:nvSpPr>
            <p:cNvPr id="195" name="Freeform 191">
              <a:extLst>
                <a:ext uri="{FF2B5EF4-FFF2-40B4-BE49-F238E27FC236}">
                  <a16:creationId xmlns:a16="http://schemas.microsoft.com/office/drawing/2014/main" id="{C52FAE76-5D6D-F16C-09D9-56D75A1D0303}"/>
                </a:ext>
              </a:extLst>
            </p:cNvPr>
            <p:cNvSpPr>
              <a:spLocks/>
            </p:cNvSpPr>
            <p:nvPr/>
          </p:nvSpPr>
          <p:spPr bwMode="auto">
            <a:xfrm>
              <a:off x="911" y="2828"/>
              <a:ext cx="136" cy="133"/>
            </a:xfrm>
            <a:custGeom>
              <a:avLst/>
              <a:gdLst>
                <a:gd name="T0" fmla="*/ 72 w 136"/>
                <a:gd name="T1" fmla="*/ 0 h 133"/>
                <a:gd name="T2" fmla="*/ 0 w 136"/>
                <a:gd name="T3" fmla="*/ 133 h 133"/>
                <a:gd name="T4" fmla="*/ 136 w 136"/>
                <a:gd name="T5" fmla="*/ 68 h 133"/>
                <a:gd name="T6" fmla="*/ 72 w 136"/>
                <a:gd name="T7" fmla="*/ 65 h 133"/>
                <a:gd name="T8" fmla="*/ 72 w 136"/>
                <a:gd name="T9" fmla="*/ 0 h 133"/>
              </a:gdLst>
              <a:ahLst/>
              <a:cxnLst>
                <a:cxn ang="0">
                  <a:pos x="T0" y="T1"/>
                </a:cxn>
                <a:cxn ang="0">
                  <a:pos x="T2" y="T3"/>
                </a:cxn>
                <a:cxn ang="0">
                  <a:pos x="T4" y="T5"/>
                </a:cxn>
                <a:cxn ang="0">
                  <a:pos x="T6" y="T7"/>
                </a:cxn>
                <a:cxn ang="0">
                  <a:pos x="T8" y="T9"/>
                </a:cxn>
              </a:cxnLst>
              <a:rect l="0" t="0" r="r" b="b"/>
              <a:pathLst>
                <a:path w="136" h="133">
                  <a:moveTo>
                    <a:pt x="72" y="0"/>
                  </a:moveTo>
                  <a:lnTo>
                    <a:pt x="0" y="133"/>
                  </a:lnTo>
                  <a:lnTo>
                    <a:pt x="136" y="68"/>
                  </a:lnTo>
                  <a:lnTo>
                    <a:pt x="72" y="65"/>
                  </a:lnTo>
                  <a:lnTo>
                    <a:pt x="72" y="0"/>
                  </a:lnTo>
                  <a:close/>
                </a:path>
              </a:pathLst>
            </a:custGeom>
            <a:solidFill>
              <a:srgbClr val="FC012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FR"/>
            </a:p>
          </p:txBody>
        </p:sp>
      </p:grpSp>
      <p:sp>
        <p:nvSpPr>
          <p:cNvPr id="196" name="Rectangle 194">
            <a:extLst>
              <a:ext uri="{FF2B5EF4-FFF2-40B4-BE49-F238E27FC236}">
                <a16:creationId xmlns:a16="http://schemas.microsoft.com/office/drawing/2014/main" id="{BEA45658-0517-075D-F31F-A5DF73B97DD9}"/>
              </a:ext>
            </a:extLst>
          </p:cNvPr>
          <p:cNvSpPr>
            <a:spLocks noChangeArrowheads="1"/>
          </p:cNvSpPr>
          <p:nvPr/>
        </p:nvSpPr>
        <p:spPr bwMode="auto">
          <a:xfrm>
            <a:off x="2617789" y="5084763"/>
            <a:ext cx="288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97" name="Rectangle 195">
            <a:extLst>
              <a:ext uri="{FF2B5EF4-FFF2-40B4-BE49-F238E27FC236}">
                <a16:creationId xmlns:a16="http://schemas.microsoft.com/office/drawing/2014/main" id="{2C91F7C4-DB0B-E343-A360-ED70370C5A2D}"/>
              </a:ext>
            </a:extLst>
          </p:cNvPr>
          <p:cNvSpPr>
            <a:spLocks noChangeArrowheads="1"/>
          </p:cNvSpPr>
          <p:nvPr/>
        </p:nvSpPr>
        <p:spPr bwMode="auto">
          <a:xfrm>
            <a:off x="2705100" y="514191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2</a:t>
            </a:r>
            <a:endParaRPr lang="en-US" altLang="en-FR" sz="2400"/>
          </a:p>
        </p:txBody>
      </p:sp>
      <p:sp>
        <p:nvSpPr>
          <p:cNvPr id="198" name="Rectangle 196">
            <a:extLst>
              <a:ext uri="{FF2B5EF4-FFF2-40B4-BE49-F238E27FC236}">
                <a16:creationId xmlns:a16="http://schemas.microsoft.com/office/drawing/2014/main" id="{45A976FE-AD0D-34CE-4ED8-2BE14DF3015F}"/>
              </a:ext>
            </a:extLst>
          </p:cNvPr>
          <p:cNvSpPr>
            <a:spLocks noChangeArrowheads="1"/>
          </p:cNvSpPr>
          <p:nvPr/>
        </p:nvSpPr>
        <p:spPr bwMode="auto">
          <a:xfrm>
            <a:off x="2552701" y="1630363"/>
            <a:ext cx="288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199" name="Rectangle 197">
            <a:extLst>
              <a:ext uri="{FF2B5EF4-FFF2-40B4-BE49-F238E27FC236}">
                <a16:creationId xmlns:a16="http://schemas.microsoft.com/office/drawing/2014/main" id="{E29F99FE-1E56-C988-8C82-9A5C2144B9BE}"/>
              </a:ext>
            </a:extLst>
          </p:cNvPr>
          <p:cNvSpPr>
            <a:spLocks noChangeArrowheads="1"/>
          </p:cNvSpPr>
          <p:nvPr/>
        </p:nvSpPr>
        <p:spPr bwMode="auto">
          <a:xfrm>
            <a:off x="2640013" y="168751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4</a:t>
            </a:r>
            <a:endParaRPr lang="en-US" altLang="en-FR" sz="2400"/>
          </a:p>
        </p:txBody>
      </p:sp>
      <p:sp>
        <p:nvSpPr>
          <p:cNvPr id="200" name="Rectangle 198">
            <a:extLst>
              <a:ext uri="{FF2B5EF4-FFF2-40B4-BE49-F238E27FC236}">
                <a16:creationId xmlns:a16="http://schemas.microsoft.com/office/drawing/2014/main" id="{7C7B466F-5351-0858-9CE8-DD93D4790FF7}"/>
              </a:ext>
            </a:extLst>
          </p:cNvPr>
          <p:cNvSpPr>
            <a:spLocks noChangeArrowheads="1"/>
          </p:cNvSpPr>
          <p:nvPr/>
        </p:nvSpPr>
        <p:spPr bwMode="auto">
          <a:xfrm>
            <a:off x="5997576" y="1636713"/>
            <a:ext cx="2889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201" name="Rectangle 199">
            <a:extLst>
              <a:ext uri="{FF2B5EF4-FFF2-40B4-BE49-F238E27FC236}">
                <a16:creationId xmlns:a16="http://schemas.microsoft.com/office/drawing/2014/main" id="{B2C9FA42-3ED6-49A4-89C3-9C893095C098}"/>
              </a:ext>
            </a:extLst>
          </p:cNvPr>
          <p:cNvSpPr>
            <a:spLocks noChangeArrowheads="1"/>
          </p:cNvSpPr>
          <p:nvPr/>
        </p:nvSpPr>
        <p:spPr bwMode="auto">
          <a:xfrm>
            <a:off x="6084888" y="169386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6</a:t>
            </a:r>
            <a:endParaRPr lang="en-US" altLang="en-FR" sz="2400"/>
          </a:p>
        </p:txBody>
      </p:sp>
      <p:sp>
        <p:nvSpPr>
          <p:cNvPr id="202" name="Rectangle 200">
            <a:extLst>
              <a:ext uri="{FF2B5EF4-FFF2-40B4-BE49-F238E27FC236}">
                <a16:creationId xmlns:a16="http://schemas.microsoft.com/office/drawing/2014/main" id="{E6972084-4EF3-A1DD-A532-8DB75F371A4F}"/>
              </a:ext>
            </a:extLst>
          </p:cNvPr>
          <p:cNvSpPr>
            <a:spLocks noChangeArrowheads="1"/>
          </p:cNvSpPr>
          <p:nvPr/>
        </p:nvSpPr>
        <p:spPr bwMode="auto">
          <a:xfrm>
            <a:off x="5986463" y="5065713"/>
            <a:ext cx="292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203" name="Rectangle 201">
            <a:extLst>
              <a:ext uri="{FF2B5EF4-FFF2-40B4-BE49-F238E27FC236}">
                <a16:creationId xmlns:a16="http://schemas.microsoft.com/office/drawing/2014/main" id="{F0731B8B-6807-F603-A444-744596C379AA}"/>
              </a:ext>
            </a:extLst>
          </p:cNvPr>
          <p:cNvSpPr>
            <a:spLocks noChangeArrowheads="1"/>
          </p:cNvSpPr>
          <p:nvPr/>
        </p:nvSpPr>
        <p:spPr bwMode="auto">
          <a:xfrm>
            <a:off x="6076950" y="512286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8</a:t>
            </a:r>
            <a:endParaRPr lang="en-US" altLang="en-FR" sz="2400"/>
          </a:p>
        </p:txBody>
      </p:sp>
      <p:sp>
        <p:nvSpPr>
          <p:cNvPr id="204" name="Rectangle 202">
            <a:extLst>
              <a:ext uri="{FF2B5EF4-FFF2-40B4-BE49-F238E27FC236}">
                <a16:creationId xmlns:a16="http://schemas.microsoft.com/office/drawing/2014/main" id="{1DB64B93-0217-2B71-8A81-722E40C0D502}"/>
              </a:ext>
            </a:extLst>
          </p:cNvPr>
          <p:cNvSpPr>
            <a:spLocks noChangeArrowheads="1"/>
          </p:cNvSpPr>
          <p:nvPr/>
        </p:nvSpPr>
        <p:spPr bwMode="auto">
          <a:xfrm>
            <a:off x="6675438" y="3313113"/>
            <a:ext cx="2905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205" name="Rectangle 203">
            <a:extLst>
              <a:ext uri="{FF2B5EF4-FFF2-40B4-BE49-F238E27FC236}">
                <a16:creationId xmlns:a16="http://schemas.microsoft.com/office/drawing/2014/main" id="{DFB7C890-E2FC-B487-A246-A31F2C4413D4}"/>
              </a:ext>
            </a:extLst>
          </p:cNvPr>
          <p:cNvSpPr>
            <a:spLocks noChangeArrowheads="1"/>
          </p:cNvSpPr>
          <p:nvPr/>
        </p:nvSpPr>
        <p:spPr bwMode="auto">
          <a:xfrm>
            <a:off x="6764338" y="3370264"/>
            <a:ext cx="1282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n-FR" b="1">
                <a:solidFill>
                  <a:srgbClr val="000000"/>
                </a:solidFill>
              </a:rPr>
              <a:t>7</a:t>
            </a:r>
            <a:endParaRPr lang="en-US" altLang="en-FR" sz="2400"/>
          </a:p>
        </p:txBody>
      </p:sp>
      <p:sp>
        <p:nvSpPr>
          <p:cNvPr id="206" name="Rectangle 204">
            <a:extLst>
              <a:ext uri="{FF2B5EF4-FFF2-40B4-BE49-F238E27FC236}">
                <a16:creationId xmlns:a16="http://schemas.microsoft.com/office/drawing/2014/main" id="{B4A35498-DC26-4078-ABDD-3841CDE9F526}"/>
              </a:ext>
            </a:extLst>
          </p:cNvPr>
          <p:cNvSpPr>
            <a:spLocks noChangeArrowheads="1"/>
          </p:cNvSpPr>
          <p:nvPr/>
        </p:nvSpPr>
        <p:spPr bwMode="auto">
          <a:xfrm>
            <a:off x="3441701" y="3214688"/>
            <a:ext cx="2062163"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FR"/>
          </a:p>
        </p:txBody>
      </p:sp>
      <p:sp>
        <p:nvSpPr>
          <p:cNvPr id="207" name="Text Box 221">
            <a:extLst>
              <a:ext uri="{FF2B5EF4-FFF2-40B4-BE49-F238E27FC236}">
                <a16:creationId xmlns:a16="http://schemas.microsoft.com/office/drawing/2014/main" id="{02FD2FB1-2438-6476-58CF-0997EBF45CD0}"/>
              </a:ext>
            </a:extLst>
          </p:cNvPr>
          <p:cNvSpPr txBox="1">
            <a:spLocks noChangeArrowheads="1"/>
          </p:cNvSpPr>
          <p:nvPr/>
        </p:nvSpPr>
        <p:spPr bwMode="auto">
          <a:xfrm>
            <a:off x="7155875" y="992600"/>
            <a:ext cx="3673475" cy="2209964"/>
          </a:xfrm>
          <a:prstGeom prst="rect">
            <a:avLst/>
          </a:prstGeom>
          <a:solidFill>
            <a:srgbClr val="FFFFCC"/>
          </a:solidFill>
          <a:ln w="12700">
            <a:solidFill>
              <a:srgbClr val="FF00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rIns="18000">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lnSpc>
                <a:spcPct val="110000"/>
              </a:lnSpc>
              <a:buFontTx/>
              <a:buChar char="•"/>
            </a:pPr>
            <a:r>
              <a:rPr lang="en-GB" altLang="en-FR" sz="1800" dirty="0">
                <a:latin typeface="Calibri" panose="020F0502020204030204" pitchFamily="34" charset="0"/>
                <a:cs typeface="Calibri" panose="020F0502020204030204" pitchFamily="34" charset="0"/>
              </a:rPr>
              <a:t>For superconducting magnets, no DC powering across IPs</a:t>
            </a:r>
          </a:p>
          <a:p>
            <a:pPr>
              <a:lnSpc>
                <a:spcPct val="110000"/>
              </a:lnSpc>
              <a:buFontTx/>
              <a:buChar char="•"/>
            </a:pPr>
            <a:r>
              <a:rPr lang="en-GB" altLang="en-FR" sz="1800" dirty="0">
                <a:latin typeface="Calibri" panose="020F0502020204030204" pitchFamily="34" charset="0"/>
                <a:cs typeface="Calibri" panose="020F0502020204030204" pitchFamily="34" charset="0"/>
              </a:rPr>
              <a:t>Main DC power feed at even points (MB, MQ), some DC power feed at odd points</a:t>
            </a:r>
          </a:p>
          <a:p>
            <a:pPr>
              <a:lnSpc>
                <a:spcPct val="110000"/>
              </a:lnSpc>
              <a:buFontTx/>
              <a:buChar char="•"/>
            </a:pPr>
            <a:r>
              <a:rPr lang="en-GB" altLang="en-FR" sz="1800" dirty="0">
                <a:latin typeface="Calibri" panose="020F0502020204030204" pitchFamily="34" charset="0"/>
                <a:cs typeface="Calibri" panose="020F0502020204030204" pitchFamily="34" charset="0"/>
              </a:rPr>
              <a:t>8 main dipole + 16 quadrupole circuits in LHC</a:t>
            </a:r>
          </a:p>
        </p:txBody>
      </p:sp>
      <p:sp>
        <p:nvSpPr>
          <p:cNvPr id="208" name="Line 225">
            <a:extLst>
              <a:ext uri="{FF2B5EF4-FFF2-40B4-BE49-F238E27FC236}">
                <a16:creationId xmlns:a16="http://schemas.microsoft.com/office/drawing/2014/main" id="{5358EC4C-F8BF-5E35-0A5D-8733EBEC97D4}"/>
              </a:ext>
            </a:extLst>
          </p:cNvPr>
          <p:cNvSpPr>
            <a:spLocks noChangeShapeType="1"/>
          </p:cNvSpPr>
          <p:nvPr/>
        </p:nvSpPr>
        <p:spPr bwMode="auto">
          <a:xfrm>
            <a:off x="6167438" y="5300664"/>
            <a:ext cx="647700" cy="503237"/>
          </a:xfrm>
          <a:prstGeom prst="line">
            <a:avLst/>
          </a:prstGeom>
          <a:noFill/>
          <a:ln w="2857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FR"/>
          </a:p>
        </p:txBody>
      </p:sp>
      <p:sp>
        <p:nvSpPr>
          <p:cNvPr id="209" name="Freeform 226">
            <a:extLst>
              <a:ext uri="{FF2B5EF4-FFF2-40B4-BE49-F238E27FC236}">
                <a16:creationId xmlns:a16="http://schemas.microsoft.com/office/drawing/2014/main" id="{1ADDC1E1-CAC7-F5DB-93EE-FFD9C714493C}"/>
              </a:ext>
            </a:extLst>
          </p:cNvPr>
          <p:cNvSpPr>
            <a:spLocks/>
          </p:cNvSpPr>
          <p:nvPr/>
        </p:nvSpPr>
        <p:spPr bwMode="auto">
          <a:xfrm>
            <a:off x="6600826" y="3500439"/>
            <a:ext cx="938213" cy="2160587"/>
          </a:xfrm>
          <a:custGeom>
            <a:avLst/>
            <a:gdLst>
              <a:gd name="T0" fmla="*/ 0 w 546"/>
              <a:gd name="T1" fmla="*/ 1316 h 1316"/>
              <a:gd name="T2" fmla="*/ 455 w 546"/>
              <a:gd name="T3" fmla="*/ 709 h 1316"/>
              <a:gd name="T4" fmla="*/ 544 w 546"/>
              <a:gd name="T5" fmla="*/ 0 h 1316"/>
            </a:gdLst>
            <a:ahLst/>
            <a:cxnLst>
              <a:cxn ang="0">
                <a:pos x="T0" y="T1"/>
              </a:cxn>
              <a:cxn ang="0">
                <a:pos x="T2" y="T3"/>
              </a:cxn>
              <a:cxn ang="0">
                <a:pos x="T4" y="T5"/>
              </a:cxn>
            </a:cxnLst>
            <a:rect l="0" t="0" r="r" b="b"/>
            <a:pathLst>
              <a:path w="546" h="1316">
                <a:moveTo>
                  <a:pt x="0" y="1316"/>
                </a:moveTo>
                <a:cubicBezTo>
                  <a:pt x="76" y="1215"/>
                  <a:pt x="364" y="928"/>
                  <a:pt x="455" y="709"/>
                </a:cubicBezTo>
                <a:cubicBezTo>
                  <a:pt x="546" y="490"/>
                  <a:pt x="526" y="148"/>
                  <a:pt x="544" y="0"/>
                </a:cubicBezTo>
              </a:path>
            </a:pathLst>
          </a:custGeom>
          <a:noFill/>
          <a:ln w="12700" cap="flat" cmpd="sng">
            <a:solidFill>
              <a:schemeClr val="tx1"/>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FR"/>
          </a:p>
        </p:txBody>
      </p:sp>
      <p:sp>
        <p:nvSpPr>
          <p:cNvPr id="210" name="Rectangle 209">
            <a:extLst>
              <a:ext uri="{FF2B5EF4-FFF2-40B4-BE49-F238E27FC236}">
                <a16:creationId xmlns:a16="http://schemas.microsoft.com/office/drawing/2014/main" id="{6EB009AE-1B69-C249-1CF0-0ADEEBB75F01}"/>
              </a:ext>
            </a:extLst>
          </p:cNvPr>
          <p:cNvSpPr>
            <a:spLocks noChangeArrowheads="1"/>
          </p:cNvSpPr>
          <p:nvPr/>
        </p:nvSpPr>
        <p:spPr bwMode="auto">
          <a:xfrm>
            <a:off x="6888163" y="4508500"/>
            <a:ext cx="1028700" cy="55399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en-FR" b="1">
                <a:solidFill>
                  <a:srgbClr val="008000"/>
                </a:solidFill>
                <a:latin typeface="Arial" panose="020B0604020202020204" pitchFamily="34" charset="0"/>
              </a:rPr>
              <a:t>LHC Sector</a:t>
            </a:r>
            <a:endParaRPr lang="en-US" altLang="en-FR">
              <a:solidFill>
                <a:srgbClr val="000000"/>
              </a:solidFill>
              <a:latin typeface="Arial" panose="020B0604020202020204" pitchFamily="34" charset="0"/>
            </a:endParaRPr>
          </a:p>
        </p:txBody>
      </p:sp>
      <p:sp>
        <p:nvSpPr>
          <p:cNvPr id="211" name="Line 227">
            <a:extLst>
              <a:ext uri="{FF2B5EF4-FFF2-40B4-BE49-F238E27FC236}">
                <a16:creationId xmlns:a16="http://schemas.microsoft.com/office/drawing/2014/main" id="{DA5ED639-585F-ABFC-9C40-1D9AFC6B9BB8}"/>
              </a:ext>
            </a:extLst>
          </p:cNvPr>
          <p:cNvSpPr>
            <a:spLocks noChangeShapeType="1"/>
          </p:cNvSpPr>
          <p:nvPr/>
        </p:nvSpPr>
        <p:spPr bwMode="auto">
          <a:xfrm flipH="1" flipV="1">
            <a:off x="5303838" y="4005263"/>
            <a:ext cx="1008062" cy="360362"/>
          </a:xfrm>
          <a:prstGeom prst="line">
            <a:avLst/>
          </a:prstGeom>
          <a:noFill/>
          <a:ln w="2857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FR"/>
          </a:p>
        </p:txBody>
      </p:sp>
      <p:sp>
        <p:nvSpPr>
          <p:cNvPr id="212" name="Rectangle 228">
            <a:extLst>
              <a:ext uri="{FF2B5EF4-FFF2-40B4-BE49-F238E27FC236}">
                <a16:creationId xmlns:a16="http://schemas.microsoft.com/office/drawing/2014/main" id="{2BEB05F5-7C5C-C198-D9DD-A6846B388A6A}"/>
              </a:ext>
            </a:extLst>
          </p:cNvPr>
          <p:cNvSpPr>
            <a:spLocks noChangeArrowheads="1"/>
          </p:cNvSpPr>
          <p:nvPr/>
        </p:nvSpPr>
        <p:spPr bwMode="auto">
          <a:xfrm>
            <a:off x="4224338" y="3644901"/>
            <a:ext cx="1028700" cy="5492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en-FR">
                <a:solidFill>
                  <a:srgbClr val="000099"/>
                </a:solidFill>
                <a:latin typeface="Arial" panose="020B0604020202020204" pitchFamily="34" charset="0"/>
              </a:rPr>
              <a:t>arc cryostat</a:t>
            </a:r>
          </a:p>
        </p:txBody>
      </p:sp>
      <p:sp>
        <p:nvSpPr>
          <p:cNvPr id="213" name="Text Box 229">
            <a:extLst>
              <a:ext uri="{FF2B5EF4-FFF2-40B4-BE49-F238E27FC236}">
                <a16:creationId xmlns:a16="http://schemas.microsoft.com/office/drawing/2014/main" id="{77CB944D-314C-383A-9FAC-158C78965831}"/>
              </a:ext>
            </a:extLst>
          </p:cNvPr>
          <p:cNvSpPr txBox="1">
            <a:spLocks noChangeArrowheads="1"/>
          </p:cNvSpPr>
          <p:nvPr/>
        </p:nvSpPr>
        <p:spPr bwMode="auto">
          <a:xfrm>
            <a:off x="8148638" y="4432117"/>
            <a:ext cx="3287713" cy="1600566"/>
          </a:xfrm>
          <a:prstGeom prst="rect">
            <a:avLst/>
          </a:prstGeom>
          <a:noFill/>
          <a:ln w="12700">
            <a:noFill/>
            <a:miter lim="800000"/>
            <a:headEnd type="none" w="sm" len="sm"/>
            <a:tailEnd type="none" w="sm" len="sm"/>
          </a:ln>
          <a:effectLst/>
        </p:spPr>
        <p:txBody>
          <a:bodyPr lIns="18000" rIns="18000">
            <a:spAutoFit/>
          </a:bodyPr>
          <a:lstStyle>
            <a:lvl1pPr marL="266700" indent="-266700">
              <a:defRPr sz="2400">
                <a:solidFill>
                  <a:schemeClr val="tx1"/>
                </a:solidFill>
                <a:latin typeface="Times New Roman" panose="02020603050405020304" pitchFamily="18" charset="0"/>
              </a:defRPr>
            </a:lvl1pPr>
            <a:lvl2pPr>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marL="285750" indent="-285750">
              <a:lnSpc>
                <a:spcPct val="110000"/>
              </a:lnSpc>
              <a:buFont typeface="Arial" panose="020B0604020202020204" pitchFamily="34" charset="0"/>
              <a:buChar char="•"/>
            </a:pPr>
            <a:r>
              <a:rPr lang="en-GB" altLang="en-FR" sz="1800" dirty="0">
                <a:solidFill>
                  <a:srgbClr val="00B050"/>
                </a:solidFill>
                <a:latin typeface="Calibri" panose="020F0502020204030204" pitchFamily="34" charset="0"/>
                <a:cs typeface="Calibri" panose="020F0502020204030204" pitchFamily="34" charset="0"/>
              </a:rPr>
              <a:t>Commissioning possible for each sector independent of other sectors</a:t>
            </a:r>
          </a:p>
          <a:p>
            <a:pPr marL="285750" indent="-285750">
              <a:lnSpc>
                <a:spcPct val="110000"/>
              </a:lnSpc>
              <a:buFont typeface="Arial" panose="020B0604020202020204" pitchFamily="34" charset="0"/>
              <a:buChar char="•"/>
            </a:pPr>
            <a:r>
              <a:rPr lang="en-GB" altLang="en-FR" sz="1800" dirty="0">
                <a:solidFill>
                  <a:srgbClr val="FF0000"/>
                </a:solidFill>
                <a:latin typeface="Calibri" panose="020F0502020204030204" pitchFamily="34" charset="0"/>
                <a:cs typeface="Calibri" panose="020F0502020204030204" pitchFamily="34" charset="0"/>
              </a:rPr>
              <a:t>More complex powering system and tracking between sectors</a:t>
            </a:r>
          </a:p>
        </p:txBody>
      </p:sp>
    </p:spTree>
    <p:extLst>
      <p:ext uri="{BB962C8B-B14F-4D97-AF65-F5344CB8AC3E}">
        <p14:creationId xmlns:p14="http://schemas.microsoft.com/office/powerpoint/2010/main" val="138419598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78</a:t>
            </a:fld>
            <a:endParaRPr lang="en-US" dirty="0"/>
          </a:p>
        </p:txBody>
      </p:sp>
      <p:pic>
        <p:nvPicPr>
          <p:cNvPr id="4" name="Picture 3">
            <a:extLst>
              <a:ext uri="{FF2B5EF4-FFF2-40B4-BE49-F238E27FC236}">
                <a16:creationId xmlns:a16="http://schemas.microsoft.com/office/drawing/2014/main" id="{55874B5A-20DC-364E-937C-E57D69B9738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50504" y="644049"/>
            <a:ext cx="9090991" cy="4590846"/>
          </a:xfrm>
          <a:prstGeom prst="rect">
            <a:avLst/>
          </a:prstGeom>
        </p:spPr>
      </p:pic>
      <p:sp>
        <p:nvSpPr>
          <p:cNvPr id="2" name="Title 1">
            <a:extLst>
              <a:ext uri="{FF2B5EF4-FFF2-40B4-BE49-F238E27FC236}">
                <a16:creationId xmlns:a16="http://schemas.microsoft.com/office/drawing/2014/main" id="{CADA54B1-0628-6D1C-043E-EEE99FEE5D65}"/>
              </a:ext>
            </a:extLst>
          </p:cNvPr>
          <p:cNvSpPr>
            <a:spLocks noGrp="1"/>
          </p:cNvSpPr>
          <p:nvPr>
            <p:ph type="title"/>
          </p:nvPr>
        </p:nvSpPr>
        <p:spPr>
          <a:xfrm>
            <a:off x="1062156" y="-40913"/>
            <a:ext cx="11129844" cy="720000"/>
          </a:xfrm>
        </p:spPr>
        <p:txBody>
          <a:bodyPr/>
          <a:lstStyle/>
          <a:p>
            <a:pPr algn="l"/>
            <a:r>
              <a:rPr lang="en-FR" dirty="0">
                <a:latin typeface="Calibri" panose="020F0502020204030204" pitchFamily="34" charset="0"/>
                <a:cs typeface="Calibri" panose="020F0502020204030204" pitchFamily="34" charset="0"/>
              </a:rPr>
              <a:t>Training quenches RB Circuits</a:t>
            </a:r>
          </a:p>
        </p:txBody>
      </p:sp>
      <p:sp>
        <p:nvSpPr>
          <p:cNvPr id="3" name="TextBox 2">
            <a:extLst>
              <a:ext uri="{FF2B5EF4-FFF2-40B4-BE49-F238E27FC236}">
                <a16:creationId xmlns:a16="http://schemas.microsoft.com/office/drawing/2014/main" id="{040599BA-D5D5-2B5F-DB4E-1FA1B643C791}"/>
              </a:ext>
            </a:extLst>
          </p:cNvPr>
          <p:cNvSpPr txBox="1"/>
          <p:nvPr/>
        </p:nvSpPr>
        <p:spPr>
          <a:xfrm>
            <a:off x="1822659" y="5338584"/>
            <a:ext cx="8989576" cy="1200329"/>
          </a:xfrm>
          <a:prstGeom prst="rect">
            <a:avLst/>
          </a:prstGeom>
          <a:solidFill>
            <a:srgbClr val="FFFF00">
              <a:alpha val="40000"/>
            </a:srgbClr>
          </a:solidFill>
        </p:spPr>
        <p:txBody>
          <a:bodyPr wrap="square" rtlCol="0">
            <a:spAutoFit/>
          </a:bodyPr>
          <a:lstStyle/>
          <a:p>
            <a:r>
              <a:rPr lang="en-GB" b="1" dirty="0">
                <a:latin typeface="Calibri" panose="020F0502020204030204" pitchFamily="34" charset="0"/>
                <a:cs typeface="Calibri" panose="020F0502020204030204" pitchFamily="34" charset="0"/>
              </a:rPr>
              <a:t>Collision energy of (HL-)LHC is strictly linked to achievable current of the 1232 (= 8 x 154) LHC main dipole magnets</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5 sectors reached 6.8 </a:t>
            </a:r>
            <a:r>
              <a:rPr lang="en-GB" dirty="0" err="1">
                <a:latin typeface="Calibri" panose="020F0502020204030204" pitchFamily="34" charset="0"/>
                <a:cs typeface="Calibri" panose="020F0502020204030204" pitchFamily="34" charset="0"/>
              </a:rPr>
              <a:t>TeV</a:t>
            </a:r>
            <a:r>
              <a:rPr lang="en-GB" dirty="0">
                <a:latin typeface="Calibri" panose="020F0502020204030204" pitchFamily="34" charset="0"/>
                <a:cs typeface="Calibri" panose="020F0502020204030204" pitchFamily="34" charset="0"/>
              </a:rPr>
              <a:t> equivalent, 3 sectors reached 7 </a:t>
            </a:r>
            <a:r>
              <a:rPr lang="en-GB" dirty="0" err="1">
                <a:latin typeface="Calibri" panose="020F0502020204030204" pitchFamily="34" charset="0"/>
                <a:cs typeface="Calibri" panose="020F0502020204030204" pitchFamily="34" charset="0"/>
              </a:rPr>
              <a:t>TeV</a:t>
            </a:r>
            <a:endParaRPr lang="en-GB"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No sign of permanent degradation.</a:t>
            </a:r>
          </a:p>
        </p:txBody>
      </p:sp>
    </p:spTree>
    <p:extLst>
      <p:ext uri="{BB962C8B-B14F-4D97-AF65-F5344CB8AC3E}">
        <p14:creationId xmlns:p14="http://schemas.microsoft.com/office/powerpoint/2010/main" val="276021967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smtClean="0"/>
              <a:pPr/>
              <a:t>79</a:t>
            </a:fld>
            <a:endParaRPr lang="en-US" dirty="0"/>
          </a:p>
        </p:txBody>
      </p:sp>
      <p:sp>
        <p:nvSpPr>
          <p:cNvPr id="13" name="TextBox 12"/>
          <p:cNvSpPr txBox="1"/>
          <p:nvPr/>
        </p:nvSpPr>
        <p:spPr>
          <a:xfrm>
            <a:off x="1819105" y="79688"/>
            <a:ext cx="8636240" cy="461665"/>
          </a:xfrm>
          <a:prstGeom prst="rect">
            <a:avLst/>
          </a:prstGeom>
          <a:noFill/>
        </p:spPr>
        <p:txBody>
          <a:bodyPr wrap="square" rtlCol="0">
            <a:spAutoFit/>
          </a:bodyPr>
          <a:lstStyle/>
          <a:p>
            <a:pPr algn="r"/>
            <a:r>
              <a:rPr lang="en-GB" sz="2400" b="1" dirty="0"/>
              <a:t>Training history RB.A23</a:t>
            </a:r>
          </a:p>
        </p:txBody>
      </p:sp>
      <p:pic>
        <p:nvPicPr>
          <p:cNvPr id="15" name="Picture 14">
            <a:extLst>
              <a:ext uri="{FF2B5EF4-FFF2-40B4-BE49-F238E27FC236}">
                <a16:creationId xmlns:a16="http://schemas.microsoft.com/office/drawing/2014/main" id="{CD41E8E7-6C1E-1C46-BD0C-07BC44D9289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46574" y="705156"/>
            <a:ext cx="7597471" cy="4395916"/>
          </a:xfrm>
          <a:prstGeom prst="rect">
            <a:avLst/>
          </a:prstGeom>
        </p:spPr>
      </p:pic>
      <p:sp>
        <p:nvSpPr>
          <p:cNvPr id="14" name="TextBox 13"/>
          <p:cNvSpPr txBox="1"/>
          <p:nvPr/>
        </p:nvSpPr>
        <p:spPr>
          <a:xfrm>
            <a:off x="6926640" y="2447232"/>
            <a:ext cx="2247731" cy="646331"/>
          </a:xfrm>
          <a:prstGeom prst="rect">
            <a:avLst/>
          </a:prstGeom>
          <a:solidFill>
            <a:srgbClr val="FFC000">
              <a:alpha val="29000"/>
            </a:srgbClr>
          </a:solidFill>
        </p:spPr>
        <p:txBody>
          <a:bodyPr wrap="none" rtlCol="0">
            <a:spAutoFit/>
          </a:bodyPr>
          <a:lstStyle/>
          <a:p>
            <a:r>
              <a:rPr lang="en-GB" sz="1200" dirty="0">
                <a:solidFill>
                  <a:srgbClr val="00B050"/>
                </a:solidFill>
              </a:rPr>
              <a:t>54 circuit quench events, </a:t>
            </a:r>
          </a:p>
          <a:p>
            <a:r>
              <a:rPr lang="en-GB" sz="1200" dirty="0">
                <a:solidFill>
                  <a:srgbClr val="00B050"/>
                </a:solidFill>
              </a:rPr>
              <a:t>64 magnet training quenches, </a:t>
            </a:r>
          </a:p>
          <a:p>
            <a:r>
              <a:rPr lang="en-GB" sz="1200" dirty="0">
                <a:solidFill>
                  <a:srgbClr val="00B050"/>
                </a:solidFill>
              </a:rPr>
              <a:t>301 magnet heater firings</a:t>
            </a:r>
          </a:p>
        </p:txBody>
      </p:sp>
      <p:sp>
        <p:nvSpPr>
          <p:cNvPr id="8" name="TextBox 7">
            <a:extLst>
              <a:ext uri="{FF2B5EF4-FFF2-40B4-BE49-F238E27FC236}">
                <a16:creationId xmlns:a16="http://schemas.microsoft.com/office/drawing/2014/main" id="{A3B34754-54DD-CA44-9F57-1A80025FE7F7}"/>
              </a:ext>
            </a:extLst>
          </p:cNvPr>
          <p:cNvSpPr txBox="1"/>
          <p:nvPr/>
        </p:nvSpPr>
        <p:spPr>
          <a:xfrm>
            <a:off x="2089242" y="5264875"/>
            <a:ext cx="8013515" cy="1200329"/>
          </a:xfrm>
          <a:prstGeom prst="rect">
            <a:avLst/>
          </a:prstGeom>
          <a:solidFill>
            <a:srgbClr val="FFFF00">
              <a:alpha val="40000"/>
            </a:srgbClr>
          </a:solidFill>
        </p:spPr>
        <p:txBody>
          <a:bodyPr wrap="square" rtlCol="0">
            <a:spAutoFit/>
          </a:bodyPr>
          <a:lstStyle/>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The 64 quenches in S23 after the 2</a:t>
            </a:r>
            <a:r>
              <a:rPr lang="en-GB" baseline="30000" dirty="0">
                <a:latin typeface="Calibri" panose="020F0502020204030204" pitchFamily="34" charset="0"/>
                <a:cs typeface="Calibri" panose="020F0502020204030204" pitchFamily="34" charset="0"/>
              </a:rPr>
              <a:t>nd</a:t>
            </a:r>
            <a:r>
              <a:rPr lang="en-GB" dirty="0">
                <a:latin typeface="Calibri" panose="020F0502020204030204" pitchFamily="34" charset="0"/>
                <a:cs typeface="Calibri" panose="020F0502020204030204" pitchFamily="34" charset="0"/>
              </a:rPr>
              <a:t> additional TC came as a surprise, as usually training goes faster after a TC</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Detailed analysis of the dipole training campaigns is ongoing, including results from reception tests in SM18.</a:t>
            </a:r>
          </a:p>
        </p:txBody>
      </p:sp>
    </p:spTree>
    <p:extLst>
      <p:ext uri="{BB962C8B-B14F-4D97-AF65-F5344CB8AC3E}">
        <p14:creationId xmlns:p14="http://schemas.microsoft.com/office/powerpoint/2010/main" val="741636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artoon of a cartoon of a ship and a boat&#10;&#10;Description automatically generated with medium confidence">
            <a:extLst>
              <a:ext uri="{FF2B5EF4-FFF2-40B4-BE49-F238E27FC236}">
                <a16:creationId xmlns:a16="http://schemas.microsoft.com/office/drawing/2014/main" id="{24806836-6A8B-4D32-84E5-1EA3A3610FED}"/>
              </a:ext>
            </a:extLst>
          </p:cNvPr>
          <p:cNvPicPr>
            <a:picLocks noChangeAspect="1"/>
          </p:cNvPicPr>
          <p:nvPr/>
        </p:nvPicPr>
        <p:blipFill>
          <a:blip r:embed="rId2"/>
          <a:stretch>
            <a:fillRect/>
          </a:stretch>
        </p:blipFill>
        <p:spPr>
          <a:xfrm>
            <a:off x="1326667" y="175907"/>
            <a:ext cx="9522566" cy="6682094"/>
          </a:xfrm>
          <a:prstGeom prst="rect">
            <a:avLst/>
          </a:prstGeom>
        </p:spPr>
      </p:pic>
      <p:sp>
        <p:nvSpPr>
          <p:cNvPr id="7" name="Rectangle 6">
            <a:extLst>
              <a:ext uri="{FF2B5EF4-FFF2-40B4-BE49-F238E27FC236}">
                <a16:creationId xmlns:a16="http://schemas.microsoft.com/office/drawing/2014/main" id="{5798619B-94F7-563E-B92E-BF34389BA71B}"/>
              </a:ext>
            </a:extLst>
          </p:cNvPr>
          <p:cNvSpPr/>
          <p:nvPr/>
        </p:nvSpPr>
        <p:spPr>
          <a:xfrm>
            <a:off x="1326665" y="4880919"/>
            <a:ext cx="9522567" cy="19770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8" name="Rectangle 7">
            <a:extLst>
              <a:ext uri="{FF2B5EF4-FFF2-40B4-BE49-F238E27FC236}">
                <a16:creationId xmlns:a16="http://schemas.microsoft.com/office/drawing/2014/main" id="{0DD212C2-52C7-9EE6-B832-3AED1242F9A8}"/>
              </a:ext>
            </a:extLst>
          </p:cNvPr>
          <p:cNvSpPr/>
          <p:nvPr/>
        </p:nvSpPr>
        <p:spPr>
          <a:xfrm>
            <a:off x="1326664" y="3760573"/>
            <a:ext cx="9522567" cy="19770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9" name="Rectangle 8">
            <a:extLst>
              <a:ext uri="{FF2B5EF4-FFF2-40B4-BE49-F238E27FC236}">
                <a16:creationId xmlns:a16="http://schemas.microsoft.com/office/drawing/2014/main" id="{7BC88438-DC76-D59A-12E9-A17EE5C7F9EF}"/>
              </a:ext>
            </a:extLst>
          </p:cNvPr>
          <p:cNvSpPr/>
          <p:nvPr/>
        </p:nvSpPr>
        <p:spPr>
          <a:xfrm>
            <a:off x="1326662" y="2903837"/>
            <a:ext cx="9522567" cy="19770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FR"/>
          </a:p>
        </p:txBody>
      </p:sp>
      <p:sp>
        <p:nvSpPr>
          <p:cNvPr id="11" name="TextBox 10">
            <a:extLst>
              <a:ext uri="{FF2B5EF4-FFF2-40B4-BE49-F238E27FC236}">
                <a16:creationId xmlns:a16="http://schemas.microsoft.com/office/drawing/2014/main" id="{CBBF9534-98B5-2C50-4A97-AA6CB290510D}"/>
              </a:ext>
            </a:extLst>
          </p:cNvPr>
          <p:cNvSpPr txBox="1"/>
          <p:nvPr/>
        </p:nvSpPr>
        <p:spPr>
          <a:xfrm>
            <a:off x="4250724" y="1549395"/>
            <a:ext cx="792205" cy="400110"/>
          </a:xfrm>
          <a:prstGeom prst="rect">
            <a:avLst/>
          </a:prstGeom>
          <a:noFill/>
        </p:spPr>
        <p:txBody>
          <a:bodyPr wrap="none" rtlCol="0">
            <a:spAutoFit/>
          </a:bodyPr>
          <a:lstStyle/>
          <a:p>
            <a:r>
              <a:rPr lang="en-FR" sz="2000" b="1" dirty="0">
                <a:solidFill>
                  <a:srgbClr val="FFFF00"/>
                </a:solidFill>
                <a:latin typeface="Calibri" panose="020F0502020204030204" pitchFamily="34" charset="0"/>
                <a:cs typeface="Calibri" panose="020F0502020204030204" pitchFamily="34" charset="0"/>
              </a:rPr>
              <a:t>Run 3</a:t>
            </a:r>
          </a:p>
        </p:txBody>
      </p:sp>
      <p:sp>
        <p:nvSpPr>
          <p:cNvPr id="10" name="Rectangle 9">
            <a:extLst>
              <a:ext uri="{FF2B5EF4-FFF2-40B4-BE49-F238E27FC236}">
                <a16:creationId xmlns:a16="http://schemas.microsoft.com/office/drawing/2014/main" id="{8F39F353-A2B0-4C18-5616-3659DC878AC9}"/>
              </a:ext>
            </a:extLst>
          </p:cNvPr>
          <p:cNvSpPr/>
          <p:nvPr/>
        </p:nvSpPr>
        <p:spPr>
          <a:xfrm>
            <a:off x="1342766" y="1618726"/>
            <a:ext cx="9522567" cy="19770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FR" dirty="0"/>
              <a:t>]</a:t>
            </a:r>
          </a:p>
        </p:txBody>
      </p:sp>
      <p:pic>
        <p:nvPicPr>
          <p:cNvPr id="6" name="Picture 5" descr="A diagram of mathematical equations&#10;&#10;Description automatically generated">
            <a:extLst>
              <a:ext uri="{FF2B5EF4-FFF2-40B4-BE49-F238E27FC236}">
                <a16:creationId xmlns:a16="http://schemas.microsoft.com/office/drawing/2014/main" id="{979C74D6-783F-70C1-5C99-291CF048D666}"/>
              </a:ext>
            </a:extLst>
          </p:cNvPr>
          <p:cNvPicPr>
            <a:picLocks noChangeAspect="1"/>
          </p:cNvPicPr>
          <p:nvPr/>
        </p:nvPicPr>
        <p:blipFill>
          <a:blip r:embed="rId3"/>
          <a:stretch>
            <a:fillRect/>
          </a:stretch>
        </p:blipFill>
        <p:spPr>
          <a:xfrm>
            <a:off x="7202494" y="2903836"/>
            <a:ext cx="4561137" cy="2043124"/>
          </a:xfrm>
          <a:prstGeom prst="rect">
            <a:avLst/>
          </a:prstGeom>
        </p:spPr>
      </p:pic>
      <p:pic>
        <p:nvPicPr>
          <p:cNvPr id="13" name="Picture 12" descr="A circular chart with symbols and text&#10;&#10;Description automatically generated">
            <a:extLst>
              <a:ext uri="{FF2B5EF4-FFF2-40B4-BE49-F238E27FC236}">
                <a16:creationId xmlns:a16="http://schemas.microsoft.com/office/drawing/2014/main" id="{5F492F4C-E919-A351-5DF4-C3F180194872}"/>
              </a:ext>
            </a:extLst>
          </p:cNvPr>
          <p:cNvPicPr>
            <a:picLocks noChangeAspect="1"/>
          </p:cNvPicPr>
          <p:nvPr/>
        </p:nvPicPr>
        <p:blipFill>
          <a:blip r:embed="rId4"/>
          <a:stretch>
            <a:fillRect/>
          </a:stretch>
        </p:blipFill>
        <p:spPr>
          <a:xfrm>
            <a:off x="272921" y="2421588"/>
            <a:ext cx="6173304" cy="3316065"/>
          </a:xfrm>
          <a:prstGeom prst="rect">
            <a:avLst/>
          </a:prstGeom>
        </p:spPr>
      </p:pic>
      <p:sp>
        <p:nvSpPr>
          <p:cNvPr id="2" name="Slide Number Placeholder 2">
            <a:extLst>
              <a:ext uri="{FF2B5EF4-FFF2-40B4-BE49-F238E27FC236}">
                <a16:creationId xmlns:a16="http://schemas.microsoft.com/office/drawing/2014/main" id="{C4C74595-7A33-BC32-E98A-0E2156F4A9EF}"/>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256812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10"/>
                                        </p:tgtEl>
                                      </p:cBhvr>
                                    </p:animEffect>
                                    <p:set>
                                      <p:cBhvr>
                                        <p:cTn id="17" dur="1" fill="hold">
                                          <p:stCondLst>
                                            <p:cond delay="499"/>
                                          </p:stCondLst>
                                        </p:cTn>
                                        <p:tgtEl>
                                          <p:spTgt spid="10"/>
                                        </p:tgtEl>
                                        <p:attrNameLst>
                                          <p:attrName>style.visibility</p:attrName>
                                        </p:attrNameLst>
                                      </p:cBhvr>
                                      <p:to>
                                        <p:strVal val="hidden"/>
                                      </p:to>
                                    </p:set>
                                  </p:childTnLst>
                                </p:cTn>
                              </p:par>
                              <p:par>
                                <p:cTn id="18" presetID="9" presetClass="exit" presetSubtype="0" fill="hold" nodeType="withEffect">
                                  <p:stCondLst>
                                    <p:cond delay="0"/>
                                  </p:stCondLst>
                                  <p:childTnLst>
                                    <p:animEffect transition="out" filter="dissolve">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par>
                                <p:cTn id="21" presetID="9" presetClass="exit" presetSubtype="0" fill="hold" nodeType="withEffect">
                                  <p:stCondLst>
                                    <p:cond delay="0"/>
                                  </p:stCondLst>
                                  <p:childTnLst>
                                    <p:animEffect transition="out" filter="dissolv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9" presetClass="exit" presetSubtype="0" fill="hold" grpId="0" nodeType="clickEffect">
                                  <p:stCondLst>
                                    <p:cond delay="0"/>
                                  </p:stCondLst>
                                  <p:childTnLst>
                                    <p:animEffect transition="out" filter="dissolv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9" presetClass="exit" presetSubtype="0" fill="hold" grpId="0" nodeType="clickEffect">
                                  <p:stCondLst>
                                    <p:cond delay="0"/>
                                  </p:stCondLst>
                                  <p:childTnLst>
                                    <p:animEffect transition="out" filter="dissolve">
                                      <p:cBhvr>
                                        <p:cTn id="32" dur="500"/>
                                        <p:tgtEl>
                                          <p:spTgt spid="8"/>
                                        </p:tgtEl>
                                      </p:cBhvr>
                                    </p:animEffect>
                                    <p:set>
                                      <p:cBhvr>
                                        <p:cTn id="33" dur="1" fill="hold">
                                          <p:stCondLst>
                                            <p:cond delay="499"/>
                                          </p:stCondLst>
                                        </p:cTn>
                                        <p:tgtEl>
                                          <p:spTgt spid="8"/>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9" presetClass="exit" presetSubtype="0" fill="hold" grpId="0" nodeType="clickEffect">
                                  <p:stCondLst>
                                    <p:cond delay="0"/>
                                  </p:stCondLst>
                                  <p:childTnLst>
                                    <p:animEffect transition="out" filter="dissolve">
                                      <p:cBhvr>
                                        <p:cTn id="37" dur="500"/>
                                        <p:tgtEl>
                                          <p:spTgt spid="7"/>
                                        </p:tgtEl>
                                      </p:cBhvr>
                                    </p:animEffect>
                                    <p:set>
                                      <p:cBhvr>
                                        <p:cTn id="38"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nvGraphicFramePr>
        <p:xfrm>
          <a:off x="819052" y="889499"/>
          <a:ext cx="6340978" cy="2590800"/>
        </p:xfrm>
        <a:graphic>
          <a:graphicData uri="http://schemas.openxmlformats.org/drawingml/2006/table">
            <a:tbl>
              <a:tblPr firstRow="1" bandRow="1">
                <a:tableStyleId>{5C22544A-7EE6-4342-B048-85BDC9FD1C3A}</a:tableStyleId>
              </a:tblPr>
              <a:tblGrid>
                <a:gridCol w="3021618">
                  <a:extLst>
                    <a:ext uri="{9D8B030D-6E8A-4147-A177-3AD203B41FA5}">
                      <a16:colId xmlns:a16="http://schemas.microsoft.com/office/drawing/2014/main" val="20000"/>
                    </a:ext>
                  </a:extLst>
                </a:gridCol>
                <a:gridCol w="3319360">
                  <a:extLst>
                    <a:ext uri="{9D8B030D-6E8A-4147-A177-3AD203B41FA5}">
                      <a16:colId xmlns:a16="http://schemas.microsoft.com/office/drawing/2014/main" val="20001"/>
                    </a:ext>
                  </a:extLst>
                </a:gridCol>
              </a:tblGrid>
              <a:tr h="536310">
                <a:tc>
                  <a:txBody>
                    <a:bodyPr/>
                    <a:lstStyle/>
                    <a:p>
                      <a:pPr algn="ctr"/>
                      <a:r>
                        <a:rPr lang="en-GB" sz="1600" dirty="0" err="1">
                          <a:solidFill>
                            <a:schemeClr val="accent6">
                              <a:lumMod val="50000"/>
                            </a:schemeClr>
                          </a:solidFill>
                          <a:latin typeface="Calibri" panose="020F0502020204030204" pitchFamily="34" charset="0"/>
                          <a:cs typeface="Calibri" panose="020F0502020204030204" pitchFamily="34" charset="0"/>
                        </a:rPr>
                        <a:t>Nr</a:t>
                      </a:r>
                      <a:r>
                        <a:rPr lang="en-GB" sz="1600" dirty="0">
                          <a:solidFill>
                            <a:schemeClr val="accent6">
                              <a:lumMod val="50000"/>
                            </a:schemeClr>
                          </a:solidFill>
                          <a:latin typeface="Calibri" panose="020F0502020204030204" pitchFamily="34" charset="0"/>
                          <a:cs typeface="Calibri" panose="020F0502020204030204" pitchFamily="34" charset="0"/>
                        </a:rPr>
                        <a:t> of quenches in the same dipole magnet</a:t>
                      </a:r>
                    </a:p>
                  </a:txBody>
                  <a:tcPr anchor="ctr"/>
                </a:tc>
                <a:tc>
                  <a:txBody>
                    <a:bodyPr/>
                    <a:lstStyle/>
                    <a:p>
                      <a:pPr algn="ctr"/>
                      <a:r>
                        <a:rPr lang="en-GB" sz="1600" dirty="0" err="1">
                          <a:solidFill>
                            <a:schemeClr val="accent6">
                              <a:lumMod val="50000"/>
                            </a:schemeClr>
                          </a:solidFill>
                          <a:latin typeface="Calibri" panose="020F0502020204030204" pitchFamily="34" charset="0"/>
                          <a:cs typeface="Calibri" panose="020F0502020204030204" pitchFamily="34" charset="0"/>
                        </a:rPr>
                        <a:t>Nr</a:t>
                      </a:r>
                      <a:r>
                        <a:rPr lang="en-GB" sz="1600" dirty="0">
                          <a:solidFill>
                            <a:schemeClr val="accent6">
                              <a:lumMod val="50000"/>
                            </a:schemeClr>
                          </a:solidFill>
                          <a:latin typeface="Calibri" panose="020F0502020204030204" pitchFamily="34" charset="0"/>
                          <a:cs typeface="Calibri" panose="020F0502020204030204" pitchFamily="34" charset="0"/>
                        </a:rPr>
                        <a:t> of dipole magnets</a:t>
                      </a:r>
                    </a:p>
                  </a:txBody>
                  <a:tcPr anchor="ctr"/>
                </a:tc>
                <a:extLst>
                  <a:ext uri="{0D108BD9-81ED-4DB2-BD59-A6C34878D82A}">
                    <a16:rowId xmlns:a16="http://schemas.microsoft.com/office/drawing/2014/main" val="10000"/>
                  </a:ext>
                </a:extLst>
              </a:tr>
              <a:tr h="310719">
                <a:tc>
                  <a:txBody>
                    <a:bodyPr/>
                    <a:lstStyle/>
                    <a:p>
                      <a:pPr algn="ctr"/>
                      <a:r>
                        <a:rPr lang="en-GB" sz="1600" dirty="0">
                          <a:latin typeface="Calibri" panose="020F0502020204030204" pitchFamily="34" charset="0"/>
                          <a:cs typeface="Calibri" panose="020F0502020204030204" pitchFamily="34" charset="0"/>
                        </a:rPr>
                        <a:t>5</a:t>
                      </a:r>
                    </a:p>
                  </a:txBody>
                  <a:tcPr anchor="ctr"/>
                </a:tc>
                <a:tc>
                  <a:txBody>
                    <a:bodyPr/>
                    <a:lstStyle/>
                    <a:p>
                      <a:pPr algn="ctr"/>
                      <a:r>
                        <a:rPr lang="en-GB" sz="1600" dirty="0">
                          <a:latin typeface="Calibri" panose="020F0502020204030204" pitchFamily="34" charset="0"/>
                          <a:cs typeface="Calibri" panose="020F0502020204030204" pitchFamily="34" charset="0"/>
                        </a:rPr>
                        <a:t>3</a:t>
                      </a:r>
                    </a:p>
                  </a:txBody>
                  <a:tcPr anchor="ctr"/>
                </a:tc>
                <a:extLst>
                  <a:ext uri="{0D108BD9-81ED-4DB2-BD59-A6C34878D82A}">
                    <a16:rowId xmlns:a16="http://schemas.microsoft.com/office/drawing/2014/main" val="10001"/>
                  </a:ext>
                </a:extLst>
              </a:tr>
              <a:tr h="310719">
                <a:tc>
                  <a:txBody>
                    <a:bodyPr/>
                    <a:lstStyle/>
                    <a:p>
                      <a:pPr algn="ctr"/>
                      <a:r>
                        <a:rPr lang="en-GB" sz="1600" dirty="0">
                          <a:latin typeface="Calibri" panose="020F0502020204030204" pitchFamily="34" charset="0"/>
                          <a:cs typeface="Calibri" panose="020F0502020204030204" pitchFamily="34" charset="0"/>
                        </a:rPr>
                        <a:t>4</a:t>
                      </a:r>
                    </a:p>
                  </a:txBody>
                  <a:tcPr anchor="ctr"/>
                </a:tc>
                <a:tc>
                  <a:txBody>
                    <a:bodyPr/>
                    <a:lstStyle/>
                    <a:p>
                      <a:pPr algn="ctr"/>
                      <a:r>
                        <a:rPr lang="en-GB" sz="1600" dirty="0">
                          <a:latin typeface="Calibri" panose="020F0502020204030204" pitchFamily="34" charset="0"/>
                          <a:cs typeface="Calibri" panose="020F0502020204030204" pitchFamily="34" charset="0"/>
                        </a:rPr>
                        <a:t>11</a:t>
                      </a:r>
                    </a:p>
                  </a:txBody>
                  <a:tcPr anchor="ctr"/>
                </a:tc>
                <a:extLst>
                  <a:ext uri="{0D108BD9-81ED-4DB2-BD59-A6C34878D82A}">
                    <a16:rowId xmlns:a16="http://schemas.microsoft.com/office/drawing/2014/main" val="426809386"/>
                  </a:ext>
                </a:extLst>
              </a:tr>
              <a:tr h="310719">
                <a:tc>
                  <a:txBody>
                    <a:bodyPr/>
                    <a:lstStyle/>
                    <a:p>
                      <a:pPr algn="ctr"/>
                      <a:r>
                        <a:rPr lang="en-GB" sz="1600" dirty="0">
                          <a:latin typeface="Calibri" panose="020F0502020204030204" pitchFamily="34" charset="0"/>
                          <a:cs typeface="Calibri" panose="020F0502020204030204" pitchFamily="34" charset="0"/>
                        </a:rPr>
                        <a:t>3</a:t>
                      </a:r>
                    </a:p>
                  </a:txBody>
                  <a:tcPr anchor="ctr"/>
                </a:tc>
                <a:tc>
                  <a:txBody>
                    <a:bodyPr/>
                    <a:lstStyle/>
                    <a:p>
                      <a:pPr algn="ctr"/>
                      <a:r>
                        <a:rPr lang="en-GB" sz="1600" dirty="0">
                          <a:latin typeface="Calibri" panose="020F0502020204030204" pitchFamily="34" charset="0"/>
                          <a:cs typeface="Calibri" panose="020F0502020204030204" pitchFamily="34" charset="0"/>
                        </a:rPr>
                        <a:t>56</a:t>
                      </a:r>
                    </a:p>
                  </a:txBody>
                  <a:tcPr anchor="ctr"/>
                </a:tc>
                <a:extLst>
                  <a:ext uri="{0D108BD9-81ED-4DB2-BD59-A6C34878D82A}">
                    <a16:rowId xmlns:a16="http://schemas.microsoft.com/office/drawing/2014/main" val="4026059714"/>
                  </a:ext>
                </a:extLst>
              </a:tr>
              <a:tr h="310719">
                <a:tc>
                  <a:txBody>
                    <a:bodyPr/>
                    <a:lstStyle/>
                    <a:p>
                      <a:pPr algn="ctr"/>
                      <a:r>
                        <a:rPr lang="en-GB" sz="1600" dirty="0">
                          <a:latin typeface="Calibri" panose="020F0502020204030204" pitchFamily="34" charset="0"/>
                          <a:cs typeface="Calibri" panose="020F0502020204030204" pitchFamily="34" charset="0"/>
                        </a:rPr>
                        <a:t>2</a:t>
                      </a:r>
                    </a:p>
                  </a:txBody>
                  <a:tcPr anchor="ctr"/>
                </a:tc>
                <a:tc>
                  <a:txBody>
                    <a:bodyPr/>
                    <a:lstStyle/>
                    <a:p>
                      <a:pPr algn="ctr"/>
                      <a:r>
                        <a:rPr lang="en-GB" sz="1600" dirty="0">
                          <a:latin typeface="Calibri" panose="020F0502020204030204" pitchFamily="34" charset="0"/>
                          <a:cs typeface="Calibri" panose="020F0502020204030204" pitchFamily="34" charset="0"/>
                        </a:rPr>
                        <a:t>154</a:t>
                      </a:r>
                    </a:p>
                  </a:txBody>
                  <a:tcPr anchor="ctr"/>
                </a:tc>
                <a:extLst>
                  <a:ext uri="{0D108BD9-81ED-4DB2-BD59-A6C34878D82A}">
                    <a16:rowId xmlns:a16="http://schemas.microsoft.com/office/drawing/2014/main" val="1050818029"/>
                  </a:ext>
                </a:extLst>
              </a:tr>
              <a:tr h="310719">
                <a:tc>
                  <a:txBody>
                    <a:bodyPr/>
                    <a:lstStyle/>
                    <a:p>
                      <a:pPr algn="ctr"/>
                      <a:r>
                        <a:rPr lang="en-GB" sz="1600" dirty="0">
                          <a:latin typeface="Calibri" panose="020F0502020204030204" pitchFamily="34" charset="0"/>
                          <a:cs typeface="Calibri" panose="020F0502020204030204" pitchFamily="34" charset="0"/>
                        </a:rPr>
                        <a:t>1</a:t>
                      </a:r>
                    </a:p>
                  </a:txBody>
                  <a:tcPr anchor="ctr"/>
                </a:tc>
                <a:tc>
                  <a:txBody>
                    <a:bodyPr/>
                    <a:lstStyle/>
                    <a:p>
                      <a:pPr algn="ctr"/>
                      <a:r>
                        <a:rPr lang="en-GB" sz="1600" dirty="0">
                          <a:latin typeface="Calibri" panose="020F0502020204030204" pitchFamily="34" charset="0"/>
                          <a:cs typeface="Calibri" panose="020F0502020204030204" pitchFamily="34" charset="0"/>
                        </a:rPr>
                        <a:t>446</a:t>
                      </a:r>
                    </a:p>
                  </a:txBody>
                  <a:tcPr anchor="ctr"/>
                </a:tc>
                <a:extLst>
                  <a:ext uri="{0D108BD9-81ED-4DB2-BD59-A6C34878D82A}">
                    <a16:rowId xmlns:a16="http://schemas.microsoft.com/office/drawing/2014/main" val="4186061986"/>
                  </a:ext>
                </a:extLst>
              </a:tr>
              <a:tr h="310719">
                <a:tc>
                  <a:txBody>
                    <a:bodyPr/>
                    <a:lstStyle/>
                    <a:p>
                      <a:pPr algn="ctr"/>
                      <a:r>
                        <a:rPr lang="en-GB" sz="1600" dirty="0">
                          <a:latin typeface="Calibri" panose="020F0502020204030204" pitchFamily="34" charset="0"/>
                          <a:cs typeface="Calibri" panose="020F0502020204030204" pitchFamily="34" charset="0"/>
                        </a:rPr>
                        <a:t>0</a:t>
                      </a:r>
                    </a:p>
                  </a:txBody>
                  <a:tcPr anchor="ctr"/>
                </a:tc>
                <a:tc>
                  <a:txBody>
                    <a:bodyPr/>
                    <a:lstStyle/>
                    <a:p>
                      <a:pPr algn="ctr"/>
                      <a:r>
                        <a:rPr lang="en-GB" sz="1600" dirty="0">
                          <a:latin typeface="Calibri" panose="020F0502020204030204" pitchFamily="34" charset="0"/>
                          <a:cs typeface="Calibri" panose="020F0502020204030204" pitchFamily="34" charset="0"/>
                        </a:rPr>
                        <a:t>562</a:t>
                      </a:r>
                    </a:p>
                  </a:txBody>
                  <a:tcPr anchor="ctr"/>
                </a:tc>
                <a:extLst>
                  <a:ext uri="{0D108BD9-81ED-4DB2-BD59-A6C34878D82A}">
                    <a16:rowId xmlns:a16="http://schemas.microsoft.com/office/drawing/2014/main" val="391044006"/>
                  </a:ext>
                </a:extLst>
              </a:tr>
            </a:tbl>
          </a:graphicData>
        </a:graphic>
      </p:graphicFrame>
      <p:sp>
        <p:nvSpPr>
          <p:cNvPr id="2" name="Title 1"/>
          <p:cNvSpPr>
            <a:spLocks noGrp="1"/>
          </p:cNvSpPr>
          <p:nvPr>
            <p:ph type="title"/>
          </p:nvPr>
        </p:nvSpPr>
        <p:spPr>
          <a:xfrm>
            <a:off x="1525786" y="237090"/>
            <a:ext cx="8226854" cy="492443"/>
          </a:xfrm>
        </p:spPr>
        <p:txBody>
          <a:bodyPr>
            <a:spAutoFit/>
          </a:bodyPr>
          <a:lstStyle/>
          <a:p>
            <a:pPr algn="ctr"/>
            <a:r>
              <a:rPr lang="en-GB" sz="3200" dirty="0">
                <a:latin typeface="Calibri" panose="020F0502020204030204" pitchFamily="34" charset="0"/>
                <a:cs typeface="Calibri" panose="020F0502020204030204" pitchFamily="34" charset="0"/>
              </a:rPr>
              <a:t>Total nr of quenches in LHC main dipoles</a:t>
            </a:r>
          </a:p>
        </p:txBody>
      </p:sp>
      <p:sp>
        <p:nvSpPr>
          <p:cNvPr id="5" name="Slide Number Placeholder 4"/>
          <p:cNvSpPr>
            <a:spLocks noGrp="1"/>
          </p:cNvSpPr>
          <p:nvPr>
            <p:ph type="sldNum" sz="quarter" idx="4"/>
          </p:nvPr>
        </p:nvSpPr>
        <p:spPr/>
        <p:txBody>
          <a:bodyPr/>
          <a:lstStyle/>
          <a:p>
            <a:fld id="{17918391-D411-FE40-AAD7-861AE5233E0E}" type="slidenum">
              <a:rPr lang="en-US" smtClean="0"/>
              <a:pPr/>
              <a:t>80</a:t>
            </a:fld>
            <a:endParaRPr lang="en-US" dirty="0"/>
          </a:p>
        </p:txBody>
      </p:sp>
      <p:sp>
        <p:nvSpPr>
          <p:cNvPr id="13" name="TextBox 12">
            <a:extLst>
              <a:ext uri="{FF2B5EF4-FFF2-40B4-BE49-F238E27FC236}">
                <a16:creationId xmlns:a16="http://schemas.microsoft.com/office/drawing/2014/main" id="{A3B34754-54DD-CA44-9F57-1A80025FE7F7}"/>
              </a:ext>
            </a:extLst>
          </p:cNvPr>
          <p:cNvSpPr txBox="1"/>
          <p:nvPr/>
        </p:nvSpPr>
        <p:spPr>
          <a:xfrm>
            <a:off x="842951" y="3565091"/>
            <a:ext cx="10405166" cy="2862322"/>
          </a:xfrm>
          <a:prstGeom prst="rect">
            <a:avLst/>
          </a:prstGeom>
          <a:solidFill>
            <a:srgbClr val="FFFF00">
              <a:alpha val="40000"/>
            </a:srgbClr>
          </a:solidFill>
        </p:spPr>
        <p:txBody>
          <a:bodyPr wrap="square" rtlCol="0">
            <a:spAutoFit/>
          </a:bodyPr>
          <a:lstStyle/>
          <a:p>
            <a:r>
              <a:rPr lang="en-GB" b="1" dirty="0">
                <a:latin typeface="Calibri" panose="020F0502020204030204" pitchFamily="34" charset="0"/>
                <a:cs typeface="Calibri" panose="020F0502020204030204" pitchFamily="34" charset="0"/>
              </a:rPr>
              <a:t>Conclusion:</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Still 562 dipole magnets (45%) never experienced a training quench in the LHC since 2008.</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Some circuits (including corrector circuits) showed much longer training than in previous campaigns, and their behavior will be closely monitored in the coming years.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Desired operating currents can still be reached (with only a few exceptions) 14 years after the start of the LHC, with several thermal cycles, numerous current cycles, radiation, and large number of quenches. </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a quench is a very violent process (especially in the high-current circuits), and that each quench implies a certain unavoidable risk (short-to-</a:t>
            </a:r>
            <a:r>
              <a:rPr lang="en-US" dirty="0" err="1">
                <a:latin typeface="Calibri" panose="020F0502020204030204" pitchFamily="34" charset="0"/>
                <a:cs typeface="Calibri" panose="020F0502020204030204" pitchFamily="34" charset="0"/>
              </a:rPr>
              <a:t>gnd</a:t>
            </a:r>
            <a:r>
              <a:rPr lang="en-US" dirty="0">
                <a:latin typeface="Calibri" panose="020F0502020204030204" pitchFamily="34" charset="0"/>
                <a:cs typeface="Calibri" panose="020F0502020204030204" pitchFamily="34" charset="0"/>
              </a:rPr>
              <a:t>, internal short, quench heater failure, </a:t>
            </a:r>
            <a:r>
              <a:rPr lang="en-US" dirty="0" err="1">
                <a:latin typeface="Calibri" panose="020F0502020204030204" pitchFamily="34" charset="0"/>
                <a:cs typeface="Calibri" panose="020F0502020204030204" pitchFamily="34" charset="0"/>
              </a:rPr>
              <a:t>etc</a:t>
            </a:r>
            <a:r>
              <a:rPr lang="en-US"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dirty="0">
                <a:solidFill>
                  <a:schemeClr val="bg2"/>
                </a:solidFill>
                <a:latin typeface="Calibri" panose="020F0502020204030204" pitchFamily="34" charset="0"/>
                <a:cs typeface="Calibri" panose="020F0502020204030204" pitchFamily="34" charset="0"/>
              </a:rPr>
              <a:t>Decision of collision energy post LS3 will inevitably involve a cost/benefit analysis of required re-training effort (which implies technical risks and considerable time!)</a:t>
            </a:r>
          </a:p>
        </p:txBody>
      </p:sp>
      <p:pic>
        <p:nvPicPr>
          <p:cNvPr id="14338" name="Picture 2" descr="Why the LHC magnets are blue – and other colourful accelerator questions  answered | CERN">
            <a:extLst>
              <a:ext uri="{FF2B5EF4-FFF2-40B4-BE49-F238E27FC236}">
                <a16:creationId xmlns:a16="http://schemas.microsoft.com/office/drawing/2014/main" id="{96C8844C-3060-F096-992D-A9551F9FFF92}"/>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314618" y="984585"/>
            <a:ext cx="4267782" cy="2400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361480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19" y="237090"/>
            <a:ext cx="10345783" cy="492443"/>
          </a:xfrm>
        </p:spPr>
        <p:txBody>
          <a:bodyPr wrap="square">
            <a:spAutoFit/>
          </a:bodyPr>
          <a:lstStyle/>
          <a:p>
            <a:pPr algn="ctr"/>
            <a:r>
              <a:rPr lang="en-GB" sz="3200" dirty="0">
                <a:latin typeface="Calibri" panose="020F0502020204030204" pitchFamily="34" charset="0"/>
                <a:cs typeface="Calibri" panose="020F0502020204030204" pitchFamily="34" charset="0"/>
              </a:rPr>
              <a:t>Progress and (initial) training of HL-LHC triplet magnets</a:t>
            </a:r>
          </a:p>
        </p:txBody>
      </p:sp>
      <p:sp>
        <p:nvSpPr>
          <p:cNvPr id="5" name="Slide Number Placeholder 4"/>
          <p:cNvSpPr>
            <a:spLocks noGrp="1"/>
          </p:cNvSpPr>
          <p:nvPr>
            <p:ph type="sldNum" sz="quarter" idx="4"/>
          </p:nvPr>
        </p:nvSpPr>
        <p:spPr/>
        <p:txBody>
          <a:bodyPr/>
          <a:lstStyle/>
          <a:p>
            <a:fld id="{17918391-D411-FE40-AAD7-861AE5233E0E}" type="slidenum">
              <a:rPr lang="en-US" smtClean="0"/>
              <a:pPr/>
              <a:t>81</a:t>
            </a:fld>
            <a:endParaRPr lang="en-US" dirty="0"/>
          </a:p>
        </p:txBody>
      </p:sp>
      <p:sp>
        <p:nvSpPr>
          <p:cNvPr id="3" name="Espace réservé du contenu 8">
            <a:extLst>
              <a:ext uri="{FF2B5EF4-FFF2-40B4-BE49-F238E27FC236}">
                <a16:creationId xmlns:a16="http://schemas.microsoft.com/office/drawing/2014/main" id="{BD7BF4B4-63E0-3896-3657-EA6DE5836CBB}"/>
              </a:ext>
            </a:extLst>
          </p:cNvPr>
          <p:cNvSpPr txBox="1">
            <a:spLocks/>
          </p:cNvSpPr>
          <p:nvPr/>
        </p:nvSpPr>
        <p:spPr>
          <a:xfrm>
            <a:off x="545271" y="946473"/>
            <a:ext cx="11233248" cy="5088565"/>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CH" sz="2400" dirty="0">
                <a:solidFill>
                  <a:schemeClr val="tx1"/>
                </a:solidFill>
                <a:latin typeface="Calibri" panose="020F0502020204030204" pitchFamily="34" charset="0"/>
                <a:cs typeface="Calibri" panose="020F0502020204030204" pitchFamily="34" charset="0"/>
              </a:rPr>
              <a:t>Six magnets of type MQXFA </a:t>
            </a:r>
            <a:r>
              <a:rPr lang="fr-CH" sz="2400" dirty="0" err="1">
                <a:solidFill>
                  <a:schemeClr val="tx1"/>
                </a:solidFill>
                <a:latin typeface="Calibri" panose="020F0502020204030204" pitchFamily="34" charset="0"/>
                <a:cs typeface="Calibri" panose="020F0502020204030204" pitchFamily="34" charset="0"/>
              </a:rPr>
              <a:t>from</a:t>
            </a:r>
            <a:r>
              <a:rPr lang="fr-CH" sz="2400" dirty="0">
                <a:solidFill>
                  <a:schemeClr val="tx1"/>
                </a:solidFill>
                <a:latin typeface="Calibri" panose="020F0502020204030204" pitchFamily="34" charset="0"/>
                <a:cs typeface="Calibri" panose="020F0502020204030204" pitchFamily="34" charset="0"/>
              </a:rPr>
              <a:t> AUP </a:t>
            </a:r>
            <a:r>
              <a:rPr lang="fr-CH" sz="2400" dirty="0" err="1">
                <a:solidFill>
                  <a:schemeClr val="tx1"/>
                </a:solidFill>
                <a:latin typeface="Calibri" panose="020F0502020204030204" pitchFamily="34" charset="0"/>
                <a:cs typeface="Calibri" panose="020F0502020204030204" pitchFamily="34" charset="0"/>
              </a:rPr>
              <a:t>reached</a:t>
            </a:r>
            <a:r>
              <a:rPr lang="fr-CH" sz="2400" dirty="0">
                <a:solidFill>
                  <a:schemeClr val="tx1"/>
                </a:solidFill>
                <a:latin typeface="Calibri" panose="020F0502020204030204" pitchFamily="34" charset="0"/>
                <a:cs typeface="Calibri" panose="020F0502020204030204" pitchFamily="34" charset="0"/>
              </a:rPr>
              <a:t> performance</a:t>
            </a:r>
          </a:p>
          <a:p>
            <a:pPr lvl="1"/>
            <a:r>
              <a:rPr lang="fr-CH" sz="1867" dirty="0" err="1">
                <a:solidFill>
                  <a:schemeClr val="tx1"/>
                </a:solidFill>
                <a:latin typeface="Calibri" panose="020F0502020204030204" pitchFamily="34" charset="0"/>
                <a:cs typeface="Calibri" panose="020F0502020204030204" pitchFamily="34" charset="0"/>
              </a:rPr>
              <a:t>Operation</a:t>
            </a:r>
            <a:r>
              <a:rPr lang="fr-CH" sz="1867" dirty="0">
                <a:solidFill>
                  <a:schemeClr val="tx1"/>
                </a:solidFill>
                <a:latin typeface="Calibri" panose="020F0502020204030204" pitchFamily="34" charset="0"/>
                <a:cs typeface="Calibri" panose="020F0502020204030204" pitchFamily="34" charset="0"/>
              </a:rPr>
              <a:t> at </a:t>
            </a:r>
            <a:r>
              <a:rPr lang="fr-CH" sz="1867" dirty="0">
                <a:solidFill>
                  <a:schemeClr val="accent3"/>
                </a:solidFill>
                <a:latin typeface="Calibri" panose="020F0502020204030204" pitchFamily="34" charset="0"/>
                <a:cs typeface="Calibri" panose="020F0502020204030204" pitchFamily="34" charset="0"/>
              </a:rPr>
              <a:t>nominal </a:t>
            </a:r>
            <a:r>
              <a:rPr lang="fr-CH" sz="1867" dirty="0" err="1">
                <a:solidFill>
                  <a:schemeClr val="accent3"/>
                </a:solidFill>
                <a:latin typeface="Calibri" panose="020F0502020204030204" pitchFamily="34" charset="0"/>
                <a:cs typeface="Calibri" panose="020F0502020204030204" pitchFamily="34" charset="0"/>
              </a:rPr>
              <a:t>current</a:t>
            </a:r>
            <a:r>
              <a:rPr lang="fr-CH" sz="1867" dirty="0">
                <a:solidFill>
                  <a:schemeClr val="accent3"/>
                </a:solidFill>
                <a:latin typeface="Calibri" panose="020F0502020204030204" pitchFamily="34" charset="0"/>
                <a:cs typeface="Calibri" panose="020F0502020204030204" pitchFamily="34" charset="0"/>
              </a:rPr>
              <a:t> plus 300 A, </a:t>
            </a:r>
            <a:r>
              <a:rPr lang="fr-CH" sz="1867" dirty="0" err="1">
                <a:solidFill>
                  <a:schemeClr val="accent3"/>
                </a:solidFill>
                <a:latin typeface="Calibri" panose="020F0502020204030204" pitchFamily="34" charset="0"/>
                <a:cs typeface="Calibri" panose="020F0502020204030204" pitchFamily="34" charset="0"/>
              </a:rPr>
              <a:t>both</a:t>
            </a:r>
            <a:r>
              <a:rPr lang="fr-CH" sz="1867" dirty="0">
                <a:solidFill>
                  <a:schemeClr val="accent3"/>
                </a:solidFill>
                <a:latin typeface="Calibri" panose="020F0502020204030204" pitchFamily="34" charset="0"/>
                <a:cs typeface="Calibri" panose="020F0502020204030204" pitchFamily="34" charset="0"/>
              </a:rPr>
              <a:t> at 1.9 K and 4.5 K</a:t>
            </a:r>
          </a:p>
          <a:p>
            <a:pPr lvl="1"/>
            <a:r>
              <a:rPr lang="fr-CH" sz="1867" dirty="0" err="1">
                <a:solidFill>
                  <a:schemeClr val="tx1"/>
                </a:solidFill>
                <a:latin typeface="Calibri" panose="020F0502020204030204" pitchFamily="34" charset="0"/>
                <a:cs typeface="Calibri" panose="020F0502020204030204" pitchFamily="34" charset="0"/>
              </a:rPr>
              <a:t>Perfect</a:t>
            </a:r>
            <a:r>
              <a:rPr lang="fr-CH" sz="1867" dirty="0">
                <a:solidFill>
                  <a:schemeClr val="tx1"/>
                </a:solidFill>
                <a:latin typeface="Calibri" panose="020F0502020204030204" pitchFamily="34" charset="0"/>
                <a:cs typeface="Calibri" panose="020F0502020204030204" pitchFamily="34" charset="0"/>
              </a:rPr>
              <a:t> memory, i.e. </a:t>
            </a:r>
            <a:r>
              <a:rPr lang="fr-CH" sz="1867" dirty="0">
                <a:solidFill>
                  <a:schemeClr val="accent3"/>
                </a:solidFill>
                <a:latin typeface="Calibri" panose="020F0502020204030204" pitchFamily="34" charset="0"/>
                <a:cs typeface="Calibri" panose="020F0502020204030204" pitchFamily="34" charset="0"/>
              </a:rPr>
              <a:t>no retraining, </a:t>
            </a:r>
            <a:r>
              <a:rPr lang="fr-CH" sz="1867" dirty="0">
                <a:solidFill>
                  <a:srgbClr val="000000"/>
                </a:solidFill>
                <a:latin typeface="Calibri" panose="020F0502020204030204" pitchFamily="34" charset="0"/>
                <a:cs typeface="Calibri" panose="020F0502020204030204" pitchFamily="34" charset="0"/>
              </a:rPr>
              <a:t>and some robustness</a:t>
            </a:r>
          </a:p>
        </p:txBody>
      </p:sp>
      <p:sp>
        <p:nvSpPr>
          <p:cNvPr id="4" name="TextBox 3">
            <a:extLst>
              <a:ext uri="{FF2B5EF4-FFF2-40B4-BE49-F238E27FC236}">
                <a16:creationId xmlns:a16="http://schemas.microsoft.com/office/drawing/2014/main" id="{F81D4A1D-0893-CF53-12CE-4719DBF1E570}"/>
              </a:ext>
            </a:extLst>
          </p:cNvPr>
          <p:cNvSpPr txBox="1"/>
          <p:nvPr/>
        </p:nvSpPr>
        <p:spPr>
          <a:xfrm>
            <a:off x="2592288" y="5995848"/>
            <a:ext cx="6888937" cy="338554"/>
          </a:xfrm>
          <a:prstGeom prst="rect">
            <a:avLst/>
          </a:prstGeom>
          <a:noFill/>
        </p:spPr>
        <p:txBody>
          <a:bodyPr wrap="none" rtlCol="0">
            <a:spAutoFit/>
          </a:bodyPr>
          <a:lstStyle/>
          <a:p>
            <a:r>
              <a:rPr lang="fr-CH" sz="1600" dirty="0" err="1">
                <a:latin typeface="Calibri" panose="020F0502020204030204" pitchFamily="34" charset="0"/>
                <a:cs typeface="Calibri" panose="020F0502020204030204" pitchFamily="34" charset="0"/>
              </a:rPr>
              <a:t>Powering</a:t>
            </a:r>
            <a:r>
              <a:rPr lang="fr-CH" sz="1600" dirty="0">
                <a:latin typeface="Calibri" panose="020F0502020204030204" pitchFamily="34" charset="0"/>
                <a:cs typeface="Calibri" panose="020F0502020204030204" pitchFamily="34" charset="0"/>
              </a:rPr>
              <a:t> test of </a:t>
            </a:r>
            <a:r>
              <a:rPr lang="fr-CH" sz="1600" dirty="0" err="1">
                <a:latin typeface="Calibri" panose="020F0502020204030204" pitchFamily="34" charset="0"/>
                <a:cs typeface="Calibri" panose="020F0502020204030204" pitchFamily="34" charset="0"/>
              </a:rPr>
              <a:t>conform</a:t>
            </a:r>
            <a:r>
              <a:rPr lang="fr-CH" sz="1600" dirty="0">
                <a:latin typeface="Calibri" panose="020F0502020204030204" pitchFamily="34" charset="0"/>
                <a:cs typeface="Calibri" panose="020F0502020204030204" pitchFamily="34" charset="0"/>
              </a:rPr>
              <a:t> MQXFA </a:t>
            </a:r>
            <a:r>
              <a:rPr lang="fr-CH" sz="1600" dirty="0" err="1">
                <a:latin typeface="Calibri" panose="020F0502020204030204" pitchFamily="34" charset="0"/>
                <a:cs typeface="Calibri" panose="020F0502020204030204" pitchFamily="34" charset="0"/>
              </a:rPr>
              <a:t>magnets</a:t>
            </a:r>
            <a:r>
              <a:rPr lang="fr-CH" sz="1600" dirty="0">
                <a:latin typeface="Calibri" panose="020F0502020204030204" pitchFamily="34" charset="0"/>
                <a:cs typeface="Calibri" panose="020F0502020204030204" pitchFamily="34" charset="0"/>
              </a:rPr>
              <a:t> </a:t>
            </a:r>
            <a:r>
              <a:rPr lang="fr-CH" sz="1600" dirty="0">
                <a:solidFill>
                  <a:srgbClr val="00B050"/>
                </a:solidFill>
                <a:latin typeface="Calibri" panose="020F0502020204030204" pitchFamily="34" charset="0"/>
                <a:cs typeface="Calibri" panose="020F0502020204030204" pitchFamily="34" charset="0"/>
              </a:rPr>
              <a:t>(J. </a:t>
            </a:r>
            <a:r>
              <a:rPr lang="fr-CH" sz="1600" dirty="0" err="1">
                <a:solidFill>
                  <a:srgbClr val="00B050"/>
                </a:solidFill>
                <a:latin typeface="Calibri" panose="020F0502020204030204" pitchFamily="34" charset="0"/>
                <a:cs typeface="Calibri" panose="020F0502020204030204" pitchFamily="34" charset="0"/>
              </a:rPr>
              <a:t>Muratore</a:t>
            </a:r>
            <a:r>
              <a:rPr lang="fr-CH" sz="1600" dirty="0">
                <a:solidFill>
                  <a:srgbClr val="00B050"/>
                </a:solidFill>
                <a:latin typeface="Calibri" panose="020F0502020204030204" pitchFamily="34" charset="0"/>
                <a:cs typeface="Calibri" panose="020F0502020204030204" pitchFamily="34" charset="0"/>
              </a:rPr>
              <a:t>, B. </a:t>
            </a:r>
            <a:r>
              <a:rPr lang="fr-CH" sz="1600" dirty="0" err="1">
                <a:solidFill>
                  <a:srgbClr val="00B050"/>
                </a:solidFill>
                <a:latin typeface="Calibri" panose="020F0502020204030204" pitchFamily="34" charset="0"/>
                <a:cs typeface="Calibri" panose="020F0502020204030204" pitchFamily="34" charset="0"/>
              </a:rPr>
              <a:t>Ahia</a:t>
            </a:r>
            <a:r>
              <a:rPr lang="fr-CH" sz="1600" dirty="0">
                <a:solidFill>
                  <a:srgbClr val="00B050"/>
                </a:solidFill>
                <a:latin typeface="Calibri" panose="020F0502020204030204" pitchFamily="34" charset="0"/>
                <a:cs typeface="Calibri" panose="020F0502020204030204" pitchFamily="34" charset="0"/>
              </a:rPr>
              <a:t>, S. Feher et al.)</a:t>
            </a:r>
            <a:endParaRPr lang="en-GB" sz="1600" dirty="0">
              <a:solidFill>
                <a:srgbClr val="00B050"/>
              </a:solidFill>
              <a:latin typeface="Calibri" panose="020F0502020204030204" pitchFamily="34" charset="0"/>
              <a:cs typeface="Calibri" panose="020F0502020204030204" pitchFamily="34" charset="0"/>
            </a:endParaRPr>
          </a:p>
        </p:txBody>
      </p:sp>
      <p:pic>
        <p:nvPicPr>
          <p:cNvPr id="6" name="Picture 5">
            <a:extLst>
              <a:ext uri="{FF2B5EF4-FFF2-40B4-BE49-F238E27FC236}">
                <a16:creationId xmlns:a16="http://schemas.microsoft.com/office/drawing/2014/main" id="{897149BA-6D86-7D2C-528B-64436A90DD12}"/>
              </a:ext>
            </a:extLst>
          </p:cNvPr>
          <p:cNvPicPr/>
          <p:nvPr/>
        </p:nvPicPr>
        <p:blipFill>
          <a:blip r:embed="rId2">
            <a:extLst>
              <a:ext uri="{28A0092B-C50C-407E-A947-70E740481C1C}">
                <a14:useLocalDpi xmlns:a14="http://schemas.microsoft.com/office/drawing/2010/main"/>
              </a:ext>
            </a:extLst>
          </a:blip>
          <a:srcRect/>
          <a:stretch>
            <a:fillRect/>
          </a:stretch>
        </p:blipFill>
        <p:spPr bwMode="auto">
          <a:xfrm>
            <a:off x="3023658" y="2215733"/>
            <a:ext cx="6144683" cy="3780116"/>
          </a:xfrm>
          <a:prstGeom prst="rect">
            <a:avLst/>
          </a:prstGeom>
          <a:noFill/>
          <a:ln>
            <a:noFill/>
          </a:ln>
        </p:spPr>
      </p:pic>
      <p:pic>
        <p:nvPicPr>
          <p:cNvPr id="7" name="Picture 6">
            <a:extLst>
              <a:ext uri="{FF2B5EF4-FFF2-40B4-BE49-F238E27FC236}">
                <a16:creationId xmlns:a16="http://schemas.microsoft.com/office/drawing/2014/main" id="{F3694367-8DC8-81BA-C4FF-512B36A84F8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916857" y="1260414"/>
            <a:ext cx="1993955" cy="617176"/>
          </a:xfrm>
          <a:prstGeom prst="rect">
            <a:avLst/>
          </a:prstGeom>
        </p:spPr>
      </p:pic>
    </p:spTree>
    <p:extLst>
      <p:ext uri="{BB962C8B-B14F-4D97-AF65-F5344CB8AC3E}">
        <p14:creationId xmlns:p14="http://schemas.microsoft.com/office/powerpoint/2010/main" val="28238757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519" y="237090"/>
            <a:ext cx="10345783" cy="492443"/>
          </a:xfrm>
        </p:spPr>
        <p:txBody>
          <a:bodyPr wrap="square">
            <a:spAutoFit/>
          </a:bodyPr>
          <a:lstStyle/>
          <a:p>
            <a:pPr algn="ctr"/>
            <a:r>
              <a:rPr lang="en-GB" sz="3200" dirty="0">
                <a:latin typeface="Calibri" panose="020F0502020204030204" pitchFamily="34" charset="0"/>
                <a:cs typeface="Calibri" panose="020F0502020204030204" pitchFamily="34" charset="0"/>
              </a:rPr>
              <a:t>Progress and (initial) training of HL-LHC triplet magnets</a:t>
            </a:r>
          </a:p>
        </p:txBody>
      </p:sp>
      <p:sp>
        <p:nvSpPr>
          <p:cNvPr id="5" name="Slide Number Placeholder 4"/>
          <p:cNvSpPr>
            <a:spLocks noGrp="1"/>
          </p:cNvSpPr>
          <p:nvPr>
            <p:ph type="sldNum" sz="quarter" idx="4"/>
          </p:nvPr>
        </p:nvSpPr>
        <p:spPr/>
        <p:txBody>
          <a:bodyPr/>
          <a:lstStyle/>
          <a:p>
            <a:fld id="{17918391-D411-FE40-AAD7-861AE5233E0E}" type="slidenum">
              <a:rPr lang="en-US" smtClean="0"/>
              <a:pPr/>
              <a:t>82</a:t>
            </a:fld>
            <a:endParaRPr lang="en-US" dirty="0"/>
          </a:p>
        </p:txBody>
      </p:sp>
      <p:sp>
        <p:nvSpPr>
          <p:cNvPr id="8" name="Espace réservé du contenu 8">
            <a:extLst>
              <a:ext uri="{FF2B5EF4-FFF2-40B4-BE49-F238E27FC236}">
                <a16:creationId xmlns:a16="http://schemas.microsoft.com/office/drawing/2014/main" id="{8E7F6EFE-6C78-A168-77F4-AC9700DB0206}"/>
              </a:ext>
            </a:extLst>
          </p:cNvPr>
          <p:cNvSpPr txBox="1">
            <a:spLocks/>
          </p:cNvSpPr>
          <p:nvPr/>
        </p:nvSpPr>
        <p:spPr>
          <a:xfrm>
            <a:off x="731519" y="975812"/>
            <a:ext cx="11233248" cy="5088565"/>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CH" sz="2400" dirty="0">
                <a:solidFill>
                  <a:schemeClr val="tx1"/>
                </a:solidFill>
                <a:latin typeface="Calibri" panose="020F0502020204030204" pitchFamily="34" charset="0"/>
                <a:cs typeface="Calibri" panose="020F0502020204030204" pitchFamily="34" charset="0"/>
              </a:rPr>
              <a:t>MQXFBP3 includes the </a:t>
            </a:r>
            <a:r>
              <a:rPr lang="fr-CH" sz="2400" dirty="0">
                <a:solidFill>
                  <a:srgbClr val="CA1100"/>
                </a:solidFill>
                <a:latin typeface="Calibri" panose="020F0502020204030204" pitchFamily="34" charset="0"/>
                <a:cs typeface="Calibri" panose="020F0502020204030204" pitchFamily="34" charset="0"/>
              </a:rPr>
              <a:t>new procedures used for LHe vessel integration</a:t>
            </a:r>
          </a:p>
          <a:p>
            <a:pPr lvl="1"/>
            <a:r>
              <a:rPr lang="fr-CH" sz="1867" dirty="0">
                <a:solidFill>
                  <a:schemeClr val="tx1"/>
                </a:solidFill>
                <a:latin typeface="Calibri" panose="020F0502020204030204" pitchFamily="34" charset="0"/>
                <a:cs typeface="Calibri" panose="020F0502020204030204" pitchFamily="34" charset="0"/>
              </a:rPr>
              <a:t>Nominal plus 300 A reached during first powering with one training quench</a:t>
            </a:r>
          </a:p>
          <a:p>
            <a:pPr lvl="1"/>
            <a:r>
              <a:rPr lang="fr-CH" sz="1867" dirty="0">
                <a:solidFill>
                  <a:schemeClr val="tx1"/>
                </a:solidFill>
                <a:latin typeface="Calibri" panose="020F0502020204030204" pitchFamily="34" charset="0"/>
                <a:cs typeface="Calibri" panose="020F0502020204030204" pitchFamily="34" charset="0"/>
              </a:rPr>
              <a:t>No degradation, three thermal cycles</a:t>
            </a:r>
          </a:p>
        </p:txBody>
      </p:sp>
      <p:sp>
        <p:nvSpPr>
          <p:cNvPr id="9" name="TextBox 8">
            <a:extLst>
              <a:ext uri="{FF2B5EF4-FFF2-40B4-BE49-F238E27FC236}">
                <a16:creationId xmlns:a16="http://schemas.microsoft.com/office/drawing/2014/main" id="{A394F99C-EB5F-0352-F70D-652199E64CE8}"/>
              </a:ext>
            </a:extLst>
          </p:cNvPr>
          <p:cNvSpPr txBox="1"/>
          <p:nvPr/>
        </p:nvSpPr>
        <p:spPr>
          <a:xfrm>
            <a:off x="1654400" y="5806328"/>
            <a:ext cx="9742257" cy="543867"/>
          </a:xfrm>
          <a:prstGeom prst="rect">
            <a:avLst/>
          </a:prstGeom>
          <a:noFill/>
        </p:spPr>
        <p:txBody>
          <a:bodyPr wrap="square" rtlCol="0">
            <a:spAutoFit/>
          </a:bodyPr>
          <a:lstStyle/>
          <a:p>
            <a:pPr algn="ctr"/>
            <a:r>
              <a:rPr lang="fr-CH" sz="1467" dirty="0">
                <a:latin typeface="Calibri" panose="020F0502020204030204" pitchFamily="34" charset="0"/>
                <a:cs typeface="Calibri" panose="020F0502020204030204" pitchFamily="34" charset="0"/>
              </a:rPr>
              <a:t>MQXFBP3 on SM18 test </a:t>
            </a:r>
            <a:r>
              <a:rPr lang="fr-CH" sz="1467" dirty="0" err="1">
                <a:latin typeface="Calibri" panose="020F0502020204030204" pitchFamily="34" charset="0"/>
                <a:cs typeface="Calibri" panose="020F0502020204030204" pitchFamily="34" charset="0"/>
              </a:rPr>
              <a:t>bench</a:t>
            </a:r>
            <a:r>
              <a:rPr lang="fr-CH" sz="1467" dirty="0">
                <a:latin typeface="Calibri" panose="020F0502020204030204" pitchFamily="34" charset="0"/>
                <a:cs typeface="Calibri" panose="020F0502020204030204" pitchFamily="34" charset="0"/>
              </a:rPr>
              <a:t> (</a:t>
            </a:r>
            <a:r>
              <a:rPr lang="fr-CH" sz="1467" dirty="0" err="1">
                <a:latin typeface="Calibri" panose="020F0502020204030204" pitchFamily="34" charset="0"/>
                <a:cs typeface="Calibri" panose="020F0502020204030204" pitchFamily="34" charset="0"/>
              </a:rPr>
              <a:t>left</a:t>
            </a:r>
            <a:r>
              <a:rPr lang="fr-CH" sz="1467" dirty="0">
                <a:latin typeface="Calibri" panose="020F0502020204030204" pitchFamily="34" charset="0"/>
                <a:cs typeface="Calibri" panose="020F0502020204030204" pitchFamily="34" charset="0"/>
              </a:rPr>
              <a:t>) and test </a:t>
            </a:r>
            <a:r>
              <a:rPr lang="fr-CH" sz="1467" dirty="0" err="1">
                <a:latin typeface="Calibri" panose="020F0502020204030204" pitchFamily="34" charset="0"/>
                <a:cs typeface="Calibri" panose="020F0502020204030204" pitchFamily="34" charset="0"/>
              </a:rPr>
              <a:t>results</a:t>
            </a:r>
            <a:r>
              <a:rPr lang="fr-CH" sz="1467" dirty="0">
                <a:latin typeface="Calibri" panose="020F0502020204030204" pitchFamily="34" charset="0"/>
                <a:cs typeface="Calibri" panose="020F0502020204030204" pitchFamily="34" charset="0"/>
              </a:rPr>
              <a:t> (right)</a:t>
            </a:r>
          </a:p>
          <a:p>
            <a:pPr algn="ctr"/>
            <a:r>
              <a:rPr lang="fr-CH" sz="1467" dirty="0">
                <a:latin typeface="Calibri" panose="020F0502020204030204" pitchFamily="34" charset="0"/>
                <a:cs typeface="Calibri" panose="020F0502020204030204" pitchFamily="34" charset="0"/>
              </a:rPr>
              <a:t> </a:t>
            </a:r>
            <a:r>
              <a:rPr lang="fr-CH" sz="1467" dirty="0">
                <a:solidFill>
                  <a:srgbClr val="00B050"/>
                </a:solidFill>
                <a:latin typeface="Calibri" panose="020F0502020204030204" pitchFamily="34" charset="0"/>
                <a:cs typeface="Calibri" panose="020F0502020204030204" pitchFamily="34" charset="0"/>
              </a:rPr>
              <a:t>(S. Izquierdo Bermudez, F. Mangiarotti, et al.)</a:t>
            </a:r>
            <a:endParaRPr lang="en-GB" sz="1467" dirty="0">
              <a:solidFill>
                <a:srgbClr val="00B050"/>
              </a:solidFill>
              <a:latin typeface="Calibri" panose="020F0502020204030204" pitchFamily="34" charset="0"/>
              <a:cs typeface="Calibri" panose="020F0502020204030204" pitchFamily="34" charset="0"/>
            </a:endParaRPr>
          </a:p>
        </p:txBody>
      </p:sp>
      <p:pic>
        <p:nvPicPr>
          <p:cNvPr id="3" name="Picture 2" descr="A picture containing indoor, warehouse, subway&#10;&#10;Description automatically generated">
            <a:extLst>
              <a:ext uri="{FF2B5EF4-FFF2-40B4-BE49-F238E27FC236}">
                <a16:creationId xmlns:a16="http://schemas.microsoft.com/office/drawing/2014/main" id="{E02DC43D-2BC7-226C-10E3-147C559C91E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41872" y="2374773"/>
            <a:ext cx="4291619" cy="3218714"/>
          </a:xfrm>
          <a:prstGeom prst="rect">
            <a:avLst/>
          </a:prstGeom>
        </p:spPr>
      </p:pic>
      <p:pic>
        <p:nvPicPr>
          <p:cNvPr id="4" name="Picture 3" descr="Chart, scatter chart&#10;&#10;Description automatically generated">
            <a:extLst>
              <a:ext uri="{FF2B5EF4-FFF2-40B4-BE49-F238E27FC236}">
                <a16:creationId xmlns:a16="http://schemas.microsoft.com/office/drawing/2014/main" id="{1735D97A-6AC4-50C6-7DE2-73299B539766}"/>
              </a:ext>
            </a:extLst>
          </p:cNvPr>
          <p:cNvPicPr>
            <a:picLocks noChangeAspect="1"/>
          </p:cNvPicPr>
          <p:nvPr/>
        </p:nvPicPr>
        <p:blipFill>
          <a:blip r:embed="rId3"/>
          <a:stretch>
            <a:fillRect/>
          </a:stretch>
        </p:blipFill>
        <p:spPr>
          <a:xfrm>
            <a:off x="6249233" y="2503365"/>
            <a:ext cx="4828069" cy="3218713"/>
          </a:xfrm>
          <a:prstGeom prst="rect">
            <a:avLst/>
          </a:prstGeom>
        </p:spPr>
      </p:pic>
    </p:spTree>
    <p:extLst>
      <p:ext uri="{BB962C8B-B14F-4D97-AF65-F5344CB8AC3E}">
        <p14:creationId xmlns:p14="http://schemas.microsoft.com/office/powerpoint/2010/main" val="41739682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D6F31-2D91-415F-88F4-7508C5078B20}"/>
              </a:ext>
            </a:extLst>
          </p:cNvPr>
          <p:cNvSpPr>
            <a:spLocks noGrp="1"/>
          </p:cNvSpPr>
          <p:nvPr>
            <p:ph type="title"/>
          </p:nvPr>
        </p:nvSpPr>
        <p:spPr>
          <a:xfrm>
            <a:off x="0" y="12104"/>
            <a:ext cx="12192000" cy="720000"/>
          </a:xfrm>
          <a:noFill/>
        </p:spPr>
        <p:txBody>
          <a:bodyPr/>
          <a:lstStyle/>
          <a:p>
            <a:r>
              <a:rPr lang="en-GB" sz="3733" b="0" dirty="0">
                <a:latin typeface="Calibri" panose="020F0502020204030204" pitchFamily="34" charset="0"/>
                <a:cs typeface="Calibri" panose="020F0502020204030204" pitchFamily="34" charset="0"/>
              </a:rPr>
              <a:t>Advancements on MQXFBP1 diagnosis</a:t>
            </a:r>
          </a:p>
        </p:txBody>
      </p:sp>
      <p:sp>
        <p:nvSpPr>
          <p:cNvPr id="4" name="Slide Number Placeholder 3">
            <a:extLst>
              <a:ext uri="{FF2B5EF4-FFF2-40B4-BE49-F238E27FC236}">
                <a16:creationId xmlns:a16="http://schemas.microsoft.com/office/drawing/2014/main" id="{ABF5ABCA-04FD-4E26-A4B0-81EE27B94A16}"/>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83</a:t>
            </a:fld>
            <a:endParaRPr lang="fr-FR"/>
          </a:p>
        </p:txBody>
      </p:sp>
      <p:sp>
        <p:nvSpPr>
          <p:cNvPr id="8" name="Espace réservé du contenu 8"/>
          <p:cNvSpPr txBox="1">
            <a:spLocks/>
          </p:cNvSpPr>
          <p:nvPr/>
        </p:nvSpPr>
        <p:spPr>
          <a:xfrm>
            <a:off x="602959" y="836712"/>
            <a:ext cx="11233248" cy="5088565"/>
          </a:xfrm>
          <a:prstGeom prst="rect">
            <a:avLst/>
          </a:prstGeom>
        </p:spPr>
        <p:txBody>
          <a:bodyPr>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CH" sz="2000" dirty="0">
                <a:solidFill>
                  <a:schemeClr val="tx1"/>
                </a:solidFill>
                <a:latin typeface="Calibri" panose="020F0502020204030204" pitchFamily="34" charset="0"/>
                <a:cs typeface="Calibri" panose="020F0502020204030204" pitchFamily="34" charset="0"/>
              </a:rPr>
              <a:t>MQXFBP1 performance limitation (6.5 TeV) analysis had a </a:t>
            </a:r>
            <a:r>
              <a:rPr lang="fr-CH" sz="2000" dirty="0">
                <a:solidFill>
                  <a:srgbClr val="C00000"/>
                </a:solidFill>
                <a:latin typeface="Calibri" panose="020F0502020204030204" pitchFamily="34" charset="0"/>
                <a:cs typeface="Calibri" panose="020F0502020204030204" pitchFamily="34" charset="0"/>
              </a:rPr>
              <a:t>significant breakthrough </a:t>
            </a:r>
            <a:r>
              <a:rPr lang="fr-CH" sz="2000" dirty="0">
                <a:solidFill>
                  <a:schemeClr val="tx1"/>
                </a:solidFill>
                <a:latin typeface="Calibri" panose="020F0502020204030204" pitchFamily="34" charset="0"/>
                <a:cs typeface="Calibri" panose="020F0502020204030204" pitchFamily="34" charset="0"/>
              </a:rPr>
              <a:t>in January 2022: analysis of limiting coil 108</a:t>
            </a:r>
          </a:p>
          <a:p>
            <a:pPr lvl="1"/>
            <a:r>
              <a:rPr lang="fr-CH" sz="1800" dirty="0" err="1">
                <a:solidFill>
                  <a:schemeClr val="tx1"/>
                </a:solidFill>
                <a:latin typeface="Calibri" panose="020F0502020204030204" pitchFamily="34" charset="0"/>
                <a:cs typeface="Calibri" panose="020F0502020204030204" pitchFamily="34" charset="0"/>
              </a:rPr>
              <a:t>Broken</a:t>
            </a:r>
            <a:r>
              <a:rPr lang="fr-CH" sz="1800" dirty="0">
                <a:solidFill>
                  <a:schemeClr val="tx1"/>
                </a:solidFill>
                <a:latin typeface="Calibri" panose="020F0502020204030204" pitchFamily="34" charset="0"/>
                <a:cs typeface="Calibri" panose="020F0502020204030204" pitchFamily="34" charset="0"/>
              </a:rPr>
              <a:t> filaments in a </a:t>
            </a:r>
            <a:r>
              <a:rPr lang="fr-CH" sz="1800" dirty="0" err="1">
                <a:solidFill>
                  <a:schemeClr val="tx1"/>
                </a:solidFill>
                <a:latin typeface="Calibri" panose="020F0502020204030204" pitchFamily="34" charset="0"/>
                <a:cs typeface="Calibri" panose="020F0502020204030204" pitchFamily="34" charset="0"/>
              </a:rPr>
              <a:t>strand</a:t>
            </a:r>
            <a:r>
              <a:rPr lang="fr-CH" sz="1800" dirty="0">
                <a:solidFill>
                  <a:schemeClr val="tx1"/>
                </a:solidFill>
                <a:latin typeface="Calibri" panose="020F0502020204030204" pitchFamily="34" charset="0"/>
                <a:cs typeface="Calibri" panose="020F0502020204030204" pitchFamily="34" charset="0"/>
              </a:rPr>
              <a:t> </a:t>
            </a:r>
            <a:r>
              <a:rPr lang="fr-CH" sz="1800" dirty="0" err="1">
                <a:solidFill>
                  <a:schemeClr val="tx1"/>
                </a:solidFill>
                <a:latin typeface="Calibri" panose="020F0502020204030204" pitchFamily="34" charset="0"/>
                <a:cs typeface="Calibri" panose="020F0502020204030204" pitchFamily="34" charset="0"/>
              </a:rPr>
              <a:t>always</a:t>
            </a:r>
            <a:r>
              <a:rPr lang="fr-CH" sz="1800" dirty="0">
                <a:solidFill>
                  <a:schemeClr val="tx1"/>
                </a:solidFill>
                <a:latin typeface="Calibri" panose="020F0502020204030204" pitchFamily="34" charset="0"/>
                <a:cs typeface="Calibri" panose="020F0502020204030204" pitchFamily="34" charset="0"/>
              </a:rPr>
              <a:t> in the </a:t>
            </a:r>
            <a:r>
              <a:rPr lang="fr-CH" sz="1800" dirty="0" err="1">
                <a:solidFill>
                  <a:schemeClr val="tx1"/>
                </a:solidFill>
                <a:latin typeface="Calibri" panose="020F0502020204030204" pitchFamily="34" charset="0"/>
                <a:cs typeface="Calibri" panose="020F0502020204030204" pitchFamily="34" charset="0"/>
              </a:rPr>
              <a:t>same</a:t>
            </a:r>
            <a:r>
              <a:rPr lang="fr-CH" sz="1800" dirty="0">
                <a:solidFill>
                  <a:schemeClr val="tx1"/>
                </a:solidFill>
                <a:latin typeface="Calibri" panose="020F0502020204030204" pitchFamily="34" charset="0"/>
                <a:cs typeface="Calibri" panose="020F0502020204030204" pitchFamily="34" charset="0"/>
              </a:rPr>
              <a:t> position of the cross-section, in </a:t>
            </a:r>
            <a:r>
              <a:rPr lang="fr-CH" sz="1800" dirty="0" err="1">
                <a:solidFill>
                  <a:schemeClr val="tx1"/>
                </a:solidFill>
                <a:latin typeface="Calibri" panose="020F0502020204030204" pitchFamily="34" charset="0"/>
                <a:cs typeface="Calibri" panose="020F0502020204030204" pitchFamily="34" charset="0"/>
              </a:rPr>
              <a:t>several</a:t>
            </a:r>
            <a:r>
              <a:rPr lang="fr-CH" sz="1800" dirty="0">
                <a:solidFill>
                  <a:schemeClr val="tx1"/>
                </a:solidFill>
                <a:latin typeface="Calibri" panose="020F0502020204030204" pitchFamily="34" charset="0"/>
                <a:cs typeface="Calibri" panose="020F0502020204030204" pitchFamily="34" charset="0"/>
              </a:rPr>
              <a:t> sections close to the transition in the </a:t>
            </a:r>
            <a:r>
              <a:rPr lang="fr-CH" sz="1800" dirty="0" err="1">
                <a:solidFill>
                  <a:schemeClr val="tx1"/>
                </a:solidFill>
                <a:latin typeface="Calibri" panose="020F0502020204030204" pitchFamily="34" charset="0"/>
                <a:cs typeface="Calibri" panose="020F0502020204030204" pitchFamily="34" charset="0"/>
              </a:rPr>
              <a:t>poles</a:t>
            </a:r>
            <a:r>
              <a:rPr lang="fr-CH" sz="1800" dirty="0">
                <a:solidFill>
                  <a:schemeClr val="tx1"/>
                </a:solidFill>
                <a:latin typeface="Calibri" panose="020F0502020204030204" pitchFamily="34" charset="0"/>
                <a:cs typeface="Calibri" panose="020F0502020204030204" pitchFamily="34" charset="0"/>
              </a:rPr>
              <a:t> –in agreement </a:t>
            </a:r>
            <a:r>
              <a:rPr lang="fr-CH" sz="1800" dirty="0" err="1">
                <a:solidFill>
                  <a:schemeClr val="tx1"/>
                </a:solidFill>
                <a:latin typeface="Calibri" panose="020F0502020204030204" pitchFamily="34" charset="0"/>
                <a:cs typeface="Calibri" panose="020F0502020204030204" pitchFamily="34" charset="0"/>
              </a:rPr>
              <a:t>with</a:t>
            </a:r>
            <a:r>
              <a:rPr lang="fr-CH" sz="1800" dirty="0">
                <a:solidFill>
                  <a:schemeClr val="tx1"/>
                </a:solidFill>
                <a:latin typeface="Calibri" panose="020F0502020204030204" pitchFamily="34" charset="0"/>
                <a:cs typeface="Calibri" panose="020F0502020204030204" pitchFamily="34" charset="0"/>
              </a:rPr>
              <a:t> voltage </a:t>
            </a:r>
            <a:r>
              <a:rPr lang="fr-CH" sz="1800" dirty="0" err="1">
                <a:solidFill>
                  <a:schemeClr val="tx1"/>
                </a:solidFill>
                <a:latin typeface="Calibri" panose="020F0502020204030204" pitchFamily="34" charset="0"/>
                <a:cs typeface="Calibri" panose="020F0502020204030204" pitchFamily="34" charset="0"/>
              </a:rPr>
              <a:t>tap</a:t>
            </a:r>
            <a:r>
              <a:rPr lang="fr-CH" sz="1800" dirty="0">
                <a:solidFill>
                  <a:schemeClr val="tx1"/>
                </a:solidFill>
                <a:latin typeface="Calibri" panose="020F0502020204030204" pitchFamily="34" charset="0"/>
                <a:cs typeface="Calibri" panose="020F0502020204030204" pitchFamily="34" charset="0"/>
              </a:rPr>
              <a:t> and </a:t>
            </a:r>
            <a:r>
              <a:rPr lang="fr-CH" sz="1800" dirty="0" err="1">
                <a:solidFill>
                  <a:schemeClr val="tx1"/>
                </a:solidFill>
                <a:latin typeface="Calibri" panose="020F0502020204030204" pitchFamily="34" charset="0"/>
                <a:cs typeface="Calibri" panose="020F0502020204030204" pitchFamily="34" charset="0"/>
              </a:rPr>
              <a:t>quench</a:t>
            </a:r>
            <a:r>
              <a:rPr lang="fr-CH" sz="1800" dirty="0">
                <a:solidFill>
                  <a:schemeClr val="tx1"/>
                </a:solidFill>
                <a:latin typeface="Calibri" panose="020F0502020204030204" pitchFamily="34" charset="0"/>
                <a:cs typeface="Calibri" panose="020F0502020204030204" pitchFamily="34" charset="0"/>
              </a:rPr>
              <a:t> </a:t>
            </a:r>
            <a:r>
              <a:rPr lang="fr-CH" sz="1800" dirty="0" err="1">
                <a:solidFill>
                  <a:schemeClr val="tx1"/>
                </a:solidFill>
                <a:latin typeface="Calibri" panose="020F0502020204030204" pitchFamily="34" charset="0"/>
                <a:cs typeface="Calibri" panose="020F0502020204030204" pitchFamily="34" charset="0"/>
              </a:rPr>
              <a:t>antenna</a:t>
            </a:r>
            <a:r>
              <a:rPr lang="fr-CH" sz="1800" dirty="0">
                <a:solidFill>
                  <a:schemeClr val="tx1"/>
                </a:solidFill>
                <a:latin typeface="Calibri" panose="020F0502020204030204" pitchFamily="34" charset="0"/>
                <a:cs typeface="Calibri" panose="020F0502020204030204" pitchFamily="34" charset="0"/>
              </a:rPr>
              <a:t> </a:t>
            </a:r>
            <a:r>
              <a:rPr lang="fr-CH" sz="1800" dirty="0" err="1">
                <a:solidFill>
                  <a:schemeClr val="tx1"/>
                </a:solidFill>
                <a:latin typeface="Calibri" panose="020F0502020204030204" pitchFamily="34" charset="0"/>
                <a:cs typeface="Calibri" panose="020F0502020204030204" pitchFamily="34" charset="0"/>
              </a:rPr>
              <a:t>localization</a:t>
            </a:r>
            <a:endParaRPr lang="fr-CH" sz="1800" dirty="0">
              <a:solidFill>
                <a:schemeClr val="tx1"/>
              </a:solidFill>
              <a:latin typeface="Calibri" panose="020F0502020204030204" pitchFamily="34" charset="0"/>
              <a:cs typeface="Calibri" panose="020F0502020204030204" pitchFamily="34" charset="0"/>
            </a:endParaRPr>
          </a:p>
        </p:txBody>
      </p:sp>
      <p:sp>
        <p:nvSpPr>
          <p:cNvPr id="9" name="TextBox 8"/>
          <p:cNvSpPr txBox="1"/>
          <p:nvPr/>
        </p:nvSpPr>
        <p:spPr>
          <a:xfrm>
            <a:off x="1853469" y="6186863"/>
            <a:ext cx="8967357" cy="318100"/>
          </a:xfrm>
          <a:prstGeom prst="rect">
            <a:avLst/>
          </a:prstGeom>
          <a:noFill/>
        </p:spPr>
        <p:txBody>
          <a:bodyPr wrap="square" rtlCol="0">
            <a:spAutoFit/>
          </a:bodyPr>
          <a:lstStyle/>
          <a:p>
            <a:pPr algn="ctr"/>
            <a:r>
              <a:rPr lang="fr-CH" sz="1467" dirty="0" err="1">
                <a:latin typeface="Calibri" panose="020F0502020204030204" pitchFamily="34" charset="0"/>
                <a:cs typeface="Calibri" panose="020F0502020204030204" pitchFamily="34" charset="0"/>
              </a:rPr>
              <a:t>Broken</a:t>
            </a:r>
            <a:r>
              <a:rPr lang="fr-CH" sz="1467" dirty="0">
                <a:latin typeface="Calibri" panose="020F0502020204030204" pitchFamily="34" charset="0"/>
                <a:cs typeface="Calibri" panose="020F0502020204030204" pitchFamily="34" charset="0"/>
              </a:rPr>
              <a:t> filaments in </a:t>
            </a:r>
            <a:r>
              <a:rPr lang="fr-CH" sz="1467" dirty="0" err="1">
                <a:latin typeface="Calibri" panose="020F0502020204030204" pitchFamily="34" charset="0"/>
                <a:cs typeface="Calibri" panose="020F0502020204030204" pitchFamily="34" charset="0"/>
              </a:rPr>
              <a:t>coil</a:t>
            </a:r>
            <a:r>
              <a:rPr lang="fr-CH" sz="1467" dirty="0">
                <a:latin typeface="Calibri" panose="020F0502020204030204" pitchFamily="34" charset="0"/>
                <a:cs typeface="Calibri" panose="020F0502020204030204" pitchFamily="34" charset="0"/>
              </a:rPr>
              <a:t> 108, </a:t>
            </a:r>
            <a:r>
              <a:rPr lang="fr-CH" sz="1467" dirty="0" err="1">
                <a:latin typeface="Calibri" panose="020F0502020204030204" pitchFamily="34" charset="0"/>
                <a:cs typeface="Calibri" panose="020F0502020204030204" pitchFamily="34" charset="0"/>
              </a:rPr>
              <a:t>limiting</a:t>
            </a:r>
            <a:r>
              <a:rPr lang="fr-CH" sz="1467" dirty="0">
                <a:latin typeface="Calibri" panose="020F0502020204030204" pitchFamily="34" charset="0"/>
                <a:cs typeface="Calibri" panose="020F0502020204030204" pitchFamily="34" charset="0"/>
              </a:rPr>
              <a:t> MQXFBP1 </a:t>
            </a:r>
            <a:r>
              <a:rPr lang="fr-CH" sz="1467" dirty="0">
                <a:solidFill>
                  <a:srgbClr val="00B050"/>
                </a:solidFill>
                <a:latin typeface="Calibri" panose="020F0502020204030204" pitchFamily="34" charset="0"/>
                <a:cs typeface="Calibri" panose="020F0502020204030204" pitchFamily="34" charset="0"/>
              </a:rPr>
              <a:t>(M. </a:t>
            </a:r>
            <a:r>
              <a:rPr lang="fr-CH" sz="1467" dirty="0" err="1">
                <a:solidFill>
                  <a:srgbClr val="00B050"/>
                </a:solidFill>
                <a:latin typeface="Calibri" panose="020F0502020204030204" pitchFamily="34" charset="0"/>
                <a:cs typeface="Calibri" panose="020F0502020204030204" pitchFamily="34" charset="0"/>
              </a:rPr>
              <a:t>Crouvizier</a:t>
            </a:r>
            <a:r>
              <a:rPr lang="fr-CH" sz="1467" dirty="0">
                <a:solidFill>
                  <a:srgbClr val="00B050"/>
                </a:solidFill>
                <a:latin typeface="Calibri" panose="020F0502020204030204" pitchFamily="34" charset="0"/>
                <a:cs typeface="Calibri" panose="020F0502020204030204" pitchFamily="34" charset="0"/>
              </a:rPr>
              <a:t>, A. Moros, S. </a:t>
            </a:r>
            <a:r>
              <a:rPr lang="fr-CH" sz="1467" dirty="0" err="1">
                <a:solidFill>
                  <a:srgbClr val="00B050"/>
                </a:solidFill>
                <a:latin typeface="Calibri" panose="020F0502020204030204" pitchFamily="34" charset="0"/>
                <a:cs typeface="Calibri" panose="020F0502020204030204" pitchFamily="34" charset="0"/>
              </a:rPr>
              <a:t>Sgobba</a:t>
            </a:r>
            <a:r>
              <a:rPr lang="fr-CH" sz="1467" dirty="0">
                <a:solidFill>
                  <a:srgbClr val="00B050"/>
                </a:solidFill>
                <a:latin typeface="Calibri" panose="020F0502020204030204" pitchFamily="34" charset="0"/>
                <a:cs typeface="Calibri" panose="020F0502020204030204" pitchFamily="34" charset="0"/>
              </a:rPr>
              <a:t>, et al.)</a:t>
            </a:r>
            <a:endParaRPr lang="en-GB" sz="1467" dirty="0">
              <a:solidFill>
                <a:srgbClr val="00B050"/>
              </a:solidFill>
              <a:latin typeface="Calibri" panose="020F0502020204030204" pitchFamily="34" charset="0"/>
              <a:cs typeface="Calibri" panose="020F0502020204030204" pitchFamily="34" charset="0"/>
            </a:endParaRPr>
          </a:p>
        </p:txBody>
      </p:sp>
      <p:pic>
        <p:nvPicPr>
          <p:cNvPr id="6" name="Picture 5"/>
          <p:cNvPicPr>
            <a:picLocks noChangeAspect="1"/>
          </p:cNvPicPr>
          <p:nvPr/>
        </p:nvPicPr>
        <p:blipFill>
          <a:blip r:embed="rId2"/>
          <a:stretch>
            <a:fillRect/>
          </a:stretch>
        </p:blipFill>
        <p:spPr>
          <a:xfrm>
            <a:off x="1831818" y="2210918"/>
            <a:ext cx="8528363" cy="3929896"/>
          </a:xfrm>
          <a:prstGeom prst="rect">
            <a:avLst/>
          </a:prstGeom>
        </p:spPr>
      </p:pic>
    </p:spTree>
    <p:extLst>
      <p:ext uri="{BB962C8B-B14F-4D97-AF65-F5344CB8AC3E}">
        <p14:creationId xmlns:p14="http://schemas.microsoft.com/office/powerpoint/2010/main" val="26116438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3B4B6-309D-9947-8A80-6E4B198DC0CA}"/>
              </a:ext>
            </a:extLst>
          </p:cNvPr>
          <p:cNvSpPr>
            <a:spLocks noGrp="1"/>
          </p:cNvSpPr>
          <p:nvPr>
            <p:ph type="title"/>
          </p:nvPr>
        </p:nvSpPr>
        <p:spPr/>
        <p:txBody>
          <a:bodyPr/>
          <a:lstStyle/>
          <a:p>
            <a:r>
              <a:rPr lang="en-FR" dirty="0"/>
              <a:t>Outline</a:t>
            </a:r>
          </a:p>
        </p:txBody>
      </p:sp>
      <p:sp>
        <p:nvSpPr>
          <p:cNvPr id="3" name="Slide Number Placeholder 2">
            <a:extLst>
              <a:ext uri="{FF2B5EF4-FFF2-40B4-BE49-F238E27FC236}">
                <a16:creationId xmlns:a16="http://schemas.microsoft.com/office/drawing/2014/main" id="{BE8482ED-3DFB-D343-BC75-1E2720F34AE7}"/>
              </a:ext>
            </a:extLst>
          </p:cNvPr>
          <p:cNvSpPr>
            <a:spLocks noGrp="1"/>
          </p:cNvSpPr>
          <p:nvPr>
            <p:ph type="sldNum" sz="quarter" idx="4"/>
          </p:nvPr>
        </p:nvSpPr>
        <p:spPr>
          <a:xfrm>
            <a:off x="11482115" y="6537960"/>
            <a:ext cx="662557" cy="320040"/>
          </a:xfrm>
          <a:prstGeom prst="rect">
            <a:avLst/>
          </a:prstGeom>
        </p:spPr>
        <p:txBody>
          <a:bodyPr vert="horz" lIns="91440" tIns="0" rIns="91440" bIns="0" rtlCol="0" anchor="ctr" anchorCtr="0"/>
          <a:lstStyle>
            <a:defPPr>
              <a:defRPr lang="en-US"/>
            </a:defPPr>
            <a:lvl1pPr marL="0" algn="r" defTabSz="914400" rtl="0" eaLnBrk="1" latinLnBrk="0" hangingPunct="1">
              <a:defRPr sz="1200" b="1" kern="1200" baseline="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FA004B2-1541-5046-B6F2-22AF56585712}" type="slidenum">
              <a:rPr lang="en-US" smtClean="0">
                <a:solidFill>
                  <a:prstClr val="black"/>
                </a:solidFill>
                <a:latin typeface="Arial"/>
              </a:rPr>
              <a:pPr/>
              <a:t>84</a:t>
            </a:fld>
            <a:endParaRPr lang="en-US" dirty="0">
              <a:solidFill>
                <a:prstClr val="black"/>
              </a:solidFill>
              <a:latin typeface="Arial"/>
            </a:endParaRPr>
          </a:p>
        </p:txBody>
      </p:sp>
      <p:sp>
        <p:nvSpPr>
          <p:cNvPr id="4" name="Content Placeholder 2">
            <a:extLst>
              <a:ext uri="{FF2B5EF4-FFF2-40B4-BE49-F238E27FC236}">
                <a16:creationId xmlns:a16="http://schemas.microsoft.com/office/drawing/2014/main" id="{1185511C-2907-914B-847B-96016C93CBE1}"/>
              </a:ext>
            </a:extLst>
          </p:cNvPr>
          <p:cNvSpPr txBox="1">
            <a:spLocks/>
          </p:cNvSpPr>
          <p:nvPr/>
        </p:nvSpPr>
        <p:spPr>
          <a:xfrm>
            <a:off x="1255607" y="1092899"/>
            <a:ext cx="9091759" cy="5105400"/>
          </a:xfrm>
          <a:prstGeom prst="rect">
            <a:avLst/>
          </a:prstGeom>
        </p:spPr>
        <p:txBody>
          <a:bodyPr>
            <a:normAutofit fontScale="9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50000"/>
              </a:lnSpc>
            </a:pPr>
            <a:r>
              <a:rPr lang="en-US" sz="2600" b="1" dirty="0">
                <a:solidFill>
                  <a:schemeClr val="bg1">
                    <a:lumMod val="65000"/>
                  </a:schemeClr>
                </a:solidFill>
                <a:latin typeface="Calibri" charset="0"/>
                <a:ea typeface="Calibri" charset="0"/>
                <a:cs typeface="Calibri" charset="0"/>
              </a:rPr>
              <a:t>HL-LHC design parameters and upgrade goals</a:t>
            </a:r>
          </a:p>
          <a:p>
            <a:pPr>
              <a:lnSpc>
                <a:spcPct val="150000"/>
              </a:lnSpc>
            </a:pPr>
            <a:r>
              <a:rPr lang="en-US" sz="2600" b="1" dirty="0">
                <a:solidFill>
                  <a:schemeClr val="bg1">
                    <a:lumMod val="65000"/>
                  </a:schemeClr>
                </a:solidFill>
                <a:latin typeface="Calibri" charset="0"/>
                <a:ea typeface="Calibri" charset="0"/>
                <a:cs typeface="Calibri" charset="0"/>
              </a:rPr>
              <a:t>Start of LHC Run 3 and lessons learnt for HL-LHC era</a:t>
            </a:r>
          </a:p>
          <a:p>
            <a:pPr lvl="1">
              <a:lnSpc>
                <a:spcPct val="150000"/>
              </a:lnSpc>
            </a:pPr>
            <a:r>
              <a:rPr lang="en-US" sz="2200" b="1" dirty="0">
                <a:solidFill>
                  <a:schemeClr val="bg1">
                    <a:lumMod val="65000"/>
                  </a:schemeClr>
                </a:solidFill>
                <a:latin typeface="Calibri" charset="0"/>
                <a:ea typeface="Calibri" charset="0"/>
                <a:cs typeface="Calibri" charset="0"/>
              </a:rPr>
              <a:t>Completion of LHC Injector Upgrade</a:t>
            </a:r>
          </a:p>
          <a:p>
            <a:pPr lvl="1">
              <a:lnSpc>
                <a:spcPct val="150000"/>
              </a:lnSpc>
            </a:pPr>
            <a:r>
              <a:rPr lang="en-GB" sz="2200" b="1" dirty="0">
                <a:solidFill>
                  <a:schemeClr val="bg1">
                    <a:lumMod val="65000"/>
                  </a:schemeClr>
                </a:solidFill>
                <a:latin typeface="Calibri" charset="0"/>
                <a:ea typeface="Calibri" charset="0"/>
                <a:cs typeface="Calibri" charset="0"/>
              </a:rPr>
              <a:t>E-cloud and heat load</a:t>
            </a:r>
          </a:p>
          <a:p>
            <a:pPr lvl="1">
              <a:lnSpc>
                <a:spcPct val="150000"/>
              </a:lnSpc>
            </a:pPr>
            <a:r>
              <a:rPr lang="en-GB" sz="2200" b="1" dirty="0">
                <a:solidFill>
                  <a:schemeClr val="bg1">
                    <a:lumMod val="65000"/>
                  </a:schemeClr>
                </a:solidFill>
                <a:latin typeface="Calibri" charset="0"/>
                <a:ea typeface="Calibri" charset="0"/>
                <a:cs typeface="Calibri" charset="0"/>
              </a:rPr>
              <a:t>UFOs and Radiation to Electronics</a:t>
            </a:r>
          </a:p>
          <a:p>
            <a:pPr lvl="1">
              <a:lnSpc>
                <a:spcPct val="150000"/>
              </a:lnSpc>
            </a:pPr>
            <a:r>
              <a:rPr lang="en-GB" sz="2200" b="1" dirty="0">
                <a:solidFill>
                  <a:schemeClr val="bg1">
                    <a:lumMod val="65000"/>
                  </a:schemeClr>
                </a:solidFill>
                <a:latin typeface="Calibri" charset="0"/>
                <a:ea typeface="Calibri" charset="0"/>
                <a:cs typeface="Calibri" charset="0"/>
              </a:rPr>
              <a:t>Magnet training</a:t>
            </a:r>
          </a:p>
          <a:p>
            <a:pPr lvl="1">
              <a:lnSpc>
                <a:spcPct val="150000"/>
              </a:lnSpc>
            </a:pPr>
            <a:r>
              <a:rPr lang="en-GB" sz="2200" b="1" dirty="0">
                <a:latin typeface="Calibri" charset="0"/>
                <a:ea typeface="Calibri" charset="0"/>
                <a:cs typeface="Calibri" charset="0"/>
              </a:rPr>
              <a:t>Machine Availability and physics output</a:t>
            </a:r>
            <a:endParaRPr lang="en-US" sz="2200" b="1" dirty="0">
              <a:latin typeface="Calibri" charset="0"/>
              <a:ea typeface="Calibri" charset="0"/>
              <a:cs typeface="Calibri" charset="0"/>
            </a:endParaRPr>
          </a:p>
          <a:p>
            <a:pPr>
              <a:lnSpc>
                <a:spcPct val="150000"/>
              </a:lnSpc>
            </a:pPr>
            <a:r>
              <a:rPr lang="en-US" sz="2600" b="1" dirty="0">
                <a:solidFill>
                  <a:schemeClr val="bg1">
                    <a:lumMod val="65000"/>
                  </a:schemeClr>
                </a:solidFill>
                <a:latin typeface="Calibri" charset="0"/>
                <a:ea typeface="Calibri" charset="0"/>
                <a:cs typeface="Calibri" charset="0"/>
              </a:rPr>
              <a:t>Preparing HL-LHC operation</a:t>
            </a:r>
          </a:p>
          <a:p>
            <a:pPr lvl="1">
              <a:lnSpc>
                <a:spcPct val="150000"/>
              </a:lnSpc>
            </a:pPr>
            <a:r>
              <a:rPr lang="en-US" sz="2100" b="1" dirty="0">
                <a:solidFill>
                  <a:schemeClr val="bg1">
                    <a:lumMod val="65000"/>
                  </a:schemeClr>
                </a:solidFill>
                <a:latin typeface="Calibri" charset="0"/>
                <a:ea typeface="Calibri" charset="0"/>
                <a:cs typeface="Calibri" charset="0"/>
              </a:rPr>
              <a:t>IT String</a:t>
            </a:r>
          </a:p>
          <a:p>
            <a:pPr>
              <a:lnSpc>
                <a:spcPct val="150000"/>
              </a:lnSpc>
            </a:pPr>
            <a:r>
              <a:rPr lang="en-US" sz="2600" b="1" dirty="0">
                <a:solidFill>
                  <a:schemeClr val="bg1">
                    <a:lumMod val="65000"/>
                  </a:schemeClr>
                </a:solidFill>
                <a:latin typeface="Calibri" charset="0"/>
                <a:ea typeface="Calibri" charset="0"/>
                <a:cs typeface="Calibri" charset="0"/>
              </a:rPr>
              <a:t>Current Project planning and performance ramp-up</a:t>
            </a:r>
            <a:endParaRPr lang="en-US" sz="2600" dirty="0">
              <a:solidFill>
                <a:schemeClr val="bg1">
                  <a:lumMod val="65000"/>
                </a:schemeClr>
              </a:solidFill>
              <a:latin typeface="Calibri" charset="0"/>
              <a:ea typeface="Calibri" charset="0"/>
              <a:cs typeface="Calibri" charset="0"/>
            </a:endParaRPr>
          </a:p>
          <a:p>
            <a:endParaRPr lang="en-US" sz="2000" dirty="0">
              <a:latin typeface="Calibri" charset="0"/>
              <a:ea typeface="Calibri" charset="0"/>
              <a:cs typeface="Calibri" charset="0"/>
            </a:endParaRPr>
          </a:p>
        </p:txBody>
      </p:sp>
    </p:spTree>
    <p:extLst>
      <p:ext uri="{BB962C8B-B14F-4D97-AF65-F5344CB8AC3E}">
        <p14:creationId xmlns:p14="http://schemas.microsoft.com/office/powerpoint/2010/main" val="288844503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000" y="239456"/>
            <a:ext cx="10560000" cy="720000"/>
          </a:xfrm>
        </p:spPr>
        <p:txBody>
          <a:bodyPr>
            <a:normAutofit/>
          </a:bodyPr>
          <a:lstStyle/>
          <a:p>
            <a:r>
              <a:rPr lang="en-US" dirty="0">
                <a:latin typeface="Calibri" charset="0"/>
                <a:ea typeface="Calibri" charset="0"/>
                <a:cs typeface="Calibri" charset="0"/>
              </a:rPr>
              <a:t>Machine Availability vs Physics output – an example</a:t>
            </a:r>
          </a:p>
        </p:txBody>
      </p:sp>
      <p:pic>
        <p:nvPicPr>
          <p:cNvPr id="3" name="Picture 2">
            <a:extLst>
              <a:ext uri="{FF2B5EF4-FFF2-40B4-BE49-F238E27FC236}">
                <a16:creationId xmlns:a16="http://schemas.microsoft.com/office/drawing/2014/main" id="{CFA3EAB8-2CDA-DA1F-62DF-CF12A2455E43}"/>
              </a:ext>
            </a:extLst>
          </p:cNvPr>
          <p:cNvPicPr>
            <a:picLocks noChangeAspect="1"/>
          </p:cNvPicPr>
          <p:nvPr/>
        </p:nvPicPr>
        <p:blipFill>
          <a:blip r:embed="rId2"/>
          <a:stretch>
            <a:fillRect/>
          </a:stretch>
        </p:blipFill>
        <p:spPr>
          <a:xfrm>
            <a:off x="2392847" y="1007148"/>
            <a:ext cx="7406305" cy="4843704"/>
          </a:xfrm>
          <a:prstGeom prst="rect">
            <a:avLst/>
          </a:prstGeom>
        </p:spPr>
      </p:pic>
      <p:cxnSp>
        <p:nvCxnSpPr>
          <p:cNvPr id="4" name="Straight Connector 3">
            <a:extLst>
              <a:ext uri="{FF2B5EF4-FFF2-40B4-BE49-F238E27FC236}">
                <a16:creationId xmlns:a16="http://schemas.microsoft.com/office/drawing/2014/main" id="{279ACC73-1D0E-F60B-93C8-82182478890E}"/>
              </a:ext>
            </a:extLst>
          </p:cNvPr>
          <p:cNvCxnSpPr/>
          <p:nvPr/>
        </p:nvCxnSpPr>
        <p:spPr bwMode="auto">
          <a:xfrm>
            <a:off x="5340802" y="5850852"/>
            <a:ext cx="0" cy="457200"/>
          </a:xfrm>
          <a:prstGeom prst="line">
            <a:avLst/>
          </a:prstGeom>
          <a:solidFill>
            <a:schemeClr val="accent1"/>
          </a:solidFill>
          <a:ln w="19050" cap="flat" cmpd="sng" algn="ctr">
            <a:solidFill>
              <a:schemeClr val="accent2"/>
            </a:solidFill>
            <a:prstDash val="solid"/>
            <a:round/>
            <a:headEnd type="triangle" w="med" len="med"/>
            <a:tailEnd type="none" w="med" len="med"/>
          </a:ln>
          <a:effectLst/>
        </p:spPr>
      </p:cxnSp>
      <p:sp>
        <p:nvSpPr>
          <p:cNvPr id="5" name="TextBox 4">
            <a:extLst>
              <a:ext uri="{FF2B5EF4-FFF2-40B4-BE49-F238E27FC236}">
                <a16:creationId xmlns:a16="http://schemas.microsoft.com/office/drawing/2014/main" id="{4DA6C1CF-5BCF-447A-FB20-BF9DB4C975B9}"/>
              </a:ext>
            </a:extLst>
          </p:cNvPr>
          <p:cNvSpPr txBox="1"/>
          <p:nvPr/>
        </p:nvSpPr>
        <p:spPr>
          <a:xfrm>
            <a:off x="5325397" y="6086184"/>
            <a:ext cx="770603" cy="307777"/>
          </a:xfrm>
          <a:prstGeom prst="rect">
            <a:avLst/>
          </a:prstGeom>
          <a:noFill/>
        </p:spPr>
        <p:txBody>
          <a:bodyPr wrap="square" rtlCol="0">
            <a:spAutoFit/>
          </a:bodyPr>
          <a:lstStyle/>
          <a:p>
            <a:r>
              <a:rPr lang="en-GB" sz="1400" dirty="0">
                <a:solidFill>
                  <a:srgbClr val="FF0000"/>
                </a:solidFill>
                <a:latin typeface="Calibri"/>
              </a:rPr>
              <a:t>TS1</a:t>
            </a:r>
          </a:p>
        </p:txBody>
      </p:sp>
      <p:cxnSp>
        <p:nvCxnSpPr>
          <p:cNvPr id="6" name="Straight Connector 5">
            <a:extLst>
              <a:ext uri="{FF2B5EF4-FFF2-40B4-BE49-F238E27FC236}">
                <a16:creationId xmlns:a16="http://schemas.microsoft.com/office/drawing/2014/main" id="{C08AC10E-6BAF-1E41-C8E8-3F9AA4C34778}"/>
              </a:ext>
            </a:extLst>
          </p:cNvPr>
          <p:cNvCxnSpPr/>
          <p:nvPr/>
        </p:nvCxnSpPr>
        <p:spPr bwMode="auto">
          <a:xfrm>
            <a:off x="7989692" y="5850852"/>
            <a:ext cx="0" cy="457200"/>
          </a:xfrm>
          <a:prstGeom prst="line">
            <a:avLst/>
          </a:prstGeom>
          <a:solidFill>
            <a:schemeClr val="accent1"/>
          </a:solidFill>
          <a:ln w="19050" cap="flat" cmpd="sng" algn="ctr">
            <a:solidFill>
              <a:schemeClr val="accent2"/>
            </a:solidFill>
            <a:prstDash val="solid"/>
            <a:round/>
            <a:headEnd type="triangle" w="med" len="med"/>
            <a:tailEnd type="none" w="med" len="med"/>
          </a:ln>
          <a:effectLst/>
        </p:spPr>
      </p:cxnSp>
      <p:sp>
        <p:nvSpPr>
          <p:cNvPr id="7" name="TextBox 6">
            <a:extLst>
              <a:ext uri="{FF2B5EF4-FFF2-40B4-BE49-F238E27FC236}">
                <a16:creationId xmlns:a16="http://schemas.microsoft.com/office/drawing/2014/main" id="{B47CD3D5-E0A4-C95D-6A2E-51BEBA0CA4B5}"/>
              </a:ext>
            </a:extLst>
          </p:cNvPr>
          <p:cNvSpPr txBox="1"/>
          <p:nvPr/>
        </p:nvSpPr>
        <p:spPr>
          <a:xfrm>
            <a:off x="8011178" y="6086184"/>
            <a:ext cx="770603" cy="307777"/>
          </a:xfrm>
          <a:prstGeom prst="rect">
            <a:avLst/>
          </a:prstGeom>
          <a:noFill/>
        </p:spPr>
        <p:txBody>
          <a:bodyPr wrap="square" rtlCol="0">
            <a:spAutoFit/>
          </a:bodyPr>
          <a:lstStyle/>
          <a:p>
            <a:r>
              <a:rPr lang="en-GB" sz="1400" dirty="0">
                <a:solidFill>
                  <a:srgbClr val="FF0000"/>
                </a:solidFill>
                <a:latin typeface="Calibri"/>
              </a:rPr>
              <a:t>TS2</a:t>
            </a:r>
          </a:p>
        </p:txBody>
      </p:sp>
      <p:cxnSp>
        <p:nvCxnSpPr>
          <p:cNvPr id="26" name="Straight Connector 25">
            <a:extLst>
              <a:ext uri="{FF2B5EF4-FFF2-40B4-BE49-F238E27FC236}">
                <a16:creationId xmlns:a16="http://schemas.microsoft.com/office/drawing/2014/main" id="{BDE80F13-5CE5-C637-7F84-F1F281D205E5}"/>
              </a:ext>
            </a:extLst>
          </p:cNvPr>
          <p:cNvCxnSpPr/>
          <p:nvPr/>
        </p:nvCxnSpPr>
        <p:spPr bwMode="auto">
          <a:xfrm>
            <a:off x="9180033" y="5851608"/>
            <a:ext cx="0" cy="457200"/>
          </a:xfrm>
          <a:prstGeom prst="line">
            <a:avLst/>
          </a:prstGeom>
          <a:solidFill>
            <a:schemeClr val="accent1"/>
          </a:solidFill>
          <a:ln w="19050" cap="flat" cmpd="sng" algn="ctr">
            <a:solidFill>
              <a:schemeClr val="accent2"/>
            </a:solidFill>
            <a:prstDash val="solid"/>
            <a:round/>
            <a:headEnd type="triangle" w="med" len="med"/>
            <a:tailEnd type="none" w="med" len="med"/>
          </a:ln>
          <a:effectLst/>
        </p:spPr>
      </p:cxnSp>
      <p:sp>
        <p:nvSpPr>
          <p:cNvPr id="27" name="TextBox 26">
            <a:extLst>
              <a:ext uri="{FF2B5EF4-FFF2-40B4-BE49-F238E27FC236}">
                <a16:creationId xmlns:a16="http://schemas.microsoft.com/office/drawing/2014/main" id="{3D136F09-7709-859A-0F1E-6F39D5A164F3}"/>
              </a:ext>
            </a:extLst>
          </p:cNvPr>
          <p:cNvSpPr txBox="1"/>
          <p:nvPr/>
        </p:nvSpPr>
        <p:spPr>
          <a:xfrm>
            <a:off x="9163306" y="6086940"/>
            <a:ext cx="770603" cy="307777"/>
          </a:xfrm>
          <a:prstGeom prst="rect">
            <a:avLst/>
          </a:prstGeom>
          <a:noFill/>
        </p:spPr>
        <p:txBody>
          <a:bodyPr wrap="square" rtlCol="0">
            <a:spAutoFit/>
          </a:bodyPr>
          <a:lstStyle/>
          <a:p>
            <a:r>
              <a:rPr lang="en-GB" sz="1400" dirty="0">
                <a:solidFill>
                  <a:srgbClr val="FF0000"/>
                </a:solidFill>
                <a:latin typeface="Calibri"/>
              </a:rPr>
              <a:t>TS3</a:t>
            </a:r>
          </a:p>
        </p:txBody>
      </p:sp>
    </p:spTree>
    <p:extLst>
      <p:ext uri="{BB962C8B-B14F-4D97-AF65-F5344CB8AC3E}">
        <p14:creationId xmlns:p14="http://schemas.microsoft.com/office/powerpoint/2010/main" val="362042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2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3000" y="239456"/>
            <a:ext cx="10560000" cy="720000"/>
          </a:xfrm>
        </p:spPr>
        <p:txBody>
          <a:bodyPr>
            <a:normAutofit/>
          </a:bodyPr>
          <a:lstStyle/>
          <a:p>
            <a:r>
              <a:rPr lang="en-US" dirty="0">
                <a:latin typeface="Calibri" charset="0"/>
                <a:ea typeface="Calibri" charset="0"/>
                <a:cs typeface="Calibri" charset="0"/>
              </a:rPr>
              <a:t>Machine Availability vs Physics output – an example</a:t>
            </a:r>
          </a:p>
        </p:txBody>
      </p:sp>
      <p:pic>
        <p:nvPicPr>
          <p:cNvPr id="8" name="Picture 7">
            <a:extLst>
              <a:ext uri="{FF2B5EF4-FFF2-40B4-BE49-F238E27FC236}">
                <a16:creationId xmlns:a16="http://schemas.microsoft.com/office/drawing/2014/main" id="{A84BD230-BB54-3ABF-CDD3-ED6FCBA4711A}"/>
              </a:ext>
            </a:extLst>
          </p:cNvPr>
          <p:cNvPicPr>
            <a:picLocks noChangeAspect="1"/>
          </p:cNvPicPr>
          <p:nvPr/>
        </p:nvPicPr>
        <p:blipFill>
          <a:blip r:embed="rId2"/>
          <a:stretch>
            <a:fillRect/>
          </a:stretch>
        </p:blipFill>
        <p:spPr>
          <a:xfrm>
            <a:off x="1656234" y="811353"/>
            <a:ext cx="8879532" cy="5807191"/>
          </a:xfrm>
          <a:prstGeom prst="rect">
            <a:avLst/>
          </a:prstGeom>
        </p:spPr>
      </p:pic>
    </p:spTree>
    <p:extLst>
      <p:ext uri="{BB962C8B-B14F-4D97-AF65-F5344CB8AC3E}">
        <p14:creationId xmlns:p14="http://schemas.microsoft.com/office/powerpoint/2010/main" val="90353396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Calibri" charset="0"/>
                <a:ea typeface="Calibri" charset="0"/>
                <a:cs typeface="Calibri" charset="0"/>
              </a:rPr>
              <a:t>What defines the productivity / physics output?</a:t>
            </a:r>
          </a:p>
        </p:txBody>
      </p:sp>
      <p:pic>
        <p:nvPicPr>
          <p:cNvPr id="8" name="Picture 2">
            <a:extLst>
              <a:ext uri="{FF2B5EF4-FFF2-40B4-BE49-F238E27FC236}">
                <a16:creationId xmlns:a16="http://schemas.microsoft.com/office/drawing/2014/main" id="{963CFA36-6FBA-CBD4-DA18-EE854D91DC3F}"/>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66408" y="1324218"/>
            <a:ext cx="4141787" cy="252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a:extLst>
              <a:ext uri="{FF2B5EF4-FFF2-40B4-BE49-F238E27FC236}">
                <a16:creationId xmlns:a16="http://schemas.microsoft.com/office/drawing/2014/main" id="{6D48C1B0-2AF9-570C-3EA2-8D44FF9B02A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6408" y="1324218"/>
            <a:ext cx="4141787" cy="252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a:extLst>
              <a:ext uri="{FF2B5EF4-FFF2-40B4-BE49-F238E27FC236}">
                <a16:creationId xmlns:a16="http://schemas.microsoft.com/office/drawing/2014/main" id="{F5A54FEC-48B3-700F-8F89-3ECA442A516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66408"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5">
            <a:extLst>
              <a:ext uri="{FF2B5EF4-FFF2-40B4-BE49-F238E27FC236}">
                <a16:creationId xmlns:a16="http://schemas.microsoft.com/office/drawing/2014/main" id="{B83721A0-ED8D-543B-3C21-741D920241B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266408"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6">
            <a:extLst>
              <a:ext uri="{FF2B5EF4-FFF2-40B4-BE49-F238E27FC236}">
                <a16:creationId xmlns:a16="http://schemas.microsoft.com/office/drawing/2014/main" id="{55980258-6DBE-B1F5-E953-169638EB4EDE}"/>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266408"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a:extLst>
              <a:ext uri="{FF2B5EF4-FFF2-40B4-BE49-F238E27FC236}">
                <a16:creationId xmlns:a16="http://schemas.microsoft.com/office/drawing/2014/main" id="{A163A872-F38C-5AE7-0203-5119E27222DF}"/>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266408"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a:extLst>
              <a:ext uri="{FF2B5EF4-FFF2-40B4-BE49-F238E27FC236}">
                <a16:creationId xmlns:a16="http://schemas.microsoft.com/office/drawing/2014/main" id="{51FE036E-5599-9136-B8A2-E30D260FFED4}"/>
              </a:ext>
            </a:extLst>
          </p:cNvPr>
          <p:cNvSpPr>
            <a:spLocks noChangeArrowheads="1"/>
          </p:cNvSpPr>
          <p:nvPr/>
        </p:nvSpPr>
        <p:spPr bwMode="auto">
          <a:xfrm>
            <a:off x="2298700" y="4318287"/>
            <a:ext cx="8077200" cy="338554"/>
          </a:xfrm>
          <a:prstGeom prst="rect">
            <a:avLst/>
          </a:prstGeom>
          <a:noFill/>
          <a:ln w="9525">
            <a:noFill/>
            <a:miter lim="800000"/>
            <a:headEnd/>
            <a:tailEnd/>
          </a:ln>
        </p:spPr>
        <p:txBody>
          <a:bodyPr wrap="square" anchor="ctr">
            <a:spAutoFit/>
          </a:bodyPr>
          <a:lstStyle/>
          <a:p>
            <a:pPr marL="342900" indent="-342900" defTabSz="457200" eaLnBrk="0" fontAlgn="base" hangingPunct="0">
              <a:spcBef>
                <a:spcPct val="0"/>
              </a:spcBef>
              <a:spcAft>
                <a:spcPct val="0"/>
              </a:spcAft>
              <a:defRPr/>
            </a:pPr>
            <a:r>
              <a:rPr lang="en-US" sz="1600" kern="0" dirty="0">
                <a:solidFill>
                  <a:srgbClr val="3366FF"/>
                </a:solidFill>
              </a:rPr>
              <a:t>Physics output is a </a:t>
            </a:r>
            <a:r>
              <a:rPr lang="en-US" sz="1600" kern="0" dirty="0">
                <a:solidFill>
                  <a:srgbClr val="062F67"/>
                </a:solidFill>
              </a:rPr>
              <a:t>function</a:t>
            </a:r>
            <a:r>
              <a:rPr lang="en-US" sz="1600" kern="0" dirty="0">
                <a:solidFill>
                  <a:srgbClr val="3366FF"/>
                </a:solidFill>
              </a:rPr>
              <a:t> of…</a:t>
            </a:r>
          </a:p>
        </p:txBody>
      </p:sp>
      <p:sp>
        <p:nvSpPr>
          <p:cNvPr id="15" name="Rectangle 13">
            <a:extLst>
              <a:ext uri="{FF2B5EF4-FFF2-40B4-BE49-F238E27FC236}">
                <a16:creationId xmlns:a16="http://schemas.microsoft.com/office/drawing/2014/main" id="{142E04CF-FE25-01D3-17D3-FE26087B4280}"/>
              </a:ext>
            </a:extLst>
          </p:cNvPr>
          <p:cNvSpPr>
            <a:spLocks noChangeArrowheads="1"/>
          </p:cNvSpPr>
          <p:nvPr/>
        </p:nvSpPr>
        <p:spPr bwMode="auto">
          <a:xfrm>
            <a:off x="2298700" y="4864100"/>
            <a:ext cx="8077200" cy="1077218"/>
          </a:xfrm>
          <a:prstGeom prst="rect">
            <a:avLst/>
          </a:prstGeom>
          <a:noFill/>
          <a:ln w="9525">
            <a:noFill/>
            <a:miter lim="800000"/>
            <a:headEnd/>
            <a:tailEnd/>
          </a:ln>
        </p:spPr>
        <p:txBody>
          <a:bodyPr wrap="square" anchor="ctr">
            <a:spAutoFit/>
          </a:bodyPr>
          <a:lstStyle/>
          <a:p>
            <a:pPr marL="342900" indent="-342900" algn="ctr" defTabSz="457200" eaLnBrk="0" fontAlgn="base" hangingPunct="0">
              <a:spcBef>
                <a:spcPct val="0"/>
              </a:spcBef>
              <a:spcAft>
                <a:spcPct val="0"/>
              </a:spcAft>
              <a:buFont typeface="+mj-lt"/>
              <a:buAutoNum type="arabicPeriod"/>
              <a:defRPr/>
            </a:pPr>
            <a:r>
              <a:rPr lang="en-US" sz="1600" kern="0" dirty="0">
                <a:solidFill>
                  <a:srgbClr val="3366FF"/>
                </a:solidFill>
              </a:rPr>
              <a:t>time </a:t>
            </a:r>
            <a:r>
              <a:rPr lang="en-US" sz="1600" kern="0" dirty="0">
                <a:solidFill>
                  <a:srgbClr val="062F67"/>
                </a:solidFill>
              </a:rPr>
              <a:t>producing physics </a:t>
            </a:r>
            <a:r>
              <a:rPr lang="en-US" sz="1600" kern="0" dirty="0">
                <a:solidFill>
                  <a:srgbClr val="3366FF"/>
                </a:solidFill>
              </a:rPr>
              <a:t>beams</a:t>
            </a:r>
          </a:p>
          <a:p>
            <a:pPr marL="342900" indent="-342900" algn="ctr" defTabSz="457200" eaLnBrk="0" fontAlgn="base" hangingPunct="0">
              <a:spcBef>
                <a:spcPct val="0"/>
              </a:spcBef>
              <a:spcAft>
                <a:spcPct val="0"/>
              </a:spcAft>
              <a:buFont typeface="+mj-lt"/>
              <a:buAutoNum type="arabicPeriod"/>
              <a:defRPr/>
            </a:pPr>
            <a:r>
              <a:rPr lang="en-US" sz="1600" kern="0" dirty="0">
                <a:solidFill>
                  <a:srgbClr val="062F67"/>
                </a:solidFill>
              </a:rPr>
              <a:t>turnaround</a:t>
            </a:r>
            <a:r>
              <a:rPr lang="en-US" sz="1600" kern="0" dirty="0">
                <a:solidFill>
                  <a:srgbClr val="800080"/>
                </a:solidFill>
              </a:rPr>
              <a:t> </a:t>
            </a:r>
            <a:r>
              <a:rPr lang="en-US" sz="1600" kern="0" dirty="0">
                <a:solidFill>
                  <a:srgbClr val="3366FF"/>
                </a:solidFill>
              </a:rPr>
              <a:t>between successive experiments</a:t>
            </a:r>
          </a:p>
          <a:p>
            <a:pPr marL="342900" indent="-342900" algn="ctr" defTabSz="457200" eaLnBrk="0" fontAlgn="base" hangingPunct="0">
              <a:spcBef>
                <a:spcPct val="0"/>
              </a:spcBef>
              <a:spcAft>
                <a:spcPct val="0"/>
              </a:spcAft>
              <a:buFont typeface="+mj-lt"/>
              <a:buAutoNum type="arabicPeriod"/>
              <a:defRPr/>
            </a:pPr>
            <a:r>
              <a:rPr lang="en-US" sz="1600" kern="0" dirty="0">
                <a:solidFill>
                  <a:srgbClr val="3366FF"/>
                </a:solidFill>
              </a:rPr>
              <a:t>time to clear </a:t>
            </a:r>
            <a:r>
              <a:rPr lang="en-US" sz="1600" kern="0" dirty="0">
                <a:solidFill>
                  <a:srgbClr val="062F67"/>
                </a:solidFill>
              </a:rPr>
              <a:t>faults</a:t>
            </a:r>
          </a:p>
          <a:p>
            <a:pPr marL="342900" indent="-342900" algn="ctr" defTabSz="457200" eaLnBrk="0" fontAlgn="base" hangingPunct="0">
              <a:spcBef>
                <a:spcPct val="0"/>
              </a:spcBef>
              <a:spcAft>
                <a:spcPct val="0"/>
              </a:spcAft>
              <a:buFont typeface="+mj-lt"/>
              <a:buAutoNum type="arabicPeriod"/>
              <a:defRPr/>
            </a:pPr>
            <a:r>
              <a:rPr lang="en-US" sz="1600" kern="0" dirty="0">
                <a:solidFill>
                  <a:srgbClr val="3366FF"/>
                </a:solidFill>
              </a:rPr>
              <a:t>physics performance during experiments</a:t>
            </a:r>
          </a:p>
        </p:txBody>
      </p:sp>
      <p:sp>
        <p:nvSpPr>
          <p:cNvPr id="16" name="TextBox 15">
            <a:extLst>
              <a:ext uri="{FF2B5EF4-FFF2-40B4-BE49-F238E27FC236}">
                <a16:creationId xmlns:a16="http://schemas.microsoft.com/office/drawing/2014/main" id="{0EB1A88C-AAD5-F56F-2564-03ECCEB4AFE0}"/>
              </a:ext>
            </a:extLst>
          </p:cNvPr>
          <p:cNvSpPr txBox="1"/>
          <p:nvPr/>
        </p:nvSpPr>
        <p:spPr>
          <a:xfrm>
            <a:off x="1111584" y="4887414"/>
            <a:ext cx="2971800" cy="830997"/>
          </a:xfrm>
          <a:prstGeom prst="rect">
            <a:avLst/>
          </a:prstGeom>
          <a:noFill/>
        </p:spPr>
        <p:txBody>
          <a:bodyPr wrap="square" rtlCol="0">
            <a:spAutoFit/>
          </a:bodyPr>
          <a:lstStyle/>
          <a:p>
            <a:pPr algn="ctr" defTabSz="457200" eaLnBrk="0" fontAlgn="base" hangingPunct="0">
              <a:spcBef>
                <a:spcPct val="0"/>
              </a:spcBef>
              <a:spcAft>
                <a:spcPct val="0"/>
              </a:spcAft>
              <a:defRPr/>
            </a:pPr>
            <a:r>
              <a:rPr lang="en-US" sz="1600" kern="0" dirty="0">
                <a:solidFill>
                  <a:srgbClr val="800080"/>
                </a:solidFill>
              </a:rPr>
              <a:t>machine </a:t>
            </a:r>
            <a:br>
              <a:rPr lang="en-US" sz="1600" kern="0" dirty="0">
                <a:solidFill>
                  <a:srgbClr val="800080"/>
                </a:solidFill>
              </a:rPr>
            </a:br>
            <a:r>
              <a:rPr lang="en-US" sz="1600" kern="0" dirty="0">
                <a:solidFill>
                  <a:srgbClr val="800080"/>
                </a:solidFill>
              </a:rPr>
              <a:t>understanding</a:t>
            </a:r>
          </a:p>
          <a:p>
            <a:pPr algn="ctr" defTabSz="457200" eaLnBrk="0" fontAlgn="base" hangingPunct="0">
              <a:spcBef>
                <a:spcPct val="0"/>
              </a:spcBef>
              <a:spcAft>
                <a:spcPct val="0"/>
              </a:spcAft>
              <a:defRPr/>
            </a:pPr>
            <a:r>
              <a:rPr lang="en-US" sz="1600" kern="0" dirty="0">
                <a:solidFill>
                  <a:srgbClr val="800080"/>
                </a:solidFill>
              </a:rPr>
              <a:t>&amp; operator skill</a:t>
            </a:r>
            <a:endParaRPr lang="en-GB" sz="1600" kern="0" dirty="0">
              <a:solidFill>
                <a:srgbClr val="800080"/>
              </a:solidFill>
            </a:endParaRPr>
          </a:p>
        </p:txBody>
      </p:sp>
      <p:sp>
        <p:nvSpPr>
          <p:cNvPr id="17" name="TextBox 16">
            <a:extLst>
              <a:ext uri="{FF2B5EF4-FFF2-40B4-BE49-F238E27FC236}">
                <a16:creationId xmlns:a16="http://schemas.microsoft.com/office/drawing/2014/main" id="{DF700177-0A83-BD3C-D4F9-EE31D09033FF}"/>
              </a:ext>
            </a:extLst>
          </p:cNvPr>
          <p:cNvSpPr txBox="1"/>
          <p:nvPr/>
        </p:nvSpPr>
        <p:spPr>
          <a:xfrm>
            <a:off x="8839868" y="4876512"/>
            <a:ext cx="2057400" cy="830997"/>
          </a:xfrm>
          <a:prstGeom prst="rect">
            <a:avLst/>
          </a:prstGeom>
          <a:noFill/>
        </p:spPr>
        <p:txBody>
          <a:bodyPr wrap="square" rtlCol="0">
            <a:spAutoFit/>
          </a:bodyPr>
          <a:lstStyle/>
          <a:p>
            <a:pPr algn="ctr" defTabSz="457200" eaLnBrk="0" fontAlgn="base" hangingPunct="0">
              <a:spcBef>
                <a:spcPct val="0"/>
              </a:spcBef>
              <a:spcAft>
                <a:spcPct val="0"/>
              </a:spcAft>
              <a:defRPr/>
            </a:pPr>
            <a:r>
              <a:rPr lang="en-US" sz="1600" kern="0" dirty="0">
                <a:solidFill>
                  <a:srgbClr val="008000"/>
                </a:solidFill>
              </a:rPr>
              <a:t>Availability</a:t>
            </a:r>
          </a:p>
          <a:p>
            <a:pPr algn="ctr" defTabSz="457200" eaLnBrk="0" fontAlgn="base" hangingPunct="0">
              <a:spcBef>
                <a:spcPct val="0"/>
              </a:spcBef>
              <a:spcAft>
                <a:spcPct val="0"/>
              </a:spcAft>
              <a:defRPr/>
            </a:pPr>
            <a:r>
              <a:rPr lang="en-US" sz="1600" kern="0" dirty="0">
                <a:solidFill>
                  <a:srgbClr val="008000"/>
                </a:solidFill>
              </a:rPr>
              <a:t>Maintainability</a:t>
            </a:r>
          </a:p>
          <a:p>
            <a:pPr algn="ctr" defTabSz="457200" eaLnBrk="0" fontAlgn="base" hangingPunct="0">
              <a:spcBef>
                <a:spcPct val="0"/>
              </a:spcBef>
              <a:spcAft>
                <a:spcPct val="0"/>
              </a:spcAft>
              <a:defRPr/>
            </a:pPr>
            <a:r>
              <a:rPr lang="en-US" sz="1600" kern="0" dirty="0">
                <a:solidFill>
                  <a:srgbClr val="008000"/>
                </a:solidFill>
              </a:rPr>
              <a:t>Scheduling</a:t>
            </a:r>
            <a:endParaRPr lang="en-GB" sz="1600" kern="0" dirty="0">
              <a:solidFill>
                <a:srgbClr val="008000"/>
              </a:solidFill>
            </a:endParaRPr>
          </a:p>
        </p:txBody>
      </p:sp>
      <p:cxnSp>
        <p:nvCxnSpPr>
          <p:cNvPr id="18" name="Straight Connector 17">
            <a:extLst>
              <a:ext uri="{FF2B5EF4-FFF2-40B4-BE49-F238E27FC236}">
                <a16:creationId xmlns:a16="http://schemas.microsoft.com/office/drawing/2014/main" id="{D2C930F0-195F-3020-FF79-249D774C6C0D}"/>
              </a:ext>
            </a:extLst>
          </p:cNvPr>
          <p:cNvCxnSpPr>
            <a:cxnSpLocks/>
          </p:cNvCxnSpPr>
          <p:nvPr/>
        </p:nvCxnSpPr>
        <p:spPr bwMode="auto">
          <a:xfrm>
            <a:off x="8045520" y="5039946"/>
            <a:ext cx="1034980" cy="252064"/>
          </a:xfrm>
          <a:prstGeom prst="line">
            <a:avLst/>
          </a:prstGeom>
          <a:solidFill>
            <a:srgbClr val="64BCD9"/>
          </a:solidFill>
          <a:ln w="28575" cap="flat" cmpd="sng" algn="ctr">
            <a:solidFill>
              <a:srgbClr val="64BCD9"/>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1099394D-07D9-8B19-8522-3053F95CD2E8}"/>
              </a:ext>
            </a:extLst>
          </p:cNvPr>
          <p:cNvCxnSpPr>
            <a:cxnSpLocks/>
          </p:cNvCxnSpPr>
          <p:nvPr/>
        </p:nvCxnSpPr>
        <p:spPr bwMode="auto">
          <a:xfrm flipV="1">
            <a:off x="8045520" y="5292011"/>
            <a:ext cx="1034980" cy="279279"/>
          </a:xfrm>
          <a:prstGeom prst="line">
            <a:avLst/>
          </a:prstGeom>
          <a:solidFill>
            <a:srgbClr val="64BCD9"/>
          </a:solidFill>
          <a:ln w="28575" cap="flat" cmpd="sng" algn="ctr">
            <a:solidFill>
              <a:srgbClr val="64BCD9"/>
            </a:solidFill>
            <a:prstDash val="solid"/>
            <a:round/>
            <a:headEnd type="none" w="med" len="med"/>
            <a:tailEnd type="none" w="med" len="med"/>
          </a:ln>
          <a:effectLst/>
        </p:spPr>
      </p:cxnSp>
      <p:pic>
        <p:nvPicPr>
          <p:cNvPr id="20" name="Picture 14">
            <a:extLst>
              <a:ext uri="{FF2B5EF4-FFF2-40B4-BE49-F238E27FC236}">
                <a16:creationId xmlns:a16="http://schemas.microsoft.com/office/drawing/2014/main" id="{C50F25D3-9E90-EC1E-6CF2-F0893E079E30}"/>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271512"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15">
            <a:extLst>
              <a:ext uri="{FF2B5EF4-FFF2-40B4-BE49-F238E27FC236}">
                <a16:creationId xmlns:a16="http://schemas.microsoft.com/office/drawing/2014/main" id="{4DB31760-0BEA-5FC8-DA12-A7BB4CF972B1}"/>
              </a:ext>
            </a:extLst>
          </p:cNvP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271512"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16">
            <a:extLst>
              <a:ext uri="{FF2B5EF4-FFF2-40B4-BE49-F238E27FC236}">
                <a16:creationId xmlns:a16="http://schemas.microsoft.com/office/drawing/2014/main" id="{CDDAF298-8BAD-A789-D847-A0791CF1BE48}"/>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4271512" y="1321043"/>
            <a:ext cx="4141787" cy="2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17">
            <a:extLst>
              <a:ext uri="{FF2B5EF4-FFF2-40B4-BE49-F238E27FC236}">
                <a16:creationId xmlns:a16="http://schemas.microsoft.com/office/drawing/2014/main" id="{DEDAED14-C413-108A-BEDF-3330093A028D}"/>
              </a:ext>
            </a:extLst>
          </p:cNvPr>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4271512" y="1317868"/>
            <a:ext cx="4141787" cy="253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4" name="Straight Connector 23">
            <a:extLst>
              <a:ext uri="{FF2B5EF4-FFF2-40B4-BE49-F238E27FC236}">
                <a16:creationId xmlns:a16="http://schemas.microsoft.com/office/drawing/2014/main" id="{04D78C22-311D-B71C-97B5-BE989C95DB76}"/>
              </a:ext>
            </a:extLst>
          </p:cNvPr>
          <p:cNvCxnSpPr>
            <a:cxnSpLocks/>
          </p:cNvCxnSpPr>
          <p:nvPr/>
        </p:nvCxnSpPr>
        <p:spPr bwMode="auto">
          <a:xfrm flipV="1">
            <a:off x="3387558" y="5306022"/>
            <a:ext cx="701842" cy="71521"/>
          </a:xfrm>
          <a:prstGeom prst="line">
            <a:avLst/>
          </a:prstGeom>
          <a:solidFill>
            <a:srgbClr val="64BCD9"/>
          </a:solidFill>
          <a:ln w="28575" cap="flat" cmpd="sng" algn="ctr">
            <a:solidFill>
              <a:srgbClr val="942093"/>
            </a:solidFill>
            <a:prstDash val="solid"/>
            <a:round/>
            <a:headEnd type="none" w="med" len="med"/>
            <a:tailEnd type="none" w="med" len="med"/>
          </a:ln>
          <a:effectLst/>
        </p:spPr>
      </p:cxnSp>
      <p:cxnSp>
        <p:nvCxnSpPr>
          <p:cNvPr id="25" name="Straight Connector 24">
            <a:extLst>
              <a:ext uri="{FF2B5EF4-FFF2-40B4-BE49-F238E27FC236}">
                <a16:creationId xmlns:a16="http://schemas.microsoft.com/office/drawing/2014/main" id="{F42D7987-7C33-E03E-F152-2FAD3979955A}"/>
              </a:ext>
            </a:extLst>
          </p:cNvPr>
          <p:cNvCxnSpPr>
            <a:cxnSpLocks/>
          </p:cNvCxnSpPr>
          <p:nvPr/>
        </p:nvCxnSpPr>
        <p:spPr bwMode="auto">
          <a:xfrm>
            <a:off x="3387559" y="5400855"/>
            <a:ext cx="878849" cy="340868"/>
          </a:xfrm>
          <a:prstGeom prst="line">
            <a:avLst/>
          </a:prstGeom>
          <a:solidFill>
            <a:srgbClr val="64BCD9"/>
          </a:solidFill>
          <a:ln w="28575" cap="flat" cmpd="sng" algn="ctr">
            <a:solidFill>
              <a:srgbClr val="942093"/>
            </a:solidFill>
            <a:prstDash val="solid"/>
            <a:round/>
            <a:headEnd type="none" w="med" len="med"/>
            <a:tailEnd type="none" w="med" len="med"/>
          </a:ln>
          <a:effectLst/>
        </p:spPr>
      </p:cxnSp>
    </p:spTree>
    <p:extLst>
      <p:ext uri="{BB962C8B-B14F-4D97-AF65-F5344CB8AC3E}">
        <p14:creationId xmlns:p14="http://schemas.microsoft.com/office/powerpoint/2010/main" val="100188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nodeType="with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500"/>
                                        <p:tgtEl>
                                          <p:spTgt spid="18"/>
                                        </p:tgtEl>
                                      </p:cBhvr>
                                    </p:animEffect>
                                  </p:childTnLst>
                                </p:cTn>
                              </p:par>
                              <p:par>
                                <p:cTn id="71" presetID="10" presetClass="entr" presetSubtype="0" fill="hold"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500"/>
                                        <p:tgtEl>
                                          <p:spTgt spid="1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fade">
                                      <p:cBhvr>
                                        <p:cTn id="76" dur="500"/>
                                        <p:tgtEl>
                                          <p:spTgt spid="17"/>
                                        </p:tgtEl>
                                      </p:cBhvr>
                                    </p:animEffect>
                                  </p:childTnLst>
                                </p:cTn>
                              </p:par>
                              <p:par>
                                <p:cTn id="77" presetID="10" presetClass="entr" presetSubtype="0" fill="hold"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par>
                                <p:cTn id="80" presetID="10" presetClass="entr" presetSubtype="0" fill="hold" nodeType="with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fade">
                                      <p:cBhvr>
                                        <p:cTn id="8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F1522-395C-1F7A-3A8A-03CBF64CD414}"/>
              </a:ext>
            </a:extLst>
          </p:cNvPr>
          <p:cNvSpPr>
            <a:spLocks noGrp="1"/>
          </p:cNvSpPr>
          <p:nvPr>
            <p:ph type="title"/>
          </p:nvPr>
        </p:nvSpPr>
        <p:spPr/>
        <p:txBody>
          <a:bodyPr/>
          <a:lstStyle/>
          <a:p>
            <a:r>
              <a:rPr lang="en-FR" dirty="0"/>
              <a:t>Availability vs HL-LHC luminosities</a:t>
            </a:r>
          </a:p>
        </p:txBody>
      </p:sp>
      <p:sp>
        <p:nvSpPr>
          <p:cNvPr id="4" name="Slide Number Placeholder 3">
            <a:extLst>
              <a:ext uri="{FF2B5EF4-FFF2-40B4-BE49-F238E27FC236}">
                <a16:creationId xmlns:a16="http://schemas.microsoft.com/office/drawing/2014/main" id="{8BDB027D-713F-F62D-95A5-9A98A089F781}"/>
              </a:ext>
            </a:extLst>
          </p:cNvPr>
          <p:cNvSpPr>
            <a:spLocks noGrp="1"/>
          </p:cNvSpPr>
          <p:nvPr>
            <p:ph type="sldNum" sz="quarter" idx="12"/>
          </p:nvPr>
        </p:nvSpPr>
        <p:spPr>
          <a:xfrm>
            <a:off x="11582400" y="6356350"/>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DCA1C4-9514-7B4F-976F-D92F7E296653}" type="slidenum">
              <a:rPr lang="fr-FR" smtClean="0"/>
              <a:pPr/>
              <a:t>88</a:t>
            </a:fld>
            <a:endParaRPr lang="fr-FR"/>
          </a:p>
        </p:txBody>
      </p:sp>
      <p:pic>
        <p:nvPicPr>
          <p:cNvPr id="6" name="Picture 5">
            <a:extLst>
              <a:ext uri="{FF2B5EF4-FFF2-40B4-BE49-F238E27FC236}">
                <a16:creationId xmlns:a16="http://schemas.microsoft.com/office/drawing/2014/main" id="{727137C4-3ACF-6E6C-BF03-AE9260C0E8D8}"/>
              </a:ext>
            </a:extLst>
          </p:cNvPr>
          <p:cNvPicPr>
            <a:picLocks noChangeAspect="1"/>
          </p:cNvPicPr>
          <p:nvPr/>
        </p:nvPicPr>
        <p:blipFill>
          <a:blip r:embed="rId2"/>
          <a:stretch>
            <a:fillRect/>
          </a:stretch>
        </p:blipFill>
        <p:spPr>
          <a:xfrm>
            <a:off x="2926911" y="1249345"/>
            <a:ext cx="6549598" cy="4903998"/>
          </a:xfrm>
          <a:prstGeom prst="rect">
            <a:avLst/>
          </a:prstGeom>
        </p:spPr>
      </p:pic>
    </p:spTree>
    <p:extLst>
      <p:ext uri="{BB962C8B-B14F-4D97-AF65-F5344CB8AC3E}">
        <p14:creationId xmlns:p14="http://schemas.microsoft.com/office/powerpoint/2010/main" val="1624111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5-09 at 8.00.52 AM.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
            <a:ext cx="9144000" cy="5120027"/>
          </a:xfrm>
          <a:prstGeom prst="rect">
            <a:avLst/>
          </a:prstGeom>
        </p:spPr>
      </p:pic>
      <p:cxnSp>
        <p:nvCxnSpPr>
          <p:cNvPr id="10" name="Straight Connector 9"/>
          <p:cNvCxnSpPr/>
          <p:nvPr/>
        </p:nvCxnSpPr>
        <p:spPr>
          <a:xfrm>
            <a:off x="3276600" y="1905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895600" y="1295400"/>
            <a:ext cx="838200" cy="600164"/>
          </a:xfrm>
          <a:prstGeom prst="rect">
            <a:avLst/>
          </a:prstGeom>
          <a:noFill/>
        </p:spPr>
        <p:txBody>
          <a:bodyPr wrap="square" tIns="0" rtlCol="0">
            <a:spAutoFit/>
          </a:bodyPr>
          <a:lstStyle/>
          <a:p>
            <a:pPr defTabSz="457200"/>
            <a:r>
              <a:rPr lang="en-US" dirty="0">
                <a:solidFill>
                  <a:prstClr val="white"/>
                </a:solidFill>
                <a:latin typeface="Times"/>
                <a:cs typeface="Times"/>
              </a:rPr>
              <a:t>Beam dumps</a:t>
            </a:r>
          </a:p>
        </p:txBody>
      </p:sp>
      <p:sp>
        <p:nvSpPr>
          <p:cNvPr id="12" name="TextBox 11"/>
          <p:cNvSpPr txBox="1"/>
          <p:nvPr/>
        </p:nvSpPr>
        <p:spPr>
          <a:xfrm>
            <a:off x="3886200" y="3733801"/>
            <a:ext cx="609600" cy="323165"/>
          </a:xfrm>
          <a:prstGeom prst="rect">
            <a:avLst/>
          </a:prstGeom>
          <a:noFill/>
        </p:spPr>
        <p:txBody>
          <a:bodyPr wrap="square" tIns="0" rtlCol="0">
            <a:spAutoFit/>
          </a:bodyPr>
          <a:lstStyle/>
          <a:p>
            <a:pPr defTabSz="457200"/>
            <a:r>
              <a:rPr lang="en-US" dirty="0">
                <a:solidFill>
                  <a:prstClr val="white"/>
                </a:solidFill>
                <a:latin typeface="Times"/>
                <a:cs typeface="Times"/>
              </a:rPr>
              <a:t>RF</a:t>
            </a:r>
          </a:p>
        </p:txBody>
      </p:sp>
      <p:cxnSp>
        <p:nvCxnSpPr>
          <p:cNvPr id="13" name="Straight Connector 12"/>
          <p:cNvCxnSpPr/>
          <p:nvPr/>
        </p:nvCxnSpPr>
        <p:spPr>
          <a:xfrm>
            <a:off x="4114800" y="4114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247900" y="5179922"/>
            <a:ext cx="3276600" cy="1323439"/>
          </a:xfrm>
          <a:prstGeom prst="rect">
            <a:avLst/>
          </a:prstGeom>
          <a:solidFill>
            <a:schemeClr val="bg2"/>
          </a:solidFill>
          <a:ln>
            <a:solidFill>
              <a:schemeClr val="tx2"/>
            </a:solidFill>
          </a:ln>
        </p:spPr>
        <p:txBody>
          <a:bodyPr wrap="square" rtlCol="0">
            <a:spAutoFit/>
          </a:bodyPr>
          <a:lstStyle/>
          <a:p>
            <a:pPr defTabSz="457200"/>
            <a:r>
              <a:rPr lang="en-US" sz="1600" dirty="0">
                <a:solidFill>
                  <a:prstClr val="black"/>
                </a:solidFill>
                <a:latin typeface="Calibri" panose="020F0502020204030204" pitchFamily="34" charset="0"/>
                <a:cs typeface="Calibri" panose="020F0502020204030204" pitchFamily="34" charset="0"/>
              </a:rPr>
              <a:t>1720 Power converters</a:t>
            </a:r>
          </a:p>
          <a:p>
            <a:pPr defTabSz="457200"/>
            <a:r>
              <a:rPr lang="en-US" sz="1600" dirty="0">
                <a:solidFill>
                  <a:prstClr val="black"/>
                </a:solidFill>
                <a:latin typeface="Calibri" panose="020F0502020204030204" pitchFamily="34" charset="0"/>
                <a:cs typeface="Calibri" panose="020F0502020204030204" pitchFamily="34" charset="0"/>
              </a:rPr>
              <a:t>&gt; 9000 magnetic elements</a:t>
            </a:r>
          </a:p>
          <a:p>
            <a:pPr defTabSz="457200"/>
            <a:r>
              <a:rPr lang="en-US" sz="1600" dirty="0">
                <a:solidFill>
                  <a:prstClr val="black"/>
                </a:solidFill>
                <a:latin typeface="Calibri" panose="020F0502020204030204" pitchFamily="34" charset="0"/>
                <a:cs typeface="Calibri" panose="020F0502020204030204" pitchFamily="34" charset="0"/>
              </a:rPr>
              <a:t>7568 Quench detection systems  </a:t>
            </a:r>
          </a:p>
          <a:p>
            <a:pPr defTabSz="457200"/>
            <a:r>
              <a:rPr lang="en-US" sz="1600" dirty="0">
                <a:solidFill>
                  <a:prstClr val="black"/>
                </a:solidFill>
                <a:latin typeface="Calibri" panose="020F0502020204030204" pitchFamily="34" charset="0"/>
                <a:cs typeface="Calibri" panose="020F0502020204030204" pitchFamily="34" charset="0"/>
              </a:rPr>
              <a:t>1088 Beam position monitors</a:t>
            </a:r>
          </a:p>
          <a:p>
            <a:pPr defTabSz="457200"/>
            <a:r>
              <a:rPr lang="en-US" sz="1600" dirty="0">
                <a:solidFill>
                  <a:prstClr val="black"/>
                </a:solidFill>
                <a:latin typeface="Calibri" panose="020F0502020204030204" pitchFamily="34" charset="0"/>
                <a:cs typeface="Calibri" panose="020F0502020204030204" pitchFamily="34" charset="0"/>
              </a:rPr>
              <a:t>4000 Beam loss monitors</a:t>
            </a:r>
          </a:p>
        </p:txBody>
      </p:sp>
      <p:sp>
        <p:nvSpPr>
          <p:cNvPr id="3" name="TextBox 2"/>
          <p:cNvSpPr txBox="1"/>
          <p:nvPr/>
        </p:nvSpPr>
        <p:spPr>
          <a:xfrm>
            <a:off x="6019800" y="5192576"/>
            <a:ext cx="4457700" cy="1323439"/>
          </a:xfrm>
          <a:prstGeom prst="rect">
            <a:avLst/>
          </a:prstGeom>
          <a:solidFill>
            <a:schemeClr val="tx2">
              <a:lumMod val="20000"/>
              <a:lumOff val="80000"/>
            </a:schemeClr>
          </a:solidFill>
          <a:ln>
            <a:solidFill>
              <a:schemeClr val="tx2"/>
            </a:solidFill>
          </a:ln>
        </p:spPr>
        <p:txBody>
          <a:bodyPr wrap="square" rtlCol="0">
            <a:spAutoFit/>
          </a:bodyPr>
          <a:lstStyle/>
          <a:p>
            <a:pPr defTabSz="457200"/>
            <a:r>
              <a:rPr lang="en-US" sz="1600" dirty="0">
                <a:solidFill>
                  <a:prstClr val="black"/>
                </a:solidFill>
                <a:latin typeface="Calibri" panose="020F0502020204030204" pitchFamily="34" charset="0"/>
                <a:cs typeface="Calibri" panose="020F0502020204030204" pitchFamily="34" charset="0"/>
              </a:rPr>
              <a:t>150 </a:t>
            </a:r>
            <a:r>
              <a:rPr lang="en-US" sz="1600" dirty="0" err="1">
                <a:solidFill>
                  <a:prstClr val="black"/>
                </a:solidFill>
                <a:latin typeface="Calibri" panose="020F0502020204030204" pitchFamily="34" charset="0"/>
                <a:cs typeface="Calibri" panose="020F0502020204030204" pitchFamily="34" charset="0"/>
              </a:rPr>
              <a:t>tonnes</a:t>
            </a:r>
            <a:r>
              <a:rPr lang="en-US" sz="1600" dirty="0">
                <a:solidFill>
                  <a:prstClr val="black"/>
                </a:solidFill>
                <a:latin typeface="Calibri" panose="020F0502020204030204" pitchFamily="34" charset="0"/>
                <a:cs typeface="Calibri" panose="020F0502020204030204" pitchFamily="34" charset="0"/>
              </a:rPr>
              <a:t> Helium, ~90 </a:t>
            </a:r>
            <a:r>
              <a:rPr lang="en-US" sz="1600" dirty="0" err="1">
                <a:solidFill>
                  <a:prstClr val="black"/>
                </a:solidFill>
                <a:latin typeface="Calibri" panose="020F0502020204030204" pitchFamily="34" charset="0"/>
                <a:cs typeface="Calibri" panose="020F0502020204030204" pitchFamily="34" charset="0"/>
              </a:rPr>
              <a:t>tonnes</a:t>
            </a:r>
            <a:r>
              <a:rPr lang="en-US" sz="1600" dirty="0">
                <a:solidFill>
                  <a:prstClr val="black"/>
                </a:solidFill>
                <a:latin typeface="Calibri" panose="020F0502020204030204" pitchFamily="34" charset="0"/>
                <a:cs typeface="Calibri" panose="020F0502020204030204" pitchFamily="34" charset="0"/>
              </a:rPr>
              <a:t> at 1.9 K</a:t>
            </a:r>
          </a:p>
          <a:p>
            <a:pPr defTabSz="457200"/>
            <a:r>
              <a:rPr lang="en-US" sz="1600" dirty="0">
                <a:solidFill>
                  <a:prstClr val="black"/>
                </a:solidFill>
                <a:latin typeface="Calibri" panose="020F0502020204030204" pitchFamily="34" charset="0"/>
                <a:cs typeface="Calibri" panose="020F0502020204030204" pitchFamily="34" charset="0"/>
              </a:rPr>
              <a:t>140 MJ stored beam energy in 2012</a:t>
            </a:r>
          </a:p>
          <a:p>
            <a:pPr defTabSz="457200"/>
            <a:r>
              <a:rPr lang="en-US" sz="1600" dirty="0">
                <a:solidFill>
                  <a:srgbClr val="800000"/>
                </a:solidFill>
                <a:latin typeface="Calibri" panose="020F0502020204030204" pitchFamily="34" charset="0"/>
                <a:cs typeface="Calibri" panose="020F0502020204030204" pitchFamily="34" charset="0"/>
              </a:rPr>
              <a:t>370 MJ design </a:t>
            </a:r>
            <a:r>
              <a:rPr lang="en-US" sz="1600" dirty="0">
                <a:solidFill>
                  <a:prstClr val="black"/>
                </a:solidFill>
                <a:latin typeface="Calibri" panose="020F0502020204030204" pitchFamily="34" charset="0"/>
                <a:cs typeface="Calibri" panose="020F0502020204030204" pitchFamily="34" charset="0"/>
              </a:rPr>
              <a:t>and </a:t>
            </a:r>
            <a:r>
              <a:rPr lang="en-US" sz="1600" dirty="0">
                <a:solidFill>
                  <a:srgbClr val="FF0000"/>
                </a:solidFill>
                <a:latin typeface="Calibri" panose="020F0502020204030204" pitchFamily="34" charset="0"/>
                <a:cs typeface="Calibri" panose="020F0502020204030204" pitchFamily="34" charset="0"/>
              </a:rPr>
              <a:t>&gt; 700 MJ for HL-LHC!</a:t>
            </a:r>
          </a:p>
          <a:p>
            <a:pPr defTabSz="457200"/>
            <a:r>
              <a:rPr lang="en-US" sz="1600" dirty="0">
                <a:solidFill>
                  <a:prstClr val="black"/>
                </a:solidFill>
                <a:latin typeface="Calibri" panose="020F0502020204030204" pitchFamily="34" charset="0"/>
                <a:cs typeface="Calibri" panose="020F0502020204030204" pitchFamily="34" charset="0"/>
              </a:rPr>
              <a:t>830 MJ magnetic energy per sector at 6.5 </a:t>
            </a:r>
            <a:r>
              <a:rPr lang="en-US" sz="1600" dirty="0" err="1">
                <a:solidFill>
                  <a:prstClr val="black"/>
                </a:solidFill>
                <a:latin typeface="Calibri" panose="020F0502020204030204" pitchFamily="34" charset="0"/>
                <a:cs typeface="Calibri" panose="020F0502020204030204" pitchFamily="34" charset="0"/>
              </a:rPr>
              <a:t>TeV</a:t>
            </a:r>
            <a:endParaRPr lang="en-US" sz="1600" dirty="0">
              <a:solidFill>
                <a:prstClr val="black"/>
              </a:solidFill>
              <a:latin typeface="Calibri" panose="020F0502020204030204" pitchFamily="34" charset="0"/>
              <a:cs typeface="Calibri" panose="020F0502020204030204" pitchFamily="34" charset="0"/>
            </a:endParaRPr>
          </a:p>
          <a:p>
            <a:pPr defTabSz="457200"/>
            <a:r>
              <a:rPr lang="en-US" sz="1600" dirty="0">
                <a:solidFill>
                  <a:prstClr val="black"/>
                </a:solidFill>
                <a:latin typeface="Calibri" panose="020F0502020204030204" pitchFamily="34" charset="0"/>
                <a:cs typeface="Calibri" panose="020F0502020204030204" pitchFamily="34" charset="0"/>
              </a:rPr>
              <a:t>	</a:t>
            </a:r>
            <a:r>
              <a:rPr lang="en-US" sz="1600" dirty="0">
                <a:solidFill>
                  <a:srgbClr val="FF0000"/>
                </a:solidFill>
                <a:latin typeface="Calibri" panose="020F0502020204030204" pitchFamily="34" charset="0"/>
                <a:cs typeface="Calibri" panose="020F0502020204030204" pitchFamily="34" charset="0"/>
                <a:sym typeface="Wingdings"/>
              </a:rPr>
              <a:t> ≈ 10 GJ total @ 7 </a:t>
            </a:r>
            <a:r>
              <a:rPr lang="en-US" sz="1600" dirty="0" err="1">
                <a:solidFill>
                  <a:srgbClr val="FF0000"/>
                </a:solidFill>
                <a:latin typeface="Calibri" panose="020F0502020204030204" pitchFamily="34" charset="0"/>
                <a:cs typeface="Calibri" panose="020F0502020204030204" pitchFamily="34" charset="0"/>
                <a:sym typeface="Wingdings"/>
              </a:rPr>
              <a:t>TeV</a:t>
            </a:r>
            <a:endParaRPr lang="en-US" sz="1600" dirty="0">
              <a:solidFill>
                <a:srgbClr val="FF0000"/>
              </a:solidFill>
              <a:latin typeface="Calibri" panose="020F0502020204030204" pitchFamily="34" charset="0"/>
              <a:cs typeface="Calibri" panose="020F0502020204030204" pitchFamily="34" charset="0"/>
            </a:endParaRPr>
          </a:p>
        </p:txBody>
      </p:sp>
      <p:sp>
        <p:nvSpPr>
          <p:cNvPr id="5" name="TextBox 4"/>
          <p:cNvSpPr txBox="1"/>
          <p:nvPr/>
        </p:nvSpPr>
        <p:spPr>
          <a:xfrm>
            <a:off x="1625600" y="381000"/>
            <a:ext cx="8966200" cy="523220"/>
          </a:xfrm>
          <a:prstGeom prst="rect">
            <a:avLst/>
          </a:prstGeom>
          <a:noFill/>
        </p:spPr>
        <p:txBody>
          <a:bodyPr wrap="square" rtlCol="0">
            <a:spAutoFit/>
          </a:bodyPr>
          <a:lstStyle/>
          <a:p>
            <a:pPr defTabSz="457200"/>
            <a:r>
              <a:rPr lang="en-US" sz="2800" dirty="0">
                <a:solidFill>
                  <a:prstClr val="white"/>
                </a:solidFill>
                <a:latin typeface="Calibri" panose="020F0502020204030204" pitchFamily="34" charset="0"/>
                <a:cs typeface="Calibri" panose="020F0502020204030204" pitchFamily="34" charset="0"/>
              </a:rPr>
              <a:t>LHC 27km circumference: Big &amp; Cold</a:t>
            </a:r>
          </a:p>
        </p:txBody>
      </p:sp>
      <p:sp>
        <p:nvSpPr>
          <p:cNvPr id="19" name="TextBox 18"/>
          <p:cNvSpPr txBox="1"/>
          <p:nvPr/>
        </p:nvSpPr>
        <p:spPr>
          <a:xfrm>
            <a:off x="6019800" y="1219201"/>
            <a:ext cx="1447800" cy="323165"/>
          </a:xfrm>
          <a:prstGeom prst="rect">
            <a:avLst/>
          </a:prstGeom>
          <a:noFill/>
        </p:spPr>
        <p:txBody>
          <a:bodyPr wrap="square" tIns="0" rtlCol="0">
            <a:spAutoFit/>
          </a:bodyPr>
          <a:lstStyle/>
          <a:p>
            <a:pPr defTabSz="457200"/>
            <a:r>
              <a:rPr lang="en-US" dirty="0">
                <a:solidFill>
                  <a:prstClr val="white"/>
                </a:solidFill>
                <a:latin typeface="Times"/>
                <a:cs typeface="Times"/>
              </a:rPr>
              <a:t>Injection B2</a:t>
            </a:r>
          </a:p>
        </p:txBody>
      </p:sp>
      <p:cxnSp>
        <p:nvCxnSpPr>
          <p:cNvPr id="20" name="Straight Connector 19"/>
          <p:cNvCxnSpPr/>
          <p:nvPr/>
        </p:nvCxnSpPr>
        <p:spPr>
          <a:xfrm>
            <a:off x="6629400" y="15240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9198685" y="2209801"/>
            <a:ext cx="1447800" cy="323165"/>
          </a:xfrm>
          <a:prstGeom prst="rect">
            <a:avLst/>
          </a:prstGeom>
          <a:noFill/>
        </p:spPr>
        <p:txBody>
          <a:bodyPr wrap="square" tIns="0" rtlCol="0">
            <a:spAutoFit/>
          </a:bodyPr>
          <a:lstStyle/>
          <a:p>
            <a:pPr defTabSz="457200"/>
            <a:r>
              <a:rPr lang="en-US" dirty="0">
                <a:solidFill>
                  <a:prstClr val="white"/>
                </a:solidFill>
                <a:latin typeface="Times"/>
                <a:cs typeface="Times"/>
              </a:rPr>
              <a:t>Injection B1</a:t>
            </a:r>
          </a:p>
        </p:txBody>
      </p:sp>
      <p:cxnSp>
        <p:nvCxnSpPr>
          <p:cNvPr id="24" name="Straight Connector 23"/>
          <p:cNvCxnSpPr/>
          <p:nvPr/>
        </p:nvCxnSpPr>
        <p:spPr>
          <a:xfrm>
            <a:off x="9829800" y="2590800"/>
            <a:ext cx="0" cy="533400"/>
          </a:xfrm>
          <a:prstGeom prst="line">
            <a:avLst/>
          </a:prstGeom>
          <a:ln>
            <a:solidFill>
              <a:schemeClr val="bg1"/>
            </a:solidFill>
            <a:tailEnd type="oval"/>
          </a:ln>
        </p:spPr>
        <p:style>
          <a:lnRef idx="2">
            <a:schemeClr val="accent1"/>
          </a:lnRef>
          <a:fillRef idx="0">
            <a:schemeClr val="accent1"/>
          </a:fillRef>
          <a:effectRef idx="1">
            <a:schemeClr val="accent1"/>
          </a:effectRef>
          <a:fontRef idx="minor">
            <a:schemeClr val="tx1"/>
          </a:fontRef>
        </p:style>
      </p:cxnSp>
      <p:pic>
        <p:nvPicPr>
          <p:cNvPr id="21" name="Picture 20" descr="9906026.jpg">
            <a:extLst>
              <a:ext uri="{FF2B5EF4-FFF2-40B4-BE49-F238E27FC236}">
                <a16:creationId xmlns:a16="http://schemas.microsoft.com/office/drawing/2014/main" id="{F923BC67-5ED3-8344-97D8-094708F823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1136" y="0"/>
            <a:ext cx="9231280" cy="6562959"/>
          </a:xfrm>
          <a:prstGeom prst="rect">
            <a:avLst/>
          </a:prstGeom>
        </p:spPr>
      </p:pic>
      <p:pic>
        <p:nvPicPr>
          <p:cNvPr id="25" name="Picture 24" descr="F8.large.jpg">
            <a:extLst>
              <a:ext uri="{FF2B5EF4-FFF2-40B4-BE49-F238E27FC236}">
                <a16:creationId xmlns:a16="http://schemas.microsoft.com/office/drawing/2014/main" id="{B580CAD4-4275-ED4A-82E9-25BD59CFF5C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2522" y="1616974"/>
            <a:ext cx="9187641" cy="3847325"/>
          </a:xfrm>
          <a:prstGeom prst="rect">
            <a:avLst/>
          </a:prstGeom>
        </p:spPr>
      </p:pic>
      <p:sp>
        <p:nvSpPr>
          <p:cNvPr id="6" name="Slide Number Placeholder 2">
            <a:extLst>
              <a:ext uri="{FF2B5EF4-FFF2-40B4-BE49-F238E27FC236}">
                <a16:creationId xmlns:a16="http://schemas.microsoft.com/office/drawing/2014/main" id="{45E0B6CA-B186-A8F1-160B-CF8D22B3E89E}"/>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89</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107194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dissolve">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dissolv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5" name="Rectangle 5"/>
          <p:cNvSpPr>
            <a:spLocks noChangeArrowheads="1"/>
          </p:cNvSpPr>
          <p:nvPr/>
        </p:nvSpPr>
        <p:spPr bwMode="auto">
          <a:xfrm>
            <a:off x="1524001" y="-184666"/>
            <a:ext cx="184731"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a:ea typeface="+mn-ea"/>
              <a:cs typeface="+mn-cs"/>
            </a:endParaRPr>
          </a:p>
        </p:txBody>
      </p:sp>
      <p:sp>
        <p:nvSpPr>
          <p:cNvPr id="4" name="TextBox 3"/>
          <p:cNvSpPr txBox="1"/>
          <p:nvPr/>
        </p:nvSpPr>
        <p:spPr>
          <a:xfrm>
            <a:off x="1848568" y="756566"/>
            <a:ext cx="9551714" cy="5124480"/>
          </a:xfrm>
          <a:prstGeom prst="rect">
            <a:avLst/>
          </a:prstGeom>
          <a:noFill/>
          <a:ln>
            <a:noFill/>
          </a:ln>
          <a:effectLst/>
        </p:spPr>
        <p:style>
          <a:lnRef idx="1">
            <a:schemeClr val="accent5"/>
          </a:lnRef>
          <a:fillRef idx="2">
            <a:schemeClr val="accent5"/>
          </a:fillRef>
          <a:effectRef idx="1">
            <a:schemeClr val="accent5"/>
          </a:effectRef>
          <a:fontRef idx="minor">
            <a:schemeClr val="dk1"/>
          </a:fontRef>
        </p:style>
        <p:txBody>
          <a:bodyPr wrap="square" rtlCol="0">
            <a:spAutoFit/>
          </a:bodyPr>
          <a:lstStyle/>
          <a:p>
            <a:pPr marL="342900" lvl="0" indent="-342900" defTabSz="457200">
              <a:buFont typeface="Arial" panose="020B0604020202020204" pitchFamily="34" charset="0"/>
              <a:buChar char="•"/>
              <a:defRPr/>
            </a:pPr>
            <a:r>
              <a:rPr lang="en-US" sz="2400" dirty="0">
                <a:latin typeface="Calibri" panose="020F0502020204030204" pitchFamily="34" charset="0"/>
                <a:cs typeface="Calibri" panose="020F0502020204030204" pitchFamily="34" charset="0"/>
              </a:rPr>
              <a:t>Many questions remain! (Higgs properties/couplings?, more than just 1 Higgs? Beyond SM physics? Dark Matter/energy?)</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The main objective of the HL-LHC is to determine and build a hardware configuration and a set of beam parameters that will allow the LHC to reach the following targets: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R="0" lvl="0" algn="l" defTabSz="457200" rtl="0" eaLnBrk="1" fontAlgn="auto" latinLnBrk="0" hangingPunct="1">
              <a:lnSpc>
                <a:spcPct val="100000"/>
              </a:lnSpc>
              <a:spcBef>
                <a:spcPts val="0"/>
              </a:spcBef>
              <a:spcAft>
                <a:spcPts val="180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Prepare machine for operation beyond 2025 and up to the early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2040s</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a:p>
            <a:pPr marR="0" lvl="0" algn="l" defTabSz="457200" rtl="0" eaLnBrk="1" fontAlgn="auto" latinLnBrk="0" hangingPunct="1">
              <a:lnSpc>
                <a:spcPct val="100000"/>
              </a:lnSpc>
              <a:spcBef>
                <a:spcPts val="0"/>
              </a:spcBef>
              <a:spcAft>
                <a:spcPts val="180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Devise beam parameters and operational scenarios for:</a:t>
            </a:r>
          </a:p>
          <a:p>
            <a:pPr marR="0" lvl="0" algn="l" defTabSz="457200" rtl="0" eaLnBrk="1" fontAlgn="auto" latinLnBrk="0" hangingPunct="1">
              <a:lnSpc>
                <a:spcPct val="100000"/>
              </a:lnSpc>
              <a:spcBef>
                <a:spcPts val="0"/>
              </a:spcBef>
              <a:spcAft>
                <a:spcPts val="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enabling at total integrated luminosity of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3000 fb</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R="0" lvl="0" algn="l" defTabSz="457200" rtl="0" eaLnBrk="1" fontAlgn="auto" latinLnBrk="0" hangingPunct="1">
              <a:lnSpc>
                <a:spcPct val="100000"/>
              </a:lnSpc>
              <a:spcBef>
                <a:spcPts val="0"/>
              </a:spcBef>
              <a:spcAft>
                <a:spcPts val="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R="0" lvl="0" algn="l" defTabSz="457200" rtl="0" eaLnBrk="1" fontAlgn="auto" latinLnBrk="0" hangingPunct="1">
              <a:lnSpc>
                <a:spcPct val="100000"/>
              </a:lnSpc>
              <a:spcBef>
                <a:spcPts val="0"/>
              </a:spcBef>
              <a:spcAft>
                <a:spcPts val="180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implying an integrated luminosity of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250 fb</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per year</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a:t>
            </a:r>
          </a:p>
          <a:p>
            <a:pPr marR="0" lvl="0" algn="l" defTabSz="457200" rtl="0" eaLnBrk="1" fontAlgn="auto" latinLnBrk="0" hangingPunct="1">
              <a:lnSpc>
                <a:spcPct val="100000"/>
              </a:lnSpc>
              <a:spcBef>
                <a:spcPts val="0"/>
              </a:spcBef>
              <a:spcAft>
                <a:spcPts val="1800"/>
              </a:spcAft>
              <a:buClrTx/>
              <a:buSzTx/>
              <a:tabLst/>
              <a:defRPr/>
            </a:pP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design </a:t>
            </a:r>
            <a:r>
              <a:rPr kumimoji="0" lang="en-GB" sz="2400" b="0" i="0" u="none" strike="noStrike" kern="1200" cap="none" spc="0" normalizeH="0" baseline="0" noProof="0" dirty="0" err="1">
                <a:ln>
                  <a:noFill/>
                </a:ln>
                <a:solidFill>
                  <a:prstClr val="black"/>
                </a:solidFill>
                <a:effectLst/>
                <a:uLnTx/>
                <a:uFillTx/>
                <a:latin typeface="Calibri" panose="020F0502020204030204" pitchFamily="34" charset="0"/>
                <a:cs typeface="Calibri" panose="020F0502020204030204" pitchFamily="34" charset="0"/>
              </a:rPr>
              <a:t>oper</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for </a:t>
            </a:r>
            <a:r>
              <a:rPr lang="en-GB" sz="2400" b="1" noProof="0" dirty="0" err="1">
                <a:solidFill>
                  <a:prstClr val="black"/>
                </a:solidFill>
                <a:latin typeface="Calibri" panose="020F0502020204030204" pitchFamily="34" charset="0"/>
                <a:cs typeface="Calibri" panose="020F0502020204030204" pitchFamily="34" charset="0"/>
              </a:rPr>
              <a:t>μ</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 140 </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sym typeface="Wingdings"/>
              </a:rPr>
              <a:t> </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peak luminosity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5 x 10</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34</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 cm</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-2 </a:t>
            </a:r>
            <a:r>
              <a:rPr kumimoji="0" lang="en-GB" sz="2400" b="1"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a:t>
            </a:r>
            <a:r>
              <a:rPr kumimoji="0" lang="en-GB" sz="2400" b="1" i="0" u="none" strike="noStrike" kern="1200" cap="none" spc="0" normalizeH="0" baseline="30000" noProof="0" dirty="0">
                <a:ln>
                  <a:noFill/>
                </a:ln>
                <a:solidFill>
                  <a:prstClr val="black"/>
                </a:solidFill>
                <a:effectLst/>
                <a:uLnTx/>
                <a:uFillTx/>
                <a:latin typeface="Calibri" panose="020F0502020204030204" pitchFamily="34" charset="0"/>
                <a:cs typeface="Calibri" panose="020F0502020204030204" pitchFamily="34" charset="0"/>
              </a:rPr>
              <a:t>-1</a:t>
            </a:r>
            <a:r>
              <a:rPr kumimoji="0" lang="en-GB" sz="2400" b="0" i="0" u="none" strike="noStrike" kern="120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a:t>
            </a:r>
          </a:p>
        </p:txBody>
      </p:sp>
      <p:sp>
        <p:nvSpPr>
          <p:cNvPr id="7" name="Title 6">
            <a:extLst>
              <a:ext uri="{FF2B5EF4-FFF2-40B4-BE49-F238E27FC236}">
                <a16:creationId xmlns:a16="http://schemas.microsoft.com/office/drawing/2014/main" id="{1E87FF48-2C51-7D38-C848-7C6B59871155}"/>
              </a:ext>
            </a:extLst>
          </p:cNvPr>
          <p:cNvSpPr>
            <a:spLocks noGrp="1"/>
          </p:cNvSpPr>
          <p:nvPr>
            <p:ph type="title"/>
          </p:nvPr>
        </p:nvSpPr>
        <p:spPr/>
        <p:txBody>
          <a:bodyPr/>
          <a:lstStyle/>
          <a:p>
            <a:r>
              <a:rPr lang="en-FR" dirty="0"/>
              <a:t>Goal of HL-LHC upgrade project</a:t>
            </a:r>
          </a:p>
        </p:txBody>
      </p:sp>
      <p:sp>
        <p:nvSpPr>
          <p:cNvPr id="2" name="Rectangle 1">
            <a:extLst>
              <a:ext uri="{FF2B5EF4-FFF2-40B4-BE49-F238E27FC236}">
                <a16:creationId xmlns:a16="http://schemas.microsoft.com/office/drawing/2014/main" id="{95168505-3CBC-44BD-5EC5-C121EF5C1FC2}"/>
              </a:ext>
            </a:extLst>
          </p:cNvPr>
          <p:cNvSpPr/>
          <p:nvPr/>
        </p:nvSpPr>
        <p:spPr>
          <a:xfrm>
            <a:off x="1953701" y="3887127"/>
            <a:ext cx="8634786" cy="2270285"/>
          </a:xfrm>
          <a:prstGeom prst="rect">
            <a:avLst/>
          </a:prstGeom>
          <a:gradFill>
            <a:gsLst>
              <a:gs pos="0">
                <a:srgbClr val="FF0000"/>
              </a:gs>
              <a:gs pos="100000">
                <a:srgbClr val="C00000"/>
              </a:gs>
            </a:gsLs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latin typeface="Calibri" panose="020F0502020204030204" pitchFamily="34" charset="0"/>
                <a:cs typeface="Calibri" panose="020F0502020204030204" pitchFamily="34" charset="0"/>
              </a:rPr>
              <a:t>Implies overcoming several limitations in the existing LHC!!!</a:t>
            </a:r>
          </a:p>
          <a:p>
            <a:pPr algn="ctr"/>
            <a:r>
              <a:rPr lang="en-US" sz="2000" dirty="0" err="1">
                <a:latin typeface="Calibri" panose="020F0502020204030204" pitchFamily="34" charset="0"/>
                <a:cs typeface="Calibri" panose="020F0502020204030204" pitchFamily="34" charset="0"/>
              </a:rPr>
              <a:t>Cryo</a:t>
            </a:r>
            <a:r>
              <a:rPr lang="en-US" sz="2000" dirty="0">
                <a:latin typeface="Calibri" panose="020F0502020204030204" pitchFamily="34" charset="0"/>
                <a:cs typeface="Calibri" panose="020F0502020204030204" pitchFamily="34" charset="0"/>
              </a:rPr>
              <a:t> </a:t>
            </a:r>
            <a:r>
              <a:rPr lang="en-US" sz="2000" u="sng" dirty="0">
                <a:latin typeface="Calibri" panose="020F0502020204030204" pitchFamily="34" charset="0"/>
                <a:cs typeface="Calibri" panose="020F0502020204030204" pitchFamily="34" charset="0"/>
              </a:rPr>
              <a:t>cooling</a:t>
            </a:r>
            <a:r>
              <a:rPr lang="en-US" sz="2000" dirty="0">
                <a:latin typeface="Calibri" panose="020F0502020204030204" pitchFamily="34" charset="0"/>
                <a:cs typeface="Calibri" panose="020F0502020204030204" pitchFamily="34" charset="0"/>
              </a:rPr>
              <a:t> of triplet magnets &amp; </a:t>
            </a:r>
            <a:r>
              <a:rPr lang="en-US" sz="2000" u="sng" dirty="0">
                <a:latin typeface="Calibri" panose="020F0502020204030204" pitchFamily="34" charset="0"/>
                <a:cs typeface="Calibri" panose="020F0502020204030204" pitchFamily="34" charset="0"/>
              </a:rPr>
              <a:t>radiation damage</a:t>
            </a:r>
            <a:r>
              <a:rPr lang="en-US" sz="2000" dirty="0">
                <a:latin typeface="Calibri" panose="020F0502020204030204" pitchFamily="34" charset="0"/>
                <a:cs typeface="Calibri" panose="020F0502020204030204" pitchFamily="34" charset="0"/>
              </a:rPr>
              <a:t> in triplet magnets &amp; </a:t>
            </a:r>
            <a:r>
              <a:rPr lang="en-US" sz="2000" u="sng" dirty="0">
                <a:latin typeface="Calibri" panose="020F0502020204030204" pitchFamily="34" charset="0"/>
                <a:cs typeface="Calibri" panose="020F0502020204030204" pitchFamily="34" charset="0"/>
              </a:rPr>
              <a:t>machine efficiency</a:t>
            </a:r>
            <a:r>
              <a:rPr lang="en-US" sz="2000" dirty="0">
                <a:latin typeface="Calibri" panose="020F0502020204030204" pitchFamily="34" charset="0"/>
                <a:cs typeface="Calibri" panose="020F0502020204030204" pitchFamily="34" charset="0"/>
              </a:rPr>
              <a:t>!</a:t>
            </a:r>
          </a:p>
          <a:p>
            <a:pPr algn="ctr"/>
            <a:endParaRPr lang="en-US" sz="2000" dirty="0">
              <a:latin typeface="Calibri" panose="020F0502020204030204" pitchFamily="34" charset="0"/>
              <a:cs typeface="Calibri" panose="020F0502020204030204" pitchFamily="34" charset="0"/>
            </a:endParaRPr>
          </a:p>
          <a:p>
            <a:pPr algn="ctr"/>
            <a:r>
              <a:rPr lang="en-US" sz="2000" dirty="0">
                <a:latin typeface="Calibri" panose="020F0502020204030204" pitchFamily="34" charset="0"/>
                <a:cs typeface="Calibri" panose="020F0502020204030204" pitchFamily="34" charset="0"/>
              </a:rPr>
              <a:t>But also for the experiments!!</a:t>
            </a:r>
          </a:p>
          <a:p>
            <a:pPr algn="ctr"/>
            <a:endParaRPr lang="en-US" sz="2000" dirty="0">
              <a:latin typeface="Calibri" panose="020F0502020204030204" pitchFamily="34" charset="0"/>
              <a:cs typeface="Calibri" panose="020F0502020204030204" pitchFamily="34" charset="0"/>
            </a:endParaRPr>
          </a:p>
          <a:p>
            <a:pPr algn="ctr"/>
            <a:r>
              <a:rPr lang="en-US" sz="2000" dirty="0">
                <a:latin typeface="Calibri" panose="020F0502020204030204" pitchFamily="34" charset="0"/>
                <a:cs typeface="Calibri" panose="020F0502020204030204" pitchFamily="34" charset="0"/>
                <a:sym typeface="Wingdings" pitchFamily="2" charset="2"/>
              </a:rPr>
              <a:t> </a:t>
            </a:r>
            <a:r>
              <a:rPr lang="en-US" sz="2000" dirty="0">
                <a:latin typeface="Calibri" panose="020F0502020204030204" pitchFamily="34" charset="0"/>
                <a:cs typeface="Calibri" panose="020F0502020204030204" pitchFamily="34" charset="0"/>
              </a:rPr>
              <a:t>Need for an Upgrade!</a:t>
            </a:r>
          </a:p>
        </p:txBody>
      </p:sp>
      <p:sp>
        <p:nvSpPr>
          <p:cNvPr id="6" name="Slide Number Placeholder 2">
            <a:extLst>
              <a:ext uri="{FF2B5EF4-FFF2-40B4-BE49-F238E27FC236}">
                <a16:creationId xmlns:a16="http://schemas.microsoft.com/office/drawing/2014/main" id="{8EA254BD-C117-72A9-8F00-1B53177E0A58}"/>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8" name="Picture 7" descr="Screen Shot 2015-11-20 at 13.52.41.png">
            <a:extLst>
              <a:ext uri="{FF2B5EF4-FFF2-40B4-BE49-F238E27FC236}">
                <a16:creationId xmlns:a16="http://schemas.microsoft.com/office/drawing/2014/main" id="{86BB76F2-929C-A928-C8CF-03C25FD6B3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665" y="940378"/>
            <a:ext cx="4042665" cy="2888754"/>
          </a:xfrm>
          <a:prstGeom prst="rect">
            <a:avLst/>
          </a:prstGeom>
        </p:spPr>
      </p:pic>
      <p:pic>
        <p:nvPicPr>
          <p:cNvPr id="9" name="Picture 8" descr="Screen Shot 2015-11-20 at 13.52.55.png">
            <a:extLst>
              <a:ext uri="{FF2B5EF4-FFF2-40B4-BE49-F238E27FC236}">
                <a16:creationId xmlns:a16="http://schemas.microsoft.com/office/drawing/2014/main" id="{A043CACE-C03E-9966-555A-5122E09BCA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4235" y="945338"/>
            <a:ext cx="3974526" cy="2852306"/>
          </a:xfrm>
          <a:prstGeom prst="rect">
            <a:avLst/>
          </a:prstGeom>
        </p:spPr>
      </p:pic>
      <p:sp>
        <p:nvSpPr>
          <p:cNvPr id="10" name="TextBox 9">
            <a:extLst>
              <a:ext uri="{FF2B5EF4-FFF2-40B4-BE49-F238E27FC236}">
                <a16:creationId xmlns:a16="http://schemas.microsoft.com/office/drawing/2014/main" id="{56626ECE-036C-7F3B-FB0F-2FEE5D352663}"/>
              </a:ext>
            </a:extLst>
          </p:cNvPr>
          <p:cNvSpPr txBox="1"/>
          <p:nvPr/>
        </p:nvSpPr>
        <p:spPr>
          <a:xfrm>
            <a:off x="3565730" y="3529050"/>
            <a:ext cx="943836" cy="300082"/>
          </a:xfrm>
          <a:prstGeom prst="rect">
            <a:avLst/>
          </a:prstGeom>
          <a:noFill/>
        </p:spPr>
        <p:txBody>
          <a:bodyPr wrap="square" rtlCol="0">
            <a:spAutoFit/>
          </a:bodyPr>
          <a:lstStyle/>
          <a:p>
            <a:pPr defTabSz="342900"/>
            <a:r>
              <a:rPr lang="en-US" sz="1350" dirty="0">
                <a:solidFill>
                  <a:prstClr val="white"/>
                </a:solidFill>
                <a:latin typeface="Arial"/>
              </a:rPr>
              <a:t>5 events</a:t>
            </a:r>
          </a:p>
        </p:txBody>
      </p:sp>
      <p:sp>
        <p:nvSpPr>
          <p:cNvPr id="11" name="TextBox 10">
            <a:extLst>
              <a:ext uri="{FF2B5EF4-FFF2-40B4-BE49-F238E27FC236}">
                <a16:creationId xmlns:a16="http://schemas.microsoft.com/office/drawing/2014/main" id="{542C7A4C-FEB4-08B8-EC00-9096890EEDCD}"/>
              </a:ext>
            </a:extLst>
          </p:cNvPr>
          <p:cNvSpPr txBox="1"/>
          <p:nvPr/>
        </p:nvSpPr>
        <p:spPr>
          <a:xfrm>
            <a:off x="7527074" y="3513271"/>
            <a:ext cx="1594624" cy="300082"/>
          </a:xfrm>
          <a:prstGeom prst="rect">
            <a:avLst/>
          </a:prstGeom>
          <a:noFill/>
        </p:spPr>
        <p:txBody>
          <a:bodyPr wrap="square" rtlCol="0">
            <a:spAutoFit/>
          </a:bodyPr>
          <a:lstStyle/>
          <a:p>
            <a:pPr algn="ctr" defTabSz="342900"/>
            <a:r>
              <a:rPr lang="en-US" sz="1350" dirty="0">
                <a:solidFill>
                  <a:prstClr val="white"/>
                </a:solidFill>
                <a:latin typeface="Arial"/>
              </a:rPr>
              <a:t>400 events</a:t>
            </a:r>
          </a:p>
        </p:txBody>
      </p:sp>
    </p:spTree>
    <p:extLst>
      <p:ext uri="{BB962C8B-B14F-4D97-AF65-F5344CB8AC3E}">
        <p14:creationId xmlns:p14="http://schemas.microsoft.com/office/powerpoint/2010/main" val="829662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dissolve">
                                      <p:cBhvr>
                                        <p:cTn id="7" dur="500"/>
                                        <p:tgtEl>
                                          <p:spTgt spid="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dissolve">
                                      <p:cBhvr>
                                        <p:cTn id="12" dur="500"/>
                                        <p:tgtEl>
                                          <p:spTgt spid="4">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dissolve">
                                      <p:cBhvr>
                                        <p:cTn id="17" dur="500"/>
                                        <p:tgtEl>
                                          <p:spTgt spid="4">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xEl>
                                              <p:pRg st="7" end="7"/>
                                            </p:txEl>
                                          </p:spTgt>
                                        </p:tgtEl>
                                        <p:attrNameLst>
                                          <p:attrName>style.visibility</p:attrName>
                                        </p:attrNameLst>
                                      </p:cBhvr>
                                      <p:to>
                                        <p:strVal val="visible"/>
                                      </p:to>
                                    </p:set>
                                    <p:animEffect transition="in" filter="dissolve">
                                      <p:cBhvr>
                                        <p:cTn id="22" dur="500"/>
                                        <p:tgtEl>
                                          <p:spTgt spid="4">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xEl>
                                              <p:pRg st="8" end="8"/>
                                            </p:txEl>
                                          </p:spTgt>
                                        </p:tgtEl>
                                        <p:attrNameLst>
                                          <p:attrName>style.visibility</p:attrName>
                                        </p:attrNameLst>
                                      </p:cBhvr>
                                      <p:to>
                                        <p:strVal val="visible"/>
                                      </p:to>
                                    </p:set>
                                    <p:animEffect transition="in" filter="dissolve">
                                      <p:cBhvr>
                                        <p:cTn id="27" dur="500"/>
                                        <p:tgtEl>
                                          <p:spTgt spid="4">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dissolv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ssolve">
                                      <p:cBhvr>
                                        <p:cTn id="37" dur="500"/>
                                        <p:tgtEl>
                                          <p:spTgt spid="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dissolv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dissolve">
                                      <p:cBhvr>
                                        <p:cTn id="45" dur="500"/>
                                        <p:tgtEl>
                                          <p:spTgt spid="9"/>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1"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5"/>
          <p:cNvSpPr>
            <a:spLocks noChangeArrowheads="1"/>
          </p:cNvSpPr>
          <p:nvPr/>
        </p:nvSpPr>
        <p:spPr bwMode="auto">
          <a:xfrm>
            <a:off x="1283459" y="2059298"/>
            <a:ext cx="5625451" cy="3570208"/>
          </a:xfrm>
          <a:prstGeom prst="rect">
            <a:avLst/>
          </a:prstGeom>
          <a:noFill/>
          <a:ln w="9525">
            <a:noFill/>
            <a:miter lim="800000"/>
            <a:headEnd/>
            <a:tailEnd/>
          </a:ln>
        </p:spPr>
        <p:txBody>
          <a:bodyPr wrap="square">
            <a:spAutoFit/>
          </a:bodyPr>
          <a:lstStyle/>
          <a:p>
            <a:pPr marL="971550" indent="-971550"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1983 	:	First studies for the LHC project</a:t>
            </a:r>
          </a:p>
          <a:p>
            <a:pPr marL="971550" indent="-971550"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1988 	:	</a:t>
            </a:r>
            <a:r>
              <a:rPr lang="en-GB" sz="1600" b="1" dirty="0">
                <a:solidFill>
                  <a:schemeClr val="bg2"/>
                </a:solidFill>
                <a:latin typeface="Calibri" panose="020F0502020204030204" pitchFamily="34" charset="0"/>
                <a:ea typeface="ＭＳ Ｐゴシック" pitchFamily="20" charset="-128"/>
                <a:cs typeface="Calibri" panose="020F0502020204030204" pitchFamily="34" charset="0"/>
              </a:rPr>
              <a:t>First magnet model  (feasibility)</a:t>
            </a:r>
          </a:p>
          <a:p>
            <a:pPr marL="971550" indent="-971550" eaLnBrk="0" hangingPunct="0">
              <a:buFontTx/>
              <a:buAutoNum type="arabicPlain" startAt="1994"/>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	Approval by the CERN Council</a:t>
            </a:r>
          </a:p>
          <a:p>
            <a:pPr marL="993775" indent="-993775"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1996-1999	:	Series production industrialisation</a:t>
            </a:r>
          </a:p>
          <a:p>
            <a:pPr marL="993775" indent="-993775" eaLnBrk="0" hangingPunct="0">
              <a:buAutoNum type="arabicPlain" startAt="1998"/>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	Declaration of Public Utility &amp; </a:t>
            </a:r>
          </a:p>
          <a:p>
            <a:pPr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                    	Start of civil engineering	</a:t>
            </a:r>
          </a:p>
          <a:p>
            <a:pPr marL="971550" indent="-971550"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1998-2000	:	Placement of main production contracts</a:t>
            </a:r>
          </a:p>
          <a:p>
            <a:pPr marL="971550" indent="-971550" eaLnBrk="0" hangingPunct="0">
              <a:tabLst>
                <a:tab pos="1139825"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2004	: 	Start of the LHC installation</a:t>
            </a:r>
          </a:p>
          <a:p>
            <a:pPr marL="971550" indent="-971550" eaLnBrk="0" hangingPunct="0">
              <a:tabLst>
                <a:tab pos="1147763"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2005-2007	:	Magnets Installation in the tunnel</a:t>
            </a:r>
          </a:p>
          <a:p>
            <a:pPr marL="985838" indent="-985838" eaLnBrk="0" hangingPunct="0">
              <a:tabLst>
                <a:tab pos="1147763"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2006-2008	:	Hardware commissioning</a:t>
            </a:r>
          </a:p>
          <a:p>
            <a:pPr marL="985838" indent="-985838" eaLnBrk="0" hangingPunct="0">
              <a:tabLst>
                <a:tab pos="1147763" algn="l"/>
              </a:tabLst>
            </a:pPr>
            <a:r>
              <a:rPr lang="en-GB" sz="1600" b="1" dirty="0">
                <a:solidFill>
                  <a:srgbClr val="008000"/>
                </a:solidFill>
                <a:latin typeface="Calibri" panose="020F0502020204030204" pitchFamily="34" charset="0"/>
                <a:ea typeface="ＭＳ Ｐゴシック" pitchFamily="20" charset="-128"/>
                <a:cs typeface="Calibri" panose="020F0502020204030204" pitchFamily="34" charset="0"/>
              </a:rPr>
              <a:t>2008-2009	:	Beam commissioning and repair </a:t>
            </a:r>
          </a:p>
          <a:p>
            <a:pPr marL="985838" indent="-985838" eaLnBrk="0" hangingPunct="0">
              <a:tabLst>
                <a:tab pos="1147763" algn="l"/>
              </a:tabLst>
            </a:pPr>
            <a:r>
              <a:rPr lang="en-GB" sz="1400" b="1" dirty="0">
                <a:solidFill>
                  <a:srgbClr val="008000"/>
                </a:solidFill>
                <a:latin typeface="Calibri" panose="020F0502020204030204" pitchFamily="34" charset="0"/>
                <a:ea typeface="ＭＳ Ｐゴシック" pitchFamily="20" charset="-128"/>
                <a:cs typeface="Calibri" panose="020F0502020204030204" pitchFamily="34" charset="0"/>
              </a:rPr>
              <a:t>	</a:t>
            </a:r>
          </a:p>
          <a:p>
            <a:pPr marL="971550" indent="-971550" eaLnBrk="0" hangingPunct="0">
              <a:tabLst>
                <a:tab pos="1139825" algn="l"/>
              </a:tabLst>
            </a:pPr>
            <a:r>
              <a:rPr lang="en-GB" sz="1600" b="1" dirty="0">
                <a:solidFill>
                  <a:srgbClr val="FF0000"/>
                </a:solidFill>
                <a:latin typeface="Calibri" panose="020F0502020204030204" pitchFamily="34" charset="0"/>
                <a:ea typeface="ＭＳ Ｐゴシック" pitchFamily="20" charset="-128"/>
                <a:cs typeface="Calibri" panose="020F0502020204030204" pitchFamily="34" charset="0"/>
              </a:rPr>
              <a:t>2010-2025	:	Physics exploitation</a:t>
            </a:r>
          </a:p>
          <a:p>
            <a:pPr marL="971550" indent="-971550" eaLnBrk="0" hangingPunct="0">
              <a:tabLst>
                <a:tab pos="1139825" algn="l"/>
              </a:tabLst>
            </a:pPr>
            <a:r>
              <a:rPr lang="en-GB" sz="1600" b="1" dirty="0">
                <a:solidFill>
                  <a:srgbClr val="FF0000"/>
                </a:solidFill>
                <a:latin typeface="Calibri" panose="020F0502020204030204" pitchFamily="34" charset="0"/>
                <a:ea typeface="ＭＳ Ｐゴシック" pitchFamily="20" charset="-128"/>
                <a:cs typeface="Calibri" panose="020F0502020204030204" pitchFamily="34" charset="0"/>
              </a:rPr>
              <a:t>				</a:t>
            </a:r>
          </a:p>
        </p:txBody>
      </p:sp>
      <p:sp>
        <p:nvSpPr>
          <p:cNvPr id="23555" name="Text Box 3"/>
          <p:cNvSpPr txBox="1">
            <a:spLocks noChangeArrowheads="1"/>
          </p:cNvSpPr>
          <p:nvPr/>
        </p:nvSpPr>
        <p:spPr bwMode="auto">
          <a:xfrm>
            <a:off x="1118130" y="1049450"/>
            <a:ext cx="4977870" cy="646331"/>
          </a:xfrm>
          <a:prstGeom prst="rect">
            <a:avLst/>
          </a:prstGeom>
          <a:noFill/>
          <a:ln w="9525">
            <a:noFill/>
            <a:miter lim="800000"/>
            <a:headEnd/>
            <a:tailEnd/>
          </a:ln>
        </p:spPr>
        <p:txBody>
          <a:bodyPr wrap="square">
            <a:spAutoFit/>
          </a:bodyPr>
          <a:lstStyle/>
          <a:p>
            <a:pPr algn="ctr" eaLnBrk="0" hangingPunct="0">
              <a:lnSpc>
                <a:spcPct val="90000"/>
              </a:lnSpc>
            </a:pPr>
            <a:r>
              <a:rPr lang="en-GB" sz="2000" b="1" dirty="0">
                <a:solidFill>
                  <a:srgbClr val="FF0000"/>
                </a:solidFill>
                <a:latin typeface="Calibri" panose="020F0502020204030204" pitchFamily="34" charset="0"/>
                <a:ea typeface="ＭＳ Ｐゴシック" pitchFamily="20" charset="-128"/>
                <a:cs typeface="Calibri" panose="020F0502020204030204" pitchFamily="34" charset="0"/>
              </a:rPr>
              <a:t>14 </a:t>
            </a:r>
            <a:r>
              <a:rPr lang="en-GB" sz="2000" b="1" dirty="0" err="1">
                <a:solidFill>
                  <a:srgbClr val="FF0000"/>
                </a:solidFill>
                <a:latin typeface="Calibri" panose="020F0502020204030204" pitchFamily="34" charset="0"/>
                <a:ea typeface="ＭＳ Ｐゴシック" pitchFamily="20" charset="-128"/>
                <a:cs typeface="Calibri" panose="020F0502020204030204" pitchFamily="34" charset="0"/>
              </a:rPr>
              <a:t>TeV</a:t>
            </a:r>
            <a:r>
              <a:rPr lang="en-GB" sz="2000" b="1" dirty="0">
                <a:solidFill>
                  <a:srgbClr val="FF0000"/>
                </a:solidFill>
                <a:latin typeface="Calibri" panose="020F0502020204030204" pitchFamily="34" charset="0"/>
                <a:ea typeface="ＭＳ Ｐゴシック" pitchFamily="20" charset="-128"/>
                <a:cs typeface="Calibri" panose="020F0502020204030204" pitchFamily="34" charset="0"/>
              </a:rPr>
              <a:t>  proton-proton accelerator-collider built in the LEP tunnel</a:t>
            </a:r>
          </a:p>
        </p:txBody>
      </p:sp>
      <p:pic>
        <p:nvPicPr>
          <p:cNvPr id="8"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88088" y="1081660"/>
            <a:ext cx="3645220" cy="4348256"/>
          </a:xfrm>
          <a:prstGeom prst="rect">
            <a:avLst/>
          </a:prstGeom>
          <a:noFill/>
          <a:ln w="57150" algn="ctr">
            <a:noFill/>
            <a:miter lim="800000"/>
            <a:headEnd/>
            <a:tailEnd/>
          </a:ln>
        </p:spPr>
      </p:pic>
      <p:sp>
        <p:nvSpPr>
          <p:cNvPr id="2" name="TextBox 1"/>
          <p:cNvSpPr txBox="1"/>
          <p:nvPr/>
        </p:nvSpPr>
        <p:spPr>
          <a:xfrm>
            <a:off x="1880406" y="1621024"/>
            <a:ext cx="3453318" cy="369332"/>
          </a:xfrm>
          <a:prstGeom prst="rect">
            <a:avLst/>
          </a:prstGeom>
          <a:noFill/>
        </p:spPr>
        <p:txBody>
          <a:bodyPr wrap="none" rtlCol="0">
            <a:spAutoFit/>
          </a:bodyPr>
          <a:lstStyle/>
          <a:p>
            <a:pPr eaLnBrk="0" hangingPunct="0"/>
            <a:r>
              <a:rPr lang="fr-FR" dirty="0">
                <a:solidFill>
                  <a:srgbClr val="0C377B"/>
                </a:solidFill>
                <a:latin typeface="Calibri" panose="020F0502020204030204" pitchFamily="34" charset="0"/>
                <a:ea typeface="ＭＳ Ｐゴシック" pitchFamily="-112" charset="-128"/>
                <a:cs typeface="Calibri" panose="020F0502020204030204" pitchFamily="34" charset="0"/>
              </a:rPr>
              <a:t>Lead-Lead  (Lead-proton) collisions</a:t>
            </a:r>
          </a:p>
        </p:txBody>
      </p:sp>
      <p:sp>
        <p:nvSpPr>
          <p:cNvPr id="7" name="Rectangle 6"/>
          <p:cNvSpPr/>
          <p:nvPr/>
        </p:nvSpPr>
        <p:spPr>
          <a:xfrm>
            <a:off x="6269830" y="6241946"/>
            <a:ext cx="3583480" cy="400110"/>
          </a:xfrm>
          <a:prstGeom prst="rect">
            <a:avLst/>
          </a:prstGeom>
        </p:spPr>
        <p:txBody>
          <a:bodyPr wrap="none">
            <a:spAutoFit/>
          </a:bodyPr>
          <a:lstStyle/>
          <a:p>
            <a:pPr algn="ctr" eaLnBrk="0" hangingPunct="0"/>
            <a:r>
              <a:rPr lang="en-GB" sz="2000" dirty="0">
                <a:solidFill>
                  <a:srgbClr val="FFFFFF"/>
                </a:solidFill>
                <a:latin typeface="Calibri" panose="020F0502020204030204" pitchFamily="34" charset="0"/>
                <a:ea typeface="ＭＳ Ｐゴシック" pitchFamily="20" charset="-128"/>
                <a:cs typeface="Calibri" panose="020F0502020204030204" pitchFamily="34" charset="0"/>
                <a:sym typeface="Monotype Sorts" pitchFamily="2" charset="2"/>
              </a:rPr>
              <a:t>A 27 km circumference collider…</a:t>
            </a:r>
          </a:p>
        </p:txBody>
      </p:sp>
      <p:sp>
        <p:nvSpPr>
          <p:cNvPr id="3" name="Curved Left Arrow 2">
            <a:extLst>
              <a:ext uri="{FF2B5EF4-FFF2-40B4-BE49-F238E27FC236}">
                <a16:creationId xmlns:a16="http://schemas.microsoft.com/office/drawing/2014/main" id="{C7FD35D8-2E1F-A846-8A06-3A861DFC0F96}"/>
              </a:ext>
            </a:extLst>
          </p:cNvPr>
          <p:cNvSpPr/>
          <p:nvPr/>
        </p:nvSpPr>
        <p:spPr>
          <a:xfrm>
            <a:off x="5716191" y="2416692"/>
            <a:ext cx="591671" cy="1933175"/>
          </a:xfrm>
          <a:prstGeom prst="curvedLeftArrow">
            <a:avLst>
              <a:gd name="adj1" fmla="val 13527"/>
              <a:gd name="adj2" fmla="val 50000"/>
              <a:gd name="adj3" fmla="val 25000"/>
            </a:avLst>
          </a:prstGeom>
          <a:solidFill>
            <a:schemeClr val="accent1"/>
          </a:solidFill>
          <a:ln>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ADDC81F6-27D8-3F4B-A849-84B1B4359AED}"/>
              </a:ext>
            </a:extLst>
          </p:cNvPr>
          <p:cNvSpPr txBox="1"/>
          <p:nvPr/>
        </p:nvSpPr>
        <p:spPr>
          <a:xfrm>
            <a:off x="6888089" y="2617742"/>
            <a:ext cx="3604769" cy="369332"/>
          </a:xfrm>
          <a:prstGeom prst="rect">
            <a:avLst/>
          </a:prstGeom>
          <a:solidFill>
            <a:schemeClr val="accent1"/>
          </a:solidFill>
        </p:spPr>
        <p:txBody>
          <a:bodyPr wrap="none" rtlCol="0">
            <a:spAutoFit/>
          </a:bodyPr>
          <a:lstStyle/>
          <a:p>
            <a:r>
              <a:rPr lang="en-US" dirty="0">
                <a:latin typeface="Calibri" panose="020F0502020204030204" pitchFamily="34" charset="0"/>
                <a:cs typeface="Calibri" panose="020F0502020204030204" pitchFamily="34" charset="0"/>
              </a:rPr>
              <a:t>Ca. 20 years magnet development!!!</a:t>
            </a:r>
          </a:p>
        </p:txBody>
      </p:sp>
      <p:sp>
        <p:nvSpPr>
          <p:cNvPr id="5" name="TextBox 4">
            <a:extLst>
              <a:ext uri="{FF2B5EF4-FFF2-40B4-BE49-F238E27FC236}">
                <a16:creationId xmlns:a16="http://schemas.microsoft.com/office/drawing/2014/main" id="{A2856481-4B35-FA4A-9980-121666412856}"/>
              </a:ext>
            </a:extLst>
          </p:cNvPr>
          <p:cNvSpPr txBox="1"/>
          <p:nvPr/>
        </p:nvSpPr>
        <p:spPr>
          <a:xfrm>
            <a:off x="1482832" y="5704343"/>
            <a:ext cx="8173328" cy="400110"/>
          </a:xfrm>
          <a:prstGeom prst="rect">
            <a:avLst/>
          </a:prstGeom>
          <a:noFill/>
        </p:spPr>
        <p:txBody>
          <a:bodyPr wrap="none" rtlCol="0">
            <a:spAutoFit/>
          </a:bodyPr>
          <a:lstStyle/>
          <a:p>
            <a:r>
              <a:rPr lang="en-US" sz="2000" dirty="0">
                <a:solidFill>
                  <a:srgbClr val="FF0000"/>
                </a:solidFill>
                <a:latin typeface="Calibri" panose="020F0502020204030204" pitchFamily="34" charset="0"/>
                <a:cs typeface="Calibri" panose="020F0502020204030204" pitchFamily="34" charset="0"/>
                <a:sym typeface="Wingdings" pitchFamily="2" charset="2"/>
              </a:rPr>
              <a:t> Significant Time scale extending well beyond that of a physicist’s career!!!</a:t>
            </a:r>
            <a:endParaRPr lang="en-US" sz="2000" dirty="0">
              <a:solidFill>
                <a:srgbClr val="FF0000"/>
              </a:solidFill>
              <a:latin typeface="Calibri" panose="020F0502020204030204" pitchFamily="34" charset="0"/>
              <a:cs typeface="Calibri" panose="020F0502020204030204" pitchFamily="34" charset="0"/>
            </a:endParaRPr>
          </a:p>
        </p:txBody>
      </p:sp>
      <p:sp>
        <p:nvSpPr>
          <p:cNvPr id="12" name="Curved Left Arrow 11">
            <a:extLst>
              <a:ext uri="{FF2B5EF4-FFF2-40B4-BE49-F238E27FC236}">
                <a16:creationId xmlns:a16="http://schemas.microsoft.com/office/drawing/2014/main" id="{A96694BC-4F06-4A45-913F-B362F46D6BF3}"/>
              </a:ext>
            </a:extLst>
          </p:cNvPr>
          <p:cNvSpPr/>
          <p:nvPr/>
        </p:nvSpPr>
        <p:spPr>
          <a:xfrm>
            <a:off x="5930671" y="1948311"/>
            <a:ext cx="591671" cy="3178504"/>
          </a:xfrm>
          <a:prstGeom prst="curvedLeftArrow">
            <a:avLst>
              <a:gd name="adj1" fmla="val 13527"/>
              <a:gd name="adj2" fmla="val 50000"/>
              <a:gd name="adj3" fmla="val 25000"/>
            </a:avLst>
          </a:prstGeom>
          <a:solidFill>
            <a:schemeClr val="accent1"/>
          </a:solidFill>
          <a:ln>
            <a:tailEnd type="none"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90BFA233-18B4-3C42-8103-799EEEE96A2B}"/>
              </a:ext>
            </a:extLst>
          </p:cNvPr>
          <p:cNvSpPr txBox="1"/>
          <p:nvPr/>
        </p:nvSpPr>
        <p:spPr>
          <a:xfrm>
            <a:off x="6889878" y="5104547"/>
            <a:ext cx="3692549" cy="369332"/>
          </a:xfrm>
          <a:prstGeom prst="rect">
            <a:avLst/>
          </a:prstGeom>
          <a:solidFill>
            <a:schemeClr val="accent1"/>
          </a:solidFill>
        </p:spPr>
        <p:txBody>
          <a:bodyPr wrap="none" rtlCol="0">
            <a:spAutoFit/>
          </a:bodyPr>
          <a:lstStyle/>
          <a:p>
            <a:r>
              <a:rPr lang="en-US" dirty="0">
                <a:latin typeface="Calibri" panose="020F0502020204030204" pitchFamily="34" charset="0"/>
                <a:cs typeface="Calibri" panose="020F0502020204030204" pitchFamily="34" charset="0"/>
              </a:rPr>
              <a:t>Ca. 30 years machine development!!!</a:t>
            </a:r>
          </a:p>
        </p:txBody>
      </p:sp>
      <p:sp>
        <p:nvSpPr>
          <p:cNvPr id="10" name="Title 1">
            <a:extLst>
              <a:ext uri="{FF2B5EF4-FFF2-40B4-BE49-F238E27FC236}">
                <a16:creationId xmlns:a16="http://schemas.microsoft.com/office/drawing/2014/main" id="{29E03213-FB7A-EEFB-0D69-59FD5530B976}"/>
              </a:ext>
            </a:extLst>
          </p:cNvPr>
          <p:cNvSpPr txBox="1">
            <a:spLocks/>
          </p:cNvSpPr>
          <p:nvPr/>
        </p:nvSpPr>
        <p:spPr>
          <a:xfrm>
            <a:off x="816000" y="351456"/>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LHC (Large Hadron Collider)</a:t>
            </a:r>
          </a:p>
        </p:txBody>
      </p:sp>
      <p:sp>
        <p:nvSpPr>
          <p:cNvPr id="14" name="Slide Number Placeholder 2">
            <a:extLst>
              <a:ext uri="{FF2B5EF4-FFF2-40B4-BE49-F238E27FC236}">
                <a16:creationId xmlns:a16="http://schemas.microsoft.com/office/drawing/2014/main" id="{9444DC6A-1F31-B37E-4485-DC23B78BD51A}"/>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90</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172949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p:bldP spid="3" grpId="0" animBg="1"/>
      <p:bldP spid="4" grpId="0" animBg="1"/>
      <p:bldP spid="5" grpId="0"/>
      <p:bldP spid="12" grpId="0" animBg="1"/>
      <p:bldP spid="13"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ChangeArrowheads="1"/>
          </p:cNvSpPr>
          <p:nvPr/>
        </p:nvSpPr>
        <p:spPr bwMode="auto">
          <a:xfrm>
            <a:off x="5471401" y="4871545"/>
            <a:ext cx="996950" cy="457200"/>
          </a:xfrm>
          <a:prstGeom prst="rect">
            <a:avLst/>
          </a:prstGeom>
          <a:noFill/>
          <a:ln w="12700">
            <a:noFill/>
            <a:miter lim="800000"/>
            <a:headEnd/>
            <a:tailEnd/>
          </a:ln>
        </p:spPr>
        <p:txBody>
          <a:bodyPr wrap="none" anchor="ctr"/>
          <a:lstStyle/>
          <a:p>
            <a:pPr algn="ctr" defTabSz="457200"/>
            <a:endParaRPr lang="en-GB">
              <a:solidFill>
                <a:prstClr val="black"/>
              </a:solidFill>
              <a:latin typeface="Calibri" panose="020F0502020204030204" pitchFamily="34" charset="0"/>
              <a:cs typeface="Calibri" panose="020F0502020204030204" pitchFamily="34" charset="0"/>
            </a:endParaRPr>
          </a:p>
        </p:txBody>
      </p:sp>
      <p:sp>
        <p:nvSpPr>
          <p:cNvPr id="39939" name="Rectangle 4"/>
          <p:cNvSpPr>
            <a:spLocks noChangeArrowheads="1"/>
          </p:cNvSpPr>
          <p:nvPr/>
        </p:nvSpPr>
        <p:spPr bwMode="auto">
          <a:xfrm>
            <a:off x="5879389" y="2976071"/>
            <a:ext cx="182808" cy="766877"/>
          </a:xfrm>
          <a:prstGeom prst="rect">
            <a:avLst/>
          </a:prstGeom>
          <a:noFill/>
          <a:ln w="12700">
            <a:noFill/>
            <a:miter lim="800000"/>
            <a:headEnd/>
            <a:tailEnd/>
          </a:ln>
        </p:spPr>
        <p:txBody>
          <a:bodyPr wrap="none" lIns="90488" tIns="44450" rIns="90488" bIns="44450">
            <a:spAutoFit/>
          </a:bodyPr>
          <a:lstStyle/>
          <a:p>
            <a:pPr defTabSz="457200" eaLnBrk="0" hangingPunct="0">
              <a:spcBef>
                <a:spcPct val="20000"/>
              </a:spcBef>
            </a:pPr>
            <a:endParaRPr lang="en-GB" sz="2200">
              <a:solidFill>
                <a:prstClr val="black"/>
              </a:solidFill>
              <a:latin typeface="Calibri" panose="020F0502020204030204" pitchFamily="34" charset="0"/>
              <a:cs typeface="Calibri" panose="020F0502020204030204" pitchFamily="34" charset="0"/>
            </a:endParaRPr>
          </a:p>
          <a:p>
            <a:pPr defTabSz="457200" eaLnBrk="0" latinLnBrk="1" hangingPunct="0"/>
            <a:endParaRPr lang="en-GB" sz="2200">
              <a:solidFill>
                <a:prstClr val="black"/>
              </a:solidFill>
              <a:latin typeface="Calibri" panose="020F0502020204030204" pitchFamily="34" charset="0"/>
              <a:cs typeface="Calibri" panose="020F0502020204030204" pitchFamily="34" charset="0"/>
            </a:endParaRPr>
          </a:p>
        </p:txBody>
      </p:sp>
      <p:grpSp>
        <p:nvGrpSpPr>
          <p:cNvPr id="6" name="Group 5"/>
          <p:cNvGrpSpPr/>
          <p:nvPr/>
        </p:nvGrpSpPr>
        <p:grpSpPr>
          <a:xfrm>
            <a:off x="1945893" y="1172710"/>
            <a:ext cx="4334906" cy="1716913"/>
            <a:chOff x="437659" y="967757"/>
            <a:chExt cx="4334906" cy="1716913"/>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1629" y="968921"/>
              <a:ext cx="4330936" cy="1715749"/>
            </a:xfrm>
            <a:prstGeom prst="rect">
              <a:avLst/>
            </a:prstGeom>
          </p:spPr>
        </p:pic>
        <p:sp>
          <p:nvSpPr>
            <p:cNvPr id="39948" name="Rectangle 17"/>
            <p:cNvSpPr>
              <a:spLocks noChangeArrowheads="1"/>
            </p:cNvSpPr>
            <p:nvPr/>
          </p:nvSpPr>
          <p:spPr bwMode="auto">
            <a:xfrm>
              <a:off x="437659" y="967757"/>
              <a:ext cx="3455064" cy="369332"/>
            </a:xfrm>
            <a:prstGeom prst="rect">
              <a:avLst/>
            </a:prstGeom>
            <a:noFill/>
            <a:ln w="9525" algn="ctr">
              <a:noFill/>
              <a:miter lim="800000"/>
              <a:headEnd/>
              <a:tailEnd/>
            </a:ln>
          </p:spPr>
          <p:txBody>
            <a:bodyPr wrap="square">
              <a:spAutoFit/>
            </a:bodyPr>
            <a:lstStyle/>
            <a:p>
              <a:pPr defTabSz="457200" eaLnBrk="0" hangingPunct="0">
                <a:spcBef>
                  <a:spcPct val="20000"/>
                </a:spcBef>
                <a:buClr>
                  <a:srgbClr val="0093BE"/>
                </a:buClr>
                <a:buSzPct val="65000"/>
              </a:pPr>
              <a:r>
                <a:rPr lang="en-GB" b="1" dirty="0">
                  <a:solidFill>
                    <a:srgbClr val="FFFF00"/>
                  </a:solidFill>
                  <a:latin typeface="Calibri" panose="020F0502020204030204" pitchFamily="34" charset="0"/>
                  <a:cs typeface="Calibri" panose="020F0502020204030204" pitchFamily="34" charset="0"/>
                </a:rPr>
                <a:t>10 </a:t>
              </a:r>
              <a:r>
                <a:rPr lang="en-GB" b="1" dirty="0" err="1">
                  <a:solidFill>
                    <a:srgbClr val="FFFF00"/>
                  </a:solidFill>
                  <a:latin typeface="Calibri" panose="020F0502020204030204" pitchFamily="34" charset="0"/>
                  <a:cs typeface="Calibri" panose="020F0502020204030204" pitchFamily="34" charset="0"/>
                </a:rPr>
                <a:t>GJoule</a:t>
              </a:r>
              <a:r>
                <a:rPr lang="en-GB" b="1" dirty="0">
                  <a:solidFill>
                    <a:srgbClr val="FFFF00"/>
                  </a:solidFill>
                  <a:latin typeface="Calibri" panose="020F0502020204030204" pitchFamily="34" charset="0"/>
                  <a:cs typeface="Calibri" panose="020F0502020204030204" pitchFamily="34" charset="0"/>
                </a:rPr>
                <a:t> </a:t>
              </a:r>
              <a:r>
                <a:rPr lang="en-GB" b="1" dirty="0">
                  <a:solidFill>
                    <a:srgbClr val="FFFF00"/>
                  </a:solidFill>
                  <a:latin typeface="Calibri" panose="020F0502020204030204" pitchFamily="34" charset="0"/>
                  <a:cs typeface="Calibri" panose="020F0502020204030204" pitchFamily="34" charset="0"/>
                  <a:sym typeface="Symbol" pitchFamily="18" charset="2"/>
                </a:rPr>
                <a:t> </a:t>
              </a:r>
              <a:r>
                <a:rPr lang="en-GB" b="1" dirty="0">
                  <a:solidFill>
                    <a:srgbClr val="FFFF00"/>
                  </a:solidFill>
                  <a:latin typeface="Calibri" panose="020F0502020204030204" pitchFamily="34" charset="0"/>
                  <a:cs typeface="Calibri" panose="020F0502020204030204" pitchFamily="34" charset="0"/>
                </a:rPr>
                <a:t>flying 700 km/h</a:t>
              </a:r>
            </a:p>
          </p:txBody>
        </p:sp>
      </p:grpSp>
      <p:sp>
        <p:nvSpPr>
          <p:cNvPr id="15" name="Rectangle 14"/>
          <p:cNvSpPr/>
          <p:nvPr/>
        </p:nvSpPr>
        <p:spPr>
          <a:xfrm>
            <a:off x="2108241" y="751065"/>
            <a:ext cx="8208912" cy="400110"/>
          </a:xfrm>
          <a:prstGeom prst="rect">
            <a:avLst/>
          </a:prstGeom>
        </p:spPr>
        <p:txBody>
          <a:bodyPr wrap="square">
            <a:spAutoFit/>
          </a:bodyPr>
          <a:lstStyle/>
          <a:p>
            <a:pPr defTabSz="457200">
              <a:buClr>
                <a:srgbClr val="0000FF"/>
              </a:buClr>
            </a:pPr>
            <a:r>
              <a:rPr lang="en-US" sz="2000" b="1" dirty="0">
                <a:solidFill>
                  <a:prstClr val="black"/>
                </a:solidFill>
                <a:latin typeface="Calibri" panose="020F0502020204030204" pitchFamily="34" charset="0"/>
                <a:cs typeface="Calibri" panose="020F0502020204030204" pitchFamily="34" charset="0"/>
              </a:rPr>
              <a:t>Energy stored in the LHC magnet system [8.3T]</a:t>
            </a:r>
            <a:r>
              <a:rPr lang="fr-FR" sz="2000" b="1" dirty="0">
                <a:solidFill>
                  <a:prstClr val="black"/>
                </a:solidFill>
                <a:latin typeface="Calibri" panose="020F0502020204030204" pitchFamily="34" charset="0"/>
                <a:cs typeface="Calibri" panose="020F0502020204030204" pitchFamily="34" charset="0"/>
              </a:rPr>
              <a:t>:  </a:t>
            </a:r>
            <a:r>
              <a:rPr lang="fr-FR" sz="2000" b="1" dirty="0">
                <a:solidFill>
                  <a:prstClr val="black"/>
                </a:solidFill>
                <a:latin typeface="Calibri" panose="020F0502020204030204" pitchFamily="34" charset="0"/>
                <a:cs typeface="Calibri" panose="020F0502020204030204" pitchFamily="34" charset="0"/>
                <a:sym typeface="Symbol"/>
              </a:rPr>
              <a:t>10</a:t>
            </a:r>
            <a:r>
              <a:rPr lang="fr-FR" sz="2000" b="1" dirty="0">
                <a:solidFill>
                  <a:prstClr val="black"/>
                </a:solidFill>
                <a:latin typeface="Calibri" panose="020F0502020204030204" pitchFamily="34" charset="0"/>
                <a:cs typeface="Calibri" panose="020F0502020204030204" pitchFamily="34" charset="0"/>
              </a:rPr>
              <a:t>  </a:t>
            </a:r>
            <a:r>
              <a:rPr lang="fr-FR" sz="2000" b="1" dirty="0" err="1">
                <a:solidFill>
                  <a:prstClr val="black"/>
                </a:solidFill>
                <a:latin typeface="Calibri" panose="020F0502020204030204" pitchFamily="34" charset="0"/>
                <a:cs typeface="Calibri" panose="020F0502020204030204" pitchFamily="34" charset="0"/>
              </a:rPr>
              <a:t>GJoule</a:t>
            </a:r>
            <a:endParaRPr lang="fr-FR" sz="2000" b="1" dirty="0">
              <a:solidFill>
                <a:prstClr val="black"/>
              </a:solidFill>
              <a:latin typeface="Calibri" panose="020F0502020204030204" pitchFamily="34" charset="0"/>
              <a:cs typeface="Calibri" panose="020F0502020204030204" pitchFamily="34" charset="0"/>
            </a:endParaRPr>
          </a:p>
        </p:txBody>
      </p:sp>
      <p:sp>
        <p:nvSpPr>
          <p:cNvPr id="16" name="Rectangle 15"/>
          <p:cNvSpPr/>
          <p:nvPr/>
        </p:nvSpPr>
        <p:spPr>
          <a:xfrm>
            <a:off x="1829416" y="3429000"/>
            <a:ext cx="8208912" cy="400110"/>
          </a:xfrm>
          <a:prstGeom prst="rect">
            <a:avLst/>
          </a:prstGeom>
        </p:spPr>
        <p:txBody>
          <a:bodyPr wrap="square">
            <a:spAutoFit/>
          </a:bodyPr>
          <a:lstStyle/>
          <a:p>
            <a:pPr defTabSz="457200">
              <a:buClr>
                <a:srgbClr val="0000FF"/>
              </a:buClr>
            </a:pPr>
            <a:r>
              <a:rPr lang="en-US" sz="2000" b="1" dirty="0">
                <a:solidFill>
                  <a:prstClr val="black"/>
                </a:solidFill>
                <a:latin typeface="Calibri" panose="020F0502020204030204" pitchFamily="34" charset="0"/>
                <a:cs typeface="Calibri" panose="020F0502020204030204" pitchFamily="34" charset="0"/>
              </a:rPr>
              <a:t>Energy stored in the two beams:  </a:t>
            </a:r>
            <a:r>
              <a:rPr lang="fr-FR" sz="2000" b="1" dirty="0">
                <a:solidFill>
                  <a:prstClr val="black"/>
                </a:solidFill>
                <a:latin typeface="Calibri" panose="020F0502020204030204" pitchFamily="34" charset="0"/>
                <a:cs typeface="Calibri" panose="020F0502020204030204" pitchFamily="34" charset="0"/>
              </a:rPr>
              <a:t>720 MJ   </a:t>
            </a:r>
            <a:r>
              <a:rPr lang="fr-FR" sz="1400" b="1" i="1" dirty="0">
                <a:solidFill>
                  <a:prstClr val="black"/>
                </a:solidFill>
                <a:latin typeface="Calibri" panose="020F0502020204030204" pitchFamily="34" charset="0"/>
                <a:cs typeface="Calibri" panose="020F0502020204030204" pitchFamily="34" charset="0"/>
              </a:rPr>
              <a:t>[ 6 10</a:t>
            </a:r>
            <a:r>
              <a:rPr lang="fr-FR" sz="1400" b="1" i="1" baseline="30000" dirty="0">
                <a:solidFill>
                  <a:prstClr val="black"/>
                </a:solidFill>
                <a:latin typeface="Calibri" panose="020F0502020204030204" pitchFamily="34" charset="0"/>
                <a:cs typeface="Calibri" panose="020F0502020204030204" pitchFamily="34" charset="0"/>
              </a:rPr>
              <a:t>14</a:t>
            </a:r>
            <a:r>
              <a:rPr lang="fr-FR" sz="1400" b="1" i="1" dirty="0">
                <a:solidFill>
                  <a:prstClr val="black"/>
                </a:solidFill>
                <a:latin typeface="Calibri" panose="020F0502020204030204" pitchFamily="34" charset="0"/>
                <a:cs typeface="Calibri" panose="020F0502020204030204" pitchFamily="34" charset="0"/>
              </a:rPr>
              <a:t> protons (1 </a:t>
            </a:r>
            <a:r>
              <a:rPr lang="fr-FR" sz="1400" b="1" i="1" dirty="0" err="1">
                <a:solidFill>
                  <a:prstClr val="black"/>
                </a:solidFill>
                <a:latin typeface="Calibri" panose="020F0502020204030204" pitchFamily="34" charset="0"/>
                <a:cs typeface="Calibri" panose="020F0502020204030204" pitchFamily="34" charset="0"/>
              </a:rPr>
              <a:t>ng</a:t>
            </a:r>
            <a:r>
              <a:rPr lang="fr-FR" sz="1400" b="1" i="1" dirty="0">
                <a:solidFill>
                  <a:prstClr val="black"/>
                </a:solidFill>
                <a:latin typeface="Calibri" panose="020F0502020204030204" pitchFamily="34" charset="0"/>
                <a:cs typeface="Calibri" panose="020F0502020204030204" pitchFamily="34" charset="0"/>
              </a:rPr>
              <a:t> of H+) </a:t>
            </a:r>
            <a:r>
              <a:rPr lang="fr-FR" sz="1400" b="1" i="1" dirty="0" err="1">
                <a:solidFill>
                  <a:prstClr val="black"/>
                </a:solidFill>
                <a:latin typeface="Calibri" panose="020F0502020204030204" pitchFamily="34" charset="0"/>
                <a:cs typeface="Calibri" panose="020F0502020204030204" pitchFamily="34" charset="0"/>
              </a:rPr>
              <a:t>at</a:t>
            </a:r>
            <a:r>
              <a:rPr lang="fr-FR" sz="1400" b="1" i="1" dirty="0">
                <a:solidFill>
                  <a:prstClr val="black"/>
                </a:solidFill>
                <a:latin typeface="Calibri" panose="020F0502020204030204" pitchFamily="34" charset="0"/>
                <a:cs typeface="Calibri" panose="020F0502020204030204" pitchFamily="34" charset="0"/>
              </a:rPr>
              <a:t> 7 </a:t>
            </a:r>
            <a:r>
              <a:rPr lang="fr-FR" sz="1400" b="1" i="1" dirty="0" err="1">
                <a:solidFill>
                  <a:prstClr val="black"/>
                </a:solidFill>
                <a:latin typeface="Calibri" panose="020F0502020204030204" pitchFamily="34" charset="0"/>
                <a:cs typeface="Calibri" panose="020F0502020204030204" pitchFamily="34" charset="0"/>
              </a:rPr>
              <a:t>TeV</a:t>
            </a:r>
            <a:r>
              <a:rPr lang="fr-FR" sz="1400" b="1" i="1" dirty="0">
                <a:solidFill>
                  <a:prstClr val="black"/>
                </a:solidFill>
                <a:latin typeface="Calibri" panose="020F0502020204030204" pitchFamily="34" charset="0"/>
                <a:cs typeface="Calibri" panose="020F0502020204030204" pitchFamily="34" charset="0"/>
              </a:rPr>
              <a:t> ]</a:t>
            </a:r>
            <a:endParaRPr lang="fr-FR" sz="2000" b="1" i="1" dirty="0">
              <a:solidFill>
                <a:prstClr val="black"/>
              </a:solidFill>
              <a:latin typeface="Calibri" panose="020F0502020204030204" pitchFamily="34" charset="0"/>
              <a:cs typeface="Calibri" panose="020F0502020204030204" pitchFamily="34" charset="0"/>
            </a:endParaRPr>
          </a:p>
        </p:txBody>
      </p:sp>
      <p:grpSp>
        <p:nvGrpSpPr>
          <p:cNvPr id="3" name="Group 19"/>
          <p:cNvGrpSpPr>
            <a:grpSpLocks/>
          </p:cNvGrpSpPr>
          <p:nvPr/>
        </p:nvGrpSpPr>
        <p:grpSpPr bwMode="auto">
          <a:xfrm>
            <a:off x="1765513" y="3864942"/>
            <a:ext cx="3623517" cy="2228354"/>
            <a:chOff x="1440" y="2352"/>
            <a:chExt cx="2736" cy="1812"/>
          </a:xfrm>
        </p:grpSpPr>
        <p:pic>
          <p:nvPicPr>
            <p:cNvPr id="18" name="Picture 17" descr="Copper"/>
            <p:cNvPicPr>
              <a:picLocks noChangeAspect="1" noChangeArrowheads="1"/>
            </p:cNvPicPr>
            <p:nvPr/>
          </p:nvPicPr>
          <p:blipFill>
            <a:blip r:embed="rId4" cstate="email"/>
            <a:srcRect/>
            <a:stretch>
              <a:fillRect/>
            </a:stretch>
          </p:blipFill>
          <p:spPr bwMode="auto">
            <a:xfrm>
              <a:off x="1440" y="2352"/>
              <a:ext cx="2736" cy="1812"/>
            </a:xfrm>
            <a:prstGeom prst="rect">
              <a:avLst/>
            </a:prstGeom>
            <a:noFill/>
            <a:ln w="9525">
              <a:noFill/>
              <a:miter lim="800000"/>
              <a:headEnd/>
              <a:tailEnd/>
            </a:ln>
          </p:spPr>
        </p:pic>
        <p:sp>
          <p:nvSpPr>
            <p:cNvPr id="19" name="Text Box 18"/>
            <p:cNvSpPr txBox="1">
              <a:spLocks noChangeArrowheads="1"/>
            </p:cNvSpPr>
            <p:nvPr/>
          </p:nvSpPr>
          <p:spPr bwMode="auto">
            <a:xfrm>
              <a:off x="1611" y="2353"/>
              <a:ext cx="2394" cy="300"/>
            </a:xfrm>
            <a:prstGeom prst="rect">
              <a:avLst/>
            </a:prstGeom>
            <a:noFill/>
            <a:ln w="57150" algn="ctr">
              <a:noFill/>
              <a:miter lim="800000"/>
              <a:headEnd/>
              <a:tailEnd/>
            </a:ln>
          </p:spPr>
          <p:txBody>
            <a:bodyPr wrap="none">
              <a:spAutoFit/>
            </a:bodyPr>
            <a:lstStyle/>
            <a:p>
              <a:pPr algn="ctr" defTabSz="457200"/>
              <a:r>
                <a:rPr lang="en-US" b="1" dirty="0">
                  <a:solidFill>
                    <a:srgbClr val="FFFF00"/>
                  </a:solidFill>
                  <a:latin typeface="Calibri" panose="020F0502020204030204" pitchFamily="34" charset="0"/>
                  <a:cs typeface="Calibri" panose="020F0502020204030204" pitchFamily="34" charset="0"/>
                </a:rPr>
                <a:t>700 MJ melt one ton of copper </a:t>
              </a:r>
            </a:p>
          </p:txBody>
        </p:sp>
      </p:grpSp>
      <p:sp>
        <p:nvSpPr>
          <p:cNvPr id="20" name="Text Box 11"/>
          <p:cNvSpPr txBox="1">
            <a:spLocks noChangeArrowheads="1"/>
          </p:cNvSpPr>
          <p:nvPr/>
        </p:nvSpPr>
        <p:spPr bwMode="auto">
          <a:xfrm>
            <a:off x="5596716" y="3912486"/>
            <a:ext cx="4777409" cy="1938992"/>
          </a:xfrm>
          <a:prstGeom prst="rect">
            <a:avLst/>
          </a:prstGeom>
          <a:solidFill>
            <a:srgbClr val="FFFFCC"/>
          </a:solidFill>
          <a:ln w="57150" algn="ctr">
            <a:noFill/>
            <a:miter lim="800000"/>
            <a:headEnd/>
            <a:tailEnd/>
          </a:ln>
        </p:spPr>
        <p:txBody>
          <a:bodyPr wrap="square">
            <a:spAutoFit/>
          </a:bodyPr>
          <a:lstStyle/>
          <a:p>
            <a:pPr defTabSz="457200"/>
            <a:r>
              <a:rPr lang="en-US" sz="2000" b="1" dirty="0">
                <a:solidFill>
                  <a:srgbClr val="0070C0"/>
                </a:solidFill>
                <a:latin typeface="Calibri" panose="020F0502020204030204" pitchFamily="34" charset="0"/>
                <a:cs typeface="Calibri" panose="020F0502020204030204" pitchFamily="34" charset="0"/>
              </a:rPr>
              <a:t>700 </a:t>
            </a:r>
            <a:r>
              <a:rPr lang="en-US" sz="2000" b="1" dirty="0" err="1">
                <a:solidFill>
                  <a:srgbClr val="0070C0"/>
                </a:solidFill>
                <a:latin typeface="Calibri" panose="020F0502020204030204" pitchFamily="34" charset="0"/>
                <a:cs typeface="Calibri" panose="020F0502020204030204" pitchFamily="34" charset="0"/>
              </a:rPr>
              <a:t>MJoule</a:t>
            </a:r>
            <a:r>
              <a:rPr lang="en-US" sz="2000" b="1" dirty="0">
                <a:solidFill>
                  <a:srgbClr val="0070C0"/>
                </a:solidFill>
                <a:latin typeface="Calibri" panose="020F0502020204030204" pitchFamily="34" charset="0"/>
                <a:cs typeface="Calibri" panose="020F0502020204030204" pitchFamily="34" charset="0"/>
              </a:rPr>
              <a:t> dissipated in 88 us (1 turn)</a:t>
            </a:r>
          </a:p>
          <a:p>
            <a:pPr defTabSz="457200"/>
            <a:r>
              <a:rPr lang="en-US" sz="2000" b="1" dirty="0">
                <a:solidFill>
                  <a:srgbClr val="0070C0"/>
                </a:solidFill>
                <a:latin typeface="Calibri" panose="020F0502020204030204" pitchFamily="34" charset="0"/>
                <a:cs typeface="Calibri" panose="020F0502020204030204" pitchFamily="34" charset="0"/>
              </a:rPr>
              <a:t> </a:t>
            </a:r>
          </a:p>
          <a:p>
            <a:pPr defTabSz="457200"/>
            <a:r>
              <a:rPr lang="en-US" sz="2000" b="1" dirty="0">
                <a:solidFill>
                  <a:srgbClr val="0070C0"/>
                </a:solidFill>
                <a:latin typeface="Calibri" panose="020F0502020204030204" pitchFamily="34" charset="0"/>
                <a:cs typeface="Calibri" panose="020F0502020204030204" pitchFamily="34" charset="0"/>
                <a:sym typeface="Wingdings" pitchFamily="2" charset="2"/>
              </a:rPr>
              <a:t>				</a:t>
            </a:r>
            <a:r>
              <a:rPr lang="en-US" sz="2000" b="1" dirty="0">
                <a:solidFill>
                  <a:srgbClr val="0070C0"/>
                </a:solidFill>
                <a:latin typeface="Calibri" panose="020F0502020204030204" pitchFamily="34" charset="0"/>
                <a:cs typeface="Calibri" panose="020F0502020204030204" pitchFamily="34" charset="0"/>
              </a:rPr>
              <a:t> 8 TW</a:t>
            </a:r>
          </a:p>
          <a:p>
            <a:pPr defTabSz="457200"/>
            <a:endParaRPr lang="en-US" sz="2000" b="1" dirty="0">
              <a:solidFill>
                <a:srgbClr val="0070C0"/>
              </a:solidFill>
              <a:latin typeface="Calibri" panose="020F0502020204030204" pitchFamily="34" charset="0"/>
              <a:cs typeface="Calibri" panose="020F0502020204030204" pitchFamily="34" charset="0"/>
            </a:endParaRPr>
          </a:p>
          <a:p>
            <a:pPr defTabSz="457200"/>
            <a:r>
              <a:rPr lang="en-US" sz="2000" b="1" dirty="0">
                <a:solidFill>
                  <a:srgbClr val="0070C0"/>
                </a:solidFill>
                <a:latin typeface="Calibri" panose="020F0502020204030204" pitchFamily="34" charset="0"/>
                <a:cs typeface="Calibri" panose="020F0502020204030204" pitchFamily="34" charset="0"/>
              </a:rPr>
              <a:t>Installed World Electrical Capacity: </a:t>
            </a:r>
          </a:p>
          <a:p>
            <a:pPr defTabSz="457200"/>
            <a:r>
              <a:rPr lang="en-US" sz="2000" b="1" dirty="0">
                <a:solidFill>
                  <a:srgbClr val="0070C0"/>
                </a:solidFill>
                <a:latin typeface="Calibri" panose="020F0502020204030204" pitchFamily="34" charset="0"/>
                <a:cs typeface="Calibri" panose="020F0502020204030204" pitchFamily="34" charset="0"/>
              </a:rPr>
              <a:t>3.8 TW</a:t>
            </a:r>
          </a:p>
        </p:txBody>
      </p:sp>
      <p:sp>
        <p:nvSpPr>
          <p:cNvPr id="5" name="TextBox 4"/>
          <p:cNvSpPr txBox="1"/>
          <p:nvPr/>
        </p:nvSpPr>
        <p:spPr>
          <a:xfrm>
            <a:off x="1949864" y="2873245"/>
            <a:ext cx="907236" cy="338554"/>
          </a:xfrm>
          <a:prstGeom prst="rect">
            <a:avLst/>
          </a:prstGeom>
          <a:noFill/>
        </p:spPr>
        <p:txBody>
          <a:bodyPr wrap="none" rtlCol="0">
            <a:spAutoFit/>
          </a:bodyPr>
          <a:lstStyle/>
          <a:p>
            <a:pPr defTabSz="457200"/>
            <a:r>
              <a:rPr lang="fr-FR" sz="1600" dirty="0">
                <a:solidFill>
                  <a:prstClr val="white"/>
                </a:solidFill>
                <a:latin typeface="Calibri" panose="020F0502020204030204" pitchFamily="34" charset="0"/>
                <a:cs typeface="Calibri" panose="020F0502020204030204" pitchFamily="34" charset="0"/>
              </a:rPr>
              <a:t>560 tons</a:t>
            </a:r>
          </a:p>
        </p:txBody>
      </p:sp>
      <p:grpSp>
        <p:nvGrpSpPr>
          <p:cNvPr id="7" name="Group 6"/>
          <p:cNvGrpSpPr/>
          <p:nvPr/>
        </p:nvGrpSpPr>
        <p:grpSpPr>
          <a:xfrm>
            <a:off x="6723228" y="1151176"/>
            <a:ext cx="3315100" cy="2234211"/>
            <a:chOff x="5199228" y="1252741"/>
            <a:chExt cx="3040547" cy="2132645"/>
          </a:xfrm>
        </p:grpSpPr>
        <p:pic>
          <p:nvPicPr>
            <p:cNvPr id="3074" name="Picture 2" descr="http://upload.wikimedia.org/wikipedia/commons/7/75/US_Navy_101210-N-1261P-081_USS_Abraham_Lincoln_%28CVN_72%29_underway_in_the_Arabian_Sea_in_support_of_Operation_Enduring_Freedom.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99228" y="1260907"/>
              <a:ext cx="2973222" cy="2124479"/>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17"/>
            <p:cNvSpPr>
              <a:spLocks noChangeArrowheads="1"/>
            </p:cNvSpPr>
            <p:nvPr/>
          </p:nvSpPr>
          <p:spPr bwMode="auto">
            <a:xfrm>
              <a:off x="5854718" y="1252741"/>
              <a:ext cx="2385057" cy="352542"/>
            </a:xfrm>
            <a:prstGeom prst="rect">
              <a:avLst/>
            </a:prstGeom>
            <a:noFill/>
            <a:ln w="9525" algn="ctr">
              <a:noFill/>
              <a:miter lim="800000"/>
              <a:headEnd/>
              <a:tailEnd/>
            </a:ln>
          </p:spPr>
          <p:txBody>
            <a:bodyPr wrap="square">
              <a:spAutoFit/>
            </a:bodyPr>
            <a:lstStyle/>
            <a:p>
              <a:pPr defTabSz="457200" eaLnBrk="0" hangingPunct="0">
                <a:spcBef>
                  <a:spcPct val="20000"/>
                </a:spcBef>
                <a:buClr>
                  <a:srgbClr val="0093BE"/>
                </a:buClr>
                <a:buSzPct val="65000"/>
              </a:pPr>
              <a:r>
                <a:rPr lang="en-GB" b="1" dirty="0">
                  <a:solidFill>
                    <a:srgbClr val="FFFF00"/>
                  </a:solidFill>
                  <a:latin typeface="Calibri" panose="020F0502020204030204" pitchFamily="34" charset="0"/>
                  <a:cs typeface="Calibri" panose="020F0502020204030204" pitchFamily="34" charset="0"/>
                </a:rPr>
                <a:t>10 </a:t>
              </a:r>
              <a:r>
                <a:rPr lang="en-GB" b="1" dirty="0" err="1">
                  <a:solidFill>
                    <a:srgbClr val="FFFF00"/>
                  </a:solidFill>
                  <a:latin typeface="Calibri" panose="020F0502020204030204" pitchFamily="34" charset="0"/>
                  <a:cs typeface="Calibri" panose="020F0502020204030204" pitchFamily="34" charset="0"/>
                </a:rPr>
                <a:t>GJoule</a:t>
              </a:r>
              <a:r>
                <a:rPr lang="en-GB" b="1" dirty="0">
                  <a:solidFill>
                    <a:srgbClr val="FFFF00"/>
                  </a:solidFill>
                  <a:latin typeface="Calibri" panose="020F0502020204030204" pitchFamily="34" charset="0"/>
                  <a:cs typeface="Calibri" panose="020F0502020204030204" pitchFamily="34" charset="0"/>
                </a:rPr>
                <a:t> </a:t>
              </a:r>
              <a:r>
                <a:rPr lang="en-GB" b="1" dirty="0">
                  <a:solidFill>
                    <a:srgbClr val="FFFF00"/>
                  </a:solidFill>
                  <a:latin typeface="Calibri" panose="020F0502020204030204" pitchFamily="34" charset="0"/>
                  <a:cs typeface="Calibri" panose="020F0502020204030204" pitchFamily="34" charset="0"/>
                  <a:sym typeface="Symbol" pitchFamily="18" charset="2"/>
                </a:rPr>
                <a:t> </a:t>
              </a:r>
              <a:r>
                <a:rPr lang="en-GB" b="1" dirty="0">
                  <a:solidFill>
                    <a:srgbClr val="FFFF00"/>
                  </a:solidFill>
                  <a:latin typeface="Calibri" panose="020F0502020204030204" pitchFamily="34" charset="0"/>
                  <a:cs typeface="Calibri" panose="020F0502020204030204" pitchFamily="34" charset="0"/>
                </a:rPr>
                <a:t> 55 km/h</a:t>
              </a:r>
            </a:p>
          </p:txBody>
        </p:sp>
        <p:sp>
          <p:nvSpPr>
            <p:cNvPr id="23" name="TextBox 22"/>
            <p:cNvSpPr txBox="1"/>
            <p:nvPr/>
          </p:nvSpPr>
          <p:spPr>
            <a:xfrm>
              <a:off x="5232593" y="3003988"/>
              <a:ext cx="1070280" cy="323164"/>
            </a:xfrm>
            <a:prstGeom prst="rect">
              <a:avLst/>
            </a:prstGeom>
            <a:noFill/>
          </p:spPr>
          <p:txBody>
            <a:bodyPr wrap="none" rtlCol="0">
              <a:spAutoFit/>
            </a:bodyPr>
            <a:lstStyle/>
            <a:p>
              <a:pPr defTabSz="457200"/>
              <a:r>
                <a:rPr lang="fr-FR" sz="1600" dirty="0">
                  <a:solidFill>
                    <a:prstClr val="white"/>
                  </a:solidFill>
                  <a:latin typeface="Calibri" panose="020F0502020204030204" pitchFamily="34" charset="0"/>
                  <a:cs typeface="Calibri" panose="020F0502020204030204" pitchFamily="34" charset="0"/>
                </a:rPr>
                <a:t>88’000 tons</a:t>
              </a:r>
            </a:p>
          </p:txBody>
        </p:sp>
      </p:grpSp>
      <p:pic>
        <p:nvPicPr>
          <p:cNvPr id="8" name="Picture 7">
            <a:extLst>
              <a:ext uri="{FF2B5EF4-FFF2-40B4-BE49-F238E27FC236}">
                <a16:creationId xmlns:a16="http://schemas.microsoft.com/office/drawing/2014/main" id="{C50108C6-4646-8F48-9612-BDEFDBA02242}"/>
              </a:ext>
            </a:extLst>
          </p:cNvPr>
          <p:cNvPicPr>
            <a:picLocks noChangeAspect="1"/>
          </p:cNvPicPr>
          <p:nvPr/>
        </p:nvPicPr>
        <p:blipFill>
          <a:blip r:embed="rId6"/>
          <a:stretch>
            <a:fillRect/>
          </a:stretch>
        </p:blipFill>
        <p:spPr>
          <a:xfrm>
            <a:off x="3464419" y="1535441"/>
            <a:ext cx="3120216" cy="1926870"/>
          </a:xfrm>
          <a:prstGeom prst="rect">
            <a:avLst/>
          </a:prstGeom>
        </p:spPr>
      </p:pic>
      <p:pic>
        <p:nvPicPr>
          <p:cNvPr id="9" name="Picture 8">
            <a:extLst>
              <a:ext uri="{FF2B5EF4-FFF2-40B4-BE49-F238E27FC236}">
                <a16:creationId xmlns:a16="http://schemas.microsoft.com/office/drawing/2014/main" id="{B0669D62-9FB0-FB4C-967D-CFBB798E804D}"/>
              </a:ext>
            </a:extLst>
          </p:cNvPr>
          <p:cNvPicPr>
            <a:picLocks noChangeAspect="1"/>
          </p:cNvPicPr>
          <p:nvPr/>
        </p:nvPicPr>
        <p:blipFill>
          <a:blip r:embed="rId7"/>
          <a:stretch>
            <a:fillRect/>
          </a:stretch>
        </p:blipFill>
        <p:spPr>
          <a:xfrm>
            <a:off x="7281700" y="1461858"/>
            <a:ext cx="3190476" cy="2126984"/>
          </a:xfrm>
          <a:prstGeom prst="rect">
            <a:avLst/>
          </a:prstGeom>
        </p:spPr>
      </p:pic>
      <p:sp>
        <p:nvSpPr>
          <p:cNvPr id="10" name="Rounded Rectangle 9">
            <a:extLst>
              <a:ext uri="{FF2B5EF4-FFF2-40B4-BE49-F238E27FC236}">
                <a16:creationId xmlns:a16="http://schemas.microsoft.com/office/drawing/2014/main" id="{4CFB98BC-9035-8842-984E-95CB02E4F421}"/>
              </a:ext>
            </a:extLst>
          </p:cNvPr>
          <p:cNvSpPr/>
          <p:nvPr/>
        </p:nvSpPr>
        <p:spPr>
          <a:xfrm>
            <a:off x="2778769" y="4266976"/>
            <a:ext cx="6534614" cy="14214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r>
              <a:rPr lang="en-US" sz="2200" dirty="0">
                <a:solidFill>
                  <a:prstClr val="white"/>
                </a:solidFill>
                <a:latin typeface="Calibri" panose="020F0502020204030204" pitchFamily="34" charset="0"/>
                <a:cs typeface="Calibri" panose="020F0502020204030204" pitchFamily="34" charset="0"/>
              </a:rPr>
              <a:t>Beam Dump robustness [core and windows]</a:t>
            </a:r>
          </a:p>
          <a:p>
            <a:pPr defTabSz="457200"/>
            <a:r>
              <a:rPr lang="en-US" sz="2200" dirty="0">
                <a:solidFill>
                  <a:prstClr val="white"/>
                </a:solidFill>
                <a:latin typeface="Calibri" panose="020F0502020204030204" pitchFamily="34" charset="0"/>
                <a:cs typeface="Calibri" panose="020F0502020204030204" pitchFamily="34" charset="0"/>
              </a:rPr>
              <a:t>Kicker reliability  </a:t>
            </a:r>
            <a:r>
              <a:rPr lang="en-US" sz="2200" dirty="0">
                <a:solidFill>
                  <a:prstClr val="white"/>
                </a:solidFill>
                <a:latin typeface="Calibri" panose="020F0502020204030204" pitchFamily="34" charset="0"/>
                <a:cs typeface="Calibri" panose="020F0502020204030204" pitchFamily="34" charset="0"/>
                <a:sym typeface="Wingdings" pitchFamily="2" charset="2"/>
              </a:rPr>
              <a:t>-&gt; many kicker elements</a:t>
            </a:r>
          </a:p>
          <a:p>
            <a:pPr defTabSz="457200"/>
            <a:r>
              <a:rPr lang="en-US" sz="2200" dirty="0">
                <a:solidFill>
                  <a:prstClr val="white"/>
                </a:solidFill>
                <a:latin typeface="Calibri" panose="020F0502020204030204" pitchFamily="34" charset="0"/>
                <a:cs typeface="Calibri" panose="020F0502020204030204" pitchFamily="34" charset="0"/>
                <a:sym typeface="Wingdings" pitchFamily="2" charset="2"/>
              </a:rPr>
              <a:t>                              -&gt; Failure likelihood &amp; reliability</a:t>
            </a:r>
            <a:endParaRPr lang="en-US" sz="2200" dirty="0">
              <a:solidFill>
                <a:prstClr val="white"/>
              </a:solidFill>
              <a:latin typeface="Calibri" panose="020F0502020204030204" pitchFamily="34" charset="0"/>
              <a:cs typeface="Calibri" panose="020F0502020204030204" pitchFamily="34" charset="0"/>
            </a:endParaRPr>
          </a:p>
        </p:txBody>
      </p:sp>
      <p:sp>
        <p:nvSpPr>
          <p:cNvPr id="11" name="Rounded Rectangle 10">
            <a:extLst>
              <a:ext uri="{FF2B5EF4-FFF2-40B4-BE49-F238E27FC236}">
                <a16:creationId xmlns:a16="http://schemas.microsoft.com/office/drawing/2014/main" id="{0B3874BB-18E2-AE40-9ED6-7C74D8DC5684}"/>
              </a:ext>
            </a:extLst>
          </p:cNvPr>
          <p:cNvSpPr/>
          <p:nvPr/>
        </p:nvSpPr>
        <p:spPr>
          <a:xfrm>
            <a:off x="1560287" y="1847081"/>
            <a:ext cx="2054451" cy="15819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000" dirty="0">
                <a:solidFill>
                  <a:prstClr val="white"/>
                </a:solidFill>
                <a:latin typeface="Calibri" panose="020F0502020204030204" pitchFamily="34" charset="0"/>
                <a:cs typeface="Calibri" panose="020F0502020204030204" pitchFamily="34" charset="0"/>
              </a:rPr>
              <a:t>Sectorization!!</a:t>
            </a:r>
          </a:p>
          <a:p>
            <a:pPr algn="ctr" defTabSz="457200"/>
            <a:endParaRPr lang="en-US" sz="2000" dirty="0">
              <a:solidFill>
                <a:prstClr val="white"/>
              </a:solidFill>
              <a:latin typeface="Calibri" panose="020F0502020204030204" pitchFamily="34" charset="0"/>
              <a:cs typeface="Calibri" panose="020F0502020204030204" pitchFamily="34" charset="0"/>
            </a:endParaRPr>
          </a:p>
          <a:p>
            <a:pPr defTabSz="457200"/>
            <a:r>
              <a:rPr lang="en-US" sz="2000" dirty="0">
                <a:solidFill>
                  <a:prstClr val="white"/>
                </a:solidFill>
                <a:latin typeface="Calibri" panose="020F0502020204030204" pitchFamily="34" charset="0"/>
                <a:cs typeface="Calibri" panose="020F0502020204030204" pitchFamily="34" charset="0"/>
                <a:sym typeface="Wingdings" pitchFamily="2" charset="2"/>
              </a:rPr>
              <a:t>-&gt; Tracking</a:t>
            </a:r>
          </a:p>
          <a:p>
            <a:pPr defTabSz="457200"/>
            <a:r>
              <a:rPr lang="en-US" sz="2000" dirty="0">
                <a:solidFill>
                  <a:prstClr val="white"/>
                </a:solidFill>
                <a:latin typeface="Calibri" panose="020F0502020204030204" pitchFamily="34" charset="0"/>
                <a:cs typeface="Calibri" panose="020F0502020204030204" pitchFamily="34" charset="0"/>
                <a:sym typeface="Wingdings" pitchFamily="2" charset="2"/>
              </a:rPr>
              <a:t>-&gt; [ppm]!!!</a:t>
            </a:r>
            <a:endParaRPr lang="en-US" sz="2000" dirty="0">
              <a:solidFill>
                <a:prstClr val="white"/>
              </a:solidFill>
              <a:latin typeface="Calibri" panose="020F0502020204030204" pitchFamily="34" charset="0"/>
              <a:cs typeface="Calibri" panose="020F0502020204030204" pitchFamily="34" charset="0"/>
            </a:endParaRPr>
          </a:p>
        </p:txBody>
      </p:sp>
      <p:sp>
        <p:nvSpPr>
          <p:cNvPr id="2" name="Rectangle 1"/>
          <p:cNvSpPr/>
          <p:nvPr/>
        </p:nvSpPr>
        <p:spPr>
          <a:xfrm>
            <a:off x="1770976" y="6447786"/>
            <a:ext cx="3228099" cy="307777"/>
          </a:xfrm>
          <a:prstGeom prst="rect">
            <a:avLst/>
          </a:prstGeom>
        </p:spPr>
        <p:txBody>
          <a:bodyPr wrap="square">
            <a:spAutoFit/>
          </a:bodyPr>
          <a:lstStyle/>
          <a:p>
            <a:pPr defTabSz="457200"/>
            <a:r>
              <a:rPr lang="en-GB" sz="1400" b="1" dirty="0">
                <a:solidFill>
                  <a:prstClr val="black"/>
                </a:solidFill>
                <a:latin typeface="Calibri" panose="020F0502020204030204" pitchFamily="34" charset="0"/>
                <a:cs typeface="Calibri" panose="020F0502020204030204" pitchFamily="34" charset="0"/>
              </a:rPr>
              <a:t>1 electron volt = 1,602× 10</a:t>
            </a:r>
            <a:r>
              <a:rPr lang="en-GB" sz="1400" b="1" baseline="30000" dirty="0">
                <a:solidFill>
                  <a:prstClr val="black"/>
                </a:solidFill>
                <a:latin typeface="Calibri" panose="020F0502020204030204" pitchFamily="34" charset="0"/>
                <a:cs typeface="Calibri" panose="020F0502020204030204" pitchFamily="34" charset="0"/>
              </a:rPr>
              <a:t>-19</a:t>
            </a:r>
            <a:r>
              <a:rPr lang="en-GB" sz="1400" b="1" dirty="0">
                <a:solidFill>
                  <a:prstClr val="black"/>
                </a:solidFill>
                <a:latin typeface="Calibri" panose="020F0502020204030204" pitchFamily="34" charset="0"/>
                <a:cs typeface="Calibri" panose="020F0502020204030204" pitchFamily="34" charset="0"/>
              </a:rPr>
              <a:t> joule</a:t>
            </a:r>
          </a:p>
        </p:txBody>
      </p:sp>
      <p:sp>
        <p:nvSpPr>
          <p:cNvPr id="12" name="Slide Number Placeholder 2">
            <a:extLst>
              <a:ext uri="{FF2B5EF4-FFF2-40B4-BE49-F238E27FC236}">
                <a16:creationId xmlns:a16="http://schemas.microsoft.com/office/drawing/2014/main" id="{50A46156-E10C-1317-9E8A-1C94EB160216}"/>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91</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13" name="Title 1">
            <a:extLst>
              <a:ext uri="{FF2B5EF4-FFF2-40B4-BE49-F238E27FC236}">
                <a16:creationId xmlns:a16="http://schemas.microsoft.com/office/drawing/2014/main" id="{4D13CE44-DD40-1CF0-CC62-50A5F0ED1ED6}"/>
              </a:ext>
            </a:extLst>
          </p:cNvPr>
          <p:cNvSpPr txBox="1">
            <a:spLocks/>
          </p:cNvSpPr>
          <p:nvPr/>
        </p:nvSpPr>
        <p:spPr>
          <a:xfrm>
            <a:off x="816000" y="180000"/>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Energy management Challenges in the LHC</a:t>
            </a:r>
          </a:p>
        </p:txBody>
      </p:sp>
    </p:spTree>
    <p:extLst>
      <p:ext uri="{BB962C8B-B14F-4D97-AF65-F5344CB8AC3E}">
        <p14:creationId xmlns:p14="http://schemas.microsoft.com/office/powerpoint/2010/main" val="1314664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par>
                                <p:cTn id="33" presetID="9"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500"/>
                                        <p:tgtEl>
                                          <p:spTgt spid="9"/>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dissolve">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dissolv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animBg="1"/>
      <p:bldP spid="5" grpId="0"/>
      <p:bldP spid="10" grpId="0" animBg="1"/>
      <p:bldP spid="11" grpId="0" animBg="1"/>
      <p:bldP spid="2"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05774" y="4849262"/>
            <a:ext cx="9048758" cy="1569660"/>
          </a:xfrm>
          <a:prstGeom prst="rect">
            <a:avLst/>
          </a:prstGeom>
          <a:noFill/>
        </p:spPr>
        <p:txBody>
          <a:bodyPr wrap="square" rtlCol="0">
            <a:spAutoFit/>
          </a:bodyPr>
          <a:lstStyle/>
          <a:p>
            <a:pPr marL="342900" indent="-342900" defTabSz="457200">
              <a:buFont typeface="Wingdings" charset="2"/>
              <a:buChar char="è"/>
            </a:pPr>
            <a:r>
              <a:rPr lang="en-US" sz="2400" dirty="0">
                <a:solidFill>
                  <a:srgbClr val="0070C0"/>
                </a:solidFill>
                <a:latin typeface="Calibri" panose="020F0502020204030204" pitchFamily="34" charset="0"/>
                <a:cs typeface="Calibri" panose="020F0502020204030204" pitchFamily="34" charset="0"/>
                <a:sym typeface="Wingdings"/>
              </a:rPr>
              <a:t> Minimum of 2h between end of one, and start of the next fill</a:t>
            </a:r>
          </a:p>
          <a:p>
            <a:pPr marL="342900" indent="-342900" defTabSz="457200">
              <a:buFont typeface="Wingdings" charset="2"/>
              <a:buChar char="è"/>
            </a:pPr>
            <a:r>
              <a:rPr lang="en-US" sz="2400" dirty="0">
                <a:solidFill>
                  <a:srgbClr val="FF0000"/>
                </a:solidFill>
                <a:latin typeface="Calibri" panose="020F0502020204030204" pitchFamily="34" charset="0"/>
                <a:cs typeface="Calibri" panose="020F0502020204030204" pitchFamily="34" charset="0"/>
                <a:sym typeface="Wingdings"/>
              </a:rPr>
              <a:t> Average LHC Turnaround time of 4-5h!!!!</a:t>
            </a:r>
          </a:p>
          <a:p>
            <a:pPr marL="342900" indent="-342900" defTabSz="457200">
              <a:buFont typeface="Wingdings" charset="2"/>
              <a:buChar char="è"/>
            </a:pPr>
            <a:r>
              <a:rPr lang="en-US" sz="2400" dirty="0">
                <a:solidFill>
                  <a:srgbClr val="00B050"/>
                </a:solidFill>
                <a:latin typeface="Calibri" panose="020F0502020204030204" pitchFamily="34" charset="0"/>
                <a:cs typeface="Calibri" panose="020F0502020204030204" pitchFamily="34" charset="0"/>
                <a:sym typeface="Wingdings"/>
              </a:rPr>
              <a:t> Average LHC fill length of 8h  65% of scheduled physics time!!!</a:t>
            </a:r>
          </a:p>
          <a:p>
            <a:pPr marL="342900" indent="-342900" algn="ctr" defTabSz="457200">
              <a:buFont typeface="Wingdings" charset="2"/>
              <a:buChar char="è"/>
            </a:pPr>
            <a:r>
              <a:rPr lang="en-US" sz="2400" dirty="0">
                <a:solidFill>
                  <a:srgbClr val="C00000"/>
                </a:solidFill>
                <a:latin typeface="Calibri" panose="020F0502020204030204" pitchFamily="34" charset="0"/>
                <a:cs typeface="Calibri" panose="020F0502020204030204" pitchFamily="34" charset="0"/>
                <a:sym typeface="Wingdings"/>
              </a:rPr>
              <a:t> ca. 50% in LHC operation including faults at best conditions!</a:t>
            </a:r>
          </a:p>
        </p:txBody>
      </p:sp>
      <p:sp>
        <p:nvSpPr>
          <p:cNvPr id="2" name="Rounded Rectangle 1">
            <a:extLst>
              <a:ext uri="{FF2B5EF4-FFF2-40B4-BE49-F238E27FC236}">
                <a16:creationId xmlns:a16="http://schemas.microsoft.com/office/drawing/2014/main" id="{8FA13F30-990A-A842-AAAE-484D238ABFCE}"/>
              </a:ext>
            </a:extLst>
          </p:cNvPr>
          <p:cNvSpPr/>
          <p:nvPr/>
        </p:nvSpPr>
        <p:spPr>
          <a:xfrm>
            <a:off x="1677214" y="4829175"/>
            <a:ext cx="8862199"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sz="2400" dirty="0">
                <a:solidFill>
                  <a:prstClr val="white"/>
                </a:solidFill>
                <a:latin typeface="Calibri" panose="020F0502020204030204" pitchFamily="34" charset="0"/>
                <a:cs typeface="Calibri" panose="020F0502020204030204" pitchFamily="34" charset="0"/>
              </a:rPr>
              <a:t>This becomes more challenging with increased Collider size and Requires even more powerful injector complex!!!!</a:t>
            </a:r>
          </a:p>
        </p:txBody>
      </p:sp>
      <p:sp>
        <p:nvSpPr>
          <p:cNvPr id="3" name="Slide Number Placeholder 2">
            <a:extLst>
              <a:ext uri="{FF2B5EF4-FFF2-40B4-BE49-F238E27FC236}">
                <a16:creationId xmlns:a16="http://schemas.microsoft.com/office/drawing/2014/main" id="{82502753-6351-B0D9-7D8E-B0174CAA3586}"/>
              </a:ext>
            </a:extLst>
          </p:cNvPr>
          <p:cNvSpPr txBox="1">
            <a:spLocks/>
          </p:cNvSpPr>
          <p:nvPr/>
        </p:nvSpPr>
        <p:spPr>
          <a:xfrm>
            <a:off x="11482115" y="6537960"/>
            <a:ext cx="662557" cy="32004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defRPr/>
            </a:pPr>
            <a:fld id="{1787A23F-BAF2-40F7-981E-A4E481A32A38}" type="slidenum">
              <a:rPr lang="en-US" sz="1200" smtClean="0">
                <a:solidFill>
                  <a:srgbClr val="64BCD9"/>
                </a:solidFill>
                <a:latin typeface="Arial"/>
              </a:rPr>
              <a:pPr algn="r">
                <a:defRPr/>
              </a:pPr>
              <a:t>92</a:t>
            </a:fld>
            <a:endParaRPr lang="en-US" sz="1200" dirty="0">
              <a:solidFill>
                <a:srgbClr val="64BCD9"/>
              </a:solidFill>
              <a:latin typeface="Arial"/>
            </a:endParaRPr>
          </a:p>
        </p:txBody>
      </p:sp>
      <p:sp>
        <p:nvSpPr>
          <p:cNvPr id="10" name="Title 9">
            <a:extLst>
              <a:ext uri="{FF2B5EF4-FFF2-40B4-BE49-F238E27FC236}">
                <a16:creationId xmlns:a16="http://schemas.microsoft.com/office/drawing/2014/main" id="{4A5047C9-2569-C6DB-B9E7-008EACB73534}"/>
              </a:ext>
            </a:extLst>
          </p:cNvPr>
          <p:cNvSpPr>
            <a:spLocks noGrp="1"/>
          </p:cNvSpPr>
          <p:nvPr>
            <p:ph type="title"/>
          </p:nvPr>
        </p:nvSpPr>
        <p:spPr/>
        <p:txBody>
          <a:bodyPr/>
          <a:lstStyle/>
          <a:p>
            <a:r>
              <a:rPr lang="en-FR" dirty="0"/>
              <a:t>(Ideal) LHC cycle and machine efficiency</a:t>
            </a:r>
          </a:p>
        </p:txBody>
      </p:sp>
      <p:pic>
        <p:nvPicPr>
          <p:cNvPr id="1026" name="Picture 2">
            <a:extLst>
              <a:ext uri="{FF2B5EF4-FFF2-40B4-BE49-F238E27FC236}">
                <a16:creationId xmlns:a16="http://schemas.microsoft.com/office/drawing/2014/main" id="{8A370C7C-6D25-8B87-D43C-D31A68F7CE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153" y="1143499"/>
            <a:ext cx="11376000" cy="369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652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dissolv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dissolv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C9432-1010-BA1A-CEF2-6A71B7CEA07B}"/>
              </a:ext>
            </a:extLst>
          </p:cNvPr>
          <p:cNvSpPr>
            <a:spLocks noGrp="1"/>
          </p:cNvSpPr>
          <p:nvPr>
            <p:ph type="title"/>
          </p:nvPr>
        </p:nvSpPr>
        <p:spPr>
          <a:xfrm>
            <a:off x="855189" y="140811"/>
            <a:ext cx="10979760" cy="720000"/>
          </a:xfrm>
        </p:spPr>
        <p:txBody>
          <a:bodyPr/>
          <a:lstStyle/>
          <a:p>
            <a:r>
              <a:rPr lang="en-GB" dirty="0"/>
              <a:t>Reality…. 3 typical weeks of LHC Machine operation….</a:t>
            </a:r>
            <a:endParaRPr lang="en-FR" dirty="0"/>
          </a:p>
        </p:txBody>
      </p:sp>
      <p:sp>
        <p:nvSpPr>
          <p:cNvPr id="4" name="Date Placeholder 3">
            <a:extLst>
              <a:ext uri="{FF2B5EF4-FFF2-40B4-BE49-F238E27FC236}">
                <a16:creationId xmlns:a16="http://schemas.microsoft.com/office/drawing/2014/main" id="{C60F3C9C-06D8-9EA4-0E31-8EA5E1CC1763}"/>
              </a:ext>
            </a:extLst>
          </p:cNvPr>
          <p:cNvSpPr>
            <a:spLocks noGrp="1"/>
          </p:cNvSpPr>
          <p:nvPr>
            <p:ph type="dt" sz="half" idx="10"/>
          </p:nvPr>
        </p:nvSpPr>
        <p:spPr>
          <a:xfrm>
            <a:off x="609600" y="6508083"/>
            <a:ext cx="284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L. Mether</a:t>
            </a:r>
            <a:endParaRPr lang="en-US"/>
          </a:p>
        </p:txBody>
      </p:sp>
      <p:pic>
        <p:nvPicPr>
          <p:cNvPr id="3" name="Picture 2">
            <a:extLst>
              <a:ext uri="{FF2B5EF4-FFF2-40B4-BE49-F238E27FC236}">
                <a16:creationId xmlns:a16="http://schemas.microsoft.com/office/drawing/2014/main" id="{56FB7617-981D-A32F-0FFE-A7AC39E9F08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53533" y="1063736"/>
            <a:ext cx="1203236" cy="1586592"/>
          </a:xfrm>
          <a:prstGeom prst="rect">
            <a:avLst/>
          </a:prstGeom>
        </p:spPr>
      </p:pic>
      <p:pic>
        <p:nvPicPr>
          <p:cNvPr id="5" name="Picture 4">
            <a:extLst>
              <a:ext uri="{FF2B5EF4-FFF2-40B4-BE49-F238E27FC236}">
                <a16:creationId xmlns:a16="http://schemas.microsoft.com/office/drawing/2014/main" id="{6F56E9E9-1AA7-543C-F293-B0CE3C090AC6}"/>
              </a:ext>
            </a:extLst>
          </p:cNvPr>
          <p:cNvPicPr>
            <a:picLocks noChangeAspect="1"/>
          </p:cNvPicPr>
          <p:nvPr/>
        </p:nvPicPr>
        <p:blipFill>
          <a:blip r:embed="rId3"/>
          <a:stretch>
            <a:fillRect/>
          </a:stretch>
        </p:blipFill>
        <p:spPr>
          <a:xfrm>
            <a:off x="1370855" y="900000"/>
            <a:ext cx="10550980" cy="5191569"/>
          </a:xfrm>
          <a:prstGeom prst="rect">
            <a:avLst/>
          </a:prstGeom>
        </p:spPr>
      </p:pic>
      <p:sp>
        <p:nvSpPr>
          <p:cNvPr id="7" name="Slide Number Placeholder 2">
            <a:extLst>
              <a:ext uri="{FF2B5EF4-FFF2-40B4-BE49-F238E27FC236}">
                <a16:creationId xmlns:a16="http://schemas.microsoft.com/office/drawing/2014/main" id="{ABD175DE-D9F6-7264-04F3-3510C6ACEC43}"/>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93</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373433683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8481" y="177774"/>
            <a:ext cx="9791056" cy="940443"/>
          </a:xfrm>
        </p:spPr>
        <p:txBody>
          <a:bodyPr>
            <a:normAutofit fontScale="90000"/>
          </a:bodyPr>
          <a:lstStyle/>
          <a:p>
            <a:pPr lvl="0">
              <a:defRPr/>
            </a:pPr>
            <a:r>
              <a:rPr lang="en-GB" sz="3600" dirty="0"/>
              <a:t>Ideal HL-LHC operation with luminosity levelling</a:t>
            </a:r>
            <a:endParaRPr lang="en-US" sz="3600" dirty="0">
              <a:solidFill>
                <a:srgbClr val="0055A0"/>
              </a:solidFill>
              <a:latin typeface="Calibri" charset="0"/>
              <a:ea typeface="Calibri" charset="0"/>
              <a:cs typeface="Calibri"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04798" y="1405760"/>
            <a:ext cx="6279742" cy="4321801"/>
          </a:xfrm>
          <a:prstGeom prst="rect">
            <a:avLst/>
          </a:prstGeom>
          <a:ln>
            <a:noFill/>
          </a:ln>
        </p:spPr>
      </p:pic>
      <p:sp>
        <p:nvSpPr>
          <p:cNvPr id="3" name="TextBox 2"/>
          <p:cNvSpPr txBox="1"/>
          <p:nvPr/>
        </p:nvSpPr>
        <p:spPr>
          <a:xfrm>
            <a:off x="1669702" y="4843307"/>
            <a:ext cx="1890261" cy="461665"/>
          </a:xfrm>
          <a:prstGeom prst="rect">
            <a:avLst/>
          </a:prstGeom>
          <a:noFill/>
        </p:spPr>
        <p:txBody>
          <a:bodyPr wrap="none" rtlCol="0">
            <a:spAutoFit/>
          </a:bodyPr>
          <a:lstStyle/>
          <a:p>
            <a:r>
              <a:rPr lang="en-US" sz="2400" dirty="0">
                <a:solidFill>
                  <a:schemeClr val="accent1">
                    <a:lumMod val="10000"/>
                  </a:schemeClr>
                </a:solidFill>
                <a:latin typeface="Calibri" charset="0"/>
                <a:ea typeface="Calibri" charset="0"/>
                <a:cs typeface="Calibri" charset="0"/>
              </a:rPr>
              <a:t>1x10</a:t>
            </a:r>
            <a:r>
              <a:rPr lang="en-US" sz="2400" baseline="30000" dirty="0">
                <a:solidFill>
                  <a:schemeClr val="accent1">
                    <a:lumMod val="10000"/>
                  </a:schemeClr>
                </a:solidFill>
                <a:latin typeface="Calibri" charset="0"/>
                <a:ea typeface="Calibri" charset="0"/>
                <a:cs typeface="Calibri" charset="0"/>
              </a:rPr>
              <a:t>34</a:t>
            </a:r>
            <a:r>
              <a:rPr lang="en-US" sz="2400" dirty="0">
                <a:solidFill>
                  <a:schemeClr val="accent1">
                    <a:lumMod val="10000"/>
                  </a:schemeClr>
                </a:solidFill>
                <a:latin typeface="Calibri" charset="0"/>
                <a:ea typeface="Calibri" charset="0"/>
                <a:cs typeface="Calibri" charset="0"/>
              </a:rPr>
              <a:t> cm</a:t>
            </a:r>
            <a:r>
              <a:rPr lang="en-US" sz="2400" baseline="30000" dirty="0">
                <a:solidFill>
                  <a:schemeClr val="accent1">
                    <a:lumMod val="10000"/>
                  </a:schemeClr>
                </a:solidFill>
                <a:latin typeface="Calibri" charset="0"/>
                <a:ea typeface="Calibri" charset="0"/>
                <a:cs typeface="Calibri" charset="0"/>
              </a:rPr>
              <a:t>-2</a:t>
            </a:r>
            <a:r>
              <a:rPr lang="en-US" sz="2400" dirty="0">
                <a:solidFill>
                  <a:schemeClr val="accent1">
                    <a:lumMod val="10000"/>
                  </a:schemeClr>
                </a:solidFill>
                <a:latin typeface="Calibri" charset="0"/>
                <a:ea typeface="Calibri" charset="0"/>
                <a:cs typeface="Calibri" charset="0"/>
              </a:rPr>
              <a:t>s</a:t>
            </a:r>
            <a:r>
              <a:rPr lang="en-US" sz="2400" baseline="30000" dirty="0">
                <a:solidFill>
                  <a:schemeClr val="accent1">
                    <a:lumMod val="10000"/>
                  </a:schemeClr>
                </a:solidFill>
                <a:latin typeface="Calibri" charset="0"/>
                <a:ea typeface="Calibri" charset="0"/>
                <a:cs typeface="Calibri" charset="0"/>
              </a:rPr>
              <a:t>-1</a:t>
            </a:r>
          </a:p>
        </p:txBody>
      </p:sp>
      <p:sp>
        <p:nvSpPr>
          <p:cNvPr id="4" name="TextBox 3"/>
          <p:cNvSpPr txBox="1"/>
          <p:nvPr/>
        </p:nvSpPr>
        <p:spPr>
          <a:xfrm>
            <a:off x="4659090" y="2669432"/>
            <a:ext cx="3383747" cy="369332"/>
          </a:xfrm>
          <a:prstGeom prst="rect">
            <a:avLst/>
          </a:prstGeom>
          <a:noFill/>
        </p:spPr>
        <p:txBody>
          <a:bodyPr wrap="none" rtlCol="0">
            <a:spAutoFit/>
          </a:bodyPr>
          <a:lstStyle/>
          <a:p>
            <a:r>
              <a:rPr lang="en-US" dirty="0">
                <a:solidFill>
                  <a:srgbClr val="C00000"/>
                </a:solidFill>
                <a:latin typeface="Calibri" charset="0"/>
                <a:ea typeface="Calibri" charset="0"/>
                <a:cs typeface="Calibri" charset="0"/>
              </a:rPr>
              <a:t>Event pile-up </a:t>
            </a:r>
            <a:r>
              <a:rPr lang="en-US">
                <a:solidFill>
                  <a:srgbClr val="C00000"/>
                </a:solidFill>
                <a:latin typeface="Calibri" charset="0"/>
                <a:ea typeface="Calibri" charset="0"/>
                <a:cs typeface="Calibri" charset="0"/>
              </a:rPr>
              <a:t>in experiments &gt;200</a:t>
            </a:r>
          </a:p>
        </p:txBody>
      </p:sp>
      <p:cxnSp>
        <p:nvCxnSpPr>
          <p:cNvPr id="7" name="Straight Connector 6"/>
          <p:cNvCxnSpPr/>
          <p:nvPr/>
        </p:nvCxnSpPr>
        <p:spPr>
          <a:xfrm>
            <a:off x="6387401" y="4461469"/>
            <a:ext cx="1055078" cy="20097"/>
          </a:xfrm>
          <a:prstGeom prst="line">
            <a:avLst/>
          </a:prstGeom>
          <a:ln w="38100">
            <a:solidFill>
              <a:srgbClr val="0070C0"/>
            </a:solidFill>
            <a:prstDash val="sys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442480" y="4481565"/>
            <a:ext cx="1173839" cy="231824"/>
          </a:xfrm>
          <a:prstGeom prst="line">
            <a:avLst/>
          </a:prstGeom>
          <a:ln w="38100">
            <a:solidFill>
              <a:srgbClr val="0070C0"/>
            </a:solidFill>
            <a:prstDash val="sysDash"/>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8891069" y="3243494"/>
            <a:ext cx="1526636" cy="646331"/>
          </a:xfrm>
          <a:prstGeom prst="rect">
            <a:avLst/>
          </a:prstGeom>
          <a:noFill/>
        </p:spPr>
        <p:txBody>
          <a:bodyPr wrap="none" rtlCol="0">
            <a:spAutoFit/>
          </a:bodyPr>
          <a:lstStyle/>
          <a:p>
            <a:r>
              <a:rPr lang="en-US" dirty="0">
                <a:solidFill>
                  <a:schemeClr val="tx2"/>
                </a:solidFill>
                <a:latin typeface="Calibri" charset="0"/>
                <a:ea typeface="Calibri" charset="0"/>
                <a:cs typeface="Calibri" charset="0"/>
              </a:rPr>
              <a:t>Levelling </a:t>
            </a:r>
            <a:r>
              <a:rPr lang="en-US">
                <a:solidFill>
                  <a:schemeClr val="tx2"/>
                </a:solidFill>
                <a:latin typeface="Calibri" charset="0"/>
                <a:ea typeface="Calibri" charset="0"/>
                <a:cs typeface="Calibri" charset="0"/>
              </a:rPr>
              <a:t>with </a:t>
            </a:r>
          </a:p>
          <a:p>
            <a:r>
              <a:rPr lang="en-US" dirty="0">
                <a:solidFill>
                  <a:schemeClr val="tx2"/>
                </a:solidFill>
                <a:latin typeface="Calibri" charset="0"/>
                <a:ea typeface="Calibri" charset="0"/>
                <a:cs typeface="Calibri" charset="0"/>
              </a:rPr>
              <a:t>crab-cavity</a:t>
            </a:r>
            <a:endParaRPr lang="en-US" baseline="30000" dirty="0">
              <a:solidFill>
                <a:schemeClr val="tx2"/>
              </a:solidFill>
              <a:latin typeface="Calibri" charset="0"/>
              <a:ea typeface="Calibri" charset="0"/>
              <a:cs typeface="Calibri" charset="0"/>
            </a:endParaRPr>
          </a:p>
        </p:txBody>
      </p:sp>
      <p:cxnSp>
        <p:nvCxnSpPr>
          <p:cNvPr id="16" name="Straight Arrow Connector 15"/>
          <p:cNvCxnSpPr/>
          <p:nvPr/>
        </p:nvCxnSpPr>
        <p:spPr>
          <a:xfrm flipH="1">
            <a:off x="8226252" y="3906479"/>
            <a:ext cx="743579" cy="690999"/>
          </a:xfrm>
          <a:prstGeom prst="straightConnector1">
            <a:avLst/>
          </a:prstGeom>
          <a:ln w="28575">
            <a:solidFill>
              <a:schemeClr val="tx2"/>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299457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487488" y="910247"/>
            <a:ext cx="8873604" cy="5645581"/>
            <a:chOff x="467544" y="978853"/>
            <a:chExt cx="8873604" cy="5645581"/>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b="3973"/>
            <a:stretch/>
          </p:blipFill>
          <p:spPr>
            <a:xfrm>
              <a:off x="467544" y="978853"/>
              <a:ext cx="7528361" cy="5645581"/>
            </a:xfrm>
            <a:prstGeom prst="rect">
              <a:avLst/>
            </a:prstGeom>
          </p:spPr>
        </p:pic>
        <p:sp>
          <p:nvSpPr>
            <p:cNvPr id="5" name="TextBox 4"/>
            <p:cNvSpPr txBox="1"/>
            <p:nvPr/>
          </p:nvSpPr>
          <p:spPr>
            <a:xfrm>
              <a:off x="7692941" y="4917894"/>
              <a:ext cx="1648207" cy="738664"/>
            </a:xfrm>
            <a:prstGeom prst="rect">
              <a:avLst/>
            </a:prstGeom>
            <a:noFill/>
          </p:spPr>
          <p:txBody>
            <a:bodyPr wrap="none" rtlCol="0">
              <a:spAutoFit/>
            </a:bodyPr>
            <a:lstStyle/>
            <a:p>
              <a:pPr algn="ctr" eaLnBrk="0" fontAlgn="base" hangingPunct="0">
                <a:spcBef>
                  <a:spcPct val="0"/>
                </a:spcBef>
                <a:spcAft>
                  <a:spcPct val="0"/>
                </a:spcAft>
              </a:pPr>
              <a:r>
                <a:rPr lang="en-US" sz="1400" dirty="0">
                  <a:solidFill>
                    <a:prstClr val="black"/>
                  </a:solidFill>
                  <a:latin typeface="Times New Roman" charset="0"/>
                  <a:cs typeface="ＭＳ Ｐゴシック" charset="0"/>
                </a:rPr>
                <a:t>V. </a:t>
              </a:r>
              <a:r>
                <a:rPr lang="en-US" sz="1400" dirty="0" err="1">
                  <a:solidFill>
                    <a:prstClr val="black"/>
                  </a:solidFill>
                  <a:latin typeface="Times New Roman" charset="0"/>
                  <a:cs typeface="ＭＳ Ｐゴシック" charset="0"/>
                </a:rPr>
                <a:t>Shiltsev</a:t>
              </a:r>
              <a:r>
                <a:rPr lang="en-US" sz="1400" dirty="0">
                  <a:solidFill>
                    <a:prstClr val="black"/>
                  </a:solidFill>
                  <a:latin typeface="Times New Roman" charset="0"/>
                  <a:cs typeface="ＭＳ Ｐゴシック" charset="0"/>
                </a:rPr>
                <a:t>, </a:t>
              </a:r>
            </a:p>
            <a:p>
              <a:pPr algn="ctr" eaLnBrk="0" fontAlgn="base" hangingPunct="0">
                <a:spcBef>
                  <a:spcPct val="0"/>
                </a:spcBef>
                <a:spcAft>
                  <a:spcPct val="0"/>
                </a:spcAft>
              </a:pPr>
              <a:r>
                <a:rPr lang="en-US" sz="1400" dirty="0">
                  <a:solidFill>
                    <a:prstClr val="black"/>
                  </a:solidFill>
                  <a:latin typeface="Times New Roman" charset="0"/>
                  <a:cs typeface="ＭＳ Ｐゴシック" charset="0"/>
                </a:rPr>
                <a:t>Physics </a:t>
              </a:r>
              <a:r>
                <a:rPr lang="en-US" sz="1400" dirty="0" err="1">
                  <a:solidFill>
                    <a:prstClr val="black"/>
                  </a:solidFill>
                  <a:latin typeface="Times New Roman" charset="0"/>
                  <a:cs typeface="ＭＳ Ｐゴシック" charset="0"/>
                </a:rPr>
                <a:t>Uspekhi</a:t>
              </a:r>
              <a:r>
                <a:rPr lang="en-US" sz="1400" dirty="0">
                  <a:solidFill>
                    <a:prstClr val="black"/>
                  </a:solidFill>
                  <a:latin typeface="Times New Roman" charset="0"/>
                  <a:cs typeface="ＭＳ Ｐゴシック" charset="0"/>
                </a:rPr>
                <a:t> 55 </a:t>
              </a:r>
            </a:p>
            <a:p>
              <a:pPr algn="ctr" eaLnBrk="0" fontAlgn="base" hangingPunct="0">
                <a:spcBef>
                  <a:spcPct val="0"/>
                </a:spcBef>
                <a:spcAft>
                  <a:spcPct val="0"/>
                </a:spcAft>
              </a:pPr>
              <a:r>
                <a:rPr lang="en-US" sz="1400" dirty="0">
                  <a:solidFill>
                    <a:prstClr val="black"/>
                  </a:solidFill>
                  <a:latin typeface="Times New Roman" charset="0"/>
                  <a:cs typeface="ＭＳ Ｐゴシック" charset="0"/>
                </a:rPr>
                <a:t>(2012) 965</a:t>
              </a:r>
              <a:endParaRPr lang="en-GB" sz="1400" dirty="0">
                <a:solidFill>
                  <a:prstClr val="black"/>
                </a:solidFill>
                <a:latin typeface="Times New Roman" charset="0"/>
                <a:cs typeface="ＭＳ Ｐゴシック" charset="0"/>
              </a:endParaRPr>
            </a:p>
          </p:txBody>
        </p:sp>
        <p:cxnSp>
          <p:nvCxnSpPr>
            <p:cNvPr id="6" name="Straight Connector 5"/>
            <p:cNvCxnSpPr/>
            <p:nvPr/>
          </p:nvCxnSpPr>
          <p:spPr>
            <a:xfrm flipV="1">
              <a:off x="2915816" y="2924944"/>
              <a:ext cx="1296144" cy="10081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4211960" y="1916832"/>
              <a:ext cx="3312368" cy="10081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5076056" y="3429000"/>
              <a:ext cx="504056" cy="36004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5580112" y="2564904"/>
              <a:ext cx="1800200" cy="864096"/>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5940152" y="3212976"/>
              <a:ext cx="864096" cy="36004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grpSp>
      <p:cxnSp>
        <p:nvCxnSpPr>
          <p:cNvPr id="11" name="Straight Connector 10"/>
          <p:cNvCxnSpPr/>
          <p:nvPr/>
        </p:nvCxnSpPr>
        <p:spPr bwMode="auto">
          <a:xfrm flipV="1">
            <a:off x="8544274" y="5798902"/>
            <a:ext cx="2015049" cy="9762"/>
          </a:xfrm>
          <a:prstGeom prst="line">
            <a:avLst/>
          </a:prstGeom>
          <a:noFill/>
          <a:ln w="15875"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2" name="Straight Connector 11"/>
          <p:cNvCxnSpPr/>
          <p:nvPr/>
        </p:nvCxnSpPr>
        <p:spPr bwMode="auto">
          <a:xfrm>
            <a:off x="9447897" y="5704336"/>
            <a:ext cx="0" cy="104328"/>
          </a:xfrm>
          <a:prstGeom prst="line">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3" name="Straight Connector 12"/>
          <p:cNvCxnSpPr/>
          <p:nvPr/>
        </p:nvCxnSpPr>
        <p:spPr bwMode="auto">
          <a:xfrm>
            <a:off x="10528017" y="5704336"/>
            <a:ext cx="0" cy="104328"/>
          </a:xfrm>
          <a:prstGeom prst="line">
            <a:avLst/>
          </a:prstGeom>
          <a:noFill/>
          <a:ln w="1905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4" name="TextBox 13"/>
          <p:cNvSpPr txBox="1"/>
          <p:nvPr/>
        </p:nvSpPr>
        <p:spPr>
          <a:xfrm>
            <a:off x="9070039" y="5799372"/>
            <a:ext cx="697627" cy="400110"/>
          </a:xfrm>
          <a:prstGeom prst="rect">
            <a:avLst/>
          </a:prstGeom>
          <a:noFill/>
        </p:spPr>
        <p:txBody>
          <a:bodyPr wrap="none" rtlCol="0">
            <a:spAutoFit/>
          </a:bodyPr>
          <a:lstStyle/>
          <a:p>
            <a:pPr algn="ctr" eaLnBrk="0" fontAlgn="base" hangingPunct="0">
              <a:spcBef>
                <a:spcPct val="0"/>
              </a:spcBef>
              <a:spcAft>
                <a:spcPct val="0"/>
              </a:spcAft>
            </a:pPr>
            <a:r>
              <a:rPr lang="en-US" sz="2000" dirty="0">
                <a:solidFill>
                  <a:srgbClr val="000000"/>
                </a:solidFill>
                <a:latin typeface="Times New Roman" charset="0"/>
                <a:cs typeface="ＭＳ Ｐゴシック" charset="0"/>
              </a:rPr>
              <a:t>2020</a:t>
            </a:r>
          </a:p>
        </p:txBody>
      </p:sp>
      <p:sp>
        <p:nvSpPr>
          <p:cNvPr id="15" name="TextBox 14"/>
          <p:cNvSpPr txBox="1"/>
          <p:nvPr/>
        </p:nvSpPr>
        <p:spPr>
          <a:xfrm>
            <a:off x="10000056" y="5799372"/>
            <a:ext cx="697627" cy="400110"/>
          </a:xfrm>
          <a:prstGeom prst="rect">
            <a:avLst/>
          </a:prstGeom>
          <a:noFill/>
        </p:spPr>
        <p:txBody>
          <a:bodyPr wrap="none" rtlCol="0">
            <a:spAutoFit/>
          </a:bodyPr>
          <a:lstStyle/>
          <a:p>
            <a:pPr algn="ctr" eaLnBrk="0" fontAlgn="base" hangingPunct="0">
              <a:spcBef>
                <a:spcPct val="0"/>
              </a:spcBef>
              <a:spcAft>
                <a:spcPct val="0"/>
              </a:spcAft>
            </a:pPr>
            <a:r>
              <a:rPr lang="en-US" sz="2000" dirty="0">
                <a:solidFill>
                  <a:srgbClr val="000000"/>
                </a:solidFill>
                <a:latin typeface="Times New Roman" charset="0"/>
                <a:cs typeface="ＭＳ Ｐゴシック" charset="0"/>
              </a:rPr>
              <a:t>2030</a:t>
            </a:r>
          </a:p>
        </p:txBody>
      </p:sp>
      <p:sp>
        <p:nvSpPr>
          <p:cNvPr id="16" name="Oval 15"/>
          <p:cNvSpPr/>
          <p:nvPr/>
        </p:nvSpPr>
        <p:spPr bwMode="auto">
          <a:xfrm>
            <a:off x="10095969" y="912120"/>
            <a:ext cx="72008" cy="76200"/>
          </a:xfrm>
          <a:prstGeom prst="ellipse">
            <a:avLst/>
          </a:prstGeom>
          <a:solidFill>
            <a:schemeClr val="tx1"/>
          </a:solidFill>
          <a:ln w="1270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2000">
              <a:solidFill>
                <a:srgbClr val="27551F"/>
              </a:solidFill>
              <a:latin typeface="Times New Roman" charset="0"/>
              <a:cs typeface="ＭＳ Ｐゴシック" charset="0"/>
            </a:endParaRPr>
          </a:p>
        </p:txBody>
      </p:sp>
      <p:cxnSp>
        <p:nvCxnSpPr>
          <p:cNvPr id="17" name="Straight Connector 16"/>
          <p:cNvCxnSpPr>
            <a:cxnSpLocks/>
            <a:endCxn id="19" idx="3"/>
          </p:cNvCxnSpPr>
          <p:nvPr/>
        </p:nvCxnSpPr>
        <p:spPr bwMode="auto">
          <a:xfrm flipV="1">
            <a:off x="8529158" y="1338544"/>
            <a:ext cx="887071" cy="509683"/>
          </a:xfrm>
          <a:prstGeom prst="line">
            <a:avLst/>
          </a:prstGeom>
          <a:noFill/>
          <a:ln w="25400" cap="flat" cmpd="sng" algn="ctr">
            <a:solidFill>
              <a:srgbClr val="FF000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18" name="Straight Connector 17"/>
          <p:cNvCxnSpPr>
            <a:cxnSpLocks/>
            <a:stCxn id="19" idx="6"/>
          </p:cNvCxnSpPr>
          <p:nvPr/>
        </p:nvCxnSpPr>
        <p:spPr bwMode="auto">
          <a:xfrm flipV="1">
            <a:off x="9477692" y="953670"/>
            <a:ext cx="614860" cy="357933"/>
          </a:xfrm>
          <a:prstGeom prst="line">
            <a:avLst/>
          </a:prstGeom>
          <a:noFill/>
          <a:ln w="25400" cap="flat" cmpd="sng" algn="ctr">
            <a:solidFill>
              <a:srgbClr val="FF0000"/>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sp>
        <p:nvSpPr>
          <p:cNvPr id="19" name="Oval 18"/>
          <p:cNvSpPr/>
          <p:nvPr/>
        </p:nvSpPr>
        <p:spPr bwMode="auto">
          <a:xfrm>
            <a:off x="9405684" y="1273503"/>
            <a:ext cx="72008" cy="76200"/>
          </a:xfrm>
          <a:prstGeom prst="ellipse">
            <a:avLst/>
          </a:prstGeom>
          <a:solidFill>
            <a:schemeClr val="tx1"/>
          </a:solidFill>
          <a:ln w="12700" cap="flat" cmpd="sng" algn="ctr">
            <a:solidFill>
              <a:schemeClr val="tx1"/>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2000">
              <a:solidFill>
                <a:srgbClr val="27551F"/>
              </a:solidFill>
              <a:latin typeface="Times New Roman" charset="0"/>
              <a:cs typeface="ＭＳ Ｐゴシック" charset="0"/>
            </a:endParaRPr>
          </a:p>
        </p:txBody>
      </p:sp>
      <p:sp>
        <p:nvSpPr>
          <p:cNvPr id="22" name="TextBox 21"/>
          <p:cNvSpPr txBox="1"/>
          <p:nvPr/>
        </p:nvSpPr>
        <p:spPr>
          <a:xfrm>
            <a:off x="8826274" y="1077622"/>
            <a:ext cx="593432" cy="338554"/>
          </a:xfrm>
          <a:prstGeom prst="rect">
            <a:avLst/>
          </a:prstGeom>
          <a:noFill/>
        </p:spPr>
        <p:txBody>
          <a:bodyPr wrap="none" rtlCol="0">
            <a:spAutoFit/>
          </a:bodyPr>
          <a:lstStyle/>
          <a:p>
            <a:pPr algn="ctr" eaLnBrk="0" fontAlgn="base" hangingPunct="0">
              <a:spcBef>
                <a:spcPct val="0"/>
              </a:spcBef>
              <a:spcAft>
                <a:spcPct val="0"/>
              </a:spcAft>
            </a:pPr>
            <a:r>
              <a:rPr lang="en-US" sz="1600" dirty="0">
                <a:solidFill>
                  <a:srgbClr val="000000"/>
                </a:solidFill>
                <a:latin typeface="Times New Roman" charset="0"/>
                <a:cs typeface="ＭＳ Ｐゴシック" charset="0"/>
              </a:rPr>
              <a:t>LHC</a:t>
            </a:r>
          </a:p>
        </p:txBody>
      </p:sp>
      <p:sp>
        <p:nvSpPr>
          <p:cNvPr id="23" name="TextBox 22"/>
          <p:cNvSpPr txBox="1"/>
          <p:nvPr/>
        </p:nvSpPr>
        <p:spPr>
          <a:xfrm>
            <a:off x="9691858" y="984128"/>
            <a:ext cx="934872" cy="338554"/>
          </a:xfrm>
          <a:prstGeom prst="rect">
            <a:avLst/>
          </a:prstGeom>
          <a:noFill/>
        </p:spPr>
        <p:txBody>
          <a:bodyPr wrap="none" rtlCol="0">
            <a:spAutoFit/>
          </a:bodyPr>
          <a:lstStyle/>
          <a:p>
            <a:pPr algn="ctr" eaLnBrk="0" fontAlgn="base" hangingPunct="0">
              <a:spcBef>
                <a:spcPct val="0"/>
              </a:spcBef>
              <a:spcAft>
                <a:spcPct val="0"/>
              </a:spcAft>
            </a:pPr>
            <a:r>
              <a:rPr lang="en-US" sz="1600">
                <a:solidFill>
                  <a:srgbClr val="000000"/>
                </a:solidFill>
                <a:latin typeface="Times New Roman" charset="0"/>
                <a:cs typeface="ＭＳ Ｐゴシック" charset="0"/>
              </a:rPr>
              <a:t>HL-LHC</a:t>
            </a:r>
            <a:endParaRPr lang="en-US" sz="1600" dirty="0">
              <a:solidFill>
                <a:srgbClr val="000000"/>
              </a:solidFill>
              <a:latin typeface="Times New Roman" charset="0"/>
              <a:cs typeface="ＭＳ Ｐゴシック" charset="0"/>
            </a:endParaRPr>
          </a:p>
        </p:txBody>
      </p:sp>
      <p:cxnSp>
        <p:nvCxnSpPr>
          <p:cNvPr id="25" name="Straight Connector 24"/>
          <p:cNvCxnSpPr/>
          <p:nvPr/>
        </p:nvCxnSpPr>
        <p:spPr bwMode="auto">
          <a:xfrm flipV="1">
            <a:off x="7934027" y="2784328"/>
            <a:ext cx="680551" cy="144016"/>
          </a:xfrm>
          <a:prstGeom prst="line">
            <a:avLst/>
          </a:prstGeom>
          <a:noFill/>
          <a:ln w="22225" cap="flat" cmpd="sng" algn="ctr">
            <a:solidFill>
              <a:srgbClr val="0066FF"/>
            </a:solidFill>
            <a:prstDash val="solid"/>
            <a:round/>
            <a:headEnd type="none" w="sm" len="sm"/>
            <a:tailEnd type="none" w="sm" len="sm"/>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cxnSp>
      <p:cxnSp>
        <p:nvCxnSpPr>
          <p:cNvPr id="29" name="Straight Connector 28"/>
          <p:cNvCxnSpPr/>
          <p:nvPr/>
        </p:nvCxnSpPr>
        <p:spPr>
          <a:xfrm flipV="1">
            <a:off x="3783924" y="4791392"/>
            <a:ext cx="21602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V="1">
            <a:off x="3783924" y="5016576"/>
            <a:ext cx="216024" cy="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V="1">
            <a:off x="3795521" y="5232600"/>
            <a:ext cx="216024" cy="0"/>
          </a:xfrm>
          <a:prstGeom prst="line">
            <a:avLst/>
          </a:prstGeom>
          <a:ln>
            <a:solidFill>
              <a:srgbClr val="0066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3795521" y="5448624"/>
            <a:ext cx="216024" cy="0"/>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999823" y="4584528"/>
            <a:ext cx="1595309" cy="369332"/>
          </a:xfrm>
          <a:prstGeom prst="rect">
            <a:avLst/>
          </a:prstGeom>
          <a:noFill/>
        </p:spPr>
        <p:txBody>
          <a:bodyPr wrap="none" rtlCol="0">
            <a:spAutoFit/>
          </a:bodyPr>
          <a:lstStyle/>
          <a:p>
            <a:pPr algn="ctr" eaLnBrk="0" fontAlgn="base" hangingPunct="0">
              <a:spcBef>
                <a:spcPct val="0"/>
              </a:spcBef>
              <a:spcAft>
                <a:spcPct val="0"/>
              </a:spcAft>
            </a:pPr>
            <a:r>
              <a:rPr lang="en-US" dirty="0">
                <a:solidFill>
                  <a:srgbClr val="000000"/>
                </a:solidFill>
                <a:latin typeface="Times New Roman" charset="0"/>
                <a:cs typeface="ＭＳ Ｐゴシック" charset="0"/>
              </a:rPr>
              <a:t>Proton / Proton</a:t>
            </a:r>
          </a:p>
        </p:txBody>
      </p:sp>
      <p:sp>
        <p:nvSpPr>
          <p:cNvPr id="34" name="TextBox 33"/>
          <p:cNvSpPr txBox="1"/>
          <p:nvPr/>
        </p:nvSpPr>
        <p:spPr>
          <a:xfrm>
            <a:off x="4011421" y="4791260"/>
            <a:ext cx="2057103" cy="369332"/>
          </a:xfrm>
          <a:prstGeom prst="rect">
            <a:avLst/>
          </a:prstGeom>
          <a:noFill/>
        </p:spPr>
        <p:txBody>
          <a:bodyPr wrap="none" rtlCol="0">
            <a:spAutoFit/>
          </a:bodyPr>
          <a:lstStyle/>
          <a:p>
            <a:pPr algn="ctr" eaLnBrk="0" fontAlgn="base" hangingPunct="0">
              <a:spcBef>
                <a:spcPct val="0"/>
              </a:spcBef>
              <a:spcAft>
                <a:spcPct val="0"/>
              </a:spcAft>
            </a:pPr>
            <a:r>
              <a:rPr lang="en-US" dirty="0">
                <a:solidFill>
                  <a:srgbClr val="000000"/>
                </a:solidFill>
                <a:latin typeface="Times New Roman" charset="0"/>
                <a:cs typeface="ＭＳ Ｐゴシック" charset="0"/>
              </a:rPr>
              <a:t>Proton / Anti-proton</a:t>
            </a:r>
          </a:p>
        </p:txBody>
      </p:sp>
      <p:sp>
        <p:nvSpPr>
          <p:cNvPr id="35" name="TextBox 34"/>
          <p:cNvSpPr txBox="1"/>
          <p:nvPr/>
        </p:nvSpPr>
        <p:spPr>
          <a:xfrm>
            <a:off x="4011421" y="5016576"/>
            <a:ext cx="2525051" cy="369332"/>
          </a:xfrm>
          <a:prstGeom prst="rect">
            <a:avLst/>
          </a:prstGeom>
          <a:noFill/>
        </p:spPr>
        <p:txBody>
          <a:bodyPr wrap="none" rtlCol="0">
            <a:spAutoFit/>
          </a:bodyPr>
          <a:lstStyle/>
          <a:p>
            <a:pPr algn="ctr" eaLnBrk="0" fontAlgn="base" hangingPunct="0">
              <a:spcBef>
                <a:spcPct val="0"/>
              </a:spcBef>
              <a:spcAft>
                <a:spcPct val="0"/>
              </a:spcAft>
            </a:pPr>
            <a:r>
              <a:rPr lang="en-US" dirty="0">
                <a:solidFill>
                  <a:srgbClr val="000000"/>
                </a:solidFill>
                <a:latin typeface="Times New Roman" charset="0"/>
                <a:cs typeface="ＭＳ Ｐゴシック" charset="0"/>
              </a:rPr>
              <a:t>Polarized Proton / Proton</a:t>
            </a:r>
          </a:p>
        </p:txBody>
      </p:sp>
      <p:sp>
        <p:nvSpPr>
          <p:cNvPr id="36" name="TextBox 35"/>
          <p:cNvSpPr txBox="1"/>
          <p:nvPr/>
        </p:nvSpPr>
        <p:spPr>
          <a:xfrm>
            <a:off x="4011419" y="5232600"/>
            <a:ext cx="1762022" cy="369332"/>
          </a:xfrm>
          <a:prstGeom prst="rect">
            <a:avLst/>
          </a:prstGeom>
          <a:noFill/>
        </p:spPr>
        <p:txBody>
          <a:bodyPr wrap="none" rtlCol="0">
            <a:spAutoFit/>
          </a:bodyPr>
          <a:lstStyle/>
          <a:p>
            <a:pPr algn="ctr" eaLnBrk="0" fontAlgn="base" hangingPunct="0">
              <a:spcBef>
                <a:spcPct val="0"/>
              </a:spcBef>
              <a:spcAft>
                <a:spcPct val="0"/>
              </a:spcAft>
            </a:pPr>
            <a:r>
              <a:rPr lang="en-US" dirty="0">
                <a:solidFill>
                  <a:srgbClr val="000000"/>
                </a:solidFill>
                <a:latin typeface="Times New Roman" charset="0"/>
                <a:cs typeface="ＭＳ Ｐゴシック" charset="0"/>
              </a:rPr>
              <a:t>Electron / Proton</a:t>
            </a:r>
          </a:p>
        </p:txBody>
      </p:sp>
      <p:sp>
        <p:nvSpPr>
          <p:cNvPr id="37" name="Text Box 6">
            <a:extLst>
              <a:ext uri="{FF2B5EF4-FFF2-40B4-BE49-F238E27FC236}">
                <a16:creationId xmlns:a16="http://schemas.microsoft.com/office/drawing/2014/main" id="{1061A1B6-8FE0-5946-8BD3-0CA0A03EF5E7}"/>
              </a:ext>
            </a:extLst>
          </p:cNvPr>
          <p:cNvSpPr txBox="1">
            <a:spLocks noChangeArrowheads="1"/>
          </p:cNvSpPr>
          <p:nvPr/>
        </p:nvSpPr>
        <p:spPr bwMode="auto">
          <a:xfrm>
            <a:off x="497331" y="2109149"/>
            <a:ext cx="11287125" cy="2677656"/>
          </a:xfrm>
          <a:prstGeom prst="rect">
            <a:avLst/>
          </a:prstGeom>
          <a:solidFill>
            <a:srgbClr val="92D050"/>
          </a:solidFill>
          <a:ln w="9525">
            <a:noFill/>
            <a:miter lim="800000"/>
            <a:headEnd/>
            <a:tailEnd/>
          </a:ln>
        </p:spPr>
        <p:txBody>
          <a:bodyPr wrap="square">
            <a:spAutoFit/>
          </a:bodyPr>
          <a:lstStyle/>
          <a:p>
            <a:pPr algn="ctr"/>
            <a:endParaRPr lang="en-US" sz="2400" dirty="0">
              <a:solidFill>
                <a:srgbClr val="002060"/>
              </a:solidFill>
            </a:endParaRPr>
          </a:p>
          <a:p>
            <a:pPr algn="ctr"/>
            <a:r>
              <a:rPr lang="en-US" sz="2400" dirty="0">
                <a:solidFill>
                  <a:srgbClr val="002060"/>
                </a:solidFill>
              </a:rPr>
              <a:t>Worldwide Integrated Luminosity prior to LHC: ca. 11 fb</a:t>
            </a:r>
            <a:r>
              <a:rPr lang="en-US" sz="2400" baseline="30000" dirty="0">
                <a:solidFill>
                  <a:srgbClr val="002060"/>
                </a:solidFill>
              </a:rPr>
              <a:t>-1</a:t>
            </a:r>
          </a:p>
          <a:p>
            <a:pPr algn="ctr"/>
            <a:endParaRPr lang="en-US" sz="2400" dirty="0">
              <a:solidFill>
                <a:srgbClr val="002060"/>
              </a:solidFill>
            </a:endParaRPr>
          </a:p>
          <a:p>
            <a:pPr algn="ctr"/>
            <a:r>
              <a:rPr lang="en-US" sz="2400" dirty="0">
                <a:solidFill>
                  <a:srgbClr val="002060"/>
                </a:solidFill>
              </a:rPr>
              <a:t>LHC Design Goal: 300 fb</a:t>
            </a:r>
            <a:r>
              <a:rPr lang="en-US" sz="2400" baseline="30000" dirty="0">
                <a:solidFill>
                  <a:srgbClr val="002060"/>
                </a:solidFill>
              </a:rPr>
              <a:t>-1</a:t>
            </a:r>
            <a:r>
              <a:rPr lang="en-US" sz="2400" dirty="0">
                <a:solidFill>
                  <a:srgbClr val="002060"/>
                </a:solidFill>
              </a:rPr>
              <a:t> </a:t>
            </a:r>
            <a:r>
              <a:rPr lang="en-US" sz="2400" dirty="0">
                <a:solidFill>
                  <a:srgbClr val="002060"/>
                </a:solidFill>
                <a:sym typeface="Wingdings" pitchFamily="2" charset="2"/>
              </a:rPr>
              <a:t> LHC likely to reach end of Run3: 350 fb</a:t>
            </a:r>
            <a:r>
              <a:rPr lang="en-US" sz="2400" baseline="30000" dirty="0">
                <a:solidFill>
                  <a:srgbClr val="002060"/>
                </a:solidFill>
                <a:sym typeface="Wingdings" pitchFamily="2" charset="2"/>
              </a:rPr>
              <a:t>-1</a:t>
            </a:r>
            <a:r>
              <a:rPr lang="en-US" sz="2400" dirty="0">
                <a:solidFill>
                  <a:srgbClr val="002060"/>
                </a:solidFill>
                <a:sym typeface="Wingdings" pitchFamily="2" charset="2"/>
              </a:rPr>
              <a:t> to 400 fb</a:t>
            </a:r>
            <a:r>
              <a:rPr lang="en-US" sz="2400" baseline="30000" dirty="0">
                <a:solidFill>
                  <a:srgbClr val="002060"/>
                </a:solidFill>
                <a:sym typeface="Wingdings" pitchFamily="2" charset="2"/>
              </a:rPr>
              <a:t>-1</a:t>
            </a:r>
          </a:p>
          <a:p>
            <a:pPr algn="ctr"/>
            <a:endParaRPr lang="en-US" sz="2400" dirty="0">
              <a:solidFill>
                <a:srgbClr val="002060"/>
              </a:solidFill>
              <a:sym typeface="Wingdings" pitchFamily="2" charset="2"/>
            </a:endParaRPr>
          </a:p>
          <a:p>
            <a:pPr algn="ctr"/>
            <a:r>
              <a:rPr lang="en-US" sz="2400" dirty="0">
                <a:solidFill>
                  <a:srgbClr val="002060"/>
                </a:solidFill>
                <a:sym typeface="Wingdings" pitchFamily="2" charset="2"/>
              </a:rPr>
              <a:t>HL-LHC goal: 3000 fb</a:t>
            </a:r>
            <a:r>
              <a:rPr lang="en-US" sz="2400" baseline="30000" dirty="0">
                <a:solidFill>
                  <a:srgbClr val="002060"/>
                </a:solidFill>
                <a:sym typeface="Wingdings" pitchFamily="2" charset="2"/>
              </a:rPr>
              <a:t>-1</a:t>
            </a:r>
            <a:r>
              <a:rPr lang="en-US" sz="2400" dirty="0">
                <a:solidFill>
                  <a:srgbClr val="002060"/>
                </a:solidFill>
                <a:sym typeface="Wingdings" pitchFamily="2" charset="2"/>
              </a:rPr>
              <a:t> to 4000 fb</a:t>
            </a:r>
            <a:r>
              <a:rPr lang="en-US" sz="2400" baseline="30000" dirty="0">
                <a:solidFill>
                  <a:srgbClr val="002060"/>
                </a:solidFill>
                <a:sym typeface="Wingdings" pitchFamily="2" charset="2"/>
              </a:rPr>
              <a:t>-1 </a:t>
            </a:r>
            <a:r>
              <a:rPr lang="en-US" sz="2400" dirty="0">
                <a:solidFill>
                  <a:srgbClr val="002060"/>
                </a:solidFill>
                <a:sym typeface="Wingdings" pitchFamily="2" charset="2"/>
              </a:rPr>
              <a:t>!</a:t>
            </a:r>
            <a:endParaRPr lang="en-US" sz="2400" dirty="0">
              <a:solidFill>
                <a:srgbClr val="002060"/>
              </a:solidFill>
            </a:endParaRPr>
          </a:p>
          <a:p>
            <a:endParaRPr lang="en-GB" sz="2400" dirty="0">
              <a:solidFill>
                <a:srgbClr val="002060"/>
              </a:solidFill>
            </a:endParaRPr>
          </a:p>
        </p:txBody>
      </p:sp>
      <p:sp>
        <p:nvSpPr>
          <p:cNvPr id="38" name="Bent Arrow 37">
            <a:extLst>
              <a:ext uri="{FF2B5EF4-FFF2-40B4-BE49-F238E27FC236}">
                <a16:creationId xmlns:a16="http://schemas.microsoft.com/office/drawing/2014/main" id="{79224E75-0E6C-F54E-BB7D-4D93ADB09381}"/>
              </a:ext>
            </a:extLst>
          </p:cNvPr>
          <p:cNvSpPr/>
          <p:nvPr/>
        </p:nvSpPr>
        <p:spPr>
          <a:xfrm rot="5400000">
            <a:off x="10149066" y="2462981"/>
            <a:ext cx="684780" cy="794382"/>
          </a:xfrm>
          <a:prstGeom prst="bentArrow">
            <a:avLst>
              <a:gd name="adj1" fmla="val 20790"/>
              <a:gd name="adj2" fmla="val 23957"/>
              <a:gd name="adj3" fmla="val 25000"/>
              <a:gd name="adj4" fmla="val 43750"/>
            </a:avLst>
          </a:prstGeom>
          <a:gradFill>
            <a:gsLst>
              <a:gs pos="0">
                <a:srgbClr val="FFFF00"/>
              </a:gs>
              <a:gs pos="100000">
                <a:srgbClr val="FFC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39" name="Bent Arrow 38">
            <a:extLst>
              <a:ext uri="{FF2B5EF4-FFF2-40B4-BE49-F238E27FC236}">
                <a16:creationId xmlns:a16="http://schemas.microsoft.com/office/drawing/2014/main" id="{2140EC50-1010-F34A-98CF-DCB44400B529}"/>
              </a:ext>
            </a:extLst>
          </p:cNvPr>
          <p:cNvSpPr/>
          <p:nvPr/>
        </p:nvSpPr>
        <p:spPr>
          <a:xfrm rot="10800000">
            <a:off x="10159880" y="3675527"/>
            <a:ext cx="684780" cy="679808"/>
          </a:xfrm>
          <a:prstGeom prst="bentArrow">
            <a:avLst>
              <a:gd name="adj1" fmla="val 20790"/>
              <a:gd name="adj2" fmla="val 23957"/>
              <a:gd name="adj3" fmla="val 25000"/>
              <a:gd name="adj4" fmla="val 43750"/>
            </a:avLst>
          </a:prstGeom>
          <a:gradFill>
            <a:gsLst>
              <a:gs pos="0">
                <a:srgbClr val="FF0000"/>
              </a:gs>
              <a:gs pos="100000">
                <a:srgbClr val="C00000"/>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0" name="TextBox 39">
            <a:extLst>
              <a:ext uri="{FF2B5EF4-FFF2-40B4-BE49-F238E27FC236}">
                <a16:creationId xmlns:a16="http://schemas.microsoft.com/office/drawing/2014/main" id="{E9D85691-109D-D643-817F-C8859998AB7B}"/>
              </a:ext>
            </a:extLst>
          </p:cNvPr>
          <p:cNvSpPr txBox="1"/>
          <p:nvPr/>
        </p:nvSpPr>
        <p:spPr>
          <a:xfrm>
            <a:off x="11115683" y="2687059"/>
            <a:ext cx="668773" cy="400110"/>
          </a:xfrm>
          <a:prstGeom prst="rect">
            <a:avLst/>
          </a:prstGeom>
          <a:noFill/>
        </p:spPr>
        <p:txBody>
          <a:bodyPr wrap="none" rtlCol="0">
            <a:spAutoFit/>
          </a:bodyPr>
          <a:lstStyle/>
          <a:p>
            <a:r>
              <a:rPr lang="en-US" sz="2000" dirty="0">
                <a:solidFill>
                  <a:schemeClr val="bg1"/>
                </a:solidFill>
              </a:rPr>
              <a:t>x 35</a:t>
            </a:r>
          </a:p>
        </p:txBody>
      </p:sp>
      <p:sp>
        <p:nvSpPr>
          <p:cNvPr id="41" name="TextBox 40">
            <a:extLst>
              <a:ext uri="{FF2B5EF4-FFF2-40B4-BE49-F238E27FC236}">
                <a16:creationId xmlns:a16="http://schemas.microsoft.com/office/drawing/2014/main" id="{B24971C0-A0CE-4447-85A5-7366BAEB10CE}"/>
              </a:ext>
            </a:extLst>
          </p:cNvPr>
          <p:cNvSpPr txBox="1"/>
          <p:nvPr/>
        </p:nvSpPr>
        <p:spPr>
          <a:xfrm>
            <a:off x="11115683" y="3897426"/>
            <a:ext cx="668773" cy="400110"/>
          </a:xfrm>
          <a:prstGeom prst="rect">
            <a:avLst/>
          </a:prstGeom>
          <a:noFill/>
        </p:spPr>
        <p:txBody>
          <a:bodyPr wrap="none" rtlCol="0">
            <a:spAutoFit/>
          </a:bodyPr>
          <a:lstStyle/>
          <a:p>
            <a:r>
              <a:rPr lang="en-US" sz="2000" dirty="0">
                <a:solidFill>
                  <a:srgbClr val="C00000"/>
                </a:solidFill>
              </a:rPr>
              <a:t>x 10</a:t>
            </a:r>
          </a:p>
        </p:txBody>
      </p:sp>
      <p:sp>
        <p:nvSpPr>
          <p:cNvPr id="20" name="Title 1">
            <a:extLst>
              <a:ext uri="{FF2B5EF4-FFF2-40B4-BE49-F238E27FC236}">
                <a16:creationId xmlns:a16="http://schemas.microsoft.com/office/drawing/2014/main" id="{08AED61C-04E8-EC11-C4A1-9BF133CE2FE0}"/>
              </a:ext>
            </a:extLst>
          </p:cNvPr>
          <p:cNvSpPr txBox="1">
            <a:spLocks/>
          </p:cNvSpPr>
          <p:nvPr/>
        </p:nvSpPr>
        <p:spPr>
          <a:xfrm>
            <a:off x="715984" y="237152"/>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Peak luminosities of Hadron Colliders</a:t>
            </a:r>
          </a:p>
        </p:txBody>
      </p:sp>
      <p:sp>
        <p:nvSpPr>
          <p:cNvPr id="27" name="Slide Number Placeholder 2">
            <a:extLst>
              <a:ext uri="{FF2B5EF4-FFF2-40B4-BE49-F238E27FC236}">
                <a16:creationId xmlns:a16="http://schemas.microsoft.com/office/drawing/2014/main" id="{4BB2427A-2C02-64F7-C2D3-1E21218EB3B1}"/>
              </a:ext>
            </a:extLst>
          </p:cNvPr>
          <p:cNvSpPr>
            <a:spLocks noGrp="1"/>
          </p:cNvSpPr>
          <p:nvPr>
            <p:ph type="sldNum" sz="quarter" idx="4"/>
          </p:nvPr>
        </p:nvSpPr>
        <p:spPr>
          <a:xfrm>
            <a:off x="11482115" y="6537960"/>
            <a:ext cx="662557" cy="32004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95</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278924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dissolve">
                                      <p:cBhvr>
                                        <p:cTn id="10" dur="500"/>
                                        <p:tgtEl>
                                          <p:spTgt spid="2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dissolv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dissolve">
                                      <p:cBhvr>
                                        <p:cTn id="21" dur="500"/>
                                        <p:tgtEl>
                                          <p:spTgt spid="16"/>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dissolve">
                                      <p:cBhvr>
                                        <p:cTn id="24" dur="500"/>
                                        <p:tgtEl>
                                          <p:spTgt spid="23"/>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slide(fromBottom)">
                                      <p:cBhvr>
                                        <p:cTn id="29" dur="500"/>
                                        <p:tgtEl>
                                          <p:spTgt spid="37"/>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dissolve">
                                      <p:cBhvr>
                                        <p:cTn id="34" dur="500"/>
                                        <p:tgtEl>
                                          <p:spTgt spid="38"/>
                                        </p:tgtEl>
                                      </p:cBhvr>
                                    </p:animEffect>
                                  </p:childTnLst>
                                </p:cTn>
                              </p:par>
                            </p:childTnLst>
                          </p:cTn>
                        </p:par>
                        <p:par>
                          <p:cTn id="35" fill="hold">
                            <p:stCondLst>
                              <p:cond delay="500"/>
                            </p:stCondLst>
                            <p:childTnLst>
                              <p:par>
                                <p:cTn id="36" presetID="9"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dissolve">
                                      <p:cBhvr>
                                        <p:cTn id="38" dur="500"/>
                                        <p:tgtEl>
                                          <p:spTgt spid="40"/>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dissolve">
                                      <p:cBhvr>
                                        <p:cTn id="43" dur="500"/>
                                        <p:tgtEl>
                                          <p:spTgt spid="39"/>
                                        </p:tgtEl>
                                      </p:cBhvr>
                                    </p:animEffect>
                                  </p:childTnLst>
                                </p:cTn>
                              </p:par>
                            </p:childTnLst>
                          </p:cTn>
                        </p:par>
                        <p:par>
                          <p:cTn id="44" fill="hold">
                            <p:stCondLst>
                              <p:cond delay="500"/>
                            </p:stCondLst>
                            <p:childTnLst>
                              <p:par>
                                <p:cTn id="45" presetID="9"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dissolve">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9" grpId="0" animBg="1"/>
      <p:bldP spid="22" grpId="0"/>
      <p:bldP spid="23" grpId="0"/>
      <p:bldP spid="37" grpId="0" animBg="1"/>
      <p:bldP spid="38" grpId="0" animBg="1"/>
      <p:bldP spid="39" grpId="0" animBg="1"/>
      <p:bldP spid="40" grpId="0"/>
      <p:bldP spid="41"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032F6FE2-7528-4146-A8D4-AE29948FD2ED}"/>
              </a:ext>
            </a:extLst>
          </p:cNvPr>
          <p:cNvSpPr>
            <a:spLocks noGrp="1"/>
          </p:cNvSpPr>
          <p:nvPr>
            <p:ph type="title"/>
          </p:nvPr>
        </p:nvSpPr>
        <p:spPr>
          <a:xfrm>
            <a:off x="763245" y="109660"/>
            <a:ext cx="10560000" cy="720000"/>
          </a:xfrm>
        </p:spPr>
        <p:txBody>
          <a:bodyPr/>
          <a:lstStyle/>
          <a:p>
            <a:r>
              <a:rPr lang="en-GB" sz="3200" dirty="0">
                <a:latin typeface="Calibri" panose="020F0502020204030204" pitchFamily="34" charset="0"/>
                <a:cs typeface="Calibri" panose="020F0502020204030204" pitchFamily="34" charset="0"/>
              </a:rPr>
              <a:t>HL-LHC targets a rich and diverse physics programme</a:t>
            </a:r>
          </a:p>
        </p:txBody>
      </p:sp>
      <p:sp>
        <p:nvSpPr>
          <p:cNvPr id="3" name="Slide Number Placeholder 2">
            <a:extLst>
              <a:ext uri="{FF2B5EF4-FFF2-40B4-BE49-F238E27FC236}">
                <a16:creationId xmlns:a16="http://schemas.microsoft.com/office/drawing/2014/main" id="{E53F96B8-9FC6-2D4F-8EAD-0C08DA6F48F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7A23F-BAF2-40F7-981E-A4E481A32A38}" type="slidenum">
              <a:rPr kumimoji="0" lang="en-US"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96</a:t>
            </a:fld>
            <a:endParaRPr kumimoji="0" lang="en-US"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TextBox 6">
            <a:extLst>
              <a:ext uri="{FF2B5EF4-FFF2-40B4-BE49-F238E27FC236}">
                <a16:creationId xmlns:a16="http://schemas.microsoft.com/office/drawing/2014/main" id="{3EFC6C3F-FCE1-274B-A07A-0EA6AC306744}"/>
              </a:ext>
            </a:extLst>
          </p:cNvPr>
          <p:cNvSpPr txBox="1"/>
          <p:nvPr/>
        </p:nvSpPr>
        <p:spPr>
          <a:xfrm>
            <a:off x="1342295" y="4556173"/>
            <a:ext cx="10574146"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Ions (ALICE 3 proposed for LS4)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b-physics (LHCb upgrade proposed for LS4)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Forward </a:t>
            </a:r>
            <a:r>
              <a:rPr kumimoji="0" lang="en-GB" sz="1800" i="0" u="none" strike="noStrike" kern="1200" cap="none" spc="0" normalizeH="0" baseline="0" noProof="0" dirty="0">
                <a:ln>
                  <a:noFill/>
                </a:ln>
                <a:effectLst/>
                <a:uLnTx/>
                <a:uFillTx/>
                <a:latin typeface="Calibri" panose="020F0502020204030204" pitchFamily="34" charset="0"/>
                <a:cs typeface="Calibri" panose="020F0502020204030204" pitchFamily="34" charset="0"/>
              </a:rPr>
              <a:t>physics </a:t>
            </a:r>
            <a:r>
              <a:rPr lang="en-GB" dirty="0">
                <a:latin typeface="Calibri" panose="020F0502020204030204" pitchFamily="34" charset="0"/>
                <a:cs typeface="Calibri" panose="020F0502020204030204" pitchFamily="34" charset="0"/>
              </a:rPr>
              <a:t>(PPS2)</a:t>
            </a:r>
            <a:endParaRPr kumimoji="0" lang="en-GB" sz="1800" i="0" u="none" strike="noStrike" kern="1200" cap="none" spc="0" normalizeH="0" baseline="0" noProof="0" dirty="0">
              <a:ln>
                <a:noFill/>
              </a:ln>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Neutrinos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SND</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FASERnu</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GB" sz="1800" b="1" i="0" u="none" strike="noStrike" kern="1200" cap="none" spc="0" normalizeH="0" baseline="0" noProof="0" dirty="0" err="1">
                <a:ln>
                  <a:noFill/>
                </a:ln>
                <a:solidFill>
                  <a:srgbClr val="00B050"/>
                </a:solidFill>
                <a:effectLst/>
                <a:uLnTx/>
                <a:uFillTx/>
                <a:latin typeface="Calibri" panose="020F0502020204030204" pitchFamily="34" charset="0"/>
                <a:ea typeface="+mn-ea"/>
                <a:cs typeface="Calibri" panose="020F0502020204030204" pitchFamily="34" charset="0"/>
              </a:rPr>
              <a:t>FPF</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Long Lived Particles (GPDs, FASER, </a:t>
            </a:r>
            <a:r>
              <a:rPr kumimoji="0" lang="en-GB" sz="18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MoEDAL</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a:t>
            </a:r>
            <a:r>
              <a:rPr kumimoji="0" lang="en-GB" sz="1800" b="0"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CODEX-b, </a:t>
            </a:r>
            <a:r>
              <a:rPr kumimoji="0" lang="en-GB" sz="1800" b="0" i="1"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milliQan</a:t>
            </a:r>
            <a:r>
              <a:rPr kumimoji="0" lang="en-GB" sz="1800" b="0"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 MATHUSLA, </a:t>
            </a:r>
            <a:r>
              <a:rPr kumimoji="0" lang="en-GB" sz="1800" b="0" i="1" u="none" strike="noStrike" kern="1200" cap="none" spc="0" normalizeH="0" baseline="0" noProof="0" dirty="0" err="1">
                <a:ln>
                  <a:noFill/>
                </a:ln>
                <a:solidFill>
                  <a:srgbClr val="00B050"/>
                </a:solidFill>
                <a:effectLst/>
                <a:uLnTx/>
                <a:uFillTx/>
                <a:latin typeface="Calibri" panose="020F0502020204030204" pitchFamily="34" charset="0"/>
                <a:ea typeface="+mn-ea"/>
                <a:cs typeface="Calibri" panose="020F0502020204030204" pitchFamily="34" charset="0"/>
              </a:rPr>
              <a:t>ANIBUS</a:t>
            </a:r>
            <a:r>
              <a:rPr kumimoji="0" lang="en-GB" sz="1800" b="0" i="1" u="none" strike="noStrike" kern="1200" cap="none" spc="0" normalizeH="0" baseline="0" noProof="0" dirty="0">
                <a:ln>
                  <a:noFill/>
                </a:ln>
                <a:solidFill>
                  <a:srgbClr val="00B050"/>
                </a:solidFill>
                <a:effectLst/>
                <a:uLnTx/>
                <a:uFillTx/>
                <a:latin typeface="Calibri" panose="020F0502020204030204" pitchFamily="34" charset="0"/>
                <a:ea typeface="+mn-ea"/>
                <a:cs typeface="Calibri" panose="020F0502020204030204" pitchFamily="34" charset="0"/>
              </a:rPr>
              <a:t>, </a:t>
            </a:r>
            <a:r>
              <a:rPr kumimoji="0" lang="en-GB" sz="1800" b="1" i="0" u="none" strike="noStrike" kern="1200" cap="none" spc="0" normalizeH="0" baseline="0" noProof="0" dirty="0" err="1">
                <a:ln>
                  <a:noFill/>
                </a:ln>
                <a:solidFill>
                  <a:srgbClr val="00B050"/>
                </a:solidFill>
                <a:effectLst/>
                <a:uLnTx/>
                <a:uFillTx/>
                <a:latin typeface="Calibri" panose="020F0502020204030204" pitchFamily="34" charset="0"/>
                <a:ea typeface="+mn-ea"/>
                <a:cs typeface="Calibri" panose="020F0502020204030204" pitchFamily="34" charset="0"/>
              </a:rPr>
              <a:t>FPF</a:t>
            </a:r>
            <a:r>
              <a:rPr kumimoji="0" lang="en-GB" sz="1800" b="0" i="1"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Fixed target (SMOG-2, </a:t>
            </a:r>
            <a:r>
              <a:rPr kumimoji="0" lang="en-GB" sz="1800" b="0" i="0" u="none" strike="noStrike" kern="1200" cap="none" spc="0" normalizeH="0" baseline="0" noProof="0" dirty="0">
                <a:ln>
                  <a:noFill/>
                </a:ln>
                <a:solidFill>
                  <a:srgbClr val="FF9300"/>
                </a:solidFill>
                <a:effectLst/>
                <a:uLnTx/>
                <a:uFillTx/>
                <a:latin typeface="Calibri" panose="020F0502020204030204" pitchFamily="34" charset="0"/>
                <a:ea typeface="+mn-ea"/>
                <a:cs typeface="Calibri" panose="020F0502020204030204" pitchFamily="34" charset="0"/>
              </a:rPr>
              <a:t>Crystal-FT</a:t>
            </a:r>
            <a:r>
              <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t>
            </a:r>
          </a:p>
        </p:txBody>
      </p:sp>
      <p:sp>
        <p:nvSpPr>
          <p:cNvPr id="17" name="TextBox 16">
            <a:extLst>
              <a:ext uri="{FF2B5EF4-FFF2-40B4-BE49-F238E27FC236}">
                <a16:creationId xmlns:a16="http://schemas.microsoft.com/office/drawing/2014/main" id="{40284EC7-D2B0-2541-BD78-A75F7F25A944}"/>
              </a:ext>
            </a:extLst>
          </p:cNvPr>
          <p:cNvSpPr txBox="1"/>
          <p:nvPr/>
        </p:nvSpPr>
        <p:spPr>
          <a:xfrm>
            <a:off x="1342295" y="4151376"/>
            <a:ext cx="103632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Headline deliverable is 3 ab</a:t>
            </a:r>
            <a:r>
              <a:rPr kumimoji="0" lang="en-GB" sz="1800" b="1"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-1</a:t>
            </a:r>
            <a:r>
              <a:rPr kumimoji="0" lang="en-GB" sz="18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p-p but the physics programme promises to be impressively diverse…</a:t>
            </a:r>
          </a:p>
        </p:txBody>
      </p:sp>
      <p:pic>
        <p:nvPicPr>
          <p:cNvPr id="19" name="Picture 18">
            <a:extLst>
              <a:ext uri="{FF2B5EF4-FFF2-40B4-BE49-F238E27FC236}">
                <a16:creationId xmlns:a16="http://schemas.microsoft.com/office/drawing/2014/main" id="{431F61C2-657D-6B44-A133-7D9E40D770C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98550" y="951469"/>
            <a:ext cx="5134594" cy="3052550"/>
          </a:xfrm>
          <a:prstGeom prst="rect">
            <a:avLst/>
          </a:prstGeom>
          <a:ln>
            <a:solidFill>
              <a:schemeClr val="tx1"/>
            </a:solidFill>
          </a:ln>
        </p:spPr>
      </p:pic>
      <p:sp>
        <p:nvSpPr>
          <p:cNvPr id="5" name="TextBox 4">
            <a:extLst>
              <a:ext uri="{FF2B5EF4-FFF2-40B4-BE49-F238E27FC236}">
                <a16:creationId xmlns:a16="http://schemas.microsoft.com/office/drawing/2014/main" id="{F6753E6A-FD7F-71E5-60C3-3EEC26A1EC1B}"/>
              </a:ext>
            </a:extLst>
          </p:cNvPr>
          <p:cNvSpPr txBox="1"/>
          <p:nvPr/>
        </p:nvSpPr>
        <p:spPr>
          <a:xfrm>
            <a:off x="1925516" y="6412603"/>
            <a:ext cx="610186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FR" sz="1800" b="0" i="0" u="none" strike="noStrike" kern="1200" cap="none" spc="0" normalizeH="0" baseline="0" noProof="0" dirty="0">
                <a:ln>
                  <a:noFill/>
                </a:ln>
                <a:solidFill>
                  <a:prstClr val="black"/>
                </a:solidFill>
                <a:effectLst/>
                <a:uLnTx/>
                <a:uFillTx/>
                <a:latin typeface="Arial"/>
                <a:ea typeface="+mn-ea"/>
                <a:cs typeface="+mn-cs"/>
                <a:hlinkClick r:id="rId3"/>
              </a:rPr>
              <a:t>https://www.ichep2022.it</a:t>
            </a:r>
            <a:r>
              <a:rPr kumimoji="0" lang="en-FR" sz="1800" b="0" i="0" u="none" strike="noStrike" kern="1200" cap="none" spc="0" normalizeH="0" baseline="0" noProof="0" dirty="0">
                <a:ln>
                  <a:noFill/>
                </a:ln>
                <a:solidFill>
                  <a:prstClr val="black"/>
                </a:solidFill>
                <a:effectLst/>
                <a:uLnTx/>
                <a:uFillTx/>
                <a:latin typeface="Arial"/>
                <a:ea typeface="+mn-ea"/>
                <a:cs typeface="+mn-cs"/>
              </a:rPr>
              <a:t> </a:t>
            </a:r>
          </a:p>
        </p:txBody>
      </p:sp>
    </p:spTree>
    <p:extLst>
      <p:ext uri="{BB962C8B-B14F-4D97-AF65-F5344CB8AC3E}">
        <p14:creationId xmlns:p14="http://schemas.microsoft.com/office/powerpoint/2010/main" val="1160037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Lee-plo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3692" y="0"/>
            <a:ext cx="8685794" cy="6270689"/>
          </a:xfrm>
          <a:prstGeom prst="rect">
            <a:avLst/>
          </a:prstGeom>
        </p:spPr>
      </p:pic>
      <p:sp>
        <p:nvSpPr>
          <p:cNvPr id="30" name="TextBox 29"/>
          <p:cNvSpPr txBox="1"/>
          <p:nvPr/>
        </p:nvSpPr>
        <p:spPr>
          <a:xfrm>
            <a:off x="9782828" y="1553646"/>
            <a:ext cx="1726348" cy="34904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35676" tIns="35676" rIns="35676" bIns="35676" numCol="1" spcCol="26758" rtlCol="0" anchor="ctr">
            <a:spAutoFit/>
          </a:bodyPr>
          <a:lstStyle/>
          <a:p>
            <a:pPr marL="0" marR="0" lvl="0" indent="0" algn="l" defTabSz="410310" rtl="0" eaLnBrk="1" fontAlgn="auto" latinLnBrk="1"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535353"/>
                </a:solidFill>
                <a:effectLst/>
                <a:uLnTx/>
                <a:uFillTx/>
                <a:latin typeface="Arial"/>
                <a:ea typeface="Gill Sans Light"/>
                <a:cs typeface="Arial"/>
                <a:sym typeface="Gill Sans Light"/>
              </a:rPr>
              <a:t>source: L. Rossi</a:t>
            </a:r>
          </a:p>
        </p:txBody>
      </p:sp>
      <p:sp>
        <p:nvSpPr>
          <p:cNvPr id="7" name="Slide Number Placeholder 2">
            <a:extLst>
              <a:ext uri="{FF2B5EF4-FFF2-40B4-BE49-F238E27FC236}">
                <a16:creationId xmlns:a16="http://schemas.microsoft.com/office/drawing/2014/main" id="{74268F2F-2061-A346-9E6B-08AAAE53BC47}"/>
              </a:ext>
            </a:extLst>
          </p:cNvPr>
          <p:cNvSpPr txBox="1">
            <a:spLocks/>
          </p:cNvSpPr>
          <p:nvPr/>
        </p:nvSpPr>
        <p:spPr>
          <a:xfrm>
            <a:off x="11828720" y="6495985"/>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8A2D03-466B-4AD7-AC70-B2955EB43184}" type="slidenum">
              <a:rPr kumimoji="0" lang="en-US" sz="1200" b="1" i="0" u="none" strike="noStrike" kern="1200" cap="none" spc="0" normalizeH="0" baseline="0" noProof="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97</a:t>
            </a:fld>
            <a:endParaRPr kumimoji="0" lang="en-US" sz="1200" b="1" i="0" u="none" strike="noStrike" kern="1200" cap="none" spc="0" normalizeH="0" baseline="0" noProof="0" dirty="0">
              <a:ln>
                <a:noFill/>
              </a:ln>
              <a:solidFill>
                <a:prstClr val="black"/>
              </a:solidFill>
              <a:effectLst/>
              <a:uLnTx/>
              <a:uFillTx/>
              <a:latin typeface="Arial"/>
              <a:ea typeface="+mn-ea"/>
              <a:cs typeface="+mn-cs"/>
            </a:endParaRPr>
          </a:p>
        </p:txBody>
      </p:sp>
      <p:cxnSp>
        <p:nvCxnSpPr>
          <p:cNvPr id="3" name="Straight Connector 2">
            <a:extLst>
              <a:ext uri="{FF2B5EF4-FFF2-40B4-BE49-F238E27FC236}">
                <a16:creationId xmlns:a16="http://schemas.microsoft.com/office/drawing/2014/main" id="{2A9F3CD6-982D-854B-83CC-7CF930990DE8}"/>
              </a:ext>
            </a:extLst>
          </p:cNvPr>
          <p:cNvCxnSpPr/>
          <p:nvPr/>
        </p:nvCxnSpPr>
        <p:spPr>
          <a:xfrm>
            <a:off x="3069770" y="304800"/>
            <a:ext cx="0" cy="4604657"/>
          </a:xfrm>
          <a:prstGeom prst="line">
            <a:avLst/>
          </a:prstGeom>
          <a:ln w="50800">
            <a:solidFill>
              <a:srgbClr val="FF0000"/>
            </a:solidFill>
          </a:ln>
        </p:spPr>
        <p:style>
          <a:lnRef idx="2">
            <a:schemeClr val="accent1"/>
          </a:lnRef>
          <a:fillRef idx="0">
            <a:schemeClr val="accent1"/>
          </a:fillRef>
          <a:effectRef idx="1">
            <a:schemeClr val="accent1"/>
          </a:effectRef>
          <a:fontRef idx="minor">
            <a:schemeClr val="tx1"/>
          </a:fontRef>
        </p:style>
      </p:cxnSp>
      <p:sp>
        <p:nvSpPr>
          <p:cNvPr id="4" name="Right Arrow 3">
            <a:extLst>
              <a:ext uri="{FF2B5EF4-FFF2-40B4-BE49-F238E27FC236}">
                <a16:creationId xmlns:a16="http://schemas.microsoft.com/office/drawing/2014/main" id="{7F9CBC6B-2E0C-E649-8BCD-4FF020CDAB0F}"/>
              </a:ext>
            </a:extLst>
          </p:cNvPr>
          <p:cNvSpPr/>
          <p:nvPr/>
        </p:nvSpPr>
        <p:spPr>
          <a:xfrm>
            <a:off x="3189514" y="2296885"/>
            <a:ext cx="642257" cy="206829"/>
          </a:xfrm>
          <a:prstGeom prst="rightArrow">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13" name="Straight Connector 12">
            <a:extLst>
              <a:ext uri="{FF2B5EF4-FFF2-40B4-BE49-F238E27FC236}">
                <a16:creationId xmlns:a16="http://schemas.microsoft.com/office/drawing/2014/main" id="{47FFC04D-A247-034B-A0C7-0F98A8E5D46B}"/>
              </a:ext>
            </a:extLst>
          </p:cNvPr>
          <p:cNvCxnSpPr/>
          <p:nvPr/>
        </p:nvCxnSpPr>
        <p:spPr>
          <a:xfrm>
            <a:off x="3940621" y="304800"/>
            <a:ext cx="0" cy="4604657"/>
          </a:xfrm>
          <a:prstGeom prst="line">
            <a:avLst/>
          </a:prstGeom>
          <a:ln w="50800">
            <a:solidFill>
              <a:schemeClr val="bg2"/>
            </a:solidFill>
          </a:ln>
        </p:spPr>
        <p:style>
          <a:lnRef idx="2">
            <a:schemeClr val="accent1"/>
          </a:lnRef>
          <a:fillRef idx="0">
            <a:schemeClr val="accent1"/>
          </a:fillRef>
          <a:effectRef idx="1">
            <a:schemeClr val="accent1"/>
          </a:effectRef>
          <a:fontRef idx="minor">
            <a:schemeClr val="tx1"/>
          </a:fontRef>
        </p:style>
      </p:cxnSp>
      <p:sp>
        <p:nvSpPr>
          <p:cNvPr id="5" name="Bent-Up Arrow 4">
            <a:extLst>
              <a:ext uri="{FF2B5EF4-FFF2-40B4-BE49-F238E27FC236}">
                <a16:creationId xmlns:a16="http://schemas.microsoft.com/office/drawing/2014/main" id="{B2A868DB-A8CE-A442-BEF1-84D7494800C1}"/>
              </a:ext>
            </a:extLst>
          </p:cNvPr>
          <p:cNvSpPr/>
          <p:nvPr/>
        </p:nvSpPr>
        <p:spPr>
          <a:xfrm>
            <a:off x="3953212" y="1670059"/>
            <a:ext cx="921058" cy="644916"/>
          </a:xfrm>
          <a:prstGeom prst="bentUpArrow">
            <a:avLst>
              <a:gd name="adj1" fmla="val 16560"/>
              <a:gd name="adj2" fmla="val 11497"/>
              <a:gd name="adj3" fmla="val 23312"/>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5" name="Bent-Up Arrow 14">
            <a:extLst>
              <a:ext uri="{FF2B5EF4-FFF2-40B4-BE49-F238E27FC236}">
                <a16:creationId xmlns:a16="http://schemas.microsoft.com/office/drawing/2014/main" id="{2EFEE4E8-20B5-E242-8128-7FAF6237428E}"/>
              </a:ext>
            </a:extLst>
          </p:cNvPr>
          <p:cNvSpPr/>
          <p:nvPr/>
        </p:nvSpPr>
        <p:spPr>
          <a:xfrm flipV="1">
            <a:off x="4064998" y="2373082"/>
            <a:ext cx="921058" cy="337457"/>
          </a:xfrm>
          <a:prstGeom prst="bentUpArrow">
            <a:avLst>
              <a:gd name="adj1" fmla="val 26237"/>
              <a:gd name="adj2" fmla="val 24626"/>
              <a:gd name="adj3" fmla="val 33440"/>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6" name="Text Placeholder 6">
            <a:extLst>
              <a:ext uri="{FF2B5EF4-FFF2-40B4-BE49-F238E27FC236}">
                <a16:creationId xmlns:a16="http://schemas.microsoft.com/office/drawing/2014/main" id="{168EE0C6-3108-0540-8C88-EB687B908C93}"/>
              </a:ext>
            </a:extLst>
          </p:cNvPr>
          <p:cNvSpPr txBox="1">
            <a:spLocks/>
          </p:cNvSpPr>
          <p:nvPr/>
        </p:nvSpPr>
        <p:spPr bwMode="auto">
          <a:xfrm>
            <a:off x="7825286" y="2386627"/>
            <a:ext cx="3560990" cy="3794568"/>
          </a:xfrm>
          <a:prstGeom prst="rect">
            <a:avLst/>
          </a:prstGeom>
          <a:solidFill>
            <a:schemeClr val="accent1">
              <a:lumMod val="20000"/>
              <a:lumOff val="80000"/>
            </a:schemeClr>
          </a:solidFill>
          <a:ln>
            <a:noFill/>
          </a:ln>
          <a:effectLst/>
          <a:extLst>
            <a:ext uri="{FAA26D3D-D897-4be2-8F04-BA451C77F1D7}">
              <ma14:placeholderFlag xmlns="" xmlns:ma14="http://schemas.microsoft.com/office/mac/drawingml/2011/main" val="1"/>
            </a:ext>
          </a:extLst>
        </p:spPr>
        <p:txBody>
          <a:bodyPr vert="horz" wrap="square" lIns="91381" tIns="45692" rIns="91381" bIns="45692" numCol="1" anchor="t" anchorCtr="0" compatLnSpc="1">
            <a:prstTxWarp prst="textNoShape">
              <a:avLst/>
            </a:prstTxWarp>
            <a:normAutofit fontScale="85000" lnSpcReduction="20000"/>
          </a:bodyPr>
          <a:lstStyle>
            <a:lvl1pPr marL="342796" indent="-342796" algn="l" rtl="0" eaLnBrk="0" fontAlgn="base" hangingPunct="0">
              <a:spcBef>
                <a:spcPct val="20000"/>
              </a:spcBef>
              <a:spcAft>
                <a:spcPct val="0"/>
              </a:spcAft>
              <a:buClr>
                <a:schemeClr val="accent1"/>
              </a:buClr>
              <a:buSzPct val="65000"/>
              <a:buFont typeface="Wingdings" charset="0"/>
              <a:buChar char="n"/>
              <a:defRPr sz="3000">
                <a:solidFill>
                  <a:schemeClr val="tx1"/>
                </a:solidFill>
                <a:latin typeface="+mn-lt"/>
                <a:ea typeface="+mn-ea"/>
                <a:cs typeface="ＭＳ Ｐゴシック" charset="0"/>
              </a:defRPr>
            </a:lvl1pPr>
            <a:lvl2pPr marL="669719" indent="-325338" algn="l" rtl="0" eaLnBrk="0" fontAlgn="base" hangingPunct="0">
              <a:spcBef>
                <a:spcPct val="20000"/>
              </a:spcBef>
              <a:spcAft>
                <a:spcPct val="0"/>
              </a:spcAft>
              <a:buClr>
                <a:schemeClr val="accent2"/>
              </a:buClr>
              <a:buSzPct val="60000"/>
              <a:buFont typeface="Wingdings" charset="0"/>
              <a:buChar char="q"/>
              <a:defRPr sz="2600">
                <a:solidFill>
                  <a:schemeClr val="tx1"/>
                </a:solidFill>
                <a:latin typeface="+mn-lt"/>
                <a:ea typeface="+mn-ea"/>
              </a:defRPr>
            </a:lvl2pPr>
            <a:lvl3pPr marL="1022037" indent="-350730" algn="l" rtl="0" eaLnBrk="0" fontAlgn="base" hangingPunct="0">
              <a:spcBef>
                <a:spcPct val="20000"/>
              </a:spcBef>
              <a:spcAft>
                <a:spcPct val="0"/>
              </a:spcAft>
              <a:buClr>
                <a:schemeClr val="accent1"/>
              </a:buClr>
              <a:buSzPct val="65000"/>
              <a:buFont typeface="Wingdings" charset="0"/>
              <a:buChar char="n"/>
              <a:defRPr sz="2200">
                <a:solidFill>
                  <a:schemeClr val="tx1"/>
                </a:solidFill>
                <a:latin typeface="+mn-lt"/>
                <a:ea typeface="+mn-ea"/>
              </a:defRPr>
            </a:lvl3pPr>
            <a:lvl4pPr marL="1339439" indent="-315817" algn="l" rtl="0" eaLnBrk="0" fontAlgn="base" hangingPunct="0">
              <a:spcBef>
                <a:spcPct val="20000"/>
              </a:spcBef>
              <a:spcAft>
                <a:spcPct val="0"/>
              </a:spcAft>
              <a:buClr>
                <a:schemeClr val="accent2"/>
              </a:buClr>
              <a:buSzPct val="70000"/>
              <a:buFont typeface="Wingdings" charset="0"/>
              <a:buChar char="q"/>
              <a:defRPr sz="2000">
                <a:solidFill>
                  <a:schemeClr val="tx1"/>
                </a:solidFill>
                <a:latin typeface="+mn-lt"/>
                <a:ea typeface="+mn-ea"/>
              </a:defRPr>
            </a:lvl4pPr>
            <a:lvl5pPr marL="1679059" indent="-338035" algn="l" rtl="0" eaLnBrk="0" fontAlgn="base" hangingPunct="0">
              <a:spcBef>
                <a:spcPct val="20000"/>
              </a:spcBef>
              <a:spcAft>
                <a:spcPct val="0"/>
              </a:spcAft>
              <a:buClr>
                <a:schemeClr val="accent1"/>
              </a:buClr>
              <a:buSzPct val="75000"/>
              <a:buFont typeface="Wingdings" charset="0"/>
              <a:buChar char="§"/>
              <a:defRPr sz="2000">
                <a:solidFill>
                  <a:schemeClr val="tx1"/>
                </a:solidFill>
                <a:latin typeface="+mn-lt"/>
                <a:ea typeface="+mn-ea"/>
              </a:defRPr>
            </a:lvl5pPr>
            <a:lvl6pPr marL="2136120"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6pPr>
            <a:lvl7pPr marL="2593178"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7pPr>
            <a:lvl8pPr marL="3050239"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8pPr>
            <a:lvl9pPr marL="3507296" indent="-338035" algn="l" rtl="0" fontAlgn="base">
              <a:spcBef>
                <a:spcPct val="20000"/>
              </a:spcBef>
              <a:spcAft>
                <a:spcPct val="0"/>
              </a:spcAft>
              <a:buClr>
                <a:schemeClr val="accent1"/>
              </a:buClr>
              <a:buSzPct val="75000"/>
              <a:buFont typeface="Wingdings" charset="0"/>
              <a:buChar char="§"/>
              <a:defRPr sz="2000">
                <a:solidFill>
                  <a:schemeClr val="tx1"/>
                </a:solidFill>
                <a:latin typeface="+mn-lt"/>
                <a:ea typeface="+mn-ea"/>
              </a:defRPr>
            </a:lvl9pPr>
          </a:lstStyle>
          <a:p>
            <a:pPr marL="0" marR="0" lvl="0" indent="0" algn="l" defTabSz="914400" rtl="0" eaLnBrk="0" fontAlgn="base" latinLnBrk="0" hangingPunct="0">
              <a:lnSpc>
                <a:spcPct val="100000"/>
              </a:lnSpc>
              <a:spcBef>
                <a:spcPts val="0"/>
              </a:spcBef>
              <a:spcAft>
                <a:spcPct val="0"/>
              </a:spcAft>
              <a:buClr>
                <a:srgbClr val="64BCD9"/>
              </a:buClr>
              <a:buSzPct val="65000"/>
              <a:buFont typeface="Wingdings" charset="0"/>
              <a:buNone/>
              <a:tabLst/>
              <a:defRPr/>
            </a:pPr>
            <a:endParaRPr kumimoji="0" lang="en-GB" sz="2300" b="0" i="0" u="sng"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0" fontAlgn="base" latinLnBrk="0" hangingPunct="0">
              <a:lnSpc>
                <a:spcPct val="100000"/>
              </a:lnSpc>
              <a:spcBef>
                <a:spcPts val="0"/>
              </a:spcBef>
              <a:spcAft>
                <a:spcPct val="0"/>
              </a:spcAft>
              <a:buClr>
                <a:srgbClr val="64BCD9"/>
              </a:buClr>
              <a:buSzPct val="65000"/>
              <a:buFont typeface="Wingdings" charset="0"/>
              <a:buNone/>
              <a:tabLst/>
              <a:defRPr/>
            </a:pPr>
            <a:r>
              <a:rPr kumimoji="0" lang="en-GB" sz="2300" b="0" i="0" u="sng"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rPr>
              <a:t>Nb</a:t>
            </a:r>
            <a:r>
              <a:rPr kumimoji="0" lang="en-GB" sz="2300" b="0" i="0" u="sng" strike="noStrike" kern="1200" cap="none" spc="0" normalizeH="0" baseline="-25000" noProof="0" dirty="0">
                <a:ln>
                  <a:noFill/>
                </a:ln>
                <a:solidFill>
                  <a:srgbClr val="000090"/>
                </a:solidFill>
                <a:effectLst/>
                <a:uLnTx/>
                <a:uFillTx/>
                <a:latin typeface="Calibri" panose="020F0502020204030204" pitchFamily="34" charset="0"/>
                <a:ea typeface="+mn-ea"/>
                <a:cs typeface="Calibri" panose="020F0502020204030204" pitchFamily="34" charset="0"/>
              </a:rPr>
              <a:t>3</a:t>
            </a:r>
            <a:r>
              <a:rPr kumimoji="0" lang="en-GB" sz="2300" b="0" i="0" u="sng"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rPr>
              <a:t>Sn</a:t>
            </a: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endParaRPr kumimoji="0" lang="en-GB" sz="2100" b="0" i="0" u="sng"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endParaRP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HL-LHC with 11-12T</a:t>
            </a: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16 T for HEP</a:t>
            </a: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Almost a commodity!</a:t>
            </a:r>
          </a:p>
          <a:p>
            <a:pPr marL="669719" marR="0" lvl="1" indent="-325338" algn="l" defTabSz="914400" rtl="0" eaLnBrk="0" fontAlgn="base" latinLnBrk="0" hangingPunct="0">
              <a:lnSpc>
                <a:spcPct val="100000"/>
              </a:lnSpc>
              <a:spcBef>
                <a:spcPts val="0"/>
              </a:spcBef>
              <a:spcAft>
                <a:spcPct val="0"/>
              </a:spcAft>
              <a:buClr>
                <a:srgbClr val="700A00"/>
              </a:buClr>
              <a:buSzPct val="60000"/>
              <a:buFont typeface="Wingdings" charset="0"/>
              <a:buChar char="q"/>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15-20 t per year for MRI</a:t>
            </a:r>
          </a:p>
          <a:p>
            <a:pPr marL="669719" marR="0" lvl="1" indent="-325338" algn="l" defTabSz="914400" rtl="0" eaLnBrk="0" fontAlgn="base" latinLnBrk="0" hangingPunct="0">
              <a:lnSpc>
                <a:spcPct val="100000"/>
              </a:lnSpc>
              <a:spcBef>
                <a:spcPts val="0"/>
              </a:spcBef>
              <a:spcAft>
                <a:spcPct val="0"/>
              </a:spcAft>
              <a:buClr>
                <a:srgbClr val="700A00"/>
              </a:buClr>
              <a:buSzPct val="60000"/>
              <a:buFont typeface="Wingdings" charset="0"/>
              <a:buChar char="q"/>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ITER needs 500 t</a:t>
            </a: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ca x5 cost LHC </a:t>
            </a:r>
            <a:r>
              <a:rPr kumimoji="0" lang="en-GB" sz="2100" b="0" i="0" u="none" strike="noStrike" kern="1200" cap="none" spc="0" normalizeH="0" baseline="0" noProof="0" dirty="0" err="1">
                <a:ln>
                  <a:noFill/>
                </a:ln>
                <a:solidFill>
                  <a:prstClr val="black"/>
                </a:solidFill>
                <a:effectLst/>
                <a:uLnTx/>
                <a:uFillTx/>
                <a:latin typeface="Calibri" panose="020F0502020204030204" pitchFamily="34" charset="0"/>
                <a:ea typeface="+mn-ea"/>
                <a:cs typeface="Calibri" panose="020F0502020204030204" pitchFamily="34" charset="0"/>
              </a:rPr>
              <a:t>Nb-Ti</a:t>
            </a:r>
            <a:endPar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Brittle material</a:t>
            </a:r>
          </a:p>
          <a:p>
            <a:pPr marL="344381" marR="0" lvl="1" indent="0" algn="l" defTabSz="914400" rtl="0" eaLnBrk="0" fontAlgn="base" latinLnBrk="0" hangingPunct="0">
              <a:lnSpc>
                <a:spcPct val="100000"/>
              </a:lnSpc>
              <a:spcBef>
                <a:spcPts val="0"/>
              </a:spcBef>
              <a:spcAft>
                <a:spcPct val="0"/>
              </a:spcAft>
              <a:buClr>
                <a:srgbClr val="700A00"/>
              </a:buClr>
              <a:buSzPct val="60000"/>
              <a:buFont typeface="Wingdings" charset="0"/>
              <a:buNone/>
              <a:tabLst/>
              <a:defRPr/>
            </a:pPr>
            <a:endParaRPr kumimoji="0" lang="en-GB" sz="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344381" marR="0" lvl="1" indent="0" algn="l" defTabSz="914400" rtl="0" eaLnBrk="0" fontAlgn="base" latinLnBrk="0" hangingPunct="0">
              <a:lnSpc>
                <a:spcPct val="100000"/>
              </a:lnSpc>
              <a:spcBef>
                <a:spcPts val="0"/>
              </a:spcBef>
              <a:spcAft>
                <a:spcPct val="0"/>
              </a:spcAft>
              <a:buClr>
                <a:srgbClr val="700A00"/>
              </a:buClr>
              <a:buSzPct val="60000"/>
              <a:buFont typeface="Wingdings" charset="0"/>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0" fontAlgn="base" latinLnBrk="0" hangingPunct="0">
              <a:lnSpc>
                <a:spcPct val="100000"/>
              </a:lnSpc>
              <a:spcBef>
                <a:spcPts val="0"/>
              </a:spcBef>
              <a:spcAft>
                <a:spcPct val="0"/>
              </a:spcAft>
              <a:buClr>
                <a:srgbClr val="64BCD9"/>
              </a:buClr>
              <a:buSzPct val="65000"/>
              <a:buFont typeface="Wingdings" charset="0"/>
              <a:buNone/>
              <a:tabLst/>
              <a:defRPr/>
            </a:pPr>
            <a:r>
              <a:rPr kumimoji="0" lang="en-GB" sz="2300" b="0" i="0" u="sng"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rPr>
              <a:t>HTS</a:t>
            </a:r>
            <a:r>
              <a:rPr kumimoji="0" lang="en-GB" sz="2300" b="0" i="0" u="none"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rPr>
              <a:t> (needed </a:t>
            </a:r>
            <a:r>
              <a:rPr kumimoji="0" lang="en-GB" sz="2300" b="0" i="0" u="none"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sym typeface="Wingdings"/>
              </a:rPr>
              <a:t> 20 T)</a:t>
            </a:r>
          </a:p>
          <a:p>
            <a:pPr marL="0" marR="0" lvl="0" indent="0" algn="l" defTabSz="914400" rtl="0" eaLnBrk="0" fontAlgn="base" latinLnBrk="0" hangingPunct="0">
              <a:lnSpc>
                <a:spcPct val="100000"/>
              </a:lnSpc>
              <a:spcBef>
                <a:spcPts val="0"/>
              </a:spcBef>
              <a:spcAft>
                <a:spcPct val="0"/>
              </a:spcAft>
              <a:buClr>
                <a:srgbClr val="64BCD9"/>
              </a:buClr>
              <a:buSzPct val="65000"/>
              <a:buFont typeface="Wingdings" charset="0"/>
              <a:buNone/>
              <a:tabLst/>
              <a:defRPr/>
            </a:pPr>
            <a:r>
              <a:rPr kumimoji="0" lang="en-GB" sz="2300" b="0" i="0" u="none"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sym typeface="Wingdings"/>
              </a:rPr>
              <a:t>       on going R&amp;D!</a:t>
            </a:r>
          </a:p>
          <a:p>
            <a:pPr marL="0" marR="0" lvl="0" indent="0" algn="l" defTabSz="914400" rtl="0" eaLnBrk="0" fontAlgn="base" latinLnBrk="0" hangingPunct="0">
              <a:lnSpc>
                <a:spcPct val="100000"/>
              </a:lnSpc>
              <a:spcBef>
                <a:spcPts val="0"/>
              </a:spcBef>
              <a:spcAft>
                <a:spcPct val="0"/>
              </a:spcAft>
              <a:buClr>
                <a:srgbClr val="64BCD9"/>
              </a:buClr>
              <a:buSzPct val="65000"/>
              <a:buFont typeface="Wingdings" charset="0"/>
              <a:buNone/>
              <a:tabLst/>
              <a:defRPr/>
            </a:pPr>
            <a:endParaRPr kumimoji="0" lang="en-GB" sz="1600" b="0" i="0" u="none" strike="noStrike" kern="1200" cap="none" spc="0" normalizeH="0" baseline="0" noProof="0" dirty="0">
              <a:ln>
                <a:noFill/>
              </a:ln>
              <a:solidFill>
                <a:srgbClr val="000090"/>
              </a:solidFill>
              <a:effectLst/>
              <a:uLnTx/>
              <a:uFillTx/>
              <a:latin typeface="Calibri" panose="020F0502020204030204" pitchFamily="34" charset="0"/>
              <a:ea typeface="+mn-ea"/>
              <a:cs typeface="Calibri" panose="020F0502020204030204" pitchFamily="34" charset="0"/>
              <a:sym typeface="Wingdings"/>
            </a:endParaRP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Bi-2212: cost today 2-5x Nb</a:t>
            </a:r>
            <a:r>
              <a:rPr kumimoji="0" lang="en-GB" sz="2100" b="0"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3</a:t>
            </a: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Sn</a:t>
            </a:r>
          </a:p>
          <a:p>
            <a:pPr marL="342796" marR="0" lvl="0" indent="-342796" algn="l" defTabSz="914400" rtl="0" eaLnBrk="0" fontAlgn="base" latinLnBrk="0" hangingPunct="0">
              <a:lnSpc>
                <a:spcPct val="100000"/>
              </a:lnSpc>
              <a:spcBef>
                <a:spcPts val="0"/>
              </a:spcBef>
              <a:spcAft>
                <a:spcPct val="0"/>
              </a:spcAft>
              <a:buClr>
                <a:srgbClr val="64BCD9"/>
              </a:buClr>
              <a:buSzPct val="65000"/>
              <a:buFont typeface="Wingdings" charset="0"/>
              <a:buChar char="n"/>
              <a:tabLst/>
              <a:defRPr/>
            </a:pP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YBCO: cost today 10x Nb</a:t>
            </a:r>
            <a:r>
              <a:rPr kumimoji="0" lang="en-GB" sz="2100" b="0" i="0" u="none" strike="noStrike" kern="1200" cap="none" spc="0" normalizeH="0" baseline="-2500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3</a:t>
            </a:r>
            <a:r>
              <a:rPr kumimoji="0" lang="en-GB" sz="2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sym typeface="Wingdings"/>
              </a:rPr>
              <a:t>Sn</a:t>
            </a:r>
            <a:endParaRPr kumimoji="0" lang="en-GB" sz="2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342796" marR="0" lvl="0" indent="-342796" algn="l" defTabSz="914400" rtl="0" eaLnBrk="0" fontAlgn="base" latinLnBrk="0" hangingPunct="0">
              <a:lnSpc>
                <a:spcPct val="100000"/>
              </a:lnSpc>
              <a:spcBef>
                <a:spcPct val="20000"/>
              </a:spcBef>
              <a:spcAft>
                <a:spcPct val="0"/>
              </a:spcAft>
              <a:buClr>
                <a:srgbClr val="64BCD9"/>
              </a:buClr>
              <a:buSzPct val="65000"/>
              <a:buFont typeface="Wingdings" charset="0"/>
              <a:buChar char="n"/>
              <a:tabLst/>
              <a:defRPr/>
            </a:pPr>
            <a:endParaRPr kumimoji="0" lang="en-GB" sz="17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8" name="Title 1">
            <a:extLst>
              <a:ext uri="{FF2B5EF4-FFF2-40B4-BE49-F238E27FC236}">
                <a16:creationId xmlns:a16="http://schemas.microsoft.com/office/drawing/2014/main" id="{F5331A12-E031-78B0-0BB5-CDE2FB9B6684}"/>
              </a:ext>
            </a:extLst>
          </p:cNvPr>
          <p:cNvSpPr txBox="1">
            <a:spLocks/>
          </p:cNvSpPr>
          <p:nvPr/>
        </p:nvSpPr>
        <p:spPr>
          <a:xfrm>
            <a:off x="9509182" y="113314"/>
            <a:ext cx="2919735"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600" dirty="0">
                <a:latin typeface="Calibri" charset="0"/>
                <a:ea typeface="Calibri" charset="0"/>
                <a:cs typeface="Calibri" charset="0"/>
              </a:rPr>
              <a:t>SC Magnet</a:t>
            </a:r>
          </a:p>
          <a:p>
            <a:r>
              <a:rPr lang="en-US" sz="3600" dirty="0">
                <a:latin typeface="Calibri" charset="0"/>
                <a:ea typeface="Calibri" charset="0"/>
                <a:cs typeface="Calibri" charset="0"/>
              </a:rPr>
              <a:t>technology</a:t>
            </a:r>
          </a:p>
        </p:txBody>
      </p:sp>
    </p:spTree>
    <p:extLst>
      <p:ext uri="{BB962C8B-B14F-4D97-AF65-F5344CB8AC3E}">
        <p14:creationId xmlns:p14="http://schemas.microsoft.com/office/powerpoint/2010/main" val="2815159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dissolv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par>
                          <p:cTn id="23" fill="hold">
                            <p:stCondLst>
                              <p:cond delay="500"/>
                            </p:stCondLst>
                            <p:childTnLst>
                              <p:par>
                                <p:cTn id="24" presetID="9"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dissolv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dissolve">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animBg="1"/>
      <p:bldP spid="16" grpId="0" animBg="1"/>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0B9E8D9-B9C1-8740-B720-BD1A07FAA772}"/>
              </a:ext>
            </a:extLst>
          </p:cNvPr>
          <p:cNvSpPr/>
          <p:nvPr/>
        </p:nvSpPr>
        <p:spPr>
          <a:xfrm>
            <a:off x="1524000" y="6180881"/>
            <a:ext cx="1244600" cy="6732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pic>
        <p:nvPicPr>
          <p:cNvPr id="2" name="Picture 1"/>
          <p:cNvPicPr>
            <a:picLocks noChangeAspect="1"/>
          </p:cNvPicPr>
          <p:nvPr/>
        </p:nvPicPr>
        <p:blipFill>
          <a:blip r:embed="rId2"/>
          <a:stretch>
            <a:fillRect/>
          </a:stretch>
        </p:blipFill>
        <p:spPr>
          <a:xfrm>
            <a:off x="1752689" y="692697"/>
            <a:ext cx="8627987" cy="5849349"/>
          </a:xfrm>
          <a:prstGeom prst="rect">
            <a:avLst/>
          </a:prstGeom>
        </p:spPr>
      </p:pic>
      <p:sp>
        <p:nvSpPr>
          <p:cNvPr id="5" name="TextBox 4"/>
          <p:cNvSpPr txBox="1"/>
          <p:nvPr/>
        </p:nvSpPr>
        <p:spPr>
          <a:xfrm>
            <a:off x="4799856" y="6165304"/>
            <a:ext cx="5760640" cy="379844"/>
          </a:xfrm>
          <a:prstGeom prst="rect">
            <a:avLst/>
          </a:prstGeom>
          <a:solidFill>
            <a:schemeClr val="bg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5672" tIns="35672" rIns="35672" bIns="35672" numCol="1" spcCol="26754" rtlCol="0" anchor="ctr">
            <a:spAutoFit/>
          </a:bodyPr>
          <a:lstStyle/>
          <a:p>
            <a:pPr marL="0" marR="0" lvl="0" indent="0" algn="l" defTabSz="410268" rtl="0" eaLnBrk="1" fontAlgn="auto" latinLnBrk="1"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535353"/>
                </a:solidFill>
                <a:effectLst/>
                <a:uLnTx/>
                <a:uFillTx/>
                <a:latin typeface="Calibri" panose="020F0502020204030204" pitchFamily="34" charset="0"/>
                <a:ea typeface="Gill Sans Light"/>
                <a:cs typeface="Calibri" panose="020F0502020204030204" pitchFamily="34" charset="0"/>
                <a:sym typeface="Gill Sans Light"/>
              </a:rPr>
              <a:t>courtesy: L. Rossi (CERN)</a:t>
            </a:r>
          </a:p>
        </p:txBody>
      </p:sp>
      <p:sp>
        <p:nvSpPr>
          <p:cNvPr id="7" name="TextBox 6"/>
          <p:cNvSpPr txBox="1"/>
          <p:nvPr/>
        </p:nvSpPr>
        <p:spPr>
          <a:xfrm>
            <a:off x="8400256" y="1556793"/>
            <a:ext cx="2160240" cy="4247317"/>
          </a:xfrm>
          <a:prstGeom prst="rect">
            <a:avLst/>
          </a:prstGeom>
          <a:solidFill>
            <a:schemeClr val="bg1"/>
          </a:solid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Transition from </a:t>
            </a:r>
            <a:r>
              <a:rPr kumimoji="0" lang="en-US" sz="1800" b="0"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NbTi</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to Nb</a:t>
            </a:r>
            <a:r>
              <a:rPr kumimoji="0" lang="en-US" sz="1800" b="0" i="0" u="none" strike="noStrike" kern="1200" cap="none" spc="0" normalizeH="0" baseline="-25000" noProof="0" dirty="0">
                <a:ln>
                  <a:noFill/>
                </a:ln>
                <a:solidFill>
                  <a:prstClr val="white"/>
                </a:solidFill>
                <a:effectLst/>
                <a:uLnTx/>
                <a:uFillTx/>
                <a:latin typeface="Calibri" panose="020F0502020204030204" pitchFamily="34" charset="0"/>
                <a:ea typeface="+mn-ea"/>
                <a:cs typeface="Calibri" panose="020F0502020204030204" pitchFamily="34" charset="0"/>
              </a:rPr>
              <a:t>3</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Sn:</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HL-LH lead the R&amp;D for 11-15T magnets based on Nb</a:t>
            </a:r>
            <a:r>
              <a:rPr kumimoji="0" lang="en-US" sz="1800" b="0" i="0" u="none" strike="noStrike" kern="1200" cap="none" spc="0" normalizeH="0" baseline="-25000" noProof="0" dirty="0">
                <a:ln>
                  <a:noFill/>
                </a:ln>
                <a:solidFill>
                  <a:prstClr val="white"/>
                </a:solidFill>
                <a:effectLst/>
                <a:uLnTx/>
                <a:uFillTx/>
                <a:latin typeface="Calibri" panose="020F0502020204030204" pitchFamily="34" charset="0"/>
                <a:ea typeface="+mn-ea"/>
                <a:cs typeface="Calibri" panose="020F0502020204030204" pitchFamily="34" charset="0"/>
              </a:rPr>
              <a:t>3</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Sn technology: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rPr>
              <a:t>15-20 years R&amp;D program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rPr>
              <a:t>Transition to HTS: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rPr>
              <a:t>Assume R&amp;D period of similar size  2035?</a:t>
            </a:r>
          </a:p>
        </p:txBody>
      </p:sp>
      <p:sp>
        <p:nvSpPr>
          <p:cNvPr id="9" name="Slide Number Placeholder 2">
            <a:extLst>
              <a:ext uri="{FF2B5EF4-FFF2-40B4-BE49-F238E27FC236}">
                <a16:creationId xmlns:a16="http://schemas.microsoft.com/office/drawing/2014/main" id="{7747B9CF-B9F0-8443-9EC9-3E71D4C27A64}"/>
              </a:ext>
            </a:extLst>
          </p:cNvPr>
          <p:cNvSpPr txBox="1">
            <a:spLocks/>
          </p:cNvSpPr>
          <p:nvPr/>
        </p:nvSpPr>
        <p:spPr>
          <a:xfrm>
            <a:off x="11836400" y="6503996"/>
            <a:ext cx="3556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8A2D03-466B-4AD7-AC70-B2955EB43184}" type="slidenum">
              <a:rPr kumimoji="0" lang="en-US" sz="1200" b="1" i="0" u="none" strike="noStrike" kern="1200" cap="none" spc="0" normalizeH="0" baseline="0" noProof="0">
                <a:ln>
                  <a:noFill/>
                </a:ln>
                <a:solidFill>
                  <a:prstClr val="black"/>
                </a:solidFill>
                <a:effectLst/>
                <a:uLnTx/>
                <a:uFillTx/>
                <a:latin typeface="Calibri" panose="020F0502020204030204" pitchFamily="34" charset="0"/>
                <a:ea typeface="+mn-ea"/>
                <a:cs typeface="Calibri" panose="020F050202020403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98</a:t>
            </a:fld>
            <a:endPar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p:txBody>
      </p:sp>
      <p:sp>
        <p:nvSpPr>
          <p:cNvPr id="12" name="Rectangle 11">
            <a:extLst>
              <a:ext uri="{FF2B5EF4-FFF2-40B4-BE49-F238E27FC236}">
                <a16:creationId xmlns:a16="http://schemas.microsoft.com/office/drawing/2014/main" id="{39D2E497-A143-4644-A23E-F970D665C1D2}"/>
              </a:ext>
            </a:extLst>
          </p:cNvPr>
          <p:cNvSpPr/>
          <p:nvPr/>
        </p:nvSpPr>
        <p:spPr>
          <a:xfrm>
            <a:off x="1524000" y="6149120"/>
            <a:ext cx="1244600" cy="6732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10" name="Rectangle 9">
            <a:extLst>
              <a:ext uri="{FF2B5EF4-FFF2-40B4-BE49-F238E27FC236}">
                <a16:creationId xmlns:a16="http://schemas.microsoft.com/office/drawing/2014/main" id="{1266FEF4-FDF6-5943-B77C-119548C059D9}"/>
              </a:ext>
            </a:extLst>
          </p:cNvPr>
          <p:cNvSpPr/>
          <p:nvPr/>
        </p:nvSpPr>
        <p:spPr>
          <a:xfrm>
            <a:off x="2675167" y="764704"/>
            <a:ext cx="6656821" cy="678961"/>
          </a:xfrm>
          <a:prstGeom prst="rect">
            <a:avLst/>
          </a:prstGeom>
          <a:solidFill>
            <a:schemeClr val="bg1"/>
          </a:solidFill>
          <a:ln>
            <a:solidFill>
              <a:schemeClr val="bg1"/>
            </a:solidFill>
          </a:ln>
          <a:effectLst>
            <a:outerShdw blurRad="50800" dist="50800" dir="5400000" algn="ctr" rotWithShape="0">
              <a:schemeClr val="bg1"/>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pitchFamily="34" charset="0"/>
              <a:ea typeface="+mn-ea"/>
              <a:cs typeface="Calibri" panose="020F0502020204030204" pitchFamily="34" charset="0"/>
            </a:endParaRPr>
          </a:p>
        </p:txBody>
      </p:sp>
      <p:sp>
        <p:nvSpPr>
          <p:cNvPr id="3" name="TextBox 2"/>
          <p:cNvSpPr txBox="1"/>
          <p:nvPr/>
        </p:nvSpPr>
        <p:spPr>
          <a:xfrm>
            <a:off x="1524000" y="994019"/>
            <a:ext cx="9217024" cy="52322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Magnet development requires substantial R&amp;D effort!!!</a:t>
            </a:r>
          </a:p>
        </p:txBody>
      </p:sp>
      <p:sp>
        <p:nvSpPr>
          <p:cNvPr id="8" name="TextBox 7"/>
          <p:cNvSpPr txBox="1"/>
          <p:nvPr/>
        </p:nvSpPr>
        <p:spPr>
          <a:xfrm>
            <a:off x="8713606" y="1909211"/>
            <a:ext cx="3122794" cy="3693319"/>
          </a:xfrm>
          <a:prstGeom prst="rect">
            <a:avLst/>
          </a:prstGeom>
          <a:solidFill>
            <a:srgbClr val="407EC0"/>
          </a:solid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Transition from </a:t>
            </a:r>
            <a:r>
              <a:rPr kumimoji="0" lang="en-US" sz="1800" b="0" i="0" u="none" strike="noStrike" kern="1200" cap="none" spc="0" normalizeH="0" baseline="0" noProof="0" dirty="0" err="1">
                <a:ln>
                  <a:noFill/>
                </a:ln>
                <a:solidFill>
                  <a:prstClr val="white"/>
                </a:solidFill>
                <a:effectLst/>
                <a:uLnTx/>
                <a:uFillTx/>
                <a:latin typeface="Calibri" panose="020F0502020204030204" pitchFamily="34" charset="0"/>
                <a:ea typeface="+mn-ea"/>
                <a:cs typeface="Calibri" panose="020F0502020204030204" pitchFamily="34" charset="0"/>
              </a:rPr>
              <a:t>NbTi</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 to Nb</a:t>
            </a:r>
            <a:r>
              <a:rPr kumimoji="0" lang="en-US" sz="1800" b="0" i="0" u="none" strike="noStrike" kern="1200" cap="none" spc="0" normalizeH="0" baseline="-25000" noProof="0" dirty="0">
                <a:ln>
                  <a:noFill/>
                </a:ln>
                <a:solidFill>
                  <a:prstClr val="white"/>
                </a:solidFill>
                <a:effectLst/>
                <a:uLnTx/>
                <a:uFillTx/>
                <a:latin typeface="Calibri" panose="020F0502020204030204" pitchFamily="34" charset="0"/>
                <a:ea typeface="+mn-ea"/>
                <a:cs typeface="Calibri" panose="020F0502020204030204" pitchFamily="34" charset="0"/>
              </a:rPr>
              <a:t>3</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Sn: requires similar length of R&amp;D!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HL-LHC led the R&amp;D for 11-15 T magnets based on Nb</a:t>
            </a:r>
            <a:r>
              <a:rPr kumimoji="0" lang="en-US" sz="1800" b="0" i="0" u="none" strike="noStrike" kern="1200" cap="none" spc="0" normalizeH="0" baseline="-25000" noProof="0" dirty="0">
                <a:ln>
                  <a:noFill/>
                </a:ln>
                <a:solidFill>
                  <a:prstClr val="white"/>
                </a:solidFill>
                <a:effectLst/>
                <a:uLnTx/>
                <a:uFillTx/>
                <a:latin typeface="Calibri" panose="020F0502020204030204" pitchFamily="34" charset="0"/>
                <a:ea typeface="+mn-ea"/>
                <a:cs typeface="Calibri" panose="020F0502020204030204" pitchFamily="34" charset="0"/>
              </a:rPr>
              <a:t>3</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rPr>
              <a:t>Sn technology: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285750" marR="0" lvl="0" indent="-285750" algn="just" defTabSz="914400" rtl="0" eaLnBrk="1" fontAlgn="auto" latinLnBrk="0" hangingPunct="1">
              <a:lnSpc>
                <a:spcPct val="100000"/>
              </a:lnSpc>
              <a:spcBef>
                <a:spcPts val="0"/>
              </a:spcBef>
              <a:spcAft>
                <a:spcPts val="0"/>
              </a:spcAft>
              <a:buClrTx/>
              <a:buSzTx/>
              <a:buFont typeface="Wingdings" pitchFamily="2" charset="2"/>
              <a:buChar char="è"/>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pitchFamily="2" charset="2"/>
              </a:rPr>
              <a:t>Started in early 2000</a:t>
            </a:r>
          </a:p>
          <a:p>
            <a:pPr marL="285750" marR="0" lvl="0" indent="-285750" algn="just" defTabSz="914400" rtl="0" eaLnBrk="1" fontAlgn="auto" latinLnBrk="0" hangingPunct="1">
              <a:lnSpc>
                <a:spcPct val="100000"/>
              </a:lnSpc>
              <a:spcBef>
                <a:spcPts val="0"/>
              </a:spcBef>
              <a:spcAft>
                <a:spcPts val="0"/>
              </a:spcAft>
              <a:buClrTx/>
              <a:buSzTx/>
              <a:buFont typeface="Wingdings" pitchFamily="2" charset="2"/>
              <a:buChar char="è"/>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rPr>
              <a:t>15-20 years R&amp;D program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pitchFamily="2" charset="2"/>
              </a:rPr>
              <a:t></a:t>
            </a:r>
            <a:r>
              <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rPr>
              <a:t> Ready by 2025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pitchFamily="34" charset="0"/>
              <a:ea typeface="+mn-ea"/>
              <a:cs typeface="Calibri" panose="020F0502020204030204" pitchFamily="34" charset="0"/>
              <a:sym typeface="Wingdings"/>
            </a:endParaRPr>
          </a:p>
        </p:txBody>
      </p:sp>
      <p:pic>
        <p:nvPicPr>
          <p:cNvPr id="17" name="Content Placeholder 4">
            <a:extLst>
              <a:ext uri="{FF2B5EF4-FFF2-40B4-BE49-F238E27FC236}">
                <a16:creationId xmlns:a16="http://schemas.microsoft.com/office/drawing/2014/main" id="{2317617E-6880-0C47-9947-ED0CE7CCAF0B}"/>
              </a:ext>
            </a:extLst>
          </p:cNvPr>
          <p:cNvPicPr>
            <a:picLocks noChangeAspect="1"/>
          </p:cNvPicPr>
          <p:nvPr/>
        </p:nvPicPr>
        <p:blipFill>
          <a:blip r:embed="rId3"/>
          <a:stretch>
            <a:fillRect/>
          </a:stretch>
        </p:blipFill>
        <p:spPr>
          <a:xfrm>
            <a:off x="2907887" y="4053802"/>
            <a:ext cx="3188113" cy="1429024"/>
          </a:xfrm>
          <a:prstGeom prst="rect">
            <a:avLst/>
          </a:prstGeom>
        </p:spPr>
      </p:pic>
      <p:sp>
        <p:nvSpPr>
          <p:cNvPr id="6" name="Title 1">
            <a:extLst>
              <a:ext uri="{FF2B5EF4-FFF2-40B4-BE49-F238E27FC236}">
                <a16:creationId xmlns:a16="http://schemas.microsoft.com/office/drawing/2014/main" id="{5998B47B-8C39-5913-6A4E-77F8D80F55DB}"/>
              </a:ext>
            </a:extLst>
          </p:cNvPr>
          <p:cNvSpPr txBox="1">
            <a:spLocks/>
          </p:cNvSpPr>
          <p:nvPr/>
        </p:nvSpPr>
        <p:spPr>
          <a:xfrm>
            <a:off x="723577" y="108244"/>
            <a:ext cx="1056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sz="3600" dirty="0">
                <a:latin typeface="Calibri" charset="0"/>
                <a:ea typeface="Calibri" charset="0"/>
                <a:cs typeface="Calibri" charset="0"/>
              </a:rPr>
              <a:t>High Field superconducting Magnets</a:t>
            </a:r>
          </a:p>
        </p:txBody>
      </p:sp>
    </p:spTree>
    <p:extLst>
      <p:ext uri="{BB962C8B-B14F-4D97-AF65-F5344CB8AC3E}">
        <p14:creationId xmlns:p14="http://schemas.microsoft.com/office/powerpoint/2010/main" val="36250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39161</TotalTime>
  <Words>6132</Words>
  <Application>Microsoft Macintosh PowerPoint</Application>
  <PresentationFormat>Widescreen</PresentationFormat>
  <Paragraphs>998</Paragraphs>
  <Slides>98</Slides>
  <Notes>18</Notes>
  <HiddenSlides>0</HiddenSlides>
  <MMClips>0</MMClips>
  <ScaleCrop>false</ScaleCrop>
  <HeadingPairs>
    <vt:vector size="8" baseType="variant">
      <vt:variant>
        <vt:lpstr>Fonts Used</vt:lpstr>
      </vt:variant>
      <vt:variant>
        <vt:i4>13</vt:i4>
      </vt:variant>
      <vt:variant>
        <vt:lpstr>Theme</vt:lpstr>
      </vt:variant>
      <vt:variant>
        <vt:i4>3</vt:i4>
      </vt:variant>
      <vt:variant>
        <vt:lpstr>Embedded OLE Servers</vt:lpstr>
      </vt:variant>
      <vt:variant>
        <vt:i4>1</vt:i4>
      </vt:variant>
      <vt:variant>
        <vt:lpstr>Slide Titles</vt:lpstr>
      </vt:variant>
      <vt:variant>
        <vt:i4>98</vt:i4>
      </vt:variant>
    </vt:vector>
  </HeadingPairs>
  <TitlesOfParts>
    <vt:vector size="115" baseType="lpstr">
      <vt:lpstr>Arial</vt:lpstr>
      <vt:lpstr>Calibri</vt:lpstr>
      <vt:lpstr>Cambria Math</vt:lpstr>
      <vt:lpstr>Comic Sans MS</vt:lpstr>
      <vt:lpstr>Courier New</vt:lpstr>
      <vt:lpstr>Franklin Gothic Heavy</vt:lpstr>
      <vt:lpstr>Garamond</vt:lpstr>
      <vt:lpstr>Helvetica</vt:lpstr>
      <vt:lpstr>Symbol</vt:lpstr>
      <vt:lpstr>Tahoma</vt:lpstr>
      <vt:lpstr>Times</vt:lpstr>
      <vt:lpstr>Times New Roman</vt:lpstr>
      <vt:lpstr>Wingdings</vt:lpstr>
      <vt:lpstr>Thème Office</vt:lpstr>
      <vt:lpstr>1_Thème Office</vt:lpstr>
      <vt:lpstr>1_Office Theme</vt:lpstr>
      <vt:lpstr>Equation</vt:lpstr>
      <vt:lpstr>PowerPoint Presentation</vt:lpstr>
      <vt:lpstr>PowerPoint Presentation</vt:lpstr>
      <vt:lpstr>PowerPoint Presentation</vt:lpstr>
      <vt:lpstr>PowerPoint Presentation</vt:lpstr>
      <vt:lpstr>Introduction: LHC Performance Goals</vt:lpstr>
      <vt:lpstr>PowerPoint Presentation</vt:lpstr>
      <vt:lpstr>After that it’s been quite a ride</vt:lpstr>
      <vt:lpstr>PowerPoint Presentation</vt:lpstr>
      <vt:lpstr>Goal of HL-LHC upgrade project</vt:lpstr>
      <vt:lpstr>PowerPoint Presentation</vt:lpstr>
      <vt:lpstr>HL-LHC Design Parameters </vt:lpstr>
      <vt:lpstr>PowerPoint Presentation</vt:lpstr>
      <vt:lpstr>PowerPoint Presentation</vt:lpstr>
      <vt:lpstr>HL-LHC technology landmarks</vt:lpstr>
      <vt:lpstr>PowerPoint Presentation</vt:lpstr>
      <vt:lpstr>PowerPoint Presentation</vt:lpstr>
      <vt:lpstr>New interaction region layout</vt:lpstr>
      <vt:lpstr>PowerPoint Presentation</vt:lpstr>
      <vt:lpstr>PowerPoint Presentation</vt:lpstr>
      <vt:lpstr>Improvement Plan for MQXFB</vt:lpstr>
      <vt:lpstr>Magnets </vt:lpstr>
      <vt:lpstr>HL-LHC Challenges: Crossing Angle I</vt:lpstr>
      <vt:lpstr>HL-LHC Technical Challenges: Crab Cavities</vt:lpstr>
      <vt:lpstr>PowerPoint Presentation</vt:lpstr>
      <vt:lpstr>Industrial DQW Series (RI)</vt:lpstr>
      <vt:lpstr>PowerPoint Presentation</vt:lpstr>
      <vt:lpstr>PowerPoint Presentation</vt:lpstr>
      <vt:lpstr>IR1/5 underground civil engineering completed in 2022</vt:lpstr>
      <vt:lpstr>Completion of Surface buildings in 2023</vt:lpstr>
      <vt:lpstr>HL-LHC Technical Challenges: Cold powering systems based on flexible sc link using MgB2 superconductor</vt:lpstr>
      <vt:lpstr>Mg2B Superconductor and Superconducting link</vt:lpstr>
      <vt:lpstr>PowerPoint Presentation</vt:lpstr>
      <vt:lpstr>The realization of HL-LHC is a truly international collaboration</vt:lpstr>
      <vt:lpstr>PowerPoint Presentation</vt:lpstr>
      <vt:lpstr>PowerPoint Presentation</vt:lpstr>
      <vt:lpstr>HL-LHC testing facilities in SM18</vt:lpstr>
      <vt:lpstr>PowerPoint Presentation</vt:lpstr>
      <vt:lpstr>IT String Status in pictures</vt:lpstr>
      <vt:lpstr>PowerPoint Presentation</vt:lpstr>
      <vt:lpstr>PowerPoint Presentation</vt:lpstr>
      <vt:lpstr>HL Installation in the LHC during LS3 @ P1&amp;P5 </vt:lpstr>
      <vt:lpstr>HL-LHC hardware commissioning to start  already in mid 2028, machine checkout in Q2 2029!</vt:lpstr>
      <vt:lpstr>Start of HL-LHC exploitation and performance ramp-up</vt:lpstr>
      <vt:lpstr>Then another miracle happens…</vt:lpstr>
      <vt:lpstr>PowerPoint Presentation</vt:lpstr>
      <vt:lpstr>PowerPoint Presentation</vt:lpstr>
      <vt:lpstr>Conclusions:</vt:lpstr>
      <vt:lpstr>TDR V1.0 - The last version of the TDR  including the added scope - 2020</vt:lpstr>
      <vt:lpstr>PowerPoint Presentation</vt:lpstr>
      <vt:lpstr>Ideal (HL-)LHC operation</vt:lpstr>
      <vt:lpstr>Flexible MgB2 superconducting links</vt:lpstr>
      <vt:lpstr>MgB2 Cable Assemblies (1/2)</vt:lpstr>
      <vt:lpstr>SC Link Cryostats</vt:lpstr>
      <vt:lpstr>First DFHX constructed @ CERN (2/3)</vt:lpstr>
      <vt:lpstr>DFX Cryostat</vt:lpstr>
      <vt:lpstr>PowerPoint Presentation</vt:lpstr>
      <vt:lpstr>HL Project Management and Organsiation</vt:lpstr>
      <vt:lpstr>PowerPoint Presentation</vt:lpstr>
      <vt:lpstr>PowerPoint Presentation</vt:lpstr>
      <vt:lpstr>Nb‒Ti Magnets for HL-LHC </vt:lpstr>
      <vt:lpstr>Status MQXFA – Q1 &amp; Q3- Assemblies at AUP</vt:lpstr>
      <vt:lpstr>Lift Installation in Pt1 and Pt5</vt:lpstr>
      <vt:lpstr>CERN accelerator complex</vt:lpstr>
      <vt:lpstr>LHC Injector Upgrade Project  (LIU) </vt:lpstr>
      <vt:lpstr>LHC Injector Upgrade Project  (LIU) </vt:lpstr>
      <vt:lpstr>Electron cloud and cryogenic heat load</vt:lpstr>
      <vt:lpstr>Electron cloud and cryogenic heat load</vt:lpstr>
      <vt:lpstr>SEY evolution over scrubbing run</vt:lpstr>
      <vt:lpstr>SEY comparison to 2018</vt:lpstr>
      <vt:lpstr>Outline</vt:lpstr>
      <vt:lpstr>UFOs and their interactions with the LHC beams</vt:lpstr>
      <vt:lpstr>UFO conditioning in Run2 compared to 2022</vt:lpstr>
      <vt:lpstr>UFO rate 2015 vs 2022</vt:lpstr>
      <vt:lpstr>Quench limits vs UFOs</vt:lpstr>
      <vt:lpstr>Radiation to Electronics</vt:lpstr>
      <vt:lpstr>Outline</vt:lpstr>
      <vt:lpstr>LHC machine sectorisation</vt:lpstr>
      <vt:lpstr>Training quenches RB Circuits</vt:lpstr>
      <vt:lpstr>PowerPoint Presentation</vt:lpstr>
      <vt:lpstr>Total nr of quenches in LHC main dipoles</vt:lpstr>
      <vt:lpstr>Progress and (initial) training of HL-LHC triplet magnets</vt:lpstr>
      <vt:lpstr>Progress and (initial) training of HL-LHC triplet magnets</vt:lpstr>
      <vt:lpstr>Advancements on MQXFBP1 diagnosis</vt:lpstr>
      <vt:lpstr>Outline</vt:lpstr>
      <vt:lpstr>Machine Availability vs Physics output – an example</vt:lpstr>
      <vt:lpstr>Machine Availability vs Physics output – an example</vt:lpstr>
      <vt:lpstr>What defines the productivity / physics output?</vt:lpstr>
      <vt:lpstr>Availability vs HL-LHC luminosities</vt:lpstr>
      <vt:lpstr>PowerPoint Presentation</vt:lpstr>
      <vt:lpstr>PowerPoint Presentation</vt:lpstr>
      <vt:lpstr>PowerPoint Presentation</vt:lpstr>
      <vt:lpstr>(Ideal) LHC cycle and machine efficiency</vt:lpstr>
      <vt:lpstr>Reality…. 3 typical weeks of LHC Machine operation….</vt:lpstr>
      <vt:lpstr>Ideal HL-LHC operation with luminosity levelling</vt:lpstr>
      <vt:lpstr>PowerPoint Presentation</vt:lpstr>
      <vt:lpstr>HL-LHC targets a rich and diverse physics programme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Oliver Brüning</dc:creator>
  <cp:lastModifiedBy>Markus Zerlauth</cp:lastModifiedBy>
  <cp:revision>160</cp:revision>
  <cp:lastPrinted>2023-12-13T15:03:49Z</cp:lastPrinted>
  <dcterms:created xsi:type="dcterms:W3CDTF">2021-01-06T10:05:39Z</dcterms:created>
  <dcterms:modified xsi:type="dcterms:W3CDTF">2024-03-14T23:25:54Z</dcterms:modified>
</cp:coreProperties>
</file>