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7"/>
  </p:notesMasterIdLst>
  <p:sldIdLst>
    <p:sldId id="619" r:id="rId2"/>
    <p:sldId id="665" r:id="rId3"/>
    <p:sldId id="668" r:id="rId4"/>
    <p:sldId id="666" r:id="rId5"/>
    <p:sldId id="667" r:id="rId6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bencini" initials="v" lastIdx="1" clrIdx="0">
    <p:extLst>
      <p:ext uri="{19B8F6BF-5375-455C-9EA6-DF929625EA0E}">
        <p15:presenceInfo xmlns:p15="http://schemas.microsoft.com/office/powerpoint/2012/main" userId="vbencini" providerId="None"/>
      </p:ext>
    </p:extLst>
  </p:cmAuthor>
  <p:cmAuthor id="2" name="Vittorio Bencini" initials="VB" lastIdx="1" clrIdx="1">
    <p:extLst>
      <p:ext uri="{19B8F6BF-5375-455C-9EA6-DF929625EA0E}">
        <p15:presenceInfo xmlns:p15="http://schemas.microsoft.com/office/powerpoint/2012/main" userId="S-1-5-21-1526224874-1540688658-1361462980-2326838" providerId="AD"/>
      </p:ext>
    </p:extLst>
  </p:cmAuthor>
  <p:cmAuthor id="3" name="Vittorio Bencini" initials="VB [2]" lastIdx="2" clrIdx="2">
    <p:extLst>
      <p:ext uri="{19B8F6BF-5375-455C-9EA6-DF929625EA0E}">
        <p15:presenceInfo xmlns:p15="http://schemas.microsoft.com/office/powerpoint/2012/main" userId="S::vittorio.bencini@cern.ch::e5ebd02e-1b3e-4c65-8f69-6662a7ca8e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FF"/>
    <a:srgbClr val="C7C700"/>
    <a:srgbClr val="00BEBE"/>
    <a:srgbClr val="BF00BF"/>
    <a:srgbClr val="0505FF"/>
    <a:srgbClr val="008000"/>
    <a:srgbClr val="000000"/>
    <a:srgbClr val="926F00"/>
    <a:srgbClr val="D6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0" autoAdjust="0"/>
    <p:restoredTop sz="83333" autoAdjust="0"/>
  </p:normalViewPr>
  <p:slideViewPr>
    <p:cSldViewPr snapToGrid="0" snapToObjects="1">
      <p:cViewPr varScale="1">
        <p:scale>
          <a:sx n="109" d="100"/>
          <a:sy n="109" d="100"/>
        </p:scale>
        <p:origin x="427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notesViewPr>
    <p:cSldViewPr snapToGrid="0" snapToObjects="1">
      <p:cViewPr varScale="1">
        <p:scale>
          <a:sx n="47" d="100"/>
          <a:sy n="47" d="100"/>
        </p:scale>
        <p:origin x="277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 Light" panose="020F0302020204030204" pitchFamily="34" charset="0"/>
              </a:defRPr>
            </a:lvl1pPr>
          </a:lstStyle>
          <a:p>
            <a:fld id="{E37CC27E-4C7D-C44D-B624-1D286ABDF9AC}" type="datetimeFigureOut">
              <a:rPr lang="en-GB" smtClean="0"/>
              <a:pPr/>
              <a:t>13/12/2023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 Light" panose="020F0302020204030204" pitchFamily="34" charset="0"/>
              </a:defRPr>
            </a:lvl1pPr>
          </a:lstStyle>
          <a:p>
            <a:fld id="{95AA36E2-9901-FE4C-8E8F-9A425C8A0D6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804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A36E2-9901-FE4C-8E8F-9A425C8A0D6F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8190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A36E2-9901-FE4C-8E8F-9A425C8A0D6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19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A36E2-9901-FE4C-8E8F-9A425C8A0D6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79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A36E2-9901-FE4C-8E8F-9A425C8A0D6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193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A36E2-9901-FE4C-8E8F-9A425C8A0D6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00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13/04/2022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Vittorio Bencini - AWAKE Collaboration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13/04/2022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Vittorio Bencini - AWAKE Collaboration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13/04/2022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Vittorio Bencini - AWAKE Collaboration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13/04/2022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Vittorio Bencini - AWAKE Collaboration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13/04/2022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Vittorio Bencini - AWAKE Collaboration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13/04/2022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Vittorio Bencini - AWAKE Collaboration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13/04/2022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Vittorio Bencini - AWAKE Collaboration Meeting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13/04/2022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Vittorio Bencini - AWAKE Collaboration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13/04/2022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Vittorio Bencini - AWAKE Collaboration Meeting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13/04/2022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Vittorio Bencini - AWAKE Collaboration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14E33A-518A-A941-83DE-DF855048D8B8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13/04/2022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Vittorio Bencini - AWAKE Collaboration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/>
              <a:t>13/04/2022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GB"/>
              <a:t>Vittorio Bencini - AWAKE Collaboration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  <a:latin typeface="Calibri Light" panose="020F0302020204030204" pitchFamily="34" charset="0"/>
              </a:defRPr>
            </a:lvl1pPr>
          </a:lstStyle>
          <a:p>
            <a:fld id="{6414E33A-518A-A941-83DE-DF855048D8B8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082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Calibri Light" panose="020F0302020204030204" pitchFamily="34" charset="0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Calibri Light" panose="020F0302020204030204" pitchFamily="34" charset="0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Calibri Light" panose="020F0302020204030204" pitchFamily="34" charset="0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Calibri Light" panose="020F0302020204030204" pitchFamily="34" charset="0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Calibri Light" panose="020F0302020204030204" pitchFamily="34" charset="0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huggingface.co/task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huggingface.co/tasks" TargetMode="External"/><Relationship Id="rId3" Type="http://schemas.openxmlformats.org/officeDocument/2006/relationships/image" Target="../media/image3.png"/><Relationship Id="rId7" Type="http://schemas.openxmlformats.org/officeDocument/2006/relationships/hyperlink" Target="https://www.youtube.com/watch?v=_j7JEDWuqL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eeplearning.ai/short-courses/langchain-chat-with-your-data/" TargetMode="External"/><Relationship Id="rId3" Type="http://schemas.openxmlformats.org/officeDocument/2006/relationships/hyperlink" Target="https://huggingface.co/" TargetMode="External"/><Relationship Id="rId7" Type="http://schemas.openxmlformats.org/officeDocument/2006/relationships/hyperlink" Target="https://www.deeplearning.ai/short-courses/langchain-for-llm-application-development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ython.langchain.com/docs/get_started/introduction" TargetMode="External"/><Relationship Id="rId5" Type="http://schemas.openxmlformats.org/officeDocument/2006/relationships/hyperlink" Target="https://www.youtube.com/watch?v=_j7JEDWuqLE" TargetMode="External"/><Relationship Id="rId10" Type="http://schemas.openxmlformats.org/officeDocument/2006/relationships/hyperlink" Target="https://gitlab.cern.ch/vbencini/object_detection" TargetMode="External"/><Relationship Id="rId4" Type="http://schemas.openxmlformats.org/officeDocument/2006/relationships/hyperlink" Target="https://huggingface.co/learn" TargetMode="External"/><Relationship Id="rId9" Type="http://schemas.openxmlformats.org/officeDocument/2006/relationships/hyperlink" Target="https://gitlab.cern.ch/vbencini/image_to_spea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/>
          </p:cNvSpPr>
          <p:nvPr>
            <p:ph type="ctrTitle"/>
          </p:nvPr>
        </p:nvSpPr>
        <p:spPr>
          <a:xfrm>
            <a:off x="1066800" y="2438728"/>
            <a:ext cx="10058400" cy="20333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/>
          </a:p>
          <a:p>
            <a:pPr algn="ctr"/>
            <a:r>
              <a:rPr lang="en-GB" sz="4400" dirty="0" err="1"/>
              <a:t>LangChain</a:t>
            </a:r>
            <a:r>
              <a:rPr lang="en-GB" sz="4400" dirty="0"/>
              <a:t> and </a:t>
            </a:r>
            <a:r>
              <a:rPr lang="en-GB" sz="4400" dirty="0" err="1"/>
              <a:t>HuggingFace</a:t>
            </a:r>
            <a:r>
              <a:rPr lang="en-GB" sz="4400" dirty="0"/>
              <a:t>: make your life easier!</a:t>
            </a:r>
            <a:br>
              <a:rPr lang="en-GB" sz="4400" dirty="0"/>
            </a:br>
            <a:r>
              <a:rPr lang="en-GB" sz="4400" dirty="0"/>
              <a:t> </a:t>
            </a:r>
            <a:endParaRPr lang="en-GB" sz="4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899278-FEF3-4CDC-86A3-B93EEFDAD62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76" y="135387"/>
            <a:ext cx="935001" cy="933445"/>
          </a:xfrm>
          <a:prstGeom prst="rect">
            <a:avLst/>
          </a:prstGeom>
        </p:spPr>
      </p:pic>
      <p:pic>
        <p:nvPicPr>
          <p:cNvPr id="7" name="Picture 7" descr="C:\Users\Public\Documents\Uni\MPP\Bachelorarbeit\AWAKElogo3.png">
            <a:extLst>
              <a:ext uri="{FF2B5EF4-FFF2-40B4-BE49-F238E27FC236}">
                <a16:creationId xmlns:a16="http://schemas.microsoft.com/office/drawing/2014/main" id="{5ED28DEF-D4E9-4675-9B61-B0BF5BCE4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513031" y="135387"/>
            <a:ext cx="1516893" cy="763291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2B3C076-ED77-4DEE-894A-C7DCFFFEE3D4}"/>
              </a:ext>
            </a:extLst>
          </p:cNvPr>
          <p:cNvSpPr txBox="1"/>
          <p:nvPr/>
        </p:nvSpPr>
        <p:spPr>
          <a:xfrm>
            <a:off x="3020518" y="4383485"/>
            <a:ext cx="63483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V. Bencini</a:t>
            </a:r>
          </a:p>
          <a:p>
            <a:pPr algn="ctr"/>
            <a:r>
              <a:rPr lang="en-US" sz="2000" dirty="0">
                <a:latin typeface="+mj-lt"/>
              </a:rPr>
              <a:t>MLCF</a:t>
            </a:r>
          </a:p>
          <a:p>
            <a:pPr algn="ctr"/>
            <a:r>
              <a:rPr lang="en-US" sz="2000" dirty="0">
                <a:latin typeface="+mj-lt"/>
              </a:rPr>
              <a:t>13/12/2024</a:t>
            </a:r>
          </a:p>
          <a:p>
            <a:pPr algn="ctr"/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1366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1920" y="137160"/>
            <a:ext cx="10058400" cy="7467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Huggingface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     +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Langchain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13/04/2022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E7BCD57-52A7-4767-B2AF-F99C4C442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2</a:t>
            </a:fld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919F07-1EC3-3C14-5522-0A219B879D85}"/>
              </a:ext>
            </a:extLst>
          </p:cNvPr>
          <p:cNvSpPr txBox="1"/>
          <p:nvPr/>
        </p:nvSpPr>
        <p:spPr>
          <a:xfrm>
            <a:off x="319570" y="883920"/>
            <a:ext cx="679415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Huggingface</a:t>
            </a:r>
            <a:r>
              <a:rPr lang="en-US" b="1" dirty="0"/>
              <a:t>:</a:t>
            </a:r>
            <a:r>
              <a:rPr lang="en-US" dirty="0"/>
              <a:t> is a platform that collects tools to build ML applications</a:t>
            </a:r>
          </a:p>
          <a:p>
            <a:endParaRPr lang="en-US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Models can be accessed and used directly using a dedicated API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Models for almost every task (</a:t>
            </a:r>
            <a:r>
              <a:rPr lang="en-US" dirty="0">
                <a:hlinkClick r:id="rId3"/>
              </a:rPr>
              <a:t>https://huggingface.co/tasks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GB" b="1" dirty="0" err="1"/>
              <a:t>LangChain</a:t>
            </a:r>
            <a:r>
              <a:rPr lang="en-GB" b="1" dirty="0"/>
              <a:t>: </a:t>
            </a:r>
            <a:r>
              <a:rPr lang="en-GB" dirty="0"/>
              <a:t>is a framework designed to simplify the creation of applications using large language models.</a:t>
            </a:r>
          </a:p>
          <a:p>
            <a:endParaRPr lang="en-GB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API provides impressive amount of tools to preprocess data (data retrieving, embeddings, tokenizer ..) for LLMs and to use the models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026" name="Picture 2" descr="Brand assets - Hugging Face">
            <a:extLst>
              <a:ext uri="{FF2B5EF4-FFF2-40B4-BE49-F238E27FC236}">
                <a16:creationId xmlns:a16="http://schemas.microsoft.com/office/drawing/2014/main" id="{2CE28863-1E0C-4907-B5E9-BAC490B2F8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945" y="112494"/>
            <a:ext cx="746760" cy="746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1F87C8-47FE-5888-AD0F-C70F93F770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4632" y="61843"/>
            <a:ext cx="746761" cy="746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776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1920" y="137160"/>
            <a:ext cx="10058400" cy="7467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Huggingface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     +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Langchain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13/04/2022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E7BCD57-52A7-4767-B2AF-F99C4C442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3</a:t>
            </a:fld>
            <a:endParaRPr lang="en-GB" dirty="0"/>
          </a:p>
        </p:txBody>
      </p:sp>
      <p:pic>
        <p:nvPicPr>
          <p:cNvPr id="1026" name="Picture 2" descr="Brand assets - Hugging Face">
            <a:extLst>
              <a:ext uri="{FF2B5EF4-FFF2-40B4-BE49-F238E27FC236}">
                <a16:creationId xmlns:a16="http://schemas.microsoft.com/office/drawing/2014/main" id="{2CE28863-1E0C-4907-B5E9-BAC490B2F8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945" y="112494"/>
            <a:ext cx="746760" cy="746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781F24-D976-18C9-E5A6-F4FB8BD78D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1393" y="85260"/>
            <a:ext cx="4267842" cy="41565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AAAF06D-DAF5-69E7-9E34-38424D9117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1393" y="4317085"/>
            <a:ext cx="4278863" cy="175697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1F87C8-47FE-5888-AD0F-C70F93F770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74632" y="61843"/>
            <a:ext cx="746761" cy="746761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39D0CA6-92BF-DE85-74AC-5D471684CED1}"/>
              </a:ext>
            </a:extLst>
          </p:cNvPr>
          <p:cNvCxnSpPr/>
          <p:nvPr/>
        </p:nvCxnSpPr>
        <p:spPr>
          <a:xfrm>
            <a:off x="3168945" y="4667250"/>
            <a:ext cx="4252448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C305CC0-501D-6B3D-0C9F-0EBC04DC002D}"/>
              </a:ext>
            </a:extLst>
          </p:cNvPr>
          <p:cNvCxnSpPr>
            <a:cxnSpLocks/>
            <a:endCxn id="23" idx="1"/>
          </p:cNvCxnSpPr>
          <p:nvPr/>
        </p:nvCxnSpPr>
        <p:spPr>
          <a:xfrm>
            <a:off x="4921788" y="4924425"/>
            <a:ext cx="2540245" cy="353197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8C5EEA1-A5AC-2332-83B4-DDFE8D07C404}"/>
              </a:ext>
            </a:extLst>
          </p:cNvPr>
          <p:cNvCxnSpPr>
            <a:cxnSpLocks/>
            <a:endCxn id="24" idx="1"/>
          </p:cNvCxnSpPr>
          <p:nvPr/>
        </p:nvCxnSpPr>
        <p:spPr>
          <a:xfrm>
            <a:off x="5921913" y="5229326"/>
            <a:ext cx="1540120" cy="627362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099F612B-622E-ADFF-2094-C2B52126D4DA}"/>
              </a:ext>
            </a:extLst>
          </p:cNvPr>
          <p:cNvSpPr/>
          <p:nvPr/>
        </p:nvSpPr>
        <p:spPr>
          <a:xfrm>
            <a:off x="7462033" y="4420295"/>
            <a:ext cx="4278863" cy="554930"/>
          </a:xfrm>
          <a:prstGeom prst="rect">
            <a:avLst/>
          </a:prstGeom>
          <a:solidFill>
            <a:schemeClr val="accent1">
              <a:alpha val="0"/>
            </a:schemeClr>
          </a:solidFill>
          <a:ln w="63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E702E04-CC86-2B3E-D967-889DE5FC5069}"/>
              </a:ext>
            </a:extLst>
          </p:cNvPr>
          <p:cNvSpPr/>
          <p:nvPr/>
        </p:nvSpPr>
        <p:spPr>
          <a:xfrm>
            <a:off x="7462033" y="5000157"/>
            <a:ext cx="4278863" cy="554930"/>
          </a:xfrm>
          <a:prstGeom prst="rect">
            <a:avLst/>
          </a:prstGeom>
          <a:solidFill>
            <a:schemeClr val="accent1">
              <a:alpha val="0"/>
            </a:schemeClr>
          </a:solidFill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15C781F-A876-000A-BBDC-DDEBFFA8B7CA}"/>
              </a:ext>
            </a:extLst>
          </p:cNvPr>
          <p:cNvSpPr/>
          <p:nvPr/>
        </p:nvSpPr>
        <p:spPr>
          <a:xfrm>
            <a:off x="7462033" y="5596213"/>
            <a:ext cx="4278863" cy="520949"/>
          </a:xfrm>
          <a:prstGeom prst="rect">
            <a:avLst/>
          </a:prstGeom>
          <a:solidFill>
            <a:schemeClr val="accent1">
              <a:alpha val="0"/>
            </a:schemeClr>
          </a:solidFill>
          <a:ln w="63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F62F271-C1E2-42EB-EECE-FCC66FEA2C28}"/>
              </a:ext>
            </a:extLst>
          </p:cNvPr>
          <p:cNvSpPr txBox="1"/>
          <p:nvPr/>
        </p:nvSpPr>
        <p:spPr>
          <a:xfrm>
            <a:off x="319569" y="5632845"/>
            <a:ext cx="61722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project source: </a:t>
            </a:r>
            <a:r>
              <a:rPr lang="en-GB" dirty="0">
                <a:hlinkClick r:id="rId7"/>
              </a:rPr>
              <a:t>https://www.youtube.com/watch?v=_j7JEDWuqLE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ABC38A-F1A5-AEB6-94FB-874BDB2D1FEB}"/>
              </a:ext>
            </a:extLst>
          </p:cNvPr>
          <p:cNvSpPr txBox="1"/>
          <p:nvPr/>
        </p:nvSpPr>
        <p:spPr>
          <a:xfrm>
            <a:off x="282205" y="4160504"/>
            <a:ext cx="61722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Example: </a:t>
            </a:r>
            <a:r>
              <a:rPr lang="en-US" b="1" dirty="0"/>
              <a:t>Build an app that:</a:t>
            </a:r>
          </a:p>
          <a:p>
            <a:r>
              <a:rPr lang="en-US" dirty="0"/>
              <a:t>	- Captions an image</a:t>
            </a:r>
          </a:p>
          <a:p>
            <a:r>
              <a:rPr lang="en-US" dirty="0"/>
              <a:t>	- Creates a story based on the caption</a:t>
            </a:r>
          </a:p>
          <a:p>
            <a:r>
              <a:rPr lang="en-US" dirty="0"/>
              <a:t>	- Generate a synthetic audio file telling the story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FCD403-7291-48FD-6EE8-13B02C0DA69E}"/>
              </a:ext>
            </a:extLst>
          </p:cNvPr>
          <p:cNvSpPr txBox="1"/>
          <p:nvPr/>
        </p:nvSpPr>
        <p:spPr>
          <a:xfrm>
            <a:off x="319570" y="883920"/>
            <a:ext cx="679415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Huggingface</a:t>
            </a:r>
            <a:r>
              <a:rPr lang="en-US" b="1" dirty="0"/>
              <a:t>:</a:t>
            </a:r>
            <a:r>
              <a:rPr lang="en-US" dirty="0"/>
              <a:t> is a platform that collects tools to build ML applications</a:t>
            </a:r>
          </a:p>
          <a:p>
            <a:endParaRPr lang="en-US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Models can be accessed and used directly using a dedicated API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Models for almost every task (</a:t>
            </a:r>
            <a:r>
              <a:rPr lang="en-US" dirty="0">
                <a:hlinkClick r:id="rId8"/>
              </a:rPr>
              <a:t>https://huggingface.co/tasks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GB" b="1" dirty="0" err="1"/>
              <a:t>LangChain</a:t>
            </a:r>
            <a:r>
              <a:rPr lang="en-GB" b="1" dirty="0"/>
              <a:t>: </a:t>
            </a:r>
            <a:r>
              <a:rPr lang="en-GB" dirty="0"/>
              <a:t>is a framework designed to simplify the creation of applications using large language models.</a:t>
            </a:r>
          </a:p>
          <a:p>
            <a:endParaRPr lang="en-GB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API provides impressive amount of tools to preprocess data (data retrieving, embeddings, tokenizer ..) for LLMs and to use the models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9678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13/04/2022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E7BCD57-52A7-4767-B2AF-F99C4C442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4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C80D7C-A18E-E955-85F5-3FBAEF735126}"/>
              </a:ext>
            </a:extLst>
          </p:cNvPr>
          <p:cNvSpPr txBox="1"/>
          <p:nvPr/>
        </p:nvSpPr>
        <p:spPr>
          <a:xfrm>
            <a:off x="193040" y="480507"/>
            <a:ext cx="5577840" cy="224676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GB" sz="1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dotenv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find_dotenv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1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load_dotenv</a:t>
            </a:r>
            <a:endParaRPr lang="en-GB" sz="10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transformers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pipeline</a:t>
            </a:r>
            <a:endParaRPr lang="en-GB" sz="10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langchain</a:t>
            </a:r>
            <a:r>
              <a:rPr lang="en-GB" sz="10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prompts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PromptTemplate</a:t>
            </a:r>
            <a:endParaRPr lang="en-GB" sz="10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langchain</a:t>
            </a:r>
            <a:r>
              <a:rPr lang="en-GB" sz="10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chains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LLMChain</a:t>
            </a:r>
            <a:endParaRPr lang="en-GB" sz="10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langchain</a:t>
            </a:r>
            <a:r>
              <a:rPr lang="en-GB" sz="10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llms</a:t>
            </a:r>
            <a:r>
              <a:rPr lang="en-GB" sz="10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huggingface_hub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HuggingFaceHub</a:t>
            </a:r>
            <a:endParaRPr lang="en-GB" sz="10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requests</a:t>
            </a:r>
            <a:endParaRPr lang="en-GB" sz="10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os</a:t>
            </a:r>
            <a:endParaRPr lang="en-GB" sz="10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langchain</a:t>
            </a:r>
            <a:r>
              <a:rPr lang="en-GB" sz="10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llms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OpenAI</a:t>
            </a:r>
          </a:p>
          <a:p>
            <a:r>
              <a:rPr lang="en-GB" sz="1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streamlit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</a:t>
            </a:r>
            <a:endParaRPr lang="en-GB" sz="1000" b="0" dirty="0">
              <a:solidFill>
                <a:srgbClr val="4EC9B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load_dotenv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find_dotenv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())</a:t>
            </a:r>
          </a:p>
          <a:p>
            <a:b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1000" b="0" dirty="0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OPENAI_API_TOKEN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os</a:t>
            </a:r>
            <a:r>
              <a:rPr lang="en-GB" sz="10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getenv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"OPENAI_API_TOKEN"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GB" sz="1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os</a:t>
            </a:r>
            <a:r>
              <a:rPr lang="en-GB" sz="10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environ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"OPENAI_API_KEY"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 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OPENAI_API_TOKEN</a:t>
            </a:r>
            <a:endParaRPr lang="en-GB" sz="10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00" b="0" dirty="0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HUGGINGFACEHUB_API_TOKEN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os</a:t>
            </a:r>
            <a:r>
              <a:rPr lang="en-GB" sz="10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getenv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"HUGGINGFACEHUB_API_TOKEN"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5E02F6-4D30-3AE2-CA4B-696C93A02F17}"/>
              </a:ext>
            </a:extLst>
          </p:cNvPr>
          <p:cNvSpPr txBox="1"/>
          <p:nvPr/>
        </p:nvSpPr>
        <p:spPr>
          <a:xfrm>
            <a:off x="6096000" y="467258"/>
            <a:ext cx="5826760" cy="286232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GB" sz="1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generate_story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scenario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template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'''</a:t>
            </a:r>
            <a:endParaRPr lang="en-GB" sz="10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  You are a story teller;</a:t>
            </a:r>
            <a:endParaRPr lang="en-GB" sz="10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  You can generate a short story based on a simple narrative, the story should be no more than 20 words;</a:t>
            </a:r>
            <a:endParaRPr lang="en-GB" sz="10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  CONTEXT: </a:t>
            </a:r>
            <a:r>
              <a:rPr lang="en-GB" sz="1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{scenario}</a:t>
            </a:r>
            <a:endParaRPr lang="en-GB" sz="10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  STORY:</a:t>
            </a:r>
            <a:endParaRPr lang="en-GB" sz="10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  '''</a:t>
            </a:r>
            <a:endParaRPr lang="en-GB" sz="10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prompt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PromptTemplate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template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template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1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input_variables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'scenario'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])</a:t>
            </a:r>
          </a:p>
          <a:p>
            <a:b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story_line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LLMChain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llm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OpenAI(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temperature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1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model_name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'gpt-3.5-turbo'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), 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prompt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prompt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verbose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story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story_line</a:t>
            </a:r>
            <a:r>
              <a:rPr lang="en-GB" sz="10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run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scenario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scenario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story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story</a:t>
            </a:r>
            <a:endParaRPr lang="en-GB" sz="10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51B030-F668-0293-C178-00E4F20F680C}"/>
              </a:ext>
            </a:extLst>
          </p:cNvPr>
          <p:cNvSpPr txBox="1"/>
          <p:nvPr/>
        </p:nvSpPr>
        <p:spPr>
          <a:xfrm>
            <a:off x="193040" y="3685590"/>
            <a:ext cx="5577840" cy="163121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GB" sz="1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img2text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url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image_to_text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pipeline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"image-to-text"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model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"Salesforce/blip-image-captioning-base"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image_to_text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url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)[</a:t>
            </a:r>
            <a:r>
              <a:rPr lang="en-GB" sz="1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][</a:t>
            </a: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n-GB" sz="10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generated_text</a:t>
            </a: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b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</a:t>
            </a:r>
            <a:endParaRPr lang="en-GB" sz="10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b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scenario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img2text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'test_image.jpg'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80A3ED1-53B5-E87C-F97C-545FC8E7C815}"/>
              </a:ext>
            </a:extLst>
          </p:cNvPr>
          <p:cNvSpPr txBox="1"/>
          <p:nvPr/>
        </p:nvSpPr>
        <p:spPr>
          <a:xfrm>
            <a:off x="6096000" y="3683363"/>
            <a:ext cx="5826760" cy="240065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GB" sz="1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text2speach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message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b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00" b="0" dirty="0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API_URL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"https://api-inference.huggingface.co/models/</a:t>
            </a:r>
            <a:r>
              <a:rPr lang="en-GB" sz="10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espnet</a:t>
            </a: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GB" sz="10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kan-bayashi_ljspeech_vits</a:t>
            </a: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10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headers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{</a:t>
            </a: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"Authorization"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0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GB" sz="10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"Bearer</a:t>
            </a: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GB" sz="1000" b="0" dirty="0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HUGGINGFACEHUB_API_TOKEN</a:t>
            </a:r>
            <a:r>
              <a:rPr lang="en-GB" sz="1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query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payload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response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requests</a:t>
            </a:r>
            <a:r>
              <a:rPr lang="en-GB" sz="10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post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00" b="0" dirty="0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API_URL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headers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headers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1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json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payload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response</a:t>
            </a:r>
            <a:endParaRPr lang="en-GB" sz="10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</a:p>
          <a:p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response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query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({</a:t>
            </a:r>
          </a:p>
          <a:p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"inputs"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message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})</a:t>
            </a:r>
          </a:p>
          <a:p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You can access the audio with </a:t>
            </a:r>
            <a:r>
              <a:rPr lang="en-GB" sz="10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IPython.display</a:t>
            </a:r>
            <a:r>
              <a:rPr lang="en-GB" sz="1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for example</a:t>
            </a:r>
            <a:endParaRPr lang="en-GB" sz="10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n-GB" sz="10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audio.flac</a:t>
            </a: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n-GB" sz="10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wb</a:t>
            </a:r>
            <a:r>
              <a:rPr lang="en-GB" sz="1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GB" sz="1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GB" sz="10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write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response</a:t>
            </a:r>
            <a:r>
              <a:rPr lang="en-GB" sz="10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content</a:t>
            </a:r>
            <a:r>
              <a:rPr lang="en-GB" sz="10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68B75D5-0C8D-2F8C-2291-80F62D100A70}"/>
              </a:ext>
            </a:extLst>
          </p:cNvPr>
          <p:cNvSpPr txBox="1"/>
          <p:nvPr/>
        </p:nvSpPr>
        <p:spPr>
          <a:xfrm>
            <a:off x="2061275" y="3329580"/>
            <a:ext cx="1596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 to text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CF07F1A-340D-61E8-7826-233997A19443}"/>
              </a:ext>
            </a:extLst>
          </p:cNvPr>
          <p:cNvSpPr txBox="1"/>
          <p:nvPr/>
        </p:nvSpPr>
        <p:spPr>
          <a:xfrm>
            <a:off x="2061275" y="111175"/>
            <a:ext cx="1596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Libraries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0423A39-5340-2AF9-F7A7-18328B326477}"/>
              </a:ext>
            </a:extLst>
          </p:cNvPr>
          <p:cNvSpPr txBox="1"/>
          <p:nvPr/>
        </p:nvSpPr>
        <p:spPr>
          <a:xfrm>
            <a:off x="8340296" y="3343755"/>
            <a:ext cx="1596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Text to speech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98DE67-63FC-846C-4D66-F430A61D69DC}"/>
              </a:ext>
            </a:extLst>
          </p:cNvPr>
          <p:cNvSpPr txBox="1"/>
          <p:nvPr/>
        </p:nvSpPr>
        <p:spPr>
          <a:xfrm>
            <a:off x="7885527" y="112788"/>
            <a:ext cx="2505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Story generation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8007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13/04/2022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E7BCD57-52A7-4767-B2AF-F99C4C442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5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36303A-A63B-EE21-E4FE-9922FC30DF7E}"/>
              </a:ext>
            </a:extLst>
          </p:cNvPr>
          <p:cNvSpPr txBox="1">
            <a:spLocks/>
          </p:cNvSpPr>
          <p:nvPr/>
        </p:nvSpPr>
        <p:spPr>
          <a:xfrm>
            <a:off x="121920" y="137160"/>
            <a:ext cx="10058400" cy="7467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Useful resources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838E57-11B1-BA06-9A19-614FDB72279E}"/>
              </a:ext>
            </a:extLst>
          </p:cNvPr>
          <p:cNvSpPr txBox="1"/>
          <p:nvPr/>
        </p:nvSpPr>
        <p:spPr>
          <a:xfrm>
            <a:off x="228128" y="1779687"/>
            <a:ext cx="788971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Huggingface</a:t>
            </a:r>
            <a:r>
              <a:rPr lang="en-US" b="1" dirty="0"/>
              <a:t>:</a:t>
            </a:r>
            <a:endParaRPr lang="en-US" dirty="0"/>
          </a:p>
          <a:p>
            <a:pPr lvl="1"/>
            <a:r>
              <a:rPr lang="en-US" dirty="0"/>
              <a:t>Website: </a:t>
            </a:r>
          </a:p>
          <a:p>
            <a:pPr lvl="1"/>
            <a:r>
              <a:rPr lang="en-US" dirty="0">
                <a:hlinkClick r:id="rId3"/>
              </a:rPr>
              <a:t>https://huggingface.co/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Education: </a:t>
            </a:r>
          </a:p>
          <a:p>
            <a:pPr lvl="1"/>
            <a:r>
              <a:rPr lang="en-US" dirty="0">
                <a:hlinkClick r:id="rId4"/>
              </a:rPr>
              <a:t>https://huggingface.co/learn</a:t>
            </a:r>
            <a:endParaRPr lang="en-US" dirty="0"/>
          </a:p>
          <a:p>
            <a:pPr lvl="1"/>
            <a:r>
              <a:rPr lang="en-US" dirty="0">
                <a:hlinkClick r:id="rId5"/>
              </a:rPr>
              <a:t>https://www.youtube.com/watch?v=_j7JEDWuqLE</a:t>
            </a:r>
            <a:endParaRPr lang="en-US" dirty="0"/>
          </a:p>
          <a:p>
            <a:endParaRPr lang="en-US" dirty="0"/>
          </a:p>
          <a:p>
            <a:r>
              <a:rPr lang="en-US" b="1" dirty="0" err="1"/>
              <a:t>LangChain</a:t>
            </a:r>
            <a:r>
              <a:rPr lang="en-US" b="1" dirty="0"/>
              <a:t>: </a:t>
            </a:r>
          </a:p>
          <a:p>
            <a:pPr lvl="1"/>
            <a:r>
              <a:rPr lang="en-US" dirty="0"/>
              <a:t>Website: </a:t>
            </a:r>
          </a:p>
          <a:p>
            <a:pPr lvl="1"/>
            <a:r>
              <a:rPr lang="en-US" dirty="0">
                <a:hlinkClick r:id="rId6"/>
              </a:rPr>
              <a:t>https://python.langchain.com/docs/get_started/introduction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Education:</a:t>
            </a:r>
          </a:p>
          <a:p>
            <a:pPr lvl="1"/>
            <a:r>
              <a:rPr lang="en-US" dirty="0">
                <a:hlinkClick r:id="rId7"/>
              </a:rPr>
              <a:t>https://www.deeplearning.ai/short-courses/langchain-for-llm-application-development/</a:t>
            </a:r>
            <a:endParaRPr lang="en-US" dirty="0"/>
          </a:p>
          <a:p>
            <a:pPr lvl="1"/>
            <a:r>
              <a:rPr lang="en-US" dirty="0">
                <a:hlinkClick r:id="rId8"/>
              </a:rPr>
              <a:t>https://www.deeplearning.ai/short-courses/langchain-chat-with-your-data/</a:t>
            </a:r>
            <a:endParaRPr lang="en-US" dirty="0"/>
          </a:p>
          <a:p>
            <a:pPr lvl="1"/>
            <a:r>
              <a:rPr lang="en-US" dirty="0"/>
              <a:t> </a:t>
            </a:r>
          </a:p>
          <a:p>
            <a:pPr lvl="1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CBE77B-8EE1-F128-CF35-A762E5DB6C8C}"/>
              </a:ext>
            </a:extLst>
          </p:cNvPr>
          <p:cNvSpPr txBox="1"/>
          <p:nvPr/>
        </p:nvSpPr>
        <p:spPr>
          <a:xfrm>
            <a:off x="2168689" y="857906"/>
            <a:ext cx="87634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Projects: Image to speech: </a:t>
            </a:r>
            <a:r>
              <a:rPr lang="en-US" b="1" dirty="0">
                <a:hlinkClick r:id="rId9"/>
              </a:rPr>
              <a:t>https://gitlab.cern.ch/vbencini/image_to_speach</a:t>
            </a:r>
            <a:endParaRPr lang="en-US" b="1" dirty="0"/>
          </a:p>
          <a:p>
            <a:r>
              <a:rPr lang="en-US" b="1" dirty="0"/>
              <a:t>                 Object detection: </a:t>
            </a:r>
            <a:r>
              <a:rPr lang="en-US" b="1" dirty="0">
                <a:hlinkClick r:id="rId10"/>
              </a:rPr>
              <a:t>https://gitlab.cern.ch/vbencini/object_detection</a:t>
            </a:r>
            <a:r>
              <a:rPr lang="en-US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6111960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Custom 1">
      <a:dk1>
        <a:srgbClr val="000000"/>
      </a:dk1>
      <a:lt1>
        <a:srgbClr val="FFFFFF"/>
      </a:lt1>
      <a:dk2>
        <a:srgbClr val="17406D"/>
      </a:dk2>
      <a:lt2>
        <a:srgbClr val="DBEFF9"/>
      </a:lt2>
      <a:accent1>
        <a:srgbClr val="033869"/>
      </a:accent1>
      <a:accent2>
        <a:srgbClr val="0C69BD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76027</TotalTime>
  <Words>772</Words>
  <Application>Microsoft Office PowerPoint</Application>
  <PresentationFormat>Widescreen</PresentationFormat>
  <Paragraphs>107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Consolas</vt:lpstr>
      <vt:lpstr>Retrospect</vt:lpstr>
      <vt:lpstr> LangChain and HuggingFace: make your life easier! 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Presentation_RobertoOrlandi</dc:title>
  <dc:creator>Microsoft Office User</dc:creator>
  <cp:lastModifiedBy>Vittorio Bencini</cp:lastModifiedBy>
  <cp:revision>1219</cp:revision>
  <cp:lastPrinted>2020-02-12T14:29:16Z</cp:lastPrinted>
  <dcterms:created xsi:type="dcterms:W3CDTF">2018-09-28T14:17:56Z</dcterms:created>
  <dcterms:modified xsi:type="dcterms:W3CDTF">2023-12-13T14:07:01Z</dcterms:modified>
</cp:coreProperties>
</file>