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sldIdLst>
    <p:sldId id="256" r:id="rId3"/>
    <p:sldId id="290" r:id="rId4"/>
  </p:sldIdLst>
  <p:sldSz cx="12192000" cy="6858000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D567D2E-55EC-459C-B0C6-79005EEC723C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76DB2D0-EB64-49E2-BCFB-F076ED1DA01E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BCD9A10-4F53-4CE7-9960-E78FE18B67F4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7198D61-BEEF-44C8-9FF1-E77730857C2C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F6C7083-E217-431B-8DBB-43679C503226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FB8AF0C-0E54-4624-A711-04BFCCE513E4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85748E1-DD5C-421C-8CF5-C711824D31F1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A4A415A-6EE0-4102-9702-9C1562B6D95C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F8C72E6-654E-4A31-B882-32FD1728042B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68787421-FAC2-4B04-8849-A09733A9D33E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CF22E4D-B7AD-4E60-9092-9153443F4446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B9F048B-56B0-4F5B-8C03-D541C48EF4EB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s-E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s-E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040" cy="54108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5"/>
          <a:stretch/>
        </p:blipFill>
        <p:spPr>
          <a:xfrm>
            <a:off x="5106240" y="710280"/>
            <a:ext cx="1989360" cy="19692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4"/>
          <p:cNvPicPr/>
          <p:nvPr/>
        </p:nvPicPr>
        <p:blipFill>
          <a:blip r:embed="rId14"/>
          <a:stretch/>
        </p:blipFill>
        <p:spPr>
          <a:xfrm>
            <a:off x="0" y="6315840"/>
            <a:ext cx="12191040" cy="54108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ftr" idx="4"/>
          </p:nvPr>
        </p:nvSpPr>
        <p:spPr>
          <a:xfrm>
            <a:off x="4259160" y="6356520"/>
            <a:ext cx="657108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200" b="0" strike="noStrike" spc="-1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DejaVu Sans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ldNum" idx="5"/>
          </p:nvPr>
        </p:nvSpPr>
        <p:spPr>
          <a:xfrm>
            <a:off x="11107440" y="6356520"/>
            <a:ext cx="680040" cy="36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4E093AD-9C44-4C0B-9C3A-5A06CBE0C99F}" type="slidenum">
              <a:rPr lang="en-US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‹Nº›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dt" idx="6"/>
          </p:nvPr>
        </p:nvSpPr>
        <p:spPr>
          <a:xfrm>
            <a:off x="2574000" y="6350760"/>
            <a:ext cx="1541160" cy="36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4920" cy="215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Supervised learning for </a:t>
            </a:r>
            <a:r>
              <a:rPr lang="en-US" sz="50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Non-Linear </a:t>
            </a:r>
            <a:r>
              <a:rPr lang="en-US" sz="50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Corrections in the </a:t>
            </a:r>
            <a:r>
              <a:rPr lang="en-US" sz="5000" b="1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s-ES" sz="5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407880" y="5700240"/>
            <a:ext cx="11374920" cy="80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Alejandro Börjesson </a:t>
            </a:r>
            <a:r>
              <a:rPr lang="en-US" sz="1800" b="0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Carazo BE-ABP-LNO</a:t>
            </a:r>
            <a:endParaRPr lang="en-US" sz="1800" b="0" strike="noStrike" spc="-1" dirty="0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spc="-1" dirty="0" smtClean="0">
                <a:solidFill>
                  <a:srgbClr val="FFFFFF"/>
                </a:solidFill>
                <a:latin typeface="Arial"/>
                <a:ea typeface="DejaVu Sans"/>
              </a:rPr>
              <a:t>13</a:t>
            </a:r>
            <a:r>
              <a:rPr lang="en-US" sz="1800" b="0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/12/2023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2"/>
          <p:cNvSpPr>
            <a:spLocks noGrp="1"/>
          </p:cNvSpPr>
          <p:nvPr>
            <p:ph type="title" idx="4294967295"/>
          </p:nvPr>
        </p:nvSpPr>
        <p:spPr>
          <a:xfrm>
            <a:off x="407880" y="373680"/>
            <a:ext cx="11374920" cy="1064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600" b="1" spc="-1" dirty="0" smtClean="0">
                <a:solidFill>
                  <a:srgbClr val="0033A0"/>
                </a:solidFill>
                <a:latin typeface="Arial"/>
                <a:ea typeface="DejaVu Sans"/>
              </a:rPr>
              <a:t>Correction of RDTs in the LHC using supervised </a:t>
            </a:r>
            <a:r>
              <a:rPr lang="en-US" sz="3600" b="1" spc="-1" dirty="0" smtClean="0">
                <a:solidFill>
                  <a:srgbClr val="0033A0"/>
                </a:solidFill>
                <a:latin typeface="Arial"/>
                <a:ea typeface="DejaVu Sans"/>
              </a:rPr>
              <a:t>learning</a:t>
            </a:r>
            <a:endParaRPr lang="es-E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ftr" idx="4294967295"/>
          </p:nvPr>
        </p:nvSpPr>
        <p:spPr>
          <a:xfrm>
            <a:off x="4259160" y="6356520"/>
            <a:ext cx="657108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200" b="0" strike="noStrike" spc="-1">
                <a:solidFill>
                  <a:srgbClr val="FFFFFF"/>
                </a:solidFill>
                <a:latin typeface="Arial"/>
                <a:ea typeface="DejaVu Sans"/>
              </a:defRPr>
            </a:lvl1pPr>
          </a:lstStyle>
          <a:p>
            <a:r>
              <a:rPr lang="en-US" dirty="0"/>
              <a:t>Alejandro Börjesson Carazo | Supervised Learning for Non Linear Corrections in the LHC</a:t>
            </a:r>
            <a:endParaRPr lang="en-US" dirty="0"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C94C203-BCAE-45C7-B239-F087ED59C50B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fld id="{70838706-EB9F-4805-A9CD-3151C9E3D9FD}" type="datetime3">
              <a:rPr lang="en-US"/>
              <a:t>13 December 2023</a:t>
            </a:fld>
            <a:endParaRPr lang="en-US"/>
          </a:p>
        </p:txBody>
      </p:sp>
      <p:sp>
        <p:nvSpPr>
          <p:cNvPr id="2" name="Rectángulo 1"/>
          <p:cNvSpPr/>
          <p:nvPr/>
        </p:nvSpPr>
        <p:spPr>
          <a:xfrm>
            <a:off x="-101601" y="1647196"/>
            <a:ext cx="777701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480" lvl="1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</a:pPr>
            <a:r>
              <a:rPr lang="en-US" b="1" spc="-1" dirty="0" smtClean="0">
                <a:solidFill>
                  <a:srgbClr val="171717"/>
                </a:solidFill>
              </a:rPr>
              <a:t>Non-Linear optics simulations are computationally intensive!</a:t>
            </a:r>
          </a:p>
          <a:p>
            <a:pPr marL="628560" lvl="1" indent="-26208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pc="-1" dirty="0" smtClean="0">
                <a:solidFill>
                  <a:srgbClr val="171717"/>
                </a:solidFill>
              </a:rPr>
              <a:t>MADX-PTC </a:t>
            </a:r>
            <a:r>
              <a:rPr lang="en-US" spc="-1" dirty="0">
                <a:solidFill>
                  <a:srgbClr val="171717"/>
                </a:solidFill>
              </a:rPr>
              <a:t>execution time</a:t>
            </a:r>
            <a:r>
              <a:rPr lang="en-US" spc="-1" dirty="0" smtClean="0">
                <a:solidFill>
                  <a:srgbClr val="171717"/>
                </a:solidFill>
              </a:rPr>
              <a:t>: </a:t>
            </a:r>
            <a:r>
              <a:rPr lang="en-US" b="1" spc="-1" dirty="0">
                <a:solidFill>
                  <a:srgbClr val="171717"/>
                </a:solidFill>
              </a:rPr>
              <a:t>27.17 [min]</a:t>
            </a:r>
            <a:endParaRPr lang="en-US" spc="-1" dirty="0">
              <a:solidFill>
                <a:srgbClr val="171717"/>
              </a:solidFill>
            </a:endParaRPr>
          </a:p>
          <a:p>
            <a:pPr marL="628560" lvl="1" indent="-26208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spc="-1" dirty="0">
                <a:solidFill>
                  <a:srgbClr val="171717"/>
                </a:solidFill>
              </a:rPr>
              <a:t>MADNG execution time: </a:t>
            </a:r>
            <a:r>
              <a:rPr lang="en-US" b="1" spc="-1" dirty="0">
                <a:solidFill>
                  <a:srgbClr val="171717"/>
                </a:solidFill>
              </a:rPr>
              <a:t>20.00 [s] </a:t>
            </a:r>
            <a:r>
              <a:rPr lang="en-US" b="1" spc="-1" dirty="0">
                <a:solidFill>
                  <a:srgbClr val="FF0000"/>
                </a:solidFill>
              </a:rPr>
              <a:t>82 times faster</a:t>
            </a:r>
            <a:r>
              <a:rPr lang="en-US" b="1" spc="-1" dirty="0" smtClean="0">
                <a:solidFill>
                  <a:srgbClr val="FF0000"/>
                </a:solidFill>
              </a:rPr>
              <a:t>!</a:t>
            </a:r>
          </a:p>
          <a:p>
            <a:pPr marL="366480" lvl="1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</a:pPr>
            <a:r>
              <a:rPr lang="en-US" spc="-1" dirty="0" smtClean="0"/>
              <a:t>Datasets vary in size from </a:t>
            </a:r>
            <a:r>
              <a:rPr lang="en-US" u="sng" spc="-1" dirty="0" smtClean="0"/>
              <a:t>7k to 100k samples</a:t>
            </a:r>
            <a:r>
              <a:rPr lang="en-US" spc="-1" dirty="0" smtClean="0"/>
              <a:t> running on </a:t>
            </a:r>
            <a:r>
              <a:rPr lang="en-US" spc="-1" dirty="0" err="1" smtClean="0"/>
              <a:t>HTCondor</a:t>
            </a:r>
            <a:endParaRPr lang="en-US" spc="-1" dirty="0"/>
          </a:p>
          <a:p>
            <a:pPr marL="366480" lvl="1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</a:pPr>
            <a:endParaRPr lang="en-US" spc="-1" dirty="0" smtClean="0"/>
          </a:p>
          <a:p>
            <a:pPr marL="366480" lvl="1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</a:pPr>
            <a:r>
              <a:rPr lang="en-US" b="1" spc="-1" dirty="0" smtClean="0"/>
              <a:t>Best results with bagging </a:t>
            </a:r>
            <a:r>
              <a:rPr lang="en-US" b="1" spc="-1" dirty="0"/>
              <a:t>ridge </a:t>
            </a:r>
            <a:r>
              <a:rPr lang="en-US" b="1" spc="-1" dirty="0" smtClean="0"/>
              <a:t>regression</a:t>
            </a:r>
            <a:endParaRPr lang="en-US" b="1" spc="-1" dirty="0"/>
          </a:p>
          <a:p>
            <a:pPr marL="628560" lvl="1" indent="-262080"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b="1" spc="-1" dirty="0" smtClean="0"/>
              <a:t>Input: </a:t>
            </a:r>
            <a:r>
              <a:rPr lang="en-US" spc="-1" dirty="0" smtClean="0"/>
              <a:t>8 </a:t>
            </a:r>
            <a:r>
              <a:rPr lang="en-US" spc="-1" dirty="0"/>
              <a:t>different RDTs simulated all around 376 BPMs in the </a:t>
            </a:r>
            <a:r>
              <a:rPr lang="en-US" spc="-1" dirty="0" smtClean="0"/>
              <a:t>LHC =&gt; </a:t>
            </a:r>
            <a:r>
              <a:rPr lang="en-US" u="sng" spc="-1" dirty="0" smtClean="0"/>
              <a:t>6016 Dim</a:t>
            </a:r>
          </a:p>
          <a:p>
            <a:pPr marL="628560" lvl="1" indent="-26208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n-US" b="1" spc="-1" dirty="0" smtClean="0"/>
              <a:t>Output:</a:t>
            </a:r>
            <a:r>
              <a:rPr lang="en-US" spc="-1" dirty="0" smtClean="0"/>
              <a:t> K2L, K2SL, K3L and K3SL Errors in the main quadrupoles for IP1 and IP5 =&gt; </a:t>
            </a:r>
            <a:r>
              <a:rPr lang="en-US" u="sng" spc="-1" dirty="0" smtClean="0"/>
              <a:t>64 Dim</a:t>
            </a:r>
          </a:p>
          <a:p>
            <a:pPr marL="628560" lvl="1" indent="-26208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</a:pPr>
            <a:r>
              <a:rPr lang="es-ES" i="1" dirty="0"/>
              <a:t>R</a:t>
            </a:r>
            <a:r>
              <a:rPr lang="es-ES" baseline="30000" dirty="0"/>
              <a:t>2</a:t>
            </a:r>
            <a:r>
              <a:rPr lang="en-US" spc="-1" smtClean="0"/>
              <a:t> </a:t>
            </a:r>
            <a:r>
              <a:rPr lang="en-US" spc="-1" dirty="0" smtClean="0"/>
              <a:t>of 0.9</a:t>
            </a:r>
          </a:p>
          <a:p>
            <a:pPr marL="366480" lvl="1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</a:pPr>
            <a:r>
              <a:rPr lang="en-US" b="1" spc="-1" dirty="0" smtClean="0"/>
              <a:t>Bayesian optimization has been tested, it has proven to be challenging due to the number of variables</a:t>
            </a:r>
            <a:endParaRPr lang="en-US" spc="-1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595" y="893679"/>
            <a:ext cx="2550645" cy="1964290"/>
          </a:xfrm>
          <a:prstGeom prst="rect">
            <a:avLst/>
          </a:prstGeom>
        </p:spPr>
      </p:pic>
      <p:sp>
        <p:nvSpPr>
          <p:cNvPr id="19" name="CuadroTexto 7"/>
          <p:cNvSpPr/>
          <p:nvPr/>
        </p:nvSpPr>
        <p:spPr>
          <a:xfrm>
            <a:off x="8265060" y="5288662"/>
            <a:ext cx="3182400" cy="7474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US" i="1" spc="-1" dirty="0" smtClean="0">
                <a:solidFill>
                  <a:srgbClr val="000000"/>
                </a:solidFill>
                <a:latin typeface="Arial"/>
                <a:ea typeface="DejaVu Sans"/>
              </a:rPr>
              <a:t>Fig</a:t>
            </a:r>
            <a:r>
              <a:rPr lang="en-US" sz="1800" b="0" i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i="1" spc="-1" dirty="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lang="en-US" sz="1800" b="0" i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 ML RDT Correction 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20" name="Image152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810058" y="3358017"/>
            <a:ext cx="3297382" cy="2357726"/>
          </a:xfrm>
          <a:prstGeom prst="rect">
            <a:avLst/>
          </a:prstGeom>
        </p:spPr>
      </p:pic>
      <p:sp>
        <p:nvSpPr>
          <p:cNvPr id="23" name="CuadroTexto 7"/>
          <p:cNvSpPr/>
          <p:nvPr/>
        </p:nvSpPr>
        <p:spPr>
          <a:xfrm>
            <a:off x="8395127" y="2494081"/>
            <a:ext cx="3182400" cy="7474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pos="0" algn="l"/>
              </a:tabLst>
            </a:pPr>
            <a:r>
              <a:rPr lang="en-US" i="1" spc="-1" dirty="0" smtClean="0">
                <a:solidFill>
                  <a:srgbClr val="000000"/>
                </a:solidFill>
                <a:latin typeface="Arial"/>
                <a:ea typeface="DejaVu Sans"/>
              </a:rPr>
              <a:t>Fig</a:t>
            </a:r>
            <a:r>
              <a:rPr lang="en-US" sz="1800" b="0" i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i="1" spc="-1" dirty="0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lang="en-US" sz="1800" b="0" i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US" i="1" spc="-1" dirty="0" smtClean="0">
                <a:solidFill>
                  <a:srgbClr val="000000"/>
                </a:solidFill>
                <a:latin typeface="Arial"/>
                <a:ea typeface="DejaVu Sans"/>
              </a:rPr>
              <a:t>Error prediction</a:t>
            </a:r>
          </a:p>
        </p:txBody>
      </p:sp>
    </p:spTree>
    <p:extLst>
      <p:ext uri="{BB962C8B-B14F-4D97-AF65-F5344CB8AC3E}">
        <p14:creationId xmlns:p14="http://schemas.microsoft.com/office/powerpoint/2010/main" val="47428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ML Optic Correction</Template>
  <TotalTime>6146</TotalTime>
  <Words>151</Words>
  <Application>Microsoft Office PowerPoint</Application>
  <PresentationFormat>Panorámica</PresentationFormat>
  <Paragraphs>21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DejaVu Sans</vt:lpstr>
      <vt:lpstr>Symbol</vt:lpstr>
      <vt:lpstr>Times New Roman</vt:lpstr>
      <vt:lpstr>Wingdings</vt:lpstr>
      <vt:lpstr>Office Theme</vt:lpstr>
      <vt:lpstr>Office Theme</vt:lpstr>
      <vt:lpstr>Supervised learning for Non-Linear Corrections in the LHC</vt:lpstr>
      <vt:lpstr>Correction of RDTs in the LHC using supervised learning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for Optic Correction</dc:title>
  <dc:subject/>
  <dc:creator>Windows User</dc:creator>
  <dc:description/>
  <cp:lastModifiedBy>Cuenta Microsoft</cp:lastModifiedBy>
  <cp:revision>150</cp:revision>
  <dcterms:created xsi:type="dcterms:W3CDTF">2023-02-02T09:19:18Z</dcterms:created>
  <dcterms:modified xsi:type="dcterms:W3CDTF">2023-12-13T14:31:03Z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17</vt:i4>
  </property>
</Properties>
</file>