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75" r:id="rId1"/>
  </p:sldMasterIdLst>
  <p:notesMasterIdLst>
    <p:notesMasterId r:id="rId20"/>
  </p:notesMasterIdLst>
  <p:sldIdLst>
    <p:sldId id="256" r:id="rId2"/>
    <p:sldId id="780" r:id="rId3"/>
    <p:sldId id="777" r:id="rId4"/>
    <p:sldId id="257" r:id="rId5"/>
    <p:sldId id="258" r:id="rId6"/>
    <p:sldId id="774" r:id="rId7"/>
    <p:sldId id="775" r:id="rId8"/>
    <p:sldId id="778" r:id="rId9"/>
    <p:sldId id="752" r:id="rId10"/>
    <p:sldId id="741" r:id="rId11"/>
    <p:sldId id="745" r:id="rId12"/>
    <p:sldId id="746" r:id="rId13"/>
    <p:sldId id="764" r:id="rId14"/>
    <p:sldId id="765" r:id="rId15"/>
    <p:sldId id="779" r:id="rId16"/>
    <p:sldId id="761" r:id="rId17"/>
    <p:sldId id="772" r:id="rId18"/>
    <p:sldId id="759" r:id="rId19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/>
    <p:restoredTop sz="96327"/>
  </p:normalViewPr>
  <p:slideViewPr>
    <p:cSldViewPr snapToGrid="0">
      <p:cViewPr varScale="1">
        <p:scale>
          <a:sx n="128" d="100"/>
          <a:sy n="128" d="100"/>
        </p:scale>
        <p:origin x="11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A5C3CD-D09A-FE4D-BF46-6B4B78330AB7}" type="datetimeFigureOut">
              <a:rPr lang="en-GB" smtClean="0"/>
              <a:t>14/12/2023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152C48-288C-414A-B4C1-DC185A38E7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148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DF9204-3F29-4C3A-BA41-3063400202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3393CD-7262-4AC7-80E6-52FE6F3F3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000"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430AE-0210-4E82-AD7B-41B112DE7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de-CH"/>
              <a:t>14.12.2023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221974-7DEC-459D-9642-CB5B59C82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dirty="0"/>
              <a:t>M. Karppinen TE-MSC-NCM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731837-C94E-4B5B-BCF0-110C69EDB4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772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7ABDD2-E186-4F25-8FDE-D1E875E9C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18CC5B-A7E0-48B1-8329-6533AC76E7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05B1B-77FE-4BFC-BF87-87DA989F0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14.12.2023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8531E-1B90-4631-BD37-4BB1DBFAB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8A55E8-88DC-4280-8E04-FF50FF8ED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346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60633D-90E4-4F5A-9EBF-DDEC2B0B47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DD3065-FA3D-42C8-BFDA-967C87F4F2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C126F-38E2-4425-861F-98ED43228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14.12.2023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645D8-F22A-4354-A8B3-96E8A2D23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E2295-A616-4D57-8800-7B7E213A8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990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4CC1FC-ADE8-488C-A1DA-2FD569FD4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F02842-38C3-46D6-8527-0F6FE623C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64CF5-F681-40C2-88CC-E02206C9C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14.12.2023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C04753-4FE4-4A6F-99BB-CFFC92E0C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A569D1-DB13-4BD9-8BA9-0DEAD98F8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130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20B05-7BF6-4073-9106-FA19E9727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8EE8D7-6B58-4A3F-9DD5-E563D5192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02990E-9F0A-446A-B5B8-459CA8D98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14.12.2023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68EAA-4377-45FF-9D7C-9E77BC9F2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07FA71-74C3-44B8-A0AC-E18A1E76B4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08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71F12-2D88-4F76-AF46-BD5156C12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1AA46-E3EB-4704-B019-F90F1E6177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17480F-A530-4D05-9A22-E573FB4BA6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B56FDA-C47A-4F4A-A364-BA60A25AB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14.12.2023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26D8DD-6D84-44D4-8A1B-57615B3ED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C8FE31-B577-4017-8AFE-A8BA09596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166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C28C9-B8CC-413F-9FFA-626680E4A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3FE72-9D42-45F5-A37F-B12130388A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752600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E3A31D-9B5F-4DE3-B18D-F7F77782EB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66999"/>
            <a:ext cx="5157787" cy="352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BE1D2D-822C-466C-A7B9-1A2D97366A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752600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F13B2C-44CA-49C4-BC84-02AF1638F3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66999"/>
            <a:ext cx="5183188" cy="35226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93CB55-E9C1-4CE6-9B61-81B71475B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14.12.2023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DF22318-747B-4EC9-862C-D9FD488CC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FBDDDF-16BD-438D-937D-0E3E30E74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79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92D5F-0BD4-4517-9233-E08AF405B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83523B8-51E3-48B8-BFD8-CE9506198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14.12.2023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739B90-5D50-4424-B51D-53C391621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6F9286-3A00-4D3C-A3F0-50AC9045C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067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933BE2-665A-42DA-A3B7-835F81A3F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14.12.2023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4DBCBD-AD42-432D-ABA9-20D616AF3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140251-3596-4673-B24B-59A6F9ED8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8243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A81A1-6D8E-4DD6-8E49-DABDE6D10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93F18F-F78D-4A31-A6BC-6552105BC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82C2F4-BDF4-4A4F-AA3D-52692932C2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13850F-5C87-4F08-9658-EAF049B60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14.12.2023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0BCE9A-A746-4439-B5D3-966FBC8E5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D3B51-AA2E-4AA1-8062-A0D476D80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319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02CF7-F453-4B3E-9510-D74797987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E2A1B9-8A2A-4B49-8B79-76D3EEB36B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9FEA03-0EC4-4085-AE63-4AA492D61A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05AD5B-0DEA-4C6F-94D2-FAA99F2E5D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14.12.2023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DC6744-7CBA-4A1D-8F87-10699F981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AD9048-35FF-4BE9-8157-BE4BAA1C7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40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BABF38A-8A0D-492E-BD20-6CF4D46B5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1"/>
            <a:ext cx="12192000" cy="6858004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1CB7E8AE-A3AC-4BB7-A5C6-F00EC697B265}"/>
              </a:ext>
            </a:extLst>
          </p:cNvPr>
          <p:cNvPicPr>
            <a:picLocks noChangeAspect="1"/>
          </p:cNvPicPr>
          <p:nvPr/>
        </p:nvPicPr>
        <p:blipFill>
          <a:blip r:embed="rId13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1392401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984D45-0ED3-4D03-8E44-5E355C9134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545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687D6E-D1E9-489C-9AA9-3575C39BA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949450"/>
            <a:ext cx="10515600" cy="41957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64E9C-08EE-4B1B-B3FC-D6D997F4EA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24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>
                    <a:alpha val="60000"/>
                  </a:schemeClr>
                </a:solidFill>
                <a:latin typeface="+mn-lt"/>
              </a:defRPr>
            </a:lvl1pPr>
          </a:lstStyle>
          <a:p>
            <a:r>
              <a:rPr lang="de-CH"/>
              <a:t>14.12.2023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0A1F1-38FE-4C27-81E6-A43A54793F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2460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>
                    <a:alpha val="60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M. Karppinen TE-MSC-NCM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26B39A-FFD8-42EF-ADC7-7DB3B302F8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246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>
                    <a:alpha val="60000"/>
                  </a:schemeClr>
                </a:solidFill>
                <a:latin typeface="+mn-lt"/>
              </a:defRPr>
            </a:lvl1pPr>
          </a:lstStyle>
          <a:p>
            <a:fld id="{73B850FF-6169-4056-8077-06FFA93A536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662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65" r:id="rId7"/>
    <p:sldLayoutId id="2147483766" r:id="rId8"/>
    <p:sldLayoutId id="2147483764" r:id="rId9"/>
    <p:sldLayoutId id="2147483773" r:id="rId10"/>
    <p:sldLayoutId id="2147483774" r:id="rId11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bg1"/>
        </a:buClr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7kRCuJeiS6xpDSh" TargetMode="External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huCE53JNKuLQxWW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6" name="Rectangle 57">
            <a:extLst>
              <a:ext uri="{FF2B5EF4-FFF2-40B4-BE49-F238E27FC236}">
                <a16:creationId xmlns:a16="http://schemas.microsoft.com/office/drawing/2014/main" id="{310E06F9-9F12-4D1B-92C0-4B30818D09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67" name="Rectangle 59">
            <a:extLst>
              <a:ext uri="{FF2B5EF4-FFF2-40B4-BE49-F238E27FC236}">
                <a16:creationId xmlns:a16="http://schemas.microsoft.com/office/drawing/2014/main" id="{8F5EFE88-F6A7-4B53-AF99-227DFC56A0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bg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68" name="Rectangle 61">
            <a:extLst>
              <a:ext uri="{FF2B5EF4-FFF2-40B4-BE49-F238E27FC236}">
                <a16:creationId xmlns:a16="http://schemas.microsoft.com/office/drawing/2014/main" id="{BF9AF5CF-AE21-453A-8D3F-6D9FC64A18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0"/>
            <a:ext cx="6181389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venirNext LT Pro Medium" panose="020B0504020202020204" pitchFamily="34" charset="0"/>
            </a:endParaRPr>
          </a:p>
        </p:txBody>
      </p:sp>
      <p:sp>
        <p:nvSpPr>
          <p:cNvPr id="69" name="Rectangle 63">
            <a:extLst>
              <a:ext uri="{FF2B5EF4-FFF2-40B4-BE49-F238E27FC236}">
                <a16:creationId xmlns:a16="http://schemas.microsoft.com/office/drawing/2014/main" id="{F18A41FE-6F14-49D2-8C0F-56A351A98E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-4"/>
            <a:ext cx="6123343" cy="6857999"/>
          </a:xfrm>
          <a:prstGeom prst="rect">
            <a:avLst/>
          </a:prstGeom>
          <a:blipFill dpi="0" rotWithShape="1">
            <a:blip r:embed="rId2">
              <a:alphaModFix amt="3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889000" ty="0" sx="100000" sy="100000" flip="xy" algn="t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0DE699-D4D3-F5CD-36D4-92F355310E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744909"/>
            <a:ext cx="4785546" cy="3155419"/>
          </a:xfrm>
        </p:spPr>
        <p:txBody>
          <a:bodyPr anchor="b">
            <a:normAutofit fontScale="90000"/>
          </a:bodyPr>
          <a:lstStyle/>
          <a:p>
            <a:pPr algn="l"/>
            <a:r>
              <a:rPr lang="en-GB" dirty="0"/>
              <a:t>PSB Quadrupole</a:t>
            </a:r>
            <a:br>
              <a:rPr lang="en-GB" dirty="0"/>
            </a:br>
            <a:r>
              <a:rPr lang="en-GB" dirty="0"/>
              <a:t>Renovation &amp; Production Update Dec-2023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214739-67A1-8AFA-629B-2FC9000800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074784"/>
            <a:ext cx="4785545" cy="2054306"/>
          </a:xfrm>
        </p:spPr>
        <p:txBody>
          <a:bodyPr anchor="t">
            <a:normAutofit/>
          </a:bodyPr>
          <a:lstStyle/>
          <a:p>
            <a:r>
              <a:rPr lang="en-GB" sz="2200" dirty="0"/>
              <a:t>M. Karppinen</a:t>
            </a:r>
          </a:p>
        </p:txBody>
      </p:sp>
      <p:pic>
        <p:nvPicPr>
          <p:cNvPr id="5" name="Picture 4" descr="A person working on a machine&#10;&#10;Description automatically generated with medium confidence">
            <a:extLst>
              <a:ext uri="{FF2B5EF4-FFF2-40B4-BE49-F238E27FC236}">
                <a16:creationId xmlns:a16="http://schemas.microsoft.com/office/drawing/2014/main" id="{82068F9D-ABCE-F707-54F7-FD755447E73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513" r="-3" b="7372"/>
          <a:stretch/>
        </p:blipFill>
        <p:spPr>
          <a:xfrm>
            <a:off x="6747414" y="570565"/>
            <a:ext cx="4817466" cy="5716862"/>
          </a:xfrm>
          <a:prstGeom prst="rect">
            <a:avLst/>
          </a:prstGeom>
        </p:spPr>
      </p:pic>
      <p:pic>
        <p:nvPicPr>
          <p:cNvPr id="6" name="Picture 5" descr="A blue square with white text&#10;&#10;Description automatically generated with medium confidence">
            <a:extLst>
              <a:ext uri="{FF2B5EF4-FFF2-40B4-BE49-F238E27FC236}">
                <a16:creationId xmlns:a16="http://schemas.microsoft.com/office/drawing/2014/main" id="{32719EDF-B484-5668-075E-FECCD689A1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41891" y="4724489"/>
            <a:ext cx="1438999" cy="145257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56564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1CE2A2-AB64-7B0B-2631-01FB36F8F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995207"/>
          </a:xfrm>
        </p:spPr>
        <p:txBody>
          <a:bodyPr/>
          <a:lstStyle/>
          <a:p>
            <a:r>
              <a:rPr lang="en-GB" dirty="0"/>
              <a:t>VPI or VARTM</a:t>
            </a:r>
            <a:r>
              <a:rPr lang="en-GB" baseline="30000" dirty="0"/>
              <a:t>(*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E73B13-7CED-93F3-F66A-860A0F9B8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862" y="1210137"/>
            <a:ext cx="11466785" cy="4815996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Full assembly dipped in resin followed by gelling locally around the conductor to maximise resin retention</a:t>
            </a:r>
          </a:p>
          <a:p>
            <a:r>
              <a:rPr lang="en-GB" dirty="0"/>
              <a:t>After cleaning the excess of resin, curing in separate oven</a:t>
            </a:r>
          </a:p>
          <a:p>
            <a:r>
              <a:rPr lang="en-GB" dirty="0"/>
              <a:t>Not clear which process was used for series magnets</a:t>
            </a:r>
          </a:p>
          <a:p>
            <a:r>
              <a:rPr lang="en-GB" dirty="0">
                <a:solidFill>
                  <a:srgbClr val="FFFF00"/>
                </a:solidFill>
              </a:rPr>
              <a:t>VPI</a:t>
            </a:r>
            <a:r>
              <a:rPr lang="en-GB" dirty="0"/>
              <a:t> would ensure better impregnation within the wrapped conductor insulation, but requires investment in an autoclave</a:t>
            </a:r>
          </a:p>
          <a:p>
            <a:r>
              <a:rPr lang="en-GB" dirty="0">
                <a:solidFill>
                  <a:srgbClr val="FFFF00"/>
                </a:solidFill>
              </a:rPr>
              <a:t>VARTM</a:t>
            </a:r>
            <a:r>
              <a:rPr lang="en-GB" dirty="0"/>
              <a:t> may provide adequate impregnation. Probably requires a new vacuum tank.</a:t>
            </a:r>
          </a:p>
          <a:p>
            <a:r>
              <a:rPr lang="en-GB" dirty="0"/>
              <a:t>VPI currently not available at CERN and would provide added value also for other projects (HFM, HTS,..). </a:t>
            </a:r>
          </a:p>
          <a:p>
            <a:r>
              <a:rPr lang="en-GB" dirty="0"/>
              <a:t>Autoclave lead-time 8-12 months, 5-700 </a:t>
            </a:r>
            <a:r>
              <a:rPr lang="en-GB" dirty="0" err="1"/>
              <a:t>kCHF</a:t>
            </a:r>
            <a:r>
              <a:rPr lang="en-GB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91DCF3-AC70-2CFA-3D0C-469BFB8590A6}"/>
              </a:ext>
            </a:extLst>
          </p:cNvPr>
          <p:cNvSpPr txBox="1"/>
          <p:nvPr/>
        </p:nvSpPr>
        <p:spPr>
          <a:xfrm>
            <a:off x="6830423" y="5987574"/>
            <a:ext cx="43845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aseline="30000" dirty="0">
                <a:solidFill>
                  <a:schemeClr val="bg1"/>
                </a:solidFill>
              </a:rPr>
              <a:t>*) </a:t>
            </a:r>
            <a:r>
              <a:rPr lang="en-GB" sz="1400" dirty="0">
                <a:solidFill>
                  <a:schemeClr val="bg1"/>
                </a:solidFill>
              </a:rPr>
              <a:t>VPI – Vacuum Pressure Impregnation</a:t>
            </a:r>
          </a:p>
          <a:p>
            <a:r>
              <a:rPr lang="en-GB" sz="1400" dirty="0">
                <a:solidFill>
                  <a:schemeClr val="bg1"/>
                </a:solidFill>
              </a:rPr>
              <a:t>   VARTM – Vacuum Assisted Resin </a:t>
            </a:r>
            <a:r>
              <a:rPr lang="en-GB" sz="1400" dirty="0" err="1">
                <a:solidFill>
                  <a:schemeClr val="bg1"/>
                </a:solidFill>
              </a:rPr>
              <a:t>Tranfer</a:t>
            </a:r>
            <a:r>
              <a:rPr lang="en-GB" sz="1400" dirty="0">
                <a:solidFill>
                  <a:schemeClr val="bg1"/>
                </a:solidFill>
              </a:rPr>
              <a:t> Moulding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D3CA8B2-8640-54FD-AC03-01DB1A5DE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14.12.2023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D865066-BE08-129A-6FA4-E37C63D5A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92D98D-8051-0399-3628-8C2BDC32D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531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295B3-1BB1-9E11-0CCF-E2B8262F6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Renovation of 1 Spare Units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376484-11E9-1831-5572-E10A5582DE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6888"/>
            <a:ext cx="10515600" cy="4548326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Activated magnets</a:t>
            </a:r>
          </a:p>
          <a:p>
            <a:pPr lvl="1"/>
            <a:r>
              <a:rPr lang="en-GB" dirty="0"/>
              <a:t>Shipping outside of CERN is complicated (possible?)</a:t>
            </a:r>
          </a:p>
          <a:p>
            <a:pPr lvl="1"/>
            <a:r>
              <a:rPr lang="en-GB" dirty="0"/>
              <a:t>Safety aspects related to dismounting the coils</a:t>
            </a:r>
          </a:p>
          <a:p>
            <a:pPr lvl="1"/>
            <a:r>
              <a:rPr lang="en-GB" dirty="0"/>
              <a:t>Very </a:t>
            </a:r>
            <a:r>
              <a:rPr lang="en-GB" dirty="0">
                <a:solidFill>
                  <a:srgbClr val="FFFF00"/>
                </a:solidFill>
              </a:rPr>
              <a:t>labour-intensive</a:t>
            </a:r>
          </a:p>
          <a:p>
            <a:r>
              <a:rPr lang="en-GB" dirty="0"/>
              <a:t>Infrastructure</a:t>
            </a:r>
          </a:p>
          <a:p>
            <a:pPr lvl="1"/>
            <a:r>
              <a:rPr lang="en-GB" dirty="0"/>
              <a:t>Impregnation tooling (VRTM)</a:t>
            </a:r>
          </a:p>
          <a:p>
            <a:pPr lvl="1"/>
            <a:r>
              <a:rPr lang="en-GB" dirty="0"/>
              <a:t>Curing oven</a:t>
            </a:r>
          </a:p>
          <a:p>
            <a:r>
              <a:rPr lang="en-GB" dirty="0"/>
              <a:t>Stripping and re-assembly process to validate with mock-up</a:t>
            </a:r>
          </a:p>
          <a:p>
            <a:r>
              <a:rPr lang="en-GB" dirty="0"/>
              <a:t>Preparation of all coil parts, material, and procedures before stripping</a:t>
            </a:r>
          </a:p>
          <a:p>
            <a:r>
              <a:rPr lang="en-GB" dirty="0"/>
              <a:t>Cost estimate 539 </a:t>
            </a:r>
            <a:r>
              <a:rPr lang="en-GB" dirty="0" err="1"/>
              <a:t>kCHF</a:t>
            </a:r>
            <a:r>
              <a:rPr lang="en-GB" dirty="0"/>
              <a:t> (incl. 150 </a:t>
            </a:r>
            <a:r>
              <a:rPr lang="en-GB" dirty="0" err="1"/>
              <a:t>kCHF</a:t>
            </a:r>
            <a:r>
              <a:rPr lang="en-GB" dirty="0"/>
              <a:t> for VRTM tooling)</a:t>
            </a:r>
          </a:p>
          <a:p>
            <a:r>
              <a:rPr lang="en-GB" b="1" dirty="0">
                <a:solidFill>
                  <a:srgbClr val="00B0F0"/>
                </a:solidFill>
              </a:rPr>
              <a:t>Certified unit by (earliest) End-2024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FC01FCFD-D63C-3916-02F6-321DFEC0D0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26" t="14872" r="10139" b="947"/>
          <a:stretch/>
        </p:blipFill>
        <p:spPr bwMode="auto">
          <a:xfrm>
            <a:off x="8610600" y="1124582"/>
            <a:ext cx="3173320" cy="299021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D403C389-1C51-45DB-4424-3A63AAD49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14.12.2023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E30B04-DF6F-CDED-42F9-1EC7D1FE9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E024C0-2D31-28EA-727E-9F3BE4B20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590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BB86D-BFAF-0105-B7AC-A2F68B5624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Production of New Magnets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E25A31-17FC-BB91-14DD-05C2F44F1C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7383" y="1949450"/>
            <a:ext cx="11131826" cy="419576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Tendering process (MS, IT, FC)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Yoke laminations, including a supply of ~300 tons of steel ~1000 </a:t>
            </a:r>
            <a:r>
              <a:rPr lang="en-GB" dirty="0" err="1"/>
              <a:t>kCHF</a:t>
            </a:r>
            <a:endParaRPr lang="en-GB" dirty="0"/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Yoke assembly 25-56 off 					~850 ..1700 </a:t>
            </a:r>
            <a:r>
              <a:rPr lang="en-GB" dirty="0" err="1"/>
              <a:t>kCHF</a:t>
            </a:r>
            <a:endParaRPr lang="en-GB" dirty="0"/>
          </a:p>
          <a:p>
            <a:pPr marL="914400" lvl="1" indent="-457200">
              <a:buFont typeface="+mj-lt"/>
              <a:buAutoNum type="arabicPeriod"/>
            </a:pPr>
            <a:r>
              <a:rPr lang="en-GB" dirty="0"/>
              <a:t>Magnet assembly 25-56 off 					~4.52 .. 8.25 MCHF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CERN supplied:</a:t>
            </a:r>
          </a:p>
          <a:p>
            <a:pPr lvl="1"/>
            <a:r>
              <a:rPr lang="en-GB" dirty="0"/>
              <a:t>Conductor (56 off) 						~430 </a:t>
            </a:r>
            <a:r>
              <a:rPr lang="en-GB" dirty="0" err="1"/>
              <a:t>kCHF</a:t>
            </a:r>
            <a:endParaRPr lang="en-GB" dirty="0"/>
          </a:p>
          <a:p>
            <a:pPr lvl="1"/>
            <a:r>
              <a:rPr lang="en-GB" dirty="0"/>
              <a:t>Assembly of up to 4 magnets with new yokes</a:t>
            </a:r>
          </a:p>
          <a:p>
            <a:pPr lvl="1"/>
            <a:r>
              <a:rPr lang="en-GB" dirty="0"/>
              <a:t>Magnet certification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8DDB70-A604-B75B-7F28-5572A753A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14.12.2023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92E3C6-A363-AC3D-7A3E-345180422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Karppinen TE-MSC-NCM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7D22E6-F76E-F685-66ED-3B2A802B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309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5D6928-531D-CE7F-EF66-CA30064135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60" t="5964" r="4255" b="5641"/>
          <a:stretch/>
        </p:blipFill>
        <p:spPr>
          <a:xfrm>
            <a:off x="1731193" y="-1"/>
            <a:ext cx="9157524" cy="682974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5BACD3B-9787-12DA-347C-2164710A4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107379" y="2001554"/>
            <a:ext cx="5891158" cy="1325563"/>
          </a:xfrm>
        </p:spPr>
        <p:txBody>
          <a:bodyPr/>
          <a:lstStyle/>
          <a:p>
            <a:r>
              <a:rPr lang="en-GB" dirty="0"/>
              <a:t>Project Time-line: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CEEBCC-F8D0-F21E-F837-6C40231FA191}"/>
              </a:ext>
            </a:extLst>
          </p:cNvPr>
          <p:cNvSpPr txBox="1"/>
          <p:nvPr/>
        </p:nvSpPr>
        <p:spPr>
          <a:xfrm>
            <a:off x="3182122" y="6324600"/>
            <a:ext cx="21482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MS Project GANTT (Full pdf)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7D2748-6174-7853-1D03-00345B51E243}"/>
              </a:ext>
            </a:extLst>
          </p:cNvPr>
          <p:cNvSpPr txBox="1"/>
          <p:nvPr/>
        </p:nvSpPr>
        <p:spPr>
          <a:xfrm>
            <a:off x="2530982" y="6322450"/>
            <a:ext cx="651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</a:rPr>
              <a:t>Link to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167A4FE7-7B81-B6F6-9F33-2CB27FD07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14.12.2023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AA88D4-E4D0-CD42-99FC-A496357959B0}"/>
              </a:ext>
            </a:extLst>
          </p:cNvPr>
          <p:cNvSpPr txBox="1"/>
          <p:nvPr/>
        </p:nvSpPr>
        <p:spPr>
          <a:xfrm>
            <a:off x="5938345" y="788276"/>
            <a:ext cx="3541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Analysis, Design file, Mock-up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BD914BC-75AD-3E70-3710-B0A4A7CCBAE2}"/>
              </a:ext>
            </a:extLst>
          </p:cNvPr>
          <p:cNvSpPr txBox="1"/>
          <p:nvPr/>
        </p:nvSpPr>
        <p:spPr>
          <a:xfrm>
            <a:off x="2134944" y="1867056"/>
            <a:ext cx="2094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Yoke laminations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2B99A3-4C75-9DF2-F521-EF7CE2D8C5BC}"/>
              </a:ext>
            </a:extLst>
          </p:cNvPr>
          <p:cNvSpPr txBox="1"/>
          <p:nvPr/>
        </p:nvSpPr>
        <p:spPr>
          <a:xfrm>
            <a:off x="2134944" y="2176303"/>
            <a:ext cx="2026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Yoke assemblies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76B86D-7BB7-4FEC-14ED-B1B18CF931BC}"/>
              </a:ext>
            </a:extLst>
          </p:cNvPr>
          <p:cNvSpPr txBox="1"/>
          <p:nvPr/>
        </p:nvSpPr>
        <p:spPr>
          <a:xfrm>
            <a:off x="2134944" y="3178433"/>
            <a:ext cx="23933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CERN Renovation &amp;</a:t>
            </a:r>
          </a:p>
          <a:p>
            <a:r>
              <a:rPr lang="en-GB" b="1" dirty="0">
                <a:solidFill>
                  <a:srgbClr val="0070C0"/>
                </a:solidFill>
              </a:rPr>
              <a:t>production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79CDC71-1CBA-E814-12A4-7CE7075E878A}"/>
              </a:ext>
            </a:extLst>
          </p:cNvPr>
          <p:cNvSpPr txBox="1"/>
          <p:nvPr/>
        </p:nvSpPr>
        <p:spPr>
          <a:xfrm>
            <a:off x="2134944" y="5253088"/>
            <a:ext cx="2350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Magnet production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C9CBFB7-37EF-1D9D-3A49-2E9CBF34C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CF23BE-0E56-FBF7-811F-D6B2A5A27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398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FDAC0-55AD-F0C2-2CB0-2BC7210CE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6558" y="1"/>
            <a:ext cx="9937242" cy="1049220"/>
          </a:xfrm>
        </p:spPr>
        <p:txBody>
          <a:bodyPr/>
          <a:lstStyle/>
          <a:p>
            <a:r>
              <a:rPr lang="en-GB" dirty="0"/>
              <a:t>Cost Estimate: 56 PSB Quads 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C813B79-A452-555A-821C-818F91FB3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14.12.2023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DBF89F-F8B9-8220-FE98-4C9700D80B85}"/>
              </a:ext>
            </a:extLst>
          </p:cNvPr>
          <p:cNvSpPr txBox="1"/>
          <p:nvPr/>
        </p:nvSpPr>
        <p:spPr>
          <a:xfrm>
            <a:off x="8967426" y="1397675"/>
            <a:ext cx="305851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CERN: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Renovation of 1 unit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Rebuilding 4 units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Cu-conductor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Certification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Contracts: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Iron &amp; Yoke laminations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56 Yoke assemblies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Assembly of 52 magnets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2556C7-E522-9313-A558-578F7FCFF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9ABA6-0C05-C38A-97B9-FAA3B4F5F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DD608B-99AA-64B7-7F07-1D661696F1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557" y="832607"/>
            <a:ext cx="7435344" cy="36592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2A48842-F519-9F78-B812-55D0B53FFA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6556" y="4542349"/>
            <a:ext cx="7410631" cy="1697407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168739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947693-0F3F-DE25-98A1-9302A5270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14.12.2023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6055A4-67C9-3C68-F25F-1EFF6FDA1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EAE4EF-B451-8DA0-EDB1-7F8687FBE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EED15B-261A-E359-8041-7F4049815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528" y="239595"/>
            <a:ext cx="7772400" cy="60850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CE795AB-D674-17F9-B322-5330894FBAAE}"/>
              </a:ext>
            </a:extLst>
          </p:cNvPr>
          <p:cNvSpPr txBox="1"/>
          <p:nvPr/>
        </p:nvSpPr>
        <p:spPr>
          <a:xfrm>
            <a:off x="8153400" y="867264"/>
            <a:ext cx="34604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Limited production at CERN, launch 3 main contracts ASAP (MS, IT, FC)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8F3F36-A6D2-4DF1-5DB1-95E93D7D567E}"/>
              </a:ext>
            </a:extLst>
          </p:cNvPr>
          <p:cNvSpPr txBox="1"/>
          <p:nvPr/>
        </p:nvSpPr>
        <p:spPr>
          <a:xfrm>
            <a:off x="8153399" y="3082420"/>
            <a:ext cx="34604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Renovate 1 spare magnet after mock-up and preparation of components, tooling and procedures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ED53E12-07ED-A739-3FF5-AA7AC8A65DF9}"/>
              </a:ext>
            </a:extLst>
          </p:cNvPr>
          <p:cNvSpPr txBox="1"/>
          <p:nvPr/>
        </p:nvSpPr>
        <p:spPr>
          <a:xfrm>
            <a:off x="8153399" y="4519195"/>
            <a:ext cx="34604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Recommend to launch production of 25-56 new magnets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4F10B4-5C4E-45A4-02FD-E60330A0B6D1}"/>
              </a:ext>
            </a:extLst>
          </p:cNvPr>
          <p:cNvSpPr txBox="1"/>
          <p:nvPr/>
        </p:nvSpPr>
        <p:spPr>
          <a:xfrm>
            <a:off x="8153399" y="1868822"/>
            <a:ext cx="34604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Reusing activated yokes is labour-intensive and entails special measures impacting the cost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1687EE-C142-C1AF-4E4C-44F2BB48178C}"/>
              </a:ext>
            </a:extLst>
          </p:cNvPr>
          <p:cNvSpPr txBox="1"/>
          <p:nvPr/>
        </p:nvSpPr>
        <p:spPr>
          <a:xfrm>
            <a:off x="8153399" y="5583832"/>
            <a:ext cx="3460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To coordinate with VSC</a:t>
            </a:r>
          </a:p>
        </p:txBody>
      </p:sp>
    </p:spTree>
    <p:extLst>
      <p:ext uri="{BB962C8B-B14F-4D97-AF65-F5344CB8AC3E}">
        <p14:creationId xmlns:p14="http://schemas.microsoft.com/office/powerpoint/2010/main" val="20063091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2235D57-BFDA-ECFA-9BED-456F903F5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Complementary slides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ABFB0B-BC04-BC0E-82F9-03A951057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14.12.2023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1D52E7-39D3-84FC-C476-A66604644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78D9A9-A9A5-FD50-C09C-2B2651051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8423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D643D-E723-5DAE-B4AC-69CA190041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of Renovation 1 Magnet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9BD341-E13B-161E-158A-38721B024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14.12.2023</a:t>
            </a: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DAF46B-0A52-4CFE-CC0C-79036D9159E9}"/>
              </a:ext>
            </a:extLst>
          </p:cNvPr>
          <p:cNvSpPr txBox="1"/>
          <p:nvPr/>
        </p:nvSpPr>
        <p:spPr>
          <a:xfrm>
            <a:off x="10814572" y="-16391"/>
            <a:ext cx="1377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FFFF00"/>
                </a:solidFill>
              </a:rPr>
              <a:t>Post-review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5E959-A70C-0579-C37A-D7AF0E5A1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B93BCA5-58A1-DDE9-34EB-8C1BCEA5A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17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B6B0827-8336-9F16-F238-D8A7A2BBFA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754" y="1476745"/>
            <a:ext cx="9828328" cy="460354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6686448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2BAF962-E326-948F-D672-38A26F321D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835" y="137704"/>
            <a:ext cx="10340253" cy="1325563"/>
          </a:xfrm>
        </p:spPr>
        <p:txBody>
          <a:bodyPr>
            <a:normAutofit fontScale="90000"/>
          </a:bodyPr>
          <a:lstStyle/>
          <a:p>
            <a:r>
              <a:rPr lang="en-GB" dirty="0"/>
              <a:t>Production 56 Magnets </a:t>
            </a:r>
            <a:br>
              <a:rPr lang="en-GB" dirty="0"/>
            </a:br>
            <a:r>
              <a:rPr lang="en-GB" dirty="0"/>
              <a:t>Yoke Assemblies by CERN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B10784-6D32-E8D8-9A7E-0F0BA6B9ECE0}"/>
              </a:ext>
            </a:extLst>
          </p:cNvPr>
          <p:cNvSpPr txBox="1"/>
          <p:nvPr/>
        </p:nvSpPr>
        <p:spPr>
          <a:xfrm>
            <a:off x="9579077" y="1961535"/>
            <a:ext cx="204735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Does not include: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Engineering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Profit margin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Risk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EAAC201C-0120-C440-C02C-A38FDF5B48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14.12.2023</a:t>
            </a:r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310CD76-1BF5-8FAD-5DEA-4A9EB8E94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DEA050-0043-D119-7B01-E3D4A254A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3B6F69-5A5A-3C91-2E51-8D21DB1C2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568" y="1499918"/>
            <a:ext cx="7772400" cy="482468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CEFC8B-E75F-804A-366A-FCF6BB5284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9273" y="93217"/>
            <a:ext cx="4749800" cy="8509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843580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947693-0F3F-DE25-98A1-9302A5270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14.12.2023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6055A4-67C9-3C68-F25F-1EFF6FDA1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EAE4EF-B451-8DA0-EDB1-7F8687FBE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1EED15B-261A-E359-8041-7F4049815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735" y="168275"/>
            <a:ext cx="9567455" cy="608500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18C4D40-FAD5-84EE-6B7A-F93ED92E17A8}"/>
              </a:ext>
            </a:extLst>
          </p:cNvPr>
          <p:cNvSpPr/>
          <p:nvPr/>
        </p:nvSpPr>
        <p:spPr>
          <a:xfrm>
            <a:off x="1739348" y="2246243"/>
            <a:ext cx="9144000" cy="8746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211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11398A2-A81D-F7A2-A966-513B9589B5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63" t="17056" r="12775" b="5313"/>
          <a:stretch/>
        </p:blipFill>
        <p:spPr>
          <a:xfrm rot="5400000">
            <a:off x="-795640" y="2414677"/>
            <a:ext cx="4859200" cy="24165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B1DE94-6164-73E1-5B82-F213889F7C55}"/>
              </a:ext>
            </a:extLst>
          </p:cNvPr>
          <p:cNvSpPr txBox="1"/>
          <p:nvPr/>
        </p:nvSpPr>
        <p:spPr>
          <a:xfrm>
            <a:off x="1744823" y="186612"/>
            <a:ext cx="87614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  <a:latin typeface="+mj-lt"/>
              </a:rPr>
              <a:t>PSB Main Quadrupole</a:t>
            </a:r>
            <a:endParaRPr lang="en-GB" sz="3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3" name="Picture 12" descr="A picture containing miller&#10;&#10;Description automatically generated">
            <a:extLst>
              <a:ext uri="{FF2B5EF4-FFF2-40B4-BE49-F238E27FC236}">
                <a16:creationId xmlns:a16="http://schemas.microsoft.com/office/drawing/2014/main" id="{58C607BB-755C-3471-DBEA-F69DEE80E2E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6" t="20065" r="31502" b="18217"/>
          <a:stretch/>
        </p:blipFill>
        <p:spPr>
          <a:xfrm rot="5400000">
            <a:off x="1868040" y="2505146"/>
            <a:ext cx="4899973" cy="219485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6CE0506-15A9-1AFB-2590-79F09FC6619C}"/>
              </a:ext>
            </a:extLst>
          </p:cNvPr>
          <p:cNvSpPr txBox="1"/>
          <p:nvPr/>
        </p:nvSpPr>
        <p:spPr>
          <a:xfrm>
            <a:off x="5923723" y="1011607"/>
            <a:ext cx="567588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chemeClr val="bg1"/>
                </a:solidFill>
                <a:effectLst/>
              </a:rPr>
              <a:t>48 installed magnets of 4 types (from 1970’s)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5 Spare units</a:t>
            </a:r>
            <a:endParaRPr lang="en-GB" sz="2000" b="0" i="0" u="none" strike="noStrike" dirty="0">
              <a:solidFill>
                <a:schemeClr val="bg1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chemeClr val="bg1"/>
                </a:solidFill>
                <a:effectLst/>
              </a:rPr>
              <a:t>Laminated </a:t>
            </a:r>
            <a:r>
              <a:rPr lang="en-GB" sz="2000" dirty="0">
                <a:solidFill>
                  <a:schemeClr val="bg1"/>
                </a:solidFill>
              </a:rPr>
              <a:t>i</a:t>
            </a:r>
            <a:r>
              <a:rPr lang="en-GB" sz="2000" b="0" i="0" u="none" strike="noStrike" dirty="0">
                <a:solidFill>
                  <a:schemeClr val="bg1"/>
                </a:solidFill>
                <a:effectLst/>
              </a:rPr>
              <a:t>ron yoke, no split planes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Coil with 2 turns built up within the yoke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76 brazed connections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Insulation based on Mica/glass </a:t>
            </a:r>
            <a:r>
              <a:rPr lang="en-GB" sz="2000" dirty="0" err="1">
                <a:solidFill>
                  <a:schemeClr val="bg1"/>
                </a:solidFill>
              </a:rPr>
              <a:t>fiber</a:t>
            </a:r>
            <a:r>
              <a:rPr lang="en-GB" sz="2000" dirty="0">
                <a:solidFill>
                  <a:schemeClr val="bg1"/>
                </a:solidFill>
              </a:rPr>
              <a:t> wrap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VPI of the whole magnet after coil assembly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After 50 years of reliable operation, water leaks caused by selective corrosion of Cu at and adjacent to the Ag-Cu-P brazing.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Process enhanced by the presence of Sulphur in the cooling water.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FFFF00"/>
                </a:solidFill>
              </a:rPr>
              <a:t>Magnets are approaching the end of life and we shall consider replacing them all.</a:t>
            </a:r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26141851-04D6-BBF5-3B7D-B085CEE973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24600"/>
            <a:ext cx="2743200" cy="365125"/>
          </a:xfrm>
        </p:spPr>
        <p:txBody>
          <a:bodyPr/>
          <a:lstStyle/>
          <a:p>
            <a:r>
              <a:rPr lang="de-CH" dirty="0"/>
              <a:t>14.12.2023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31E8A4-39A8-5048-28E1-DFAC517C8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4600"/>
            <a:ext cx="4114800" cy="365125"/>
          </a:xfrm>
        </p:spPr>
        <p:txBody>
          <a:bodyPr/>
          <a:lstStyle/>
          <a:p>
            <a:r>
              <a:rPr lang="en-US" dirty="0"/>
              <a:t>M. Karppinen TE-MSC-NCM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C94FDD-D48F-A224-B0F1-604F1436C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24600"/>
            <a:ext cx="2743200" cy="365125"/>
          </a:xfrm>
        </p:spPr>
        <p:txBody>
          <a:bodyPr/>
          <a:lstStyle/>
          <a:p>
            <a:fld id="{73B850FF-6169-4056-8077-06FFA93A5366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94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A0CDF-A41C-DBD2-B512-E975E1D3A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File </a:t>
            </a:r>
            <a:r>
              <a:rPr lang="en-GB" sz="2400" dirty="0"/>
              <a:t>(see update of Nacho)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142D3-9C67-FE67-878D-1793242BF0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EN-MME allocated additional external resources</a:t>
            </a:r>
            <a:endParaRPr lang="en-GB" dirty="0">
              <a:solidFill>
                <a:srgbClr val="00B050"/>
              </a:solidFill>
            </a:endParaRPr>
          </a:p>
          <a:p>
            <a:r>
              <a:rPr lang="en-GB" dirty="0"/>
              <a:t>Mock-up:</a:t>
            </a:r>
          </a:p>
          <a:p>
            <a:pPr lvl="1"/>
            <a:r>
              <a:rPr lang="en-GB" dirty="0"/>
              <a:t>Coil design </a:t>
            </a:r>
            <a:r>
              <a:rPr lang="en-GB" dirty="0">
                <a:solidFill>
                  <a:srgbClr val="00B050"/>
                </a:solidFill>
              </a:rPr>
              <a:t>✓</a:t>
            </a:r>
            <a:endParaRPr lang="en-GB" dirty="0"/>
          </a:p>
          <a:p>
            <a:pPr lvl="1"/>
            <a:r>
              <a:rPr lang="en-GB" dirty="0"/>
              <a:t>Bending tool, brazing jig, CNC jig </a:t>
            </a:r>
            <a:r>
              <a:rPr lang="en-GB" dirty="0">
                <a:solidFill>
                  <a:srgbClr val="00B050"/>
                </a:solidFill>
              </a:rPr>
              <a:t>✓</a:t>
            </a:r>
            <a:endParaRPr lang="en-GB" dirty="0"/>
          </a:p>
          <a:p>
            <a:r>
              <a:rPr lang="en-GB" dirty="0"/>
              <a:t>Quadrupole magnet:</a:t>
            </a:r>
          </a:p>
          <a:p>
            <a:pPr lvl="1"/>
            <a:r>
              <a:rPr lang="en-GB" dirty="0"/>
              <a:t>3D CATIA design of yoke, coils, assembly (Input for EM FEA vs MM) </a:t>
            </a:r>
            <a:r>
              <a:rPr lang="en-GB" dirty="0">
                <a:solidFill>
                  <a:srgbClr val="00B050"/>
                </a:solidFill>
              </a:rPr>
              <a:t>✓</a:t>
            </a:r>
            <a:endParaRPr lang="en-GB" dirty="0"/>
          </a:p>
          <a:p>
            <a:pPr lvl="1"/>
            <a:r>
              <a:rPr lang="en-GB" dirty="0"/>
              <a:t>Yoke lamination drawing (press tool) </a:t>
            </a:r>
            <a:r>
              <a:rPr lang="en-GB" dirty="0">
                <a:solidFill>
                  <a:srgbClr val="00B050"/>
                </a:solidFill>
              </a:rPr>
              <a:t>✓</a:t>
            </a:r>
            <a:endParaRPr lang="en-GB" dirty="0"/>
          </a:p>
          <a:p>
            <a:pPr lvl="1"/>
            <a:r>
              <a:rPr lang="en-GB" dirty="0"/>
              <a:t>First design iteration based on archived drawings </a:t>
            </a:r>
            <a:r>
              <a:rPr lang="en-GB" dirty="0">
                <a:solidFill>
                  <a:srgbClr val="00B050"/>
                </a:solidFill>
              </a:rPr>
              <a:t>✓</a:t>
            </a:r>
            <a:endParaRPr lang="en-GB" dirty="0"/>
          </a:p>
          <a:p>
            <a:pPr lvl="1"/>
            <a:r>
              <a:rPr lang="en-GB" dirty="0"/>
              <a:t>Verification against spare magnets and reverse engineering as required</a:t>
            </a:r>
          </a:p>
          <a:p>
            <a:pPr lvl="1"/>
            <a:r>
              <a:rPr lang="en-GB" b="1" dirty="0">
                <a:solidFill>
                  <a:srgbClr val="00B0F0"/>
                </a:solidFill>
              </a:rPr>
              <a:t>As-built design file by </a:t>
            </a:r>
            <a:r>
              <a:rPr lang="en-GB" b="1" strike="sngStrike" dirty="0">
                <a:solidFill>
                  <a:srgbClr val="00B0F0"/>
                </a:solidFill>
              </a:rPr>
              <a:t>Jul-23</a:t>
            </a:r>
            <a:r>
              <a:rPr lang="en-GB" b="1" dirty="0">
                <a:solidFill>
                  <a:srgbClr val="00B0F0"/>
                </a:solidFill>
              </a:rPr>
              <a:t> Jan-24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D3FA19-310A-411C-BD3C-A679F70A7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14.06.2023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6E569B-AB9E-49ED-75F1-E5CD10FCE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11CD8D-CB3F-8FB4-0BED-B67D3D673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998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BF9A54-ED4C-AAFA-28EF-4A9719DE6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Mock-up: Coil assembly</a:t>
            </a:r>
            <a:br>
              <a:rPr lang="en-GB" dirty="0"/>
            </a:br>
            <a:r>
              <a:rPr lang="en-GB" sz="2400" dirty="0"/>
              <a:t>(see update of Nacho)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56CA64-C8E9-C39A-D750-3B48BF582D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210" y="1949450"/>
            <a:ext cx="7796596" cy="4195763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Coil forming and preparation of parts &amp; sub-assemblies incl. tooling</a:t>
            </a:r>
          </a:p>
          <a:p>
            <a:r>
              <a:rPr lang="en-GB" dirty="0"/>
              <a:t>Representative brazing qualification samples (CT, SEM)</a:t>
            </a:r>
          </a:p>
          <a:p>
            <a:r>
              <a:rPr lang="en-GB" dirty="0"/>
              <a:t>Connection end assembly of the coil</a:t>
            </a:r>
          </a:p>
          <a:p>
            <a:pPr lvl="1"/>
            <a:r>
              <a:rPr lang="en-GB" dirty="0"/>
              <a:t>Vacuum brazing</a:t>
            </a:r>
          </a:p>
          <a:p>
            <a:pPr lvl="1"/>
            <a:r>
              <a:rPr lang="en-GB" dirty="0"/>
              <a:t>Brazing JIG design</a:t>
            </a:r>
          </a:p>
          <a:p>
            <a:r>
              <a:rPr lang="en-GB" dirty="0"/>
              <a:t>Insulation wrapping</a:t>
            </a:r>
          </a:p>
          <a:p>
            <a:r>
              <a:rPr lang="en-GB" dirty="0"/>
              <a:t>Return end assembly of the coil in the yoke incl. trim circuit and ground insulation</a:t>
            </a:r>
          </a:p>
          <a:p>
            <a:pPr lvl="1"/>
            <a:r>
              <a:rPr lang="en-GB" dirty="0"/>
              <a:t>Brazing using SIL-FOS (as-built)</a:t>
            </a:r>
          </a:p>
          <a:p>
            <a:r>
              <a:rPr lang="en-GB" dirty="0"/>
              <a:t>Insulation wrapping</a:t>
            </a:r>
          </a:p>
          <a:p>
            <a:r>
              <a:rPr lang="en-GB" dirty="0"/>
              <a:t>VRTM, gelling with current through the coils</a:t>
            </a:r>
          </a:p>
          <a:p>
            <a:r>
              <a:rPr lang="en-GB" dirty="0"/>
              <a:t>Disassembly of the coils and cleaning of the yoke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3208E4-AD81-5A0D-C42E-9B6A1B06B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6161" y="1949450"/>
            <a:ext cx="3473009" cy="4448615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A92B2E-867E-13F9-F6FC-B620F7BD2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5</a:t>
            </a:fld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DDCEE1B2-2C71-F864-A7E8-190DAD8F9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14.06.2023</a:t>
            </a:r>
            <a:endParaRPr lang="en-US" dirty="0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07AFF833-A266-E1BE-BD43-10F02E406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4600"/>
            <a:ext cx="4114800" cy="365125"/>
          </a:xfrm>
        </p:spPr>
        <p:txBody>
          <a:bodyPr/>
          <a:lstStyle/>
          <a:p>
            <a:r>
              <a:rPr lang="en-US" dirty="0"/>
              <a:t>M. Karppinen TE-MSC-NCM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B3B38E-CE34-8227-086D-A792CB8F2EEE}"/>
              </a:ext>
            </a:extLst>
          </p:cNvPr>
          <p:cNvSpPr txBox="1"/>
          <p:nvPr/>
        </p:nvSpPr>
        <p:spPr>
          <a:xfrm>
            <a:off x="8610600" y="365760"/>
            <a:ext cx="3388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Prerequisite for spare magnet stripping and renovation</a:t>
            </a:r>
          </a:p>
        </p:txBody>
      </p:sp>
    </p:spTree>
    <p:extLst>
      <p:ext uri="{BB962C8B-B14F-4D97-AF65-F5344CB8AC3E}">
        <p14:creationId xmlns:p14="http://schemas.microsoft.com/office/powerpoint/2010/main" val="2543067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E02C4-6925-5244-4879-C73C5B984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Proposed Strategy (Post-Review)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E2B5BE6-1FB8-8356-2A3D-DBB5CAEED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0809"/>
            <a:ext cx="10515600" cy="4991431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Complete design file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Procurement of an autoclave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Procurement of material for 50 off magnets: iron sheets &amp; Cu-conductor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Procurement of yoke laminations for min. 12 magnet assemblies 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EN-MME to launch production of 12 yoke assemblies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Mock-up assembly to define the assembly and stripping process, VPI in industry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Complete renovation of a spare F-type magnet:</a:t>
            </a:r>
          </a:p>
          <a:p>
            <a:pPr marL="971550" lvl="1" indent="-514350">
              <a:buClr>
                <a:schemeClr val="bg1"/>
              </a:buClr>
              <a:buFont typeface="+mj-lt"/>
              <a:buAutoNum type="alphaLcParenR"/>
            </a:pPr>
            <a:r>
              <a:rPr lang="en-GB" dirty="0"/>
              <a:t>Construction of all coil components</a:t>
            </a:r>
          </a:p>
          <a:p>
            <a:pPr marL="971550" lvl="1" indent="-514350">
              <a:buClr>
                <a:schemeClr val="bg1"/>
              </a:buClr>
              <a:buFont typeface="+mj-lt"/>
              <a:buAutoNum type="alphaLcParenR"/>
            </a:pPr>
            <a:r>
              <a:rPr lang="en-GB" dirty="0"/>
              <a:t>Stripping of coils and cleaning the yoke (assessment of recycling the existing yoke assemblies)</a:t>
            </a:r>
          </a:p>
          <a:p>
            <a:pPr marL="971550" lvl="1" indent="-514350">
              <a:buClr>
                <a:schemeClr val="bg1"/>
              </a:buClr>
              <a:buFont typeface="+mj-lt"/>
              <a:buAutoNum type="alphaLcParenR"/>
            </a:pPr>
            <a:r>
              <a:rPr lang="en-GB" dirty="0"/>
              <a:t>Analysis of ALL brazed connections</a:t>
            </a:r>
          </a:p>
          <a:p>
            <a:pPr marL="971550" lvl="1" indent="-514350">
              <a:buClr>
                <a:schemeClr val="bg1"/>
              </a:buClr>
              <a:buFont typeface="+mj-lt"/>
              <a:buAutoNum type="alphaLcParenR"/>
            </a:pPr>
            <a:r>
              <a:rPr lang="en-GB" dirty="0"/>
              <a:t>Coil assembly and VPI</a:t>
            </a:r>
          </a:p>
          <a:p>
            <a:pPr marL="971550" lvl="1" indent="-514350">
              <a:buClr>
                <a:schemeClr val="bg1"/>
              </a:buClr>
              <a:buFont typeface="+mj-lt"/>
              <a:buAutoNum type="alphaLcParenR"/>
            </a:pPr>
            <a:r>
              <a:rPr lang="en-GB" dirty="0"/>
              <a:t>Complete certification</a:t>
            </a:r>
          </a:p>
          <a:p>
            <a:pPr marL="514350" indent="-514350">
              <a:buClr>
                <a:schemeClr val="bg1"/>
              </a:buClr>
              <a:buFont typeface="+mj-lt"/>
              <a:buAutoNum type="arabicPeriod"/>
            </a:pPr>
            <a:r>
              <a:rPr lang="en-GB" dirty="0"/>
              <a:t>Assembly of 12 new magnets, 4 of each F-type and 2 of each D-type, at CERN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9097F0-6C48-A10F-755D-0C04499BE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14.06.2023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209C0B-48DF-3FA6-D94E-9B9FDEAF14DE}"/>
              </a:ext>
            </a:extLst>
          </p:cNvPr>
          <p:cNvSpPr txBox="1"/>
          <p:nvPr/>
        </p:nvSpPr>
        <p:spPr>
          <a:xfrm>
            <a:off x="10814572" y="-16391"/>
            <a:ext cx="1377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FFFF00"/>
                </a:solidFill>
              </a:rPr>
              <a:t>Post-review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A5E79E-F485-4073-E112-4E28C653C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81C1ADC-5BF9-28AF-54F0-5DA9960B5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206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7079E3D-27B4-B168-CEF7-D86173182D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66" y="1458621"/>
            <a:ext cx="12100479" cy="3256502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5BACD3B-9787-12DA-347C-2164710A4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6874" y="0"/>
            <a:ext cx="10515600" cy="1195396"/>
          </a:xfrm>
        </p:spPr>
        <p:txBody>
          <a:bodyPr>
            <a:normAutofit fontScale="90000"/>
          </a:bodyPr>
          <a:lstStyle/>
          <a:p>
            <a:r>
              <a:rPr lang="en-GB" dirty="0"/>
              <a:t>Project Time-line, 1+12 Magnets at CERN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CDFC4D-9808-4733-7C8F-A9D56A51ABBF}"/>
              </a:ext>
            </a:extLst>
          </p:cNvPr>
          <p:cNvSpPr txBox="1"/>
          <p:nvPr/>
        </p:nvSpPr>
        <p:spPr>
          <a:xfrm>
            <a:off x="1710400" y="4263464"/>
            <a:ext cx="214828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MS Project GANTT (Full pdf)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2D5389D-0FCC-1107-AE9F-77953729BBB4}"/>
              </a:ext>
            </a:extLst>
          </p:cNvPr>
          <p:cNvSpPr txBox="1"/>
          <p:nvPr/>
        </p:nvSpPr>
        <p:spPr>
          <a:xfrm>
            <a:off x="1156870" y="4263464"/>
            <a:ext cx="651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2060"/>
                </a:solidFill>
              </a:rPr>
              <a:t>Link to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CA2494-3D2E-153C-21E7-BC6B597A2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14.06.2023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271263-4B02-45B7-9B7F-DA9062B28E85}"/>
              </a:ext>
            </a:extLst>
          </p:cNvPr>
          <p:cNvSpPr txBox="1"/>
          <p:nvPr/>
        </p:nvSpPr>
        <p:spPr>
          <a:xfrm>
            <a:off x="10814572" y="-16391"/>
            <a:ext cx="1377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FFFF00"/>
                </a:solidFill>
              </a:rPr>
              <a:t>Post-review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1FC6DD8-7695-8A24-9D32-5A61D74D7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DD660BC-488E-20D3-5B86-22C1DD950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7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0BC9EF-2F97-38A4-89CC-72033C8C82A9}"/>
              </a:ext>
            </a:extLst>
          </p:cNvPr>
          <p:cNvSpPr txBox="1"/>
          <p:nvPr/>
        </p:nvSpPr>
        <p:spPr>
          <a:xfrm>
            <a:off x="1911707" y="5016056"/>
            <a:ext cx="405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</a:t>
            </a:r>
            <a:r>
              <a:rPr lang="en-GB" baseline="-25000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DE291A-5FE5-2A0D-DD31-3129C6C83257}"/>
              </a:ext>
            </a:extLst>
          </p:cNvPr>
          <p:cNvSpPr txBox="1"/>
          <p:nvPr/>
        </p:nvSpPr>
        <p:spPr>
          <a:xfrm>
            <a:off x="4640152" y="4978348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+14 months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801F37-009D-6085-09E5-BC9AD2A1161D}"/>
              </a:ext>
            </a:extLst>
          </p:cNvPr>
          <p:cNvSpPr txBox="1"/>
          <p:nvPr/>
        </p:nvSpPr>
        <p:spPr>
          <a:xfrm>
            <a:off x="5226185" y="5426239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+18 months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223F1E-4C96-F0BB-B5C3-19E0120787B9}"/>
              </a:ext>
            </a:extLst>
          </p:cNvPr>
          <p:cNvSpPr txBox="1"/>
          <p:nvPr/>
        </p:nvSpPr>
        <p:spPr>
          <a:xfrm>
            <a:off x="7321193" y="5550308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+27 months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5F92CD-EF87-BD74-C156-5FB78349D38D}"/>
              </a:ext>
            </a:extLst>
          </p:cNvPr>
          <p:cNvSpPr txBox="1"/>
          <p:nvPr/>
        </p:nvSpPr>
        <p:spPr>
          <a:xfrm>
            <a:off x="10696697" y="5752788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+42 months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150642F-9A2C-9FDF-E2B6-A3C08DACA76E}"/>
              </a:ext>
            </a:extLst>
          </p:cNvPr>
          <p:cNvCxnSpPr>
            <a:cxnSpLocks/>
          </p:cNvCxnSpPr>
          <p:nvPr/>
        </p:nvCxnSpPr>
        <p:spPr>
          <a:xfrm>
            <a:off x="2118235" y="1828800"/>
            <a:ext cx="6631" cy="3234035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9D98C43-95F1-2D91-1E30-DDD204651C08}"/>
              </a:ext>
            </a:extLst>
          </p:cNvPr>
          <p:cNvCxnSpPr>
            <a:cxnSpLocks/>
            <a:endCxn id="13" idx="0"/>
          </p:cNvCxnSpPr>
          <p:nvPr/>
        </p:nvCxnSpPr>
        <p:spPr>
          <a:xfrm>
            <a:off x="5324920" y="2851015"/>
            <a:ext cx="43156" cy="2127333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2CC6F35-C11B-296F-ED5F-7004AFBBFB98}"/>
              </a:ext>
            </a:extLst>
          </p:cNvPr>
          <p:cNvCxnSpPr>
            <a:cxnSpLocks/>
          </p:cNvCxnSpPr>
          <p:nvPr/>
        </p:nvCxnSpPr>
        <p:spPr>
          <a:xfrm>
            <a:off x="5860527" y="4263464"/>
            <a:ext cx="0" cy="1251216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C17ABA4-9A52-7B29-A121-E45D14FF3917}"/>
              </a:ext>
            </a:extLst>
          </p:cNvPr>
          <p:cNvCxnSpPr>
            <a:cxnSpLocks/>
          </p:cNvCxnSpPr>
          <p:nvPr/>
        </p:nvCxnSpPr>
        <p:spPr>
          <a:xfrm>
            <a:off x="8049117" y="4263464"/>
            <a:ext cx="0" cy="1251216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A3255A5-1F0C-ACDC-EADE-D0CEF055B198}"/>
              </a:ext>
            </a:extLst>
          </p:cNvPr>
          <p:cNvCxnSpPr>
            <a:cxnSpLocks/>
          </p:cNvCxnSpPr>
          <p:nvPr/>
        </p:nvCxnSpPr>
        <p:spPr>
          <a:xfrm>
            <a:off x="11717715" y="4535538"/>
            <a:ext cx="0" cy="1251216"/>
          </a:xfrm>
          <a:prstGeom prst="straightConnector1">
            <a:avLst/>
          </a:prstGeom>
          <a:ln w="381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4872BA6-B68E-34AC-7246-628EAD67D66D}"/>
              </a:ext>
            </a:extLst>
          </p:cNvPr>
          <p:cNvSpPr txBox="1"/>
          <p:nvPr/>
        </p:nvSpPr>
        <p:spPr>
          <a:xfrm>
            <a:off x="458511" y="3031706"/>
            <a:ext cx="11871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Steel &amp; lams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89B3033-6585-F8A1-29A3-8F8E72249E05}"/>
              </a:ext>
            </a:extLst>
          </p:cNvPr>
          <p:cNvSpPr txBox="1"/>
          <p:nvPr/>
        </p:nvSpPr>
        <p:spPr>
          <a:xfrm>
            <a:off x="458511" y="3258341"/>
            <a:ext cx="13851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Yoke assembly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644B0F9-48ED-00D7-8D53-EB374126C113}"/>
              </a:ext>
            </a:extLst>
          </p:cNvPr>
          <p:cNvSpPr txBox="1"/>
          <p:nvPr/>
        </p:nvSpPr>
        <p:spPr>
          <a:xfrm>
            <a:off x="458511" y="3872101"/>
            <a:ext cx="17667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Magnet production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2553388-246E-14D5-2FE4-E282C3816E70}"/>
              </a:ext>
            </a:extLst>
          </p:cNvPr>
          <p:cNvSpPr txBox="1"/>
          <p:nvPr/>
        </p:nvSpPr>
        <p:spPr>
          <a:xfrm>
            <a:off x="457291" y="2794231"/>
            <a:ext cx="17345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Magnet renovation</a:t>
            </a:r>
          </a:p>
        </p:txBody>
      </p:sp>
    </p:spTree>
    <p:extLst>
      <p:ext uri="{BB962C8B-B14F-4D97-AF65-F5344CB8AC3E}">
        <p14:creationId xmlns:p14="http://schemas.microsoft.com/office/powerpoint/2010/main" val="2390634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FDAC0-55AD-F0C2-2CB0-2BC7210CE7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6558" y="1"/>
            <a:ext cx="9937242" cy="1049220"/>
          </a:xfrm>
        </p:spPr>
        <p:txBody>
          <a:bodyPr/>
          <a:lstStyle/>
          <a:p>
            <a:r>
              <a:rPr lang="en-GB" dirty="0"/>
              <a:t>Cost Estimate: Phase 1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C813B79-A452-555A-821C-818F91FB38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14.12.2023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DBF89F-F8B9-8220-FE98-4C9700D80B85}"/>
              </a:ext>
            </a:extLst>
          </p:cNvPr>
          <p:cNvSpPr txBox="1"/>
          <p:nvPr/>
        </p:nvSpPr>
        <p:spPr>
          <a:xfrm>
            <a:off x="8877974" y="1417553"/>
            <a:ext cx="32245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CERN: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Renovation of 1 unit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Production of 12 new units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Material for 50 units: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Cu-conductor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Iron sheets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Yoke laminations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</a:endParaRPr>
          </a:p>
          <a:p>
            <a:r>
              <a:rPr lang="en-GB" i="1" dirty="0">
                <a:solidFill>
                  <a:schemeClr val="bg1"/>
                </a:solidFill>
              </a:rPr>
              <a:t>Option as Phase 2 :</a:t>
            </a:r>
          </a:p>
          <a:p>
            <a:r>
              <a:rPr lang="en-GB" i="1" dirty="0">
                <a:solidFill>
                  <a:schemeClr val="bg1"/>
                </a:solidFill>
              </a:rPr>
              <a:t>Industrial Contract: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1" dirty="0">
                <a:solidFill>
                  <a:schemeClr val="bg1"/>
                </a:solidFill>
              </a:rPr>
              <a:t>Assembly of ~38 magnets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13061E-2EE9-EFFB-5506-A87EABEA900E}"/>
              </a:ext>
            </a:extLst>
          </p:cNvPr>
          <p:cNvSpPr txBox="1"/>
          <p:nvPr/>
        </p:nvSpPr>
        <p:spPr>
          <a:xfrm>
            <a:off x="10814572" y="-16391"/>
            <a:ext cx="1377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FFFF00"/>
                </a:solidFill>
              </a:rPr>
              <a:t>Post-review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FF2638-2824-A6C6-25B9-71660D99D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Karppinen TE-MSC-NCM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F76FD7-1BD8-54A2-87DE-A362F7893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850FF-6169-4056-8077-06FFA93A5366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6A0EE81-1E8B-014D-DC0A-8736471B92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121" y="840451"/>
            <a:ext cx="7772400" cy="34048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F1FAD6-E44D-5590-BBE2-8F9FCAE154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210" y="4500036"/>
            <a:ext cx="7752311" cy="177566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716347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BB1DE94-6164-73E1-5B82-F213889F7C55}"/>
              </a:ext>
            </a:extLst>
          </p:cNvPr>
          <p:cNvSpPr txBox="1"/>
          <p:nvPr/>
        </p:nvSpPr>
        <p:spPr>
          <a:xfrm>
            <a:off x="1436710" y="327426"/>
            <a:ext cx="9655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  <a:latin typeface="+mj-lt"/>
              </a:rPr>
              <a:t>PSB Main Quadrupole: Strategy Proposal</a:t>
            </a:r>
            <a:endParaRPr lang="en-GB" sz="3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CE0506-15A9-1AFB-2590-79F09FC6619C}"/>
              </a:ext>
            </a:extLst>
          </p:cNvPr>
          <p:cNvSpPr txBox="1"/>
          <p:nvPr/>
        </p:nvSpPr>
        <p:spPr>
          <a:xfrm>
            <a:off x="838200" y="1341636"/>
            <a:ext cx="107358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chemeClr val="bg1"/>
                </a:solidFill>
                <a:effectLst/>
              </a:rPr>
              <a:t>In the present circumstances, TE-MSC-NCM does not have the resources for the in-house production of 12 magnets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It seems highly likely that all magnets are impacted and shall be replaced/renovated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chemeClr val="bg1"/>
                </a:solidFill>
                <a:effectLst/>
              </a:rPr>
              <a:t>Renovation of activated magnets is very labour-intensive and requires special measures if done outside of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b="0" i="0" u="none" strike="noStrike" dirty="0">
              <a:solidFill>
                <a:schemeClr val="bg1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</a:rPr>
              <a:t>P</a:t>
            </a:r>
            <a:r>
              <a:rPr lang="en-GB" sz="2000" b="0" i="0" u="none" strike="noStrike" dirty="0">
                <a:solidFill>
                  <a:schemeClr val="bg1"/>
                </a:solidFill>
                <a:effectLst/>
              </a:rPr>
              <a:t>roposed strategy is, therefore, the following: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000" dirty="0">
                <a:solidFill>
                  <a:schemeClr val="bg1"/>
                </a:solidFill>
              </a:rPr>
              <a:t>Renovation</a:t>
            </a:r>
            <a:r>
              <a:rPr lang="en-GB" sz="2000" b="0" i="0" u="none" strike="noStrike" dirty="0">
                <a:solidFill>
                  <a:schemeClr val="bg1"/>
                </a:solidFill>
                <a:effectLst/>
              </a:rPr>
              <a:t> of one leaking spare unit at CERN;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000" dirty="0">
                <a:solidFill>
                  <a:schemeClr val="bg1"/>
                </a:solidFill>
              </a:rPr>
              <a:t>I</a:t>
            </a:r>
            <a:r>
              <a:rPr lang="en-GB" sz="2000" b="0" i="0" u="none" strike="noStrike" dirty="0">
                <a:solidFill>
                  <a:schemeClr val="bg1"/>
                </a:solidFill>
                <a:effectLst/>
              </a:rPr>
              <a:t>ndustrial procurement of yoke laminations for 56 magnets including the supply of some 300 tons of steel;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000" dirty="0">
                <a:solidFill>
                  <a:schemeClr val="bg1"/>
                </a:solidFill>
              </a:rPr>
              <a:t>P</a:t>
            </a:r>
            <a:r>
              <a:rPr lang="en-GB" sz="2000" b="0" i="0" u="none" strike="noStrike" dirty="0">
                <a:solidFill>
                  <a:schemeClr val="bg1"/>
                </a:solidFill>
                <a:effectLst/>
              </a:rPr>
              <a:t>rocurement of Cu-conductors for 56 magnets to be provided as free-issue;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000" dirty="0">
                <a:solidFill>
                  <a:schemeClr val="bg1"/>
                </a:solidFill>
              </a:rPr>
              <a:t>I</a:t>
            </a:r>
            <a:r>
              <a:rPr lang="en-GB" sz="2000" b="0" i="0" u="none" strike="noStrike" dirty="0">
                <a:solidFill>
                  <a:schemeClr val="bg1"/>
                </a:solidFill>
                <a:effectLst/>
              </a:rPr>
              <a:t>ndustrial procurement of 25-55 yoke assemblies;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000" dirty="0">
                <a:solidFill>
                  <a:schemeClr val="bg1"/>
                </a:solidFill>
              </a:rPr>
              <a:t>A</a:t>
            </a:r>
            <a:r>
              <a:rPr lang="en-GB" sz="2000" b="0" i="0" u="none" strike="noStrike" dirty="0">
                <a:solidFill>
                  <a:schemeClr val="bg1"/>
                </a:solidFill>
                <a:effectLst/>
              </a:rPr>
              <a:t>ssembly of up to 4 magnets at CERN using the new yoke assemblies;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sz="2000" b="0" i="0" u="none" strike="noStrike" dirty="0">
                <a:solidFill>
                  <a:schemeClr val="bg1"/>
                </a:solidFill>
                <a:effectLst/>
              </a:rPr>
              <a:t>Industrial procurement of 25-55 magnets.</a:t>
            </a:r>
            <a:endParaRPr lang="en-GB" sz="2000" dirty="0">
              <a:solidFill>
                <a:srgbClr val="FFFF00"/>
              </a:solidFill>
            </a:endParaRPr>
          </a:p>
        </p:txBody>
      </p:sp>
      <p:sp>
        <p:nvSpPr>
          <p:cNvPr id="2" name="Date Placeholder 6">
            <a:extLst>
              <a:ext uri="{FF2B5EF4-FFF2-40B4-BE49-F238E27FC236}">
                <a16:creationId xmlns:a16="http://schemas.microsoft.com/office/drawing/2014/main" id="{E01D03FA-3A40-1D66-00D4-9EDE97AAD7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24600"/>
            <a:ext cx="2743200" cy="365125"/>
          </a:xfrm>
        </p:spPr>
        <p:txBody>
          <a:bodyPr/>
          <a:lstStyle/>
          <a:p>
            <a:r>
              <a:rPr lang="de-CH" dirty="0"/>
              <a:t>14.12.2023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C46886-D8EA-D11E-AE59-65D5FFAC4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4600"/>
            <a:ext cx="4114800" cy="365125"/>
          </a:xfrm>
        </p:spPr>
        <p:txBody>
          <a:bodyPr/>
          <a:lstStyle/>
          <a:p>
            <a:r>
              <a:rPr lang="en-US" dirty="0"/>
              <a:t>M. Karppinen TE-MSC-NCM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C19969-2C93-FB32-9960-40D1B9DAE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24600"/>
            <a:ext cx="2743200" cy="365125"/>
          </a:xfrm>
        </p:spPr>
        <p:txBody>
          <a:bodyPr/>
          <a:lstStyle/>
          <a:p>
            <a:fld id="{73B850FF-6169-4056-8077-06FFA93A5366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458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lockprintVTI">
  <a:themeElements>
    <a:clrScheme name="Custom 69">
      <a:dk1>
        <a:sysClr val="windowText" lastClr="000000"/>
      </a:dk1>
      <a:lt1>
        <a:sysClr val="window" lastClr="FFFFFF"/>
      </a:lt1>
      <a:dk2>
        <a:srgbClr val="44131A"/>
      </a:dk2>
      <a:lt2>
        <a:srgbClr val="F2ECEA"/>
      </a:lt2>
      <a:accent1>
        <a:srgbClr val="A62C52"/>
      </a:accent1>
      <a:accent2>
        <a:srgbClr val="A7928D"/>
      </a:accent2>
      <a:accent3>
        <a:srgbClr val="307C71"/>
      </a:accent3>
      <a:accent4>
        <a:srgbClr val="41575D"/>
      </a:accent4>
      <a:accent5>
        <a:srgbClr val="8FA3A3"/>
      </a:accent5>
      <a:accent6>
        <a:srgbClr val="CA8370"/>
      </a:accent6>
      <a:hlink>
        <a:srgbClr val="D13D6E"/>
      </a:hlink>
      <a:folHlink>
        <a:srgbClr val="6C9D92"/>
      </a:folHlink>
    </a:clrScheme>
    <a:fontScheme name="Custom 56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ockprintVTI" id="{AA8C8908-6BA4-477C-AEA4-CB6C32A1FE3B}" vid="{36392749-7C1D-4938-93BB-440CD2A1B0A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2195</TotalTime>
  <Words>1115</Words>
  <Application>Microsoft Macintosh PowerPoint</Application>
  <PresentationFormat>Widescreen</PresentationFormat>
  <Paragraphs>211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Avenir Next LT Pro</vt:lpstr>
      <vt:lpstr>AvenirNext LT Pro Medium</vt:lpstr>
      <vt:lpstr>Calibri</vt:lpstr>
      <vt:lpstr>BlockprintVTI</vt:lpstr>
      <vt:lpstr>PSB Quadrupole Renovation &amp; Production Update Dec-2023 </vt:lpstr>
      <vt:lpstr>PowerPoint Presentation</vt:lpstr>
      <vt:lpstr>PowerPoint Presentation</vt:lpstr>
      <vt:lpstr>Design File (see update of Nacho)</vt:lpstr>
      <vt:lpstr>Mock-up: Coil assembly (see update of Nacho)</vt:lpstr>
      <vt:lpstr>Proposed Strategy (Post-Review)</vt:lpstr>
      <vt:lpstr>Project Time-line, 1+12 Magnets at CERN</vt:lpstr>
      <vt:lpstr>Cost Estimate: Phase 1</vt:lpstr>
      <vt:lpstr>PowerPoint Presentation</vt:lpstr>
      <vt:lpstr>VPI or VARTM(*</vt:lpstr>
      <vt:lpstr>Renovation of 1 Spare Units</vt:lpstr>
      <vt:lpstr>Production of New Magnets</vt:lpstr>
      <vt:lpstr>Project Time-line:</vt:lpstr>
      <vt:lpstr>Cost Estimate: 56 PSB Quads </vt:lpstr>
      <vt:lpstr>PowerPoint Presentation</vt:lpstr>
      <vt:lpstr>Complementary slides</vt:lpstr>
      <vt:lpstr>Cost of Renovation 1 Magnet</vt:lpstr>
      <vt:lpstr>Production 56 Magnets  Yoke Assemblies by CERN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PSB Quadrupole </dc:title>
  <dc:creator>Mikko Karppinen</dc:creator>
  <cp:lastModifiedBy>Mikko Karppinen</cp:lastModifiedBy>
  <cp:revision>145</cp:revision>
  <dcterms:created xsi:type="dcterms:W3CDTF">2023-04-20T09:34:31Z</dcterms:created>
  <dcterms:modified xsi:type="dcterms:W3CDTF">2023-12-14T09:37:08Z</dcterms:modified>
</cp:coreProperties>
</file>