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83" r:id="rId2"/>
    <p:sldId id="291" r:id="rId3"/>
    <p:sldId id="290" r:id="rId4"/>
    <p:sldId id="286" r:id="rId5"/>
    <p:sldId id="292" r:id="rId6"/>
    <p:sldId id="287" r:id="rId7"/>
    <p:sldId id="293" r:id="rId8"/>
    <p:sldId id="294" r:id="rId9"/>
    <p:sldId id="288" r:id="rId10"/>
    <p:sldId id="295" r:id="rId11"/>
    <p:sldId id="289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950726-3001-DB5C-E75A-3922F937E84B}" name="Antony Newborough" initials="AN" userId="S::antony.newborough@cern.ch::3dbe49b2-98ae-4408-9721-5444af9449a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05" autoAdjust="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166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A2B70-8A44-4F77-A76A-9173ADFCB401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EE8D1-D97D-415B-A04D-8F950099F1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41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A mock-up must be built to ensure the assembling + dismantling + 2</a:t>
            </a:r>
            <a:r>
              <a:rPr lang="en-GB" sz="1800" baseline="30000" dirty="0"/>
              <a:t>nd</a:t>
            </a:r>
            <a:r>
              <a:rPr lang="en-GB" sz="1800" dirty="0"/>
              <a:t> assembling process.</a:t>
            </a:r>
          </a:p>
          <a:p>
            <a:pPr lvl="1"/>
            <a:r>
              <a:rPr lang="en-GB" sz="1400" dirty="0"/>
              <a:t>Mock-up’s main characteristics:</a:t>
            </a:r>
          </a:p>
          <a:p>
            <a:pPr lvl="2"/>
            <a:r>
              <a:rPr lang="en-GB" sz="1200" dirty="0"/>
              <a:t>2 apertures</a:t>
            </a:r>
          </a:p>
          <a:p>
            <a:pPr lvl="2"/>
            <a:r>
              <a:rPr lang="en-GB" sz="1200" dirty="0"/>
              <a:t>No poles</a:t>
            </a:r>
          </a:p>
          <a:p>
            <a:pPr lvl="2"/>
            <a:r>
              <a:rPr lang="en-GB" sz="1200" dirty="0"/>
              <a:t>Updated insulating cross-section</a:t>
            </a:r>
          </a:p>
          <a:p>
            <a:pPr lvl="2"/>
            <a:r>
              <a:rPr lang="en-GB" sz="1200" dirty="0"/>
              <a:t>Vacuum brazing integrated</a:t>
            </a:r>
          </a:p>
          <a:p>
            <a:pPr indent="-342900"/>
            <a:endParaRPr lang="en-GB" sz="2000" dirty="0"/>
          </a:p>
          <a:p>
            <a:pPr indent="-342900"/>
            <a:endParaRPr lang="en-GB" sz="2000" dirty="0"/>
          </a:p>
          <a:p>
            <a:pPr indent="-342900"/>
            <a:endParaRPr lang="en-GB" sz="2000" dirty="0"/>
          </a:p>
          <a:p>
            <a:pPr indent="-342900"/>
            <a:endParaRPr lang="en-GB" sz="2000" dirty="0"/>
          </a:p>
          <a:p>
            <a:pPr indent="-342900"/>
            <a:endParaRPr lang="en-GB" sz="2000" dirty="0"/>
          </a:p>
          <a:p>
            <a:pPr indent="-342900"/>
            <a:r>
              <a:rPr lang="en-GB" sz="2000" dirty="0"/>
              <a:t>On validation of the mock-up, completion of the magnet design file  and production of the components the strip down of the first magnet can commence.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168110" y="254813"/>
            <a:ext cx="4807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R12  </a:t>
            </a:r>
            <a:r>
              <a:rPr lang="en-US" b="1" u="sng" dirty="0"/>
              <a:t>Reconstruction of One Spare Magnet</a:t>
            </a:r>
            <a:endParaRPr lang="en-GB" sz="1800" b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80DF66-401F-0435-7EE5-D5F33A4063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3093" y="2473020"/>
            <a:ext cx="2913321" cy="1911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B18DB6-E036-4C7E-F0BA-9C619E0A08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0278" y="1694812"/>
            <a:ext cx="1756105" cy="311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85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9"/>
            </a:pPr>
            <a:r>
              <a:rPr lang="en-GB" sz="1800" dirty="0"/>
              <a:t>Assembly procedure: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Waiting sample results to complete the definition.</a:t>
            </a:r>
          </a:p>
          <a:p>
            <a:pPr lvl="1"/>
            <a:r>
              <a:rPr lang="en-GB" sz="1200" dirty="0"/>
              <a:t>Not according to the original ‘as-built’ drawings.</a:t>
            </a:r>
            <a:endParaRPr lang="en-GB" sz="1800" dirty="0"/>
          </a:p>
          <a:p>
            <a:pPr marL="379476" indent="-342900">
              <a:buFont typeface="+mj-lt"/>
              <a:buAutoNum type="arabicPeriod" startAt="9"/>
            </a:pPr>
            <a:r>
              <a:rPr lang="en-GB" sz="1800" dirty="0"/>
              <a:t>Dismantling procedure: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Waiting sample results to complete the definition.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020329" y="254813"/>
            <a:ext cx="5103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Assembly and Strip Down Procedure</a:t>
            </a:r>
            <a:endParaRPr lang="en-GB" sz="1800" b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7BA2F1-AA82-F976-4309-73FC1F27459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29447">
            <a:off x="4397245" y="-1304810"/>
            <a:ext cx="346761" cy="95767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CD95AD-6E91-6E1D-C41E-AF6EFCF3F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185" y="2937167"/>
            <a:ext cx="2230971" cy="379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02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035078" y="254813"/>
            <a:ext cx="50738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Schedule for rebuild after strip down</a:t>
            </a:r>
            <a:endParaRPr lang="en-GB" sz="1800" b="1" u="sng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FA23EA-9F2C-0A44-24AC-1C90C33D55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5101" y="2250924"/>
            <a:ext cx="8333797" cy="235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3D designs corresponding to the ‘as-built’ for the four variants of the magnet are closed.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95% of the 2Ds are complete, it remains to complete the final assemblies which will be completed in January before approval process starts.</a:t>
            </a:r>
          </a:p>
          <a:p>
            <a:r>
              <a:rPr lang="en-GB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Once the mock-up has validated the process, the ‘new’ 3Ds &amp; 2Ds will be prepared.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R12  </a:t>
            </a:r>
            <a:r>
              <a:rPr lang="en-US" b="1" u="sng" dirty="0"/>
              <a:t>Magnet Design File Status</a:t>
            </a:r>
            <a:endParaRPr lang="en-GB" sz="1800" b="1" u="sng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229126-A439-6865-94BB-0B9F65D8F6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935" t="15009" r="41226" b="10811"/>
          <a:stretch/>
        </p:blipFill>
        <p:spPr>
          <a:xfrm>
            <a:off x="4843363" y="3197044"/>
            <a:ext cx="1722611" cy="3492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D1C52E-D9A8-462F-88DA-7742D6D641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033" t="15009" r="38129" b="13442"/>
          <a:stretch/>
        </p:blipFill>
        <p:spPr>
          <a:xfrm>
            <a:off x="6565974" y="3197044"/>
            <a:ext cx="1712111" cy="334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2603E4-062C-60B2-CEFE-E23E38C9DA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49" t="18894" r="39613" b="13192"/>
          <a:stretch/>
        </p:blipFill>
        <p:spPr>
          <a:xfrm>
            <a:off x="3120751" y="3197044"/>
            <a:ext cx="1722612" cy="31974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49E573A-0253-0DEC-5558-4F5E79743AAF}"/>
              </a:ext>
            </a:extLst>
          </p:cNvPr>
          <p:cNvSpPr txBox="1"/>
          <p:nvPr/>
        </p:nvSpPr>
        <p:spPr>
          <a:xfrm>
            <a:off x="7802581" y="319409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QF2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A05797-2304-355A-D065-1D615C3AFB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290" t="18768" r="39678" b="13317"/>
          <a:stretch/>
        </p:blipFill>
        <p:spPr>
          <a:xfrm>
            <a:off x="1208062" y="3197044"/>
            <a:ext cx="1923190" cy="31974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357017-37B3-2FE6-D73F-EA104205E49D}"/>
              </a:ext>
            </a:extLst>
          </p:cNvPr>
          <p:cNvSpPr txBox="1"/>
          <p:nvPr/>
        </p:nvSpPr>
        <p:spPr>
          <a:xfrm>
            <a:off x="6157259" y="313989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QF1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85418C-D707-9DE7-18CD-AB1C211C8732}"/>
              </a:ext>
            </a:extLst>
          </p:cNvPr>
          <p:cNvSpPr txBox="1"/>
          <p:nvPr/>
        </p:nvSpPr>
        <p:spPr>
          <a:xfrm>
            <a:off x="4209856" y="319409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QD2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EBDC8C-E1A0-6E91-A6E6-D22F870AD837}"/>
              </a:ext>
            </a:extLst>
          </p:cNvPr>
          <p:cNvSpPr txBox="1"/>
          <p:nvPr/>
        </p:nvSpPr>
        <p:spPr>
          <a:xfrm>
            <a:off x="2458324" y="31970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QD1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760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Design file</a:t>
            </a:r>
          </a:p>
          <a:p>
            <a:r>
              <a:rPr lang="en-GB" sz="1800" dirty="0"/>
              <a:t>Raw material procurement</a:t>
            </a:r>
          </a:p>
          <a:p>
            <a:r>
              <a:rPr lang="en-GB" sz="1800" dirty="0"/>
              <a:t>Conductor wrapping system</a:t>
            </a:r>
          </a:p>
          <a:p>
            <a:r>
              <a:rPr lang="en-GB" sz="1800" dirty="0"/>
              <a:t>Conductor bending tooling</a:t>
            </a:r>
          </a:p>
          <a:p>
            <a:r>
              <a:rPr lang="en-GB" sz="1800" dirty="0"/>
              <a:t>Conductor CNC machining jigs</a:t>
            </a:r>
          </a:p>
          <a:p>
            <a:r>
              <a:rPr lang="en-GB" sz="1800" dirty="0"/>
              <a:t>Impregnation process</a:t>
            </a:r>
          </a:p>
          <a:p>
            <a:r>
              <a:rPr lang="en-GB" sz="1800" dirty="0"/>
              <a:t>Vacuum brazing test</a:t>
            </a:r>
          </a:p>
          <a:p>
            <a:r>
              <a:rPr lang="en-GB" sz="1800" dirty="0"/>
              <a:t>Induction brazing validation sample</a:t>
            </a:r>
          </a:p>
          <a:p>
            <a:r>
              <a:rPr lang="en-GB" sz="1800" dirty="0"/>
              <a:t>Assembly procedure</a:t>
            </a:r>
          </a:p>
          <a:p>
            <a:r>
              <a:rPr lang="en-GB" sz="1800" dirty="0"/>
              <a:t>Dismantling procedure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Mock-up Main Points</a:t>
            </a:r>
            <a:endParaRPr lang="en-GB" sz="1800" b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AA2998-CF6A-4AEE-7E59-ACD136F6B8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902" y="864973"/>
            <a:ext cx="1756105" cy="31190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481BAE-586E-1B9F-ADFC-6F029A0A6E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387" r="33871"/>
          <a:stretch/>
        </p:blipFill>
        <p:spPr>
          <a:xfrm>
            <a:off x="6545007" y="2543765"/>
            <a:ext cx="1775836" cy="288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5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79476" indent="-342900">
              <a:buFont typeface="+mj-lt"/>
              <a:buAutoNum type="arabicPeriod"/>
            </a:pPr>
            <a:r>
              <a:rPr lang="en-GB" sz="1800" dirty="0"/>
              <a:t>Mock-up design file will be released with the validation of each process.</a:t>
            </a:r>
          </a:p>
          <a:p>
            <a:pPr marL="379476" indent="-342900">
              <a:buFont typeface="+mj-lt"/>
              <a:buAutoNum type="arabicPeriod"/>
            </a:pPr>
            <a:endParaRPr lang="en-GB" sz="1800" dirty="0"/>
          </a:p>
          <a:p>
            <a:pPr marL="379476" indent="-342900">
              <a:buFont typeface="+mj-lt"/>
              <a:buAutoNum type="arabicPeriod"/>
            </a:pPr>
            <a:r>
              <a:rPr lang="en-GB" sz="1800" dirty="0"/>
              <a:t>Raw material status:</a:t>
            </a:r>
          </a:p>
          <a:p>
            <a:pPr lvl="1"/>
            <a:r>
              <a:rPr lang="en-GB" sz="1200" dirty="0"/>
              <a:t>Luvata Cu:</a:t>
            </a:r>
          </a:p>
          <a:p>
            <a:pPr lvl="2"/>
            <a:r>
              <a:rPr lang="fr-CH" sz="1000" dirty="0"/>
              <a:t>15.1 x 18.5 mm² ⌀7 </a:t>
            </a:r>
            <a:r>
              <a:rPr lang="en-GB" sz="1000" dirty="0"/>
              <a:t>mm (delivered)</a:t>
            </a:r>
          </a:p>
          <a:p>
            <a:pPr lvl="2"/>
            <a:r>
              <a:rPr lang="en-GB" sz="1000" dirty="0"/>
              <a:t>19 x 24.65 mm² ⌀6 – ⌀7 mm (delivered)</a:t>
            </a:r>
          </a:p>
          <a:p>
            <a:pPr lvl="1"/>
            <a:r>
              <a:rPr lang="fr-CH" sz="1200" dirty="0"/>
              <a:t>Samicapor® 366.58C </a:t>
            </a:r>
            <a:r>
              <a:rPr lang="en-GB" sz="1200" dirty="0"/>
              <a:t>0.15 mm (delivered) (Mica tape)</a:t>
            </a:r>
          </a:p>
          <a:p>
            <a:pPr lvl="1"/>
            <a:r>
              <a:rPr lang="en-GB" sz="1200" dirty="0"/>
              <a:t>Fiberglass 36.70.20.220.6 ~0.15 mm (delivered)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APX Cu:</a:t>
            </a:r>
          </a:p>
          <a:p>
            <a:pPr lvl="2"/>
            <a:r>
              <a:rPr lang="en-GB" sz="1000" dirty="0">
                <a:solidFill>
                  <a:srgbClr val="FF0000"/>
                </a:solidFill>
              </a:rPr>
              <a:t>20 x 1 mm</a:t>
            </a:r>
            <a:r>
              <a:rPr lang="fr-CH" sz="1000" dirty="0">
                <a:solidFill>
                  <a:srgbClr val="FF0000"/>
                </a:solidFill>
              </a:rPr>
              <a:t>² </a:t>
            </a:r>
            <a:r>
              <a:rPr lang="en-GB" sz="1000" dirty="0">
                <a:solidFill>
                  <a:srgbClr val="FF0000"/>
                </a:solidFill>
              </a:rPr>
              <a:t>(expected: December 2023)</a:t>
            </a:r>
          </a:p>
          <a:p>
            <a:pPr lvl="1"/>
            <a:r>
              <a:rPr lang="en-GB" sz="1200" dirty="0"/>
              <a:t>Connection Blocks (G11) (delivered)</a:t>
            </a:r>
          </a:p>
          <a:p>
            <a:pPr lvl="1"/>
            <a:r>
              <a:rPr lang="en-GB" sz="1200" dirty="0"/>
              <a:t>Slot Liners (0.13 mm Nomex 818) (delivered)</a:t>
            </a:r>
          </a:p>
          <a:p>
            <a:pPr lvl="1"/>
            <a:r>
              <a:rPr lang="en-GB" sz="1200" dirty="0"/>
              <a:t>Side Strips (0.5 mm G11) (delivered)</a:t>
            </a:r>
          </a:p>
          <a:p>
            <a:pPr lvl="1"/>
            <a:r>
              <a:rPr lang="en-GB" sz="1200" dirty="0"/>
              <a:t>Ground Strips (0.13 mm Nomex 818) (delivered)</a:t>
            </a:r>
          </a:p>
          <a:p>
            <a:pPr lvl="1"/>
            <a:r>
              <a:rPr lang="en-GB" sz="1200" dirty="0"/>
              <a:t>Base Strips (0.5 mm G11) (delivered)</a:t>
            </a:r>
          </a:p>
          <a:p>
            <a:pPr lvl="1"/>
            <a:r>
              <a:rPr lang="en-GB" sz="1200" dirty="0"/>
              <a:t>Filling Strips (0.2 mm – 2 mm G11) (delivered)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Wedges (G11) (expected: January 2024)</a:t>
            </a:r>
          </a:p>
          <a:p>
            <a:pPr lvl="1"/>
            <a:endParaRPr lang="en-GB" sz="1200" dirty="0">
              <a:solidFill>
                <a:srgbClr val="FF0000"/>
              </a:solidFill>
            </a:endParaRPr>
          </a:p>
          <a:p>
            <a:pPr marL="36576" indent="0" algn="just">
              <a:buNone/>
            </a:pPr>
            <a:r>
              <a:rPr lang="en-GB" sz="1800" i="1" dirty="0"/>
              <a:t>Note: same raw material will be used for the reconstruction of the spare magnet.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14/12/2023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/>
              <a:t>R</a:t>
            </a:r>
            <a:r>
              <a:rPr lang="en-US" b="1"/>
              <a:t>4/R12</a:t>
            </a:r>
            <a:r>
              <a:rPr lang="en-US" sz="1800" b="1"/>
              <a:t>  </a:t>
            </a:r>
            <a:r>
              <a:rPr lang="en-US" sz="1800" b="1" u="sng"/>
              <a:t>Mock-up Status</a:t>
            </a:r>
            <a:endParaRPr lang="en-GB" sz="1800" b="1" u="sng" dirty="0"/>
          </a:p>
        </p:txBody>
      </p:sp>
    </p:spTree>
    <p:extLst>
      <p:ext uri="{BB962C8B-B14F-4D97-AF65-F5344CB8AC3E}">
        <p14:creationId xmlns:p14="http://schemas.microsoft.com/office/powerpoint/2010/main" val="3246258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3"/>
            </a:pPr>
            <a:r>
              <a:rPr lang="en-GB" sz="1800" dirty="0"/>
              <a:t>Conductor wrapping system has been set-up and partially validated:</a:t>
            </a:r>
          </a:p>
          <a:p>
            <a:pPr lvl="1"/>
            <a:r>
              <a:rPr lang="en-GB" sz="1400" dirty="0"/>
              <a:t>15.1 x 18.5 mm² (validated)</a:t>
            </a:r>
          </a:p>
          <a:p>
            <a:pPr lvl="1"/>
            <a:r>
              <a:rPr lang="en-GB" sz="1400" dirty="0"/>
              <a:t>16 x 1 mm² (validated)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19 x 24.65 mm² (to be validated; expected: January 2024)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20 x 1 mm² (to be validated; expected: January 2024)</a:t>
            </a:r>
          </a:p>
          <a:p>
            <a:pPr lvl="1">
              <a:buFont typeface="+mj-lt"/>
              <a:buAutoNum type="arabicPeriod" startAt="3"/>
            </a:pPr>
            <a:endParaRPr lang="en-GB" sz="1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Tooling</a:t>
            </a:r>
            <a:endParaRPr lang="en-GB" sz="1800" b="1" u="sng" dirty="0"/>
          </a:p>
        </p:txBody>
      </p:sp>
      <p:pic>
        <p:nvPicPr>
          <p:cNvPr id="5" name="Picture 4" descr="A machine with glass panels&#10;&#10;Description automatically generated with medium confidence">
            <a:extLst>
              <a:ext uri="{FF2B5EF4-FFF2-40B4-BE49-F238E27FC236}">
                <a16:creationId xmlns:a16="http://schemas.microsoft.com/office/drawing/2014/main" id="{385EF5BF-5F9D-CBA0-31CD-15126F3F9C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856022"/>
            <a:ext cx="4185791" cy="2676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BDD0BB-1062-F8C1-0915-3F74DF7C90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4989" y="4924391"/>
            <a:ext cx="6937744" cy="106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60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9FAA158-35D9-88D0-7874-E4C1C0CEA9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032" t="11376" r="33291" b="14194"/>
          <a:stretch/>
        </p:blipFill>
        <p:spPr>
          <a:xfrm>
            <a:off x="7282555" y="1733360"/>
            <a:ext cx="1760571" cy="2003408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4"/>
            </a:pPr>
            <a:r>
              <a:rPr lang="en-GB" sz="1800" dirty="0"/>
              <a:t>Conductor bending tooling:</a:t>
            </a:r>
          </a:p>
          <a:p>
            <a:pPr lvl="1"/>
            <a:r>
              <a:rPr lang="en-GB" sz="1200" dirty="0"/>
              <a:t>R40 &amp; R70 mm corresponding to corner conductors (validated).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R23.5 mm (expected: January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R25 &amp; R38.5 &amp; R40 mm (waiting for offer; expected: January 2024).</a:t>
            </a:r>
            <a:endParaRPr lang="en-GB" sz="1000" dirty="0">
              <a:solidFill>
                <a:srgbClr val="FF0000"/>
              </a:solidFill>
            </a:endParaRPr>
          </a:p>
          <a:p>
            <a:pPr lvl="1"/>
            <a:endParaRPr lang="en-GB" sz="1000" dirty="0">
              <a:solidFill>
                <a:srgbClr val="FF0000"/>
              </a:solidFill>
            </a:endParaRPr>
          </a:p>
          <a:p>
            <a:pPr lvl="1"/>
            <a:endParaRPr lang="en-GB" sz="1800" dirty="0">
              <a:solidFill>
                <a:srgbClr val="FF0000"/>
              </a:solidFill>
            </a:endParaRPr>
          </a:p>
          <a:p>
            <a:pPr marL="379476" indent="-342900">
              <a:buFont typeface="+mj-lt"/>
              <a:buAutoNum type="arabicPeriod" startAt="4"/>
            </a:pPr>
            <a:r>
              <a:rPr lang="en-GB" sz="1800" dirty="0">
                <a:solidFill>
                  <a:srgbClr val="FF0000"/>
                </a:solidFill>
              </a:rPr>
              <a:t>Conductor CNC machining jigs:</a:t>
            </a:r>
          </a:p>
          <a:p>
            <a:pPr lvl="1"/>
            <a:r>
              <a:rPr lang="en-GB" sz="1400" dirty="0"/>
              <a:t>1 of 4 under production.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The section’s CNC machine carrousel is under reparation.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The limited availability of the CNC responsible means we must find a solution to complete the on-going work and the rest of the jigs.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Tooling</a:t>
            </a:r>
            <a:endParaRPr lang="en-GB" sz="1800" b="1" u="sng" dirty="0"/>
          </a:p>
        </p:txBody>
      </p:sp>
      <p:pic>
        <p:nvPicPr>
          <p:cNvPr id="7" name="Picture 6" descr="A machine with a piece of paper on it&#10;&#10;Description automatically generated">
            <a:extLst>
              <a:ext uri="{FF2B5EF4-FFF2-40B4-BE49-F238E27FC236}">
                <a16:creationId xmlns:a16="http://schemas.microsoft.com/office/drawing/2014/main" id="{B03F61A1-FDD1-C115-568E-026574DCD6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1087" y="201232"/>
            <a:ext cx="2354289" cy="15835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CF8953-1618-5EFD-8BC6-5F5BC7EE91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19" t="9541" r="24587" b="8520"/>
          <a:stretch/>
        </p:blipFill>
        <p:spPr>
          <a:xfrm>
            <a:off x="1383089" y="4479085"/>
            <a:ext cx="1863062" cy="16138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B7E193-F04B-2DCF-894F-2F8DB685F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2040" y="4393032"/>
            <a:ext cx="3899467" cy="200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1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6"/>
            </a:pPr>
            <a:r>
              <a:rPr lang="en-GB" sz="1800" dirty="0"/>
              <a:t>Impregnation process: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Sample is set-up in the tank where the impregnation will happen.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Heating starts up to 80 °C.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Vacuum for degassing starts (~1.4x10</a:t>
            </a:r>
            <a:r>
              <a:rPr lang="en-GB" sz="1200" baseline="30000" dirty="0"/>
              <a:t>-2</a:t>
            </a:r>
            <a:r>
              <a:rPr lang="en-GB" sz="1200" dirty="0"/>
              <a:t> mbar).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After 3 hours, temperature is dropped to 40 °C (vacuum maintained).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Resin (Damisol 3420) is pre-heated a few hours before at 40 °C.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Resin is degassed and stirred for 30 minutes (0.3 mbar).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Prior to the impregnation, sample tank’s pressure is increase to ~1 mbar.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Resin is injected and left soaking for 2 hours.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Vacuum is broken, the sample is placed on a support to drip the extra resin and the sample is heated up to 130 °C for ~45 minutes (gelling).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The sample is transported to the curing oven.</a:t>
            </a:r>
          </a:p>
          <a:p>
            <a:pPr lvl="1">
              <a:buFont typeface="+mj-lt"/>
              <a:buAutoNum type="arabicPeriod"/>
            </a:pPr>
            <a:r>
              <a:rPr lang="en-GB" sz="1200" dirty="0"/>
              <a:t>Curing cycle starts: 10 minutes at 130 °C + a ramp from 130 °C to 160 °C (10 °C every hour, 3 hours in total) + 8 hours at 160 °C.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Impregnation System.1</a:t>
            </a:r>
            <a:endParaRPr lang="en-GB" sz="1800" b="1" u="sng" dirty="0"/>
          </a:p>
        </p:txBody>
      </p: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05E5CE1A-1F17-0205-BBE6-27DF47DBC5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773" y="4252068"/>
            <a:ext cx="5166315" cy="211030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54BE659-637C-B90C-C468-3B3F07687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760" y="5302238"/>
            <a:ext cx="2727301" cy="58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Courtesy of C. </a:t>
            </a:r>
            <a:r>
              <a:rPr lang="en-US" altLang="en-US" sz="1400" b="1" dirty="0" err="1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Urscheler</a:t>
            </a:r>
            <a:r>
              <a:rPr lang="en-US" altLang="en-US" sz="1400" b="1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(CERN TE-MSC)</a:t>
            </a:r>
            <a:endParaRPr lang="en-GB" altLang="en-US" sz="1400" dirty="0">
              <a:solidFill>
                <a:srgbClr val="0032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634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6"/>
            </a:pPr>
            <a:r>
              <a:rPr lang="en-GB" sz="1800" dirty="0"/>
              <a:t>Impregnation process:</a:t>
            </a:r>
            <a:endParaRPr lang="en-GB" sz="1400" dirty="0"/>
          </a:p>
          <a:p>
            <a:pPr lvl="1"/>
            <a:r>
              <a:rPr lang="en-GB" sz="1200" dirty="0"/>
              <a:t>1st sample (455 mm long, 1 conductor):</a:t>
            </a:r>
          </a:p>
          <a:p>
            <a:pPr lvl="2"/>
            <a:r>
              <a:rPr lang="en-GB" sz="1200" dirty="0"/>
              <a:t>HV tests before and after thermal cycling (DC + AC + DC): no leakage current measured at 30 kV DC after thermal cycling.</a:t>
            </a:r>
          </a:p>
          <a:p>
            <a:pPr lvl="2"/>
            <a:r>
              <a:rPr lang="en-GB" sz="1200" dirty="0"/>
              <a:t>Cut in several sections to check impregnation quality.</a:t>
            </a:r>
          </a:p>
          <a:p>
            <a:pPr lvl="2"/>
            <a:r>
              <a:rPr lang="en-GB" sz="1200" dirty="0">
                <a:solidFill>
                  <a:srgbClr val="FF0000"/>
                </a:solidFill>
              </a:rPr>
              <a:t>Cold and hot push-out </a:t>
            </a:r>
            <a:r>
              <a:rPr lang="en-GB" sz="1000" dirty="0">
                <a:solidFill>
                  <a:srgbClr val="FF0000"/>
                </a:solidFill>
              </a:rPr>
              <a:t>tests will be performed (EN-MME-MM).</a:t>
            </a:r>
          </a:p>
          <a:p>
            <a:pPr lvl="1"/>
            <a:r>
              <a:rPr lang="en-GB" sz="1200" dirty="0"/>
              <a:t>2</a:t>
            </a:r>
            <a:r>
              <a:rPr lang="en-GB" sz="1200" baseline="30000" dirty="0"/>
              <a:t>nd</a:t>
            </a:r>
            <a:r>
              <a:rPr lang="en-GB" sz="1200" dirty="0"/>
              <a:t> sample (455 mm long, 1 conductor): impregnated on 12/12/2023.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The design of the mock-up impregnation tank compatible with the new 181 vacuum impregnation system is on-going (expected availability: February 2024).</a:t>
            </a:r>
            <a:endParaRPr lang="en-GB" sz="1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206256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Impregnation System.2</a:t>
            </a:r>
            <a:endParaRPr lang="en-GB" sz="1800" b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78E2A7-5AA6-3F91-A539-392B9D800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344" y="3659316"/>
            <a:ext cx="3572566" cy="139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6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A85E5F8B-0C21-93FF-928B-07B29A1F8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 startAt="7"/>
            </a:pPr>
            <a:r>
              <a:rPr lang="en-GB" sz="1800" dirty="0">
                <a:solidFill>
                  <a:srgbClr val="FF0000"/>
                </a:solidFill>
              </a:rPr>
              <a:t>Vacuum brazing test:</a:t>
            </a:r>
          </a:p>
          <a:p>
            <a:pPr lvl="1"/>
            <a:r>
              <a:rPr lang="en-GB" sz="1200" dirty="0"/>
              <a:t>Design file (validated).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Samples manufactured (expected: January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VB performed (expected: February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EN-MME-MM analyses (expected: February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Mock-up conductor production (expected: March 2024).</a:t>
            </a:r>
          </a:p>
          <a:p>
            <a:pPr lvl="1"/>
            <a:endParaRPr lang="en-GB" sz="1200" dirty="0">
              <a:solidFill>
                <a:srgbClr val="FF0000"/>
              </a:solidFill>
            </a:endParaRPr>
          </a:p>
          <a:p>
            <a:pPr marL="379476" indent="-342900">
              <a:buFont typeface="+mj-lt"/>
              <a:buAutoNum type="arabicPeriod" startAt="7"/>
            </a:pPr>
            <a:r>
              <a:rPr lang="en-GB" sz="1800" dirty="0">
                <a:solidFill>
                  <a:srgbClr val="FF0000"/>
                </a:solidFill>
              </a:rPr>
              <a:t>Induction brazing validation samples: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Design file (expected: January 2023).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‘U – Yoke’ production (expected: January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Conductor preparation i.e. wrapping and machining (expected: January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Insulating materials preparation and assembly (expected: January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Brazing (expected: February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Validation (expected: February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Polymer lab test (expected: February 2024).</a:t>
            </a:r>
          </a:p>
          <a:p>
            <a:pPr lvl="1"/>
            <a:r>
              <a:rPr lang="en-GB" sz="1200" dirty="0">
                <a:solidFill>
                  <a:srgbClr val="FF0000"/>
                </a:solidFill>
              </a:rPr>
              <a:t>Validation (expected: March 2024).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000DF-C2C7-DAAC-4779-B78DB919F6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BECA3-E799-40B7-F91D-CE4AEA49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E65F3-617A-AAA2-D0E7-7BEE16DD44D7}"/>
              </a:ext>
            </a:extLst>
          </p:cNvPr>
          <p:cNvSpPr txBox="1"/>
          <p:nvPr/>
        </p:nvSpPr>
        <p:spPr>
          <a:xfrm>
            <a:off x="2436628" y="254813"/>
            <a:ext cx="47314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R</a:t>
            </a:r>
            <a:r>
              <a:rPr lang="en-US" b="1" dirty="0"/>
              <a:t>4/R12</a:t>
            </a:r>
            <a:r>
              <a:rPr lang="en-US" sz="1800" b="1" dirty="0"/>
              <a:t>  </a:t>
            </a:r>
            <a:r>
              <a:rPr lang="en-US" sz="1800" b="1" u="sng" dirty="0"/>
              <a:t>Brazing Systems</a:t>
            </a:r>
            <a:endParaRPr lang="en-GB" sz="1800" b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F4007A-3180-7233-3A9A-3FE30F1122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73" r="33548"/>
          <a:stretch/>
        </p:blipFill>
        <p:spPr>
          <a:xfrm>
            <a:off x="5423866" y="785935"/>
            <a:ext cx="1744250" cy="26430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A1321B-8075-12F0-9BA8-4FBFE21F1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58" r="17355"/>
          <a:stretch/>
        </p:blipFill>
        <p:spPr>
          <a:xfrm>
            <a:off x="7168116" y="1687214"/>
            <a:ext cx="1778225" cy="1683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6ED416-39E0-F21D-3DDA-368EE5C1DE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57" t="8243" r="42968" b="14695"/>
          <a:stretch/>
        </p:blipFill>
        <p:spPr>
          <a:xfrm>
            <a:off x="6537745" y="3790607"/>
            <a:ext cx="1385343" cy="2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565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16200</TotalTime>
  <Words>986</Words>
  <Application>Microsoft Office PowerPoint</Application>
  <PresentationFormat>On-screen Show (4:3)</PresentationFormat>
  <Paragraphs>137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Antony Newborough</dc:creator>
  <cp:lastModifiedBy>Ignacio Garcia-Aguirrebeitia Sanchez</cp:lastModifiedBy>
  <cp:revision>107</cp:revision>
  <cp:lastPrinted>2023-12-14T12:36:40Z</cp:lastPrinted>
  <dcterms:created xsi:type="dcterms:W3CDTF">2023-06-02T08:24:01Z</dcterms:created>
  <dcterms:modified xsi:type="dcterms:W3CDTF">2023-12-14T12:51:55Z</dcterms:modified>
</cp:coreProperties>
</file>