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0"/>
  </p:notesMasterIdLst>
  <p:sldIdLst>
    <p:sldId id="269" r:id="rId3"/>
    <p:sldId id="275" r:id="rId4"/>
    <p:sldId id="282" r:id="rId5"/>
    <p:sldId id="283" r:id="rId6"/>
    <p:sldId id="284" r:id="rId7"/>
    <p:sldId id="281" r:id="rId8"/>
    <p:sldId id="285" r:id="rId9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7F7F"/>
    <a:srgbClr val="FF4C4C"/>
    <a:srgbClr val="000000"/>
    <a:srgbClr val="FF0000"/>
    <a:srgbClr val="00D2D4"/>
    <a:srgbClr val="FFFFFF"/>
    <a:srgbClr val="FFA500"/>
    <a:srgbClr val="8E0000"/>
    <a:srgbClr val="1C998E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A905F4-6603-43DD-A172-60F0BA181D60}" v="18" dt="2023-12-12T13:52:28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78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162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97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Froeschl" clId="Web-{8DA905F4-6603-43DD-A172-60F0BA181D60}"/>
    <pc:docChg chg="modSld">
      <pc:chgData name="Robert Froeschl" userId="" providerId="" clId="Web-{8DA905F4-6603-43DD-A172-60F0BA181D60}" dt="2023-12-12T13:52:28.023" v="17" actId="20577"/>
      <pc:docMkLst>
        <pc:docMk/>
      </pc:docMkLst>
      <pc:sldChg chg="modSp">
        <pc:chgData name="Robert Froeschl" userId="" providerId="" clId="Web-{8DA905F4-6603-43DD-A172-60F0BA181D60}" dt="2023-12-12T13:45:11.132" v="0" actId="14100"/>
        <pc:sldMkLst>
          <pc:docMk/>
          <pc:sldMk cId="0" sldId="269"/>
        </pc:sldMkLst>
        <pc:spChg chg="mod">
          <ac:chgData name="Robert Froeschl" userId="" providerId="" clId="Web-{8DA905F4-6603-43DD-A172-60F0BA181D60}" dt="2023-12-12T13:45:11.132" v="0" actId="14100"/>
          <ac:spMkLst>
            <pc:docMk/>
            <pc:sldMk cId="0" sldId="269"/>
            <ac:spMk id="16386" creationId="{B79389ED-4C30-B647-8AF7-F04ACFFC1A6F}"/>
          </ac:spMkLst>
        </pc:spChg>
      </pc:sldChg>
      <pc:sldChg chg="modSp">
        <pc:chgData name="Robert Froeschl" userId="" providerId="" clId="Web-{8DA905F4-6603-43DD-A172-60F0BA181D60}" dt="2023-12-12T13:52:28.023" v="17" actId="20577"/>
        <pc:sldMkLst>
          <pc:docMk/>
          <pc:sldMk cId="1883855770" sldId="281"/>
        </pc:sldMkLst>
        <pc:spChg chg="mod">
          <ac:chgData name="Robert Froeschl" userId="" providerId="" clId="Web-{8DA905F4-6603-43DD-A172-60F0BA181D60}" dt="2023-12-12T13:52:28.023" v="17" actId="20577"/>
          <ac:spMkLst>
            <pc:docMk/>
            <pc:sldMk cId="1883855770" sldId="281"/>
            <ac:spMk id="3" creationId="{4320D324-D7E4-BC4C-D62F-B396B5BF36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971F36-AD2C-FA41-A159-52D0AA47DFC2}" type="datetimeFigureOut">
              <a:rPr lang="en-GB"/>
              <a:pPr>
                <a:defRPr/>
              </a:pPr>
              <a:t>12/12/2023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30E8-C435-F346-825C-4B9230A9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39AF2D-067B-7B4D-9A30-69F8B2C9B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C3BB-3D6E-CE4D-8B16-1A2DDA0D3A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D4A74-8699-504C-BE6A-D651C2DC8C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49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52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3DCDF7-F89E-9344-9C81-F4112A8C20DF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090161-7359-CF48-A3D2-DD296FFBFD3E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F43ABD-DE2B-CE4F-AC82-5FEF87E8C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6006226-C252-164D-8391-A0037DFA0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79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1AEEF49-554C-8140-BBE6-E53E35E27B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9912E116-3B70-9D41-8DA5-7E0203729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CA348DAD-3C1E-1C46-B3BB-35BD527D9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26E76DE-F303-DB44-AD5D-9F5601E8B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09572F-B6CF-F441-AD74-EC5666D0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9FEBD2-4F34-164D-9039-5950288F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8825F6-80B6-3F47-994D-8B2270EE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EA85973-EF90-584D-B453-27A6EE528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C543AA1-3C37-084D-B73E-107C1EAF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5B2609D-54FF-D946-9A50-D5FFF644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A2F33AF-1784-7249-8A6A-BB23076CE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F5086E5-FFF8-5A4A-9117-1064504E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17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987"/>
          </a:xfr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112"/>
            <a:ext cx="10515600" cy="4602163"/>
          </a:xfrm>
        </p:spPr>
        <p:txBody>
          <a:bodyPr/>
          <a:lstStyle>
            <a:lvl1pPr marL="269875" indent="-269875">
              <a:buFont typeface="Wingdings" pitchFamily="2" charset="2"/>
              <a:buChar char="Ø"/>
              <a:tabLst/>
              <a:defRPr sz="2100"/>
            </a:lvl1pPr>
            <a:lvl2pPr marL="539750" indent="-269875">
              <a:buFont typeface="Wingdings" pitchFamily="2" charset="2"/>
              <a:buChar char="Ø"/>
              <a:tabLst/>
              <a:defRPr sz="1900"/>
            </a:lvl2pPr>
            <a:lvl3pPr marL="800100" indent="-260350">
              <a:buFont typeface="Wingdings" pitchFamily="2" charset="2"/>
              <a:buChar char="Ø"/>
              <a:tabLst/>
              <a:defRPr sz="1800"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29A604-DB0B-E94F-AE2E-8CE9913B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F9D0-68BD-634F-B876-06D382A916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101F-6B99-614B-8565-79324F6F18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F8B4D7A-C690-B340-89C7-3ACF819A4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02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B1D902E-1197-374C-AC97-CFE956DDBD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FF02E3-2E05-3944-B750-7AAFBCC161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D698-E8D5-BB4D-895B-89EE952D3A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E84657-0B82-4F42-AA46-C6E661CCFBB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7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987D3E-7CA5-BA47-B2F9-C5B36D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9BDCFD-CE17-474D-935F-B7559CA42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34C9-00E0-D742-BE52-39B07CBF3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78A393-D2E7-5046-ADEF-2E975225B0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44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A8B197-D71E-DD42-B56C-69CFF11B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FB59AF-8E24-7946-95D8-A518BFE52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9FA1-B048-DD41-98A9-3CA9AFCDB7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D1848-A001-DD4D-B82B-AE98D7EAC9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83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4A2D4E-4189-CA4B-A2EE-F4C72737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93BDEE1-7BFB-8A4F-81CA-BB58E92B9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19D1-DCC1-3149-88C4-91C47D30F0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072E1B-D66B-744B-B8DC-021958ABE6A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30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F02630-B49F-4949-93AD-71D094A3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A15-BEFC-C94F-96B6-404B5C1775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B7FD-2ECA-DE4D-9982-0839717E51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80ECEA-B349-4849-97A1-E06CD49ACF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62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6F824-7D53-2340-AE1A-7348FB37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3994B-B1A9-C942-A725-14DA23EB80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ECF0-2374-F048-9206-C3C9010A35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29B97B-277E-1F4D-A88D-15D85437AA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11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56657/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8249/2.1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45CACF61-ECDC-6749-B536-0B42E9C51A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0"/>
            <a:ext cx="11347450" cy="2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RP recommendations for the PSB quads replacement strategy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B79389ED-4C30-B647-8AF7-F04ACFFC1A6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516257"/>
            <a:ext cx="6785975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Philippe BERTREIX, </a:t>
            </a:r>
            <a:r>
              <a:rPr lang="en-GB" altLang="en-US" dirty="0" err="1"/>
              <a:t>Gérald</a:t>
            </a:r>
            <a:r>
              <a:rPr lang="en-GB" altLang="en-US" dirty="0"/>
              <a:t> DUMONT, </a:t>
            </a:r>
            <a:r>
              <a:rPr lang="en-GB" altLang="en-US" u="sng" dirty="0"/>
              <a:t>Robert FROESCHL</a:t>
            </a:r>
            <a:r>
              <a:rPr lang="en-GB" altLang="en-US" dirty="0"/>
              <a:t>, Renaud MOURET, Fabio POZZI, Heinz VINCKE</a:t>
            </a:r>
          </a:p>
          <a:p>
            <a:pPr eaLnBrk="1" hangingPunct="1"/>
            <a:r>
              <a:rPr lang="en-GB" altLang="en-US" dirty="0"/>
              <a:t>14</a:t>
            </a:r>
            <a:r>
              <a:rPr lang="en-GB" altLang="en-US" baseline="30000" dirty="0"/>
              <a:t>th</a:t>
            </a:r>
            <a:r>
              <a:rPr lang="en-GB" altLang="en-US" dirty="0"/>
              <a:t> December 2023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5DCBF084-F308-294E-898F-AEE8BF72FC6A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EDMS 3006442 v.1.0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379F7E3-446C-3F03-EA4C-110463694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4415096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altLang="en-US" dirty="0"/>
              <a:t>PSB Task Force follow-up meeting</a:t>
            </a:r>
          </a:p>
          <a:p>
            <a:pPr eaLnBrk="1" hangingPunct="1"/>
            <a:r>
              <a:rPr lang="en-GB" altLang="en-US" dirty="0">
                <a:solidFill>
                  <a:srgbClr val="FFFFFF"/>
                </a:solidFill>
                <a:hlinkClick r:id="rId2"/>
              </a:rPr>
              <a:t>https://indico.cern.ch/event/1356657/</a:t>
            </a:r>
            <a:r>
              <a:rPr lang="en-GB" altLang="en-US" dirty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037BD-DE29-15E1-024A-1AFD3646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0FB7E-ABE7-3D1E-C2AF-ED2EF42B3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Radiation survey on the PSB quads</a:t>
            </a:r>
          </a:p>
          <a:p>
            <a:r>
              <a:rPr lang="en-FR" dirty="0"/>
              <a:t>Radioactive waste disposal aspects</a:t>
            </a:r>
          </a:p>
          <a:p>
            <a:r>
              <a:rPr lang="en-FR" dirty="0"/>
              <a:t>Radioactive transport aspects</a:t>
            </a:r>
          </a:p>
          <a:p>
            <a:r>
              <a:rPr lang="en-FR" dirty="0"/>
              <a:t>Operational radiation protection aspects</a:t>
            </a:r>
          </a:p>
          <a:p>
            <a:r>
              <a:rPr lang="en-FR" dirty="0"/>
              <a:t>Conclusions</a:t>
            </a:r>
          </a:p>
          <a:p>
            <a:endParaRPr lang="en-FR" dirty="0"/>
          </a:p>
          <a:p>
            <a:pPr lvl="1"/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9DA96-66BB-BA54-5D3E-C5EC0AE5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78274B-4D94-3D47-DA89-80C629C01A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DB2890-5CAC-54CC-4277-EEAF4716ECF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53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1BA74-6891-9B7A-755E-DD2F299DE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Radiation survey on the PSB quads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D6450-1B4F-241E-E67D-7C56BD2F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08112"/>
            <a:ext cx="4590328" cy="4602163"/>
          </a:xfrm>
        </p:spPr>
        <p:txBody>
          <a:bodyPr/>
          <a:lstStyle/>
          <a:p>
            <a:r>
              <a:rPr lang="en-FR" dirty="0"/>
              <a:t>During ITS (20/06/2023) </a:t>
            </a:r>
            <a:r>
              <a:rPr lang="en-FR" b="1" dirty="0"/>
              <a:t>detailed radiation survey </a:t>
            </a:r>
            <a:r>
              <a:rPr lang="en-FR" dirty="0"/>
              <a:t>of the </a:t>
            </a:r>
            <a:r>
              <a:rPr lang="en-FR" b="1" dirty="0"/>
              <a:t>PSB quads </a:t>
            </a:r>
            <a:r>
              <a:rPr lang="en-FR" dirty="0"/>
              <a:t>at 40 cm distance</a:t>
            </a:r>
          </a:p>
          <a:p>
            <a:pPr lvl="1"/>
            <a:r>
              <a:rPr lang="en-FR" dirty="0"/>
              <a:t>Results used as </a:t>
            </a:r>
            <a:r>
              <a:rPr lang="en-FR" b="1" dirty="0"/>
              <a:t>baseline</a:t>
            </a:r>
            <a:r>
              <a:rPr lang="en-FR" dirty="0"/>
              <a:t> for considerations on </a:t>
            </a:r>
            <a:r>
              <a:rPr lang="en-FR" b="1" dirty="0"/>
              <a:t>radioactive transport </a:t>
            </a:r>
            <a:r>
              <a:rPr lang="en-FR" dirty="0"/>
              <a:t>and </a:t>
            </a:r>
            <a:r>
              <a:rPr lang="en-FR" b="1" dirty="0"/>
              <a:t>waste elimination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67581-4809-DCD3-53A7-AAE5E19E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7EE1B-C3EE-5093-E8DB-71167CB5FC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3801FF-EE69-8D1E-B204-4468314D52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CEF6E28-C51A-E243-F155-C5BE53084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1538"/>
              </p:ext>
            </p:extLst>
          </p:nvPr>
        </p:nvGraphicFramePr>
        <p:xfrm>
          <a:off x="1674926" y="3429000"/>
          <a:ext cx="291687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505">
                  <a:extLst>
                    <a:ext uri="{9D8B030D-6E8A-4147-A177-3AD203B41FA5}">
                      <a16:colId xmlns:a16="http://schemas.microsoft.com/office/drawing/2014/main" val="382086966"/>
                    </a:ext>
                  </a:extLst>
                </a:gridCol>
                <a:gridCol w="1289368">
                  <a:extLst>
                    <a:ext uri="{9D8B030D-6E8A-4147-A177-3AD203B41FA5}">
                      <a16:colId xmlns:a16="http://schemas.microsoft.com/office/drawing/2014/main" val="29926113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Cool-down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991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SFTPRO, 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204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ISOLDE, 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16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486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Other p+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3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216378"/>
                  </a:ext>
                </a:extLst>
              </a:tr>
            </a:tbl>
          </a:graphicData>
        </a:graphic>
      </p:graphicFrame>
      <p:pic>
        <p:nvPicPr>
          <p:cNvPr id="9" name="Picture 8" descr="A table with numbers and numbers&#10;&#10;Description automatically generated">
            <a:extLst>
              <a:ext uri="{FF2B5EF4-FFF2-40B4-BE49-F238E27FC236}">
                <a16:creationId xmlns:a16="http://schemas.microsoft.com/office/drawing/2014/main" id="{7659069F-57D1-939B-C8F6-C999EEAE94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1156"/>
          <a:stretch/>
        </p:blipFill>
        <p:spPr>
          <a:xfrm rot="21107463">
            <a:off x="5479876" y="1423725"/>
            <a:ext cx="5400000" cy="3711280"/>
          </a:xfrm>
          <a:prstGeom prst="rect">
            <a:avLst/>
          </a:prstGeom>
        </p:spPr>
      </p:pic>
      <p:pic>
        <p:nvPicPr>
          <p:cNvPr id="11" name="Picture 10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FC79604B-2B06-5E55-76A3-D7D176880E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r="1030" b="2994"/>
          <a:stretch/>
        </p:blipFill>
        <p:spPr>
          <a:xfrm rot="480000">
            <a:off x="6383372" y="2826253"/>
            <a:ext cx="5400000" cy="346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79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69B0BC1-1992-E83B-A7E1-41A1C3C0EE06}"/>
              </a:ext>
            </a:extLst>
          </p:cNvPr>
          <p:cNvSpPr txBox="1">
            <a:spLocks/>
          </p:cNvSpPr>
          <p:nvPr/>
        </p:nvSpPr>
        <p:spPr bwMode="auto">
          <a:xfrm>
            <a:off x="838200" y="1408112"/>
            <a:ext cx="10515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Ø"/>
              <a:tabLst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Ø"/>
              <a:tabLst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0100" indent="-26035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Ø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FR" b="1" dirty="0"/>
              <a:t>Preliminary RW classification</a:t>
            </a:r>
            <a:r>
              <a:rPr lang="en-FR" dirty="0"/>
              <a:t> (TFA vs FMA-VC) based on </a:t>
            </a:r>
            <a:r>
              <a:rPr lang="en-FR" b="1" dirty="0"/>
              <a:t>residual dose rate </a:t>
            </a:r>
            <a:r>
              <a:rPr lang="en-FR" dirty="0"/>
              <a:t>in contact with the element (boundary between TFA and FMA-VC set at </a:t>
            </a:r>
            <a:r>
              <a:rPr lang="en-FR" b="1" dirty="0"/>
              <a:t>100 </a:t>
            </a:r>
            <a:r>
              <a:rPr lang="en-FR" b="1" dirty="0">
                <a:latin typeface="Symbol" pitchFamily="2" charset="2"/>
              </a:rPr>
              <a:t>m</a:t>
            </a:r>
            <a:r>
              <a:rPr lang="en-FR" b="1" dirty="0"/>
              <a:t>Sv/h</a:t>
            </a:r>
            <a:r>
              <a:rPr lang="en-FR" dirty="0"/>
              <a:t>)</a:t>
            </a:r>
          </a:p>
          <a:p>
            <a:pPr lvl="1"/>
            <a:r>
              <a:rPr lang="en-FR" dirty="0"/>
              <a:t>PSB quads: 60% TFA and 40% FMA-VC</a:t>
            </a:r>
          </a:p>
          <a:p>
            <a:pPr marL="269875" lvl="1" indent="0">
              <a:buNone/>
            </a:pPr>
            <a:endParaRPr lang="en-FR" dirty="0"/>
          </a:p>
          <a:p>
            <a:pPr lvl="1"/>
            <a:endParaRPr lang="en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9E3DD-4999-8F65-5111-A2345E529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Radioactive waste disposal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975CB92-A8BD-A970-5E3E-ED897C782F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578223"/>
              </p:ext>
            </p:extLst>
          </p:nvPr>
        </p:nvGraphicFramePr>
        <p:xfrm>
          <a:off x="716047" y="2530496"/>
          <a:ext cx="434625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980">
                  <a:extLst>
                    <a:ext uri="{9D8B030D-6E8A-4147-A177-3AD203B41FA5}">
                      <a16:colId xmlns:a16="http://schemas.microsoft.com/office/drawing/2014/main" val="4190777609"/>
                    </a:ext>
                  </a:extLst>
                </a:gridCol>
                <a:gridCol w="1551305">
                  <a:extLst>
                    <a:ext uri="{9D8B030D-6E8A-4147-A177-3AD203B41FA5}">
                      <a16:colId xmlns:a16="http://schemas.microsoft.com/office/drawing/2014/main" val="202204048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4181992503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17105543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Mass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216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QFOs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32 (2 x period)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0.78 m</a:t>
                      </a:r>
                      <a:r>
                        <a:rPr lang="en-FR" sz="16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5.6 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078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QDEs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16 (1 x period)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1.25 m</a:t>
                      </a:r>
                      <a:r>
                        <a:rPr lang="en-FR" sz="16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3.2 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65285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76840-3422-5229-C50F-5B868A34D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7E5F9-8377-6C9D-9B61-C6B4A32DF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71D90-63EB-6DA0-DDB0-C03E3F9FCA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AD93E2-2543-65AC-2C14-AD42D23F6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925137"/>
            <a:ext cx="7772400" cy="21274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DFAAAF-7640-45F6-8081-C1C06550C462}"/>
              </a:ext>
            </a:extLst>
          </p:cNvPr>
          <p:cNvSpPr txBox="1"/>
          <p:nvPr/>
        </p:nvSpPr>
        <p:spPr>
          <a:xfrm>
            <a:off x="104172" y="74612"/>
            <a:ext cx="11894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*Predicted radiological characterization of radioactive waste, based on data extracted from TREC, </a:t>
            </a:r>
            <a:r>
              <a:rPr lang="en-FR" sz="1600" dirty="0">
                <a:hlinkClick r:id="rId3"/>
              </a:rPr>
              <a:t>EDMS 2058249 v.2.1</a:t>
            </a:r>
            <a:r>
              <a:rPr lang="en-FR" sz="1600" dirty="0"/>
              <a:t> (2023)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08FB16-2BBB-484E-1D5F-0AF52E09D96C}"/>
              </a:ext>
            </a:extLst>
          </p:cNvPr>
          <p:cNvSpPr txBox="1"/>
          <p:nvPr/>
        </p:nvSpPr>
        <p:spPr>
          <a:xfrm>
            <a:off x="5778352" y="2348092"/>
            <a:ext cx="569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The </a:t>
            </a:r>
            <a:r>
              <a:rPr lang="en-FR" b="1" dirty="0"/>
              <a:t>disposal cost </a:t>
            </a:r>
            <a:r>
              <a:rPr lang="en-FR" dirty="0"/>
              <a:t>of the </a:t>
            </a:r>
            <a:r>
              <a:rPr lang="en-FR" b="1" dirty="0"/>
              <a:t>48 PSB quads </a:t>
            </a:r>
            <a:r>
              <a:rPr lang="en-FR" dirty="0"/>
              <a:t>is conservatively estimated to be about </a:t>
            </a:r>
            <a:r>
              <a:rPr lang="en-FR" b="1" dirty="0"/>
              <a:t>500 kCHF </a:t>
            </a:r>
            <a:r>
              <a:rPr lang="en-FR" dirty="0"/>
              <a:t>(including cost of the transports to the final repository but not the CERN internal costs, which will depend on the elimination strategy and timeline)</a:t>
            </a:r>
          </a:p>
        </p:txBody>
      </p:sp>
    </p:spTree>
    <p:extLst>
      <p:ext uri="{BB962C8B-B14F-4D97-AF65-F5344CB8AC3E}">
        <p14:creationId xmlns:p14="http://schemas.microsoft.com/office/powerpoint/2010/main" val="4110624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E552E-875E-6CBA-94C0-0E479C16D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Radioactive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095FA-9986-0897-EE55-45120A491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Preliminary </a:t>
            </a:r>
            <a:r>
              <a:rPr lang="en-FR" b="1" dirty="0"/>
              <a:t>radioactive transport classification*</a:t>
            </a:r>
            <a:r>
              <a:rPr lang="en-FR" dirty="0"/>
              <a:t> based on </a:t>
            </a:r>
            <a:r>
              <a:rPr lang="en-FR" b="1" dirty="0"/>
              <a:t>radiation surveys results </a:t>
            </a:r>
            <a:r>
              <a:rPr lang="en-FR" dirty="0"/>
              <a:t>and</a:t>
            </a:r>
            <a:r>
              <a:rPr lang="en-FR" b="1" dirty="0"/>
              <a:t> operational experience </a:t>
            </a:r>
            <a:r>
              <a:rPr lang="en-FR" dirty="0"/>
              <a:t>(internal transport simplified approach ⇾ conservative)</a:t>
            </a:r>
          </a:p>
          <a:p>
            <a:pPr lvl="1"/>
            <a:r>
              <a:rPr lang="en-FR" b="1" dirty="0"/>
              <a:t>Different classifications (LSA-I, LSA-II, Type A) </a:t>
            </a:r>
            <a:r>
              <a:rPr lang="en-FR" dirty="0"/>
              <a:t>⇾</a:t>
            </a:r>
            <a:r>
              <a:rPr lang="en-FR" b="1" dirty="0"/>
              <a:t> different containers (IP1, IP2, Type A) </a:t>
            </a:r>
            <a:r>
              <a:rPr lang="en-FR" dirty="0"/>
              <a:t>(probably to be rented)</a:t>
            </a:r>
          </a:p>
          <a:p>
            <a:pPr lvl="2"/>
            <a:r>
              <a:rPr lang="en-FR" dirty="0"/>
              <a:t>For a dedicated project a tailored radioactive transport classification should be discussed but impact on the transport costs could be limited</a:t>
            </a:r>
            <a:endParaRPr lang="en-FR" b="1" dirty="0"/>
          </a:p>
          <a:p>
            <a:r>
              <a:rPr lang="en-FR" b="1" dirty="0"/>
              <a:t>Cost per radioactive transport </a:t>
            </a:r>
            <a:r>
              <a:rPr lang="en-FR" dirty="0"/>
              <a:t>conservatively estimated to be about </a:t>
            </a:r>
            <a:r>
              <a:rPr lang="en-FR" b="1" dirty="0"/>
              <a:t>3.2 kCHF </a:t>
            </a:r>
            <a:r>
              <a:rPr lang="en-FR" dirty="0"/>
              <a:t>(to CHF – Villigen) or </a:t>
            </a:r>
            <a:r>
              <a:rPr lang="en-FR" b="1" dirty="0"/>
              <a:t>3.0 kEUR </a:t>
            </a:r>
            <a:r>
              <a:rPr lang="en-FR" dirty="0"/>
              <a:t>(to FR – Morvilliers)</a:t>
            </a:r>
          </a:p>
          <a:p>
            <a:pPr lvl="1"/>
            <a:r>
              <a:rPr lang="en-FR" b="1" dirty="0"/>
              <a:t>Weight</a:t>
            </a:r>
            <a:r>
              <a:rPr lang="en-FR" dirty="0"/>
              <a:t> (max. 22 tons) and </a:t>
            </a:r>
            <a:r>
              <a:rPr lang="en-FR" b="1" dirty="0"/>
              <a:t>volume/surface limitation </a:t>
            </a:r>
            <a:r>
              <a:rPr lang="en-FR" dirty="0"/>
              <a:t>(5.9 m x 2.35 m)</a:t>
            </a:r>
          </a:p>
          <a:p>
            <a:pPr lvl="2"/>
            <a:r>
              <a:rPr lang="en-FR" dirty="0"/>
              <a:t>[3 QDEs] or [6 QFOs] or [3 QDEs and 1 QFO] or [1 QDE and 4 QFOs]</a:t>
            </a:r>
          </a:p>
          <a:p>
            <a:pPr lvl="1"/>
            <a:r>
              <a:rPr lang="en-FR" i="1" dirty="0"/>
              <a:t>Note de calage/arrimage </a:t>
            </a:r>
            <a:r>
              <a:rPr lang="en-FR" dirty="0"/>
              <a:t>probably needed: 1.5 kEUR per note per transport configuration (to be drafted only once if the transport configuration does not change)</a:t>
            </a:r>
          </a:p>
          <a:p>
            <a:pPr lvl="1"/>
            <a:endParaRPr lang="en-FR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ACC2F-E337-061B-8DC8-8075338CC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2CF77-4016-ADF1-009A-9575FF2090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9B9E6-B75B-534B-7409-92076218860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E898A8E-B5EA-BA4F-936E-28466A8C39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4301588"/>
              </p:ext>
            </p:extLst>
          </p:nvPr>
        </p:nvGraphicFramePr>
        <p:xfrm>
          <a:off x="7652067" y="90487"/>
          <a:ext cx="434625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980">
                  <a:extLst>
                    <a:ext uri="{9D8B030D-6E8A-4147-A177-3AD203B41FA5}">
                      <a16:colId xmlns:a16="http://schemas.microsoft.com/office/drawing/2014/main" val="4190777609"/>
                    </a:ext>
                  </a:extLst>
                </a:gridCol>
                <a:gridCol w="1551305">
                  <a:extLst>
                    <a:ext uri="{9D8B030D-6E8A-4147-A177-3AD203B41FA5}">
                      <a16:colId xmlns:a16="http://schemas.microsoft.com/office/drawing/2014/main" val="202204048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4181992503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17105543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Mass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216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QFOs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32 (2 x period)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0.78 m</a:t>
                      </a:r>
                      <a:r>
                        <a:rPr lang="en-FR" sz="16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5.6 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078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QDEs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16 (1 x period)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1.25 m</a:t>
                      </a:r>
                      <a:r>
                        <a:rPr lang="en-FR" sz="16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3.2 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6528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5F215C2-7B2D-0728-4889-C3190A84C0D0}"/>
              </a:ext>
            </a:extLst>
          </p:cNvPr>
          <p:cNvSpPr txBox="1"/>
          <p:nvPr/>
        </p:nvSpPr>
        <p:spPr>
          <a:xfrm>
            <a:off x="104173" y="74612"/>
            <a:ext cx="7037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*It is assumed that the quads will be “dried” (otherwise transport requirements would change)</a:t>
            </a:r>
          </a:p>
        </p:txBody>
      </p:sp>
    </p:spTree>
    <p:extLst>
      <p:ext uri="{BB962C8B-B14F-4D97-AF65-F5344CB8AC3E}">
        <p14:creationId xmlns:p14="http://schemas.microsoft.com/office/powerpoint/2010/main" val="80619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95090-EC2F-61E7-72EC-87F07EE0E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Operational RP aspects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0D324-D7E4-BC4C-D62F-B396B5BF3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112"/>
            <a:ext cx="5541846" cy="4602163"/>
          </a:xfrm>
        </p:spPr>
        <p:txBody>
          <a:bodyPr/>
          <a:lstStyle/>
          <a:p>
            <a:r>
              <a:rPr lang="en-FR" b="1" dirty="0"/>
              <a:t>Preliminary yoke dismantling procedure </a:t>
            </a:r>
            <a:r>
              <a:rPr lang="en-FR" dirty="0"/>
              <a:t>available*</a:t>
            </a:r>
          </a:p>
          <a:p>
            <a:pPr lvl="1"/>
            <a:r>
              <a:rPr lang="en-FR" dirty="0"/>
              <a:t>Most of the steps have already been performed in the past at CERN</a:t>
            </a:r>
          </a:p>
          <a:p>
            <a:pPr lvl="1"/>
            <a:r>
              <a:rPr lang="en-FR" dirty="0"/>
              <a:t>Other steps will be tested by TE-MSC beforehand</a:t>
            </a:r>
          </a:p>
          <a:p>
            <a:r>
              <a:rPr lang="en-FR" b="1" dirty="0"/>
              <a:t>Workplace </a:t>
            </a:r>
            <a:r>
              <a:rPr lang="en-FR" dirty="0"/>
              <a:t>for such activities (b. 181) </a:t>
            </a:r>
            <a:r>
              <a:rPr lang="en-FR" b="1" dirty="0"/>
              <a:t>compliant with RP recommendations</a:t>
            </a:r>
            <a:r>
              <a:rPr lang="en-FR" dirty="0"/>
              <a:t> (already used in the past)</a:t>
            </a:r>
          </a:p>
          <a:p>
            <a:r>
              <a:rPr lang="en-FR" b="1" dirty="0"/>
              <a:t>Residual dose rates </a:t>
            </a:r>
            <a:r>
              <a:rPr lang="en-FR" dirty="0"/>
              <a:t>from PSB quads are </a:t>
            </a:r>
            <a:r>
              <a:rPr lang="en-FR" b="1" dirty="0"/>
              <a:t>relatively low</a:t>
            </a:r>
            <a:r>
              <a:rPr lang="en-FR" dirty="0"/>
              <a:t> and should not pose issues in terms of individual/collective doses</a:t>
            </a:r>
          </a:p>
          <a:p>
            <a:pPr lvl="1"/>
            <a:r>
              <a:rPr lang="en-FR" dirty="0"/>
              <a:t>Activity will be spread over several years</a:t>
            </a:r>
          </a:p>
          <a:p>
            <a:pPr lvl="1"/>
            <a:r>
              <a:rPr lang="en-FR" dirty="0"/>
              <a:t>Estimates to be refined</a:t>
            </a:r>
            <a:endParaRPr lang="en-FR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99DFD-D81D-FCFA-03B2-EC32570C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1AAE2-C79C-E869-DDAB-4A93B00246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A880F-7922-C89C-6A06-0B4C6482B5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6C751E-B54B-2A9C-A9CA-8373A3FCC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056" y="1950758"/>
            <a:ext cx="5725994" cy="2909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94A6AF-AC26-0C9D-291E-F15C08CEA099}"/>
              </a:ext>
            </a:extLst>
          </p:cNvPr>
          <p:cNvSpPr txBox="1"/>
          <p:nvPr/>
        </p:nvSpPr>
        <p:spPr>
          <a:xfrm>
            <a:off x="104172" y="74612"/>
            <a:ext cx="11894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*Courtesy of A. Newborough</a:t>
            </a:r>
          </a:p>
        </p:txBody>
      </p:sp>
    </p:spTree>
    <p:extLst>
      <p:ext uri="{BB962C8B-B14F-4D97-AF65-F5344CB8AC3E}">
        <p14:creationId xmlns:p14="http://schemas.microsoft.com/office/powerpoint/2010/main" val="188385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1008B-B44A-25D5-9291-E21E95CBC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FAD82-6111-46A6-CF1D-12CBB0129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b="1" dirty="0"/>
              <a:t>Costs</a:t>
            </a:r>
            <a:r>
              <a:rPr lang="en-FR" dirty="0"/>
              <a:t> for </a:t>
            </a:r>
            <a:r>
              <a:rPr lang="en-FR" b="1" dirty="0"/>
              <a:t>radioactive waste elimination </a:t>
            </a:r>
            <a:r>
              <a:rPr lang="en-FR" dirty="0"/>
              <a:t>and </a:t>
            </a:r>
            <a:r>
              <a:rPr lang="en-FR" b="1" dirty="0"/>
              <a:t>transport</a:t>
            </a:r>
            <a:r>
              <a:rPr lang="en-FR" dirty="0"/>
              <a:t> of the PSB quads have been provided based on the available information (</a:t>
            </a:r>
            <a:r>
              <a:rPr lang="en-FR" b="1" dirty="0"/>
              <a:t>conservative estimates</a:t>
            </a:r>
            <a:r>
              <a:rPr lang="en-FR" dirty="0"/>
              <a:t>)</a:t>
            </a:r>
          </a:p>
          <a:p>
            <a:pPr lvl="1"/>
            <a:r>
              <a:rPr lang="en-FR" dirty="0"/>
              <a:t>Radioactive transport is feasible from a regulatory point of view but the main constraint could be to find a firm/company able/willing to machine radioactive items</a:t>
            </a:r>
          </a:p>
          <a:p>
            <a:r>
              <a:rPr lang="en-FR" b="1" dirty="0"/>
              <a:t>RP preference </a:t>
            </a:r>
            <a:r>
              <a:rPr lang="en-FR" dirty="0"/>
              <a:t>for the </a:t>
            </a:r>
            <a:r>
              <a:rPr lang="en-FR" b="1" dirty="0"/>
              <a:t>reuse of the existing yokes </a:t>
            </a:r>
            <a:r>
              <a:rPr lang="en-FR" dirty="0"/>
              <a:t>to reduce the overall amount of radioactive waste produced during the PSB lifecycle</a:t>
            </a:r>
          </a:p>
          <a:p>
            <a:pPr lvl="1"/>
            <a:r>
              <a:rPr lang="en-FR" b="1" dirty="0"/>
              <a:t>Machining</a:t>
            </a:r>
            <a:r>
              <a:rPr lang="en-FR" dirty="0"/>
              <a:t> </a:t>
            </a:r>
            <a:r>
              <a:rPr lang="en-FR" b="1" dirty="0"/>
              <a:t>at CERN </a:t>
            </a:r>
            <a:r>
              <a:rPr lang="en-FR" dirty="0"/>
              <a:t>(e.g. b. 181) is </a:t>
            </a:r>
            <a:r>
              <a:rPr lang="en-FR" b="1" dirty="0"/>
              <a:t>acceptable from an RP standpoint </a:t>
            </a:r>
            <a:r>
              <a:rPr lang="en-FR" dirty="0"/>
              <a:t>based on residual dose rate and operational experience from similar past operations</a:t>
            </a:r>
          </a:p>
          <a:p>
            <a:pPr lvl="2"/>
            <a:endParaRPr lang="en-FR" dirty="0"/>
          </a:p>
          <a:p>
            <a:pPr lvl="1"/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2ADFA-7DDB-5E57-C275-44EBACB9D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14/12/2023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083381-C625-9EFD-9A7C-D79CBF3008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E3349-6353-4B0E-9DA4-72B2613554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RP recommendations for the PSB quads - EDMS 3006442 v.1.0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0785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58824E5-49BB-4FA1-A8C3-01B1490630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5427</TotalTime>
  <Words>747</Words>
  <Application>Microsoft Office PowerPoint</Application>
  <PresentationFormat>Widescreen</PresentationFormat>
  <Paragraphs>91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Wingdings</vt:lpstr>
      <vt:lpstr>CERNCorporate16-9</vt:lpstr>
      <vt:lpstr>End Slides</vt:lpstr>
      <vt:lpstr>RP recommendations for the PSB quads replacement strategy</vt:lpstr>
      <vt:lpstr>Outline</vt:lpstr>
      <vt:lpstr>Radiation survey on the PSB quads</vt:lpstr>
      <vt:lpstr>Radioactive waste disposal</vt:lpstr>
      <vt:lpstr>Radioactive transport</vt:lpstr>
      <vt:lpstr>Operational RP aspects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Pozzi</dc:creator>
  <cp:lastModifiedBy>Robert Froeschl</cp:lastModifiedBy>
  <cp:revision>149</cp:revision>
  <dcterms:created xsi:type="dcterms:W3CDTF">2022-11-16T14:05:03Z</dcterms:created>
  <dcterms:modified xsi:type="dcterms:W3CDTF">2023-12-12T13:55:36Z</dcterms:modified>
</cp:coreProperties>
</file>