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59" r:id="rId2"/>
    <p:sldId id="336" r:id="rId3"/>
    <p:sldId id="304" r:id="rId4"/>
    <p:sldId id="333" r:id="rId5"/>
    <p:sldId id="335" r:id="rId6"/>
    <p:sldId id="334" r:id="rId7"/>
    <p:sldId id="288" r:id="rId8"/>
    <p:sldId id="332" r:id="rId9"/>
    <p:sldId id="32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5" autoAdjust="0"/>
    <p:restoredTop sz="94686"/>
  </p:normalViewPr>
  <p:slideViewPr>
    <p:cSldViewPr snapToObjects="1">
      <p:cViewPr varScale="1">
        <p:scale>
          <a:sx n="119" d="100"/>
          <a:sy n="119" d="100"/>
        </p:scale>
        <p:origin x="96" y="34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12/14/2023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12/14/2023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034C96-2815-4D2D-ABBB-0FCD36A31A6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698485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fr-FR"/>
              <a:t>YYYY-MM-DD</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 | Reference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 | Reference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 | Reference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 | Reference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fr-FR"/>
              <a:t>YYYY-MM-DD</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 | Reference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fr-FR"/>
              <a:t>YYYY-MM-DD</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 | Reference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fr-FR"/>
              <a:t>YYYY-MM-DD</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 | Reference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grpSp>
        <p:nvGrpSpPr>
          <p:cNvPr id="2" name="Group 1">
            <a:extLst>
              <a:ext uri="{FF2B5EF4-FFF2-40B4-BE49-F238E27FC236}">
                <a16:creationId xmlns:a16="http://schemas.microsoft.com/office/drawing/2014/main" id="{8B92C1EF-B18C-45A8-86B5-D8072DB68F76}"/>
              </a:ext>
            </a:extLst>
          </p:cNvPr>
          <p:cNvGrpSpPr/>
          <p:nvPr userDrawn="1"/>
        </p:nvGrpSpPr>
        <p:grpSpPr>
          <a:xfrm>
            <a:off x="3308104" y="2315864"/>
            <a:ext cx="5575792" cy="1728192"/>
            <a:chOff x="2279576" y="2315864"/>
            <a:chExt cx="5575792" cy="1728192"/>
          </a:xfrm>
        </p:grpSpPr>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2279576" y="2315864"/>
              <a:ext cx="1728192" cy="1728192"/>
            </a:xfrm>
            <a:prstGeom prst="rect">
              <a:avLst/>
            </a:prstGeom>
          </p:spPr>
        </p:pic>
        <p:pic>
          <p:nvPicPr>
            <p:cNvPr id="6" name="Picture 5">
              <a:extLst>
                <a:ext uri="{FF2B5EF4-FFF2-40B4-BE49-F238E27FC236}">
                  <a16:creationId xmlns:a16="http://schemas.microsoft.com/office/drawing/2014/main" id="{4CC54C32-F50E-42D2-841F-7B2F0AB75DC4}"/>
                </a:ext>
              </a:extLst>
            </p:cNvPr>
            <p:cNvPicPr>
              <a:picLocks noChangeAspect="1"/>
            </p:cNvPicPr>
            <p:nvPr userDrawn="1"/>
          </p:nvPicPr>
          <p:blipFill rotWithShape="1">
            <a:blip r:embed="rId3"/>
            <a:srcRect b="44750"/>
            <a:stretch/>
          </p:blipFill>
          <p:spPr bwMode="auto">
            <a:xfrm>
              <a:off x="4336631" y="2493903"/>
              <a:ext cx="3518737" cy="1372114"/>
            </a:xfrm>
            <a:prstGeom prst="rect">
              <a:avLst/>
            </a:prstGeom>
          </p:spPr>
        </p:pic>
      </p:grpSp>
    </p:spTree>
    <p:extLst>
      <p:ext uri="{BB962C8B-B14F-4D97-AF65-F5344CB8AC3E}">
        <p14:creationId xmlns:p14="http://schemas.microsoft.com/office/powerpoint/2010/main" val="10158736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rgbClr val="002060"/>
                </a:solidFill>
              </a:defRPr>
            </a:lvl1pPr>
            <a:lvl2pPr marL="324000" indent="-324000">
              <a:buFont typeface="Arial"/>
              <a:buChar char="•"/>
              <a:defRPr sz="1800">
                <a:solidFill>
                  <a:srgbClr val="002060"/>
                </a:solidFill>
              </a:defRPr>
            </a:lvl2pPr>
            <a:lvl3pPr marL="648000" indent="-324000">
              <a:buSzPct val="100000"/>
              <a:buFont typeface="Arial"/>
              <a:buChar char="•"/>
              <a:defRPr>
                <a:solidFill>
                  <a:srgbClr val="002060"/>
                </a:solidFill>
              </a:defRPr>
            </a:lvl3pPr>
            <a:lvl4pPr marL="972000" indent="-324000">
              <a:buSzPct val="100000"/>
              <a:buFont typeface="Arial"/>
              <a:buChar char="•"/>
              <a:defRPr>
                <a:solidFill>
                  <a:srgbClr val="002060"/>
                </a:solidFill>
              </a:defRPr>
            </a:lvl4pPr>
            <a:lvl5pPr marL="2057400" indent="-228600">
              <a:buSzPct val="100000"/>
              <a:buFont typeface="Arial"/>
              <a:buChar char="•"/>
              <a:defRPr>
                <a:solidFill>
                  <a:schemeClr val="tx2">
                    <a:lumMod val="50000"/>
                  </a:schemeClr>
                </a:solidFill>
              </a:defRPr>
            </a:lvl5pPr>
          </a:lstStyle>
          <a:p>
            <a:pPr lvl="0">
              <a:defRPr/>
            </a:pPr>
            <a:r>
              <a:rPr lang="en-US"/>
              <a:t>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endParaRPr/>
          </a:p>
        </p:txBody>
      </p:sp>
      <p:sp>
        <p:nvSpPr>
          <p:cNvPr id="6" name="Date Placeholder 10"/>
          <p:cNvSpPr>
            <a:spLocks noGrp="1"/>
          </p:cNvSpPr>
          <p:nvPr>
            <p:ph type="dt" sz="half" idx="10"/>
          </p:nvPr>
        </p:nvSpPr>
        <p:spPr bwMode="auto"/>
        <p:txBody>
          <a:bodyPr/>
          <a:lstStyle/>
          <a:p>
            <a:pPr>
              <a:defRPr/>
            </a:pPr>
            <a:r>
              <a:rPr lang="de-CH"/>
              <a:t>YYYY-MM-DD</a:t>
            </a:r>
            <a:endParaRPr/>
          </a:p>
        </p:txBody>
      </p:sp>
      <p:sp>
        <p:nvSpPr>
          <p:cNvPr id="7" name="Footer Placeholder 11"/>
          <p:cNvSpPr>
            <a:spLocks noGrp="1"/>
          </p:cNvSpPr>
          <p:nvPr>
            <p:ph type="ftr" sz="quarter" idx="11"/>
          </p:nvPr>
        </p:nvSpPr>
        <p:spPr bwMode="auto"/>
        <p:txBody>
          <a:bodyPr/>
          <a:lstStyle/>
          <a:p>
            <a:pPr>
              <a:defRPr/>
            </a:pPr>
            <a:r>
              <a:rPr lang="en-US"/>
              <a:t>Event - Author - Affiliation</a:t>
            </a:r>
            <a:endParaRP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41907113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2" name="Date Placeholder 1">
            <a:extLst>
              <a:ext uri="{FF2B5EF4-FFF2-40B4-BE49-F238E27FC236}">
                <a16:creationId xmlns:a16="http://schemas.microsoft.com/office/drawing/2014/main" id="{63AD9047-491C-4CB9-AE49-11B94B8E1962}"/>
              </a:ext>
            </a:extLst>
          </p:cNvPr>
          <p:cNvSpPr>
            <a:spLocks noGrp="1"/>
          </p:cNvSpPr>
          <p:nvPr>
            <p:ph type="dt" sz="half" idx="10"/>
          </p:nvPr>
        </p:nvSpPr>
        <p:spPr/>
        <p:txBody>
          <a:bodyPr/>
          <a:lstStyle/>
          <a:p>
            <a:r>
              <a:rPr lang="fr-FR"/>
              <a:t>YYYY-MM-DD</a:t>
            </a:r>
            <a:endParaRPr lang="en-US" dirty="0"/>
          </a:p>
        </p:txBody>
      </p:sp>
      <p:sp>
        <p:nvSpPr>
          <p:cNvPr id="4" name="Footer Placeholder 3">
            <a:extLst>
              <a:ext uri="{FF2B5EF4-FFF2-40B4-BE49-F238E27FC236}">
                <a16:creationId xmlns:a16="http://schemas.microsoft.com/office/drawing/2014/main" id="{315BFD15-A1BC-4352-AB14-5B5A4925D4A2}"/>
              </a:ext>
            </a:extLst>
          </p:cNvPr>
          <p:cNvSpPr>
            <a:spLocks noGrp="1"/>
          </p:cNvSpPr>
          <p:nvPr>
            <p:ph type="ftr" sz="quarter" idx="11"/>
          </p:nvPr>
        </p:nvSpPr>
        <p:spPr/>
        <p:txBody>
          <a:bodyPr/>
          <a:lstStyle/>
          <a:p>
            <a:r>
              <a:rPr lang="en-US"/>
              <a:t>Presenter | Presentation Title | Reference</a:t>
            </a:r>
            <a:endParaRPr lang="en-US" dirty="0"/>
          </a:p>
        </p:txBody>
      </p:sp>
      <p:sp>
        <p:nvSpPr>
          <p:cNvPr id="5" name="Slide Number Placeholder 4">
            <a:extLst>
              <a:ext uri="{FF2B5EF4-FFF2-40B4-BE49-F238E27FC236}">
                <a16:creationId xmlns:a16="http://schemas.microsoft.com/office/drawing/2014/main" id="{A303B7F1-83DF-4B44-9D13-622BDD70D13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2" name="Title 1">
            <a:extLst>
              <a:ext uri="{FF2B5EF4-FFF2-40B4-BE49-F238E27FC236}">
                <a16:creationId xmlns:a16="http://schemas.microsoft.com/office/drawing/2014/main" id="{D427E3D5-2194-4AE8-80D4-1FCE73F4D650}"/>
              </a:ext>
            </a:extLst>
          </p:cNvPr>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fr-FR"/>
              <a:t>YYYY-MM-DD</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Presenter | Presentation Title | Reference</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fr-FR"/>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 | Reference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fr-FR"/>
              <a:t>YYYY-MM-DD</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 | Reference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2.emf"/><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287688" y="6378349"/>
            <a:ext cx="828700" cy="365125"/>
          </a:xfrm>
          <a:prstGeom prst="rect">
            <a:avLst/>
          </a:prstGeom>
        </p:spPr>
        <p:txBody>
          <a:bodyPr vert="horz" lIns="0" tIns="0" rIns="0" bIns="0" rtlCol="0" anchor="ctr"/>
          <a:lstStyle>
            <a:lvl1pPr algn="r">
              <a:defRPr sz="1000">
                <a:solidFill>
                  <a:schemeClr val="tx1"/>
                </a:solidFill>
              </a:defRPr>
            </a:lvl1pPr>
          </a:lstStyle>
          <a:p>
            <a:r>
              <a:rPr lang="fr-FR"/>
              <a:t>YYYY-MM-DD</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Presenter | Presentation Title | Reference</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5"/>
          <a:stretch>
            <a:fillRect/>
          </a:stretch>
        </p:blipFill>
        <p:spPr>
          <a:xfrm>
            <a:off x="407988" y="6364599"/>
            <a:ext cx="495300" cy="393700"/>
          </a:xfrm>
          <a:prstGeom prst="rect">
            <a:avLst/>
          </a:prstGeom>
        </p:spPr>
      </p:pic>
      <p:pic>
        <p:nvPicPr>
          <p:cNvPr id="10" name="Picture 9">
            <a:extLst>
              <a:ext uri="{FF2B5EF4-FFF2-40B4-BE49-F238E27FC236}">
                <a16:creationId xmlns:a16="http://schemas.microsoft.com/office/drawing/2014/main" id="{1846A544-82A8-478C-8DA1-1A49D694F9DE}"/>
              </a:ext>
            </a:extLst>
          </p:cNvPr>
          <p:cNvPicPr>
            <a:picLocks noChangeAspect="1"/>
          </p:cNvPicPr>
          <p:nvPr userDrawn="1"/>
        </p:nvPicPr>
        <p:blipFill rotWithShape="1">
          <a:blip r:embed="rId26"/>
          <a:srcRect r="58573" b="44750"/>
          <a:stretch/>
        </p:blipFill>
        <p:spPr bwMode="auto">
          <a:xfrm>
            <a:off x="981918" y="6364599"/>
            <a:ext cx="418257" cy="393699"/>
          </a:xfrm>
          <a:prstGeom prst="rect">
            <a:avLst/>
          </a:prstGeom>
        </p:spPr>
      </p:pic>
      <p:sp>
        <p:nvSpPr>
          <p:cNvPr id="12" name="TextBox 11">
            <a:extLst>
              <a:ext uri="{FF2B5EF4-FFF2-40B4-BE49-F238E27FC236}">
                <a16:creationId xmlns:a16="http://schemas.microsoft.com/office/drawing/2014/main" id="{9960323C-FCE7-4F74-A687-BE4805310B87}"/>
              </a:ext>
            </a:extLst>
          </p:cNvPr>
          <p:cNvSpPr txBox="1"/>
          <p:nvPr/>
        </p:nvSpPr>
        <p:spPr bwMode="auto">
          <a:xfrm>
            <a:off x="1318085" y="6395580"/>
            <a:ext cx="864096" cy="230832"/>
          </a:xfrm>
          <a:prstGeom prst="rect">
            <a:avLst/>
          </a:prstGeom>
          <a:noFill/>
        </p:spPr>
        <p:txBody>
          <a:bodyPr wrap="square" rtlCol="0">
            <a:spAutoFit/>
          </a:bodyPr>
          <a:lstStyle/>
          <a:p>
            <a:r>
              <a:rPr lang="fr-CH" sz="900" b="1" dirty="0"/>
              <a:t>E</a:t>
            </a:r>
            <a:r>
              <a:rPr lang="fr-CH" sz="700" b="1" dirty="0"/>
              <a:t>NGINEERING</a:t>
            </a:r>
          </a:p>
        </p:txBody>
      </p:sp>
      <p:sp>
        <p:nvSpPr>
          <p:cNvPr id="13" name="TextBox 12">
            <a:extLst>
              <a:ext uri="{FF2B5EF4-FFF2-40B4-BE49-F238E27FC236}">
                <a16:creationId xmlns:a16="http://schemas.microsoft.com/office/drawing/2014/main" id="{632872DB-D95D-41FB-8620-43080C482AB9}"/>
              </a:ext>
            </a:extLst>
          </p:cNvPr>
          <p:cNvSpPr txBox="1"/>
          <p:nvPr/>
        </p:nvSpPr>
        <p:spPr bwMode="auto">
          <a:xfrm>
            <a:off x="1318085" y="6510996"/>
            <a:ext cx="1080120" cy="230832"/>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lang="fr-CH" sz="900" b="1" kern="1200" noProof="0" dirty="0">
                <a:solidFill>
                  <a:schemeClr val="tx1"/>
                </a:solidFill>
                <a:latin typeface="+mn-lt"/>
                <a:ea typeface="+mn-ea"/>
                <a:cs typeface="+mn-cs"/>
              </a:rPr>
              <a:t>D</a:t>
            </a:r>
            <a:r>
              <a:rPr lang="fr-CH" sz="700" b="1" kern="1200" noProof="0" dirty="0">
                <a:solidFill>
                  <a:schemeClr val="tx1"/>
                </a:solidFill>
                <a:latin typeface="+mn-lt"/>
                <a:ea typeface="+mn-ea"/>
                <a:cs typeface="+mn-cs"/>
              </a:rPr>
              <a:t>EPARTMENT</a:t>
            </a:r>
            <a:endParaRPr lang="fr-FR" sz="900" b="1" kern="1200" noProof="0" dirty="0">
              <a:solidFill>
                <a:schemeClr val="tx1"/>
              </a:solidFill>
              <a:latin typeface="+mn-lt"/>
              <a:ea typeface="+mn-ea"/>
              <a:cs typeface="+mn-cs"/>
            </a:endParaRPr>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 id="2147483678"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GB" dirty="0"/>
              <a:t>Recommendation #5 and cooling water survey</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r>
              <a:rPr lang="en-GB" sz="1800" dirty="0"/>
              <a:t>PSB magnets task force day the 14th of December 2023 </a:t>
            </a:r>
            <a:r>
              <a:rPr lang="en-US" sz="1800" dirty="0"/>
              <a:t>– S. Deleval – EN-CV</a:t>
            </a:r>
          </a:p>
          <a:p>
            <a:pPr algn="l"/>
            <a:r>
              <a:rPr lang="en-US" sz="1800" dirty="0"/>
              <a:t>2023-12-14</a:t>
            </a:r>
          </a:p>
        </p:txBody>
      </p:sp>
      <p:sp>
        <p:nvSpPr>
          <p:cNvPr id="7" name="TextBox 6">
            <a:extLst>
              <a:ext uri="{FF2B5EF4-FFF2-40B4-BE49-F238E27FC236}">
                <a16:creationId xmlns:a16="http://schemas.microsoft.com/office/drawing/2014/main" id="{0DDA1893-64E7-4801-8783-60D4FE79DFE3}"/>
              </a:ext>
            </a:extLst>
          </p:cNvPr>
          <p:cNvSpPr txBox="1"/>
          <p:nvPr/>
        </p:nvSpPr>
        <p:spPr>
          <a:xfrm>
            <a:off x="5591944" y="6134707"/>
            <a:ext cx="6096000" cy="369332"/>
          </a:xfrm>
          <a:prstGeom prst="rect">
            <a:avLst/>
          </a:prstGeom>
          <a:noFill/>
        </p:spPr>
        <p:txBody>
          <a:bodyPr wrap="square">
            <a:spAutoFit/>
          </a:bodyPr>
          <a:lstStyle/>
          <a:p>
            <a:pPr algn="r"/>
            <a:r>
              <a:rPr lang="en-US" dirty="0">
                <a:solidFill>
                  <a:srgbClr val="FFFFFF"/>
                </a:solidFill>
                <a:latin typeface="Arial"/>
              </a:rPr>
              <a:t>Reference (https://indico.cern.ch/event/1356657/)</a:t>
            </a:r>
            <a:endParaRPr lang="fr-FR" dirty="0"/>
          </a:p>
        </p:txBody>
      </p:sp>
    </p:spTree>
    <p:extLst>
      <p:ext uri="{BB962C8B-B14F-4D97-AF65-F5344CB8AC3E}">
        <p14:creationId xmlns:p14="http://schemas.microsoft.com/office/powerpoint/2010/main" val="2159943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B1760E7-DD59-4040-93C9-D180E6809A29}"/>
              </a:ext>
            </a:extLst>
          </p:cNvPr>
          <p:cNvSpPr>
            <a:spLocks noGrp="1"/>
          </p:cNvSpPr>
          <p:nvPr>
            <p:ph idx="1"/>
          </p:nvPr>
        </p:nvSpPr>
        <p:spPr>
          <a:xfrm>
            <a:off x="414924" y="1211149"/>
            <a:ext cx="11153684" cy="4767209"/>
          </a:xfrm>
        </p:spPr>
        <p:txBody>
          <a:bodyPr/>
          <a:lstStyle/>
          <a:p>
            <a:pPr marL="0" indent="0">
              <a:buNone/>
            </a:pPr>
            <a:r>
              <a:rPr lang="en-GB" b="0" i="1" dirty="0"/>
              <a:t>Maintain a high level of awareness of the consequences of accidental pollutions on the magnets in the team carrying out the maintenance of the cooling circuits to reduce the risk of accidental pollution. Interact proactively with EN Coordination and EN-CV link persons to ensure that appropriate awareness is given to all teams intervening in water circuits.</a:t>
            </a:r>
          </a:p>
          <a:p>
            <a:r>
              <a:rPr lang="en-GB" dirty="0"/>
              <a:t>Communication including the Contractors following the task force.</a:t>
            </a:r>
          </a:p>
          <a:p>
            <a:r>
              <a:rPr lang="en-GB" dirty="0"/>
              <a:t>Technical meeting related to water quality and water treatment.</a:t>
            </a:r>
          </a:p>
          <a:p>
            <a:r>
              <a:rPr lang="en-GB" dirty="0"/>
              <a:t>Many actions already in place since LS2 and previous pollution. For example:</a:t>
            </a:r>
          </a:p>
          <a:p>
            <a:pPr lvl="1"/>
            <a:r>
              <a:rPr lang="en-GB" dirty="0"/>
              <a:t>Integration of the past experiences for the technical specifications of the new frame contracts. </a:t>
            </a:r>
          </a:p>
          <a:p>
            <a:pPr lvl="1"/>
            <a:r>
              <a:rPr lang="en-GB" dirty="0"/>
              <a:t>Modification of the PS, SPS and LHC circuits to avoid injection of resins in the circuits (additional modification to be implemented in the coming year)  </a:t>
            </a:r>
          </a:p>
        </p:txBody>
      </p:sp>
      <p:sp>
        <p:nvSpPr>
          <p:cNvPr id="4" name="Date Placeholder 3">
            <a:extLst>
              <a:ext uri="{FF2B5EF4-FFF2-40B4-BE49-F238E27FC236}">
                <a16:creationId xmlns:a16="http://schemas.microsoft.com/office/drawing/2014/main" id="{C38D7E7D-5397-440A-B8F1-969C672EA11E}"/>
              </a:ext>
            </a:extLst>
          </p:cNvPr>
          <p:cNvSpPr>
            <a:spLocks noGrp="1"/>
          </p:cNvSpPr>
          <p:nvPr>
            <p:ph type="dt" sz="half" idx="10"/>
          </p:nvPr>
        </p:nvSpPr>
        <p:spPr/>
        <p:txBody>
          <a:bodyPr/>
          <a:lstStyle/>
          <a:p>
            <a:r>
              <a:rPr lang="fr-FR" dirty="0"/>
              <a:t>2023-14-12</a:t>
            </a:r>
            <a:endParaRPr lang="en-US" dirty="0"/>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p:txBody>
          <a:bodyPr/>
          <a:lstStyle/>
          <a:p>
            <a:r>
              <a:rPr lang="en-GB" dirty="0"/>
              <a:t>Recommendation #5</a:t>
            </a:r>
          </a:p>
        </p:txBody>
      </p:sp>
      <p:sp>
        <p:nvSpPr>
          <p:cNvPr id="10" name="Footer Placeholder 4">
            <a:extLst>
              <a:ext uri="{FF2B5EF4-FFF2-40B4-BE49-F238E27FC236}">
                <a16:creationId xmlns:a16="http://schemas.microsoft.com/office/drawing/2014/main" id="{3D1AA972-4709-BA19-D5F2-8FFDDCC5B584}"/>
              </a:ext>
            </a:extLst>
          </p:cNvPr>
          <p:cNvSpPr>
            <a:spLocks noGrp="1"/>
          </p:cNvSpPr>
          <p:nvPr>
            <p:ph type="ftr" sz="quarter" idx="11"/>
          </p:nvPr>
        </p:nvSpPr>
        <p:spPr>
          <a:xfrm>
            <a:off x="4259262" y="6383848"/>
            <a:ext cx="6572221" cy="365125"/>
          </a:xfrm>
        </p:spPr>
        <p:txBody>
          <a:bodyPr/>
          <a:lstStyle/>
          <a:p>
            <a:r>
              <a:rPr lang="en-US" dirty="0"/>
              <a:t>S. Deleval | </a:t>
            </a:r>
            <a:r>
              <a:rPr lang="en-GB" dirty="0"/>
              <a:t>PSB magnets task force day the 14th of December 2023</a:t>
            </a:r>
            <a:endParaRPr lang="en-US" dirty="0"/>
          </a:p>
        </p:txBody>
      </p:sp>
    </p:spTree>
    <p:extLst>
      <p:ext uri="{BB962C8B-B14F-4D97-AF65-F5344CB8AC3E}">
        <p14:creationId xmlns:p14="http://schemas.microsoft.com/office/powerpoint/2010/main" val="560176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B1760E7-DD59-4040-93C9-D180E6809A29}"/>
              </a:ext>
            </a:extLst>
          </p:cNvPr>
          <p:cNvSpPr>
            <a:spLocks noGrp="1"/>
          </p:cNvSpPr>
          <p:nvPr>
            <p:ph idx="1"/>
          </p:nvPr>
        </p:nvSpPr>
        <p:spPr>
          <a:xfrm>
            <a:off x="414924" y="1211149"/>
            <a:ext cx="5033004" cy="4767209"/>
          </a:xfrm>
        </p:spPr>
        <p:txBody>
          <a:bodyPr/>
          <a:lstStyle/>
          <a:p>
            <a:r>
              <a:rPr lang="en-GB" dirty="0"/>
              <a:t>Water analysis with a detection limit decreased from 1,6 ppm to 0,2 ppm</a:t>
            </a:r>
          </a:p>
          <a:p>
            <a:pPr marL="0" indent="0">
              <a:buNone/>
            </a:pPr>
            <a:endParaRPr lang="en-GB" dirty="0"/>
          </a:p>
          <a:p>
            <a:pPr marL="0" indent="0">
              <a:buNone/>
            </a:pPr>
            <a:endParaRPr lang="en-GB" dirty="0"/>
          </a:p>
          <a:p>
            <a:pPr marL="0" indent="0">
              <a:buNone/>
            </a:pPr>
            <a:endParaRPr lang="en-GB" dirty="0"/>
          </a:p>
          <a:p>
            <a:r>
              <a:rPr lang="en-GB" dirty="0"/>
              <a:t>After filtration of the water, analysis of the suspender matter by Automatic Particles Analysis </a:t>
            </a:r>
          </a:p>
        </p:txBody>
      </p:sp>
      <p:sp>
        <p:nvSpPr>
          <p:cNvPr id="4" name="Date Placeholder 3">
            <a:extLst>
              <a:ext uri="{FF2B5EF4-FFF2-40B4-BE49-F238E27FC236}">
                <a16:creationId xmlns:a16="http://schemas.microsoft.com/office/drawing/2014/main" id="{C38D7E7D-5397-440A-B8F1-969C672EA11E}"/>
              </a:ext>
            </a:extLst>
          </p:cNvPr>
          <p:cNvSpPr>
            <a:spLocks noGrp="1"/>
          </p:cNvSpPr>
          <p:nvPr>
            <p:ph type="dt" sz="half" idx="10"/>
          </p:nvPr>
        </p:nvSpPr>
        <p:spPr/>
        <p:txBody>
          <a:bodyPr/>
          <a:lstStyle/>
          <a:p>
            <a:r>
              <a:rPr lang="fr-FR" dirty="0"/>
              <a:t>2023-14-12</a:t>
            </a:r>
            <a:endParaRPr lang="en-US" dirty="0"/>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p:txBody>
          <a:bodyPr/>
          <a:lstStyle/>
          <a:p>
            <a:r>
              <a:rPr lang="fr-FR" dirty="0"/>
              <a:t>Actions</a:t>
            </a:r>
          </a:p>
        </p:txBody>
      </p:sp>
      <p:sp>
        <p:nvSpPr>
          <p:cNvPr id="2" name="Arrow: Right 1">
            <a:extLst>
              <a:ext uri="{FF2B5EF4-FFF2-40B4-BE49-F238E27FC236}">
                <a16:creationId xmlns:a16="http://schemas.microsoft.com/office/drawing/2014/main" id="{4454F548-BE5A-EEA7-5532-9C6CB7D6854E}"/>
              </a:ext>
            </a:extLst>
          </p:cNvPr>
          <p:cNvSpPr/>
          <p:nvPr/>
        </p:nvSpPr>
        <p:spPr>
          <a:xfrm>
            <a:off x="5735960" y="1196752"/>
            <a:ext cx="864096" cy="64807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3" name="Content Placeholder 7">
            <a:extLst>
              <a:ext uri="{FF2B5EF4-FFF2-40B4-BE49-F238E27FC236}">
                <a16:creationId xmlns:a16="http://schemas.microsoft.com/office/drawing/2014/main" id="{FCCAE880-0742-8780-45CB-0AA659CE6F9C}"/>
              </a:ext>
            </a:extLst>
          </p:cNvPr>
          <p:cNvSpPr txBox="1">
            <a:spLocks/>
          </p:cNvSpPr>
          <p:nvPr/>
        </p:nvSpPr>
        <p:spPr>
          <a:xfrm>
            <a:off x="6950297" y="1211149"/>
            <a:ext cx="5033004" cy="4608512"/>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dirty="0"/>
              <a:t>Samples taking by EN-CV</a:t>
            </a:r>
          </a:p>
          <a:p>
            <a:r>
              <a:rPr lang="en-GB" dirty="0"/>
              <a:t>RP measurement </a:t>
            </a:r>
          </a:p>
          <a:p>
            <a:r>
              <a:rPr lang="en-GB" dirty="0"/>
              <a:t>Analysis performed by an external laboratory (Via CV Water Treatment contract)</a:t>
            </a:r>
          </a:p>
          <a:p>
            <a:endParaRPr lang="en-GB" dirty="0"/>
          </a:p>
          <a:p>
            <a:r>
              <a:rPr lang="en-GB" dirty="0"/>
              <a:t>Samples taking by EN-CV</a:t>
            </a:r>
          </a:p>
          <a:p>
            <a:r>
              <a:rPr lang="en-GB" dirty="0"/>
              <a:t>RP measurement </a:t>
            </a:r>
          </a:p>
          <a:p>
            <a:r>
              <a:rPr lang="en-GB" dirty="0"/>
              <a:t>Analysis performed by EN-MME</a:t>
            </a:r>
          </a:p>
        </p:txBody>
      </p:sp>
      <p:sp>
        <p:nvSpPr>
          <p:cNvPr id="9" name="Arrow: Right 8">
            <a:extLst>
              <a:ext uri="{FF2B5EF4-FFF2-40B4-BE49-F238E27FC236}">
                <a16:creationId xmlns:a16="http://schemas.microsoft.com/office/drawing/2014/main" id="{F2CF1982-2CDB-433B-C8CD-48A74080CE4E}"/>
              </a:ext>
            </a:extLst>
          </p:cNvPr>
          <p:cNvSpPr/>
          <p:nvPr/>
        </p:nvSpPr>
        <p:spPr>
          <a:xfrm>
            <a:off x="5735960" y="3790300"/>
            <a:ext cx="864096" cy="64807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0" name="Footer Placeholder 4">
            <a:extLst>
              <a:ext uri="{FF2B5EF4-FFF2-40B4-BE49-F238E27FC236}">
                <a16:creationId xmlns:a16="http://schemas.microsoft.com/office/drawing/2014/main" id="{3D1AA972-4709-BA19-D5F2-8FFDDCC5B584}"/>
              </a:ext>
            </a:extLst>
          </p:cNvPr>
          <p:cNvSpPr>
            <a:spLocks noGrp="1"/>
          </p:cNvSpPr>
          <p:nvPr>
            <p:ph type="ftr" sz="quarter" idx="11"/>
          </p:nvPr>
        </p:nvSpPr>
        <p:spPr>
          <a:xfrm>
            <a:off x="4259262" y="6383848"/>
            <a:ext cx="6572221" cy="365125"/>
          </a:xfrm>
        </p:spPr>
        <p:txBody>
          <a:bodyPr/>
          <a:lstStyle/>
          <a:p>
            <a:r>
              <a:rPr lang="en-US" dirty="0"/>
              <a:t>S. Deleval | </a:t>
            </a:r>
            <a:r>
              <a:rPr lang="en-GB" dirty="0"/>
              <a:t>PSB magnets task force day the 14th of December 2023</a:t>
            </a:r>
            <a:endParaRPr lang="en-US" dirty="0"/>
          </a:p>
        </p:txBody>
      </p:sp>
    </p:spTree>
    <p:extLst>
      <p:ext uri="{BB962C8B-B14F-4D97-AF65-F5344CB8AC3E}">
        <p14:creationId xmlns:p14="http://schemas.microsoft.com/office/powerpoint/2010/main" val="32507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B1760E7-DD59-4040-93C9-D180E6809A29}"/>
              </a:ext>
            </a:extLst>
          </p:cNvPr>
          <p:cNvSpPr>
            <a:spLocks noGrp="1"/>
          </p:cNvSpPr>
          <p:nvPr>
            <p:ph idx="1"/>
          </p:nvPr>
        </p:nvSpPr>
        <p:spPr>
          <a:xfrm>
            <a:off x="414924" y="1211149"/>
            <a:ext cx="5033004" cy="4767209"/>
          </a:xfrm>
        </p:spPr>
        <p:txBody>
          <a:bodyPr/>
          <a:lstStyle/>
          <a:p>
            <a:endParaRPr lang="en-GB" dirty="0"/>
          </a:p>
        </p:txBody>
      </p:sp>
      <p:sp>
        <p:nvSpPr>
          <p:cNvPr id="4" name="Date Placeholder 3">
            <a:extLst>
              <a:ext uri="{FF2B5EF4-FFF2-40B4-BE49-F238E27FC236}">
                <a16:creationId xmlns:a16="http://schemas.microsoft.com/office/drawing/2014/main" id="{C38D7E7D-5397-440A-B8F1-969C672EA11E}"/>
              </a:ext>
            </a:extLst>
          </p:cNvPr>
          <p:cNvSpPr>
            <a:spLocks noGrp="1"/>
          </p:cNvSpPr>
          <p:nvPr>
            <p:ph type="dt" sz="half" idx="10"/>
          </p:nvPr>
        </p:nvSpPr>
        <p:spPr/>
        <p:txBody>
          <a:bodyPr/>
          <a:lstStyle/>
          <a:p>
            <a:r>
              <a:rPr lang="fr-FR" dirty="0"/>
              <a:t>2023-14-12</a:t>
            </a:r>
            <a:endParaRPr lang="en-US" dirty="0"/>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p:txBody>
          <a:bodyPr/>
          <a:lstStyle/>
          <a:p>
            <a:r>
              <a:rPr lang="fr-FR" dirty="0"/>
              <a:t>LHC</a:t>
            </a:r>
          </a:p>
        </p:txBody>
      </p:sp>
      <p:sp>
        <p:nvSpPr>
          <p:cNvPr id="10" name="Footer Placeholder 4">
            <a:extLst>
              <a:ext uri="{FF2B5EF4-FFF2-40B4-BE49-F238E27FC236}">
                <a16:creationId xmlns:a16="http://schemas.microsoft.com/office/drawing/2014/main" id="{3D1AA972-4709-BA19-D5F2-8FFDDCC5B584}"/>
              </a:ext>
            </a:extLst>
          </p:cNvPr>
          <p:cNvSpPr>
            <a:spLocks noGrp="1"/>
          </p:cNvSpPr>
          <p:nvPr>
            <p:ph type="ftr" sz="quarter" idx="11"/>
          </p:nvPr>
        </p:nvSpPr>
        <p:spPr>
          <a:xfrm>
            <a:off x="4259262" y="6383848"/>
            <a:ext cx="6572221" cy="365125"/>
          </a:xfrm>
        </p:spPr>
        <p:txBody>
          <a:bodyPr/>
          <a:lstStyle/>
          <a:p>
            <a:r>
              <a:rPr lang="en-US" dirty="0"/>
              <a:t>S. Deleval | </a:t>
            </a:r>
            <a:r>
              <a:rPr lang="en-GB" dirty="0"/>
              <a:t>PSB magnets task force day the 14th of December 2023</a:t>
            </a:r>
            <a:endParaRPr lang="en-US" dirty="0"/>
          </a:p>
        </p:txBody>
      </p:sp>
      <p:pic>
        <p:nvPicPr>
          <p:cNvPr id="12" name="Picture 11">
            <a:extLst>
              <a:ext uri="{FF2B5EF4-FFF2-40B4-BE49-F238E27FC236}">
                <a16:creationId xmlns:a16="http://schemas.microsoft.com/office/drawing/2014/main" id="{7C7527B5-F821-EC0D-03C4-5E146C13FAEE}"/>
              </a:ext>
            </a:extLst>
          </p:cNvPr>
          <p:cNvPicPr>
            <a:picLocks noChangeAspect="1"/>
          </p:cNvPicPr>
          <p:nvPr/>
        </p:nvPicPr>
        <p:blipFill>
          <a:blip r:embed="rId2"/>
          <a:stretch>
            <a:fillRect/>
          </a:stretch>
        </p:blipFill>
        <p:spPr>
          <a:xfrm>
            <a:off x="407987" y="889167"/>
            <a:ext cx="10658475" cy="5353050"/>
          </a:xfrm>
          <a:prstGeom prst="rect">
            <a:avLst/>
          </a:prstGeom>
        </p:spPr>
      </p:pic>
    </p:spTree>
    <p:extLst>
      <p:ext uri="{BB962C8B-B14F-4D97-AF65-F5344CB8AC3E}">
        <p14:creationId xmlns:p14="http://schemas.microsoft.com/office/powerpoint/2010/main" val="24768003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4B1760E7-DD59-4040-93C9-D180E6809A29}"/>
              </a:ext>
            </a:extLst>
          </p:cNvPr>
          <p:cNvSpPr>
            <a:spLocks noGrp="1"/>
          </p:cNvSpPr>
          <p:nvPr>
            <p:ph idx="1"/>
          </p:nvPr>
        </p:nvSpPr>
        <p:spPr>
          <a:xfrm>
            <a:off x="414924" y="1211149"/>
            <a:ext cx="5033004" cy="4767209"/>
          </a:xfrm>
        </p:spPr>
        <p:txBody>
          <a:bodyPr/>
          <a:lstStyle/>
          <a:p>
            <a:pPr marL="0" indent="0">
              <a:buNone/>
            </a:pPr>
            <a:endParaRPr lang="en-GB" dirty="0"/>
          </a:p>
          <a:p>
            <a:pPr marL="0" indent="0">
              <a:buNone/>
            </a:pPr>
            <a:endParaRPr lang="en-GB" dirty="0"/>
          </a:p>
          <a:p>
            <a:pPr marL="0" indent="0">
              <a:buNone/>
            </a:pPr>
            <a:endParaRPr lang="en-GB" dirty="0"/>
          </a:p>
        </p:txBody>
      </p:sp>
      <p:sp>
        <p:nvSpPr>
          <p:cNvPr id="4" name="Date Placeholder 3">
            <a:extLst>
              <a:ext uri="{FF2B5EF4-FFF2-40B4-BE49-F238E27FC236}">
                <a16:creationId xmlns:a16="http://schemas.microsoft.com/office/drawing/2014/main" id="{C38D7E7D-5397-440A-B8F1-969C672EA11E}"/>
              </a:ext>
            </a:extLst>
          </p:cNvPr>
          <p:cNvSpPr>
            <a:spLocks noGrp="1"/>
          </p:cNvSpPr>
          <p:nvPr>
            <p:ph type="dt" sz="half" idx="10"/>
          </p:nvPr>
        </p:nvSpPr>
        <p:spPr/>
        <p:txBody>
          <a:bodyPr/>
          <a:lstStyle/>
          <a:p>
            <a:r>
              <a:rPr lang="fr-FR" dirty="0"/>
              <a:t>2023-14-12</a:t>
            </a:r>
            <a:endParaRPr lang="en-US" dirty="0"/>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p:txBody>
          <a:bodyPr/>
          <a:lstStyle/>
          <a:p>
            <a:r>
              <a:rPr lang="fr-FR" dirty="0"/>
              <a:t>SPS - NA</a:t>
            </a:r>
          </a:p>
        </p:txBody>
      </p:sp>
      <p:sp>
        <p:nvSpPr>
          <p:cNvPr id="10" name="Footer Placeholder 4">
            <a:extLst>
              <a:ext uri="{FF2B5EF4-FFF2-40B4-BE49-F238E27FC236}">
                <a16:creationId xmlns:a16="http://schemas.microsoft.com/office/drawing/2014/main" id="{3D1AA972-4709-BA19-D5F2-8FFDDCC5B584}"/>
              </a:ext>
            </a:extLst>
          </p:cNvPr>
          <p:cNvSpPr>
            <a:spLocks noGrp="1"/>
          </p:cNvSpPr>
          <p:nvPr>
            <p:ph type="ftr" sz="quarter" idx="11"/>
          </p:nvPr>
        </p:nvSpPr>
        <p:spPr>
          <a:xfrm>
            <a:off x="4259262" y="6383848"/>
            <a:ext cx="6572221" cy="365125"/>
          </a:xfrm>
        </p:spPr>
        <p:txBody>
          <a:bodyPr/>
          <a:lstStyle/>
          <a:p>
            <a:r>
              <a:rPr lang="en-US" dirty="0"/>
              <a:t>S. Deleval | </a:t>
            </a:r>
            <a:r>
              <a:rPr lang="en-GB" dirty="0"/>
              <a:t>PSB magnets task force day the 14th of December 2023</a:t>
            </a:r>
            <a:endParaRPr lang="en-US" dirty="0"/>
          </a:p>
        </p:txBody>
      </p:sp>
      <p:pic>
        <p:nvPicPr>
          <p:cNvPr id="11" name="Picture 10">
            <a:extLst>
              <a:ext uri="{FF2B5EF4-FFF2-40B4-BE49-F238E27FC236}">
                <a16:creationId xmlns:a16="http://schemas.microsoft.com/office/drawing/2014/main" id="{67BA57A5-7FA1-060B-39BC-73AA6D3B3126}"/>
              </a:ext>
            </a:extLst>
          </p:cNvPr>
          <p:cNvPicPr>
            <a:picLocks noChangeAspect="1"/>
          </p:cNvPicPr>
          <p:nvPr/>
        </p:nvPicPr>
        <p:blipFill>
          <a:blip r:embed="rId2"/>
          <a:stretch>
            <a:fillRect/>
          </a:stretch>
        </p:blipFill>
        <p:spPr>
          <a:xfrm>
            <a:off x="425127" y="1196316"/>
            <a:ext cx="11312435" cy="3744416"/>
          </a:xfrm>
          <a:prstGeom prst="rect">
            <a:avLst/>
          </a:prstGeom>
        </p:spPr>
      </p:pic>
    </p:spTree>
    <p:extLst>
      <p:ext uri="{BB962C8B-B14F-4D97-AF65-F5344CB8AC3E}">
        <p14:creationId xmlns:p14="http://schemas.microsoft.com/office/powerpoint/2010/main" val="3359884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C38D7E7D-5397-440A-B8F1-969C672EA11E}"/>
              </a:ext>
            </a:extLst>
          </p:cNvPr>
          <p:cNvSpPr>
            <a:spLocks noGrp="1"/>
          </p:cNvSpPr>
          <p:nvPr>
            <p:ph type="dt" sz="half" idx="10"/>
          </p:nvPr>
        </p:nvSpPr>
        <p:spPr/>
        <p:txBody>
          <a:bodyPr/>
          <a:lstStyle/>
          <a:p>
            <a:r>
              <a:rPr lang="fr-FR" dirty="0"/>
              <a:t>2023-14-12</a:t>
            </a:r>
            <a:endParaRPr lang="en-US" dirty="0"/>
          </a:p>
        </p:txBody>
      </p:sp>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7" name="Title 6">
            <a:extLst>
              <a:ext uri="{FF2B5EF4-FFF2-40B4-BE49-F238E27FC236}">
                <a16:creationId xmlns:a16="http://schemas.microsoft.com/office/drawing/2014/main" id="{F2CEAB74-9149-4FC9-90AC-A96C33BA135D}"/>
              </a:ext>
            </a:extLst>
          </p:cNvPr>
          <p:cNvSpPr>
            <a:spLocks noGrp="1"/>
          </p:cNvSpPr>
          <p:nvPr>
            <p:ph type="title"/>
          </p:nvPr>
        </p:nvSpPr>
        <p:spPr/>
        <p:txBody>
          <a:bodyPr/>
          <a:lstStyle/>
          <a:p>
            <a:r>
              <a:rPr lang="fr-FR" dirty="0"/>
              <a:t>CPS</a:t>
            </a:r>
          </a:p>
        </p:txBody>
      </p:sp>
      <p:sp>
        <p:nvSpPr>
          <p:cNvPr id="10" name="Footer Placeholder 4">
            <a:extLst>
              <a:ext uri="{FF2B5EF4-FFF2-40B4-BE49-F238E27FC236}">
                <a16:creationId xmlns:a16="http://schemas.microsoft.com/office/drawing/2014/main" id="{3D1AA972-4709-BA19-D5F2-8FFDDCC5B584}"/>
              </a:ext>
            </a:extLst>
          </p:cNvPr>
          <p:cNvSpPr>
            <a:spLocks noGrp="1"/>
          </p:cNvSpPr>
          <p:nvPr>
            <p:ph type="ftr" sz="quarter" idx="11"/>
          </p:nvPr>
        </p:nvSpPr>
        <p:spPr>
          <a:xfrm>
            <a:off x="4259262" y="6383848"/>
            <a:ext cx="6572221" cy="365125"/>
          </a:xfrm>
        </p:spPr>
        <p:txBody>
          <a:bodyPr/>
          <a:lstStyle/>
          <a:p>
            <a:r>
              <a:rPr lang="en-US" dirty="0"/>
              <a:t>S. Deleval | </a:t>
            </a:r>
            <a:r>
              <a:rPr lang="en-GB" dirty="0"/>
              <a:t>PSB magnets task force day the 14th of December 2023</a:t>
            </a:r>
            <a:endParaRPr lang="en-US" dirty="0"/>
          </a:p>
        </p:txBody>
      </p:sp>
      <p:pic>
        <p:nvPicPr>
          <p:cNvPr id="5" name="Picture 4">
            <a:extLst>
              <a:ext uri="{FF2B5EF4-FFF2-40B4-BE49-F238E27FC236}">
                <a16:creationId xmlns:a16="http://schemas.microsoft.com/office/drawing/2014/main" id="{67DF80DF-484E-D02D-2967-56CB3A6AAC7F}"/>
              </a:ext>
            </a:extLst>
          </p:cNvPr>
          <p:cNvPicPr>
            <a:picLocks noChangeAspect="1"/>
          </p:cNvPicPr>
          <p:nvPr/>
        </p:nvPicPr>
        <p:blipFill>
          <a:blip r:embed="rId2"/>
          <a:stretch>
            <a:fillRect/>
          </a:stretch>
        </p:blipFill>
        <p:spPr>
          <a:xfrm>
            <a:off x="407987" y="946153"/>
            <a:ext cx="11755293" cy="4306083"/>
          </a:xfrm>
          <a:prstGeom prst="rect">
            <a:avLst/>
          </a:prstGeom>
        </p:spPr>
      </p:pic>
    </p:spTree>
    <p:extLst>
      <p:ext uri="{BB962C8B-B14F-4D97-AF65-F5344CB8AC3E}">
        <p14:creationId xmlns:p14="http://schemas.microsoft.com/office/powerpoint/2010/main" val="1181769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a:extLst>
              <a:ext uri="{FF2B5EF4-FFF2-40B4-BE49-F238E27FC236}">
                <a16:creationId xmlns:a16="http://schemas.microsoft.com/office/drawing/2014/main" id="{84A1E3E2-2994-184A-B983-CBF1A7455560}"/>
              </a:ext>
            </a:extLst>
          </p:cNvPr>
          <p:cNvSpPr>
            <a:spLocks noGrp="1"/>
          </p:cNvSpPr>
          <p:nvPr>
            <p:ph type="sldNum" sz="quarter" idx="12"/>
          </p:nvPr>
        </p:nvSpPr>
        <p:spPr>
          <a:xfrm>
            <a:off x="11406000" y="6356350"/>
            <a:ext cx="681254" cy="365125"/>
          </a:xfr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Source Sans Pro"/>
                <a:cs typeface="Arial"/>
              </a:rPr>
              <a:pPr marL="0" marR="0" lvl="0" indent="0" algn="r" defTabSz="914400" eaLnBrk="1" fontAlgn="auto" latinLnBrk="0" hangingPunct="1">
                <a:lnSpc>
                  <a:spcPct val="100000"/>
                </a:lnSpc>
                <a:spcBef>
                  <a:spcPts val="0"/>
                </a:spcBef>
                <a:spcAft>
                  <a:spcPts val="0"/>
                </a:spcAft>
                <a:buClrTx/>
                <a:buSzTx/>
                <a:buFontTx/>
                <a:buNone/>
                <a:tabLst/>
                <a:defRPr/>
              </a:pPr>
              <a:t>8</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sp>
        <p:nvSpPr>
          <p:cNvPr id="11" name="TextBox 10">
            <a:extLst>
              <a:ext uri="{FF2B5EF4-FFF2-40B4-BE49-F238E27FC236}">
                <a16:creationId xmlns:a16="http://schemas.microsoft.com/office/drawing/2014/main" id="{72DFF2D5-11DA-1A81-DB92-71C7444387F6}"/>
              </a:ext>
            </a:extLst>
          </p:cNvPr>
          <p:cNvSpPr txBox="1"/>
          <p:nvPr/>
        </p:nvSpPr>
        <p:spPr>
          <a:xfrm>
            <a:off x="180088" y="627582"/>
            <a:ext cx="11831824" cy="3016210"/>
          </a:xfrm>
          <a:prstGeom prst="rect">
            <a:avLst/>
          </a:prstGeom>
          <a:noFill/>
        </p:spPr>
        <p:txBody>
          <a:bodyPr wrap="square" rtlCol="0">
            <a:spAutoFit/>
          </a:bodyPr>
          <a:lstStyle/>
          <a:p>
            <a:pPr marL="285750" indent="-285750">
              <a:buFont typeface="Arial" panose="020B0604020202020204" pitchFamily="34" charset="0"/>
              <a:buChar char="•"/>
            </a:pPr>
            <a:r>
              <a:rPr lang="en-US" sz="1900" b="1" dirty="0"/>
              <a:t>Poor brazing interfaces </a:t>
            </a:r>
            <a:r>
              <a:rPr lang="en-US" sz="1900" dirty="0"/>
              <a:t>presenting numerous discontinuities</a:t>
            </a:r>
            <a:endParaRPr lang="en-US" sz="1900" b="1" dirty="0">
              <a:solidFill>
                <a:srgbClr val="FF0000"/>
              </a:solidFill>
            </a:endParaRPr>
          </a:p>
          <a:p>
            <a:pPr marL="285750" indent="-285750">
              <a:buFont typeface="Arial" panose="020B0604020202020204" pitchFamily="34" charset="0"/>
              <a:buChar char="•"/>
            </a:pPr>
            <a:r>
              <a:rPr lang="en-US" sz="1900" b="1" dirty="0"/>
              <a:t>Corrosion selectively attacks Cu at the interface with the </a:t>
            </a:r>
            <a:r>
              <a:rPr lang="en-US" sz="1900" b="1" dirty="0">
                <a:solidFill>
                  <a:srgbClr val="FF0000"/>
                </a:solidFill>
              </a:rPr>
              <a:t>Sil-</a:t>
            </a:r>
            <a:r>
              <a:rPr lang="en-US" sz="1900" b="1" dirty="0" err="1">
                <a:solidFill>
                  <a:srgbClr val="FF0000"/>
                </a:solidFill>
              </a:rPr>
              <a:t>Fos</a:t>
            </a:r>
            <a:r>
              <a:rPr lang="en-US" sz="1900" b="1" dirty="0">
                <a:solidFill>
                  <a:srgbClr val="FF0000"/>
                </a:solidFill>
              </a:rPr>
              <a:t> </a:t>
            </a:r>
            <a:r>
              <a:rPr lang="en-GB" sz="1900" b="1" dirty="0">
                <a:solidFill>
                  <a:srgbClr val="FF0000"/>
                </a:solidFill>
              </a:rPr>
              <a:t>braze </a:t>
            </a:r>
            <a:r>
              <a:rPr lang="en-GB" sz="1900" b="1" dirty="0"/>
              <a:t>(Cu-Ag-P) and the Cu phase within the braze metal</a:t>
            </a:r>
          </a:p>
          <a:p>
            <a:pPr marL="285750" indent="-285750">
              <a:buFont typeface="Arial" panose="020B0604020202020204" pitchFamily="34" charset="0"/>
              <a:buChar char="•"/>
            </a:pPr>
            <a:r>
              <a:rPr lang="en-GB" sz="1900" b="1" dirty="0"/>
              <a:t>The damage is more severe on samples with longer service time</a:t>
            </a:r>
          </a:p>
          <a:p>
            <a:pPr marL="285750" indent="-285750">
              <a:buFont typeface="Arial" panose="020B0604020202020204" pitchFamily="34" charset="0"/>
              <a:buChar char="•"/>
            </a:pPr>
            <a:r>
              <a:rPr lang="en-GB" sz="1900" b="1" dirty="0"/>
              <a:t>Also, the S presence in the conduct inner surface increases with the service time</a:t>
            </a:r>
          </a:p>
          <a:p>
            <a:pPr marL="285750" indent="-285750">
              <a:buFont typeface="Arial" panose="020B0604020202020204" pitchFamily="34" charset="0"/>
              <a:buChar char="•"/>
            </a:pPr>
            <a:r>
              <a:rPr lang="en-GB" sz="1900" b="1" dirty="0"/>
              <a:t>Nevertheless, the same phenomena was observed in sample installed for short period (2 weeks) and HIE-ISOLDE circuit (3 years)</a:t>
            </a:r>
          </a:p>
          <a:p>
            <a:pPr marL="285750" indent="-285750">
              <a:buFont typeface="Arial" panose="020B0604020202020204" pitchFamily="34" charset="0"/>
              <a:buChar char="•"/>
            </a:pPr>
            <a:r>
              <a:rPr lang="en-GB" sz="1900" b="1" dirty="0"/>
              <a:t>The S origin could be related with </a:t>
            </a:r>
            <a:r>
              <a:rPr lang="en-US" sz="1900" dirty="0"/>
              <a:t>ion-exchange resin debris present in the cooling water</a:t>
            </a:r>
          </a:p>
          <a:p>
            <a:pPr marL="285750" indent="-285750">
              <a:buFont typeface="Arial" panose="020B0604020202020204" pitchFamily="34" charset="0"/>
              <a:buChar char="•"/>
            </a:pPr>
            <a:r>
              <a:rPr lang="en-US" sz="1900" b="1" dirty="0"/>
              <a:t>The Cu-Ag braze present on PSB samples was not affected at the same level as the Sil-</a:t>
            </a:r>
            <a:r>
              <a:rPr lang="en-US" sz="1900" b="1" dirty="0" err="1"/>
              <a:t>Fos</a:t>
            </a:r>
            <a:endParaRPr lang="en-US" sz="1900" b="1" dirty="0"/>
          </a:p>
          <a:p>
            <a:pPr marL="285750" indent="-285750">
              <a:buFont typeface="Arial" panose="020B0604020202020204" pitchFamily="34" charset="0"/>
              <a:buChar char="•"/>
            </a:pPr>
            <a:r>
              <a:rPr lang="en-US" sz="1900" b="1" dirty="0"/>
              <a:t>Erosion-corrosion </a:t>
            </a:r>
            <a:r>
              <a:rPr lang="en-US" sz="1900" dirty="0"/>
              <a:t>progressing, but no major reduction of wall thickness observed</a:t>
            </a:r>
          </a:p>
        </p:txBody>
      </p:sp>
      <p:sp>
        <p:nvSpPr>
          <p:cNvPr id="17" name="Title 2">
            <a:extLst>
              <a:ext uri="{FF2B5EF4-FFF2-40B4-BE49-F238E27FC236}">
                <a16:creationId xmlns:a16="http://schemas.microsoft.com/office/drawing/2014/main" id="{E479DA3B-D876-FB59-B483-FCA3BD6A23D7}"/>
              </a:ext>
            </a:extLst>
          </p:cNvPr>
          <p:cNvSpPr>
            <a:spLocks noGrp="1"/>
          </p:cNvSpPr>
          <p:nvPr>
            <p:ph type="title"/>
          </p:nvPr>
        </p:nvSpPr>
        <p:spPr>
          <a:xfrm>
            <a:off x="180088" y="133510"/>
            <a:ext cx="7053213" cy="498598"/>
          </a:xfrm>
        </p:spPr>
        <p:txBody>
          <a:bodyPr vert="horz" wrap="none" lIns="0" tIns="0" rIns="0" bIns="0" rtlCol="0" anchor="t" anchorCtr="0">
            <a:spAutoFit/>
          </a:bodyPr>
          <a:lstStyle/>
          <a:p>
            <a:pPr rtl="0"/>
            <a:r>
              <a:rPr lang="en-GB" kern="1200" dirty="0"/>
              <a:t>Summary and plan for future work</a:t>
            </a:r>
          </a:p>
        </p:txBody>
      </p:sp>
      <p:sp>
        <p:nvSpPr>
          <p:cNvPr id="4" name="TextBox 3">
            <a:extLst>
              <a:ext uri="{FF2B5EF4-FFF2-40B4-BE49-F238E27FC236}">
                <a16:creationId xmlns:a16="http://schemas.microsoft.com/office/drawing/2014/main" id="{0D6237B2-7134-4D5C-B313-F84D8361951E}"/>
              </a:ext>
            </a:extLst>
          </p:cNvPr>
          <p:cNvSpPr txBox="1"/>
          <p:nvPr/>
        </p:nvSpPr>
        <p:spPr>
          <a:xfrm>
            <a:off x="180088" y="4250619"/>
            <a:ext cx="11831824" cy="1846659"/>
          </a:xfrm>
          <a:prstGeom prst="rect">
            <a:avLst/>
          </a:prstGeom>
          <a:noFill/>
        </p:spPr>
        <p:txBody>
          <a:bodyPr wrap="square" rtlCol="0">
            <a:spAutoFit/>
          </a:bodyPr>
          <a:lstStyle/>
          <a:p>
            <a:pPr marL="285750" indent="-285750">
              <a:buFont typeface="Arial" panose="020B0604020202020204" pitchFamily="34" charset="0"/>
              <a:buChar char="•"/>
            </a:pPr>
            <a:r>
              <a:rPr lang="en-GB" sz="1900" b="1"/>
              <a:t>Improve brazing quality (soundness, imperfections and geometry – </a:t>
            </a:r>
            <a:r>
              <a:rPr lang="en-GB" sz="1900" b="1" dirty="0" err="1"/>
              <a:t>misalignements</a:t>
            </a:r>
            <a:r>
              <a:rPr lang="en-GB" sz="1900" b="1" dirty="0"/>
              <a:t>)</a:t>
            </a:r>
          </a:p>
          <a:p>
            <a:pPr marL="285750" indent="-285750">
              <a:buFont typeface="Arial" panose="020B0604020202020204" pitchFamily="34" charset="0"/>
              <a:buChar char="•"/>
            </a:pPr>
            <a:r>
              <a:rPr lang="en-GB" sz="1900" b="1" dirty="0"/>
              <a:t>Avoid use of brazing processes/fillers requiring activated fluxes </a:t>
            </a:r>
          </a:p>
          <a:p>
            <a:pPr marL="285750" indent="-285750">
              <a:buFont typeface="Arial" panose="020B0604020202020204" pitchFamily="34" charset="0"/>
              <a:buChar char="•"/>
            </a:pPr>
            <a:r>
              <a:rPr lang="en-GB" sz="1900" b="1" dirty="0"/>
              <a:t>Avoid sources of S contamination</a:t>
            </a:r>
          </a:p>
          <a:p>
            <a:pPr marL="285750" indent="-285750">
              <a:buFont typeface="Arial" panose="020B0604020202020204" pitchFamily="34" charset="0"/>
              <a:buChar char="•"/>
            </a:pPr>
            <a:r>
              <a:rPr lang="en-GB" sz="1900" b="1" dirty="0">
                <a:highlight>
                  <a:srgbClr val="FFFF00"/>
                </a:highlight>
              </a:rPr>
              <a:t>Monitor regularly and traceably the quality of the water</a:t>
            </a:r>
          </a:p>
          <a:p>
            <a:pPr marL="285750" indent="-285750">
              <a:buFont typeface="Arial" panose="020B0604020202020204" pitchFamily="34" charset="0"/>
              <a:buChar char="•"/>
            </a:pPr>
            <a:r>
              <a:rPr lang="en-GB" sz="1900" b="1" dirty="0"/>
              <a:t>Regular regeneration of the resins</a:t>
            </a:r>
          </a:p>
          <a:p>
            <a:pPr marL="285750" indent="-285750">
              <a:buFont typeface="Arial" panose="020B0604020202020204" pitchFamily="34" charset="0"/>
              <a:buChar char="•"/>
            </a:pPr>
            <a:r>
              <a:rPr lang="en-GB" sz="1900" b="1" dirty="0"/>
              <a:t>Dry and inert the circuit during maintenance</a:t>
            </a:r>
            <a:endParaRPr lang="en-GB" sz="1900" dirty="0"/>
          </a:p>
        </p:txBody>
      </p:sp>
      <p:sp>
        <p:nvSpPr>
          <p:cNvPr id="5" name="Title 2">
            <a:extLst>
              <a:ext uri="{FF2B5EF4-FFF2-40B4-BE49-F238E27FC236}">
                <a16:creationId xmlns:a16="http://schemas.microsoft.com/office/drawing/2014/main" id="{90B5BF86-877B-6E7B-A520-805BDBE130E1}"/>
              </a:ext>
            </a:extLst>
          </p:cNvPr>
          <p:cNvSpPr txBox="1">
            <a:spLocks/>
          </p:cNvSpPr>
          <p:nvPr/>
        </p:nvSpPr>
        <p:spPr bwMode="auto">
          <a:xfrm>
            <a:off x="180088" y="3756547"/>
            <a:ext cx="3826368" cy="498598"/>
          </a:xfrm>
          <a:prstGeom prst="rect">
            <a:avLst/>
          </a:prstGeom>
        </p:spPr>
        <p:txBody>
          <a:bodyPr vert="horz" wrap="none" lIns="0" tIns="0" rIns="0" bIns="0" rtlCol="0" anchor="t" anchorCtr="0">
            <a:spAutoFit/>
          </a:bodyPr>
          <a:lstStyle>
            <a:lvl1pPr algn="l" defTabSz="914400" eaLnBrk="1" hangingPunct="1">
              <a:lnSpc>
                <a:spcPct val="90000"/>
              </a:lnSpc>
              <a:spcBef>
                <a:spcPts val="0"/>
              </a:spcBef>
              <a:buNone/>
              <a:defRPr sz="3600" b="1">
                <a:solidFill>
                  <a:srgbClr val="002060"/>
                </a:solidFill>
                <a:latin typeface="+mj-lt"/>
                <a:ea typeface="+mj-ea"/>
                <a:cs typeface="+mj-cs"/>
              </a:defRPr>
            </a:lvl1pPr>
          </a:lstStyle>
          <a:p>
            <a:pPr rtl="0"/>
            <a:r>
              <a:rPr lang="en-GB" kern="1200" dirty="0"/>
              <a:t>Recommendations</a:t>
            </a:r>
          </a:p>
        </p:txBody>
      </p:sp>
      <p:sp>
        <p:nvSpPr>
          <p:cNvPr id="7" name="TextBox 6">
            <a:extLst>
              <a:ext uri="{FF2B5EF4-FFF2-40B4-BE49-F238E27FC236}">
                <a16:creationId xmlns:a16="http://schemas.microsoft.com/office/drawing/2014/main" id="{190483F8-3795-D73E-0726-CC98337CF0D2}"/>
              </a:ext>
            </a:extLst>
          </p:cNvPr>
          <p:cNvSpPr txBox="1"/>
          <p:nvPr/>
        </p:nvSpPr>
        <p:spPr bwMode="auto">
          <a:xfrm>
            <a:off x="3546717" y="6338857"/>
            <a:ext cx="4103462" cy="400110"/>
          </a:xfrm>
          <a:prstGeom prst="rect">
            <a:avLst/>
          </a:prstGeom>
          <a:solidFill>
            <a:schemeClr val="bg1">
              <a:lumMod val="65000"/>
            </a:schemeClr>
          </a:solidFill>
        </p:spPr>
        <p:txBody>
          <a:bodyPr wrap="square">
            <a:spAutoFit/>
          </a:bodyPr>
          <a:lstStyle/>
          <a:p>
            <a:r>
              <a:rPr kumimoji="0" lang="fr-CH" sz="2000" b="1" i="0" u="none" strike="noStrike" kern="1200" cap="none" spc="0" normalizeH="0" baseline="0" noProof="0" dirty="0">
                <a:ln>
                  <a:noFill/>
                </a:ln>
                <a:solidFill>
                  <a:prstClr val="black"/>
                </a:solidFill>
                <a:effectLst/>
                <a:uLnTx/>
                <a:uFillTx/>
                <a:latin typeface="Calibri Light" panose="020F0302020204030204"/>
                <a:ea typeface="+mj-ea"/>
                <a:cs typeface="+mj-cs"/>
              </a:rPr>
              <a:t>ST-2</a:t>
            </a:r>
            <a:r>
              <a:rPr kumimoji="0" lang="fr-CH" sz="2000" b="0" i="0" u="none" strike="noStrike" kern="1200" cap="none" spc="0" normalizeH="0" baseline="0" noProof="0" dirty="0">
                <a:ln>
                  <a:noFill/>
                </a:ln>
                <a:solidFill>
                  <a:prstClr val="black"/>
                </a:solidFill>
                <a:effectLst/>
                <a:uLnTx/>
                <a:uFillTx/>
                <a:latin typeface="Calibri Light" panose="020F0302020204030204"/>
                <a:ea typeface="+mj-ea"/>
                <a:cs typeface="+mj-cs"/>
              </a:rPr>
              <a:t> </a:t>
            </a:r>
            <a:r>
              <a:rPr kumimoji="0" lang="fr-CH" sz="2000" b="1" i="0" u="none" strike="noStrike" kern="1200" cap="none" spc="0" normalizeH="0" baseline="0" noProof="0" dirty="0">
                <a:ln>
                  <a:noFill/>
                </a:ln>
                <a:solidFill>
                  <a:prstClr val="black"/>
                </a:solidFill>
                <a:effectLst/>
                <a:uLnTx/>
                <a:uFillTx/>
                <a:latin typeface="Calibri Light" panose="020F0302020204030204"/>
                <a:ea typeface="+mj-ea"/>
                <a:cs typeface="+mj-cs"/>
              </a:rPr>
              <a:t>–</a:t>
            </a:r>
            <a:r>
              <a:rPr kumimoji="0" lang="fr-CH" sz="2000" b="0" i="0" u="none" strike="noStrike" kern="1200" cap="none" spc="0" normalizeH="0" baseline="0" noProof="0" dirty="0">
                <a:ln>
                  <a:noFill/>
                </a:ln>
                <a:solidFill>
                  <a:prstClr val="black"/>
                </a:solidFill>
                <a:effectLst/>
                <a:uLnTx/>
                <a:uFillTx/>
                <a:latin typeface="Calibri Light" panose="020F0302020204030204"/>
                <a:ea typeface="+mj-ea"/>
                <a:cs typeface="+mj-cs"/>
              </a:rPr>
              <a:t> </a:t>
            </a:r>
            <a:r>
              <a:rPr kumimoji="0" lang="fr-CH"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A.T. Perez Fontenla &amp; </a:t>
            </a:r>
            <a:r>
              <a:rPr kumimoji="0" lang="fr-CH" sz="2000" b="0" i="0" u="sng"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S. </a:t>
            </a:r>
            <a:r>
              <a:rPr kumimoji="0" lang="fr-CH" sz="2000" b="0" i="0" u="sng"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Sgobba</a:t>
            </a:r>
            <a:endParaRPr lang="en-US" sz="2000" dirty="0"/>
          </a:p>
        </p:txBody>
      </p:sp>
      <p:sp>
        <p:nvSpPr>
          <p:cNvPr id="2" name="TextBox 1">
            <a:extLst>
              <a:ext uri="{FF2B5EF4-FFF2-40B4-BE49-F238E27FC236}">
                <a16:creationId xmlns:a16="http://schemas.microsoft.com/office/drawing/2014/main" id="{EF244898-C1A1-3AC8-236E-E4FC4BD395DE}"/>
              </a:ext>
            </a:extLst>
          </p:cNvPr>
          <p:cNvSpPr txBox="1"/>
          <p:nvPr/>
        </p:nvSpPr>
        <p:spPr>
          <a:xfrm>
            <a:off x="263352" y="929529"/>
            <a:ext cx="11665296" cy="984885"/>
          </a:xfrm>
          <a:prstGeom prst="rect">
            <a:avLst/>
          </a:prstGeom>
          <a:solidFill>
            <a:schemeClr val="bg1"/>
          </a:solidFill>
          <a:ln>
            <a:solidFill>
              <a:schemeClr val="accent1"/>
            </a:solidFill>
          </a:ln>
        </p:spPr>
        <p:txBody>
          <a:bodyPr wrap="square" lIns="0" tIns="0" rIns="0" bIns="0" rtlCol="0">
            <a:spAutoFit/>
          </a:bodyPr>
          <a:lstStyle/>
          <a:p>
            <a:pPr algn="l"/>
            <a:r>
              <a:rPr lang="en-GB" sz="3200" b="1" dirty="0">
                <a:solidFill>
                  <a:srgbClr val="FF0000"/>
                </a:solidFill>
                <a:effectLst/>
                <a:latin typeface="Calibri Light" panose="020F0302020204030204" pitchFamily="34" charset="0"/>
                <a:ea typeface="Times New Roman" panose="02020603050405020304" pitchFamily="18" charset="0"/>
              </a:rPr>
              <a:t>Outcome of the PS Booster Magnets Task Force Day presented at the 331</a:t>
            </a:r>
            <a:r>
              <a:rPr lang="en-GB" sz="3200" b="1" baseline="30000" dirty="0">
                <a:solidFill>
                  <a:srgbClr val="FF0000"/>
                </a:solidFill>
                <a:effectLst/>
                <a:latin typeface="Calibri Light" panose="020F0302020204030204" pitchFamily="34" charset="0"/>
                <a:ea typeface="Times New Roman" panose="02020603050405020304" pitchFamily="18" charset="0"/>
              </a:rPr>
              <a:t>st</a:t>
            </a:r>
            <a:r>
              <a:rPr lang="en-GB" sz="3200" b="1" dirty="0">
                <a:solidFill>
                  <a:srgbClr val="FF0000"/>
                </a:solidFill>
                <a:effectLst/>
                <a:latin typeface="Calibri Light" panose="020F0302020204030204" pitchFamily="34" charset="0"/>
                <a:ea typeface="Times New Roman" panose="02020603050405020304" pitchFamily="18" charset="0"/>
              </a:rPr>
              <a:t> IEFC the 23</a:t>
            </a:r>
            <a:r>
              <a:rPr lang="en-GB" sz="3200" b="1" baseline="30000" dirty="0">
                <a:solidFill>
                  <a:srgbClr val="FF0000"/>
                </a:solidFill>
                <a:effectLst/>
                <a:latin typeface="Calibri Light" panose="020F0302020204030204" pitchFamily="34" charset="0"/>
                <a:ea typeface="Times New Roman" panose="02020603050405020304" pitchFamily="18" charset="0"/>
              </a:rPr>
              <a:t>rd</a:t>
            </a:r>
            <a:r>
              <a:rPr lang="en-GB" sz="3200" b="1" dirty="0">
                <a:solidFill>
                  <a:srgbClr val="FF0000"/>
                </a:solidFill>
                <a:effectLst/>
                <a:latin typeface="Calibri Light" panose="020F0302020204030204" pitchFamily="34" charset="0"/>
                <a:ea typeface="Times New Roman" panose="02020603050405020304" pitchFamily="18" charset="0"/>
              </a:rPr>
              <a:t> of June </a:t>
            </a:r>
            <a:endParaRPr lang="en-GB" sz="3200" b="1" dirty="0">
              <a:solidFill>
                <a:srgbClr val="FF0000"/>
              </a:solidFill>
            </a:endParaRPr>
          </a:p>
        </p:txBody>
      </p:sp>
    </p:spTree>
    <p:extLst>
      <p:ext uri="{BB962C8B-B14F-4D97-AF65-F5344CB8AC3E}">
        <p14:creationId xmlns:p14="http://schemas.microsoft.com/office/powerpoint/2010/main" val="31678226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a:extLst>
              <a:ext uri="{FF2B5EF4-FFF2-40B4-BE49-F238E27FC236}">
                <a16:creationId xmlns:a16="http://schemas.microsoft.com/office/drawing/2014/main" id="{84A1E3E2-2994-184A-B983-CBF1A7455560}"/>
              </a:ext>
            </a:extLst>
          </p:cNvPr>
          <p:cNvSpPr>
            <a:spLocks noGrp="1"/>
          </p:cNvSpPr>
          <p:nvPr>
            <p:ph type="sldNum" sz="quarter" idx="12"/>
          </p:nvPr>
        </p:nvSpPr>
        <p:spPr>
          <a:xfrm>
            <a:off x="11406000" y="6356350"/>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Source Sans Pro"/>
                <a:cs typeface="Arial"/>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000" b="0" i="0" u="none" strike="noStrike" kern="0" cap="none" spc="0" normalizeH="0" baseline="0" noProof="0" dirty="0">
              <a:ln>
                <a:noFill/>
              </a:ln>
              <a:solidFill>
                <a:srgbClr val="FFFFFF"/>
              </a:solidFill>
              <a:effectLst/>
              <a:uLnTx/>
              <a:uFillTx/>
              <a:latin typeface="Source Sans Pro"/>
              <a:cs typeface="Arial"/>
            </a:endParaRPr>
          </a:p>
        </p:txBody>
      </p:sp>
      <p:graphicFrame>
        <p:nvGraphicFramePr>
          <p:cNvPr id="29" name="Table 28">
            <a:extLst>
              <a:ext uri="{FF2B5EF4-FFF2-40B4-BE49-F238E27FC236}">
                <a16:creationId xmlns:a16="http://schemas.microsoft.com/office/drawing/2014/main" id="{68D57733-C766-D778-9BD2-B513EB34E4F7}"/>
              </a:ext>
            </a:extLst>
          </p:cNvPr>
          <p:cNvGraphicFramePr>
            <a:graphicFrameLocks noGrp="1"/>
          </p:cNvGraphicFramePr>
          <p:nvPr/>
        </p:nvGraphicFramePr>
        <p:xfrm>
          <a:off x="6037496" y="477677"/>
          <a:ext cx="5775757" cy="3537149"/>
        </p:xfrm>
        <a:graphic>
          <a:graphicData uri="http://schemas.openxmlformats.org/drawingml/2006/table">
            <a:tbl>
              <a:tblPr firstRow="1" bandRow="1"/>
              <a:tblGrid>
                <a:gridCol w="643779">
                  <a:extLst>
                    <a:ext uri="{9D8B030D-6E8A-4147-A177-3AD203B41FA5}">
                      <a16:colId xmlns:a16="http://schemas.microsoft.com/office/drawing/2014/main" val="679784588"/>
                    </a:ext>
                  </a:extLst>
                </a:gridCol>
                <a:gridCol w="747373">
                  <a:extLst>
                    <a:ext uri="{9D8B030D-6E8A-4147-A177-3AD203B41FA5}">
                      <a16:colId xmlns:a16="http://schemas.microsoft.com/office/drawing/2014/main" val="3742972364"/>
                    </a:ext>
                  </a:extLst>
                </a:gridCol>
                <a:gridCol w="893089">
                  <a:extLst>
                    <a:ext uri="{9D8B030D-6E8A-4147-A177-3AD203B41FA5}">
                      <a16:colId xmlns:a16="http://schemas.microsoft.com/office/drawing/2014/main" val="3993245332"/>
                    </a:ext>
                  </a:extLst>
                </a:gridCol>
                <a:gridCol w="874206">
                  <a:extLst>
                    <a:ext uri="{9D8B030D-6E8A-4147-A177-3AD203B41FA5}">
                      <a16:colId xmlns:a16="http://schemas.microsoft.com/office/drawing/2014/main" val="2785917117"/>
                    </a:ext>
                  </a:extLst>
                </a:gridCol>
                <a:gridCol w="663631">
                  <a:extLst>
                    <a:ext uri="{9D8B030D-6E8A-4147-A177-3AD203B41FA5}">
                      <a16:colId xmlns:a16="http://schemas.microsoft.com/office/drawing/2014/main" val="3989398013"/>
                    </a:ext>
                  </a:extLst>
                </a:gridCol>
                <a:gridCol w="1076303">
                  <a:extLst>
                    <a:ext uri="{9D8B030D-6E8A-4147-A177-3AD203B41FA5}">
                      <a16:colId xmlns:a16="http://schemas.microsoft.com/office/drawing/2014/main" val="1893051031"/>
                    </a:ext>
                  </a:extLst>
                </a:gridCol>
                <a:gridCol w="877376">
                  <a:extLst>
                    <a:ext uri="{9D8B030D-6E8A-4147-A177-3AD203B41FA5}">
                      <a16:colId xmlns:a16="http://schemas.microsoft.com/office/drawing/2014/main" val="1256425733"/>
                    </a:ext>
                  </a:extLst>
                </a:gridCol>
              </a:tblGrid>
              <a:tr h="336975">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fontAlgn="t"/>
                      <a:endParaRPr lang="en-US" sz="1800" b="0" i="0" u="none" strike="noStrike" dirty="0">
                        <a:solidFill>
                          <a:srgbClr val="000000"/>
                        </a:solidFill>
                        <a:effectLst/>
                        <a:latin typeface="Arial" panose="020B0604020202020204" pitchFamily="34" charset="0"/>
                      </a:endParaRPr>
                    </a:p>
                  </a:txBody>
                  <a:tcPr marL="6252" marR="6252" marT="625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A5A5A5"/>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fontAlgn="t"/>
                      <a:r>
                        <a:rPr lang="en-US" sz="1800" b="0" i="0" u="none" strike="noStrike" dirty="0">
                          <a:solidFill>
                            <a:srgbClr val="000000"/>
                          </a:solidFill>
                          <a:effectLst/>
                          <a:latin typeface="Arial" panose="020B0604020202020204" pitchFamily="34" charset="0"/>
                        </a:rPr>
                        <a:t> </a:t>
                      </a:r>
                    </a:p>
                  </a:txBody>
                  <a:tcPr marL="6252" marR="6252" marT="6252"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A5A5A5"/>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1" i="0" u="none" strike="noStrike" dirty="0">
                          <a:solidFill>
                            <a:schemeClr val="tx1"/>
                          </a:solidFill>
                          <a:effectLst/>
                          <a:latin typeface="Calibri" panose="020F0502020204030204" pitchFamily="34" charset="0"/>
                        </a:rPr>
                        <a:t>Extracted from</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1" i="0" u="none" strike="noStrike" dirty="0">
                          <a:solidFill>
                            <a:schemeClr val="tx1"/>
                          </a:solidFill>
                          <a:effectLst/>
                          <a:latin typeface="Calibri" panose="020F0502020204030204" pitchFamily="34" charset="0"/>
                        </a:rPr>
                        <a:t>Time in service</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0F0F0"/>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1" i="0" u="none" strike="noStrike" dirty="0">
                          <a:solidFill>
                            <a:schemeClr val="tx1"/>
                          </a:solidFill>
                          <a:effectLst/>
                          <a:latin typeface="Calibri" panose="020F0502020204030204" pitchFamily="34" charset="0"/>
                        </a:rPr>
                        <a:t>Material</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1" i="0" u="none" strike="noStrike" dirty="0">
                          <a:solidFill>
                            <a:schemeClr val="tx1"/>
                          </a:solidFill>
                          <a:effectLst/>
                          <a:latin typeface="Calibri" panose="020F0502020204030204" pitchFamily="34" charset="0"/>
                        </a:rPr>
                        <a:t>Sulphur content</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1" i="0" u="none" strike="noStrike" dirty="0">
                          <a:solidFill>
                            <a:schemeClr val="tx1"/>
                          </a:solidFill>
                          <a:effectLst/>
                          <a:latin typeface="Calibri" panose="020F0502020204030204" pitchFamily="34" charset="0"/>
                        </a:rPr>
                        <a:t>Failure</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extLst>
                  <a:ext uri="{0D108BD9-81ED-4DB2-BD59-A6C34878D82A}">
                    <a16:rowId xmlns:a16="http://schemas.microsoft.com/office/drawing/2014/main" val="2618286847"/>
                  </a:ext>
                </a:extLst>
              </a:tr>
              <a:tr h="374353">
                <a:tc rowSpan="6">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1" i="0" u="none" strike="noStrike" dirty="0">
                          <a:solidFill>
                            <a:schemeClr val="tx1"/>
                          </a:solidFill>
                          <a:effectLst/>
                          <a:latin typeface="Calibri" panose="020F0502020204030204" pitchFamily="34" charset="0"/>
                        </a:rPr>
                        <a:t>PSB</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A5A5A5"/>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1" i="0" u="none" strike="noStrike">
                          <a:solidFill>
                            <a:srgbClr val="FFFFFF"/>
                          </a:solidFill>
                          <a:effectLst/>
                          <a:latin typeface="Calibri" panose="020F0502020204030204" pitchFamily="34" charset="0"/>
                        </a:rPr>
                        <a:t>Sample #1</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A5A5A5"/>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a:solidFill>
                            <a:srgbClr val="000000"/>
                          </a:solidFill>
                          <a:effectLst/>
                          <a:latin typeface="Calibri" panose="020F0502020204030204" pitchFamily="34" charset="0"/>
                        </a:rPr>
                        <a:t>PSB main quadrupole</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a:solidFill>
                            <a:srgbClr val="000000"/>
                          </a:solidFill>
                          <a:effectLst/>
                          <a:latin typeface="Calibri" panose="020F0502020204030204" pitchFamily="34" charset="0"/>
                        </a:rPr>
                        <a:t>50 years</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0F0F0"/>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dirty="0">
                          <a:solidFill>
                            <a:srgbClr val="000000"/>
                          </a:solidFill>
                          <a:effectLst/>
                          <a:latin typeface="Calibri" panose="020F0502020204030204" pitchFamily="34" charset="0"/>
                        </a:rPr>
                        <a:t>Cu/Cu</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dirty="0">
                          <a:solidFill>
                            <a:srgbClr val="000000"/>
                          </a:solidFill>
                          <a:effectLst/>
                          <a:latin typeface="Calibri" panose="020F0502020204030204" pitchFamily="34" charset="0"/>
                        </a:rPr>
                        <a:t>Up to </a:t>
                      </a:r>
                      <a:r>
                        <a:rPr lang="en-US" sz="1200" b="0" i="0" u="none" strike="noStrike" dirty="0">
                          <a:solidFill>
                            <a:srgbClr val="FF0000"/>
                          </a:solidFill>
                          <a:effectLst/>
                          <a:latin typeface="Calibri" panose="020F0502020204030204" pitchFamily="34" charset="0"/>
                        </a:rPr>
                        <a:t>5.5 wt. %</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rowSpan="7">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1" i="0" u="none" strike="noStrike" dirty="0">
                          <a:solidFill>
                            <a:srgbClr val="FF0000"/>
                          </a:solidFill>
                          <a:effectLst/>
                          <a:latin typeface="Calibri" panose="020F0502020204030204" pitchFamily="34" charset="0"/>
                        </a:rPr>
                        <a:t>At the Sil-</a:t>
                      </a:r>
                      <a:r>
                        <a:rPr lang="en-US" sz="1200" b="1" i="0" u="none" strike="noStrike" dirty="0" err="1">
                          <a:solidFill>
                            <a:srgbClr val="FF0000"/>
                          </a:solidFill>
                          <a:effectLst/>
                          <a:latin typeface="Calibri" panose="020F0502020204030204" pitchFamily="34" charset="0"/>
                        </a:rPr>
                        <a:t>Fos</a:t>
                      </a:r>
                      <a:r>
                        <a:rPr lang="en-US" sz="1200" b="0" i="0" u="none" strike="noStrike" dirty="0">
                          <a:solidFill>
                            <a:srgbClr val="FF0000"/>
                          </a:solidFill>
                          <a:effectLst/>
                          <a:latin typeface="Calibri" panose="020F0502020204030204" pitchFamily="34" charset="0"/>
                        </a:rPr>
                        <a:t> </a:t>
                      </a:r>
                      <a:r>
                        <a:rPr lang="en-US" sz="1200" b="1" i="0" u="none" strike="noStrike" dirty="0">
                          <a:solidFill>
                            <a:srgbClr val="FF0000"/>
                          </a:solidFill>
                          <a:effectLst/>
                          <a:latin typeface="Calibri" panose="020F0502020204030204" pitchFamily="34" charset="0"/>
                        </a:rPr>
                        <a:t>interface</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extLst>
                  <a:ext uri="{0D108BD9-81ED-4DB2-BD59-A6C34878D82A}">
                    <a16:rowId xmlns:a16="http://schemas.microsoft.com/office/drawing/2014/main" val="3158683461"/>
                  </a:ext>
                </a:extLst>
              </a:tr>
              <a:tr h="374353">
                <a:tc vMerge="1">
                  <a:txBody>
                    <a:bodyPr/>
                    <a:lstStyle/>
                    <a:p>
                      <a:pPr algn="ctr" rtl="0" fontAlgn="ctr"/>
                      <a:endParaRPr lang="en-US" sz="1200" b="1" i="0" u="none" strike="noStrike" dirty="0">
                        <a:solidFill>
                          <a:srgbClr val="FFFFFF"/>
                        </a:solidFill>
                        <a:effectLst/>
                        <a:latin typeface="Calibri" panose="020F0502020204030204" pitchFamily="34" charset="0"/>
                      </a:endParaRP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A5A5"/>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1" i="0" u="none" strike="noStrike">
                          <a:solidFill>
                            <a:srgbClr val="FFFFFF"/>
                          </a:solidFill>
                          <a:effectLst/>
                          <a:latin typeface="Calibri" panose="020F0502020204030204" pitchFamily="34" charset="0"/>
                        </a:rPr>
                        <a:t>Sample #2 </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A5A5A5"/>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a:solidFill>
                            <a:srgbClr val="000000"/>
                          </a:solidFill>
                          <a:effectLst/>
                          <a:latin typeface="Calibri" panose="020F0502020204030204" pitchFamily="34" charset="0"/>
                        </a:rPr>
                        <a:t>PSB main quadrupole</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a:solidFill>
                            <a:srgbClr val="000000"/>
                          </a:solidFill>
                          <a:effectLst/>
                          <a:latin typeface="Calibri" panose="020F0502020204030204" pitchFamily="34" charset="0"/>
                        </a:rPr>
                        <a:t>2 weeks</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0F0F0"/>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Calibri" panose="020F0502020204030204" pitchFamily="34" charset="0"/>
                        </a:rPr>
                        <a:t>Cu/Cu</a:t>
                      </a:r>
                    </a:p>
                    <a:p>
                      <a:pPr algn="ctr" rtl="0" fontAlgn="ctr"/>
                      <a:endParaRPr lang="en-US" sz="1200" b="0" i="0" u="none" strike="noStrike" dirty="0">
                        <a:solidFill>
                          <a:srgbClr val="000000"/>
                        </a:solidFill>
                        <a:effectLst/>
                        <a:latin typeface="Calibri" panose="020F0502020204030204" pitchFamily="34" charset="0"/>
                      </a:endParaRP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dirty="0">
                          <a:solidFill>
                            <a:srgbClr val="000000"/>
                          </a:solidFill>
                          <a:effectLst/>
                          <a:latin typeface="Calibri" panose="020F0502020204030204" pitchFamily="34" charset="0"/>
                        </a:rPr>
                        <a:t>Traces</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vMerge="1">
                  <a:txBody>
                    <a:bodyPr/>
                    <a:lstStyle/>
                    <a:p>
                      <a:pPr algn="ctr" rtl="0" fontAlgn="ctr"/>
                      <a:endParaRPr lang="en-US" sz="1200" b="0" i="0" u="none" strike="noStrike" dirty="0">
                        <a:solidFill>
                          <a:srgbClr val="000000"/>
                        </a:solidFill>
                        <a:effectLst/>
                        <a:latin typeface="Calibri" panose="020F0502020204030204" pitchFamily="34" charset="0"/>
                      </a:endParaRP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1E1E1"/>
                    </a:solidFill>
                  </a:tcPr>
                </a:tc>
                <a:extLst>
                  <a:ext uri="{0D108BD9-81ED-4DB2-BD59-A6C34878D82A}">
                    <a16:rowId xmlns:a16="http://schemas.microsoft.com/office/drawing/2014/main" val="2625093284"/>
                  </a:ext>
                </a:extLst>
              </a:tr>
              <a:tr h="502632">
                <a:tc vMerge="1">
                  <a:txBody>
                    <a:bodyPr/>
                    <a:lstStyle/>
                    <a:p>
                      <a:pPr algn="ctr" rtl="0" fontAlgn="ctr"/>
                      <a:endParaRPr lang="en-US" sz="1200" b="1" i="0" u="none" strike="noStrike" dirty="0">
                        <a:solidFill>
                          <a:srgbClr val="FFFFFF"/>
                        </a:solidFill>
                        <a:effectLst/>
                        <a:latin typeface="Calibri" panose="020F0502020204030204" pitchFamily="34" charset="0"/>
                      </a:endParaRP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A5A5"/>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1" i="0" u="none" strike="noStrike">
                          <a:solidFill>
                            <a:srgbClr val="FFFFFF"/>
                          </a:solidFill>
                          <a:effectLst/>
                          <a:latin typeface="Calibri" panose="020F0502020204030204" pitchFamily="34" charset="0"/>
                        </a:rPr>
                        <a:t>Sample #3</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A5A5A5"/>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dirty="0">
                          <a:solidFill>
                            <a:srgbClr val="000000"/>
                          </a:solidFill>
                          <a:effectLst/>
                          <a:latin typeface="Calibri" panose="020F0502020204030204" pitchFamily="34" charset="0"/>
                        </a:rPr>
                        <a:t>PSB bending dipole</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a:solidFill>
                            <a:srgbClr val="000000"/>
                          </a:solidFill>
                          <a:effectLst/>
                          <a:latin typeface="Calibri" panose="020F0502020204030204" pitchFamily="34" charset="0"/>
                        </a:rPr>
                        <a:t>removed LS2</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0F0F0"/>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Calibri" panose="020F0502020204030204" pitchFamily="34" charset="0"/>
                        </a:rPr>
                        <a:t>Cu/Cu</a:t>
                      </a:r>
                    </a:p>
                    <a:p>
                      <a:pPr algn="ctr" rtl="0" fontAlgn="ctr"/>
                      <a:r>
                        <a:rPr lang="en-US" sz="1200" b="0" i="0" u="none" strike="noStrike" dirty="0">
                          <a:solidFill>
                            <a:srgbClr val="000000"/>
                          </a:solidFill>
                          <a:effectLst/>
                          <a:latin typeface="Calibri" panose="020F0502020204030204" pitchFamily="34" charset="0"/>
                        </a:rPr>
                        <a:t>&amp; </a:t>
                      </a:r>
                    </a:p>
                    <a:p>
                      <a:pPr algn="ctr" rtl="0" fontAlgn="ctr"/>
                      <a:r>
                        <a:rPr lang="en-US" sz="1200" b="0" i="0" u="none" strike="noStrike" dirty="0">
                          <a:solidFill>
                            <a:srgbClr val="000000"/>
                          </a:solidFill>
                          <a:effectLst/>
                          <a:latin typeface="Calibri" panose="020F0502020204030204" pitchFamily="34" charset="0"/>
                        </a:rPr>
                        <a:t>Cu/</a:t>
                      </a:r>
                      <a:r>
                        <a:rPr lang="en-US" sz="1200" b="0" i="0" u="none" strike="noStrike" dirty="0" err="1">
                          <a:solidFill>
                            <a:srgbClr val="000000"/>
                          </a:solidFill>
                          <a:effectLst/>
                          <a:latin typeface="Calibri" panose="020F0502020204030204" pitchFamily="34" charset="0"/>
                        </a:rPr>
                        <a:t>StSt</a:t>
                      </a:r>
                      <a:endParaRPr lang="en-US" sz="1200" b="0" i="0" u="none" strike="noStrike" dirty="0">
                        <a:solidFill>
                          <a:srgbClr val="000000"/>
                        </a:solidFill>
                        <a:effectLst/>
                        <a:latin typeface="Calibri" panose="020F0502020204030204" pitchFamily="34" charset="0"/>
                      </a:endParaRP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dirty="0">
                          <a:solidFill>
                            <a:srgbClr val="000000"/>
                          </a:solidFill>
                          <a:effectLst/>
                          <a:latin typeface="Calibri" panose="020F0502020204030204" pitchFamily="34" charset="0"/>
                        </a:rPr>
                        <a:t>Up to </a:t>
                      </a:r>
                      <a:r>
                        <a:rPr lang="en-US" sz="1200" b="0" i="0" u="none" strike="noStrike" dirty="0">
                          <a:solidFill>
                            <a:srgbClr val="FF0000"/>
                          </a:solidFill>
                          <a:effectLst/>
                          <a:latin typeface="Calibri" panose="020F0502020204030204" pitchFamily="34" charset="0"/>
                        </a:rPr>
                        <a:t>5.5 wt. %</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vMerge="1">
                  <a:txBody>
                    <a:bodyPr/>
                    <a:lstStyle/>
                    <a:p>
                      <a:pPr algn="ctr" rtl="0" fontAlgn="ctr"/>
                      <a:endParaRPr lang="en-US" sz="1200" b="0" i="0" u="none" strike="noStrike" dirty="0">
                        <a:solidFill>
                          <a:srgbClr val="000000"/>
                        </a:solidFill>
                        <a:effectLst/>
                        <a:latin typeface="Calibri" panose="020F0502020204030204" pitchFamily="34" charset="0"/>
                      </a:endParaRP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1E1E1"/>
                    </a:solidFill>
                  </a:tcPr>
                </a:tc>
                <a:extLst>
                  <a:ext uri="{0D108BD9-81ED-4DB2-BD59-A6C34878D82A}">
                    <a16:rowId xmlns:a16="http://schemas.microsoft.com/office/drawing/2014/main" val="49800487"/>
                  </a:ext>
                </a:extLst>
              </a:tr>
              <a:tr h="336975">
                <a:tc vMerge="1">
                  <a:txBody>
                    <a:bodyPr/>
                    <a:lstStyle/>
                    <a:p>
                      <a:pPr algn="ctr" rtl="0" fontAlgn="ctr"/>
                      <a:endParaRPr lang="en-US" sz="1200" b="1" i="0" u="none" strike="noStrike" dirty="0">
                        <a:solidFill>
                          <a:srgbClr val="FFFFFF"/>
                        </a:solidFill>
                        <a:effectLst/>
                        <a:latin typeface="Calibri" panose="020F0502020204030204" pitchFamily="34" charset="0"/>
                      </a:endParaRP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A5A5"/>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1" i="0" u="none" strike="noStrike">
                          <a:solidFill>
                            <a:srgbClr val="FFFFFF"/>
                          </a:solidFill>
                          <a:effectLst/>
                          <a:latin typeface="Calibri" panose="020F0502020204030204" pitchFamily="34" charset="0"/>
                        </a:rPr>
                        <a:t>Sample #4</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A5A5A5"/>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dirty="0">
                          <a:solidFill>
                            <a:srgbClr val="000000"/>
                          </a:solidFill>
                          <a:effectLst/>
                          <a:latin typeface="Calibri" panose="020F0502020204030204" pitchFamily="34" charset="0"/>
                        </a:rPr>
                        <a:t>PSB main quadrupole</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a:solidFill>
                            <a:srgbClr val="000000"/>
                          </a:solidFill>
                          <a:effectLst/>
                          <a:latin typeface="Calibri" panose="020F0502020204030204" pitchFamily="34" charset="0"/>
                        </a:rPr>
                        <a:t>removed YETS 21/22</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0F0F0"/>
                    </a:solidFill>
                  </a:tcPr>
                </a:tc>
                <a:tc rowSpan="3">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Calibri" panose="020F0502020204030204" pitchFamily="34" charset="0"/>
                        </a:rPr>
                        <a:t>Cu/Cu</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rowSpan="3">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dirty="0">
                          <a:solidFill>
                            <a:srgbClr val="000000"/>
                          </a:solidFill>
                          <a:effectLst/>
                          <a:latin typeface="Calibri" panose="020F0502020204030204" pitchFamily="34" charset="0"/>
                        </a:rPr>
                        <a:t>Up to </a:t>
                      </a:r>
                      <a:r>
                        <a:rPr lang="en-US" sz="1200" b="0" i="0" u="none" strike="noStrike" dirty="0">
                          <a:solidFill>
                            <a:srgbClr val="FF0000"/>
                          </a:solidFill>
                          <a:effectLst/>
                          <a:latin typeface="Calibri" panose="020F0502020204030204" pitchFamily="34" charset="0"/>
                        </a:rPr>
                        <a:t>5.5 wt. %</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vMerge="1">
                  <a:txBody>
                    <a:bodyPr/>
                    <a:lstStyle/>
                    <a:p>
                      <a:pPr algn="ctr" rtl="0" fontAlgn="ctr"/>
                      <a:endParaRPr lang="en-US" sz="1200" b="0" i="0" u="none" strike="noStrike" dirty="0">
                        <a:solidFill>
                          <a:srgbClr val="000000"/>
                        </a:solidFill>
                        <a:effectLst/>
                        <a:latin typeface="Calibri" panose="020F0502020204030204" pitchFamily="34" charset="0"/>
                      </a:endParaRP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1E1E1"/>
                    </a:solidFill>
                  </a:tcPr>
                </a:tc>
                <a:extLst>
                  <a:ext uri="{0D108BD9-81ED-4DB2-BD59-A6C34878D82A}">
                    <a16:rowId xmlns:a16="http://schemas.microsoft.com/office/drawing/2014/main" val="3268300074"/>
                  </a:ext>
                </a:extLst>
              </a:tr>
              <a:tr h="496509">
                <a:tc vMerge="1">
                  <a:txBody>
                    <a:bodyPr/>
                    <a:lstStyle/>
                    <a:p>
                      <a:pPr algn="ctr" rtl="0" fontAlgn="ctr"/>
                      <a:endParaRPr lang="en-US" sz="1200" b="1" i="0" u="none" strike="noStrike" dirty="0">
                        <a:solidFill>
                          <a:srgbClr val="FFFFFF"/>
                        </a:solidFill>
                        <a:effectLst/>
                        <a:latin typeface="Calibri" panose="020F0502020204030204" pitchFamily="34" charset="0"/>
                      </a:endParaRP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A5A5"/>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1" i="0" u="none" strike="noStrike">
                          <a:solidFill>
                            <a:srgbClr val="FFFFFF"/>
                          </a:solidFill>
                          <a:effectLst/>
                          <a:latin typeface="Calibri" panose="020F0502020204030204" pitchFamily="34" charset="0"/>
                        </a:rPr>
                        <a:t>Sample #5</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A5A5A5"/>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a:solidFill>
                            <a:srgbClr val="000000"/>
                          </a:solidFill>
                          <a:effectLst/>
                          <a:latin typeface="Calibri" panose="020F0502020204030204" pitchFamily="34" charset="0"/>
                        </a:rPr>
                        <a:t>PSB main quadrupole</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a:solidFill>
                            <a:srgbClr val="000000"/>
                          </a:solidFill>
                          <a:effectLst/>
                          <a:latin typeface="Calibri" panose="020F0502020204030204" pitchFamily="34" charset="0"/>
                        </a:rPr>
                        <a:t>removed YETS 22/23</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0F0F0"/>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279105480"/>
                  </a:ext>
                </a:extLst>
              </a:tr>
              <a:tr h="496509">
                <a:tc vMerge="1">
                  <a:txBody>
                    <a:bodyPr/>
                    <a:lstStyle/>
                    <a:p>
                      <a:pPr algn="ctr" rtl="0" fontAlgn="ctr"/>
                      <a:endParaRPr lang="en-US" sz="1200" b="1" i="0" u="none" strike="noStrike" dirty="0">
                        <a:solidFill>
                          <a:srgbClr val="FFFFFF"/>
                        </a:solidFill>
                        <a:effectLst/>
                        <a:latin typeface="Calibri" panose="020F0502020204030204" pitchFamily="34" charset="0"/>
                      </a:endParaRP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5A5A5"/>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1" i="0" u="none" strike="noStrike" dirty="0">
                          <a:solidFill>
                            <a:srgbClr val="FFFFFF"/>
                          </a:solidFill>
                          <a:effectLst/>
                          <a:latin typeface="Calibri" panose="020F0502020204030204" pitchFamily="34" charset="0"/>
                        </a:rPr>
                        <a:t>Sample #6</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A5A5A5"/>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dirty="0">
                          <a:solidFill>
                            <a:srgbClr val="000000"/>
                          </a:solidFill>
                          <a:effectLst/>
                          <a:latin typeface="Calibri" panose="020F0502020204030204" pitchFamily="34" charset="0"/>
                        </a:rPr>
                        <a:t>PSB main quadrupole</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dirty="0">
                          <a:solidFill>
                            <a:srgbClr val="000000"/>
                          </a:solidFill>
                          <a:effectLst/>
                          <a:latin typeface="Calibri" panose="020F0502020204030204" pitchFamily="34" charset="0"/>
                        </a:rPr>
                        <a:t>removed YETS 22/23</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0F0F0"/>
                    </a:solidFil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097555530"/>
                  </a:ext>
                </a:extLst>
              </a:tr>
              <a:tr h="496509">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1" i="0" u="none" strike="noStrike" dirty="0">
                          <a:solidFill>
                            <a:schemeClr val="tx1"/>
                          </a:solidFill>
                          <a:effectLst/>
                          <a:latin typeface="Calibri" panose="020F0502020204030204" pitchFamily="34" charset="0"/>
                        </a:rPr>
                        <a:t>HIE-ISOLDE</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A5A5A5"/>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1" i="0" u="none" strike="noStrike" dirty="0">
                          <a:solidFill>
                            <a:srgbClr val="FFFFFF"/>
                          </a:solidFill>
                          <a:effectLst/>
                          <a:latin typeface="Calibri" panose="020F0502020204030204" pitchFamily="34" charset="0"/>
                        </a:rPr>
                        <a:t>Sample #7</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A5A5A5"/>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dirty="0">
                          <a:solidFill>
                            <a:srgbClr val="000000"/>
                          </a:solidFill>
                          <a:effectLst/>
                          <a:latin typeface="Calibri" panose="020F0502020204030204" pitchFamily="34" charset="0"/>
                        </a:rPr>
                        <a:t>Conduct</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dirty="0">
                          <a:solidFill>
                            <a:srgbClr val="000000"/>
                          </a:solidFill>
                          <a:effectLst/>
                          <a:latin typeface="Calibri" panose="020F0502020204030204" pitchFamily="34" charset="0"/>
                        </a:rPr>
                        <a:t>Installed LS2</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0F0F0"/>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algn="ctr" rtl="0" fontAlgn="ctr"/>
                      <a:r>
                        <a:rPr lang="en-US" sz="1200" b="0" i="0" u="none" strike="noStrike" dirty="0">
                          <a:solidFill>
                            <a:srgbClr val="000000"/>
                          </a:solidFill>
                          <a:effectLst/>
                          <a:latin typeface="Calibri" panose="020F0502020204030204" pitchFamily="34" charset="0"/>
                        </a:rPr>
                        <a:t>Cu-alloy/Cu </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a:txBody>
                    <a:bodyPr/>
                    <a:lstStyle>
                      <a:lvl1pPr marL="0" algn="l" defTabSz="914400" eaLnBrk="1" hangingPunct="1">
                        <a:defRPr sz="1800">
                          <a:solidFill>
                            <a:schemeClr val="tx1"/>
                          </a:solidFill>
                          <a:latin typeface="Calibri" panose="020F0502020204030204"/>
                        </a:defRPr>
                      </a:lvl1pPr>
                      <a:lvl2pPr marL="457200" algn="l" defTabSz="914400" eaLnBrk="1" hangingPunct="1">
                        <a:defRPr sz="1800">
                          <a:solidFill>
                            <a:schemeClr val="tx1"/>
                          </a:solidFill>
                          <a:latin typeface="Calibri" panose="020F0502020204030204"/>
                        </a:defRPr>
                      </a:lvl2pPr>
                      <a:lvl3pPr marL="914400" algn="l" defTabSz="914400" eaLnBrk="1" hangingPunct="1">
                        <a:defRPr sz="1800">
                          <a:solidFill>
                            <a:schemeClr val="tx1"/>
                          </a:solidFill>
                          <a:latin typeface="Calibri" panose="020F0502020204030204"/>
                        </a:defRPr>
                      </a:lvl3pPr>
                      <a:lvl4pPr marL="1371600" algn="l" defTabSz="914400" eaLnBrk="1" hangingPunct="1">
                        <a:defRPr sz="1800">
                          <a:solidFill>
                            <a:schemeClr val="tx1"/>
                          </a:solidFill>
                          <a:latin typeface="Calibri" panose="020F0502020204030204"/>
                        </a:defRPr>
                      </a:lvl4pPr>
                      <a:lvl5pPr marL="1828800" algn="l" defTabSz="914400" eaLnBrk="1" hangingPunct="1">
                        <a:defRPr sz="1800">
                          <a:solidFill>
                            <a:schemeClr val="tx1"/>
                          </a:solidFill>
                          <a:latin typeface="Calibri" panose="020F0502020204030204"/>
                        </a:defRPr>
                      </a:lvl5pPr>
                      <a:lvl6pPr marL="2286000" algn="l" defTabSz="914400" eaLnBrk="1" hangingPunct="1">
                        <a:defRPr sz="1800">
                          <a:solidFill>
                            <a:schemeClr val="tx1"/>
                          </a:solidFill>
                          <a:latin typeface="Calibri" panose="020F0502020204030204"/>
                        </a:defRPr>
                      </a:lvl6pPr>
                      <a:lvl7pPr marL="2743200" algn="l" defTabSz="914400" eaLnBrk="1" hangingPunct="1">
                        <a:defRPr sz="1800">
                          <a:solidFill>
                            <a:schemeClr val="tx1"/>
                          </a:solidFill>
                          <a:latin typeface="Calibri" panose="020F0502020204030204"/>
                        </a:defRPr>
                      </a:lvl7pPr>
                      <a:lvl8pPr marL="3200400" algn="l" defTabSz="914400" eaLnBrk="1" hangingPunct="1">
                        <a:defRPr sz="1800">
                          <a:solidFill>
                            <a:schemeClr val="tx1"/>
                          </a:solidFill>
                          <a:latin typeface="Calibri" panose="020F0502020204030204"/>
                        </a:defRPr>
                      </a:lvl8pPr>
                      <a:lvl9pPr marL="3657600" algn="l" defTabSz="914400" eaLnBrk="1" hangingPunct="1">
                        <a:defRPr sz="1800">
                          <a:solidFill>
                            <a:schemeClr val="tx1"/>
                          </a:solidFill>
                          <a:latin typeface="Calibri" panose="020F0502020204030204"/>
                        </a:defRPr>
                      </a:lvl9p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Calibri" panose="020F0502020204030204" pitchFamily="34" charset="0"/>
                        </a:rPr>
                        <a:t>Traces</a:t>
                      </a: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1E1E1"/>
                    </a:solidFill>
                  </a:tcPr>
                </a:tc>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US" sz="1200" b="0" i="0" u="none" strike="noStrike" dirty="0">
                        <a:solidFill>
                          <a:srgbClr val="000000"/>
                        </a:solidFill>
                        <a:effectLst/>
                        <a:latin typeface="Calibri" panose="020F0502020204030204" pitchFamily="34" charset="0"/>
                      </a:endParaRPr>
                    </a:p>
                  </a:txBody>
                  <a:tcPr marL="6252" marR="6252" marT="6252"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1E1E1"/>
                    </a:solidFill>
                  </a:tcPr>
                </a:tc>
                <a:extLst>
                  <a:ext uri="{0D108BD9-81ED-4DB2-BD59-A6C34878D82A}">
                    <a16:rowId xmlns:a16="http://schemas.microsoft.com/office/drawing/2014/main" val="1863689854"/>
                  </a:ext>
                </a:extLst>
              </a:tr>
            </a:tbl>
          </a:graphicData>
        </a:graphic>
      </p:graphicFrame>
      <p:sp>
        <p:nvSpPr>
          <p:cNvPr id="35" name="TextBox 34">
            <a:extLst>
              <a:ext uri="{FF2B5EF4-FFF2-40B4-BE49-F238E27FC236}">
                <a16:creationId xmlns:a16="http://schemas.microsoft.com/office/drawing/2014/main" id="{A19072BD-A254-0DA9-38B1-8A6E37D61E3B}"/>
              </a:ext>
            </a:extLst>
          </p:cNvPr>
          <p:cNvSpPr txBox="1"/>
          <p:nvPr/>
        </p:nvSpPr>
        <p:spPr bwMode="auto">
          <a:xfrm>
            <a:off x="171712" y="109184"/>
            <a:ext cx="4680769" cy="498598"/>
          </a:xfrm>
          <a:prstGeom prst="rect">
            <a:avLst/>
          </a:prstGeom>
        </p:spPr>
        <p:txBody>
          <a:bodyPr vert="horz" wrap="none" lIns="0" tIns="0" rIns="0" bIns="0" rtlCol="0" anchor="t" anchorCtr="0">
            <a:spAutoFit/>
          </a:bodyPr>
          <a:lstStyle>
            <a:lvl1pPr>
              <a:lnSpc>
                <a:spcPct val="90000"/>
              </a:lnSpc>
              <a:spcBef>
                <a:spcPts val="0"/>
              </a:spcBef>
              <a:buNone/>
              <a:defRPr sz="3600" b="1">
                <a:solidFill>
                  <a:srgbClr val="002060"/>
                </a:solidFill>
                <a:latin typeface="+mj-lt"/>
                <a:ea typeface="+mj-ea"/>
                <a:cs typeface="+mj-cs"/>
              </a:defRPr>
            </a:lvl1p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GB" sz="3600" b="1" i="0" u="none" strike="noStrike" kern="1200" cap="none" spc="0" normalizeH="0" baseline="0" noProof="0" dirty="0">
                <a:ln>
                  <a:noFill/>
                </a:ln>
                <a:solidFill>
                  <a:srgbClr val="002060"/>
                </a:solidFill>
                <a:effectLst/>
                <a:uLnTx/>
                <a:uFillTx/>
                <a:latin typeface="Source Sans Pro"/>
                <a:cs typeface="Arial"/>
              </a:rPr>
              <a:t>Current understanding</a:t>
            </a:r>
          </a:p>
        </p:txBody>
      </p:sp>
      <p:sp>
        <p:nvSpPr>
          <p:cNvPr id="4" name="TextBox 3">
            <a:extLst>
              <a:ext uri="{FF2B5EF4-FFF2-40B4-BE49-F238E27FC236}">
                <a16:creationId xmlns:a16="http://schemas.microsoft.com/office/drawing/2014/main" id="{B496DC0E-816D-3F10-912D-4130302CAB96}"/>
              </a:ext>
            </a:extLst>
          </p:cNvPr>
          <p:cNvSpPr txBox="1"/>
          <p:nvPr/>
        </p:nvSpPr>
        <p:spPr bwMode="auto">
          <a:xfrm>
            <a:off x="3197687" y="6338857"/>
            <a:ext cx="5231090" cy="400110"/>
          </a:xfrm>
          <a:prstGeom prst="rect">
            <a:avLst/>
          </a:prstGeom>
          <a:solidFill>
            <a:schemeClr val="bg1">
              <a:lumMod val="65000"/>
            </a:schemeClr>
          </a:solidFill>
        </p:spPr>
        <p:txBody>
          <a:bodyPr wrap="square">
            <a:spAutoFit/>
          </a:bodyPr>
          <a:lstStyle/>
          <a:p>
            <a:r>
              <a:rPr kumimoji="0" lang="fr-CH" sz="2000" b="1" i="0" u="none" strike="noStrike" kern="1200" cap="none" spc="0" normalizeH="0" baseline="0" noProof="0" dirty="0">
                <a:ln>
                  <a:noFill/>
                </a:ln>
                <a:solidFill>
                  <a:prstClr val="black"/>
                </a:solidFill>
                <a:effectLst/>
                <a:uLnTx/>
                <a:uFillTx/>
                <a:latin typeface="Calibri Light" panose="020F0302020204030204"/>
                <a:ea typeface="+mj-ea"/>
                <a:cs typeface="+mj-cs"/>
              </a:rPr>
              <a:t>ST-2</a:t>
            </a:r>
            <a:r>
              <a:rPr kumimoji="0" lang="fr-CH" sz="2000" b="0" i="0" u="none" strike="noStrike" kern="1200" cap="none" spc="0" normalizeH="0" baseline="0" noProof="0" dirty="0">
                <a:ln>
                  <a:noFill/>
                </a:ln>
                <a:solidFill>
                  <a:prstClr val="black"/>
                </a:solidFill>
                <a:effectLst/>
                <a:uLnTx/>
                <a:uFillTx/>
                <a:latin typeface="Calibri Light" panose="020F0302020204030204"/>
                <a:ea typeface="+mj-ea"/>
                <a:cs typeface="+mj-cs"/>
              </a:rPr>
              <a:t> </a:t>
            </a:r>
            <a:r>
              <a:rPr kumimoji="0" lang="fr-CH" sz="2000" b="1" i="0" u="none" strike="noStrike" kern="1200" cap="none" spc="0" normalizeH="0" baseline="0" noProof="0" dirty="0">
                <a:ln>
                  <a:noFill/>
                </a:ln>
                <a:solidFill>
                  <a:prstClr val="black"/>
                </a:solidFill>
                <a:effectLst/>
                <a:uLnTx/>
                <a:uFillTx/>
                <a:latin typeface="Calibri Light" panose="020F0302020204030204"/>
                <a:ea typeface="+mj-ea"/>
                <a:cs typeface="+mj-cs"/>
              </a:rPr>
              <a:t>–</a:t>
            </a:r>
            <a:r>
              <a:rPr kumimoji="0" lang="fr-CH" sz="2000" b="0" i="0" u="none" strike="noStrike" kern="1200" cap="none" spc="0" normalizeH="0" baseline="0" noProof="0" dirty="0">
                <a:ln>
                  <a:noFill/>
                </a:ln>
                <a:solidFill>
                  <a:prstClr val="black"/>
                </a:solidFill>
                <a:effectLst/>
                <a:uLnTx/>
                <a:uFillTx/>
                <a:latin typeface="Calibri Light" panose="020F0302020204030204"/>
                <a:ea typeface="+mj-ea"/>
                <a:cs typeface="+mj-cs"/>
              </a:rPr>
              <a:t> </a:t>
            </a:r>
            <a:r>
              <a:rPr kumimoji="0" lang="fr-CH"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A.T. Perez Fontenla &amp; </a:t>
            </a:r>
            <a:r>
              <a:rPr kumimoji="0" lang="fr-CH" sz="2000" b="0" i="0" u="sng"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S. </a:t>
            </a:r>
            <a:r>
              <a:rPr kumimoji="0" lang="fr-CH" sz="2000" b="0" i="0" u="sng" strike="noStrike" kern="1200" cap="none" spc="0" normalizeH="0" baseline="0" noProof="0" dirty="0" err="1">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Sgobba</a:t>
            </a:r>
            <a:r>
              <a:rPr kumimoji="0" lang="fr-CH" sz="2000" b="0" i="0" u="sng"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a:t>
            </a:r>
            <a:r>
              <a:rPr kumimoji="0" lang="fr-CH" sz="20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(EN-MME)</a:t>
            </a:r>
            <a:endParaRPr lang="en-US" sz="2000" dirty="0"/>
          </a:p>
        </p:txBody>
      </p:sp>
      <p:grpSp>
        <p:nvGrpSpPr>
          <p:cNvPr id="12" name="Group 11">
            <a:extLst>
              <a:ext uri="{FF2B5EF4-FFF2-40B4-BE49-F238E27FC236}">
                <a16:creationId xmlns:a16="http://schemas.microsoft.com/office/drawing/2014/main" id="{4EF1264A-6F72-81ED-FF81-F7A36B34B1A6}"/>
              </a:ext>
            </a:extLst>
          </p:cNvPr>
          <p:cNvGrpSpPr/>
          <p:nvPr/>
        </p:nvGrpSpPr>
        <p:grpSpPr>
          <a:xfrm>
            <a:off x="5832015" y="3986315"/>
            <a:ext cx="6193316" cy="2308324"/>
            <a:chOff x="-143186" y="752849"/>
            <a:chExt cx="6193316" cy="2308324"/>
          </a:xfrm>
        </p:grpSpPr>
        <p:sp>
          <p:nvSpPr>
            <p:cNvPr id="13" name="TextBox 12">
              <a:extLst>
                <a:ext uri="{FF2B5EF4-FFF2-40B4-BE49-F238E27FC236}">
                  <a16:creationId xmlns:a16="http://schemas.microsoft.com/office/drawing/2014/main" id="{749E615C-FCC7-B4D9-667A-09FA1B591F7D}"/>
                </a:ext>
              </a:extLst>
            </p:cNvPr>
            <p:cNvSpPr txBox="1"/>
            <p:nvPr/>
          </p:nvSpPr>
          <p:spPr>
            <a:xfrm>
              <a:off x="-143186" y="752849"/>
              <a:ext cx="6193316" cy="2308324"/>
            </a:xfrm>
            <a:prstGeom prst="rect">
              <a:avLst/>
            </a:prstGeom>
            <a:noFill/>
          </p:spPr>
          <p:txBody>
            <a:bodyPr wrap="square" rtlCol="0">
              <a:spAutoFit/>
            </a:bodyPr>
            <a:lstStyle/>
            <a:p>
              <a:pPr algn="ctr"/>
              <a:r>
                <a:rPr lang="en-US" b="1" dirty="0">
                  <a:solidFill>
                    <a:srgbClr val="FF0000"/>
                  </a:solidFill>
                </a:rPr>
                <a:t>Particles containing “S” are present in the water</a:t>
              </a:r>
            </a:p>
            <a:p>
              <a:pPr algn="ctr"/>
              <a:r>
                <a:rPr lang="en-US" dirty="0"/>
                <a:t>Representative number of particles present in suspension within the PSB water were collected in a membrane and </a:t>
              </a:r>
              <a:r>
                <a:rPr lang="en-US" dirty="0" err="1"/>
                <a:t>analysed</a:t>
              </a:r>
              <a:r>
                <a:rPr lang="en-US" dirty="0"/>
                <a:t> by Automatic Particle Analysis (APA) </a:t>
              </a:r>
            </a:p>
            <a:p>
              <a:pPr algn="ctr"/>
              <a:endParaRPr lang="en-US" dirty="0"/>
            </a:p>
            <a:p>
              <a:pPr algn="ctr"/>
              <a:endParaRPr lang="en-US" dirty="0"/>
            </a:p>
            <a:p>
              <a:pPr algn="ctr"/>
              <a:r>
                <a:rPr lang="en-US" dirty="0"/>
                <a:t>Apart from “S”, particles rich in other elements were also present: Fe rich ~ 54 %, Ca ~ 12 %, Al ~ 11 % or Cu ~ 6 %</a:t>
              </a:r>
              <a:r>
                <a:rPr lang="en-US" dirty="0">
                  <a:sym typeface="Wingdings" panose="05000000000000000000" pitchFamily="2" charset="2"/>
                </a:rPr>
                <a:t> </a:t>
              </a:r>
              <a:endParaRPr lang="en-US" dirty="0"/>
            </a:p>
          </p:txBody>
        </p:sp>
        <p:sp>
          <p:nvSpPr>
            <p:cNvPr id="14" name="TextBox 13">
              <a:extLst>
                <a:ext uri="{FF2B5EF4-FFF2-40B4-BE49-F238E27FC236}">
                  <a16:creationId xmlns:a16="http://schemas.microsoft.com/office/drawing/2014/main" id="{67456759-6E78-6870-1D15-2CFA916A1CDD}"/>
                </a:ext>
              </a:extLst>
            </p:cNvPr>
            <p:cNvSpPr txBox="1"/>
            <p:nvPr/>
          </p:nvSpPr>
          <p:spPr>
            <a:xfrm>
              <a:off x="62296" y="1873982"/>
              <a:ext cx="5849006" cy="646331"/>
            </a:xfrm>
            <a:prstGeom prst="rect">
              <a:avLst/>
            </a:prstGeom>
            <a:noFill/>
            <a:ln w="28575">
              <a:solidFill>
                <a:srgbClr val="00B050"/>
              </a:solidFill>
            </a:ln>
          </p:spPr>
          <p:txBody>
            <a:bodyPr wrap="square" rtlCol="0">
              <a:spAutoFit/>
            </a:bodyPr>
            <a:lstStyle/>
            <a:p>
              <a:pPr algn="ctr"/>
              <a:r>
                <a:rPr lang="en-US" b="1" dirty="0"/>
                <a:t>The presence of micrometric “S” rich particles is confirmed </a:t>
              </a:r>
              <a:r>
                <a:rPr lang="en-US" dirty="0"/>
                <a:t>(~ 0.82 % of the 15.000 </a:t>
              </a:r>
              <a:r>
                <a:rPr lang="en-US" dirty="0" err="1"/>
                <a:t>analysed</a:t>
              </a:r>
              <a:r>
                <a:rPr lang="en-US" dirty="0"/>
                <a:t>)</a:t>
              </a:r>
            </a:p>
          </p:txBody>
        </p:sp>
      </p:grpSp>
      <p:sp>
        <p:nvSpPr>
          <p:cNvPr id="15" name="TextBox 14">
            <a:extLst>
              <a:ext uri="{FF2B5EF4-FFF2-40B4-BE49-F238E27FC236}">
                <a16:creationId xmlns:a16="http://schemas.microsoft.com/office/drawing/2014/main" id="{DDC9C9D0-C76B-238A-A950-C5873C368E68}"/>
              </a:ext>
            </a:extLst>
          </p:cNvPr>
          <p:cNvSpPr txBox="1"/>
          <p:nvPr/>
        </p:nvSpPr>
        <p:spPr>
          <a:xfrm>
            <a:off x="57613" y="613334"/>
            <a:ext cx="5849006" cy="3139321"/>
          </a:xfrm>
          <a:prstGeom prst="rect">
            <a:avLst/>
          </a:prstGeom>
          <a:noFill/>
        </p:spPr>
        <p:txBody>
          <a:bodyPr wrap="square" rtlCol="0">
            <a:spAutoFit/>
          </a:bodyPr>
          <a:lstStyle/>
          <a:p>
            <a:pPr algn="ctr"/>
            <a:r>
              <a:rPr lang="en-US" b="1" dirty="0">
                <a:solidFill>
                  <a:srgbClr val="FF0000"/>
                </a:solidFill>
                <a:latin typeface="Calibri" panose="020F0502020204030204"/>
              </a:rPr>
              <a:t>What do we know?</a:t>
            </a:r>
          </a:p>
          <a:p>
            <a:pPr algn="ctr"/>
            <a:r>
              <a:rPr lang="en-GB" dirty="0">
                <a:solidFill>
                  <a:prstClr val="black"/>
                </a:solidFill>
                <a:latin typeface="Calibri" panose="020F0502020204030204"/>
              </a:rPr>
              <a:t>Examples of Cu-Ag-P brazed joints presenting similar corrosion were found in papers about transformers and tap water ducts. In those cases, </a:t>
            </a:r>
            <a:r>
              <a:rPr lang="en-GB" b="1" dirty="0">
                <a:solidFill>
                  <a:prstClr val="black"/>
                </a:solidFill>
                <a:latin typeface="Calibri" panose="020F0502020204030204"/>
              </a:rPr>
              <a:t>sulphide-containing species in the water was reported as the main cause of the attack</a:t>
            </a:r>
          </a:p>
          <a:p>
            <a:pPr algn="ctr"/>
            <a:r>
              <a:rPr lang="en-GB" dirty="0">
                <a:solidFill>
                  <a:prstClr val="black"/>
                </a:solidFill>
                <a:latin typeface="Calibri" panose="020F0502020204030204"/>
              </a:rPr>
              <a:t>Brazed joints fabricated from a high-Ag filler, that contained no “P”, exhibited no corrosion when exposed to the same sulphide environment</a:t>
            </a:r>
            <a:r>
              <a:rPr lang="en-US" dirty="0">
                <a:solidFill>
                  <a:prstClr val="black"/>
                </a:solidFill>
                <a:latin typeface="Calibri" panose="020F0502020204030204"/>
                <a:sym typeface="Wingdings" panose="05000000000000000000" pitchFamily="2" charset="2"/>
              </a:rPr>
              <a:t> </a:t>
            </a:r>
          </a:p>
          <a:p>
            <a:pPr algn="ctr"/>
            <a:r>
              <a:rPr lang="en-US" dirty="0">
                <a:solidFill>
                  <a:prstClr val="black"/>
                </a:solidFill>
                <a:latin typeface="Calibri" panose="020F0502020204030204"/>
                <a:sym typeface="Wingdings" panose="05000000000000000000" pitchFamily="2" charset="2"/>
              </a:rPr>
              <a:t>In our samples </a:t>
            </a:r>
            <a:r>
              <a:rPr lang="en-GB" dirty="0">
                <a:solidFill>
                  <a:prstClr val="black"/>
                </a:solidFill>
                <a:latin typeface="Calibri" panose="020F0502020204030204"/>
                <a:sym typeface="Wingdings" panose="05000000000000000000" pitchFamily="2" charset="2"/>
              </a:rPr>
              <a:t>t</a:t>
            </a:r>
            <a:r>
              <a:rPr lang="en-GB" dirty="0">
                <a:solidFill>
                  <a:prstClr val="black"/>
                </a:solidFill>
                <a:latin typeface="Calibri" panose="020F0502020204030204"/>
              </a:rPr>
              <a:t>he “S” presence increases (</a:t>
            </a:r>
            <a:r>
              <a:rPr lang="en-US" dirty="0">
                <a:solidFill>
                  <a:prstClr val="black"/>
                </a:solidFill>
                <a:latin typeface="Calibri" panose="020F0502020204030204"/>
              </a:rPr>
              <a:t>up to 5.5 wt. %) </a:t>
            </a:r>
            <a:r>
              <a:rPr lang="en-GB" dirty="0">
                <a:solidFill>
                  <a:prstClr val="black"/>
                </a:solidFill>
                <a:latin typeface="Calibri" panose="020F0502020204030204"/>
              </a:rPr>
              <a:t>with operation time</a:t>
            </a:r>
            <a:r>
              <a:rPr lang="en-US" dirty="0">
                <a:solidFill>
                  <a:prstClr val="black"/>
                </a:solidFill>
                <a:latin typeface="Calibri" panose="020F0502020204030204"/>
              </a:rPr>
              <a:t> but </a:t>
            </a:r>
            <a:r>
              <a:rPr lang="en-US" b="1" dirty="0">
                <a:solidFill>
                  <a:prstClr val="black"/>
                </a:solidFill>
                <a:latin typeface="Calibri" panose="020F0502020204030204"/>
              </a:rPr>
              <a:t>same corrosion phenomena </a:t>
            </a:r>
            <a:r>
              <a:rPr lang="en-US" dirty="0">
                <a:solidFill>
                  <a:prstClr val="black"/>
                </a:solidFill>
                <a:latin typeface="Calibri" panose="020F0502020204030204"/>
              </a:rPr>
              <a:t>(</a:t>
            </a:r>
            <a:r>
              <a:rPr lang="en-US" b="1" dirty="0">
                <a:solidFill>
                  <a:prstClr val="black"/>
                </a:solidFill>
                <a:latin typeface="Calibri" panose="020F0502020204030204"/>
              </a:rPr>
              <a:t>incipient</a:t>
            </a:r>
            <a:r>
              <a:rPr lang="en-US" dirty="0">
                <a:solidFill>
                  <a:prstClr val="black"/>
                </a:solidFill>
                <a:latin typeface="Calibri" panose="020F0502020204030204"/>
              </a:rPr>
              <a:t>) in samples </a:t>
            </a:r>
            <a:r>
              <a:rPr lang="en-US" b="1" dirty="0">
                <a:solidFill>
                  <a:prstClr val="black"/>
                </a:solidFill>
                <a:latin typeface="Calibri" panose="020F0502020204030204"/>
              </a:rPr>
              <a:t>with only “S” traces</a:t>
            </a:r>
            <a:endParaRPr lang="en-US" dirty="0">
              <a:solidFill>
                <a:prstClr val="black"/>
              </a:solidFill>
              <a:latin typeface="Calibri" panose="020F0502020204030204"/>
            </a:endParaRPr>
          </a:p>
        </p:txBody>
      </p:sp>
      <p:sp>
        <p:nvSpPr>
          <p:cNvPr id="16" name="TextBox 15">
            <a:extLst>
              <a:ext uri="{FF2B5EF4-FFF2-40B4-BE49-F238E27FC236}">
                <a16:creationId xmlns:a16="http://schemas.microsoft.com/office/drawing/2014/main" id="{2922FE79-3402-B53F-1CFE-75203C853A57}"/>
              </a:ext>
            </a:extLst>
          </p:cNvPr>
          <p:cNvSpPr txBox="1"/>
          <p:nvPr/>
        </p:nvSpPr>
        <p:spPr>
          <a:xfrm>
            <a:off x="74391" y="3981514"/>
            <a:ext cx="5849006" cy="2031325"/>
          </a:xfrm>
          <a:prstGeom prst="rect">
            <a:avLst/>
          </a:prstGeom>
          <a:noFill/>
        </p:spPr>
        <p:txBody>
          <a:bodyPr wrap="square" rtlCol="0">
            <a:spAutoFit/>
          </a:bodyPr>
          <a:lstStyle/>
          <a:p>
            <a:pPr algn="ctr"/>
            <a:r>
              <a:rPr lang="en-US" b="1" dirty="0">
                <a:solidFill>
                  <a:srgbClr val="FF0000"/>
                </a:solidFill>
                <a:latin typeface="Calibri" panose="020F0502020204030204"/>
              </a:rPr>
              <a:t>Is sulfur the root-cause in our cooling circuits failure?</a:t>
            </a:r>
          </a:p>
          <a:p>
            <a:pPr algn="ctr"/>
            <a:r>
              <a:rPr lang="en-GB" b="1" dirty="0">
                <a:solidFill>
                  <a:prstClr val="black"/>
                </a:solidFill>
                <a:latin typeface="Calibri" panose="020F0502020204030204"/>
              </a:rPr>
              <a:t>“S” is not detected in the PSB water when analysed by ICP-OES </a:t>
            </a:r>
            <a:r>
              <a:rPr lang="en-GB" dirty="0">
                <a:solidFill>
                  <a:prstClr val="black"/>
                </a:solidFill>
                <a:latin typeface="Calibri" panose="020F0502020204030204"/>
              </a:rPr>
              <a:t>(detection limit 1.6 ppm ) or under the form of </a:t>
            </a:r>
            <a:r>
              <a:rPr lang="en-GB" b="1" dirty="0">
                <a:solidFill>
                  <a:prstClr val="black"/>
                </a:solidFill>
                <a:latin typeface="Calibri" panose="020F0502020204030204"/>
              </a:rPr>
              <a:t>SO</a:t>
            </a:r>
            <a:r>
              <a:rPr lang="en-GB" b="1" baseline="-25000" dirty="0">
                <a:solidFill>
                  <a:prstClr val="black"/>
                </a:solidFill>
                <a:latin typeface="Calibri" panose="020F0502020204030204"/>
              </a:rPr>
              <a:t>4</a:t>
            </a:r>
            <a:r>
              <a:rPr lang="en-GB" b="1" baseline="30000" dirty="0">
                <a:solidFill>
                  <a:prstClr val="black"/>
                </a:solidFill>
                <a:latin typeface="Calibri" panose="020F0502020204030204"/>
              </a:rPr>
              <a:t>-2 </a:t>
            </a:r>
            <a:r>
              <a:rPr lang="en-GB" b="1" dirty="0">
                <a:solidFill>
                  <a:prstClr val="black"/>
                </a:solidFill>
                <a:latin typeface="Calibri" panose="020F0502020204030204"/>
              </a:rPr>
              <a:t>by IC-CD</a:t>
            </a:r>
            <a:r>
              <a:rPr lang="en-GB" dirty="0">
                <a:solidFill>
                  <a:prstClr val="black"/>
                </a:solidFill>
                <a:latin typeface="Calibri" panose="020F0502020204030204"/>
              </a:rPr>
              <a:t> (detection limit 0.1 ppm) </a:t>
            </a:r>
            <a:r>
              <a:rPr lang="en-GB" dirty="0">
                <a:solidFill>
                  <a:prstClr val="black"/>
                </a:solidFill>
                <a:latin typeface="Calibri" panose="020F0502020204030204"/>
                <a:sym typeface="Wingdings" panose="05000000000000000000" pitchFamily="2" charset="2"/>
              </a:rPr>
              <a:t> </a:t>
            </a:r>
            <a:r>
              <a:rPr lang="en-GB" dirty="0">
                <a:solidFill>
                  <a:prstClr val="black"/>
                </a:solidFill>
                <a:highlight>
                  <a:srgbClr val="FFFF00"/>
                </a:highlight>
                <a:latin typeface="Calibri" panose="020F0502020204030204"/>
                <a:sym typeface="Wingdings" panose="05000000000000000000" pitchFamily="2" charset="2"/>
              </a:rPr>
              <a:t>Test Dec. 2022</a:t>
            </a:r>
            <a:endParaRPr lang="en-GB" dirty="0">
              <a:solidFill>
                <a:prstClr val="black"/>
              </a:solidFill>
              <a:highlight>
                <a:srgbClr val="FFFF00"/>
              </a:highlight>
              <a:latin typeface="Calibri" panose="020F0502020204030204"/>
            </a:endParaRPr>
          </a:p>
          <a:p>
            <a:pPr algn="ctr"/>
            <a:r>
              <a:rPr lang="en-GB" b="1" dirty="0">
                <a:solidFill>
                  <a:prstClr val="black"/>
                </a:solidFill>
                <a:latin typeface="Calibri" panose="020F0502020204030204"/>
              </a:rPr>
              <a:t>Nonetheless, evidence of “S” contamination at the inner surface of some conducts is confirmed </a:t>
            </a:r>
            <a:r>
              <a:rPr lang="en-GB" dirty="0">
                <a:solidFill>
                  <a:prstClr val="black"/>
                </a:solidFill>
                <a:latin typeface="Calibri" panose="020F0502020204030204"/>
              </a:rPr>
              <a:t>by different techniques (EDS and XPS) </a:t>
            </a:r>
          </a:p>
        </p:txBody>
      </p:sp>
    </p:spTree>
    <p:extLst>
      <p:ext uri="{BB962C8B-B14F-4D97-AF65-F5344CB8AC3E}">
        <p14:creationId xmlns:p14="http://schemas.microsoft.com/office/powerpoint/2010/main" val="3911751692"/>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 id="{0A22DD23-9704-4E03-A13F-CF67C670CC02}" vid="{0604311A-A1EF-46B6-8E1A-47A72DCF208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Template-EN-2021</Template>
  <TotalTime>2571</TotalTime>
  <Words>916</Words>
  <Application>Microsoft Office PowerPoint</Application>
  <PresentationFormat>Widescreen</PresentationFormat>
  <Paragraphs>121</Paragraphs>
  <Slides>9</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Source Sans Pro</vt:lpstr>
      <vt:lpstr>Office Theme</vt:lpstr>
      <vt:lpstr>Recommendation #5 and cooling water survey</vt:lpstr>
      <vt:lpstr>Recommendation #5</vt:lpstr>
      <vt:lpstr>Actions</vt:lpstr>
      <vt:lpstr>LHC</vt:lpstr>
      <vt:lpstr>SPS - NA</vt:lpstr>
      <vt:lpstr>CPS</vt:lpstr>
      <vt:lpstr>PowerPoint Presentation</vt:lpstr>
      <vt:lpstr>Summary and plan for future work</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Presence of sulfur in cooling water circuits</dc:title>
  <dc:creator>Serge Deleval</dc:creator>
  <cp:lastModifiedBy>Serge Deleval</cp:lastModifiedBy>
  <cp:revision>22</cp:revision>
  <cp:lastPrinted>2020-01-30T13:49:18Z</cp:lastPrinted>
  <dcterms:created xsi:type="dcterms:W3CDTF">2023-08-28T15:14:48Z</dcterms:created>
  <dcterms:modified xsi:type="dcterms:W3CDTF">2023-12-14T12:43:45Z</dcterms:modified>
</cp:coreProperties>
</file>