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7" r:id="rId2"/>
    <p:sldId id="371" r:id="rId3"/>
    <p:sldId id="372" r:id="rId4"/>
    <p:sldId id="374" r:id="rId5"/>
    <p:sldId id="375" r:id="rId6"/>
    <p:sldId id="376" r:id="rId7"/>
    <p:sldId id="380" r:id="rId8"/>
    <p:sldId id="381" r:id="rId9"/>
    <p:sldId id="382" r:id="rId10"/>
    <p:sldId id="383" r:id="rId11"/>
    <p:sldId id="389" r:id="rId12"/>
    <p:sldId id="390" r:id="rId13"/>
    <p:sldId id="391" r:id="rId14"/>
    <p:sldId id="388" r:id="rId15"/>
    <p:sldId id="384" r:id="rId16"/>
    <p:sldId id="386" r:id="rId17"/>
    <p:sldId id="385" r:id="rId18"/>
    <p:sldId id="387" r:id="rId19"/>
    <p:sldId id="393" r:id="rId20"/>
    <p:sldId id="285" r:id="rId21"/>
    <p:sldId id="394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ndreas Müller" initials="AM" lastIdx="5" clrIdx="6">
    <p:extLst>
      <p:ext uri="{19B8F6BF-5375-455C-9EA6-DF929625EA0E}">
        <p15:presenceInfo xmlns:p15="http://schemas.microsoft.com/office/powerpoint/2012/main" userId="86780267e6ae21e5" providerId="Windows Live"/>
      </p:ext>
    </p:extLst>
  </p:cmAuthor>
  <p:cmAuthor id="1" name="Michal Maciejewski" initials="MM" lastIdx="1" clrIdx="0">
    <p:extLst/>
  </p:cmAuthor>
  <p:cmAuthor id="8" name="Andreas Müller" initials="AM [2]" lastIdx="1" clrIdx="7">
    <p:extLst>
      <p:ext uri="{19B8F6BF-5375-455C-9EA6-DF929625EA0E}">
        <p15:presenceInfo xmlns:p15="http://schemas.microsoft.com/office/powerpoint/2012/main" userId="S-1-5-21-241524575-3172851168-1150488326-1001" providerId="AD"/>
      </p:ext>
    </p:extLst>
  </p:cmAuthor>
  <p:cmAuthor id="2" name="Michal Maciejewski" initials="MM [2]" lastIdx="1" clrIdx="1">
    <p:extLst/>
  </p:cmAuthor>
  <p:cmAuthor id="3" name="Michal Maciejewski" initials="MM [3]" lastIdx="1" clrIdx="2">
    <p:extLst/>
  </p:cmAuthor>
  <p:cmAuthor id="4" name="Michal Maciejewski" initials="MM [4]" lastIdx="1" clrIdx="3">
    <p:extLst/>
  </p:cmAuthor>
  <p:cmAuthor id="5" name="Michal Maciejewski" initials="MM [5]" lastIdx="1" clrIdx="4">
    <p:extLst/>
  </p:cmAuthor>
  <p:cmAuthor id="6" name="Michal Maciejewski" initials="MM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04282"/>
    <a:srgbClr val="000000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05" autoAdjust="0"/>
    <p:restoredTop sz="91416" autoAdjust="0"/>
  </p:normalViewPr>
  <p:slideViewPr>
    <p:cSldViewPr snapToGrid="0" snapToObjects="1">
      <p:cViewPr varScale="1">
        <p:scale>
          <a:sx n="103" d="100"/>
          <a:sy n="103" d="100"/>
        </p:scale>
        <p:origin x="482" y="60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799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5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101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594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1962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919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Legal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487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Legal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347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Legal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358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9147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64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exist</a:t>
            </a:r>
            <a:r>
              <a:rPr lang="de-DE" dirty="0"/>
              <a:t> a </a:t>
            </a:r>
            <a:r>
              <a:rPr lang="de-DE" dirty="0" err="1"/>
              <a:t>lot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„</a:t>
            </a:r>
            <a:r>
              <a:rPr lang="de-DE" dirty="0" err="1"/>
              <a:t>How-To‘s</a:t>
            </a:r>
            <a:r>
              <a:rPr lang="de-DE" dirty="0"/>
              <a:t>“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874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698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Legal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524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245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113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61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90 	100 	177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196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097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uggingface.co/spaces/ise-uiuc/Magicoder-S-DS-6.7B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hyperlink" Target="https://docs.google.com/forms/d/1LanFUeKpgIbx30yqHb3Rizm-w02TYpnLCn2v_HpOWDE/edit#respons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https://docs.google.com/forms/d/1LanFUeKpgIbx30yqHb3Rizm-w02TYpnLCn2v_HpOWDE/edit#response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docs.google.com/forms/d/1LanFUeKpgIbx30yqHb3Rizm-w02TYpnLCn2v_HpOWDE/edit#respons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opedia.com/5-ways-llms-can-empower-software-engineerin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huggingface.co/blog/hf-bitsandbytes-integration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11.10729" TargetMode="External"/><Relationship Id="rId7" Type="http://schemas.openxmlformats.org/officeDocument/2006/relationships/hyperlink" Target="https://platform.openai.com/docs/guides/speech-to-tex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penai.com/dall-e-2" TargetMode="External"/><Relationship Id="rId5" Type="http://schemas.openxmlformats.org/officeDocument/2006/relationships/hyperlink" Target="https://arxiv.org/abs/2308.10620" TargetMode="External"/><Relationship Id="rId4" Type="http://schemas.openxmlformats.org/officeDocument/2006/relationships/hyperlink" Target="https://medium.com/internet-billionaires/how-to-write-thesis-using-chatgpt-a4126268628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ba.vse.cz/news/dean-fph-prof-hnilica-on-the-abolition-of-bachelors-theses-interview-with-forbe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s://forbes.cz/fakulta-vse-rusi-pisemne-bakalarske-prace-kvuli-ai-ztraci-smysl-rika-dekan/" TargetMode="External"/><Relationship Id="rId4" Type="http://schemas.openxmlformats.org/officeDocument/2006/relationships/hyperlink" Target="https://www.vse.cz/english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TXtnFw9eDm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huggingface.co/spaces/bigcode/bigcode-models-leaderboard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9.0007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labellerr.com/blog/llama2-vs-gpt-3-5-vs-gpt-4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romptengineering.org/master-prompt-engineering-llm-embedding-and-fine-tunin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236" y="805554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fr-FR" sz="4400" dirty="0">
                <a:solidFill>
                  <a:schemeClr val="tx2"/>
                </a:solidFill>
              </a:rPr>
              <a:t>Chat </a:t>
            </a:r>
            <a:r>
              <a:rPr lang="fr-FR" sz="4400" dirty="0" err="1">
                <a:solidFill>
                  <a:schemeClr val="tx2"/>
                </a:solidFill>
              </a:rPr>
              <a:t>with</a:t>
            </a:r>
            <a:r>
              <a:rPr lang="fr-FR" sz="4400" dirty="0">
                <a:solidFill>
                  <a:schemeClr val="tx2"/>
                </a:solidFill>
              </a:rPr>
              <a:t> </a:t>
            </a:r>
            <a:r>
              <a:rPr lang="fr-FR" sz="4400" dirty="0" err="1">
                <a:solidFill>
                  <a:schemeClr val="tx2"/>
                </a:solidFill>
              </a:rPr>
              <a:t>your</a:t>
            </a:r>
            <a:r>
              <a:rPr lang="fr-FR" sz="4400" dirty="0">
                <a:solidFill>
                  <a:schemeClr val="tx2"/>
                </a:solidFill>
              </a:rPr>
              <a:t> Code</a:t>
            </a:r>
            <a:endParaRPr lang="en-GB" sz="4400" i="1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624" y="2990888"/>
            <a:ext cx="1166077" cy="67552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10236" y="1663286"/>
            <a:ext cx="8226854" cy="988474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dirty="0">
                <a:solidFill>
                  <a:schemeClr val="tx2"/>
                </a:solidFill>
              </a:rPr>
              <a:t>How can </a:t>
            </a:r>
            <a:r>
              <a:rPr lang="fr-FR" sz="3600" dirty="0" err="1">
                <a:solidFill>
                  <a:schemeClr val="tx2"/>
                </a:solidFill>
              </a:rPr>
              <a:t>LLMs</a:t>
            </a:r>
            <a:r>
              <a:rPr lang="fr-FR" sz="3600" dirty="0">
                <a:solidFill>
                  <a:schemeClr val="tx2"/>
                </a:solidFill>
              </a:rPr>
              <a:t> support Software </a:t>
            </a:r>
            <a:r>
              <a:rPr lang="fr-FR" sz="3600" dirty="0" err="1">
                <a:solidFill>
                  <a:schemeClr val="tx2"/>
                </a:solidFill>
              </a:rPr>
              <a:t>Development</a:t>
            </a:r>
            <a:r>
              <a:rPr lang="fr-FR" sz="3600" dirty="0">
                <a:solidFill>
                  <a:schemeClr val="tx2"/>
                </a:solidFill>
              </a:rPr>
              <a:t> </a:t>
            </a:r>
            <a:endParaRPr lang="en-GB" sz="3600" i="1" dirty="0">
              <a:solidFill>
                <a:schemeClr val="tx2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0236" y="2559851"/>
            <a:ext cx="8226854" cy="559379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>
                <a:solidFill>
                  <a:schemeClr val="tx2"/>
                </a:solidFill>
              </a:rPr>
              <a:t>– a </a:t>
            </a:r>
            <a:r>
              <a:rPr lang="fr-FR" sz="2400" dirty="0" err="1">
                <a:solidFill>
                  <a:schemeClr val="tx2"/>
                </a:solidFill>
              </a:rPr>
              <a:t>spark</a:t>
            </a:r>
            <a:r>
              <a:rPr lang="fr-FR" sz="2400" dirty="0">
                <a:solidFill>
                  <a:schemeClr val="tx2"/>
                </a:solidFill>
              </a:rPr>
              <a:t> to start a discussion –</a:t>
            </a:r>
            <a:endParaRPr lang="en-GB" sz="2400" i="1" dirty="0">
              <a:solidFill>
                <a:schemeClr val="tx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14/12/2023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11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4.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de-DE" sz="1800" dirty="0">
                <a:sym typeface="Wingdings" panose="05000000000000000000" pitchFamily="2" charset="2"/>
              </a:rPr>
              <a:t>VM g2.xlarge</a:t>
            </a:r>
          </a:p>
          <a:p>
            <a:pPr>
              <a:buSzPct val="100000"/>
            </a:pPr>
            <a:r>
              <a:rPr lang="de-DE" sz="1800" dirty="0">
                <a:sym typeface="Wingdings" panose="05000000000000000000" pitchFamily="2" charset="2"/>
              </a:rPr>
              <a:t>Access </a:t>
            </a:r>
            <a:r>
              <a:rPr lang="de-DE" sz="1800" dirty="0" err="1">
                <a:sym typeface="Wingdings" panose="05000000000000000000" pitchFamily="2" charset="2"/>
              </a:rPr>
              <a:t>gitlab</a:t>
            </a:r>
            <a:r>
              <a:rPr lang="de-DE" sz="1800" dirty="0">
                <a:sym typeface="Wingdings" panose="05000000000000000000" pitchFamily="2" charset="2"/>
              </a:rPr>
              <a:t> via interface (</a:t>
            </a:r>
            <a:r>
              <a:rPr lang="de-DE" sz="1800" dirty="0" err="1">
                <a:sym typeface="Wingdings" panose="05000000000000000000" pitchFamily="2" charset="2"/>
              </a:rPr>
              <a:t>python-gitlab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api</a:t>
            </a:r>
            <a:r>
              <a:rPr lang="de-DE" sz="1800" dirty="0">
                <a:sym typeface="Wingdings" panose="05000000000000000000" pitchFamily="2" charset="2"/>
              </a:rPr>
              <a:t>)</a:t>
            </a:r>
          </a:p>
          <a:p>
            <a:pPr>
              <a:buSzPct val="100000"/>
            </a:pPr>
            <a:r>
              <a:rPr lang="de-DE" sz="1800" dirty="0">
                <a:sym typeface="Wingdings" panose="05000000000000000000" pitchFamily="2" charset="2"/>
              </a:rPr>
              <a:t>Crawl </a:t>
            </a:r>
            <a:r>
              <a:rPr lang="de-DE" sz="1800" dirty="0" err="1">
                <a:sym typeface="Wingdings" panose="05000000000000000000" pitchFamily="2" charset="2"/>
              </a:rPr>
              <a:t>gitlab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repo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locally</a:t>
            </a:r>
            <a:r>
              <a:rPr lang="de-DE" sz="1800" dirty="0">
                <a:sym typeface="Wingdings" panose="05000000000000000000" pitchFamily="2" charset="2"/>
              </a:rPr>
              <a:t> (</a:t>
            </a:r>
            <a:r>
              <a:rPr lang="de-DE" sz="1800" dirty="0" err="1">
                <a:sym typeface="Wingdings" panose="05000000000000000000" pitchFamily="2" charset="2"/>
              </a:rPr>
              <a:t>os</a:t>
            </a:r>
            <a:r>
              <a:rPr lang="de-DE" sz="1800" dirty="0">
                <a:sym typeface="Wingdings" panose="05000000000000000000" pitchFamily="2" charset="2"/>
              </a:rPr>
              <a:t>, </a:t>
            </a:r>
            <a:r>
              <a:rPr lang="de-DE" sz="1800" dirty="0" err="1">
                <a:sym typeface="Wingdings" panose="05000000000000000000" pitchFamily="2" charset="2"/>
              </a:rPr>
              <a:t>walk</a:t>
            </a:r>
            <a:r>
              <a:rPr lang="de-DE" sz="1800" dirty="0">
                <a:sym typeface="Wingdings" panose="05000000000000000000" pitchFamily="2" charset="2"/>
              </a:rPr>
              <a:t>, save)</a:t>
            </a:r>
          </a:p>
          <a:p>
            <a:pPr>
              <a:buSzPct val="100000"/>
            </a:pPr>
            <a:r>
              <a:rPr lang="de-DE" sz="1800" dirty="0">
                <a:sym typeface="Wingdings" panose="05000000000000000000" pitchFamily="2" charset="2"/>
              </a:rPr>
              <a:t>Create </a:t>
            </a:r>
            <a:r>
              <a:rPr lang="de-DE" sz="1800" dirty="0" err="1">
                <a:sym typeface="Wingdings" panose="05000000000000000000" pitchFamily="2" charset="2"/>
              </a:rPr>
              <a:t>Embeddings</a:t>
            </a:r>
            <a:r>
              <a:rPr lang="de-DE" sz="1800" dirty="0">
                <a:sym typeface="Wingdings" panose="05000000000000000000" pitchFamily="2" charset="2"/>
              </a:rPr>
              <a:t> (</a:t>
            </a:r>
            <a:r>
              <a:rPr lang="de-DE" sz="1800" dirty="0" err="1">
                <a:sym typeface="Wingdings" panose="05000000000000000000" pitchFamily="2" charset="2"/>
              </a:rPr>
              <a:t>json</a:t>
            </a:r>
            <a:r>
              <a:rPr lang="de-DE" sz="1800" dirty="0">
                <a:sym typeface="Wingdings" panose="05000000000000000000" pitchFamily="2" charset="2"/>
              </a:rPr>
              <a:t>, </a:t>
            </a:r>
            <a:r>
              <a:rPr lang="de-DE" sz="1800" dirty="0" err="1">
                <a:sym typeface="Wingdings" panose="05000000000000000000" pitchFamily="2" charset="2"/>
              </a:rPr>
              <a:t>csv</a:t>
            </a:r>
            <a:r>
              <a:rPr lang="de-DE" sz="1800" dirty="0">
                <a:sym typeface="Wingdings" panose="05000000000000000000" pitchFamily="2" charset="2"/>
              </a:rPr>
              <a:t>, pickle)</a:t>
            </a:r>
          </a:p>
          <a:p>
            <a:pPr>
              <a:buSzPct val="100000"/>
            </a:pPr>
            <a:r>
              <a:rPr lang="de-DE" sz="1800" dirty="0" err="1">
                <a:sym typeface="Wingdings" panose="05000000000000000000" pitchFamily="2" charset="2"/>
              </a:rPr>
              <a:t>Semantic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search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for</a:t>
            </a:r>
            <a:r>
              <a:rPr lang="de-DE" sz="1800" dirty="0">
                <a:sym typeface="Wingdings" panose="05000000000000000000" pitchFamily="2" charset="2"/>
              </a:rPr>
              <a:t> code</a:t>
            </a:r>
          </a:p>
          <a:p>
            <a:pPr marL="36576" indent="0">
              <a:buSzPct val="100000"/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36576" indent="0">
              <a:buSzPct val="100000"/>
              <a:buNone/>
            </a:pPr>
            <a:r>
              <a:rPr lang="de-DE" sz="1800" dirty="0" err="1">
                <a:sym typeface="Wingdings" panose="05000000000000000000" pitchFamily="2" charset="2"/>
              </a:rPr>
              <a:t>Lessons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learned</a:t>
            </a:r>
            <a:endParaRPr lang="de-DE" sz="1800" dirty="0">
              <a:sym typeface="Wingdings" panose="05000000000000000000" pitchFamily="2" charset="2"/>
            </a:endParaRPr>
          </a:p>
          <a:p>
            <a:pPr>
              <a:buSzPct val="100000"/>
            </a:pPr>
            <a:r>
              <a:rPr lang="de-DE" sz="1800" dirty="0" err="1">
                <a:sym typeface="Wingdings" panose="05000000000000000000" pitchFamily="2" charset="2"/>
              </a:rPr>
              <a:t>Machine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too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small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for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bigger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models</a:t>
            </a:r>
            <a:endParaRPr lang="de-DE" sz="1800" dirty="0">
              <a:sym typeface="Wingdings" panose="05000000000000000000" pitchFamily="2" charset="2"/>
            </a:endParaRPr>
          </a:p>
          <a:p>
            <a:pPr>
              <a:buSzPct val="100000"/>
            </a:pPr>
            <a:r>
              <a:rPr lang="de-DE" sz="1800" dirty="0" err="1">
                <a:sym typeface="Wingdings" panose="05000000000000000000" pitchFamily="2" charset="2"/>
              </a:rPr>
              <a:t>Dependencies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with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old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software</a:t>
            </a:r>
            <a:r>
              <a:rPr lang="de-DE" sz="1800" dirty="0">
                <a:sym typeface="Wingdings" panose="05000000000000000000" pitchFamily="2" charset="2"/>
              </a:rPr>
              <a:t> e.g. CUDA </a:t>
            </a:r>
            <a:r>
              <a:rPr lang="de-DE" sz="1800" dirty="0" err="1">
                <a:sym typeface="Wingdings" panose="05000000000000000000" pitchFamily="2" charset="2"/>
              </a:rPr>
              <a:t>versions</a:t>
            </a:r>
            <a:endParaRPr lang="de-DE" sz="18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66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4. Status - Scraping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6AAA899C-D931-4E16-BD13-F3A277B3E8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06" y="993775"/>
            <a:ext cx="7063388" cy="3203575"/>
          </a:xfr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94CA5870-D4C5-4B48-B554-3F8CBB9AF9EC}"/>
              </a:ext>
            </a:extLst>
          </p:cNvPr>
          <p:cNvSpPr/>
          <p:nvPr/>
        </p:nvSpPr>
        <p:spPr>
          <a:xfrm>
            <a:off x="1040307" y="2500146"/>
            <a:ext cx="6851364" cy="310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Sprechblase: rechteckig 12">
            <a:extLst>
              <a:ext uri="{FF2B5EF4-FFF2-40B4-BE49-F238E27FC236}">
                <a16:creationId xmlns:a16="http://schemas.microsoft.com/office/drawing/2014/main" id="{7C69DCF2-2D60-490C-A497-020E5BA5C65A}"/>
              </a:ext>
            </a:extLst>
          </p:cNvPr>
          <p:cNvSpPr/>
          <p:nvPr/>
        </p:nvSpPr>
        <p:spPr>
          <a:xfrm>
            <a:off x="87824" y="2107649"/>
            <a:ext cx="952481" cy="290025"/>
          </a:xfrm>
          <a:prstGeom prst="wedgeRectCallout">
            <a:avLst>
              <a:gd name="adj1" fmla="val 50393"/>
              <a:gd name="adj2" fmla="val 140768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accent6"/>
                </a:solidFill>
              </a:rPr>
              <a:t>Information</a:t>
            </a:r>
          </a:p>
        </p:txBody>
      </p:sp>
      <p:sp>
        <p:nvSpPr>
          <p:cNvPr id="14" name="Sprechblase: rechteckig 13">
            <a:extLst>
              <a:ext uri="{FF2B5EF4-FFF2-40B4-BE49-F238E27FC236}">
                <a16:creationId xmlns:a16="http://schemas.microsoft.com/office/drawing/2014/main" id="{56FD12D5-FB1C-4688-A421-E4316B6ECEBA}"/>
              </a:ext>
            </a:extLst>
          </p:cNvPr>
          <p:cNvSpPr/>
          <p:nvPr/>
        </p:nvSpPr>
        <p:spPr>
          <a:xfrm>
            <a:off x="4496541" y="797526"/>
            <a:ext cx="979082" cy="392497"/>
          </a:xfrm>
          <a:prstGeom prst="wedgeRectCallout">
            <a:avLst>
              <a:gd name="adj1" fmla="val -216316"/>
              <a:gd name="adj2" fmla="val 121743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accent6"/>
                </a:solidFill>
              </a:rPr>
              <a:t>Path </a:t>
            </a:r>
            <a:r>
              <a:rPr lang="de-DE" sz="1200" dirty="0" err="1">
                <a:solidFill>
                  <a:schemeClr val="accent6"/>
                </a:solidFill>
              </a:rPr>
              <a:t>to</a:t>
            </a:r>
            <a:r>
              <a:rPr lang="de-DE" sz="1200" dirty="0">
                <a:solidFill>
                  <a:schemeClr val="accent6"/>
                </a:solidFill>
              </a:rPr>
              <a:t> </a:t>
            </a:r>
            <a:r>
              <a:rPr lang="de-DE" sz="1200" dirty="0" err="1">
                <a:solidFill>
                  <a:schemeClr val="accent6"/>
                </a:solidFill>
              </a:rPr>
              <a:t>information</a:t>
            </a:r>
            <a:endParaRPr lang="de-DE" sz="1200" dirty="0">
              <a:solidFill>
                <a:schemeClr val="accent6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7C0735B-FC64-4084-B29E-B017E39D4713}"/>
              </a:ext>
            </a:extLst>
          </p:cNvPr>
          <p:cNvSpPr/>
          <p:nvPr/>
        </p:nvSpPr>
        <p:spPr>
          <a:xfrm>
            <a:off x="1577580" y="1490369"/>
            <a:ext cx="2720617" cy="190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765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4. Status – Semantic Search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F92DD0E6-141A-499E-B4DC-A19333F42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06" y="993775"/>
            <a:ext cx="7063388" cy="3203575"/>
          </a:xfr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4BECFC71-77EF-44C7-AF86-A450FD6ABA9E}"/>
              </a:ext>
            </a:extLst>
          </p:cNvPr>
          <p:cNvSpPr/>
          <p:nvPr/>
        </p:nvSpPr>
        <p:spPr>
          <a:xfrm>
            <a:off x="2874397" y="2627906"/>
            <a:ext cx="1467015" cy="190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0A4B20E-5100-4932-BDEE-98B58B210206}"/>
              </a:ext>
            </a:extLst>
          </p:cNvPr>
          <p:cNvSpPr/>
          <p:nvPr/>
        </p:nvSpPr>
        <p:spPr>
          <a:xfrm>
            <a:off x="1040306" y="2627906"/>
            <a:ext cx="1834091" cy="190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Sprechblase: rechteckig 16">
            <a:extLst>
              <a:ext uri="{FF2B5EF4-FFF2-40B4-BE49-F238E27FC236}">
                <a16:creationId xmlns:a16="http://schemas.microsoft.com/office/drawing/2014/main" id="{DF31B2B1-79CD-470B-A853-6B3F66A29478}"/>
              </a:ext>
            </a:extLst>
          </p:cNvPr>
          <p:cNvSpPr/>
          <p:nvPr/>
        </p:nvSpPr>
        <p:spPr>
          <a:xfrm>
            <a:off x="112770" y="2178657"/>
            <a:ext cx="857289" cy="290025"/>
          </a:xfrm>
          <a:prstGeom prst="wedgeRectCallout">
            <a:avLst>
              <a:gd name="adj1" fmla="val 58468"/>
              <a:gd name="adj2" fmla="val 94455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accent6"/>
                </a:solidFill>
              </a:rPr>
              <a:t>Question</a:t>
            </a:r>
          </a:p>
        </p:txBody>
      </p:sp>
      <p:sp>
        <p:nvSpPr>
          <p:cNvPr id="18" name="Sprechblase: rechteckig 17">
            <a:extLst>
              <a:ext uri="{FF2B5EF4-FFF2-40B4-BE49-F238E27FC236}">
                <a16:creationId xmlns:a16="http://schemas.microsoft.com/office/drawing/2014/main" id="{68927878-01E7-42F2-B31E-D917259C5510}"/>
              </a:ext>
            </a:extLst>
          </p:cNvPr>
          <p:cNvSpPr/>
          <p:nvPr/>
        </p:nvSpPr>
        <p:spPr>
          <a:xfrm>
            <a:off x="112769" y="3400507"/>
            <a:ext cx="857289" cy="726220"/>
          </a:xfrm>
          <a:prstGeom prst="wedgeRectCallout">
            <a:avLst>
              <a:gd name="adj1" fmla="val 362686"/>
              <a:gd name="adj2" fmla="val -127535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chemeClr val="accent6"/>
                </a:solidFill>
              </a:rPr>
              <a:t>Highest</a:t>
            </a:r>
            <a:r>
              <a:rPr lang="de-DE" sz="1200" dirty="0">
                <a:solidFill>
                  <a:schemeClr val="accent6"/>
                </a:solidFill>
              </a:rPr>
              <a:t> </a:t>
            </a:r>
            <a:r>
              <a:rPr lang="de-DE" sz="1200" dirty="0" err="1">
                <a:solidFill>
                  <a:schemeClr val="accent6"/>
                </a:solidFill>
              </a:rPr>
              <a:t>ranked</a:t>
            </a:r>
            <a:r>
              <a:rPr lang="de-DE" sz="1200" dirty="0">
                <a:solidFill>
                  <a:schemeClr val="accent6"/>
                </a:solidFill>
              </a:rPr>
              <a:t> </a:t>
            </a:r>
            <a:r>
              <a:rPr lang="de-DE" sz="1200" dirty="0" err="1">
                <a:solidFill>
                  <a:schemeClr val="accent6"/>
                </a:solidFill>
              </a:rPr>
              <a:t>answer</a:t>
            </a:r>
            <a:endParaRPr lang="de-DE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85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4. Status – Embedding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AD646F3E-27B0-43AB-9700-A4D28B27EB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9845"/>
            <a:ext cx="8229600" cy="2831434"/>
          </a:xfrm>
        </p:spPr>
      </p:pic>
      <p:sp>
        <p:nvSpPr>
          <p:cNvPr id="12" name="Sprechblase: rechteckig 11">
            <a:extLst>
              <a:ext uri="{FF2B5EF4-FFF2-40B4-BE49-F238E27FC236}">
                <a16:creationId xmlns:a16="http://schemas.microsoft.com/office/drawing/2014/main" id="{44B8D3B7-C1FA-4498-B33E-6D1BA3F439FC}"/>
              </a:ext>
            </a:extLst>
          </p:cNvPr>
          <p:cNvSpPr/>
          <p:nvPr/>
        </p:nvSpPr>
        <p:spPr>
          <a:xfrm>
            <a:off x="1949520" y="4056258"/>
            <a:ext cx="857289" cy="726220"/>
          </a:xfrm>
          <a:prstGeom prst="wedgeRectCallout">
            <a:avLst>
              <a:gd name="adj1" fmla="val 61714"/>
              <a:gd name="adj2" fmla="val -264396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chemeClr val="accent6"/>
                </a:solidFill>
              </a:rPr>
              <a:t>Highest</a:t>
            </a:r>
            <a:r>
              <a:rPr lang="de-DE" sz="1200" dirty="0">
                <a:solidFill>
                  <a:schemeClr val="accent6"/>
                </a:solidFill>
              </a:rPr>
              <a:t> </a:t>
            </a:r>
            <a:r>
              <a:rPr lang="de-DE" sz="1200" dirty="0" err="1">
                <a:solidFill>
                  <a:schemeClr val="accent6"/>
                </a:solidFill>
              </a:rPr>
              <a:t>ranked</a:t>
            </a:r>
            <a:r>
              <a:rPr lang="de-DE" sz="1200" dirty="0">
                <a:solidFill>
                  <a:schemeClr val="accent6"/>
                </a:solidFill>
              </a:rPr>
              <a:t> </a:t>
            </a:r>
            <a:r>
              <a:rPr lang="de-DE" sz="1200" dirty="0" err="1">
                <a:solidFill>
                  <a:schemeClr val="accent6"/>
                </a:solidFill>
              </a:rPr>
              <a:t>answer</a:t>
            </a:r>
            <a:endParaRPr lang="de-DE" sz="1200" dirty="0">
              <a:solidFill>
                <a:schemeClr val="accent6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CBCE582-4AB7-4E38-833A-36AE76709FB1}"/>
              </a:ext>
            </a:extLst>
          </p:cNvPr>
          <p:cNvSpPr/>
          <p:nvPr/>
        </p:nvSpPr>
        <p:spPr>
          <a:xfrm>
            <a:off x="659958" y="2317806"/>
            <a:ext cx="4575976" cy="1510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202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5.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</a:pPr>
            <a:r>
              <a:rPr lang="de-DE" sz="1800" dirty="0"/>
              <a:t>Hardware and Software</a:t>
            </a:r>
          </a:p>
          <a:p>
            <a:pPr lvl="1">
              <a:buSzPct val="100000"/>
            </a:pPr>
            <a:r>
              <a:rPr lang="de-DE" sz="1600" dirty="0" err="1"/>
              <a:t>Local</a:t>
            </a:r>
            <a:r>
              <a:rPr lang="de-DE" sz="1600" dirty="0"/>
              <a:t>	  </a:t>
            </a:r>
            <a:r>
              <a:rPr lang="de-DE" sz="1600" dirty="0" err="1"/>
              <a:t>Nvidia</a:t>
            </a:r>
            <a:r>
              <a:rPr lang="de-DE" sz="1600" dirty="0"/>
              <a:t> Geforce GTX 1050, </a:t>
            </a:r>
            <a:br>
              <a:rPr lang="de-DE" sz="1600" dirty="0"/>
            </a:br>
            <a:r>
              <a:rPr lang="de-DE" sz="1600" dirty="0"/>
              <a:t>	 	  4 GB VRAM, 16 GB RAM</a:t>
            </a:r>
          </a:p>
          <a:p>
            <a:pPr lvl="1">
              <a:buSzPct val="100000"/>
            </a:pPr>
            <a:endParaRPr lang="de-DE" sz="1600" dirty="0"/>
          </a:p>
          <a:p>
            <a:pPr lvl="1">
              <a:buSzPct val="100000"/>
            </a:pPr>
            <a:endParaRPr lang="de-DE" sz="1600" dirty="0"/>
          </a:p>
          <a:p>
            <a:pPr lvl="1">
              <a:buSzPct val="100000"/>
            </a:pPr>
            <a:endParaRPr lang="de-DE" sz="1600" dirty="0"/>
          </a:p>
          <a:p>
            <a:pPr lvl="1">
              <a:buSzPct val="100000"/>
            </a:pPr>
            <a:r>
              <a:rPr lang="de-DE" sz="1600" dirty="0"/>
              <a:t>VM 	  </a:t>
            </a:r>
            <a:r>
              <a:rPr lang="de-DE" sz="1600" dirty="0" err="1"/>
              <a:t>Nvidia</a:t>
            </a:r>
            <a:r>
              <a:rPr lang="de-DE" sz="1600" dirty="0"/>
              <a:t> Tesla T4, 						g2.xlarge	  16 GB VRAM, 16 GB RAM </a:t>
            </a:r>
          </a:p>
          <a:p>
            <a:pPr lvl="1">
              <a:buSzPct val="100000"/>
            </a:pPr>
            <a:endParaRPr lang="de-DE" sz="1600" dirty="0"/>
          </a:p>
          <a:p>
            <a:pPr lvl="1">
              <a:buSzPct val="100000"/>
            </a:pPr>
            <a:endParaRPr lang="de-DE" sz="1600" dirty="0"/>
          </a:p>
          <a:p>
            <a:pPr lvl="1">
              <a:buSzPct val="100000"/>
            </a:pPr>
            <a:endParaRPr lang="de-DE" sz="1600" dirty="0"/>
          </a:p>
          <a:p>
            <a:pPr lvl="1">
              <a:buSzPct val="100000"/>
            </a:pPr>
            <a:r>
              <a:rPr lang="de-DE" sz="1600" dirty="0" err="1"/>
              <a:t>expected</a:t>
            </a:r>
            <a:br>
              <a:rPr lang="de-DE" sz="1600" dirty="0"/>
            </a:br>
            <a:r>
              <a:rPr lang="de-DE" sz="1600" dirty="0"/>
              <a:t>VM	  </a:t>
            </a:r>
            <a:r>
              <a:rPr lang="de-DE" sz="1600" dirty="0" err="1"/>
              <a:t>Nvidia</a:t>
            </a:r>
            <a:r>
              <a:rPr lang="de-DE" sz="1600" dirty="0"/>
              <a:t> Ampere A100,</a:t>
            </a:r>
            <a:br>
              <a:rPr lang="de-DE" sz="1600" dirty="0"/>
            </a:br>
            <a:r>
              <a:rPr lang="de-DE" sz="1600" dirty="0"/>
              <a:t>g4.p1.40g	  40 GB VRAM, 120 GB RAM</a:t>
            </a:r>
            <a:br>
              <a:rPr lang="de-DE" sz="1600" dirty="0"/>
            </a:br>
            <a:endParaRPr lang="de-DE" sz="16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2995646" y="4767263"/>
            <a:ext cx="2133600" cy="273844"/>
          </a:xfrm>
        </p:spPr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DDE79C0-6EA2-43C7-8601-4E6ABCE89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031" y="445273"/>
            <a:ext cx="3379511" cy="200489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6FAFA63-C104-46A5-9D0A-8BA5EDCBD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935" y="2502452"/>
            <a:ext cx="3374607" cy="1866487"/>
          </a:xfrm>
          <a:prstGeom prst="rect">
            <a:avLst/>
          </a:prstGeom>
        </p:spPr>
      </p:pic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01CD17A0-1B04-4E23-B1BB-62BA87E733FC}"/>
              </a:ext>
            </a:extLst>
          </p:cNvPr>
          <p:cNvSpPr/>
          <p:nvPr/>
        </p:nvSpPr>
        <p:spPr>
          <a:xfrm>
            <a:off x="5098031" y="453224"/>
            <a:ext cx="3374607" cy="2004891"/>
          </a:xfrm>
          <a:prstGeom prst="wedgeRectCallout">
            <a:avLst>
              <a:gd name="adj1" fmla="val -94347"/>
              <a:gd name="adj2" fmla="val 6777"/>
            </a:avLst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53C4145B-010C-4B03-8B9C-8C12AE26E10B}"/>
              </a:ext>
            </a:extLst>
          </p:cNvPr>
          <p:cNvSpPr/>
          <p:nvPr/>
        </p:nvSpPr>
        <p:spPr>
          <a:xfrm>
            <a:off x="5102935" y="2524498"/>
            <a:ext cx="3374607" cy="1866487"/>
          </a:xfrm>
          <a:prstGeom prst="wedgeRectCallout">
            <a:avLst>
              <a:gd name="adj1" fmla="val -90577"/>
              <a:gd name="adj2" fmla="val -33904"/>
            </a:avLst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6848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5.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de-DE" sz="1800" dirty="0"/>
              <a:t>Check and </a:t>
            </a:r>
            <a:r>
              <a:rPr lang="de-DE" sz="1800" dirty="0" err="1"/>
              <a:t>Improve</a:t>
            </a:r>
            <a:r>
              <a:rPr lang="de-DE" sz="1800" dirty="0"/>
              <a:t> </a:t>
            </a:r>
            <a:r>
              <a:rPr lang="de-DE" sz="1800" dirty="0" err="1"/>
              <a:t>Embeddings</a:t>
            </a:r>
            <a:endParaRPr lang="de-DE" sz="1800" dirty="0"/>
          </a:p>
          <a:p>
            <a:pPr>
              <a:buSzPct val="100000"/>
            </a:pPr>
            <a:r>
              <a:rPr lang="de-DE" sz="1800" dirty="0"/>
              <a:t>Implement/</a:t>
            </a:r>
            <a:r>
              <a:rPr lang="de-DE" sz="1800" dirty="0" err="1"/>
              <a:t>Correct</a:t>
            </a:r>
            <a:r>
              <a:rPr lang="de-DE" sz="1800" dirty="0"/>
              <a:t> </a:t>
            </a:r>
            <a:r>
              <a:rPr lang="de-DE" sz="1800" dirty="0" err="1"/>
              <a:t>Semantic</a:t>
            </a:r>
            <a:r>
              <a:rPr lang="de-DE" sz="1800" dirty="0"/>
              <a:t> Search</a:t>
            </a:r>
          </a:p>
          <a:p>
            <a:pPr>
              <a:buSzPct val="100000"/>
            </a:pPr>
            <a:r>
              <a:rPr lang="de-DE" sz="1800" dirty="0"/>
              <a:t>Retrieval </a:t>
            </a:r>
            <a:r>
              <a:rPr lang="de-DE" sz="1800" dirty="0" err="1"/>
              <a:t>Augmented</a:t>
            </a:r>
            <a:r>
              <a:rPr lang="de-DE" sz="1800" dirty="0"/>
              <a:t> Generation</a:t>
            </a:r>
          </a:p>
          <a:p>
            <a:pPr>
              <a:buSzPct val="100000"/>
            </a:pPr>
            <a:r>
              <a:rPr lang="de-DE" sz="1800" dirty="0" err="1"/>
              <a:t>Scrape</a:t>
            </a:r>
            <a:r>
              <a:rPr lang="de-DE" sz="1800" dirty="0"/>
              <a:t> </a:t>
            </a:r>
            <a:r>
              <a:rPr lang="de-DE" sz="1800" dirty="0" err="1"/>
              <a:t>Full</a:t>
            </a:r>
            <a:r>
              <a:rPr lang="de-DE" sz="1800" dirty="0"/>
              <a:t> Directory</a:t>
            </a:r>
          </a:p>
          <a:p>
            <a:pPr>
              <a:buSzPct val="100000"/>
            </a:pPr>
            <a:r>
              <a:rPr lang="de-DE" sz="1800" dirty="0"/>
              <a:t>Fine-Tuning</a:t>
            </a:r>
          </a:p>
          <a:p>
            <a:pPr>
              <a:buSzPct val="100000"/>
            </a:pPr>
            <a:r>
              <a:rPr lang="de-DE" sz="1800" dirty="0" err="1"/>
              <a:t>ChatBot</a:t>
            </a: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 marL="36576" indent="0">
              <a:buSzPct val="100000"/>
              <a:buNone/>
            </a:pPr>
            <a:endParaRPr lang="de-DE" sz="1800" dirty="0"/>
          </a:p>
          <a:p>
            <a:pPr marL="448056" lvl="1" indent="0">
              <a:buSzPct val="100000"/>
              <a:buNone/>
            </a:pPr>
            <a:br>
              <a:rPr lang="de-DE" sz="1800" dirty="0"/>
            </a:br>
            <a:r>
              <a:rPr lang="de-DE" sz="1800" dirty="0"/>
              <a:t>		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B90C0B6-BE21-4103-8F55-04D56194F1C4}"/>
              </a:ext>
            </a:extLst>
          </p:cNvPr>
          <p:cNvSpPr/>
          <p:nvPr/>
        </p:nvSpPr>
        <p:spPr>
          <a:xfrm>
            <a:off x="3979627" y="4390284"/>
            <a:ext cx="65956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hlinkClick r:id="rId3"/>
              </a:rPr>
              <a:t>Magicoder</a:t>
            </a:r>
            <a:r>
              <a:rPr lang="en-US" sz="1400" dirty="0">
                <a:hlinkClick r:id="rId3"/>
              </a:rPr>
              <a:t> Playground - a Hugging Face Space by </a:t>
            </a:r>
            <a:r>
              <a:rPr lang="en-US" sz="1400" dirty="0" err="1">
                <a:hlinkClick r:id="rId3"/>
              </a:rPr>
              <a:t>ise-uiuc</a:t>
            </a:r>
            <a:endParaRPr lang="de-DE" sz="14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3789D2F-0E59-4830-B29C-599DB646F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929" y="1542484"/>
            <a:ext cx="3939871" cy="267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66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6. 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2942136" y="4764677"/>
            <a:ext cx="2133600" cy="273844"/>
          </a:xfrm>
        </p:spPr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10" name="Picture 2" descr="Google Formulare-Antwortdiagramm. Titel der Frage: 1. Code Generation and Autocompletion&#10;&#10;How important is AI-assisted code generation and autocompletion in your coding process?  . Anzahl der Antworten: 5 Antworten.">
            <a:extLst>
              <a:ext uri="{FF2B5EF4-FFF2-40B4-BE49-F238E27FC236}">
                <a16:creationId xmlns:a16="http://schemas.microsoft.com/office/drawing/2014/main" id="{9AF6CE29-9BB9-4E89-B5A2-5270E7C35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48" y="100055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Google Formulare-Antwortdiagramm. Titel der Frage: 2. Bug Detection and Correction&#10;&#10;How valuable do you find AI in detecting and correcting bugs in your code?&#10;. Anzahl der Antworten: 5 Antworten.">
            <a:extLst>
              <a:ext uri="{FF2B5EF4-FFF2-40B4-BE49-F238E27FC236}">
                <a16:creationId xmlns:a16="http://schemas.microsoft.com/office/drawing/2014/main" id="{1D5198D7-B5E4-4F2E-A8B7-96564340F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541" y="100055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Google Formulare-Antwortdiagramm. Titel der Frage: 3. Automated Code Reviews&#10;&#10;Rate the importance of AI in performing code reviews for coding standards and security vulnerabilities.   . Anzahl der Antworten: 5 Antworten.">
            <a:extLst>
              <a:ext uri="{FF2B5EF4-FFF2-40B4-BE49-F238E27FC236}">
                <a16:creationId xmlns:a16="http://schemas.microsoft.com/office/drawing/2014/main" id="{964D7C98-61AF-40ED-895C-92A2A7EA7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48" y="2785378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Google Formulare-Antwortdiagramm. Titel der Frage: 4. Automated Testing&#10;&#10;How beneficial is AI in generating test cases and performing automated testing?. Anzahl der Antworten: 5 Antworten.">
            <a:extLst>
              <a:ext uri="{FF2B5EF4-FFF2-40B4-BE49-F238E27FC236}">
                <a16:creationId xmlns:a16="http://schemas.microsoft.com/office/drawing/2014/main" id="{8F98FE90-F59A-467A-8A7B-63A9BC6C6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0055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6448DD83-FB2C-4D27-970B-53CFE7E7FD9D}"/>
              </a:ext>
            </a:extLst>
          </p:cNvPr>
          <p:cNvSpPr/>
          <p:nvPr/>
        </p:nvSpPr>
        <p:spPr>
          <a:xfrm>
            <a:off x="1245615" y="4431489"/>
            <a:ext cx="71005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7"/>
              </a:rPr>
              <a:t>Software Development Support with Large Language Models - Google </a:t>
            </a:r>
            <a:r>
              <a:rPr lang="en-US" sz="1400" dirty="0" err="1">
                <a:hlinkClick r:id="rId7"/>
              </a:rPr>
              <a:t>Formulare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288501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6. 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2942136" y="4764677"/>
            <a:ext cx="2133600" cy="273844"/>
          </a:xfrm>
        </p:spPr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9218" name="Picture 2" descr="Google Formulare-Antwortdiagramm. Titel der Frage: 5. Project Management Assistance&#10;&#10;How helpful would AI be in predicting project timelines and assisting in resource allocation?&#10;. Anzahl der Antworten: 5 Antworten.">
            <a:extLst>
              <a:ext uri="{FF2B5EF4-FFF2-40B4-BE49-F238E27FC236}">
                <a16:creationId xmlns:a16="http://schemas.microsoft.com/office/drawing/2014/main" id="{689EF7FB-B825-4840-8E57-1603655D4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807" y="99420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Google Formulare-Antwortdiagramm. Titel der Frage: 6. Natural Language Processing for Tool Interaction&#10;&#10;Rate your interest in using natural language processing to interact with development tools.. Anzahl der Antworten: 5 Antworten.">
            <a:extLst>
              <a:ext uri="{FF2B5EF4-FFF2-40B4-BE49-F238E27FC236}">
                <a16:creationId xmlns:a16="http://schemas.microsoft.com/office/drawing/2014/main" id="{76FCCFF5-BC09-4355-842C-FDC48182B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7380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Google Formulare-Antwortdiagramm. Titel der Frage: 7. Code Optimization&#10;&#10;How important is AI-assisted code optimization for improving software performance?. Anzahl der Antworten: 5 Antworten.">
            <a:extLst>
              <a:ext uri="{FF2B5EF4-FFF2-40B4-BE49-F238E27FC236}">
                <a16:creationId xmlns:a16="http://schemas.microsoft.com/office/drawing/2014/main" id="{E587978E-B73E-4D0F-AAF1-6C1460EEF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806" y="280055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Google Formulare-Antwortdiagramm. Titel der Frage: 8. Enhanced Security&#10;&#10;How crucial is AI in identifying potential security threats and suggesting improvements according to your software?. Anzahl der Antworten: 5 Antworten.">
            <a:extLst>
              <a:ext uri="{FF2B5EF4-FFF2-40B4-BE49-F238E27FC236}">
                <a16:creationId xmlns:a16="http://schemas.microsoft.com/office/drawing/2014/main" id="{9378D2E9-01BE-472A-971D-917ADFFCC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0055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78F0E5EA-C166-45CA-B483-2B5D0A726997}"/>
              </a:ext>
            </a:extLst>
          </p:cNvPr>
          <p:cNvSpPr/>
          <p:nvPr/>
        </p:nvSpPr>
        <p:spPr>
          <a:xfrm>
            <a:off x="1245615" y="4431489"/>
            <a:ext cx="71005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7"/>
              </a:rPr>
              <a:t>Software Development Support with Large Language Models - Google </a:t>
            </a:r>
            <a:r>
              <a:rPr lang="en-US" sz="1400" dirty="0" err="1">
                <a:hlinkClick r:id="rId7"/>
              </a:rPr>
              <a:t>Formulare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1514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6. 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2942136" y="4764677"/>
            <a:ext cx="2133600" cy="273844"/>
          </a:xfrm>
        </p:spPr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10242" name="Picture 2" descr="Google Formulare-Antwortdiagramm. Titel der Frage: 9. Code Refactoring&#10;&#10;Rate the importance of AI in suggesting or performing code refactoring.. Anzahl der Antworten: 5 Antworten.">
            <a:extLst>
              <a:ext uri="{FF2B5EF4-FFF2-40B4-BE49-F238E27FC236}">
                <a16:creationId xmlns:a16="http://schemas.microsoft.com/office/drawing/2014/main" id="{B8E99C58-5098-4B63-AB80-054BEAECF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35" y="1000555"/>
            <a:ext cx="378670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oogle Formulare-Antwortdiagramm. Titel der Frage: 10. Issue Tracking and Resolution&#10;&#10;How important is AI in categorizing, prioritizing, and suggesting fixes for issues?. Anzahl der Antworten: 5 Antworten.">
            <a:extLst>
              <a:ext uri="{FF2B5EF4-FFF2-40B4-BE49-F238E27FC236}">
                <a16:creationId xmlns:a16="http://schemas.microsoft.com/office/drawing/2014/main" id="{93660C88-9251-4363-BF2A-FD1F1F250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00555"/>
            <a:ext cx="35421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Google Formulare-Antwortdiagramm. Titel der Frage: 11. Usage of AI-Tools for Software Development&#10;&#10;I already use AI tools for code generation or software development:. Anzahl der Antworten: 5 Antworten.">
            <a:extLst>
              <a:ext uri="{FF2B5EF4-FFF2-40B4-BE49-F238E27FC236}">
                <a16:creationId xmlns:a16="http://schemas.microsoft.com/office/drawing/2014/main" id="{D3CF42AF-244E-4AD1-B82B-FC859E7D0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35" y="2805725"/>
            <a:ext cx="3786706" cy="192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87A41BC-2239-491E-970A-D283DE18C4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747010"/>
            <a:ext cx="3605213" cy="1900238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10287063-069A-4ED9-9BD4-11A64D70B4EF}"/>
              </a:ext>
            </a:extLst>
          </p:cNvPr>
          <p:cNvSpPr/>
          <p:nvPr/>
        </p:nvSpPr>
        <p:spPr>
          <a:xfrm>
            <a:off x="1245615" y="4431489"/>
            <a:ext cx="71005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7"/>
              </a:rPr>
              <a:t>Software Development Support with Large Language Models - Google </a:t>
            </a:r>
            <a:r>
              <a:rPr lang="en-US" sz="1400" dirty="0" err="1">
                <a:hlinkClick r:id="rId7"/>
              </a:rPr>
              <a:t>Formulare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047709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6.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/>
          </a:bodyPr>
          <a:lstStyle/>
          <a:p>
            <a:pPr marL="36576" indent="0">
              <a:buSzPct val="100000"/>
              <a:buNone/>
            </a:pPr>
            <a:r>
              <a:rPr lang="en-US" sz="1800" dirty="0"/>
              <a:t>The integration of Large Language Models (LLMs) into software engineering practices offers significant benefits, including streamlined workflows, improved accuracy, reduced manual effort, and enhanced collaboration. </a:t>
            </a:r>
          </a:p>
          <a:p>
            <a:pPr marL="36576" indent="0">
              <a:buSzPct val="100000"/>
              <a:buNone/>
            </a:pPr>
            <a:r>
              <a:rPr lang="en-US" sz="1800" b="1" dirty="0"/>
              <a:t>However, it is important to remember that LLMs are designed to assist humans, not replace them, and domain-specific knowledge remains essential for achieving optimal results.</a:t>
            </a:r>
          </a:p>
          <a:p>
            <a:pPr marL="36576" indent="0">
              <a:buSzPct val="100000"/>
              <a:buNone/>
            </a:pPr>
            <a:endParaRPr lang="en-US" sz="1800" b="1" dirty="0"/>
          </a:p>
          <a:p>
            <a:pPr marL="36576" indent="0">
              <a:buSzPct val="100000"/>
              <a:buNone/>
            </a:pPr>
            <a:endParaRPr lang="en-US" sz="1800" b="1" dirty="0"/>
          </a:p>
          <a:p>
            <a:pPr marL="36576" indent="0">
              <a:buSzPct val="100000"/>
              <a:buNone/>
            </a:pPr>
            <a:r>
              <a:rPr lang="en-US" sz="1800" b="1" dirty="0"/>
              <a:t>Questions &amp; Help are very welcome!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F7B6812-2057-473E-B4B8-0E6D798B4649}"/>
              </a:ext>
            </a:extLst>
          </p:cNvPr>
          <p:cNvSpPr/>
          <p:nvPr/>
        </p:nvSpPr>
        <p:spPr>
          <a:xfrm>
            <a:off x="556260" y="264032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>
              <a:buSzPct val="100000"/>
              <a:buNone/>
            </a:pPr>
            <a:r>
              <a:rPr lang="en-US" sz="1400" dirty="0">
                <a:sym typeface="Wingdings" panose="05000000000000000000" pitchFamily="2" charset="2"/>
                <a:hlinkClick r:id="rId3"/>
              </a:rPr>
              <a:t>5 Ways LLMs Can Empower Software Engineering</a:t>
            </a:r>
            <a:endParaRPr lang="de-DE" sz="105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546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0. 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GB" sz="1800" dirty="0"/>
              <a:t>Motivation</a:t>
            </a:r>
          </a:p>
          <a:p>
            <a:pPr>
              <a:buFont typeface="+mj-lt"/>
              <a:buAutoNum type="arabicPeriod"/>
            </a:pPr>
            <a:r>
              <a:rPr lang="en-GB" sz="1800" dirty="0"/>
              <a:t>Solutions for Coding</a:t>
            </a:r>
          </a:p>
          <a:p>
            <a:pPr>
              <a:buFont typeface="+mj-lt"/>
              <a:buAutoNum type="arabicPeriod"/>
            </a:pPr>
            <a:r>
              <a:rPr lang="en-GB" sz="1800" dirty="0"/>
              <a:t>Play around</a:t>
            </a:r>
          </a:p>
          <a:p>
            <a:pPr>
              <a:buFont typeface="+mj-lt"/>
              <a:buAutoNum type="arabicPeriod"/>
            </a:pPr>
            <a:r>
              <a:rPr lang="en-GB" sz="1800" dirty="0"/>
              <a:t>Status </a:t>
            </a:r>
          </a:p>
          <a:p>
            <a:pPr>
              <a:buFont typeface="+mj-lt"/>
              <a:buAutoNum type="arabicPeriod"/>
            </a:pPr>
            <a:r>
              <a:rPr lang="en-GB" sz="1800" dirty="0"/>
              <a:t>Next steps</a:t>
            </a:r>
          </a:p>
          <a:p>
            <a:pPr>
              <a:buFont typeface="+mj-lt"/>
              <a:buAutoNum type="arabicPeriod"/>
            </a:pPr>
            <a:r>
              <a:rPr lang="en-GB" sz="1800" dirty="0"/>
              <a:t>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1/23/2020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587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69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Backup - Quantization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/>
          </a:bodyPr>
          <a:lstStyle/>
          <a:p>
            <a:pPr marL="36576" indent="0">
              <a:buSzPct val="100000"/>
              <a:buNone/>
            </a:pPr>
            <a:r>
              <a:rPr lang="en-US" sz="1800" dirty="0"/>
              <a:t>To reduce the model size quantization is a use “the bloke” </a:t>
            </a:r>
            <a:r>
              <a:rPr lang="en-US" sz="1800" dirty="0" err="1"/>
              <a:t>gguf</a:t>
            </a:r>
            <a:r>
              <a:rPr lang="en-US" sz="1800" dirty="0"/>
              <a:t> models</a:t>
            </a: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F7B6812-2057-473E-B4B8-0E6D798B4649}"/>
              </a:ext>
            </a:extLst>
          </p:cNvPr>
          <p:cNvSpPr/>
          <p:nvPr/>
        </p:nvSpPr>
        <p:spPr>
          <a:xfrm>
            <a:off x="735164" y="4003282"/>
            <a:ext cx="74502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SzPct val="100000"/>
              <a:buNone/>
            </a:pPr>
            <a:r>
              <a:rPr lang="en-US" sz="1400" dirty="0" err="1">
                <a:sym typeface="Wingdings" panose="05000000000000000000" pitchFamily="2" charset="2"/>
                <a:hlinkClick r:id="rId3"/>
              </a:rPr>
              <a:t>Huggingface</a:t>
            </a:r>
            <a:r>
              <a:rPr lang="en-US" sz="1400" dirty="0">
                <a:sym typeface="Wingdings" panose="05000000000000000000" pitchFamily="2" charset="2"/>
                <a:hlinkClick r:id="rId3"/>
              </a:rPr>
              <a:t>: A Gentle Introduction to 8-bit Matrix Multiplication...</a:t>
            </a:r>
            <a:endParaRPr lang="de-DE" sz="1050" dirty="0">
              <a:sym typeface="Wingdings" panose="05000000000000000000" pitchFamily="2" charset="2"/>
            </a:endParaRPr>
          </a:p>
        </p:txBody>
      </p:sp>
      <p:pic>
        <p:nvPicPr>
          <p:cNvPr id="12290" name="Picture 2" descr="quant-freeze">
            <a:extLst>
              <a:ext uri="{FF2B5EF4-FFF2-40B4-BE49-F238E27FC236}">
                <a16:creationId xmlns:a16="http://schemas.microsoft.com/office/drawing/2014/main" id="{FAF2853C-2790-4AC1-8FD9-EBAD647ED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80" y="1144690"/>
            <a:ext cx="4687294" cy="261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4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1. 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 lnSpcReduction="10000"/>
          </a:bodyPr>
          <a:lstStyle/>
          <a:p>
            <a:pPr>
              <a:buSzPct val="100000"/>
            </a:pPr>
            <a:r>
              <a:rPr lang="de-DE" sz="1800" dirty="0"/>
              <a:t>Large Language Models (LLMs) like ChatGPT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‚</a:t>
            </a:r>
            <a:r>
              <a:rPr lang="de-DE" sz="1800" dirty="0" err="1"/>
              <a:t>hot</a:t>
            </a:r>
            <a:r>
              <a:rPr lang="de-DE" sz="1800" dirty="0"/>
              <a:t> </a:t>
            </a:r>
            <a:r>
              <a:rPr lang="de-DE" sz="1800" dirty="0" err="1"/>
              <a:t>topic</a:t>
            </a:r>
            <a:r>
              <a:rPr lang="de-DE" sz="1800" dirty="0"/>
              <a:t>‘ at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moment</a:t>
            </a:r>
            <a:endParaRPr lang="de-DE" sz="1800" dirty="0"/>
          </a:p>
          <a:p>
            <a:pPr>
              <a:buSzPct val="100000"/>
            </a:pPr>
            <a:r>
              <a:rPr lang="en-US" sz="1800" dirty="0"/>
              <a:t>Assistance for all kinds of tasks, respectively areas in life as </a:t>
            </a:r>
          </a:p>
          <a:p>
            <a:pPr lvl="1">
              <a:buSzPct val="100000"/>
            </a:pPr>
            <a:r>
              <a:rPr lang="en-US" sz="1600" dirty="0"/>
              <a:t>Textual Applications</a:t>
            </a:r>
          </a:p>
          <a:p>
            <a:pPr lvl="2">
              <a:buSzPct val="100000"/>
            </a:pPr>
            <a:r>
              <a:rPr lang="en-US" sz="1400" dirty="0">
                <a:hlinkClick r:id="rId3"/>
              </a:rPr>
              <a:t>Chatbot-supported Thesis Writing: An Autoethnographic Report</a:t>
            </a:r>
            <a:endParaRPr lang="en-US" sz="1400" dirty="0"/>
          </a:p>
          <a:p>
            <a:pPr lvl="2">
              <a:buSzPct val="100000"/>
            </a:pPr>
            <a:r>
              <a:rPr lang="en-GB" sz="1400" dirty="0">
                <a:sym typeface="Wingdings" panose="05000000000000000000" pitchFamily="2" charset="2"/>
                <a:hlinkClick r:id="rId4"/>
              </a:rPr>
              <a:t>How To Write Thesis Using </a:t>
            </a:r>
            <a:r>
              <a:rPr lang="en-GB" sz="1400" dirty="0" err="1">
                <a:sym typeface="Wingdings" panose="05000000000000000000" pitchFamily="2" charset="2"/>
                <a:hlinkClick r:id="rId4"/>
              </a:rPr>
              <a:t>ChatGPT</a:t>
            </a:r>
            <a:endParaRPr lang="en-GB" sz="1400" dirty="0">
              <a:sym typeface="Wingdings" panose="05000000000000000000" pitchFamily="2" charset="2"/>
            </a:endParaRPr>
          </a:p>
          <a:p>
            <a:pPr lvl="1">
              <a:buSzPct val="100000"/>
            </a:pPr>
            <a:r>
              <a:rPr lang="en-GB" sz="1600" dirty="0">
                <a:sym typeface="Wingdings" panose="05000000000000000000" pitchFamily="2" charset="2"/>
              </a:rPr>
              <a:t>Coding Applications</a:t>
            </a:r>
          </a:p>
          <a:p>
            <a:pPr lvl="2">
              <a:buSzPct val="100000"/>
            </a:pPr>
            <a:r>
              <a:rPr lang="en-GB" sz="1400" dirty="0">
                <a:sym typeface="Wingdings" panose="05000000000000000000" pitchFamily="2" charset="2"/>
                <a:hlinkClick r:id="rId5"/>
              </a:rPr>
              <a:t>Large Language Models for Software Engineering: A Systematic Literature Review</a:t>
            </a:r>
            <a:endParaRPr lang="en-GB" sz="1600" dirty="0">
              <a:sym typeface="Wingdings" panose="05000000000000000000" pitchFamily="2" charset="2"/>
            </a:endParaRPr>
          </a:p>
          <a:p>
            <a:pPr lvl="1">
              <a:buSzPct val="100000"/>
            </a:pPr>
            <a:r>
              <a:rPr lang="en-GB" sz="1600" dirty="0" err="1">
                <a:sym typeface="Wingdings" panose="05000000000000000000" pitchFamily="2" charset="2"/>
              </a:rPr>
              <a:t>Audiovisual</a:t>
            </a:r>
            <a:r>
              <a:rPr lang="en-GB" sz="1600" dirty="0">
                <a:sym typeface="Wingdings" panose="05000000000000000000" pitchFamily="2" charset="2"/>
              </a:rPr>
              <a:t> Applications</a:t>
            </a:r>
          </a:p>
          <a:p>
            <a:pPr lvl="2">
              <a:buSzPct val="100000"/>
            </a:pPr>
            <a:r>
              <a:rPr lang="en-GB" sz="1400" dirty="0">
                <a:sym typeface="Wingdings" panose="05000000000000000000" pitchFamily="2" charset="2"/>
              </a:rPr>
              <a:t>Image Processing </a:t>
            </a:r>
            <a:r>
              <a:rPr lang="en-GB" sz="1400" dirty="0">
                <a:sym typeface="Wingdings" panose="05000000000000000000" pitchFamily="2" charset="2"/>
                <a:hlinkClick r:id="rId6"/>
              </a:rPr>
              <a:t>DALL-E2</a:t>
            </a:r>
            <a:endParaRPr lang="en-GB" sz="1400" dirty="0">
              <a:sym typeface="Wingdings" panose="05000000000000000000" pitchFamily="2" charset="2"/>
            </a:endParaRPr>
          </a:p>
          <a:p>
            <a:pPr lvl="2">
              <a:buSzPct val="100000"/>
            </a:pPr>
            <a:r>
              <a:rPr lang="en-GB" sz="1400" dirty="0">
                <a:sym typeface="Wingdings" panose="05000000000000000000" pitchFamily="2" charset="2"/>
                <a:hlinkClick r:id="rId7"/>
              </a:rPr>
              <a:t>Speech to text</a:t>
            </a:r>
            <a:r>
              <a:rPr lang="en-GB" sz="1400" dirty="0">
                <a:sym typeface="Wingdings" panose="05000000000000000000" pitchFamily="2" charset="2"/>
              </a:rPr>
              <a:t>	</a:t>
            </a:r>
          </a:p>
          <a:p>
            <a:pPr>
              <a:buSzPct val="100000"/>
            </a:pPr>
            <a:r>
              <a:rPr lang="en-GB" sz="1800" dirty="0">
                <a:sym typeface="Wingdings" panose="05000000000000000000" pitchFamily="2" charset="2"/>
              </a:rPr>
              <a:t>LLMs currently mainly used as a tool</a:t>
            </a:r>
          </a:p>
          <a:p>
            <a:pPr marL="36576" indent="0">
              <a:buSzPct val="100000"/>
              <a:buNone/>
            </a:pPr>
            <a:r>
              <a:rPr lang="en-GB" sz="1800" dirty="0">
                <a:sym typeface="Wingdings" panose="05000000000000000000" pitchFamily="2" charset="2"/>
              </a:rPr>
              <a:t> How can the software team at TE-MPE-CB profit of the toolbox LLMs offer?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4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1. Motivation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EE4F4F5-DD20-4474-93DF-DB80921C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773058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2000" b="1" dirty="0">
                <a:hlinkClick r:id="rId3"/>
              </a:rPr>
              <a:t>Dean FPH, Prof. </a:t>
            </a:r>
            <a:r>
              <a:rPr lang="en-US" sz="2000" b="1" dirty="0" err="1">
                <a:hlinkClick r:id="rId3"/>
              </a:rPr>
              <a:t>Hnilica</a:t>
            </a:r>
            <a:r>
              <a:rPr lang="en-US" sz="2000" b="1" dirty="0">
                <a:hlinkClick r:id="rId3"/>
              </a:rPr>
              <a:t>, On The Abolition Of Bachelor’s Theses Interview With Forbes</a:t>
            </a:r>
            <a:endParaRPr lang="en-US" sz="2000" b="1" dirty="0"/>
          </a:p>
          <a:p>
            <a:pPr marL="36576" indent="0">
              <a:buNone/>
            </a:pPr>
            <a:r>
              <a:rPr lang="en-US" sz="1600" dirty="0"/>
              <a:t>Incoming freshmen joining our </a:t>
            </a:r>
            <a:r>
              <a:rPr lang="en-US" sz="1600" dirty="0">
                <a:hlinkClick r:id="rId4"/>
              </a:rPr>
              <a:t>faculty</a:t>
            </a:r>
            <a:r>
              <a:rPr lang="en-US" sz="1600" dirty="0"/>
              <a:t> in the winter semester of 2024/25 will </a:t>
            </a:r>
            <a:r>
              <a:rPr lang="en-US" sz="1600" dirty="0">
                <a:highlight>
                  <a:srgbClr val="FFFF00"/>
                </a:highlight>
              </a:rPr>
              <a:t>no longer be required to write traditional written bachelor’s theses</a:t>
            </a:r>
            <a:r>
              <a:rPr lang="en-US" sz="1600" dirty="0"/>
              <a:t>. Instead, they will be replaced by what is termed a “bachelor’s project.” This project can be completed in various ways, depending on the student’s preferences and capabilities. Options include undertaking a professional internship in combination with a detailed report from a foreign study stay, participating in a faculty research project, or executing a specific entrepreneurial project.</a:t>
            </a:r>
          </a:p>
          <a:p>
            <a:pPr marL="36576" indent="0">
              <a:buNone/>
            </a:pPr>
            <a:endParaRPr lang="en-US" sz="1600" i="1" dirty="0"/>
          </a:p>
          <a:p>
            <a:pPr marL="36576" indent="0">
              <a:buNone/>
            </a:pPr>
            <a:r>
              <a:rPr lang="en-US" sz="1600" i="1" dirty="0"/>
              <a:t>“</a:t>
            </a:r>
            <a:r>
              <a:rPr lang="en-US" sz="1600" i="1" dirty="0">
                <a:highlight>
                  <a:srgbClr val="FFFF00"/>
                </a:highlight>
              </a:rPr>
              <a:t>The unexpectedly rapid implementation of AI in our lives came, signaling that it was time to change the system in a way that aligns with the faculty’s long-term strategy. </a:t>
            </a:r>
            <a:r>
              <a:rPr lang="en-US" sz="1600" i="1" dirty="0"/>
              <a:t>This means approaching the conclusion of bachelor’s studies practically, providing much less room for plagiarism, and allowing students to take away far more useful experiences into their lives,”</a:t>
            </a:r>
            <a:r>
              <a:rPr lang="en-US" sz="1600" dirty="0"/>
              <a:t> stated Dean FPH, Prof. </a:t>
            </a:r>
            <a:r>
              <a:rPr lang="en-US" sz="1600" dirty="0" err="1"/>
              <a:t>Jiří</a:t>
            </a:r>
            <a:r>
              <a:rPr lang="en-US" sz="1600" dirty="0"/>
              <a:t> </a:t>
            </a:r>
            <a:r>
              <a:rPr lang="en-US" sz="1600" dirty="0" err="1"/>
              <a:t>Hnilica</a:t>
            </a:r>
            <a:r>
              <a:rPr lang="en-US" sz="1600" dirty="0"/>
              <a:t>, in an interview with Forbes.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err="1"/>
              <a:t>Jirí</a:t>
            </a:r>
            <a:r>
              <a:rPr lang="en-US" sz="1600" dirty="0"/>
              <a:t> </a:t>
            </a:r>
            <a:r>
              <a:rPr lang="en-US" sz="1600" dirty="0" err="1"/>
              <a:t>Hnilica</a:t>
            </a:r>
            <a:r>
              <a:rPr lang="en-US" sz="1600" dirty="0"/>
              <a:t>, explains: </a:t>
            </a:r>
            <a:r>
              <a:rPr lang="en-US" sz="1600" i="1" dirty="0"/>
              <a:t>“At the moment it is even more likely that a student will have their work done by a professional agency, not by AI.”</a:t>
            </a:r>
            <a:endParaRPr lang="de-DE" sz="1600" i="1" dirty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You can read the full interview </a:t>
            </a:r>
            <a:r>
              <a:rPr lang="en-US" sz="1600" dirty="0">
                <a:hlinkClick r:id="rId5"/>
              </a:rPr>
              <a:t>here</a:t>
            </a:r>
            <a:r>
              <a:rPr lang="en-US" sz="1600" dirty="0"/>
              <a:t> (sorry only in Czech language).</a:t>
            </a:r>
          </a:p>
        </p:txBody>
      </p:sp>
      <p:pic>
        <p:nvPicPr>
          <p:cNvPr id="8" name="Grafik 7">
            <a:hlinkClick r:id="rId4"/>
            <a:extLst>
              <a:ext uri="{FF2B5EF4-FFF2-40B4-BE49-F238E27FC236}">
                <a16:creationId xmlns:a16="http://schemas.microsoft.com/office/drawing/2014/main" id="{6720713B-028C-4CDE-A36F-3F7F1EC10E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8663" y="315129"/>
            <a:ext cx="225742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5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2. Commercially available coding agents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9360" y="815340"/>
            <a:ext cx="5070608" cy="3649979"/>
          </a:xfrm>
        </p:spPr>
        <p:txBody>
          <a:bodyPr>
            <a:normAutofit/>
          </a:bodyPr>
          <a:lstStyle/>
          <a:p>
            <a:pPr>
              <a:spcAft>
                <a:spcPts val="2000"/>
              </a:spcAft>
            </a:pPr>
            <a:r>
              <a:rPr lang="en-GB" sz="2400" dirty="0" err="1"/>
              <a:t>Copilot</a:t>
            </a:r>
            <a:r>
              <a:rPr lang="en-GB" sz="2400" dirty="0"/>
              <a:t>, Codium AI</a:t>
            </a:r>
          </a:p>
          <a:p>
            <a:pPr>
              <a:spcAft>
                <a:spcPts val="2000"/>
              </a:spcAft>
            </a:pPr>
            <a:r>
              <a:rPr lang="en-GB" sz="2400" dirty="0" err="1"/>
              <a:t>ChatGPT</a:t>
            </a:r>
            <a:r>
              <a:rPr lang="en-GB" sz="2400" dirty="0"/>
              <a:t>, Google Bard</a:t>
            </a:r>
          </a:p>
          <a:p>
            <a:pPr>
              <a:spcAft>
                <a:spcPts val="2000"/>
              </a:spcAft>
            </a:pPr>
            <a:r>
              <a:rPr lang="en-GB" sz="2400" dirty="0" err="1"/>
              <a:t>Tabnine</a:t>
            </a:r>
            <a:endParaRPr lang="en-GB" sz="2400" dirty="0"/>
          </a:p>
          <a:p>
            <a:pPr>
              <a:spcAft>
                <a:spcPts val="2000"/>
              </a:spcAft>
            </a:pPr>
            <a:r>
              <a:rPr lang="en-GB" sz="2400" dirty="0"/>
              <a:t>AWS Code Whisperer, </a:t>
            </a:r>
            <a:r>
              <a:rPr lang="en-GB" sz="2400" dirty="0" err="1"/>
              <a:t>Sourcegraph</a:t>
            </a:r>
            <a:r>
              <a:rPr lang="en-GB" sz="2400" dirty="0"/>
              <a:t> Cody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5196355" y="4767263"/>
            <a:ext cx="2895600" cy="273844"/>
          </a:xfrm>
        </p:spPr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D7A782-F53A-464D-90EB-0B046FF2D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273" y="778055"/>
            <a:ext cx="2500845" cy="3654568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016F725-6ECE-462E-882B-49B3E6161F6F}"/>
              </a:ext>
            </a:extLst>
          </p:cNvPr>
          <p:cNvSpPr/>
          <p:nvPr/>
        </p:nvSpPr>
        <p:spPr>
          <a:xfrm>
            <a:off x="3764018" y="4136018"/>
            <a:ext cx="50706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0097A7"/>
                </a:solidFill>
                <a:latin typeface="Arial" panose="020B0604020202020204" pitchFamily="34" charset="0"/>
                <a:hlinkClick r:id="rId4"/>
              </a:rPr>
              <a:t>YouTube: I Tried Every AI Coding Assistant (Conner </a:t>
            </a:r>
            <a:r>
              <a:rPr lang="en-US" sz="1400" u="sng" dirty="0" err="1">
                <a:solidFill>
                  <a:srgbClr val="0097A7"/>
                </a:solidFill>
                <a:latin typeface="Arial" panose="020B0604020202020204" pitchFamily="34" charset="0"/>
                <a:hlinkClick r:id="rId4"/>
              </a:rPr>
              <a:t>Ardman</a:t>
            </a:r>
            <a:r>
              <a:rPr lang="en-US" sz="1400" u="sng" dirty="0">
                <a:solidFill>
                  <a:srgbClr val="0097A7"/>
                </a:solidFill>
                <a:latin typeface="Arial" panose="020B0604020202020204" pitchFamily="34" charset="0"/>
                <a:hlinkClick r:id="rId4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855201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2. Open source coding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9690374-74FC-4AFA-B89D-DD76D036D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71" y="560489"/>
            <a:ext cx="4960799" cy="68560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E6521E5-4FAF-4930-B27A-149FE74D85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62" y="1203373"/>
            <a:ext cx="8048298" cy="3410010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7D112AB8-BFDF-4B34-B4BA-23E5B3CE7A6E}"/>
              </a:ext>
            </a:extLst>
          </p:cNvPr>
          <p:cNvSpPr/>
          <p:nvPr/>
        </p:nvSpPr>
        <p:spPr>
          <a:xfrm>
            <a:off x="4773464" y="4534175"/>
            <a:ext cx="3836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hlinkClick r:id="rId5"/>
              </a:rPr>
              <a:t>Big Code Models </a:t>
            </a:r>
            <a:r>
              <a:rPr lang="de-DE" sz="1400" dirty="0" err="1">
                <a:hlinkClick r:id="rId5"/>
              </a:rPr>
              <a:t>Leaderboard</a:t>
            </a:r>
            <a:r>
              <a:rPr lang="de-DE" sz="1400" dirty="0"/>
              <a:t> (</a:t>
            </a:r>
            <a:r>
              <a:rPr lang="de-DE" sz="1400" dirty="0" err="1"/>
              <a:t>Huggingface</a:t>
            </a:r>
            <a:r>
              <a:rPr lang="de-DE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79014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2. Comparison of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4CD8DF5-97DB-4120-BE4F-C8AD378B0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907581"/>
              </p:ext>
            </p:extLst>
          </p:nvPr>
        </p:nvGraphicFramePr>
        <p:xfrm>
          <a:off x="1524000" y="887519"/>
          <a:ext cx="6096000" cy="342618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70307532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9738502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313981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de-DE" dirty="0"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ChatGPT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Llama 2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637389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price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depends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cheap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631559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transparency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box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code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available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952543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resource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usage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intensive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efficient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229908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model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size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x 220 B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/ 13 / 40 / 70 / 120 / 180 B</a:t>
                      </a:r>
                      <a:endParaRPr lang="pl-PL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774566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token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32k (8k)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2k (128k ext. </a:t>
                      </a:r>
                      <a:r>
                        <a:rPr lang="de-DE" sz="1200" b="0" i="0" u="sng" strike="noStrike" dirty="0" err="1">
                          <a:solidFill>
                            <a:srgbClr val="0097A7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YaRN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3099465168"/>
                  </a:ext>
                </a:extLst>
              </a:tr>
              <a:tr h="45946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modality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multi-modal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text-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only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3784960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commercial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non-commercial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onlyl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370183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language quality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sophisticated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powerful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227239197"/>
                  </a:ext>
                </a:extLst>
              </a:tr>
            </a:tbl>
          </a:graphicData>
        </a:graphic>
      </p:graphicFrame>
      <p:sp>
        <p:nvSpPr>
          <p:cNvPr id="10" name="Rechteck 9">
            <a:extLst>
              <a:ext uri="{FF2B5EF4-FFF2-40B4-BE49-F238E27FC236}">
                <a16:creationId xmlns:a16="http://schemas.microsoft.com/office/drawing/2014/main" id="{989C3F51-8D44-4E53-8E0E-8494E11BAA72}"/>
              </a:ext>
            </a:extLst>
          </p:cNvPr>
          <p:cNvSpPr/>
          <p:nvPr/>
        </p:nvSpPr>
        <p:spPr>
          <a:xfrm>
            <a:off x="1646768" y="4450642"/>
            <a:ext cx="47787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u="sng" dirty="0">
                <a:solidFill>
                  <a:srgbClr val="0097A7"/>
                </a:solidFill>
                <a:latin typeface="Arial" panose="020B0604020202020204" pitchFamily="34" charset="0"/>
                <a:hlinkClick r:id="rId4"/>
              </a:rPr>
              <a:t>https://www.labellerr.com/blog/llama2-vs-gpt-3-5-vs-gpt-4/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881451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2. Recommendation of methods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89C3F51-8D44-4E53-8E0E-8494E11BAA72}"/>
              </a:ext>
            </a:extLst>
          </p:cNvPr>
          <p:cNvSpPr/>
          <p:nvPr/>
        </p:nvSpPr>
        <p:spPr>
          <a:xfrm>
            <a:off x="1646767" y="4450642"/>
            <a:ext cx="56741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hlinkClick r:id="rId3"/>
              </a:rPr>
              <a:t>Master Prompt Engineering: LLM Embedding and Fine-tuning</a:t>
            </a:r>
            <a:endParaRPr lang="de-DE" sz="1400" dirty="0"/>
          </a:p>
        </p:txBody>
      </p:sp>
      <p:pic>
        <p:nvPicPr>
          <p:cNvPr id="8194" name="Picture 2" descr="https://lh7-us.googleusercontent.com/_kXPJneY14rhYUMahKBCRRUcX6kUcyHOrncJzJVz37GPB5GzeWdlR_5jLPygCTS4EgQgEuQx2hZ4Gk2KaqV5hX1gRlmSbYMpXsA9yK1an1_wwJ8AipyxrQs8KegKj3ggynlh-Vovg0wWO2brjSr0xvFt1Q=nw">
            <a:extLst>
              <a:ext uri="{FF2B5EF4-FFF2-40B4-BE49-F238E27FC236}">
                <a16:creationId xmlns:a16="http://schemas.microsoft.com/office/drawing/2014/main" id="{524DF2F5-BADD-4ED0-8E74-D96F778F7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768" y="739205"/>
            <a:ext cx="5567155" cy="371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prechblase: rechteckig 11">
            <a:extLst>
              <a:ext uri="{FF2B5EF4-FFF2-40B4-BE49-F238E27FC236}">
                <a16:creationId xmlns:a16="http://schemas.microsoft.com/office/drawing/2014/main" id="{994AF6B8-E053-40C9-B2F5-5CD1CC0C5D99}"/>
              </a:ext>
            </a:extLst>
          </p:cNvPr>
          <p:cNvSpPr/>
          <p:nvPr/>
        </p:nvSpPr>
        <p:spPr>
          <a:xfrm>
            <a:off x="803340" y="2758008"/>
            <a:ext cx="1095836" cy="387475"/>
          </a:xfrm>
          <a:prstGeom prst="wedgeRectCallout">
            <a:avLst>
              <a:gd name="adj1" fmla="val 48366"/>
              <a:gd name="adj2" fmla="val 165609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accent6"/>
                </a:solidFill>
              </a:rPr>
              <a:t>Embedding</a:t>
            </a:r>
          </a:p>
        </p:txBody>
      </p:sp>
      <p:sp>
        <p:nvSpPr>
          <p:cNvPr id="13" name="Sprechblase: rechteckig 12">
            <a:extLst>
              <a:ext uri="{FF2B5EF4-FFF2-40B4-BE49-F238E27FC236}">
                <a16:creationId xmlns:a16="http://schemas.microsoft.com/office/drawing/2014/main" id="{AA2967C5-966B-486B-AB31-1DE0D762F074}"/>
              </a:ext>
            </a:extLst>
          </p:cNvPr>
          <p:cNvSpPr/>
          <p:nvPr/>
        </p:nvSpPr>
        <p:spPr>
          <a:xfrm>
            <a:off x="1377153" y="4118977"/>
            <a:ext cx="1258432" cy="387475"/>
          </a:xfrm>
          <a:prstGeom prst="wedgeRectCallout">
            <a:avLst>
              <a:gd name="adj1" fmla="val 128389"/>
              <a:gd name="adj2" fmla="val -18788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accent6"/>
                </a:solidFill>
              </a:rPr>
              <a:t>Fine-Tuning</a:t>
            </a:r>
          </a:p>
        </p:txBody>
      </p:sp>
      <p:sp>
        <p:nvSpPr>
          <p:cNvPr id="14" name="Sprechblase: rechteckig 13">
            <a:extLst>
              <a:ext uri="{FF2B5EF4-FFF2-40B4-BE49-F238E27FC236}">
                <a16:creationId xmlns:a16="http://schemas.microsoft.com/office/drawing/2014/main" id="{CABC6704-920A-4F07-99BC-91F775D71D59}"/>
              </a:ext>
            </a:extLst>
          </p:cNvPr>
          <p:cNvSpPr/>
          <p:nvPr/>
        </p:nvSpPr>
        <p:spPr>
          <a:xfrm>
            <a:off x="7530438" y="1738617"/>
            <a:ext cx="1095836" cy="387475"/>
          </a:xfrm>
          <a:prstGeom prst="wedgeRectCallout">
            <a:avLst>
              <a:gd name="adj1" fmla="val -106020"/>
              <a:gd name="adj2" fmla="val 208603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accent6"/>
                </a:solidFill>
              </a:rPr>
              <a:t>Prompting</a:t>
            </a:r>
            <a:endParaRPr lang="de-DE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75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4" y="28981"/>
            <a:ext cx="8226854" cy="572297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3. Play around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815340"/>
            <a:ext cx="8234172" cy="3649979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de-DE" sz="1800" dirty="0"/>
              <a:t>Write a </a:t>
            </a:r>
            <a:r>
              <a:rPr lang="de-DE" sz="1800" dirty="0" err="1"/>
              <a:t>pong</a:t>
            </a:r>
            <a:r>
              <a:rPr lang="de-DE" sz="1800" dirty="0"/>
              <a:t> game in </a:t>
            </a:r>
            <a:r>
              <a:rPr lang="de-DE" sz="1800" dirty="0" err="1"/>
              <a:t>python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</a:t>
            </a:r>
            <a:r>
              <a:rPr lang="de-DE" sz="1800" dirty="0" err="1"/>
              <a:t>pygame</a:t>
            </a: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>
              <a:buSzPct val="100000"/>
            </a:pPr>
            <a:endParaRPr lang="de-DE" sz="1800" dirty="0"/>
          </a:p>
          <a:p>
            <a:pPr marL="36576" indent="0">
              <a:buSzPct val="100000"/>
              <a:buNone/>
            </a:pPr>
            <a:r>
              <a:rPr lang="de-DE" sz="1800" dirty="0"/>
              <a:t>	      GPT4	     Phind-CodeLlama-34B	       magicoder-67b 	(openai.com)	          (</a:t>
            </a:r>
            <a:r>
              <a:rPr lang="de-DE" sz="1800" dirty="0" err="1"/>
              <a:t>other</a:t>
            </a:r>
            <a:r>
              <a:rPr lang="de-DE" sz="1800" dirty="0"/>
              <a:t> </a:t>
            </a:r>
            <a:r>
              <a:rPr lang="de-DE" sz="1800" dirty="0" err="1"/>
              <a:t>machine</a:t>
            </a:r>
            <a:r>
              <a:rPr lang="de-DE" sz="1800" dirty="0"/>
              <a:t>)	        (</a:t>
            </a:r>
            <a:r>
              <a:rPr lang="de-DE" sz="1800" dirty="0" err="1"/>
              <a:t>playground</a:t>
            </a:r>
            <a:r>
              <a:rPr lang="de-DE" sz="1800" dirty="0"/>
              <a:t> + 						 </a:t>
            </a:r>
            <a:r>
              <a:rPr lang="de-DE" sz="1800" dirty="0" err="1"/>
              <a:t>improvements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GPT4)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12/14/2023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Andreas Müller</a:t>
            </a:r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F23EA9C-CFBE-4A54-A07B-E5A804772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626" y="1361569"/>
            <a:ext cx="2320362" cy="194517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3155201-DA71-4750-898F-585EBF479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466" y="1357096"/>
            <a:ext cx="2304614" cy="193197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9763479-4E34-4F61-AA80-5F8B98DE7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2752" y="1357096"/>
            <a:ext cx="2320362" cy="199608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B632C5E-82ED-4DED-A5A8-AF3F42E06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626" y="1366042"/>
            <a:ext cx="2320362" cy="19451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E5E709B-CD14-45D2-9E39-13A7080876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2752" y="1361569"/>
            <a:ext cx="2320362" cy="19960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0DF3B57-56DE-4DB6-8D4D-7529AB2AC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466" y="1366042"/>
            <a:ext cx="2304614" cy="193197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1BDC337-658F-415D-8DA5-212713499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626" y="1359441"/>
            <a:ext cx="2320362" cy="19451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7113513-7A15-4F99-AD26-7FD8A8C68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2752" y="1366042"/>
            <a:ext cx="2320362" cy="199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3250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0</TotalTime>
  <Words>1001</Words>
  <Application>Microsoft Office PowerPoint</Application>
  <PresentationFormat>Bildschirmpräsentation (16:9)</PresentationFormat>
  <Paragraphs>226</Paragraphs>
  <Slides>21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Arial</vt:lpstr>
      <vt:lpstr>Calibri</vt:lpstr>
      <vt:lpstr>Optima</vt:lpstr>
      <vt:lpstr>Wingdings</vt:lpstr>
      <vt:lpstr>CERNcobrandi16-9</vt:lpstr>
      <vt:lpstr>Chat with your Code</vt:lpstr>
      <vt:lpstr>0. Agenda</vt:lpstr>
      <vt:lpstr>1. Motivation</vt:lpstr>
      <vt:lpstr>1. Motivation</vt:lpstr>
      <vt:lpstr>2. Commercially available coding agents</vt:lpstr>
      <vt:lpstr>2. Open source coding models</vt:lpstr>
      <vt:lpstr>2. Comparison of models</vt:lpstr>
      <vt:lpstr>2. Recommendation of methods</vt:lpstr>
      <vt:lpstr>3. Play around</vt:lpstr>
      <vt:lpstr>4. Status</vt:lpstr>
      <vt:lpstr>4. Status - Scraping</vt:lpstr>
      <vt:lpstr>4. Status – Semantic Search</vt:lpstr>
      <vt:lpstr>4. Status – Embedding</vt:lpstr>
      <vt:lpstr>5. Next steps</vt:lpstr>
      <vt:lpstr>5. Next steps</vt:lpstr>
      <vt:lpstr>6. Discussion</vt:lpstr>
      <vt:lpstr>6. Discussion</vt:lpstr>
      <vt:lpstr>6. Discussion</vt:lpstr>
      <vt:lpstr>6. Discussion</vt:lpstr>
      <vt:lpstr>PowerPoint-Präsentation</vt:lpstr>
      <vt:lpstr>Backup - Quantization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Andreas Müller</cp:lastModifiedBy>
  <cp:revision>582</cp:revision>
  <dcterms:created xsi:type="dcterms:W3CDTF">2012-11-30T11:04:26Z</dcterms:created>
  <dcterms:modified xsi:type="dcterms:W3CDTF">2023-12-14T15:37:05Z</dcterms:modified>
</cp:coreProperties>
</file>