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1042" r:id="rId2"/>
    <p:sldId id="1045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E2246C"/>
    <a:srgbClr val="945200"/>
    <a:srgbClr val="7F7FFF"/>
    <a:srgbClr val="008941"/>
    <a:srgbClr val="71B3D9"/>
    <a:srgbClr val="FF4E42"/>
    <a:srgbClr val="0700FF"/>
    <a:srgbClr val="BA0600"/>
    <a:srgbClr val="24B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62" autoAdjust="0"/>
    <p:restoredTop sz="99850" autoAdjust="0"/>
  </p:normalViewPr>
  <p:slideViewPr>
    <p:cSldViewPr snapToGrid="0" snapToObjects="1">
      <p:cViewPr varScale="1">
        <p:scale>
          <a:sx n="119" d="100"/>
          <a:sy n="119" d="100"/>
        </p:scale>
        <p:origin x="464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12/13/23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12/13/23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700"/>
            </a:lvl1pPr>
            <a:lvl2pPr marL="742950" indent="-285750">
              <a:buFont typeface="Courier New" panose="02070309020205020404" pitchFamily="49" charset="0"/>
              <a:buChar char="o"/>
              <a:defRPr sz="1700"/>
            </a:lvl2pPr>
            <a:lvl3pPr>
              <a:defRPr sz="17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4401" y="6624320"/>
            <a:ext cx="5792671" cy="2252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lpc.web.cern.ch/schemeEditor.html?user=lpc&amp;scheme=Studies/25ns_2464b_2452_1889_2067_236bpi_mixed5x36b.json" TargetMode="External"/><Relationship Id="rId3" Type="http://schemas.openxmlformats.org/officeDocument/2006/relationships/hyperlink" Target="https://lpc.web.cern.ch/schemeEditor.html?user=lotta&amp;scheme=LHC-2024/25ns_2568b_2556_2132_2090_6x36bpi_13inj_800ns_bs200ns.json" TargetMode="External"/><Relationship Id="rId7" Type="http://schemas.openxmlformats.org/officeDocument/2006/relationships/hyperlink" Target="https://lpc.web.cern.ch/schemeEditor.html?user=lpc&amp;scheme=Studies/25ns_2452b_2440_1952_2240_248bpi_12inj_mixed.json" TargetMode="External"/><Relationship Id="rId2" Type="http://schemas.openxmlformats.org/officeDocument/2006/relationships/hyperlink" Target="https://lpc.web.cern.ch/schemeEditor.html?user=lotta&amp;scheme=LHC-2024/25ns_2604b_2592_2097_2059_6x36bpi_13inj_800ns_bs200ns.js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pc.web.cern.ch/schemeEditor.html?user=lotta&amp;scheme=LHC-2023/25ns_2580b_2568_1888_1911_hybrid_25ns_4x48b_8b4e_1x56b_12inj.json" TargetMode="External"/><Relationship Id="rId5" Type="http://schemas.openxmlformats.org/officeDocument/2006/relationships/hyperlink" Target="https://lpc.web.cern.ch/schemeEditor.html?user=lpc&amp;scheme=Studies/25ns_2496b_2484_2132_2280_180bpi_16inj_5x36b.json" TargetMode="External"/><Relationship Id="rId4" Type="http://schemas.openxmlformats.org/officeDocument/2006/relationships/hyperlink" Target="https://lpc.web.cern.ch/schemeEditor.html?user=lotta&amp;scheme=LHC-2024/25ns_2568b_2556_1894_1865_180bpi_16inj_5x36b.js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153F4-F641-D1A6-00EF-A608599E5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filling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315E2-211D-CCC3-6B8E-EF962A361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Heat load comparison for possible 2024 filling schemes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4DD25-1C68-C7BC-7F71-C72191F5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0</a:t>
            </a:fld>
            <a:endParaRPr lang="en-US"/>
          </a:p>
        </p:txBody>
      </p:sp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AAE2B47-ED45-A184-CB32-928A38468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93" y="1674947"/>
            <a:ext cx="6840000" cy="3908571"/>
          </a:xfrm>
          <a:prstGeom prst="rect">
            <a:avLst/>
          </a:prstGeom>
        </p:spPr>
      </p:pic>
      <p:pic>
        <p:nvPicPr>
          <p:cNvPr id="12" name="Picture 11" descr="A graph of a graph with different colored lines&#10;&#10;Description automatically generated">
            <a:extLst>
              <a:ext uri="{FF2B5EF4-FFF2-40B4-BE49-F238E27FC236}">
                <a16:creationId xmlns:a16="http://schemas.microsoft.com/office/drawing/2014/main" id="{6D2019E0-101D-B473-D73F-4A914BDBCD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777"/>
          <a:stretch/>
        </p:blipFill>
        <p:spPr>
          <a:xfrm>
            <a:off x="7206946" y="1674947"/>
            <a:ext cx="4529649" cy="390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1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153F4-F641-D1A6-00EF-A608599E5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filling schemes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4DD25-1C68-C7BC-7F71-C72191F5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0EAAC3C-5FB9-7245-5668-DAA8BE473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455720"/>
              </p:ext>
            </p:extLst>
          </p:nvPr>
        </p:nvGraphicFramePr>
        <p:xfrm>
          <a:off x="605453" y="1773516"/>
          <a:ext cx="11067159" cy="3175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63008">
                  <a:extLst>
                    <a:ext uri="{9D8B030D-6E8A-4147-A177-3AD203B41FA5}">
                      <a16:colId xmlns:a16="http://schemas.microsoft.com/office/drawing/2014/main" val="3265637908"/>
                    </a:ext>
                  </a:extLst>
                </a:gridCol>
                <a:gridCol w="774410">
                  <a:extLst>
                    <a:ext uri="{9D8B030D-6E8A-4147-A177-3AD203B41FA5}">
                      <a16:colId xmlns:a16="http://schemas.microsoft.com/office/drawing/2014/main" val="1391947388"/>
                    </a:ext>
                  </a:extLst>
                </a:gridCol>
                <a:gridCol w="774410">
                  <a:extLst>
                    <a:ext uri="{9D8B030D-6E8A-4147-A177-3AD203B41FA5}">
                      <a16:colId xmlns:a16="http://schemas.microsoft.com/office/drawing/2014/main" val="4190674551"/>
                    </a:ext>
                  </a:extLst>
                </a:gridCol>
                <a:gridCol w="774410">
                  <a:extLst>
                    <a:ext uri="{9D8B030D-6E8A-4147-A177-3AD203B41FA5}">
                      <a16:colId xmlns:a16="http://schemas.microsoft.com/office/drawing/2014/main" val="1487342268"/>
                    </a:ext>
                  </a:extLst>
                </a:gridCol>
                <a:gridCol w="774410">
                  <a:extLst>
                    <a:ext uri="{9D8B030D-6E8A-4147-A177-3AD203B41FA5}">
                      <a16:colId xmlns:a16="http://schemas.microsoft.com/office/drawing/2014/main" val="4036123643"/>
                    </a:ext>
                  </a:extLst>
                </a:gridCol>
                <a:gridCol w="1093315">
                  <a:extLst>
                    <a:ext uri="{9D8B030D-6E8A-4147-A177-3AD203B41FA5}">
                      <a16:colId xmlns:a16="http://schemas.microsoft.com/office/drawing/2014/main" val="2506929931"/>
                    </a:ext>
                  </a:extLst>
                </a:gridCol>
                <a:gridCol w="1093315">
                  <a:extLst>
                    <a:ext uri="{9D8B030D-6E8A-4147-A177-3AD203B41FA5}">
                      <a16:colId xmlns:a16="http://schemas.microsoft.com/office/drawing/2014/main" val="1676901388"/>
                    </a:ext>
                  </a:extLst>
                </a:gridCol>
                <a:gridCol w="1093315">
                  <a:extLst>
                    <a:ext uri="{9D8B030D-6E8A-4147-A177-3AD203B41FA5}">
                      <a16:colId xmlns:a16="http://schemas.microsoft.com/office/drawing/2014/main" val="3825207804"/>
                    </a:ext>
                  </a:extLst>
                </a:gridCol>
                <a:gridCol w="1093315">
                  <a:extLst>
                    <a:ext uri="{9D8B030D-6E8A-4147-A177-3AD203B41FA5}">
                      <a16:colId xmlns:a16="http://schemas.microsoft.com/office/drawing/2014/main" val="3561151697"/>
                    </a:ext>
                  </a:extLst>
                </a:gridCol>
                <a:gridCol w="1533251">
                  <a:extLst>
                    <a:ext uri="{9D8B030D-6E8A-4147-A177-3AD203B41FA5}">
                      <a16:colId xmlns:a16="http://schemas.microsoft.com/office/drawing/2014/main" val="2271940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</a:t>
                      </a:r>
                      <a:r>
                        <a:rPr lang="en-GB" sz="1600" baseline="-25000" dirty="0"/>
                        <a:t>b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Collisions</a:t>
                      </a:r>
                    </a:p>
                    <a:p>
                      <a:pPr algn="l"/>
                      <a:r>
                        <a:rPr lang="en-GB" sz="1600" dirty="0"/>
                        <a:t>IP1/5       IP2            IP8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Collisions</a:t>
                      </a:r>
                    </a:p>
                    <a:p>
                      <a:pPr algn="ctr"/>
                      <a:r>
                        <a:rPr lang="en-GB" sz="1600" dirty="0"/>
                        <a:t>IP2          IP8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  <a:p>
                      <a:pPr algn="ctr"/>
                      <a:r>
                        <a:rPr lang="en-GB" sz="1600" dirty="0"/>
                        <a:t>IP8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1.6e11 p/b                            1.8e11 p/b</a:t>
                      </a:r>
                    </a:p>
                    <a:p>
                      <a:pPr algn="ctr"/>
                      <a:r>
                        <a:rPr lang="en-GB" sz="1600" dirty="0"/>
                        <a:t>S78                S81                 S78                  S81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S81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  <a:p>
                      <a:pPr algn="ctr"/>
                      <a:r>
                        <a:rPr lang="en-GB" sz="1600" dirty="0"/>
                        <a:t>1.8e11 p/b</a:t>
                      </a:r>
                    </a:p>
                    <a:p>
                      <a:pPr algn="ctr"/>
                      <a:r>
                        <a:rPr lang="en-GB" sz="1600" dirty="0"/>
                        <a:t>S78                S81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166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6x36b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2604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432FF"/>
                          </a:solidFill>
                        </a:rPr>
                        <a:t>2592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2097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2095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204 (-21)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171 (-19)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221 (-4)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183 (-7)</a:t>
                      </a: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952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6x36b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2568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432FF"/>
                          </a:solidFill>
                        </a:rPr>
                        <a:t>2556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2132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2090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201 (-24)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168 (-22)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218 (-7)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180 (-10)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545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5x36b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2568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432FF"/>
                          </a:solidFill>
                        </a:rPr>
                        <a:t>2556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1878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1848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199 (-26)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167 (-23)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216 (-9)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179 (-11)</a:t>
                      </a:r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00B05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54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5x36b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2496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2484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2121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432FF"/>
                          </a:solidFill>
                        </a:rPr>
                        <a:t>2260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194 (-31)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162 (-28)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210 (-15)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173 (-17)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IP8 optimised</a:t>
                      </a:r>
                    </a:p>
                  </a:txBody>
                  <a:tcPr>
                    <a:solidFill>
                      <a:schemeClr val="accent4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72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Hybrid-48b-reverse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2580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432FF"/>
                          </a:solidFill>
                        </a:rPr>
                        <a:t>2568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1913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1956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191 (-34)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160 (-30)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207 (-18)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172 (-18)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/>
                        <a:t>To be tested</a:t>
                      </a: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048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Hybrid-48b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2452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2440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1952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432FF"/>
                          </a:solidFill>
                        </a:rPr>
                        <a:t>2240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174 (-54)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146 (-44)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189 (-36)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157 (-33)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IP8 optimised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902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Hybrid-36b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2464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2452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1889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2067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160 (-65)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136 (-54)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175 (-50)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146 (-44)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0" dirty="0"/>
                        <a:t>2023</a:t>
                      </a:r>
                    </a:p>
                  </a:txBody>
                  <a:tcPr>
                    <a:solidFill>
                      <a:srgbClr val="9452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24803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1DF657E-23E6-208A-828A-A7FF3D658BAC}"/>
              </a:ext>
            </a:extLst>
          </p:cNvPr>
          <p:cNvSpPr txBox="1"/>
          <p:nvPr/>
        </p:nvSpPr>
        <p:spPr>
          <a:xfrm>
            <a:off x="5755343" y="1445250"/>
            <a:ext cx="4378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/>
              <a:t>Heat load [W/</a:t>
            </a:r>
            <a:r>
              <a:rPr lang="en-GB" sz="1800" b="1" dirty="0" err="1"/>
              <a:t>hc</a:t>
            </a:r>
            <a:r>
              <a:rPr lang="en-GB" sz="18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616447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98326</TotalTime>
  <Words>195</Words>
  <Application>Microsoft Macintosh PowerPoint</Application>
  <PresentationFormat>Widescreen</PresentationFormat>
  <Paragraphs>79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Courier New</vt:lpstr>
      <vt:lpstr>Office Theme</vt:lpstr>
      <vt:lpstr>2024 filling schemes</vt:lpstr>
      <vt:lpstr>2024 filling schemes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1640</cp:revision>
  <dcterms:created xsi:type="dcterms:W3CDTF">2017-07-07T12:54:19Z</dcterms:created>
  <dcterms:modified xsi:type="dcterms:W3CDTF">2023-12-19T09:05:16Z</dcterms:modified>
</cp:coreProperties>
</file>