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96" r:id="rId2"/>
    <p:sldId id="298" r:id="rId3"/>
    <p:sldId id="257" r:id="rId4"/>
    <p:sldId id="299" r:id="rId5"/>
    <p:sldId id="294" r:id="rId6"/>
    <p:sldId id="306" r:id="rId7"/>
    <p:sldId id="311" r:id="rId8"/>
    <p:sldId id="300" r:id="rId9"/>
    <p:sldId id="304" r:id="rId10"/>
    <p:sldId id="301" r:id="rId11"/>
    <p:sldId id="305" r:id="rId12"/>
    <p:sldId id="302" r:id="rId13"/>
    <p:sldId id="303" r:id="rId14"/>
    <p:sldId id="309" r:id="rId15"/>
    <p:sldId id="310" r:id="rId16"/>
    <p:sldId id="288" r:id="rId17"/>
    <p:sldId id="30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05"/>
    <p:restoredTop sz="94678"/>
  </p:normalViewPr>
  <p:slideViewPr>
    <p:cSldViewPr snapToGrid="0" snapToObjects="1">
      <p:cViewPr varScale="1">
        <p:scale>
          <a:sx n="61" d="100"/>
          <a:sy n="61" d="100"/>
        </p:scale>
        <p:origin x="224" y="12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65CD06-D12D-C944-8F5A-993AC46647F0}" type="doc">
      <dgm:prSet loTypeId="urn:microsoft.com/office/officeart/2005/8/layout/hList9" loCatId="" qsTypeId="urn:microsoft.com/office/officeart/2005/8/quickstyle/simple1" qsCatId="simple" csTypeId="urn:microsoft.com/office/officeart/2005/8/colors/accent2_1" csCatId="accent2" phldr="1"/>
      <dgm:spPr/>
      <dgm:t>
        <a:bodyPr/>
        <a:lstStyle/>
        <a:p>
          <a:endParaRPr lang="en-GB"/>
        </a:p>
      </dgm:t>
    </dgm:pt>
    <dgm:pt modelId="{82C16A3A-602E-B044-8ECD-1623537128B2}">
      <dgm:prSet phldrT="[Text]"/>
      <dgm:spPr/>
      <dgm:t>
        <a:bodyPr/>
        <a:lstStyle/>
        <a:p>
          <a:r>
            <a:rPr lang="en-GB" dirty="0"/>
            <a:t>Creative innovation (Heilman et al, 2003)</a:t>
          </a:r>
        </a:p>
      </dgm:t>
    </dgm:pt>
    <dgm:pt modelId="{BC9A4118-EDF6-0D48-BD8A-A9919FF8F845}" type="parTrans" cxnId="{5741CF85-C138-9243-AF5D-D42619007A64}">
      <dgm:prSet/>
      <dgm:spPr/>
      <dgm:t>
        <a:bodyPr/>
        <a:lstStyle/>
        <a:p>
          <a:endParaRPr lang="en-GB"/>
        </a:p>
      </dgm:t>
    </dgm:pt>
    <dgm:pt modelId="{AD285AF9-F8FE-2749-8AC1-764E5776214B}" type="sibTrans" cxnId="{5741CF85-C138-9243-AF5D-D42619007A64}">
      <dgm:prSet/>
      <dgm:spPr/>
      <dgm:t>
        <a:bodyPr/>
        <a:lstStyle/>
        <a:p>
          <a:endParaRPr lang="en-GB"/>
        </a:p>
      </dgm:t>
    </dgm:pt>
    <dgm:pt modelId="{0D4A5E68-4889-1247-A5D0-CCACE1071AAF}">
      <dgm:prSet phldrT="[Text]"/>
      <dgm:spPr/>
      <dgm:t>
        <a:bodyPr/>
        <a:lstStyle/>
        <a:p>
          <a:r>
            <a:rPr lang="en-GB" dirty="0"/>
            <a:t>Divergent thinking</a:t>
          </a:r>
        </a:p>
      </dgm:t>
    </dgm:pt>
    <dgm:pt modelId="{0C87F754-19EA-CA42-934F-F94264808608}" type="parTrans" cxnId="{01798DF6-1AE0-E040-91C0-C39CCC6AF879}">
      <dgm:prSet/>
      <dgm:spPr/>
      <dgm:t>
        <a:bodyPr/>
        <a:lstStyle/>
        <a:p>
          <a:endParaRPr lang="en-GB"/>
        </a:p>
      </dgm:t>
    </dgm:pt>
    <dgm:pt modelId="{70A228AB-1234-B147-80A4-930583790DFF}" type="sibTrans" cxnId="{01798DF6-1AE0-E040-91C0-C39CCC6AF879}">
      <dgm:prSet/>
      <dgm:spPr/>
      <dgm:t>
        <a:bodyPr/>
        <a:lstStyle/>
        <a:p>
          <a:endParaRPr lang="en-GB"/>
        </a:p>
      </dgm:t>
    </dgm:pt>
    <dgm:pt modelId="{326E1DCE-9553-564F-B5FF-93E1997A11F5}">
      <dgm:prSet phldrT="[Text]"/>
      <dgm:spPr/>
      <dgm:t>
        <a:bodyPr/>
        <a:lstStyle/>
        <a:p>
          <a:r>
            <a:rPr lang="en-GB" dirty="0"/>
            <a:t>Novelty seeking</a:t>
          </a:r>
        </a:p>
      </dgm:t>
    </dgm:pt>
    <dgm:pt modelId="{BAECA0AA-689E-E849-BE7F-FDA08309FE24}" type="parTrans" cxnId="{1BD4BB91-60C0-7644-964B-161348044890}">
      <dgm:prSet/>
      <dgm:spPr/>
      <dgm:t>
        <a:bodyPr/>
        <a:lstStyle/>
        <a:p>
          <a:endParaRPr lang="en-GB"/>
        </a:p>
      </dgm:t>
    </dgm:pt>
    <dgm:pt modelId="{0927A3E0-2F49-E140-9814-4A115C7B1DFC}" type="sibTrans" cxnId="{1BD4BB91-60C0-7644-964B-161348044890}">
      <dgm:prSet/>
      <dgm:spPr/>
      <dgm:t>
        <a:bodyPr/>
        <a:lstStyle/>
        <a:p>
          <a:endParaRPr lang="en-GB"/>
        </a:p>
      </dgm:t>
    </dgm:pt>
    <dgm:pt modelId="{F43D03D1-B953-AA40-934F-C20FAAD396A9}">
      <dgm:prSet phldrT="[Text]"/>
      <dgm:spPr/>
      <dgm:t>
        <a:bodyPr/>
        <a:lstStyle/>
        <a:p>
          <a:r>
            <a:rPr lang="en-GB" dirty="0"/>
            <a:t>Creativity </a:t>
          </a:r>
          <a:r>
            <a:rPr lang="en-GB" dirty="0">
              <a:latin typeface="AdvP6ECA"/>
            </a:rPr>
            <a:t>(Simon, 1958)</a:t>
          </a:r>
          <a:endParaRPr lang="en-GB" dirty="0"/>
        </a:p>
      </dgm:t>
    </dgm:pt>
    <dgm:pt modelId="{C7A27F68-967D-CF4A-8ED5-21141597ACC4}" type="parTrans" cxnId="{C26B54FB-22AE-3D41-B7DE-10E639A5EEF7}">
      <dgm:prSet/>
      <dgm:spPr/>
      <dgm:t>
        <a:bodyPr/>
        <a:lstStyle/>
        <a:p>
          <a:endParaRPr lang="en-GB"/>
        </a:p>
      </dgm:t>
    </dgm:pt>
    <dgm:pt modelId="{5157E271-F783-0C4E-9602-895B47784EB6}" type="sibTrans" cxnId="{C26B54FB-22AE-3D41-B7DE-10E639A5EEF7}">
      <dgm:prSet/>
      <dgm:spPr/>
      <dgm:t>
        <a:bodyPr/>
        <a:lstStyle/>
        <a:p>
          <a:endParaRPr lang="en-GB"/>
        </a:p>
      </dgm:t>
    </dgm:pt>
    <dgm:pt modelId="{259AF06E-7D95-FF4B-8C11-E0E4DD8EF6A7}">
      <dgm:prSet phldrT="[Text]"/>
      <dgm:spPr/>
      <dgm:t>
        <a:bodyPr/>
        <a:lstStyle/>
        <a:p>
          <a:r>
            <a:rPr lang="en-GB" dirty="0"/>
            <a:t>High motivation and persistence</a:t>
          </a:r>
        </a:p>
      </dgm:t>
    </dgm:pt>
    <dgm:pt modelId="{4FFBED00-DC3F-5C48-8DA3-53E158B1F089}" type="parTrans" cxnId="{AF5FA555-01D2-7F41-802B-AA41FA0C34C8}">
      <dgm:prSet/>
      <dgm:spPr/>
      <dgm:t>
        <a:bodyPr/>
        <a:lstStyle/>
        <a:p>
          <a:endParaRPr lang="en-GB"/>
        </a:p>
      </dgm:t>
    </dgm:pt>
    <dgm:pt modelId="{788C37F2-B2BB-1B49-A712-CFD4E3E2C758}" type="sibTrans" cxnId="{AF5FA555-01D2-7F41-802B-AA41FA0C34C8}">
      <dgm:prSet/>
      <dgm:spPr/>
      <dgm:t>
        <a:bodyPr/>
        <a:lstStyle/>
        <a:p>
          <a:endParaRPr lang="en-GB"/>
        </a:p>
      </dgm:t>
    </dgm:pt>
    <dgm:pt modelId="{474471F0-79B7-3142-9ECF-7E03F7DF109A}">
      <dgm:prSet phldrT="[Text]"/>
      <dgm:spPr/>
      <dgm:t>
        <a:bodyPr/>
        <a:lstStyle/>
        <a:p>
          <a:r>
            <a:rPr lang="en-GB" dirty="0"/>
            <a:t>Problem definition and formulation</a:t>
          </a:r>
        </a:p>
      </dgm:t>
    </dgm:pt>
    <dgm:pt modelId="{139575A2-D934-B040-BCD5-732B853CD707}" type="parTrans" cxnId="{F432F8C2-318A-664D-95C5-715FA90CCA26}">
      <dgm:prSet/>
      <dgm:spPr/>
      <dgm:t>
        <a:bodyPr/>
        <a:lstStyle/>
        <a:p>
          <a:endParaRPr lang="en-GB"/>
        </a:p>
      </dgm:t>
    </dgm:pt>
    <dgm:pt modelId="{66C8D2B7-CB20-F44F-907C-8A9AFA45E628}" type="sibTrans" cxnId="{F432F8C2-318A-664D-95C5-715FA90CCA26}">
      <dgm:prSet/>
      <dgm:spPr/>
      <dgm:t>
        <a:bodyPr/>
        <a:lstStyle/>
        <a:p>
          <a:endParaRPr lang="en-GB"/>
        </a:p>
      </dgm:t>
    </dgm:pt>
    <dgm:pt modelId="{8AE3927F-2F21-784D-9E16-BC988B6F0463}">
      <dgm:prSet phldrT="[Text]"/>
      <dgm:spPr/>
      <dgm:t>
        <a:bodyPr/>
        <a:lstStyle/>
        <a:p>
          <a:r>
            <a:rPr lang="en-GB" dirty="0"/>
            <a:t>Connectivity</a:t>
          </a:r>
        </a:p>
      </dgm:t>
    </dgm:pt>
    <dgm:pt modelId="{9BC6E57A-691B-2F42-839F-6837608687C2}" type="parTrans" cxnId="{3A61791A-F036-AB42-A4F5-AF19CAC4D855}">
      <dgm:prSet/>
      <dgm:spPr/>
      <dgm:t>
        <a:bodyPr/>
        <a:lstStyle/>
        <a:p>
          <a:endParaRPr lang="en-GB"/>
        </a:p>
      </dgm:t>
    </dgm:pt>
    <dgm:pt modelId="{5FC06F5D-42BF-9D48-A66E-3AF99F38A522}" type="sibTrans" cxnId="{3A61791A-F036-AB42-A4F5-AF19CAC4D855}">
      <dgm:prSet/>
      <dgm:spPr/>
      <dgm:t>
        <a:bodyPr/>
        <a:lstStyle/>
        <a:p>
          <a:endParaRPr lang="en-GB"/>
        </a:p>
      </dgm:t>
    </dgm:pt>
    <dgm:pt modelId="{779F271E-85DE-CC4E-99E7-8526CEF1D279}" type="pres">
      <dgm:prSet presAssocID="{E465CD06-D12D-C944-8F5A-993AC46647F0}" presName="list" presStyleCnt="0">
        <dgm:presLayoutVars>
          <dgm:dir/>
          <dgm:animLvl val="lvl"/>
        </dgm:presLayoutVars>
      </dgm:prSet>
      <dgm:spPr/>
    </dgm:pt>
    <dgm:pt modelId="{F47D8EE3-F338-DC43-A19C-589359B2F1F9}" type="pres">
      <dgm:prSet presAssocID="{82C16A3A-602E-B044-8ECD-1623537128B2}" presName="posSpace" presStyleCnt="0"/>
      <dgm:spPr/>
    </dgm:pt>
    <dgm:pt modelId="{60EBB2C7-9F35-B847-BEA2-28B636CD2FCD}" type="pres">
      <dgm:prSet presAssocID="{82C16A3A-602E-B044-8ECD-1623537128B2}" presName="vertFlow" presStyleCnt="0"/>
      <dgm:spPr/>
    </dgm:pt>
    <dgm:pt modelId="{C2E51E7E-249A-9B42-8317-09321FFA5CE4}" type="pres">
      <dgm:prSet presAssocID="{82C16A3A-602E-B044-8ECD-1623537128B2}" presName="topSpace" presStyleCnt="0"/>
      <dgm:spPr/>
    </dgm:pt>
    <dgm:pt modelId="{66060A4A-8B67-CC43-A58C-9B611B1C1CCB}" type="pres">
      <dgm:prSet presAssocID="{82C16A3A-602E-B044-8ECD-1623537128B2}" presName="firstComp" presStyleCnt="0"/>
      <dgm:spPr/>
    </dgm:pt>
    <dgm:pt modelId="{184671AF-61B9-6249-A545-F977CC7470FD}" type="pres">
      <dgm:prSet presAssocID="{82C16A3A-602E-B044-8ECD-1623537128B2}" presName="firstChild" presStyleLbl="bgAccFollowNode1" presStyleIdx="0" presStyleCnt="5"/>
      <dgm:spPr/>
    </dgm:pt>
    <dgm:pt modelId="{0F2741A2-ACCE-0242-A3E0-3DCCBA408AEB}" type="pres">
      <dgm:prSet presAssocID="{82C16A3A-602E-B044-8ECD-1623537128B2}" presName="firstChildTx" presStyleLbl="bgAccFollowNode1" presStyleIdx="0" presStyleCnt="5">
        <dgm:presLayoutVars>
          <dgm:bulletEnabled val="1"/>
        </dgm:presLayoutVars>
      </dgm:prSet>
      <dgm:spPr/>
    </dgm:pt>
    <dgm:pt modelId="{C7BDED5A-7ACD-FF48-9D0A-5EE7140E3B42}" type="pres">
      <dgm:prSet presAssocID="{326E1DCE-9553-564F-B5FF-93E1997A11F5}" presName="comp" presStyleCnt="0"/>
      <dgm:spPr/>
    </dgm:pt>
    <dgm:pt modelId="{810E545F-FF58-6641-8DF7-343CF6D0C68C}" type="pres">
      <dgm:prSet presAssocID="{326E1DCE-9553-564F-B5FF-93E1997A11F5}" presName="child" presStyleLbl="bgAccFollowNode1" presStyleIdx="1" presStyleCnt="5"/>
      <dgm:spPr/>
    </dgm:pt>
    <dgm:pt modelId="{60A9E77D-B306-2A4A-904D-0B0DE7E1974B}" type="pres">
      <dgm:prSet presAssocID="{326E1DCE-9553-564F-B5FF-93E1997A11F5}" presName="childTx" presStyleLbl="bgAccFollowNode1" presStyleIdx="1" presStyleCnt="5">
        <dgm:presLayoutVars>
          <dgm:bulletEnabled val="1"/>
        </dgm:presLayoutVars>
      </dgm:prSet>
      <dgm:spPr/>
    </dgm:pt>
    <dgm:pt modelId="{7DDE8519-BBFF-6A44-80D1-00F6771B3F55}" type="pres">
      <dgm:prSet presAssocID="{8AE3927F-2F21-784D-9E16-BC988B6F0463}" presName="comp" presStyleCnt="0"/>
      <dgm:spPr/>
    </dgm:pt>
    <dgm:pt modelId="{1B09DA9C-8E9B-3947-9FF1-F547037ABEA4}" type="pres">
      <dgm:prSet presAssocID="{8AE3927F-2F21-784D-9E16-BC988B6F0463}" presName="child" presStyleLbl="bgAccFollowNode1" presStyleIdx="2" presStyleCnt="5" custLinFactNeighborX="-1280" custLinFactNeighborY="3506"/>
      <dgm:spPr/>
    </dgm:pt>
    <dgm:pt modelId="{989931F2-0896-DB41-9CEE-01DE0478E3FB}" type="pres">
      <dgm:prSet presAssocID="{8AE3927F-2F21-784D-9E16-BC988B6F0463}" presName="childTx" presStyleLbl="bgAccFollowNode1" presStyleIdx="2" presStyleCnt="5">
        <dgm:presLayoutVars>
          <dgm:bulletEnabled val="1"/>
        </dgm:presLayoutVars>
      </dgm:prSet>
      <dgm:spPr/>
    </dgm:pt>
    <dgm:pt modelId="{C33C7C68-82AB-854A-87B3-607DFE3F45DB}" type="pres">
      <dgm:prSet presAssocID="{82C16A3A-602E-B044-8ECD-1623537128B2}" presName="negSpace" presStyleCnt="0"/>
      <dgm:spPr/>
    </dgm:pt>
    <dgm:pt modelId="{9E9A97B2-B99E-2F49-9643-5AC4DCDE26C7}" type="pres">
      <dgm:prSet presAssocID="{82C16A3A-602E-B044-8ECD-1623537128B2}" presName="circle" presStyleLbl="node1" presStyleIdx="0" presStyleCnt="2"/>
      <dgm:spPr/>
    </dgm:pt>
    <dgm:pt modelId="{4E35D5C9-6C4F-744A-944C-8C1CA7394604}" type="pres">
      <dgm:prSet presAssocID="{AD285AF9-F8FE-2749-8AC1-764E5776214B}" presName="transSpace" presStyleCnt="0"/>
      <dgm:spPr/>
    </dgm:pt>
    <dgm:pt modelId="{6827C31C-F8CE-0141-AD5F-D4B38B9FF527}" type="pres">
      <dgm:prSet presAssocID="{F43D03D1-B953-AA40-934F-C20FAAD396A9}" presName="posSpace" presStyleCnt="0"/>
      <dgm:spPr/>
    </dgm:pt>
    <dgm:pt modelId="{173C2B72-A020-C94D-864D-7B4B4FD1DC7F}" type="pres">
      <dgm:prSet presAssocID="{F43D03D1-B953-AA40-934F-C20FAAD396A9}" presName="vertFlow" presStyleCnt="0"/>
      <dgm:spPr/>
    </dgm:pt>
    <dgm:pt modelId="{48043D77-97CF-B540-8B19-A3F885148403}" type="pres">
      <dgm:prSet presAssocID="{F43D03D1-B953-AA40-934F-C20FAAD396A9}" presName="topSpace" presStyleCnt="0"/>
      <dgm:spPr/>
    </dgm:pt>
    <dgm:pt modelId="{D6587253-CCA8-BD45-8991-79765882E95D}" type="pres">
      <dgm:prSet presAssocID="{F43D03D1-B953-AA40-934F-C20FAAD396A9}" presName="firstComp" presStyleCnt="0"/>
      <dgm:spPr/>
    </dgm:pt>
    <dgm:pt modelId="{0378B587-299A-0043-865E-FA04F6326D5F}" type="pres">
      <dgm:prSet presAssocID="{F43D03D1-B953-AA40-934F-C20FAAD396A9}" presName="firstChild" presStyleLbl="bgAccFollowNode1" presStyleIdx="3" presStyleCnt="5"/>
      <dgm:spPr/>
    </dgm:pt>
    <dgm:pt modelId="{5FC41467-423E-2843-99F3-F0B6B4A6F1C2}" type="pres">
      <dgm:prSet presAssocID="{F43D03D1-B953-AA40-934F-C20FAAD396A9}" presName="firstChildTx" presStyleLbl="bgAccFollowNode1" presStyleIdx="3" presStyleCnt="5">
        <dgm:presLayoutVars>
          <dgm:bulletEnabled val="1"/>
        </dgm:presLayoutVars>
      </dgm:prSet>
      <dgm:spPr/>
    </dgm:pt>
    <dgm:pt modelId="{BE4F431F-15C8-2045-AAB6-5EFA44BE2183}" type="pres">
      <dgm:prSet presAssocID="{474471F0-79B7-3142-9ECF-7E03F7DF109A}" presName="comp" presStyleCnt="0"/>
      <dgm:spPr/>
    </dgm:pt>
    <dgm:pt modelId="{E2D96A8E-55E0-844E-A3C6-B45D4512874C}" type="pres">
      <dgm:prSet presAssocID="{474471F0-79B7-3142-9ECF-7E03F7DF109A}" presName="child" presStyleLbl="bgAccFollowNode1" presStyleIdx="4" presStyleCnt="5"/>
      <dgm:spPr/>
    </dgm:pt>
    <dgm:pt modelId="{E930916A-1969-F944-8792-EA62FBE92F1C}" type="pres">
      <dgm:prSet presAssocID="{474471F0-79B7-3142-9ECF-7E03F7DF109A}" presName="childTx" presStyleLbl="bgAccFollowNode1" presStyleIdx="4" presStyleCnt="5">
        <dgm:presLayoutVars>
          <dgm:bulletEnabled val="1"/>
        </dgm:presLayoutVars>
      </dgm:prSet>
      <dgm:spPr/>
    </dgm:pt>
    <dgm:pt modelId="{289C3EC7-B309-F94F-A503-499E7284E9CE}" type="pres">
      <dgm:prSet presAssocID="{F43D03D1-B953-AA40-934F-C20FAAD396A9}" presName="negSpace" presStyleCnt="0"/>
      <dgm:spPr/>
    </dgm:pt>
    <dgm:pt modelId="{CBD5E2C4-6E0E-B64F-A146-4D62FE53461C}" type="pres">
      <dgm:prSet presAssocID="{F43D03D1-B953-AA40-934F-C20FAAD396A9}" presName="circle" presStyleLbl="node1" presStyleIdx="1" presStyleCnt="2"/>
      <dgm:spPr/>
    </dgm:pt>
  </dgm:ptLst>
  <dgm:cxnLst>
    <dgm:cxn modelId="{3A61791A-F036-AB42-A4F5-AF19CAC4D855}" srcId="{82C16A3A-602E-B044-8ECD-1623537128B2}" destId="{8AE3927F-2F21-784D-9E16-BC988B6F0463}" srcOrd="2" destOrd="0" parTransId="{9BC6E57A-691B-2F42-839F-6837608687C2}" sibTransId="{5FC06F5D-42BF-9D48-A66E-3AF99F38A522}"/>
    <dgm:cxn modelId="{05CC1841-38A5-D749-9972-55F90D48FFBA}" type="presOf" srcId="{E465CD06-D12D-C944-8F5A-993AC46647F0}" destId="{779F271E-85DE-CC4E-99E7-8526CEF1D279}" srcOrd="0" destOrd="0" presId="urn:microsoft.com/office/officeart/2005/8/layout/hList9"/>
    <dgm:cxn modelId="{55470D48-1E74-CD42-8EF0-CC6E1063DA8F}" type="presOf" srcId="{259AF06E-7D95-FF4B-8C11-E0E4DD8EF6A7}" destId="{5FC41467-423E-2843-99F3-F0B6B4A6F1C2}" srcOrd="1" destOrd="0" presId="urn:microsoft.com/office/officeart/2005/8/layout/hList9"/>
    <dgm:cxn modelId="{5861274C-FB1B-7144-8400-6F5C317ABFBE}" type="presOf" srcId="{0D4A5E68-4889-1247-A5D0-CCACE1071AAF}" destId="{0F2741A2-ACCE-0242-A3E0-3DCCBA408AEB}" srcOrd="1" destOrd="0" presId="urn:microsoft.com/office/officeart/2005/8/layout/hList9"/>
    <dgm:cxn modelId="{AF5FA555-01D2-7F41-802B-AA41FA0C34C8}" srcId="{F43D03D1-B953-AA40-934F-C20FAAD396A9}" destId="{259AF06E-7D95-FF4B-8C11-E0E4DD8EF6A7}" srcOrd="0" destOrd="0" parTransId="{4FFBED00-DC3F-5C48-8DA3-53E158B1F089}" sibTransId="{788C37F2-B2BB-1B49-A712-CFD4E3E2C758}"/>
    <dgm:cxn modelId="{BD5A916B-9A93-E841-A9A3-6E3FBB212D88}" type="presOf" srcId="{326E1DCE-9553-564F-B5FF-93E1997A11F5}" destId="{810E545F-FF58-6641-8DF7-343CF6D0C68C}" srcOrd="0" destOrd="0" presId="urn:microsoft.com/office/officeart/2005/8/layout/hList9"/>
    <dgm:cxn modelId="{A6135B70-0474-A64D-B006-E28460F5C9CA}" type="presOf" srcId="{474471F0-79B7-3142-9ECF-7E03F7DF109A}" destId="{E930916A-1969-F944-8792-EA62FBE92F1C}" srcOrd="1" destOrd="0" presId="urn:microsoft.com/office/officeart/2005/8/layout/hList9"/>
    <dgm:cxn modelId="{5EDC167F-8058-CD4F-B8DD-11332B288BE9}" type="presOf" srcId="{474471F0-79B7-3142-9ECF-7E03F7DF109A}" destId="{E2D96A8E-55E0-844E-A3C6-B45D4512874C}" srcOrd="0" destOrd="0" presId="urn:microsoft.com/office/officeart/2005/8/layout/hList9"/>
    <dgm:cxn modelId="{5741CF85-C138-9243-AF5D-D42619007A64}" srcId="{E465CD06-D12D-C944-8F5A-993AC46647F0}" destId="{82C16A3A-602E-B044-8ECD-1623537128B2}" srcOrd="0" destOrd="0" parTransId="{BC9A4118-EDF6-0D48-BD8A-A9919FF8F845}" sibTransId="{AD285AF9-F8FE-2749-8AC1-764E5776214B}"/>
    <dgm:cxn modelId="{97356B88-91FC-1344-9392-3FECE6C4A068}" type="presOf" srcId="{8AE3927F-2F21-784D-9E16-BC988B6F0463}" destId="{989931F2-0896-DB41-9CEE-01DE0478E3FB}" srcOrd="1" destOrd="0" presId="urn:microsoft.com/office/officeart/2005/8/layout/hList9"/>
    <dgm:cxn modelId="{1BD4BB91-60C0-7644-964B-161348044890}" srcId="{82C16A3A-602E-B044-8ECD-1623537128B2}" destId="{326E1DCE-9553-564F-B5FF-93E1997A11F5}" srcOrd="1" destOrd="0" parTransId="{BAECA0AA-689E-E849-BE7F-FDA08309FE24}" sibTransId="{0927A3E0-2F49-E140-9814-4A115C7B1DFC}"/>
    <dgm:cxn modelId="{322C8C93-6E39-A54F-AD70-AD3858161FA2}" type="presOf" srcId="{0D4A5E68-4889-1247-A5D0-CCACE1071AAF}" destId="{184671AF-61B9-6249-A545-F977CC7470FD}" srcOrd="0" destOrd="0" presId="urn:microsoft.com/office/officeart/2005/8/layout/hList9"/>
    <dgm:cxn modelId="{695BB597-B6C0-874D-AA6F-290898D2C7CC}" type="presOf" srcId="{82C16A3A-602E-B044-8ECD-1623537128B2}" destId="{9E9A97B2-B99E-2F49-9643-5AC4DCDE26C7}" srcOrd="0" destOrd="0" presId="urn:microsoft.com/office/officeart/2005/8/layout/hList9"/>
    <dgm:cxn modelId="{794FABB5-2697-CE44-B27F-417EDDDE6B4E}" type="presOf" srcId="{326E1DCE-9553-564F-B5FF-93E1997A11F5}" destId="{60A9E77D-B306-2A4A-904D-0B0DE7E1974B}" srcOrd="1" destOrd="0" presId="urn:microsoft.com/office/officeart/2005/8/layout/hList9"/>
    <dgm:cxn modelId="{F432F8C2-318A-664D-95C5-715FA90CCA26}" srcId="{F43D03D1-B953-AA40-934F-C20FAAD396A9}" destId="{474471F0-79B7-3142-9ECF-7E03F7DF109A}" srcOrd="1" destOrd="0" parTransId="{139575A2-D934-B040-BCD5-732B853CD707}" sibTransId="{66C8D2B7-CB20-F44F-907C-8A9AFA45E628}"/>
    <dgm:cxn modelId="{9FA0C0D3-DC7E-344B-8885-B4A2B9A0E3FD}" type="presOf" srcId="{259AF06E-7D95-FF4B-8C11-E0E4DD8EF6A7}" destId="{0378B587-299A-0043-865E-FA04F6326D5F}" srcOrd="0" destOrd="0" presId="urn:microsoft.com/office/officeart/2005/8/layout/hList9"/>
    <dgm:cxn modelId="{01798DF6-1AE0-E040-91C0-C39CCC6AF879}" srcId="{82C16A3A-602E-B044-8ECD-1623537128B2}" destId="{0D4A5E68-4889-1247-A5D0-CCACE1071AAF}" srcOrd="0" destOrd="0" parTransId="{0C87F754-19EA-CA42-934F-F94264808608}" sibTransId="{70A228AB-1234-B147-80A4-930583790DFF}"/>
    <dgm:cxn modelId="{48BB21F8-FC97-734C-8FE1-B37172599311}" type="presOf" srcId="{F43D03D1-B953-AA40-934F-C20FAAD396A9}" destId="{CBD5E2C4-6E0E-B64F-A146-4D62FE53461C}" srcOrd="0" destOrd="0" presId="urn:microsoft.com/office/officeart/2005/8/layout/hList9"/>
    <dgm:cxn modelId="{E87E02F9-A05A-544E-B0F2-02AE1DC77AAA}" type="presOf" srcId="{8AE3927F-2F21-784D-9E16-BC988B6F0463}" destId="{1B09DA9C-8E9B-3947-9FF1-F547037ABEA4}" srcOrd="0" destOrd="0" presId="urn:microsoft.com/office/officeart/2005/8/layout/hList9"/>
    <dgm:cxn modelId="{C26B54FB-22AE-3D41-B7DE-10E639A5EEF7}" srcId="{E465CD06-D12D-C944-8F5A-993AC46647F0}" destId="{F43D03D1-B953-AA40-934F-C20FAAD396A9}" srcOrd="1" destOrd="0" parTransId="{C7A27F68-967D-CF4A-8ED5-21141597ACC4}" sibTransId="{5157E271-F783-0C4E-9602-895B47784EB6}"/>
    <dgm:cxn modelId="{D4507030-5CFA-1B43-8FEB-6236374AB950}" type="presParOf" srcId="{779F271E-85DE-CC4E-99E7-8526CEF1D279}" destId="{F47D8EE3-F338-DC43-A19C-589359B2F1F9}" srcOrd="0" destOrd="0" presId="urn:microsoft.com/office/officeart/2005/8/layout/hList9"/>
    <dgm:cxn modelId="{04F76D87-1389-F044-AA3E-83C3C3F46E26}" type="presParOf" srcId="{779F271E-85DE-CC4E-99E7-8526CEF1D279}" destId="{60EBB2C7-9F35-B847-BEA2-28B636CD2FCD}" srcOrd="1" destOrd="0" presId="urn:microsoft.com/office/officeart/2005/8/layout/hList9"/>
    <dgm:cxn modelId="{E1252281-F019-8248-8060-2BBC99E3D62A}" type="presParOf" srcId="{60EBB2C7-9F35-B847-BEA2-28B636CD2FCD}" destId="{C2E51E7E-249A-9B42-8317-09321FFA5CE4}" srcOrd="0" destOrd="0" presId="urn:microsoft.com/office/officeart/2005/8/layout/hList9"/>
    <dgm:cxn modelId="{520C35AF-068A-3247-AF65-0DA6A6B0097F}" type="presParOf" srcId="{60EBB2C7-9F35-B847-BEA2-28B636CD2FCD}" destId="{66060A4A-8B67-CC43-A58C-9B611B1C1CCB}" srcOrd="1" destOrd="0" presId="urn:microsoft.com/office/officeart/2005/8/layout/hList9"/>
    <dgm:cxn modelId="{55251327-8A31-9446-BC90-953C758DBBCA}" type="presParOf" srcId="{66060A4A-8B67-CC43-A58C-9B611B1C1CCB}" destId="{184671AF-61B9-6249-A545-F977CC7470FD}" srcOrd="0" destOrd="0" presId="urn:microsoft.com/office/officeart/2005/8/layout/hList9"/>
    <dgm:cxn modelId="{8A25A402-0546-DA44-8731-BC96949027B9}" type="presParOf" srcId="{66060A4A-8B67-CC43-A58C-9B611B1C1CCB}" destId="{0F2741A2-ACCE-0242-A3E0-3DCCBA408AEB}" srcOrd="1" destOrd="0" presId="urn:microsoft.com/office/officeart/2005/8/layout/hList9"/>
    <dgm:cxn modelId="{B2C69B14-09F2-AA41-838C-D323C77C2153}" type="presParOf" srcId="{60EBB2C7-9F35-B847-BEA2-28B636CD2FCD}" destId="{C7BDED5A-7ACD-FF48-9D0A-5EE7140E3B42}" srcOrd="2" destOrd="0" presId="urn:microsoft.com/office/officeart/2005/8/layout/hList9"/>
    <dgm:cxn modelId="{A03B852E-F7C2-A243-8AA4-EA617C94F51D}" type="presParOf" srcId="{C7BDED5A-7ACD-FF48-9D0A-5EE7140E3B42}" destId="{810E545F-FF58-6641-8DF7-343CF6D0C68C}" srcOrd="0" destOrd="0" presId="urn:microsoft.com/office/officeart/2005/8/layout/hList9"/>
    <dgm:cxn modelId="{235D5D50-5405-554E-9B56-403C8FB8AB83}" type="presParOf" srcId="{C7BDED5A-7ACD-FF48-9D0A-5EE7140E3B42}" destId="{60A9E77D-B306-2A4A-904D-0B0DE7E1974B}" srcOrd="1" destOrd="0" presId="urn:microsoft.com/office/officeart/2005/8/layout/hList9"/>
    <dgm:cxn modelId="{44183F58-B5EA-1949-B266-7276568222F6}" type="presParOf" srcId="{60EBB2C7-9F35-B847-BEA2-28B636CD2FCD}" destId="{7DDE8519-BBFF-6A44-80D1-00F6771B3F55}" srcOrd="3" destOrd="0" presId="urn:microsoft.com/office/officeart/2005/8/layout/hList9"/>
    <dgm:cxn modelId="{D04FE2B1-DFB7-1841-A3A1-5CA46FA15EB1}" type="presParOf" srcId="{7DDE8519-BBFF-6A44-80D1-00F6771B3F55}" destId="{1B09DA9C-8E9B-3947-9FF1-F547037ABEA4}" srcOrd="0" destOrd="0" presId="urn:microsoft.com/office/officeart/2005/8/layout/hList9"/>
    <dgm:cxn modelId="{FE2F8980-F95A-3B4E-A602-920F04C53DAB}" type="presParOf" srcId="{7DDE8519-BBFF-6A44-80D1-00F6771B3F55}" destId="{989931F2-0896-DB41-9CEE-01DE0478E3FB}" srcOrd="1" destOrd="0" presId="urn:microsoft.com/office/officeart/2005/8/layout/hList9"/>
    <dgm:cxn modelId="{0C1DD203-4038-214A-88E4-5F0D5652278A}" type="presParOf" srcId="{779F271E-85DE-CC4E-99E7-8526CEF1D279}" destId="{C33C7C68-82AB-854A-87B3-607DFE3F45DB}" srcOrd="2" destOrd="0" presId="urn:microsoft.com/office/officeart/2005/8/layout/hList9"/>
    <dgm:cxn modelId="{0BECB1A4-4625-134D-BC78-7E95FEE5F7B1}" type="presParOf" srcId="{779F271E-85DE-CC4E-99E7-8526CEF1D279}" destId="{9E9A97B2-B99E-2F49-9643-5AC4DCDE26C7}" srcOrd="3" destOrd="0" presId="urn:microsoft.com/office/officeart/2005/8/layout/hList9"/>
    <dgm:cxn modelId="{A2FF1D24-EEAF-6E4A-984B-0721BBD39416}" type="presParOf" srcId="{779F271E-85DE-CC4E-99E7-8526CEF1D279}" destId="{4E35D5C9-6C4F-744A-944C-8C1CA7394604}" srcOrd="4" destOrd="0" presId="urn:microsoft.com/office/officeart/2005/8/layout/hList9"/>
    <dgm:cxn modelId="{DEC815BD-18CB-B343-A7A0-6456A2B84195}" type="presParOf" srcId="{779F271E-85DE-CC4E-99E7-8526CEF1D279}" destId="{6827C31C-F8CE-0141-AD5F-D4B38B9FF527}" srcOrd="5" destOrd="0" presId="urn:microsoft.com/office/officeart/2005/8/layout/hList9"/>
    <dgm:cxn modelId="{6C3130CF-6977-4C4A-A6BE-D101E56DF933}" type="presParOf" srcId="{779F271E-85DE-CC4E-99E7-8526CEF1D279}" destId="{173C2B72-A020-C94D-864D-7B4B4FD1DC7F}" srcOrd="6" destOrd="0" presId="urn:microsoft.com/office/officeart/2005/8/layout/hList9"/>
    <dgm:cxn modelId="{C3012287-177E-6B44-9BB9-AA8CF2350883}" type="presParOf" srcId="{173C2B72-A020-C94D-864D-7B4B4FD1DC7F}" destId="{48043D77-97CF-B540-8B19-A3F885148403}" srcOrd="0" destOrd="0" presId="urn:microsoft.com/office/officeart/2005/8/layout/hList9"/>
    <dgm:cxn modelId="{FC6C8B00-8DFC-BA4D-8F29-74013BC5E5B8}" type="presParOf" srcId="{173C2B72-A020-C94D-864D-7B4B4FD1DC7F}" destId="{D6587253-CCA8-BD45-8991-79765882E95D}" srcOrd="1" destOrd="0" presId="urn:microsoft.com/office/officeart/2005/8/layout/hList9"/>
    <dgm:cxn modelId="{A358E3F2-43FD-184F-851E-AB096EA8C0B1}" type="presParOf" srcId="{D6587253-CCA8-BD45-8991-79765882E95D}" destId="{0378B587-299A-0043-865E-FA04F6326D5F}" srcOrd="0" destOrd="0" presId="urn:microsoft.com/office/officeart/2005/8/layout/hList9"/>
    <dgm:cxn modelId="{106BE1EA-5A3C-E240-8697-85E4F7B48C8A}" type="presParOf" srcId="{D6587253-CCA8-BD45-8991-79765882E95D}" destId="{5FC41467-423E-2843-99F3-F0B6B4A6F1C2}" srcOrd="1" destOrd="0" presId="urn:microsoft.com/office/officeart/2005/8/layout/hList9"/>
    <dgm:cxn modelId="{3AC81200-DA6E-644C-BA24-7D463199E1A2}" type="presParOf" srcId="{173C2B72-A020-C94D-864D-7B4B4FD1DC7F}" destId="{BE4F431F-15C8-2045-AAB6-5EFA44BE2183}" srcOrd="2" destOrd="0" presId="urn:microsoft.com/office/officeart/2005/8/layout/hList9"/>
    <dgm:cxn modelId="{37CEB14B-C6D9-3145-A04F-0B1E4CC99A4F}" type="presParOf" srcId="{BE4F431F-15C8-2045-AAB6-5EFA44BE2183}" destId="{E2D96A8E-55E0-844E-A3C6-B45D4512874C}" srcOrd="0" destOrd="0" presId="urn:microsoft.com/office/officeart/2005/8/layout/hList9"/>
    <dgm:cxn modelId="{BFA15D9F-4FBA-FA49-A763-7D3E9D21FF84}" type="presParOf" srcId="{BE4F431F-15C8-2045-AAB6-5EFA44BE2183}" destId="{E930916A-1969-F944-8792-EA62FBE92F1C}" srcOrd="1" destOrd="0" presId="urn:microsoft.com/office/officeart/2005/8/layout/hList9"/>
    <dgm:cxn modelId="{D640B094-F156-3847-9EE5-3847357F6950}" type="presParOf" srcId="{779F271E-85DE-CC4E-99E7-8526CEF1D279}" destId="{289C3EC7-B309-F94F-A503-499E7284E9CE}" srcOrd="7" destOrd="0" presId="urn:microsoft.com/office/officeart/2005/8/layout/hList9"/>
    <dgm:cxn modelId="{88FEFB86-B023-D94E-82D5-AF7A66BED938}" type="presParOf" srcId="{779F271E-85DE-CC4E-99E7-8526CEF1D279}" destId="{CBD5E2C4-6E0E-B64F-A146-4D62FE53461C}" srcOrd="8" destOrd="0" presId="urn:microsoft.com/office/officeart/2005/8/layout/hList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4671AF-61B9-6249-A545-F977CC7470FD}">
      <dsp:nvSpPr>
        <dsp:cNvPr id="0" name=""/>
        <dsp:cNvSpPr/>
      </dsp:nvSpPr>
      <dsp:spPr>
        <a:xfrm>
          <a:off x="592408" y="667381"/>
          <a:ext cx="1109465" cy="740013"/>
        </a:xfrm>
        <a:prstGeom prst="rect">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GB" sz="1100" kern="1200" dirty="0"/>
            <a:t>Divergent thinking</a:t>
          </a:r>
        </a:p>
      </dsp:txBody>
      <dsp:txXfrm>
        <a:off x="769923" y="667381"/>
        <a:ext cx="931951" cy="740013"/>
      </dsp:txXfrm>
    </dsp:sp>
    <dsp:sp modelId="{810E545F-FF58-6641-8DF7-343CF6D0C68C}">
      <dsp:nvSpPr>
        <dsp:cNvPr id="0" name=""/>
        <dsp:cNvSpPr/>
      </dsp:nvSpPr>
      <dsp:spPr>
        <a:xfrm>
          <a:off x="592408" y="1407394"/>
          <a:ext cx="1109465" cy="740013"/>
        </a:xfrm>
        <a:prstGeom prst="rect">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GB" sz="1100" kern="1200" dirty="0"/>
            <a:t>Novelty seeking</a:t>
          </a:r>
        </a:p>
      </dsp:txBody>
      <dsp:txXfrm>
        <a:off x="769923" y="1407394"/>
        <a:ext cx="931951" cy="740013"/>
      </dsp:txXfrm>
    </dsp:sp>
    <dsp:sp modelId="{1B09DA9C-8E9B-3947-9FF1-F547037ABEA4}">
      <dsp:nvSpPr>
        <dsp:cNvPr id="0" name=""/>
        <dsp:cNvSpPr/>
      </dsp:nvSpPr>
      <dsp:spPr>
        <a:xfrm>
          <a:off x="578207" y="2173353"/>
          <a:ext cx="1109465" cy="740013"/>
        </a:xfrm>
        <a:prstGeom prst="rect">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GB" sz="1100" kern="1200" dirty="0"/>
            <a:t>Connectivity</a:t>
          </a:r>
        </a:p>
      </dsp:txBody>
      <dsp:txXfrm>
        <a:off x="755721" y="2173353"/>
        <a:ext cx="931951" cy="740013"/>
      </dsp:txXfrm>
    </dsp:sp>
    <dsp:sp modelId="{9E9A97B2-B99E-2F49-9643-5AC4DCDE26C7}">
      <dsp:nvSpPr>
        <dsp:cNvPr id="0" name=""/>
        <dsp:cNvSpPr/>
      </dsp:nvSpPr>
      <dsp:spPr>
        <a:xfrm>
          <a:off x="693" y="371524"/>
          <a:ext cx="739643" cy="739643"/>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r>
            <a:rPr lang="en-GB" sz="800" kern="1200" dirty="0"/>
            <a:t>Creative innovation (Heilman et al, 2003)</a:t>
          </a:r>
        </a:p>
      </dsp:txBody>
      <dsp:txXfrm>
        <a:off x="109011" y="479842"/>
        <a:ext cx="523007" cy="523007"/>
      </dsp:txXfrm>
    </dsp:sp>
    <dsp:sp modelId="{0378B587-299A-0043-865E-FA04F6326D5F}">
      <dsp:nvSpPr>
        <dsp:cNvPr id="0" name=""/>
        <dsp:cNvSpPr/>
      </dsp:nvSpPr>
      <dsp:spPr>
        <a:xfrm>
          <a:off x="2441517" y="667381"/>
          <a:ext cx="1109465" cy="740013"/>
        </a:xfrm>
        <a:prstGeom prst="rect">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GB" sz="1100" kern="1200" dirty="0"/>
            <a:t>High motivation and persistence</a:t>
          </a:r>
        </a:p>
      </dsp:txBody>
      <dsp:txXfrm>
        <a:off x="2619032" y="667381"/>
        <a:ext cx="931951" cy="740013"/>
      </dsp:txXfrm>
    </dsp:sp>
    <dsp:sp modelId="{E2D96A8E-55E0-844E-A3C6-B45D4512874C}">
      <dsp:nvSpPr>
        <dsp:cNvPr id="0" name=""/>
        <dsp:cNvSpPr/>
      </dsp:nvSpPr>
      <dsp:spPr>
        <a:xfrm>
          <a:off x="2441517" y="1407394"/>
          <a:ext cx="1109465" cy="740013"/>
        </a:xfrm>
        <a:prstGeom prst="rect">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GB" sz="1100" kern="1200" dirty="0"/>
            <a:t>Problem definition and formulation</a:t>
          </a:r>
        </a:p>
      </dsp:txBody>
      <dsp:txXfrm>
        <a:off x="2619032" y="1407394"/>
        <a:ext cx="931951" cy="740013"/>
      </dsp:txXfrm>
    </dsp:sp>
    <dsp:sp modelId="{CBD5E2C4-6E0E-B64F-A146-4D62FE53461C}">
      <dsp:nvSpPr>
        <dsp:cNvPr id="0" name=""/>
        <dsp:cNvSpPr/>
      </dsp:nvSpPr>
      <dsp:spPr>
        <a:xfrm>
          <a:off x="1849802" y="371524"/>
          <a:ext cx="739643" cy="739643"/>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r>
            <a:rPr lang="en-GB" sz="800" kern="1200" dirty="0"/>
            <a:t>Creativity </a:t>
          </a:r>
          <a:r>
            <a:rPr lang="en-GB" sz="800" kern="1200" dirty="0">
              <a:latin typeface="AdvP6ECA"/>
            </a:rPr>
            <a:t>(Simon, 1958)</a:t>
          </a:r>
          <a:endParaRPr lang="en-GB" sz="800" kern="1200" dirty="0"/>
        </a:p>
      </dsp:txBody>
      <dsp:txXfrm>
        <a:off x="1958120" y="479842"/>
        <a:ext cx="523007" cy="523007"/>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2/1/24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2/1/24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O"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3222789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78497F53-A0CB-1A40-99C1-66CB4CBAAE02}" type="datetime3">
              <a:rPr lang="nb-NO" smtClean="0"/>
              <a:t>2024.02.01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Thuy Do | IFAST 2023</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E6BCA8D-ED69-DB44-8607-CFB942DF722A}" type="datetime3">
              <a:rPr lang="nb-NO" smtClean="0"/>
              <a:t>2024.02.01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Thuy Do | IFAST 2023</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57C134E-3058-D94C-A503-C43800AF73A5}" type="datetime3">
              <a:rPr lang="nb-NO" smtClean="0"/>
              <a:t>2024.02.01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Thuy Do | IFAST 2023</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B93BB480-954D-664D-A2DC-C1E5B185EC2D}" type="datetime3">
              <a:rPr lang="nb-NO" smtClean="0"/>
              <a:t>2024.02.01</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Thuy Do | IFAST 2023</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0018C351-6D33-1D43-8336-C2CCCCABCAC0}" type="datetime3">
              <a:rPr lang="nb-NO" smtClean="0"/>
              <a:t>2024.02.01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Thuy Do | IFAST 2023</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182A318-9682-6D42-A94C-AA5920D64023}" type="datetime3">
              <a:rPr lang="nb-NO" smtClean="0"/>
              <a:t>2024.02.01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Thuy Do | IFAST 2023</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E580D0BB-5545-FF4A-A752-D545D1047D12}" type="datetime3">
              <a:rPr lang="nb-NO" smtClean="0"/>
              <a:t>2024.02.01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Thuy Do | IFAST 2023</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99F58C4D-2D39-2A4D-9510-8A347BF74B77}" type="datetime3">
              <a:rPr lang="nb-NO" smtClean="0"/>
              <a:t>2024.02.01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Thuy Do | IFAST 2023</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E5EB58E0-8DE7-5D41-9A62-CED433451339}" type="datetime3">
              <a:rPr lang="nb-NO" smtClean="0"/>
              <a:t>2024.02.01</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Thuy Do | IFAST 2023</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0BC2B738-2135-514A-8446-266543E1CA26}" type="datetime3">
              <a:rPr lang="nb-NO" smtClean="0"/>
              <a:t>2024.02.01</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Thuy Do | IFAST 2023</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D0CC828-4A2E-F549-AD32-4585621F3850}" type="datetime3">
              <a:rPr lang="nb-NO" smtClean="0"/>
              <a:t>2024.02.01</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Thuy Do | IFAST 2023</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CCA3D32C-767C-DD47-9385-730CD4EB4C9C}" type="datetime3">
              <a:rPr lang="nb-NO" smtClean="0"/>
              <a:t>2024.02.01</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Thuy Do | IFAST 2023</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F8D1CE3-B2FF-914A-B086-4C9C0DEBBC41}" type="datetime3">
              <a:rPr lang="nb-NO" smtClean="0"/>
              <a:t>2024.02.01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Thuy Do | IFAST 2023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FC1748B-E7D9-E84D-A0DB-6B88130FE6C6}" type="datetime3">
              <a:rPr lang="nb-NO" smtClean="0"/>
              <a:t>2024.02.01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Thuy Do | IFAST 2023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01B765E-BF39-BF48-86FA-FCBAD61C5961}" type="datetime3">
              <a:rPr lang="nb-NO" smtClean="0"/>
              <a:t>2024.02.01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Thuy Do | IFAST 2023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D92D991-705A-A143-B96D-B805E5C72DF5}" type="datetime3">
              <a:rPr lang="nb-NO" smtClean="0"/>
              <a:t>2024.02.01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Thuy Do | IFAST 2023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C141876E-C003-3A47-B1DF-5A4C73468568}" type="datetime3">
              <a:rPr lang="nb-NO" smtClean="0"/>
              <a:t>2024.02.01</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Thuy Do | IFAST 2023</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A839AF90-A113-BA49-A19F-097922B660FF}" type="datetime3">
              <a:rPr lang="nb-NO" smtClean="0"/>
              <a:t>2024.02.01</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Thuy Do | IFAST 2023</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E5CD74CF-1F83-514C-B91D-4F1D0E373A87}" type="datetime3">
              <a:rPr lang="nb-NO" smtClean="0"/>
              <a:t>2024.02.01</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US"/>
              <a:t>Thuy Do | IFAST 2023</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0.xml"/><Relationship Id="rId5" Type="http://schemas.openxmlformats.org/officeDocument/2006/relationships/image" Target="../media/image14.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6.png"/><Relationship Id="rId7" Type="http://schemas.openxmlformats.org/officeDocument/2006/relationships/diagramColors" Target="../diagrams/colors1.xml"/><Relationship Id="rId2" Type="http://schemas.openxmlformats.org/officeDocument/2006/relationships/image" Target="../media/image15.png"/><Relationship Id="rId1" Type="http://schemas.openxmlformats.org/officeDocument/2006/relationships/slideLayout" Target="../slideLayouts/slideLayout20.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dirty="0"/>
              <a:t>INSIGHTS FROM IFAST 2023</a:t>
            </a:r>
            <a:br>
              <a:rPr lang="en-US" dirty="0"/>
            </a:b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Presenter name: Thuy Do – PhD Candidate</a:t>
            </a:r>
          </a:p>
          <a:p>
            <a:r>
              <a:rPr lang="en-GB" dirty="0"/>
              <a:t>Date: 1</a:t>
            </a:r>
            <a:r>
              <a:rPr lang="en-GB" baseline="30000" dirty="0"/>
              <a:t>st</a:t>
            </a:r>
            <a:r>
              <a:rPr lang="en-GB" dirty="0"/>
              <a:t> February 2024</a:t>
            </a:r>
          </a:p>
        </p:txBody>
      </p:sp>
      <p:pic>
        <p:nvPicPr>
          <p:cNvPr id="4" name="Picture 3" descr="A close-up of a logo&#10;&#10;Description automatically generated">
            <a:extLst>
              <a:ext uri="{FF2B5EF4-FFF2-40B4-BE49-F238E27FC236}">
                <a16:creationId xmlns:a16="http://schemas.microsoft.com/office/drawing/2014/main" id="{4CBCB8E9-89FF-BCB8-0D1F-0B7DA15F88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1851" y="4871417"/>
            <a:ext cx="4394879" cy="1860688"/>
          </a:xfrm>
          <a:prstGeom prst="rect">
            <a:avLst/>
          </a:prstGeom>
        </p:spPr>
      </p:pic>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015AE7-FE58-D290-2A4F-5AE068AD318B}"/>
              </a:ext>
            </a:extLst>
          </p:cNvPr>
          <p:cNvSpPr>
            <a:spLocks noGrp="1"/>
          </p:cNvSpPr>
          <p:nvPr>
            <p:ph type="title"/>
          </p:nvPr>
        </p:nvSpPr>
        <p:spPr/>
        <p:txBody>
          <a:bodyPr/>
          <a:lstStyle/>
          <a:p>
            <a:r>
              <a:rPr lang="en-NO" dirty="0"/>
              <a:t>6.3 - Team description of their learning process</a:t>
            </a:r>
          </a:p>
        </p:txBody>
      </p:sp>
      <p:sp>
        <p:nvSpPr>
          <p:cNvPr id="4" name="Date Placeholder 3">
            <a:extLst>
              <a:ext uri="{FF2B5EF4-FFF2-40B4-BE49-F238E27FC236}">
                <a16:creationId xmlns:a16="http://schemas.microsoft.com/office/drawing/2014/main" id="{E1BC1DA5-2253-BEBA-5CA5-333C795ED551}"/>
              </a:ext>
            </a:extLst>
          </p:cNvPr>
          <p:cNvSpPr>
            <a:spLocks noGrp="1"/>
          </p:cNvSpPr>
          <p:nvPr>
            <p:ph type="dt" sz="half" idx="10"/>
          </p:nvPr>
        </p:nvSpPr>
        <p:spPr/>
        <p:txBody>
          <a:bodyPr/>
          <a:lstStyle/>
          <a:p>
            <a:fld id="{2F8D1CE3-B2FF-914A-B086-4C9C0DEBBC41}" type="datetime3">
              <a:rPr lang="nb-NO" smtClean="0"/>
              <a:t>2024.02.01</a:t>
            </a:fld>
            <a:endParaRPr lang="en-US" dirty="0"/>
          </a:p>
        </p:txBody>
      </p:sp>
      <p:sp>
        <p:nvSpPr>
          <p:cNvPr id="5" name="Footer Placeholder 4">
            <a:extLst>
              <a:ext uri="{FF2B5EF4-FFF2-40B4-BE49-F238E27FC236}">
                <a16:creationId xmlns:a16="http://schemas.microsoft.com/office/drawing/2014/main" id="{B6F2F45C-D18C-1783-9065-A3BAEF64728F}"/>
              </a:ext>
            </a:extLst>
          </p:cNvPr>
          <p:cNvSpPr>
            <a:spLocks noGrp="1"/>
          </p:cNvSpPr>
          <p:nvPr>
            <p:ph type="ftr" sz="quarter" idx="11"/>
          </p:nvPr>
        </p:nvSpPr>
        <p:spPr/>
        <p:txBody>
          <a:bodyPr/>
          <a:lstStyle/>
          <a:p>
            <a:r>
              <a:rPr lang="en-US"/>
              <a:t>Thuy Do | IFAST 2023</a:t>
            </a:r>
            <a:endParaRPr lang="en-US" dirty="0"/>
          </a:p>
        </p:txBody>
      </p:sp>
      <p:sp>
        <p:nvSpPr>
          <p:cNvPr id="6" name="Slide Number Placeholder 5">
            <a:extLst>
              <a:ext uri="{FF2B5EF4-FFF2-40B4-BE49-F238E27FC236}">
                <a16:creationId xmlns:a16="http://schemas.microsoft.com/office/drawing/2014/main" id="{E88EA754-8971-FA93-800C-EC1432C18465}"/>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9" name="Content Placeholder 12" descr="A whiteboard with writing on it&#10;&#10;Description automatically generated">
            <a:extLst>
              <a:ext uri="{FF2B5EF4-FFF2-40B4-BE49-F238E27FC236}">
                <a16:creationId xmlns:a16="http://schemas.microsoft.com/office/drawing/2014/main" id="{D0777EF7-8B9C-D760-256D-F90F2F0EB959}"/>
              </a:ext>
            </a:extLst>
          </p:cNvPr>
          <p:cNvPicPr>
            <a:picLocks noChangeAspect="1"/>
          </p:cNvPicPr>
          <p:nvPr/>
        </p:nvPicPr>
        <p:blipFill>
          <a:blip r:embed="rId2"/>
          <a:stretch>
            <a:fillRect/>
          </a:stretch>
        </p:blipFill>
        <p:spPr>
          <a:xfrm>
            <a:off x="407987" y="1142738"/>
            <a:ext cx="5327469" cy="3995603"/>
          </a:xfrm>
          <a:prstGeom prst="rect">
            <a:avLst/>
          </a:prstGeom>
        </p:spPr>
      </p:pic>
      <p:sp>
        <p:nvSpPr>
          <p:cNvPr id="10" name="TextBox 9">
            <a:extLst>
              <a:ext uri="{FF2B5EF4-FFF2-40B4-BE49-F238E27FC236}">
                <a16:creationId xmlns:a16="http://schemas.microsoft.com/office/drawing/2014/main" id="{EBCB4990-7618-DB5C-FADD-00A41DFD0EEF}"/>
              </a:ext>
            </a:extLst>
          </p:cNvPr>
          <p:cNvSpPr txBox="1"/>
          <p:nvPr/>
        </p:nvSpPr>
        <p:spPr>
          <a:xfrm>
            <a:off x="1145352" y="5474892"/>
            <a:ext cx="756682" cy="276999"/>
          </a:xfrm>
          <a:prstGeom prst="rect">
            <a:avLst/>
          </a:prstGeom>
          <a:noFill/>
        </p:spPr>
        <p:txBody>
          <a:bodyPr wrap="none" lIns="0" tIns="0" rIns="0" bIns="0" rtlCol="0">
            <a:spAutoFit/>
          </a:bodyPr>
          <a:lstStyle/>
          <a:p>
            <a:pPr algn="l"/>
            <a:r>
              <a:rPr lang="en-NO" dirty="0"/>
              <a:t>Team 2</a:t>
            </a:r>
          </a:p>
        </p:txBody>
      </p:sp>
      <p:sp>
        <p:nvSpPr>
          <p:cNvPr id="12" name="TextBox 11">
            <a:extLst>
              <a:ext uri="{FF2B5EF4-FFF2-40B4-BE49-F238E27FC236}">
                <a16:creationId xmlns:a16="http://schemas.microsoft.com/office/drawing/2014/main" id="{84F321D8-E6C8-7D6E-AF67-88A22BC1857C}"/>
              </a:ext>
            </a:extLst>
          </p:cNvPr>
          <p:cNvSpPr txBox="1"/>
          <p:nvPr/>
        </p:nvSpPr>
        <p:spPr>
          <a:xfrm>
            <a:off x="2339608" y="5474892"/>
            <a:ext cx="9676546" cy="830997"/>
          </a:xfrm>
          <a:prstGeom prst="rect">
            <a:avLst/>
          </a:prstGeom>
          <a:noFill/>
        </p:spPr>
        <p:txBody>
          <a:bodyPr wrap="square" lIns="0" tIns="0" rIns="0" bIns="0" rtlCol="0">
            <a:spAutoFit/>
          </a:bodyPr>
          <a:lstStyle/>
          <a:p>
            <a:pPr algn="l"/>
            <a:r>
              <a:rPr lang="en-GB" dirty="0"/>
              <a:t>Research papers -&gt; Investigating different environmental problems -&gt; Brainstorming from five different ideas -&gt; Voting and making decisions on the lecture on microplastics -&gt; Not very sure and confident about the ideas -&gt; Move further with the feasibility of idea</a:t>
            </a:r>
            <a:endParaRPr lang="en-NO" dirty="0"/>
          </a:p>
        </p:txBody>
      </p:sp>
      <p:sp>
        <p:nvSpPr>
          <p:cNvPr id="13" name="TextBox 12">
            <a:extLst>
              <a:ext uri="{FF2B5EF4-FFF2-40B4-BE49-F238E27FC236}">
                <a16:creationId xmlns:a16="http://schemas.microsoft.com/office/drawing/2014/main" id="{354F1C57-FD65-4C99-E294-B8C44A0E8B9A}"/>
              </a:ext>
            </a:extLst>
          </p:cNvPr>
          <p:cNvSpPr txBox="1"/>
          <p:nvPr/>
        </p:nvSpPr>
        <p:spPr>
          <a:xfrm>
            <a:off x="6048559" y="2386399"/>
            <a:ext cx="5735454" cy="1107996"/>
          </a:xfrm>
          <a:prstGeom prst="rect">
            <a:avLst/>
          </a:prstGeom>
          <a:noFill/>
        </p:spPr>
        <p:txBody>
          <a:bodyPr wrap="square" lIns="0" tIns="0" rIns="0" bIns="0" rtlCol="0">
            <a:spAutoFit/>
          </a:bodyPr>
          <a:lstStyle/>
          <a:p>
            <a:pPr algn="just"/>
            <a:r>
              <a:rPr lang="en-GB" i="1" dirty="0">
                <a:solidFill>
                  <a:srgbClr val="303030"/>
                </a:solidFill>
              </a:rPr>
              <a:t>“We were a bit discouraged by the data that is not supportive of our idea and when somebody already did this, then we voted and it was pretty obvious, also this lecture of microplastics”</a:t>
            </a:r>
            <a:endParaRPr lang="en-NO" i="1" dirty="0">
              <a:solidFill>
                <a:srgbClr val="303030"/>
              </a:solidFill>
            </a:endParaRPr>
          </a:p>
        </p:txBody>
      </p:sp>
    </p:spTree>
    <p:extLst>
      <p:ext uri="{BB962C8B-B14F-4D97-AF65-F5344CB8AC3E}">
        <p14:creationId xmlns:p14="http://schemas.microsoft.com/office/powerpoint/2010/main" val="3360540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E1D894-AF8D-02A8-078A-D69B86C0A864}"/>
              </a:ext>
            </a:extLst>
          </p:cNvPr>
          <p:cNvSpPr>
            <a:spLocks noGrp="1"/>
          </p:cNvSpPr>
          <p:nvPr>
            <p:ph type="title"/>
          </p:nvPr>
        </p:nvSpPr>
        <p:spPr/>
        <p:txBody>
          <a:bodyPr/>
          <a:lstStyle/>
          <a:p>
            <a:r>
              <a:rPr lang="en-NO" dirty="0"/>
              <a:t>6.4 -Team description of their learning process</a:t>
            </a:r>
          </a:p>
        </p:txBody>
      </p:sp>
      <p:sp>
        <p:nvSpPr>
          <p:cNvPr id="4" name="Date Placeholder 3">
            <a:extLst>
              <a:ext uri="{FF2B5EF4-FFF2-40B4-BE49-F238E27FC236}">
                <a16:creationId xmlns:a16="http://schemas.microsoft.com/office/drawing/2014/main" id="{9AE411D8-8A5E-0586-47AA-2C40E7D1C966}"/>
              </a:ext>
            </a:extLst>
          </p:cNvPr>
          <p:cNvSpPr>
            <a:spLocks noGrp="1"/>
          </p:cNvSpPr>
          <p:nvPr>
            <p:ph type="dt" sz="half" idx="10"/>
          </p:nvPr>
        </p:nvSpPr>
        <p:spPr/>
        <p:txBody>
          <a:bodyPr/>
          <a:lstStyle/>
          <a:p>
            <a:fld id="{2F8D1CE3-B2FF-914A-B086-4C9C0DEBBC41}" type="datetime3">
              <a:rPr lang="nb-NO" smtClean="0"/>
              <a:t>2024.02.01</a:t>
            </a:fld>
            <a:endParaRPr lang="en-US" dirty="0"/>
          </a:p>
        </p:txBody>
      </p:sp>
      <p:sp>
        <p:nvSpPr>
          <p:cNvPr id="5" name="Footer Placeholder 4">
            <a:extLst>
              <a:ext uri="{FF2B5EF4-FFF2-40B4-BE49-F238E27FC236}">
                <a16:creationId xmlns:a16="http://schemas.microsoft.com/office/drawing/2014/main" id="{4F1BDABF-1E62-674F-0D0F-D38900B31110}"/>
              </a:ext>
            </a:extLst>
          </p:cNvPr>
          <p:cNvSpPr>
            <a:spLocks noGrp="1"/>
          </p:cNvSpPr>
          <p:nvPr>
            <p:ph type="ftr" sz="quarter" idx="11"/>
          </p:nvPr>
        </p:nvSpPr>
        <p:spPr/>
        <p:txBody>
          <a:bodyPr/>
          <a:lstStyle/>
          <a:p>
            <a:r>
              <a:rPr lang="en-US"/>
              <a:t>Thuy Do | IFAST 2023</a:t>
            </a:r>
            <a:endParaRPr lang="en-US" dirty="0"/>
          </a:p>
        </p:txBody>
      </p:sp>
      <p:sp>
        <p:nvSpPr>
          <p:cNvPr id="6" name="Slide Number Placeholder 5">
            <a:extLst>
              <a:ext uri="{FF2B5EF4-FFF2-40B4-BE49-F238E27FC236}">
                <a16:creationId xmlns:a16="http://schemas.microsoft.com/office/drawing/2014/main" id="{1F44E60C-D394-51A5-F9AD-4F3F472ABE8E}"/>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7" name="Content Placeholder 10" descr="A white board with writing on it&#10;&#10;Description automatically generated">
            <a:extLst>
              <a:ext uri="{FF2B5EF4-FFF2-40B4-BE49-F238E27FC236}">
                <a16:creationId xmlns:a16="http://schemas.microsoft.com/office/drawing/2014/main" id="{3B9D8AF7-060B-55E2-A531-26AFE9117842}"/>
              </a:ext>
            </a:extLst>
          </p:cNvPr>
          <p:cNvPicPr>
            <a:picLocks noChangeAspect="1"/>
          </p:cNvPicPr>
          <p:nvPr/>
        </p:nvPicPr>
        <p:blipFill>
          <a:blip r:embed="rId2"/>
          <a:stretch>
            <a:fillRect/>
          </a:stretch>
        </p:blipFill>
        <p:spPr>
          <a:xfrm>
            <a:off x="678349" y="1288140"/>
            <a:ext cx="4161843" cy="3937497"/>
          </a:xfrm>
          <a:prstGeom prst="rect">
            <a:avLst/>
          </a:prstGeom>
        </p:spPr>
      </p:pic>
      <p:pic>
        <p:nvPicPr>
          <p:cNvPr id="9" name="Content Placeholder 8" descr="A sun shining through rocks&#10;&#10;Description automatically generated">
            <a:extLst>
              <a:ext uri="{FF2B5EF4-FFF2-40B4-BE49-F238E27FC236}">
                <a16:creationId xmlns:a16="http://schemas.microsoft.com/office/drawing/2014/main" id="{36191CB2-C059-B073-070A-445583E5EF21}"/>
              </a:ext>
            </a:extLst>
          </p:cNvPr>
          <p:cNvPicPr>
            <a:picLocks noGrp="1" noChangeAspect="1"/>
          </p:cNvPicPr>
          <p:nvPr>
            <p:ph idx="1"/>
          </p:nvPr>
        </p:nvPicPr>
        <p:blipFill>
          <a:blip r:embed="rId3"/>
          <a:stretch>
            <a:fillRect/>
          </a:stretch>
        </p:blipFill>
        <p:spPr>
          <a:xfrm>
            <a:off x="930470" y="3168237"/>
            <a:ext cx="3657600" cy="2057400"/>
          </a:xfrm>
        </p:spPr>
      </p:pic>
      <p:sp>
        <p:nvSpPr>
          <p:cNvPr id="10" name="TextBox 9">
            <a:extLst>
              <a:ext uri="{FF2B5EF4-FFF2-40B4-BE49-F238E27FC236}">
                <a16:creationId xmlns:a16="http://schemas.microsoft.com/office/drawing/2014/main" id="{73FEE2CD-2649-F685-C884-2185A5A55C3F}"/>
              </a:ext>
            </a:extLst>
          </p:cNvPr>
          <p:cNvSpPr txBox="1"/>
          <p:nvPr/>
        </p:nvSpPr>
        <p:spPr>
          <a:xfrm>
            <a:off x="713660" y="5405123"/>
            <a:ext cx="11070353" cy="553998"/>
          </a:xfrm>
          <a:prstGeom prst="rect">
            <a:avLst/>
          </a:prstGeom>
          <a:noFill/>
        </p:spPr>
        <p:txBody>
          <a:bodyPr wrap="square" lIns="0" tIns="0" rIns="0" bIns="0" rtlCol="0">
            <a:spAutoFit/>
          </a:bodyPr>
          <a:lstStyle/>
          <a:p>
            <a:pPr algn="l"/>
            <a:r>
              <a:rPr lang="en-GB" dirty="0"/>
              <a:t>Brainstorming -&gt; choose among three projects on the board-&gt; idea from </a:t>
            </a:r>
            <a:r>
              <a:rPr lang="en-GB" dirty="0" err="1"/>
              <a:t>phD</a:t>
            </a:r>
            <a:r>
              <a:rPr lang="en-GB" dirty="0"/>
              <a:t> project with ion implantation in nuclear steel -&gt; time pressure to choose one idea -&gt; conflict -&gt; resume communication</a:t>
            </a:r>
            <a:endParaRPr lang="en-NO" dirty="0"/>
          </a:p>
        </p:txBody>
      </p:sp>
      <p:sp>
        <p:nvSpPr>
          <p:cNvPr id="11" name="TextBox 10">
            <a:extLst>
              <a:ext uri="{FF2B5EF4-FFF2-40B4-BE49-F238E27FC236}">
                <a16:creationId xmlns:a16="http://schemas.microsoft.com/office/drawing/2014/main" id="{9AEC8430-5E99-ED6E-89D8-E06890D4BA86}"/>
              </a:ext>
            </a:extLst>
          </p:cNvPr>
          <p:cNvSpPr txBox="1"/>
          <p:nvPr/>
        </p:nvSpPr>
        <p:spPr>
          <a:xfrm>
            <a:off x="5642848" y="2094817"/>
            <a:ext cx="6141165" cy="1384995"/>
          </a:xfrm>
          <a:prstGeom prst="rect">
            <a:avLst/>
          </a:prstGeom>
          <a:noFill/>
        </p:spPr>
        <p:txBody>
          <a:bodyPr wrap="square" lIns="0" tIns="0" rIns="0" bIns="0" rtlCol="0">
            <a:spAutoFit/>
          </a:bodyPr>
          <a:lstStyle/>
          <a:p>
            <a:pPr algn="just"/>
            <a:r>
              <a:rPr lang="en-NO" sz="1800" i="1" dirty="0">
                <a:solidFill>
                  <a:srgbClr val="303030"/>
                </a:solidFill>
                <a:effectLst/>
                <a:latin typeface="Calibri" panose="020F0502020204030204" pitchFamily="34" charset="0"/>
                <a:ea typeface="Calibri" panose="020F0502020204030204" pitchFamily="34" charset="0"/>
                <a:cs typeface="Times New Roman" panose="02020603050405020304" pitchFamily="18" charset="0"/>
              </a:rPr>
              <a:t>“Kind of before the kind of clash happened or when the clash happened, it was like we were kind of dragging it a little bit. So we were not really working as a team</a:t>
            </a:r>
            <a:r>
              <a:rPr lang="en-GB" sz="1800" i="1" dirty="0">
                <a:solidFill>
                  <a:srgbClr val="303030"/>
                </a:solidFill>
                <a:effectLst/>
                <a:latin typeface="Calibri" panose="020F0502020204030204" pitchFamily="34" charset="0"/>
                <a:ea typeface="Calibri" panose="020F0502020204030204" pitchFamily="34" charset="0"/>
                <a:cs typeface="Times New Roman" panose="02020603050405020304" pitchFamily="18" charset="0"/>
              </a:rPr>
              <a:t>, and so we didn't know</a:t>
            </a:r>
            <a:r>
              <a:rPr lang="en-NO" sz="1800" i="1" dirty="0">
                <a:solidFill>
                  <a:srgbClr val="303030"/>
                </a:solidFill>
                <a:effectLst/>
                <a:latin typeface="Calibri" panose="020F0502020204030204" pitchFamily="34" charset="0"/>
                <a:ea typeface="Calibri" panose="020F0502020204030204" pitchFamily="34" charset="0"/>
                <a:cs typeface="Times New Roman" panose="02020603050405020304" pitchFamily="18" charset="0"/>
              </a:rPr>
              <a:t> what would come, at least I. And then somehow we tried to communicate with eachother and it gets better after that”</a:t>
            </a:r>
            <a:endParaRPr lang="en-NO" i="1" dirty="0">
              <a:solidFill>
                <a:srgbClr val="303030"/>
              </a:solidFill>
            </a:endParaRPr>
          </a:p>
        </p:txBody>
      </p:sp>
    </p:spTree>
    <p:extLst>
      <p:ext uri="{BB962C8B-B14F-4D97-AF65-F5344CB8AC3E}">
        <p14:creationId xmlns:p14="http://schemas.microsoft.com/office/powerpoint/2010/main" val="595439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diagram of a diagram&#10;&#10;Description automatically generated">
            <a:extLst>
              <a:ext uri="{FF2B5EF4-FFF2-40B4-BE49-F238E27FC236}">
                <a16:creationId xmlns:a16="http://schemas.microsoft.com/office/drawing/2014/main" id="{86FEDAF9-2EF1-3429-F72F-8502B4AB108A}"/>
              </a:ext>
            </a:extLst>
          </p:cNvPr>
          <p:cNvPicPr>
            <a:picLocks noGrp="1" noChangeAspect="1"/>
          </p:cNvPicPr>
          <p:nvPr>
            <p:ph idx="1"/>
          </p:nvPr>
        </p:nvPicPr>
        <p:blipFill>
          <a:blip r:embed="rId2"/>
          <a:stretch>
            <a:fillRect/>
          </a:stretch>
        </p:blipFill>
        <p:spPr>
          <a:xfrm>
            <a:off x="5013419" y="609600"/>
            <a:ext cx="6355837" cy="5016745"/>
          </a:xfrm>
        </p:spPr>
      </p:pic>
      <p:sp>
        <p:nvSpPr>
          <p:cNvPr id="3" name="Title 2">
            <a:extLst>
              <a:ext uri="{FF2B5EF4-FFF2-40B4-BE49-F238E27FC236}">
                <a16:creationId xmlns:a16="http://schemas.microsoft.com/office/drawing/2014/main" id="{FED7D550-B7DF-60EA-4ED5-09B9BFBDA208}"/>
              </a:ext>
            </a:extLst>
          </p:cNvPr>
          <p:cNvSpPr>
            <a:spLocks noGrp="1"/>
          </p:cNvSpPr>
          <p:nvPr>
            <p:ph type="title"/>
          </p:nvPr>
        </p:nvSpPr>
        <p:spPr/>
        <p:txBody>
          <a:bodyPr/>
          <a:lstStyle/>
          <a:p>
            <a:r>
              <a:rPr lang="en-NO" dirty="0"/>
              <a:t>7 - Learning process</a:t>
            </a:r>
          </a:p>
        </p:txBody>
      </p:sp>
      <p:sp>
        <p:nvSpPr>
          <p:cNvPr id="4" name="Date Placeholder 3">
            <a:extLst>
              <a:ext uri="{FF2B5EF4-FFF2-40B4-BE49-F238E27FC236}">
                <a16:creationId xmlns:a16="http://schemas.microsoft.com/office/drawing/2014/main" id="{3B6F16A6-BD86-A6B8-6467-B47606B7DD91}"/>
              </a:ext>
            </a:extLst>
          </p:cNvPr>
          <p:cNvSpPr>
            <a:spLocks noGrp="1"/>
          </p:cNvSpPr>
          <p:nvPr>
            <p:ph type="dt" sz="half" idx="10"/>
          </p:nvPr>
        </p:nvSpPr>
        <p:spPr/>
        <p:txBody>
          <a:bodyPr/>
          <a:lstStyle/>
          <a:p>
            <a:fld id="{2F8D1CE3-B2FF-914A-B086-4C9C0DEBBC41}" type="datetime3">
              <a:rPr lang="nb-NO" smtClean="0"/>
              <a:t>2024.02.01</a:t>
            </a:fld>
            <a:endParaRPr lang="en-US" dirty="0"/>
          </a:p>
        </p:txBody>
      </p:sp>
      <p:sp>
        <p:nvSpPr>
          <p:cNvPr id="5" name="Footer Placeholder 4">
            <a:extLst>
              <a:ext uri="{FF2B5EF4-FFF2-40B4-BE49-F238E27FC236}">
                <a16:creationId xmlns:a16="http://schemas.microsoft.com/office/drawing/2014/main" id="{88D677DF-8BE8-252F-14B6-DA3A189F160E}"/>
              </a:ext>
            </a:extLst>
          </p:cNvPr>
          <p:cNvSpPr>
            <a:spLocks noGrp="1"/>
          </p:cNvSpPr>
          <p:nvPr>
            <p:ph type="ftr" sz="quarter" idx="11"/>
          </p:nvPr>
        </p:nvSpPr>
        <p:spPr/>
        <p:txBody>
          <a:bodyPr/>
          <a:lstStyle/>
          <a:p>
            <a:r>
              <a:rPr lang="en-US"/>
              <a:t>Thuy Do | IFAST 2023</a:t>
            </a:r>
            <a:endParaRPr lang="en-US" dirty="0"/>
          </a:p>
        </p:txBody>
      </p:sp>
      <p:sp>
        <p:nvSpPr>
          <p:cNvPr id="6" name="Slide Number Placeholder 5">
            <a:extLst>
              <a:ext uri="{FF2B5EF4-FFF2-40B4-BE49-F238E27FC236}">
                <a16:creationId xmlns:a16="http://schemas.microsoft.com/office/drawing/2014/main" id="{6767D950-B80C-7B7B-3B3B-3B533B0884CE}"/>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10" name="TextBox 9">
            <a:extLst>
              <a:ext uri="{FF2B5EF4-FFF2-40B4-BE49-F238E27FC236}">
                <a16:creationId xmlns:a16="http://schemas.microsoft.com/office/drawing/2014/main" id="{D52EA294-6D9E-2792-63E5-0B8972B6CD2A}"/>
              </a:ext>
            </a:extLst>
          </p:cNvPr>
          <p:cNvSpPr txBox="1"/>
          <p:nvPr/>
        </p:nvSpPr>
        <p:spPr>
          <a:xfrm>
            <a:off x="633045" y="1592263"/>
            <a:ext cx="4103078" cy="1107996"/>
          </a:xfrm>
          <a:prstGeom prst="rect">
            <a:avLst/>
          </a:prstGeom>
          <a:noFill/>
        </p:spPr>
        <p:txBody>
          <a:bodyPr wrap="square" lIns="0" tIns="0" rIns="0" bIns="0" rtlCol="0">
            <a:spAutoFit/>
          </a:bodyPr>
          <a:lstStyle/>
          <a:p>
            <a:pPr algn="just"/>
            <a:r>
              <a:rPr lang="en-NO" b="1" dirty="0"/>
              <a:t>Taking a break from the group work help</a:t>
            </a:r>
            <a:r>
              <a:rPr lang="en-GB" b="1" dirty="0"/>
              <a:t>s</a:t>
            </a:r>
            <a:r>
              <a:rPr lang="en-NO" b="1" dirty="0"/>
              <a:t> facili</a:t>
            </a:r>
            <a:r>
              <a:rPr lang="en-GB" b="1" dirty="0"/>
              <a:t>t</a:t>
            </a:r>
            <a:r>
              <a:rPr lang="en-NO" b="1" dirty="0"/>
              <a:t>ate the dynamics and bonding among the team members; having more creative ideas</a:t>
            </a:r>
          </a:p>
        </p:txBody>
      </p:sp>
      <p:sp>
        <p:nvSpPr>
          <p:cNvPr id="11" name="TextBox 10">
            <a:extLst>
              <a:ext uri="{FF2B5EF4-FFF2-40B4-BE49-F238E27FC236}">
                <a16:creationId xmlns:a16="http://schemas.microsoft.com/office/drawing/2014/main" id="{1BF50D1C-C53E-6DA2-A016-11683A564BC7}"/>
              </a:ext>
            </a:extLst>
          </p:cNvPr>
          <p:cNvSpPr txBox="1"/>
          <p:nvPr/>
        </p:nvSpPr>
        <p:spPr>
          <a:xfrm>
            <a:off x="633045" y="1300835"/>
            <a:ext cx="750277" cy="276999"/>
          </a:xfrm>
          <a:prstGeom prst="rect">
            <a:avLst/>
          </a:prstGeom>
          <a:solidFill>
            <a:srgbClr val="FFC000"/>
          </a:solidFill>
        </p:spPr>
        <p:txBody>
          <a:bodyPr wrap="square" lIns="0" tIns="0" rIns="0" bIns="0" rtlCol="0">
            <a:spAutoFit/>
          </a:bodyPr>
          <a:lstStyle/>
          <a:p>
            <a:pPr algn="l"/>
            <a:r>
              <a:rPr lang="en-NO" b="1" dirty="0"/>
              <a:t>1</a:t>
            </a:r>
          </a:p>
        </p:txBody>
      </p:sp>
      <p:sp>
        <p:nvSpPr>
          <p:cNvPr id="12" name="TextBox 11">
            <a:extLst>
              <a:ext uri="{FF2B5EF4-FFF2-40B4-BE49-F238E27FC236}">
                <a16:creationId xmlns:a16="http://schemas.microsoft.com/office/drawing/2014/main" id="{C67239CD-9FB1-B7E4-108D-3EF85D410E0E}"/>
              </a:ext>
            </a:extLst>
          </p:cNvPr>
          <p:cNvSpPr txBox="1"/>
          <p:nvPr/>
        </p:nvSpPr>
        <p:spPr>
          <a:xfrm>
            <a:off x="771693" y="4449169"/>
            <a:ext cx="4103078" cy="830997"/>
          </a:xfrm>
          <a:prstGeom prst="rect">
            <a:avLst/>
          </a:prstGeom>
          <a:noFill/>
        </p:spPr>
        <p:txBody>
          <a:bodyPr wrap="square" lIns="0" tIns="0" rIns="0" bIns="0" rtlCol="0">
            <a:spAutoFit/>
          </a:bodyPr>
          <a:lstStyle/>
          <a:p>
            <a:pPr algn="just"/>
            <a:r>
              <a:rPr lang="nb-NO" b="1" dirty="0"/>
              <a:t>The </a:t>
            </a:r>
            <a:r>
              <a:rPr lang="nb-NO" b="1" dirty="0" err="1"/>
              <a:t>pressure</a:t>
            </a:r>
            <a:r>
              <a:rPr lang="nb-NO" b="1" dirty="0"/>
              <a:t> due to </a:t>
            </a:r>
            <a:r>
              <a:rPr lang="nb-NO" b="1" dirty="0" err="1"/>
              <a:t>uncertainty</a:t>
            </a:r>
            <a:r>
              <a:rPr lang="nb-NO" b="1" dirty="0"/>
              <a:t> </a:t>
            </a:r>
            <a:r>
              <a:rPr lang="nb-NO" b="1" dirty="0" err="1"/>
              <a:t>help</a:t>
            </a:r>
            <a:r>
              <a:rPr lang="nb-NO" b="1" dirty="0"/>
              <a:t> </a:t>
            </a:r>
            <a:r>
              <a:rPr lang="nb-NO" b="1" dirty="0" err="1"/>
              <a:t>the</a:t>
            </a:r>
            <a:r>
              <a:rPr lang="nb-NO" b="1" dirty="0"/>
              <a:t> team to </a:t>
            </a:r>
            <a:r>
              <a:rPr lang="nb-NO" b="1" dirty="0" err="1"/>
              <a:t>stay</a:t>
            </a:r>
            <a:r>
              <a:rPr lang="nb-NO" b="1" dirty="0"/>
              <a:t> </a:t>
            </a:r>
            <a:r>
              <a:rPr lang="nb-NO" b="1" dirty="0" err="1"/>
              <a:t>focused</a:t>
            </a:r>
            <a:r>
              <a:rPr lang="nb-NO" b="1" dirty="0"/>
              <a:t> and </a:t>
            </a:r>
            <a:r>
              <a:rPr lang="nb-NO" b="1" dirty="0" err="1"/>
              <a:t>consistent</a:t>
            </a:r>
            <a:r>
              <a:rPr lang="nb-NO" b="1" dirty="0"/>
              <a:t> </a:t>
            </a:r>
            <a:r>
              <a:rPr lang="nb-NO" b="1" dirty="0" err="1"/>
              <a:t>on</a:t>
            </a:r>
            <a:r>
              <a:rPr lang="nb-NO" b="1" dirty="0"/>
              <a:t> </a:t>
            </a:r>
            <a:r>
              <a:rPr lang="nb-NO" b="1" dirty="0" err="1"/>
              <a:t>their</a:t>
            </a:r>
            <a:r>
              <a:rPr lang="nb-NO" b="1" dirty="0"/>
              <a:t> goals and </a:t>
            </a:r>
            <a:r>
              <a:rPr lang="nb-NO" b="1" dirty="0" err="1"/>
              <a:t>ideas</a:t>
            </a:r>
            <a:endParaRPr lang="en-NO" b="1" dirty="0"/>
          </a:p>
        </p:txBody>
      </p:sp>
      <p:sp>
        <p:nvSpPr>
          <p:cNvPr id="13" name="TextBox 12">
            <a:extLst>
              <a:ext uri="{FF2B5EF4-FFF2-40B4-BE49-F238E27FC236}">
                <a16:creationId xmlns:a16="http://schemas.microsoft.com/office/drawing/2014/main" id="{BA607E60-225D-6681-6AB8-A3DA5B354AA5}"/>
              </a:ext>
            </a:extLst>
          </p:cNvPr>
          <p:cNvSpPr txBox="1"/>
          <p:nvPr/>
        </p:nvSpPr>
        <p:spPr>
          <a:xfrm>
            <a:off x="770213" y="4123202"/>
            <a:ext cx="750277" cy="276999"/>
          </a:xfrm>
          <a:prstGeom prst="rect">
            <a:avLst/>
          </a:prstGeom>
          <a:solidFill>
            <a:schemeClr val="accent2"/>
          </a:solidFill>
        </p:spPr>
        <p:txBody>
          <a:bodyPr wrap="square" lIns="0" tIns="0" rIns="0" bIns="0" rtlCol="0">
            <a:spAutoFit/>
          </a:bodyPr>
          <a:lstStyle/>
          <a:p>
            <a:pPr algn="l"/>
            <a:r>
              <a:rPr lang="en-NO" b="1" dirty="0"/>
              <a:t>2</a:t>
            </a:r>
          </a:p>
        </p:txBody>
      </p:sp>
      <p:sp>
        <p:nvSpPr>
          <p:cNvPr id="14" name="Freeform 13">
            <a:extLst>
              <a:ext uri="{FF2B5EF4-FFF2-40B4-BE49-F238E27FC236}">
                <a16:creationId xmlns:a16="http://schemas.microsoft.com/office/drawing/2014/main" id="{96E35C0A-F675-712B-458C-8D1DDA8FAC90}"/>
              </a:ext>
            </a:extLst>
          </p:cNvPr>
          <p:cNvSpPr/>
          <p:nvPr/>
        </p:nvSpPr>
        <p:spPr>
          <a:xfrm>
            <a:off x="6749770" y="2700259"/>
            <a:ext cx="2675584" cy="916311"/>
          </a:xfrm>
          <a:custGeom>
            <a:avLst/>
            <a:gdLst>
              <a:gd name="connsiteX0" fmla="*/ 58616 w 2227385"/>
              <a:gd name="connsiteY0" fmla="*/ 257908 h 832339"/>
              <a:gd name="connsiteX1" fmla="*/ 46893 w 2227385"/>
              <a:gd name="connsiteY1" fmla="*/ 328246 h 832339"/>
              <a:gd name="connsiteX2" fmla="*/ 23447 w 2227385"/>
              <a:gd name="connsiteY2" fmla="*/ 375139 h 832339"/>
              <a:gd name="connsiteX3" fmla="*/ 0 w 2227385"/>
              <a:gd name="connsiteY3" fmla="*/ 492369 h 832339"/>
              <a:gd name="connsiteX4" fmla="*/ 11723 w 2227385"/>
              <a:gd name="connsiteY4" fmla="*/ 715108 h 832339"/>
              <a:gd name="connsiteX5" fmla="*/ 82062 w 2227385"/>
              <a:gd name="connsiteY5" fmla="*/ 797169 h 832339"/>
              <a:gd name="connsiteX6" fmla="*/ 152400 w 2227385"/>
              <a:gd name="connsiteY6" fmla="*/ 832339 h 832339"/>
              <a:gd name="connsiteX7" fmla="*/ 234462 w 2227385"/>
              <a:gd name="connsiteY7" fmla="*/ 808893 h 832339"/>
              <a:gd name="connsiteX8" fmla="*/ 281354 w 2227385"/>
              <a:gd name="connsiteY8" fmla="*/ 773723 h 832339"/>
              <a:gd name="connsiteX9" fmla="*/ 316523 w 2227385"/>
              <a:gd name="connsiteY9" fmla="*/ 726831 h 832339"/>
              <a:gd name="connsiteX10" fmla="*/ 386862 w 2227385"/>
              <a:gd name="connsiteY10" fmla="*/ 656493 h 832339"/>
              <a:gd name="connsiteX11" fmla="*/ 433754 w 2227385"/>
              <a:gd name="connsiteY11" fmla="*/ 586154 h 832339"/>
              <a:gd name="connsiteX12" fmla="*/ 422031 w 2227385"/>
              <a:gd name="connsiteY12" fmla="*/ 433754 h 832339"/>
              <a:gd name="connsiteX13" fmla="*/ 410308 w 2227385"/>
              <a:gd name="connsiteY13" fmla="*/ 386862 h 832339"/>
              <a:gd name="connsiteX14" fmla="*/ 375139 w 2227385"/>
              <a:gd name="connsiteY14" fmla="*/ 351693 h 832339"/>
              <a:gd name="connsiteX15" fmla="*/ 316523 w 2227385"/>
              <a:gd name="connsiteY15" fmla="*/ 363416 h 832339"/>
              <a:gd name="connsiteX16" fmla="*/ 281354 w 2227385"/>
              <a:gd name="connsiteY16" fmla="*/ 398585 h 832339"/>
              <a:gd name="connsiteX17" fmla="*/ 222739 w 2227385"/>
              <a:gd name="connsiteY17" fmla="*/ 527539 h 832339"/>
              <a:gd name="connsiteX18" fmla="*/ 234462 w 2227385"/>
              <a:gd name="connsiteY18" fmla="*/ 597877 h 832339"/>
              <a:gd name="connsiteX19" fmla="*/ 269631 w 2227385"/>
              <a:gd name="connsiteY19" fmla="*/ 621323 h 832339"/>
              <a:gd name="connsiteX20" fmla="*/ 515816 w 2227385"/>
              <a:gd name="connsiteY20" fmla="*/ 609600 h 832339"/>
              <a:gd name="connsiteX21" fmla="*/ 597877 w 2227385"/>
              <a:gd name="connsiteY21" fmla="*/ 574431 h 832339"/>
              <a:gd name="connsiteX22" fmla="*/ 679939 w 2227385"/>
              <a:gd name="connsiteY22" fmla="*/ 539262 h 832339"/>
              <a:gd name="connsiteX23" fmla="*/ 738554 w 2227385"/>
              <a:gd name="connsiteY23" fmla="*/ 480646 h 832339"/>
              <a:gd name="connsiteX24" fmla="*/ 762000 w 2227385"/>
              <a:gd name="connsiteY24" fmla="*/ 410308 h 832339"/>
              <a:gd name="connsiteX25" fmla="*/ 773723 w 2227385"/>
              <a:gd name="connsiteY25" fmla="*/ 375139 h 832339"/>
              <a:gd name="connsiteX26" fmla="*/ 785447 w 2227385"/>
              <a:gd name="connsiteY26" fmla="*/ 328246 h 832339"/>
              <a:gd name="connsiteX27" fmla="*/ 773723 w 2227385"/>
              <a:gd name="connsiteY27" fmla="*/ 222739 h 832339"/>
              <a:gd name="connsiteX28" fmla="*/ 738554 w 2227385"/>
              <a:gd name="connsiteY28" fmla="*/ 211016 h 832339"/>
              <a:gd name="connsiteX29" fmla="*/ 703385 w 2227385"/>
              <a:gd name="connsiteY29" fmla="*/ 246185 h 832339"/>
              <a:gd name="connsiteX30" fmla="*/ 691662 w 2227385"/>
              <a:gd name="connsiteY30" fmla="*/ 281354 h 832339"/>
              <a:gd name="connsiteX31" fmla="*/ 855785 w 2227385"/>
              <a:gd name="connsiteY31" fmla="*/ 316523 h 832339"/>
              <a:gd name="connsiteX32" fmla="*/ 926123 w 2227385"/>
              <a:gd name="connsiteY32" fmla="*/ 269631 h 832339"/>
              <a:gd name="connsiteX33" fmla="*/ 1008185 w 2227385"/>
              <a:gd name="connsiteY33" fmla="*/ 211016 h 832339"/>
              <a:gd name="connsiteX34" fmla="*/ 1031631 w 2227385"/>
              <a:gd name="connsiteY34" fmla="*/ 187569 h 832339"/>
              <a:gd name="connsiteX35" fmla="*/ 1031631 w 2227385"/>
              <a:gd name="connsiteY35" fmla="*/ 58616 h 832339"/>
              <a:gd name="connsiteX36" fmla="*/ 1043354 w 2227385"/>
              <a:gd name="connsiteY36" fmla="*/ 11723 h 832339"/>
              <a:gd name="connsiteX37" fmla="*/ 1090247 w 2227385"/>
              <a:gd name="connsiteY37" fmla="*/ 0 h 832339"/>
              <a:gd name="connsiteX38" fmla="*/ 1324708 w 2227385"/>
              <a:gd name="connsiteY38" fmla="*/ 11723 h 832339"/>
              <a:gd name="connsiteX39" fmla="*/ 1395047 w 2227385"/>
              <a:gd name="connsiteY39" fmla="*/ 46893 h 832339"/>
              <a:gd name="connsiteX40" fmla="*/ 1441939 w 2227385"/>
              <a:gd name="connsiteY40" fmla="*/ 117231 h 832339"/>
              <a:gd name="connsiteX41" fmla="*/ 1465385 w 2227385"/>
              <a:gd name="connsiteY41" fmla="*/ 152400 h 832339"/>
              <a:gd name="connsiteX42" fmla="*/ 1477108 w 2227385"/>
              <a:gd name="connsiteY42" fmla="*/ 187569 h 832339"/>
              <a:gd name="connsiteX43" fmla="*/ 1524000 w 2227385"/>
              <a:gd name="connsiteY43" fmla="*/ 257908 h 832339"/>
              <a:gd name="connsiteX44" fmla="*/ 1547447 w 2227385"/>
              <a:gd name="connsiteY44" fmla="*/ 304800 h 832339"/>
              <a:gd name="connsiteX45" fmla="*/ 1559170 w 2227385"/>
              <a:gd name="connsiteY45" fmla="*/ 351693 h 832339"/>
              <a:gd name="connsiteX46" fmla="*/ 1582616 w 2227385"/>
              <a:gd name="connsiteY46" fmla="*/ 410308 h 832339"/>
              <a:gd name="connsiteX47" fmla="*/ 1594339 w 2227385"/>
              <a:gd name="connsiteY47" fmla="*/ 468923 h 832339"/>
              <a:gd name="connsiteX48" fmla="*/ 1641231 w 2227385"/>
              <a:gd name="connsiteY48" fmla="*/ 773723 h 832339"/>
              <a:gd name="connsiteX49" fmla="*/ 1676400 w 2227385"/>
              <a:gd name="connsiteY49" fmla="*/ 797169 h 832339"/>
              <a:gd name="connsiteX50" fmla="*/ 1711570 w 2227385"/>
              <a:gd name="connsiteY50" fmla="*/ 785446 h 832339"/>
              <a:gd name="connsiteX51" fmla="*/ 1781908 w 2227385"/>
              <a:gd name="connsiteY51" fmla="*/ 715108 h 832339"/>
              <a:gd name="connsiteX52" fmla="*/ 1817077 w 2227385"/>
              <a:gd name="connsiteY52" fmla="*/ 691662 h 832339"/>
              <a:gd name="connsiteX53" fmla="*/ 1887416 w 2227385"/>
              <a:gd name="connsiteY53" fmla="*/ 586154 h 832339"/>
              <a:gd name="connsiteX54" fmla="*/ 1910862 w 2227385"/>
              <a:gd name="connsiteY54" fmla="*/ 550985 h 832339"/>
              <a:gd name="connsiteX55" fmla="*/ 1934308 w 2227385"/>
              <a:gd name="connsiteY55" fmla="*/ 515816 h 832339"/>
              <a:gd name="connsiteX56" fmla="*/ 1946031 w 2227385"/>
              <a:gd name="connsiteY56" fmla="*/ 480646 h 832339"/>
              <a:gd name="connsiteX57" fmla="*/ 1981200 w 2227385"/>
              <a:gd name="connsiteY57" fmla="*/ 316523 h 832339"/>
              <a:gd name="connsiteX58" fmla="*/ 2004647 w 2227385"/>
              <a:gd name="connsiteY58" fmla="*/ 281354 h 832339"/>
              <a:gd name="connsiteX59" fmla="*/ 2074985 w 2227385"/>
              <a:gd name="connsiteY59" fmla="*/ 246185 h 832339"/>
              <a:gd name="connsiteX60" fmla="*/ 2227385 w 2227385"/>
              <a:gd name="connsiteY60" fmla="*/ 257908 h 832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2227385" h="832339">
                <a:moveTo>
                  <a:pt x="58616" y="257908"/>
                </a:moveTo>
                <a:cubicBezTo>
                  <a:pt x="54708" y="281354"/>
                  <a:pt x="53723" y="305479"/>
                  <a:pt x="46893" y="328246"/>
                </a:cubicBezTo>
                <a:cubicBezTo>
                  <a:pt x="41871" y="344985"/>
                  <a:pt x="28248" y="358336"/>
                  <a:pt x="23447" y="375139"/>
                </a:cubicBezTo>
                <a:cubicBezTo>
                  <a:pt x="12499" y="413456"/>
                  <a:pt x="0" y="492369"/>
                  <a:pt x="0" y="492369"/>
                </a:cubicBezTo>
                <a:cubicBezTo>
                  <a:pt x="3908" y="566615"/>
                  <a:pt x="2107" y="641383"/>
                  <a:pt x="11723" y="715108"/>
                </a:cubicBezTo>
                <a:cubicBezTo>
                  <a:pt x="17395" y="758593"/>
                  <a:pt x="50832" y="774861"/>
                  <a:pt x="82062" y="797169"/>
                </a:cubicBezTo>
                <a:cubicBezTo>
                  <a:pt x="121833" y="825578"/>
                  <a:pt x="108845" y="817821"/>
                  <a:pt x="152400" y="832339"/>
                </a:cubicBezTo>
                <a:cubicBezTo>
                  <a:pt x="162551" y="829801"/>
                  <a:pt x="221381" y="816368"/>
                  <a:pt x="234462" y="808893"/>
                </a:cubicBezTo>
                <a:cubicBezTo>
                  <a:pt x="251426" y="799199"/>
                  <a:pt x="267538" y="787539"/>
                  <a:pt x="281354" y="773723"/>
                </a:cubicBezTo>
                <a:cubicBezTo>
                  <a:pt x="295170" y="759907"/>
                  <a:pt x="303452" y="741354"/>
                  <a:pt x="316523" y="726831"/>
                </a:cubicBezTo>
                <a:cubicBezTo>
                  <a:pt x="338705" y="702185"/>
                  <a:pt x="368469" y="684082"/>
                  <a:pt x="386862" y="656493"/>
                </a:cubicBezTo>
                <a:lnTo>
                  <a:pt x="433754" y="586154"/>
                </a:lnTo>
                <a:cubicBezTo>
                  <a:pt x="429846" y="535354"/>
                  <a:pt x="427984" y="484355"/>
                  <a:pt x="422031" y="433754"/>
                </a:cubicBezTo>
                <a:cubicBezTo>
                  <a:pt x="420148" y="417753"/>
                  <a:pt x="418302" y="400851"/>
                  <a:pt x="410308" y="386862"/>
                </a:cubicBezTo>
                <a:cubicBezTo>
                  <a:pt x="402083" y="372468"/>
                  <a:pt x="386862" y="363416"/>
                  <a:pt x="375139" y="351693"/>
                </a:cubicBezTo>
                <a:cubicBezTo>
                  <a:pt x="355600" y="355601"/>
                  <a:pt x="334345" y="354505"/>
                  <a:pt x="316523" y="363416"/>
                </a:cubicBezTo>
                <a:cubicBezTo>
                  <a:pt x="301694" y="370830"/>
                  <a:pt x="290255" y="384598"/>
                  <a:pt x="281354" y="398585"/>
                </a:cubicBezTo>
                <a:cubicBezTo>
                  <a:pt x="244660" y="456247"/>
                  <a:pt x="239955" y="475891"/>
                  <a:pt x="222739" y="527539"/>
                </a:cubicBezTo>
                <a:cubicBezTo>
                  <a:pt x="226647" y="550985"/>
                  <a:pt x="223832" y="576617"/>
                  <a:pt x="234462" y="597877"/>
                </a:cubicBezTo>
                <a:cubicBezTo>
                  <a:pt x="240763" y="610479"/>
                  <a:pt x="255554" y="620736"/>
                  <a:pt x="269631" y="621323"/>
                </a:cubicBezTo>
                <a:lnTo>
                  <a:pt x="515816" y="609600"/>
                </a:lnTo>
                <a:cubicBezTo>
                  <a:pt x="613411" y="585201"/>
                  <a:pt x="516917" y="614911"/>
                  <a:pt x="597877" y="574431"/>
                </a:cubicBezTo>
                <a:cubicBezTo>
                  <a:pt x="639701" y="553519"/>
                  <a:pt x="636030" y="573414"/>
                  <a:pt x="679939" y="539262"/>
                </a:cubicBezTo>
                <a:cubicBezTo>
                  <a:pt x="701750" y="522298"/>
                  <a:pt x="738554" y="480646"/>
                  <a:pt x="738554" y="480646"/>
                </a:cubicBezTo>
                <a:lnTo>
                  <a:pt x="762000" y="410308"/>
                </a:lnTo>
                <a:cubicBezTo>
                  <a:pt x="765908" y="398585"/>
                  <a:pt x="770726" y="387127"/>
                  <a:pt x="773723" y="375139"/>
                </a:cubicBezTo>
                <a:lnTo>
                  <a:pt x="785447" y="328246"/>
                </a:lnTo>
                <a:cubicBezTo>
                  <a:pt x="781539" y="293077"/>
                  <a:pt x="786865" y="255593"/>
                  <a:pt x="773723" y="222739"/>
                </a:cubicBezTo>
                <a:cubicBezTo>
                  <a:pt x="769134" y="211266"/>
                  <a:pt x="750277" y="207108"/>
                  <a:pt x="738554" y="211016"/>
                </a:cubicBezTo>
                <a:cubicBezTo>
                  <a:pt x="722826" y="216259"/>
                  <a:pt x="715108" y="234462"/>
                  <a:pt x="703385" y="246185"/>
                </a:cubicBezTo>
                <a:cubicBezTo>
                  <a:pt x="699477" y="257908"/>
                  <a:pt x="691662" y="268997"/>
                  <a:pt x="691662" y="281354"/>
                </a:cubicBezTo>
                <a:cubicBezTo>
                  <a:pt x="691662" y="393723"/>
                  <a:pt x="739933" y="334346"/>
                  <a:pt x="855785" y="316523"/>
                </a:cubicBezTo>
                <a:cubicBezTo>
                  <a:pt x="879231" y="300892"/>
                  <a:pt x="906197" y="289556"/>
                  <a:pt x="926123" y="269631"/>
                </a:cubicBezTo>
                <a:cubicBezTo>
                  <a:pt x="973650" y="222105"/>
                  <a:pt x="946464" y="241876"/>
                  <a:pt x="1008185" y="211016"/>
                </a:cubicBezTo>
                <a:cubicBezTo>
                  <a:pt x="1016000" y="203200"/>
                  <a:pt x="1025944" y="197047"/>
                  <a:pt x="1031631" y="187569"/>
                </a:cubicBezTo>
                <a:cubicBezTo>
                  <a:pt x="1056308" y="146440"/>
                  <a:pt x="1037261" y="103656"/>
                  <a:pt x="1031631" y="58616"/>
                </a:cubicBezTo>
                <a:cubicBezTo>
                  <a:pt x="1035539" y="42985"/>
                  <a:pt x="1031961" y="23116"/>
                  <a:pt x="1043354" y="11723"/>
                </a:cubicBezTo>
                <a:cubicBezTo>
                  <a:pt x="1054747" y="330"/>
                  <a:pt x="1074135" y="0"/>
                  <a:pt x="1090247" y="0"/>
                </a:cubicBezTo>
                <a:cubicBezTo>
                  <a:pt x="1168498" y="0"/>
                  <a:pt x="1246554" y="7815"/>
                  <a:pt x="1324708" y="11723"/>
                </a:cubicBezTo>
                <a:cubicBezTo>
                  <a:pt x="1349796" y="20086"/>
                  <a:pt x="1376331" y="25503"/>
                  <a:pt x="1395047" y="46893"/>
                </a:cubicBezTo>
                <a:cubicBezTo>
                  <a:pt x="1413603" y="68100"/>
                  <a:pt x="1426308" y="93785"/>
                  <a:pt x="1441939" y="117231"/>
                </a:cubicBezTo>
                <a:cubicBezTo>
                  <a:pt x="1449754" y="128954"/>
                  <a:pt x="1460930" y="139034"/>
                  <a:pt x="1465385" y="152400"/>
                </a:cubicBezTo>
                <a:cubicBezTo>
                  <a:pt x="1469293" y="164123"/>
                  <a:pt x="1471107" y="176767"/>
                  <a:pt x="1477108" y="187569"/>
                </a:cubicBezTo>
                <a:cubicBezTo>
                  <a:pt x="1490793" y="212202"/>
                  <a:pt x="1511398" y="232704"/>
                  <a:pt x="1524000" y="257908"/>
                </a:cubicBezTo>
                <a:lnTo>
                  <a:pt x="1547447" y="304800"/>
                </a:lnTo>
                <a:cubicBezTo>
                  <a:pt x="1551355" y="320431"/>
                  <a:pt x="1554075" y="336408"/>
                  <a:pt x="1559170" y="351693"/>
                </a:cubicBezTo>
                <a:cubicBezTo>
                  <a:pt x="1565824" y="371657"/>
                  <a:pt x="1576569" y="390152"/>
                  <a:pt x="1582616" y="410308"/>
                </a:cubicBezTo>
                <a:cubicBezTo>
                  <a:pt x="1588341" y="429393"/>
                  <a:pt x="1590431" y="449385"/>
                  <a:pt x="1594339" y="468923"/>
                </a:cubicBezTo>
                <a:cubicBezTo>
                  <a:pt x="1602752" y="662422"/>
                  <a:pt x="1543192" y="692024"/>
                  <a:pt x="1641231" y="773723"/>
                </a:cubicBezTo>
                <a:cubicBezTo>
                  <a:pt x="1652055" y="782743"/>
                  <a:pt x="1664677" y="789354"/>
                  <a:pt x="1676400" y="797169"/>
                </a:cubicBezTo>
                <a:cubicBezTo>
                  <a:pt x="1688123" y="793261"/>
                  <a:pt x="1701816" y="793033"/>
                  <a:pt x="1711570" y="785446"/>
                </a:cubicBezTo>
                <a:cubicBezTo>
                  <a:pt x="1737743" y="765089"/>
                  <a:pt x="1754319" y="733501"/>
                  <a:pt x="1781908" y="715108"/>
                </a:cubicBezTo>
                <a:lnTo>
                  <a:pt x="1817077" y="691662"/>
                </a:lnTo>
                <a:lnTo>
                  <a:pt x="1887416" y="586154"/>
                </a:lnTo>
                <a:lnTo>
                  <a:pt x="1910862" y="550985"/>
                </a:lnTo>
                <a:lnTo>
                  <a:pt x="1934308" y="515816"/>
                </a:lnTo>
                <a:cubicBezTo>
                  <a:pt x="1938216" y="504093"/>
                  <a:pt x="1943820" y="492804"/>
                  <a:pt x="1946031" y="480646"/>
                </a:cubicBezTo>
                <a:cubicBezTo>
                  <a:pt x="1954091" y="436316"/>
                  <a:pt x="1953070" y="358716"/>
                  <a:pt x="1981200" y="316523"/>
                </a:cubicBezTo>
                <a:cubicBezTo>
                  <a:pt x="1989016" y="304800"/>
                  <a:pt x="1994684" y="291317"/>
                  <a:pt x="2004647" y="281354"/>
                </a:cubicBezTo>
                <a:cubicBezTo>
                  <a:pt x="2027373" y="258628"/>
                  <a:pt x="2046381" y="255720"/>
                  <a:pt x="2074985" y="246185"/>
                </a:cubicBezTo>
                <a:cubicBezTo>
                  <a:pt x="2172305" y="262405"/>
                  <a:pt x="2121554" y="257908"/>
                  <a:pt x="2227385" y="25790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O"/>
          </a:p>
        </p:txBody>
      </p:sp>
      <p:sp>
        <p:nvSpPr>
          <p:cNvPr id="15" name="TextBox 14">
            <a:extLst>
              <a:ext uri="{FF2B5EF4-FFF2-40B4-BE49-F238E27FC236}">
                <a16:creationId xmlns:a16="http://schemas.microsoft.com/office/drawing/2014/main" id="{D73FD82F-4532-5C93-F5CC-CBB0C6511101}"/>
              </a:ext>
            </a:extLst>
          </p:cNvPr>
          <p:cNvSpPr txBox="1"/>
          <p:nvPr/>
        </p:nvSpPr>
        <p:spPr>
          <a:xfrm>
            <a:off x="8327156" y="3339571"/>
            <a:ext cx="1323439" cy="276999"/>
          </a:xfrm>
          <a:prstGeom prst="rect">
            <a:avLst/>
          </a:prstGeom>
          <a:noFill/>
        </p:spPr>
        <p:txBody>
          <a:bodyPr wrap="square" lIns="0" tIns="0" rIns="0" bIns="0" rtlCol="0">
            <a:spAutoFit/>
          </a:bodyPr>
          <a:lstStyle/>
          <a:p>
            <a:pPr algn="l"/>
            <a:r>
              <a:rPr lang="en-NO" dirty="0"/>
              <a:t>Challenges?</a:t>
            </a:r>
          </a:p>
        </p:txBody>
      </p:sp>
    </p:spTree>
    <p:extLst>
      <p:ext uri="{BB962C8B-B14F-4D97-AF65-F5344CB8AC3E}">
        <p14:creationId xmlns:p14="http://schemas.microsoft.com/office/powerpoint/2010/main" val="812500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546775-1C5C-DE8F-5CCA-7D58D989567D}"/>
              </a:ext>
            </a:extLst>
          </p:cNvPr>
          <p:cNvSpPr>
            <a:spLocks noGrp="1"/>
          </p:cNvSpPr>
          <p:nvPr>
            <p:ph type="title"/>
          </p:nvPr>
        </p:nvSpPr>
        <p:spPr>
          <a:xfrm>
            <a:off x="407989" y="373593"/>
            <a:ext cx="5616574" cy="1065742"/>
          </a:xfrm>
        </p:spPr>
        <p:txBody>
          <a:bodyPr anchor="t">
            <a:normAutofit/>
          </a:bodyPr>
          <a:lstStyle/>
          <a:p>
            <a:r>
              <a:rPr lang="en-NO" dirty="0"/>
              <a:t>8- Learning outcomes</a:t>
            </a:r>
          </a:p>
        </p:txBody>
      </p:sp>
      <p:sp>
        <p:nvSpPr>
          <p:cNvPr id="2" name="Content Placeholder 1">
            <a:extLst>
              <a:ext uri="{FF2B5EF4-FFF2-40B4-BE49-F238E27FC236}">
                <a16:creationId xmlns:a16="http://schemas.microsoft.com/office/drawing/2014/main" id="{DDB0B3F4-4327-D631-C320-5C4D8BA411D6}"/>
              </a:ext>
            </a:extLst>
          </p:cNvPr>
          <p:cNvSpPr>
            <a:spLocks noGrp="1"/>
          </p:cNvSpPr>
          <p:nvPr>
            <p:ph sz="half" idx="1"/>
          </p:nvPr>
        </p:nvSpPr>
        <p:spPr>
          <a:xfrm>
            <a:off x="407987" y="1598658"/>
            <a:ext cx="5616575" cy="4608512"/>
          </a:xfrm>
        </p:spPr>
        <p:txBody>
          <a:bodyPr>
            <a:normAutofit/>
          </a:bodyPr>
          <a:lstStyle/>
          <a:p>
            <a:pPr marL="285750" indent="-285750">
              <a:buFont typeface="Arial" panose="020B0604020202020204" pitchFamily="34" charset="0"/>
              <a:buChar char="•"/>
            </a:pPr>
            <a:r>
              <a:rPr lang="en-NO" sz="1800" b="0" i="1">
                <a:effectLst/>
              </a:rPr>
              <a:t>I learned so much about accelerators. </a:t>
            </a:r>
          </a:p>
          <a:p>
            <a:pPr marL="285750" indent="-285750">
              <a:buFont typeface="Arial" panose="020B0604020202020204" pitchFamily="34" charset="0"/>
              <a:buChar char="•"/>
            </a:pPr>
            <a:r>
              <a:rPr lang="en-GB" sz="1800" b="0" i="1"/>
              <a:t>There's necessary knowledge involved in different aspects of how to build a product. That's which is one of the important parts and also how to sell the product, how to market the product and the economics of the.</a:t>
            </a:r>
            <a:endParaRPr lang="en-NO" sz="1800" b="0" i="1"/>
          </a:p>
          <a:p>
            <a:pPr marL="285750" indent="-285750">
              <a:buFont typeface="Arial" panose="020B0604020202020204" pitchFamily="34" charset="0"/>
              <a:buChar char="•"/>
            </a:pPr>
            <a:r>
              <a:rPr lang="en-NO" sz="1800" b="0" i="1">
                <a:effectLst/>
              </a:rPr>
              <a:t>I learned about sustainability and so yes, I learned how to open my mind. I learned how to I've grown also personally</a:t>
            </a:r>
          </a:p>
          <a:p>
            <a:pPr marL="285750" indent="-285750">
              <a:buFont typeface="Arial" panose="020B0604020202020204" pitchFamily="34" charset="0"/>
              <a:buChar char="•"/>
            </a:pPr>
            <a:r>
              <a:rPr lang="en-NO" sz="1800" b="0" i="1">
                <a:effectLst/>
              </a:rPr>
              <a:t>I think a bit of an impact on me as well as an individual. I think next time I buy clothes I will look into all </a:t>
            </a:r>
            <a:r>
              <a:rPr lang="en-NO" sz="1800" b="0" i="1"/>
              <a:t>the materials</a:t>
            </a:r>
            <a:endParaRPr lang="en-NO" sz="1800" b="0" i="1">
              <a:effectLst/>
            </a:endParaRPr>
          </a:p>
          <a:p>
            <a:pPr marL="285750" indent="-285750">
              <a:buFont typeface="Arial" panose="020B0604020202020204" pitchFamily="34" charset="0"/>
              <a:buChar char="•"/>
            </a:pPr>
            <a:r>
              <a:rPr lang="en-GB" sz="1800" b="0" i="1"/>
              <a:t>it's good to be around a multidisciplinary team because in my everyday life I go to my office with my research group. We're all nuclear chemists – that is all we talk about</a:t>
            </a:r>
          </a:p>
          <a:p>
            <a:pPr marL="285750" indent="-285750">
              <a:buFont typeface="Arial" panose="020B0604020202020204" pitchFamily="34" charset="0"/>
              <a:buChar char="•"/>
            </a:pPr>
            <a:endParaRPr lang="en-GB" sz="1800" b="0" i="1"/>
          </a:p>
          <a:p>
            <a:endParaRPr lang="en-NO" sz="1800" b="0" i="1"/>
          </a:p>
        </p:txBody>
      </p:sp>
      <p:pic>
        <p:nvPicPr>
          <p:cNvPr id="8" name="Picture 7" descr="A diagram of a learning process&#10;&#10;Description automatically generated">
            <a:extLst>
              <a:ext uri="{FF2B5EF4-FFF2-40B4-BE49-F238E27FC236}">
                <a16:creationId xmlns:a16="http://schemas.microsoft.com/office/drawing/2014/main" id="{29E62B7E-4B9B-01C0-0F75-6CD1393D03A7}"/>
              </a:ext>
            </a:extLst>
          </p:cNvPr>
          <p:cNvPicPr>
            <a:picLocks noChangeAspect="1"/>
          </p:cNvPicPr>
          <p:nvPr/>
        </p:nvPicPr>
        <p:blipFill>
          <a:blip r:embed="rId2"/>
          <a:stretch>
            <a:fillRect/>
          </a:stretch>
        </p:blipFill>
        <p:spPr>
          <a:xfrm>
            <a:off x="6167438" y="832006"/>
            <a:ext cx="6024562" cy="4653973"/>
          </a:xfrm>
          <a:prstGeom prst="rect">
            <a:avLst/>
          </a:prstGeom>
          <a:noFill/>
        </p:spPr>
      </p:pic>
      <p:sp>
        <p:nvSpPr>
          <p:cNvPr id="4" name="Date Placeholder 3">
            <a:extLst>
              <a:ext uri="{FF2B5EF4-FFF2-40B4-BE49-F238E27FC236}">
                <a16:creationId xmlns:a16="http://schemas.microsoft.com/office/drawing/2014/main" id="{5723D544-787D-A715-0A86-56D684CA1AD4}"/>
              </a:ext>
            </a:extLst>
          </p:cNvPr>
          <p:cNvSpPr>
            <a:spLocks noGrp="1"/>
          </p:cNvSpPr>
          <p:nvPr>
            <p:ph type="dt" sz="half" idx="14"/>
          </p:nvPr>
        </p:nvSpPr>
        <p:spPr>
          <a:xfrm>
            <a:off x="8101915" y="6424993"/>
            <a:ext cx="1773923" cy="365125"/>
          </a:xfrm>
        </p:spPr>
        <p:txBody>
          <a:bodyPr anchor="ctr">
            <a:normAutofit/>
          </a:bodyPr>
          <a:lstStyle/>
          <a:p>
            <a:pPr>
              <a:spcAft>
                <a:spcPts val="600"/>
              </a:spcAft>
            </a:pPr>
            <a:fld id="{2F8D1CE3-B2FF-914A-B086-4C9C0DEBBC41}" type="datetime3">
              <a:rPr lang="nb-NO" smtClean="0"/>
              <a:pPr>
                <a:spcAft>
                  <a:spcPts val="600"/>
                </a:spcAft>
              </a:pPr>
              <a:t>2024.02.01</a:t>
            </a:fld>
            <a:endParaRPr lang="en-US"/>
          </a:p>
        </p:txBody>
      </p:sp>
      <p:sp>
        <p:nvSpPr>
          <p:cNvPr id="5" name="Footer Placeholder 4">
            <a:extLst>
              <a:ext uri="{FF2B5EF4-FFF2-40B4-BE49-F238E27FC236}">
                <a16:creationId xmlns:a16="http://schemas.microsoft.com/office/drawing/2014/main" id="{5FFF5B60-28EB-29F9-27A3-66F3E235EC4A}"/>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a:t>Thuy Do | IFAST 2023</a:t>
            </a:r>
          </a:p>
        </p:txBody>
      </p:sp>
      <p:sp>
        <p:nvSpPr>
          <p:cNvPr id="6" name="Slide Number Placeholder 5">
            <a:extLst>
              <a:ext uri="{FF2B5EF4-FFF2-40B4-BE49-F238E27FC236}">
                <a16:creationId xmlns:a16="http://schemas.microsoft.com/office/drawing/2014/main" id="{F2DDFADF-39D8-A5CB-F51D-62EC0E8BA002}"/>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13</a:t>
            </a:fld>
            <a:endParaRPr lang="en-US"/>
          </a:p>
        </p:txBody>
      </p:sp>
    </p:spTree>
    <p:extLst>
      <p:ext uri="{BB962C8B-B14F-4D97-AF65-F5344CB8AC3E}">
        <p14:creationId xmlns:p14="http://schemas.microsoft.com/office/powerpoint/2010/main" val="1765389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E97B44-6732-F0DE-26D5-FCCDFB8C577A}"/>
              </a:ext>
            </a:extLst>
          </p:cNvPr>
          <p:cNvSpPr>
            <a:spLocks noGrp="1"/>
          </p:cNvSpPr>
          <p:nvPr>
            <p:ph idx="1"/>
          </p:nvPr>
        </p:nvSpPr>
        <p:spPr/>
        <p:txBody>
          <a:bodyPr/>
          <a:lstStyle/>
          <a:p>
            <a:pPr marL="342900" indent="-342900">
              <a:buFont typeface="Arial" panose="020B0604020202020204" pitchFamily="34" charset="0"/>
              <a:buChar char="•"/>
            </a:pPr>
            <a:r>
              <a:rPr lang="en-NO" b="0" dirty="0"/>
              <a:t>T</a:t>
            </a:r>
            <a:r>
              <a:rPr lang="en-GB" b="0" dirty="0"/>
              <a:t>h</a:t>
            </a:r>
            <a:r>
              <a:rPr lang="en-NO" b="0" dirty="0"/>
              <a:t>e ability </a:t>
            </a:r>
            <a:r>
              <a:rPr lang="en-GB" b="0" dirty="0"/>
              <a:t>to be</a:t>
            </a:r>
            <a:r>
              <a:rPr lang="en-NO" b="0" dirty="0"/>
              <a:t> innovative during the learning process among student teams relies on the “time break” from work and </a:t>
            </a:r>
            <a:r>
              <a:rPr lang="en-GB" b="0" dirty="0"/>
              <a:t>the perseverance in dealing with high pressure </a:t>
            </a:r>
            <a:r>
              <a:rPr lang="en-NO" b="0" dirty="0"/>
              <a:t>throughout study.</a:t>
            </a:r>
          </a:p>
          <a:p>
            <a:pPr marL="342900" indent="-342900">
              <a:buFont typeface="Arial" panose="020B0604020202020204" pitchFamily="34" charset="0"/>
              <a:buChar char="•"/>
            </a:pPr>
            <a:endParaRPr lang="en-NO" b="0" dirty="0"/>
          </a:p>
          <a:p>
            <a:pPr marL="342900" indent="-342900">
              <a:buFont typeface="Arial" panose="020B0604020202020204" pitchFamily="34" charset="0"/>
              <a:buChar char="•"/>
            </a:pPr>
            <a:r>
              <a:rPr lang="en-NO" b="0" dirty="0"/>
              <a:t>Educators should facili</a:t>
            </a:r>
            <a:r>
              <a:rPr lang="en-GB" b="0" dirty="0"/>
              <a:t>t</a:t>
            </a:r>
            <a:r>
              <a:rPr lang="en-NO" b="0" dirty="0"/>
              <a:t>ate a balance of two elements in </a:t>
            </a:r>
            <a:r>
              <a:rPr lang="en-GB" b="0" dirty="0"/>
              <a:t>the </a:t>
            </a:r>
            <a:r>
              <a:rPr lang="en-NO" b="0" dirty="0"/>
              <a:t>engineering education program. </a:t>
            </a:r>
          </a:p>
          <a:p>
            <a:pPr marL="342900" indent="-342900">
              <a:buFont typeface="Arial" panose="020B0604020202020204" pitchFamily="34" charset="0"/>
              <a:buChar char="•"/>
            </a:pPr>
            <a:endParaRPr lang="en-NO" b="0" dirty="0"/>
          </a:p>
          <a:p>
            <a:pPr marL="342900" indent="-342900">
              <a:buFont typeface="Arial" panose="020B0604020202020204" pitchFamily="34" charset="0"/>
              <a:buChar char="•"/>
            </a:pPr>
            <a:r>
              <a:rPr lang="en-NO" b="0" dirty="0"/>
              <a:t>Encouragement of students in learning about sustainability challenges ha</a:t>
            </a:r>
            <a:r>
              <a:rPr lang="en-GB" b="0" dirty="0"/>
              <a:t>s</a:t>
            </a:r>
            <a:r>
              <a:rPr lang="en-NO" b="0" dirty="0"/>
              <a:t> an impact on their awareness on sustainable issues while integration with business cases in the lecture</a:t>
            </a:r>
          </a:p>
          <a:p>
            <a:pPr marL="342900" indent="-342900">
              <a:buFont typeface="Arial" panose="020B0604020202020204" pitchFamily="34" charset="0"/>
              <a:buChar char="•"/>
            </a:pPr>
            <a:endParaRPr lang="en-NO" dirty="0"/>
          </a:p>
        </p:txBody>
      </p:sp>
      <p:sp>
        <p:nvSpPr>
          <p:cNvPr id="3" name="Title 2">
            <a:extLst>
              <a:ext uri="{FF2B5EF4-FFF2-40B4-BE49-F238E27FC236}">
                <a16:creationId xmlns:a16="http://schemas.microsoft.com/office/drawing/2014/main" id="{029B5D9A-CD94-2FF6-72D8-8E8769D580B8}"/>
              </a:ext>
            </a:extLst>
          </p:cNvPr>
          <p:cNvSpPr>
            <a:spLocks noGrp="1"/>
          </p:cNvSpPr>
          <p:nvPr>
            <p:ph type="title"/>
          </p:nvPr>
        </p:nvSpPr>
        <p:spPr/>
        <p:txBody>
          <a:bodyPr/>
          <a:lstStyle/>
          <a:p>
            <a:r>
              <a:rPr lang="en-NO" dirty="0"/>
              <a:t>9- Conclusion</a:t>
            </a:r>
          </a:p>
        </p:txBody>
      </p:sp>
      <p:sp>
        <p:nvSpPr>
          <p:cNvPr id="4" name="Date Placeholder 3">
            <a:extLst>
              <a:ext uri="{FF2B5EF4-FFF2-40B4-BE49-F238E27FC236}">
                <a16:creationId xmlns:a16="http://schemas.microsoft.com/office/drawing/2014/main" id="{9F2B9508-07D6-D899-794B-553644C12BCE}"/>
              </a:ext>
            </a:extLst>
          </p:cNvPr>
          <p:cNvSpPr>
            <a:spLocks noGrp="1"/>
          </p:cNvSpPr>
          <p:nvPr>
            <p:ph type="dt" sz="half" idx="10"/>
          </p:nvPr>
        </p:nvSpPr>
        <p:spPr/>
        <p:txBody>
          <a:bodyPr/>
          <a:lstStyle/>
          <a:p>
            <a:fld id="{2F8D1CE3-B2FF-914A-B086-4C9C0DEBBC41}" type="datetime3">
              <a:rPr lang="nb-NO" smtClean="0"/>
              <a:t>2024.02.01</a:t>
            </a:fld>
            <a:endParaRPr lang="en-US" dirty="0"/>
          </a:p>
        </p:txBody>
      </p:sp>
      <p:sp>
        <p:nvSpPr>
          <p:cNvPr id="5" name="Footer Placeholder 4">
            <a:extLst>
              <a:ext uri="{FF2B5EF4-FFF2-40B4-BE49-F238E27FC236}">
                <a16:creationId xmlns:a16="http://schemas.microsoft.com/office/drawing/2014/main" id="{D624862C-E2F3-0628-0225-9D69C7A7D631}"/>
              </a:ext>
            </a:extLst>
          </p:cNvPr>
          <p:cNvSpPr>
            <a:spLocks noGrp="1"/>
          </p:cNvSpPr>
          <p:nvPr>
            <p:ph type="ftr" sz="quarter" idx="11"/>
          </p:nvPr>
        </p:nvSpPr>
        <p:spPr/>
        <p:txBody>
          <a:bodyPr/>
          <a:lstStyle/>
          <a:p>
            <a:r>
              <a:rPr lang="en-US"/>
              <a:t>Thuy Do | IFAST 2023</a:t>
            </a:r>
            <a:endParaRPr lang="en-US" dirty="0"/>
          </a:p>
        </p:txBody>
      </p:sp>
      <p:sp>
        <p:nvSpPr>
          <p:cNvPr id="6" name="Slide Number Placeholder 5">
            <a:extLst>
              <a:ext uri="{FF2B5EF4-FFF2-40B4-BE49-F238E27FC236}">
                <a16:creationId xmlns:a16="http://schemas.microsoft.com/office/drawing/2014/main" id="{50AD1389-1DF7-1BF1-109F-175341AA177A}"/>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3192560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764B61-2CC5-3A94-EC27-C4A8A084A655}"/>
              </a:ext>
            </a:extLst>
          </p:cNvPr>
          <p:cNvSpPr>
            <a:spLocks noGrp="1"/>
          </p:cNvSpPr>
          <p:nvPr>
            <p:ph idx="1"/>
          </p:nvPr>
        </p:nvSpPr>
        <p:spPr/>
        <p:txBody>
          <a:bodyPr/>
          <a:lstStyle/>
          <a:p>
            <a:pPr marL="342900" indent="-342900" algn="just">
              <a:buFont typeface="Arial" panose="020B0604020202020204" pitchFamily="34" charset="0"/>
              <a:buChar char="•"/>
            </a:pPr>
            <a:r>
              <a:rPr lang="en-NO" b="0" dirty="0"/>
              <a:t>This study ha</a:t>
            </a:r>
            <a:r>
              <a:rPr lang="en-GB" b="0" dirty="0"/>
              <a:t>s</a:t>
            </a:r>
            <a:r>
              <a:rPr lang="en-NO" b="0" dirty="0"/>
              <a:t> an implication </a:t>
            </a:r>
            <a:r>
              <a:rPr lang="en-GB" b="0" dirty="0"/>
              <a:t>for</a:t>
            </a:r>
            <a:r>
              <a:rPr lang="en-NO" b="0" dirty="0"/>
              <a:t> the understanding of innovative thinking among multidisciplinary team</a:t>
            </a:r>
            <a:r>
              <a:rPr lang="en-GB" b="0" dirty="0"/>
              <a:t>s</a:t>
            </a:r>
            <a:r>
              <a:rPr lang="en-NO" b="0" dirty="0"/>
              <a:t> in an innovation process.</a:t>
            </a:r>
          </a:p>
          <a:p>
            <a:pPr marL="342900" indent="-342900" algn="just">
              <a:buFont typeface="Arial" panose="020B0604020202020204" pitchFamily="34" charset="0"/>
              <a:buChar char="•"/>
            </a:pPr>
            <a:endParaRPr lang="en-NO" b="0" dirty="0"/>
          </a:p>
          <a:p>
            <a:pPr marL="342900" indent="-342900" algn="just">
              <a:buFont typeface="Arial" panose="020B0604020202020204" pitchFamily="34" charset="0"/>
              <a:buChar char="•"/>
            </a:pPr>
            <a:r>
              <a:rPr lang="en-NO" b="0" dirty="0"/>
              <a:t>It has implications for the design of engineering education and integration of sustainability challenges </a:t>
            </a:r>
            <a:r>
              <a:rPr lang="en-GB" b="0" dirty="0"/>
              <a:t>into</a:t>
            </a:r>
            <a:r>
              <a:rPr lang="en-NO" b="0" dirty="0"/>
              <a:t> the study programme </a:t>
            </a:r>
          </a:p>
          <a:p>
            <a:endParaRPr lang="en-NO" dirty="0"/>
          </a:p>
          <a:p>
            <a:endParaRPr lang="en-NO" dirty="0"/>
          </a:p>
        </p:txBody>
      </p:sp>
      <p:sp>
        <p:nvSpPr>
          <p:cNvPr id="3" name="Title 2">
            <a:extLst>
              <a:ext uri="{FF2B5EF4-FFF2-40B4-BE49-F238E27FC236}">
                <a16:creationId xmlns:a16="http://schemas.microsoft.com/office/drawing/2014/main" id="{E9CE41CA-5722-6D76-24A1-3402F7ED2F08}"/>
              </a:ext>
            </a:extLst>
          </p:cNvPr>
          <p:cNvSpPr>
            <a:spLocks noGrp="1"/>
          </p:cNvSpPr>
          <p:nvPr>
            <p:ph type="title"/>
          </p:nvPr>
        </p:nvSpPr>
        <p:spPr/>
        <p:txBody>
          <a:bodyPr/>
          <a:lstStyle/>
          <a:p>
            <a:r>
              <a:rPr lang="en-NO" dirty="0"/>
              <a:t>10-Implications</a:t>
            </a:r>
          </a:p>
        </p:txBody>
      </p:sp>
      <p:sp>
        <p:nvSpPr>
          <p:cNvPr id="4" name="Date Placeholder 3">
            <a:extLst>
              <a:ext uri="{FF2B5EF4-FFF2-40B4-BE49-F238E27FC236}">
                <a16:creationId xmlns:a16="http://schemas.microsoft.com/office/drawing/2014/main" id="{BE63DB04-EC81-9097-FD8F-E56D03CCC385}"/>
              </a:ext>
            </a:extLst>
          </p:cNvPr>
          <p:cNvSpPr>
            <a:spLocks noGrp="1"/>
          </p:cNvSpPr>
          <p:nvPr>
            <p:ph type="dt" sz="half" idx="10"/>
          </p:nvPr>
        </p:nvSpPr>
        <p:spPr/>
        <p:txBody>
          <a:bodyPr/>
          <a:lstStyle/>
          <a:p>
            <a:fld id="{2F8D1CE3-B2FF-914A-B086-4C9C0DEBBC41}" type="datetime3">
              <a:rPr lang="nb-NO" smtClean="0"/>
              <a:t>2024.02.01</a:t>
            </a:fld>
            <a:endParaRPr lang="en-US" dirty="0"/>
          </a:p>
        </p:txBody>
      </p:sp>
      <p:sp>
        <p:nvSpPr>
          <p:cNvPr id="5" name="Footer Placeholder 4">
            <a:extLst>
              <a:ext uri="{FF2B5EF4-FFF2-40B4-BE49-F238E27FC236}">
                <a16:creationId xmlns:a16="http://schemas.microsoft.com/office/drawing/2014/main" id="{0FDD90FD-EB05-BB12-BB61-196F5E1A7ED1}"/>
              </a:ext>
            </a:extLst>
          </p:cNvPr>
          <p:cNvSpPr>
            <a:spLocks noGrp="1"/>
          </p:cNvSpPr>
          <p:nvPr>
            <p:ph type="ftr" sz="quarter" idx="11"/>
          </p:nvPr>
        </p:nvSpPr>
        <p:spPr/>
        <p:txBody>
          <a:bodyPr/>
          <a:lstStyle/>
          <a:p>
            <a:r>
              <a:rPr lang="en-US"/>
              <a:t>Thuy Do | IFAST 2023</a:t>
            </a:r>
            <a:endParaRPr lang="en-US" dirty="0"/>
          </a:p>
        </p:txBody>
      </p:sp>
      <p:sp>
        <p:nvSpPr>
          <p:cNvPr id="6" name="Slide Number Placeholder 5">
            <a:extLst>
              <a:ext uri="{FF2B5EF4-FFF2-40B4-BE49-F238E27FC236}">
                <a16:creationId xmlns:a16="http://schemas.microsoft.com/office/drawing/2014/main" id="{DEFE67D2-DF08-2278-2BB8-133DF6F7DCFE}"/>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28943888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9F2F08F3-835B-A9C9-80E1-7D25AB1A9558}"/>
              </a:ext>
            </a:extLst>
          </p:cNvPr>
          <p:cNvSpPr txBox="1">
            <a:spLocks/>
          </p:cNvSpPr>
          <p:nvPr/>
        </p:nvSpPr>
        <p:spPr>
          <a:xfrm>
            <a:off x="407988" y="373593"/>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NO" dirty="0"/>
              <a:t>Thank you and Question?</a:t>
            </a:r>
          </a:p>
        </p:txBody>
      </p:sp>
    </p:spTree>
    <p:extLst>
      <p:ext uri="{BB962C8B-B14F-4D97-AF65-F5344CB8AC3E}">
        <p14:creationId xmlns:p14="http://schemas.microsoft.com/office/powerpoint/2010/main" val="3142636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4062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close-up of a logo&#10;&#10;Description automatically generated">
            <a:extLst>
              <a:ext uri="{FF2B5EF4-FFF2-40B4-BE49-F238E27FC236}">
                <a16:creationId xmlns:a16="http://schemas.microsoft.com/office/drawing/2014/main" id="{B149EEC1-0D28-43C1-0C96-73462554D14C}"/>
              </a:ext>
            </a:extLst>
          </p:cNvPr>
          <p:cNvPicPr>
            <a:picLocks noGrp="1" noChangeAspect="1"/>
          </p:cNvPicPr>
          <p:nvPr>
            <p:ph idx="1"/>
          </p:nvPr>
        </p:nvPicPr>
        <p:blipFill>
          <a:blip r:embed="rId2"/>
          <a:stretch>
            <a:fillRect/>
          </a:stretch>
        </p:blipFill>
        <p:spPr>
          <a:xfrm>
            <a:off x="407988" y="4992872"/>
            <a:ext cx="3388787" cy="1256769"/>
          </a:xfrm>
        </p:spPr>
      </p:pic>
      <p:sp>
        <p:nvSpPr>
          <p:cNvPr id="3" name="Title 2">
            <a:extLst>
              <a:ext uri="{FF2B5EF4-FFF2-40B4-BE49-F238E27FC236}">
                <a16:creationId xmlns:a16="http://schemas.microsoft.com/office/drawing/2014/main" id="{4C5B3792-8824-A0DD-CE1E-0F72B232F6F1}"/>
              </a:ext>
            </a:extLst>
          </p:cNvPr>
          <p:cNvSpPr>
            <a:spLocks noGrp="1"/>
          </p:cNvSpPr>
          <p:nvPr>
            <p:ph type="title"/>
          </p:nvPr>
        </p:nvSpPr>
        <p:spPr/>
        <p:txBody>
          <a:bodyPr/>
          <a:lstStyle/>
          <a:p>
            <a:r>
              <a:rPr lang="en-NO" dirty="0"/>
              <a:t>1- About myself</a:t>
            </a:r>
          </a:p>
        </p:txBody>
      </p:sp>
      <p:sp>
        <p:nvSpPr>
          <p:cNvPr id="4" name="Date Placeholder 3">
            <a:extLst>
              <a:ext uri="{FF2B5EF4-FFF2-40B4-BE49-F238E27FC236}">
                <a16:creationId xmlns:a16="http://schemas.microsoft.com/office/drawing/2014/main" id="{CD1C353A-0D7C-C2FE-95CE-D9D1C3C4AC9B}"/>
              </a:ext>
            </a:extLst>
          </p:cNvPr>
          <p:cNvSpPr>
            <a:spLocks noGrp="1"/>
          </p:cNvSpPr>
          <p:nvPr>
            <p:ph type="dt" sz="half" idx="10"/>
          </p:nvPr>
        </p:nvSpPr>
        <p:spPr/>
        <p:txBody>
          <a:bodyPr/>
          <a:lstStyle/>
          <a:p>
            <a:fld id="{2F8D1CE3-B2FF-914A-B086-4C9C0DEBBC41}" type="datetime3">
              <a:rPr lang="nb-NO" smtClean="0"/>
              <a:t>2024.02.01</a:t>
            </a:fld>
            <a:endParaRPr lang="en-US" dirty="0"/>
          </a:p>
        </p:txBody>
      </p:sp>
      <p:sp>
        <p:nvSpPr>
          <p:cNvPr id="5" name="Footer Placeholder 4">
            <a:extLst>
              <a:ext uri="{FF2B5EF4-FFF2-40B4-BE49-F238E27FC236}">
                <a16:creationId xmlns:a16="http://schemas.microsoft.com/office/drawing/2014/main" id="{4A3D27D4-29FD-CC5F-F865-4B43493B6AFF}"/>
              </a:ext>
            </a:extLst>
          </p:cNvPr>
          <p:cNvSpPr>
            <a:spLocks noGrp="1"/>
          </p:cNvSpPr>
          <p:nvPr>
            <p:ph type="ftr" sz="quarter" idx="11"/>
          </p:nvPr>
        </p:nvSpPr>
        <p:spPr/>
        <p:txBody>
          <a:bodyPr/>
          <a:lstStyle/>
          <a:p>
            <a:r>
              <a:rPr lang="en-US"/>
              <a:t>Thuy Do | IFAST 2023</a:t>
            </a:r>
            <a:endParaRPr lang="en-US" dirty="0"/>
          </a:p>
        </p:txBody>
      </p:sp>
      <p:sp>
        <p:nvSpPr>
          <p:cNvPr id="6" name="Slide Number Placeholder 5">
            <a:extLst>
              <a:ext uri="{FF2B5EF4-FFF2-40B4-BE49-F238E27FC236}">
                <a16:creationId xmlns:a16="http://schemas.microsoft.com/office/drawing/2014/main" id="{B19B57D2-3E8A-5753-B322-6CB0A2FCFB6A}"/>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10" name="Picture 9" descr="A black background with orange letters&#10;&#10;Description automatically generated">
            <a:extLst>
              <a:ext uri="{FF2B5EF4-FFF2-40B4-BE49-F238E27FC236}">
                <a16:creationId xmlns:a16="http://schemas.microsoft.com/office/drawing/2014/main" id="{EB1B1832-5F14-25F8-9FB3-34DF78F1CF51}"/>
              </a:ext>
            </a:extLst>
          </p:cNvPr>
          <p:cNvPicPr>
            <a:picLocks noChangeAspect="1"/>
          </p:cNvPicPr>
          <p:nvPr/>
        </p:nvPicPr>
        <p:blipFill>
          <a:blip r:embed="rId3"/>
          <a:stretch>
            <a:fillRect/>
          </a:stretch>
        </p:blipFill>
        <p:spPr>
          <a:xfrm>
            <a:off x="3898266" y="5024314"/>
            <a:ext cx="3714872" cy="1065742"/>
          </a:xfrm>
          <a:prstGeom prst="rect">
            <a:avLst/>
          </a:prstGeom>
        </p:spPr>
      </p:pic>
      <p:pic>
        <p:nvPicPr>
          <p:cNvPr id="12" name="Picture 11" descr="A close-up of a logo&#10;&#10;Description automatically generated">
            <a:extLst>
              <a:ext uri="{FF2B5EF4-FFF2-40B4-BE49-F238E27FC236}">
                <a16:creationId xmlns:a16="http://schemas.microsoft.com/office/drawing/2014/main" id="{66F75455-BE02-0878-8054-8E8CCE10812D}"/>
              </a:ext>
            </a:extLst>
          </p:cNvPr>
          <p:cNvPicPr>
            <a:picLocks noChangeAspect="1"/>
          </p:cNvPicPr>
          <p:nvPr/>
        </p:nvPicPr>
        <p:blipFill>
          <a:blip r:embed="rId4"/>
          <a:stretch>
            <a:fillRect/>
          </a:stretch>
        </p:blipFill>
        <p:spPr>
          <a:xfrm>
            <a:off x="7714629" y="5033234"/>
            <a:ext cx="4322417" cy="1126588"/>
          </a:xfrm>
          <a:prstGeom prst="rect">
            <a:avLst/>
          </a:prstGeom>
        </p:spPr>
      </p:pic>
      <p:pic>
        <p:nvPicPr>
          <p:cNvPr id="14" name="Picture 13" descr="A person smiling for a picture&#10;&#10;Description automatically generated">
            <a:extLst>
              <a:ext uri="{FF2B5EF4-FFF2-40B4-BE49-F238E27FC236}">
                <a16:creationId xmlns:a16="http://schemas.microsoft.com/office/drawing/2014/main" id="{A1D5BEC5-5C3C-2F89-26C4-142648AFB16C}"/>
              </a:ext>
            </a:extLst>
          </p:cNvPr>
          <p:cNvPicPr>
            <a:picLocks noChangeAspect="1"/>
          </p:cNvPicPr>
          <p:nvPr/>
        </p:nvPicPr>
        <p:blipFill>
          <a:blip r:embed="rId5"/>
          <a:stretch>
            <a:fillRect/>
          </a:stretch>
        </p:blipFill>
        <p:spPr>
          <a:xfrm>
            <a:off x="580266" y="1213306"/>
            <a:ext cx="2632391" cy="3386068"/>
          </a:xfrm>
          <a:prstGeom prst="rect">
            <a:avLst/>
          </a:prstGeom>
        </p:spPr>
      </p:pic>
      <p:sp>
        <p:nvSpPr>
          <p:cNvPr id="15" name="TextBox 14">
            <a:extLst>
              <a:ext uri="{FF2B5EF4-FFF2-40B4-BE49-F238E27FC236}">
                <a16:creationId xmlns:a16="http://schemas.microsoft.com/office/drawing/2014/main" id="{C2D92346-438D-112D-BD2B-AC51E85219A2}"/>
              </a:ext>
            </a:extLst>
          </p:cNvPr>
          <p:cNvSpPr txBox="1"/>
          <p:nvPr/>
        </p:nvSpPr>
        <p:spPr>
          <a:xfrm>
            <a:off x="3898266" y="1205998"/>
            <a:ext cx="7551612" cy="2954655"/>
          </a:xfrm>
          <a:prstGeom prst="rect">
            <a:avLst/>
          </a:prstGeom>
          <a:noFill/>
        </p:spPr>
        <p:txBody>
          <a:bodyPr wrap="square" lIns="0" tIns="0" rIns="0" bIns="0" rtlCol="0">
            <a:spAutoFit/>
          </a:bodyPr>
          <a:lstStyle/>
          <a:p>
            <a:pPr marL="171450" indent="-171450" algn="just">
              <a:buFont typeface="Wingdings" pitchFamily="2" charset="2"/>
              <a:buChar char="v"/>
            </a:pPr>
            <a:r>
              <a:rPr lang="en-GB" sz="1200" dirty="0"/>
              <a:t>Thuy is a Ph.D. student in entrepreneurship education and innovation management. </a:t>
            </a:r>
          </a:p>
          <a:p>
            <a:pPr marL="171450" indent="-171450" algn="just">
              <a:buFont typeface="Wingdings" pitchFamily="2" charset="2"/>
              <a:buChar char="v"/>
            </a:pPr>
            <a:endParaRPr lang="en-GB" sz="1200" dirty="0"/>
          </a:p>
          <a:p>
            <a:pPr marL="171450" indent="-171450" algn="just">
              <a:buFont typeface="Wingdings" pitchFamily="2" charset="2"/>
              <a:buChar char="v"/>
            </a:pPr>
            <a:r>
              <a:rPr lang="en-GB" sz="1200" dirty="0"/>
              <a:t>Her thesis is about deep technologies (i.e., HEP) and the commercialization of deep technologies.</a:t>
            </a:r>
          </a:p>
          <a:p>
            <a:pPr marL="171450" indent="-171450" algn="just">
              <a:buFont typeface="Wingdings" pitchFamily="2" charset="2"/>
              <a:buChar char="v"/>
            </a:pPr>
            <a:endParaRPr lang="en-GB" sz="1200" dirty="0"/>
          </a:p>
          <a:p>
            <a:pPr marL="171450" indent="-171450" algn="just">
              <a:buFont typeface="Wingdings" pitchFamily="2" charset="2"/>
              <a:buChar char="v"/>
            </a:pPr>
            <a:r>
              <a:rPr lang="en-GB" sz="1200" dirty="0"/>
              <a:t>Her work has been associated with the European Commission for Nuclear Research (CERN), the Norwegian University of Science and Technology (NTNU), ESADE Business School, and TU Dublin.</a:t>
            </a:r>
          </a:p>
          <a:p>
            <a:pPr algn="just"/>
            <a:endParaRPr lang="en-GB" sz="1200" dirty="0"/>
          </a:p>
          <a:p>
            <a:pPr marL="171450" indent="-171450" algn="just">
              <a:buFont typeface="Wingdings" pitchFamily="2" charset="2"/>
              <a:buChar char="v"/>
            </a:pPr>
            <a:r>
              <a:rPr lang="en-GB" sz="1200" dirty="0"/>
              <a:t>I have also written some studies on the diffusion of digital and medical technologies to society, responsible innovation, and the transfer of deep technologies to innovative student entrepreneurs.</a:t>
            </a:r>
          </a:p>
          <a:p>
            <a:pPr marL="171450" indent="-171450" algn="just">
              <a:buFont typeface="Wingdings" pitchFamily="2" charset="2"/>
              <a:buChar char="v"/>
            </a:pPr>
            <a:endParaRPr lang="en-GB" sz="1200" dirty="0"/>
          </a:p>
          <a:p>
            <a:pPr marL="171450" indent="-171450" algn="just">
              <a:buFont typeface="Wingdings" pitchFamily="2" charset="2"/>
              <a:buChar char="v"/>
            </a:pPr>
            <a:r>
              <a:rPr lang="en-GB" sz="1200" dirty="0"/>
              <a:t>Originally from Hanoi, Vietnam –I moved to Norway in 2019 for my Master's study. </a:t>
            </a:r>
          </a:p>
          <a:p>
            <a:pPr algn="just"/>
            <a:endParaRPr lang="en-GB" sz="1200" dirty="0"/>
          </a:p>
          <a:p>
            <a:pPr marL="171450" indent="-171450" algn="just">
              <a:buFont typeface="Wingdings" pitchFamily="2" charset="2"/>
              <a:buChar char="v"/>
            </a:pPr>
            <a:r>
              <a:rPr lang="en-GB" sz="1200" dirty="0"/>
              <a:t>I enjoy working with people, and education is one of my key interests.</a:t>
            </a:r>
            <a:r>
              <a:rPr lang="en-GB" sz="1200" b="1" dirty="0"/>
              <a:t> </a:t>
            </a:r>
          </a:p>
          <a:p>
            <a:pPr marL="171450" indent="-171450" algn="just">
              <a:buFont typeface="Wingdings" pitchFamily="2" charset="2"/>
              <a:buChar char="v"/>
            </a:pPr>
            <a:endParaRPr lang="en-GB" sz="1200" b="1" dirty="0"/>
          </a:p>
          <a:p>
            <a:pPr marL="171450" indent="-171450" algn="just">
              <a:buFont typeface="Wingdings" pitchFamily="2" charset="2"/>
              <a:buChar char="v"/>
            </a:pPr>
            <a:r>
              <a:rPr lang="en-GB" sz="1200" b="1" u="sng" dirty="0"/>
              <a:t>In this study, my interest lies in understanding the learning process and outcomes among student teams </a:t>
            </a:r>
            <a:endParaRPr lang="en-NO" sz="1200" b="1" u="sng" dirty="0"/>
          </a:p>
        </p:txBody>
      </p:sp>
    </p:spTree>
    <p:extLst>
      <p:ext uri="{BB962C8B-B14F-4D97-AF65-F5344CB8AC3E}">
        <p14:creationId xmlns:p14="http://schemas.microsoft.com/office/powerpoint/2010/main" val="525016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443576" y="3429000"/>
            <a:ext cx="2581178" cy="1559175"/>
          </a:xfrm>
          <a:custGeom>
            <a:avLst/>
            <a:gdLst/>
            <a:ahLst/>
            <a:cxnLst/>
            <a:rect l="l" t="t" r="r" b="b"/>
            <a:pathLst>
              <a:path w="4772493" h="3161777">
                <a:moveTo>
                  <a:pt x="0" y="0"/>
                </a:moveTo>
                <a:lnTo>
                  <a:pt x="4772493" y="0"/>
                </a:lnTo>
                <a:lnTo>
                  <a:pt x="4772493" y="3161777"/>
                </a:lnTo>
                <a:lnTo>
                  <a:pt x="0" y="3161777"/>
                </a:lnTo>
                <a:lnTo>
                  <a:pt x="0" y="0"/>
                </a:lnTo>
                <a:close/>
              </a:path>
            </a:pathLst>
          </a:custGeom>
          <a:blipFill>
            <a:blip r:embed="rId2">
              <a:extLst>
                <a:ext uri="{96DAC541-7B7A-43D3-8B79-37D633B846F1}">
                  <asvg:svgBlip xmlns:asvg="http://schemas.microsoft.com/office/drawing/2016/SVG/main" r:embed="rId3"/>
                </a:ext>
              </a:extLst>
            </a:blip>
            <a:stretch>
              <a:fillRect/>
            </a:stretch>
          </a:blipFill>
          <a:ln>
            <a:noFill/>
          </a:ln>
        </p:spPr>
      </p:sp>
      <p:sp>
        <p:nvSpPr>
          <p:cNvPr id="4" name="AutoShape 4"/>
          <p:cNvSpPr/>
          <p:nvPr/>
        </p:nvSpPr>
        <p:spPr>
          <a:xfrm flipV="1">
            <a:off x="9842869" y="1199837"/>
            <a:ext cx="797783" cy="1101764"/>
          </a:xfrm>
          <a:prstGeom prst="line">
            <a:avLst/>
          </a:prstGeom>
          <a:ln w="76200" cap="flat">
            <a:solidFill>
              <a:schemeClr val="accent1"/>
            </a:solidFill>
            <a:prstDash val="solid"/>
            <a:headEnd type="none" w="sm" len="sm"/>
            <a:tailEnd type="arrow" w="med" len="sm"/>
          </a:ln>
        </p:spPr>
      </p:sp>
      <p:sp>
        <p:nvSpPr>
          <p:cNvPr id="5" name="TextBox 5"/>
          <p:cNvSpPr txBox="1"/>
          <p:nvPr/>
        </p:nvSpPr>
        <p:spPr>
          <a:xfrm>
            <a:off x="7904441" y="5121593"/>
            <a:ext cx="3406355" cy="374013"/>
          </a:xfrm>
          <a:prstGeom prst="rect">
            <a:avLst/>
          </a:prstGeom>
        </p:spPr>
        <p:txBody>
          <a:bodyPr lIns="0" tIns="0" rIns="0" bIns="0" rtlCol="0" anchor="t">
            <a:spAutoFit/>
          </a:bodyPr>
          <a:lstStyle/>
          <a:p>
            <a:pPr algn="ctr">
              <a:lnSpc>
                <a:spcPts val="3136"/>
              </a:lnSpc>
            </a:pPr>
            <a:r>
              <a:rPr lang="en-US" sz="2240" dirty="0">
                <a:solidFill>
                  <a:srgbClr val="303030"/>
                </a:solidFill>
                <a:latin typeface="Libre Baskerville Bold"/>
              </a:rPr>
              <a:t>What learning really is</a:t>
            </a:r>
          </a:p>
        </p:txBody>
      </p:sp>
      <p:sp>
        <p:nvSpPr>
          <p:cNvPr id="6" name="TextBox 6"/>
          <p:cNvSpPr txBox="1"/>
          <p:nvPr/>
        </p:nvSpPr>
        <p:spPr>
          <a:xfrm>
            <a:off x="7756165" y="2491287"/>
            <a:ext cx="3855025" cy="374013"/>
          </a:xfrm>
          <a:prstGeom prst="rect">
            <a:avLst/>
          </a:prstGeom>
        </p:spPr>
        <p:txBody>
          <a:bodyPr lIns="0" tIns="0" rIns="0" bIns="0" rtlCol="0" anchor="t">
            <a:spAutoFit/>
          </a:bodyPr>
          <a:lstStyle/>
          <a:p>
            <a:pPr algn="ctr">
              <a:lnSpc>
                <a:spcPts val="3136"/>
              </a:lnSpc>
            </a:pPr>
            <a:r>
              <a:rPr lang="en-US" sz="2240" dirty="0">
                <a:solidFill>
                  <a:srgbClr val="303030"/>
                </a:solidFill>
                <a:latin typeface="Libre Baskerville Bold"/>
              </a:rPr>
              <a:t>What we think learning is</a:t>
            </a:r>
          </a:p>
        </p:txBody>
      </p:sp>
      <p:sp>
        <p:nvSpPr>
          <p:cNvPr id="7" name="TextBox 7"/>
          <p:cNvSpPr txBox="1"/>
          <p:nvPr/>
        </p:nvSpPr>
        <p:spPr>
          <a:xfrm>
            <a:off x="603300" y="5308600"/>
            <a:ext cx="10274201" cy="578172"/>
          </a:xfrm>
          <a:prstGeom prst="rect">
            <a:avLst/>
          </a:prstGeom>
        </p:spPr>
        <p:txBody>
          <a:bodyPr lIns="0" tIns="0" rIns="0" bIns="0" rtlCol="0" anchor="t">
            <a:spAutoFit/>
          </a:bodyPr>
          <a:lstStyle/>
          <a:p>
            <a:pPr algn="ctr">
              <a:lnSpc>
                <a:spcPts val="4816"/>
              </a:lnSpc>
              <a:spcBef>
                <a:spcPct val="0"/>
              </a:spcBef>
            </a:pPr>
            <a:r>
              <a:rPr lang="en-US" sz="3440" dirty="0">
                <a:solidFill>
                  <a:srgbClr val="FFFFFF"/>
                </a:solidFill>
                <a:latin typeface="Libre Baskerville Bold"/>
              </a:rPr>
              <a:t>STUDENTS ACTING ENTREPRENEURIAL</a:t>
            </a:r>
          </a:p>
        </p:txBody>
      </p:sp>
      <p:pic>
        <p:nvPicPr>
          <p:cNvPr id="8" name="Picture 7" descr="A close-up of a logo&#10;&#10;Description automatically generated">
            <a:extLst>
              <a:ext uri="{FF2B5EF4-FFF2-40B4-BE49-F238E27FC236}">
                <a16:creationId xmlns:a16="http://schemas.microsoft.com/office/drawing/2014/main" id="{541B06B5-FA1A-EAA2-F77F-78B4CF0E91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15600" y="6148252"/>
            <a:ext cx="1676400" cy="709749"/>
          </a:xfrm>
          <a:prstGeom prst="rect">
            <a:avLst/>
          </a:prstGeom>
        </p:spPr>
      </p:pic>
      <p:pic>
        <p:nvPicPr>
          <p:cNvPr id="10" name="Picture 9" descr="A group of people on a calendar&#10;&#10;Description automatically generated">
            <a:extLst>
              <a:ext uri="{FF2B5EF4-FFF2-40B4-BE49-F238E27FC236}">
                <a16:creationId xmlns:a16="http://schemas.microsoft.com/office/drawing/2014/main" id="{C2BB4DB6-7D3D-1AA9-D608-BA375CF030AB}"/>
              </a:ext>
            </a:extLst>
          </p:cNvPr>
          <p:cNvPicPr>
            <a:picLocks noChangeAspect="1"/>
          </p:cNvPicPr>
          <p:nvPr/>
        </p:nvPicPr>
        <p:blipFill>
          <a:blip r:embed="rId5"/>
          <a:stretch>
            <a:fillRect/>
          </a:stretch>
        </p:blipFill>
        <p:spPr>
          <a:xfrm>
            <a:off x="298309" y="536226"/>
            <a:ext cx="7772400" cy="5829300"/>
          </a:xfrm>
          <a:prstGeom prst="rect">
            <a:avLst/>
          </a:prstGeom>
        </p:spPr>
      </p:pic>
      <p:sp>
        <p:nvSpPr>
          <p:cNvPr id="2" name="Title 2">
            <a:extLst>
              <a:ext uri="{FF2B5EF4-FFF2-40B4-BE49-F238E27FC236}">
                <a16:creationId xmlns:a16="http://schemas.microsoft.com/office/drawing/2014/main" id="{9CC2EF7C-805F-94E0-C99B-CBE3C86EE502}"/>
              </a:ext>
            </a:extLst>
          </p:cNvPr>
          <p:cNvSpPr txBox="1">
            <a:spLocks/>
          </p:cNvSpPr>
          <p:nvPr/>
        </p:nvSpPr>
        <p:spPr>
          <a:xfrm>
            <a:off x="298309" y="14320"/>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NO" dirty="0"/>
              <a:t>2- Introduction</a:t>
            </a:r>
          </a:p>
        </p:txBody>
      </p:sp>
      <p:sp>
        <p:nvSpPr>
          <p:cNvPr id="9" name="TextBox 8">
            <a:extLst>
              <a:ext uri="{FF2B5EF4-FFF2-40B4-BE49-F238E27FC236}">
                <a16:creationId xmlns:a16="http://schemas.microsoft.com/office/drawing/2014/main" id="{6BA711B9-0580-DD59-0D4E-18FC5B9CA378}"/>
              </a:ext>
            </a:extLst>
          </p:cNvPr>
          <p:cNvSpPr txBox="1"/>
          <p:nvPr/>
        </p:nvSpPr>
        <p:spPr>
          <a:xfrm>
            <a:off x="1454736" y="971228"/>
            <a:ext cx="5001369" cy="830997"/>
          </a:xfrm>
          <a:prstGeom prst="rect">
            <a:avLst/>
          </a:prstGeom>
          <a:noFill/>
        </p:spPr>
        <p:txBody>
          <a:bodyPr wrap="none" lIns="0" tIns="0" rIns="0" bIns="0" rtlCol="0">
            <a:spAutoFit/>
          </a:bodyPr>
          <a:lstStyle/>
          <a:p>
            <a:pPr algn="l"/>
            <a:r>
              <a:rPr lang="en-US" dirty="0"/>
              <a:t>TAKING A BREAK OR LASER FOCUS? </a:t>
            </a:r>
            <a:br>
              <a:rPr lang="en-US" dirty="0"/>
            </a:br>
            <a:r>
              <a:rPr lang="en-US" dirty="0"/>
              <a:t>Creative thinking during team learning innovation</a:t>
            </a:r>
            <a:br>
              <a:rPr lang="en-US" dirty="0"/>
            </a:br>
            <a:endParaRPr lang="en-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953E17-6166-23BB-B243-20F32A786E8F}"/>
              </a:ext>
            </a:extLst>
          </p:cNvPr>
          <p:cNvSpPr>
            <a:spLocks noGrp="1"/>
          </p:cNvSpPr>
          <p:nvPr>
            <p:ph type="dt" sz="half" idx="10"/>
          </p:nvPr>
        </p:nvSpPr>
        <p:spPr/>
        <p:txBody>
          <a:bodyPr/>
          <a:lstStyle/>
          <a:p>
            <a:fld id="{CCA3D32C-767C-DD47-9385-730CD4EB4C9C}" type="datetime3">
              <a:rPr lang="nb-NO" smtClean="0"/>
              <a:t>2024.02.01</a:t>
            </a:fld>
            <a:endParaRPr lang="en-US" dirty="0"/>
          </a:p>
        </p:txBody>
      </p:sp>
      <p:sp>
        <p:nvSpPr>
          <p:cNvPr id="3" name="Footer Placeholder 2">
            <a:extLst>
              <a:ext uri="{FF2B5EF4-FFF2-40B4-BE49-F238E27FC236}">
                <a16:creationId xmlns:a16="http://schemas.microsoft.com/office/drawing/2014/main" id="{A834EA5A-BA5B-6C8C-CFE3-1A9A3D8E7B57}"/>
              </a:ext>
            </a:extLst>
          </p:cNvPr>
          <p:cNvSpPr>
            <a:spLocks noGrp="1"/>
          </p:cNvSpPr>
          <p:nvPr>
            <p:ph type="ftr" sz="quarter" idx="11"/>
          </p:nvPr>
        </p:nvSpPr>
        <p:spPr/>
        <p:txBody>
          <a:bodyPr/>
          <a:lstStyle/>
          <a:p>
            <a:r>
              <a:rPr lang="en-US"/>
              <a:t>Thuy Do | IFAST 2023</a:t>
            </a:r>
            <a:endParaRPr lang="en-US" dirty="0"/>
          </a:p>
        </p:txBody>
      </p:sp>
      <p:sp>
        <p:nvSpPr>
          <p:cNvPr id="4" name="Slide Number Placeholder 3">
            <a:extLst>
              <a:ext uri="{FF2B5EF4-FFF2-40B4-BE49-F238E27FC236}">
                <a16:creationId xmlns:a16="http://schemas.microsoft.com/office/drawing/2014/main" id="{41AB501B-72C3-AB05-7503-D416E667C4B4}"/>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5" name="TextBox 4">
            <a:extLst>
              <a:ext uri="{FF2B5EF4-FFF2-40B4-BE49-F238E27FC236}">
                <a16:creationId xmlns:a16="http://schemas.microsoft.com/office/drawing/2014/main" id="{ACE70E0B-E854-D051-3454-8E894D635D8E}"/>
              </a:ext>
            </a:extLst>
          </p:cNvPr>
          <p:cNvSpPr txBox="1"/>
          <p:nvPr/>
        </p:nvSpPr>
        <p:spPr>
          <a:xfrm>
            <a:off x="516103" y="572202"/>
            <a:ext cx="10725693" cy="984885"/>
          </a:xfrm>
          <a:prstGeom prst="rect">
            <a:avLst/>
          </a:prstGeom>
          <a:noFill/>
        </p:spPr>
        <p:txBody>
          <a:bodyPr wrap="none" lIns="0" tIns="0" rIns="0" bIns="0" rtlCol="0">
            <a:spAutoFit/>
          </a:bodyPr>
          <a:lstStyle/>
          <a:p>
            <a:pPr algn="l"/>
            <a:r>
              <a:rPr lang="en-NO" sz="2800" b="1" dirty="0"/>
              <a:t>3- RQ: How do they learn, and what are the learning outcomes?</a:t>
            </a:r>
          </a:p>
          <a:p>
            <a:pPr marL="742950" lvl="1" indent="-285750">
              <a:buFont typeface="Arial" panose="020B0604020202020204" pitchFamily="34" charset="0"/>
              <a:buChar char="•"/>
            </a:pPr>
            <a:r>
              <a:rPr lang="en-NO" dirty="0"/>
              <a:t>How do student teams develop innovati</a:t>
            </a:r>
            <a:r>
              <a:rPr lang="en-GB" dirty="0" err="1"/>
              <a:t>ve</a:t>
            </a:r>
            <a:r>
              <a:rPr lang="en-NO" dirty="0"/>
              <a:t> ideas?</a:t>
            </a:r>
          </a:p>
          <a:p>
            <a:pPr marL="742950" lvl="1" indent="-285750">
              <a:buFont typeface="Arial" panose="020B0604020202020204" pitchFamily="34" charset="0"/>
              <a:buChar char="•"/>
            </a:pPr>
            <a:r>
              <a:rPr lang="en-NO" dirty="0"/>
              <a:t>What triggers, influences, supports</a:t>
            </a:r>
            <a:r>
              <a:rPr lang="en-GB" dirty="0"/>
              <a:t>, or hinders</a:t>
            </a:r>
            <a:r>
              <a:rPr lang="en-NO" dirty="0"/>
              <a:t> the ideation process?</a:t>
            </a:r>
          </a:p>
        </p:txBody>
      </p:sp>
      <p:pic>
        <p:nvPicPr>
          <p:cNvPr id="7" name="Picture 6" descr="A diagram of a project&#10;&#10;Description automatically generated">
            <a:extLst>
              <a:ext uri="{FF2B5EF4-FFF2-40B4-BE49-F238E27FC236}">
                <a16:creationId xmlns:a16="http://schemas.microsoft.com/office/drawing/2014/main" id="{9582C26E-6B56-F450-227D-EFFEE49E9F41}"/>
              </a:ext>
            </a:extLst>
          </p:cNvPr>
          <p:cNvPicPr>
            <a:picLocks noChangeAspect="1"/>
          </p:cNvPicPr>
          <p:nvPr/>
        </p:nvPicPr>
        <p:blipFill>
          <a:blip r:embed="rId2"/>
          <a:stretch>
            <a:fillRect/>
          </a:stretch>
        </p:blipFill>
        <p:spPr>
          <a:xfrm>
            <a:off x="290303" y="2147010"/>
            <a:ext cx="4188409" cy="2527029"/>
          </a:xfrm>
          <a:prstGeom prst="rect">
            <a:avLst/>
          </a:prstGeom>
        </p:spPr>
      </p:pic>
      <p:sp>
        <p:nvSpPr>
          <p:cNvPr id="8" name="TextBox 7">
            <a:extLst>
              <a:ext uri="{FF2B5EF4-FFF2-40B4-BE49-F238E27FC236}">
                <a16:creationId xmlns:a16="http://schemas.microsoft.com/office/drawing/2014/main" id="{C4C099B2-98C2-6196-E220-A5A92B4EC894}"/>
              </a:ext>
            </a:extLst>
          </p:cNvPr>
          <p:cNvSpPr txBox="1"/>
          <p:nvPr/>
        </p:nvSpPr>
        <p:spPr>
          <a:xfrm>
            <a:off x="2057908" y="4851792"/>
            <a:ext cx="2151230" cy="184666"/>
          </a:xfrm>
          <a:prstGeom prst="rect">
            <a:avLst/>
          </a:prstGeom>
          <a:noFill/>
        </p:spPr>
        <p:txBody>
          <a:bodyPr wrap="none" lIns="0" tIns="0" rIns="0" bIns="0" rtlCol="0">
            <a:spAutoFit/>
          </a:bodyPr>
          <a:lstStyle/>
          <a:p>
            <a:pPr algn="l"/>
            <a:r>
              <a:rPr lang="en-GB" sz="1200" dirty="0">
                <a:solidFill>
                  <a:srgbClr val="303030"/>
                </a:solidFill>
              </a:rPr>
              <a:t>(Rasmussen &amp; </a:t>
            </a:r>
            <a:r>
              <a:rPr lang="en-GB" sz="1200" dirty="0" err="1">
                <a:solidFill>
                  <a:srgbClr val="303030"/>
                </a:solidFill>
              </a:rPr>
              <a:t>Sørheim</a:t>
            </a:r>
            <a:r>
              <a:rPr lang="en-GB" sz="1200" dirty="0">
                <a:solidFill>
                  <a:srgbClr val="303030"/>
                </a:solidFill>
              </a:rPr>
              <a:t>, 2006) </a:t>
            </a:r>
          </a:p>
        </p:txBody>
      </p:sp>
      <p:pic>
        <p:nvPicPr>
          <p:cNvPr id="10" name="Picture 9" descr="A diagram of a diagram of a dna&#10;&#10;Description automatically generated">
            <a:extLst>
              <a:ext uri="{FF2B5EF4-FFF2-40B4-BE49-F238E27FC236}">
                <a16:creationId xmlns:a16="http://schemas.microsoft.com/office/drawing/2014/main" id="{5CBC9A74-3D9A-74F1-82F1-5A52E1CB0692}"/>
              </a:ext>
            </a:extLst>
          </p:cNvPr>
          <p:cNvPicPr>
            <a:picLocks noChangeAspect="1"/>
          </p:cNvPicPr>
          <p:nvPr/>
        </p:nvPicPr>
        <p:blipFill>
          <a:blip r:embed="rId3"/>
          <a:stretch>
            <a:fillRect/>
          </a:stretch>
        </p:blipFill>
        <p:spPr>
          <a:xfrm>
            <a:off x="4783814" y="2297314"/>
            <a:ext cx="2734396" cy="2739144"/>
          </a:xfrm>
          <a:prstGeom prst="rect">
            <a:avLst/>
          </a:prstGeom>
          <a:noFill/>
        </p:spPr>
      </p:pic>
      <p:sp>
        <p:nvSpPr>
          <p:cNvPr id="11" name="TextBox 10">
            <a:extLst>
              <a:ext uri="{FF2B5EF4-FFF2-40B4-BE49-F238E27FC236}">
                <a16:creationId xmlns:a16="http://schemas.microsoft.com/office/drawing/2014/main" id="{002BE41B-13BB-FB92-C9CB-3ABCF1E9424C}"/>
              </a:ext>
            </a:extLst>
          </p:cNvPr>
          <p:cNvSpPr txBox="1"/>
          <p:nvPr/>
        </p:nvSpPr>
        <p:spPr>
          <a:xfrm>
            <a:off x="6683045" y="5036458"/>
            <a:ext cx="835165" cy="184666"/>
          </a:xfrm>
          <a:prstGeom prst="rect">
            <a:avLst/>
          </a:prstGeom>
          <a:noFill/>
        </p:spPr>
        <p:txBody>
          <a:bodyPr wrap="none" lIns="0" tIns="0" rIns="0" bIns="0" rtlCol="0">
            <a:spAutoFit/>
          </a:bodyPr>
          <a:lstStyle/>
          <a:p>
            <a:pPr algn="l"/>
            <a:r>
              <a:rPr lang="en-NO" sz="1200" dirty="0">
                <a:solidFill>
                  <a:srgbClr val="303030"/>
                </a:solidFill>
              </a:rPr>
              <a:t>(Kolb, 1984)</a:t>
            </a:r>
          </a:p>
        </p:txBody>
      </p:sp>
      <p:graphicFrame>
        <p:nvGraphicFramePr>
          <p:cNvPr id="17" name="Diagram 16">
            <a:extLst>
              <a:ext uri="{FF2B5EF4-FFF2-40B4-BE49-F238E27FC236}">
                <a16:creationId xmlns:a16="http://schemas.microsoft.com/office/drawing/2014/main" id="{D769DDA8-7452-FE81-CE78-3786AA96C8C9}"/>
              </a:ext>
            </a:extLst>
          </p:cNvPr>
          <p:cNvGraphicFramePr/>
          <p:nvPr>
            <p:extLst>
              <p:ext uri="{D42A27DB-BD31-4B8C-83A1-F6EECF244321}">
                <p14:modId xmlns:p14="http://schemas.microsoft.com/office/powerpoint/2010/main" val="1094112715"/>
              </p:ext>
            </p:extLst>
          </p:nvPr>
        </p:nvGraphicFramePr>
        <p:xfrm>
          <a:off x="8237123" y="2147010"/>
          <a:ext cx="3551677" cy="32589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92421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Graphic spid="17"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11061768" cy="4608512"/>
          </a:xfrm>
        </p:spPr>
        <p:txBody>
          <a:bodyPr/>
          <a:lstStyle/>
          <a:p>
            <a:pPr lvl="1"/>
            <a:r>
              <a:rPr lang="en-US" dirty="0"/>
              <a:t>Research context: 4 teams during IFAST 2023</a:t>
            </a:r>
          </a:p>
          <a:p>
            <a:pPr lvl="1"/>
            <a:endParaRPr lang="en-US" dirty="0"/>
          </a:p>
          <a:p>
            <a:pPr lvl="1"/>
            <a:r>
              <a:rPr lang="en-US" dirty="0"/>
              <a:t>In-depth interviews with focus groups on the team process throughout the program (pre/ post in total of 8 interviews)</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r>
              <a:rPr lang="en-US" dirty="0"/>
              <a:t>Thematic analysis following </a:t>
            </a:r>
            <a:r>
              <a:rPr lang="en-US" dirty="0" err="1"/>
              <a:t>Goia</a:t>
            </a:r>
            <a:r>
              <a:rPr lang="en-US" dirty="0"/>
              <a:t> process (qualitative study)</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4 – Research design</a:t>
            </a:r>
            <a:br>
              <a:rPr lang="en-US" dirty="0"/>
            </a:br>
            <a:endParaRPr lang="en-US" dirty="0"/>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4692B8FB-886E-9842-94A5-889A3BC7B879}" type="datetime3">
              <a:rPr lang="nb-NO" smtClean="0"/>
              <a:t>2024.02.01</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US" dirty="0"/>
              <a:t>Thuy Do | IFAST 2023</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5</a:t>
            </a:fld>
            <a:endParaRPr lang="en-US" dirty="0"/>
          </a:p>
        </p:txBody>
      </p:sp>
      <p:graphicFrame>
        <p:nvGraphicFramePr>
          <p:cNvPr id="8" name="Table 8">
            <a:extLst>
              <a:ext uri="{FF2B5EF4-FFF2-40B4-BE49-F238E27FC236}">
                <a16:creationId xmlns:a16="http://schemas.microsoft.com/office/drawing/2014/main" id="{1EA21E01-89AA-6392-0327-262DD6D75BCA}"/>
              </a:ext>
            </a:extLst>
          </p:cNvPr>
          <p:cNvGraphicFramePr>
            <a:graphicFrameLocks noGrp="1"/>
          </p:cNvGraphicFramePr>
          <p:nvPr>
            <p:extLst>
              <p:ext uri="{D42A27DB-BD31-4B8C-83A1-F6EECF244321}">
                <p14:modId xmlns:p14="http://schemas.microsoft.com/office/powerpoint/2010/main" val="4174354503"/>
              </p:ext>
            </p:extLst>
          </p:nvPr>
        </p:nvGraphicFramePr>
        <p:xfrm>
          <a:off x="3218951" y="2870444"/>
          <a:ext cx="7846554" cy="2123440"/>
        </p:xfrm>
        <a:graphic>
          <a:graphicData uri="http://schemas.openxmlformats.org/drawingml/2006/table">
            <a:tbl>
              <a:tblPr firstRow="1" bandRow="1">
                <a:tableStyleId>{8EC20E35-A176-4012-BC5E-935CFFF8708E}</a:tableStyleId>
              </a:tblPr>
              <a:tblGrid>
                <a:gridCol w="1410170">
                  <a:extLst>
                    <a:ext uri="{9D8B030D-6E8A-4147-A177-3AD203B41FA5}">
                      <a16:colId xmlns:a16="http://schemas.microsoft.com/office/drawing/2014/main" val="1573294239"/>
                    </a:ext>
                  </a:extLst>
                </a:gridCol>
                <a:gridCol w="3218192">
                  <a:extLst>
                    <a:ext uri="{9D8B030D-6E8A-4147-A177-3AD203B41FA5}">
                      <a16:colId xmlns:a16="http://schemas.microsoft.com/office/drawing/2014/main" val="2577493681"/>
                    </a:ext>
                  </a:extLst>
                </a:gridCol>
                <a:gridCol w="3218192">
                  <a:extLst>
                    <a:ext uri="{9D8B030D-6E8A-4147-A177-3AD203B41FA5}">
                      <a16:colId xmlns:a16="http://schemas.microsoft.com/office/drawing/2014/main" val="1738741454"/>
                    </a:ext>
                  </a:extLst>
                </a:gridCol>
              </a:tblGrid>
              <a:tr h="370840">
                <a:tc>
                  <a:txBody>
                    <a:bodyPr/>
                    <a:lstStyle/>
                    <a:p>
                      <a:r>
                        <a:rPr lang="en-NO" dirty="0"/>
                        <a:t>Teams</a:t>
                      </a:r>
                    </a:p>
                  </a:txBody>
                  <a:tcPr/>
                </a:tc>
                <a:tc>
                  <a:txBody>
                    <a:bodyPr/>
                    <a:lstStyle/>
                    <a:p>
                      <a:r>
                        <a:rPr lang="en-NO" dirty="0"/>
                        <a:t>Transcripts of empirical data</a:t>
                      </a:r>
                    </a:p>
                  </a:txBody>
                  <a:tcPr/>
                </a:tc>
                <a:tc>
                  <a:txBody>
                    <a:bodyPr/>
                    <a:lstStyle/>
                    <a:p>
                      <a:r>
                        <a:rPr lang="en-NO" dirty="0"/>
                        <a:t>Ideas summary</a:t>
                      </a:r>
                    </a:p>
                  </a:txBody>
                  <a:tcPr/>
                </a:tc>
                <a:extLst>
                  <a:ext uri="{0D108BD9-81ED-4DB2-BD59-A6C34878D82A}">
                    <a16:rowId xmlns:a16="http://schemas.microsoft.com/office/drawing/2014/main" val="2619517347"/>
                  </a:ext>
                </a:extLst>
              </a:tr>
              <a:tr h="370840">
                <a:tc>
                  <a:txBody>
                    <a:bodyPr/>
                    <a:lstStyle/>
                    <a:p>
                      <a:r>
                        <a:rPr lang="en-NO" dirty="0"/>
                        <a:t>Team 1</a:t>
                      </a:r>
                    </a:p>
                  </a:txBody>
                  <a:tcPr/>
                </a:tc>
                <a:tc>
                  <a:txBody>
                    <a:bodyPr/>
                    <a:lstStyle/>
                    <a:p>
                      <a:r>
                        <a:rPr lang="en-NO" dirty="0"/>
                        <a:t>44 pages</a:t>
                      </a:r>
                    </a:p>
                  </a:txBody>
                  <a:tcPr/>
                </a:tc>
                <a:tc>
                  <a:txBody>
                    <a:bodyPr/>
                    <a:lstStyle/>
                    <a:p>
                      <a:r>
                        <a:rPr lang="en-NO" dirty="0"/>
                        <a:t>Application for win</a:t>
                      </a:r>
                      <a:r>
                        <a:rPr lang="en-GB" dirty="0"/>
                        <a:t>d</a:t>
                      </a:r>
                      <a:r>
                        <a:rPr lang="en-NO" dirty="0"/>
                        <a:t> turbines</a:t>
                      </a:r>
                    </a:p>
                  </a:txBody>
                  <a:tcPr/>
                </a:tc>
                <a:extLst>
                  <a:ext uri="{0D108BD9-81ED-4DB2-BD59-A6C34878D82A}">
                    <a16:rowId xmlns:a16="http://schemas.microsoft.com/office/drawing/2014/main" val="2721188796"/>
                  </a:ext>
                </a:extLst>
              </a:tr>
              <a:tr h="370840">
                <a:tc>
                  <a:txBody>
                    <a:bodyPr/>
                    <a:lstStyle/>
                    <a:p>
                      <a:r>
                        <a:rPr lang="en-NO" dirty="0"/>
                        <a:t>Team 2</a:t>
                      </a:r>
                    </a:p>
                  </a:txBody>
                  <a:tcPr/>
                </a:tc>
                <a:tc>
                  <a:txBody>
                    <a:bodyPr/>
                    <a:lstStyle/>
                    <a:p>
                      <a:r>
                        <a:rPr lang="en-NO" dirty="0"/>
                        <a:t>50 pages</a:t>
                      </a:r>
                    </a:p>
                  </a:txBody>
                  <a:tcPr/>
                </a:tc>
                <a:tc>
                  <a:txBody>
                    <a:bodyPr/>
                    <a:lstStyle/>
                    <a:p>
                      <a:r>
                        <a:rPr lang="en-NO" dirty="0"/>
                        <a:t>Solar panel recycle</a:t>
                      </a:r>
                    </a:p>
                  </a:txBody>
                  <a:tcPr/>
                </a:tc>
                <a:extLst>
                  <a:ext uri="{0D108BD9-81ED-4DB2-BD59-A6C34878D82A}">
                    <a16:rowId xmlns:a16="http://schemas.microsoft.com/office/drawing/2014/main" val="318961008"/>
                  </a:ext>
                </a:extLst>
              </a:tr>
              <a:tr h="370840">
                <a:tc>
                  <a:txBody>
                    <a:bodyPr/>
                    <a:lstStyle/>
                    <a:p>
                      <a:r>
                        <a:rPr lang="en-NO" dirty="0"/>
                        <a:t>Team 3</a:t>
                      </a:r>
                    </a:p>
                  </a:txBody>
                  <a:tcPr/>
                </a:tc>
                <a:tc>
                  <a:txBody>
                    <a:bodyPr/>
                    <a:lstStyle/>
                    <a:p>
                      <a:r>
                        <a:rPr lang="en-NO" dirty="0"/>
                        <a:t>62 pages</a:t>
                      </a:r>
                    </a:p>
                  </a:txBody>
                  <a:tcPr/>
                </a:tc>
                <a:tc>
                  <a:txBody>
                    <a:bodyPr/>
                    <a:lstStyle/>
                    <a:p>
                      <a:r>
                        <a:rPr lang="en-NO" dirty="0"/>
                        <a:t>Separation of fabric textiles</a:t>
                      </a:r>
                    </a:p>
                  </a:txBody>
                  <a:tcPr/>
                </a:tc>
                <a:extLst>
                  <a:ext uri="{0D108BD9-81ED-4DB2-BD59-A6C34878D82A}">
                    <a16:rowId xmlns:a16="http://schemas.microsoft.com/office/drawing/2014/main" val="2082219430"/>
                  </a:ext>
                </a:extLst>
              </a:tr>
              <a:tr h="370840">
                <a:tc>
                  <a:txBody>
                    <a:bodyPr/>
                    <a:lstStyle/>
                    <a:p>
                      <a:r>
                        <a:rPr lang="en-NO" dirty="0"/>
                        <a:t>Team 4</a:t>
                      </a:r>
                    </a:p>
                  </a:txBody>
                  <a:tcPr/>
                </a:tc>
                <a:tc>
                  <a:txBody>
                    <a:bodyPr/>
                    <a:lstStyle/>
                    <a:p>
                      <a:r>
                        <a:rPr lang="en-NO" dirty="0"/>
                        <a:t>42 pages</a:t>
                      </a:r>
                    </a:p>
                  </a:txBody>
                  <a:tcPr/>
                </a:tc>
                <a:tc>
                  <a:txBody>
                    <a:bodyPr/>
                    <a:lstStyle/>
                    <a:p>
                      <a:r>
                        <a:rPr lang="en-NO" dirty="0"/>
                        <a:t>Pollen sterilization</a:t>
                      </a:r>
                    </a:p>
                  </a:txBody>
                  <a:tcPr/>
                </a:tc>
                <a:extLst>
                  <a:ext uri="{0D108BD9-81ED-4DB2-BD59-A6C34878D82A}">
                    <a16:rowId xmlns:a16="http://schemas.microsoft.com/office/drawing/2014/main" val="1620974131"/>
                  </a:ext>
                </a:extLst>
              </a:tr>
            </a:tbl>
          </a:graphicData>
        </a:graphic>
      </p:graphicFrame>
    </p:spTree>
    <p:extLst>
      <p:ext uri="{BB962C8B-B14F-4D97-AF65-F5344CB8AC3E}">
        <p14:creationId xmlns:p14="http://schemas.microsoft.com/office/powerpoint/2010/main" val="2747146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AC93D-6F94-BAFE-656D-70D53B1A5DF2}"/>
              </a:ext>
            </a:extLst>
          </p:cNvPr>
          <p:cNvSpPr>
            <a:spLocks noGrp="1"/>
          </p:cNvSpPr>
          <p:nvPr>
            <p:ph type="title"/>
          </p:nvPr>
        </p:nvSpPr>
        <p:spPr/>
        <p:txBody>
          <a:bodyPr/>
          <a:lstStyle/>
          <a:p>
            <a:r>
              <a:rPr lang="en-NO" dirty="0"/>
              <a:t>5- Data structure</a:t>
            </a:r>
          </a:p>
        </p:txBody>
      </p:sp>
      <p:sp>
        <p:nvSpPr>
          <p:cNvPr id="4" name="Date Placeholder 3">
            <a:extLst>
              <a:ext uri="{FF2B5EF4-FFF2-40B4-BE49-F238E27FC236}">
                <a16:creationId xmlns:a16="http://schemas.microsoft.com/office/drawing/2014/main" id="{4F5B26DF-8F6F-AE18-6A97-A5F762058497}"/>
              </a:ext>
            </a:extLst>
          </p:cNvPr>
          <p:cNvSpPr>
            <a:spLocks noGrp="1"/>
          </p:cNvSpPr>
          <p:nvPr>
            <p:ph type="dt" sz="half" idx="10"/>
          </p:nvPr>
        </p:nvSpPr>
        <p:spPr/>
        <p:txBody>
          <a:bodyPr/>
          <a:lstStyle/>
          <a:p>
            <a:fld id="{2F8D1CE3-B2FF-914A-B086-4C9C0DEBBC41}" type="datetime3">
              <a:rPr lang="nb-NO" smtClean="0"/>
              <a:t>2024.02.01</a:t>
            </a:fld>
            <a:endParaRPr lang="en-US" dirty="0"/>
          </a:p>
        </p:txBody>
      </p:sp>
      <p:sp>
        <p:nvSpPr>
          <p:cNvPr id="5" name="Footer Placeholder 4">
            <a:extLst>
              <a:ext uri="{FF2B5EF4-FFF2-40B4-BE49-F238E27FC236}">
                <a16:creationId xmlns:a16="http://schemas.microsoft.com/office/drawing/2014/main" id="{776682A9-A610-17C5-9E0F-81704BA51ADC}"/>
              </a:ext>
            </a:extLst>
          </p:cNvPr>
          <p:cNvSpPr>
            <a:spLocks noGrp="1"/>
          </p:cNvSpPr>
          <p:nvPr>
            <p:ph type="ftr" sz="quarter" idx="11"/>
          </p:nvPr>
        </p:nvSpPr>
        <p:spPr/>
        <p:txBody>
          <a:bodyPr/>
          <a:lstStyle/>
          <a:p>
            <a:r>
              <a:rPr lang="en-US"/>
              <a:t>Thuy Do | IFAST 2023</a:t>
            </a:r>
            <a:endParaRPr lang="en-US" dirty="0"/>
          </a:p>
        </p:txBody>
      </p:sp>
      <p:sp>
        <p:nvSpPr>
          <p:cNvPr id="6" name="Slide Number Placeholder 5">
            <a:extLst>
              <a:ext uri="{FF2B5EF4-FFF2-40B4-BE49-F238E27FC236}">
                <a16:creationId xmlns:a16="http://schemas.microsoft.com/office/drawing/2014/main" id="{45127E69-388E-91EB-1262-32F05B145656}"/>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8" name="Picture 7" descr="A screenshot of a survey&#10;&#10;Description automatically generated">
            <a:extLst>
              <a:ext uri="{FF2B5EF4-FFF2-40B4-BE49-F238E27FC236}">
                <a16:creationId xmlns:a16="http://schemas.microsoft.com/office/drawing/2014/main" id="{C1472903-7285-CBE7-A63F-128B6F13D3D7}"/>
              </a:ext>
            </a:extLst>
          </p:cNvPr>
          <p:cNvPicPr>
            <a:picLocks noChangeAspect="1"/>
          </p:cNvPicPr>
          <p:nvPr/>
        </p:nvPicPr>
        <p:blipFill>
          <a:blip r:embed="rId2"/>
          <a:stretch>
            <a:fillRect/>
          </a:stretch>
        </p:blipFill>
        <p:spPr>
          <a:xfrm>
            <a:off x="4278326" y="365125"/>
            <a:ext cx="3013428" cy="5994030"/>
          </a:xfrm>
          <a:prstGeom prst="rect">
            <a:avLst/>
          </a:prstGeom>
        </p:spPr>
      </p:pic>
      <p:pic>
        <p:nvPicPr>
          <p:cNvPr id="10" name="Picture 9" descr="A white background with black text&#10;&#10;Description automatically generated">
            <a:extLst>
              <a:ext uri="{FF2B5EF4-FFF2-40B4-BE49-F238E27FC236}">
                <a16:creationId xmlns:a16="http://schemas.microsoft.com/office/drawing/2014/main" id="{F7B0328D-2EDA-B05F-918A-0336F0DA8971}"/>
              </a:ext>
            </a:extLst>
          </p:cNvPr>
          <p:cNvPicPr>
            <a:picLocks noChangeAspect="1"/>
          </p:cNvPicPr>
          <p:nvPr/>
        </p:nvPicPr>
        <p:blipFill rotWithShape="1">
          <a:blip r:embed="rId3"/>
          <a:srcRect r="36039" b="31047"/>
          <a:stretch/>
        </p:blipFill>
        <p:spPr>
          <a:xfrm>
            <a:off x="8101915" y="2520950"/>
            <a:ext cx="3427933" cy="1252264"/>
          </a:xfrm>
          <a:prstGeom prst="rect">
            <a:avLst/>
          </a:prstGeom>
        </p:spPr>
      </p:pic>
      <p:sp>
        <p:nvSpPr>
          <p:cNvPr id="11" name="TextBox 10">
            <a:extLst>
              <a:ext uri="{FF2B5EF4-FFF2-40B4-BE49-F238E27FC236}">
                <a16:creationId xmlns:a16="http://schemas.microsoft.com/office/drawing/2014/main" id="{DFC85727-E9C6-9844-1B0D-8E76AF223282}"/>
              </a:ext>
            </a:extLst>
          </p:cNvPr>
          <p:cNvSpPr txBox="1"/>
          <p:nvPr/>
        </p:nvSpPr>
        <p:spPr>
          <a:xfrm>
            <a:off x="418604" y="2352296"/>
            <a:ext cx="3407162" cy="553998"/>
          </a:xfrm>
          <a:prstGeom prst="rect">
            <a:avLst/>
          </a:prstGeom>
          <a:noFill/>
        </p:spPr>
        <p:txBody>
          <a:bodyPr wrap="square" lIns="0" tIns="0" rIns="0" bIns="0" rtlCol="0">
            <a:spAutoFit/>
          </a:bodyPr>
          <a:lstStyle/>
          <a:p>
            <a:r>
              <a:rPr lang="en-GB" sz="1200" i="1" dirty="0">
                <a:solidFill>
                  <a:srgbClr val="303030"/>
                </a:solidFill>
              </a:rPr>
              <a:t>“to be innovative because there are so many stuff that is actually not always communicated but that already exists”</a:t>
            </a:r>
            <a:endParaRPr lang="en-NO" sz="1200" i="1" dirty="0">
              <a:solidFill>
                <a:srgbClr val="303030"/>
              </a:solidFill>
            </a:endParaRPr>
          </a:p>
        </p:txBody>
      </p:sp>
      <p:sp>
        <p:nvSpPr>
          <p:cNvPr id="12" name="TextBox 11">
            <a:extLst>
              <a:ext uri="{FF2B5EF4-FFF2-40B4-BE49-F238E27FC236}">
                <a16:creationId xmlns:a16="http://schemas.microsoft.com/office/drawing/2014/main" id="{D7AA67CA-5C34-69D5-6A20-4A24CF64705E}"/>
              </a:ext>
            </a:extLst>
          </p:cNvPr>
          <p:cNvSpPr txBox="1"/>
          <p:nvPr/>
        </p:nvSpPr>
        <p:spPr>
          <a:xfrm>
            <a:off x="682897" y="6047289"/>
            <a:ext cx="1551707" cy="276999"/>
          </a:xfrm>
          <a:prstGeom prst="rect">
            <a:avLst/>
          </a:prstGeom>
          <a:noFill/>
        </p:spPr>
        <p:txBody>
          <a:bodyPr wrap="none" lIns="0" tIns="0" rIns="0" bIns="0" rtlCol="0">
            <a:spAutoFit/>
          </a:bodyPr>
          <a:lstStyle/>
          <a:p>
            <a:pPr algn="l"/>
            <a:r>
              <a:rPr lang="en-NO" dirty="0"/>
              <a:t>Interview notes</a:t>
            </a:r>
          </a:p>
        </p:txBody>
      </p:sp>
      <p:sp>
        <p:nvSpPr>
          <p:cNvPr id="13" name="TextBox 12">
            <a:extLst>
              <a:ext uri="{FF2B5EF4-FFF2-40B4-BE49-F238E27FC236}">
                <a16:creationId xmlns:a16="http://schemas.microsoft.com/office/drawing/2014/main" id="{55BCEDE1-1ADD-10DD-0F94-B22CDFE31BC3}"/>
              </a:ext>
            </a:extLst>
          </p:cNvPr>
          <p:cNvSpPr txBox="1"/>
          <p:nvPr/>
        </p:nvSpPr>
        <p:spPr>
          <a:xfrm>
            <a:off x="4486624" y="6082156"/>
            <a:ext cx="1692771" cy="276999"/>
          </a:xfrm>
          <a:prstGeom prst="rect">
            <a:avLst/>
          </a:prstGeom>
          <a:noFill/>
        </p:spPr>
        <p:txBody>
          <a:bodyPr wrap="none" lIns="0" tIns="0" rIns="0" bIns="0" rtlCol="0">
            <a:spAutoFit/>
          </a:bodyPr>
          <a:lstStyle/>
          <a:p>
            <a:pPr algn="l"/>
            <a:r>
              <a:rPr lang="en-NO" dirty="0"/>
              <a:t>Coding structure</a:t>
            </a:r>
          </a:p>
        </p:txBody>
      </p:sp>
      <p:sp>
        <p:nvSpPr>
          <p:cNvPr id="14" name="TextBox 13">
            <a:extLst>
              <a:ext uri="{FF2B5EF4-FFF2-40B4-BE49-F238E27FC236}">
                <a16:creationId xmlns:a16="http://schemas.microsoft.com/office/drawing/2014/main" id="{D46B6BDF-9106-90C1-207E-39D9EBD27216}"/>
              </a:ext>
            </a:extLst>
          </p:cNvPr>
          <p:cNvSpPr txBox="1"/>
          <p:nvPr/>
        </p:nvSpPr>
        <p:spPr>
          <a:xfrm>
            <a:off x="7926297" y="6082155"/>
            <a:ext cx="3603551" cy="276999"/>
          </a:xfrm>
          <a:prstGeom prst="rect">
            <a:avLst/>
          </a:prstGeom>
          <a:noFill/>
        </p:spPr>
        <p:txBody>
          <a:bodyPr wrap="none" lIns="0" tIns="0" rIns="0" bIns="0" rtlCol="0">
            <a:spAutoFit/>
          </a:bodyPr>
          <a:lstStyle/>
          <a:p>
            <a:pPr algn="l"/>
            <a:r>
              <a:rPr lang="en-NO" dirty="0"/>
              <a:t>Main themes and thematic analysis</a:t>
            </a:r>
          </a:p>
        </p:txBody>
      </p:sp>
    </p:spTree>
    <p:extLst>
      <p:ext uri="{BB962C8B-B14F-4D97-AF65-F5344CB8AC3E}">
        <p14:creationId xmlns:p14="http://schemas.microsoft.com/office/powerpoint/2010/main" val="836675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286183-B892-C7AB-BE6E-1B0BD4803C84}"/>
              </a:ext>
            </a:extLst>
          </p:cNvPr>
          <p:cNvSpPr>
            <a:spLocks noGrp="1"/>
          </p:cNvSpPr>
          <p:nvPr>
            <p:ph idx="1"/>
          </p:nvPr>
        </p:nvSpPr>
        <p:spPr/>
        <p:txBody>
          <a:bodyPr/>
          <a:lstStyle/>
          <a:p>
            <a:pPr marL="742950" lvl="1" indent="-285750">
              <a:buFont typeface="Arial" panose="020B0604020202020204" pitchFamily="34" charset="0"/>
              <a:buChar char="•"/>
            </a:pPr>
            <a:r>
              <a:rPr lang="en-NO" b="1" dirty="0"/>
              <a:t>6.1 - How do student teams learn to develop innovati</a:t>
            </a:r>
            <a:r>
              <a:rPr lang="en-GB" b="1" dirty="0" err="1"/>
              <a:t>ve</a:t>
            </a:r>
            <a:r>
              <a:rPr lang="en-NO" b="1" dirty="0"/>
              <a:t> ideas?</a:t>
            </a:r>
          </a:p>
          <a:p>
            <a:pPr marL="742950" lvl="1" indent="-285750">
              <a:buFont typeface="Arial" panose="020B0604020202020204" pitchFamily="34" charset="0"/>
              <a:buChar char="•"/>
            </a:pPr>
            <a:endParaRPr lang="en-NO" b="1" dirty="0"/>
          </a:p>
          <a:p>
            <a:pPr marL="742950" lvl="1" indent="-285750">
              <a:buFont typeface="Arial" panose="020B0604020202020204" pitchFamily="34" charset="0"/>
              <a:buChar char="•"/>
            </a:pPr>
            <a:r>
              <a:rPr lang="en-NO" b="1" dirty="0"/>
              <a:t>6.2- What are their learning outcomes?</a:t>
            </a:r>
          </a:p>
        </p:txBody>
      </p:sp>
      <p:sp>
        <p:nvSpPr>
          <p:cNvPr id="3" name="Title 2">
            <a:extLst>
              <a:ext uri="{FF2B5EF4-FFF2-40B4-BE49-F238E27FC236}">
                <a16:creationId xmlns:a16="http://schemas.microsoft.com/office/drawing/2014/main" id="{FBEB1414-2BF6-FB8E-9C90-553B2DA0B12E}"/>
              </a:ext>
            </a:extLst>
          </p:cNvPr>
          <p:cNvSpPr>
            <a:spLocks noGrp="1"/>
          </p:cNvSpPr>
          <p:nvPr>
            <p:ph type="title"/>
          </p:nvPr>
        </p:nvSpPr>
        <p:spPr/>
        <p:txBody>
          <a:bodyPr/>
          <a:lstStyle/>
          <a:p>
            <a:r>
              <a:rPr lang="en-NO" dirty="0"/>
              <a:t>6- Findings</a:t>
            </a:r>
          </a:p>
        </p:txBody>
      </p:sp>
      <p:sp>
        <p:nvSpPr>
          <p:cNvPr id="4" name="Date Placeholder 3">
            <a:extLst>
              <a:ext uri="{FF2B5EF4-FFF2-40B4-BE49-F238E27FC236}">
                <a16:creationId xmlns:a16="http://schemas.microsoft.com/office/drawing/2014/main" id="{A3FF0722-F769-C172-6D82-09CCCB4A0799}"/>
              </a:ext>
            </a:extLst>
          </p:cNvPr>
          <p:cNvSpPr>
            <a:spLocks noGrp="1"/>
          </p:cNvSpPr>
          <p:nvPr>
            <p:ph type="dt" sz="half" idx="10"/>
          </p:nvPr>
        </p:nvSpPr>
        <p:spPr/>
        <p:txBody>
          <a:bodyPr/>
          <a:lstStyle/>
          <a:p>
            <a:fld id="{2F8D1CE3-B2FF-914A-B086-4C9C0DEBBC41}" type="datetime3">
              <a:rPr lang="nb-NO" smtClean="0"/>
              <a:t>2024.02.01</a:t>
            </a:fld>
            <a:endParaRPr lang="en-US" dirty="0"/>
          </a:p>
        </p:txBody>
      </p:sp>
      <p:sp>
        <p:nvSpPr>
          <p:cNvPr id="5" name="Footer Placeholder 4">
            <a:extLst>
              <a:ext uri="{FF2B5EF4-FFF2-40B4-BE49-F238E27FC236}">
                <a16:creationId xmlns:a16="http://schemas.microsoft.com/office/drawing/2014/main" id="{751B2F06-5E21-E4C6-6B46-302A4AFA5D04}"/>
              </a:ext>
            </a:extLst>
          </p:cNvPr>
          <p:cNvSpPr>
            <a:spLocks noGrp="1"/>
          </p:cNvSpPr>
          <p:nvPr>
            <p:ph type="ftr" sz="quarter" idx="11"/>
          </p:nvPr>
        </p:nvSpPr>
        <p:spPr/>
        <p:txBody>
          <a:bodyPr/>
          <a:lstStyle/>
          <a:p>
            <a:r>
              <a:rPr lang="en-US"/>
              <a:t>Thuy Do | IFAST 2023</a:t>
            </a:r>
            <a:endParaRPr lang="en-US" dirty="0"/>
          </a:p>
        </p:txBody>
      </p:sp>
      <p:sp>
        <p:nvSpPr>
          <p:cNvPr id="6" name="Slide Number Placeholder 5">
            <a:extLst>
              <a:ext uri="{FF2B5EF4-FFF2-40B4-BE49-F238E27FC236}">
                <a16:creationId xmlns:a16="http://schemas.microsoft.com/office/drawing/2014/main" id="{7870D32A-2D28-2FF0-61B6-F2FC3520710A}"/>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948257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21CB21-6B85-DE1F-2918-97DD1E372B20}"/>
              </a:ext>
            </a:extLst>
          </p:cNvPr>
          <p:cNvSpPr>
            <a:spLocks noGrp="1"/>
          </p:cNvSpPr>
          <p:nvPr>
            <p:ph type="title"/>
          </p:nvPr>
        </p:nvSpPr>
        <p:spPr>
          <a:xfrm>
            <a:off x="0" y="223758"/>
            <a:ext cx="12509226" cy="1065742"/>
          </a:xfrm>
        </p:spPr>
        <p:txBody>
          <a:bodyPr/>
          <a:lstStyle/>
          <a:p>
            <a:r>
              <a:rPr lang="en-NO" dirty="0"/>
              <a:t>6.1 - Team description of their learning process</a:t>
            </a:r>
          </a:p>
        </p:txBody>
      </p:sp>
      <p:sp>
        <p:nvSpPr>
          <p:cNvPr id="4" name="Date Placeholder 3">
            <a:extLst>
              <a:ext uri="{FF2B5EF4-FFF2-40B4-BE49-F238E27FC236}">
                <a16:creationId xmlns:a16="http://schemas.microsoft.com/office/drawing/2014/main" id="{D40FFB47-5647-0854-B8BE-8DD78D76297B}"/>
              </a:ext>
            </a:extLst>
          </p:cNvPr>
          <p:cNvSpPr>
            <a:spLocks noGrp="1"/>
          </p:cNvSpPr>
          <p:nvPr>
            <p:ph type="dt" sz="half" idx="10"/>
          </p:nvPr>
        </p:nvSpPr>
        <p:spPr/>
        <p:txBody>
          <a:bodyPr/>
          <a:lstStyle/>
          <a:p>
            <a:fld id="{2F8D1CE3-B2FF-914A-B086-4C9C0DEBBC41}" type="datetime3">
              <a:rPr lang="nb-NO" smtClean="0"/>
              <a:t>2024.02.01</a:t>
            </a:fld>
            <a:endParaRPr lang="en-US" dirty="0"/>
          </a:p>
        </p:txBody>
      </p:sp>
      <p:sp>
        <p:nvSpPr>
          <p:cNvPr id="5" name="Footer Placeholder 4">
            <a:extLst>
              <a:ext uri="{FF2B5EF4-FFF2-40B4-BE49-F238E27FC236}">
                <a16:creationId xmlns:a16="http://schemas.microsoft.com/office/drawing/2014/main" id="{726E6E25-894C-0521-8AE8-4B1F3E28DBFB}"/>
              </a:ext>
            </a:extLst>
          </p:cNvPr>
          <p:cNvSpPr>
            <a:spLocks noGrp="1"/>
          </p:cNvSpPr>
          <p:nvPr>
            <p:ph type="ftr" sz="quarter" idx="11"/>
          </p:nvPr>
        </p:nvSpPr>
        <p:spPr/>
        <p:txBody>
          <a:bodyPr/>
          <a:lstStyle/>
          <a:p>
            <a:r>
              <a:rPr lang="en-US"/>
              <a:t>Thuy Do | IFAST 2023</a:t>
            </a:r>
            <a:endParaRPr lang="en-US" dirty="0"/>
          </a:p>
        </p:txBody>
      </p:sp>
      <p:sp>
        <p:nvSpPr>
          <p:cNvPr id="6" name="Slide Number Placeholder 5">
            <a:extLst>
              <a:ext uri="{FF2B5EF4-FFF2-40B4-BE49-F238E27FC236}">
                <a16:creationId xmlns:a16="http://schemas.microsoft.com/office/drawing/2014/main" id="{B0611298-BD1A-DD06-5B86-83BB82CC9BE7}"/>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9" name="Content Placeholder 10" descr="A white board with writing on it&#10;&#10;Description automatically generated">
            <a:extLst>
              <a:ext uri="{FF2B5EF4-FFF2-40B4-BE49-F238E27FC236}">
                <a16:creationId xmlns:a16="http://schemas.microsoft.com/office/drawing/2014/main" id="{FCA07954-3680-D480-FCB7-D22D62E59B1D}"/>
              </a:ext>
            </a:extLst>
          </p:cNvPr>
          <p:cNvPicPr>
            <a:picLocks noChangeAspect="1"/>
          </p:cNvPicPr>
          <p:nvPr/>
        </p:nvPicPr>
        <p:blipFill>
          <a:blip r:embed="rId3"/>
          <a:stretch>
            <a:fillRect/>
          </a:stretch>
        </p:blipFill>
        <p:spPr>
          <a:xfrm>
            <a:off x="788335" y="1472011"/>
            <a:ext cx="4781827" cy="3586371"/>
          </a:xfrm>
          <a:prstGeom prst="rect">
            <a:avLst/>
          </a:prstGeom>
        </p:spPr>
      </p:pic>
      <p:sp>
        <p:nvSpPr>
          <p:cNvPr id="12" name="TextBox 11">
            <a:extLst>
              <a:ext uri="{FF2B5EF4-FFF2-40B4-BE49-F238E27FC236}">
                <a16:creationId xmlns:a16="http://schemas.microsoft.com/office/drawing/2014/main" id="{EC9CA366-4B8A-3B0D-DB1B-3EFA96D207F1}"/>
              </a:ext>
            </a:extLst>
          </p:cNvPr>
          <p:cNvSpPr txBox="1"/>
          <p:nvPr/>
        </p:nvSpPr>
        <p:spPr>
          <a:xfrm>
            <a:off x="1005191" y="1005191"/>
            <a:ext cx="10002738" cy="276999"/>
          </a:xfrm>
          <a:prstGeom prst="rect">
            <a:avLst/>
          </a:prstGeom>
          <a:noFill/>
        </p:spPr>
        <p:txBody>
          <a:bodyPr wrap="none" lIns="0" tIns="0" rIns="0" bIns="0" rtlCol="0">
            <a:spAutoFit/>
          </a:bodyPr>
          <a:lstStyle/>
          <a:p>
            <a:pPr algn="l"/>
            <a:r>
              <a:rPr lang="en-NO" dirty="0"/>
              <a:t>Can you describe your team process and specify the important learning events during the proess?</a:t>
            </a:r>
          </a:p>
        </p:txBody>
      </p:sp>
      <p:sp>
        <p:nvSpPr>
          <p:cNvPr id="16" name="TextBox 15">
            <a:extLst>
              <a:ext uri="{FF2B5EF4-FFF2-40B4-BE49-F238E27FC236}">
                <a16:creationId xmlns:a16="http://schemas.microsoft.com/office/drawing/2014/main" id="{0D3B52B0-85B4-6B88-A10E-3EC66F0671DD}"/>
              </a:ext>
            </a:extLst>
          </p:cNvPr>
          <p:cNvSpPr txBox="1"/>
          <p:nvPr/>
        </p:nvSpPr>
        <p:spPr>
          <a:xfrm>
            <a:off x="31653" y="5099412"/>
            <a:ext cx="756682" cy="276999"/>
          </a:xfrm>
          <a:prstGeom prst="rect">
            <a:avLst/>
          </a:prstGeom>
          <a:noFill/>
        </p:spPr>
        <p:txBody>
          <a:bodyPr wrap="none" lIns="0" tIns="0" rIns="0" bIns="0" rtlCol="0">
            <a:spAutoFit/>
          </a:bodyPr>
          <a:lstStyle/>
          <a:p>
            <a:pPr algn="l"/>
            <a:r>
              <a:rPr lang="en-NO" dirty="0"/>
              <a:t>Team 4</a:t>
            </a:r>
          </a:p>
        </p:txBody>
      </p:sp>
      <p:sp>
        <p:nvSpPr>
          <p:cNvPr id="20" name="TextBox 19">
            <a:extLst>
              <a:ext uri="{FF2B5EF4-FFF2-40B4-BE49-F238E27FC236}">
                <a16:creationId xmlns:a16="http://schemas.microsoft.com/office/drawing/2014/main" id="{62473BAC-766E-377A-401A-F3B4FBE22FB4}"/>
              </a:ext>
            </a:extLst>
          </p:cNvPr>
          <p:cNvSpPr txBox="1"/>
          <p:nvPr/>
        </p:nvSpPr>
        <p:spPr>
          <a:xfrm>
            <a:off x="6096000" y="2665240"/>
            <a:ext cx="5443078" cy="1384995"/>
          </a:xfrm>
          <a:prstGeom prst="rect">
            <a:avLst/>
          </a:prstGeom>
          <a:noFill/>
        </p:spPr>
        <p:txBody>
          <a:bodyPr wrap="square" lIns="0" tIns="0" rIns="0" bIns="0" rtlCol="0">
            <a:spAutoFit/>
          </a:bodyPr>
          <a:lstStyle/>
          <a:p>
            <a:pPr algn="just"/>
            <a:r>
              <a:rPr lang="en-GB" i="1" dirty="0">
                <a:solidFill>
                  <a:srgbClr val="303030"/>
                </a:solidFill>
              </a:rPr>
              <a:t>“I think this was part of the ups and downs. When we when we were all just mentally empty like we didn't have any brain juice left, But we motivate each other and we were all on the same wavelength on the report”</a:t>
            </a:r>
            <a:endParaRPr lang="en-NO" dirty="0">
              <a:solidFill>
                <a:srgbClr val="303030"/>
              </a:solidFill>
            </a:endParaRPr>
          </a:p>
        </p:txBody>
      </p:sp>
      <p:sp>
        <p:nvSpPr>
          <p:cNvPr id="21" name="TextBox 20">
            <a:extLst>
              <a:ext uri="{FF2B5EF4-FFF2-40B4-BE49-F238E27FC236}">
                <a16:creationId xmlns:a16="http://schemas.microsoft.com/office/drawing/2014/main" id="{79C642F8-6234-756E-63AC-44AE65EEBB70}"/>
              </a:ext>
            </a:extLst>
          </p:cNvPr>
          <p:cNvSpPr txBox="1"/>
          <p:nvPr/>
        </p:nvSpPr>
        <p:spPr>
          <a:xfrm>
            <a:off x="1860733" y="5099412"/>
            <a:ext cx="10026467" cy="1384995"/>
          </a:xfrm>
          <a:prstGeom prst="rect">
            <a:avLst/>
          </a:prstGeom>
          <a:noFill/>
        </p:spPr>
        <p:txBody>
          <a:bodyPr wrap="square" lIns="0" tIns="0" rIns="0" bIns="0" rtlCol="0">
            <a:spAutoFit/>
          </a:bodyPr>
          <a:lstStyle/>
          <a:p>
            <a:pPr algn="just"/>
            <a:r>
              <a:rPr lang="en-GB" dirty="0"/>
              <a:t>Starting with applications of accelerators-&gt; -&gt; inspired by the use of sterilization using photon beams and energies -&gt; thinking about pollen sterilization -&gt; use external experts for advice -&gt; narrowing from 16 different ideas-&gt; three ideas-&gt; find a company that looks different approach-&gt; feeling demotivated by this but still pursuit the idea after encouragement from study advisor </a:t>
            </a:r>
          </a:p>
          <a:p>
            <a:pPr algn="just"/>
            <a:endParaRPr lang="en-NO" dirty="0"/>
          </a:p>
        </p:txBody>
      </p:sp>
    </p:spTree>
    <p:extLst>
      <p:ext uri="{BB962C8B-B14F-4D97-AF65-F5344CB8AC3E}">
        <p14:creationId xmlns:p14="http://schemas.microsoft.com/office/powerpoint/2010/main" val="1813535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BCBD63-B18C-8960-AD47-7AEA9F15C678}"/>
              </a:ext>
            </a:extLst>
          </p:cNvPr>
          <p:cNvSpPr>
            <a:spLocks noGrp="1"/>
          </p:cNvSpPr>
          <p:nvPr>
            <p:ph type="title"/>
          </p:nvPr>
        </p:nvSpPr>
        <p:spPr/>
        <p:txBody>
          <a:bodyPr/>
          <a:lstStyle/>
          <a:p>
            <a:r>
              <a:rPr lang="en-NO" dirty="0"/>
              <a:t>6.2 - Team description of their learning process</a:t>
            </a:r>
          </a:p>
        </p:txBody>
      </p:sp>
      <p:sp>
        <p:nvSpPr>
          <p:cNvPr id="4" name="Date Placeholder 3">
            <a:extLst>
              <a:ext uri="{FF2B5EF4-FFF2-40B4-BE49-F238E27FC236}">
                <a16:creationId xmlns:a16="http://schemas.microsoft.com/office/drawing/2014/main" id="{23175B80-6AE7-83D5-A6CA-6DD41DB81476}"/>
              </a:ext>
            </a:extLst>
          </p:cNvPr>
          <p:cNvSpPr>
            <a:spLocks noGrp="1"/>
          </p:cNvSpPr>
          <p:nvPr>
            <p:ph type="dt" sz="half" idx="10"/>
          </p:nvPr>
        </p:nvSpPr>
        <p:spPr/>
        <p:txBody>
          <a:bodyPr/>
          <a:lstStyle/>
          <a:p>
            <a:fld id="{2F8D1CE3-B2FF-914A-B086-4C9C0DEBBC41}" type="datetime3">
              <a:rPr lang="nb-NO" smtClean="0"/>
              <a:t>2024.02.01</a:t>
            </a:fld>
            <a:endParaRPr lang="en-US" dirty="0"/>
          </a:p>
        </p:txBody>
      </p:sp>
      <p:sp>
        <p:nvSpPr>
          <p:cNvPr id="5" name="Footer Placeholder 4">
            <a:extLst>
              <a:ext uri="{FF2B5EF4-FFF2-40B4-BE49-F238E27FC236}">
                <a16:creationId xmlns:a16="http://schemas.microsoft.com/office/drawing/2014/main" id="{AA4DC95A-A1DA-995D-E8EC-92D69716FCB6}"/>
              </a:ext>
            </a:extLst>
          </p:cNvPr>
          <p:cNvSpPr>
            <a:spLocks noGrp="1"/>
          </p:cNvSpPr>
          <p:nvPr>
            <p:ph type="ftr" sz="quarter" idx="11"/>
          </p:nvPr>
        </p:nvSpPr>
        <p:spPr/>
        <p:txBody>
          <a:bodyPr/>
          <a:lstStyle/>
          <a:p>
            <a:r>
              <a:rPr lang="en-US"/>
              <a:t>Thuy Do | IFAST 2023</a:t>
            </a:r>
            <a:endParaRPr lang="en-US" dirty="0"/>
          </a:p>
        </p:txBody>
      </p:sp>
      <p:sp>
        <p:nvSpPr>
          <p:cNvPr id="6" name="Slide Number Placeholder 5">
            <a:extLst>
              <a:ext uri="{FF2B5EF4-FFF2-40B4-BE49-F238E27FC236}">
                <a16:creationId xmlns:a16="http://schemas.microsoft.com/office/drawing/2014/main" id="{65D8ECC0-4498-FB3B-1649-F37119D4913B}"/>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descr="A white board with writing on it&#10;&#10;Description automatically generated">
            <a:extLst>
              <a:ext uri="{FF2B5EF4-FFF2-40B4-BE49-F238E27FC236}">
                <a16:creationId xmlns:a16="http://schemas.microsoft.com/office/drawing/2014/main" id="{C6895C1C-8372-B590-D8A9-74FFBEAD9DBA}"/>
              </a:ext>
            </a:extLst>
          </p:cNvPr>
          <p:cNvPicPr>
            <a:picLocks noChangeAspect="1"/>
          </p:cNvPicPr>
          <p:nvPr/>
        </p:nvPicPr>
        <p:blipFill>
          <a:blip r:embed="rId2"/>
          <a:stretch>
            <a:fillRect/>
          </a:stretch>
        </p:blipFill>
        <p:spPr>
          <a:xfrm>
            <a:off x="657087" y="1361456"/>
            <a:ext cx="4688636" cy="3516478"/>
          </a:xfrm>
          <a:prstGeom prst="rect">
            <a:avLst/>
          </a:prstGeom>
        </p:spPr>
      </p:pic>
      <p:sp>
        <p:nvSpPr>
          <p:cNvPr id="10" name="TextBox 9">
            <a:extLst>
              <a:ext uri="{FF2B5EF4-FFF2-40B4-BE49-F238E27FC236}">
                <a16:creationId xmlns:a16="http://schemas.microsoft.com/office/drawing/2014/main" id="{BFDBC3E1-4B5E-4AC3-7CE6-A480FA95F114}"/>
              </a:ext>
            </a:extLst>
          </p:cNvPr>
          <p:cNvSpPr txBox="1"/>
          <p:nvPr/>
        </p:nvSpPr>
        <p:spPr>
          <a:xfrm>
            <a:off x="5825839" y="1642046"/>
            <a:ext cx="5622334" cy="830997"/>
          </a:xfrm>
          <a:prstGeom prst="rect">
            <a:avLst/>
          </a:prstGeom>
          <a:noFill/>
        </p:spPr>
        <p:txBody>
          <a:bodyPr wrap="square" lIns="0" tIns="0" rIns="0" bIns="0" rtlCol="0">
            <a:spAutoFit/>
          </a:bodyPr>
          <a:lstStyle/>
          <a:p>
            <a:pPr algn="l"/>
            <a:r>
              <a:rPr lang="en-GB" i="1" dirty="0">
                <a:solidFill>
                  <a:srgbClr val="303030"/>
                </a:solidFill>
              </a:rPr>
              <a:t>“It was super nice with the dancing after dealing with the pressure because of the first conference”</a:t>
            </a:r>
          </a:p>
          <a:p>
            <a:pPr algn="l"/>
            <a:endParaRPr lang="en-NO" i="1" dirty="0">
              <a:solidFill>
                <a:srgbClr val="303030"/>
              </a:solidFill>
            </a:endParaRPr>
          </a:p>
        </p:txBody>
      </p:sp>
      <p:sp>
        <p:nvSpPr>
          <p:cNvPr id="11" name="TextBox 10">
            <a:extLst>
              <a:ext uri="{FF2B5EF4-FFF2-40B4-BE49-F238E27FC236}">
                <a16:creationId xmlns:a16="http://schemas.microsoft.com/office/drawing/2014/main" id="{F279EA6E-DF7D-6E3F-EC94-B39B7016F125}"/>
              </a:ext>
            </a:extLst>
          </p:cNvPr>
          <p:cNvSpPr txBox="1"/>
          <p:nvPr/>
        </p:nvSpPr>
        <p:spPr>
          <a:xfrm>
            <a:off x="5825839" y="2473043"/>
            <a:ext cx="5278267" cy="830997"/>
          </a:xfrm>
          <a:prstGeom prst="rect">
            <a:avLst/>
          </a:prstGeom>
          <a:noFill/>
        </p:spPr>
        <p:txBody>
          <a:bodyPr wrap="square" lIns="0" tIns="0" rIns="0" bIns="0" rtlCol="0">
            <a:spAutoFit/>
          </a:bodyPr>
          <a:lstStyle/>
          <a:p>
            <a:pPr algn="l"/>
            <a:r>
              <a:rPr lang="en-GB" i="1" dirty="0">
                <a:solidFill>
                  <a:srgbClr val="303030"/>
                </a:solidFill>
              </a:rPr>
              <a:t>“We had a hot chocolate all together and sometimes we felt it was okay to take a break”</a:t>
            </a:r>
          </a:p>
          <a:p>
            <a:pPr algn="l"/>
            <a:endParaRPr lang="en-NO" i="1" dirty="0"/>
          </a:p>
        </p:txBody>
      </p:sp>
      <p:sp>
        <p:nvSpPr>
          <p:cNvPr id="14" name="TextBox 13">
            <a:extLst>
              <a:ext uri="{FF2B5EF4-FFF2-40B4-BE49-F238E27FC236}">
                <a16:creationId xmlns:a16="http://schemas.microsoft.com/office/drawing/2014/main" id="{B3F78DA8-3A18-4A84-CA55-A024F59B72F2}"/>
              </a:ext>
            </a:extLst>
          </p:cNvPr>
          <p:cNvSpPr txBox="1"/>
          <p:nvPr/>
        </p:nvSpPr>
        <p:spPr>
          <a:xfrm>
            <a:off x="886543" y="5051299"/>
            <a:ext cx="10418914" cy="1200329"/>
          </a:xfrm>
          <a:prstGeom prst="rect">
            <a:avLst/>
          </a:prstGeom>
          <a:noFill/>
        </p:spPr>
        <p:txBody>
          <a:bodyPr wrap="square">
            <a:spAutoFit/>
          </a:bodyPr>
          <a:lstStyle/>
          <a:p>
            <a:pPr algn="just"/>
            <a:r>
              <a:rPr lang="en-GB" sz="1800" dirty="0">
                <a:effectLst/>
                <a:latin typeface="Calibri" panose="020F0502020204030204" pitchFamily="34" charset="0"/>
                <a:ea typeface="Calibri" panose="020F0502020204030204" pitchFamily="34" charset="0"/>
                <a:cs typeface="Times New Roman" panose="02020603050405020304" pitchFamily="18" charset="0"/>
              </a:rPr>
              <a:t>Thinking of separating plastic material -&gt; link to fast fashion industry -&gt; want to address a critical problem in everyday lives -&gt; </a:t>
            </a:r>
            <a:r>
              <a:rPr lang="en-GB" dirty="0">
                <a:latin typeface="Calibri" panose="020F0502020204030204" pitchFamily="34" charset="0"/>
                <a:ea typeface="Calibri" panose="020F0502020204030204" pitchFamily="34" charset="0"/>
                <a:cs typeface="Times New Roman" panose="02020603050405020304" pitchFamily="18" charset="0"/>
              </a:rPr>
              <a:t>instead of recycling, focus on</a:t>
            </a:r>
            <a:r>
              <a:rPr lang="en-GB" sz="1800" dirty="0">
                <a:effectLst/>
                <a:latin typeface="Calibri" panose="020F0502020204030204" pitchFamily="34" charset="0"/>
                <a:ea typeface="Calibri" panose="020F0502020204030204" pitchFamily="34" charset="0"/>
                <a:cs typeface="Times New Roman" panose="02020603050405020304" pitchFamily="18" charset="0"/>
              </a:rPr>
              <a:t> segregating -&gt; voting + lectures support the decision-making process -&gt; choose based on the novelty of idea -&gt; some members want to change the directions -&gt; trying to stay in the course of the idea and keeping each other motivated -&gt; working for final report</a:t>
            </a:r>
            <a:endParaRPr lang="en-NO"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01866326"/>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252</TotalTime>
  <Words>1264</Words>
  <Application>Microsoft Macintosh PowerPoint</Application>
  <PresentationFormat>Widescreen</PresentationFormat>
  <Paragraphs>148</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AdvP6ECA</vt:lpstr>
      <vt:lpstr>Arial</vt:lpstr>
      <vt:lpstr>Calibri</vt:lpstr>
      <vt:lpstr>Libre Baskerville Bold</vt:lpstr>
      <vt:lpstr>Wingdings</vt:lpstr>
      <vt:lpstr>Office Theme</vt:lpstr>
      <vt:lpstr>INSIGHTS FROM IFAST 2023 </vt:lpstr>
      <vt:lpstr>1- About myself</vt:lpstr>
      <vt:lpstr>PowerPoint Presentation</vt:lpstr>
      <vt:lpstr>PowerPoint Presentation</vt:lpstr>
      <vt:lpstr>4 – Research design </vt:lpstr>
      <vt:lpstr>5- Data structure</vt:lpstr>
      <vt:lpstr>6- Findings</vt:lpstr>
      <vt:lpstr>6.1 - Team description of their learning process</vt:lpstr>
      <vt:lpstr>6.2 - Team description of their learning process</vt:lpstr>
      <vt:lpstr>6.3 - Team description of their learning process</vt:lpstr>
      <vt:lpstr>6.4 -Team description of their learning process</vt:lpstr>
      <vt:lpstr>7 - Learning process</vt:lpstr>
      <vt:lpstr>8- Learning outcomes</vt:lpstr>
      <vt:lpstr>9- Conclusion</vt:lpstr>
      <vt:lpstr>10-Implications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INSIGHTS FROM IFAST 2023 </dc:title>
  <dc:creator>Thi Thanh Thuy Do</dc:creator>
  <cp:lastModifiedBy>Thi Thanh Thuy Do</cp:lastModifiedBy>
  <cp:revision>13</cp:revision>
  <dcterms:created xsi:type="dcterms:W3CDTF">2024-02-01T09:15:34Z</dcterms:created>
  <dcterms:modified xsi:type="dcterms:W3CDTF">2024-02-01T14:13:43Z</dcterms:modified>
</cp:coreProperties>
</file>