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51D1E9F-A3E4-4E3C-9A82-6E215DF94372}">
  <a:tblStyle styleId="{151D1E9F-A3E4-4E3C-9A82-6E215DF9437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2b50c377488_2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2b50c377488_2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b50c377488_2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b50c377488_2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b50c377488_6_1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2b50c377488_6_1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b50c377488_6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2b50c377488_6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a30ee1246f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2a30ee1246f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That’s early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2b50c377488_6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2b50c377488_6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b50c377488_6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2b50c377488_6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2b50c377488_0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2b50c377488_0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2b50c377488_6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2b50c377488_6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That should go before the UI explanation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2b50c377488_6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g2b50c377488_6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That should go before the UI explanation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b50c377488_6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b50c377488_6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need to put it into the context of the GUI Strategy, you can take slides from the CTTB workshop.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2b50c377488_0_2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2b50c377488_0_2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2b50c377488_6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Google Shape;364;g2b50c377488_6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need to put it into the context of the GUI Strategy, you can take slides from the CTTB workshop.</a:t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2b50c377488_6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2b50c377488_6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need to put it into the context of the GUI Strategy, you can take slides from the CTTB workshop.</a:t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2b50c377488_6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2b50c377488_6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need to put it into the context of the GUI Strategy, you can take slides from the CTTB workshop.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b50c377488_6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b50c377488_6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need to put it into the context of the GUI Strategy, you can take slides from the CTTB workshop.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b50c377488_6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b50c377488_6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need to put it into the context of the GUI Strategy, you can take slides from the CTTB workshop.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159888f12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159888f12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need to put it into the context of the GUI Strategy, you can take </a:t>
            </a:r>
            <a:r>
              <a:rPr lang="en"/>
              <a:t>slides</a:t>
            </a:r>
            <a:r>
              <a:rPr lang="en"/>
              <a:t> from the CTTB workshop.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b50c37748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b50c37748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That should go before the UI explanation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a30ee1246f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a30ee1246f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a30ee1246f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2a30ee1246f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Say that this is </a:t>
            </a:r>
            <a:r>
              <a:rPr lang="en"/>
              <a:t>one</a:t>
            </a:r>
            <a:r>
              <a:rPr lang="en"/>
              <a:t> of the typical challenge the application developers face and that WRAP wants to solve that for them so that they can focus on their need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2b50c377488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2b50c377488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hasCustomPrompt="1" type="title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0" y="44125"/>
            <a:ext cx="4313625" cy="4399375"/>
          </a:xfrm>
          <a:custGeom>
            <a:rect b="b" l="l" r="r" t="t"/>
            <a:pathLst>
              <a:path extrusionOk="0" h="175975" w="172545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2" name="Google Shape;22;p4"/>
          <p:cNvSpPr/>
          <p:nvPr/>
        </p:nvSpPr>
        <p:spPr>
          <a:xfrm>
            <a:off x="-125" y="0"/>
            <a:ext cx="4316900" cy="4395600"/>
          </a:xfrm>
          <a:custGeom>
            <a:rect b="b" l="l" r="r" t="t"/>
            <a:pathLst>
              <a:path extrusionOk="0" h="175824" w="172676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3" name="Google Shape;23;p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 txBox="1"/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9"/>
          <p:cNvSpPr txBox="1"/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" type="subTitle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8" name="Google Shape;48;p9"/>
          <p:cNvSpPr txBox="1"/>
          <p:nvPr>
            <p:ph idx="2" type="body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radig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>
    <mc:Choice Requires="p14">
      <p:transition p14:dur="100">
        <p:fade/>
      </p:transition>
    </mc:Choice>
    <mc:Fallback>
      <p:transition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hyperlink" Target="mailto:wrap-support@cern.ch" TargetMode="External"/><Relationship Id="rId4" Type="http://schemas.openxmlformats.org/officeDocument/2006/relationships/hyperlink" Target="https://wikis.cern.ch/display/CD/W.R.A.P.-2023.2.0" TargetMode="External"/><Relationship Id="rId5" Type="http://schemas.openxmlformats.org/officeDocument/2006/relationships/hyperlink" Target="https://mattermost.web.cern.ch/gui/channels/wrap" TargetMode="External"/><Relationship Id="rId6" Type="http://schemas.openxmlformats.org/officeDocument/2006/relationships/image" Target="../media/image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W.R.A.P.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155"/>
              <a:t>Project Overview</a:t>
            </a:r>
            <a:endParaRPr sz="3155"/>
          </a:p>
        </p:txBody>
      </p:sp>
      <p:sp>
        <p:nvSpPr>
          <p:cNvPr id="65" name="Google Shape;65;p13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 Seminar</a:t>
            </a:r>
            <a:endParaRPr/>
          </a:p>
        </p:txBody>
      </p:sp>
      <p:sp>
        <p:nvSpPr>
          <p:cNvPr id="66" name="Google Shape;66;p13"/>
          <p:cNvSpPr txBox="1"/>
          <p:nvPr/>
        </p:nvSpPr>
        <p:spPr>
          <a:xfrm>
            <a:off x="3125100" y="3971875"/>
            <a:ext cx="570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Epameinondas Galatas</a:t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3" name="Google Shape;173;p22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Model</a:t>
            </a:r>
            <a:endParaRPr/>
          </a:p>
        </p:txBody>
      </p:sp>
      <p:pic>
        <p:nvPicPr>
          <p:cNvPr id="174" name="Google Shape;17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888" y="2571750"/>
            <a:ext cx="8872274" cy="2378371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2"/>
          <p:cNvSpPr txBox="1"/>
          <p:nvPr/>
        </p:nvSpPr>
        <p:spPr>
          <a:xfrm>
            <a:off x="148877" y="1343550"/>
            <a:ext cx="88593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rtl="0" algn="l">
              <a:lnSpc>
                <a:spcPct val="150000"/>
              </a:lnSpc>
              <a:spcBef>
                <a:spcPts val="3311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</a:pPr>
            <a:r>
              <a:rPr lang="en" sz="1500">
                <a:solidFill>
                  <a:schemeClr val="dk2"/>
                </a:solidFill>
              </a:rPr>
              <a:t>Data has to be </a:t>
            </a:r>
            <a:r>
              <a:rPr b="1" lang="en" sz="1500">
                <a:solidFill>
                  <a:schemeClr val="dk2"/>
                </a:solidFill>
              </a:rPr>
              <a:t>synchronized</a:t>
            </a:r>
            <a:r>
              <a:rPr lang="en" sz="1500">
                <a:solidFill>
                  <a:schemeClr val="dk2"/>
                </a:solidFill>
              </a:rPr>
              <a:t>, to guarantee coherency of updates</a:t>
            </a:r>
            <a:endParaRPr sz="1500">
              <a:solidFill>
                <a:schemeClr val="dk2"/>
              </a:solidFill>
            </a:endParaRPr>
          </a:p>
          <a:p>
            <a:pPr indent="-3238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</a:pPr>
            <a:r>
              <a:rPr lang="en" sz="1500">
                <a:solidFill>
                  <a:schemeClr val="dk2"/>
                </a:solidFill>
              </a:rPr>
              <a:t>Publish once per selector, explicit empty values for messages that are late / lost.</a:t>
            </a:r>
            <a:endParaRPr sz="1500">
              <a:solidFill>
                <a:schemeClr val="dk2"/>
              </a:solidFill>
            </a:endParaRPr>
          </a:p>
        </p:txBody>
      </p:sp>
      <p:sp>
        <p:nvSpPr>
          <p:cNvPr id="176" name="Google Shape;176;p22"/>
          <p:cNvSpPr/>
          <p:nvPr/>
        </p:nvSpPr>
        <p:spPr>
          <a:xfrm>
            <a:off x="4147750" y="4253322"/>
            <a:ext cx="251700" cy="210600"/>
          </a:xfrm>
          <a:prstGeom prst="rect">
            <a:avLst/>
          </a:prstGeom>
          <a:solidFill>
            <a:srgbClr val="FFE6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22"/>
          <p:cNvSpPr/>
          <p:nvPr/>
        </p:nvSpPr>
        <p:spPr>
          <a:xfrm>
            <a:off x="2501725" y="2501725"/>
            <a:ext cx="3225900" cy="2482800"/>
          </a:xfrm>
          <a:prstGeom prst="rect">
            <a:avLst/>
          </a:prstGeom>
          <a:noFill/>
          <a:ln cap="flat" cmpd="sng" w="76200">
            <a:solidFill>
              <a:srgbClr val="CF15C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3" name="Google Shape;183;p23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Model</a:t>
            </a:r>
            <a:endParaRPr/>
          </a:p>
        </p:txBody>
      </p:sp>
      <p:pic>
        <p:nvPicPr>
          <p:cNvPr id="184" name="Google Shape;18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888" y="2571750"/>
            <a:ext cx="8872274" cy="2378371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3"/>
          <p:cNvSpPr txBox="1"/>
          <p:nvPr/>
        </p:nvSpPr>
        <p:spPr>
          <a:xfrm>
            <a:off x="148877" y="1343550"/>
            <a:ext cx="88593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rtl="0" algn="l">
              <a:lnSpc>
                <a:spcPct val="150000"/>
              </a:lnSpc>
              <a:spcBef>
                <a:spcPts val="3311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</a:pPr>
            <a:r>
              <a:rPr lang="en" sz="1500">
                <a:solidFill>
                  <a:schemeClr val="dk2"/>
                </a:solidFill>
              </a:rPr>
              <a:t>Message </a:t>
            </a:r>
            <a:r>
              <a:rPr b="1" lang="en" sz="1500">
                <a:solidFill>
                  <a:schemeClr val="dk2"/>
                </a:solidFill>
              </a:rPr>
              <a:t>aggregation</a:t>
            </a:r>
            <a:r>
              <a:rPr lang="en" sz="1500">
                <a:solidFill>
                  <a:schemeClr val="dk2"/>
                </a:solidFill>
              </a:rPr>
              <a:t> through </a:t>
            </a:r>
            <a:r>
              <a:rPr b="1" lang="en" sz="1500">
                <a:solidFill>
                  <a:schemeClr val="dk2"/>
                </a:solidFill>
              </a:rPr>
              <a:t>websocket</a:t>
            </a:r>
            <a:r>
              <a:rPr lang="en" sz="1500">
                <a:solidFill>
                  <a:schemeClr val="dk2"/>
                </a:solidFill>
              </a:rPr>
              <a:t>, to make the data available</a:t>
            </a:r>
            <a:endParaRPr sz="1500">
              <a:solidFill>
                <a:schemeClr val="dk2"/>
              </a:solidFill>
            </a:endParaRPr>
          </a:p>
        </p:txBody>
      </p:sp>
      <p:sp>
        <p:nvSpPr>
          <p:cNvPr id="186" name="Google Shape;186;p23"/>
          <p:cNvSpPr/>
          <p:nvPr/>
        </p:nvSpPr>
        <p:spPr>
          <a:xfrm>
            <a:off x="4147750" y="4253322"/>
            <a:ext cx="251700" cy="210600"/>
          </a:xfrm>
          <a:prstGeom prst="rect">
            <a:avLst/>
          </a:prstGeom>
          <a:solidFill>
            <a:srgbClr val="FFE6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23"/>
          <p:cNvSpPr/>
          <p:nvPr/>
        </p:nvSpPr>
        <p:spPr>
          <a:xfrm>
            <a:off x="67625" y="2478450"/>
            <a:ext cx="2627400" cy="2565000"/>
          </a:xfrm>
          <a:prstGeom prst="rect">
            <a:avLst/>
          </a:prstGeom>
          <a:noFill/>
          <a:ln cap="flat" cmpd="sng" w="76200">
            <a:solidFill>
              <a:srgbClr val="CF15C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3" name="Google Shape;193;p24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Note: Combining Data</a:t>
            </a:r>
            <a:endParaRPr/>
          </a:p>
        </p:txBody>
      </p:sp>
      <p:sp>
        <p:nvSpPr>
          <p:cNvPr id="194" name="Google Shape;194;p24"/>
          <p:cNvSpPr txBox="1"/>
          <p:nvPr>
            <p:ph idx="1" type="body"/>
          </p:nvPr>
        </p:nvSpPr>
        <p:spPr>
          <a:xfrm>
            <a:off x="311700" y="1505700"/>
            <a:ext cx="8558700" cy="186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Goal</a:t>
            </a:r>
            <a:r>
              <a:rPr lang="en"/>
              <a:t>: </a:t>
            </a:r>
            <a:r>
              <a:rPr b="1" lang="en"/>
              <a:t>Plot</a:t>
            </a:r>
            <a:r>
              <a:rPr lang="en"/>
              <a:t> a parameter for the last </a:t>
            </a:r>
            <a:r>
              <a:rPr b="1" lang="en"/>
              <a:t>N minutes</a:t>
            </a:r>
            <a:r>
              <a:rPr lang="en"/>
              <a:t>, update based on </a:t>
            </a:r>
            <a:r>
              <a:rPr b="1" lang="en"/>
              <a:t>live data</a:t>
            </a:r>
            <a:r>
              <a:rPr lang="en"/>
              <a:t>.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Internally → Get last N minutes from NXCALS, subscribe to device property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Problem: 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There may exist </a:t>
            </a:r>
            <a:r>
              <a:rPr b="1" lang="en"/>
              <a:t>none or multiple variables</a:t>
            </a:r>
            <a:r>
              <a:rPr lang="en"/>
              <a:t> tracking this data.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 filter might be set leading to </a:t>
            </a:r>
            <a:r>
              <a:rPr b="1" lang="en"/>
              <a:t>information loss</a:t>
            </a:r>
            <a:r>
              <a:rPr lang="en"/>
              <a:t>.</a:t>
            </a:r>
            <a:endParaRPr/>
          </a:p>
        </p:txBody>
      </p:sp>
      <p:sp>
        <p:nvSpPr>
          <p:cNvPr id="195" name="Google Shape;195;p24"/>
          <p:cNvSpPr/>
          <p:nvPr/>
        </p:nvSpPr>
        <p:spPr>
          <a:xfrm>
            <a:off x="4513275" y="3511600"/>
            <a:ext cx="142500" cy="134700"/>
          </a:xfrm>
          <a:prstGeom prst="flowChartConnector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6" name="Google Shape;196;p24"/>
          <p:cNvSpPr/>
          <p:nvPr/>
        </p:nvSpPr>
        <p:spPr>
          <a:xfrm>
            <a:off x="4655775" y="4321075"/>
            <a:ext cx="142500" cy="134700"/>
          </a:xfrm>
          <a:prstGeom prst="flowChartConnector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7" name="Google Shape;197;p24"/>
          <p:cNvSpPr/>
          <p:nvPr/>
        </p:nvSpPr>
        <p:spPr>
          <a:xfrm>
            <a:off x="4870325" y="3511600"/>
            <a:ext cx="142500" cy="134700"/>
          </a:xfrm>
          <a:prstGeom prst="flowChartConnector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8" name="Google Shape;198;p24"/>
          <p:cNvSpPr/>
          <p:nvPr/>
        </p:nvSpPr>
        <p:spPr>
          <a:xfrm>
            <a:off x="5012825" y="4321075"/>
            <a:ext cx="142500" cy="134700"/>
          </a:xfrm>
          <a:prstGeom prst="flowChartConnector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" name="Google Shape;199;p24"/>
          <p:cNvSpPr/>
          <p:nvPr/>
        </p:nvSpPr>
        <p:spPr>
          <a:xfrm>
            <a:off x="5227375" y="3511600"/>
            <a:ext cx="142500" cy="134700"/>
          </a:xfrm>
          <a:prstGeom prst="flowChartConnector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" name="Google Shape;200;p24"/>
          <p:cNvSpPr/>
          <p:nvPr/>
        </p:nvSpPr>
        <p:spPr>
          <a:xfrm>
            <a:off x="5369875" y="4321075"/>
            <a:ext cx="142500" cy="134700"/>
          </a:xfrm>
          <a:prstGeom prst="flowChartConnector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1" name="Google Shape;201;p24"/>
          <p:cNvSpPr/>
          <p:nvPr/>
        </p:nvSpPr>
        <p:spPr>
          <a:xfrm>
            <a:off x="5584425" y="3511600"/>
            <a:ext cx="142500" cy="134700"/>
          </a:xfrm>
          <a:prstGeom prst="flowChartConnector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2" name="Google Shape;202;p24"/>
          <p:cNvSpPr/>
          <p:nvPr/>
        </p:nvSpPr>
        <p:spPr>
          <a:xfrm>
            <a:off x="5726925" y="4321075"/>
            <a:ext cx="142500" cy="134700"/>
          </a:xfrm>
          <a:prstGeom prst="flowChartConnector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03" name="Google Shape;203;p24"/>
          <p:cNvCxnSpPr/>
          <p:nvPr/>
        </p:nvCxnSpPr>
        <p:spPr>
          <a:xfrm>
            <a:off x="4443350" y="4588750"/>
            <a:ext cx="3933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4" name="Google Shape;204;p24"/>
          <p:cNvSpPr txBox="1"/>
          <p:nvPr/>
        </p:nvSpPr>
        <p:spPr>
          <a:xfrm>
            <a:off x="4443350" y="4588750"/>
            <a:ext cx="7812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1s</a:t>
            </a:r>
            <a:endParaRPr sz="13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5" name="Google Shape;205;p24"/>
          <p:cNvSpPr/>
          <p:nvPr/>
        </p:nvSpPr>
        <p:spPr>
          <a:xfrm>
            <a:off x="3055300" y="3511600"/>
            <a:ext cx="142500" cy="134700"/>
          </a:xfrm>
          <a:prstGeom prst="flowChartConnector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6" name="Google Shape;206;p24"/>
          <p:cNvSpPr/>
          <p:nvPr/>
        </p:nvSpPr>
        <p:spPr>
          <a:xfrm>
            <a:off x="3197800" y="4321075"/>
            <a:ext cx="142500" cy="134700"/>
          </a:xfrm>
          <a:prstGeom prst="flowChartConnector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7" name="Google Shape;207;p24"/>
          <p:cNvSpPr/>
          <p:nvPr/>
        </p:nvSpPr>
        <p:spPr>
          <a:xfrm>
            <a:off x="3412350" y="3511600"/>
            <a:ext cx="142500" cy="134700"/>
          </a:xfrm>
          <a:prstGeom prst="flowChartConnector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8" name="Google Shape;208;p24"/>
          <p:cNvSpPr/>
          <p:nvPr/>
        </p:nvSpPr>
        <p:spPr>
          <a:xfrm>
            <a:off x="3554850" y="4321075"/>
            <a:ext cx="142500" cy="134700"/>
          </a:xfrm>
          <a:prstGeom prst="flowChartConnector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9" name="Google Shape;209;p24"/>
          <p:cNvSpPr/>
          <p:nvPr/>
        </p:nvSpPr>
        <p:spPr>
          <a:xfrm>
            <a:off x="3769400" y="3511600"/>
            <a:ext cx="142500" cy="134700"/>
          </a:xfrm>
          <a:prstGeom prst="flowChartConnector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0" name="Google Shape;210;p24"/>
          <p:cNvSpPr/>
          <p:nvPr/>
        </p:nvSpPr>
        <p:spPr>
          <a:xfrm>
            <a:off x="3911900" y="4321075"/>
            <a:ext cx="142500" cy="134700"/>
          </a:xfrm>
          <a:prstGeom prst="flowChartConnector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1" name="Google Shape;211;p24"/>
          <p:cNvSpPr/>
          <p:nvPr/>
        </p:nvSpPr>
        <p:spPr>
          <a:xfrm>
            <a:off x="4126450" y="3511600"/>
            <a:ext cx="142500" cy="134700"/>
          </a:xfrm>
          <a:prstGeom prst="flowChartConnector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2" name="Google Shape;212;p24"/>
          <p:cNvSpPr/>
          <p:nvPr/>
        </p:nvSpPr>
        <p:spPr>
          <a:xfrm>
            <a:off x="4268950" y="4321075"/>
            <a:ext cx="142500" cy="134700"/>
          </a:xfrm>
          <a:prstGeom prst="flowChartConnector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13" name="Google Shape;213;p24"/>
          <p:cNvCxnSpPr/>
          <p:nvPr/>
        </p:nvCxnSpPr>
        <p:spPr>
          <a:xfrm>
            <a:off x="4529500" y="3969375"/>
            <a:ext cx="1885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4" name="Google Shape;214;p24"/>
          <p:cNvCxnSpPr/>
          <p:nvPr/>
        </p:nvCxnSpPr>
        <p:spPr>
          <a:xfrm rot="10800000">
            <a:off x="2784575" y="3969375"/>
            <a:ext cx="16803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5" name="Google Shape;215;p24"/>
          <p:cNvSpPr txBox="1"/>
          <p:nvPr/>
        </p:nvSpPr>
        <p:spPr>
          <a:xfrm>
            <a:off x="3055300" y="3677025"/>
            <a:ext cx="1267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Historical data</a:t>
            </a:r>
            <a:endParaRPr sz="10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6" name="Google Shape;216;p24"/>
          <p:cNvSpPr txBox="1"/>
          <p:nvPr/>
        </p:nvSpPr>
        <p:spPr>
          <a:xfrm>
            <a:off x="4665025" y="3677038"/>
            <a:ext cx="1267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Live data</a:t>
            </a:r>
            <a:endParaRPr sz="10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7" name="Google Shape;217;p24"/>
          <p:cNvSpPr txBox="1"/>
          <p:nvPr/>
        </p:nvSpPr>
        <p:spPr>
          <a:xfrm rot="-1299471">
            <a:off x="1786016" y="4237620"/>
            <a:ext cx="1267263" cy="33865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1s rate limit</a:t>
            </a:r>
            <a:endParaRPr b="1" sz="10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Widgets - Visualization</a:t>
            </a:r>
            <a:endParaRPr/>
          </a:p>
        </p:txBody>
      </p:sp>
      <p:sp>
        <p:nvSpPr>
          <p:cNvPr id="223" name="Google Shape;223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224" name="Google Shape;224;p25"/>
          <p:cNvGraphicFramePr/>
          <p:nvPr/>
        </p:nvGraphicFramePr>
        <p:xfrm>
          <a:off x="790925" y="1427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{151D1E9F-A3E4-4E3C-9A82-6E215DF94372}</a:tableStyleId>
              </a:tblPr>
              <a:tblGrid>
                <a:gridCol w="1447800"/>
                <a:gridCol w="990000"/>
                <a:gridCol w="1600400"/>
                <a:gridCol w="1600400"/>
                <a:gridCol w="1600400"/>
              </a:tblGrid>
              <a:tr h="1144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Data Type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Scalar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1D Array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2D Array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</a:tr>
              <a:tr h="1359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Status Indicator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Any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Yes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Sliced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Sliced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B6D7A8"/>
                    </a:solidFill>
                  </a:tcPr>
                </a:tc>
              </a:tr>
              <a:tr h="135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Progress Bar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Numeric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Yes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Sliced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Sliced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B6D7A8"/>
                    </a:solidFill>
                  </a:tcPr>
                </a:tc>
              </a:tr>
              <a:tr h="1359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Bit Enum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Bit enum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Yes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Sliced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Sliced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B6D7A8"/>
                    </a:solidFill>
                  </a:tcPr>
                </a:tc>
              </a:tr>
              <a:tr h="1359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Chart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Numeric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Yes (with history)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Sliced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Sliced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B6D7A8"/>
                    </a:solidFill>
                  </a:tcPr>
                </a:tc>
              </a:tr>
              <a:tr h="1359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Array Chart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Numeric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Yes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Sliced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B6D7A8"/>
                    </a:solidFill>
                  </a:tcPr>
                </a:tc>
              </a:tr>
              <a:tr h="1359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Heatmap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Numeric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Yes (with history)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Sliced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B6D7A8"/>
                    </a:solidFill>
                  </a:tcPr>
                </a:tc>
              </a:tr>
              <a:tr h="1359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Waterfall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Numeric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chemeClr val="accent4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000000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Yes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6AA84F"/>
                    </a:solidFill>
                  </a:tcPr>
                </a:tc>
              </a:tr>
              <a:tr h="1359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Data Grid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Any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chemeClr val="accent4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Yes (multiple, </a:t>
                      </a:r>
                      <a:r>
                        <a:rPr lang="en" sz="1000"/>
                        <a:t>optionally</a:t>
                      </a:r>
                      <a:r>
                        <a:rPr lang="en" sz="1000"/>
                        <a:t> sliced)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6AA84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Yes (optionally sliced)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6AA84F"/>
                    </a:solidFill>
                  </a:tcPr>
                </a:tc>
              </a:tr>
              <a:tr h="1359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SSVG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Dynamic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Yes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No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No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F4CCCC"/>
                    </a:solidFill>
                  </a:tcPr>
                </a:tc>
              </a:tr>
              <a:tr h="135975">
                <a:tc gridSpan="5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chemeClr val="lt1"/>
                    </a:solidFill>
                  </a:tcPr>
                </a:tc>
                <a:tc hMerge="1"/>
                <a:tc hMerge="1"/>
                <a:tc hMerge="1"/>
                <a:tc hMerge="1"/>
              </a:tr>
              <a:tr h="1359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Timing Bar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None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chemeClr val="accent4"/>
                    </a:solidFill>
                  </a:tcPr>
                </a:tc>
                <a:tc gridSpan="3" row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000000"/>
                    </a:solidFill>
                  </a:tcPr>
                </a:tc>
                <a:tc rowSpan="3" hMerge="1"/>
                <a:tc rowSpan="3" hMerge="1"/>
              </a:tr>
              <a:tr h="1359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Label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None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chemeClr val="accent4"/>
                    </a:solidFill>
                  </a:tcPr>
                </a:tc>
                <a:tc gridSpan="3" vMerge="1"/>
                <a:tc hMerge="1" vMerge="1"/>
                <a:tc hMerge="1" vMerge="1"/>
              </a:tr>
              <a:tr h="1359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Date Time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None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chemeClr val="accent4"/>
                    </a:solidFill>
                  </a:tcPr>
                </a:tc>
                <a:tc gridSpan="3" vMerge="1"/>
                <a:tc hMerge="1" vMerge="1"/>
                <a:tc hMerge="1" vMerge="1"/>
              </a:tr>
            </a:tbl>
          </a:graphicData>
        </a:graphic>
      </p:graphicFrame>
      <p:sp>
        <p:nvSpPr>
          <p:cNvPr id="225" name="Google Shape;225;p25"/>
          <p:cNvSpPr txBox="1"/>
          <p:nvPr/>
        </p:nvSpPr>
        <p:spPr>
          <a:xfrm>
            <a:off x="3020850" y="4841150"/>
            <a:ext cx="3102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Numeric = Number, Boolean, Enum</a:t>
            </a:r>
            <a:endParaRPr sz="10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Extensibility</a:t>
            </a:r>
            <a:r>
              <a:rPr lang="en"/>
              <a:t>: Custom </a:t>
            </a:r>
            <a:r>
              <a:rPr lang="en"/>
              <a:t>visualizations</a:t>
            </a:r>
            <a:endParaRPr/>
          </a:p>
        </p:txBody>
      </p:sp>
      <p:pic>
        <p:nvPicPr>
          <p:cNvPr id="231" name="Google Shape;23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32099" y="1980000"/>
            <a:ext cx="5951727" cy="3003849"/>
          </a:xfrm>
          <a:prstGeom prst="rect">
            <a:avLst/>
          </a:prstGeom>
          <a:noFill/>
          <a:ln>
            <a:noFill/>
          </a:ln>
          <a:effectLst>
            <a:outerShdw blurRad="300038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232" name="Google Shape;232;p26"/>
          <p:cNvSpPr txBox="1"/>
          <p:nvPr/>
        </p:nvSpPr>
        <p:spPr>
          <a:xfrm>
            <a:off x="225125" y="1392200"/>
            <a:ext cx="86070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</a:rPr>
              <a:t>Stateful Scalable Vector Graphics (SSVG) files can be created by </a:t>
            </a:r>
            <a:r>
              <a:rPr b="1" lang="en" sz="1500">
                <a:solidFill>
                  <a:schemeClr val="dk2"/>
                </a:solidFill>
              </a:rPr>
              <a:t>embedding</a:t>
            </a:r>
            <a:r>
              <a:rPr lang="en" sz="1500">
                <a:solidFill>
                  <a:schemeClr val="dk2"/>
                </a:solidFill>
              </a:rPr>
              <a:t> metadata</a:t>
            </a:r>
            <a:br>
              <a:rPr lang="en" sz="1500">
                <a:solidFill>
                  <a:schemeClr val="dk2"/>
                </a:solidFill>
              </a:rPr>
            </a:br>
            <a:r>
              <a:rPr lang="en" sz="1500">
                <a:solidFill>
                  <a:schemeClr val="dk2"/>
                </a:solidFill>
              </a:rPr>
              <a:t>on regular SVG files.</a:t>
            </a:r>
            <a:endParaRPr sz="15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</a:rPr>
              <a:t>A static image file turns into</a:t>
            </a:r>
            <a:endParaRPr sz="15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</a:rPr>
              <a:t>a dynamic </a:t>
            </a:r>
            <a:r>
              <a:rPr b="1" lang="en" sz="1500">
                <a:solidFill>
                  <a:schemeClr val="dk2"/>
                </a:solidFill>
              </a:rPr>
              <a:t>custom widget</a:t>
            </a:r>
            <a:r>
              <a:rPr lang="en" sz="1500">
                <a:solidFill>
                  <a:schemeClr val="dk2"/>
                </a:solidFill>
              </a:rPr>
              <a:t>.</a:t>
            </a:r>
            <a:endParaRPr sz="15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" sz="1500">
                <a:solidFill>
                  <a:schemeClr val="dk2"/>
                </a:solidFill>
              </a:rPr>
            </a:br>
            <a:r>
              <a:rPr b="1" lang="en" sz="1500">
                <a:solidFill>
                  <a:schemeClr val="dk2"/>
                </a:solidFill>
              </a:rPr>
              <a:t>D</a:t>
            </a:r>
            <a:r>
              <a:rPr b="1" lang="en" sz="1500">
                <a:solidFill>
                  <a:schemeClr val="dk2"/>
                </a:solidFill>
              </a:rPr>
              <a:t>ata acquisition</a:t>
            </a:r>
            <a:r>
              <a:rPr lang="en" sz="1500">
                <a:solidFill>
                  <a:schemeClr val="dk2"/>
                </a:solidFill>
              </a:rPr>
              <a:t> options</a:t>
            </a:r>
            <a:endParaRPr sz="15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</a:rPr>
              <a:t>can be applied like any </a:t>
            </a:r>
            <a:br>
              <a:rPr lang="en" sz="1500">
                <a:solidFill>
                  <a:schemeClr val="dk2"/>
                </a:solidFill>
              </a:rPr>
            </a:br>
            <a:r>
              <a:rPr lang="en" sz="1500">
                <a:solidFill>
                  <a:schemeClr val="dk2"/>
                </a:solidFill>
              </a:rPr>
              <a:t>native widget.</a:t>
            </a:r>
            <a:endParaRPr sz="15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7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Widgets - Control</a:t>
            </a:r>
            <a:endParaRPr/>
          </a:p>
        </p:txBody>
      </p:sp>
      <p:sp>
        <p:nvSpPr>
          <p:cNvPr id="238" name="Google Shape;238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239" name="Google Shape;239;p27"/>
          <p:cNvGraphicFramePr/>
          <p:nvPr/>
        </p:nvGraphicFramePr>
        <p:xfrm>
          <a:off x="790925" y="1427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{151D1E9F-A3E4-4E3C-9A82-6E215DF94372}</a:tableStyleId>
              </a:tblPr>
              <a:tblGrid>
                <a:gridCol w="1447800"/>
                <a:gridCol w="990000"/>
                <a:gridCol w="1600400"/>
                <a:gridCol w="1600400"/>
                <a:gridCol w="1600400"/>
              </a:tblGrid>
              <a:tr h="1144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Data Type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Scalar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1D Array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2D Array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</a:tr>
              <a:tr h="1359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Input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Number/String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Yes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Sliced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Sliced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B6D7A8"/>
                    </a:solidFill>
                  </a:tcPr>
                </a:tc>
              </a:tr>
              <a:tr h="135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Wheel Switch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Number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Yes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Sliced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Sliced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B6D7A8"/>
                    </a:solidFill>
                  </a:tcPr>
                </a:tc>
              </a:tr>
              <a:tr h="1359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Combo Box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Enum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Yes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Sliced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Sliced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B6D7A8"/>
                    </a:solidFill>
                  </a:tcPr>
                </a:tc>
              </a:tr>
              <a:tr h="1359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Toggle Group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Enum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Yes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Sliced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Sliced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B6D7A8"/>
                    </a:solidFill>
                  </a:tcPr>
                </a:tc>
              </a:tr>
              <a:tr h="1359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Check Box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Boolean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Yes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Yes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Sliced</a:t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B6D7A8"/>
                    </a:solidFill>
                  </a:tcPr>
                </a:tc>
              </a:tr>
              <a:tr h="135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Bit Enum Set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Bit enum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Yes</a:t>
                      </a:r>
                      <a:endParaRPr sz="1000"/>
                    </a:p>
                  </a:txBody>
                  <a:tcPr marT="45700" marB="45700" marR="0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Sliced</a:t>
                      </a:r>
                      <a:endParaRPr sz="1000"/>
                    </a:p>
                  </a:txBody>
                  <a:tcPr marT="45700" marB="45700" marR="0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Sliced</a:t>
                      </a:r>
                      <a:endParaRPr sz="1000"/>
                    </a:p>
                  </a:txBody>
                  <a:tcPr marT="45700" marB="45700" marR="0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</a:tr>
              <a:tr h="135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Grid Set (tba)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Any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accent4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Yes (multiple, optionally sliced)</a:t>
                      </a:r>
                      <a:endParaRPr sz="1000"/>
                    </a:p>
                  </a:txBody>
                  <a:tcPr marT="45700" marB="45700" marR="0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AA84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Yes (optionally sliced)</a:t>
                      </a:r>
                      <a:endParaRPr sz="1000"/>
                    </a:p>
                  </a:txBody>
                  <a:tcPr marT="45700" marB="45700" marR="0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AA84F"/>
                    </a:solidFill>
                  </a:tcPr>
                </a:tc>
              </a:tr>
              <a:tr h="135975">
                <a:tc gridSpan="5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chemeClr val="lt1"/>
                    </a:solidFill>
                  </a:tcPr>
                </a:tc>
                <a:tc hMerge="1"/>
                <a:tc hMerge="1"/>
                <a:tc hMerge="1"/>
                <a:tc hMerge="1"/>
              </a:tr>
              <a:tr h="1359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Button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rgbClr val="274E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Trigger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45700" marB="45700" marR="0" marL="91425">
                    <a:solidFill>
                      <a:schemeClr val="accent4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00" marB="45700" marR="0" marL="91425">
                    <a:solidFill>
                      <a:srgbClr val="000000"/>
                    </a:solidFill>
                  </a:tcPr>
                </a:tc>
                <a:tc hMerge="1"/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8"/>
          <p:cNvSpPr txBox="1"/>
          <p:nvPr>
            <p:ph idx="1" type="body"/>
          </p:nvPr>
        </p:nvSpPr>
        <p:spPr>
          <a:xfrm>
            <a:off x="270650" y="1345150"/>
            <a:ext cx="7845900" cy="3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WRAP is provided as a </a:t>
            </a:r>
            <a:r>
              <a:rPr b="1" lang="en" sz="1500"/>
              <a:t>standalone application</a:t>
            </a:r>
            <a:r>
              <a:rPr lang="en" sz="1500"/>
              <a:t>, packaged with electron.</a:t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b="1" lang="en" sz="1500"/>
              <a:t>No dependency</a:t>
            </a:r>
            <a:r>
              <a:rPr lang="en" sz="1500"/>
              <a:t> on client’s web </a:t>
            </a:r>
            <a:r>
              <a:rPr b="1" lang="en" sz="1500"/>
              <a:t>browser</a:t>
            </a:r>
            <a:endParaRPr b="1" sz="1500"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b="1" lang="en" sz="1500"/>
              <a:t>Native</a:t>
            </a:r>
            <a:r>
              <a:rPr lang="en" sz="1500"/>
              <a:t> application </a:t>
            </a:r>
            <a:r>
              <a:rPr b="1" lang="en" sz="1500"/>
              <a:t>look</a:t>
            </a:r>
            <a:r>
              <a:rPr lang="en" sz="1500"/>
              <a:t> &amp; feel</a:t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Accessible through </a:t>
            </a:r>
            <a:r>
              <a:rPr b="1" lang="en" sz="1500"/>
              <a:t>nfs</a:t>
            </a:r>
            <a:r>
              <a:rPr lang="en" sz="1500"/>
              <a:t>: </a:t>
            </a:r>
            <a:r>
              <a:rPr b="1" lang="en" sz="1100">
                <a:solidFill>
                  <a:schemeClr val="accent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/acc/java/data/app/wrap/</a:t>
            </a:r>
            <a:endParaRPr b="1" sz="1500">
              <a:solidFill>
                <a:schemeClr val="accent5"/>
              </a:solidFill>
            </a:endParaRPr>
          </a:p>
        </p:txBody>
      </p:sp>
      <p:sp>
        <p:nvSpPr>
          <p:cNvPr id="245" name="Google Shape;245;p28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CCM Integration at CCC</a:t>
            </a:r>
            <a:endParaRPr/>
          </a:p>
        </p:txBody>
      </p:sp>
      <p:sp>
        <p:nvSpPr>
          <p:cNvPr id="246" name="Google Shape;246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47" name="Google Shape;247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47270" y="1847320"/>
            <a:ext cx="3483050" cy="2704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9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</a:t>
            </a:r>
            <a:endParaRPr/>
          </a:p>
        </p:txBody>
      </p:sp>
      <p:sp>
        <p:nvSpPr>
          <p:cNvPr id="253" name="Google Shape;253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254" name="Google Shape;254;p29"/>
          <p:cNvCxnSpPr/>
          <p:nvPr/>
        </p:nvCxnSpPr>
        <p:spPr>
          <a:xfrm>
            <a:off x="337300" y="2928900"/>
            <a:ext cx="8548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5" name="Google Shape;255;p29"/>
          <p:cNvCxnSpPr/>
          <p:nvPr/>
        </p:nvCxnSpPr>
        <p:spPr>
          <a:xfrm>
            <a:off x="2042788" y="2979600"/>
            <a:ext cx="0" cy="20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6" name="Google Shape;256;p29"/>
          <p:cNvCxnSpPr/>
          <p:nvPr/>
        </p:nvCxnSpPr>
        <p:spPr>
          <a:xfrm>
            <a:off x="8832325" y="2828400"/>
            <a:ext cx="0" cy="20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7" name="Google Shape;257;p29"/>
          <p:cNvCxnSpPr/>
          <p:nvPr/>
        </p:nvCxnSpPr>
        <p:spPr>
          <a:xfrm>
            <a:off x="2815375" y="2828400"/>
            <a:ext cx="0" cy="20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8" name="Google Shape;258;p29"/>
          <p:cNvCxnSpPr/>
          <p:nvPr/>
        </p:nvCxnSpPr>
        <p:spPr>
          <a:xfrm>
            <a:off x="3867350" y="2828400"/>
            <a:ext cx="0" cy="20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9" name="Google Shape;259;p29"/>
          <p:cNvCxnSpPr/>
          <p:nvPr/>
        </p:nvCxnSpPr>
        <p:spPr>
          <a:xfrm>
            <a:off x="1744350" y="2828400"/>
            <a:ext cx="0" cy="20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0" name="Google Shape;260;p29"/>
          <p:cNvCxnSpPr/>
          <p:nvPr/>
        </p:nvCxnSpPr>
        <p:spPr>
          <a:xfrm>
            <a:off x="4966550" y="2828400"/>
            <a:ext cx="0" cy="20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1" name="Google Shape;261;p29"/>
          <p:cNvCxnSpPr/>
          <p:nvPr/>
        </p:nvCxnSpPr>
        <p:spPr>
          <a:xfrm>
            <a:off x="6068600" y="2828400"/>
            <a:ext cx="0" cy="20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2" name="Google Shape;262;p29"/>
          <p:cNvSpPr txBox="1"/>
          <p:nvPr/>
        </p:nvSpPr>
        <p:spPr>
          <a:xfrm>
            <a:off x="1416450" y="2966750"/>
            <a:ext cx="6558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2024</a:t>
            </a:r>
            <a:endParaRPr sz="6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3" name="Google Shape;263;p29"/>
          <p:cNvSpPr txBox="1"/>
          <p:nvPr/>
        </p:nvSpPr>
        <p:spPr>
          <a:xfrm>
            <a:off x="1724050" y="3142713"/>
            <a:ext cx="6558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NOW</a:t>
            </a:r>
            <a:endParaRPr sz="6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4" name="Google Shape;264;p29"/>
          <p:cNvSpPr txBox="1"/>
          <p:nvPr/>
        </p:nvSpPr>
        <p:spPr>
          <a:xfrm>
            <a:off x="5740700" y="2966750"/>
            <a:ext cx="6558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2025</a:t>
            </a:r>
            <a:endParaRPr sz="6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5" name="Google Shape;265;p29"/>
          <p:cNvSpPr/>
          <p:nvPr/>
        </p:nvSpPr>
        <p:spPr>
          <a:xfrm rot="1573">
            <a:off x="3135599" y="2966900"/>
            <a:ext cx="655800" cy="128700"/>
          </a:xfrm>
          <a:prstGeom prst="rect">
            <a:avLst/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Stress Test</a:t>
            </a:r>
            <a:endParaRPr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6" name="Google Shape;266;p29"/>
          <p:cNvSpPr/>
          <p:nvPr/>
        </p:nvSpPr>
        <p:spPr>
          <a:xfrm>
            <a:off x="1307224" y="2735975"/>
            <a:ext cx="688800" cy="1287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Electron</a:t>
            </a:r>
            <a:endParaRPr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7" name="Google Shape;267;p29"/>
          <p:cNvSpPr/>
          <p:nvPr/>
        </p:nvSpPr>
        <p:spPr>
          <a:xfrm>
            <a:off x="3184962" y="2762350"/>
            <a:ext cx="888900" cy="1287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Access out of GPN</a:t>
            </a:r>
            <a:endParaRPr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8" name="Google Shape;268;p29"/>
          <p:cNvSpPr/>
          <p:nvPr/>
        </p:nvSpPr>
        <p:spPr>
          <a:xfrm>
            <a:off x="2252893" y="3095751"/>
            <a:ext cx="626100" cy="1287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Correlations</a:t>
            </a:r>
            <a:endParaRPr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9" name="Google Shape;269;p29"/>
          <p:cNvSpPr/>
          <p:nvPr/>
        </p:nvSpPr>
        <p:spPr>
          <a:xfrm>
            <a:off x="1307208" y="2915863"/>
            <a:ext cx="1263900" cy="1287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SET Widget Library</a:t>
            </a:r>
            <a:endParaRPr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0" name="Google Shape;270;p29"/>
          <p:cNvSpPr/>
          <p:nvPr/>
        </p:nvSpPr>
        <p:spPr>
          <a:xfrm>
            <a:off x="2151606" y="2735976"/>
            <a:ext cx="626100" cy="1287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New Tiling</a:t>
            </a:r>
            <a:endParaRPr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1" name="Google Shape;271;p29"/>
          <p:cNvSpPr/>
          <p:nvPr/>
        </p:nvSpPr>
        <p:spPr>
          <a:xfrm>
            <a:off x="1864750" y="2556075"/>
            <a:ext cx="1144800" cy="128700"/>
          </a:xfrm>
          <a:prstGeom prst="rect">
            <a:avLst/>
          </a:prstGeom>
          <a:solidFill>
            <a:srgbClr val="BF9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Performance Optimizations</a:t>
            </a:r>
            <a:endParaRPr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2" name="Google Shape;272;p29"/>
          <p:cNvSpPr/>
          <p:nvPr/>
        </p:nvSpPr>
        <p:spPr>
          <a:xfrm>
            <a:off x="4551228" y="2762350"/>
            <a:ext cx="934800" cy="128700"/>
          </a:xfrm>
          <a:prstGeom prst="rect">
            <a:avLst/>
          </a:prstGeom>
          <a:solidFill>
            <a:srgbClr val="BF9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Performance Review</a:t>
            </a:r>
            <a:endParaRPr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3" name="Google Shape;273;p29"/>
          <p:cNvSpPr/>
          <p:nvPr/>
        </p:nvSpPr>
        <p:spPr>
          <a:xfrm>
            <a:off x="842228" y="3095776"/>
            <a:ext cx="767100" cy="1287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SSVG Versioning</a:t>
            </a:r>
            <a:endParaRPr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4" name="Google Shape;274;p29"/>
          <p:cNvSpPr/>
          <p:nvPr/>
        </p:nvSpPr>
        <p:spPr>
          <a:xfrm>
            <a:off x="4000026" y="2928900"/>
            <a:ext cx="1221300" cy="128700"/>
          </a:xfrm>
          <a:prstGeom prst="rect">
            <a:avLst/>
          </a:prstGeom>
          <a:solidFill>
            <a:srgbClr val="CF15C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DSL Data Manipulation</a:t>
            </a:r>
            <a:endParaRPr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75" name="Google Shape;275;p29"/>
          <p:cNvCxnSpPr/>
          <p:nvPr/>
        </p:nvCxnSpPr>
        <p:spPr>
          <a:xfrm>
            <a:off x="3059650" y="2331450"/>
            <a:ext cx="0" cy="119490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6" name="Google Shape;276;p29"/>
          <p:cNvSpPr txBox="1"/>
          <p:nvPr/>
        </p:nvSpPr>
        <p:spPr>
          <a:xfrm>
            <a:off x="2258050" y="3548300"/>
            <a:ext cx="18159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Feature Complete</a:t>
            </a:r>
            <a:endParaRPr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Missing</a:t>
            </a:r>
            <a:r>
              <a:rPr lang="en" sz="5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function support, </a:t>
            </a:r>
            <a:r>
              <a:rPr b="1" lang="en" sz="500">
                <a:solidFill>
                  <a:srgbClr val="CF15CF"/>
                </a:solidFill>
                <a:latin typeface="Roboto"/>
                <a:ea typeface="Roboto"/>
                <a:cs typeface="Roboto"/>
                <a:sym typeface="Roboto"/>
              </a:rPr>
              <a:t>data processing</a:t>
            </a:r>
            <a:r>
              <a:rPr lang="en" sz="5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, </a:t>
            </a:r>
            <a:r>
              <a:rPr b="1" lang="en" sz="500">
                <a:solidFill>
                  <a:srgbClr val="45818E"/>
                </a:solidFill>
                <a:latin typeface="Roboto"/>
                <a:ea typeface="Roboto"/>
                <a:cs typeface="Roboto"/>
                <a:sym typeface="Roboto"/>
              </a:rPr>
              <a:t>dialogs</a:t>
            </a:r>
            <a:endParaRPr b="1" sz="500">
              <a:solidFill>
                <a:srgbClr val="45818E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7" name="Google Shape;277;p29"/>
          <p:cNvSpPr txBox="1"/>
          <p:nvPr/>
        </p:nvSpPr>
        <p:spPr>
          <a:xfrm>
            <a:off x="5149800" y="3548300"/>
            <a:ext cx="20451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Focus on ergonomics</a:t>
            </a:r>
            <a:endParaRPr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Bulk edit, debug tools</a:t>
            </a:r>
            <a:endParaRPr sz="5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78" name="Google Shape;278;p29"/>
          <p:cNvCxnSpPr/>
          <p:nvPr/>
        </p:nvCxnSpPr>
        <p:spPr>
          <a:xfrm rot="10800000">
            <a:off x="5518050" y="2928900"/>
            <a:ext cx="33336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9" name="Google Shape;279;p29"/>
          <p:cNvCxnSpPr/>
          <p:nvPr/>
        </p:nvCxnSpPr>
        <p:spPr>
          <a:xfrm>
            <a:off x="5901300" y="2928900"/>
            <a:ext cx="0" cy="58800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80" name="Google Shape;280;p29"/>
          <p:cNvSpPr/>
          <p:nvPr/>
        </p:nvSpPr>
        <p:spPr>
          <a:xfrm rot="1230">
            <a:off x="6480038" y="2966900"/>
            <a:ext cx="838800" cy="128700"/>
          </a:xfrm>
          <a:prstGeom prst="rect">
            <a:avLst/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Device Life-Cycle</a:t>
            </a:r>
            <a:endParaRPr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1" name="Google Shape;281;p29"/>
          <p:cNvSpPr/>
          <p:nvPr/>
        </p:nvSpPr>
        <p:spPr>
          <a:xfrm>
            <a:off x="5514451" y="2762350"/>
            <a:ext cx="2406000" cy="128700"/>
          </a:xfrm>
          <a:prstGeom prst="rect">
            <a:avLst/>
          </a:prstGeom>
          <a:solidFill>
            <a:srgbClr val="CF15C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Scripting Language Support</a:t>
            </a:r>
            <a:endParaRPr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2" name="Google Shape;282;p29"/>
          <p:cNvSpPr/>
          <p:nvPr/>
        </p:nvSpPr>
        <p:spPr>
          <a:xfrm>
            <a:off x="7962999" y="2762350"/>
            <a:ext cx="838800" cy="128700"/>
          </a:xfrm>
          <a:prstGeom prst="rect">
            <a:avLst/>
          </a:prstGeom>
          <a:solidFill>
            <a:srgbClr val="CF15C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IDE Features</a:t>
            </a:r>
            <a:endParaRPr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3" name="Google Shape;283;p29"/>
          <p:cNvSpPr/>
          <p:nvPr/>
        </p:nvSpPr>
        <p:spPr>
          <a:xfrm>
            <a:off x="4217025" y="2595800"/>
            <a:ext cx="3477000" cy="1287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INSPECTOR Migration toolkit</a:t>
            </a:r>
            <a:endParaRPr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4" name="Google Shape;284;p29"/>
          <p:cNvSpPr/>
          <p:nvPr/>
        </p:nvSpPr>
        <p:spPr>
          <a:xfrm rot="1573">
            <a:off x="3344224" y="2595650"/>
            <a:ext cx="655800" cy="128700"/>
          </a:xfrm>
          <a:prstGeom prst="rect">
            <a:avLst/>
          </a:prstGeom>
          <a:solidFill>
            <a:srgbClr val="45818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Dialogs</a:t>
            </a:r>
            <a:endParaRPr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5" name="Google Shape;285;p29"/>
          <p:cNvSpPr txBox="1"/>
          <p:nvPr/>
        </p:nvSpPr>
        <p:spPr>
          <a:xfrm>
            <a:off x="3228300" y="4250075"/>
            <a:ext cx="2045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Inspired from </a:t>
            </a: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Grafana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86" name="Google Shape;286;p29"/>
          <p:cNvCxnSpPr>
            <a:stCxn id="285" idx="0"/>
          </p:cNvCxnSpPr>
          <p:nvPr/>
        </p:nvCxnSpPr>
        <p:spPr>
          <a:xfrm flipH="1" rot="10800000">
            <a:off x="4250850" y="3145475"/>
            <a:ext cx="332400" cy="1104600"/>
          </a:xfrm>
          <a:prstGeom prst="straightConnector1">
            <a:avLst/>
          </a:prstGeom>
          <a:noFill/>
          <a:ln cap="flat" cmpd="sng" w="19050">
            <a:solidFill>
              <a:srgbClr val="FF99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7" name="Google Shape;287;p29"/>
          <p:cNvSpPr txBox="1"/>
          <p:nvPr/>
        </p:nvSpPr>
        <p:spPr>
          <a:xfrm>
            <a:off x="6671475" y="1537175"/>
            <a:ext cx="2045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We target Python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88" name="Google Shape;288;p29"/>
          <p:cNvCxnSpPr>
            <a:stCxn id="287" idx="2"/>
          </p:cNvCxnSpPr>
          <p:nvPr/>
        </p:nvCxnSpPr>
        <p:spPr>
          <a:xfrm flipH="1">
            <a:off x="6969225" y="1906475"/>
            <a:ext cx="724800" cy="765000"/>
          </a:xfrm>
          <a:prstGeom prst="straightConnector1">
            <a:avLst/>
          </a:prstGeom>
          <a:noFill/>
          <a:ln cap="flat" cmpd="sng" w="19050">
            <a:solidFill>
              <a:srgbClr val="FF99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9" name="Google Shape;289;p29"/>
          <p:cNvSpPr txBox="1"/>
          <p:nvPr/>
        </p:nvSpPr>
        <p:spPr>
          <a:xfrm>
            <a:off x="3613850" y="1413300"/>
            <a:ext cx="2705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All features, max </a:t>
            </a: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possible</a:t>
            </a: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performance, no advanced scripting 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90" name="Google Shape;290;p29"/>
          <p:cNvCxnSpPr>
            <a:stCxn id="289" idx="2"/>
          </p:cNvCxnSpPr>
          <p:nvPr/>
        </p:nvCxnSpPr>
        <p:spPr>
          <a:xfrm>
            <a:off x="4966550" y="1967400"/>
            <a:ext cx="936600" cy="515400"/>
          </a:xfrm>
          <a:prstGeom prst="straightConnector1">
            <a:avLst/>
          </a:prstGeom>
          <a:noFill/>
          <a:ln cap="flat" cmpd="sng" w="19050">
            <a:solidFill>
              <a:srgbClr val="FF99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91" name="Google Shape;291;p29"/>
          <p:cNvCxnSpPr/>
          <p:nvPr/>
        </p:nvCxnSpPr>
        <p:spPr>
          <a:xfrm flipH="1">
            <a:off x="5897400" y="2498600"/>
            <a:ext cx="6600" cy="539100"/>
          </a:xfrm>
          <a:prstGeom prst="straightConnector1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2" name="Google Shape;292;p29"/>
          <p:cNvSpPr/>
          <p:nvPr/>
        </p:nvSpPr>
        <p:spPr>
          <a:xfrm>
            <a:off x="2042799" y="2376175"/>
            <a:ext cx="767100" cy="1287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Theming</a:t>
            </a:r>
            <a:endParaRPr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0"/>
          <p:cNvSpPr/>
          <p:nvPr/>
        </p:nvSpPr>
        <p:spPr>
          <a:xfrm>
            <a:off x="4634625" y="1627000"/>
            <a:ext cx="1567500" cy="3400800"/>
          </a:xfrm>
          <a:prstGeom prst="rect">
            <a:avLst/>
          </a:prstGeom>
          <a:noFill/>
          <a:ln cap="flat" cmpd="sng" w="9525">
            <a:solidFill>
              <a:srgbClr val="A64D7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298" name="Google Shape;298;p30"/>
          <p:cNvSpPr/>
          <p:nvPr/>
        </p:nvSpPr>
        <p:spPr>
          <a:xfrm>
            <a:off x="6340125" y="1627000"/>
            <a:ext cx="1644000" cy="34008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30"/>
          <p:cNvSpPr/>
          <p:nvPr/>
        </p:nvSpPr>
        <p:spPr>
          <a:xfrm>
            <a:off x="1269175" y="1627000"/>
            <a:ext cx="3219300" cy="3400800"/>
          </a:xfrm>
          <a:prstGeom prst="rect">
            <a:avLst/>
          </a:prstGeom>
          <a:noFill/>
          <a:ln cap="flat" cmpd="sng" w="952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4"/>
              </a:solidFill>
            </a:endParaRPr>
          </a:p>
        </p:txBody>
      </p:sp>
      <p:sp>
        <p:nvSpPr>
          <p:cNvPr id="300" name="Google Shape;300;p30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Scope</a:t>
            </a:r>
            <a:endParaRPr/>
          </a:p>
        </p:txBody>
      </p:sp>
      <p:sp>
        <p:nvSpPr>
          <p:cNvPr id="301" name="Google Shape;301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302" name="Google Shape;302;p30"/>
          <p:cNvCxnSpPr/>
          <p:nvPr/>
        </p:nvCxnSpPr>
        <p:spPr>
          <a:xfrm flipH="1" rot="10800000">
            <a:off x="1439400" y="3217475"/>
            <a:ext cx="6265200" cy="2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03" name="Google Shape;303;p30"/>
          <p:cNvCxnSpPr/>
          <p:nvPr/>
        </p:nvCxnSpPr>
        <p:spPr>
          <a:xfrm rot="10800000">
            <a:off x="4558100" y="1859225"/>
            <a:ext cx="6900" cy="2751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04" name="Google Shape;304;p30"/>
          <p:cNvSpPr txBox="1"/>
          <p:nvPr/>
        </p:nvSpPr>
        <p:spPr>
          <a:xfrm>
            <a:off x="3873650" y="1389925"/>
            <a:ext cx="13758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Complex</a:t>
            </a:r>
            <a:endParaRPr sz="11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5" name="Google Shape;305;p30"/>
          <p:cNvSpPr txBox="1"/>
          <p:nvPr/>
        </p:nvSpPr>
        <p:spPr>
          <a:xfrm>
            <a:off x="63600" y="3050975"/>
            <a:ext cx="12486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Specific</a:t>
            </a:r>
            <a:endParaRPr sz="11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6" name="Google Shape;306;p30"/>
          <p:cNvSpPr txBox="1"/>
          <p:nvPr/>
        </p:nvSpPr>
        <p:spPr>
          <a:xfrm>
            <a:off x="7831800" y="3058025"/>
            <a:ext cx="12486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General</a:t>
            </a:r>
            <a:endParaRPr sz="11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7" name="Google Shape;307;p30"/>
          <p:cNvSpPr txBox="1"/>
          <p:nvPr/>
        </p:nvSpPr>
        <p:spPr>
          <a:xfrm>
            <a:off x="3937250" y="4683025"/>
            <a:ext cx="12486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Simple</a:t>
            </a:r>
            <a:endParaRPr sz="11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8" name="Google Shape;308;p30"/>
          <p:cNvSpPr txBox="1"/>
          <p:nvPr/>
        </p:nvSpPr>
        <p:spPr>
          <a:xfrm>
            <a:off x="2257775" y="3612450"/>
            <a:ext cx="1418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SSVG</a:t>
            </a:r>
            <a:endParaRPr sz="22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9" name="Google Shape;309;p30"/>
          <p:cNvSpPr txBox="1"/>
          <p:nvPr/>
        </p:nvSpPr>
        <p:spPr>
          <a:xfrm>
            <a:off x="2257775" y="2048550"/>
            <a:ext cx="14181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Out of Scope</a:t>
            </a:r>
            <a:endParaRPr sz="22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0" name="Google Shape;310;p30"/>
          <p:cNvSpPr txBox="1"/>
          <p:nvPr/>
        </p:nvSpPr>
        <p:spPr>
          <a:xfrm>
            <a:off x="5447225" y="2217900"/>
            <a:ext cx="1418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Widgets</a:t>
            </a:r>
            <a:endParaRPr sz="22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1" name="Google Shape;311;p30"/>
          <p:cNvSpPr txBox="1"/>
          <p:nvPr/>
        </p:nvSpPr>
        <p:spPr>
          <a:xfrm>
            <a:off x="5447225" y="3612450"/>
            <a:ext cx="1418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Widgets</a:t>
            </a:r>
            <a:endParaRPr sz="22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2" name="Google Shape;312;p30"/>
          <p:cNvSpPr txBox="1"/>
          <p:nvPr/>
        </p:nvSpPr>
        <p:spPr>
          <a:xfrm>
            <a:off x="6667500" y="4282825"/>
            <a:ext cx="1093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Label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3" name="Google Shape;313;p30"/>
          <p:cNvSpPr txBox="1"/>
          <p:nvPr/>
        </p:nvSpPr>
        <p:spPr>
          <a:xfrm>
            <a:off x="5326950" y="3355725"/>
            <a:ext cx="1975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Status Indicator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4" name="Google Shape;314;p30"/>
          <p:cNvSpPr txBox="1"/>
          <p:nvPr/>
        </p:nvSpPr>
        <p:spPr>
          <a:xfrm>
            <a:off x="5939050" y="2650775"/>
            <a:ext cx="1975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Line chart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15" name="Google Shape;315;p30"/>
          <p:cNvPicPr preferRelativeResize="0"/>
          <p:nvPr/>
        </p:nvPicPr>
        <p:blipFill rotWithShape="1">
          <a:blip r:embed="rId3">
            <a:alphaModFix/>
          </a:blip>
          <a:srcRect b="0" l="7398" r="0" t="6890"/>
          <a:stretch/>
        </p:blipFill>
        <p:spPr>
          <a:xfrm>
            <a:off x="917225" y="3443125"/>
            <a:ext cx="1453225" cy="9666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316" name="Google Shape;316;p30"/>
          <p:cNvSpPr txBox="1"/>
          <p:nvPr/>
        </p:nvSpPr>
        <p:spPr>
          <a:xfrm>
            <a:off x="4236225" y="3013375"/>
            <a:ext cx="1975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Timing Bar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7" name="Google Shape;317;p30"/>
          <p:cNvSpPr txBox="1"/>
          <p:nvPr/>
        </p:nvSpPr>
        <p:spPr>
          <a:xfrm>
            <a:off x="4634625" y="1368750"/>
            <a:ext cx="15774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A64D79"/>
                </a:solidFill>
                <a:latin typeface="Roboto"/>
                <a:ea typeface="Roboto"/>
                <a:cs typeface="Roboto"/>
                <a:sym typeface="Roboto"/>
              </a:rPr>
              <a:t>Domain Specific</a:t>
            </a:r>
            <a:endParaRPr b="1" sz="1100">
              <a:solidFill>
                <a:srgbClr val="A64D79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8" name="Google Shape;318;p30"/>
          <p:cNvSpPr txBox="1"/>
          <p:nvPr/>
        </p:nvSpPr>
        <p:spPr>
          <a:xfrm>
            <a:off x="6579975" y="1368750"/>
            <a:ext cx="11643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Generic</a:t>
            </a:r>
            <a:endParaRPr b="1" sz="1100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9" name="Google Shape;319;p30"/>
          <p:cNvSpPr txBox="1"/>
          <p:nvPr/>
        </p:nvSpPr>
        <p:spPr>
          <a:xfrm>
            <a:off x="1256925" y="1368750"/>
            <a:ext cx="32397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rPr>
              <a:t>Application Specific</a:t>
            </a:r>
            <a:endParaRPr b="1" sz="1100">
              <a:solidFill>
                <a:schemeClr val="accent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0" name="Google Shape;320;p30"/>
          <p:cNvSpPr txBox="1"/>
          <p:nvPr/>
        </p:nvSpPr>
        <p:spPr>
          <a:xfrm>
            <a:off x="4496625" y="3558075"/>
            <a:ext cx="1164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Set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1" name="Google Shape;321;p30"/>
          <p:cNvSpPr/>
          <p:nvPr/>
        </p:nvSpPr>
        <p:spPr>
          <a:xfrm rot="-343428">
            <a:off x="1224513" y="2311911"/>
            <a:ext cx="6864324" cy="523111"/>
          </a:xfrm>
          <a:prstGeom prst="rect">
            <a:avLst/>
          </a:prstGeom>
          <a:noFill/>
          <a:ln cap="flat" cmpd="sng" w="19050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2" name="Google Shape;322;p30"/>
          <p:cNvSpPr txBox="1"/>
          <p:nvPr/>
        </p:nvSpPr>
        <p:spPr>
          <a:xfrm rot="-360690">
            <a:off x="2339017" y="2063240"/>
            <a:ext cx="3239816" cy="353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6AA84F"/>
                </a:solidFill>
                <a:latin typeface="Roboto"/>
                <a:ea typeface="Roboto"/>
                <a:cs typeface="Roboto"/>
                <a:sym typeface="Roboto"/>
              </a:rPr>
              <a:t>Basic Scripting</a:t>
            </a:r>
            <a:endParaRPr b="1" sz="1100">
              <a:solidFill>
                <a:srgbClr val="6AA84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31"/>
          <p:cNvSpPr/>
          <p:nvPr/>
        </p:nvSpPr>
        <p:spPr>
          <a:xfrm>
            <a:off x="4634625" y="1627000"/>
            <a:ext cx="1567500" cy="3400800"/>
          </a:xfrm>
          <a:prstGeom prst="rect">
            <a:avLst/>
          </a:prstGeom>
          <a:noFill/>
          <a:ln cap="flat" cmpd="sng" w="9525">
            <a:solidFill>
              <a:srgbClr val="A64D7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328" name="Google Shape;328;p31"/>
          <p:cNvSpPr/>
          <p:nvPr/>
        </p:nvSpPr>
        <p:spPr>
          <a:xfrm>
            <a:off x="6340125" y="1627000"/>
            <a:ext cx="1644000" cy="34008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31"/>
          <p:cNvSpPr/>
          <p:nvPr/>
        </p:nvSpPr>
        <p:spPr>
          <a:xfrm>
            <a:off x="1269175" y="1627000"/>
            <a:ext cx="3219300" cy="3400800"/>
          </a:xfrm>
          <a:prstGeom prst="rect">
            <a:avLst/>
          </a:prstGeom>
          <a:noFill/>
          <a:ln cap="flat" cmpd="sng" w="952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4"/>
              </a:solidFill>
            </a:endParaRPr>
          </a:p>
        </p:txBody>
      </p:sp>
      <p:sp>
        <p:nvSpPr>
          <p:cNvPr id="330" name="Google Shape;330;p31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Scope</a:t>
            </a:r>
            <a:endParaRPr/>
          </a:p>
        </p:txBody>
      </p:sp>
      <p:sp>
        <p:nvSpPr>
          <p:cNvPr id="331" name="Google Shape;331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332" name="Google Shape;332;p31"/>
          <p:cNvCxnSpPr/>
          <p:nvPr/>
        </p:nvCxnSpPr>
        <p:spPr>
          <a:xfrm flipH="1" rot="10800000">
            <a:off x="1439400" y="3217475"/>
            <a:ext cx="6265200" cy="2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33" name="Google Shape;333;p31"/>
          <p:cNvCxnSpPr/>
          <p:nvPr/>
        </p:nvCxnSpPr>
        <p:spPr>
          <a:xfrm rot="10800000">
            <a:off x="4558100" y="1859225"/>
            <a:ext cx="6900" cy="2751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34" name="Google Shape;334;p31"/>
          <p:cNvSpPr txBox="1"/>
          <p:nvPr/>
        </p:nvSpPr>
        <p:spPr>
          <a:xfrm>
            <a:off x="3873650" y="1389925"/>
            <a:ext cx="13758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Complex</a:t>
            </a:r>
            <a:endParaRPr sz="11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5" name="Google Shape;335;p31"/>
          <p:cNvSpPr txBox="1"/>
          <p:nvPr/>
        </p:nvSpPr>
        <p:spPr>
          <a:xfrm>
            <a:off x="63600" y="3050975"/>
            <a:ext cx="12486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Specific</a:t>
            </a:r>
            <a:endParaRPr sz="11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6" name="Google Shape;336;p31"/>
          <p:cNvSpPr txBox="1"/>
          <p:nvPr/>
        </p:nvSpPr>
        <p:spPr>
          <a:xfrm>
            <a:off x="7831800" y="3058025"/>
            <a:ext cx="12486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General</a:t>
            </a:r>
            <a:endParaRPr sz="11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7" name="Google Shape;337;p31"/>
          <p:cNvSpPr txBox="1"/>
          <p:nvPr/>
        </p:nvSpPr>
        <p:spPr>
          <a:xfrm>
            <a:off x="3937250" y="4683025"/>
            <a:ext cx="12486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Simple</a:t>
            </a:r>
            <a:endParaRPr sz="11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8" name="Google Shape;338;p31"/>
          <p:cNvSpPr txBox="1"/>
          <p:nvPr/>
        </p:nvSpPr>
        <p:spPr>
          <a:xfrm>
            <a:off x="2257775" y="3612450"/>
            <a:ext cx="1418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SSVG</a:t>
            </a:r>
            <a:endParaRPr sz="22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9" name="Google Shape;339;p31"/>
          <p:cNvSpPr txBox="1"/>
          <p:nvPr/>
        </p:nvSpPr>
        <p:spPr>
          <a:xfrm>
            <a:off x="2257775" y="2048550"/>
            <a:ext cx="14181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Out of Scope</a:t>
            </a:r>
            <a:endParaRPr sz="22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0" name="Google Shape;340;p31"/>
          <p:cNvSpPr txBox="1"/>
          <p:nvPr/>
        </p:nvSpPr>
        <p:spPr>
          <a:xfrm>
            <a:off x="5447225" y="2217900"/>
            <a:ext cx="1418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Widgets</a:t>
            </a:r>
            <a:endParaRPr sz="22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1" name="Google Shape;341;p31"/>
          <p:cNvSpPr txBox="1"/>
          <p:nvPr/>
        </p:nvSpPr>
        <p:spPr>
          <a:xfrm>
            <a:off x="5447225" y="3612450"/>
            <a:ext cx="1418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Widgets</a:t>
            </a:r>
            <a:endParaRPr sz="22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2" name="Google Shape;342;p31"/>
          <p:cNvSpPr txBox="1"/>
          <p:nvPr/>
        </p:nvSpPr>
        <p:spPr>
          <a:xfrm>
            <a:off x="6667500" y="4282825"/>
            <a:ext cx="1093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Label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3" name="Google Shape;343;p31"/>
          <p:cNvSpPr txBox="1"/>
          <p:nvPr/>
        </p:nvSpPr>
        <p:spPr>
          <a:xfrm>
            <a:off x="5326950" y="3355725"/>
            <a:ext cx="1975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Status Indicator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4" name="Google Shape;344;p31"/>
          <p:cNvSpPr txBox="1"/>
          <p:nvPr/>
        </p:nvSpPr>
        <p:spPr>
          <a:xfrm>
            <a:off x="5939050" y="2650775"/>
            <a:ext cx="1975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Line chart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45" name="Google Shape;345;p31"/>
          <p:cNvPicPr preferRelativeResize="0"/>
          <p:nvPr/>
        </p:nvPicPr>
        <p:blipFill rotWithShape="1">
          <a:blip r:embed="rId3">
            <a:alphaModFix/>
          </a:blip>
          <a:srcRect b="0" l="7398" r="0" t="6890"/>
          <a:stretch/>
        </p:blipFill>
        <p:spPr>
          <a:xfrm>
            <a:off x="917225" y="3443125"/>
            <a:ext cx="1453225" cy="9666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346" name="Google Shape;346;p31"/>
          <p:cNvSpPr txBox="1"/>
          <p:nvPr/>
        </p:nvSpPr>
        <p:spPr>
          <a:xfrm>
            <a:off x="4236225" y="3013375"/>
            <a:ext cx="1975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Timing Bar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7" name="Google Shape;347;p31"/>
          <p:cNvSpPr txBox="1"/>
          <p:nvPr/>
        </p:nvSpPr>
        <p:spPr>
          <a:xfrm>
            <a:off x="4634625" y="1368750"/>
            <a:ext cx="15774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A64D79"/>
                </a:solidFill>
                <a:latin typeface="Roboto"/>
                <a:ea typeface="Roboto"/>
                <a:cs typeface="Roboto"/>
                <a:sym typeface="Roboto"/>
              </a:rPr>
              <a:t>Domain Specific</a:t>
            </a:r>
            <a:endParaRPr b="1" sz="1100">
              <a:solidFill>
                <a:srgbClr val="A64D79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8" name="Google Shape;348;p31"/>
          <p:cNvSpPr txBox="1"/>
          <p:nvPr/>
        </p:nvSpPr>
        <p:spPr>
          <a:xfrm>
            <a:off x="6579975" y="1368750"/>
            <a:ext cx="11643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Generic</a:t>
            </a:r>
            <a:endParaRPr b="1" sz="1100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9" name="Google Shape;349;p31"/>
          <p:cNvSpPr txBox="1"/>
          <p:nvPr/>
        </p:nvSpPr>
        <p:spPr>
          <a:xfrm>
            <a:off x="1256925" y="1368750"/>
            <a:ext cx="32397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rPr>
              <a:t>Application Specific</a:t>
            </a:r>
            <a:endParaRPr b="1" sz="1100">
              <a:solidFill>
                <a:schemeClr val="accent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0" name="Google Shape;350;p31"/>
          <p:cNvSpPr txBox="1"/>
          <p:nvPr/>
        </p:nvSpPr>
        <p:spPr>
          <a:xfrm>
            <a:off x="4496625" y="3558075"/>
            <a:ext cx="1164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Set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1" name="Google Shape;351;p31"/>
          <p:cNvSpPr/>
          <p:nvPr/>
        </p:nvSpPr>
        <p:spPr>
          <a:xfrm rot="-343547">
            <a:off x="1208417" y="2064628"/>
            <a:ext cx="6867966" cy="770935"/>
          </a:xfrm>
          <a:prstGeom prst="rect">
            <a:avLst/>
          </a:prstGeom>
          <a:noFill/>
          <a:ln cap="flat" cmpd="sng" w="19050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2" name="Google Shape;352;p31"/>
          <p:cNvSpPr txBox="1"/>
          <p:nvPr/>
        </p:nvSpPr>
        <p:spPr>
          <a:xfrm rot="-360690">
            <a:off x="2229767" y="1831690"/>
            <a:ext cx="3239816" cy="353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6AA84F"/>
                </a:solidFill>
                <a:latin typeface="Roboto"/>
                <a:ea typeface="Roboto"/>
                <a:cs typeface="Roboto"/>
                <a:sym typeface="Roboto"/>
              </a:rPr>
              <a:t>Advanced</a:t>
            </a:r>
            <a:r>
              <a:rPr b="1" lang="en" sz="1100">
                <a:solidFill>
                  <a:srgbClr val="6AA84F"/>
                </a:solidFill>
                <a:latin typeface="Roboto"/>
                <a:ea typeface="Roboto"/>
                <a:cs typeface="Roboto"/>
                <a:sym typeface="Roboto"/>
              </a:rPr>
              <a:t> Scripting</a:t>
            </a:r>
            <a:endParaRPr b="1" sz="1100">
              <a:solidFill>
                <a:srgbClr val="6AA84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 txBox="1"/>
          <p:nvPr>
            <p:ph idx="1" type="body"/>
          </p:nvPr>
        </p:nvSpPr>
        <p:spPr>
          <a:xfrm>
            <a:off x="270650" y="1345150"/>
            <a:ext cx="7845900" cy="367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Every application suffers from 2 </a:t>
            </a:r>
            <a:r>
              <a:rPr lang="en" sz="1500"/>
              <a:t>potential</a:t>
            </a:r>
            <a:r>
              <a:rPr lang="en" sz="1500"/>
              <a:t> risks:</a:t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b="1" lang="en" sz="1500"/>
              <a:t>Breaking</a:t>
            </a:r>
            <a:endParaRPr sz="1500"/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Hardware </a:t>
            </a:r>
            <a:r>
              <a:rPr b="1" lang="en" sz="1500"/>
              <a:t>changes</a:t>
            </a:r>
            <a:r>
              <a:rPr lang="en" sz="1500"/>
              <a:t> (evolution / renovation)</a:t>
            </a:r>
            <a:endParaRPr sz="1500"/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Incompatible execution environment</a:t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Difficult (if not impossible) to </a:t>
            </a:r>
            <a:r>
              <a:rPr b="1" lang="en" sz="1500"/>
              <a:t>maintain</a:t>
            </a:r>
            <a:r>
              <a:rPr lang="en" sz="1500"/>
              <a:t> &amp; </a:t>
            </a:r>
            <a:r>
              <a:rPr b="1" lang="en" sz="1500"/>
              <a:t>extend</a:t>
            </a:r>
            <a:endParaRPr b="1" sz="1500"/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Dependencies </a:t>
            </a:r>
            <a:r>
              <a:rPr b="1" lang="en" sz="1500"/>
              <a:t>unmaintained</a:t>
            </a:r>
            <a:endParaRPr b="1" sz="1500"/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b="1" lang="en" sz="1500"/>
              <a:t>Hiring</a:t>
            </a:r>
            <a:r>
              <a:rPr lang="en" sz="1500"/>
              <a:t> experts of older frameworks </a:t>
            </a:r>
            <a:r>
              <a:rPr b="1" lang="en" sz="1500"/>
              <a:t>difficult</a:t>
            </a:r>
            <a:endParaRPr b="1" sz="15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/>
              <a:t>Result:</a:t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accent4"/>
              </a:buClr>
              <a:buSzPts val="1500"/>
              <a:buChar char="●"/>
            </a:pPr>
            <a:r>
              <a:rPr lang="en" sz="1500">
                <a:solidFill>
                  <a:schemeClr val="accent4"/>
                </a:solidFill>
              </a:rPr>
              <a:t>Impact on </a:t>
            </a:r>
            <a:r>
              <a:rPr b="1" lang="en" sz="1500">
                <a:solidFill>
                  <a:schemeClr val="accent4"/>
                </a:solidFill>
              </a:rPr>
              <a:t>beam time</a:t>
            </a:r>
            <a:r>
              <a:rPr lang="en" sz="1500">
                <a:solidFill>
                  <a:schemeClr val="accent4"/>
                </a:solidFill>
              </a:rPr>
              <a:t>.</a:t>
            </a:r>
            <a:endParaRPr sz="1500">
              <a:solidFill>
                <a:schemeClr val="accent4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Char char="●"/>
            </a:pPr>
            <a:r>
              <a:rPr lang="en" sz="1500">
                <a:solidFill>
                  <a:schemeClr val="accent4"/>
                </a:solidFill>
              </a:rPr>
              <a:t>Cannot adapt to changing needs and op requirements. </a:t>
            </a:r>
            <a:r>
              <a:rPr b="1" lang="en" sz="1500">
                <a:solidFill>
                  <a:schemeClr val="accent4"/>
                </a:solidFill>
              </a:rPr>
              <a:t>Decreased efficiency</a:t>
            </a:r>
            <a:endParaRPr b="1" sz="1500">
              <a:solidFill>
                <a:schemeClr val="accent4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500" u="sng"/>
              <a:t>Solution</a:t>
            </a:r>
            <a:r>
              <a:rPr lang="en" sz="1500"/>
              <a:t>: </a:t>
            </a:r>
            <a:r>
              <a:rPr b="1" lang="en" sz="1500"/>
              <a:t>Streamline</a:t>
            </a:r>
            <a:r>
              <a:rPr lang="en" sz="1500"/>
              <a:t> development and evolution of GUIs, </a:t>
            </a:r>
            <a:r>
              <a:rPr b="1" lang="en" sz="1500"/>
              <a:t>anticipate</a:t>
            </a:r>
            <a:r>
              <a:rPr lang="en" sz="1500"/>
              <a:t> problems</a:t>
            </a:r>
            <a:endParaRPr sz="1500"/>
          </a:p>
        </p:txBody>
      </p:sp>
      <p:sp>
        <p:nvSpPr>
          <p:cNvPr id="72" name="Google Shape;72;p14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Motivation: GUI Strategy within ATS</a:t>
            </a:r>
            <a:endParaRPr/>
          </a:p>
        </p:txBody>
      </p:sp>
      <p:sp>
        <p:nvSpPr>
          <p:cNvPr id="73" name="Google Shape;73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2"/>
          <p:cNvSpPr txBox="1"/>
          <p:nvPr/>
        </p:nvSpPr>
        <p:spPr>
          <a:xfrm>
            <a:off x="1413900" y="3739500"/>
            <a:ext cx="6164700" cy="12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9144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sz="13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Please contact us for any problems or ideas at </a:t>
            </a:r>
            <a:r>
              <a:rPr lang="en" sz="1300" u="sng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wrap-support@cern.ch</a:t>
            </a:r>
            <a:endParaRPr/>
          </a:p>
        </p:txBody>
      </p:sp>
      <p:sp>
        <p:nvSpPr>
          <p:cNvPr id="358" name="Google Shape;358;p32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Closing Notes</a:t>
            </a:r>
            <a:endParaRPr/>
          </a:p>
        </p:txBody>
      </p:sp>
      <p:sp>
        <p:nvSpPr>
          <p:cNvPr id="359" name="Google Shape;359;p32"/>
          <p:cNvSpPr txBox="1"/>
          <p:nvPr>
            <p:ph idx="1" type="body"/>
          </p:nvPr>
        </p:nvSpPr>
        <p:spPr>
          <a:xfrm>
            <a:off x="311700" y="1380425"/>
            <a:ext cx="8369100" cy="260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Release notes:</a:t>
            </a:r>
            <a:r>
              <a:rPr b="1" lang="en">
                <a:solidFill>
                  <a:srgbClr val="000000"/>
                </a:solidFill>
              </a:rPr>
              <a:t>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https://wikis.cern.ch/display/CD/W.R.A.P.-2023.4.0</a:t>
            </a:r>
            <a:endParaRPr u="sng">
              <a:solidFill>
                <a:schemeClr val="accent5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/>
              <a:t>Electron version info: </a:t>
            </a:r>
            <a:r>
              <a:rPr lang="en" u="sng">
                <a:solidFill>
                  <a:schemeClr val="accent5"/>
                </a:solidFill>
              </a:rPr>
              <a:t>https://wikis.cern.ch/pages/viewpage.action?pageId=252773401</a:t>
            </a:r>
            <a:endParaRPr u="sng">
              <a:solidFill>
                <a:schemeClr val="accent5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You can join</a:t>
            </a:r>
            <a:r>
              <a:rPr lang="en">
                <a:solidFill>
                  <a:srgbClr val="000000"/>
                </a:solidFill>
              </a:rPr>
              <a:t>       </a:t>
            </a:r>
            <a:r>
              <a:rPr lang="en" u="sng">
                <a:solidFill>
                  <a:schemeClr val="accent5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https://mattermost.web.cern.ch/gui/channels/wrap</a:t>
            </a:r>
            <a:r>
              <a:rPr lang="en">
                <a:solidFill>
                  <a:srgbClr val="000000"/>
                </a:solidFill>
              </a:rPr>
              <a:t> </a:t>
            </a:r>
            <a:r>
              <a:rPr lang="en"/>
              <a:t>for: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→ Additional documentation announcements</a:t>
            </a:r>
            <a:br>
              <a:rPr lang="en"/>
            </a:br>
            <a:r>
              <a:rPr lang="en"/>
              <a:t>→ Patch release announcements</a:t>
            </a:r>
            <a:br>
              <a:rPr lang="en"/>
            </a:br>
            <a:r>
              <a:rPr lang="en"/>
              <a:t>→ Questions about general functionality</a:t>
            </a:r>
            <a:endParaRPr/>
          </a:p>
        </p:txBody>
      </p:sp>
      <p:sp>
        <p:nvSpPr>
          <p:cNvPr id="360" name="Google Shape;360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61" name="Google Shape;361;p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51150" y="2256380"/>
            <a:ext cx="188825" cy="1881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33"/>
          <p:cNvSpPr txBox="1"/>
          <p:nvPr>
            <p:ph idx="1" type="body"/>
          </p:nvPr>
        </p:nvSpPr>
        <p:spPr>
          <a:xfrm>
            <a:off x="270650" y="1345150"/>
            <a:ext cx="7845900" cy="3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From the outset, the platforms aim to build on the success of Inspector</a:t>
            </a:r>
            <a:endParaRPr sz="1500"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Reduce</a:t>
            </a:r>
            <a:r>
              <a:rPr lang="en"/>
              <a:t> the </a:t>
            </a:r>
            <a:r>
              <a:rPr b="1" lang="en"/>
              <a:t>number</a:t>
            </a:r>
            <a:r>
              <a:rPr lang="en"/>
              <a:t> of full-fledged </a:t>
            </a:r>
            <a:r>
              <a:rPr b="1" lang="en"/>
              <a:t>specific applications</a:t>
            </a:r>
            <a:endParaRPr b="1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Facilitate the </a:t>
            </a:r>
            <a:r>
              <a:rPr b="1" lang="en"/>
              <a:t>development</a:t>
            </a:r>
            <a:r>
              <a:rPr lang="en"/>
              <a:t> thanks to </a:t>
            </a:r>
            <a:r>
              <a:rPr b="1" lang="en"/>
              <a:t>no-code</a:t>
            </a:r>
            <a:r>
              <a:rPr lang="en"/>
              <a:t>/</a:t>
            </a:r>
            <a:r>
              <a:rPr b="1" lang="en"/>
              <a:t>low-code</a:t>
            </a:r>
            <a:r>
              <a:rPr lang="en"/>
              <a:t> approach (domain focus)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Reduce</a:t>
            </a:r>
            <a:r>
              <a:rPr lang="en"/>
              <a:t> the exposure to </a:t>
            </a:r>
            <a:r>
              <a:rPr b="1" lang="en"/>
              <a:t>technology changes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/>
              <a:t>WRAP</a:t>
            </a:r>
            <a:endParaRPr sz="1500"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Web-based, </a:t>
            </a:r>
            <a:r>
              <a:rPr b="1" lang="en"/>
              <a:t>available from anywhere</a:t>
            </a:r>
            <a:r>
              <a:rPr lang="en"/>
              <a:t> (on CERN’s network - for now)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Integrated</a:t>
            </a:r>
            <a:r>
              <a:rPr lang="en"/>
              <a:t> with high-level services (InCA/LSA, NXCALS, etc.)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High-level of </a:t>
            </a:r>
            <a:r>
              <a:rPr b="1" lang="en"/>
              <a:t>customisation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/>
              <a:t>NavPy</a:t>
            </a:r>
            <a:endParaRPr sz="1500"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Desktop application, </a:t>
            </a:r>
            <a:r>
              <a:rPr b="1" lang="en"/>
              <a:t>low-level access</a:t>
            </a:r>
            <a:r>
              <a:rPr lang="en"/>
              <a:t>, available on 1st day of FEC development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Low-level </a:t>
            </a:r>
            <a:r>
              <a:rPr b="1" lang="en"/>
              <a:t>tools for experts</a:t>
            </a:r>
            <a:r>
              <a:rPr lang="en"/>
              <a:t> and </a:t>
            </a:r>
            <a:r>
              <a:rPr b="1" lang="en"/>
              <a:t>diagnostics</a:t>
            </a:r>
            <a:r>
              <a:rPr lang="en"/>
              <a:t> (cycle comparison, copy, etc.)</a:t>
            </a:r>
            <a:endParaRPr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Flexible layout with many viewers</a:t>
            </a:r>
            <a:endParaRPr/>
          </a:p>
        </p:txBody>
      </p:sp>
      <p:sp>
        <p:nvSpPr>
          <p:cNvPr id="367" name="Google Shape;367;p33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GUI development solutions - Platforms</a:t>
            </a:r>
            <a:endParaRPr/>
          </a:p>
        </p:txBody>
      </p:sp>
      <p:sp>
        <p:nvSpPr>
          <p:cNvPr id="368" name="Google Shape;368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34"/>
          <p:cNvSpPr txBox="1"/>
          <p:nvPr>
            <p:ph idx="1" type="body"/>
          </p:nvPr>
        </p:nvSpPr>
        <p:spPr>
          <a:xfrm>
            <a:off x="311725" y="1205150"/>
            <a:ext cx="7845900" cy="400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The frameworks aim to facilitate the development thanks to</a:t>
            </a:r>
            <a:r>
              <a:rPr lang="en" sz="1500"/>
              <a:t>:</a:t>
            </a:r>
            <a:endParaRPr sz="1500"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Pre-selection and integration of technologies (Angular, Java, Spring Boot)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Integration with the Control System (RBAC, Timing, etc.) &amp; libraries of widgets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Simplified software-engineering processes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/>
              <a:t>PyUI based on PyQt</a:t>
            </a:r>
            <a:endParaRPr sz="1500"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Desktop</a:t>
            </a:r>
            <a:r>
              <a:rPr lang="en"/>
              <a:t> applications with acc-py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Acc-widgets for </a:t>
            </a:r>
            <a:r>
              <a:rPr b="1" lang="en"/>
              <a:t>controls-aware widgets</a:t>
            </a:r>
            <a:endParaRPr b="1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Based on in-depth user interviews over the summer → clear plans for the this year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/>
              <a:t>ACW based on Angular</a:t>
            </a:r>
            <a:endParaRPr sz="1500"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Web-based</a:t>
            </a:r>
            <a:r>
              <a:rPr lang="en"/>
              <a:t> applications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Angular</a:t>
            </a:r>
            <a:r>
              <a:rPr lang="en"/>
              <a:t> (web front-end) &amp; </a:t>
            </a:r>
            <a:r>
              <a:rPr b="1" lang="en"/>
              <a:t>Java</a:t>
            </a:r>
            <a:r>
              <a:rPr lang="en"/>
              <a:t> with Spring Boot (back-end)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Many generic </a:t>
            </a:r>
            <a:r>
              <a:rPr b="1" lang="en"/>
              <a:t>components already available</a:t>
            </a:r>
            <a:endParaRPr b="1"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Used in all recent </a:t>
            </a:r>
            <a:r>
              <a:rPr b="1" lang="en"/>
              <a:t>BE-CSS web apps</a:t>
            </a:r>
            <a:r>
              <a:rPr lang="en"/>
              <a:t> (TIMBER, AFT, Layout, ASM, CCDE, Checklists)</a:t>
            </a:r>
            <a:endParaRPr/>
          </a:p>
        </p:txBody>
      </p:sp>
      <p:sp>
        <p:nvSpPr>
          <p:cNvPr id="374" name="Google Shape;374;p34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GUI development solutions - Frameworks</a:t>
            </a:r>
            <a:endParaRPr/>
          </a:p>
        </p:txBody>
      </p:sp>
      <p:sp>
        <p:nvSpPr>
          <p:cNvPr id="375" name="Google Shape;375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35"/>
          <p:cNvSpPr txBox="1"/>
          <p:nvPr>
            <p:ph idx="1" type="body"/>
          </p:nvPr>
        </p:nvSpPr>
        <p:spPr>
          <a:xfrm>
            <a:off x="560975" y="1490575"/>
            <a:ext cx="8133900" cy="3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WRAP accounts for most simple and/or general GUI needs</a:t>
            </a:r>
            <a:endParaRPr sz="1500"/>
          </a:p>
          <a:p>
            <a:pPr indent="-32385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Data sourced from the control system through devices</a:t>
            </a:r>
            <a:endParaRPr sz="1500"/>
          </a:p>
          <a:p>
            <a:pPr indent="-32385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Business logic aims to transform this data</a:t>
            </a:r>
            <a:endParaRPr sz="1500"/>
          </a:p>
          <a:p>
            <a:pPr indent="-3238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Custom Web and python applications can be based on ACW and PyQt respectively</a:t>
            </a:r>
            <a:endParaRPr sz="1500"/>
          </a:p>
          <a:p>
            <a:pPr indent="-32385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Other datasource required ex. Database</a:t>
            </a:r>
            <a:endParaRPr sz="1500"/>
          </a:p>
          <a:p>
            <a:pPr indent="-32385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Business logic is more complex</a:t>
            </a:r>
            <a:endParaRPr sz="1500"/>
          </a:p>
          <a:p>
            <a:pPr indent="-3238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Support for existing Java applications</a:t>
            </a:r>
            <a:endParaRPr sz="1500"/>
          </a:p>
        </p:txBody>
      </p:sp>
      <p:sp>
        <p:nvSpPr>
          <p:cNvPr id="381" name="Google Shape;381;p3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Summarized GUI Strategy</a:t>
            </a:r>
            <a:endParaRPr/>
          </a:p>
        </p:txBody>
      </p:sp>
      <p:sp>
        <p:nvSpPr>
          <p:cNvPr id="382" name="Google Shape;382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idx="1" type="body"/>
          </p:nvPr>
        </p:nvSpPr>
        <p:spPr>
          <a:xfrm>
            <a:off x="270650" y="1345150"/>
            <a:ext cx="7845900" cy="3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u="sng"/>
              <a:t>Equipment experts</a:t>
            </a:r>
            <a:r>
              <a:rPr lang="en" sz="1500"/>
              <a:t> need </a:t>
            </a:r>
            <a:r>
              <a:rPr b="1" lang="en" sz="1500"/>
              <a:t>specific </a:t>
            </a:r>
            <a:r>
              <a:rPr b="1" lang="en" sz="1500"/>
              <a:t>applications</a:t>
            </a:r>
            <a:r>
              <a:rPr lang="en" sz="1500"/>
              <a:t> to </a:t>
            </a:r>
            <a:r>
              <a:rPr lang="en" sz="1500">
                <a:solidFill>
                  <a:schemeClr val="accent5"/>
                </a:solidFill>
              </a:rPr>
              <a:t>configure</a:t>
            </a:r>
            <a:r>
              <a:rPr lang="en" sz="1500"/>
              <a:t>, </a:t>
            </a:r>
            <a:r>
              <a:rPr lang="en" sz="1500">
                <a:solidFill>
                  <a:schemeClr val="accent5"/>
                </a:solidFill>
              </a:rPr>
              <a:t>control</a:t>
            </a:r>
            <a:r>
              <a:rPr lang="en" sz="1500"/>
              <a:t>, </a:t>
            </a:r>
            <a:r>
              <a:rPr lang="en" sz="1500">
                <a:solidFill>
                  <a:schemeClr val="accent5"/>
                </a:solidFill>
              </a:rPr>
              <a:t>maintain</a:t>
            </a:r>
            <a:r>
              <a:rPr lang="en" sz="1500"/>
              <a:t>, </a:t>
            </a:r>
            <a:r>
              <a:rPr lang="en" sz="1500">
                <a:solidFill>
                  <a:schemeClr val="accent5"/>
                </a:solidFill>
              </a:rPr>
              <a:t>tune</a:t>
            </a:r>
            <a:r>
              <a:rPr lang="en" sz="1500"/>
              <a:t> </a:t>
            </a:r>
            <a:r>
              <a:rPr lang="en" sz="1500">
                <a:solidFill>
                  <a:schemeClr val="accent5"/>
                </a:solidFill>
              </a:rPr>
              <a:t>visualize</a:t>
            </a:r>
            <a:r>
              <a:rPr lang="en" sz="1500"/>
              <a:t>, </a:t>
            </a:r>
            <a:r>
              <a:rPr lang="en" sz="1500">
                <a:solidFill>
                  <a:schemeClr val="accent5"/>
                </a:solidFill>
              </a:rPr>
              <a:t>diagnose</a:t>
            </a:r>
            <a:r>
              <a:rPr lang="en" sz="1500"/>
              <a:t>, and </a:t>
            </a:r>
            <a:r>
              <a:rPr lang="en" sz="1500">
                <a:solidFill>
                  <a:schemeClr val="accent5"/>
                </a:solidFill>
              </a:rPr>
              <a:t>monitor</a:t>
            </a:r>
            <a:r>
              <a:rPr lang="en" sz="1500"/>
              <a:t> equipment.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u="sng"/>
              <a:t>Operation crews</a:t>
            </a:r>
            <a:r>
              <a:rPr lang="en" sz="1500"/>
              <a:t> need </a:t>
            </a:r>
            <a:r>
              <a:rPr b="1" lang="en" sz="1500"/>
              <a:t>use-case-driven applications</a:t>
            </a:r>
            <a:r>
              <a:rPr lang="en" sz="1500"/>
              <a:t> to </a:t>
            </a:r>
            <a:r>
              <a:rPr lang="en" sz="1500">
                <a:solidFill>
                  <a:schemeClr val="accent5"/>
                </a:solidFill>
              </a:rPr>
              <a:t>operate</a:t>
            </a:r>
            <a:r>
              <a:rPr lang="en" sz="1500"/>
              <a:t>, </a:t>
            </a:r>
            <a:r>
              <a:rPr lang="en" sz="1500">
                <a:solidFill>
                  <a:schemeClr val="accent5"/>
                </a:solidFill>
              </a:rPr>
              <a:t>optimise</a:t>
            </a:r>
            <a:r>
              <a:rPr lang="en" sz="1500"/>
              <a:t>, and </a:t>
            </a:r>
            <a:r>
              <a:rPr lang="en" sz="1500">
                <a:solidFill>
                  <a:schemeClr val="accent5"/>
                </a:solidFill>
              </a:rPr>
              <a:t>supervise</a:t>
            </a:r>
            <a:r>
              <a:rPr lang="en" sz="1500"/>
              <a:t> </a:t>
            </a:r>
            <a:r>
              <a:rPr lang="en" sz="1500"/>
              <a:t>accelerators</a:t>
            </a:r>
            <a:r>
              <a:rPr lang="en" sz="1500"/>
              <a:t> and </a:t>
            </a:r>
            <a:r>
              <a:rPr lang="en" sz="1500">
                <a:solidFill>
                  <a:schemeClr val="accent5"/>
                </a:solidFill>
              </a:rPr>
              <a:t>automate</a:t>
            </a:r>
            <a:r>
              <a:rPr lang="en" sz="1500"/>
              <a:t> repetitive tasks.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i="1" lang="en" sz="1500"/>
              <a:t>However:</a:t>
            </a:r>
            <a:endParaRPr i="1" sz="15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u="sng"/>
              <a:t>OP</a:t>
            </a:r>
            <a:r>
              <a:rPr lang="en" sz="1500"/>
              <a:t> also needs to </a:t>
            </a:r>
            <a:r>
              <a:rPr lang="en" sz="1500">
                <a:solidFill>
                  <a:schemeClr val="accent5"/>
                </a:solidFill>
              </a:rPr>
              <a:t>diagnose</a:t>
            </a:r>
            <a:r>
              <a:rPr lang="en" sz="1500"/>
              <a:t>, and </a:t>
            </a:r>
            <a:r>
              <a:rPr lang="en" sz="1500">
                <a:solidFill>
                  <a:schemeClr val="accent5"/>
                </a:solidFill>
              </a:rPr>
              <a:t>monitor</a:t>
            </a:r>
            <a:r>
              <a:rPr lang="en" sz="1500"/>
              <a:t> equipment. CCM contains some applications not developed for them. Usability suffers.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1500"/>
              <a:t>System</a:t>
            </a:r>
            <a:r>
              <a:rPr b="1" lang="en" sz="1500"/>
              <a:t> specific applications</a:t>
            </a:r>
            <a:r>
              <a:rPr lang="en" sz="1500"/>
              <a:t>, by equipment groups, can target </a:t>
            </a:r>
            <a:r>
              <a:rPr lang="en" sz="1500" u="sng"/>
              <a:t>OP</a:t>
            </a:r>
            <a:r>
              <a:rPr lang="en" sz="1500"/>
              <a:t>.</a:t>
            </a:r>
            <a:endParaRPr sz="1500"/>
          </a:p>
        </p:txBody>
      </p:sp>
      <p:sp>
        <p:nvSpPr>
          <p:cNvPr id="79" name="Google Shape;79;p1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Types of applications &amp; users</a:t>
            </a:r>
            <a:endParaRPr/>
          </a:p>
        </p:txBody>
      </p:sp>
      <p:sp>
        <p:nvSpPr>
          <p:cNvPr id="80" name="Google Shape;80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>
            <p:ph idx="1" type="body"/>
          </p:nvPr>
        </p:nvSpPr>
        <p:spPr>
          <a:xfrm>
            <a:off x="270650" y="1345150"/>
            <a:ext cx="7845900" cy="3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The GUI strategy comes together with a </a:t>
            </a:r>
            <a:r>
              <a:rPr lang="en" sz="1500" u="sng"/>
              <a:t>GUI Development Offering</a:t>
            </a:r>
            <a:r>
              <a:rPr lang="en" sz="1500"/>
              <a:t>. Key aims:</a:t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Keep under </a:t>
            </a:r>
            <a:r>
              <a:rPr b="1" lang="en" sz="1500"/>
              <a:t>control</a:t>
            </a:r>
            <a:r>
              <a:rPr lang="en" sz="1500"/>
              <a:t> the potentially huge expense due to </a:t>
            </a:r>
            <a:r>
              <a:rPr b="1" lang="en" sz="1500"/>
              <a:t>obsolete technologies</a:t>
            </a:r>
            <a:r>
              <a:rPr lang="en" sz="1500"/>
              <a:t> that would require rewrite of the applications</a:t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b="1" lang="en" sz="1500"/>
              <a:t>Reduce</a:t>
            </a:r>
            <a:r>
              <a:rPr lang="en" sz="1500"/>
              <a:t> the </a:t>
            </a:r>
            <a:r>
              <a:rPr b="1" lang="en" sz="1500"/>
              <a:t>cost</a:t>
            </a:r>
            <a:r>
              <a:rPr lang="en" sz="1500"/>
              <a:t> of GUI </a:t>
            </a:r>
            <a:r>
              <a:rPr b="1" lang="en" sz="1500"/>
              <a:t>developments</a:t>
            </a:r>
            <a:r>
              <a:rPr lang="en" sz="1500"/>
              <a:t> in the long run, for both creation and </a:t>
            </a:r>
            <a:r>
              <a:rPr b="1" lang="en" sz="1500"/>
              <a:t>maintenance</a:t>
            </a:r>
            <a:r>
              <a:rPr lang="en" sz="1500"/>
              <a:t> of applications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/>
              <a:t>Several coherent solutions:</a:t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2 no-code application </a:t>
            </a:r>
            <a:r>
              <a:rPr b="1" lang="en" sz="1500"/>
              <a:t>platforms</a:t>
            </a:r>
            <a:r>
              <a:rPr lang="en" sz="1500"/>
              <a:t>: WRAP (low-code tbd) &amp; NavPy</a:t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2 application </a:t>
            </a:r>
            <a:r>
              <a:rPr b="1" lang="en" sz="1500"/>
              <a:t>frameworks</a:t>
            </a:r>
            <a:r>
              <a:rPr lang="en" sz="1500"/>
              <a:t>:</a:t>
            </a:r>
            <a:endParaRPr sz="1500"/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Accsoft-Commons-Web (ACW) with Angular</a:t>
            </a:r>
            <a:endParaRPr sz="1500"/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PyUI with PyQt and the Acc-Py distribution</a:t>
            </a:r>
            <a:endParaRPr sz="1500"/>
          </a:p>
        </p:txBody>
      </p:sp>
      <p:sp>
        <p:nvSpPr>
          <p:cNvPr id="86" name="Google Shape;86;p1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GUI development offering</a:t>
            </a:r>
            <a:endParaRPr/>
          </a:p>
        </p:txBody>
      </p:sp>
      <p:sp>
        <p:nvSpPr>
          <p:cNvPr id="87" name="Google Shape;87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/>
          <p:nvPr>
            <p:ph idx="1" type="body"/>
          </p:nvPr>
        </p:nvSpPr>
        <p:spPr>
          <a:xfrm>
            <a:off x="560975" y="1490575"/>
            <a:ext cx="8133900" cy="3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WRAP is a </a:t>
            </a:r>
            <a:r>
              <a:rPr b="1" lang="en" sz="1500"/>
              <a:t>w</a:t>
            </a:r>
            <a:r>
              <a:rPr lang="en" sz="1500"/>
              <a:t>eb-based </a:t>
            </a:r>
            <a:r>
              <a:rPr b="1" lang="en" sz="1500"/>
              <a:t>r</a:t>
            </a:r>
            <a:r>
              <a:rPr lang="en" sz="1500"/>
              <a:t>apid (GUI) </a:t>
            </a:r>
            <a:r>
              <a:rPr b="1" lang="en" sz="1500"/>
              <a:t>a</a:t>
            </a:r>
            <a:r>
              <a:rPr lang="en" sz="1500"/>
              <a:t>pplication development </a:t>
            </a:r>
            <a:r>
              <a:rPr b="1" lang="en" sz="1500"/>
              <a:t>p</a:t>
            </a:r>
            <a:r>
              <a:rPr lang="en" sz="1500"/>
              <a:t>latform (WRAP)</a:t>
            </a:r>
            <a:endParaRPr sz="1500"/>
          </a:p>
          <a:p>
            <a:pPr indent="-323850" lvl="0" marL="45720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b="1" lang="en" sz="1500"/>
              <a:t>Reduce cost</a:t>
            </a:r>
            <a:r>
              <a:rPr lang="en" sz="1500"/>
              <a:t> of developing new GUIs for the control system</a:t>
            </a:r>
            <a:endParaRPr sz="1500"/>
          </a:p>
          <a:p>
            <a:pPr indent="-32385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Low/no-code app development</a:t>
            </a:r>
            <a:endParaRPr sz="1500"/>
          </a:p>
          <a:p>
            <a:pPr indent="-32385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Abstract control system complexities</a:t>
            </a:r>
            <a:r>
              <a:rPr lang="en" sz="1200"/>
              <a:t> (NXCALS, InCA, JAPC, CMW, etc.)</a:t>
            </a:r>
            <a:endParaRPr sz="1200"/>
          </a:p>
          <a:p>
            <a:pPr indent="-3238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Guarantee </a:t>
            </a:r>
            <a:r>
              <a:rPr b="1" lang="en" sz="1500"/>
              <a:t>low </a:t>
            </a:r>
            <a:r>
              <a:rPr b="1" lang="en" sz="1500"/>
              <a:t>maintenance</a:t>
            </a:r>
            <a:r>
              <a:rPr lang="en" sz="1500"/>
              <a:t> cost for created GUIs </a:t>
            </a:r>
            <a:r>
              <a:rPr lang="en" sz="1200"/>
              <a:t>(technology evolution hidden by the platform)</a:t>
            </a:r>
            <a:endParaRPr sz="1200"/>
          </a:p>
          <a:p>
            <a:pPr indent="-3238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Cater for operational and expert application needs</a:t>
            </a:r>
            <a:endParaRPr sz="1500"/>
          </a:p>
          <a:p>
            <a:pPr indent="-32385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b="1" lang="en" sz="1500"/>
              <a:t>equipment centric</a:t>
            </a:r>
            <a:r>
              <a:rPr lang="en" sz="1500"/>
              <a:t> &amp; </a:t>
            </a:r>
            <a:r>
              <a:rPr b="1" lang="en" sz="1500"/>
              <a:t>operation centric</a:t>
            </a:r>
            <a:r>
              <a:rPr lang="en" sz="1500"/>
              <a:t> applications</a:t>
            </a:r>
            <a:endParaRPr sz="1500"/>
          </a:p>
        </p:txBody>
      </p:sp>
      <p:sp>
        <p:nvSpPr>
          <p:cNvPr id="93" name="Google Shape;93;p17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WRAP?</a:t>
            </a:r>
            <a:endParaRPr/>
          </a:p>
        </p:txBody>
      </p:sp>
      <p:sp>
        <p:nvSpPr>
          <p:cNvPr id="94" name="Google Shape;94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/>
          <p:nvPr/>
        </p:nvSpPr>
        <p:spPr>
          <a:xfrm>
            <a:off x="4634625" y="1627000"/>
            <a:ext cx="1567500" cy="3400800"/>
          </a:xfrm>
          <a:prstGeom prst="rect">
            <a:avLst/>
          </a:prstGeom>
          <a:noFill/>
          <a:ln cap="flat" cmpd="sng" w="9525">
            <a:solidFill>
              <a:srgbClr val="A64D7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100" name="Google Shape;100;p18"/>
          <p:cNvSpPr/>
          <p:nvPr/>
        </p:nvSpPr>
        <p:spPr>
          <a:xfrm>
            <a:off x="6340125" y="1627000"/>
            <a:ext cx="1644000" cy="34008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8"/>
          <p:cNvSpPr/>
          <p:nvPr/>
        </p:nvSpPr>
        <p:spPr>
          <a:xfrm>
            <a:off x="1269175" y="1627000"/>
            <a:ext cx="3219300" cy="3400800"/>
          </a:xfrm>
          <a:prstGeom prst="rect">
            <a:avLst/>
          </a:prstGeom>
          <a:noFill/>
          <a:ln cap="flat" cmpd="sng" w="952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4"/>
              </a:solidFill>
            </a:endParaRPr>
          </a:p>
        </p:txBody>
      </p:sp>
      <p:sp>
        <p:nvSpPr>
          <p:cNvPr id="102" name="Google Shape;102;p18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Scope</a:t>
            </a:r>
            <a:endParaRPr/>
          </a:p>
        </p:txBody>
      </p:sp>
      <p:sp>
        <p:nvSpPr>
          <p:cNvPr id="103" name="Google Shape;103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04" name="Google Shape;104;p18"/>
          <p:cNvCxnSpPr/>
          <p:nvPr/>
        </p:nvCxnSpPr>
        <p:spPr>
          <a:xfrm flipH="1" rot="10800000">
            <a:off x="1439400" y="3217475"/>
            <a:ext cx="6265200" cy="2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5" name="Google Shape;105;p18"/>
          <p:cNvCxnSpPr/>
          <p:nvPr/>
        </p:nvCxnSpPr>
        <p:spPr>
          <a:xfrm rot="10800000">
            <a:off x="4558100" y="1859225"/>
            <a:ext cx="6900" cy="2751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6" name="Google Shape;106;p18"/>
          <p:cNvSpPr txBox="1"/>
          <p:nvPr/>
        </p:nvSpPr>
        <p:spPr>
          <a:xfrm>
            <a:off x="3873650" y="1389925"/>
            <a:ext cx="13758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Complex</a:t>
            </a:r>
            <a:endParaRPr sz="11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Google Shape;107;p18"/>
          <p:cNvSpPr txBox="1"/>
          <p:nvPr/>
        </p:nvSpPr>
        <p:spPr>
          <a:xfrm>
            <a:off x="63600" y="3050975"/>
            <a:ext cx="12486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Specific</a:t>
            </a:r>
            <a:endParaRPr sz="11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Google Shape;108;p18"/>
          <p:cNvSpPr txBox="1"/>
          <p:nvPr/>
        </p:nvSpPr>
        <p:spPr>
          <a:xfrm>
            <a:off x="7831800" y="3058025"/>
            <a:ext cx="12486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General</a:t>
            </a:r>
            <a:endParaRPr sz="11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Google Shape;109;p18"/>
          <p:cNvSpPr txBox="1"/>
          <p:nvPr/>
        </p:nvSpPr>
        <p:spPr>
          <a:xfrm>
            <a:off x="3937250" y="4683025"/>
            <a:ext cx="12486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Simple</a:t>
            </a:r>
            <a:endParaRPr sz="11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Google Shape;110;p18"/>
          <p:cNvSpPr txBox="1"/>
          <p:nvPr/>
        </p:nvSpPr>
        <p:spPr>
          <a:xfrm>
            <a:off x="2257775" y="3612450"/>
            <a:ext cx="1418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SSVG</a:t>
            </a:r>
            <a:endParaRPr sz="22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Google Shape;111;p18"/>
          <p:cNvSpPr txBox="1"/>
          <p:nvPr/>
        </p:nvSpPr>
        <p:spPr>
          <a:xfrm>
            <a:off x="2257775" y="2048550"/>
            <a:ext cx="14181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Out of Scope</a:t>
            </a:r>
            <a:endParaRPr sz="22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Google Shape;112;p18"/>
          <p:cNvSpPr txBox="1"/>
          <p:nvPr/>
        </p:nvSpPr>
        <p:spPr>
          <a:xfrm>
            <a:off x="5447225" y="2217900"/>
            <a:ext cx="1418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Widgets</a:t>
            </a:r>
            <a:endParaRPr sz="22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Google Shape;113;p18"/>
          <p:cNvSpPr txBox="1"/>
          <p:nvPr/>
        </p:nvSpPr>
        <p:spPr>
          <a:xfrm>
            <a:off x="5447225" y="3612450"/>
            <a:ext cx="1418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Widgets</a:t>
            </a:r>
            <a:endParaRPr sz="22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Google Shape;114;p18"/>
          <p:cNvSpPr txBox="1"/>
          <p:nvPr/>
        </p:nvSpPr>
        <p:spPr>
          <a:xfrm>
            <a:off x="6667500" y="4282825"/>
            <a:ext cx="1093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Label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Google Shape;115;p18"/>
          <p:cNvSpPr txBox="1"/>
          <p:nvPr/>
        </p:nvSpPr>
        <p:spPr>
          <a:xfrm>
            <a:off x="5326950" y="3355725"/>
            <a:ext cx="1975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Status Indicator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Google Shape;116;p18"/>
          <p:cNvSpPr txBox="1"/>
          <p:nvPr/>
        </p:nvSpPr>
        <p:spPr>
          <a:xfrm>
            <a:off x="5939050" y="2650775"/>
            <a:ext cx="1975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Line chart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17" name="Google Shape;117;p18"/>
          <p:cNvPicPr preferRelativeResize="0"/>
          <p:nvPr/>
        </p:nvPicPr>
        <p:blipFill rotWithShape="1">
          <a:blip r:embed="rId3">
            <a:alphaModFix/>
          </a:blip>
          <a:srcRect b="0" l="7398" r="0" t="6890"/>
          <a:stretch/>
        </p:blipFill>
        <p:spPr>
          <a:xfrm>
            <a:off x="917225" y="3443125"/>
            <a:ext cx="1453225" cy="9666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18" name="Google Shape;118;p18"/>
          <p:cNvSpPr txBox="1"/>
          <p:nvPr/>
        </p:nvSpPr>
        <p:spPr>
          <a:xfrm>
            <a:off x="4236225" y="3013375"/>
            <a:ext cx="1975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Timing Bar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Google Shape;119;p18"/>
          <p:cNvSpPr txBox="1"/>
          <p:nvPr/>
        </p:nvSpPr>
        <p:spPr>
          <a:xfrm>
            <a:off x="4634625" y="1368750"/>
            <a:ext cx="15774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A64D79"/>
                </a:solidFill>
                <a:latin typeface="Roboto"/>
                <a:ea typeface="Roboto"/>
                <a:cs typeface="Roboto"/>
                <a:sym typeface="Roboto"/>
              </a:rPr>
              <a:t>Domain Specific</a:t>
            </a:r>
            <a:endParaRPr b="1" sz="1100">
              <a:solidFill>
                <a:srgbClr val="A64D79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Google Shape;120;p18"/>
          <p:cNvSpPr txBox="1"/>
          <p:nvPr/>
        </p:nvSpPr>
        <p:spPr>
          <a:xfrm>
            <a:off x="6579975" y="1368750"/>
            <a:ext cx="11643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Generic</a:t>
            </a:r>
            <a:endParaRPr b="1" sz="1100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Google Shape;121;p18"/>
          <p:cNvSpPr txBox="1"/>
          <p:nvPr/>
        </p:nvSpPr>
        <p:spPr>
          <a:xfrm>
            <a:off x="1256925" y="1368750"/>
            <a:ext cx="32397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rPr>
              <a:t>Application Specific</a:t>
            </a:r>
            <a:endParaRPr b="1" sz="1100">
              <a:solidFill>
                <a:schemeClr val="accent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Google Shape;122;p18"/>
          <p:cNvSpPr txBox="1"/>
          <p:nvPr/>
        </p:nvSpPr>
        <p:spPr>
          <a:xfrm>
            <a:off x="4496625" y="3558075"/>
            <a:ext cx="1164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Set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8" name="Google Shape;128;p19"/>
          <p:cNvSpPr txBox="1"/>
          <p:nvPr/>
        </p:nvSpPr>
        <p:spPr>
          <a:xfrm>
            <a:off x="1143399" y="74800"/>
            <a:ext cx="30858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005394"/>
                </a:solidFill>
              </a:rPr>
              <a:t>EXTERNAL DATA SOURCES</a:t>
            </a:r>
            <a:endParaRPr sz="900">
              <a:solidFill>
                <a:srgbClr val="000000"/>
              </a:solidFill>
            </a:endParaRPr>
          </a:p>
        </p:txBody>
      </p:sp>
      <p:pic>
        <p:nvPicPr>
          <p:cNvPr id="129" name="Google Shape;12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5025" y="818712"/>
            <a:ext cx="7035125" cy="3684876"/>
          </a:xfrm>
          <a:prstGeom prst="rect">
            <a:avLst/>
          </a:prstGeom>
          <a:noFill/>
          <a:ln>
            <a:noFill/>
          </a:ln>
          <a:effectLst>
            <a:outerShdw blurRad="285750" rotWithShape="0" algn="bl" dir="6900000" dist="9525">
              <a:srgbClr val="000000">
                <a:alpha val="50000"/>
              </a:srgbClr>
            </a:outerShdw>
          </a:effectLst>
        </p:spPr>
      </p:pic>
      <p:cxnSp>
        <p:nvCxnSpPr>
          <p:cNvPr id="130" name="Google Shape;130;p19"/>
          <p:cNvCxnSpPr/>
          <p:nvPr/>
        </p:nvCxnSpPr>
        <p:spPr>
          <a:xfrm rot="10800000">
            <a:off x="2061100" y="604275"/>
            <a:ext cx="0" cy="846900"/>
          </a:xfrm>
          <a:prstGeom prst="straightConnector1">
            <a:avLst/>
          </a:prstGeom>
          <a:noFill/>
          <a:ln cap="flat" cmpd="sng" w="19050">
            <a:solidFill>
              <a:srgbClr val="E69138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1" name="Google Shape;131;p19"/>
          <p:cNvSpPr/>
          <p:nvPr/>
        </p:nvSpPr>
        <p:spPr>
          <a:xfrm>
            <a:off x="1986250" y="1451175"/>
            <a:ext cx="149700" cy="126600"/>
          </a:xfrm>
          <a:prstGeom prst="ellipse">
            <a:avLst/>
          </a:prstGeom>
          <a:noFill/>
          <a:ln cap="flat" cmpd="sng" w="19050">
            <a:solidFill>
              <a:srgbClr val="E6913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9"/>
          <p:cNvSpPr txBox="1"/>
          <p:nvPr/>
        </p:nvSpPr>
        <p:spPr>
          <a:xfrm>
            <a:off x="1143396" y="224946"/>
            <a:ext cx="3200100" cy="4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3311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434343"/>
                </a:solidFill>
              </a:rPr>
              <a:t>Device discovery via Controls Configuration Service (CCS)</a:t>
            </a:r>
            <a:br>
              <a:rPr lang="en" sz="900">
                <a:solidFill>
                  <a:srgbClr val="434343"/>
                </a:solidFill>
              </a:rPr>
            </a:br>
            <a:r>
              <a:rPr lang="en" sz="900">
                <a:solidFill>
                  <a:srgbClr val="434343"/>
                </a:solidFill>
              </a:rPr>
              <a:t>Metadata via Injector Controls Architecture (INCA)</a:t>
            </a:r>
            <a:endParaRPr sz="900">
              <a:solidFill>
                <a:srgbClr val="434343"/>
              </a:solidFill>
            </a:endParaRPr>
          </a:p>
        </p:txBody>
      </p:sp>
      <p:sp>
        <p:nvSpPr>
          <p:cNvPr id="133" name="Google Shape;133;p19"/>
          <p:cNvSpPr txBox="1"/>
          <p:nvPr/>
        </p:nvSpPr>
        <p:spPr>
          <a:xfrm>
            <a:off x="1" y="1801250"/>
            <a:ext cx="9822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005394"/>
                </a:solidFill>
              </a:rPr>
              <a:t>METADATA</a:t>
            </a:r>
            <a:endParaRPr sz="900">
              <a:solidFill>
                <a:srgbClr val="000000"/>
              </a:solidFill>
            </a:endParaRPr>
          </a:p>
        </p:txBody>
      </p:sp>
      <p:cxnSp>
        <p:nvCxnSpPr>
          <p:cNvPr id="134" name="Google Shape;134;p19"/>
          <p:cNvCxnSpPr>
            <a:stCxn id="135" idx="2"/>
          </p:cNvCxnSpPr>
          <p:nvPr/>
        </p:nvCxnSpPr>
        <p:spPr>
          <a:xfrm flipH="1">
            <a:off x="1119297" y="1842154"/>
            <a:ext cx="1373400" cy="62700"/>
          </a:xfrm>
          <a:prstGeom prst="straightConnector1">
            <a:avLst/>
          </a:prstGeom>
          <a:noFill/>
          <a:ln cap="flat" cmpd="sng" w="19050">
            <a:solidFill>
              <a:srgbClr val="E69138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6" name="Google Shape;136;p19"/>
          <p:cNvSpPr txBox="1"/>
          <p:nvPr/>
        </p:nvSpPr>
        <p:spPr>
          <a:xfrm>
            <a:off x="0" y="1970025"/>
            <a:ext cx="1792800" cy="44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3311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434343"/>
                </a:solidFill>
              </a:rPr>
              <a:t>Consolidated from low level</a:t>
            </a:r>
            <a:endParaRPr sz="900">
              <a:solidFill>
                <a:srgbClr val="434343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434343"/>
                </a:solidFill>
              </a:rPr>
              <a:t>definition / high-level services</a:t>
            </a:r>
            <a:endParaRPr sz="900">
              <a:solidFill>
                <a:srgbClr val="434343"/>
              </a:solidFill>
            </a:endParaRPr>
          </a:p>
        </p:txBody>
      </p:sp>
      <p:cxnSp>
        <p:nvCxnSpPr>
          <p:cNvPr id="137" name="Google Shape;137;p19"/>
          <p:cNvCxnSpPr>
            <a:stCxn id="138" idx="4"/>
            <a:endCxn id="139" idx="0"/>
          </p:cNvCxnSpPr>
          <p:nvPr/>
        </p:nvCxnSpPr>
        <p:spPr>
          <a:xfrm flipH="1">
            <a:off x="7117053" y="3126173"/>
            <a:ext cx="89100" cy="1537200"/>
          </a:xfrm>
          <a:prstGeom prst="straightConnector1">
            <a:avLst/>
          </a:prstGeom>
          <a:noFill/>
          <a:ln cap="flat" cmpd="sng" w="19050">
            <a:solidFill>
              <a:srgbClr val="E69138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0" name="Google Shape;140;p19"/>
          <p:cNvSpPr txBox="1"/>
          <p:nvPr/>
        </p:nvSpPr>
        <p:spPr>
          <a:xfrm>
            <a:off x="6755950" y="212275"/>
            <a:ext cx="2040600" cy="3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005394"/>
                </a:solidFill>
              </a:rPr>
              <a:t>EXTENSIVE CUSTOMIZATION</a:t>
            </a:r>
            <a:endParaRPr sz="900">
              <a:solidFill>
                <a:srgbClr val="000000"/>
              </a:solidFill>
            </a:endParaRPr>
          </a:p>
        </p:txBody>
      </p:sp>
      <p:sp>
        <p:nvSpPr>
          <p:cNvPr id="141" name="Google Shape;141;p19"/>
          <p:cNvSpPr txBox="1"/>
          <p:nvPr/>
        </p:nvSpPr>
        <p:spPr>
          <a:xfrm>
            <a:off x="6631726" y="364250"/>
            <a:ext cx="2229000" cy="3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3311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434343"/>
                </a:solidFill>
              </a:rPr>
              <a:t>Font sizes, colors, graph options, etc.</a:t>
            </a:r>
            <a:endParaRPr sz="900">
              <a:solidFill>
                <a:srgbClr val="434343"/>
              </a:solidFill>
            </a:endParaRPr>
          </a:p>
        </p:txBody>
      </p:sp>
      <p:cxnSp>
        <p:nvCxnSpPr>
          <p:cNvPr id="142" name="Google Shape;142;p19"/>
          <p:cNvCxnSpPr>
            <a:stCxn id="141" idx="2"/>
            <a:endCxn id="143" idx="0"/>
          </p:cNvCxnSpPr>
          <p:nvPr/>
        </p:nvCxnSpPr>
        <p:spPr>
          <a:xfrm>
            <a:off x="7746226" y="673550"/>
            <a:ext cx="76500" cy="952800"/>
          </a:xfrm>
          <a:prstGeom prst="straightConnector1">
            <a:avLst/>
          </a:prstGeom>
          <a:noFill/>
          <a:ln cap="flat" cmpd="sng" w="19050">
            <a:solidFill>
              <a:srgbClr val="E69138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4" name="Google Shape;144;p19"/>
          <p:cNvSpPr txBox="1"/>
          <p:nvPr/>
        </p:nvSpPr>
        <p:spPr>
          <a:xfrm>
            <a:off x="0" y="782956"/>
            <a:ext cx="13215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005394"/>
                </a:solidFill>
              </a:rPr>
              <a:t>PERMISSIONS</a:t>
            </a:r>
            <a:endParaRPr sz="900">
              <a:solidFill>
                <a:srgbClr val="000000"/>
              </a:solidFill>
            </a:endParaRPr>
          </a:p>
        </p:txBody>
      </p:sp>
      <p:sp>
        <p:nvSpPr>
          <p:cNvPr id="139" name="Google Shape;139;p19"/>
          <p:cNvSpPr txBox="1"/>
          <p:nvPr/>
        </p:nvSpPr>
        <p:spPr>
          <a:xfrm>
            <a:off x="6155692" y="4663224"/>
            <a:ext cx="19227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005394"/>
                </a:solidFill>
              </a:rPr>
              <a:t>DATA SOURCE ASSIGNMENTS</a:t>
            </a:r>
            <a:endParaRPr sz="900">
              <a:solidFill>
                <a:srgbClr val="000000"/>
              </a:solidFill>
            </a:endParaRPr>
          </a:p>
        </p:txBody>
      </p:sp>
      <p:sp>
        <p:nvSpPr>
          <p:cNvPr id="145" name="Google Shape;145;p19"/>
          <p:cNvSpPr txBox="1"/>
          <p:nvPr/>
        </p:nvSpPr>
        <p:spPr>
          <a:xfrm>
            <a:off x="6265200" y="4797575"/>
            <a:ext cx="1792800" cy="3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3311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434343"/>
                </a:solidFill>
              </a:rPr>
              <a:t>Type-aware, slicing support</a:t>
            </a:r>
            <a:endParaRPr sz="900">
              <a:solidFill>
                <a:srgbClr val="434343"/>
              </a:solidFill>
            </a:endParaRPr>
          </a:p>
        </p:txBody>
      </p:sp>
      <p:cxnSp>
        <p:nvCxnSpPr>
          <p:cNvPr id="146" name="Google Shape;146;p19"/>
          <p:cNvCxnSpPr>
            <a:stCxn id="147" idx="2"/>
          </p:cNvCxnSpPr>
          <p:nvPr/>
        </p:nvCxnSpPr>
        <p:spPr>
          <a:xfrm rot="10800000">
            <a:off x="1137603" y="876254"/>
            <a:ext cx="655200" cy="45300"/>
          </a:xfrm>
          <a:prstGeom prst="straightConnector1">
            <a:avLst/>
          </a:prstGeom>
          <a:noFill/>
          <a:ln cap="flat" cmpd="sng" w="19050">
            <a:solidFill>
              <a:srgbClr val="E69138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7" name="Google Shape;147;p19"/>
          <p:cNvSpPr/>
          <p:nvPr/>
        </p:nvSpPr>
        <p:spPr>
          <a:xfrm>
            <a:off x="1792803" y="850904"/>
            <a:ext cx="149700" cy="141300"/>
          </a:xfrm>
          <a:prstGeom prst="ellipse">
            <a:avLst/>
          </a:prstGeom>
          <a:noFill/>
          <a:ln cap="flat" cmpd="sng" w="19050">
            <a:solidFill>
              <a:srgbClr val="E6913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9"/>
          <p:cNvSpPr txBox="1"/>
          <p:nvPr/>
        </p:nvSpPr>
        <p:spPr>
          <a:xfrm>
            <a:off x="0" y="895375"/>
            <a:ext cx="1377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434343"/>
                </a:solidFill>
              </a:rPr>
              <a:t>Others can view, edit, </a:t>
            </a:r>
            <a:endParaRPr sz="900">
              <a:solidFill>
                <a:srgbClr val="434343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434343"/>
                </a:solidFill>
              </a:rPr>
              <a:t>administrate</a:t>
            </a:r>
            <a:endParaRPr sz="900">
              <a:solidFill>
                <a:srgbClr val="434343"/>
              </a:solidFill>
            </a:endParaRPr>
          </a:p>
        </p:txBody>
      </p:sp>
      <p:sp>
        <p:nvSpPr>
          <p:cNvPr id="135" name="Google Shape;135;p19"/>
          <p:cNvSpPr/>
          <p:nvPr/>
        </p:nvSpPr>
        <p:spPr>
          <a:xfrm>
            <a:off x="2492697" y="1754704"/>
            <a:ext cx="185400" cy="174900"/>
          </a:xfrm>
          <a:prstGeom prst="ellipse">
            <a:avLst/>
          </a:prstGeom>
          <a:noFill/>
          <a:ln cap="flat" cmpd="sng" w="19050">
            <a:solidFill>
              <a:srgbClr val="E6913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9"/>
          <p:cNvSpPr/>
          <p:nvPr/>
        </p:nvSpPr>
        <p:spPr>
          <a:xfrm>
            <a:off x="7113453" y="2951273"/>
            <a:ext cx="185400" cy="174900"/>
          </a:xfrm>
          <a:prstGeom prst="ellipse">
            <a:avLst/>
          </a:prstGeom>
          <a:noFill/>
          <a:ln cap="flat" cmpd="sng" w="19050">
            <a:solidFill>
              <a:srgbClr val="E6913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9"/>
          <p:cNvSpPr/>
          <p:nvPr/>
        </p:nvSpPr>
        <p:spPr>
          <a:xfrm>
            <a:off x="7729897" y="1626350"/>
            <a:ext cx="185400" cy="174900"/>
          </a:xfrm>
          <a:prstGeom prst="ellipse">
            <a:avLst/>
          </a:prstGeom>
          <a:noFill/>
          <a:ln cap="flat" cmpd="sng" w="19050">
            <a:solidFill>
              <a:srgbClr val="E6913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4" name="Google Shape;154;p20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Model</a:t>
            </a:r>
            <a:endParaRPr/>
          </a:p>
        </p:txBody>
      </p:sp>
      <p:pic>
        <p:nvPicPr>
          <p:cNvPr id="155" name="Google Shape;15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888" y="2571750"/>
            <a:ext cx="8872274" cy="2378371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0"/>
          <p:cNvSpPr txBox="1"/>
          <p:nvPr/>
        </p:nvSpPr>
        <p:spPr>
          <a:xfrm>
            <a:off x="148877" y="1343550"/>
            <a:ext cx="88593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rtl="0" algn="l">
              <a:lnSpc>
                <a:spcPct val="150000"/>
              </a:lnSpc>
              <a:spcBef>
                <a:spcPts val="3311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</a:pPr>
            <a:r>
              <a:rPr b="1" lang="en" sz="1500">
                <a:solidFill>
                  <a:schemeClr val="dk2"/>
                </a:solidFill>
              </a:rPr>
              <a:t>Metadata </a:t>
            </a:r>
            <a:r>
              <a:rPr lang="en" sz="1500">
                <a:solidFill>
                  <a:schemeClr val="dk2"/>
                </a:solidFill>
              </a:rPr>
              <a:t>must be </a:t>
            </a:r>
            <a:r>
              <a:rPr lang="en" sz="1500">
                <a:solidFill>
                  <a:schemeClr val="dk2"/>
                </a:solidFill>
              </a:rPr>
              <a:t>reconstructed</a:t>
            </a:r>
            <a:r>
              <a:rPr lang="en" sz="1500">
                <a:solidFill>
                  <a:schemeClr val="dk2"/>
                </a:solidFill>
              </a:rPr>
              <a:t> from multiple services (CCS, INCA, NXCALS)</a:t>
            </a:r>
            <a:endParaRPr sz="1500">
              <a:solidFill>
                <a:schemeClr val="dk2"/>
              </a:solidFill>
            </a:endParaRPr>
          </a:p>
          <a:p>
            <a:pPr indent="-3238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</a:pPr>
            <a:r>
              <a:rPr b="1" lang="en" sz="1500">
                <a:solidFill>
                  <a:schemeClr val="dk2"/>
                </a:solidFill>
              </a:rPr>
              <a:t>Not</a:t>
            </a:r>
            <a:r>
              <a:rPr lang="en" sz="1500">
                <a:solidFill>
                  <a:schemeClr val="dk2"/>
                </a:solidFill>
              </a:rPr>
              <a:t> always </a:t>
            </a:r>
            <a:r>
              <a:rPr b="1" lang="en" sz="1500">
                <a:solidFill>
                  <a:schemeClr val="dk2"/>
                </a:solidFill>
              </a:rPr>
              <a:t>straightforward</a:t>
            </a:r>
            <a:r>
              <a:rPr lang="en" sz="1500">
                <a:solidFill>
                  <a:schemeClr val="dk2"/>
                </a:solidFill>
              </a:rPr>
              <a:t>, ex. No support for bit enum in INCA</a:t>
            </a:r>
            <a:endParaRPr sz="1500">
              <a:solidFill>
                <a:schemeClr val="dk2"/>
              </a:solidFill>
            </a:endParaRPr>
          </a:p>
          <a:p>
            <a:pPr indent="-3238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</a:pPr>
            <a:r>
              <a:rPr lang="en" sz="1500">
                <a:solidFill>
                  <a:schemeClr val="dk2"/>
                </a:solidFill>
              </a:rPr>
              <a:t>No single source of truth, </a:t>
            </a:r>
            <a:r>
              <a:rPr b="1" lang="en" sz="1500">
                <a:solidFill>
                  <a:schemeClr val="dk2"/>
                </a:solidFill>
              </a:rPr>
              <a:t>differences</a:t>
            </a:r>
            <a:r>
              <a:rPr lang="en" sz="1500">
                <a:solidFill>
                  <a:schemeClr val="dk2"/>
                </a:solidFill>
              </a:rPr>
              <a:t> based on device type</a:t>
            </a:r>
            <a:endParaRPr sz="1500">
              <a:solidFill>
                <a:schemeClr val="dk2"/>
              </a:solidFill>
            </a:endParaRPr>
          </a:p>
        </p:txBody>
      </p:sp>
      <p:sp>
        <p:nvSpPr>
          <p:cNvPr id="157" name="Google Shape;157;p20"/>
          <p:cNvSpPr/>
          <p:nvPr/>
        </p:nvSpPr>
        <p:spPr>
          <a:xfrm>
            <a:off x="4147750" y="4253322"/>
            <a:ext cx="251700" cy="210600"/>
          </a:xfrm>
          <a:prstGeom prst="rect">
            <a:avLst/>
          </a:prstGeom>
          <a:solidFill>
            <a:srgbClr val="FFE6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20"/>
          <p:cNvSpPr/>
          <p:nvPr/>
        </p:nvSpPr>
        <p:spPr>
          <a:xfrm>
            <a:off x="6041800" y="2492050"/>
            <a:ext cx="3013500" cy="2565000"/>
          </a:xfrm>
          <a:prstGeom prst="rect">
            <a:avLst/>
          </a:prstGeom>
          <a:noFill/>
          <a:ln cap="flat" cmpd="sng" w="76200">
            <a:solidFill>
              <a:srgbClr val="CF15C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4" name="Google Shape;164;p21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Static Metadata Integration</a:t>
            </a:r>
            <a:endParaRPr/>
          </a:p>
        </p:txBody>
      </p:sp>
      <p:sp>
        <p:nvSpPr>
          <p:cNvPr id="165" name="Google Shape;165;p21"/>
          <p:cNvSpPr txBox="1"/>
          <p:nvPr>
            <p:ph idx="1" type="body"/>
          </p:nvPr>
        </p:nvSpPr>
        <p:spPr>
          <a:xfrm>
            <a:off x="311700" y="1505700"/>
            <a:ext cx="62373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Widget is partly </a:t>
            </a:r>
            <a:r>
              <a:rPr b="1" lang="en"/>
              <a:t>preconfigured</a:t>
            </a:r>
            <a:r>
              <a:rPr lang="en"/>
              <a:t> with metadata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Metadata changes, the </a:t>
            </a:r>
            <a:r>
              <a:rPr b="1" lang="en"/>
              <a:t>configuration updates</a:t>
            </a:r>
            <a:r>
              <a:rPr lang="en"/>
              <a:t> on dashboard load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SzPts val="1300"/>
              <a:buChar char="●"/>
            </a:pPr>
            <a:r>
              <a:rPr lang="en"/>
              <a:t>Fields that can be derived from metadata, can always also be </a:t>
            </a:r>
            <a:r>
              <a:rPr b="1" lang="en"/>
              <a:t>explicitly set</a:t>
            </a:r>
            <a:endParaRPr b="1"/>
          </a:p>
        </p:txBody>
      </p:sp>
      <p:pic>
        <p:nvPicPr>
          <p:cNvPr id="166" name="Google Shape;16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18250" y="3330249"/>
            <a:ext cx="3431225" cy="10578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67" name="Google Shape;167;p21"/>
          <p:cNvPicPr preferRelativeResize="0"/>
          <p:nvPr/>
        </p:nvPicPr>
        <p:blipFill rotWithShape="1">
          <a:blip r:embed="rId4">
            <a:alphaModFix/>
          </a:blip>
          <a:srcRect b="0" l="0" r="79932" t="0"/>
          <a:stretch/>
        </p:blipFill>
        <p:spPr>
          <a:xfrm>
            <a:off x="6754087" y="1320975"/>
            <a:ext cx="1411749" cy="3684876"/>
          </a:xfrm>
          <a:prstGeom prst="rect">
            <a:avLst/>
          </a:prstGeom>
          <a:noFill/>
          <a:ln>
            <a:noFill/>
          </a:ln>
          <a:effectLst>
            <a:outerShdw blurRad="285750" rotWithShape="0" algn="bl" dir="6900000" dist="9525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