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7" r:id="rId2"/>
  </p:sldMasterIdLst>
  <p:notesMasterIdLst>
    <p:notesMasterId r:id="rId18"/>
  </p:notesMasterIdLst>
  <p:handoutMasterIdLst>
    <p:handoutMasterId r:id="rId19"/>
  </p:handoutMasterIdLst>
  <p:sldIdLst>
    <p:sldId id="259" r:id="rId3"/>
    <p:sldId id="2014" r:id="rId4"/>
    <p:sldId id="2071" r:id="rId5"/>
    <p:sldId id="2015" r:id="rId6"/>
    <p:sldId id="2072" r:id="rId7"/>
    <p:sldId id="2018" r:id="rId8"/>
    <p:sldId id="2050" r:id="rId9"/>
    <p:sldId id="2069" r:id="rId10"/>
    <p:sldId id="2312" r:id="rId11"/>
    <p:sldId id="2313" r:id="rId12"/>
    <p:sldId id="2047" r:id="rId13"/>
    <p:sldId id="1981" r:id="rId14"/>
    <p:sldId id="2316" r:id="rId15"/>
    <p:sldId id="2317" r:id="rId16"/>
    <p:sldId id="231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3" autoAdjust="0"/>
    <p:restoredTop sz="94586" autoAdjust="0"/>
  </p:normalViewPr>
  <p:slideViewPr>
    <p:cSldViewPr snapToGrid="0" snapToObjects="1">
      <p:cViewPr varScale="1">
        <p:scale>
          <a:sx n="102" d="100"/>
          <a:sy n="102" d="100"/>
        </p:scale>
        <p:origin x="798" y="126"/>
      </p:cViewPr>
      <p:guideLst/>
    </p:cSldViewPr>
  </p:slideViewPr>
  <p:outlineViewPr>
    <p:cViewPr>
      <p:scale>
        <a:sx n="33" d="100"/>
        <a:sy n="33" d="100"/>
      </p:scale>
      <p:origin x="0" y="-422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X-rays: </a:t>
            </a:r>
            <a:r>
              <a:rPr lang="fr-CH" dirty="0" err="1"/>
              <a:t>atomic</a:t>
            </a:r>
            <a:r>
              <a:rPr lang="fr-CH" dirty="0"/>
              <a:t> and </a:t>
            </a:r>
            <a:r>
              <a:rPr lang="fr-CH" dirty="0" err="1"/>
              <a:t>molecular</a:t>
            </a:r>
            <a:r>
              <a:rPr lang="fr-CH" dirty="0"/>
              <a:t> </a:t>
            </a:r>
            <a:r>
              <a:rPr lang="fr-CH" dirty="0" err="1"/>
              <a:t>level</a:t>
            </a:r>
            <a:r>
              <a:rPr lang="fr-CH" dirty="0"/>
              <a:t> – </a:t>
            </a:r>
            <a:r>
              <a:rPr lang="fr-CH" dirty="0" err="1"/>
              <a:t>particles</a:t>
            </a:r>
            <a:r>
              <a:rPr lang="fr-CH" dirty="0"/>
              <a:t>: </a:t>
            </a:r>
            <a:r>
              <a:rPr lang="fr-CH" dirty="0" err="1"/>
              <a:t>atomic</a:t>
            </a:r>
            <a:r>
              <a:rPr lang="fr-CH" dirty="0"/>
              <a:t> and </a:t>
            </a:r>
            <a:r>
              <a:rPr lang="fr-CH" dirty="0" err="1"/>
              <a:t>subatomic</a:t>
            </a:r>
            <a:r>
              <a:rPr lang="fr-CH" dirty="0"/>
              <a:t> </a:t>
            </a:r>
            <a:r>
              <a:rPr lang="fr-CH" dirty="0" err="1"/>
              <a:t>level</a:t>
            </a:r>
            <a:r>
              <a:rPr lang="fr-CH" dirty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420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3F0E3-3FA8-BD4F-B8DD-ADE11F34F22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658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1/12/2024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1/12/2024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1/12/2024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Vretenar | NIMMS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22764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158241"/>
            <a:ext cx="10969139" cy="4834787"/>
          </a:xfrm>
        </p:spPr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7744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8054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2732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9291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2881255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85759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80239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22764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158241"/>
            <a:ext cx="10969139" cy="4834787"/>
          </a:xfrm>
        </p:spPr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129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  <a:noFill/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4902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4328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12/6/2018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M. Vretenar, Accelerators for Medicine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9870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4357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12/6/2018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M. Vretenar, Accelerators for Medicine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8870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6309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1/12/2024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Vretenar | NIMMS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1/12/2024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Vretenar | NIMMS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1/12/2024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1/12/2024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1/12/2024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1/12/2024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emf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84583"/>
          </a:xfrm>
          <a:prstGeom prst="rect">
            <a:avLst/>
          </a:prstGeom>
          <a:solidFill>
            <a:srgbClr val="FFC000"/>
          </a:solidFill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1/12/2024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M. Vretenar | NIMMS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marL="360000"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92668"/>
          </a:xfrm>
          <a:prstGeom prst="rect">
            <a:avLst/>
          </a:prstGeom>
          <a:solidFill>
            <a:srgbClr val="FFC000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231714"/>
            <a:ext cx="10969139" cy="476131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12/6/2018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M. Vretenar, Accelerators for Medicine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" y="6150798"/>
            <a:ext cx="1261944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670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0.emf"/><Relationship Id="rId5" Type="http://schemas.openxmlformats.org/officeDocument/2006/relationships/image" Target="../media/image39.pn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cid:3C546BE3-A808-49E6-8DBA-37AF9024FBA6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38969" y="300183"/>
            <a:ext cx="2448232" cy="1679446"/>
          </a:xfrm>
        </p:spPr>
        <p:txBody>
          <a:bodyPr/>
          <a:lstStyle/>
          <a:p>
            <a:pPr algn="l"/>
            <a:r>
              <a:rPr lang="en-US" sz="2400" dirty="0"/>
              <a:t>Maurizio Vretenar </a:t>
            </a:r>
          </a:p>
          <a:p>
            <a:pPr algn="l"/>
            <a:r>
              <a:rPr lang="en-US" dirty="0"/>
              <a:t>CERN, ATS/DO </a:t>
            </a:r>
            <a:r>
              <a:rPr lang="en-US" sz="1800" dirty="0"/>
              <a:t>Accelerator and Technology Projects and Studies</a:t>
            </a: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974EF1-81E3-416D-8094-2C31019B2B5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33964" y="69703"/>
            <a:ext cx="9144000" cy="1240483"/>
          </a:xfrm>
        </p:spPr>
        <p:txBody>
          <a:bodyPr/>
          <a:lstStyle/>
          <a:p>
            <a:pPr algn="r">
              <a:spcAft>
                <a:spcPts val="1200"/>
              </a:spcAft>
            </a:pPr>
            <a:r>
              <a:rPr lang="en-GB" sz="4400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Development of innovative particle therapy technologies at CERN: the Next Ion Medical Machine Study </a:t>
            </a:r>
            <a:endParaRPr lang="en-US" sz="4400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9DEB51-B75A-495A-89B7-4B52CBEAB5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6378" y="3030035"/>
            <a:ext cx="2938189" cy="1890235"/>
          </a:xfrm>
          <a:prstGeom prst="rect">
            <a:avLst/>
          </a:prstGeom>
        </p:spPr>
      </p:pic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9DB1972A-65C6-419C-B9D9-9064F385F62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1312" y="2603035"/>
            <a:ext cx="1584709" cy="156878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DD63C439-8524-4746-B7C2-5EFC9ED6CC0F}"/>
              </a:ext>
            </a:extLst>
          </p:cNvPr>
          <p:cNvSpPr txBox="1">
            <a:spLocks/>
          </p:cNvSpPr>
          <p:nvPr/>
        </p:nvSpPr>
        <p:spPr>
          <a:xfrm>
            <a:off x="67733" y="5934759"/>
            <a:ext cx="9008533" cy="705360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marL="3600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ln>
                  <a:solidFill>
                    <a:srgbClr val="303030"/>
                  </a:solidFill>
                </a:ln>
                <a:solidFill>
                  <a:srgbClr val="FFFF00"/>
                </a:solidFill>
              </a:rPr>
              <a:t>Joint Symposium CERN NIMMS &amp; HUS &amp; CERN Baltic Group: “Particle therapy technologies”, 15.01.2024 </a:t>
            </a:r>
            <a:endParaRPr lang="en-US" sz="2400" dirty="0">
              <a:ln>
                <a:solidFill>
                  <a:srgbClr val="30303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DF61073-876B-4E13-90AB-87870B989C7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1312" y="4616116"/>
            <a:ext cx="1563376" cy="1472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465441" y="-630005"/>
            <a:ext cx="11289171" cy="14975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rgbClr val="004197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74720" y="731620"/>
            <a:ext cx="491490" cy="357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8A88266-B7E8-49D8-AFEF-999A861F2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205"/>
            <a:ext cx="12192000" cy="744351"/>
          </a:xfrm>
        </p:spPr>
        <p:txBody>
          <a:bodyPr/>
          <a:lstStyle/>
          <a:p>
            <a:r>
              <a:rPr lang="en-GB" sz="3200" dirty="0"/>
              <a:t>NIMMS as an international collaboration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2B784E-E96E-436C-B817-C51FFF74E096}"/>
              </a:ext>
            </a:extLst>
          </p:cNvPr>
          <p:cNvSpPr txBox="1"/>
          <p:nvPr/>
        </p:nvSpPr>
        <p:spPr>
          <a:xfrm>
            <a:off x="244395" y="808604"/>
            <a:ext cx="11731968" cy="14773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Ins="1548000" rtlCol="0">
            <a:spAutoFit/>
          </a:bodyPr>
          <a:lstStyle/>
          <a:p>
            <a:r>
              <a:rPr lang="en-US" alt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NIMMS </a:t>
            </a:r>
            <a:r>
              <a:rPr lang="en-US" altLang="en-US" b="1" dirty="0">
                <a:solidFill>
                  <a:srgbClr val="0041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an international collaboration based at CERN to develop new technologies for the </a:t>
            </a:r>
            <a:r>
              <a:rPr lang="en-US" alt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future generation of accelerators </a:t>
            </a:r>
            <a:r>
              <a:rPr lang="en-US" altLang="en-US" b="1" dirty="0">
                <a:solidFill>
                  <a:srgbClr val="0041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cancer therapy with ions</a:t>
            </a:r>
            <a:r>
              <a:rPr lang="en-US" altLang="en-US" dirty="0">
                <a:solidFill>
                  <a:srgbClr val="0041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en-US" dirty="0">
                <a:solidFill>
                  <a:srgbClr val="0041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Building on the CERN experience in small accelerators and in accelerators for medicine;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en-US" dirty="0">
                <a:solidFill>
                  <a:srgbClr val="0041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Federating </a:t>
            </a:r>
            <a:r>
              <a:rPr lang="en-US" alt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partners</a:t>
            </a:r>
            <a:r>
              <a:rPr lang="en-US" altLang="en-US" dirty="0">
                <a:solidFill>
                  <a:srgbClr val="0041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develop innovative </a:t>
            </a:r>
            <a:r>
              <a:rPr lang="en-US" alt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designs and technologies</a:t>
            </a:r>
            <a:r>
              <a:rPr lang="en-US" altLang="en-US" dirty="0">
                <a:solidFill>
                  <a:srgbClr val="0041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Partners</a:t>
            </a:r>
            <a:r>
              <a:rPr lang="en-US" altLang="en-US" dirty="0">
                <a:solidFill>
                  <a:srgbClr val="0041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can use the NIMMS technologies to assemble their own </a:t>
            </a:r>
            <a:r>
              <a:rPr lang="en-US" alt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optimized facility</a:t>
            </a:r>
            <a:r>
              <a:rPr lang="en-US" altLang="en-US" dirty="0">
                <a:solidFill>
                  <a:srgbClr val="0041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altLang="en-US" b="1" dirty="0">
              <a:solidFill>
                <a:srgbClr val="00419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C73CFC-F1EE-49FA-9D7F-C10928E8CA2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7943" y="875623"/>
            <a:ext cx="1392003" cy="131080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4877F48-3F58-42A5-A3BE-5C3141A5E81E}"/>
              </a:ext>
            </a:extLst>
          </p:cNvPr>
          <p:cNvSpPr txBox="1"/>
          <p:nvPr/>
        </p:nvSpPr>
        <p:spPr>
          <a:xfrm>
            <a:off x="3474720" y="3018188"/>
            <a:ext cx="3413760" cy="28623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GB" sz="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400" dirty="0"/>
              <a:t>SEEIIST (South-East European International Institute for Sustainable Technologies)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400" dirty="0"/>
              <a:t>TERA/TERA-CARE Foundation (Italy/CH)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rgbClr val="FF0000"/>
                </a:solidFill>
              </a:rPr>
              <a:t>Riga Technical University (Latvia)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400" dirty="0"/>
              <a:t>GSI (Germany)		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400" dirty="0"/>
              <a:t>INFN (Italy)		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400" dirty="0"/>
              <a:t>CIEMAT (Spain)		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400" dirty="0"/>
              <a:t>Cockcroft Institute (UK)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400" dirty="0"/>
              <a:t>University of Manchester (UK)	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400" dirty="0"/>
              <a:t>CNAO (Italy)		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400" dirty="0"/>
              <a:t>Imperial College (UK)	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400" dirty="0"/>
              <a:t>MedAustron (Austria)	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400" dirty="0"/>
              <a:t>U. Melbourne (Australia)</a:t>
            </a:r>
          </a:p>
        </p:txBody>
      </p:sp>
      <p:pic>
        <p:nvPicPr>
          <p:cNvPr id="16" name="Picture 15" descr="A picture containing toy&#10;&#10;Description automatically generated">
            <a:extLst>
              <a:ext uri="{FF2B5EF4-FFF2-40B4-BE49-F238E27FC236}">
                <a16:creationId xmlns:a16="http://schemas.microsoft.com/office/drawing/2014/main" id="{D1CD7398-7661-405B-B6D4-EAC4448E9D4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104" y="2539806"/>
            <a:ext cx="3043934" cy="30439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49AE965-6408-B756-925B-F96B21AEDEBF}"/>
              </a:ext>
            </a:extLst>
          </p:cNvPr>
          <p:cNvSpPr txBox="1"/>
          <p:nvPr/>
        </p:nvSpPr>
        <p:spPr>
          <a:xfrm>
            <a:off x="6983910" y="3044399"/>
            <a:ext cx="4109555" cy="15696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GB" sz="400" dirty="0"/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400" dirty="0"/>
              <a:t>ESS-Bilbao (Spain)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400" dirty="0"/>
              <a:t>Sarajevo University (Bosnia &amp;H.)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400" dirty="0"/>
              <a:t>University of Thessaloniki (Greece)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400" dirty="0"/>
              <a:t>PARTREC (Netherlands)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400" dirty="0"/>
              <a:t>TENMAK (Türkiye)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400" dirty="0"/>
              <a:t>ITRE (Slovenia)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400" dirty="0"/>
              <a:t>University of Malta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4CF69F-8E98-BABD-8E9E-5E29813A2DE7}"/>
              </a:ext>
            </a:extLst>
          </p:cNvPr>
          <p:cNvSpPr txBox="1"/>
          <p:nvPr/>
        </p:nvSpPr>
        <p:spPr>
          <a:xfrm>
            <a:off x="3489189" y="2460764"/>
            <a:ext cx="8458416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NIMMS collaboration in 2023 (19 partners)</a:t>
            </a:r>
            <a:endParaRPr lang="en-CH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398545-F5D4-A8C5-E285-8167A62F4584}"/>
              </a:ext>
            </a:extLst>
          </p:cNvPr>
          <p:cNvSpPr txBox="1"/>
          <p:nvPr/>
        </p:nvSpPr>
        <p:spPr>
          <a:xfrm>
            <a:off x="6293583" y="4921596"/>
            <a:ext cx="4133439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/>
              <a:t>NIMMS Funding: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/>
              <a:t>CERN Knowledge Transfer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/>
              <a:t>SEEIST, RTU and TERA (personnel at CERN)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/>
              <a:t>European projects HITRIplus and I.FAST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/>
              <a:t>Donations</a:t>
            </a:r>
            <a:endParaRPr lang="en-CH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7C96AD-87F8-6F28-9F61-437DCB0E11E2}"/>
              </a:ext>
            </a:extLst>
          </p:cNvPr>
          <p:cNvSpPr txBox="1"/>
          <p:nvPr/>
        </p:nvSpPr>
        <p:spPr>
          <a:xfrm>
            <a:off x="10598352" y="3813601"/>
            <a:ext cx="1352355" cy="230832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In 2022/23 NIMMS has supported:</a:t>
            </a:r>
          </a:p>
          <a:p>
            <a:endParaRPr lang="en-US" sz="8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8 PhD Students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3 Post-Docs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2 Master students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31958644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1C854-5BCE-4E35-A307-EE477F99B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The four NIMMS Work Packages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C9F22C-7FFB-4C13-BEBC-73306F83B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49FAAD-F489-44BF-A720-B6DD915FB2E2}"/>
              </a:ext>
            </a:extLst>
          </p:cNvPr>
          <p:cNvSpPr txBox="1"/>
          <p:nvPr/>
        </p:nvSpPr>
        <p:spPr>
          <a:xfrm>
            <a:off x="311988" y="1234009"/>
            <a:ext cx="7625986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lIns="72000" tIns="0" rIns="0" bIns="0" rtlCol="0">
            <a:spAutoFit/>
          </a:bodyPr>
          <a:lstStyle/>
          <a:p>
            <a:pPr marL="342900" indent="-342900" algn="l">
              <a:buAutoNum type="arabicPeriod"/>
            </a:pPr>
            <a:r>
              <a:rPr lang="en-GB" b="1" dirty="0">
                <a:solidFill>
                  <a:srgbClr val="FF0000"/>
                </a:solidFill>
              </a:rPr>
              <a:t>Small synchrotrons</a:t>
            </a:r>
          </a:p>
          <a:p>
            <a:pPr algn="l"/>
            <a:r>
              <a:rPr lang="en-GB" b="1" dirty="0">
                <a:solidFill>
                  <a:srgbClr val="FF0000"/>
                </a:solidFill>
              </a:rPr>
              <a:t>     for particle therapy	</a:t>
            </a:r>
            <a:endParaRPr lang="en-GB" dirty="0"/>
          </a:p>
          <a:p>
            <a:pPr algn="l"/>
            <a:endParaRPr lang="en-GB" dirty="0"/>
          </a:p>
          <a:p>
            <a:pPr algn="l"/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A83F366-BA4E-4351-B3AD-0FAA3BE6A11A}"/>
              </a:ext>
            </a:extLst>
          </p:cNvPr>
          <p:cNvSpPr txBox="1"/>
          <p:nvPr/>
        </p:nvSpPr>
        <p:spPr>
          <a:xfrm>
            <a:off x="311988" y="2497447"/>
            <a:ext cx="7625986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lIns="7200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2. Curved superconducting magnets </a:t>
            </a:r>
          </a:p>
          <a:p>
            <a:pPr algn="l"/>
            <a:r>
              <a:rPr lang="en-GB" b="1" dirty="0">
                <a:solidFill>
                  <a:srgbClr val="FF0000"/>
                </a:solidFill>
              </a:rPr>
              <a:t>    for synchrotrons and gantries</a:t>
            </a:r>
          </a:p>
          <a:p>
            <a:pPr algn="l"/>
            <a:endParaRPr lang="en-GB" dirty="0"/>
          </a:p>
          <a:p>
            <a:pPr algn="l"/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2082B6-39C1-42A4-B608-27EC8AA30E68}"/>
              </a:ext>
            </a:extLst>
          </p:cNvPr>
          <p:cNvSpPr txBox="1"/>
          <p:nvPr/>
        </p:nvSpPr>
        <p:spPr>
          <a:xfrm>
            <a:off x="311988" y="3783023"/>
            <a:ext cx="7625986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lIns="7200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3. Superconducting gantries</a:t>
            </a:r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algn="l"/>
            <a:endParaRPr lang="en-GB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A885774-B8AC-42FB-B126-4F0512B11B7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3942" y="1307540"/>
            <a:ext cx="839576" cy="920648"/>
          </a:xfrm>
          <a:prstGeom prst="rect">
            <a:avLst/>
          </a:prstGeom>
        </p:spPr>
      </p:pic>
      <p:pic>
        <p:nvPicPr>
          <p:cNvPr id="29" name="Picture 6">
            <a:extLst>
              <a:ext uri="{FF2B5EF4-FFF2-40B4-BE49-F238E27FC236}">
                <a16:creationId xmlns:a16="http://schemas.microsoft.com/office/drawing/2014/main" id="{BBDFE4F1-6EA0-49C4-9D2E-B77A3E32ABD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63988" y="2609337"/>
            <a:ext cx="1775152" cy="88421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0819504-4B09-45DB-8507-AD600A35B4F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14414" y="2724471"/>
            <a:ext cx="1802180" cy="77717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B90BF7B-9D57-477C-9199-5CFD6F1E91A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515" y="1307540"/>
            <a:ext cx="1029422" cy="10821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5CF04646-1790-4FA1-A94E-AACFF6E32321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6966" y="3872502"/>
            <a:ext cx="2076302" cy="929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366512CB-B5A2-4254-A372-E6BADD40871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8722" y="3854897"/>
            <a:ext cx="1021456" cy="9290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CE63E1B-D3ED-4C0D-B6AB-BE1081A4011E}"/>
              </a:ext>
            </a:extLst>
          </p:cNvPr>
          <p:cNvSpPr txBox="1"/>
          <p:nvPr/>
        </p:nvSpPr>
        <p:spPr>
          <a:xfrm>
            <a:off x="8217049" y="1278635"/>
            <a:ext cx="216787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Reduced dimensions with improved performance (injection, extraction)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472D4B3-44CC-4C19-8FBA-BBE3735FD3CF}"/>
              </a:ext>
            </a:extLst>
          </p:cNvPr>
          <p:cNvSpPr txBox="1"/>
          <p:nvPr/>
        </p:nvSpPr>
        <p:spPr>
          <a:xfrm>
            <a:off x="8217049" y="2736792"/>
            <a:ext cx="199570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Canted Cosine Theta, </a:t>
            </a:r>
            <a:r>
              <a:rPr lang="en-GB" dirty="0" err="1"/>
              <a:t>NbTi</a:t>
            </a:r>
            <a:r>
              <a:rPr lang="en-GB" dirty="0"/>
              <a:t> or HTS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950551-455B-4B3B-BFA6-C1FB4BA2D706}"/>
              </a:ext>
            </a:extLst>
          </p:cNvPr>
          <p:cNvSpPr txBox="1"/>
          <p:nvPr/>
        </p:nvSpPr>
        <p:spPr>
          <a:xfrm>
            <a:off x="8228226" y="3918326"/>
            <a:ext cx="254057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Precise beam delivery on multiple angles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A578CC-4852-412C-9B69-1E6598B730A3}"/>
              </a:ext>
            </a:extLst>
          </p:cNvPr>
          <p:cNvSpPr txBox="1"/>
          <p:nvPr/>
        </p:nvSpPr>
        <p:spPr>
          <a:xfrm>
            <a:off x="311988" y="5048491"/>
            <a:ext cx="7625986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lIns="7200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4. Linear accelerators for ions</a:t>
            </a:r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algn="l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F4C713-20F4-4F7C-AF16-DE6946B469B0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0114" y="5144022"/>
            <a:ext cx="1597727" cy="89929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E611772-7184-486C-A29D-A9CAB26D6051}"/>
              </a:ext>
            </a:extLst>
          </p:cNvPr>
          <p:cNvSpPr txBox="1"/>
          <p:nvPr/>
        </p:nvSpPr>
        <p:spPr>
          <a:xfrm>
            <a:off x="8141392" y="5192732"/>
            <a:ext cx="254057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Compact bent full-linac</a:t>
            </a:r>
          </a:p>
          <a:p>
            <a:pPr algn="l"/>
            <a:r>
              <a:rPr lang="en-GB" dirty="0"/>
              <a:t>Synchrotron injector with isotope production</a:t>
            </a:r>
          </a:p>
        </p:txBody>
      </p:sp>
      <p:pic>
        <p:nvPicPr>
          <p:cNvPr id="3" name="Picture 2" descr="A picture containing toy, cartoon, LEGO&#10;&#10;Description automatically generated">
            <a:extLst>
              <a:ext uri="{FF2B5EF4-FFF2-40B4-BE49-F238E27FC236}">
                <a16:creationId xmlns:a16="http://schemas.microsoft.com/office/drawing/2014/main" id="{669DFE6C-4566-C385-F9B6-0274A1223780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9545" y="5137970"/>
            <a:ext cx="1978681" cy="929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948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86B4C1D-4719-4C7C-AE48-FB919AEE6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0631"/>
            <a:ext cx="12192000" cy="699405"/>
          </a:xfrm>
        </p:spPr>
        <p:txBody>
          <a:bodyPr/>
          <a:lstStyle/>
          <a:p>
            <a:r>
              <a:rPr lang="fr-CH" sz="2400" dirty="0"/>
              <a:t>NIMMS </a:t>
            </a:r>
            <a:r>
              <a:rPr lang="fr-CH" sz="2400" dirty="0" err="1"/>
              <a:t>supported</a:t>
            </a:r>
            <a:r>
              <a:rPr lang="fr-CH" sz="2400" dirty="0"/>
              <a:t> designs: SEEIIST </a:t>
            </a:r>
            <a:r>
              <a:rPr lang="fr-CH" sz="2400" dirty="0" err="1"/>
              <a:t>carbon</a:t>
            </a:r>
            <a:r>
              <a:rPr lang="fr-CH" sz="2400" dirty="0"/>
              <a:t> ion </a:t>
            </a:r>
            <a:r>
              <a:rPr lang="fr-CH" sz="2400" dirty="0" err="1"/>
              <a:t>therapy</a:t>
            </a:r>
            <a:r>
              <a:rPr lang="fr-CH" sz="2400" dirty="0"/>
              <a:t> and </a:t>
            </a:r>
            <a:r>
              <a:rPr lang="fr-CH" sz="2400" dirty="0" err="1"/>
              <a:t>research</a:t>
            </a:r>
            <a:r>
              <a:rPr lang="fr-CH" sz="2400" dirty="0"/>
              <a:t> </a:t>
            </a:r>
            <a:r>
              <a:rPr lang="fr-CH" sz="2400" dirty="0" err="1"/>
              <a:t>facility</a:t>
            </a:r>
            <a:endParaRPr lang="en-GB" sz="2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A347AD-FC99-4DE1-B023-4967C545B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9343F9-587C-4475-B87B-CAE7261FE2BE}"/>
              </a:ext>
            </a:extLst>
          </p:cNvPr>
          <p:cNvSpPr txBox="1"/>
          <p:nvPr/>
        </p:nvSpPr>
        <p:spPr>
          <a:xfrm>
            <a:off x="156556" y="791585"/>
            <a:ext cx="11878888" cy="42240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72000" rIns="72000" bIns="72000" rtlCol="0">
            <a:spAutoFit/>
          </a:bodyPr>
          <a:lstStyle/>
          <a:p>
            <a:pPr algn="l"/>
            <a:r>
              <a:rPr lang="en-GB" dirty="0"/>
              <a:t>Intensive design work in 2019/20 for a </a:t>
            </a:r>
            <a:r>
              <a:rPr lang="en-GB" b="1" dirty="0">
                <a:solidFill>
                  <a:srgbClr val="FF0000"/>
                </a:solidFill>
              </a:rPr>
              <a:t>modern facility for research and therapy with protons and carbon ions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4493F-98ED-4AA4-9153-A35BFA912929}"/>
              </a:ext>
            </a:extLst>
          </p:cNvPr>
          <p:cNvSpPr txBox="1"/>
          <p:nvPr/>
        </p:nvSpPr>
        <p:spPr>
          <a:xfrm>
            <a:off x="156556" y="1514008"/>
            <a:ext cx="3013371" cy="419266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72000" tIns="72000" rIns="72000" bIns="7200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sz="1400" b="1" dirty="0">
                <a:solidFill>
                  <a:srgbClr val="FF0000"/>
                </a:solidFill>
              </a:rPr>
              <a:t>Innovative</a:t>
            </a:r>
            <a:r>
              <a:rPr lang="en-GB" sz="1400" dirty="0"/>
              <a:t> SEEIIST features:</a:t>
            </a:r>
          </a:p>
          <a:p>
            <a:pPr marL="342900" indent="-342900" algn="l">
              <a:spcBef>
                <a:spcPts val="600"/>
              </a:spcBef>
              <a:buAutoNum type="arabicPeriod"/>
            </a:pPr>
            <a:r>
              <a:rPr lang="en-GB" sz="1400" dirty="0"/>
              <a:t>Optimised for </a:t>
            </a:r>
            <a:r>
              <a:rPr lang="en-GB" sz="1400" dirty="0">
                <a:solidFill>
                  <a:srgbClr val="FF0000"/>
                </a:solidFill>
              </a:rPr>
              <a:t>50% research </a:t>
            </a:r>
            <a:r>
              <a:rPr lang="en-GB" sz="1400" dirty="0"/>
              <a:t>and </a:t>
            </a:r>
            <a:r>
              <a:rPr lang="en-GB" sz="1400" dirty="0">
                <a:solidFill>
                  <a:srgbClr val="FF0000"/>
                </a:solidFill>
              </a:rPr>
              <a:t>50% patient treatment </a:t>
            </a:r>
            <a:r>
              <a:rPr lang="en-GB" sz="1400" dirty="0"/>
              <a:t>(~400 patients/year);</a:t>
            </a:r>
          </a:p>
          <a:p>
            <a:pPr marL="342900" indent="-342900" algn="l">
              <a:spcBef>
                <a:spcPts val="600"/>
              </a:spcBef>
              <a:buAutoNum type="arabicPeriod"/>
            </a:pPr>
            <a:r>
              <a:rPr lang="en-GB" sz="1400" dirty="0"/>
              <a:t>Providing </a:t>
            </a:r>
            <a:r>
              <a:rPr lang="en-GB" sz="1400" dirty="0">
                <a:solidFill>
                  <a:srgbClr val="FF0000"/>
                </a:solidFill>
              </a:rPr>
              <a:t>20 times higher </a:t>
            </a:r>
            <a:r>
              <a:rPr lang="en-GB" sz="1400" dirty="0"/>
              <a:t>beam intensity for carbon ions than present facilities;</a:t>
            </a:r>
          </a:p>
          <a:p>
            <a:pPr marL="342900" indent="-342900" algn="l">
              <a:spcBef>
                <a:spcPts val="600"/>
              </a:spcBef>
              <a:buAutoNum type="arabicPeriod"/>
            </a:pPr>
            <a:r>
              <a:rPr lang="en-GB" sz="1400" dirty="0"/>
              <a:t>Equipped with </a:t>
            </a:r>
            <a:r>
              <a:rPr lang="en-GB" sz="1400" dirty="0">
                <a:solidFill>
                  <a:srgbClr val="FF0000"/>
                </a:solidFill>
              </a:rPr>
              <a:t>flexible extraction </a:t>
            </a:r>
            <a:r>
              <a:rPr lang="en-GB" sz="1400" dirty="0"/>
              <a:t>for operation in FLASH mode;</a:t>
            </a:r>
          </a:p>
          <a:p>
            <a:pPr marL="342900" indent="-342900" algn="l">
              <a:spcBef>
                <a:spcPts val="600"/>
              </a:spcBef>
              <a:buAutoNum type="arabicPeriod"/>
            </a:pPr>
            <a:r>
              <a:rPr lang="en-GB" sz="1400" dirty="0"/>
              <a:t>Equipped with </a:t>
            </a:r>
            <a:r>
              <a:rPr lang="en-GB" sz="1400" dirty="0">
                <a:solidFill>
                  <a:srgbClr val="FF0000"/>
                </a:solidFill>
              </a:rPr>
              <a:t>dual mode linear injector </a:t>
            </a:r>
            <a:r>
              <a:rPr lang="en-GB" sz="1400" dirty="0"/>
              <a:t>capable of producing radioisotopes for cancer imaging and therapy.</a:t>
            </a:r>
          </a:p>
          <a:p>
            <a:pPr marL="342900" indent="-342900" algn="l">
              <a:spcBef>
                <a:spcPts val="600"/>
              </a:spcBef>
              <a:buAutoNum type="arabicPeriod"/>
            </a:pPr>
            <a:r>
              <a:rPr lang="en-GB" sz="1400" dirty="0">
                <a:solidFill>
                  <a:srgbClr val="FF0000"/>
                </a:solidFill>
              </a:rPr>
              <a:t>Multiple energy </a:t>
            </a:r>
            <a:r>
              <a:rPr lang="en-GB" sz="1400" dirty="0"/>
              <a:t>extraction (multiple flat-tops) for faster treatment.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A845718-15EA-5754-1A17-69002CD2EA7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975" y="1514008"/>
            <a:ext cx="4493093" cy="317709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8CA544DF-B77B-4CBE-5FEF-54423D45F2D1}"/>
              </a:ext>
            </a:extLst>
          </p:cNvPr>
          <p:cNvSpPr txBox="1"/>
          <p:nvPr/>
        </p:nvSpPr>
        <p:spPr>
          <a:xfrm>
            <a:off x="3659557" y="5108954"/>
            <a:ext cx="1569681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Total 5,400 m</a:t>
            </a:r>
            <a:r>
              <a:rPr lang="en-GB" b="1" baseline="30000" dirty="0">
                <a:solidFill>
                  <a:srgbClr val="FF0000"/>
                </a:solidFill>
              </a:rPr>
              <a:t>2 </a:t>
            </a:r>
            <a:r>
              <a:rPr lang="en-GB" sz="1100" b="1" dirty="0">
                <a:solidFill>
                  <a:srgbClr val="FF0000"/>
                </a:solidFill>
              </a:rPr>
              <a:t>(including shielding) </a:t>
            </a:r>
          </a:p>
          <a:p>
            <a:pPr algn="l"/>
            <a:endParaRPr lang="en-GB" sz="1100" b="1" dirty="0">
              <a:solidFill>
                <a:srgbClr val="FF0000"/>
              </a:solidFill>
            </a:endParaRPr>
          </a:p>
          <a:p>
            <a:pPr algn="l"/>
            <a:r>
              <a:rPr lang="en-GB" sz="1100" b="1" dirty="0">
                <a:solidFill>
                  <a:srgbClr val="FF0000"/>
                </a:solidFill>
              </a:rPr>
              <a:t>Estimated cost (2020):</a:t>
            </a:r>
          </a:p>
          <a:p>
            <a:pPr algn="l"/>
            <a:r>
              <a:rPr lang="en-GB" sz="1100" b="1" dirty="0">
                <a:solidFill>
                  <a:srgbClr val="FF0000"/>
                </a:solidFill>
              </a:rPr>
              <a:t>240 M€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D342D05E-EF8F-E6B3-8757-071E0C367094}"/>
              </a:ext>
            </a:extLst>
          </p:cNvPr>
          <p:cNvSpPr txBox="1">
            <a:spLocks/>
          </p:cNvSpPr>
          <p:nvPr/>
        </p:nvSpPr>
        <p:spPr>
          <a:xfrm>
            <a:off x="8273117" y="1748997"/>
            <a:ext cx="2122934" cy="371854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1200"/>
              </a:spcBef>
              <a:buNone/>
            </a:pPr>
            <a:r>
              <a:rPr lang="en-GB" sz="1200" b="1" dirty="0">
                <a:solidFill>
                  <a:srgbClr val="FF0000"/>
                </a:solidFill>
              </a:rPr>
              <a:t>SEEIIST</a:t>
            </a:r>
            <a:r>
              <a:rPr lang="en-GB" sz="1200" dirty="0"/>
              <a:t> (South East Europe International Institute for Sustainable Technologies): a new international partnership aiming at the construction of a new Research Infrastructure for </a:t>
            </a:r>
            <a:r>
              <a:rPr lang="en-GB" sz="1200" dirty="0">
                <a:solidFill>
                  <a:srgbClr val="FF0000"/>
                </a:solidFill>
              </a:rPr>
              <a:t>cancer research and therapy </a:t>
            </a:r>
            <a:r>
              <a:rPr lang="en-GB" sz="1200" dirty="0"/>
              <a:t>in South East Europe (11 member countries).</a:t>
            </a:r>
          </a:p>
          <a:p>
            <a:pPr marL="36576" indent="0">
              <a:spcBef>
                <a:spcPts val="1200"/>
              </a:spcBef>
              <a:buNone/>
            </a:pPr>
            <a:r>
              <a:rPr lang="en-GB" sz="1200" dirty="0"/>
              <a:t>Goals are to develop a new advanced design and to build international cooperation and scientific capacity in a region that will join EU but is less develop and still divided, in the line of “science for peace”.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2FC61053-A7AC-0AF5-86E1-CEDF05F4B1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58422" y="1955125"/>
            <a:ext cx="1573079" cy="223535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1BD3716-FD86-BD28-AFDD-E796C9024C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4076" y="4340771"/>
            <a:ext cx="1467425" cy="978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278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8E65F6-506B-43B9-950D-0F00CA139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14262"/>
            <a:ext cx="12192000" cy="617577"/>
          </a:xfrm>
        </p:spPr>
        <p:txBody>
          <a:bodyPr/>
          <a:lstStyle/>
          <a:p>
            <a:r>
              <a:rPr lang="en-US" sz="2400" dirty="0"/>
              <a:t>NIMMS supported designs: compact research and therapy facility with p and He</a:t>
            </a:r>
            <a:endParaRPr lang="en-GB" sz="2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858E91-2303-4D4B-892C-09B703B86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7A4549-A650-47FF-8E46-3806037BCCC3}"/>
              </a:ext>
            </a:extLst>
          </p:cNvPr>
          <p:cNvSpPr txBox="1"/>
          <p:nvPr/>
        </p:nvSpPr>
        <p:spPr>
          <a:xfrm>
            <a:off x="154954" y="818420"/>
            <a:ext cx="4290099" cy="22886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72000" tIns="36000" rIns="72000" bIns="3600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Recent interest in treatment with He beams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reduced lateral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scattering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than protons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lower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fragmentations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than carbon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GB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lower </a:t>
            </a: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neutron dose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could treat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 radioresistant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tumours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GB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well suited for </a:t>
            </a: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FLASH treatment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kumimoji="0" lang="en-GB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irst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patient treated at Heidelberg, clinical trials in preparation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5CD417B-96D4-F809-D895-115F1A7D011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7417" y="1548448"/>
            <a:ext cx="4378113" cy="3057272"/>
          </a:xfrm>
          <a:prstGeom prst="rect">
            <a:avLst/>
          </a:prstGeom>
        </p:spPr>
      </p:pic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DEF649CE-726D-21B6-07E6-AE2CFEC481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3882" y="4683453"/>
            <a:ext cx="4760306" cy="127540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72000" tIns="72000" rIns="72000" bIns="144000"/>
          <a:lstStyle/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Cancer t</a:t>
            </a:r>
            <a:r>
              <a:rPr lang="en-US" sz="16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reatment with </a:t>
            </a:r>
            <a:r>
              <a:rPr lang="en-US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protons</a:t>
            </a:r>
            <a:r>
              <a:rPr lang="en-US" sz="16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or </a:t>
            </a:r>
            <a:r>
              <a:rPr lang="en-US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helium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6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rotons at higher energy for </a:t>
            </a:r>
            <a:r>
              <a:rPr lang="en-US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on-line radiography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Experimental programme 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p, He, C, O</a:t>
            </a:r>
            <a:r>
              <a:rPr lang="en-US" sz="16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FLASH</a:t>
            </a:r>
            <a:r>
              <a:rPr lang="en-US" sz="16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extraction and </a:t>
            </a:r>
            <a:r>
              <a:rPr lang="en-US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mini-beams</a:t>
            </a:r>
            <a:r>
              <a:rPr lang="en-US" sz="16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Parallel production of </a:t>
            </a:r>
            <a:r>
              <a:rPr lang="en-US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radioisotopes</a:t>
            </a:r>
            <a:r>
              <a:rPr lang="en-US" sz="16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(e.g. 211At)</a:t>
            </a:r>
            <a:endParaRPr lang="en-GB" sz="1600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EC8084-EEDF-02F4-02D6-0020FE81682A}"/>
              </a:ext>
            </a:extLst>
          </p:cNvPr>
          <p:cNvSpPr txBox="1"/>
          <p:nvPr/>
        </p:nvSpPr>
        <p:spPr>
          <a:xfrm>
            <a:off x="10790271" y="3107114"/>
            <a:ext cx="1222606" cy="12534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72000" tIns="72000" rIns="72000" bIns="7200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2 beamlines treatment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1 beamline research.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Surface ~2,000 m2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C1A021-B822-7AA1-D77F-5AFAC8E5E47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618" y="3826787"/>
            <a:ext cx="2881282" cy="12913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724EF52-517C-8CD2-36DC-B5823AE85CA8}"/>
              </a:ext>
            </a:extLst>
          </p:cNvPr>
          <p:cNvSpPr txBox="1"/>
          <p:nvPr/>
        </p:nvSpPr>
        <p:spPr>
          <a:xfrm>
            <a:off x="348618" y="5204990"/>
            <a:ext cx="201638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i="1" dirty="0"/>
              <a:t>Heidelberg Ion </a:t>
            </a:r>
            <a:r>
              <a:rPr lang="fr-CH" sz="1200" i="1" dirty="0" err="1"/>
              <a:t>Therapy</a:t>
            </a:r>
            <a:r>
              <a:rPr lang="fr-CH" sz="1200" i="1" dirty="0"/>
              <a:t>, 2022</a:t>
            </a:r>
            <a:endParaRPr lang="en-GB" sz="1200" i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05F7C0-B0AF-232C-A6D0-E807E56D966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7350" y="3667415"/>
            <a:ext cx="2545326" cy="18766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9DCFC4D-9D50-ED79-F33A-14EB3B809F8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8856" y="1319459"/>
            <a:ext cx="2925332" cy="117628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E7E4003-025B-FE5E-1724-2592343561CC}"/>
              </a:ext>
            </a:extLst>
          </p:cNvPr>
          <p:cNvSpPr txBox="1"/>
          <p:nvPr/>
        </p:nvSpPr>
        <p:spPr>
          <a:xfrm>
            <a:off x="4681973" y="835557"/>
            <a:ext cx="7362333" cy="3916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72000" tIns="72000" rIns="72000" bIns="7200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Conceptual design of a facility for research and therapy with protons and helium beams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1289B68-1EBF-87AB-01A2-0D26A9F9483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7048" y="1848678"/>
            <a:ext cx="694667" cy="1120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826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FF72D-7DD6-D287-6C16-C5EFD9FEC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24423"/>
          </a:xfrm>
        </p:spPr>
        <p:txBody>
          <a:bodyPr/>
          <a:lstStyle/>
          <a:p>
            <a:r>
              <a:rPr lang="fr-CH" sz="3200" dirty="0"/>
              <a:t>The </a:t>
            </a:r>
            <a:r>
              <a:rPr lang="fr-CH" sz="3200" dirty="0" err="1"/>
              <a:t>accelerator</a:t>
            </a:r>
            <a:r>
              <a:rPr lang="fr-CH" sz="3200" dirty="0"/>
              <a:t> </a:t>
            </a:r>
            <a:r>
              <a:rPr lang="fr-CH" sz="3200" dirty="0" err="1"/>
              <a:t>elements</a:t>
            </a:r>
            <a:r>
              <a:rPr lang="fr-CH" sz="3200" dirty="0"/>
              <a:t> of the </a:t>
            </a:r>
            <a:r>
              <a:rPr lang="fr-CH" sz="3200" dirty="0" err="1"/>
              <a:t>facility</a:t>
            </a:r>
            <a:endParaRPr lang="en-GB" sz="3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1D248A-CE79-2A90-CAD3-02E21305754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2065" y="788286"/>
            <a:ext cx="4699682" cy="29961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DF49933-F3EA-07A8-599D-4059AF0ADF22}"/>
              </a:ext>
            </a:extLst>
          </p:cNvPr>
          <p:cNvSpPr txBox="1"/>
          <p:nvPr/>
        </p:nvSpPr>
        <p:spPr>
          <a:xfrm>
            <a:off x="920472" y="3596885"/>
            <a:ext cx="202151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Compact triangle-shaped synchrotron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1F4540-2248-B14C-B094-C72DF1FD0FF2}"/>
              </a:ext>
            </a:extLst>
          </p:cNvPr>
          <p:cNvSpPr txBox="1"/>
          <p:nvPr/>
        </p:nvSpPr>
        <p:spPr>
          <a:xfrm>
            <a:off x="7203340" y="654119"/>
            <a:ext cx="440767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Ion linear accelerator for synchrotron injection and production of medical radioisotopes</a:t>
            </a:r>
          </a:p>
        </p:txBody>
      </p:sp>
      <p:pic>
        <p:nvPicPr>
          <p:cNvPr id="11" name="Picture 10" descr="A picture containing machine, indoor, engineering, LEGO&#10;&#10;Description automatically generated">
            <a:extLst>
              <a:ext uri="{FF2B5EF4-FFF2-40B4-BE49-F238E27FC236}">
                <a16:creationId xmlns:a16="http://schemas.microsoft.com/office/drawing/2014/main" id="{CA637A9D-8102-0FA9-EDC0-B5A707F956F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1906" y="3948310"/>
            <a:ext cx="2723914" cy="153220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2B16054-49A6-1657-6F9E-F31091F14A41}"/>
              </a:ext>
            </a:extLst>
          </p:cNvPr>
          <p:cNvSpPr txBox="1"/>
          <p:nvPr/>
        </p:nvSpPr>
        <p:spPr>
          <a:xfrm>
            <a:off x="1090155" y="4834181"/>
            <a:ext cx="2594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Design is based on ELENA, a synchrotron for deceleration of antiprotons recently built at CERN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37FEBACB-CA9C-AA93-130D-E6AE35722F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072808"/>
              </p:ext>
            </p:extLst>
          </p:nvPr>
        </p:nvGraphicFramePr>
        <p:xfrm>
          <a:off x="8104761" y="3138713"/>
          <a:ext cx="2980309" cy="2322012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4808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94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51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Radio</a:t>
                      </a:r>
                      <a:r>
                        <a:rPr lang="lv-LV" sz="18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isotope</a:t>
                      </a:r>
                      <a:endParaRPr lang="en-GB" sz="160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T="0" marB="0" anchor="ctr">
                    <a:solidFill>
                      <a:srgbClr val="025A6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Usage</a:t>
                      </a:r>
                      <a:endParaRPr lang="en-GB" sz="160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T="0" marB="0" anchor="ctr">
                    <a:solidFill>
                      <a:srgbClr val="025A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1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Scandium-43, 44</a:t>
                      </a:r>
                      <a:endParaRPr lang="en-GB" sz="120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T="0" marB="0" anchor="ctr">
                    <a:solidFill>
                      <a:srgbClr val="0392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Diagnostic – PET</a:t>
                      </a:r>
                      <a:endParaRPr lang="en-GB" sz="120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T="0" marB="0" anchor="ctr">
                    <a:solidFill>
                      <a:srgbClr val="B0C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0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Cobalt-57</a:t>
                      </a:r>
                      <a:endParaRPr lang="en-GB" sz="120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T="0" marB="0" anchor="ctr">
                    <a:solidFill>
                      <a:srgbClr val="0392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Diagnostic – SPECT</a:t>
                      </a:r>
                      <a:endParaRPr lang="en-GB" sz="120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T="0" marB="0" anchor="ctr">
                    <a:solidFill>
                      <a:srgbClr val="B0C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1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Copper-64</a:t>
                      </a:r>
                      <a:endParaRPr lang="en-GB" sz="120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T="0" marB="0" anchor="ctr">
                    <a:solidFill>
                      <a:srgbClr val="0392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Theranostic</a:t>
                      </a:r>
                      <a:r>
                        <a:rPr lang="en-GB" sz="12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 (β</a:t>
                      </a:r>
                      <a:r>
                        <a:rPr lang="en-GB" sz="1200" baseline="300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-</a:t>
                      </a:r>
                      <a:r>
                        <a:rPr lang="en-GB" sz="12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)</a:t>
                      </a:r>
                      <a:endParaRPr lang="en-GB" sz="120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T="0" marB="0" anchor="ctr">
                    <a:solidFill>
                      <a:srgbClr val="B0C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Copper-67</a:t>
                      </a:r>
                      <a:endParaRPr lang="en-GB" sz="120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T="0" marB="0" anchor="ctr">
                    <a:solidFill>
                      <a:srgbClr val="0392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Theranostic</a:t>
                      </a:r>
                      <a:r>
                        <a:rPr lang="en-GB" sz="12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 (β</a:t>
                      </a:r>
                      <a:r>
                        <a:rPr lang="en-GB" sz="1200" baseline="300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-</a:t>
                      </a:r>
                      <a:r>
                        <a:rPr lang="en-GB" sz="12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)</a:t>
                      </a:r>
                      <a:endParaRPr lang="en-GB" sz="120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T="0" marB="0" anchor="ctr">
                    <a:solidFill>
                      <a:srgbClr val="B0C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Indium-111</a:t>
                      </a:r>
                      <a:endParaRPr lang="en-GB" sz="120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T="0" marB="0" anchor="ctr">
                    <a:solidFill>
                      <a:srgbClr val="0392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Diagnostic – SPECT</a:t>
                      </a:r>
                      <a:endParaRPr lang="en-GB" sz="120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T="0" marB="0" anchor="ctr">
                    <a:solidFill>
                      <a:srgbClr val="B0C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Tin-117m</a:t>
                      </a:r>
                      <a:endParaRPr lang="en-GB" sz="120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T="0" marB="0" anchor="ctr">
                    <a:solidFill>
                      <a:srgbClr val="0392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Theranostic</a:t>
                      </a:r>
                      <a:r>
                        <a:rPr lang="en-GB" sz="12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 (β</a:t>
                      </a:r>
                      <a:r>
                        <a:rPr lang="en-GB" sz="1200" baseline="300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-</a:t>
                      </a:r>
                      <a:r>
                        <a:rPr lang="en-GB" sz="12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)</a:t>
                      </a:r>
                      <a:endParaRPr lang="en-GB" sz="120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T="0" marB="0" anchor="ctr">
                    <a:solidFill>
                      <a:srgbClr val="B0C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Samarium-153</a:t>
                      </a:r>
                      <a:endParaRPr lang="en-GB" sz="120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T="0" marB="0" anchor="ctr">
                    <a:solidFill>
                      <a:srgbClr val="0392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Theranostic</a:t>
                      </a:r>
                      <a:r>
                        <a:rPr lang="en-GB" sz="12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 (β</a:t>
                      </a:r>
                      <a:r>
                        <a:rPr lang="en-GB" sz="1200" baseline="300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-</a:t>
                      </a:r>
                      <a:r>
                        <a:rPr lang="en-GB" sz="12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)</a:t>
                      </a:r>
                      <a:endParaRPr lang="en-GB" sz="120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T="0" marB="0" anchor="ctr">
                    <a:solidFill>
                      <a:srgbClr val="B0C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Rhenium-186</a:t>
                      </a:r>
                      <a:endParaRPr lang="en-GB" sz="120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T="0" marB="0" anchor="ctr">
                    <a:solidFill>
                      <a:srgbClr val="0392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Theranostic</a:t>
                      </a:r>
                      <a:r>
                        <a:rPr lang="en-GB" sz="12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 (β</a:t>
                      </a:r>
                      <a:r>
                        <a:rPr lang="en-GB" sz="1200" baseline="300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-</a:t>
                      </a:r>
                      <a:r>
                        <a:rPr lang="en-GB" sz="12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)</a:t>
                      </a:r>
                      <a:endParaRPr lang="en-GB" sz="120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T="0" marB="0" anchor="ctr">
                    <a:solidFill>
                      <a:srgbClr val="B0C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A</a:t>
                      </a:r>
                      <a:r>
                        <a:rPr lang="lv-LV" sz="16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s</a:t>
                      </a:r>
                      <a:r>
                        <a:rPr lang="en-GB" sz="16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tatine-211</a:t>
                      </a:r>
                      <a:endParaRPr lang="en-GB" sz="160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T="0" marB="0" anchor="ctr">
                    <a:solidFill>
                      <a:srgbClr val="025A6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Therapeutic (α)</a:t>
                      </a:r>
                      <a:endParaRPr lang="en-GB" sz="160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T="0" marB="0" anchor="ctr">
                    <a:solidFill>
                      <a:srgbClr val="B0C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A3261581-C216-55B2-F93D-6F698F1845D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4761" y="1445786"/>
            <a:ext cx="2924197" cy="140327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2FA4A8C-E5E9-B238-9DBD-05F10179AA62}"/>
              </a:ext>
            </a:extLst>
          </p:cNvPr>
          <p:cNvSpPr txBox="1"/>
          <p:nvPr/>
        </p:nvSpPr>
        <p:spPr>
          <a:xfrm>
            <a:off x="2753546" y="5777484"/>
            <a:ext cx="6164252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/>
              <a:t>More </a:t>
            </a:r>
            <a:r>
              <a:rPr lang="fr-CH" dirty="0" err="1"/>
              <a:t>details</a:t>
            </a:r>
            <a:r>
              <a:rPr lang="fr-CH" dirty="0"/>
              <a:t> on the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presentations</a:t>
            </a:r>
            <a:r>
              <a:rPr lang="fr-CH" dirty="0"/>
              <a:t> (Heli, Toms, Kristaps)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75568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4A45BB-63D7-D56F-0221-E3CD32329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312" y="1"/>
            <a:ext cx="9291687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033DC9D-589E-8E51-05D8-D298470D4A39}"/>
              </a:ext>
            </a:extLst>
          </p:cNvPr>
          <p:cNvSpPr txBox="1"/>
          <p:nvPr/>
        </p:nvSpPr>
        <p:spPr>
          <a:xfrm>
            <a:off x="4087277" y="5387542"/>
            <a:ext cx="4017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826008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03FF1-2152-4ADF-BB5F-311877A76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31" y="-8779"/>
            <a:ext cx="12192000" cy="846007"/>
          </a:xfrm>
        </p:spPr>
        <p:txBody>
          <a:bodyPr/>
          <a:lstStyle/>
          <a:p>
            <a:r>
              <a:rPr lang="en-GB" sz="4800" dirty="0"/>
              <a:t>About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878E3D-06F6-4F74-87C5-BE59C4F912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EC99D9-60D4-4A84-80DA-D3353C689BD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9800" y="850899"/>
            <a:ext cx="7435833" cy="54584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9AF2B8-5590-47F6-B0B2-1AA99DA84A4E}"/>
              </a:ext>
            </a:extLst>
          </p:cNvPr>
          <p:cNvSpPr txBox="1"/>
          <p:nvPr/>
        </p:nvSpPr>
        <p:spPr>
          <a:xfrm>
            <a:off x="152400" y="975957"/>
            <a:ext cx="7026542" cy="138499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72000" tIns="0" rIns="72000" bIns="0" rtlCol="0">
            <a:spAutoFit/>
          </a:bodyPr>
          <a:lstStyle/>
          <a:p>
            <a:pPr algn="l">
              <a:spcBef>
                <a:spcPts val="1200"/>
              </a:spcBef>
            </a:pPr>
            <a:r>
              <a:rPr lang="en-GB" sz="2000" dirty="0"/>
              <a:t>CERN (“</a:t>
            </a:r>
            <a:r>
              <a:rPr lang="fr-CH" sz="2000" dirty="0"/>
              <a:t>Conseil Européen pour la Recherche Nucléaire</a:t>
            </a:r>
            <a:r>
              <a:rPr lang="en-GB" sz="2000" dirty="0"/>
              <a:t>”) was founded in 1954 to promote “science for peace”.</a:t>
            </a:r>
          </a:p>
          <a:p>
            <a:pPr>
              <a:spcBef>
                <a:spcPts val="1200"/>
              </a:spcBef>
            </a:pPr>
            <a:r>
              <a:rPr lang="en-GB" sz="2000" dirty="0"/>
              <a:t>Today an International Organisation with 23 member states, is the largest particle physics laboratory in the world.</a:t>
            </a:r>
          </a:p>
        </p:txBody>
      </p:sp>
      <p:grpSp>
        <p:nvGrpSpPr>
          <p:cNvPr id="8" name="Group 15">
            <a:extLst>
              <a:ext uri="{FF2B5EF4-FFF2-40B4-BE49-F238E27FC236}">
                <a16:creationId xmlns:a16="http://schemas.microsoft.com/office/drawing/2014/main" id="{4DDAA814-A4E0-4EFC-8159-E1229912AF46}"/>
              </a:ext>
            </a:extLst>
          </p:cNvPr>
          <p:cNvGrpSpPr/>
          <p:nvPr/>
        </p:nvGrpSpPr>
        <p:grpSpPr>
          <a:xfrm>
            <a:off x="10301967" y="4726073"/>
            <a:ext cx="1892300" cy="1574131"/>
            <a:chOff x="0" y="0"/>
            <a:chExt cx="1714500" cy="1304925"/>
          </a:xfrm>
        </p:grpSpPr>
        <p:sp>
          <p:nvSpPr>
            <p:cNvPr id="9" name="Rectangle 3">
              <a:extLst>
                <a:ext uri="{FF2B5EF4-FFF2-40B4-BE49-F238E27FC236}">
                  <a16:creationId xmlns:a16="http://schemas.microsoft.com/office/drawing/2014/main" id="{93CD4643-3E0C-45C1-A9FB-8BD54D94C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0" name="Picture 13" descr="Picture 21">
              <a:extLst>
                <a:ext uri="{FF2B5EF4-FFF2-40B4-BE49-F238E27FC236}">
                  <a16:creationId xmlns:a16="http://schemas.microsoft.com/office/drawing/2014/main" id="{8C6A3ACB-84F6-4BEB-B914-F2651C4F31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Rectangle 4">
            <a:extLst>
              <a:ext uri="{FF2B5EF4-FFF2-40B4-BE49-F238E27FC236}">
                <a16:creationId xmlns:a16="http://schemas.microsoft.com/office/drawing/2014/main" id="{A0697C25-DB9D-373C-ACC3-320EC1A1C0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2459096"/>
            <a:ext cx="3810000" cy="1371600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2600 staff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1800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</a:rPr>
              <a:t>other paid personnel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14000 scientific users</a:t>
            </a:r>
          </a:p>
          <a:p>
            <a:pPr marL="171450" indent="-171450"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Budget (annual) ~ 1300 MCHF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DE30F32-A8C1-4B43-B995-67409252C9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3928841"/>
            <a:ext cx="4419600" cy="2194560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Member States: </a:t>
            </a:r>
            <a:r>
              <a:rPr lang="en-GB" sz="1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Austria, Belgium, Bulgaria, Czech Republic, Denmark, Finland, France, Germany, Greece, Hungary, </a:t>
            </a:r>
            <a:r>
              <a:rPr lang="en-US" sz="1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Israel, </a:t>
            </a:r>
            <a:r>
              <a:rPr lang="en-GB" sz="1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Italy, Netherlands, Norway, Poland, Portugal, </a:t>
            </a:r>
            <a:r>
              <a:rPr lang="en-US" sz="1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Romania, Serbia, </a:t>
            </a:r>
            <a:r>
              <a:rPr lang="en-GB" sz="1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Slovak Republic, Spain, Sweden, Switzerland, United Kingdom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dirty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Associate Members: </a:t>
            </a:r>
            <a:r>
              <a:rPr lang="en-US" sz="1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Cyprus, Estonia, Slovenia, Croatia, </a:t>
            </a:r>
            <a:r>
              <a:rPr lang="en-GB" sz="1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India, Latvia, </a:t>
            </a:r>
            <a:r>
              <a:rPr lang="en-US" sz="1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Lithuania, Pakistan, Türkiye, Ukraine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604EFA-6D8B-0390-4B2B-D9F096873C03}"/>
              </a:ext>
            </a:extLst>
          </p:cNvPr>
          <p:cNvSpPr txBox="1"/>
          <p:nvPr/>
        </p:nvSpPr>
        <p:spPr>
          <a:xfrm>
            <a:off x="1828800" y="6423660"/>
            <a:ext cx="38343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 err="1">
                <a:solidFill>
                  <a:srgbClr val="FFC000"/>
                </a:solidFill>
              </a:rPr>
              <a:t>Finland</a:t>
            </a:r>
            <a:r>
              <a:rPr lang="fr-CH" dirty="0">
                <a:solidFill>
                  <a:srgbClr val="FFC000"/>
                </a:solidFill>
              </a:rPr>
              <a:t> </a:t>
            </a:r>
            <a:r>
              <a:rPr lang="fr-CH" dirty="0" err="1">
                <a:solidFill>
                  <a:srgbClr val="FFC000"/>
                </a:solidFill>
              </a:rPr>
              <a:t>is</a:t>
            </a:r>
            <a:r>
              <a:rPr lang="fr-CH" dirty="0">
                <a:solidFill>
                  <a:srgbClr val="FFC000"/>
                </a:solidFill>
              </a:rPr>
              <a:t> a </a:t>
            </a:r>
            <a:r>
              <a:rPr lang="fr-CH" dirty="0" err="1">
                <a:solidFill>
                  <a:srgbClr val="FFC000"/>
                </a:solidFill>
              </a:rPr>
              <a:t>member</a:t>
            </a:r>
            <a:r>
              <a:rPr lang="fr-CH" dirty="0">
                <a:solidFill>
                  <a:srgbClr val="FFC000"/>
                </a:solidFill>
              </a:rPr>
              <a:t> state </a:t>
            </a:r>
            <a:r>
              <a:rPr lang="fr-CH" dirty="0" err="1">
                <a:solidFill>
                  <a:srgbClr val="FFC000"/>
                </a:solidFill>
              </a:rPr>
              <a:t>since</a:t>
            </a:r>
            <a:r>
              <a:rPr lang="fr-CH" dirty="0">
                <a:solidFill>
                  <a:srgbClr val="FFC000"/>
                </a:solidFill>
              </a:rPr>
              <a:t> 1991</a:t>
            </a:r>
            <a:endParaRPr lang="en-GB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58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21E8D-E9EF-B0DE-ED07-4BB17E808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64972"/>
          </a:xfrm>
        </p:spPr>
        <p:txBody>
          <a:bodyPr/>
          <a:lstStyle/>
          <a:p>
            <a:r>
              <a:rPr lang="fr-CH" sz="4400" dirty="0"/>
              <a:t>The mission of CERN</a:t>
            </a:r>
            <a:endParaRPr lang="en-GB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5C3CAD-808F-474C-3B12-D07F4D59EC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1" name="Rectangle 1028">
            <a:extLst>
              <a:ext uri="{FF2B5EF4-FFF2-40B4-BE49-F238E27FC236}">
                <a16:creationId xmlns:a16="http://schemas.microsoft.com/office/drawing/2014/main" id="{470E2486-383D-A27D-0E2E-D321E4C3F3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004" y="984432"/>
            <a:ext cx="872758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defRPr sz="28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75000"/>
              <a:buFont typeface="Wingdings" charset="2"/>
              <a:buChar char="q"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Helvetica"/>
                <a:ea typeface="ＭＳ Ｐゴシック" charset="-128"/>
                <a:cs typeface="+mn-cs"/>
              </a:rPr>
              <a:t>Push back the frontiers of knowledge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75000"/>
              <a:buFont typeface="Wingdings" pitchFamily="-112" charset="2"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Helvetica"/>
                <a:ea typeface="ＭＳ Ｐゴシック" charset="-128"/>
                <a:cs typeface="+mn-cs"/>
              </a:rPr>
              <a:t>	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Helvetica"/>
                <a:ea typeface="ＭＳ Ｐゴシック" charset="-128"/>
                <a:cs typeface="+mn-cs"/>
              </a:rPr>
              <a:t>the secrets of the Big Bang …what was the matter like within the first moments of the Universe’s existence?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75000"/>
              <a:buFont typeface="Wingdings" charset="2"/>
              <a:buChar char="n"/>
              <a:tabLst/>
              <a:defRPr/>
            </a:pP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uLnTx/>
              <a:uFillTx/>
              <a:latin typeface="Helvetica"/>
              <a:ea typeface="ＭＳ Ｐゴシック" charset="-128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75000"/>
              <a:buFont typeface="Wingdings" charset="2"/>
              <a:buChar char="q"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Helvetica"/>
                <a:ea typeface="ＭＳ Ｐゴシック" charset="-128"/>
                <a:cs typeface="+mn-cs"/>
              </a:rPr>
              <a:t>Develop new technologies for accelerators and detectors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75000"/>
              <a:buFont typeface="Wingdings" pitchFamily="-112" charset="2"/>
              <a:buNone/>
              <a:tabLst/>
              <a:defRPr/>
            </a:pP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Helvetica"/>
                <a:ea typeface="ＭＳ Ｐゴシック" charset="-128"/>
                <a:cs typeface="+mn-cs"/>
              </a:rPr>
              <a:t>	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uLnTx/>
              <a:uFillTx/>
              <a:latin typeface="Helvetica"/>
              <a:ea typeface="ＭＳ Ｐゴシック" charset="-128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75000"/>
              <a:buFont typeface="Wingdings" charset="2"/>
              <a:buChar char="q"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Helvetica"/>
                <a:ea typeface="ＭＳ Ｐゴシック" charset="-128"/>
                <a:cs typeface="+mn-cs"/>
              </a:rPr>
              <a:t>Train scientists and engineers of tomorrow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75000"/>
              <a:buFont typeface="Wingdings" charset="2"/>
              <a:buChar char="n"/>
              <a:tabLst/>
              <a:defRPr/>
            </a:pP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uLnTx/>
              <a:uFillTx/>
              <a:latin typeface="Helvetica"/>
              <a:ea typeface="ＭＳ Ｐゴシック" charset="-128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75000"/>
              <a:buFont typeface="Wingdings" charset="2"/>
              <a:buChar char="q"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Helvetica"/>
                <a:ea typeface="ＭＳ Ｐゴシック" charset="-128"/>
                <a:cs typeface="+mn-cs"/>
              </a:rPr>
              <a:t>Unite people from different countries </a:t>
            </a:r>
            <a:b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Helvetica"/>
                <a:ea typeface="ＭＳ Ｐゴシック" charset="-128"/>
                <a:cs typeface="+mn-cs"/>
              </a:rPr>
            </a:b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Helvetica"/>
                <a:ea typeface="ＭＳ Ｐゴシック" charset="-128"/>
                <a:cs typeface="+mn-cs"/>
              </a:rPr>
              <a:t>and cultures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uLnTx/>
              <a:uFillTx/>
              <a:latin typeface="Helvetica"/>
              <a:ea typeface="ＭＳ Ｐゴシック" charset="-128"/>
              <a:cs typeface="+mn-cs"/>
            </a:endParaRPr>
          </a:p>
        </p:txBody>
      </p:sp>
      <p:pic>
        <p:nvPicPr>
          <p:cNvPr id="22" name="Picture 1030" descr="einstein-1">
            <a:extLst>
              <a:ext uri="{FF2B5EF4-FFF2-40B4-BE49-F238E27FC236}">
                <a16:creationId xmlns:a16="http://schemas.microsoft.com/office/drawing/2014/main" id="{33417D94-AE41-A289-BDA5-B27D76B0A3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660" y="4489632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25" name="Picture 1041" descr="Picture 2">
            <a:extLst>
              <a:ext uri="{FF2B5EF4-FFF2-40B4-BE49-F238E27FC236}">
                <a16:creationId xmlns:a16="http://schemas.microsoft.com/office/drawing/2014/main" id="{51799ADC-49A9-E736-16FF-3F83043424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1472" y="4478402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3B8BCC4-8989-F672-6A88-7F75EF311CB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6314" y="5094626"/>
            <a:ext cx="2376264" cy="1273307"/>
          </a:xfrm>
          <a:prstGeom prst="rect">
            <a:avLst/>
          </a:prstGeom>
        </p:spPr>
      </p:pic>
      <p:pic>
        <p:nvPicPr>
          <p:cNvPr id="28" name="Picture 2" descr="ttps://cds.cern.ch/record/2138941/files/DSC_0088.jpg?subformat=icon-640">
            <a:extLst>
              <a:ext uri="{FF2B5EF4-FFF2-40B4-BE49-F238E27FC236}">
                <a16:creationId xmlns:a16="http://schemas.microsoft.com/office/drawing/2014/main" id="{1CBF7903-F724-63B0-58F8-F8E70D7B17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8823" y="4089189"/>
            <a:ext cx="1692000" cy="1123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21A72F32-3941-7DBC-09A1-DC6074B81928}"/>
              </a:ext>
            </a:extLst>
          </p:cNvPr>
          <p:cNvSpPr txBox="1"/>
          <p:nvPr/>
        </p:nvSpPr>
        <p:spPr>
          <a:xfrm>
            <a:off x="9299239" y="987295"/>
            <a:ext cx="2702838" cy="153040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72000" tIns="72000" rIns="72000" bIns="72000" rtlCol="0">
            <a:spAutoFit/>
          </a:bodyPr>
          <a:lstStyle/>
          <a:p>
            <a:pPr algn="l"/>
            <a:r>
              <a:rPr lang="en-GB" dirty="0"/>
              <a:t>The 27-km Large Hadron Collider (LHC), built and operated at CERN, is the largest particle accelerator in the world</a:t>
            </a:r>
          </a:p>
        </p:txBody>
      </p:sp>
      <p:pic>
        <p:nvPicPr>
          <p:cNvPr id="24" name="Picture 1033" descr="Grid_globe_V1">
            <a:extLst>
              <a:ext uri="{FF2B5EF4-FFF2-40B4-BE49-F238E27FC236}">
                <a16:creationId xmlns:a16="http://schemas.microsoft.com/office/drawing/2014/main" id="{7D6ED2AF-B5FB-2183-56A1-D0A64E8A0F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4081" y="4957827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3" name="Picture 32" descr="Aerial view of a city&#10;&#10;Description automatically generated">
            <a:extLst>
              <a:ext uri="{FF2B5EF4-FFF2-40B4-BE49-F238E27FC236}">
                <a16:creationId xmlns:a16="http://schemas.microsoft.com/office/drawing/2014/main" id="{3A03FA99-4054-91F2-BEA9-4073CD07FF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2906" y="2637156"/>
            <a:ext cx="5339094" cy="422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308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5C22F1D-D369-4CED-930C-2FCA4EF638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8478" y="591199"/>
            <a:ext cx="3943430" cy="37509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5C1D14-3005-4978-A19E-BDAB2BCA1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9002"/>
          </a:xfrm>
        </p:spPr>
        <p:txBody>
          <a:bodyPr/>
          <a:lstStyle/>
          <a:p>
            <a:r>
              <a:rPr lang="en-GB" sz="4400" dirty="0"/>
              <a:t>From the Large Hadron Collider to medicine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659DA9-DB0E-4A50-85EA-C845FD4A8C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7492A2-7518-4FC1-BB57-CF99AABF3DD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0" y="851286"/>
            <a:ext cx="4080681" cy="33165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E9634D3-6A84-43CF-9CFF-39F4F35FDDA2}"/>
              </a:ext>
            </a:extLst>
          </p:cNvPr>
          <p:cNvSpPr txBox="1"/>
          <p:nvPr/>
        </p:nvSpPr>
        <p:spPr>
          <a:xfrm>
            <a:off x="8461270" y="937857"/>
            <a:ext cx="3317954" cy="31700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72000" tIns="0" rIns="72000" bIns="0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2400" b="1" dirty="0">
                <a:solidFill>
                  <a:srgbClr val="FF0000"/>
                </a:solidFill>
              </a:rPr>
              <a:t>CERN and Society</a:t>
            </a:r>
            <a:endParaRPr lang="en-GB" sz="100" b="1" dirty="0">
              <a:solidFill>
                <a:srgbClr val="FF0000"/>
              </a:solidFill>
            </a:endParaRPr>
          </a:p>
          <a:p>
            <a:pPr marL="342900" indent="-342900" algn="l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Huge experience in all technologies related to acceleration and detection of particles</a:t>
            </a:r>
          </a:p>
          <a:p>
            <a:pPr marL="342900" indent="-342900" algn="l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Engaged to maximise the return to society and to demonstrate the impact of major investments as the Large Hadron Collider.</a:t>
            </a:r>
            <a:endParaRPr lang="en-GB" sz="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98679B-7870-4FD7-84C5-3B0ADC797A49}"/>
              </a:ext>
            </a:extLst>
          </p:cNvPr>
          <p:cNvSpPr txBox="1"/>
          <p:nvPr/>
        </p:nvSpPr>
        <p:spPr>
          <a:xfrm>
            <a:off x="412776" y="4410838"/>
            <a:ext cx="11366448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FF0000"/>
                </a:solidFill>
              </a:rPr>
              <a:t>MedTech</a:t>
            </a:r>
            <a:r>
              <a:rPr lang="en-GB" sz="2000" dirty="0"/>
              <a:t> is the main field of application of CERN technologies for the benefit of society.</a:t>
            </a:r>
          </a:p>
          <a:p>
            <a:pPr marL="342900" indent="-342900" algn="l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FF0000"/>
                </a:solidFill>
              </a:rPr>
              <a:t>The subatomic world </a:t>
            </a:r>
            <a:r>
              <a:rPr lang="en-GB" sz="2000" dirty="0"/>
              <a:t>made accessible using particle accelerators can lead to substantial advances in many fields of </a:t>
            </a:r>
            <a:r>
              <a:rPr lang="en-GB" sz="2000" dirty="0">
                <a:solidFill>
                  <a:srgbClr val="FF0000"/>
                </a:solidFill>
              </a:rPr>
              <a:t>medicine</a:t>
            </a:r>
            <a:r>
              <a:rPr lang="en-GB" sz="2000" dirty="0"/>
              <a:t>: treatments with particles, isotopes, advanced diagnostics,…  </a:t>
            </a:r>
          </a:p>
          <a:p>
            <a:pPr marL="342900" indent="-342900" algn="l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000" dirty="0"/>
              <a:t>Developing these technologies requires a </a:t>
            </a:r>
            <a:r>
              <a:rPr lang="en-GB" sz="2000" dirty="0">
                <a:solidFill>
                  <a:srgbClr val="FF0000"/>
                </a:solidFill>
              </a:rPr>
              <a:t>strong collaboration </a:t>
            </a:r>
            <a:r>
              <a:rPr lang="en-GB" sz="2000" dirty="0"/>
              <a:t>across </a:t>
            </a:r>
            <a:r>
              <a:rPr lang="en-GB" sz="2000" dirty="0">
                <a:solidFill>
                  <a:srgbClr val="FF0000"/>
                </a:solidFill>
              </a:rPr>
              <a:t>physics, biology, medicine </a:t>
            </a:r>
            <a:r>
              <a:rPr lang="en-GB" sz="2000" dirty="0"/>
              <a:t>- and CERN can provide a fertile collaborative ground for them to grow.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FA1924DD-FC07-4D1C-8EF0-BC0922C290F1}"/>
              </a:ext>
            </a:extLst>
          </p:cNvPr>
          <p:cNvSpPr/>
          <p:nvPr/>
        </p:nvSpPr>
        <p:spPr>
          <a:xfrm>
            <a:off x="4176216" y="2023866"/>
            <a:ext cx="395784" cy="11737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305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FBC0C-8163-4D5A-A5B5-2411B76CB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19733"/>
          </a:xfrm>
        </p:spPr>
        <p:txBody>
          <a:bodyPr/>
          <a:lstStyle/>
          <a:p>
            <a:r>
              <a:rPr lang="fr-CH" dirty="0" err="1"/>
              <a:t>Particle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, a formidable </a:t>
            </a:r>
            <a:r>
              <a:rPr lang="fr-CH" dirty="0" err="1"/>
              <a:t>tool</a:t>
            </a:r>
            <a:r>
              <a:rPr lang="fr-CH" dirty="0"/>
              <a:t> for </a:t>
            </a:r>
            <a:r>
              <a:rPr lang="fr-CH" dirty="0" err="1"/>
              <a:t>medicine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0EC7DF-CC42-1E10-7572-E32F12BFC3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E379A6-FEC5-159F-0E00-D4D48DD7247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423" y="4157187"/>
            <a:ext cx="3229045" cy="242178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9D3A17-1A7A-872F-5E61-FF88139AF085}"/>
              </a:ext>
            </a:extLst>
          </p:cNvPr>
          <p:cNvSpPr txBox="1">
            <a:spLocks/>
          </p:cNvSpPr>
          <p:nvPr/>
        </p:nvSpPr>
        <p:spPr>
          <a:xfrm>
            <a:off x="10913835" y="622736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DABA15-0D67-2B3F-FCB6-07BFB9260DEC}"/>
              </a:ext>
            </a:extLst>
          </p:cNvPr>
          <p:cNvSpPr txBox="1"/>
          <p:nvPr/>
        </p:nvSpPr>
        <p:spPr>
          <a:xfrm>
            <a:off x="178788" y="1030866"/>
            <a:ext cx="3148442" cy="3046988"/>
          </a:xfrm>
          <a:prstGeom prst="rect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Accelerators produce particles (photons, protons, ions) that can  penetrate into the body to 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treat diseases 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and to 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observe internal organs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without using surgical tools.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7A5C5E-40F3-5083-6294-EEFF5A77111F}"/>
              </a:ext>
            </a:extLst>
          </p:cNvPr>
          <p:cNvSpPr txBox="1"/>
          <p:nvPr/>
        </p:nvSpPr>
        <p:spPr>
          <a:xfrm rot="5400000">
            <a:off x="10335620" y="1787171"/>
            <a:ext cx="2144005" cy="307777"/>
          </a:xfrm>
          <a:prstGeom prst="rect">
            <a:avLst/>
          </a:prstGeom>
          <a:gradFill rotWithShape="1">
            <a:gsLst>
              <a:gs pos="0">
                <a:srgbClr val="A5A5A5">
                  <a:satMod val="103000"/>
                  <a:lumMod val="102000"/>
                  <a:tint val="94000"/>
                </a:srgbClr>
              </a:gs>
              <a:gs pos="50000">
                <a:srgbClr val="A5A5A5">
                  <a:satMod val="110000"/>
                  <a:lumMod val="100000"/>
                  <a:shade val="100000"/>
                </a:srgbClr>
              </a:gs>
              <a:gs pos="100000">
                <a:srgbClr val="A5A5A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Cancer </a:t>
            </a:r>
            <a:r>
              <a:rPr kumimoji="0" lang="fr-CH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treatment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6ACB22-BCD7-27C3-D1D4-7262BB64F068}"/>
              </a:ext>
            </a:extLst>
          </p:cNvPr>
          <p:cNvSpPr txBox="1"/>
          <p:nvPr/>
        </p:nvSpPr>
        <p:spPr>
          <a:xfrm rot="5400000">
            <a:off x="11133014" y="3400626"/>
            <a:ext cx="685800" cy="261610"/>
          </a:xfrm>
          <a:prstGeom prst="rect">
            <a:avLst/>
          </a:prstGeom>
          <a:gradFill rotWithShape="1">
            <a:gsLst>
              <a:gs pos="0">
                <a:srgbClr val="A5A5A5">
                  <a:satMod val="103000"/>
                  <a:lumMod val="102000"/>
                  <a:tint val="94000"/>
                </a:srgbClr>
              </a:gs>
              <a:gs pos="50000">
                <a:srgbClr val="A5A5A5">
                  <a:satMod val="110000"/>
                  <a:lumMod val="100000"/>
                  <a:shade val="100000"/>
                </a:srgbClr>
              </a:gs>
              <a:gs pos="100000">
                <a:srgbClr val="A5A5A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Imaging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075150-5E36-D2DD-C702-7D047EFB4537}"/>
              </a:ext>
            </a:extLst>
          </p:cNvPr>
          <p:cNvSpPr txBox="1"/>
          <p:nvPr/>
        </p:nvSpPr>
        <p:spPr>
          <a:xfrm rot="5400000">
            <a:off x="10580274" y="3571663"/>
            <a:ext cx="995995" cy="430887"/>
          </a:xfrm>
          <a:prstGeom prst="rect">
            <a:avLst/>
          </a:prstGeom>
          <a:gradFill rotWithShape="1">
            <a:gsLst>
              <a:gs pos="0">
                <a:srgbClr val="A5A5A5">
                  <a:satMod val="103000"/>
                  <a:lumMod val="102000"/>
                  <a:tint val="94000"/>
                </a:srgbClr>
              </a:gs>
              <a:gs pos="50000">
                <a:srgbClr val="A5A5A5">
                  <a:satMod val="110000"/>
                  <a:lumMod val="100000"/>
                  <a:shade val="100000"/>
                </a:srgbClr>
              </a:gs>
              <a:gs pos="100000">
                <a:srgbClr val="A5A5A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cancer </a:t>
            </a:r>
            <a:r>
              <a:rPr kumimoji="0" lang="fr-CH" sz="105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treatments</a:t>
            </a:r>
            <a:endParaRPr kumimoji="0" lang="en-GB" sz="10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46A273-00BA-045A-ADAF-6DF584005D37}"/>
              </a:ext>
            </a:extLst>
          </p:cNvPr>
          <p:cNvSpPr txBox="1"/>
          <p:nvPr/>
        </p:nvSpPr>
        <p:spPr>
          <a:xfrm>
            <a:off x="11549669" y="1147443"/>
            <a:ext cx="90389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prstClr val="black"/>
                </a:solidFill>
                <a:latin typeface="Calibri" panose="020F0502020204030204"/>
              </a:rPr>
              <a:t>&gt; 150</a:t>
            </a:r>
          </a:p>
          <a:p>
            <a:r>
              <a:rPr lang="fr-CH" sz="1200" dirty="0">
                <a:solidFill>
                  <a:prstClr val="black"/>
                </a:solidFill>
                <a:latin typeface="Calibri" panose="020F0502020204030204"/>
              </a:rPr>
              <a:t>12</a:t>
            </a:r>
          </a:p>
          <a:p>
            <a:endParaRPr lang="fr-CH" sz="1200" dirty="0">
              <a:solidFill>
                <a:prstClr val="black"/>
              </a:solidFill>
              <a:latin typeface="Calibri" panose="020F0502020204030204"/>
            </a:endParaRPr>
          </a:p>
          <a:p>
            <a:r>
              <a:rPr lang="fr-CH" sz="1200" dirty="0">
                <a:solidFill>
                  <a:prstClr val="black"/>
                </a:solidFill>
                <a:latin typeface="Calibri" panose="020F0502020204030204"/>
              </a:rPr>
              <a:t>&gt;300</a:t>
            </a:r>
          </a:p>
          <a:p>
            <a:endParaRPr lang="fr-CH" sz="800" dirty="0">
              <a:solidFill>
                <a:prstClr val="black"/>
              </a:solidFill>
              <a:latin typeface="Calibri" panose="020F0502020204030204"/>
            </a:endParaRPr>
          </a:p>
          <a:p>
            <a:r>
              <a:rPr lang="fr-CH" sz="1200" dirty="0">
                <a:solidFill>
                  <a:prstClr val="black"/>
                </a:solidFill>
                <a:latin typeface="Calibri" panose="020F0502020204030204"/>
              </a:rPr>
              <a:t>0</a:t>
            </a:r>
          </a:p>
          <a:p>
            <a:endParaRPr lang="fr-CH" sz="1200" dirty="0">
              <a:solidFill>
                <a:prstClr val="black"/>
              </a:solidFill>
              <a:latin typeface="Calibri" panose="020F0502020204030204"/>
            </a:endParaRPr>
          </a:p>
          <a:p>
            <a:endParaRPr lang="fr-CH" sz="1200" dirty="0">
              <a:solidFill>
                <a:prstClr val="black"/>
              </a:solidFill>
              <a:latin typeface="Calibri" panose="020F0502020204030204"/>
            </a:endParaRPr>
          </a:p>
          <a:p>
            <a:r>
              <a:rPr lang="fr-CH" sz="1200" dirty="0">
                <a:solidFill>
                  <a:prstClr val="black"/>
                </a:solidFill>
                <a:latin typeface="Calibri" panose="020F0502020204030204"/>
              </a:rPr>
              <a:t>≈ 14’000</a:t>
            </a:r>
          </a:p>
          <a:p>
            <a:endParaRPr lang="fr-CH" sz="600" dirty="0">
              <a:solidFill>
                <a:prstClr val="black"/>
              </a:solidFill>
              <a:latin typeface="Calibri" panose="020F0502020204030204"/>
            </a:endParaRPr>
          </a:p>
          <a:p>
            <a:r>
              <a:rPr lang="fr-CH" sz="1200" dirty="0">
                <a:solidFill>
                  <a:prstClr val="black"/>
                </a:solidFill>
                <a:latin typeface="Calibri" panose="020F0502020204030204"/>
              </a:rPr>
              <a:t>15</a:t>
            </a:r>
          </a:p>
          <a:p>
            <a:endParaRPr lang="fr-CH" sz="1200" dirty="0">
              <a:solidFill>
                <a:prstClr val="black"/>
              </a:solidFill>
              <a:latin typeface="Calibri" panose="020F0502020204030204"/>
            </a:endParaRPr>
          </a:p>
          <a:p>
            <a:endParaRPr lang="fr-CH" sz="700" dirty="0">
              <a:solidFill>
                <a:prstClr val="black"/>
              </a:solidFill>
              <a:latin typeface="Calibri" panose="020F0502020204030204"/>
            </a:endParaRPr>
          </a:p>
          <a:p>
            <a:endParaRPr lang="fr-CH" sz="700" dirty="0">
              <a:solidFill>
                <a:prstClr val="black"/>
              </a:solidFill>
              <a:latin typeface="Calibri" panose="020F0502020204030204"/>
            </a:endParaRPr>
          </a:p>
          <a:p>
            <a:r>
              <a:rPr lang="fr-CH" sz="1200" dirty="0">
                <a:solidFill>
                  <a:prstClr val="black"/>
                </a:solidFill>
                <a:latin typeface="Calibri" panose="020F0502020204030204"/>
              </a:rPr>
              <a:t>≈ 1’500</a:t>
            </a:r>
          </a:p>
          <a:p>
            <a:endParaRPr lang="fr-CH" sz="1000" dirty="0">
              <a:solidFill>
                <a:prstClr val="black"/>
              </a:solidFill>
              <a:latin typeface="Calibri" panose="020F0502020204030204"/>
            </a:endParaRPr>
          </a:p>
          <a:p>
            <a:endParaRPr lang="fr-CH" sz="1200" dirty="0">
              <a:solidFill>
                <a:prstClr val="black"/>
              </a:solidFill>
              <a:latin typeface="Calibri" panose="020F0502020204030204"/>
            </a:endParaRPr>
          </a:p>
          <a:p>
            <a:r>
              <a:rPr lang="fr-CH" sz="1200" dirty="0">
                <a:solidFill>
                  <a:prstClr val="black"/>
                </a:solidFill>
                <a:latin typeface="Calibri" panose="020F0502020204030204"/>
              </a:rPr>
              <a:t>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AFBE23-F132-9C84-D852-C4E9A458DA39}"/>
              </a:ext>
            </a:extLst>
          </p:cNvPr>
          <p:cNvSpPr txBox="1"/>
          <p:nvPr/>
        </p:nvSpPr>
        <p:spPr>
          <a:xfrm>
            <a:off x="4101181" y="4587807"/>
            <a:ext cx="2366981" cy="1323439"/>
          </a:xfrm>
          <a:prstGeom prst="rect">
            <a:avLst/>
          </a:prstGeom>
          <a:gradFill rotWithShape="1">
            <a:gsLst>
              <a:gs pos="0">
                <a:srgbClr val="4472C4">
                  <a:satMod val="103000"/>
                  <a:lumMod val="102000"/>
                  <a:tint val="94000"/>
                </a:srgbClr>
              </a:gs>
              <a:gs pos="50000">
                <a:srgbClr val="4472C4">
                  <a:satMod val="110000"/>
                  <a:lumMod val="100000"/>
                  <a:shade val="100000"/>
                </a:srgbClr>
              </a:gs>
              <a:gs pos="100000">
                <a:srgbClr val="4472C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14,000 electron linear accelerators worldwide for X-ray therapy of cancer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A26C7A6-CC48-B33B-FEE6-686AC6B78636}"/>
              </a:ext>
            </a:extLst>
          </p:cNvPr>
          <p:cNvCxnSpPr>
            <a:cxnSpLocks/>
          </p:cNvCxnSpPr>
          <p:nvPr/>
        </p:nvCxnSpPr>
        <p:spPr>
          <a:xfrm flipV="1">
            <a:off x="6584701" y="2799761"/>
            <a:ext cx="1976294" cy="1788046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014A74E-EA2C-A074-83CC-D44530FB5AE4}"/>
              </a:ext>
            </a:extLst>
          </p:cNvPr>
          <p:cNvCxnSpPr>
            <a:cxnSpLocks/>
          </p:cNvCxnSpPr>
          <p:nvPr/>
        </p:nvCxnSpPr>
        <p:spPr>
          <a:xfrm flipH="1" flipV="1">
            <a:off x="9083500" y="1522821"/>
            <a:ext cx="1323394" cy="3501666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B23150E-A66D-FEE6-B1A9-952BA5A91422}"/>
              </a:ext>
            </a:extLst>
          </p:cNvPr>
          <p:cNvCxnSpPr>
            <a:cxnSpLocks/>
          </p:cNvCxnSpPr>
          <p:nvPr/>
        </p:nvCxnSpPr>
        <p:spPr>
          <a:xfrm flipH="1" flipV="1">
            <a:off x="9606442" y="4157186"/>
            <a:ext cx="423678" cy="867301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4A45914-274A-1076-5CE0-D3A7BCCBA238}"/>
              </a:ext>
            </a:extLst>
          </p:cNvPr>
          <p:cNvSpPr txBox="1"/>
          <p:nvPr/>
        </p:nvSpPr>
        <p:spPr>
          <a:xfrm>
            <a:off x="7896519" y="5066952"/>
            <a:ext cx="3843523" cy="707886"/>
          </a:xfrm>
          <a:prstGeom prst="rect">
            <a:avLst/>
          </a:prstGeom>
          <a:gradFill rotWithShape="1">
            <a:gsLst>
              <a:gs pos="0">
                <a:srgbClr val="4472C4">
                  <a:satMod val="103000"/>
                  <a:lumMod val="102000"/>
                  <a:tint val="94000"/>
                </a:srgbClr>
              </a:gs>
              <a:gs pos="50000">
                <a:srgbClr val="4472C4">
                  <a:satMod val="110000"/>
                  <a:lumMod val="100000"/>
                  <a:shade val="100000"/>
                </a:srgbClr>
              </a:gs>
              <a:gs pos="100000">
                <a:srgbClr val="4472C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Reference domains for the Baltic Advanced Particle Therapy Centre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3531148E-BAD6-1D08-58EE-026F338CE9F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6976" y="946754"/>
            <a:ext cx="7693819" cy="334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111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3C867-EBA3-4E96-8EF4-4AE1CB5BE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88339" cy="898131"/>
          </a:xfrm>
        </p:spPr>
        <p:txBody>
          <a:bodyPr/>
          <a:lstStyle/>
          <a:p>
            <a:r>
              <a:rPr lang="en-GB" sz="4400" dirty="0"/>
              <a:t>Treating cancer with particle beams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12014C-FC19-48AD-AACF-9E9FB540B6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A535B31-4CF2-0B20-944B-AFAE975386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11" y="988447"/>
            <a:ext cx="4428904" cy="32681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0C71E5-7E4C-0F90-47A5-437C00428133}"/>
              </a:ext>
            </a:extLst>
          </p:cNvPr>
          <p:cNvSpPr txBox="1"/>
          <p:nvPr/>
        </p:nvSpPr>
        <p:spPr>
          <a:xfrm>
            <a:off x="245043" y="4353965"/>
            <a:ext cx="399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Bragg peak:</a:t>
            </a:r>
          </a:p>
          <a:p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Different from X-rays, protons and heavier ions deposit their energy at a defined (energy dependent) depth inside the tissues, </a:t>
            </a:r>
            <a:r>
              <a:rPr lang="en-GB" b="1" dirty="0">
                <a:solidFill>
                  <a:srgbClr val="FF0000"/>
                </a:solidFill>
                <a:latin typeface="Calibri" panose="020F0502020204030204"/>
              </a:rPr>
              <a:t>minimising the dose to the organs close to the tumour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.</a:t>
            </a: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52AF9B-2A4E-2959-D726-6D292F396B7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2984" y="2749932"/>
            <a:ext cx="3002418" cy="20471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543DA28-AA64-E942-5308-FEB494A8D43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3911" y="969463"/>
            <a:ext cx="5358537" cy="1832775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B45593AA-B7A6-6001-1979-0A0EE935E761}"/>
              </a:ext>
            </a:extLst>
          </p:cNvPr>
          <p:cNvSpPr/>
          <p:nvPr/>
        </p:nvSpPr>
        <p:spPr>
          <a:xfrm>
            <a:off x="3278688" y="3483192"/>
            <a:ext cx="460288" cy="246185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>
                <a:shade val="1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B28345A-6713-CF3C-25FE-2E0BC5AAD79B}"/>
              </a:ext>
            </a:extLst>
          </p:cNvPr>
          <p:cNvCxnSpPr>
            <a:cxnSpLocks/>
            <a:stCxn id="16" idx="1"/>
            <a:endCxn id="14" idx="5"/>
          </p:cNvCxnSpPr>
          <p:nvPr/>
        </p:nvCxnSpPr>
        <p:spPr>
          <a:xfrm flipH="1" flipV="1">
            <a:off x="3671568" y="3693324"/>
            <a:ext cx="1149646" cy="722783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7B4DA02-051A-7DCC-024F-D3A464C6690B}"/>
              </a:ext>
            </a:extLst>
          </p:cNvPr>
          <p:cNvSpPr txBox="1"/>
          <p:nvPr/>
        </p:nvSpPr>
        <p:spPr>
          <a:xfrm>
            <a:off x="4821214" y="4123719"/>
            <a:ext cx="852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prstClr val="black"/>
                </a:solidFill>
                <a:latin typeface="Calibri" panose="020F0502020204030204"/>
              </a:rPr>
              <a:t>tumour position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06AB5FA-B6AB-D9B7-E8A6-308A37B4E02B}"/>
              </a:ext>
            </a:extLst>
          </p:cNvPr>
          <p:cNvSpPr/>
          <p:nvPr/>
        </p:nvSpPr>
        <p:spPr>
          <a:xfrm>
            <a:off x="4254926" y="5102684"/>
            <a:ext cx="318107" cy="584623"/>
          </a:xfrm>
          <a:prstGeom prst="rightArrow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DEE463-CF9A-08F8-F63F-5A8BDED54A75}"/>
              </a:ext>
            </a:extLst>
          </p:cNvPr>
          <p:cNvSpPr txBox="1"/>
          <p:nvPr/>
        </p:nvSpPr>
        <p:spPr>
          <a:xfrm>
            <a:off x="4780219" y="4687318"/>
            <a:ext cx="41674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Particle therapy recommended for </a:t>
            </a:r>
            <a:r>
              <a:rPr lang="en-GB" b="1" dirty="0">
                <a:solidFill>
                  <a:srgbClr val="FF0000"/>
                </a:solidFill>
                <a:latin typeface="Calibri" panose="020F0502020204030204"/>
              </a:rPr>
              <a:t>cancers close to critical organs and paediatric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. Many ongoing clinical trials to assess benefits for different types of cancer in terms of </a:t>
            </a:r>
            <a:r>
              <a:rPr lang="en-GB" b="1" dirty="0">
                <a:solidFill>
                  <a:srgbClr val="FF0000"/>
                </a:solidFill>
                <a:latin typeface="Calibri" panose="020F0502020204030204"/>
              </a:rPr>
              <a:t>side effects 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and </a:t>
            </a:r>
            <a:r>
              <a:rPr lang="en-GB" b="1" dirty="0">
                <a:solidFill>
                  <a:srgbClr val="FF0000"/>
                </a:solidFill>
                <a:latin typeface="Calibri" panose="020F0502020204030204"/>
              </a:rPr>
              <a:t>recurrencies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lang="en-GB" sz="16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A1B8D12-29D9-AFCA-B6F2-DA04A7CE0C54}"/>
              </a:ext>
            </a:extLst>
          </p:cNvPr>
          <p:cNvSpPr txBox="1"/>
          <p:nvPr/>
        </p:nvSpPr>
        <p:spPr>
          <a:xfrm>
            <a:off x="9223399" y="4330199"/>
            <a:ext cx="2723558" cy="1754326"/>
          </a:xfrm>
          <a:prstGeom prst="rect">
            <a:avLst/>
          </a:prstGeom>
          <a:gradFill rotWithShape="1">
            <a:gsLst>
              <a:gs pos="0">
                <a:srgbClr val="4472C4">
                  <a:satMod val="103000"/>
                  <a:lumMod val="102000"/>
                  <a:tint val="94000"/>
                </a:srgbClr>
              </a:gs>
              <a:gs pos="50000">
                <a:srgbClr val="4472C4">
                  <a:satMod val="110000"/>
                  <a:lumMod val="100000"/>
                  <a:shade val="100000"/>
                </a:srgbClr>
              </a:gs>
              <a:gs pos="100000">
                <a:srgbClr val="4472C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Today only protons and carbon ions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 licensed for treatment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Trials with helium ions (intermediate between the two) are starting at HIT Heidelberg.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A94184-E582-3395-88DD-59984376BFEE}"/>
              </a:ext>
            </a:extLst>
          </p:cNvPr>
          <p:cNvSpPr txBox="1"/>
          <p:nvPr/>
        </p:nvSpPr>
        <p:spPr>
          <a:xfrm>
            <a:off x="9091210" y="3358342"/>
            <a:ext cx="19766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prstClr val="black"/>
                </a:solidFill>
                <a:latin typeface="Calibri" panose="020F0502020204030204"/>
              </a:rPr>
              <a:t>Comparison of dose for prostate cancer (protons vs. X-rays)</a:t>
            </a:r>
          </a:p>
        </p:txBody>
      </p:sp>
    </p:spTree>
    <p:extLst>
      <p:ext uri="{BB962C8B-B14F-4D97-AF65-F5344CB8AC3E}">
        <p14:creationId xmlns:p14="http://schemas.microsoft.com/office/powerpoint/2010/main" val="3991557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6BB3CCA-E4AB-52D8-A380-EA7C79D21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The EU particle therapy landscape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2C03D-FE9C-1277-DDBC-D67F6B4AB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1/12/2024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0377D1-70DA-E761-496D-6888A9CAC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10CE6C-BE07-09D7-BFE2-979EE4BF5211}"/>
              </a:ext>
            </a:extLst>
          </p:cNvPr>
          <p:cNvPicPr/>
          <p:nvPr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424" y="1314450"/>
            <a:ext cx="6049446" cy="390168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90A4B1E-DC81-E934-4CD8-8CC8FD630C74}"/>
              </a:ext>
            </a:extLst>
          </p:cNvPr>
          <p:cNvSpPr txBox="1"/>
          <p:nvPr/>
        </p:nvSpPr>
        <p:spPr>
          <a:xfrm>
            <a:off x="818683" y="5437237"/>
            <a:ext cx="588224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i="1" dirty="0"/>
              <a:t>Particle therapy centres in Europe. Courtesy of ENLIGHT, 2020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970783A-F611-0FCF-67F2-BD3704043090}"/>
              </a:ext>
            </a:extLst>
          </p:cNvPr>
          <p:cNvSpPr/>
          <p:nvPr/>
        </p:nvSpPr>
        <p:spPr>
          <a:xfrm>
            <a:off x="4431101" y="2553593"/>
            <a:ext cx="690158" cy="78922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BE20EFDA-AC45-38E4-6391-3DD8861EC7D3}"/>
              </a:ext>
            </a:extLst>
          </p:cNvPr>
          <p:cNvSpPr/>
          <p:nvPr/>
        </p:nvSpPr>
        <p:spPr>
          <a:xfrm>
            <a:off x="4279381" y="3903945"/>
            <a:ext cx="993598" cy="96407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4A7278-6676-6D4D-6736-9163B0087B1F}"/>
              </a:ext>
            </a:extLst>
          </p:cNvPr>
          <p:cNvSpPr txBox="1"/>
          <p:nvPr/>
        </p:nvSpPr>
        <p:spPr>
          <a:xfrm>
            <a:off x="7499247" y="1576306"/>
            <a:ext cx="4097516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Most European countries are now equipped for particle therapy, and others are rapidly following (Spain has just signed a contract for 10 proton therapy centers).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Only two regions are not covered;</a:t>
            </a:r>
          </a:p>
          <a:p>
            <a:pPr marL="285750" indent="-285750" algn="l">
              <a:buFontTx/>
              <a:buChar char="-"/>
            </a:pPr>
            <a:r>
              <a:rPr lang="en-US" sz="2000" dirty="0"/>
              <a:t>Baltic countries and Finland</a:t>
            </a:r>
          </a:p>
          <a:p>
            <a:pPr marL="285750" indent="-285750" algn="l">
              <a:buFontTx/>
              <a:buChar char="-"/>
            </a:pPr>
            <a:r>
              <a:rPr lang="en-US" sz="2000" dirty="0"/>
              <a:t>South East Europe</a:t>
            </a:r>
          </a:p>
          <a:p>
            <a:pPr marL="285750" indent="-285750" algn="l">
              <a:buFontTx/>
              <a:buChar char="-"/>
            </a:pPr>
            <a:endParaRPr lang="en-US" sz="2000" dirty="0"/>
          </a:p>
          <a:p>
            <a:r>
              <a:rPr lang="en-US" sz="2000" dirty="0"/>
              <a:t>Worldwide, &gt;150 proton therapy </a:t>
            </a:r>
            <a:r>
              <a:rPr lang="en-US" sz="2000" dirty="0" err="1"/>
              <a:t>centres</a:t>
            </a:r>
            <a:r>
              <a:rPr lang="en-US" sz="2000" dirty="0"/>
              <a:t>, 12 carbon therapy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13837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6E5F58-2191-4185-AB0B-74A3B3073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809"/>
            <a:ext cx="12192000" cy="791829"/>
          </a:xfrm>
        </p:spPr>
        <p:txBody>
          <a:bodyPr/>
          <a:lstStyle/>
          <a:p>
            <a:r>
              <a:rPr lang="en-GB" sz="4400" dirty="0"/>
              <a:t>Comparing accelerator designs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8D0F23-1AF9-4017-9103-1CEDC2401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EFAC502-47F1-2A75-20DB-F2F3F37F6860}"/>
              </a:ext>
            </a:extLst>
          </p:cNvPr>
          <p:cNvSpPr/>
          <p:nvPr/>
        </p:nvSpPr>
        <p:spPr>
          <a:xfrm rot="20953209">
            <a:off x="6423705" y="3755179"/>
            <a:ext cx="1404274" cy="854996"/>
          </a:xfrm>
          <a:prstGeom prst="ellipse">
            <a:avLst/>
          </a:prstGeom>
          <a:solidFill>
            <a:srgbClr val="ED7D31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C07CCEA-D567-9117-EB00-7D3FE0714A64}"/>
              </a:ext>
            </a:extLst>
          </p:cNvPr>
          <p:cNvSpPr txBox="1"/>
          <p:nvPr/>
        </p:nvSpPr>
        <p:spPr>
          <a:xfrm>
            <a:off x="832793" y="4252133"/>
            <a:ext cx="1581697" cy="976403"/>
          </a:xfrm>
          <a:prstGeom prst="rect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none" lIns="72000" tIns="72000" rIns="72000" bIns="7200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Linac, X-rays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~50 m</a:t>
            </a:r>
            <a:r>
              <a:rPr kumimoji="0" lang="fr-CH" sz="18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~few M€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BD00C81-5393-5542-F30D-2324A94756AE}"/>
              </a:ext>
            </a:extLst>
          </p:cNvPr>
          <p:cNvSpPr txBox="1"/>
          <p:nvPr/>
        </p:nvSpPr>
        <p:spPr>
          <a:xfrm>
            <a:off x="3888536" y="3470298"/>
            <a:ext cx="1909094" cy="976403"/>
          </a:xfrm>
          <a:prstGeom prst="rect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none" lIns="72000" tIns="72000" rIns="72000" bIns="7200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Cyclotron, protons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~500 m</a:t>
            </a:r>
            <a:r>
              <a:rPr kumimoji="0" lang="fr-CH" sz="18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~40 M€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99B3FF5B-D502-7287-5EFA-5BB98457617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4901" y="864703"/>
            <a:ext cx="2802505" cy="1972133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EE738489-475A-044F-21A7-03094B57B2E5}"/>
              </a:ext>
            </a:extLst>
          </p:cNvPr>
          <p:cNvSpPr txBox="1"/>
          <p:nvPr/>
        </p:nvSpPr>
        <p:spPr>
          <a:xfrm>
            <a:off x="7418922" y="2585510"/>
            <a:ext cx="2531637" cy="976403"/>
          </a:xfrm>
          <a:prstGeom prst="rect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none" lIns="72000" tIns="72000" rIns="72000" bIns="7200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Synchrotron, </a:t>
            </a:r>
            <a:r>
              <a:rPr kumimoji="0" lang="fr-CH" sz="18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carbon</a:t>
            </a:r>
            <a:r>
              <a:rPr kumimoji="0" lang="fr-CH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ions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~5,000 m</a:t>
            </a:r>
            <a:r>
              <a:rPr kumimoji="0" lang="fr-CH" sz="18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~250 M€</a:t>
            </a:r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9B55EF79-6758-0E01-3933-229336FF27C7}"/>
              </a:ext>
            </a:extLst>
          </p:cNvPr>
          <p:cNvSpPr/>
          <p:nvPr/>
        </p:nvSpPr>
        <p:spPr>
          <a:xfrm rot="20856888">
            <a:off x="1149656" y="4084882"/>
            <a:ext cx="10048662" cy="612742"/>
          </a:xfrm>
          <a:prstGeom prst="rightArrow">
            <a:avLst/>
          </a:prstGeom>
          <a:solidFill>
            <a:srgbClr val="A5A5A5"/>
          </a:solidFill>
          <a:ln w="12700" cap="flat" cmpd="sng" algn="ctr">
            <a:solidFill>
              <a:srgbClr val="A5A5A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          Commercially available 		                         Specially designed and built                                                             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43162050-D062-2901-8758-5240CBE2FA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6932" y="1941792"/>
            <a:ext cx="2210074" cy="1482551"/>
          </a:xfrm>
          <a:prstGeom prst="rect">
            <a:avLst/>
          </a:prstGeom>
        </p:spPr>
      </p:pic>
      <p:pic>
        <p:nvPicPr>
          <p:cNvPr id="45" name="Picture 2" descr="LINAC bunker design overview - Northrop">
            <a:extLst>
              <a:ext uri="{FF2B5EF4-FFF2-40B4-BE49-F238E27FC236}">
                <a16:creationId xmlns:a16="http://schemas.microsoft.com/office/drawing/2014/main" id="{4D04FAEF-BA28-BD3F-3D06-3D547AA215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54359" y="3439229"/>
            <a:ext cx="588802" cy="598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5" descr="A high angle view of a factory&#10;&#10;Description automatically generated with medium confidence">
            <a:extLst>
              <a:ext uri="{FF2B5EF4-FFF2-40B4-BE49-F238E27FC236}">
                <a16:creationId xmlns:a16="http://schemas.microsoft.com/office/drawing/2014/main" id="{78A913F4-8F46-96BA-2E46-89CE7D5D8E3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2507" y="1028736"/>
            <a:ext cx="2207117" cy="1329788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2BB3A977-4C7A-62F0-F9A5-48947569C2C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8425" y="2189546"/>
            <a:ext cx="1591713" cy="1045819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BAEA47B7-7B3C-7A7A-8DE6-E841E4528EA6}"/>
              </a:ext>
            </a:extLst>
          </p:cNvPr>
          <p:cNvSpPr txBox="1"/>
          <p:nvPr/>
        </p:nvSpPr>
        <p:spPr>
          <a:xfrm>
            <a:off x="4089531" y="1897414"/>
            <a:ext cx="798295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100" i="1" dirty="0">
                <a:solidFill>
                  <a:prstClr val="black"/>
                </a:solidFill>
                <a:latin typeface="Calibri" panose="020F0502020204030204"/>
              </a:rPr>
              <a:t>courtesy IBA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29B5A561-05DD-8DAA-BB52-21FA66EFEA34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900" y="2800389"/>
            <a:ext cx="1898931" cy="1265954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97AAA925-2C01-0458-1B86-4B0D750808CE}"/>
              </a:ext>
            </a:extLst>
          </p:cNvPr>
          <p:cNvSpPr txBox="1"/>
          <p:nvPr/>
        </p:nvSpPr>
        <p:spPr>
          <a:xfrm>
            <a:off x="80059" y="911568"/>
            <a:ext cx="64799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dirty="0">
                <a:solidFill>
                  <a:srgbClr val="004197"/>
                </a:solidFill>
                <a:latin typeface="Calibri" panose="020F0502020204030204"/>
              </a:rPr>
              <a:t>Heavier ions are more effective because they deliver more energy to the tissues, but </a:t>
            </a:r>
            <a:r>
              <a:rPr lang="en-US" altLang="en-US" dirty="0">
                <a:solidFill>
                  <a:srgbClr val="FF0000"/>
                </a:solidFill>
                <a:latin typeface="Calibri" panose="020F0502020204030204"/>
              </a:rPr>
              <a:t>need more energy to enter the body </a:t>
            </a:r>
            <a:r>
              <a:rPr lang="en-US" altLang="en-US" dirty="0">
                <a:solidFill>
                  <a:srgbClr val="004197"/>
                </a:solidFill>
                <a:latin typeface="Calibri" panose="020F0502020204030204"/>
              </a:rPr>
              <a:t>→ </a:t>
            </a:r>
            <a:r>
              <a:rPr lang="en-US" altLang="en-US" dirty="0">
                <a:solidFill>
                  <a:srgbClr val="FF0000"/>
                </a:solidFill>
                <a:latin typeface="Calibri" panose="020F0502020204030204"/>
              </a:rPr>
              <a:t>factor 2.8 </a:t>
            </a:r>
            <a:r>
              <a:rPr lang="en-US" altLang="en-US" sz="1600" dirty="0">
                <a:solidFill>
                  <a:srgbClr val="004197"/>
                </a:solidFill>
                <a:latin typeface="Calibri" panose="020F0502020204030204"/>
              </a:rPr>
              <a:t>in accelerator diameter from protons to carbon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9A7DA5-400F-E2A4-678E-88481CDBF879}"/>
              </a:ext>
            </a:extLst>
          </p:cNvPr>
          <p:cNvSpPr txBox="1"/>
          <p:nvPr/>
        </p:nvSpPr>
        <p:spPr>
          <a:xfrm>
            <a:off x="8319541" y="5160439"/>
            <a:ext cx="2470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>
                <a:solidFill>
                  <a:prstClr val="black"/>
                </a:solidFill>
                <a:latin typeface="Calibri" panose="020F0502020204030204"/>
              </a:rPr>
              <a:t>Range to explore: compact synchrotron for light ions</a:t>
            </a:r>
            <a:endParaRPr lang="en-GB" sz="16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3AB765E-132D-1A4C-C5B6-9FE57449BCFD}"/>
              </a:ext>
            </a:extLst>
          </p:cNvPr>
          <p:cNvCxnSpPr>
            <a:cxnSpLocks/>
          </p:cNvCxnSpPr>
          <p:nvPr/>
        </p:nvCxnSpPr>
        <p:spPr>
          <a:xfrm flipH="1" flipV="1">
            <a:off x="7692272" y="4509600"/>
            <a:ext cx="761782" cy="650839"/>
          </a:xfrm>
          <a:prstGeom prst="straightConnector1">
            <a:avLst/>
          </a:prstGeom>
          <a:noFill/>
          <a:ln w="76200" cap="flat" cmpd="sng" algn="ctr">
            <a:solidFill>
              <a:srgbClr val="ED7D31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65487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2E2ABA8-756C-41CD-90B1-B33273A50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The CERN Next Ion Medical Machine Study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FC3F8F-C48A-4992-B608-0567CF1EA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B578C8C-D6F5-4CCF-8CE7-B68FF900CD3E}"/>
              </a:ext>
            </a:extLst>
          </p:cNvPr>
          <p:cNvSpPr txBox="1">
            <a:spLocks/>
          </p:cNvSpPr>
          <p:nvPr/>
        </p:nvSpPr>
        <p:spPr>
          <a:xfrm>
            <a:off x="311988" y="1131828"/>
            <a:ext cx="9254043" cy="268171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Proton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therapy is now commercial, and CERN, as an international organisation, cannot interfere with a mature commercial market.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Ion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therapy is still in an early phase despite its advantages, limited by: 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Size and cost of the accelerator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Lack of experimental data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New demands from the medical community and new opportunities from accelerator technologies can be integrated in a newly designed ion therapy facility.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ü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67D38AD8-489F-47F3-B3B5-F57FB383C40C}"/>
              </a:ext>
            </a:extLst>
          </p:cNvPr>
          <p:cNvSpPr/>
          <p:nvPr/>
        </p:nvSpPr>
        <p:spPr>
          <a:xfrm>
            <a:off x="4100998" y="4094320"/>
            <a:ext cx="600308" cy="3956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F619745-8D34-410F-BFC9-03E4F3E31EBE}"/>
              </a:ext>
            </a:extLst>
          </p:cNvPr>
          <p:cNvSpPr txBox="1"/>
          <p:nvPr/>
        </p:nvSpPr>
        <p:spPr>
          <a:xfrm>
            <a:off x="452266" y="4655260"/>
            <a:ext cx="8214300" cy="11849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Approval in 2019 of the </a:t>
            </a:r>
            <a:r>
              <a:rPr lang="en-GB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Next Ion Medical Machine Study (NIMMS).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ts val="600"/>
              </a:spcBef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 line with CERN mission, the goal of NIMMS is to build on CERN expertise to develop a portfolio of technologies that can be used in a next generation facility, more than developing a single design (</a:t>
            </a:r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NIMMS as a «toolbox»).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3B7170-E176-8720-04A7-EEB81538D82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1375" y="3866270"/>
            <a:ext cx="2401025" cy="240102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802A610-2CED-A15A-3780-E63CBB371D4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9754" y="1145516"/>
            <a:ext cx="2290258" cy="215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26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29403</TotalTime>
  <Words>1591</Words>
  <Application>Microsoft Office PowerPoint</Application>
  <PresentationFormat>Widescreen</PresentationFormat>
  <Paragraphs>219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CMU Sans Serif</vt:lpstr>
      <vt:lpstr>Helvetica</vt:lpstr>
      <vt:lpstr>Optima</vt:lpstr>
      <vt:lpstr>Wingdings</vt:lpstr>
      <vt:lpstr>Office Theme</vt:lpstr>
      <vt:lpstr>CERNCobranding4-3</vt:lpstr>
      <vt:lpstr>Development of innovative particle therapy technologies at CERN: the Next Ion Medical Machine Study </vt:lpstr>
      <vt:lpstr>About CERN</vt:lpstr>
      <vt:lpstr>The mission of CERN</vt:lpstr>
      <vt:lpstr>From the Large Hadron Collider to medicine </vt:lpstr>
      <vt:lpstr>Particle accelerators, a formidable tool for medicine</vt:lpstr>
      <vt:lpstr>Treating cancer with particle beams</vt:lpstr>
      <vt:lpstr>The EU particle therapy landscape</vt:lpstr>
      <vt:lpstr>Comparing accelerator designs</vt:lpstr>
      <vt:lpstr>The CERN Next Ion Medical Machine Study</vt:lpstr>
      <vt:lpstr>NIMMS as an international collaboration</vt:lpstr>
      <vt:lpstr>The four NIMMS Work Packages</vt:lpstr>
      <vt:lpstr>NIMMS supported designs: SEEIIST carbon ion therapy and research facility</vt:lpstr>
      <vt:lpstr>NIMMS supported designs: compact research and therapy facility with p and He</vt:lpstr>
      <vt:lpstr>The accelerator elements of the facility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Medical Applications of Accelerators at CERN</dc:title>
  <dc:creator>Maurizio Vretenar</dc:creator>
  <cp:lastModifiedBy>Maurizio Vretenar</cp:lastModifiedBy>
  <cp:revision>523</cp:revision>
  <dcterms:created xsi:type="dcterms:W3CDTF">2020-12-17T16:02:21Z</dcterms:created>
  <dcterms:modified xsi:type="dcterms:W3CDTF">2024-01-12T18:00:45Z</dcterms:modified>
</cp:coreProperties>
</file>