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6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83" r:id="rId2"/>
    <p:sldMasterId id="2147483698" r:id="rId3"/>
    <p:sldMasterId id="2147483716" r:id="rId4"/>
    <p:sldMasterId id="2147483728" r:id="rId5"/>
    <p:sldMasterId id="2147483741" r:id="rId6"/>
    <p:sldMasterId id="2147483754" r:id="rId7"/>
    <p:sldMasterId id="2147483767" r:id="rId8"/>
  </p:sldMasterIdLst>
  <p:notesMasterIdLst>
    <p:notesMasterId r:id="rId34"/>
  </p:notesMasterIdLst>
  <p:sldIdLst>
    <p:sldId id="453" r:id="rId9"/>
    <p:sldId id="442" r:id="rId10"/>
    <p:sldId id="260" r:id="rId11"/>
    <p:sldId id="443" r:id="rId12"/>
    <p:sldId id="261" r:id="rId13"/>
    <p:sldId id="270" r:id="rId14"/>
    <p:sldId id="267" r:id="rId15"/>
    <p:sldId id="271" r:id="rId16"/>
    <p:sldId id="456" r:id="rId17"/>
    <p:sldId id="277" r:id="rId18"/>
    <p:sldId id="455" r:id="rId19"/>
    <p:sldId id="297" r:id="rId20"/>
    <p:sldId id="268" r:id="rId21"/>
    <p:sldId id="461" r:id="rId22"/>
    <p:sldId id="269" r:id="rId23"/>
    <p:sldId id="457" r:id="rId24"/>
    <p:sldId id="462" r:id="rId25"/>
    <p:sldId id="463" r:id="rId26"/>
    <p:sldId id="464" r:id="rId27"/>
    <p:sldId id="465" r:id="rId28"/>
    <p:sldId id="454" r:id="rId29"/>
    <p:sldId id="278" r:id="rId30"/>
    <p:sldId id="279" r:id="rId31"/>
    <p:sldId id="466" r:id="rId32"/>
    <p:sldId id="280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6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34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8112342535290882"/>
          <c:y val="0.91154165618131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LV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01606965730719E-2"/>
          <c:y val="0"/>
          <c:w val="0.80009977961765777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Share of the costs</c:v>
                </c:pt>
              </c:strCache>
            </c:strRef>
          </c:tx>
          <c:dPt>
            <c:idx val="0"/>
            <c:bubble3D val="0"/>
            <c:spPr>
              <a:solidFill>
                <a:srgbClr val="0263A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6B0-9A45-A264-79B764C8C65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6B0-9A45-A264-79B764C8C65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6B0-9A45-A264-79B764C8C6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6B0-9A45-A264-79B764C8C658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6B0-9A45-A264-79B764C8C658}"/>
              </c:ext>
            </c:extLst>
          </c:dPt>
          <c:dLbls>
            <c:dLbl>
              <c:idx val="0"/>
              <c:layout>
                <c:manualLayout>
                  <c:x val="-0.22436081358929874"/>
                  <c:y val="-0.1696847308356376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B0-9A45-A264-79B764C8C6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EU</c:v>
                </c:pt>
                <c:pt idx="1">
                  <c:v>Estonia</c:v>
                </c:pt>
                <c:pt idx="2">
                  <c:v>Latvia</c:v>
                </c:pt>
                <c:pt idx="3">
                  <c:v>Lithuania</c:v>
                </c:pt>
                <c:pt idx="4">
                  <c:v>Hosting State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6B0-9A45-A264-79B764C8C6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63A495-39CC-4C62-BD4C-923A5A1CB21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370EC7-A584-452B-9271-203ED75B624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Coordination</a:t>
          </a:r>
          <a:r>
            <a:rPr lang="en-GB" sz="1800" b="0" i="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dirty="0">
              <a:solidFill>
                <a:schemeClr val="bg1"/>
              </a:solidFill>
            </a:rPr>
            <a:t>towards CERN </a:t>
          </a:r>
          <a:r>
            <a:rPr lang="en-GB" sz="1800" b="0" i="0" dirty="0">
              <a:solidFill>
                <a:schemeClr val="bg1"/>
              </a:solidFill>
            </a:rPr>
            <a:t>and related Collaborations/Experiments</a:t>
          </a:r>
          <a:endParaRPr lang="en-US" sz="1800" dirty="0">
            <a:solidFill>
              <a:schemeClr val="bg1"/>
            </a:solidFill>
          </a:endParaRPr>
        </a:p>
      </dgm:t>
    </dgm:pt>
    <dgm:pt modelId="{19B97C9D-971B-435E-90C6-00196853B8BA}" type="parTrans" cxnId="{70DA0110-4FAF-4E53-8888-34E76CA125AD}">
      <dgm:prSet/>
      <dgm:spPr/>
      <dgm:t>
        <a:bodyPr/>
        <a:lstStyle/>
        <a:p>
          <a:endParaRPr lang="en-US"/>
        </a:p>
      </dgm:t>
    </dgm:pt>
    <dgm:pt modelId="{3142456D-77C5-496B-8ADB-3C788FEE0EF9}" type="sibTrans" cxnId="{70DA0110-4FAF-4E53-8888-34E76CA125AD}">
      <dgm:prSet/>
      <dgm:spPr/>
      <dgm:t>
        <a:bodyPr/>
        <a:lstStyle/>
        <a:p>
          <a:endParaRPr lang="en-US"/>
        </a:p>
      </dgm:t>
    </dgm:pt>
    <dgm:pt modelId="{40B39736-942A-4806-A7A1-052E346502A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Strengthening</a:t>
          </a:r>
          <a:r>
            <a:rPr lang="en-GB" sz="1800" b="0" i="0" dirty="0">
              <a:solidFill>
                <a:schemeClr val="bg1"/>
              </a:solidFill>
            </a:rPr>
            <a:t> and development of Baltic </a:t>
          </a:r>
          <a:r>
            <a:rPr lang="en-GB" sz="1800" b="1" i="0" dirty="0">
              <a:solidFill>
                <a:schemeClr val="bg1"/>
              </a:solidFill>
            </a:rPr>
            <a:t>High Energy Physics Community </a:t>
          </a:r>
          <a:endParaRPr lang="en-US" sz="1800" dirty="0">
            <a:solidFill>
              <a:schemeClr val="bg1"/>
            </a:solidFill>
          </a:endParaRPr>
        </a:p>
      </dgm:t>
    </dgm:pt>
    <dgm:pt modelId="{435C6230-80AB-4F4C-95EB-D671C7C57AF6}" type="parTrans" cxnId="{DA0BFF25-D7E4-4093-9A9F-6F09B4D61209}">
      <dgm:prSet/>
      <dgm:spPr/>
      <dgm:t>
        <a:bodyPr/>
        <a:lstStyle/>
        <a:p>
          <a:endParaRPr lang="en-US"/>
        </a:p>
      </dgm:t>
    </dgm:pt>
    <dgm:pt modelId="{B6552830-6CCA-43AA-B14C-55D04CFC7717}" type="sibTrans" cxnId="{DA0BFF25-D7E4-4093-9A9F-6F09B4D61209}">
      <dgm:prSet/>
      <dgm:spPr/>
      <dgm:t>
        <a:bodyPr/>
        <a:lstStyle/>
        <a:p>
          <a:endParaRPr lang="en-US"/>
        </a:p>
      </dgm:t>
    </dgm:pt>
    <dgm:pt modelId="{FEB5922C-D8E5-4A39-B37E-50CFDA95E54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Development </a:t>
          </a:r>
          <a:r>
            <a:rPr lang="en-GB" sz="1800" b="0" i="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dirty="0">
              <a:solidFill>
                <a:schemeClr val="bg1"/>
              </a:solidFill>
            </a:rPr>
            <a:t>study programme </a:t>
          </a:r>
          <a:r>
            <a:rPr lang="en-GB" sz="1800" b="0" i="0" dirty="0">
              <a:solidFill>
                <a:schemeClr val="bg1"/>
              </a:solidFill>
            </a:rPr>
            <a:t>in High Energy Physics and Accelerator Technologies</a:t>
          </a:r>
          <a:endParaRPr lang="en-US" sz="1800" dirty="0">
            <a:solidFill>
              <a:schemeClr val="bg1"/>
            </a:solidFill>
          </a:endParaRPr>
        </a:p>
      </dgm:t>
    </dgm:pt>
    <dgm:pt modelId="{F337EC49-D5B9-44A0-9EA0-A46CB0C56650}" type="parTrans" cxnId="{05EC0231-6EE1-4E66-94C7-EE4DD713BB79}">
      <dgm:prSet/>
      <dgm:spPr/>
      <dgm:t>
        <a:bodyPr/>
        <a:lstStyle/>
        <a:p>
          <a:endParaRPr lang="en-US"/>
        </a:p>
      </dgm:t>
    </dgm:pt>
    <dgm:pt modelId="{4F29E583-F914-4623-83E5-3B166A26069D}" type="sibTrans" cxnId="{05EC0231-6EE1-4E66-94C7-EE4DD713BB79}">
      <dgm:prSet/>
      <dgm:spPr/>
      <dgm:t>
        <a:bodyPr/>
        <a:lstStyle/>
        <a:p>
          <a:endParaRPr lang="en-US"/>
        </a:p>
      </dgm:t>
    </dgm:pt>
    <dgm:pt modelId="{1F9C8433-15C7-4B86-9484-70C5F90993DE}" type="pres">
      <dgm:prSet presAssocID="{0063A495-39CC-4C62-BD4C-923A5A1CB215}" presName="root" presStyleCnt="0">
        <dgm:presLayoutVars>
          <dgm:dir/>
          <dgm:resizeHandles val="exact"/>
        </dgm:presLayoutVars>
      </dgm:prSet>
      <dgm:spPr/>
    </dgm:pt>
    <dgm:pt modelId="{6FA273DD-E112-4D86-B603-FC85B7909E98}" type="pres">
      <dgm:prSet presAssocID="{D7370EC7-A584-452B-9271-203ED75B6246}" presName="compNode" presStyleCnt="0"/>
      <dgm:spPr/>
    </dgm:pt>
    <dgm:pt modelId="{FB5CE4ED-72A4-4E54-8BC3-81D821A84714}" type="pres">
      <dgm:prSet presAssocID="{D7370EC7-A584-452B-9271-203ED75B6246}" presName="bgRect" presStyleLbl="bgShp" presStyleIdx="0" presStyleCnt="3"/>
      <dgm:spPr>
        <a:solidFill>
          <a:schemeClr val="accent4">
            <a:lumMod val="40000"/>
            <a:lumOff val="60000"/>
          </a:schemeClr>
        </a:solidFill>
      </dgm:spPr>
    </dgm:pt>
    <dgm:pt modelId="{DBAE74B2-5479-440A-A4C5-0B796199DB81}" type="pres">
      <dgm:prSet presAssocID="{D7370EC7-A584-452B-9271-203ED75B624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2C0245C5-D3E8-4093-87ED-377A7C26ABEE}" type="pres">
      <dgm:prSet presAssocID="{D7370EC7-A584-452B-9271-203ED75B6246}" presName="spaceRect" presStyleCnt="0"/>
      <dgm:spPr/>
    </dgm:pt>
    <dgm:pt modelId="{EBCE96D1-B801-4FF4-B76C-DEED6FF919BB}" type="pres">
      <dgm:prSet presAssocID="{D7370EC7-A584-452B-9271-203ED75B6246}" presName="parTx" presStyleLbl="revTx" presStyleIdx="0" presStyleCnt="3">
        <dgm:presLayoutVars>
          <dgm:chMax val="0"/>
          <dgm:chPref val="0"/>
        </dgm:presLayoutVars>
      </dgm:prSet>
      <dgm:spPr/>
    </dgm:pt>
    <dgm:pt modelId="{C2DA6873-A261-4729-8198-29E5A6D867DD}" type="pres">
      <dgm:prSet presAssocID="{3142456D-77C5-496B-8ADB-3C788FEE0EF9}" presName="sibTrans" presStyleCnt="0"/>
      <dgm:spPr/>
    </dgm:pt>
    <dgm:pt modelId="{6B846EE5-49D4-4362-8C6A-6C15E9E9AA10}" type="pres">
      <dgm:prSet presAssocID="{40B39736-942A-4806-A7A1-052E346502A4}" presName="compNode" presStyleCnt="0"/>
      <dgm:spPr/>
    </dgm:pt>
    <dgm:pt modelId="{D5E0B4F3-FC7D-42F2-AC6F-4C6BB1B33397}" type="pres">
      <dgm:prSet presAssocID="{40B39736-942A-4806-A7A1-052E346502A4}" presName="bgRect" presStyleLbl="bgShp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335DAF67-998F-4604-BC4E-302511DB1B63}" type="pres">
      <dgm:prSet presAssocID="{40B39736-942A-4806-A7A1-052E346502A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B0A6DAC4-CA8D-4A8C-A433-781909511BBB}" type="pres">
      <dgm:prSet presAssocID="{40B39736-942A-4806-A7A1-052E346502A4}" presName="spaceRect" presStyleCnt="0"/>
      <dgm:spPr/>
    </dgm:pt>
    <dgm:pt modelId="{D963559B-6492-4542-8C82-5537C2AE2247}" type="pres">
      <dgm:prSet presAssocID="{40B39736-942A-4806-A7A1-052E346502A4}" presName="parTx" presStyleLbl="revTx" presStyleIdx="1" presStyleCnt="3">
        <dgm:presLayoutVars>
          <dgm:chMax val="0"/>
          <dgm:chPref val="0"/>
        </dgm:presLayoutVars>
      </dgm:prSet>
      <dgm:spPr/>
    </dgm:pt>
    <dgm:pt modelId="{C683D06B-26D8-4B35-9617-DD175F3B758D}" type="pres">
      <dgm:prSet presAssocID="{B6552830-6CCA-43AA-B14C-55D04CFC7717}" presName="sibTrans" presStyleCnt="0"/>
      <dgm:spPr/>
    </dgm:pt>
    <dgm:pt modelId="{7C884C72-5710-42D4-8A2D-473F73A2BCE0}" type="pres">
      <dgm:prSet presAssocID="{FEB5922C-D8E5-4A39-B37E-50CFDA95E544}" presName="compNode" presStyleCnt="0"/>
      <dgm:spPr/>
    </dgm:pt>
    <dgm:pt modelId="{13BC68BD-68DE-4127-9E5C-FDA6E4262BA5}" type="pres">
      <dgm:prSet presAssocID="{FEB5922C-D8E5-4A39-B37E-50CFDA95E544}" presName="bgRect" presStyleLbl="bgShp" presStyleIdx="2" presStyleCnt="3"/>
      <dgm:spPr>
        <a:solidFill>
          <a:schemeClr val="accent4">
            <a:lumMod val="40000"/>
            <a:lumOff val="60000"/>
          </a:schemeClr>
        </a:solidFill>
      </dgm:spPr>
    </dgm:pt>
    <dgm:pt modelId="{31A6B2F1-1881-4DF8-A36A-4C0EC0F50593}" type="pres">
      <dgm:prSet presAssocID="{FEB5922C-D8E5-4A39-B37E-50CFDA95E54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B956F14-98AA-4C83-B617-940404C18DAE}" type="pres">
      <dgm:prSet presAssocID="{FEB5922C-D8E5-4A39-B37E-50CFDA95E544}" presName="spaceRect" presStyleCnt="0"/>
      <dgm:spPr/>
    </dgm:pt>
    <dgm:pt modelId="{7A684DE5-5687-4456-87BB-B164CBB81488}" type="pres">
      <dgm:prSet presAssocID="{FEB5922C-D8E5-4A39-B37E-50CFDA95E54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DA8080E-DE84-4162-B18B-5EE0FED047CB}" type="presOf" srcId="{FEB5922C-D8E5-4A39-B37E-50CFDA95E544}" destId="{7A684DE5-5687-4456-87BB-B164CBB81488}" srcOrd="0" destOrd="0" presId="urn:microsoft.com/office/officeart/2018/2/layout/IconVerticalSolidList"/>
    <dgm:cxn modelId="{70DA0110-4FAF-4E53-8888-34E76CA125AD}" srcId="{0063A495-39CC-4C62-BD4C-923A5A1CB215}" destId="{D7370EC7-A584-452B-9271-203ED75B6246}" srcOrd="0" destOrd="0" parTransId="{19B97C9D-971B-435E-90C6-00196853B8BA}" sibTransId="{3142456D-77C5-496B-8ADB-3C788FEE0EF9}"/>
    <dgm:cxn modelId="{DA0BFF25-D7E4-4093-9A9F-6F09B4D61209}" srcId="{0063A495-39CC-4C62-BD4C-923A5A1CB215}" destId="{40B39736-942A-4806-A7A1-052E346502A4}" srcOrd="1" destOrd="0" parTransId="{435C6230-80AB-4F4C-95EB-D671C7C57AF6}" sibTransId="{B6552830-6CCA-43AA-B14C-55D04CFC7717}"/>
    <dgm:cxn modelId="{05EC0231-6EE1-4E66-94C7-EE4DD713BB79}" srcId="{0063A495-39CC-4C62-BD4C-923A5A1CB215}" destId="{FEB5922C-D8E5-4A39-B37E-50CFDA95E544}" srcOrd="2" destOrd="0" parTransId="{F337EC49-D5B9-44A0-9EA0-A46CB0C56650}" sibTransId="{4F29E583-F914-4623-83E5-3B166A26069D}"/>
    <dgm:cxn modelId="{50355938-B310-4257-BCC5-757AF27181FB}" type="presOf" srcId="{40B39736-942A-4806-A7A1-052E346502A4}" destId="{D963559B-6492-4542-8C82-5537C2AE2247}" srcOrd="0" destOrd="0" presId="urn:microsoft.com/office/officeart/2018/2/layout/IconVerticalSolidList"/>
    <dgm:cxn modelId="{13F3B855-5F3D-4165-AEE1-76496811946E}" type="presOf" srcId="{0063A495-39CC-4C62-BD4C-923A5A1CB215}" destId="{1F9C8433-15C7-4B86-9484-70C5F90993DE}" srcOrd="0" destOrd="0" presId="urn:microsoft.com/office/officeart/2018/2/layout/IconVerticalSolidList"/>
    <dgm:cxn modelId="{C1DE4F6C-53E6-4058-8A95-619A77E979DD}" type="presOf" srcId="{D7370EC7-A584-452B-9271-203ED75B6246}" destId="{EBCE96D1-B801-4FF4-B76C-DEED6FF919BB}" srcOrd="0" destOrd="0" presId="urn:microsoft.com/office/officeart/2018/2/layout/IconVerticalSolidList"/>
    <dgm:cxn modelId="{ACFC8881-0F5B-4C1A-9960-D2B01CBBCDF7}" type="presParOf" srcId="{1F9C8433-15C7-4B86-9484-70C5F90993DE}" destId="{6FA273DD-E112-4D86-B603-FC85B7909E98}" srcOrd="0" destOrd="0" presId="urn:microsoft.com/office/officeart/2018/2/layout/IconVerticalSolidList"/>
    <dgm:cxn modelId="{AAA4EF5A-CD69-4807-8044-C259DF9A1E35}" type="presParOf" srcId="{6FA273DD-E112-4D86-B603-FC85B7909E98}" destId="{FB5CE4ED-72A4-4E54-8BC3-81D821A84714}" srcOrd="0" destOrd="0" presId="urn:microsoft.com/office/officeart/2018/2/layout/IconVerticalSolidList"/>
    <dgm:cxn modelId="{5767E842-297C-46DD-8CD6-4F2C439D05B7}" type="presParOf" srcId="{6FA273DD-E112-4D86-B603-FC85B7909E98}" destId="{DBAE74B2-5479-440A-A4C5-0B796199DB81}" srcOrd="1" destOrd="0" presId="urn:microsoft.com/office/officeart/2018/2/layout/IconVerticalSolidList"/>
    <dgm:cxn modelId="{D6DDC004-DE1A-4DD6-90CF-B16FFBBA41BF}" type="presParOf" srcId="{6FA273DD-E112-4D86-B603-FC85B7909E98}" destId="{2C0245C5-D3E8-4093-87ED-377A7C26ABEE}" srcOrd="2" destOrd="0" presId="urn:microsoft.com/office/officeart/2018/2/layout/IconVerticalSolidList"/>
    <dgm:cxn modelId="{E1F69DC9-44D8-4197-82EA-84CAD9252261}" type="presParOf" srcId="{6FA273DD-E112-4D86-B603-FC85B7909E98}" destId="{EBCE96D1-B801-4FF4-B76C-DEED6FF919BB}" srcOrd="3" destOrd="0" presId="urn:microsoft.com/office/officeart/2018/2/layout/IconVerticalSolidList"/>
    <dgm:cxn modelId="{7509AC4E-9E15-4D3D-B166-2128A4D4CDAB}" type="presParOf" srcId="{1F9C8433-15C7-4B86-9484-70C5F90993DE}" destId="{C2DA6873-A261-4729-8198-29E5A6D867DD}" srcOrd="1" destOrd="0" presId="urn:microsoft.com/office/officeart/2018/2/layout/IconVerticalSolidList"/>
    <dgm:cxn modelId="{353051FF-D933-415B-B94D-2CC8913FE897}" type="presParOf" srcId="{1F9C8433-15C7-4B86-9484-70C5F90993DE}" destId="{6B846EE5-49D4-4362-8C6A-6C15E9E9AA10}" srcOrd="2" destOrd="0" presId="urn:microsoft.com/office/officeart/2018/2/layout/IconVerticalSolidList"/>
    <dgm:cxn modelId="{CA7F08C5-0CF1-40DC-BA39-7D005B078459}" type="presParOf" srcId="{6B846EE5-49D4-4362-8C6A-6C15E9E9AA10}" destId="{D5E0B4F3-FC7D-42F2-AC6F-4C6BB1B33397}" srcOrd="0" destOrd="0" presId="urn:microsoft.com/office/officeart/2018/2/layout/IconVerticalSolidList"/>
    <dgm:cxn modelId="{43950578-1F74-4CE1-B806-FC2C1CFDFFB9}" type="presParOf" srcId="{6B846EE5-49D4-4362-8C6A-6C15E9E9AA10}" destId="{335DAF67-998F-4604-BC4E-302511DB1B63}" srcOrd="1" destOrd="0" presId="urn:microsoft.com/office/officeart/2018/2/layout/IconVerticalSolidList"/>
    <dgm:cxn modelId="{AACF314E-9F4B-4903-B965-0A91F597C744}" type="presParOf" srcId="{6B846EE5-49D4-4362-8C6A-6C15E9E9AA10}" destId="{B0A6DAC4-CA8D-4A8C-A433-781909511BBB}" srcOrd="2" destOrd="0" presId="urn:microsoft.com/office/officeart/2018/2/layout/IconVerticalSolidList"/>
    <dgm:cxn modelId="{5C51D3CD-6E4B-4BF0-BE45-3365ED80E432}" type="presParOf" srcId="{6B846EE5-49D4-4362-8C6A-6C15E9E9AA10}" destId="{D963559B-6492-4542-8C82-5537C2AE2247}" srcOrd="3" destOrd="0" presId="urn:microsoft.com/office/officeart/2018/2/layout/IconVerticalSolidList"/>
    <dgm:cxn modelId="{1BE43754-7D72-4C8B-9234-13B6C8724798}" type="presParOf" srcId="{1F9C8433-15C7-4B86-9484-70C5F90993DE}" destId="{C683D06B-26D8-4B35-9617-DD175F3B758D}" srcOrd="3" destOrd="0" presId="urn:microsoft.com/office/officeart/2018/2/layout/IconVerticalSolidList"/>
    <dgm:cxn modelId="{29A122C5-5A25-48D1-A953-3CF86CEFCFA9}" type="presParOf" srcId="{1F9C8433-15C7-4B86-9484-70C5F90993DE}" destId="{7C884C72-5710-42D4-8A2D-473F73A2BCE0}" srcOrd="4" destOrd="0" presId="urn:microsoft.com/office/officeart/2018/2/layout/IconVerticalSolidList"/>
    <dgm:cxn modelId="{5CD2B605-2006-4D0F-AB2C-BA3F6B9C78B9}" type="presParOf" srcId="{7C884C72-5710-42D4-8A2D-473F73A2BCE0}" destId="{13BC68BD-68DE-4127-9E5C-FDA6E4262BA5}" srcOrd="0" destOrd="0" presId="urn:microsoft.com/office/officeart/2018/2/layout/IconVerticalSolidList"/>
    <dgm:cxn modelId="{5CFE3B12-7D78-4166-B53E-5E9B5AF85A73}" type="presParOf" srcId="{7C884C72-5710-42D4-8A2D-473F73A2BCE0}" destId="{31A6B2F1-1881-4DF8-A36A-4C0EC0F50593}" srcOrd="1" destOrd="0" presId="urn:microsoft.com/office/officeart/2018/2/layout/IconVerticalSolidList"/>
    <dgm:cxn modelId="{DA4CA76B-9006-4248-A701-AAD429AEC9CA}" type="presParOf" srcId="{7C884C72-5710-42D4-8A2D-473F73A2BCE0}" destId="{FB956F14-98AA-4C83-B617-940404C18DAE}" srcOrd="2" destOrd="0" presId="urn:microsoft.com/office/officeart/2018/2/layout/IconVerticalSolidList"/>
    <dgm:cxn modelId="{A3F76B2F-6B5E-43D5-8A99-7007A5A5B607}" type="presParOf" srcId="{7C884C72-5710-42D4-8A2D-473F73A2BCE0}" destId="{7A684DE5-5687-4456-87BB-B164CBB8148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7B8430-D3CE-694D-B3B2-568D7EEAD65F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D6A166D-74C6-4845-A649-62AA916D3EAD}">
      <dgm:prSet phldrT="[Text]"/>
      <dgm:spPr/>
      <dgm:t>
        <a:bodyPr/>
        <a:lstStyle/>
        <a:p>
          <a:r>
            <a:rPr lang="en-GB" b="0" i="0" u="none"/>
            <a:t>General Meeting</a:t>
          </a:r>
          <a:endParaRPr lang="en-GB"/>
        </a:p>
      </dgm:t>
    </dgm:pt>
    <dgm:pt modelId="{14810B73-3295-334D-8B65-2AEC3D2A021C}" type="parTrans" cxnId="{1F55EE93-C603-FB4F-A4C1-CB86A07DD263}">
      <dgm:prSet/>
      <dgm:spPr/>
      <dgm:t>
        <a:bodyPr/>
        <a:lstStyle/>
        <a:p>
          <a:endParaRPr lang="en-GB"/>
        </a:p>
      </dgm:t>
    </dgm:pt>
    <dgm:pt modelId="{FB2A9E25-3057-984B-8B2D-B1086EC1FBDF}" type="sibTrans" cxnId="{1F55EE93-C603-FB4F-A4C1-CB86A07DD263}">
      <dgm:prSet/>
      <dgm:spPr/>
      <dgm:t>
        <a:bodyPr/>
        <a:lstStyle/>
        <a:p>
          <a:endParaRPr lang="en-GB"/>
        </a:p>
      </dgm:t>
    </dgm:pt>
    <dgm:pt modelId="{DFB10370-FA5B-8D4E-BEDB-1DA3088EA8D0}">
      <dgm:prSet phldrT="[Text]" custT="1"/>
      <dgm:spPr/>
      <dgm:t>
        <a:bodyPr/>
        <a:lstStyle/>
        <a:p>
          <a:r>
            <a:rPr lang="en-GB" sz="1600" b="0" i="0" u="none" dirty="0"/>
            <a:t>Coordination Team &amp; Secretariat </a:t>
          </a:r>
          <a:endParaRPr lang="en-GB" sz="1600" dirty="0"/>
        </a:p>
      </dgm:t>
    </dgm:pt>
    <dgm:pt modelId="{6F0B4EE7-8993-BD4E-8FDB-0B2EBE5D03B5}" type="parTrans" cxnId="{2A41A4BE-5425-F642-BC2B-AC4CB9F13422}">
      <dgm:prSet/>
      <dgm:spPr/>
      <dgm:t>
        <a:bodyPr/>
        <a:lstStyle/>
        <a:p>
          <a:endParaRPr lang="en-GB"/>
        </a:p>
      </dgm:t>
    </dgm:pt>
    <dgm:pt modelId="{68725A56-BD6E-084B-A589-A84189A86E6C}" type="sibTrans" cxnId="{2A41A4BE-5425-F642-BC2B-AC4CB9F13422}">
      <dgm:prSet/>
      <dgm:spPr/>
      <dgm:t>
        <a:bodyPr/>
        <a:lstStyle/>
        <a:p>
          <a:endParaRPr lang="en-GB"/>
        </a:p>
      </dgm:t>
    </dgm:pt>
    <dgm:pt modelId="{ACC5272A-B6A0-DF4A-87A5-06CBC5F5DCAF}">
      <dgm:prSet phldrT="[Text]" custT="1"/>
      <dgm:spPr/>
      <dgm:t>
        <a:bodyPr/>
        <a:lstStyle/>
        <a:p>
          <a:r>
            <a:rPr lang="en-GB" sz="1600" b="0" i="0" u="none"/>
            <a:t>Study Program Group</a:t>
          </a:r>
          <a:endParaRPr lang="en-GB" sz="1600"/>
        </a:p>
      </dgm:t>
    </dgm:pt>
    <dgm:pt modelId="{EE75BC85-2C68-314D-BB2C-2850FB190F9E}" type="parTrans" cxnId="{97671697-EE1D-6349-84B6-7D0308EB2D9F}">
      <dgm:prSet/>
      <dgm:spPr/>
      <dgm:t>
        <a:bodyPr/>
        <a:lstStyle/>
        <a:p>
          <a:endParaRPr lang="en-GB"/>
        </a:p>
      </dgm:t>
    </dgm:pt>
    <dgm:pt modelId="{1390BCC6-2EC5-604F-A7D0-A484C2B7566B}" type="sibTrans" cxnId="{97671697-EE1D-6349-84B6-7D0308EB2D9F}">
      <dgm:prSet/>
      <dgm:spPr/>
      <dgm:t>
        <a:bodyPr/>
        <a:lstStyle/>
        <a:p>
          <a:endParaRPr lang="en-GB"/>
        </a:p>
      </dgm:t>
    </dgm:pt>
    <dgm:pt modelId="{04D8628B-7A12-EF4C-8B92-1DDA032458C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dirty="0"/>
            <a:t>Scientific and Technology Working Group Activities</a:t>
          </a:r>
        </a:p>
      </dgm:t>
    </dgm:pt>
    <dgm:pt modelId="{67C6009A-49FC-CC41-B178-26B48AF1653D}" type="parTrans" cxnId="{57EBA416-E2B7-F94F-8F76-8FC9CAC7B8F7}">
      <dgm:prSet/>
      <dgm:spPr/>
      <dgm:t>
        <a:bodyPr/>
        <a:lstStyle/>
        <a:p>
          <a:endParaRPr lang="en-GB"/>
        </a:p>
      </dgm:t>
    </dgm:pt>
    <dgm:pt modelId="{2545F972-9AA4-A146-853D-DF034C67E6AC}" type="sibTrans" cxnId="{57EBA416-E2B7-F94F-8F76-8FC9CAC7B8F7}">
      <dgm:prSet/>
      <dgm:spPr/>
      <dgm:t>
        <a:bodyPr/>
        <a:lstStyle/>
        <a:p>
          <a:endParaRPr lang="en-GB"/>
        </a:p>
      </dgm:t>
    </dgm:pt>
    <dgm:pt modelId="{A45B6134-E1E5-0E4D-B726-5E20730B4705}" type="pres">
      <dgm:prSet presAssocID="{8D7B8430-D3CE-694D-B3B2-568D7EEAD65F}" presName="composite" presStyleCnt="0">
        <dgm:presLayoutVars>
          <dgm:chMax val="1"/>
          <dgm:dir/>
          <dgm:resizeHandles val="exact"/>
        </dgm:presLayoutVars>
      </dgm:prSet>
      <dgm:spPr/>
    </dgm:pt>
    <dgm:pt modelId="{60E21AC5-62B0-C149-973A-C42B3AE420F6}" type="pres">
      <dgm:prSet presAssocID="{8D7B8430-D3CE-694D-B3B2-568D7EEAD65F}" presName="radial" presStyleCnt="0">
        <dgm:presLayoutVars>
          <dgm:animLvl val="ctr"/>
        </dgm:presLayoutVars>
      </dgm:prSet>
      <dgm:spPr/>
    </dgm:pt>
    <dgm:pt modelId="{721B8119-4395-4F47-867A-DF4085A63B3B}" type="pres">
      <dgm:prSet presAssocID="{0D6A166D-74C6-4845-A649-62AA916D3EAD}" presName="centerShape" presStyleLbl="vennNode1" presStyleIdx="0" presStyleCnt="4"/>
      <dgm:spPr/>
    </dgm:pt>
    <dgm:pt modelId="{41CD6DBF-15AC-464B-B536-10AD3D3ABF5E}" type="pres">
      <dgm:prSet presAssocID="{DFB10370-FA5B-8D4E-BEDB-1DA3088EA8D0}" presName="node" presStyleLbl="vennNode1" presStyleIdx="1" presStyleCnt="4" custScaleX="122939" custScaleY="119402">
        <dgm:presLayoutVars>
          <dgm:bulletEnabled val="1"/>
        </dgm:presLayoutVars>
      </dgm:prSet>
      <dgm:spPr/>
    </dgm:pt>
    <dgm:pt modelId="{DC71F7D2-CE16-EC49-A727-D24C14AD51A9}" type="pres">
      <dgm:prSet presAssocID="{ACC5272A-B6A0-DF4A-87A5-06CBC5F5DCAF}" presName="node" presStyleLbl="vennNode1" presStyleIdx="2" presStyleCnt="4" custScaleX="121622" custScaleY="118041">
        <dgm:presLayoutVars>
          <dgm:bulletEnabled val="1"/>
        </dgm:presLayoutVars>
      </dgm:prSet>
      <dgm:spPr/>
    </dgm:pt>
    <dgm:pt modelId="{DE05519C-C8BE-C246-919D-BBA943FC7D7C}" type="pres">
      <dgm:prSet presAssocID="{04D8628B-7A12-EF4C-8B92-1DDA032458C1}" presName="node" presStyleLbl="vennNode1" presStyleIdx="3" presStyleCnt="4" custScaleX="118422" custScaleY="116311">
        <dgm:presLayoutVars>
          <dgm:bulletEnabled val="1"/>
        </dgm:presLayoutVars>
      </dgm:prSet>
      <dgm:spPr/>
    </dgm:pt>
  </dgm:ptLst>
  <dgm:cxnLst>
    <dgm:cxn modelId="{57EBA416-E2B7-F94F-8F76-8FC9CAC7B8F7}" srcId="{0D6A166D-74C6-4845-A649-62AA916D3EAD}" destId="{04D8628B-7A12-EF4C-8B92-1DDA032458C1}" srcOrd="2" destOrd="0" parTransId="{67C6009A-49FC-CC41-B178-26B48AF1653D}" sibTransId="{2545F972-9AA4-A146-853D-DF034C67E6AC}"/>
    <dgm:cxn modelId="{B4C5838B-5EEE-0241-8B26-5704B77709D5}" type="presOf" srcId="{8D7B8430-D3CE-694D-B3B2-568D7EEAD65F}" destId="{A45B6134-E1E5-0E4D-B726-5E20730B4705}" srcOrd="0" destOrd="0" presId="urn:microsoft.com/office/officeart/2005/8/layout/radial3"/>
    <dgm:cxn modelId="{1F55EE93-C603-FB4F-A4C1-CB86A07DD263}" srcId="{8D7B8430-D3CE-694D-B3B2-568D7EEAD65F}" destId="{0D6A166D-74C6-4845-A649-62AA916D3EAD}" srcOrd="0" destOrd="0" parTransId="{14810B73-3295-334D-8B65-2AEC3D2A021C}" sibTransId="{FB2A9E25-3057-984B-8B2D-B1086EC1FBDF}"/>
    <dgm:cxn modelId="{97671697-EE1D-6349-84B6-7D0308EB2D9F}" srcId="{0D6A166D-74C6-4845-A649-62AA916D3EAD}" destId="{ACC5272A-B6A0-DF4A-87A5-06CBC5F5DCAF}" srcOrd="1" destOrd="0" parTransId="{EE75BC85-2C68-314D-BB2C-2850FB190F9E}" sibTransId="{1390BCC6-2EC5-604F-A7D0-A484C2B7566B}"/>
    <dgm:cxn modelId="{A50E2FA8-4515-1D43-87B9-FFB11B111B80}" type="presOf" srcId="{0D6A166D-74C6-4845-A649-62AA916D3EAD}" destId="{721B8119-4395-4F47-867A-DF4085A63B3B}" srcOrd="0" destOrd="0" presId="urn:microsoft.com/office/officeart/2005/8/layout/radial3"/>
    <dgm:cxn modelId="{3FA6D0AC-C752-7444-9958-B4298CF59608}" type="presOf" srcId="{ACC5272A-B6A0-DF4A-87A5-06CBC5F5DCAF}" destId="{DC71F7D2-CE16-EC49-A727-D24C14AD51A9}" srcOrd="0" destOrd="0" presId="urn:microsoft.com/office/officeart/2005/8/layout/radial3"/>
    <dgm:cxn modelId="{B3B828B1-6377-D441-8857-D0CB45CBE7E0}" type="presOf" srcId="{DFB10370-FA5B-8D4E-BEDB-1DA3088EA8D0}" destId="{41CD6DBF-15AC-464B-B536-10AD3D3ABF5E}" srcOrd="0" destOrd="0" presId="urn:microsoft.com/office/officeart/2005/8/layout/radial3"/>
    <dgm:cxn modelId="{2A41A4BE-5425-F642-BC2B-AC4CB9F13422}" srcId="{0D6A166D-74C6-4845-A649-62AA916D3EAD}" destId="{DFB10370-FA5B-8D4E-BEDB-1DA3088EA8D0}" srcOrd="0" destOrd="0" parTransId="{6F0B4EE7-8993-BD4E-8FDB-0B2EBE5D03B5}" sibTransId="{68725A56-BD6E-084B-A589-A84189A86E6C}"/>
    <dgm:cxn modelId="{61228AC0-2ADC-724C-8F38-F5EA9766E338}" type="presOf" srcId="{04D8628B-7A12-EF4C-8B92-1DDA032458C1}" destId="{DE05519C-C8BE-C246-919D-BBA943FC7D7C}" srcOrd="0" destOrd="0" presId="urn:microsoft.com/office/officeart/2005/8/layout/radial3"/>
    <dgm:cxn modelId="{7B01193B-ED6B-1948-9BC1-33E7B8B57EC0}" type="presParOf" srcId="{A45B6134-E1E5-0E4D-B726-5E20730B4705}" destId="{60E21AC5-62B0-C149-973A-C42B3AE420F6}" srcOrd="0" destOrd="0" presId="urn:microsoft.com/office/officeart/2005/8/layout/radial3"/>
    <dgm:cxn modelId="{8A21A066-5A48-F549-B5AA-2A0A5B23230F}" type="presParOf" srcId="{60E21AC5-62B0-C149-973A-C42B3AE420F6}" destId="{721B8119-4395-4F47-867A-DF4085A63B3B}" srcOrd="0" destOrd="0" presId="urn:microsoft.com/office/officeart/2005/8/layout/radial3"/>
    <dgm:cxn modelId="{B5F577DF-88FE-C44C-8FD3-13E62254E1BD}" type="presParOf" srcId="{60E21AC5-62B0-C149-973A-C42B3AE420F6}" destId="{41CD6DBF-15AC-464B-B536-10AD3D3ABF5E}" srcOrd="1" destOrd="0" presId="urn:microsoft.com/office/officeart/2005/8/layout/radial3"/>
    <dgm:cxn modelId="{BA27475F-5374-B64B-A66C-D9F6A362AC85}" type="presParOf" srcId="{60E21AC5-62B0-C149-973A-C42B3AE420F6}" destId="{DC71F7D2-CE16-EC49-A727-D24C14AD51A9}" srcOrd="2" destOrd="0" presId="urn:microsoft.com/office/officeart/2005/8/layout/radial3"/>
    <dgm:cxn modelId="{0C669DA4-27F8-874C-9D2E-3C0F175388F4}" type="presParOf" srcId="{60E21AC5-62B0-C149-973A-C42B3AE420F6}" destId="{DE05519C-C8BE-C246-919D-BBA943FC7D7C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CE4ED-72A4-4E54-8BC3-81D821A84714}">
      <dsp:nvSpPr>
        <dsp:cNvPr id="0" name=""/>
        <dsp:cNvSpPr/>
      </dsp:nvSpPr>
      <dsp:spPr>
        <a:xfrm>
          <a:off x="0" y="2176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E74B2-5479-440A-A4C5-0B796199DB81}">
      <dsp:nvSpPr>
        <dsp:cNvPr id="0" name=""/>
        <dsp:cNvSpPr/>
      </dsp:nvSpPr>
      <dsp:spPr>
        <a:xfrm>
          <a:off x="369003" y="276641"/>
          <a:ext cx="671570" cy="6709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E96D1-B801-4FF4-B76C-DEED6FF919BB}">
      <dsp:nvSpPr>
        <dsp:cNvPr id="0" name=""/>
        <dsp:cNvSpPr/>
      </dsp:nvSpPr>
      <dsp:spPr>
        <a:xfrm>
          <a:off x="1409576" y="2176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Coordination</a:t>
          </a:r>
          <a:r>
            <a:rPr lang="en-GB" sz="1800" b="0" i="0" kern="120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kern="1200" dirty="0">
              <a:solidFill>
                <a:schemeClr val="bg1"/>
              </a:solidFill>
            </a:rPr>
            <a:t>towards CERN </a:t>
          </a:r>
          <a:r>
            <a:rPr lang="en-GB" sz="1800" b="0" i="0" kern="1200" dirty="0">
              <a:solidFill>
                <a:schemeClr val="bg1"/>
              </a:solidFill>
            </a:rPr>
            <a:t>and related Collaborations/Experiments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2176"/>
        <a:ext cx="4855699" cy="1221037"/>
      </dsp:txXfrm>
    </dsp:sp>
    <dsp:sp modelId="{D5E0B4F3-FC7D-42F2-AC6F-4C6BB1B33397}">
      <dsp:nvSpPr>
        <dsp:cNvPr id="0" name=""/>
        <dsp:cNvSpPr/>
      </dsp:nvSpPr>
      <dsp:spPr>
        <a:xfrm>
          <a:off x="0" y="1487221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DAF67-998F-4604-BC4E-302511DB1B63}">
      <dsp:nvSpPr>
        <dsp:cNvPr id="0" name=""/>
        <dsp:cNvSpPr/>
      </dsp:nvSpPr>
      <dsp:spPr>
        <a:xfrm>
          <a:off x="369003" y="1761686"/>
          <a:ext cx="671570" cy="6709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63559B-6492-4542-8C82-5537C2AE2247}">
      <dsp:nvSpPr>
        <dsp:cNvPr id="0" name=""/>
        <dsp:cNvSpPr/>
      </dsp:nvSpPr>
      <dsp:spPr>
        <a:xfrm>
          <a:off x="1409576" y="1487221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Strengthening</a:t>
          </a:r>
          <a:r>
            <a:rPr lang="en-GB" sz="1800" b="0" i="0" kern="1200" dirty="0">
              <a:solidFill>
                <a:schemeClr val="bg1"/>
              </a:solidFill>
            </a:rPr>
            <a:t> and development of Baltic </a:t>
          </a:r>
          <a:r>
            <a:rPr lang="en-GB" sz="1800" b="1" i="0" kern="1200" dirty="0">
              <a:solidFill>
                <a:schemeClr val="bg1"/>
              </a:solidFill>
            </a:rPr>
            <a:t>High Energy Physics Community 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1487221"/>
        <a:ext cx="4855699" cy="1221037"/>
      </dsp:txXfrm>
    </dsp:sp>
    <dsp:sp modelId="{13BC68BD-68DE-4127-9E5C-FDA6E4262BA5}">
      <dsp:nvSpPr>
        <dsp:cNvPr id="0" name=""/>
        <dsp:cNvSpPr/>
      </dsp:nvSpPr>
      <dsp:spPr>
        <a:xfrm>
          <a:off x="0" y="2972267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6B2F1-1881-4DF8-A36A-4C0EC0F50593}">
      <dsp:nvSpPr>
        <dsp:cNvPr id="0" name=""/>
        <dsp:cNvSpPr/>
      </dsp:nvSpPr>
      <dsp:spPr>
        <a:xfrm>
          <a:off x="369363" y="3246732"/>
          <a:ext cx="671570" cy="6709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84DE5-5687-4456-87BB-B164CBB81488}">
      <dsp:nvSpPr>
        <dsp:cNvPr id="0" name=""/>
        <dsp:cNvSpPr/>
      </dsp:nvSpPr>
      <dsp:spPr>
        <a:xfrm>
          <a:off x="1410298" y="2972267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Development </a:t>
          </a:r>
          <a:r>
            <a:rPr lang="en-GB" sz="1800" b="0" i="0" kern="120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kern="1200" dirty="0">
              <a:solidFill>
                <a:schemeClr val="bg1"/>
              </a:solidFill>
            </a:rPr>
            <a:t>study programme </a:t>
          </a:r>
          <a:r>
            <a:rPr lang="en-GB" sz="1800" b="0" i="0" kern="1200" dirty="0">
              <a:solidFill>
                <a:schemeClr val="bg1"/>
              </a:solidFill>
            </a:rPr>
            <a:t>in High Energy Physics and Accelerator Technologies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10298" y="2972267"/>
        <a:ext cx="4855699" cy="1221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8119-4395-4F47-867A-DF4085A63B3B}">
      <dsp:nvSpPr>
        <dsp:cNvPr id="0" name=""/>
        <dsp:cNvSpPr/>
      </dsp:nvSpPr>
      <dsp:spPr>
        <a:xfrm>
          <a:off x="3712445" y="1787200"/>
          <a:ext cx="3736255" cy="37362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b="0" i="0" u="none" kern="1200"/>
            <a:t>General Meeting</a:t>
          </a:r>
          <a:endParaRPr lang="en-GB" sz="4900" kern="1200"/>
        </a:p>
      </dsp:txBody>
      <dsp:txXfrm>
        <a:off x="4259607" y="2334362"/>
        <a:ext cx="2641931" cy="2641931"/>
      </dsp:txXfrm>
    </dsp:sp>
    <dsp:sp modelId="{41CD6DBF-15AC-464B-B536-10AD3D3ABF5E}">
      <dsp:nvSpPr>
        <dsp:cNvPr id="0" name=""/>
        <dsp:cNvSpPr/>
      </dsp:nvSpPr>
      <dsp:spPr>
        <a:xfrm>
          <a:off x="4432244" y="109254"/>
          <a:ext cx="2296657" cy="22305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 dirty="0"/>
            <a:t>Coordination Team &amp; Secretariat </a:t>
          </a:r>
          <a:endParaRPr lang="en-GB" sz="1600" kern="1200" dirty="0"/>
        </a:p>
      </dsp:txBody>
      <dsp:txXfrm>
        <a:off x="4768582" y="435915"/>
        <a:ext cx="1623981" cy="1577260"/>
      </dsp:txXfrm>
    </dsp:sp>
    <dsp:sp modelId="{DC71F7D2-CE16-EC49-A727-D24C14AD51A9}">
      <dsp:nvSpPr>
        <dsp:cNvPr id="0" name=""/>
        <dsp:cNvSpPr/>
      </dsp:nvSpPr>
      <dsp:spPr>
        <a:xfrm>
          <a:off x="6549666" y="3768142"/>
          <a:ext cx="2272054" cy="22051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/>
            <a:t>Study Program Group</a:t>
          </a:r>
          <a:endParaRPr lang="en-GB" sz="1600" kern="1200"/>
        </a:p>
      </dsp:txBody>
      <dsp:txXfrm>
        <a:off x="6882401" y="4091080"/>
        <a:ext cx="1606584" cy="1559280"/>
      </dsp:txXfrm>
    </dsp:sp>
    <dsp:sp modelId="{DE05519C-C8BE-C246-919D-BBA943FC7D7C}">
      <dsp:nvSpPr>
        <dsp:cNvPr id="0" name=""/>
        <dsp:cNvSpPr/>
      </dsp:nvSpPr>
      <dsp:spPr>
        <a:xfrm>
          <a:off x="2369316" y="3784301"/>
          <a:ext cx="2212274" cy="2172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and Technology Working Group Activities</a:t>
          </a:r>
        </a:p>
      </dsp:txBody>
      <dsp:txXfrm>
        <a:off x="2693296" y="4102506"/>
        <a:ext cx="1564314" cy="1536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63B5-CF14-0440-AB85-D25ABDB02625}" type="datetimeFigureOut">
              <a:rPr lang="x-none" smtClean="0"/>
              <a:t>15/01/2024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11ABA-F0E2-9C45-95CB-77E5B55F52A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6146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9330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8" name="Google Shape;2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dirty="0"/>
              <a:t>Your support is neede!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AC4A70-8221-4BA0-8BD9-741691B153C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3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941335"/>
      </p:ext>
    </p:extLst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590025"/>
      </p:ext>
    </p:extLst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24579"/>
      </p:ext>
    </p:extLst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8274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8896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51693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995791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1491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46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27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2448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2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91837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52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5056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9237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41274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78273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5176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57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1490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488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2"/>
            <a:ext cx="8825659" cy="3329581"/>
          </a:xfrm>
        </p:spPr>
        <p:txBody>
          <a:bodyPr anchor="b"/>
          <a:lstStyle>
            <a:lvl1pPr>
              <a:defRPr sz="8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1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8176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8985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2861736"/>
            <a:ext cx="8825657" cy="1915646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782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8"/>
            <a:ext cx="4396339" cy="4195763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9556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6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6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0052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9940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622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160"/>
            </a:lvl2pPr>
            <a:lvl3pPr>
              <a:defRPr sz="1920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129283"/>
            <a:ext cx="3401063" cy="2895599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934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1/15/24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432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1784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1"/>
            <a:ext cx="8825659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6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2732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67837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5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4" y="3771174"/>
            <a:ext cx="7279649" cy="342175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68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8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4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8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79796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8" y="3124202"/>
            <a:ext cx="8825660" cy="1653180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346873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2"/>
            <a:ext cx="2946867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1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4" y="1981202"/>
            <a:ext cx="293624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1981202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4" y="2667000"/>
            <a:ext cx="2932113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45335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50"/>
            <a:ext cx="294005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2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50"/>
            <a:ext cx="2930525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5" y="4827212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4250950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4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0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54586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37639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4" y="430214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6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26592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9407-47BB-45BE-8D80-3BE0F84ACDF1}" type="datetime1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6237312"/>
            <a:ext cx="12192000" cy="6480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67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021288"/>
            <a:ext cx="12192000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12" name="image1.png"/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6481859" y="232522"/>
            <a:ext cx="1340516" cy="1948340"/>
          </a:xfrm>
          <a:prstGeom prst="rect">
            <a:avLst/>
          </a:prstGeom>
        </p:spPr>
      </p:pic>
      <p:pic>
        <p:nvPicPr>
          <p:cNvPr id="14" name="Picture 2" descr="Logo: CERN (EIROforum member) | ESO Belgiqu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787" y="367222"/>
            <a:ext cx="1716485" cy="167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8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1/15/24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63" y="305415"/>
            <a:ext cx="9409045" cy="1143000"/>
          </a:xfrm>
        </p:spPr>
        <p:txBody>
          <a:bodyPr/>
          <a:lstStyle>
            <a:lvl1pPr algn="r">
              <a:defRPr b="1"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85AB-F9AB-4648-AA84-9891355DB142}" type="datetime1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12192000" cy="6480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021288"/>
            <a:ext cx="12192000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1579" y="69467"/>
            <a:ext cx="997877" cy="1450340"/>
            <a:chOff x="107504" y="44624"/>
            <a:chExt cx="1008112" cy="1465215"/>
          </a:xfrm>
        </p:grpSpPr>
        <p:pic>
          <p:nvPicPr>
            <p:cNvPr id="16" name="image1.png"/>
            <p:cNvPicPr/>
            <p:nvPr userDrawn="1"/>
          </p:nvPicPr>
          <p:blipFill>
            <a:blip r:embed="rId2"/>
            <a:stretch>
              <a:fillRect/>
            </a:stretch>
          </p:blipFill>
          <p:spPr bwMode="auto">
            <a:xfrm>
              <a:off x="107504" y="44624"/>
              <a:ext cx="1008112" cy="146521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07504" y="44624"/>
              <a:ext cx="1008111" cy="1465214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197624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3907-0FBB-4789-B918-EDE8A19F3012}" type="datetime1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28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DBF5-274B-4BD9-8109-07B0ACAF9DEC}" type="datetime1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76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6F42-E5DE-494C-96FE-6584B27252D6}" type="datetime1">
              <a:rPr lang="en-GB" smtClean="0"/>
              <a:t>15/01/2024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84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B3DA-E425-4638-ADF1-84800DE64D49}" type="datetime1">
              <a:rPr lang="en-GB" smtClean="0"/>
              <a:t>15/01/2024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0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D24A-66DB-4F18-936C-2524AA86DEC6}" type="datetime1">
              <a:rPr lang="en-GB" smtClean="0"/>
              <a:t>15/01/2024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66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0C6F-76F9-49DB-991D-2728863DF6B2}" type="datetime1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41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13DA-90CC-46F9-93CD-27F4EB7B291E}" type="datetime1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89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A8BD-7643-4265-B389-79D6F4E55DB4}" type="datetime1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27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4FC9-72CD-4BC7-BBEE-27698B4F68D2}" type="datetime1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47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-2" y="6391670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aisnstūris 26">
            <a:extLst>
              <a:ext uri="{FF2B5EF4-FFF2-40B4-BE49-F238E27FC236}">
                <a16:creationId xmlns:a16="http://schemas.microsoft.com/office/drawing/2014/main" id="{46A3448C-0041-ABAB-1649-2E6F3686EE5F}"/>
              </a:ext>
            </a:extLst>
          </p:cNvPr>
          <p:cNvSpPr/>
          <p:nvPr userDrawn="1"/>
        </p:nvSpPr>
        <p:spPr>
          <a:xfrm>
            <a:off x="0" y="4296138"/>
            <a:ext cx="12192000" cy="2200345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561861"/>
            <a:ext cx="12192000" cy="173427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1.png">
            <a:extLst>
              <a:ext uri="{FF2B5EF4-FFF2-40B4-BE49-F238E27FC236}">
                <a16:creationId xmlns:a16="http://schemas.microsoft.com/office/drawing/2014/main" id="{74AC4A6D-6420-E351-A22C-9DA4EAA9F17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id="{49FB9BFF-1902-538D-BEF1-E89CE4750A95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5" name="Brīvforma: forma 4">
              <a:extLst>
                <a:ext uri="{FF2B5EF4-FFF2-40B4-BE49-F238E27FC236}">
                  <a16:creationId xmlns:a16="http://schemas.microsoft.com/office/drawing/2014/main" id="{EDF1F0AC-81B3-39CB-4DF6-A98DB5BDC5E4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B5B98520-BC64-025E-B0A0-5AFCE7015853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7" name="Brīvforma: forma 6">
                <a:extLst>
                  <a:ext uri="{FF2B5EF4-FFF2-40B4-BE49-F238E27FC236}">
                    <a16:creationId xmlns:a16="http://schemas.microsoft.com/office/drawing/2014/main" id="{432E09A4-BE80-0094-BA25-BA853F7A5DAA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Brīvforma: forma 7">
                <a:extLst>
                  <a:ext uri="{FF2B5EF4-FFF2-40B4-BE49-F238E27FC236}">
                    <a16:creationId xmlns:a16="http://schemas.microsoft.com/office/drawing/2014/main" id="{A7E80D0F-8C61-1ECF-3E81-BC0BB186CEF2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Brīvforma: forma 8">
                <a:extLst>
                  <a:ext uri="{FF2B5EF4-FFF2-40B4-BE49-F238E27FC236}">
                    <a16:creationId xmlns:a16="http://schemas.microsoft.com/office/drawing/2014/main" id="{62BC0890-6D5B-434E-66AC-E865FD6B9EA8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Brīvforma: forma 9">
                <a:extLst>
                  <a:ext uri="{FF2B5EF4-FFF2-40B4-BE49-F238E27FC236}">
                    <a16:creationId xmlns:a16="http://schemas.microsoft.com/office/drawing/2014/main" id="{C7E08807-9F1C-F744-1D7E-D7B53D7BF284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738878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aisnstūris 31">
            <a:extLst>
              <a:ext uri="{FF2B5EF4-FFF2-40B4-BE49-F238E27FC236}">
                <a16:creationId xmlns:a16="http://schemas.microsoft.com/office/drawing/2014/main" id="{8A683B04-239F-940E-DC48-904D011CFCA2}"/>
              </a:ext>
            </a:extLst>
          </p:cNvPr>
          <p:cNvSpPr/>
          <p:nvPr userDrawn="1"/>
        </p:nvSpPr>
        <p:spPr>
          <a:xfrm>
            <a:off x="0" y="5147511"/>
            <a:ext cx="12192000" cy="1231638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369475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239701"/>
            <a:ext cx="12192000" cy="290781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8902111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sz="1400" dirty="0">
                <a:solidFill>
                  <a:srgbClr val="C3C3E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			</a:t>
            </a:r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19979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834817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904565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06490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62390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690452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16553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43298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01663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63606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-2" y="6391670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aisnstūris 26">
            <a:extLst>
              <a:ext uri="{FF2B5EF4-FFF2-40B4-BE49-F238E27FC236}">
                <a16:creationId xmlns:a16="http://schemas.microsoft.com/office/drawing/2014/main" id="{46A3448C-0041-ABAB-1649-2E6F3686EE5F}"/>
              </a:ext>
            </a:extLst>
          </p:cNvPr>
          <p:cNvSpPr/>
          <p:nvPr userDrawn="1"/>
        </p:nvSpPr>
        <p:spPr>
          <a:xfrm>
            <a:off x="0" y="4296138"/>
            <a:ext cx="12192000" cy="2200345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561861"/>
            <a:ext cx="12192000" cy="173427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1.png">
            <a:extLst>
              <a:ext uri="{FF2B5EF4-FFF2-40B4-BE49-F238E27FC236}">
                <a16:creationId xmlns:a16="http://schemas.microsoft.com/office/drawing/2014/main" id="{74AC4A6D-6420-E351-A22C-9DA4EAA9F17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id="{49FB9BFF-1902-538D-BEF1-E89CE4750A95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5" name="Brīvforma: forma 4">
              <a:extLst>
                <a:ext uri="{FF2B5EF4-FFF2-40B4-BE49-F238E27FC236}">
                  <a16:creationId xmlns:a16="http://schemas.microsoft.com/office/drawing/2014/main" id="{EDF1F0AC-81B3-39CB-4DF6-A98DB5BDC5E4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B5B98520-BC64-025E-B0A0-5AFCE7015853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7" name="Brīvforma: forma 6">
                <a:extLst>
                  <a:ext uri="{FF2B5EF4-FFF2-40B4-BE49-F238E27FC236}">
                    <a16:creationId xmlns:a16="http://schemas.microsoft.com/office/drawing/2014/main" id="{432E09A4-BE80-0094-BA25-BA853F7A5DAA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Brīvforma: forma 7">
                <a:extLst>
                  <a:ext uri="{FF2B5EF4-FFF2-40B4-BE49-F238E27FC236}">
                    <a16:creationId xmlns:a16="http://schemas.microsoft.com/office/drawing/2014/main" id="{A7E80D0F-8C61-1ECF-3E81-BC0BB186CEF2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Brīvforma: forma 8">
                <a:extLst>
                  <a:ext uri="{FF2B5EF4-FFF2-40B4-BE49-F238E27FC236}">
                    <a16:creationId xmlns:a16="http://schemas.microsoft.com/office/drawing/2014/main" id="{62BC0890-6D5B-434E-66AC-E865FD6B9EA8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Brīvforma: forma 9">
                <a:extLst>
                  <a:ext uri="{FF2B5EF4-FFF2-40B4-BE49-F238E27FC236}">
                    <a16:creationId xmlns:a16="http://schemas.microsoft.com/office/drawing/2014/main" id="{C7E08807-9F1C-F744-1D7E-D7B53D7BF284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0852743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aisnstūris 31">
            <a:extLst>
              <a:ext uri="{FF2B5EF4-FFF2-40B4-BE49-F238E27FC236}">
                <a16:creationId xmlns:a16="http://schemas.microsoft.com/office/drawing/2014/main" id="{8A683B04-239F-940E-DC48-904D011CFCA2}"/>
              </a:ext>
            </a:extLst>
          </p:cNvPr>
          <p:cNvSpPr/>
          <p:nvPr userDrawn="1"/>
        </p:nvSpPr>
        <p:spPr>
          <a:xfrm>
            <a:off x="0" y="5147511"/>
            <a:ext cx="12192000" cy="1231638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369475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239701"/>
            <a:ext cx="12192000" cy="290781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5760619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629470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363719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69761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241324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993379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189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801764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8302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4214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31072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-2" y="6391670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aisnstūris 26">
            <a:extLst>
              <a:ext uri="{FF2B5EF4-FFF2-40B4-BE49-F238E27FC236}">
                <a16:creationId xmlns:a16="http://schemas.microsoft.com/office/drawing/2014/main" id="{46A3448C-0041-ABAB-1649-2E6F3686EE5F}"/>
              </a:ext>
            </a:extLst>
          </p:cNvPr>
          <p:cNvSpPr/>
          <p:nvPr userDrawn="1"/>
        </p:nvSpPr>
        <p:spPr>
          <a:xfrm>
            <a:off x="0" y="4296138"/>
            <a:ext cx="12192000" cy="2200345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561861"/>
            <a:ext cx="12192000" cy="173427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1.png">
            <a:extLst>
              <a:ext uri="{FF2B5EF4-FFF2-40B4-BE49-F238E27FC236}">
                <a16:creationId xmlns:a16="http://schemas.microsoft.com/office/drawing/2014/main" id="{74AC4A6D-6420-E351-A22C-9DA4EAA9F17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id="{49FB9BFF-1902-538D-BEF1-E89CE4750A95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5" name="Brīvforma: forma 4">
              <a:extLst>
                <a:ext uri="{FF2B5EF4-FFF2-40B4-BE49-F238E27FC236}">
                  <a16:creationId xmlns:a16="http://schemas.microsoft.com/office/drawing/2014/main" id="{EDF1F0AC-81B3-39CB-4DF6-A98DB5BDC5E4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B5B98520-BC64-025E-B0A0-5AFCE7015853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7" name="Brīvforma: forma 6">
                <a:extLst>
                  <a:ext uri="{FF2B5EF4-FFF2-40B4-BE49-F238E27FC236}">
                    <a16:creationId xmlns:a16="http://schemas.microsoft.com/office/drawing/2014/main" id="{432E09A4-BE80-0094-BA25-BA853F7A5DAA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Brīvforma: forma 7">
                <a:extLst>
                  <a:ext uri="{FF2B5EF4-FFF2-40B4-BE49-F238E27FC236}">
                    <a16:creationId xmlns:a16="http://schemas.microsoft.com/office/drawing/2014/main" id="{A7E80D0F-8C61-1ECF-3E81-BC0BB186CEF2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Brīvforma: forma 8">
                <a:extLst>
                  <a:ext uri="{FF2B5EF4-FFF2-40B4-BE49-F238E27FC236}">
                    <a16:creationId xmlns:a16="http://schemas.microsoft.com/office/drawing/2014/main" id="{62BC0890-6D5B-434E-66AC-E865FD6B9EA8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Brīvforma: forma 9">
                <a:extLst>
                  <a:ext uri="{FF2B5EF4-FFF2-40B4-BE49-F238E27FC236}">
                    <a16:creationId xmlns:a16="http://schemas.microsoft.com/office/drawing/2014/main" id="{C7E08807-9F1C-F744-1D7E-D7B53D7BF284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4615073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aisnstūris 31">
            <a:extLst>
              <a:ext uri="{FF2B5EF4-FFF2-40B4-BE49-F238E27FC236}">
                <a16:creationId xmlns:a16="http://schemas.microsoft.com/office/drawing/2014/main" id="{8A683B04-239F-940E-DC48-904D011CFCA2}"/>
              </a:ext>
            </a:extLst>
          </p:cNvPr>
          <p:cNvSpPr/>
          <p:nvPr userDrawn="1"/>
        </p:nvSpPr>
        <p:spPr>
          <a:xfrm>
            <a:off x="0" y="5147511"/>
            <a:ext cx="12192000" cy="1231638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369475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239701"/>
            <a:ext cx="12192000" cy="290781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9261103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106716"/>
      </p:ext>
    </p:extLst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284642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879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0839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1/15/24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50079"/>
      </p:ext>
    </p:extLst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92211"/>
      </p:ext>
    </p:extLst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69463"/>
      </p:ext>
    </p:extLst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523322"/>
      </p:ext>
    </p:extLst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37685"/>
      </p:ext>
    </p:extLst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74902"/>
      </p:ext>
    </p:extLst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-2" y="6391670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aisnstūris 26">
            <a:extLst>
              <a:ext uri="{FF2B5EF4-FFF2-40B4-BE49-F238E27FC236}">
                <a16:creationId xmlns:a16="http://schemas.microsoft.com/office/drawing/2014/main" id="{46A3448C-0041-ABAB-1649-2E6F3686EE5F}"/>
              </a:ext>
            </a:extLst>
          </p:cNvPr>
          <p:cNvSpPr/>
          <p:nvPr userDrawn="1"/>
        </p:nvSpPr>
        <p:spPr>
          <a:xfrm>
            <a:off x="0" y="4296138"/>
            <a:ext cx="12192000" cy="2200345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561861"/>
            <a:ext cx="12192000" cy="173427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1.png">
            <a:extLst>
              <a:ext uri="{FF2B5EF4-FFF2-40B4-BE49-F238E27FC236}">
                <a16:creationId xmlns:a16="http://schemas.microsoft.com/office/drawing/2014/main" id="{74AC4A6D-6420-E351-A22C-9DA4EAA9F17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id="{49FB9BFF-1902-538D-BEF1-E89CE4750A95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5" name="Brīvforma: forma 4">
              <a:extLst>
                <a:ext uri="{FF2B5EF4-FFF2-40B4-BE49-F238E27FC236}">
                  <a16:creationId xmlns:a16="http://schemas.microsoft.com/office/drawing/2014/main" id="{EDF1F0AC-81B3-39CB-4DF6-A98DB5BDC5E4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B5B98520-BC64-025E-B0A0-5AFCE7015853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7" name="Brīvforma: forma 6">
                <a:extLst>
                  <a:ext uri="{FF2B5EF4-FFF2-40B4-BE49-F238E27FC236}">
                    <a16:creationId xmlns:a16="http://schemas.microsoft.com/office/drawing/2014/main" id="{432E09A4-BE80-0094-BA25-BA853F7A5DAA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Brīvforma: forma 7">
                <a:extLst>
                  <a:ext uri="{FF2B5EF4-FFF2-40B4-BE49-F238E27FC236}">
                    <a16:creationId xmlns:a16="http://schemas.microsoft.com/office/drawing/2014/main" id="{A7E80D0F-8C61-1ECF-3E81-BC0BB186CEF2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Brīvforma: forma 8">
                <a:extLst>
                  <a:ext uri="{FF2B5EF4-FFF2-40B4-BE49-F238E27FC236}">
                    <a16:creationId xmlns:a16="http://schemas.microsoft.com/office/drawing/2014/main" id="{62BC0890-6D5B-434E-66AC-E865FD6B9EA8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Brīvforma: forma 9">
                <a:extLst>
                  <a:ext uri="{FF2B5EF4-FFF2-40B4-BE49-F238E27FC236}">
                    <a16:creationId xmlns:a16="http://schemas.microsoft.com/office/drawing/2014/main" id="{C7E08807-9F1C-F744-1D7E-D7B53D7BF284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9234186"/>
      </p:ext>
    </p:extLst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aisnstūris 31">
            <a:extLst>
              <a:ext uri="{FF2B5EF4-FFF2-40B4-BE49-F238E27FC236}">
                <a16:creationId xmlns:a16="http://schemas.microsoft.com/office/drawing/2014/main" id="{8A683B04-239F-940E-DC48-904D011CFCA2}"/>
              </a:ext>
            </a:extLst>
          </p:cNvPr>
          <p:cNvSpPr/>
          <p:nvPr userDrawn="1"/>
        </p:nvSpPr>
        <p:spPr>
          <a:xfrm>
            <a:off x="0" y="5147511"/>
            <a:ext cx="12192000" cy="1231638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369475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239701"/>
            <a:ext cx="12192000" cy="290781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2644708"/>
      </p:ext>
    </p:extLst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3398"/>
      </p:ext>
    </p:extLst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52196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/>
              <a:t>1/15/24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1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3" y="2669687"/>
            <a:ext cx="4037012" cy="4188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3" y="2892349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3"/>
            <a:ext cx="1603387" cy="11414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81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7"/>
            <a:ext cx="9404723" cy="1400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0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3" y="1790703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1E209B6-35FB-495B-A642-2BD5165F0439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5" y="3225301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2" y="295732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36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13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transition>
    <p:fade/>
  </p:transition>
  <p:txStyles>
    <p:titleStyle>
      <a:lvl1pPr algn="l" defTabSz="548640" rtl="0" eaLnBrk="1" latinLnBrk="0" hangingPunct="1">
        <a:spcBef>
          <a:spcPct val="0"/>
        </a:spcBef>
        <a:buNone/>
        <a:defRPr sz="504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11480" indent="-41148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891540" indent="-34290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16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3716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92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9202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46888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30072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356616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41148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46634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9CA17-AF3B-41EC-B9B0-1CCB79E5727F}" type="datetime1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9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8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5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8F29B4-FB18-4BFB-8176-51BD077B35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1/15/24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2728DEB-3749-45CC-B9FA-DA05BC0C2B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3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indico.cern.ch/category/10023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59768"/>
            <a:ext cx="8779864" cy="4021511"/>
          </a:xfrm>
        </p:spPr>
        <p:txBody>
          <a:bodyPr anchor="ctr"/>
          <a:lstStyle/>
          <a:p>
            <a:pPr algn="ctr">
              <a:spcBef>
                <a:spcPts val="1440"/>
              </a:spcBef>
            </a:pPr>
            <a:r>
              <a:rPr lang="en-GB" sz="4000" b="1" dirty="0"/>
              <a:t>Overview of CERN Baltic Group </a:t>
            </a:r>
            <a:br>
              <a:rPr lang="lv-LV" sz="4000" b="1" dirty="0"/>
            </a:br>
            <a:br>
              <a:rPr lang="lv-LV" sz="1000" b="1" dirty="0"/>
            </a:br>
            <a:r>
              <a:rPr lang="en-GB" sz="4000" dirty="0"/>
              <a:t>and</a:t>
            </a:r>
            <a:r>
              <a:rPr lang="en-GB" sz="4000" b="1" dirty="0"/>
              <a:t> </a:t>
            </a:r>
            <a:br>
              <a:rPr lang="lv-LV" sz="1000" b="1" dirty="0"/>
            </a:br>
            <a:br>
              <a:rPr lang="lv-LV" sz="1000" b="1" dirty="0"/>
            </a:br>
            <a:r>
              <a:rPr lang="en-GB" sz="4000" b="1" dirty="0"/>
              <a:t>activities in the development of “</a:t>
            </a:r>
            <a:r>
              <a:rPr lang="en-GB" sz="4000" b="1" i="1" dirty="0"/>
              <a:t>Advanced Particle Therapy </a:t>
            </a:r>
            <a:r>
              <a:rPr lang="en-GB" sz="4000" b="1" i="1" dirty="0" err="1"/>
              <a:t>center</a:t>
            </a:r>
            <a:r>
              <a:rPr lang="en-GB" sz="4000" b="1" i="1" dirty="0"/>
              <a:t> for the Baltic states</a:t>
            </a:r>
            <a:r>
              <a:rPr lang="en-GB" sz="4000" b="1" dirty="0"/>
              <a:t>” initiative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323" y="4886238"/>
            <a:ext cx="9464830" cy="175763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3000" cap="none" dirty="0"/>
              <a:t>Prof.</a:t>
            </a:r>
            <a:r>
              <a:rPr lang="en-GB" sz="3000" b="1" cap="none" dirty="0"/>
              <a:t> Toms </a:t>
            </a:r>
            <a:r>
              <a:rPr lang="en-GB" sz="3000" b="1" cap="none" dirty="0" err="1"/>
              <a:t>Torims</a:t>
            </a:r>
            <a:br>
              <a:rPr lang="lv-LV" sz="3000" cap="none" dirty="0"/>
            </a:br>
            <a:br>
              <a:rPr lang="lv-LV" sz="1600" cap="none" dirty="0"/>
            </a:br>
            <a:r>
              <a:rPr lang="lv-LV" cap="none" dirty="0"/>
              <a:t>Convener of the working group</a:t>
            </a:r>
            <a:endParaRPr lang="lv-LV" sz="1600" cap="none" dirty="0"/>
          </a:p>
          <a:p>
            <a:pPr>
              <a:spcBef>
                <a:spcPts val="0"/>
              </a:spcBef>
            </a:pPr>
            <a:r>
              <a:rPr lang="lv-LV" cap="none" dirty="0"/>
              <a:t>« Advanced Particle Therapy Center in the Baltic States »</a:t>
            </a:r>
            <a:endParaRPr lang="lv-LV" b="1" cap="none" dirty="0"/>
          </a:p>
        </p:txBody>
      </p:sp>
      <p:pic>
        <p:nvPicPr>
          <p:cNvPr id="1028" name="Picture 4" descr="https://lh4.googleusercontent.com/MMAWZFr6Ke-r6WMGIi325SF1fF-B394jZXZbohsUEUZfvDlWobV2BUfbhwyvcSNk9KrYLlL6dSHwPlUW0koPhGYHlOz76IKqyys1KJ8_-tN055cuHvjEhQZZfUKLWpnmgxYpmXNfohTV6fRW3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864" y="1556523"/>
            <a:ext cx="326465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649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538" y="193138"/>
            <a:ext cx="10487798" cy="1794222"/>
          </a:xfrm>
        </p:spPr>
        <p:txBody>
          <a:bodyPr/>
          <a:lstStyle/>
          <a:p>
            <a:r>
              <a:rPr lang="en-GB" sz="3360" b="1" dirty="0"/>
              <a:t>Advanced Technology developed at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B6085-55BA-3A41-912C-137635682265}"/>
              </a:ext>
            </a:extLst>
          </p:cNvPr>
          <p:cNvSpPr txBox="1"/>
          <p:nvPr/>
        </p:nvSpPr>
        <p:spPr>
          <a:xfrm>
            <a:off x="582538" y="1590058"/>
            <a:ext cx="3888432" cy="4894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Experience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Expertise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Novel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Practical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 priorities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Medical community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Supported</a:t>
            </a:r>
          </a:p>
          <a:p>
            <a:pPr algn="ctr">
              <a:spcAft>
                <a:spcPts val="1440"/>
              </a:spcAft>
            </a:pPr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46818F-9552-D4A1-F78C-5E814CE5C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808" y="1590058"/>
            <a:ext cx="7476734" cy="434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19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F016-BE42-908A-BC41-58C6469A7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Flagship project for 3B</a:t>
            </a:r>
            <a:br>
              <a:rPr lang="en-GB" dirty="0"/>
            </a:br>
            <a:r>
              <a:rPr lang="en-GB" dirty="0"/>
              <a:t>Advanced Cancer Therapy </a:t>
            </a:r>
            <a:r>
              <a:rPr lang="en-GB" dirty="0" err="1"/>
              <a:t>Center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E914-A142-7B5E-F1C5-70AC70C4D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Advanced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303A9-D09E-7E0C-A81F-5D75A6D21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12" y="2514600"/>
            <a:ext cx="4853540" cy="3741738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Advanced technology</a:t>
            </a:r>
          </a:p>
          <a:p>
            <a:r>
              <a:rPr lang="en-GB" sz="2000" dirty="0"/>
              <a:t>Advanced medically</a:t>
            </a:r>
          </a:p>
          <a:p>
            <a:r>
              <a:rPr lang="en-GB" sz="2000" dirty="0"/>
              <a:t>Advanced scientifically</a:t>
            </a:r>
          </a:p>
          <a:p>
            <a:r>
              <a:rPr lang="en-GB" sz="2000" dirty="0"/>
              <a:t>Advancing collaboration between 3B</a:t>
            </a:r>
          </a:p>
          <a:p>
            <a:r>
              <a:rPr lang="en-GB" sz="2000" dirty="0"/>
              <a:t>Advancing collaboration with CERN</a:t>
            </a:r>
          </a:p>
          <a:p>
            <a:r>
              <a:rPr lang="en-GB" sz="2000" dirty="0"/>
              <a:t>Advancing multidisciplinary</a:t>
            </a:r>
          </a:p>
          <a:p>
            <a:r>
              <a:rPr lang="en-GB" sz="2000" dirty="0"/>
              <a:t>Advancing STEM</a:t>
            </a:r>
          </a:p>
          <a:p>
            <a:r>
              <a:rPr lang="en-GB" sz="2000" dirty="0"/>
              <a:t>Advancing quality of life in the 3B</a:t>
            </a:r>
          </a:p>
          <a:p>
            <a:endParaRPr lang="en-GB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2F672E-A1C4-F624-A56F-B5B31BD26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720" y="1905000"/>
            <a:ext cx="4396339" cy="576262"/>
          </a:xfrm>
        </p:spPr>
        <p:txBody>
          <a:bodyPr/>
          <a:lstStyle/>
          <a:p>
            <a:r>
              <a:rPr lang="en-GB" b="1" dirty="0"/>
              <a:t>Regional </a:t>
            </a:r>
            <a:r>
              <a:rPr lang="en-GB" b="1" dirty="0" err="1"/>
              <a:t>Center</a:t>
            </a:r>
            <a:endParaRPr lang="en-GB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9CAEB-B90B-6453-E272-ED57704D4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720" y="2514600"/>
            <a:ext cx="5293921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err="1"/>
              <a:t>Center</a:t>
            </a:r>
            <a:r>
              <a:rPr lang="en-GB" sz="2000" dirty="0"/>
              <a:t> of hope for the patients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the technological development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prevent brain-drain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hope and education for young scientists, doctors, researchers, technical specialist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push for the excellence</a:t>
            </a:r>
          </a:p>
          <a:p>
            <a:r>
              <a:rPr lang="en-GB" sz="2000" dirty="0"/>
              <a:t>Own high-tech lab = regional research infrastructure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gravity for the cooperation with CERN</a:t>
            </a:r>
          </a:p>
        </p:txBody>
      </p:sp>
    </p:spTree>
    <p:extLst>
      <p:ext uri="{BB962C8B-B14F-4D97-AF65-F5344CB8AC3E}">
        <p14:creationId xmlns:p14="http://schemas.microsoft.com/office/powerpoint/2010/main" val="3918202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/>
              <a:t>Mandate</a:t>
            </a:r>
            <a:endParaRPr lang="en-GB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9349" y="2084851"/>
            <a:ext cx="11617291" cy="345638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733" dirty="0"/>
              <a:t>On April 12th 2022 within CERN Baltic Group 9th general meeting at CERN</a:t>
            </a:r>
          </a:p>
          <a:p>
            <a:pPr marL="0" indent="0" algn="ctr">
              <a:buNone/>
            </a:pPr>
            <a:r>
              <a:rPr lang="lv-LV" sz="3733" dirty="0"/>
              <a:t>the </a:t>
            </a:r>
            <a:r>
              <a:rPr lang="lv-LV" sz="3733" b="1" dirty="0"/>
              <a:t>Advanced Particle Therapy Center in Baltic States Working Group</a:t>
            </a:r>
            <a:endParaRPr lang="lv-LV" sz="3733" dirty="0"/>
          </a:p>
          <a:p>
            <a:pPr marL="0" indent="0" algn="ctr">
              <a:buNone/>
            </a:pPr>
            <a:r>
              <a:rPr lang="lv-LV" sz="3733" dirty="0"/>
              <a:t>has been established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20655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 err="1"/>
              <a:t>Partnership</a:t>
            </a:r>
            <a:r>
              <a:rPr lang="lv-LV" b="1" dirty="0"/>
              <a:t> </a:t>
            </a:r>
            <a:r>
              <a:rPr lang="lv-LV" b="1" dirty="0" err="1"/>
              <a:t>with</a:t>
            </a:r>
            <a:r>
              <a:rPr lang="lv-LV" b="1" dirty="0"/>
              <a:t> CERN </a:t>
            </a:r>
            <a:endParaRPr lang="en-GB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508787"/>
            <a:ext cx="11905323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Center would be done following NIMMS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main idea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– </a:t>
            </a:r>
            <a:r>
              <a:rPr lang="lv-LV" sz="2933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using the developed technologies within NIMMS collaboration in order to create a unique treatment center</a:t>
            </a:r>
          </a:p>
          <a:p>
            <a:pPr marL="0" indent="0">
              <a:buNone/>
            </a:pPr>
            <a:endParaRPr lang="lv-LV" sz="1867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r>
              <a:rPr lang="lv-LV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Project has been already started in a framwork of working in close collaboration with NIMMS and CERN together in delivering the facility</a:t>
            </a:r>
          </a:p>
          <a:p>
            <a:pPr marL="0" indent="0" algn="ctr">
              <a:buNone/>
            </a:pPr>
            <a:endParaRPr lang="lv-LV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proposed project would be one of the leading in Baltic States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porfolio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collaborations with CERN</a:t>
            </a:r>
            <a:endParaRPr lang="en-GB" sz="2933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Recap</a:t>
            </a:r>
            <a:r>
              <a:rPr lang="en-US" b="1" dirty="0"/>
              <a:t>: Road to the initiative</a:t>
            </a:r>
          </a:p>
        </p:txBody>
      </p:sp>
      <p:sp>
        <p:nvSpPr>
          <p:cNvPr id="5" name="Brīvforma: forma 4">
            <a:extLst>
              <a:ext uri="{FF2B5EF4-FFF2-40B4-BE49-F238E27FC236}">
                <a16:creationId xmlns:a16="http://schemas.microsoft.com/office/drawing/2014/main" id="{73312700-21CC-A128-F2F2-C21287C30049}"/>
              </a:ext>
            </a:extLst>
          </p:cNvPr>
          <p:cNvSpPr/>
          <p:nvPr/>
        </p:nvSpPr>
        <p:spPr>
          <a:xfrm>
            <a:off x="-21266" y="1552353"/>
            <a:ext cx="12291237" cy="4380614"/>
          </a:xfrm>
          <a:custGeom>
            <a:avLst/>
            <a:gdLst>
              <a:gd name="connsiteX0" fmla="*/ 0 w 12195544"/>
              <a:gd name="connsiteY0" fmla="*/ 4380614 h 4380614"/>
              <a:gd name="connsiteX1" fmla="*/ 3487479 w 12195544"/>
              <a:gd name="connsiteY1" fmla="*/ 3689498 h 4380614"/>
              <a:gd name="connsiteX2" fmla="*/ 5507665 w 12195544"/>
              <a:gd name="connsiteY2" fmla="*/ 2147777 h 4380614"/>
              <a:gd name="connsiteX3" fmla="*/ 8771860 w 12195544"/>
              <a:gd name="connsiteY3" fmla="*/ 1658680 h 4380614"/>
              <a:gd name="connsiteX4" fmla="*/ 10504967 w 12195544"/>
              <a:gd name="connsiteY4" fmla="*/ 340242 h 4380614"/>
              <a:gd name="connsiteX5" fmla="*/ 12195544 w 12195544"/>
              <a:gd name="connsiteY5" fmla="*/ 0 h 4380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5544" h="4380614">
                <a:moveTo>
                  <a:pt x="0" y="4380614"/>
                </a:moveTo>
                <a:cubicBezTo>
                  <a:pt x="1284767" y="4221125"/>
                  <a:pt x="2569535" y="4061637"/>
                  <a:pt x="3487479" y="3689498"/>
                </a:cubicBezTo>
                <a:cubicBezTo>
                  <a:pt x="4405423" y="3317359"/>
                  <a:pt x="4626935" y="2486247"/>
                  <a:pt x="5507665" y="2147777"/>
                </a:cubicBezTo>
                <a:cubicBezTo>
                  <a:pt x="6388395" y="1809307"/>
                  <a:pt x="7938976" y="1959936"/>
                  <a:pt x="8771860" y="1658680"/>
                </a:cubicBezTo>
                <a:cubicBezTo>
                  <a:pt x="9604744" y="1357424"/>
                  <a:pt x="9934353" y="616689"/>
                  <a:pt x="10504967" y="340242"/>
                </a:cubicBezTo>
                <a:cubicBezTo>
                  <a:pt x="11075581" y="63795"/>
                  <a:pt x="11880111" y="40758"/>
                  <a:pt x="12195544" y="0"/>
                </a:cubicBezTo>
              </a:path>
            </a:pathLst>
          </a:custGeom>
          <a:noFill/>
          <a:ln w="127000">
            <a:solidFill>
              <a:srgbClr val="000066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āls 5">
            <a:extLst>
              <a:ext uri="{FF2B5EF4-FFF2-40B4-BE49-F238E27FC236}">
                <a16:creationId xmlns:a16="http://schemas.microsoft.com/office/drawing/2014/main" id="{BABC73C6-2C57-AB19-5752-FEAC3D9CB617}"/>
              </a:ext>
            </a:extLst>
          </p:cNvPr>
          <p:cNvSpPr/>
          <p:nvPr/>
        </p:nvSpPr>
        <p:spPr>
          <a:xfrm>
            <a:off x="829340" y="5386555"/>
            <a:ext cx="742506" cy="742506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30FC11-74FB-339B-52B7-BA4EA8891F19}"/>
              </a:ext>
            </a:extLst>
          </p:cNvPr>
          <p:cNvSpPr txBox="1"/>
          <p:nvPr/>
        </p:nvSpPr>
        <p:spPr>
          <a:xfrm>
            <a:off x="3543" y="3626902"/>
            <a:ext cx="42228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8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October 8</a:t>
            </a:r>
            <a:r>
              <a:rPr lang="en-US" sz="2800" b="1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28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2021</a:t>
            </a:r>
          </a:p>
          <a:p>
            <a:pPr defTabSz="914400"/>
            <a:r>
              <a:rPr lang="en-US" sz="24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CBG discussion with NIMMS collaboration on facility options</a:t>
            </a:r>
          </a:p>
        </p:txBody>
      </p:sp>
      <p:sp>
        <p:nvSpPr>
          <p:cNvPr id="10" name="Ovāls 6">
            <a:extLst>
              <a:ext uri="{FF2B5EF4-FFF2-40B4-BE49-F238E27FC236}">
                <a16:creationId xmlns:a16="http://schemas.microsoft.com/office/drawing/2014/main" id="{BD1DD99D-9C82-2614-28F0-A4722D46FD4B}"/>
              </a:ext>
            </a:extLst>
          </p:cNvPr>
          <p:cNvSpPr/>
          <p:nvPr/>
        </p:nvSpPr>
        <p:spPr>
          <a:xfrm>
            <a:off x="4022651" y="4229382"/>
            <a:ext cx="742506" cy="742506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āls 7">
            <a:extLst>
              <a:ext uri="{FF2B5EF4-FFF2-40B4-BE49-F238E27FC236}">
                <a16:creationId xmlns:a16="http://schemas.microsoft.com/office/drawing/2014/main" id="{B02F727B-5B43-5C9E-9E7E-10D4E0D156B7}"/>
              </a:ext>
            </a:extLst>
          </p:cNvPr>
          <p:cNvSpPr/>
          <p:nvPr/>
        </p:nvSpPr>
        <p:spPr>
          <a:xfrm>
            <a:off x="7162800" y="3053319"/>
            <a:ext cx="742506" cy="742506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āls 8">
            <a:extLst>
              <a:ext uri="{FF2B5EF4-FFF2-40B4-BE49-F238E27FC236}">
                <a16:creationId xmlns:a16="http://schemas.microsoft.com/office/drawing/2014/main" id="{424F97E9-CE7E-C4FB-4395-A1CFAF243C05}"/>
              </a:ext>
            </a:extLst>
          </p:cNvPr>
          <p:cNvSpPr/>
          <p:nvPr/>
        </p:nvSpPr>
        <p:spPr>
          <a:xfrm>
            <a:off x="10196623" y="1552353"/>
            <a:ext cx="742506" cy="742506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73A311-5EBD-05D1-A67B-A35C529C2D1B}"/>
              </a:ext>
            </a:extLst>
          </p:cNvPr>
          <p:cNvSpPr txBox="1"/>
          <p:nvPr/>
        </p:nvSpPr>
        <p:spPr>
          <a:xfrm>
            <a:off x="5051351" y="4229382"/>
            <a:ext cx="422289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February 2022</a:t>
            </a:r>
          </a:p>
          <a:p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NIMMS Helium synchrotron working group establishment with involvement of researchers from the CBG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8B825B-953F-2A00-022E-D395924CF2B0}"/>
              </a:ext>
            </a:extLst>
          </p:cNvPr>
          <p:cNvSpPr txBox="1"/>
          <p:nvPr/>
        </p:nvSpPr>
        <p:spPr>
          <a:xfrm>
            <a:off x="2976230" y="972388"/>
            <a:ext cx="629801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April 12</a:t>
            </a:r>
            <a:r>
              <a:rPr lang="en-US" sz="2800" b="1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2022</a:t>
            </a:r>
          </a:p>
          <a:p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“Advanced Particle Therapy center for the Baltic States” working group established within the CERN Baltic group (CBG)</a:t>
            </a:r>
          </a:p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Convener: 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Prof. Toms Torims (RTU)</a:t>
            </a:r>
          </a:p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Vice-convener: 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Prof. Diana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Adliene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(KTU)</a:t>
            </a:r>
            <a:endParaRPr lang="en-US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9CD26F-E30A-FF2D-B7B7-7154848C2558}"/>
              </a:ext>
            </a:extLst>
          </p:cNvPr>
          <p:cNvSpPr txBox="1"/>
          <p:nvPr/>
        </p:nvSpPr>
        <p:spPr>
          <a:xfrm>
            <a:off x="9274248" y="3122571"/>
            <a:ext cx="289294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Spring 2022</a:t>
            </a:r>
          </a:p>
          <a:p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Development of a dedicated conceptual design report</a:t>
            </a:r>
          </a:p>
        </p:txBody>
      </p:sp>
    </p:spTree>
    <p:extLst>
      <p:ext uri="{BB962C8B-B14F-4D97-AF65-F5344CB8AC3E}">
        <p14:creationId xmlns:p14="http://schemas.microsoft.com/office/powerpoint/2010/main" val="33565769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4" grpId="0"/>
      <p:bldP spid="14" grpId="1"/>
      <p:bldP spid="15" grpId="0"/>
      <p:bldP spid="15" grpId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Important milestone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2" y="1304923"/>
            <a:ext cx="7623969" cy="5288230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dedicated concept paper was developed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" b="17384"/>
          <a:stretch/>
        </p:blipFill>
        <p:spPr bwMode="auto">
          <a:xfrm>
            <a:off x="7754112" y="1304923"/>
            <a:ext cx="4307745" cy="528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0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/>
              <a:t>Facility initial plan</a:t>
            </a:r>
            <a:endParaRPr lang="en-GB" sz="4800" b="0" dirty="0"/>
          </a:p>
        </p:txBody>
      </p:sp>
      <p:sp>
        <p:nvSpPr>
          <p:cNvPr id="12" name="Chevron 11"/>
          <p:cNvSpPr/>
          <p:nvPr/>
        </p:nvSpPr>
        <p:spPr>
          <a:xfrm>
            <a:off x="8208235" y="5061181"/>
            <a:ext cx="3983765" cy="864096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lv-LV" sz="3200">
                <a:solidFill>
                  <a:prstClr val="white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3200" dirty="0">
              <a:solidFill>
                <a:prstClr val="white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850" y="1124744"/>
            <a:ext cx="5366204" cy="484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41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medical community: </a:t>
            </a:r>
            <a:r>
              <a:rPr lang="en-US" b="1" dirty="0"/>
              <a:t>professional societies</a:t>
            </a:r>
          </a:p>
        </p:txBody>
      </p:sp>
      <p:cxnSp>
        <p:nvCxnSpPr>
          <p:cNvPr id="6" name="Taisns savienotājs 5">
            <a:extLst>
              <a:ext uri="{FF2B5EF4-FFF2-40B4-BE49-F238E27FC236}">
                <a16:creationId xmlns:a16="http://schemas.microsoft.com/office/drawing/2014/main" id="{9291CEB8-2963-6910-ECD5-D998D5992132}"/>
              </a:ext>
            </a:extLst>
          </p:cNvPr>
          <p:cNvCxnSpPr/>
          <p:nvPr/>
        </p:nvCxnSpPr>
        <p:spPr>
          <a:xfrm>
            <a:off x="0" y="782439"/>
            <a:ext cx="12191998" cy="0"/>
          </a:xfrm>
          <a:prstGeom prst="line">
            <a:avLst/>
          </a:prstGeom>
          <a:ln w="38100"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āls 13">
            <a:extLst>
              <a:ext uri="{FF2B5EF4-FFF2-40B4-BE49-F238E27FC236}">
                <a16:creationId xmlns:a16="http://schemas.microsoft.com/office/drawing/2014/main" id="{6B5615FD-8407-A6F6-DC29-132953691AFF}"/>
              </a:ext>
            </a:extLst>
          </p:cNvPr>
          <p:cNvSpPr/>
          <p:nvPr/>
        </p:nvSpPr>
        <p:spPr>
          <a:xfrm>
            <a:off x="86184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āls 6">
            <a:extLst>
              <a:ext uri="{FF2B5EF4-FFF2-40B4-BE49-F238E27FC236}">
                <a16:creationId xmlns:a16="http://schemas.microsoft.com/office/drawing/2014/main" id="{DCB34CE7-9185-B07F-C3E2-0808882A5343}"/>
              </a:ext>
            </a:extLst>
          </p:cNvPr>
          <p:cNvSpPr/>
          <p:nvPr/>
        </p:nvSpPr>
        <p:spPr>
          <a:xfrm>
            <a:off x="762181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āls 7">
            <a:extLst>
              <a:ext uri="{FF2B5EF4-FFF2-40B4-BE49-F238E27FC236}">
                <a16:creationId xmlns:a16="http://schemas.microsoft.com/office/drawing/2014/main" id="{E4496195-CB4B-5E1A-E4D3-342C033792D5}"/>
              </a:ext>
            </a:extLst>
          </p:cNvPr>
          <p:cNvSpPr/>
          <p:nvPr/>
        </p:nvSpPr>
        <p:spPr>
          <a:xfrm>
            <a:off x="1438178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aisnstūris 3">
            <a:extLst>
              <a:ext uri="{FF2B5EF4-FFF2-40B4-BE49-F238E27FC236}">
                <a16:creationId xmlns:a16="http://schemas.microsoft.com/office/drawing/2014/main" id="{342752EC-1F11-F2B7-22AE-584C3E76486D}"/>
              </a:ext>
            </a:extLst>
          </p:cNvPr>
          <p:cNvSpPr/>
          <p:nvPr/>
        </p:nvSpPr>
        <p:spPr>
          <a:xfrm>
            <a:off x="4434840" y="694944"/>
            <a:ext cx="7757158" cy="20116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36000">
                <a:srgbClr val="E7F3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Taisns savienotājs 8">
            <a:extLst>
              <a:ext uri="{FF2B5EF4-FFF2-40B4-BE49-F238E27FC236}">
                <a16:creationId xmlns:a16="http://schemas.microsoft.com/office/drawing/2014/main" id="{E76FE755-44C5-C327-B30D-25B4DF8AC357}"/>
              </a:ext>
            </a:extLst>
          </p:cNvPr>
          <p:cNvCxnSpPr>
            <a:cxnSpLocks/>
          </p:cNvCxnSpPr>
          <p:nvPr/>
        </p:nvCxnSpPr>
        <p:spPr>
          <a:xfrm>
            <a:off x="308565" y="1007691"/>
            <a:ext cx="0" cy="318189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Taisns savienotājs 12">
            <a:extLst>
              <a:ext uri="{FF2B5EF4-FFF2-40B4-BE49-F238E27FC236}">
                <a16:creationId xmlns:a16="http://schemas.microsoft.com/office/drawing/2014/main" id="{3D6ED149-E352-6C90-22C3-461F0846EF8A}"/>
              </a:ext>
            </a:extLst>
          </p:cNvPr>
          <p:cNvCxnSpPr>
            <a:cxnSpLocks/>
          </p:cNvCxnSpPr>
          <p:nvPr/>
        </p:nvCxnSpPr>
        <p:spPr>
          <a:xfrm flipH="1">
            <a:off x="308744" y="1333051"/>
            <a:ext cx="2882512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Taisns savienotājs 25">
            <a:extLst>
              <a:ext uri="{FF2B5EF4-FFF2-40B4-BE49-F238E27FC236}">
                <a16:creationId xmlns:a16="http://schemas.microsoft.com/office/drawing/2014/main" id="{84A39748-F4DF-2718-C124-553055B18B37}"/>
              </a:ext>
            </a:extLst>
          </p:cNvPr>
          <p:cNvCxnSpPr>
            <a:cxnSpLocks/>
          </p:cNvCxnSpPr>
          <p:nvPr/>
        </p:nvCxnSpPr>
        <p:spPr>
          <a:xfrm>
            <a:off x="978289" y="1008975"/>
            <a:ext cx="0" cy="77724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Taisns savienotājs 27">
            <a:extLst>
              <a:ext uri="{FF2B5EF4-FFF2-40B4-BE49-F238E27FC236}">
                <a16:creationId xmlns:a16="http://schemas.microsoft.com/office/drawing/2014/main" id="{FA00836B-7DA9-94E5-1815-C587918D7798}"/>
              </a:ext>
            </a:extLst>
          </p:cNvPr>
          <p:cNvCxnSpPr>
            <a:cxnSpLocks/>
          </p:cNvCxnSpPr>
          <p:nvPr/>
        </p:nvCxnSpPr>
        <p:spPr>
          <a:xfrm>
            <a:off x="1663430" y="1008975"/>
            <a:ext cx="0" cy="123444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Taisns savienotājs 31">
            <a:extLst>
              <a:ext uri="{FF2B5EF4-FFF2-40B4-BE49-F238E27FC236}">
                <a16:creationId xmlns:a16="http://schemas.microsoft.com/office/drawing/2014/main" id="{AE388C41-C071-8B53-9DA5-ACB0D4BB280B}"/>
              </a:ext>
            </a:extLst>
          </p:cNvPr>
          <p:cNvCxnSpPr>
            <a:cxnSpLocks/>
          </p:cNvCxnSpPr>
          <p:nvPr/>
        </p:nvCxnSpPr>
        <p:spPr>
          <a:xfrm flipH="1">
            <a:off x="978289" y="1786215"/>
            <a:ext cx="2203823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Taisns savienotājs 32">
            <a:extLst>
              <a:ext uri="{FF2B5EF4-FFF2-40B4-BE49-F238E27FC236}">
                <a16:creationId xmlns:a16="http://schemas.microsoft.com/office/drawing/2014/main" id="{13E0EBEF-F532-6858-A888-D65AD5A81017}"/>
              </a:ext>
            </a:extLst>
          </p:cNvPr>
          <p:cNvCxnSpPr>
            <a:cxnSpLocks/>
          </p:cNvCxnSpPr>
          <p:nvPr/>
        </p:nvCxnSpPr>
        <p:spPr>
          <a:xfrm flipH="1">
            <a:off x="1663430" y="2243415"/>
            <a:ext cx="1509538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8C77A96-7B2A-C7C5-4508-517A17698DFC}"/>
              </a:ext>
            </a:extLst>
          </p:cNvPr>
          <p:cNvSpPr txBox="1"/>
          <p:nvPr/>
        </p:nvSpPr>
        <p:spPr>
          <a:xfrm>
            <a:off x="3191256" y="1140348"/>
            <a:ext cx="9000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October 2022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Presentation at the 8</a:t>
            </a:r>
            <a:r>
              <a:rPr lang="en-US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Baltic Radiology congress</a:t>
            </a:r>
            <a:endParaRPr lang="en-US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8" name="Ovāls 37">
            <a:extLst>
              <a:ext uri="{FF2B5EF4-FFF2-40B4-BE49-F238E27FC236}">
                <a16:creationId xmlns:a16="http://schemas.microsoft.com/office/drawing/2014/main" id="{17FE9222-D0F8-8BD6-D4A8-6CE2366A5BDB}"/>
              </a:ext>
            </a:extLst>
          </p:cNvPr>
          <p:cNvSpPr/>
          <p:nvPr/>
        </p:nvSpPr>
        <p:spPr>
          <a:xfrm>
            <a:off x="2113934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" name="Taisns savienotājs 38">
            <a:extLst>
              <a:ext uri="{FF2B5EF4-FFF2-40B4-BE49-F238E27FC236}">
                <a16:creationId xmlns:a16="http://schemas.microsoft.com/office/drawing/2014/main" id="{2A68BD03-7A38-AEE7-91E0-36F8165428F8}"/>
              </a:ext>
            </a:extLst>
          </p:cNvPr>
          <p:cNvCxnSpPr>
            <a:cxnSpLocks/>
          </p:cNvCxnSpPr>
          <p:nvPr/>
        </p:nvCxnSpPr>
        <p:spPr>
          <a:xfrm>
            <a:off x="2330042" y="1007691"/>
            <a:ext cx="0" cy="169164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Taisns savienotājs 39">
            <a:extLst>
              <a:ext uri="{FF2B5EF4-FFF2-40B4-BE49-F238E27FC236}">
                <a16:creationId xmlns:a16="http://schemas.microsoft.com/office/drawing/2014/main" id="{CEFBEB6B-2460-2C5C-3023-6C3144CE8F0E}"/>
              </a:ext>
            </a:extLst>
          </p:cNvPr>
          <p:cNvCxnSpPr>
            <a:cxnSpLocks/>
          </p:cNvCxnSpPr>
          <p:nvPr/>
        </p:nvCxnSpPr>
        <p:spPr>
          <a:xfrm flipH="1">
            <a:off x="2330042" y="2699331"/>
            <a:ext cx="852070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84700E2-2910-B6E0-B572-90E935F08AD0}"/>
              </a:ext>
            </a:extLst>
          </p:cNvPr>
          <p:cNvSpPr txBox="1"/>
          <p:nvPr/>
        </p:nvSpPr>
        <p:spPr>
          <a:xfrm>
            <a:off x="3191257" y="1587395"/>
            <a:ext cx="9491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January 2023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Presentation at Lithuanian Society of Radiation Therapy conference </a:t>
            </a:r>
            <a:endParaRPr lang="en-US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B00B734-5442-2416-74EA-A5878E457F34}"/>
              </a:ext>
            </a:extLst>
          </p:cNvPr>
          <p:cNvSpPr txBox="1"/>
          <p:nvPr/>
        </p:nvSpPr>
        <p:spPr>
          <a:xfrm>
            <a:off x="3182112" y="2040830"/>
            <a:ext cx="9491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March 2023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Presentation for Latvian Therapeutical Radiology Association</a:t>
            </a:r>
            <a:endParaRPr lang="en-US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6C51186-7E07-D33A-119F-A9BC9D850539}"/>
              </a:ext>
            </a:extLst>
          </p:cNvPr>
          <p:cNvSpPr txBox="1"/>
          <p:nvPr/>
        </p:nvSpPr>
        <p:spPr>
          <a:xfrm>
            <a:off x="3172969" y="2498029"/>
            <a:ext cx="901903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June 2023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Presentation at 19</a:t>
            </a:r>
            <a:r>
              <a:rPr lang="en-US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Nordic-Baltic Conference on Biomedical Engineering and Medical Physics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Brief introduction to initiative ISRS Educational Course</a:t>
            </a:r>
          </a:p>
        </p:txBody>
      </p:sp>
      <p:sp>
        <p:nvSpPr>
          <p:cNvPr id="45" name="Taisnstūris 44">
            <a:extLst>
              <a:ext uri="{FF2B5EF4-FFF2-40B4-BE49-F238E27FC236}">
                <a16:creationId xmlns:a16="http://schemas.microsoft.com/office/drawing/2014/main" id="{3E979B49-1716-E023-4348-841C1CB89903}"/>
              </a:ext>
            </a:extLst>
          </p:cNvPr>
          <p:cNvSpPr/>
          <p:nvPr/>
        </p:nvSpPr>
        <p:spPr>
          <a:xfrm>
            <a:off x="0" y="3853780"/>
            <a:ext cx="12192000" cy="983687"/>
          </a:xfrm>
          <a:prstGeom prst="rect">
            <a:avLst/>
          </a:prstGeom>
          <a:solidFill>
            <a:srgbClr val="C3C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Conceptual idea has been discussed with Baltic Nuclear Medicine Association</a:t>
            </a:r>
          </a:p>
          <a:p>
            <a:pPr marL="457200" indent="-4572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Seminars are foreseen with the 3 medical physicist associations in the Baltic States, as well participation in 16</a:t>
            </a:r>
            <a:r>
              <a:rPr lang="en-US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International Conference &amp; Workshop “</a:t>
            </a:r>
            <a:r>
              <a:rPr lang="en-US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Medical Physics in the Baltic States 2023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” </a:t>
            </a:r>
          </a:p>
        </p:txBody>
      </p:sp>
      <p:sp>
        <p:nvSpPr>
          <p:cNvPr id="46" name="Taisnstūris 45">
            <a:extLst>
              <a:ext uri="{FF2B5EF4-FFF2-40B4-BE49-F238E27FC236}">
                <a16:creationId xmlns:a16="http://schemas.microsoft.com/office/drawing/2014/main" id="{14956D2D-0215-B1F1-FDDB-B20340DA1318}"/>
              </a:ext>
            </a:extLst>
          </p:cNvPr>
          <p:cNvSpPr/>
          <p:nvPr/>
        </p:nvSpPr>
        <p:spPr>
          <a:xfrm>
            <a:off x="1036317" y="5052929"/>
            <a:ext cx="10119364" cy="128475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4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General support on the conceptual idea and initiative with reasonable comments and thoughts – what should be explored in more depth</a:t>
            </a:r>
          </a:p>
        </p:txBody>
      </p:sp>
    </p:spTree>
    <p:extLst>
      <p:ext uri="{BB962C8B-B14F-4D97-AF65-F5344CB8AC3E}">
        <p14:creationId xmlns:p14="http://schemas.microsoft.com/office/powerpoint/2010/main" val="36186946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  <p:bldP spid="8" grpId="0" animBg="1"/>
      <p:bldP spid="37" grpId="0"/>
      <p:bldP spid="38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isnstūris 1">
            <a:extLst>
              <a:ext uri="{FF2B5EF4-FFF2-40B4-BE49-F238E27FC236}">
                <a16:creationId xmlns:a16="http://schemas.microsoft.com/office/drawing/2014/main" id="{3C4A1EC3-5D45-4AF5-4A90-7EC5338B36E5}"/>
              </a:ext>
            </a:extLst>
          </p:cNvPr>
          <p:cNvSpPr/>
          <p:nvPr/>
        </p:nvSpPr>
        <p:spPr>
          <a:xfrm>
            <a:off x="0" y="3731186"/>
            <a:ext cx="12192000" cy="28220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scientific community perspective</a:t>
            </a:r>
          </a:p>
        </p:txBody>
      </p:sp>
      <p:cxnSp>
        <p:nvCxnSpPr>
          <p:cNvPr id="6" name="Taisns savienotājs 5">
            <a:extLst>
              <a:ext uri="{FF2B5EF4-FFF2-40B4-BE49-F238E27FC236}">
                <a16:creationId xmlns:a16="http://schemas.microsoft.com/office/drawing/2014/main" id="{9291CEB8-2963-6910-ECD5-D998D5992132}"/>
              </a:ext>
            </a:extLst>
          </p:cNvPr>
          <p:cNvCxnSpPr/>
          <p:nvPr/>
        </p:nvCxnSpPr>
        <p:spPr>
          <a:xfrm>
            <a:off x="0" y="782439"/>
            <a:ext cx="12191998" cy="0"/>
          </a:xfrm>
          <a:prstGeom prst="line">
            <a:avLst/>
          </a:prstGeom>
          <a:ln w="38100"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āls 13">
            <a:extLst>
              <a:ext uri="{FF2B5EF4-FFF2-40B4-BE49-F238E27FC236}">
                <a16:creationId xmlns:a16="http://schemas.microsoft.com/office/drawing/2014/main" id="{6B5615FD-8407-A6F6-DC29-132953691AFF}"/>
              </a:ext>
            </a:extLst>
          </p:cNvPr>
          <p:cNvSpPr/>
          <p:nvPr/>
        </p:nvSpPr>
        <p:spPr>
          <a:xfrm>
            <a:off x="86184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āls 6">
            <a:extLst>
              <a:ext uri="{FF2B5EF4-FFF2-40B4-BE49-F238E27FC236}">
                <a16:creationId xmlns:a16="http://schemas.microsoft.com/office/drawing/2014/main" id="{DCB34CE7-9185-B07F-C3E2-0808882A5343}"/>
              </a:ext>
            </a:extLst>
          </p:cNvPr>
          <p:cNvSpPr/>
          <p:nvPr/>
        </p:nvSpPr>
        <p:spPr>
          <a:xfrm>
            <a:off x="762181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aisnstūris 3">
            <a:extLst>
              <a:ext uri="{FF2B5EF4-FFF2-40B4-BE49-F238E27FC236}">
                <a16:creationId xmlns:a16="http://schemas.microsoft.com/office/drawing/2014/main" id="{342752EC-1F11-F2B7-22AE-584C3E76486D}"/>
              </a:ext>
            </a:extLst>
          </p:cNvPr>
          <p:cNvSpPr/>
          <p:nvPr/>
        </p:nvSpPr>
        <p:spPr>
          <a:xfrm>
            <a:off x="4434840" y="694944"/>
            <a:ext cx="7757158" cy="20116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36000">
                <a:srgbClr val="E7F3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Taisns savienotājs 8">
            <a:extLst>
              <a:ext uri="{FF2B5EF4-FFF2-40B4-BE49-F238E27FC236}">
                <a16:creationId xmlns:a16="http://schemas.microsoft.com/office/drawing/2014/main" id="{E76FE755-44C5-C327-B30D-25B4DF8AC357}"/>
              </a:ext>
            </a:extLst>
          </p:cNvPr>
          <p:cNvCxnSpPr>
            <a:cxnSpLocks/>
          </p:cNvCxnSpPr>
          <p:nvPr/>
        </p:nvCxnSpPr>
        <p:spPr>
          <a:xfrm>
            <a:off x="308565" y="1007691"/>
            <a:ext cx="0" cy="318189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Taisns savienotājs 12">
            <a:extLst>
              <a:ext uri="{FF2B5EF4-FFF2-40B4-BE49-F238E27FC236}">
                <a16:creationId xmlns:a16="http://schemas.microsoft.com/office/drawing/2014/main" id="{3D6ED149-E352-6C90-22C3-461F0846EF8A}"/>
              </a:ext>
            </a:extLst>
          </p:cNvPr>
          <p:cNvCxnSpPr>
            <a:cxnSpLocks/>
          </p:cNvCxnSpPr>
          <p:nvPr/>
        </p:nvCxnSpPr>
        <p:spPr>
          <a:xfrm flipH="1">
            <a:off x="308744" y="1333051"/>
            <a:ext cx="2882512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Taisns savienotājs 25">
            <a:extLst>
              <a:ext uri="{FF2B5EF4-FFF2-40B4-BE49-F238E27FC236}">
                <a16:creationId xmlns:a16="http://schemas.microsoft.com/office/drawing/2014/main" id="{84A39748-F4DF-2718-C124-553055B18B37}"/>
              </a:ext>
            </a:extLst>
          </p:cNvPr>
          <p:cNvCxnSpPr>
            <a:cxnSpLocks/>
          </p:cNvCxnSpPr>
          <p:nvPr/>
        </p:nvCxnSpPr>
        <p:spPr>
          <a:xfrm>
            <a:off x="978289" y="1008975"/>
            <a:ext cx="0" cy="1042416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Taisns savienotājs 31">
            <a:extLst>
              <a:ext uri="{FF2B5EF4-FFF2-40B4-BE49-F238E27FC236}">
                <a16:creationId xmlns:a16="http://schemas.microsoft.com/office/drawing/2014/main" id="{AE388C41-C071-8B53-9DA5-ACB0D4BB280B}"/>
              </a:ext>
            </a:extLst>
          </p:cNvPr>
          <p:cNvCxnSpPr>
            <a:cxnSpLocks/>
          </p:cNvCxnSpPr>
          <p:nvPr/>
        </p:nvCxnSpPr>
        <p:spPr>
          <a:xfrm flipH="1">
            <a:off x="978289" y="2051391"/>
            <a:ext cx="2203823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8C77A96-7B2A-C7C5-4508-517A17698DFC}"/>
              </a:ext>
            </a:extLst>
          </p:cNvPr>
          <p:cNvSpPr txBox="1"/>
          <p:nvPr/>
        </p:nvSpPr>
        <p:spPr>
          <a:xfrm>
            <a:off x="3191256" y="1140348"/>
            <a:ext cx="90007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March 2023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Enhanced Dialogue on R&amp;I System with European </a:t>
            </a:r>
            <a:r>
              <a:rPr lang="en-US" dirty="0" err="1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Commision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presented as one of the scientific research facility initiatives in the region</a:t>
            </a:r>
            <a:endParaRPr lang="en-US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4700E2-2910-B6E0-B572-90E935F08AD0}"/>
              </a:ext>
            </a:extLst>
          </p:cNvPr>
          <p:cNvSpPr txBox="1"/>
          <p:nvPr/>
        </p:nvSpPr>
        <p:spPr>
          <a:xfrm>
            <a:off x="3191257" y="1852571"/>
            <a:ext cx="94914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 2023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helium synchrotron design status presented at IPAC’23 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</a:t>
            </a:r>
            <a:r>
              <a:rPr lang="en-US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CONCEPTUAL DESIGN OF A COMPACT SYNCHROTRON-BASED FACILITY FOR CANCER THERAPY AND BIOMEDICAL RESEARCH WITH HELIUM AND PROTON BEAMS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” with a dedicated section on possible development and implementation of the design in the Baltic States “</a:t>
            </a:r>
            <a:r>
              <a:rPr lang="en-US" i="1" cap="small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facility for the </a:t>
            </a:r>
            <a:r>
              <a:rPr lang="en-US" i="1" cap="small" dirty="0" err="1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baltic</a:t>
            </a:r>
            <a:r>
              <a:rPr lang="en-US" i="1" cap="small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states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”</a:t>
            </a:r>
          </a:p>
          <a:p>
            <a:pPr defTabSz="914400"/>
            <a:endParaRPr lang="en-US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0" name="Attēls 9">
            <a:extLst>
              <a:ext uri="{FF2B5EF4-FFF2-40B4-BE49-F238E27FC236}">
                <a16:creationId xmlns:a16="http://schemas.microsoft.com/office/drawing/2014/main" id="{43CE989B-101C-5CB1-B366-245063935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16" y="3758081"/>
            <a:ext cx="3891451" cy="2728683"/>
          </a:xfrm>
          <a:prstGeom prst="rect">
            <a:avLst/>
          </a:prstGeom>
        </p:spPr>
      </p:pic>
      <p:pic>
        <p:nvPicPr>
          <p:cNvPr id="11" name="Attēls 10">
            <a:extLst>
              <a:ext uri="{FF2B5EF4-FFF2-40B4-BE49-F238E27FC236}">
                <a16:creationId xmlns:a16="http://schemas.microsoft.com/office/drawing/2014/main" id="{5ED7623A-A15B-D358-FAD6-E2935A8DC2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7" r="395"/>
          <a:stretch/>
        </p:blipFill>
        <p:spPr>
          <a:xfrm>
            <a:off x="3987137" y="4390018"/>
            <a:ext cx="8220229" cy="1504347"/>
          </a:xfrm>
          <a:prstGeom prst="rect">
            <a:avLst/>
          </a:prstGeom>
        </p:spPr>
      </p:pic>
      <p:sp>
        <p:nvSpPr>
          <p:cNvPr id="12" name="Ovāls 11">
            <a:extLst>
              <a:ext uri="{FF2B5EF4-FFF2-40B4-BE49-F238E27FC236}">
                <a16:creationId xmlns:a16="http://schemas.microsoft.com/office/drawing/2014/main" id="{83691F16-5522-AD19-E033-9CEAF7C71BE9}"/>
              </a:ext>
            </a:extLst>
          </p:cNvPr>
          <p:cNvSpPr/>
          <p:nvPr/>
        </p:nvSpPr>
        <p:spPr>
          <a:xfrm>
            <a:off x="1438178" y="557187"/>
            <a:ext cx="450504" cy="450504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Taisns savienotājs 14">
            <a:extLst>
              <a:ext uri="{FF2B5EF4-FFF2-40B4-BE49-F238E27FC236}">
                <a16:creationId xmlns:a16="http://schemas.microsoft.com/office/drawing/2014/main" id="{DC9BFD05-6A40-9C78-23D4-89968DB3BBB5}"/>
              </a:ext>
            </a:extLst>
          </p:cNvPr>
          <p:cNvCxnSpPr>
            <a:cxnSpLocks/>
          </p:cNvCxnSpPr>
          <p:nvPr/>
        </p:nvCxnSpPr>
        <p:spPr>
          <a:xfrm>
            <a:off x="1651119" y="1008975"/>
            <a:ext cx="0" cy="254975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Taisns savienotājs 16">
            <a:extLst>
              <a:ext uri="{FF2B5EF4-FFF2-40B4-BE49-F238E27FC236}">
                <a16:creationId xmlns:a16="http://schemas.microsoft.com/office/drawing/2014/main" id="{DB4D2FC7-B2C3-83CA-66B4-05035613ABEF}"/>
              </a:ext>
            </a:extLst>
          </p:cNvPr>
          <p:cNvCxnSpPr>
            <a:cxnSpLocks/>
          </p:cNvCxnSpPr>
          <p:nvPr/>
        </p:nvCxnSpPr>
        <p:spPr>
          <a:xfrm flipH="1">
            <a:off x="1651119" y="3558725"/>
            <a:ext cx="1540137" cy="0"/>
          </a:xfrm>
          <a:prstGeom prst="line">
            <a:avLst/>
          </a:prstGeom>
          <a:ln>
            <a:solidFill>
              <a:srgbClr val="00006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3B35B3E-82BF-2E04-893F-8915E93F9DBF}"/>
              </a:ext>
            </a:extLst>
          </p:cNvPr>
          <p:cNvSpPr txBox="1"/>
          <p:nvPr/>
        </p:nvSpPr>
        <p:spPr>
          <a:xfrm>
            <a:off x="3182112" y="3359133"/>
            <a:ext cx="9000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Regular updates </a:t>
            </a:r>
            <a:r>
              <a:rPr lang="en-US" sz="2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from working group at CBG General meetings</a:t>
            </a:r>
            <a:endParaRPr lang="en-US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CE0BC6E3-C71F-7D49-82AC-379AB38482BB}"/>
              </a:ext>
            </a:extLst>
          </p:cNvPr>
          <p:cNvSpPr txBox="1"/>
          <p:nvPr/>
        </p:nvSpPr>
        <p:spPr>
          <a:xfrm>
            <a:off x="6095999" y="6116269"/>
            <a:ext cx="609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Courtesy of: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NIMMS collaboration</a:t>
            </a:r>
            <a:endParaRPr lang="en-US" sz="1400" i="1" cap="small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9506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7" grpId="0" animBg="1"/>
      <p:bldP spid="37" grpId="0"/>
      <p:bldP spid="42" grpId="0"/>
      <p:bldP spid="12" grpId="0" animBg="1"/>
      <p:bldP spid="19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bi-lateral meetings with medical and other stakeholders</a:t>
            </a:r>
          </a:p>
        </p:txBody>
      </p:sp>
      <p:sp>
        <p:nvSpPr>
          <p:cNvPr id="16" name="Brīvforma: forma 15">
            <a:extLst>
              <a:ext uri="{FF2B5EF4-FFF2-40B4-BE49-F238E27FC236}">
                <a16:creationId xmlns:a16="http://schemas.microsoft.com/office/drawing/2014/main" id="{E424EA38-CFCB-7BAA-0CC9-00C598FE47F6}"/>
              </a:ext>
            </a:extLst>
          </p:cNvPr>
          <p:cNvSpPr/>
          <p:nvPr/>
        </p:nvSpPr>
        <p:spPr>
          <a:xfrm>
            <a:off x="-182880" y="803277"/>
            <a:ext cx="12417552" cy="486027"/>
          </a:xfrm>
          <a:custGeom>
            <a:avLst/>
            <a:gdLst>
              <a:gd name="connsiteX0" fmla="*/ 0 w 12417552"/>
              <a:gd name="connsiteY0" fmla="*/ 486027 h 486027"/>
              <a:gd name="connsiteX1" fmla="*/ 1197864 w 12417552"/>
              <a:gd name="connsiteY1" fmla="*/ 47115 h 486027"/>
              <a:gd name="connsiteX2" fmla="*/ 3063240 w 12417552"/>
              <a:gd name="connsiteY2" fmla="*/ 431163 h 486027"/>
              <a:gd name="connsiteX3" fmla="*/ 4672584 w 12417552"/>
              <a:gd name="connsiteY3" fmla="*/ 1395 h 486027"/>
              <a:gd name="connsiteX4" fmla="*/ 7763256 w 12417552"/>
              <a:gd name="connsiteY4" fmla="*/ 284859 h 486027"/>
              <a:gd name="connsiteX5" fmla="*/ 12417552 w 12417552"/>
              <a:gd name="connsiteY5" fmla="*/ 28827 h 48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17552" h="486027">
                <a:moveTo>
                  <a:pt x="0" y="486027"/>
                </a:moveTo>
                <a:cubicBezTo>
                  <a:pt x="343662" y="271143"/>
                  <a:pt x="687324" y="56259"/>
                  <a:pt x="1197864" y="47115"/>
                </a:cubicBezTo>
                <a:cubicBezTo>
                  <a:pt x="1708404" y="37971"/>
                  <a:pt x="2484120" y="438783"/>
                  <a:pt x="3063240" y="431163"/>
                </a:cubicBezTo>
                <a:cubicBezTo>
                  <a:pt x="3642360" y="423543"/>
                  <a:pt x="3889248" y="25779"/>
                  <a:pt x="4672584" y="1395"/>
                </a:cubicBezTo>
                <a:cubicBezTo>
                  <a:pt x="5455920" y="-22989"/>
                  <a:pt x="6472428" y="280287"/>
                  <a:pt x="7763256" y="284859"/>
                </a:cubicBezTo>
                <a:cubicBezTo>
                  <a:pt x="9054084" y="289431"/>
                  <a:pt x="10735818" y="159129"/>
                  <a:pt x="12417552" y="28827"/>
                </a:cubicBezTo>
              </a:path>
            </a:pathLst>
          </a:custGeom>
          <a:noFill/>
          <a:ln w="57150">
            <a:solidFill>
              <a:srgbClr val="000066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aisnstūris 3">
            <a:extLst>
              <a:ext uri="{FF2B5EF4-FFF2-40B4-BE49-F238E27FC236}">
                <a16:creationId xmlns:a16="http://schemas.microsoft.com/office/drawing/2014/main" id="{342752EC-1F11-F2B7-22AE-584C3E76486D}"/>
              </a:ext>
            </a:extLst>
          </p:cNvPr>
          <p:cNvSpPr/>
          <p:nvPr/>
        </p:nvSpPr>
        <p:spPr>
          <a:xfrm>
            <a:off x="-100584" y="479395"/>
            <a:ext cx="12292583" cy="96535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36000">
                <a:srgbClr val="E7F3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āls 13">
            <a:extLst>
              <a:ext uri="{FF2B5EF4-FFF2-40B4-BE49-F238E27FC236}">
                <a16:creationId xmlns:a16="http://schemas.microsoft.com/office/drawing/2014/main" id="{6B5615FD-8407-A6F6-DC29-132953691AFF}"/>
              </a:ext>
            </a:extLst>
          </p:cNvPr>
          <p:cNvSpPr/>
          <p:nvPr/>
        </p:nvSpPr>
        <p:spPr>
          <a:xfrm>
            <a:off x="157786" y="630338"/>
            <a:ext cx="732111" cy="732111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Kristaps Palskis\Downloads\WhatsApp Image 2022-11-15 at 17.12.26.jpeg">
            <a:extLst>
              <a:ext uri="{FF2B5EF4-FFF2-40B4-BE49-F238E27FC236}">
                <a16:creationId xmlns:a16="http://schemas.microsoft.com/office/drawing/2014/main" id="{4A17A7FA-2566-8882-4638-0C11D72BAB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37" b="13481"/>
          <a:stretch/>
        </p:blipFill>
        <p:spPr bwMode="auto">
          <a:xfrm>
            <a:off x="0" y="3949736"/>
            <a:ext cx="4506768" cy="186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F9DC7E8C-A505-32F1-DF8B-E1E17CBC4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768" y="3962768"/>
            <a:ext cx="3702506" cy="183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 descr="D:\PhD\00_BALTIC_HELIUM\IMG_6649.jpg">
            <a:extLst>
              <a:ext uri="{FF2B5EF4-FFF2-40B4-BE49-F238E27FC236}">
                <a16:creationId xmlns:a16="http://schemas.microsoft.com/office/drawing/2014/main" id="{C6E09CB3-792E-D135-8DB6-60AD24564C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" t="33924" r="10596" b="11570"/>
          <a:stretch/>
        </p:blipFill>
        <p:spPr bwMode="auto">
          <a:xfrm>
            <a:off x="8213034" y="3962768"/>
            <a:ext cx="3978966" cy="185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Grafika 22">
            <a:extLst>
              <a:ext uri="{FF2B5EF4-FFF2-40B4-BE49-F238E27FC236}">
                <a16:creationId xmlns:a16="http://schemas.microsoft.com/office/drawing/2014/main" id="{56079993-1FBB-3FED-68D2-DD4E08796E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053" y="5860934"/>
            <a:ext cx="1292662" cy="646331"/>
          </a:xfrm>
          <a:prstGeom prst="rect">
            <a:avLst/>
          </a:prstGeom>
        </p:spPr>
      </p:pic>
      <p:pic>
        <p:nvPicPr>
          <p:cNvPr id="24" name="Attēls 23">
            <a:extLst>
              <a:ext uri="{FF2B5EF4-FFF2-40B4-BE49-F238E27FC236}">
                <a16:creationId xmlns:a16="http://schemas.microsoft.com/office/drawing/2014/main" id="{D7DAC9E1-E9F3-F42A-B991-CF0366B0F45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53" y="5856030"/>
            <a:ext cx="1068335" cy="641001"/>
          </a:xfrm>
          <a:prstGeom prst="rect">
            <a:avLst/>
          </a:prstGeom>
          <a:ln>
            <a:noFill/>
          </a:ln>
        </p:spPr>
      </p:pic>
      <p:pic>
        <p:nvPicPr>
          <p:cNvPr id="25" name="Attēls 24">
            <a:extLst>
              <a:ext uri="{FF2B5EF4-FFF2-40B4-BE49-F238E27FC236}">
                <a16:creationId xmlns:a16="http://schemas.microsoft.com/office/drawing/2014/main" id="{511E79DB-A69B-3027-81C2-995FEA76092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564" y="5881256"/>
            <a:ext cx="975905" cy="6209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aisnstūris 26">
            <a:extLst>
              <a:ext uri="{FF2B5EF4-FFF2-40B4-BE49-F238E27FC236}">
                <a16:creationId xmlns:a16="http://schemas.microsoft.com/office/drawing/2014/main" id="{77F4D37A-EF8F-6215-161C-7DE3F5663131}"/>
              </a:ext>
            </a:extLst>
          </p:cNvPr>
          <p:cNvSpPr/>
          <p:nvPr/>
        </p:nvSpPr>
        <p:spPr>
          <a:xfrm>
            <a:off x="5876544" y="1254674"/>
            <a:ext cx="6315456" cy="78376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400"/>
            <a:r>
              <a:rPr lang="en-US" sz="24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Meeting relevant stakeholders in all 3 of the Baltic countries</a:t>
            </a:r>
          </a:p>
        </p:txBody>
      </p:sp>
      <p:sp>
        <p:nvSpPr>
          <p:cNvPr id="28" name="Taisnstūris 27">
            <a:extLst>
              <a:ext uri="{FF2B5EF4-FFF2-40B4-BE49-F238E27FC236}">
                <a16:creationId xmlns:a16="http://schemas.microsoft.com/office/drawing/2014/main" id="{33038729-E4F1-F4D3-D280-B2951A1D8966}"/>
              </a:ext>
            </a:extLst>
          </p:cNvPr>
          <p:cNvSpPr/>
          <p:nvPr/>
        </p:nvSpPr>
        <p:spPr>
          <a:xfrm>
            <a:off x="5876542" y="2042331"/>
            <a:ext cx="6315456" cy="1048341"/>
          </a:xfrm>
          <a:prstGeom prst="rect">
            <a:avLst/>
          </a:prstGeom>
          <a:solidFill>
            <a:srgbClr val="C3C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defTabSz="914400">
              <a:lnSpc>
                <a:spcPct val="120000"/>
              </a:lnSpc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18</a:t>
            </a:r>
            <a:r>
              <a:rPr lang="en-US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of October – Latvian stakeholders, Riga</a:t>
            </a:r>
          </a:p>
          <a:p>
            <a:pPr marL="457200" indent="-457200" defTabSz="914400">
              <a:lnSpc>
                <a:spcPct val="120000"/>
              </a:lnSpc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16</a:t>
            </a:r>
            <a:r>
              <a:rPr lang="en-US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of November – Lithuanian stakeholders, Kaunas</a:t>
            </a:r>
          </a:p>
          <a:p>
            <a:pPr marL="457200" indent="-457200" defTabSz="914400">
              <a:lnSpc>
                <a:spcPct val="120000"/>
              </a:lnSpc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22</a:t>
            </a:r>
            <a:r>
              <a:rPr lang="en-US" baseline="30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nd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of November – Estonian stakeholders, Tallinn</a:t>
            </a:r>
          </a:p>
        </p:txBody>
      </p:sp>
      <p:sp>
        <p:nvSpPr>
          <p:cNvPr id="29" name="Taisnstūris 28">
            <a:extLst>
              <a:ext uri="{FF2B5EF4-FFF2-40B4-BE49-F238E27FC236}">
                <a16:creationId xmlns:a16="http://schemas.microsoft.com/office/drawing/2014/main" id="{557A268F-8E44-FDA6-E081-606D51045F29}"/>
              </a:ext>
            </a:extLst>
          </p:cNvPr>
          <p:cNvSpPr/>
          <p:nvPr/>
        </p:nvSpPr>
        <p:spPr>
          <a:xfrm>
            <a:off x="0" y="1858538"/>
            <a:ext cx="5872782" cy="1869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8600" indent="-2286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Invitations to professional associations and societies of radiologists, nuclear medicine specialists, radiation oncologists and medical physicists as well as representatives of involved universities, research institutions and political bodies</a:t>
            </a:r>
          </a:p>
          <a:p>
            <a:pPr marL="228600" indent="-2286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Meetings were aimed to be in-person for maximum engagement</a:t>
            </a:r>
          </a:p>
        </p:txBody>
      </p:sp>
      <p:cxnSp>
        <p:nvCxnSpPr>
          <p:cNvPr id="30" name="Taisns savienotājs 29">
            <a:extLst>
              <a:ext uri="{FF2B5EF4-FFF2-40B4-BE49-F238E27FC236}">
                <a16:creationId xmlns:a16="http://schemas.microsoft.com/office/drawing/2014/main" id="{4F5B3AA3-9D86-A5A7-7088-8447B272D28D}"/>
              </a:ext>
            </a:extLst>
          </p:cNvPr>
          <p:cNvCxnSpPr>
            <a:cxnSpLocks/>
          </p:cNvCxnSpPr>
          <p:nvPr/>
        </p:nvCxnSpPr>
        <p:spPr>
          <a:xfrm flipH="1">
            <a:off x="0" y="1841787"/>
            <a:ext cx="4242816" cy="0"/>
          </a:xfrm>
          <a:prstGeom prst="line">
            <a:avLst/>
          </a:prstGeom>
          <a:ln w="38100">
            <a:solidFill>
              <a:srgbClr val="00006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FA1167B-C717-75D6-4A28-CA0DF70BEB34}"/>
              </a:ext>
            </a:extLst>
          </p:cNvPr>
          <p:cNvSpPr txBox="1"/>
          <p:nvPr/>
        </p:nvSpPr>
        <p:spPr>
          <a:xfrm>
            <a:off x="2151" y="1363372"/>
            <a:ext cx="3975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Set-up of the events</a:t>
            </a:r>
          </a:p>
        </p:txBody>
      </p:sp>
      <p:sp>
        <p:nvSpPr>
          <p:cNvPr id="5" name="Taisnstūris 4">
            <a:extLst>
              <a:ext uri="{FF2B5EF4-FFF2-40B4-BE49-F238E27FC236}">
                <a16:creationId xmlns:a16="http://schemas.microsoft.com/office/drawing/2014/main" id="{9000A572-8925-BC1A-875C-ECA477B12177}"/>
              </a:ext>
            </a:extLst>
          </p:cNvPr>
          <p:cNvSpPr/>
          <p:nvPr/>
        </p:nvSpPr>
        <p:spPr>
          <a:xfrm>
            <a:off x="0" y="3470834"/>
            <a:ext cx="12187952" cy="478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Clr>
                <a:srgbClr val="000066"/>
              </a:buClr>
            </a:pPr>
            <a:r>
              <a:rPr lang="en-US" sz="20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 – 30 participants in each of the meetings</a:t>
            </a:r>
          </a:p>
        </p:txBody>
      </p:sp>
    </p:spTree>
    <p:extLst>
      <p:ext uri="{BB962C8B-B14F-4D97-AF65-F5344CB8AC3E}">
        <p14:creationId xmlns:p14="http://schemas.microsoft.com/office/powerpoint/2010/main" val="24178146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flags on poles&#10;&#10;Description automatically generated with low confidence">
            <a:extLst>
              <a:ext uri="{FF2B5EF4-FFF2-40B4-BE49-F238E27FC236}">
                <a16:creationId xmlns:a16="http://schemas.microsoft.com/office/drawing/2014/main" id="{D2AC5DB0-4ADE-B55F-2602-9A67F0FF4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795" r="9299"/>
          <a:stretch/>
        </p:blipFill>
        <p:spPr>
          <a:xfrm>
            <a:off x="7228755" y="1"/>
            <a:ext cx="4963244" cy="6858000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A39CDC-82AC-A495-B7B4-0CCB0C57DB59}"/>
              </a:ext>
            </a:extLst>
          </p:cNvPr>
          <p:cNvSpPr txBox="1"/>
          <p:nvPr/>
        </p:nvSpPr>
        <p:spPr>
          <a:xfrm>
            <a:off x="2527132" y="526761"/>
            <a:ext cx="4382452" cy="63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 vis-à-vis CERN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105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Common system of values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One voice</a:t>
            </a:r>
          </a:p>
          <a:p>
            <a:pPr algn="ctr">
              <a:spcAft>
                <a:spcPts val="1440"/>
              </a:spcAft>
            </a:pPr>
            <a:endParaRPr lang="en-GB" sz="12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Reliable and open</a:t>
            </a:r>
          </a:p>
          <a:p>
            <a:pPr algn="ctr">
              <a:spcAft>
                <a:spcPts val="1440"/>
              </a:spcAft>
            </a:pPr>
            <a:endParaRPr lang="en-GB" sz="16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Many challenges = numerous opportunities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381DE9-F3E2-A19A-EBEF-F6161855F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30" y="260044"/>
            <a:ext cx="2117512" cy="20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10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“Particle therapy - future for the Baltic States?”</a:t>
            </a:r>
          </a:p>
        </p:txBody>
      </p:sp>
      <p:sp>
        <p:nvSpPr>
          <p:cNvPr id="2" name="Brīvforma: forma 1">
            <a:extLst>
              <a:ext uri="{FF2B5EF4-FFF2-40B4-BE49-F238E27FC236}">
                <a16:creationId xmlns:a16="http://schemas.microsoft.com/office/drawing/2014/main" id="{DA1CCDAB-0266-1EE4-88B1-445CA06B9CC5}"/>
              </a:ext>
            </a:extLst>
          </p:cNvPr>
          <p:cNvSpPr/>
          <p:nvPr/>
        </p:nvSpPr>
        <p:spPr>
          <a:xfrm>
            <a:off x="-182880" y="803277"/>
            <a:ext cx="12417552" cy="486027"/>
          </a:xfrm>
          <a:custGeom>
            <a:avLst/>
            <a:gdLst>
              <a:gd name="connsiteX0" fmla="*/ 0 w 12417552"/>
              <a:gd name="connsiteY0" fmla="*/ 486027 h 486027"/>
              <a:gd name="connsiteX1" fmla="*/ 1197864 w 12417552"/>
              <a:gd name="connsiteY1" fmla="*/ 47115 h 486027"/>
              <a:gd name="connsiteX2" fmla="*/ 3063240 w 12417552"/>
              <a:gd name="connsiteY2" fmla="*/ 431163 h 486027"/>
              <a:gd name="connsiteX3" fmla="*/ 4672584 w 12417552"/>
              <a:gd name="connsiteY3" fmla="*/ 1395 h 486027"/>
              <a:gd name="connsiteX4" fmla="*/ 7763256 w 12417552"/>
              <a:gd name="connsiteY4" fmla="*/ 284859 h 486027"/>
              <a:gd name="connsiteX5" fmla="*/ 12417552 w 12417552"/>
              <a:gd name="connsiteY5" fmla="*/ 28827 h 48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17552" h="486027">
                <a:moveTo>
                  <a:pt x="0" y="486027"/>
                </a:moveTo>
                <a:cubicBezTo>
                  <a:pt x="343662" y="271143"/>
                  <a:pt x="687324" y="56259"/>
                  <a:pt x="1197864" y="47115"/>
                </a:cubicBezTo>
                <a:cubicBezTo>
                  <a:pt x="1708404" y="37971"/>
                  <a:pt x="2484120" y="438783"/>
                  <a:pt x="3063240" y="431163"/>
                </a:cubicBezTo>
                <a:cubicBezTo>
                  <a:pt x="3642360" y="423543"/>
                  <a:pt x="3889248" y="25779"/>
                  <a:pt x="4672584" y="1395"/>
                </a:cubicBezTo>
                <a:cubicBezTo>
                  <a:pt x="5455920" y="-22989"/>
                  <a:pt x="6472428" y="280287"/>
                  <a:pt x="7763256" y="284859"/>
                </a:cubicBezTo>
                <a:cubicBezTo>
                  <a:pt x="9054084" y="289431"/>
                  <a:pt x="10735818" y="159129"/>
                  <a:pt x="12417552" y="28827"/>
                </a:cubicBezTo>
              </a:path>
            </a:pathLst>
          </a:custGeom>
          <a:noFill/>
          <a:ln w="57150">
            <a:solidFill>
              <a:srgbClr val="000066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aisnstūris 3">
            <a:extLst>
              <a:ext uri="{FF2B5EF4-FFF2-40B4-BE49-F238E27FC236}">
                <a16:creationId xmlns:a16="http://schemas.microsoft.com/office/drawing/2014/main" id="{2444FFBA-DF84-15A1-4428-5080F015F6FF}"/>
              </a:ext>
            </a:extLst>
          </p:cNvPr>
          <p:cNvSpPr/>
          <p:nvPr/>
        </p:nvSpPr>
        <p:spPr>
          <a:xfrm>
            <a:off x="630936" y="479395"/>
            <a:ext cx="11561063" cy="96535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36000">
                <a:srgbClr val="E7F3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āls 4">
            <a:extLst>
              <a:ext uri="{FF2B5EF4-FFF2-40B4-BE49-F238E27FC236}">
                <a16:creationId xmlns:a16="http://schemas.microsoft.com/office/drawing/2014/main" id="{4052BEBE-5F9A-4879-19A0-B7704507EA8F}"/>
              </a:ext>
            </a:extLst>
          </p:cNvPr>
          <p:cNvSpPr/>
          <p:nvPr/>
        </p:nvSpPr>
        <p:spPr>
          <a:xfrm>
            <a:off x="1353312" y="611021"/>
            <a:ext cx="732111" cy="732111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Brīvforma: forma 29">
            <a:extLst>
              <a:ext uri="{FF2B5EF4-FFF2-40B4-BE49-F238E27FC236}">
                <a16:creationId xmlns:a16="http://schemas.microsoft.com/office/drawing/2014/main" id="{1FD4B4D4-B27D-B55B-6F72-3468E73D3AD0}"/>
              </a:ext>
            </a:extLst>
          </p:cNvPr>
          <p:cNvSpPr/>
          <p:nvPr/>
        </p:nvSpPr>
        <p:spPr>
          <a:xfrm>
            <a:off x="-73152" y="626101"/>
            <a:ext cx="1399032" cy="352307"/>
          </a:xfrm>
          <a:custGeom>
            <a:avLst/>
            <a:gdLst>
              <a:gd name="connsiteX0" fmla="*/ 0 w 1399032"/>
              <a:gd name="connsiteY0" fmla="*/ 352307 h 352307"/>
              <a:gd name="connsiteX1" fmla="*/ 768096 w 1399032"/>
              <a:gd name="connsiteY1" fmla="*/ 13979 h 352307"/>
              <a:gd name="connsiteX2" fmla="*/ 1399032 w 1399032"/>
              <a:gd name="connsiteY2" fmla="*/ 59699 h 352307"/>
              <a:gd name="connsiteX3" fmla="*/ 1399032 w 1399032"/>
              <a:gd name="connsiteY3" fmla="*/ 59699 h 352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9032" h="352307">
                <a:moveTo>
                  <a:pt x="0" y="352307"/>
                </a:moveTo>
                <a:cubicBezTo>
                  <a:pt x="267462" y="207527"/>
                  <a:pt x="534924" y="62747"/>
                  <a:pt x="768096" y="13979"/>
                </a:cubicBezTo>
                <a:cubicBezTo>
                  <a:pt x="1001268" y="-34789"/>
                  <a:pt x="1399032" y="59699"/>
                  <a:pt x="1399032" y="59699"/>
                </a:cubicBezTo>
                <a:lnTo>
                  <a:pt x="1399032" y="59699"/>
                </a:lnTo>
              </a:path>
            </a:pathLst>
          </a:custGeom>
          <a:noFill/>
          <a:ln w="38100">
            <a:solidFill>
              <a:srgbClr val="000066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Taisnstūris 30">
            <a:extLst>
              <a:ext uri="{FF2B5EF4-FFF2-40B4-BE49-F238E27FC236}">
                <a16:creationId xmlns:a16="http://schemas.microsoft.com/office/drawing/2014/main" id="{AA389D7D-3469-D5BB-A84A-47B61D2D61E0}"/>
              </a:ext>
            </a:extLst>
          </p:cNvPr>
          <p:cNvSpPr/>
          <p:nvPr/>
        </p:nvSpPr>
        <p:spPr>
          <a:xfrm>
            <a:off x="5001768" y="563611"/>
            <a:ext cx="7190230" cy="96535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joint, dedicated workshop </a:t>
            </a:r>
          </a:p>
          <a:p>
            <a:pPr algn="ctr" defTabSz="914400"/>
            <a:r>
              <a:rPr lang="en-US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“Particle therapy - future for the Baltic States? State-of-play, synergies and challenges”</a:t>
            </a:r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139CA3FF-85BB-57AC-79C4-B900F689FC22}"/>
              </a:ext>
            </a:extLst>
          </p:cNvPr>
          <p:cNvSpPr/>
          <p:nvPr/>
        </p:nvSpPr>
        <p:spPr>
          <a:xfrm>
            <a:off x="0" y="1841786"/>
            <a:ext cx="12191998" cy="4732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8600" indent="-2286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Conceptually – </a:t>
            </a: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workshop and discussion with professionals and experts representing professional societies from all 3 Baltic States</a:t>
            </a: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indent="-2286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Invitations to professional associations and societies of radiologists, nuclear medicine specialists, radiation oncologists and medical physicists for </a:t>
            </a: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nominated representatives</a:t>
            </a:r>
          </a:p>
          <a:p>
            <a:pPr marL="228600" indent="-2286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>
              <a:buClr>
                <a:srgbClr val="000066"/>
              </a:buClr>
            </a:pPr>
            <a:r>
              <a:rPr lang="en-US" sz="24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25</a:t>
            </a:r>
            <a:r>
              <a:rPr lang="en-US" sz="2400" b="1" baseline="300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24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of May, 2023 at CERN</a:t>
            </a:r>
            <a:endParaRPr lang="en-US" sz="2400" dirty="0">
              <a:solidFill>
                <a:srgbClr val="000066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Main goals of the event:</a:t>
            </a: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bring together high-level professionals, experts and stakeholders from the Baltic States, nominated by the corresponding professional associations to discuss and work on ideas for development of key aspects of the initiative.</a:t>
            </a: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i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provide fact-based and scientifically driven reasoning for each of the key aspects of the initiative based on the afore mentioned stakeholder opinion.</a:t>
            </a: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i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build multi-disciplinary synergies between the different fields and specialties involved in cancer treatment and three Baltic States at large.</a:t>
            </a: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i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reach a joint consensus and vision of future development of the “Advanced Particle Therapy Center in the Baltic States” initiative based on the conclusions reached within the workshop.</a:t>
            </a: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i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7" name="Taisns savienotājs 6">
            <a:extLst>
              <a:ext uri="{FF2B5EF4-FFF2-40B4-BE49-F238E27FC236}">
                <a16:creationId xmlns:a16="http://schemas.microsoft.com/office/drawing/2014/main" id="{2FB8BB99-C9F4-E4ED-B9A1-6C243F7BADEF}"/>
              </a:ext>
            </a:extLst>
          </p:cNvPr>
          <p:cNvCxnSpPr>
            <a:cxnSpLocks/>
          </p:cNvCxnSpPr>
          <p:nvPr/>
        </p:nvCxnSpPr>
        <p:spPr>
          <a:xfrm flipH="1">
            <a:off x="0" y="1841787"/>
            <a:ext cx="4242816" cy="0"/>
          </a:xfrm>
          <a:prstGeom prst="line">
            <a:avLst/>
          </a:prstGeom>
          <a:ln w="38100">
            <a:solidFill>
              <a:srgbClr val="00006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B6B8F33-877D-3BB4-0A69-2E7094C059E4}"/>
              </a:ext>
            </a:extLst>
          </p:cNvPr>
          <p:cNvSpPr txBox="1"/>
          <p:nvPr/>
        </p:nvSpPr>
        <p:spPr>
          <a:xfrm>
            <a:off x="2151" y="1363372"/>
            <a:ext cx="3975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Set-up of the event</a:t>
            </a:r>
          </a:p>
        </p:txBody>
      </p:sp>
      <p:sp>
        <p:nvSpPr>
          <p:cNvPr id="12" name="Taisnstūris 9">
            <a:extLst>
              <a:ext uri="{FF2B5EF4-FFF2-40B4-BE49-F238E27FC236}">
                <a16:creationId xmlns:a16="http://schemas.microsoft.com/office/drawing/2014/main" id="{7E4C4DC7-530F-42F1-5797-1F3120C30091}"/>
              </a:ext>
            </a:extLst>
          </p:cNvPr>
          <p:cNvSpPr/>
          <p:nvPr/>
        </p:nvSpPr>
        <p:spPr>
          <a:xfrm>
            <a:off x="-11040" y="1"/>
            <a:ext cx="12198992" cy="686837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66"/>
              </a:buClr>
            </a:pPr>
            <a:r>
              <a:rPr lang="lv-LV" sz="48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Outcomes of this event will be covered more in depth in the next presentation!</a:t>
            </a:r>
            <a:endParaRPr lang="en-US" sz="4800" i="1" dirty="0">
              <a:solidFill>
                <a:srgbClr val="000066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9696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" grpId="0" animBg="1"/>
      <p:bldP spid="31" grpId="0" animBg="1"/>
      <p:bldP spid="6" grpId="0"/>
      <p:bldP spid="8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8A6A3-4BFA-F955-C7CD-4722FBEA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Strong support of the policy makers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51A6BB-EB13-532A-4238-9D41F50F4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518" y="1366560"/>
            <a:ext cx="4831802" cy="527105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35492C-0117-82DF-A134-DAAE598DA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74392"/>
            <a:ext cx="5683798" cy="270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18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70E5-B583-022C-EC15-FA2ED4B67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Project financing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5A69B8F-72A6-F31F-BB1D-191ED0DC9D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31696"/>
              </p:ext>
            </p:extLst>
          </p:nvPr>
        </p:nvGraphicFramePr>
        <p:xfrm>
          <a:off x="1190289" y="1527989"/>
          <a:ext cx="8966962" cy="5011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251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5399843" y="258043"/>
            <a:ext cx="4414398" cy="12604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chemeClr val="lt2"/>
              </a:buClr>
              <a:buSzPts val="3900"/>
            </a:pPr>
            <a:r>
              <a:rPr lang="en-GB" sz="3840" dirty="0"/>
              <a:t>Site selection criteria</a:t>
            </a:r>
            <a:endParaRPr dirty="0"/>
          </a:p>
        </p:txBody>
      </p:sp>
      <p:sp>
        <p:nvSpPr>
          <p:cNvPr id="292" name="Google Shape;292;p13"/>
          <p:cNvSpPr/>
          <p:nvPr/>
        </p:nvSpPr>
        <p:spPr>
          <a:xfrm flipH="1">
            <a:off x="4775137" y="341484"/>
            <a:ext cx="503525" cy="3338678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82283" tIns="41130" rIns="82283" bIns="41130" anchor="ctr" anchorCtr="0">
            <a:noAutofit/>
          </a:bodyPr>
          <a:lstStyle/>
          <a:p>
            <a:pPr algn="ctr"/>
            <a:endParaRPr sz="162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3" name="Google Shape;293;p13"/>
          <p:cNvPicPr preferRelativeResize="0"/>
          <p:nvPr/>
        </p:nvPicPr>
        <p:blipFill rotWithShape="1">
          <a:blip r:embed="rId3">
            <a:alphaModFix amt="43000"/>
          </a:blip>
          <a:srcRect l="2336"/>
          <a:stretch/>
        </p:blipFill>
        <p:spPr>
          <a:xfrm>
            <a:off x="609311" y="289229"/>
            <a:ext cx="4475789" cy="6404777"/>
          </a:xfrm>
          <a:custGeom>
            <a:avLst/>
            <a:gdLst/>
            <a:ahLst/>
            <a:cxnLst/>
            <a:rect l="l" t="t" r="r" b="b"/>
            <a:pathLst>
              <a:path w="4973099" h="6858001" extrusionOk="0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  <a:noFill/>
          <a:ln>
            <a:noFill/>
          </a:ln>
          <a:effectLst>
            <a:outerShdw blurRad="1070241" dist="310847" dir="5400000" algn="ctr" rotWithShape="0">
              <a:srgbClr val="000000">
                <a:alpha val="23921"/>
              </a:srgbClr>
            </a:outerShdw>
          </a:effectLst>
        </p:spPr>
      </p:pic>
      <p:sp>
        <p:nvSpPr>
          <p:cNvPr id="295" name="Google Shape;295;p13"/>
          <p:cNvSpPr txBox="1">
            <a:spLocks noGrp="1"/>
          </p:cNvSpPr>
          <p:nvPr>
            <p:ph type="body" idx="1"/>
          </p:nvPr>
        </p:nvSpPr>
        <p:spPr>
          <a:xfrm>
            <a:off x="5085099" y="1570776"/>
            <a:ext cx="6368296" cy="51754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 fontScale="92500" lnSpcReduction="20000"/>
          </a:bodyPr>
          <a:lstStyle/>
          <a:p>
            <a:pPr lvl="0"/>
            <a:r>
              <a:rPr lang="en-GB" sz="1800" dirty="0"/>
              <a:t>Clear and undivided support to the project from the national medical community at large (oncologists, radiologists, etc)</a:t>
            </a:r>
          </a:p>
          <a:p>
            <a:pPr lvl="0"/>
            <a:r>
              <a:rPr lang="en-GB" sz="1800" dirty="0"/>
              <a:t>Strong and continuous political support: from the parliament, government, relevant ministries, and governmental agencies </a:t>
            </a:r>
          </a:p>
          <a:p>
            <a:pPr lvl="0"/>
            <a:r>
              <a:rPr lang="en-GB" sz="1800" dirty="0"/>
              <a:t>Sustained Stakeholder engagement and participation in the project</a:t>
            </a:r>
          </a:p>
          <a:p>
            <a:pPr lvl="0"/>
            <a:r>
              <a:rPr lang="en-GB" sz="1800" dirty="0"/>
              <a:t>The main site shall be integral part of the major oncology hospital. Physical proximity and access to the existing infrastructure is critical</a:t>
            </a:r>
          </a:p>
          <a:p>
            <a:pPr lvl="0"/>
            <a:r>
              <a:rPr lang="en-GB" sz="1800" dirty="0"/>
              <a:t>Proximity to the international airport – max 50 km distance</a:t>
            </a:r>
          </a:p>
          <a:p>
            <a:pPr lvl="0"/>
            <a:r>
              <a:rPr lang="en-GB" sz="1800" dirty="0"/>
              <a:t>Accessibility and servicing patients from all Baltic countries and beyond – accessible from the </a:t>
            </a:r>
            <a:r>
              <a:rPr lang="en-GB" sz="1800" dirty="0" err="1"/>
              <a:t>RailBaltica</a:t>
            </a:r>
            <a:r>
              <a:rPr lang="en-GB" sz="1800" dirty="0"/>
              <a:t>,  its inter connections and major roads</a:t>
            </a:r>
          </a:p>
          <a:p>
            <a:pPr lvl="0"/>
            <a:r>
              <a:rPr lang="en-GB" sz="1800" dirty="0"/>
              <a:t>Direct hosting facilities for the patients and their families</a:t>
            </a:r>
          </a:p>
          <a:p>
            <a:pPr lvl="0"/>
            <a:r>
              <a:rPr lang="en-GB" sz="1800" dirty="0"/>
              <a:t>EC support for the chosen site</a:t>
            </a:r>
          </a:p>
          <a:p>
            <a:pPr marL="308610" indent="-198882">
              <a:spcBef>
                <a:spcPts val="900"/>
              </a:spcBef>
              <a:buSzPts val="1920"/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steps of the initiative</a:t>
            </a:r>
          </a:p>
        </p:txBody>
      </p:sp>
      <p:sp>
        <p:nvSpPr>
          <p:cNvPr id="2" name="Taisnstūris 1">
            <a:extLst>
              <a:ext uri="{FF2B5EF4-FFF2-40B4-BE49-F238E27FC236}">
                <a16:creationId xmlns:a16="http://schemas.microsoft.com/office/drawing/2014/main" id="{76CE852E-B609-A327-0E33-E9E9D6BCAB02}"/>
              </a:ext>
            </a:extLst>
          </p:cNvPr>
          <p:cNvSpPr/>
          <p:nvPr/>
        </p:nvSpPr>
        <p:spPr>
          <a:xfrm>
            <a:off x="1" y="479395"/>
            <a:ext cx="12189846" cy="6082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400">
              <a:buClr>
                <a:srgbClr val="000066"/>
              </a:buClr>
            </a:pPr>
            <a:endParaRPr lang="en-US" sz="16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>
              <a:buClr>
                <a:srgbClr val="000066"/>
              </a:buClr>
            </a:pPr>
            <a:endParaRPr lang="en-US" sz="16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28600" indent="-228600" defTabSz="914400">
              <a:buClr>
                <a:srgbClr val="000066"/>
              </a:buClr>
              <a:buFont typeface="Wingdings" panose="05000000000000000000" pitchFamily="2" charset="2"/>
              <a:buChar char="§"/>
            </a:pPr>
            <a:endParaRPr lang="en-US" sz="16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8C351326-F260-A8C2-42C4-8EB1626EA33F}"/>
              </a:ext>
            </a:extLst>
          </p:cNvPr>
          <p:cNvSpPr/>
          <p:nvPr/>
        </p:nvSpPr>
        <p:spPr>
          <a:xfrm>
            <a:off x="-4303" y="498445"/>
            <a:ext cx="12196303" cy="45409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400">
              <a:buClr>
                <a:srgbClr val="000066"/>
              </a:buClr>
            </a:pP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>
              <a:buClr>
                <a:srgbClr val="000066"/>
              </a:buClr>
            </a:pP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>
              <a:buClr>
                <a:srgbClr val="000066"/>
              </a:buClr>
            </a:pP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>
              <a:buClr>
                <a:srgbClr val="000066"/>
              </a:buClr>
            </a:pP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>
              <a:buClr>
                <a:srgbClr val="000066"/>
              </a:buClr>
            </a:pPr>
            <a:endParaRPr lang="en-US" sz="16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5B1408-5780-8C62-0FF7-4714D072B16B}"/>
              </a:ext>
            </a:extLst>
          </p:cNvPr>
          <p:cNvSpPr txBox="1"/>
          <p:nvPr/>
        </p:nvSpPr>
        <p:spPr>
          <a:xfrm>
            <a:off x="-10504" y="478233"/>
            <a:ext cx="12198456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defTabSz="914400">
              <a:buClr>
                <a:srgbClr val="000066"/>
              </a:buClr>
            </a:pPr>
            <a:r>
              <a:rPr lang="en-US" sz="2800" dirty="0">
                <a:solidFill>
                  <a:srgbClr val="0000A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order to proceed:</a:t>
            </a:r>
          </a:p>
          <a:p>
            <a:pPr algn="ctr" defTabSz="914400">
              <a:buClr>
                <a:srgbClr val="000066"/>
              </a:buClr>
            </a:pPr>
            <a:r>
              <a:rPr lang="en-US" sz="3600" b="1" dirty="0">
                <a:solidFill>
                  <a:srgbClr val="0000A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full-scale feasibility study of the project</a:t>
            </a:r>
          </a:p>
        </p:txBody>
      </p:sp>
      <p:sp>
        <p:nvSpPr>
          <p:cNvPr id="4" name="Taisnstūris 3">
            <a:extLst>
              <a:ext uri="{FF2B5EF4-FFF2-40B4-BE49-F238E27FC236}">
                <a16:creationId xmlns:a16="http://schemas.microsoft.com/office/drawing/2014/main" id="{2D03EEF7-EBD9-798A-04EE-E09B330AD15C}"/>
              </a:ext>
            </a:extLst>
          </p:cNvPr>
          <p:cNvSpPr/>
          <p:nvPr/>
        </p:nvSpPr>
        <p:spPr>
          <a:xfrm>
            <a:off x="318203" y="1713232"/>
            <a:ext cx="3657600" cy="92159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4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Clinical case and epidemiology</a:t>
            </a:r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0E3506EA-3EB3-5B2B-AF2F-7B8D2AF5663F}"/>
              </a:ext>
            </a:extLst>
          </p:cNvPr>
          <p:cNvSpPr/>
          <p:nvPr/>
        </p:nvSpPr>
        <p:spPr>
          <a:xfrm>
            <a:off x="4279526" y="1711286"/>
            <a:ext cx="3657600" cy="923544"/>
          </a:xfrm>
          <a:prstGeom prst="rect">
            <a:avLst/>
          </a:prstGeom>
          <a:solidFill>
            <a:srgbClr val="003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4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Technical aspects</a:t>
            </a: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6398AE50-7928-E71A-0FA7-F89B2BE9B30D}"/>
              </a:ext>
            </a:extLst>
          </p:cNvPr>
          <p:cNvSpPr/>
          <p:nvPr/>
        </p:nvSpPr>
        <p:spPr>
          <a:xfrm>
            <a:off x="8240849" y="1711863"/>
            <a:ext cx="3657600" cy="923544"/>
          </a:xfrm>
          <a:prstGeom prst="rect">
            <a:avLst/>
          </a:prstGeom>
          <a:solidFill>
            <a:srgbClr val="018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 sz="24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Business case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FB9669D-9E85-3775-4208-A13DC6930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04" y="3618271"/>
            <a:ext cx="1175266" cy="58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46D84E2C-508D-7BF0-9C12-C1CEAF7B6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03" y="4336027"/>
            <a:ext cx="1175265" cy="70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9ECB6D6F-C297-885A-81FF-0E638A1D8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04" y="2740300"/>
            <a:ext cx="1175265" cy="74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9DB7C7C7-5F6D-42A4-CE0B-353EEE436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27" y="3618271"/>
            <a:ext cx="1175266" cy="58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435DBF64-DC7A-15AD-1202-C6FE26928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26" y="4336027"/>
            <a:ext cx="1175265" cy="70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66262668-8EA5-E94A-EA45-CAF0B0C91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27" y="2740300"/>
            <a:ext cx="1175265" cy="74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DAFCB170-E318-5D41-CE59-B894F4668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684" y="3618271"/>
            <a:ext cx="1175266" cy="58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349A0D24-9FC8-F788-D2F8-DCCBD75A3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683" y="4336027"/>
            <a:ext cx="1175265" cy="70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>
            <a:extLst>
              <a:ext uri="{FF2B5EF4-FFF2-40B4-BE49-F238E27FC236}">
                <a16:creationId xmlns:a16="http://schemas.microsoft.com/office/drawing/2014/main" id="{5AC8F12B-1CF6-AD5F-E0EF-D3C5201DA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684" y="2740300"/>
            <a:ext cx="1175265" cy="74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Pluszīme 21">
            <a:extLst>
              <a:ext uri="{FF2B5EF4-FFF2-40B4-BE49-F238E27FC236}">
                <a16:creationId xmlns:a16="http://schemas.microsoft.com/office/drawing/2014/main" id="{184DAAC3-411D-B6CF-1C8B-3A84E2C3EEAF}"/>
              </a:ext>
            </a:extLst>
          </p:cNvPr>
          <p:cNvSpPr/>
          <p:nvPr/>
        </p:nvSpPr>
        <p:spPr>
          <a:xfrm>
            <a:off x="1622565" y="3500918"/>
            <a:ext cx="869576" cy="869576"/>
          </a:xfrm>
          <a:prstGeom prst="mathPlus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Pluszīme 22">
            <a:extLst>
              <a:ext uri="{FF2B5EF4-FFF2-40B4-BE49-F238E27FC236}">
                <a16:creationId xmlns:a16="http://schemas.microsoft.com/office/drawing/2014/main" id="{1C6D3743-4D04-9F13-E6EB-7E57BB481143}"/>
              </a:ext>
            </a:extLst>
          </p:cNvPr>
          <p:cNvSpPr/>
          <p:nvPr/>
        </p:nvSpPr>
        <p:spPr>
          <a:xfrm>
            <a:off x="5569410" y="3477299"/>
            <a:ext cx="869576" cy="869576"/>
          </a:xfrm>
          <a:prstGeom prst="mathPlus">
            <a:avLst/>
          </a:prstGeom>
          <a:solidFill>
            <a:srgbClr val="003D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Pluszīme 23">
            <a:extLst>
              <a:ext uri="{FF2B5EF4-FFF2-40B4-BE49-F238E27FC236}">
                <a16:creationId xmlns:a16="http://schemas.microsoft.com/office/drawing/2014/main" id="{C1800D91-61E9-4CE5-45B3-CFFCB5CF6DF2}"/>
              </a:ext>
            </a:extLst>
          </p:cNvPr>
          <p:cNvSpPr/>
          <p:nvPr/>
        </p:nvSpPr>
        <p:spPr>
          <a:xfrm>
            <a:off x="9545211" y="3500918"/>
            <a:ext cx="869576" cy="869576"/>
          </a:xfrm>
          <a:prstGeom prst="mathPlus">
            <a:avLst/>
          </a:prstGeom>
          <a:solidFill>
            <a:srgbClr val="018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6" name="Picture 2" descr="CERN Logo, symbol, meaning, history, PNG, brand">
            <a:extLst>
              <a:ext uri="{FF2B5EF4-FFF2-40B4-BE49-F238E27FC236}">
                <a16:creationId xmlns:a16="http://schemas.microsoft.com/office/drawing/2014/main" id="{BDA31F73-DCE4-EA34-B86B-17034995A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3" r="20725"/>
          <a:stretch/>
        </p:blipFill>
        <p:spPr bwMode="auto">
          <a:xfrm>
            <a:off x="2492982" y="3247393"/>
            <a:ext cx="1479592" cy="138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ERN Logo, symbol, meaning, history, PNG, brand">
            <a:extLst>
              <a:ext uri="{FF2B5EF4-FFF2-40B4-BE49-F238E27FC236}">
                <a16:creationId xmlns:a16="http://schemas.microsoft.com/office/drawing/2014/main" id="{A5172009-8820-4B6C-63F6-DA77F1D2C2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3" r="20725"/>
          <a:stretch/>
        </p:blipFill>
        <p:spPr bwMode="auto">
          <a:xfrm>
            <a:off x="6459623" y="3247393"/>
            <a:ext cx="1479592" cy="138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ERN Logo, symbol, meaning, history, PNG, brand">
            <a:extLst>
              <a:ext uri="{FF2B5EF4-FFF2-40B4-BE49-F238E27FC236}">
                <a16:creationId xmlns:a16="http://schemas.microsoft.com/office/drawing/2014/main" id="{19B2D8B0-2591-62E4-FEA0-4E350BD565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3" r="20725"/>
          <a:stretch/>
        </p:blipFill>
        <p:spPr bwMode="auto">
          <a:xfrm>
            <a:off x="10418857" y="3247393"/>
            <a:ext cx="1479592" cy="138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aisnstūris 26">
            <a:extLst>
              <a:ext uri="{FF2B5EF4-FFF2-40B4-BE49-F238E27FC236}">
                <a16:creationId xmlns:a16="http://schemas.microsoft.com/office/drawing/2014/main" id="{649F394E-9CC6-5B48-7783-E75A69BCD44A}"/>
              </a:ext>
            </a:extLst>
          </p:cNvPr>
          <p:cNvSpPr/>
          <p:nvPr/>
        </p:nvSpPr>
        <p:spPr>
          <a:xfrm>
            <a:off x="143434" y="1546487"/>
            <a:ext cx="11914095" cy="3662008"/>
          </a:xfrm>
          <a:prstGeom prst="rect">
            <a:avLst/>
          </a:prstGeom>
          <a:noFill/>
          <a:ln w="76200">
            <a:solidFill>
              <a:srgbClr val="3263B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B04D6B-880C-C307-49E4-434E22267131}"/>
              </a:ext>
            </a:extLst>
          </p:cNvPr>
          <p:cNvSpPr txBox="1"/>
          <p:nvPr/>
        </p:nvSpPr>
        <p:spPr>
          <a:xfrm>
            <a:off x="-10504" y="5542908"/>
            <a:ext cx="12198456" cy="707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defTabSz="914400">
              <a:buClr>
                <a:srgbClr val="000066"/>
              </a:buClr>
            </a:pPr>
            <a:r>
              <a:rPr lang="en-US" sz="4000" b="1" dirty="0">
                <a:solidFill>
                  <a:srgbClr val="3263B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Within the framework of CERN</a:t>
            </a:r>
            <a:endParaRPr lang="en-US" sz="4800" b="1" dirty="0">
              <a:solidFill>
                <a:srgbClr val="3263B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1969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7" grpId="0" animBg="1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7A36F-E9DD-1456-5F8B-03B6F5247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637" y="629266"/>
            <a:ext cx="5569372" cy="1622321"/>
          </a:xfrm>
        </p:spPr>
        <p:txBody>
          <a:bodyPr>
            <a:normAutofit/>
          </a:bodyPr>
          <a:lstStyle/>
          <a:p>
            <a:r>
              <a:rPr lang="x-none" dirty="0">
                <a:solidFill>
                  <a:srgbClr val="EBEBEB"/>
                </a:solidFill>
              </a:rPr>
              <a:t>Take 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BD7B-94C8-7088-C187-946DC4784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637" y="1787218"/>
            <a:ext cx="5569370" cy="475252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Visionary and long-term goals</a:t>
            </a:r>
          </a:p>
          <a:p>
            <a:r>
              <a:rPr lang="en-GB" dirty="0">
                <a:solidFill>
                  <a:srgbClr val="FFFFFF"/>
                </a:solidFill>
              </a:rPr>
              <a:t>Exciting and uniting</a:t>
            </a:r>
          </a:p>
          <a:p>
            <a:r>
              <a:rPr lang="en-GB" dirty="0">
                <a:solidFill>
                  <a:srgbClr val="FFFFFF"/>
                </a:solidFill>
              </a:rPr>
              <a:t>Flagship project for Baltics</a:t>
            </a:r>
          </a:p>
          <a:p>
            <a:r>
              <a:rPr lang="en-GB" dirty="0">
                <a:solidFill>
                  <a:srgbClr val="FFFFFF"/>
                </a:solidFill>
              </a:rPr>
              <a:t>Supported by CERN</a:t>
            </a:r>
          </a:p>
          <a:p>
            <a:r>
              <a:rPr lang="en-GB" dirty="0">
                <a:solidFill>
                  <a:srgbClr val="FFFFFF"/>
                </a:solidFill>
              </a:rPr>
              <a:t>Preventing brain-drain</a:t>
            </a:r>
          </a:p>
          <a:p>
            <a:r>
              <a:rPr lang="en-GB" dirty="0">
                <a:solidFill>
                  <a:srgbClr val="FFFFFF"/>
                </a:solidFill>
              </a:rPr>
              <a:t>Commercially viable</a:t>
            </a:r>
          </a:p>
          <a:p>
            <a:r>
              <a:rPr lang="en-GB" dirty="0">
                <a:solidFill>
                  <a:srgbClr val="FFFFFF"/>
                </a:solidFill>
              </a:rPr>
              <a:t>Goes hand in hand with development strategies of the Baltic States and overall EU priorities</a:t>
            </a:r>
          </a:p>
          <a:p>
            <a:r>
              <a:rPr lang="en-GB" dirty="0">
                <a:solidFill>
                  <a:srgbClr val="FFFFFF"/>
                </a:solidFill>
              </a:rPr>
              <a:t>Opportunity not to be missed…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3FD850-C6A4-0B8B-4602-73D45669D5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r="1397" b="-3"/>
          <a:stretch/>
        </p:blipFill>
        <p:spPr>
          <a:xfrm>
            <a:off x="7115857" y="13"/>
            <a:ext cx="4466921" cy="6857989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826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B925A-FAEB-2D44-A869-EA8A0F6E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en-GB" b="1" dirty="0"/>
              <a:t>CBG objectives </a:t>
            </a:r>
            <a:endParaRPr lang="en-GB" dirty="0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4" descr="Large skydiving group mid-air">
            <a:extLst>
              <a:ext uri="{FF2B5EF4-FFF2-40B4-BE49-F238E27FC236}">
                <a16:creationId xmlns:a16="http://schemas.microsoft.com/office/drawing/2014/main" id="{210C5A1F-7D9A-4A2D-9A83-B0FA450C3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73" r="25305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5CA9B5C7-730A-47AF-BE71-69080FEA74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048605"/>
              </p:ext>
            </p:extLst>
          </p:nvPr>
        </p:nvGraphicFramePr>
        <p:xfrm>
          <a:off x="5411931" y="1547635"/>
          <a:ext cx="6395568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42D27D9-D7CB-8138-A243-DC332429C80A}"/>
              </a:ext>
            </a:extLst>
          </p:cNvPr>
          <p:cNvSpPr txBox="1"/>
          <p:nvPr/>
        </p:nvSpPr>
        <p:spPr>
          <a:xfrm>
            <a:off x="5559334" y="6090821"/>
            <a:ext cx="61007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0" u="none" strike="noStrike" dirty="0">
                <a:effectLst/>
                <a:latin typeface="Roboto" panose="020F0502020204030204" pitchFamily="34" charset="0"/>
              </a:rPr>
              <a:t>The main principles: </a:t>
            </a:r>
          </a:p>
          <a:p>
            <a:r>
              <a:rPr lang="en-GB" sz="2000" b="1" i="0" u="none" strike="noStrike" dirty="0">
                <a:effectLst/>
                <a:latin typeface="Roboto" panose="02000000000000000000" pitchFamily="2" charset="0"/>
              </a:rPr>
              <a:t>transparency, honesty, sharing and collaboration</a:t>
            </a:r>
            <a:endParaRPr lang="x-none" sz="2000" b="1" dirty="0"/>
          </a:p>
        </p:txBody>
      </p:sp>
    </p:spTree>
    <p:extLst>
      <p:ext uri="{BB962C8B-B14F-4D97-AF65-F5344CB8AC3E}">
        <p14:creationId xmlns:p14="http://schemas.microsoft.com/office/powerpoint/2010/main" val="3654946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DDB009-B9B8-15CF-0744-0316FFFD8D61}"/>
              </a:ext>
            </a:extLst>
          </p:cNvPr>
          <p:cNvSpPr txBox="1"/>
          <p:nvPr/>
        </p:nvSpPr>
        <p:spPr>
          <a:xfrm>
            <a:off x="961746" y="502045"/>
            <a:ext cx="3805325" cy="58539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Regional dimension</a:t>
            </a:r>
          </a:p>
          <a:p>
            <a:pPr algn="ctr"/>
            <a:endParaRPr lang="en-GB" sz="2880" b="1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Cooperation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action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Exchange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Strong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Attractive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Trustful partners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071414D4-2FE1-DDC5-0FDD-E03C44D57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771822"/>
            <a:ext cx="564776" cy="2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0FE97FCD-C7A7-6869-E035-4D5FEC1BF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1150171"/>
            <a:ext cx="564776" cy="2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C907ECCE-C5BB-EEC5-FDDE-EE724203E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2877895"/>
            <a:ext cx="564776" cy="2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B19419D1-3E09-670C-8232-8018F3C0F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4375001"/>
            <a:ext cx="564776" cy="2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DFFF6307-DE73-AF70-92CE-F786FF18A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5119072"/>
            <a:ext cx="564776" cy="2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>
            <a:extLst>
              <a:ext uri="{FF2B5EF4-FFF2-40B4-BE49-F238E27FC236}">
                <a16:creationId xmlns:a16="http://schemas.microsoft.com/office/drawing/2014/main" id="{CB2DCE4C-B15E-4307-3556-A79ED9E62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2481616"/>
            <a:ext cx="564776" cy="3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A864A0E0-D777-AD8A-4234-BCC8577ED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3599709"/>
            <a:ext cx="564776" cy="3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F0BA82FA-6F91-6150-B27C-83C0347F6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3986978"/>
            <a:ext cx="564776" cy="3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F32FE42B-A57A-D263-6A71-2377F1E63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4726941"/>
            <a:ext cx="564776" cy="3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>
            <a:extLst>
              <a:ext uri="{FF2B5EF4-FFF2-40B4-BE49-F238E27FC236}">
                <a16:creationId xmlns:a16="http://schemas.microsoft.com/office/drawing/2014/main" id="{13F927B9-035D-62C3-7FEE-0298FCAD7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5483019"/>
            <a:ext cx="564776" cy="3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>
            <a:extLst>
              <a:ext uri="{FF2B5EF4-FFF2-40B4-BE49-F238E27FC236}">
                <a16:creationId xmlns:a16="http://schemas.microsoft.com/office/drawing/2014/main" id="{BDB70D3F-7FBC-875B-CB24-7F5E13A00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1493138"/>
            <a:ext cx="564776" cy="35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>
            <a:extLst>
              <a:ext uri="{FF2B5EF4-FFF2-40B4-BE49-F238E27FC236}">
                <a16:creationId xmlns:a16="http://schemas.microsoft.com/office/drawing/2014/main" id="{CDFCDE26-B5B4-1357-3F3B-BEBA67BCF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1987064"/>
            <a:ext cx="564776" cy="35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>
            <a:extLst>
              <a:ext uri="{FF2B5EF4-FFF2-40B4-BE49-F238E27FC236}">
                <a16:creationId xmlns:a16="http://schemas.microsoft.com/office/drawing/2014/main" id="{BEC817BE-B18A-A64D-DF9C-E621AE63B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3215975"/>
            <a:ext cx="564776" cy="35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13F927B9-035D-62C3-7FEE-0298FCAD7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854" y="5889832"/>
            <a:ext cx="564776" cy="33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Satura vietturis 1">
            <a:extLst>
              <a:ext uri="{FF2B5EF4-FFF2-40B4-BE49-F238E27FC236}">
                <a16:creationId xmlns:a16="http://schemas.microsoft.com/office/drawing/2014/main" id="{D19E1787-C6BD-9D73-9748-869D801888AE}"/>
              </a:ext>
            </a:extLst>
          </p:cNvPr>
          <p:cNvSpPr txBox="1">
            <a:spLocks/>
          </p:cNvSpPr>
          <p:nvPr/>
        </p:nvSpPr>
        <p:spPr>
          <a:xfrm>
            <a:off x="6297416" y="585926"/>
            <a:ext cx="5565167" cy="58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Riga Technical University</a:t>
            </a:r>
          </a:p>
          <a:p>
            <a:r>
              <a:rPr lang="en-US" sz="1800"/>
              <a:t>University of Latvia</a:t>
            </a:r>
          </a:p>
          <a:p>
            <a:r>
              <a:rPr lang="en-US" sz="1800"/>
              <a:t>Tallinn University of Technology</a:t>
            </a:r>
          </a:p>
          <a:p>
            <a:r>
              <a:rPr lang="en-US" sz="1800"/>
              <a:t>National Institute of Chemical Physics and Biophysics</a:t>
            </a:r>
          </a:p>
          <a:p>
            <a:r>
              <a:rPr lang="en-US" sz="1800"/>
              <a:t>Vilnius University</a:t>
            </a:r>
          </a:p>
          <a:p>
            <a:r>
              <a:rPr lang="en-US" sz="1800"/>
              <a:t>Riga Stradins University</a:t>
            </a:r>
          </a:p>
          <a:p>
            <a:r>
              <a:rPr lang="en-US" sz="1800"/>
              <a:t>University of Tartu</a:t>
            </a:r>
          </a:p>
          <a:p>
            <a:r>
              <a:rPr lang="en-US" sz="1800"/>
              <a:t>Kaunas University of Technology</a:t>
            </a:r>
          </a:p>
          <a:p>
            <a:r>
              <a:rPr lang="en-US" sz="1800"/>
              <a:t>Vytautas Magnus University</a:t>
            </a:r>
          </a:p>
          <a:p>
            <a:r>
              <a:rPr lang="en-US" sz="1800"/>
              <a:t>Ventspils University of Applied Sciences </a:t>
            </a:r>
          </a:p>
          <a:p>
            <a:r>
              <a:rPr lang="en-US" sz="1800"/>
              <a:t>Lithuanian Energy Institute </a:t>
            </a:r>
          </a:p>
          <a:p>
            <a:r>
              <a:rPr lang="en-US" sz="1800"/>
              <a:t>Daugavpils University</a:t>
            </a:r>
          </a:p>
          <a:p>
            <a:r>
              <a:rPr lang="en-US" sz="1800"/>
              <a:t>Lithuanian University of Health Sciences</a:t>
            </a:r>
            <a:endParaRPr lang="lv-LV" sz="1800"/>
          </a:p>
          <a:p>
            <a:r>
              <a:rPr lang="en-GB" sz="1800"/>
              <a:t>National Cancer Institute of Lithuania</a:t>
            </a:r>
            <a:endParaRPr lang="en-US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A4F41-3452-484E-9737-9E72E7899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5" y="174813"/>
            <a:ext cx="9404723" cy="1400530"/>
          </a:xfrm>
        </p:spPr>
        <p:txBody>
          <a:bodyPr/>
          <a:lstStyle/>
          <a:p>
            <a:r>
              <a:rPr lang="en-GB" sz="4000" b="1" dirty="0"/>
              <a:t>How it works?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C1FF45-962D-5949-81D3-53F8D7A4E1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541856"/>
              </p:ext>
            </p:extLst>
          </p:nvPr>
        </p:nvGraphicFramePr>
        <p:xfrm>
          <a:off x="2971799" y="475130"/>
          <a:ext cx="11191037" cy="6082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036EDE-3B2C-0542-9399-1F5D4B628AD6}"/>
              </a:ext>
            </a:extLst>
          </p:cNvPr>
          <p:cNvSpPr txBox="1"/>
          <p:nvPr/>
        </p:nvSpPr>
        <p:spPr>
          <a:xfrm>
            <a:off x="469231" y="1142620"/>
            <a:ext cx="4681591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100" b="1" dirty="0"/>
              <a:t>General Meetings</a:t>
            </a:r>
            <a:r>
              <a:rPr lang="en-GB" sz="2100" dirty="0"/>
              <a:t>: Riga, Geneva, Tallinn, Vilnius, Kaunas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Regular work of the Coordination Team and  Technical Coordination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Sub Group Activities and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Industry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/>
          </a:p>
          <a:p>
            <a:r>
              <a:rPr lang="en-GB" sz="2100" dirty="0"/>
              <a:t>∑ 60+ joint events</a:t>
            </a:r>
          </a:p>
          <a:p>
            <a:endParaRPr lang="en-GB" sz="21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documented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coordinated</a:t>
            </a:r>
            <a:br>
              <a:rPr lang="en-GB" sz="2400" dirty="0"/>
            </a:br>
            <a:r>
              <a:rPr lang="en-GB" sz="2400" dirty="0"/>
              <a:t>and strong together</a:t>
            </a:r>
            <a:endParaRPr lang="en-GB" sz="2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38E13F-A725-AE4D-B764-42A7C8245DF0}"/>
              </a:ext>
            </a:extLst>
          </p:cNvPr>
          <p:cNvSpPr/>
          <p:nvPr/>
        </p:nvSpPr>
        <p:spPr>
          <a:xfrm>
            <a:off x="1659007" y="6396335"/>
            <a:ext cx="465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7"/>
              </a:rPr>
              <a:t>https://indico.cern.ch/category/10023/</a:t>
            </a:r>
            <a:r>
              <a:rPr lang="en-GB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588781-1334-344C-9803-8FBF0ECE6ABE}"/>
              </a:ext>
            </a:extLst>
          </p:cNvPr>
          <p:cNvSpPr/>
          <p:nvPr/>
        </p:nvSpPr>
        <p:spPr>
          <a:xfrm>
            <a:off x="8006083" y="5888503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connecting </a:t>
            </a:r>
          </a:p>
          <a:p>
            <a:r>
              <a:rPr lang="en-GB" sz="2000" dirty="0"/>
              <a:t>- developing  </a:t>
            </a:r>
          </a:p>
          <a:p>
            <a:r>
              <a:rPr lang="en-GB" sz="2000" dirty="0"/>
              <a:t>- motivating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A27354-A20B-2E43-8F00-5D7DA7E87FE2}"/>
              </a:ext>
            </a:extLst>
          </p:cNvPr>
          <p:cNvSpPr/>
          <p:nvPr/>
        </p:nvSpPr>
        <p:spPr>
          <a:xfrm>
            <a:off x="4791919" y="3484336"/>
            <a:ext cx="20089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community</a:t>
            </a:r>
          </a:p>
          <a:p>
            <a:r>
              <a:rPr lang="en-GB" sz="2000" dirty="0"/>
              <a:t>- visibility</a:t>
            </a:r>
          </a:p>
          <a:p>
            <a:r>
              <a:rPr lang="en-GB" sz="2000" dirty="0"/>
              <a:t>- goal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C6540-B38F-0248-9D06-BEE2BCC36263}"/>
              </a:ext>
            </a:extLst>
          </p:cNvPr>
          <p:cNvSpPr/>
          <p:nvPr/>
        </p:nvSpPr>
        <p:spPr>
          <a:xfrm>
            <a:off x="9904541" y="1733181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involving </a:t>
            </a:r>
          </a:p>
          <a:p>
            <a:r>
              <a:rPr lang="en-GB" sz="2000" dirty="0"/>
              <a:t>- engaging </a:t>
            </a:r>
          </a:p>
          <a:p>
            <a:r>
              <a:rPr lang="en-GB" sz="2000" dirty="0"/>
              <a:t>- recognising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6EBE7-05DB-1548-97AA-BDF94D863380}"/>
              </a:ext>
            </a:extLst>
          </p:cNvPr>
          <p:cNvSpPr/>
          <p:nvPr/>
        </p:nvSpPr>
        <p:spPr>
          <a:xfrm>
            <a:off x="5577668" y="1965687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exchanging </a:t>
            </a:r>
          </a:p>
          <a:p>
            <a:r>
              <a:rPr lang="en-GB" sz="2000" dirty="0"/>
              <a:t>- learning</a:t>
            </a:r>
          </a:p>
          <a:p>
            <a:r>
              <a:rPr lang="en-GB" sz="2000" dirty="0"/>
              <a:t>- building</a:t>
            </a:r>
          </a:p>
        </p:txBody>
      </p:sp>
    </p:spTree>
    <p:extLst>
      <p:ext uri="{BB962C8B-B14F-4D97-AF65-F5344CB8AC3E}">
        <p14:creationId xmlns:p14="http://schemas.microsoft.com/office/powerpoint/2010/main" val="4201766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74ED285-DB16-4946-9674-D538490E43A9}"/>
              </a:ext>
            </a:extLst>
          </p:cNvPr>
          <p:cNvSpPr txBox="1">
            <a:spLocks/>
          </p:cNvSpPr>
          <p:nvPr/>
        </p:nvSpPr>
        <p:spPr>
          <a:xfrm>
            <a:off x="738357" y="377166"/>
            <a:ext cx="6188190" cy="16223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b="1" dirty="0">
                <a:solidFill>
                  <a:srgbClr val="EBEBEB"/>
                </a:solidFill>
              </a:rPr>
              <a:t>Success of CBG</a:t>
            </a:r>
            <a:endParaRPr lang="en-US" sz="4000" dirty="0">
              <a:solidFill>
                <a:srgbClr val="EBEBEB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6887-A4A8-BB47-92F8-6D2073E0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066" y="1110190"/>
            <a:ext cx="6367043" cy="5533677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Collaboration with Baltic Assembly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Joint/coordinated position vis-à-vis CERN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Strong and united position at CERN Council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Stakeholder engagement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Major regional events and conferences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 study </a:t>
            </a:r>
            <a:r>
              <a:rPr lang="en-US" sz="3000" dirty="0" err="1">
                <a:solidFill>
                  <a:srgbClr val="FFFFFF"/>
                </a:solidFill>
              </a:rPr>
              <a:t>programme</a:t>
            </a:r>
            <a:r>
              <a:rPr lang="en-US" sz="3000" dirty="0">
                <a:solidFill>
                  <a:srgbClr val="FFFFFF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Flagship project </a:t>
            </a:r>
            <a:r>
              <a:rPr lang="en-GB" sz="3000" b="1" dirty="0"/>
              <a:t>Advanced Particle  </a:t>
            </a:r>
            <a:br>
              <a:rPr lang="lv-LV" sz="3000" b="1" dirty="0"/>
            </a:br>
            <a:r>
              <a:rPr lang="en-GB" sz="3000" b="1" dirty="0"/>
              <a:t>Therapy </a:t>
            </a:r>
            <a:r>
              <a:rPr lang="en-GB" sz="3000" b="1" dirty="0" err="1"/>
              <a:t>Center</a:t>
            </a:r>
            <a:r>
              <a:rPr lang="en-GB" sz="3000" b="1" dirty="0"/>
              <a:t> for the Baltic States</a:t>
            </a:r>
            <a:endParaRPr lang="lv-LV" sz="3000" b="1" dirty="0"/>
          </a:p>
        </p:txBody>
      </p:sp>
      <p:sp>
        <p:nvSpPr>
          <p:cNvPr id="30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oup of people posing for a photo next to a fire pit&#10;&#10;Description automatically generated with medium confidence">
            <a:extLst>
              <a:ext uri="{FF2B5EF4-FFF2-40B4-BE49-F238E27FC236}">
                <a16:creationId xmlns:a16="http://schemas.microsoft.com/office/drawing/2014/main" id="{6A811D4F-BE00-B043-B3E4-171C98A393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91" r="26430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1223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B7C63D-48DD-A143-B3E0-6219A3B3E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71" t="3217" r="10858" b="10779"/>
          <a:stretch/>
        </p:blipFill>
        <p:spPr>
          <a:xfrm>
            <a:off x="7229173" y="-1"/>
            <a:ext cx="5770912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A739340-49D3-4DAD-03E2-17A6A402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 the spirit of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C6A0E2-5FDA-6BB6-A75F-EB1F32FE306F}"/>
              </a:ext>
            </a:extLst>
          </p:cNvPr>
          <p:cNvSpPr txBox="1"/>
          <p:nvPr/>
        </p:nvSpPr>
        <p:spPr>
          <a:xfrm>
            <a:off x="1222872" y="1512211"/>
            <a:ext cx="4351661" cy="489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Knowledge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Transparent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Honest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United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Successful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Regional grasp</a:t>
            </a:r>
          </a:p>
        </p:txBody>
      </p:sp>
    </p:spTree>
    <p:extLst>
      <p:ext uri="{BB962C8B-B14F-4D97-AF65-F5344CB8AC3E}">
        <p14:creationId xmlns:p14="http://schemas.microsoft.com/office/powerpoint/2010/main" val="250674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4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8" name="Picture 4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9" name="Oval 4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70" name="Picture 4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1" name="Picture 4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2" name="Rectangle 5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" name="Content Placeholder 10" descr="A group of flags&#10;&#10;Description automatically generated with low confidence">
            <a:extLst>
              <a:ext uri="{FF2B5EF4-FFF2-40B4-BE49-F238E27FC236}">
                <a16:creationId xmlns:a16="http://schemas.microsoft.com/office/drawing/2014/main" id="{3A6ACBB8-F393-8848-8AAB-875020048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23" r="-2" b="-2"/>
          <a:stretch/>
        </p:blipFill>
        <p:spPr>
          <a:xfrm>
            <a:off x="4634682" y="10"/>
            <a:ext cx="7557319" cy="6857990"/>
          </a:xfrm>
          <a:prstGeom prst="rect">
            <a:avLst/>
          </a:prstGeom>
        </p:spPr>
      </p:pic>
      <p:sp>
        <p:nvSpPr>
          <p:cNvPr id="73" name="Rectangle 52">
            <a:extLst>
              <a:ext uri="{FF2B5EF4-FFF2-40B4-BE49-F238E27FC236}">
                <a16:creationId xmlns:a16="http://schemas.microsoft.com/office/drawing/2014/main" id="{BFEFF673-A9DE-416D-A04E-1D5090454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6046B-710A-9C4A-2E0B-6F03DA59F23C}"/>
              </a:ext>
            </a:extLst>
          </p:cNvPr>
          <p:cNvSpPr txBox="1"/>
          <p:nvPr/>
        </p:nvSpPr>
        <p:spPr>
          <a:xfrm>
            <a:off x="657594" y="227098"/>
            <a:ext cx="3678253" cy="640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 are strong together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Trust in science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Experience to be sheared</a:t>
            </a:r>
          </a:p>
        </p:txBody>
      </p:sp>
    </p:spTree>
    <p:extLst>
      <p:ext uri="{BB962C8B-B14F-4D97-AF65-F5344CB8AC3E}">
        <p14:creationId xmlns:p14="http://schemas.microsoft.com/office/powerpoint/2010/main" val="301966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81312"/>
            <a:ext cx="12192000" cy="2068463"/>
          </a:xfrm>
        </p:spPr>
        <p:txBody>
          <a:bodyPr/>
          <a:lstStyle/>
          <a:p>
            <a:pPr algn="ctr">
              <a:spcBef>
                <a:spcPts val="1440"/>
              </a:spcBef>
            </a:pPr>
            <a:r>
              <a:rPr lang="en-GB" sz="4800" b="1" dirty="0"/>
              <a:t>Advanced Particle  </a:t>
            </a:r>
            <a:br>
              <a:rPr lang="lv-LV" sz="4800" b="1" dirty="0"/>
            </a:br>
            <a:r>
              <a:rPr lang="en-GB" sz="4800" b="1" dirty="0"/>
              <a:t>Therapy </a:t>
            </a:r>
            <a:r>
              <a:rPr lang="en-GB" sz="4800" b="1" dirty="0" err="1"/>
              <a:t>Center</a:t>
            </a:r>
            <a:r>
              <a:rPr lang="en-GB" sz="4800" b="1" dirty="0"/>
              <a:t> for the Baltic States</a:t>
            </a:r>
            <a:br>
              <a:rPr lang="lv-LV" sz="4800" b="1" dirty="0"/>
            </a:br>
            <a:r>
              <a:rPr lang="lv-LV" sz="1440" b="1" dirty="0"/>
              <a:t> </a:t>
            </a:r>
            <a:endParaRPr lang="en-GB" sz="2880" dirty="0"/>
          </a:p>
        </p:txBody>
      </p:sp>
    </p:spTree>
    <p:extLst>
      <p:ext uri="{BB962C8B-B14F-4D97-AF65-F5344CB8AC3E}">
        <p14:creationId xmlns:p14="http://schemas.microsoft.com/office/powerpoint/2010/main" val="424637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1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2904</TotalTime>
  <Words>1411</Words>
  <Application>Microsoft Macintosh PowerPoint</Application>
  <PresentationFormat>Widescreen</PresentationFormat>
  <Paragraphs>229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25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CMU Sans Serif</vt:lpstr>
      <vt:lpstr>Roboto</vt:lpstr>
      <vt:lpstr>Wingdings</vt:lpstr>
      <vt:lpstr>Wingdings 3</vt:lpstr>
      <vt:lpstr>Ion</vt:lpstr>
      <vt:lpstr>2_Collaboration</vt:lpstr>
      <vt:lpstr>1_Ion</vt:lpstr>
      <vt:lpstr>Office Theme</vt:lpstr>
      <vt:lpstr>Office dizains</vt:lpstr>
      <vt:lpstr>1_Office dizains</vt:lpstr>
      <vt:lpstr>2_Office dizains</vt:lpstr>
      <vt:lpstr>3_Office dizains</vt:lpstr>
      <vt:lpstr>Overview of CERN Baltic Group   and   activities in the development of “Advanced Particle Therapy center for the Baltic states” initiative</vt:lpstr>
      <vt:lpstr>PowerPoint Presentation</vt:lpstr>
      <vt:lpstr>CBG objectives </vt:lpstr>
      <vt:lpstr>PowerPoint Presentation</vt:lpstr>
      <vt:lpstr>How it works? </vt:lpstr>
      <vt:lpstr>PowerPoint Presentation</vt:lpstr>
      <vt:lpstr>In the spirit of CERN</vt:lpstr>
      <vt:lpstr>PowerPoint Presentation</vt:lpstr>
      <vt:lpstr>Advanced Particle   Therapy Center for the Baltic States  </vt:lpstr>
      <vt:lpstr>Advanced Technology developed at CERN</vt:lpstr>
      <vt:lpstr>Flagship project for 3B Advanced Cancer Therapy Center</vt:lpstr>
      <vt:lpstr>Mandate</vt:lpstr>
      <vt:lpstr>Partnership with CERN </vt:lpstr>
      <vt:lpstr>Recap: Road to the initiative</vt:lpstr>
      <vt:lpstr>Important milestone of the project</vt:lpstr>
      <vt:lpstr>Facility initial plan</vt:lpstr>
      <vt:lpstr>Addressing medical community: professional societies</vt:lpstr>
      <vt:lpstr>The scientific community perspective</vt:lpstr>
      <vt:lpstr>The bi-lateral meetings with medical and other stakeholders</vt:lpstr>
      <vt:lpstr>“Particle therapy - future for the Baltic States?”</vt:lpstr>
      <vt:lpstr>Strong support of the policy makers</vt:lpstr>
      <vt:lpstr>Project financing </vt:lpstr>
      <vt:lpstr>Site selection criteria</vt:lpstr>
      <vt:lpstr>Future steps of the initiative</vt:lpstr>
      <vt:lpstr>Take away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CERN Baltic Group</dc:title>
  <dc:creator>Toms Torims</dc:creator>
  <cp:lastModifiedBy>Toms Torims</cp:lastModifiedBy>
  <cp:revision>70</cp:revision>
  <dcterms:created xsi:type="dcterms:W3CDTF">2021-06-27T09:19:19Z</dcterms:created>
  <dcterms:modified xsi:type="dcterms:W3CDTF">2024-01-15T07:25:12Z</dcterms:modified>
</cp:coreProperties>
</file>